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58" r:id="rId4"/>
    <p:sldId id="260" r:id="rId5"/>
    <p:sldId id="259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86"/>
    <p:restoredTop sz="95701"/>
  </p:normalViewPr>
  <p:slideViewPr>
    <p:cSldViewPr snapToGrid="0" snapToObjects="1">
      <p:cViewPr varScale="1">
        <p:scale>
          <a:sx n="69" d="100"/>
          <a:sy n="69" d="100"/>
        </p:scale>
        <p:origin x="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7C8A41-4A5A-4CC5-970E-F1AE01AFCBD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0FAC92-9353-4F6D-BA90-ACC2879B5AE5}">
      <dgm:prSet custT="1"/>
      <dgm:spPr/>
      <dgm:t>
        <a:bodyPr/>
        <a:lstStyle/>
        <a:p>
          <a:r>
            <a:rPr lang="en-US" sz="1800" dirty="0"/>
            <a:t>Theatrical (cinema release)</a:t>
          </a:r>
        </a:p>
      </dgm:t>
    </dgm:pt>
    <dgm:pt modelId="{3F8644CC-16A4-443C-BA62-775424259B30}" type="parTrans" cxnId="{B17DA45F-85FC-4D58-8CB6-053C5A6FF1E1}">
      <dgm:prSet/>
      <dgm:spPr/>
      <dgm:t>
        <a:bodyPr/>
        <a:lstStyle/>
        <a:p>
          <a:endParaRPr lang="en-US"/>
        </a:p>
      </dgm:t>
    </dgm:pt>
    <dgm:pt modelId="{95B9E69D-E8D8-4B00-9039-88015D213655}" type="sibTrans" cxnId="{B17DA45F-85FC-4D58-8CB6-053C5A6FF1E1}">
      <dgm:prSet/>
      <dgm:spPr/>
      <dgm:t>
        <a:bodyPr/>
        <a:lstStyle/>
        <a:p>
          <a:endParaRPr lang="en-US"/>
        </a:p>
      </dgm:t>
    </dgm:pt>
    <dgm:pt modelId="{DFA0FC53-27DE-4D54-BDF3-9A971EFA2687}">
      <dgm:prSet custT="1"/>
      <dgm:spPr/>
      <dgm:t>
        <a:bodyPr/>
        <a:lstStyle/>
        <a:p>
          <a:r>
            <a:rPr lang="en-US" sz="1800" dirty="0"/>
            <a:t>Packaged video (DVD./</a:t>
          </a:r>
          <a:r>
            <a:rPr lang="en-US" sz="1800" dirty="0" err="1"/>
            <a:t>Bluray</a:t>
          </a:r>
          <a:r>
            <a:rPr lang="en-US" sz="1800" dirty="0"/>
            <a:t>) + TVOD</a:t>
          </a:r>
        </a:p>
      </dgm:t>
    </dgm:pt>
    <dgm:pt modelId="{161D3619-FD7E-442F-A68A-2AB0B555000F}" type="parTrans" cxnId="{B44A99F7-44A2-4B37-A587-D9076BF4F496}">
      <dgm:prSet/>
      <dgm:spPr/>
      <dgm:t>
        <a:bodyPr/>
        <a:lstStyle/>
        <a:p>
          <a:endParaRPr lang="en-US"/>
        </a:p>
      </dgm:t>
    </dgm:pt>
    <dgm:pt modelId="{33229016-515A-43CA-BA8F-91EC27C2D1EB}" type="sibTrans" cxnId="{B44A99F7-44A2-4B37-A587-D9076BF4F496}">
      <dgm:prSet/>
      <dgm:spPr/>
      <dgm:t>
        <a:bodyPr/>
        <a:lstStyle/>
        <a:p>
          <a:endParaRPr lang="en-US"/>
        </a:p>
      </dgm:t>
    </dgm:pt>
    <dgm:pt modelId="{267124FC-805A-4B38-9D63-BFE753A7BF33}">
      <dgm:prSet custT="1"/>
      <dgm:spPr/>
      <dgm:t>
        <a:bodyPr/>
        <a:lstStyle/>
        <a:p>
          <a:r>
            <a:rPr lang="en-US" sz="1800" dirty="0" err="1"/>
            <a:t>Pay-TV</a:t>
          </a:r>
          <a:r>
            <a:rPr lang="en-US" sz="1800" dirty="0"/>
            <a:t> (inc. SVOD)</a:t>
          </a:r>
        </a:p>
      </dgm:t>
    </dgm:pt>
    <dgm:pt modelId="{C357B781-D26C-44D7-9ABA-0B05A54357BD}" type="parTrans" cxnId="{FE674A67-ACE2-4315-BDF3-3C496B9AF0F3}">
      <dgm:prSet/>
      <dgm:spPr/>
      <dgm:t>
        <a:bodyPr/>
        <a:lstStyle/>
        <a:p>
          <a:endParaRPr lang="en-US"/>
        </a:p>
      </dgm:t>
    </dgm:pt>
    <dgm:pt modelId="{CAC951AF-B2DA-4239-8DEA-B1DECA8D9818}" type="sibTrans" cxnId="{FE674A67-ACE2-4315-BDF3-3C496B9AF0F3}">
      <dgm:prSet/>
      <dgm:spPr/>
      <dgm:t>
        <a:bodyPr/>
        <a:lstStyle/>
        <a:p>
          <a:endParaRPr lang="en-US"/>
        </a:p>
      </dgm:t>
    </dgm:pt>
    <dgm:pt modelId="{72C4ECB6-7235-4F74-9574-C8ECD3CF801F}">
      <dgm:prSet custT="1"/>
      <dgm:spPr/>
      <dgm:t>
        <a:bodyPr/>
        <a:lstStyle/>
        <a:p>
          <a:r>
            <a:rPr lang="en-US" sz="1800" dirty="0"/>
            <a:t>Free-TV</a:t>
          </a:r>
        </a:p>
      </dgm:t>
    </dgm:pt>
    <dgm:pt modelId="{AFB8B73D-6BA8-41BC-8E4B-3DB2A9A63980}" type="parTrans" cxnId="{669D2A66-E6D1-40C7-A88A-F0601B6D7DD5}">
      <dgm:prSet/>
      <dgm:spPr/>
      <dgm:t>
        <a:bodyPr/>
        <a:lstStyle/>
        <a:p>
          <a:endParaRPr lang="en-US"/>
        </a:p>
      </dgm:t>
    </dgm:pt>
    <dgm:pt modelId="{A84B9670-DDDA-47CA-B121-18EAA62509BB}" type="sibTrans" cxnId="{669D2A66-E6D1-40C7-A88A-F0601B6D7DD5}">
      <dgm:prSet/>
      <dgm:spPr/>
      <dgm:t>
        <a:bodyPr/>
        <a:lstStyle/>
        <a:p>
          <a:endParaRPr lang="en-US"/>
        </a:p>
      </dgm:t>
    </dgm:pt>
    <dgm:pt modelId="{624CA4DE-D652-47BF-9C27-0DE09FE65630}">
      <dgm:prSet custT="1"/>
      <dgm:spPr/>
      <dgm:t>
        <a:bodyPr/>
        <a:lstStyle/>
        <a:p>
          <a:r>
            <a:rPr lang="en-US" sz="1800" dirty="0"/>
            <a:t>VOD (SVOD and AVOD)</a:t>
          </a:r>
        </a:p>
      </dgm:t>
    </dgm:pt>
    <dgm:pt modelId="{5ADE7E9A-7FA5-4C3A-A012-89F891EF75B0}" type="parTrans" cxnId="{183A9C21-3A3F-4EC8-84A4-FB879D0C8364}">
      <dgm:prSet/>
      <dgm:spPr/>
      <dgm:t>
        <a:bodyPr/>
        <a:lstStyle/>
        <a:p>
          <a:endParaRPr lang="en-US"/>
        </a:p>
      </dgm:t>
    </dgm:pt>
    <dgm:pt modelId="{62FBBE57-7A8A-413C-8638-7DFFEEEBB330}" type="sibTrans" cxnId="{183A9C21-3A3F-4EC8-84A4-FB879D0C8364}">
      <dgm:prSet/>
      <dgm:spPr/>
      <dgm:t>
        <a:bodyPr/>
        <a:lstStyle/>
        <a:p>
          <a:endParaRPr lang="en-US"/>
        </a:p>
      </dgm:t>
    </dgm:pt>
    <dgm:pt modelId="{50D63FE0-BC0F-4C30-BD3F-082B1963F30A}">
      <dgm:prSet/>
      <dgm:spPr/>
      <dgm:t>
        <a:bodyPr/>
        <a:lstStyle/>
        <a:p>
          <a:endParaRPr lang="en-US" dirty="0"/>
        </a:p>
      </dgm:t>
    </dgm:pt>
    <dgm:pt modelId="{3473FF14-793E-4E70-BBEB-33B92CCBD0B6}" type="parTrans" cxnId="{7D3787B6-F91F-4AE0-B581-EE843C5CBF58}">
      <dgm:prSet/>
      <dgm:spPr/>
      <dgm:t>
        <a:bodyPr/>
        <a:lstStyle/>
        <a:p>
          <a:endParaRPr lang="en-US"/>
        </a:p>
      </dgm:t>
    </dgm:pt>
    <dgm:pt modelId="{A7E20C4E-EBBE-4085-A3A1-0A1D872887C1}" type="sibTrans" cxnId="{7D3787B6-F91F-4AE0-B581-EE843C5CBF58}">
      <dgm:prSet/>
      <dgm:spPr/>
      <dgm:t>
        <a:bodyPr/>
        <a:lstStyle/>
        <a:p>
          <a:endParaRPr lang="en-US"/>
        </a:p>
      </dgm:t>
    </dgm:pt>
    <dgm:pt modelId="{E6BC2BE9-ED0D-B344-A900-DBA80DF0CA54}" type="pres">
      <dgm:prSet presAssocID="{8E7C8A41-4A5A-4CC5-970E-F1AE01AFCBD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580BFC5-2DBA-4F43-95DD-1FB162FB9475}" type="pres">
      <dgm:prSet presAssocID="{C50FAC92-9353-4F6D-BA90-ACC2879B5AE5}" presName="thickLine" presStyleLbl="alignNode1" presStyleIdx="0" presStyleCnt="5"/>
      <dgm:spPr/>
    </dgm:pt>
    <dgm:pt modelId="{BF3A10EE-5384-0E46-B62F-3C745BEC0E16}" type="pres">
      <dgm:prSet presAssocID="{C50FAC92-9353-4F6D-BA90-ACC2879B5AE5}" presName="horz1" presStyleCnt="0"/>
      <dgm:spPr/>
    </dgm:pt>
    <dgm:pt modelId="{B6E7639F-B3B2-2F4E-9D91-1D2A6736EE45}" type="pres">
      <dgm:prSet presAssocID="{C50FAC92-9353-4F6D-BA90-ACC2879B5AE5}" presName="tx1" presStyleLbl="revTx" presStyleIdx="0" presStyleCnt="6" custScaleX="386695"/>
      <dgm:spPr/>
      <dgm:t>
        <a:bodyPr/>
        <a:lstStyle/>
        <a:p>
          <a:endParaRPr lang="en-US"/>
        </a:p>
      </dgm:t>
    </dgm:pt>
    <dgm:pt modelId="{AD31574D-519F-9E49-9101-8129C375CCB0}" type="pres">
      <dgm:prSet presAssocID="{C50FAC92-9353-4F6D-BA90-ACC2879B5AE5}" presName="vert1" presStyleCnt="0"/>
      <dgm:spPr/>
    </dgm:pt>
    <dgm:pt modelId="{257C6851-1361-CC4E-AF43-8E670A9B69D9}" type="pres">
      <dgm:prSet presAssocID="{DFA0FC53-27DE-4D54-BDF3-9A971EFA2687}" presName="thickLine" presStyleLbl="alignNode1" presStyleIdx="1" presStyleCnt="5"/>
      <dgm:spPr/>
    </dgm:pt>
    <dgm:pt modelId="{206DE2C3-B6FE-D046-907B-E74467E333DD}" type="pres">
      <dgm:prSet presAssocID="{DFA0FC53-27DE-4D54-BDF3-9A971EFA2687}" presName="horz1" presStyleCnt="0"/>
      <dgm:spPr/>
    </dgm:pt>
    <dgm:pt modelId="{F1A0F877-9769-A44B-BA4A-BB8DDCD4A0F8}" type="pres">
      <dgm:prSet presAssocID="{DFA0FC53-27DE-4D54-BDF3-9A971EFA2687}" presName="tx1" presStyleLbl="revTx" presStyleIdx="1" presStyleCnt="6" custScaleX="494592"/>
      <dgm:spPr/>
      <dgm:t>
        <a:bodyPr/>
        <a:lstStyle/>
        <a:p>
          <a:endParaRPr lang="en-US"/>
        </a:p>
      </dgm:t>
    </dgm:pt>
    <dgm:pt modelId="{74C71B19-436D-AD40-BF7E-2135E28B62E5}" type="pres">
      <dgm:prSet presAssocID="{DFA0FC53-27DE-4D54-BDF3-9A971EFA2687}" presName="vert1" presStyleCnt="0"/>
      <dgm:spPr/>
    </dgm:pt>
    <dgm:pt modelId="{E62C1A80-9C5B-A64D-BC59-7D50C7E6F9B6}" type="pres">
      <dgm:prSet presAssocID="{267124FC-805A-4B38-9D63-BFE753A7BF33}" presName="thickLine" presStyleLbl="alignNode1" presStyleIdx="2" presStyleCnt="5"/>
      <dgm:spPr/>
    </dgm:pt>
    <dgm:pt modelId="{1FEE3342-C919-1B4C-A0F0-2ACE1EDA9C5F}" type="pres">
      <dgm:prSet presAssocID="{267124FC-805A-4B38-9D63-BFE753A7BF33}" presName="horz1" presStyleCnt="0"/>
      <dgm:spPr/>
    </dgm:pt>
    <dgm:pt modelId="{986318C2-BBB8-CC4E-953B-C10089C83D0F}" type="pres">
      <dgm:prSet presAssocID="{267124FC-805A-4B38-9D63-BFE753A7BF33}" presName="tx1" presStyleLbl="revTx" presStyleIdx="2" presStyleCnt="6" custScaleX="395007"/>
      <dgm:spPr/>
      <dgm:t>
        <a:bodyPr/>
        <a:lstStyle/>
        <a:p>
          <a:endParaRPr lang="en-US"/>
        </a:p>
      </dgm:t>
    </dgm:pt>
    <dgm:pt modelId="{456DB2FA-9FE8-6240-AD0F-B1BE9757C144}" type="pres">
      <dgm:prSet presAssocID="{267124FC-805A-4B38-9D63-BFE753A7BF33}" presName="vert1" presStyleCnt="0"/>
      <dgm:spPr/>
    </dgm:pt>
    <dgm:pt modelId="{CC1348D1-358A-5849-B1CF-0040C96937FB}" type="pres">
      <dgm:prSet presAssocID="{72C4ECB6-7235-4F74-9574-C8ECD3CF801F}" presName="thickLine" presStyleLbl="alignNode1" presStyleIdx="3" presStyleCnt="5"/>
      <dgm:spPr/>
    </dgm:pt>
    <dgm:pt modelId="{AC3422AB-7E3F-3A49-B73C-F9C7BE1FE73B}" type="pres">
      <dgm:prSet presAssocID="{72C4ECB6-7235-4F74-9574-C8ECD3CF801F}" presName="horz1" presStyleCnt="0"/>
      <dgm:spPr/>
    </dgm:pt>
    <dgm:pt modelId="{49B5CFAB-2121-084D-9A2D-E7474F530EA1}" type="pres">
      <dgm:prSet presAssocID="{72C4ECB6-7235-4F74-9574-C8ECD3CF801F}" presName="tx1" presStyleLbl="revTx" presStyleIdx="3" presStyleCnt="6" custScaleX="487490"/>
      <dgm:spPr/>
      <dgm:t>
        <a:bodyPr/>
        <a:lstStyle/>
        <a:p>
          <a:endParaRPr lang="en-US"/>
        </a:p>
      </dgm:t>
    </dgm:pt>
    <dgm:pt modelId="{B1E062BA-5055-8147-8F41-593EAF9665B9}" type="pres">
      <dgm:prSet presAssocID="{72C4ECB6-7235-4F74-9574-C8ECD3CF801F}" presName="vert1" presStyleCnt="0"/>
      <dgm:spPr/>
    </dgm:pt>
    <dgm:pt modelId="{5B62227D-1482-394B-AC3E-6EC521DA8DC8}" type="pres">
      <dgm:prSet presAssocID="{624CA4DE-D652-47BF-9C27-0DE09FE65630}" presName="thickLine" presStyleLbl="alignNode1" presStyleIdx="4" presStyleCnt="5"/>
      <dgm:spPr/>
    </dgm:pt>
    <dgm:pt modelId="{63CC1BE3-56A0-CF40-BDB5-9CFFAE555F70}" type="pres">
      <dgm:prSet presAssocID="{624CA4DE-D652-47BF-9C27-0DE09FE65630}" presName="horz1" presStyleCnt="0"/>
      <dgm:spPr/>
    </dgm:pt>
    <dgm:pt modelId="{C05EC185-6602-1F44-975E-BE081FEECB23}" type="pres">
      <dgm:prSet presAssocID="{624CA4DE-D652-47BF-9C27-0DE09FE65630}" presName="tx1" presStyleLbl="revTx" presStyleIdx="4" presStyleCnt="6" custScaleX="615272"/>
      <dgm:spPr/>
      <dgm:t>
        <a:bodyPr/>
        <a:lstStyle/>
        <a:p>
          <a:endParaRPr lang="en-US"/>
        </a:p>
      </dgm:t>
    </dgm:pt>
    <dgm:pt modelId="{AC321A7D-2998-0943-A7DE-9F44C291EC7F}" type="pres">
      <dgm:prSet presAssocID="{624CA4DE-D652-47BF-9C27-0DE09FE65630}" presName="vert1" presStyleCnt="0"/>
      <dgm:spPr/>
    </dgm:pt>
    <dgm:pt modelId="{7D1E2AA1-6A00-A74D-A111-33B59B8E3BD2}" type="pres">
      <dgm:prSet presAssocID="{50D63FE0-BC0F-4C30-BD3F-082B1963F30A}" presName="vertSpace2a" presStyleCnt="0"/>
      <dgm:spPr/>
    </dgm:pt>
    <dgm:pt modelId="{B5DB3183-B825-A643-8877-28E2BEAEBA3D}" type="pres">
      <dgm:prSet presAssocID="{50D63FE0-BC0F-4C30-BD3F-082B1963F30A}" presName="horz2" presStyleCnt="0"/>
      <dgm:spPr/>
    </dgm:pt>
    <dgm:pt modelId="{B81B095C-308D-C64D-B6A0-A295B35FD949}" type="pres">
      <dgm:prSet presAssocID="{50D63FE0-BC0F-4C30-BD3F-082B1963F30A}" presName="horzSpace2" presStyleCnt="0"/>
      <dgm:spPr/>
    </dgm:pt>
    <dgm:pt modelId="{BBC22DA7-0D08-EA41-911B-916D6650D71B}" type="pres">
      <dgm:prSet presAssocID="{50D63FE0-BC0F-4C30-BD3F-082B1963F30A}" presName="tx2" presStyleLbl="revTx" presStyleIdx="5" presStyleCnt="6"/>
      <dgm:spPr/>
      <dgm:t>
        <a:bodyPr/>
        <a:lstStyle/>
        <a:p>
          <a:endParaRPr lang="en-US"/>
        </a:p>
      </dgm:t>
    </dgm:pt>
    <dgm:pt modelId="{DDFEB98E-154D-604E-9673-4116AC36ED98}" type="pres">
      <dgm:prSet presAssocID="{50D63FE0-BC0F-4C30-BD3F-082B1963F30A}" presName="vert2" presStyleCnt="0"/>
      <dgm:spPr/>
    </dgm:pt>
    <dgm:pt modelId="{58A774E4-F737-3143-82E2-9EBC096B8A26}" type="pres">
      <dgm:prSet presAssocID="{50D63FE0-BC0F-4C30-BD3F-082B1963F30A}" presName="thinLine2b" presStyleLbl="callout" presStyleIdx="0" presStyleCnt="1"/>
      <dgm:spPr/>
    </dgm:pt>
    <dgm:pt modelId="{7FB24C37-29DF-644D-A8EF-7B690E6C737C}" type="pres">
      <dgm:prSet presAssocID="{50D63FE0-BC0F-4C30-BD3F-082B1963F30A}" presName="vertSpace2b" presStyleCnt="0"/>
      <dgm:spPr/>
    </dgm:pt>
  </dgm:ptLst>
  <dgm:cxnLst>
    <dgm:cxn modelId="{183A9C21-3A3F-4EC8-84A4-FB879D0C8364}" srcId="{8E7C8A41-4A5A-4CC5-970E-F1AE01AFCBD4}" destId="{624CA4DE-D652-47BF-9C27-0DE09FE65630}" srcOrd="4" destOrd="0" parTransId="{5ADE7E9A-7FA5-4C3A-A012-89F891EF75B0}" sibTransId="{62FBBE57-7A8A-413C-8638-7DFFEEEBB330}"/>
    <dgm:cxn modelId="{FE674A67-ACE2-4315-BDF3-3C496B9AF0F3}" srcId="{8E7C8A41-4A5A-4CC5-970E-F1AE01AFCBD4}" destId="{267124FC-805A-4B38-9D63-BFE753A7BF33}" srcOrd="2" destOrd="0" parTransId="{C357B781-D26C-44D7-9ABA-0B05A54357BD}" sibTransId="{CAC951AF-B2DA-4239-8DEA-B1DECA8D9818}"/>
    <dgm:cxn modelId="{314B459A-C526-AF4A-977A-C248F5027685}" type="presOf" srcId="{50D63FE0-BC0F-4C30-BD3F-082B1963F30A}" destId="{BBC22DA7-0D08-EA41-911B-916D6650D71B}" srcOrd="0" destOrd="0" presId="urn:microsoft.com/office/officeart/2008/layout/LinedList"/>
    <dgm:cxn modelId="{FBB1465E-0A94-A449-ADA3-646526CAB16C}" type="presOf" srcId="{C50FAC92-9353-4F6D-BA90-ACC2879B5AE5}" destId="{B6E7639F-B3B2-2F4E-9D91-1D2A6736EE45}" srcOrd="0" destOrd="0" presId="urn:microsoft.com/office/officeart/2008/layout/LinedList"/>
    <dgm:cxn modelId="{B44A99F7-44A2-4B37-A587-D9076BF4F496}" srcId="{8E7C8A41-4A5A-4CC5-970E-F1AE01AFCBD4}" destId="{DFA0FC53-27DE-4D54-BDF3-9A971EFA2687}" srcOrd="1" destOrd="0" parTransId="{161D3619-FD7E-442F-A68A-2AB0B555000F}" sibTransId="{33229016-515A-43CA-BA8F-91EC27C2D1EB}"/>
    <dgm:cxn modelId="{95B3A1FC-E463-0743-A473-214242343920}" type="presOf" srcId="{DFA0FC53-27DE-4D54-BDF3-9A971EFA2687}" destId="{F1A0F877-9769-A44B-BA4A-BB8DDCD4A0F8}" srcOrd="0" destOrd="0" presId="urn:microsoft.com/office/officeart/2008/layout/LinedList"/>
    <dgm:cxn modelId="{8FAB4E0F-1C33-C242-BB05-80D8ACD6D613}" type="presOf" srcId="{72C4ECB6-7235-4F74-9574-C8ECD3CF801F}" destId="{49B5CFAB-2121-084D-9A2D-E7474F530EA1}" srcOrd="0" destOrd="0" presId="urn:microsoft.com/office/officeart/2008/layout/LinedList"/>
    <dgm:cxn modelId="{B17DA45F-85FC-4D58-8CB6-053C5A6FF1E1}" srcId="{8E7C8A41-4A5A-4CC5-970E-F1AE01AFCBD4}" destId="{C50FAC92-9353-4F6D-BA90-ACC2879B5AE5}" srcOrd="0" destOrd="0" parTransId="{3F8644CC-16A4-443C-BA62-775424259B30}" sibTransId="{95B9E69D-E8D8-4B00-9039-88015D213655}"/>
    <dgm:cxn modelId="{1260FBD3-F55E-E143-830A-01C41F58E10B}" type="presOf" srcId="{8E7C8A41-4A5A-4CC5-970E-F1AE01AFCBD4}" destId="{E6BC2BE9-ED0D-B344-A900-DBA80DF0CA54}" srcOrd="0" destOrd="0" presId="urn:microsoft.com/office/officeart/2008/layout/LinedList"/>
    <dgm:cxn modelId="{7D3787B6-F91F-4AE0-B581-EE843C5CBF58}" srcId="{624CA4DE-D652-47BF-9C27-0DE09FE65630}" destId="{50D63FE0-BC0F-4C30-BD3F-082B1963F30A}" srcOrd="0" destOrd="0" parTransId="{3473FF14-793E-4E70-BBEB-33B92CCBD0B6}" sibTransId="{A7E20C4E-EBBE-4085-A3A1-0A1D872887C1}"/>
    <dgm:cxn modelId="{669D2A66-E6D1-40C7-A88A-F0601B6D7DD5}" srcId="{8E7C8A41-4A5A-4CC5-970E-F1AE01AFCBD4}" destId="{72C4ECB6-7235-4F74-9574-C8ECD3CF801F}" srcOrd="3" destOrd="0" parTransId="{AFB8B73D-6BA8-41BC-8E4B-3DB2A9A63980}" sibTransId="{A84B9670-DDDA-47CA-B121-18EAA62509BB}"/>
    <dgm:cxn modelId="{253A8385-02C6-4E45-8507-D5C15D0F4E29}" type="presOf" srcId="{624CA4DE-D652-47BF-9C27-0DE09FE65630}" destId="{C05EC185-6602-1F44-975E-BE081FEECB23}" srcOrd="0" destOrd="0" presId="urn:microsoft.com/office/officeart/2008/layout/LinedList"/>
    <dgm:cxn modelId="{E7B69FA0-66D2-D84C-A629-6D096A95E86E}" type="presOf" srcId="{267124FC-805A-4B38-9D63-BFE753A7BF33}" destId="{986318C2-BBB8-CC4E-953B-C10089C83D0F}" srcOrd="0" destOrd="0" presId="urn:microsoft.com/office/officeart/2008/layout/LinedList"/>
    <dgm:cxn modelId="{25B60DF4-8BB5-8749-BDA0-9C6C649972A8}" type="presParOf" srcId="{E6BC2BE9-ED0D-B344-A900-DBA80DF0CA54}" destId="{7580BFC5-2DBA-4F43-95DD-1FB162FB9475}" srcOrd="0" destOrd="0" presId="urn:microsoft.com/office/officeart/2008/layout/LinedList"/>
    <dgm:cxn modelId="{F136A9F9-CDBD-A242-B83A-82AE77A2C087}" type="presParOf" srcId="{E6BC2BE9-ED0D-B344-A900-DBA80DF0CA54}" destId="{BF3A10EE-5384-0E46-B62F-3C745BEC0E16}" srcOrd="1" destOrd="0" presId="urn:microsoft.com/office/officeart/2008/layout/LinedList"/>
    <dgm:cxn modelId="{4757F379-1F1F-954B-B7A6-6ADBDC9B92EB}" type="presParOf" srcId="{BF3A10EE-5384-0E46-B62F-3C745BEC0E16}" destId="{B6E7639F-B3B2-2F4E-9D91-1D2A6736EE45}" srcOrd="0" destOrd="0" presId="urn:microsoft.com/office/officeart/2008/layout/LinedList"/>
    <dgm:cxn modelId="{BDA13B32-B687-D349-811C-46505EFEE850}" type="presParOf" srcId="{BF3A10EE-5384-0E46-B62F-3C745BEC0E16}" destId="{AD31574D-519F-9E49-9101-8129C375CCB0}" srcOrd="1" destOrd="0" presId="urn:microsoft.com/office/officeart/2008/layout/LinedList"/>
    <dgm:cxn modelId="{2326474B-55D6-5A44-8063-DE115CDB681E}" type="presParOf" srcId="{E6BC2BE9-ED0D-B344-A900-DBA80DF0CA54}" destId="{257C6851-1361-CC4E-AF43-8E670A9B69D9}" srcOrd="2" destOrd="0" presId="urn:microsoft.com/office/officeart/2008/layout/LinedList"/>
    <dgm:cxn modelId="{68A2F855-E2DB-3145-AAD4-E0672D7A9824}" type="presParOf" srcId="{E6BC2BE9-ED0D-B344-A900-DBA80DF0CA54}" destId="{206DE2C3-B6FE-D046-907B-E74467E333DD}" srcOrd="3" destOrd="0" presId="urn:microsoft.com/office/officeart/2008/layout/LinedList"/>
    <dgm:cxn modelId="{85DEC876-A109-1B4F-851C-F920D1E159E5}" type="presParOf" srcId="{206DE2C3-B6FE-D046-907B-E74467E333DD}" destId="{F1A0F877-9769-A44B-BA4A-BB8DDCD4A0F8}" srcOrd="0" destOrd="0" presId="urn:microsoft.com/office/officeart/2008/layout/LinedList"/>
    <dgm:cxn modelId="{D9E2DA45-D122-9F4F-AA3D-7DE4DC70BAB9}" type="presParOf" srcId="{206DE2C3-B6FE-D046-907B-E74467E333DD}" destId="{74C71B19-436D-AD40-BF7E-2135E28B62E5}" srcOrd="1" destOrd="0" presId="urn:microsoft.com/office/officeart/2008/layout/LinedList"/>
    <dgm:cxn modelId="{7641D017-1F29-B34E-A925-9CF04F1B4270}" type="presParOf" srcId="{E6BC2BE9-ED0D-B344-A900-DBA80DF0CA54}" destId="{E62C1A80-9C5B-A64D-BC59-7D50C7E6F9B6}" srcOrd="4" destOrd="0" presId="urn:microsoft.com/office/officeart/2008/layout/LinedList"/>
    <dgm:cxn modelId="{109942B2-1DD8-EA4F-A7EE-21F829B98CA9}" type="presParOf" srcId="{E6BC2BE9-ED0D-B344-A900-DBA80DF0CA54}" destId="{1FEE3342-C919-1B4C-A0F0-2ACE1EDA9C5F}" srcOrd="5" destOrd="0" presId="urn:microsoft.com/office/officeart/2008/layout/LinedList"/>
    <dgm:cxn modelId="{8D14D9A3-91B1-0B44-A184-38268E7AC0D0}" type="presParOf" srcId="{1FEE3342-C919-1B4C-A0F0-2ACE1EDA9C5F}" destId="{986318C2-BBB8-CC4E-953B-C10089C83D0F}" srcOrd="0" destOrd="0" presId="urn:microsoft.com/office/officeart/2008/layout/LinedList"/>
    <dgm:cxn modelId="{AC95B63D-717C-F840-95CB-6042B397A74A}" type="presParOf" srcId="{1FEE3342-C919-1B4C-A0F0-2ACE1EDA9C5F}" destId="{456DB2FA-9FE8-6240-AD0F-B1BE9757C144}" srcOrd="1" destOrd="0" presId="urn:microsoft.com/office/officeart/2008/layout/LinedList"/>
    <dgm:cxn modelId="{4648AAA1-6338-1544-BFCB-27505045C082}" type="presParOf" srcId="{E6BC2BE9-ED0D-B344-A900-DBA80DF0CA54}" destId="{CC1348D1-358A-5849-B1CF-0040C96937FB}" srcOrd="6" destOrd="0" presId="urn:microsoft.com/office/officeart/2008/layout/LinedList"/>
    <dgm:cxn modelId="{34576E04-95D5-574D-BB21-722E317AD886}" type="presParOf" srcId="{E6BC2BE9-ED0D-B344-A900-DBA80DF0CA54}" destId="{AC3422AB-7E3F-3A49-B73C-F9C7BE1FE73B}" srcOrd="7" destOrd="0" presId="urn:microsoft.com/office/officeart/2008/layout/LinedList"/>
    <dgm:cxn modelId="{76A89CB0-E860-454B-9B71-DDE535AFF641}" type="presParOf" srcId="{AC3422AB-7E3F-3A49-B73C-F9C7BE1FE73B}" destId="{49B5CFAB-2121-084D-9A2D-E7474F530EA1}" srcOrd="0" destOrd="0" presId="urn:microsoft.com/office/officeart/2008/layout/LinedList"/>
    <dgm:cxn modelId="{CE3FF82E-55FA-074D-A402-546C4A78885C}" type="presParOf" srcId="{AC3422AB-7E3F-3A49-B73C-F9C7BE1FE73B}" destId="{B1E062BA-5055-8147-8F41-593EAF9665B9}" srcOrd="1" destOrd="0" presId="urn:microsoft.com/office/officeart/2008/layout/LinedList"/>
    <dgm:cxn modelId="{FBC120C9-40B0-C846-BCF1-5C3EF89993F7}" type="presParOf" srcId="{E6BC2BE9-ED0D-B344-A900-DBA80DF0CA54}" destId="{5B62227D-1482-394B-AC3E-6EC521DA8DC8}" srcOrd="8" destOrd="0" presId="urn:microsoft.com/office/officeart/2008/layout/LinedList"/>
    <dgm:cxn modelId="{5B8B480A-5C7A-614E-988C-2E4C137B48C0}" type="presParOf" srcId="{E6BC2BE9-ED0D-B344-A900-DBA80DF0CA54}" destId="{63CC1BE3-56A0-CF40-BDB5-9CFFAE555F70}" srcOrd="9" destOrd="0" presId="urn:microsoft.com/office/officeart/2008/layout/LinedList"/>
    <dgm:cxn modelId="{7423F893-3036-2944-9E20-94ECAB0A7ABA}" type="presParOf" srcId="{63CC1BE3-56A0-CF40-BDB5-9CFFAE555F70}" destId="{C05EC185-6602-1F44-975E-BE081FEECB23}" srcOrd="0" destOrd="0" presId="urn:microsoft.com/office/officeart/2008/layout/LinedList"/>
    <dgm:cxn modelId="{627E587E-C834-C641-A7D0-4CC161D6C78E}" type="presParOf" srcId="{63CC1BE3-56A0-CF40-BDB5-9CFFAE555F70}" destId="{AC321A7D-2998-0943-A7DE-9F44C291EC7F}" srcOrd="1" destOrd="0" presId="urn:microsoft.com/office/officeart/2008/layout/LinedList"/>
    <dgm:cxn modelId="{8574EF65-E1C5-8640-A60F-3DC44E6BF2A7}" type="presParOf" srcId="{AC321A7D-2998-0943-A7DE-9F44C291EC7F}" destId="{7D1E2AA1-6A00-A74D-A111-33B59B8E3BD2}" srcOrd="0" destOrd="0" presId="urn:microsoft.com/office/officeart/2008/layout/LinedList"/>
    <dgm:cxn modelId="{EA7C326B-3F0D-5242-8D83-50578F19B6BC}" type="presParOf" srcId="{AC321A7D-2998-0943-A7DE-9F44C291EC7F}" destId="{B5DB3183-B825-A643-8877-28E2BEAEBA3D}" srcOrd="1" destOrd="0" presId="urn:microsoft.com/office/officeart/2008/layout/LinedList"/>
    <dgm:cxn modelId="{90040C60-AADF-5E41-89A6-345DB985A931}" type="presParOf" srcId="{B5DB3183-B825-A643-8877-28E2BEAEBA3D}" destId="{B81B095C-308D-C64D-B6A0-A295B35FD949}" srcOrd="0" destOrd="0" presId="urn:microsoft.com/office/officeart/2008/layout/LinedList"/>
    <dgm:cxn modelId="{35D77A63-1E36-E14E-9CAB-6B495DE927F4}" type="presParOf" srcId="{B5DB3183-B825-A643-8877-28E2BEAEBA3D}" destId="{BBC22DA7-0D08-EA41-911B-916D6650D71B}" srcOrd="1" destOrd="0" presId="urn:microsoft.com/office/officeart/2008/layout/LinedList"/>
    <dgm:cxn modelId="{3B2A9693-3ACF-F94A-A083-2D468CA7F3DA}" type="presParOf" srcId="{B5DB3183-B825-A643-8877-28E2BEAEBA3D}" destId="{DDFEB98E-154D-604E-9673-4116AC36ED98}" srcOrd="2" destOrd="0" presId="urn:microsoft.com/office/officeart/2008/layout/LinedList"/>
    <dgm:cxn modelId="{60AAD316-87A9-7C4E-B667-D5B56A651393}" type="presParOf" srcId="{AC321A7D-2998-0943-A7DE-9F44C291EC7F}" destId="{58A774E4-F737-3143-82E2-9EBC096B8A26}" srcOrd="2" destOrd="0" presId="urn:microsoft.com/office/officeart/2008/layout/LinedList"/>
    <dgm:cxn modelId="{C2784D23-F81F-3343-AA45-6CB669784DA7}" type="presParOf" srcId="{AC321A7D-2998-0943-A7DE-9F44C291EC7F}" destId="{7FB24C37-29DF-644D-A8EF-7B690E6C737C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0BFC5-2DBA-4F43-95DD-1FB162FB9475}">
      <dsp:nvSpPr>
        <dsp:cNvPr id="0" name=""/>
        <dsp:cNvSpPr/>
      </dsp:nvSpPr>
      <dsp:spPr>
        <a:xfrm>
          <a:off x="0" y="480"/>
          <a:ext cx="46346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7639F-B3B2-2F4E-9D91-1D2A6736EE45}">
      <dsp:nvSpPr>
        <dsp:cNvPr id="0" name=""/>
        <dsp:cNvSpPr/>
      </dsp:nvSpPr>
      <dsp:spPr>
        <a:xfrm>
          <a:off x="0" y="480"/>
          <a:ext cx="3584405" cy="787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Theatrical (cinema release)</a:t>
          </a:r>
        </a:p>
      </dsp:txBody>
      <dsp:txXfrm>
        <a:off x="0" y="480"/>
        <a:ext cx="3584405" cy="787218"/>
      </dsp:txXfrm>
    </dsp:sp>
    <dsp:sp modelId="{257C6851-1361-CC4E-AF43-8E670A9B69D9}">
      <dsp:nvSpPr>
        <dsp:cNvPr id="0" name=""/>
        <dsp:cNvSpPr/>
      </dsp:nvSpPr>
      <dsp:spPr>
        <a:xfrm>
          <a:off x="0" y="787699"/>
          <a:ext cx="46346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0F877-9769-A44B-BA4A-BB8DDCD4A0F8}">
      <dsp:nvSpPr>
        <dsp:cNvPr id="0" name=""/>
        <dsp:cNvSpPr/>
      </dsp:nvSpPr>
      <dsp:spPr>
        <a:xfrm>
          <a:off x="0" y="787699"/>
          <a:ext cx="4584538" cy="787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Packaged video (DVD./</a:t>
          </a:r>
          <a:r>
            <a:rPr lang="en-US" sz="1800" kern="1200" dirty="0" err="1"/>
            <a:t>Bluray</a:t>
          </a:r>
          <a:r>
            <a:rPr lang="en-US" sz="1800" kern="1200" dirty="0"/>
            <a:t>) + TVOD</a:t>
          </a:r>
        </a:p>
      </dsp:txBody>
      <dsp:txXfrm>
        <a:off x="0" y="787699"/>
        <a:ext cx="4584538" cy="787218"/>
      </dsp:txXfrm>
    </dsp:sp>
    <dsp:sp modelId="{E62C1A80-9C5B-A64D-BC59-7D50C7E6F9B6}">
      <dsp:nvSpPr>
        <dsp:cNvPr id="0" name=""/>
        <dsp:cNvSpPr/>
      </dsp:nvSpPr>
      <dsp:spPr>
        <a:xfrm>
          <a:off x="0" y="1574917"/>
          <a:ext cx="46346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318C2-BBB8-CC4E-953B-C10089C83D0F}">
      <dsp:nvSpPr>
        <dsp:cNvPr id="0" name=""/>
        <dsp:cNvSpPr/>
      </dsp:nvSpPr>
      <dsp:spPr>
        <a:xfrm>
          <a:off x="0" y="1574917"/>
          <a:ext cx="3661451" cy="787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Pay-TV</a:t>
          </a:r>
          <a:r>
            <a:rPr lang="en-US" sz="1800" kern="1200" dirty="0"/>
            <a:t> (inc. SVOD)</a:t>
          </a:r>
        </a:p>
      </dsp:txBody>
      <dsp:txXfrm>
        <a:off x="0" y="1574917"/>
        <a:ext cx="3661451" cy="787218"/>
      </dsp:txXfrm>
    </dsp:sp>
    <dsp:sp modelId="{CC1348D1-358A-5849-B1CF-0040C96937FB}">
      <dsp:nvSpPr>
        <dsp:cNvPr id="0" name=""/>
        <dsp:cNvSpPr/>
      </dsp:nvSpPr>
      <dsp:spPr>
        <a:xfrm>
          <a:off x="0" y="2362136"/>
          <a:ext cx="46346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5CFAB-2121-084D-9A2D-E7474F530EA1}">
      <dsp:nvSpPr>
        <dsp:cNvPr id="0" name=""/>
        <dsp:cNvSpPr/>
      </dsp:nvSpPr>
      <dsp:spPr>
        <a:xfrm>
          <a:off x="0" y="2362136"/>
          <a:ext cx="4518707" cy="787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Free-TV</a:t>
          </a:r>
        </a:p>
      </dsp:txBody>
      <dsp:txXfrm>
        <a:off x="0" y="2362136"/>
        <a:ext cx="4518707" cy="787218"/>
      </dsp:txXfrm>
    </dsp:sp>
    <dsp:sp modelId="{5B62227D-1482-394B-AC3E-6EC521DA8DC8}">
      <dsp:nvSpPr>
        <dsp:cNvPr id="0" name=""/>
        <dsp:cNvSpPr/>
      </dsp:nvSpPr>
      <dsp:spPr>
        <a:xfrm>
          <a:off x="0" y="3149354"/>
          <a:ext cx="46346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EC185-6602-1F44-975E-BE081FEECB23}">
      <dsp:nvSpPr>
        <dsp:cNvPr id="0" name=""/>
        <dsp:cNvSpPr/>
      </dsp:nvSpPr>
      <dsp:spPr>
        <a:xfrm>
          <a:off x="0" y="3149354"/>
          <a:ext cx="2807024" cy="787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VOD (SVOD and AVOD)</a:t>
          </a:r>
        </a:p>
      </dsp:txBody>
      <dsp:txXfrm>
        <a:off x="0" y="3149354"/>
        <a:ext cx="2807024" cy="787218"/>
      </dsp:txXfrm>
    </dsp:sp>
    <dsp:sp modelId="{BBC22DA7-0D08-EA41-911B-916D6650D71B}">
      <dsp:nvSpPr>
        <dsp:cNvPr id="0" name=""/>
        <dsp:cNvSpPr/>
      </dsp:nvSpPr>
      <dsp:spPr>
        <a:xfrm>
          <a:off x="2841241" y="3185102"/>
          <a:ext cx="1790683" cy="714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2841241" y="3185102"/>
        <a:ext cx="1790683" cy="714954"/>
      </dsp:txXfrm>
    </dsp:sp>
    <dsp:sp modelId="{58A774E4-F737-3143-82E2-9EBC096B8A26}">
      <dsp:nvSpPr>
        <dsp:cNvPr id="0" name=""/>
        <dsp:cNvSpPr/>
      </dsp:nvSpPr>
      <dsp:spPr>
        <a:xfrm>
          <a:off x="2807024" y="3900056"/>
          <a:ext cx="1824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CDB36-1761-4846-8BDD-C7F373125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F872F-BB15-D443-ABD2-01241C3CD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E37BB-4807-884F-ADF1-186F7A6A8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7FD15-9EA4-8F4C-A95D-39CEA50EC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F3C0B-55C2-1540-97AA-BBEE48104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8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46FF-48EF-044B-A237-0113C453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B59EC8-C8BE-0940-8419-E84BD9232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BC0A6-9157-5D48-9901-BE07CCCF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D6CE5-6653-294A-97FD-B4962E17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7B585-B2D1-A146-8C53-E18E6359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1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6BEE37-FA3E-114D-BAE1-423825C2B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6255C-9975-DB4F-9E09-8396F658E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B0CC0-3ABB-4B46-9B9A-D9ABDD7C8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286DA-9409-114B-89BE-7B191F53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9494-50F8-584F-B04E-6FDC1BE7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7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21453-FBA9-6447-BE9E-BC8C82190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B101A-6CBF-E145-A838-C66FD1FF2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95A0-CE6A-D646-B2E6-E991AF1C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73350-5A07-4147-B285-8527EBF1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C9E58-FFCE-7449-8A44-FF9C094E8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7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C8527-02A7-1548-9623-4E5428B51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5762A-08FA-6443-8096-BEF1D5AB3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0FC11-D75D-AE45-9395-F16520297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5744D-3D29-DF40-85A0-C1181DD16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18B1B-4C92-1340-8AB4-DC6CE4F2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1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56B8-8D7B-5F48-82A0-1327DDAF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D3119-D5EE-2F4F-86C2-789DC6550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E3393-B091-1249-88E2-A059FFD23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2D28F-22AB-4240-BC83-ABD88F333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0D395-5B6E-3F49-8ED8-0BA54260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44EBC-BB32-284F-B8D8-570F4987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3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C819-E8C0-324A-934B-796378A69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9EA84-EAC8-2A4F-A0B7-35442CF7A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6511E-A540-1A4F-815A-314DBCB39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0A68DD-D981-9C48-8A80-937B5CD278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40D99D-5C83-1E4C-9383-8974522F10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CB83FB-F248-3A4C-A1DB-485998F64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9E94FC-04C0-8344-9480-9AFAF214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AA3886-E5AD-8B4C-A79A-91F24FC9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3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E8E6E-AA66-8348-8B9E-8966A23A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807CC-9642-274B-BCD7-4C35C4F7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49333-58C6-4D4D-98D0-725CB9D8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6DA6F-460D-364B-8D02-EEA2A9E82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5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4878D-E66C-8046-A69E-189B6000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F6286F-30DA-9E46-891E-62337201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09B6F-39EC-EA45-AC77-69092B89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2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A98FE-3A6C-B548-8EAE-87395297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E95F7-5B47-D94A-ABE2-B83E180BE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5D996-C78A-B74E-A720-DF8A741D9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B4480-E1F4-4040-8553-A7F84D6F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28558-646D-B64A-8073-2C2BD0E9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0FDF2-A461-134C-8A3B-1F2E1222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34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0F8F7-9374-F84F-A069-3CE5F3DF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B5BDE-555A-234A-BF94-FDA337CD6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D45CF-05FC-564A-86C6-25E09BB59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ACADF-E423-2E4A-98F0-9112698C8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E7846-93DA-F045-9D5F-1ECA9833E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8ECF5-98F7-FA4E-AD2B-1FA35A0C6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0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AFBE3-B8D1-8745-B89E-C901BFFFC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DBB24-71FB-244A-BF50-AFF102972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40220-57FE-D847-95A9-FEA961996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14607-5379-CF41-ADF2-342C797DB1B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88A07-9CB6-EF40-AC4E-E1C5CD152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12748-8398-2946-88CF-BB64E2235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D7CE1-B9A8-E349-9938-6BA0BA24A01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4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1.xml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5.jp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7AB9B560-91E3-6643-9D25-A9A5A77EF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45"/>
          <a:stretch/>
        </p:blipFill>
        <p:spPr>
          <a:xfrm>
            <a:off x="0" y="0"/>
            <a:ext cx="12371614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B90107-437A-1547-A4BF-8F21DA74368B}"/>
              </a:ext>
            </a:extLst>
          </p:cNvPr>
          <p:cNvSpPr/>
          <p:nvPr/>
        </p:nvSpPr>
        <p:spPr>
          <a:xfrm>
            <a:off x="1741713" y="60756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Rights, Camera, Action</a:t>
            </a:r>
            <a:br>
              <a:rPr lang="en-US" sz="2800" b="1" dirty="0"/>
            </a:br>
            <a:r>
              <a:rPr lang="en-US" sz="2800" b="1" dirty="0"/>
              <a:t>IP Rights and the film-making </a:t>
            </a:r>
          </a:p>
          <a:p>
            <a:r>
              <a:rPr lang="en-US" sz="2800" b="1" dirty="0"/>
              <a:t>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63D619-3B0F-0D4E-83AE-70D3EBD40C5D}"/>
              </a:ext>
            </a:extLst>
          </p:cNvPr>
          <p:cNvSpPr/>
          <p:nvPr/>
        </p:nvSpPr>
        <p:spPr>
          <a:xfrm>
            <a:off x="1741713" y="278266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Module 2</a:t>
            </a:r>
          </a:p>
          <a:p>
            <a:r>
              <a:rPr lang="en-US" sz="2400" b="1" dirty="0"/>
              <a:t>Using IP rights to finance </a:t>
            </a:r>
          </a:p>
          <a:p>
            <a:r>
              <a:rPr lang="en-US" sz="2400" b="1" dirty="0"/>
              <a:t>and commercialize </a:t>
            </a:r>
          </a:p>
          <a:p>
            <a:r>
              <a:rPr lang="en-US" sz="2400" b="1" dirty="0"/>
              <a:t>audiovisual works</a:t>
            </a:r>
          </a:p>
        </p:txBody>
      </p:sp>
      <p:pic>
        <p:nvPicPr>
          <p:cNvPr id="6" name="WIPO FINDIST Deck S1" descr="WIPO FINDIST Deck S1">
            <a:hlinkClick r:id="" action="ppaction://media"/>
            <a:extLst>
              <a:ext uri="{FF2B5EF4-FFF2-40B4-BE49-F238E27FC236}">
                <a16:creationId xmlns:a16="http://schemas.microsoft.com/office/drawing/2014/main" id="{241C248E-BC32-6749-83C1-EBDECB9EC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79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2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ark, light, night sky&#10;&#10;Description automatically generated">
            <a:extLst>
              <a:ext uri="{FF2B5EF4-FFF2-40B4-BE49-F238E27FC236}">
                <a16:creationId xmlns:a16="http://schemas.microsoft.com/office/drawing/2014/main" id="{C14327C6-36F1-FB42-8025-647327EC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527" b="112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7166A-7BF9-5E44-AF27-FEA1609D385B}"/>
              </a:ext>
            </a:extLst>
          </p:cNvPr>
          <p:cNvSpPr txBox="1"/>
          <p:nvPr/>
        </p:nvSpPr>
        <p:spPr>
          <a:xfrm>
            <a:off x="612948" y="736458"/>
            <a:ext cx="760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Films and other audiovisual works call on diverse sources of production finance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710D6-E0DF-534C-B3A9-24C195B20A4E}"/>
              </a:ext>
            </a:extLst>
          </p:cNvPr>
          <p:cNvSpPr txBox="1"/>
          <p:nvPr/>
        </p:nvSpPr>
        <p:spPr>
          <a:xfrm>
            <a:off x="612948" y="1532901"/>
            <a:ext cx="644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Many countries have public incentives e.g. tax credits or tax relief</a:t>
            </a:r>
          </a:p>
          <a:p>
            <a:r>
              <a:rPr lang="en-US" dirty="0">
                <a:solidFill>
                  <a:srgbClr val="FFFF00"/>
                </a:solidFill>
              </a:rPr>
              <a:t>mechanisms or direct subsidies, special import tariffs, </a:t>
            </a:r>
            <a:r>
              <a:rPr lang="en-US" dirty="0" err="1">
                <a:solidFill>
                  <a:srgbClr val="FFFF00"/>
                </a:solidFill>
              </a:rPr>
              <a:t>etc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0C0277-4DD9-F048-8099-3F73900CD7F3}"/>
              </a:ext>
            </a:extLst>
          </p:cNvPr>
          <p:cNvSpPr txBox="1"/>
          <p:nvPr/>
        </p:nvSpPr>
        <p:spPr>
          <a:xfrm>
            <a:off x="612948" y="2714429"/>
            <a:ext cx="5002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Other common sources include bank loans or other</a:t>
            </a:r>
          </a:p>
          <a:p>
            <a:r>
              <a:rPr lang="en-US" dirty="0">
                <a:solidFill>
                  <a:srgbClr val="FFFF00"/>
                </a:solidFill>
              </a:rPr>
              <a:t>debt-financing, equity (including crowd-funding), </a:t>
            </a:r>
          </a:p>
          <a:p>
            <a:r>
              <a:rPr lang="en-US" dirty="0">
                <a:solidFill>
                  <a:srgbClr val="FFFF00"/>
                </a:solidFill>
              </a:rPr>
              <a:t>talent or facilities’ deferred fees, </a:t>
            </a:r>
            <a:r>
              <a:rPr lang="en-US" dirty="0" err="1">
                <a:solidFill>
                  <a:srgbClr val="FFFF00"/>
                </a:solidFill>
              </a:rPr>
              <a:t>etc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2AAB39-DF06-BF45-ACD1-3B377FBFA069}"/>
              </a:ext>
            </a:extLst>
          </p:cNvPr>
          <p:cNvSpPr txBox="1"/>
          <p:nvPr/>
        </p:nvSpPr>
        <p:spPr>
          <a:xfrm>
            <a:off x="612948" y="4172956"/>
            <a:ext cx="6852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By far the most strategic source of production finance are transactions</a:t>
            </a:r>
          </a:p>
          <a:p>
            <a:r>
              <a:rPr lang="en-US" dirty="0">
                <a:solidFill>
                  <a:srgbClr val="FFFF00"/>
                </a:solidFill>
              </a:rPr>
              <a:t>Based on licensing or pre-selling different sets of rights to different sets</a:t>
            </a:r>
          </a:p>
          <a:p>
            <a:r>
              <a:rPr lang="en-US" dirty="0">
                <a:solidFill>
                  <a:srgbClr val="FFFF00"/>
                </a:solidFill>
              </a:rPr>
              <a:t>of buyers in the media marketplace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0EF895-D435-6142-AADA-CEDCFDC5ED01}"/>
              </a:ext>
            </a:extLst>
          </p:cNvPr>
          <p:cNvSpPr txBox="1"/>
          <p:nvPr/>
        </p:nvSpPr>
        <p:spPr>
          <a:xfrm>
            <a:off x="612948" y="5553635"/>
            <a:ext cx="10436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These include e.g. all-rights single distributors for a territory or region, linear TV broadcasters, VOD platforms,</a:t>
            </a:r>
          </a:p>
          <a:p>
            <a:r>
              <a:rPr lang="en-US" dirty="0">
                <a:solidFill>
                  <a:srgbClr val="FFFF00"/>
                </a:solidFill>
              </a:rPr>
              <a:t>DVD/</a:t>
            </a:r>
            <a:r>
              <a:rPr lang="en-US" dirty="0" err="1">
                <a:solidFill>
                  <a:srgbClr val="FFFF00"/>
                </a:solidFill>
              </a:rPr>
              <a:t>Bluray</a:t>
            </a:r>
            <a:r>
              <a:rPr lang="en-US" dirty="0">
                <a:solidFill>
                  <a:srgbClr val="FFFF00"/>
                </a:solidFill>
              </a:rPr>
              <a:t> wholesalers, etc.</a:t>
            </a:r>
          </a:p>
        </p:txBody>
      </p:sp>
      <p:pic>
        <p:nvPicPr>
          <p:cNvPr id="2" name="WIPO FINDIST S2" descr="WIPO FINDIST S2">
            <a:hlinkClick r:id="" action="ppaction://media"/>
            <a:extLst>
              <a:ext uri="{FF2B5EF4-FFF2-40B4-BE49-F238E27FC236}">
                <a16:creationId xmlns:a16="http://schemas.microsoft.com/office/drawing/2014/main" id="{B3AF4C8F-66F5-5D4D-95D5-83D3924A6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9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C72C86-6E6C-6141-AEE8-5CCDE6605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2B2EB4-E294-8844-9A68-041216083160}"/>
              </a:ext>
            </a:extLst>
          </p:cNvPr>
          <p:cNvSpPr txBox="1"/>
          <p:nvPr/>
        </p:nvSpPr>
        <p:spPr>
          <a:xfrm>
            <a:off x="711200" y="541867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BA203-0A2B-8944-90FF-3A7BB61C51DB}"/>
              </a:ext>
            </a:extLst>
          </p:cNvPr>
          <p:cNvSpPr txBox="1"/>
          <p:nvPr/>
        </p:nvSpPr>
        <p:spPr>
          <a:xfrm>
            <a:off x="1360737" y="1267118"/>
            <a:ext cx="1257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Territory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7AA5F-6BD6-EE41-88B7-836C39EE24A3}"/>
              </a:ext>
            </a:extLst>
          </p:cNvPr>
          <p:cNvSpPr txBox="1"/>
          <p:nvPr/>
        </p:nvSpPr>
        <p:spPr>
          <a:xfrm>
            <a:off x="2617748" y="1839816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Medium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EF961-711B-114A-816A-C4BF7151815A}"/>
              </a:ext>
            </a:extLst>
          </p:cNvPr>
          <p:cNvSpPr txBox="1"/>
          <p:nvPr/>
        </p:nvSpPr>
        <p:spPr>
          <a:xfrm>
            <a:off x="868792" y="2611233"/>
            <a:ext cx="3191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Exclusive/ non-exclusive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57F585-065B-9C46-979B-DA814259BF86}"/>
              </a:ext>
            </a:extLst>
          </p:cNvPr>
          <p:cNvSpPr txBox="1"/>
          <p:nvPr/>
        </p:nvSpPr>
        <p:spPr>
          <a:xfrm>
            <a:off x="868792" y="3630304"/>
            <a:ext cx="6099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Sequencing of feature film exploitation through</a:t>
            </a:r>
          </a:p>
          <a:p>
            <a:r>
              <a:rPr lang="en-US" sz="2400" dirty="0"/>
              <a:t>a system of “windows”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F7543-3AA9-354C-9887-D1D02697F6FB}"/>
              </a:ext>
            </a:extLst>
          </p:cNvPr>
          <p:cNvSpPr txBox="1"/>
          <p:nvPr/>
        </p:nvSpPr>
        <p:spPr>
          <a:xfrm>
            <a:off x="868792" y="4911432"/>
            <a:ext cx="6262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Windows now going through radical change with</a:t>
            </a:r>
          </a:p>
          <a:p>
            <a:r>
              <a:rPr lang="en-US" sz="2400" dirty="0"/>
              <a:t>the huge growth of non-linear (VOD) media</a:t>
            </a:r>
          </a:p>
        </p:txBody>
      </p:sp>
      <p:pic>
        <p:nvPicPr>
          <p:cNvPr id="15" name="WIPO FINDIST S3 FINAL" descr="WIPO FINDIST S3 FINAL">
            <a:hlinkClick r:id="" action="ppaction://media"/>
            <a:extLst>
              <a:ext uri="{FF2B5EF4-FFF2-40B4-BE49-F238E27FC236}">
                <a16:creationId xmlns:a16="http://schemas.microsoft.com/office/drawing/2014/main" id="{510868C8-8319-E443-9000-50297C520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58F40F59-16D9-5E4E-B700-B7520FA2E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8057" b="76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6A8988-0F66-CA46-A6C5-A079746836F5}"/>
              </a:ext>
            </a:extLst>
          </p:cNvPr>
          <p:cNvSpPr/>
          <p:nvPr/>
        </p:nvSpPr>
        <p:spPr>
          <a:xfrm>
            <a:off x="407669" y="391952"/>
            <a:ext cx="5546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The main features of a Distribution Agreement  (1)</a:t>
            </a:r>
          </a:p>
          <a:p>
            <a:r>
              <a:rPr lang="en-US" sz="2000" b="1" dirty="0"/>
              <a:t>Type and scope of rights</a:t>
            </a:r>
          </a:p>
        </p:txBody>
      </p:sp>
      <p:pic>
        <p:nvPicPr>
          <p:cNvPr id="4" name="WIPO FINDIST S4" descr="WIPO FINDIST S4">
            <a:hlinkClick r:id="" action="ppaction://media"/>
            <a:extLst>
              <a:ext uri="{FF2B5EF4-FFF2-40B4-BE49-F238E27FC236}">
                <a16:creationId xmlns:a16="http://schemas.microsoft.com/office/drawing/2014/main" id="{4663D6C6-DD12-334E-B413-3D16A8473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graphicFrame>
        <p:nvGraphicFramePr>
          <p:cNvPr id="12" name="TextBox 2">
            <a:extLst>
              <a:ext uri="{FF2B5EF4-FFF2-40B4-BE49-F238E27FC236}">
                <a16:creationId xmlns:a16="http://schemas.microsoft.com/office/drawing/2014/main" id="{B6C8B93F-B79D-4AEB-AF07-A32234455C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4567140"/>
              </p:ext>
            </p:extLst>
          </p:nvPr>
        </p:nvGraphicFramePr>
        <p:xfrm>
          <a:off x="407669" y="1460473"/>
          <a:ext cx="4634667" cy="3937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834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CCA6E55C-A5F5-A540-9E03-756BDA4D7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741338"/>
            <a:ext cx="10905066" cy="41166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AD058A-B2D2-794B-9D36-B3B03C42E214}"/>
              </a:ext>
            </a:extLst>
          </p:cNvPr>
          <p:cNvSpPr/>
          <p:nvPr/>
        </p:nvSpPr>
        <p:spPr>
          <a:xfrm>
            <a:off x="450779" y="296417"/>
            <a:ext cx="9646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The main features of a Distribution Agreement  (2) – Advances and Minimum Guarantees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50D0C-002E-3140-A4F7-E4F8D68FA843}"/>
              </a:ext>
            </a:extLst>
          </p:cNvPr>
          <p:cNvSpPr txBox="1"/>
          <p:nvPr/>
        </p:nvSpPr>
        <p:spPr>
          <a:xfrm>
            <a:off x="1009934" y="941696"/>
            <a:ext cx="3372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  <a:r>
              <a:rPr lang="en-US" sz="2000" dirty="0"/>
              <a:t>The global distributor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B52BA-C11D-AC4D-8C27-511C42D14316}"/>
              </a:ext>
            </a:extLst>
          </p:cNvPr>
          <p:cNvSpPr txBox="1"/>
          <p:nvPr/>
        </p:nvSpPr>
        <p:spPr>
          <a:xfrm>
            <a:off x="1965278" y="1596788"/>
            <a:ext cx="5516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sz="2000" dirty="0"/>
              <a:t>. Advances and MGs by local/ regional distributors</a:t>
            </a:r>
          </a:p>
        </p:txBody>
      </p:sp>
      <p:pic>
        <p:nvPicPr>
          <p:cNvPr id="2" name="WIPO FINDIST S5" descr="WIPO FINDIST S5">
            <a:hlinkClick r:id="" action="ppaction://media"/>
            <a:extLst>
              <a:ext uri="{FF2B5EF4-FFF2-40B4-BE49-F238E27FC236}">
                <a16:creationId xmlns:a16="http://schemas.microsoft.com/office/drawing/2014/main" id="{2121E2E6-19F9-5A4C-951B-DF374E8ED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, outdoor, sky, several&#10;&#10;Description automatically generated">
            <a:extLst>
              <a:ext uri="{FF2B5EF4-FFF2-40B4-BE49-F238E27FC236}">
                <a16:creationId xmlns:a16="http://schemas.microsoft.com/office/drawing/2014/main" id="{FD80639F-B4A7-D445-9834-024B668A2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467" y="243841"/>
            <a:ext cx="11548533" cy="43018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C244E0-D1D9-1E49-9E63-7C10E5C82F1C}"/>
              </a:ext>
            </a:extLst>
          </p:cNvPr>
          <p:cNvSpPr/>
          <p:nvPr/>
        </p:nvSpPr>
        <p:spPr>
          <a:xfrm>
            <a:off x="643467" y="4716271"/>
            <a:ext cx="108206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The main features of a Distribution Agreement  (3) – Share-out of distribution revenues</a:t>
            </a:r>
          </a:p>
        </p:txBody>
      </p:sp>
      <p:pic>
        <p:nvPicPr>
          <p:cNvPr id="3" name="WIPO FINDIST S6" descr="WIPO FINDIST S6">
            <a:hlinkClick r:id="" action="ppaction://media"/>
            <a:extLst>
              <a:ext uri="{FF2B5EF4-FFF2-40B4-BE49-F238E27FC236}">
                <a16:creationId xmlns:a16="http://schemas.microsoft.com/office/drawing/2014/main" id="{D2262963-114B-2E40-9DEE-1C26F9DBF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8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or, electronics&#10;&#10;Description automatically generated">
            <a:extLst>
              <a:ext uri="{FF2B5EF4-FFF2-40B4-BE49-F238E27FC236}">
                <a16:creationId xmlns:a16="http://schemas.microsoft.com/office/drawing/2014/main" id="{3F89DDC9-76D9-B24F-849D-B177CD70F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0777" b="49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DDE353-3318-644A-B581-497726CAB502}"/>
              </a:ext>
            </a:extLst>
          </p:cNvPr>
          <p:cNvSpPr/>
          <p:nvPr/>
        </p:nvSpPr>
        <p:spPr>
          <a:xfrm>
            <a:off x="495869" y="55370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The main features of a Distribution Agreement  (4) –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Other key considerations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6FC45-0482-6843-A0BA-F2C1A9B37B88}"/>
              </a:ext>
            </a:extLst>
          </p:cNvPr>
          <p:cNvSpPr txBox="1"/>
          <p:nvPr/>
        </p:nvSpPr>
        <p:spPr>
          <a:xfrm>
            <a:off x="495869" y="1923421"/>
            <a:ext cx="3730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Distributor’s authorized expenses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11D7E-3D5B-744F-BDC7-1BE3843B26A1}"/>
              </a:ext>
            </a:extLst>
          </p:cNvPr>
          <p:cNvSpPr txBox="1"/>
          <p:nvPr/>
        </p:nvSpPr>
        <p:spPr>
          <a:xfrm>
            <a:off x="523465" y="2785104"/>
            <a:ext cx="2867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Duration of license (term)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07440-76C5-C64C-8511-7D6D91288E38}"/>
              </a:ext>
            </a:extLst>
          </p:cNvPr>
          <p:cNvSpPr txBox="1"/>
          <p:nvPr/>
        </p:nvSpPr>
        <p:spPr>
          <a:xfrm>
            <a:off x="523465" y="4718244"/>
            <a:ext cx="2461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Producer’s warranties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DE4783-1C04-FE4E-8620-AFFFA9859C9A}"/>
              </a:ext>
            </a:extLst>
          </p:cNvPr>
          <p:cNvSpPr txBox="1"/>
          <p:nvPr/>
        </p:nvSpPr>
        <p:spPr>
          <a:xfrm>
            <a:off x="523465" y="3751674"/>
            <a:ext cx="277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License or assignment…?</a:t>
            </a:r>
          </a:p>
        </p:txBody>
      </p:sp>
      <p:pic>
        <p:nvPicPr>
          <p:cNvPr id="8" name="WIPO FINDIST S7" descr="WIPO FINDIST S7">
            <a:hlinkClick r:id="" action="ppaction://media"/>
            <a:extLst>
              <a:ext uri="{FF2B5EF4-FFF2-40B4-BE49-F238E27FC236}">
                <a16:creationId xmlns:a16="http://schemas.microsoft.com/office/drawing/2014/main" id="{3AAD7B11-38E1-C94E-A62B-1F17962CC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6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DDCFC60-E582-314A-83E2-B67711F0E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8" b="2948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1D71B8-FDDD-6249-9A57-63E8232D943F}"/>
              </a:ext>
            </a:extLst>
          </p:cNvPr>
          <p:cNvSpPr txBox="1"/>
          <p:nvPr/>
        </p:nvSpPr>
        <p:spPr>
          <a:xfrm>
            <a:off x="392457" y="294594"/>
            <a:ext cx="3276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 of Module 2</a:t>
            </a:r>
          </a:p>
          <a:p>
            <a:r>
              <a:rPr lang="en-US" sz="2400" b="1" dirty="0"/>
              <a:t>Financing &amp; Distribution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A44871-7F9B-C844-9313-824C532FA25F}"/>
              </a:ext>
            </a:extLst>
          </p:cNvPr>
          <p:cNvSpPr/>
          <p:nvPr/>
        </p:nvSpPr>
        <p:spPr>
          <a:xfrm>
            <a:off x="8020050" y="57633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Bertrand Moullier, NARVAL Media Ltd </a:t>
            </a:r>
          </a:p>
          <a:p>
            <a:r>
              <a:rPr lang="en-US" b="1" dirty="0" err="1"/>
              <a:t>bm@narvalmedialtd.org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4682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299</Words>
  <Application>Microsoft Office PowerPoint</Application>
  <PresentationFormat>Widescreen</PresentationFormat>
  <Paragraphs>46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Microsoft Sans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bertrand moullier</dc:creator>
  <cp:keywords>FOR OFFICIAL USE ONLY</cp:keywords>
  <cp:lastModifiedBy>GANTCHEV Dimiter</cp:lastModifiedBy>
  <cp:revision>8</cp:revision>
  <dcterms:created xsi:type="dcterms:W3CDTF">2021-12-29T19:15:45Z</dcterms:created>
  <dcterms:modified xsi:type="dcterms:W3CDTF">2022-01-04T11:30:46Z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f63eb3b1-7be9-4044-bb97-f51f0c6e1913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Footer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</Properties>
</file>