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5"/>
  </p:notesMasterIdLst>
  <p:sldIdLst>
    <p:sldId id="409" r:id="rId3"/>
    <p:sldId id="365" r:id="rId4"/>
    <p:sldId id="299" r:id="rId5"/>
    <p:sldId id="300" r:id="rId6"/>
    <p:sldId id="378" r:id="rId7"/>
    <p:sldId id="304" r:id="rId8"/>
    <p:sldId id="383" r:id="rId9"/>
    <p:sldId id="366" r:id="rId10"/>
    <p:sldId id="404" r:id="rId11"/>
    <p:sldId id="405" r:id="rId12"/>
    <p:sldId id="406" r:id="rId13"/>
    <p:sldId id="401" r:id="rId14"/>
    <p:sldId id="367" r:id="rId15"/>
    <p:sldId id="402" r:id="rId16"/>
    <p:sldId id="403" r:id="rId17"/>
    <p:sldId id="370" r:id="rId18"/>
    <p:sldId id="374" r:id="rId19"/>
    <p:sldId id="407" r:id="rId20"/>
    <p:sldId id="408" r:id="rId21"/>
    <p:sldId id="364" r:id="rId22"/>
    <p:sldId id="335" r:id="rId23"/>
    <p:sldId id="352" r:id="rId24"/>
    <p:sldId id="358" r:id="rId25"/>
    <p:sldId id="360" r:id="rId26"/>
    <p:sldId id="361" r:id="rId27"/>
    <p:sldId id="359" r:id="rId28"/>
    <p:sldId id="410" r:id="rId29"/>
    <p:sldId id="412" r:id="rId30"/>
    <p:sldId id="413" r:id="rId31"/>
    <p:sldId id="414" r:id="rId32"/>
    <p:sldId id="427" r:id="rId33"/>
    <p:sldId id="415" r:id="rId34"/>
    <p:sldId id="416" r:id="rId35"/>
    <p:sldId id="417" r:id="rId36"/>
    <p:sldId id="418" r:id="rId37"/>
    <p:sldId id="419" r:id="rId38"/>
    <p:sldId id="420" r:id="rId39"/>
    <p:sldId id="421" r:id="rId40"/>
    <p:sldId id="422" r:id="rId41"/>
    <p:sldId id="423" r:id="rId42"/>
    <p:sldId id="424" r:id="rId43"/>
    <p:sldId id="42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dawala, Dimple N." initials="BD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4" autoAdjust="0"/>
    <p:restoredTop sz="88061" autoAdjust="0"/>
  </p:normalViewPr>
  <p:slideViewPr>
    <p:cSldViewPr>
      <p:cViewPr varScale="1">
        <p:scale>
          <a:sx n="134" d="100"/>
          <a:sy n="134" d="100"/>
        </p:scale>
        <p:origin x="100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1E15B-31EC-49B1-A0B6-99333CB59CFE}" type="datetimeFigureOut">
              <a:rPr lang="en-GB" smtClean="0"/>
              <a:t>23/03/2023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DD1DE-120A-453D-BD6D-86DD5334AD20}" type="slidenum">
              <a:rPr lang="en-GB" smtClean="0"/>
              <a:t>‹#›</a:t>
            </a:fld>
            <a:endParaRPr lang="en-GB"/>
          </a:p>
        </p:txBody>
      </p:sp>
    </p:spTree>
    <p:extLst>
      <p:ext uri="{BB962C8B-B14F-4D97-AF65-F5344CB8AC3E}">
        <p14:creationId xmlns:p14="http://schemas.microsoft.com/office/powerpoint/2010/main" val="259248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ourses.epo.org/enrol/index.php?id=247"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e-courses.epo.org/enrol/index.php?id=31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283" indent="-161283">
              <a:buFont typeface="Arial" panose="020B0604020202020204" pitchFamily="34" charset="0"/>
              <a:buChar char="•"/>
            </a:pPr>
            <a:r>
              <a:rPr lang="en-US" baseline="0" dirty="0" smtClean="0"/>
              <a:t>The </a:t>
            </a:r>
            <a:r>
              <a:rPr lang="en-US" b="1" baseline="0" dirty="0" smtClean="0"/>
              <a:t>Cooperative Patent Classification </a:t>
            </a:r>
            <a:r>
              <a:rPr lang="en-US" baseline="0" dirty="0" smtClean="0"/>
              <a:t>or CPC </a:t>
            </a:r>
            <a:r>
              <a:rPr lang="en-US" b="1" baseline="0" dirty="0" smtClean="0"/>
              <a:t>was launched on 1</a:t>
            </a:r>
            <a:r>
              <a:rPr lang="en-US" b="1" baseline="30000" dirty="0" smtClean="0"/>
              <a:t>st</a:t>
            </a:r>
            <a:r>
              <a:rPr lang="en-US" b="1" baseline="0" dirty="0" smtClean="0"/>
              <a:t> January 2013 </a:t>
            </a:r>
            <a:r>
              <a:rPr lang="en-US" baseline="0" dirty="0" smtClean="0"/>
              <a:t>by the EPO and USPTO.</a:t>
            </a:r>
          </a:p>
          <a:p>
            <a:pPr marL="161283" indent="-161283">
              <a:buFont typeface="Arial" panose="020B0604020202020204" pitchFamily="34" charset="0"/>
              <a:buChar char="•"/>
            </a:pPr>
            <a:endParaRPr lang="en-US" baseline="0" dirty="0" smtClean="0"/>
          </a:p>
          <a:p>
            <a:pPr marL="161283" indent="-161283">
              <a:buFont typeface="Arial" panose="020B0604020202020204" pitchFamily="34" charset="0"/>
              <a:buChar char="•"/>
            </a:pPr>
            <a:r>
              <a:rPr lang="en-US" baseline="0" dirty="0" smtClean="0"/>
              <a:t>Since then, 27 other Patent Offices have decided to adopt the CPC as their internal classification scheme, including China, South Korea, and more recently Canada and Australia, extending the CPC community to </a:t>
            </a:r>
            <a:r>
              <a:rPr lang="en-US" b="1" baseline="0" dirty="0" smtClean="0"/>
              <a:t>29 offices worldwide</a:t>
            </a:r>
            <a:r>
              <a:rPr lang="en-US" baseline="0" dirty="0" smtClean="0"/>
              <a:t>.</a:t>
            </a:r>
          </a:p>
          <a:p>
            <a:pPr marL="161283" indent="-161283">
              <a:buFont typeface="Arial" panose="020B0604020202020204" pitchFamily="34" charset="0"/>
              <a:buChar char="•"/>
            </a:pPr>
            <a:endParaRPr lang="en-US" baseline="0" dirty="0" smtClean="0"/>
          </a:p>
          <a:p>
            <a:pPr marL="161283" indent="-161283">
              <a:buFont typeface="Arial" panose="020B0604020202020204" pitchFamily="34" charset="0"/>
              <a:buChar char="•"/>
            </a:pPr>
            <a:r>
              <a:rPr lang="en-US" baseline="0" dirty="0" smtClean="0"/>
              <a:t>Furthermore </a:t>
            </a:r>
            <a:r>
              <a:rPr lang="en-US" b="1" baseline="0" dirty="0" smtClean="0"/>
              <a:t>CPC is used for search </a:t>
            </a:r>
            <a:r>
              <a:rPr lang="en-US" baseline="0" dirty="0" smtClean="0"/>
              <a:t>by more than 45 Patent Offices and more than 25000 examiners worldwide.</a:t>
            </a:r>
          </a:p>
          <a:p>
            <a:pPr marL="161283" indent="-161283">
              <a:buFont typeface="Arial" panose="020B0604020202020204" pitchFamily="34" charset="0"/>
              <a:buChar char="•"/>
            </a:pPr>
            <a:endParaRPr lang="en-US" baseline="0" dirty="0" smtClean="0"/>
          </a:p>
          <a:p>
            <a:pPr marL="161283" indent="-161283">
              <a:buFont typeface="Arial" panose="020B0604020202020204" pitchFamily="34" charset="0"/>
              <a:buChar char="•"/>
            </a:pPr>
            <a:r>
              <a:rPr lang="en-US" baseline="0" dirty="0" smtClean="0"/>
              <a:t>This means that within 5 years, the </a:t>
            </a:r>
            <a:r>
              <a:rPr lang="en-US" b="1" baseline="0" dirty="0" smtClean="0"/>
              <a:t>CPC has become </a:t>
            </a:r>
            <a:r>
              <a:rPr lang="en-US" baseline="0" dirty="0" smtClean="0"/>
              <a:t>an </a:t>
            </a:r>
            <a:r>
              <a:rPr lang="en-US" b="1" baseline="0" dirty="0" smtClean="0"/>
              <a:t>international classification standard.</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529DD1DE-120A-453D-BD6D-86DD5334AD20}" type="slidenum">
              <a:rPr lang="en-GB" smtClean="0"/>
              <a:t>3</a:t>
            </a:fld>
            <a:endParaRPr lang="en-GB"/>
          </a:p>
        </p:txBody>
      </p:sp>
    </p:spTree>
    <p:extLst>
      <p:ext uri="{BB962C8B-B14F-4D97-AF65-F5344CB8AC3E}">
        <p14:creationId xmlns:p14="http://schemas.microsoft.com/office/powerpoint/2010/main" val="325456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Under the new situation, </a:t>
            </a:r>
            <a:r>
              <a:rPr lang="en-GB" b="1" dirty="0" smtClean="0"/>
              <a:t>allocations from all CPC National Offices</a:t>
            </a:r>
            <a:r>
              <a:rPr lang="en-GB" b="1" baseline="0" dirty="0" smtClean="0"/>
              <a:t> </a:t>
            </a:r>
            <a:r>
              <a:rPr lang="en-GB" baseline="0" dirty="0" smtClean="0"/>
              <a:t>are </a:t>
            </a:r>
            <a:r>
              <a:rPr lang="en-GB" b="1" baseline="0" dirty="0" smtClean="0"/>
              <a:t>promoted to the simple patent family level</a:t>
            </a:r>
          </a:p>
          <a:p>
            <a:pPr marL="171450" indent="-171450">
              <a:buFont typeface="Arial" panose="020B0604020202020204" pitchFamily="34" charset="0"/>
              <a:buChar char="•"/>
            </a:pPr>
            <a:endParaRPr lang="en-GB" b="1" baseline="0" dirty="0" smtClean="0"/>
          </a:p>
          <a:p>
            <a:pPr marL="171450" indent="-171450">
              <a:buFont typeface="Arial" panose="020B0604020202020204" pitchFamily="34" charset="0"/>
              <a:buChar char="•"/>
            </a:pPr>
            <a:r>
              <a:rPr lang="en-GB" dirty="0" smtClean="0"/>
              <a:t>There is </a:t>
            </a:r>
            <a:r>
              <a:rPr lang="en-GB" b="1" dirty="0" smtClean="0"/>
              <a:t>no need</a:t>
            </a:r>
            <a:r>
              <a:rPr lang="en-GB" b="1" baseline="0" dirty="0" smtClean="0"/>
              <a:t> for the CPCNO fields anymore </a:t>
            </a:r>
            <a:r>
              <a:rPr lang="en-GB" baseline="0" dirty="0" smtClean="0"/>
              <a:t>– they will disappear from the EPO databases</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24</a:t>
            </a:fld>
            <a:endParaRPr lang="en-GB"/>
          </a:p>
        </p:txBody>
      </p:sp>
    </p:spTree>
    <p:extLst>
      <p:ext uri="{BB962C8B-B14F-4D97-AF65-F5344CB8AC3E}">
        <p14:creationId xmlns:p14="http://schemas.microsoft.com/office/powerpoint/2010/main" val="232558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It is now possible to </a:t>
            </a:r>
            <a:r>
              <a:rPr lang="en-GB" b="1" dirty="0" smtClean="0"/>
              <a:t>identify</a:t>
            </a:r>
            <a:r>
              <a:rPr lang="en-GB" b="1" baseline="0" dirty="0" smtClean="0"/>
              <a:t> which office endorses a particular allocation</a:t>
            </a:r>
            <a:r>
              <a:rPr lang="en-GB" baseline="0" dirty="0" smtClean="0"/>
              <a:t>. Here for instance, the allocation H01R 12/73 is endorsed by the United Kingdom Intellectual Property Office.  </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25</a:t>
            </a:fld>
            <a:endParaRPr lang="en-GB"/>
          </a:p>
        </p:txBody>
      </p:sp>
    </p:spTree>
    <p:extLst>
      <p:ext uri="{BB962C8B-B14F-4D97-AF65-F5344CB8AC3E}">
        <p14:creationId xmlns:p14="http://schemas.microsoft.com/office/powerpoint/2010/main" val="232558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085" indent="-286385">
              <a:lnSpc>
                <a:spcPct val="100000"/>
              </a:lnSpc>
              <a:buFont typeface="Wingdings"/>
              <a:buChar char=""/>
              <a:tabLst>
                <a:tab pos="299085" algn="l"/>
                <a:tab pos="299720" algn="l"/>
              </a:tabLst>
            </a:pPr>
            <a:r>
              <a:rPr lang="en-US" sz="1800" spc="-5" dirty="0" smtClean="0">
                <a:solidFill>
                  <a:srgbClr val="3B464D"/>
                </a:solidFill>
                <a:latin typeface="Arial"/>
                <a:cs typeface="Arial"/>
              </a:rPr>
              <a:t>CPC Scheme </a:t>
            </a:r>
            <a:r>
              <a:rPr lang="en-US" sz="1800" dirty="0" smtClean="0">
                <a:solidFill>
                  <a:srgbClr val="3B464D"/>
                </a:solidFill>
                <a:latin typeface="Arial"/>
                <a:cs typeface="Arial"/>
              </a:rPr>
              <a:t>&amp;</a:t>
            </a:r>
            <a:r>
              <a:rPr lang="en-US" sz="1800" spc="-20" dirty="0" smtClean="0">
                <a:solidFill>
                  <a:srgbClr val="3B464D"/>
                </a:solidFill>
                <a:latin typeface="Arial"/>
                <a:cs typeface="Arial"/>
              </a:rPr>
              <a:t> </a:t>
            </a:r>
            <a:r>
              <a:rPr lang="en-US" sz="1800" spc="-10" dirty="0" smtClean="0">
                <a:solidFill>
                  <a:srgbClr val="3B464D"/>
                </a:solidFill>
                <a:latin typeface="Arial"/>
                <a:cs typeface="Arial"/>
              </a:rPr>
              <a:t>Definitions</a:t>
            </a:r>
            <a:endParaRPr lang="en-US" sz="1800" dirty="0" smtClean="0">
              <a:latin typeface="Arial"/>
              <a:cs typeface="Arial"/>
            </a:endParaRPr>
          </a:p>
          <a:p>
            <a:pPr marL="299085" indent="-286385">
              <a:lnSpc>
                <a:spcPct val="100000"/>
              </a:lnSpc>
              <a:buFont typeface="Wingdings"/>
              <a:buChar char=""/>
              <a:tabLst>
                <a:tab pos="299085" algn="l"/>
                <a:tab pos="299720" algn="l"/>
              </a:tabLst>
            </a:pPr>
            <a:r>
              <a:rPr lang="en-US" sz="1800" spc="-10" dirty="0" smtClean="0">
                <a:solidFill>
                  <a:srgbClr val="3B464D"/>
                </a:solidFill>
                <a:latin typeface="Arial"/>
                <a:cs typeface="Arial"/>
              </a:rPr>
              <a:t>E-learning</a:t>
            </a:r>
            <a:r>
              <a:rPr lang="en-US" sz="1800" spc="-15" dirty="0" smtClean="0">
                <a:solidFill>
                  <a:srgbClr val="3B464D"/>
                </a:solidFill>
                <a:latin typeface="Arial"/>
                <a:cs typeface="Arial"/>
              </a:rPr>
              <a:t> </a:t>
            </a:r>
            <a:r>
              <a:rPr lang="en-US" sz="1800" spc="-10" dirty="0" smtClean="0">
                <a:solidFill>
                  <a:srgbClr val="3B464D"/>
                </a:solidFill>
                <a:latin typeface="Arial"/>
                <a:cs typeface="Arial"/>
              </a:rPr>
              <a:t>modules</a:t>
            </a:r>
            <a:endParaRPr lang="en-US" sz="1800" dirty="0" smtClean="0">
              <a:latin typeface="Arial"/>
              <a:cs typeface="Arial"/>
            </a:endParaRPr>
          </a:p>
          <a:p>
            <a:pPr marL="236220">
              <a:lnSpc>
                <a:spcPct val="100000"/>
              </a:lnSpc>
              <a:spcBef>
                <a:spcPts val="45"/>
              </a:spcBef>
            </a:pPr>
            <a:r>
              <a:rPr lang="en-US" sz="1800" spc="-10" dirty="0" smtClean="0">
                <a:solidFill>
                  <a:srgbClr val="3B464D"/>
                </a:solidFill>
                <a:latin typeface="Arial"/>
                <a:cs typeface="Arial"/>
              </a:rPr>
              <a:t>See training </a:t>
            </a:r>
            <a:r>
              <a:rPr lang="en-US" sz="1800" b="1" spc="-5" dirty="0" smtClean="0">
                <a:solidFill>
                  <a:srgbClr val="3B464D"/>
                </a:solidFill>
                <a:latin typeface="Arial"/>
                <a:cs typeface="Arial"/>
              </a:rPr>
              <a:t>e-learning modules </a:t>
            </a:r>
            <a:r>
              <a:rPr lang="en-US" sz="1800" spc="-10" dirty="0" smtClean="0">
                <a:solidFill>
                  <a:srgbClr val="3B464D"/>
                </a:solidFill>
                <a:latin typeface="Arial"/>
                <a:cs typeface="Arial"/>
              </a:rPr>
              <a:t>on </a:t>
            </a:r>
            <a:r>
              <a:rPr lang="en-US" sz="1800" spc="-5" dirty="0" smtClean="0">
                <a:solidFill>
                  <a:srgbClr val="3B464D"/>
                </a:solidFill>
                <a:latin typeface="Arial"/>
                <a:cs typeface="Arial"/>
              </a:rPr>
              <a:t>the cpcinfo.org</a:t>
            </a:r>
            <a:r>
              <a:rPr lang="en-US" sz="1800" spc="80" dirty="0" smtClean="0">
                <a:solidFill>
                  <a:srgbClr val="3B464D"/>
                </a:solidFill>
                <a:latin typeface="Arial"/>
                <a:cs typeface="Arial"/>
              </a:rPr>
              <a:t> </a:t>
            </a:r>
            <a:r>
              <a:rPr lang="en-US" sz="1800" spc="-10" dirty="0" smtClean="0">
                <a:solidFill>
                  <a:srgbClr val="3B464D"/>
                </a:solidFill>
                <a:latin typeface="Arial"/>
                <a:cs typeface="Arial"/>
              </a:rPr>
              <a:t>website:</a:t>
            </a:r>
            <a:endParaRPr lang="en-US" sz="1800" dirty="0" smtClean="0">
              <a:latin typeface="Arial"/>
              <a:cs typeface="Arial"/>
            </a:endParaRPr>
          </a:p>
          <a:p>
            <a:pPr marL="992505" lvl="1" indent="-286385">
              <a:lnSpc>
                <a:spcPct val="100000"/>
              </a:lnSpc>
              <a:buClr>
                <a:srgbClr val="3B464D"/>
              </a:buClr>
              <a:buChar char="•"/>
              <a:tabLst>
                <a:tab pos="992505" algn="l"/>
                <a:tab pos="993140" algn="l"/>
              </a:tabLst>
            </a:pPr>
            <a:r>
              <a:rPr lang="en-US" sz="1800" u="heavy" spc="-5" dirty="0" smtClean="0">
                <a:solidFill>
                  <a:srgbClr val="0000FF"/>
                </a:solidFill>
                <a:latin typeface="Arial"/>
                <a:cs typeface="Arial"/>
                <a:hlinkClick r:id="rId3"/>
              </a:rPr>
              <a:t>Using CPC in</a:t>
            </a:r>
            <a:r>
              <a:rPr lang="en-US" sz="1800" u="heavy" spc="-20" dirty="0" smtClean="0">
                <a:solidFill>
                  <a:srgbClr val="0000FF"/>
                </a:solidFill>
                <a:latin typeface="Arial"/>
                <a:cs typeface="Arial"/>
                <a:hlinkClick r:id="rId3"/>
              </a:rPr>
              <a:t> </a:t>
            </a:r>
            <a:r>
              <a:rPr lang="en-US" sz="1800" u="heavy" spc="-5" dirty="0" smtClean="0">
                <a:solidFill>
                  <a:srgbClr val="0000FF"/>
                </a:solidFill>
                <a:latin typeface="Arial"/>
                <a:cs typeface="Arial"/>
                <a:hlinkClick r:id="rId3"/>
              </a:rPr>
              <a:t>classification</a:t>
            </a:r>
            <a:endParaRPr lang="en-US" sz="1800" dirty="0" smtClean="0">
              <a:latin typeface="Arial"/>
              <a:cs typeface="Arial"/>
            </a:endParaRPr>
          </a:p>
          <a:p>
            <a:pPr marL="992505" lvl="1" indent="-286385">
              <a:lnSpc>
                <a:spcPts val="2135"/>
              </a:lnSpc>
              <a:buClr>
                <a:srgbClr val="3B464D"/>
              </a:buClr>
              <a:buChar char="•"/>
              <a:tabLst>
                <a:tab pos="992505" algn="l"/>
                <a:tab pos="993140" algn="l"/>
              </a:tabLst>
            </a:pPr>
            <a:r>
              <a:rPr lang="en-US" sz="1800" u="heavy" spc="-5" dirty="0" smtClean="0">
                <a:solidFill>
                  <a:srgbClr val="0000FF"/>
                </a:solidFill>
                <a:latin typeface="Arial"/>
                <a:cs typeface="Arial"/>
                <a:hlinkClick r:id="rId4"/>
              </a:rPr>
              <a:t>Practical </a:t>
            </a:r>
            <a:r>
              <a:rPr lang="en-US" sz="1800" u="heavy" spc="-10" dirty="0" smtClean="0">
                <a:solidFill>
                  <a:srgbClr val="0000FF"/>
                </a:solidFill>
                <a:latin typeface="Arial"/>
                <a:cs typeface="Arial"/>
                <a:hlinkClick r:id="rId4"/>
              </a:rPr>
              <a:t>and </a:t>
            </a:r>
            <a:r>
              <a:rPr lang="en-US" sz="1800" u="heavy" spc="-5" dirty="0" smtClean="0">
                <a:solidFill>
                  <a:srgbClr val="0000FF"/>
                </a:solidFill>
                <a:latin typeface="Arial"/>
                <a:cs typeface="Arial"/>
                <a:hlinkClick r:id="rId4"/>
              </a:rPr>
              <a:t>strategical aspects of the</a:t>
            </a:r>
            <a:r>
              <a:rPr lang="en-US" sz="1800" u="heavy" spc="20" dirty="0" smtClean="0">
                <a:solidFill>
                  <a:srgbClr val="0000FF"/>
                </a:solidFill>
                <a:latin typeface="Arial"/>
                <a:cs typeface="Arial"/>
                <a:hlinkClick r:id="rId4"/>
              </a:rPr>
              <a:t> </a:t>
            </a:r>
            <a:r>
              <a:rPr lang="en-US" sz="1800" u="heavy" spc="-5" dirty="0" smtClean="0">
                <a:solidFill>
                  <a:srgbClr val="0000FF"/>
                </a:solidFill>
                <a:latin typeface="Arial"/>
                <a:cs typeface="Arial"/>
                <a:hlinkClick r:id="rId4"/>
              </a:rPr>
              <a:t>CPC</a:t>
            </a:r>
            <a:endParaRPr lang="en-US" sz="1800" dirty="0" smtClean="0">
              <a:latin typeface="Arial"/>
              <a:cs typeface="Arial"/>
            </a:endParaRPr>
          </a:p>
          <a:p>
            <a:pPr marL="299085" indent="-286385">
              <a:lnSpc>
                <a:spcPts val="2135"/>
              </a:lnSpc>
              <a:buFont typeface="Wingdings"/>
              <a:buChar char=""/>
              <a:tabLst>
                <a:tab pos="299085" algn="l"/>
                <a:tab pos="299720" algn="l"/>
              </a:tabLst>
            </a:pPr>
            <a:r>
              <a:rPr lang="en-US" sz="1800" spc="-5" dirty="0" smtClean="0">
                <a:solidFill>
                  <a:srgbClr val="3B464D"/>
                </a:solidFill>
                <a:latin typeface="Arial"/>
                <a:cs typeface="Arial"/>
              </a:rPr>
              <a:t>CPC </a:t>
            </a:r>
            <a:r>
              <a:rPr lang="en-US" sz="1800" spc="-10" dirty="0" smtClean="0">
                <a:solidFill>
                  <a:srgbClr val="3B464D"/>
                </a:solidFill>
                <a:latin typeface="Arial"/>
                <a:cs typeface="Arial"/>
              </a:rPr>
              <a:t>General</a:t>
            </a:r>
            <a:r>
              <a:rPr lang="en-US" sz="1800" spc="-25" dirty="0" smtClean="0">
                <a:solidFill>
                  <a:srgbClr val="3B464D"/>
                </a:solidFill>
                <a:latin typeface="Arial"/>
                <a:cs typeface="Arial"/>
              </a:rPr>
              <a:t> </a:t>
            </a:r>
            <a:r>
              <a:rPr lang="en-US" sz="1800" spc="-10" dirty="0" smtClean="0">
                <a:solidFill>
                  <a:srgbClr val="3B464D"/>
                </a:solidFill>
                <a:latin typeface="Arial"/>
                <a:cs typeface="Arial"/>
              </a:rPr>
              <a:t>training</a:t>
            </a:r>
            <a:endParaRPr lang="en-US" sz="1800" dirty="0" smtClean="0">
              <a:latin typeface="Arial"/>
              <a:cs typeface="Arial"/>
            </a:endParaRPr>
          </a:p>
          <a:p>
            <a:pPr marL="299085" indent="-286385">
              <a:lnSpc>
                <a:spcPct val="100000"/>
              </a:lnSpc>
              <a:buFont typeface="Wingdings"/>
              <a:buChar char=""/>
              <a:tabLst>
                <a:tab pos="299085" algn="l"/>
                <a:tab pos="299720" algn="l"/>
              </a:tabLst>
            </a:pPr>
            <a:r>
              <a:rPr lang="en-US" sz="1800" spc="-5" dirty="0" smtClean="0">
                <a:solidFill>
                  <a:srgbClr val="3B464D"/>
                </a:solidFill>
                <a:latin typeface="Arial"/>
                <a:cs typeface="Arial"/>
              </a:rPr>
              <a:t>CPC </a:t>
            </a:r>
            <a:r>
              <a:rPr lang="en-US" sz="1800" spc="-10" dirty="0" smtClean="0">
                <a:solidFill>
                  <a:srgbClr val="3B464D"/>
                </a:solidFill>
                <a:latin typeface="Arial"/>
                <a:cs typeface="Arial"/>
              </a:rPr>
              <a:t>Advanced</a:t>
            </a:r>
            <a:r>
              <a:rPr lang="en-US" sz="1800" spc="-120" dirty="0" smtClean="0">
                <a:solidFill>
                  <a:srgbClr val="3B464D"/>
                </a:solidFill>
                <a:latin typeface="Arial"/>
                <a:cs typeface="Arial"/>
              </a:rPr>
              <a:t> </a:t>
            </a:r>
            <a:r>
              <a:rPr lang="en-US" sz="1800" spc="-10" dirty="0" smtClean="0">
                <a:solidFill>
                  <a:srgbClr val="3B464D"/>
                </a:solidFill>
                <a:latin typeface="Arial"/>
                <a:cs typeface="Arial"/>
              </a:rPr>
              <a:t>training</a:t>
            </a:r>
            <a:endParaRPr lang="en-US" sz="1800" dirty="0" smtClean="0">
              <a:latin typeface="Arial"/>
              <a:cs typeface="Arial"/>
            </a:endParaRPr>
          </a:p>
          <a:p>
            <a:pPr marL="756285" indent="-286385">
              <a:lnSpc>
                <a:spcPct val="100000"/>
              </a:lnSpc>
              <a:spcBef>
                <a:spcPts val="345"/>
              </a:spcBef>
              <a:buFont typeface="Wingdings"/>
              <a:buChar char=""/>
              <a:tabLst>
                <a:tab pos="756285" algn="l"/>
                <a:tab pos="756920" algn="l"/>
              </a:tabLst>
            </a:pPr>
            <a:r>
              <a:rPr lang="en-US" sz="1800" spc="-5" dirty="0" smtClean="0">
                <a:solidFill>
                  <a:srgbClr val="919496"/>
                </a:solidFill>
                <a:latin typeface="Arial"/>
                <a:cs typeface="Arial"/>
              </a:rPr>
              <a:t>C-set</a:t>
            </a:r>
            <a:r>
              <a:rPr lang="en-US" sz="1800" spc="-60" dirty="0" smtClean="0">
                <a:solidFill>
                  <a:srgbClr val="919496"/>
                </a:solidFill>
                <a:latin typeface="Arial"/>
                <a:cs typeface="Arial"/>
              </a:rPr>
              <a:t> </a:t>
            </a:r>
            <a:r>
              <a:rPr lang="en-US" sz="1800" spc="-10" dirty="0" smtClean="0">
                <a:solidFill>
                  <a:srgbClr val="919496"/>
                </a:solidFill>
                <a:latin typeface="Arial"/>
                <a:cs typeface="Arial"/>
              </a:rPr>
              <a:t>training</a:t>
            </a:r>
            <a:endParaRPr lang="en-US" sz="1800" dirty="0" smtClean="0">
              <a:latin typeface="Arial"/>
              <a:cs typeface="Arial"/>
            </a:endParaRPr>
          </a:p>
          <a:p>
            <a:pPr marL="299085" indent="-286385">
              <a:lnSpc>
                <a:spcPct val="100000"/>
              </a:lnSpc>
              <a:spcBef>
                <a:spcPts val="285"/>
              </a:spcBef>
              <a:buFont typeface="Wingdings"/>
              <a:buChar char=""/>
              <a:tabLst>
                <a:tab pos="299085" algn="l"/>
                <a:tab pos="299720" algn="l"/>
              </a:tabLst>
            </a:pPr>
            <a:r>
              <a:rPr lang="en-US" sz="1800" spc="-5" dirty="0" smtClean="0">
                <a:solidFill>
                  <a:srgbClr val="3B464D"/>
                </a:solidFill>
                <a:latin typeface="Arial"/>
                <a:cs typeface="Arial"/>
              </a:rPr>
              <a:t>CPC Collective </a:t>
            </a:r>
            <a:r>
              <a:rPr lang="en-US" sz="1800" spc="-15" dirty="0" smtClean="0">
                <a:solidFill>
                  <a:srgbClr val="3B464D"/>
                </a:solidFill>
                <a:latin typeface="Arial"/>
                <a:cs typeface="Arial"/>
              </a:rPr>
              <a:t>Training</a:t>
            </a:r>
            <a:r>
              <a:rPr lang="en-US" sz="1800" spc="-55" dirty="0" smtClean="0">
                <a:solidFill>
                  <a:srgbClr val="3B464D"/>
                </a:solidFill>
                <a:latin typeface="Arial"/>
                <a:cs typeface="Arial"/>
              </a:rPr>
              <a:t> </a:t>
            </a:r>
            <a:r>
              <a:rPr lang="en-US" sz="1800" spc="-5" dirty="0" smtClean="0">
                <a:solidFill>
                  <a:srgbClr val="3B464D"/>
                </a:solidFill>
                <a:latin typeface="Arial"/>
                <a:cs typeface="Arial"/>
              </a:rPr>
              <a:t>Events</a:t>
            </a:r>
            <a:endParaRPr lang="en-US" sz="1800" dirty="0" smtClean="0">
              <a:latin typeface="Arial"/>
              <a:cs typeface="Arial"/>
            </a:endParaRPr>
          </a:p>
          <a:p>
            <a:pPr marL="299085" indent="-286385">
              <a:lnSpc>
                <a:spcPct val="100000"/>
              </a:lnSpc>
              <a:buFont typeface="Wingdings"/>
              <a:buChar char=""/>
              <a:tabLst>
                <a:tab pos="299085" algn="l"/>
                <a:tab pos="299720" algn="l"/>
              </a:tabLst>
            </a:pPr>
            <a:r>
              <a:rPr lang="en-US" sz="1800" spc="-5" dirty="0" smtClean="0">
                <a:solidFill>
                  <a:srgbClr val="3B464D"/>
                </a:solidFill>
                <a:latin typeface="Arial"/>
                <a:cs typeface="Arial"/>
              </a:rPr>
              <a:t>CPC Field-specific</a:t>
            </a:r>
            <a:r>
              <a:rPr lang="en-US" sz="1800" spc="-10" dirty="0" smtClean="0">
                <a:solidFill>
                  <a:srgbClr val="3B464D"/>
                </a:solidFill>
                <a:latin typeface="Arial"/>
                <a:cs typeface="Arial"/>
              </a:rPr>
              <a:t> training:</a:t>
            </a:r>
            <a:endParaRPr lang="en-US" sz="1800" dirty="0" smtClean="0">
              <a:latin typeface="Arial"/>
              <a:cs typeface="Arial"/>
            </a:endParaRPr>
          </a:p>
          <a:p>
            <a:pPr marL="756285" lvl="1" indent="-286385">
              <a:lnSpc>
                <a:spcPct val="100000"/>
              </a:lnSpc>
              <a:spcBef>
                <a:spcPts val="350"/>
              </a:spcBef>
              <a:buFont typeface="Wingdings"/>
              <a:buChar char=""/>
              <a:tabLst>
                <a:tab pos="756285" algn="l"/>
                <a:tab pos="756920" algn="l"/>
              </a:tabLst>
            </a:pPr>
            <a:r>
              <a:rPr lang="en-US" sz="1800" dirty="0" smtClean="0">
                <a:solidFill>
                  <a:srgbClr val="919496"/>
                </a:solidFill>
                <a:latin typeface="Arial"/>
                <a:cs typeface="Arial"/>
              </a:rPr>
              <a:t>FST</a:t>
            </a:r>
            <a:r>
              <a:rPr lang="en-US" sz="1800" spc="-130" dirty="0" smtClean="0">
                <a:solidFill>
                  <a:srgbClr val="919496"/>
                </a:solidFill>
                <a:latin typeface="Arial"/>
                <a:cs typeface="Arial"/>
              </a:rPr>
              <a:t> </a:t>
            </a:r>
            <a:r>
              <a:rPr lang="en-US" sz="1800" spc="-10" dirty="0" smtClean="0">
                <a:solidFill>
                  <a:srgbClr val="919496"/>
                </a:solidFill>
                <a:latin typeface="Arial"/>
                <a:cs typeface="Arial"/>
              </a:rPr>
              <a:t>videos</a:t>
            </a:r>
            <a:endParaRPr lang="en-US" dirty="0"/>
          </a:p>
        </p:txBody>
      </p:sp>
      <p:sp>
        <p:nvSpPr>
          <p:cNvPr id="4" name="Slide Number Placeholder 3"/>
          <p:cNvSpPr>
            <a:spLocks noGrp="1"/>
          </p:cNvSpPr>
          <p:nvPr>
            <p:ph type="sldNum" sz="quarter" idx="10"/>
          </p:nvPr>
        </p:nvSpPr>
        <p:spPr/>
        <p:txBody>
          <a:bodyPr/>
          <a:lstStyle/>
          <a:p>
            <a:fld id="{529DD1DE-120A-453D-BD6D-86DD5334AD20}" type="slidenum">
              <a:rPr lang="en-GB" smtClean="0"/>
              <a:t>28</a:t>
            </a:fld>
            <a:endParaRPr lang="en-GB"/>
          </a:p>
        </p:txBody>
      </p:sp>
    </p:spTree>
    <p:extLst>
      <p:ext uri="{BB962C8B-B14F-4D97-AF65-F5344CB8AC3E}">
        <p14:creationId xmlns:p14="http://schemas.microsoft.com/office/powerpoint/2010/main" val="128472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UI"/>
                <a:ea typeface="+mn-ea"/>
                <a:cs typeface="+mn-cs"/>
              </a:rPr>
              <a:t>Other CPC modules were not  released to the public in 2018, because they’re under review by the management. The management will decide when to release them internally to USPTO examiners. CPC Essentials I (classification system and </a:t>
            </a:r>
            <a:r>
              <a:rPr lang="en-US" sz="1200" kern="1200" dirty="0" err="1" smtClean="0">
                <a:solidFill>
                  <a:schemeClr val="tx1"/>
                </a:solidFill>
                <a:effectLst/>
                <a:latin typeface="Segoe UI"/>
                <a:ea typeface="+mn-ea"/>
                <a:cs typeface="+mn-cs"/>
              </a:rPr>
              <a:t>cpc</a:t>
            </a:r>
            <a:r>
              <a:rPr lang="en-US" sz="1200" kern="1200" dirty="0" smtClean="0">
                <a:solidFill>
                  <a:schemeClr val="tx1"/>
                </a:solidFill>
                <a:effectLst/>
                <a:latin typeface="Segoe UI"/>
                <a:ea typeface="+mn-ea"/>
                <a:cs typeface="+mn-cs"/>
              </a:rPr>
              <a:t> scheme) will be released to </a:t>
            </a:r>
            <a:r>
              <a:rPr lang="en-US" sz="1200" kern="1200" dirty="0" err="1" smtClean="0">
                <a:solidFill>
                  <a:schemeClr val="tx1"/>
                </a:solidFill>
                <a:effectLst/>
                <a:latin typeface="Segoe UI"/>
                <a:ea typeface="+mn-ea"/>
                <a:cs typeface="+mn-cs"/>
              </a:rPr>
              <a:t>cpcinfo</a:t>
            </a:r>
            <a:r>
              <a:rPr lang="en-US" sz="1200" kern="1200" dirty="0" smtClean="0">
                <a:solidFill>
                  <a:schemeClr val="tx1"/>
                </a:solidFill>
                <a:effectLst/>
                <a:latin typeface="Segoe UI"/>
                <a:ea typeface="+mn-ea"/>
                <a:cs typeface="+mn-cs"/>
              </a:rPr>
              <a:t> in 2019. </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07156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err="1" smtClean="0"/>
              <a:t>Epoque</a:t>
            </a:r>
            <a:r>
              <a:rPr lang="en-GB" dirty="0" smtClean="0"/>
              <a:t> has been adapted to the new situation. In EPODOC, the number of CPC fields</a:t>
            </a:r>
            <a:r>
              <a:rPr lang="en-GB" baseline="0" dirty="0" smtClean="0"/>
              <a:t> has changed from 12 to only 6.</a:t>
            </a:r>
            <a:endParaRPr lang="en-GB" dirty="0" smtClean="0"/>
          </a:p>
          <a:p>
            <a:pPr marL="171450" indent="-171450">
              <a:buFont typeface="Arial" panose="020B0604020202020204" pitchFamily="34" charset="0"/>
              <a:buChar char="•"/>
            </a:pPr>
            <a:r>
              <a:rPr lang="en-GB" dirty="0" smtClean="0"/>
              <a:t>There are </a:t>
            </a:r>
            <a:r>
              <a:rPr lang="en-GB" b="1" dirty="0" smtClean="0"/>
              <a:t>no Raise-Hand flags </a:t>
            </a:r>
            <a:r>
              <a:rPr lang="en-GB" dirty="0" smtClean="0"/>
              <a:t>anymore – therefore the fields CQI,</a:t>
            </a:r>
            <a:r>
              <a:rPr lang="en-GB" baseline="0" dirty="0" smtClean="0"/>
              <a:t> CQA and CLQ have disappeared.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There are </a:t>
            </a:r>
            <a:r>
              <a:rPr lang="en-GB" b="1" baseline="0" dirty="0" smtClean="0"/>
              <a:t>no specific fields for </a:t>
            </a:r>
            <a:r>
              <a:rPr lang="en-GB" b="1" baseline="0" dirty="0" err="1" smtClean="0"/>
              <a:t>unreviewed</a:t>
            </a:r>
            <a:r>
              <a:rPr lang="en-GB" b="1" baseline="0" dirty="0" smtClean="0"/>
              <a:t> allocations </a:t>
            </a:r>
            <a:r>
              <a:rPr lang="en-GB" baseline="0" dirty="0" smtClean="0"/>
              <a:t>anymore, i.e. CUI, CUA and CLU: allocations provided by examiners not authorised in a technical field, e.g. when creating visits, are searchable from the /CI field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All allocations are stored at simple patent family level – there is </a:t>
            </a:r>
            <a:r>
              <a:rPr lang="en-GB" b="1" baseline="0" dirty="0" smtClean="0"/>
              <a:t>no need for CPCNO fields </a:t>
            </a:r>
            <a:r>
              <a:rPr lang="en-GB" b="0" baseline="0" dirty="0" smtClean="0"/>
              <a:t>anymore</a:t>
            </a:r>
            <a:r>
              <a:rPr lang="en-GB" baseline="0" dirty="0" smtClean="0"/>
              <a:t>, i.e. CNOI, CNOA and CNOL. These fields have therefore disappeared.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This</a:t>
            </a:r>
            <a:r>
              <a:rPr lang="en-GB" baseline="0" dirty="0" smtClean="0"/>
              <a:t> results in a substantial </a:t>
            </a:r>
            <a:r>
              <a:rPr lang="en-GB" b="1" baseline="0" dirty="0" smtClean="0"/>
              <a:t>simplification of the CPC fields </a:t>
            </a:r>
            <a:r>
              <a:rPr lang="en-GB" baseline="0" dirty="0" smtClean="0"/>
              <a:t>in </a:t>
            </a:r>
            <a:r>
              <a:rPr lang="en-GB" baseline="0" dirty="0" err="1" smtClean="0"/>
              <a:t>Epodoc</a:t>
            </a:r>
            <a:r>
              <a:rPr lang="en-GB" baseline="0" dirty="0" smtClean="0"/>
              <a:t> to 6 fields only.</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37</a:t>
            </a:fld>
            <a:endParaRPr lang="en-GB"/>
          </a:p>
        </p:txBody>
      </p:sp>
    </p:spTree>
    <p:extLst>
      <p:ext uri="{BB962C8B-B14F-4D97-AF65-F5344CB8AC3E}">
        <p14:creationId xmlns:p14="http://schemas.microsoft.com/office/powerpoint/2010/main" val="404579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err="1" smtClean="0"/>
              <a:t>summarise</a:t>
            </a:r>
            <a:r>
              <a:rPr lang="en-US" dirty="0" smtClean="0"/>
              <a:t>, here</a:t>
            </a:r>
            <a:r>
              <a:rPr lang="en-US" baseline="0" dirty="0" smtClean="0"/>
              <a:t> are the 6 </a:t>
            </a:r>
            <a:r>
              <a:rPr lang="en-US" baseline="0" dirty="0" err="1" smtClean="0"/>
              <a:t>Epodoc</a:t>
            </a:r>
            <a:r>
              <a:rPr lang="en-US" baseline="0" dirty="0" smtClean="0"/>
              <a:t> fields with their meaning:</a:t>
            </a:r>
          </a:p>
          <a:p>
            <a:endParaRPr lang="en-US" baseline="0" dirty="0" smtClean="0"/>
          </a:p>
          <a:p>
            <a:pPr marL="171450" indent="-171450">
              <a:buFont typeface="Arial" panose="020B0604020202020204" pitchFamily="34" charset="0"/>
              <a:buChar char="•"/>
            </a:pPr>
            <a:r>
              <a:rPr lang="en-US" b="1" baseline="0" dirty="0" smtClean="0"/>
              <a:t>/CI: </a:t>
            </a:r>
            <a:r>
              <a:rPr lang="en-US" baseline="0" dirty="0" smtClean="0"/>
              <a:t>CPC Invention information, all offices </a:t>
            </a:r>
          </a:p>
          <a:p>
            <a:pPr marL="171450" indent="-171450">
              <a:buFont typeface="Arial" panose="020B0604020202020204" pitchFamily="34" charset="0"/>
              <a:buChar char="•"/>
            </a:pPr>
            <a:r>
              <a:rPr lang="en-US" b="1" baseline="0" dirty="0" smtClean="0"/>
              <a:t>/CA: </a:t>
            </a:r>
            <a:r>
              <a:rPr lang="en-US" baseline="0" dirty="0" smtClean="0"/>
              <a:t>CPC Additional information, all offices</a:t>
            </a:r>
          </a:p>
          <a:p>
            <a:pPr marL="171450" indent="-171450">
              <a:buFont typeface="Arial" panose="020B0604020202020204" pitchFamily="34" charset="0"/>
              <a:buChar char="•"/>
            </a:pPr>
            <a:r>
              <a:rPr lang="en-US" b="1" baseline="0" dirty="0" smtClean="0"/>
              <a:t>/CCI: </a:t>
            </a:r>
            <a:r>
              <a:rPr lang="en-US" baseline="0" dirty="0" smtClean="0"/>
              <a:t>CPC Confirmed Invention information, i.e. confirmed by an EPO examiner </a:t>
            </a:r>
            <a:r>
              <a:rPr lang="en-US" baseline="0" dirty="0" err="1" smtClean="0"/>
              <a:t>authorised</a:t>
            </a:r>
            <a:r>
              <a:rPr lang="en-US" baseline="0" dirty="0" smtClean="0"/>
              <a:t> in the technical field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/CCA: </a:t>
            </a:r>
            <a:r>
              <a:rPr lang="en-US" baseline="0" dirty="0" smtClean="0"/>
              <a:t>CPC Confirmed Additional information, i.e. confirmed by an EPO examiner </a:t>
            </a:r>
            <a:r>
              <a:rPr lang="en-US" baseline="0" dirty="0" err="1" smtClean="0"/>
              <a:t>authorised</a:t>
            </a:r>
            <a:r>
              <a:rPr lang="en-US" baseline="0" dirty="0" smtClean="0"/>
              <a:t> in the technical field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/CL: </a:t>
            </a:r>
            <a:r>
              <a:rPr lang="en-US" baseline="0" dirty="0" smtClean="0"/>
              <a:t>CPC Linked Symbol (C-Set), all offices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/CLC: </a:t>
            </a:r>
            <a:r>
              <a:rPr lang="en-US" baseline="0" dirty="0" smtClean="0"/>
              <a:t>CPC Linked Symbol (C-Set), Confirmed, , i.e. confirmed by an EPO examiner </a:t>
            </a:r>
            <a:r>
              <a:rPr lang="en-US" baseline="0" dirty="0" err="1" smtClean="0"/>
              <a:t>authorised</a:t>
            </a:r>
            <a:r>
              <a:rPr lang="en-US" baseline="0" dirty="0" smtClean="0"/>
              <a:t> in the technical field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38</a:t>
            </a:fld>
            <a:endParaRPr lang="en-GB"/>
          </a:p>
        </p:txBody>
      </p:sp>
    </p:spTree>
    <p:extLst>
      <p:ext uri="{BB962C8B-B14F-4D97-AF65-F5344CB8AC3E}">
        <p14:creationId xmlns:p14="http://schemas.microsoft.com/office/powerpoint/2010/main" val="397285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When</a:t>
            </a:r>
            <a:r>
              <a:rPr lang="en-GB" baseline="0" dirty="0" smtClean="0"/>
              <a:t> </a:t>
            </a:r>
            <a:r>
              <a:rPr lang="en-GB" b="1" baseline="0" dirty="0" smtClean="0"/>
              <a:t>displaying the classification information </a:t>
            </a:r>
            <a:r>
              <a:rPr lang="en-GB" baseline="0" dirty="0" smtClean="0"/>
              <a:t>for a particular record with the command ..</a:t>
            </a:r>
            <a:r>
              <a:rPr lang="en-GB" baseline="0" dirty="0" err="1" smtClean="0"/>
              <a:t>clas</a:t>
            </a:r>
            <a:r>
              <a:rPr lang="en-GB" baseline="0" dirty="0" smtClean="0"/>
              <a:t>, as a default the classification information is provided with the confirmed information first (CCI and CCA), followed by the classification information from all offices (CI and CA).</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Offices endorsing a particular allocation are listed in alphabetical order, with EP appearing first when appropriate, e.g. (EP, CN, US)</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Note that when an EPO examiner creates a visit to a field where he/she is not authorised to classify, the corresponding allocation is searchable in the field /CI (or /CA). It is only when the allocation gets confirmed by an authorised classifier that it becomes available under /CCI (resp. /CCA).</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39</a:t>
            </a:fld>
            <a:endParaRPr lang="en-GB"/>
          </a:p>
        </p:txBody>
      </p:sp>
    </p:spTree>
    <p:extLst>
      <p:ext uri="{BB962C8B-B14F-4D97-AF65-F5344CB8AC3E}">
        <p14:creationId xmlns:p14="http://schemas.microsoft.com/office/powerpoint/2010/main" val="354200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It</a:t>
            </a:r>
            <a:r>
              <a:rPr lang="en-GB" baseline="0" dirty="0" smtClean="0"/>
              <a:t> is possible to </a:t>
            </a:r>
            <a:r>
              <a:rPr lang="en-GB" b="1" baseline="0" dirty="0" smtClean="0"/>
              <a:t>search</a:t>
            </a:r>
            <a:r>
              <a:rPr lang="en-GB" baseline="0" dirty="0" smtClean="0"/>
              <a:t> for a </a:t>
            </a:r>
            <a:r>
              <a:rPr lang="en-GB" b="1" baseline="0" dirty="0" smtClean="0"/>
              <a:t>symbol endorsed by a particular office</a:t>
            </a:r>
            <a:r>
              <a:rPr lang="en-GB" baseline="0" dirty="0" smtClean="0"/>
              <a:t>. To do so, just search in field /CI (or /CA) for the symbol and the country code using “S”, “P” or “L” as an operator. For instance, /CI H04W 36/12 S BR will retrieve all records classified by Brazil in H04W 36/12</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Similarly, it is possible to search for a </a:t>
            </a:r>
            <a:r>
              <a:rPr lang="en-GB" b="1" baseline="0" dirty="0" smtClean="0"/>
              <a:t>symbol endorsed by the EPO or Brazil or Korea </a:t>
            </a:r>
            <a:r>
              <a:rPr lang="en-GB" baseline="0" dirty="0" smtClean="0"/>
              <a:t>by using the OR operator in a bracket, e.g. H04W 36/12 S (EP OR BR OR KR). (OR combination)</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40</a:t>
            </a:fld>
            <a:endParaRPr lang="en-GB"/>
          </a:p>
        </p:txBody>
      </p:sp>
    </p:spTree>
    <p:extLst>
      <p:ext uri="{BB962C8B-B14F-4D97-AF65-F5344CB8AC3E}">
        <p14:creationId xmlns:p14="http://schemas.microsoft.com/office/powerpoint/2010/main" val="87668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one wants</a:t>
            </a:r>
            <a:r>
              <a:rPr lang="en-GB" baseline="0" dirty="0" smtClean="0"/>
              <a:t> to search for a </a:t>
            </a:r>
            <a:r>
              <a:rPr lang="en-GB" b="1" baseline="0" dirty="0" smtClean="0"/>
              <a:t>symbol endorsed by certain offices, </a:t>
            </a:r>
            <a:r>
              <a:rPr lang="en-GB" b="0" baseline="0" dirty="0" smtClean="0"/>
              <a:t>e.g. the EPO </a:t>
            </a:r>
            <a:r>
              <a:rPr lang="en-GB" b="1" baseline="0" dirty="0" smtClean="0"/>
              <a:t>and </a:t>
            </a:r>
            <a:r>
              <a:rPr lang="en-GB" b="0" baseline="0" dirty="0" smtClean="0"/>
              <a:t>the USPTO</a:t>
            </a:r>
            <a:r>
              <a:rPr lang="en-GB" baseline="0" dirty="0" smtClean="0"/>
              <a:t>, one needs to use the “S” or “L” or “P” operator with each office, e.g. B07B1/02 S EP S US to search for records for which both the EPO and USPTO have endorsed B07B 1/02. </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41</a:t>
            </a:fld>
            <a:endParaRPr lang="en-GB"/>
          </a:p>
        </p:txBody>
      </p:sp>
    </p:spTree>
    <p:extLst>
      <p:ext uri="{BB962C8B-B14F-4D97-AF65-F5344CB8AC3E}">
        <p14:creationId xmlns:p14="http://schemas.microsoft.com/office/powerpoint/2010/main" val="180203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29DD1DE-120A-453D-BD6D-86DD5334AD20}" type="slidenum">
              <a:rPr lang="en-GB" smtClean="0"/>
              <a:t>42</a:t>
            </a:fld>
            <a:endParaRPr lang="en-GB"/>
          </a:p>
        </p:txBody>
      </p:sp>
    </p:spTree>
    <p:extLst>
      <p:ext uri="{BB962C8B-B14F-4D97-AF65-F5344CB8AC3E}">
        <p14:creationId xmlns:p14="http://schemas.microsoft.com/office/powerpoint/2010/main" val="236656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t>Within</a:t>
            </a:r>
            <a:r>
              <a:rPr lang="en-GB" b="1" baseline="0" dirty="0" smtClean="0"/>
              <a:t> the European Patent Organisation</a:t>
            </a:r>
            <a:r>
              <a:rPr lang="en-GB" baseline="0" dirty="0" smtClean="0"/>
              <a:t>, </a:t>
            </a:r>
            <a:r>
              <a:rPr lang="en-GB" b="1" dirty="0" smtClean="0"/>
              <a:t>16</a:t>
            </a:r>
            <a:r>
              <a:rPr lang="en-GB" b="1" baseline="0" dirty="0" smtClean="0"/>
              <a:t> offices </a:t>
            </a:r>
            <a:r>
              <a:rPr lang="en-GB" baseline="0" dirty="0" smtClean="0"/>
              <a:t>have decided to classify in the CPC.</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9 of them are actually classifying and sending CPC data to the EPO.</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4</a:t>
            </a:fld>
            <a:endParaRPr lang="en-GB"/>
          </a:p>
        </p:txBody>
      </p:sp>
    </p:spTree>
    <p:extLst>
      <p:ext uri="{BB962C8B-B14F-4D97-AF65-F5344CB8AC3E}">
        <p14:creationId xmlns:p14="http://schemas.microsoft.com/office/powerpoint/2010/main" val="28440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283" indent="-161283">
              <a:buFont typeface="Arial" panose="020B0604020202020204" pitchFamily="34" charset="0"/>
              <a:buChar char="•"/>
              <a:defRPr/>
            </a:pPr>
            <a:r>
              <a:rPr lang="en-US" sz="1100" dirty="0" smtClean="0"/>
              <a:t>To date, apart from the EPO and USPTO, </a:t>
            </a:r>
            <a:r>
              <a:rPr lang="en-US" sz="1100" b="1" dirty="0" smtClean="0"/>
              <a:t>14 CPC National Offices </a:t>
            </a:r>
            <a:r>
              <a:rPr lang="en-US" sz="1100" dirty="0" smtClean="0"/>
              <a:t>are actually </a:t>
            </a:r>
            <a:r>
              <a:rPr lang="en-US" sz="1100" b="1" dirty="0" smtClean="0"/>
              <a:t>classifying</a:t>
            </a:r>
            <a:r>
              <a:rPr lang="en-US" sz="1100" baseline="0" dirty="0" smtClean="0"/>
              <a:t> in the CPC </a:t>
            </a:r>
            <a:r>
              <a:rPr lang="en-US" sz="1100" b="1" baseline="0" dirty="0" smtClean="0"/>
              <a:t>and </a:t>
            </a:r>
            <a:r>
              <a:rPr lang="en-US" sz="1100" b="1" dirty="0" smtClean="0"/>
              <a:t>delivering CPC data to the EPO</a:t>
            </a:r>
            <a:r>
              <a:rPr lang="en-US" sz="1100" dirty="0" smtClean="0"/>
              <a:t>.</a:t>
            </a:r>
          </a:p>
          <a:p>
            <a:pPr marL="161283" indent="-161283">
              <a:buFont typeface="Arial" panose="020B0604020202020204" pitchFamily="34" charset="0"/>
              <a:buChar char="•"/>
              <a:defRPr/>
            </a:pPr>
            <a:endParaRPr lang="en-US" sz="1100" dirty="0" smtClean="0"/>
          </a:p>
          <a:p>
            <a:pPr marL="161283" indent="-161283">
              <a:buFont typeface="Arial" panose="020B0604020202020204" pitchFamily="34" charset="0"/>
              <a:buChar char="•"/>
              <a:defRPr/>
            </a:pPr>
            <a:r>
              <a:rPr lang="en-US" sz="1100" dirty="0" smtClean="0"/>
              <a:t>This</a:t>
            </a:r>
            <a:r>
              <a:rPr lang="en-US" sz="1100" baseline="0" dirty="0" smtClean="0"/>
              <a:t> table shows the number of publications classified in the CPC by National Offices and uploaded in EPO databases.</a:t>
            </a:r>
          </a:p>
          <a:p>
            <a:pPr marL="161283" indent="-161283">
              <a:buFont typeface="Arial" panose="020B0604020202020204" pitchFamily="34" charset="0"/>
              <a:buChar char="•"/>
              <a:defRPr/>
            </a:pPr>
            <a:endParaRPr lang="en-US" sz="1100" baseline="0" dirty="0" smtClean="0"/>
          </a:p>
          <a:p>
            <a:pPr marL="161283" indent="-161283">
              <a:buFont typeface="Arial" panose="020B0604020202020204" pitchFamily="34" charset="0"/>
              <a:buChar char="•"/>
              <a:defRPr/>
            </a:pPr>
            <a:r>
              <a:rPr lang="en-US" sz="1100" dirty="0" smtClean="0"/>
              <a:t>Overall,</a:t>
            </a:r>
            <a:r>
              <a:rPr lang="en-US" sz="1100" baseline="0" dirty="0" smtClean="0"/>
              <a:t> </a:t>
            </a:r>
            <a:r>
              <a:rPr lang="en-US" sz="1100" b="1" dirty="0" smtClean="0">
                <a:solidFill>
                  <a:srgbClr val="FF0000"/>
                </a:solidFill>
              </a:rPr>
              <a:t>53.5 million</a:t>
            </a:r>
            <a:r>
              <a:rPr lang="en-US" sz="1100" dirty="0" smtClean="0">
                <a:solidFill>
                  <a:srgbClr val="FF0000"/>
                </a:solidFill>
              </a:rPr>
              <a:t> </a:t>
            </a:r>
            <a:r>
              <a:rPr lang="en-US" sz="1100" dirty="0" smtClean="0"/>
              <a:t>documents are classified in the CPC (at Family or Document level).</a:t>
            </a:r>
          </a:p>
          <a:p>
            <a:pPr marL="0" indent="0">
              <a:buFont typeface="Arial" panose="020B0604020202020204" pitchFamily="34" charset="0"/>
              <a:buNone/>
              <a:defRPr/>
            </a:pPr>
            <a:endParaRPr lang="en-US" sz="1100" dirty="0" smtClean="0"/>
          </a:p>
          <a:p>
            <a:pPr marL="161283" indent="-161283">
              <a:buFont typeface="Arial" panose="020B0604020202020204" pitchFamily="34" charset="0"/>
              <a:buChar char="•"/>
              <a:defRPr/>
            </a:pPr>
            <a:r>
              <a:rPr lang="en-US" sz="1100" dirty="0" smtClean="0"/>
              <a:t>This includes </a:t>
            </a:r>
            <a:r>
              <a:rPr lang="en-US" sz="1100" b="1" dirty="0" smtClean="0"/>
              <a:t>49.3</a:t>
            </a:r>
            <a:r>
              <a:rPr lang="en-US" sz="1100" b="1" baseline="0" dirty="0" smtClean="0"/>
              <a:t> million </a:t>
            </a:r>
            <a:r>
              <a:rPr lang="en-US" sz="1100" dirty="0" smtClean="0"/>
              <a:t>documents classified at </a:t>
            </a:r>
            <a:r>
              <a:rPr lang="en-US" sz="1100" b="1" dirty="0" smtClean="0"/>
              <a:t>simple patent family level</a:t>
            </a:r>
            <a:r>
              <a:rPr lang="en-US" sz="1100" dirty="0" smtClean="0"/>
              <a:t>, including 48.3 million documents classified at simple patent family level only</a:t>
            </a:r>
          </a:p>
          <a:p>
            <a:pPr marL="0" indent="0">
              <a:buFont typeface="Arial" panose="020B0604020202020204" pitchFamily="34" charset="0"/>
              <a:buNone/>
              <a:defRPr/>
            </a:pPr>
            <a:endParaRPr lang="en-US" sz="1100" dirty="0" smtClean="0"/>
          </a:p>
          <a:p>
            <a:pPr marL="161283" indent="-161283">
              <a:buFont typeface="Arial" panose="020B0604020202020204" pitchFamily="34" charset="0"/>
              <a:buChar char="•"/>
              <a:defRPr/>
            </a:pPr>
            <a:r>
              <a:rPr lang="en-US" sz="1100" dirty="0" smtClean="0"/>
              <a:t>and </a:t>
            </a:r>
            <a:r>
              <a:rPr lang="en-US" sz="1100" b="1" dirty="0" smtClean="0">
                <a:solidFill>
                  <a:srgbClr val="FF0000"/>
                </a:solidFill>
              </a:rPr>
              <a:t>5.1 million</a:t>
            </a:r>
            <a:r>
              <a:rPr lang="en-US" sz="1100" dirty="0" smtClean="0">
                <a:solidFill>
                  <a:srgbClr val="FF0000"/>
                </a:solidFill>
              </a:rPr>
              <a:t> </a:t>
            </a:r>
            <a:r>
              <a:rPr lang="en-US" sz="1100" dirty="0" smtClean="0"/>
              <a:t>documents classified in CPC at </a:t>
            </a:r>
            <a:r>
              <a:rPr lang="en-US" sz="1100" b="1" dirty="0" smtClean="0"/>
              <a:t>document level</a:t>
            </a:r>
            <a:r>
              <a:rPr lang="en-US" sz="1100" dirty="0" smtClean="0"/>
              <a:t>, (i.e.</a:t>
            </a:r>
            <a:r>
              <a:rPr lang="en-US" sz="1100" baseline="0" dirty="0" smtClean="0"/>
              <a:t> </a:t>
            </a:r>
            <a:r>
              <a:rPr lang="en-US" sz="1100" dirty="0" smtClean="0"/>
              <a:t>they</a:t>
            </a:r>
            <a:r>
              <a:rPr lang="en-US" sz="1100" baseline="0" dirty="0" smtClean="0"/>
              <a:t> are </a:t>
            </a:r>
            <a:r>
              <a:rPr lang="en-US" sz="1100" dirty="0" smtClean="0"/>
              <a:t>bearing </a:t>
            </a:r>
            <a:r>
              <a:rPr lang="en-US" sz="1100" b="0" dirty="0" smtClean="0"/>
              <a:t>CPCNO allocations)</a:t>
            </a:r>
            <a:r>
              <a:rPr lang="en-US" sz="1100" dirty="0" smtClean="0"/>
              <a:t>, </a:t>
            </a:r>
            <a:r>
              <a:rPr lang="en-US" sz="1100" b="0" dirty="0" smtClean="0"/>
              <a:t>including </a:t>
            </a:r>
            <a:r>
              <a:rPr lang="en-US" sz="1100" b="0" dirty="0" smtClean="0">
                <a:solidFill>
                  <a:srgbClr val="FF0000"/>
                </a:solidFill>
              </a:rPr>
              <a:t>4.1 million</a:t>
            </a:r>
            <a:r>
              <a:rPr lang="en-US" sz="1100" b="0" baseline="0" dirty="0" smtClean="0">
                <a:solidFill>
                  <a:srgbClr val="FF0000"/>
                </a:solidFill>
              </a:rPr>
              <a:t> </a:t>
            </a:r>
            <a:r>
              <a:rPr lang="en-US" sz="1100" dirty="0" smtClean="0"/>
              <a:t>documents bearing only CPCNO symbols  (i.e. without CPC allocations at family level)</a:t>
            </a:r>
          </a:p>
          <a:p>
            <a:pPr marL="161283" indent="-161283">
              <a:buFont typeface="Arial" panose="020B0604020202020204" pitchFamily="34" charset="0"/>
              <a:buChar char="•"/>
              <a:defRPr/>
            </a:pPr>
            <a:endParaRPr lang="en-US" sz="1100" dirty="0" smtClean="0"/>
          </a:p>
          <a:p>
            <a:pPr marL="161283" indent="-161283">
              <a:buFont typeface="Arial" panose="020B0604020202020204" pitchFamily="34" charset="0"/>
              <a:buChar char="•"/>
              <a:defRPr/>
            </a:pPr>
            <a:r>
              <a:rPr lang="en-US" sz="1100" dirty="0" smtClean="0"/>
              <a:t>There are </a:t>
            </a:r>
            <a:r>
              <a:rPr lang="en-US" sz="1100" b="1" dirty="0" smtClean="0"/>
              <a:t>1,032,494 documents classified both </a:t>
            </a:r>
            <a:r>
              <a:rPr lang="en-US" sz="1100" dirty="0" smtClean="0"/>
              <a:t>at </a:t>
            </a:r>
            <a:r>
              <a:rPr lang="en-US" sz="1100" b="1" dirty="0" smtClean="0"/>
              <a:t>document</a:t>
            </a:r>
            <a:r>
              <a:rPr lang="en-US" sz="1100" dirty="0" smtClean="0"/>
              <a:t> </a:t>
            </a:r>
            <a:r>
              <a:rPr lang="en-US" sz="1100" b="1" dirty="0" smtClean="0"/>
              <a:t>and</a:t>
            </a:r>
            <a:r>
              <a:rPr lang="en-US" sz="1100" dirty="0" smtClean="0"/>
              <a:t> </a:t>
            </a:r>
            <a:r>
              <a:rPr lang="en-US" sz="1100" b="1" dirty="0" smtClean="0"/>
              <a:t>family level</a:t>
            </a:r>
            <a:endParaRPr lang="en-US" sz="1100" b="1" baseline="0" dirty="0" smtClean="0"/>
          </a:p>
          <a:p>
            <a:pPr marL="591371" lvl="1" indent="-161283" defTabSz="860176">
              <a:buFont typeface="Arial" panose="020B0604020202020204" pitchFamily="34" charset="0"/>
              <a:buChar char="•"/>
              <a:defRPr/>
            </a:pPr>
            <a:endParaRPr lang="en-US" sz="1100" baseline="0" dirty="0" smtClean="0"/>
          </a:p>
          <a:p>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6</a:t>
            </a:fld>
            <a:endParaRPr lang="en-GB"/>
          </a:p>
        </p:txBody>
      </p:sp>
    </p:spTree>
    <p:extLst>
      <p:ext uri="{BB962C8B-B14F-4D97-AF65-F5344CB8AC3E}">
        <p14:creationId xmlns:p14="http://schemas.microsoft.com/office/powerpoint/2010/main" val="309553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account for maintenance and definition revision projects, those numbers grow to totals of 127 in 2018. These revisions resulted in the reclassification of more than 115,000 families into CPC.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August 2018, the added symbols increased to 2,445, and those deleted were 1,474.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Reclassification work was completed for 130 revision projects, which resulted in 58,094 families reclassified in CPC.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29DD1DE-120A-453D-BD6D-86DD5334AD20}" type="slidenum">
              <a:rPr lang="en-GB" smtClean="0"/>
              <a:t>9</a:t>
            </a:fld>
            <a:endParaRPr lang="en-GB"/>
          </a:p>
        </p:txBody>
      </p:sp>
    </p:spTree>
    <p:extLst>
      <p:ext uri="{BB962C8B-B14F-4D97-AF65-F5344CB8AC3E}">
        <p14:creationId xmlns:p14="http://schemas.microsoft.com/office/powerpoint/2010/main" val="153035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DD1DE-120A-453D-BD6D-86DD5334AD20}" type="slidenum">
              <a:rPr lang="en-GB" smtClean="0"/>
              <a:t>11</a:t>
            </a:fld>
            <a:endParaRPr lang="en-GB"/>
          </a:p>
        </p:txBody>
      </p:sp>
    </p:spTree>
    <p:extLst>
      <p:ext uri="{BB962C8B-B14F-4D97-AF65-F5344CB8AC3E}">
        <p14:creationId xmlns:p14="http://schemas.microsoft.com/office/powerpoint/2010/main" val="260703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0000"/>
                </a:solidFill>
                <a:latin typeface="Arial"/>
                <a:cs typeface="Arial"/>
              </a:rPr>
              <a:t>Published</a:t>
            </a:r>
            <a:r>
              <a:rPr lang="en-US" sz="1200" spc="-10" dirty="0" smtClean="0">
                <a:solidFill>
                  <a:srgbClr val="3B464D"/>
                </a:solidFill>
                <a:latin typeface="Arial"/>
                <a:cs typeface="Arial"/>
              </a:rPr>
              <a:t> 2017/2018 CPC Annual report </a:t>
            </a:r>
            <a:endParaRPr lang="en-US"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29DD1DE-120A-453D-BD6D-86DD5334AD20}" type="slidenum">
              <a:rPr lang="en-GB" smtClean="0"/>
              <a:t>12</a:t>
            </a:fld>
            <a:endParaRPr lang="en-GB"/>
          </a:p>
        </p:txBody>
      </p:sp>
    </p:spTree>
    <p:extLst>
      <p:ext uri="{BB962C8B-B14F-4D97-AF65-F5344CB8AC3E}">
        <p14:creationId xmlns:p14="http://schemas.microsoft.com/office/powerpoint/2010/main" val="312064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Until April 2019, </a:t>
            </a:r>
            <a:r>
              <a:rPr lang="en-GB" b="1" dirty="0" smtClean="0"/>
              <a:t>CPC</a:t>
            </a:r>
            <a:r>
              <a:rPr lang="en-GB" dirty="0" smtClean="0"/>
              <a:t> </a:t>
            </a:r>
            <a:r>
              <a:rPr lang="en-GB" b="1" dirty="0" smtClean="0"/>
              <a:t>allocations from National Offices </a:t>
            </a:r>
            <a:r>
              <a:rPr lang="en-GB" dirty="0" smtClean="0"/>
              <a:t>were </a:t>
            </a:r>
            <a:r>
              <a:rPr lang="en-GB" b="1" dirty="0" smtClean="0"/>
              <a:t>stored at document level </a:t>
            </a:r>
            <a:r>
              <a:rPr lang="en-GB" dirty="0" smtClean="0"/>
              <a:t>in specific fields in </a:t>
            </a:r>
            <a:r>
              <a:rPr lang="en-GB" dirty="0" err="1" smtClean="0"/>
              <a:t>Epodoc</a:t>
            </a:r>
            <a:r>
              <a:rPr lang="en-GB" dirty="0" smtClean="0"/>
              <a:t>, i.e. CNOI, CNOA and CLC for C-Sets.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For a number</a:t>
            </a:r>
            <a:r>
              <a:rPr lang="en-GB" baseline="0" dirty="0" smtClean="0"/>
              <a:t> of reasons, including the wish </a:t>
            </a:r>
            <a:r>
              <a:rPr lang="en-GB" b="1" baseline="0" dirty="0" smtClean="0"/>
              <a:t>to treat allocations </a:t>
            </a:r>
            <a:r>
              <a:rPr lang="en-GB" baseline="0" dirty="0" smtClean="0"/>
              <a:t>from the EPO, USPTO and other National Offices </a:t>
            </a:r>
            <a:r>
              <a:rPr lang="en-GB" b="1" baseline="0" dirty="0" smtClean="0"/>
              <a:t>equally</a:t>
            </a:r>
            <a:r>
              <a:rPr lang="en-GB" baseline="0" dirty="0" smtClean="0"/>
              <a:t>, as well as to </a:t>
            </a:r>
            <a:r>
              <a:rPr lang="en-GB" b="1" baseline="0" dirty="0" smtClean="0"/>
              <a:t>simplify the synchronisation </a:t>
            </a:r>
            <a:r>
              <a:rPr lang="en-GB" baseline="0" dirty="0" smtClean="0"/>
              <a:t>and </a:t>
            </a:r>
            <a:r>
              <a:rPr lang="en-GB" b="1" baseline="0" dirty="0" smtClean="0"/>
              <a:t>conflict resolution mechanisms</a:t>
            </a:r>
            <a:r>
              <a:rPr lang="en-GB" baseline="0" dirty="0" smtClean="0"/>
              <a:t> between the EPO and USPTO, the CPC International project was started between the EPO and the USPTO.</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As a consequence, from April 2019 onwards, </a:t>
            </a:r>
            <a:r>
              <a:rPr lang="en-GB" b="1" baseline="0" dirty="0" smtClean="0"/>
              <a:t>allocations from National Offices will be stored</a:t>
            </a:r>
            <a:r>
              <a:rPr lang="en-GB" baseline="0" dirty="0" smtClean="0"/>
              <a:t>, like EPO and USPTO allocations, </a:t>
            </a:r>
            <a:r>
              <a:rPr lang="en-GB" b="1" baseline="0" dirty="0" smtClean="0"/>
              <a:t>at simple patent family level</a:t>
            </a:r>
            <a:r>
              <a:rPr lang="en-GB" baseline="0" dirty="0" smtClean="0"/>
              <a: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a:t>
            </a:r>
            <a:r>
              <a:rPr lang="en-GB" b="1" baseline="0" dirty="0" smtClean="0"/>
              <a:t>Office</a:t>
            </a:r>
            <a:r>
              <a:rPr lang="en-GB" baseline="0" dirty="0" smtClean="0"/>
              <a:t> endorsing a particular allocation will be </a:t>
            </a:r>
            <a:r>
              <a:rPr lang="en-GB" b="1" baseline="0" dirty="0" smtClean="0"/>
              <a:t>visible</a:t>
            </a:r>
            <a:r>
              <a:rPr lang="en-GB" baseline="0" dirty="0" smtClean="0"/>
              <a:t> and </a:t>
            </a:r>
            <a:r>
              <a:rPr lang="en-GB" b="1" baseline="0" dirty="0" smtClean="0"/>
              <a:t>searchable</a:t>
            </a:r>
          </a:p>
          <a:p>
            <a:pPr marL="171450" indent="-171450">
              <a:buFont typeface="Arial" panose="020B0604020202020204" pitchFamily="34" charset="0"/>
              <a:buChar char="•"/>
            </a:pPr>
            <a:endParaRPr lang="en-GB" b="1" baseline="0" dirty="0" smtClean="0"/>
          </a:p>
          <a:p>
            <a:pPr marL="171450" indent="-171450">
              <a:buFont typeface="Arial" panose="020B0604020202020204" pitchFamily="34" charset="0"/>
              <a:buChar char="•"/>
            </a:pPr>
            <a:r>
              <a:rPr lang="en-GB" b="0" baseline="0" dirty="0" smtClean="0"/>
              <a:t>The concept of </a:t>
            </a:r>
            <a:r>
              <a:rPr lang="en-GB" b="1" baseline="0" dirty="0" smtClean="0"/>
              <a:t>“Raise-Hand flags” will disappear </a:t>
            </a:r>
            <a:r>
              <a:rPr lang="en-GB" baseline="0" dirty="0" smtClean="0"/>
              <a:t>– an EPO examiner will be allowed to delete an allocation given by the USPTO and vice versa – each Office will manage its own allocations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 </a:t>
            </a:r>
            <a:r>
              <a:rPr lang="en-GB" b="1" baseline="0" dirty="0" smtClean="0"/>
              <a:t>new CPC Database infrastructure </a:t>
            </a:r>
            <a:r>
              <a:rPr lang="en-GB" baseline="0" dirty="0" smtClean="0"/>
              <a:t>and synchronisation mechanism has been established using state of the art cloud technology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1" baseline="0" dirty="0" smtClean="0"/>
              <a:t>We will keep circulating US documents to EPO examiners </a:t>
            </a:r>
            <a:r>
              <a:rPr lang="en-GB" baseline="0" dirty="0" smtClean="0"/>
              <a:t>for classification in non-proficient technical fields: the </a:t>
            </a:r>
            <a:r>
              <a:rPr lang="en-GB" b="1" baseline="0" dirty="0" smtClean="0"/>
              <a:t>new process does not impact the proficiency level of the USPTO </a:t>
            </a:r>
            <a:r>
              <a:rPr lang="en-GB" baseline="0" dirty="0" smtClean="0"/>
              <a:t>in a technical field.  </a:t>
            </a:r>
            <a:endParaRPr lang="en-GB" dirty="0"/>
          </a:p>
        </p:txBody>
      </p:sp>
      <p:sp>
        <p:nvSpPr>
          <p:cNvPr id="4" name="Slide Number Placeholder 3"/>
          <p:cNvSpPr>
            <a:spLocks noGrp="1"/>
          </p:cNvSpPr>
          <p:nvPr>
            <p:ph type="sldNum" sz="quarter" idx="10"/>
          </p:nvPr>
        </p:nvSpPr>
        <p:spPr/>
        <p:txBody>
          <a:bodyPr/>
          <a:lstStyle/>
          <a:p>
            <a:fld id="{529DD1DE-120A-453D-BD6D-86DD5334AD20}" type="slidenum">
              <a:rPr lang="en-GB" smtClean="0"/>
              <a:t>21</a:t>
            </a:fld>
            <a:endParaRPr lang="en-GB"/>
          </a:p>
        </p:txBody>
      </p:sp>
    </p:spTree>
    <p:extLst>
      <p:ext uri="{BB962C8B-B14F-4D97-AF65-F5344CB8AC3E}">
        <p14:creationId xmlns:p14="http://schemas.microsoft.com/office/powerpoint/2010/main" val="65692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slide will show </a:t>
            </a:r>
            <a:r>
              <a:rPr lang="en-GB" baseline="0" dirty="0" smtClean="0"/>
              <a:t>you in a graphical way the difference between the old and new situation regarding the storage and display of CPC allocations.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Let us consider a </a:t>
            </a:r>
            <a:r>
              <a:rPr lang="en-GB" b="1" dirty="0" smtClean="0"/>
              <a:t>patent family </a:t>
            </a:r>
            <a:r>
              <a:rPr lang="en-GB" dirty="0" smtClean="0"/>
              <a:t>consisting</a:t>
            </a:r>
            <a:r>
              <a:rPr lang="en-GB" baseline="0" dirty="0" smtClean="0"/>
              <a:t> of the following family members.</a:t>
            </a:r>
          </a:p>
          <a:p>
            <a:pPr marL="0" indent="0">
              <a:buFont typeface="Arial" panose="020B0604020202020204" pitchFamily="34" charset="0"/>
              <a:buNone/>
            </a:pPr>
            <a:r>
              <a:rPr lang="en-GB" baseline="0" dirty="0" smtClean="0"/>
              <a:t>    Each office has classified its corresponding family member as indicated.</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Under the </a:t>
            </a:r>
            <a:r>
              <a:rPr lang="en-GB" b="1" baseline="0" dirty="0" smtClean="0"/>
              <a:t>old situation</a:t>
            </a:r>
            <a:r>
              <a:rPr lang="en-GB" baseline="0" dirty="0" smtClean="0"/>
              <a:t>, </a:t>
            </a:r>
            <a:r>
              <a:rPr lang="en-GB" b="1" baseline="0" dirty="0" smtClean="0"/>
              <a:t>only the allocations provided by the EPO and USPTO </a:t>
            </a:r>
            <a:r>
              <a:rPr lang="en-GB" baseline="0" dirty="0" smtClean="0"/>
              <a:t>were promoted to the </a:t>
            </a:r>
            <a:r>
              <a:rPr lang="en-GB" b="1" baseline="0" dirty="0" smtClean="0"/>
              <a:t>simple patent family level.</a:t>
            </a:r>
          </a:p>
          <a:p>
            <a:pPr marL="171450" indent="-171450">
              <a:buFont typeface="Arial" panose="020B0604020202020204" pitchFamily="34" charset="0"/>
              <a:buChar char="•"/>
            </a:pPr>
            <a:endParaRPr lang="en-GB" b="1" baseline="0" dirty="0" smtClean="0"/>
          </a:p>
          <a:p>
            <a:pPr marL="171450" indent="-171450">
              <a:buFont typeface="Arial" panose="020B0604020202020204" pitchFamily="34" charset="0"/>
              <a:buChar char="•"/>
            </a:pPr>
            <a:r>
              <a:rPr lang="en-GB" baseline="0" dirty="0" smtClean="0"/>
              <a:t>The </a:t>
            </a:r>
            <a:r>
              <a:rPr lang="en-GB" b="1" baseline="0" dirty="0" smtClean="0"/>
              <a:t>allocations provided by other CPC National Offices </a:t>
            </a:r>
            <a:r>
              <a:rPr lang="en-GB" baseline="0" dirty="0" smtClean="0"/>
              <a:t>were </a:t>
            </a:r>
            <a:r>
              <a:rPr lang="en-GB" b="1" baseline="0" dirty="0" smtClean="0"/>
              <a:t>stored at document level </a:t>
            </a:r>
            <a:r>
              <a:rPr lang="en-GB" baseline="0" dirty="0" smtClean="0"/>
              <a:t>under specific “CPCNO” fields.</a:t>
            </a:r>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13943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1394345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7"/>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2458801"/>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sp>
        <p:nvSpPr>
          <p:cNvPr id="19" name="Text Placeholder 12"/>
          <p:cNvSpPr>
            <a:spLocks noGrp="1"/>
          </p:cNvSpPr>
          <p:nvPr>
            <p:ph type="body" sz="quarter" idx="13" hasCustomPrompt="1"/>
          </p:nvPr>
        </p:nvSpPr>
        <p:spPr>
          <a:xfrm>
            <a:off x="975600" y="4833516"/>
            <a:ext cx="2520000" cy="216000"/>
          </a:xfrm>
        </p:spPr>
        <p:txBody>
          <a:bodyPr wrap="squar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squar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squar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16" name="Bild 8" descr="EPO_Internship_3441.tif"/>
          <p:cNvPicPr>
            <a:picLocks noChangeAspect="1"/>
          </p:cNvPicPr>
          <p:nvPr/>
        </p:nvPicPr>
        <p:blipFill rotWithShape="1">
          <a:blip r:embed="rId2" cstate="print">
            <a:extLst>
              <a:ext uri="{28A0092B-C50C-407E-A947-70E740481C1C}">
                <a14:useLocalDpi xmlns:a14="http://schemas.microsoft.com/office/drawing/2010/main" val="0"/>
              </a:ext>
            </a:extLst>
          </a:blip>
          <a:srcRect l="20115" t="9791" r="2845"/>
          <a:stretch/>
        </p:blipFill>
        <p:spPr>
          <a:xfrm>
            <a:off x="1800821" y="3219451"/>
            <a:ext cx="1917700" cy="1497013"/>
          </a:xfrm>
          <a:prstGeom prst="rect">
            <a:avLst/>
          </a:prstGeom>
        </p:spPr>
      </p:pic>
      <p:pic>
        <p:nvPicPr>
          <p:cNvPr id="17" name="Bild 16" descr="epo16_Langer-0428.jpg"/>
          <p:cNvPicPr>
            <a:picLocks noChangeAspect="1"/>
          </p:cNvPicPr>
          <p:nvPr/>
        </p:nvPicPr>
        <p:blipFill rotWithShape="1">
          <a:blip r:embed="rId3" cstate="print">
            <a:extLst>
              <a:ext uri="{28A0092B-C50C-407E-A947-70E740481C1C}">
                <a14:useLocalDpi xmlns:a14="http://schemas.microsoft.com/office/drawing/2010/main" val="0"/>
              </a:ext>
            </a:extLst>
          </a:blip>
          <a:srcRect l="19220"/>
          <a:stretch/>
        </p:blipFill>
        <p:spPr>
          <a:xfrm>
            <a:off x="5511802" y="3219451"/>
            <a:ext cx="1814513" cy="1497013"/>
          </a:xfrm>
          <a:prstGeom prst="rect">
            <a:avLst/>
          </a:prstGeom>
        </p:spPr>
      </p:pic>
      <p:pic>
        <p:nvPicPr>
          <p:cNvPr id="18" name="Bild 11" descr="4R5B3832 neu.jpg"/>
          <p:cNvPicPr>
            <a:picLocks noChangeAspect="1"/>
          </p:cNvPicPr>
          <p:nvPr/>
        </p:nvPicPr>
        <p:blipFill rotWithShape="1">
          <a:blip r:embed="rId4" cstate="print">
            <a:extLst>
              <a:ext uri="{28A0092B-C50C-407E-A947-70E740481C1C}">
                <a14:useLocalDpi xmlns:a14="http://schemas.microsoft.com/office/drawing/2010/main" val="0"/>
              </a:ext>
            </a:extLst>
          </a:blip>
          <a:srcRect l="32118" t="15519" r="31403" b="39180"/>
          <a:stretch/>
        </p:blipFill>
        <p:spPr>
          <a:xfrm>
            <a:off x="1" y="3219451"/>
            <a:ext cx="1808163" cy="1497013"/>
          </a:xfrm>
          <a:prstGeom prst="rect">
            <a:avLst/>
          </a:prstGeom>
        </p:spPr>
      </p:pic>
      <p:pic>
        <p:nvPicPr>
          <p:cNvPr id="22" name="Bild 12" descr="ThinkstockPhotos-178506276-3.jpg"/>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2" t="1049" r="20463"/>
          <a:stretch/>
        </p:blipFill>
        <p:spPr>
          <a:xfrm>
            <a:off x="3706815" y="3219451"/>
            <a:ext cx="1804987" cy="1497013"/>
          </a:xfrm>
          <a:prstGeom prst="rect">
            <a:avLst/>
          </a:prstGeom>
        </p:spPr>
      </p:pic>
      <p:pic>
        <p:nvPicPr>
          <p:cNvPr id="23" name="Bild 6" descr="epo15_van't Veer-0187 neu.jpg"/>
          <p:cNvPicPr>
            <a:picLocks noChangeAspect="1"/>
          </p:cNvPicPr>
          <p:nvPr/>
        </p:nvPicPr>
        <p:blipFill rotWithShape="1">
          <a:blip r:embed="rId7" cstate="print">
            <a:extLst>
              <a:ext uri="{28A0092B-C50C-407E-A947-70E740481C1C}">
                <a14:useLocalDpi xmlns:a14="http://schemas.microsoft.com/office/drawing/2010/main" val="0"/>
              </a:ext>
            </a:extLst>
          </a:blip>
          <a:srcRect r="18572" b="55306"/>
          <a:stretch/>
        </p:blipFill>
        <p:spPr>
          <a:xfrm>
            <a:off x="7326315" y="3219451"/>
            <a:ext cx="1817687" cy="1497013"/>
          </a:xfrm>
          <a:prstGeom prst="rect">
            <a:avLst/>
          </a:prstGeom>
        </p:spPr>
      </p:pic>
      <p:pic>
        <p:nvPicPr>
          <p:cNvPr id="14" name="Picture 13"/>
          <p:cNvPicPr>
            <a:picLocks noChangeAspect="1"/>
          </p:cNvPicPr>
          <p:nvPr userDrawn="1"/>
        </p:nvPicPr>
        <p:blipFill rotWithShape="1">
          <a:blip r:embed="rId8" cstate="print">
            <a:extLst>
              <a:ext uri="{28A0092B-C50C-407E-A947-70E740481C1C}">
                <a14:useLocalDpi xmlns:a14="http://schemas.microsoft.com/office/drawing/2010/main" val="0"/>
              </a:ext>
            </a:extLst>
          </a:blip>
          <a:srcRect l="1" r="18940"/>
          <a:stretch/>
        </p:blipFill>
        <p:spPr>
          <a:xfrm>
            <a:off x="2386" y="0"/>
            <a:ext cx="4569614" cy="597519"/>
          </a:xfrm>
          <a:prstGeom prst="rect">
            <a:avLst/>
          </a:prstGeom>
        </p:spPr>
      </p:pic>
      <p:pic>
        <p:nvPicPr>
          <p:cNvPr id="15"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0" y="0"/>
            <a:ext cx="3353287" cy="5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925287" y="34738"/>
            <a:ext cx="1147838" cy="5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512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4" name="Straight Connector 3"/>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51983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lines titl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600" y="270000"/>
            <a:ext cx="7846638" cy="811924"/>
          </a:xfrm>
        </p:spPr>
        <p:txBody>
          <a:bodyPr/>
          <a:lstStyle>
            <a:lvl1pPr rtl="0">
              <a:defRPr sz="2399"/>
            </a:lvl1pPr>
          </a:lstStyle>
          <a:p>
            <a:pPr rtl="0"/>
            <a:r>
              <a:rPr lang="en-US" sz="2400" b="1" i="0" u="none" strike="noStrike" kern="1200" baseline="0" dirty="0" smtClean="0">
                <a:solidFill>
                  <a:srgbClr val="404955"/>
                </a:solidFill>
                <a:latin typeface="Arial" panose="020B0604020202020204" pitchFamily="34" charset="0"/>
              </a:rPr>
              <a:t>Example content with a long headline that appears on two lines...</a:t>
            </a:r>
          </a:p>
        </p:txBody>
      </p:sp>
      <p:sp>
        <p:nvSpPr>
          <p:cNvPr id="3" name="Content Placeholder 9"/>
          <p:cNvSpPr>
            <a:spLocks noGrp="1"/>
          </p:cNvSpPr>
          <p:nvPr>
            <p:ph idx="1"/>
          </p:nvPr>
        </p:nvSpPr>
        <p:spPr>
          <a:xfrm>
            <a:off x="686176" y="1347990"/>
            <a:ext cx="7848000" cy="3384000"/>
          </a:xfrm>
        </p:spPr>
        <p:txBody>
          <a:bodyPr/>
          <a:lstStyle/>
          <a:p>
            <a:pPr marL="228600" lvl="0" indent="-228600">
              <a:tabLst>
                <a:tab pos="7800975" algn="r"/>
              </a:tabLst>
            </a:pPr>
            <a:r>
              <a:rPr lang="en-US" smtClean="0"/>
              <a:t>Click to edit Master text styles</a:t>
            </a:r>
          </a:p>
          <a:p>
            <a:pPr marL="228600" lvl="1" indent="-228600">
              <a:tabLst>
                <a:tab pos="7800975" algn="r"/>
              </a:tabLst>
            </a:pPr>
            <a:r>
              <a:rPr lang="en-US" smtClean="0"/>
              <a:t>Second level</a:t>
            </a:r>
          </a:p>
          <a:p>
            <a:pPr marL="228600" lvl="2" indent="-228600">
              <a:tabLst>
                <a:tab pos="7800975" algn="r"/>
              </a:tabLst>
            </a:pPr>
            <a:r>
              <a:rPr lang="en-US" smtClean="0"/>
              <a:t>Third level</a:t>
            </a:r>
          </a:p>
          <a:p>
            <a:pPr marL="228600" lvl="3" indent="-228600">
              <a:tabLst>
                <a:tab pos="7800975" algn="r"/>
              </a:tabLst>
            </a:pPr>
            <a:r>
              <a:rPr lang="en-US" smtClean="0"/>
              <a:t>Fourth level</a:t>
            </a:r>
          </a:p>
          <a:p>
            <a:pPr marL="228600" lvl="4" indent="-228600">
              <a:tabLst>
                <a:tab pos="7800975" algn="r"/>
              </a:tabLst>
            </a:pPr>
            <a:r>
              <a:rPr lang="en-US" smtClean="0"/>
              <a:t>Fifth level</a:t>
            </a:r>
            <a:endParaRPr lang="en-US" dirty="0"/>
          </a:p>
        </p:txBody>
      </p:sp>
      <p:cxnSp>
        <p:nvCxnSpPr>
          <p:cNvPr id="5" name="Straight Connector 4"/>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
        <p:nvSpPr>
          <p:cNvPr id="8"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spTree>
    <p:extLst>
      <p:ext uri="{BB962C8B-B14F-4D97-AF65-F5344CB8AC3E}">
        <p14:creationId xmlns:p14="http://schemas.microsoft.com/office/powerpoint/2010/main" val="9130506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13182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75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76"/>
          <a:stretch/>
        </p:blipFill>
        <p:spPr>
          <a:xfrm>
            <a:off x="1" y="38150"/>
            <a:ext cx="9150889" cy="4910754"/>
          </a:xfrm>
          <a:prstGeom prst="rect">
            <a:avLst/>
          </a:prstGeom>
        </p:spPr>
      </p:pic>
      <p:sp>
        <p:nvSpPr>
          <p:cNvPr id="2" name="Title 1"/>
          <p:cNvSpPr>
            <a:spLocks noGrp="1"/>
          </p:cNvSpPr>
          <p:nvPr>
            <p:ph type="ctrTitle"/>
          </p:nvPr>
        </p:nvSpPr>
        <p:spPr>
          <a:xfrm>
            <a:off x="685800" y="1149488"/>
            <a:ext cx="7772400" cy="1102519"/>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92417"/>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Segoe UI"/>
              </a:defRPr>
            </a:lvl1pPr>
          </a:lstStyle>
          <a:p>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3855203"/>
            <a:ext cx="9150195" cy="1288297"/>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231485"/>
            <a:ext cx="1338876" cy="596458"/>
          </a:xfrm>
          <a:prstGeom prst="rect">
            <a:avLst/>
          </a:prstGeom>
        </p:spPr>
      </p:pic>
      <p:sp>
        <p:nvSpPr>
          <p:cNvPr id="12" name="Rectangle 9"/>
          <p:cNvSpPr/>
          <p:nvPr userDrawn="1"/>
        </p:nvSpPr>
        <p:spPr>
          <a:xfrm>
            <a:off x="-815" y="0"/>
            <a:ext cx="9144000" cy="340220"/>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01211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1443" b="51443"/>
          <a:stretch/>
        </p:blipFill>
        <p:spPr>
          <a:xfrm>
            <a:off x="0" y="3149136"/>
            <a:ext cx="9144000" cy="1994428"/>
          </a:xfrm>
          <a:prstGeom prst="rect">
            <a:avLst/>
          </a:prstGeom>
        </p:spPr>
      </p:pic>
      <p:sp>
        <p:nvSpPr>
          <p:cNvPr id="4" name="Text Box 7"/>
          <p:cNvSpPr txBox="1">
            <a:spLocks noChangeArrowheads="1"/>
          </p:cNvSpPr>
          <p:nvPr/>
        </p:nvSpPr>
        <p:spPr bwMode="auto">
          <a:xfrm>
            <a:off x="8656640" y="4638675"/>
            <a:ext cx="18473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sp>
        <p:nvSpPr>
          <p:cNvPr id="5" name="Coloredframe"/>
          <p:cNvSpPr>
            <a:spLocks noChangeArrowheads="1"/>
          </p:cNvSpPr>
          <p:nvPr/>
        </p:nvSpPr>
        <p:spPr bwMode="auto">
          <a:xfrm>
            <a:off x="1208091" y="2"/>
            <a:ext cx="3538537" cy="440531"/>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pic>
        <p:nvPicPr>
          <p:cNvPr id="6" name="Picture 9" descr="EPO_rgb_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0"/>
            <a:ext cx="1166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loredframe"/>
          <p:cNvSpPr>
            <a:spLocks noChangeArrowheads="1"/>
          </p:cNvSpPr>
          <p:nvPr userDrawn="1"/>
        </p:nvSpPr>
        <p:spPr bwMode="auto">
          <a:xfrm>
            <a:off x="4756153" y="2"/>
            <a:ext cx="3154679" cy="440531"/>
          </a:xfrm>
          <a:prstGeom prst="rect">
            <a:avLst/>
          </a:prstGeom>
          <a:solidFill>
            <a:schemeClr val="accent4">
              <a:lumMod val="50000"/>
            </a:scheme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sp>
        <p:nvSpPr>
          <p:cNvPr id="465922" name="Rectangle 2"/>
          <p:cNvSpPr>
            <a:spLocks noGrp="1" noChangeArrowheads="1"/>
          </p:cNvSpPr>
          <p:nvPr>
            <p:ph type="ctrTitle"/>
          </p:nvPr>
        </p:nvSpPr>
        <p:spPr>
          <a:xfrm>
            <a:off x="468313" y="944167"/>
            <a:ext cx="7485062" cy="1102519"/>
          </a:xfrm>
        </p:spPr>
        <p:txBody>
          <a:bodyPr anchor="t"/>
          <a:lstStyle>
            <a:lvl1pPr>
              <a:defRPr sz="3600"/>
            </a:lvl1pPr>
          </a:lstStyle>
          <a:p>
            <a:endParaRPr lang="de-DE" dirty="0"/>
          </a:p>
        </p:txBody>
      </p:sp>
      <p:sp>
        <p:nvSpPr>
          <p:cNvPr id="465923" name="Rectangle 3"/>
          <p:cNvSpPr>
            <a:spLocks noGrp="1" noChangeArrowheads="1"/>
          </p:cNvSpPr>
          <p:nvPr>
            <p:ph type="subTitle" idx="1"/>
          </p:nvPr>
        </p:nvSpPr>
        <p:spPr>
          <a:xfrm>
            <a:off x="136187" y="3684352"/>
            <a:ext cx="3896064" cy="338619"/>
          </a:xfrm>
        </p:spPr>
        <p:txBody>
          <a:bodyPr/>
          <a:lstStyle>
            <a:lvl1pPr marL="0" indent="0">
              <a:buFontTx/>
              <a:buNone/>
              <a:defRPr sz="2000"/>
            </a:lvl1pPr>
          </a:lstStyle>
          <a:p>
            <a:r>
              <a:rPr lang="de-DE" dirty="0"/>
              <a:t>Click to edit Master subtitle style</a:t>
            </a:r>
          </a:p>
        </p:txBody>
      </p:sp>
      <p:sp>
        <p:nvSpPr>
          <p:cNvPr id="12" name="Rectangle 4"/>
          <p:cNvSpPr>
            <a:spLocks noGrp="1" noChangeArrowheads="1"/>
          </p:cNvSpPr>
          <p:nvPr>
            <p:ph type="dt" sz="half" idx="10"/>
          </p:nvPr>
        </p:nvSpPr>
        <p:spPr>
          <a:xfrm>
            <a:off x="457200" y="4683919"/>
            <a:ext cx="2133600" cy="357188"/>
          </a:xfrm>
          <a:prstGeom prst="rect">
            <a:avLst/>
          </a:prstGeom>
        </p:spPr>
        <p:txBody>
          <a:bodyPr rIns="91440" anchor="t"/>
          <a:lstStyle>
            <a:lvl1pPr>
              <a:defRPr sz="1400" smtClean="0"/>
            </a:lvl1pPr>
          </a:lstStyle>
          <a:p>
            <a:pPr fontAlgn="base">
              <a:spcBef>
                <a:spcPct val="0"/>
              </a:spcBef>
              <a:spcAft>
                <a:spcPct val="0"/>
              </a:spcAft>
              <a:defRPr/>
            </a:pPr>
            <a:endParaRPr lang="de-DE" altLang="en-US">
              <a:solidFill>
                <a:prstClr val="black"/>
              </a:solidFill>
              <a:cs typeface="Arial" charset="0"/>
            </a:endParaRPr>
          </a:p>
        </p:txBody>
      </p:sp>
      <p:sp>
        <p:nvSpPr>
          <p:cNvPr id="13" name="Rectangle 5"/>
          <p:cNvSpPr>
            <a:spLocks noGrp="1" noChangeArrowheads="1"/>
          </p:cNvSpPr>
          <p:nvPr>
            <p:ph type="ftr" sz="quarter" idx="11"/>
          </p:nvPr>
        </p:nvSpPr>
        <p:spPr>
          <a:xfrm>
            <a:off x="3124200" y="4683919"/>
            <a:ext cx="2895600" cy="357188"/>
          </a:xfrm>
        </p:spPr>
        <p:txBody>
          <a:bodyPr/>
          <a:lstStyle>
            <a:lvl1pPr>
              <a:defRPr smtClean="0"/>
            </a:lvl1pPr>
          </a:lstStyle>
          <a:p>
            <a:pPr>
              <a:defRPr/>
            </a:pPr>
            <a:endParaRPr lang="de-DE" altLang="en-US">
              <a:solidFill>
                <a:prstClr val="black"/>
              </a:solidFill>
            </a:endParaRPr>
          </a:p>
        </p:txBody>
      </p:sp>
      <p:sp>
        <p:nvSpPr>
          <p:cNvPr id="14" name="Rectangle 6"/>
          <p:cNvSpPr>
            <a:spLocks noGrp="1" noChangeArrowheads="1"/>
          </p:cNvSpPr>
          <p:nvPr>
            <p:ph type="sldNum" sz="quarter" idx="12"/>
          </p:nvPr>
        </p:nvSpPr>
        <p:spPr>
          <a:xfrm>
            <a:off x="6553200" y="4683919"/>
            <a:ext cx="2133600" cy="357188"/>
          </a:xfrm>
        </p:spPr>
        <p:txBody>
          <a:bodyPr anchor="t"/>
          <a:lstStyle>
            <a:lvl1pPr>
              <a:defRPr sz="1400" smtClean="0"/>
            </a:lvl1pPr>
          </a:lstStyle>
          <a:p>
            <a:pPr>
              <a:defRPr/>
            </a:pPr>
            <a:fld id="{6E824D08-3354-4980-BD01-02F22D5169FC}" type="slidenum">
              <a:rPr lang="de-DE" altLang="en-US">
                <a:solidFill>
                  <a:prstClr val="black"/>
                </a:solidFill>
              </a:rPr>
              <a:pPr>
                <a:defRPr/>
              </a:pPr>
              <a:t>‹#›</a:t>
            </a:fld>
            <a:endParaRPr lang="de-DE" altLang="en-US">
              <a:solidFill>
                <a:prstClr val="black"/>
              </a:solidFill>
            </a:endParaRPr>
          </a:p>
        </p:txBody>
      </p:sp>
      <p:pic>
        <p:nvPicPr>
          <p:cNvPr id="1027" name="Picture 18"/>
          <p:cNvPicPr>
            <a:picLocks noChangeAspect="1" noChangeArrowheads="1"/>
          </p:cNvPicPr>
          <p:nvPr userDrawn="1"/>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7949225" y="0"/>
            <a:ext cx="118579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244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6150" y="-59218"/>
            <a:ext cx="7689850" cy="416093"/>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40963" y="575376"/>
            <a:ext cx="8500820" cy="3994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648000" y="4900500"/>
            <a:ext cx="7848000"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6696000" y="4941000"/>
            <a:ext cx="1800000" cy="162000"/>
          </a:xfrm>
        </p:spPr>
        <p:txBody>
          <a:bodyPr wrap="none" lIns="0" tIns="0" rIns="0" bIns="0" anchor="t" anchorCtr="0"/>
          <a:lstStyle>
            <a:lvl1pPr>
              <a:defRPr sz="1000">
                <a:solidFill>
                  <a:srgbClr val="3B464D"/>
                </a:solidFill>
              </a:defRPr>
            </a:lvl1pPr>
          </a:lstStyle>
          <a:p>
            <a:r>
              <a:rPr lang="en-GB" dirty="0"/>
              <a:t>Page  </a:t>
            </a:r>
            <a:fld id="{3B506E44-D84A-4F3A-9824-78A2EC201ABA}" type="slidenum">
              <a:rPr lang="en-GB" smtClean="0"/>
              <a:pPr/>
              <a:t>‹#›</a:t>
            </a:fld>
            <a:endParaRPr lang="en-GB" dirty="0"/>
          </a:p>
        </p:txBody>
      </p:sp>
      <p:sp>
        <p:nvSpPr>
          <p:cNvPr id="10" name="TextBox 9"/>
          <p:cNvSpPr txBox="1"/>
          <p:nvPr userDrawn="1"/>
        </p:nvSpPr>
        <p:spPr>
          <a:xfrm>
            <a:off x="648000" y="4945787"/>
            <a:ext cx="1551736" cy="171833"/>
          </a:xfrm>
          <a:prstGeom prst="rect">
            <a:avLst/>
          </a:prstGeom>
          <a:noFill/>
        </p:spPr>
        <p:txBody>
          <a:bodyPr wrap="square" lIns="0" tIns="0" rIns="0" bIns="0" rtlCol="0">
            <a:noAutofit/>
          </a:bodyPr>
          <a:lstStyle/>
          <a:p>
            <a:pPr>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
        <p:nvSpPr>
          <p:cNvPr id="7" name="Rectangle 8"/>
          <p:cNvSpPr>
            <a:spLocks noChangeArrowheads="1"/>
          </p:cNvSpPr>
          <p:nvPr userDrawn="1"/>
        </p:nvSpPr>
        <p:spPr bwMode="auto">
          <a:xfrm>
            <a:off x="815975" y="283370"/>
            <a:ext cx="7560000" cy="13097"/>
          </a:xfrm>
          <a:prstGeom prst="rect">
            <a:avLst/>
          </a:prstGeom>
          <a:solidFill>
            <a:schemeClr val="accent4">
              <a:lumMod val="75000"/>
            </a:scheme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pic>
        <p:nvPicPr>
          <p:cNvPr id="11" name="Picture 9" descr="EPO_rgb_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1"/>
            <a:ext cx="7921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61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6"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7" name="Rectangle 7"/>
          <p:cNvSpPr>
            <a:spLocks noGrp="1" noChangeArrowheads="1"/>
          </p:cNvSpPr>
          <p:nvPr>
            <p:ph type="sldNum" sz="quarter" idx="12"/>
          </p:nvPr>
        </p:nvSpPr>
        <p:spPr/>
        <p:txBody>
          <a:bodyPr/>
          <a:lstStyle>
            <a:lvl1pPr>
              <a:defRPr smtClean="0"/>
            </a:lvl1pPr>
          </a:lstStyle>
          <a:p>
            <a:pPr>
              <a:defRPr/>
            </a:pPr>
            <a:fld id="{3AC68663-294B-4903-A7E7-0966269661CF}"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53106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5653" y="897731"/>
            <a:ext cx="3762375"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0428" y="897731"/>
            <a:ext cx="3763963"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7" name="Date Placeholder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8" name="Rectangle 7"/>
          <p:cNvSpPr>
            <a:spLocks noGrp="1" noChangeArrowheads="1"/>
          </p:cNvSpPr>
          <p:nvPr>
            <p:ph type="sldNum" sz="quarter" idx="12"/>
          </p:nvPr>
        </p:nvSpPr>
        <p:spPr/>
        <p:txBody>
          <a:bodyPr/>
          <a:lstStyle>
            <a:lvl1pPr>
              <a:defRPr smtClean="0"/>
            </a:lvl1pPr>
          </a:lstStyle>
          <a:p>
            <a:pPr>
              <a:defRPr/>
            </a:pPr>
            <a:fld id="{7ECD63AD-4CEC-4F13-BAED-CBC01392B887}"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1273299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9"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10" name="Rectangle 7"/>
          <p:cNvSpPr>
            <a:spLocks noGrp="1" noChangeArrowheads="1"/>
          </p:cNvSpPr>
          <p:nvPr>
            <p:ph type="sldNum" sz="quarter" idx="12"/>
          </p:nvPr>
        </p:nvSpPr>
        <p:spPr/>
        <p:txBody>
          <a:bodyPr/>
          <a:lstStyle>
            <a:lvl1pPr>
              <a:defRPr smtClean="0"/>
            </a:lvl1pPr>
          </a:lstStyle>
          <a:p>
            <a:pPr>
              <a:defRPr/>
            </a:pPr>
            <a:fld id="{FD2691E3-2C8C-4165-B95E-50E89FE15D01}"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1019469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3"/>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5"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6" name="Rectangle 7"/>
          <p:cNvSpPr>
            <a:spLocks noGrp="1" noChangeArrowheads="1"/>
          </p:cNvSpPr>
          <p:nvPr>
            <p:ph type="sldNum" sz="quarter" idx="12"/>
          </p:nvPr>
        </p:nvSpPr>
        <p:spPr/>
        <p:txBody>
          <a:bodyPr/>
          <a:lstStyle>
            <a:lvl1pPr>
              <a:defRPr smtClean="0"/>
            </a:lvl1pPr>
          </a:lstStyle>
          <a:p>
            <a:pPr>
              <a:defRPr/>
            </a:pPr>
            <a:fld id="{F72B77C9-8991-4D01-B2FF-3AAAB844775A}"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91870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11" name="Straight Connector 10"/>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7751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4"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5" name="Rectangle 7"/>
          <p:cNvSpPr>
            <a:spLocks noGrp="1" noChangeArrowheads="1"/>
          </p:cNvSpPr>
          <p:nvPr>
            <p:ph type="sldNum" sz="quarter" idx="12"/>
          </p:nvPr>
        </p:nvSpPr>
        <p:spPr/>
        <p:txBody>
          <a:bodyPr/>
          <a:lstStyle>
            <a:lvl1pPr>
              <a:defRPr smtClean="0"/>
            </a:lvl1pPr>
          </a:lstStyle>
          <a:p>
            <a:pPr>
              <a:defRPr/>
            </a:pPr>
            <a:fld id="{22961398-1E34-4966-B2B9-D2E35DBD88A9}"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1787083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7" name="Date Placeholder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8" name="Rectangle 7"/>
          <p:cNvSpPr>
            <a:spLocks noGrp="1" noChangeArrowheads="1"/>
          </p:cNvSpPr>
          <p:nvPr>
            <p:ph type="sldNum" sz="quarter" idx="12"/>
          </p:nvPr>
        </p:nvSpPr>
        <p:spPr/>
        <p:txBody>
          <a:bodyPr/>
          <a:lstStyle>
            <a:lvl1pPr>
              <a:defRPr smtClean="0"/>
            </a:lvl1pPr>
          </a:lstStyle>
          <a:p>
            <a:pPr>
              <a:defRPr/>
            </a:pPr>
            <a:fld id="{E4617330-E6C6-434D-9498-27A9F54E9C16}"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350724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7" name="Date Placeholder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8" name="Rectangle 7"/>
          <p:cNvSpPr>
            <a:spLocks noGrp="1" noChangeArrowheads="1"/>
          </p:cNvSpPr>
          <p:nvPr>
            <p:ph type="sldNum" sz="quarter" idx="12"/>
          </p:nvPr>
        </p:nvSpPr>
        <p:spPr/>
        <p:txBody>
          <a:bodyPr/>
          <a:lstStyle>
            <a:lvl1pPr>
              <a:defRPr smtClean="0"/>
            </a:lvl1pPr>
          </a:lstStyle>
          <a:p>
            <a:pPr>
              <a:defRPr/>
            </a:pPr>
            <a:fld id="{880A1FB5-9BF2-4266-B8B6-4FC68E6DF43F}"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234229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6"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7" name="Rectangle 7"/>
          <p:cNvSpPr>
            <a:spLocks noGrp="1" noChangeArrowheads="1"/>
          </p:cNvSpPr>
          <p:nvPr>
            <p:ph type="sldNum" sz="quarter" idx="12"/>
          </p:nvPr>
        </p:nvSpPr>
        <p:spPr/>
        <p:txBody>
          <a:bodyPr/>
          <a:lstStyle>
            <a:lvl1pPr>
              <a:defRPr smtClean="0"/>
            </a:lvl1pPr>
          </a:lstStyle>
          <a:p>
            <a:pPr>
              <a:defRPr/>
            </a:pPr>
            <a:fld id="{C041E9A5-0A53-4E93-9A18-0EE3B953F0B3}"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297908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303611"/>
            <a:ext cx="1922462" cy="42660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55650" y="303611"/>
            <a:ext cx="5614988" cy="4266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6"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7" name="Rectangle 7"/>
          <p:cNvSpPr>
            <a:spLocks noGrp="1" noChangeArrowheads="1"/>
          </p:cNvSpPr>
          <p:nvPr>
            <p:ph type="sldNum" sz="quarter" idx="12"/>
          </p:nvPr>
        </p:nvSpPr>
        <p:spPr/>
        <p:txBody>
          <a:bodyPr/>
          <a:lstStyle>
            <a:lvl1pPr>
              <a:defRPr smtClean="0"/>
            </a:lvl1pPr>
          </a:lstStyle>
          <a:p>
            <a:pPr>
              <a:defRPr/>
            </a:pPr>
            <a:fld id="{66B77167-04EC-45A5-A3A6-16D878F8F738}"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126238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3611"/>
            <a:ext cx="7689850" cy="4266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ftr" sz="quarter" idx="10"/>
          </p:nvPr>
        </p:nvSpPr>
        <p:spPr/>
        <p:txBody>
          <a:bodyPr/>
          <a:lstStyle>
            <a:lvl1pPr>
              <a:defRPr smtClean="0"/>
            </a:lvl1pPr>
          </a:lstStyle>
          <a:p>
            <a:pPr>
              <a:defRPr/>
            </a:pPr>
            <a:endParaRPr lang="de-DE" altLang="en-US">
              <a:solidFill>
                <a:prstClr val="black"/>
              </a:solidFill>
            </a:endParaRPr>
          </a:p>
        </p:txBody>
      </p:sp>
      <p:sp>
        <p:nvSpPr>
          <p:cNvPr id="5" name="Rectangle 6"/>
          <p:cNvSpPr>
            <a:spLocks noGrp="1" noChangeArrowheads="1"/>
          </p:cNvSpPr>
          <p:nvPr>
            <p:ph type="dt" sz="half" idx="11"/>
          </p:nvPr>
        </p:nvSpPr>
        <p:spPr>
          <a:xfrm>
            <a:off x="7308850" y="4938714"/>
            <a:ext cx="1150938" cy="155972"/>
          </a:xfrm>
          <a:prstGeom prst="rect">
            <a:avLst/>
          </a:prstGeom>
        </p:spPr>
        <p:txBody>
          <a:bodyPr/>
          <a:lstStyle>
            <a:lvl1pPr>
              <a:defRPr smtClean="0"/>
            </a:lvl1pPr>
          </a:lstStyle>
          <a:p>
            <a:pPr fontAlgn="base">
              <a:spcBef>
                <a:spcPct val="0"/>
              </a:spcBef>
              <a:spcAft>
                <a:spcPct val="0"/>
              </a:spcAft>
              <a:defRPr/>
            </a:pPr>
            <a:endParaRPr lang="de-DE" altLang="en-US">
              <a:solidFill>
                <a:prstClr val="black"/>
              </a:solidFill>
              <a:cs typeface="Arial" charset="0"/>
            </a:endParaRPr>
          </a:p>
        </p:txBody>
      </p:sp>
      <p:sp>
        <p:nvSpPr>
          <p:cNvPr id="6" name="Rectangle 7"/>
          <p:cNvSpPr>
            <a:spLocks noGrp="1" noChangeArrowheads="1"/>
          </p:cNvSpPr>
          <p:nvPr>
            <p:ph type="sldNum" sz="quarter" idx="12"/>
          </p:nvPr>
        </p:nvSpPr>
        <p:spPr/>
        <p:txBody>
          <a:bodyPr/>
          <a:lstStyle>
            <a:lvl1pPr>
              <a:defRPr smtClean="0"/>
            </a:lvl1pPr>
          </a:lstStyle>
          <a:p>
            <a:pPr>
              <a:defRPr/>
            </a:pPr>
            <a:fld id="{002059E4-E6AF-4F8A-B277-3428A98FCC63}" type="slidenum">
              <a:rPr lang="de-DE" altLang="en-US">
                <a:solidFill>
                  <a:prstClr val="black"/>
                </a:solidFill>
              </a:rPr>
              <a:pPr>
                <a:defRPr/>
              </a:pPr>
              <a:t>‹#›</a:t>
            </a:fld>
            <a:endParaRPr lang="de-DE" altLang="en-US">
              <a:solidFill>
                <a:prstClr val="black"/>
              </a:solidFill>
            </a:endParaRPr>
          </a:p>
        </p:txBody>
      </p:sp>
    </p:spTree>
    <p:extLst>
      <p:ext uri="{BB962C8B-B14F-4D97-AF65-F5344CB8AC3E}">
        <p14:creationId xmlns:p14="http://schemas.microsoft.com/office/powerpoint/2010/main" val="2115007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7"/>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0" y="4939857"/>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5" y="4939857"/>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32" y="2817987"/>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074" y="2817987"/>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0" y="2817987"/>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3"/>
            <a:ext cx="7198750" cy="425243"/>
          </a:xfrm>
        </p:spPr>
        <p:txBody>
          <a:bodyPr wrap="square" lIns="0" tIns="0" rIns="0" bIns="0" anchor="b" anchorCtr="0">
            <a:noAutofit/>
          </a:bodyPr>
          <a:lstStyle>
            <a:lvl1pPr>
              <a:lnSpc>
                <a:spcPct val="100000"/>
              </a:lnSpc>
              <a:defRPr sz="2799"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1831" y="1775978"/>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val="4134656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Text Placeholder 12"/>
          <p:cNvSpPr>
            <a:spLocks noGrp="1"/>
          </p:cNvSpPr>
          <p:nvPr>
            <p:ph type="body" sz="quarter" idx="14" hasCustomPrompt="1"/>
          </p:nvPr>
        </p:nvSpPr>
        <p:spPr>
          <a:xfrm>
            <a:off x="7198750"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2" name="Title 1"/>
          <p:cNvSpPr>
            <a:spLocks noGrp="1"/>
          </p:cNvSpPr>
          <p:nvPr>
            <p:ph type="ctrTitle" hasCustomPrompt="1"/>
          </p:nvPr>
        </p:nvSpPr>
        <p:spPr>
          <a:xfrm>
            <a:off x="975011" y="1923680"/>
            <a:ext cx="7198750" cy="425243"/>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940"/>
          <a:stretch/>
        </p:blipFill>
        <p:spPr>
          <a:xfrm>
            <a:off x="2386" y="2"/>
            <a:ext cx="4569614" cy="597519"/>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2"/>
            <a:ext cx="3353287" cy="5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5287" y="34740"/>
            <a:ext cx="1147838" cy="5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116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7" name="Text Placeholder 12"/>
          <p:cNvSpPr>
            <a:spLocks noGrp="1"/>
          </p:cNvSpPr>
          <p:nvPr>
            <p:ph type="body" sz="quarter" idx="14" hasCustomPrompt="1"/>
          </p:nvPr>
        </p:nvSpPr>
        <p:spPr>
          <a:xfrm>
            <a:off x="7198750"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2" name="Title 1"/>
          <p:cNvSpPr>
            <a:spLocks noGrp="1"/>
          </p:cNvSpPr>
          <p:nvPr>
            <p:ph type="ctrTitle" hasCustomPrompt="1"/>
          </p:nvPr>
        </p:nvSpPr>
        <p:spPr>
          <a:xfrm>
            <a:off x="975011" y="1923680"/>
            <a:ext cx="7198750" cy="425243"/>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940"/>
          <a:stretch/>
        </p:blipFill>
        <p:spPr>
          <a:xfrm>
            <a:off x="2386" y="2"/>
            <a:ext cx="4569614" cy="597519"/>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2"/>
            <a:ext cx="3353287" cy="5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5287" y="34740"/>
            <a:ext cx="1147838" cy="5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0717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7" name="Text Placeholder 12"/>
          <p:cNvSpPr>
            <a:spLocks noGrp="1"/>
          </p:cNvSpPr>
          <p:nvPr>
            <p:ph type="body" sz="quarter" idx="14" hasCustomPrompt="1"/>
          </p:nvPr>
        </p:nvSpPr>
        <p:spPr>
          <a:xfrm>
            <a:off x="7198750"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2" name="Title 1"/>
          <p:cNvSpPr>
            <a:spLocks noGrp="1"/>
          </p:cNvSpPr>
          <p:nvPr>
            <p:ph type="ctrTitle" hasCustomPrompt="1"/>
          </p:nvPr>
        </p:nvSpPr>
        <p:spPr>
          <a:xfrm>
            <a:off x="975011" y="1923680"/>
            <a:ext cx="7198750" cy="425243"/>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940"/>
          <a:stretch/>
        </p:blipFill>
        <p:spPr>
          <a:xfrm>
            <a:off x="2386" y="2"/>
            <a:ext cx="4569614" cy="597519"/>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2"/>
            <a:ext cx="3353287" cy="5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5287" y="34740"/>
            <a:ext cx="1147838" cy="5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112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914399"/>
            <a:ext cx="3823200"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6"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14399"/>
            <a:ext cx="3833334"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Text Placeholder 12"/>
          <p:cNvSpPr>
            <a:spLocks noGrp="1"/>
          </p:cNvSpPr>
          <p:nvPr>
            <p:ph type="body" sz="quarter" idx="14" hasCustomPrompt="1"/>
          </p:nvPr>
        </p:nvSpPr>
        <p:spPr>
          <a:xfrm>
            <a:off x="7198750"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2" name="Title 1"/>
          <p:cNvSpPr>
            <a:spLocks noGrp="1"/>
          </p:cNvSpPr>
          <p:nvPr>
            <p:ph type="ctrTitle" hasCustomPrompt="1"/>
          </p:nvPr>
        </p:nvSpPr>
        <p:spPr>
          <a:xfrm>
            <a:off x="975011" y="1923680"/>
            <a:ext cx="7198750" cy="425243"/>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940"/>
          <a:stretch/>
        </p:blipFill>
        <p:spPr>
          <a:xfrm>
            <a:off x="2386" y="2"/>
            <a:ext cx="4569614" cy="597519"/>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2"/>
            <a:ext cx="3353287" cy="5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5287" y="34740"/>
            <a:ext cx="1147838" cy="5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4689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7"/>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2458801"/>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squar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squar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squar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50000"/>
          <a:stretch/>
        </p:blipFill>
        <p:spPr>
          <a:xfrm>
            <a:off x="2613" y="3830032"/>
            <a:ext cx="9144000" cy="1334006"/>
          </a:xfrm>
          <a:prstGeom prst="rect">
            <a:avLst/>
          </a:prstGeom>
        </p:spPr>
      </p:pic>
    </p:spTree>
    <p:extLst>
      <p:ext uri="{BB962C8B-B14F-4D97-AF65-F5344CB8AC3E}">
        <p14:creationId xmlns:p14="http://schemas.microsoft.com/office/powerpoint/2010/main" val="692742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40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4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10" name="Straight Connector 9"/>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158132"/>
            <a:ext cx="2304629" cy="1123366"/>
          </a:xfrm>
          <a:prstGeom prst="rect">
            <a:avLst/>
          </a:prstGeom>
          <a:solidFill>
            <a:schemeClr val="bg1"/>
          </a:solidFill>
        </p:spPr>
        <p:txBody>
          <a:bodyPr wrap="square" lIns="91422" tIns="45711" rIns="91422" bIns="45711" rtlCol="0">
            <a:spAutoFit/>
          </a:bodyPr>
          <a:lstStyle/>
          <a:p>
            <a:pPr marL="0" marR="0" indent="0" algn="l" defTabSz="685617"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rPr>
              <a:t>Please do not use photos for which the EPO does not have copyright. If you need any images, please contact:</a:t>
            </a:r>
            <a:br>
              <a:rPr lang="en-GB" sz="900" kern="1200" dirty="0" smtClean="0">
                <a:solidFill>
                  <a:schemeClr val="tx1"/>
                </a:solidFill>
                <a:effectLst/>
              </a:rPr>
            </a:br>
            <a:r>
              <a:rPr lang="en-GB" sz="900" u="sng" kern="1200" dirty="0" smtClean="0">
                <a:solidFill>
                  <a:schemeClr val="tx1"/>
                </a:solidFill>
                <a:effectLst/>
                <a:hlinkClick r:id="rId2"/>
              </a:rPr>
              <a:t>graphic_design_munich@epo.org</a:t>
            </a:r>
            <a:r>
              <a:rPr lang="en-GB" sz="900" kern="1200" dirty="0" smtClean="0">
                <a:solidFill>
                  <a:schemeClr val="tx1"/>
                </a:solidFill>
                <a:effectLst/>
              </a:rPr>
              <a:t/>
            </a:r>
            <a:br>
              <a:rPr lang="en-GB" sz="900" kern="1200" dirty="0" smtClean="0">
                <a:solidFill>
                  <a:schemeClr val="tx1"/>
                </a:solidFill>
                <a:effectLst/>
              </a:rPr>
            </a:br>
            <a:r>
              <a:rPr lang="en-GB" sz="900" kern="1200" dirty="0" smtClean="0">
                <a:solidFill>
                  <a:schemeClr val="tx1"/>
                </a:solidFill>
                <a:effectLst/>
              </a:rPr>
              <a:t>or </a:t>
            </a:r>
            <a:br>
              <a:rPr lang="en-GB" sz="900" kern="1200" dirty="0" smtClean="0">
                <a:solidFill>
                  <a:schemeClr val="tx1"/>
                </a:solidFill>
                <a:effectLst/>
              </a:rPr>
            </a:br>
            <a:r>
              <a:rPr lang="en-GB" sz="900" u="sng" kern="1200" dirty="0" smtClean="0">
                <a:solidFill>
                  <a:schemeClr val="tx1"/>
                </a:solidFill>
                <a:effectLst/>
                <a:hlinkClick r:id="rId3"/>
              </a:rPr>
              <a:t>graphic_design_the_hague@epo.org</a:t>
            </a:r>
            <a:endParaRPr lang="en-GB" sz="900" dirty="0" smtClean="0">
              <a:solidFill>
                <a:schemeClr val="tx1"/>
              </a:solidFill>
            </a:endParaRPr>
          </a:p>
          <a:p>
            <a:r>
              <a:rPr lang="en-GB" sz="900" kern="1200" dirty="0" smtClean="0">
                <a:solidFill>
                  <a:schemeClr val="tx1"/>
                </a:solidFill>
                <a:effectLst/>
                <a:latin typeface="+mn-lt"/>
                <a:ea typeface="+mn-ea"/>
                <a:cs typeface="+mn-cs"/>
              </a:rPr>
              <a:t/>
            </a:r>
            <a:br>
              <a:rPr lang="en-GB" sz="900" kern="1200" dirty="0" smtClean="0">
                <a:solidFill>
                  <a:schemeClr val="tx1"/>
                </a:solidFill>
                <a:effectLst/>
                <a:latin typeface="+mn-lt"/>
                <a:ea typeface="+mn-ea"/>
                <a:cs typeface="+mn-cs"/>
              </a:rPr>
            </a:br>
            <a:endParaRPr lang="en-GB" sz="400" dirty="0">
              <a:solidFill>
                <a:schemeClr val="tx1"/>
              </a:solidFill>
            </a:endParaRPr>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11" name="Text Placeholder 19"/>
          <p:cNvSpPr>
            <a:spLocks noGrp="1"/>
          </p:cNvSpPr>
          <p:nvPr>
            <p:ph type="body" sz="quarter" idx="17"/>
          </p:nvPr>
        </p:nvSpPr>
        <p:spPr>
          <a:xfrm>
            <a:off x="676800" y="914400"/>
            <a:ext cx="5200878"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4" name="Straight Connector 13"/>
          <p:cNvCxnSpPr/>
          <p:nvPr/>
        </p:nvCxnSpPr>
        <p:spPr>
          <a:xfrm>
            <a:off x="5953414"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10" name="Straight Connector 9"/>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012337" y="986400"/>
            <a:ext cx="2520000" cy="3744000"/>
          </a:xfrm>
        </p:spPr>
        <p:txBody>
          <a:bodyPr/>
          <a:lstStyle/>
          <a:p>
            <a:r>
              <a:rPr lang="en-US" smtClean="0"/>
              <a:t>Click icon to add picture</a:t>
            </a:r>
            <a:endParaRPr lang="de-DE" dirty="0"/>
          </a:p>
        </p:txBody>
      </p:sp>
    </p:spTree>
    <p:extLst>
      <p:ext uri="{BB962C8B-B14F-4D97-AF65-F5344CB8AC3E}">
        <p14:creationId xmlns:p14="http://schemas.microsoft.com/office/powerpoint/2010/main" val="1540691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18" y="2325994"/>
            <a:ext cx="2304629" cy="923312"/>
          </a:xfrm>
          <a:prstGeom prst="rect">
            <a:avLst/>
          </a:prstGeom>
          <a:solidFill>
            <a:schemeClr val="bg1"/>
          </a:solidFill>
        </p:spPr>
        <p:txBody>
          <a:bodyPr wrap="square" lIns="91422" tIns="45711" rIns="91422" bIns="45711" rtlCol="0">
            <a:spAutoFit/>
          </a:bodyPr>
          <a:lstStyle/>
          <a:p>
            <a:r>
              <a:rPr lang="en-GB" sz="900" kern="1200" dirty="0" smtClean="0">
                <a:solidFill>
                  <a:schemeClr val="tx1"/>
                </a:solidFill>
                <a:effectLst/>
              </a:rPr>
              <a:t>Please do not use photos for which the EPO does not have copyright. If you need any images, please contact:</a:t>
            </a:r>
            <a:br>
              <a:rPr lang="en-GB" sz="900" kern="1200" dirty="0" smtClean="0">
                <a:solidFill>
                  <a:schemeClr val="tx1"/>
                </a:solidFill>
                <a:effectLst/>
              </a:rPr>
            </a:br>
            <a:r>
              <a:rPr lang="en-GB" sz="900" u="sng" kern="1200" dirty="0" smtClean="0">
                <a:solidFill>
                  <a:schemeClr val="tx1"/>
                </a:solidFill>
                <a:effectLst/>
                <a:hlinkClick r:id="rId2"/>
              </a:rPr>
              <a:t>graphic_design_munich@epo.org</a:t>
            </a:r>
            <a:r>
              <a:rPr lang="en-GB" sz="900" kern="1200" dirty="0" smtClean="0">
                <a:solidFill>
                  <a:schemeClr val="tx1"/>
                </a:solidFill>
                <a:effectLst/>
              </a:rPr>
              <a:t/>
            </a:r>
            <a:br>
              <a:rPr lang="en-GB" sz="900" kern="1200" dirty="0" smtClean="0">
                <a:solidFill>
                  <a:schemeClr val="tx1"/>
                </a:solidFill>
                <a:effectLst/>
              </a:rPr>
            </a:br>
            <a:r>
              <a:rPr lang="en-GB" sz="900" kern="1200" dirty="0" smtClean="0">
                <a:solidFill>
                  <a:schemeClr val="tx1"/>
                </a:solidFill>
                <a:effectLst/>
              </a:rPr>
              <a:t>or </a:t>
            </a:r>
            <a:br>
              <a:rPr lang="en-GB" sz="900" kern="1200" dirty="0" smtClean="0">
                <a:solidFill>
                  <a:schemeClr val="tx1"/>
                </a:solidFill>
                <a:effectLst/>
              </a:rPr>
            </a:br>
            <a:r>
              <a:rPr lang="en-GB" sz="900" u="sng" kern="1200" dirty="0" smtClean="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11" name="Text Placeholder 19"/>
          <p:cNvSpPr>
            <a:spLocks noGrp="1"/>
          </p:cNvSpPr>
          <p:nvPr>
            <p:ph type="body" sz="quarter" idx="19"/>
          </p:nvPr>
        </p:nvSpPr>
        <p:spPr>
          <a:xfrm>
            <a:off x="684000" y="914400"/>
            <a:ext cx="24480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
        <p:nvSpPr>
          <p:cNvPr id="14" name="Picture Placeholder 4"/>
          <p:cNvSpPr>
            <a:spLocks noGrp="1"/>
          </p:cNvSpPr>
          <p:nvPr>
            <p:ph type="pic" sz="quarter" idx="20"/>
          </p:nvPr>
        </p:nvSpPr>
        <p:spPr>
          <a:xfrm>
            <a:off x="3347999" y="990000"/>
            <a:ext cx="5184000" cy="3744000"/>
          </a:xfrm>
        </p:spPr>
        <p:txBody>
          <a:bodyPr/>
          <a:lstStyle/>
          <a:p>
            <a:r>
              <a:rPr lang="en-US" smtClean="0"/>
              <a:t>Click icon to add picture</a:t>
            </a:r>
            <a:endParaRPr lang="de-DE" dirty="0"/>
          </a:p>
        </p:txBody>
      </p:sp>
    </p:spTree>
    <p:extLst>
      <p:ext uri="{BB962C8B-B14F-4D97-AF65-F5344CB8AC3E}">
        <p14:creationId xmlns:p14="http://schemas.microsoft.com/office/powerpoint/2010/main" val="911560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01" y="2355726"/>
            <a:ext cx="2304629" cy="923312"/>
          </a:xfrm>
          <a:prstGeom prst="rect">
            <a:avLst/>
          </a:prstGeom>
          <a:solidFill>
            <a:schemeClr val="bg1"/>
          </a:solidFill>
        </p:spPr>
        <p:txBody>
          <a:bodyPr wrap="square" lIns="91422" tIns="45711" rIns="91422" bIns="45711" rtlCol="0">
            <a:spAutoFit/>
          </a:bodyPr>
          <a:lstStyle/>
          <a:p>
            <a:r>
              <a:rPr lang="en-GB" sz="900" kern="1200" dirty="0" smtClean="0">
                <a:solidFill>
                  <a:schemeClr val="tx1"/>
                </a:solidFill>
                <a:effectLst/>
              </a:rPr>
              <a:t>Please do not use photos for which the EPO does not have copyright. If you need any images, please contact:</a:t>
            </a:r>
            <a:br>
              <a:rPr lang="en-GB" sz="900" kern="1200" dirty="0" smtClean="0">
                <a:solidFill>
                  <a:schemeClr val="tx1"/>
                </a:solidFill>
                <a:effectLst/>
              </a:rPr>
            </a:br>
            <a:r>
              <a:rPr lang="en-GB" sz="900" u="sng" kern="1200" dirty="0" smtClean="0">
                <a:solidFill>
                  <a:schemeClr val="tx1"/>
                </a:solidFill>
                <a:effectLst/>
                <a:hlinkClick r:id="rId2"/>
              </a:rPr>
              <a:t>graphic_design_munich@epo.org</a:t>
            </a:r>
            <a:r>
              <a:rPr lang="en-GB" sz="900" kern="1200" dirty="0" smtClean="0">
                <a:solidFill>
                  <a:schemeClr val="tx1"/>
                </a:solidFill>
                <a:effectLst/>
              </a:rPr>
              <a:t/>
            </a:r>
            <a:br>
              <a:rPr lang="en-GB" sz="900" kern="1200" dirty="0" smtClean="0">
                <a:solidFill>
                  <a:schemeClr val="tx1"/>
                </a:solidFill>
                <a:effectLst/>
              </a:rPr>
            </a:br>
            <a:r>
              <a:rPr lang="en-GB" sz="900" kern="1200" dirty="0" smtClean="0">
                <a:solidFill>
                  <a:schemeClr val="tx1"/>
                </a:solidFill>
                <a:effectLst/>
              </a:rPr>
              <a:t>or </a:t>
            </a:r>
            <a:br>
              <a:rPr lang="en-GB" sz="900" kern="1200" dirty="0" smtClean="0">
                <a:solidFill>
                  <a:schemeClr val="tx1"/>
                </a:solidFill>
                <a:effectLst/>
              </a:rPr>
            </a:br>
            <a:r>
              <a:rPr lang="en-GB" sz="900" u="sng" kern="1200" dirty="0" smtClean="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84000" y="990000"/>
            <a:ext cx="7848000" cy="3744000"/>
          </a:xfrm>
        </p:spPr>
        <p:txBody>
          <a:bodyPr/>
          <a:lstStyle/>
          <a:p>
            <a:r>
              <a:rPr lang="en-US" smtClean="0"/>
              <a:t>Click icon to add picture</a:t>
            </a:r>
            <a:endParaRPr lang="de-DE" dirty="0"/>
          </a:p>
        </p:txBody>
      </p:sp>
    </p:spTree>
    <p:extLst>
      <p:ext uri="{BB962C8B-B14F-4D97-AF65-F5344CB8AC3E}">
        <p14:creationId xmlns:p14="http://schemas.microsoft.com/office/powerpoint/2010/main" val="1002298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1538645"/>
            <a:ext cx="7846938" cy="2699375"/>
          </a:xfrm>
        </p:spPr>
        <p:txBody>
          <a:bodyPr lIns="0" tIns="0" rIns="0" bIns="0"/>
          <a:lstStyle>
            <a:lvl1pPr>
              <a:lnSpc>
                <a:spcPts val="2800"/>
              </a:lnSpc>
              <a:spcBef>
                <a:spcPts val="0"/>
              </a:spcBef>
              <a:defRPr sz="20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971776"/>
            <a:ext cx="7847237" cy="539875"/>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6"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7" name="Straight Connector 6"/>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8289384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925200"/>
            <a:ext cx="7866000" cy="3805200"/>
          </a:xfrm>
        </p:spPr>
        <p:txBody>
          <a:bodyPr lIns="0" tIns="0" rIns="0" bIns="0"/>
          <a:lstStyle>
            <a:lvl1pPr>
              <a:lnSpc>
                <a:spcPts val="2800"/>
              </a:lnSpc>
              <a:spcBef>
                <a:spcPts val="0"/>
              </a:spcBef>
              <a:defRPr sz="2000">
                <a:solidFill>
                  <a:srgbClr val="404955"/>
                </a:solidFill>
              </a:defRPr>
            </a:lvl1pPr>
          </a:lstStyle>
          <a:p>
            <a:r>
              <a:rPr lang="en-US" smtClean="0"/>
              <a:t>Click icon to add chart</a:t>
            </a:r>
            <a:endParaRPr lang="en-GB" dirty="0"/>
          </a:p>
        </p:txBody>
      </p:sp>
      <p:sp>
        <p:nvSpPr>
          <p:cNvPr id="2" name="Title 1"/>
          <p:cNvSpPr>
            <a:spLocks noGrp="1"/>
          </p:cNvSpPr>
          <p:nvPr>
            <p:ph type="title"/>
          </p:nvPr>
        </p:nvSpPr>
        <p:spPr/>
        <p:txBody>
          <a:bodyPr wrap="square"/>
          <a:lstStyle/>
          <a:p>
            <a:r>
              <a:rPr lang="en-US" smtClean="0"/>
              <a:t>Click to edit Master title style</a:t>
            </a:r>
            <a:endParaRPr lang="de-DE" dirty="0"/>
          </a:p>
        </p:txBody>
      </p:sp>
      <p:sp>
        <p:nvSpPr>
          <p:cNvPr id="5"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BE7466D5-5FD4-4F4B-8D73-8B7BBAFB9A8E}" type="slidenum">
              <a:rPr lang="en-GB" smtClean="0"/>
              <a:t>‹#›</a:t>
            </a:fld>
            <a:endParaRPr lang="en-GB"/>
          </a:p>
        </p:txBody>
      </p:sp>
      <p:cxnSp>
        <p:nvCxnSpPr>
          <p:cNvPr id="6" name="Straight Connector 5"/>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0003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270001"/>
            <a:ext cx="7846638" cy="404906"/>
          </a:xfrm>
          <a:prstGeom prst="rect">
            <a:avLst/>
          </a:prstGeom>
        </p:spPr>
        <p:txBody>
          <a:bodyPr vert="horz" wrap="squar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76800" y="914399"/>
            <a:ext cx="7846638" cy="3816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c" descr="WIPO FOR OFFICIAL USE ONLY"/>
          <p:cNvSpPr txBox="1"/>
          <p:nvPr userDrawn="1"/>
        </p:nvSpPr>
        <p:spPr>
          <a:xfrm>
            <a:off x="0" y="4823460"/>
            <a:ext cx="9144000" cy="130805"/>
          </a:xfrm>
          <a:prstGeom prst="rect">
            <a:avLst/>
          </a:prstGeom>
        </p:spPr>
        <p:txBody>
          <a:bodyPr vert="horz" lIns="0" tIns="0" rIns="0" bIns="0" rtlCol="0">
            <a:spAutoFit/>
          </a:bodyPr>
          <a:lstStyle/>
          <a:p>
            <a:pPr marL="0" indent="0" algn="ctr">
              <a:lnSpc>
                <a:spcPct val="100000"/>
              </a:lnSpc>
              <a:spcAft>
                <a:spcPts val="300"/>
              </a:spcAft>
              <a:buNone/>
            </a:pPr>
            <a:r>
              <a:rPr lang="en-US" sz="850" b="0" i="0" u="none" baseline="0" smtClean="0">
                <a:solidFill>
                  <a:srgbClr val="000000"/>
                </a:solidFill>
                <a:latin typeface="Microsoft Sans Serif" panose="020B0604020202020204" pitchFamily="34" charset="0"/>
              </a:rPr>
              <a:t>WIPO FOR OFFICIAL USE ONLY</a:t>
            </a:r>
            <a:endParaRPr lang="en-US" sz="850" b="0" i="0" u="none" baseline="0" dirty="0" smtClean="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4" r:id="rId12"/>
    <p:sldLayoutId id="2147483695" r:id="rId13"/>
  </p:sldLayoutIdLst>
  <p:timing>
    <p:tnLst>
      <p:par>
        <p:cTn id="1" dur="indefinite" restart="never" nodeType="tmRoot"/>
      </p:par>
    </p:tnLst>
  </p:timing>
  <p:hf sldNum="0"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64898" name="Rectangle 2"/>
          <p:cNvSpPr>
            <a:spLocks noGrp="1" noChangeArrowheads="1"/>
          </p:cNvSpPr>
          <p:nvPr>
            <p:ph type="ftr" sz="quarter" idx="3"/>
          </p:nvPr>
        </p:nvSpPr>
        <p:spPr bwMode="auto">
          <a:xfrm>
            <a:off x="3124200" y="4893469"/>
            <a:ext cx="2895600"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de-DE" altLang="en-US">
              <a:solidFill>
                <a:prstClr val="black"/>
              </a:solidFill>
              <a:cs typeface="Arial" charset="0"/>
            </a:endParaRPr>
          </a:p>
        </p:txBody>
      </p:sp>
      <p:sp>
        <p:nvSpPr>
          <p:cNvPr id="1027" name="Rectangle 3"/>
          <p:cNvSpPr>
            <a:spLocks noChangeArrowheads="1"/>
          </p:cNvSpPr>
          <p:nvPr/>
        </p:nvSpPr>
        <p:spPr bwMode="auto">
          <a:xfrm>
            <a:off x="0" y="4893470"/>
            <a:ext cx="9144000" cy="25003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sp>
        <p:nvSpPr>
          <p:cNvPr id="1028" name="Rectangle 4"/>
          <p:cNvSpPr>
            <a:spLocks noGrp="1" noChangeArrowheads="1"/>
          </p:cNvSpPr>
          <p:nvPr>
            <p:ph type="title"/>
          </p:nvPr>
        </p:nvSpPr>
        <p:spPr bwMode="auto">
          <a:xfrm>
            <a:off x="755650" y="366149"/>
            <a:ext cx="7689850" cy="41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Click </a:t>
            </a:r>
            <a:r>
              <a:rPr lang="de-DE" altLang="en-US" dirty="0" err="1"/>
              <a:t>to</a:t>
            </a:r>
            <a:r>
              <a:rPr lang="de-DE" altLang="en-US" dirty="0"/>
              <a:t> </a:t>
            </a:r>
            <a:r>
              <a:rPr lang="de-DE" altLang="en-US" dirty="0" err="1"/>
              <a:t>edit</a:t>
            </a:r>
            <a:r>
              <a:rPr lang="de-DE" altLang="en-US" dirty="0"/>
              <a:t> Master title style</a:t>
            </a:r>
          </a:p>
        </p:txBody>
      </p:sp>
      <p:sp>
        <p:nvSpPr>
          <p:cNvPr id="1029" name="Rectangle 5"/>
          <p:cNvSpPr>
            <a:spLocks noGrp="1" noChangeArrowheads="1"/>
          </p:cNvSpPr>
          <p:nvPr>
            <p:ph type="body" idx="1"/>
          </p:nvPr>
        </p:nvSpPr>
        <p:spPr bwMode="auto">
          <a:xfrm>
            <a:off x="755650" y="897731"/>
            <a:ext cx="76787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Click to edit Master text styles</a:t>
            </a:r>
          </a:p>
          <a:p>
            <a:pPr lvl="1"/>
            <a:r>
              <a:rPr lang="de-DE" altLang="en-US"/>
              <a:t>Second level</a:t>
            </a:r>
          </a:p>
          <a:p>
            <a:pPr lvl="2"/>
            <a:r>
              <a:rPr lang="de-DE" altLang="en-US"/>
              <a:t>Third level</a:t>
            </a:r>
          </a:p>
          <a:p>
            <a:pPr lvl="3"/>
            <a:r>
              <a:rPr lang="de-DE" altLang="en-US"/>
              <a:t>Fourth level</a:t>
            </a:r>
          </a:p>
          <a:p>
            <a:pPr lvl="4"/>
            <a:r>
              <a:rPr lang="de-DE" altLang="en-US"/>
              <a:t>Fifth level</a:t>
            </a:r>
          </a:p>
        </p:txBody>
      </p:sp>
      <p:sp>
        <p:nvSpPr>
          <p:cNvPr id="464903" name="Rectangle 7"/>
          <p:cNvSpPr>
            <a:spLocks noGrp="1" noChangeArrowheads="1"/>
          </p:cNvSpPr>
          <p:nvPr>
            <p:ph type="sldNum" sz="quarter" idx="4"/>
          </p:nvPr>
        </p:nvSpPr>
        <p:spPr bwMode="auto">
          <a:xfrm>
            <a:off x="8388350" y="4938713"/>
            <a:ext cx="755650" cy="16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smtClean="0"/>
            </a:lvl1pPr>
          </a:lstStyle>
          <a:p>
            <a:pPr fontAlgn="base">
              <a:spcBef>
                <a:spcPct val="0"/>
              </a:spcBef>
              <a:spcAft>
                <a:spcPct val="0"/>
              </a:spcAft>
              <a:defRPr/>
            </a:pPr>
            <a:fld id="{D7B2C89F-ED3D-4632-945B-EB5DF4669DCB}" type="slidenum">
              <a:rPr lang="de-DE" altLang="en-US">
                <a:solidFill>
                  <a:prstClr val="black"/>
                </a:solidFill>
                <a:cs typeface="Arial" charset="0"/>
              </a:rPr>
              <a:pPr fontAlgn="base">
                <a:spcBef>
                  <a:spcPct val="0"/>
                </a:spcBef>
                <a:spcAft>
                  <a:spcPct val="0"/>
                </a:spcAft>
                <a:defRPr/>
              </a:pPr>
              <a:t>‹#›</a:t>
            </a:fld>
            <a:endParaRPr lang="de-DE" altLang="en-US">
              <a:solidFill>
                <a:prstClr val="black"/>
              </a:solidFill>
              <a:cs typeface="Arial" charset="0"/>
            </a:endParaRPr>
          </a:p>
        </p:txBody>
      </p:sp>
      <p:sp>
        <p:nvSpPr>
          <p:cNvPr id="1032" name="Rectangle 8"/>
          <p:cNvSpPr>
            <a:spLocks noChangeArrowheads="1"/>
          </p:cNvSpPr>
          <p:nvPr/>
        </p:nvSpPr>
        <p:spPr bwMode="auto">
          <a:xfrm>
            <a:off x="815975" y="283370"/>
            <a:ext cx="7560000" cy="13097"/>
          </a:xfrm>
          <a:prstGeom prst="rect">
            <a:avLst/>
          </a:prstGeom>
          <a:solidFill>
            <a:schemeClr val="accent4">
              <a:lumMod val="75000"/>
            </a:scheme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pic>
        <p:nvPicPr>
          <p:cNvPr id="1033" name="Picture 9" descr="EPO_rgb_300dp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 y="1"/>
            <a:ext cx="7921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c" descr="WIPO FOR OFFICIAL USE ONLY"/>
          <p:cNvSpPr txBox="1"/>
          <p:nvPr userDrawn="1"/>
        </p:nvSpPr>
        <p:spPr>
          <a:xfrm>
            <a:off x="0" y="48234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0712279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 id="2147483690" r:id="rId15"/>
    <p:sldLayoutId id="2147483691" r:id="rId16"/>
    <p:sldLayoutId id="2147483692" r:id="rId17"/>
    <p:sldLayoutId id="2147483696" r:id="rId18"/>
  </p:sldLayoutIdLst>
  <p:hf sldNum="0" hdr="0" ft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operativepatentclassification.org/publications/AnnualReport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ptoweb.uspto.gov/patents/cpc/fst.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cpcinfo.org/" TargetMode="Externa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hyperlink" Target="https://www.cooperativepatentclassification.org/Training.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pcinfo.or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Geneva, 20 February 2017</a:t>
            </a:r>
            <a:endParaRPr lang="en-GB" dirty="0"/>
          </a:p>
        </p:txBody>
      </p:sp>
      <p:sp>
        <p:nvSpPr>
          <p:cNvPr id="8" name="Text Box 4"/>
          <p:cNvSpPr txBox="1">
            <a:spLocks noChangeArrowheads="1"/>
          </p:cNvSpPr>
          <p:nvPr/>
        </p:nvSpPr>
        <p:spPr bwMode="auto">
          <a:xfrm>
            <a:off x="1511813" y="1491671"/>
            <a:ext cx="6168294"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algn="ctr">
              <a:lnSpc>
                <a:spcPct val="80000"/>
              </a:lnSpc>
              <a:spcBef>
                <a:spcPct val="0"/>
              </a:spcBef>
              <a:buFontTx/>
              <a:buNone/>
            </a:pPr>
            <a:endParaRPr lang="en-GB" altLang="en-US" sz="3200" b="1" dirty="0"/>
          </a:p>
          <a:p>
            <a:pPr algn="ctr">
              <a:spcBef>
                <a:spcPct val="0"/>
              </a:spcBef>
              <a:buFontTx/>
              <a:buNone/>
            </a:pPr>
            <a:r>
              <a:rPr lang="en-GB" altLang="en-US" sz="2800" b="1" dirty="0" smtClean="0"/>
              <a:t>CPC Update</a:t>
            </a:r>
          </a:p>
          <a:p>
            <a:pPr algn="ctr">
              <a:spcBef>
                <a:spcPct val="0"/>
              </a:spcBef>
              <a:buFontTx/>
              <a:buNone/>
            </a:pPr>
            <a:r>
              <a:rPr lang="en-GB" altLang="en-US" sz="2800" b="1" dirty="0" smtClean="0"/>
              <a:t>IPC Committee of Experts 2019</a:t>
            </a:r>
            <a:endParaRPr lang="en-GB" altLang="en-US" sz="2800" b="1" dirty="0"/>
          </a:p>
          <a:p>
            <a:pPr>
              <a:lnSpc>
                <a:spcPct val="90000"/>
              </a:lnSpc>
              <a:spcBef>
                <a:spcPct val="0"/>
              </a:spcBef>
              <a:buFontTx/>
              <a:buNone/>
            </a:pPr>
            <a:endParaRPr lang="en-GB" altLang="en-US" sz="2000" b="1" i="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0" y="3809494"/>
            <a:ext cx="9144000" cy="1334006"/>
          </a:xfrm>
          <a:prstGeom prst="rect">
            <a:avLst/>
          </a:prstGeom>
        </p:spPr>
      </p:pic>
      <p:sp>
        <p:nvSpPr>
          <p:cNvPr id="5" name="Text Placeholder 3"/>
          <p:cNvSpPr txBox="1">
            <a:spLocks/>
          </p:cNvSpPr>
          <p:nvPr/>
        </p:nvSpPr>
        <p:spPr bwMode="auto">
          <a:xfrm>
            <a:off x="251520" y="3435846"/>
            <a:ext cx="6192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a:buFontTx/>
              <a:buNone/>
            </a:pPr>
            <a:r>
              <a:rPr lang="en-GB" kern="0" dirty="0" smtClean="0"/>
              <a:t>Nelson das Neves - Pierre Held - Dimple </a:t>
            </a:r>
            <a:r>
              <a:rPr lang="en-GB" kern="0" dirty="0" err="1" smtClean="0"/>
              <a:t>Bodawala</a:t>
            </a:r>
            <a:endParaRPr lang="en-GB" kern="0" dirty="0"/>
          </a:p>
        </p:txBody>
      </p:sp>
      <p:sp>
        <p:nvSpPr>
          <p:cNvPr id="6" name="Text Placeholder 4"/>
          <p:cNvSpPr txBox="1">
            <a:spLocks/>
          </p:cNvSpPr>
          <p:nvPr/>
        </p:nvSpPr>
        <p:spPr bwMode="auto">
          <a:xfrm>
            <a:off x="5940152" y="3435846"/>
            <a:ext cx="323449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a:lstStyle>
          <a:p>
            <a:pPr marL="0" indent="0">
              <a:buFontTx/>
              <a:buNone/>
            </a:pPr>
            <a:r>
              <a:rPr lang="en-GB" kern="0" dirty="0" smtClean="0"/>
              <a:t>Geneva, 19 February 2019</a:t>
            </a:r>
            <a:endParaRPr lang="en-GB" kern="0" dirty="0"/>
          </a:p>
        </p:txBody>
      </p:sp>
    </p:spTree>
    <p:extLst>
      <p:ext uri="{BB962C8B-B14F-4D97-AF65-F5344CB8AC3E}">
        <p14:creationId xmlns:p14="http://schemas.microsoft.com/office/powerpoint/2010/main" val="254910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 </a:t>
            </a:r>
            <a:r>
              <a:rPr lang="en-US" dirty="0" smtClean="0"/>
              <a:t>Changes in 2018/2019:</a:t>
            </a:r>
            <a:r>
              <a:rPr lang="en-US" dirty="0"/>
              <a:t/>
            </a:r>
            <a:br>
              <a:rPr lang="en-US" dirty="0"/>
            </a:br>
            <a:endParaRPr lang="en-US" dirty="0"/>
          </a:p>
        </p:txBody>
      </p:sp>
      <p:sp>
        <p:nvSpPr>
          <p:cNvPr id="5" name="Rectangle 4"/>
          <p:cNvSpPr/>
          <p:nvPr/>
        </p:nvSpPr>
        <p:spPr>
          <a:xfrm>
            <a:off x="1043608" y="915566"/>
            <a:ext cx="4572000" cy="685059"/>
          </a:xfrm>
          <a:prstGeom prst="rect">
            <a:avLst/>
          </a:prstGeom>
        </p:spPr>
        <p:txBody>
          <a:bodyPr>
            <a:spAutoFit/>
          </a:bodyPr>
          <a:lstStyle/>
          <a:p>
            <a:pPr marL="342900" marR="0" lvl="0" indent="-342900">
              <a:lnSpc>
                <a:spcPct val="107000"/>
              </a:lnSpc>
              <a:spcBef>
                <a:spcPts val="0"/>
              </a:spcBef>
              <a:spcAft>
                <a:spcPts val="0"/>
              </a:spcAft>
              <a:buFont typeface="TheSans-LP3Lig"/>
              <a:buChar char="-"/>
            </a:pPr>
            <a:r>
              <a:rPr lang="en-US" dirty="0">
                <a:latin typeface="Times New Roman" panose="02020603050405020304" pitchFamily="18" charset="0"/>
                <a:ea typeface="Calibri" panose="020F0502020204030204" pitchFamily="34" charset="0"/>
                <a:cs typeface="Times New Roman" panose="02020603050405020304" pitchFamily="18" charset="0"/>
              </a:rPr>
              <a:t>Number of created new symbols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heSans-LP3Lig"/>
              <a:buChar char="-"/>
            </a:pPr>
            <a:r>
              <a:rPr lang="en-US" dirty="0">
                <a:latin typeface="Times New Roman" panose="02020603050405020304" pitchFamily="18" charset="0"/>
                <a:ea typeface="Calibri" panose="020F0502020204030204" pitchFamily="34" charset="0"/>
                <a:cs typeface="Times New Roman" panose="02020603050405020304" pitchFamily="18" charset="0"/>
              </a:rPr>
              <a:t>Number of deleted symbols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31865936"/>
              </p:ext>
            </p:extLst>
          </p:nvPr>
        </p:nvGraphicFramePr>
        <p:xfrm>
          <a:off x="1116231" y="1904099"/>
          <a:ext cx="6768138" cy="1379910"/>
        </p:xfrm>
        <a:graphic>
          <a:graphicData uri="http://schemas.openxmlformats.org/drawingml/2006/table">
            <a:tbl>
              <a:tblPr firstRow="1" firstCol="1" bandRow="1">
                <a:tableStyleId>{5C22544A-7EE6-4342-B048-85BDC9FD1C3A}</a:tableStyleId>
              </a:tblPr>
              <a:tblGrid>
                <a:gridCol w="1854470">
                  <a:extLst>
                    <a:ext uri="{9D8B030D-6E8A-4147-A177-3AD203B41FA5}">
                      <a16:colId xmlns:a16="http://schemas.microsoft.com/office/drawing/2014/main" val="2060638777"/>
                    </a:ext>
                  </a:extLst>
                </a:gridCol>
                <a:gridCol w="1636536">
                  <a:extLst>
                    <a:ext uri="{9D8B030D-6E8A-4147-A177-3AD203B41FA5}">
                      <a16:colId xmlns:a16="http://schemas.microsoft.com/office/drawing/2014/main" val="3975500614"/>
                    </a:ext>
                  </a:extLst>
                </a:gridCol>
                <a:gridCol w="1636536">
                  <a:extLst>
                    <a:ext uri="{9D8B030D-6E8A-4147-A177-3AD203B41FA5}">
                      <a16:colId xmlns:a16="http://schemas.microsoft.com/office/drawing/2014/main" val="3162569845"/>
                    </a:ext>
                  </a:extLst>
                </a:gridCol>
                <a:gridCol w="1640596">
                  <a:extLst>
                    <a:ext uri="{9D8B030D-6E8A-4147-A177-3AD203B41FA5}">
                      <a16:colId xmlns:a16="http://schemas.microsoft.com/office/drawing/2014/main" val="3471328114"/>
                    </a:ext>
                  </a:extLst>
                </a:gridCol>
              </a:tblGrid>
              <a:tr h="229985">
                <a:tc>
                  <a:txBody>
                    <a:bodyPr/>
                    <a:lstStyle/>
                    <a:p>
                      <a:pPr marL="0" marR="0">
                        <a:lnSpc>
                          <a:spcPct val="106000"/>
                        </a:lnSpc>
                        <a:spcBef>
                          <a:spcPts val="0"/>
                        </a:spcBef>
                        <a:spcAft>
                          <a:spcPts val="0"/>
                        </a:spcAft>
                      </a:pPr>
                      <a:r>
                        <a:rPr lang="en-US" sz="1100" cap="all" dirty="0">
                          <a:effectLst/>
                          <a:latin typeface="+mn-lt"/>
                        </a:rPr>
                        <a:t>CPC version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Total no. symbols</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dirty="0">
                          <a:effectLst/>
                          <a:latin typeface="+mn-lt"/>
                        </a:rPr>
                        <a:t>Symbols deleted</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Symbols added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417381"/>
                  </a:ext>
                </a:extLst>
              </a:tr>
              <a:tr h="229985">
                <a:tc>
                  <a:txBody>
                    <a:bodyPr/>
                    <a:lstStyle/>
                    <a:p>
                      <a:pPr marL="0" marR="0">
                        <a:lnSpc>
                          <a:spcPct val="106000"/>
                        </a:lnSpc>
                        <a:spcBef>
                          <a:spcPts val="0"/>
                        </a:spcBef>
                        <a:spcAft>
                          <a:spcPts val="0"/>
                        </a:spcAft>
                      </a:pPr>
                      <a:r>
                        <a:rPr lang="en-US" sz="1100" cap="all" dirty="0">
                          <a:effectLst/>
                          <a:latin typeface="+mn-lt"/>
                        </a:rPr>
                        <a:t>2018.01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rPr>
                        <a:t>260,674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409</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rPr>
                        <a:t>1,243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982801"/>
                  </a:ext>
                </a:extLst>
              </a:tr>
              <a:tr h="229985">
                <a:tc>
                  <a:txBody>
                    <a:bodyPr/>
                    <a:lstStyle/>
                    <a:p>
                      <a:pPr marL="0" marR="0">
                        <a:lnSpc>
                          <a:spcPct val="106000"/>
                        </a:lnSpc>
                        <a:spcBef>
                          <a:spcPts val="0"/>
                        </a:spcBef>
                        <a:spcAft>
                          <a:spcPts val="0"/>
                        </a:spcAft>
                      </a:pPr>
                      <a:r>
                        <a:rPr lang="en-US" sz="1100" cap="all">
                          <a:effectLst/>
                          <a:latin typeface="+mn-lt"/>
                        </a:rPr>
                        <a:t>2018.02</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rPr>
                        <a:t>260,741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253</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320</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956898"/>
                  </a:ext>
                </a:extLst>
              </a:tr>
              <a:tr h="229985">
                <a:tc>
                  <a:txBody>
                    <a:bodyPr/>
                    <a:lstStyle/>
                    <a:p>
                      <a:pPr marL="0" marR="0">
                        <a:lnSpc>
                          <a:spcPct val="106000"/>
                        </a:lnSpc>
                        <a:spcBef>
                          <a:spcPts val="0"/>
                        </a:spcBef>
                        <a:spcAft>
                          <a:spcPts val="0"/>
                        </a:spcAft>
                      </a:pPr>
                      <a:r>
                        <a:rPr lang="en-US" sz="1100" cap="all" dirty="0">
                          <a:effectLst/>
                          <a:latin typeface="+mn-lt"/>
                        </a:rPr>
                        <a:t>2018.05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rPr>
                        <a:t>260,846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437</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542</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7734420"/>
                  </a:ext>
                </a:extLst>
              </a:tr>
              <a:tr h="229985">
                <a:tc>
                  <a:txBody>
                    <a:bodyPr/>
                    <a:lstStyle/>
                    <a:p>
                      <a:pPr marL="0" marR="0">
                        <a:lnSpc>
                          <a:spcPct val="106000"/>
                        </a:lnSpc>
                        <a:spcBef>
                          <a:spcPts val="0"/>
                        </a:spcBef>
                        <a:spcAft>
                          <a:spcPts val="0"/>
                        </a:spcAft>
                      </a:pPr>
                      <a:r>
                        <a:rPr lang="en-US" sz="1100" cap="all" dirty="0">
                          <a:effectLst/>
                          <a:latin typeface="+mn-lt"/>
                        </a:rPr>
                        <a:t>2018.08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rPr>
                        <a:t>260,812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a:effectLst/>
                          <a:latin typeface="+mn-lt"/>
                        </a:rPr>
                        <a:t>375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a:effectLst/>
                          <a:latin typeface="+mn-lt"/>
                        </a:rPr>
                        <a:t>341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273777"/>
                  </a:ext>
                </a:extLst>
              </a:tr>
              <a:tr h="229985">
                <a:tc>
                  <a:txBody>
                    <a:bodyPr/>
                    <a:lstStyle/>
                    <a:p>
                      <a:pPr marL="0" marR="0">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TOTAL</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1,043,073</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1,474</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2,446</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051770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66110598"/>
              </p:ext>
            </p:extLst>
          </p:nvPr>
        </p:nvGraphicFramePr>
        <p:xfrm>
          <a:off x="1116231" y="3579036"/>
          <a:ext cx="6768138" cy="1080120"/>
        </p:xfrm>
        <a:graphic>
          <a:graphicData uri="http://schemas.openxmlformats.org/drawingml/2006/table">
            <a:tbl>
              <a:tblPr firstRow="1" firstCol="1" bandRow="1">
                <a:tableStyleId>{5C22544A-7EE6-4342-B048-85BDC9FD1C3A}</a:tableStyleId>
              </a:tblPr>
              <a:tblGrid>
                <a:gridCol w="1854470">
                  <a:extLst>
                    <a:ext uri="{9D8B030D-6E8A-4147-A177-3AD203B41FA5}">
                      <a16:colId xmlns:a16="http://schemas.microsoft.com/office/drawing/2014/main" val="2060638777"/>
                    </a:ext>
                  </a:extLst>
                </a:gridCol>
                <a:gridCol w="1636536">
                  <a:extLst>
                    <a:ext uri="{9D8B030D-6E8A-4147-A177-3AD203B41FA5}">
                      <a16:colId xmlns:a16="http://schemas.microsoft.com/office/drawing/2014/main" val="3975500614"/>
                    </a:ext>
                  </a:extLst>
                </a:gridCol>
                <a:gridCol w="1636536">
                  <a:extLst>
                    <a:ext uri="{9D8B030D-6E8A-4147-A177-3AD203B41FA5}">
                      <a16:colId xmlns:a16="http://schemas.microsoft.com/office/drawing/2014/main" val="3162569845"/>
                    </a:ext>
                  </a:extLst>
                </a:gridCol>
                <a:gridCol w="1640596">
                  <a:extLst>
                    <a:ext uri="{9D8B030D-6E8A-4147-A177-3AD203B41FA5}">
                      <a16:colId xmlns:a16="http://schemas.microsoft.com/office/drawing/2014/main" val="3471328114"/>
                    </a:ext>
                  </a:extLst>
                </a:gridCol>
              </a:tblGrid>
              <a:tr h="270030">
                <a:tc>
                  <a:txBody>
                    <a:bodyPr/>
                    <a:lstStyle/>
                    <a:p>
                      <a:pPr marL="0" marR="0">
                        <a:lnSpc>
                          <a:spcPct val="106000"/>
                        </a:lnSpc>
                        <a:spcBef>
                          <a:spcPts val="0"/>
                        </a:spcBef>
                        <a:spcAft>
                          <a:spcPts val="0"/>
                        </a:spcAft>
                      </a:pPr>
                      <a:r>
                        <a:rPr lang="en-US" sz="1100" cap="all" dirty="0">
                          <a:effectLst/>
                          <a:latin typeface="+mn-lt"/>
                        </a:rPr>
                        <a:t>CPC version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Total no. symbols</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Symbols deleted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Symbols added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417381"/>
                  </a:ext>
                </a:extLst>
              </a:tr>
              <a:tr h="270030">
                <a:tc>
                  <a:txBody>
                    <a:bodyPr/>
                    <a:lstStyle/>
                    <a:p>
                      <a:pPr marL="0" marR="0">
                        <a:lnSpc>
                          <a:spcPct val="106000"/>
                        </a:lnSpc>
                        <a:spcBef>
                          <a:spcPts val="0"/>
                        </a:spcBef>
                        <a:spcAft>
                          <a:spcPts val="0"/>
                        </a:spcAft>
                      </a:pPr>
                      <a:r>
                        <a:rPr lang="en-US" sz="1100" cap="all" dirty="0" smtClean="0">
                          <a:effectLst/>
                          <a:latin typeface="+mn-lt"/>
                        </a:rPr>
                        <a:t>2019.01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260,864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531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583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982801"/>
                  </a:ext>
                </a:extLst>
              </a:tr>
              <a:tr h="270030">
                <a:tc>
                  <a:txBody>
                    <a:bodyPr/>
                    <a:lstStyle/>
                    <a:p>
                      <a:pPr marL="0" marR="0">
                        <a:lnSpc>
                          <a:spcPct val="106000"/>
                        </a:lnSpc>
                        <a:spcBef>
                          <a:spcPts val="0"/>
                        </a:spcBef>
                        <a:spcAft>
                          <a:spcPts val="0"/>
                        </a:spcAft>
                      </a:pPr>
                      <a:r>
                        <a:rPr lang="en-US" sz="1100" cap="all" dirty="0" smtClean="0">
                          <a:effectLst/>
                          <a:latin typeface="+mn-lt"/>
                        </a:rPr>
                        <a:t>2019.02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260,890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631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657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956898"/>
                  </a:ext>
                </a:extLst>
              </a:tr>
              <a:tr h="270030">
                <a:tc>
                  <a:txBody>
                    <a:bodyPr/>
                    <a:lstStyle/>
                    <a:p>
                      <a:pPr marL="0" marR="0">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TOTAL</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521,754</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1162</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1240</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0517708"/>
                  </a:ext>
                </a:extLst>
              </a:tr>
            </a:tbl>
          </a:graphicData>
        </a:graphic>
      </p:graphicFrame>
    </p:spTree>
    <p:extLst>
      <p:ext uri="{BB962C8B-B14F-4D97-AF65-F5344CB8AC3E}">
        <p14:creationId xmlns:p14="http://schemas.microsoft.com/office/powerpoint/2010/main" val="52513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r>
              <a:rPr lang="en-US" dirty="0" smtClean="0"/>
              <a:t>Changes in 2018/2019:</a:t>
            </a:r>
            <a:r>
              <a:rPr lang="en-US" dirty="0"/>
              <a:t/>
            </a:r>
            <a:br>
              <a:rPr lang="en-US" dirty="0"/>
            </a:br>
            <a:endParaRPr lang="en-US" dirty="0"/>
          </a:p>
        </p:txBody>
      </p:sp>
      <p:sp>
        <p:nvSpPr>
          <p:cNvPr id="4" name="Rectangle 3"/>
          <p:cNvSpPr/>
          <p:nvPr/>
        </p:nvSpPr>
        <p:spPr>
          <a:xfrm>
            <a:off x="611560" y="766986"/>
            <a:ext cx="4572000" cy="981423"/>
          </a:xfrm>
          <a:prstGeom prst="rect">
            <a:avLst/>
          </a:prstGeom>
        </p:spPr>
        <p:txBody>
          <a:bodyPr>
            <a:spAutoFit/>
          </a:bodyPr>
          <a:lstStyle/>
          <a:p>
            <a:pPr marL="342900" marR="0" lvl="0" indent="-342900">
              <a:lnSpc>
                <a:spcPct val="107000"/>
              </a:lnSpc>
              <a:spcBef>
                <a:spcPts val="0"/>
              </a:spcBef>
              <a:spcAft>
                <a:spcPts val="0"/>
              </a:spcAft>
              <a:buFont typeface="TheSans-LP3Lig"/>
              <a:buChar char="-"/>
            </a:pPr>
            <a:r>
              <a:rPr lang="en-US" dirty="0">
                <a:latin typeface="Times New Roman" panose="02020603050405020304" pitchFamily="18" charset="0"/>
                <a:ea typeface="Calibri" panose="020F0502020204030204" pitchFamily="34" charset="0"/>
                <a:cs typeface="Times New Roman" panose="02020603050405020304" pitchFamily="18" charset="0"/>
              </a:rPr>
              <a:t>Number of published definitions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heSans-LP3Lig"/>
              <a:buChar char="-"/>
            </a:pPr>
            <a:r>
              <a:rPr lang="en-US" dirty="0">
                <a:latin typeface="Times New Roman" panose="02020603050405020304" pitchFamily="18" charset="0"/>
                <a:ea typeface="Calibri" panose="020F0502020204030204" pitchFamily="34" charset="0"/>
                <a:cs typeface="Times New Roman" panose="02020603050405020304" pitchFamily="18" charset="0"/>
              </a:rPr>
              <a:t>Number of deleted definitions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heSans-LP3Lig"/>
              <a:buChar char="-"/>
            </a:pPr>
            <a:r>
              <a:rPr lang="en-US" dirty="0">
                <a:latin typeface="Times New Roman" panose="02020603050405020304" pitchFamily="18" charset="0"/>
                <a:ea typeface="Calibri" panose="020F0502020204030204" pitchFamily="34" charset="0"/>
                <a:cs typeface="Times New Roman" panose="02020603050405020304" pitchFamily="18" charset="0"/>
              </a:rPr>
              <a:t>Number of modified definitions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25740088"/>
              </p:ext>
            </p:extLst>
          </p:nvPr>
        </p:nvGraphicFramePr>
        <p:xfrm>
          <a:off x="611559" y="1840488"/>
          <a:ext cx="7344819" cy="1541452"/>
        </p:xfrm>
        <a:graphic>
          <a:graphicData uri="http://schemas.openxmlformats.org/drawingml/2006/table">
            <a:tbl>
              <a:tblPr firstRow="1" firstCol="1" bandRow="1">
                <a:tableStyleId>{5C22544A-7EE6-4342-B048-85BDC9FD1C3A}</a:tableStyleId>
              </a:tblPr>
              <a:tblGrid>
                <a:gridCol w="1508931">
                  <a:extLst>
                    <a:ext uri="{9D8B030D-6E8A-4147-A177-3AD203B41FA5}">
                      <a16:colId xmlns:a16="http://schemas.microsoft.com/office/drawing/2014/main" val="3226306644"/>
                    </a:ext>
                  </a:extLst>
                </a:gridCol>
                <a:gridCol w="1458972">
                  <a:extLst>
                    <a:ext uri="{9D8B030D-6E8A-4147-A177-3AD203B41FA5}">
                      <a16:colId xmlns:a16="http://schemas.microsoft.com/office/drawing/2014/main" val="2742715438"/>
                    </a:ext>
                  </a:extLst>
                </a:gridCol>
                <a:gridCol w="1458972">
                  <a:extLst>
                    <a:ext uri="{9D8B030D-6E8A-4147-A177-3AD203B41FA5}">
                      <a16:colId xmlns:a16="http://schemas.microsoft.com/office/drawing/2014/main" val="2859550555"/>
                    </a:ext>
                  </a:extLst>
                </a:gridCol>
                <a:gridCol w="1458972">
                  <a:extLst>
                    <a:ext uri="{9D8B030D-6E8A-4147-A177-3AD203B41FA5}">
                      <a16:colId xmlns:a16="http://schemas.microsoft.com/office/drawing/2014/main" val="4157634775"/>
                    </a:ext>
                  </a:extLst>
                </a:gridCol>
                <a:gridCol w="1458972">
                  <a:extLst>
                    <a:ext uri="{9D8B030D-6E8A-4147-A177-3AD203B41FA5}">
                      <a16:colId xmlns:a16="http://schemas.microsoft.com/office/drawing/2014/main" val="1973408496"/>
                    </a:ext>
                  </a:extLst>
                </a:gridCol>
              </a:tblGrid>
              <a:tr h="418613">
                <a:tc>
                  <a:txBody>
                    <a:bodyPr/>
                    <a:lstStyle/>
                    <a:p>
                      <a:pPr marL="0" marR="0">
                        <a:lnSpc>
                          <a:spcPct val="106000"/>
                        </a:lnSpc>
                        <a:spcBef>
                          <a:spcPts val="0"/>
                        </a:spcBef>
                        <a:spcAft>
                          <a:spcPts val="0"/>
                        </a:spcAft>
                      </a:pPr>
                      <a:r>
                        <a:rPr lang="en-US" sz="1100" cap="all" dirty="0">
                          <a:effectLst/>
                          <a:latin typeface="+mn-lt"/>
                        </a:rPr>
                        <a:t>CPC version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Total no. Definitions</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dirty="0">
                          <a:effectLst/>
                          <a:latin typeface="+mn-lt"/>
                        </a:rPr>
                        <a:t>Definitions deleted</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Definitions added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Definitions modified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066446"/>
                  </a:ext>
                </a:extLst>
              </a:tr>
              <a:tr h="228383">
                <a:tc>
                  <a:txBody>
                    <a:bodyPr/>
                    <a:lstStyle/>
                    <a:p>
                      <a:pPr marL="0" marR="0">
                        <a:lnSpc>
                          <a:spcPct val="106000"/>
                        </a:lnSpc>
                        <a:spcBef>
                          <a:spcPts val="0"/>
                        </a:spcBef>
                        <a:spcAft>
                          <a:spcPts val="0"/>
                        </a:spcAft>
                      </a:pPr>
                      <a:r>
                        <a:rPr lang="en-US" sz="1100" cap="all" dirty="0">
                          <a:effectLst/>
                          <a:latin typeface="+mn-lt"/>
                        </a:rPr>
                        <a:t>2018.01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42,811</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36</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a:effectLst/>
                          <a:latin typeface="+mn-lt"/>
                        </a:rPr>
                        <a:t>77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a:effectLst/>
                          <a:latin typeface="+mn-lt"/>
                        </a:rPr>
                        <a:t>302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3919205"/>
                  </a:ext>
                </a:extLst>
              </a:tr>
              <a:tr h="228383">
                <a:tc>
                  <a:txBody>
                    <a:bodyPr/>
                    <a:lstStyle/>
                    <a:p>
                      <a:pPr marL="0" marR="0">
                        <a:lnSpc>
                          <a:spcPct val="106000"/>
                        </a:lnSpc>
                        <a:spcBef>
                          <a:spcPts val="0"/>
                        </a:spcBef>
                        <a:spcAft>
                          <a:spcPts val="0"/>
                        </a:spcAft>
                      </a:pPr>
                      <a:r>
                        <a:rPr lang="en-US" sz="1100" cap="all">
                          <a:effectLst/>
                          <a:latin typeface="+mn-lt"/>
                        </a:rPr>
                        <a:t>2018.02</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42,873</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77</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a:effectLst/>
                          <a:latin typeface="+mn-lt"/>
                        </a:rPr>
                        <a:t>139</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a:effectLst/>
                          <a:latin typeface="+mn-lt"/>
                        </a:rPr>
                        <a:t>180</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8676932"/>
                  </a:ext>
                </a:extLst>
              </a:tr>
              <a:tr h="228383">
                <a:tc>
                  <a:txBody>
                    <a:bodyPr/>
                    <a:lstStyle/>
                    <a:p>
                      <a:pPr marL="0" marR="0">
                        <a:lnSpc>
                          <a:spcPct val="106000"/>
                        </a:lnSpc>
                        <a:spcBef>
                          <a:spcPts val="0"/>
                        </a:spcBef>
                        <a:spcAft>
                          <a:spcPts val="0"/>
                        </a:spcAft>
                      </a:pPr>
                      <a:r>
                        <a:rPr lang="en-US" sz="1100" cap="all">
                          <a:effectLst/>
                          <a:latin typeface="+mn-lt"/>
                        </a:rPr>
                        <a:t>2018.05</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42,976</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a:effectLst/>
                          <a:latin typeface="+mn-lt"/>
                        </a:rPr>
                        <a:t>9</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a:effectLst/>
                          <a:latin typeface="+mn-lt"/>
                        </a:rPr>
                        <a:t>112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a:effectLst/>
                          <a:latin typeface="+mn-lt"/>
                        </a:rPr>
                        <a:t>308</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4766539"/>
                  </a:ext>
                </a:extLst>
              </a:tr>
              <a:tr h="228383">
                <a:tc>
                  <a:txBody>
                    <a:bodyPr/>
                    <a:lstStyle/>
                    <a:p>
                      <a:pPr marL="0" marR="0">
                        <a:lnSpc>
                          <a:spcPct val="106000"/>
                        </a:lnSpc>
                        <a:spcBef>
                          <a:spcPts val="0"/>
                        </a:spcBef>
                        <a:spcAft>
                          <a:spcPts val="0"/>
                        </a:spcAft>
                      </a:pPr>
                      <a:r>
                        <a:rPr lang="en-US" sz="1100" cap="all">
                          <a:effectLst/>
                          <a:latin typeface="+mn-lt"/>
                        </a:rPr>
                        <a:t>2018.08</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a:effectLst/>
                          <a:latin typeface="+mn-lt"/>
                        </a:rPr>
                        <a:t>43,136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a:effectLst/>
                          <a:latin typeface="+mn-lt"/>
                        </a:rPr>
                        <a:t>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a:effectLst/>
                          <a:latin typeface="+mn-lt"/>
                        </a:rPr>
                        <a:t>165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a:effectLst/>
                          <a:latin typeface="+mn-lt"/>
                        </a:rPr>
                        <a:t>243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6590029"/>
                  </a:ext>
                </a:extLst>
              </a:tr>
              <a:tr h="209307">
                <a:tc>
                  <a:txBody>
                    <a:bodyPr/>
                    <a:lstStyle/>
                    <a:p>
                      <a:pPr marL="0" marR="0">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TOTAL</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171,796</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127</a:t>
                      </a:r>
                      <a:endParaRPr lang="en-US" sz="1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493</a:t>
                      </a:r>
                      <a:endParaRPr lang="en-US" sz="1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1033</a:t>
                      </a:r>
                      <a:endParaRPr lang="en-US" sz="1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320489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745433"/>
              </p:ext>
            </p:extLst>
          </p:nvPr>
        </p:nvGraphicFramePr>
        <p:xfrm>
          <a:off x="611560" y="3579863"/>
          <a:ext cx="7344819" cy="1032380"/>
        </p:xfrm>
        <a:graphic>
          <a:graphicData uri="http://schemas.openxmlformats.org/drawingml/2006/table">
            <a:tbl>
              <a:tblPr firstRow="1" firstCol="1" bandRow="1">
                <a:tableStyleId>{5C22544A-7EE6-4342-B048-85BDC9FD1C3A}</a:tableStyleId>
              </a:tblPr>
              <a:tblGrid>
                <a:gridCol w="1508931">
                  <a:extLst>
                    <a:ext uri="{9D8B030D-6E8A-4147-A177-3AD203B41FA5}">
                      <a16:colId xmlns:a16="http://schemas.microsoft.com/office/drawing/2014/main" val="3226306644"/>
                    </a:ext>
                  </a:extLst>
                </a:gridCol>
                <a:gridCol w="1458972">
                  <a:extLst>
                    <a:ext uri="{9D8B030D-6E8A-4147-A177-3AD203B41FA5}">
                      <a16:colId xmlns:a16="http://schemas.microsoft.com/office/drawing/2014/main" val="2742715438"/>
                    </a:ext>
                  </a:extLst>
                </a:gridCol>
                <a:gridCol w="1458972">
                  <a:extLst>
                    <a:ext uri="{9D8B030D-6E8A-4147-A177-3AD203B41FA5}">
                      <a16:colId xmlns:a16="http://schemas.microsoft.com/office/drawing/2014/main" val="2859550555"/>
                    </a:ext>
                  </a:extLst>
                </a:gridCol>
                <a:gridCol w="1458972">
                  <a:extLst>
                    <a:ext uri="{9D8B030D-6E8A-4147-A177-3AD203B41FA5}">
                      <a16:colId xmlns:a16="http://schemas.microsoft.com/office/drawing/2014/main" val="4157634775"/>
                    </a:ext>
                  </a:extLst>
                </a:gridCol>
                <a:gridCol w="1458972">
                  <a:extLst>
                    <a:ext uri="{9D8B030D-6E8A-4147-A177-3AD203B41FA5}">
                      <a16:colId xmlns:a16="http://schemas.microsoft.com/office/drawing/2014/main" val="1973408496"/>
                    </a:ext>
                  </a:extLst>
                </a:gridCol>
              </a:tblGrid>
              <a:tr h="412952">
                <a:tc>
                  <a:txBody>
                    <a:bodyPr/>
                    <a:lstStyle/>
                    <a:p>
                      <a:pPr marL="0" marR="0">
                        <a:lnSpc>
                          <a:spcPct val="106000"/>
                        </a:lnSpc>
                        <a:spcBef>
                          <a:spcPts val="0"/>
                        </a:spcBef>
                        <a:spcAft>
                          <a:spcPts val="0"/>
                        </a:spcAft>
                      </a:pPr>
                      <a:r>
                        <a:rPr lang="en-US" sz="1100" cap="all" dirty="0">
                          <a:effectLst/>
                          <a:latin typeface="+mn-lt"/>
                        </a:rPr>
                        <a:t>CPC version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Total no. Definitions</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dirty="0">
                          <a:effectLst/>
                          <a:latin typeface="+mn-lt"/>
                        </a:rPr>
                        <a:t>Definitions deleted</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Definitions added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cap="all">
                          <a:effectLst/>
                          <a:latin typeface="+mn-lt"/>
                        </a:rPr>
                        <a:t>Definitions modified</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066446"/>
                  </a:ext>
                </a:extLst>
              </a:tr>
              <a:tr h="206476">
                <a:tc>
                  <a:txBody>
                    <a:bodyPr/>
                    <a:lstStyle/>
                    <a:p>
                      <a:pPr marL="0" marR="0">
                        <a:lnSpc>
                          <a:spcPct val="106000"/>
                        </a:lnSpc>
                        <a:spcBef>
                          <a:spcPts val="0"/>
                        </a:spcBef>
                        <a:spcAft>
                          <a:spcPts val="0"/>
                        </a:spcAft>
                      </a:pPr>
                      <a:r>
                        <a:rPr lang="en-US" sz="1100" cap="all" dirty="0" smtClean="0">
                          <a:effectLst/>
                          <a:latin typeface="+mn-lt"/>
                        </a:rPr>
                        <a:t>2019.01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43,110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344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318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939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3919205"/>
                  </a:ext>
                </a:extLst>
              </a:tr>
              <a:tr h="206476">
                <a:tc>
                  <a:txBody>
                    <a:bodyPr/>
                    <a:lstStyle/>
                    <a:p>
                      <a:pPr marL="0" marR="0">
                        <a:lnSpc>
                          <a:spcPct val="106000"/>
                        </a:lnSpc>
                        <a:spcBef>
                          <a:spcPts val="0"/>
                        </a:spcBef>
                        <a:spcAft>
                          <a:spcPts val="0"/>
                        </a:spcAft>
                      </a:pPr>
                      <a:r>
                        <a:rPr lang="en-US" sz="1100" cap="all" dirty="0" smtClean="0">
                          <a:effectLst/>
                          <a:latin typeface="+mn-lt"/>
                        </a:rPr>
                        <a:t>2019.02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43,181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228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299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661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8676932"/>
                  </a:ext>
                </a:extLst>
              </a:tr>
              <a:tr h="206476">
                <a:tc>
                  <a:txBody>
                    <a:bodyPr/>
                    <a:lstStyle/>
                    <a:p>
                      <a:pPr marL="0" marR="0">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TOTAL</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86,291</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572</a:t>
                      </a:r>
                      <a:endParaRPr lang="en-US" sz="1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617</a:t>
                      </a:r>
                      <a:endParaRPr lang="en-US" sz="1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6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1600</a:t>
                      </a:r>
                      <a:endParaRPr lang="en-US" sz="1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3204891"/>
                  </a:ext>
                </a:extLst>
              </a:tr>
            </a:tbl>
          </a:graphicData>
        </a:graphic>
      </p:graphicFrame>
    </p:spTree>
    <p:extLst>
      <p:ext uri="{BB962C8B-B14F-4D97-AF65-F5344CB8AC3E}">
        <p14:creationId xmlns:p14="http://schemas.microsoft.com/office/powerpoint/2010/main" val="3519823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0844" y="411510"/>
            <a:ext cx="5296732" cy="415498"/>
          </a:xfrm>
          <a:prstGeom prst="rect">
            <a:avLst/>
          </a:prstGeom>
        </p:spPr>
        <p:txBody>
          <a:bodyPr vert="horz" wrap="square" lIns="0" tIns="0" rIns="0" bIns="0" rtlCol="0">
            <a:spAutoFit/>
          </a:bodyPr>
          <a:lstStyle/>
          <a:p>
            <a:pPr marL="12700">
              <a:lnSpc>
                <a:spcPct val="100000"/>
              </a:lnSpc>
            </a:pPr>
            <a:r>
              <a:rPr sz="2700" spc="-10" dirty="0">
                <a:solidFill>
                  <a:srgbClr val="3B464D"/>
                </a:solidFill>
              </a:rPr>
              <a:t>CPC Annual </a:t>
            </a:r>
            <a:r>
              <a:rPr sz="2700" spc="-5" dirty="0">
                <a:solidFill>
                  <a:srgbClr val="3B464D"/>
                </a:solidFill>
              </a:rPr>
              <a:t>Report</a:t>
            </a:r>
            <a:r>
              <a:rPr sz="2700" spc="-114" dirty="0">
                <a:solidFill>
                  <a:srgbClr val="3B464D"/>
                </a:solidFill>
              </a:rPr>
              <a:t> </a:t>
            </a:r>
            <a:r>
              <a:rPr sz="2700" spc="-5" dirty="0" smtClean="0">
                <a:solidFill>
                  <a:srgbClr val="3B464D"/>
                </a:solidFill>
              </a:rPr>
              <a:t>201</a:t>
            </a:r>
            <a:r>
              <a:rPr lang="en-US" sz="2700" spc="-5" dirty="0" smtClean="0">
                <a:solidFill>
                  <a:srgbClr val="3B464D"/>
                </a:solidFill>
              </a:rPr>
              <a:t>7/2018</a:t>
            </a:r>
            <a:endParaRPr sz="2700" dirty="0"/>
          </a:p>
        </p:txBody>
      </p:sp>
      <p:sp>
        <p:nvSpPr>
          <p:cNvPr id="5" name="object 5"/>
          <p:cNvSpPr txBox="1"/>
          <p:nvPr/>
        </p:nvSpPr>
        <p:spPr>
          <a:xfrm>
            <a:off x="971599" y="4371950"/>
            <a:ext cx="8023859" cy="215444"/>
          </a:xfrm>
          <a:prstGeom prst="rect">
            <a:avLst/>
          </a:prstGeom>
        </p:spPr>
        <p:txBody>
          <a:bodyPr vert="horz" wrap="square" lIns="0" tIns="0" rIns="0" bIns="0" rtlCol="0">
            <a:spAutoFit/>
          </a:bodyPr>
          <a:lstStyle/>
          <a:p>
            <a:pPr marL="12700">
              <a:lnSpc>
                <a:spcPct val="100000"/>
              </a:lnSpc>
            </a:pPr>
            <a:r>
              <a:rPr sz="1400" u="heavy" spc="-10" dirty="0">
                <a:solidFill>
                  <a:srgbClr val="0000FF"/>
                </a:solidFill>
                <a:latin typeface="Arial"/>
                <a:cs typeface="Arial"/>
              </a:rPr>
              <a:t>http://</a:t>
            </a:r>
            <a:r>
              <a:rPr sz="1400" u="heavy" spc="-10" dirty="0" smtClean="0">
                <a:solidFill>
                  <a:srgbClr val="0000FF"/>
                </a:solidFill>
                <a:latin typeface="Arial"/>
                <a:cs typeface="Arial"/>
                <a:hlinkClick r:id="rId3"/>
              </a:rPr>
              <a:t>www.cooperativepatentclassification.org/publications/AnnualReports</a:t>
            </a:r>
            <a:endParaRPr sz="1400" dirty="0">
              <a:latin typeface="Arial"/>
              <a:cs typeface="Arial"/>
            </a:endParaRPr>
          </a:p>
        </p:txBody>
      </p:sp>
      <p:pic>
        <p:nvPicPr>
          <p:cNvPr id="9" name="Picture 8"/>
          <p:cNvPicPr>
            <a:picLocks noChangeAspect="1"/>
          </p:cNvPicPr>
          <p:nvPr/>
        </p:nvPicPr>
        <p:blipFill>
          <a:blip r:embed="rId4"/>
          <a:stretch>
            <a:fillRect/>
          </a:stretch>
        </p:blipFill>
        <p:spPr>
          <a:xfrm>
            <a:off x="765832" y="1203597"/>
            <a:ext cx="5040560" cy="2880321"/>
          </a:xfrm>
          <a:prstGeom prst="rect">
            <a:avLst/>
          </a:prstGeom>
        </p:spPr>
      </p:pic>
      <p:sp>
        <p:nvSpPr>
          <p:cNvPr id="6" name="TextBox 5"/>
          <p:cNvSpPr txBox="1"/>
          <p:nvPr/>
        </p:nvSpPr>
        <p:spPr>
          <a:xfrm>
            <a:off x="5806392" y="463773"/>
            <a:ext cx="2808312" cy="307777"/>
          </a:xfrm>
          <a:prstGeom prst="rect">
            <a:avLst/>
          </a:prstGeom>
        </p:spPr>
        <p:txBody>
          <a:bodyPr wrap="square" lIns="0" tIns="0" rIns="0" bIns="0" rtlCol="0">
            <a:spAutoFit/>
          </a:bodyPr>
          <a:lstStyle/>
          <a:p>
            <a:pPr marL="0" indent="0">
              <a:lnSpc>
                <a:spcPct val="100000"/>
              </a:lnSpc>
              <a:spcAft>
                <a:spcPts val="300"/>
              </a:spcAft>
              <a:buNone/>
            </a:pPr>
            <a:r>
              <a:rPr lang="en-GB" sz="2000" b="1" dirty="0" smtClean="0">
                <a:solidFill>
                  <a:srgbClr val="FFC000"/>
                </a:solidFill>
              </a:rPr>
              <a:t>Coming soon</a:t>
            </a:r>
          </a:p>
        </p:txBody>
      </p:sp>
    </p:spTree>
    <p:extLst>
      <p:ext uri="{BB962C8B-B14F-4D97-AF65-F5344CB8AC3E}">
        <p14:creationId xmlns:p14="http://schemas.microsoft.com/office/powerpoint/2010/main" val="7728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600" y="2238852"/>
            <a:ext cx="7846638" cy="404906"/>
          </a:xfrm>
        </p:spPr>
        <p:txBody>
          <a:bodyPr/>
          <a:lstStyle/>
          <a:p>
            <a:pPr algn="ctr"/>
            <a:r>
              <a:rPr lang="en-GB" sz="3200" dirty="0" smtClean="0"/>
              <a:t>New CPC products</a:t>
            </a:r>
            <a:endParaRPr lang="en-GB" sz="3200" dirty="0"/>
          </a:p>
        </p:txBody>
      </p:sp>
    </p:spTree>
    <p:extLst>
      <p:ext uri="{BB962C8B-B14F-4D97-AF65-F5344CB8AC3E}">
        <p14:creationId xmlns:p14="http://schemas.microsoft.com/office/powerpoint/2010/main" val="39760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Searchable </a:t>
            </a:r>
            <a:r>
              <a:rPr lang="en-GB" dirty="0" err="1" smtClean="0"/>
              <a:t>NoC</a:t>
            </a:r>
            <a:r>
              <a:rPr lang="en-GB" dirty="0" smtClean="0"/>
              <a:t> archive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770385"/>
            <a:ext cx="6984775" cy="410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48264" y="305825"/>
            <a:ext cx="936104" cy="307777"/>
          </a:xfrm>
          <a:prstGeom prst="rect">
            <a:avLst/>
          </a:prstGeom>
        </p:spPr>
        <p:txBody>
          <a:bodyPr wrap="square" lIns="0" tIns="0" rIns="0" bIns="0" rtlCol="0">
            <a:spAutoFit/>
          </a:bodyPr>
          <a:lstStyle/>
          <a:p>
            <a:pPr marL="0" indent="0">
              <a:lnSpc>
                <a:spcPct val="100000"/>
              </a:lnSpc>
              <a:spcAft>
                <a:spcPts val="300"/>
              </a:spcAft>
              <a:buNone/>
            </a:pPr>
            <a:r>
              <a:rPr lang="en-GB" sz="2000" b="1" dirty="0" smtClean="0">
                <a:solidFill>
                  <a:srgbClr val="00B050"/>
                </a:solidFill>
              </a:rPr>
              <a:t>New!</a:t>
            </a:r>
          </a:p>
        </p:txBody>
      </p:sp>
    </p:spTree>
    <p:extLst>
      <p:ext uri="{BB962C8B-B14F-4D97-AF65-F5344CB8AC3E}">
        <p14:creationId xmlns:p14="http://schemas.microsoft.com/office/powerpoint/2010/main" val="37179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9542"/>
            <a:ext cx="5435879" cy="224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491880" y="1131590"/>
            <a:ext cx="1152128" cy="6213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52972"/>
            <a:ext cx="42608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683568" y="267494"/>
            <a:ext cx="7846638" cy="404906"/>
          </a:xfrm>
          <a:prstGeom prst="rect">
            <a:avLst/>
          </a:prstGeom>
        </p:spPr>
        <p:txBody>
          <a:bodyPr vert="horz" wrap="square" lIns="0" tIns="0" rIns="0" bIns="0" rtlCol="0" anchor="t" anchorCtr="0">
            <a:noAutofit/>
          </a:bodyPr>
          <a:lst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a:lstStyle>
          <a:p>
            <a:r>
              <a:rPr lang="en-GB" dirty="0" smtClean="0"/>
              <a:t>Searchable </a:t>
            </a:r>
            <a:r>
              <a:rPr lang="en-GB" dirty="0" err="1" smtClean="0"/>
              <a:t>NoC</a:t>
            </a:r>
            <a:r>
              <a:rPr lang="en-GB" dirty="0" smtClean="0"/>
              <a:t> archive</a:t>
            </a:r>
            <a:endParaRPr lang="en-GB" dirty="0"/>
          </a:p>
        </p:txBody>
      </p:sp>
    </p:spTree>
    <p:extLst>
      <p:ext uri="{BB962C8B-B14F-4D97-AF65-F5344CB8AC3E}">
        <p14:creationId xmlns:p14="http://schemas.microsoft.com/office/powerpoint/2010/main" val="49497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CPC as open linked data</a:t>
            </a:r>
            <a:br>
              <a:rPr lang="en-GB" dirty="0" smtClean="0"/>
            </a:b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975295"/>
            <a:ext cx="6336704" cy="382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971600" y="3207543"/>
            <a:ext cx="1224136"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21707" y="303823"/>
            <a:ext cx="936104" cy="307777"/>
          </a:xfrm>
          <a:prstGeom prst="rect">
            <a:avLst/>
          </a:prstGeom>
        </p:spPr>
        <p:txBody>
          <a:bodyPr wrap="square" lIns="0" tIns="0" rIns="0" bIns="0" rtlCol="0">
            <a:spAutoFit/>
          </a:bodyPr>
          <a:lstStyle/>
          <a:p>
            <a:pPr marL="0" indent="0">
              <a:lnSpc>
                <a:spcPct val="100000"/>
              </a:lnSpc>
              <a:spcAft>
                <a:spcPts val="300"/>
              </a:spcAft>
              <a:buNone/>
            </a:pPr>
            <a:r>
              <a:rPr lang="en-GB" sz="2000" b="1" dirty="0" smtClean="0">
                <a:solidFill>
                  <a:srgbClr val="00B050"/>
                </a:solidFill>
              </a:rPr>
              <a:t>New!</a:t>
            </a:r>
          </a:p>
        </p:txBody>
      </p:sp>
    </p:spTree>
    <p:extLst>
      <p:ext uri="{BB962C8B-B14F-4D97-AF65-F5344CB8AC3E}">
        <p14:creationId xmlns:p14="http://schemas.microsoft.com/office/powerpoint/2010/main" val="28011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95486"/>
            <a:ext cx="5904656" cy="454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67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684000" y="268288"/>
            <a:ext cx="7846637" cy="404906"/>
          </a:xfrm>
          <a:prstGeom prst="rect">
            <a:avLst/>
          </a:prstGeom>
        </p:spPr>
        <p:txBody>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t>Compilation of changes </a:t>
            </a:r>
            <a:endParaRPr lang="en-GB" b="1" dirty="0"/>
          </a:p>
        </p:txBody>
      </p:sp>
      <p:sp>
        <p:nvSpPr>
          <p:cNvPr id="10" name="TextBox 9"/>
          <p:cNvSpPr txBox="1"/>
          <p:nvPr/>
        </p:nvSpPr>
        <p:spPr>
          <a:xfrm>
            <a:off x="6804248" y="334848"/>
            <a:ext cx="1847800" cy="307777"/>
          </a:xfrm>
          <a:prstGeom prst="rect">
            <a:avLst/>
          </a:prstGeom>
        </p:spPr>
        <p:txBody>
          <a:bodyPr wrap="square" lIns="0" tIns="0" rIns="0" bIns="0" rtlCol="0">
            <a:spAutoFit/>
          </a:bodyPr>
          <a:lstStyle/>
          <a:p>
            <a:pPr marL="0" indent="0">
              <a:lnSpc>
                <a:spcPct val="100000"/>
              </a:lnSpc>
              <a:spcAft>
                <a:spcPts val="300"/>
              </a:spcAft>
              <a:buNone/>
            </a:pPr>
            <a:r>
              <a:rPr lang="en-GB" sz="2000" b="1" dirty="0" smtClean="0">
                <a:solidFill>
                  <a:srgbClr val="FFC000"/>
                </a:solidFill>
              </a:rPr>
              <a:t>Coming soon</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0" y="915988"/>
            <a:ext cx="7846484" cy="329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86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684000" y="268288"/>
            <a:ext cx="7846637" cy="404906"/>
          </a:xfrm>
          <a:prstGeom prst="rect">
            <a:avLst/>
          </a:prstGeom>
        </p:spPr>
        <p:txBody>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t>Compilation of changes </a:t>
            </a:r>
            <a:endParaRPr lang="en-GB"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35" y="762014"/>
            <a:ext cx="7631773" cy="411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35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600" y="2238852"/>
            <a:ext cx="7846638" cy="404906"/>
          </a:xfrm>
        </p:spPr>
        <p:txBody>
          <a:bodyPr/>
          <a:lstStyle/>
          <a:p>
            <a:pPr algn="ctr"/>
            <a:r>
              <a:rPr lang="en-GB" sz="3200" dirty="0" smtClean="0"/>
              <a:t>CPC and National Offices</a:t>
            </a:r>
            <a:endParaRPr lang="en-GB" sz="3200" dirty="0"/>
          </a:p>
        </p:txBody>
      </p:sp>
    </p:spTree>
    <p:extLst>
      <p:ext uri="{BB962C8B-B14F-4D97-AF65-F5344CB8AC3E}">
        <p14:creationId xmlns:p14="http://schemas.microsoft.com/office/powerpoint/2010/main" val="724292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87600" y="2238852"/>
            <a:ext cx="7846638" cy="404906"/>
          </a:xfrm>
          <a:prstGeom prst="rect">
            <a:avLst/>
          </a:prstGeom>
        </p:spPr>
        <p:txBody>
          <a:bodyPr vert="horz" wrap="square" lIns="0" tIns="0" rIns="0" bIns="0" rtlCol="0" anchor="t" anchorCtr="0">
            <a:noAutofit/>
          </a:bodyPr>
          <a:lst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a:lstStyle>
          <a:p>
            <a:pPr algn="ctr"/>
            <a:r>
              <a:rPr lang="en-GB" sz="3200" dirty="0"/>
              <a:t>CPC International</a:t>
            </a:r>
          </a:p>
        </p:txBody>
      </p:sp>
    </p:spTree>
    <p:extLst>
      <p:ext uri="{BB962C8B-B14F-4D97-AF65-F5344CB8AC3E}">
        <p14:creationId xmlns:p14="http://schemas.microsoft.com/office/powerpoint/2010/main" val="262585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70000"/>
            <a:ext cx="8136904" cy="404906"/>
          </a:xfrm>
        </p:spPr>
        <p:txBody>
          <a:bodyPr/>
          <a:lstStyle/>
          <a:p>
            <a:r>
              <a:rPr lang="en-GB" dirty="0" smtClean="0">
                <a:solidFill>
                  <a:schemeClr val="tx1"/>
                </a:solidFill>
              </a:rPr>
              <a:t>Impact of the CPC International project on CPCNO data</a:t>
            </a:r>
            <a:r>
              <a:rPr lang="en-GB" sz="2400" dirty="0">
                <a:solidFill>
                  <a:schemeClr val="tx1"/>
                </a:solidFill>
              </a:rPr>
              <a:t/>
            </a:r>
            <a:br>
              <a:rPr lang="en-GB" sz="2400" dirty="0">
                <a:solidFill>
                  <a:schemeClr val="tx1"/>
                </a:solidFill>
              </a:rPr>
            </a:br>
            <a:endParaRPr lang="en-US" dirty="0"/>
          </a:p>
        </p:txBody>
      </p:sp>
      <p:sp>
        <p:nvSpPr>
          <p:cNvPr id="7" name="Content Placeholder 2"/>
          <p:cNvSpPr txBox="1">
            <a:spLocks/>
          </p:cNvSpPr>
          <p:nvPr/>
        </p:nvSpPr>
        <p:spPr>
          <a:xfrm>
            <a:off x="375995" y="843558"/>
            <a:ext cx="8156445" cy="4032448"/>
          </a:xfrm>
          <a:prstGeom prst="rect">
            <a:avLst/>
          </a:prstGeom>
        </p:spPr>
        <p:txBody>
          <a:bodyPr vert="horz" wrap="square" lIns="0" tIns="0" rIns="0" bIns="0" rtlCol="0" anchor="t" anchorCtr="0">
            <a:noAutofit/>
          </a:bodyPr>
          <a:lstStyle>
            <a:lvl1pPr marL="0" indent="0" algn="l" defTabSz="914217" rtl="0" eaLnBrk="1" latinLnBrk="0" hangingPunct="1">
              <a:lnSpc>
                <a:spcPct val="100000"/>
              </a:lnSpc>
              <a:spcBef>
                <a:spcPts val="0"/>
              </a:spcBef>
              <a:buFont typeface="Wingdings" pitchFamily="2" charset="2"/>
              <a:buNone/>
              <a:tabLst/>
              <a:defRPr sz="1800" kern="1200" spc="0" baseline="0">
                <a:solidFill>
                  <a:schemeClr val="tx1"/>
                </a:solidFill>
                <a:latin typeface="Arial" pitchFamily="34" charset="0"/>
                <a:ea typeface="+mn-ea"/>
                <a:cs typeface="Arial" pitchFamily="34" charset="0"/>
              </a:defRPr>
            </a:lvl1pPr>
            <a:lvl2pPr marL="457109"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2pPr>
            <a:lvl3pPr marL="914217"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3pPr>
            <a:lvl4pPr marL="1371326"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4pPr>
            <a:lvl5pPr marL="1828434" indent="0" algn="ctr" defTabSz="987228"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5pPr>
            <a:lvl6pPr marL="2285543"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651"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760"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868"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000" dirty="0" smtClean="0"/>
              <a:t>CPC data from National Offices are currently stored at </a:t>
            </a:r>
            <a:r>
              <a:rPr lang="en-GB" sz="2000" b="1" dirty="0" smtClean="0"/>
              <a:t>document level</a:t>
            </a:r>
            <a:r>
              <a:rPr lang="en-GB" sz="2000" dirty="0" smtClean="0"/>
              <a:t>, in the C(PC)NO fields in </a:t>
            </a:r>
            <a:r>
              <a:rPr lang="en-GB" sz="2000" dirty="0" err="1" smtClean="0"/>
              <a:t>Epodoc</a:t>
            </a:r>
            <a:r>
              <a:rPr lang="en-GB" sz="2000" dirty="0" smtClean="0"/>
              <a:t>, i.e. CNOI, CNOA and CLC.</a:t>
            </a:r>
          </a:p>
          <a:p>
            <a:endParaRPr lang="en-GB" sz="2000" dirty="0" smtClean="0"/>
          </a:p>
          <a:p>
            <a:r>
              <a:rPr lang="en-GB" sz="2000" dirty="0" smtClean="0"/>
              <a:t>After launch of CPC International:</a:t>
            </a:r>
          </a:p>
          <a:p>
            <a:endParaRPr lang="en-GB" sz="2000" dirty="0" smtClean="0"/>
          </a:p>
          <a:p>
            <a:pPr marL="342900" indent="-342900">
              <a:buFont typeface="Arial" panose="020B0604020202020204" pitchFamily="34" charset="0"/>
              <a:buChar char="•"/>
            </a:pPr>
            <a:endParaRPr lang="en-GB" sz="800" dirty="0" smtClean="0"/>
          </a:p>
          <a:p>
            <a:pPr marL="342900" indent="-342900">
              <a:buFont typeface="Wingdings" panose="05000000000000000000" pitchFamily="2" charset="2"/>
              <a:buChar char="§"/>
            </a:pPr>
            <a:r>
              <a:rPr lang="en-GB" sz="2000" b="1" dirty="0" smtClean="0"/>
              <a:t>Allocations </a:t>
            </a:r>
            <a:r>
              <a:rPr lang="en-GB" sz="2000" dirty="0" smtClean="0"/>
              <a:t>from National Offices at </a:t>
            </a:r>
            <a:r>
              <a:rPr lang="en-GB" sz="2000" b="1" dirty="0" smtClean="0"/>
              <a:t>simple patent family level</a:t>
            </a:r>
            <a:endParaRPr lang="en-GB" sz="2000" b="1" dirty="0"/>
          </a:p>
          <a:p>
            <a:pPr marL="342900" indent="-342900">
              <a:buFont typeface="Wingdings" panose="05000000000000000000" pitchFamily="2" charset="2"/>
              <a:buChar char="§"/>
            </a:pPr>
            <a:endParaRPr lang="en-GB" sz="800" b="1" dirty="0" smtClean="0"/>
          </a:p>
          <a:p>
            <a:pPr marL="342900" indent="-342900">
              <a:buFont typeface="Wingdings" panose="05000000000000000000" pitchFamily="2" charset="2"/>
              <a:buChar char="§"/>
            </a:pPr>
            <a:r>
              <a:rPr lang="en-GB" sz="2000" b="1" dirty="0" smtClean="0"/>
              <a:t>Office(s) endorsing </a:t>
            </a:r>
            <a:r>
              <a:rPr lang="en-GB" sz="2000" dirty="0" smtClean="0"/>
              <a:t>allocation visible and searchable</a:t>
            </a:r>
          </a:p>
          <a:p>
            <a:pPr marL="342900" indent="-342900">
              <a:buFont typeface="Wingdings" panose="05000000000000000000" pitchFamily="2" charset="2"/>
              <a:buChar char="§"/>
            </a:pPr>
            <a:endParaRPr lang="en-GB" sz="800" b="1" dirty="0" smtClean="0"/>
          </a:p>
          <a:p>
            <a:pPr marL="342900" indent="-342900">
              <a:buFont typeface="Wingdings" panose="05000000000000000000" pitchFamily="2" charset="2"/>
              <a:buChar char="§"/>
            </a:pPr>
            <a:r>
              <a:rPr lang="en-GB" sz="2000" b="1" dirty="0" smtClean="0"/>
              <a:t>No Raise-Hand flags </a:t>
            </a:r>
            <a:r>
              <a:rPr lang="en-GB" sz="2000" dirty="0" smtClean="0"/>
              <a:t>– Each Office manages its own allocations</a:t>
            </a:r>
          </a:p>
          <a:p>
            <a:pPr marL="342900" indent="-342900">
              <a:buFont typeface="Wingdings" panose="05000000000000000000" pitchFamily="2" charset="2"/>
              <a:buChar char="§"/>
            </a:pPr>
            <a:endParaRPr lang="en-GB" sz="800" b="1" dirty="0"/>
          </a:p>
          <a:p>
            <a:pPr marL="342900" indent="-342900">
              <a:buFont typeface="Wingdings" panose="05000000000000000000" pitchFamily="2" charset="2"/>
              <a:buChar char="§"/>
            </a:pPr>
            <a:r>
              <a:rPr lang="en-GB" sz="2000" dirty="0" smtClean="0"/>
              <a:t>Supported by a </a:t>
            </a:r>
            <a:r>
              <a:rPr lang="en-GB" sz="2000" b="1" dirty="0" smtClean="0"/>
              <a:t>new</a:t>
            </a:r>
            <a:r>
              <a:rPr lang="en-GB" sz="2000" dirty="0" smtClean="0"/>
              <a:t> CPCDB </a:t>
            </a:r>
            <a:r>
              <a:rPr lang="en-GB" sz="2000" b="1" dirty="0" smtClean="0"/>
              <a:t>infrastructure</a:t>
            </a:r>
          </a:p>
          <a:p>
            <a:pPr marL="342900" indent="-342900">
              <a:buFont typeface="Wingdings" panose="05000000000000000000" pitchFamily="2" charset="2"/>
              <a:buChar char="§"/>
            </a:pPr>
            <a:endParaRPr lang="en-GB" sz="800" b="1" dirty="0" smtClean="0"/>
          </a:p>
        </p:txBody>
      </p:sp>
    </p:spTree>
    <p:extLst>
      <p:ext uri="{BB962C8B-B14F-4D97-AF65-F5344CB8AC3E}">
        <p14:creationId xmlns:p14="http://schemas.microsoft.com/office/powerpoint/2010/main" val="31328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298540"/>
              </p:ext>
            </p:extLst>
          </p:nvPr>
        </p:nvGraphicFramePr>
        <p:xfrm>
          <a:off x="567266" y="1581150"/>
          <a:ext cx="7738534" cy="3134360"/>
        </p:xfrm>
        <a:graphic>
          <a:graphicData uri="http://schemas.openxmlformats.org/drawingml/2006/table">
            <a:tbl>
              <a:tblPr firstRow="1" bandRow="1">
                <a:tableStyleId>{69CF1AB2-1976-4502-BF36-3FF5EA218861}</a:tableStyleId>
              </a:tblPr>
              <a:tblGrid>
                <a:gridCol w="1295401">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47333">
                  <a:extLst>
                    <a:ext uri="{9D8B030D-6E8A-4147-A177-3AD203B41FA5}">
                      <a16:colId xmlns:a16="http://schemas.microsoft.com/office/drawing/2014/main" val="20002"/>
                    </a:ext>
                  </a:extLst>
                </a:gridCol>
                <a:gridCol w="2573867">
                  <a:extLst>
                    <a:ext uri="{9D8B030D-6E8A-4147-A177-3AD203B41FA5}">
                      <a16:colId xmlns:a16="http://schemas.microsoft.com/office/drawing/2014/main" val="20003"/>
                    </a:ext>
                  </a:extLst>
                </a:gridCol>
              </a:tblGrid>
              <a:tr h="370840">
                <a:tc>
                  <a:txBody>
                    <a:bodyPr/>
                    <a:lstStyle/>
                    <a:p>
                      <a:r>
                        <a:rPr lang="en-GB" b="0" dirty="0" smtClean="0"/>
                        <a:t>INPI</a:t>
                      </a:r>
                      <a:r>
                        <a:rPr lang="en-GB" b="0" baseline="0" dirty="0" smtClean="0"/>
                        <a:t> Brazil</a:t>
                      </a:r>
                      <a:endParaRPr lang="en-GB" b="0" dirty="0"/>
                    </a:p>
                  </a:txBody>
                  <a:tcPr/>
                </a:tc>
                <a:tc>
                  <a:txBody>
                    <a:bodyPr/>
                    <a:lstStyle/>
                    <a:p>
                      <a:r>
                        <a:rPr lang="en-GB" b="0" dirty="0" smtClean="0"/>
                        <a:t>BR9910073</a:t>
                      </a:r>
                      <a:endParaRPr lang="en-GB" b="0" dirty="0"/>
                    </a:p>
                  </a:txBody>
                  <a:tcPr/>
                </a:tc>
                <a:tc>
                  <a:txBody>
                    <a:bodyPr/>
                    <a:lstStyle/>
                    <a:p>
                      <a:r>
                        <a:rPr lang="en-GB" b="0" dirty="0" smtClean="0"/>
                        <a:t>H01R</a:t>
                      </a:r>
                      <a:r>
                        <a:rPr lang="en-GB" b="0" baseline="0" dirty="0" smtClean="0"/>
                        <a:t> 12/71</a:t>
                      </a:r>
                      <a:endParaRPr lang="en-GB" b="0" dirty="0"/>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12/71</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13/6581</a:t>
                      </a:r>
                    </a:p>
                    <a:p>
                      <a:endParaRPr lang="en-GB" dirty="0"/>
                    </a:p>
                  </a:txBody>
                  <a:tcPr>
                    <a:solidFill>
                      <a:srgbClr val="E7EAF7"/>
                    </a:solidFill>
                  </a:tcPr>
                </a:tc>
                <a:extLst>
                  <a:ext uri="{0D108BD9-81ED-4DB2-BD59-A6C34878D82A}">
                    <a16:rowId xmlns:a16="http://schemas.microsoft.com/office/drawing/2014/main" val="10000"/>
                  </a:ext>
                </a:extLst>
              </a:tr>
              <a:tr h="370840">
                <a:tc>
                  <a:txBody>
                    <a:bodyPr/>
                    <a:lstStyle/>
                    <a:p>
                      <a:r>
                        <a:rPr lang="en-GB" dirty="0" smtClean="0"/>
                        <a:t>CNIPA</a:t>
                      </a:r>
                      <a:endParaRPr lang="en-GB" dirty="0"/>
                    </a:p>
                  </a:txBody>
                  <a:tcPr/>
                </a:tc>
                <a:tc>
                  <a:txBody>
                    <a:bodyPr/>
                    <a:lstStyle/>
                    <a:p>
                      <a:r>
                        <a:rPr lang="en-GB" dirty="0" smtClean="0"/>
                        <a:t>CN1306684</a:t>
                      </a:r>
                      <a:endParaRPr lang="en-GB" dirty="0"/>
                    </a:p>
                  </a:txBody>
                  <a:tcPr/>
                </a:tc>
                <a:tc>
                  <a:txBody>
                    <a:bodyPr/>
                    <a:lstStyle/>
                    <a:p>
                      <a:r>
                        <a:rPr lang="en-GB" dirty="0" smtClean="0"/>
                        <a:t>H01R 13/65</a:t>
                      </a:r>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smtClean="0"/>
                        <a:t>EPO</a:t>
                      </a:r>
                      <a:endParaRPr lang="en-GB" dirty="0"/>
                    </a:p>
                  </a:txBody>
                  <a:tcPr/>
                </a:tc>
                <a:tc>
                  <a:txBody>
                    <a:bodyPr/>
                    <a:lstStyle/>
                    <a:p>
                      <a:r>
                        <a:rPr lang="en-GB" dirty="0" smtClean="0"/>
                        <a:t>EP1075714</a:t>
                      </a:r>
                      <a:endParaRPr lang="en-GB" dirty="0"/>
                    </a:p>
                  </a:txBody>
                  <a:tcPr/>
                </a:tc>
                <a:tc>
                  <a:txBody>
                    <a:bodyPr/>
                    <a:lstStyle/>
                    <a:p>
                      <a:r>
                        <a:rPr lang="en-GB" dirty="0" smtClean="0"/>
                        <a:t>H01R 12/71</a:t>
                      </a:r>
                    </a:p>
                    <a:p>
                      <a:r>
                        <a:rPr lang="en-GB" dirty="0" smtClean="0"/>
                        <a:t>H01R 13/6581</a:t>
                      </a:r>
                      <a:endParaRPr lang="en-GB" dirty="0"/>
                    </a:p>
                  </a:txBody>
                  <a:tcPr/>
                </a:tc>
                <a:tc vMerge="1">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smtClean="0"/>
                        <a:t>UKIPO</a:t>
                      </a:r>
                      <a:endParaRPr lang="en-GB" dirty="0"/>
                    </a:p>
                  </a:txBody>
                  <a:tcPr/>
                </a:tc>
                <a:tc>
                  <a:txBody>
                    <a:bodyPr/>
                    <a:lstStyle/>
                    <a:p>
                      <a:r>
                        <a:rPr lang="en-GB" dirty="0" smtClean="0"/>
                        <a:t>GB2353908</a:t>
                      </a:r>
                      <a:endParaRPr lang="en-GB" dirty="0"/>
                    </a:p>
                  </a:txBody>
                  <a:tcPr/>
                </a:tc>
                <a:tc>
                  <a:txBody>
                    <a:bodyPr/>
                    <a:lstStyle/>
                    <a:p>
                      <a:r>
                        <a:rPr lang="en-GB" dirty="0" smtClean="0"/>
                        <a:t>H01R 12/73</a:t>
                      </a:r>
                      <a:endParaRPr lang="en-GB" dirty="0"/>
                    </a:p>
                  </a:txBody>
                  <a:tcPr/>
                </a:tc>
                <a:tc vMerge="1">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smtClean="0"/>
                        <a:t>KIPO</a:t>
                      </a:r>
                      <a:endParaRPr lang="en-GB" dirty="0"/>
                    </a:p>
                  </a:txBody>
                  <a:tcPr/>
                </a:tc>
                <a:tc>
                  <a:txBody>
                    <a:bodyPr/>
                    <a:lstStyle/>
                    <a:p>
                      <a:r>
                        <a:rPr lang="en-GB" dirty="0" smtClean="0"/>
                        <a:t>KR20010071195</a:t>
                      </a:r>
                      <a:endParaRPr lang="en-GB" dirty="0"/>
                    </a:p>
                  </a:txBody>
                  <a:tcPr/>
                </a:tc>
                <a:tc>
                  <a:txBody>
                    <a:bodyPr/>
                    <a:lstStyle/>
                    <a:p>
                      <a:r>
                        <a:rPr lang="en-GB" dirty="0" smtClean="0"/>
                        <a:t>H01R 13/65</a:t>
                      </a:r>
                      <a:endParaRPr lang="en-GB" dirty="0"/>
                    </a:p>
                  </a:txBody>
                  <a:tcPr/>
                </a:tc>
                <a:tc vMerge="1">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smtClean="0"/>
                        <a:t>PRV</a:t>
                      </a:r>
                      <a:endParaRPr lang="en-GB" dirty="0"/>
                    </a:p>
                  </a:txBody>
                  <a:tcPr/>
                </a:tc>
                <a:tc>
                  <a:txBody>
                    <a:bodyPr/>
                    <a:lstStyle/>
                    <a:p>
                      <a:r>
                        <a:rPr lang="en-GB" dirty="0" smtClean="0"/>
                        <a:t>SE0003892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H01R 13/6581</a:t>
                      </a:r>
                    </a:p>
                  </a:txBody>
                  <a:tcPr/>
                </a:tc>
                <a:tc vMerge="1">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smtClean="0"/>
                        <a:t>USPTO</a:t>
                      </a:r>
                      <a:endParaRPr lang="en-GB" dirty="0"/>
                    </a:p>
                  </a:txBody>
                  <a:tcPr/>
                </a:tc>
                <a:tc>
                  <a:txBody>
                    <a:bodyPr/>
                    <a:lstStyle/>
                    <a:p>
                      <a:r>
                        <a:rPr lang="en-GB" dirty="0" smtClean="0"/>
                        <a:t>US6206729</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H01R 12/71 H01R 13/6581</a:t>
                      </a:r>
                    </a:p>
                  </a:txBody>
                  <a:tcPr/>
                </a:tc>
                <a:tc vMerge="1">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67544" y="483518"/>
            <a:ext cx="2061783" cy="461665"/>
          </a:xfrm>
          <a:prstGeom prst="rect">
            <a:avLst/>
          </a:prstGeom>
          <a:noFill/>
        </p:spPr>
        <p:txBody>
          <a:bodyPr wrap="none" rtlCol="0">
            <a:spAutoFit/>
          </a:bodyPr>
          <a:lstStyle/>
          <a:p>
            <a:r>
              <a:rPr lang="en-GB" sz="2400" b="1" dirty="0" smtClean="0">
                <a:solidFill>
                  <a:prstClr val="black"/>
                </a:solidFill>
              </a:rPr>
              <a:t>Old situation</a:t>
            </a:r>
            <a:endParaRPr lang="en-GB" sz="2400" b="1" dirty="0">
              <a:solidFill>
                <a:prstClr val="black"/>
              </a:solidFill>
            </a:endParaRPr>
          </a:p>
        </p:txBody>
      </p:sp>
      <p:sp>
        <p:nvSpPr>
          <p:cNvPr id="6" name="TextBox 5"/>
          <p:cNvSpPr txBox="1"/>
          <p:nvPr/>
        </p:nvSpPr>
        <p:spPr>
          <a:xfrm>
            <a:off x="3811680" y="863594"/>
            <a:ext cx="1890262" cy="646331"/>
          </a:xfrm>
          <a:prstGeom prst="rect">
            <a:avLst/>
          </a:prstGeom>
          <a:noFill/>
        </p:spPr>
        <p:txBody>
          <a:bodyPr wrap="none" rtlCol="0">
            <a:spAutoFit/>
          </a:bodyPr>
          <a:lstStyle/>
          <a:p>
            <a:pPr algn="ctr"/>
            <a:r>
              <a:rPr lang="en-GB" b="1" dirty="0" smtClean="0">
                <a:solidFill>
                  <a:prstClr val="black"/>
                </a:solidFill>
              </a:rPr>
              <a:t>Document level</a:t>
            </a:r>
          </a:p>
          <a:p>
            <a:pPr algn="ctr"/>
            <a:r>
              <a:rPr lang="en-GB" b="1" dirty="0" smtClean="0">
                <a:solidFill>
                  <a:prstClr val="black"/>
                </a:solidFill>
              </a:rPr>
              <a:t>(CPCNO)</a:t>
            </a:r>
            <a:endParaRPr lang="en-GB" b="1" dirty="0">
              <a:solidFill>
                <a:prstClr val="black"/>
              </a:solidFill>
            </a:endParaRPr>
          </a:p>
        </p:txBody>
      </p:sp>
      <p:sp>
        <p:nvSpPr>
          <p:cNvPr id="7" name="TextBox 6"/>
          <p:cNvSpPr txBox="1"/>
          <p:nvPr/>
        </p:nvSpPr>
        <p:spPr>
          <a:xfrm>
            <a:off x="6279602" y="872055"/>
            <a:ext cx="1492716" cy="646331"/>
          </a:xfrm>
          <a:prstGeom prst="rect">
            <a:avLst/>
          </a:prstGeom>
          <a:noFill/>
        </p:spPr>
        <p:txBody>
          <a:bodyPr wrap="none" rtlCol="0">
            <a:spAutoFit/>
          </a:bodyPr>
          <a:lstStyle/>
          <a:p>
            <a:pPr algn="ctr"/>
            <a:r>
              <a:rPr lang="en-GB" b="1" dirty="0" smtClean="0">
                <a:solidFill>
                  <a:prstClr val="black"/>
                </a:solidFill>
              </a:rPr>
              <a:t>Family level</a:t>
            </a:r>
          </a:p>
          <a:p>
            <a:pPr algn="ctr"/>
            <a:r>
              <a:rPr lang="en-GB" b="1" dirty="0" smtClean="0">
                <a:solidFill>
                  <a:prstClr val="black"/>
                </a:solidFill>
              </a:rPr>
              <a:t>(CPC)</a:t>
            </a:r>
            <a:endParaRPr lang="en-GB" b="1" dirty="0">
              <a:solidFill>
                <a:prstClr val="black"/>
              </a:solidFill>
            </a:endParaRPr>
          </a:p>
        </p:txBody>
      </p:sp>
      <p:sp>
        <p:nvSpPr>
          <p:cNvPr id="8" name="Rectangle 7"/>
          <p:cNvSpPr/>
          <p:nvPr/>
        </p:nvSpPr>
        <p:spPr>
          <a:xfrm>
            <a:off x="5742150" y="1535325"/>
            <a:ext cx="2697953" cy="319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Circular Arrow 14"/>
          <p:cNvSpPr/>
          <p:nvPr/>
        </p:nvSpPr>
        <p:spPr>
          <a:xfrm>
            <a:off x="5678662" y="2314954"/>
            <a:ext cx="953922" cy="497049"/>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6" name="Circular Arrow 15"/>
          <p:cNvSpPr/>
          <p:nvPr/>
        </p:nvSpPr>
        <p:spPr>
          <a:xfrm rot="19674619" flipV="1">
            <a:off x="5476241" y="3231519"/>
            <a:ext cx="1983624" cy="1405679"/>
          </a:xfrm>
          <a:prstGeom prst="circularArrow">
            <a:avLst>
              <a:gd name="adj1" fmla="val 0"/>
              <a:gd name="adj2" fmla="val 200521"/>
              <a:gd name="adj3" fmla="val 19489219"/>
              <a:gd name="adj4" fmla="val 10800000"/>
              <a:gd name="adj5" fmla="val 1039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7" name="Rectangle 16"/>
          <p:cNvSpPr/>
          <p:nvPr/>
        </p:nvSpPr>
        <p:spPr>
          <a:xfrm>
            <a:off x="3869388" y="2397760"/>
            <a:ext cx="1545892" cy="513080"/>
          </a:xfrm>
          <a:prstGeom prst="rect">
            <a:avLst/>
          </a:prstGeom>
          <a:solidFill>
            <a:srgbClr val="E8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3869388" y="4155926"/>
            <a:ext cx="1545892" cy="513080"/>
          </a:xfrm>
          <a:prstGeom prst="rect">
            <a:avLst/>
          </a:prstGeom>
          <a:solidFill>
            <a:srgbClr val="E8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03113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par>
                          <p:cTn id="37" fill="hold">
                            <p:stCondLst>
                              <p:cond delay="1000"/>
                            </p:stCondLst>
                            <p:childTnLst>
                              <p:par>
                                <p:cTn id="38" presetID="10" presetClass="exit" presetSubtype="0" fill="hold" grpId="1" nodeType="after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5" grpId="0" animBg="1"/>
      <p:bldP spid="15" grpId="1" animBg="1"/>
      <p:bldP spid="16" grpId="0" animBg="1"/>
      <p:bldP spid="16" grpId="1"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59972362"/>
              </p:ext>
            </p:extLst>
          </p:nvPr>
        </p:nvGraphicFramePr>
        <p:xfrm>
          <a:off x="567266" y="1581150"/>
          <a:ext cx="7738534" cy="3134360"/>
        </p:xfrm>
        <a:graphic>
          <a:graphicData uri="http://schemas.openxmlformats.org/drawingml/2006/table">
            <a:tbl>
              <a:tblPr firstRow="1" bandRow="1">
                <a:tableStyleId>{69CF1AB2-1976-4502-BF36-3FF5EA218861}</a:tableStyleId>
              </a:tblPr>
              <a:tblGrid>
                <a:gridCol w="1295401">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47333">
                  <a:extLst>
                    <a:ext uri="{9D8B030D-6E8A-4147-A177-3AD203B41FA5}">
                      <a16:colId xmlns:a16="http://schemas.microsoft.com/office/drawing/2014/main" val="20002"/>
                    </a:ext>
                  </a:extLst>
                </a:gridCol>
                <a:gridCol w="2573867">
                  <a:extLst>
                    <a:ext uri="{9D8B030D-6E8A-4147-A177-3AD203B41FA5}">
                      <a16:colId xmlns:a16="http://schemas.microsoft.com/office/drawing/2014/main" val="20003"/>
                    </a:ext>
                  </a:extLst>
                </a:gridCol>
              </a:tblGrid>
              <a:tr h="370840">
                <a:tc>
                  <a:txBody>
                    <a:bodyPr/>
                    <a:lstStyle/>
                    <a:p>
                      <a:r>
                        <a:rPr lang="en-GB" b="0" dirty="0" smtClean="0"/>
                        <a:t>INPI</a:t>
                      </a:r>
                      <a:r>
                        <a:rPr lang="en-GB" b="0" baseline="0" dirty="0" smtClean="0"/>
                        <a:t> Brazil</a:t>
                      </a:r>
                      <a:endParaRPr lang="en-GB" b="0" dirty="0"/>
                    </a:p>
                  </a:txBody>
                  <a:tcPr/>
                </a:tc>
                <a:tc>
                  <a:txBody>
                    <a:bodyPr/>
                    <a:lstStyle/>
                    <a:p>
                      <a:r>
                        <a:rPr lang="en-GB" b="0" dirty="0" smtClean="0"/>
                        <a:t>BR9910073</a:t>
                      </a:r>
                      <a:endParaRPr lang="en-GB" b="0" dirty="0"/>
                    </a:p>
                  </a:txBody>
                  <a:tcPr/>
                </a:tc>
                <a:tc>
                  <a:txBody>
                    <a:bodyPr/>
                    <a:lstStyle/>
                    <a:p>
                      <a:r>
                        <a:rPr lang="en-GB" b="0" dirty="0" smtClean="0"/>
                        <a:t>H01R</a:t>
                      </a:r>
                      <a:r>
                        <a:rPr lang="en-GB" b="0" baseline="0" dirty="0" smtClean="0"/>
                        <a:t> 12/71</a:t>
                      </a:r>
                      <a:endParaRPr lang="en-GB" b="0" dirty="0"/>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12/71</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13/6581</a:t>
                      </a:r>
                    </a:p>
                    <a:p>
                      <a:endParaRPr lang="en-GB" dirty="0"/>
                    </a:p>
                  </a:txBody>
                  <a:tcPr>
                    <a:solidFill>
                      <a:srgbClr val="E7EAF7"/>
                    </a:solidFill>
                  </a:tcPr>
                </a:tc>
                <a:extLst>
                  <a:ext uri="{0D108BD9-81ED-4DB2-BD59-A6C34878D82A}">
                    <a16:rowId xmlns:a16="http://schemas.microsoft.com/office/drawing/2014/main" val="10000"/>
                  </a:ext>
                </a:extLst>
              </a:tr>
              <a:tr h="370840">
                <a:tc>
                  <a:txBody>
                    <a:bodyPr/>
                    <a:lstStyle/>
                    <a:p>
                      <a:r>
                        <a:rPr lang="en-GB" dirty="0" smtClean="0"/>
                        <a:t>CNIPA</a:t>
                      </a:r>
                      <a:endParaRPr lang="en-GB" dirty="0"/>
                    </a:p>
                  </a:txBody>
                  <a:tcPr/>
                </a:tc>
                <a:tc>
                  <a:txBody>
                    <a:bodyPr/>
                    <a:lstStyle/>
                    <a:p>
                      <a:r>
                        <a:rPr lang="en-GB" dirty="0" smtClean="0"/>
                        <a:t>CN1306684</a:t>
                      </a:r>
                      <a:endParaRPr lang="en-GB" dirty="0"/>
                    </a:p>
                  </a:txBody>
                  <a:tcPr/>
                </a:tc>
                <a:tc>
                  <a:txBody>
                    <a:bodyPr/>
                    <a:lstStyle/>
                    <a:p>
                      <a:r>
                        <a:rPr lang="en-GB" dirty="0" smtClean="0"/>
                        <a:t>H01R 13/65</a:t>
                      </a:r>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smtClean="0"/>
                        <a:t>EPO</a:t>
                      </a:r>
                      <a:endParaRPr lang="en-GB" dirty="0"/>
                    </a:p>
                  </a:txBody>
                  <a:tcPr/>
                </a:tc>
                <a:tc>
                  <a:txBody>
                    <a:bodyPr/>
                    <a:lstStyle/>
                    <a:p>
                      <a:r>
                        <a:rPr lang="en-GB" dirty="0" smtClean="0"/>
                        <a:t>EP1075714</a:t>
                      </a:r>
                      <a:endParaRPr lang="en-GB" dirty="0"/>
                    </a:p>
                  </a:txBody>
                  <a:tcPr/>
                </a:tc>
                <a:tc>
                  <a:txBody>
                    <a:bodyPr/>
                    <a:lstStyle/>
                    <a:p>
                      <a:r>
                        <a:rPr lang="en-GB" dirty="0" smtClean="0">
                          <a:solidFill>
                            <a:schemeClr val="tx2"/>
                          </a:solidFill>
                        </a:rPr>
                        <a:t>H01R 12/71</a:t>
                      </a:r>
                    </a:p>
                    <a:p>
                      <a:r>
                        <a:rPr lang="en-GB" dirty="0" smtClean="0">
                          <a:solidFill>
                            <a:schemeClr val="tx2"/>
                          </a:solidFill>
                        </a:rPr>
                        <a:t>H01R 13/6581</a:t>
                      </a:r>
                      <a:endParaRPr lang="en-GB" dirty="0">
                        <a:solidFill>
                          <a:schemeClr val="tx2"/>
                        </a:solidFill>
                      </a:endParaRPr>
                    </a:p>
                  </a:txBody>
                  <a:tcPr/>
                </a:tc>
                <a:tc vMerge="1">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smtClean="0"/>
                        <a:t>UKIPO</a:t>
                      </a:r>
                      <a:endParaRPr lang="en-GB" dirty="0"/>
                    </a:p>
                  </a:txBody>
                  <a:tcPr/>
                </a:tc>
                <a:tc>
                  <a:txBody>
                    <a:bodyPr/>
                    <a:lstStyle/>
                    <a:p>
                      <a:r>
                        <a:rPr lang="en-GB" dirty="0" smtClean="0"/>
                        <a:t>GB2353908</a:t>
                      </a:r>
                      <a:endParaRPr lang="en-GB" dirty="0"/>
                    </a:p>
                  </a:txBody>
                  <a:tcPr/>
                </a:tc>
                <a:tc>
                  <a:txBody>
                    <a:bodyPr/>
                    <a:lstStyle/>
                    <a:p>
                      <a:r>
                        <a:rPr lang="en-GB" dirty="0" smtClean="0"/>
                        <a:t>H01R 12/73</a:t>
                      </a:r>
                      <a:endParaRPr lang="en-GB" dirty="0"/>
                    </a:p>
                  </a:txBody>
                  <a:tcPr/>
                </a:tc>
                <a:tc vMerge="1">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smtClean="0"/>
                        <a:t>KIPO</a:t>
                      </a:r>
                      <a:endParaRPr lang="en-GB" dirty="0"/>
                    </a:p>
                  </a:txBody>
                  <a:tcPr/>
                </a:tc>
                <a:tc>
                  <a:txBody>
                    <a:bodyPr/>
                    <a:lstStyle/>
                    <a:p>
                      <a:r>
                        <a:rPr lang="en-GB" dirty="0" smtClean="0"/>
                        <a:t>KR20010071195</a:t>
                      </a:r>
                      <a:endParaRPr lang="en-GB" dirty="0"/>
                    </a:p>
                  </a:txBody>
                  <a:tcPr/>
                </a:tc>
                <a:tc>
                  <a:txBody>
                    <a:bodyPr/>
                    <a:lstStyle/>
                    <a:p>
                      <a:r>
                        <a:rPr lang="en-GB" dirty="0" smtClean="0"/>
                        <a:t>H01R 13/65</a:t>
                      </a:r>
                      <a:endParaRPr lang="en-GB" dirty="0"/>
                    </a:p>
                  </a:txBody>
                  <a:tcPr/>
                </a:tc>
                <a:tc vMerge="1">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smtClean="0"/>
                        <a:t>PRV</a:t>
                      </a:r>
                      <a:endParaRPr lang="en-GB" dirty="0"/>
                    </a:p>
                  </a:txBody>
                  <a:tcPr/>
                </a:tc>
                <a:tc>
                  <a:txBody>
                    <a:bodyPr/>
                    <a:lstStyle/>
                    <a:p>
                      <a:r>
                        <a:rPr lang="en-GB" dirty="0" smtClean="0"/>
                        <a:t>SE0003892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H01R 13/6581</a:t>
                      </a:r>
                    </a:p>
                  </a:txBody>
                  <a:tcPr/>
                </a:tc>
                <a:tc vMerge="1">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smtClean="0"/>
                        <a:t>USPTO</a:t>
                      </a:r>
                      <a:endParaRPr lang="en-GB" dirty="0"/>
                    </a:p>
                  </a:txBody>
                  <a:tcPr/>
                </a:tc>
                <a:tc>
                  <a:txBody>
                    <a:bodyPr/>
                    <a:lstStyle/>
                    <a:p>
                      <a:r>
                        <a:rPr lang="en-GB" dirty="0" smtClean="0"/>
                        <a:t>US6206729</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H01R 12/71 H01R 13/6581</a:t>
                      </a:r>
                    </a:p>
                  </a:txBody>
                  <a:tcPr/>
                </a:tc>
                <a:tc vMerge="1">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67544" y="339502"/>
            <a:ext cx="2662908" cy="461665"/>
          </a:xfrm>
          <a:prstGeom prst="rect">
            <a:avLst/>
          </a:prstGeom>
          <a:noFill/>
        </p:spPr>
        <p:txBody>
          <a:bodyPr wrap="none" rtlCol="0">
            <a:spAutoFit/>
          </a:bodyPr>
          <a:lstStyle/>
          <a:p>
            <a:r>
              <a:rPr lang="en-GB" sz="2400" b="1" dirty="0" smtClean="0">
                <a:solidFill>
                  <a:prstClr val="black"/>
                </a:solidFill>
              </a:rPr>
              <a:t>Current situation</a:t>
            </a:r>
            <a:endParaRPr lang="en-GB" sz="2400" b="1" dirty="0">
              <a:solidFill>
                <a:prstClr val="black"/>
              </a:solidFill>
            </a:endParaRPr>
          </a:p>
        </p:txBody>
      </p:sp>
      <p:sp>
        <p:nvSpPr>
          <p:cNvPr id="6" name="TextBox 5"/>
          <p:cNvSpPr txBox="1"/>
          <p:nvPr/>
        </p:nvSpPr>
        <p:spPr>
          <a:xfrm>
            <a:off x="3780421" y="771550"/>
            <a:ext cx="1952778" cy="707886"/>
          </a:xfrm>
          <a:prstGeom prst="rect">
            <a:avLst/>
          </a:prstGeom>
          <a:noFill/>
        </p:spPr>
        <p:txBody>
          <a:bodyPr wrap="none" rtlCol="0">
            <a:spAutoFit/>
          </a:bodyPr>
          <a:lstStyle/>
          <a:p>
            <a:pPr algn="ctr"/>
            <a:r>
              <a:rPr lang="en-GB" sz="2000" dirty="0" smtClean="0">
                <a:solidFill>
                  <a:prstClr val="black"/>
                </a:solidFill>
              </a:rPr>
              <a:t>Document level</a:t>
            </a:r>
          </a:p>
          <a:p>
            <a:pPr algn="ctr"/>
            <a:r>
              <a:rPr lang="en-GB" sz="2000" dirty="0" smtClean="0">
                <a:solidFill>
                  <a:prstClr val="black"/>
                </a:solidFill>
              </a:rPr>
              <a:t>(CPCNO)</a:t>
            </a:r>
            <a:endParaRPr lang="en-GB" sz="2000" dirty="0">
              <a:solidFill>
                <a:prstClr val="black"/>
              </a:solidFill>
            </a:endParaRPr>
          </a:p>
        </p:txBody>
      </p:sp>
      <p:sp>
        <p:nvSpPr>
          <p:cNvPr id="7" name="TextBox 6"/>
          <p:cNvSpPr txBox="1"/>
          <p:nvPr/>
        </p:nvSpPr>
        <p:spPr>
          <a:xfrm>
            <a:off x="6255557" y="771550"/>
            <a:ext cx="1540806" cy="707886"/>
          </a:xfrm>
          <a:prstGeom prst="rect">
            <a:avLst/>
          </a:prstGeom>
          <a:noFill/>
        </p:spPr>
        <p:txBody>
          <a:bodyPr wrap="none" rtlCol="0">
            <a:spAutoFit/>
          </a:bodyPr>
          <a:lstStyle/>
          <a:p>
            <a:pPr algn="ctr"/>
            <a:r>
              <a:rPr lang="en-GB" sz="2000" dirty="0" smtClean="0">
                <a:solidFill>
                  <a:prstClr val="black"/>
                </a:solidFill>
              </a:rPr>
              <a:t>Family level</a:t>
            </a:r>
          </a:p>
          <a:p>
            <a:pPr algn="ctr"/>
            <a:r>
              <a:rPr lang="en-GB" sz="2000" dirty="0" smtClean="0">
                <a:solidFill>
                  <a:prstClr val="black"/>
                </a:solidFill>
              </a:rPr>
              <a:t>(CPC)</a:t>
            </a:r>
            <a:endParaRPr lang="en-GB" sz="2000" dirty="0">
              <a:solidFill>
                <a:prstClr val="black"/>
              </a:solidFill>
            </a:endParaRPr>
          </a:p>
        </p:txBody>
      </p:sp>
      <p:sp>
        <p:nvSpPr>
          <p:cNvPr id="15" name="Circular Arrow 14"/>
          <p:cNvSpPr/>
          <p:nvPr/>
        </p:nvSpPr>
        <p:spPr>
          <a:xfrm>
            <a:off x="5678662" y="2314954"/>
            <a:ext cx="953922" cy="497049"/>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6" name="Circular Arrow 15"/>
          <p:cNvSpPr/>
          <p:nvPr/>
        </p:nvSpPr>
        <p:spPr>
          <a:xfrm rot="19674619" flipV="1">
            <a:off x="5476241" y="3231519"/>
            <a:ext cx="1983624" cy="1405679"/>
          </a:xfrm>
          <a:prstGeom prst="circularArrow">
            <a:avLst>
              <a:gd name="adj1" fmla="val 0"/>
              <a:gd name="adj2" fmla="val 200521"/>
              <a:gd name="adj3" fmla="val 19489219"/>
              <a:gd name="adj4" fmla="val 10800000"/>
              <a:gd name="adj5" fmla="val 1039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21930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6940313"/>
              </p:ext>
            </p:extLst>
          </p:nvPr>
        </p:nvGraphicFramePr>
        <p:xfrm>
          <a:off x="567266" y="1581150"/>
          <a:ext cx="8271934" cy="3134360"/>
        </p:xfrm>
        <a:graphic>
          <a:graphicData uri="http://schemas.openxmlformats.org/drawingml/2006/table">
            <a:tbl>
              <a:tblPr firstRow="1" bandRow="1">
                <a:tableStyleId>{69CF1AB2-1976-4502-BF36-3FF5EA218861}</a:tableStyleId>
              </a:tblPr>
              <a:tblGrid>
                <a:gridCol w="1295401">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47333">
                  <a:extLst>
                    <a:ext uri="{9D8B030D-6E8A-4147-A177-3AD203B41FA5}">
                      <a16:colId xmlns:a16="http://schemas.microsoft.com/office/drawing/2014/main" val="20002"/>
                    </a:ext>
                  </a:extLst>
                </a:gridCol>
                <a:gridCol w="3107267">
                  <a:extLst>
                    <a:ext uri="{9D8B030D-6E8A-4147-A177-3AD203B41FA5}">
                      <a16:colId xmlns:a16="http://schemas.microsoft.com/office/drawing/2014/main" val="20003"/>
                    </a:ext>
                  </a:extLst>
                </a:gridCol>
              </a:tblGrid>
              <a:tr h="370840">
                <a:tc>
                  <a:txBody>
                    <a:bodyPr/>
                    <a:lstStyle/>
                    <a:p>
                      <a:r>
                        <a:rPr lang="en-GB" b="0" dirty="0" smtClean="0"/>
                        <a:t>INPI</a:t>
                      </a:r>
                      <a:r>
                        <a:rPr lang="en-GB" b="0" baseline="0" dirty="0" smtClean="0"/>
                        <a:t> Brazil</a:t>
                      </a:r>
                      <a:endParaRPr lang="en-GB" b="0" dirty="0"/>
                    </a:p>
                  </a:txBody>
                  <a:tcPr/>
                </a:tc>
                <a:tc>
                  <a:txBody>
                    <a:bodyPr/>
                    <a:lstStyle/>
                    <a:p>
                      <a:r>
                        <a:rPr lang="en-GB" b="0" dirty="0" smtClean="0"/>
                        <a:t>BR9910073</a:t>
                      </a:r>
                      <a:endParaRPr lang="en-GB" b="0" dirty="0"/>
                    </a:p>
                  </a:txBody>
                  <a:tcPr/>
                </a:tc>
                <a:tc>
                  <a:txBody>
                    <a:bodyPr/>
                    <a:lstStyle/>
                    <a:p>
                      <a:r>
                        <a:rPr lang="en-GB" b="0" dirty="0" smtClean="0">
                          <a:solidFill>
                            <a:schemeClr val="tx1"/>
                          </a:solidFill>
                        </a:rPr>
                        <a:t>H01R</a:t>
                      </a:r>
                      <a:r>
                        <a:rPr lang="en-GB" b="0" baseline="0" dirty="0" smtClean="0">
                          <a:solidFill>
                            <a:schemeClr val="tx1"/>
                          </a:solidFill>
                        </a:rPr>
                        <a:t> 12/71</a:t>
                      </a:r>
                      <a:endParaRPr lang="en-GB" b="0" dirty="0">
                        <a:solidFill>
                          <a:schemeClr val="tx1"/>
                        </a:solidFill>
                      </a:endParaRPr>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12/71 (EP, BR,</a:t>
                      </a:r>
                      <a:r>
                        <a:rPr lang="en-GB" baseline="0" dirty="0" smtClean="0"/>
                        <a:t> US)</a:t>
                      </a: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 (CN, KR)</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13/6581 (EP, SE, US)</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12/73 (GB)</a:t>
                      </a:r>
                    </a:p>
                    <a:p>
                      <a:endParaRPr lang="en-GB" dirty="0"/>
                    </a:p>
                  </a:txBody>
                  <a:tcPr/>
                </a:tc>
                <a:extLst>
                  <a:ext uri="{0D108BD9-81ED-4DB2-BD59-A6C34878D82A}">
                    <a16:rowId xmlns:a16="http://schemas.microsoft.com/office/drawing/2014/main" val="10000"/>
                  </a:ext>
                </a:extLst>
              </a:tr>
              <a:tr h="370840">
                <a:tc>
                  <a:txBody>
                    <a:bodyPr/>
                    <a:lstStyle/>
                    <a:p>
                      <a:r>
                        <a:rPr lang="en-GB" dirty="0" smtClean="0"/>
                        <a:t>CNIPA</a:t>
                      </a:r>
                      <a:endParaRPr lang="en-GB" dirty="0"/>
                    </a:p>
                  </a:txBody>
                  <a:tcPr/>
                </a:tc>
                <a:tc>
                  <a:txBody>
                    <a:bodyPr/>
                    <a:lstStyle/>
                    <a:p>
                      <a:r>
                        <a:rPr lang="en-GB" dirty="0" smtClean="0"/>
                        <a:t>CN1306684</a:t>
                      </a:r>
                      <a:endParaRPr lang="en-GB" dirty="0"/>
                    </a:p>
                  </a:txBody>
                  <a:tcPr/>
                </a:tc>
                <a:tc>
                  <a:txBody>
                    <a:bodyPr/>
                    <a:lstStyle/>
                    <a:p>
                      <a:r>
                        <a:rPr lang="en-GB" dirty="0" smtClean="0">
                          <a:solidFill>
                            <a:schemeClr val="tx1"/>
                          </a:solidFill>
                        </a:rPr>
                        <a:t>H01R 13/65</a:t>
                      </a:r>
                      <a:endParaRPr lang="en-GB" dirty="0">
                        <a:solidFill>
                          <a:schemeClr val="tx1"/>
                        </a:solidFill>
                      </a:endParaRPr>
                    </a:p>
                  </a:txBody>
                  <a:tcPr/>
                </a:tc>
                <a:tc vMerge="1">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smtClean="0"/>
                        <a:t>EPO</a:t>
                      </a:r>
                      <a:endParaRPr lang="en-GB" dirty="0"/>
                    </a:p>
                  </a:txBody>
                  <a:tcPr/>
                </a:tc>
                <a:tc>
                  <a:txBody>
                    <a:bodyPr/>
                    <a:lstStyle/>
                    <a:p>
                      <a:r>
                        <a:rPr lang="en-GB" dirty="0" smtClean="0"/>
                        <a:t>EP1075714</a:t>
                      </a:r>
                      <a:endParaRPr lang="en-GB" dirty="0"/>
                    </a:p>
                  </a:txBody>
                  <a:tcPr/>
                </a:tc>
                <a:tc>
                  <a:txBody>
                    <a:bodyPr/>
                    <a:lstStyle/>
                    <a:p>
                      <a:r>
                        <a:rPr lang="en-GB" dirty="0" smtClean="0">
                          <a:solidFill>
                            <a:schemeClr val="tx1"/>
                          </a:solidFill>
                        </a:rPr>
                        <a:t>H01R 12/71</a:t>
                      </a:r>
                    </a:p>
                    <a:p>
                      <a:r>
                        <a:rPr lang="en-GB" dirty="0" smtClean="0">
                          <a:solidFill>
                            <a:schemeClr val="tx1"/>
                          </a:solidFill>
                        </a:rPr>
                        <a:t>H01R 13/6581</a:t>
                      </a:r>
                      <a:endParaRPr lang="en-GB" dirty="0">
                        <a:solidFill>
                          <a:schemeClr val="tx1"/>
                        </a:solidFill>
                      </a:endParaRPr>
                    </a:p>
                  </a:txBody>
                  <a:tcPr/>
                </a:tc>
                <a:tc vMerge="1">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smtClean="0"/>
                        <a:t>UKIPO</a:t>
                      </a:r>
                      <a:endParaRPr lang="en-GB" dirty="0"/>
                    </a:p>
                  </a:txBody>
                  <a:tcPr/>
                </a:tc>
                <a:tc>
                  <a:txBody>
                    <a:bodyPr/>
                    <a:lstStyle/>
                    <a:p>
                      <a:r>
                        <a:rPr lang="en-GB" dirty="0" smtClean="0"/>
                        <a:t>GB2353908</a:t>
                      </a:r>
                      <a:endParaRPr lang="en-GB" dirty="0"/>
                    </a:p>
                  </a:txBody>
                  <a:tcPr/>
                </a:tc>
                <a:tc>
                  <a:txBody>
                    <a:bodyPr/>
                    <a:lstStyle/>
                    <a:p>
                      <a:r>
                        <a:rPr lang="en-GB" dirty="0" smtClean="0">
                          <a:solidFill>
                            <a:schemeClr val="tx1"/>
                          </a:solidFill>
                        </a:rPr>
                        <a:t>H01R 12/73</a:t>
                      </a:r>
                      <a:endParaRPr lang="en-GB" dirty="0">
                        <a:solidFill>
                          <a:schemeClr val="tx1"/>
                        </a:solidFill>
                      </a:endParaRPr>
                    </a:p>
                  </a:txBody>
                  <a:tcPr/>
                </a:tc>
                <a:tc vMerge="1">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smtClean="0"/>
                        <a:t>KIPO</a:t>
                      </a:r>
                      <a:endParaRPr lang="en-GB" dirty="0"/>
                    </a:p>
                  </a:txBody>
                  <a:tcPr/>
                </a:tc>
                <a:tc>
                  <a:txBody>
                    <a:bodyPr/>
                    <a:lstStyle/>
                    <a:p>
                      <a:r>
                        <a:rPr lang="en-GB" dirty="0" smtClean="0"/>
                        <a:t>KR20010071195</a:t>
                      </a:r>
                      <a:endParaRPr lang="en-GB" dirty="0"/>
                    </a:p>
                  </a:txBody>
                  <a:tcPr/>
                </a:tc>
                <a:tc>
                  <a:txBody>
                    <a:bodyPr/>
                    <a:lstStyle/>
                    <a:p>
                      <a:r>
                        <a:rPr lang="en-GB" dirty="0" smtClean="0">
                          <a:solidFill>
                            <a:schemeClr val="tx1"/>
                          </a:solidFill>
                        </a:rPr>
                        <a:t>H01R 13/65</a:t>
                      </a:r>
                      <a:endParaRPr lang="en-GB" dirty="0">
                        <a:solidFill>
                          <a:schemeClr val="tx1"/>
                        </a:solidFill>
                      </a:endParaRPr>
                    </a:p>
                  </a:txBody>
                  <a:tcPr/>
                </a:tc>
                <a:tc vMerge="1">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smtClean="0"/>
                        <a:t>PRV</a:t>
                      </a:r>
                      <a:endParaRPr lang="en-GB" dirty="0"/>
                    </a:p>
                  </a:txBody>
                  <a:tcPr/>
                </a:tc>
                <a:tc>
                  <a:txBody>
                    <a:bodyPr/>
                    <a:lstStyle/>
                    <a:p>
                      <a:r>
                        <a:rPr lang="en-GB" dirty="0" smtClean="0"/>
                        <a:t>SE0003892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H01R 13/6581</a:t>
                      </a:r>
                    </a:p>
                  </a:txBody>
                  <a:tcPr/>
                </a:tc>
                <a:tc vMerge="1">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smtClean="0"/>
                        <a:t>USPTO</a:t>
                      </a:r>
                      <a:endParaRPr lang="en-GB" dirty="0"/>
                    </a:p>
                  </a:txBody>
                  <a:tcPr/>
                </a:tc>
                <a:tc>
                  <a:txBody>
                    <a:bodyPr/>
                    <a:lstStyle/>
                    <a:p>
                      <a:r>
                        <a:rPr lang="en-GB" dirty="0" smtClean="0"/>
                        <a:t>US6206729</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H01R 12/71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H01R 13/6581</a:t>
                      </a:r>
                    </a:p>
                  </a:txBody>
                  <a:tcPr/>
                </a:tc>
                <a:tc vMerge="1">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36766" y="339502"/>
            <a:ext cx="2507418" cy="461665"/>
          </a:xfrm>
          <a:prstGeom prst="rect">
            <a:avLst/>
          </a:prstGeom>
          <a:noFill/>
        </p:spPr>
        <p:txBody>
          <a:bodyPr wrap="none" rtlCol="0">
            <a:spAutoFit/>
          </a:bodyPr>
          <a:lstStyle/>
          <a:p>
            <a:r>
              <a:rPr lang="en-GB" sz="2400" b="1" dirty="0" smtClean="0">
                <a:solidFill>
                  <a:prstClr val="black"/>
                </a:solidFill>
              </a:rPr>
              <a:t>Future situation</a:t>
            </a:r>
          </a:p>
        </p:txBody>
      </p:sp>
      <p:sp>
        <p:nvSpPr>
          <p:cNvPr id="6" name="TextBox 5"/>
          <p:cNvSpPr txBox="1"/>
          <p:nvPr/>
        </p:nvSpPr>
        <p:spPr>
          <a:xfrm>
            <a:off x="3780421" y="771550"/>
            <a:ext cx="1952778" cy="707886"/>
          </a:xfrm>
          <a:prstGeom prst="rect">
            <a:avLst/>
          </a:prstGeom>
          <a:noFill/>
        </p:spPr>
        <p:txBody>
          <a:bodyPr wrap="none" rtlCol="0">
            <a:spAutoFit/>
          </a:bodyPr>
          <a:lstStyle/>
          <a:p>
            <a:pPr algn="ctr"/>
            <a:r>
              <a:rPr lang="en-GB" sz="2000" dirty="0" smtClean="0"/>
              <a:t>Document level</a:t>
            </a:r>
          </a:p>
          <a:p>
            <a:pPr algn="ctr"/>
            <a:r>
              <a:rPr lang="en-GB" sz="2000" dirty="0" smtClean="0"/>
              <a:t>(CPCNO)</a:t>
            </a:r>
            <a:endParaRPr lang="en-GB" sz="2000" dirty="0"/>
          </a:p>
        </p:txBody>
      </p:sp>
      <p:sp>
        <p:nvSpPr>
          <p:cNvPr id="7" name="TextBox 6"/>
          <p:cNvSpPr txBox="1"/>
          <p:nvPr/>
        </p:nvSpPr>
        <p:spPr>
          <a:xfrm>
            <a:off x="6439615" y="771550"/>
            <a:ext cx="1492716" cy="646331"/>
          </a:xfrm>
          <a:prstGeom prst="rect">
            <a:avLst/>
          </a:prstGeom>
          <a:noFill/>
        </p:spPr>
        <p:txBody>
          <a:bodyPr wrap="none" rtlCol="0">
            <a:spAutoFit/>
          </a:bodyPr>
          <a:lstStyle/>
          <a:p>
            <a:pPr algn="ctr"/>
            <a:r>
              <a:rPr lang="en-GB" b="1" dirty="0" smtClean="0">
                <a:solidFill>
                  <a:prstClr val="black"/>
                </a:solidFill>
              </a:rPr>
              <a:t>Family level</a:t>
            </a:r>
          </a:p>
          <a:p>
            <a:pPr algn="ctr"/>
            <a:r>
              <a:rPr lang="en-GB" b="1" dirty="0" smtClean="0">
                <a:solidFill>
                  <a:prstClr val="black"/>
                </a:solidFill>
              </a:rPr>
              <a:t>(CPC)</a:t>
            </a:r>
            <a:endParaRPr lang="en-GB" b="1" dirty="0">
              <a:solidFill>
                <a:prstClr val="black"/>
              </a:solidFill>
            </a:endParaRPr>
          </a:p>
        </p:txBody>
      </p:sp>
      <p:cxnSp>
        <p:nvCxnSpPr>
          <p:cNvPr id="13" name="Straight Connector 12"/>
          <p:cNvCxnSpPr/>
          <p:nvPr/>
        </p:nvCxnSpPr>
        <p:spPr>
          <a:xfrm>
            <a:off x="3780421" y="771550"/>
            <a:ext cx="1827322"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80421" y="771550"/>
            <a:ext cx="1827322"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39712" y="1469722"/>
            <a:ext cx="3294346" cy="3323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Circular Arrow 7"/>
          <p:cNvSpPr/>
          <p:nvPr/>
        </p:nvSpPr>
        <p:spPr>
          <a:xfrm>
            <a:off x="5724128" y="2283718"/>
            <a:ext cx="377565" cy="288032"/>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Circular Arrow 8"/>
          <p:cNvSpPr/>
          <p:nvPr/>
        </p:nvSpPr>
        <p:spPr>
          <a:xfrm rot="1548203">
            <a:off x="5649701" y="1686738"/>
            <a:ext cx="903985" cy="399849"/>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0" name="Circular Arrow 9"/>
          <p:cNvSpPr/>
          <p:nvPr/>
        </p:nvSpPr>
        <p:spPr>
          <a:xfrm rot="254077">
            <a:off x="5673022" y="2003725"/>
            <a:ext cx="632202" cy="399849"/>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1" name="Circular Arrow 10"/>
          <p:cNvSpPr/>
          <p:nvPr/>
        </p:nvSpPr>
        <p:spPr>
          <a:xfrm rot="19902317" flipV="1">
            <a:off x="5622113" y="3953785"/>
            <a:ext cx="1666300" cy="293398"/>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2" name="Circular Arrow 11"/>
          <p:cNvSpPr/>
          <p:nvPr/>
        </p:nvSpPr>
        <p:spPr>
          <a:xfrm rot="20179783" flipV="1">
            <a:off x="5713894" y="3706159"/>
            <a:ext cx="1051558" cy="303818"/>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4" name="Circular Arrow 13"/>
          <p:cNvSpPr/>
          <p:nvPr/>
        </p:nvSpPr>
        <p:spPr>
          <a:xfrm rot="20179783" flipV="1">
            <a:off x="5733518" y="3387558"/>
            <a:ext cx="546747" cy="161346"/>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5" name="Circular Arrow 14"/>
          <p:cNvSpPr/>
          <p:nvPr/>
        </p:nvSpPr>
        <p:spPr>
          <a:xfrm flipV="1">
            <a:off x="5724128" y="3203919"/>
            <a:ext cx="219552" cy="161346"/>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9" name="Rectangle 18"/>
          <p:cNvSpPr/>
          <p:nvPr/>
        </p:nvSpPr>
        <p:spPr>
          <a:xfrm>
            <a:off x="3779912" y="724222"/>
            <a:ext cx="1944215" cy="4108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5562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xit" presetSubtype="0" fill="hold" grpId="0" nodeType="after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1500"/>
                            </p:stCondLst>
                            <p:childTnLst>
                              <p:par>
                                <p:cTn id="54" presetID="10" presetClass="entr" presetSubtype="0" fill="hold" grpId="0" nodeType="afterEffect">
                                  <p:stCondLst>
                                    <p:cond delay="2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000"/>
                            </p:stCondLst>
                            <p:childTnLst>
                              <p:par>
                                <p:cTn id="58" presetID="10" presetClass="exit" presetSubtype="0" fill="hold" grpId="1" nodeType="after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792637"/>
              </p:ext>
            </p:extLst>
          </p:nvPr>
        </p:nvGraphicFramePr>
        <p:xfrm>
          <a:off x="567266" y="1581150"/>
          <a:ext cx="7965174" cy="3134360"/>
        </p:xfrm>
        <a:graphic>
          <a:graphicData uri="http://schemas.openxmlformats.org/drawingml/2006/table">
            <a:tbl>
              <a:tblPr firstRow="1" bandRow="1">
                <a:tableStyleId>{69CF1AB2-1976-4502-BF36-3FF5EA218861}</a:tableStyleId>
              </a:tblPr>
              <a:tblGrid>
                <a:gridCol w="1631422">
                  <a:extLst>
                    <a:ext uri="{9D8B030D-6E8A-4147-A177-3AD203B41FA5}">
                      <a16:colId xmlns:a16="http://schemas.microsoft.com/office/drawing/2014/main" val="20000"/>
                    </a:ext>
                  </a:extLst>
                </a:gridCol>
                <a:gridCol w="3165400">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370840">
                <a:tc>
                  <a:txBody>
                    <a:bodyPr/>
                    <a:lstStyle/>
                    <a:p>
                      <a:r>
                        <a:rPr lang="en-GB" b="0" dirty="0" smtClean="0"/>
                        <a:t>INPI</a:t>
                      </a:r>
                      <a:r>
                        <a:rPr lang="en-GB" b="0" baseline="0" dirty="0" smtClean="0"/>
                        <a:t> Brazil</a:t>
                      </a:r>
                      <a:endParaRPr lang="en-GB" b="0" dirty="0"/>
                    </a:p>
                  </a:txBody>
                  <a:tcPr/>
                </a:tc>
                <a:tc>
                  <a:txBody>
                    <a:bodyPr/>
                    <a:lstStyle/>
                    <a:p>
                      <a:r>
                        <a:rPr lang="en-GB" b="0" dirty="0" smtClean="0"/>
                        <a:t>BR9910073</a:t>
                      </a:r>
                      <a:endParaRPr lang="en-GB" b="0" dirty="0"/>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12/71 (EP, BR,</a:t>
                      </a:r>
                      <a:r>
                        <a:rPr lang="en-GB" baseline="0" dirty="0" smtClean="0"/>
                        <a:t> US)</a:t>
                      </a: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 (CN, KR)</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13/6581 (EP, SE, US)</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12/73 (GB)</a:t>
                      </a:r>
                    </a:p>
                    <a:p>
                      <a:endParaRPr lang="en-GB" dirty="0"/>
                    </a:p>
                  </a:txBody>
                  <a:tcPr/>
                </a:tc>
                <a:extLst>
                  <a:ext uri="{0D108BD9-81ED-4DB2-BD59-A6C34878D82A}">
                    <a16:rowId xmlns:a16="http://schemas.microsoft.com/office/drawing/2014/main" val="10000"/>
                  </a:ext>
                </a:extLst>
              </a:tr>
              <a:tr h="370840">
                <a:tc>
                  <a:txBody>
                    <a:bodyPr/>
                    <a:lstStyle/>
                    <a:p>
                      <a:r>
                        <a:rPr lang="en-GB" dirty="0" smtClean="0"/>
                        <a:t>CNIPA</a:t>
                      </a:r>
                      <a:endParaRPr lang="en-GB" dirty="0"/>
                    </a:p>
                  </a:txBody>
                  <a:tcPr/>
                </a:tc>
                <a:tc>
                  <a:txBody>
                    <a:bodyPr/>
                    <a:lstStyle/>
                    <a:p>
                      <a:r>
                        <a:rPr lang="en-GB" dirty="0" smtClean="0"/>
                        <a:t>CN1306684</a:t>
                      </a:r>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smtClean="0"/>
                        <a:t>EPO</a:t>
                      </a:r>
                      <a:endParaRPr lang="en-GB" dirty="0"/>
                    </a:p>
                  </a:txBody>
                  <a:tcPr/>
                </a:tc>
                <a:tc>
                  <a:txBody>
                    <a:bodyPr/>
                    <a:lstStyle/>
                    <a:p>
                      <a:r>
                        <a:rPr lang="en-GB" dirty="0" smtClean="0"/>
                        <a:t>EP1075714</a:t>
                      </a:r>
                    </a:p>
                    <a:p>
                      <a:endParaRPr lang="en-GB" dirty="0"/>
                    </a:p>
                  </a:txBody>
                  <a:tcPr/>
                </a:tc>
                <a:tc vMerge="1">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smtClean="0"/>
                        <a:t>UKIPO</a:t>
                      </a:r>
                      <a:endParaRPr lang="en-GB" dirty="0"/>
                    </a:p>
                  </a:txBody>
                  <a:tcPr/>
                </a:tc>
                <a:tc>
                  <a:txBody>
                    <a:bodyPr/>
                    <a:lstStyle/>
                    <a:p>
                      <a:r>
                        <a:rPr lang="en-GB" dirty="0" smtClean="0"/>
                        <a:t>GB2353908</a:t>
                      </a:r>
                      <a:endParaRPr lang="en-GB" dirty="0"/>
                    </a:p>
                  </a:txBody>
                  <a:tcPr/>
                </a:tc>
                <a:tc vMerge="1">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smtClean="0"/>
                        <a:t>KIPO</a:t>
                      </a:r>
                      <a:endParaRPr lang="en-GB" dirty="0"/>
                    </a:p>
                  </a:txBody>
                  <a:tcPr/>
                </a:tc>
                <a:tc>
                  <a:txBody>
                    <a:bodyPr/>
                    <a:lstStyle/>
                    <a:p>
                      <a:r>
                        <a:rPr lang="en-GB" dirty="0" smtClean="0"/>
                        <a:t>KR20010071195</a:t>
                      </a:r>
                      <a:endParaRPr lang="en-GB" dirty="0"/>
                    </a:p>
                  </a:txBody>
                  <a:tcPr/>
                </a:tc>
                <a:tc vMerge="1">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smtClean="0"/>
                        <a:t>PRV</a:t>
                      </a:r>
                      <a:endParaRPr lang="en-GB" dirty="0"/>
                    </a:p>
                  </a:txBody>
                  <a:tcPr/>
                </a:tc>
                <a:tc>
                  <a:txBody>
                    <a:bodyPr/>
                    <a:lstStyle/>
                    <a:p>
                      <a:r>
                        <a:rPr lang="en-GB" dirty="0" smtClean="0"/>
                        <a:t>SE0003892</a:t>
                      </a:r>
                      <a:endParaRPr lang="en-GB" dirty="0"/>
                    </a:p>
                  </a:txBody>
                  <a:tcPr/>
                </a:tc>
                <a:tc vMerge="1">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smtClean="0"/>
                        <a:t>USPTO</a:t>
                      </a:r>
                      <a:endParaRPr lang="en-GB" dirty="0"/>
                    </a:p>
                  </a:txBody>
                  <a:tcPr/>
                </a:tc>
                <a:tc>
                  <a:txBody>
                    <a:bodyPr/>
                    <a:lstStyle/>
                    <a:p>
                      <a:r>
                        <a:rPr lang="en-GB" dirty="0" smtClean="0"/>
                        <a:t>US6206729</a:t>
                      </a:r>
                    </a:p>
                    <a:p>
                      <a:endParaRPr lang="en-GB" dirty="0"/>
                    </a:p>
                  </a:txBody>
                  <a:tcPr/>
                </a:tc>
                <a:tc vMerge="1">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36766" y="339502"/>
            <a:ext cx="2507418" cy="461665"/>
          </a:xfrm>
          <a:prstGeom prst="rect">
            <a:avLst/>
          </a:prstGeom>
          <a:noFill/>
        </p:spPr>
        <p:txBody>
          <a:bodyPr wrap="none" rtlCol="0">
            <a:spAutoFit/>
          </a:bodyPr>
          <a:lstStyle/>
          <a:p>
            <a:r>
              <a:rPr lang="en-GB" sz="2400" b="1" dirty="0" smtClean="0">
                <a:solidFill>
                  <a:prstClr val="black"/>
                </a:solidFill>
              </a:rPr>
              <a:t>Future situation</a:t>
            </a:r>
          </a:p>
        </p:txBody>
      </p:sp>
      <p:sp>
        <p:nvSpPr>
          <p:cNvPr id="7" name="TextBox 6"/>
          <p:cNvSpPr txBox="1"/>
          <p:nvPr/>
        </p:nvSpPr>
        <p:spPr>
          <a:xfrm>
            <a:off x="6439615" y="771550"/>
            <a:ext cx="1492716" cy="646331"/>
          </a:xfrm>
          <a:prstGeom prst="rect">
            <a:avLst/>
          </a:prstGeom>
          <a:noFill/>
        </p:spPr>
        <p:txBody>
          <a:bodyPr wrap="none" rtlCol="0">
            <a:spAutoFit/>
          </a:bodyPr>
          <a:lstStyle/>
          <a:p>
            <a:pPr algn="ctr"/>
            <a:r>
              <a:rPr lang="en-GB" b="1" dirty="0" smtClean="0">
                <a:solidFill>
                  <a:prstClr val="black"/>
                </a:solidFill>
              </a:rPr>
              <a:t>Family level</a:t>
            </a:r>
          </a:p>
          <a:p>
            <a:pPr algn="ctr"/>
            <a:r>
              <a:rPr lang="en-GB" b="1" dirty="0" smtClean="0">
                <a:solidFill>
                  <a:prstClr val="black"/>
                </a:solidFill>
              </a:rPr>
              <a:t>(CPC)</a:t>
            </a:r>
            <a:endParaRPr lang="en-GB" b="1" dirty="0">
              <a:solidFill>
                <a:prstClr val="black"/>
              </a:solidFill>
            </a:endParaRPr>
          </a:p>
        </p:txBody>
      </p:sp>
      <p:sp>
        <p:nvSpPr>
          <p:cNvPr id="2" name="Oval 1"/>
          <p:cNvSpPr/>
          <p:nvPr/>
        </p:nvSpPr>
        <p:spPr>
          <a:xfrm>
            <a:off x="5580112" y="3219822"/>
            <a:ext cx="2592288" cy="4320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
        <p:nvSpPr>
          <p:cNvPr id="3" name="TextBox 2"/>
          <p:cNvSpPr txBox="1"/>
          <p:nvPr/>
        </p:nvSpPr>
        <p:spPr>
          <a:xfrm>
            <a:off x="4860032" y="4155926"/>
            <a:ext cx="3590727" cy="553998"/>
          </a:xfrm>
          <a:prstGeom prst="rect">
            <a:avLst/>
          </a:prstGeom>
        </p:spPr>
        <p:txBody>
          <a:bodyPr wrap="none" lIns="0" tIns="0" rIns="0" bIns="0" rtlCol="0">
            <a:spAutoFit/>
          </a:bodyPr>
          <a:lstStyle/>
          <a:p>
            <a:pPr marL="0" indent="0">
              <a:lnSpc>
                <a:spcPct val="100000"/>
              </a:lnSpc>
              <a:spcAft>
                <a:spcPts val="300"/>
              </a:spcAft>
              <a:buNone/>
            </a:pPr>
            <a:r>
              <a:rPr lang="en-GB" sz="3600" b="1" dirty="0" smtClean="0">
                <a:solidFill>
                  <a:schemeClr val="accent2"/>
                </a:solidFill>
              </a:rPr>
              <a:t>H01R 12/73 (GB)</a:t>
            </a:r>
          </a:p>
        </p:txBody>
      </p:sp>
      <p:cxnSp>
        <p:nvCxnSpPr>
          <p:cNvPr id="24" name="Straight Arrow Connector 23"/>
          <p:cNvCxnSpPr/>
          <p:nvPr/>
        </p:nvCxnSpPr>
        <p:spPr>
          <a:xfrm flipH="1">
            <a:off x="6439615" y="3651870"/>
            <a:ext cx="436641" cy="5870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7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7980363"/>
              </p:ext>
            </p:extLst>
          </p:nvPr>
        </p:nvGraphicFramePr>
        <p:xfrm>
          <a:off x="567266" y="1581150"/>
          <a:ext cx="8271934" cy="3134360"/>
        </p:xfrm>
        <a:graphic>
          <a:graphicData uri="http://schemas.openxmlformats.org/drawingml/2006/table">
            <a:tbl>
              <a:tblPr firstRow="1" bandRow="1">
                <a:tableStyleId>{69CF1AB2-1976-4502-BF36-3FF5EA218861}</a:tableStyleId>
              </a:tblPr>
              <a:tblGrid>
                <a:gridCol w="1295401">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47333">
                  <a:extLst>
                    <a:ext uri="{9D8B030D-6E8A-4147-A177-3AD203B41FA5}">
                      <a16:colId xmlns:a16="http://schemas.microsoft.com/office/drawing/2014/main" val="20002"/>
                    </a:ext>
                  </a:extLst>
                </a:gridCol>
                <a:gridCol w="3107267">
                  <a:extLst>
                    <a:ext uri="{9D8B030D-6E8A-4147-A177-3AD203B41FA5}">
                      <a16:colId xmlns:a16="http://schemas.microsoft.com/office/drawing/2014/main" val="20003"/>
                    </a:ext>
                  </a:extLst>
                </a:gridCol>
              </a:tblGrid>
              <a:tr h="370840">
                <a:tc>
                  <a:txBody>
                    <a:bodyPr/>
                    <a:lstStyle/>
                    <a:p>
                      <a:r>
                        <a:rPr lang="en-GB" b="0" dirty="0" smtClean="0"/>
                        <a:t>INPI</a:t>
                      </a:r>
                      <a:r>
                        <a:rPr lang="en-GB" b="0" baseline="0" dirty="0" smtClean="0"/>
                        <a:t> Brazil</a:t>
                      </a:r>
                      <a:endParaRPr lang="en-GB" b="0" dirty="0"/>
                    </a:p>
                  </a:txBody>
                  <a:tcPr/>
                </a:tc>
                <a:tc>
                  <a:txBody>
                    <a:bodyPr/>
                    <a:lstStyle/>
                    <a:p>
                      <a:r>
                        <a:rPr lang="en-GB" b="0" dirty="0" smtClean="0"/>
                        <a:t>BR9910073</a:t>
                      </a:r>
                      <a:endParaRPr lang="en-GB" b="0" dirty="0"/>
                    </a:p>
                  </a:txBody>
                  <a:tcPr/>
                </a:tc>
                <a:tc>
                  <a:txBody>
                    <a:bodyPr/>
                    <a:lstStyle/>
                    <a:p>
                      <a:r>
                        <a:rPr lang="en-GB" b="0" dirty="0" smtClean="0">
                          <a:solidFill>
                            <a:schemeClr val="tx2"/>
                          </a:solidFill>
                        </a:rPr>
                        <a:t>H01R</a:t>
                      </a:r>
                      <a:r>
                        <a:rPr lang="en-GB" b="0" baseline="0" dirty="0" smtClean="0">
                          <a:solidFill>
                            <a:schemeClr val="tx2"/>
                          </a:solidFill>
                        </a:rPr>
                        <a:t> 12/71</a:t>
                      </a:r>
                      <a:endParaRPr lang="en-GB" b="0" dirty="0">
                        <a:solidFill>
                          <a:schemeClr val="tx2"/>
                        </a:solidFill>
                      </a:endParaRPr>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12/71 (BR,</a:t>
                      </a:r>
                      <a:r>
                        <a:rPr lang="en-GB" baseline="0" dirty="0" smtClean="0"/>
                        <a:t> EP, US)</a:t>
                      </a: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 (CN, KR)</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13/6581 (EP, SE, US)</a:t>
                      </a:r>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H01R 12/73 (GB)</a:t>
                      </a:r>
                    </a:p>
                    <a:p>
                      <a:endParaRPr lang="en-GB" dirty="0"/>
                    </a:p>
                  </a:txBody>
                  <a:tcPr/>
                </a:tc>
                <a:extLst>
                  <a:ext uri="{0D108BD9-81ED-4DB2-BD59-A6C34878D82A}">
                    <a16:rowId xmlns:a16="http://schemas.microsoft.com/office/drawing/2014/main" val="10000"/>
                  </a:ext>
                </a:extLst>
              </a:tr>
              <a:tr h="370840">
                <a:tc>
                  <a:txBody>
                    <a:bodyPr/>
                    <a:lstStyle/>
                    <a:p>
                      <a:r>
                        <a:rPr lang="en-GB" dirty="0" smtClean="0"/>
                        <a:t>CNIPA</a:t>
                      </a:r>
                      <a:endParaRPr lang="en-GB" dirty="0"/>
                    </a:p>
                  </a:txBody>
                  <a:tcPr/>
                </a:tc>
                <a:tc>
                  <a:txBody>
                    <a:bodyPr/>
                    <a:lstStyle/>
                    <a:p>
                      <a:r>
                        <a:rPr lang="en-GB" dirty="0" smtClean="0"/>
                        <a:t>CN1306684</a:t>
                      </a:r>
                      <a:endParaRPr lang="en-GB" dirty="0"/>
                    </a:p>
                  </a:txBody>
                  <a:tcPr/>
                </a:tc>
                <a:tc>
                  <a:txBody>
                    <a:bodyPr/>
                    <a:lstStyle/>
                    <a:p>
                      <a:r>
                        <a:rPr lang="en-GB" dirty="0" smtClean="0">
                          <a:solidFill>
                            <a:schemeClr val="tx2"/>
                          </a:solidFill>
                        </a:rPr>
                        <a:t>H01R 13/65</a:t>
                      </a:r>
                      <a:endParaRPr lang="en-GB" dirty="0">
                        <a:solidFill>
                          <a:schemeClr val="tx2"/>
                        </a:solidFill>
                      </a:endParaRPr>
                    </a:p>
                  </a:txBody>
                  <a:tcPr/>
                </a:tc>
                <a:tc vMerge="1">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smtClean="0"/>
                        <a:t>EPO</a:t>
                      </a:r>
                      <a:endParaRPr lang="en-GB" dirty="0"/>
                    </a:p>
                  </a:txBody>
                  <a:tcPr/>
                </a:tc>
                <a:tc>
                  <a:txBody>
                    <a:bodyPr/>
                    <a:lstStyle/>
                    <a:p>
                      <a:r>
                        <a:rPr lang="en-GB" dirty="0" smtClean="0"/>
                        <a:t>EP1075714</a:t>
                      </a:r>
                      <a:endParaRPr lang="en-GB" dirty="0"/>
                    </a:p>
                  </a:txBody>
                  <a:tcPr/>
                </a:tc>
                <a:tc>
                  <a:txBody>
                    <a:bodyPr/>
                    <a:lstStyle/>
                    <a:p>
                      <a:r>
                        <a:rPr lang="en-GB" dirty="0" smtClean="0">
                          <a:solidFill>
                            <a:schemeClr val="tx2"/>
                          </a:solidFill>
                        </a:rPr>
                        <a:t>H01R 12/71</a:t>
                      </a:r>
                    </a:p>
                    <a:p>
                      <a:r>
                        <a:rPr lang="en-GB" dirty="0" smtClean="0">
                          <a:solidFill>
                            <a:schemeClr val="tx2"/>
                          </a:solidFill>
                        </a:rPr>
                        <a:t>H01R 13/6581</a:t>
                      </a:r>
                      <a:endParaRPr lang="en-GB" dirty="0">
                        <a:solidFill>
                          <a:schemeClr val="tx2"/>
                        </a:solidFill>
                      </a:endParaRPr>
                    </a:p>
                  </a:txBody>
                  <a:tcPr/>
                </a:tc>
                <a:tc vMerge="1">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smtClean="0"/>
                        <a:t>UKIPO</a:t>
                      </a:r>
                      <a:endParaRPr lang="en-GB" dirty="0"/>
                    </a:p>
                  </a:txBody>
                  <a:tcPr/>
                </a:tc>
                <a:tc>
                  <a:txBody>
                    <a:bodyPr/>
                    <a:lstStyle/>
                    <a:p>
                      <a:r>
                        <a:rPr lang="en-GB" dirty="0" smtClean="0"/>
                        <a:t>GB2353908</a:t>
                      </a:r>
                      <a:endParaRPr lang="en-GB" dirty="0"/>
                    </a:p>
                  </a:txBody>
                  <a:tcPr/>
                </a:tc>
                <a:tc>
                  <a:txBody>
                    <a:bodyPr/>
                    <a:lstStyle/>
                    <a:p>
                      <a:r>
                        <a:rPr lang="en-GB" dirty="0" smtClean="0">
                          <a:solidFill>
                            <a:schemeClr val="tx2"/>
                          </a:solidFill>
                        </a:rPr>
                        <a:t>H01R 12/73</a:t>
                      </a:r>
                      <a:endParaRPr lang="en-GB" dirty="0">
                        <a:solidFill>
                          <a:schemeClr val="tx2"/>
                        </a:solidFill>
                      </a:endParaRPr>
                    </a:p>
                  </a:txBody>
                  <a:tcPr/>
                </a:tc>
                <a:tc vMerge="1">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smtClean="0"/>
                        <a:t>KIPO</a:t>
                      </a:r>
                      <a:endParaRPr lang="en-GB" dirty="0"/>
                    </a:p>
                  </a:txBody>
                  <a:tcPr/>
                </a:tc>
                <a:tc>
                  <a:txBody>
                    <a:bodyPr/>
                    <a:lstStyle/>
                    <a:p>
                      <a:r>
                        <a:rPr lang="en-GB" dirty="0" smtClean="0"/>
                        <a:t>KR20010071195</a:t>
                      </a:r>
                      <a:endParaRPr lang="en-GB" dirty="0"/>
                    </a:p>
                  </a:txBody>
                  <a:tcPr/>
                </a:tc>
                <a:tc>
                  <a:txBody>
                    <a:bodyPr/>
                    <a:lstStyle/>
                    <a:p>
                      <a:r>
                        <a:rPr lang="en-GB" dirty="0" smtClean="0">
                          <a:solidFill>
                            <a:schemeClr val="tx2"/>
                          </a:solidFill>
                        </a:rPr>
                        <a:t>H01R 13/65</a:t>
                      </a:r>
                      <a:endParaRPr lang="en-GB" dirty="0">
                        <a:solidFill>
                          <a:schemeClr val="tx2"/>
                        </a:solidFill>
                      </a:endParaRPr>
                    </a:p>
                  </a:txBody>
                  <a:tcPr/>
                </a:tc>
                <a:tc vMerge="1">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smtClean="0"/>
                        <a:t>PRV</a:t>
                      </a:r>
                      <a:endParaRPr lang="en-GB" dirty="0"/>
                    </a:p>
                  </a:txBody>
                  <a:tcPr/>
                </a:tc>
                <a:tc>
                  <a:txBody>
                    <a:bodyPr/>
                    <a:lstStyle/>
                    <a:p>
                      <a:r>
                        <a:rPr lang="en-GB" dirty="0" smtClean="0"/>
                        <a:t>SE0003892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H01R 13/6581</a:t>
                      </a:r>
                    </a:p>
                  </a:txBody>
                  <a:tcPr/>
                </a:tc>
                <a:tc vMerge="1">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smtClean="0"/>
                        <a:t>USPTO</a:t>
                      </a:r>
                      <a:endParaRPr lang="en-GB" dirty="0"/>
                    </a:p>
                  </a:txBody>
                  <a:tcPr/>
                </a:tc>
                <a:tc>
                  <a:txBody>
                    <a:bodyPr/>
                    <a:lstStyle/>
                    <a:p>
                      <a:r>
                        <a:rPr lang="en-GB" dirty="0" smtClean="0"/>
                        <a:t>US6206729</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H01R 12/71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H01R 13/6581</a:t>
                      </a:r>
                    </a:p>
                  </a:txBody>
                  <a:tcPr/>
                </a:tc>
                <a:tc vMerge="1">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36766" y="267494"/>
            <a:ext cx="2507418" cy="461665"/>
          </a:xfrm>
          <a:prstGeom prst="rect">
            <a:avLst/>
          </a:prstGeom>
          <a:noFill/>
        </p:spPr>
        <p:txBody>
          <a:bodyPr wrap="none" rtlCol="0">
            <a:spAutoFit/>
          </a:bodyPr>
          <a:lstStyle/>
          <a:p>
            <a:r>
              <a:rPr lang="en-GB" sz="2400" b="1" dirty="0" smtClean="0">
                <a:solidFill>
                  <a:prstClr val="black"/>
                </a:solidFill>
              </a:rPr>
              <a:t>Future situation</a:t>
            </a:r>
          </a:p>
        </p:txBody>
      </p:sp>
      <p:sp>
        <p:nvSpPr>
          <p:cNvPr id="6" name="TextBox 5"/>
          <p:cNvSpPr txBox="1"/>
          <p:nvPr/>
        </p:nvSpPr>
        <p:spPr>
          <a:xfrm>
            <a:off x="3780421" y="771550"/>
            <a:ext cx="1952778" cy="707886"/>
          </a:xfrm>
          <a:prstGeom prst="rect">
            <a:avLst/>
          </a:prstGeom>
          <a:noFill/>
        </p:spPr>
        <p:txBody>
          <a:bodyPr wrap="none" rtlCol="0">
            <a:spAutoFit/>
          </a:bodyPr>
          <a:lstStyle/>
          <a:p>
            <a:pPr algn="ctr"/>
            <a:r>
              <a:rPr lang="en-GB" sz="2000" dirty="0" smtClean="0">
                <a:solidFill>
                  <a:schemeClr val="tx2"/>
                </a:solidFill>
              </a:rPr>
              <a:t>Document level</a:t>
            </a:r>
          </a:p>
          <a:p>
            <a:pPr algn="ctr"/>
            <a:r>
              <a:rPr lang="en-GB" sz="2000" dirty="0" smtClean="0">
                <a:solidFill>
                  <a:schemeClr val="tx2"/>
                </a:solidFill>
              </a:rPr>
              <a:t>(CPCNO)</a:t>
            </a:r>
            <a:endParaRPr lang="en-GB" sz="2000" dirty="0">
              <a:solidFill>
                <a:schemeClr val="tx2"/>
              </a:solidFill>
            </a:endParaRPr>
          </a:p>
        </p:txBody>
      </p:sp>
      <p:sp>
        <p:nvSpPr>
          <p:cNvPr id="7" name="TextBox 6"/>
          <p:cNvSpPr txBox="1"/>
          <p:nvPr/>
        </p:nvSpPr>
        <p:spPr>
          <a:xfrm>
            <a:off x="6415570" y="771550"/>
            <a:ext cx="1540806" cy="707886"/>
          </a:xfrm>
          <a:prstGeom prst="rect">
            <a:avLst/>
          </a:prstGeom>
          <a:noFill/>
        </p:spPr>
        <p:txBody>
          <a:bodyPr wrap="none" rtlCol="0">
            <a:spAutoFit/>
          </a:bodyPr>
          <a:lstStyle/>
          <a:p>
            <a:pPr algn="ctr"/>
            <a:r>
              <a:rPr lang="en-GB" sz="2000" dirty="0" smtClean="0">
                <a:solidFill>
                  <a:prstClr val="black"/>
                </a:solidFill>
              </a:rPr>
              <a:t>Family level</a:t>
            </a:r>
          </a:p>
          <a:p>
            <a:pPr algn="ctr"/>
            <a:r>
              <a:rPr lang="en-GB" sz="2000" dirty="0" smtClean="0">
                <a:solidFill>
                  <a:prstClr val="black"/>
                </a:solidFill>
              </a:rPr>
              <a:t>(CPC)</a:t>
            </a:r>
            <a:endParaRPr lang="en-GB" sz="2000" dirty="0">
              <a:solidFill>
                <a:prstClr val="black"/>
              </a:solidFill>
            </a:endParaRPr>
          </a:p>
        </p:txBody>
      </p:sp>
      <p:sp>
        <p:nvSpPr>
          <p:cNvPr id="8" name="Circular Arrow 7"/>
          <p:cNvSpPr/>
          <p:nvPr/>
        </p:nvSpPr>
        <p:spPr>
          <a:xfrm>
            <a:off x="5724128" y="2283718"/>
            <a:ext cx="377565" cy="288032"/>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Circular Arrow 8"/>
          <p:cNvSpPr/>
          <p:nvPr/>
        </p:nvSpPr>
        <p:spPr>
          <a:xfrm rot="1548203">
            <a:off x="5649701" y="1686738"/>
            <a:ext cx="903985" cy="399849"/>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0" name="Circular Arrow 9"/>
          <p:cNvSpPr/>
          <p:nvPr/>
        </p:nvSpPr>
        <p:spPr>
          <a:xfrm rot="1548203">
            <a:off x="5672444" y="2006244"/>
            <a:ext cx="643775" cy="399849"/>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1" name="Circular Arrow 10"/>
          <p:cNvSpPr/>
          <p:nvPr/>
        </p:nvSpPr>
        <p:spPr>
          <a:xfrm rot="19902317" flipV="1">
            <a:off x="5622113" y="3953785"/>
            <a:ext cx="1666300" cy="293398"/>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2" name="Circular Arrow 11"/>
          <p:cNvSpPr/>
          <p:nvPr/>
        </p:nvSpPr>
        <p:spPr>
          <a:xfrm rot="20179783" flipV="1">
            <a:off x="5713894" y="3706159"/>
            <a:ext cx="1051558" cy="303818"/>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4" name="Circular Arrow 13"/>
          <p:cNvSpPr/>
          <p:nvPr/>
        </p:nvSpPr>
        <p:spPr>
          <a:xfrm rot="20179783" flipV="1">
            <a:off x="5733518" y="3387558"/>
            <a:ext cx="546747" cy="161346"/>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5" name="Circular Arrow 14"/>
          <p:cNvSpPr/>
          <p:nvPr/>
        </p:nvSpPr>
        <p:spPr>
          <a:xfrm flipV="1">
            <a:off x="5724128" y="3203919"/>
            <a:ext cx="219552" cy="161346"/>
          </a:xfrm>
          <a:prstGeom prst="circularArrow">
            <a:avLst>
              <a:gd name="adj1" fmla="val 0"/>
              <a:gd name="adj2" fmla="val 539587"/>
              <a:gd name="adj3" fmla="val 20978374"/>
              <a:gd name="adj4" fmla="val 10800000"/>
              <a:gd name="adj5" fmla="val 144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cxnSp>
        <p:nvCxnSpPr>
          <p:cNvPr id="13" name="Straight Connector 12"/>
          <p:cNvCxnSpPr/>
          <p:nvPr/>
        </p:nvCxnSpPr>
        <p:spPr>
          <a:xfrm>
            <a:off x="3780421" y="771550"/>
            <a:ext cx="182732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80421" y="771550"/>
            <a:ext cx="182732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7" idx="1"/>
          </p:cNvCxnSpPr>
          <p:nvPr/>
        </p:nvCxnSpPr>
        <p:spPr>
          <a:xfrm>
            <a:off x="5733199" y="1125493"/>
            <a:ext cx="6823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0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10" grpId="1" animBg="1"/>
      <p:bldP spid="11" grpId="0" animBg="1"/>
      <p:bldP spid="1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1336025"/>
            <a:ext cx="8071104" cy="1102519"/>
          </a:xfrm>
        </p:spPr>
        <p:txBody>
          <a:bodyPr>
            <a:normAutofit/>
          </a:bodyPr>
          <a:lstStyle/>
          <a:p>
            <a:pPr algn="ctr"/>
            <a:r>
              <a:rPr lang="en-US" b="1" dirty="0" smtClean="0"/>
              <a:t>CPC </a:t>
            </a:r>
            <a:r>
              <a:rPr lang="en-US" b="1" dirty="0" err="1" smtClean="0"/>
              <a:t>updates_the</a:t>
            </a:r>
            <a:r>
              <a:rPr lang="en-US" b="1" dirty="0" smtClean="0"/>
              <a:t> USPTO</a:t>
            </a:r>
            <a:endParaRPr lang="en-US" b="1"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9266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536" y="368636"/>
            <a:ext cx="5134809" cy="359073"/>
          </a:xfrm>
          <a:prstGeom prst="rect">
            <a:avLst/>
          </a:prstGeom>
        </p:spPr>
        <p:txBody>
          <a:bodyPr vert="horz" wrap="square" lIns="0" tIns="0" rIns="0" bIns="0" rtlCol="0" anchor="ctr">
            <a:spAutoFit/>
          </a:bodyPr>
          <a:lstStyle/>
          <a:p>
            <a:pPr marL="12700"/>
            <a:r>
              <a:rPr lang="en-US" sz="3200" spc="-5" dirty="0" smtClean="0">
                <a:solidFill>
                  <a:srgbClr val="3B464D"/>
                </a:solidFill>
              </a:rPr>
              <a:t>CPC </a:t>
            </a:r>
            <a:r>
              <a:rPr lang="en-US" sz="3200" spc="-20" dirty="0" smtClean="0">
                <a:solidFill>
                  <a:srgbClr val="3B464D"/>
                </a:solidFill>
              </a:rPr>
              <a:t>training</a:t>
            </a:r>
            <a:endParaRPr lang="en-US" sz="3200" dirty="0"/>
          </a:p>
        </p:txBody>
      </p:sp>
      <p:sp>
        <p:nvSpPr>
          <p:cNvPr id="3" name="object 3"/>
          <p:cNvSpPr txBox="1"/>
          <p:nvPr/>
        </p:nvSpPr>
        <p:spPr>
          <a:xfrm>
            <a:off x="535918" y="1015845"/>
            <a:ext cx="8104387" cy="3693319"/>
          </a:xfrm>
          <a:prstGeom prst="rect">
            <a:avLst/>
          </a:prstGeom>
        </p:spPr>
        <p:txBody>
          <a:bodyPr vert="horz" wrap="square" lIns="0" tIns="0" rIns="0" bIns="0" rtlCol="0">
            <a:spAutoFit/>
          </a:bodyPr>
          <a:lstStyle/>
          <a:p>
            <a:pPr marL="12700"/>
            <a:r>
              <a:rPr lang="en-US" sz="2000" spc="-10" dirty="0" smtClean="0">
                <a:solidFill>
                  <a:srgbClr val="3B464D"/>
                </a:solidFill>
                <a:cs typeface="Arial"/>
              </a:rPr>
              <a:t>USPTO training</a:t>
            </a:r>
          </a:p>
          <a:p>
            <a:pPr marL="12700"/>
            <a:r>
              <a:rPr lang="en-US" sz="2000" spc="-10" dirty="0" smtClean="0">
                <a:solidFill>
                  <a:srgbClr val="3B464D"/>
                </a:solidFill>
                <a:cs typeface="Arial"/>
              </a:rPr>
              <a:t>	Bilateral</a:t>
            </a:r>
            <a:r>
              <a:rPr lang="en-US" sz="2000" dirty="0" smtClean="0">
                <a:solidFill>
                  <a:srgbClr val="3B464D"/>
                </a:solidFill>
                <a:cs typeface="Arial"/>
              </a:rPr>
              <a:t> </a:t>
            </a:r>
            <a:r>
              <a:rPr lang="en-US" sz="2000" spc="-10" dirty="0" smtClean="0">
                <a:solidFill>
                  <a:srgbClr val="3B464D"/>
                </a:solidFill>
                <a:cs typeface="Arial"/>
              </a:rPr>
              <a:t>consultation</a:t>
            </a:r>
            <a:endParaRPr lang="en-US" sz="2000" dirty="0" smtClean="0">
              <a:cs typeface="Arial"/>
            </a:endParaRPr>
          </a:p>
          <a:p>
            <a:pPr>
              <a:spcBef>
                <a:spcPts val="30"/>
              </a:spcBef>
            </a:pPr>
            <a:endParaRPr lang="en-US" sz="1850" dirty="0" smtClean="0">
              <a:cs typeface="Times New Roman"/>
            </a:endParaRPr>
          </a:p>
          <a:p>
            <a:pPr marL="647700">
              <a:tabLst>
                <a:tab pos="787400" algn="l"/>
              </a:tabLst>
            </a:pPr>
            <a:r>
              <a:rPr lang="en-US" spc="-5" dirty="0" smtClean="0">
                <a:solidFill>
                  <a:srgbClr val="3B464D"/>
                </a:solidFill>
                <a:cs typeface="Arial"/>
              </a:rPr>
              <a:t>- Examiner(s)/classifier(s) focused </a:t>
            </a:r>
            <a:r>
              <a:rPr lang="en-US" spc="-10" dirty="0" smtClean="0">
                <a:solidFill>
                  <a:srgbClr val="3B464D"/>
                </a:solidFill>
                <a:cs typeface="Arial"/>
              </a:rPr>
              <a:t>workshop </a:t>
            </a:r>
            <a:r>
              <a:rPr lang="en-US" dirty="0" smtClean="0">
                <a:solidFill>
                  <a:srgbClr val="3B464D"/>
                </a:solidFill>
                <a:cs typeface="Arial"/>
              </a:rPr>
              <a:t>/ </a:t>
            </a:r>
            <a:r>
              <a:rPr lang="en-US" spc="-10" dirty="0" smtClean="0">
                <a:solidFill>
                  <a:srgbClr val="3B464D"/>
                </a:solidFill>
                <a:cs typeface="Arial"/>
              </a:rPr>
              <a:t>training</a:t>
            </a:r>
            <a:endParaRPr lang="en-US" dirty="0" smtClean="0">
              <a:cs typeface="Arial"/>
            </a:endParaRPr>
          </a:p>
          <a:p>
            <a:pPr>
              <a:spcBef>
                <a:spcPts val="30"/>
              </a:spcBef>
              <a:buClr>
                <a:srgbClr val="3B464D"/>
              </a:buClr>
              <a:buFont typeface="Arial"/>
              <a:buChar char="-"/>
            </a:pPr>
            <a:endParaRPr lang="en-US" sz="1850" dirty="0" smtClean="0">
              <a:cs typeface="Times New Roman"/>
            </a:endParaRPr>
          </a:p>
          <a:p>
            <a:pPr marL="786765" indent="-139065">
              <a:buChar char="-"/>
              <a:tabLst>
                <a:tab pos="787400" algn="l"/>
              </a:tabLst>
            </a:pPr>
            <a:r>
              <a:rPr lang="en-US" spc="-10" dirty="0" smtClean="0">
                <a:solidFill>
                  <a:srgbClr val="3B464D"/>
                </a:solidFill>
                <a:cs typeface="Arial"/>
              </a:rPr>
              <a:t>Training material</a:t>
            </a:r>
            <a:endParaRPr lang="en-US" dirty="0" smtClean="0">
              <a:cs typeface="Arial"/>
            </a:endParaRPr>
          </a:p>
          <a:p>
            <a:pPr>
              <a:spcBef>
                <a:spcPts val="30"/>
              </a:spcBef>
              <a:buClr>
                <a:srgbClr val="3B464D"/>
              </a:buClr>
              <a:buFont typeface="Arial"/>
              <a:buChar char="-"/>
            </a:pPr>
            <a:endParaRPr lang="en-US" sz="1850" dirty="0" smtClean="0">
              <a:cs typeface="Times New Roman"/>
            </a:endParaRPr>
          </a:p>
          <a:p>
            <a:pPr marL="786765" indent="-139065">
              <a:buChar char="-"/>
              <a:tabLst>
                <a:tab pos="787400" algn="l"/>
              </a:tabLst>
            </a:pPr>
            <a:r>
              <a:rPr lang="en-US" spc="-5" dirty="0" smtClean="0">
                <a:solidFill>
                  <a:srgbClr val="3B464D"/>
                </a:solidFill>
                <a:cs typeface="Arial"/>
              </a:rPr>
              <a:t>Timeline for the</a:t>
            </a:r>
            <a:r>
              <a:rPr lang="en-US" spc="-45" dirty="0" smtClean="0">
                <a:solidFill>
                  <a:srgbClr val="3B464D"/>
                </a:solidFill>
                <a:cs typeface="Arial"/>
              </a:rPr>
              <a:t> </a:t>
            </a:r>
            <a:r>
              <a:rPr lang="en-US" spc="-10" dirty="0" smtClean="0">
                <a:solidFill>
                  <a:srgbClr val="3B464D"/>
                </a:solidFill>
                <a:cs typeface="Arial"/>
              </a:rPr>
              <a:t>training</a:t>
            </a:r>
          </a:p>
          <a:p>
            <a:pPr marL="786765" indent="-139065">
              <a:buChar char="-"/>
              <a:tabLst>
                <a:tab pos="787400" algn="l"/>
              </a:tabLst>
            </a:pPr>
            <a:endParaRPr lang="en-US" spc="-10" dirty="0" smtClean="0">
              <a:solidFill>
                <a:srgbClr val="3B464D"/>
              </a:solidFill>
              <a:cs typeface="Arial"/>
            </a:endParaRPr>
          </a:p>
          <a:p>
            <a:pPr marL="786765" indent="-139065">
              <a:buChar char="-"/>
              <a:tabLst>
                <a:tab pos="787400" algn="l"/>
              </a:tabLst>
            </a:pPr>
            <a:r>
              <a:rPr lang="en-US" spc="-10" dirty="0" smtClean="0">
                <a:solidFill>
                  <a:srgbClr val="3B464D"/>
                </a:solidFill>
                <a:cs typeface="Arial"/>
              </a:rPr>
              <a:t>Previous training held at Brazil, Chile, Israel, Korea, and the USPTO</a:t>
            </a:r>
            <a:endParaRPr lang="en-US" dirty="0" smtClean="0">
              <a:cs typeface="Arial"/>
            </a:endParaRPr>
          </a:p>
          <a:p>
            <a:pPr>
              <a:spcBef>
                <a:spcPts val="30"/>
              </a:spcBef>
              <a:buClr>
                <a:srgbClr val="3B464D"/>
              </a:buClr>
              <a:buFont typeface="Arial"/>
              <a:buChar char="-"/>
            </a:pPr>
            <a:endParaRPr lang="en-US" sz="1850" dirty="0" smtClean="0">
              <a:cs typeface="Times New Roman"/>
            </a:endParaRPr>
          </a:p>
          <a:p>
            <a:pPr marL="927100" marR="142240" indent="-279400">
              <a:buChar char="-"/>
              <a:tabLst>
                <a:tab pos="787400" algn="l"/>
              </a:tabLst>
            </a:pPr>
            <a:r>
              <a:rPr lang="en-US" spc="-5" dirty="0" smtClean="0">
                <a:solidFill>
                  <a:srgbClr val="3B464D"/>
                </a:solidFill>
                <a:cs typeface="Arial"/>
              </a:rPr>
              <a:t>Specific </a:t>
            </a:r>
            <a:r>
              <a:rPr lang="en-US" spc="-10" dirty="0" smtClean="0">
                <a:solidFill>
                  <a:srgbClr val="3B464D"/>
                </a:solidFill>
                <a:cs typeface="Arial"/>
              </a:rPr>
              <a:t>feedback </a:t>
            </a:r>
            <a:r>
              <a:rPr lang="en-US" dirty="0" smtClean="0">
                <a:solidFill>
                  <a:srgbClr val="3B464D"/>
                </a:solidFill>
                <a:cs typeface="Arial"/>
              </a:rPr>
              <a:t>- </a:t>
            </a:r>
            <a:r>
              <a:rPr lang="en-US" spc="-5" dirty="0" smtClean="0">
                <a:solidFill>
                  <a:srgbClr val="3B464D"/>
                </a:solidFill>
                <a:cs typeface="Arial"/>
              </a:rPr>
              <a:t>contact the USPTO</a:t>
            </a:r>
            <a:r>
              <a:rPr lang="en-US" spc="-10" dirty="0" smtClean="0">
                <a:solidFill>
                  <a:srgbClr val="3B464D"/>
                </a:solidFill>
                <a:cs typeface="Arial"/>
              </a:rPr>
              <a:t> </a:t>
            </a:r>
            <a:r>
              <a:rPr lang="en-US" spc="-5" dirty="0" smtClean="0">
                <a:solidFill>
                  <a:srgbClr val="3B464D"/>
                </a:solidFill>
                <a:cs typeface="Arial"/>
              </a:rPr>
              <a:t>classification division </a:t>
            </a:r>
          </a:p>
          <a:p>
            <a:pPr marL="647700" marR="142240">
              <a:tabLst>
                <a:tab pos="787400" algn="l"/>
              </a:tabLst>
            </a:pPr>
            <a:r>
              <a:rPr lang="en-US" spc="-5" dirty="0" smtClean="0">
                <a:solidFill>
                  <a:srgbClr val="3B464D"/>
                </a:solidFill>
                <a:cs typeface="Arial"/>
              </a:rPr>
              <a:t>	(CQIC –  classification quality </a:t>
            </a:r>
            <a:r>
              <a:rPr lang="en-US" spc="-10" dirty="0" smtClean="0">
                <a:solidFill>
                  <a:srgbClr val="3B464D"/>
                </a:solidFill>
                <a:cs typeface="Arial"/>
              </a:rPr>
              <a:t>and international</a:t>
            </a:r>
            <a:r>
              <a:rPr lang="en-US" spc="80" dirty="0" smtClean="0">
                <a:solidFill>
                  <a:srgbClr val="3B464D"/>
                </a:solidFill>
                <a:cs typeface="Arial"/>
              </a:rPr>
              <a:t> </a:t>
            </a:r>
            <a:r>
              <a:rPr lang="en-US" spc="-10" dirty="0" smtClean="0">
                <a:solidFill>
                  <a:srgbClr val="3B464D"/>
                </a:solidFill>
                <a:cs typeface="Arial"/>
              </a:rPr>
              <a:t>coordination</a:t>
            </a:r>
            <a:r>
              <a:rPr lang="en-US" dirty="0" smtClean="0">
                <a:cs typeface="Arial"/>
              </a:rPr>
              <a:t> </a:t>
            </a:r>
            <a:r>
              <a:rPr lang="en-US" spc="-5" dirty="0" smtClean="0">
                <a:solidFill>
                  <a:srgbClr val="3B464D"/>
                </a:solidFill>
                <a:cs typeface="Arial"/>
              </a:rPr>
              <a:t>division)</a:t>
            </a:r>
            <a:endParaRPr lang="en-US" dirty="0">
              <a:cs typeface="Arial"/>
            </a:endParaRPr>
          </a:p>
        </p:txBody>
      </p:sp>
    </p:spTree>
    <p:extLst>
      <p:ext uri="{BB962C8B-B14F-4D97-AF65-F5344CB8AC3E}">
        <p14:creationId xmlns:p14="http://schemas.microsoft.com/office/powerpoint/2010/main" val="157534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736" y="384554"/>
            <a:ext cx="5299952" cy="359073"/>
          </a:xfrm>
          <a:prstGeom prst="rect">
            <a:avLst/>
          </a:prstGeom>
        </p:spPr>
        <p:txBody>
          <a:bodyPr vert="horz" wrap="square" lIns="0" tIns="0" rIns="0" bIns="0" rtlCol="0" anchor="ctr">
            <a:spAutoFit/>
          </a:bodyPr>
          <a:lstStyle/>
          <a:p>
            <a:pPr marL="12700"/>
            <a:r>
              <a:rPr lang="en-US" sz="3200" spc="-5" dirty="0" smtClean="0">
                <a:solidFill>
                  <a:srgbClr val="3B464D"/>
                </a:solidFill>
              </a:rPr>
              <a:t>CPC </a:t>
            </a:r>
            <a:r>
              <a:rPr lang="en-US" sz="3200" spc="-20" dirty="0" smtClean="0">
                <a:solidFill>
                  <a:srgbClr val="3B464D"/>
                </a:solidFill>
              </a:rPr>
              <a:t>training</a:t>
            </a:r>
            <a:r>
              <a:rPr lang="en-US" sz="3200" spc="-95" dirty="0" smtClean="0">
                <a:solidFill>
                  <a:srgbClr val="3B464D"/>
                </a:solidFill>
              </a:rPr>
              <a:t> </a:t>
            </a:r>
            <a:r>
              <a:rPr lang="en-US" sz="3200" spc="-10" dirty="0" smtClean="0">
                <a:solidFill>
                  <a:srgbClr val="3B464D"/>
                </a:solidFill>
              </a:rPr>
              <a:t>(con.)</a:t>
            </a:r>
            <a:endParaRPr lang="en-US" sz="3200" dirty="0"/>
          </a:p>
        </p:txBody>
      </p:sp>
      <p:sp>
        <p:nvSpPr>
          <p:cNvPr id="3" name="object 3"/>
          <p:cNvSpPr txBox="1"/>
          <p:nvPr/>
        </p:nvSpPr>
        <p:spPr>
          <a:xfrm>
            <a:off x="322370" y="935441"/>
            <a:ext cx="7657294" cy="3908762"/>
          </a:xfrm>
          <a:prstGeom prst="rect">
            <a:avLst/>
          </a:prstGeom>
        </p:spPr>
        <p:txBody>
          <a:bodyPr vert="horz" wrap="square" lIns="0" tIns="0" rIns="0" bIns="0" rtlCol="0">
            <a:spAutoFit/>
          </a:bodyPr>
          <a:lstStyle/>
          <a:p>
            <a:pPr marL="927100" marR="608330" indent="-914400">
              <a:tabLst>
                <a:tab pos="2433955" algn="l"/>
              </a:tabLst>
            </a:pPr>
            <a:r>
              <a:rPr lang="en-US" sz="2000" spc="-5" dirty="0" smtClean="0">
                <a:solidFill>
                  <a:srgbClr val="3B464D"/>
                </a:solidFill>
                <a:cs typeface="Arial"/>
              </a:rPr>
              <a:t>Customize </a:t>
            </a:r>
            <a:r>
              <a:rPr lang="en-US" sz="2000" spc="-10" dirty="0" smtClean="0">
                <a:solidFill>
                  <a:srgbClr val="3B464D"/>
                </a:solidFill>
                <a:cs typeface="Arial"/>
              </a:rPr>
              <a:t>unique technical expert training </a:t>
            </a:r>
            <a:r>
              <a:rPr lang="en-US" sz="2000" spc="-5" dirty="0" smtClean="0">
                <a:solidFill>
                  <a:srgbClr val="3B464D"/>
                </a:solidFill>
                <a:cs typeface="Arial"/>
              </a:rPr>
              <a:t>for </a:t>
            </a:r>
            <a:r>
              <a:rPr lang="en-US" sz="2000" spc="-10" dirty="0" smtClean="0">
                <a:solidFill>
                  <a:srgbClr val="3B464D"/>
                </a:solidFill>
                <a:cs typeface="Arial"/>
              </a:rPr>
              <a:t>each</a:t>
            </a:r>
          </a:p>
          <a:p>
            <a:pPr marL="927100" marR="608330" indent="-914400">
              <a:tabLst>
                <a:tab pos="2433955" algn="l"/>
              </a:tabLst>
            </a:pPr>
            <a:r>
              <a:rPr lang="en-US" sz="2000" spc="-10" dirty="0" smtClean="0">
                <a:solidFill>
                  <a:srgbClr val="3B464D"/>
                </a:solidFill>
                <a:cs typeface="Arial"/>
              </a:rPr>
              <a:t>Office  </a:t>
            </a:r>
            <a:r>
              <a:rPr lang="en-US" sz="2000" spc="-5" dirty="0" smtClean="0">
                <a:solidFill>
                  <a:srgbClr val="3B464D"/>
                </a:solidFill>
                <a:cs typeface="Arial"/>
              </a:rPr>
              <a:t>(at</a:t>
            </a:r>
            <a:r>
              <a:rPr lang="en-US" sz="2000" spc="10" dirty="0" smtClean="0">
                <a:solidFill>
                  <a:srgbClr val="3B464D"/>
                </a:solidFill>
                <a:cs typeface="Arial"/>
              </a:rPr>
              <a:t> the </a:t>
            </a:r>
            <a:r>
              <a:rPr lang="en-US" sz="2000" spc="-10" dirty="0" smtClean="0">
                <a:solidFill>
                  <a:srgbClr val="3B464D"/>
                </a:solidFill>
                <a:cs typeface="Arial"/>
              </a:rPr>
              <a:t>USPTO</a:t>
            </a:r>
            <a:r>
              <a:rPr lang="en-US" sz="2000" spc="-15" dirty="0" smtClean="0">
                <a:solidFill>
                  <a:srgbClr val="3B464D"/>
                </a:solidFill>
                <a:cs typeface="Arial"/>
              </a:rPr>
              <a:t> </a:t>
            </a:r>
            <a:r>
              <a:rPr lang="en-US" sz="2000" spc="-10" dirty="0" smtClean="0">
                <a:solidFill>
                  <a:srgbClr val="3B464D"/>
                </a:solidFill>
                <a:cs typeface="Arial"/>
              </a:rPr>
              <a:t>or National Office(s) location)</a:t>
            </a:r>
            <a:endParaRPr lang="en-US" sz="2000" dirty="0" smtClean="0">
              <a:cs typeface="Arial"/>
            </a:endParaRPr>
          </a:p>
          <a:p>
            <a:pPr>
              <a:spcBef>
                <a:spcPts val="40"/>
              </a:spcBef>
            </a:pPr>
            <a:endParaRPr lang="en-US" sz="1850" dirty="0" smtClean="0">
              <a:cs typeface="Times New Roman"/>
            </a:endParaRPr>
          </a:p>
          <a:p>
            <a:pPr marL="1213485" indent="-286385">
              <a:buFont typeface="Wingdings"/>
              <a:buChar char=""/>
              <a:tabLst>
                <a:tab pos="1213485" algn="l"/>
                <a:tab pos="1214120" algn="l"/>
              </a:tabLst>
            </a:pPr>
            <a:r>
              <a:rPr lang="en-US" sz="1600" spc="-5" dirty="0" smtClean="0">
                <a:solidFill>
                  <a:srgbClr val="3B464D"/>
                </a:solidFill>
                <a:cs typeface="Arial"/>
              </a:rPr>
              <a:t>General</a:t>
            </a:r>
            <a:r>
              <a:rPr lang="en-US" sz="1600" spc="-50" dirty="0" smtClean="0">
                <a:solidFill>
                  <a:srgbClr val="3B464D"/>
                </a:solidFill>
                <a:cs typeface="Arial"/>
              </a:rPr>
              <a:t> </a:t>
            </a:r>
            <a:r>
              <a:rPr lang="en-US" sz="1600" spc="-5" dirty="0" smtClean="0">
                <a:solidFill>
                  <a:srgbClr val="3B464D"/>
                </a:solidFill>
                <a:cs typeface="Arial"/>
              </a:rPr>
              <a:t>training</a:t>
            </a:r>
            <a:endParaRPr lang="en-US" sz="1600" dirty="0" smtClean="0">
              <a:cs typeface="Arial"/>
            </a:endParaRPr>
          </a:p>
          <a:p>
            <a:pPr>
              <a:spcBef>
                <a:spcPts val="20"/>
              </a:spcBef>
              <a:buClr>
                <a:srgbClr val="3B464D"/>
              </a:buClr>
              <a:buFont typeface="Wingdings"/>
              <a:buChar char=""/>
            </a:pPr>
            <a:endParaRPr lang="en-US" sz="1650" dirty="0" smtClean="0">
              <a:cs typeface="Times New Roman"/>
            </a:endParaRPr>
          </a:p>
          <a:p>
            <a:pPr marL="1213485" indent="-286385">
              <a:buFont typeface="Wingdings"/>
              <a:buChar char=""/>
              <a:tabLst>
                <a:tab pos="1213485" algn="l"/>
                <a:tab pos="1214120" algn="l"/>
              </a:tabLst>
            </a:pPr>
            <a:r>
              <a:rPr lang="en-US" sz="1600" spc="-5" dirty="0" smtClean="0">
                <a:solidFill>
                  <a:srgbClr val="3B464D"/>
                </a:solidFill>
                <a:cs typeface="Arial"/>
              </a:rPr>
              <a:t>Master </a:t>
            </a:r>
            <a:r>
              <a:rPr lang="en-US" sz="1600" dirty="0" smtClean="0">
                <a:solidFill>
                  <a:srgbClr val="3B464D"/>
                </a:solidFill>
                <a:cs typeface="Arial"/>
              </a:rPr>
              <a:t>level</a:t>
            </a:r>
            <a:r>
              <a:rPr lang="en-US" sz="1600" spc="-45" dirty="0" smtClean="0">
                <a:solidFill>
                  <a:srgbClr val="3B464D"/>
                </a:solidFill>
                <a:cs typeface="Arial"/>
              </a:rPr>
              <a:t> </a:t>
            </a:r>
            <a:r>
              <a:rPr lang="en-US" sz="1600" spc="-5" dirty="0" smtClean="0">
                <a:solidFill>
                  <a:srgbClr val="3B464D"/>
                </a:solidFill>
                <a:cs typeface="Arial"/>
              </a:rPr>
              <a:t>training</a:t>
            </a:r>
            <a:endParaRPr lang="en-US" sz="1600" dirty="0" smtClean="0">
              <a:cs typeface="Arial"/>
            </a:endParaRPr>
          </a:p>
          <a:p>
            <a:pPr>
              <a:spcBef>
                <a:spcPts val="20"/>
              </a:spcBef>
              <a:buClr>
                <a:srgbClr val="3B464D"/>
              </a:buClr>
              <a:buFont typeface="Wingdings"/>
              <a:buChar char=""/>
            </a:pPr>
            <a:endParaRPr lang="en-US" sz="1650" dirty="0" smtClean="0">
              <a:cs typeface="Times New Roman"/>
            </a:endParaRPr>
          </a:p>
          <a:p>
            <a:pPr marL="1213485" indent="-286385">
              <a:buFont typeface="Wingdings"/>
              <a:buChar char=""/>
              <a:tabLst>
                <a:tab pos="1213485" algn="l"/>
                <a:tab pos="1214120" algn="l"/>
              </a:tabLst>
            </a:pPr>
            <a:r>
              <a:rPr lang="en-US" sz="1600" spc="-5" dirty="0" smtClean="0">
                <a:solidFill>
                  <a:srgbClr val="3B464D"/>
                </a:solidFill>
                <a:cs typeface="Arial"/>
              </a:rPr>
              <a:t>Advanced training </a:t>
            </a:r>
            <a:r>
              <a:rPr lang="en-US" sz="1600" dirty="0" smtClean="0">
                <a:solidFill>
                  <a:srgbClr val="3B464D"/>
                </a:solidFill>
                <a:cs typeface="Arial"/>
              </a:rPr>
              <a:t>in specific </a:t>
            </a:r>
            <a:r>
              <a:rPr lang="en-US" sz="1600" spc="-5" dirty="0" smtClean="0">
                <a:solidFill>
                  <a:srgbClr val="3B464D"/>
                </a:solidFill>
                <a:cs typeface="Arial"/>
              </a:rPr>
              <a:t>technical</a:t>
            </a:r>
            <a:r>
              <a:rPr lang="en-US" sz="1600" spc="-25" dirty="0" smtClean="0">
                <a:solidFill>
                  <a:srgbClr val="3B464D"/>
                </a:solidFill>
                <a:cs typeface="Arial"/>
              </a:rPr>
              <a:t> </a:t>
            </a:r>
            <a:r>
              <a:rPr lang="en-US" sz="1600" dirty="0" smtClean="0">
                <a:solidFill>
                  <a:srgbClr val="3B464D"/>
                </a:solidFill>
                <a:cs typeface="Arial"/>
              </a:rPr>
              <a:t>field</a:t>
            </a:r>
            <a:endParaRPr lang="en-US" sz="1600" dirty="0" smtClean="0">
              <a:cs typeface="Arial"/>
            </a:endParaRPr>
          </a:p>
          <a:p>
            <a:pPr>
              <a:spcBef>
                <a:spcPts val="20"/>
              </a:spcBef>
              <a:buClr>
                <a:srgbClr val="3B464D"/>
              </a:buClr>
              <a:buFont typeface="Wingdings"/>
              <a:buChar char=""/>
            </a:pPr>
            <a:endParaRPr lang="en-US" sz="1650" dirty="0" smtClean="0">
              <a:cs typeface="Times New Roman"/>
            </a:endParaRPr>
          </a:p>
          <a:p>
            <a:pPr marL="1213485" indent="-286385">
              <a:buFont typeface="Wingdings"/>
              <a:buChar char=""/>
              <a:tabLst>
                <a:tab pos="1213485" algn="l"/>
                <a:tab pos="1214120" algn="l"/>
              </a:tabLst>
            </a:pPr>
            <a:r>
              <a:rPr lang="en-US" sz="1600" b="1" spc="-5" dirty="0" smtClean="0">
                <a:solidFill>
                  <a:srgbClr val="3B464D"/>
                </a:solidFill>
                <a:cs typeface="Arial"/>
              </a:rPr>
              <a:t>C-set</a:t>
            </a:r>
            <a:r>
              <a:rPr lang="en-US" sz="1600" b="1" spc="-65" dirty="0" smtClean="0">
                <a:solidFill>
                  <a:srgbClr val="3B464D"/>
                </a:solidFill>
                <a:cs typeface="Arial"/>
              </a:rPr>
              <a:t> </a:t>
            </a:r>
            <a:r>
              <a:rPr lang="en-US" sz="1600" b="1" spc="-5" dirty="0" smtClean="0">
                <a:solidFill>
                  <a:srgbClr val="3B464D"/>
                </a:solidFill>
                <a:cs typeface="Arial"/>
              </a:rPr>
              <a:t>training</a:t>
            </a:r>
            <a:endParaRPr lang="en-US" sz="1600" dirty="0" smtClean="0">
              <a:cs typeface="Arial"/>
            </a:endParaRPr>
          </a:p>
          <a:p>
            <a:pPr>
              <a:spcBef>
                <a:spcPts val="20"/>
              </a:spcBef>
              <a:buClr>
                <a:srgbClr val="3B464D"/>
              </a:buClr>
              <a:buFont typeface="Wingdings"/>
              <a:buChar char=""/>
            </a:pPr>
            <a:endParaRPr lang="en-US" sz="1650" dirty="0" smtClean="0">
              <a:cs typeface="Times New Roman"/>
            </a:endParaRPr>
          </a:p>
          <a:p>
            <a:pPr marL="1213485" indent="-286385">
              <a:buFont typeface="Wingdings"/>
              <a:buChar char=""/>
              <a:tabLst>
                <a:tab pos="1213485" algn="l"/>
                <a:tab pos="1214120" algn="l"/>
              </a:tabLst>
            </a:pPr>
            <a:r>
              <a:rPr lang="en-US" sz="1600" spc="-5" dirty="0" smtClean="0">
                <a:solidFill>
                  <a:srgbClr val="3B464D"/>
                </a:solidFill>
                <a:cs typeface="Arial"/>
              </a:rPr>
              <a:t>Computer based </a:t>
            </a:r>
            <a:r>
              <a:rPr lang="en-US" sz="1600" spc="-10" dirty="0" smtClean="0">
                <a:solidFill>
                  <a:srgbClr val="3B464D"/>
                </a:solidFill>
                <a:cs typeface="Arial"/>
              </a:rPr>
              <a:t>training </a:t>
            </a:r>
            <a:r>
              <a:rPr lang="en-US" sz="1600" spc="-5" dirty="0" smtClean="0">
                <a:solidFill>
                  <a:srgbClr val="3B464D"/>
                </a:solidFill>
                <a:cs typeface="Arial"/>
              </a:rPr>
              <a:t>(CBT) e-learning</a:t>
            </a:r>
            <a:r>
              <a:rPr lang="en-US" sz="1600" spc="10" dirty="0" smtClean="0">
                <a:solidFill>
                  <a:srgbClr val="3B464D"/>
                </a:solidFill>
                <a:cs typeface="Arial"/>
              </a:rPr>
              <a:t> </a:t>
            </a:r>
            <a:r>
              <a:rPr lang="en-US" sz="1600" spc="-5" dirty="0" smtClean="0">
                <a:solidFill>
                  <a:srgbClr val="3B464D"/>
                </a:solidFill>
                <a:cs typeface="Arial"/>
              </a:rPr>
              <a:t>modules</a:t>
            </a:r>
            <a:endParaRPr lang="en-US" sz="1600" dirty="0" smtClean="0">
              <a:cs typeface="Arial"/>
            </a:endParaRPr>
          </a:p>
          <a:p>
            <a:pPr>
              <a:spcBef>
                <a:spcPts val="20"/>
              </a:spcBef>
              <a:buClr>
                <a:srgbClr val="3B464D"/>
              </a:buClr>
              <a:buFont typeface="Wingdings"/>
              <a:buChar char=""/>
            </a:pPr>
            <a:endParaRPr lang="en-US" sz="1650" dirty="0" smtClean="0">
              <a:cs typeface="Times New Roman"/>
            </a:endParaRPr>
          </a:p>
          <a:p>
            <a:pPr marL="1213485" indent="-286385">
              <a:buFont typeface="Wingdings"/>
              <a:buChar char=""/>
              <a:tabLst>
                <a:tab pos="1213485" algn="l"/>
                <a:tab pos="1214120" algn="l"/>
              </a:tabLst>
            </a:pPr>
            <a:r>
              <a:rPr lang="en-US" sz="1600" spc="-5" dirty="0" smtClean="0">
                <a:solidFill>
                  <a:srgbClr val="3B464D"/>
                </a:solidFill>
                <a:cs typeface="Arial"/>
              </a:rPr>
              <a:t>Field-specific </a:t>
            </a:r>
            <a:r>
              <a:rPr lang="en-US" sz="1600" spc="-10" dirty="0" smtClean="0">
                <a:solidFill>
                  <a:srgbClr val="3B464D"/>
                </a:solidFill>
                <a:cs typeface="Arial"/>
              </a:rPr>
              <a:t>training </a:t>
            </a:r>
            <a:r>
              <a:rPr lang="en-US" sz="1600" spc="-5" dirty="0" smtClean="0">
                <a:solidFill>
                  <a:srgbClr val="3B464D"/>
                </a:solidFill>
                <a:cs typeface="Arial"/>
              </a:rPr>
              <a:t>(FST) on the CPC</a:t>
            </a:r>
            <a:r>
              <a:rPr lang="en-US" sz="1600" spc="35" dirty="0" smtClean="0">
                <a:solidFill>
                  <a:srgbClr val="3B464D"/>
                </a:solidFill>
                <a:cs typeface="Arial"/>
              </a:rPr>
              <a:t> </a:t>
            </a:r>
            <a:r>
              <a:rPr lang="en-US" sz="1600" spc="-5" dirty="0" smtClean="0">
                <a:solidFill>
                  <a:srgbClr val="3B464D"/>
                </a:solidFill>
                <a:cs typeface="Arial"/>
              </a:rPr>
              <a:t>scheme/definitions</a:t>
            </a:r>
            <a:endParaRPr lang="en-US" sz="1600" dirty="0" smtClean="0">
              <a:cs typeface="Arial"/>
            </a:endParaRPr>
          </a:p>
          <a:p>
            <a:pPr marL="1689100">
              <a:spcBef>
                <a:spcPts val="590"/>
              </a:spcBef>
            </a:pPr>
            <a:r>
              <a:rPr lang="en-US" sz="1200" spc="-5" dirty="0" smtClean="0">
                <a:solidFill>
                  <a:srgbClr val="3B464D"/>
                </a:solidFill>
                <a:cs typeface="Arial"/>
              </a:rPr>
              <a:t>(</a:t>
            </a:r>
            <a:r>
              <a:rPr lang="en-US" sz="1200" u="sng" spc="-5" dirty="0" smtClean="0">
                <a:solidFill>
                  <a:srgbClr val="0000FF"/>
                </a:solidFill>
                <a:cs typeface="Arial"/>
                <a:hlinkClick r:id="rId3"/>
              </a:rPr>
              <a:t>Http://ptoweb.Uspto.Gov/patents/cpc/fst.Html</a:t>
            </a:r>
            <a:r>
              <a:rPr lang="en-US" sz="1200" spc="-5" dirty="0" smtClean="0">
                <a:solidFill>
                  <a:srgbClr val="3B464D"/>
                </a:solidFill>
                <a:cs typeface="Arial"/>
              </a:rPr>
              <a:t>)</a:t>
            </a:r>
            <a:endParaRPr lang="en-US" sz="1200" dirty="0">
              <a:cs typeface="Arial"/>
            </a:endParaRPr>
          </a:p>
        </p:txBody>
      </p:sp>
    </p:spTree>
    <p:extLst>
      <p:ext uri="{BB962C8B-B14F-4D97-AF65-F5344CB8AC3E}">
        <p14:creationId xmlns:p14="http://schemas.microsoft.com/office/powerpoint/2010/main" val="57435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467544" y="270000"/>
            <a:ext cx="8496944" cy="404906"/>
          </a:xfrm>
        </p:spPr>
        <p:txBody>
          <a:bodyPr/>
          <a:lstStyle/>
          <a:p>
            <a:r>
              <a:rPr lang="en-GB" dirty="0" smtClean="0"/>
              <a:t>29 Offices participating in the CPC</a:t>
            </a:r>
            <a:r>
              <a:rPr lang="en-GB" sz="2400" dirty="0">
                <a:solidFill>
                  <a:schemeClr val="tx1"/>
                </a:solidFill>
              </a:rPr>
              <a:t/>
            </a:r>
            <a:br>
              <a:rPr lang="en-GB" sz="2400" dirty="0">
                <a:solidFill>
                  <a:schemeClr val="tx1"/>
                </a:solidFill>
              </a:rPr>
            </a:b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771550"/>
            <a:ext cx="5832648" cy="40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920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endParaRPr lang="en-US" dirty="0" smtClean="0">
              <a:latin typeface="+mn-lt"/>
            </a:endParaRPr>
          </a:p>
          <a:p>
            <a:pPr marL="514350" indent="-457200"/>
            <a:r>
              <a:rPr lang="en-US" dirty="0" smtClean="0">
                <a:latin typeface="+mn-lt"/>
              </a:rPr>
              <a:t>The USPTO transitioning to CPC routing from   the USPC (united state patent classification)  routing</a:t>
            </a:r>
          </a:p>
          <a:p>
            <a:pPr marL="514350" indent="-457200"/>
            <a:endParaRPr lang="en-US" dirty="0" smtClean="0">
              <a:latin typeface="+mn-lt"/>
            </a:endParaRPr>
          </a:p>
          <a:p>
            <a:pPr marL="514350" indent="-457200"/>
            <a:r>
              <a:rPr lang="en-US" dirty="0" smtClean="0">
                <a:latin typeface="+mn-lt"/>
              </a:rPr>
              <a:t>CPC revisions</a:t>
            </a:r>
            <a:r>
              <a:rPr lang="en-US" smtClean="0">
                <a:latin typeface="+mn-lt"/>
              </a:rPr>
              <a:t>, IP5 </a:t>
            </a:r>
            <a:r>
              <a:rPr lang="en-US" dirty="0" smtClean="0">
                <a:latin typeface="+mn-lt"/>
              </a:rPr>
              <a:t>revisions and IPC revisions underway</a:t>
            </a:r>
          </a:p>
          <a:p>
            <a:pPr marL="514350" indent="-457200"/>
            <a:endParaRPr lang="en-US" dirty="0" smtClean="0">
              <a:latin typeface="+mn-lt"/>
            </a:endParaRPr>
          </a:p>
          <a:p>
            <a:pPr marL="514350" indent="-457200"/>
            <a:r>
              <a:rPr lang="en-US" dirty="0" smtClean="0">
                <a:latin typeface="+mn-lt"/>
              </a:rPr>
              <a:t>Research on artificial intelligence (AI) for classification</a:t>
            </a:r>
          </a:p>
          <a:p>
            <a:endParaRPr lang="en-US" dirty="0" smtClean="0">
              <a:latin typeface="+mn-lt"/>
            </a:endParaRPr>
          </a:p>
          <a:p>
            <a:endParaRPr lang="en-US" dirty="0">
              <a:latin typeface="+mn-lt"/>
            </a:endParaRPr>
          </a:p>
        </p:txBody>
      </p:sp>
      <p:sp>
        <p:nvSpPr>
          <p:cNvPr id="5" name="object 2"/>
          <p:cNvSpPr txBox="1">
            <a:spLocks/>
          </p:cNvSpPr>
          <p:nvPr/>
        </p:nvSpPr>
        <p:spPr>
          <a:xfrm>
            <a:off x="284536" y="301951"/>
            <a:ext cx="5134809" cy="492443"/>
          </a:xfrm>
          <a:prstGeom prst="rect">
            <a:avLst/>
          </a:prstGeom>
        </p:spPr>
        <p:txBody>
          <a:bodyPr vert="horz" wrap="square" lIns="0" tIns="0" rIns="0" bIns="0" rtlCol="0" anchor="ctr">
            <a:sp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12700"/>
            <a:r>
              <a:rPr lang="en-US" sz="3200" spc="-5" dirty="0" smtClean="0">
                <a:solidFill>
                  <a:srgbClr val="3B464D"/>
                </a:solidFill>
              </a:rPr>
              <a:t>CPC </a:t>
            </a:r>
            <a:r>
              <a:rPr lang="en-US" sz="3200" spc="-20" dirty="0" smtClean="0">
                <a:solidFill>
                  <a:srgbClr val="3B464D"/>
                </a:solidFill>
              </a:rPr>
              <a:t>Implementation</a:t>
            </a:r>
            <a:endParaRPr lang="en-US" sz="3200" dirty="0"/>
          </a:p>
        </p:txBody>
      </p:sp>
    </p:spTree>
    <p:extLst>
      <p:ext uri="{BB962C8B-B14F-4D97-AF65-F5344CB8AC3E}">
        <p14:creationId xmlns:p14="http://schemas.microsoft.com/office/powerpoint/2010/main" val="119624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600" y="1916757"/>
            <a:ext cx="7556400" cy="430887"/>
          </a:xfrm>
        </p:spPr>
        <p:txBody>
          <a:bodyPr/>
          <a:lstStyle/>
          <a:p>
            <a:r>
              <a:rPr lang="en-GB" dirty="0"/>
              <a:t>CPC Update - </a:t>
            </a:r>
            <a:r>
              <a:rPr lang="en-GB" dirty="0" smtClean="0"/>
              <a:t>EPO</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p:txBody>
          <a:bodyPr wrap="square"/>
          <a:lstStyle/>
          <a:p>
            <a:endParaRPr lang="en-GB"/>
          </a:p>
        </p:txBody>
      </p:sp>
      <p:sp>
        <p:nvSpPr>
          <p:cNvPr id="5" name="Text Placeholder 4"/>
          <p:cNvSpPr>
            <a:spLocks noGrp="1"/>
          </p:cNvSpPr>
          <p:nvPr>
            <p:ph type="body" sz="quarter" idx="14"/>
          </p:nvPr>
        </p:nvSpPr>
        <p:spPr/>
        <p:txBody>
          <a:bodyPr wrap="square"/>
          <a:lstStyle/>
          <a:p>
            <a:endParaRPr lang="en-GB"/>
          </a:p>
        </p:txBody>
      </p:sp>
      <p:sp>
        <p:nvSpPr>
          <p:cNvPr id="6" name="Text Placeholder 5"/>
          <p:cNvSpPr>
            <a:spLocks noGrp="1"/>
          </p:cNvSpPr>
          <p:nvPr>
            <p:ph type="body" sz="quarter" idx="15"/>
          </p:nvPr>
        </p:nvSpPr>
        <p:spPr/>
        <p:txBody>
          <a:bodyPr wrap="square"/>
          <a:lstStyle/>
          <a:p>
            <a:endParaRPr lang="en-GB"/>
          </a:p>
        </p:txBody>
      </p:sp>
    </p:spTree>
    <p:extLst>
      <p:ext uri="{BB962C8B-B14F-4D97-AF65-F5344CB8AC3E}">
        <p14:creationId xmlns:p14="http://schemas.microsoft.com/office/powerpoint/2010/main" val="1077322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E7466D5-5FD4-4F4B-8D73-8B7BBAFB9A8E}" type="slidenum">
              <a:rPr lang="en-GB" smtClean="0"/>
              <a:t>32</a:t>
            </a:fld>
            <a:endParaRPr lang="en-GB"/>
          </a:p>
        </p:txBody>
      </p:sp>
      <p:sp>
        <p:nvSpPr>
          <p:cNvPr id="4" name="Title 3"/>
          <p:cNvSpPr>
            <a:spLocks noGrp="1"/>
          </p:cNvSpPr>
          <p:nvPr>
            <p:ph type="title"/>
          </p:nvPr>
        </p:nvSpPr>
        <p:spPr/>
        <p:txBody>
          <a:bodyPr/>
          <a:lstStyle/>
          <a:p>
            <a:r>
              <a:rPr lang="en-GB" dirty="0" smtClean="0"/>
              <a:t>CPC Training on </a:t>
            </a:r>
            <a:r>
              <a:rPr lang="en-GB" dirty="0" smtClean="0">
                <a:hlinkClick r:id="rId2"/>
              </a:rPr>
              <a:t>www.cpcinfo.org</a:t>
            </a:r>
            <a:r>
              <a:rPr lang="en-GB" dirty="0" smtClean="0"/>
              <a:t>	</a:t>
            </a:r>
            <a:endParaRPr lang="en-GB"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693663"/>
            <a:ext cx="3818475" cy="418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1960" y="4881885"/>
            <a:ext cx="4392488" cy="276999"/>
          </a:xfrm>
          <a:prstGeom prst="rect">
            <a:avLst/>
          </a:prstGeom>
        </p:spPr>
        <p:txBody>
          <a:bodyPr wrap="square">
            <a:spAutoFit/>
          </a:bodyPr>
          <a:lstStyle/>
          <a:p>
            <a:r>
              <a:rPr lang="en-GB" sz="1200" dirty="0"/>
              <a:t> </a:t>
            </a:r>
            <a:r>
              <a:rPr lang="fr-CH" sz="1200" u="sng" dirty="0">
                <a:hlinkClick r:id="rId4"/>
              </a:rPr>
              <a:t>https://www.cooperativepatentclassification.org/Training.html</a:t>
            </a:r>
            <a:endParaRPr lang="en-GB" sz="1200" dirty="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52" y="699542"/>
            <a:ext cx="4269348" cy="417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907704" y="2499742"/>
            <a:ext cx="2808312" cy="72008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E7466D5-5FD4-4F4B-8D73-8B7BBAFB9A8E}" type="slidenum">
              <a:rPr lang="en-GB" smtClean="0"/>
              <a:t>33</a:t>
            </a:fld>
            <a:endParaRPr lang="en-GB"/>
          </a:p>
        </p:txBody>
      </p:sp>
      <p:sp>
        <p:nvSpPr>
          <p:cNvPr id="3" name="Title 2"/>
          <p:cNvSpPr>
            <a:spLocks noGrp="1"/>
          </p:cNvSpPr>
          <p:nvPr>
            <p:ph type="title"/>
          </p:nvPr>
        </p:nvSpPr>
        <p:spPr/>
        <p:txBody>
          <a:bodyPr/>
          <a:lstStyle/>
          <a:p>
            <a:endParaRPr lang="en-GB"/>
          </a:p>
        </p:txBody>
      </p:sp>
      <p:sp>
        <p:nvSpPr>
          <p:cNvPr id="4" name="Title 3"/>
          <p:cNvSpPr txBox="1">
            <a:spLocks/>
          </p:cNvSpPr>
          <p:nvPr/>
        </p:nvSpPr>
        <p:spPr>
          <a:xfrm>
            <a:off x="687600" y="2238852"/>
            <a:ext cx="7846638" cy="404906"/>
          </a:xfrm>
          <a:prstGeom prst="rect">
            <a:avLst/>
          </a:prstGeom>
        </p:spPr>
        <p:txBody>
          <a:bodyPr vert="horz" wrap="square" lIns="0" tIns="0" rIns="0" bIns="0" rtlCol="0" anchor="t" anchorCtr="0">
            <a:noAutofit/>
          </a:bodyPr>
          <a:lst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a:lstStyle>
          <a:p>
            <a:pPr algn="ctr"/>
            <a:r>
              <a:rPr lang="en-GB" dirty="0" smtClean="0"/>
              <a:t>CPC International</a:t>
            </a:r>
          </a:p>
          <a:p>
            <a:pPr algn="ctr"/>
            <a:r>
              <a:rPr lang="en-GB" dirty="0" smtClean="0"/>
              <a:t>Impact on </a:t>
            </a:r>
            <a:r>
              <a:rPr lang="en-GB" dirty="0" err="1" smtClean="0"/>
              <a:t>DocDB</a:t>
            </a:r>
            <a:r>
              <a:rPr lang="en-GB" dirty="0" smtClean="0"/>
              <a:t> XML</a:t>
            </a:r>
            <a:endParaRPr lang="en-GB" dirty="0"/>
          </a:p>
        </p:txBody>
      </p:sp>
    </p:spTree>
    <p:extLst>
      <p:ext uri="{BB962C8B-B14F-4D97-AF65-F5344CB8AC3E}">
        <p14:creationId xmlns:p14="http://schemas.microsoft.com/office/powerpoint/2010/main" val="3853232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smtClean="0"/>
              <a:t>Impact of CPC International on </a:t>
            </a:r>
            <a:r>
              <a:rPr lang="en-GB" sz="2400" dirty="0" err="1" smtClean="0"/>
              <a:t>DocDB</a:t>
            </a:r>
            <a:r>
              <a:rPr lang="en-GB" sz="2400" dirty="0" smtClean="0"/>
              <a:t> XML</a:t>
            </a:r>
            <a:endParaRPr lang="en-GB" sz="2400" dirty="0"/>
          </a:p>
        </p:txBody>
      </p:sp>
      <p:sp>
        <p:nvSpPr>
          <p:cNvPr id="5" name="Text Placeholder 4"/>
          <p:cNvSpPr>
            <a:spLocks noGrp="1"/>
          </p:cNvSpPr>
          <p:nvPr>
            <p:ph type="body" idx="1"/>
          </p:nvPr>
        </p:nvSpPr>
        <p:spPr>
          <a:xfrm>
            <a:off x="676800" y="914398"/>
            <a:ext cx="7846638" cy="3961607"/>
          </a:xfrm>
        </p:spPr>
        <p:txBody>
          <a:bodyPr/>
          <a:lstStyle/>
          <a:p>
            <a:pPr marL="0" indent="0">
              <a:buNone/>
            </a:pPr>
            <a:r>
              <a:rPr lang="en-GB" dirty="0" smtClean="0"/>
              <a:t>From the point of view of </a:t>
            </a:r>
            <a:r>
              <a:rPr lang="en-GB" dirty="0" err="1"/>
              <a:t>D</a:t>
            </a:r>
            <a:r>
              <a:rPr lang="en-GB" dirty="0" err="1" smtClean="0"/>
              <a:t>ocDB</a:t>
            </a:r>
            <a:r>
              <a:rPr lang="en-GB" dirty="0" smtClean="0"/>
              <a:t> XML, the </a:t>
            </a:r>
            <a:r>
              <a:rPr lang="en-GB" b="1" dirty="0" smtClean="0"/>
              <a:t>changes related to the CPC International</a:t>
            </a:r>
            <a:r>
              <a:rPr lang="en-GB" dirty="0" smtClean="0"/>
              <a:t> project are </a:t>
            </a:r>
            <a:r>
              <a:rPr lang="en-GB" b="1" dirty="0" smtClean="0"/>
              <a:t>minor</a:t>
            </a:r>
            <a:r>
              <a:rPr lang="en-GB" dirty="0" smtClean="0"/>
              <a:t>:</a:t>
            </a:r>
          </a:p>
          <a:p>
            <a:pPr marL="0" indent="0">
              <a:buNone/>
            </a:pPr>
            <a:endParaRPr lang="en-GB" dirty="0" smtClean="0"/>
          </a:p>
          <a:p>
            <a:r>
              <a:rPr lang="en-GB" b="1" dirty="0" smtClean="0"/>
              <a:t>No impact </a:t>
            </a:r>
            <a:r>
              <a:rPr lang="en-GB" dirty="0" smtClean="0"/>
              <a:t>on </a:t>
            </a:r>
            <a:r>
              <a:rPr lang="en-GB" b="1" dirty="0" smtClean="0"/>
              <a:t>schema definition</a:t>
            </a:r>
          </a:p>
          <a:p>
            <a:r>
              <a:rPr lang="en-GB" b="1" dirty="0" smtClean="0"/>
              <a:t>No impact </a:t>
            </a:r>
            <a:r>
              <a:rPr lang="en-GB" dirty="0" smtClean="0"/>
              <a:t>on the content of element </a:t>
            </a:r>
            <a:r>
              <a:rPr lang="en-GB" b="1" dirty="0" smtClean="0">
                <a:solidFill>
                  <a:srgbClr val="0070C0"/>
                </a:solidFill>
              </a:rPr>
              <a:t>&lt;patent-classification&gt;</a:t>
            </a:r>
          </a:p>
          <a:p>
            <a:r>
              <a:rPr lang="en-GB" b="1" dirty="0" smtClean="0"/>
              <a:t>Minor change </a:t>
            </a:r>
            <a:r>
              <a:rPr lang="en-GB" dirty="0" smtClean="0"/>
              <a:t>in the content of element </a:t>
            </a:r>
            <a:r>
              <a:rPr lang="en-GB" b="1" dirty="0" smtClean="0">
                <a:solidFill>
                  <a:srgbClr val="0070C0"/>
                </a:solidFill>
              </a:rPr>
              <a:t>&lt;classification-scheme&gt;</a:t>
            </a:r>
          </a:p>
          <a:p>
            <a:pPr lvl="1"/>
            <a:r>
              <a:rPr lang="en-GB" dirty="0" smtClean="0"/>
              <a:t>currently: value “CPC” (EPO, USPTO) or “CPCNO” (other NO)</a:t>
            </a:r>
          </a:p>
          <a:p>
            <a:pPr lvl="1"/>
            <a:r>
              <a:rPr lang="en-GB" dirty="0" smtClean="0"/>
              <a:t>future: value “CPCI”</a:t>
            </a:r>
          </a:p>
          <a:p>
            <a:r>
              <a:rPr lang="en-GB" b="1" dirty="0" smtClean="0"/>
              <a:t>Minor change </a:t>
            </a:r>
            <a:r>
              <a:rPr lang="en-GB" dirty="0" smtClean="0"/>
              <a:t>for element </a:t>
            </a:r>
            <a:r>
              <a:rPr lang="en-GB" b="1" dirty="0" smtClean="0">
                <a:solidFill>
                  <a:srgbClr val="0070C0"/>
                </a:solidFill>
              </a:rPr>
              <a:t>&lt;generating-office&gt;</a:t>
            </a:r>
          </a:p>
          <a:p>
            <a:pPr lvl="1"/>
            <a:r>
              <a:rPr lang="en-GB" dirty="0" smtClean="0"/>
              <a:t>currently only populated when “scheme” = “CPCNO”</a:t>
            </a:r>
          </a:p>
          <a:p>
            <a:pPr lvl="1"/>
            <a:r>
              <a:rPr lang="en-GB" dirty="0" smtClean="0"/>
              <a:t>future: populated in all cases</a:t>
            </a:r>
            <a:endParaRPr lang="en-GB" dirty="0"/>
          </a:p>
        </p:txBody>
      </p:sp>
      <p:sp>
        <p:nvSpPr>
          <p:cNvPr id="2" name="Slide Number Placeholder 1"/>
          <p:cNvSpPr>
            <a:spLocks noGrp="1"/>
          </p:cNvSpPr>
          <p:nvPr>
            <p:ph type="sldNum" sz="quarter" idx="7"/>
          </p:nvPr>
        </p:nvSpPr>
        <p:spPr/>
        <p:txBody>
          <a:bodyPr/>
          <a:lstStyle/>
          <a:p>
            <a:fld id="{BE7466D5-5FD4-4F4B-8D73-8B7BBAFB9A8E}" type="slidenum">
              <a:rPr lang="en-GB" smtClean="0"/>
              <a:t>34</a:t>
            </a:fld>
            <a:endParaRPr lang="en-GB"/>
          </a:p>
        </p:txBody>
      </p:sp>
    </p:spTree>
    <p:extLst>
      <p:ext uri="{BB962C8B-B14F-4D97-AF65-F5344CB8AC3E}">
        <p14:creationId xmlns:p14="http://schemas.microsoft.com/office/powerpoint/2010/main" val="19145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dirty="0"/>
              <a:t>Impact of CPC International on </a:t>
            </a:r>
            <a:r>
              <a:rPr lang="en-GB" sz="2400" dirty="0" err="1"/>
              <a:t>DocDB</a:t>
            </a:r>
            <a:r>
              <a:rPr lang="en-GB" sz="2400" dirty="0"/>
              <a:t> XML</a:t>
            </a:r>
            <a:endParaRPr lang="en-GB" dirty="0"/>
          </a:p>
        </p:txBody>
      </p:sp>
      <p:sp>
        <p:nvSpPr>
          <p:cNvPr id="4" name="Text Placeholder 3"/>
          <p:cNvSpPr>
            <a:spLocks noGrp="1"/>
          </p:cNvSpPr>
          <p:nvPr>
            <p:ph type="body" idx="1"/>
          </p:nvPr>
        </p:nvSpPr>
        <p:spPr/>
        <p:txBody>
          <a:bodyPr/>
          <a:lstStyle/>
          <a:p>
            <a:r>
              <a:rPr lang="en-GB" b="1" dirty="0" smtClean="0"/>
              <a:t>Notification </a:t>
            </a:r>
            <a:r>
              <a:rPr lang="en-GB" dirty="0" smtClean="0"/>
              <a:t>and</a:t>
            </a:r>
            <a:r>
              <a:rPr lang="en-GB" b="1" dirty="0" smtClean="0"/>
              <a:t> documentation</a:t>
            </a:r>
            <a:r>
              <a:rPr lang="en-GB" dirty="0" smtClean="0"/>
              <a:t> was </a:t>
            </a:r>
            <a:r>
              <a:rPr lang="en-GB" b="1" dirty="0" smtClean="0"/>
              <a:t>sent</a:t>
            </a:r>
            <a:r>
              <a:rPr lang="en-GB" dirty="0" smtClean="0"/>
              <a:t> in November 2018</a:t>
            </a:r>
          </a:p>
          <a:p>
            <a:endParaRPr lang="en-GB" dirty="0" smtClean="0"/>
          </a:p>
          <a:p>
            <a:r>
              <a:rPr lang="en-GB" dirty="0" smtClean="0"/>
              <a:t>Included </a:t>
            </a:r>
            <a:r>
              <a:rPr lang="en-GB" b="1" dirty="0" smtClean="0"/>
              <a:t>sample files</a:t>
            </a:r>
          </a:p>
          <a:p>
            <a:endParaRPr lang="en-GB" b="1" dirty="0" smtClean="0"/>
          </a:p>
          <a:p>
            <a:r>
              <a:rPr lang="en-GB" dirty="0"/>
              <a:t>Same package </a:t>
            </a:r>
            <a:r>
              <a:rPr lang="en-GB" dirty="0" smtClean="0"/>
              <a:t>also </a:t>
            </a:r>
            <a:r>
              <a:rPr lang="en-GB" dirty="0"/>
              <a:t>loaded on the download area under 14.7 </a:t>
            </a:r>
            <a:r>
              <a:rPr lang="en-GB" dirty="0" smtClean="0"/>
              <a:t>DOCDB (notification folder)</a:t>
            </a:r>
            <a:endParaRPr lang="en-GB" b="1" dirty="0" smtClean="0"/>
          </a:p>
          <a:p>
            <a:endParaRPr lang="en-GB" b="1" dirty="0" smtClean="0"/>
          </a:p>
          <a:p>
            <a:r>
              <a:rPr lang="en-GB" dirty="0"/>
              <a:t>W</a:t>
            </a:r>
            <a:r>
              <a:rPr lang="en-GB" dirty="0" smtClean="0"/>
              <a:t>ill be published once CPC International goes live</a:t>
            </a:r>
            <a:endParaRPr lang="en-GB" dirty="0"/>
          </a:p>
        </p:txBody>
      </p:sp>
      <p:sp>
        <p:nvSpPr>
          <p:cNvPr id="2" name="Slide Number Placeholder 1"/>
          <p:cNvSpPr>
            <a:spLocks noGrp="1"/>
          </p:cNvSpPr>
          <p:nvPr>
            <p:ph type="sldNum" sz="quarter" idx="7"/>
          </p:nvPr>
        </p:nvSpPr>
        <p:spPr/>
        <p:txBody>
          <a:bodyPr/>
          <a:lstStyle/>
          <a:p>
            <a:fld id="{BE7466D5-5FD4-4F4B-8D73-8B7BBAFB9A8E}" type="slidenum">
              <a:rPr lang="en-GB" smtClean="0"/>
              <a:t>35</a:t>
            </a:fld>
            <a:endParaRPr lang="en-GB"/>
          </a:p>
        </p:txBody>
      </p:sp>
    </p:spTree>
    <p:extLst>
      <p:ext uri="{BB962C8B-B14F-4D97-AF65-F5344CB8AC3E}">
        <p14:creationId xmlns:p14="http://schemas.microsoft.com/office/powerpoint/2010/main" val="470805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E7466D5-5FD4-4F4B-8D73-8B7BBAFB9A8E}" type="slidenum">
              <a:rPr lang="en-GB" smtClean="0"/>
              <a:t>36</a:t>
            </a:fld>
            <a:endParaRPr lang="en-GB"/>
          </a:p>
        </p:txBody>
      </p:sp>
      <p:sp>
        <p:nvSpPr>
          <p:cNvPr id="2" name="Title 1"/>
          <p:cNvSpPr>
            <a:spLocks noGrp="1"/>
          </p:cNvSpPr>
          <p:nvPr>
            <p:ph type="title"/>
          </p:nvPr>
        </p:nvSpPr>
        <p:spPr/>
        <p:txBody>
          <a:bodyPr/>
          <a:lstStyle/>
          <a:p>
            <a:endParaRPr lang="en-GB"/>
          </a:p>
        </p:txBody>
      </p:sp>
      <p:sp>
        <p:nvSpPr>
          <p:cNvPr id="8" name="Title 3"/>
          <p:cNvSpPr txBox="1">
            <a:spLocks/>
          </p:cNvSpPr>
          <p:nvPr/>
        </p:nvSpPr>
        <p:spPr>
          <a:xfrm>
            <a:off x="687600" y="2238852"/>
            <a:ext cx="7846638" cy="404906"/>
          </a:xfrm>
          <a:prstGeom prst="rect">
            <a:avLst/>
          </a:prstGeom>
        </p:spPr>
        <p:txBody>
          <a:bodyPr vert="horz" wrap="square" lIns="0" tIns="0" rIns="0" bIns="0" rtlCol="0" anchor="t" anchorCtr="0">
            <a:noAutofit/>
          </a:bodyPr>
          <a:lst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a:lstStyle>
          <a:p>
            <a:pPr algn="ctr"/>
            <a:r>
              <a:rPr lang="en-GB" dirty="0" smtClean="0"/>
              <a:t>CPC International</a:t>
            </a:r>
          </a:p>
          <a:p>
            <a:pPr algn="ctr"/>
            <a:r>
              <a:rPr lang="en-GB" dirty="0" smtClean="0"/>
              <a:t>Impact on </a:t>
            </a:r>
            <a:r>
              <a:rPr lang="en-GB" dirty="0" err="1" smtClean="0"/>
              <a:t>Epoque</a:t>
            </a:r>
            <a:r>
              <a:rPr lang="en-GB" dirty="0" smtClean="0"/>
              <a:t> (Net)</a:t>
            </a:r>
            <a:endParaRPr lang="en-GB" dirty="0"/>
          </a:p>
        </p:txBody>
      </p:sp>
    </p:spTree>
    <p:extLst>
      <p:ext uri="{BB962C8B-B14F-4D97-AF65-F5344CB8AC3E}">
        <p14:creationId xmlns:p14="http://schemas.microsoft.com/office/powerpoint/2010/main" val="3808602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C:\Users\PH03174\AppData\Local\Temp\SNAGHTML1621a2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3598"/>
            <a:ext cx="4023877"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95371E97-1BD5-4B5A-B7FA-5E3BDBAEA18E}" type="slidenum">
              <a:rPr lang="en-GB" smtClean="0"/>
              <a:t>37</a:t>
            </a:fld>
            <a:endParaRPr lang="en-GB"/>
          </a:p>
        </p:txBody>
      </p:sp>
      <p:sp>
        <p:nvSpPr>
          <p:cNvPr id="4" name="Title 3"/>
          <p:cNvSpPr>
            <a:spLocks noGrp="1"/>
          </p:cNvSpPr>
          <p:nvPr>
            <p:ph type="title"/>
          </p:nvPr>
        </p:nvSpPr>
        <p:spPr/>
        <p:txBody>
          <a:bodyPr/>
          <a:lstStyle/>
          <a:p>
            <a:r>
              <a:rPr lang="en-GB" dirty="0" smtClean="0"/>
              <a:t>EPOQUE (Net) – old and new CPC fields in EPODOC</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253011"/>
            <a:ext cx="4248472" cy="311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96346" y="771550"/>
            <a:ext cx="511358" cy="369332"/>
          </a:xfrm>
          <a:prstGeom prst="rect">
            <a:avLst/>
          </a:prstGeom>
        </p:spPr>
        <p:txBody>
          <a:bodyPr wrap="none" lIns="0" tIns="0" rIns="0" bIns="0" rtlCol="0">
            <a:spAutoFit/>
          </a:bodyPr>
          <a:lstStyle/>
          <a:p>
            <a:pPr marL="0" indent="0">
              <a:lnSpc>
                <a:spcPct val="100000"/>
              </a:lnSpc>
              <a:spcAft>
                <a:spcPts val="300"/>
              </a:spcAft>
              <a:buNone/>
            </a:pPr>
            <a:r>
              <a:rPr lang="en-GB" sz="2400" b="1" dirty="0" smtClean="0"/>
              <a:t>Old</a:t>
            </a:r>
          </a:p>
        </p:txBody>
      </p:sp>
      <p:sp>
        <p:nvSpPr>
          <p:cNvPr id="8" name="TextBox 7"/>
          <p:cNvSpPr txBox="1"/>
          <p:nvPr/>
        </p:nvSpPr>
        <p:spPr>
          <a:xfrm>
            <a:off x="6508914" y="762258"/>
            <a:ext cx="633187" cy="369332"/>
          </a:xfrm>
          <a:prstGeom prst="rect">
            <a:avLst/>
          </a:prstGeom>
        </p:spPr>
        <p:txBody>
          <a:bodyPr wrap="none" lIns="0" tIns="0" rIns="0" bIns="0" rtlCol="0">
            <a:spAutoFit/>
          </a:bodyPr>
          <a:lstStyle/>
          <a:p>
            <a:pPr marL="0" indent="0">
              <a:lnSpc>
                <a:spcPct val="100000"/>
              </a:lnSpc>
              <a:spcAft>
                <a:spcPts val="300"/>
              </a:spcAft>
              <a:buNone/>
            </a:pPr>
            <a:r>
              <a:rPr lang="en-GB" sz="2400" b="1" dirty="0" smtClean="0"/>
              <a:t>New</a:t>
            </a:r>
          </a:p>
        </p:txBody>
      </p:sp>
      <p:cxnSp>
        <p:nvCxnSpPr>
          <p:cNvPr id="7" name="Straight Arrow Connector 6"/>
          <p:cNvCxnSpPr/>
          <p:nvPr/>
        </p:nvCxnSpPr>
        <p:spPr>
          <a:xfrm>
            <a:off x="4211960" y="2812480"/>
            <a:ext cx="432048"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9512" y="2571750"/>
            <a:ext cx="316835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512" y="2724150"/>
            <a:ext cx="316835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7504" y="2859782"/>
            <a:ext cx="3240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641" y="3003798"/>
            <a:ext cx="3240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9641" y="3147814"/>
            <a:ext cx="30963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7504" y="3219822"/>
            <a:ext cx="38884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7504" y="3363838"/>
            <a:ext cx="38884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504" y="4011910"/>
            <a:ext cx="374441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7504" y="4164310"/>
            <a:ext cx="374441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82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fld id="{9DF67F17-3E1A-4193-A15F-15F53DD43041}" type="slidenum">
              <a:rPr lang="en-GB" smtClean="0"/>
              <a:pPr/>
              <a:t>38</a:t>
            </a:fld>
            <a:endParaRPr lang="en-GB" dirty="0"/>
          </a:p>
        </p:txBody>
      </p:sp>
      <p:sp>
        <p:nvSpPr>
          <p:cNvPr id="6" name="Title 5"/>
          <p:cNvSpPr>
            <a:spLocks noGrp="1"/>
          </p:cNvSpPr>
          <p:nvPr>
            <p:ph type="title"/>
          </p:nvPr>
        </p:nvSpPr>
        <p:spPr/>
        <p:txBody>
          <a:bodyPr/>
          <a:lstStyle/>
          <a:p>
            <a:r>
              <a:rPr lang="en-GB" sz="2400" dirty="0" smtClean="0"/>
              <a:t>EPODOC  </a:t>
            </a:r>
            <a:r>
              <a:rPr lang="en-GB" sz="2400" dirty="0"/>
              <a:t>fields</a:t>
            </a:r>
            <a:br>
              <a:rPr lang="en-GB" sz="2400" dirty="0"/>
            </a:b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57452990"/>
              </p:ext>
            </p:extLst>
          </p:nvPr>
        </p:nvGraphicFramePr>
        <p:xfrm>
          <a:off x="677781" y="1203598"/>
          <a:ext cx="7448843" cy="3254818"/>
        </p:xfrm>
        <a:graphic>
          <a:graphicData uri="http://schemas.openxmlformats.org/drawingml/2006/table">
            <a:tbl>
              <a:tblPr firstRow="1" firstCol="1" bandRow="1">
                <a:tableStyleId>{5C22544A-7EE6-4342-B048-85BDC9FD1C3A}</a:tableStyleId>
              </a:tblPr>
              <a:tblGrid>
                <a:gridCol w="1209716">
                  <a:extLst>
                    <a:ext uri="{9D8B030D-6E8A-4147-A177-3AD203B41FA5}">
                      <a16:colId xmlns:a16="http://schemas.microsoft.com/office/drawing/2014/main" val="20000"/>
                    </a:ext>
                  </a:extLst>
                </a:gridCol>
                <a:gridCol w="6239127">
                  <a:extLst>
                    <a:ext uri="{9D8B030D-6E8A-4147-A177-3AD203B41FA5}">
                      <a16:colId xmlns:a16="http://schemas.microsoft.com/office/drawing/2014/main" val="20001"/>
                    </a:ext>
                  </a:extLst>
                </a:gridCol>
              </a:tblGrid>
              <a:tr h="464974">
                <a:tc>
                  <a:txBody>
                    <a:bodyPr/>
                    <a:lstStyle/>
                    <a:p>
                      <a:pPr>
                        <a:spcAft>
                          <a:spcPts val="0"/>
                        </a:spcAft>
                      </a:pPr>
                      <a:r>
                        <a:rPr lang="en-GB" sz="1800" dirty="0">
                          <a:effectLst/>
                        </a:rPr>
                        <a:t>FIELD</a:t>
                      </a:r>
                      <a:endParaRPr lang="en-GB" sz="1800" dirty="0">
                        <a:effectLst/>
                        <a:latin typeface="Arial"/>
                        <a:ea typeface="Times New Roman"/>
                      </a:endParaRPr>
                    </a:p>
                  </a:txBody>
                  <a:tcPr marL="68580" marR="68580" marT="0" marB="0"/>
                </a:tc>
                <a:tc>
                  <a:txBody>
                    <a:bodyPr/>
                    <a:lstStyle/>
                    <a:p>
                      <a:pPr>
                        <a:spcAft>
                          <a:spcPts val="0"/>
                        </a:spcAft>
                      </a:pPr>
                      <a:r>
                        <a:rPr lang="en-GB" sz="1800">
                          <a:effectLst/>
                        </a:rPr>
                        <a:t>Content</a:t>
                      </a:r>
                      <a:endParaRPr lang="en-GB" sz="1800">
                        <a:effectLst/>
                        <a:latin typeface="Arial"/>
                        <a:ea typeface="Times New Roman"/>
                      </a:endParaRPr>
                    </a:p>
                  </a:txBody>
                  <a:tcPr marL="68580" marR="68580" marT="0" marB="0"/>
                </a:tc>
                <a:extLst>
                  <a:ext uri="{0D108BD9-81ED-4DB2-BD59-A6C34878D82A}">
                    <a16:rowId xmlns:a16="http://schemas.microsoft.com/office/drawing/2014/main" val="10000"/>
                  </a:ext>
                </a:extLst>
              </a:tr>
              <a:tr h="464974">
                <a:tc>
                  <a:txBody>
                    <a:bodyPr/>
                    <a:lstStyle/>
                    <a:p>
                      <a:pPr>
                        <a:spcAft>
                          <a:spcPts val="0"/>
                        </a:spcAft>
                      </a:pPr>
                      <a:r>
                        <a:rPr lang="en-GB" sz="1800">
                          <a:effectLst/>
                        </a:rPr>
                        <a:t>/CI</a:t>
                      </a:r>
                      <a:endParaRPr lang="en-GB" sz="1800">
                        <a:effectLst/>
                        <a:latin typeface="Arial"/>
                        <a:ea typeface="Times New Roman"/>
                      </a:endParaRPr>
                    </a:p>
                  </a:txBody>
                  <a:tcPr marL="68580" marR="68580" marT="0" marB="0"/>
                </a:tc>
                <a:tc>
                  <a:txBody>
                    <a:bodyPr/>
                    <a:lstStyle/>
                    <a:p>
                      <a:pPr>
                        <a:spcAft>
                          <a:spcPts val="0"/>
                        </a:spcAft>
                      </a:pPr>
                      <a:r>
                        <a:rPr lang="en-GB" sz="1800" dirty="0">
                          <a:effectLst/>
                        </a:rPr>
                        <a:t>Single symbols, Invention information, All Offices </a:t>
                      </a:r>
                      <a:endParaRPr lang="en-GB" sz="1800" dirty="0">
                        <a:effectLst/>
                        <a:latin typeface="Arial"/>
                        <a:ea typeface="Times New Roman"/>
                      </a:endParaRPr>
                    </a:p>
                  </a:txBody>
                  <a:tcPr marL="68580" marR="68580" marT="0" marB="0"/>
                </a:tc>
                <a:extLst>
                  <a:ext uri="{0D108BD9-81ED-4DB2-BD59-A6C34878D82A}">
                    <a16:rowId xmlns:a16="http://schemas.microsoft.com/office/drawing/2014/main" val="10001"/>
                  </a:ext>
                </a:extLst>
              </a:tr>
              <a:tr h="464974">
                <a:tc>
                  <a:txBody>
                    <a:bodyPr/>
                    <a:lstStyle/>
                    <a:p>
                      <a:pPr>
                        <a:spcAft>
                          <a:spcPts val="0"/>
                        </a:spcAft>
                      </a:pPr>
                      <a:r>
                        <a:rPr lang="en-GB" sz="1800">
                          <a:effectLst/>
                        </a:rPr>
                        <a:t>/CA</a:t>
                      </a:r>
                      <a:endParaRPr lang="en-GB" sz="1800">
                        <a:effectLst/>
                        <a:latin typeface="Arial"/>
                        <a:ea typeface="Times New Roman"/>
                      </a:endParaRPr>
                    </a:p>
                  </a:txBody>
                  <a:tcPr marL="68580" marR="68580" marT="0" marB="0"/>
                </a:tc>
                <a:tc>
                  <a:txBody>
                    <a:bodyPr/>
                    <a:lstStyle/>
                    <a:p>
                      <a:pPr>
                        <a:spcAft>
                          <a:spcPts val="0"/>
                        </a:spcAft>
                      </a:pPr>
                      <a:r>
                        <a:rPr lang="en-GB" sz="1800">
                          <a:effectLst/>
                        </a:rPr>
                        <a:t>Single symbols, Additional information, All Offices</a:t>
                      </a:r>
                      <a:endParaRPr lang="en-GB" sz="1800">
                        <a:effectLst/>
                        <a:latin typeface="Arial"/>
                        <a:ea typeface="Times New Roman"/>
                      </a:endParaRPr>
                    </a:p>
                  </a:txBody>
                  <a:tcPr marL="68580" marR="68580" marT="0" marB="0"/>
                </a:tc>
                <a:extLst>
                  <a:ext uri="{0D108BD9-81ED-4DB2-BD59-A6C34878D82A}">
                    <a16:rowId xmlns:a16="http://schemas.microsoft.com/office/drawing/2014/main" val="10002"/>
                  </a:ext>
                </a:extLst>
              </a:tr>
              <a:tr h="464974">
                <a:tc>
                  <a:txBody>
                    <a:bodyPr/>
                    <a:lstStyle/>
                    <a:p>
                      <a:pPr>
                        <a:spcAft>
                          <a:spcPts val="0"/>
                        </a:spcAft>
                      </a:pPr>
                      <a:r>
                        <a:rPr lang="en-GB" sz="1800" dirty="0">
                          <a:solidFill>
                            <a:schemeClr val="bg1"/>
                          </a:solidFill>
                          <a:effectLst/>
                        </a:rPr>
                        <a:t>/CCI</a:t>
                      </a:r>
                      <a:endParaRPr lang="en-GB" sz="1800" dirty="0">
                        <a:solidFill>
                          <a:schemeClr val="bg1"/>
                        </a:solidFill>
                        <a:effectLst/>
                        <a:latin typeface="Arial"/>
                        <a:ea typeface="Times New Roman"/>
                      </a:endParaRPr>
                    </a:p>
                  </a:txBody>
                  <a:tcPr marL="68580" marR="68580" marT="0" marB="0"/>
                </a:tc>
                <a:tc>
                  <a:txBody>
                    <a:bodyPr/>
                    <a:lstStyle/>
                    <a:p>
                      <a:pPr>
                        <a:spcAft>
                          <a:spcPts val="0"/>
                        </a:spcAft>
                      </a:pPr>
                      <a:r>
                        <a:rPr lang="en-GB" sz="1800" dirty="0">
                          <a:solidFill>
                            <a:schemeClr val="tx1"/>
                          </a:solidFill>
                          <a:effectLst/>
                        </a:rPr>
                        <a:t>Single symbols, Invention information, Confirmed, EPO</a:t>
                      </a:r>
                      <a:endParaRPr lang="en-GB" sz="1800" dirty="0">
                        <a:solidFill>
                          <a:schemeClr val="tx1"/>
                        </a:solidFill>
                        <a:effectLst/>
                        <a:latin typeface="Arial"/>
                        <a:ea typeface="Times New Roman"/>
                      </a:endParaRPr>
                    </a:p>
                  </a:txBody>
                  <a:tcPr marL="68580" marR="68580" marT="0" marB="0"/>
                </a:tc>
                <a:extLst>
                  <a:ext uri="{0D108BD9-81ED-4DB2-BD59-A6C34878D82A}">
                    <a16:rowId xmlns:a16="http://schemas.microsoft.com/office/drawing/2014/main" val="10003"/>
                  </a:ext>
                </a:extLst>
              </a:tr>
              <a:tr h="464974">
                <a:tc>
                  <a:txBody>
                    <a:bodyPr/>
                    <a:lstStyle/>
                    <a:p>
                      <a:pPr>
                        <a:spcAft>
                          <a:spcPts val="0"/>
                        </a:spcAft>
                      </a:pPr>
                      <a:r>
                        <a:rPr lang="en-GB" sz="1800" dirty="0">
                          <a:solidFill>
                            <a:schemeClr val="bg1"/>
                          </a:solidFill>
                          <a:effectLst/>
                        </a:rPr>
                        <a:t>/CCA</a:t>
                      </a:r>
                      <a:endParaRPr lang="en-GB" sz="1800" dirty="0">
                        <a:solidFill>
                          <a:schemeClr val="bg1"/>
                        </a:solidFill>
                        <a:effectLst/>
                        <a:latin typeface="Arial"/>
                        <a:ea typeface="Times New Roman"/>
                      </a:endParaRPr>
                    </a:p>
                  </a:txBody>
                  <a:tcPr marL="68580" marR="68580" marT="0" marB="0"/>
                </a:tc>
                <a:tc>
                  <a:txBody>
                    <a:bodyPr/>
                    <a:lstStyle/>
                    <a:p>
                      <a:pPr>
                        <a:spcAft>
                          <a:spcPts val="0"/>
                        </a:spcAft>
                      </a:pPr>
                      <a:r>
                        <a:rPr lang="en-GB" sz="1800" dirty="0">
                          <a:solidFill>
                            <a:schemeClr val="tx1"/>
                          </a:solidFill>
                          <a:effectLst/>
                        </a:rPr>
                        <a:t>Single symbols, Additional information, Confirmed, EPO</a:t>
                      </a:r>
                      <a:endParaRPr lang="en-GB" sz="1800" dirty="0">
                        <a:solidFill>
                          <a:schemeClr val="tx1"/>
                        </a:solidFill>
                        <a:effectLst/>
                        <a:latin typeface="Arial"/>
                        <a:ea typeface="Times New Roman"/>
                      </a:endParaRPr>
                    </a:p>
                  </a:txBody>
                  <a:tcPr marL="68580" marR="68580" marT="0" marB="0"/>
                </a:tc>
                <a:extLst>
                  <a:ext uri="{0D108BD9-81ED-4DB2-BD59-A6C34878D82A}">
                    <a16:rowId xmlns:a16="http://schemas.microsoft.com/office/drawing/2014/main" val="10004"/>
                  </a:ext>
                </a:extLst>
              </a:tr>
              <a:tr h="464974">
                <a:tc>
                  <a:txBody>
                    <a:bodyPr/>
                    <a:lstStyle/>
                    <a:p>
                      <a:pPr>
                        <a:spcAft>
                          <a:spcPts val="0"/>
                        </a:spcAft>
                      </a:pPr>
                      <a:r>
                        <a:rPr lang="en-GB" sz="1800">
                          <a:effectLst/>
                        </a:rPr>
                        <a:t>/CL</a:t>
                      </a:r>
                      <a:endParaRPr lang="en-GB" sz="1800">
                        <a:effectLst/>
                        <a:latin typeface="Arial"/>
                        <a:ea typeface="Times New Roman"/>
                      </a:endParaRPr>
                    </a:p>
                  </a:txBody>
                  <a:tcPr marL="68580" marR="68580" marT="0" marB="0"/>
                </a:tc>
                <a:tc>
                  <a:txBody>
                    <a:bodyPr/>
                    <a:lstStyle/>
                    <a:p>
                      <a:pPr>
                        <a:spcAft>
                          <a:spcPts val="0"/>
                        </a:spcAft>
                      </a:pPr>
                      <a:r>
                        <a:rPr lang="en-GB" sz="1800" dirty="0">
                          <a:effectLst/>
                        </a:rPr>
                        <a:t>Linked symbols, All Offices</a:t>
                      </a:r>
                      <a:endParaRPr lang="en-GB" sz="1800" dirty="0">
                        <a:effectLst/>
                        <a:latin typeface="Arial"/>
                        <a:ea typeface="Times New Roman"/>
                      </a:endParaRPr>
                    </a:p>
                  </a:txBody>
                  <a:tcPr marL="68580" marR="68580" marT="0" marB="0"/>
                </a:tc>
                <a:extLst>
                  <a:ext uri="{0D108BD9-81ED-4DB2-BD59-A6C34878D82A}">
                    <a16:rowId xmlns:a16="http://schemas.microsoft.com/office/drawing/2014/main" val="10005"/>
                  </a:ext>
                </a:extLst>
              </a:tr>
              <a:tr h="464974">
                <a:tc>
                  <a:txBody>
                    <a:bodyPr/>
                    <a:lstStyle/>
                    <a:p>
                      <a:pPr>
                        <a:spcAft>
                          <a:spcPts val="0"/>
                        </a:spcAft>
                      </a:pPr>
                      <a:r>
                        <a:rPr lang="en-GB" sz="1800" dirty="0">
                          <a:solidFill>
                            <a:schemeClr val="bg1"/>
                          </a:solidFill>
                          <a:effectLst/>
                        </a:rPr>
                        <a:t>/CLC</a:t>
                      </a:r>
                      <a:endParaRPr lang="en-GB" sz="1800" dirty="0">
                        <a:solidFill>
                          <a:schemeClr val="bg1"/>
                        </a:solidFill>
                        <a:effectLst/>
                        <a:latin typeface="Arial"/>
                        <a:ea typeface="Times New Roman"/>
                      </a:endParaRPr>
                    </a:p>
                  </a:txBody>
                  <a:tcPr marL="68580" marR="68580" marT="0" marB="0"/>
                </a:tc>
                <a:tc>
                  <a:txBody>
                    <a:bodyPr/>
                    <a:lstStyle/>
                    <a:p>
                      <a:pPr>
                        <a:spcAft>
                          <a:spcPts val="0"/>
                        </a:spcAft>
                      </a:pPr>
                      <a:r>
                        <a:rPr lang="en-GB" sz="1800" dirty="0">
                          <a:solidFill>
                            <a:schemeClr val="tx1"/>
                          </a:solidFill>
                          <a:effectLst/>
                        </a:rPr>
                        <a:t>Linked symbols, Confirmed, EPO</a:t>
                      </a:r>
                      <a:endParaRPr lang="en-GB" sz="1800" dirty="0">
                        <a:solidFill>
                          <a:schemeClr val="tx1"/>
                        </a:solidFill>
                        <a:effectLst/>
                        <a:latin typeface="Arial"/>
                        <a:ea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8" name="Title 1"/>
          <p:cNvSpPr txBox="1">
            <a:spLocks/>
          </p:cNvSpPr>
          <p:nvPr/>
        </p:nvSpPr>
        <p:spPr>
          <a:xfrm>
            <a:off x="562293" y="790941"/>
            <a:ext cx="6491886" cy="370310"/>
          </a:xfrm>
          <a:prstGeom prst="rect">
            <a:avLst/>
          </a:prstGeom>
        </p:spPr>
        <p:txBody>
          <a:bodyPr vert="horz" wrap="square" lIns="0" tIns="0" rIns="0" bIns="0" rtlCol="0" anchor="b" anchorCtr="0">
            <a:noAutofit/>
          </a:bodyPr>
          <a:lstStyle>
            <a:lvl1pPr algn="l" defTabSz="914217" rtl="0" eaLnBrk="1" latinLnBrk="0" hangingPunct="1">
              <a:spcBef>
                <a:spcPct val="0"/>
              </a:spcBef>
              <a:buNone/>
              <a:defRPr sz="2800" b="1" kern="1200" spc="0" baseline="0">
                <a:solidFill>
                  <a:srgbClr val="3B464D"/>
                </a:solidFill>
                <a:latin typeface="Arial" pitchFamily="34" charset="0"/>
                <a:ea typeface="+mj-ea"/>
                <a:cs typeface="Arial" pitchFamily="34" charset="0"/>
              </a:defRPr>
            </a:lvl1pPr>
          </a:lstStyle>
          <a:p>
            <a:endParaRPr lang="en-GB" sz="2400" dirty="0"/>
          </a:p>
        </p:txBody>
      </p:sp>
    </p:spTree>
    <p:extLst>
      <p:ext uri="{BB962C8B-B14F-4D97-AF65-F5344CB8AC3E}">
        <p14:creationId xmlns:p14="http://schemas.microsoft.com/office/powerpoint/2010/main" val="290547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E7466D5-5FD4-4F4B-8D73-8B7BBAFB9A8E}" type="slidenum">
              <a:rPr lang="en-GB" smtClean="0"/>
              <a:t>39</a:t>
            </a:fld>
            <a:endParaRPr lang="en-GB"/>
          </a:p>
        </p:txBody>
      </p:sp>
      <p:sp>
        <p:nvSpPr>
          <p:cNvPr id="4" name="Title 3"/>
          <p:cNvSpPr>
            <a:spLocks noGrp="1"/>
          </p:cNvSpPr>
          <p:nvPr>
            <p:ph type="title"/>
          </p:nvPr>
        </p:nvSpPr>
        <p:spPr/>
        <p:txBody>
          <a:bodyPr/>
          <a:lstStyle/>
          <a:p>
            <a:r>
              <a:rPr lang="en-GB" dirty="0" smtClean="0"/>
              <a:t>EPODOC - Display </a:t>
            </a:r>
            <a:endParaRPr lang="en-GB" dirty="0"/>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47664" y="773335"/>
            <a:ext cx="6392862" cy="403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979712" y="3197076"/>
            <a:ext cx="1440160" cy="288032"/>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08048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600" y="270000"/>
            <a:ext cx="7846638" cy="717573"/>
          </a:xfrm>
        </p:spPr>
        <p:txBody>
          <a:bodyPr/>
          <a:lstStyle/>
          <a:p>
            <a:r>
              <a:rPr lang="en-GB" dirty="0" smtClean="0"/>
              <a:t>... including 16 EPO Member States</a:t>
            </a:r>
            <a:r>
              <a:rPr lang="en-GB" sz="2400" dirty="0"/>
              <a:t/>
            </a:r>
            <a:br>
              <a:rPr lang="en-GB" sz="2400" dirty="0"/>
            </a:b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841" y="4328418"/>
            <a:ext cx="414655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939" y="699542"/>
            <a:ext cx="390313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579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5371E97-1BD5-4B5A-B7FA-5E3BDBAEA18E}" type="slidenum">
              <a:rPr lang="en-GB" smtClean="0"/>
              <a:t>40</a:t>
            </a:fld>
            <a:endParaRPr lang="en-GB"/>
          </a:p>
        </p:txBody>
      </p:sp>
      <p:sp>
        <p:nvSpPr>
          <p:cNvPr id="4" name="Title 3"/>
          <p:cNvSpPr>
            <a:spLocks noGrp="1"/>
          </p:cNvSpPr>
          <p:nvPr>
            <p:ph type="title"/>
          </p:nvPr>
        </p:nvSpPr>
        <p:spPr/>
        <p:txBody>
          <a:bodyPr/>
          <a:lstStyle/>
          <a:p>
            <a:r>
              <a:rPr lang="en-GB" dirty="0" smtClean="0"/>
              <a:t>EPODOC – Search</a:t>
            </a:r>
            <a:endParaRPr lang="en-GB" dirty="0"/>
          </a:p>
        </p:txBody>
      </p:sp>
      <p:sp>
        <p:nvSpPr>
          <p:cNvPr id="6" name="TextBox 5"/>
          <p:cNvSpPr txBox="1"/>
          <p:nvPr/>
        </p:nvSpPr>
        <p:spPr>
          <a:xfrm>
            <a:off x="323528" y="1139428"/>
            <a:ext cx="4679358" cy="2385268"/>
          </a:xfrm>
          <a:prstGeom prst="rect">
            <a:avLst/>
          </a:prstGeom>
        </p:spPr>
        <p:txBody>
          <a:bodyPr wrap="none" lIns="0" tIns="0" rIns="0" bIns="0" rtlCol="0">
            <a:spAutoFit/>
          </a:bodyPr>
          <a:lstStyle/>
          <a:p>
            <a:pPr marL="0" indent="0">
              <a:lnSpc>
                <a:spcPct val="100000"/>
              </a:lnSpc>
              <a:spcAft>
                <a:spcPts val="300"/>
              </a:spcAft>
              <a:buNone/>
            </a:pPr>
            <a:r>
              <a:rPr lang="en-GB" sz="2000" b="1" dirty="0" smtClean="0"/>
              <a:t>Symbol endorsed by an office, e.g. BR</a:t>
            </a:r>
          </a:p>
          <a:p>
            <a:pPr marL="0" indent="0">
              <a:lnSpc>
                <a:spcPct val="100000"/>
              </a:lnSpc>
              <a:spcAft>
                <a:spcPts val="300"/>
              </a:spcAft>
              <a:buNone/>
            </a:pPr>
            <a:r>
              <a:rPr lang="en-GB" sz="2000" b="1" dirty="0" smtClean="0">
                <a:solidFill>
                  <a:schemeClr val="accent2"/>
                </a:solidFill>
              </a:rPr>
              <a:t>/CI H04W 36/12 S BR</a:t>
            </a:r>
          </a:p>
          <a:p>
            <a:pPr marL="0" indent="0">
              <a:lnSpc>
                <a:spcPct val="100000"/>
              </a:lnSpc>
              <a:spcAft>
                <a:spcPts val="300"/>
              </a:spcAft>
              <a:buNone/>
            </a:pPr>
            <a:endParaRPr lang="en-GB" sz="2000" b="1" dirty="0"/>
          </a:p>
          <a:p>
            <a:pPr>
              <a:spcAft>
                <a:spcPts val="300"/>
              </a:spcAft>
            </a:pPr>
            <a:r>
              <a:rPr lang="en-GB" sz="2000" b="1" dirty="0"/>
              <a:t>Symbol </a:t>
            </a:r>
            <a:r>
              <a:rPr lang="en-GB" sz="2000" b="1" dirty="0" smtClean="0"/>
              <a:t>potentially endorsed by</a:t>
            </a:r>
          </a:p>
          <a:p>
            <a:pPr>
              <a:spcAft>
                <a:spcPts val="300"/>
              </a:spcAft>
            </a:pPr>
            <a:r>
              <a:rPr lang="en-GB" sz="2000" b="1" dirty="0" smtClean="0"/>
              <a:t>certain offices, </a:t>
            </a:r>
            <a:r>
              <a:rPr lang="en-GB" sz="2000" b="1" dirty="0"/>
              <a:t>e.g. </a:t>
            </a:r>
            <a:r>
              <a:rPr lang="en-GB" sz="2000" b="1" dirty="0" smtClean="0"/>
              <a:t>EP or BR or KR</a:t>
            </a:r>
          </a:p>
          <a:p>
            <a:pPr>
              <a:spcAft>
                <a:spcPts val="300"/>
              </a:spcAft>
            </a:pPr>
            <a:endParaRPr lang="en-GB" sz="2000" b="1" dirty="0"/>
          </a:p>
          <a:p>
            <a:pPr marL="0" indent="0">
              <a:lnSpc>
                <a:spcPct val="100000"/>
              </a:lnSpc>
              <a:spcAft>
                <a:spcPts val="300"/>
              </a:spcAft>
              <a:buNone/>
            </a:pPr>
            <a:r>
              <a:rPr lang="en-GB" sz="2000" b="1" dirty="0" smtClean="0">
                <a:solidFill>
                  <a:schemeClr val="accent2"/>
                </a:solidFill>
              </a:rPr>
              <a:t>/CI   H04W 36/12 S  (EP OR BR OR KR)</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383" y="186824"/>
            <a:ext cx="3912204" cy="454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292080" y="1491630"/>
            <a:ext cx="1296144" cy="14401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
        <p:nvSpPr>
          <p:cNvPr id="8" name="Oval 7"/>
          <p:cNvSpPr/>
          <p:nvPr/>
        </p:nvSpPr>
        <p:spPr>
          <a:xfrm>
            <a:off x="5364088" y="3291830"/>
            <a:ext cx="1296144" cy="14401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9111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30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fade">
                                      <p:cBhvr>
                                        <p:cTn id="30" dur="500"/>
                                        <p:tgtEl>
                                          <p:spTgt spid="3075"/>
                                        </p:tgtEl>
                                      </p:cBhvr>
                                    </p:animEffect>
                                  </p:childTnLst>
                                </p:cTn>
                              </p:par>
                            </p:childTnLst>
                          </p:cTn>
                        </p:par>
                        <p:par>
                          <p:cTn id="31" fill="hold">
                            <p:stCondLst>
                              <p:cond delay="500"/>
                            </p:stCondLst>
                            <p:childTnLst>
                              <p:par>
                                <p:cTn id="32" presetID="10" presetClass="entr" presetSubtype="0" fill="hold" grpId="0" nodeType="afterEffect">
                                  <p:stCondLst>
                                    <p:cond delay="10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3000"/>
                                        <p:tgtEl>
                                          <p:spTgt spid="2"/>
                                        </p:tgtEl>
                                      </p:cBhvr>
                                    </p:animEffect>
                                  </p:childTnLst>
                                </p:cTn>
                              </p:par>
                            </p:childTnLst>
                          </p:cTn>
                        </p:par>
                        <p:par>
                          <p:cTn id="35" fill="hold">
                            <p:stCondLst>
                              <p:cond delay="4500"/>
                            </p:stCondLst>
                            <p:childTnLst>
                              <p:par>
                                <p:cTn id="36" presetID="10" presetClass="entr" presetSubtype="0" fill="hold" grpId="0" nodeType="after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5371E97-1BD5-4B5A-B7FA-5E3BDBAEA18E}" type="slidenum">
              <a:rPr lang="en-GB" smtClean="0"/>
              <a:t>41</a:t>
            </a:fld>
            <a:endParaRPr lang="en-GB"/>
          </a:p>
        </p:txBody>
      </p:sp>
      <p:sp>
        <p:nvSpPr>
          <p:cNvPr id="4" name="Title 3"/>
          <p:cNvSpPr>
            <a:spLocks noGrp="1"/>
          </p:cNvSpPr>
          <p:nvPr>
            <p:ph type="title"/>
          </p:nvPr>
        </p:nvSpPr>
        <p:spPr/>
        <p:txBody>
          <a:bodyPr/>
          <a:lstStyle/>
          <a:p>
            <a:r>
              <a:rPr lang="en-GB" dirty="0" smtClean="0"/>
              <a:t>EPODOC – Search (AND) </a:t>
            </a:r>
            <a:endParaRPr lang="en-GB" dirty="0"/>
          </a:p>
        </p:txBody>
      </p:sp>
      <p:pic>
        <p:nvPicPr>
          <p:cNvPr id="205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219650" y="197644"/>
            <a:ext cx="295275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987574"/>
            <a:ext cx="3909917" cy="1346522"/>
          </a:xfrm>
          <a:prstGeom prst="rect">
            <a:avLst/>
          </a:prstGeom>
        </p:spPr>
        <p:txBody>
          <a:bodyPr wrap="none" lIns="0" tIns="0" rIns="0" bIns="0" rtlCol="0">
            <a:spAutoFit/>
          </a:bodyPr>
          <a:lstStyle/>
          <a:p>
            <a:pPr marL="0" indent="0">
              <a:lnSpc>
                <a:spcPct val="100000"/>
              </a:lnSpc>
              <a:spcAft>
                <a:spcPts val="300"/>
              </a:spcAft>
              <a:buNone/>
            </a:pPr>
            <a:r>
              <a:rPr lang="en-GB" sz="2000" b="1" dirty="0" smtClean="0"/>
              <a:t>Search for symbol endorsed by </a:t>
            </a:r>
          </a:p>
          <a:p>
            <a:pPr marL="0" indent="0">
              <a:lnSpc>
                <a:spcPct val="100000"/>
              </a:lnSpc>
              <a:spcAft>
                <a:spcPts val="300"/>
              </a:spcAft>
              <a:buNone/>
            </a:pPr>
            <a:r>
              <a:rPr lang="en-GB" sz="2000" b="1" dirty="0" smtClean="0"/>
              <a:t>certain offices, e.g. EP and US:</a:t>
            </a:r>
          </a:p>
          <a:p>
            <a:pPr marL="0" indent="0">
              <a:lnSpc>
                <a:spcPct val="100000"/>
              </a:lnSpc>
              <a:spcAft>
                <a:spcPts val="300"/>
              </a:spcAft>
              <a:buNone/>
            </a:pPr>
            <a:endParaRPr lang="en-GB" sz="2000" b="1" dirty="0" smtClean="0"/>
          </a:p>
          <a:p>
            <a:pPr marL="0" indent="0">
              <a:lnSpc>
                <a:spcPct val="100000"/>
              </a:lnSpc>
              <a:spcAft>
                <a:spcPts val="300"/>
              </a:spcAft>
              <a:buNone/>
            </a:pPr>
            <a:r>
              <a:rPr lang="en-GB" sz="2000" b="1" dirty="0" smtClean="0">
                <a:solidFill>
                  <a:schemeClr val="accent2"/>
                </a:solidFill>
              </a:rPr>
              <a:t>/CI	B07B 1/02  S  EP  S  US</a:t>
            </a:r>
          </a:p>
        </p:txBody>
      </p:sp>
      <p:sp>
        <p:nvSpPr>
          <p:cNvPr id="2" name="Oval 1"/>
          <p:cNvSpPr/>
          <p:nvPr/>
        </p:nvSpPr>
        <p:spPr>
          <a:xfrm>
            <a:off x="5364088" y="2787774"/>
            <a:ext cx="1080120" cy="216024"/>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
        <p:nvSpPr>
          <p:cNvPr id="7" name="Oval 6"/>
          <p:cNvSpPr/>
          <p:nvPr/>
        </p:nvSpPr>
        <p:spPr>
          <a:xfrm>
            <a:off x="5292080" y="3867894"/>
            <a:ext cx="1224136" cy="288032"/>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
        <p:nvSpPr>
          <p:cNvPr id="8" name="Oval 7"/>
          <p:cNvSpPr/>
          <p:nvPr/>
        </p:nvSpPr>
        <p:spPr>
          <a:xfrm>
            <a:off x="5292080" y="1563638"/>
            <a:ext cx="1152128" cy="288032"/>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1221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par>
                          <p:cTn id="15" fill="hold">
                            <p:stCondLst>
                              <p:cond delay="2000"/>
                            </p:stCondLst>
                            <p:childTnLst>
                              <p:par>
                                <p:cTn id="16" presetID="10" presetClass="entr" presetSubtype="0" fill="hold" nodeType="afterEffect">
                                  <p:stCondLst>
                                    <p:cond delay="20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par>
                          <p:cTn id="19" fill="hold">
                            <p:stCondLst>
                              <p:cond delay="4500"/>
                            </p:stCondLst>
                            <p:childTnLst>
                              <p:par>
                                <p:cTn id="20" presetID="10" presetClass="entr" presetSubtype="0"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339502"/>
            <a:ext cx="822192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09883" y="3147814"/>
            <a:ext cx="5687454" cy="492443"/>
          </a:xfrm>
          <a:prstGeom prst="rect">
            <a:avLst/>
          </a:prstGeom>
        </p:spPr>
        <p:txBody>
          <a:bodyPr wrap="none" lIns="0" tIns="0" rIns="0" bIns="0" rtlCol="0">
            <a:spAutoFit/>
          </a:bodyPr>
          <a:lstStyle/>
          <a:p>
            <a:pPr marL="0" indent="0">
              <a:lnSpc>
                <a:spcPct val="100000"/>
              </a:lnSpc>
              <a:spcAft>
                <a:spcPts val="300"/>
              </a:spcAft>
              <a:buNone/>
            </a:pPr>
            <a:r>
              <a:rPr lang="en-GB" sz="3200" b="1" dirty="0" smtClean="0"/>
              <a:t>Thank you for your attention!</a:t>
            </a:r>
          </a:p>
        </p:txBody>
      </p:sp>
    </p:spTree>
    <p:extLst>
      <p:ext uri="{BB962C8B-B14F-4D97-AF65-F5344CB8AC3E}">
        <p14:creationId xmlns:p14="http://schemas.microsoft.com/office/powerpoint/2010/main" val="55544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600" y="2238852"/>
            <a:ext cx="7846638" cy="404906"/>
          </a:xfrm>
        </p:spPr>
        <p:txBody>
          <a:bodyPr/>
          <a:lstStyle/>
          <a:p>
            <a:pPr algn="ctr"/>
            <a:r>
              <a:rPr lang="en-GB" sz="3200" dirty="0" smtClean="0"/>
              <a:t>CPC coverage </a:t>
            </a:r>
            <a:r>
              <a:rPr lang="en-GB" sz="3200" dirty="0"/>
              <a:t/>
            </a:r>
            <a:br>
              <a:rPr lang="en-GB" sz="3200" dirty="0"/>
            </a:br>
            <a:r>
              <a:rPr lang="en-GB" sz="3200" dirty="0" smtClean="0"/>
              <a:t/>
            </a:r>
            <a:br>
              <a:rPr lang="en-GB" sz="3200" dirty="0" smtClean="0"/>
            </a:br>
            <a:r>
              <a:rPr lang="en-GB" sz="2400" dirty="0" smtClean="0"/>
              <a:t>Much more than EP &amp; US documents</a:t>
            </a:r>
            <a:endParaRPr lang="en-GB" sz="2400" dirty="0"/>
          </a:p>
        </p:txBody>
      </p:sp>
    </p:spTree>
    <p:extLst>
      <p:ext uri="{BB962C8B-B14F-4D97-AF65-F5344CB8AC3E}">
        <p14:creationId xmlns:p14="http://schemas.microsoft.com/office/powerpoint/2010/main" val="268678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600" y="270001"/>
            <a:ext cx="8060864" cy="404906"/>
          </a:xfrm>
        </p:spPr>
        <p:txBody>
          <a:bodyPr/>
          <a:lstStyle/>
          <a:p>
            <a:r>
              <a:rPr lang="en-GB" dirty="0" smtClean="0"/>
              <a:t>Publications with National Office (CPCNO) allocations</a:t>
            </a:r>
            <a:endParaRPr lang="en-GB" dirty="0"/>
          </a:p>
        </p:txBody>
      </p:sp>
      <p:sp>
        <p:nvSpPr>
          <p:cNvPr id="13" name="Oval 12"/>
          <p:cNvSpPr/>
          <p:nvPr/>
        </p:nvSpPr>
        <p:spPr>
          <a:xfrm>
            <a:off x="5303224" y="1563637"/>
            <a:ext cx="2160240" cy="2016224"/>
          </a:xfrm>
          <a:prstGeom prst="ellipse">
            <a:avLst/>
          </a:prstGeom>
          <a:solidFill>
            <a:srgbClr val="C1C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Oval 13"/>
          <p:cNvSpPr/>
          <p:nvPr/>
        </p:nvSpPr>
        <p:spPr>
          <a:xfrm>
            <a:off x="7178613" y="2139702"/>
            <a:ext cx="914400" cy="914400"/>
          </a:xfrm>
          <a:prstGeom prst="ellipse">
            <a:avLst/>
          </a:prstGeom>
          <a:solidFill>
            <a:srgbClr val="BE0F05">
              <a:alpha val="4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404955"/>
              </a:solidFill>
              <a:effectLst/>
              <a:uLnTx/>
              <a:uFillTx/>
              <a:latin typeface="Arial"/>
              <a:ea typeface="+mn-ea"/>
              <a:cs typeface="+mn-cs"/>
            </a:endParaRPr>
          </a:p>
        </p:txBody>
      </p:sp>
      <p:sp>
        <p:nvSpPr>
          <p:cNvPr id="15" name="TextBox 1"/>
          <p:cNvSpPr txBox="1"/>
          <p:nvPr/>
        </p:nvSpPr>
        <p:spPr>
          <a:xfrm>
            <a:off x="6094731" y="2388107"/>
            <a:ext cx="577225" cy="3187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t>49.4 M</a:t>
            </a:r>
            <a:endParaRPr lang="en-US" sz="1100" b="1" dirty="0"/>
          </a:p>
        </p:txBody>
      </p:sp>
      <p:sp>
        <p:nvSpPr>
          <p:cNvPr id="16" name="TextBox 1"/>
          <p:cNvSpPr txBox="1"/>
          <p:nvPr/>
        </p:nvSpPr>
        <p:spPr>
          <a:xfrm>
            <a:off x="7536615" y="2451703"/>
            <a:ext cx="482785" cy="29039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srgbClr val="C00000"/>
                </a:solidFill>
              </a:rPr>
              <a:t>5.1</a:t>
            </a:r>
            <a:r>
              <a:rPr lang="en-US" sz="1100" b="1" dirty="0" smtClean="0">
                <a:solidFill>
                  <a:srgbClr val="C00000"/>
                </a:solidFill>
              </a:rPr>
              <a:t> M</a:t>
            </a:r>
            <a:endParaRPr lang="en-US" sz="1100" b="1" dirty="0">
              <a:solidFill>
                <a:srgbClr val="C00000"/>
              </a:solidFill>
            </a:endParaRPr>
          </a:p>
        </p:txBody>
      </p:sp>
      <p:sp>
        <p:nvSpPr>
          <p:cNvPr id="17" name="TextBox 1"/>
          <p:cNvSpPr txBox="1"/>
          <p:nvPr/>
        </p:nvSpPr>
        <p:spPr>
          <a:xfrm>
            <a:off x="7459608" y="3175215"/>
            <a:ext cx="1296610" cy="432048"/>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spcAft>
                <a:spcPts val="300"/>
              </a:spcAft>
              <a:buNone/>
            </a:pPr>
            <a:r>
              <a:rPr lang="en-GB" sz="1200" b="1" dirty="0" smtClean="0">
                <a:solidFill>
                  <a:srgbClr val="C00000"/>
                </a:solidFill>
              </a:rPr>
              <a:t>5.1 M patent documents at document level</a:t>
            </a:r>
          </a:p>
        </p:txBody>
      </p:sp>
      <p:sp>
        <p:nvSpPr>
          <p:cNvPr id="18" name="TextBox 17"/>
          <p:cNvSpPr txBox="1"/>
          <p:nvPr/>
        </p:nvSpPr>
        <p:spPr>
          <a:xfrm>
            <a:off x="7020272" y="3868584"/>
            <a:ext cx="1800200" cy="648072"/>
          </a:xfrm>
          <a:prstGeom prst="rect">
            <a:avLst/>
          </a:prstGeom>
        </p:spPr>
        <p:txBody>
          <a:bodyPr wrap="square" lIns="0" tIns="0" rIns="0" bIns="0" rtlCol="0">
            <a:noAutofit/>
          </a:bodyPr>
          <a:lstStyle/>
          <a:p>
            <a:pPr marL="0" indent="0">
              <a:lnSpc>
                <a:spcPct val="100000"/>
              </a:lnSpc>
              <a:spcAft>
                <a:spcPts val="300"/>
              </a:spcAft>
              <a:buNone/>
            </a:pPr>
            <a:r>
              <a:rPr lang="en-GB" sz="1200" b="1" dirty="0" smtClean="0"/>
              <a:t>1.0 M patent documents both at document and family level</a:t>
            </a:r>
          </a:p>
        </p:txBody>
      </p:sp>
      <p:sp>
        <p:nvSpPr>
          <p:cNvPr id="19" name="TextBox 1"/>
          <p:cNvSpPr txBox="1"/>
          <p:nvPr/>
        </p:nvSpPr>
        <p:spPr>
          <a:xfrm>
            <a:off x="5364088" y="3795886"/>
            <a:ext cx="1584176" cy="63998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spcAft>
                <a:spcPts val="300"/>
              </a:spcAft>
              <a:buNone/>
            </a:pPr>
            <a:r>
              <a:rPr lang="en-GB" sz="1200" b="1" dirty="0" smtClean="0"/>
              <a:t>49.4 M patent documents at simple patent family level</a:t>
            </a:r>
          </a:p>
        </p:txBody>
      </p:sp>
      <p:cxnSp>
        <p:nvCxnSpPr>
          <p:cNvPr id="20" name="Straight Arrow Connector 19"/>
          <p:cNvCxnSpPr/>
          <p:nvPr/>
        </p:nvCxnSpPr>
        <p:spPr>
          <a:xfrm>
            <a:off x="7316058" y="2596902"/>
            <a:ext cx="0" cy="11989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5659499" y="835452"/>
            <a:ext cx="3160973" cy="58417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lnSpc>
                <a:spcPct val="100000"/>
              </a:lnSpc>
              <a:spcAft>
                <a:spcPts val="300"/>
              </a:spcAft>
              <a:buNone/>
            </a:pPr>
            <a:r>
              <a:rPr lang="en-GB" sz="1600" b="1" dirty="0" smtClean="0"/>
              <a:t>53.5 M patent documents classified in CPC</a:t>
            </a:r>
          </a:p>
        </p:txBody>
      </p:sp>
      <p:sp>
        <p:nvSpPr>
          <p:cNvPr id="22" name="TextBox 6"/>
          <p:cNvSpPr txBox="1"/>
          <p:nvPr/>
        </p:nvSpPr>
        <p:spPr>
          <a:xfrm>
            <a:off x="6549695" y="4659982"/>
            <a:ext cx="219876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b="1" dirty="0" smtClean="0"/>
              <a:t>Updated 21 December 2018</a:t>
            </a:r>
            <a:endParaRPr lang="en-GB" sz="11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46497"/>
            <a:ext cx="4187820" cy="412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27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p:bldP spid="18" grpId="0"/>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600" y="2238852"/>
            <a:ext cx="7846638" cy="404906"/>
          </a:xfrm>
        </p:spPr>
        <p:txBody>
          <a:bodyPr/>
          <a:lstStyle/>
          <a:p>
            <a:pPr algn="ctr"/>
            <a:r>
              <a:rPr lang="en-GB" sz="3200" dirty="0" smtClean="0"/>
              <a:t>CPC Update</a:t>
            </a:r>
            <a:endParaRPr lang="en-GB" sz="3200" dirty="0"/>
          </a:p>
        </p:txBody>
      </p:sp>
    </p:spTree>
    <p:extLst>
      <p:ext uri="{BB962C8B-B14F-4D97-AF65-F5344CB8AC3E}">
        <p14:creationId xmlns:p14="http://schemas.microsoft.com/office/powerpoint/2010/main" val="218267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800" y="914399"/>
            <a:ext cx="7846638" cy="3965374"/>
          </a:xfrm>
        </p:spPr>
        <p:txBody>
          <a:bodyPr/>
          <a:lstStyle/>
          <a:p>
            <a:r>
              <a:rPr lang="en-GB" sz="1800" dirty="0" smtClean="0"/>
              <a:t>Four CPC releases in </a:t>
            </a:r>
            <a:r>
              <a:rPr lang="en-GB" sz="1800" b="1" dirty="0" smtClean="0"/>
              <a:t>2018</a:t>
            </a:r>
            <a:r>
              <a:rPr lang="en-GB" sz="1800" dirty="0" smtClean="0"/>
              <a:t>:</a:t>
            </a:r>
          </a:p>
          <a:p>
            <a:pPr lvl="7">
              <a:spcAft>
                <a:spcPts val="600"/>
              </a:spcAft>
            </a:pPr>
            <a:r>
              <a:rPr lang="en-GB" sz="1400" dirty="0" smtClean="0">
                <a:solidFill>
                  <a:schemeClr val="tx1"/>
                </a:solidFill>
              </a:rPr>
              <a:t>1 January 2018	- 2018.01</a:t>
            </a:r>
          </a:p>
          <a:p>
            <a:pPr lvl="7">
              <a:spcAft>
                <a:spcPts val="600"/>
              </a:spcAft>
            </a:pPr>
            <a:r>
              <a:rPr lang="en-GB" sz="1400" dirty="0" smtClean="0">
                <a:solidFill>
                  <a:schemeClr val="tx1"/>
                </a:solidFill>
              </a:rPr>
              <a:t>1 February 2018	- 2018.02</a:t>
            </a:r>
          </a:p>
          <a:p>
            <a:pPr lvl="7">
              <a:spcAft>
                <a:spcPts val="600"/>
              </a:spcAft>
            </a:pPr>
            <a:r>
              <a:rPr lang="en-GB" sz="1400" dirty="0" smtClean="0">
                <a:solidFill>
                  <a:schemeClr val="tx1"/>
                </a:solidFill>
              </a:rPr>
              <a:t>1 May 2018	</a:t>
            </a:r>
            <a:r>
              <a:rPr lang="en-GB" sz="1400" dirty="0" smtClean="0"/>
              <a:t>	- 2018.05</a:t>
            </a:r>
          </a:p>
          <a:p>
            <a:pPr lvl="7">
              <a:spcAft>
                <a:spcPts val="1200"/>
              </a:spcAft>
            </a:pPr>
            <a:r>
              <a:rPr lang="en-GB" sz="1400" dirty="0" smtClean="0"/>
              <a:t>1 August 2018		- 2018.08</a:t>
            </a:r>
          </a:p>
          <a:p>
            <a:r>
              <a:rPr lang="en-GB" sz="1600" dirty="0" smtClean="0"/>
              <a:t>See “</a:t>
            </a:r>
            <a:r>
              <a:rPr lang="en-GB" sz="1800" dirty="0" smtClean="0"/>
              <a:t>Latest</a:t>
            </a:r>
            <a:r>
              <a:rPr lang="en-GB" sz="1600" dirty="0" smtClean="0"/>
              <a:t> News” section on </a:t>
            </a:r>
            <a:r>
              <a:rPr lang="en-GB" sz="1600" dirty="0" smtClean="0">
                <a:hlinkClick r:id="rId2"/>
              </a:rPr>
              <a:t>www.cpcinfo.org</a:t>
            </a:r>
            <a:r>
              <a:rPr lang="en-GB" sz="1600" dirty="0" smtClean="0"/>
              <a:t> for the </a:t>
            </a:r>
            <a:r>
              <a:rPr lang="en-GB" sz="1600" b="1" dirty="0" smtClean="0"/>
              <a:t>2019</a:t>
            </a:r>
            <a:r>
              <a:rPr lang="en-GB" sz="1600" dirty="0" smtClean="0"/>
              <a:t> Publication Schedule</a:t>
            </a:r>
            <a:endParaRPr lang="en-GB" sz="1600" dirty="0"/>
          </a:p>
          <a:p>
            <a:pPr>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smtClean="0"/>
              <a:t>CPC Release Schedule</a:t>
            </a:r>
            <a:endParaRPr lang="en-GB" dirty="0"/>
          </a:p>
        </p:txBody>
      </p:sp>
      <p:sp>
        <p:nvSpPr>
          <p:cNvPr id="9" name="TextBox 8"/>
          <p:cNvSpPr txBox="1"/>
          <p:nvPr/>
        </p:nvSpPr>
        <p:spPr>
          <a:xfrm>
            <a:off x="5652120" y="3178879"/>
            <a:ext cx="3744416" cy="1831271"/>
          </a:xfrm>
          <a:prstGeom prst="rect">
            <a:avLst/>
          </a:prstGeom>
        </p:spPr>
        <p:txBody>
          <a:bodyPr wrap="square" lIns="0" tIns="0" rIns="0" bIns="0" rtlCol="0">
            <a:spAutoFit/>
          </a:bodyPr>
          <a:lstStyle/>
          <a:p>
            <a:r>
              <a:rPr lang="en-GB" dirty="0"/>
              <a:t>Four releases scheduled in </a:t>
            </a:r>
            <a:r>
              <a:rPr lang="en-GB" dirty="0" smtClean="0"/>
              <a:t>2019:</a:t>
            </a:r>
          </a:p>
          <a:p>
            <a:endParaRPr lang="en-GB" sz="800" dirty="0" smtClean="0"/>
          </a:p>
          <a:p>
            <a:pPr lvl="1">
              <a:spcAft>
                <a:spcPts val="600"/>
              </a:spcAft>
              <a:buFont typeface="Arial" panose="020B0604020202020204" pitchFamily="34" charset="0"/>
              <a:buChar char="•"/>
            </a:pPr>
            <a:r>
              <a:rPr lang="en-GB" sz="1400" dirty="0" smtClean="0"/>
              <a:t>  1 </a:t>
            </a:r>
            <a:r>
              <a:rPr lang="en-GB" sz="1400" dirty="0"/>
              <a:t>January </a:t>
            </a:r>
            <a:r>
              <a:rPr lang="en-GB" sz="1400" dirty="0" smtClean="0"/>
              <a:t>2019     (2019.01)</a:t>
            </a:r>
            <a:endParaRPr lang="en-GB" sz="1400" dirty="0"/>
          </a:p>
          <a:p>
            <a:pPr lvl="1">
              <a:spcAft>
                <a:spcPts val="600"/>
              </a:spcAft>
              <a:buFont typeface="Arial" panose="020B0604020202020204" pitchFamily="34" charset="0"/>
              <a:buChar char="•"/>
            </a:pPr>
            <a:r>
              <a:rPr lang="en-GB" sz="1400" dirty="0" smtClean="0"/>
              <a:t>  </a:t>
            </a:r>
            <a:r>
              <a:rPr lang="en-GB" sz="1400" b="1" dirty="0" smtClean="0"/>
              <a:t>1 </a:t>
            </a:r>
            <a:r>
              <a:rPr lang="en-GB" sz="1400" b="1" dirty="0"/>
              <a:t>February </a:t>
            </a:r>
            <a:r>
              <a:rPr lang="en-GB" sz="1400" b="1" dirty="0" smtClean="0"/>
              <a:t>2019    (2019.02)</a:t>
            </a:r>
            <a:endParaRPr lang="en-GB" sz="1400" b="1" dirty="0"/>
          </a:p>
          <a:p>
            <a:pPr lvl="1">
              <a:spcAft>
                <a:spcPts val="600"/>
              </a:spcAft>
              <a:buFont typeface="Arial" panose="020B0604020202020204" pitchFamily="34" charset="0"/>
              <a:buChar char="•"/>
            </a:pPr>
            <a:r>
              <a:rPr lang="en-GB" sz="1400" dirty="0" smtClean="0"/>
              <a:t>  </a:t>
            </a:r>
            <a:r>
              <a:rPr lang="en-GB" sz="1400" dirty="0" smtClean="0">
                <a:solidFill>
                  <a:srgbClr val="0070C0"/>
                </a:solidFill>
              </a:rPr>
              <a:t>1 </a:t>
            </a:r>
            <a:r>
              <a:rPr lang="en-GB" sz="1400" dirty="0">
                <a:solidFill>
                  <a:srgbClr val="0070C0"/>
                </a:solidFill>
              </a:rPr>
              <a:t>May </a:t>
            </a:r>
            <a:r>
              <a:rPr lang="en-GB" sz="1400" dirty="0" smtClean="0">
                <a:solidFill>
                  <a:srgbClr val="0070C0"/>
                </a:solidFill>
              </a:rPr>
              <a:t>2019            (2019.05)</a:t>
            </a:r>
            <a:endParaRPr lang="en-GB" sz="1400" dirty="0">
              <a:solidFill>
                <a:srgbClr val="0070C0"/>
              </a:solidFill>
            </a:endParaRPr>
          </a:p>
          <a:p>
            <a:pPr lvl="1">
              <a:spcAft>
                <a:spcPts val="1200"/>
              </a:spcAft>
              <a:buFont typeface="Arial" panose="020B0604020202020204" pitchFamily="34" charset="0"/>
              <a:buChar char="•"/>
            </a:pPr>
            <a:r>
              <a:rPr lang="en-GB" sz="1400" dirty="0" smtClean="0">
                <a:solidFill>
                  <a:srgbClr val="0070C0"/>
                </a:solidFill>
              </a:rPr>
              <a:t>  1 </a:t>
            </a:r>
            <a:r>
              <a:rPr lang="en-GB" sz="1400" dirty="0">
                <a:solidFill>
                  <a:srgbClr val="0070C0"/>
                </a:solidFill>
              </a:rPr>
              <a:t>August </a:t>
            </a:r>
            <a:r>
              <a:rPr lang="en-GB" sz="1400" dirty="0" smtClean="0">
                <a:solidFill>
                  <a:srgbClr val="0070C0"/>
                </a:solidFill>
              </a:rPr>
              <a:t>2019</a:t>
            </a:r>
            <a:r>
              <a:rPr lang="en-GB" sz="1400" dirty="0">
                <a:solidFill>
                  <a:srgbClr val="0070C0"/>
                </a:solidFill>
              </a:rPr>
              <a:t>	</a:t>
            </a:r>
            <a:r>
              <a:rPr lang="en-GB" sz="1400" dirty="0" smtClean="0">
                <a:solidFill>
                  <a:srgbClr val="0070C0"/>
                </a:solidFill>
              </a:rPr>
              <a:t>      (2019.08)</a:t>
            </a:r>
            <a:endParaRPr lang="en-GB" sz="1400" dirty="0">
              <a:solidFill>
                <a:srgbClr val="0070C0"/>
              </a:solidFill>
            </a:endParaRPr>
          </a:p>
          <a:p>
            <a:pPr marL="0" indent="0">
              <a:lnSpc>
                <a:spcPct val="100000"/>
              </a:lnSpc>
              <a:spcAft>
                <a:spcPts val="300"/>
              </a:spcAft>
              <a:buNone/>
            </a:pPr>
            <a:endParaRPr lang="en-GB" sz="1200" b="1"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192202"/>
            <a:ext cx="2762013" cy="14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476600"/>
            <a:ext cx="1866109" cy="96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1979712" y="4016989"/>
            <a:ext cx="792088" cy="2109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4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CPC Notices of Changes (</a:t>
            </a:r>
            <a:r>
              <a:rPr lang="en-US" dirty="0" err="1" smtClean="0"/>
              <a:t>NoC</a:t>
            </a:r>
            <a:r>
              <a:rPr lang="en-US" dirty="0"/>
              <a:t>) Publications:</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6339574"/>
              </p:ext>
            </p:extLst>
          </p:nvPr>
        </p:nvGraphicFramePr>
        <p:xfrm>
          <a:off x="323528" y="1069191"/>
          <a:ext cx="3812143" cy="2514600"/>
        </p:xfrm>
        <a:graphic>
          <a:graphicData uri="http://schemas.openxmlformats.org/drawingml/2006/table">
            <a:tbl>
              <a:tblPr firstRow="1" firstCol="1" bandRow="1">
                <a:tableStyleId>{5C22544A-7EE6-4342-B048-85BDC9FD1C3A}</a:tableStyleId>
              </a:tblPr>
              <a:tblGrid>
                <a:gridCol w="1313927">
                  <a:extLst>
                    <a:ext uri="{9D8B030D-6E8A-4147-A177-3AD203B41FA5}">
                      <a16:colId xmlns:a16="http://schemas.microsoft.com/office/drawing/2014/main" val="3787847492"/>
                    </a:ext>
                  </a:extLst>
                </a:gridCol>
                <a:gridCol w="623679">
                  <a:extLst>
                    <a:ext uri="{9D8B030D-6E8A-4147-A177-3AD203B41FA5}">
                      <a16:colId xmlns:a16="http://schemas.microsoft.com/office/drawing/2014/main" val="1486312526"/>
                    </a:ext>
                  </a:extLst>
                </a:gridCol>
                <a:gridCol w="623679">
                  <a:extLst>
                    <a:ext uri="{9D8B030D-6E8A-4147-A177-3AD203B41FA5}">
                      <a16:colId xmlns:a16="http://schemas.microsoft.com/office/drawing/2014/main" val="3880693169"/>
                    </a:ext>
                  </a:extLst>
                </a:gridCol>
                <a:gridCol w="625429">
                  <a:extLst>
                    <a:ext uri="{9D8B030D-6E8A-4147-A177-3AD203B41FA5}">
                      <a16:colId xmlns:a16="http://schemas.microsoft.com/office/drawing/2014/main" val="2340488846"/>
                    </a:ext>
                  </a:extLst>
                </a:gridCol>
                <a:gridCol w="625429">
                  <a:extLst>
                    <a:ext uri="{9D8B030D-6E8A-4147-A177-3AD203B41FA5}">
                      <a16:colId xmlns:a16="http://schemas.microsoft.com/office/drawing/2014/main" val="580198258"/>
                    </a:ext>
                  </a:extLst>
                </a:gridCol>
              </a:tblGrid>
              <a:tr h="302434">
                <a:tc>
                  <a:txBody>
                    <a:bodyPr/>
                    <a:lstStyle/>
                    <a:p>
                      <a:pPr marL="0" marR="0">
                        <a:lnSpc>
                          <a:spcPct val="106000"/>
                        </a:lnSpc>
                        <a:spcBef>
                          <a:spcPts val="0"/>
                        </a:spcBef>
                        <a:spcAft>
                          <a:spcPts val="0"/>
                        </a:spcAft>
                      </a:pPr>
                      <a:r>
                        <a:rPr lang="en-US" sz="1100" cap="all" dirty="0">
                          <a:effectLst/>
                          <a:latin typeface="+mn-lt"/>
                        </a:rPr>
                        <a:t>2018 NOC </a:t>
                      </a:r>
                      <a:r>
                        <a:rPr lang="en-US" sz="1100" cap="all" dirty="0" smtClean="0">
                          <a:effectLst/>
                          <a:latin typeface="+mn-lt"/>
                        </a:rPr>
                        <a:t>Publication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cap="all" dirty="0">
                          <a:effectLst/>
                          <a:latin typeface="+mn-lt"/>
                        </a:rPr>
                        <a:t>RP</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cap="all" dirty="0">
                          <a:effectLst/>
                          <a:latin typeface="+mn-lt"/>
                        </a:rPr>
                        <a:t>DP</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cap="all" dirty="0">
                          <a:effectLst/>
                          <a:latin typeface="+mn-lt"/>
                        </a:rPr>
                        <a:t>MP</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TOTAL</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80851"/>
                  </a:ext>
                </a:extLst>
              </a:tr>
              <a:tr h="302434">
                <a:tc>
                  <a:txBody>
                    <a:bodyPr/>
                    <a:lstStyle/>
                    <a:p>
                      <a:pPr marL="0" marR="0">
                        <a:lnSpc>
                          <a:spcPct val="250000"/>
                        </a:lnSpc>
                        <a:spcBef>
                          <a:spcPts val="0"/>
                        </a:spcBef>
                        <a:spcAft>
                          <a:spcPts val="0"/>
                        </a:spcAft>
                      </a:pPr>
                      <a:r>
                        <a:rPr lang="en-US" sz="1100" cap="all" dirty="0">
                          <a:effectLst/>
                          <a:latin typeface="+mn-lt"/>
                        </a:rPr>
                        <a:t>January</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23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19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48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367013"/>
                  </a:ext>
                </a:extLst>
              </a:tr>
              <a:tr h="302434">
                <a:tc>
                  <a:txBody>
                    <a:bodyPr/>
                    <a:lstStyle/>
                    <a:p>
                      <a:pPr marL="0" marR="0">
                        <a:lnSpc>
                          <a:spcPct val="250000"/>
                        </a:lnSpc>
                        <a:spcBef>
                          <a:spcPts val="0"/>
                        </a:spcBef>
                        <a:spcAft>
                          <a:spcPts val="0"/>
                        </a:spcAft>
                      </a:pPr>
                      <a:r>
                        <a:rPr lang="en-US" sz="1100" cap="all" dirty="0">
                          <a:effectLst/>
                          <a:latin typeface="+mn-lt"/>
                        </a:rPr>
                        <a:t>February</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a:effectLst/>
                          <a:latin typeface="+mn-lt"/>
                        </a:rPr>
                        <a:t>10</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18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926648"/>
                  </a:ext>
                </a:extLst>
              </a:tr>
              <a:tr h="302434">
                <a:tc>
                  <a:txBody>
                    <a:bodyPr/>
                    <a:lstStyle/>
                    <a:p>
                      <a:pPr marL="0" marR="0">
                        <a:lnSpc>
                          <a:spcPct val="250000"/>
                        </a:lnSpc>
                        <a:spcBef>
                          <a:spcPts val="0"/>
                        </a:spcBef>
                        <a:spcAft>
                          <a:spcPts val="0"/>
                        </a:spcAft>
                      </a:pPr>
                      <a:r>
                        <a:rPr lang="en-US" sz="1100" cap="all" dirty="0">
                          <a:effectLst/>
                          <a:latin typeface="+mn-lt"/>
                        </a:rPr>
                        <a:t>May</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a:effectLst/>
                          <a:latin typeface="+mn-lt"/>
                        </a:rPr>
                        <a:t>9</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10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20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493831"/>
                  </a:ext>
                </a:extLst>
              </a:tr>
              <a:tr h="302434">
                <a:tc>
                  <a:txBody>
                    <a:bodyPr/>
                    <a:lstStyle/>
                    <a:p>
                      <a:pPr marL="0" marR="0">
                        <a:lnSpc>
                          <a:spcPct val="250000"/>
                        </a:lnSpc>
                        <a:spcBef>
                          <a:spcPts val="0"/>
                        </a:spcBef>
                        <a:spcAft>
                          <a:spcPts val="0"/>
                        </a:spcAft>
                      </a:pPr>
                      <a:r>
                        <a:rPr lang="en-US" sz="1100" cap="all" dirty="0">
                          <a:effectLst/>
                          <a:latin typeface="+mn-lt"/>
                        </a:rPr>
                        <a:t>August</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24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a:effectLst/>
                          <a:latin typeface="+mn-lt"/>
                        </a:rPr>
                        <a:t>13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39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677222"/>
                  </a:ext>
                </a:extLst>
              </a:tr>
              <a:tr h="302434">
                <a:tc>
                  <a:txBody>
                    <a:bodyPr/>
                    <a:lstStyle/>
                    <a:p>
                      <a:pPr marL="0" marR="0">
                        <a:lnSpc>
                          <a:spcPct val="250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TOTAL</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66</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11</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48</a:t>
                      </a:r>
                      <a:endParaRPr lang="en-US"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cs typeface="Arial" panose="020B0604020202020204" pitchFamily="34" charset="0"/>
                        </a:rPr>
                        <a:t>125</a:t>
                      </a:r>
                      <a:endParaRPr lang="en-US" sz="1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6287566"/>
                  </a:ext>
                </a:extLst>
              </a:tr>
            </a:tbl>
          </a:graphicData>
        </a:graphic>
      </p:graphicFrame>
      <p:pic>
        <p:nvPicPr>
          <p:cNvPr id="5" name="Picture 4"/>
          <p:cNvPicPr>
            <a:picLocks noChangeAspect="1"/>
          </p:cNvPicPr>
          <p:nvPr/>
        </p:nvPicPr>
        <p:blipFill>
          <a:blip r:embed="rId3"/>
          <a:stretch>
            <a:fillRect/>
          </a:stretch>
        </p:blipFill>
        <p:spPr>
          <a:xfrm>
            <a:off x="4499992" y="1392118"/>
            <a:ext cx="4536504" cy="291432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49086371"/>
              </p:ext>
            </p:extLst>
          </p:nvPr>
        </p:nvGraphicFramePr>
        <p:xfrm>
          <a:off x="323527" y="3248637"/>
          <a:ext cx="3812143" cy="1613535"/>
        </p:xfrm>
        <a:graphic>
          <a:graphicData uri="http://schemas.openxmlformats.org/drawingml/2006/table">
            <a:tbl>
              <a:tblPr firstRow="1" firstCol="1" bandRow="1">
                <a:tableStyleId>{5C22544A-7EE6-4342-B048-85BDC9FD1C3A}</a:tableStyleId>
              </a:tblPr>
              <a:tblGrid>
                <a:gridCol w="1296645">
                  <a:extLst>
                    <a:ext uri="{9D8B030D-6E8A-4147-A177-3AD203B41FA5}">
                      <a16:colId xmlns:a16="http://schemas.microsoft.com/office/drawing/2014/main" val="3048369014"/>
                    </a:ext>
                  </a:extLst>
                </a:gridCol>
                <a:gridCol w="719580">
                  <a:extLst>
                    <a:ext uri="{9D8B030D-6E8A-4147-A177-3AD203B41FA5}">
                      <a16:colId xmlns:a16="http://schemas.microsoft.com/office/drawing/2014/main" val="347801336"/>
                    </a:ext>
                  </a:extLst>
                </a:gridCol>
                <a:gridCol w="648072">
                  <a:extLst>
                    <a:ext uri="{9D8B030D-6E8A-4147-A177-3AD203B41FA5}">
                      <a16:colId xmlns:a16="http://schemas.microsoft.com/office/drawing/2014/main" val="1243482289"/>
                    </a:ext>
                  </a:extLst>
                </a:gridCol>
                <a:gridCol w="504056">
                  <a:extLst>
                    <a:ext uri="{9D8B030D-6E8A-4147-A177-3AD203B41FA5}">
                      <a16:colId xmlns:a16="http://schemas.microsoft.com/office/drawing/2014/main" val="2774647042"/>
                    </a:ext>
                  </a:extLst>
                </a:gridCol>
                <a:gridCol w="643790">
                  <a:extLst>
                    <a:ext uri="{9D8B030D-6E8A-4147-A177-3AD203B41FA5}">
                      <a16:colId xmlns:a16="http://schemas.microsoft.com/office/drawing/2014/main" val="1954596568"/>
                    </a:ext>
                  </a:extLst>
                </a:gridCol>
              </a:tblGrid>
              <a:tr h="356235">
                <a:tc>
                  <a:txBody>
                    <a:bodyPr/>
                    <a:lstStyle/>
                    <a:p>
                      <a:pPr marL="0" marR="0">
                        <a:spcBef>
                          <a:spcPts val="0"/>
                        </a:spcBef>
                        <a:spcAft>
                          <a:spcPts val="0"/>
                        </a:spcAft>
                      </a:pPr>
                      <a:r>
                        <a:rPr lang="en-US" sz="1100" dirty="0" smtClean="0">
                          <a:effectLst/>
                          <a:latin typeface="+mn-lt"/>
                        </a:rPr>
                        <a:t>2019 NOC PUBLICATION</a:t>
                      </a:r>
                      <a:endParaRPr lang="en-US" sz="1100" dirty="0">
                        <a:effectLst/>
                        <a:latin typeface="+mn-lt"/>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mn-lt"/>
                        </a:rPr>
                        <a:t>RP</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100000"/>
                        </a:lnSpc>
                        <a:spcBef>
                          <a:spcPts val="0"/>
                        </a:spcBef>
                        <a:spcAft>
                          <a:spcPts val="0"/>
                        </a:spcAft>
                      </a:pPr>
                      <a:r>
                        <a:rPr lang="en-US" sz="1100" dirty="0">
                          <a:effectLst/>
                          <a:latin typeface="+mn-lt"/>
                        </a:rPr>
                        <a:t>DP</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100000"/>
                        </a:lnSpc>
                        <a:spcBef>
                          <a:spcPts val="0"/>
                        </a:spcBef>
                        <a:spcAft>
                          <a:spcPts val="0"/>
                        </a:spcAft>
                      </a:pPr>
                      <a:r>
                        <a:rPr lang="en-US" sz="1100" dirty="0">
                          <a:effectLst/>
                          <a:latin typeface="+mn-lt"/>
                        </a:rPr>
                        <a:t>MP</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latin typeface="+mn-lt"/>
                          <a:ea typeface="Calibri" panose="020F0502020204030204" pitchFamily="34" charset="0"/>
                        </a:rPr>
                        <a:t>TOTAL</a:t>
                      </a:r>
                      <a:endParaRPr lang="en-US" sz="11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219949734"/>
                  </a:ext>
                </a:extLst>
              </a:tr>
              <a:tr h="213360">
                <a:tc>
                  <a:txBody>
                    <a:bodyPr/>
                    <a:lstStyle/>
                    <a:p>
                      <a:pPr marL="0" marR="0">
                        <a:spcBef>
                          <a:spcPts val="0"/>
                        </a:spcBef>
                        <a:spcAft>
                          <a:spcPts val="0"/>
                        </a:spcAft>
                      </a:pPr>
                      <a:r>
                        <a:rPr lang="en-US" sz="1100" dirty="0" smtClean="0">
                          <a:effectLst/>
                          <a:latin typeface="+mn-lt"/>
                        </a:rPr>
                        <a:t>JANUARY</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39</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a:effectLst/>
                          <a:latin typeface="+mn-lt"/>
                        </a:rPr>
                        <a:t>8</a:t>
                      </a:r>
                      <a:endParaRPr lang="en-US" sz="110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32</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rPr>
                        <a:t>79</a:t>
                      </a:r>
                      <a:endParaRPr lang="en-US" sz="11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4013773161"/>
                  </a:ext>
                </a:extLst>
              </a:tr>
              <a:tr h="213360">
                <a:tc>
                  <a:txBody>
                    <a:bodyPr/>
                    <a:lstStyle/>
                    <a:p>
                      <a:pPr marL="0" marR="0">
                        <a:spcBef>
                          <a:spcPts val="0"/>
                        </a:spcBef>
                        <a:spcAft>
                          <a:spcPts val="0"/>
                        </a:spcAft>
                      </a:pPr>
                      <a:r>
                        <a:rPr lang="en-US" sz="1100" dirty="0" smtClean="0">
                          <a:effectLst/>
                          <a:latin typeface="+mn-lt"/>
                        </a:rPr>
                        <a:t>FEBRUARY</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14</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0</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3</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rPr>
                        <a:t>17</a:t>
                      </a:r>
                      <a:endParaRPr lang="en-US" sz="11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2849608624"/>
                  </a:ext>
                </a:extLst>
              </a:tr>
              <a:tr h="213360">
                <a:tc>
                  <a:txBody>
                    <a:bodyPr/>
                    <a:lstStyle/>
                    <a:p>
                      <a:pPr marL="0" marR="0">
                        <a:spcBef>
                          <a:spcPts val="0"/>
                        </a:spcBef>
                        <a:spcAft>
                          <a:spcPts val="0"/>
                        </a:spcAft>
                      </a:pPr>
                      <a:r>
                        <a:rPr lang="en-US" sz="1100" dirty="0" smtClean="0">
                          <a:effectLst/>
                          <a:latin typeface="+mn-lt"/>
                        </a:rPr>
                        <a:t>TOTAL</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a:effectLst/>
                          <a:latin typeface="+mn-lt"/>
                        </a:rPr>
                        <a:t>53</a:t>
                      </a:r>
                      <a:endParaRPr lang="en-US" sz="110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8</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a:effectLst/>
                          <a:latin typeface="+mn-lt"/>
                        </a:rPr>
                        <a:t>35</a:t>
                      </a:r>
                      <a:endParaRPr lang="en-US" sz="1100" dirty="0">
                        <a:effectLst/>
                        <a:latin typeface="+mn-lt"/>
                        <a:ea typeface="Calibri" panose="020F0502020204030204" pitchFamily="34" charset="0"/>
                      </a:endParaRPr>
                    </a:p>
                  </a:txBody>
                  <a:tcPr marL="68580" marR="68580" marT="0" marB="0" anchor="b"/>
                </a:tc>
                <a:tc>
                  <a:txBody>
                    <a:bodyPr/>
                    <a:lstStyle/>
                    <a:p>
                      <a:pPr marL="0" marR="0" algn="ctr">
                        <a:lnSpc>
                          <a:spcPct val="250000"/>
                        </a:lnSpc>
                        <a:spcBef>
                          <a:spcPts val="0"/>
                        </a:spcBef>
                        <a:spcAft>
                          <a:spcPts val="0"/>
                        </a:spcAft>
                      </a:pPr>
                      <a:r>
                        <a:rPr lang="en-US" sz="1100" dirty="0" smtClean="0">
                          <a:effectLst/>
                          <a:latin typeface="+mn-lt"/>
                          <a:ea typeface="Calibri" panose="020F0502020204030204" pitchFamily="34" charset="0"/>
                        </a:rPr>
                        <a:t>96</a:t>
                      </a:r>
                      <a:endParaRPr lang="en-US" sz="11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1001108926"/>
                  </a:ext>
                </a:extLst>
              </a:tr>
            </a:tbl>
          </a:graphicData>
        </a:graphic>
      </p:graphicFrame>
      <p:sp>
        <p:nvSpPr>
          <p:cNvPr id="8" name="Rectangle 1"/>
          <p:cNvSpPr>
            <a:spLocks noChangeArrowheads="1"/>
          </p:cNvSpPr>
          <p:nvPr/>
        </p:nvSpPr>
        <p:spPr bwMode="auto">
          <a:xfrm>
            <a:off x="977900" y="199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9" name="Straight Arrow Connector 8"/>
          <p:cNvCxnSpPr/>
          <p:nvPr/>
        </p:nvCxnSpPr>
        <p:spPr>
          <a:xfrm>
            <a:off x="4135671" y="2948247"/>
            <a:ext cx="436329" cy="1995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869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PO Paginated Template English">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marL="0" indent="0">
          <a:lnSpc>
            <a:spcPct val="100000"/>
          </a:lnSpc>
          <a:spcAft>
            <a:spcPts val="300"/>
          </a:spcAft>
          <a:buNone/>
          <a:defRPr sz="1200" b="1" dirty="0" smtClean="0"/>
        </a:defPPr>
      </a:lstStyle>
    </a:txDef>
  </a:objectDefaults>
  <a:extraClrSchemeLst/>
  <a:extLst>
    <a:ext uri="{05A4C25C-085E-4340-85A3-A5531E510DB2}">
      <thm15:themeFamily xmlns:thm15="http://schemas.microsoft.com/office/thememl/2012/main" name="EPO Template German.potx" id="{DA80B3F9-6BE6-495E-953C-2271A08F7B68}" vid="{25762C69-4921-4855-B156-EB4943BE6254}"/>
    </a:ext>
  </a:extLst>
</a:theme>
</file>

<file path=ppt/theme/theme2.xml><?xml version="1.0" encoding="utf-8"?>
<a:theme xmlns:a="http://schemas.openxmlformats.org/drawingml/2006/main" name="EPOTest">
  <a:themeElements>
    <a:clrScheme name="Custom 2">
      <a:dk1>
        <a:sysClr val="windowText" lastClr="000000"/>
      </a:dk1>
      <a:lt1>
        <a:sysClr val="window" lastClr="FFFFFF"/>
      </a:lt1>
      <a:dk2>
        <a:srgbClr val="666666"/>
      </a:dk2>
      <a:lt2>
        <a:srgbClr val="D2D2D2"/>
      </a:lt2>
      <a:accent1>
        <a:srgbClr val="005BD3"/>
      </a:accent1>
      <a:accent2>
        <a:srgbClr val="005BD3"/>
      </a:accent2>
      <a:accent3>
        <a:srgbClr val="005BD3"/>
      </a:accent3>
      <a:accent4>
        <a:srgbClr val="005BD3"/>
      </a:accent4>
      <a:accent5>
        <a:srgbClr val="005BD3"/>
      </a:accent5>
      <a:accent6>
        <a:srgbClr val="005BD3"/>
      </a:accent6>
      <a:hlink>
        <a:srgbClr val="005BD3"/>
      </a:hlink>
      <a:folHlink>
        <a:srgbClr val="005BD3"/>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 Template English</Template>
  <TotalTime>1</TotalTime>
  <Words>2685</Words>
  <Application>Microsoft Office PowerPoint</Application>
  <PresentationFormat>On-screen Show (16:9)</PresentationFormat>
  <Paragraphs>580</Paragraphs>
  <Slides>42</Slides>
  <Notes>19</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Microsoft Sans Serif</vt:lpstr>
      <vt:lpstr>Segoe UI</vt:lpstr>
      <vt:lpstr>TheSans-LP3Lig</vt:lpstr>
      <vt:lpstr>Times New Roman</vt:lpstr>
      <vt:lpstr>Wingdings</vt:lpstr>
      <vt:lpstr>EPO Paginated Template English</vt:lpstr>
      <vt:lpstr>EPOTest</vt:lpstr>
      <vt:lpstr>PowerPoint Presentation</vt:lpstr>
      <vt:lpstr>CPC and National Offices</vt:lpstr>
      <vt:lpstr>29 Offices participating in the CPC </vt:lpstr>
      <vt:lpstr>... including 16 EPO Member States </vt:lpstr>
      <vt:lpstr>CPC coverage   Much more than EP &amp; US documents</vt:lpstr>
      <vt:lpstr>Publications with National Office (CPCNO) allocations</vt:lpstr>
      <vt:lpstr>CPC Update</vt:lpstr>
      <vt:lpstr>CPC Release Schedule</vt:lpstr>
      <vt:lpstr> CPC Notices of Changes (NoC) Publications: </vt:lpstr>
      <vt:lpstr>Scheme Changes in 2018/2019: </vt:lpstr>
      <vt:lpstr>Definitions Changes in 2018/2019: </vt:lpstr>
      <vt:lpstr>CPC Annual Report 2017/2018</vt:lpstr>
      <vt:lpstr>New CPC products</vt:lpstr>
      <vt:lpstr>Searchable NoC archive</vt:lpstr>
      <vt:lpstr>PowerPoint Presentation</vt:lpstr>
      <vt:lpstr>CPC as open linked data </vt:lpstr>
      <vt:lpstr>PowerPoint Presentation</vt:lpstr>
      <vt:lpstr>PowerPoint Presentation</vt:lpstr>
      <vt:lpstr>PowerPoint Presentation</vt:lpstr>
      <vt:lpstr>PowerPoint Presentation</vt:lpstr>
      <vt:lpstr>Impact of the CPC International project on CPCNO data </vt:lpstr>
      <vt:lpstr>PowerPoint Presentation</vt:lpstr>
      <vt:lpstr>PowerPoint Presentation</vt:lpstr>
      <vt:lpstr>PowerPoint Presentation</vt:lpstr>
      <vt:lpstr>PowerPoint Presentation</vt:lpstr>
      <vt:lpstr>PowerPoint Presentation</vt:lpstr>
      <vt:lpstr>CPC updates_the USPTO</vt:lpstr>
      <vt:lpstr>CPC training</vt:lpstr>
      <vt:lpstr>CPC training (con.)</vt:lpstr>
      <vt:lpstr>PowerPoint Presentation</vt:lpstr>
      <vt:lpstr>CPC Update - EPO</vt:lpstr>
      <vt:lpstr>CPC Training on www.cpcinfo.org </vt:lpstr>
      <vt:lpstr>PowerPoint Presentation</vt:lpstr>
      <vt:lpstr>Impact of CPC International on DocDB XML</vt:lpstr>
      <vt:lpstr>Impact of CPC International on DocDB XML</vt:lpstr>
      <vt:lpstr>PowerPoint Presentation</vt:lpstr>
      <vt:lpstr>EPOQUE (Net) – old and new CPC fields in EPODOC</vt:lpstr>
      <vt:lpstr>EPODOC  fields </vt:lpstr>
      <vt:lpstr>EPODOC - Display </vt:lpstr>
      <vt:lpstr>EPODOC – Search</vt:lpstr>
      <vt:lpstr>EPODOC – Search (AND) </vt:lpstr>
      <vt:lpstr>PowerPoint Presentation</vt:lpstr>
    </vt:vector>
  </TitlesOfParts>
  <Manager/>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 Status Report for the 51st session of the IPC Committee of Experts</dc:title>
  <dc:subject>CPC Status Report</dc:subject>
  <dc:creator>EPO and USPTO</dc:creator>
  <cp:keywords>FOR OFFICIAL USE ONLY</cp:keywords>
  <cp:lastModifiedBy>MALANGA SALAZAR Isabelle</cp:lastModifiedBy>
  <cp:revision>271</cp:revision>
  <dcterms:created xsi:type="dcterms:W3CDTF">2018-04-18T15:08:59Z</dcterms:created>
  <dcterms:modified xsi:type="dcterms:W3CDTF">2023-03-23T09:56:57Z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b52fe354-90c5-4863-9092-04eb2d2b2b52</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