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4" r:id="rId7"/>
    <p:sldId id="259" r:id="rId8"/>
  </p:sldIdLst>
  <p:sldSz cx="10693400" cy="7561263"/>
  <p:notesSz cx="6858000" cy="9144000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33" y="4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4CBAA-A3B3-448B-9EDD-FFBA99685842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A7F60-8BE5-48DC-9F38-E3C62429C6C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54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7EB6-800A-47B2-A6A3-0875257A3964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4B1-7331-447C-A43A-B5E2182363D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85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7EB6-800A-47B2-A6A3-0875257A3964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4B1-7331-447C-A43A-B5E2182363D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23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7EB6-800A-47B2-A6A3-0875257A3964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4B1-7331-447C-A43A-B5E2182363D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84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7EB6-800A-47B2-A6A3-0875257A3964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4B1-7331-447C-A43A-B5E2182363D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16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7EB6-800A-47B2-A6A3-0875257A3964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4B1-7331-447C-A43A-B5E2182363D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6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7EB6-800A-47B2-A6A3-0875257A3964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4B1-7331-447C-A43A-B5E2182363D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96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7EB6-800A-47B2-A6A3-0875257A3964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4B1-7331-447C-A43A-B5E2182363D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2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7EB6-800A-47B2-A6A3-0875257A3964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4B1-7331-447C-A43A-B5E2182363D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39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7EB6-800A-47B2-A6A3-0875257A3964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4B1-7331-447C-A43A-B5E2182363D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1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7EB6-800A-47B2-A6A3-0875257A3964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4B1-7331-447C-A43A-B5E2182363D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77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7EB6-800A-47B2-A6A3-0875257A3964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B4B1-7331-447C-A43A-B5E2182363D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84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A7EB6-800A-47B2-A6A3-0875257A3964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B4B1-7331-447C-A43A-B5E2182363D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9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cus.vieira@inpi.gov.br" TargetMode="External"/><Relationship Id="rId2" Type="http://schemas.openxmlformats.org/officeDocument/2006/relationships/hyperlink" Target="mailto:rafael.nunes@inpi.gov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elso.tchao@inpi.gov.b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pc.inpi.gov.b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738189" y="1692399"/>
            <a:ext cx="8496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pt-BR" sz="4000" b="1" dirty="0">
                <a:solidFill>
                  <a:srgbClr val="1F317B"/>
                </a:solidFill>
                <a:latin typeface="Futura Bk BT" pitchFamily="34" charset="0"/>
              </a:rPr>
              <a:t>Experience </a:t>
            </a:r>
            <a:r>
              <a:rPr lang="en-US" altLang="pt-BR" sz="4000" b="1" dirty="0" smtClean="0">
                <a:solidFill>
                  <a:srgbClr val="1F317B"/>
                </a:solidFill>
                <a:latin typeface="Futura Bk BT" pitchFamily="34" charset="0"/>
              </a:rPr>
              <a:t>at INPI/BR on </a:t>
            </a:r>
            <a:r>
              <a:rPr lang="en-US" altLang="pt-BR" sz="4000" b="1" dirty="0">
                <a:solidFill>
                  <a:srgbClr val="1F317B"/>
                </a:solidFill>
                <a:latin typeface="Futura Bk BT" pitchFamily="34" charset="0"/>
              </a:rPr>
              <a:t>Computer-Assisted </a:t>
            </a:r>
            <a:r>
              <a:rPr lang="en-US" altLang="pt-BR" sz="4000" b="1" dirty="0" smtClean="0">
                <a:solidFill>
                  <a:srgbClr val="1F317B"/>
                </a:solidFill>
                <a:latin typeface="Futura Bk BT" pitchFamily="34" charset="0"/>
              </a:rPr>
              <a:t>Classification</a:t>
            </a:r>
            <a:endParaRPr lang="en-US" altLang="pt-BR" sz="4000" b="1" dirty="0">
              <a:solidFill>
                <a:srgbClr val="1F317B"/>
              </a:solidFill>
              <a:latin typeface="Futura Bk BT" pitchFamily="34" charset="0"/>
            </a:endParaRP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881063" y="3948113"/>
            <a:ext cx="899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pt-BR" sz="2400" b="1" i="1" dirty="0" smtClean="0">
                <a:solidFill>
                  <a:srgbClr val="1F317B"/>
                </a:solidFill>
                <a:latin typeface="Futura Bk BT" pitchFamily="34" charset="0"/>
              </a:rPr>
              <a:t>Catia Valdman</a:t>
            </a:r>
            <a:endParaRPr lang="en-US" altLang="pt-BR" sz="2400" b="1" i="1" dirty="0">
              <a:solidFill>
                <a:srgbClr val="1F317B"/>
              </a:solidFill>
              <a:latin typeface="Futura Bk BT" pitchFamily="34" charset="0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954088" y="4354513"/>
            <a:ext cx="8967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pt-BR" i="1" dirty="0" smtClean="0">
                <a:solidFill>
                  <a:srgbClr val="1F317B"/>
                </a:solidFill>
                <a:latin typeface="Futura Bk BT" pitchFamily="34" charset="0"/>
              </a:rPr>
              <a:t>Head of the Telecommunications Division</a:t>
            </a:r>
          </a:p>
          <a:p>
            <a:pPr algn="r" eaLnBrk="1" hangingPunct="1"/>
            <a:r>
              <a:rPr lang="en-US" altLang="pt-BR" i="1" dirty="0" smtClean="0">
                <a:solidFill>
                  <a:srgbClr val="1F317B"/>
                </a:solidFill>
                <a:latin typeface="Futura Bk BT" pitchFamily="34" charset="0"/>
              </a:rPr>
              <a:t>DIRPA / INPI</a:t>
            </a:r>
            <a:endParaRPr lang="en-US" altLang="pt-BR" i="1" dirty="0">
              <a:solidFill>
                <a:srgbClr val="1F317B"/>
              </a:solidFill>
              <a:latin typeface="Futura Bk BT" pitchFamily="34" charset="0"/>
            </a:endParaRP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954088" y="5532438"/>
            <a:ext cx="89677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pt-BR" dirty="0" smtClean="0">
                <a:solidFill>
                  <a:srgbClr val="1F317B"/>
                </a:solidFill>
                <a:latin typeface="Futura Bk BT" pitchFamily="34" charset="0"/>
              </a:rPr>
              <a:t>Geneva, February 20th, 2019</a:t>
            </a:r>
            <a:endParaRPr lang="en-US" altLang="pt-BR" dirty="0">
              <a:solidFill>
                <a:srgbClr val="1F317B"/>
              </a:solidFill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5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13088" y="565150"/>
            <a:ext cx="6861175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Summary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50556" y="2051160"/>
            <a:ext cx="5184576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50000"/>
              </a:lnSpc>
              <a:buFont typeface="Wingdings"/>
              <a:buChar char=""/>
              <a:tabLst>
                <a:tab pos="355600" algn="l"/>
              </a:tabLst>
            </a:pPr>
            <a:r>
              <a:rPr lang="en-US" sz="3000" spc="-5" dirty="0" smtClean="0">
                <a:cs typeface="Calibri"/>
              </a:rPr>
              <a:t>Historical overview</a:t>
            </a:r>
          </a:p>
          <a:p>
            <a:pPr marL="355600" marR="5080" indent="-342900">
              <a:lnSpc>
                <a:spcPct val="150000"/>
              </a:lnSpc>
              <a:buFont typeface="Wingdings"/>
              <a:buChar char=""/>
              <a:tabLst>
                <a:tab pos="355600" algn="l"/>
              </a:tabLst>
            </a:pPr>
            <a:r>
              <a:rPr lang="en-US" sz="3000" spc="-5" dirty="0" smtClean="0">
                <a:cs typeface="Calibri"/>
              </a:rPr>
              <a:t>Current situation</a:t>
            </a:r>
            <a:endParaRPr lang="en-US" sz="3000" dirty="0"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765"/>
              </a:spcBef>
              <a:buFont typeface="Wingdings"/>
              <a:buChar char=""/>
              <a:tabLst>
                <a:tab pos="355600" algn="l"/>
              </a:tabLst>
            </a:pPr>
            <a:r>
              <a:rPr lang="en-US" sz="3000" spc="-5" dirty="0" smtClean="0">
                <a:cs typeface="Calibri"/>
              </a:rPr>
              <a:t>Future perspective</a:t>
            </a:r>
            <a:endParaRPr lang="en-US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70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38188" y="552450"/>
            <a:ext cx="9215437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Historical overview</a:t>
            </a:r>
            <a:endParaRPr lang="pt-BR" sz="26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11" name="CaixaDeTexto 5"/>
          <p:cNvSpPr txBox="1">
            <a:spLocks noChangeArrowheads="1"/>
          </p:cNvSpPr>
          <p:nvPr/>
        </p:nvSpPr>
        <p:spPr bwMode="auto">
          <a:xfrm>
            <a:off x="736576" y="1404367"/>
            <a:ext cx="92154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698500" marR="5080" indent="-287020">
              <a:lnSpc>
                <a:spcPct val="150000"/>
              </a:lnSpc>
              <a:buFont typeface="Arial"/>
              <a:buChar char="–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Main goal was (still is) routing the file to one of the twenty divisions;</a:t>
            </a:r>
          </a:p>
          <a:p>
            <a:pPr marL="698500" marR="5080" indent="-287020">
              <a:lnSpc>
                <a:spcPct val="150000"/>
              </a:lnSpc>
              <a:buFont typeface="Arial"/>
              <a:buChar char="–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We first applied a neural network in 2010;</a:t>
            </a:r>
          </a:p>
          <a:p>
            <a:pPr marL="698500" marR="5080" indent="-287020">
              <a:lnSpc>
                <a:spcPct val="150000"/>
              </a:lnSpc>
              <a:buFont typeface="Arial"/>
              <a:buChar char="–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We rank each division for every new file application, routing the file to the first division ranked and showing which is the second in the rank;</a:t>
            </a:r>
          </a:p>
          <a:p>
            <a:pPr marL="698500" marR="5080" indent="-287020">
              <a:lnSpc>
                <a:spcPct val="150000"/>
              </a:lnSpc>
              <a:buFont typeface="Arial"/>
              <a:buChar char="–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In April 2018 we changed the algorithm for this task;</a:t>
            </a:r>
          </a:p>
          <a:p>
            <a:pPr marL="698500" marR="5080" indent="-287020">
              <a:lnSpc>
                <a:spcPct val="150000"/>
              </a:lnSpc>
              <a:buFont typeface="Arial"/>
              <a:buChar char="–"/>
              <a:tabLst>
                <a:tab pos="698500" algn="l"/>
              </a:tabLst>
            </a:pPr>
            <a:endParaRPr lang="en-US" sz="2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11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38188" y="552450"/>
            <a:ext cx="9215437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Current situation</a:t>
            </a:r>
            <a:endParaRPr lang="pt-BR" sz="26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11" name="CaixaDeTexto 5"/>
          <p:cNvSpPr txBox="1">
            <a:spLocks noChangeArrowheads="1"/>
          </p:cNvSpPr>
          <p:nvPr/>
        </p:nvSpPr>
        <p:spPr bwMode="auto">
          <a:xfrm>
            <a:off x="736576" y="1404367"/>
            <a:ext cx="921543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698500" marR="5080" indent="-287020">
              <a:lnSpc>
                <a:spcPct val="150000"/>
              </a:lnSpc>
              <a:buFont typeface="Arial"/>
              <a:buChar char="–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Multilayer perception applied in </a:t>
            </a:r>
            <a:r>
              <a:rPr lang="en-US" sz="2400" dirty="0">
                <a:latin typeface="Calibri"/>
                <a:cs typeface="Calibri"/>
              </a:rPr>
              <a:t>Application Router (AR</a:t>
            </a:r>
            <a:r>
              <a:rPr lang="en-US" sz="2400" dirty="0" smtClean="0">
                <a:latin typeface="Calibri"/>
                <a:cs typeface="Calibri"/>
              </a:rPr>
              <a:t>);</a:t>
            </a:r>
          </a:p>
          <a:p>
            <a:pPr marL="698500" marR="5080" indent="-287020">
              <a:lnSpc>
                <a:spcPct val="150000"/>
              </a:lnSpc>
              <a:buFont typeface="Arial"/>
              <a:buChar char="–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AR </a:t>
            </a:r>
            <a:r>
              <a:rPr lang="en-US" sz="2400" dirty="0">
                <a:latin typeface="Calibri"/>
                <a:cs typeface="Calibri"/>
              </a:rPr>
              <a:t>is using title and abstract;</a:t>
            </a:r>
          </a:p>
          <a:p>
            <a:pPr marL="698500" marR="5080" indent="-287020">
              <a:lnSpc>
                <a:spcPct val="150000"/>
              </a:lnSpc>
              <a:buFont typeface="Arial"/>
              <a:buChar char="–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Process includes</a:t>
            </a:r>
          </a:p>
          <a:p>
            <a:pPr marL="1611630" marR="5080" lvl="1" indent="-457200">
              <a:lnSpc>
                <a:spcPct val="150000"/>
              </a:lnSpc>
              <a:buFont typeface="+mj-lt"/>
              <a:buAutoNum type="arabicPeriod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Identifying tokens;</a:t>
            </a:r>
          </a:p>
          <a:p>
            <a:pPr marL="1611630" marR="5080" lvl="1" indent="-457200">
              <a:lnSpc>
                <a:spcPct val="150000"/>
              </a:lnSpc>
              <a:buFont typeface="+mj-lt"/>
              <a:buAutoNum type="arabicPeriod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Excluding stop words;</a:t>
            </a:r>
          </a:p>
          <a:p>
            <a:pPr marL="1611630" marR="5080" lvl="1" indent="-457200">
              <a:lnSpc>
                <a:spcPct val="150000"/>
              </a:lnSpc>
              <a:buFont typeface="+mj-lt"/>
              <a:buAutoNum type="arabicPeriod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Stemming the working words with </a:t>
            </a:r>
            <a:r>
              <a:rPr lang="en-US" sz="2400" dirty="0" err="1" smtClean="0">
                <a:latin typeface="Calibri"/>
                <a:cs typeface="Calibri"/>
              </a:rPr>
              <a:t>Scikit</a:t>
            </a:r>
            <a:r>
              <a:rPr lang="en-US" sz="2400" dirty="0" smtClean="0">
                <a:latin typeface="Calibri"/>
                <a:cs typeface="Calibri"/>
              </a:rPr>
              <a:t> Learn package;</a:t>
            </a:r>
          </a:p>
          <a:p>
            <a:pPr marL="1611630" marR="5080" lvl="1" indent="-457200">
              <a:lnSpc>
                <a:spcPct val="150000"/>
              </a:lnSpc>
              <a:buFont typeface="+mj-lt"/>
              <a:buAutoNum type="arabicPeriod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Extracting features using a TFIDF (</a:t>
            </a:r>
            <a:r>
              <a:rPr lang="en-US" sz="2400" dirty="0"/>
              <a:t>T</a:t>
            </a:r>
            <a:r>
              <a:rPr lang="en-US" sz="2400" dirty="0" smtClean="0"/>
              <a:t>erm </a:t>
            </a:r>
            <a:r>
              <a:rPr lang="en-US" sz="2400" dirty="0"/>
              <a:t>F</a:t>
            </a:r>
            <a:r>
              <a:rPr lang="en-US" sz="2400" dirty="0" smtClean="0"/>
              <a:t>requency </a:t>
            </a:r>
            <a:r>
              <a:rPr lang="en-US" sz="2400" dirty="0"/>
              <a:t>I</a:t>
            </a:r>
            <a:r>
              <a:rPr lang="en-US" sz="2400" dirty="0" smtClean="0"/>
              <a:t>nverse Document Frequency</a:t>
            </a:r>
            <a:r>
              <a:rPr lang="en-US" sz="2400" dirty="0" smtClean="0">
                <a:latin typeface="Calibri"/>
                <a:cs typeface="Calibri"/>
              </a:rPr>
              <a:t>);</a:t>
            </a:r>
          </a:p>
          <a:p>
            <a:pPr marL="1611630" marR="5080" lvl="1" indent="-457200">
              <a:lnSpc>
                <a:spcPct val="150000"/>
              </a:lnSpc>
              <a:buFont typeface="+mj-lt"/>
              <a:buAutoNum type="arabicPeriod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Ranking the twenty divisions.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7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38188" y="552450"/>
            <a:ext cx="9215437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Current situation</a:t>
            </a:r>
            <a:endParaRPr lang="pt-BR" sz="26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13" y="1476375"/>
            <a:ext cx="6820379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2124" y="1692399"/>
            <a:ext cx="38164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cs typeface="Calibri"/>
              </a:rPr>
              <a:t>200 features from the title;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cs typeface="Calibri"/>
              </a:rPr>
              <a:t>800 features from the abstract;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Mono-gram type, although it was tested with bi-gram the time </a:t>
            </a:r>
            <a:r>
              <a:rPr lang="en-US" dirty="0"/>
              <a:t>cost </a:t>
            </a:r>
            <a:r>
              <a:rPr lang="en-US" dirty="0" smtClean="0"/>
              <a:t>for processing was too high;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363.845 applications were used to train this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3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38188" y="552450"/>
            <a:ext cx="9215437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Future perspective</a:t>
            </a:r>
            <a:endParaRPr lang="pt-BR" sz="26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11" name="CaixaDeTexto 5"/>
          <p:cNvSpPr txBox="1">
            <a:spLocks noChangeArrowheads="1"/>
          </p:cNvSpPr>
          <p:nvPr/>
        </p:nvSpPr>
        <p:spPr bwMode="auto">
          <a:xfrm>
            <a:off x="736576" y="1404367"/>
            <a:ext cx="92154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698500" marR="5080" indent="-287020">
              <a:lnSpc>
                <a:spcPct val="150000"/>
              </a:lnSpc>
              <a:buFont typeface="Arial"/>
              <a:buChar char="–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Retrain the current AR with information since April 2018;</a:t>
            </a:r>
          </a:p>
          <a:p>
            <a:pPr marL="698500" marR="5080" indent="-287020">
              <a:lnSpc>
                <a:spcPct val="150000"/>
              </a:lnSpc>
              <a:buFont typeface="Arial"/>
              <a:buChar char="–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Being able to attribute symbols up to subclass level, as it is in IPCPUB website;</a:t>
            </a:r>
          </a:p>
          <a:p>
            <a:pPr marL="698500" marR="5080" indent="-287020">
              <a:lnSpc>
                <a:spcPct val="150000"/>
              </a:lnSpc>
              <a:buFont typeface="Arial"/>
              <a:buChar char="–"/>
              <a:tabLst>
                <a:tab pos="698500" algn="l"/>
              </a:tabLst>
            </a:pPr>
            <a:r>
              <a:rPr lang="en-US" sz="2400" dirty="0" smtClean="0">
                <a:latin typeface="Calibri"/>
                <a:cs typeface="Calibri"/>
              </a:rPr>
              <a:t>Exchange information in order to improve our knowledge in this area: </a:t>
            </a:r>
          </a:p>
          <a:p>
            <a:pPr marL="1611630" marR="5080" lvl="1" indent="-4572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pt-BR" sz="2400" dirty="0" smtClean="0"/>
              <a:t>Rafael </a:t>
            </a:r>
            <a:r>
              <a:rPr lang="pt-BR" sz="2400" dirty="0"/>
              <a:t>Nunes </a:t>
            </a:r>
            <a:r>
              <a:rPr lang="pt-BR" sz="2400" dirty="0" smtClean="0">
                <a:hlinkClick r:id="rId2"/>
              </a:rPr>
              <a:t>rafael.nunes@inpi.gov.br</a:t>
            </a:r>
            <a:endParaRPr lang="pt-BR" sz="2400" dirty="0" smtClean="0"/>
          </a:p>
          <a:p>
            <a:pPr marL="1611630" marR="5080" lvl="1" indent="-4572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pt-BR" sz="2400" dirty="0" smtClean="0"/>
              <a:t>Marcus Vieira </a:t>
            </a:r>
            <a:r>
              <a:rPr lang="pt-BR" sz="2400" dirty="0" smtClean="0">
                <a:hlinkClick r:id="rId3"/>
              </a:rPr>
              <a:t>marcus.vieira@inpi.gov.br</a:t>
            </a:r>
            <a:endParaRPr lang="pt-BR" sz="2400" dirty="0" smtClean="0"/>
          </a:p>
          <a:p>
            <a:pPr marL="1611630" marR="5080" lvl="1" indent="-4572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pt-BR" sz="2400" dirty="0" smtClean="0"/>
              <a:t>Celso Tchao </a:t>
            </a:r>
            <a:r>
              <a:rPr lang="pt-BR" sz="2400" dirty="0" smtClean="0">
                <a:hlinkClick r:id="rId4"/>
              </a:rPr>
              <a:t>celso.tchao@inpi.gov.br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9812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809625" y="4511675"/>
            <a:ext cx="921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400" b="1" i="1" dirty="0" smtClean="0">
                <a:solidFill>
                  <a:srgbClr val="1F317B"/>
                </a:solidFill>
                <a:latin typeface="Futura Bk BT" pitchFamily="34" charset="0"/>
              </a:rPr>
              <a:t>cvaldman@inpi.gov.br</a:t>
            </a:r>
            <a:endParaRPr lang="pt-BR" altLang="pt-BR" sz="2400" b="1" i="1" dirty="0">
              <a:solidFill>
                <a:srgbClr val="1F317B"/>
              </a:solidFill>
              <a:latin typeface="Futura Bk BT" pitchFamily="34" charset="0"/>
            </a:endParaRP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809625" y="4973638"/>
            <a:ext cx="921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400" b="1" i="1" dirty="0" smtClean="0">
                <a:solidFill>
                  <a:srgbClr val="1F317B"/>
                </a:solidFill>
                <a:latin typeface="Futura Bk BT" pitchFamily="34" charset="0"/>
                <a:hlinkClick r:id="rId3"/>
              </a:rPr>
              <a:t>http://ipc.inpi.gov.br/</a:t>
            </a:r>
            <a:endParaRPr lang="pt-BR" altLang="pt-BR" sz="2400" b="1" i="1" dirty="0">
              <a:solidFill>
                <a:srgbClr val="1F317B"/>
              </a:solidFill>
              <a:latin typeface="Futura Bk BT" pitchFamily="34" charset="0"/>
            </a:endParaRPr>
          </a:p>
        </p:txBody>
      </p:sp>
      <p:pic>
        <p:nvPicPr>
          <p:cNvPr id="2051" name="Picture 3" descr="C:\Users\cvaldman\Documents\Classificação\Logos\IPC-CPC_azul_tran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70" y="2124447"/>
            <a:ext cx="361853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245</Words>
  <Application>Microsoft Office PowerPoint</Application>
  <PresentationFormat>Custom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Futura Bk BT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Jennyffer Pereira de Mesquita</dc:creator>
  <cp:lastModifiedBy>MALANGA SALAZAR Isabelle</cp:lastModifiedBy>
  <cp:revision>55</cp:revision>
  <dcterms:created xsi:type="dcterms:W3CDTF">2019-01-14T18:40:17Z</dcterms:created>
  <dcterms:modified xsi:type="dcterms:W3CDTF">2019-02-14T16:02:10Z</dcterms:modified>
</cp:coreProperties>
</file>