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8" r:id="rId2"/>
  </p:sldMasterIdLst>
  <p:notesMasterIdLst>
    <p:notesMasterId r:id="rId14"/>
  </p:notesMasterIdLst>
  <p:sldIdLst>
    <p:sldId id="473" r:id="rId3"/>
    <p:sldId id="452" r:id="rId4"/>
    <p:sldId id="447" r:id="rId5"/>
    <p:sldId id="453" r:id="rId6"/>
    <p:sldId id="458" r:id="rId7"/>
    <p:sldId id="456" r:id="rId8"/>
    <p:sldId id="454" r:id="rId9"/>
    <p:sldId id="457" r:id="rId10"/>
    <p:sldId id="471" r:id="rId11"/>
    <p:sldId id="467" r:id="rId12"/>
    <p:sldId id="470" r:id="rId13"/>
  </p:sldIdLst>
  <p:sldSz cx="9144000" cy="5143500" type="screen16x9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512">
          <p15:clr>
            <a:srgbClr val="A4A3A4"/>
          </p15:clr>
        </p15:guide>
        <p15:guide id="2" pos="2887">
          <p15:clr>
            <a:srgbClr val="A4A3A4"/>
          </p15:clr>
        </p15:guide>
        <p15:guide id="3" pos="4587">
          <p15:clr>
            <a:srgbClr val="A4A3A4"/>
          </p15:clr>
        </p15:guide>
        <p15:guide id="4" pos="5380">
          <p15:clr>
            <a:srgbClr val="A4A3A4"/>
          </p15:clr>
        </p15:guide>
        <p15:guide id="5" pos="435">
          <p15:clr>
            <a:srgbClr val="A4A3A4"/>
          </p15:clr>
        </p15:guide>
        <p15:guide id="6" pos="11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tcheva, Olga Dr." initials="BOD" lastIdx="19" clrIdx="0">
    <p:extLst>
      <p:ext uri="{19B8F6BF-5375-455C-9EA6-DF929625EA0E}">
        <p15:presenceInfo xmlns:p15="http://schemas.microsoft.com/office/powerpoint/2012/main" userId="S-1-5-21-796845957-2147132981-725345543-114940" providerId="AD"/>
      </p:ext>
    </p:extLst>
  </p:cmAuthor>
  <p:cmAuthor id="2" name="Schumacher, Benjamin" initials="SB" lastIdx="19" clrIdx="1">
    <p:extLst>
      <p:ext uri="{19B8F6BF-5375-455C-9EA6-DF929625EA0E}">
        <p15:presenceInfo xmlns:p15="http://schemas.microsoft.com/office/powerpoint/2012/main" userId="S-1-5-21-796845957-2147132981-725345543-114626" providerId="AD"/>
      </p:ext>
    </p:extLst>
  </p:cmAuthor>
  <p:cmAuthor id="3" name="Steinkellner, Oliver Dr." initials="SOD" lastIdx="1" clrIdx="2">
    <p:extLst>
      <p:ext uri="{19B8F6BF-5375-455C-9EA6-DF929625EA0E}">
        <p15:presenceInfo xmlns:p15="http://schemas.microsoft.com/office/powerpoint/2012/main" userId="S-1-5-21-796845957-2147132981-725345543-11356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DDDDDD"/>
    <a:srgbClr val="F8F8F8"/>
    <a:srgbClr val="080808"/>
    <a:srgbClr val="333333"/>
    <a:srgbClr val="808080"/>
    <a:srgbClr val="777777"/>
    <a:srgbClr val="11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325" autoAdjust="0"/>
    <p:restoredTop sz="96763" autoAdjust="0"/>
  </p:normalViewPr>
  <p:slideViewPr>
    <p:cSldViewPr snapToGrid="0">
      <p:cViewPr varScale="1">
        <p:scale>
          <a:sx n="70" d="100"/>
          <a:sy n="70" d="100"/>
        </p:scale>
        <p:origin x="1190" y="43"/>
      </p:cViewPr>
      <p:guideLst>
        <p:guide orient="horz" pos="2512"/>
        <p:guide pos="2887"/>
        <p:guide pos="4587"/>
        <p:guide pos="5380"/>
        <p:guide pos="435"/>
        <p:guide pos="11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3472" y="4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91AA48-8D51-4AF6-8D9F-48C62877C2A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50A727FB-5E82-4BB0-A140-91AAE5FA3179}">
      <dgm:prSet phldrT="[Text]" custT="1"/>
      <dgm:spPr/>
      <dgm:t>
        <a:bodyPr/>
        <a:lstStyle/>
        <a:p>
          <a:r>
            <a:rPr lang="de-DE" sz="1500" dirty="0" smtClean="0">
              <a:latin typeface="Calibri" panose="020F0502020204030204" pitchFamily="34" charset="0"/>
              <a:cs typeface="Calibri" panose="020F0502020204030204" pitchFamily="34" charset="0"/>
            </a:rPr>
            <a:t>An improved new tool</a:t>
          </a:r>
          <a:endParaRPr lang="de-DE" sz="15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02C920-60C8-404C-BD66-0972A27752FE}" type="parTrans" cxnId="{349533D6-DAF0-442E-BB8D-5FBA8AA488F5}">
      <dgm:prSet/>
      <dgm:spPr/>
      <dgm:t>
        <a:bodyPr/>
        <a:lstStyle/>
        <a:p>
          <a:endParaRPr lang="de-DE"/>
        </a:p>
      </dgm:t>
    </dgm:pt>
    <dgm:pt modelId="{5A0FB741-7906-43BB-AE7C-AB261203CE1A}" type="sibTrans" cxnId="{349533D6-DAF0-442E-BB8D-5FBA8AA488F5}">
      <dgm:prSet/>
      <dgm:spPr/>
      <dgm:t>
        <a:bodyPr/>
        <a:lstStyle/>
        <a:p>
          <a:endParaRPr lang="de-DE"/>
        </a:p>
      </dgm:t>
    </dgm:pt>
    <dgm:pt modelId="{877F2A26-0723-4FD1-9817-8EEF62B3EB7C}">
      <dgm:prSet phldrT="[Text]" custT="1"/>
      <dgm:spPr/>
      <dgm:t>
        <a:bodyPr/>
        <a:lstStyle/>
        <a:p>
          <a:r>
            <a:rPr lang="de-DE" sz="1500" dirty="0" smtClean="0">
              <a:latin typeface="Calibri" panose="020F0502020204030204" pitchFamily="34" charset="0"/>
              <a:cs typeface="Calibri" panose="020F0502020204030204" pitchFamily="34" charset="0"/>
            </a:rPr>
            <a:t>for automated IPC-classification </a:t>
          </a:r>
          <a:endParaRPr lang="de-DE" sz="15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DA05FC1-DE64-47F2-94B0-8D745C7ECD5D}" type="parTrans" cxnId="{ABF75827-4E47-4A69-A08A-E4FF450AADC9}">
      <dgm:prSet/>
      <dgm:spPr/>
      <dgm:t>
        <a:bodyPr/>
        <a:lstStyle/>
        <a:p>
          <a:endParaRPr lang="de-DE"/>
        </a:p>
      </dgm:t>
    </dgm:pt>
    <dgm:pt modelId="{B590BB5B-A7E0-4332-B9DE-D05C06E203ED}" type="sibTrans" cxnId="{ABF75827-4E47-4A69-A08A-E4FF450AADC9}">
      <dgm:prSet/>
      <dgm:spPr/>
      <dgm:t>
        <a:bodyPr/>
        <a:lstStyle/>
        <a:p>
          <a:endParaRPr lang="de-DE"/>
        </a:p>
      </dgm:t>
    </dgm:pt>
    <dgm:pt modelId="{8FC5E3AE-C636-4A4B-A158-FF25F26F0080}">
      <dgm:prSet phldrT="[Text]" custT="1"/>
      <dgm:spPr/>
      <dgm:t>
        <a:bodyPr/>
        <a:lstStyle/>
        <a:p>
          <a:r>
            <a:rPr lang="de-DE" sz="1500" dirty="0" smtClean="0">
              <a:latin typeface="Calibri" panose="020F0502020204030204" pitchFamily="34" charset="0"/>
              <a:cs typeface="Calibri" panose="020F0502020204030204" pitchFamily="34" charset="0"/>
            </a:rPr>
            <a:t>Better Support</a:t>
          </a:r>
          <a:endParaRPr lang="de-DE" sz="15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AFAC92-A1AF-4124-8555-F4FC77F84DCE}" type="parTrans" cxnId="{21BE3752-B7F2-4A3F-83DE-F8FCC813558D}">
      <dgm:prSet/>
      <dgm:spPr/>
      <dgm:t>
        <a:bodyPr/>
        <a:lstStyle/>
        <a:p>
          <a:endParaRPr lang="de-DE"/>
        </a:p>
      </dgm:t>
    </dgm:pt>
    <dgm:pt modelId="{B6D21652-C70E-446A-8D55-5BA462A7A15F}" type="sibTrans" cxnId="{21BE3752-B7F2-4A3F-83DE-F8FCC813558D}">
      <dgm:prSet/>
      <dgm:spPr/>
      <dgm:t>
        <a:bodyPr/>
        <a:lstStyle/>
        <a:p>
          <a:endParaRPr lang="de-DE"/>
        </a:p>
      </dgm:t>
    </dgm:pt>
    <dgm:pt modelId="{29449DF7-BFB3-4FDE-B491-9E10E5AD53E3}">
      <dgm:prSet phldrT="[Text]" custT="1"/>
      <dgm:spPr/>
      <dgm:t>
        <a:bodyPr/>
        <a:lstStyle/>
        <a:p>
          <a:r>
            <a:rPr lang="en-US" sz="1500" dirty="0" smtClean="0">
              <a:latin typeface="Calibri" panose="020F0502020204030204" pitchFamily="34" charset="0"/>
              <a:cs typeface="Calibri" panose="020F0502020204030204" pitchFamily="34" charset="0"/>
            </a:rPr>
            <a:t>of the business processes </a:t>
          </a:r>
          <a:br>
            <a:rPr lang="en-US" sz="15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1500" dirty="0" smtClean="0">
              <a:latin typeface="Calibri" panose="020F0502020204030204" pitchFamily="34" charset="0"/>
              <a:cs typeface="Calibri" panose="020F0502020204030204" pitchFamily="34" charset="0"/>
            </a:rPr>
            <a:t>at DPMA</a:t>
          </a:r>
          <a:endParaRPr lang="de-DE" sz="15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150159-D770-40B4-9760-ED951FA44DAE}" type="parTrans" cxnId="{AD3E8EE0-0318-42F8-A1F1-CDA95832DC95}">
      <dgm:prSet/>
      <dgm:spPr/>
      <dgm:t>
        <a:bodyPr/>
        <a:lstStyle/>
        <a:p>
          <a:endParaRPr lang="de-DE"/>
        </a:p>
      </dgm:t>
    </dgm:pt>
    <dgm:pt modelId="{3B976369-B7B4-403E-95FE-A72FEA32BFE4}" type="sibTrans" cxnId="{AD3E8EE0-0318-42F8-A1F1-CDA95832DC95}">
      <dgm:prSet/>
      <dgm:spPr/>
      <dgm:t>
        <a:bodyPr/>
        <a:lstStyle/>
        <a:p>
          <a:endParaRPr lang="de-DE"/>
        </a:p>
      </dgm:t>
    </dgm:pt>
    <dgm:pt modelId="{372C87E7-DA52-45D6-8222-A4AE964BBE6C}">
      <dgm:prSet phldrT="[Text]" custT="1"/>
      <dgm:spPr/>
      <dgm:t>
        <a:bodyPr/>
        <a:lstStyle/>
        <a:p>
          <a:r>
            <a:rPr lang="de-DE" sz="1500" dirty="0" smtClean="0">
              <a:latin typeface="Calibri" panose="020F0502020204030204" pitchFamily="34" charset="0"/>
              <a:cs typeface="Calibri" panose="020F0502020204030204" pitchFamily="34" charset="0"/>
            </a:rPr>
            <a:t>Customizability</a:t>
          </a:r>
          <a:endParaRPr lang="de-DE" sz="15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9FBB95-216D-4502-9B69-4FE6EA680874}" type="parTrans" cxnId="{E00CFB11-0B11-470B-A752-1C15B9C84488}">
      <dgm:prSet/>
      <dgm:spPr/>
      <dgm:t>
        <a:bodyPr/>
        <a:lstStyle/>
        <a:p>
          <a:endParaRPr lang="de-DE"/>
        </a:p>
      </dgm:t>
    </dgm:pt>
    <dgm:pt modelId="{8E71B4FE-7594-43AE-8496-3B8D31577986}" type="sibTrans" cxnId="{E00CFB11-0B11-470B-A752-1C15B9C84488}">
      <dgm:prSet/>
      <dgm:spPr/>
      <dgm:t>
        <a:bodyPr/>
        <a:lstStyle/>
        <a:p>
          <a:endParaRPr lang="de-DE"/>
        </a:p>
      </dgm:t>
    </dgm:pt>
    <dgm:pt modelId="{8E317978-8269-4133-8FC5-61772BD14517}">
      <dgm:prSet phldrT="[Text]" custT="1"/>
      <dgm:spPr/>
      <dgm:t>
        <a:bodyPr/>
        <a:lstStyle/>
        <a:p>
          <a:r>
            <a:rPr lang="de-DE" sz="1500" dirty="0" smtClean="0">
              <a:latin typeface="Calibri" panose="020F0502020204030204" pitchFamily="34" charset="0"/>
              <a:cs typeface="Calibri" panose="020F0502020204030204" pitchFamily="34" charset="0"/>
            </a:rPr>
            <a:t>covering various use cases at DPMA</a:t>
          </a:r>
          <a:endParaRPr lang="de-DE" sz="15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E74C03-F88A-4C6F-9B18-CAE72C61DC6E}" type="parTrans" cxnId="{6720C5E9-7BF8-4540-85AE-6725823D8646}">
      <dgm:prSet/>
      <dgm:spPr/>
      <dgm:t>
        <a:bodyPr/>
        <a:lstStyle/>
        <a:p>
          <a:endParaRPr lang="de-DE"/>
        </a:p>
      </dgm:t>
    </dgm:pt>
    <dgm:pt modelId="{F899BA36-45B3-40DA-9169-5736AFB652D9}" type="sibTrans" cxnId="{6720C5E9-7BF8-4540-85AE-6725823D8646}">
      <dgm:prSet/>
      <dgm:spPr/>
      <dgm:t>
        <a:bodyPr/>
        <a:lstStyle/>
        <a:p>
          <a:endParaRPr lang="de-DE"/>
        </a:p>
      </dgm:t>
    </dgm:pt>
    <dgm:pt modelId="{4CA35F12-9541-4C6C-B0EB-9B08CCA7E776}">
      <dgm:prSet phldrT="[Text]" custT="1"/>
      <dgm:spPr/>
      <dgm:t>
        <a:bodyPr/>
        <a:lstStyle/>
        <a:p>
          <a:r>
            <a:rPr lang="de-DE" sz="1500" dirty="0" smtClean="0">
              <a:latin typeface="Calibri" panose="020F0502020204030204" pitchFamily="34" charset="0"/>
              <a:cs typeface="Calibri" panose="020F0502020204030204" pitchFamily="34" charset="0"/>
            </a:rPr>
            <a:t>parameterisation,</a:t>
          </a:r>
          <a:br>
            <a:rPr lang="de-DE" sz="15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de-DE" sz="1500" dirty="0" smtClean="0">
              <a:latin typeface="Calibri" panose="020F0502020204030204" pitchFamily="34" charset="0"/>
              <a:cs typeface="Calibri" panose="020F0502020204030204" pitchFamily="34" charset="0"/>
            </a:rPr>
            <a:t>flexibility</a:t>
          </a:r>
          <a:endParaRPr lang="de-DE" sz="15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FB1445-53C2-4F1D-8B88-178FEA142D74}" type="parTrans" cxnId="{C3155CC1-AB7F-4DBE-9FE9-7479117C1C76}">
      <dgm:prSet/>
      <dgm:spPr/>
      <dgm:t>
        <a:bodyPr/>
        <a:lstStyle/>
        <a:p>
          <a:endParaRPr lang="de-DE"/>
        </a:p>
      </dgm:t>
    </dgm:pt>
    <dgm:pt modelId="{47FF8454-8FE3-4310-9BD9-E11BEADEF3BB}" type="sibTrans" cxnId="{C3155CC1-AB7F-4DBE-9FE9-7479117C1C76}">
      <dgm:prSet/>
      <dgm:spPr/>
      <dgm:t>
        <a:bodyPr/>
        <a:lstStyle/>
        <a:p>
          <a:endParaRPr lang="de-DE"/>
        </a:p>
      </dgm:t>
    </dgm:pt>
    <dgm:pt modelId="{CFB653C3-06BE-48F6-813C-ABA7C7AEAFAC}" type="pres">
      <dgm:prSet presAssocID="{2B91AA48-8D51-4AF6-8D9F-48C62877C2A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15108409-79D3-4ED4-A536-679757C6209C}" type="pres">
      <dgm:prSet presAssocID="{50A727FB-5E82-4BB0-A140-91AAE5FA3179}" presName="composite" presStyleCnt="0"/>
      <dgm:spPr/>
    </dgm:pt>
    <dgm:pt modelId="{3B53A624-B1FA-4A04-ADBA-86353D771D75}" type="pres">
      <dgm:prSet presAssocID="{50A727FB-5E82-4BB0-A140-91AAE5FA3179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986B1AF-11F5-46E7-9173-848558D6096C}" type="pres">
      <dgm:prSet presAssocID="{50A727FB-5E82-4BB0-A140-91AAE5FA3179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1255083-8683-4CDE-8426-23CADB29B570}" type="pres">
      <dgm:prSet presAssocID="{5A0FB741-7906-43BB-AE7C-AB261203CE1A}" presName="space" presStyleCnt="0"/>
      <dgm:spPr/>
    </dgm:pt>
    <dgm:pt modelId="{6E6B8EA6-025E-481B-8DB1-25E8044F6F1B}" type="pres">
      <dgm:prSet presAssocID="{8FC5E3AE-C636-4A4B-A158-FF25F26F0080}" presName="composite" presStyleCnt="0"/>
      <dgm:spPr/>
    </dgm:pt>
    <dgm:pt modelId="{D18355AD-C362-4707-89EF-C27EAC96CC96}" type="pres">
      <dgm:prSet presAssocID="{8FC5E3AE-C636-4A4B-A158-FF25F26F008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4B42B57-1BDE-4525-97BF-5FC05E414031}" type="pres">
      <dgm:prSet presAssocID="{8FC5E3AE-C636-4A4B-A158-FF25F26F0080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5015C06-CAC1-4861-AE93-054C4B8BE05F}" type="pres">
      <dgm:prSet presAssocID="{B6D21652-C70E-446A-8D55-5BA462A7A15F}" presName="space" presStyleCnt="0"/>
      <dgm:spPr/>
    </dgm:pt>
    <dgm:pt modelId="{40A82062-6590-4BA2-8495-DA996BAC96AF}" type="pres">
      <dgm:prSet presAssocID="{372C87E7-DA52-45D6-8222-A4AE964BBE6C}" presName="composite" presStyleCnt="0"/>
      <dgm:spPr/>
    </dgm:pt>
    <dgm:pt modelId="{3F6DD4BD-2220-4513-8E56-14D9CBCAFA7F}" type="pres">
      <dgm:prSet presAssocID="{372C87E7-DA52-45D6-8222-A4AE964BBE6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D15A492-4C28-4532-B12B-46DA8388B047}" type="pres">
      <dgm:prSet presAssocID="{372C87E7-DA52-45D6-8222-A4AE964BBE6C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99C89E3-D852-4D53-9CB9-CD232AF3EEDA}" type="presOf" srcId="{4CA35F12-9541-4C6C-B0EB-9B08CCA7E776}" destId="{ED15A492-4C28-4532-B12B-46DA8388B047}" srcOrd="0" destOrd="1" presId="urn:microsoft.com/office/officeart/2005/8/layout/hList1"/>
    <dgm:cxn modelId="{6720C5E9-7BF8-4540-85AE-6725823D8646}" srcId="{372C87E7-DA52-45D6-8222-A4AE964BBE6C}" destId="{8E317978-8269-4133-8FC5-61772BD14517}" srcOrd="0" destOrd="0" parTransId="{FDE74C03-F88A-4C6F-9B18-CAE72C61DC6E}" sibTransId="{F899BA36-45B3-40DA-9169-5736AFB652D9}"/>
    <dgm:cxn modelId="{E00CFB11-0B11-470B-A752-1C15B9C84488}" srcId="{2B91AA48-8D51-4AF6-8D9F-48C62877C2A6}" destId="{372C87E7-DA52-45D6-8222-A4AE964BBE6C}" srcOrd="2" destOrd="0" parTransId="{6A9FBB95-216D-4502-9B69-4FE6EA680874}" sibTransId="{8E71B4FE-7594-43AE-8496-3B8D31577986}"/>
    <dgm:cxn modelId="{AD3E8EE0-0318-42F8-A1F1-CDA95832DC95}" srcId="{8FC5E3AE-C636-4A4B-A158-FF25F26F0080}" destId="{29449DF7-BFB3-4FDE-B491-9E10E5AD53E3}" srcOrd="0" destOrd="0" parTransId="{F9150159-D770-40B4-9760-ED951FA44DAE}" sibTransId="{3B976369-B7B4-403E-95FE-A72FEA32BFE4}"/>
    <dgm:cxn modelId="{1A01E0BB-82AB-4F44-B750-B8938479E758}" type="presOf" srcId="{29449DF7-BFB3-4FDE-B491-9E10E5AD53E3}" destId="{84B42B57-1BDE-4525-97BF-5FC05E414031}" srcOrd="0" destOrd="0" presId="urn:microsoft.com/office/officeart/2005/8/layout/hList1"/>
    <dgm:cxn modelId="{002D7CF9-C236-4E55-B36E-0BBEF8DF938C}" type="presOf" srcId="{372C87E7-DA52-45D6-8222-A4AE964BBE6C}" destId="{3F6DD4BD-2220-4513-8E56-14D9CBCAFA7F}" srcOrd="0" destOrd="0" presId="urn:microsoft.com/office/officeart/2005/8/layout/hList1"/>
    <dgm:cxn modelId="{03D7F8EA-390F-4BFB-B179-34ED051E35E0}" type="presOf" srcId="{50A727FB-5E82-4BB0-A140-91AAE5FA3179}" destId="{3B53A624-B1FA-4A04-ADBA-86353D771D75}" srcOrd="0" destOrd="0" presId="urn:microsoft.com/office/officeart/2005/8/layout/hList1"/>
    <dgm:cxn modelId="{FC1BA76E-082D-4167-992D-8B39470A4FD2}" type="presOf" srcId="{8FC5E3AE-C636-4A4B-A158-FF25F26F0080}" destId="{D18355AD-C362-4707-89EF-C27EAC96CC96}" srcOrd="0" destOrd="0" presId="urn:microsoft.com/office/officeart/2005/8/layout/hList1"/>
    <dgm:cxn modelId="{E3D3FAF7-E960-4AEE-B3DB-857AF8A0237A}" type="presOf" srcId="{2B91AA48-8D51-4AF6-8D9F-48C62877C2A6}" destId="{CFB653C3-06BE-48F6-813C-ABA7C7AEAFAC}" srcOrd="0" destOrd="0" presId="urn:microsoft.com/office/officeart/2005/8/layout/hList1"/>
    <dgm:cxn modelId="{2E46AA70-E7B9-4A90-993E-44280C57EA0B}" type="presOf" srcId="{877F2A26-0723-4FD1-9817-8EEF62B3EB7C}" destId="{8986B1AF-11F5-46E7-9173-848558D6096C}" srcOrd="0" destOrd="0" presId="urn:microsoft.com/office/officeart/2005/8/layout/hList1"/>
    <dgm:cxn modelId="{349533D6-DAF0-442E-BB8D-5FBA8AA488F5}" srcId="{2B91AA48-8D51-4AF6-8D9F-48C62877C2A6}" destId="{50A727FB-5E82-4BB0-A140-91AAE5FA3179}" srcOrd="0" destOrd="0" parTransId="{8702C920-60C8-404C-BD66-0972A27752FE}" sibTransId="{5A0FB741-7906-43BB-AE7C-AB261203CE1A}"/>
    <dgm:cxn modelId="{C3155CC1-AB7F-4DBE-9FE9-7479117C1C76}" srcId="{372C87E7-DA52-45D6-8222-A4AE964BBE6C}" destId="{4CA35F12-9541-4C6C-B0EB-9B08CCA7E776}" srcOrd="1" destOrd="0" parTransId="{B0FB1445-53C2-4F1D-8B88-178FEA142D74}" sibTransId="{47FF8454-8FE3-4310-9BD9-E11BEADEF3BB}"/>
    <dgm:cxn modelId="{C6429643-D1A3-4F9E-9C41-331B8CC386E7}" type="presOf" srcId="{8E317978-8269-4133-8FC5-61772BD14517}" destId="{ED15A492-4C28-4532-B12B-46DA8388B047}" srcOrd="0" destOrd="0" presId="urn:microsoft.com/office/officeart/2005/8/layout/hList1"/>
    <dgm:cxn modelId="{21BE3752-B7F2-4A3F-83DE-F8FCC813558D}" srcId="{2B91AA48-8D51-4AF6-8D9F-48C62877C2A6}" destId="{8FC5E3AE-C636-4A4B-A158-FF25F26F0080}" srcOrd="1" destOrd="0" parTransId="{8BAFAC92-A1AF-4124-8555-F4FC77F84DCE}" sibTransId="{B6D21652-C70E-446A-8D55-5BA462A7A15F}"/>
    <dgm:cxn modelId="{ABF75827-4E47-4A69-A08A-E4FF450AADC9}" srcId="{50A727FB-5E82-4BB0-A140-91AAE5FA3179}" destId="{877F2A26-0723-4FD1-9817-8EEF62B3EB7C}" srcOrd="0" destOrd="0" parTransId="{3DA05FC1-DE64-47F2-94B0-8D745C7ECD5D}" sibTransId="{B590BB5B-A7E0-4332-B9DE-D05C06E203ED}"/>
    <dgm:cxn modelId="{2412B66B-2E09-4BF1-833E-23B456389F1B}" type="presParOf" srcId="{CFB653C3-06BE-48F6-813C-ABA7C7AEAFAC}" destId="{15108409-79D3-4ED4-A536-679757C6209C}" srcOrd="0" destOrd="0" presId="urn:microsoft.com/office/officeart/2005/8/layout/hList1"/>
    <dgm:cxn modelId="{28698FBC-811F-47D2-B684-A7DC1ED2C89A}" type="presParOf" srcId="{15108409-79D3-4ED4-A536-679757C6209C}" destId="{3B53A624-B1FA-4A04-ADBA-86353D771D75}" srcOrd="0" destOrd="0" presId="urn:microsoft.com/office/officeart/2005/8/layout/hList1"/>
    <dgm:cxn modelId="{E1D91CA9-BC28-45B2-8643-65B9EB3351CD}" type="presParOf" srcId="{15108409-79D3-4ED4-A536-679757C6209C}" destId="{8986B1AF-11F5-46E7-9173-848558D6096C}" srcOrd="1" destOrd="0" presId="urn:microsoft.com/office/officeart/2005/8/layout/hList1"/>
    <dgm:cxn modelId="{656CA921-02A5-4DE8-A93D-F134964599B2}" type="presParOf" srcId="{CFB653C3-06BE-48F6-813C-ABA7C7AEAFAC}" destId="{31255083-8683-4CDE-8426-23CADB29B570}" srcOrd="1" destOrd="0" presId="urn:microsoft.com/office/officeart/2005/8/layout/hList1"/>
    <dgm:cxn modelId="{DDBB228B-7180-41EF-9543-6BF3140BFAB9}" type="presParOf" srcId="{CFB653C3-06BE-48F6-813C-ABA7C7AEAFAC}" destId="{6E6B8EA6-025E-481B-8DB1-25E8044F6F1B}" srcOrd="2" destOrd="0" presId="urn:microsoft.com/office/officeart/2005/8/layout/hList1"/>
    <dgm:cxn modelId="{7B775A52-0137-493E-A2EF-A28839582A75}" type="presParOf" srcId="{6E6B8EA6-025E-481B-8DB1-25E8044F6F1B}" destId="{D18355AD-C362-4707-89EF-C27EAC96CC96}" srcOrd="0" destOrd="0" presId="urn:microsoft.com/office/officeart/2005/8/layout/hList1"/>
    <dgm:cxn modelId="{3C0109F7-8B25-4354-8761-4EDCD940D879}" type="presParOf" srcId="{6E6B8EA6-025E-481B-8DB1-25E8044F6F1B}" destId="{84B42B57-1BDE-4525-97BF-5FC05E414031}" srcOrd="1" destOrd="0" presId="urn:microsoft.com/office/officeart/2005/8/layout/hList1"/>
    <dgm:cxn modelId="{981FF89F-0FD2-4515-8841-BBE0EB877D7E}" type="presParOf" srcId="{CFB653C3-06BE-48F6-813C-ABA7C7AEAFAC}" destId="{35015C06-CAC1-4861-AE93-054C4B8BE05F}" srcOrd="3" destOrd="0" presId="urn:microsoft.com/office/officeart/2005/8/layout/hList1"/>
    <dgm:cxn modelId="{B0487041-34CA-4B43-996C-0BC88C7BD502}" type="presParOf" srcId="{CFB653C3-06BE-48F6-813C-ABA7C7AEAFAC}" destId="{40A82062-6590-4BA2-8495-DA996BAC96AF}" srcOrd="4" destOrd="0" presId="urn:microsoft.com/office/officeart/2005/8/layout/hList1"/>
    <dgm:cxn modelId="{84D7FFF7-C1D4-4472-BC20-8FF2CB95FFD0}" type="presParOf" srcId="{40A82062-6590-4BA2-8495-DA996BAC96AF}" destId="{3F6DD4BD-2220-4513-8E56-14D9CBCAFA7F}" srcOrd="0" destOrd="0" presId="urn:microsoft.com/office/officeart/2005/8/layout/hList1"/>
    <dgm:cxn modelId="{E150EB8E-01BA-439A-A35F-A6D67E3760CF}" type="presParOf" srcId="{40A82062-6590-4BA2-8495-DA996BAC96AF}" destId="{ED15A492-4C28-4532-B12B-46DA8388B04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3A624-B1FA-4A04-ADBA-86353D771D75}">
      <dsp:nvSpPr>
        <dsp:cNvPr id="0" name=""/>
        <dsp:cNvSpPr/>
      </dsp:nvSpPr>
      <dsp:spPr>
        <a:xfrm>
          <a:off x="2130" y="3054"/>
          <a:ext cx="2077698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 improved new tool</a:t>
          </a:r>
          <a:endParaRPr lang="de-DE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30" y="3054"/>
        <a:ext cx="2077698" cy="662400"/>
      </dsp:txXfrm>
    </dsp:sp>
    <dsp:sp modelId="{8986B1AF-11F5-46E7-9173-848558D6096C}">
      <dsp:nvSpPr>
        <dsp:cNvPr id="0" name=""/>
        <dsp:cNvSpPr/>
      </dsp:nvSpPr>
      <dsp:spPr>
        <a:xfrm>
          <a:off x="2130" y="665454"/>
          <a:ext cx="2077698" cy="10732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for automated IPC-classification </a:t>
          </a:r>
          <a:endParaRPr lang="de-DE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30" y="665454"/>
        <a:ext cx="2077698" cy="1073294"/>
      </dsp:txXfrm>
    </dsp:sp>
    <dsp:sp modelId="{D18355AD-C362-4707-89EF-C27EAC96CC96}">
      <dsp:nvSpPr>
        <dsp:cNvPr id="0" name=""/>
        <dsp:cNvSpPr/>
      </dsp:nvSpPr>
      <dsp:spPr>
        <a:xfrm>
          <a:off x="2370706" y="3054"/>
          <a:ext cx="2077698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Better Support</a:t>
          </a:r>
          <a:endParaRPr lang="de-DE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70706" y="3054"/>
        <a:ext cx="2077698" cy="662400"/>
      </dsp:txXfrm>
    </dsp:sp>
    <dsp:sp modelId="{84B42B57-1BDE-4525-97BF-5FC05E414031}">
      <dsp:nvSpPr>
        <dsp:cNvPr id="0" name=""/>
        <dsp:cNvSpPr/>
      </dsp:nvSpPr>
      <dsp:spPr>
        <a:xfrm>
          <a:off x="2370706" y="665454"/>
          <a:ext cx="2077698" cy="10732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of the business processes </a:t>
          </a:r>
          <a:br>
            <a:rPr lang="en-US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n-US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at DPMA</a:t>
          </a:r>
          <a:endParaRPr lang="de-DE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70706" y="665454"/>
        <a:ext cx="2077698" cy="1073294"/>
      </dsp:txXfrm>
    </dsp:sp>
    <dsp:sp modelId="{3F6DD4BD-2220-4513-8E56-14D9CBCAFA7F}">
      <dsp:nvSpPr>
        <dsp:cNvPr id="0" name=""/>
        <dsp:cNvSpPr/>
      </dsp:nvSpPr>
      <dsp:spPr>
        <a:xfrm>
          <a:off x="4739282" y="3054"/>
          <a:ext cx="2077698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Customizability</a:t>
          </a:r>
          <a:endParaRPr lang="de-DE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739282" y="3054"/>
        <a:ext cx="2077698" cy="662400"/>
      </dsp:txXfrm>
    </dsp:sp>
    <dsp:sp modelId="{ED15A492-4C28-4532-B12B-46DA8388B047}">
      <dsp:nvSpPr>
        <dsp:cNvPr id="0" name=""/>
        <dsp:cNvSpPr/>
      </dsp:nvSpPr>
      <dsp:spPr>
        <a:xfrm>
          <a:off x="4739282" y="665454"/>
          <a:ext cx="2077698" cy="10732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covering various use cases at DPMA</a:t>
          </a:r>
          <a:endParaRPr lang="de-DE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parameterisation,</a:t>
          </a:r>
          <a:br>
            <a:rPr lang="de-DE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de-DE" sz="15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flexibility</a:t>
          </a:r>
          <a:endParaRPr lang="de-DE" sz="15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739282" y="665454"/>
        <a:ext cx="2077698" cy="10732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084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9" tIns="45843" rIns="91689" bIns="45843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97" y="1"/>
            <a:ext cx="2946084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9" tIns="45843" rIns="91689" bIns="45843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2950"/>
            <a:ext cx="6618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31" y="4715154"/>
            <a:ext cx="5439415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9" tIns="45843" rIns="91689" bIns="458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6"/>
            <a:ext cx="2946084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9" tIns="45843" rIns="91689" bIns="45843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97" y="9428716"/>
            <a:ext cx="2946084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89" tIns="45843" rIns="91689" bIns="45843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C9F448B1-78E1-43C2-9CCC-BA2C60703A6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448B1-78E1-43C2-9CCC-BA2C60703A6C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5175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82213">
              <a:defRPr/>
            </a:pPr>
            <a:fld id="{C9F448B1-78E1-43C2-9CCC-BA2C60703A6C}" type="slidenum">
              <a:rPr lang="de-DE">
                <a:solidFill>
                  <a:srgbClr val="000000"/>
                </a:solidFill>
              </a:rPr>
              <a:pPr defTabSz="882213">
                <a:defRPr/>
              </a:pPr>
              <a:t>3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563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82213">
              <a:defRPr/>
            </a:pPr>
            <a:fld id="{C9F448B1-78E1-43C2-9CCC-BA2C60703A6C}" type="slidenum">
              <a:rPr lang="de-DE">
                <a:solidFill>
                  <a:srgbClr val="000000"/>
                </a:solidFill>
              </a:rPr>
              <a:pPr defTabSz="882213">
                <a:defRPr/>
              </a:pPr>
              <a:t>4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990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82213">
              <a:defRPr/>
            </a:pPr>
            <a:fld id="{C9F448B1-78E1-43C2-9CCC-BA2C60703A6C}" type="slidenum">
              <a:rPr lang="de-DE">
                <a:solidFill>
                  <a:srgbClr val="000000"/>
                </a:solidFill>
              </a:rPr>
              <a:pPr defTabSz="882213">
                <a:defRPr/>
              </a:pPr>
              <a:t>5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26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82213">
              <a:defRPr/>
            </a:pPr>
            <a:fld id="{C9F448B1-78E1-43C2-9CCC-BA2C60703A6C}" type="slidenum">
              <a:rPr lang="de-DE">
                <a:solidFill>
                  <a:srgbClr val="000000"/>
                </a:solidFill>
              </a:rPr>
              <a:pPr defTabSz="882213">
                <a:defRPr/>
              </a:pPr>
              <a:t>7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132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82213">
              <a:defRPr/>
            </a:pPr>
            <a:fld id="{C9F448B1-78E1-43C2-9CCC-BA2C60703A6C}" type="slidenum">
              <a:rPr lang="de-DE">
                <a:solidFill>
                  <a:srgbClr val="000000"/>
                </a:solidFill>
              </a:rPr>
              <a:pPr defTabSz="882213">
                <a:defRPr/>
              </a:pPr>
              <a:t>8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868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882213">
              <a:defRPr/>
            </a:pPr>
            <a:fld id="{C9F448B1-78E1-43C2-9CCC-BA2C60703A6C}" type="slidenum">
              <a:rPr lang="de-DE">
                <a:solidFill>
                  <a:srgbClr val="000000"/>
                </a:solidFill>
              </a:rPr>
              <a:pPr defTabSz="882213">
                <a:defRPr/>
              </a:pPr>
              <a:t>10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417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F448B1-78E1-43C2-9CCC-BA2C60703A6C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9715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 rot="5400000">
            <a:off x="3145631" y="1293019"/>
            <a:ext cx="447675" cy="6738938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5" name="Rectangle 15"/>
          <p:cNvSpPr>
            <a:spLocks noChangeArrowheads="1"/>
          </p:cNvSpPr>
          <p:nvPr userDrawn="1"/>
        </p:nvSpPr>
        <p:spPr bwMode="auto">
          <a:xfrm>
            <a:off x="6738938" y="3978275"/>
            <a:ext cx="2405062" cy="449263"/>
          </a:xfrm>
          <a:prstGeom prst="rect">
            <a:avLst/>
          </a:prstGeom>
          <a:solidFill>
            <a:srgbClr val="CDE9E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6" name="Text Box 27"/>
          <p:cNvSpPr txBox="1">
            <a:spLocks noChangeArrowheads="1"/>
          </p:cNvSpPr>
          <p:nvPr userDrawn="1"/>
        </p:nvSpPr>
        <p:spPr bwMode="auto">
          <a:xfrm>
            <a:off x="6772275" y="4430713"/>
            <a:ext cx="1933575" cy="401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>
                <a:cs typeface="+mn-cs"/>
              </a:rPr>
              <a:t>www.dpma.de</a:t>
            </a:r>
          </a:p>
        </p:txBody>
      </p:sp>
      <p:pic>
        <p:nvPicPr>
          <p:cNvPr id="7" name="Picture 9" descr="DPMA_Office_Farbe_de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25" y="25400"/>
            <a:ext cx="2160588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3114" y="1214438"/>
            <a:ext cx="7558087" cy="931069"/>
          </a:xfrm>
        </p:spPr>
        <p:txBody>
          <a:bodyPr/>
          <a:lstStyle>
            <a:lvl1pPr algn="l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73114" y="2295525"/>
            <a:ext cx="7558087" cy="1425179"/>
          </a:xfrm>
        </p:spPr>
        <p:txBody>
          <a:bodyPr lIns="91440" rIns="91440"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/>
            </a:lvl1pPr>
          </a:lstStyle>
          <a:p>
            <a:r>
              <a:rPr lang="de-DE" dirty="0"/>
              <a:t>Formatvorlage des Untertitelmasters durch Klicken bearbeiten</a:t>
            </a:r>
          </a:p>
        </p:txBody>
      </p:sp>
      <p:pic>
        <p:nvPicPr>
          <p:cNvPr id="8" name="Picture 7" descr="DPMAengl_Office_PowerPoint_Farbe_en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38100"/>
            <a:ext cx="205898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ChangeArrowheads="1"/>
          </p:cNvSpPr>
          <p:nvPr userDrawn="1"/>
        </p:nvSpPr>
        <p:spPr bwMode="auto">
          <a:xfrm rot="5400000">
            <a:off x="4565651" y="858837"/>
            <a:ext cx="31750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8" name="Rectangle 18"/>
          <p:cNvSpPr>
            <a:spLocks noChangeArrowheads="1"/>
          </p:cNvSpPr>
          <p:nvPr userDrawn="1"/>
        </p:nvSpPr>
        <p:spPr bwMode="auto">
          <a:xfrm rot="5400000">
            <a:off x="4564857" y="-2966244"/>
            <a:ext cx="33338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0563" y="998935"/>
            <a:ext cx="3806825" cy="632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90563" y="1631156"/>
            <a:ext cx="380682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998935"/>
            <a:ext cx="3827463" cy="632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3827463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2349500" y="296466"/>
            <a:ext cx="6186488" cy="60721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8AE27DA-8A3B-4747-95C3-68A7E1CC3710}" type="slidenum">
              <a:rPr lang="de-DE" altLang="de-DE"/>
              <a:pPr/>
              <a:t>‹#›</a:t>
            </a:fld>
            <a:endParaRPr lang="de-DE" alt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" name="Datumsplatzhalt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0258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FA012-08DD-4FE0-9AEB-EBD36F44B82A}" type="slidenum">
              <a:rPr lang="de-DE" altLang="de-DE"/>
              <a:pPr/>
              <a:t>‹#›</a:t>
            </a:fld>
            <a:endParaRPr lang="de-DE" altLang="de-DE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2449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lIns="0"/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5463" y="8921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E44C6-58EC-458B-94F4-700FFC293A91}" type="slidenum">
              <a:rPr lang="de-DE" altLang="de-DE"/>
              <a:pPr/>
              <a:t>‹#›</a:t>
            </a:fld>
            <a:endParaRPr lang="de-DE" altLang="de-DE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5683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 descr="DPMAengl_Office_PowerPoint_Farbe_en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70" b="19674"/>
          <a:stretch/>
        </p:blipFill>
        <p:spPr bwMode="auto">
          <a:xfrm>
            <a:off x="203993" y="173036"/>
            <a:ext cx="1922463" cy="69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8"/>
          <p:cNvSpPr>
            <a:spLocks noChangeArrowheads="1"/>
          </p:cNvSpPr>
          <p:nvPr userDrawn="1"/>
        </p:nvSpPr>
        <p:spPr bwMode="auto">
          <a:xfrm rot="5400000">
            <a:off x="4564857" y="-2966244"/>
            <a:ext cx="33338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5" name="Rectangle 17"/>
          <p:cNvSpPr>
            <a:spLocks noChangeArrowheads="1"/>
          </p:cNvSpPr>
          <p:nvPr userDrawn="1"/>
        </p:nvSpPr>
        <p:spPr bwMode="auto">
          <a:xfrm rot="5400000">
            <a:off x="4565651" y="858837"/>
            <a:ext cx="31750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0FDCBE-5B78-46F1-99FC-B755EE307C06}" type="slidenum">
              <a:rPr lang="de-DE" smtClean="0"/>
              <a:pPr>
                <a:defRPr/>
              </a:pPr>
              <a:t>‹#›</a:t>
            </a:fld>
            <a:endParaRPr lang="de-DE"/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ChangeArrowheads="1"/>
          </p:cNvSpPr>
          <p:nvPr userDrawn="1"/>
        </p:nvSpPr>
        <p:spPr bwMode="auto">
          <a:xfrm rot="5400000">
            <a:off x="4565651" y="858837"/>
            <a:ext cx="31750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6" name="Rectangle 18"/>
          <p:cNvSpPr>
            <a:spLocks noChangeArrowheads="1"/>
          </p:cNvSpPr>
          <p:nvPr userDrawn="1"/>
        </p:nvSpPr>
        <p:spPr bwMode="auto">
          <a:xfrm rot="5400000">
            <a:off x="4564857" y="-2966244"/>
            <a:ext cx="33338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90563" y="996554"/>
            <a:ext cx="3814762" cy="37028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7726" y="996554"/>
            <a:ext cx="3814763" cy="37028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2349500" y="296466"/>
            <a:ext cx="6186488" cy="60721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C1D41-1198-4AFB-AD33-F99865190F0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ChangeArrowheads="1"/>
          </p:cNvSpPr>
          <p:nvPr userDrawn="1"/>
        </p:nvSpPr>
        <p:spPr bwMode="auto">
          <a:xfrm rot="5400000">
            <a:off x="4565651" y="858837"/>
            <a:ext cx="31750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8" name="Rectangle 18"/>
          <p:cNvSpPr>
            <a:spLocks noChangeArrowheads="1"/>
          </p:cNvSpPr>
          <p:nvPr userDrawn="1"/>
        </p:nvSpPr>
        <p:spPr bwMode="auto">
          <a:xfrm rot="5400000">
            <a:off x="4564857" y="-2966244"/>
            <a:ext cx="33338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90563" y="998935"/>
            <a:ext cx="3806825" cy="632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90563" y="1631156"/>
            <a:ext cx="380682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998935"/>
            <a:ext cx="3827463" cy="6322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3827463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2349500" y="296466"/>
            <a:ext cx="6186488" cy="60721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0CD2D-4F00-4AFB-B0B3-94409FFC48B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1" name="Datumsplatzhalt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AB193-634B-49CB-ABF4-A4C89714172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lIns="0"/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5463" y="8921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498D6-ABD0-4302-A5C0-96768D9A0E9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 rot="5400000">
            <a:off x="3145631" y="1293019"/>
            <a:ext cx="447675" cy="6738938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5" name="Rectangle 15"/>
          <p:cNvSpPr>
            <a:spLocks noChangeArrowheads="1"/>
          </p:cNvSpPr>
          <p:nvPr userDrawn="1"/>
        </p:nvSpPr>
        <p:spPr bwMode="auto">
          <a:xfrm>
            <a:off x="6738938" y="3978275"/>
            <a:ext cx="2405062" cy="449263"/>
          </a:xfrm>
          <a:prstGeom prst="rect">
            <a:avLst/>
          </a:prstGeom>
          <a:solidFill>
            <a:srgbClr val="CDE9E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6" name="Text Box 27"/>
          <p:cNvSpPr txBox="1">
            <a:spLocks noChangeArrowheads="1"/>
          </p:cNvSpPr>
          <p:nvPr userDrawn="1"/>
        </p:nvSpPr>
        <p:spPr bwMode="auto">
          <a:xfrm>
            <a:off x="6772275" y="4430713"/>
            <a:ext cx="1933575" cy="401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dirty="0">
                <a:latin typeface="Calibri" panose="020F0502020204030204" pitchFamily="34" charset="0"/>
                <a:cs typeface="+mn-cs"/>
              </a:rPr>
              <a:t>www.dpma.de</a:t>
            </a:r>
          </a:p>
        </p:txBody>
      </p:sp>
      <p:pic>
        <p:nvPicPr>
          <p:cNvPr id="7" name="Picture 9" descr="DPMA_Office_Farbe_de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25400"/>
            <a:ext cx="2160588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3114" y="1214438"/>
            <a:ext cx="7558087" cy="931069"/>
          </a:xfrm>
        </p:spPr>
        <p:txBody>
          <a:bodyPr/>
          <a:lstStyle>
            <a:lvl1pPr algn="l">
              <a:defRPr sz="3200" b="1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73114" y="2295525"/>
            <a:ext cx="7558087" cy="1425179"/>
          </a:xfrm>
        </p:spPr>
        <p:txBody>
          <a:bodyPr lIns="91440" rIns="91440"/>
          <a:lstStyle>
            <a:lvl1pPr marL="0" indent="0">
              <a:lnSpc>
                <a:spcPct val="90000"/>
              </a:lnSpc>
              <a:buFont typeface="Wingdings" pitchFamily="2" charset="2"/>
              <a:buNone/>
              <a:defRPr sz="2000">
                <a:latin typeface="Calibri" panose="020F0502020204030204" pitchFamily="34" charset="0"/>
              </a:defRPr>
            </a:lvl1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91289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 userDrawn="1"/>
        </p:nvSpPr>
        <p:spPr bwMode="auto">
          <a:xfrm rot="5400000">
            <a:off x="4564857" y="-2966244"/>
            <a:ext cx="33338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5" name="Rectangle 17"/>
          <p:cNvSpPr>
            <a:spLocks noChangeArrowheads="1"/>
          </p:cNvSpPr>
          <p:nvPr userDrawn="1"/>
        </p:nvSpPr>
        <p:spPr bwMode="auto">
          <a:xfrm rot="5400000">
            <a:off x="4565651" y="858837"/>
            <a:ext cx="31750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7CA953A-C39F-4A73-A901-F930805505B5}" type="slidenum">
              <a:rPr lang="de-DE" altLang="de-DE"/>
              <a:pPr/>
              <a:t>‹#›</a:t>
            </a:fld>
            <a:endParaRPr lang="de-DE" alt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Datumsplatzhalt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58285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7"/>
          <p:cNvSpPr>
            <a:spLocks noChangeArrowheads="1"/>
          </p:cNvSpPr>
          <p:nvPr userDrawn="1"/>
        </p:nvSpPr>
        <p:spPr bwMode="auto">
          <a:xfrm rot="5400000">
            <a:off x="4565651" y="858837"/>
            <a:ext cx="31750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6" name="Rectangle 18"/>
          <p:cNvSpPr>
            <a:spLocks noChangeArrowheads="1"/>
          </p:cNvSpPr>
          <p:nvPr userDrawn="1"/>
        </p:nvSpPr>
        <p:spPr bwMode="auto">
          <a:xfrm rot="5400000">
            <a:off x="4564857" y="-2966244"/>
            <a:ext cx="33338" cy="7781925"/>
          </a:xfrm>
          <a:prstGeom prst="rect">
            <a:avLst/>
          </a:prstGeom>
          <a:solidFill>
            <a:srgbClr val="64C3D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90563" y="996554"/>
            <a:ext cx="3814762" cy="37028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7726" y="996554"/>
            <a:ext cx="3814763" cy="37028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2349500" y="296466"/>
            <a:ext cx="6186488" cy="60721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FAF62A-2C51-43DA-BF2E-81B7E38F8F7F}" type="slidenum">
              <a:rPr lang="de-DE" altLang="de-DE"/>
              <a:pPr/>
              <a:t>‹#›</a:t>
            </a:fld>
            <a:endParaRPr lang="de-DE" alt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04630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49500" y="296863"/>
            <a:ext cx="6186488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0563" y="996950"/>
            <a:ext cx="7781925" cy="370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75400" y="4764088"/>
            <a:ext cx="220345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960FDCBE-5B78-46F1-99FC-B755EE307C0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1046" name="Text Box 22"/>
          <p:cNvSpPr txBox="1">
            <a:spLocks noChangeArrowheads="1"/>
          </p:cNvSpPr>
          <p:nvPr userDrawn="1"/>
        </p:nvSpPr>
        <p:spPr bwMode="auto">
          <a:xfrm>
            <a:off x="3019425" y="4673600"/>
            <a:ext cx="3149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1047" name="Text Box 23"/>
          <p:cNvSpPr txBox="1">
            <a:spLocks noChangeArrowheads="1"/>
          </p:cNvSpPr>
          <p:nvPr userDrawn="1"/>
        </p:nvSpPr>
        <p:spPr bwMode="auto">
          <a:xfrm>
            <a:off x="3395663" y="4656138"/>
            <a:ext cx="2786062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>
              <a:cs typeface="+mn-cs"/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939800" y="3689350"/>
            <a:ext cx="3135313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 sz="1400">
              <a:cs typeface="+mn-cs"/>
            </a:endParaRPr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06700" y="4767263"/>
            <a:ext cx="351948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9125" y="4770438"/>
            <a:ext cx="2133600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  <p:pic>
        <p:nvPicPr>
          <p:cNvPr id="1034" name="Picture 9" descr="DPMA_Office_Farbe_de"/>
          <p:cNvPicPr>
            <a:picLocks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1925" y="25400"/>
            <a:ext cx="2160588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r" descr="  "/>
          <p:cNvSpPr txBox="1"/>
          <p:nvPr userDrawn="1"/>
        </p:nvSpPr>
        <p:spPr>
          <a:xfrm>
            <a:off x="0" y="48234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2" r:id="rId5"/>
    <p:sldLayoutId id="2147483663" r:id="rId6"/>
  </p:sldLayoutIdLst>
  <p:timing>
    <p:tnLst>
      <p:par>
        <p:cTn id="1" dur="indefinite" restart="never" nodeType="tmRoot"/>
      </p:par>
    </p:tnLst>
  </p:timing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SzPct val="12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SzPct val="60000"/>
        <a:buChar char="o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Font typeface="Times New Roman" pitchFamily="18" charset="0"/>
        <a:buChar char="-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64C3D5"/>
        </a:buClr>
        <a:buFont typeface="Times New Roman" pitchFamily="18" charset="0"/>
        <a:buChar char="-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64C3D5"/>
        </a:buClr>
        <a:buFont typeface="Times New Roman" pitchFamily="18" charset="0"/>
        <a:buChar char="-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64C3D5"/>
        </a:buClr>
        <a:buFont typeface="Times New Roman" pitchFamily="18" charset="0"/>
        <a:buChar char="-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64C3D5"/>
        </a:buClr>
        <a:buFont typeface="Times New Roman" pitchFamily="18" charset="0"/>
        <a:buChar char="-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49500" y="296863"/>
            <a:ext cx="6186488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0563" y="996950"/>
            <a:ext cx="7781925" cy="370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Textmasterformate durch Klicken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  <a:p>
            <a:pPr lvl="4"/>
            <a:r>
              <a:rPr lang="de-DE" altLang="de-DE" dirty="0"/>
              <a:t>Fünfte Ebene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375400" y="4764088"/>
            <a:ext cx="220345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libri" panose="020F0502020204030204" pitchFamily="34" charset="0"/>
              </a:defRPr>
            </a:lvl1pPr>
          </a:lstStyle>
          <a:p>
            <a:fld id="{9C326BA3-2BDF-48D1-A9BA-0E5ED16D060E}" type="slidenum">
              <a:rPr lang="de-DE" altLang="de-DE" smtClean="0"/>
              <a:pPr/>
              <a:t>‹#›</a:t>
            </a:fld>
            <a:endParaRPr lang="de-DE" altLang="de-DE" dirty="0"/>
          </a:p>
        </p:txBody>
      </p:sp>
      <p:sp>
        <p:nvSpPr>
          <p:cNvPr id="1046" name="Text Box 22"/>
          <p:cNvSpPr txBox="1">
            <a:spLocks noChangeArrowheads="1"/>
          </p:cNvSpPr>
          <p:nvPr userDrawn="1"/>
        </p:nvSpPr>
        <p:spPr bwMode="auto">
          <a:xfrm>
            <a:off x="3019425" y="4673600"/>
            <a:ext cx="31496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1047" name="Text Box 23"/>
          <p:cNvSpPr txBox="1">
            <a:spLocks noChangeArrowheads="1"/>
          </p:cNvSpPr>
          <p:nvPr userDrawn="1"/>
        </p:nvSpPr>
        <p:spPr bwMode="auto">
          <a:xfrm>
            <a:off x="3395663" y="4656138"/>
            <a:ext cx="2786062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>
              <a:latin typeface="Arial" charset="0"/>
              <a:cs typeface="+mn-cs"/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939800" y="3689350"/>
            <a:ext cx="3135313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de-DE" sz="1400">
              <a:latin typeface="Arial" charset="0"/>
              <a:cs typeface="+mn-cs"/>
            </a:endParaRPr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06700" y="4767263"/>
            <a:ext cx="351948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Calibri" panose="020F0502020204030204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51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9125" y="4770438"/>
            <a:ext cx="2133600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Calibri" panose="020F05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de-DE" dirty="0" smtClean="0"/>
              <a:t>February 2020</a:t>
            </a:r>
            <a:endParaRPr lang="de-DE" dirty="0"/>
          </a:p>
        </p:txBody>
      </p:sp>
      <p:pic>
        <p:nvPicPr>
          <p:cNvPr id="1034" name="Picture 9" descr="DPMA_Office_Farbe_de"/>
          <p:cNvPicPr>
            <a:picLocks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" y="25400"/>
            <a:ext cx="2160588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" descr="  "/>
          <p:cNvSpPr txBox="1"/>
          <p:nvPr userDrawn="1"/>
        </p:nvSpPr>
        <p:spPr>
          <a:xfrm>
            <a:off x="0" y="48234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32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SzPct val="120000"/>
        <a:buChar char="•"/>
        <a:defRPr sz="24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SzPct val="60000"/>
        <a:buChar char="o"/>
        <a:defRPr sz="2400">
          <a:solidFill>
            <a:schemeClr val="tx1"/>
          </a:solidFill>
          <a:latin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Font typeface="Arial" panose="020B0604020202020204" pitchFamily="34" charset="0"/>
        <a:buChar char="–"/>
        <a:defRPr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64C3D5"/>
        </a:buClr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64C3D5"/>
        </a:buClr>
        <a:buFont typeface="Times New Roman" pitchFamily="18" charset="0"/>
        <a:buChar char="-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64C3D5"/>
        </a:buClr>
        <a:buFont typeface="Times New Roman" pitchFamily="18" charset="0"/>
        <a:buChar char="-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64C3D5"/>
        </a:buClr>
        <a:buFont typeface="Times New Roman" pitchFamily="18" charset="0"/>
        <a:buChar char="-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64C3D5"/>
        </a:buClr>
        <a:buFont typeface="Times New Roman" pitchFamily="18" charset="0"/>
        <a:buChar char="-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7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773113" y="991176"/>
            <a:ext cx="7558087" cy="1579443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Automated</a:t>
            </a: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 Patent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Preclassification</a:t>
            </a: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 at </a:t>
            </a: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 German Patent and Trade Mark Office (DPMA)</a:t>
            </a:r>
          </a:p>
        </p:txBody>
      </p:sp>
      <p:sp>
        <p:nvSpPr>
          <p:cNvPr id="6147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773113" y="2063115"/>
            <a:ext cx="7963383" cy="2147888"/>
          </a:xfrm>
        </p:spPr>
        <p:txBody>
          <a:bodyPr/>
          <a:lstStyle/>
          <a:p>
            <a:pPr eaLnBrk="1" hangingPunct="1"/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</a:t>
            </a:r>
            <a:b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D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de-D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Geneva, February 2020</a:t>
            </a:r>
          </a:p>
          <a:p>
            <a:pPr eaLnBrk="1" hangingPunct="1"/>
            <a:endParaRPr lang="de-D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57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07331" y="296863"/>
            <a:ext cx="7293770" cy="606425"/>
          </a:xfrm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new classifier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0563" y="938325"/>
            <a:ext cx="8049577" cy="3760675"/>
          </a:xfrm>
        </p:spPr>
        <p:txBody>
          <a:bodyPr/>
          <a:lstStyle/>
          <a:p>
            <a:r>
              <a:rPr lang="en-US" sz="20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Interactive Classification Tool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- assists the coarse classification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375400" y="4764088"/>
            <a:ext cx="2203450" cy="27305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525E29-67F0-4370-B71A-86884514E077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>
          <a:xfrm>
            <a:off x="619125" y="4770438"/>
            <a:ext cx="2133600" cy="271462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February 2020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2239" y="1224573"/>
            <a:ext cx="6504495" cy="385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25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de-DE" dirty="0"/>
              <a:t>Q</a:t>
            </a:r>
            <a:r>
              <a:rPr lang="de-DE" dirty="0" smtClean="0"/>
              <a:t>uestions?</a:t>
            </a:r>
          </a:p>
          <a:p>
            <a:pPr algn="ctr"/>
            <a:r>
              <a:rPr lang="de-DE" b="1" dirty="0"/>
              <a:t>i</a:t>
            </a:r>
            <a:r>
              <a:rPr lang="de-DE" b="1" dirty="0" smtClean="0"/>
              <a:t>pc-de@dpma.de</a:t>
            </a:r>
            <a:endParaRPr lang="de-DE" b="1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1" smtClean="0"/>
              <a:t>Thank you !</a:t>
            </a:r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69496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43CB0C-6D63-4412-B99D-79295FACE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cs typeface="Calibri" panose="020F0502020204030204" pitchFamily="34" charset="0"/>
              </a:rPr>
              <a:t>Patents and Utility Models</a:t>
            </a:r>
            <a:endParaRPr lang="de-DE" dirty="0">
              <a:cs typeface="Calibri" panose="020F0502020204030204" pitchFamily="34" charset="0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9A477C5-7935-41E8-885D-44CAA918B8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CA953A-C39F-4A73-A901-F930805505B5}" type="slidenum">
              <a:rPr kumimoji="0" lang="de-DE" alt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 panose="020F050202020403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altLang="de-D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83B4D7B5-63E9-4CA5-AD25-7941D442B0C7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 panose="020F0502020204030204" pitchFamily="34" charset="0"/>
              </a:rPr>
              <a:t>February 2020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3726" y="1332076"/>
            <a:ext cx="4024488" cy="2815865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6298053" y="4238175"/>
            <a:ext cx="13756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2018 at a glance</a:t>
            </a:r>
            <a:endParaRPr lang="de-DE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hteck 2"/>
          <p:cNvSpPr/>
          <p:nvPr/>
        </p:nvSpPr>
        <p:spPr bwMode="auto">
          <a:xfrm>
            <a:off x="6061435" y="1979627"/>
            <a:ext cx="108408" cy="10840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hteck 9"/>
          <p:cNvSpPr/>
          <p:nvPr/>
        </p:nvSpPr>
        <p:spPr bwMode="auto">
          <a:xfrm>
            <a:off x="4092805" y="3753437"/>
            <a:ext cx="108408" cy="108409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93269" y="296863"/>
            <a:ext cx="5242718" cy="6064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Automated</a:t>
            </a:r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Patent Preclassification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90563" y="938325"/>
            <a:ext cx="8049577" cy="3760675"/>
          </a:xfrm>
        </p:spPr>
        <p:txBody>
          <a:bodyPr/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IPC</a:t>
            </a:r>
            <a:r>
              <a:rPr lang="de-DE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de-DE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de-DE" sz="1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de-DE" sz="1800" b="1" dirty="0">
                <a:latin typeface="Calibri" panose="020F0502020204030204" pitchFamily="34" charset="0"/>
                <a:cs typeface="Calibri" panose="020F0502020204030204" pitchFamily="34" charset="0"/>
              </a:rPr>
              <a:t>allocation of responsibilities </a:t>
            </a:r>
            <a:r>
              <a:rPr lang="de-DE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at DPMA is based on the IPC.</a:t>
            </a:r>
          </a:p>
          <a:p>
            <a:pPr lvl="1"/>
            <a:r>
              <a:rPr lang="de-DE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Therefore, the IPC is essential </a:t>
            </a:r>
            <a:r>
              <a:rPr lang="de-DE" sz="1800" dirty="0">
                <a:latin typeface="Calibri" panose="020F0502020204030204" pitchFamily="34" charset="0"/>
                <a:cs typeface="Calibri" panose="020F0502020204030204" pitchFamily="34" charset="0"/>
              </a:rPr>
              <a:t>for the processing of patent </a:t>
            </a:r>
            <a:r>
              <a:rPr lang="de-DE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applications.</a:t>
            </a:r>
            <a:endParaRPr lang="de-DE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de-DE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de-DE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375400" y="4764088"/>
            <a:ext cx="2203450" cy="27305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525E29-67F0-4370-B71A-86884514E077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>
          <a:xfrm>
            <a:off x="619125" y="4770438"/>
            <a:ext cx="2133600" cy="271462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February 2020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3" name="Diagramm 12"/>
          <p:cNvGraphicFramePr/>
          <p:nvPr>
            <p:extLst>
              <p:ext uri="{D42A27DB-BD31-4B8C-83A1-F6EECF244321}">
                <p14:modId xmlns:p14="http://schemas.microsoft.com/office/powerpoint/2010/main" val="2888235649"/>
              </p:ext>
            </p:extLst>
          </p:nvPr>
        </p:nvGraphicFramePr>
        <p:xfrm>
          <a:off x="1040839" y="2890516"/>
          <a:ext cx="6819112" cy="1741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Grafik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46064" y="3583608"/>
            <a:ext cx="127639" cy="515466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2799" y="3624248"/>
            <a:ext cx="127639" cy="515466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2283775" y="2414036"/>
            <a:ext cx="4333240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Challenges</a:t>
            </a: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53" y="4119394"/>
            <a:ext cx="1769672" cy="422123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080" y="3890869"/>
            <a:ext cx="879098" cy="650648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2732" r="972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940" y="4256833"/>
            <a:ext cx="494011" cy="32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63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07331" y="296863"/>
            <a:ext cx="7293770" cy="606425"/>
          </a:xfrm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Pre-classification: the business process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323610" y="1009763"/>
            <a:ext cx="7255239" cy="3760675"/>
          </a:xfrm>
        </p:spPr>
        <p:txBody>
          <a:bodyPr/>
          <a:lstStyle/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automated patent classification tool is part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  the internal electronic filing system for patents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utility models.</a:t>
            </a:r>
          </a:p>
          <a:p>
            <a:r>
              <a:rPr lang="en-US" sz="2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“Old” e-classifier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(until 30.09.2019) </a:t>
            </a:r>
          </a:p>
          <a:p>
            <a:pPr lvl="1"/>
            <a:r>
              <a:rPr lang="en-US" sz="18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introduced in 2011</a:t>
            </a:r>
          </a:p>
          <a:p>
            <a:pPr lvl="1"/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based on heuristic algorithms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lack-box solution, no interfaces, few customization possibilities (input document selection), time-consuming process</a:t>
            </a:r>
          </a:p>
          <a:p>
            <a:pPr marL="457200" lvl="1" indent="0">
              <a:buNone/>
            </a:pP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The aim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was and still is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to allocate patent applications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to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individual responsible patent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examiners.</a:t>
            </a:r>
            <a:endParaRPr lang="de-DE" sz="1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375400" y="4764088"/>
            <a:ext cx="2203450" cy="27305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525E29-67F0-4370-B71A-86884514E077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>
          <a:xfrm>
            <a:off x="619125" y="4770438"/>
            <a:ext cx="2133600" cy="271462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February 2020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58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07331" y="296863"/>
            <a:ext cx="7293770" cy="606425"/>
          </a:xfrm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Pre-classification: the business process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5316" y="1139938"/>
            <a:ext cx="8527186" cy="3760675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e-classifier …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assigns IPC </a:t>
            </a:r>
            <a:r>
              <a:rPr lang="en-US" sz="2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suggestions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incoming patent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application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abstract,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description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claims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i="1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    </a:t>
            </a:r>
            <a:r>
              <a:rPr lang="en-US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Intellectual initial allocation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– based on IPC </a:t>
            </a:r>
            <a:r>
              <a:rPr lang="en-US" sz="2000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suggestions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e-classifier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coarse classification =&gt; routing to the appropriate patent </a:t>
            </a:r>
            <a:r>
              <a:rPr lang="en-US" sz="1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examination</a:t>
            </a:r>
            <a:r>
              <a:rPr lang="en-US" sz="1800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smtClean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800" dirty="0" smtClean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based on the main (i.e. most likely)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classification</a:t>
            </a:r>
          </a:p>
          <a:p>
            <a:pPr marL="0" indent="0">
              <a:buNone/>
            </a:pPr>
            <a:r>
              <a:rPr lang="en-US" sz="2000" i="1" dirty="0" smtClean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    </a:t>
            </a:r>
            <a:r>
              <a:rPr lang="en-US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Fine classification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patent </a:t>
            </a:r>
            <a:r>
              <a:rPr lang="en-US" sz="2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examination department </a:t>
            </a:r>
            <a:endParaRPr lang="en-US" sz="2000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92D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assignment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sz="1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secondary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classification symbols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lvl="1" indent="0">
              <a:buNone/>
            </a:pPr>
            <a:endParaRPr lang="en-US" sz="1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… 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is the first step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before patent examination by the responsible examiner.</a:t>
            </a:r>
          </a:p>
          <a:p>
            <a:pPr marL="457200" lvl="1" indent="0">
              <a:buNone/>
            </a:pPr>
            <a:endParaRPr lang="de-DE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375400" y="4764088"/>
            <a:ext cx="2203450" cy="27305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525E29-67F0-4370-B71A-86884514E077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>
          <a:xfrm>
            <a:off x="619125" y="4770438"/>
            <a:ext cx="2133600" cy="271462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February 2020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67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842786" y="1485721"/>
            <a:ext cx="7693202" cy="2737487"/>
          </a:xfrm>
        </p:spPr>
        <p:txBody>
          <a:bodyPr/>
          <a:lstStyle/>
          <a:p>
            <a:r>
              <a:rPr lang="de-DE" sz="2000" b="1" noProof="1" smtClean="0">
                <a:latin typeface="Calibri" panose="020F0502020204030204" pitchFamily="34" charset="0"/>
                <a:cs typeface="Calibri" panose="020F0502020204030204" pitchFamily="34" charset="0"/>
              </a:rPr>
              <a:t>Quality Management </a:t>
            </a:r>
            <a:r>
              <a:rPr lang="de-DE" sz="2000" noProof="1" smtClean="0">
                <a:latin typeface="Calibri" panose="020F0502020204030204" pitchFamily="34" charset="0"/>
                <a:cs typeface="Calibri" panose="020F0502020204030204" pitchFamily="34" charset="0"/>
              </a:rPr>
              <a:t>System</a:t>
            </a:r>
          </a:p>
          <a:p>
            <a:pPr lvl="1"/>
            <a:r>
              <a:rPr lang="de-DE" sz="2000" noProof="1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de-DE" sz="2000" noProof="1" smtClean="0">
                <a:latin typeface="Calibri" panose="020F0502020204030204" pitchFamily="34" charset="0"/>
                <a:cs typeface="Calibri" panose="020F0502020204030204" pitchFamily="34" charset="0"/>
              </a:rPr>
              <a:t>ata analysis by the statistical department of the DPMA</a:t>
            </a:r>
          </a:p>
          <a:p>
            <a:pPr lvl="1"/>
            <a:r>
              <a:rPr lang="de-DE" sz="2000" noProof="1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de-DE" sz="2000" noProof="1" smtClean="0">
                <a:latin typeface="Calibri" panose="020F0502020204030204" pitchFamily="34" charset="0"/>
                <a:cs typeface="Calibri" panose="020F0502020204030204" pitchFamily="34" charset="0"/>
              </a:rPr>
              <a:t>omparison between the output of the e-classifier                   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de-DE" sz="2000" noProof="1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1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and the main IPC symbol assigned in intellectual initial allocation </a:t>
            </a:r>
          </a:p>
          <a:p>
            <a:pPr lvl="1"/>
            <a:r>
              <a:rPr lang="de-DE" sz="2000" noProof="1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de-DE" sz="2000" noProof="1" smtClean="0">
                <a:latin typeface="Calibri" panose="020F0502020204030204" pitchFamily="34" charset="0"/>
                <a:cs typeface="Calibri" panose="020F0502020204030204" pitchFamily="34" charset="0"/>
              </a:rPr>
              <a:t>alid hit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de-DE" sz="2000" noProof="1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DE" sz="1800" noProof="1" smtClean="0">
                <a:latin typeface="Calibri" panose="020F0502020204030204" pitchFamily="34" charset="0"/>
                <a:cs typeface="Calibri" panose="020F0502020204030204" pitchFamily="34" charset="0"/>
              </a:rPr>
              <a:t>when one of the three IPC-suggestions of the e-classifier     	matches main IPC symbol assigned in initial allocation at subclass level: </a:t>
            </a:r>
          </a:p>
          <a:p>
            <a:pPr marL="457200" lvl="1" indent="0">
              <a:buNone/>
            </a:pPr>
            <a:r>
              <a:rPr lang="de-DE" sz="2000" noProof="1" smtClean="0">
                <a:latin typeface="Calibri" panose="020F0502020204030204" pitchFamily="34" charset="0"/>
                <a:cs typeface="Calibri" panose="020F0502020204030204" pitchFamily="34" charset="0"/>
              </a:rPr>
              <a:t>	about 80%</a:t>
            </a:r>
          </a:p>
          <a:p>
            <a:pPr marL="0" indent="0">
              <a:buNone/>
            </a:pPr>
            <a:endParaRPr lang="de-DE" noProof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February 2020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0FDCBE-5B78-46F1-99FC-B755EE307C06}" type="slidenum">
              <a:rPr lang="de-DE" smtClean="0">
                <a:latin typeface="Calibri" panose="020F0502020204030204" pitchFamily="34" charset="0"/>
                <a:cs typeface="Calibri" panose="020F0502020204030204" pitchFamily="34" charset="0"/>
              </a:rPr>
              <a:pPr>
                <a:defRPr/>
              </a:pPr>
              <a:t>6</a:t>
            </a:fld>
            <a:endParaRPr 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2045185" y="296863"/>
            <a:ext cx="6490803" cy="606425"/>
          </a:xfrm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Pre-classification: the business process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0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07331" y="296863"/>
            <a:ext cx="7293770" cy="606425"/>
          </a:xfrm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</a:t>
            </a:r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classifier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9125" y="1344125"/>
            <a:ext cx="8049577" cy="2859952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 based on supervised machine learning (fastText library),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 trained with publications of patent applications,                                  granted patents and utility models from 2010 to 2019.</a:t>
            </a:r>
          </a:p>
          <a:p>
            <a:pPr marL="0" indent="0">
              <a:buNone/>
            </a:pPr>
            <a:endParaRPr lang="en-US" sz="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training collection is balanced across the IPC hierarchy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classification depth depends on the number of documents available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classification up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to the IPC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sub-group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level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(approx. 5000 categories).</a:t>
            </a:r>
          </a:p>
          <a:p>
            <a:pPr marL="457200" lvl="1" indent="0">
              <a:buNone/>
            </a:pPr>
            <a:endParaRPr lang="en-US" sz="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IPC-revisions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(concordance lists)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are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considered during the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training.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375400" y="4764088"/>
            <a:ext cx="2203450" cy="27305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525E29-67F0-4370-B71A-86884514E077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>
          <a:xfrm>
            <a:off x="619125" y="4770438"/>
            <a:ext cx="2133600" cy="271462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February 2020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92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07331" y="296863"/>
            <a:ext cx="7293770" cy="606425"/>
          </a:xfrm>
        </p:spPr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new classifier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1524" y="1075750"/>
            <a:ext cx="8269928" cy="3312427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en-US" sz="20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production since 1.10.2019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with full integration into                              the unit for digitising incoming documents of the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DPMA,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as probability evaluation of the classification results – “top prediction”        and “three guesses”,</a:t>
            </a:r>
          </a:p>
          <a:p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workflow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(data preparation, training and evaluation)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is flexible, transparent, modular with parameter configuration at each step and view of partial results, 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 implemented as a webservice and an Interactive Classification Tool,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 no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cloud service, as confidential data sets are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classified.</a:t>
            </a:r>
          </a:p>
          <a:p>
            <a:pPr marL="342900" lvl="1" indent="-342900">
              <a:buFont typeface="Wingdings" pitchFamily="2" charset="2"/>
              <a:buChar char="§"/>
            </a:pPr>
            <a:r>
              <a:rPr lang="de-DE" sz="2000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Statistical </a:t>
            </a:r>
            <a:r>
              <a:rPr lang="de-DE" sz="20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evaluation of the </a:t>
            </a:r>
            <a:r>
              <a:rPr lang="de-DE" sz="2000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new e-classifier </a:t>
            </a:r>
            <a:r>
              <a:rPr lang="de-DE" sz="20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is </a:t>
            </a:r>
            <a:r>
              <a:rPr lang="de-DE" sz="2000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still </a:t>
            </a:r>
            <a:r>
              <a:rPr lang="de-DE" sz="20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under </a:t>
            </a:r>
            <a:r>
              <a:rPr lang="de-DE" sz="2000" dirty="0" smtClean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development.</a:t>
            </a:r>
            <a:endParaRPr lang="de-DE" sz="2000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375400" y="4764088"/>
            <a:ext cx="2203450" cy="27305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525E29-67F0-4370-B71A-86884514E077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>
          <a:xfrm>
            <a:off x="619125" y="4770438"/>
            <a:ext cx="2133600" cy="271462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February 2020</a:t>
            </a:r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61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February 2020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0FDCBE-5B78-46F1-99FC-B755EE307C06}" type="slidenum">
              <a:rPr lang="de-DE" smtClean="0">
                <a:latin typeface="Calibri" panose="020F0502020204030204" pitchFamily="34" charset="0"/>
                <a:cs typeface="Calibri" panose="020F0502020204030204" pitchFamily="34" charset="0"/>
              </a:rPr>
              <a:pPr>
                <a:defRPr/>
              </a:pPr>
              <a:t>9</a:t>
            </a:fld>
            <a:endParaRPr lang="de-DE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Preliminary statistical evaluation</a:t>
            </a:r>
            <a:endParaRPr lang="de-DE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5312741" y="1108213"/>
            <a:ext cx="3071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Plot shows IPC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uggestions 1,2,3 vs. IPC main class. 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5312740" y="2433318"/>
            <a:ext cx="38312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ajority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(of values) 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or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close to principal diagonal</a:t>
            </a:r>
            <a:endParaRPr lang="de-D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ymmetrical cluster formation off principal diagonal            since the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classification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scheme is not always unambiguous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nhaltsplatzhalt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62571" y="1108213"/>
            <a:ext cx="3401863" cy="337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0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Benutzerdefiniert 4">
      <a:dk1>
        <a:srgbClr val="000000"/>
      </a:dk1>
      <a:lt1>
        <a:srgbClr val="FFFFFF"/>
      </a:lt1>
      <a:dk2>
        <a:srgbClr val="808080"/>
      </a:dk2>
      <a:lt2>
        <a:srgbClr val="FFFFFF"/>
      </a:lt2>
      <a:accent1>
        <a:srgbClr val="64C3D5"/>
      </a:accent1>
      <a:accent2>
        <a:srgbClr val="1586C4"/>
      </a:accent2>
      <a:accent3>
        <a:srgbClr val="42A62A"/>
      </a:accent3>
      <a:accent4>
        <a:srgbClr val="CA0057"/>
      </a:accent4>
      <a:accent5>
        <a:srgbClr val="FABA00"/>
      </a:accent5>
      <a:accent6>
        <a:srgbClr val="FFFFFF"/>
      </a:accent6>
      <a:hlink>
        <a:srgbClr val="009999"/>
      </a:hlink>
      <a:folHlink>
        <a:srgbClr val="7F6F6F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tandarddesign">
  <a:themeElements>
    <a:clrScheme name="Benutzerdefiniert 4">
      <a:dk1>
        <a:srgbClr val="000000"/>
      </a:dk1>
      <a:lt1>
        <a:srgbClr val="FFFFFF"/>
      </a:lt1>
      <a:dk2>
        <a:srgbClr val="808080"/>
      </a:dk2>
      <a:lt2>
        <a:srgbClr val="FFFFFF"/>
      </a:lt2>
      <a:accent1>
        <a:srgbClr val="64C3D5"/>
      </a:accent1>
      <a:accent2>
        <a:srgbClr val="1586C4"/>
      </a:accent2>
      <a:accent3>
        <a:srgbClr val="42A62A"/>
      </a:accent3>
      <a:accent4>
        <a:srgbClr val="CA0057"/>
      </a:accent4>
      <a:accent5>
        <a:srgbClr val="FABA00"/>
      </a:accent5>
      <a:accent6>
        <a:srgbClr val="FFFFFF"/>
      </a:accent6>
      <a:hlink>
        <a:srgbClr val="009999"/>
      </a:hlink>
      <a:folHlink>
        <a:srgbClr val="7F6F6F"/>
      </a:folHlink>
    </a:clrScheme>
    <a:fontScheme name="Benutzerdefiniert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rgbClr val="DDDDDD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b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573</Words>
  <Application>Microsoft Office PowerPoint</Application>
  <PresentationFormat>On-screen Show (16:9)</PresentationFormat>
  <Paragraphs>96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Microsoft Sans Serif</vt:lpstr>
      <vt:lpstr>Times New Roman</vt:lpstr>
      <vt:lpstr>Wingdings</vt:lpstr>
      <vt:lpstr>Standarddesign</vt:lpstr>
      <vt:lpstr>1_Standarddesign</vt:lpstr>
      <vt:lpstr>Automated Patent Preclassification at the German Patent and Trade Mark Office (DPMA)</vt:lpstr>
      <vt:lpstr>Patents and Utility Models</vt:lpstr>
      <vt:lpstr>Automated Patent Preclassification</vt:lpstr>
      <vt:lpstr>Pre-classification: the business process</vt:lpstr>
      <vt:lpstr>Pre-classification: the business process</vt:lpstr>
      <vt:lpstr>Pre-classification: the business process</vt:lpstr>
      <vt:lpstr>The new classifier</vt:lpstr>
      <vt:lpstr>The new classifier</vt:lpstr>
      <vt:lpstr>Preliminary statistical evaluation</vt:lpstr>
      <vt:lpstr>The new classifier</vt:lpstr>
      <vt:lpstr>Thank you !</vt:lpstr>
    </vt:vector>
  </TitlesOfParts>
  <Company>DPMA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Klaus.Hoefken@dpma.de</dc:creator>
  <cp:keywords>FOR OFFICIAL USE ONLY</cp:keywords>
  <cp:lastModifiedBy>MALANGA SALAZAR Isabelle</cp:lastModifiedBy>
  <cp:revision>1543</cp:revision>
  <cp:lastPrinted>2020-01-27T15:36:03Z</cp:lastPrinted>
  <dcterms:created xsi:type="dcterms:W3CDTF">2010-01-14T11:55:10Z</dcterms:created>
  <dcterms:modified xsi:type="dcterms:W3CDTF">2020-02-17T16:36:14Z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0c03302e-9687-419f-ad78-e5637c0f9765</vt:lpwstr>
  </property>
  <property fmtid="{D5CDD505-2E9C-101B-9397-08002B2CF9AE}" pid="3" name="Classification">
    <vt:lpwstr>For Official Use Only</vt:lpwstr>
  </property>
  <property fmtid="{D5CDD505-2E9C-101B-9397-08002B2CF9AE}" pid="4" name="VisualMarkings">
    <vt:lpwstr>None</vt:lpwstr>
  </property>
  <property fmtid="{D5CDD505-2E9C-101B-9397-08002B2CF9AE}" pid="5" name="Alignment">
    <vt:lpwstr>Centre</vt:lpwstr>
  </property>
  <property fmtid="{D5CDD505-2E9C-101B-9397-08002B2CF9AE}" pid="6" name="Language">
    <vt:lpwstr>English</vt:lpwstr>
  </property>
</Properties>
</file>