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57" r:id="rId3"/>
    <p:sldId id="265" r:id="rId4"/>
    <p:sldId id="258" r:id="rId5"/>
    <p:sldId id="260" r:id="rId6"/>
    <p:sldId id="261" r:id="rId7"/>
    <p:sldId id="263" r:id="rId8"/>
    <p:sldId id="264" r:id="rId9"/>
    <p:sldId id="266" r:id="rId10"/>
    <p:sldId id="267" r:id="rId11"/>
    <p:sldId id="269" r:id="rId12"/>
    <p:sldId id="270" r:id="rId13"/>
    <p:sldId id="272" r:id="rId14"/>
  </p:sldIdLst>
  <p:sldSz cx="9144000" cy="6858000" type="screen4x3"/>
  <p:notesSz cx="6797675" cy="9926638"/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85" autoAdjust="0"/>
    <p:restoredTop sz="94660"/>
  </p:normalViewPr>
  <p:slideViewPr>
    <p:cSldViewPr>
      <p:cViewPr varScale="1">
        <p:scale>
          <a:sx n="103" d="100"/>
          <a:sy n="103" d="100"/>
        </p:scale>
        <p:origin x="-2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443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583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443" y="9428583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fld id="{4E2D2A46-31D4-42C3-9BFC-2819592256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7505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583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428583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fld id="{CA84FE9B-D5D4-4B76-87EA-A08EA8B20C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2725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644B3A36-662B-4E53-B902-E6976A1277D8}" type="slidenum">
              <a:rPr lang="en-US" sz="1200"/>
              <a:pPr eaLnBrk="1" hangingPunct="1"/>
              <a:t>1</a:t>
            </a:fld>
            <a:endParaRPr lang="en-US" sz="120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8405E63-0D80-4478-98FD-C52EE50F875D}" type="slidenum">
              <a:rPr lang="en-US" sz="1200"/>
              <a:pPr eaLnBrk="1" hangingPunct="1"/>
              <a:t>2</a:t>
            </a:fld>
            <a:endParaRPr lang="en-US" sz="1200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3860800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9049618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C3305F-35F4-4D38-853F-6972B7651A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919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A1C06C-5FA2-4438-B070-4F16D45DBA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6856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79EEDA-9492-4994-BB18-1005CD6866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3466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AB5F7D-D5B1-4D98-B310-16D211F236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9001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517826-A1A8-4B20-83BB-6B4226365D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1805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546D48-0F63-43E9-B47C-935DCDFAA1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851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E760F4-0BB2-41F5-A823-5656424847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934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6D60C8-7BA5-467F-BCD3-E871B6D034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3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C813F8-B5E0-463F-B52D-A76CAE1804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046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fr-CH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77A5B0-4E40-4836-BF8A-4DD3519947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668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73238"/>
            <a:ext cx="8229600" cy="435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 smtClean="0"/>
            </a:lvl1pPr>
          </a:lstStyle>
          <a:p>
            <a:pPr>
              <a:defRPr/>
            </a:pPr>
            <a:fld id="{7F3150A8-B334-48D8-BDDC-A2E01CBB87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ATR.mail@wipo.int" TargetMode="External"/><Relationship Id="rId2" Type="http://schemas.openxmlformats.org/officeDocument/2006/relationships/hyperlink" Target="mailto:Anna.Graschenkova@wipo.int" TargetMode="Externa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3.wipo.int/confluence/display/ATR/Annual+Technical+Reports+Home" TargetMode="External"/><Relationship Id="rId4" Type="http://schemas.openxmlformats.org/officeDocument/2006/relationships/hyperlink" Target="http://www.wipo.int/standards/en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3.wipo.int/confluence/display/ATR/Annual+Technical+Reports+Home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219200" y="4183063"/>
            <a:ext cx="4937125" cy="1333500"/>
          </a:xfrm>
          <a:noFill/>
        </p:spPr>
        <p:txBody>
          <a:bodyPr/>
          <a:lstStyle/>
          <a:p>
            <a:pPr eaLnBrk="1" hangingPunct="1"/>
            <a:r>
              <a:rPr lang="en-US" sz="3000" b="1" dirty="0" smtClean="0">
                <a:solidFill>
                  <a:srgbClr val="00408C"/>
                </a:solidFill>
                <a:ea typeface="ヒラギノ角ゴ Pro W3" pitchFamily="1" charset="-128"/>
              </a:rPr>
              <a:t>Annual Technical Reports</a:t>
            </a:r>
          </a:p>
          <a:p>
            <a:pPr eaLnBrk="1" hangingPunct="1"/>
            <a:r>
              <a:rPr lang="en-US" sz="2600" dirty="0" smtClean="0">
                <a:solidFill>
                  <a:srgbClr val="00408C"/>
                </a:solidFill>
                <a:ea typeface="ヒラギノ角ゴ Pro W3" pitchFamily="1" charset="-128"/>
              </a:rPr>
              <a:t>CWS/4BIS, </a:t>
            </a:r>
            <a:r>
              <a:rPr lang="en-US" sz="2600" dirty="0">
                <a:solidFill>
                  <a:srgbClr val="00408C"/>
                </a:solidFill>
                <a:ea typeface="ヒラギノ角ゴ Pro W3" pitchFamily="1" charset="-128"/>
              </a:rPr>
              <a:t>A</a:t>
            </a:r>
            <a:r>
              <a:rPr lang="en-US" sz="2600" dirty="0" smtClean="0">
                <a:solidFill>
                  <a:srgbClr val="00408C"/>
                </a:solidFill>
                <a:ea typeface="ヒラギノ角ゴ Pro W3" pitchFamily="1" charset="-128"/>
              </a:rPr>
              <a:t>genda item 22</a:t>
            </a: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6249988" y="5253038"/>
            <a:ext cx="2147887" cy="72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lnSpc>
                <a:spcPct val="40000"/>
              </a:lnSpc>
            </a:pPr>
            <a:r>
              <a:rPr lang="en-US" sz="1300" dirty="0" smtClean="0">
                <a:solidFill>
                  <a:srgbClr val="3399FF"/>
                </a:solidFill>
                <a:latin typeface="Arial Black" pitchFamily="34" charset="0"/>
                <a:ea typeface="ヒラギノ角ゴ Pro W3" pitchFamily="1" charset="-128"/>
              </a:rPr>
              <a:t>Geneva</a:t>
            </a:r>
            <a:endParaRPr lang="en-US" sz="1300" dirty="0">
              <a:solidFill>
                <a:srgbClr val="3399FF"/>
              </a:solidFill>
              <a:latin typeface="Arial Black" pitchFamily="34" charset="0"/>
              <a:ea typeface="ヒラギノ角ゴ Pro W3" pitchFamily="1" charset="-128"/>
            </a:endParaRPr>
          </a:p>
          <a:p>
            <a:pPr>
              <a:lnSpc>
                <a:spcPct val="40000"/>
              </a:lnSpc>
            </a:pPr>
            <a:r>
              <a:rPr lang="en-US" sz="1300" dirty="0" smtClean="0">
                <a:solidFill>
                  <a:srgbClr val="3399FF"/>
                </a:solidFill>
                <a:latin typeface="Arial Black" pitchFamily="34" charset="0"/>
                <a:ea typeface="ヒラギノ角ゴ Pro W3" pitchFamily="1" charset="-128"/>
              </a:rPr>
              <a:t>March 21 to 24</a:t>
            </a:r>
            <a:endParaRPr lang="en-US" sz="1300" dirty="0">
              <a:solidFill>
                <a:srgbClr val="3399FF"/>
              </a:solidFill>
              <a:latin typeface="Arial Black" pitchFamily="34" charset="0"/>
              <a:ea typeface="ヒラギノ角ゴ Pro W3" pitchFamily="1" charset="-128"/>
            </a:endParaRPr>
          </a:p>
          <a:p>
            <a:pPr>
              <a:lnSpc>
                <a:spcPct val="40000"/>
              </a:lnSpc>
            </a:pPr>
            <a:r>
              <a:rPr lang="en-US" sz="1300" dirty="0" smtClean="0">
                <a:solidFill>
                  <a:srgbClr val="3399FF"/>
                </a:solidFill>
                <a:latin typeface="Arial Black" pitchFamily="34" charset="0"/>
                <a:ea typeface="ヒラギノ角ゴ Pro W3" pitchFamily="1" charset="-128"/>
              </a:rPr>
              <a:t>2016</a:t>
            </a:r>
            <a:endParaRPr lang="en-US" sz="1300" dirty="0">
              <a:solidFill>
                <a:srgbClr val="3399FF"/>
              </a:solidFill>
              <a:latin typeface="Arial Black" pitchFamily="34" charset="0"/>
              <a:ea typeface="ヒラギノ角ゴ Pro W3" pitchFamily="1" charset="-128"/>
            </a:endParaRPr>
          </a:p>
        </p:txBody>
      </p:sp>
      <p:sp>
        <p:nvSpPr>
          <p:cNvPr id="3076" name="Rectangle 6"/>
          <p:cNvSpPr>
            <a:spLocks noChangeArrowheads="1"/>
          </p:cNvSpPr>
          <p:nvPr/>
        </p:nvSpPr>
        <p:spPr bwMode="auto">
          <a:xfrm>
            <a:off x="914400" y="3810000"/>
            <a:ext cx="381000" cy="381000"/>
          </a:xfrm>
          <a:prstGeom prst="rect">
            <a:avLst/>
          </a:prstGeom>
          <a:solidFill>
            <a:srgbClr val="3399FF"/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CH"/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1230313" y="5805488"/>
            <a:ext cx="6934200" cy="71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1800" dirty="0" smtClean="0">
                <a:solidFill>
                  <a:srgbClr val="00408C"/>
                </a:solidFill>
                <a:ea typeface="ヒラギノ角ゴ Pro W3" pitchFamily="1" charset="-128"/>
              </a:rPr>
              <a:t>Anna GRASCHENKOVA</a:t>
            </a:r>
            <a:endParaRPr lang="en-US" sz="1800" dirty="0">
              <a:solidFill>
                <a:srgbClr val="00408C"/>
              </a:solidFill>
              <a:ea typeface="ヒラギノ角ゴ Pro W3" pitchFamily="1" charset="-128"/>
            </a:endParaRPr>
          </a:p>
          <a:p>
            <a:pPr>
              <a:spcBef>
                <a:spcPct val="20000"/>
              </a:spcBef>
            </a:pPr>
            <a:r>
              <a:rPr lang="en-US" sz="1800" dirty="0" smtClean="0">
                <a:solidFill>
                  <a:srgbClr val="00408C"/>
                </a:solidFill>
                <a:ea typeface="ヒラギノ角ゴ Pro W3" pitchFamily="1" charset="-128"/>
              </a:rPr>
              <a:t>Industrial Property Information Officer</a:t>
            </a:r>
            <a:endParaRPr lang="en-US" sz="1800" dirty="0">
              <a:solidFill>
                <a:srgbClr val="00408C"/>
              </a:solidFill>
              <a:ea typeface="ヒラギノ角ゴ Pro W3" pitchFamily="1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808038"/>
          </a:xfrm>
        </p:spPr>
        <p:txBody>
          <a:bodyPr/>
          <a:lstStyle/>
          <a:p>
            <a:r>
              <a:rPr lang="en-US" dirty="0" smtClean="0"/>
              <a:t>ATR Wiki – Workflow - user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838200"/>
            <a:ext cx="8991600" cy="54102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dirty="0" smtClean="0"/>
              <a:t>Reference: Guidelines for submitting ATRs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Invitation (C.CWS 57-06)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Create WIPO User center account (you probably have one!)</a:t>
            </a:r>
          </a:p>
          <a:p>
            <a:r>
              <a:rPr lang="en-US" dirty="0" smtClean="0"/>
              <a:t>Let us know the username and other details, we will grant you access the restricted area (</a:t>
            </a:r>
            <a:r>
              <a:rPr lang="en-US" dirty="0" err="1"/>
              <a:t>atr_users</a:t>
            </a:r>
            <a:r>
              <a:rPr lang="en-US" dirty="0"/>
              <a:t> </a:t>
            </a:r>
            <a:r>
              <a:rPr lang="en-US" dirty="0" smtClean="0"/>
              <a:t>group)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 Log in (create or edit ATRs) vs anonymous access (read only)</a:t>
            </a:r>
          </a:p>
          <a:p>
            <a:pPr>
              <a:lnSpc>
                <a:spcPct val="150000"/>
              </a:lnSpc>
            </a:pPr>
            <a:r>
              <a:rPr lang="en-US" u="sng" dirty="0" smtClean="0"/>
              <a:t>New ATRs</a:t>
            </a:r>
            <a:r>
              <a:rPr lang="en-US" dirty="0" smtClean="0"/>
              <a:t> -&gt; Choose the template -&gt; prepare the ATR</a:t>
            </a:r>
          </a:p>
          <a:p>
            <a:r>
              <a:rPr lang="en-US" dirty="0" smtClean="0"/>
              <a:t>Let us know when the ATR is ready to be published, i.e., to be transferred to the public pages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576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14400"/>
          </a:xfrm>
        </p:spPr>
        <p:txBody>
          <a:bodyPr/>
          <a:lstStyle/>
          <a:p>
            <a:r>
              <a:rPr lang="en-US" dirty="0" smtClean="0"/>
              <a:t>ATR Wiki – Workflow - report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838200"/>
            <a:ext cx="8915400" cy="5867400"/>
          </a:xfrm>
        </p:spPr>
        <p:txBody>
          <a:bodyPr/>
          <a:lstStyle/>
          <a:p>
            <a:r>
              <a:rPr lang="en-US" dirty="0"/>
              <a:t>Template</a:t>
            </a:r>
          </a:p>
          <a:p>
            <a:pPr lvl="1"/>
            <a:r>
              <a:rPr lang="en-US" dirty="0"/>
              <a:t>Viewing – </a:t>
            </a:r>
            <a:r>
              <a:rPr lang="en-US" dirty="0" err="1"/>
              <a:t>atr_group</a:t>
            </a:r>
            <a:r>
              <a:rPr lang="en-US" dirty="0"/>
              <a:t> and </a:t>
            </a:r>
            <a:r>
              <a:rPr lang="en-US" dirty="0" err="1"/>
              <a:t>atr_admin</a:t>
            </a:r>
            <a:r>
              <a:rPr lang="en-US" dirty="0"/>
              <a:t> (by default)</a:t>
            </a:r>
          </a:p>
          <a:p>
            <a:pPr lvl="1"/>
            <a:r>
              <a:rPr lang="en-US" dirty="0"/>
              <a:t>Editing – no additional </a:t>
            </a:r>
            <a:r>
              <a:rPr lang="en-US" dirty="0" smtClean="0"/>
              <a:t>restrictions</a:t>
            </a:r>
          </a:p>
          <a:p>
            <a:pPr lvl="1"/>
            <a:r>
              <a:rPr lang="en-US" dirty="0" smtClean="0"/>
              <a:t>Page title “CWS/ATR/IP/YYYY/Country code”</a:t>
            </a:r>
            <a:endParaRPr lang="en-US" dirty="0"/>
          </a:p>
          <a:p>
            <a:pPr lvl="1"/>
            <a:r>
              <a:rPr lang="en-US" dirty="0" smtClean="0"/>
              <a:t>Labels – year, modality, language</a:t>
            </a:r>
            <a:endParaRPr lang="en-US" dirty="0"/>
          </a:p>
          <a:p>
            <a:r>
              <a:rPr lang="en-US" dirty="0" smtClean="0"/>
              <a:t>ATR </a:t>
            </a:r>
            <a:r>
              <a:rPr lang="en-US" dirty="0"/>
              <a:t>under preparation</a:t>
            </a:r>
          </a:p>
          <a:p>
            <a:pPr lvl="1"/>
            <a:r>
              <a:rPr lang="en-US" dirty="0"/>
              <a:t>Viewing – YOU and </a:t>
            </a:r>
            <a:r>
              <a:rPr lang="en-US" dirty="0" err="1"/>
              <a:t>atr_admin</a:t>
            </a:r>
            <a:endParaRPr lang="en-US" dirty="0"/>
          </a:p>
          <a:p>
            <a:pPr lvl="1"/>
            <a:r>
              <a:rPr lang="en-US" dirty="0"/>
              <a:t>Editing – no additional </a:t>
            </a:r>
            <a:r>
              <a:rPr lang="en-US" dirty="0" smtClean="0"/>
              <a:t>restrictions</a:t>
            </a:r>
          </a:p>
          <a:p>
            <a:pPr lvl="1"/>
            <a:r>
              <a:rPr lang="en-US" dirty="0" smtClean="0"/>
              <a:t>Page title “</a:t>
            </a:r>
            <a:r>
              <a:rPr lang="en-US" dirty="0" smtClean="0">
                <a:solidFill>
                  <a:srgbClr val="0070C0"/>
                </a:solidFill>
              </a:rPr>
              <a:t>CWS/ATR/IP/YYYY/</a:t>
            </a:r>
            <a:r>
              <a:rPr lang="en-US" dirty="0" smtClean="0">
                <a:solidFill>
                  <a:srgbClr val="FF0000"/>
                </a:solidFill>
              </a:rPr>
              <a:t>CC</a:t>
            </a:r>
            <a:r>
              <a:rPr lang="en-US" dirty="0" smtClean="0"/>
              <a:t>”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(unique!)</a:t>
            </a:r>
          </a:p>
          <a:p>
            <a:pPr lvl="1"/>
            <a:r>
              <a:rPr lang="en-US" dirty="0"/>
              <a:t>Labels – </a:t>
            </a:r>
            <a:r>
              <a:rPr lang="en-US" dirty="0">
                <a:solidFill>
                  <a:srgbClr val="0070C0"/>
                </a:solidFill>
              </a:rPr>
              <a:t>year, modality, </a:t>
            </a:r>
            <a:r>
              <a:rPr lang="en-US" dirty="0" smtClean="0">
                <a:solidFill>
                  <a:srgbClr val="0070C0"/>
                </a:solidFill>
              </a:rPr>
              <a:t>language,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country name and code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dirty="0" smtClean="0"/>
              <a:t>Published </a:t>
            </a:r>
            <a:r>
              <a:rPr lang="en-US" dirty="0"/>
              <a:t>ATRs</a:t>
            </a:r>
          </a:p>
          <a:p>
            <a:pPr lvl="1"/>
            <a:r>
              <a:rPr lang="en-US" dirty="0"/>
              <a:t>Viewing – anonymous</a:t>
            </a:r>
          </a:p>
          <a:p>
            <a:pPr lvl="1"/>
            <a:r>
              <a:rPr lang="en-US" dirty="0"/>
              <a:t>Editing – </a:t>
            </a:r>
            <a:r>
              <a:rPr lang="en-US" dirty="0" err="1"/>
              <a:t>atr_admin</a:t>
            </a:r>
            <a:r>
              <a:rPr lang="en-US" dirty="0"/>
              <a:t> only</a:t>
            </a:r>
          </a:p>
        </p:txBody>
      </p:sp>
    </p:spTree>
    <p:extLst>
      <p:ext uri="{BB962C8B-B14F-4D97-AF65-F5344CB8AC3E}">
        <p14:creationId xmlns:p14="http://schemas.microsoft.com/office/powerpoint/2010/main" val="3081892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ATRs – Statistics 2014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03240532"/>
              </p:ext>
            </p:extLst>
          </p:nvPr>
        </p:nvGraphicFramePr>
        <p:xfrm>
          <a:off x="304800" y="990600"/>
          <a:ext cx="8686800" cy="49646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1700"/>
                <a:gridCol w="2171700"/>
                <a:gridCol w="2171700"/>
                <a:gridCol w="2171700"/>
              </a:tblGrid>
              <a:tr h="49509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cap="small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cap="small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Industrial Property</a:t>
                      </a:r>
                      <a:r>
                        <a:rPr lang="fr-FR" sz="900" b="1" cap="small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 Office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900" b="1" cap="small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900" b="1" cap="small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on </a:t>
                      </a:r>
                      <a:r>
                        <a:rPr lang="fr-FR" sz="1000" b="1" cap="small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Patent</a:t>
                      </a:r>
                      <a:r>
                        <a:rPr lang="fr-FR" sz="900" b="1" cap="small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/>
                      </a:r>
                      <a:br>
                        <a:rPr lang="fr-FR" sz="900" b="1" cap="small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</a:br>
                      <a:r>
                        <a:rPr lang="fr-FR" sz="900" b="1" cap="small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Information </a:t>
                      </a:r>
                      <a:r>
                        <a:rPr lang="en-US" sz="900" b="1" cap="small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Activities</a:t>
                      </a:r>
                      <a:r>
                        <a:rPr lang="fr-FR" sz="900" b="1" cap="small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/>
                      </a:r>
                      <a:br>
                        <a:rPr lang="fr-FR" sz="900" b="1" cap="small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</a:br>
                      <a:r>
                        <a:rPr lang="fr-FR" sz="900" b="1" cap="small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(CWS/ATR/PI/2014):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900" b="1" cap="small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on </a:t>
                      </a:r>
                      <a:r>
                        <a:rPr lang="en-US" sz="1000" b="1" cap="small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Trademark</a:t>
                      </a:r>
                      <a:r>
                        <a:rPr lang="fr-FR" sz="900" b="1" cap="small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/>
                      </a:r>
                      <a:br>
                        <a:rPr lang="fr-FR" sz="900" b="1" cap="small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</a:br>
                      <a:r>
                        <a:rPr lang="fr-FR" sz="900" b="1" cap="small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Information </a:t>
                      </a:r>
                      <a:r>
                        <a:rPr lang="en-US" sz="900" b="1" cap="small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Activities</a:t>
                      </a:r>
                      <a:r>
                        <a:rPr lang="fr-FR" sz="900" b="1" cap="small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/>
                      </a:r>
                      <a:br>
                        <a:rPr lang="fr-FR" sz="900" b="1" cap="small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</a:br>
                      <a:r>
                        <a:rPr lang="fr-FR" sz="900" b="1" cap="small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(CWS/ATR/TM/2014):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900" b="1" cap="small" spc="-2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on </a:t>
                      </a:r>
                      <a:r>
                        <a:rPr lang="en-US" sz="1000" b="1" cap="small" spc="-2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Industrial</a:t>
                      </a:r>
                      <a:r>
                        <a:rPr lang="fr-FR" sz="1000" b="1" cap="small" spc="-2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fr-FR" sz="1000" b="1" cap="small" spc="-2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Design</a:t>
                      </a:r>
                      <a:r>
                        <a:rPr lang="fr-FR" sz="900" b="1" cap="small" spc="-2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/>
                      </a:r>
                      <a:br>
                        <a:rPr lang="fr-FR" sz="900" b="1" cap="small" spc="-2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</a:br>
                      <a:r>
                        <a:rPr lang="fr-FR" sz="900" b="1" cap="small" spc="-2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Information </a:t>
                      </a:r>
                      <a:r>
                        <a:rPr lang="en-US" sz="900" b="1" cap="small" spc="-2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Activities</a:t>
                      </a:r>
                      <a:r>
                        <a:rPr lang="fr-FR" sz="900" b="1" cap="small" spc="-2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/>
                      </a:r>
                      <a:br>
                        <a:rPr lang="fr-FR" sz="900" b="1" cap="small" spc="-2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</a:br>
                      <a:r>
                        <a:rPr lang="fr-FR" sz="900" b="1" cap="small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(CWS/ATR/ID/2014):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695904">
                <a:tc>
                  <a:txBody>
                    <a:bodyPr/>
                    <a:lstStyle/>
                    <a:p>
                      <a:pPr marL="22860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/>
                          <a:ea typeface="Times New Roman"/>
                        </a:rPr>
                        <a:t>  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22860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/>
                          <a:ea typeface="Times New Roman"/>
                        </a:rPr>
                        <a:t>ARIPO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22860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/>
                          <a:ea typeface="Times New Roman"/>
                        </a:rPr>
                        <a:t>Australia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22860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/>
                          <a:ea typeface="Times New Roman"/>
                        </a:rPr>
                        <a:t>Bosnia and Herzegovina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22860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/>
                          <a:ea typeface="Times New Roman"/>
                        </a:rPr>
                        <a:t>Brazil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22860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/>
                          <a:ea typeface="Times New Roman"/>
                        </a:rPr>
                        <a:t>Chile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22860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/>
                          <a:ea typeface="Times New Roman"/>
                        </a:rPr>
                        <a:t>Czech Republic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22860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Arial"/>
                          <a:ea typeface="Times New Roman"/>
                        </a:rPr>
                        <a:t>Egypt</a:t>
                      </a:r>
                    </a:p>
                    <a:p>
                      <a:pPr marL="22860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+mn-cs"/>
                        </a:rPr>
                        <a:t>Spain</a:t>
                      </a:r>
                      <a:endParaRPr lang="en-US" sz="1200" kern="1200" dirty="0">
                        <a:solidFill>
                          <a:schemeClr val="dk1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  <a:p>
                      <a:pPr marL="22860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/>
                          <a:ea typeface="Times New Roman"/>
                        </a:rPr>
                        <a:t>United Kingdom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22860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/>
                          <a:ea typeface="Times New Roman"/>
                        </a:rPr>
                        <a:t>Croatia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22860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/>
                          <a:ea typeface="Times New Roman"/>
                        </a:rPr>
                        <a:t>Hungary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22860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/>
                          <a:ea typeface="Times New Roman"/>
                        </a:rPr>
                        <a:t>Ireland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22860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/>
                          <a:ea typeface="Times New Roman"/>
                        </a:rPr>
                        <a:t>Japan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22860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/>
                          <a:ea typeface="Times New Roman"/>
                        </a:rPr>
                        <a:t>Lithuania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22860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/>
                          <a:ea typeface="Times New Roman"/>
                        </a:rPr>
                        <a:t>Madagascar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22860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/>
                          <a:ea typeface="Times New Roman"/>
                        </a:rPr>
                        <a:t>Norway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22860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/>
                          <a:ea typeface="Times New Roman"/>
                        </a:rPr>
                        <a:t>Poland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22860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/>
                          <a:ea typeface="Times New Roman"/>
                        </a:rPr>
                        <a:t>Slovakia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22860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/>
                          <a:ea typeface="Times New Roman"/>
                        </a:rPr>
                        <a:t>Ukraine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22860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Arial"/>
                          <a:ea typeface="Times New Roman"/>
                        </a:rPr>
                        <a:t>Uruguay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+mn-cs"/>
                        </a:rPr>
                        <a:t> 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 kern="1200" dirty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+mn-cs"/>
                        </a:rPr>
                        <a:t>CWS/ATR/PI/2014/AP</a:t>
                      </a:r>
                      <a:endParaRPr lang="en-US" sz="1200" kern="1200" dirty="0">
                        <a:solidFill>
                          <a:schemeClr val="dk1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 kern="1200" dirty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+mn-cs"/>
                        </a:rPr>
                        <a:t>CWS/ATR/PI/2014/AU</a:t>
                      </a:r>
                      <a:endParaRPr lang="en-US" sz="1200" kern="1200" dirty="0">
                        <a:solidFill>
                          <a:schemeClr val="dk1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 kern="1200" dirty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+mn-cs"/>
                        </a:rPr>
                        <a:t> </a:t>
                      </a:r>
                      <a:endParaRPr lang="en-US" sz="1200" kern="1200" dirty="0">
                        <a:solidFill>
                          <a:schemeClr val="dk1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+mn-cs"/>
                        </a:rPr>
                        <a:t>CWS/ATR/PI/2014/BR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+mn-cs"/>
                        </a:rPr>
                        <a:t>CWS/ATR/PI/2014/CL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+mn-cs"/>
                        </a:rPr>
                        <a:t>CWS/ATR/PI/2014/CZ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+mn-cs"/>
                        </a:rPr>
                        <a:t>CWS/ATR/PI/2014/EG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+mn-cs"/>
                        </a:rPr>
                        <a:t>CWS/ATR/PI/2014/ES</a:t>
                      </a:r>
                      <a:endParaRPr lang="en-US" sz="1200" kern="1200" dirty="0">
                        <a:solidFill>
                          <a:schemeClr val="dk1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+mn-cs"/>
                        </a:rPr>
                        <a:t>CWS/ATR/PI/2014/GB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+mn-cs"/>
                        </a:rPr>
                        <a:t>CWS/ATR/PI/2014/HR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+mn-cs"/>
                        </a:rPr>
                        <a:t>CWS/ATR/PI/2014/HU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+mn-cs"/>
                        </a:rPr>
                        <a:t>CWS/ATR/PI/2014/IE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+mn-cs"/>
                        </a:rPr>
                        <a:t>CWS/ATR/PI/2014/JP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+mn-cs"/>
                        </a:rPr>
                        <a:t>CWS/ATR/PI/2014/LT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+mn-cs"/>
                        </a:rPr>
                        <a:t>CWS/ATR/PI/2014/MG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+mn-cs"/>
                        </a:rPr>
                        <a:t>CWS/ATR/PI/2014/NO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+mn-cs"/>
                        </a:rPr>
                        <a:t>CWS/ATR/PI/2014/PL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+mn-cs"/>
                        </a:rPr>
                        <a:t>CWS/ATR/PI/2014/SK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_tradnl" sz="1200" kern="1200" dirty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+mn-cs"/>
                        </a:rPr>
                        <a:t>CWS/ATR/PI/2014/UA</a:t>
                      </a:r>
                      <a:endParaRPr lang="en-US" sz="1200" kern="1200" dirty="0">
                        <a:solidFill>
                          <a:schemeClr val="dk1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_tradnl" sz="1200" kern="1200" dirty="0" smtClean="0">
                          <a:solidFill>
                            <a:schemeClr val="dk1"/>
                          </a:solidFill>
                          <a:effectLst/>
                          <a:latin typeface="Arial"/>
                          <a:ea typeface="Times New Roman"/>
                          <a:cs typeface="+mn-cs"/>
                        </a:rPr>
                        <a:t>CWS/ATR/PI/2014/UY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kern="1200" dirty="0">
                        <a:solidFill>
                          <a:schemeClr val="dk1"/>
                        </a:solidFill>
                        <a:effectLst/>
                        <a:latin typeface="Arial"/>
                        <a:ea typeface="Times New Roman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_tradnl" sz="1200" dirty="0">
                          <a:effectLst/>
                          <a:latin typeface="Arial"/>
                          <a:ea typeface="Times New Roman"/>
                        </a:rPr>
                        <a:t>  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/>
                          <a:ea typeface="Times New Roman"/>
                        </a:rPr>
                        <a:t>CWS/ATR/TM/2014/AP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/>
                          <a:ea typeface="Times New Roman"/>
                        </a:rPr>
                        <a:t>CWS/ATR/TM/2014/AU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/>
                          <a:ea typeface="Times New Roman"/>
                        </a:rPr>
                        <a:t>CWS/ATR/TM/2014/BR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/>
                          <a:ea typeface="Times New Roman"/>
                        </a:rPr>
                        <a:t>CWS/ATR/TM/2014/CZ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1200" dirty="0" smtClean="0">
                        <a:effectLst/>
                        <a:latin typeface="Arial"/>
                        <a:ea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/>
                          <a:ea typeface="Times New Roman"/>
                        </a:rPr>
                        <a:t>CWS/ATR/TM/2014/HR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/>
                          <a:ea typeface="Times New Roman"/>
                        </a:rPr>
                        <a:t>CWS/ATR/TM/2014/HU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/>
                          <a:ea typeface="Times New Roman"/>
                        </a:rPr>
                        <a:t>CWS/ATR/TM/2014/JP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/>
                          <a:ea typeface="Times New Roman"/>
                        </a:rPr>
                        <a:t>CWS/ATR/TM/2014/LT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/>
                          <a:ea typeface="Times New Roman"/>
                        </a:rPr>
                        <a:t>CWS/ATR/TM/2014/MG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/>
                          <a:ea typeface="Times New Roman"/>
                        </a:rPr>
                        <a:t>CWS/ATR/TM/2014/NO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/>
                          <a:ea typeface="Times New Roman"/>
                        </a:rPr>
                        <a:t>CWS/ATR/TM/2014/PL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/>
                          <a:ea typeface="Times New Roman"/>
                        </a:rPr>
                        <a:t>CWS/ATR/TM/2014/SK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/>
                          <a:ea typeface="Times New Roman"/>
                        </a:rPr>
                        <a:t>CWS/ATR/TM/2014/UA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Arial"/>
                          <a:ea typeface="Times New Roman"/>
                        </a:rPr>
                        <a:t>CWS/ATR/TM/2014/UY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/>
                          <a:ea typeface="Times New Roman"/>
                        </a:rPr>
                        <a:t>  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/>
                          <a:ea typeface="Times New Roman"/>
                        </a:rPr>
                        <a:t>CWS/ATR/ID/2014/AP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/>
                          <a:ea typeface="Times New Roman"/>
                        </a:rPr>
                        <a:t>CWS/ATR/ID/2014/AU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/>
                          <a:ea typeface="Times New Roman"/>
                        </a:rPr>
                        <a:t>CWS/ATR/ID/2014/BA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/>
                          <a:ea typeface="Times New Roman"/>
                        </a:rPr>
                        <a:t>CWS/ATR/ID/2014/BR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/>
                          <a:ea typeface="Times New Roman"/>
                        </a:rPr>
                        <a:t>CWS/ATR/ID/2014/CL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/>
                          <a:ea typeface="Times New Roman"/>
                        </a:rPr>
                        <a:t>CWS/ATR/ID/2014/CZ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1200" dirty="0" smtClean="0">
                        <a:effectLst/>
                        <a:latin typeface="Arial"/>
                        <a:ea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/>
                          <a:ea typeface="Times New Roman"/>
                        </a:rPr>
                        <a:t>CWS/ATR/ID/2014/HR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/>
                          <a:ea typeface="Times New Roman"/>
                        </a:rPr>
                        <a:t>CWS/ATR/ID/2014/HU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/>
                          <a:ea typeface="Times New Roman"/>
                        </a:rPr>
                        <a:t>CWS/ATR/ID/2014/JP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/>
                          <a:ea typeface="Times New Roman"/>
                        </a:rPr>
                        <a:t>CWS/ATR/ID/2014/LT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/>
                          <a:ea typeface="Times New Roman"/>
                        </a:rPr>
                        <a:t>CWS/ATR/ID/2014/MG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/>
                          <a:ea typeface="Times New Roman"/>
                        </a:rPr>
                        <a:t>CWS/ATR/ID/2014/NO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/>
                          <a:ea typeface="Times New Roman"/>
                        </a:rPr>
                        <a:t>CWS/ATR/ID/2014/PL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/>
                          <a:ea typeface="Times New Roman"/>
                        </a:rPr>
                        <a:t>CWS/ATR/ID/2014/SK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_tradnl" sz="1200" dirty="0">
                          <a:effectLst/>
                          <a:latin typeface="Arial"/>
                          <a:ea typeface="Times New Roman"/>
                        </a:rPr>
                        <a:t>CWS/ATR/ID/2014/UA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_tradnl" sz="1200" dirty="0" smtClean="0">
                          <a:effectLst/>
                          <a:latin typeface="Arial"/>
                          <a:ea typeface="Times New Roman"/>
                        </a:rPr>
                        <a:t>CWS/ATR/ID/2014/UY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46198">
                <a:tc>
                  <a:txBody>
                    <a:bodyPr/>
                    <a:lstStyle/>
                    <a:p>
                      <a:pPr marL="22860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effectLst/>
                          <a:latin typeface="Arial"/>
                          <a:ea typeface="Times New Roman"/>
                        </a:rPr>
                        <a:t>20</a:t>
                      </a:r>
                      <a:r>
                        <a:rPr lang="en-US" sz="1200" b="1" baseline="0" dirty="0" smtClean="0">
                          <a:effectLst/>
                          <a:latin typeface="Arial"/>
                          <a:ea typeface="Times New Roman"/>
                        </a:rPr>
                        <a:t> IPOs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_tradnl" sz="1200" b="1" dirty="0" smtClean="0">
                          <a:effectLst/>
                          <a:latin typeface="Arial"/>
                          <a:ea typeface="Times New Roman"/>
                        </a:rPr>
                        <a:t>19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Arial"/>
                          <a:ea typeface="Times New Roman"/>
                        </a:rPr>
                        <a:t>14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_tradnl" sz="1200" b="1" dirty="0">
                          <a:effectLst/>
                          <a:latin typeface="Arial"/>
                          <a:ea typeface="Times New Roman"/>
                        </a:rPr>
                        <a:t>16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04800" y="6248400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March 17, 2016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77519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85800" y="2679700"/>
            <a:ext cx="7772400" cy="1470025"/>
          </a:xfrm>
        </p:spPr>
        <p:txBody>
          <a:bodyPr/>
          <a:lstStyle/>
          <a:p>
            <a:r>
              <a:rPr lang="en-US" sz="3200" dirty="0"/>
              <a:t>Thank you for your attention</a:t>
            </a:r>
            <a:br>
              <a:rPr lang="en-US" sz="3200" dirty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/>
              <a:t>Questions?</a:t>
            </a:r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09600" y="4419600"/>
            <a:ext cx="8223250" cy="2297112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r>
              <a:rPr lang="en-US" sz="1800" dirty="0"/>
              <a:t>Anna </a:t>
            </a:r>
            <a:r>
              <a:rPr lang="en-US" sz="1800" dirty="0" err="1"/>
              <a:t>Graschenkova</a:t>
            </a:r>
            <a:endParaRPr lang="en-US" sz="1800" dirty="0"/>
          </a:p>
          <a:p>
            <a:pPr>
              <a:lnSpc>
                <a:spcPct val="90000"/>
              </a:lnSpc>
            </a:pPr>
            <a:r>
              <a:rPr lang="en-US" sz="1800" dirty="0" smtClean="0">
                <a:hlinkClick r:id="rId2"/>
              </a:rPr>
              <a:t>Anna.Graschenkova@wipo.int</a:t>
            </a:r>
            <a:endParaRPr lang="en-US" sz="1800" dirty="0" smtClean="0"/>
          </a:p>
          <a:p>
            <a:pPr>
              <a:lnSpc>
                <a:spcPct val="90000"/>
              </a:lnSpc>
            </a:pPr>
            <a:r>
              <a:rPr lang="en-US" sz="1800" dirty="0" smtClean="0">
                <a:hlinkClick r:id="rId3"/>
              </a:rPr>
              <a:t>ATR.mail@wipo.int</a:t>
            </a:r>
            <a:endParaRPr lang="en-US" sz="1800" dirty="0" smtClean="0"/>
          </a:p>
          <a:p>
            <a:pPr>
              <a:lnSpc>
                <a:spcPct val="90000"/>
              </a:lnSpc>
            </a:pPr>
            <a:endParaRPr lang="en-US" sz="1800" dirty="0">
              <a:hlinkClick r:id="rId4"/>
            </a:endParaRPr>
          </a:p>
          <a:p>
            <a:pPr>
              <a:lnSpc>
                <a:spcPct val="90000"/>
              </a:lnSpc>
            </a:pPr>
            <a:r>
              <a:rPr lang="en-US" sz="1800" dirty="0" smtClean="0">
                <a:hlinkClick r:id="rId4"/>
              </a:rPr>
              <a:t>www.wipo.int/standards/en</a:t>
            </a:r>
            <a:endParaRPr lang="en-US" sz="1800" dirty="0" smtClean="0"/>
          </a:p>
          <a:p>
            <a:pPr>
              <a:lnSpc>
                <a:spcPct val="90000"/>
              </a:lnSpc>
            </a:pPr>
            <a:r>
              <a:rPr lang="en-US" sz="1600" dirty="0" smtClean="0">
                <a:hlinkClick r:id="rId5"/>
              </a:rPr>
              <a:t>https</a:t>
            </a:r>
            <a:r>
              <a:rPr lang="en-US" sz="1600" dirty="0">
                <a:hlinkClick r:id="rId5"/>
              </a:rPr>
              <a:t>://</a:t>
            </a:r>
            <a:r>
              <a:rPr lang="en-US" sz="1600" dirty="0" smtClean="0">
                <a:hlinkClick r:id="rId5"/>
              </a:rPr>
              <a:t>www3.wipo.int/confluence/display/ATR/Annual+Technical+Reports+Home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063229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Plan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62075"/>
            <a:ext cx="8229600" cy="4352925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en-US" dirty="0" smtClean="0"/>
              <a:t>ATR Wiki:</a:t>
            </a:r>
            <a:br>
              <a:rPr lang="en-US" dirty="0" smtClean="0"/>
            </a:br>
            <a:r>
              <a:rPr lang="en-US" dirty="0" smtClean="0"/>
              <a:t>advantages, address, structure, new features, workflow </a:t>
            </a:r>
          </a:p>
          <a:p>
            <a:pPr eaLnBrk="1" hangingPunct="1">
              <a:lnSpc>
                <a:spcPct val="150000"/>
              </a:lnSpc>
            </a:pPr>
            <a:r>
              <a:rPr lang="en-US" dirty="0" smtClean="0"/>
              <a:t>Statistics 2014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dirty="0" smtClean="0"/>
              <a:t>ATR Wiki – advantages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371600"/>
            <a:ext cx="8839200" cy="4800600"/>
          </a:xfrm>
        </p:spPr>
        <p:txBody>
          <a:bodyPr/>
          <a:lstStyle/>
          <a:p>
            <a:r>
              <a:rPr lang="en-US" dirty="0" smtClean="0"/>
              <a:t>User-friendly interface</a:t>
            </a:r>
          </a:p>
          <a:p>
            <a:r>
              <a:rPr lang="en-US" dirty="0" smtClean="0"/>
              <a:t>Platform used by the WIPO for many projects</a:t>
            </a:r>
          </a:p>
          <a:p>
            <a:r>
              <a:rPr lang="en-US" dirty="0"/>
              <a:t>One profile for ATRs, Task Forces, etc.</a:t>
            </a:r>
          </a:p>
          <a:p>
            <a:r>
              <a:rPr lang="en-US" dirty="0" smtClean="0"/>
              <a:t>Clear and intuitive interface</a:t>
            </a:r>
          </a:p>
          <a:p>
            <a:r>
              <a:rPr lang="en-US" dirty="0" smtClean="0"/>
              <a:t>More control on the content and format of ATRs</a:t>
            </a:r>
          </a:p>
          <a:p>
            <a:r>
              <a:rPr lang="en-US" dirty="0"/>
              <a:t>Hyperlinks, lists, </a:t>
            </a:r>
            <a:r>
              <a:rPr lang="en-US" dirty="0" smtClean="0"/>
              <a:t>tables, etc., are available now</a:t>
            </a:r>
          </a:p>
          <a:p>
            <a:r>
              <a:rPr lang="en-US" dirty="0"/>
              <a:t>No more input section by section (one template per report</a:t>
            </a:r>
            <a:r>
              <a:rPr lang="en-US" dirty="0" smtClean="0"/>
              <a:t>)</a:t>
            </a:r>
          </a:p>
          <a:p>
            <a:r>
              <a:rPr lang="en-US" dirty="0" smtClean="0"/>
              <a:t>Labels to retrieve ATRs</a:t>
            </a:r>
          </a:p>
          <a:p>
            <a:r>
              <a:rPr lang="en-US" dirty="0" smtClean="0"/>
              <a:t>Possibility to receive notifications when new reports are published (Watches)</a:t>
            </a:r>
          </a:p>
          <a:p>
            <a:r>
              <a:rPr lang="en-US" dirty="0" smtClean="0"/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2171065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486400"/>
          </a:xfrm>
        </p:spPr>
        <p:txBody>
          <a:bodyPr/>
          <a:lstStyle/>
          <a:p>
            <a:r>
              <a:rPr lang="en-US" dirty="0" smtClean="0"/>
              <a:t>Direct link:</a:t>
            </a:r>
            <a:br>
              <a:rPr lang="en-US" dirty="0" smtClean="0"/>
            </a:br>
            <a:r>
              <a:rPr lang="en-US" sz="1600" dirty="0" smtClean="0">
                <a:hlinkClick r:id="rId2"/>
              </a:rPr>
              <a:t>https</a:t>
            </a:r>
            <a:r>
              <a:rPr lang="en-US" sz="1600" dirty="0">
                <a:hlinkClick r:id="rId2"/>
              </a:rPr>
              <a:t>://</a:t>
            </a:r>
            <a:r>
              <a:rPr lang="en-US" sz="1600" dirty="0" smtClean="0">
                <a:hlinkClick r:id="rId2"/>
              </a:rPr>
              <a:t>www3.wipo.int/confluence/display/ATR/Annual+Technical+Reports+Home</a:t>
            </a:r>
            <a:r>
              <a:rPr lang="en-US" sz="1600" dirty="0" smtClean="0"/>
              <a:t> </a:t>
            </a:r>
            <a:endParaRPr lang="en-US" sz="3600" dirty="0"/>
          </a:p>
          <a:p>
            <a:r>
              <a:rPr lang="en-US" dirty="0" smtClean="0"/>
              <a:t>Navigation:</a:t>
            </a:r>
          </a:p>
          <a:p>
            <a:pPr lvl="1"/>
            <a:r>
              <a:rPr lang="en-US" dirty="0" smtClean="0"/>
              <a:t>CWS web-site, Activities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sz="1600" dirty="0" smtClean="0"/>
          </a:p>
          <a:p>
            <a:pPr lvl="1"/>
            <a:r>
              <a:rPr lang="en-US" dirty="0" smtClean="0"/>
              <a:t>WIPO Wiki Dashboard, Site Spaces</a:t>
            </a:r>
          </a:p>
          <a:p>
            <a:pPr marL="457200" lvl="1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 bwMode="auto">
          <a:xfrm>
            <a:off x="4876800" y="3276600"/>
            <a:ext cx="1447800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1295400" y="2732087"/>
            <a:ext cx="5334000" cy="1611313"/>
            <a:chOff x="1295400" y="2732087"/>
            <a:chExt cx="5334000" cy="1611313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95400" y="2732087"/>
              <a:ext cx="5334000" cy="1611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Oval 5"/>
            <p:cNvSpPr/>
            <p:nvPr/>
          </p:nvSpPr>
          <p:spPr bwMode="auto">
            <a:xfrm>
              <a:off x="4815840" y="3380232"/>
              <a:ext cx="1240536" cy="228600"/>
            </a:xfrm>
            <a:prstGeom prst="ellipse">
              <a:avLst/>
            </a:prstGeom>
            <a:solidFill>
              <a:schemeClr val="accent1">
                <a:lumMod val="75000"/>
                <a:alpha val="30000"/>
              </a:schemeClr>
            </a:solidFill>
            <a:ln>
              <a:solidFill>
                <a:schemeClr val="accent1">
                  <a:lumMod val="10000"/>
                </a:schemeClr>
              </a:solidFill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2721768" y="4895437"/>
            <a:ext cx="2481261" cy="1733963"/>
            <a:chOff x="2721768" y="4895437"/>
            <a:chExt cx="2481261" cy="1733963"/>
          </a:xfrm>
        </p:grpSpPr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21768" y="4895437"/>
              <a:ext cx="2481261" cy="1733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Oval 9"/>
            <p:cNvSpPr/>
            <p:nvPr/>
          </p:nvSpPr>
          <p:spPr bwMode="auto">
            <a:xfrm>
              <a:off x="2801112" y="5398008"/>
              <a:ext cx="1240536" cy="228600"/>
            </a:xfrm>
            <a:prstGeom prst="ellipse">
              <a:avLst/>
            </a:prstGeom>
            <a:solidFill>
              <a:schemeClr val="accent1">
                <a:lumMod val="75000"/>
                <a:alpha val="30000"/>
              </a:schemeClr>
            </a:solidFill>
            <a:ln>
              <a:solidFill>
                <a:schemeClr val="accent1">
                  <a:lumMod val="10000"/>
                </a:schemeClr>
              </a:solidFill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92"/>
            <a:ext cx="8229600" cy="1143000"/>
          </a:xfrm>
        </p:spPr>
        <p:txBody>
          <a:bodyPr/>
          <a:lstStyle/>
          <a:p>
            <a:r>
              <a:rPr lang="en-US" dirty="0"/>
              <a:t>ATR </a:t>
            </a:r>
            <a:r>
              <a:rPr lang="en-US" dirty="0" smtClean="0"/>
              <a:t>Wiki - Address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4186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4040188" cy="639762"/>
          </a:xfrm>
        </p:spPr>
        <p:txBody>
          <a:bodyPr/>
          <a:lstStyle/>
          <a:p>
            <a:r>
              <a:rPr lang="en-US" dirty="0" smtClean="0"/>
              <a:t>Public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28800"/>
            <a:ext cx="4040188" cy="3951288"/>
          </a:xfrm>
        </p:spPr>
        <p:txBody>
          <a:bodyPr/>
          <a:lstStyle/>
          <a:p>
            <a:pPr marL="342900" lvl="1" indent="-342900"/>
            <a:r>
              <a:rPr lang="en-US" dirty="0"/>
              <a:t>ATRs from 1998 to 2014</a:t>
            </a:r>
          </a:p>
          <a:p>
            <a:pPr marL="342900" lvl="1" indent="-342900"/>
            <a:r>
              <a:rPr lang="en-US" dirty="0" smtClean="0"/>
              <a:t>Keyword search</a:t>
            </a:r>
          </a:p>
          <a:p>
            <a:pPr marL="342900" lvl="1" indent="-342900"/>
            <a:r>
              <a:rPr lang="en-US" dirty="0" smtClean="0"/>
              <a:t>Browse by </a:t>
            </a:r>
            <a:endParaRPr lang="en-US" dirty="0"/>
          </a:p>
          <a:p>
            <a:pPr lvl="1"/>
            <a:r>
              <a:rPr lang="en-US" dirty="0" smtClean="0"/>
              <a:t>Year</a:t>
            </a:r>
          </a:p>
          <a:p>
            <a:pPr lvl="1"/>
            <a:r>
              <a:rPr lang="en-US" dirty="0" smtClean="0"/>
              <a:t>IP Office</a:t>
            </a:r>
          </a:p>
          <a:p>
            <a:pPr lvl="1"/>
            <a:r>
              <a:rPr lang="en-US" dirty="0" smtClean="0"/>
              <a:t>ATR modality</a:t>
            </a:r>
          </a:p>
          <a:p>
            <a:pPr marL="342900" lvl="1" indent="-342900"/>
            <a:r>
              <a:rPr lang="en-US" dirty="0" smtClean="0"/>
              <a:t>Recommended contents</a:t>
            </a:r>
          </a:p>
          <a:p>
            <a:pPr marL="742950" lvl="2" indent="-342900"/>
            <a:r>
              <a:rPr lang="en-US" dirty="0" smtClean="0"/>
              <a:t>in English, French and Spanish</a:t>
            </a:r>
          </a:p>
          <a:p>
            <a:pPr marL="342900" lvl="1" indent="-342900"/>
            <a:r>
              <a:rPr lang="en-US" dirty="0" smtClean="0"/>
              <a:t>Guidelines (!)</a:t>
            </a:r>
          </a:p>
          <a:p>
            <a:pPr marL="342900" lvl="1" indent="-342900"/>
            <a:r>
              <a:rPr lang="en-US" dirty="0" smtClean="0"/>
              <a:t>Link to the restricted area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19200"/>
            <a:ext cx="4041775" cy="639762"/>
          </a:xfrm>
        </p:spPr>
        <p:txBody>
          <a:bodyPr/>
          <a:lstStyle/>
          <a:p>
            <a:r>
              <a:rPr lang="en-US" dirty="0" smtClean="0"/>
              <a:t>Restricted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839912"/>
            <a:ext cx="4041775" cy="3951288"/>
          </a:xfrm>
        </p:spPr>
        <p:txBody>
          <a:bodyPr/>
          <a:lstStyle/>
          <a:p>
            <a:r>
              <a:rPr lang="en-US" dirty="0"/>
              <a:t>templates for the </a:t>
            </a:r>
            <a:r>
              <a:rPr lang="en-US" dirty="0" smtClean="0"/>
              <a:t>ATRs</a:t>
            </a:r>
          </a:p>
          <a:p>
            <a:pPr lvl="1"/>
            <a:r>
              <a:rPr lang="en-US" dirty="0" smtClean="0"/>
              <a:t>in English</a:t>
            </a:r>
            <a:r>
              <a:rPr lang="en-US" dirty="0"/>
              <a:t>, French and </a:t>
            </a:r>
            <a:r>
              <a:rPr lang="en-US" dirty="0" smtClean="0"/>
              <a:t>Spanish</a:t>
            </a:r>
          </a:p>
          <a:p>
            <a:r>
              <a:rPr lang="en-US" dirty="0"/>
              <a:t>ATRs under preparation</a:t>
            </a:r>
          </a:p>
          <a:p>
            <a:pPr lvl="1"/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dirty="0"/>
              <a:t>ATR </a:t>
            </a:r>
            <a:r>
              <a:rPr lang="en-US" dirty="0" smtClean="0"/>
              <a:t>Wiki - Structure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5264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5" grpId="0" build="p"/>
      <p:bldP spid="6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dirty="0" smtClean="0"/>
              <a:t>ATR Wiki – Home page</a:t>
            </a:r>
            <a:endParaRPr 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143000"/>
            <a:ext cx="875646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Oval 8"/>
          <p:cNvSpPr/>
          <p:nvPr/>
        </p:nvSpPr>
        <p:spPr bwMode="auto">
          <a:xfrm>
            <a:off x="2438400" y="3380232"/>
            <a:ext cx="1240536" cy="228600"/>
          </a:xfrm>
          <a:prstGeom prst="ellipse">
            <a:avLst/>
          </a:prstGeom>
          <a:solidFill>
            <a:schemeClr val="accent1">
              <a:lumMod val="75000"/>
              <a:alpha val="30000"/>
            </a:schemeClr>
          </a:solidFill>
          <a:ln>
            <a:solidFill>
              <a:schemeClr val="accent1">
                <a:lumMod val="10000"/>
              </a:schemeClr>
            </a:solidFill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3" name="Oval 12"/>
          <p:cNvSpPr/>
          <p:nvPr/>
        </p:nvSpPr>
        <p:spPr bwMode="auto">
          <a:xfrm>
            <a:off x="183995" y="3748665"/>
            <a:ext cx="1611351" cy="1161588"/>
          </a:xfrm>
          <a:prstGeom prst="ellipse">
            <a:avLst/>
          </a:prstGeom>
          <a:solidFill>
            <a:schemeClr val="accent1">
              <a:lumMod val="75000"/>
              <a:alpha val="30000"/>
            </a:schemeClr>
          </a:solidFill>
          <a:ln>
            <a:solidFill>
              <a:schemeClr val="accent1">
                <a:lumMod val="10000"/>
              </a:schemeClr>
            </a:solidFill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4" name="Oval 13"/>
          <p:cNvSpPr/>
          <p:nvPr/>
        </p:nvSpPr>
        <p:spPr bwMode="auto">
          <a:xfrm>
            <a:off x="1898457" y="4049751"/>
            <a:ext cx="2978343" cy="1055649"/>
          </a:xfrm>
          <a:prstGeom prst="ellipse">
            <a:avLst/>
          </a:prstGeom>
          <a:solidFill>
            <a:schemeClr val="accent1">
              <a:lumMod val="75000"/>
              <a:alpha val="30000"/>
            </a:schemeClr>
          </a:solidFill>
          <a:ln>
            <a:solidFill>
              <a:schemeClr val="accent1">
                <a:lumMod val="10000"/>
              </a:schemeClr>
            </a:solidFill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5" name="Oval 14"/>
          <p:cNvSpPr/>
          <p:nvPr/>
        </p:nvSpPr>
        <p:spPr bwMode="auto">
          <a:xfrm>
            <a:off x="5486400" y="2895601"/>
            <a:ext cx="2057400" cy="1154150"/>
          </a:xfrm>
          <a:prstGeom prst="ellipse">
            <a:avLst/>
          </a:prstGeom>
          <a:solidFill>
            <a:schemeClr val="accent1">
              <a:lumMod val="75000"/>
              <a:alpha val="30000"/>
            </a:schemeClr>
          </a:solidFill>
          <a:ln>
            <a:solidFill>
              <a:schemeClr val="accent1">
                <a:lumMod val="10000"/>
              </a:schemeClr>
            </a:solidFill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6" name="Oval 15"/>
          <p:cNvSpPr/>
          <p:nvPr/>
        </p:nvSpPr>
        <p:spPr bwMode="auto">
          <a:xfrm>
            <a:off x="2362200" y="3519603"/>
            <a:ext cx="914400" cy="290397"/>
          </a:xfrm>
          <a:prstGeom prst="ellipse">
            <a:avLst/>
          </a:prstGeom>
          <a:solidFill>
            <a:schemeClr val="accent1">
              <a:lumMod val="75000"/>
              <a:alpha val="30000"/>
            </a:schemeClr>
          </a:solidFill>
          <a:ln>
            <a:solidFill>
              <a:schemeClr val="accent1">
                <a:lumMod val="10000"/>
              </a:schemeClr>
            </a:solidFill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589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1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9" grpId="2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dirty="0" smtClean="0"/>
              <a:t>ATR Wiki – Restricted part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785" y="1219200"/>
            <a:ext cx="8503335" cy="421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Oval 9"/>
          <p:cNvSpPr/>
          <p:nvPr/>
        </p:nvSpPr>
        <p:spPr bwMode="auto">
          <a:xfrm>
            <a:off x="3626004" y="3062694"/>
            <a:ext cx="1828800" cy="386751"/>
          </a:xfrm>
          <a:prstGeom prst="ellipse">
            <a:avLst/>
          </a:prstGeom>
          <a:solidFill>
            <a:schemeClr val="accent1">
              <a:lumMod val="75000"/>
              <a:alpha val="30000"/>
            </a:schemeClr>
          </a:solidFill>
          <a:ln>
            <a:solidFill>
              <a:schemeClr val="accent1">
                <a:lumMod val="10000"/>
              </a:schemeClr>
            </a:solidFill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1" name="Oval 10"/>
          <p:cNvSpPr/>
          <p:nvPr/>
        </p:nvSpPr>
        <p:spPr bwMode="auto">
          <a:xfrm>
            <a:off x="381000" y="3779423"/>
            <a:ext cx="1886415" cy="671106"/>
          </a:xfrm>
          <a:prstGeom prst="ellipse">
            <a:avLst/>
          </a:prstGeom>
          <a:solidFill>
            <a:schemeClr val="accent1">
              <a:lumMod val="75000"/>
              <a:alpha val="30000"/>
            </a:schemeClr>
          </a:solidFill>
          <a:ln>
            <a:solidFill>
              <a:schemeClr val="accent1">
                <a:lumMod val="10000"/>
              </a:schemeClr>
            </a:solidFill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0776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ATR Wiki – New features - Labels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32155"/>
            <a:ext cx="4114800" cy="3429000"/>
          </a:xfrm>
        </p:spPr>
        <p:txBody>
          <a:bodyPr/>
          <a:lstStyle/>
          <a:p>
            <a:pPr marL="342900" lvl="1" indent="-342900"/>
            <a:r>
              <a:rPr lang="en-US" dirty="0" smtClean="0">
                <a:ea typeface="+mn-ea"/>
              </a:rPr>
              <a:t>For </a:t>
            </a:r>
            <a:r>
              <a:rPr lang="en-US" dirty="0">
                <a:ea typeface="+mn-ea"/>
              </a:rPr>
              <a:t>each ATR</a:t>
            </a:r>
          </a:p>
          <a:p>
            <a:pPr marL="742950" lvl="2" indent="-342900"/>
            <a:r>
              <a:rPr lang="en-US" dirty="0" smtClean="0">
                <a:ea typeface="+mn-ea"/>
              </a:rPr>
              <a:t>Country</a:t>
            </a:r>
            <a:br>
              <a:rPr lang="en-US" dirty="0" smtClean="0">
                <a:ea typeface="+mn-ea"/>
              </a:rPr>
            </a:br>
            <a:r>
              <a:rPr lang="en-US" dirty="0" smtClean="0">
                <a:ea typeface="+mn-ea"/>
              </a:rPr>
              <a:t>(name </a:t>
            </a:r>
            <a:r>
              <a:rPr lang="en-US" dirty="0">
                <a:ea typeface="+mn-ea"/>
              </a:rPr>
              <a:t>and code)</a:t>
            </a:r>
          </a:p>
          <a:p>
            <a:pPr marL="742950" lvl="2" indent="-342900"/>
            <a:r>
              <a:rPr lang="en-US" dirty="0">
                <a:ea typeface="+mn-ea"/>
              </a:rPr>
              <a:t>Year</a:t>
            </a:r>
          </a:p>
          <a:p>
            <a:pPr marL="742950" lvl="2" indent="-342900"/>
            <a:r>
              <a:rPr lang="en-US" dirty="0">
                <a:ea typeface="+mn-ea"/>
              </a:rPr>
              <a:t>Modality</a:t>
            </a:r>
          </a:p>
          <a:p>
            <a:pPr marL="742950" lvl="2" indent="-342900"/>
            <a:r>
              <a:rPr lang="en-US" dirty="0">
                <a:ea typeface="+mn-ea"/>
              </a:rPr>
              <a:t>Language (from 2014</a:t>
            </a:r>
            <a:r>
              <a:rPr lang="en-US" dirty="0" smtClean="0">
                <a:ea typeface="+mn-ea"/>
              </a:rPr>
              <a:t>)</a:t>
            </a:r>
          </a:p>
          <a:p>
            <a:pPr marL="400050" lvl="2" indent="0">
              <a:buNone/>
            </a:pPr>
            <a:endParaRPr lang="en-US" dirty="0">
              <a:ea typeface="+mn-ea"/>
            </a:endParaRPr>
          </a:p>
          <a:p>
            <a:pPr marL="342900" lvl="1" indent="-342900"/>
            <a:r>
              <a:rPr lang="en-US" dirty="0" smtClean="0">
                <a:ea typeface="+mn-ea"/>
              </a:rPr>
              <a:t>Can </a:t>
            </a:r>
            <a:r>
              <a:rPr lang="en-US" dirty="0">
                <a:ea typeface="+mn-ea"/>
              </a:rPr>
              <a:t>be combined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3975" y="1428979"/>
            <a:ext cx="4757625" cy="1923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7704" y="3388112"/>
            <a:ext cx="4726199" cy="225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9567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00" y="152400"/>
            <a:ext cx="8229600" cy="1143000"/>
          </a:xfrm>
        </p:spPr>
        <p:txBody>
          <a:bodyPr/>
          <a:lstStyle/>
          <a:p>
            <a:r>
              <a:rPr lang="en-US" dirty="0" smtClean="0"/>
              <a:t>ATR Wiki – New features – Formatting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1143000"/>
            <a:ext cx="6629400" cy="1447800"/>
          </a:xfrm>
        </p:spPr>
        <p:txBody>
          <a:bodyPr numCol="2"/>
          <a:lstStyle/>
          <a:p>
            <a:pPr marL="342900" lvl="1" indent="-342900"/>
            <a:r>
              <a:rPr lang="en-US" dirty="0" smtClean="0">
                <a:ea typeface="+mn-ea"/>
              </a:rPr>
              <a:t>Lists</a:t>
            </a:r>
          </a:p>
          <a:p>
            <a:pPr marL="342900" lvl="1" indent="-342900"/>
            <a:r>
              <a:rPr lang="en-US" dirty="0" smtClean="0">
                <a:ea typeface="+mn-ea"/>
              </a:rPr>
              <a:t>Tables </a:t>
            </a:r>
            <a:r>
              <a:rPr lang="en-US" dirty="0">
                <a:ea typeface="+mn-ea"/>
              </a:rPr>
              <a:t>(!)</a:t>
            </a:r>
          </a:p>
          <a:p>
            <a:pPr marL="342900" lvl="1" indent="-342900"/>
            <a:r>
              <a:rPr lang="en-US" dirty="0">
                <a:ea typeface="+mn-ea"/>
              </a:rPr>
              <a:t>Hyperlinks</a:t>
            </a:r>
          </a:p>
          <a:p>
            <a:pPr marL="342900" lvl="1" indent="-342900"/>
            <a:r>
              <a:rPr lang="en-US" dirty="0" smtClean="0">
                <a:ea typeface="+mn-ea"/>
              </a:rPr>
              <a:t>Attachments</a:t>
            </a:r>
          </a:p>
          <a:p>
            <a:pPr marL="342900" lvl="1" indent="-342900"/>
            <a:r>
              <a:rPr lang="en-US" dirty="0" smtClean="0">
                <a:ea typeface="+mn-ea"/>
              </a:rPr>
              <a:t>Spacing</a:t>
            </a:r>
          </a:p>
          <a:p>
            <a:pPr marL="342900" lvl="1" indent="-342900"/>
            <a:r>
              <a:rPr lang="en-US" dirty="0" smtClean="0">
                <a:ea typeface="+mn-ea"/>
              </a:rPr>
              <a:t>etc.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692440"/>
            <a:ext cx="8458200" cy="4013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872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plate_english (1)">
  <a:themeElements>
    <a:clrScheme name="template_englis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emplate_english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template_englis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template_english (1)</Template>
  <TotalTime>475</TotalTime>
  <Words>400</Words>
  <Application>Microsoft Office PowerPoint</Application>
  <PresentationFormat>On-screen Show (4:3)</PresentationFormat>
  <Paragraphs>191</Paragraphs>
  <Slides>13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template_english (1)</vt:lpstr>
      <vt:lpstr>PowerPoint Presentation</vt:lpstr>
      <vt:lpstr>Plan</vt:lpstr>
      <vt:lpstr>ATR Wiki – advantages</vt:lpstr>
      <vt:lpstr>ATR Wiki - Address</vt:lpstr>
      <vt:lpstr>ATR Wiki - Structure</vt:lpstr>
      <vt:lpstr>ATR Wiki – Home page</vt:lpstr>
      <vt:lpstr>ATR Wiki – Restricted part</vt:lpstr>
      <vt:lpstr>ATR Wiki – New features - Labels</vt:lpstr>
      <vt:lpstr>ATR Wiki – New features – Formatting</vt:lpstr>
      <vt:lpstr>ATR Wiki – Workflow - user</vt:lpstr>
      <vt:lpstr>ATR Wiki – Workflow - report</vt:lpstr>
      <vt:lpstr>ATRs – Statistics 2014</vt:lpstr>
      <vt:lpstr>Thank you for your attention  Questions?</vt:lpstr>
    </vt:vector>
  </TitlesOfParts>
  <Company>World Intellectual Property Organization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GRASCHENKOVA Anna</dc:creator>
  <cp:lastModifiedBy>RODRIGUEZ Geraldine</cp:lastModifiedBy>
  <cp:revision>33</cp:revision>
  <cp:lastPrinted>2016-03-16T17:34:58Z</cp:lastPrinted>
  <dcterms:created xsi:type="dcterms:W3CDTF">2016-03-08T15:30:22Z</dcterms:created>
  <dcterms:modified xsi:type="dcterms:W3CDTF">2016-03-18T10:49:29Z</dcterms:modified>
  <cp:contentStatus>Final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