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6" r:id="rId3"/>
    <p:sldId id="269" r:id="rId4"/>
    <p:sldId id="274" r:id="rId5"/>
    <p:sldId id="278" r:id="rId6"/>
    <p:sldId id="276" r:id="rId7"/>
    <p:sldId id="279" r:id="rId8"/>
    <p:sldId id="277" r:id="rId9"/>
    <p:sldId id="259" r:id="rId10"/>
  </p:sldIdLst>
  <p:sldSz cx="9144000" cy="6858000" type="screen4x3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EB149"/>
    <a:srgbClr val="83A34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89401" autoAdjust="0"/>
  </p:normalViewPr>
  <p:slideViewPr>
    <p:cSldViewPr>
      <p:cViewPr>
        <p:scale>
          <a:sx n="50" d="100"/>
          <a:sy n="50" d="100"/>
        </p:scale>
        <p:origin x="-218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0DB5C-517B-4EC9-9D6C-F284154E7149}" type="datetimeFigureOut">
              <a:rPr lang="ko-KR" altLang="en-US" smtClean="0"/>
              <a:pPr/>
              <a:t>2016-03-22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66EA1-0EFB-4F62-B00C-B2B15F4035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1049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6EA1-0EFB-4F62-B00C-B2B15F4035C2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9045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6EA1-0EFB-4F62-B00C-B2B15F4035C2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1250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6EA1-0EFB-4F62-B00C-B2B15F4035C2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09480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6EA1-0EFB-4F62-B00C-B2B15F4035C2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09480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6EA1-0EFB-4F62-B00C-B2B15F4035C2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09480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6EA1-0EFB-4F62-B00C-B2B15F4035C2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09480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6EA1-0EFB-4F62-B00C-B2B15F4035C2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09480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6EA1-0EFB-4F62-B00C-B2B15F4035C2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87181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EAEC-F8DE-4384-9678-FB782CF19172}" type="datetimeFigureOut">
              <a:rPr lang="ko-KR" altLang="en-US" smtClean="0"/>
              <a:pPr/>
              <a:t>2016-03-22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DBA-4223-472A-9FF0-27062ED58C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67765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EAEC-F8DE-4384-9678-FB782CF19172}" type="datetimeFigureOut">
              <a:rPr lang="ko-KR" altLang="en-US" smtClean="0"/>
              <a:pPr/>
              <a:t>2016-03-22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DBA-4223-472A-9FF0-27062ED58C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9400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EAEC-F8DE-4384-9678-FB782CF19172}" type="datetimeFigureOut">
              <a:rPr lang="ko-KR" altLang="en-US" smtClean="0"/>
              <a:pPr/>
              <a:t>2016-03-22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DBA-4223-472A-9FF0-27062ED58C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9128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EAEC-F8DE-4384-9678-FB782CF19172}" type="datetimeFigureOut">
              <a:rPr lang="ko-KR" altLang="en-US" smtClean="0"/>
              <a:pPr/>
              <a:t>2016-03-22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DBA-4223-472A-9FF0-27062ED58C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6855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EAEC-F8DE-4384-9678-FB782CF19172}" type="datetimeFigureOut">
              <a:rPr lang="ko-KR" altLang="en-US" smtClean="0"/>
              <a:pPr/>
              <a:t>2016-03-22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DBA-4223-472A-9FF0-27062ED58C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4331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EAEC-F8DE-4384-9678-FB782CF19172}" type="datetimeFigureOut">
              <a:rPr lang="ko-KR" altLang="en-US" smtClean="0"/>
              <a:pPr/>
              <a:t>2016-03-22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DBA-4223-472A-9FF0-27062ED58C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0120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EAEC-F8DE-4384-9678-FB782CF19172}" type="datetimeFigureOut">
              <a:rPr lang="ko-KR" altLang="en-US" smtClean="0"/>
              <a:pPr/>
              <a:t>2016-03-22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DBA-4223-472A-9FF0-27062ED58C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4030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EAEC-F8DE-4384-9678-FB782CF19172}" type="datetimeFigureOut">
              <a:rPr lang="ko-KR" altLang="en-US" smtClean="0"/>
              <a:pPr/>
              <a:t>2016-03-22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DBA-4223-472A-9FF0-27062ED58C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58239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EAEC-F8DE-4384-9678-FB782CF19172}" type="datetimeFigureOut">
              <a:rPr lang="ko-KR" altLang="en-US" smtClean="0"/>
              <a:pPr/>
              <a:t>2016-03-22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DBA-4223-472A-9FF0-27062ED58C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8116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EAEC-F8DE-4384-9678-FB782CF19172}" type="datetimeFigureOut">
              <a:rPr lang="ko-KR" altLang="en-US" smtClean="0"/>
              <a:pPr/>
              <a:t>2016-03-22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DBA-4223-472A-9FF0-27062ED58C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52491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EAEC-F8DE-4384-9678-FB782CF19172}" type="datetimeFigureOut">
              <a:rPr lang="ko-KR" altLang="en-US" smtClean="0"/>
              <a:pPr/>
              <a:t>2016-03-22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DBA-4223-472A-9FF0-27062ED58C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913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mapeet.com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999\999작업\9외교통상부\시안2psd\본문 copy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 rotWithShape="1"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57"/>
          <a:stretch/>
        </p:blipFill>
        <p:spPr>
          <a:xfrm>
            <a:off x="0" y="457200"/>
            <a:ext cx="4991291" cy="656641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1D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0688"/>
            <a:ext cx="9144000" cy="288032"/>
          </a:xfrm>
          <a:prstGeom prst="rect">
            <a:avLst/>
          </a:prstGeom>
          <a:solidFill>
            <a:srgbClr val="9EB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/>
          <p:cNvSpPr/>
          <p:nvPr userDrawn="1"/>
        </p:nvSpPr>
        <p:spPr>
          <a:xfrm>
            <a:off x="0" y="6624736"/>
            <a:ext cx="9144000" cy="260648"/>
          </a:xfrm>
          <a:prstGeom prst="rect">
            <a:avLst/>
          </a:prstGeom>
          <a:solidFill>
            <a:srgbClr val="1D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4">
            <a:hlinkClick r:id="rId15"/>
          </p:cNvPr>
          <p:cNvSpPr/>
          <p:nvPr userDrawn="1"/>
        </p:nvSpPr>
        <p:spPr>
          <a:xfrm>
            <a:off x="6863208" y="6630119"/>
            <a:ext cx="18132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kumimoji="1" lang="en-US" sz="800" kern="1200" cap="small" baseline="0" dirty="0" smtClean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152400" algn="ctr" rotWithShape="0">
                    <a:prstClr val="black">
                      <a:alpha val="7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Korean Intellectual Property Office</a:t>
            </a: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3EAEC-F8DE-4384-9678-FB782CF19172}" type="datetimeFigureOut">
              <a:rPr lang="ko-KR" altLang="en-US" smtClean="0"/>
              <a:pPr/>
              <a:t>2016-03-22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FEDBA-4223-472A-9FF0-27062ED58CE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9" name="Picture 5" descr="C:\Users\onnoo-05\Desktop\특허청\psd\png\18\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763" y="96226"/>
            <a:ext cx="1166237" cy="524462"/>
          </a:xfrm>
          <a:prstGeom prst="rect">
            <a:avLst/>
          </a:prstGeom>
          <a:noFill/>
        </p:spPr>
      </p:pic>
      <p:sp>
        <p:nvSpPr>
          <p:cNvPr id="24" name="TextBox 6"/>
          <p:cNvSpPr txBox="1">
            <a:spLocks noChangeArrowheads="1"/>
          </p:cNvSpPr>
          <p:nvPr userDrawn="1"/>
        </p:nvSpPr>
        <p:spPr bwMode="auto">
          <a:xfrm>
            <a:off x="8513683" y="6663965"/>
            <a:ext cx="51914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fld id="{E9D349F2-5226-49F4-AEC0-72B27765BE90}" type="slidenum">
              <a:rPr lang="ko-KR" altLang="en-US" sz="900" smtClean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152400" algn="ctr" rotWithShape="0">
                    <a:prstClr val="black">
                      <a:alpha val="70000"/>
                    </a:prstClr>
                  </a:outerShdw>
                </a:effectLst>
                <a:latin typeface="+mn-ea"/>
                <a:ea typeface="+mn-ea"/>
              </a:rPr>
              <a:pPr algn="r" eaLnBrk="1" hangingPunct="1"/>
              <a:t>‹#›</a:t>
            </a:fld>
            <a:endParaRPr lang="ko-KR" altLang="en-US" sz="5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effectLst>
                <a:outerShdw blurRad="152400" algn="ctr" rotWithShape="0">
                  <a:prstClr val="black">
                    <a:alpha val="70000"/>
                  </a:prst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133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/>
          <p:nvPr/>
        </p:nvSpPr>
        <p:spPr>
          <a:xfrm>
            <a:off x="0" y="2060848"/>
            <a:ext cx="9144000" cy="2376264"/>
          </a:xfrm>
          <a:prstGeom prst="rect">
            <a:avLst/>
          </a:prstGeom>
          <a:solidFill>
            <a:srgbClr val="1D263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55160" y="2537609"/>
            <a:ext cx="9088840" cy="132343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 algn="ctr" eaLnBrk="1" hangingPunct="1"/>
            <a:r>
              <a:rPr lang="en-US" altLang="ko-K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견고딕" pitchFamily="18" charset="-127"/>
                <a:cs typeface="Calibri" pitchFamily="34" charset="0"/>
              </a:rPr>
              <a:t>KIPO’s experience </a:t>
            </a:r>
          </a:p>
          <a:p>
            <a:pPr lvl="0" algn="ctr" eaLnBrk="1" hangingPunct="1"/>
            <a:r>
              <a:rPr lang="en-US" altLang="ko-K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견고딕" pitchFamily="18" charset="-127"/>
                <a:cs typeface="Calibri" pitchFamily="34" charset="0"/>
              </a:rPr>
              <a:t>on implementation of ST.96 </a:t>
            </a:r>
            <a:endParaRPr lang="en-US" altLang="ko-K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견고딕" pitchFamily="18" charset="-127"/>
              <a:cs typeface="Calibri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187624" y="5272172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2016</a:t>
            </a:r>
          </a:p>
          <a:p>
            <a:pPr algn="ctr"/>
            <a:r>
              <a:rPr lang="en-US" altLang="ko-KR" sz="20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Korean Intellectual Property Office</a:t>
            </a:r>
            <a:endParaRPr lang="en-US" altLang="ko-KR" sz="20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7202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6369" y="145051"/>
            <a:ext cx="532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latin typeface="Calibri" pitchFamily="34" charset="0"/>
                <a:ea typeface="HY견고딕" pitchFamily="18" charset="-127"/>
                <a:cs typeface="Calibri" pitchFamily="34" charset="0"/>
              </a:rPr>
              <a:t>Adoption of WIPO standards</a:t>
            </a:r>
            <a:endParaRPr lang="en-US" altLang="ko-KR" sz="2800" b="1" dirty="0">
              <a:solidFill>
                <a:schemeClr val="bg1"/>
              </a:solidFill>
              <a:latin typeface="Calibri" pitchFamily="34" charset="0"/>
              <a:ea typeface="HY견고딕" pitchFamily="18" charset="-127"/>
              <a:cs typeface="Calibri" pitchFamily="34" charset="0"/>
            </a:endParaRPr>
          </a:p>
        </p:txBody>
      </p:sp>
      <p:sp>
        <p:nvSpPr>
          <p:cNvPr id="48" name="자유형 47"/>
          <p:cNvSpPr/>
          <p:nvPr/>
        </p:nvSpPr>
        <p:spPr>
          <a:xfrm flipH="1">
            <a:off x="25400" y="3343110"/>
            <a:ext cx="9118600" cy="1117071"/>
          </a:xfrm>
          <a:custGeom>
            <a:avLst/>
            <a:gdLst>
              <a:gd name="connsiteX0" fmla="*/ 0 w 9169400"/>
              <a:gd name="connsiteY0" fmla="*/ 685800 h 1168400"/>
              <a:gd name="connsiteX1" fmla="*/ 0 w 9169400"/>
              <a:gd name="connsiteY1" fmla="*/ 12700 h 1168400"/>
              <a:gd name="connsiteX2" fmla="*/ 4889500 w 9169400"/>
              <a:gd name="connsiteY2" fmla="*/ 0 h 1168400"/>
              <a:gd name="connsiteX3" fmla="*/ 9156700 w 9169400"/>
              <a:gd name="connsiteY3" fmla="*/ 622300 h 1168400"/>
              <a:gd name="connsiteX4" fmla="*/ 9169400 w 9169400"/>
              <a:gd name="connsiteY4" fmla="*/ 1155700 h 1168400"/>
              <a:gd name="connsiteX5" fmla="*/ 0 w 9169400"/>
              <a:gd name="connsiteY5" fmla="*/ 1168400 h 1168400"/>
              <a:gd name="connsiteX6" fmla="*/ 0 w 9169400"/>
              <a:gd name="connsiteY6" fmla="*/ 685800 h 1168400"/>
              <a:gd name="connsiteX0" fmla="*/ 0 w 9169400"/>
              <a:gd name="connsiteY0" fmla="*/ 1049867 h 1532467"/>
              <a:gd name="connsiteX1" fmla="*/ 0 w 9169400"/>
              <a:gd name="connsiteY1" fmla="*/ 376767 h 1532467"/>
              <a:gd name="connsiteX2" fmla="*/ 4889500 w 9169400"/>
              <a:gd name="connsiteY2" fmla="*/ 364067 h 1532467"/>
              <a:gd name="connsiteX3" fmla="*/ 9156700 w 9169400"/>
              <a:gd name="connsiteY3" fmla="*/ 986367 h 1532467"/>
              <a:gd name="connsiteX4" fmla="*/ 9169400 w 9169400"/>
              <a:gd name="connsiteY4" fmla="*/ 1519767 h 1532467"/>
              <a:gd name="connsiteX5" fmla="*/ 0 w 9169400"/>
              <a:gd name="connsiteY5" fmla="*/ 1532467 h 1532467"/>
              <a:gd name="connsiteX6" fmla="*/ 0 w 9169400"/>
              <a:gd name="connsiteY6" fmla="*/ 1049867 h 1532467"/>
              <a:gd name="connsiteX0" fmla="*/ 0 w 9169400"/>
              <a:gd name="connsiteY0" fmla="*/ 1049867 h 1532467"/>
              <a:gd name="connsiteX1" fmla="*/ 0 w 9169400"/>
              <a:gd name="connsiteY1" fmla="*/ 376767 h 1532467"/>
              <a:gd name="connsiteX2" fmla="*/ 4889500 w 9169400"/>
              <a:gd name="connsiteY2" fmla="*/ 364067 h 1532467"/>
              <a:gd name="connsiteX3" fmla="*/ 9156700 w 9169400"/>
              <a:gd name="connsiteY3" fmla="*/ 986367 h 1532467"/>
              <a:gd name="connsiteX4" fmla="*/ 9169400 w 9169400"/>
              <a:gd name="connsiteY4" fmla="*/ 1519767 h 1532467"/>
              <a:gd name="connsiteX5" fmla="*/ 0 w 9169400"/>
              <a:gd name="connsiteY5" fmla="*/ 1532467 h 1532467"/>
              <a:gd name="connsiteX6" fmla="*/ 0 w 9169400"/>
              <a:gd name="connsiteY6" fmla="*/ 1049867 h 1532467"/>
              <a:gd name="connsiteX0" fmla="*/ 0 w 9169400"/>
              <a:gd name="connsiteY0" fmla="*/ 992717 h 1475317"/>
              <a:gd name="connsiteX1" fmla="*/ 0 w 9169400"/>
              <a:gd name="connsiteY1" fmla="*/ 319617 h 1475317"/>
              <a:gd name="connsiteX2" fmla="*/ 4889500 w 9169400"/>
              <a:gd name="connsiteY2" fmla="*/ 306917 h 1475317"/>
              <a:gd name="connsiteX3" fmla="*/ 9156700 w 9169400"/>
              <a:gd name="connsiteY3" fmla="*/ 929217 h 1475317"/>
              <a:gd name="connsiteX4" fmla="*/ 9169400 w 9169400"/>
              <a:gd name="connsiteY4" fmla="*/ 1462617 h 1475317"/>
              <a:gd name="connsiteX5" fmla="*/ 0 w 9169400"/>
              <a:gd name="connsiteY5" fmla="*/ 1475317 h 1475317"/>
              <a:gd name="connsiteX6" fmla="*/ 0 w 9169400"/>
              <a:gd name="connsiteY6" fmla="*/ 992717 h 1475317"/>
              <a:gd name="connsiteX0" fmla="*/ 0 w 9169400"/>
              <a:gd name="connsiteY0" fmla="*/ 992717 h 1475317"/>
              <a:gd name="connsiteX1" fmla="*/ 0 w 9169400"/>
              <a:gd name="connsiteY1" fmla="*/ 319617 h 1475317"/>
              <a:gd name="connsiteX2" fmla="*/ 4889500 w 9169400"/>
              <a:gd name="connsiteY2" fmla="*/ 306917 h 1475317"/>
              <a:gd name="connsiteX3" fmla="*/ 9156700 w 9169400"/>
              <a:gd name="connsiteY3" fmla="*/ 929217 h 1475317"/>
              <a:gd name="connsiteX4" fmla="*/ 9169400 w 9169400"/>
              <a:gd name="connsiteY4" fmla="*/ 1462617 h 1475317"/>
              <a:gd name="connsiteX5" fmla="*/ 0 w 9169400"/>
              <a:gd name="connsiteY5" fmla="*/ 1475317 h 1475317"/>
              <a:gd name="connsiteX6" fmla="*/ 0 w 9169400"/>
              <a:gd name="connsiteY6" fmla="*/ 992717 h 1475317"/>
              <a:gd name="connsiteX0" fmla="*/ 0 w 9169400"/>
              <a:gd name="connsiteY0" fmla="*/ 992717 h 1475317"/>
              <a:gd name="connsiteX1" fmla="*/ 0 w 9169400"/>
              <a:gd name="connsiteY1" fmla="*/ 319617 h 1475317"/>
              <a:gd name="connsiteX2" fmla="*/ 4889500 w 9169400"/>
              <a:gd name="connsiteY2" fmla="*/ 306917 h 1475317"/>
              <a:gd name="connsiteX3" fmla="*/ 9144000 w 9169400"/>
              <a:gd name="connsiteY3" fmla="*/ 586318 h 1475317"/>
              <a:gd name="connsiteX4" fmla="*/ 9169400 w 9169400"/>
              <a:gd name="connsiteY4" fmla="*/ 1462617 h 1475317"/>
              <a:gd name="connsiteX5" fmla="*/ 0 w 9169400"/>
              <a:gd name="connsiteY5" fmla="*/ 1475317 h 1475317"/>
              <a:gd name="connsiteX6" fmla="*/ 0 w 9169400"/>
              <a:gd name="connsiteY6" fmla="*/ 992717 h 1475317"/>
              <a:gd name="connsiteX0" fmla="*/ 0 w 9169400"/>
              <a:gd name="connsiteY0" fmla="*/ 992717 h 1475317"/>
              <a:gd name="connsiteX1" fmla="*/ 0 w 9169400"/>
              <a:gd name="connsiteY1" fmla="*/ 319617 h 1475317"/>
              <a:gd name="connsiteX2" fmla="*/ 4889500 w 9169400"/>
              <a:gd name="connsiteY2" fmla="*/ 306917 h 1475317"/>
              <a:gd name="connsiteX3" fmla="*/ 9144000 w 9169400"/>
              <a:gd name="connsiteY3" fmla="*/ 586318 h 1475317"/>
              <a:gd name="connsiteX4" fmla="*/ 9169400 w 9169400"/>
              <a:gd name="connsiteY4" fmla="*/ 1462617 h 1475317"/>
              <a:gd name="connsiteX5" fmla="*/ 0 w 9169400"/>
              <a:gd name="connsiteY5" fmla="*/ 1475317 h 1475317"/>
              <a:gd name="connsiteX6" fmla="*/ 0 w 9169400"/>
              <a:gd name="connsiteY6" fmla="*/ 992717 h 1475317"/>
              <a:gd name="connsiteX0" fmla="*/ 0 w 9169400"/>
              <a:gd name="connsiteY0" fmla="*/ 992717 h 1475317"/>
              <a:gd name="connsiteX1" fmla="*/ 0 w 9169400"/>
              <a:gd name="connsiteY1" fmla="*/ 319617 h 1475317"/>
              <a:gd name="connsiteX2" fmla="*/ 4889500 w 9169400"/>
              <a:gd name="connsiteY2" fmla="*/ 306917 h 1475317"/>
              <a:gd name="connsiteX3" fmla="*/ 9144000 w 9169400"/>
              <a:gd name="connsiteY3" fmla="*/ 586318 h 1475317"/>
              <a:gd name="connsiteX4" fmla="*/ 9169400 w 9169400"/>
              <a:gd name="connsiteY4" fmla="*/ 1462617 h 1475317"/>
              <a:gd name="connsiteX5" fmla="*/ 0 w 9169400"/>
              <a:gd name="connsiteY5" fmla="*/ 1475317 h 1475317"/>
              <a:gd name="connsiteX6" fmla="*/ 0 w 9169400"/>
              <a:gd name="connsiteY6" fmla="*/ 992717 h 1475317"/>
              <a:gd name="connsiteX0" fmla="*/ 0 w 9169400"/>
              <a:gd name="connsiteY0" fmla="*/ 992717 h 1462617"/>
              <a:gd name="connsiteX1" fmla="*/ 0 w 9169400"/>
              <a:gd name="connsiteY1" fmla="*/ 319617 h 1462617"/>
              <a:gd name="connsiteX2" fmla="*/ 4889500 w 9169400"/>
              <a:gd name="connsiteY2" fmla="*/ 306917 h 1462617"/>
              <a:gd name="connsiteX3" fmla="*/ 9144000 w 9169400"/>
              <a:gd name="connsiteY3" fmla="*/ 586318 h 1462617"/>
              <a:gd name="connsiteX4" fmla="*/ 9169400 w 9169400"/>
              <a:gd name="connsiteY4" fmla="*/ 1462617 h 1462617"/>
              <a:gd name="connsiteX5" fmla="*/ 2713038 w 9169400"/>
              <a:gd name="connsiteY5" fmla="*/ 630768 h 1462617"/>
              <a:gd name="connsiteX6" fmla="*/ 0 w 9169400"/>
              <a:gd name="connsiteY6" fmla="*/ 992717 h 1462617"/>
              <a:gd name="connsiteX0" fmla="*/ 0 w 9169400"/>
              <a:gd name="connsiteY0" fmla="*/ 675218 h 1462617"/>
              <a:gd name="connsiteX1" fmla="*/ 0 w 9169400"/>
              <a:gd name="connsiteY1" fmla="*/ 319617 h 1462617"/>
              <a:gd name="connsiteX2" fmla="*/ 4889500 w 9169400"/>
              <a:gd name="connsiteY2" fmla="*/ 306917 h 1462617"/>
              <a:gd name="connsiteX3" fmla="*/ 9144000 w 9169400"/>
              <a:gd name="connsiteY3" fmla="*/ 586318 h 1462617"/>
              <a:gd name="connsiteX4" fmla="*/ 9169400 w 9169400"/>
              <a:gd name="connsiteY4" fmla="*/ 1462617 h 1462617"/>
              <a:gd name="connsiteX5" fmla="*/ 2713038 w 9169400"/>
              <a:gd name="connsiteY5" fmla="*/ 630768 h 1462617"/>
              <a:gd name="connsiteX6" fmla="*/ 0 w 9169400"/>
              <a:gd name="connsiteY6" fmla="*/ 675218 h 1462617"/>
              <a:gd name="connsiteX0" fmla="*/ 0 w 9169400"/>
              <a:gd name="connsiteY0" fmla="*/ 675218 h 1462617"/>
              <a:gd name="connsiteX1" fmla="*/ 0 w 9169400"/>
              <a:gd name="connsiteY1" fmla="*/ 319617 h 1462617"/>
              <a:gd name="connsiteX2" fmla="*/ 4889500 w 9169400"/>
              <a:gd name="connsiteY2" fmla="*/ 306917 h 1462617"/>
              <a:gd name="connsiteX3" fmla="*/ 9144000 w 9169400"/>
              <a:gd name="connsiteY3" fmla="*/ 586318 h 1462617"/>
              <a:gd name="connsiteX4" fmla="*/ 9169400 w 9169400"/>
              <a:gd name="connsiteY4" fmla="*/ 1462617 h 1462617"/>
              <a:gd name="connsiteX5" fmla="*/ 2713038 w 9169400"/>
              <a:gd name="connsiteY5" fmla="*/ 275168 h 1462617"/>
              <a:gd name="connsiteX6" fmla="*/ 0 w 9169400"/>
              <a:gd name="connsiteY6" fmla="*/ 675218 h 1462617"/>
              <a:gd name="connsiteX0" fmla="*/ 0 w 9169400"/>
              <a:gd name="connsiteY0" fmla="*/ 675218 h 1462617"/>
              <a:gd name="connsiteX1" fmla="*/ 0 w 9169400"/>
              <a:gd name="connsiteY1" fmla="*/ 319617 h 1462617"/>
              <a:gd name="connsiteX2" fmla="*/ 4889500 w 9169400"/>
              <a:gd name="connsiteY2" fmla="*/ 306917 h 1462617"/>
              <a:gd name="connsiteX3" fmla="*/ 9144000 w 9169400"/>
              <a:gd name="connsiteY3" fmla="*/ 586318 h 1462617"/>
              <a:gd name="connsiteX4" fmla="*/ 9169400 w 9169400"/>
              <a:gd name="connsiteY4" fmla="*/ 1462617 h 1462617"/>
              <a:gd name="connsiteX5" fmla="*/ 2713038 w 9169400"/>
              <a:gd name="connsiteY5" fmla="*/ 275168 h 1462617"/>
              <a:gd name="connsiteX6" fmla="*/ 0 w 9169400"/>
              <a:gd name="connsiteY6" fmla="*/ 675218 h 1462617"/>
              <a:gd name="connsiteX0" fmla="*/ 0 w 9169400"/>
              <a:gd name="connsiteY0" fmla="*/ 675218 h 1462617"/>
              <a:gd name="connsiteX1" fmla="*/ 0 w 9169400"/>
              <a:gd name="connsiteY1" fmla="*/ 319617 h 1462617"/>
              <a:gd name="connsiteX2" fmla="*/ 4889500 w 9169400"/>
              <a:gd name="connsiteY2" fmla="*/ 306917 h 1462617"/>
              <a:gd name="connsiteX3" fmla="*/ 9144000 w 9169400"/>
              <a:gd name="connsiteY3" fmla="*/ 586318 h 1462617"/>
              <a:gd name="connsiteX4" fmla="*/ 9169400 w 9169400"/>
              <a:gd name="connsiteY4" fmla="*/ 1462617 h 1462617"/>
              <a:gd name="connsiteX5" fmla="*/ 2713038 w 9169400"/>
              <a:gd name="connsiteY5" fmla="*/ 364068 h 1462617"/>
              <a:gd name="connsiteX6" fmla="*/ 0 w 9169400"/>
              <a:gd name="connsiteY6" fmla="*/ 675218 h 1462617"/>
              <a:gd name="connsiteX0" fmla="*/ 0 w 9169400"/>
              <a:gd name="connsiteY0" fmla="*/ 675218 h 1462617"/>
              <a:gd name="connsiteX1" fmla="*/ 0 w 9169400"/>
              <a:gd name="connsiteY1" fmla="*/ 319617 h 1462617"/>
              <a:gd name="connsiteX2" fmla="*/ 4889500 w 9169400"/>
              <a:gd name="connsiteY2" fmla="*/ 306917 h 1462617"/>
              <a:gd name="connsiteX3" fmla="*/ 9144000 w 9169400"/>
              <a:gd name="connsiteY3" fmla="*/ 586318 h 1462617"/>
              <a:gd name="connsiteX4" fmla="*/ 9169400 w 9169400"/>
              <a:gd name="connsiteY4" fmla="*/ 1462617 h 1462617"/>
              <a:gd name="connsiteX5" fmla="*/ 2713038 w 9169400"/>
              <a:gd name="connsiteY5" fmla="*/ 364068 h 1462617"/>
              <a:gd name="connsiteX6" fmla="*/ 0 w 9169400"/>
              <a:gd name="connsiteY6" fmla="*/ 675218 h 1462617"/>
              <a:gd name="connsiteX0" fmla="*/ 0 w 9169400"/>
              <a:gd name="connsiteY0" fmla="*/ 675218 h 1462617"/>
              <a:gd name="connsiteX1" fmla="*/ 0 w 9169400"/>
              <a:gd name="connsiteY1" fmla="*/ 319617 h 1462617"/>
              <a:gd name="connsiteX2" fmla="*/ 4889500 w 9169400"/>
              <a:gd name="connsiteY2" fmla="*/ 306917 h 1462617"/>
              <a:gd name="connsiteX3" fmla="*/ 9144000 w 9169400"/>
              <a:gd name="connsiteY3" fmla="*/ 586318 h 1462617"/>
              <a:gd name="connsiteX4" fmla="*/ 9169400 w 9169400"/>
              <a:gd name="connsiteY4" fmla="*/ 1462617 h 1462617"/>
              <a:gd name="connsiteX5" fmla="*/ 2713038 w 9169400"/>
              <a:gd name="connsiteY5" fmla="*/ 364068 h 1462617"/>
              <a:gd name="connsiteX6" fmla="*/ 0 w 9169400"/>
              <a:gd name="connsiteY6" fmla="*/ 675218 h 1462617"/>
              <a:gd name="connsiteX0" fmla="*/ 0 w 9169400"/>
              <a:gd name="connsiteY0" fmla="*/ 675218 h 1462617"/>
              <a:gd name="connsiteX1" fmla="*/ 0 w 9169400"/>
              <a:gd name="connsiteY1" fmla="*/ 319617 h 1462617"/>
              <a:gd name="connsiteX2" fmla="*/ 4889500 w 9169400"/>
              <a:gd name="connsiteY2" fmla="*/ 306917 h 1462617"/>
              <a:gd name="connsiteX3" fmla="*/ 9144000 w 9169400"/>
              <a:gd name="connsiteY3" fmla="*/ 586318 h 1462617"/>
              <a:gd name="connsiteX4" fmla="*/ 9169400 w 9169400"/>
              <a:gd name="connsiteY4" fmla="*/ 1462617 h 1462617"/>
              <a:gd name="connsiteX5" fmla="*/ 2713038 w 9169400"/>
              <a:gd name="connsiteY5" fmla="*/ 319618 h 1462617"/>
              <a:gd name="connsiteX6" fmla="*/ 0 w 9169400"/>
              <a:gd name="connsiteY6" fmla="*/ 675218 h 1462617"/>
              <a:gd name="connsiteX0" fmla="*/ 0 w 9144000"/>
              <a:gd name="connsiteY0" fmla="*/ 675218 h 1297518"/>
              <a:gd name="connsiteX1" fmla="*/ 0 w 9144000"/>
              <a:gd name="connsiteY1" fmla="*/ 319617 h 1297518"/>
              <a:gd name="connsiteX2" fmla="*/ 4889500 w 9144000"/>
              <a:gd name="connsiteY2" fmla="*/ 306917 h 1297518"/>
              <a:gd name="connsiteX3" fmla="*/ 9144000 w 9144000"/>
              <a:gd name="connsiteY3" fmla="*/ 586318 h 1297518"/>
              <a:gd name="connsiteX4" fmla="*/ 9144000 w 9144000"/>
              <a:gd name="connsiteY4" fmla="*/ 1297518 h 1297518"/>
              <a:gd name="connsiteX5" fmla="*/ 2713038 w 9144000"/>
              <a:gd name="connsiteY5" fmla="*/ 319618 h 1297518"/>
              <a:gd name="connsiteX6" fmla="*/ 0 w 9144000"/>
              <a:gd name="connsiteY6" fmla="*/ 675218 h 1297518"/>
              <a:gd name="connsiteX0" fmla="*/ 0 w 9144000"/>
              <a:gd name="connsiteY0" fmla="*/ 675218 h 1297518"/>
              <a:gd name="connsiteX1" fmla="*/ 0 w 9144000"/>
              <a:gd name="connsiteY1" fmla="*/ 319617 h 1297518"/>
              <a:gd name="connsiteX2" fmla="*/ 4889500 w 9144000"/>
              <a:gd name="connsiteY2" fmla="*/ 306917 h 1297518"/>
              <a:gd name="connsiteX3" fmla="*/ 9144000 w 9144000"/>
              <a:gd name="connsiteY3" fmla="*/ 586318 h 1297518"/>
              <a:gd name="connsiteX4" fmla="*/ 9144000 w 9144000"/>
              <a:gd name="connsiteY4" fmla="*/ 1297518 h 1297518"/>
              <a:gd name="connsiteX5" fmla="*/ 2713038 w 9144000"/>
              <a:gd name="connsiteY5" fmla="*/ 319618 h 1297518"/>
              <a:gd name="connsiteX6" fmla="*/ 0 w 9144000"/>
              <a:gd name="connsiteY6" fmla="*/ 675218 h 1297518"/>
              <a:gd name="connsiteX0" fmla="*/ 0 w 9144000"/>
              <a:gd name="connsiteY0" fmla="*/ 675218 h 868362"/>
              <a:gd name="connsiteX1" fmla="*/ 0 w 9144000"/>
              <a:gd name="connsiteY1" fmla="*/ 319617 h 868362"/>
              <a:gd name="connsiteX2" fmla="*/ 4889500 w 9144000"/>
              <a:gd name="connsiteY2" fmla="*/ 306917 h 868362"/>
              <a:gd name="connsiteX3" fmla="*/ 9144000 w 9144000"/>
              <a:gd name="connsiteY3" fmla="*/ 586318 h 868362"/>
              <a:gd name="connsiteX4" fmla="*/ 9144000 w 9144000"/>
              <a:gd name="connsiteY4" fmla="*/ 853018 h 868362"/>
              <a:gd name="connsiteX5" fmla="*/ 2713038 w 9144000"/>
              <a:gd name="connsiteY5" fmla="*/ 319618 h 868362"/>
              <a:gd name="connsiteX6" fmla="*/ 0 w 9144000"/>
              <a:gd name="connsiteY6" fmla="*/ 675218 h 868362"/>
              <a:gd name="connsiteX0" fmla="*/ 0 w 9144000"/>
              <a:gd name="connsiteY0" fmla="*/ 675218 h 1037697"/>
              <a:gd name="connsiteX1" fmla="*/ 0 w 9144000"/>
              <a:gd name="connsiteY1" fmla="*/ 319617 h 1037697"/>
              <a:gd name="connsiteX2" fmla="*/ 4889500 w 9144000"/>
              <a:gd name="connsiteY2" fmla="*/ 306917 h 1037697"/>
              <a:gd name="connsiteX3" fmla="*/ 9144000 w 9144000"/>
              <a:gd name="connsiteY3" fmla="*/ 586318 h 1037697"/>
              <a:gd name="connsiteX4" fmla="*/ 9144000 w 9144000"/>
              <a:gd name="connsiteY4" fmla="*/ 853018 h 1037697"/>
              <a:gd name="connsiteX5" fmla="*/ 2713038 w 9144000"/>
              <a:gd name="connsiteY5" fmla="*/ 319618 h 1037697"/>
              <a:gd name="connsiteX6" fmla="*/ 0 w 9144000"/>
              <a:gd name="connsiteY6" fmla="*/ 675218 h 1037697"/>
              <a:gd name="connsiteX0" fmla="*/ 0 w 9144000"/>
              <a:gd name="connsiteY0" fmla="*/ 675218 h 948797"/>
              <a:gd name="connsiteX1" fmla="*/ 0 w 9144000"/>
              <a:gd name="connsiteY1" fmla="*/ 319617 h 948797"/>
              <a:gd name="connsiteX2" fmla="*/ 4889500 w 9144000"/>
              <a:gd name="connsiteY2" fmla="*/ 306917 h 948797"/>
              <a:gd name="connsiteX3" fmla="*/ 9144000 w 9144000"/>
              <a:gd name="connsiteY3" fmla="*/ 586318 h 948797"/>
              <a:gd name="connsiteX4" fmla="*/ 9144000 w 9144000"/>
              <a:gd name="connsiteY4" fmla="*/ 764118 h 948797"/>
              <a:gd name="connsiteX5" fmla="*/ 2713038 w 9144000"/>
              <a:gd name="connsiteY5" fmla="*/ 319618 h 948797"/>
              <a:gd name="connsiteX6" fmla="*/ 0 w 9144000"/>
              <a:gd name="connsiteY6" fmla="*/ 675218 h 948797"/>
              <a:gd name="connsiteX0" fmla="*/ 0 w 9144000"/>
              <a:gd name="connsiteY0" fmla="*/ 675218 h 1094847"/>
              <a:gd name="connsiteX1" fmla="*/ 0 w 9144000"/>
              <a:gd name="connsiteY1" fmla="*/ 319617 h 1094847"/>
              <a:gd name="connsiteX2" fmla="*/ 4889500 w 9144000"/>
              <a:gd name="connsiteY2" fmla="*/ 306917 h 1094847"/>
              <a:gd name="connsiteX3" fmla="*/ 9144000 w 9144000"/>
              <a:gd name="connsiteY3" fmla="*/ 586318 h 1094847"/>
              <a:gd name="connsiteX4" fmla="*/ 9144000 w 9144000"/>
              <a:gd name="connsiteY4" fmla="*/ 764118 h 1094847"/>
              <a:gd name="connsiteX5" fmla="*/ 2713038 w 9144000"/>
              <a:gd name="connsiteY5" fmla="*/ 319618 h 1094847"/>
              <a:gd name="connsiteX6" fmla="*/ 0 w 9144000"/>
              <a:gd name="connsiteY6" fmla="*/ 675218 h 1094847"/>
              <a:gd name="connsiteX0" fmla="*/ 0 w 9144000"/>
              <a:gd name="connsiteY0" fmla="*/ 675218 h 1220259"/>
              <a:gd name="connsiteX1" fmla="*/ 0 w 9144000"/>
              <a:gd name="connsiteY1" fmla="*/ 319617 h 1220259"/>
              <a:gd name="connsiteX2" fmla="*/ 4889500 w 9144000"/>
              <a:gd name="connsiteY2" fmla="*/ 306917 h 1220259"/>
              <a:gd name="connsiteX3" fmla="*/ 9144000 w 9144000"/>
              <a:gd name="connsiteY3" fmla="*/ 586318 h 1220259"/>
              <a:gd name="connsiteX4" fmla="*/ 9144000 w 9144000"/>
              <a:gd name="connsiteY4" fmla="*/ 764118 h 1220259"/>
              <a:gd name="connsiteX5" fmla="*/ 2713038 w 9144000"/>
              <a:gd name="connsiteY5" fmla="*/ 319618 h 1220259"/>
              <a:gd name="connsiteX6" fmla="*/ 0 w 9144000"/>
              <a:gd name="connsiteY6" fmla="*/ 675218 h 1220259"/>
              <a:gd name="connsiteX0" fmla="*/ 0 w 9144000"/>
              <a:gd name="connsiteY0" fmla="*/ 675218 h 1175809"/>
              <a:gd name="connsiteX1" fmla="*/ 0 w 9144000"/>
              <a:gd name="connsiteY1" fmla="*/ 319617 h 1175809"/>
              <a:gd name="connsiteX2" fmla="*/ 4889500 w 9144000"/>
              <a:gd name="connsiteY2" fmla="*/ 306917 h 1175809"/>
              <a:gd name="connsiteX3" fmla="*/ 9144000 w 9144000"/>
              <a:gd name="connsiteY3" fmla="*/ 586318 h 1175809"/>
              <a:gd name="connsiteX4" fmla="*/ 9144000 w 9144000"/>
              <a:gd name="connsiteY4" fmla="*/ 719668 h 1175809"/>
              <a:gd name="connsiteX5" fmla="*/ 2713038 w 9144000"/>
              <a:gd name="connsiteY5" fmla="*/ 319618 h 1175809"/>
              <a:gd name="connsiteX6" fmla="*/ 0 w 9144000"/>
              <a:gd name="connsiteY6" fmla="*/ 675218 h 1175809"/>
              <a:gd name="connsiteX0" fmla="*/ 0 w 9144000"/>
              <a:gd name="connsiteY0" fmla="*/ 675218 h 1250421"/>
              <a:gd name="connsiteX1" fmla="*/ 0 w 9144000"/>
              <a:gd name="connsiteY1" fmla="*/ 319617 h 1250421"/>
              <a:gd name="connsiteX2" fmla="*/ 4889500 w 9144000"/>
              <a:gd name="connsiteY2" fmla="*/ 306917 h 1250421"/>
              <a:gd name="connsiteX3" fmla="*/ 9144000 w 9144000"/>
              <a:gd name="connsiteY3" fmla="*/ 586318 h 1250421"/>
              <a:gd name="connsiteX4" fmla="*/ 9144000 w 9144000"/>
              <a:gd name="connsiteY4" fmla="*/ 719668 h 1250421"/>
              <a:gd name="connsiteX5" fmla="*/ 2713038 w 9144000"/>
              <a:gd name="connsiteY5" fmla="*/ 319618 h 1250421"/>
              <a:gd name="connsiteX6" fmla="*/ 0 w 9144000"/>
              <a:gd name="connsiteY6" fmla="*/ 675218 h 1250421"/>
              <a:gd name="connsiteX0" fmla="*/ 0 w 9144000"/>
              <a:gd name="connsiteY0" fmla="*/ 675218 h 1117071"/>
              <a:gd name="connsiteX1" fmla="*/ 0 w 9144000"/>
              <a:gd name="connsiteY1" fmla="*/ 319617 h 1117071"/>
              <a:gd name="connsiteX2" fmla="*/ 4889500 w 9144000"/>
              <a:gd name="connsiteY2" fmla="*/ 306917 h 1117071"/>
              <a:gd name="connsiteX3" fmla="*/ 9144000 w 9144000"/>
              <a:gd name="connsiteY3" fmla="*/ 586318 h 1117071"/>
              <a:gd name="connsiteX4" fmla="*/ 9144000 w 9144000"/>
              <a:gd name="connsiteY4" fmla="*/ 719668 h 1117071"/>
              <a:gd name="connsiteX5" fmla="*/ 2713038 w 9144000"/>
              <a:gd name="connsiteY5" fmla="*/ 319618 h 1117071"/>
              <a:gd name="connsiteX6" fmla="*/ 0 w 9144000"/>
              <a:gd name="connsiteY6" fmla="*/ 675218 h 111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117071">
                <a:moveTo>
                  <a:pt x="0" y="675218"/>
                </a:moveTo>
                <a:lnTo>
                  <a:pt x="0" y="319617"/>
                </a:lnTo>
                <a:cubicBezTo>
                  <a:pt x="1921933" y="29634"/>
                  <a:pt x="3196167" y="0"/>
                  <a:pt x="4889500" y="306917"/>
                </a:cubicBezTo>
                <a:cubicBezTo>
                  <a:pt x="7531100" y="868362"/>
                  <a:pt x="7613650" y="753535"/>
                  <a:pt x="9144000" y="586318"/>
                </a:cubicBezTo>
                <a:lnTo>
                  <a:pt x="9144000" y="719668"/>
                </a:lnTo>
                <a:cubicBezTo>
                  <a:pt x="6287029" y="1117071"/>
                  <a:pt x="4896909" y="196851"/>
                  <a:pt x="2713038" y="319618"/>
                </a:cubicBezTo>
                <a:cubicBezTo>
                  <a:pt x="1008592" y="421218"/>
                  <a:pt x="904346" y="541868"/>
                  <a:pt x="0" y="675218"/>
                </a:cubicBezTo>
                <a:close/>
              </a:path>
            </a:pathLst>
          </a:custGeom>
          <a:gradFill flip="none" rotWithShape="1">
            <a:gsLst>
              <a:gs pos="0">
                <a:srgbClr val="C5C5C5"/>
              </a:gs>
              <a:gs pos="67000">
                <a:srgbClr val="B2B2B2"/>
              </a:gs>
              <a:gs pos="82001">
                <a:srgbClr val="777777"/>
              </a:gs>
              <a:gs pos="100000">
                <a:srgbClr val="EAEAEA"/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  <a:effectLst>
            <a:outerShdw dist="38100" dir="2700000" algn="tl" rotWithShape="0">
              <a:schemeClr val="bg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508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모서리가 둥근 사각형 설명선 48"/>
          <p:cNvSpPr/>
          <p:nvPr/>
        </p:nvSpPr>
        <p:spPr>
          <a:xfrm>
            <a:off x="1907704" y="4653136"/>
            <a:ext cx="3816424" cy="1008112"/>
          </a:xfrm>
          <a:prstGeom prst="wedgeRoundRectCallout">
            <a:avLst>
              <a:gd name="adj1" fmla="val 21439"/>
              <a:gd name="adj2" fmla="val -97215"/>
              <a:gd name="adj3" fmla="val 16667"/>
            </a:avLst>
          </a:prstGeom>
          <a:gradFill flip="none" rotWithShape="1"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h="635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HY견고딕" pitchFamily="18" charset="-127"/>
                <a:cs typeface="Calibri" pitchFamily="34" charset="0"/>
              </a:rPr>
              <a:t>KIPO proprietary schema</a:t>
            </a:r>
          </a:p>
          <a:p>
            <a:pPr lvl="0" algn="ctr"/>
            <a:r>
              <a:rPr lang="en-US" altLang="ko-K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HY견고딕" pitchFamily="18" charset="-127"/>
                <a:cs typeface="Calibri" pitchFamily="34" charset="0"/>
              </a:rPr>
              <a:t>(XML)</a:t>
            </a:r>
          </a:p>
          <a:p>
            <a:pPr lvl="0" algn="ctr"/>
            <a:r>
              <a:rPr lang="en-US" altLang="ko-K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HY견고딕" pitchFamily="18" charset="-127"/>
                <a:cs typeface="Calibri" pitchFamily="34" charset="0"/>
              </a:rPr>
              <a:t>Based on WIPO Standard ST.36</a:t>
            </a:r>
          </a:p>
        </p:txBody>
      </p:sp>
      <p:sp>
        <p:nvSpPr>
          <p:cNvPr id="50" name="모서리가 둥근 사각형 설명선 49"/>
          <p:cNvSpPr/>
          <p:nvPr/>
        </p:nvSpPr>
        <p:spPr>
          <a:xfrm>
            <a:off x="251520" y="2348880"/>
            <a:ext cx="3606100" cy="988834"/>
          </a:xfrm>
          <a:prstGeom prst="wedgeRoundRectCallout">
            <a:avLst>
              <a:gd name="adj1" fmla="val -25307"/>
              <a:gd name="adj2" fmla="val 79852"/>
              <a:gd name="adj3" fmla="val 16667"/>
            </a:avLst>
          </a:prstGeom>
          <a:gradFill flip="none" rotWithShape="1"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h="635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HY견고딕" pitchFamily="18" charset="-127"/>
                <a:cs typeface="Calibri" pitchFamily="34" charset="0"/>
              </a:rPr>
              <a:t>WIPO Standard ST.32</a:t>
            </a:r>
          </a:p>
          <a:p>
            <a:pPr algn="ctr"/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HY견고딕" pitchFamily="18" charset="-127"/>
                <a:cs typeface="Calibri" pitchFamily="34" charset="0"/>
              </a:rPr>
              <a:t>(SGML DTD)</a:t>
            </a:r>
          </a:p>
          <a:p>
            <a:pPr algn="ctr"/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HY견고딕" pitchFamily="18" charset="-127"/>
                <a:cs typeface="Calibri" pitchFamily="34" charset="0"/>
              </a:rPr>
              <a:t>Markup of patent documents using SGML </a:t>
            </a:r>
          </a:p>
        </p:txBody>
      </p:sp>
      <p:grpSp>
        <p:nvGrpSpPr>
          <p:cNvPr id="51" name="그룹 31"/>
          <p:cNvGrpSpPr/>
          <p:nvPr/>
        </p:nvGrpSpPr>
        <p:grpSpPr>
          <a:xfrm>
            <a:off x="438150" y="3796078"/>
            <a:ext cx="1124584" cy="622300"/>
            <a:chOff x="438150" y="3562350"/>
            <a:chExt cx="1124584" cy="622300"/>
          </a:xfrm>
        </p:grpSpPr>
        <p:sp>
          <p:nvSpPr>
            <p:cNvPr id="52" name="타원 51"/>
            <p:cNvSpPr/>
            <p:nvPr/>
          </p:nvSpPr>
          <p:spPr>
            <a:xfrm>
              <a:off x="438150" y="3562350"/>
              <a:ext cx="1124584" cy="6223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타원 52"/>
            <p:cNvSpPr/>
            <p:nvPr/>
          </p:nvSpPr>
          <p:spPr>
            <a:xfrm>
              <a:off x="522647" y="3616325"/>
              <a:ext cx="974639" cy="539327"/>
            </a:xfrm>
            <a:prstGeom prst="ellipse">
              <a:avLst/>
            </a:prstGeom>
            <a:gradFill flip="none" rotWithShape="1">
              <a:gsLst>
                <a:gs pos="0">
                  <a:srgbClr val="595959"/>
                </a:gs>
                <a:gs pos="35000">
                  <a:srgbClr val="A6A6A6"/>
                </a:gs>
                <a:gs pos="100000">
                  <a:srgbClr val="BFBFBF"/>
                </a:gs>
              </a:gsLst>
              <a:lin ang="13500000" scaled="1"/>
              <a:tileRect/>
            </a:gradFill>
            <a:ln w="12700">
              <a:noFill/>
            </a:ln>
            <a:effectLst>
              <a:outerShdw dist="38100" dir="2700000" algn="tl" rotWithShape="0">
                <a:schemeClr val="bg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36575" y="3694456"/>
              <a:ext cx="933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1999</a:t>
              </a:r>
              <a:endParaRPr lang="ko-KR" alt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5" name="그룹 33"/>
          <p:cNvGrpSpPr/>
          <p:nvPr/>
        </p:nvGrpSpPr>
        <p:grpSpPr>
          <a:xfrm>
            <a:off x="4067944" y="3356992"/>
            <a:ext cx="1263650" cy="699253"/>
            <a:chOff x="3575050" y="3213099"/>
            <a:chExt cx="1263650" cy="699253"/>
          </a:xfrm>
        </p:grpSpPr>
        <p:sp>
          <p:nvSpPr>
            <p:cNvPr id="56" name="타원 55"/>
            <p:cNvSpPr/>
            <p:nvPr/>
          </p:nvSpPr>
          <p:spPr>
            <a:xfrm>
              <a:off x="3575050" y="3213099"/>
              <a:ext cx="1263650" cy="69925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타원 56"/>
            <p:cNvSpPr/>
            <p:nvPr/>
          </p:nvSpPr>
          <p:spPr>
            <a:xfrm>
              <a:off x="3668818" y="3272204"/>
              <a:ext cx="1095163" cy="606019"/>
            </a:xfrm>
            <a:prstGeom prst="ellipse">
              <a:avLst/>
            </a:prstGeom>
            <a:gradFill flip="none" rotWithShape="1">
              <a:gsLst>
                <a:gs pos="0">
                  <a:srgbClr val="595959"/>
                </a:gs>
                <a:gs pos="35000">
                  <a:srgbClr val="A6A6A6"/>
                </a:gs>
                <a:gs pos="100000">
                  <a:srgbClr val="BFBFBF"/>
                </a:gs>
              </a:gsLst>
              <a:lin ang="13500000" scaled="1"/>
              <a:tileRect/>
            </a:gradFill>
            <a:ln w="12700">
              <a:noFill/>
            </a:ln>
            <a:effectLst>
              <a:outerShdw dist="38100" dir="2700000" algn="tl" rotWithShape="0">
                <a:schemeClr val="bg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736975" y="3374965"/>
              <a:ext cx="933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2005</a:t>
              </a:r>
              <a:endParaRPr lang="ko-KR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4" name="그룹 63"/>
          <p:cNvGrpSpPr/>
          <p:nvPr/>
        </p:nvGrpSpPr>
        <p:grpSpPr>
          <a:xfrm>
            <a:off x="7668344" y="3392429"/>
            <a:ext cx="1263650" cy="699253"/>
            <a:chOff x="3575050" y="3213099"/>
            <a:chExt cx="1263650" cy="699253"/>
          </a:xfrm>
        </p:grpSpPr>
        <p:sp>
          <p:nvSpPr>
            <p:cNvPr id="65" name="타원 64"/>
            <p:cNvSpPr/>
            <p:nvPr/>
          </p:nvSpPr>
          <p:spPr>
            <a:xfrm>
              <a:off x="3575050" y="3213099"/>
              <a:ext cx="1263650" cy="69925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타원 65"/>
            <p:cNvSpPr/>
            <p:nvPr/>
          </p:nvSpPr>
          <p:spPr>
            <a:xfrm>
              <a:off x="3668818" y="3272204"/>
              <a:ext cx="1095163" cy="606019"/>
            </a:xfrm>
            <a:prstGeom prst="ellipse">
              <a:avLst/>
            </a:prstGeom>
            <a:gradFill flip="none" rotWithShape="1">
              <a:gsLst>
                <a:gs pos="0">
                  <a:srgbClr val="595959"/>
                </a:gs>
                <a:gs pos="35000">
                  <a:srgbClr val="A6A6A6"/>
                </a:gs>
                <a:gs pos="100000">
                  <a:srgbClr val="BFBFBF"/>
                </a:gs>
              </a:gsLst>
              <a:lin ang="13500000" scaled="1"/>
              <a:tileRect/>
            </a:gradFill>
            <a:ln w="12700">
              <a:noFill/>
            </a:ln>
            <a:effectLst>
              <a:outerShdw dist="38100" dir="2700000" algn="tl" rotWithShape="0">
                <a:schemeClr val="bg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736975" y="3374965"/>
              <a:ext cx="933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2013~</a:t>
              </a:r>
              <a:endParaRPr lang="ko-KR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8" name="모서리가 둥근 사각형 설명선 67"/>
          <p:cNvSpPr/>
          <p:nvPr/>
        </p:nvSpPr>
        <p:spPr>
          <a:xfrm>
            <a:off x="6084168" y="4428724"/>
            <a:ext cx="2808312" cy="1016500"/>
          </a:xfrm>
          <a:prstGeom prst="wedgeRoundRectCallout">
            <a:avLst>
              <a:gd name="adj1" fmla="val 23616"/>
              <a:gd name="adj2" fmla="val -74542"/>
              <a:gd name="adj3" fmla="val 16667"/>
            </a:avLst>
          </a:prstGeom>
          <a:gradFill flip="none" rotWithShape="1"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h="635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HY견고딕" pitchFamily="18" charset="-127"/>
                <a:cs typeface="Calibri" pitchFamily="34" charset="0"/>
              </a:rPr>
              <a:t>WIPO Standard ST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HY견고딕" pitchFamily="18" charset="-127"/>
                <a:cs typeface="Calibri" pitchFamily="34" charset="0"/>
              </a:rPr>
              <a:t>. 96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HY견고딕" pitchFamily="18" charset="-127"/>
                <a:cs typeface="Calibri" pitchFamily="34" charset="0"/>
              </a:rPr>
              <a:t/>
            </a:r>
            <a:b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HY견고딕" pitchFamily="18" charset="-127"/>
                <a:cs typeface="Calibri" pitchFamily="34" charset="0"/>
              </a:rPr>
            </a:b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HY견고딕" pitchFamily="18" charset="-127"/>
                <a:cs typeface="Calibri" pitchFamily="34" charset="0"/>
              </a:rPr>
              <a:t>for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HY견고딕" pitchFamily="18" charset="-127"/>
                <a:cs typeface="Calibri" pitchFamily="34" charset="0"/>
              </a:rPr>
              <a:t>data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HY견고딕" pitchFamily="18" charset="-127"/>
                <a:cs typeface="Calibri" pitchFamily="34" charset="0"/>
              </a:rPr>
              <a:t>dissemination</a:t>
            </a:r>
          </a:p>
          <a:p>
            <a:pPr lvl="0" algn="ctr"/>
            <a:r>
              <a:rPr lang="en-US" altLang="ko-K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HY견고딕" pitchFamily="18" charset="-127"/>
                <a:cs typeface="Calibri" pitchFamily="34" charset="0"/>
              </a:rPr>
              <a:t>(XML</a:t>
            </a:r>
            <a:r>
              <a:rPr lang="en-US" altLang="ko-K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HY견고딕" pitchFamily="18" charset="-127"/>
                <a:cs typeface="Calibri" pitchFamily="34" charset="0"/>
              </a:rPr>
              <a:t>)</a:t>
            </a:r>
            <a:endParaRPr lang="en-US" altLang="ko-KR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ea typeface="HY견고딕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93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6369" y="145051"/>
            <a:ext cx="532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견고딕" panose="02030600000101010101" pitchFamily="18" charset="-127"/>
                <a:cs typeface="Calibri" pitchFamily="34" charset="0"/>
              </a:rPr>
              <a:t>Activities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견고딕" panose="02030600000101010101" pitchFamily="18" charset="-127"/>
                <a:cs typeface="Calibri" pitchFamily="34" charset="0"/>
              </a:rPr>
              <a:t> 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견고딕" panose="02030600000101010101" pitchFamily="18" charset="-127"/>
                <a:cs typeface="Calibri" pitchFamily="34" charset="0"/>
              </a:rPr>
              <a:t>in 2013</a:t>
            </a:r>
            <a:endParaRPr lang="en-US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견고딕" panose="02030600000101010101" pitchFamily="18" charset="-127"/>
              <a:cs typeface="Calibri" pitchFamily="34" charset="0"/>
            </a:endParaRPr>
          </a:p>
        </p:txBody>
      </p:sp>
      <p:sp>
        <p:nvSpPr>
          <p:cNvPr id="41" name="AutoShape 284"/>
          <p:cNvSpPr>
            <a:spLocks noChangeArrowheads="1"/>
          </p:cNvSpPr>
          <p:nvPr/>
        </p:nvSpPr>
        <p:spPr bwMode="gray">
          <a:xfrm>
            <a:off x="539154" y="1772816"/>
            <a:ext cx="3096741" cy="811367"/>
          </a:xfrm>
          <a:prstGeom prst="roundRect">
            <a:avLst>
              <a:gd name="adj" fmla="val 0"/>
            </a:avLst>
          </a:prstGeom>
        </p:spPr>
        <p:txBody>
          <a:bodyPr wrap="square" lIns="72000" tIns="36000" rIns="72000" bIns="36000">
            <a:spAutoFit/>
          </a:bodyPr>
          <a:lstStyle/>
          <a:p>
            <a:pPr algn="ctr" latinLnBrk="0">
              <a:spcBef>
                <a:spcPct val="0"/>
              </a:spcBef>
            </a:pPr>
            <a:r>
              <a:rPr lang="en-US" altLang="ko-KR" sz="2400" b="1" dirty="0" smtClean="0">
                <a:latin typeface="Calibri" pitchFamily="34" charset="0"/>
                <a:cs typeface="Times New Roman" pitchFamily="18" charset="0"/>
              </a:rPr>
              <a:t>Trademark </a:t>
            </a:r>
          </a:p>
          <a:p>
            <a:pPr algn="ctr" latinLnBrk="0">
              <a:spcBef>
                <a:spcPct val="0"/>
              </a:spcBef>
            </a:pPr>
            <a:r>
              <a:rPr lang="en-US" altLang="ko-KR" sz="2400" b="1" dirty="0" smtClean="0">
                <a:latin typeface="Calibri" pitchFamily="34" charset="0"/>
                <a:cs typeface="Times New Roman" pitchFamily="18" charset="0"/>
              </a:rPr>
              <a:t>gazettes </a:t>
            </a:r>
            <a:endParaRPr lang="en-US" altLang="ko-KR" sz="24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2" name="AutoShape 284"/>
          <p:cNvSpPr>
            <a:spLocks noChangeArrowheads="1"/>
          </p:cNvSpPr>
          <p:nvPr/>
        </p:nvSpPr>
        <p:spPr bwMode="gray">
          <a:xfrm>
            <a:off x="594835" y="3284984"/>
            <a:ext cx="2825038" cy="442035"/>
          </a:xfrm>
          <a:prstGeom prst="roundRect">
            <a:avLst>
              <a:gd name="adj" fmla="val 0"/>
            </a:avLst>
          </a:prstGeom>
        </p:spPr>
        <p:txBody>
          <a:bodyPr wrap="square" lIns="72000" tIns="36000" rIns="72000" bIns="36000">
            <a:spAutoFit/>
          </a:bodyPr>
          <a:lstStyle/>
          <a:p>
            <a:pPr algn="ctr" latinLnBrk="0">
              <a:spcBef>
                <a:spcPct val="0"/>
              </a:spcBef>
            </a:pPr>
            <a:r>
              <a:rPr lang="en-US" altLang="ko-KR" sz="2400" b="1" dirty="0" smtClean="0">
                <a:latin typeface="Calibri" pitchFamily="34" charset="0"/>
                <a:cs typeface="Times New Roman" pitchFamily="18" charset="0"/>
              </a:rPr>
              <a:t>Legal status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5" name="AutoShape 284"/>
          <p:cNvSpPr>
            <a:spLocks noChangeArrowheads="1"/>
          </p:cNvSpPr>
          <p:nvPr/>
        </p:nvSpPr>
        <p:spPr bwMode="gray">
          <a:xfrm>
            <a:off x="544973" y="4382296"/>
            <a:ext cx="3018915" cy="811367"/>
          </a:xfrm>
          <a:prstGeom prst="roundRect">
            <a:avLst>
              <a:gd name="adj" fmla="val 0"/>
            </a:avLst>
          </a:prstGeom>
        </p:spPr>
        <p:txBody>
          <a:bodyPr wrap="square" lIns="72000" tIns="36000" rIns="72000" bIns="36000">
            <a:spAutoFit/>
          </a:bodyPr>
          <a:lstStyle/>
          <a:p>
            <a:pPr algn="ctr" latinLnBrk="0">
              <a:spcBef>
                <a:spcPct val="0"/>
              </a:spcBef>
            </a:pPr>
            <a:r>
              <a:rPr lang="en-US" altLang="ko-KR" sz="2400" b="1" dirty="0" smtClean="0">
                <a:latin typeface="Calibri" pitchFamily="34" charset="0"/>
                <a:cs typeface="Times New Roman" pitchFamily="18" charset="0"/>
              </a:rPr>
              <a:t>Changes </a:t>
            </a:r>
            <a:br>
              <a:rPr lang="en-US" altLang="ko-KR" sz="2400" b="1" dirty="0" smtClean="0">
                <a:latin typeface="Calibri" pitchFamily="34" charset="0"/>
                <a:cs typeface="Times New Roman" pitchFamily="18" charset="0"/>
              </a:rPr>
            </a:br>
            <a:r>
              <a:rPr lang="en-US" altLang="ko-KR" sz="2400" b="1" dirty="0" smtClean="0">
                <a:latin typeface="Calibri" pitchFamily="34" charset="0"/>
                <a:cs typeface="Times New Roman" pitchFamily="18" charset="0"/>
              </a:rPr>
              <a:t>in </a:t>
            </a:r>
            <a:r>
              <a:rPr lang="en-US" altLang="ko-KR" sz="2400" b="1" dirty="0" smtClean="0">
                <a:latin typeface="Calibri" pitchFamily="34" charset="0"/>
                <a:cs typeface="Times New Roman" pitchFamily="18" charset="0"/>
              </a:rPr>
              <a:t>right holders</a:t>
            </a:r>
            <a:endParaRPr lang="en-US" altLang="ko-KR" sz="2400" b="1" dirty="0" smtClean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7" name="그림 77" descr="그림자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2895044"/>
            <a:ext cx="3600000" cy="22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그림 77" descr="그림자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4146418"/>
            <a:ext cx="3600000" cy="22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AutoShape 282"/>
          <p:cNvSpPr>
            <a:spLocks noChangeArrowheads="1"/>
          </p:cNvSpPr>
          <p:nvPr/>
        </p:nvSpPr>
        <p:spPr bwMode="auto">
          <a:xfrm>
            <a:off x="3563886" y="1664095"/>
            <a:ext cx="5122069" cy="1080000"/>
          </a:xfrm>
          <a:prstGeom prst="roundRect">
            <a:avLst>
              <a:gd name="adj" fmla="val 194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ea typeface="나눔고딕" pitchFamily="50" charset="-127"/>
              </a:rPr>
              <a:t>Convert </a:t>
            </a: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ea typeface="나눔고딕" pitchFamily="50" charset="-127"/>
              </a:rPr>
              <a:t>gazettes </a:t>
            </a: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ea typeface="나눔고딕" pitchFamily="50" charset="-127"/>
              </a:rPr>
              <a:t>(SGML/XML) </a:t>
            </a: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ea typeface="나눔고딕" pitchFamily="50" charset="-127"/>
              </a:rPr>
              <a:t/>
            </a:r>
            <a:b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ea typeface="나눔고딕" pitchFamily="50" charset="-127"/>
              </a:rPr>
            </a:b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ea typeface="나눔고딕" pitchFamily="50" charset="-127"/>
              </a:rPr>
              <a:t>from </a:t>
            </a: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ea typeface="나눔고딕" pitchFamily="50" charset="-127"/>
              </a:rPr>
              <a:t>KIPO's proprietary standards to ST.96</a:t>
            </a:r>
            <a:endParaRPr lang="ko-KR" altLang="en-US" sz="2000" dirty="0">
              <a:solidFill>
                <a:schemeClr val="tx1"/>
              </a:solidFill>
              <a:latin typeface="Calibri" panose="020F0502020204030204" pitchFamily="34" charset="0"/>
              <a:ea typeface="나눔고딕" pitchFamily="50" charset="-127"/>
            </a:endParaRPr>
          </a:p>
        </p:txBody>
      </p:sp>
      <p:sp>
        <p:nvSpPr>
          <p:cNvPr id="86" name="AutoShape 282"/>
          <p:cNvSpPr>
            <a:spLocks noChangeArrowheads="1"/>
          </p:cNvSpPr>
          <p:nvPr/>
        </p:nvSpPr>
        <p:spPr bwMode="auto">
          <a:xfrm>
            <a:off x="3563888" y="3008312"/>
            <a:ext cx="5122069" cy="1080000"/>
          </a:xfrm>
          <a:prstGeom prst="roundRect">
            <a:avLst>
              <a:gd name="adj" fmla="val 1940"/>
            </a:avLst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ea typeface="나눔고딕" pitchFamily="50" charset="-127"/>
              </a:rPr>
              <a:t>Administrative </a:t>
            </a: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ea typeface="나눔고딕" pitchFamily="50" charset="-127"/>
              </a:rPr>
              <a:t>information such </a:t>
            </a: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ea typeface="나눔고딕" pitchFamily="50" charset="-127"/>
              </a:rPr>
              <a:t>as application, examination, registration and trial</a:t>
            </a:r>
            <a:endParaRPr lang="en-US" altLang="ko-KR" sz="2000" dirty="0">
              <a:solidFill>
                <a:schemeClr val="tx1"/>
              </a:solidFill>
              <a:latin typeface="Calibri" panose="020F0502020204030204" pitchFamily="34" charset="0"/>
              <a:ea typeface="나눔고딕" pitchFamily="50" charset="-127"/>
            </a:endParaRPr>
          </a:p>
        </p:txBody>
      </p:sp>
      <p:sp>
        <p:nvSpPr>
          <p:cNvPr id="87" name="AutoShape 282"/>
          <p:cNvSpPr>
            <a:spLocks noChangeArrowheads="1"/>
          </p:cNvSpPr>
          <p:nvPr/>
        </p:nvSpPr>
        <p:spPr bwMode="auto">
          <a:xfrm>
            <a:off x="3563886" y="4257184"/>
            <a:ext cx="5122069" cy="1080000"/>
          </a:xfrm>
          <a:prstGeom prst="roundRect">
            <a:avLst>
              <a:gd name="adj" fmla="val 1940"/>
            </a:avLst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Changes </a:t>
            </a: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 </a:t>
            </a: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right </a:t>
            </a: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holders </a:t>
            </a: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due to transfer </a:t>
            </a: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of </a:t>
            </a: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right</a:t>
            </a:r>
            <a:endParaRPr lang="en-US" altLang="ko-KR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89" name="그림 77" descr="그림자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51522" y="2625650"/>
            <a:ext cx="3600000" cy="22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그림 77" descr="그림자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51521" y="3993802"/>
            <a:ext cx="3600000" cy="22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그림 77" descr="그림자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51521" y="5229200"/>
            <a:ext cx="3600000" cy="22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그림 77" descr="그림자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556792"/>
            <a:ext cx="3600000" cy="22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846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6369" y="145051"/>
            <a:ext cx="532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견고딕" panose="02030600000101010101" pitchFamily="18" charset="-127"/>
                <a:cs typeface="Calibri" pitchFamily="34" charset="0"/>
              </a:rPr>
              <a:t>Activities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견고딕" panose="02030600000101010101" pitchFamily="18" charset="-127"/>
                <a:cs typeface="Calibri" pitchFamily="34" charset="0"/>
              </a:rPr>
              <a:t> 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견고딕" panose="02030600000101010101" pitchFamily="18" charset="-127"/>
                <a:cs typeface="Calibri" pitchFamily="34" charset="0"/>
              </a:rPr>
              <a:t>in 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견고딕" panose="02030600000101010101" pitchFamily="18" charset="-127"/>
                <a:cs typeface="Calibri" pitchFamily="34" charset="0"/>
              </a:rPr>
              <a:t>2014 and 2015</a:t>
            </a:r>
            <a:endParaRPr lang="en-US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견고딕" panose="02030600000101010101" pitchFamily="18" charset="-127"/>
              <a:cs typeface="Calibri" pitchFamily="34" charset="0"/>
            </a:endParaRPr>
          </a:p>
        </p:txBody>
      </p:sp>
      <p:sp>
        <p:nvSpPr>
          <p:cNvPr id="41" name="AutoShape 284"/>
          <p:cNvSpPr>
            <a:spLocks noChangeArrowheads="1"/>
          </p:cNvSpPr>
          <p:nvPr/>
        </p:nvSpPr>
        <p:spPr bwMode="gray">
          <a:xfrm>
            <a:off x="539154" y="1196752"/>
            <a:ext cx="3096741" cy="811367"/>
          </a:xfrm>
          <a:prstGeom prst="roundRect">
            <a:avLst>
              <a:gd name="adj" fmla="val 0"/>
            </a:avLst>
          </a:prstGeom>
        </p:spPr>
        <p:txBody>
          <a:bodyPr wrap="square" lIns="72000" tIns="36000" rIns="72000" bIns="36000">
            <a:spAutoFit/>
          </a:bodyPr>
          <a:lstStyle/>
          <a:p>
            <a:pPr algn="ctr" latinLnBrk="0">
              <a:spcBef>
                <a:spcPct val="0"/>
              </a:spcBef>
            </a:pPr>
            <a:r>
              <a:rPr lang="en-US" altLang="ko-KR" sz="2400" b="1" dirty="0" smtClean="0">
                <a:latin typeface="Calibri" pitchFamily="34" charset="0"/>
                <a:cs typeface="Times New Roman" pitchFamily="18" charset="0"/>
              </a:rPr>
              <a:t>Patent / Utility model / </a:t>
            </a:r>
            <a:r>
              <a:rPr lang="en-US" altLang="ko-KR" sz="2400" b="1" dirty="0" smtClean="0">
                <a:latin typeface="Calibri" pitchFamily="34" charset="0"/>
                <a:cs typeface="Times New Roman" pitchFamily="18" charset="0"/>
              </a:rPr>
              <a:t>Design </a:t>
            </a:r>
            <a:r>
              <a:rPr lang="en-US" altLang="ko-KR" sz="2400" b="1" dirty="0" smtClean="0">
                <a:latin typeface="Calibri" pitchFamily="34" charset="0"/>
                <a:cs typeface="Times New Roman" pitchFamily="18" charset="0"/>
              </a:rPr>
              <a:t>gazettes </a:t>
            </a:r>
            <a:endParaRPr lang="en-US" altLang="ko-KR" sz="24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2" name="AutoShape 284"/>
          <p:cNvSpPr>
            <a:spLocks noChangeArrowheads="1"/>
          </p:cNvSpPr>
          <p:nvPr/>
        </p:nvSpPr>
        <p:spPr bwMode="gray">
          <a:xfrm>
            <a:off x="594835" y="2583954"/>
            <a:ext cx="2825038" cy="811367"/>
          </a:xfrm>
          <a:prstGeom prst="roundRect">
            <a:avLst>
              <a:gd name="adj" fmla="val 0"/>
            </a:avLst>
          </a:prstGeom>
        </p:spPr>
        <p:txBody>
          <a:bodyPr wrap="square" lIns="72000" tIns="36000" rIns="72000" bIns="36000">
            <a:spAutoFit/>
          </a:bodyPr>
          <a:lstStyle/>
          <a:p>
            <a:pPr algn="ctr" latinLnBrk="0">
              <a:spcBef>
                <a:spcPct val="0"/>
              </a:spcBef>
            </a:pPr>
            <a:r>
              <a:rPr lang="en-US" altLang="ko-KR" sz="2400" b="1" dirty="0" smtClean="0">
                <a:latin typeface="Calibri" pitchFamily="34" charset="0"/>
                <a:cs typeface="Times New Roman" pitchFamily="18" charset="0"/>
              </a:rPr>
              <a:t>Applicant </a:t>
            </a:r>
            <a:br>
              <a:rPr lang="en-US" altLang="ko-KR" sz="2400" b="1" dirty="0" smtClean="0">
                <a:latin typeface="Calibri" pitchFamily="34" charset="0"/>
                <a:cs typeface="Times New Roman" pitchFamily="18" charset="0"/>
              </a:rPr>
            </a:br>
            <a:r>
              <a:rPr lang="en-US" altLang="ko-KR" sz="2400" b="1" dirty="0" smtClean="0">
                <a:latin typeface="Calibri" pitchFamily="34" charset="0"/>
                <a:cs typeface="Times New Roman" pitchFamily="18" charset="0"/>
              </a:rPr>
              <a:t>standardized name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7" name="그림 77" descr="그림자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2318980"/>
            <a:ext cx="3600000" cy="22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AutoShape 282"/>
          <p:cNvSpPr>
            <a:spLocks noChangeArrowheads="1"/>
          </p:cNvSpPr>
          <p:nvPr/>
        </p:nvSpPr>
        <p:spPr bwMode="auto">
          <a:xfrm>
            <a:off x="3563886" y="1088031"/>
            <a:ext cx="5122069" cy="1080000"/>
          </a:xfrm>
          <a:prstGeom prst="roundRect">
            <a:avLst>
              <a:gd name="adj" fmla="val 194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ea typeface="나눔고딕" pitchFamily="50" charset="-127"/>
              </a:rPr>
              <a:t>Convert </a:t>
            </a: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ea typeface="나눔고딕" pitchFamily="50" charset="-127"/>
              </a:rPr>
              <a:t>gazettes </a:t>
            </a: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ea typeface="나눔고딕" pitchFamily="50" charset="-127"/>
              </a:rPr>
              <a:t>(SGML/XML) </a:t>
            </a: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ea typeface="나눔고딕" pitchFamily="50" charset="-127"/>
              </a:rPr>
              <a:t/>
            </a:r>
            <a:b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ea typeface="나눔고딕" pitchFamily="50" charset="-127"/>
              </a:rPr>
            </a:b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ea typeface="나눔고딕" pitchFamily="50" charset="-127"/>
              </a:rPr>
              <a:t>from </a:t>
            </a: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ea typeface="나눔고딕" pitchFamily="50" charset="-127"/>
              </a:rPr>
              <a:t>KIPO's proprietary standards to ST.96</a:t>
            </a:r>
            <a:endParaRPr lang="ko-KR" altLang="en-US" sz="2000" dirty="0">
              <a:solidFill>
                <a:schemeClr val="tx1"/>
              </a:solidFill>
              <a:latin typeface="Calibri" panose="020F0502020204030204" pitchFamily="34" charset="0"/>
              <a:ea typeface="나눔고딕" pitchFamily="50" charset="-127"/>
            </a:endParaRPr>
          </a:p>
        </p:txBody>
      </p:sp>
      <p:sp>
        <p:nvSpPr>
          <p:cNvPr id="86" name="AutoShape 282"/>
          <p:cNvSpPr>
            <a:spLocks noChangeArrowheads="1"/>
          </p:cNvSpPr>
          <p:nvPr/>
        </p:nvSpPr>
        <p:spPr bwMode="auto">
          <a:xfrm>
            <a:off x="3563888" y="2432248"/>
            <a:ext cx="5122069" cy="1080000"/>
          </a:xfrm>
          <a:prstGeom prst="roundRect">
            <a:avLst>
              <a:gd name="adj" fmla="val 1940"/>
            </a:avLst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ea typeface="나눔고딕" pitchFamily="50" charset="-127"/>
              </a:rPr>
              <a:t>If an applicant has multiple names, </a:t>
            </a: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ea typeface="나눔고딕" pitchFamily="50" charset="-127"/>
              </a:rPr>
              <a:t/>
            </a:r>
            <a:b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ea typeface="나눔고딕" pitchFamily="50" charset="-127"/>
              </a:rPr>
            </a:b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ea typeface="나눔고딕" pitchFamily="50" charset="-127"/>
              </a:rPr>
              <a:t>a </a:t>
            </a: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ea typeface="나눔고딕" pitchFamily="50" charset="-127"/>
              </a:rPr>
              <a:t>representative name is designated</a:t>
            </a:r>
          </a:p>
        </p:txBody>
      </p:sp>
      <p:pic>
        <p:nvPicPr>
          <p:cNvPr id="89" name="그림 77" descr="그림자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51522" y="2049586"/>
            <a:ext cx="3600000" cy="22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그림 77" descr="그림자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51521" y="3417738"/>
            <a:ext cx="3600000" cy="22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그림 77" descr="그림자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980728"/>
            <a:ext cx="3600000" cy="22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284"/>
          <p:cNvSpPr>
            <a:spLocks noChangeArrowheads="1"/>
          </p:cNvSpPr>
          <p:nvPr/>
        </p:nvSpPr>
        <p:spPr bwMode="gray">
          <a:xfrm>
            <a:off x="539154" y="4149080"/>
            <a:ext cx="3096741" cy="811367"/>
          </a:xfrm>
          <a:prstGeom prst="roundRect">
            <a:avLst>
              <a:gd name="adj" fmla="val 0"/>
            </a:avLst>
          </a:prstGeom>
        </p:spPr>
        <p:txBody>
          <a:bodyPr wrap="square" lIns="72000" tIns="36000" rIns="72000" bIns="36000">
            <a:spAutoFit/>
          </a:bodyPr>
          <a:lstStyle/>
          <a:p>
            <a:pPr algn="ctr" latinLnBrk="0">
              <a:spcBef>
                <a:spcPct val="0"/>
              </a:spcBef>
            </a:pPr>
            <a:r>
              <a:rPr lang="en-US" altLang="ko-KR" sz="2400" b="1" dirty="0" smtClean="0">
                <a:latin typeface="Calibri" pitchFamily="34" charset="0"/>
                <a:cs typeface="Calibri" pitchFamily="34" charset="0"/>
              </a:rPr>
              <a:t>Office Action </a:t>
            </a:r>
            <a:br>
              <a:rPr lang="en-US" altLang="ko-KR" sz="2400" b="1" dirty="0" smtClean="0">
                <a:latin typeface="Calibri" pitchFamily="34" charset="0"/>
                <a:cs typeface="Calibri" pitchFamily="34" charset="0"/>
              </a:rPr>
            </a:br>
            <a:r>
              <a:rPr lang="en-US" altLang="ko-KR" sz="2400" b="1" dirty="0" smtClean="0">
                <a:latin typeface="Calibri" pitchFamily="34" charset="0"/>
                <a:cs typeface="Calibri" pitchFamily="34" charset="0"/>
              </a:rPr>
              <a:t>in patent </a:t>
            </a:r>
            <a:r>
              <a:rPr lang="en-US" altLang="ko-KR" sz="2400" b="1" dirty="0" smtClean="0">
                <a:latin typeface="Calibri" pitchFamily="34" charset="0"/>
                <a:cs typeface="Calibri" pitchFamily="34" charset="0"/>
              </a:rPr>
              <a:t>prosecution</a:t>
            </a:r>
            <a:endParaRPr lang="en-US" altLang="ko-K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284"/>
          <p:cNvSpPr>
            <a:spLocks noChangeArrowheads="1"/>
          </p:cNvSpPr>
          <p:nvPr/>
        </p:nvSpPr>
        <p:spPr bwMode="gray">
          <a:xfrm>
            <a:off x="594835" y="5661248"/>
            <a:ext cx="2825038" cy="442035"/>
          </a:xfrm>
          <a:prstGeom prst="roundRect">
            <a:avLst>
              <a:gd name="adj" fmla="val 0"/>
            </a:avLst>
          </a:prstGeom>
        </p:spPr>
        <p:txBody>
          <a:bodyPr wrap="square" lIns="72000" tIns="36000" rIns="72000" bIns="36000">
            <a:spAutoFit/>
          </a:bodyPr>
          <a:lstStyle/>
          <a:p>
            <a:pPr algn="ctr" latinLnBrk="0">
              <a:spcBef>
                <a:spcPct val="0"/>
              </a:spcBef>
            </a:pPr>
            <a:r>
              <a:rPr lang="en-US" altLang="ko-KR" sz="2400" b="1" dirty="0" smtClean="0">
                <a:latin typeface="Calibri" pitchFamily="34" charset="0"/>
                <a:cs typeface="Times New Roman" pitchFamily="18" charset="0"/>
              </a:rPr>
              <a:t>Correction Gazettes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그림 77" descr="그림자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5271308"/>
            <a:ext cx="3600000" cy="22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282"/>
          <p:cNvSpPr>
            <a:spLocks noChangeArrowheads="1"/>
          </p:cNvSpPr>
          <p:nvPr/>
        </p:nvSpPr>
        <p:spPr bwMode="auto">
          <a:xfrm>
            <a:off x="3563886" y="4040359"/>
            <a:ext cx="5122069" cy="1080000"/>
          </a:xfrm>
          <a:prstGeom prst="roundRect">
            <a:avLst>
              <a:gd name="adj" fmla="val 194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ea typeface="나눔고딕" pitchFamily="50" charset="-127"/>
              </a:rPr>
              <a:t>Notice of Reason for </a:t>
            </a: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ea typeface="나눔고딕" pitchFamily="50" charset="-127"/>
              </a:rPr>
              <a:t>Refusal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ea typeface="나눔고딕" pitchFamily="50" charset="-127"/>
              </a:rPr>
              <a:t>Decision of Refusal</a:t>
            </a:r>
            <a:endParaRPr lang="en-US" altLang="ko-KR" sz="2000" dirty="0" smtClean="0">
              <a:solidFill>
                <a:schemeClr val="tx1"/>
              </a:solidFill>
              <a:latin typeface="Calibri" panose="020F0502020204030204" pitchFamily="34" charset="0"/>
              <a:ea typeface="나눔고딕" pitchFamily="50" charset="-127"/>
            </a:endParaRPr>
          </a:p>
        </p:txBody>
      </p:sp>
      <p:sp>
        <p:nvSpPr>
          <p:cNvPr id="15" name="AutoShape 282"/>
          <p:cNvSpPr>
            <a:spLocks noChangeArrowheads="1"/>
          </p:cNvSpPr>
          <p:nvPr/>
        </p:nvSpPr>
        <p:spPr bwMode="auto">
          <a:xfrm>
            <a:off x="3563888" y="5384576"/>
            <a:ext cx="5122069" cy="1080000"/>
          </a:xfrm>
          <a:prstGeom prst="roundRect">
            <a:avLst>
              <a:gd name="adj" fmla="val 1940"/>
            </a:avLst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ea typeface="나눔고딕" pitchFamily="50" charset="-127"/>
              </a:rPr>
              <a:t>Convert </a:t>
            </a: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ea typeface="나눔고딕" pitchFamily="50" charset="-127"/>
              </a:rPr>
              <a:t>gazettes </a:t>
            </a: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ea typeface="나눔고딕" pitchFamily="50" charset="-127"/>
              </a:rPr>
              <a:t>(SGML/XML) </a:t>
            </a: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ea typeface="나눔고딕" pitchFamily="50" charset="-127"/>
              </a:rPr>
              <a:t/>
            </a:r>
            <a:b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ea typeface="나눔고딕" pitchFamily="50" charset="-127"/>
              </a:rPr>
            </a:b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ea typeface="나눔고딕" pitchFamily="50" charset="-127"/>
              </a:rPr>
              <a:t>from </a:t>
            </a:r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ea typeface="나눔고딕" pitchFamily="50" charset="-127"/>
              </a:rPr>
              <a:t>KIPO's proprietary standards to ST.96</a:t>
            </a:r>
            <a:endParaRPr lang="ko-KR" altLang="en-US" sz="2000" dirty="0">
              <a:solidFill>
                <a:schemeClr val="tx1"/>
              </a:solidFill>
              <a:latin typeface="Calibri" panose="020F0502020204030204" pitchFamily="34" charset="0"/>
              <a:ea typeface="나눔고딕" pitchFamily="50" charset="-127"/>
            </a:endParaRPr>
          </a:p>
        </p:txBody>
      </p:sp>
      <p:pic>
        <p:nvPicPr>
          <p:cNvPr id="16" name="그림 77" descr="그림자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51522" y="5001914"/>
            <a:ext cx="3600000" cy="22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그림 77" descr="그림자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51521" y="6370066"/>
            <a:ext cx="3600000" cy="22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그림 77" descr="그림자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3933056"/>
            <a:ext cx="3600000" cy="22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846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251520" y="1340768"/>
            <a:ext cx="8651391" cy="154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2pPr marL="0" lvl="1" indent="0" defTabSz="914098" fontAlgn="auto" latinLnBrk="0">
              <a:spcBef>
                <a:spcPts val="300"/>
              </a:spcBef>
              <a:spcAft>
                <a:spcPts val="0"/>
              </a:spcAft>
              <a:buSzPct val="90000"/>
              <a:defRPr sz="1600"/>
            </a:lvl2pPr>
          </a:lstStyle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altLang="ko-KR" dirty="0" smtClean="0">
                <a:latin typeface="Calibri" panose="020F0502020204030204" pitchFamily="34" charset="0"/>
                <a:cs typeface="Arial" panose="020B0604020202020204" pitchFamily="34" charset="0"/>
              </a:rPr>
              <a:t>Customized patent information service for industry</a:t>
            </a:r>
          </a:p>
          <a:p>
            <a:pPr marL="432000" indent="-1800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Calibri" panose="020F0502020204030204" pitchFamily="34" charset="0"/>
                <a:cs typeface="Arial" panose="020B0604020202020204" pitchFamily="34" charset="0"/>
              </a:rPr>
              <a:t>IP information distribution by bulk data or via Open API through </a:t>
            </a:r>
            <a:r>
              <a:rPr lang="en-US" altLang="ko-KR" dirty="0" err="1">
                <a:latin typeface="Calibri" panose="020F0502020204030204" pitchFamily="34" charset="0"/>
                <a:cs typeface="Arial" panose="020B0604020202020204" pitchFamily="34" charset="0"/>
              </a:rPr>
              <a:t>KIPRIS</a:t>
            </a:r>
            <a:r>
              <a:rPr lang="en-US" altLang="ko-KR" i="1" baseline="30000" dirty="0" err="1">
                <a:latin typeface="Calibri" panose="020F0502020204030204" pitchFamily="34" charset="0"/>
                <a:cs typeface="Arial" panose="020B0604020202020204" pitchFamily="34" charset="0"/>
              </a:rPr>
              <a:t>Plus</a:t>
            </a:r>
            <a:endParaRPr lang="en-US" altLang="ko-KR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Ø"/>
            </a:pPr>
            <a:endParaRPr lang="en-US" altLang="ko-KR" sz="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altLang="ko-KR" dirty="0" smtClean="0">
                <a:latin typeface="Calibri" panose="020F0502020204030204" pitchFamily="34" charset="0"/>
                <a:cs typeface="Arial" panose="020B0604020202020204" pitchFamily="34" charset="0"/>
              </a:rPr>
              <a:t>Developing a customized patent management system linked with </a:t>
            </a:r>
            <a:r>
              <a:rPr lang="en-US" altLang="ko-KR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KIPRIS</a:t>
            </a:r>
            <a:r>
              <a:rPr lang="en-US" altLang="ko-KR" i="1" baseline="300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Plus</a:t>
            </a:r>
            <a:endParaRPr lang="en-US" altLang="ko-KR" sz="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32000" indent="-1800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Calibri" panose="020F0502020204030204" pitchFamily="34" charset="0"/>
                <a:cs typeface="Arial" panose="020B0604020202020204" pitchFamily="34" charset="0"/>
              </a:rPr>
              <a:t>Reducing operating costs by eliminating the need for databases within companies</a:t>
            </a:r>
            <a:endParaRPr lang="en-US" altLang="ko-KR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133"/>
          <p:cNvSpPr>
            <a:spLocks noChangeArrowheads="1"/>
          </p:cNvSpPr>
          <p:nvPr/>
        </p:nvSpPr>
        <p:spPr bwMode="auto">
          <a:xfrm>
            <a:off x="251520" y="3342134"/>
            <a:ext cx="8640960" cy="2873483"/>
          </a:xfrm>
          <a:prstGeom prst="roundRect">
            <a:avLst>
              <a:gd name="adj" fmla="val 1972"/>
            </a:avLst>
          </a:prstGeom>
          <a:solidFill>
            <a:schemeClr val="bg1"/>
          </a:solidFill>
          <a:ln w="5715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95536" y="4125208"/>
            <a:ext cx="1991948" cy="1742441"/>
          </a:xfrm>
          <a:prstGeom prst="roundRect">
            <a:avLst>
              <a:gd name="adj" fmla="val 5787"/>
            </a:avLst>
          </a:prstGeom>
          <a:noFill/>
          <a:ln w="12700">
            <a:solidFill>
              <a:srgbClr val="56A0E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830358" y="3973509"/>
            <a:ext cx="1202888" cy="180753"/>
            <a:chOff x="639116" y="4350413"/>
            <a:chExt cx="1202888" cy="180753"/>
          </a:xfrm>
        </p:grpSpPr>
        <p:sp>
          <p:nvSpPr>
            <p:cNvPr id="10" name="자유형 9"/>
            <p:cNvSpPr/>
            <p:nvPr/>
          </p:nvSpPr>
          <p:spPr>
            <a:xfrm flipH="1">
              <a:off x="1772389" y="4350413"/>
              <a:ext cx="69615" cy="146763"/>
            </a:xfrm>
            <a:custGeom>
              <a:avLst/>
              <a:gdLst>
                <a:gd name="connsiteX0" fmla="*/ 191387 w 191387"/>
                <a:gd name="connsiteY0" fmla="*/ 0 h 202019"/>
                <a:gd name="connsiteX1" fmla="*/ 0 w 191387"/>
                <a:gd name="connsiteY1" fmla="*/ 202019 h 202019"/>
                <a:gd name="connsiteX2" fmla="*/ 180754 w 191387"/>
                <a:gd name="connsiteY2" fmla="*/ 202019 h 202019"/>
                <a:gd name="connsiteX3" fmla="*/ 191387 w 191387"/>
                <a:gd name="connsiteY3" fmla="*/ 0 h 2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387" h="202019">
                  <a:moveTo>
                    <a:pt x="191387" y="0"/>
                  </a:moveTo>
                  <a:lnTo>
                    <a:pt x="0" y="202019"/>
                  </a:lnTo>
                  <a:lnTo>
                    <a:pt x="180754" y="202019"/>
                  </a:lnTo>
                  <a:lnTo>
                    <a:pt x="19138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697627" y="4350780"/>
              <a:ext cx="1083778" cy="180386"/>
            </a:xfrm>
            <a:prstGeom prst="rect">
              <a:avLst/>
            </a:prstGeom>
            <a:solidFill>
              <a:srgbClr val="1C94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12" name="자유형 11"/>
            <p:cNvSpPr/>
            <p:nvPr/>
          </p:nvSpPr>
          <p:spPr>
            <a:xfrm>
              <a:off x="639116" y="4350413"/>
              <a:ext cx="62771" cy="146763"/>
            </a:xfrm>
            <a:custGeom>
              <a:avLst/>
              <a:gdLst>
                <a:gd name="connsiteX0" fmla="*/ 191387 w 191387"/>
                <a:gd name="connsiteY0" fmla="*/ 0 h 202019"/>
                <a:gd name="connsiteX1" fmla="*/ 0 w 191387"/>
                <a:gd name="connsiteY1" fmla="*/ 202019 h 202019"/>
                <a:gd name="connsiteX2" fmla="*/ 180754 w 191387"/>
                <a:gd name="connsiteY2" fmla="*/ 202019 h 202019"/>
                <a:gd name="connsiteX3" fmla="*/ 191387 w 191387"/>
                <a:gd name="connsiteY3" fmla="*/ 0 h 2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387" h="202019">
                  <a:moveTo>
                    <a:pt x="191387" y="0"/>
                  </a:moveTo>
                  <a:lnTo>
                    <a:pt x="0" y="202019"/>
                  </a:lnTo>
                  <a:lnTo>
                    <a:pt x="180754" y="202019"/>
                  </a:lnTo>
                  <a:lnTo>
                    <a:pt x="19138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12086" y="3846190"/>
            <a:ext cx="10663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algn="ctr">
              <a:lnSpc>
                <a:spcPct val="150000"/>
              </a:lnSpc>
              <a:defRPr sz="1600" b="1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altLang="ko-KR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KIPO</a:t>
            </a:r>
            <a:endParaRPr lang="en-US" altLang="ko-KR" sz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503978" y="4412708"/>
            <a:ext cx="732218" cy="1092279"/>
          </a:xfrm>
          <a:prstGeom prst="roundRect">
            <a:avLst>
              <a:gd name="adj" fmla="val 12925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bg1">
                    <a:lumMod val="50000"/>
                  </a:schemeClr>
                </a:solidFill>
              </a:ln>
              <a:latin typeface="Calibri" panose="020F050202020403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21" t="18958" r="59755" b="17565"/>
          <a:stretch/>
        </p:blipFill>
        <p:spPr bwMode="auto">
          <a:xfrm>
            <a:off x="1554303" y="4536300"/>
            <a:ext cx="625957" cy="86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모서리가 둥근 직사각형 15"/>
          <p:cNvSpPr/>
          <p:nvPr/>
        </p:nvSpPr>
        <p:spPr>
          <a:xfrm>
            <a:off x="2388304" y="4421626"/>
            <a:ext cx="654528" cy="385728"/>
          </a:xfrm>
          <a:prstGeom prst="roundRect">
            <a:avLst>
              <a:gd name="adj" fmla="val 7358"/>
            </a:avLst>
          </a:prstGeom>
          <a:noFill/>
          <a:ln w="1905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1" u="none" strike="noStrike" kern="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산돌고딕B" panose="02030504000101010101" pitchFamily="18" charset="-127"/>
                <a:cs typeface="Arial" panose="020B0604020202020204" pitchFamily="34" charset="0"/>
              </a:rPr>
              <a:t>Real Time</a:t>
            </a:r>
            <a:endParaRPr kumimoji="0" lang="en-US" altLang="ko-KR" sz="1200" i="1" kern="0" spc="-70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산돌고딕B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451686" y="4804874"/>
            <a:ext cx="654528" cy="385728"/>
          </a:xfrm>
          <a:prstGeom prst="roundRect">
            <a:avLst>
              <a:gd name="adj" fmla="val 7358"/>
            </a:avLst>
          </a:prstGeom>
          <a:noFill/>
          <a:ln w="1905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1" u="none" strike="noStrike" kern="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산돌고딕B" panose="02030504000101010101" pitchFamily="18" charset="-127"/>
                <a:cs typeface="Arial" panose="020B0604020202020204" pitchFamily="34" charset="0"/>
              </a:rPr>
              <a:t>Standardized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i="1" kern="0" spc="-7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산돌고딕B" panose="02030504000101010101" pitchFamily="18" charset="-127"/>
                <a:cs typeface="Arial" panose="020B0604020202020204" pitchFamily="34" charset="0"/>
              </a:rPr>
              <a:t>(XML)</a:t>
            </a:r>
            <a:endParaRPr kumimoji="0" lang="en-US" altLang="ko-KR" sz="1200" i="1" kern="0" spc="-70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산돌고딕B" panose="02030504000101010101" pitchFamily="18" charset="-127"/>
              <a:cs typeface="Arial" panose="020B0604020202020204" pitchFamily="34" charset="0"/>
            </a:endParaRPr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2131708" y="5222150"/>
            <a:ext cx="1711620" cy="13471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그림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3146" y="4920822"/>
            <a:ext cx="605949" cy="737777"/>
          </a:xfrm>
          <a:prstGeom prst="rect">
            <a:avLst/>
          </a:prstGeom>
        </p:spPr>
      </p:pic>
      <p:sp>
        <p:nvSpPr>
          <p:cNvPr id="20" name="텍스트 개체 틀 2"/>
          <p:cNvSpPr>
            <a:spLocks noGrp="1"/>
          </p:cNvSpPr>
          <p:nvPr/>
        </p:nvSpPr>
        <p:spPr bwMode="auto">
          <a:xfrm>
            <a:off x="2902604" y="5439400"/>
            <a:ext cx="861124" cy="37499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80000"/>
              </a:lnSpc>
            </a:pPr>
            <a:r>
              <a:rPr lang="en-US" altLang="ko-KR" sz="1200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Y견고딕" pitchFamily="18" charset="-127"/>
                <a:cs typeface="Arial" pitchFamily="34" charset="0"/>
              </a:rPr>
              <a:t>IP service </a:t>
            </a:r>
          </a:p>
          <a:p>
            <a:pPr algn="ctr">
              <a:lnSpc>
                <a:spcPct val="80000"/>
              </a:lnSpc>
            </a:pPr>
            <a:r>
              <a:rPr lang="en-US" altLang="ko-KR" sz="1200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Y견고딕" pitchFamily="18" charset="-127"/>
                <a:cs typeface="Arial" pitchFamily="34" charset="0"/>
              </a:rPr>
              <a:t>company</a:t>
            </a:r>
            <a:endParaRPr lang="en-US" altLang="ko-KR" sz="1200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221" t="53364" r="36442" b="36797"/>
          <a:stretch/>
        </p:blipFill>
        <p:spPr bwMode="auto">
          <a:xfrm>
            <a:off x="3117909" y="5091621"/>
            <a:ext cx="213771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직선 화살표 연결선 21"/>
          <p:cNvCxnSpPr/>
          <p:nvPr/>
        </p:nvCxnSpPr>
        <p:spPr>
          <a:xfrm>
            <a:off x="2088654" y="4703737"/>
            <a:ext cx="1742400" cy="8211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98" y="4420277"/>
            <a:ext cx="989440" cy="1060434"/>
          </a:xfrm>
          <a:prstGeom prst="rect">
            <a:avLst/>
          </a:prstGeom>
        </p:spPr>
      </p:pic>
      <p:pic>
        <p:nvPicPr>
          <p:cNvPr id="24" name="Picture 5" descr="E:\work\work\이미지\CI\특허청\영문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62719" b="-43853"/>
          <a:stretch/>
        </p:blipFill>
        <p:spPr bwMode="auto">
          <a:xfrm>
            <a:off x="888904" y="4579693"/>
            <a:ext cx="228182" cy="26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90"/>
          <p:cNvSpPr txBox="1">
            <a:spLocks noChangeArrowheads="1"/>
          </p:cNvSpPr>
          <p:nvPr/>
        </p:nvSpPr>
        <p:spPr bwMode="auto">
          <a:xfrm>
            <a:off x="595827" y="5028314"/>
            <a:ext cx="801765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200" b="1" dirty="0" smtClean="0">
                <a:latin typeface="Calibri" panose="020F0502020204030204" pitchFamily="34" charset="0"/>
                <a:ea typeface="HY헤드라인M" pitchFamily="18" charset="-127"/>
                <a:cs typeface="Arial" pitchFamily="34" charset="0"/>
              </a:rPr>
              <a:t>IP Data</a:t>
            </a:r>
            <a:endParaRPr kumimoji="1" lang="ko-KR" altLang="en-US" sz="1200" b="1" dirty="0" smtClean="0">
              <a:latin typeface="Calibri" panose="020F0502020204030204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26" name="부제목 2"/>
          <p:cNvSpPr txBox="1">
            <a:spLocks/>
          </p:cNvSpPr>
          <p:nvPr/>
        </p:nvSpPr>
        <p:spPr bwMode="auto">
          <a:xfrm>
            <a:off x="6513667" y="3403753"/>
            <a:ext cx="2378813" cy="40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28600" indent="-228600" algn="l" defTabSz="987425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69875" algn="l" defTabSz="987425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77800" algn="l" defTabSz="987425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177800" algn="l" defTabSz="987425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71463" algn="l" defTabSz="987425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1600" b="1" i="1" dirty="0" smtClean="0">
                <a:solidFill>
                  <a:srgbClr val="2F59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http://plus.kipirs.or.kr</a:t>
            </a:r>
          </a:p>
        </p:txBody>
      </p:sp>
      <p:sp>
        <p:nvSpPr>
          <p:cNvPr id="27" name="모서리가 둥근 직사각형 26"/>
          <p:cNvSpPr/>
          <p:nvPr/>
        </p:nvSpPr>
        <p:spPr>
          <a:xfrm>
            <a:off x="3843328" y="4046906"/>
            <a:ext cx="1584176" cy="1820744"/>
          </a:xfrm>
          <a:prstGeom prst="roundRect">
            <a:avLst>
              <a:gd name="adj" fmla="val 8402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950" t="11244" r="18263" b="11332"/>
          <a:stretch/>
        </p:blipFill>
        <p:spPr bwMode="auto">
          <a:xfrm>
            <a:off x="3914418" y="4280709"/>
            <a:ext cx="566375" cy="143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텍스트 개체 틀 2"/>
          <p:cNvSpPr>
            <a:spLocks noGrp="1"/>
          </p:cNvSpPr>
          <p:nvPr/>
        </p:nvSpPr>
        <p:spPr bwMode="auto">
          <a:xfrm>
            <a:off x="4480793" y="4273383"/>
            <a:ext cx="1049435" cy="5048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80000"/>
              </a:lnSpc>
            </a:pPr>
            <a:r>
              <a:rPr lang="en-US" altLang="ko-KR" sz="1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Y견고딕" pitchFamily="18" charset="-127"/>
                <a:cs typeface="Arial" pitchFamily="34" charset="0"/>
              </a:rPr>
              <a:t>Public</a:t>
            </a:r>
          </a:p>
          <a:p>
            <a:pPr>
              <a:lnSpc>
                <a:spcPct val="80000"/>
              </a:lnSpc>
            </a:pPr>
            <a:r>
              <a:rPr lang="en-US" altLang="ko-KR" sz="1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Y견고딕" pitchFamily="18" charset="-127"/>
                <a:cs typeface="Arial" pitchFamily="34" charset="0"/>
              </a:rPr>
              <a:t>Institute</a:t>
            </a:r>
            <a:endParaRPr lang="en-US" altLang="ko-KR" sz="1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0" name="텍스트 개체 틀 2"/>
          <p:cNvSpPr>
            <a:spLocks noGrp="1"/>
          </p:cNvSpPr>
          <p:nvPr/>
        </p:nvSpPr>
        <p:spPr bwMode="auto">
          <a:xfrm>
            <a:off x="4480793" y="4788188"/>
            <a:ext cx="1049435" cy="5048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80000"/>
              </a:lnSpc>
            </a:pPr>
            <a:r>
              <a:rPr lang="en-US" altLang="ko-KR" sz="1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Y견고딕" pitchFamily="18" charset="-127"/>
                <a:cs typeface="Arial" pitchFamily="34" charset="0"/>
              </a:rPr>
              <a:t>University,</a:t>
            </a:r>
          </a:p>
          <a:p>
            <a:pPr>
              <a:lnSpc>
                <a:spcPct val="80000"/>
              </a:lnSpc>
            </a:pPr>
            <a:r>
              <a:rPr lang="en-US" altLang="ko-KR" sz="1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Y견고딕" pitchFamily="18" charset="-127"/>
                <a:cs typeface="Arial" pitchFamily="34" charset="0"/>
              </a:rPr>
              <a:t>Research</a:t>
            </a:r>
          </a:p>
          <a:p>
            <a:pPr>
              <a:lnSpc>
                <a:spcPct val="80000"/>
              </a:lnSpc>
            </a:pPr>
            <a:r>
              <a:rPr lang="en-US" altLang="ko-KR" sz="1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Y견고딕" pitchFamily="18" charset="-127"/>
                <a:cs typeface="Arial" pitchFamily="34" charset="0"/>
              </a:rPr>
              <a:t>Institute</a:t>
            </a:r>
            <a:endParaRPr lang="en-US" altLang="ko-KR" sz="1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1" name="텍스트 개체 틀 2"/>
          <p:cNvSpPr>
            <a:spLocks noGrp="1"/>
          </p:cNvSpPr>
          <p:nvPr/>
        </p:nvSpPr>
        <p:spPr bwMode="auto">
          <a:xfrm>
            <a:off x="4480793" y="5284387"/>
            <a:ext cx="1049435" cy="5048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80000"/>
              </a:lnSpc>
            </a:pPr>
            <a:r>
              <a:rPr lang="en-US" altLang="ko-KR" sz="1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Y견고딕" pitchFamily="18" charset="-127"/>
                <a:cs typeface="Arial" pitchFamily="34" charset="0"/>
              </a:rPr>
              <a:t>SMEs</a:t>
            </a:r>
            <a:endParaRPr lang="en-US" altLang="ko-KR" sz="1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5852280" y="4054997"/>
            <a:ext cx="2952000" cy="683835"/>
          </a:xfrm>
          <a:prstGeom prst="roundRect">
            <a:avLst>
              <a:gd name="adj" fmla="val 10066"/>
            </a:avLst>
          </a:prstGeom>
          <a:solidFill>
            <a:srgbClr val="EDF6F9"/>
          </a:solidFill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Calibri" panose="020F0502020204030204" pitchFamily="34" charset="0"/>
              </a:rPr>
              <a:t>Possible to development by linking with own information system for business execution and research management</a:t>
            </a:r>
            <a:endParaRPr lang="ko-KR" altLang="en-US" sz="1200" dirty="0">
              <a:latin typeface="Calibri" panose="020F0502020204030204" pitchFamily="34" charset="0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5852280" y="4834254"/>
            <a:ext cx="2952000" cy="479524"/>
          </a:xfrm>
          <a:prstGeom prst="roundRect">
            <a:avLst>
              <a:gd name="adj" fmla="val 7527"/>
            </a:avLst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Calibri" panose="020F0502020204030204" pitchFamily="34" charset="0"/>
              </a:rPr>
              <a:t>Utilizing </a:t>
            </a:r>
            <a:r>
              <a:rPr lang="en-US" altLang="ko-KR" sz="1200" dirty="0" err="1" smtClean="0">
                <a:latin typeface="Calibri" panose="020F0502020204030204" pitchFamily="34" charset="0"/>
              </a:rPr>
              <a:t>KIPRIS</a:t>
            </a:r>
            <a:r>
              <a:rPr lang="en-US" altLang="ko-KR" sz="1200" i="1" baseline="30000" dirty="0" err="1" smtClean="0">
                <a:latin typeface="Calibri" panose="020F0502020204030204" pitchFamily="34" charset="0"/>
              </a:rPr>
              <a:t>Plus</a:t>
            </a:r>
            <a:r>
              <a:rPr lang="en-US" altLang="ko-KR" sz="1200" dirty="0" smtClean="0">
                <a:latin typeface="Calibri" panose="020F0502020204030204" pitchFamily="34" charset="0"/>
              </a:rPr>
              <a:t> by linking with </a:t>
            </a:r>
            <a:br>
              <a:rPr lang="en-US" altLang="ko-KR" sz="1200" dirty="0" smtClean="0">
                <a:latin typeface="Calibri" panose="020F0502020204030204" pitchFamily="34" charset="0"/>
              </a:rPr>
            </a:br>
            <a:r>
              <a:rPr lang="en-US" altLang="ko-KR" sz="1200" dirty="0" smtClean="0">
                <a:latin typeface="Calibri" panose="020F0502020204030204" pitchFamily="34" charset="0"/>
              </a:rPr>
              <a:t>their own information systems for R&amp;D</a:t>
            </a:r>
            <a:endParaRPr lang="ko-KR" altLang="en-US" sz="1200" dirty="0">
              <a:latin typeface="Calibri" panose="020F0502020204030204" pitchFamily="34" charset="0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5852280" y="5404431"/>
            <a:ext cx="2952000" cy="475059"/>
          </a:xfrm>
          <a:prstGeom prst="roundRect">
            <a:avLst>
              <a:gd name="adj" fmla="val 5699"/>
            </a:avLst>
          </a:prstGeom>
          <a:solidFill>
            <a:schemeClr val="accent5">
              <a:lumMod val="40000"/>
              <a:lumOff val="60000"/>
            </a:schemeClr>
          </a:solidFill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Calibri" panose="020F0502020204030204" pitchFamily="34" charset="0"/>
              </a:rPr>
              <a:t>Possible to development various </a:t>
            </a:r>
            <a:br>
              <a:rPr lang="en-US" altLang="ko-KR" sz="1200" dirty="0" smtClean="0">
                <a:latin typeface="Calibri" panose="020F0502020204030204" pitchFamily="34" charset="0"/>
              </a:rPr>
            </a:br>
            <a:r>
              <a:rPr lang="en-US" altLang="ko-KR" sz="1200" dirty="0" smtClean="0">
                <a:latin typeface="Calibri" panose="020F0502020204030204" pitchFamily="34" charset="0"/>
              </a:rPr>
              <a:t>solutions for high value added data</a:t>
            </a:r>
            <a:endParaRPr lang="ko-KR" altLang="en-US" sz="1200" dirty="0">
              <a:latin typeface="Calibri" panose="020F0502020204030204" pitchFamily="34" charset="0"/>
            </a:endParaRPr>
          </a:p>
        </p:txBody>
      </p:sp>
      <p:sp>
        <p:nvSpPr>
          <p:cNvPr id="35" name="갈매기형 수장 34"/>
          <p:cNvSpPr/>
          <p:nvPr/>
        </p:nvSpPr>
        <p:spPr>
          <a:xfrm>
            <a:off x="5508144" y="4331105"/>
            <a:ext cx="174732" cy="15423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갈매기형 수장 35"/>
          <p:cNvSpPr/>
          <p:nvPr/>
        </p:nvSpPr>
        <p:spPr>
          <a:xfrm>
            <a:off x="5628176" y="4331995"/>
            <a:ext cx="174732" cy="15423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7044" y="4881166"/>
            <a:ext cx="321853" cy="36999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744" y="4186753"/>
            <a:ext cx="384535" cy="4280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갈매기형 수장 38"/>
          <p:cNvSpPr/>
          <p:nvPr/>
        </p:nvSpPr>
        <p:spPr>
          <a:xfrm>
            <a:off x="5507604" y="4979997"/>
            <a:ext cx="174732" cy="15423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0" name="갈매기형 수장 39"/>
          <p:cNvSpPr/>
          <p:nvPr/>
        </p:nvSpPr>
        <p:spPr>
          <a:xfrm>
            <a:off x="5627636" y="4980887"/>
            <a:ext cx="174732" cy="15423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1" name="갈매기형 수장 40"/>
          <p:cNvSpPr/>
          <p:nvPr/>
        </p:nvSpPr>
        <p:spPr>
          <a:xfrm>
            <a:off x="5507604" y="5547969"/>
            <a:ext cx="174732" cy="15423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갈매기형 수장 41"/>
          <p:cNvSpPr/>
          <p:nvPr/>
        </p:nvSpPr>
        <p:spPr>
          <a:xfrm>
            <a:off x="5627636" y="5548859"/>
            <a:ext cx="174732" cy="15423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99"/>
          <a:stretch/>
        </p:blipFill>
        <p:spPr bwMode="auto">
          <a:xfrm>
            <a:off x="8388492" y="5479793"/>
            <a:ext cx="376155" cy="3517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396369" y="145051"/>
            <a:ext cx="734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견고딕" panose="02030600000101010101" pitchFamily="18" charset="-127"/>
                <a:cs typeface="Calibri" pitchFamily="34" charset="0"/>
              </a:rPr>
              <a:t>IP data dissemination service : </a:t>
            </a:r>
            <a:r>
              <a:rPr lang="en-US" altLang="ko-K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견고딕" panose="02030600000101010101" pitchFamily="18" charset="-127"/>
                <a:cs typeface="Calibri" pitchFamily="34" charset="0"/>
              </a:rPr>
              <a:t>KIPRIS</a:t>
            </a:r>
            <a:r>
              <a:rPr lang="en-US" altLang="ko-KR" sz="2800" b="1" i="1" baseline="30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견고딕" panose="02030600000101010101" pitchFamily="18" charset="-127"/>
                <a:cs typeface="Calibri" pitchFamily="34" charset="0"/>
              </a:rPr>
              <a:t>Plus</a:t>
            </a:r>
            <a:endParaRPr lang="en-US" altLang="ko-KR" sz="2800" b="1" i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견고딕" panose="02030600000101010101" pitchFamily="18" charset="-127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6369" y="145051"/>
            <a:ext cx="734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견고딕" panose="02030600000101010101" pitchFamily="18" charset="-127"/>
                <a:cs typeface="Calibri" pitchFamily="34" charset="0"/>
              </a:rPr>
              <a:t>Example :  Patent bibliographic data in bulk</a:t>
            </a:r>
            <a:endParaRPr lang="en-US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견고딕" panose="02030600000101010101" pitchFamily="18" charset="-127"/>
              <a:cs typeface="Calibri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159970016" descr="EMB00000588520d"/>
          <p:cNvPicPr>
            <a:picLocks noChangeAspect="1" noChangeArrowheads="1"/>
          </p:cNvPicPr>
          <p:nvPr/>
        </p:nvPicPr>
        <p:blipFill>
          <a:blip r:embed="rId3" cstate="print"/>
          <a:srcRect r="11669"/>
          <a:stretch>
            <a:fillRect/>
          </a:stretch>
        </p:blipFill>
        <p:spPr bwMode="auto">
          <a:xfrm>
            <a:off x="539552" y="1844824"/>
            <a:ext cx="8208912" cy="3816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2846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6369" y="145051"/>
            <a:ext cx="8747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견고딕" panose="02030600000101010101" pitchFamily="18" charset="-127"/>
                <a:cs typeface="Calibri" pitchFamily="34" charset="0"/>
              </a:rPr>
              <a:t>Example :  Design bibliographic data 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견고딕" panose="02030600000101010101" pitchFamily="18" charset="-127"/>
                <a:cs typeface="Calibri" pitchFamily="34" charset="0"/>
              </a:rPr>
              <a:t>via OPEN API</a:t>
            </a:r>
            <a:endParaRPr lang="en-US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견고딕" panose="02030600000101010101" pitchFamily="18" charset="-127"/>
              <a:cs typeface="Calibri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1520" y="1389435"/>
            <a:ext cx="864096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 smtClean="0"/>
              <a:t>http://</a:t>
            </a:r>
            <a:r>
              <a:rPr lang="en-US" altLang="ko-KR" dirty="0" smtClean="0"/>
              <a:t>plus.kipris.or.kr/kipo-api/kipi/designInfoSearchService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51520" y="2348880"/>
            <a:ext cx="8640960" cy="3970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 smtClean="0"/>
              <a:t>&lt;response&gt;</a:t>
            </a:r>
          </a:p>
          <a:p>
            <a:r>
              <a:rPr lang="en-US" altLang="ko-KR" dirty="0" smtClean="0"/>
              <a:t>&lt;header&gt;</a:t>
            </a:r>
          </a:p>
          <a:p>
            <a:r>
              <a:rPr lang="en-US" altLang="ko-KR" dirty="0" smtClean="0"/>
              <a:t>…………….</a:t>
            </a:r>
          </a:p>
          <a:p>
            <a:r>
              <a:rPr lang="en-US" altLang="ko-KR" dirty="0" smtClean="0"/>
              <a:t>&lt;</a:t>
            </a:r>
            <a:r>
              <a:rPr lang="en-US" altLang="ko-KR" dirty="0" err="1" smtClean="0"/>
              <a:t>dsScgrtDmndYn</a:t>
            </a:r>
            <a:r>
              <a:rPr lang="en-US" altLang="ko-KR" dirty="0" smtClean="0"/>
              <a:t>&gt;</a:t>
            </a:r>
            <a:r>
              <a:rPr lang="en-US" altLang="ko-KR" dirty="0" smtClean="0"/>
              <a:t>************</a:t>
            </a:r>
            <a:r>
              <a:rPr lang="en-US" altLang="ko-KR" dirty="0" smtClean="0"/>
              <a:t>&lt;/</a:t>
            </a:r>
            <a:r>
              <a:rPr lang="en-US" altLang="ko-KR" dirty="0" err="1" smtClean="0"/>
              <a:t>dsScgrtDmndYn</a:t>
            </a:r>
            <a:r>
              <a:rPr lang="en-US" altLang="ko-KR" dirty="0" smtClean="0"/>
              <a:t>&gt;</a:t>
            </a:r>
          </a:p>
          <a:p>
            <a:r>
              <a:rPr lang="en-US" altLang="ko-KR" dirty="0" smtClean="0"/>
              <a:t>&lt;</a:t>
            </a:r>
            <a:r>
              <a:rPr lang="en-US" altLang="ko-KR" dirty="0" err="1" smtClean="0"/>
              <a:t>imgFg</a:t>
            </a:r>
            <a:r>
              <a:rPr lang="en-US" altLang="ko-KR" dirty="0" smtClean="0"/>
              <a:t>&gt;Y&lt;/</a:t>
            </a:r>
            <a:r>
              <a:rPr lang="en-US" altLang="ko-KR" dirty="0" err="1" smtClean="0"/>
              <a:t>imgFg</a:t>
            </a:r>
            <a:r>
              <a:rPr lang="en-US" altLang="ko-KR" dirty="0" smtClean="0"/>
              <a:t>&gt;</a:t>
            </a:r>
          </a:p>
          <a:p>
            <a:r>
              <a:rPr lang="en-US" altLang="ko-KR" dirty="0" smtClean="0"/>
              <a:t>&lt;</a:t>
            </a:r>
            <a:r>
              <a:rPr lang="en-US" altLang="ko-KR" dirty="0" err="1" smtClean="0"/>
              <a:t>lastDispositionCode</a:t>
            </a:r>
            <a:r>
              <a:rPr lang="en-US" altLang="ko-KR" dirty="0" smtClean="0"/>
              <a:t>&gt;</a:t>
            </a:r>
            <a:r>
              <a:rPr lang="en-US" altLang="ko-KR" dirty="0" smtClean="0"/>
              <a:t>************</a:t>
            </a:r>
            <a:r>
              <a:rPr lang="en-US" altLang="ko-KR" dirty="0" smtClean="0"/>
              <a:t>&lt;/</a:t>
            </a:r>
            <a:r>
              <a:rPr lang="en-US" altLang="ko-KR" dirty="0" err="1" smtClean="0"/>
              <a:t>lastDispositionCode</a:t>
            </a:r>
            <a:r>
              <a:rPr lang="en-US" altLang="ko-KR" dirty="0" smtClean="0"/>
              <a:t>&gt;</a:t>
            </a:r>
          </a:p>
          <a:p>
            <a:r>
              <a:rPr lang="en-US" altLang="ko-KR" dirty="0" smtClean="0"/>
              <a:t>&lt;</a:t>
            </a:r>
            <a:r>
              <a:rPr lang="en-US" altLang="ko-KR" dirty="0" err="1" smtClean="0"/>
              <a:t>lastDispositionDate</a:t>
            </a:r>
            <a:r>
              <a:rPr lang="en-US" altLang="ko-KR" dirty="0" smtClean="0"/>
              <a:t>&gt;</a:t>
            </a:r>
            <a:r>
              <a:rPr lang="en-US" altLang="ko-KR" dirty="0" smtClean="0"/>
              <a:t>************</a:t>
            </a:r>
            <a:r>
              <a:rPr lang="en-US" altLang="ko-KR" dirty="0" smtClean="0"/>
              <a:t>&lt;/</a:t>
            </a:r>
            <a:r>
              <a:rPr lang="en-US" altLang="ko-KR" dirty="0" err="1" smtClean="0"/>
              <a:t>lastDispositionDate</a:t>
            </a:r>
            <a:r>
              <a:rPr lang="en-US" altLang="ko-KR" dirty="0" smtClean="0"/>
              <a:t>&gt;</a:t>
            </a:r>
          </a:p>
          <a:p>
            <a:r>
              <a:rPr lang="en-US" altLang="ko-KR" dirty="0" smtClean="0"/>
              <a:t>&lt;</a:t>
            </a:r>
            <a:r>
              <a:rPr lang="en-US" altLang="ko-KR" dirty="0" err="1" smtClean="0"/>
              <a:t>lastDispositionDescription</a:t>
            </a:r>
            <a:r>
              <a:rPr lang="en-US" altLang="ko-KR" dirty="0" smtClean="0"/>
              <a:t>&gt;</a:t>
            </a:r>
            <a:r>
              <a:rPr lang="en-US" altLang="ko-KR" dirty="0" smtClean="0"/>
              <a:t>************</a:t>
            </a:r>
            <a:r>
              <a:rPr lang="en-US" altLang="ko-KR" dirty="0" smtClean="0"/>
              <a:t>&lt;/</a:t>
            </a:r>
            <a:r>
              <a:rPr lang="en-US" altLang="ko-KR" dirty="0" err="1" smtClean="0"/>
              <a:t>lastDispositionDescription</a:t>
            </a:r>
            <a:r>
              <a:rPr lang="en-US" altLang="ko-KR" dirty="0" smtClean="0"/>
              <a:t>&gt;</a:t>
            </a:r>
          </a:p>
          <a:p>
            <a:r>
              <a:rPr lang="en-US" altLang="ko-KR" dirty="0" smtClean="0"/>
              <a:t>&lt;</a:t>
            </a:r>
            <a:r>
              <a:rPr lang="en-US" altLang="ko-KR" dirty="0" err="1" smtClean="0"/>
              <a:t>lastRetroDate</a:t>
            </a:r>
            <a:r>
              <a:rPr lang="en-US" altLang="ko-KR" dirty="0" smtClean="0"/>
              <a:t>&gt;************&lt;/</a:t>
            </a:r>
            <a:r>
              <a:rPr lang="en-US" altLang="ko-KR" dirty="0" err="1" smtClean="0"/>
              <a:t>lastRetroDate</a:t>
            </a:r>
            <a:r>
              <a:rPr lang="en-US" altLang="ko-KR" dirty="0" smtClean="0"/>
              <a:t>&gt;</a:t>
            </a:r>
          </a:p>
          <a:p>
            <a:r>
              <a:rPr lang="en-US" altLang="ko-KR" dirty="0" smtClean="0"/>
              <a:t>&lt;</a:t>
            </a:r>
            <a:r>
              <a:rPr lang="en-US" altLang="ko-KR" dirty="0" err="1" smtClean="0"/>
              <a:t>lastRetroTpcd</a:t>
            </a:r>
            <a:r>
              <a:rPr lang="en-US" altLang="ko-KR" dirty="0" smtClean="0"/>
              <a:t>&gt;</a:t>
            </a:r>
            <a:r>
              <a:rPr lang="en-US" altLang="ko-KR" dirty="0" smtClean="0"/>
              <a:t>************</a:t>
            </a:r>
            <a:r>
              <a:rPr lang="en-US" altLang="ko-KR" dirty="0" smtClean="0"/>
              <a:t>&lt;/</a:t>
            </a:r>
            <a:r>
              <a:rPr lang="en-US" altLang="ko-KR" dirty="0" err="1" smtClean="0"/>
              <a:t>lastRetroTpcd</a:t>
            </a:r>
            <a:r>
              <a:rPr lang="en-US" altLang="ko-KR" dirty="0" smtClean="0"/>
              <a:t>&gt;</a:t>
            </a:r>
          </a:p>
          <a:p>
            <a:r>
              <a:rPr lang="en-US" altLang="ko-KR" dirty="0" smtClean="0"/>
              <a:t>&lt;</a:t>
            </a:r>
            <a:r>
              <a:rPr lang="en-US" altLang="ko-KR" dirty="0" err="1" smtClean="0"/>
              <a:t>openDate</a:t>
            </a:r>
            <a:r>
              <a:rPr lang="en-US" altLang="ko-KR" dirty="0" smtClean="0"/>
              <a:t>&gt;</a:t>
            </a:r>
            <a:r>
              <a:rPr lang="en-US" altLang="ko-KR" dirty="0" smtClean="0"/>
              <a:t>************</a:t>
            </a:r>
            <a:r>
              <a:rPr lang="en-US" altLang="ko-KR" dirty="0" smtClean="0"/>
              <a:t>&lt;/</a:t>
            </a:r>
            <a:r>
              <a:rPr lang="en-US" altLang="ko-KR" dirty="0" err="1" smtClean="0"/>
              <a:t>openDate</a:t>
            </a:r>
            <a:r>
              <a:rPr lang="en-US" altLang="ko-KR" dirty="0" smtClean="0"/>
              <a:t>&gt;</a:t>
            </a:r>
          </a:p>
          <a:p>
            <a:r>
              <a:rPr lang="en-US" altLang="ko-KR" dirty="0" smtClean="0"/>
              <a:t>&lt;</a:t>
            </a:r>
            <a:r>
              <a:rPr lang="en-US" altLang="ko-KR" dirty="0" err="1" smtClean="0"/>
              <a:t>openNumber</a:t>
            </a:r>
            <a:r>
              <a:rPr lang="en-US" altLang="ko-KR" dirty="0" smtClean="0"/>
              <a:t>&gt;</a:t>
            </a:r>
            <a:r>
              <a:rPr lang="en-US" altLang="ko-KR" dirty="0" smtClean="0"/>
              <a:t>************</a:t>
            </a:r>
            <a:r>
              <a:rPr lang="en-US" altLang="ko-KR" dirty="0" smtClean="0"/>
              <a:t>&lt;/</a:t>
            </a:r>
            <a:r>
              <a:rPr lang="en-US" altLang="ko-KR" dirty="0" err="1" smtClean="0"/>
              <a:t>openNumber</a:t>
            </a:r>
            <a:r>
              <a:rPr lang="en-US" altLang="ko-KR" dirty="0" smtClean="0"/>
              <a:t>&gt;</a:t>
            </a:r>
          </a:p>
          <a:p>
            <a:r>
              <a:rPr lang="en-US" altLang="ko-KR" dirty="0" smtClean="0"/>
              <a:t>&lt;</a:t>
            </a:r>
            <a:r>
              <a:rPr lang="en-US" altLang="ko-KR" dirty="0" err="1" smtClean="0"/>
              <a:t>originalApplicationDate</a:t>
            </a:r>
            <a:r>
              <a:rPr lang="en-US" altLang="ko-KR" dirty="0" smtClean="0"/>
              <a:t>&gt;</a:t>
            </a:r>
            <a:r>
              <a:rPr lang="en-US" altLang="ko-KR" dirty="0" smtClean="0"/>
              <a:t>************</a:t>
            </a:r>
            <a:r>
              <a:rPr lang="en-US" altLang="ko-KR" dirty="0" smtClean="0"/>
              <a:t>&lt;/</a:t>
            </a:r>
            <a:r>
              <a:rPr lang="en-US" altLang="ko-KR" dirty="0" err="1" smtClean="0"/>
              <a:t>originalApplicationDate</a:t>
            </a:r>
            <a:r>
              <a:rPr lang="en-US" altLang="ko-KR" dirty="0" smtClean="0"/>
              <a:t>&gt;</a:t>
            </a:r>
          </a:p>
          <a:p>
            <a:r>
              <a:rPr lang="en-US" altLang="ko-KR" dirty="0" smtClean="0"/>
              <a:t>&lt;</a:t>
            </a:r>
            <a:r>
              <a:rPr lang="en-US" altLang="ko-KR" dirty="0" err="1" smtClean="0"/>
              <a:t>originalApplicationNumber</a:t>
            </a:r>
            <a:r>
              <a:rPr lang="en-US" altLang="ko-KR" dirty="0" smtClean="0"/>
              <a:t>&gt;</a:t>
            </a:r>
            <a:r>
              <a:rPr lang="en-US" altLang="ko-KR" dirty="0" smtClean="0"/>
              <a:t>************</a:t>
            </a:r>
            <a:r>
              <a:rPr lang="en-US" altLang="ko-KR" dirty="0" smtClean="0"/>
              <a:t>&lt;/</a:t>
            </a:r>
            <a:r>
              <a:rPr lang="en-US" altLang="ko-KR" dirty="0" err="1" smtClean="0"/>
              <a:t>originalApplicationNumber</a:t>
            </a:r>
            <a:r>
              <a:rPr lang="en-US" altLang="ko-KR" dirty="0" smtClean="0"/>
              <a:t>&gt;</a:t>
            </a:r>
            <a:endParaRPr lang="en-US" altLang="ko-K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1520" y="927770"/>
            <a:ext cx="122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Calibri" pitchFamily="34" charset="0"/>
                <a:cs typeface="Calibri" pitchFamily="34" charset="0"/>
              </a:rPr>
              <a:t>Request</a:t>
            </a:r>
            <a:endParaRPr lang="ko-KR" alt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916832"/>
            <a:ext cx="140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Calibri" pitchFamily="34" charset="0"/>
                <a:cs typeface="Calibri" pitchFamily="34" charset="0"/>
              </a:rPr>
              <a:t>Response</a:t>
            </a:r>
            <a:endParaRPr lang="ko-KR" altLang="en-US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46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6369" y="145051"/>
            <a:ext cx="734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견고딕" panose="02030600000101010101" pitchFamily="18" charset="-127"/>
                <a:cs typeface="Calibri" pitchFamily="34" charset="0"/>
              </a:rPr>
              <a:t>Use case </a:t>
            </a:r>
            <a:endParaRPr lang="en-US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견고딕" panose="02030600000101010101" pitchFamily="18" charset="-127"/>
              <a:cs typeface="Calibri" pitchFamily="34" charset="0"/>
            </a:endParaRPr>
          </a:p>
        </p:txBody>
      </p:sp>
      <p:sp>
        <p:nvSpPr>
          <p:cNvPr id="5" name="AutoShape 30"/>
          <p:cNvSpPr>
            <a:spLocks noChangeArrowheads="1"/>
          </p:cNvSpPr>
          <p:nvPr/>
        </p:nvSpPr>
        <p:spPr bwMode="auto">
          <a:xfrm>
            <a:off x="245026" y="1092415"/>
            <a:ext cx="4791880" cy="4793245"/>
          </a:xfrm>
          <a:prstGeom prst="roundRect">
            <a:avLst>
              <a:gd name="adj" fmla="val 1781"/>
            </a:avLst>
          </a:prstGeom>
          <a:solidFill>
            <a:schemeClr val="bg1">
              <a:lumMod val="95000"/>
              <a:alpha val="5000"/>
            </a:schemeClr>
          </a:solidFill>
          <a:ln w="3175"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000" tIns="0" rIns="108000" bIns="0" anchor="ctr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16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KIPRIS</a:t>
            </a:r>
            <a:r>
              <a:rPr lang="en-US" altLang="ko-KR" sz="1600" b="1" i="1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Plus</a:t>
            </a:r>
            <a:r>
              <a:rPr lang="en-US" altLang="ko-KR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altLang="ko-KR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Open API provides SMEs with quick, efficient access to </a:t>
            </a:r>
            <a:r>
              <a:rPr lang="en-US" altLang="ko-KR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technological information necessary for acquiring bank </a:t>
            </a:r>
            <a:r>
              <a:rPr lang="en-US" altLang="ko-KR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loans </a:t>
            </a:r>
          </a:p>
          <a:p>
            <a:pPr>
              <a:lnSpc>
                <a:spcPct val="110000"/>
              </a:lnSpc>
            </a:pPr>
            <a:endParaRPr lang="ko-KR" altLang="en-US" sz="14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1400" b="1" i="1" dirty="0">
                <a:solidFill>
                  <a:schemeClr val="tx1"/>
                </a:solidFill>
                <a:latin typeface="Gill Sans MT" panose="020B0502020104020203" pitchFamily="34" charset="0"/>
              </a:rPr>
              <a:t>Expeditious </a:t>
            </a:r>
            <a:r>
              <a:rPr lang="en-US" altLang="ko-KR" sz="1400" b="1" i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loans  </a:t>
            </a:r>
            <a:endParaRPr lang="ko-KR" altLang="en-US" sz="1400" b="1" i="1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52000" lvl="1">
              <a:lnSpc>
                <a:spcPct val="1100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“</a:t>
            </a:r>
            <a:r>
              <a:rPr lang="en-US" altLang="ko-KR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…this database </a:t>
            </a:r>
            <a:r>
              <a:rPr lang="en-US" altLang="ko-KR" sz="1400" dirty="0">
                <a:solidFill>
                  <a:schemeClr val="tx1"/>
                </a:solidFill>
                <a:latin typeface="Gill Sans MT" panose="020B0502020104020203" pitchFamily="34" charset="0"/>
              </a:rPr>
              <a:t>will </a:t>
            </a:r>
            <a:r>
              <a:rPr lang="en-US" altLang="ko-KR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save </a:t>
            </a:r>
            <a:r>
              <a:rPr lang="en-US" altLang="ko-KR" sz="1400" dirty="0">
                <a:solidFill>
                  <a:schemeClr val="tx1"/>
                </a:solidFill>
                <a:latin typeface="Gill Sans MT" panose="020B0502020104020203" pitchFamily="34" charset="0"/>
              </a:rPr>
              <a:t>time </a:t>
            </a:r>
            <a:r>
              <a:rPr lang="en-US" altLang="ko-KR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on </a:t>
            </a:r>
            <a:r>
              <a:rPr lang="en-US" altLang="ko-KR" sz="1400" dirty="0">
                <a:solidFill>
                  <a:schemeClr val="tx1"/>
                </a:solidFill>
                <a:latin typeface="Gill Sans MT" panose="020B0502020104020203" pitchFamily="34" charset="0"/>
              </a:rPr>
              <a:t>information searches and case studies. </a:t>
            </a:r>
            <a:r>
              <a:rPr lang="en-US" altLang="ko-KR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SMEs can </a:t>
            </a:r>
            <a:r>
              <a:rPr lang="en-US" altLang="ko-KR" sz="1400" dirty="0">
                <a:solidFill>
                  <a:schemeClr val="tx1"/>
                </a:solidFill>
                <a:latin typeface="Gill Sans MT" panose="020B0502020104020203" pitchFamily="34" charset="0"/>
              </a:rPr>
              <a:t>benefit from quicker financial support from banks if they have superior technological capabilities.” </a:t>
            </a:r>
          </a:p>
          <a:p>
            <a:pPr>
              <a:lnSpc>
                <a:spcPct val="110000"/>
              </a:lnSpc>
            </a:pPr>
            <a:endParaRPr lang="en-US" altLang="ko-KR" sz="14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1400" b="1" i="1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KIPRIS</a:t>
            </a:r>
            <a:r>
              <a:rPr lang="en-US" altLang="ko-KR" sz="1400" b="1" i="1" baseline="300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Plus</a:t>
            </a:r>
            <a:r>
              <a:rPr lang="en-US" altLang="ko-KR" sz="1400" b="1" i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en-US" altLang="ko-KR" sz="1400" b="1" i="1" dirty="0">
                <a:solidFill>
                  <a:schemeClr val="tx1"/>
                </a:solidFill>
                <a:latin typeface="Gill Sans MT" panose="020B0502020104020203" pitchFamily="34" charset="0"/>
              </a:rPr>
              <a:t>Open API</a:t>
            </a:r>
            <a:r>
              <a:rPr lang="ko-KR" altLang="en-US" sz="1400" b="1" i="1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en-US" altLang="ko-KR" sz="1400" b="1" i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saves money</a:t>
            </a:r>
            <a:endParaRPr lang="ko-KR" altLang="en-US" sz="1400" b="1" i="1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52000" lvl="1">
              <a:lnSpc>
                <a:spcPct val="110000"/>
              </a:lnSpc>
            </a:pPr>
            <a:r>
              <a:rPr lang="en-US" altLang="ko-KR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“With the addition of the 8.6 </a:t>
            </a:r>
            <a:r>
              <a:rPr lang="en-US" altLang="ko-KR" sz="1400" dirty="0">
                <a:solidFill>
                  <a:schemeClr val="tx1"/>
                </a:solidFill>
                <a:latin typeface="Gill Sans MT" panose="020B0502020104020203" pitchFamily="34" charset="0"/>
              </a:rPr>
              <a:t>million </a:t>
            </a:r>
            <a:r>
              <a:rPr lang="en-US" altLang="ko-KR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patent, design, </a:t>
            </a:r>
            <a:r>
              <a:rPr lang="en-US" altLang="ko-KR" sz="1400" dirty="0">
                <a:solidFill>
                  <a:schemeClr val="tx1"/>
                </a:solidFill>
                <a:latin typeface="Gill Sans MT" panose="020B0502020104020203" pitchFamily="34" charset="0"/>
              </a:rPr>
              <a:t>and </a:t>
            </a:r>
            <a:r>
              <a:rPr lang="en-US" altLang="ko-KR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trademark  documents in the </a:t>
            </a:r>
            <a:r>
              <a:rPr lang="en-US" altLang="ko-KR" sz="1400" dirty="0" err="1">
                <a:solidFill>
                  <a:schemeClr val="tx1"/>
                </a:solidFill>
                <a:latin typeface="Gill Sans MT" panose="020B0502020104020203" pitchFamily="34" charset="0"/>
              </a:rPr>
              <a:t>KIPRIS</a:t>
            </a:r>
            <a:r>
              <a:rPr lang="en-US" altLang="ko-KR" sz="1400" baseline="30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Plus</a:t>
            </a:r>
            <a:r>
              <a:rPr lang="ko-KR" altLang="en-US" sz="14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database, last year marked an approximate </a:t>
            </a:r>
            <a:r>
              <a:rPr lang="en-US" altLang="ko-KR" sz="1400" dirty="0">
                <a:solidFill>
                  <a:schemeClr val="tx1"/>
                </a:solidFill>
                <a:latin typeface="Gill Sans MT" panose="020B0502020104020203" pitchFamily="34" charset="0"/>
              </a:rPr>
              <a:t>total of 10 </a:t>
            </a:r>
            <a:r>
              <a:rPr lang="en-US" altLang="ko-KR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million documents that were recorded. </a:t>
            </a:r>
            <a:endParaRPr lang="en-US" altLang="ko-KR" sz="14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52000" lvl="1">
              <a:lnSpc>
                <a:spcPct val="110000"/>
              </a:lnSpc>
            </a:pPr>
            <a:r>
              <a:rPr lang="en-US" altLang="ko-KR" sz="1400" b="1" dirty="0" err="1">
                <a:solidFill>
                  <a:schemeClr val="accent1"/>
                </a:solidFill>
                <a:latin typeface="Gill Sans MT" panose="020B0502020104020203" pitchFamily="34" charset="0"/>
              </a:rPr>
              <a:t>KIPRIS</a:t>
            </a:r>
            <a:r>
              <a:rPr lang="en-US" altLang="ko-KR" sz="1400" b="1" baseline="30000" dirty="0" err="1">
                <a:solidFill>
                  <a:schemeClr val="accent1"/>
                </a:solidFill>
                <a:latin typeface="Gill Sans MT" panose="020B0502020104020203" pitchFamily="34" charset="0"/>
              </a:rPr>
              <a:t>Plus</a:t>
            </a:r>
            <a:r>
              <a:rPr lang="en-US" altLang="ko-KR" sz="1400" b="1" baseline="30000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r>
              <a:rPr lang="en-US" altLang="ko-KR" sz="14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Open API </a:t>
            </a:r>
            <a:r>
              <a:rPr lang="en-US" altLang="ko-KR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provides </a:t>
            </a:r>
            <a:r>
              <a:rPr lang="en-US" altLang="ko-KR" sz="1400" i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the Korea </a:t>
            </a:r>
            <a:r>
              <a:rPr lang="en-US" altLang="ko-KR" sz="1400" i="1" dirty="0">
                <a:solidFill>
                  <a:schemeClr val="tx1"/>
                </a:solidFill>
                <a:latin typeface="Gill Sans MT" panose="020B0502020104020203" pitchFamily="34" charset="0"/>
              </a:rPr>
              <a:t>Federation of Banks </a:t>
            </a:r>
            <a:r>
              <a:rPr lang="en-US" altLang="ko-KR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with full access to </a:t>
            </a:r>
            <a:r>
              <a:rPr lang="en-US" altLang="ko-KR" sz="1400" b="1" dirty="0" smtClean="0">
                <a:solidFill>
                  <a:schemeClr val="accent1"/>
                </a:solidFill>
                <a:latin typeface="Gill Sans MT" panose="020B0502020104020203" pitchFamily="34" charset="0"/>
              </a:rPr>
              <a:t>KIPO’s real-time IP information</a:t>
            </a:r>
            <a:r>
              <a:rPr lang="en-US" altLang="ko-KR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. …”</a:t>
            </a:r>
            <a:endParaRPr lang="en-US" altLang="ko-KR" sz="14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642" y="915061"/>
            <a:ext cx="3960000" cy="571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266798" y="5949280"/>
            <a:ext cx="4759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smtClean="0">
                <a:latin typeface="Gill Sans MT" panose="020B0502020104020203" pitchFamily="34" charset="0"/>
              </a:rPr>
              <a:t>Interview with </a:t>
            </a:r>
            <a:r>
              <a:rPr lang="en-US" altLang="ko-KR" sz="1200" dirty="0" err="1" smtClean="0">
                <a:latin typeface="Gill Sans MT" panose="020B0502020104020203" pitchFamily="34" charset="0"/>
              </a:rPr>
              <a:t>Jeom-yeol</a:t>
            </a:r>
            <a:r>
              <a:rPr lang="en-US" altLang="ko-KR" sz="1200" dirty="0" smtClean="0">
                <a:latin typeface="Gill Sans MT" panose="020B0502020104020203" pitchFamily="34" charset="0"/>
              </a:rPr>
              <a:t> Yoon </a:t>
            </a:r>
            <a:br>
              <a:rPr lang="en-US" altLang="ko-KR" sz="1200" dirty="0" smtClean="0">
                <a:latin typeface="Gill Sans MT" panose="020B0502020104020203" pitchFamily="34" charset="0"/>
              </a:rPr>
            </a:br>
            <a:r>
              <a:rPr lang="en-US" altLang="ko-KR" sz="1200" dirty="0" smtClean="0">
                <a:latin typeface="Gill Sans MT" panose="020B0502020104020203" pitchFamily="34" charset="0"/>
              </a:rPr>
              <a:t>at the IP Finance Department </a:t>
            </a:r>
          </a:p>
          <a:p>
            <a:pPr algn="r"/>
            <a:r>
              <a:rPr lang="en-US" altLang="ko-KR" sz="1200" dirty="0" smtClean="0">
                <a:latin typeface="Gill Sans MT" panose="020B0502020104020203" pitchFamily="34" charset="0"/>
              </a:rPr>
              <a:t>of the Korea Federations of Banks</a:t>
            </a:r>
            <a:endParaRPr lang="ko-KR" altLang="en-US" sz="12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46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657048" y="2875002"/>
            <a:ext cx="382559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맑은 고딕" panose="020B0503020000020004" pitchFamily="50" charset="-127"/>
                <a:cs typeface="Calibri" pitchFamily="34" charset="0"/>
              </a:rPr>
              <a:t>Thank you</a:t>
            </a:r>
            <a:endParaRPr lang="en-US" altLang="ko-KR" sz="6600" b="1" dirty="0">
              <a:solidFill>
                <a:schemeClr val="tx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ea typeface="맑은 고딕" panose="020B0503020000020004" pitchFamily="50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65511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415</Words>
  <Application>Microsoft Office PowerPoint</Application>
  <PresentationFormat>화면 슬라이드 쇼(4:3)</PresentationFormat>
  <Paragraphs>96</Paragraphs>
  <Slides>9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KIPO_template_byS(131017)</dc:title>
  <dc:creator>Shim Wooyang</dc:creator>
  <cp:lastModifiedBy>KIPO</cp:lastModifiedBy>
  <cp:revision>98</cp:revision>
  <cp:lastPrinted>2014-05-07T04:18:06Z</cp:lastPrinted>
  <dcterms:created xsi:type="dcterms:W3CDTF">2013-10-17T01:24:42Z</dcterms:created>
  <dcterms:modified xsi:type="dcterms:W3CDTF">2016-03-22T14:13:42Z</dcterms:modified>
  <cp:contentStatus>Final</cp:contentStatus>
</cp:coreProperties>
</file>