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6858000" cy="5143500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47" d="100"/>
          <a:sy n="147" d="100"/>
        </p:scale>
        <p:origin x="1578" y="12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4B619F-E9F0-4208-8E36-8529449588A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C8834B-7409-4816-8AF9-C9A099DAFDA1}">
      <dgm:prSet phldrT="[Text]"/>
      <dgm:spPr>
        <a:solidFill>
          <a:srgbClr val="003366">
            <a:alpha val="52000"/>
          </a:srgbClr>
        </a:solidFill>
      </dgm:spPr>
      <dgm:t>
        <a:bodyPr/>
        <a:lstStyle/>
        <a:p>
          <a:r>
            <a:rPr lang="es-ES"/>
            <a:t>Estados miembros de la OMPI</a:t>
          </a:r>
        </a:p>
      </dgm:t>
    </dgm:pt>
    <dgm:pt modelId="{5B8271FF-8F4F-4F90-9A18-BF48A17FDA7B}" type="parTrans" cxnId="{4ADB4D69-EA1B-47C6-9496-0366A67A491C}">
      <dgm:prSet/>
      <dgm:spPr/>
      <dgm:t>
        <a:bodyPr/>
        <a:lstStyle/>
        <a:p>
          <a:endParaRPr lang="en-US"/>
        </a:p>
      </dgm:t>
    </dgm:pt>
    <dgm:pt modelId="{E9A03E4D-B90B-4471-820E-B2E3D1848E6E}" type="sibTrans" cxnId="{4ADB4D69-EA1B-47C6-9496-0366A67A491C}">
      <dgm:prSet/>
      <dgm:spPr/>
      <dgm:t>
        <a:bodyPr/>
        <a:lstStyle/>
        <a:p>
          <a:endParaRPr lang="en-US"/>
        </a:p>
      </dgm:t>
    </dgm:pt>
    <dgm:pt modelId="{1AAB7B31-E423-4775-81D3-275A68F403CB}">
      <dgm:prSet phldrT="[Text]"/>
      <dgm:spPr>
        <a:solidFill>
          <a:srgbClr val="003366">
            <a:alpha val="52000"/>
          </a:srgbClr>
        </a:solidFill>
        <a:ln w="0"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s-ES"/>
            <a:t>Comisión Consultiva Independiente de Supervisión (CCIS)</a:t>
          </a:r>
        </a:p>
      </dgm:t>
    </dgm:pt>
    <dgm:pt modelId="{6C314E37-D10C-469D-AF15-AB777C9E0857}" type="parTrans" cxnId="{9E9996E8-491B-4BDA-9157-8ACE0363EF7B}">
      <dgm:prSet/>
      <dgm:spPr/>
      <dgm:t>
        <a:bodyPr/>
        <a:lstStyle/>
        <a:p>
          <a:endParaRPr lang="en-US"/>
        </a:p>
      </dgm:t>
    </dgm:pt>
    <dgm:pt modelId="{1DB68115-4442-4783-B02B-013E202AFE3D}" type="sibTrans" cxnId="{9E9996E8-491B-4BDA-9157-8ACE0363EF7B}">
      <dgm:prSet/>
      <dgm:spPr/>
      <dgm:t>
        <a:bodyPr/>
        <a:lstStyle/>
        <a:p>
          <a:endParaRPr lang="en-US"/>
        </a:p>
      </dgm:t>
    </dgm:pt>
    <dgm:pt modelId="{E1CE0640-D27E-4AD9-843B-B6BB70F286A1}">
      <dgm:prSet phldrT="[Text]"/>
      <dgm:spPr>
        <a:solidFill>
          <a:srgbClr val="003366">
            <a:alpha val="52000"/>
          </a:srgbClr>
        </a:solidFill>
        <a:ln w="0">
          <a:solidFill>
            <a:schemeClr val="bg1"/>
          </a:solidFill>
        </a:ln>
      </dgm:spPr>
      <dgm:t>
        <a:bodyPr/>
        <a:lstStyle/>
        <a:p>
          <a:r>
            <a:rPr lang="es-ES"/>
            <a:t>Comité de Gestión de Riesgos de la OMPI</a:t>
          </a:r>
        </a:p>
      </dgm:t>
    </dgm:pt>
    <dgm:pt modelId="{47CD06BB-186A-41A8-A686-303B229D1DF8}" type="parTrans" cxnId="{46A84400-14BE-4F52-92D3-7618C57959BB}">
      <dgm:prSet/>
      <dgm:spPr/>
      <dgm:t>
        <a:bodyPr/>
        <a:lstStyle/>
        <a:p>
          <a:endParaRPr lang="en-US"/>
        </a:p>
      </dgm:t>
    </dgm:pt>
    <dgm:pt modelId="{9FCD0B5D-568C-4120-B3F8-7786D05C03F2}" type="sibTrans" cxnId="{46A84400-14BE-4F52-92D3-7618C57959BB}">
      <dgm:prSet/>
      <dgm:spPr/>
      <dgm:t>
        <a:bodyPr/>
        <a:lstStyle/>
        <a:p>
          <a:endParaRPr lang="en-US"/>
        </a:p>
      </dgm:t>
    </dgm:pt>
    <dgm:pt modelId="{416A09FF-98AC-47CD-B98C-06650A47C043}">
      <dgm:prSet phldrT="[Text]"/>
      <dgm:spPr>
        <a:solidFill>
          <a:srgbClr val="003366">
            <a:alpha val="52000"/>
          </a:srgbClr>
        </a:solidFill>
        <a:ln w="0">
          <a:solidFill>
            <a:schemeClr val="bg1"/>
          </a:solidFill>
        </a:ln>
      </dgm:spPr>
      <dgm:t>
        <a:bodyPr/>
        <a:lstStyle/>
        <a:p>
          <a:r>
            <a:rPr lang="es-ES"/>
            <a:t>Auditores externos e internos</a:t>
          </a:r>
        </a:p>
      </dgm:t>
    </dgm:pt>
    <dgm:pt modelId="{11D50B7A-114D-4F9F-8DD4-6434F5F39C08}" type="parTrans" cxnId="{DACEDA11-6FD0-4492-86B8-6C566DF167AB}">
      <dgm:prSet/>
      <dgm:spPr/>
      <dgm:t>
        <a:bodyPr/>
        <a:lstStyle/>
        <a:p>
          <a:endParaRPr lang="en-US"/>
        </a:p>
      </dgm:t>
    </dgm:pt>
    <dgm:pt modelId="{00A8B10D-A213-449A-884B-573DA546A700}" type="sibTrans" cxnId="{DACEDA11-6FD0-4492-86B8-6C566DF167AB}">
      <dgm:prSet/>
      <dgm:spPr/>
      <dgm:t>
        <a:bodyPr/>
        <a:lstStyle/>
        <a:p>
          <a:endParaRPr lang="en-US"/>
        </a:p>
      </dgm:t>
    </dgm:pt>
    <dgm:pt modelId="{4A54A966-C645-45C4-BAE3-C8E0E3EAB0CF}">
      <dgm:prSet phldrT="[Text]"/>
      <dgm:spPr>
        <a:solidFill>
          <a:srgbClr val="003366">
            <a:alpha val="52000"/>
          </a:srgbClr>
        </a:solidFill>
        <a:ln w="0">
          <a:solidFill>
            <a:schemeClr val="bg1"/>
          </a:solidFill>
        </a:ln>
      </dgm:spPr>
      <dgm:t>
        <a:bodyPr/>
        <a:lstStyle/>
        <a:p>
          <a:r>
            <a:rPr lang="es-ES"/>
            <a:t>Comisión Asesora sobre Inversiones </a:t>
          </a:r>
        </a:p>
      </dgm:t>
    </dgm:pt>
    <dgm:pt modelId="{77B78B7C-E04F-41E1-BF06-4BC0F4874000}" type="parTrans" cxnId="{7751A5BC-80AF-44F4-8DFE-25D8E8097BE1}">
      <dgm:prSet/>
      <dgm:spPr/>
      <dgm:t>
        <a:bodyPr/>
        <a:lstStyle/>
        <a:p>
          <a:endParaRPr lang="en-US"/>
        </a:p>
      </dgm:t>
    </dgm:pt>
    <dgm:pt modelId="{929F75BF-08CB-4CF3-9B69-579483A2A375}" type="sibTrans" cxnId="{7751A5BC-80AF-44F4-8DFE-25D8E8097BE1}">
      <dgm:prSet/>
      <dgm:spPr/>
      <dgm:t>
        <a:bodyPr/>
        <a:lstStyle/>
        <a:p>
          <a:endParaRPr lang="en-US"/>
        </a:p>
      </dgm:t>
    </dgm:pt>
    <dgm:pt modelId="{2B3CDB94-ED7A-444A-B9BE-39D736E1EF46}">
      <dgm:prSet phldrT="[Text]"/>
      <dgm:spPr>
        <a:solidFill>
          <a:srgbClr val="003366">
            <a:alpha val="52000"/>
          </a:srgbClr>
        </a:solidFill>
      </dgm:spPr>
      <dgm:t>
        <a:bodyPr/>
        <a:lstStyle/>
        <a:p>
          <a:r>
            <a:rPr lang="es-ES"/>
            <a:t>Inversiones de la OMPI</a:t>
          </a:r>
        </a:p>
      </dgm:t>
    </dgm:pt>
    <dgm:pt modelId="{E590F0D4-1DB9-4936-9139-348F53C4EF6A}" type="parTrans" cxnId="{EB60AE24-3CBF-4DBF-A0C5-AAA0122F7996}">
      <dgm:prSet/>
      <dgm:spPr/>
      <dgm:t>
        <a:bodyPr/>
        <a:lstStyle/>
        <a:p>
          <a:endParaRPr lang="en-US"/>
        </a:p>
      </dgm:t>
    </dgm:pt>
    <dgm:pt modelId="{2B1E35E4-F8EA-4FA2-86CC-87E084CC94FB}" type="sibTrans" cxnId="{EB60AE24-3CBF-4DBF-A0C5-AAA0122F7996}">
      <dgm:prSet/>
      <dgm:spPr/>
      <dgm:t>
        <a:bodyPr/>
        <a:lstStyle/>
        <a:p>
          <a:endParaRPr lang="en-US"/>
        </a:p>
      </dgm:t>
    </dgm:pt>
    <dgm:pt modelId="{2784E1BA-B3EA-4B6F-A061-F3D29E6C733C}" type="pres">
      <dgm:prSet presAssocID="{8F4B619F-E9F0-4208-8E36-8529449588A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512E21-DF15-4DC4-8EAB-80632F3F7697}" type="pres">
      <dgm:prSet presAssocID="{8F4B619F-E9F0-4208-8E36-8529449588AA}" presName="comp1" presStyleCnt="0"/>
      <dgm:spPr/>
    </dgm:pt>
    <dgm:pt modelId="{111C4B8A-9E53-427B-B656-541E9BE6CD89}" type="pres">
      <dgm:prSet presAssocID="{8F4B619F-E9F0-4208-8E36-8529449588AA}" presName="circle1" presStyleLbl="node1" presStyleIdx="0" presStyleCnt="6"/>
      <dgm:spPr/>
      <dgm:t>
        <a:bodyPr/>
        <a:lstStyle/>
        <a:p>
          <a:endParaRPr lang="en-US"/>
        </a:p>
      </dgm:t>
    </dgm:pt>
    <dgm:pt modelId="{1E98C4A0-651F-450F-B04E-6B0FEC20CF36}" type="pres">
      <dgm:prSet presAssocID="{8F4B619F-E9F0-4208-8E36-8529449588AA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6EF42-6DF0-4378-96F0-4855D222A37C}" type="pres">
      <dgm:prSet presAssocID="{8F4B619F-E9F0-4208-8E36-8529449588AA}" presName="comp2" presStyleCnt="0"/>
      <dgm:spPr/>
    </dgm:pt>
    <dgm:pt modelId="{85D6B53F-FDBA-4E7A-91BD-AE665588A2AD}" type="pres">
      <dgm:prSet presAssocID="{8F4B619F-E9F0-4208-8E36-8529449588AA}" presName="circle2" presStyleLbl="node1" presStyleIdx="1" presStyleCnt="6"/>
      <dgm:spPr/>
      <dgm:t>
        <a:bodyPr/>
        <a:lstStyle/>
        <a:p>
          <a:endParaRPr lang="en-US"/>
        </a:p>
      </dgm:t>
    </dgm:pt>
    <dgm:pt modelId="{9C45D668-994D-41EB-B772-511CD852D3FC}" type="pres">
      <dgm:prSet presAssocID="{8F4B619F-E9F0-4208-8E36-8529449588AA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CAF84-A073-4108-9579-9A298640C538}" type="pres">
      <dgm:prSet presAssocID="{8F4B619F-E9F0-4208-8E36-8529449588AA}" presName="comp3" presStyleCnt="0"/>
      <dgm:spPr/>
    </dgm:pt>
    <dgm:pt modelId="{6B4C8622-96AB-4FBA-8C6E-1780B2FB283E}" type="pres">
      <dgm:prSet presAssocID="{8F4B619F-E9F0-4208-8E36-8529449588AA}" presName="circle3" presStyleLbl="node1" presStyleIdx="2" presStyleCnt="6"/>
      <dgm:spPr/>
      <dgm:t>
        <a:bodyPr/>
        <a:lstStyle/>
        <a:p>
          <a:endParaRPr lang="en-US"/>
        </a:p>
      </dgm:t>
    </dgm:pt>
    <dgm:pt modelId="{E4425408-8B80-4F48-B4BB-0817F1B2E41E}" type="pres">
      <dgm:prSet presAssocID="{8F4B619F-E9F0-4208-8E36-8529449588AA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1C786-BFE4-4449-A799-FA61BA56F0DA}" type="pres">
      <dgm:prSet presAssocID="{8F4B619F-E9F0-4208-8E36-8529449588AA}" presName="comp4" presStyleCnt="0"/>
      <dgm:spPr/>
    </dgm:pt>
    <dgm:pt modelId="{F6586015-BB1C-401F-8549-10B79F557FCC}" type="pres">
      <dgm:prSet presAssocID="{8F4B619F-E9F0-4208-8E36-8529449588AA}" presName="circle4" presStyleLbl="node1" presStyleIdx="3" presStyleCnt="6"/>
      <dgm:spPr/>
      <dgm:t>
        <a:bodyPr/>
        <a:lstStyle/>
        <a:p>
          <a:endParaRPr lang="en-US"/>
        </a:p>
      </dgm:t>
    </dgm:pt>
    <dgm:pt modelId="{9AD08BC5-F649-4018-B487-645EAA9A12FF}" type="pres">
      <dgm:prSet presAssocID="{8F4B619F-E9F0-4208-8E36-8529449588AA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B1A33-48C5-4618-9F18-D77E14964C2F}" type="pres">
      <dgm:prSet presAssocID="{8F4B619F-E9F0-4208-8E36-8529449588AA}" presName="comp5" presStyleCnt="0"/>
      <dgm:spPr/>
    </dgm:pt>
    <dgm:pt modelId="{FB1FB8E6-D94E-46F5-A8AA-D0CAF5F2F3FD}" type="pres">
      <dgm:prSet presAssocID="{8F4B619F-E9F0-4208-8E36-8529449588AA}" presName="circle5" presStyleLbl="node1" presStyleIdx="4" presStyleCnt="6"/>
      <dgm:spPr/>
      <dgm:t>
        <a:bodyPr/>
        <a:lstStyle/>
        <a:p>
          <a:endParaRPr lang="en-US"/>
        </a:p>
      </dgm:t>
    </dgm:pt>
    <dgm:pt modelId="{0DA3D102-BB81-48DA-BC8C-A5773FA48C5C}" type="pres">
      <dgm:prSet presAssocID="{8F4B619F-E9F0-4208-8E36-8529449588AA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CD136-5F72-4F7E-8FC8-96CAE519CEB2}" type="pres">
      <dgm:prSet presAssocID="{8F4B619F-E9F0-4208-8E36-8529449588AA}" presName="comp6" presStyleCnt="0"/>
      <dgm:spPr/>
    </dgm:pt>
    <dgm:pt modelId="{CAA90159-585B-4C2A-B590-26299C81EDE8}" type="pres">
      <dgm:prSet presAssocID="{8F4B619F-E9F0-4208-8E36-8529449588AA}" presName="circle6" presStyleLbl="node1" presStyleIdx="5" presStyleCnt="6"/>
      <dgm:spPr/>
      <dgm:t>
        <a:bodyPr/>
        <a:lstStyle/>
        <a:p>
          <a:endParaRPr lang="en-US"/>
        </a:p>
      </dgm:t>
    </dgm:pt>
    <dgm:pt modelId="{51197667-445D-41BC-8E91-B56275C73F55}" type="pres">
      <dgm:prSet presAssocID="{8F4B619F-E9F0-4208-8E36-8529449588AA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F51C21-343E-4016-B71C-6AFE1BB331AB}" type="presOf" srcId="{416A09FF-98AC-47CD-B98C-06650A47C043}" destId="{E4425408-8B80-4F48-B4BB-0817F1B2E41E}" srcOrd="1" destOrd="0" presId="urn:microsoft.com/office/officeart/2005/8/layout/venn2"/>
    <dgm:cxn modelId="{7751A5BC-80AF-44F4-8DFE-25D8E8097BE1}" srcId="{8F4B619F-E9F0-4208-8E36-8529449588AA}" destId="{4A54A966-C645-45C4-BAE3-C8E0E3EAB0CF}" srcOrd="4" destOrd="0" parTransId="{77B78B7C-E04F-41E1-BF06-4BC0F4874000}" sibTransId="{929F75BF-08CB-4CF3-9B69-579483A2A375}"/>
    <dgm:cxn modelId="{477EF3D8-E614-4913-B91C-D78B0B335B08}" type="presOf" srcId="{1AAB7B31-E423-4775-81D3-275A68F403CB}" destId="{85D6B53F-FDBA-4E7A-91BD-AE665588A2AD}" srcOrd="0" destOrd="0" presId="urn:microsoft.com/office/officeart/2005/8/layout/venn2"/>
    <dgm:cxn modelId="{9E9996E8-491B-4BDA-9157-8ACE0363EF7B}" srcId="{8F4B619F-E9F0-4208-8E36-8529449588AA}" destId="{1AAB7B31-E423-4775-81D3-275A68F403CB}" srcOrd="1" destOrd="0" parTransId="{6C314E37-D10C-469D-AF15-AB777C9E0857}" sibTransId="{1DB68115-4442-4783-B02B-013E202AFE3D}"/>
    <dgm:cxn modelId="{C02018B1-1861-4D2F-B93E-BBAADB0D94DA}" type="presOf" srcId="{8F4B619F-E9F0-4208-8E36-8529449588AA}" destId="{2784E1BA-B3EA-4B6F-A061-F3D29E6C733C}" srcOrd="0" destOrd="0" presId="urn:microsoft.com/office/officeart/2005/8/layout/venn2"/>
    <dgm:cxn modelId="{AF2BB893-F43B-4E82-879E-82F8BECDF9E7}" type="presOf" srcId="{2B3CDB94-ED7A-444A-B9BE-39D736E1EF46}" destId="{CAA90159-585B-4C2A-B590-26299C81EDE8}" srcOrd="0" destOrd="0" presId="urn:microsoft.com/office/officeart/2005/8/layout/venn2"/>
    <dgm:cxn modelId="{46A84400-14BE-4F52-92D3-7618C57959BB}" srcId="{8F4B619F-E9F0-4208-8E36-8529449588AA}" destId="{E1CE0640-D27E-4AD9-843B-B6BB70F286A1}" srcOrd="3" destOrd="0" parTransId="{47CD06BB-186A-41A8-A686-303B229D1DF8}" sibTransId="{9FCD0B5D-568C-4120-B3F8-7786D05C03F2}"/>
    <dgm:cxn modelId="{616C5567-5323-4BB9-8686-8929B6BB1092}" type="presOf" srcId="{416A09FF-98AC-47CD-B98C-06650A47C043}" destId="{6B4C8622-96AB-4FBA-8C6E-1780B2FB283E}" srcOrd="0" destOrd="0" presId="urn:microsoft.com/office/officeart/2005/8/layout/venn2"/>
    <dgm:cxn modelId="{B4996740-8236-4D31-84A3-287BB8A78AE6}" type="presOf" srcId="{D2C8834B-7409-4816-8AF9-C9A099DAFDA1}" destId="{1E98C4A0-651F-450F-B04E-6B0FEC20CF36}" srcOrd="1" destOrd="0" presId="urn:microsoft.com/office/officeart/2005/8/layout/venn2"/>
    <dgm:cxn modelId="{4ADB4D69-EA1B-47C6-9496-0366A67A491C}" srcId="{8F4B619F-E9F0-4208-8E36-8529449588AA}" destId="{D2C8834B-7409-4816-8AF9-C9A099DAFDA1}" srcOrd="0" destOrd="0" parTransId="{5B8271FF-8F4F-4F90-9A18-BF48A17FDA7B}" sibTransId="{E9A03E4D-B90B-4471-820E-B2E3D1848E6E}"/>
    <dgm:cxn modelId="{0D098EFB-12DB-41D9-8C0D-B3D8C379F4FC}" type="presOf" srcId="{1AAB7B31-E423-4775-81D3-275A68F403CB}" destId="{9C45D668-994D-41EB-B772-511CD852D3FC}" srcOrd="1" destOrd="0" presId="urn:microsoft.com/office/officeart/2005/8/layout/venn2"/>
    <dgm:cxn modelId="{2D8E786A-68D9-4581-8C2D-6A5D1F81BE68}" type="presOf" srcId="{4A54A966-C645-45C4-BAE3-C8E0E3EAB0CF}" destId="{FB1FB8E6-D94E-46F5-A8AA-D0CAF5F2F3FD}" srcOrd="0" destOrd="0" presId="urn:microsoft.com/office/officeart/2005/8/layout/venn2"/>
    <dgm:cxn modelId="{E1C4881D-C51C-4C2A-A27B-62474E77DFAE}" type="presOf" srcId="{4A54A966-C645-45C4-BAE3-C8E0E3EAB0CF}" destId="{0DA3D102-BB81-48DA-BC8C-A5773FA48C5C}" srcOrd="1" destOrd="0" presId="urn:microsoft.com/office/officeart/2005/8/layout/venn2"/>
    <dgm:cxn modelId="{DACEDA11-6FD0-4492-86B8-6C566DF167AB}" srcId="{8F4B619F-E9F0-4208-8E36-8529449588AA}" destId="{416A09FF-98AC-47CD-B98C-06650A47C043}" srcOrd="2" destOrd="0" parTransId="{11D50B7A-114D-4F9F-8DD4-6434F5F39C08}" sibTransId="{00A8B10D-A213-449A-884B-573DA546A700}"/>
    <dgm:cxn modelId="{476CF615-B1B1-4D5B-A782-C74E4DAC4592}" type="presOf" srcId="{2B3CDB94-ED7A-444A-B9BE-39D736E1EF46}" destId="{51197667-445D-41BC-8E91-B56275C73F55}" srcOrd="1" destOrd="0" presId="urn:microsoft.com/office/officeart/2005/8/layout/venn2"/>
    <dgm:cxn modelId="{6D652846-101D-48C3-985C-77E92302783C}" type="presOf" srcId="{E1CE0640-D27E-4AD9-843B-B6BB70F286A1}" destId="{9AD08BC5-F649-4018-B487-645EAA9A12FF}" srcOrd="1" destOrd="0" presId="urn:microsoft.com/office/officeart/2005/8/layout/venn2"/>
    <dgm:cxn modelId="{7E75AF46-F885-4E5A-837D-5A7D3C10A9DB}" type="presOf" srcId="{D2C8834B-7409-4816-8AF9-C9A099DAFDA1}" destId="{111C4B8A-9E53-427B-B656-541E9BE6CD89}" srcOrd="0" destOrd="0" presId="urn:microsoft.com/office/officeart/2005/8/layout/venn2"/>
    <dgm:cxn modelId="{45127F2B-B35A-485C-B26E-8C492446702B}" type="presOf" srcId="{E1CE0640-D27E-4AD9-843B-B6BB70F286A1}" destId="{F6586015-BB1C-401F-8549-10B79F557FCC}" srcOrd="0" destOrd="0" presId="urn:microsoft.com/office/officeart/2005/8/layout/venn2"/>
    <dgm:cxn modelId="{EB60AE24-3CBF-4DBF-A0C5-AAA0122F7996}" srcId="{8F4B619F-E9F0-4208-8E36-8529449588AA}" destId="{2B3CDB94-ED7A-444A-B9BE-39D736E1EF46}" srcOrd="5" destOrd="0" parTransId="{E590F0D4-1DB9-4936-9139-348F53C4EF6A}" sibTransId="{2B1E35E4-F8EA-4FA2-86CC-87E084CC94FB}"/>
    <dgm:cxn modelId="{A32E4A90-5A07-4F47-9F0D-82BC6E857BE8}" type="presParOf" srcId="{2784E1BA-B3EA-4B6F-A061-F3D29E6C733C}" destId="{2E512E21-DF15-4DC4-8EAB-80632F3F7697}" srcOrd="0" destOrd="0" presId="urn:microsoft.com/office/officeart/2005/8/layout/venn2"/>
    <dgm:cxn modelId="{7F20E5F9-76E0-45F4-9755-2B7F7E737698}" type="presParOf" srcId="{2E512E21-DF15-4DC4-8EAB-80632F3F7697}" destId="{111C4B8A-9E53-427B-B656-541E9BE6CD89}" srcOrd="0" destOrd="0" presId="urn:microsoft.com/office/officeart/2005/8/layout/venn2"/>
    <dgm:cxn modelId="{6B5C7F7E-3E66-4EAB-A9FD-48A50F2FEB5D}" type="presParOf" srcId="{2E512E21-DF15-4DC4-8EAB-80632F3F7697}" destId="{1E98C4A0-651F-450F-B04E-6B0FEC20CF36}" srcOrd="1" destOrd="0" presId="urn:microsoft.com/office/officeart/2005/8/layout/venn2"/>
    <dgm:cxn modelId="{7D87FE21-91A8-4395-8492-36F80EA56176}" type="presParOf" srcId="{2784E1BA-B3EA-4B6F-A061-F3D29E6C733C}" destId="{26A6EF42-6DF0-4378-96F0-4855D222A37C}" srcOrd="1" destOrd="0" presId="urn:microsoft.com/office/officeart/2005/8/layout/venn2"/>
    <dgm:cxn modelId="{59EABD57-6292-4033-BE0A-7BF1548B7129}" type="presParOf" srcId="{26A6EF42-6DF0-4378-96F0-4855D222A37C}" destId="{85D6B53F-FDBA-4E7A-91BD-AE665588A2AD}" srcOrd="0" destOrd="0" presId="urn:microsoft.com/office/officeart/2005/8/layout/venn2"/>
    <dgm:cxn modelId="{12B86767-452C-48CC-868B-67AFE1641E15}" type="presParOf" srcId="{26A6EF42-6DF0-4378-96F0-4855D222A37C}" destId="{9C45D668-994D-41EB-B772-511CD852D3FC}" srcOrd="1" destOrd="0" presId="urn:microsoft.com/office/officeart/2005/8/layout/venn2"/>
    <dgm:cxn modelId="{B0789D60-FBB7-4493-B16B-E720EE2D1FA7}" type="presParOf" srcId="{2784E1BA-B3EA-4B6F-A061-F3D29E6C733C}" destId="{B69CAF84-A073-4108-9579-9A298640C538}" srcOrd="2" destOrd="0" presId="urn:microsoft.com/office/officeart/2005/8/layout/venn2"/>
    <dgm:cxn modelId="{59226EAF-C2B9-44CF-929B-A12E602135C6}" type="presParOf" srcId="{B69CAF84-A073-4108-9579-9A298640C538}" destId="{6B4C8622-96AB-4FBA-8C6E-1780B2FB283E}" srcOrd="0" destOrd="0" presId="urn:microsoft.com/office/officeart/2005/8/layout/venn2"/>
    <dgm:cxn modelId="{07588A0B-3C00-44E4-BB10-602C1F2AF78C}" type="presParOf" srcId="{B69CAF84-A073-4108-9579-9A298640C538}" destId="{E4425408-8B80-4F48-B4BB-0817F1B2E41E}" srcOrd="1" destOrd="0" presId="urn:microsoft.com/office/officeart/2005/8/layout/venn2"/>
    <dgm:cxn modelId="{03E91849-6C18-4472-AC98-D024AB1AF235}" type="presParOf" srcId="{2784E1BA-B3EA-4B6F-A061-F3D29E6C733C}" destId="{A2E1C786-BFE4-4449-A799-FA61BA56F0DA}" srcOrd="3" destOrd="0" presId="urn:microsoft.com/office/officeart/2005/8/layout/venn2"/>
    <dgm:cxn modelId="{94B44421-A840-4656-97E9-556C6BA0E3E2}" type="presParOf" srcId="{A2E1C786-BFE4-4449-A799-FA61BA56F0DA}" destId="{F6586015-BB1C-401F-8549-10B79F557FCC}" srcOrd="0" destOrd="0" presId="urn:microsoft.com/office/officeart/2005/8/layout/venn2"/>
    <dgm:cxn modelId="{6E5ABAA1-EB0F-4543-AF88-D6198E83C9F4}" type="presParOf" srcId="{A2E1C786-BFE4-4449-A799-FA61BA56F0DA}" destId="{9AD08BC5-F649-4018-B487-645EAA9A12FF}" srcOrd="1" destOrd="0" presId="urn:microsoft.com/office/officeart/2005/8/layout/venn2"/>
    <dgm:cxn modelId="{93ADFD02-B712-42C1-904F-4C8DC0C97426}" type="presParOf" srcId="{2784E1BA-B3EA-4B6F-A061-F3D29E6C733C}" destId="{CF8B1A33-48C5-4618-9F18-D77E14964C2F}" srcOrd="4" destOrd="0" presId="urn:microsoft.com/office/officeart/2005/8/layout/venn2"/>
    <dgm:cxn modelId="{4D2BDC1F-572D-4CEC-9D71-F2F37600280C}" type="presParOf" srcId="{CF8B1A33-48C5-4618-9F18-D77E14964C2F}" destId="{FB1FB8E6-D94E-46F5-A8AA-D0CAF5F2F3FD}" srcOrd="0" destOrd="0" presId="urn:microsoft.com/office/officeart/2005/8/layout/venn2"/>
    <dgm:cxn modelId="{4CED84E1-4B7E-4B68-BAE0-5190D0433F29}" type="presParOf" srcId="{CF8B1A33-48C5-4618-9F18-D77E14964C2F}" destId="{0DA3D102-BB81-48DA-BC8C-A5773FA48C5C}" srcOrd="1" destOrd="0" presId="urn:microsoft.com/office/officeart/2005/8/layout/venn2"/>
    <dgm:cxn modelId="{C35A5D24-D29B-4862-BCD4-0047503A5E7D}" type="presParOf" srcId="{2784E1BA-B3EA-4B6F-A061-F3D29E6C733C}" destId="{FB3CD136-5F72-4F7E-8FC8-96CAE519CEB2}" srcOrd="5" destOrd="0" presId="urn:microsoft.com/office/officeart/2005/8/layout/venn2"/>
    <dgm:cxn modelId="{4E34741F-0D75-42EC-ABD3-E7AB2ABED196}" type="presParOf" srcId="{FB3CD136-5F72-4F7E-8FC8-96CAE519CEB2}" destId="{CAA90159-585B-4C2A-B590-26299C81EDE8}" srcOrd="0" destOrd="0" presId="urn:microsoft.com/office/officeart/2005/8/layout/venn2"/>
    <dgm:cxn modelId="{766DFCA7-9C21-4962-A2C5-E958916698E3}" type="presParOf" srcId="{FB3CD136-5F72-4F7E-8FC8-96CAE519CEB2}" destId="{51197667-445D-41BC-8E91-B56275C73F5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C4B8A-9E53-427B-B656-541E9BE6CD89}">
      <dsp:nvSpPr>
        <dsp:cNvPr id="0" name=""/>
        <dsp:cNvSpPr/>
      </dsp:nvSpPr>
      <dsp:spPr>
        <a:xfrm>
          <a:off x="82152" y="0"/>
          <a:ext cx="3264694" cy="3264694"/>
        </a:xfrm>
        <a:prstGeom prst="ellipse">
          <a:avLst/>
        </a:prstGeom>
        <a:solidFill>
          <a:srgbClr val="003366">
            <a:alpha val="5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kern="1200"/>
            <a:t>Estados miembros de la OMPI</a:t>
          </a:r>
        </a:p>
      </dsp:txBody>
      <dsp:txXfrm>
        <a:off x="1102369" y="163234"/>
        <a:ext cx="1224260" cy="326469"/>
      </dsp:txXfrm>
    </dsp:sp>
    <dsp:sp modelId="{85D6B53F-FDBA-4E7A-91BD-AE665588A2AD}">
      <dsp:nvSpPr>
        <dsp:cNvPr id="0" name=""/>
        <dsp:cNvSpPr/>
      </dsp:nvSpPr>
      <dsp:spPr>
        <a:xfrm>
          <a:off x="327005" y="489704"/>
          <a:ext cx="2774989" cy="2774989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kern="1200"/>
            <a:t>Comisión Consultiva Independiente de Supervisión (CCIS)</a:t>
          </a:r>
        </a:p>
      </dsp:txBody>
      <dsp:txXfrm>
        <a:off x="1116142" y="649266"/>
        <a:ext cx="1196714" cy="319123"/>
      </dsp:txXfrm>
    </dsp:sp>
    <dsp:sp modelId="{6B4C8622-96AB-4FBA-8C6E-1780B2FB283E}">
      <dsp:nvSpPr>
        <dsp:cNvPr id="0" name=""/>
        <dsp:cNvSpPr/>
      </dsp:nvSpPr>
      <dsp:spPr>
        <a:xfrm>
          <a:off x="571857" y="979408"/>
          <a:ext cx="2285285" cy="2285285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kern="1200"/>
            <a:t>Auditores externos e internos</a:t>
          </a:r>
        </a:p>
      </dsp:txBody>
      <dsp:txXfrm>
        <a:off x="1123182" y="1137092"/>
        <a:ext cx="1182635" cy="315369"/>
      </dsp:txXfrm>
    </dsp:sp>
    <dsp:sp modelId="{F6586015-BB1C-401F-8549-10B79F557FCC}">
      <dsp:nvSpPr>
        <dsp:cNvPr id="0" name=""/>
        <dsp:cNvSpPr/>
      </dsp:nvSpPr>
      <dsp:spPr>
        <a:xfrm>
          <a:off x="816709" y="1469112"/>
          <a:ext cx="1795581" cy="1795581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kern="1200"/>
            <a:t>Comité de Gestión de Riesgos de la OMPI</a:t>
          </a:r>
        </a:p>
      </dsp:txBody>
      <dsp:txXfrm>
        <a:off x="1229692" y="1630714"/>
        <a:ext cx="969614" cy="323204"/>
      </dsp:txXfrm>
    </dsp:sp>
    <dsp:sp modelId="{FB1FB8E6-D94E-46F5-A8AA-D0CAF5F2F3FD}">
      <dsp:nvSpPr>
        <dsp:cNvPr id="0" name=""/>
        <dsp:cNvSpPr/>
      </dsp:nvSpPr>
      <dsp:spPr>
        <a:xfrm>
          <a:off x="1061561" y="1958816"/>
          <a:ext cx="1305877" cy="1305877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kern="1200"/>
            <a:t>Comisión Asesora sobre Inversiones </a:t>
          </a:r>
        </a:p>
      </dsp:txBody>
      <dsp:txXfrm>
        <a:off x="1290089" y="2122051"/>
        <a:ext cx="848820" cy="326469"/>
      </dsp:txXfrm>
    </dsp:sp>
    <dsp:sp modelId="{CAA90159-585B-4C2A-B590-26299C81EDE8}">
      <dsp:nvSpPr>
        <dsp:cNvPr id="0" name=""/>
        <dsp:cNvSpPr/>
      </dsp:nvSpPr>
      <dsp:spPr>
        <a:xfrm>
          <a:off x="1306413" y="2448520"/>
          <a:ext cx="816173" cy="816173"/>
        </a:xfrm>
        <a:prstGeom prst="ellipse">
          <a:avLst/>
        </a:prstGeom>
        <a:solidFill>
          <a:srgbClr val="003366">
            <a:alpha val="5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kern="1200"/>
            <a:t>Inversiones de la OMPI</a:t>
          </a:r>
        </a:p>
      </dsp:txBody>
      <dsp:txXfrm>
        <a:off x="1425939" y="2652563"/>
        <a:ext cx="577121" cy="408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E892C-A295-43B7-910A-D2C7216F9B71}" type="datetimeFigureOut">
              <a:rPr lang="es-ES" smtClean="0"/>
              <a:t>02/06/2023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B110-27A3-4346-8875-35A413E950A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20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4B3A36-662B-4E53-B902-E6976A1277D8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3691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1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3160" y="2895600"/>
            <a:ext cx="4800600" cy="13144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1848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230BD-0A85-4422-8BFE-FC2378AA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4C891-BEDC-416B-A68B-BCB8E0855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3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3EFBB-7C01-4D83-9D3C-01A99889B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6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05C38-C6A2-4022-BD3C-D003CFFD4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2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329929"/>
            <a:ext cx="3028950" cy="326469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329929"/>
            <a:ext cx="3028950" cy="326469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82A5A-E24C-4C01-A57F-178C4421F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5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DC200-8EF6-4E67-A1A3-961CE6570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0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086E0-775B-403B-9FA4-E229B556A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1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F30E1-F1FA-44B3-91C5-EBB133D93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2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48D6-5AAB-4224-BCDF-B0837615D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1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89B39-714A-40AD-B6AF-FEC991DF6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6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329929"/>
            <a:ext cx="6172200" cy="3264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57800" y="0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 smtClean="0"/>
            </a:lvl1pPr>
          </a:lstStyle>
          <a:p>
            <a:pPr>
              <a:defRPr/>
            </a:pPr>
            <a:fld id="{76FBD989-F529-458D-AB15-A5D67BE23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408C"/>
          </a:solidFill>
          <a:latin typeface="Arial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408C"/>
          </a:solidFill>
          <a:latin typeface="Arial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408C"/>
          </a:solidFill>
          <a:latin typeface="Arial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408C"/>
          </a:solidFill>
          <a:latin typeface="Arial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800">
          <a:solidFill>
            <a:schemeClr val="tx1"/>
          </a:solidFill>
          <a:latin typeface="+mn-lt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800">
          <a:solidFill>
            <a:schemeClr val="tx1"/>
          </a:solidFill>
          <a:latin typeface="+mn-lt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800">
          <a:solidFill>
            <a:schemeClr val="tx1"/>
          </a:solidFill>
          <a:latin typeface="+mn-lt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800">
          <a:solidFill>
            <a:schemeClr val="tx1"/>
          </a:solidFill>
          <a:latin typeface="+mn-lt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800">
          <a:solidFill>
            <a:schemeClr val="tx1"/>
          </a:solidFill>
          <a:latin typeface="+mn-lt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800">
          <a:solidFill>
            <a:schemeClr val="tx1"/>
          </a:solidFill>
          <a:latin typeface="+mn-lt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800">
          <a:solidFill>
            <a:schemeClr val="tx1"/>
          </a:solidFill>
          <a:latin typeface="+mn-lt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137297"/>
            <a:ext cx="3702844" cy="1000125"/>
          </a:xfrm>
          <a:noFill/>
        </p:spPr>
        <p:txBody>
          <a:bodyPr/>
          <a:lstStyle/>
          <a:p>
            <a:pPr eaLnBrk="1" hangingPunct="1"/>
            <a:r>
              <a:rPr lang="es-ES" sz="2250" b="1">
                <a:solidFill>
                  <a:srgbClr val="00408C"/>
                </a:solidFill>
                <a:ea typeface="ヒラギノ角ゴ Pro W3" pitchFamily="1" charset="-128"/>
              </a:rPr>
              <a:t>Información actualizada sobre inversiones</a:t>
            </a:r>
          </a:p>
          <a:p>
            <a:r>
              <a:rPr lang="es-ES" sz="2250" b="1">
                <a:solidFill>
                  <a:srgbClr val="00408C"/>
                </a:solidFill>
                <a:ea typeface="ヒラギノ角ゴ Pro W3" pitchFamily="1" charset="-128"/>
              </a:rPr>
              <a:t>WO/PBC/36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686301" y="3864769"/>
            <a:ext cx="1610915" cy="54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40000"/>
              </a:lnSpc>
            </a:pPr>
            <a:r>
              <a:rPr lang="es-ES" sz="975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Ginebra</a:t>
            </a:r>
          </a:p>
          <a:p>
            <a:pPr>
              <a:lnSpc>
                <a:spcPct val="40000"/>
              </a:lnSpc>
            </a:pPr>
            <a:r>
              <a:rPr lang="es-ES" sz="975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Mayo de 2023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685800" y="2857500"/>
            <a:ext cx="285750" cy="28575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 sz="1800" dirty="0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922735" y="4354117"/>
            <a:ext cx="5200650" cy="53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350">
                <a:solidFill>
                  <a:srgbClr val="00408C"/>
                </a:solidFill>
                <a:ea typeface="ヒラギノ角ゴ Pro W3" pitchFamily="1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259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140821"/>
            <a:ext cx="6172200" cy="857250"/>
          </a:xfrm>
        </p:spPr>
        <p:txBody>
          <a:bodyPr/>
          <a:lstStyle/>
          <a:p>
            <a:r>
              <a:rPr lang="es-ES" sz="2300" dirty="0"/>
              <a:t>Mercados mundiales: tímida recuperación en la mayoría de clases de activos hasta la fecha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020" y="1059582"/>
            <a:ext cx="3425537" cy="3288939"/>
          </a:xfrm>
        </p:spPr>
        <p:txBody>
          <a:bodyPr/>
          <a:lstStyle/>
          <a:p>
            <a:pPr marL="0" indent="0">
              <a:buNone/>
            </a:pPr>
            <a:r>
              <a:rPr lang="es-ES" sz="950" b="1" dirty="0"/>
              <a:t>EL FIN DE LOS TIPOS DE INTERÉS NEGATIVOS EN SUIZA</a:t>
            </a:r>
          </a:p>
          <a:p>
            <a:r>
              <a:rPr lang="es-ES" sz="950" dirty="0"/>
              <a:t>Tras más de una década de tipos de interés bajos, los principales bancos centrales han adoptado políticas monetarias restrictivas para hacer frente a las presiones inflacionarias.</a:t>
            </a:r>
          </a:p>
          <a:p>
            <a:r>
              <a:rPr lang="es-ES" sz="950" dirty="0"/>
              <a:t>En septiembre de 2022, el Banco Nacional Suizo puso fin a su política de tipos de interés negativos</a:t>
            </a:r>
          </a:p>
          <a:p>
            <a:r>
              <a:rPr lang="es-ES" sz="950" dirty="0"/>
              <a:t>El aumento de los tipos de interés dio lugar a rendimientos negativos en casi todas las categorías de inversión</a:t>
            </a:r>
          </a:p>
          <a:p>
            <a:pPr marL="0" indent="0">
              <a:buNone/>
            </a:pPr>
            <a:endParaRPr lang="fr-CH" sz="950" dirty="0"/>
          </a:p>
          <a:p>
            <a:pPr marL="0" indent="0">
              <a:buNone/>
            </a:pPr>
            <a:r>
              <a:rPr lang="es-ES" sz="950" b="1" dirty="0"/>
              <a:t>LOS MERCADOS SE HAN RECUPERADO EN 2023 (hasta la fecha)</a:t>
            </a:r>
          </a:p>
          <a:p>
            <a:r>
              <a:rPr lang="es-ES" sz="950" dirty="0"/>
              <a:t>Los tipos de interés más elevados del efectivo y de los bonos considerados tradicionalmente de alta calidad facilitan a los inversores la obtención de rendimientos nominales positivos.</a:t>
            </a:r>
          </a:p>
          <a:p>
            <a:pPr marL="0" indent="0">
              <a:buNone/>
            </a:pPr>
            <a:endParaRPr lang="fr-CH" sz="950" dirty="0"/>
          </a:p>
          <a:p>
            <a:pPr marL="0" indent="0">
              <a:buNone/>
            </a:pPr>
            <a:r>
              <a:rPr lang="es-ES" sz="950" b="1" dirty="0"/>
              <a:t>PERSISTEN LAS CIRCUNSTANCIAS ADVERSAS</a:t>
            </a:r>
          </a:p>
          <a:p>
            <a:r>
              <a:rPr lang="es-ES" sz="950" dirty="0"/>
              <a:t>Desaceleración del crecimiento mundial y posible recesión.</a:t>
            </a:r>
          </a:p>
          <a:p>
            <a:r>
              <a:rPr lang="es-ES" sz="950" dirty="0"/>
              <a:t>Tensiones derivadas de las turbulencias bancarias y riesgo de contagio mundial.</a:t>
            </a:r>
          </a:p>
          <a:p>
            <a:endParaRPr lang="fr-CH" sz="950" dirty="0"/>
          </a:p>
          <a:p>
            <a:pPr marL="0" indent="0">
              <a:buNone/>
            </a:pPr>
            <a:endParaRPr lang="fr-CH" sz="950" dirty="0"/>
          </a:p>
          <a:p>
            <a:pPr marL="0" indent="0">
              <a:buNone/>
            </a:pPr>
            <a:endParaRPr lang="en-US" sz="9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25704"/>
              </p:ext>
            </p:extLst>
          </p:nvPr>
        </p:nvGraphicFramePr>
        <p:xfrm>
          <a:off x="3646557" y="1071919"/>
          <a:ext cx="3146714" cy="3377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931">
                  <a:extLst>
                    <a:ext uri="{9D8B030D-6E8A-4147-A177-3AD203B41FA5}">
                      <a16:colId xmlns:a16="http://schemas.microsoft.com/office/drawing/2014/main" val="2193811738"/>
                    </a:ext>
                  </a:extLst>
                </a:gridCol>
                <a:gridCol w="730487">
                  <a:extLst>
                    <a:ext uri="{9D8B030D-6E8A-4147-A177-3AD203B41FA5}">
                      <a16:colId xmlns:a16="http://schemas.microsoft.com/office/drawing/2014/main" val="1435147580"/>
                    </a:ext>
                  </a:extLst>
                </a:gridCol>
                <a:gridCol w="674296">
                  <a:extLst>
                    <a:ext uri="{9D8B030D-6E8A-4147-A177-3AD203B41FA5}">
                      <a16:colId xmlns:a16="http://schemas.microsoft.com/office/drawing/2014/main" val="3776222413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s-ES" sz="950" dirty="0"/>
                        <a:t>Rendimiento de las clases de activos (%)*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/>
                        <a:t>04.2023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/>
                        <a:t>2022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489750"/>
                  </a:ext>
                </a:extLst>
              </a:tr>
              <a:tr h="229879">
                <a:tc gridSpan="3">
                  <a:txBody>
                    <a:bodyPr/>
                    <a:lstStyle/>
                    <a:p>
                      <a:r>
                        <a:rPr lang="es-ES" sz="950" b="1" dirty="0"/>
                        <a:t>RENTA VARIABLE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786131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r>
                        <a:rPr lang="es-ES" sz="950" dirty="0"/>
                        <a:t>   Suiza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 dirty="0"/>
                        <a:t>9,7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>
                          <a:solidFill>
                            <a:srgbClr val="FF0000"/>
                          </a:solidFill>
                        </a:rPr>
                        <a:t>-16,5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510700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r>
                        <a:rPr lang="es-ES" sz="950"/>
                        <a:t>   Europa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/>
                        <a:t>11,1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>
                          <a:solidFill>
                            <a:srgbClr val="FF0000"/>
                          </a:solidFill>
                        </a:rPr>
                        <a:t>-12,6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124799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r>
                        <a:rPr lang="es-ES" sz="950" dirty="0"/>
                        <a:t>   América del Norte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/>
                        <a:t>4,7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>
                          <a:solidFill>
                            <a:srgbClr val="FF0000"/>
                          </a:solidFill>
                        </a:rPr>
                        <a:t>-17,9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329516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r>
                        <a:rPr lang="es-ES" sz="950"/>
                        <a:t>   Japón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/>
                        <a:t>2,5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>
                          <a:solidFill>
                            <a:srgbClr val="FF0000"/>
                          </a:solidFill>
                        </a:rPr>
                        <a:t>-15,0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46881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r>
                        <a:rPr lang="es-ES" sz="950"/>
                        <a:t>   Mercados emergentes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>
                          <a:solidFill>
                            <a:srgbClr val="FF0000"/>
                          </a:solidFill>
                        </a:rPr>
                        <a:t>-1,1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>
                          <a:solidFill>
                            <a:srgbClr val="FF0000"/>
                          </a:solidFill>
                        </a:rPr>
                        <a:t>-18,5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054382"/>
                  </a:ext>
                </a:extLst>
              </a:tr>
              <a:tr h="229879">
                <a:tc gridSpan="3">
                  <a:txBody>
                    <a:bodyPr/>
                    <a:lstStyle/>
                    <a:p>
                      <a:r>
                        <a:rPr lang="es-ES" sz="950" b="1"/>
                        <a:t>BONOS GUBERNAMENTALES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871377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r>
                        <a:rPr lang="es-ES" sz="950"/>
                        <a:t>   Suiza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/>
                        <a:t>5,6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>
                          <a:solidFill>
                            <a:srgbClr val="FF0000"/>
                          </a:solidFill>
                        </a:rPr>
                        <a:t>-17,0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972672"/>
                  </a:ext>
                </a:extLst>
              </a:tr>
              <a:tr h="229879">
                <a:tc gridSpan="3">
                  <a:txBody>
                    <a:bodyPr/>
                    <a:lstStyle/>
                    <a:p>
                      <a:r>
                        <a:rPr lang="es-ES" sz="950"/>
                        <a:t> </a:t>
                      </a:r>
                      <a:r>
                        <a:rPr lang="es-ES" sz="950" b="1"/>
                        <a:t>CRÉDITOS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96134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r>
                        <a:rPr lang="es-ES" sz="950"/>
                        <a:t>   Préstamos preferentes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/>
                        <a:t>2,5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>
                          <a:solidFill>
                            <a:srgbClr val="FF0000"/>
                          </a:solidFill>
                        </a:rPr>
                        <a:t>-4,3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870656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r>
                        <a:rPr lang="es-ES" sz="950"/>
                        <a:t>   Mercados emergentes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/>
                        <a:t>1,0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>
                          <a:solidFill>
                            <a:srgbClr val="FF0000"/>
                          </a:solidFill>
                        </a:rPr>
                        <a:t>-20,3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825317"/>
                  </a:ext>
                </a:extLst>
              </a:tr>
              <a:tr h="229879">
                <a:tc gridSpan="3">
                  <a:txBody>
                    <a:bodyPr/>
                    <a:lstStyle/>
                    <a:p>
                      <a:r>
                        <a:rPr lang="es-ES" sz="950" b="1"/>
                        <a:t>ACTIVOS INMOBILIARIOS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512698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r>
                        <a:rPr lang="es-ES" sz="950"/>
                        <a:t>   Fondos suizos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/>
                        <a:t>1,2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50" dirty="0">
                          <a:solidFill>
                            <a:srgbClr val="FF0000"/>
                          </a:solidFill>
                        </a:rPr>
                        <a:t>-15,2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4589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62448" y="4633916"/>
            <a:ext cx="1719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i="1" dirty="0"/>
              <a:t>* - rendimiento en francos suizos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654136" y="1256869"/>
            <a:ext cx="3146714" cy="346249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685800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103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80762" y="3714751"/>
          <a:ext cx="4762738" cy="1247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281">
                  <a:extLst>
                    <a:ext uri="{9D8B030D-6E8A-4147-A177-3AD203B41FA5}">
                      <a16:colId xmlns:a16="http://schemas.microsoft.com/office/drawing/2014/main" val="1509202913"/>
                    </a:ext>
                  </a:extLst>
                </a:gridCol>
                <a:gridCol w="749690">
                  <a:extLst>
                    <a:ext uri="{9D8B030D-6E8A-4147-A177-3AD203B41FA5}">
                      <a16:colId xmlns:a16="http://schemas.microsoft.com/office/drawing/2014/main" val="1661629336"/>
                    </a:ext>
                  </a:extLst>
                </a:gridCol>
                <a:gridCol w="733739">
                  <a:extLst>
                    <a:ext uri="{9D8B030D-6E8A-4147-A177-3AD203B41FA5}">
                      <a16:colId xmlns:a16="http://schemas.microsoft.com/office/drawing/2014/main" val="195519292"/>
                    </a:ext>
                  </a:extLst>
                </a:gridCol>
                <a:gridCol w="861347">
                  <a:extLst>
                    <a:ext uri="{9D8B030D-6E8A-4147-A177-3AD203B41FA5}">
                      <a16:colId xmlns:a16="http://schemas.microsoft.com/office/drawing/2014/main" val="2488773983"/>
                    </a:ext>
                  </a:extLst>
                </a:gridCol>
                <a:gridCol w="962681">
                  <a:extLst>
                    <a:ext uri="{9D8B030D-6E8A-4147-A177-3AD203B41FA5}">
                      <a16:colId xmlns:a16="http://schemas.microsoft.com/office/drawing/2014/main" val="37080051"/>
                    </a:ext>
                  </a:extLst>
                </a:gridCol>
              </a:tblGrid>
              <a:tr h="412670">
                <a:tc>
                  <a:txBody>
                    <a:bodyPr/>
                    <a:lstStyle/>
                    <a:p>
                      <a:r>
                        <a:rPr lang="es-ES" sz="800"/>
                        <a:t>Rendimiento de las inversiones (%)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Ene-abr 2023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2022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5 años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Desde el inicio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7931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s-ES" sz="800"/>
                        <a:t>Efectivo básico de la OMPI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/>
                        <a:t>1,3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>
                          <a:solidFill>
                            <a:srgbClr val="FF0000"/>
                          </a:solidFill>
                        </a:rPr>
                        <a:t>-9,4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1,0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0,6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94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s-ES" sz="800"/>
                        <a:t>Rendimiento de referencia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/>
                        <a:t>1,2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>
                          <a:solidFill>
                            <a:srgbClr val="FF0000"/>
                          </a:solidFill>
                        </a:rPr>
                        <a:t>-9,5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1,2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0,8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47931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s-ES" sz="800"/>
                        <a:t>Rendimiento relativo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/>
                        <a:t>0,1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>
                          <a:solidFill>
                            <a:srgbClr val="FF0000"/>
                          </a:solidFill>
                        </a:rPr>
                        <a:t>0,1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>
                          <a:solidFill>
                            <a:srgbClr val="FF0000"/>
                          </a:solidFill>
                        </a:rPr>
                        <a:t>-0,2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>
                          <a:solidFill>
                            <a:srgbClr val="FF0000"/>
                          </a:solidFill>
                        </a:rPr>
                        <a:t>-0,2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6703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dirty="0"/>
              <a:t>Se prevé volatilidad a corto plazo, pero las carteras son </a:t>
            </a:r>
            <a:r>
              <a:rPr lang="es-ES" sz="2400" dirty="0" err="1"/>
              <a:t>resilientes</a:t>
            </a:r>
            <a:r>
              <a:rPr lang="es-ES" sz="2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380763" y="3714750"/>
            <a:ext cx="4762739" cy="346249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685800"/>
            <a:endParaRPr lang="en-US" sz="18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131" y="987574"/>
            <a:ext cx="5898053" cy="265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80762" y="3714751"/>
          <a:ext cx="4762738" cy="1288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281">
                  <a:extLst>
                    <a:ext uri="{9D8B030D-6E8A-4147-A177-3AD203B41FA5}">
                      <a16:colId xmlns:a16="http://schemas.microsoft.com/office/drawing/2014/main" val="1509202913"/>
                    </a:ext>
                  </a:extLst>
                </a:gridCol>
                <a:gridCol w="749690">
                  <a:extLst>
                    <a:ext uri="{9D8B030D-6E8A-4147-A177-3AD203B41FA5}">
                      <a16:colId xmlns:a16="http://schemas.microsoft.com/office/drawing/2014/main" val="1661629336"/>
                    </a:ext>
                  </a:extLst>
                </a:gridCol>
                <a:gridCol w="733739">
                  <a:extLst>
                    <a:ext uri="{9D8B030D-6E8A-4147-A177-3AD203B41FA5}">
                      <a16:colId xmlns:a16="http://schemas.microsoft.com/office/drawing/2014/main" val="195519292"/>
                    </a:ext>
                  </a:extLst>
                </a:gridCol>
                <a:gridCol w="861347">
                  <a:extLst>
                    <a:ext uri="{9D8B030D-6E8A-4147-A177-3AD203B41FA5}">
                      <a16:colId xmlns:a16="http://schemas.microsoft.com/office/drawing/2014/main" val="2488773983"/>
                    </a:ext>
                  </a:extLst>
                </a:gridCol>
                <a:gridCol w="962681">
                  <a:extLst>
                    <a:ext uri="{9D8B030D-6E8A-4147-A177-3AD203B41FA5}">
                      <a16:colId xmlns:a16="http://schemas.microsoft.com/office/drawing/2014/main" val="37080051"/>
                    </a:ext>
                  </a:extLst>
                </a:gridCol>
              </a:tblGrid>
              <a:tr h="412670">
                <a:tc>
                  <a:txBody>
                    <a:bodyPr/>
                    <a:lstStyle/>
                    <a:p>
                      <a:r>
                        <a:rPr lang="es-ES" sz="800" baseline="0"/>
                        <a:t>Rendimiento de las inversiones (%)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Ene-abr 2023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2022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5 años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Desde el inicio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7931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s-ES" sz="800"/>
                        <a:t>Efectivo estratégico de la OMPI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/>
                        <a:t>1,9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>
                          <a:solidFill>
                            <a:srgbClr val="FF0000"/>
                          </a:solidFill>
                        </a:rPr>
                        <a:t>-11,1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1,5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1,2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94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s-ES" sz="800"/>
                        <a:t>Rendimiento de referencia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/>
                        <a:t>1,8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>
                          <a:solidFill>
                            <a:srgbClr val="FF0000"/>
                          </a:solidFill>
                        </a:rPr>
                        <a:t>-11,0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1,7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1,3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47931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s-ES" sz="800"/>
                        <a:t>Rendimiento relativo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/>
                        <a:t>0,1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>
                          <a:solidFill>
                            <a:srgbClr val="FF0000"/>
                          </a:solidFill>
                        </a:rPr>
                        <a:t>-0,1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>
                          <a:solidFill>
                            <a:srgbClr val="FF0000"/>
                          </a:solidFill>
                        </a:rPr>
                        <a:t>-0,2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>
                          <a:solidFill>
                            <a:srgbClr val="FF0000"/>
                          </a:solidFill>
                        </a:rPr>
                        <a:t>-0,1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6703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/>
              <a:t>Se prevé volatilidad a corto plazo, pero las carteras son resilientes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380763" y="3714750"/>
            <a:ext cx="4762739" cy="346249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685800"/>
            <a:endParaRPr lang="en-US" sz="18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762" y="1042042"/>
            <a:ext cx="5769894" cy="267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83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300" dirty="0"/>
              <a:t>Las inversiones son a medio y a largo plazo, y nuestra atención se centra en el objetivo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47614"/>
            <a:ext cx="6172200" cy="3264694"/>
          </a:xfrm>
        </p:spPr>
        <p:txBody>
          <a:bodyPr/>
          <a:lstStyle/>
          <a:p>
            <a:pPr marL="0" indent="0">
              <a:buNone/>
            </a:pPr>
            <a:r>
              <a:rPr lang="es-ES" sz="1100" b="1" dirty="0"/>
              <a:t>OBJETIVO DE RENDIMIENTO DEL EFECTIVO BÁSICO</a:t>
            </a:r>
          </a:p>
          <a:p>
            <a:endParaRPr lang="fr-CH" sz="1100" dirty="0"/>
          </a:p>
          <a:p>
            <a:r>
              <a:rPr lang="es-ES" sz="1100" dirty="0"/>
              <a:t>La estrategia de inversiones actual se elaboró en 2017, cuando resultaba difícil conservar el capital y lograr rendimientos positivos debido a los tipos de interés negativos del efectivo y los bonos de alta calidad denominados en francos suizos;</a:t>
            </a:r>
          </a:p>
          <a:p>
            <a:endParaRPr lang="fr-CH" sz="1100" dirty="0"/>
          </a:p>
          <a:p>
            <a:r>
              <a:rPr lang="es-ES" sz="1100" dirty="0"/>
              <a:t>Las inversiones de la cartera de efectivo básico se diversifican en activos globales, entre otros, bonos y activos inmobiliarios suizos.  A pesar de las difíciles condiciones que experimentaron los mercados financieros en 2022, la estrategia de inversión cumplió su objetivo y ha producido rendimientos positivos en un horizonte de 5 años;</a:t>
            </a:r>
          </a:p>
          <a:p>
            <a:endParaRPr lang="fr-CH" sz="1100" dirty="0"/>
          </a:p>
          <a:p>
            <a:r>
              <a:rPr lang="es-ES" sz="1100" dirty="0"/>
              <a:t>Tras el fin de los tipos de interés negativos en francos suizos, se halla en marcha una estrategia para reducir la volatilidad de la cartera;</a:t>
            </a:r>
          </a:p>
          <a:p>
            <a:endParaRPr lang="fr-CH" sz="1100" dirty="0"/>
          </a:p>
          <a:p>
            <a:r>
              <a:rPr lang="es-ES" sz="1100" dirty="0"/>
              <a:t>Es probable que la cartera siga produciendo rendimientos positivos en el futuro dado el alza de los tipos de interés.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47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300" dirty="0"/>
              <a:t>Las inversiones son a medio y a largo plazo, y nuestra atención se centra en el objetivo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19622"/>
            <a:ext cx="6172200" cy="3264694"/>
          </a:xfrm>
        </p:spPr>
        <p:txBody>
          <a:bodyPr/>
          <a:lstStyle/>
          <a:p>
            <a:pPr marL="0" indent="0">
              <a:buNone/>
            </a:pPr>
            <a:r>
              <a:rPr lang="es-ES" sz="1100" b="1" dirty="0"/>
              <a:t>OBJETIVO DE RENDIMIENTO DEL EFECTIVO ESTRATÉGICO</a:t>
            </a:r>
          </a:p>
          <a:p>
            <a:endParaRPr lang="fr-CH" sz="1100" dirty="0"/>
          </a:p>
          <a:p>
            <a:r>
              <a:rPr lang="es-ES" sz="1100" dirty="0"/>
              <a:t>Las inversiones de la cartera de efectivo estratégico se diversifican en activos globales, entre otros, bonos y activos inmobiliarios suizos. A pesar de las difíciles condiciones que experimentaron los mercados financieros en 2022, las inversiones de efectivo estratégico están cumpliendo con el objetivo previsto a largo plazo del 2% de rendimiento y de financiar íntegramente el pasivo de los beneficios a largo plazo para los empleados de la OMPI durante un período de 20 años.</a:t>
            </a:r>
          </a:p>
          <a:p>
            <a:endParaRPr lang="fr-CH" sz="1100" dirty="0"/>
          </a:p>
          <a:p>
            <a:r>
              <a:rPr lang="es-ES" sz="1100" dirty="0"/>
              <a:t>La tasa de cobertura del pasivo de los beneficios a largo plazo para los empleados es </a:t>
            </a:r>
            <a:r>
              <a:rPr lang="es-ES" sz="1100" dirty="0" smtClean="0"/>
              <a:t/>
            </a:r>
            <a:br>
              <a:rPr lang="es-ES" sz="1100" dirty="0" smtClean="0"/>
            </a:br>
            <a:r>
              <a:rPr lang="es-ES" sz="1100" dirty="0" smtClean="0"/>
              <a:t>del </a:t>
            </a:r>
            <a:r>
              <a:rPr lang="es-ES" sz="1100" dirty="0"/>
              <a:t>70 % en el primer trimestre de 2023.</a:t>
            </a:r>
          </a:p>
          <a:p>
            <a:endParaRPr lang="fr-CH" sz="1100" dirty="0"/>
          </a:p>
          <a:p>
            <a:endParaRPr lang="fr-CH" sz="1100" dirty="0"/>
          </a:p>
          <a:p>
            <a:endParaRPr lang="fr-CH" sz="1100" dirty="0"/>
          </a:p>
          <a:p>
            <a:endParaRPr lang="fr-CH" sz="1100" dirty="0"/>
          </a:p>
          <a:p>
            <a:endParaRPr lang="fr-CH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18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97" y="123478"/>
            <a:ext cx="6172200" cy="857250"/>
          </a:xfrm>
        </p:spPr>
        <p:txBody>
          <a:bodyPr/>
          <a:lstStyle/>
          <a:p>
            <a:r>
              <a:rPr lang="es-ES" sz="2300" dirty="0"/>
              <a:t>Sólido marco de gobernanza integrado en el proceso de inversión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059223"/>
              </p:ext>
            </p:extLst>
          </p:nvPr>
        </p:nvGraphicFramePr>
        <p:xfrm>
          <a:off x="-27507" y="1104206"/>
          <a:ext cx="3429000" cy="3264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88911" y="771550"/>
            <a:ext cx="3387437" cy="328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0" rIns="6858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en-US" sz="850" b="1" dirty="0"/>
          </a:p>
          <a:p>
            <a:pPr marL="176213" indent="-176213"/>
            <a:r>
              <a:rPr lang="es-ES" sz="850" dirty="0"/>
              <a:t>La </a:t>
            </a:r>
            <a:r>
              <a:rPr lang="es-ES" sz="850" b="1" dirty="0"/>
              <a:t>Comisión Asesora sobre Inversiones (CAI)</a:t>
            </a:r>
            <a:r>
              <a:rPr lang="es-ES" sz="850" dirty="0"/>
              <a:t> de la OMPI proporciona asesoramiento respecto de las inversiones de los fondos de la Organización de conformidad con el Reglamento Financiero y la Reglamentación Financiera.  Este asesoramiento abarca cuestiones como el contenido de la política y estrategia de inversiones, asignación de activos, parámetros adecuados de rendimiento y directrices de inversión.</a:t>
            </a:r>
          </a:p>
          <a:p>
            <a:pPr marL="176213" indent="-176213"/>
            <a:endParaRPr lang="fr-CH" sz="850" b="1" kern="0" dirty="0"/>
          </a:p>
          <a:p>
            <a:pPr marL="176213" indent="-176213"/>
            <a:r>
              <a:rPr lang="es-ES" sz="850" b="1" dirty="0"/>
              <a:t>El Comité de Gestión de Riesgos de la OMPI</a:t>
            </a:r>
            <a:r>
              <a:rPr lang="es-ES" sz="850" dirty="0"/>
              <a:t> ha establecido  una sólida cultura de gestión de riesgos y el apetito de riesgo acorde con la consecución de los objetivos de inversión de la OMPI.</a:t>
            </a:r>
          </a:p>
          <a:p>
            <a:pPr marL="176213" indent="-176213"/>
            <a:endParaRPr lang="en-US" sz="850" b="1" kern="0" dirty="0"/>
          </a:p>
          <a:p>
            <a:pPr marL="176213" indent="-176213"/>
            <a:r>
              <a:rPr lang="es-ES" sz="850" dirty="0"/>
              <a:t>Los </a:t>
            </a:r>
            <a:r>
              <a:rPr lang="es-ES" sz="850" b="1" dirty="0"/>
              <a:t>auditores externos e internos</a:t>
            </a:r>
            <a:r>
              <a:rPr lang="es-ES" sz="850" dirty="0"/>
              <a:t> proporcionan una función de auditoría y validación independiente de los controles internos relacionados con los procesos de inversión y la presentación de informes.</a:t>
            </a:r>
          </a:p>
          <a:p>
            <a:pPr marL="176213" indent="-176213"/>
            <a:endParaRPr lang="en-US" sz="850" b="1" kern="0" dirty="0"/>
          </a:p>
          <a:p>
            <a:pPr marL="176213" indent="-176213"/>
            <a:r>
              <a:rPr lang="es-ES" sz="850" dirty="0"/>
              <a:t>La </a:t>
            </a:r>
            <a:r>
              <a:rPr lang="es-ES" sz="850" b="1" dirty="0"/>
              <a:t>Comisión Consultiva Independiente de Supervisión (CCIS)</a:t>
            </a:r>
            <a:r>
              <a:rPr lang="es-ES" sz="850" dirty="0"/>
              <a:t> sirve de órgano asesor experto independiente y de supervisión de las actividades de inversión.</a:t>
            </a:r>
          </a:p>
          <a:p>
            <a:pPr marL="176213" indent="-176213"/>
            <a:endParaRPr lang="fr-CH" sz="850" b="1" kern="0" dirty="0"/>
          </a:p>
          <a:p>
            <a:pPr marL="176213" indent="-176213"/>
            <a:r>
              <a:rPr lang="es-ES" sz="850" dirty="0"/>
              <a:t>Los </a:t>
            </a:r>
            <a:r>
              <a:rPr lang="es-ES" sz="850" b="1" dirty="0"/>
              <a:t>Estados miembros de la OMPI</a:t>
            </a:r>
            <a:r>
              <a:rPr lang="es-ES" sz="850" dirty="0"/>
              <a:t> otorgan a la Secretaría las atribuciones necesarias para realizar inversiones de conformidad con la política sobre inversiones de la OMPI.</a:t>
            </a:r>
          </a:p>
          <a:p>
            <a:pPr marL="0" indent="0">
              <a:buNone/>
            </a:pPr>
            <a:endParaRPr lang="fr-CH" sz="850" kern="0" dirty="0"/>
          </a:p>
        </p:txBody>
      </p:sp>
    </p:spTree>
    <p:extLst>
      <p:ext uri="{BB962C8B-B14F-4D97-AF65-F5344CB8AC3E}">
        <p14:creationId xmlns:p14="http://schemas.microsoft.com/office/powerpoint/2010/main" val="36034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</a:spPr>
      <a:bodyPr wrap="square" rtlCol="0">
        <a:noAutofit/>
      </a:bodyPr>
      <a:lstStyle>
        <a:defPPr>
          <a:defRPr dirty="0"/>
        </a:defPPr>
      </a:lstStyle>
    </a:tx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_spanish.potx" id="{75971C28-E160-4C6B-B653-4FF537ED11FF}" vid="{2DC10DCF-7432-45DE-9D8E-90355933FA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template_spanish</Template>
  <TotalTime>25</TotalTime>
  <Words>872</Words>
  <Application>Microsoft Office PowerPoint</Application>
  <PresentationFormat>Custom</PresentationFormat>
  <Paragraphs>139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ヒラギノ角ゴ Pro W3</vt:lpstr>
      <vt:lpstr>template_english</vt:lpstr>
      <vt:lpstr>PowerPoint Presentation</vt:lpstr>
      <vt:lpstr>Mercados mundiales: tímida recuperación en la mayoría de clases de activos hasta la fecha</vt:lpstr>
      <vt:lpstr>Se prevé volatilidad a corto plazo, pero las carteras son resilientes </vt:lpstr>
      <vt:lpstr>Se prevé volatilidad a corto plazo, pero las carteras son resilientes</vt:lpstr>
      <vt:lpstr>Las inversiones son a medio y a largo plazo, y nuestra atención se centra en el objetivo</vt:lpstr>
      <vt:lpstr>Las inversiones son a medio y a largo plazo, y nuestra atención se centra en el objetivo</vt:lpstr>
      <vt:lpstr>Sólido marco de gobernanza integrado en el proceso de inversión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CEVALLOS DUQUE Nilo</dc:creator>
  <cp:keywords>FOR OFFICIAL USE ONLY</cp:keywords>
  <cp:lastModifiedBy>GENOUD Anne</cp:lastModifiedBy>
  <cp:revision>7</cp:revision>
  <dcterms:created xsi:type="dcterms:W3CDTF">2023-06-01T13:13:00Z</dcterms:created>
  <dcterms:modified xsi:type="dcterms:W3CDTF">2023-06-02T14:04:12Z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cb92c049-46ec-4e23-8e03-0b01fba6e86c</vt:lpwstr>
  </property>
  <property fmtid="{D5CDD505-2E9C-101B-9397-08002B2CF9AE}" pid="3" name="Classification">
    <vt:lpwstr>For Official Use Only</vt:lpwstr>
  </property>
  <property fmtid="{D5CDD505-2E9C-101B-9397-08002B2CF9AE}" pid="4" name="VisualMarkings">
    <vt:lpwstr>Footer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  <property fmtid="{D5CDD505-2E9C-101B-9397-08002B2CF9AE}" pid="7" name="MSIP_Label_20773ee6-353b-4fb9-a59d-0b94c8c67bea_Enabled">
    <vt:lpwstr>true</vt:lpwstr>
  </property>
  <property fmtid="{D5CDD505-2E9C-101B-9397-08002B2CF9AE}" pid="8" name="MSIP_Label_20773ee6-353b-4fb9-a59d-0b94c8c67bea_SetDate">
    <vt:lpwstr>2023-05-23T09:36:25Z</vt:lpwstr>
  </property>
  <property fmtid="{D5CDD505-2E9C-101B-9397-08002B2CF9AE}" pid="9" name="MSIP_Label_20773ee6-353b-4fb9-a59d-0b94c8c67bea_Method">
    <vt:lpwstr>Privileged</vt:lpwstr>
  </property>
  <property fmtid="{D5CDD505-2E9C-101B-9397-08002B2CF9AE}" pid="10" name="MSIP_Label_20773ee6-353b-4fb9-a59d-0b94c8c67bea_Name">
    <vt:lpwstr>No markings</vt:lpwstr>
  </property>
  <property fmtid="{D5CDD505-2E9C-101B-9397-08002B2CF9AE}" pid="11" name="MSIP_Label_20773ee6-353b-4fb9-a59d-0b94c8c67bea_SiteId">
    <vt:lpwstr>faa31b06-8ccc-48c9-867f-f7510dd11c02</vt:lpwstr>
  </property>
  <property fmtid="{D5CDD505-2E9C-101B-9397-08002B2CF9AE}" pid="12" name="MSIP_Label_20773ee6-353b-4fb9-a59d-0b94c8c67bea_ActionId">
    <vt:lpwstr>e8a6e845-0c89-4f1f-bd27-aa2b3999d83c</vt:lpwstr>
  </property>
  <property fmtid="{D5CDD505-2E9C-101B-9397-08002B2CF9AE}" pid="13" name="MSIP_Label_20773ee6-353b-4fb9-a59d-0b94c8c67bea_ContentBits">
    <vt:lpwstr>0</vt:lpwstr>
  </property>
  <property fmtid="{D5CDD505-2E9C-101B-9397-08002B2CF9AE}" pid="14" name="TCSClassification">
    <vt:lpwstr>FOR OFFICIAL USE ONLY</vt:lpwstr>
  </property>
</Properties>
</file>