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47"/>
  </p:notesMasterIdLst>
  <p:sldIdLst>
    <p:sldId id="256" r:id="rId5"/>
    <p:sldId id="827" r:id="rId6"/>
    <p:sldId id="829" r:id="rId7"/>
    <p:sldId id="828" r:id="rId8"/>
    <p:sldId id="808" r:id="rId9"/>
    <p:sldId id="826" r:id="rId10"/>
    <p:sldId id="825" r:id="rId11"/>
    <p:sldId id="824" r:id="rId12"/>
    <p:sldId id="823" r:id="rId13"/>
    <p:sldId id="822" r:id="rId14"/>
    <p:sldId id="821" r:id="rId15"/>
    <p:sldId id="830" r:id="rId16"/>
    <p:sldId id="866" r:id="rId17"/>
    <p:sldId id="831" r:id="rId18"/>
    <p:sldId id="832" r:id="rId19"/>
    <p:sldId id="833" r:id="rId20"/>
    <p:sldId id="869" r:id="rId21"/>
    <p:sldId id="844" r:id="rId22"/>
    <p:sldId id="845" r:id="rId23"/>
    <p:sldId id="785" r:id="rId24"/>
    <p:sldId id="853" r:id="rId25"/>
    <p:sldId id="852" r:id="rId26"/>
    <p:sldId id="851" r:id="rId27"/>
    <p:sldId id="850" r:id="rId28"/>
    <p:sldId id="849" r:id="rId29"/>
    <p:sldId id="848" r:id="rId30"/>
    <p:sldId id="847" r:id="rId31"/>
    <p:sldId id="867" r:id="rId32"/>
    <p:sldId id="846" r:id="rId33"/>
    <p:sldId id="854" r:id="rId34"/>
    <p:sldId id="860" r:id="rId35"/>
    <p:sldId id="859" r:id="rId36"/>
    <p:sldId id="858" r:id="rId37"/>
    <p:sldId id="857" r:id="rId38"/>
    <p:sldId id="856" r:id="rId39"/>
    <p:sldId id="855" r:id="rId40"/>
    <p:sldId id="861" r:id="rId41"/>
    <p:sldId id="864" r:id="rId42"/>
    <p:sldId id="865" r:id="rId43"/>
    <p:sldId id="862" r:id="rId44"/>
    <p:sldId id="863" r:id="rId45"/>
    <p:sldId id="868" r:id="rId4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224"/>
    <p:restoredTop sz="95846" autoAdjust="0"/>
  </p:normalViewPr>
  <p:slideViewPr>
    <p:cSldViewPr snapToGrid="0" snapToObjects="1" showGuides="1">
      <p:cViewPr varScale="1">
        <p:scale>
          <a:sx n="112" d="100"/>
          <a:sy n="112" d="100"/>
        </p:scale>
        <p:origin x="512" y="20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notesMaster" Target="notesMasters/notesMaster1.xml"/><Relationship Id="rId50" Type="http://schemas.openxmlformats.org/officeDocument/2006/relationships/theme" Target="theme/theme1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presProps" Target="presProps.xml"/><Relationship Id="rId8" Type="http://schemas.openxmlformats.org/officeDocument/2006/relationships/slide" Target="slides/slide4.xml"/><Relationship Id="rId51" Type="http://schemas.openxmlformats.org/officeDocument/2006/relationships/tableStyles" Target="tableStyles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C4074CF-8919-BE47-BB00-B5EC39B6FCCA}" type="datetimeFigureOut">
              <a:rPr lang="en-US" smtClean="0"/>
              <a:t>2/4/24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A83B73A-70EB-E945-B416-A3D17A4EE8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14284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B57629-3E78-284D-92FC-F2A38E7654E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35AF56F-683A-F048-A8E0-5A68084BE9B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6403B9B-E97D-BA49-85D1-556DB52F0C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46EC6B-AA81-0149-A79A-A429C51E05D5}" type="datetimeFigureOut">
              <a:rPr lang="en-US" smtClean="0"/>
              <a:t>2/4/24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218AAFB-5E90-144A-8610-F6F85FAA71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36BED9C-ACC7-4A4B-889C-17381A6EC0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2FD98A-5ACB-0743-ACF4-FD4EB751DD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07493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5582CC-1466-C74E-81D4-6C8FA3B2F4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0AD5DA5-6364-A54E-A4E9-5749CD2E639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1920AC8-3029-534C-8561-02846213E6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46EC6B-AA81-0149-A79A-A429C51E05D5}" type="datetimeFigureOut">
              <a:rPr lang="en-US" smtClean="0"/>
              <a:t>2/4/24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EF6C19C-7F31-E545-AD5E-6443529DF8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EF08B29-C980-134F-8827-D4EA7E638D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2FD98A-5ACB-0743-ACF4-FD4EB751DD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33796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51FC0CD-9C60-164A-8478-CA28800C37A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1B9BDAC-6508-3849-9874-5B28C96A29C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CAA021A-CE51-2A4D-8596-69C724B7D9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46EC6B-AA81-0149-A79A-A429C51E05D5}" type="datetimeFigureOut">
              <a:rPr lang="en-US" smtClean="0"/>
              <a:t>2/4/24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F4FEE8E-D87A-0F4F-A33C-5BB900ED37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0B55EB5-6BA6-D448-84E8-D46E4ACD30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2FD98A-5ACB-0743-ACF4-FD4EB751DD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08391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553DE2-0058-C74F-8D7C-DA50750E58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3E8975-F458-BD4B-97EA-295DDFCBA70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53C9AEA-DE39-C147-81C3-729AC69530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46EC6B-AA81-0149-A79A-A429C51E05D5}" type="datetimeFigureOut">
              <a:rPr lang="en-US" smtClean="0"/>
              <a:t>2/4/24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F332A29-6B87-DC4C-B905-880534982C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FEB8B2B-2080-984D-B0E7-F6E8FA1535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2FD98A-5ACB-0743-ACF4-FD4EB751DD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11556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D24782-5B31-1949-B087-DCDFD5BC5B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BC1CD81-9F13-7242-B07F-A2B96FA1FC6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5E17C67-61A6-4D4A-884F-95DCE53530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46EC6B-AA81-0149-A79A-A429C51E05D5}" type="datetimeFigureOut">
              <a:rPr lang="en-US" smtClean="0"/>
              <a:t>2/4/24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EA2768D-5FFD-6041-A5B4-D26AF53418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AD18BA7-DB42-A241-AE1A-9938179C5A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2FD98A-5ACB-0743-ACF4-FD4EB751DD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21657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C06A48-C2B0-DC44-A717-025FB0441C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2AA97C-4458-5244-B373-E8357B2E743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36873A6-9491-D34B-B4B8-6358BC89074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A0E04ED-E48F-B246-A4FA-1A1849EAA8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46EC6B-AA81-0149-A79A-A429C51E05D5}" type="datetimeFigureOut">
              <a:rPr lang="en-US" smtClean="0"/>
              <a:t>2/4/24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CAB6B5D-95C8-404D-8EDF-CC8EC9F24C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86D85DC-C14B-A247-AA46-000C3F5174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2FD98A-5ACB-0743-ACF4-FD4EB751DD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19934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A709CF-7E0D-0649-8673-BF58B0B4FE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DB734D3-B2B6-894F-9D18-18CB9BA75B9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32E7DEC-8777-FD46-8EF2-C098A12BC13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CFD0F6A-66B9-6C44-A428-08526D4CEB5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0C44C29-3323-0442-BC13-17A09E6C7F9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19BE9F8-ACF6-AA4A-B296-820A810768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46EC6B-AA81-0149-A79A-A429C51E05D5}" type="datetimeFigureOut">
              <a:rPr lang="en-US" smtClean="0"/>
              <a:t>2/4/24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2147482-9D95-4D40-B9A5-095E4A9BE8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95B8934-3EEA-DE4B-9287-445FAAD918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2FD98A-5ACB-0743-ACF4-FD4EB751DD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20037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907B46-DE4C-9845-A196-72D9EB0EEF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6E979F5-1519-8344-A2B8-98EBBF8215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46EC6B-AA81-0149-A79A-A429C51E05D5}" type="datetimeFigureOut">
              <a:rPr lang="en-US" smtClean="0"/>
              <a:t>2/4/24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31FC62D-622E-0746-9B59-E7B19FBC6A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9A4EC0B-9BC8-364C-8CC6-8F7788CE6A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2FD98A-5ACB-0743-ACF4-FD4EB751DD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30924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96D7A72-CDA6-0A41-98BC-8A73B63989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46EC6B-AA81-0149-A79A-A429C51E05D5}" type="datetimeFigureOut">
              <a:rPr lang="en-US" smtClean="0"/>
              <a:t>2/4/24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96146C7-685F-EB46-A3C3-CDF683F3DC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4C224F9-34D8-454A-AFB7-108824BEA5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2FD98A-5ACB-0743-ACF4-FD4EB751DD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88796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F1F3D4-390C-AD41-9FB6-EC67F88B4B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69A4081-055C-164B-8FA8-D5513B135E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12DD7D0-531F-C940-B7D6-050F731CE55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A02849B-3000-EA44-9263-D02F70DB54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46EC6B-AA81-0149-A79A-A429C51E05D5}" type="datetimeFigureOut">
              <a:rPr lang="en-US" smtClean="0"/>
              <a:t>2/4/24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199A0C2-E9D2-F742-B7D2-A3E0DB2D7C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F3C6836-0ADE-1B4E-9506-E206102627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2FD98A-5ACB-0743-ACF4-FD4EB751DD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97954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250185-160E-A34D-A7A9-E365296A8F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E4DADF1-A0B5-0341-8D0F-25A6410BAE9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ECA64D2-3FBC-FC4F-BC77-07DD7950EB9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EDE0DB0-2843-1C44-B775-EBD47B3465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46EC6B-AA81-0149-A79A-A429C51E05D5}" type="datetimeFigureOut">
              <a:rPr lang="en-US" smtClean="0"/>
              <a:t>2/4/24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27AD523-2E86-5640-A711-2BF072E815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0B865FD-7F8F-8F40-B1D7-F5B60A83DA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2FD98A-5ACB-0743-ACF4-FD4EB751DD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51029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69CC00B-4561-4749-ADBD-323EFA643E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FB2A322-AAA2-4F43-ACF0-61CB950102B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6A95BD6-04E5-6546-83E5-FE25FA48354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46EC6B-AA81-0149-A79A-A429C51E05D5}" type="datetimeFigureOut">
              <a:rPr lang="en-US" smtClean="0"/>
              <a:t>2/4/24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A2BED7F-6531-9249-8BB6-0A3A521D9A7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DEE7264-0C95-E44F-B5AD-7A03345432B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2FD98A-5ACB-0743-ACF4-FD4EB751DDFE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26E5386-64BA-9E40-86F5-677B35030676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173874" y="126206"/>
            <a:ext cx="407152" cy="4778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71882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690F2E-165C-4C4B-93ED-B7FFE3A9A5D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465263"/>
            <a:ext cx="9144000" cy="2387600"/>
          </a:xfrm>
        </p:spPr>
        <p:txBody>
          <a:bodyPr>
            <a:normAutofit fontScale="90000"/>
          </a:bodyPr>
          <a:lstStyle/>
          <a:p>
            <a:pPr>
              <a:spcBef>
                <a:spcPts val="600"/>
              </a:spcBef>
            </a:pPr>
            <a:r>
              <a:rPr lang="en-US" sz="4400" dirty="0"/>
              <a:t>IP and Access to Publicly Funded Research Results in Health Emergencies</a:t>
            </a:r>
            <a:br>
              <a:rPr lang="en-US" sz="4400" dirty="0"/>
            </a:br>
            <a:br>
              <a:rPr lang="en-US" sz="4400" dirty="0"/>
            </a:br>
            <a:r>
              <a:rPr lang="en-US" sz="4400" i="1" dirty="0"/>
              <a:t>Introduction to the Issues</a:t>
            </a:r>
            <a:br>
              <a:rPr lang="en-US" sz="4400" dirty="0"/>
            </a:br>
            <a:endParaRPr lang="en-US" sz="440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CE910CF-FD71-734A-854D-50DC7CDB365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endParaRPr lang="en-US" dirty="0"/>
          </a:p>
          <a:p>
            <a:r>
              <a:rPr lang="en-US" dirty="0"/>
              <a:t>William Fisher</a:t>
            </a:r>
          </a:p>
          <a:p>
            <a:r>
              <a:rPr lang="en-US" dirty="0"/>
              <a:t>Harvard University</a:t>
            </a:r>
          </a:p>
          <a:p>
            <a:r>
              <a:rPr lang="en-US" dirty="0"/>
              <a:t>February 6, 2024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449648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34B9B3-1DED-8C89-8C2A-221F0E5ED5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159FCAC3-D994-0761-FDEB-6EBFBDA4D44B}"/>
              </a:ext>
            </a:extLst>
          </p:cNvPr>
          <p:cNvSpPr/>
          <p:nvPr/>
        </p:nvSpPr>
        <p:spPr>
          <a:xfrm>
            <a:off x="990735" y="448582"/>
            <a:ext cx="1899951" cy="765810"/>
          </a:xfrm>
          <a:prstGeom prst="roundRect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/>
              <a:t>Government</a:t>
            </a:r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7272D6A2-384A-1A22-0BB1-0CF7707F4ECC}"/>
              </a:ext>
            </a:extLst>
          </p:cNvPr>
          <p:cNvSpPr/>
          <p:nvPr/>
        </p:nvSpPr>
        <p:spPr>
          <a:xfrm>
            <a:off x="5547313" y="3083742"/>
            <a:ext cx="2278743" cy="765810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/>
              <a:t>Licensee</a:t>
            </a:r>
          </a:p>
          <a:p>
            <a:pPr algn="ctr"/>
            <a:r>
              <a:rPr lang="en-US" sz="2400" dirty="0"/>
              <a:t>(manufacturer)</a:t>
            </a:r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9C6BEDC9-2803-C01C-D159-CE66344AF48A}"/>
              </a:ext>
            </a:extLst>
          </p:cNvPr>
          <p:cNvSpPr/>
          <p:nvPr/>
        </p:nvSpPr>
        <p:spPr>
          <a:xfrm>
            <a:off x="5748469" y="5815512"/>
            <a:ext cx="1790882" cy="765810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/>
              <a:t>Consumers (Patients)</a:t>
            </a: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0D19E452-F766-BFC8-7221-5F14901E58CF}"/>
              </a:ext>
            </a:extLst>
          </p:cNvPr>
          <p:cNvSpPr/>
          <p:nvPr/>
        </p:nvSpPr>
        <p:spPr>
          <a:xfrm>
            <a:off x="9893164" y="2317932"/>
            <a:ext cx="1896654" cy="765810"/>
          </a:xfrm>
          <a:prstGeom prst="round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/>
              <a:t>Follow-on innovator</a:t>
            </a:r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AF259E91-6B0B-2CD1-3F0F-1AE5908ACC14}"/>
              </a:ext>
            </a:extLst>
          </p:cNvPr>
          <p:cNvSpPr/>
          <p:nvPr/>
        </p:nvSpPr>
        <p:spPr>
          <a:xfrm>
            <a:off x="3664085" y="1493520"/>
            <a:ext cx="1896654" cy="765810"/>
          </a:xfrm>
          <a:prstGeom prst="round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/>
              <a:t>Innovator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5C4E95E2-E2F3-9D53-BABB-0E4A83623FEC}"/>
              </a:ext>
            </a:extLst>
          </p:cNvPr>
          <p:cNvSpPr/>
          <p:nvPr/>
        </p:nvSpPr>
        <p:spPr>
          <a:xfrm>
            <a:off x="5139733" y="1282611"/>
            <a:ext cx="773399" cy="486228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IP</a:t>
            </a:r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7A874983-51F4-F714-BE23-48C568C203BA}"/>
              </a:ext>
            </a:extLst>
          </p:cNvPr>
          <p:cNvCxnSpPr>
            <a:cxnSpLocks/>
          </p:cNvCxnSpPr>
          <p:nvPr/>
        </p:nvCxnSpPr>
        <p:spPr>
          <a:xfrm>
            <a:off x="2890686" y="1017270"/>
            <a:ext cx="773399" cy="476250"/>
          </a:xfrm>
          <a:prstGeom prst="straightConnector1">
            <a:avLst/>
          </a:prstGeom>
          <a:ln w="38100">
            <a:solidFill>
              <a:schemeClr val="accent6">
                <a:lumMod val="75000"/>
              </a:schemeClr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E0E7DC7B-6CAF-74CC-0DED-7304335BE863}"/>
              </a:ext>
            </a:extLst>
          </p:cNvPr>
          <p:cNvCxnSpPr>
            <a:cxnSpLocks/>
          </p:cNvCxnSpPr>
          <p:nvPr/>
        </p:nvCxnSpPr>
        <p:spPr>
          <a:xfrm>
            <a:off x="5547313" y="2195221"/>
            <a:ext cx="1147717" cy="784472"/>
          </a:xfrm>
          <a:prstGeom prst="straightConnector1">
            <a:avLst/>
          </a:prstGeom>
          <a:ln w="38100">
            <a:solidFill>
              <a:schemeClr val="tx1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2EF85EEB-DF03-0026-E8F4-C9C6F026C961}"/>
              </a:ext>
            </a:extLst>
          </p:cNvPr>
          <p:cNvSpPr txBox="1"/>
          <p:nvPr/>
        </p:nvSpPr>
        <p:spPr>
          <a:xfrm>
            <a:off x="3037278" y="727710"/>
            <a:ext cx="366132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Funding (grants; prizes; tax relief)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097651C-5E43-9E19-7408-542F6540DC11}"/>
              </a:ext>
            </a:extLst>
          </p:cNvPr>
          <p:cNvSpPr txBox="1"/>
          <p:nvPr/>
        </p:nvSpPr>
        <p:spPr>
          <a:xfrm>
            <a:off x="6121171" y="2195221"/>
            <a:ext cx="90441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license</a:t>
            </a:r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438DE342-430C-9E19-A223-AA8804776910}"/>
              </a:ext>
            </a:extLst>
          </p:cNvPr>
          <p:cNvCxnSpPr>
            <a:cxnSpLocks/>
            <a:stCxn id="5" idx="2"/>
          </p:cNvCxnSpPr>
          <p:nvPr/>
        </p:nvCxnSpPr>
        <p:spPr>
          <a:xfrm>
            <a:off x="6686685" y="3849552"/>
            <a:ext cx="0" cy="1844312"/>
          </a:xfrm>
          <a:prstGeom prst="straightConnector1">
            <a:avLst/>
          </a:prstGeom>
          <a:ln w="38100">
            <a:solidFill>
              <a:schemeClr val="tx1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>
            <a:extLst>
              <a:ext uri="{FF2B5EF4-FFF2-40B4-BE49-F238E27FC236}">
                <a16:creationId xmlns:a16="http://schemas.microsoft.com/office/drawing/2014/main" id="{F79E6BE9-56E1-8C6E-04EA-4DCEBE0AE5D3}"/>
              </a:ext>
            </a:extLst>
          </p:cNvPr>
          <p:cNvSpPr txBox="1"/>
          <p:nvPr/>
        </p:nvSpPr>
        <p:spPr>
          <a:xfrm>
            <a:off x="6702192" y="3998268"/>
            <a:ext cx="110549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products</a:t>
            </a:r>
          </a:p>
        </p:txBody>
      </p: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5A3DEF06-92CE-3F10-0B24-FD799E73234F}"/>
              </a:ext>
            </a:extLst>
          </p:cNvPr>
          <p:cNvCxnSpPr>
            <a:cxnSpLocks/>
            <a:endCxn id="7" idx="1"/>
          </p:cNvCxnSpPr>
          <p:nvPr/>
        </p:nvCxnSpPr>
        <p:spPr>
          <a:xfrm>
            <a:off x="5560739" y="1775699"/>
            <a:ext cx="4332425" cy="925138"/>
          </a:xfrm>
          <a:prstGeom prst="straightConnector1">
            <a:avLst/>
          </a:prstGeom>
          <a:ln w="25400">
            <a:solidFill>
              <a:schemeClr val="tx1"/>
            </a:solidFill>
            <a:prstDash val="dash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>
            <a:extLst>
              <a:ext uri="{FF2B5EF4-FFF2-40B4-BE49-F238E27FC236}">
                <a16:creationId xmlns:a16="http://schemas.microsoft.com/office/drawing/2014/main" id="{9D748D6A-9E4E-646A-5D87-DE9702E01787}"/>
              </a:ext>
            </a:extLst>
          </p:cNvPr>
          <p:cNvSpPr txBox="1"/>
          <p:nvPr/>
        </p:nvSpPr>
        <p:spPr>
          <a:xfrm rot="753939">
            <a:off x="7012160" y="1917099"/>
            <a:ext cx="141615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information</a:t>
            </a:r>
          </a:p>
        </p:txBody>
      </p: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A6747F3E-C8EF-2E45-23D5-8D95C3F2E868}"/>
              </a:ext>
            </a:extLst>
          </p:cNvPr>
          <p:cNvCxnSpPr>
            <a:cxnSpLocks/>
          </p:cNvCxnSpPr>
          <p:nvPr/>
        </p:nvCxnSpPr>
        <p:spPr>
          <a:xfrm flipV="1">
            <a:off x="6457762" y="3998268"/>
            <a:ext cx="0" cy="1817244"/>
          </a:xfrm>
          <a:prstGeom prst="straightConnector1">
            <a:avLst/>
          </a:prstGeom>
          <a:ln w="38100">
            <a:solidFill>
              <a:schemeClr val="accent6">
                <a:lumMod val="75000"/>
              </a:schemeClr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Rounded Rectangle 31">
            <a:extLst>
              <a:ext uri="{FF2B5EF4-FFF2-40B4-BE49-F238E27FC236}">
                <a16:creationId xmlns:a16="http://schemas.microsoft.com/office/drawing/2014/main" id="{2F5624EC-A6DC-179E-1990-98EC04E55639}"/>
              </a:ext>
            </a:extLst>
          </p:cNvPr>
          <p:cNvSpPr/>
          <p:nvPr/>
        </p:nvSpPr>
        <p:spPr>
          <a:xfrm>
            <a:off x="5695586" y="4674141"/>
            <a:ext cx="1896648" cy="465498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dirty="0"/>
              <a:t>Intermediaries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23E770A2-9A3A-9464-FEE4-5E4694C1FDEE}"/>
              </a:ext>
            </a:extLst>
          </p:cNvPr>
          <p:cNvSpPr txBox="1"/>
          <p:nvPr/>
        </p:nvSpPr>
        <p:spPr>
          <a:xfrm>
            <a:off x="6162045" y="5202444"/>
            <a:ext cx="3401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chemeClr val="accent6">
                    <a:lumMod val="75000"/>
                  </a:schemeClr>
                </a:solidFill>
              </a:rPr>
              <a:t>$</a:t>
            </a:r>
          </a:p>
        </p:txBody>
      </p:sp>
      <p:cxnSp>
        <p:nvCxnSpPr>
          <p:cNvPr id="34" name="Straight Arrow Connector 33">
            <a:extLst>
              <a:ext uri="{FF2B5EF4-FFF2-40B4-BE49-F238E27FC236}">
                <a16:creationId xmlns:a16="http://schemas.microsoft.com/office/drawing/2014/main" id="{A17C1569-A56F-3D05-06EC-B33DB8251EA7}"/>
              </a:ext>
            </a:extLst>
          </p:cNvPr>
          <p:cNvCxnSpPr>
            <a:cxnSpLocks/>
          </p:cNvCxnSpPr>
          <p:nvPr/>
        </p:nvCxnSpPr>
        <p:spPr>
          <a:xfrm flipH="1" flipV="1">
            <a:off x="5265555" y="2269493"/>
            <a:ext cx="1066569" cy="710200"/>
          </a:xfrm>
          <a:prstGeom prst="straightConnector1">
            <a:avLst/>
          </a:prstGeom>
          <a:ln w="38100">
            <a:solidFill>
              <a:schemeClr val="accent6">
                <a:lumMod val="75000"/>
              </a:schemeClr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TextBox 40">
            <a:extLst>
              <a:ext uri="{FF2B5EF4-FFF2-40B4-BE49-F238E27FC236}">
                <a16:creationId xmlns:a16="http://schemas.microsoft.com/office/drawing/2014/main" id="{4E38A612-2FDA-A322-E601-076C1FA21236}"/>
              </a:ext>
            </a:extLst>
          </p:cNvPr>
          <p:cNvSpPr txBox="1"/>
          <p:nvPr/>
        </p:nvSpPr>
        <p:spPr>
          <a:xfrm>
            <a:off x="5076707" y="2353754"/>
            <a:ext cx="95250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chemeClr val="accent6">
                    <a:lumMod val="50000"/>
                  </a:schemeClr>
                </a:solidFill>
              </a:rPr>
              <a:t>License</a:t>
            </a:r>
          </a:p>
          <a:p>
            <a:r>
              <a:rPr lang="en-US" sz="2000" dirty="0">
                <a:solidFill>
                  <a:schemeClr val="accent6">
                    <a:lumMod val="50000"/>
                  </a:schemeClr>
                </a:solidFill>
              </a:rPr>
              <a:t>fees</a:t>
            </a:r>
          </a:p>
        </p:txBody>
      </p:sp>
    </p:spTree>
    <p:extLst>
      <p:ext uri="{BB962C8B-B14F-4D97-AF65-F5344CB8AC3E}">
        <p14:creationId xmlns:p14="http://schemas.microsoft.com/office/powerpoint/2010/main" val="264090621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623DAE-1A93-358F-2405-127B019F3D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B50853D6-5048-7B6B-A7EC-C72061729656}"/>
              </a:ext>
            </a:extLst>
          </p:cNvPr>
          <p:cNvSpPr/>
          <p:nvPr/>
        </p:nvSpPr>
        <p:spPr>
          <a:xfrm>
            <a:off x="990735" y="448582"/>
            <a:ext cx="1899951" cy="765810"/>
          </a:xfrm>
          <a:prstGeom prst="roundRect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/>
              <a:t>Government</a:t>
            </a:r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7AF1A5F6-99B5-E99E-FA0A-579823E8F7CC}"/>
              </a:ext>
            </a:extLst>
          </p:cNvPr>
          <p:cNvSpPr/>
          <p:nvPr/>
        </p:nvSpPr>
        <p:spPr>
          <a:xfrm>
            <a:off x="5547313" y="3083742"/>
            <a:ext cx="2278743" cy="765810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/>
              <a:t>Licensee</a:t>
            </a:r>
          </a:p>
          <a:p>
            <a:pPr algn="ctr"/>
            <a:r>
              <a:rPr lang="en-US" sz="2400" dirty="0"/>
              <a:t>(manufacturer)</a:t>
            </a:r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6E9B277D-FA56-D262-EBBF-BAB4DC2D72AC}"/>
              </a:ext>
            </a:extLst>
          </p:cNvPr>
          <p:cNvSpPr/>
          <p:nvPr/>
        </p:nvSpPr>
        <p:spPr>
          <a:xfrm>
            <a:off x="5748469" y="5815512"/>
            <a:ext cx="1790882" cy="765810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/>
              <a:t>Consumers (Patients)</a:t>
            </a: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F38C88DA-F1D9-CF37-8303-CFF1AD4D2811}"/>
              </a:ext>
            </a:extLst>
          </p:cNvPr>
          <p:cNvSpPr/>
          <p:nvPr/>
        </p:nvSpPr>
        <p:spPr>
          <a:xfrm>
            <a:off x="9893164" y="2317932"/>
            <a:ext cx="1896654" cy="765810"/>
          </a:xfrm>
          <a:prstGeom prst="round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/>
              <a:t>Follow-on innovator</a:t>
            </a:r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1BA5DC4A-E566-729D-12D2-872050B25743}"/>
              </a:ext>
            </a:extLst>
          </p:cNvPr>
          <p:cNvSpPr/>
          <p:nvPr/>
        </p:nvSpPr>
        <p:spPr>
          <a:xfrm>
            <a:off x="3664085" y="1493520"/>
            <a:ext cx="1896654" cy="765810"/>
          </a:xfrm>
          <a:prstGeom prst="round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/>
              <a:t>Innovator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7B4F8269-6960-2D0A-D953-1404B546F3AB}"/>
              </a:ext>
            </a:extLst>
          </p:cNvPr>
          <p:cNvSpPr/>
          <p:nvPr/>
        </p:nvSpPr>
        <p:spPr>
          <a:xfrm>
            <a:off x="5139733" y="1282611"/>
            <a:ext cx="773399" cy="486228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IP</a:t>
            </a:r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ACD72B66-4977-91E4-6032-E7D18F709AB3}"/>
              </a:ext>
            </a:extLst>
          </p:cNvPr>
          <p:cNvCxnSpPr>
            <a:cxnSpLocks/>
          </p:cNvCxnSpPr>
          <p:nvPr/>
        </p:nvCxnSpPr>
        <p:spPr>
          <a:xfrm>
            <a:off x="2890686" y="1017270"/>
            <a:ext cx="773399" cy="476250"/>
          </a:xfrm>
          <a:prstGeom prst="straightConnector1">
            <a:avLst/>
          </a:prstGeom>
          <a:ln w="38100">
            <a:solidFill>
              <a:schemeClr val="accent6">
                <a:lumMod val="75000"/>
              </a:schemeClr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B48F08C9-3B0B-F06B-6E55-8B152500CC8C}"/>
              </a:ext>
            </a:extLst>
          </p:cNvPr>
          <p:cNvCxnSpPr>
            <a:cxnSpLocks/>
          </p:cNvCxnSpPr>
          <p:nvPr/>
        </p:nvCxnSpPr>
        <p:spPr>
          <a:xfrm>
            <a:off x="5547313" y="2195221"/>
            <a:ext cx="1147717" cy="784472"/>
          </a:xfrm>
          <a:prstGeom prst="straightConnector1">
            <a:avLst/>
          </a:prstGeom>
          <a:ln w="38100">
            <a:solidFill>
              <a:schemeClr val="tx1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1ABB7FEE-9ED4-78F2-037B-BD2AD98D8209}"/>
              </a:ext>
            </a:extLst>
          </p:cNvPr>
          <p:cNvSpPr txBox="1"/>
          <p:nvPr/>
        </p:nvSpPr>
        <p:spPr>
          <a:xfrm>
            <a:off x="3037278" y="727710"/>
            <a:ext cx="366132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Funding (grants; prizes; tax relief)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61B0616C-151E-86F5-2ACE-1698AEC95E76}"/>
              </a:ext>
            </a:extLst>
          </p:cNvPr>
          <p:cNvSpPr txBox="1"/>
          <p:nvPr/>
        </p:nvSpPr>
        <p:spPr>
          <a:xfrm>
            <a:off x="6121171" y="2195221"/>
            <a:ext cx="90441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license</a:t>
            </a:r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7AED1FDF-38CE-0669-A8C4-8C39C29EA0F4}"/>
              </a:ext>
            </a:extLst>
          </p:cNvPr>
          <p:cNvCxnSpPr>
            <a:cxnSpLocks/>
            <a:stCxn id="5" idx="2"/>
          </p:cNvCxnSpPr>
          <p:nvPr/>
        </p:nvCxnSpPr>
        <p:spPr>
          <a:xfrm>
            <a:off x="6686685" y="3849552"/>
            <a:ext cx="0" cy="1844312"/>
          </a:xfrm>
          <a:prstGeom prst="straightConnector1">
            <a:avLst/>
          </a:prstGeom>
          <a:ln w="38100">
            <a:solidFill>
              <a:schemeClr val="tx1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>
            <a:extLst>
              <a:ext uri="{FF2B5EF4-FFF2-40B4-BE49-F238E27FC236}">
                <a16:creationId xmlns:a16="http://schemas.microsoft.com/office/drawing/2014/main" id="{A18439F9-66F9-3241-CEC5-81CC2856808F}"/>
              </a:ext>
            </a:extLst>
          </p:cNvPr>
          <p:cNvSpPr txBox="1"/>
          <p:nvPr/>
        </p:nvSpPr>
        <p:spPr>
          <a:xfrm>
            <a:off x="6702192" y="3998268"/>
            <a:ext cx="110549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products</a:t>
            </a:r>
          </a:p>
        </p:txBody>
      </p: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134B0DDE-A81D-CD9B-E486-B0B387EB8257}"/>
              </a:ext>
            </a:extLst>
          </p:cNvPr>
          <p:cNvCxnSpPr>
            <a:cxnSpLocks/>
            <a:endCxn id="7" idx="1"/>
          </p:cNvCxnSpPr>
          <p:nvPr/>
        </p:nvCxnSpPr>
        <p:spPr>
          <a:xfrm>
            <a:off x="5560739" y="1775699"/>
            <a:ext cx="4332425" cy="925138"/>
          </a:xfrm>
          <a:prstGeom prst="straightConnector1">
            <a:avLst/>
          </a:prstGeom>
          <a:ln w="25400">
            <a:solidFill>
              <a:schemeClr val="tx1"/>
            </a:solidFill>
            <a:prstDash val="dash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>
            <a:extLst>
              <a:ext uri="{FF2B5EF4-FFF2-40B4-BE49-F238E27FC236}">
                <a16:creationId xmlns:a16="http://schemas.microsoft.com/office/drawing/2014/main" id="{CD83156B-7097-E742-B319-5B9DA9DA10D8}"/>
              </a:ext>
            </a:extLst>
          </p:cNvPr>
          <p:cNvSpPr txBox="1"/>
          <p:nvPr/>
        </p:nvSpPr>
        <p:spPr>
          <a:xfrm rot="753939">
            <a:off x="7012160" y="1917099"/>
            <a:ext cx="141615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information</a:t>
            </a:r>
          </a:p>
        </p:txBody>
      </p: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A1BAB934-6AE2-EE27-15AB-A25EC534245C}"/>
              </a:ext>
            </a:extLst>
          </p:cNvPr>
          <p:cNvCxnSpPr>
            <a:cxnSpLocks/>
          </p:cNvCxnSpPr>
          <p:nvPr/>
        </p:nvCxnSpPr>
        <p:spPr>
          <a:xfrm flipV="1">
            <a:off x="6457762" y="3998268"/>
            <a:ext cx="0" cy="1817244"/>
          </a:xfrm>
          <a:prstGeom prst="straightConnector1">
            <a:avLst/>
          </a:prstGeom>
          <a:ln w="38100">
            <a:solidFill>
              <a:schemeClr val="accent6">
                <a:lumMod val="75000"/>
              </a:schemeClr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Rounded Rectangle 31">
            <a:extLst>
              <a:ext uri="{FF2B5EF4-FFF2-40B4-BE49-F238E27FC236}">
                <a16:creationId xmlns:a16="http://schemas.microsoft.com/office/drawing/2014/main" id="{1DF5CD6F-36A5-44E9-0DDE-C44B38284CA0}"/>
              </a:ext>
            </a:extLst>
          </p:cNvPr>
          <p:cNvSpPr/>
          <p:nvPr/>
        </p:nvSpPr>
        <p:spPr>
          <a:xfrm>
            <a:off x="5695586" y="4674141"/>
            <a:ext cx="1896648" cy="465498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dirty="0"/>
              <a:t>Intermediaries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4E658328-B742-8110-073B-0D66F3B2BA8C}"/>
              </a:ext>
            </a:extLst>
          </p:cNvPr>
          <p:cNvSpPr txBox="1"/>
          <p:nvPr/>
        </p:nvSpPr>
        <p:spPr>
          <a:xfrm>
            <a:off x="6162045" y="5202444"/>
            <a:ext cx="3401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chemeClr val="accent6">
                    <a:lumMod val="75000"/>
                  </a:schemeClr>
                </a:solidFill>
              </a:rPr>
              <a:t>$</a:t>
            </a:r>
          </a:p>
        </p:txBody>
      </p:sp>
      <p:cxnSp>
        <p:nvCxnSpPr>
          <p:cNvPr id="34" name="Straight Arrow Connector 33">
            <a:extLst>
              <a:ext uri="{FF2B5EF4-FFF2-40B4-BE49-F238E27FC236}">
                <a16:creationId xmlns:a16="http://schemas.microsoft.com/office/drawing/2014/main" id="{F12962C3-EBB9-DF6B-21C4-B583C971DBB8}"/>
              </a:ext>
            </a:extLst>
          </p:cNvPr>
          <p:cNvCxnSpPr>
            <a:cxnSpLocks/>
          </p:cNvCxnSpPr>
          <p:nvPr/>
        </p:nvCxnSpPr>
        <p:spPr>
          <a:xfrm flipH="1" flipV="1">
            <a:off x="5265555" y="2269493"/>
            <a:ext cx="1066569" cy="710200"/>
          </a:xfrm>
          <a:prstGeom prst="straightConnector1">
            <a:avLst/>
          </a:prstGeom>
          <a:ln w="38100">
            <a:solidFill>
              <a:schemeClr val="accent6">
                <a:lumMod val="75000"/>
              </a:schemeClr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TextBox 40">
            <a:extLst>
              <a:ext uri="{FF2B5EF4-FFF2-40B4-BE49-F238E27FC236}">
                <a16:creationId xmlns:a16="http://schemas.microsoft.com/office/drawing/2014/main" id="{6377F006-02B6-B3DC-5D6A-B9BE146C9117}"/>
              </a:ext>
            </a:extLst>
          </p:cNvPr>
          <p:cNvSpPr txBox="1"/>
          <p:nvPr/>
        </p:nvSpPr>
        <p:spPr>
          <a:xfrm>
            <a:off x="5076707" y="2353754"/>
            <a:ext cx="95250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chemeClr val="accent6">
                    <a:lumMod val="50000"/>
                  </a:schemeClr>
                </a:solidFill>
              </a:rPr>
              <a:t>License</a:t>
            </a:r>
          </a:p>
          <a:p>
            <a:r>
              <a:rPr lang="en-US" sz="2000" dirty="0">
                <a:solidFill>
                  <a:schemeClr val="accent6">
                    <a:lumMod val="50000"/>
                  </a:schemeClr>
                </a:solidFill>
              </a:rPr>
              <a:t>fees</a:t>
            </a:r>
          </a:p>
        </p:txBody>
      </p:sp>
      <p:sp>
        <p:nvSpPr>
          <p:cNvPr id="49" name="Rounded Rectangle 48">
            <a:extLst>
              <a:ext uri="{FF2B5EF4-FFF2-40B4-BE49-F238E27FC236}">
                <a16:creationId xmlns:a16="http://schemas.microsoft.com/office/drawing/2014/main" id="{809FDCCC-53F8-71FE-1D4C-200E3B6F7C5D}"/>
              </a:ext>
            </a:extLst>
          </p:cNvPr>
          <p:cNvSpPr/>
          <p:nvPr/>
        </p:nvSpPr>
        <p:spPr>
          <a:xfrm>
            <a:off x="10030115" y="5813280"/>
            <a:ext cx="1790882" cy="765810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/>
              <a:t>Consumers (Patients)</a:t>
            </a:r>
          </a:p>
        </p:txBody>
      </p:sp>
      <p:cxnSp>
        <p:nvCxnSpPr>
          <p:cNvPr id="50" name="Straight Arrow Connector 49">
            <a:extLst>
              <a:ext uri="{FF2B5EF4-FFF2-40B4-BE49-F238E27FC236}">
                <a16:creationId xmlns:a16="http://schemas.microsoft.com/office/drawing/2014/main" id="{54077EC2-3C9A-D099-9BAC-52F462366E8D}"/>
              </a:ext>
            </a:extLst>
          </p:cNvPr>
          <p:cNvCxnSpPr>
            <a:cxnSpLocks/>
          </p:cNvCxnSpPr>
          <p:nvPr/>
        </p:nvCxnSpPr>
        <p:spPr>
          <a:xfrm>
            <a:off x="11070998" y="3083742"/>
            <a:ext cx="0" cy="2610122"/>
          </a:xfrm>
          <a:prstGeom prst="straightConnector1">
            <a:avLst/>
          </a:prstGeom>
          <a:ln w="38100">
            <a:solidFill>
              <a:schemeClr val="tx1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Box 50">
            <a:extLst>
              <a:ext uri="{FF2B5EF4-FFF2-40B4-BE49-F238E27FC236}">
                <a16:creationId xmlns:a16="http://schemas.microsoft.com/office/drawing/2014/main" id="{D072733F-AA10-E532-8C4C-BB6B4FAC8561}"/>
              </a:ext>
            </a:extLst>
          </p:cNvPr>
          <p:cNvSpPr txBox="1"/>
          <p:nvPr/>
        </p:nvSpPr>
        <p:spPr>
          <a:xfrm>
            <a:off x="11086505" y="3998268"/>
            <a:ext cx="110549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products</a:t>
            </a:r>
          </a:p>
        </p:txBody>
      </p:sp>
      <p:cxnSp>
        <p:nvCxnSpPr>
          <p:cNvPr id="52" name="Straight Arrow Connector 51">
            <a:extLst>
              <a:ext uri="{FF2B5EF4-FFF2-40B4-BE49-F238E27FC236}">
                <a16:creationId xmlns:a16="http://schemas.microsoft.com/office/drawing/2014/main" id="{2C560417-5E19-C18D-4C2D-52CA185C1DF7}"/>
              </a:ext>
            </a:extLst>
          </p:cNvPr>
          <p:cNvCxnSpPr>
            <a:cxnSpLocks/>
          </p:cNvCxnSpPr>
          <p:nvPr/>
        </p:nvCxnSpPr>
        <p:spPr>
          <a:xfrm flipV="1">
            <a:off x="10842075" y="3166110"/>
            <a:ext cx="0" cy="2649402"/>
          </a:xfrm>
          <a:prstGeom prst="straightConnector1">
            <a:avLst/>
          </a:prstGeom>
          <a:ln w="38100">
            <a:solidFill>
              <a:schemeClr val="accent6">
                <a:lumMod val="75000"/>
              </a:schemeClr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Rounded Rectangle 52">
            <a:extLst>
              <a:ext uri="{FF2B5EF4-FFF2-40B4-BE49-F238E27FC236}">
                <a16:creationId xmlns:a16="http://schemas.microsoft.com/office/drawing/2014/main" id="{1B8030C2-584D-0053-13A3-9DB2A5DC071E}"/>
              </a:ext>
            </a:extLst>
          </p:cNvPr>
          <p:cNvSpPr/>
          <p:nvPr/>
        </p:nvSpPr>
        <p:spPr>
          <a:xfrm>
            <a:off x="10079899" y="4674141"/>
            <a:ext cx="1896648" cy="465498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dirty="0"/>
              <a:t>Intermediaries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AC49067E-803A-AA4C-C68A-BE61E5815181}"/>
              </a:ext>
            </a:extLst>
          </p:cNvPr>
          <p:cNvSpPr txBox="1"/>
          <p:nvPr/>
        </p:nvSpPr>
        <p:spPr>
          <a:xfrm>
            <a:off x="10546358" y="5202444"/>
            <a:ext cx="3401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chemeClr val="accent6">
                    <a:lumMod val="75000"/>
                  </a:schemeClr>
                </a:solidFill>
              </a:rPr>
              <a:t>$</a:t>
            </a:r>
          </a:p>
        </p:txBody>
      </p:sp>
    </p:spTree>
    <p:extLst>
      <p:ext uri="{BB962C8B-B14F-4D97-AF65-F5344CB8AC3E}">
        <p14:creationId xmlns:p14="http://schemas.microsoft.com/office/powerpoint/2010/main" val="221532780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1638CE-6ECF-925C-303A-344BE7176D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15A94E49-D761-0894-36FF-7D82254B1401}"/>
              </a:ext>
            </a:extLst>
          </p:cNvPr>
          <p:cNvSpPr/>
          <p:nvPr/>
        </p:nvSpPr>
        <p:spPr>
          <a:xfrm>
            <a:off x="990735" y="448582"/>
            <a:ext cx="1899951" cy="765810"/>
          </a:xfrm>
          <a:prstGeom prst="roundRect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/>
              <a:t>Government</a:t>
            </a:r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881E5C6E-6573-2254-54FD-B7A6DA7B0151}"/>
              </a:ext>
            </a:extLst>
          </p:cNvPr>
          <p:cNvSpPr/>
          <p:nvPr/>
        </p:nvSpPr>
        <p:spPr>
          <a:xfrm>
            <a:off x="5547313" y="3083742"/>
            <a:ext cx="2278743" cy="765810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/>
              <a:t>Licensee</a:t>
            </a:r>
          </a:p>
          <a:p>
            <a:pPr algn="ctr"/>
            <a:r>
              <a:rPr lang="en-US" sz="2400" dirty="0"/>
              <a:t>(manufacturer)</a:t>
            </a:r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803E2A2D-1611-90B3-7C65-821FDD6C3C9A}"/>
              </a:ext>
            </a:extLst>
          </p:cNvPr>
          <p:cNvSpPr/>
          <p:nvPr/>
        </p:nvSpPr>
        <p:spPr>
          <a:xfrm>
            <a:off x="5748469" y="5815512"/>
            <a:ext cx="1790882" cy="765810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/>
              <a:t>Consumers (Patients)</a:t>
            </a: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1A4AE488-A2FB-0CDB-3DFD-229A3EAB9E7D}"/>
              </a:ext>
            </a:extLst>
          </p:cNvPr>
          <p:cNvSpPr/>
          <p:nvPr/>
        </p:nvSpPr>
        <p:spPr>
          <a:xfrm>
            <a:off x="9893164" y="2317932"/>
            <a:ext cx="1896654" cy="765810"/>
          </a:xfrm>
          <a:prstGeom prst="round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/>
              <a:t>Follow-on innovator</a:t>
            </a:r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4F02B722-8F8F-BADA-4557-6994EDF4102D}"/>
              </a:ext>
            </a:extLst>
          </p:cNvPr>
          <p:cNvSpPr/>
          <p:nvPr/>
        </p:nvSpPr>
        <p:spPr>
          <a:xfrm>
            <a:off x="3664085" y="1493520"/>
            <a:ext cx="1896654" cy="765810"/>
          </a:xfrm>
          <a:prstGeom prst="round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/>
              <a:t>Innovator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214CF0DC-A3D8-EFF6-229C-B79ABCB92825}"/>
              </a:ext>
            </a:extLst>
          </p:cNvPr>
          <p:cNvSpPr/>
          <p:nvPr/>
        </p:nvSpPr>
        <p:spPr>
          <a:xfrm>
            <a:off x="5139733" y="1282611"/>
            <a:ext cx="773399" cy="486228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IP</a:t>
            </a:r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BFD274FB-6679-1B7B-66AE-11E49198AE1B}"/>
              </a:ext>
            </a:extLst>
          </p:cNvPr>
          <p:cNvCxnSpPr>
            <a:cxnSpLocks/>
          </p:cNvCxnSpPr>
          <p:nvPr/>
        </p:nvCxnSpPr>
        <p:spPr>
          <a:xfrm>
            <a:off x="2890686" y="1017270"/>
            <a:ext cx="773399" cy="476250"/>
          </a:xfrm>
          <a:prstGeom prst="straightConnector1">
            <a:avLst/>
          </a:prstGeom>
          <a:ln w="38100">
            <a:solidFill>
              <a:schemeClr val="accent6">
                <a:lumMod val="75000"/>
              </a:schemeClr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9BF27CCC-FFF1-D3A8-FC10-A4144A3C76AB}"/>
              </a:ext>
            </a:extLst>
          </p:cNvPr>
          <p:cNvCxnSpPr>
            <a:cxnSpLocks/>
          </p:cNvCxnSpPr>
          <p:nvPr/>
        </p:nvCxnSpPr>
        <p:spPr>
          <a:xfrm>
            <a:off x="5547313" y="2195221"/>
            <a:ext cx="1147717" cy="784472"/>
          </a:xfrm>
          <a:prstGeom prst="straightConnector1">
            <a:avLst/>
          </a:prstGeom>
          <a:ln w="38100">
            <a:solidFill>
              <a:schemeClr val="tx1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A724064E-DFEF-135D-A427-B5ACBD7EA471}"/>
              </a:ext>
            </a:extLst>
          </p:cNvPr>
          <p:cNvSpPr txBox="1"/>
          <p:nvPr/>
        </p:nvSpPr>
        <p:spPr>
          <a:xfrm>
            <a:off x="3037278" y="727710"/>
            <a:ext cx="366132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Funding (grants; prizes; tax relief)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24875BF-8EFF-9770-574F-86251CBA8781}"/>
              </a:ext>
            </a:extLst>
          </p:cNvPr>
          <p:cNvSpPr txBox="1"/>
          <p:nvPr/>
        </p:nvSpPr>
        <p:spPr>
          <a:xfrm>
            <a:off x="6121171" y="2195221"/>
            <a:ext cx="90441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license</a:t>
            </a:r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57365079-DD70-8E17-7F57-3A822F623C03}"/>
              </a:ext>
            </a:extLst>
          </p:cNvPr>
          <p:cNvCxnSpPr>
            <a:cxnSpLocks/>
            <a:stCxn id="5" idx="2"/>
          </p:cNvCxnSpPr>
          <p:nvPr/>
        </p:nvCxnSpPr>
        <p:spPr>
          <a:xfrm>
            <a:off x="6686685" y="3849552"/>
            <a:ext cx="0" cy="1844312"/>
          </a:xfrm>
          <a:prstGeom prst="straightConnector1">
            <a:avLst/>
          </a:prstGeom>
          <a:ln w="38100">
            <a:solidFill>
              <a:schemeClr val="tx1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7E78269F-7678-3AC3-75E3-4425A3E5E7B7}"/>
              </a:ext>
            </a:extLst>
          </p:cNvPr>
          <p:cNvCxnSpPr>
            <a:cxnSpLocks/>
            <a:endCxn id="7" idx="1"/>
          </p:cNvCxnSpPr>
          <p:nvPr/>
        </p:nvCxnSpPr>
        <p:spPr>
          <a:xfrm>
            <a:off x="5560739" y="1775699"/>
            <a:ext cx="4332425" cy="925138"/>
          </a:xfrm>
          <a:prstGeom prst="straightConnector1">
            <a:avLst/>
          </a:prstGeom>
          <a:ln w="25400">
            <a:solidFill>
              <a:schemeClr val="tx1"/>
            </a:solidFill>
            <a:prstDash val="dash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>
            <a:extLst>
              <a:ext uri="{FF2B5EF4-FFF2-40B4-BE49-F238E27FC236}">
                <a16:creationId xmlns:a16="http://schemas.microsoft.com/office/drawing/2014/main" id="{A2129D22-01E2-037C-1F4A-9B482FAE9AC1}"/>
              </a:ext>
            </a:extLst>
          </p:cNvPr>
          <p:cNvSpPr txBox="1"/>
          <p:nvPr/>
        </p:nvSpPr>
        <p:spPr>
          <a:xfrm rot="753939">
            <a:off x="7012160" y="1917099"/>
            <a:ext cx="141615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information</a:t>
            </a:r>
          </a:p>
        </p:txBody>
      </p: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8E5DD945-2B79-F014-C451-5BB47AE7962F}"/>
              </a:ext>
            </a:extLst>
          </p:cNvPr>
          <p:cNvCxnSpPr>
            <a:cxnSpLocks/>
          </p:cNvCxnSpPr>
          <p:nvPr/>
        </p:nvCxnSpPr>
        <p:spPr>
          <a:xfrm flipV="1">
            <a:off x="6457762" y="3998268"/>
            <a:ext cx="0" cy="1817244"/>
          </a:xfrm>
          <a:prstGeom prst="straightConnector1">
            <a:avLst/>
          </a:prstGeom>
          <a:ln w="38100">
            <a:solidFill>
              <a:schemeClr val="accent6">
                <a:lumMod val="75000"/>
              </a:schemeClr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Rounded Rectangle 31">
            <a:extLst>
              <a:ext uri="{FF2B5EF4-FFF2-40B4-BE49-F238E27FC236}">
                <a16:creationId xmlns:a16="http://schemas.microsoft.com/office/drawing/2014/main" id="{3CA201E6-FCB9-DEA3-4A13-DC7A1766F862}"/>
              </a:ext>
            </a:extLst>
          </p:cNvPr>
          <p:cNvSpPr/>
          <p:nvPr/>
        </p:nvSpPr>
        <p:spPr>
          <a:xfrm>
            <a:off x="5695586" y="4674141"/>
            <a:ext cx="1896648" cy="465498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dirty="0"/>
              <a:t>Intermediaries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8F98F1AA-70EC-5942-B98F-8A60C75E7841}"/>
              </a:ext>
            </a:extLst>
          </p:cNvPr>
          <p:cNvSpPr txBox="1"/>
          <p:nvPr/>
        </p:nvSpPr>
        <p:spPr>
          <a:xfrm>
            <a:off x="6162045" y="5202444"/>
            <a:ext cx="3401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chemeClr val="accent6">
                    <a:lumMod val="75000"/>
                  </a:schemeClr>
                </a:solidFill>
              </a:rPr>
              <a:t>$</a:t>
            </a:r>
          </a:p>
        </p:txBody>
      </p:sp>
      <p:cxnSp>
        <p:nvCxnSpPr>
          <p:cNvPr id="34" name="Straight Arrow Connector 33">
            <a:extLst>
              <a:ext uri="{FF2B5EF4-FFF2-40B4-BE49-F238E27FC236}">
                <a16:creationId xmlns:a16="http://schemas.microsoft.com/office/drawing/2014/main" id="{A1D4DE5D-2634-E318-83F6-00161E86D8E5}"/>
              </a:ext>
            </a:extLst>
          </p:cNvPr>
          <p:cNvCxnSpPr>
            <a:cxnSpLocks/>
          </p:cNvCxnSpPr>
          <p:nvPr/>
        </p:nvCxnSpPr>
        <p:spPr>
          <a:xfrm flipH="1" flipV="1">
            <a:off x="5265555" y="2269493"/>
            <a:ext cx="1066569" cy="710200"/>
          </a:xfrm>
          <a:prstGeom prst="straightConnector1">
            <a:avLst/>
          </a:prstGeom>
          <a:ln w="38100">
            <a:solidFill>
              <a:schemeClr val="accent6">
                <a:lumMod val="75000"/>
              </a:schemeClr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TextBox 40">
            <a:extLst>
              <a:ext uri="{FF2B5EF4-FFF2-40B4-BE49-F238E27FC236}">
                <a16:creationId xmlns:a16="http://schemas.microsoft.com/office/drawing/2014/main" id="{FE3C1CEF-6D0E-C403-63B3-F66CE0BE2E15}"/>
              </a:ext>
            </a:extLst>
          </p:cNvPr>
          <p:cNvSpPr txBox="1"/>
          <p:nvPr/>
        </p:nvSpPr>
        <p:spPr>
          <a:xfrm>
            <a:off x="5076707" y="2353754"/>
            <a:ext cx="95250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chemeClr val="accent6">
                    <a:lumMod val="50000"/>
                  </a:schemeClr>
                </a:solidFill>
              </a:rPr>
              <a:t>License</a:t>
            </a:r>
          </a:p>
          <a:p>
            <a:r>
              <a:rPr lang="en-US" sz="2000" dirty="0">
                <a:solidFill>
                  <a:schemeClr val="accent6">
                    <a:lumMod val="50000"/>
                  </a:schemeClr>
                </a:solidFill>
              </a:rPr>
              <a:t>fees</a:t>
            </a:r>
          </a:p>
        </p:txBody>
      </p:sp>
      <p:sp>
        <p:nvSpPr>
          <p:cNvPr id="49" name="Rounded Rectangle 48">
            <a:extLst>
              <a:ext uri="{FF2B5EF4-FFF2-40B4-BE49-F238E27FC236}">
                <a16:creationId xmlns:a16="http://schemas.microsoft.com/office/drawing/2014/main" id="{63B30388-263D-A4AA-13E8-3863983A60D4}"/>
              </a:ext>
            </a:extLst>
          </p:cNvPr>
          <p:cNvSpPr/>
          <p:nvPr/>
        </p:nvSpPr>
        <p:spPr>
          <a:xfrm>
            <a:off x="10030115" y="5813280"/>
            <a:ext cx="1790882" cy="765810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/>
              <a:t>Consumers (Patients)</a:t>
            </a:r>
          </a:p>
        </p:txBody>
      </p:sp>
      <p:cxnSp>
        <p:nvCxnSpPr>
          <p:cNvPr id="50" name="Straight Arrow Connector 49">
            <a:extLst>
              <a:ext uri="{FF2B5EF4-FFF2-40B4-BE49-F238E27FC236}">
                <a16:creationId xmlns:a16="http://schemas.microsoft.com/office/drawing/2014/main" id="{216E3EF4-B98C-AA83-EB79-91CD3B5A6602}"/>
              </a:ext>
            </a:extLst>
          </p:cNvPr>
          <p:cNvCxnSpPr>
            <a:cxnSpLocks/>
          </p:cNvCxnSpPr>
          <p:nvPr/>
        </p:nvCxnSpPr>
        <p:spPr>
          <a:xfrm>
            <a:off x="11070998" y="3083742"/>
            <a:ext cx="0" cy="2610122"/>
          </a:xfrm>
          <a:prstGeom prst="straightConnector1">
            <a:avLst/>
          </a:prstGeom>
          <a:ln w="38100">
            <a:solidFill>
              <a:schemeClr val="tx1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Box 50">
            <a:extLst>
              <a:ext uri="{FF2B5EF4-FFF2-40B4-BE49-F238E27FC236}">
                <a16:creationId xmlns:a16="http://schemas.microsoft.com/office/drawing/2014/main" id="{907AB66D-F03F-E587-3056-FCE54B4AB33D}"/>
              </a:ext>
            </a:extLst>
          </p:cNvPr>
          <p:cNvSpPr txBox="1"/>
          <p:nvPr/>
        </p:nvSpPr>
        <p:spPr>
          <a:xfrm>
            <a:off x="11086505" y="3998268"/>
            <a:ext cx="110549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products</a:t>
            </a:r>
          </a:p>
        </p:txBody>
      </p:sp>
      <p:cxnSp>
        <p:nvCxnSpPr>
          <p:cNvPr id="52" name="Straight Arrow Connector 51">
            <a:extLst>
              <a:ext uri="{FF2B5EF4-FFF2-40B4-BE49-F238E27FC236}">
                <a16:creationId xmlns:a16="http://schemas.microsoft.com/office/drawing/2014/main" id="{25890FDE-8694-A380-985A-64F9481B8F0E}"/>
              </a:ext>
            </a:extLst>
          </p:cNvPr>
          <p:cNvCxnSpPr>
            <a:cxnSpLocks/>
          </p:cNvCxnSpPr>
          <p:nvPr/>
        </p:nvCxnSpPr>
        <p:spPr>
          <a:xfrm flipV="1">
            <a:off x="10842075" y="3166110"/>
            <a:ext cx="0" cy="2649402"/>
          </a:xfrm>
          <a:prstGeom prst="straightConnector1">
            <a:avLst/>
          </a:prstGeom>
          <a:ln w="38100">
            <a:solidFill>
              <a:schemeClr val="accent6">
                <a:lumMod val="75000"/>
              </a:schemeClr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Rounded Rectangle 52">
            <a:extLst>
              <a:ext uri="{FF2B5EF4-FFF2-40B4-BE49-F238E27FC236}">
                <a16:creationId xmlns:a16="http://schemas.microsoft.com/office/drawing/2014/main" id="{99FD1D08-7922-4792-2E77-364FA84527D4}"/>
              </a:ext>
            </a:extLst>
          </p:cNvPr>
          <p:cNvSpPr/>
          <p:nvPr/>
        </p:nvSpPr>
        <p:spPr>
          <a:xfrm>
            <a:off x="10079899" y="4674141"/>
            <a:ext cx="1896648" cy="465498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dirty="0"/>
              <a:t>Intermediaries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E48748FE-7BD7-7ED8-49F7-76BBA40D2ACF}"/>
              </a:ext>
            </a:extLst>
          </p:cNvPr>
          <p:cNvSpPr txBox="1"/>
          <p:nvPr/>
        </p:nvSpPr>
        <p:spPr>
          <a:xfrm>
            <a:off x="10546358" y="5202444"/>
            <a:ext cx="3401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chemeClr val="accent6">
                    <a:lumMod val="75000"/>
                  </a:schemeClr>
                </a:solidFill>
              </a:rPr>
              <a:t>$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1CFC1D0-67AE-EC7E-DAEC-9B1B6475DF90}"/>
              </a:ext>
            </a:extLst>
          </p:cNvPr>
          <p:cNvSpPr txBox="1"/>
          <p:nvPr/>
        </p:nvSpPr>
        <p:spPr>
          <a:xfrm>
            <a:off x="6702192" y="3998268"/>
            <a:ext cx="346601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vaccines, therapies, diagnostics</a:t>
            </a:r>
          </a:p>
        </p:txBody>
      </p:sp>
    </p:spTree>
    <p:extLst>
      <p:ext uri="{BB962C8B-B14F-4D97-AF65-F5344CB8AC3E}">
        <p14:creationId xmlns:p14="http://schemas.microsoft.com/office/powerpoint/2010/main" val="395730740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D11572-0352-D903-92AD-D8DB6424FC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3A909FE1-1413-5C3D-8599-BF83BC11D640}"/>
              </a:ext>
            </a:extLst>
          </p:cNvPr>
          <p:cNvSpPr/>
          <p:nvPr/>
        </p:nvSpPr>
        <p:spPr>
          <a:xfrm>
            <a:off x="990735" y="448582"/>
            <a:ext cx="1899951" cy="765810"/>
          </a:xfrm>
          <a:prstGeom prst="roundRect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/>
              <a:t>Government</a:t>
            </a:r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419D62FB-DC01-CA84-DCBE-80D07C509EF3}"/>
              </a:ext>
            </a:extLst>
          </p:cNvPr>
          <p:cNvSpPr/>
          <p:nvPr/>
        </p:nvSpPr>
        <p:spPr>
          <a:xfrm>
            <a:off x="5547313" y="3083742"/>
            <a:ext cx="2278743" cy="765810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/>
              <a:t>Licensee</a:t>
            </a:r>
          </a:p>
          <a:p>
            <a:pPr algn="ctr"/>
            <a:r>
              <a:rPr lang="en-US" sz="2400" dirty="0"/>
              <a:t>(manufacturer)</a:t>
            </a:r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A78C5058-36FB-A081-99F1-92F123734EC0}"/>
              </a:ext>
            </a:extLst>
          </p:cNvPr>
          <p:cNvSpPr/>
          <p:nvPr/>
        </p:nvSpPr>
        <p:spPr>
          <a:xfrm>
            <a:off x="5748469" y="5815512"/>
            <a:ext cx="1790882" cy="765810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/>
              <a:t>Consumers (Patients)</a:t>
            </a: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7F97F67D-AC7F-B327-E8C0-0021D1088F56}"/>
              </a:ext>
            </a:extLst>
          </p:cNvPr>
          <p:cNvSpPr/>
          <p:nvPr/>
        </p:nvSpPr>
        <p:spPr>
          <a:xfrm>
            <a:off x="9893164" y="2317932"/>
            <a:ext cx="1896654" cy="765810"/>
          </a:xfrm>
          <a:prstGeom prst="round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/>
              <a:t>Follow-on innovator</a:t>
            </a:r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8A5CCCBD-965D-6387-192B-085741244A2C}"/>
              </a:ext>
            </a:extLst>
          </p:cNvPr>
          <p:cNvSpPr/>
          <p:nvPr/>
        </p:nvSpPr>
        <p:spPr>
          <a:xfrm>
            <a:off x="3664085" y="1493520"/>
            <a:ext cx="1896654" cy="765810"/>
          </a:xfrm>
          <a:prstGeom prst="round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/>
              <a:t>Innovator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8F3BADFB-1B52-55DD-971B-8B72AA7A5FCB}"/>
              </a:ext>
            </a:extLst>
          </p:cNvPr>
          <p:cNvSpPr/>
          <p:nvPr/>
        </p:nvSpPr>
        <p:spPr>
          <a:xfrm>
            <a:off x="5139733" y="1282611"/>
            <a:ext cx="773399" cy="486228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IP</a:t>
            </a:r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D64B5E95-5140-E793-D41B-C87E999B4F1D}"/>
              </a:ext>
            </a:extLst>
          </p:cNvPr>
          <p:cNvCxnSpPr>
            <a:cxnSpLocks/>
          </p:cNvCxnSpPr>
          <p:nvPr/>
        </p:nvCxnSpPr>
        <p:spPr>
          <a:xfrm>
            <a:off x="2890686" y="1017270"/>
            <a:ext cx="773399" cy="476250"/>
          </a:xfrm>
          <a:prstGeom prst="straightConnector1">
            <a:avLst/>
          </a:prstGeom>
          <a:ln w="38100">
            <a:solidFill>
              <a:schemeClr val="accent6">
                <a:lumMod val="75000"/>
              </a:schemeClr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F124BA1C-2B23-61F5-B67D-8272F649E8EC}"/>
              </a:ext>
            </a:extLst>
          </p:cNvPr>
          <p:cNvCxnSpPr>
            <a:cxnSpLocks/>
          </p:cNvCxnSpPr>
          <p:nvPr/>
        </p:nvCxnSpPr>
        <p:spPr>
          <a:xfrm>
            <a:off x="5547313" y="2195221"/>
            <a:ext cx="1147717" cy="784472"/>
          </a:xfrm>
          <a:prstGeom prst="straightConnector1">
            <a:avLst/>
          </a:prstGeom>
          <a:ln w="38100">
            <a:solidFill>
              <a:schemeClr val="tx1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D78A0D8B-D7DE-B1F4-5319-4F4184D1C914}"/>
              </a:ext>
            </a:extLst>
          </p:cNvPr>
          <p:cNvSpPr txBox="1"/>
          <p:nvPr/>
        </p:nvSpPr>
        <p:spPr>
          <a:xfrm>
            <a:off x="3037278" y="727710"/>
            <a:ext cx="366132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Funding (grants; prizes; tax relief)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6CC696E-9B56-DD10-653B-726A1D492891}"/>
              </a:ext>
            </a:extLst>
          </p:cNvPr>
          <p:cNvSpPr txBox="1"/>
          <p:nvPr/>
        </p:nvSpPr>
        <p:spPr>
          <a:xfrm>
            <a:off x="6121171" y="2195221"/>
            <a:ext cx="90441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license</a:t>
            </a:r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5EADF549-8299-64FB-D300-0AD59310CA9A}"/>
              </a:ext>
            </a:extLst>
          </p:cNvPr>
          <p:cNvCxnSpPr>
            <a:cxnSpLocks/>
            <a:stCxn id="5" idx="2"/>
          </p:cNvCxnSpPr>
          <p:nvPr/>
        </p:nvCxnSpPr>
        <p:spPr>
          <a:xfrm>
            <a:off x="6686685" y="3849552"/>
            <a:ext cx="0" cy="1844312"/>
          </a:xfrm>
          <a:prstGeom prst="straightConnector1">
            <a:avLst/>
          </a:prstGeom>
          <a:ln w="38100">
            <a:solidFill>
              <a:schemeClr val="tx1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FC651676-6D8C-3D28-CE9A-DA031A2C5674}"/>
              </a:ext>
            </a:extLst>
          </p:cNvPr>
          <p:cNvCxnSpPr>
            <a:cxnSpLocks/>
            <a:endCxn id="7" idx="1"/>
          </p:cNvCxnSpPr>
          <p:nvPr/>
        </p:nvCxnSpPr>
        <p:spPr>
          <a:xfrm>
            <a:off x="5560739" y="1775699"/>
            <a:ext cx="4332425" cy="925138"/>
          </a:xfrm>
          <a:prstGeom prst="straightConnector1">
            <a:avLst/>
          </a:prstGeom>
          <a:ln w="25400">
            <a:solidFill>
              <a:schemeClr val="tx1"/>
            </a:solidFill>
            <a:prstDash val="dash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>
            <a:extLst>
              <a:ext uri="{FF2B5EF4-FFF2-40B4-BE49-F238E27FC236}">
                <a16:creationId xmlns:a16="http://schemas.microsoft.com/office/drawing/2014/main" id="{98B0F3A2-7FB0-218E-85D4-DAB5A2589986}"/>
              </a:ext>
            </a:extLst>
          </p:cNvPr>
          <p:cNvSpPr txBox="1"/>
          <p:nvPr/>
        </p:nvSpPr>
        <p:spPr>
          <a:xfrm rot="753939">
            <a:off x="7012160" y="1917099"/>
            <a:ext cx="141615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information</a:t>
            </a:r>
          </a:p>
        </p:txBody>
      </p: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7E8EBFBB-9E1D-44DE-DEBB-A4BEB71AB79C}"/>
              </a:ext>
            </a:extLst>
          </p:cNvPr>
          <p:cNvCxnSpPr>
            <a:cxnSpLocks/>
          </p:cNvCxnSpPr>
          <p:nvPr/>
        </p:nvCxnSpPr>
        <p:spPr>
          <a:xfrm flipV="1">
            <a:off x="6457762" y="3998268"/>
            <a:ext cx="0" cy="1817244"/>
          </a:xfrm>
          <a:prstGeom prst="straightConnector1">
            <a:avLst/>
          </a:prstGeom>
          <a:ln w="38100">
            <a:solidFill>
              <a:schemeClr val="accent6">
                <a:lumMod val="75000"/>
              </a:schemeClr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Rounded Rectangle 31">
            <a:extLst>
              <a:ext uri="{FF2B5EF4-FFF2-40B4-BE49-F238E27FC236}">
                <a16:creationId xmlns:a16="http://schemas.microsoft.com/office/drawing/2014/main" id="{39110068-C28F-D53F-CE44-334D012B288A}"/>
              </a:ext>
            </a:extLst>
          </p:cNvPr>
          <p:cNvSpPr/>
          <p:nvPr/>
        </p:nvSpPr>
        <p:spPr>
          <a:xfrm>
            <a:off x="5695586" y="4674141"/>
            <a:ext cx="1896648" cy="465498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dirty="0"/>
              <a:t>Intermediaries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AFDE5CEA-BBF9-8A28-9762-285F3B1C8CFD}"/>
              </a:ext>
            </a:extLst>
          </p:cNvPr>
          <p:cNvSpPr txBox="1"/>
          <p:nvPr/>
        </p:nvSpPr>
        <p:spPr>
          <a:xfrm>
            <a:off x="6162045" y="5202444"/>
            <a:ext cx="3401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chemeClr val="accent6">
                    <a:lumMod val="75000"/>
                  </a:schemeClr>
                </a:solidFill>
              </a:rPr>
              <a:t>$</a:t>
            </a:r>
          </a:p>
        </p:txBody>
      </p:sp>
      <p:cxnSp>
        <p:nvCxnSpPr>
          <p:cNvPr id="34" name="Straight Arrow Connector 33">
            <a:extLst>
              <a:ext uri="{FF2B5EF4-FFF2-40B4-BE49-F238E27FC236}">
                <a16:creationId xmlns:a16="http://schemas.microsoft.com/office/drawing/2014/main" id="{4B95AE45-DC48-8E1E-C7CF-4107CDE76B76}"/>
              </a:ext>
            </a:extLst>
          </p:cNvPr>
          <p:cNvCxnSpPr>
            <a:cxnSpLocks/>
          </p:cNvCxnSpPr>
          <p:nvPr/>
        </p:nvCxnSpPr>
        <p:spPr>
          <a:xfrm flipH="1" flipV="1">
            <a:off x="5265555" y="2269493"/>
            <a:ext cx="1066569" cy="710200"/>
          </a:xfrm>
          <a:prstGeom prst="straightConnector1">
            <a:avLst/>
          </a:prstGeom>
          <a:ln w="38100">
            <a:solidFill>
              <a:schemeClr val="accent6">
                <a:lumMod val="75000"/>
              </a:schemeClr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TextBox 40">
            <a:extLst>
              <a:ext uri="{FF2B5EF4-FFF2-40B4-BE49-F238E27FC236}">
                <a16:creationId xmlns:a16="http://schemas.microsoft.com/office/drawing/2014/main" id="{B076295F-3A90-2367-E99C-3C8EAE7036CB}"/>
              </a:ext>
            </a:extLst>
          </p:cNvPr>
          <p:cNvSpPr txBox="1"/>
          <p:nvPr/>
        </p:nvSpPr>
        <p:spPr>
          <a:xfrm>
            <a:off x="5076707" y="2353754"/>
            <a:ext cx="95250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chemeClr val="accent6">
                    <a:lumMod val="50000"/>
                  </a:schemeClr>
                </a:solidFill>
              </a:rPr>
              <a:t>License</a:t>
            </a:r>
          </a:p>
          <a:p>
            <a:r>
              <a:rPr lang="en-US" sz="2000" dirty="0">
                <a:solidFill>
                  <a:schemeClr val="accent6">
                    <a:lumMod val="50000"/>
                  </a:schemeClr>
                </a:solidFill>
              </a:rPr>
              <a:t>fees</a:t>
            </a:r>
          </a:p>
        </p:txBody>
      </p:sp>
      <p:sp>
        <p:nvSpPr>
          <p:cNvPr id="49" name="Rounded Rectangle 48">
            <a:extLst>
              <a:ext uri="{FF2B5EF4-FFF2-40B4-BE49-F238E27FC236}">
                <a16:creationId xmlns:a16="http://schemas.microsoft.com/office/drawing/2014/main" id="{F82CDEDF-A03A-5B42-F47A-4A29EB4480FF}"/>
              </a:ext>
            </a:extLst>
          </p:cNvPr>
          <p:cNvSpPr/>
          <p:nvPr/>
        </p:nvSpPr>
        <p:spPr>
          <a:xfrm>
            <a:off x="10030115" y="5813280"/>
            <a:ext cx="1790882" cy="765810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/>
              <a:t>Consumers (Patients)</a:t>
            </a:r>
          </a:p>
        </p:txBody>
      </p:sp>
      <p:cxnSp>
        <p:nvCxnSpPr>
          <p:cNvPr id="50" name="Straight Arrow Connector 49">
            <a:extLst>
              <a:ext uri="{FF2B5EF4-FFF2-40B4-BE49-F238E27FC236}">
                <a16:creationId xmlns:a16="http://schemas.microsoft.com/office/drawing/2014/main" id="{AB0FBBD4-A72B-57B4-AC3A-DCA3E1EB90D2}"/>
              </a:ext>
            </a:extLst>
          </p:cNvPr>
          <p:cNvCxnSpPr>
            <a:cxnSpLocks/>
          </p:cNvCxnSpPr>
          <p:nvPr/>
        </p:nvCxnSpPr>
        <p:spPr>
          <a:xfrm>
            <a:off x="11070998" y="3083742"/>
            <a:ext cx="0" cy="2610122"/>
          </a:xfrm>
          <a:prstGeom prst="straightConnector1">
            <a:avLst/>
          </a:prstGeom>
          <a:ln w="38100">
            <a:solidFill>
              <a:schemeClr val="tx1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Box 50">
            <a:extLst>
              <a:ext uri="{FF2B5EF4-FFF2-40B4-BE49-F238E27FC236}">
                <a16:creationId xmlns:a16="http://schemas.microsoft.com/office/drawing/2014/main" id="{DA08BCB6-3CE8-DE57-75E2-FCD46C178928}"/>
              </a:ext>
            </a:extLst>
          </p:cNvPr>
          <p:cNvSpPr txBox="1"/>
          <p:nvPr/>
        </p:nvSpPr>
        <p:spPr>
          <a:xfrm>
            <a:off x="11086505" y="3998268"/>
            <a:ext cx="110549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products</a:t>
            </a:r>
          </a:p>
        </p:txBody>
      </p:sp>
      <p:cxnSp>
        <p:nvCxnSpPr>
          <p:cNvPr id="52" name="Straight Arrow Connector 51">
            <a:extLst>
              <a:ext uri="{FF2B5EF4-FFF2-40B4-BE49-F238E27FC236}">
                <a16:creationId xmlns:a16="http://schemas.microsoft.com/office/drawing/2014/main" id="{198D0C67-4D98-0172-695D-2E406626F0B3}"/>
              </a:ext>
            </a:extLst>
          </p:cNvPr>
          <p:cNvCxnSpPr>
            <a:cxnSpLocks/>
          </p:cNvCxnSpPr>
          <p:nvPr/>
        </p:nvCxnSpPr>
        <p:spPr>
          <a:xfrm flipV="1">
            <a:off x="10842075" y="3166110"/>
            <a:ext cx="0" cy="2649402"/>
          </a:xfrm>
          <a:prstGeom prst="straightConnector1">
            <a:avLst/>
          </a:prstGeom>
          <a:ln w="38100">
            <a:solidFill>
              <a:schemeClr val="accent6">
                <a:lumMod val="75000"/>
              </a:schemeClr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Rounded Rectangle 52">
            <a:extLst>
              <a:ext uri="{FF2B5EF4-FFF2-40B4-BE49-F238E27FC236}">
                <a16:creationId xmlns:a16="http://schemas.microsoft.com/office/drawing/2014/main" id="{F186D5BE-8618-E51C-B00D-A5E00DA84AC4}"/>
              </a:ext>
            </a:extLst>
          </p:cNvPr>
          <p:cNvSpPr/>
          <p:nvPr/>
        </p:nvSpPr>
        <p:spPr>
          <a:xfrm>
            <a:off x="10079899" y="4674141"/>
            <a:ext cx="1896648" cy="465498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dirty="0"/>
              <a:t>Intermediaries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C9EB7D6E-C297-CB4F-6D5C-8B43B105063A}"/>
              </a:ext>
            </a:extLst>
          </p:cNvPr>
          <p:cNvSpPr txBox="1"/>
          <p:nvPr/>
        </p:nvSpPr>
        <p:spPr>
          <a:xfrm>
            <a:off x="10546358" y="5202444"/>
            <a:ext cx="3401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chemeClr val="accent6">
                    <a:lumMod val="75000"/>
                  </a:schemeClr>
                </a:solidFill>
              </a:rPr>
              <a:t>$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8045822-F9F9-82EA-BFBE-6FFA0BCFBD31}"/>
              </a:ext>
            </a:extLst>
          </p:cNvPr>
          <p:cNvSpPr txBox="1"/>
          <p:nvPr/>
        </p:nvSpPr>
        <p:spPr>
          <a:xfrm>
            <a:off x="6702192" y="3998268"/>
            <a:ext cx="346601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vaccines, therapies, diagnostics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41EB1E6-34D4-331E-BA8B-CB63E851007C}"/>
              </a:ext>
            </a:extLst>
          </p:cNvPr>
          <p:cNvSpPr txBox="1"/>
          <p:nvPr/>
        </p:nvSpPr>
        <p:spPr>
          <a:xfrm>
            <a:off x="1668780" y="4398378"/>
            <a:ext cx="2670539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C00000"/>
                </a:solidFill>
              </a:rPr>
              <a:t>Dysfunctions during</a:t>
            </a:r>
          </a:p>
          <a:p>
            <a:r>
              <a:rPr lang="en-US" sz="2400" dirty="0">
                <a:solidFill>
                  <a:srgbClr val="C00000"/>
                </a:solidFill>
              </a:rPr>
              <a:t>Health emergencies</a:t>
            </a:r>
          </a:p>
          <a:p>
            <a:r>
              <a:rPr lang="en-US" sz="2400" dirty="0">
                <a:solidFill>
                  <a:srgbClr val="C00000"/>
                </a:solidFill>
              </a:rPr>
              <a:t>Include:</a:t>
            </a:r>
          </a:p>
        </p:txBody>
      </p:sp>
    </p:spTree>
    <p:extLst>
      <p:ext uri="{BB962C8B-B14F-4D97-AF65-F5344CB8AC3E}">
        <p14:creationId xmlns:p14="http://schemas.microsoft.com/office/powerpoint/2010/main" val="228140954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2B5149-B301-7847-F46D-461A092E25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D3EDFF14-874F-0990-D1CB-2DABC495061B}"/>
              </a:ext>
            </a:extLst>
          </p:cNvPr>
          <p:cNvSpPr/>
          <p:nvPr/>
        </p:nvSpPr>
        <p:spPr>
          <a:xfrm>
            <a:off x="990735" y="448582"/>
            <a:ext cx="1899951" cy="765810"/>
          </a:xfrm>
          <a:prstGeom prst="roundRect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/>
              <a:t>Government</a:t>
            </a:r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91DD8685-1EC9-94F2-DE98-C2892A795EBA}"/>
              </a:ext>
            </a:extLst>
          </p:cNvPr>
          <p:cNvSpPr/>
          <p:nvPr/>
        </p:nvSpPr>
        <p:spPr>
          <a:xfrm>
            <a:off x="5547313" y="3083742"/>
            <a:ext cx="2278743" cy="765810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/>
              <a:t>Licensee</a:t>
            </a:r>
          </a:p>
          <a:p>
            <a:pPr algn="ctr"/>
            <a:r>
              <a:rPr lang="en-US" sz="2400" dirty="0"/>
              <a:t>(manufacturer)</a:t>
            </a:r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FEA5F7BF-6D33-879F-DB08-803E911A672A}"/>
              </a:ext>
            </a:extLst>
          </p:cNvPr>
          <p:cNvSpPr/>
          <p:nvPr/>
        </p:nvSpPr>
        <p:spPr>
          <a:xfrm>
            <a:off x="5748469" y="5815512"/>
            <a:ext cx="1790882" cy="765810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/>
              <a:t>Consumers (Patients)</a:t>
            </a: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CF1DED62-B248-B999-02A6-A639E04C5161}"/>
              </a:ext>
            </a:extLst>
          </p:cNvPr>
          <p:cNvSpPr/>
          <p:nvPr/>
        </p:nvSpPr>
        <p:spPr>
          <a:xfrm>
            <a:off x="9893164" y="2317932"/>
            <a:ext cx="1896654" cy="765810"/>
          </a:xfrm>
          <a:prstGeom prst="round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/>
              <a:t>Follow-on innovator</a:t>
            </a:r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5AB2645D-114A-A6EA-D815-310A04539830}"/>
              </a:ext>
            </a:extLst>
          </p:cNvPr>
          <p:cNvSpPr/>
          <p:nvPr/>
        </p:nvSpPr>
        <p:spPr>
          <a:xfrm>
            <a:off x="3664085" y="1493520"/>
            <a:ext cx="1896654" cy="765810"/>
          </a:xfrm>
          <a:prstGeom prst="round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/>
              <a:t>Innovator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E1C05670-0D02-9F4D-717E-FB2E7C705476}"/>
              </a:ext>
            </a:extLst>
          </p:cNvPr>
          <p:cNvSpPr/>
          <p:nvPr/>
        </p:nvSpPr>
        <p:spPr>
          <a:xfrm>
            <a:off x="5139733" y="1282611"/>
            <a:ext cx="773399" cy="486228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IP</a:t>
            </a:r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28CA98B2-B3FF-368A-68FB-B46BDA6278DC}"/>
              </a:ext>
            </a:extLst>
          </p:cNvPr>
          <p:cNvCxnSpPr>
            <a:cxnSpLocks/>
          </p:cNvCxnSpPr>
          <p:nvPr/>
        </p:nvCxnSpPr>
        <p:spPr>
          <a:xfrm>
            <a:off x="2890686" y="1017270"/>
            <a:ext cx="773399" cy="476250"/>
          </a:xfrm>
          <a:prstGeom prst="straightConnector1">
            <a:avLst/>
          </a:prstGeom>
          <a:ln w="38100">
            <a:solidFill>
              <a:schemeClr val="accent6">
                <a:lumMod val="75000"/>
              </a:schemeClr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C62F1AC4-DD9B-5D8A-73A3-5CFD7B8AB965}"/>
              </a:ext>
            </a:extLst>
          </p:cNvPr>
          <p:cNvCxnSpPr>
            <a:cxnSpLocks/>
          </p:cNvCxnSpPr>
          <p:nvPr/>
        </p:nvCxnSpPr>
        <p:spPr>
          <a:xfrm>
            <a:off x="5547313" y="2195221"/>
            <a:ext cx="1147717" cy="784472"/>
          </a:xfrm>
          <a:prstGeom prst="straightConnector1">
            <a:avLst/>
          </a:prstGeom>
          <a:ln w="38100">
            <a:solidFill>
              <a:schemeClr val="tx1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0096E5DC-7B8E-FCEF-63EF-73590CEEDF3F}"/>
              </a:ext>
            </a:extLst>
          </p:cNvPr>
          <p:cNvSpPr txBox="1"/>
          <p:nvPr/>
        </p:nvSpPr>
        <p:spPr>
          <a:xfrm>
            <a:off x="3037278" y="727710"/>
            <a:ext cx="366132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Funding (grants; prizes; tax relief)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4E54ED1-545E-8FF6-004F-84E330515685}"/>
              </a:ext>
            </a:extLst>
          </p:cNvPr>
          <p:cNvSpPr txBox="1"/>
          <p:nvPr/>
        </p:nvSpPr>
        <p:spPr>
          <a:xfrm>
            <a:off x="6121171" y="2195221"/>
            <a:ext cx="90441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license</a:t>
            </a:r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C6398391-B17A-F617-6A74-D332D91346DA}"/>
              </a:ext>
            </a:extLst>
          </p:cNvPr>
          <p:cNvCxnSpPr>
            <a:cxnSpLocks/>
            <a:stCxn id="5" idx="2"/>
          </p:cNvCxnSpPr>
          <p:nvPr/>
        </p:nvCxnSpPr>
        <p:spPr>
          <a:xfrm>
            <a:off x="6686685" y="3849552"/>
            <a:ext cx="0" cy="1844312"/>
          </a:xfrm>
          <a:prstGeom prst="straightConnector1">
            <a:avLst/>
          </a:prstGeom>
          <a:ln w="38100">
            <a:solidFill>
              <a:schemeClr val="tx1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FD21D837-E0DF-19CA-AC5A-98A00AA2AF77}"/>
              </a:ext>
            </a:extLst>
          </p:cNvPr>
          <p:cNvCxnSpPr>
            <a:cxnSpLocks/>
            <a:endCxn id="7" idx="1"/>
          </p:cNvCxnSpPr>
          <p:nvPr/>
        </p:nvCxnSpPr>
        <p:spPr>
          <a:xfrm>
            <a:off x="5560739" y="1775699"/>
            <a:ext cx="4332425" cy="925138"/>
          </a:xfrm>
          <a:prstGeom prst="straightConnector1">
            <a:avLst/>
          </a:prstGeom>
          <a:ln w="25400">
            <a:solidFill>
              <a:schemeClr val="tx1"/>
            </a:solidFill>
            <a:prstDash val="dash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>
            <a:extLst>
              <a:ext uri="{FF2B5EF4-FFF2-40B4-BE49-F238E27FC236}">
                <a16:creationId xmlns:a16="http://schemas.microsoft.com/office/drawing/2014/main" id="{D88A8AD8-E802-17FC-BBC1-4A09F538A0E1}"/>
              </a:ext>
            </a:extLst>
          </p:cNvPr>
          <p:cNvSpPr txBox="1"/>
          <p:nvPr/>
        </p:nvSpPr>
        <p:spPr>
          <a:xfrm rot="753939">
            <a:off x="7012160" y="1917099"/>
            <a:ext cx="141615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information</a:t>
            </a:r>
          </a:p>
        </p:txBody>
      </p: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6E2364E3-3C9C-4B5A-15FC-F0AB0F89407A}"/>
              </a:ext>
            </a:extLst>
          </p:cNvPr>
          <p:cNvCxnSpPr>
            <a:cxnSpLocks/>
          </p:cNvCxnSpPr>
          <p:nvPr/>
        </p:nvCxnSpPr>
        <p:spPr>
          <a:xfrm flipV="1">
            <a:off x="6457762" y="3998268"/>
            <a:ext cx="0" cy="1817244"/>
          </a:xfrm>
          <a:prstGeom prst="straightConnector1">
            <a:avLst/>
          </a:prstGeom>
          <a:ln w="38100">
            <a:solidFill>
              <a:schemeClr val="accent6">
                <a:lumMod val="75000"/>
              </a:schemeClr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Rounded Rectangle 31">
            <a:extLst>
              <a:ext uri="{FF2B5EF4-FFF2-40B4-BE49-F238E27FC236}">
                <a16:creationId xmlns:a16="http://schemas.microsoft.com/office/drawing/2014/main" id="{0FD7A970-2F54-211C-E427-B2C59CAB05B3}"/>
              </a:ext>
            </a:extLst>
          </p:cNvPr>
          <p:cNvSpPr/>
          <p:nvPr/>
        </p:nvSpPr>
        <p:spPr>
          <a:xfrm>
            <a:off x="5695586" y="4674141"/>
            <a:ext cx="1896648" cy="465498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dirty="0"/>
              <a:t>Intermediaries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A7E8051B-AB4B-D66C-48F1-E058646C1B1B}"/>
              </a:ext>
            </a:extLst>
          </p:cNvPr>
          <p:cNvSpPr txBox="1"/>
          <p:nvPr/>
        </p:nvSpPr>
        <p:spPr>
          <a:xfrm>
            <a:off x="6081572" y="5139639"/>
            <a:ext cx="41870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>
                <a:solidFill>
                  <a:schemeClr val="accent6">
                    <a:lumMod val="75000"/>
                  </a:schemeClr>
                </a:solidFill>
              </a:rPr>
              <a:t>$</a:t>
            </a:r>
          </a:p>
        </p:txBody>
      </p:sp>
      <p:cxnSp>
        <p:nvCxnSpPr>
          <p:cNvPr id="34" name="Straight Arrow Connector 33">
            <a:extLst>
              <a:ext uri="{FF2B5EF4-FFF2-40B4-BE49-F238E27FC236}">
                <a16:creationId xmlns:a16="http://schemas.microsoft.com/office/drawing/2014/main" id="{5C657C61-E0F4-4FA4-7E0E-7AC4B63DD270}"/>
              </a:ext>
            </a:extLst>
          </p:cNvPr>
          <p:cNvCxnSpPr>
            <a:cxnSpLocks/>
          </p:cNvCxnSpPr>
          <p:nvPr/>
        </p:nvCxnSpPr>
        <p:spPr>
          <a:xfrm flipH="1" flipV="1">
            <a:off x="5265555" y="2269493"/>
            <a:ext cx="1066569" cy="710200"/>
          </a:xfrm>
          <a:prstGeom prst="straightConnector1">
            <a:avLst/>
          </a:prstGeom>
          <a:ln w="38100">
            <a:solidFill>
              <a:schemeClr val="accent6">
                <a:lumMod val="75000"/>
              </a:schemeClr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TextBox 40">
            <a:extLst>
              <a:ext uri="{FF2B5EF4-FFF2-40B4-BE49-F238E27FC236}">
                <a16:creationId xmlns:a16="http://schemas.microsoft.com/office/drawing/2014/main" id="{A0CAE79B-606F-3A63-9E33-78CF7FB71B52}"/>
              </a:ext>
            </a:extLst>
          </p:cNvPr>
          <p:cNvSpPr txBox="1"/>
          <p:nvPr/>
        </p:nvSpPr>
        <p:spPr>
          <a:xfrm>
            <a:off x="5076707" y="2353754"/>
            <a:ext cx="95250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chemeClr val="accent6">
                    <a:lumMod val="50000"/>
                  </a:schemeClr>
                </a:solidFill>
              </a:rPr>
              <a:t>License</a:t>
            </a:r>
          </a:p>
          <a:p>
            <a:r>
              <a:rPr lang="en-US" sz="2000" dirty="0">
                <a:solidFill>
                  <a:schemeClr val="accent6">
                    <a:lumMod val="50000"/>
                  </a:schemeClr>
                </a:solidFill>
              </a:rPr>
              <a:t>fees</a:t>
            </a:r>
          </a:p>
        </p:txBody>
      </p:sp>
      <p:sp>
        <p:nvSpPr>
          <p:cNvPr id="49" name="Rounded Rectangle 48">
            <a:extLst>
              <a:ext uri="{FF2B5EF4-FFF2-40B4-BE49-F238E27FC236}">
                <a16:creationId xmlns:a16="http://schemas.microsoft.com/office/drawing/2014/main" id="{9E12A743-F6B6-EB95-62B4-8C0B421E4E4C}"/>
              </a:ext>
            </a:extLst>
          </p:cNvPr>
          <p:cNvSpPr/>
          <p:nvPr/>
        </p:nvSpPr>
        <p:spPr>
          <a:xfrm>
            <a:off x="10030115" y="5813280"/>
            <a:ext cx="1790882" cy="765810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/>
              <a:t>Consumers (Patients)</a:t>
            </a:r>
          </a:p>
        </p:txBody>
      </p:sp>
      <p:cxnSp>
        <p:nvCxnSpPr>
          <p:cNvPr id="50" name="Straight Arrow Connector 49">
            <a:extLst>
              <a:ext uri="{FF2B5EF4-FFF2-40B4-BE49-F238E27FC236}">
                <a16:creationId xmlns:a16="http://schemas.microsoft.com/office/drawing/2014/main" id="{16C5A40B-D91E-B754-3D8C-52BCE75D4E73}"/>
              </a:ext>
            </a:extLst>
          </p:cNvPr>
          <p:cNvCxnSpPr>
            <a:cxnSpLocks/>
          </p:cNvCxnSpPr>
          <p:nvPr/>
        </p:nvCxnSpPr>
        <p:spPr>
          <a:xfrm>
            <a:off x="11070998" y="3083742"/>
            <a:ext cx="0" cy="2610122"/>
          </a:xfrm>
          <a:prstGeom prst="straightConnector1">
            <a:avLst/>
          </a:prstGeom>
          <a:ln w="38100">
            <a:solidFill>
              <a:schemeClr val="tx1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Box 50">
            <a:extLst>
              <a:ext uri="{FF2B5EF4-FFF2-40B4-BE49-F238E27FC236}">
                <a16:creationId xmlns:a16="http://schemas.microsoft.com/office/drawing/2014/main" id="{674E4186-1C8E-EDFF-5CEA-FDC682A27DF3}"/>
              </a:ext>
            </a:extLst>
          </p:cNvPr>
          <p:cNvSpPr txBox="1"/>
          <p:nvPr/>
        </p:nvSpPr>
        <p:spPr>
          <a:xfrm>
            <a:off x="11086505" y="3998268"/>
            <a:ext cx="110549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products</a:t>
            </a:r>
          </a:p>
        </p:txBody>
      </p:sp>
      <p:cxnSp>
        <p:nvCxnSpPr>
          <p:cNvPr id="52" name="Straight Arrow Connector 51">
            <a:extLst>
              <a:ext uri="{FF2B5EF4-FFF2-40B4-BE49-F238E27FC236}">
                <a16:creationId xmlns:a16="http://schemas.microsoft.com/office/drawing/2014/main" id="{76B3A68D-6EBF-317B-ECBC-E7406AEB2FBD}"/>
              </a:ext>
            </a:extLst>
          </p:cNvPr>
          <p:cNvCxnSpPr>
            <a:cxnSpLocks/>
          </p:cNvCxnSpPr>
          <p:nvPr/>
        </p:nvCxnSpPr>
        <p:spPr>
          <a:xfrm flipV="1">
            <a:off x="10842075" y="3166110"/>
            <a:ext cx="0" cy="2649402"/>
          </a:xfrm>
          <a:prstGeom prst="straightConnector1">
            <a:avLst/>
          </a:prstGeom>
          <a:ln w="38100">
            <a:solidFill>
              <a:schemeClr val="accent6">
                <a:lumMod val="75000"/>
              </a:schemeClr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Rounded Rectangle 52">
            <a:extLst>
              <a:ext uri="{FF2B5EF4-FFF2-40B4-BE49-F238E27FC236}">
                <a16:creationId xmlns:a16="http://schemas.microsoft.com/office/drawing/2014/main" id="{CA1F53D4-06DC-A588-6F2E-3EF83F94EB48}"/>
              </a:ext>
            </a:extLst>
          </p:cNvPr>
          <p:cNvSpPr/>
          <p:nvPr/>
        </p:nvSpPr>
        <p:spPr>
          <a:xfrm>
            <a:off x="10079899" y="4674141"/>
            <a:ext cx="1896648" cy="465498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dirty="0"/>
              <a:t>Intermediaries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5064BB9E-8E81-DD83-89C9-B8F77DB791CD}"/>
              </a:ext>
            </a:extLst>
          </p:cNvPr>
          <p:cNvSpPr txBox="1"/>
          <p:nvPr/>
        </p:nvSpPr>
        <p:spPr>
          <a:xfrm>
            <a:off x="10546358" y="5202444"/>
            <a:ext cx="3401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chemeClr val="accent6">
                    <a:lumMod val="75000"/>
                  </a:schemeClr>
                </a:solidFill>
              </a:rPr>
              <a:t>$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65060D2-ED7C-9E01-0BFE-195CEC4AE4E1}"/>
              </a:ext>
            </a:extLst>
          </p:cNvPr>
          <p:cNvSpPr txBox="1"/>
          <p:nvPr/>
        </p:nvSpPr>
        <p:spPr>
          <a:xfrm>
            <a:off x="6702192" y="3998268"/>
            <a:ext cx="346601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vaccines, therapies, diagnostics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9CC9587-557C-DE7D-A545-C1A520E82D59}"/>
              </a:ext>
            </a:extLst>
          </p:cNvPr>
          <p:cNvSpPr txBox="1"/>
          <p:nvPr/>
        </p:nvSpPr>
        <p:spPr>
          <a:xfrm>
            <a:off x="1668780" y="4398378"/>
            <a:ext cx="2670539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C00000"/>
                </a:solidFill>
              </a:rPr>
              <a:t>Dysfunctions during</a:t>
            </a:r>
          </a:p>
          <a:p>
            <a:r>
              <a:rPr lang="en-US" sz="2400" dirty="0">
                <a:solidFill>
                  <a:srgbClr val="C00000"/>
                </a:solidFill>
              </a:rPr>
              <a:t>Health emergencies</a:t>
            </a:r>
          </a:p>
          <a:p>
            <a:r>
              <a:rPr lang="en-US" sz="2400" dirty="0">
                <a:solidFill>
                  <a:srgbClr val="C00000"/>
                </a:solidFill>
              </a:rPr>
              <a:t>Include:</a:t>
            </a:r>
          </a:p>
        </p:txBody>
      </p:sp>
    </p:spTree>
    <p:extLst>
      <p:ext uri="{BB962C8B-B14F-4D97-AF65-F5344CB8AC3E}">
        <p14:creationId xmlns:p14="http://schemas.microsoft.com/office/powerpoint/2010/main" val="421045507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BB2582-0680-A531-7F66-1E655E6FBC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C4DBFE07-707C-3166-9D91-A3CA8DFA48F3}"/>
              </a:ext>
            </a:extLst>
          </p:cNvPr>
          <p:cNvSpPr/>
          <p:nvPr/>
        </p:nvSpPr>
        <p:spPr>
          <a:xfrm>
            <a:off x="990735" y="448582"/>
            <a:ext cx="1899951" cy="765810"/>
          </a:xfrm>
          <a:prstGeom prst="roundRect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/>
              <a:t>Government</a:t>
            </a:r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2BCA7EDF-B09B-E765-DC5A-9D252171E69F}"/>
              </a:ext>
            </a:extLst>
          </p:cNvPr>
          <p:cNvSpPr/>
          <p:nvPr/>
        </p:nvSpPr>
        <p:spPr>
          <a:xfrm>
            <a:off x="5547313" y="3083742"/>
            <a:ext cx="2278743" cy="765810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/>
              <a:t>Licensee</a:t>
            </a:r>
          </a:p>
          <a:p>
            <a:pPr algn="ctr"/>
            <a:r>
              <a:rPr lang="en-US" sz="2400" dirty="0"/>
              <a:t>(manufacturer)</a:t>
            </a:r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9BE8E1B9-777A-9195-148F-0C6AD9AF6E34}"/>
              </a:ext>
            </a:extLst>
          </p:cNvPr>
          <p:cNvSpPr/>
          <p:nvPr/>
        </p:nvSpPr>
        <p:spPr>
          <a:xfrm>
            <a:off x="5748469" y="5815512"/>
            <a:ext cx="1790882" cy="765810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/>
              <a:t>Consumers (Patients)</a:t>
            </a: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AF9E98A1-1AAA-2AFD-DC2C-50B9CEC16594}"/>
              </a:ext>
            </a:extLst>
          </p:cNvPr>
          <p:cNvSpPr/>
          <p:nvPr/>
        </p:nvSpPr>
        <p:spPr>
          <a:xfrm>
            <a:off x="9893164" y="2317932"/>
            <a:ext cx="1896654" cy="765810"/>
          </a:xfrm>
          <a:prstGeom prst="round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/>
              <a:t>Follow-on innovator</a:t>
            </a:r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5B5BE797-1305-55F0-EC1D-3C6772FD2EEC}"/>
              </a:ext>
            </a:extLst>
          </p:cNvPr>
          <p:cNvSpPr/>
          <p:nvPr/>
        </p:nvSpPr>
        <p:spPr>
          <a:xfrm>
            <a:off x="3664085" y="1493520"/>
            <a:ext cx="1896654" cy="765810"/>
          </a:xfrm>
          <a:prstGeom prst="round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/>
              <a:t>Innovator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91E32542-99A3-F577-C6EA-8C2FBB0B4976}"/>
              </a:ext>
            </a:extLst>
          </p:cNvPr>
          <p:cNvSpPr/>
          <p:nvPr/>
        </p:nvSpPr>
        <p:spPr>
          <a:xfrm>
            <a:off x="5139733" y="1282611"/>
            <a:ext cx="773399" cy="486228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IP</a:t>
            </a:r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0291D2E5-CE82-88BC-741F-1F4F96FF1ECD}"/>
              </a:ext>
            </a:extLst>
          </p:cNvPr>
          <p:cNvCxnSpPr>
            <a:cxnSpLocks/>
          </p:cNvCxnSpPr>
          <p:nvPr/>
        </p:nvCxnSpPr>
        <p:spPr>
          <a:xfrm>
            <a:off x="2890686" y="1017270"/>
            <a:ext cx="773399" cy="476250"/>
          </a:xfrm>
          <a:prstGeom prst="straightConnector1">
            <a:avLst/>
          </a:prstGeom>
          <a:ln w="38100">
            <a:solidFill>
              <a:schemeClr val="accent6">
                <a:lumMod val="75000"/>
              </a:schemeClr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DACFAF30-9341-08EB-852B-08B48C1FCEC1}"/>
              </a:ext>
            </a:extLst>
          </p:cNvPr>
          <p:cNvCxnSpPr>
            <a:cxnSpLocks/>
          </p:cNvCxnSpPr>
          <p:nvPr/>
        </p:nvCxnSpPr>
        <p:spPr>
          <a:xfrm>
            <a:off x="5547313" y="2195221"/>
            <a:ext cx="1147717" cy="784472"/>
          </a:xfrm>
          <a:prstGeom prst="straightConnector1">
            <a:avLst/>
          </a:prstGeom>
          <a:ln w="38100">
            <a:solidFill>
              <a:schemeClr val="tx1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371937B4-346A-1123-EF1A-D7E28BDA5537}"/>
              </a:ext>
            </a:extLst>
          </p:cNvPr>
          <p:cNvSpPr txBox="1"/>
          <p:nvPr/>
        </p:nvSpPr>
        <p:spPr>
          <a:xfrm>
            <a:off x="3037278" y="727710"/>
            <a:ext cx="366132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Funding (grants; prizes; tax relief)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C2AE037-69D9-2757-AF63-84AD2F577504}"/>
              </a:ext>
            </a:extLst>
          </p:cNvPr>
          <p:cNvSpPr txBox="1"/>
          <p:nvPr/>
        </p:nvSpPr>
        <p:spPr>
          <a:xfrm>
            <a:off x="6121171" y="2195221"/>
            <a:ext cx="90441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license</a:t>
            </a:r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AA3ACA88-3331-C275-D8DA-037495A47C26}"/>
              </a:ext>
            </a:extLst>
          </p:cNvPr>
          <p:cNvCxnSpPr>
            <a:cxnSpLocks/>
            <a:stCxn id="5" idx="2"/>
          </p:cNvCxnSpPr>
          <p:nvPr/>
        </p:nvCxnSpPr>
        <p:spPr>
          <a:xfrm>
            <a:off x="6686685" y="3849552"/>
            <a:ext cx="0" cy="1844312"/>
          </a:xfrm>
          <a:prstGeom prst="straightConnector1">
            <a:avLst/>
          </a:prstGeom>
          <a:ln w="38100">
            <a:solidFill>
              <a:schemeClr val="tx1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797C32CD-D1D2-9A22-366D-1E0C8054C3FA}"/>
              </a:ext>
            </a:extLst>
          </p:cNvPr>
          <p:cNvCxnSpPr>
            <a:cxnSpLocks/>
            <a:endCxn id="7" idx="1"/>
          </p:cNvCxnSpPr>
          <p:nvPr/>
        </p:nvCxnSpPr>
        <p:spPr>
          <a:xfrm>
            <a:off x="5560739" y="1775699"/>
            <a:ext cx="4332425" cy="925138"/>
          </a:xfrm>
          <a:prstGeom prst="straightConnector1">
            <a:avLst/>
          </a:prstGeom>
          <a:ln w="25400">
            <a:solidFill>
              <a:schemeClr val="tx1"/>
            </a:solidFill>
            <a:prstDash val="dash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>
            <a:extLst>
              <a:ext uri="{FF2B5EF4-FFF2-40B4-BE49-F238E27FC236}">
                <a16:creationId xmlns:a16="http://schemas.microsoft.com/office/drawing/2014/main" id="{3B2B75F9-86DA-7E4E-A916-8CD52153B9BC}"/>
              </a:ext>
            </a:extLst>
          </p:cNvPr>
          <p:cNvSpPr txBox="1"/>
          <p:nvPr/>
        </p:nvSpPr>
        <p:spPr>
          <a:xfrm rot="753939">
            <a:off x="7012160" y="1917099"/>
            <a:ext cx="141615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information</a:t>
            </a:r>
          </a:p>
        </p:txBody>
      </p: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32FC8C88-F135-6490-23EE-E573858EB8B6}"/>
              </a:ext>
            </a:extLst>
          </p:cNvPr>
          <p:cNvCxnSpPr>
            <a:cxnSpLocks/>
          </p:cNvCxnSpPr>
          <p:nvPr/>
        </p:nvCxnSpPr>
        <p:spPr>
          <a:xfrm flipV="1">
            <a:off x="6457762" y="3998268"/>
            <a:ext cx="0" cy="1817244"/>
          </a:xfrm>
          <a:prstGeom prst="straightConnector1">
            <a:avLst/>
          </a:prstGeom>
          <a:ln w="38100">
            <a:solidFill>
              <a:schemeClr val="accent6">
                <a:lumMod val="75000"/>
              </a:schemeClr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Rounded Rectangle 31">
            <a:extLst>
              <a:ext uri="{FF2B5EF4-FFF2-40B4-BE49-F238E27FC236}">
                <a16:creationId xmlns:a16="http://schemas.microsoft.com/office/drawing/2014/main" id="{E6B8E1DD-00B6-9268-553A-991B884C81AF}"/>
              </a:ext>
            </a:extLst>
          </p:cNvPr>
          <p:cNvSpPr/>
          <p:nvPr/>
        </p:nvSpPr>
        <p:spPr>
          <a:xfrm>
            <a:off x="5695586" y="4674141"/>
            <a:ext cx="1896648" cy="465498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dirty="0"/>
              <a:t>Intermediaries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4A3E3DA5-08FE-5DF5-7B0B-ECBDF413B1FA}"/>
              </a:ext>
            </a:extLst>
          </p:cNvPr>
          <p:cNvSpPr txBox="1"/>
          <p:nvPr/>
        </p:nvSpPr>
        <p:spPr>
          <a:xfrm>
            <a:off x="6081572" y="5139639"/>
            <a:ext cx="41870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>
                <a:solidFill>
                  <a:schemeClr val="accent6">
                    <a:lumMod val="75000"/>
                  </a:schemeClr>
                </a:solidFill>
              </a:rPr>
              <a:t>$</a:t>
            </a:r>
          </a:p>
        </p:txBody>
      </p:sp>
      <p:cxnSp>
        <p:nvCxnSpPr>
          <p:cNvPr id="34" name="Straight Arrow Connector 33">
            <a:extLst>
              <a:ext uri="{FF2B5EF4-FFF2-40B4-BE49-F238E27FC236}">
                <a16:creationId xmlns:a16="http://schemas.microsoft.com/office/drawing/2014/main" id="{431469CB-297B-07D4-EE4F-876BCCA04943}"/>
              </a:ext>
            </a:extLst>
          </p:cNvPr>
          <p:cNvCxnSpPr>
            <a:cxnSpLocks/>
          </p:cNvCxnSpPr>
          <p:nvPr/>
        </p:nvCxnSpPr>
        <p:spPr>
          <a:xfrm flipH="1" flipV="1">
            <a:off x="5265555" y="2269493"/>
            <a:ext cx="1066569" cy="710200"/>
          </a:xfrm>
          <a:prstGeom prst="straightConnector1">
            <a:avLst/>
          </a:prstGeom>
          <a:ln w="38100">
            <a:solidFill>
              <a:schemeClr val="accent6">
                <a:lumMod val="75000"/>
              </a:schemeClr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TextBox 40">
            <a:extLst>
              <a:ext uri="{FF2B5EF4-FFF2-40B4-BE49-F238E27FC236}">
                <a16:creationId xmlns:a16="http://schemas.microsoft.com/office/drawing/2014/main" id="{8FCF7ADE-234B-975A-3489-5AA2B1119D28}"/>
              </a:ext>
            </a:extLst>
          </p:cNvPr>
          <p:cNvSpPr txBox="1"/>
          <p:nvPr/>
        </p:nvSpPr>
        <p:spPr>
          <a:xfrm>
            <a:off x="5076707" y="2353754"/>
            <a:ext cx="95250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chemeClr val="accent6">
                    <a:lumMod val="50000"/>
                  </a:schemeClr>
                </a:solidFill>
              </a:rPr>
              <a:t>License</a:t>
            </a:r>
          </a:p>
          <a:p>
            <a:r>
              <a:rPr lang="en-US" sz="2000" dirty="0">
                <a:solidFill>
                  <a:schemeClr val="accent6">
                    <a:lumMod val="50000"/>
                  </a:schemeClr>
                </a:solidFill>
              </a:rPr>
              <a:t>fees</a:t>
            </a:r>
          </a:p>
        </p:txBody>
      </p:sp>
      <p:sp>
        <p:nvSpPr>
          <p:cNvPr id="49" name="Rounded Rectangle 48">
            <a:extLst>
              <a:ext uri="{FF2B5EF4-FFF2-40B4-BE49-F238E27FC236}">
                <a16:creationId xmlns:a16="http://schemas.microsoft.com/office/drawing/2014/main" id="{642F39B6-96F9-E9A6-A9C0-0F83F5B15233}"/>
              </a:ext>
            </a:extLst>
          </p:cNvPr>
          <p:cNvSpPr/>
          <p:nvPr/>
        </p:nvSpPr>
        <p:spPr>
          <a:xfrm>
            <a:off x="10030115" y="5813280"/>
            <a:ext cx="1790882" cy="765810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/>
              <a:t>Consumers (Patients)</a:t>
            </a:r>
          </a:p>
        </p:txBody>
      </p:sp>
      <p:cxnSp>
        <p:nvCxnSpPr>
          <p:cNvPr id="50" name="Straight Arrow Connector 49">
            <a:extLst>
              <a:ext uri="{FF2B5EF4-FFF2-40B4-BE49-F238E27FC236}">
                <a16:creationId xmlns:a16="http://schemas.microsoft.com/office/drawing/2014/main" id="{0099F962-4497-1058-20DF-18E659456E38}"/>
              </a:ext>
            </a:extLst>
          </p:cNvPr>
          <p:cNvCxnSpPr>
            <a:cxnSpLocks/>
          </p:cNvCxnSpPr>
          <p:nvPr/>
        </p:nvCxnSpPr>
        <p:spPr>
          <a:xfrm>
            <a:off x="11070998" y="3083742"/>
            <a:ext cx="0" cy="2610122"/>
          </a:xfrm>
          <a:prstGeom prst="straightConnector1">
            <a:avLst/>
          </a:prstGeom>
          <a:ln w="38100">
            <a:solidFill>
              <a:schemeClr val="tx1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Box 50">
            <a:extLst>
              <a:ext uri="{FF2B5EF4-FFF2-40B4-BE49-F238E27FC236}">
                <a16:creationId xmlns:a16="http://schemas.microsoft.com/office/drawing/2014/main" id="{72A02BF1-D07E-659C-9239-C7E84CE7BDFF}"/>
              </a:ext>
            </a:extLst>
          </p:cNvPr>
          <p:cNvSpPr txBox="1"/>
          <p:nvPr/>
        </p:nvSpPr>
        <p:spPr>
          <a:xfrm>
            <a:off x="11086505" y="3998268"/>
            <a:ext cx="110549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products</a:t>
            </a:r>
          </a:p>
        </p:txBody>
      </p:sp>
      <p:cxnSp>
        <p:nvCxnSpPr>
          <p:cNvPr id="52" name="Straight Arrow Connector 51">
            <a:extLst>
              <a:ext uri="{FF2B5EF4-FFF2-40B4-BE49-F238E27FC236}">
                <a16:creationId xmlns:a16="http://schemas.microsoft.com/office/drawing/2014/main" id="{8DC9F631-1158-C830-1630-37F81B99B40D}"/>
              </a:ext>
            </a:extLst>
          </p:cNvPr>
          <p:cNvCxnSpPr>
            <a:cxnSpLocks/>
          </p:cNvCxnSpPr>
          <p:nvPr/>
        </p:nvCxnSpPr>
        <p:spPr>
          <a:xfrm flipV="1">
            <a:off x="10842075" y="3166110"/>
            <a:ext cx="0" cy="2649402"/>
          </a:xfrm>
          <a:prstGeom prst="straightConnector1">
            <a:avLst/>
          </a:prstGeom>
          <a:ln w="38100">
            <a:solidFill>
              <a:schemeClr val="accent6">
                <a:lumMod val="75000"/>
              </a:schemeClr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Rounded Rectangle 52">
            <a:extLst>
              <a:ext uri="{FF2B5EF4-FFF2-40B4-BE49-F238E27FC236}">
                <a16:creationId xmlns:a16="http://schemas.microsoft.com/office/drawing/2014/main" id="{CCA9215D-20D8-0F36-DEBE-99309CA64D7A}"/>
              </a:ext>
            </a:extLst>
          </p:cNvPr>
          <p:cNvSpPr/>
          <p:nvPr/>
        </p:nvSpPr>
        <p:spPr>
          <a:xfrm>
            <a:off x="10079899" y="4674141"/>
            <a:ext cx="1896648" cy="465498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dirty="0"/>
              <a:t>Intermediaries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55D421E-7FA9-2E9A-CCBD-7E5242C7D474}"/>
              </a:ext>
            </a:extLst>
          </p:cNvPr>
          <p:cNvSpPr txBox="1"/>
          <p:nvPr/>
        </p:nvSpPr>
        <p:spPr>
          <a:xfrm>
            <a:off x="10546358" y="5202444"/>
            <a:ext cx="3401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chemeClr val="accent6">
                    <a:lumMod val="75000"/>
                  </a:schemeClr>
                </a:solidFill>
              </a:rPr>
              <a:t>$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40E6474-866C-656C-72D0-983589B9767A}"/>
              </a:ext>
            </a:extLst>
          </p:cNvPr>
          <p:cNvSpPr txBox="1"/>
          <p:nvPr/>
        </p:nvSpPr>
        <p:spPr>
          <a:xfrm>
            <a:off x="6702192" y="3998268"/>
            <a:ext cx="346601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vaccines, therapies, diagnostics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A9768866-7920-648E-D1E1-E7C76F60F9B0}"/>
              </a:ext>
            </a:extLst>
          </p:cNvPr>
          <p:cNvCxnSpPr/>
          <p:nvPr/>
        </p:nvCxnSpPr>
        <p:spPr>
          <a:xfrm>
            <a:off x="5695586" y="5693864"/>
            <a:ext cx="0" cy="1164136"/>
          </a:xfrm>
          <a:prstGeom prst="line">
            <a:avLst/>
          </a:prstGeom>
          <a:ln w="508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C873EEE7-ECB3-5097-30F7-65AE6BF2D17E}"/>
              </a:ext>
            </a:extLst>
          </p:cNvPr>
          <p:cNvCxnSpPr/>
          <p:nvPr/>
        </p:nvCxnSpPr>
        <p:spPr>
          <a:xfrm>
            <a:off x="7592234" y="5693864"/>
            <a:ext cx="0" cy="1164136"/>
          </a:xfrm>
          <a:prstGeom prst="line">
            <a:avLst/>
          </a:prstGeom>
          <a:ln w="508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F8EAA1C2-D532-EB37-F19D-67E28BB1FBE5}"/>
              </a:ext>
            </a:extLst>
          </p:cNvPr>
          <p:cNvSpPr txBox="1"/>
          <p:nvPr/>
        </p:nvSpPr>
        <p:spPr>
          <a:xfrm>
            <a:off x="7635254" y="6150114"/>
            <a:ext cx="137524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geographic</a:t>
            </a:r>
          </a:p>
          <a:p>
            <a:r>
              <a:rPr lang="en-US" sz="2000" dirty="0"/>
              <a:t>restrictions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8390AD1C-0716-A088-BBBB-0D0BB2E47E04}"/>
              </a:ext>
            </a:extLst>
          </p:cNvPr>
          <p:cNvSpPr txBox="1"/>
          <p:nvPr/>
        </p:nvSpPr>
        <p:spPr>
          <a:xfrm>
            <a:off x="1668780" y="4398378"/>
            <a:ext cx="2670539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C00000"/>
                </a:solidFill>
              </a:rPr>
              <a:t>Dysfunctions during</a:t>
            </a:r>
          </a:p>
          <a:p>
            <a:r>
              <a:rPr lang="en-US" sz="2400" dirty="0">
                <a:solidFill>
                  <a:srgbClr val="C00000"/>
                </a:solidFill>
              </a:rPr>
              <a:t>Health emergencies</a:t>
            </a:r>
          </a:p>
          <a:p>
            <a:r>
              <a:rPr lang="en-US" sz="2400" dirty="0">
                <a:solidFill>
                  <a:srgbClr val="C00000"/>
                </a:solidFill>
              </a:rPr>
              <a:t>Include:</a:t>
            </a:r>
          </a:p>
        </p:txBody>
      </p:sp>
    </p:spTree>
    <p:extLst>
      <p:ext uri="{BB962C8B-B14F-4D97-AF65-F5344CB8AC3E}">
        <p14:creationId xmlns:p14="http://schemas.microsoft.com/office/powerpoint/2010/main" val="39679094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DBAF09-5199-D06B-4A93-B479826A0F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9414EA1E-D618-B455-5AFC-8017552E2B1F}"/>
              </a:ext>
            </a:extLst>
          </p:cNvPr>
          <p:cNvSpPr/>
          <p:nvPr/>
        </p:nvSpPr>
        <p:spPr>
          <a:xfrm>
            <a:off x="990735" y="448582"/>
            <a:ext cx="1899951" cy="765810"/>
          </a:xfrm>
          <a:prstGeom prst="roundRect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/>
              <a:t>Government</a:t>
            </a:r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5F6B03AD-71EE-E41D-3499-733A55F72E77}"/>
              </a:ext>
            </a:extLst>
          </p:cNvPr>
          <p:cNvSpPr/>
          <p:nvPr/>
        </p:nvSpPr>
        <p:spPr>
          <a:xfrm>
            <a:off x="5547313" y="3083742"/>
            <a:ext cx="2278743" cy="765810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/>
              <a:t>Licensee</a:t>
            </a:r>
          </a:p>
          <a:p>
            <a:pPr algn="ctr"/>
            <a:r>
              <a:rPr lang="en-US" sz="2400" dirty="0"/>
              <a:t>(manufacturer)</a:t>
            </a:r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9F00F495-7324-94A3-DCA1-4B11F9BB9095}"/>
              </a:ext>
            </a:extLst>
          </p:cNvPr>
          <p:cNvSpPr/>
          <p:nvPr/>
        </p:nvSpPr>
        <p:spPr>
          <a:xfrm>
            <a:off x="5748469" y="5815512"/>
            <a:ext cx="1790882" cy="765810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/>
              <a:t>Consumers (Patients)</a:t>
            </a: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AC0BEED0-F7C6-68BE-C75F-8C2F2C0C05DB}"/>
              </a:ext>
            </a:extLst>
          </p:cNvPr>
          <p:cNvSpPr/>
          <p:nvPr/>
        </p:nvSpPr>
        <p:spPr>
          <a:xfrm>
            <a:off x="9893164" y="2317932"/>
            <a:ext cx="1896654" cy="765810"/>
          </a:xfrm>
          <a:prstGeom prst="round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/>
              <a:t>Follow-on innovator</a:t>
            </a:r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59856302-E3DA-D447-EA08-7806EA63765F}"/>
              </a:ext>
            </a:extLst>
          </p:cNvPr>
          <p:cNvSpPr/>
          <p:nvPr/>
        </p:nvSpPr>
        <p:spPr>
          <a:xfrm>
            <a:off x="3664085" y="1493520"/>
            <a:ext cx="1896654" cy="765810"/>
          </a:xfrm>
          <a:prstGeom prst="round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/>
              <a:t>Innovator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4AAA29AA-C60A-B93B-2F53-582D14528F6A}"/>
              </a:ext>
            </a:extLst>
          </p:cNvPr>
          <p:cNvSpPr/>
          <p:nvPr/>
        </p:nvSpPr>
        <p:spPr>
          <a:xfrm>
            <a:off x="5139733" y="1282611"/>
            <a:ext cx="773399" cy="486228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IP</a:t>
            </a:r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1665D651-0F1E-074A-E84D-F952DED4E00E}"/>
              </a:ext>
            </a:extLst>
          </p:cNvPr>
          <p:cNvCxnSpPr>
            <a:cxnSpLocks/>
          </p:cNvCxnSpPr>
          <p:nvPr/>
        </p:nvCxnSpPr>
        <p:spPr>
          <a:xfrm>
            <a:off x="2890686" y="1017270"/>
            <a:ext cx="773399" cy="476250"/>
          </a:xfrm>
          <a:prstGeom prst="straightConnector1">
            <a:avLst/>
          </a:prstGeom>
          <a:ln w="38100">
            <a:solidFill>
              <a:schemeClr val="accent6">
                <a:lumMod val="75000"/>
              </a:schemeClr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7BBD49E0-62BE-0A7E-2D00-13A7AEFAB3EA}"/>
              </a:ext>
            </a:extLst>
          </p:cNvPr>
          <p:cNvCxnSpPr>
            <a:cxnSpLocks/>
          </p:cNvCxnSpPr>
          <p:nvPr/>
        </p:nvCxnSpPr>
        <p:spPr>
          <a:xfrm>
            <a:off x="5547313" y="2195221"/>
            <a:ext cx="1147717" cy="784472"/>
          </a:xfrm>
          <a:prstGeom prst="straightConnector1">
            <a:avLst/>
          </a:prstGeom>
          <a:ln w="38100">
            <a:solidFill>
              <a:schemeClr val="tx1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A5113F75-5B2F-6847-23BC-8F4E3139E25C}"/>
              </a:ext>
            </a:extLst>
          </p:cNvPr>
          <p:cNvSpPr txBox="1"/>
          <p:nvPr/>
        </p:nvSpPr>
        <p:spPr>
          <a:xfrm>
            <a:off x="3037278" y="727710"/>
            <a:ext cx="366132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Funding (grants; prizes; tax relief)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2DCF4D2-C4E9-BCDE-D194-CC0798C9C655}"/>
              </a:ext>
            </a:extLst>
          </p:cNvPr>
          <p:cNvSpPr txBox="1"/>
          <p:nvPr/>
        </p:nvSpPr>
        <p:spPr>
          <a:xfrm>
            <a:off x="6121171" y="2195221"/>
            <a:ext cx="90441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license</a:t>
            </a:r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1615B4F9-CCAC-ACA2-5E3E-AB4AB4A22C49}"/>
              </a:ext>
            </a:extLst>
          </p:cNvPr>
          <p:cNvCxnSpPr>
            <a:cxnSpLocks/>
            <a:stCxn id="5" idx="2"/>
          </p:cNvCxnSpPr>
          <p:nvPr/>
        </p:nvCxnSpPr>
        <p:spPr>
          <a:xfrm>
            <a:off x="6686685" y="3849552"/>
            <a:ext cx="0" cy="1844312"/>
          </a:xfrm>
          <a:prstGeom prst="straightConnector1">
            <a:avLst/>
          </a:prstGeom>
          <a:ln w="38100">
            <a:solidFill>
              <a:schemeClr val="tx1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C9A3B2D6-DF42-FFC2-FFE8-5437065558FF}"/>
              </a:ext>
            </a:extLst>
          </p:cNvPr>
          <p:cNvCxnSpPr>
            <a:cxnSpLocks/>
            <a:endCxn id="7" idx="1"/>
          </p:cNvCxnSpPr>
          <p:nvPr/>
        </p:nvCxnSpPr>
        <p:spPr>
          <a:xfrm>
            <a:off x="5560739" y="1775699"/>
            <a:ext cx="4332425" cy="925138"/>
          </a:xfrm>
          <a:prstGeom prst="straightConnector1">
            <a:avLst/>
          </a:prstGeom>
          <a:ln w="6350">
            <a:solidFill>
              <a:schemeClr val="tx1"/>
            </a:solidFill>
            <a:prstDash val="dash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>
            <a:extLst>
              <a:ext uri="{FF2B5EF4-FFF2-40B4-BE49-F238E27FC236}">
                <a16:creationId xmlns:a16="http://schemas.microsoft.com/office/drawing/2014/main" id="{C2E36C93-5BB1-85BD-9E08-FE70EBFB7C19}"/>
              </a:ext>
            </a:extLst>
          </p:cNvPr>
          <p:cNvSpPr txBox="1"/>
          <p:nvPr/>
        </p:nvSpPr>
        <p:spPr>
          <a:xfrm rot="753939">
            <a:off x="7012160" y="1917099"/>
            <a:ext cx="141615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information</a:t>
            </a:r>
          </a:p>
        </p:txBody>
      </p: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5C805FC0-260C-736A-05D1-4FFFB85C0279}"/>
              </a:ext>
            </a:extLst>
          </p:cNvPr>
          <p:cNvCxnSpPr>
            <a:cxnSpLocks/>
          </p:cNvCxnSpPr>
          <p:nvPr/>
        </p:nvCxnSpPr>
        <p:spPr>
          <a:xfrm flipV="1">
            <a:off x="6457762" y="3998268"/>
            <a:ext cx="0" cy="1817244"/>
          </a:xfrm>
          <a:prstGeom prst="straightConnector1">
            <a:avLst/>
          </a:prstGeom>
          <a:ln w="38100">
            <a:solidFill>
              <a:schemeClr val="accent6">
                <a:lumMod val="75000"/>
              </a:schemeClr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Rounded Rectangle 31">
            <a:extLst>
              <a:ext uri="{FF2B5EF4-FFF2-40B4-BE49-F238E27FC236}">
                <a16:creationId xmlns:a16="http://schemas.microsoft.com/office/drawing/2014/main" id="{5FB02F98-6C3A-E865-0675-56E6DDFCFAC8}"/>
              </a:ext>
            </a:extLst>
          </p:cNvPr>
          <p:cNvSpPr/>
          <p:nvPr/>
        </p:nvSpPr>
        <p:spPr>
          <a:xfrm>
            <a:off x="5695586" y="4674141"/>
            <a:ext cx="1896648" cy="465498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dirty="0"/>
              <a:t>Intermediaries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ADF46EE4-47D6-FF8D-ACD3-64F4E606EFEA}"/>
              </a:ext>
            </a:extLst>
          </p:cNvPr>
          <p:cNvSpPr txBox="1"/>
          <p:nvPr/>
        </p:nvSpPr>
        <p:spPr>
          <a:xfrm>
            <a:off x="6081572" y="5139639"/>
            <a:ext cx="41870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>
                <a:solidFill>
                  <a:schemeClr val="accent6">
                    <a:lumMod val="75000"/>
                  </a:schemeClr>
                </a:solidFill>
              </a:rPr>
              <a:t>$</a:t>
            </a:r>
          </a:p>
        </p:txBody>
      </p:sp>
      <p:cxnSp>
        <p:nvCxnSpPr>
          <p:cNvPr id="34" name="Straight Arrow Connector 33">
            <a:extLst>
              <a:ext uri="{FF2B5EF4-FFF2-40B4-BE49-F238E27FC236}">
                <a16:creationId xmlns:a16="http://schemas.microsoft.com/office/drawing/2014/main" id="{D81695BC-D56D-1BF4-3065-22DA2725F1F2}"/>
              </a:ext>
            </a:extLst>
          </p:cNvPr>
          <p:cNvCxnSpPr>
            <a:cxnSpLocks/>
          </p:cNvCxnSpPr>
          <p:nvPr/>
        </p:nvCxnSpPr>
        <p:spPr>
          <a:xfrm flipH="1" flipV="1">
            <a:off x="5265555" y="2269493"/>
            <a:ext cx="1066569" cy="710200"/>
          </a:xfrm>
          <a:prstGeom prst="straightConnector1">
            <a:avLst/>
          </a:prstGeom>
          <a:ln w="38100">
            <a:solidFill>
              <a:schemeClr val="accent6">
                <a:lumMod val="75000"/>
              </a:schemeClr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TextBox 40">
            <a:extLst>
              <a:ext uri="{FF2B5EF4-FFF2-40B4-BE49-F238E27FC236}">
                <a16:creationId xmlns:a16="http://schemas.microsoft.com/office/drawing/2014/main" id="{999E4542-34AE-E605-7A21-832B7F745860}"/>
              </a:ext>
            </a:extLst>
          </p:cNvPr>
          <p:cNvSpPr txBox="1"/>
          <p:nvPr/>
        </p:nvSpPr>
        <p:spPr>
          <a:xfrm>
            <a:off x="5076707" y="2353754"/>
            <a:ext cx="95250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chemeClr val="accent6">
                    <a:lumMod val="50000"/>
                  </a:schemeClr>
                </a:solidFill>
              </a:rPr>
              <a:t>License</a:t>
            </a:r>
          </a:p>
          <a:p>
            <a:r>
              <a:rPr lang="en-US" sz="2000" dirty="0">
                <a:solidFill>
                  <a:schemeClr val="accent6">
                    <a:lumMod val="50000"/>
                  </a:schemeClr>
                </a:solidFill>
              </a:rPr>
              <a:t>fees</a:t>
            </a:r>
          </a:p>
        </p:txBody>
      </p:sp>
      <p:sp>
        <p:nvSpPr>
          <p:cNvPr id="49" name="Rounded Rectangle 48">
            <a:extLst>
              <a:ext uri="{FF2B5EF4-FFF2-40B4-BE49-F238E27FC236}">
                <a16:creationId xmlns:a16="http://schemas.microsoft.com/office/drawing/2014/main" id="{F96FE492-FC81-4827-3C5F-6D90EC029872}"/>
              </a:ext>
            </a:extLst>
          </p:cNvPr>
          <p:cNvSpPr/>
          <p:nvPr/>
        </p:nvSpPr>
        <p:spPr>
          <a:xfrm>
            <a:off x="10030115" y="5813280"/>
            <a:ext cx="1790882" cy="765810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/>
              <a:t>Consumers (Patients)</a:t>
            </a:r>
          </a:p>
        </p:txBody>
      </p:sp>
      <p:cxnSp>
        <p:nvCxnSpPr>
          <p:cNvPr id="50" name="Straight Arrow Connector 49">
            <a:extLst>
              <a:ext uri="{FF2B5EF4-FFF2-40B4-BE49-F238E27FC236}">
                <a16:creationId xmlns:a16="http://schemas.microsoft.com/office/drawing/2014/main" id="{2479E917-4D9D-BBC3-538E-7D953DDF89A6}"/>
              </a:ext>
            </a:extLst>
          </p:cNvPr>
          <p:cNvCxnSpPr>
            <a:cxnSpLocks/>
          </p:cNvCxnSpPr>
          <p:nvPr/>
        </p:nvCxnSpPr>
        <p:spPr>
          <a:xfrm>
            <a:off x="11070998" y="3083742"/>
            <a:ext cx="0" cy="2610122"/>
          </a:xfrm>
          <a:prstGeom prst="straightConnector1">
            <a:avLst/>
          </a:prstGeom>
          <a:ln w="38100">
            <a:solidFill>
              <a:schemeClr val="tx1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Box 50">
            <a:extLst>
              <a:ext uri="{FF2B5EF4-FFF2-40B4-BE49-F238E27FC236}">
                <a16:creationId xmlns:a16="http://schemas.microsoft.com/office/drawing/2014/main" id="{F2E72491-FF16-9229-D4DE-354424707623}"/>
              </a:ext>
            </a:extLst>
          </p:cNvPr>
          <p:cNvSpPr txBox="1"/>
          <p:nvPr/>
        </p:nvSpPr>
        <p:spPr>
          <a:xfrm>
            <a:off x="11086505" y="3998268"/>
            <a:ext cx="110549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products</a:t>
            </a:r>
          </a:p>
        </p:txBody>
      </p:sp>
      <p:cxnSp>
        <p:nvCxnSpPr>
          <p:cNvPr id="52" name="Straight Arrow Connector 51">
            <a:extLst>
              <a:ext uri="{FF2B5EF4-FFF2-40B4-BE49-F238E27FC236}">
                <a16:creationId xmlns:a16="http://schemas.microsoft.com/office/drawing/2014/main" id="{8BB75DB0-09BF-5CD5-6CF4-07157712939A}"/>
              </a:ext>
            </a:extLst>
          </p:cNvPr>
          <p:cNvCxnSpPr>
            <a:cxnSpLocks/>
          </p:cNvCxnSpPr>
          <p:nvPr/>
        </p:nvCxnSpPr>
        <p:spPr>
          <a:xfrm flipV="1">
            <a:off x="10842075" y="3166110"/>
            <a:ext cx="0" cy="2649402"/>
          </a:xfrm>
          <a:prstGeom prst="straightConnector1">
            <a:avLst/>
          </a:prstGeom>
          <a:ln w="38100">
            <a:solidFill>
              <a:schemeClr val="accent6">
                <a:lumMod val="75000"/>
              </a:schemeClr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Rounded Rectangle 52">
            <a:extLst>
              <a:ext uri="{FF2B5EF4-FFF2-40B4-BE49-F238E27FC236}">
                <a16:creationId xmlns:a16="http://schemas.microsoft.com/office/drawing/2014/main" id="{63529A02-3712-62A5-7BBE-B52B70B64746}"/>
              </a:ext>
            </a:extLst>
          </p:cNvPr>
          <p:cNvSpPr/>
          <p:nvPr/>
        </p:nvSpPr>
        <p:spPr>
          <a:xfrm>
            <a:off x="10079899" y="4674141"/>
            <a:ext cx="1896648" cy="465498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dirty="0"/>
              <a:t>Intermediaries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0E8D87B-6241-B699-EF5F-D4406977E3B1}"/>
              </a:ext>
            </a:extLst>
          </p:cNvPr>
          <p:cNvSpPr txBox="1"/>
          <p:nvPr/>
        </p:nvSpPr>
        <p:spPr>
          <a:xfrm>
            <a:off x="10546358" y="5202444"/>
            <a:ext cx="3401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chemeClr val="accent6">
                    <a:lumMod val="75000"/>
                  </a:schemeClr>
                </a:solidFill>
              </a:rPr>
              <a:t>$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17B9239-9FB6-EE81-0CC1-9C7E0DA3B86F}"/>
              </a:ext>
            </a:extLst>
          </p:cNvPr>
          <p:cNvSpPr txBox="1"/>
          <p:nvPr/>
        </p:nvSpPr>
        <p:spPr>
          <a:xfrm>
            <a:off x="6702192" y="3998268"/>
            <a:ext cx="346601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vaccines, therapies, diagnostics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00A2A76C-BDEE-2956-5505-E56216366E87}"/>
              </a:ext>
            </a:extLst>
          </p:cNvPr>
          <p:cNvCxnSpPr/>
          <p:nvPr/>
        </p:nvCxnSpPr>
        <p:spPr>
          <a:xfrm>
            <a:off x="5695586" y="5693864"/>
            <a:ext cx="0" cy="1164136"/>
          </a:xfrm>
          <a:prstGeom prst="line">
            <a:avLst/>
          </a:prstGeom>
          <a:ln w="508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9B00824B-CFA1-7F58-3C25-DEAF93A4C8F7}"/>
              </a:ext>
            </a:extLst>
          </p:cNvPr>
          <p:cNvCxnSpPr/>
          <p:nvPr/>
        </p:nvCxnSpPr>
        <p:spPr>
          <a:xfrm>
            <a:off x="7592234" y="5693864"/>
            <a:ext cx="0" cy="1164136"/>
          </a:xfrm>
          <a:prstGeom prst="line">
            <a:avLst/>
          </a:prstGeom>
          <a:ln w="508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999A5DDD-59E8-6112-26EF-77A37D81F704}"/>
              </a:ext>
            </a:extLst>
          </p:cNvPr>
          <p:cNvSpPr txBox="1"/>
          <p:nvPr/>
        </p:nvSpPr>
        <p:spPr>
          <a:xfrm>
            <a:off x="7635254" y="6150114"/>
            <a:ext cx="137524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geographic</a:t>
            </a:r>
          </a:p>
          <a:p>
            <a:r>
              <a:rPr lang="en-US" sz="2000" dirty="0"/>
              <a:t>restrictions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84D4BF5-9D18-508C-41B2-8B4E6A3E94BA}"/>
              </a:ext>
            </a:extLst>
          </p:cNvPr>
          <p:cNvSpPr txBox="1"/>
          <p:nvPr/>
        </p:nvSpPr>
        <p:spPr>
          <a:xfrm>
            <a:off x="1668780" y="4398378"/>
            <a:ext cx="2670539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C00000"/>
                </a:solidFill>
              </a:rPr>
              <a:t>Dysfunctions during</a:t>
            </a:r>
          </a:p>
          <a:p>
            <a:r>
              <a:rPr lang="en-US" sz="2400" dirty="0">
                <a:solidFill>
                  <a:srgbClr val="C00000"/>
                </a:solidFill>
              </a:rPr>
              <a:t>Health emergencies</a:t>
            </a:r>
          </a:p>
          <a:p>
            <a:r>
              <a:rPr lang="en-US" sz="2400" dirty="0">
                <a:solidFill>
                  <a:srgbClr val="C00000"/>
                </a:solidFill>
              </a:rPr>
              <a:t>Include:</a:t>
            </a:r>
          </a:p>
        </p:txBody>
      </p:sp>
    </p:spTree>
    <p:extLst>
      <p:ext uri="{BB962C8B-B14F-4D97-AF65-F5344CB8AC3E}">
        <p14:creationId xmlns:p14="http://schemas.microsoft.com/office/powerpoint/2010/main" val="291230052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2A2567-09B6-7D24-3D35-FD0856DA34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AEFD37EB-0CD9-6AA5-B96A-F693BF6316A7}"/>
              </a:ext>
            </a:extLst>
          </p:cNvPr>
          <p:cNvSpPr/>
          <p:nvPr/>
        </p:nvSpPr>
        <p:spPr>
          <a:xfrm>
            <a:off x="990735" y="448582"/>
            <a:ext cx="1899951" cy="765810"/>
          </a:xfrm>
          <a:prstGeom prst="roundRect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/>
              <a:t>Government</a:t>
            </a:r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4799577A-1BE0-D7B8-5D2E-8C7F181AEEA2}"/>
              </a:ext>
            </a:extLst>
          </p:cNvPr>
          <p:cNvSpPr/>
          <p:nvPr/>
        </p:nvSpPr>
        <p:spPr>
          <a:xfrm>
            <a:off x="5547313" y="3083742"/>
            <a:ext cx="2278743" cy="765810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/>
              <a:t>Licensee</a:t>
            </a:r>
          </a:p>
          <a:p>
            <a:pPr algn="ctr"/>
            <a:r>
              <a:rPr lang="en-US" sz="2400" dirty="0"/>
              <a:t>(manufacturer)</a:t>
            </a:r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1C03F2C0-F6B1-74BA-6D69-0CE0AEBCE8FC}"/>
              </a:ext>
            </a:extLst>
          </p:cNvPr>
          <p:cNvSpPr/>
          <p:nvPr/>
        </p:nvSpPr>
        <p:spPr>
          <a:xfrm>
            <a:off x="5748469" y="5815512"/>
            <a:ext cx="1790882" cy="765810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/>
              <a:t>Consumers (Patients)</a:t>
            </a: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4E10C18F-092A-DF79-62DF-CFCD2912C9BA}"/>
              </a:ext>
            </a:extLst>
          </p:cNvPr>
          <p:cNvSpPr/>
          <p:nvPr/>
        </p:nvSpPr>
        <p:spPr>
          <a:xfrm>
            <a:off x="9893164" y="2317932"/>
            <a:ext cx="1896654" cy="765810"/>
          </a:xfrm>
          <a:prstGeom prst="round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/>
              <a:t>Follow-on innovator</a:t>
            </a:r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9826D199-3BE8-2DE1-9EE6-31BED2AF261F}"/>
              </a:ext>
            </a:extLst>
          </p:cNvPr>
          <p:cNvSpPr/>
          <p:nvPr/>
        </p:nvSpPr>
        <p:spPr>
          <a:xfrm>
            <a:off x="3664085" y="1493520"/>
            <a:ext cx="1896654" cy="765810"/>
          </a:xfrm>
          <a:prstGeom prst="round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/>
              <a:t>Innovator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394279D6-5169-CC06-4C6D-435A165CFAFD}"/>
              </a:ext>
            </a:extLst>
          </p:cNvPr>
          <p:cNvSpPr/>
          <p:nvPr/>
        </p:nvSpPr>
        <p:spPr>
          <a:xfrm>
            <a:off x="5139733" y="1282611"/>
            <a:ext cx="773399" cy="486228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IP</a:t>
            </a:r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001BE162-00D3-8FEE-1CF9-29D5DC98D4FE}"/>
              </a:ext>
            </a:extLst>
          </p:cNvPr>
          <p:cNvCxnSpPr>
            <a:cxnSpLocks/>
          </p:cNvCxnSpPr>
          <p:nvPr/>
        </p:nvCxnSpPr>
        <p:spPr>
          <a:xfrm>
            <a:off x="2890686" y="1017270"/>
            <a:ext cx="773399" cy="476250"/>
          </a:xfrm>
          <a:prstGeom prst="straightConnector1">
            <a:avLst/>
          </a:prstGeom>
          <a:ln w="38100">
            <a:solidFill>
              <a:schemeClr val="accent6">
                <a:lumMod val="75000"/>
              </a:schemeClr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A895D7F0-CD4D-2C65-1A1A-AF0E87B0A89D}"/>
              </a:ext>
            </a:extLst>
          </p:cNvPr>
          <p:cNvCxnSpPr>
            <a:cxnSpLocks/>
          </p:cNvCxnSpPr>
          <p:nvPr/>
        </p:nvCxnSpPr>
        <p:spPr>
          <a:xfrm>
            <a:off x="5547313" y="2195221"/>
            <a:ext cx="1147717" cy="784472"/>
          </a:xfrm>
          <a:prstGeom prst="straightConnector1">
            <a:avLst/>
          </a:prstGeom>
          <a:ln w="38100">
            <a:solidFill>
              <a:schemeClr val="tx1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48D6E6D2-E2E4-1F46-3768-59000E82C070}"/>
              </a:ext>
            </a:extLst>
          </p:cNvPr>
          <p:cNvSpPr txBox="1"/>
          <p:nvPr/>
        </p:nvSpPr>
        <p:spPr>
          <a:xfrm>
            <a:off x="3037278" y="727710"/>
            <a:ext cx="366132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Funding (grants; prizes; tax relief)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AC99A30-07EA-830A-23DE-C56A0C04C420}"/>
              </a:ext>
            </a:extLst>
          </p:cNvPr>
          <p:cNvSpPr txBox="1"/>
          <p:nvPr/>
        </p:nvSpPr>
        <p:spPr>
          <a:xfrm>
            <a:off x="6121171" y="2195221"/>
            <a:ext cx="90441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license</a:t>
            </a:r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E5DAEDA3-0095-3921-B70C-B3034D07EDCA}"/>
              </a:ext>
            </a:extLst>
          </p:cNvPr>
          <p:cNvCxnSpPr>
            <a:cxnSpLocks/>
            <a:stCxn id="5" idx="2"/>
          </p:cNvCxnSpPr>
          <p:nvPr/>
        </p:nvCxnSpPr>
        <p:spPr>
          <a:xfrm>
            <a:off x="6686685" y="3849552"/>
            <a:ext cx="0" cy="1844312"/>
          </a:xfrm>
          <a:prstGeom prst="straightConnector1">
            <a:avLst/>
          </a:prstGeom>
          <a:ln w="38100">
            <a:solidFill>
              <a:schemeClr val="tx1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75EEF8CD-0F26-4A3A-3D5B-A7FD31DD11C9}"/>
              </a:ext>
            </a:extLst>
          </p:cNvPr>
          <p:cNvCxnSpPr>
            <a:cxnSpLocks/>
            <a:endCxn id="7" idx="1"/>
          </p:cNvCxnSpPr>
          <p:nvPr/>
        </p:nvCxnSpPr>
        <p:spPr>
          <a:xfrm>
            <a:off x="5560739" y="1775699"/>
            <a:ext cx="4332425" cy="925138"/>
          </a:xfrm>
          <a:prstGeom prst="straightConnector1">
            <a:avLst/>
          </a:prstGeom>
          <a:ln w="6350">
            <a:solidFill>
              <a:schemeClr val="tx1"/>
            </a:solidFill>
            <a:prstDash val="dash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>
            <a:extLst>
              <a:ext uri="{FF2B5EF4-FFF2-40B4-BE49-F238E27FC236}">
                <a16:creationId xmlns:a16="http://schemas.microsoft.com/office/drawing/2014/main" id="{C73FDC5F-BB41-F7AF-C6CA-A647B1A3425E}"/>
              </a:ext>
            </a:extLst>
          </p:cNvPr>
          <p:cNvSpPr txBox="1"/>
          <p:nvPr/>
        </p:nvSpPr>
        <p:spPr>
          <a:xfrm rot="753939">
            <a:off x="7012160" y="1917099"/>
            <a:ext cx="141615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information</a:t>
            </a:r>
          </a:p>
        </p:txBody>
      </p: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53DC2D1F-EBF5-7E05-09D9-4275060758AC}"/>
              </a:ext>
            </a:extLst>
          </p:cNvPr>
          <p:cNvCxnSpPr>
            <a:cxnSpLocks/>
          </p:cNvCxnSpPr>
          <p:nvPr/>
        </p:nvCxnSpPr>
        <p:spPr>
          <a:xfrm flipV="1">
            <a:off x="6457762" y="3998268"/>
            <a:ext cx="0" cy="1817244"/>
          </a:xfrm>
          <a:prstGeom prst="straightConnector1">
            <a:avLst/>
          </a:prstGeom>
          <a:ln w="38100">
            <a:solidFill>
              <a:schemeClr val="accent6">
                <a:lumMod val="75000"/>
              </a:schemeClr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Rounded Rectangle 31">
            <a:extLst>
              <a:ext uri="{FF2B5EF4-FFF2-40B4-BE49-F238E27FC236}">
                <a16:creationId xmlns:a16="http://schemas.microsoft.com/office/drawing/2014/main" id="{D1CEED9B-8F9E-08A9-B3E2-C3BD223E57AA}"/>
              </a:ext>
            </a:extLst>
          </p:cNvPr>
          <p:cNvSpPr/>
          <p:nvPr/>
        </p:nvSpPr>
        <p:spPr>
          <a:xfrm>
            <a:off x="5695586" y="4674141"/>
            <a:ext cx="1896648" cy="465498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dirty="0"/>
              <a:t>Intermediaries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709E6DD0-B473-2681-B535-FB21029DE54D}"/>
              </a:ext>
            </a:extLst>
          </p:cNvPr>
          <p:cNvSpPr txBox="1"/>
          <p:nvPr/>
        </p:nvSpPr>
        <p:spPr>
          <a:xfrm>
            <a:off x="6081572" y="5139639"/>
            <a:ext cx="41870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>
                <a:solidFill>
                  <a:schemeClr val="accent6">
                    <a:lumMod val="75000"/>
                  </a:schemeClr>
                </a:solidFill>
              </a:rPr>
              <a:t>$</a:t>
            </a:r>
          </a:p>
        </p:txBody>
      </p:sp>
      <p:cxnSp>
        <p:nvCxnSpPr>
          <p:cNvPr id="34" name="Straight Arrow Connector 33">
            <a:extLst>
              <a:ext uri="{FF2B5EF4-FFF2-40B4-BE49-F238E27FC236}">
                <a16:creationId xmlns:a16="http://schemas.microsoft.com/office/drawing/2014/main" id="{43C3EDB9-0FA2-A748-0FCB-7FE19750E51F}"/>
              </a:ext>
            </a:extLst>
          </p:cNvPr>
          <p:cNvCxnSpPr>
            <a:cxnSpLocks/>
          </p:cNvCxnSpPr>
          <p:nvPr/>
        </p:nvCxnSpPr>
        <p:spPr>
          <a:xfrm flipH="1" flipV="1">
            <a:off x="5265555" y="2269493"/>
            <a:ext cx="1066569" cy="710200"/>
          </a:xfrm>
          <a:prstGeom prst="straightConnector1">
            <a:avLst/>
          </a:prstGeom>
          <a:ln w="38100">
            <a:solidFill>
              <a:schemeClr val="accent6">
                <a:lumMod val="75000"/>
              </a:schemeClr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TextBox 40">
            <a:extLst>
              <a:ext uri="{FF2B5EF4-FFF2-40B4-BE49-F238E27FC236}">
                <a16:creationId xmlns:a16="http://schemas.microsoft.com/office/drawing/2014/main" id="{DEF86509-FAED-2770-7D33-617CE4AA0842}"/>
              </a:ext>
            </a:extLst>
          </p:cNvPr>
          <p:cNvSpPr txBox="1"/>
          <p:nvPr/>
        </p:nvSpPr>
        <p:spPr>
          <a:xfrm>
            <a:off x="5076707" y="2353754"/>
            <a:ext cx="95250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chemeClr val="accent6">
                    <a:lumMod val="50000"/>
                  </a:schemeClr>
                </a:solidFill>
              </a:rPr>
              <a:t>License</a:t>
            </a:r>
          </a:p>
          <a:p>
            <a:r>
              <a:rPr lang="en-US" sz="2000" dirty="0">
                <a:solidFill>
                  <a:schemeClr val="accent6">
                    <a:lumMod val="50000"/>
                  </a:schemeClr>
                </a:solidFill>
              </a:rPr>
              <a:t>fees</a:t>
            </a:r>
          </a:p>
        </p:txBody>
      </p:sp>
      <p:sp>
        <p:nvSpPr>
          <p:cNvPr id="49" name="Rounded Rectangle 48">
            <a:extLst>
              <a:ext uri="{FF2B5EF4-FFF2-40B4-BE49-F238E27FC236}">
                <a16:creationId xmlns:a16="http://schemas.microsoft.com/office/drawing/2014/main" id="{68405661-E877-A48C-BB97-F11571FCDE97}"/>
              </a:ext>
            </a:extLst>
          </p:cNvPr>
          <p:cNvSpPr/>
          <p:nvPr/>
        </p:nvSpPr>
        <p:spPr>
          <a:xfrm>
            <a:off x="10030115" y="5813280"/>
            <a:ext cx="1790882" cy="765810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/>
              <a:t>Consumers (Patients)</a:t>
            </a:r>
          </a:p>
        </p:txBody>
      </p:sp>
      <p:cxnSp>
        <p:nvCxnSpPr>
          <p:cNvPr id="50" name="Straight Arrow Connector 49">
            <a:extLst>
              <a:ext uri="{FF2B5EF4-FFF2-40B4-BE49-F238E27FC236}">
                <a16:creationId xmlns:a16="http://schemas.microsoft.com/office/drawing/2014/main" id="{B82E1AC1-121E-FA30-F89C-B93C23F19D8A}"/>
              </a:ext>
            </a:extLst>
          </p:cNvPr>
          <p:cNvCxnSpPr>
            <a:cxnSpLocks/>
          </p:cNvCxnSpPr>
          <p:nvPr/>
        </p:nvCxnSpPr>
        <p:spPr>
          <a:xfrm>
            <a:off x="11070998" y="3083742"/>
            <a:ext cx="0" cy="2610122"/>
          </a:xfrm>
          <a:prstGeom prst="straightConnector1">
            <a:avLst/>
          </a:prstGeom>
          <a:ln w="38100">
            <a:solidFill>
              <a:schemeClr val="tx1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Box 50">
            <a:extLst>
              <a:ext uri="{FF2B5EF4-FFF2-40B4-BE49-F238E27FC236}">
                <a16:creationId xmlns:a16="http://schemas.microsoft.com/office/drawing/2014/main" id="{6016A3AA-C2B8-82BF-B409-AE4AAE4F5A07}"/>
              </a:ext>
            </a:extLst>
          </p:cNvPr>
          <p:cNvSpPr txBox="1"/>
          <p:nvPr/>
        </p:nvSpPr>
        <p:spPr>
          <a:xfrm>
            <a:off x="11086505" y="3998268"/>
            <a:ext cx="110549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products</a:t>
            </a:r>
          </a:p>
        </p:txBody>
      </p:sp>
      <p:cxnSp>
        <p:nvCxnSpPr>
          <p:cNvPr id="52" name="Straight Arrow Connector 51">
            <a:extLst>
              <a:ext uri="{FF2B5EF4-FFF2-40B4-BE49-F238E27FC236}">
                <a16:creationId xmlns:a16="http://schemas.microsoft.com/office/drawing/2014/main" id="{24752E87-312F-64BF-DF02-AC2DBD710B29}"/>
              </a:ext>
            </a:extLst>
          </p:cNvPr>
          <p:cNvCxnSpPr>
            <a:cxnSpLocks/>
          </p:cNvCxnSpPr>
          <p:nvPr/>
        </p:nvCxnSpPr>
        <p:spPr>
          <a:xfrm flipV="1">
            <a:off x="10842075" y="3166110"/>
            <a:ext cx="0" cy="2649402"/>
          </a:xfrm>
          <a:prstGeom prst="straightConnector1">
            <a:avLst/>
          </a:prstGeom>
          <a:ln w="38100">
            <a:solidFill>
              <a:schemeClr val="accent6">
                <a:lumMod val="75000"/>
              </a:schemeClr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Rounded Rectangle 52">
            <a:extLst>
              <a:ext uri="{FF2B5EF4-FFF2-40B4-BE49-F238E27FC236}">
                <a16:creationId xmlns:a16="http://schemas.microsoft.com/office/drawing/2014/main" id="{DE8A17C9-2CBE-9FB8-95E9-35099830BBD8}"/>
              </a:ext>
            </a:extLst>
          </p:cNvPr>
          <p:cNvSpPr/>
          <p:nvPr/>
        </p:nvSpPr>
        <p:spPr>
          <a:xfrm>
            <a:off x="10079899" y="4674141"/>
            <a:ext cx="1896648" cy="465498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dirty="0"/>
              <a:t>Intermediaries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6DC67AF8-1BF5-DAEC-79A8-A9E352B4A15F}"/>
              </a:ext>
            </a:extLst>
          </p:cNvPr>
          <p:cNvSpPr txBox="1"/>
          <p:nvPr/>
        </p:nvSpPr>
        <p:spPr>
          <a:xfrm>
            <a:off x="10546358" y="5202444"/>
            <a:ext cx="3401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chemeClr val="accent6">
                    <a:lumMod val="75000"/>
                  </a:schemeClr>
                </a:solidFill>
              </a:rPr>
              <a:t>$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B3E2EAA-1C0A-745E-FE58-56CACE13524D}"/>
              </a:ext>
            </a:extLst>
          </p:cNvPr>
          <p:cNvSpPr txBox="1"/>
          <p:nvPr/>
        </p:nvSpPr>
        <p:spPr>
          <a:xfrm>
            <a:off x="6702192" y="3998268"/>
            <a:ext cx="346601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vaccines, therapies, diagnostics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42F45454-8243-BF2B-9228-7FA49F59F68C}"/>
              </a:ext>
            </a:extLst>
          </p:cNvPr>
          <p:cNvCxnSpPr/>
          <p:nvPr/>
        </p:nvCxnSpPr>
        <p:spPr>
          <a:xfrm>
            <a:off x="5695586" y="5693864"/>
            <a:ext cx="0" cy="1164136"/>
          </a:xfrm>
          <a:prstGeom prst="line">
            <a:avLst/>
          </a:prstGeom>
          <a:ln w="508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E8218A3F-F5A7-A375-36F2-E0E35FD74BC9}"/>
              </a:ext>
            </a:extLst>
          </p:cNvPr>
          <p:cNvCxnSpPr/>
          <p:nvPr/>
        </p:nvCxnSpPr>
        <p:spPr>
          <a:xfrm>
            <a:off x="7592234" y="5693864"/>
            <a:ext cx="0" cy="1164136"/>
          </a:xfrm>
          <a:prstGeom prst="line">
            <a:avLst/>
          </a:prstGeom>
          <a:ln w="508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8B883431-81D8-EA01-7E7E-C7B6143FB55F}"/>
              </a:ext>
            </a:extLst>
          </p:cNvPr>
          <p:cNvSpPr txBox="1"/>
          <p:nvPr/>
        </p:nvSpPr>
        <p:spPr>
          <a:xfrm>
            <a:off x="7635254" y="6150114"/>
            <a:ext cx="137524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geographic</a:t>
            </a:r>
          </a:p>
          <a:p>
            <a:r>
              <a:rPr lang="en-US" sz="2000" dirty="0"/>
              <a:t>restrictions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EF736F1-81EF-DAF6-BBAC-A17C010F846D}"/>
              </a:ext>
            </a:extLst>
          </p:cNvPr>
          <p:cNvSpPr txBox="1"/>
          <p:nvPr/>
        </p:nvSpPr>
        <p:spPr>
          <a:xfrm>
            <a:off x="1668780" y="4398378"/>
            <a:ext cx="2670539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C00000"/>
                </a:solidFill>
              </a:rPr>
              <a:t>Dysfunctions during</a:t>
            </a:r>
          </a:p>
          <a:p>
            <a:r>
              <a:rPr lang="en-US" sz="2400" dirty="0">
                <a:solidFill>
                  <a:srgbClr val="C00000"/>
                </a:solidFill>
              </a:rPr>
              <a:t>Health emergencies</a:t>
            </a:r>
          </a:p>
          <a:p>
            <a:r>
              <a:rPr lang="en-US" sz="2400" dirty="0">
                <a:solidFill>
                  <a:srgbClr val="C00000"/>
                </a:solidFill>
              </a:rPr>
              <a:t>Include: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6D648100-EADA-B2DF-69A0-058F5671A0FE}"/>
              </a:ext>
            </a:extLst>
          </p:cNvPr>
          <p:cNvSpPr txBox="1"/>
          <p:nvPr/>
        </p:nvSpPr>
        <p:spPr>
          <a:xfrm>
            <a:off x="7887951" y="4290756"/>
            <a:ext cx="189664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rgbClr val="C00000"/>
                </a:solidFill>
              </a:rPr>
              <a:t>misalignment between products and threats</a:t>
            </a:r>
          </a:p>
        </p:txBody>
      </p:sp>
    </p:spTree>
    <p:extLst>
      <p:ext uri="{BB962C8B-B14F-4D97-AF65-F5344CB8AC3E}">
        <p14:creationId xmlns:p14="http://schemas.microsoft.com/office/powerpoint/2010/main" val="303269681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455B3A-5B54-31E8-6783-62061B2A1C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B74CCB8C-E9B5-BB62-B1B4-D77CD5D23366}"/>
              </a:ext>
            </a:extLst>
          </p:cNvPr>
          <p:cNvSpPr/>
          <p:nvPr/>
        </p:nvSpPr>
        <p:spPr>
          <a:xfrm>
            <a:off x="990735" y="448582"/>
            <a:ext cx="1899951" cy="765810"/>
          </a:xfrm>
          <a:prstGeom prst="roundRect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/>
              <a:t>Government</a:t>
            </a:r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EA7AC043-C0A5-F2D2-64BE-193AE6D57CC8}"/>
              </a:ext>
            </a:extLst>
          </p:cNvPr>
          <p:cNvSpPr/>
          <p:nvPr/>
        </p:nvSpPr>
        <p:spPr>
          <a:xfrm>
            <a:off x="5547313" y="3083742"/>
            <a:ext cx="2278743" cy="765810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/>
              <a:t>Licensee</a:t>
            </a:r>
          </a:p>
          <a:p>
            <a:pPr algn="ctr"/>
            <a:r>
              <a:rPr lang="en-US" sz="2400" dirty="0"/>
              <a:t>(manufacturer)</a:t>
            </a:r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7A56E25D-BAF8-A2E1-3AC1-61AD447F953C}"/>
              </a:ext>
            </a:extLst>
          </p:cNvPr>
          <p:cNvSpPr/>
          <p:nvPr/>
        </p:nvSpPr>
        <p:spPr>
          <a:xfrm>
            <a:off x="5748469" y="5815512"/>
            <a:ext cx="1790882" cy="765810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/>
              <a:t>Consumers (Patients)</a:t>
            </a: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9F8D7601-6B8D-1FC7-2D0C-6A269606FF5D}"/>
              </a:ext>
            </a:extLst>
          </p:cNvPr>
          <p:cNvSpPr/>
          <p:nvPr/>
        </p:nvSpPr>
        <p:spPr>
          <a:xfrm>
            <a:off x="9893164" y="2317932"/>
            <a:ext cx="1896654" cy="765810"/>
          </a:xfrm>
          <a:prstGeom prst="round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/>
              <a:t>Follow-on innovator</a:t>
            </a:r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50D87B9C-8DC1-12CB-C792-5622E35099E0}"/>
              </a:ext>
            </a:extLst>
          </p:cNvPr>
          <p:cNvSpPr/>
          <p:nvPr/>
        </p:nvSpPr>
        <p:spPr>
          <a:xfrm>
            <a:off x="3664085" y="1493520"/>
            <a:ext cx="1896654" cy="765810"/>
          </a:xfrm>
          <a:prstGeom prst="round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/>
              <a:t>Innovator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A18F12C9-60C0-B83E-A766-BB63C627C4AB}"/>
              </a:ext>
            </a:extLst>
          </p:cNvPr>
          <p:cNvSpPr/>
          <p:nvPr/>
        </p:nvSpPr>
        <p:spPr>
          <a:xfrm>
            <a:off x="5139733" y="1282611"/>
            <a:ext cx="773399" cy="486228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IP</a:t>
            </a:r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58CCEAE5-7D79-5C7F-BCDC-618355952E78}"/>
              </a:ext>
            </a:extLst>
          </p:cNvPr>
          <p:cNvCxnSpPr>
            <a:cxnSpLocks/>
          </p:cNvCxnSpPr>
          <p:nvPr/>
        </p:nvCxnSpPr>
        <p:spPr>
          <a:xfrm>
            <a:off x="2890686" y="1017270"/>
            <a:ext cx="773399" cy="476250"/>
          </a:xfrm>
          <a:prstGeom prst="straightConnector1">
            <a:avLst/>
          </a:prstGeom>
          <a:ln w="38100">
            <a:solidFill>
              <a:schemeClr val="accent6">
                <a:lumMod val="75000"/>
              </a:schemeClr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E61C9C3F-5A81-205F-5592-DF4CC0194D2D}"/>
              </a:ext>
            </a:extLst>
          </p:cNvPr>
          <p:cNvCxnSpPr>
            <a:cxnSpLocks/>
          </p:cNvCxnSpPr>
          <p:nvPr/>
        </p:nvCxnSpPr>
        <p:spPr>
          <a:xfrm>
            <a:off x="5547313" y="2195221"/>
            <a:ext cx="1147717" cy="784472"/>
          </a:xfrm>
          <a:prstGeom prst="straightConnector1">
            <a:avLst/>
          </a:prstGeom>
          <a:ln w="38100">
            <a:solidFill>
              <a:schemeClr val="tx1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6498D439-DBB6-7150-C02F-AAA85B5A7400}"/>
              </a:ext>
            </a:extLst>
          </p:cNvPr>
          <p:cNvSpPr txBox="1"/>
          <p:nvPr/>
        </p:nvSpPr>
        <p:spPr>
          <a:xfrm>
            <a:off x="3037278" y="727710"/>
            <a:ext cx="366132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Funding (grants; prizes; tax relief)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3B19077-C662-2204-7ED0-6ED0CC3858D8}"/>
              </a:ext>
            </a:extLst>
          </p:cNvPr>
          <p:cNvSpPr txBox="1"/>
          <p:nvPr/>
        </p:nvSpPr>
        <p:spPr>
          <a:xfrm>
            <a:off x="6121171" y="2195221"/>
            <a:ext cx="90441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license</a:t>
            </a:r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3E37550F-6B36-2B05-302A-EF47E8ECD69C}"/>
              </a:ext>
            </a:extLst>
          </p:cNvPr>
          <p:cNvCxnSpPr>
            <a:cxnSpLocks/>
            <a:stCxn id="5" idx="2"/>
          </p:cNvCxnSpPr>
          <p:nvPr/>
        </p:nvCxnSpPr>
        <p:spPr>
          <a:xfrm>
            <a:off x="6686685" y="3849552"/>
            <a:ext cx="0" cy="1844312"/>
          </a:xfrm>
          <a:prstGeom prst="straightConnector1">
            <a:avLst/>
          </a:prstGeom>
          <a:ln w="38100">
            <a:solidFill>
              <a:schemeClr val="tx1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4630A45B-51C8-944D-A963-4FAE81CBC9C0}"/>
              </a:ext>
            </a:extLst>
          </p:cNvPr>
          <p:cNvCxnSpPr>
            <a:cxnSpLocks/>
            <a:endCxn id="7" idx="1"/>
          </p:cNvCxnSpPr>
          <p:nvPr/>
        </p:nvCxnSpPr>
        <p:spPr>
          <a:xfrm>
            <a:off x="5560739" y="1775699"/>
            <a:ext cx="4332425" cy="925138"/>
          </a:xfrm>
          <a:prstGeom prst="straightConnector1">
            <a:avLst/>
          </a:prstGeom>
          <a:ln w="25400">
            <a:solidFill>
              <a:schemeClr val="tx1"/>
            </a:solidFill>
            <a:prstDash val="dash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>
            <a:extLst>
              <a:ext uri="{FF2B5EF4-FFF2-40B4-BE49-F238E27FC236}">
                <a16:creationId xmlns:a16="http://schemas.microsoft.com/office/drawing/2014/main" id="{DFBF4D36-8989-0FA2-0B70-7DD55FE42275}"/>
              </a:ext>
            </a:extLst>
          </p:cNvPr>
          <p:cNvSpPr txBox="1"/>
          <p:nvPr/>
        </p:nvSpPr>
        <p:spPr>
          <a:xfrm rot="753939">
            <a:off x="7012160" y="1917099"/>
            <a:ext cx="141615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information</a:t>
            </a:r>
          </a:p>
        </p:txBody>
      </p: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1A8DAA67-8580-2583-16C3-ED7D5D21C303}"/>
              </a:ext>
            </a:extLst>
          </p:cNvPr>
          <p:cNvCxnSpPr>
            <a:cxnSpLocks/>
          </p:cNvCxnSpPr>
          <p:nvPr/>
        </p:nvCxnSpPr>
        <p:spPr>
          <a:xfrm flipV="1">
            <a:off x="6457762" y="3998268"/>
            <a:ext cx="0" cy="1817244"/>
          </a:xfrm>
          <a:prstGeom prst="straightConnector1">
            <a:avLst/>
          </a:prstGeom>
          <a:ln w="38100">
            <a:solidFill>
              <a:schemeClr val="accent6">
                <a:lumMod val="75000"/>
              </a:schemeClr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Rounded Rectangle 31">
            <a:extLst>
              <a:ext uri="{FF2B5EF4-FFF2-40B4-BE49-F238E27FC236}">
                <a16:creationId xmlns:a16="http://schemas.microsoft.com/office/drawing/2014/main" id="{78A5AF66-269D-E48E-8292-AC3EF9D48E5A}"/>
              </a:ext>
            </a:extLst>
          </p:cNvPr>
          <p:cNvSpPr/>
          <p:nvPr/>
        </p:nvSpPr>
        <p:spPr>
          <a:xfrm>
            <a:off x="5695586" y="4674141"/>
            <a:ext cx="1896648" cy="465498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dirty="0"/>
              <a:t>Intermediaries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8B1C32B0-ABEE-DDD3-4F45-0303E3B90C95}"/>
              </a:ext>
            </a:extLst>
          </p:cNvPr>
          <p:cNvSpPr txBox="1"/>
          <p:nvPr/>
        </p:nvSpPr>
        <p:spPr>
          <a:xfrm>
            <a:off x="6162045" y="5202444"/>
            <a:ext cx="3401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chemeClr val="accent6">
                    <a:lumMod val="75000"/>
                  </a:schemeClr>
                </a:solidFill>
              </a:rPr>
              <a:t>$</a:t>
            </a:r>
          </a:p>
        </p:txBody>
      </p:sp>
      <p:cxnSp>
        <p:nvCxnSpPr>
          <p:cNvPr id="34" name="Straight Arrow Connector 33">
            <a:extLst>
              <a:ext uri="{FF2B5EF4-FFF2-40B4-BE49-F238E27FC236}">
                <a16:creationId xmlns:a16="http://schemas.microsoft.com/office/drawing/2014/main" id="{08CB344F-249A-ACDB-2C45-E9BA1B321E11}"/>
              </a:ext>
            </a:extLst>
          </p:cNvPr>
          <p:cNvCxnSpPr>
            <a:cxnSpLocks/>
          </p:cNvCxnSpPr>
          <p:nvPr/>
        </p:nvCxnSpPr>
        <p:spPr>
          <a:xfrm flipH="1" flipV="1">
            <a:off x="5265555" y="2269493"/>
            <a:ext cx="1066569" cy="710200"/>
          </a:xfrm>
          <a:prstGeom prst="straightConnector1">
            <a:avLst/>
          </a:prstGeom>
          <a:ln w="38100">
            <a:solidFill>
              <a:schemeClr val="accent6">
                <a:lumMod val="75000"/>
              </a:schemeClr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TextBox 40">
            <a:extLst>
              <a:ext uri="{FF2B5EF4-FFF2-40B4-BE49-F238E27FC236}">
                <a16:creationId xmlns:a16="http://schemas.microsoft.com/office/drawing/2014/main" id="{8FDB5026-0D14-2177-B2B8-834F535E0421}"/>
              </a:ext>
            </a:extLst>
          </p:cNvPr>
          <p:cNvSpPr txBox="1"/>
          <p:nvPr/>
        </p:nvSpPr>
        <p:spPr>
          <a:xfrm>
            <a:off x="5076707" y="2353754"/>
            <a:ext cx="95250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chemeClr val="accent6">
                    <a:lumMod val="50000"/>
                  </a:schemeClr>
                </a:solidFill>
              </a:rPr>
              <a:t>License</a:t>
            </a:r>
          </a:p>
          <a:p>
            <a:r>
              <a:rPr lang="en-US" sz="2000" dirty="0">
                <a:solidFill>
                  <a:schemeClr val="accent6">
                    <a:lumMod val="50000"/>
                  </a:schemeClr>
                </a:solidFill>
              </a:rPr>
              <a:t>fees</a:t>
            </a:r>
          </a:p>
        </p:txBody>
      </p:sp>
      <p:sp>
        <p:nvSpPr>
          <p:cNvPr id="49" name="Rounded Rectangle 48">
            <a:extLst>
              <a:ext uri="{FF2B5EF4-FFF2-40B4-BE49-F238E27FC236}">
                <a16:creationId xmlns:a16="http://schemas.microsoft.com/office/drawing/2014/main" id="{7E94CC26-A78D-87D9-6701-F3F01ED21D26}"/>
              </a:ext>
            </a:extLst>
          </p:cNvPr>
          <p:cNvSpPr/>
          <p:nvPr/>
        </p:nvSpPr>
        <p:spPr>
          <a:xfrm>
            <a:off x="10030115" y="5813280"/>
            <a:ext cx="1790882" cy="765810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/>
              <a:t>Consumers (Patients)</a:t>
            </a:r>
          </a:p>
        </p:txBody>
      </p:sp>
      <p:cxnSp>
        <p:nvCxnSpPr>
          <p:cNvPr id="50" name="Straight Arrow Connector 49">
            <a:extLst>
              <a:ext uri="{FF2B5EF4-FFF2-40B4-BE49-F238E27FC236}">
                <a16:creationId xmlns:a16="http://schemas.microsoft.com/office/drawing/2014/main" id="{BAC29B58-840E-FE2F-C702-27DD728D50C7}"/>
              </a:ext>
            </a:extLst>
          </p:cNvPr>
          <p:cNvCxnSpPr>
            <a:cxnSpLocks/>
          </p:cNvCxnSpPr>
          <p:nvPr/>
        </p:nvCxnSpPr>
        <p:spPr>
          <a:xfrm>
            <a:off x="11070998" y="3083742"/>
            <a:ext cx="0" cy="2610122"/>
          </a:xfrm>
          <a:prstGeom prst="straightConnector1">
            <a:avLst/>
          </a:prstGeom>
          <a:ln w="38100">
            <a:solidFill>
              <a:schemeClr val="tx1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Box 50">
            <a:extLst>
              <a:ext uri="{FF2B5EF4-FFF2-40B4-BE49-F238E27FC236}">
                <a16:creationId xmlns:a16="http://schemas.microsoft.com/office/drawing/2014/main" id="{F5B75C1E-0C11-C284-878C-657FC71F76C4}"/>
              </a:ext>
            </a:extLst>
          </p:cNvPr>
          <p:cNvSpPr txBox="1"/>
          <p:nvPr/>
        </p:nvSpPr>
        <p:spPr>
          <a:xfrm>
            <a:off x="11086505" y="3998268"/>
            <a:ext cx="110549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products</a:t>
            </a:r>
          </a:p>
        </p:txBody>
      </p:sp>
      <p:cxnSp>
        <p:nvCxnSpPr>
          <p:cNvPr id="52" name="Straight Arrow Connector 51">
            <a:extLst>
              <a:ext uri="{FF2B5EF4-FFF2-40B4-BE49-F238E27FC236}">
                <a16:creationId xmlns:a16="http://schemas.microsoft.com/office/drawing/2014/main" id="{7E4B2D43-95BA-2EAB-B6A4-76D2B10AE2AF}"/>
              </a:ext>
            </a:extLst>
          </p:cNvPr>
          <p:cNvCxnSpPr>
            <a:cxnSpLocks/>
          </p:cNvCxnSpPr>
          <p:nvPr/>
        </p:nvCxnSpPr>
        <p:spPr>
          <a:xfrm flipV="1">
            <a:off x="10842075" y="3166110"/>
            <a:ext cx="0" cy="2649402"/>
          </a:xfrm>
          <a:prstGeom prst="straightConnector1">
            <a:avLst/>
          </a:prstGeom>
          <a:ln w="38100">
            <a:solidFill>
              <a:schemeClr val="accent6">
                <a:lumMod val="75000"/>
              </a:schemeClr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Rounded Rectangle 52">
            <a:extLst>
              <a:ext uri="{FF2B5EF4-FFF2-40B4-BE49-F238E27FC236}">
                <a16:creationId xmlns:a16="http://schemas.microsoft.com/office/drawing/2014/main" id="{C03BB3A7-A586-61F9-69A6-1E70A45EDDEF}"/>
              </a:ext>
            </a:extLst>
          </p:cNvPr>
          <p:cNvSpPr/>
          <p:nvPr/>
        </p:nvSpPr>
        <p:spPr>
          <a:xfrm>
            <a:off x="10079899" y="4674141"/>
            <a:ext cx="1896648" cy="465498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dirty="0"/>
              <a:t>Intermediaries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5529B21F-9AB3-58F7-4A56-7139FA19B6B0}"/>
              </a:ext>
            </a:extLst>
          </p:cNvPr>
          <p:cNvSpPr txBox="1"/>
          <p:nvPr/>
        </p:nvSpPr>
        <p:spPr>
          <a:xfrm>
            <a:off x="10546358" y="5202444"/>
            <a:ext cx="3401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chemeClr val="accent6">
                    <a:lumMod val="75000"/>
                  </a:schemeClr>
                </a:solidFill>
              </a:rPr>
              <a:t>$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FEE0C10-6FA8-26D1-D997-A5C2B0C4FEE4}"/>
              </a:ext>
            </a:extLst>
          </p:cNvPr>
          <p:cNvSpPr txBox="1"/>
          <p:nvPr/>
        </p:nvSpPr>
        <p:spPr>
          <a:xfrm>
            <a:off x="6702192" y="3998268"/>
            <a:ext cx="346601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vaccines, therapies, diagnostics</a:t>
            </a:r>
          </a:p>
        </p:txBody>
      </p:sp>
    </p:spTree>
    <p:extLst>
      <p:ext uri="{BB962C8B-B14F-4D97-AF65-F5344CB8AC3E}">
        <p14:creationId xmlns:p14="http://schemas.microsoft.com/office/powerpoint/2010/main" val="80124142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2444EB-D6C6-FC58-0DFA-407798273C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5393EEB4-65A4-3122-A6E7-BBE7AAE7F16A}"/>
              </a:ext>
            </a:extLst>
          </p:cNvPr>
          <p:cNvSpPr/>
          <p:nvPr/>
        </p:nvSpPr>
        <p:spPr>
          <a:xfrm>
            <a:off x="990735" y="448582"/>
            <a:ext cx="1899951" cy="765810"/>
          </a:xfrm>
          <a:prstGeom prst="roundRect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/>
              <a:t>Government</a:t>
            </a:r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FCA0308A-F573-DA86-268F-6EF7FB2C473F}"/>
              </a:ext>
            </a:extLst>
          </p:cNvPr>
          <p:cNvSpPr/>
          <p:nvPr/>
        </p:nvSpPr>
        <p:spPr>
          <a:xfrm>
            <a:off x="5547313" y="3083742"/>
            <a:ext cx="2278743" cy="765810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/>
              <a:t>Licensee</a:t>
            </a:r>
          </a:p>
          <a:p>
            <a:pPr algn="ctr"/>
            <a:r>
              <a:rPr lang="en-US" sz="2400" dirty="0"/>
              <a:t>(manufacturer)</a:t>
            </a:r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7931F084-CE9E-6133-280A-C07E3BC701EF}"/>
              </a:ext>
            </a:extLst>
          </p:cNvPr>
          <p:cNvSpPr/>
          <p:nvPr/>
        </p:nvSpPr>
        <p:spPr>
          <a:xfrm>
            <a:off x="5748469" y="5815512"/>
            <a:ext cx="1790882" cy="765810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/>
              <a:t>Consumers (Patients)</a:t>
            </a: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CA05A743-B524-D46C-A10A-4C94CF30F565}"/>
              </a:ext>
            </a:extLst>
          </p:cNvPr>
          <p:cNvSpPr/>
          <p:nvPr/>
        </p:nvSpPr>
        <p:spPr>
          <a:xfrm>
            <a:off x="9893164" y="2317932"/>
            <a:ext cx="1896654" cy="765810"/>
          </a:xfrm>
          <a:prstGeom prst="round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/>
              <a:t>Follow-on innovator</a:t>
            </a:r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55EFEE5A-E377-743D-3C67-2C86056F15F8}"/>
              </a:ext>
            </a:extLst>
          </p:cNvPr>
          <p:cNvSpPr/>
          <p:nvPr/>
        </p:nvSpPr>
        <p:spPr>
          <a:xfrm>
            <a:off x="3664085" y="1493520"/>
            <a:ext cx="1896654" cy="765810"/>
          </a:xfrm>
          <a:prstGeom prst="round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/>
              <a:t>Innovator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A0C03387-1B56-CCC7-9D25-A5354C46F96B}"/>
              </a:ext>
            </a:extLst>
          </p:cNvPr>
          <p:cNvSpPr/>
          <p:nvPr/>
        </p:nvSpPr>
        <p:spPr>
          <a:xfrm>
            <a:off x="5139733" y="1282611"/>
            <a:ext cx="773399" cy="486228"/>
          </a:xfrm>
          <a:prstGeom prst="ellipse">
            <a:avLst/>
          </a:prstGeom>
          <a:solidFill>
            <a:srgbClr val="FF0000"/>
          </a:solidFill>
          <a:ln w="635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IP</a:t>
            </a:r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46C74304-8E25-36E5-84DD-279FC4274137}"/>
              </a:ext>
            </a:extLst>
          </p:cNvPr>
          <p:cNvCxnSpPr>
            <a:cxnSpLocks/>
          </p:cNvCxnSpPr>
          <p:nvPr/>
        </p:nvCxnSpPr>
        <p:spPr>
          <a:xfrm>
            <a:off x="2890686" y="1017270"/>
            <a:ext cx="773399" cy="476250"/>
          </a:xfrm>
          <a:prstGeom prst="straightConnector1">
            <a:avLst/>
          </a:prstGeom>
          <a:ln w="38100">
            <a:solidFill>
              <a:schemeClr val="accent6">
                <a:lumMod val="75000"/>
              </a:schemeClr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2EDB3EA3-8E7C-01A9-BDF8-EEA87B7A0528}"/>
              </a:ext>
            </a:extLst>
          </p:cNvPr>
          <p:cNvCxnSpPr>
            <a:cxnSpLocks/>
          </p:cNvCxnSpPr>
          <p:nvPr/>
        </p:nvCxnSpPr>
        <p:spPr>
          <a:xfrm>
            <a:off x="5547313" y="2195221"/>
            <a:ext cx="1147717" cy="784472"/>
          </a:xfrm>
          <a:prstGeom prst="straightConnector1">
            <a:avLst/>
          </a:prstGeom>
          <a:ln w="38100">
            <a:solidFill>
              <a:schemeClr val="tx1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C5F88317-502F-A8CF-8A0B-9DA94C50C190}"/>
              </a:ext>
            </a:extLst>
          </p:cNvPr>
          <p:cNvSpPr txBox="1"/>
          <p:nvPr/>
        </p:nvSpPr>
        <p:spPr>
          <a:xfrm>
            <a:off x="3037278" y="727710"/>
            <a:ext cx="366132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Funding (grants; prizes; tax relief)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2D04E82-6826-B747-A8D2-0E327AEA84CD}"/>
              </a:ext>
            </a:extLst>
          </p:cNvPr>
          <p:cNvSpPr txBox="1"/>
          <p:nvPr/>
        </p:nvSpPr>
        <p:spPr>
          <a:xfrm>
            <a:off x="6121171" y="2195221"/>
            <a:ext cx="90441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license</a:t>
            </a:r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C69617F0-6FAA-2403-BE99-1287CD91792D}"/>
              </a:ext>
            </a:extLst>
          </p:cNvPr>
          <p:cNvCxnSpPr>
            <a:cxnSpLocks/>
            <a:stCxn id="5" idx="2"/>
          </p:cNvCxnSpPr>
          <p:nvPr/>
        </p:nvCxnSpPr>
        <p:spPr>
          <a:xfrm>
            <a:off x="6686685" y="3849552"/>
            <a:ext cx="0" cy="1844312"/>
          </a:xfrm>
          <a:prstGeom prst="straightConnector1">
            <a:avLst/>
          </a:prstGeom>
          <a:ln w="38100">
            <a:solidFill>
              <a:schemeClr val="tx1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D3A4B1ED-C909-14D7-8DBB-E3CF2799DA4C}"/>
              </a:ext>
            </a:extLst>
          </p:cNvPr>
          <p:cNvCxnSpPr>
            <a:cxnSpLocks/>
            <a:endCxn id="7" idx="1"/>
          </p:cNvCxnSpPr>
          <p:nvPr/>
        </p:nvCxnSpPr>
        <p:spPr>
          <a:xfrm>
            <a:off x="5560739" y="1775699"/>
            <a:ext cx="4332425" cy="925138"/>
          </a:xfrm>
          <a:prstGeom prst="straightConnector1">
            <a:avLst/>
          </a:prstGeom>
          <a:ln w="25400">
            <a:solidFill>
              <a:schemeClr val="tx1"/>
            </a:solidFill>
            <a:prstDash val="dash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>
            <a:extLst>
              <a:ext uri="{FF2B5EF4-FFF2-40B4-BE49-F238E27FC236}">
                <a16:creationId xmlns:a16="http://schemas.microsoft.com/office/drawing/2014/main" id="{3B793408-B26C-8DDF-2548-09B86C55644D}"/>
              </a:ext>
            </a:extLst>
          </p:cNvPr>
          <p:cNvSpPr txBox="1"/>
          <p:nvPr/>
        </p:nvSpPr>
        <p:spPr>
          <a:xfrm rot="753939">
            <a:off x="7012160" y="1917099"/>
            <a:ext cx="141615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information</a:t>
            </a:r>
          </a:p>
        </p:txBody>
      </p: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64B8B5D9-C00A-3A3C-7AA9-2B1B315634D9}"/>
              </a:ext>
            </a:extLst>
          </p:cNvPr>
          <p:cNvCxnSpPr>
            <a:cxnSpLocks/>
          </p:cNvCxnSpPr>
          <p:nvPr/>
        </p:nvCxnSpPr>
        <p:spPr>
          <a:xfrm flipV="1">
            <a:off x="6457762" y="3998268"/>
            <a:ext cx="0" cy="1817244"/>
          </a:xfrm>
          <a:prstGeom prst="straightConnector1">
            <a:avLst/>
          </a:prstGeom>
          <a:ln w="38100">
            <a:solidFill>
              <a:schemeClr val="accent6">
                <a:lumMod val="75000"/>
              </a:schemeClr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Rounded Rectangle 31">
            <a:extLst>
              <a:ext uri="{FF2B5EF4-FFF2-40B4-BE49-F238E27FC236}">
                <a16:creationId xmlns:a16="http://schemas.microsoft.com/office/drawing/2014/main" id="{4617B65E-14E4-7561-75BE-1822F86BE18D}"/>
              </a:ext>
            </a:extLst>
          </p:cNvPr>
          <p:cNvSpPr/>
          <p:nvPr/>
        </p:nvSpPr>
        <p:spPr>
          <a:xfrm>
            <a:off x="5695586" y="4674141"/>
            <a:ext cx="1896648" cy="465498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dirty="0"/>
              <a:t>Intermediaries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895284AB-CB57-571D-C034-44E789205549}"/>
              </a:ext>
            </a:extLst>
          </p:cNvPr>
          <p:cNvSpPr txBox="1"/>
          <p:nvPr/>
        </p:nvSpPr>
        <p:spPr>
          <a:xfrm>
            <a:off x="6162045" y="5202444"/>
            <a:ext cx="3401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chemeClr val="accent6">
                    <a:lumMod val="75000"/>
                  </a:schemeClr>
                </a:solidFill>
              </a:rPr>
              <a:t>$</a:t>
            </a:r>
          </a:p>
        </p:txBody>
      </p:sp>
      <p:cxnSp>
        <p:nvCxnSpPr>
          <p:cNvPr id="34" name="Straight Arrow Connector 33">
            <a:extLst>
              <a:ext uri="{FF2B5EF4-FFF2-40B4-BE49-F238E27FC236}">
                <a16:creationId xmlns:a16="http://schemas.microsoft.com/office/drawing/2014/main" id="{83B3195C-747B-985D-653F-EF4E6C0E7381}"/>
              </a:ext>
            </a:extLst>
          </p:cNvPr>
          <p:cNvCxnSpPr>
            <a:cxnSpLocks/>
          </p:cNvCxnSpPr>
          <p:nvPr/>
        </p:nvCxnSpPr>
        <p:spPr>
          <a:xfrm flipH="1" flipV="1">
            <a:off x="5265555" y="2269493"/>
            <a:ext cx="1066569" cy="710200"/>
          </a:xfrm>
          <a:prstGeom prst="straightConnector1">
            <a:avLst/>
          </a:prstGeom>
          <a:ln w="38100">
            <a:solidFill>
              <a:schemeClr val="accent6">
                <a:lumMod val="75000"/>
              </a:schemeClr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TextBox 40">
            <a:extLst>
              <a:ext uri="{FF2B5EF4-FFF2-40B4-BE49-F238E27FC236}">
                <a16:creationId xmlns:a16="http://schemas.microsoft.com/office/drawing/2014/main" id="{94C38939-0459-FCA0-3BA1-A0DBE5ECFDF9}"/>
              </a:ext>
            </a:extLst>
          </p:cNvPr>
          <p:cNvSpPr txBox="1"/>
          <p:nvPr/>
        </p:nvSpPr>
        <p:spPr>
          <a:xfrm>
            <a:off x="5076707" y="2353754"/>
            <a:ext cx="95250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chemeClr val="accent6">
                    <a:lumMod val="50000"/>
                  </a:schemeClr>
                </a:solidFill>
              </a:rPr>
              <a:t>License</a:t>
            </a:r>
          </a:p>
          <a:p>
            <a:r>
              <a:rPr lang="en-US" sz="2000" dirty="0">
                <a:solidFill>
                  <a:schemeClr val="accent6">
                    <a:lumMod val="50000"/>
                  </a:schemeClr>
                </a:solidFill>
              </a:rPr>
              <a:t>fees</a:t>
            </a:r>
          </a:p>
        </p:txBody>
      </p:sp>
      <p:sp>
        <p:nvSpPr>
          <p:cNvPr id="49" name="Rounded Rectangle 48">
            <a:extLst>
              <a:ext uri="{FF2B5EF4-FFF2-40B4-BE49-F238E27FC236}">
                <a16:creationId xmlns:a16="http://schemas.microsoft.com/office/drawing/2014/main" id="{C2393D06-BC52-2972-D1B3-FBED725C8057}"/>
              </a:ext>
            </a:extLst>
          </p:cNvPr>
          <p:cNvSpPr/>
          <p:nvPr/>
        </p:nvSpPr>
        <p:spPr>
          <a:xfrm>
            <a:off x="10030115" y="5813280"/>
            <a:ext cx="1790882" cy="765810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/>
              <a:t>Consumers (Patients)</a:t>
            </a:r>
          </a:p>
        </p:txBody>
      </p:sp>
      <p:cxnSp>
        <p:nvCxnSpPr>
          <p:cNvPr id="50" name="Straight Arrow Connector 49">
            <a:extLst>
              <a:ext uri="{FF2B5EF4-FFF2-40B4-BE49-F238E27FC236}">
                <a16:creationId xmlns:a16="http://schemas.microsoft.com/office/drawing/2014/main" id="{2EC21235-ECAA-1EA3-D322-DA2930B43F7E}"/>
              </a:ext>
            </a:extLst>
          </p:cNvPr>
          <p:cNvCxnSpPr>
            <a:cxnSpLocks/>
          </p:cNvCxnSpPr>
          <p:nvPr/>
        </p:nvCxnSpPr>
        <p:spPr>
          <a:xfrm>
            <a:off x="11070998" y="3083742"/>
            <a:ext cx="0" cy="2610122"/>
          </a:xfrm>
          <a:prstGeom prst="straightConnector1">
            <a:avLst/>
          </a:prstGeom>
          <a:ln w="38100">
            <a:solidFill>
              <a:schemeClr val="tx1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Box 50">
            <a:extLst>
              <a:ext uri="{FF2B5EF4-FFF2-40B4-BE49-F238E27FC236}">
                <a16:creationId xmlns:a16="http://schemas.microsoft.com/office/drawing/2014/main" id="{3162902E-2271-8372-2EB1-B2AC9B79F518}"/>
              </a:ext>
            </a:extLst>
          </p:cNvPr>
          <p:cNvSpPr txBox="1"/>
          <p:nvPr/>
        </p:nvSpPr>
        <p:spPr>
          <a:xfrm>
            <a:off x="11086505" y="3998268"/>
            <a:ext cx="110549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products</a:t>
            </a:r>
          </a:p>
        </p:txBody>
      </p:sp>
      <p:cxnSp>
        <p:nvCxnSpPr>
          <p:cNvPr id="52" name="Straight Arrow Connector 51">
            <a:extLst>
              <a:ext uri="{FF2B5EF4-FFF2-40B4-BE49-F238E27FC236}">
                <a16:creationId xmlns:a16="http://schemas.microsoft.com/office/drawing/2014/main" id="{CF6FAB03-0F8C-F242-7E1A-88B5BCB8CC9F}"/>
              </a:ext>
            </a:extLst>
          </p:cNvPr>
          <p:cNvCxnSpPr>
            <a:cxnSpLocks/>
          </p:cNvCxnSpPr>
          <p:nvPr/>
        </p:nvCxnSpPr>
        <p:spPr>
          <a:xfrm flipV="1">
            <a:off x="10842075" y="3166110"/>
            <a:ext cx="0" cy="2649402"/>
          </a:xfrm>
          <a:prstGeom prst="straightConnector1">
            <a:avLst/>
          </a:prstGeom>
          <a:ln w="38100">
            <a:solidFill>
              <a:schemeClr val="accent6">
                <a:lumMod val="75000"/>
              </a:schemeClr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Rounded Rectangle 52">
            <a:extLst>
              <a:ext uri="{FF2B5EF4-FFF2-40B4-BE49-F238E27FC236}">
                <a16:creationId xmlns:a16="http://schemas.microsoft.com/office/drawing/2014/main" id="{19B288F5-0595-35DB-901A-813D8360DBFE}"/>
              </a:ext>
            </a:extLst>
          </p:cNvPr>
          <p:cNvSpPr/>
          <p:nvPr/>
        </p:nvSpPr>
        <p:spPr>
          <a:xfrm>
            <a:off x="10079899" y="4674141"/>
            <a:ext cx="1896648" cy="465498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dirty="0"/>
              <a:t>Intermediaries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D89D6C36-6028-80FA-8028-9BA74F07EB1D}"/>
              </a:ext>
            </a:extLst>
          </p:cNvPr>
          <p:cNvSpPr txBox="1"/>
          <p:nvPr/>
        </p:nvSpPr>
        <p:spPr>
          <a:xfrm>
            <a:off x="10546358" y="5202444"/>
            <a:ext cx="3401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chemeClr val="accent6">
                    <a:lumMod val="75000"/>
                  </a:schemeClr>
                </a:solidFill>
              </a:rPr>
              <a:t>$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771E177-7788-1B42-1525-D40EC0F0B0B0}"/>
              </a:ext>
            </a:extLst>
          </p:cNvPr>
          <p:cNvSpPr txBox="1"/>
          <p:nvPr/>
        </p:nvSpPr>
        <p:spPr>
          <a:xfrm>
            <a:off x="6702192" y="3998268"/>
            <a:ext cx="346601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vaccines, therapies, diagnostics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511EE47-5EDF-3DDC-1F85-81EB01AC0005}"/>
              </a:ext>
            </a:extLst>
          </p:cNvPr>
          <p:cNvSpPr txBox="1"/>
          <p:nvPr/>
        </p:nvSpPr>
        <p:spPr>
          <a:xfrm>
            <a:off x="7720238" y="110250"/>
            <a:ext cx="4344459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C00000"/>
                </a:solidFill>
              </a:rPr>
              <a:t>Issue #1:  Should publicly funded </a:t>
            </a:r>
          </a:p>
          <a:p>
            <a:r>
              <a:rPr lang="en-US" sz="2400" dirty="0">
                <a:solidFill>
                  <a:srgbClr val="C00000"/>
                </a:solidFill>
              </a:rPr>
              <a:t>private Innovators be permitted </a:t>
            </a:r>
          </a:p>
          <a:p>
            <a:r>
              <a:rPr lang="en-US" sz="2400" dirty="0">
                <a:solidFill>
                  <a:srgbClr val="C00000"/>
                </a:solidFill>
              </a:rPr>
              <a:t>to acquire IP rights?</a:t>
            </a:r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4D42780E-EA95-C45F-FB80-1CB18815AC8E}"/>
              </a:ext>
            </a:extLst>
          </p:cNvPr>
          <p:cNvCxnSpPr>
            <a:stCxn id="3" idx="1"/>
          </p:cNvCxnSpPr>
          <p:nvPr/>
        </p:nvCxnSpPr>
        <p:spPr>
          <a:xfrm flipH="1">
            <a:off x="6029212" y="710415"/>
            <a:ext cx="1691026" cy="600164"/>
          </a:xfrm>
          <a:prstGeom prst="straightConnector1">
            <a:avLst/>
          </a:prstGeom>
          <a:ln>
            <a:solidFill>
              <a:srgbClr val="FF0000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779684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F9B8E4-CE19-3538-CBF3-F08C0BE00F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7767954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009564-6E37-4F74-9B6B-A91CE10F86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000772-7B45-9309-968A-08B4D77119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5555"/>
            <a:ext cx="10515600" cy="823913"/>
          </a:xfrm>
        </p:spPr>
        <p:txBody>
          <a:bodyPr>
            <a:normAutofit fontScale="90000"/>
          </a:bodyPr>
          <a:lstStyle/>
          <a:p>
            <a:pPr algn="ctr"/>
            <a:r>
              <a:rPr lang="en-US" sz="3600" dirty="0"/>
              <a:t>The Debate Over IP Rights on Publicly Funded Innovations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C005DC8-8BD8-58FA-81AA-1456A31F044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4792" y="417512"/>
            <a:ext cx="5157787" cy="823912"/>
          </a:xfrm>
        </p:spPr>
        <p:txBody>
          <a:bodyPr/>
          <a:lstStyle/>
          <a:p>
            <a:r>
              <a:rPr lang="en-US" dirty="0"/>
              <a:t>Justifications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638864F-6D1A-4EB1-C82A-BEBAC2AF317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4791" y="1241423"/>
            <a:ext cx="3667385" cy="4916791"/>
          </a:xfrm>
        </p:spPr>
        <p:txBody>
          <a:bodyPr>
            <a:normAutofit fontScale="85000" lnSpcReduction="20000"/>
          </a:bodyPr>
          <a:lstStyle/>
          <a:p>
            <a:r>
              <a:rPr lang="en-US" dirty="0"/>
              <a:t>Optimize commercialization of funded discoveries</a:t>
            </a:r>
          </a:p>
          <a:p>
            <a:endParaRPr lang="en-US" dirty="0"/>
          </a:p>
          <a:p>
            <a:r>
              <a:rPr lang="en-US" dirty="0"/>
              <a:t>Incentivize additional research by university scientists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Internalization theory (</a:t>
            </a:r>
            <a:r>
              <a:rPr lang="en-US" dirty="0" err="1"/>
              <a:t>Hemel</a:t>
            </a:r>
            <a:r>
              <a:rPr lang="en-US" dirty="0"/>
              <a:t> &amp; Ouellette 2017)</a:t>
            </a:r>
          </a:p>
          <a:p>
            <a:endParaRPr lang="en-US" dirty="0"/>
          </a:p>
          <a:p>
            <a:r>
              <a:rPr lang="en-US" dirty="0"/>
              <a:t>Increase revenues of universities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FFA1E77B-45F4-74BD-7FA3-1AE94C7B3DA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666536" y="448013"/>
            <a:ext cx="5183188" cy="823912"/>
          </a:xfrm>
        </p:spPr>
        <p:txBody>
          <a:bodyPr/>
          <a:lstStyle/>
          <a:p>
            <a:r>
              <a:rPr lang="en-US" dirty="0"/>
              <a:t>Criticisms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232323F-6CC3-3444-1104-C805D525B01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591924" y="1271925"/>
            <a:ext cx="5183188" cy="5111152"/>
          </a:xfrm>
        </p:spPr>
        <p:txBody>
          <a:bodyPr>
            <a:normAutofit fontScale="85000" lnSpcReduction="20000"/>
          </a:bodyPr>
          <a:lstStyle/>
          <a:p>
            <a:r>
              <a:rPr lang="en-US" dirty="0"/>
              <a:t>Forces the public to “pay twice”</a:t>
            </a:r>
          </a:p>
          <a:p>
            <a:r>
              <a:rPr lang="en-US" dirty="0"/>
              <a:t>Strategic behavior by university TTOs undermines, not advances, goal of optimizing use of funded discoveries</a:t>
            </a:r>
          </a:p>
          <a:p>
            <a:r>
              <a:rPr lang="en-US" dirty="0"/>
              <a:t>Most of the licenses granted by universities to firms are non-exclusive </a:t>
            </a:r>
          </a:p>
          <a:p>
            <a:r>
              <a:rPr lang="en-US" dirty="0"/>
              <a:t>Little evidence of impact of university royalty sharing policies on inventive activity by faculty – or faculty mobility</a:t>
            </a:r>
          </a:p>
          <a:p>
            <a:r>
              <a:rPr lang="en-US" dirty="0"/>
              <a:t>Deflects academic science from proper job:  basic science</a:t>
            </a:r>
          </a:p>
          <a:p>
            <a:r>
              <a:rPr lang="en-US" dirty="0"/>
              <a:t>At most, justifies patenting in other countries, not in US</a:t>
            </a:r>
          </a:p>
          <a:p>
            <a:r>
              <a:rPr lang="en-US" dirty="0"/>
              <a:t>Causes most universities to waste resources on TTOs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AD7A716-3C90-4C30-EC35-28608454B6CE}"/>
              </a:ext>
            </a:extLst>
          </p:cNvPr>
          <p:cNvSpPr/>
          <p:nvPr/>
        </p:nvSpPr>
        <p:spPr>
          <a:xfrm>
            <a:off x="6666536" y="829469"/>
            <a:ext cx="5183188" cy="544304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6B38EB5A-E7C2-F909-FCA1-9AA743C828CC}"/>
              </a:ext>
            </a:extLst>
          </p:cNvPr>
          <p:cNvSpPr/>
          <p:nvPr/>
        </p:nvSpPr>
        <p:spPr>
          <a:xfrm>
            <a:off x="263862" y="829468"/>
            <a:ext cx="5157787" cy="535924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4661790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0931D9-ADB8-10EC-96BA-724D6FDE11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ADEB0B-D38B-64E7-1ED1-EF337329D1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5555"/>
            <a:ext cx="10515600" cy="823913"/>
          </a:xfrm>
        </p:spPr>
        <p:txBody>
          <a:bodyPr>
            <a:normAutofit fontScale="90000"/>
          </a:bodyPr>
          <a:lstStyle/>
          <a:p>
            <a:pPr algn="ctr"/>
            <a:r>
              <a:rPr lang="en-US" sz="3600" dirty="0"/>
              <a:t>The Debate Over IP Rights on Publicly Funded Innovations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5089A83-8E3B-BCBE-6168-6EE6A7C4C83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4792" y="417512"/>
            <a:ext cx="5157787" cy="823912"/>
          </a:xfrm>
        </p:spPr>
        <p:txBody>
          <a:bodyPr/>
          <a:lstStyle/>
          <a:p>
            <a:r>
              <a:rPr lang="en-US" dirty="0"/>
              <a:t>Justifications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A161C9-8762-F64B-D9DB-789003FFF4B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4791" y="1241423"/>
            <a:ext cx="3667385" cy="4916791"/>
          </a:xfrm>
        </p:spPr>
        <p:txBody>
          <a:bodyPr>
            <a:normAutofit fontScale="85000" lnSpcReduction="20000"/>
          </a:bodyPr>
          <a:lstStyle/>
          <a:p>
            <a:r>
              <a:rPr lang="en-US" dirty="0"/>
              <a:t>Optimize commercialization of funded discoveries</a:t>
            </a:r>
          </a:p>
          <a:p>
            <a:endParaRPr lang="en-US" dirty="0"/>
          </a:p>
          <a:p>
            <a:r>
              <a:rPr lang="en-US" dirty="0"/>
              <a:t>Incentivize additional research by university scientists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Internalization theory (</a:t>
            </a:r>
            <a:r>
              <a:rPr lang="en-US" dirty="0" err="1"/>
              <a:t>Hemel</a:t>
            </a:r>
            <a:r>
              <a:rPr lang="en-US" dirty="0"/>
              <a:t> &amp; Ouellette 2017)</a:t>
            </a:r>
          </a:p>
          <a:p>
            <a:endParaRPr lang="en-US" dirty="0"/>
          </a:p>
          <a:p>
            <a:r>
              <a:rPr lang="en-US" dirty="0"/>
              <a:t>Increase revenues of universities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960B6EE6-BDAF-B953-E18F-9F9F6EF9DD2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666536" y="448013"/>
            <a:ext cx="5183188" cy="823912"/>
          </a:xfrm>
        </p:spPr>
        <p:txBody>
          <a:bodyPr/>
          <a:lstStyle/>
          <a:p>
            <a:r>
              <a:rPr lang="en-US" dirty="0"/>
              <a:t>Criticisms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91E39DD-A649-A44E-6FA9-17143D13CC4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591924" y="1271925"/>
            <a:ext cx="5183188" cy="5111152"/>
          </a:xfrm>
        </p:spPr>
        <p:txBody>
          <a:bodyPr>
            <a:normAutofit fontScale="85000" lnSpcReduction="20000"/>
          </a:bodyPr>
          <a:lstStyle/>
          <a:p>
            <a:r>
              <a:rPr lang="en-US" dirty="0"/>
              <a:t>Forces the public to “pay twice”</a:t>
            </a:r>
          </a:p>
          <a:p>
            <a:r>
              <a:rPr lang="en-US" dirty="0"/>
              <a:t>Strategic behavior by university TTOs undermines, not advances, goal of optimizing use of funded discoveries</a:t>
            </a:r>
          </a:p>
          <a:p>
            <a:r>
              <a:rPr lang="en-US" dirty="0"/>
              <a:t>Most of the licenses granted by universities to firms are non-exclusive </a:t>
            </a:r>
          </a:p>
          <a:p>
            <a:r>
              <a:rPr lang="en-US" dirty="0"/>
              <a:t>Little evidence of impact of university royalty sharing policies on inventive activity by faculty – or faculty mobility</a:t>
            </a:r>
          </a:p>
          <a:p>
            <a:r>
              <a:rPr lang="en-US" dirty="0"/>
              <a:t>Deflects academic science from proper job:  basic science</a:t>
            </a:r>
          </a:p>
          <a:p>
            <a:r>
              <a:rPr lang="en-US" dirty="0"/>
              <a:t>At most, justifies patenting in other countries, not in US</a:t>
            </a:r>
          </a:p>
          <a:p>
            <a:r>
              <a:rPr lang="en-US" dirty="0"/>
              <a:t>Causes most universities to waste resources on TTOs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DB56605-8F2E-BEA6-9D12-54A328120BA0}"/>
              </a:ext>
            </a:extLst>
          </p:cNvPr>
          <p:cNvSpPr/>
          <p:nvPr/>
        </p:nvSpPr>
        <p:spPr>
          <a:xfrm>
            <a:off x="6666536" y="1241423"/>
            <a:ext cx="5183188" cy="503109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9E50A6B7-F3BD-095D-48F1-9E44947D7C8B}"/>
              </a:ext>
            </a:extLst>
          </p:cNvPr>
          <p:cNvSpPr/>
          <p:nvPr/>
        </p:nvSpPr>
        <p:spPr>
          <a:xfrm>
            <a:off x="263862" y="1271925"/>
            <a:ext cx="5157787" cy="491679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749265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52BFF0-93EE-63C9-BC5E-2A6312987F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F5551B-23F9-EA46-280C-F6B335FC73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5555"/>
            <a:ext cx="10515600" cy="823913"/>
          </a:xfrm>
        </p:spPr>
        <p:txBody>
          <a:bodyPr>
            <a:normAutofit fontScale="90000"/>
          </a:bodyPr>
          <a:lstStyle/>
          <a:p>
            <a:pPr algn="ctr"/>
            <a:r>
              <a:rPr lang="en-US" sz="3600" dirty="0"/>
              <a:t>The Debate Over IP Rights on Publicly Funded Innovations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CCEAFA6-A8B7-E2E3-D84F-1B71BC81986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4792" y="417512"/>
            <a:ext cx="5157787" cy="823912"/>
          </a:xfrm>
        </p:spPr>
        <p:txBody>
          <a:bodyPr/>
          <a:lstStyle/>
          <a:p>
            <a:r>
              <a:rPr lang="en-US" dirty="0"/>
              <a:t>Justifications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C51A7A1-E061-8357-4E57-0F2F8466BE1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4791" y="1241423"/>
            <a:ext cx="3667385" cy="4916791"/>
          </a:xfrm>
        </p:spPr>
        <p:txBody>
          <a:bodyPr>
            <a:normAutofit fontScale="85000" lnSpcReduction="20000"/>
          </a:bodyPr>
          <a:lstStyle/>
          <a:p>
            <a:r>
              <a:rPr lang="en-US" dirty="0"/>
              <a:t>Optimize commercialization of funded discoveries</a:t>
            </a:r>
          </a:p>
          <a:p>
            <a:endParaRPr lang="en-US" dirty="0"/>
          </a:p>
          <a:p>
            <a:r>
              <a:rPr lang="en-US" dirty="0"/>
              <a:t>Incentivize additional research by university scientists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Internalization theory (</a:t>
            </a:r>
            <a:r>
              <a:rPr lang="en-US" dirty="0" err="1"/>
              <a:t>Hemel</a:t>
            </a:r>
            <a:r>
              <a:rPr lang="en-US" dirty="0"/>
              <a:t> &amp; Ouellette 2017)</a:t>
            </a:r>
          </a:p>
          <a:p>
            <a:endParaRPr lang="en-US" dirty="0"/>
          </a:p>
          <a:p>
            <a:r>
              <a:rPr lang="en-US" dirty="0"/>
              <a:t>Increase revenues of universities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BD041BA5-EF78-4CCD-E87C-C92E5687DA2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666536" y="448013"/>
            <a:ext cx="5183188" cy="823912"/>
          </a:xfrm>
        </p:spPr>
        <p:txBody>
          <a:bodyPr/>
          <a:lstStyle/>
          <a:p>
            <a:r>
              <a:rPr lang="en-US" dirty="0"/>
              <a:t>Criticisms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8AE1C03-C11D-1D53-830E-BD41904B95E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591924" y="1271925"/>
            <a:ext cx="5183188" cy="5111152"/>
          </a:xfrm>
        </p:spPr>
        <p:txBody>
          <a:bodyPr>
            <a:normAutofit fontScale="85000" lnSpcReduction="20000"/>
          </a:bodyPr>
          <a:lstStyle/>
          <a:p>
            <a:r>
              <a:rPr lang="en-US" dirty="0"/>
              <a:t>Forces the public to “pay twice”</a:t>
            </a:r>
          </a:p>
          <a:p>
            <a:r>
              <a:rPr lang="en-US" dirty="0"/>
              <a:t>Strategic behavior by university TTOs undermines, not advances, goal of optimizing use of funded discoveries</a:t>
            </a:r>
          </a:p>
          <a:p>
            <a:r>
              <a:rPr lang="en-US" dirty="0"/>
              <a:t>Most of the licenses granted by universities to firms are non-exclusive </a:t>
            </a:r>
          </a:p>
          <a:p>
            <a:r>
              <a:rPr lang="en-US" dirty="0"/>
              <a:t>Little evidence of impact of university royalty sharing policies on inventive activity by faculty – or faculty mobility</a:t>
            </a:r>
          </a:p>
          <a:p>
            <a:r>
              <a:rPr lang="en-US" dirty="0"/>
              <a:t>Deflects academic science from proper job:  basic science</a:t>
            </a:r>
          </a:p>
          <a:p>
            <a:r>
              <a:rPr lang="en-US" dirty="0"/>
              <a:t>At most, justifies patenting in other countries, not in US</a:t>
            </a:r>
          </a:p>
          <a:p>
            <a:r>
              <a:rPr lang="en-US" dirty="0"/>
              <a:t>Causes most universities to waste resources on TTOs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72A0FDD-40C9-78DC-5F2D-1CC201DFD51B}"/>
              </a:ext>
            </a:extLst>
          </p:cNvPr>
          <p:cNvSpPr/>
          <p:nvPr/>
        </p:nvSpPr>
        <p:spPr>
          <a:xfrm>
            <a:off x="6666536" y="1653380"/>
            <a:ext cx="5183188" cy="461913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1E2D770-6E61-0387-126A-D2FC25B04F05}"/>
              </a:ext>
            </a:extLst>
          </p:cNvPr>
          <p:cNvSpPr/>
          <p:nvPr/>
        </p:nvSpPr>
        <p:spPr>
          <a:xfrm>
            <a:off x="263862" y="1271925"/>
            <a:ext cx="5157787" cy="491679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578939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1286C0-71B1-B0E8-C938-EF762F6252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8A237C-E985-525B-BC13-BBD4EF5EA4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5555"/>
            <a:ext cx="10515600" cy="823913"/>
          </a:xfrm>
        </p:spPr>
        <p:txBody>
          <a:bodyPr>
            <a:normAutofit fontScale="90000"/>
          </a:bodyPr>
          <a:lstStyle/>
          <a:p>
            <a:pPr algn="ctr"/>
            <a:r>
              <a:rPr lang="en-US" sz="3600" dirty="0"/>
              <a:t>The Debate Over IP Rights on Publicly Funded Innovations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86EF7AB-403C-1256-2BA0-93DA11E3D04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4792" y="417512"/>
            <a:ext cx="5157787" cy="823912"/>
          </a:xfrm>
        </p:spPr>
        <p:txBody>
          <a:bodyPr/>
          <a:lstStyle/>
          <a:p>
            <a:r>
              <a:rPr lang="en-US" dirty="0"/>
              <a:t>Justifications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A3A8A3C-6F80-4C36-ED09-1606D956380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4791" y="1241423"/>
            <a:ext cx="3667385" cy="4916791"/>
          </a:xfrm>
        </p:spPr>
        <p:txBody>
          <a:bodyPr>
            <a:normAutofit fontScale="85000" lnSpcReduction="20000"/>
          </a:bodyPr>
          <a:lstStyle/>
          <a:p>
            <a:r>
              <a:rPr lang="en-US" dirty="0"/>
              <a:t>Optimize commercialization of funded discoveries</a:t>
            </a:r>
          </a:p>
          <a:p>
            <a:endParaRPr lang="en-US" dirty="0"/>
          </a:p>
          <a:p>
            <a:r>
              <a:rPr lang="en-US" dirty="0"/>
              <a:t>Incentivize additional research by university scientists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Internalization theory (</a:t>
            </a:r>
            <a:r>
              <a:rPr lang="en-US" dirty="0" err="1"/>
              <a:t>Hemel</a:t>
            </a:r>
            <a:r>
              <a:rPr lang="en-US" dirty="0"/>
              <a:t> &amp; Ouellette 2017)</a:t>
            </a:r>
          </a:p>
          <a:p>
            <a:endParaRPr lang="en-US" dirty="0"/>
          </a:p>
          <a:p>
            <a:r>
              <a:rPr lang="en-US" dirty="0"/>
              <a:t>Increase revenues of universities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916BEB82-01AB-712D-BFC4-739F4C848E3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666536" y="448013"/>
            <a:ext cx="5183188" cy="823912"/>
          </a:xfrm>
        </p:spPr>
        <p:txBody>
          <a:bodyPr/>
          <a:lstStyle/>
          <a:p>
            <a:r>
              <a:rPr lang="en-US" dirty="0"/>
              <a:t>Criticisms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EE2AF21-918B-6980-BDCE-CE7215323B4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591924" y="1271925"/>
            <a:ext cx="5183188" cy="5111152"/>
          </a:xfrm>
        </p:spPr>
        <p:txBody>
          <a:bodyPr>
            <a:normAutofit fontScale="85000" lnSpcReduction="20000"/>
          </a:bodyPr>
          <a:lstStyle/>
          <a:p>
            <a:r>
              <a:rPr lang="en-US" dirty="0"/>
              <a:t>Forces the public to “pay twice”</a:t>
            </a:r>
          </a:p>
          <a:p>
            <a:r>
              <a:rPr lang="en-US" dirty="0"/>
              <a:t>Strategic behavior by university TTOs undermines, not advances, goal of optimizing use of funded discoveries</a:t>
            </a:r>
          </a:p>
          <a:p>
            <a:r>
              <a:rPr lang="en-US" dirty="0"/>
              <a:t>Most of the licenses granted by universities to firms are non-exclusive </a:t>
            </a:r>
          </a:p>
          <a:p>
            <a:r>
              <a:rPr lang="en-US" dirty="0"/>
              <a:t>Little evidence of impact of university royalty sharing policies on inventive activity by faculty – or faculty mobility</a:t>
            </a:r>
          </a:p>
          <a:p>
            <a:r>
              <a:rPr lang="en-US" dirty="0"/>
              <a:t>Deflects academic science from proper job:  basic science</a:t>
            </a:r>
          </a:p>
          <a:p>
            <a:r>
              <a:rPr lang="en-US" dirty="0"/>
              <a:t>At most, justifies patenting in other countries, not in US</a:t>
            </a:r>
          </a:p>
          <a:p>
            <a:r>
              <a:rPr lang="en-US" dirty="0"/>
              <a:t>Causes most universities to waste resources on TTOs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815E359-147E-8867-5BFB-D79904F16CC4}"/>
              </a:ext>
            </a:extLst>
          </p:cNvPr>
          <p:cNvSpPr/>
          <p:nvPr/>
        </p:nvSpPr>
        <p:spPr>
          <a:xfrm>
            <a:off x="6666536" y="1653380"/>
            <a:ext cx="5183188" cy="461913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975809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810D32-9191-0E3E-F44B-D2C3BE36B3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5C1574-6129-A5FA-1010-85F801A478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5555"/>
            <a:ext cx="10515600" cy="823913"/>
          </a:xfrm>
        </p:spPr>
        <p:txBody>
          <a:bodyPr>
            <a:normAutofit fontScale="90000"/>
          </a:bodyPr>
          <a:lstStyle/>
          <a:p>
            <a:pPr algn="ctr"/>
            <a:r>
              <a:rPr lang="en-US" sz="3600" dirty="0"/>
              <a:t>The Debate Over IP Rights on Publicly Funded Innovations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4F6C83C-B950-B0AF-9274-7D24C538ECF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4792" y="417512"/>
            <a:ext cx="5157787" cy="823912"/>
          </a:xfrm>
        </p:spPr>
        <p:txBody>
          <a:bodyPr/>
          <a:lstStyle/>
          <a:p>
            <a:r>
              <a:rPr lang="en-US" dirty="0"/>
              <a:t>Justifications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BBA4F28-5E0C-B72D-57C5-6BEB1779B4B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4791" y="1241423"/>
            <a:ext cx="3667385" cy="4916791"/>
          </a:xfrm>
        </p:spPr>
        <p:txBody>
          <a:bodyPr>
            <a:normAutofit fontScale="85000" lnSpcReduction="20000"/>
          </a:bodyPr>
          <a:lstStyle/>
          <a:p>
            <a:r>
              <a:rPr lang="en-US" dirty="0"/>
              <a:t>Optimize commercialization of funded discoveries</a:t>
            </a:r>
          </a:p>
          <a:p>
            <a:endParaRPr lang="en-US" dirty="0"/>
          </a:p>
          <a:p>
            <a:r>
              <a:rPr lang="en-US" dirty="0"/>
              <a:t>Incentivize additional research by university scientists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Internalization theory (</a:t>
            </a:r>
            <a:r>
              <a:rPr lang="en-US" dirty="0" err="1"/>
              <a:t>Hemel</a:t>
            </a:r>
            <a:r>
              <a:rPr lang="en-US" dirty="0"/>
              <a:t> &amp; Ouellette 2017)</a:t>
            </a:r>
          </a:p>
          <a:p>
            <a:endParaRPr lang="en-US" dirty="0"/>
          </a:p>
          <a:p>
            <a:r>
              <a:rPr lang="en-US" dirty="0"/>
              <a:t>Increase revenues of universities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E918DBE8-B725-05EC-0389-AAB9083E007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666536" y="448013"/>
            <a:ext cx="5183188" cy="823912"/>
          </a:xfrm>
        </p:spPr>
        <p:txBody>
          <a:bodyPr/>
          <a:lstStyle/>
          <a:p>
            <a:r>
              <a:rPr lang="en-US" dirty="0"/>
              <a:t>Criticisms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2CE2E10-35F2-61BA-D4BB-083608480B4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591924" y="1271925"/>
            <a:ext cx="5183188" cy="5111152"/>
          </a:xfrm>
        </p:spPr>
        <p:txBody>
          <a:bodyPr>
            <a:normAutofit fontScale="85000" lnSpcReduction="20000"/>
          </a:bodyPr>
          <a:lstStyle/>
          <a:p>
            <a:r>
              <a:rPr lang="en-US" dirty="0"/>
              <a:t>Forces the public to “pay twice”</a:t>
            </a:r>
          </a:p>
          <a:p>
            <a:r>
              <a:rPr lang="en-US" dirty="0"/>
              <a:t>Strategic behavior by university TTOs undermines, not advances, goal of optimizing use of funded discoveries</a:t>
            </a:r>
          </a:p>
          <a:p>
            <a:r>
              <a:rPr lang="en-US" dirty="0"/>
              <a:t>Most of the licenses granted by universities to firms are non-exclusive </a:t>
            </a:r>
          </a:p>
          <a:p>
            <a:r>
              <a:rPr lang="en-US" dirty="0"/>
              <a:t>Little evidence of impact of university royalty sharing policies on inventive activity by faculty – or faculty mobility</a:t>
            </a:r>
          </a:p>
          <a:p>
            <a:r>
              <a:rPr lang="en-US" dirty="0"/>
              <a:t>Deflects academic science from proper job:  basic science</a:t>
            </a:r>
          </a:p>
          <a:p>
            <a:r>
              <a:rPr lang="en-US" dirty="0"/>
              <a:t>At most, justifies patenting in other countries, not in US</a:t>
            </a:r>
          </a:p>
          <a:p>
            <a:r>
              <a:rPr lang="en-US" dirty="0"/>
              <a:t>Causes most universities to waste resources on TTOs</a:t>
            </a:r>
          </a:p>
          <a:p>
            <a:endParaRPr lang="en-US" dirty="0"/>
          </a:p>
          <a:p>
            <a:endParaRPr lang="en-US" dirty="0"/>
          </a:p>
        </p:txBody>
      </p: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D767D4C3-63F2-54CA-12D9-21EB7B4D7262}"/>
              </a:ext>
            </a:extLst>
          </p:cNvPr>
          <p:cNvCxnSpPr>
            <a:cxnSpLocks/>
          </p:cNvCxnSpPr>
          <p:nvPr/>
        </p:nvCxnSpPr>
        <p:spPr>
          <a:xfrm>
            <a:off x="3749040" y="1851660"/>
            <a:ext cx="2819212" cy="922103"/>
          </a:xfrm>
          <a:prstGeom prst="straightConnector1">
            <a:avLst/>
          </a:prstGeom>
          <a:ln w="12700">
            <a:headEnd type="none" w="lg" len="lg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53402E6A-091F-3F77-5E40-00E4AD493A03}"/>
              </a:ext>
            </a:extLst>
          </p:cNvPr>
          <p:cNvCxnSpPr>
            <a:cxnSpLocks/>
          </p:cNvCxnSpPr>
          <p:nvPr/>
        </p:nvCxnSpPr>
        <p:spPr>
          <a:xfrm>
            <a:off x="3749040" y="1737360"/>
            <a:ext cx="2869572" cy="278180"/>
          </a:xfrm>
          <a:prstGeom prst="straightConnector1">
            <a:avLst/>
          </a:prstGeom>
          <a:ln w="12700">
            <a:headEnd type="none" w="lg" len="lg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angle 6">
            <a:extLst>
              <a:ext uri="{FF2B5EF4-FFF2-40B4-BE49-F238E27FC236}">
                <a16:creationId xmlns:a16="http://schemas.microsoft.com/office/drawing/2014/main" id="{A4ADB65D-EBFC-BD70-9A00-BB1093A07B0F}"/>
              </a:ext>
            </a:extLst>
          </p:cNvPr>
          <p:cNvSpPr/>
          <p:nvPr/>
        </p:nvSpPr>
        <p:spPr>
          <a:xfrm>
            <a:off x="6666536" y="3171434"/>
            <a:ext cx="5183188" cy="31010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566440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DC390D-C591-E099-112A-3A580A1BD5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34D16F-9B95-7034-245C-C48A0157AE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5555"/>
            <a:ext cx="10515600" cy="823913"/>
          </a:xfrm>
        </p:spPr>
        <p:txBody>
          <a:bodyPr>
            <a:normAutofit fontScale="90000"/>
          </a:bodyPr>
          <a:lstStyle/>
          <a:p>
            <a:pPr algn="ctr"/>
            <a:r>
              <a:rPr lang="en-US" sz="3600" dirty="0"/>
              <a:t>The Debate Over IP Rights on Publicly Funded Innovations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B4125E1-1ADB-83F9-B0C8-BE5B196C2A5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4792" y="417512"/>
            <a:ext cx="5157787" cy="823912"/>
          </a:xfrm>
        </p:spPr>
        <p:txBody>
          <a:bodyPr/>
          <a:lstStyle/>
          <a:p>
            <a:r>
              <a:rPr lang="en-US" dirty="0"/>
              <a:t>Justifications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53C8102-D1CB-E6DB-01F6-187D72A99C9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4791" y="1241423"/>
            <a:ext cx="3667385" cy="4916791"/>
          </a:xfrm>
        </p:spPr>
        <p:txBody>
          <a:bodyPr>
            <a:normAutofit fontScale="85000" lnSpcReduction="20000"/>
          </a:bodyPr>
          <a:lstStyle/>
          <a:p>
            <a:r>
              <a:rPr lang="en-US" dirty="0"/>
              <a:t>Optimize commercialization of funded discoveries</a:t>
            </a:r>
          </a:p>
          <a:p>
            <a:endParaRPr lang="en-US" dirty="0"/>
          </a:p>
          <a:p>
            <a:r>
              <a:rPr lang="en-US" dirty="0"/>
              <a:t>Incentivize additional research by university scientists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Internalization theory (</a:t>
            </a:r>
            <a:r>
              <a:rPr lang="en-US" dirty="0" err="1"/>
              <a:t>Hemel</a:t>
            </a:r>
            <a:r>
              <a:rPr lang="en-US" dirty="0"/>
              <a:t> &amp; Ouellette 2017)</a:t>
            </a:r>
          </a:p>
          <a:p>
            <a:endParaRPr lang="en-US" dirty="0"/>
          </a:p>
          <a:p>
            <a:r>
              <a:rPr lang="en-US" dirty="0"/>
              <a:t>Increase revenues of universities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C13677C5-DA52-420D-0E44-D4490B109CB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666536" y="448013"/>
            <a:ext cx="5183188" cy="823912"/>
          </a:xfrm>
        </p:spPr>
        <p:txBody>
          <a:bodyPr/>
          <a:lstStyle/>
          <a:p>
            <a:r>
              <a:rPr lang="en-US" dirty="0"/>
              <a:t>Criticisms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56FCA6B-ACFF-F630-26D1-383706D0C91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591924" y="1271925"/>
            <a:ext cx="5183188" cy="5111152"/>
          </a:xfrm>
        </p:spPr>
        <p:txBody>
          <a:bodyPr>
            <a:normAutofit fontScale="85000" lnSpcReduction="20000"/>
          </a:bodyPr>
          <a:lstStyle/>
          <a:p>
            <a:r>
              <a:rPr lang="en-US" dirty="0"/>
              <a:t>Forces the public to “pay twice”</a:t>
            </a:r>
          </a:p>
          <a:p>
            <a:r>
              <a:rPr lang="en-US" dirty="0"/>
              <a:t>Strategic behavior by university TTOs undermines, not advances, goal of optimizing use of funded discoveries</a:t>
            </a:r>
          </a:p>
          <a:p>
            <a:r>
              <a:rPr lang="en-US" dirty="0"/>
              <a:t>Most of the licenses granted by universities to firms are non-exclusive </a:t>
            </a:r>
          </a:p>
          <a:p>
            <a:r>
              <a:rPr lang="en-US" dirty="0"/>
              <a:t>Little evidence of impact of university royalty sharing policies on inventive activity by faculty – or faculty mobility</a:t>
            </a:r>
          </a:p>
          <a:p>
            <a:r>
              <a:rPr lang="en-US" dirty="0"/>
              <a:t>Deflects academic science from proper job:  basic science</a:t>
            </a:r>
          </a:p>
          <a:p>
            <a:r>
              <a:rPr lang="en-US" dirty="0"/>
              <a:t>At most, justifies patenting in other countries, not in US</a:t>
            </a:r>
          </a:p>
          <a:p>
            <a:r>
              <a:rPr lang="en-US" dirty="0"/>
              <a:t>Causes most universities to waste resources on TTOs</a:t>
            </a:r>
          </a:p>
          <a:p>
            <a:endParaRPr lang="en-US" dirty="0"/>
          </a:p>
          <a:p>
            <a:endParaRPr lang="en-US" dirty="0"/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82B5CE33-96AD-D0C3-35B7-B1DA0B88A6AC}"/>
              </a:ext>
            </a:extLst>
          </p:cNvPr>
          <p:cNvCxnSpPr>
            <a:cxnSpLocks/>
          </p:cNvCxnSpPr>
          <p:nvPr/>
        </p:nvCxnSpPr>
        <p:spPr>
          <a:xfrm>
            <a:off x="3657599" y="3043468"/>
            <a:ext cx="2961013" cy="385532"/>
          </a:xfrm>
          <a:prstGeom prst="straightConnector1">
            <a:avLst/>
          </a:prstGeom>
          <a:ln w="12700">
            <a:headEnd type="none" w="lg" len="lg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4262C13E-EA69-D387-8663-EC6EA05C4A96}"/>
              </a:ext>
            </a:extLst>
          </p:cNvPr>
          <p:cNvCxnSpPr>
            <a:cxnSpLocks/>
          </p:cNvCxnSpPr>
          <p:nvPr/>
        </p:nvCxnSpPr>
        <p:spPr>
          <a:xfrm>
            <a:off x="3749040" y="1851660"/>
            <a:ext cx="2819212" cy="922103"/>
          </a:xfrm>
          <a:prstGeom prst="straightConnector1">
            <a:avLst/>
          </a:prstGeom>
          <a:ln w="12700">
            <a:headEnd type="none" w="lg" len="lg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8A33D532-23CD-E6C7-B211-F38D35BD6064}"/>
              </a:ext>
            </a:extLst>
          </p:cNvPr>
          <p:cNvCxnSpPr>
            <a:cxnSpLocks/>
          </p:cNvCxnSpPr>
          <p:nvPr/>
        </p:nvCxnSpPr>
        <p:spPr>
          <a:xfrm>
            <a:off x="3657599" y="3171434"/>
            <a:ext cx="2961013" cy="1046236"/>
          </a:xfrm>
          <a:prstGeom prst="straightConnector1">
            <a:avLst/>
          </a:prstGeom>
          <a:ln w="12700">
            <a:headEnd type="none" w="lg" len="lg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C4136D5B-3423-9C0B-DA81-5ECDB84AB89F}"/>
              </a:ext>
            </a:extLst>
          </p:cNvPr>
          <p:cNvCxnSpPr>
            <a:cxnSpLocks/>
          </p:cNvCxnSpPr>
          <p:nvPr/>
        </p:nvCxnSpPr>
        <p:spPr>
          <a:xfrm>
            <a:off x="3749040" y="1737360"/>
            <a:ext cx="2869572" cy="278180"/>
          </a:xfrm>
          <a:prstGeom prst="straightConnector1">
            <a:avLst/>
          </a:prstGeom>
          <a:ln w="12700">
            <a:headEnd type="none" w="lg" len="lg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angle 6">
            <a:extLst>
              <a:ext uri="{FF2B5EF4-FFF2-40B4-BE49-F238E27FC236}">
                <a16:creationId xmlns:a16="http://schemas.microsoft.com/office/drawing/2014/main" id="{9782C39A-32D9-0684-82FD-347F7E14E40C}"/>
              </a:ext>
            </a:extLst>
          </p:cNvPr>
          <p:cNvSpPr/>
          <p:nvPr/>
        </p:nvSpPr>
        <p:spPr>
          <a:xfrm>
            <a:off x="6666536" y="4640580"/>
            <a:ext cx="5183188" cy="163193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144357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37496C-1F9B-3D7A-FF83-CC6D3264AF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5A7F2C-C590-5F29-62B9-42592D9F22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5555"/>
            <a:ext cx="10515600" cy="823913"/>
          </a:xfrm>
        </p:spPr>
        <p:txBody>
          <a:bodyPr>
            <a:normAutofit fontScale="90000"/>
          </a:bodyPr>
          <a:lstStyle/>
          <a:p>
            <a:pPr algn="ctr"/>
            <a:r>
              <a:rPr lang="en-US" sz="3600" dirty="0"/>
              <a:t>The Debate Over IP Rights on Publicly Funded Innovations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E2E5002-D98B-18C1-A6DC-21F168D92E5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4792" y="417512"/>
            <a:ext cx="5157787" cy="823912"/>
          </a:xfrm>
        </p:spPr>
        <p:txBody>
          <a:bodyPr/>
          <a:lstStyle/>
          <a:p>
            <a:r>
              <a:rPr lang="en-US" dirty="0"/>
              <a:t>Justifications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7954F5B-2C7B-D58E-8950-03B2C794A0F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4791" y="1241423"/>
            <a:ext cx="3667385" cy="4916791"/>
          </a:xfrm>
        </p:spPr>
        <p:txBody>
          <a:bodyPr>
            <a:normAutofit fontScale="85000" lnSpcReduction="20000"/>
          </a:bodyPr>
          <a:lstStyle/>
          <a:p>
            <a:r>
              <a:rPr lang="en-US" dirty="0"/>
              <a:t>Optimize commercialization of funded discoveries</a:t>
            </a:r>
          </a:p>
          <a:p>
            <a:endParaRPr lang="en-US" dirty="0"/>
          </a:p>
          <a:p>
            <a:r>
              <a:rPr lang="en-US" dirty="0"/>
              <a:t>Incentivize additional research by university scientists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Internalization theory (</a:t>
            </a:r>
            <a:r>
              <a:rPr lang="en-US" dirty="0" err="1"/>
              <a:t>Hemel</a:t>
            </a:r>
            <a:r>
              <a:rPr lang="en-US" dirty="0"/>
              <a:t> &amp; Ouellette 2017)</a:t>
            </a:r>
          </a:p>
          <a:p>
            <a:endParaRPr lang="en-US" dirty="0"/>
          </a:p>
          <a:p>
            <a:r>
              <a:rPr lang="en-US" dirty="0"/>
              <a:t>Increase revenues of universities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8C97361B-C76A-4690-7D5A-88292B7E5A0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666536" y="448013"/>
            <a:ext cx="5183188" cy="823912"/>
          </a:xfrm>
        </p:spPr>
        <p:txBody>
          <a:bodyPr/>
          <a:lstStyle/>
          <a:p>
            <a:r>
              <a:rPr lang="en-US" dirty="0"/>
              <a:t>Criticisms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F0950AE-B286-B0D9-63A9-361BECAB8CB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591924" y="1271925"/>
            <a:ext cx="5183188" cy="5111152"/>
          </a:xfrm>
        </p:spPr>
        <p:txBody>
          <a:bodyPr>
            <a:normAutofit fontScale="85000" lnSpcReduction="20000"/>
          </a:bodyPr>
          <a:lstStyle/>
          <a:p>
            <a:r>
              <a:rPr lang="en-US" dirty="0"/>
              <a:t>Forces the public to “pay twice”</a:t>
            </a:r>
          </a:p>
          <a:p>
            <a:r>
              <a:rPr lang="en-US" dirty="0"/>
              <a:t>Strategic behavior by university TTOs undermines, not advances, goal of optimizing use of funded discoveries</a:t>
            </a:r>
          </a:p>
          <a:p>
            <a:r>
              <a:rPr lang="en-US" dirty="0"/>
              <a:t>Most of the licenses granted by universities to firms are non-exclusive </a:t>
            </a:r>
          </a:p>
          <a:p>
            <a:r>
              <a:rPr lang="en-US" dirty="0"/>
              <a:t>Little evidence of impact of university royalty sharing policies on inventive activity by faculty – or faculty mobility</a:t>
            </a:r>
          </a:p>
          <a:p>
            <a:r>
              <a:rPr lang="en-US" dirty="0"/>
              <a:t>Deflects academic science from proper job:  basic science</a:t>
            </a:r>
          </a:p>
          <a:p>
            <a:r>
              <a:rPr lang="en-US" dirty="0"/>
              <a:t>At most, justifies patenting in other countries, not domestic patenting</a:t>
            </a:r>
          </a:p>
          <a:p>
            <a:r>
              <a:rPr lang="en-US" dirty="0"/>
              <a:t>Causes most universities to waste resources on TTOs</a:t>
            </a:r>
          </a:p>
          <a:p>
            <a:endParaRPr lang="en-US" dirty="0"/>
          </a:p>
          <a:p>
            <a:endParaRPr lang="en-US" dirty="0"/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83CCD74F-3BF5-571A-0AEE-4F5F38FC9A5A}"/>
              </a:ext>
            </a:extLst>
          </p:cNvPr>
          <p:cNvCxnSpPr>
            <a:cxnSpLocks/>
          </p:cNvCxnSpPr>
          <p:nvPr/>
        </p:nvCxnSpPr>
        <p:spPr>
          <a:xfrm>
            <a:off x="3657599" y="3043468"/>
            <a:ext cx="2961013" cy="385532"/>
          </a:xfrm>
          <a:prstGeom prst="straightConnector1">
            <a:avLst/>
          </a:prstGeom>
          <a:ln w="12700">
            <a:headEnd type="none" w="lg" len="lg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F9DE1C84-40D4-4C6A-EE9F-7CC35A7A7584}"/>
              </a:ext>
            </a:extLst>
          </p:cNvPr>
          <p:cNvCxnSpPr>
            <a:cxnSpLocks/>
          </p:cNvCxnSpPr>
          <p:nvPr/>
        </p:nvCxnSpPr>
        <p:spPr>
          <a:xfrm>
            <a:off x="3749040" y="1851660"/>
            <a:ext cx="2819212" cy="922103"/>
          </a:xfrm>
          <a:prstGeom prst="straightConnector1">
            <a:avLst/>
          </a:prstGeom>
          <a:ln w="12700">
            <a:headEnd type="none" w="lg" len="lg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A471D79C-7DA7-0E71-A71C-FB76600642C1}"/>
              </a:ext>
            </a:extLst>
          </p:cNvPr>
          <p:cNvCxnSpPr>
            <a:cxnSpLocks/>
          </p:cNvCxnSpPr>
          <p:nvPr/>
        </p:nvCxnSpPr>
        <p:spPr>
          <a:xfrm>
            <a:off x="3657599" y="3171434"/>
            <a:ext cx="2961013" cy="1046236"/>
          </a:xfrm>
          <a:prstGeom prst="straightConnector1">
            <a:avLst/>
          </a:prstGeom>
          <a:ln w="12700">
            <a:headEnd type="none" w="lg" len="lg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C4649484-E79D-5260-9527-DFDEDD22CA06}"/>
              </a:ext>
            </a:extLst>
          </p:cNvPr>
          <p:cNvCxnSpPr>
            <a:cxnSpLocks/>
          </p:cNvCxnSpPr>
          <p:nvPr/>
        </p:nvCxnSpPr>
        <p:spPr>
          <a:xfrm>
            <a:off x="3749040" y="1737360"/>
            <a:ext cx="2869572" cy="278180"/>
          </a:xfrm>
          <a:prstGeom prst="straightConnector1">
            <a:avLst/>
          </a:prstGeom>
          <a:ln w="12700">
            <a:headEnd type="none" w="lg" len="lg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>
            <a:extLst>
              <a:ext uri="{FF2B5EF4-FFF2-40B4-BE49-F238E27FC236}">
                <a16:creationId xmlns:a16="http://schemas.microsoft.com/office/drawing/2014/main" id="{2A80D32E-5D3B-2485-505F-229C87389C41}"/>
              </a:ext>
            </a:extLst>
          </p:cNvPr>
          <p:cNvCxnSpPr>
            <a:cxnSpLocks/>
          </p:cNvCxnSpPr>
          <p:nvPr/>
        </p:nvCxnSpPr>
        <p:spPr>
          <a:xfrm>
            <a:off x="4206240" y="4309110"/>
            <a:ext cx="2385684" cy="533351"/>
          </a:xfrm>
          <a:prstGeom prst="straightConnector1">
            <a:avLst/>
          </a:prstGeom>
          <a:ln w="12700">
            <a:headEnd type="none" w="lg" len="lg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angle 6">
            <a:extLst>
              <a:ext uri="{FF2B5EF4-FFF2-40B4-BE49-F238E27FC236}">
                <a16:creationId xmlns:a16="http://schemas.microsoft.com/office/drawing/2014/main" id="{547C4A9B-635A-DB10-0414-9498F73BDE52}"/>
              </a:ext>
            </a:extLst>
          </p:cNvPr>
          <p:cNvSpPr/>
          <p:nvPr/>
        </p:nvSpPr>
        <p:spPr>
          <a:xfrm>
            <a:off x="6666536" y="5326380"/>
            <a:ext cx="5183188" cy="94613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488120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E05188-285C-B7E0-2AC2-55BAC61028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3477B9-2AFC-738B-440A-31751CA324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5555"/>
            <a:ext cx="10515600" cy="823913"/>
          </a:xfrm>
        </p:spPr>
        <p:txBody>
          <a:bodyPr>
            <a:normAutofit fontScale="90000"/>
          </a:bodyPr>
          <a:lstStyle/>
          <a:p>
            <a:pPr algn="ctr"/>
            <a:r>
              <a:rPr lang="en-US" sz="3600" dirty="0"/>
              <a:t>The Debate Over IP Rights on Publicly Funded Innovations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DD4F8A4-A159-7913-C953-4F454F4E918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4792" y="417512"/>
            <a:ext cx="5157787" cy="823912"/>
          </a:xfrm>
        </p:spPr>
        <p:txBody>
          <a:bodyPr/>
          <a:lstStyle/>
          <a:p>
            <a:r>
              <a:rPr lang="en-US" dirty="0"/>
              <a:t>Justifications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3FD1BED-DB63-FEF1-CD47-A5893F35EBD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4791" y="1241423"/>
            <a:ext cx="3667385" cy="4916791"/>
          </a:xfrm>
        </p:spPr>
        <p:txBody>
          <a:bodyPr>
            <a:normAutofit fontScale="85000" lnSpcReduction="20000"/>
          </a:bodyPr>
          <a:lstStyle/>
          <a:p>
            <a:r>
              <a:rPr lang="en-US" dirty="0"/>
              <a:t>Optimize commercialization of funded discoveries</a:t>
            </a:r>
          </a:p>
          <a:p>
            <a:endParaRPr lang="en-US" dirty="0"/>
          </a:p>
          <a:p>
            <a:r>
              <a:rPr lang="en-US" dirty="0"/>
              <a:t>Incentivize additional research by university scientists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Internalization theory (</a:t>
            </a:r>
            <a:r>
              <a:rPr lang="en-US" dirty="0" err="1"/>
              <a:t>Hemel</a:t>
            </a:r>
            <a:r>
              <a:rPr lang="en-US" dirty="0"/>
              <a:t> &amp; Ouellette 2017)</a:t>
            </a:r>
          </a:p>
          <a:p>
            <a:endParaRPr lang="en-US" dirty="0"/>
          </a:p>
          <a:p>
            <a:r>
              <a:rPr lang="en-US" dirty="0"/>
              <a:t>Increase revenues of universities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89A7ABDF-1A16-382A-5A60-4C93F6EFD7E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666536" y="448013"/>
            <a:ext cx="5183188" cy="823912"/>
          </a:xfrm>
        </p:spPr>
        <p:txBody>
          <a:bodyPr/>
          <a:lstStyle/>
          <a:p>
            <a:r>
              <a:rPr lang="en-US" dirty="0"/>
              <a:t>Criticisms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47FD988-15CE-F18C-CD4D-C83AFEF8D79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591924" y="1271925"/>
            <a:ext cx="5183188" cy="5111152"/>
          </a:xfrm>
        </p:spPr>
        <p:txBody>
          <a:bodyPr>
            <a:normAutofit fontScale="85000" lnSpcReduction="20000"/>
          </a:bodyPr>
          <a:lstStyle/>
          <a:p>
            <a:r>
              <a:rPr lang="en-US" dirty="0"/>
              <a:t>Forces the public to “pay twice”</a:t>
            </a:r>
          </a:p>
          <a:p>
            <a:r>
              <a:rPr lang="en-US" dirty="0"/>
              <a:t>Strategic behavior by university TTOs undermines, not advances, goal of optimizing use of funded discoveries</a:t>
            </a:r>
          </a:p>
          <a:p>
            <a:r>
              <a:rPr lang="en-US" dirty="0"/>
              <a:t>Most of the licenses granted by universities to firms are non-exclusive </a:t>
            </a:r>
          </a:p>
          <a:p>
            <a:r>
              <a:rPr lang="en-US" dirty="0"/>
              <a:t>Little evidence of impact of university royalty sharing policies on inventive activity by faculty – or faculty mobility</a:t>
            </a:r>
          </a:p>
          <a:p>
            <a:r>
              <a:rPr lang="en-US" dirty="0"/>
              <a:t>Deflects academic science from proper job:  basic science</a:t>
            </a:r>
          </a:p>
          <a:p>
            <a:r>
              <a:rPr lang="en-US" dirty="0"/>
              <a:t>At most, justifies patenting in other countries, not domestic patenting</a:t>
            </a:r>
          </a:p>
          <a:p>
            <a:r>
              <a:rPr lang="en-US" dirty="0"/>
              <a:t>Causes most universities to waste resources on TTOs</a:t>
            </a:r>
          </a:p>
          <a:p>
            <a:endParaRPr lang="en-US" dirty="0"/>
          </a:p>
          <a:p>
            <a:endParaRPr lang="en-US" dirty="0"/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FE287878-E4FA-946D-BCFC-3450CAF3EFC4}"/>
              </a:ext>
            </a:extLst>
          </p:cNvPr>
          <p:cNvCxnSpPr>
            <a:cxnSpLocks/>
          </p:cNvCxnSpPr>
          <p:nvPr/>
        </p:nvCxnSpPr>
        <p:spPr>
          <a:xfrm>
            <a:off x="3657599" y="3043468"/>
            <a:ext cx="2961013" cy="385532"/>
          </a:xfrm>
          <a:prstGeom prst="straightConnector1">
            <a:avLst/>
          </a:prstGeom>
          <a:ln w="12700">
            <a:headEnd type="none" w="lg" len="lg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5CC1E651-8F26-9E1F-EFA2-41D6070349EC}"/>
              </a:ext>
            </a:extLst>
          </p:cNvPr>
          <p:cNvCxnSpPr>
            <a:cxnSpLocks/>
          </p:cNvCxnSpPr>
          <p:nvPr/>
        </p:nvCxnSpPr>
        <p:spPr>
          <a:xfrm>
            <a:off x="3749040" y="1851660"/>
            <a:ext cx="2819212" cy="922103"/>
          </a:xfrm>
          <a:prstGeom prst="straightConnector1">
            <a:avLst/>
          </a:prstGeom>
          <a:ln w="12700">
            <a:headEnd type="none" w="lg" len="lg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3D8B3FEC-7011-A2B5-9FD4-69364CA00AAE}"/>
              </a:ext>
            </a:extLst>
          </p:cNvPr>
          <p:cNvCxnSpPr>
            <a:cxnSpLocks/>
          </p:cNvCxnSpPr>
          <p:nvPr/>
        </p:nvCxnSpPr>
        <p:spPr>
          <a:xfrm>
            <a:off x="3657599" y="3171434"/>
            <a:ext cx="2961013" cy="1046236"/>
          </a:xfrm>
          <a:prstGeom prst="straightConnector1">
            <a:avLst/>
          </a:prstGeom>
          <a:ln w="12700">
            <a:headEnd type="none" w="lg" len="lg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47ABC4E2-0336-CD33-13EB-B61E62013A83}"/>
              </a:ext>
            </a:extLst>
          </p:cNvPr>
          <p:cNvCxnSpPr>
            <a:cxnSpLocks/>
          </p:cNvCxnSpPr>
          <p:nvPr/>
        </p:nvCxnSpPr>
        <p:spPr>
          <a:xfrm>
            <a:off x="3749040" y="1737360"/>
            <a:ext cx="2869572" cy="278180"/>
          </a:xfrm>
          <a:prstGeom prst="straightConnector1">
            <a:avLst/>
          </a:prstGeom>
          <a:ln w="12700">
            <a:headEnd type="none" w="lg" len="lg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>
            <a:extLst>
              <a:ext uri="{FF2B5EF4-FFF2-40B4-BE49-F238E27FC236}">
                <a16:creationId xmlns:a16="http://schemas.microsoft.com/office/drawing/2014/main" id="{13EEEC78-D866-6E43-B582-43E17F66F67D}"/>
              </a:ext>
            </a:extLst>
          </p:cNvPr>
          <p:cNvCxnSpPr>
            <a:cxnSpLocks/>
          </p:cNvCxnSpPr>
          <p:nvPr/>
        </p:nvCxnSpPr>
        <p:spPr>
          <a:xfrm>
            <a:off x="4206240" y="4309110"/>
            <a:ext cx="2385684" cy="533351"/>
          </a:xfrm>
          <a:prstGeom prst="straightConnector1">
            <a:avLst/>
          </a:prstGeom>
          <a:ln w="12700">
            <a:headEnd type="none" w="lg" len="lg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Arrow Connector 40">
            <a:extLst>
              <a:ext uri="{FF2B5EF4-FFF2-40B4-BE49-F238E27FC236}">
                <a16:creationId xmlns:a16="http://schemas.microsoft.com/office/drawing/2014/main" id="{AE3A40F6-41AF-F98C-7A45-7E798E4C576C}"/>
              </a:ext>
            </a:extLst>
          </p:cNvPr>
          <p:cNvCxnSpPr>
            <a:cxnSpLocks/>
          </p:cNvCxnSpPr>
          <p:nvPr/>
        </p:nvCxnSpPr>
        <p:spPr>
          <a:xfrm>
            <a:off x="3566160" y="5029200"/>
            <a:ext cx="3002092" cy="457200"/>
          </a:xfrm>
          <a:prstGeom prst="straightConnector1">
            <a:avLst/>
          </a:prstGeom>
          <a:ln w="12700">
            <a:headEnd type="none" w="lg" len="lg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0839730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65FEA1-F039-C095-54F4-449123ACC6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597C752B-6214-EFE9-5C94-801E216341D7}"/>
              </a:ext>
            </a:extLst>
          </p:cNvPr>
          <p:cNvSpPr/>
          <p:nvPr/>
        </p:nvSpPr>
        <p:spPr>
          <a:xfrm>
            <a:off x="990735" y="448582"/>
            <a:ext cx="1899951" cy="765810"/>
          </a:xfrm>
          <a:prstGeom prst="roundRect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/>
              <a:t>Government</a:t>
            </a:r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BA9919B6-374B-C18F-DD56-0E4F65512E34}"/>
              </a:ext>
            </a:extLst>
          </p:cNvPr>
          <p:cNvSpPr/>
          <p:nvPr/>
        </p:nvSpPr>
        <p:spPr>
          <a:xfrm>
            <a:off x="5547313" y="3083742"/>
            <a:ext cx="2278743" cy="765810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/>
              <a:t>Licensee</a:t>
            </a:r>
          </a:p>
          <a:p>
            <a:pPr algn="ctr"/>
            <a:r>
              <a:rPr lang="en-US" sz="2400" dirty="0"/>
              <a:t>(manufacturer)</a:t>
            </a:r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FCBF28AE-424B-DC78-993E-C52ED4481F1C}"/>
              </a:ext>
            </a:extLst>
          </p:cNvPr>
          <p:cNvSpPr/>
          <p:nvPr/>
        </p:nvSpPr>
        <p:spPr>
          <a:xfrm>
            <a:off x="5748469" y="5815512"/>
            <a:ext cx="1790882" cy="765810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/>
              <a:t>Consumers (Patients)</a:t>
            </a: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4653EE79-A602-F7EC-1D01-D64997DFC9A4}"/>
              </a:ext>
            </a:extLst>
          </p:cNvPr>
          <p:cNvSpPr/>
          <p:nvPr/>
        </p:nvSpPr>
        <p:spPr>
          <a:xfrm>
            <a:off x="9893164" y="2317932"/>
            <a:ext cx="1896654" cy="765810"/>
          </a:xfrm>
          <a:prstGeom prst="round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/>
              <a:t>Follow-on innovator</a:t>
            </a:r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92CA86FA-87B3-C465-0241-3BA30031D9E0}"/>
              </a:ext>
            </a:extLst>
          </p:cNvPr>
          <p:cNvSpPr/>
          <p:nvPr/>
        </p:nvSpPr>
        <p:spPr>
          <a:xfrm>
            <a:off x="3664085" y="1493520"/>
            <a:ext cx="1896654" cy="765810"/>
          </a:xfrm>
          <a:prstGeom prst="round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/>
              <a:t>Innovator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2AEE550C-4961-1FD5-EB43-6ED90003512A}"/>
              </a:ext>
            </a:extLst>
          </p:cNvPr>
          <p:cNvSpPr/>
          <p:nvPr/>
        </p:nvSpPr>
        <p:spPr>
          <a:xfrm>
            <a:off x="5139733" y="1282611"/>
            <a:ext cx="773399" cy="486228"/>
          </a:xfrm>
          <a:prstGeom prst="ellipse">
            <a:avLst/>
          </a:prstGeom>
          <a:solidFill>
            <a:srgbClr val="FF0000"/>
          </a:solidFill>
          <a:ln w="635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IP</a:t>
            </a:r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05D390FD-8B2B-12A4-3EAD-734E352683A9}"/>
              </a:ext>
            </a:extLst>
          </p:cNvPr>
          <p:cNvCxnSpPr>
            <a:cxnSpLocks/>
          </p:cNvCxnSpPr>
          <p:nvPr/>
        </p:nvCxnSpPr>
        <p:spPr>
          <a:xfrm>
            <a:off x="2890686" y="1017270"/>
            <a:ext cx="773399" cy="476250"/>
          </a:xfrm>
          <a:prstGeom prst="straightConnector1">
            <a:avLst/>
          </a:prstGeom>
          <a:ln w="38100">
            <a:solidFill>
              <a:schemeClr val="accent6">
                <a:lumMod val="75000"/>
              </a:schemeClr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714B5BED-FA34-C6D9-5177-BE4B31835EA9}"/>
              </a:ext>
            </a:extLst>
          </p:cNvPr>
          <p:cNvCxnSpPr>
            <a:cxnSpLocks/>
          </p:cNvCxnSpPr>
          <p:nvPr/>
        </p:nvCxnSpPr>
        <p:spPr>
          <a:xfrm>
            <a:off x="5547313" y="2195221"/>
            <a:ext cx="1147717" cy="784472"/>
          </a:xfrm>
          <a:prstGeom prst="straightConnector1">
            <a:avLst/>
          </a:prstGeom>
          <a:ln w="38100">
            <a:solidFill>
              <a:schemeClr val="tx1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EF3E0838-72BF-DB8E-E21F-4A6D2C5ABC1B}"/>
              </a:ext>
            </a:extLst>
          </p:cNvPr>
          <p:cNvSpPr txBox="1"/>
          <p:nvPr/>
        </p:nvSpPr>
        <p:spPr>
          <a:xfrm>
            <a:off x="3037278" y="727710"/>
            <a:ext cx="366132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Funding (grants; prizes; tax relief)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687603D-4D07-1798-1E59-51F69977C2B9}"/>
              </a:ext>
            </a:extLst>
          </p:cNvPr>
          <p:cNvSpPr txBox="1"/>
          <p:nvPr/>
        </p:nvSpPr>
        <p:spPr>
          <a:xfrm>
            <a:off x="6121171" y="2195221"/>
            <a:ext cx="90441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license</a:t>
            </a:r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E8D6B014-34EF-F392-CE0B-CE82ECC03107}"/>
              </a:ext>
            </a:extLst>
          </p:cNvPr>
          <p:cNvCxnSpPr>
            <a:cxnSpLocks/>
            <a:stCxn id="5" idx="2"/>
          </p:cNvCxnSpPr>
          <p:nvPr/>
        </p:nvCxnSpPr>
        <p:spPr>
          <a:xfrm>
            <a:off x="6686685" y="3849552"/>
            <a:ext cx="0" cy="1844312"/>
          </a:xfrm>
          <a:prstGeom prst="straightConnector1">
            <a:avLst/>
          </a:prstGeom>
          <a:ln w="38100">
            <a:solidFill>
              <a:schemeClr val="tx1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29C77A33-57F6-661E-1361-F3B784E5D858}"/>
              </a:ext>
            </a:extLst>
          </p:cNvPr>
          <p:cNvCxnSpPr>
            <a:cxnSpLocks/>
            <a:endCxn id="7" idx="1"/>
          </p:cNvCxnSpPr>
          <p:nvPr/>
        </p:nvCxnSpPr>
        <p:spPr>
          <a:xfrm>
            <a:off x="5560739" y="1775699"/>
            <a:ext cx="4332425" cy="925138"/>
          </a:xfrm>
          <a:prstGeom prst="straightConnector1">
            <a:avLst/>
          </a:prstGeom>
          <a:ln w="25400">
            <a:solidFill>
              <a:schemeClr val="tx1"/>
            </a:solidFill>
            <a:prstDash val="dash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>
            <a:extLst>
              <a:ext uri="{FF2B5EF4-FFF2-40B4-BE49-F238E27FC236}">
                <a16:creationId xmlns:a16="http://schemas.microsoft.com/office/drawing/2014/main" id="{2F75C9DE-A836-01D5-AF5E-EE218FE8DDF4}"/>
              </a:ext>
            </a:extLst>
          </p:cNvPr>
          <p:cNvSpPr txBox="1"/>
          <p:nvPr/>
        </p:nvSpPr>
        <p:spPr>
          <a:xfrm rot="753939">
            <a:off x="7012160" y="1917099"/>
            <a:ext cx="141615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information</a:t>
            </a:r>
          </a:p>
        </p:txBody>
      </p: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E4E86608-2810-8AAA-E801-98DEC6F1694F}"/>
              </a:ext>
            </a:extLst>
          </p:cNvPr>
          <p:cNvCxnSpPr>
            <a:cxnSpLocks/>
          </p:cNvCxnSpPr>
          <p:nvPr/>
        </p:nvCxnSpPr>
        <p:spPr>
          <a:xfrm flipV="1">
            <a:off x="6457762" y="3998268"/>
            <a:ext cx="0" cy="1817244"/>
          </a:xfrm>
          <a:prstGeom prst="straightConnector1">
            <a:avLst/>
          </a:prstGeom>
          <a:ln w="38100">
            <a:solidFill>
              <a:schemeClr val="accent6">
                <a:lumMod val="75000"/>
              </a:schemeClr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Rounded Rectangle 31">
            <a:extLst>
              <a:ext uri="{FF2B5EF4-FFF2-40B4-BE49-F238E27FC236}">
                <a16:creationId xmlns:a16="http://schemas.microsoft.com/office/drawing/2014/main" id="{153FF0BA-3DD1-81BD-BF07-5E827B9E7293}"/>
              </a:ext>
            </a:extLst>
          </p:cNvPr>
          <p:cNvSpPr/>
          <p:nvPr/>
        </p:nvSpPr>
        <p:spPr>
          <a:xfrm>
            <a:off x="5695586" y="4674141"/>
            <a:ext cx="1896648" cy="465498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dirty="0"/>
              <a:t>Intermediaries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8ADA50CC-7219-1D4D-20BE-802E02E2049D}"/>
              </a:ext>
            </a:extLst>
          </p:cNvPr>
          <p:cNvSpPr txBox="1"/>
          <p:nvPr/>
        </p:nvSpPr>
        <p:spPr>
          <a:xfrm>
            <a:off x="6162045" y="5202444"/>
            <a:ext cx="3401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chemeClr val="accent6">
                    <a:lumMod val="75000"/>
                  </a:schemeClr>
                </a:solidFill>
              </a:rPr>
              <a:t>$</a:t>
            </a:r>
          </a:p>
        </p:txBody>
      </p:sp>
      <p:cxnSp>
        <p:nvCxnSpPr>
          <p:cNvPr id="34" name="Straight Arrow Connector 33">
            <a:extLst>
              <a:ext uri="{FF2B5EF4-FFF2-40B4-BE49-F238E27FC236}">
                <a16:creationId xmlns:a16="http://schemas.microsoft.com/office/drawing/2014/main" id="{0D13E5CB-4510-4CEB-F33C-5F98872820C6}"/>
              </a:ext>
            </a:extLst>
          </p:cNvPr>
          <p:cNvCxnSpPr>
            <a:cxnSpLocks/>
          </p:cNvCxnSpPr>
          <p:nvPr/>
        </p:nvCxnSpPr>
        <p:spPr>
          <a:xfrm flipH="1" flipV="1">
            <a:off x="5265555" y="2269493"/>
            <a:ext cx="1066569" cy="710200"/>
          </a:xfrm>
          <a:prstGeom prst="straightConnector1">
            <a:avLst/>
          </a:prstGeom>
          <a:ln w="38100">
            <a:solidFill>
              <a:schemeClr val="accent6">
                <a:lumMod val="75000"/>
              </a:schemeClr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TextBox 40">
            <a:extLst>
              <a:ext uri="{FF2B5EF4-FFF2-40B4-BE49-F238E27FC236}">
                <a16:creationId xmlns:a16="http://schemas.microsoft.com/office/drawing/2014/main" id="{E066FC6A-B5E8-0DA4-2AE4-43962C23E0D9}"/>
              </a:ext>
            </a:extLst>
          </p:cNvPr>
          <p:cNvSpPr txBox="1"/>
          <p:nvPr/>
        </p:nvSpPr>
        <p:spPr>
          <a:xfrm>
            <a:off x="5076707" y="2353754"/>
            <a:ext cx="95250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chemeClr val="accent6">
                    <a:lumMod val="50000"/>
                  </a:schemeClr>
                </a:solidFill>
              </a:rPr>
              <a:t>License</a:t>
            </a:r>
          </a:p>
          <a:p>
            <a:r>
              <a:rPr lang="en-US" sz="2000" dirty="0">
                <a:solidFill>
                  <a:schemeClr val="accent6">
                    <a:lumMod val="50000"/>
                  </a:schemeClr>
                </a:solidFill>
              </a:rPr>
              <a:t>fees</a:t>
            </a:r>
          </a:p>
        </p:txBody>
      </p:sp>
      <p:sp>
        <p:nvSpPr>
          <p:cNvPr id="49" name="Rounded Rectangle 48">
            <a:extLst>
              <a:ext uri="{FF2B5EF4-FFF2-40B4-BE49-F238E27FC236}">
                <a16:creationId xmlns:a16="http://schemas.microsoft.com/office/drawing/2014/main" id="{53EF6EB1-4317-5FCA-0C7A-ECC27C085C46}"/>
              </a:ext>
            </a:extLst>
          </p:cNvPr>
          <p:cNvSpPr/>
          <p:nvPr/>
        </p:nvSpPr>
        <p:spPr>
          <a:xfrm>
            <a:off x="10030115" y="5813280"/>
            <a:ext cx="1790882" cy="765810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/>
              <a:t>Consumers (Patients)</a:t>
            </a:r>
          </a:p>
        </p:txBody>
      </p:sp>
      <p:cxnSp>
        <p:nvCxnSpPr>
          <p:cNvPr id="50" name="Straight Arrow Connector 49">
            <a:extLst>
              <a:ext uri="{FF2B5EF4-FFF2-40B4-BE49-F238E27FC236}">
                <a16:creationId xmlns:a16="http://schemas.microsoft.com/office/drawing/2014/main" id="{97F0F9FB-6C13-D944-E139-F87C6A48C872}"/>
              </a:ext>
            </a:extLst>
          </p:cNvPr>
          <p:cNvCxnSpPr>
            <a:cxnSpLocks/>
          </p:cNvCxnSpPr>
          <p:nvPr/>
        </p:nvCxnSpPr>
        <p:spPr>
          <a:xfrm>
            <a:off x="11070998" y="3083742"/>
            <a:ext cx="0" cy="2610122"/>
          </a:xfrm>
          <a:prstGeom prst="straightConnector1">
            <a:avLst/>
          </a:prstGeom>
          <a:ln w="38100">
            <a:solidFill>
              <a:schemeClr val="tx1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Box 50">
            <a:extLst>
              <a:ext uri="{FF2B5EF4-FFF2-40B4-BE49-F238E27FC236}">
                <a16:creationId xmlns:a16="http://schemas.microsoft.com/office/drawing/2014/main" id="{3513FFAB-9065-D6FF-8331-709EC751D411}"/>
              </a:ext>
            </a:extLst>
          </p:cNvPr>
          <p:cNvSpPr txBox="1"/>
          <p:nvPr/>
        </p:nvSpPr>
        <p:spPr>
          <a:xfrm>
            <a:off x="11086505" y="3998268"/>
            <a:ext cx="110549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products</a:t>
            </a:r>
          </a:p>
        </p:txBody>
      </p:sp>
      <p:cxnSp>
        <p:nvCxnSpPr>
          <p:cNvPr id="52" name="Straight Arrow Connector 51">
            <a:extLst>
              <a:ext uri="{FF2B5EF4-FFF2-40B4-BE49-F238E27FC236}">
                <a16:creationId xmlns:a16="http://schemas.microsoft.com/office/drawing/2014/main" id="{942D4AAC-F7FC-2E3F-3806-5BFB56307102}"/>
              </a:ext>
            </a:extLst>
          </p:cNvPr>
          <p:cNvCxnSpPr>
            <a:cxnSpLocks/>
          </p:cNvCxnSpPr>
          <p:nvPr/>
        </p:nvCxnSpPr>
        <p:spPr>
          <a:xfrm flipV="1">
            <a:off x="10842075" y="3166110"/>
            <a:ext cx="0" cy="2649402"/>
          </a:xfrm>
          <a:prstGeom prst="straightConnector1">
            <a:avLst/>
          </a:prstGeom>
          <a:ln w="38100">
            <a:solidFill>
              <a:schemeClr val="accent6">
                <a:lumMod val="75000"/>
              </a:schemeClr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Rounded Rectangle 52">
            <a:extLst>
              <a:ext uri="{FF2B5EF4-FFF2-40B4-BE49-F238E27FC236}">
                <a16:creationId xmlns:a16="http://schemas.microsoft.com/office/drawing/2014/main" id="{F37F6EEA-BF45-99AE-F830-2C60D598FC2C}"/>
              </a:ext>
            </a:extLst>
          </p:cNvPr>
          <p:cNvSpPr/>
          <p:nvPr/>
        </p:nvSpPr>
        <p:spPr>
          <a:xfrm>
            <a:off x="10079899" y="4674141"/>
            <a:ext cx="1896648" cy="465498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dirty="0"/>
              <a:t>Intermediaries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E6A0E4AA-486A-DD62-1A34-1025B45145A4}"/>
              </a:ext>
            </a:extLst>
          </p:cNvPr>
          <p:cNvSpPr txBox="1"/>
          <p:nvPr/>
        </p:nvSpPr>
        <p:spPr>
          <a:xfrm>
            <a:off x="10546358" y="5202444"/>
            <a:ext cx="3401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chemeClr val="accent6">
                    <a:lumMod val="75000"/>
                  </a:schemeClr>
                </a:solidFill>
              </a:rPr>
              <a:t>$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39C8455-037A-14BF-9F49-BB1B90F1E383}"/>
              </a:ext>
            </a:extLst>
          </p:cNvPr>
          <p:cNvSpPr txBox="1"/>
          <p:nvPr/>
        </p:nvSpPr>
        <p:spPr>
          <a:xfrm>
            <a:off x="6702192" y="3998268"/>
            <a:ext cx="346601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vaccines, therapies, diagnostics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72CF3FE-10A6-B5EC-E14F-2FDF8AEDDFD6}"/>
              </a:ext>
            </a:extLst>
          </p:cNvPr>
          <p:cNvSpPr txBox="1"/>
          <p:nvPr/>
        </p:nvSpPr>
        <p:spPr>
          <a:xfrm>
            <a:off x="7720238" y="110250"/>
            <a:ext cx="4344459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C00000"/>
                </a:solidFill>
              </a:rPr>
              <a:t>Issue #1:  Should publicly funded </a:t>
            </a:r>
          </a:p>
          <a:p>
            <a:r>
              <a:rPr lang="en-US" sz="2400" dirty="0">
                <a:solidFill>
                  <a:srgbClr val="C00000"/>
                </a:solidFill>
              </a:rPr>
              <a:t>private Innovators be permitted </a:t>
            </a:r>
          </a:p>
          <a:p>
            <a:r>
              <a:rPr lang="en-US" sz="2400" dirty="0">
                <a:solidFill>
                  <a:srgbClr val="C00000"/>
                </a:solidFill>
              </a:rPr>
              <a:t>to acquire IP rights?</a:t>
            </a:r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A34F8C3C-74AD-FCE7-2DE0-F3E5C1C66442}"/>
              </a:ext>
            </a:extLst>
          </p:cNvPr>
          <p:cNvCxnSpPr>
            <a:stCxn id="3" idx="1"/>
          </p:cNvCxnSpPr>
          <p:nvPr/>
        </p:nvCxnSpPr>
        <p:spPr>
          <a:xfrm flipH="1">
            <a:off x="6029212" y="710415"/>
            <a:ext cx="1691026" cy="600164"/>
          </a:xfrm>
          <a:prstGeom prst="straightConnector1">
            <a:avLst/>
          </a:prstGeom>
          <a:ln>
            <a:solidFill>
              <a:srgbClr val="FF0000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7756467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409247-9FE6-8B8D-1EB9-2C718D18AD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2974C1A1-EDD5-BE7E-9998-E9A380C31AE3}"/>
              </a:ext>
            </a:extLst>
          </p:cNvPr>
          <p:cNvSpPr/>
          <p:nvPr/>
        </p:nvSpPr>
        <p:spPr>
          <a:xfrm>
            <a:off x="990735" y="448582"/>
            <a:ext cx="1899951" cy="765810"/>
          </a:xfrm>
          <a:prstGeom prst="roundRect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/>
              <a:t>Government</a:t>
            </a:r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960CE831-41E9-78D3-F2AF-2F49C9862ADA}"/>
              </a:ext>
            </a:extLst>
          </p:cNvPr>
          <p:cNvSpPr/>
          <p:nvPr/>
        </p:nvSpPr>
        <p:spPr>
          <a:xfrm>
            <a:off x="5547313" y="3083742"/>
            <a:ext cx="2278743" cy="765810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/>
              <a:t>Licensee</a:t>
            </a:r>
          </a:p>
          <a:p>
            <a:pPr algn="ctr"/>
            <a:r>
              <a:rPr lang="en-US" sz="2400" dirty="0"/>
              <a:t>(manufacturer)</a:t>
            </a:r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2E11F9DC-E86D-7DD8-B5AC-D644D1496C19}"/>
              </a:ext>
            </a:extLst>
          </p:cNvPr>
          <p:cNvSpPr/>
          <p:nvPr/>
        </p:nvSpPr>
        <p:spPr>
          <a:xfrm>
            <a:off x="5748469" y="5815512"/>
            <a:ext cx="1790882" cy="765810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/>
              <a:t>Consumers (Patients)</a:t>
            </a: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19ED717E-F8E1-7A34-6030-DCAABEF66222}"/>
              </a:ext>
            </a:extLst>
          </p:cNvPr>
          <p:cNvSpPr/>
          <p:nvPr/>
        </p:nvSpPr>
        <p:spPr>
          <a:xfrm>
            <a:off x="9893164" y="2317932"/>
            <a:ext cx="1896654" cy="765810"/>
          </a:xfrm>
          <a:prstGeom prst="round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/>
              <a:t>Follow-on innovator</a:t>
            </a:r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122E07D6-AA21-4CAD-FC49-45CFB2D6CBB1}"/>
              </a:ext>
            </a:extLst>
          </p:cNvPr>
          <p:cNvSpPr/>
          <p:nvPr/>
        </p:nvSpPr>
        <p:spPr>
          <a:xfrm>
            <a:off x="3664085" y="1493520"/>
            <a:ext cx="1896654" cy="765810"/>
          </a:xfrm>
          <a:prstGeom prst="round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/>
              <a:t>Innovator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5F729A1D-ACA9-E152-3F0F-8B6C58CE13AC}"/>
              </a:ext>
            </a:extLst>
          </p:cNvPr>
          <p:cNvSpPr/>
          <p:nvPr/>
        </p:nvSpPr>
        <p:spPr>
          <a:xfrm>
            <a:off x="5139733" y="1282611"/>
            <a:ext cx="773399" cy="486228"/>
          </a:xfrm>
          <a:prstGeom prst="ellipse">
            <a:avLst/>
          </a:prstGeom>
          <a:solidFill>
            <a:srgbClr val="FF0000"/>
          </a:solidFill>
          <a:ln w="127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IP</a:t>
            </a:r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2B27D18B-5B7F-9973-E939-41BA3A0E03C0}"/>
              </a:ext>
            </a:extLst>
          </p:cNvPr>
          <p:cNvCxnSpPr>
            <a:cxnSpLocks/>
          </p:cNvCxnSpPr>
          <p:nvPr/>
        </p:nvCxnSpPr>
        <p:spPr>
          <a:xfrm>
            <a:off x="2890686" y="1017270"/>
            <a:ext cx="773399" cy="476250"/>
          </a:xfrm>
          <a:prstGeom prst="straightConnector1">
            <a:avLst/>
          </a:prstGeom>
          <a:ln w="38100">
            <a:solidFill>
              <a:schemeClr val="accent6">
                <a:lumMod val="75000"/>
              </a:schemeClr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60D4D948-73CA-6DE1-A84D-B66907FF882A}"/>
              </a:ext>
            </a:extLst>
          </p:cNvPr>
          <p:cNvCxnSpPr>
            <a:cxnSpLocks/>
          </p:cNvCxnSpPr>
          <p:nvPr/>
        </p:nvCxnSpPr>
        <p:spPr>
          <a:xfrm>
            <a:off x="5547313" y="2195221"/>
            <a:ext cx="1147717" cy="784472"/>
          </a:xfrm>
          <a:prstGeom prst="straightConnector1">
            <a:avLst/>
          </a:prstGeom>
          <a:ln w="38100">
            <a:solidFill>
              <a:schemeClr val="tx1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6428D1CC-AE8E-F5C7-8DB8-FAF6A03A1F4B}"/>
              </a:ext>
            </a:extLst>
          </p:cNvPr>
          <p:cNvSpPr txBox="1"/>
          <p:nvPr/>
        </p:nvSpPr>
        <p:spPr>
          <a:xfrm>
            <a:off x="3037278" y="727710"/>
            <a:ext cx="366132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Funding (grants; prizes; tax relief)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699FD28-86D9-1C22-C931-CAEF71D7E9A0}"/>
              </a:ext>
            </a:extLst>
          </p:cNvPr>
          <p:cNvSpPr txBox="1"/>
          <p:nvPr/>
        </p:nvSpPr>
        <p:spPr>
          <a:xfrm>
            <a:off x="6121171" y="2195221"/>
            <a:ext cx="90441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license</a:t>
            </a:r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3922B222-C3E8-F05B-59BE-7ACCEE0351B3}"/>
              </a:ext>
            </a:extLst>
          </p:cNvPr>
          <p:cNvCxnSpPr>
            <a:cxnSpLocks/>
            <a:stCxn id="5" idx="2"/>
          </p:cNvCxnSpPr>
          <p:nvPr/>
        </p:nvCxnSpPr>
        <p:spPr>
          <a:xfrm>
            <a:off x="6686685" y="3849552"/>
            <a:ext cx="0" cy="1844312"/>
          </a:xfrm>
          <a:prstGeom prst="straightConnector1">
            <a:avLst/>
          </a:prstGeom>
          <a:ln w="38100">
            <a:solidFill>
              <a:schemeClr val="tx1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737892FF-5A78-712C-ACD8-24F99507E9C4}"/>
              </a:ext>
            </a:extLst>
          </p:cNvPr>
          <p:cNvCxnSpPr>
            <a:cxnSpLocks/>
            <a:endCxn id="7" idx="1"/>
          </p:cNvCxnSpPr>
          <p:nvPr/>
        </p:nvCxnSpPr>
        <p:spPr>
          <a:xfrm>
            <a:off x="5560739" y="1775699"/>
            <a:ext cx="4332425" cy="925138"/>
          </a:xfrm>
          <a:prstGeom prst="straightConnector1">
            <a:avLst/>
          </a:prstGeom>
          <a:ln w="25400">
            <a:solidFill>
              <a:schemeClr val="tx1"/>
            </a:solidFill>
            <a:prstDash val="dash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>
            <a:extLst>
              <a:ext uri="{FF2B5EF4-FFF2-40B4-BE49-F238E27FC236}">
                <a16:creationId xmlns:a16="http://schemas.microsoft.com/office/drawing/2014/main" id="{F2738E6C-0B77-DAA4-1DBC-B5C2FEBCC1F2}"/>
              </a:ext>
            </a:extLst>
          </p:cNvPr>
          <p:cNvSpPr txBox="1"/>
          <p:nvPr/>
        </p:nvSpPr>
        <p:spPr>
          <a:xfrm rot="753939">
            <a:off x="7012160" y="1917099"/>
            <a:ext cx="141615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information</a:t>
            </a:r>
          </a:p>
        </p:txBody>
      </p: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A4C031E5-63C2-3DFC-9BC9-DA92C6E9045A}"/>
              </a:ext>
            </a:extLst>
          </p:cNvPr>
          <p:cNvCxnSpPr>
            <a:cxnSpLocks/>
          </p:cNvCxnSpPr>
          <p:nvPr/>
        </p:nvCxnSpPr>
        <p:spPr>
          <a:xfrm flipV="1">
            <a:off x="6457762" y="3998268"/>
            <a:ext cx="0" cy="1817244"/>
          </a:xfrm>
          <a:prstGeom prst="straightConnector1">
            <a:avLst/>
          </a:prstGeom>
          <a:ln w="38100">
            <a:solidFill>
              <a:schemeClr val="accent6">
                <a:lumMod val="75000"/>
              </a:schemeClr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Rounded Rectangle 31">
            <a:extLst>
              <a:ext uri="{FF2B5EF4-FFF2-40B4-BE49-F238E27FC236}">
                <a16:creationId xmlns:a16="http://schemas.microsoft.com/office/drawing/2014/main" id="{D30F2156-D90A-F2FC-4088-E407EE72D38A}"/>
              </a:ext>
            </a:extLst>
          </p:cNvPr>
          <p:cNvSpPr/>
          <p:nvPr/>
        </p:nvSpPr>
        <p:spPr>
          <a:xfrm>
            <a:off x="5695586" y="4674141"/>
            <a:ext cx="1896648" cy="465498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dirty="0"/>
              <a:t>Intermediaries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17B62004-1D3A-2A22-929B-82E47BC6095E}"/>
              </a:ext>
            </a:extLst>
          </p:cNvPr>
          <p:cNvSpPr txBox="1"/>
          <p:nvPr/>
        </p:nvSpPr>
        <p:spPr>
          <a:xfrm>
            <a:off x="6162045" y="5202444"/>
            <a:ext cx="3401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chemeClr val="accent6">
                    <a:lumMod val="75000"/>
                  </a:schemeClr>
                </a:solidFill>
              </a:rPr>
              <a:t>$</a:t>
            </a:r>
          </a:p>
        </p:txBody>
      </p:sp>
      <p:cxnSp>
        <p:nvCxnSpPr>
          <p:cNvPr id="34" name="Straight Arrow Connector 33">
            <a:extLst>
              <a:ext uri="{FF2B5EF4-FFF2-40B4-BE49-F238E27FC236}">
                <a16:creationId xmlns:a16="http://schemas.microsoft.com/office/drawing/2014/main" id="{1FCD5A12-AA89-941F-0A23-07C242BE0983}"/>
              </a:ext>
            </a:extLst>
          </p:cNvPr>
          <p:cNvCxnSpPr>
            <a:cxnSpLocks/>
          </p:cNvCxnSpPr>
          <p:nvPr/>
        </p:nvCxnSpPr>
        <p:spPr>
          <a:xfrm flipH="1" flipV="1">
            <a:off x="5265555" y="2269493"/>
            <a:ext cx="1066569" cy="710200"/>
          </a:xfrm>
          <a:prstGeom prst="straightConnector1">
            <a:avLst/>
          </a:prstGeom>
          <a:ln w="38100">
            <a:solidFill>
              <a:schemeClr val="accent6">
                <a:lumMod val="75000"/>
              </a:schemeClr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TextBox 40">
            <a:extLst>
              <a:ext uri="{FF2B5EF4-FFF2-40B4-BE49-F238E27FC236}">
                <a16:creationId xmlns:a16="http://schemas.microsoft.com/office/drawing/2014/main" id="{BDB58306-154A-4DAA-A21B-D0BECAACCC35}"/>
              </a:ext>
            </a:extLst>
          </p:cNvPr>
          <p:cNvSpPr txBox="1"/>
          <p:nvPr/>
        </p:nvSpPr>
        <p:spPr>
          <a:xfrm>
            <a:off x="5076707" y="2353754"/>
            <a:ext cx="95250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chemeClr val="accent6">
                    <a:lumMod val="50000"/>
                  </a:schemeClr>
                </a:solidFill>
              </a:rPr>
              <a:t>License</a:t>
            </a:r>
          </a:p>
          <a:p>
            <a:r>
              <a:rPr lang="en-US" sz="2000" dirty="0">
                <a:solidFill>
                  <a:schemeClr val="accent6">
                    <a:lumMod val="50000"/>
                  </a:schemeClr>
                </a:solidFill>
              </a:rPr>
              <a:t>fees</a:t>
            </a:r>
          </a:p>
        </p:txBody>
      </p:sp>
      <p:sp>
        <p:nvSpPr>
          <p:cNvPr id="49" name="Rounded Rectangle 48">
            <a:extLst>
              <a:ext uri="{FF2B5EF4-FFF2-40B4-BE49-F238E27FC236}">
                <a16:creationId xmlns:a16="http://schemas.microsoft.com/office/drawing/2014/main" id="{8D9A7A49-DC6F-0FE2-D95D-7B4E8E2F36CD}"/>
              </a:ext>
            </a:extLst>
          </p:cNvPr>
          <p:cNvSpPr/>
          <p:nvPr/>
        </p:nvSpPr>
        <p:spPr>
          <a:xfrm>
            <a:off x="10030115" y="5813280"/>
            <a:ext cx="1790882" cy="765810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/>
              <a:t>Consumers (Patients)</a:t>
            </a:r>
          </a:p>
        </p:txBody>
      </p:sp>
      <p:cxnSp>
        <p:nvCxnSpPr>
          <p:cNvPr id="50" name="Straight Arrow Connector 49">
            <a:extLst>
              <a:ext uri="{FF2B5EF4-FFF2-40B4-BE49-F238E27FC236}">
                <a16:creationId xmlns:a16="http://schemas.microsoft.com/office/drawing/2014/main" id="{259DF8F1-DE73-EB33-CA7E-86D1D075DBA7}"/>
              </a:ext>
            </a:extLst>
          </p:cNvPr>
          <p:cNvCxnSpPr>
            <a:cxnSpLocks/>
          </p:cNvCxnSpPr>
          <p:nvPr/>
        </p:nvCxnSpPr>
        <p:spPr>
          <a:xfrm>
            <a:off x="11070998" y="3083742"/>
            <a:ext cx="0" cy="2610122"/>
          </a:xfrm>
          <a:prstGeom prst="straightConnector1">
            <a:avLst/>
          </a:prstGeom>
          <a:ln w="38100">
            <a:solidFill>
              <a:schemeClr val="tx1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Box 50">
            <a:extLst>
              <a:ext uri="{FF2B5EF4-FFF2-40B4-BE49-F238E27FC236}">
                <a16:creationId xmlns:a16="http://schemas.microsoft.com/office/drawing/2014/main" id="{9869C459-196F-275E-EB01-8680F2C5D6C0}"/>
              </a:ext>
            </a:extLst>
          </p:cNvPr>
          <p:cNvSpPr txBox="1"/>
          <p:nvPr/>
        </p:nvSpPr>
        <p:spPr>
          <a:xfrm>
            <a:off x="11086505" y="3998268"/>
            <a:ext cx="110549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products</a:t>
            </a:r>
          </a:p>
        </p:txBody>
      </p:sp>
      <p:cxnSp>
        <p:nvCxnSpPr>
          <p:cNvPr id="52" name="Straight Arrow Connector 51">
            <a:extLst>
              <a:ext uri="{FF2B5EF4-FFF2-40B4-BE49-F238E27FC236}">
                <a16:creationId xmlns:a16="http://schemas.microsoft.com/office/drawing/2014/main" id="{C1571379-5485-B38E-669A-2A850E46ED2B}"/>
              </a:ext>
            </a:extLst>
          </p:cNvPr>
          <p:cNvCxnSpPr>
            <a:cxnSpLocks/>
          </p:cNvCxnSpPr>
          <p:nvPr/>
        </p:nvCxnSpPr>
        <p:spPr>
          <a:xfrm flipV="1">
            <a:off x="10842075" y="3166110"/>
            <a:ext cx="0" cy="2649402"/>
          </a:xfrm>
          <a:prstGeom prst="straightConnector1">
            <a:avLst/>
          </a:prstGeom>
          <a:ln w="38100">
            <a:solidFill>
              <a:schemeClr val="accent6">
                <a:lumMod val="75000"/>
              </a:schemeClr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Rounded Rectangle 52">
            <a:extLst>
              <a:ext uri="{FF2B5EF4-FFF2-40B4-BE49-F238E27FC236}">
                <a16:creationId xmlns:a16="http://schemas.microsoft.com/office/drawing/2014/main" id="{1F95CD12-27F1-7BD7-36A6-84CB2A395C7C}"/>
              </a:ext>
            </a:extLst>
          </p:cNvPr>
          <p:cNvSpPr/>
          <p:nvPr/>
        </p:nvSpPr>
        <p:spPr>
          <a:xfrm>
            <a:off x="10079899" y="4674141"/>
            <a:ext cx="1896648" cy="465498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dirty="0"/>
              <a:t>Intermediaries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347AECE2-6BBC-27DE-5C6F-7E05C4CA5742}"/>
              </a:ext>
            </a:extLst>
          </p:cNvPr>
          <p:cNvSpPr txBox="1"/>
          <p:nvPr/>
        </p:nvSpPr>
        <p:spPr>
          <a:xfrm>
            <a:off x="10546358" y="5202444"/>
            <a:ext cx="3401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chemeClr val="accent6">
                    <a:lumMod val="75000"/>
                  </a:schemeClr>
                </a:solidFill>
              </a:rPr>
              <a:t>$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FBFAF25-CC3D-3328-8FD9-38644A3B6EA7}"/>
              </a:ext>
            </a:extLst>
          </p:cNvPr>
          <p:cNvSpPr txBox="1"/>
          <p:nvPr/>
        </p:nvSpPr>
        <p:spPr>
          <a:xfrm>
            <a:off x="6702192" y="3998268"/>
            <a:ext cx="346601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vaccines, therapies, diagnostics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D7AEB5C-961E-2E1E-AA9F-BFA502BC750D}"/>
              </a:ext>
            </a:extLst>
          </p:cNvPr>
          <p:cNvSpPr txBox="1"/>
          <p:nvPr/>
        </p:nvSpPr>
        <p:spPr>
          <a:xfrm>
            <a:off x="7720238" y="110250"/>
            <a:ext cx="4287264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C00000"/>
                </a:solidFill>
              </a:rPr>
              <a:t>Issue #2:  Should dysfunctions</a:t>
            </a:r>
          </a:p>
          <a:p>
            <a:r>
              <a:rPr lang="en-US" sz="2400" dirty="0">
                <a:solidFill>
                  <a:srgbClr val="C00000"/>
                </a:solidFill>
              </a:rPr>
              <a:t>associated with exercise of those</a:t>
            </a:r>
          </a:p>
          <a:p>
            <a:r>
              <a:rPr lang="en-US" sz="2400" dirty="0">
                <a:solidFill>
                  <a:srgbClr val="C00000"/>
                </a:solidFill>
              </a:rPr>
              <a:t>rights be curbed through </a:t>
            </a:r>
          </a:p>
          <a:p>
            <a:r>
              <a:rPr lang="en-US" sz="2400" dirty="0">
                <a:solidFill>
                  <a:srgbClr val="C00000"/>
                </a:solidFill>
              </a:rPr>
              <a:t>conditions on the funding?</a:t>
            </a:r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A873FE52-F52B-F699-E0D9-1684B0E5B77F}"/>
              </a:ext>
            </a:extLst>
          </p:cNvPr>
          <p:cNvCxnSpPr>
            <a:cxnSpLocks/>
            <a:stCxn id="3" idx="1"/>
            <a:endCxn id="14" idx="3"/>
          </p:cNvCxnSpPr>
          <p:nvPr/>
        </p:nvCxnSpPr>
        <p:spPr>
          <a:xfrm flipH="1">
            <a:off x="6698601" y="895080"/>
            <a:ext cx="1021637" cy="32685"/>
          </a:xfrm>
          <a:prstGeom prst="straightConnector1">
            <a:avLst/>
          </a:prstGeom>
          <a:ln>
            <a:solidFill>
              <a:srgbClr val="FF0000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521244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071D5F-8B79-B423-D94E-8EC8034991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2FEB9B69-ED42-68E8-6926-0A300723C5D0}"/>
              </a:ext>
            </a:extLst>
          </p:cNvPr>
          <p:cNvSpPr/>
          <p:nvPr/>
        </p:nvSpPr>
        <p:spPr>
          <a:xfrm>
            <a:off x="3664085" y="1493520"/>
            <a:ext cx="1896654" cy="765810"/>
          </a:xfrm>
          <a:prstGeom prst="round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/>
              <a:t>Innovator</a:t>
            </a:r>
          </a:p>
        </p:txBody>
      </p:sp>
    </p:spTree>
    <p:extLst>
      <p:ext uri="{BB962C8B-B14F-4D97-AF65-F5344CB8AC3E}">
        <p14:creationId xmlns:p14="http://schemas.microsoft.com/office/powerpoint/2010/main" val="395451926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1560D9-38AC-DB3B-D630-74AA54DEA3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D835192A-E9E5-4528-6626-8E330339D4C2}"/>
              </a:ext>
            </a:extLst>
          </p:cNvPr>
          <p:cNvSpPr/>
          <p:nvPr/>
        </p:nvSpPr>
        <p:spPr>
          <a:xfrm>
            <a:off x="990735" y="448582"/>
            <a:ext cx="1899951" cy="765810"/>
          </a:xfrm>
          <a:prstGeom prst="roundRect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/>
              <a:t>Government</a:t>
            </a:r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2353E54D-3BE3-F16C-3AAE-BC5F2AC1CE4E}"/>
              </a:ext>
            </a:extLst>
          </p:cNvPr>
          <p:cNvSpPr/>
          <p:nvPr/>
        </p:nvSpPr>
        <p:spPr>
          <a:xfrm>
            <a:off x="5547313" y="3083742"/>
            <a:ext cx="2278743" cy="765810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/>
              <a:t>Licensee</a:t>
            </a:r>
          </a:p>
          <a:p>
            <a:pPr algn="ctr"/>
            <a:r>
              <a:rPr lang="en-US" sz="2400" dirty="0"/>
              <a:t>(manufacturer)</a:t>
            </a:r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3BC457D5-A17D-F141-0FE7-1482875D0EFF}"/>
              </a:ext>
            </a:extLst>
          </p:cNvPr>
          <p:cNvSpPr/>
          <p:nvPr/>
        </p:nvSpPr>
        <p:spPr>
          <a:xfrm>
            <a:off x="5748469" y="5815512"/>
            <a:ext cx="1790882" cy="765810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/>
              <a:t>Consumers (Patients)</a:t>
            </a: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555FDE65-BB55-92E2-9FF8-7593AB997724}"/>
              </a:ext>
            </a:extLst>
          </p:cNvPr>
          <p:cNvSpPr/>
          <p:nvPr/>
        </p:nvSpPr>
        <p:spPr>
          <a:xfrm>
            <a:off x="9893164" y="2317932"/>
            <a:ext cx="1896654" cy="765810"/>
          </a:xfrm>
          <a:prstGeom prst="round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/>
              <a:t>Follow-on innovator</a:t>
            </a:r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6BA0DB33-BD5B-8C04-7A76-4734C386A7CA}"/>
              </a:ext>
            </a:extLst>
          </p:cNvPr>
          <p:cNvSpPr/>
          <p:nvPr/>
        </p:nvSpPr>
        <p:spPr>
          <a:xfrm>
            <a:off x="3664085" y="1493520"/>
            <a:ext cx="1896654" cy="765810"/>
          </a:xfrm>
          <a:prstGeom prst="round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/>
              <a:t>Innovator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9BC61610-6C2D-FF7F-E730-A6904236ADBD}"/>
              </a:ext>
            </a:extLst>
          </p:cNvPr>
          <p:cNvSpPr/>
          <p:nvPr/>
        </p:nvSpPr>
        <p:spPr>
          <a:xfrm>
            <a:off x="5139733" y="1282611"/>
            <a:ext cx="773399" cy="486228"/>
          </a:xfrm>
          <a:prstGeom prst="ellipse">
            <a:avLst/>
          </a:prstGeom>
          <a:solidFill>
            <a:srgbClr val="FF0000"/>
          </a:solidFill>
          <a:ln w="127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IP</a:t>
            </a:r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DEA46F9B-9EC7-7482-2736-161112688530}"/>
              </a:ext>
            </a:extLst>
          </p:cNvPr>
          <p:cNvCxnSpPr>
            <a:cxnSpLocks/>
          </p:cNvCxnSpPr>
          <p:nvPr/>
        </p:nvCxnSpPr>
        <p:spPr>
          <a:xfrm>
            <a:off x="2890686" y="1017270"/>
            <a:ext cx="773399" cy="476250"/>
          </a:xfrm>
          <a:prstGeom prst="straightConnector1">
            <a:avLst/>
          </a:prstGeom>
          <a:ln w="38100">
            <a:solidFill>
              <a:schemeClr val="accent6">
                <a:lumMod val="75000"/>
              </a:schemeClr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C2237214-7FA7-7F2D-4A89-5D8CA067E299}"/>
              </a:ext>
            </a:extLst>
          </p:cNvPr>
          <p:cNvCxnSpPr>
            <a:cxnSpLocks/>
          </p:cNvCxnSpPr>
          <p:nvPr/>
        </p:nvCxnSpPr>
        <p:spPr>
          <a:xfrm>
            <a:off x="5547313" y="2195221"/>
            <a:ext cx="1147717" cy="784472"/>
          </a:xfrm>
          <a:prstGeom prst="straightConnector1">
            <a:avLst/>
          </a:prstGeom>
          <a:ln w="38100">
            <a:solidFill>
              <a:schemeClr val="tx1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899864A6-47EC-D09E-A6FA-4B7964B57760}"/>
              </a:ext>
            </a:extLst>
          </p:cNvPr>
          <p:cNvSpPr txBox="1"/>
          <p:nvPr/>
        </p:nvSpPr>
        <p:spPr>
          <a:xfrm>
            <a:off x="3037278" y="727710"/>
            <a:ext cx="366132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Funding (grants; prizes; tax relief)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3D7F2A0-A1DC-F486-3AEE-6987E92EAC39}"/>
              </a:ext>
            </a:extLst>
          </p:cNvPr>
          <p:cNvSpPr txBox="1"/>
          <p:nvPr/>
        </p:nvSpPr>
        <p:spPr>
          <a:xfrm>
            <a:off x="6121171" y="2195221"/>
            <a:ext cx="90441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license</a:t>
            </a:r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25C60156-8C38-3C32-C522-133939E17219}"/>
              </a:ext>
            </a:extLst>
          </p:cNvPr>
          <p:cNvCxnSpPr>
            <a:cxnSpLocks/>
            <a:stCxn id="5" idx="2"/>
          </p:cNvCxnSpPr>
          <p:nvPr/>
        </p:nvCxnSpPr>
        <p:spPr>
          <a:xfrm>
            <a:off x="6686685" y="3849552"/>
            <a:ext cx="0" cy="1844312"/>
          </a:xfrm>
          <a:prstGeom prst="straightConnector1">
            <a:avLst/>
          </a:prstGeom>
          <a:ln w="38100">
            <a:solidFill>
              <a:schemeClr val="tx1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A3B5E87F-EC12-6E2B-D8D4-04DB2FFD0E00}"/>
              </a:ext>
            </a:extLst>
          </p:cNvPr>
          <p:cNvCxnSpPr>
            <a:cxnSpLocks/>
            <a:endCxn id="7" idx="1"/>
          </p:cNvCxnSpPr>
          <p:nvPr/>
        </p:nvCxnSpPr>
        <p:spPr>
          <a:xfrm>
            <a:off x="5560739" y="1775699"/>
            <a:ext cx="4332425" cy="925138"/>
          </a:xfrm>
          <a:prstGeom prst="straightConnector1">
            <a:avLst/>
          </a:prstGeom>
          <a:ln w="25400">
            <a:solidFill>
              <a:schemeClr val="tx1"/>
            </a:solidFill>
            <a:prstDash val="dash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>
            <a:extLst>
              <a:ext uri="{FF2B5EF4-FFF2-40B4-BE49-F238E27FC236}">
                <a16:creationId xmlns:a16="http://schemas.microsoft.com/office/drawing/2014/main" id="{55FDEB42-F1EF-07C2-BE95-620EAF95E42B}"/>
              </a:ext>
            </a:extLst>
          </p:cNvPr>
          <p:cNvSpPr txBox="1"/>
          <p:nvPr/>
        </p:nvSpPr>
        <p:spPr>
          <a:xfrm rot="753939">
            <a:off x="7012160" y="1917099"/>
            <a:ext cx="141615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information</a:t>
            </a:r>
          </a:p>
        </p:txBody>
      </p: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EB544754-7A13-B8A9-2CEB-7A971E3DFC55}"/>
              </a:ext>
            </a:extLst>
          </p:cNvPr>
          <p:cNvCxnSpPr>
            <a:cxnSpLocks/>
          </p:cNvCxnSpPr>
          <p:nvPr/>
        </p:nvCxnSpPr>
        <p:spPr>
          <a:xfrm flipV="1">
            <a:off x="6457762" y="3998268"/>
            <a:ext cx="0" cy="1817244"/>
          </a:xfrm>
          <a:prstGeom prst="straightConnector1">
            <a:avLst/>
          </a:prstGeom>
          <a:ln w="38100">
            <a:solidFill>
              <a:schemeClr val="accent6">
                <a:lumMod val="75000"/>
              </a:schemeClr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Rounded Rectangle 31">
            <a:extLst>
              <a:ext uri="{FF2B5EF4-FFF2-40B4-BE49-F238E27FC236}">
                <a16:creationId xmlns:a16="http://schemas.microsoft.com/office/drawing/2014/main" id="{5DD7ABF3-955D-94EA-221C-3590E45D624E}"/>
              </a:ext>
            </a:extLst>
          </p:cNvPr>
          <p:cNvSpPr/>
          <p:nvPr/>
        </p:nvSpPr>
        <p:spPr>
          <a:xfrm>
            <a:off x="5695586" y="4674141"/>
            <a:ext cx="1896648" cy="465498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dirty="0"/>
              <a:t>Intermediaries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75138284-C4D5-CAAA-1CDB-90593FB47473}"/>
              </a:ext>
            </a:extLst>
          </p:cNvPr>
          <p:cNvSpPr txBox="1"/>
          <p:nvPr/>
        </p:nvSpPr>
        <p:spPr>
          <a:xfrm>
            <a:off x="6162045" y="5202444"/>
            <a:ext cx="3401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chemeClr val="accent6">
                    <a:lumMod val="75000"/>
                  </a:schemeClr>
                </a:solidFill>
              </a:rPr>
              <a:t>$</a:t>
            </a:r>
          </a:p>
        </p:txBody>
      </p:sp>
      <p:cxnSp>
        <p:nvCxnSpPr>
          <p:cNvPr id="34" name="Straight Arrow Connector 33">
            <a:extLst>
              <a:ext uri="{FF2B5EF4-FFF2-40B4-BE49-F238E27FC236}">
                <a16:creationId xmlns:a16="http://schemas.microsoft.com/office/drawing/2014/main" id="{D0C24FCA-E9E4-9CB5-F38A-47CE3258DFA5}"/>
              </a:ext>
            </a:extLst>
          </p:cNvPr>
          <p:cNvCxnSpPr>
            <a:cxnSpLocks/>
          </p:cNvCxnSpPr>
          <p:nvPr/>
        </p:nvCxnSpPr>
        <p:spPr>
          <a:xfrm flipH="1" flipV="1">
            <a:off x="5265555" y="2269493"/>
            <a:ext cx="1066569" cy="710200"/>
          </a:xfrm>
          <a:prstGeom prst="straightConnector1">
            <a:avLst/>
          </a:prstGeom>
          <a:ln w="38100">
            <a:solidFill>
              <a:schemeClr val="accent6">
                <a:lumMod val="75000"/>
              </a:schemeClr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TextBox 40">
            <a:extLst>
              <a:ext uri="{FF2B5EF4-FFF2-40B4-BE49-F238E27FC236}">
                <a16:creationId xmlns:a16="http://schemas.microsoft.com/office/drawing/2014/main" id="{6CBB8744-E18D-0705-5E78-6E072CFC1D2B}"/>
              </a:ext>
            </a:extLst>
          </p:cNvPr>
          <p:cNvSpPr txBox="1"/>
          <p:nvPr/>
        </p:nvSpPr>
        <p:spPr>
          <a:xfrm>
            <a:off x="5076707" y="2353754"/>
            <a:ext cx="95250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chemeClr val="accent6">
                    <a:lumMod val="50000"/>
                  </a:schemeClr>
                </a:solidFill>
              </a:rPr>
              <a:t>License</a:t>
            </a:r>
          </a:p>
          <a:p>
            <a:r>
              <a:rPr lang="en-US" sz="2000" dirty="0">
                <a:solidFill>
                  <a:schemeClr val="accent6">
                    <a:lumMod val="50000"/>
                  </a:schemeClr>
                </a:solidFill>
              </a:rPr>
              <a:t>fees</a:t>
            </a:r>
          </a:p>
        </p:txBody>
      </p:sp>
      <p:sp>
        <p:nvSpPr>
          <p:cNvPr id="49" name="Rounded Rectangle 48">
            <a:extLst>
              <a:ext uri="{FF2B5EF4-FFF2-40B4-BE49-F238E27FC236}">
                <a16:creationId xmlns:a16="http://schemas.microsoft.com/office/drawing/2014/main" id="{59B9F89D-5C90-DD56-8A28-FED553278E52}"/>
              </a:ext>
            </a:extLst>
          </p:cNvPr>
          <p:cNvSpPr/>
          <p:nvPr/>
        </p:nvSpPr>
        <p:spPr>
          <a:xfrm>
            <a:off x="10030115" y="5813280"/>
            <a:ext cx="1790882" cy="765810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/>
              <a:t>Consumers (Patients)</a:t>
            </a:r>
          </a:p>
        </p:txBody>
      </p:sp>
      <p:cxnSp>
        <p:nvCxnSpPr>
          <p:cNvPr id="50" name="Straight Arrow Connector 49">
            <a:extLst>
              <a:ext uri="{FF2B5EF4-FFF2-40B4-BE49-F238E27FC236}">
                <a16:creationId xmlns:a16="http://schemas.microsoft.com/office/drawing/2014/main" id="{1F7792F2-6D52-C35B-29C5-90ACE8A3F9BB}"/>
              </a:ext>
            </a:extLst>
          </p:cNvPr>
          <p:cNvCxnSpPr>
            <a:cxnSpLocks/>
          </p:cNvCxnSpPr>
          <p:nvPr/>
        </p:nvCxnSpPr>
        <p:spPr>
          <a:xfrm>
            <a:off x="11070998" y="3083742"/>
            <a:ext cx="0" cy="2610122"/>
          </a:xfrm>
          <a:prstGeom prst="straightConnector1">
            <a:avLst/>
          </a:prstGeom>
          <a:ln w="38100">
            <a:solidFill>
              <a:schemeClr val="tx1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Box 50">
            <a:extLst>
              <a:ext uri="{FF2B5EF4-FFF2-40B4-BE49-F238E27FC236}">
                <a16:creationId xmlns:a16="http://schemas.microsoft.com/office/drawing/2014/main" id="{07B60C1C-9723-FA2D-59DA-DD2496EBD374}"/>
              </a:ext>
            </a:extLst>
          </p:cNvPr>
          <p:cNvSpPr txBox="1"/>
          <p:nvPr/>
        </p:nvSpPr>
        <p:spPr>
          <a:xfrm>
            <a:off x="11086505" y="3998268"/>
            <a:ext cx="110549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products</a:t>
            </a:r>
          </a:p>
        </p:txBody>
      </p:sp>
      <p:cxnSp>
        <p:nvCxnSpPr>
          <p:cNvPr id="52" name="Straight Arrow Connector 51">
            <a:extLst>
              <a:ext uri="{FF2B5EF4-FFF2-40B4-BE49-F238E27FC236}">
                <a16:creationId xmlns:a16="http://schemas.microsoft.com/office/drawing/2014/main" id="{BB915EDE-E59D-91B8-1314-AA095E6ADEC5}"/>
              </a:ext>
            </a:extLst>
          </p:cNvPr>
          <p:cNvCxnSpPr>
            <a:cxnSpLocks/>
          </p:cNvCxnSpPr>
          <p:nvPr/>
        </p:nvCxnSpPr>
        <p:spPr>
          <a:xfrm flipV="1">
            <a:off x="10842075" y="3166110"/>
            <a:ext cx="0" cy="2649402"/>
          </a:xfrm>
          <a:prstGeom prst="straightConnector1">
            <a:avLst/>
          </a:prstGeom>
          <a:ln w="38100">
            <a:solidFill>
              <a:schemeClr val="accent6">
                <a:lumMod val="75000"/>
              </a:schemeClr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Rounded Rectangle 52">
            <a:extLst>
              <a:ext uri="{FF2B5EF4-FFF2-40B4-BE49-F238E27FC236}">
                <a16:creationId xmlns:a16="http://schemas.microsoft.com/office/drawing/2014/main" id="{F55D88B5-267A-6A4C-02ED-92B12F8F116B}"/>
              </a:ext>
            </a:extLst>
          </p:cNvPr>
          <p:cNvSpPr/>
          <p:nvPr/>
        </p:nvSpPr>
        <p:spPr>
          <a:xfrm>
            <a:off x="10079899" y="4674141"/>
            <a:ext cx="1896648" cy="465498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dirty="0"/>
              <a:t>Intermediaries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86436854-9FD2-4F15-487F-F1908CDBB090}"/>
              </a:ext>
            </a:extLst>
          </p:cNvPr>
          <p:cNvSpPr txBox="1"/>
          <p:nvPr/>
        </p:nvSpPr>
        <p:spPr>
          <a:xfrm>
            <a:off x="10546358" y="5202444"/>
            <a:ext cx="3401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chemeClr val="accent6">
                    <a:lumMod val="75000"/>
                  </a:schemeClr>
                </a:solidFill>
              </a:rPr>
              <a:t>$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086BE7F-4418-F456-10E3-CDF47132132A}"/>
              </a:ext>
            </a:extLst>
          </p:cNvPr>
          <p:cNvSpPr txBox="1"/>
          <p:nvPr/>
        </p:nvSpPr>
        <p:spPr>
          <a:xfrm>
            <a:off x="6702192" y="3998268"/>
            <a:ext cx="346601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vaccines, therapies, diagnostics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59ED6E3-8536-79A6-B3C7-C07B0F8ABF8E}"/>
              </a:ext>
            </a:extLst>
          </p:cNvPr>
          <p:cNvSpPr txBox="1"/>
          <p:nvPr/>
        </p:nvSpPr>
        <p:spPr>
          <a:xfrm>
            <a:off x="7720238" y="110250"/>
            <a:ext cx="4287264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C00000"/>
                </a:solidFill>
              </a:rPr>
              <a:t>Issue #2:  Should dysfunctions</a:t>
            </a:r>
          </a:p>
          <a:p>
            <a:r>
              <a:rPr lang="en-US" sz="2400" dirty="0">
                <a:solidFill>
                  <a:srgbClr val="C00000"/>
                </a:solidFill>
              </a:rPr>
              <a:t>associated with exercise of those</a:t>
            </a:r>
          </a:p>
          <a:p>
            <a:r>
              <a:rPr lang="en-US" sz="2400" dirty="0">
                <a:solidFill>
                  <a:srgbClr val="C00000"/>
                </a:solidFill>
              </a:rPr>
              <a:t>rights be curbed through </a:t>
            </a:r>
          </a:p>
          <a:p>
            <a:r>
              <a:rPr lang="en-US" sz="2400" dirty="0">
                <a:solidFill>
                  <a:srgbClr val="C00000"/>
                </a:solidFill>
              </a:rPr>
              <a:t>conditions on the funding?</a:t>
            </a:r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5ABE2820-C1B9-DC6D-0360-B4C420BED280}"/>
              </a:ext>
            </a:extLst>
          </p:cNvPr>
          <p:cNvCxnSpPr>
            <a:cxnSpLocks/>
            <a:stCxn id="3" idx="1"/>
            <a:endCxn id="14" idx="3"/>
          </p:cNvCxnSpPr>
          <p:nvPr/>
        </p:nvCxnSpPr>
        <p:spPr>
          <a:xfrm flipH="1">
            <a:off x="6698601" y="895080"/>
            <a:ext cx="1021637" cy="32685"/>
          </a:xfrm>
          <a:prstGeom prst="straightConnector1">
            <a:avLst/>
          </a:prstGeom>
          <a:ln>
            <a:solidFill>
              <a:srgbClr val="FF0000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4DAE9199-5347-0845-968B-91B0EF1E1D6A}"/>
              </a:ext>
            </a:extLst>
          </p:cNvPr>
          <p:cNvSpPr/>
          <p:nvPr/>
        </p:nvSpPr>
        <p:spPr>
          <a:xfrm>
            <a:off x="285750" y="1017270"/>
            <a:ext cx="1017270" cy="560070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1. “shop right”</a:t>
            </a:r>
          </a:p>
        </p:txBody>
      </p:sp>
    </p:spTree>
    <p:extLst>
      <p:ext uri="{BB962C8B-B14F-4D97-AF65-F5344CB8AC3E}">
        <p14:creationId xmlns:p14="http://schemas.microsoft.com/office/powerpoint/2010/main" val="177802164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6246CA-801E-87D8-0343-DF7526FE2D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C0F4EBAF-0205-09D3-4DB8-528CDB3B6019}"/>
              </a:ext>
            </a:extLst>
          </p:cNvPr>
          <p:cNvSpPr/>
          <p:nvPr/>
        </p:nvSpPr>
        <p:spPr>
          <a:xfrm>
            <a:off x="990735" y="448582"/>
            <a:ext cx="1899951" cy="765810"/>
          </a:xfrm>
          <a:prstGeom prst="roundRect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/>
              <a:t>Government</a:t>
            </a:r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FA94566A-B0D0-9449-5F8D-6858B162876B}"/>
              </a:ext>
            </a:extLst>
          </p:cNvPr>
          <p:cNvSpPr/>
          <p:nvPr/>
        </p:nvSpPr>
        <p:spPr>
          <a:xfrm>
            <a:off x="5547313" y="3083742"/>
            <a:ext cx="2278743" cy="765810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/>
              <a:t>Licensee</a:t>
            </a:r>
          </a:p>
          <a:p>
            <a:pPr algn="ctr"/>
            <a:r>
              <a:rPr lang="en-US" sz="2400" dirty="0"/>
              <a:t>(manufacturer)</a:t>
            </a:r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0F65DBC1-1FAE-A999-7060-A45342CC71CD}"/>
              </a:ext>
            </a:extLst>
          </p:cNvPr>
          <p:cNvSpPr/>
          <p:nvPr/>
        </p:nvSpPr>
        <p:spPr>
          <a:xfrm>
            <a:off x="5748469" y="5815512"/>
            <a:ext cx="1790882" cy="765810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/>
              <a:t>Consumers (Patients)</a:t>
            </a: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5E415487-27B3-23CB-320B-D4C7D6EDF4BF}"/>
              </a:ext>
            </a:extLst>
          </p:cNvPr>
          <p:cNvSpPr/>
          <p:nvPr/>
        </p:nvSpPr>
        <p:spPr>
          <a:xfrm>
            <a:off x="9893164" y="2317932"/>
            <a:ext cx="1896654" cy="765810"/>
          </a:xfrm>
          <a:prstGeom prst="round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/>
              <a:t>Follow-on innovator</a:t>
            </a:r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A415A07C-0D02-1D1A-DDB3-1EB11F8102E8}"/>
              </a:ext>
            </a:extLst>
          </p:cNvPr>
          <p:cNvSpPr/>
          <p:nvPr/>
        </p:nvSpPr>
        <p:spPr>
          <a:xfrm>
            <a:off x="3664085" y="1493520"/>
            <a:ext cx="1896654" cy="765810"/>
          </a:xfrm>
          <a:prstGeom prst="round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/>
              <a:t>Innovator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4D15AC8A-96B5-8376-34EC-F6513B7FE9D3}"/>
              </a:ext>
            </a:extLst>
          </p:cNvPr>
          <p:cNvSpPr/>
          <p:nvPr/>
        </p:nvSpPr>
        <p:spPr>
          <a:xfrm>
            <a:off x="5139733" y="1282611"/>
            <a:ext cx="773399" cy="486228"/>
          </a:xfrm>
          <a:prstGeom prst="ellipse">
            <a:avLst/>
          </a:prstGeom>
          <a:solidFill>
            <a:srgbClr val="FF0000"/>
          </a:solidFill>
          <a:ln w="127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IP</a:t>
            </a:r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81C93BFF-A2F0-42A0-5FE5-D2E4FE62BF82}"/>
              </a:ext>
            </a:extLst>
          </p:cNvPr>
          <p:cNvCxnSpPr>
            <a:cxnSpLocks/>
          </p:cNvCxnSpPr>
          <p:nvPr/>
        </p:nvCxnSpPr>
        <p:spPr>
          <a:xfrm>
            <a:off x="2890686" y="1017270"/>
            <a:ext cx="773399" cy="476250"/>
          </a:xfrm>
          <a:prstGeom prst="straightConnector1">
            <a:avLst/>
          </a:prstGeom>
          <a:ln w="38100">
            <a:solidFill>
              <a:schemeClr val="accent6">
                <a:lumMod val="75000"/>
              </a:schemeClr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747FC86A-D87A-78A8-3707-64C8DC94FE15}"/>
              </a:ext>
            </a:extLst>
          </p:cNvPr>
          <p:cNvCxnSpPr>
            <a:cxnSpLocks/>
          </p:cNvCxnSpPr>
          <p:nvPr/>
        </p:nvCxnSpPr>
        <p:spPr>
          <a:xfrm>
            <a:off x="5547313" y="2195221"/>
            <a:ext cx="1147717" cy="784472"/>
          </a:xfrm>
          <a:prstGeom prst="straightConnector1">
            <a:avLst/>
          </a:prstGeom>
          <a:ln w="38100">
            <a:solidFill>
              <a:schemeClr val="tx1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AC02A9D5-3CB2-CE3D-9B97-E9B6332C6829}"/>
              </a:ext>
            </a:extLst>
          </p:cNvPr>
          <p:cNvSpPr txBox="1"/>
          <p:nvPr/>
        </p:nvSpPr>
        <p:spPr>
          <a:xfrm>
            <a:off x="3037278" y="727710"/>
            <a:ext cx="366132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Funding (grants; prizes; tax relief)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284DF60-940D-F411-40B6-0B509CB10A25}"/>
              </a:ext>
            </a:extLst>
          </p:cNvPr>
          <p:cNvSpPr txBox="1"/>
          <p:nvPr/>
        </p:nvSpPr>
        <p:spPr>
          <a:xfrm>
            <a:off x="6121171" y="2195221"/>
            <a:ext cx="90441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license</a:t>
            </a:r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91E6FD99-D852-22F5-863B-9F04D674063C}"/>
              </a:ext>
            </a:extLst>
          </p:cNvPr>
          <p:cNvCxnSpPr>
            <a:cxnSpLocks/>
            <a:stCxn id="5" idx="2"/>
          </p:cNvCxnSpPr>
          <p:nvPr/>
        </p:nvCxnSpPr>
        <p:spPr>
          <a:xfrm>
            <a:off x="6686685" y="3849552"/>
            <a:ext cx="0" cy="1844312"/>
          </a:xfrm>
          <a:prstGeom prst="straightConnector1">
            <a:avLst/>
          </a:prstGeom>
          <a:ln w="38100">
            <a:solidFill>
              <a:schemeClr val="tx1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AFF91243-5272-26F5-824D-D925E4F89176}"/>
              </a:ext>
            </a:extLst>
          </p:cNvPr>
          <p:cNvCxnSpPr>
            <a:cxnSpLocks/>
            <a:endCxn id="7" idx="1"/>
          </p:cNvCxnSpPr>
          <p:nvPr/>
        </p:nvCxnSpPr>
        <p:spPr>
          <a:xfrm>
            <a:off x="5560739" y="1775699"/>
            <a:ext cx="4332425" cy="925138"/>
          </a:xfrm>
          <a:prstGeom prst="straightConnector1">
            <a:avLst/>
          </a:prstGeom>
          <a:ln w="25400">
            <a:solidFill>
              <a:schemeClr val="tx1"/>
            </a:solidFill>
            <a:prstDash val="dash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>
            <a:extLst>
              <a:ext uri="{FF2B5EF4-FFF2-40B4-BE49-F238E27FC236}">
                <a16:creationId xmlns:a16="http://schemas.microsoft.com/office/drawing/2014/main" id="{21B79BBF-4E7F-FD90-BC90-BB287540F430}"/>
              </a:ext>
            </a:extLst>
          </p:cNvPr>
          <p:cNvSpPr txBox="1"/>
          <p:nvPr/>
        </p:nvSpPr>
        <p:spPr>
          <a:xfrm rot="753939">
            <a:off x="7012160" y="1917099"/>
            <a:ext cx="141615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information</a:t>
            </a:r>
          </a:p>
        </p:txBody>
      </p: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7E7AB328-7935-430D-D934-CF6CEF1FBB76}"/>
              </a:ext>
            </a:extLst>
          </p:cNvPr>
          <p:cNvCxnSpPr>
            <a:cxnSpLocks/>
          </p:cNvCxnSpPr>
          <p:nvPr/>
        </p:nvCxnSpPr>
        <p:spPr>
          <a:xfrm flipV="1">
            <a:off x="6457762" y="3998268"/>
            <a:ext cx="0" cy="1817244"/>
          </a:xfrm>
          <a:prstGeom prst="straightConnector1">
            <a:avLst/>
          </a:prstGeom>
          <a:ln w="38100">
            <a:solidFill>
              <a:schemeClr val="accent6">
                <a:lumMod val="75000"/>
              </a:schemeClr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Rounded Rectangle 31">
            <a:extLst>
              <a:ext uri="{FF2B5EF4-FFF2-40B4-BE49-F238E27FC236}">
                <a16:creationId xmlns:a16="http://schemas.microsoft.com/office/drawing/2014/main" id="{8D7D5FAC-BC18-43F5-6582-88CA171DB4E1}"/>
              </a:ext>
            </a:extLst>
          </p:cNvPr>
          <p:cNvSpPr/>
          <p:nvPr/>
        </p:nvSpPr>
        <p:spPr>
          <a:xfrm>
            <a:off x="5695586" y="4674141"/>
            <a:ext cx="1896648" cy="465498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dirty="0"/>
              <a:t>Intermediaries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85881441-9D81-7F12-26AF-86B32E699D61}"/>
              </a:ext>
            </a:extLst>
          </p:cNvPr>
          <p:cNvSpPr txBox="1"/>
          <p:nvPr/>
        </p:nvSpPr>
        <p:spPr>
          <a:xfrm>
            <a:off x="6162045" y="5202444"/>
            <a:ext cx="3401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chemeClr val="accent6">
                    <a:lumMod val="75000"/>
                  </a:schemeClr>
                </a:solidFill>
              </a:rPr>
              <a:t>$</a:t>
            </a:r>
          </a:p>
        </p:txBody>
      </p:sp>
      <p:cxnSp>
        <p:nvCxnSpPr>
          <p:cNvPr id="34" name="Straight Arrow Connector 33">
            <a:extLst>
              <a:ext uri="{FF2B5EF4-FFF2-40B4-BE49-F238E27FC236}">
                <a16:creationId xmlns:a16="http://schemas.microsoft.com/office/drawing/2014/main" id="{078B249D-04B1-42BD-BDEA-2153DE292951}"/>
              </a:ext>
            </a:extLst>
          </p:cNvPr>
          <p:cNvCxnSpPr>
            <a:cxnSpLocks/>
          </p:cNvCxnSpPr>
          <p:nvPr/>
        </p:nvCxnSpPr>
        <p:spPr>
          <a:xfrm flipH="1" flipV="1">
            <a:off x="5265555" y="2269493"/>
            <a:ext cx="1066569" cy="710200"/>
          </a:xfrm>
          <a:prstGeom prst="straightConnector1">
            <a:avLst/>
          </a:prstGeom>
          <a:ln w="38100">
            <a:solidFill>
              <a:schemeClr val="accent6">
                <a:lumMod val="75000"/>
              </a:schemeClr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TextBox 40">
            <a:extLst>
              <a:ext uri="{FF2B5EF4-FFF2-40B4-BE49-F238E27FC236}">
                <a16:creationId xmlns:a16="http://schemas.microsoft.com/office/drawing/2014/main" id="{08C261C9-8983-1C64-A44F-A0E867C8455A}"/>
              </a:ext>
            </a:extLst>
          </p:cNvPr>
          <p:cNvSpPr txBox="1"/>
          <p:nvPr/>
        </p:nvSpPr>
        <p:spPr>
          <a:xfrm>
            <a:off x="5076707" y="2353754"/>
            <a:ext cx="95250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chemeClr val="accent6">
                    <a:lumMod val="50000"/>
                  </a:schemeClr>
                </a:solidFill>
              </a:rPr>
              <a:t>License</a:t>
            </a:r>
          </a:p>
          <a:p>
            <a:r>
              <a:rPr lang="en-US" sz="2000" dirty="0">
                <a:solidFill>
                  <a:schemeClr val="accent6">
                    <a:lumMod val="50000"/>
                  </a:schemeClr>
                </a:solidFill>
              </a:rPr>
              <a:t>fees</a:t>
            </a:r>
          </a:p>
        </p:txBody>
      </p:sp>
      <p:sp>
        <p:nvSpPr>
          <p:cNvPr id="49" name="Rounded Rectangle 48">
            <a:extLst>
              <a:ext uri="{FF2B5EF4-FFF2-40B4-BE49-F238E27FC236}">
                <a16:creationId xmlns:a16="http://schemas.microsoft.com/office/drawing/2014/main" id="{1CCA5204-2F1E-D4F5-CDCB-1139343B489F}"/>
              </a:ext>
            </a:extLst>
          </p:cNvPr>
          <p:cNvSpPr/>
          <p:nvPr/>
        </p:nvSpPr>
        <p:spPr>
          <a:xfrm>
            <a:off x="10030115" y="5813280"/>
            <a:ext cx="1790882" cy="765810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/>
              <a:t>Consumers (Patients)</a:t>
            </a:r>
          </a:p>
        </p:txBody>
      </p:sp>
      <p:cxnSp>
        <p:nvCxnSpPr>
          <p:cNvPr id="50" name="Straight Arrow Connector 49">
            <a:extLst>
              <a:ext uri="{FF2B5EF4-FFF2-40B4-BE49-F238E27FC236}">
                <a16:creationId xmlns:a16="http://schemas.microsoft.com/office/drawing/2014/main" id="{21B3018E-C6B6-3131-310D-BA9F2B788897}"/>
              </a:ext>
            </a:extLst>
          </p:cNvPr>
          <p:cNvCxnSpPr>
            <a:cxnSpLocks/>
          </p:cNvCxnSpPr>
          <p:nvPr/>
        </p:nvCxnSpPr>
        <p:spPr>
          <a:xfrm>
            <a:off x="11070998" y="3083742"/>
            <a:ext cx="0" cy="2610122"/>
          </a:xfrm>
          <a:prstGeom prst="straightConnector1">
            <a:avLst/>
          </a:prstGeom>
          <a:ln w="38100">
            <a:solidFill>
              <a:schemeClr val="tx1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Box 50">
            <a:extLst>
              <a:ext uri="{FF2B5EF4-FFF2-40B4-BE49-F238E27FC236}">
                <a16:creationId xmlns:a16="http://schemas.microsoft.com/office/drawing/2014/main" id="{318E95CE-F7B5-65AE-FAA0-B360159B036C}"/>
              </a:ext>
            </a:extLst>
          </p:cNvPr>
          <p:cNvSpPr txBox="1"/>
          <p:nvPr/>
        </p:nvSpPr>
        <p:spPr>
          <a:xfrm>
            <a:off x="11086505" y="3998268"/>
            <a:ext cx="110549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products</a:t>
            </a:r>
          </a:p>
        </p:txBody>
      </p:sp>
      <p:cxnSp>
        <p:nvCxnSpPr>
          <p:cNvPr id="52" name="Straight Arrow Connector 51">
            <a:extLst>
              <a:ext uri="{FF2B5EF4-FFF2-40B4-BE49-F238E27FC236}">
                <a16:creationId xmlns:a16="http://schemas.microsoft.com/office/drawing/2014/main" id="{8766B417-F990-3461-0540-052B6F472DD2}"/>
              </a:ext>
            </a:extLst>
          </p:cNvPr>
          <p:cNvCxnSpPr>
            <a:cxnSpLocks/>
          </p:cNvCxnSpPr>
          <p:nvPr/>
        </p:nvCxnSpPr>
        <p:spPr>
          <a:xfrm flipV="1">
            <a:off x="10842075" y="3166110"/>
            <a:ext cx="0" cy="2649402"/>
          </a:xfrm>
          <a:prstGeom prst="straightConnector1">
            <a:avLst/>
          </a:prstGeom>
          <a:ln w="38100">
            <a:solidFill>
              <a:schemeClr val="accent6">
                <a:lumMod val="75000"/>
              </a:schemeClr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Rounded Rectangle 52">
            <a:extLst>
              <a:ext uri="{FF2B5EF4-FFF2-40B4-BE49-F238E27FC236}">
                <a16:creationId xmlns:a16="http://schemas.microsoft.com/office/drawing/2014/main" id="{8F4F32C3-6572-AC3F-5AEF-3C9DA11C6539}"/>
              </a:ext>
            </a:extLst>
          </p:cNvPr>
          <p:cNvSpPr/>
          <p:nvPr/>
        </p:nvSpPr>
        <p:spPr>
          <a:xfrm>
            <a:off x="10079899" y="4674141"/>
            <a:ext cx="1896648" cy="465498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dirty="0"/>
              <a:t>Intermediaries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2C4EFD7F-EBDF-68D0-0795-D49611B94E89}"/>
              </a:ext>
            </a:extLst>
          </p:cNvPr>
          <p:cNvSpPr txBox="1"/>
          <p:nvPr/>
        </p:nvSpPr>
        <p:spPr>
          <a:xfrm>
            <a:off x="10546358" y="5202444"/>
            <a:ext cx="3401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chemeClr val="accent6">
                    <a:lumMod val="75000"/>
                  </a:schemeClr>
                </a:solidFill>
              </a:rPr>
              <a:t>$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7262D17-BFE1-68B2-A190-A1E984802ABE}"/>
              </a:ext>
            </a:extLst>
          </p:cNvPr>
          <p:cNvSpPr txBox="1"/>
          <p:nvPr/>
        </p:nvSpPr>
        <p:spPr>
          <a:xfrm>
            <a:off x="6702192" y="3998268"/>
            <a:ext cx="346601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vaccines, therapies, diagnostics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71BB78E-5658-002E-379C-171A791B4CC2}"/>
              </a:ext>
            </a:extLst>
          </p:cNvPr>
          <p:cNvSpPr txBox="1"/>
          <p:nvPr/>
        </p:nvSpPr>
        <p:spPr>
          <a:xfrm>
            <a:off x="7720238" y="110250"/>
            <a:ext cx="4287264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C00000"/>
                </a:solidFill>
              </a:rPr>
              <a:t>Issue #2:  Should dysfunctions</a:t>
            </a:r>
          </a:p>
          <a:p>
            <a:r>
              <a:rPr lang="en-US" sz="2400" dirty="0">
                <a:solidFill>
                  <a:srgbClr val="C00000"/>
                </a:solidFill>
              </a:rPr>
              <a:t>associated with exercise of those</a:t>
            </a:r>
          </a:p>
          <a:p>
            <a:r>
              <a:rPr lang="en-US" sz="2400" dirty="0">
                <a:solidFill>
                  <a:srgbClr val="C00000"/>
                </a:solidFill>
              </a:rPr>
              <a:t>rights be curbed through </a:t>
            </a:r>
          </a:p>
          <a:p>
            <a:r>
              <a:rPr lang="en-US" sz="2400" dirty="0">
                <a:solidFill>
                  <a:srgbClr val="C00000"/>
                </a:solidFill>
              </a:rPr>
              <a:t>conditions on the funding?</a:t>
            </a:r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70A830C6-D7F9-DB48-69ED-07A0457B7C78}"/>
              </a:ext>
            </a:extLst>
          </p:cNvPr>
          <p:cNvCxnSpPr>
            <a:cxnSpLocks/>
            <a:stCxn id="3" idx="1"/>
            <a:endCxn id="14" idx="3"/>
          </p:cNvCxnSpPr>
          <p:nvPr/>
        </p:nvCxnSpPr>
        <p:spPr>
          <a:xfrm flipH="1">
            <a:off x="6698601" y="895080"/>
            <a:ext cx="1021637" cy="32685"/>
          </a:xfrm>
          <a:prstGeom prst="straightConnector1">
            <a:avLst/>
          </a:prstGeom>
          <a:ln>
            <a:solidFill>
              <a:srgbClr val="FF0000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CD5B22BD-DDD1-826C-4B55-69516A2F5B1A}"/>
              </a:ext>
            </a:extLst>
          </p:cNvPr>
          <p:cNvSpPr/>
          <p:nvPr/>
        </p:nvSpPr>
        <p:spPr>
          <a:xfrm>
            <a:off x="285750" y="1017270"/>
            <a:ext cx="1017270" cy="560070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1. “shop right”</a:t>
            </a:r>
          </a:p>
        </p:txBody>
      </p:sp>
      <p:sp>
        <p:nvSpPr>
          <p:cNvPr id="17" name="Rounded Rectangle 16">
            <a:extLst>
              <a:ext uri="{FF2B5EF4-FFF2-40B4-BE49-F238E27FC236}">
                <a16:creationId xmlns:a16="http://schemas.microsoft.com/office/drawing/2014/main" id="{F064B680-D7C7-3D1E-6CEA-C56E2077407A}"/>
              </a:ext>
            </a:extLst>
          </p:cNvPr>
          <p:cNvSpPr/>
          <p:nvPr/>
        </p:nvSpPr>
        <p:spPr>
          <a:xfrm>
            <a:off x="3650659" y="3963510"/>
            <a:ext cx="1896654" cy="2737312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/>
              <a:t>2. Duty to make products available at affordable prices --</a:t>
            </a:r>
          </a:p>
          <a:p>
            <a:r>
              <a:rPr lang="en-US" dirty="0"/>
              <a:t>a. within LMICs,</a:t>
            </a:r>
          </a:p>
          <a:p>
            <a:r>
              <a:rPr lang="en-US" dirty="0"/>
              <a:t>b. within the nation, or</a:t>
            </a:r>
          </a:p>
          <a:p>
            <a:r>
              <a:rPr lang="en-US" dirty="0"/>
              <a:t>c. globally</a:t>
            </a: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26A1F5C8-DC93-0F39-CFD9-605EC0048809}"/>
              </a:ext>
            </a:extLst>
          </p:cNvPr>
          <p:cNvSpPr/>
          <p:nvPr/>
        </p:nvSpPr>
        <p:spPr>
          <a:xfrm>
            <a:off x="2598089" y="5531630"/>
            <a:ext cx="3005529" cy="132637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167036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1577DB-C847-E477-9FDC-A2CD3672E3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DCFE7C47-1A41-EEE0-D916-356535254A1C}"/>
              </a:ext>
            </a:extLst>
          </p:cNvPr>
          <p:cNvSpPr/>
          <p:nvPr/>
        </p:nvSpPr>
        <p:spPr>
          <a:xfrm>
            <a:off x="990735" y="448582"/>
            <a:ext cx="1899951" cy="765810"/>
          </a:xfrm>
          <a:prstGeom prst="roundRect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/>
              <a:t>Government</a:t>
            </a:r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11BABC60-D887-5944-9884-3882DCE2D585}"/>
              </a:ext>
            </a:extLst>
          </p:cNvPr>
          <p:cNvSpPr/>
          <p:nvPr/>
        </p:nvSpPr>
        <p:spPr>
          <a:xfrm>
            <a:off x="5547313" y="3083742"/>
            <a:ext cx="2278743" cy="765810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/>
              <a:t>Licensee</a:t>
            </a:r>
          </a:p>
          <a:p>
            <a:pPr algn="ctr"/>
            <a:r>
              <a:rPr lang="en-US" sz="2400" dirty="0"/>
              <a:t>(manufacturer)</a:t>
            </a:r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50546FF7-E590-4A1E-5F58-6ADD44DBC11E}"/>
              </a:ext>
            </a:extLst>
          </p:cNvPr>
          <p:cNvSpPr/>
          <p:nvPr/>
        </p:nvSpPr>
        <p:spPr>
          <a:xfrm>
            <a:off x="5748469" y="5815512"/>
            <a:ext cx="1790882" cy="765810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/>
              <a:t>Consumers (Patients)</a:t>
            </a: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CAF912B0-5A79-0571-9A7E-2EB5F5C04DA2}"/>
              </a:ext>
            </a:extLst>
          </p:cNvPr>
          <p:cNvSpPr/>
          <p:nvPr/>
        </p:nvSpPr>
        <p:spPr>
          <a:xfrm>
            <a:off x="9893164" y="2317932"/>
            <a:ext cx="1896654" cy="765810"/>
          </a:xfrm>
          <a:prstGeom prst="round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/>
              <a:t>Follow-on innovator</a:t>
            </a:r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8E5FBE3E-4004-03C9-09CD-3720B1450B4D}"/>
              </a:ext>
            </a:extLst>
          </p:cNvPr>
          <p:cNvSpPr/>
          <p:nvPr/>
        </p:nvSpPr>
        <p:spPr>
          <a:xfrm>
            <a:off x="3664085" y="1493520"/>
            <a:ext cx="1896654" cy="765810"/>
          </a:xfrm>
          <a:prstGeom prst="round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/>
              <a:t>Innovator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5C93E058-888C-8417-448E-C6EEC31D7AC3}"/>
              </a:ext>
            </a:extLst>
          </p:cNvPr>
          <p:cNvSpPr/>
          <p:nvPr/>
        </p:nvSpPr>
        <p:spPr>
          <a:xfrm>
            <a:off x="5139733" y="1282611"/>
            <a:ext cx="773399" cy="486228"/>
          </a:xfrm>
          <a:prstGeom prst="ellipse">
            <a:avLst/>
          </a:prstGeom>
          <a:solidFill>
            <a:srgbClr val="FF0000"/>
          </a:solidFill>
          <a:ln w="127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IP</a:t>
            </a:r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CE3E2126-DC12-0693-C626-AC73602F4CE8}"/>
              </a:ext>
            </a:extLst>
          </p:cNvPr>
          <p:cNvCxnSpPr>
            <a:cxnSpLocks/>
          </p:cNvCxnSpPr>
          <p:nvPr/>
        </p:nvCxnSpPr>
        <p:spPr>
          <a:xfrm>
            <a:off x="2890686" y="1017270"/>
            <a:ext cx="773399" cy="476250"/>
          </a:xfrm>
          <a:prstGeom prst="straightConnector1">
            <a:avLst/>
          </a:prstGeom>
          <a:ln w="38100">
            <a:solidFill>
              <a:schemeClr val="accent6">
                <a:lumMod val="75000"/>
              </a:schemeClr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FC705048-D6B1-8062-9D26-06A6CE037807}"/>
              </a:ext>
            </a:extLst>
          </p:cNvPr>
          <p:cNvCxnSpPr>
            <a:cxnSpLocks/>
          </p:cNvCxnSpPr>
          <p:nvPr/>
        </p:nvCxnSpPr>
        <p:spPr>
          <a:xfrm>
            <a:off x="5547313" y="2195221"/>
            <a:ext cx="1147717" cy="784472"/>
          </a:xfrm>
          <a:prstGeom prst="straightConnector1">
            <a:avLst/>
          </a:prstGeom>
          <a:ln w="38100">
            <a:solidFill>
              <a:schemeClr val="tx1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6F621A0B-30BC-ABAC-C24A-0FE7820B8C65}"/>
              </a:ext>
            </a:extLst>
          </p:cNvPr>
          <p:cNvSpPr txBox="1"/>
          <p:nvPr/>
        </p:nvSpPr>
        <p:spPr>
          <a:xfrm>
            <a:off x="3037278" y="727710"/>
            <a:ext cx="366132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Funding (grants; prizes; tax relief)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F783264-15B3-D7ED-9447-BFAEA7BFACA6}"/>
              </a:ext>
            </a:extLst>
          </p:cNvPr>
          <p:cNvSpPr txBox="1"/>
          <p:nvPr/>
        </p:nvSpPr>
        <p:spPr>
          <a:xfrm>
            <a:off x="6121171" y="2195221"/>
            <a:ext cx="90441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license</a:t>
            </a:r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4BFD4D0E-7510-2C05-6348-4437FBF052C6}"/>
              </a:ext>
            </a:extLst>
          </p:cNvPr>
          <p:cNvCxnSpPr>
            <a:cxnSpLocks/>
            <a:stCxn id="5" idx="2"/>
          </p:cNvCxnSpPr>
          <p:nvPr/>
        </p:nvCxnSpPr>
        <p:spPr>
          <a:xfrm>
            <a:off x="6686685" y="3849552"/>
            <a:ext cx="0" cy="1844312"/>
          </a:xfrm>
          <a:prstGeom prst="straightConnector1">
            <a:avLst/>
          </a:prstGeom>
          <a:ln w="38100">
            <a:solidFill>
              <a:schemeClr val="tx1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4226262C-2078-07E4-D10A-6D868A63753D}"/>
              </a:ext>
            </a:extLst>
          </p:cNvPr>
          <p:cNvCxnSpPr>
            <a:cxnSpLocks/>
            <a:endCxn id="7" idx="1"/>
          </p:cNvCxnSpPr>
          <p:nvPr/>
        </p:nvCxnSpPr>
        <p:spPr>
          <a:xfrm>
            <a:off x="5560739" y="1775699"/>
            <a:ext cx="4332425" cy="925138"/>
          </a:xfrm>
          <a:prstGeom prst="straightConnector1">
            <a:avLst/>
          </a:prstGeom>
          <a:ln w="25400">
            <a:solidFill>
              <a:schemeClr val="tx1"/>
            </a:solidFill>
            <a:prstDash val="dash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>
            <a:extLst>
              <a:ext uri="{FF2B5EF4-FFF2-40B4-BE49-F238E27FC236}">
                <a16:creationId xmlns:a16="http://schemas.microsoft.com/office/drawing/2014/main" id="{CA4FF79E-965C-FE71-ABAA-7F79F2297B6E}"/>
              </a:ext>
            </a:extLst>
          </p:cNvPr>
          <p:cNvSpPr txBox="1"/>
          <p:nvPr/>
        </p:nvSpPr>
        <p:spPr>
          <a:xfrm rot="753939">
            <a:off x="7012160" y="1917099"/>
            <a:ext cx="141615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information</a:t>
            </a:r>
          </a:p>
        </p:txBody>
      </p: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CDCA0B8A-91CA-D42B-360B-4023F38B02B4}"/>
              </a:ext>
            </a:extLst>
          </p:cNvPr>
          <p:cNvCxnSpPr>
            <a:cxnSpLocks/>
          </p:cNvCxnSpPr>
          <p:nvPr/>
        </p:nvCxnSpPr>
        <p:spPr>
          <a:xfrm flipV="1">
            <a:off x="6457762" y="3998268"/>
            <a:ext cx="0" cy="1817244"/>
          </a:xfrm>
          <a:prstGeom prst="straightConnector1">
            <a:avLst/>
          </a:prstGeom>
          <a:ln w="38100">
            <a:solidFill>
              <a:schemeClr val="accent6">
                <a:lumMod val="75000"/>
              </a:schemeClr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Rounded Rectangle 31">
            <a:extLst>
              <a:ext uri="{FF2B5EF4-FFF2-40B4-BE49-F238E27FC236}">
                <a16:creationId xmlns:a16="http://schemas.microsoft.com/office/drawing/2014/main" id="{85A0CCBE-1033-C26C-E650-21D894168D41}"/>
              </a:ext>
            </a:extLst>
          </p:cNvPr>
          <p:cNvSpPr/>
          <p:nvPr/>
        </p:nvSpPr>
        <p:spPr>
          <a:xfrm>
            <a:off x="5695586" y="4674141"/>
            <a:ext cx="1896648" cy="465498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dirty="0"/>
              <a:t>Intermediaries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848781A0-6B55-4A1F-D320-FA38129038CB}"/>
              </a:ext>
            </a:extLst>
          </p:cNvPr>
          <p:cNvSpPr txBox="1"/>
          <p:nvPr/>
        </p:nvSpPr>
        <p:spPr>
          <a:xfrm>
            <a:off x="6162045" y="5202444"/>
            <a:ext cx="3401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chemeClr val="accent6">
                    <a:lumMod val="75000"/>
                  </a:schemeClr>
                </a:solidFill>
              </a:rPr>
              <a:t>$</a:t>
            </a:r>
          </a:p>
        </p:txBody>
      </p:sp>
      <p:cxnSp>
        <p:nvCxnSpPr>
          <p:cNvPr id="34" name="Straight Arrow Connector 33">
            <a:extLst>
              <a:ext uri="{FF2B5EF4-FFF2-40B4-BE49-F238E27FC236}">
                <a16:creationId xmlns:a16="http://schemas.microsoft.com/office/drawing/2014/main" id="{A0761736-0771-133E-4FAA-24AAEDE7DB0C}"/>
              </a:ext>
            </a:extLst>
          </p:cNvPr>
          <p:cNvCxnSpPr>
            <a:cxnSpLocks/>
          </p:cNvCxnSpPr>
          <p:nvPr/>
        </p:nvCxnSpPr>
        <p:spPr>
          <a:xfrm flipH="1" flipV="1">
            <a:off x="5265555" y="2269493"/>
            <a:ext cx="1066569" cy="710200"/>
          </a:xfrm>
          <a:prstGeom prst="straightConnector1">
            <a:avLst/>
          </a:prstGeom>
          <a:ln w="38100">
            <a:solidFill>
              <a:schemeClr val="accent6">
                <a:lumMod val="75000"/>
              </a:schemeClr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TextBox 40">
            <a:extLst>
              <a:ext uri="{FF2B5EF4-FFF2-40B4-BE49-F238E27FC236}">
                <a16:creationId xmlns:a16="http://schemas.microsoft.com/office/drawing/2014/main" id="{9FAB8DB5-A056-955C-F2A3-FCE41AECB776}"/>
              </a:ext>
            </a:extLst>
          </p:cNvPr>
          <p:cNvSpPr txBox="1"/>
          <p:nvPr/>
        </p:nvSpPr>
        <p:spPr>
          <a:xfrm>
            <a:off x="5076707" y="2353754"/>
            <a:ext cx="95250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chemeClr val="accent6">
                    <a:lumMod val="50000"/>
                  </a:schemeClr>
                </a:solidFill>
              </a:rPr>
              <a:t>License</a:t>
            </a:r>
          </a:p>
          <a:p>
            <a:r>
              <a:rPr lang="en-US" sz="2000" dirty="0">
                <a:solidFill>
                  <a:schemeClr val="accent6">
                    <a:lumMod val="50000"/>
                  </a:schemeClr>
                </a:solidFill>
              </a:rPr>
              <a:t>fees</a:t>
            </a:r>
          </a:p>
        </p:txBody>
      </p:sp>
      <p:sp>
        <p:nvSpPr>
          <p:cNvPr id="49" name="Rounded Rectangle 48">
            <a:extLst>
              <a:ext uri="{FF2B5EF4-FFF2-40B4-BE49-F238E27FC236}">
                <a16:creationId xmlns:a16="http://schemas.microsoft.com/office/drawing/2014/main" id="{89A13F24-41BF-A17F-67A1-6C97C21869A3}"/>
              </a:ext>
            </a:extLst>
          </p:cNvPr>
          <p:cNvSpPr/>
          <p:nvPr/>
        </p:nvSpPr>
        <p:spPr>
          <a:xfrm>
            <a:off x="10030115" y="5813280"/>
            <a:ext cx="1790882" cy="765810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/>
              <a:t>Consumers (Patients)</a:t>
            </a:r>
          </a:p>
        </p:txBody>
      </p:sp>
      <p:cxnSp>
        <p:nvCxnSpPr>
          <p:cNvPr id="50" name="Straight Arrow Connector 49">
            <a:extLst>
              <a:ext uri="{FF2B5EF4-FFF2-40B4-BE49-F238E27FC236}">
                <a16:creationId xmlns:a16="http://schemas.microsoft.com/office/drawing/2014/main" id="{8DD27CE4-9D27-B0E5-C377-C66580219B02}"/>
              </a:ext>
            </a:extLst>
          </p:cNvPr>
          <p:cNvCxnSpPr>
            <a:cxnSpLocks/>
          </p:cNvCxnSpPr>
          <p:nvPr/>
        </p:nvCxnSpPr>
        <p:spPr>
          <a:xfrm>
            <a:off x="11070998" y="3083742"/>
            <a:ext cx="0" cy="2610122"/>
          </a:xfrm>
          <a:prstGeom prst="straightConnector1">
            <a:avLst/>
          </a:prstGeom>
          <a:ln w="38100">
            <a:solidFill>
              <a:schemeClr val="tx1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Box 50">
            <a:extLst>
              <a:ext uri="{FF2B5EF4-FFF2-40B4-BE49-F238E27FC236}">
                <a16:creationId xmlns:a16="http://schemas.microsoft.com/office/drawing/2014/main" id="{A43C3F88-C21A-D0E5-173D-E2B62F16EC87}"/>
              </a:ext>
            </a:extLst>
          </p:cNvPr>
          <p:cNvSpPr txBox="1"/>
          <p:nvPr/>
        </p:nvSpPr>
        <p:spPr>
          <a:xfrm>
            <a:off x="11086505" y="3998268"/>
            <a:ext cx="110549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products</a:t>
            </a:r>
          </a:p>
        </p:txBody>
      </p:sp>
      <p:cxnSp>
        <p:nvCxnSpPr>
          <p:cNvPr id="52" name="Straight Arrow Connector 51">
            <a:extLst>
              <a:ext uri="{FF2B5EF4-FFF2-40B4-BE49-F238E27FC236}">
                <a16:creationId xmlns:a16="http://schemas.microsoft.com/office/drawing/2014/main" id="{AC315B02-9733-6433-F47D-AEFF0FD78D4F}"/>
              </a:ext>
            </a:extLst>
          </p:cNvPr>
          <p:cNvCxnSpPr>
            <a:cxnSpLocks/>
          </p:cNvCxnSpPr>
          <p:nvPr/>
        </p:nvCxnSpPr>
        <p:spPr>
          <a:xfrm flipV="1">
            <a:off x="10842075" y="3166110"/>
            <a:ext cx="0" cy="2649402"/>
          </a:xfrm>
          <a:prstGeom prst="straightConnector1">
            <a:avLst/>
          </a:prstGeom>
          <a:ln w="38100">
            <a:solidFill>
              <a:schemeClr val="accent6">
                <a:lumMod val="75000"/>
              </a:schemeClr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Rounded Rectangle 52">
            <a:extLst>
              <a:ext uri="{FF2B5EF4-FFF2-40B4-BE49-F238E27FC236}">
                <a16:creationId xmlns:a16="http://schemas.microsoft.com/office/drawing/2014/main" id="{5001CEC8-87AD-B572-5A23-9A21006AEC3E}"/>
              </a:ext>
            </a:extLst>
          </p:cNvPr>
          <p:cNvSpPr/>
          <p:nvPr/>
        </p:nvSpPr>
        <p:spPr>
          <a:xfrm>
            <a:off x="10079899" y="4674141"/>
            <a:ext cx="1896648" cy="465498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dirty="0"/>
              <a:t>Intermediaries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93FA2862-E887-D0BC-99E7-B88316F4867D}"/>
              </a:ext>
            </a:extLst>
          </p:cNvPr>
          <p:cNvSpPr txBox="1"/>
          <p:nvPr/>
        </p:nvSpPr>
        <p:spPr>
          <a:xfrm>
            <a:off x="10546358" y="5202444"/>
            <a:ext cx="3401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chemeClr val="accent6">
                    <a:lumMod val="75000"/>
                  </a:schemeClr>
                </a:solidFill>
              </a:rPr>
              <a:t>$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F1CA76E-2BE2-BDB5-EB5D-EA0015059569}"/>
              </a:ext>
            </a:extLst>
          </p:cNvPr>
          <p:cNvSpPr txBox="1"/>
          <p:nvPr/>
        </p:nvSpPr>
        <p:spPr>
          <a:xfrm>
            <a:off x="6702192" y="3998268"/>
            <a:ext cx="346601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vaccines, therapies, diagnostics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38BD0D1-49C7-D682-C429-0482149C83D1}"/>
              </a:ext>
            </a:extLst>
          </p:cNvPr>
          <p:cNvSpPr txBox="1"/>
          <p:nvPr/>
        </p:nvSpPr>
        <p:spPr>
          <a:xfrm>
            <a:off x="7720238" y="110250"/>
            <a:ext cx="4287264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C00000"/>
                </a:solidFill>
              </a:rPr>
              <a:t>Issue #2:  Should dysfunctions</a:t>
            </a:r>
          </a:p>
          <a:p>
            <a:r>
              <a:rPr lang="en-US" sz="2400" dirty="0">
                <a:solidFill>
                  <a:srgbClr val="C00000"/>
                </a:solidFill>
              </a:rPr>
              <a:t>associated with exercise of those</a:t>
            </a:r>
          </a:p>
          <a:p>
            <a:r>
              <a:rPr lang="en-US" sz="2400" dirty="0">
                <a:solidFill>
                  <a:srgbClr val="C00000"/>
                </a:solidFill>
              </a:rPr>
              <a:t>rights be curbed through </a:t>
            </a:r>
          </a:p>
          <a:p>
            <a:r>
              <a:rPr lang="en-US" sz="2400" dirty="0">
                <a:solidFill>
                  <a:srgbClr val="C00000"/>
                </a:solidFill>
              </a:rPr>
              <a:t>conditions on the funding?</a:t>
            </a:r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6C6AC7B7-0C1C-82C4-7EE8-9710B2868FB5}"/>
              </a:ext>
            </a:extLst>
          </p:cNvPr>
          <p:cNvCxnSpPr>
            <a:cxnSpLocks/>
            <a:stCxn id="3" idx="1"/>
            <a:endCxn id="14" idx="3"/>
          </p:cNvCxnSpPr>
          <p:nvPr/>
        </p:nvCxnSpPr>
        <p:spPr>
          <a:xfrm flipH="1">
            <a:off x="6698601" y="895080"/>
            <a:ext cx="1021637" cy="32685"/>
          </a:xfrm>
          <a:prstGeom prst="straightConnector1">
            <a:avLst/>
          </a:prstGeom>
          <a:ln>
            <a:solidFill>
              <a:srgbClr val="FF0000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C9825CD9-8EAA-A0EC-457A-5C06872EF48A}"/>
              </a:ext>
            </a:extLst>
          </p:cNvPr>
          <p:cNvSpPr/>
          <p:nvPr/>
        </p:nvSpPr>
        <p:spPr>
          <a:xfrm>
            <a:off x="285750" y="1017270"/>
            <a:ext cx="1017270" cy="560070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1. “shop right”</a:t>
            </a:r>
          </a:p>
        </p:txBody>
      </p:sp>
      <p:sp>
        <p:nvSpPr>
          <p:cNvPr id="17" name="Rounded Rectangle 16">
            <a:extLst>
              <a:ext uri="{FF2B5EF4-FFF2-40B4-BE49-F238E27FC236}">
                <a16:creationId xmlns:a16="http://schemas.microsoft.com/office/drawing/2014/main" id="{768DA269-29B3-1774-935B-1493F495A33A}"/>
              </a:ext>
            </a:extLst>
          </p:cNvPr>
          <p:cNvSpPr/>
          <p:nvPr/>
        </p:nvSpPr>
        <p:spPr>
          <a:xfrm>
            <a:off x="3650659" y="3963510"/>
            <a:ext cx="1896654" cy="2737312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/>
              <a:t>2. Duty to make products available at affordable prices --</a:t>
            </a:r>
          </a:p>
          <a:p>
            <a:r>
              <a:rPr lang="en-US" dirty="0"/>
              <a:t>a. within LMICs,</a:t>
            </a:r>
          </a:p>
          <a:p>
            <a:r>
              <a:rPr lang="en-US" dirty="0"/>
              <a:t>b. within the nation, or</a:t>
            </a:r>
          </a:p>
          <a:p>
            <a:r>
              <a:rPr lang="en-US" dirty="0"/>
              <a:t>c. globally</a:t>
            </a:r>
          </a:p>
        </p:txBody>
      </p:sp>
    </p:spTree>
    <p:extLst>
      <p:ext uri="{BB962C8B-B14F-4D97-AF65-F5344CB8AC3E}">
        <p14:creationId xmlns:p14="http://schemas.microsoft.com/office/powerpoint/2010/main" val="70786702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F4C3A4-4B87-5053-EADA-1E6FF8D35E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3386F2C9-5A1A-F717-4CB2-008E81F90A88}"/>
              </a:ext>
            </a:extLst>
          </p:cNvPr>
          <p:cNvSpPr/>
          <p:nvPr/>
        </p:nvSpPr>
        <p:spPr>
          <a:xfrm>
            <a:off x="990735" y="448582"/>
            <a:ext cx="1899951" cy="765810"/>
          </a:xfrm>
          <a:prstGeom prst="roundRect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/>
              <a:t>Government</a:t>
            </a:r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8FC7158A-CD5C-E6EE-43F1-5065C326F0C2}"/>
              </a:ext>
            </a:extLst>
          </p:cNvPr>
          <p:cNvSpPr/>
          <p:nvPr/>
        </p:nvSpPr>
        <p:spPr>
          <a:xfrm>
            <a:off x="5547313" y="3083742"/>
            <a:ext cx="2278743" cy="765810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/>
              <a:t>Licensee</a:t>
            </a:r>
          </a:p>
          <a:p>
            <a:pPr algn="ctr"/>
            <a:r>
              <a:rPr lang="en-US" sz="2400" dirty="0"/>
              <a:t>(manufacturer)</a:t>
            </a:r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1F6BE1D0-8265-7CCC-3539-855A07FB7D52}"/>
              </a:ext>
            </a:extLst>
          </p:cNvPr>
          <p:cNvSpPr/>
          <p:nvPr/>
        </p:nvSpPr>
        <p:spPr>
          <a:xfrm>
            <a:off x="5748469" y="5815512"/>
            <a:ext cx="1790882" cy="765810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/>
              <a:t>Consumers (Patients)</a:t>
            </a: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CC7FEAB4-DFD4-E163-23AF-FECA3FFC2C2C}"/>
              </a:ext>
            </a:extLst>
          </p:cNvPr>
          <p:cNvSpPr/>
          <p:nvPr/>
        </p:nvSpPr>
        <p:spPr>
          <a:xfrm>
            <a:off x="9893164" y="2317932"/>
            <a:ext cx="1896654" cy="765810"/>
          </a:xfrm>
          <a:prstGeom prst="round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/>
              <a:t>Follow-on innovator</a:t>
            </a:r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13CD62F1-039C-EA6B-03A2-192603C9CE3F}"/>
              </a:ext>
            </a:extLst>
          </p:cNvPr>
          <p:cNvSpPr/>
          <p:nvPr/>
        </p:nvSpPr>
        <p:spPr>
          <a:xfrm>
            <a:off x="3664085" y="1493520"/>
            <a:ext cx="1896654" cy="765810"/>
          </a:xfrm>
          <a:prstGeom prst="round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/>
              <a:t>Innovator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A0B7F4F8-3220-C381-5C4D-7612246ED33F}"/>
              </a:ext>
            </a:extLst>
          </p:cNvPr>
          <p:cNvSpPr/>
          <p:nvPr/>
        </p:nvSpPr>
        <p:spPr>
          <a:xfrm>
            <a:off x="5139733" y="1282611"/>
            <a:ext cx="773399" cy="486228"/>
          </a:xfrm>
          <a:prstGeom prst="ellipse">
            <a:avLst/>
          </a:prstGeom>
          <a:solidFill>
            <a:srgbClr val="FF0000"/>
          </a:solidFill>
          <a:ln w="127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IP</a:t>
            </a:r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AB40F218-3FC8-AE17-E392-A445BBEF6628}"/>
              </a:ext>
            </a:extLst>
          </p:cNvPr>
          <p:cNvCxnSpPr>
            <a:cxnSpLocks/>
          </p:cNvCxnSpPr>
          <p:nvPr/>
        </p:nvCxnSpPr>
        <p:spPr>
          <a:xfrm>
            <a:off x="2890686" y="1017270"/>
            <a:ext cx="773399" cy="476250"/>
          </a:xfrm>
          <a:prstGeom prst="straightConnector1">
            <a:avLst/>
          </a:prstGeom>
          <a:ln w="38100">
            <a:solidFill>
              <a:schemeClr val="accent6">
                <a:lumMod val="75000"/>
              </a:schemeClr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4DA05A75-9B90-B09E-ED44-F15ADEEDA8A7}"/>
              </a:ext>
            </a:extLst>
          </p:cNvPr>
          <p:cNvCxnSpPr>
            <a:cxnSpLocks/>
          </p:cNvCxnSpPr>
          <p:nvPr/>
        </p:nvCxnSpPr>
        <p:spPr>
          <a:xfrm>
            <a:off x="5547313" y="2195221"/>
            <a:ext cx="1147717" cy="784472"/>
          </a:xfrm>
          <a:prstGeom prst="straightConnector1">
            <a:avLst/>
          </a:prstGeom>
          <a:ln w="38100">
            <a:solidFill>
              <a:schemeClr val="tx1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343A6BFF-24BE-2C4B-A4D4-737334F9EDFA}"/>
              </a:ext>
            </a:extLst>
          </p:cNvPr>
          <p:cNvSpPr txBox="1"/>
          <p:nvPr/>
        </p:nvSpPr>
        <p:spPr>
          <a:xfrm>
            <a:off x="3037278" y="727710"/>
            <a:ext cx="366132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Funding (grants; prizes; tax relief)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C380C05-AB43-24A9-BF49-1C3D3A6DB838}"/>
              </a:ext>
            </a:extLst>
          </p:cNvPr>
          <p:cNvSpPr txBox="1"/>
          <p:nvPr/>
        </p:nvSpPr>
        <p:spPr>
          <a:xfrm>
            <a:off x="6121171" y="2195221"/>
            <a:ext cx="90441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license</a:t>
            </a:r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F3F65215-8D3E-EC9B-39E7-7815309F8ED4}"/>
              </a:ext>
            </a:extLst>
          </p:cNvPr>
          <p:cNvCxnSpPr>
            <a:cxnSpLocks/>
            <a:stCxn id="5" idx="2"/>
          </p:cNvCxnSpPr>
          <p:nvPr/>
        </p:nvCxnSpPr>
        <p:spPr>
          <a:xfrm>
            <a:off x="6686685" y="3849552"/>
            <a:ext cx="0" cy="1844312"/>
          </a:xfrm>
          <a:prstGeom prst="straightConnector1">
            <a:avLst/>
          </a:prstGeom>
          <a:ln w="38100">
            <a:solidFill>
              <a:schemeClr val="tx1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78A46A4C-2B08-C49D-3477-DF7BA96FC14B}"/>
              </a:ext>
            </a:extLst>
          </p:cNvPr>
          <p:cNvCxnSpPr>
            <a:cxnSpLocks/>
            <a:endCxn id="7" idx="1"/>
          </p:cNvCxnSpPr>
          <p:nvPr/>
        </p:nvCxnSpPr>
        <p:spPr>
          <a:xfrm>
            <a:off x="5560739" y="1775699"/>
            <a:ext cx="4332425" cy="925138"/>
          </a:xfrm>
          <a:prstGeom prst="straightConnector1">
            <a:avLst/>
          </a:prstGeom>
          <a:ln w="25400">
            <a:solidFill>
              <a:schemeClr val="tx1"/>
            </a:solidFill>
            <a:prstDash val="dash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>
            <a:extLst>
              <a:ext uri="{FF2B5EF4-FFF2-40B4-BE49-F238E27FC236}">
                <a16:creationId xmlns:a16="http://schemas.microsoft.com/office/drawing/2014/main" id="{8E6E7805-5648-DC6E-8C2D-FF7DCF6FCEE0}"/>
              </a:ext>
            </a:extLst>
          </p:cNvPr>
          <p:cNvSpPr txBox="1"/>
          <p:nvPr/>
        </p:nvSpPr>
        <p:spPr>
          <a:xfrm rot="753939">
            <a:off x="7012160" y="1917099"/>
            <a:ext cx="141615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information</a:t>
            </a:r>
          </a:p>
        </p:txBody>
      </p: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6667D113-2E0D-6FAD-C55F-4D94F5E64DE7}"/>
              </a:ext>
            </a:extLst>
          </p:cNvPr>
          <p:cNvCxnSpPr>
            <a:cxnSpLocks/>
          </p:cNvCxnSpPr>
          <p:nvPr/>
        </p:nvCxnSpPr>
        <p:spPr>
          <a:xfrm flipV="1">
            <a:off x="6457762" y="3998268"/>
            <a:ext cx="0" cy="1817244"/>
          </a:xfrm>
          <a:prstGeom prst="straightConnector1">
            <a:avLst/>
          </a:prstGeom>
          <a:ln w="38100">
            <a:solidFill>
              <a:schemeClr val="accent6">
                <a:lumMod val="75000"/>
              </a:schemeClr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Rounded Rectangle 31">
            <a:extLst>
              <a:ext uri="{FF2B5EF4-FFF2-40B4-BE49-F238E27FC236}">
                <a16:creationId xmlns:a16="http://schemas.microsoft.com/office/drawing/2014/main" id="{7677F612-502B-9B23-7039-6447E9C5AA04}"/>
              </a:ext>
            </a:extLst>
          </p:cNvPr>
          <p:cNvSpPr/>
          <p:nvPr/>
        </p:nvSpPr>
        <p:spPr>
          <a:xfrm>
            <a:off x="5695586" y="4674141"/>
            <a:ext cx="1896648" cy="465498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dirty="0"/>
              <a:t>Intermediaries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5328557A-892E-138F-79AE-547B27CD8E55}"/>
              </a:ext>
            </a:extLst>
          </p:cNvPr>
          <p:cNvSpPr txBox="1"/>
          <p:nvPr/>
        </p:nvSpPr>
        <p:spPr>
          <a:xfrm>
            <a:off x="6162045" y="5202444"/>
            <a:ext cx="3401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chemeClr val="accent6">
                    <a:lumMod val="75000"/>
                  </a:schemeClr>
                </a:solidFill>
              </a:rPr>
              <a:t>$</a:t>
            </a:r>
          </a:p>
        </p:txBody>
      </p:sp>
      <p:cxnSp>
        <p:nvCxnSpPr>
          <p:cNvPr id="34" name="Straight Arrow Connector 33">
            <a:extLst>
              <a:ext uri="{FF2B5EF4-FFF2-40B4-BE49-F238E27FC236}">
                <a16:creationId xmlns:a16="http://schemas.microsoft.com/office/drawing/2014/main" id="{9A73D001-8EBC-5B32-5709-CAA3433AF2EC}"/>
              </a:ext>
            </a:extLst>
          </p:cNvPr>
          <p:cNvCxnSpPr>
            <a:cxnSpLocks/>
          </p:cNvCxnSpPr>
          <p:nvPr/>
        </p:nvCxnSpPr>
        <p:spPr>
          <a:xfrm flipH="1" flipV="1">
            <a:off x="5265555" y="2269493"/>
            <a:ext cx="1066569" cy="710200"/>
          </a:xfrm>
          <a:prstGeom prst="straightConnector1">
            <a:avLst/>
          </a:prstGeom>
          <a:ln w="38100">
            <a:solidFill>
              <a:schemeClr val="accent6">
                <a:lumMod val="75000"/>
              </a:schemeClr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TextBox 40">
            <a:extLst>
              <a:ext uri="{FF2B5EF4-FFF2-40B4-BE49-F238E27FC236}">
                <a16:creationId xmlns:a16="http://schemas.microsoft.com/office/drawing/2014/main" id="{2254F744-5AEA-0D47-72F8-9D2A238185DC}"/>
              </a:ext>
            </a:extLst>
          </p:cNvPr>
          <p:cNvSpPr txBox="1"/>
          <p:nvPr/>
        </p:nvSpPr>
        <p:spPr>
          <a:xfrm>
            <a:off x="5076707" y="2353754"/>
            <a:ext cx="95250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chemeClr val="accent6">
                    <a:lumMod val="50000"/>
                  </a:schemeClr>
                </a:solidFill>
              </a:rPr>
              <a:t>License</a:t>
            </a:r>
          </a:p>
          <a:p>
            <a:r>
              <a:rPr lang="en-US" sz="2000" dirty="0">
                <a:solidFill>
                  <a:schemeClr val="accent6">
                    <a:lumMod val="50000"/>
                  </a:schemeClr>
                </a:solidFill>
              </a:rPr>
              <a:t>fees</a:t>
            </a:r>
          </a:p>
        </p:txBody>
      </p:sp>
      <p:sp>
        <p:nvSpPr>
          <p:cNvPr id="49" name="Rounded Rectangle 48">
            <a:extLst>
              <a:ext uri="{FF2B5EF4-FFF2-40B4-BE49-F238E27FC236}">
                <a16:creationId xmlns:a16="http://schemas.microsoft.com/office/drawing/2014/main" id="{82F5C40F-F077-922F-A829-02FBD5687E57}"/>
              </a:ext>
            </a:extLst>
          </p:cNvPr>
          <p:cNvSpPr/>
          <p:nvPr/>
        </p:nvSpPr>
        <p:spPr>
          <a:xfrm>
            <a:off x="10030115" y="5813280"/>
            <a:ext cx="1790882" cy="765810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/>
              <a:t>Consumers (Patients)</a:t>
            </a:r>
          </a:p>
        </p:txBody>
      </p:sp>
      <p:cxnSp>
        <p:nvCxnSpPr>
          <p:cNvPr id="50" name="Straight Arrow Connector 49">
            <a:extLst>
              <a:ext uri="{FF2B5EF4-FFF2-40B4-BE49-F238E27FC236}">
                <a16:creationId xmlns:a16="http://schemas.microsoft.com/office/drawing/2014/main" id="{7F331496-DD28-6487-1577-009FC92CEB22}"/>
              </a:ext>
            </a:extLst>
          </p:cNvPr>
          <p:cNvCxnSpPr>
            <a:cxnSpLocks/>
          </p:cNvCxnSpPr>
          <p:nvPr/>
        </p:nvCxnSpPr>
        <p:spPr>
          <a:xfrm>
            <a:off x="11070998" y="3083742"/>
            <a:ext cx="0" cy="2610122"/>
          </a:xfrm>
          <a:prstGeom prst="straightConnector1">
            <a:avLst/>
          </a:prstGeom>
          <a:ln w="38100">
            <a:solidFill>
              <a:schemeClr val="tx1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Box 50">
            <a:extLst>
              <a:ext uri="{FF2B5EF4-FFF2-40B4-BE49-F238E27FC236}">
                <a16:creationId xmlns:a16="http://schemas.microsoft.com/office/drawing/2014/main" id="{85A70A25-BE5A-DAEB-436C-30FA04A5990B}"/>
              </a:ext>
            </a:extLst>
          </p:cNvPr>
          <p:cNvSpPr txBox="1"/>
          <p:nvPr/>
        </p:nvSpPr>
        <p:spPr>
          <a:xfrm>
            <a:off x="11086505" y="3998268"/>
            <a:ext cx="110549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products</a:t>
            </a:r>
          </a:p>
        </p:txBody>
      </p:sp>
      <p:cxnSp>
        <p:nvCxnSpPr>
          <p:cNvPr id="52" name="Straight Arrow Connector 51">
            <a:extLst>
              <a:ext uri="{FF2B5EF4-FFF2-40B4-BE49-F238E27FC236}">
                <a16:creationId xmlns:a16="http://schemas.microsoft.com/office/drawing/2014/main" id="{5709E9D9-1A0D-F098-6E7C-E82577438AB9}"/>
              </a:ext>
            </a:extLst>
          </p:cNvPr>
          <p:cNvCxnSpPr>
            <a:cxnSpLocks/>
          </p:cNvCxnSpPr>
          <p:nvPr/>
        </p:nvCxnSpPr>
        <p:spPr>
          <a:xfrm flipV="1">
            <a:off x="10842075" y="3166110"/>
            <a:ext cx="0" cy="2649402"/>
          </a:xfrm>
          <a:prstGeom prst="straightConnector1">
            <a:avLst/>
          </a:prstGeom>
          <a:ln w="38100">
            <a:solidFill>
              <a:schemeClr val="accent6">
                <a:lumMod val="75000"/>
              </a:schemeClr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Rounded Rectangle 52">
            <a:extLst>
              <a:ext uri="{FF2B5EF4-FFF2-40B4-BE49-F238E27FC236}">
                <a16:creationId xmlns:a16="http://schemas.microsoft.com/office/drawing/2014/main" id="{3AF2F2D0-0112-D26C-E27F-4754FC278B23}"/>
              </a:ext>
            </a:extLst>
          </p:cNvPr>
          <p:cNvSpPr/>
          <p:nvPr/>
        </p:nvSpPr>
        <p:spPr>
          <a:xfrm>
            <a:off x="10079899" y="4674141"/>
            <a:ext cx="1896648" cy="465498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dirty="0"/>
              <a:t>Intermediaries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D1DB7A99-A400-C68B-23F7-C4A025D9FBE5}"/>
              </a:ext>
            </a:extLst>
          </p:cNvPr>
          <p:cNvSpPr txBox="1"/>
          <p:nvPr/>
        </p:nvSpPr>
        <p:spPr>
          <a:xfrm>
            <a:off x="10546358" y="5202444"/>
            <a:ext cx="3401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chemeClr val="accent6">
                    <a:lumMod val="75000"/>
                  </a:schemeClr>
                </a:solidFill>
              </a:rPr>
              <a:t>$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0E321A5-3069-988E-50BE-E1251246D63A}"/>
              </a:ext>
            </a:extLst>
          </p:cNvPr>
          <p:cNvSpPr txBox="1"/>
          <p:nvPr/>
        </p:nvSpPr>
        <p:spPr>
          <a:xfrm>
            <a:off x="6702192" y="3998268"/>
            <a:ext cx="346601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vaccines, therapies, diagnostics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A25F6F5-E780-DD8C-F407-F4E7F90A2904}"/>
              </a:ext>
            </a:extLst>
          </p:cNvPr>
          <p:cNvSpPr txBox="1"/>
          <p:nvPr/>
        </p:nvSpPr>
        <p:spPr>
          <a:xfrm>
            <a:off x="7720238" y="110250"/>
            <a:ext cx="4287264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C00000"/>
                </a:solidFill>
              </a:rPr>
              <a:t>Issue #2:  Should dysfunctions</a:t>
            </a:r>
          </a:p>
          <a:p>
            <a:r>
              <a:rPr lang="en-US" sz="2400" dirty="0">
                <a:solidFill>
                  <a:srgbClr val="C00000"/>
                </a:solidFill>
              </a:rPr>
              <a:t>associated with exercise of those</a:t>
            </a:r>
          </a:p>
          <a:p>
            <a:r>
              <a:rPr lang="en-US" sz="2400" dirty="0">
                <a:solidFill>
                  <a:srgbClr val="C00000"/>
                </a:solidFill>
              </a:rPr>
              <a:t>rights be curbed through </a:t>
            </a:r>
          </a:p>
          <a:p>
            <a:r>
              <a:rPr lang="en-US" sz="2400" dirty="0">
                <a:solidFill>
                  <a:srgbClr val="C00000"/>
                </a:solidFill>
              </a:rPr>
              <a:t>conditions on the funding?</a:t>
            </a:r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7C610D08-4C20-5DA9-BC7D-D38CDD4DD455}"/>
              </a:ext>
            </a:extLst>
          </p:cNvPr>
          <p:cNvCxnSpPr>
            <a:cxnSpLocks/>
            <a:stCxn id="3" idx="1"/>
            <a:endCxn id="14" idx="3"/>
          </p:cNvCxnSpPr>
          <p:nvPr/>
        </p:nvCxnSpPr>
        <p:spPr>
          <a:xfrm flipH="1">
            <a:off x="6698601" y="895080"/>
            <a:ext cx="1021637" cy="32685"/>
          </a:xfrm>
          <a:prstGeom prst="straightConnector1">
            <a:avLst/>
          </a:prstGeom>
          <a:ln>
            <a:solidFill>
              <a:srgbClr val="FF0000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ABECFCEE-1C29-1ACF-72F2-8F3019E37239}"/>
              </a:ext>
            </a:extLst>
          </p:cNvPr>
          <p:cNvSpPr/>
          <p:nvPr/>
        </p:nvSpPr>
        <p:spPr>
          <a:xfrm>
            <a:off x="285750" y="1017270"/>
            <a:ext cx="1017270" cy="560070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1. “shop right”</a:t>
            </a:r>
          </a:p>
        </p:txBody>
      </p:sp>
      <p:sp>
        <p:nvSpPr>
          <p:cNvPr id="17" name="Rounded Rectangle 16">
            <a:extLst>
              <a:ext uri="{FF2B5EF4-FFF2-40B4-BE49-F238E27FC236}">
                <a16:creationId xmlns:a16="http://schemas.microsoft.com/office/drawing/2014/main" id="{0A1C8768-CF5B-380C-25BC-104579772718}"/>
              </a:ext>
            </a:extLst>
          </p:cNvPr>
          <p:cNvSpPr/>
          <p:nvPr/>
        </p:nvSpPr>
        <p:spPr>
          <a:xfrm>
            <a:off x="3650659" y="3963510"/>
            <a:ext cx="1896654" cy="2737312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/>
              <a:t>2. Duty to make products available at affordable prices --</a:t>
            </a:r>
          </a:p>
          <a:p>
            <a:r>
              <a:rPr lang="en-US" dirty="0"/>
              <a:t>a. within LMICs,</a:t>
            </a:r>
          </a:p>
          <a:p>
            <a:r>
              <a:rPr lang="en-US" dirty="0"/>
              <a:t>b. within the nation, or</a:t>
            </a:r>
          </a:p>
          <a:p>
            <a:r>
              <a:rPr lang="en-US" dirty="0"/>
              <a:t>c. globally</a:t>
            </a:r>
          </a:p>
        </p:txBody>
      </p:sp>
      <p:sp>
        <p:nvSpPr>
          <p:cNvPr id="18" name="Rounded Rectangle 17">
            <a:extLst>
              <a:ext uri="{FF2B5EF4-FFF2-40B4-BE49-F238E27FC236}">
                <a16:creationId xmlns:a16="http://schemas.microsoft.com/office/drawing/2014/main" id="{549BE0F9-96CE-00D9-5A55-D4E76B3AF101}"/>
              </a:ext>
            </a:extLst>
          </p:cNvPr>
          <p:cNvSpPr/>
          <p:nvPr/>
        </p:nvSpPr>
        <p:spPr>
          <a:xfrm>
            <a:off x="286312" y="1948058"/>
            <a:ext cx="1538513" cy="1036815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3. “March-in Rights”</a:t>
            </a:r>
          </a:p>
        </p:txBody>
      </p:sp>
    </p:spTree>
    <p:extLst>
      <p:ext uri="{BB962C8B-B14F-4D97-AF65-F5344CB8AC3E}">
        <p14:creationId xmlns:p14="http://schemas.microsoft.com/office/powerpoint/2010/main" val="126025956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FE8996-BE34-F249-913C-D59633EC9D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4C13AF49-DF37-E769-BF54-A61A81B125CD}"/>
              </a:ext>
            </a:extLst>
          </p:cNvPr>
          <p:cNvSpPr/>
          <p:nvPr/>
        </p:nvSpPr>
        <p:spPr>
          <a:xfrm>
            <a:off x="990735" y="448582"/>
            <a:ext cx="1899951" cy="765810"/>
          </a:xfrm>
          <a:prstGeom prst="roundRect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/>
              <a:t>Government</a:t>
            </a:r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4CEA7D31-6B1E-4058-4299-D3CCC74EC557}"/>
              </a:ext>
            </a:extLst>
          </p:cNvPr>
          <p:cNvSpPr/>
          <p:nvPr/>
        </p:nvSpPr>
        <p:spPr>
          <a:xfrm>
            <a:off x="5547313" y="3083742"/>
            <a:ext cx="2278743" cy="765810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/>
              <a:t>Licensee</a:t>
            </a:r>
          </a:p>
          <a:p>
            <a:pPr algn="ctr"/>
            <a:r>
              <a:rPr lang="en-US" sz="2400" dirty="0"/>
              <a:t>(manufacturer)</a:t>
            </a:r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40E4D7F9-907A-B845-9F90-E894964EB70F}"/>
              </a:ext>
            </a:extLst>
          </p:cNvPr>
          <p:cNvSpPr/>
          <p:nvPr/>
        </p:nvSpPr>
        <p:spPr>
          <a:xfrm>
            <a:off x="5748469" y="5815512"/>
            <a:ext cx="1790882" cy="765810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/>
              <a:t>Consumers (Patients)</a:t>
            </a: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C9E427C2-9CEF-6146-8D52-A975C87B1008}"/>
              </a:ext>
            </a:extLst>
          </p:cNvPr>
          <p:cNvSpPr/>
          <p:nvPr/>
        </p:nvSpPr>
        <p:spPr>
          <a:xfrm>
            <a:off x="9893164" y="2317932"/>
            <a:ext cx="1896654" cy="765810"/>
          </a:xfrm>
          <a:prstGeom prst="round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/>
              <a:t>Follow-on innovator</a:t>
            </a:r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62441EB7-8464-FC4A-0DAC-D374BCEBB1A7}"/>
              </a:ext>
            </a:extLst>
          </p:cNvPr>
          <p:cNvSpPr/>
          <p:nvPr/>
        </p:nvSpPr>
        <p:spPr>
          <a:xfrm>
            <a:off x="3664085" y="1493520"/>
            <a:ext cx="1896654" cy="765810"/>
          </a:xfrm>
          <a:prstGeom prst="round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/>
              <a:t>Innovator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669E1B94-4C0C-16A0-6491-87A3F019E0D2}"/>
              </a:ext>
            </a:extLst>
          </p:cNvPr>
          <p:cNvSpPr/>
          <p:nvPr/>
        </p:nvSpPr>
        <p:spPr>
          <a:xfrm>
            <a:off x="5139733" y="1282611"/>
            <a:ext cx="773399" cy="486228"/>
          </a:xfrm>
          <a:prstGeom prst="ellipse">
            <a:avLst/>
          </a:prstGeom>
          <a:solidFill>
            <a:srgbClr val="FF0000"/>
          </a:solidFill>
          <a:ln w="127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IP</a:t>
            </a:r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B39085CD-4CBA-B3D3-8081-AF06993B31F9}"/>
              </a:ext>
            </a:extLst>
          </p:cNvPr>
          <p:cNvCxnSpPr>
            <a:cxnSpLocks/>
          </p:cNvCxnSpPr>
          <p:nvPr/>
        </p:nvCxnSpPr>
        <p:spPr>
          <a:xfrm>
            <a:off x="2890686" y="1017270"/>
            <a:ext cx="773399" cy="476250"/>
          </a:xfrm>
          <a:prstGeom prst="straightConnector1">
            <a:avLst/>
          </a:prstGeom>
          <a:ln w="38100">
            <a:solidFill>
              <a:schemeClr val="accent6">
                <a:lumMod val="75000"/>
              </a:schemeClr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8ED3FC6E-948E-1C5B-472B-A918C9114F63}"/>
              </a:ext>
            </a:extLst>
          </p:cNvPr>
          <p:cNvCxnSpPr>
            <a:cxnSpLocks/>
          </p:cNvCxnSpPr>
          <p:nvPr/>
        </p:nvCxnSpPr>
        <p:spPr>
          <a:xfrm>
            <a:off x="5547313" y="2195221"/>
            <a:ext cx="1147717" cy="784472"/>
          </a:xfrm>
          <a:prstGeom prst="straightConnector1">
            <a:avLst/>
          </a:prstGeom>
          <a:ln w="38100">
            <a:solidFill>
              <a:schemeClr val="tx1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69844918-2343-2F58-905F-556774E66096}"/>
              </a:ext>
            </a:extLst>
          </p:cNvPr>
          <p:cNvSpPr txBox="1"/>
          <p:nvPr/>
        </p:nvSpPr>
        <p:spPr>
          <a:xfrm>
            <a:off x="3037278" y="727710"/>
            <a:ext cx="366132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Funding (grants; prizes; tax relief)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7E00402-2786-72A1-BD40-579F8AB80DC7}"/>
              </a:ext>
            </a:extLst>
          </p:cNvPr>
          <p:cNvSpPr txBox="1"/>
          <p:nvPr/>
        </p:nvSpPr>
        <p:spPr>
          <a:xfrm>
            <a:off x="6121171" y="2195221"/>
            <a:ext cx="90441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license</a:t>
            </a:r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BB291809-828D-5AD2-7FB9-F4A7968786CB}"/>
              </a:ext>
            </a:extLst>
          </p:cNvPr>
          <p:cNvCxnSpPr>
            <a:cxnSpLocks/>
            <a:stCxn id="5" idx="2"/>
          </p:cNvCxnSpPr>
          <p:nvPr/>
        </p:nvCxnSpPr>
        <p:spPr>
          <a:xfrm>
            <a:off x="6686685" y="3849552"/>
            <a:ext cx="0" cy="1844312"/>
          </a:xfrm>
          <a:prstGeom prst="straightConnector1">
            <a:avLst/>
          </a:prstGeom>
          <a:ln w="38100">
            <a:solidFill>
              <a:schemeClr val="tx1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A6CDFDFF-FD27-49C6-3647-DDD5C6883549}"/>
              </a:ext>
            </a:extLst>
          </p:cNvPr>
          <p:cNvCxnSpPr>
            <a:cxnSpLocks/>
            <a:endCxn id="7" idx="1"/>
          </p:cNvCxnSpPr>
          <p:nvPr/>
        </p:nvCxnSpPr>
        <p:spPr>
          <a:xfrm>
            <a:off x="5560739" y="1775699"/>
            <a:ext cx="4332425" cy="925138"/>
          </a:xfrm>
          <a:prstGeom prst="straightConnector1">
            <a:avLst/>
          </a:prstGeom>
          <a:ln w="25400">
            <a:solidFill>
              <a:schemeClr val="tx1"/>
            </a:solidFill>
            <a:prstDash val="dash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>
            <a:extLst>
              <a:ext uri="{FF2B5EF4-FFF2-40B4-BE49-F238E27FC236}">
                <a16:creationId xmlns:a16="http://schemas.microsoft.com/office/drawing/2014/main" id="{4D4E7350-7EFF-A4C3-0667-D6C86D9F7859}"/>
              </a:ext>
            </a:extLst>
          </p:cNvPr>
          <p:cNvSpPr txBox="1"/>
          <p:nvPr/>
        </p:nvSpPr>
        <p:spPr>
          <a:xfrm rot="753939">
            <a:off x="7012160" y="1917099"/>
            <a:ext cx="141615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information</a:t>
            </a:r>
          </a:p>
        </p:txBody>
      </p: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072151B2-6463-8D70-D643-555094043FA0}"/>
              </a:ext>
            </a:extLst>
          </p:cNvPr>
          <p:cNvCxnSpPr>
            <a:cxnSpLocks/>
          </p:cNvCxnSpPr>
          <p:nvPr/>
        </p:nvCxnSpPr>
        <p:spPr>
          <a:xfrm flipV="1">
            <a:off x="6457762" y="3998268"/>
            <a:ext cx="0" cy="1817244"/>
          </a:xfrm>
          <a:prstGeom prst="straightConnector1">
            <a:avLst/>
          </a:prstGeom>
          <a:ln w="38100">
            <a:solidFill>
              <a:schemeClr val="accent6">
                <a:lumMod val="75000"/>
              </a:schemeClr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Rounded Rectangle 31">
            <a:extLst>
              <a:ext uri="{FF2B5EF4-FFF2-40B4-BE49-F238E27FC236}">
                <a16:creationId xmlns:a16="http://schemas.microsoft.com/office/drawing/2014/main" id="{20820218-0A74-8F35-A381-EE0C3467053C}"/>
              </a:ext>
            </a:extLst>
          </p:cNvPr>
          <p:cNvSpPr/>
          <p:nvPr/>
        </p:nvSpPr>
        <p:spPr>
          <a:xfrm>
            <a:off x="5695586" y="4674141"/>
            <a:ext cx="1896648" cy="465498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dirty="0"/>
              <a:t>Intermediaries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290408CA-C19A-3C04-E94B-FDEE6348E2C1}"/>
              </a:ext>
            </a:extLst>
          </p:cNvPr>
          <p:cNvSpPr txBox="1"/>
          <p:nvPr/>
        </p:nvSpPr>
        <p:spPr>
          <a:xfrm>
            <a:off x="6162045" y="5202444"/>
            <a:ext cx="3401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chemeClr val="accent6">
                    <a:lumMod val="75000"/>
                  </a:schemeClr>
                </a:solidFill>
              </a:rPr>
              <a:t>$</a:t>
            </a:r>
          </a:p>
        </p:txBody>
      </p:sp>
      <p:cxnSp>
        <p:nvCxnSpPr>
          <p:cNvPr id="34" name="Straight Arrow Connector 33">
            <a:extLst>
              <a:ext uri="{FF2B5EF4-FFF2-40B4-BE49-F238E27FC236}">
                <a16:creationId xmlns:a16="http://schemas.microsoft.com/office/drawing/2014/main" id="{64BB258C-7771-629B-5A62-BF36E0533DDD}"/>
              </a:ext>
            </a:extLst>
          </p:cNvPr>
          <p:cNvCxnSpPr>
            <a:cxnSpLocks/>
          </p:cNvCxnSpPr>
          <p:nvPr/>
        </p:nvCxnSpPr>
        <p:spPr>
          <a:xfrm flipH="1" flipV="1">
            <a:off x="5265555" y="2269493"/>
            <a:ext cx="1066569" cy="710200"/>
          </a:xfrm>
          <a:prstGeom prst="straightConnector1">
            <a:avLst/>
          </a:prstGeom>
          <a:ln w="38100">
            <a:solidFill>
              <a:schemeClr val="accent6">
                <a:lumMod val="75000"/>
              </a:schemeClr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TextBox 40">
            <a:extLst>
              <a:ext uri="{FF2B5EF4-FFF2-40B4-BE49-F238E27FC236}">
                <a16:creationId xmlns:a16="http://schemas.microsoft.com/office/drawing/2014/main" id="{9E12390D-5C0C-B384-5C8C-235E19D8EEAF}"/>
              </a:ext>
            </a:extLst>
          </p:cNvPr>
          <p:cNvSpPr txBox="1"/>
          <p:nvPr/>
        </p:nvSpPr>
        <p:spPr>
          <a:xfrm>
            <a:off x="5076707" y="2353754"/>
            <a:ext cx="95250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chemeClr val="accent6">
                    <a:lumMod val="50000"/>
                  </a:schemeClr>
                </a:solidFill>
              </a:rPr>
              <a:t>License</a:t>
            </a:r>
          </a:p>
          <a:p>
            <a:r>
              <a:rPr lang="en-US" sz="2000" dirty="0">
                <a:solidFill>
                  <a:schemeClr val="accent6">
                    <a:lumMod val="50000"/>
                  </a:schemeClr>
                </a:solidFill>
              </a:rPr>
              <a:t>fees</a:t>
            </a:r>
          </a:p>
        </p:txBody>
      </p:sp>
      <p:sp>
        <p:nvSpPr>
          <p:cNvPr id="49" name="Rounded Rectangle 48">
            <a:extLst>
              <a:ext uri="{FF2B5EF4-FFF2-40B4-BE49-F238E27FC236}">
                <a16:creationId xmlns:a16="http://schemas.microsoft.com/office/drawing/2014/main" id="{BC859C50-495C-9613-5A25-0FD6528D3137}"/>
              </a:ext>
            </a:extLst>
          </p:cNvPr>
          <p:cNvSpPr/>
          <p:nvPr/>
        </p:nvSpPr>
        <p:spPr>
          <a:xfrm>
            <a:off x="10030115" y="5813280"/>
            <a:ext cx="1790882" cy="765810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/>
              <a:t>Consumers (Patients)</a:t>
            </a:r>
          </a:p>
        </p:txBody>
      </p:sp>
      <p:cxnSp>
        <p:nvCxnSpPr>
          <p:cNvPr id="50" name="Straight Arrow Connector 49">
            <a:extLst>
              <a:ext uri="{FF2B5EF4-FFF2-40B4-BE49-F238E27FC236}">
                <a16:creationId xmlns:a16="http://schemas.microsoft.com/office/drawing/2014/main" id="{BBDEBBEC-6984-B3B6-7218-A9CB77C00DDB}"/>
              </a:ext>
            </a:extLst>
          </p:cNvPr>
          <p:cNvCxnSpPr>
            <a:cxnSpLocks/>
          </p:cNvCxnSpPr>
          <p:nvPr/>
        </p:nvCxnSpPr>
        <p:spPr>
          <a:xfrm>
            <a:off x="11070998" y="3083742"/>
            <a:ext cx="0" cy="2610122"/>
          </a:xfrm>
          <a:prstGeom prst="straightConnector1">
            <a:avLst/>
          </a:prstGeom>
          <a:ln w="38100">
            <a:solidFill>
              <a:schemeClr val="tx1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Box 50">
            <a:extLst>
              <a:ext uri="{FF2B5EF4-FFF2-40B4-BE49-F238E27FC236}">
                <a16:creationId xmlns:a16="http://schemas.microsoft.com/office/drawing/2014/main" id="{B2D6685B-1F50-3D6B-6655-50923FBD67AB}"/>
              </a:ext>
            </a:extLst>
          </p:cNvPr>
          <p:cNvSpPr txBox="1"/>
          <p:nvPr/>
        </p:nvSpPr>
        <p:spPr>
          <a:xfrm>
            <a:off x="11086505" y="3998268"/>
            <a:ext cx="110549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products</a:t>
            </a:r>
          </a:p>
        </p:txBody>
      </p:sp>
      <p:cxnSp>
        <p:nvCxnSpPr>
          <p:cNvPr id="52" name="Straight Arrow Connector 51">
            <a:extLst>
              <a:ext uri="{FF2B5EF4-FFF2-40B4-BE49-F238E27FC236}">
                <a16:creationId xmlns:a16="http://schemas.microsoft.com/office/drawing/2014/main" id="{CBD58445-F5C8-71FB-E056-C83DB9E9E522}"/>
              </a:ext>
            </a:extLst>
          </p:cNvPr>
          <p:cNvCxnSpPr>
            <a:cxnSpLocks/>
          </p:cNvCxnSpPr>
          <p:nvPr/>
        </p:nvCxnSpPr>
        <p:spPr>
          <a:xfrm flipV="1">
            <a:off x="10842075" y="3166110"/>
            <a:ext cx="0" cy="2649402"/>
          </a:xfrm>
          <a:prstGeom prst="straightConnector1">
            <a:avLst/>
          </a:prstGeom>
          <a:ln w="38100">
            <a:solidFill>
              <a:schemeClr val="accent6">
                <a:lumMod val="75000"/>
              </a:schemeClr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Rounded Rectangle 52">
            <a:extLst>
              <a:ext uri="{FF2B5EF4-FFF2-40B4-BE49-F238E27FC236}">
                <a16:creationId xmlns:a16="http://schemas.microsoft.com/office/drawing/2014/main" id="{DA632F9B-A7E8-3E7E-9997-930097008EA1}"/>
              </a:ext>
            </a:extLst>
          </p:cNvPr>
          <p:cNvSpPr/>
          <p:nvPr/>
        </p:nvSpPr>
        <p:spPr>
          <a:xfrm>
            <a:off x="10079899" y="4674141"/>
            <a:ext cx="1896648" cy="465498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dirty="0"/>
              <a:t>Intermediaries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DE672863-5FA7-BEA0-BE51-E95E7D5F76E7}"/>
              </a:ext>
            </a:extLst>
          </p:cNvPr>
          <p:cNvSpPr txBox="1"/>
          <p:nvPr/>
        </p:nvSpPr>
        <p:spPr>
          <a:xfrm>
            <a:off x="10546358" y="5202444"/>
            <a:ext cx="3401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chemeClr val="accent6">
                    <a:lumMod val="75000"/>
                  </a:schemeClr>
                </a:solidFill>
              </a:rPr>
              <a:t>$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37295EC-2FF0-3CEA-70E7-E941CD4C3F31}"/>
              </a:ext>
            </a:extLst>
          </p:cNvPr>
          <p:cNvSpPr txBox="1"/>
          <p:nvPr/>
        </p:nvSpPr>
        <p:spPr>
          <a:xfrm>
            <a:off x="6702192" y="3998268"/>
            <a:ext cx="346601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vaccines, therapies, diagnostics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3337416-80E4-79BF-AAC7-4DFA9BF246F7}"/>
              </a:ext>
            </a:extLst>
          </p:cNvPr>
          <p:cNvSpPr txBox="1"/>
          <p:nvPr/>
        </p:nvSpPr>
        <p:spPr>
          <a:xfrm>
            <a:off x="7720238" y="110250"/>
            <a:ext cx="4287264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C00000"/>
                </a:solidFill>
              </a:rPr>
              <a:t>Issue #2:  Should dysfunctions</a:t>
            </a:r>
          </a:p>
          <a:p>
            <a:r>
              <a:rPr lang="en-US" sz="2400" dirty="0">
                <a:solidFill>
                  <a:srgbClr val="C00000"/>
                </a:solidFill>
              </a:rPr>
              <a:t>associated with exercise of those</a:t>
            </a:r>
          </a:p>
          <a:p>
            <a:r>
              <a:rPr lang="en-US" sz="2400" dirty="0">
                <a:solidFill>
                  <a:srgbClr val="C00000"/>
                </a:solidFill>
              </a:rPr>
              <a:t>rights be curbed through </a:t>
            </a:r>
          </a:p>
          <a:p>
            <a:r>
              <a:rPr lang="en-US" sz="2400" dirty="0">
                <a:solidFill>
                  <a:srgbClr val="C00000"/>
                </a:solidFill>
              </a:rPr>
              <a:t>conditions on the funding?</a:t>
            </a:r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DE011EC9-AC15-0E0D-DD8F-9CD0D9F7F0EE}"/>
              </a:ext>
            </a:extLst>
          </p:cNvPr>
          <p:cNvCxnSpPr>
            <a:cxnSpLocks/>
            <a:stCxn id="3" idx="1"/>
            <a:endCxn id="14" idx="3"/>
          </p:cNvCxnSpPr>
          <p:nvPr/>
        </p:nvCxnSpPr>
        <p:spPr>
          <a:xfrm flipH="1">
            <a:off x="6698601" y="895080"/>
            <a:ext cx="1021637" cy="32685"/>
          </a:xfrm>
          <a:prstGeom prst="straightConnector1">
            <a:avLst/>
          </a:prstGeom>
          <a:ln>
            <a:solidFill>
              <a:srgbClr val="FF0000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0AD88B56-6A41-7E88-11C0-1B61894EBE8D}"/>
              </a:ext>
            </a:extLst>
          </p:cNvPr>
          <p:cNvSpPr/>
          <p:nvPr/>
        </p:nvSpPr>
        <p:spPr>
          <a:xfrm>
            <a:off x="285750" y="1017270"/>
            <a:ext cx="1017270" cy="560070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1. “shop right”</a:t>
            </a:r>
          </a:p>
        </p:txBody>
      </p:sp>
      <p:sp>
        <p:nvSpPr>
          <p:cNvPr id="17" name="Rounded Rectangle 16">
            <a:extLst>
              <a:ext uri="{FF2B5EF4-FFF2-40B4-BE49-F238E27FC236}">
                <a16:creationId xmlns:a16="http://schemas.microsoft.com/office/drawing/2014/main" id="{A2588C21-215D-0901-D62B-A720D3B4F1C6}"/>
              </a:ext>
            </a:extLst>
          </p:cNvPr>
          <p:cNvSpPr/>
          <p:nvPr/>
        </p:nvSpPr>
        <p:spPr>
          <a:xfrm>
            <a:off x="3650659" y="3963510"/>
            <a:ext cx="1896654" cy="2737312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/>
              <a:t>2. Duty to make products available at affordable prices --</a:t>
            </a:r>
          </a:p>
          <a:p>
            <a:r>
              <a:rPr lang="en-US" dirty="0"/>
              <a:t>a. within LMICs,</a:t>
            </a:r>
          </a:p>
          <a:p>
            <a:r>
              <a:rPr lang="en-US" dirty="0"/>
              <a:t>b. within the nation, or</a:t>
            </a:r>
          </a:p>
          <a:p>
            <a:r>
              <a:rPr lang="en-US" dirty="0"/>
              <a:t>c. globally</a:t>
            </a:r>
          </a:p>
        </p:txBody>
      </p:sp>
      <p:sp>
        <p:nvSpPr>
          <p:cNvPr id="18" name="Rounded Rectangle 17">
            <a:extLst>
              <a:ext uri="{FF2B5EF4-FFF2-40B4-BE49-F238E27FC236}">
                <a16:creationId xmlns:a16="http://schemas.microsoft.com/office/drawing/2014/main" id="{E5BD940D-48D6-4C35-205B-94DF4709FF24}"/>
              </a:ext>
            </a:extLst>
          </p:cNvPr>
          <p:cNvSpPr/>
          <p:nvPr/>
        </p:nvSpPr>
        <p:spPr>
          <a:xfrm>
            <a:off x="286312" y="1948058"/>
            <a:ext cx="1538513" cy="1036815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3. “March-in Rights”</a:t>
            </a:r>
          </a:p>
        </p:txBody>
      </p:sp>
      <p:sp>
        <p:nvSpPr>
          <p:cNvPr id="19" name="Rounded Rectangle 18">
            <a:extLst>
              <a:ext uri="{FF2B5EF4-FFF2-40B4-BE49-F238E27FC236}">
                <a16:creationId xmlns:a16="http://schemas.microsoft.com/office/drawing/2014/main" id="{765111E2-326C-D5F0-4542-2E6BCF1DA6A5}"/>
              </a:ext>
            </a:extLst>
          </p:cNvPr>
          <p:cNvSpPr/>
          <p:nvPr/>
        </p:nvSpPr>
        <p:spPr>
          <a:xfrm>
            <a:off x="582833" y="3083742"/>
            <a:ext cx="2278743" cy="765810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/>
              <a:t>Licensee</a:t>
            </a:r>
          </a:p>
          <a:p>
            <a:pPr algn="ctr"/>
            <a:r>
              <a:rPr lang="en-US" sz="2400" dirty="0"/>
              <a:t>(manufacturer)</a:t>
            </a:r>
          </a:p>
        </p:txBody>
      </p: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4886687A-27F7-6035-F94D-AEBE5CE8588D}"/>
              </a:ext>
            </a:extLst>
          </p:cNvPr>
          <p:cNvCxnSpPr>
            <a:cxnSpLocks/>
          </p:cNvCxnSpPr>
          <p:nvPr/>
        </p:nvCxnSpPr>
        <p:spPr>
          <a:xfrm>
            <a:off x="1940711" y="1214392"/>
            <a:ext cx="0" cy="1814191"/>
          </a:xfrm>
          <a:prstGeom prst="straightConnector1">
            <a:avLst/>
          </a:prstGeom>
          <a:ln w="38100">
            <a:solidFill>
              <a:schemeClr val="tx1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>
            <a:extLst>
              <a:ext uri="{FF2B5EF4-FFF2-40B4-BE49-F238E27FC236}">
                <a16:creationId xmlns:a16="http://schemas.microsoft.com/office/drawing/2014/main" id="{A1802614-7632-192E-5A6E-F1E5496CFEB3}"/>
              </a:ext>
            </a:extLst>
          </p:cNvPr>
          <p:cNvSpPr txBox="1"/>
          <p:nvPr/>
        </p:nvSpPr>
        <p:spPr>
          <a:xfrm>
            <a:off x="1916784" y="2352783"/>
            <a:ext cx="90441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license</a:t>
            </a:r>
          </a:p>
        </p:txBody>
      </p:sp>
    </p:spTree>
    <p:extLst>
      <p:ext uri="{BB962C8B-B14F-4D97-AF65-F5344CB8AC3E}">
        <p14:creationId xmlns:p14="http://schemas.microsoft.com/office/powerpoint/2010/main" val="98120350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1C514B-2B44-33CD-DF0C-7DBAA18367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BAC91997-8A18-3265-C7FD-3385DADEE41E}"/>
              </a:ext>
            </a:extLst>
          </p:cNvPr>
          <p:cNvSpPr/>
          <p:nvPr/>
        </p:nvSpPr>
        <p:spPr>
          <a:xfrm>
            <a:off x="990735" y="448582"/>
            <a:ext cx="1899951" cy="765810"/>
          </a:xfrm>
          <a:prstGeom prst="roundRect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/>
              <a:t>Government</a:t>
            </a:r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6BADF143-7897-BCBA-C275-1C3AD3AFE77E}"/>
              </a:ext>
            </a:extLst>
          </p:cNvPr>
          <p:cNvSpPr/>
          <p:nvPr/>
        </p:nvSpPr>
        <p:spPr>
          <a:xfrm>
            <a:off x="5547313" y="3083742"/>
            <a:ext cx="2278743" cy="765810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/>
              <a:t>Licensee</a:t>
            </a:r>
          </a:p>
          <a:p>
            <a:pPr algn="ctr"/>
            <a:r>
              <a:rPr lang="en-US" sz="2400" dirty="0"/>
              <a:t>(manufacturer)</a:t>
            </a:r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DAC226C5-363D-F40F-D904-5CCD81C75648}"/>
              </a:ext>
            </a:extLst>
          </p:cNvPr>
          <p:cNvSpPr/>
          <p:nvPr/>
        </p:nvSpPr>
        <p:spPr>
          <a:xfrm>
            <a:off x="5748469" y="5815512"/>
            <a:ext cx="1790882" cy="765810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/>
              <a:t>Consumers (Patients)</a:t>
            </a: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A0F86320-4F5E-2CFD-1A0D-395C54C63037}"/>
              </a:ext>
            </a:extLst>
          </p:cNvPr>
          <p:cNvSpPr/>
          <p:nvPr/>
        </p:nvSpPr>
        <p:spPr>
          <a:xfrm>
            <a:off x="9893164" y="2317932"/>
            <a:ext cx="1896654" cy="765810"/>
          </a:xfrm>
          <a:prstGeom prst="round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/>
              <a:t>Follow-on innovator</a:t>
            </a:r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4EC7AA31-344B-EB4B-52BE-7FAB2EC51E87}"/>
              </a:ext>
            </a:extLst>
          </p:cNvPr>
          <p:cNvSpPr/>
          <p:nvPr/>
        </p:nvSpPr>
        <p:spPr>
          <a:xfrm>
            <a:off x="3664085" y="1493520"/>
            <a:ext cx="1896654" cy="765810"/>
          </a:xfrm>
          <a:prstGeom prst="round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/>
              <a:t>Innovator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B6845F2F-1738-7178-E441-0F50F3EDE03A}"/>
              </a:ext>
            </a:extLst>
          </p:cNvPr>
          <p:cNvSpPr/>
          <p:nvPr/>
        </p:nvSpPr>
        <p:spPr>
          <a:xfrm>
            <a:off x="5139733" y="1282611"/>
            <a:ext cx="773399" cy="486228"/>
          </a:xfrm>
          <a:prstGeom prst="ellipse">
            <a:avLst/>
          </a:prstGeom>
          <a:solidFill>
            <a:srgbClr val="FF0000"/>
          </a:solidFill>
          <a:ln w="127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IP</a:t>
            </a:r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59CF3AE4-8057-72B1-DDB2-5A8A7AC5099F}"/>
              </a:ext>
            </a:extLst>
          </p:cNvPr>
          <p:cNvCxnSpPr>
            <a:cxnSpLocks/>
          </p:cNvCxnSpPr>
          <p:nvPr/>
        </p:nvCxnSpPr>
        <p:spPr>
          <a:xfrm>
            <a:off x="2890686" y="1017270"/>
            <a:ext cx="773399" cy="476250"/>
          </a:xfrm>
          <a:prstGeom prst="straightConnector1">
            <a:avLst/>
          </a:prstGeom>
          <a:ln w="38100">
            <a:solidFill>
              <a:schemeClr val="accent6">
                <a:lumMod val="75000"/>
              </a:schemeClr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82AF9800-33F7-F191-5741-63AD868C6D72}"/>
              </a:ext>
            </a:extLst>
          </p:cNvPr>
          <p:cNvCxnSpPr>
            <a:cxnSpLocks/>
          </p:cNvCxnSpPr>
          <p:nvPr/>
        </p:nvCxnSpPr>
        <p:spPr>
          <a:xfrm>
            <a:off x="5547313" y="2195221"/>
            <a:ext cx="1147717" cy="784472"/>
          </a:xfrm>
          <a:prstGeom prst="straightConnector1">
            <a:avLst/>
          </a:prstGeom>
          <a:ln w="38100">
            <a:solidFill>
              <a:schemeClr val="tx1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F113BF09-F327-1564-FCEC-5AB3303BBE8C}"/>
              </a:ext>
            </a:extLst>
          </p:cNvPr>
          <p:cNvSpPr txBox="1"/>
          <p:nvPr/>
        </p:nvSpPr>
        <p:spPr>
          <a:xfrm>
            <a:off x="3037278" y="727710"/>
            <a:ext cx="366132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Funding (grants; prizes; tax relief)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E0635D6-9D08-B2FB-D6ED-486FD8DF3F4C}"/>
              </a:ext>
            </a:extLst>
          </p:cNvPr>
          <p:cNvSpPr txBox="1"/>
          <p:nvPr/>
        </p:nvSpPr>
        <p:spPr>
          <a:xfrm>
            <a:off x="6121171" y="2195221"/>
            <a:ext cx="90441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license</a:t>
            </a:r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7818F10F-5F3D-9562-4043-4C09BDB84BE8}"/>
              </a:ext>
            </a:extLst>
          </p:cNvPr>
          <p:cNvCxnSpPr>
            <a:cxnSpLocks/>
            <a:stCxn id="5" idx="2"/>
          </p:cNvCxnSpPr>
          <p:nvPr/>
        </p:nvCxnSpPr>
        <p:spPr>
          <a:xfrm>
            <a:off x="6686685" y="3849552"/>
            <a:ext cx="0" cy="1844312"/>
          </a:xfrm>
          <a:prstGeom prst="straightConnector1">
            <a:avLst/>
          </a:prstGeom>
          <a:ln w="38100">
            <a:solidFill>
              <a:schemeClr val="tx1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6A3763C1-8C67-5570-8CC2-CB7EF82A8C24}"/>
              </a:ext>
            </a:extLst>
          </p:cNvPr>
          <p:cNvCxnSpPr>
            <a:cxnSpLocks/>
            <a:endCxn id="7" idx="1"/>
          </p:cNvCxnSpPr>
          <p:nvPr/>
        </p:nvCxnSpPr>
        <p:spPr>
          <a:xfrm>
            <a:off x="5560739" y="1775699"/>
            <a:ext cx="4332425" cy="925138"/>
          </a:xfrm>
          <a:prstGeom prst="straightConnector1">
            <a:avLst/>
          </a:prstGeom>
          <a:ln w="25400">
            <a:solidFill>
              <a:schemeClr val="tx1"/>
            </a:solidFill>
            <a:prstDash val="dash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>
            <a:extLst>
              <a:ext uri="{FF2B5EF4-FFF2-40B4-BE49-F238E27FC236}">
                <a16:creationId xmlns:a16="http://schemas.microsoft.com/office/drawing/2014/main" id="{DA2E1083-3CF1-ABBA-D576-232116C3CB0C}"/>
              </a:ext>
            </a:extLst>
          </p:cNvPr>
          <p:cNvSpPr txBox="1"/>
          <p:nvPr/>
        </p:nvSpPr>
        <p:spPr>
          <a:xfrm rot="753939">
            <a:off x="7012160" y="1917099"/>
            <a:ext cx="141615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information</a:t>
            </a:r>
          </a:p>
        </p:txBody>
      </p: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A9126AB0-20CE-9832-AFC9-7A2D0A8422CC}"/>
              </a:ext>
            </a:extLst>
          </p:cNvPr>
          <p:cNvCxnSpPr>
            <a:cxnSpLocks/>
          </p:cNvCxnSpPr>
          <p:nvPr/>
        </p:nvCxnSpPr>
        <p:spPr>
          <a:xfrm flipV="1">
            <a:off x="6457762" y="3998268"/>
            <a:ext cx="0" cy="1817244"/>
          </a:xfrm>
          <a:prstGeom prst="straightConnector1">
            <a:avLst/>
          </a:prstGeom>
          <a:ln w="38100">
            <a:solidFill>
              <a:schemeClr val="accent6">
                <a:lumMod val="75000"/>
              </a:schemeClr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Rounded Rectangle 31">
            <a:extLst>
              <a:ext uri="{FF2B5EF4-FFF2-40B4-BE49-F238E27FC236}">
                <a16:creationId xmlns:a16="http://schemas.microsoft.com/office/drawing/2014/main" id="{F45A8E8A-5517-1E8A-10DF-3189818171B8}"/>
              </a:ext>
            </a:extLst>
          </p:cNvPr>
          <p:cNvSpPr/>
          <p:nvPr/>
        </p:nvSpPr>
        <p:spPr>
          <a:xfrm>
            <a:off x="5695586" y="4674141"/>
            <a:ext cx="1896648" cy="465498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dirty="0"/>
              <a:t>Intermediaries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3EAA7E37-D9DA-03CC-82A6-3F29A5303F7B}"/>
              </a:ext>
            </a:extLst>
          </p:cNvPr>
          <p:cNvSpPr txBox="1"/>
          <p:nvPr/>
        </p:nvSpPr>
        <p:spPr>
          <a:xfrm>
            <a:off x="6162045" y="5202444"/>
            <a:ext cx="3401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chemeClr val="accent6">
                    <a:lumMod val="75000"/>
                  </a:schemeClr>
                </a:solidFill>
              </a:rPr>
              <a:t>$</a:t>
            </a:r>
          </a:p>
        </p:txBody>
      </p:sp>
      <p:cxnSp>
        <p:nvCxnSpPr>
          <p:cNvPr id="34" name="Straight Arrow Connector 33">
            <a:extLst>
              <a:ext uri="{FF2B5EF4-FFF2-40B4-BE49-F238E27FC236}">
                <a16:creationId xmlns:a16="http://schemas.microsoft.com/office/drawing/2014/main" id="{BA13F46B-3BD4-2452-6867-A31A40659019}"/>
              </a:ext>
            </a:extLst>
          </p:cNvPr>
          <p:cNvCxnSpPr>
            <a:cxnSpLocks/>
          </p:cNvCxnSpPr>
          <p:nvPr/>
        </p:nvCxnSpPr>
        <p:spPr>
          <a:xfrm flipH="1" flipV="1">
            <a:off x="5265555" y="2269493"/>
            <a:ext cx="1066569" cy="710200"/>
          </a:xfrm>
          <a:prstGeom prst="straightConnector1">
            <a:avLst/>
          </a:prstGeom>
          <a:ln w="38100">
            <a:solidFill>
              <a:schemeClr val="accent6">
                <a:lumMod val="75000"/>
              </a:schemeClr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TextBox 40">
            <a:extLst>
              <a:ext uri="{FF2B5EF4-FFF2-40B4-BE49-F238E27FC236}">
                <a16:creationId xmlns:a16="http://schemas.microsoft.com/office/drawing/2014/main" id="{40C1F751-FA67-8635-FAB8-D6F8A763823F}"/>
              </a:ext>
            </a:extLst>
          </p:cNvPr>
          <p:cNvSpPr txBox="1"/>
          <p:nvPr/>
        </p:nvSpPr>
        <p:spPr>
          <a:xfrm>
            <a:off x="5076707" y="2353754"/>
            <a:ext cx="95250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chemeClr val="accent6">
                    <a:lumMod val="50000"/>
                  </a:schemeClr>
                </a:solidFill>
              </a:rPr>
              <a:t>License</a:t>
            </a:r>
          </a:p>
          <a:p>
            <a:r>
              <a:rPr lang="en-US" sz="2000" dirty="0">
                <a:solidFill>
                  <a:schemeClr val="accent6">
                    <a:lumMod val="50000"/>
                  </a:schemeClr>
                </a:solidFill>
              </a:rPr>
              <a:t>fees</a:t>
            </a:r>
          </a:p>
        </p:txBody>
      </p:sp>
      <p:sp>
        <p:nvSpPr>
          <p:cNvPr id="49" name="Rounded Rectangle 48">
            <a:extLst>
              <a:ext uri="{FF2B5EF4-FFF2-40B4-BE49-F238E27FC236}">
                <a16:creationId xmlns:a16="http://schemas.microsoft.com/office/drawing/2014/main" id="{C5284D9F-0C8F-B726-D2A2-75FE9A85445F}"/>
              </a:ext>
            </a:extLst>
          </p:cNvPr>
          <p:cNvSpPr/>
          <p:nvPr/>
        </p:nvSpPr>
        <p:spPr>
          <a:xfrm>
            <a:off x="10030115" y="5813280"/>
            <a:ext cx="1790882" cy="765810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/>
              <a:t>Consumers (Patients)</a:t>
            </a:r>
          </a:p>
        </p:txBody>
      </p:sp>
      <p:cxnSp>
        <p:nvCxnSpPr>
          <p:cNvPr id="50" name="Straight Arrow Connector 49">
            <a:extLst>
              <a:ext uri="{FF2B5EF4-FFF2-40B4-BE49-F238E27FC236}">
                <a16:creationId xmlns:a16="http://schemas.microsoft.com/office/drawing/2014/main" id="{010AAD04-6DF9-234D-D509-3A0589C89B5D}"/>
              </a:ext>
            </a:extLst>
          </p:cNvPr>
          <p:cNvCxnSpPr>
            <a:cxnSpLocks/>
          </p:cNvCxnSpPr>
          <p:nvPr/>
        </p:nvCxnSpPr>
        <p:spPr>
          <a:xfrm>
            <a:off x="11070998" y="3083742"/>
            <a:ext cx="0" cy="2610122"/>
          </a:xfrm>
          <a:prstGeom prst="straightConnector1">
            <a:avLst/>
          </a:prstGeom>
          <a:ln w="38100">
            <a:solidFill>
              <a:schemeClr val="tx1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Box 50">
            <a:extLst>
              <a:ext uri="{FF2B5EF4-FFF2-40B4-BE49-F238E27FC236}">
                <a16:creationId xmlns:a16="http://schemas.microsoft.com/office/drawing/2014/main" id="{C430FA6C-0C80-830A-DDCC-0C66F0A6DC8A}"/>
              </a:ext>
            </a:extLst>
          </p:cNvPr>
          <p:cNvSpPr txBox="1"/>
          <p:nvPr/>
        </p:nvSpPr>
        <p:spPr>
          <a:xfrm>
            <a:off x="11086505" y="3998268"/>
            <a:ext cx="110549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products</a:t>
            </a:r>
          </a:p>
        </p:txBody>
      </p:sp>
      <p:cxnSp>
        <p:nvCxnSpPr>
          <p:cNvPr id="52" name="Straight Arrow Connector 51">
            <a:extLst>
              <a:ext uri="{FF2B5EF4-FFF2-40B4-BE49-F238E27FC236}">
                <a16:creationId xmlns:a16="http://schemas.microsoft.com/office/drawing/2014/main" id="{E2F6C860-0125-6B67-B082-8074A203E8BB}"/>
              </a:ext>
            </a:extLst>
          </p:cNvPr>
          <p:cNvCxnSpPr>
            <a:cxnSpLocks/>
          </p:cNvCxnSpPr>
          <p:nvPr/>
        </p:nvCxnSpPr>
        <p:spPr>
          <a:xfrm flipV="1">
            <a:off x="10842075" y="3166110"/>
            <a:ext cx="0" cy="2649402"/>
          </a:xfrm>
          <a:prstGeom prst="straightConnector1">
            <a:avLst/>
          </a:prstGeom>
          <a:ln w="38100">
            <a:solidFill>
              <a:schemeClr val="accent6">
                <a:lumMod val="75000"/>
              </a:schemeClr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Rounded Rectangle 52">
            <a:extLst>
              <a:ext uri="{FF2B5EF4-FFF2-40B4-BE49-F238E27FC236}">
                <a16:creationId xmlns:a16="http://schemas.microsoft.com/office/drawing/2014/main" id="{2FCDF2FF-6C22-569A-EF33-99EC15D7156F}"/>
              </a:ext>
            </a:extLst>
          </p:cNvPr>
          <p:cNvSpPr/>
          <p:nvPr/>
        </p:nvSpPr>
        <p:spPr>
          <a:xfrm>
            <a:off x="10079899" y="4674141"/>
            <a:ext cx="1896648" cy="465498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dirty="0"/>
              <a:t>Intermediaries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095EACAB-CA7C-5475-2BAD-579CEFDD297A}"/>
              </a:ext>
            </a:extLst>
          </p:cNvPr>
          <p:cNvSpPr txBox="1"/>
          <p:nvPr/>
        </p:nvSpPr>
        <p:spPr>
          <a:xfrm>
            <a:off x="10546358" y="5202444"/>
            <a:ext cx="3401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chemeClr val="accent6">
                    <a:lumMod val="75000"/>
                  </a:schemeClr>
                </a:solidFill>
              </a:rPr>
              <a:t>$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BCF4306-0770-35AB-62C0-127DC62EAA1F}"/>
              </a:ext>
            </a:extLst>
          </p:cNvPr>
          <p:cNvSpPr txBox="1"/>
          <p:nvPr/>
        </p:nvSpPr>
        <p:spPr>
          <a:xfrm>
            <a:off x="6702192" y="3998268"/>
            <a:ext cx="346601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vaccines, therapies, diagnostics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2679FA6-2722-1C21-8424-F4FDDABBE2D3}"/>
              </a:ext>
            </a:extLst>
          </p:cNvPr>
          <p:cNvSpPr txBox="1"/>
          <p:nvPr/>
        </p:nvSpPr>
        <p:spPr>
          <a:xfrm>
            <a:off x="7720238" y="110250"/>
            <a:ext cx="4287264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C00000"/>
                </a:solidFill>
              </a:rPr>
              <a:t>Issue #2:  Should dysfunctions</a:t>
            </a:r>
          </a:p>
          <a:p>
            <a:r>
              <a:rPr lang="en-US" sz="2400" dirty="0">
                <a:solidFill>
                  <a:srgbClr val="C00000"/>
                </a:solidFill>
              </a:rPr>
              <a:t>associated with exercise of those</a:t>
            </a:r>
          </a:p>
          <a:p>
            <a:r>
              <a:rPr lang="en-US" sz="2400" dirty="0">
                <a:solidFill>
                  <a:srgbClr val="C00000"/>
                </a:solidFill>
              </a:rPr>
              <a:t>rights be curbed through </a:t>
            </a:r>
          </a:p>
          <a:p>
            <a:r>
              <a:rPr lang="en-US" sz="2400" dirty="0">
                <a:solidFill>
                  <a:srgbClr val="C00000"/>
                </a:solidFill>
              </a:rPr>
              <a:t>conditions on the funding?</a:t>
            </a:r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1E5AE6FE-283A-E38D-3556-00AE876CBEF4}"/>
              </a:ext>
            </a:extLst>
          </p:cNvPr>
          <p:cNvCxnSpPr>
            <a:cxnSpLocks/>
            <a:stCxn id="3" idx="1"/>
            <a:endCxn id="14" idx="3"/>
          </p:cNvCxnSpPr>
          <p:nvPr/>
        </p:nvCxnSpPr>
        <p:spPr>
          <a:xfrm flipH="1">
            <a:off x="6698601" y="895080"/>
            <a:ext cx="1021637" cy="32685"/>
          </a:xfrm>
          <a:prstGeom prst="straightConnector1">
            <a:avLst/>
          </a:prstGeom>
          <a:ln>
            <a:solidFill>
              <a:srgbClr val="FF0000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B7ABC8C3-962C-6569-A71A-AAFE2853F49B}"/>
              </a:ext>
            </a:extLst>
          </p:cNvPr>
          <p:cNvSpPr/>
          <p:nvPr/>
        </p:nvSpPr>
        <p:spPr>
          <a:xfrm>
            <a:off x="285750" y="1017270"/>
            <a:ext cx="1017270" cy="560070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1. “shop right”</a:t>
            </a:r>
          </a:p>
        </p:txBody>
      </p:sp>
      <p:sp>
        <p:nvSpPr>
          <p:cNvPr id="17" name="Rounded Rectangle 16">
            <a:extLst>
              <a:ext uri="{FF2B5EF4-FFF2-40B4-BE49-F238E27FC236}">
                <a16:creationId xmlns:a16="http://schemas.microsoft.com/office/drawing/2014/main" id="{F1D21AE2-6622-6A41-E05A-C4ECA2A245BB}"/>
              </a:ext>
            </a:extLst>
          </p:cNvPr>
          <p:cNvSpPr/>
          <p:nvPr/>
        </p:nvSpPr>
        <p:spPr>
          <a:xfrm>
            <a:off x="3650659" y="3963510"/>
            <a:ext cx="1896654" cy="2737312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/>
              <a:t>2. Duty to make products available at affordable prices --</a:t>
            </a:r>
          </a:p>
          <a:p>
            <a:r>
              <a:rPr lang="en-US" dirty="0"/>
              <a:t>a. within LMICs,</a:t>
            </a:r>
          </a:p>
          <a:p>
            <a:r>
              <a:rPr lang="en-US" dirty="0"/>
              <a:t>b. within the nation, or</a:t>
            </a:r>
          </a:p>
          <a:p>
            <a:r>
              <a:rPr lang="en-US" dirty="0"/>
              <a:t>c. globally</a:t>
            </a:r>
          </a:p>
        </p:txBody>
      </p:sp>
      <p:sp>
        <p:nvSpPr>
          <p:cNvPr id="18" name="Rounded Rectangle 17">
            <a:extLst>
              <a:ext uri="{FF2B5EF4-FFF2-40B4-BE49-F238E27FC236}">
                <a16:creationId xmlns:a16="http://schemas.microsoft.com/office/drawing/2014/main" id="{3A2113A7-9597-7F1E-2E4D-A337E7D953CC}"/>
              </a:ext>
            </a:extLst>
          </p:cNvPr>
          <p:cNvSpPr/>
          <p:nvPr/>
        </p:nvSpPr>
        <p:spPr>
          <a:xfrm>
            <a:off x="286312" y="1948058"/>
            <a:ext cx="1538513" cy="1036815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3. “March-in Rights”</a:t>
            </a:r>
          </a:p>
        </p:txBody>
      </p:sp>
      <p:sp>
        <p:nvSpPr>
          <p:cNvPr id="19" name="Rounded Rectangle 18">
            <a:extLst>
              <a:ext uri="{FF2B5EF4-FFF2-40B4-BE49-F238E27FC236}">
                <a16:creationId xmlns:a16="http://schemas.microsoft.com/office/drawing/2014/main" id="{36E9A3B7-BDC8-0584-EAA9-3CFF23E75B82}"/>
              </a:ext>
            </a:extLst>
          </p:cNvPr>
          <p:cNvSpPr/>
          <p:nvPr/>
        </p:nvSpPr>
        <p:spPr>
          <a:xfrm>
            <a:off x="582833" y="3083742"/>
            <a:ext cx="2278743" cy="765810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/>
              <a:t>Licensee</a:t>
            </a:r>
          </a:p>
          <a:p>
            <a:pPr algn="ctr"/>
            <a:r>
              <a:rPr lang="en-US" sz="2400" dirty="0"/>
              <a:t>(manufacturer)</a:t>
            </a:r>
          </a:p>
        </p:txBody>
      </p: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A62D91D2-AFCD-5425-9F18-DA3C1EF33BBC}"/>
              </a:ext>
            </a:extLst>
          </p:cNvPr>
          <p:cNvCxnSpPr>
            <a:cxnSpLocks/>
          </p:cNvCxnSpPr>
          <p:nvPr/>
        </p:nvCxnSpPr>
        <p:spPr>
          <a:xfrm>
            <a:off x="1940711" y="1214392"/>
            <a:ext cx="0" cy="1814191"/>
          </a:xfrm>
          <a:prstGeom prst="straightConnector1">
            <a:avLst/>
          </a:prstGeom>
          <a:ln w="38100">
            <a:solidFill>
              <a:schemeClr val="tx1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>
            <a:extLst>
              <a:ext uri="{FF2B5EF4-FFF2-40B4-BE49-F238E27FC236}">
                <a16:creationId xmlns:a16="http://schemas.microsoft.com/office/drawing/2014/main" id="{C3AC9261-714C-3C02-6BC2-E6A355426F48}"/>
              </a:ext>
            </a:extLst>
          </p:cNvPr>
          <p:cNvSpPr txBox="1"/>
          <p:nvPr/>
        </p:nvSpPr>
        <p:spPr>
          <a:xfrm>
            <a:off x="1916784" y="2352783"/>
            <a:ext cx="90441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license</a:t>
            </a:r>
          </a:p>
        </p:txBody>
      </p:sp>
      <p:sp>
        <p:nvSpPr>
          <p:cNvPr id="22" name="Rounded Rectangle 21">
            <a:extLst>
              <a:ext uri="{FF2B5EF4-FFF2-40B4-BE49-F238E27FC236}">
                <a16:creationId xmlns:a16="http://schemas.microsoft.com/office/drawing/2014/main" id="{8FD4BCF7-8BFF-98C3-79B3-75F27975CE14}"/>
              </a:ext>
            </a:extLst>
          </p:cNvPr>
          <p:cNvSpPr/>
          <p:nvPr/>
        </p:nvSpPr>
        <p:spPr>
          <a:xfrm>
            <a:off x="867374" y="6013335"/>
            <a:ext cx="1790882" cy="765810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/>
              <a:t>Consumers (Patients)</a:t>
            </a:r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CD2FA88C-021C-6E31-9E68-5AD82FC3F707}"/>
              </a:ext>
            </a:extLst>
          </p:cNvPr>
          <p:cNvCxnSpPr>
            <a:cxnSpLocks/>
          </p:cNvCxnSpPr>
          <p:nvPr/>
        </p:nvCxnSpPr>
        <p:spPr>
          <a:xfrm>
            <a:off x="1908257" y="3849552"/>
            <a:ext cx="0" cy="2044367"/>
          </a:xfrm>
          <a:prstGeom prst="straightConnector1">
            <a:avLst/>
          </a:prstGeom>
          <a:ln w="38100">
            <a:solidFill>
              <a:schemeClr val="tx1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>
            <a:extLst>
              <a:ext uri="{FF2B5EF4-FFF2-40B4-BE49-F238E27FC236}">
                <a16:creationId xmlns:a16="http://schemas.microsoft.com/office/drawing/2014/main" id="{718ADEFB-5577-305D-5F88-D9FD9688CAF6}"/>
              </a:ext>
            </a:extLst>
          </p:cNvPr>
          <p:cNvSpPr txBox="1"/>
          <p:nvPr/>
        </p:nvSpPr>
        <p:spPr>
          <a:xfrm>
            <a:off x="1923764" y="4198323"/>
            <a:ext cx="110549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products</a:t>
            </a:r>
          </a:p>
        </p:txBody>
      </p: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055F99CF-56E4-0D39-59A8-FFCAC327856D}"/>
              </a:ext>
            </a:extLst>
          </p:cNvPr>
          <p:cNvCxnSpPr>
            <a:cxnSpLocks/>
          </p:cNvCxnSpPr>
          <p:nvPr/>
        </p:nvCxnSpPr>
        <p:spPr>
          <a:xfrm flipV="1">
            <a:off x="1679334" y="3963510"/>
            <a:ext cx="0" cy="2052057"/>
          </a:xfrm>
          <a:prstGeom prst="straightConnector1">
            <a:avLst/>
          </a:prstGeom>
          <a:ln w="38100">
            <a:solidFill>
              <a:schemeClr val="accent6">
                <a:lumMod val="75000"/>
              </a:schemeClr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Rounded Rectangle 28">
            <a:extLst>
              <a:ext uri="{FF2B5EF4-FFF2-40B4-BE49-F238E27FC236}">
                <a16:creationId xmlns:a16="http://schemas.microsoft.com/office/drawing/2014/main" id="{2CE911DD-972A-8FE2-CEB9-C83154B10569}"/>
              </a:ext>
            </a:extLst>
          </p:cNvPr>
          <p:cNvSpPr/>
          <p:nvPr/>
        </p:nvSpPr>
        <p:spPr>
          <a:xfrm>
            <a:off x="917158" y="4874196"/>
            <a:ext cx="1896648" cy="465498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dirty="0"/>
              <a:t>Intermediaries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9FBB82C0-293E-7D1D-E477-6429CFD47C12}"/>
              </a:ext>
            </a:extLst>
          </p:cNvPr>
          <p:cNvSpPr txBox="1"/>
          <p:nvPr/>
        </p:nvSpPr>
        <p:spPr>
          <a:xfrm>
            <a:off x="1383617" y="5402499"/>
            <a:ext cx="3401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chemeClr val="accent6">
                    <a:lumMod val="75000"/>
                  </a:schemeClr>
                </a:solidFill>
              </a:rPr>
              <a:t>$</a:t>
            </a:r>
          </a:p>
        </p:txBody>
      </p:sp>
    </p:spTree>
    <p:extLst>
      <p:ext uri="{BB962C8B-B14F-4D97-AF65-F5344CB8AC3E}">
        <p14:creationId xmlns:p14="http://schemas.microsoft.com/office/powerpoint/2010/main" val="407495821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F34D00-B42C-D5A8-5D5F-82ED72FE24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9DA700DD-B650-82D0-46D4-6D12EFCDC0D8}"/>
              </a:ext>
            </a:extLst>
          </p:cNvPr>
          <p:cNvSpPr/>
          <p:nvPr/>
        </p:nvSpPr>
        <p:spPr>
          <a:xfrm>
            <a:off x="990735" y="448582"/>
            <a:ext cx="1899951" cy="765810"/>
          </a:xfrm>
          <a:prstGeom prst="roundRect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/>
              <a:t>Government</a:t>
            </a:r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B6FDFB9A-019F-1536-0452-5227633BB3EE}"/>
              </a:ext>
            </a:extLst>
          </p:cNvPr>
          <p:cNvSpPr/>
          <p:nvPr/>
        </p:nvSpPr>
        <p:spPr>
          <a:xfrm>
            <a:off x="5547313" y="3083742"/>
            <a:ext cx="2278743" cy="765810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/>
              <a:t>Licensee</a:t>
            </a:r>
          </a:p>
          <a:p>
            <a:pPr algn="ctr"/>
            <a:r>
              <a:rPr lang="en-US" sz="2400" dirty="0"/>
              <a:t>(manufacturer)</a:t>
            </a:r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57FCC40A-B0DB-9984-84C1-55CF570C5177}"/>
              </a:ext>
            </a:extLst>
          </p:cNvPr>
          <p:cNvSpPr/>
          <p:nvPr/>
        </p:nvSpPr>
        <p:spPr>
          <a:xfrm>
            <a:off x="5748469" y="5815512"/>
            <a:ext cx="1790882" cy="765810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/>
              <a:t>Consumers (Patients)</a:t>
            </a: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B0EF46FF-BDB5-F455-83CD-2EF5DA2CED33}"/>
              </a:ext>
            </a:extLst>
          </p:cNvPr>
          <p:cNvSpPr/>
          <p:nvPr/>
        </p:nvSpPr>
        <p:spPr>
          <a:xfrm>
            <a:off x="9893164" y="2317932"/>
            <a:ext cx="1896654" cy="765810"/>
          </a:xfrm>
          <a:prstGeom prst="round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/>
              <a:t>Follow-on innovator</a:t>
            </a:r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E47B4120-7990-E06B-1EA5-6B0ECC2A7ED2}"/>
              </a:ext>
            </a:extLst>
          </p:cNvPr>
          <p:cNvSpPr/>
          <p:nvPr/>
        </p:nvSpPr>
        <p:spPr>
          <a:xfrm>
            <a:off x="3664085" y="1493520"/>
            <a:ext cx="1896654" cy="765810"/>
          </a:xfrm>
          <a:prstGeom prst="round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/>
              <a:t>Innovator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5C117001-7953-E7F7-FE03-7734E7626908}"/>
              </a:ext>
            </a:extLst>
          </p:cNvPr>
          <p:cNvSpPr/>
          <p:nvPr/>
        </p:nvSpPr>
        <p:spPr>
          <a:xfrm>
            <a:off x="5139733" y="1282611"/>
            <a:ext cx="773399" cy="486228"/>
          </a:xfrm>
          <a:prstGeom prst="ellipse">
            <a:avLst/>
          </a:prstGeom>
          <a:solidFill>
            <a:srgbClr val="FF0000"/>
          </a:solidFill>
          <a:ln w="127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IP</a:t>
            </a:r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859DAC02-F00B-224B-A918-C4D9DE8F382A}"/>
              </a:ext>
            </a:extLst>
          </p:cNvPr>
          <p:cNvCxnSpPr>
            <a:cxnSpLocks/>
          </p:cNvCxnSpPr>
          <p:nvPr/>
        </p:nvCxnSpPr>
        <p:spPr>
          <a:xfrm>
            <a:off x="2890686" y="1017270"/>
            <a:ext cx="773399" cy="476250"/>
          </a:xfrm>
          <a:prstGeom prst="straightConnector1">
            <a:avLst/>
          </a:prstGeom>
          <a:ln w="38100">
            <a:solidFill>
              <a:schemeClr val="accent6">
                <a:lumMod val="75000"/>
              </a:schemeClr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E22A9C1C-B010-9BC2-46C1-1C38DB6AD422}"/>
              </a:ext>
            </a:extLst>
          </p:cNvPr>
          <p:cNvCxnSpPr>
            <a:cxnSpLocks/>
          </p:cNvCxnSpPr>
          <p:nvPr/>
        </p:nvCxnSpPr>
        <p:spPr>
          <a:xfrm>
            <a:off x="5547313" y="2195221"/>
            <a:ext cx="1147717" cy="784472"/>
          </a:xfrm>
          <a:prstGeom prst="straightConnector1">
            <a:avLst/>
          </a:prstGeom>
          <a:ln w="38100">
            <a:solidFill>
              <a:schemeClr val="tx1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8FBE7676-3B7F-7535-111B-89369921D8CC}"/>
              </a:ext>
            </a:extLst>
          </p:cNvPr>
          <p:cNvSpPr txBox="1"/>
          <p:nvPr/>
        </p:nvSpPr>
        <p:spPr>
          <a:xfrm>
            <a:off x="3037278" y="727710"/>
            <a:ext cx="366132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Funding (grants; prizes; tax relief)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76E8575-0B97-B0B0-980E-0562D3BEA696}"/>
              </a:ext>
            </a:extLst>
          </p:cNvPr>
          <p:cNvSpPr txBox="1"/>
          <p:nvPr/>
        </p:nvSpPr>
        <p:spPr>
          <a:xfrm>
            <a:off x="6121171" y="2195221"/>
            <a:ext cx="90441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license</a:t>
            </a:r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0C029C88-ED2B-A960-1801-2CFA2BB38808}"/>
              </a:ext>
            </a:extLst>
          </p:cNvPr>
          <p:cNvCxnSpPr>
            <a:cxnSpLocks/>
            <a:stCxn id="5" idx="2"/>
          </p:cNvCxnSpPr>
          <p:nvPr/>
        </p:nvCxnSpPr>
        <p:spPr>
          <a:xfrm>
            <a:off x="6686685" y="3849552"/>
            <a:ext cx="0" cy="1844312"/>
          </a:xfrm>
          <a:prstGeom prst="straightConnector1">
            <a:avLst/>
          </a:prstGeom>
          <a:ln w="38100">
            <a:solidFill>
              <a:schemeClr val="tx1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8B3B36D5-4990-1C1A-7522-A68AECD0564A}"/>
              </a:ext>
            </a:extLst>
          </p:cNvPr>
          <p:cNvCxnSpPr>
            <a:cxnSpLocks/>
            <a:endCxn id="7" idx="1"/>
          </p:cNvCxnSpPr>
          <p:nvPr/>
        </p:nvCxnSpPr>
        <p:spPr>
          <a:xfrm>
            <a:off x="5560739" y="1775699"/>
            <a:ext cx="4332425" cy="925138"/>
          </a:xfrm>
          <a:prstGeom prst="straightConnector1">
            <a:avLst/>
          </a:prstGeom>
          <a:ln w="25400">
            <a:solidFill>
              <a:schemeClr val="tx1"/>
            </a:solidFill>
            <a:prstDash val="dash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>
            <a:extLst>
              <a:ext uri="{FF2B5EF4-FFF2-40B4-BE49-F238E27FC236}">
                <a16:creationId xmlns:a16="http://schemas.microsoft.com/office/drawing/2014/main" id="{C4B71775-8782-73E3-3952-45F4070F759B}"/>
              </a:ext>
            </a:extLst>
          </p:cNvPr>
          <p:cNvSpPr txBox="1"/>
          <p:nvPr/>
        </p:nvSpPr>
        <p:spPr>
          <a:xfrm rot="753939">
            <a:off x="7012160" y="1917099"/>
            <a:ext cx="141615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information</a:t>
            </a:r>
          </a:p>
        </p:txBody>
      </p: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CDE5BA7B-AF62-9FE7-E827-29DF68ACA489}"/>
              </a:ext>
            </a:extLst>
          </p:cNvPr>
          <p:cNvCxnSpPr>
            <a:cxnSpLocks/>
          </p:cNvCxnSpPr>
          <p:nvPr/>
        </p:nvCxnSpPr>
        <p:spPr>
          <a:xfrm flipV="1">
            <a:off x="6457762" y="3998268"/>
            <a:ext cx="0" cy="1817244"/>
          </a:xfrm>
          <a:prstGeom prst="straightConnector1">
            <a:avLst/>
          </a:prstGeom>
          <a:ln w="38100">
            <a:solidFill>
              <a:schemeClr val="accent6">
                <a:lumMod val="75000"/>
              </a:schemeClr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Rounded Rectangle 31">
            <a:extLst>
              <a:ext uri="{FF2B5EF4-FFF2-40B4-BE49-F238E27FC236}">
                <a16:creationId xmlns:a16="http://schemas.microsoft.com/office/drawing/2014/main" id="{064F5DA9-67EA-C5B4-1FDA-442AB81ABF9E}"/>
              </a:ext>
            </a:extLst>
          </p:cNvPr>
          <p:cNvSpPr/>
          <p:nvPr/>
        </p:nvSpPr>
        <p:spPr>
          <a:xfrm>
            <a:off x="5695586" y="4674141"/>
            <a:ext cx="1896648" cy="465498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dirty="0"/>
              <a:t>Intermediaries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5F405325-FCEE-3B9B-7228-3EE081C2CE67}"/>
              </a:ext>
            </a:extLst>
          </p:cNvPr>
          <p:cNvSpPr txBox="1"/>
          <p:nvPr/>
        </p:nvSpPr>
        <p:spPr>
          <a:xfrm>
            <a:off x="6162045" y="5202444"/>
            <a:ext cx="3401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chemeClr val="accent6">
                    <a:lumMod val="75000"/>
                  </a:schemeClr>
                </a:solidFill>
              </a:rPr>
              <a:t>$</a:t>
            </a:r>
          </a:p>
        </p:txBody>
      </p:sp>
      <p:cxnSp>
        <p:nvCxnSpPr>
          <p:cNvPr id="34" name="Straight Arrow Connector 33">
            <a:extLst>
              <a:ext uri="{FF2B5EF4-FFF2-40B4-BE49-F238E27FC236}">
                <a16:creationId xmlns:a16="http://schemas.microsoft.com/office/drawing/2014/main" id="{EDD9F1FA-B3D8-59A4-E47F-DD3FA5380D66}"/>
              </a:ext>
            </a:extLst>
          </p:cNvPr>
          <p:cNvCxnSpPr>
            <a:cxnSpLocks/>
          </p:cNvCxnSpPr>
          <p:nvPr/>
        </p:nvCxnSpPr>
        <p:spPr>
          <a:xfrm flipH="1" flipV="1">
            <a:off x="5265555" y="2269493"/>
            <a:ext cx="1066569" cy="710200"/>
          </a:xfrm>
          <a:prstGeom prst="straightConnector1">
            <a:avLst/>
          </a:prstGeom>
          <a:ln w="38100">
            <a:solidFill>
              <a:schemeClr val="accent6">
                <a:lumMod val="75000"/>
              </a:schemeClr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TextBox 40">
            <a:extLst>
              <a:ext uri="{FF2B5EF4-FFF2-40B4-BE49-F238E27FC236}">
                <a16:creationId xmlns:a16="http://schemas.microsoft.com/office/drawing/2014/main" id="{1B4A97BE-AE1F-24BE-4829-2ED8C8C8D577}"/>
              </a:ext>
            </a:extLst>
          </p:cNvPr>
          <p:cNvSpPr txBox="1"/>
          <p:nvPr/>
        </p:nvSpPr>
        <p:spPr>
          <a:xfrm>
            <a:off x="5076707" y="2353754"/>
            <a:ext cx="95250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chemeClr val="accent6">
                    <a:lumMod val="50000"/>
                  </a:schemeClr>
                </a:solidFill>
              </a:rPr>
              <a:t>License</a:t>
            </a:r>
          </a:p>
          <a:p>
            <a:r>
              <a:rPr lang="en-US" sz="2000" dirty="0">
                <a:solidFill>
                  <a:schemeClr val="accent6">
                    <a:lumMod val="50000"/>
                  </a:schemeClr>
                </a:solidFill>
              </a:rPr>
              <a:t>fees</a:t>
            </a:r>
          </a:p>
        </p:txBody>
      </p:sp>
      <p:sp>
        <p:nvSpPr>
          <p:cNvPr id="49" name="Rounded Rectangle 48">
            <a:extLst>
              <a:ext uri="{FF2B5EF4-FFF2-40B4-BE49-F238E27FC236}">
                <a16:creationId xmlns:a16="http://schemas.microsoft.com/office/drawing/2014/main" id="{90B7A90E-3533-B8B2-5960-51DE8F0EA561}"/>
              </a:ext>
            </a:extLst>
          </p:cNvPr>
          <p:cNvSpPr/>
          <p:nvPr/>
        </p:nvSpPr>
        <p:spPr>
          <a:xfrm>
            <a:off x="10030115" y="5813280"/>
            <a:ext cx="1790882" cy="765810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/>
              <a:t>Consumers (Patients)</a:t>
            </a:r>
          </a:p>
        </p:txBody>
      </p:sp>
      <p:cxnSp>
        <p:nvCxnSpPr>
          <p:cNvPr id="50" name="Straight Arrow Connector 49">
            <a:extLst>
              <a:ext uri="{FF2B5EF4-FFF2-40B4-BE49-F238E27FC236}">
                <a16:creationId xmlns:a16="http://schemas.microsoft.com/office/drawing/2014/main" id="{5B76530A-5107-B8D1-23BC-A4CC53275D61}"/>
              </a:ext>
            </a:extLst>
          </p:cNvPr>
          <p:cNvCxnSpPr>
            <a:cxnSpLocks/>
          </p:cNvCxnSpPr>
          <p:nvPr/>
        </p:nvCxnSpPr>
        <p:spPr>
          <a:xfrm>
            <a:off x="11070998" y="3083742"/>
            <a:ext cx="0" cy="2610122"/>
          </a:xfrm>
          <a:prstGeom prst="straightConnector1">
            <a:avLst/>
          </a:prstGeom>
          <a:ln w="38100">
            <a:solidFill>
              <a:schemeClr val="tx1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Box 50">
            <a:extLst>
              <a:ext uri="{FF2B5EF4-FFF2-40B4-BE49-F238E27FC236}">
                <a16:creationId xmlns:a16="http://schemas.microsoft.com/office/drawing/2014/main" id="{E2B8D134-B8D7-5F13-0FF3-E04B4E284BCD}"/>
              </a:ext>
            </a:extLst>
          </p:cNvPr>
          <p:cNvSpPr txBox="1"/>
          <p:nvPr/>
        </p:nvSpPr>
        <p:spPr>
          <a:xfrm>
            <a:off x="11086505" y="3998268"/>
            <a:ext cx="110549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products</a:t>
            </a:r>
          </a:p>
        </p:txBody>
      </p:sp>
      <p:cxnSp>
        <p:nvCxnSpPr>
          <p:cNvPr id="52" name="Straight Arrow Connector 51">
            <a:extLst>
              <a:ext uri="{FF2B5EF4-FFF2-40B4-BE49-F238E27FC236}">
                <a16:creationId xmlns:a16="http://schemas.microsoft.com/office/drawing/2014/main" id="{62F7A9B3-7EF9-CAF0-A735-F73293898EC0}"/>
              </a:ext>
            </a:extLst>
          </p:cNvPr>
          <p:cNvCxnSpPr>
            <a:cxnSpLocks/>
          </p:cNvCxnSpPr>
          <p:nvPr/>
        </p:nvCxnSpPr>
        <p:spPr>
          <a:xfrm flipV="1">
            <a:off x="10842075" y="3166110"/>
            <a:ext cx="0" cy="2649402"/>
          </a:xfrm>
          <a:prstGeom prst="straightConnector1">
            <a:avLst/>
          </a:prstGeom>
          <a:ln w="38100">
            <a:solidFill>
              <a:schemeClr val="accent6">
                <a:lumMod val="75000"/>
              </a:schemeClr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Rounded Rectangle 52">
            <a:extLst>
              <a:ext uri="{FF2B5EF4-FFF2-40B4-BE49-F238E27FC236}">
                <a16:creationId xmlns:a16="http://schemas.microsoft.com/office/drawing/2014/main" id="{AAF44744-226D-C910-65D9-3E31E10B0B4D}"/>
              </a:ext>
            </a:extLst>
          </p:cNvPr>
          <p:cNvSpPr/>
          <p:nvPr/>
        </p:nvSpPr>
        <p:spPr>
          <a:xfrm>
            <a:off x="10079899" y="4674141"/>
            <a:ext cx="1896648" cy="465498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dirty="0"/>
              <a:t>Intermediaries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95488248-E5FE-D719-000D-E5DE8B7E2A6E}"/>
              </a:ext>
            </a:extLst>
          </p:cNvPr>
          <p:cNvSpPr txBox="1"/>
          <p:nvPr/>
        </p:nvSpPr>
        <p:spPr>
          <a:xfrm>
            <a:off x="10546358" y="5202444"/>
            <a:ext cx="3401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chemeClr val="accent6">
                    <a:lumMod val="75000"/>
                  </a:schemeClr>
                </a:solidFill>
              </a:rPr>
              <a:t>$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788518E-A530-CBC7-ABE2-F5A54D8109C6}"/>
              </a:ext>
            </a:extLst>
          </p:cNvPr>
          <p:cNvSpPr txBox="1"/>
          <p:nvPr/>
        </p:nvSpPr>
        <p:spPr>
          <a:xfrm>
            <a:off x="6702192" y="3998268"/>
            <a:ext cx="346601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vaccines, therapies, diagnostics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ADBB41E-DACF-6724-36D6-9D593586BF1C}"/>
              </a:ext>
            </a:extLst>
          </p:cNvPr>
          <p:cNvSpPr txBox="1"/>
          <p:nvPr/>
        </p:nvSpPr>
        <p:spPr>
          <a:xfrm>
            <a:off x="7720238" y="110250"/>
            <a:ext cx="4287264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C00000"/>
                </a:solidFill>
              </a:rPr>
              <a:t>Issue #2:  Should dysfunctions</a:t>
            </a:r>
          </a:p>
          <a:p>
            <a:r>
              <a:rPr lang="en-US" sz="2400" dirty="0">
                <a:solidFill>
                  <a:srgbClr val="C00000"/>
                </a:solidFill>
              </a:rPr>
              <a:t>associated with exercise of those</a:t>
            </a:r>
          </a:p>
          <a:p>
            <a:r>
              <a:rPr lang="en-US" sz="2400" dirty="0">
                <a:solidFill>
                  <a:srgbClr val="C00000"/>
                </a:solidFill>
              </a:rPr>
              <a:t>rights be curbed through </a:t>
            </a:r>
          </a:p>
          <a:p>
            <a:r>
              <a:rPr lang="en-US" sz="2400" dirty="0">
                <a:solidFill>
                  <a:srgbClr val="C00000"/>
                </a:solidFill>
              </a:rPr>
              <a:t>conditions on the funding?</a:t>
            </a:r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D11AAABE-87D5-AC57-9179-F067A24F5637}"/>
              </a:ext>
            </a:extLst>
          </p:cNvPr>
          <p:cNvCxnSpPr>
            <a:cxnSpLocks/>
            <a:stCxn id="3" idx="1"/>
            <a:endCxn id="14" idx="3"/>
          </p:cNvCxnSpPr>
          <p:nvPr/>
        </p:nvCxnSpPr>
        <p:spPr>
          <a:xfrm flipH="1">
            <a:off x="6698601" y="895080"/>
            <a:ext cx="1021637" cy="32685"/>
          </a:xfrm>
          <a:prstGeom prst="straightConnector1">
            <a:avLst/>
          </a:prstGeom>
          <a:ln>
            <a:solidFill>
              <a:srgbClr val="FF0000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1D5BA62B-EC26-E86B-C254-D8B432730FA9}"/>
              </a:ext>
            </a:extLst>
          </p:cNvPr>
          <p:cNvSpPr/>
          <p:nvPr/>
        </p:nvSpPr>
        <p:spPr>
          <a:xfrm>
            <a:off x="285750" y="1017270"/>
            <a:ext cx="1017270" cy="560070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1. “shop right”</a:t>
            </a:r>
          </a:p>
        </p:txBody>
      </p:sp>
      <p:sp>
        <p:nvSpPr>
          <p:cNvPr id="17" name="Rounded Rectangle 16">
            <a:extLst>
              <a:ext uri="{FF2B5EF4-FFF2-40B4-BE49-F238E27FC236}">
                <a16:creationId xmlns:a16="http://schemas.microsoft.com/office/drawing/2014/main" id="{2F026173-CE51-3AC1-4389-50806CEE0007}"/>
              </a:ext>
            </a:extLst>
          </p:cNvPr>
          <p:cNvSpPr/>
          <p:nvPr/>
        </p:nvSpPr>
        <p:spPr>
          <a:xfrm>
            <a:off x="3650659" y="3963510"/>
            <a:ext cx="1896654" cy="2737312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/>
              <a:t>2. Duty to make products available at affordable prices --</a:t>
            </a:r>
          </a:p>
          <a:p>
            <a:r>
              <a:rPr lang="en-US" dirty="0"/>
              <a:t>a. within LMICs,</a:t>
            </a:r>
          </a:p>
          <a:p>
            <a:r>
              <a:rPr lang="en-US" dirty="0"/>
              <a:t>b. within the nation, or</a:t>
            </a:r>
          </a:p>
          <a:p>
            <a:r>
              <a:rPr lang="en-US" dirty="0"/>
              <a:t>c. globally</a:t>
            </a:r>
          </a:p>
        </p:txBody>
      </p:sp>
      <p:sp>
        <p:nvSpPr>
          <p:cNvPr id="18" name="Rounded Rectangle 17">
            <a:extLst>
              <a:ext uri="{FF2B5EF4-FFF2-40B4-BE49-F238E27FC236}">
                <a16:creationId xmlns:a16="http://schemas.microsoft.com/office/drawing/2014/main" id="{7936AF35-6C3E-CC80-115B-C310A4D47040}"/>
              </a:ext>
            </a:extLst>
          </p:cNvPr>
          <p:cNvSpPr/>
          <p:nvPr/>
        </p:nvSpPr>
        <p:spPr>
          <a:xfrm>
            <a:off x="286312" y="1948058"/>
            <a:ext cx="1538513" cy="1036815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3. “March-in Rights”</a:t>
            </a:r>
          </a:p>
        </p:txBody>
      </p:sp>
      <p:sp>
        <p:nvSpPr>
          <p:cNvPr id="19" name="Rounded Rectangle 18">
            <a:extLst>
              <a:ext uri="{FF2B5EF4-FFF2-40B4-BE49-F238E27FC236}">
                <a16:creationId xmlns:a16="http://schemas.microsoft.com/office/drawing/2014/main" id="{A1935DE7-DB53-BE77-66A2-D0FC887E9013}"/>
              </a:ext>
            </a:extLst>
          </p:cNvPr>
          <p:cNvSpPr/>
          <p:nvPr/>
        </p:nvSpPr>
        <p:spPr>
          <a:xfrm>
            <a:off x="582833" y="3083742"/>
            <a:ext cx="2278743" cy="765810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/>
              <a:t>Licensee</a:t>
            </a:r>
          </a:p>
          <a:p>
            <a:pPr algn="ctr"/>
            <a:r>
              <a:rPr lang="en-US" sz="2400" dirty="0"/>
              <a:t>(manufacturer)</a:t>
            </a:r>
          </a:p>
        </p:txBody>
      </p: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62CF9183-008F-EC6A-60FD-CC121BA85D82}"/>
              </a:ext>
            </a:extLst>
          </p:cNvPr>
          <p:cNvCxnSpPr>
            <a:cxnSpLocks/>
          </p:cNvCxnSpPr>
          <p:nvPr/>
        </p:nvCxnSpPr>
        <p:spPr>
          <a:xfrm>
            <a:off x="1940711" y="1214392"/>
            <a:ext cx="0" cy="1814191"/>
          </a:xfrm>
          <a:prstGeom prst="straightConnector1">
            <a:avLst/>
          </a:prstGeom>
          <a:ln w="38100">
            <a:solidFill>
              <a:schemeClr val="tx1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>
            <a:extLst>
              <a:ext uri="{FF2B5EF4-FFF2-40B4-BE49-F238E27FC236}">
                <a16:creationId xmlns:a16="http://schemas.microsoft.com/office/drawing/2014/main" id="{03D2C01C-8938-7A2D-0AFC-951ACA756697}"/>
              </a:ext>
            </a:extLst>
          </p:cNvPr>
          <p:cNvSpPr txBox="1"/>
          <p:nvPr/>
        </p:nvSpPr>
        <p:spPr>
          <a:xfrm>
            <a:off x="1916784" y="2352783"/>
            <a:ext cx="90441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license</a:t>
            </a:r>
          </a:p>
        </p:txBody>
      </p:sp>
      <p:sp>
        <p:nvSpPr>
          <p:cNvPr id="22" name="Rounded Rectangle 21">
            <a:extLst>
              <a:ext uri="{FF2B5EF4-FFF2-40B4-BE49-F238E27FC236}">
                <a16:creationId xmlns:a16="http://schemas.microsoft.com/office/drawing/2014/main" id="{5778916B-7A0E-EE69-396A-462F6BD802C7}"/>
              </a:ext>
            </a:extLst>
          </p:cNvPr>
          <p:cNvSpPr/>
          <p:nvPr/>
        </p:nvSpPr>
        <p:spPr>
          <a:xfrm>
            <a:off x="867374" y="6013335"/>
            <a:ext cx="1790882" cy="765810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/>
              <a:t>Consumers (Patients)</a:t>
            </a:r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94CA80C9-D590-97DA-15E0-C9200DD776FF}"/>
              </a:ext>
            </a:extLst>
          </p:cNvPr>
          <p:cNvCxnSpPr>
            <a:cxnSpLocks/>
          </p:cNvCxnSpPr>
          <p:nvPr/>
        </p:nvCxnSpPr>
        <p:spPr>
          <a:xfrm>
            <a:off x="1908257" y="3849552"/>
            <a:ext cx="0" cy="2044367"/>
          </a:xfrm>
          <a:prstGeom prst="straightConnector1">
            <a:avLst/>
          </a:prstGeom>
          <a:ln w="38100">
            <a:solidFill>
              <a:schemeClr val="tx1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>
            <a:extLst>
              <a:ext uri="{FF2B5EF4-FFF2-40B4-BE49-F238E27FC236}">
                <a16:creationId xmlns:a16="http://schemas.microsoft.com/office/drawing/2014/main" id="{B9C88FE5-1824-5102-14E2-1D31011D447E}"/>
              </a:ext>
            </a:extLst>
          </p:cNvPr>
          <p:cNvSpPr txBox="1"/>
          <p:nvPr/>
        </p:nvSpPr>
        <p:spPr>
          <a:xfrm>
            <a:off x="1923764" y="4198323"/>
            <a:ext cx="110549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products</a:t>
            </a:r>
          </a:p>
        </p:txBody>
      </p: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BEA9209B-7522-1E41-76BF-56C5AB492008}"/>
              </a:ext>
            </a:extLst>
          </p:cNvPr>
          <p:cNvCxnSpPr>
            <a:cxnSpLocks/>
          </p:cNvCxnSpPr>
          <p:nvPr/>
        </p:nvCxnSpPr>
        <p:spPr>
          <a:xfrm flipV="1">
            <a:off x="1679334" y="3963510"/>
            <a:ext cx="0" cy="2052057"/>
          </a:xfrm>
          <a:prstGeom prst="straightConnector1">
            <a:avLst/>
          </a:prstGeom>
          <a:ln w="38100">
            <a:solidFill>
              <a:schemeClr val="accent6">
                <a:lumMod val="75000"/>
              </a:schemeClr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Rounded Rectangle 28">
            <a:extLst>
              <a:ext uri="{FF2B5EF4-FFF2-40B4-BE49-F238E27FC236}">
                <a16:creationId xmlns:a16="http://schemas.microsoft.com/office/drawing/2014/main" id="{561D4508-78BA-BD77-7655-DB22D3EF2645}"/>
              </a:ext>
            </a:extLst>
          </p:cNvPr>
          <p:cNvSpPr/>
          <p:nvPr/>
        </p:nvSpPr>
        <p:spPr>
          <a:xfrm>
            <a:off x="917158" y="4874196"/>
            <a:ext cx="1896648" cy="465498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dirty="0"/>
              <a:t>Intermediaries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BD7E55DB-0BA5-E805-039A-72DA1E5A724E}"/>
              </a:ext>
            </a:extLst>
          </p:cNvPr>
          <p:cNvSpPr txBox="1"/>
          <p:nvPr/>
        </p:nvSpPr>
        <p:spPr>
          <a:xfrm>
            <a:off x="1383617" y="5402499"/>
            <a:ext cx="3401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chemeClr val="accent6">
                    <a:lumMod val="75000"/>
                  </a:schemeClr>
                </a:solidFill>
              </a:rPr>
              <a:t>$</a:t>
            </a:r>
          </a:p>
        </p:txBody>
      </p:sp>
      <p:sp>
        <p:nvSpPr>
          <p:cNvPr id="31" name="Rounded Rectangle 30">
            <a:extLst>
              <a:ext uri="{FF2B5EF4-FFF2-40B4-BE49-F238E27FC236}">
                <a16:creationId xmlns:a16="http://schemas.microsoft.com/office/drawing/2014/main" id="{354073C0-9B5E-06F0-2461-50C95703EE15}"/>
              </a:ext>
            </a:extLst>
          </p:cNvPr>
          <p:cNvSpPr/>
          <p:nvPr/>
        </p:nvSpPr>
        <p:spPr>
          <a:xfrm rot="647629">
            <a:off x="5987671" y="1624796"/>
            <a:ext cx="3907791" cy="950304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/>
              <a:t>4. Duty to increase flow of information</a:t>
            </a:r>
          </a:p>
          <a:p>
            <a:r>
              <a:rPr lang="en-US" dirty="0"/>
              <a:t>--research data; failed projects;</a:t>
            </a:r>
          </a:p>
          <a:p>
            <a:r>
              <a:rPr lang="en-US" dirty="0"/>
              <a:t>--fruits of clinical trials;</a:t>
            </a:r>
          </a:p>
        </p:txBody>
      </p:sp>
    </p:spTree>
    <p:extLst>
      <p:ext uri="{BB962C8B-B14F-4D97-AF65-F5344CB8AC3E}">
        <p14:creationId xmlns:p14="http://schemas.microsoft.com/office/powerpoint/2010/main" val="315364283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D7259E-F6F1-D9D0-1C60-7D6BD00288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490E85D0-CEE5-3555-5199-A15A6F66B6C1}"/>
              </a:ext>
            </a:extLst>
          </p:cNvPr>
          <p:cNvSpPr/>
          <p:nvPr/>
        </p:nvSpPr>
        <p:spPr>
          <a:xfrm>
            <a:off x="990735" y="448582"/>
            <a:ext cx="1899951" cy="765810"/>
          </a:xfrm>
          <a:prstGeom prst="roundRect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/>
              <a:t>Government</a:t>
            </a:r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B0260787-8EE4-C391-853E-779D6C9A286E}"/>
              </a:ext>
            </a:extLst>
          </p:cNvPr>
          <p:cNvSpPr/>
          <p:nvPr/>
        </p:nvSpPr>
        <p:spPr>
          <a:xfrm>
            <a:off x="5547313" y="3083742"/>
            <a:ext cx="2278743" cy="765810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/>
              <a:t>Licensee</a:t>
            </a:r>
          </a:p>
          <a:p>
            <a:pPr algn="ctr"/>
            <a:r>
              <a:rPr lang="en-US" sz="2400" dirty="0"/>
              <a:t>(manufacturer)</a:t>
            </a:r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ECD425C4-1573-E32A-7782-85815DB7F1FE}"/>
              </a:ext>
            </a:extLst>
          </p:cNvPr>
          <p:cNvSpPr/>
          <p:nvPr/>
        </p:nvSpPr>
        <p:spPr>
          <a:xfrm>
            <a:off x="5748469" y="5815512"/>
            <a:ext cx="1790882" cy="765810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/>
              <a:t>Consumers (Patients)</a:t>
            </a: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0998CB4F-C200-3660-C56C-223CC4075B39}"/>
              </a:ext>
            </a:extLst>
          </p:cNvPr>
          <p:cNvSpPr/>
          <p:nvPr/>
        </p:nvSpPr>
        <p:spPr>
          <a:xfrm>
            <a:off x="9893164" y="2317932"/>
            <a:ext cx="1896654" cy="765810"/>
          </a:xfrm>
          <a:prstGeom prst="round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/>
              <a:t>Follow-on innovator</a:t>
            </a:r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595A66D4-F3FE-9B3C-00BA-7F3486CF53BF}"/>
              </a:ext>
            </a:extLst>
          </p:cNvPr>
          <p:cNvSpPr/>
          <p:nvPr/>
        </p:nvSpPr>
        <p:spPr>
          <a:xfrm>
            <a:off x="3664085" y="1493520"/>
            <a:ext cx="1896654" cy="765810"/>
          </a:xfrm>
          <a:prstGeom prst="round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/>
              <a:t>Innovator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6941E607-AEC3-510B-D526-2E93F31BBCDB}"/>
              </a:ext>
            </a:extLst>
          </p:cNvPr>
          <p:cNvSpPr/>
          <p:nvPr/>
        </p:nvSpPr>
        <p:spPr>
          <a:xfrm>
            <a:off x="5139733" y="1282611"/>
            <a:ext cx="773399" cy="486228"/>
          </a:xfrm>
          <a:prstGeom prst="ellipse">
            <a:avLst/>
          </a:prstGeom>
          <a:solidFill>
            <a:srgbClr val="FF0000"/>
          </a:solidFill>
          <a:ln w="127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IP</a:t>
            </a:r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F543F5F6-3A24-555D-5A90-D33B031E81B5}"/>
              </a:ext>
            </a:extLst>
          </p:cNvPr>
          <p:cNvCxnSpPr>
            <a:cxnSpLocks/>
          </p:cNvCxnSpPr>
          <p:nvPr/>
        </p:nvCxnSpPr>
        <p:spPr>
          <a:xfrm>
            <a:off x="2890686" y="1017270"/>
            <a:ext cx="773399" cy="476250"/>
          </a:xfrm>
          <a:prstGeom prst="straightConnector1">
            <a:avLst/>
          </a:prstGeom>
          <a:ln w="38100">
            <a:solidFill>
              <a:schemeClr val="accent6">
                <a:lumMod val="75000"/>
              </a:schemeClr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65FB4E03-016F-8B6F-3A4E-BF2C0DA813A8}"/>
              </a:ext>
            </a:extLst>
          </p:cNvPr>
          <p:cNvCxnSpPr>
            <a:cxnSpLocks/>
          </p:cNvCxnSpPr>
          <p:nvPr/>
        </p:nvCxnSpPr>
        <p:spPr>
          <a:xfrm>
            <a:off x="5547313" y="2195221"/>
            <a:ext cx="1147717" cy="784472"/>
          </a:xfrm>
          <a:prstGeom prst="straightConnector1">
            <a:avLst/>
          </a:prstGeom>
          <a:ln w="38100">
            <a:solidFill>
              <a:schemeClr val="tx1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33E530A5-223E-EDA4-470D-49FD281C84FC}"/>
              </a:ext>
            </a:extLst>
          </p:cNvPr>
          <p:cNvSpPr txBox="1"/>
          <p:nvPr/>
        </p:nvSpPr>
        <p:spPr>
          <a:xfrm>
            <a:off x="3037278" y="727710"/>
            <a:ext cx="366132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Funding (grants; prizes; tax relief)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B4E0EEE-4E46-695E-3C05-D5073EC61B95}"/>
              </a:ext>
            </a:extLst>
          </p:cNvPr>
          <p:cNvSpPr txBox="1"/>
          <p:nvPr/>
        </p:nvSpPr>
        <p:spPr>
          <a:xfrm>
            <a:off x="6121171" y="2195221"/>
            <a:ext cx="90441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license</a:t>
            </a:r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8F5B425A-BD63-9055-F7F3-9DAD2F629200}"/>
              </a:ext>
            </a:extLst>
          </p:cNvPr>
          <p:cNvCxnSpPr>
            <a:cxnSpLocks/>
            <a:stCxn id="5" idx="2"/>
          </p:cNvCxnSpPr>
          <p:nvPr/>
        </p:nvCxnSpPr>
        <p:spPr>
          <a:xfrm>
            <a:off x="6686685" y="3849552"/>
            <a:ext cx="0" cy="1844312"/>
          </a:xfrm>
          <a:prstGeom prst="straightConnector1">
            <a:avLst/>
          </a:prstGeom>
          <a:ln w="38100">
            <a:solidFill>
              <a:schemeClr val="tx1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394975C5-068E-C4E7-9237-D7A77C426CED}"/>
              </a:ext>
            </a:extLst>
          </p:cNvPr>
          <p:cNvCxnSpPr>
            <a:cxnSpLocks/>
            <a:endCxn id="7" idx="1"/>
          </p:cNvCxnSpPr>
          <p:nvPr/>
        </p:nvCxnSpPr>
        <p:spPr>
          <a:xfrm>
            <a:off x="5560739" y="1775699"/>
            <a:ext cx="4332425" cy="925138"/>
          </a:xfrm>
          <a:prstGeom prst="straightConnector1">
            <a:avLst/>
          </a:prstGeom>
          <a:ln w="25400">
            <a:solidFill>
              <a:schemeClr val="tx1"/>
            </a:solidFill>
            <a:prstDash val="dash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>
            <a:extLst>
              <a:ext uri="{FF2B5EF4-FFF2-40B4-BE49-F238E27FC236}">
                <a16:creationId xmlns:a16="http://schemas.microsoft.com/office/drawing/2014/main" id="{9DCF8049-22D7-39D9-9882-435DE542A65E}"/>
              </a:ext>
            </a:extLst>
          </p:cNvPr>
          <p:cNvSpPr txBox="1"/>
          <p:nvPr/>
        </p:nvSpPr>
        <p:spPr>
          <a:xfrm rot="753939">
            <a:off x="7012160" y="1917099"/>
            <a:ext cx="141615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information</a:t>
            </a:r>
          </a:p>
        </p:txBody>
      </p: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5BEC9432-1428-10E4-18CE-C8992DB0503E}"/>
              </a:ext>
            </a:extLst>
          </p:cNvPr>
          <p:cNvCxnSpPr>
            <a:cxnSpLocks/>
          </p:cNvCxnSpPr>
          <p:nvPr/>
        </p:nvCxnSpPr>
        <p:spPr>
          <a:xfrm flipV="1">
            <a:off x="6457762" y="3998268"/>
            <a:ext cx="0" cy="1817244"/>
          </a:xfrm>
          <a:prstGeom prst="straightConnector1">
            <a:avLst/>
          </a:prstGeom>
          <a:ln w="38100">
            <a:solidFill>
              <a:schemeClr val="accent6">
                <a:lumMod val="75000"/>
              </a:schemeClr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Rounded Rectangle 31">
            <a:extLst>
              <a:ext uri="{FF2B5EF4-FFF2-40B4-BE49-F238E27FC236}">
                <a16:creationId xmlns:a16="http://schemas.microsoft.com/office/drawing/2014/main" id="{4B7E4D35-BA79-2D4F-A49E-15889CFF4F08}"/>
              </a:ext>
            </a:extLst>
          </p:cNvPr>
          <p:cNvSpPr/>
          <p:nvPr/>
        </p:nvSpPr>
        <p:spPr>
          <a:xfrm>
            <a:off x="5695586" y="4674141"/>
            <a:ext cx="1896648" cy="465498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dirty="0"/>
              <a:t>Intermediaries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DFD3E177-1E17-C6CC-EF45-058CEB9565F8}"/>
              </a:ext>
            </a:extLst>
          </p:cNvPr>
          <p:cNvSpPr txBox="1"/>
          <p:nvPr/>
        </p:nvSpPr>
        <p:spPr>
          <a:xfrm>
            <a:off x="6162045" y="5202444"/>
            <a:ext cx="3401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chemeClr val="accent6">
                    <a:lumMod val="75000"/>
                  </a:schemeClr>
                </a:solidFill>
              </a:rPr>
              <a:t>$</a:t>
            </a:r>
          </a:p>
        </p:txBody>
      </p:sp>
      <p:cxnSp>
        <p:nvCxnSpPr>
          <p:cNvPr id="34" name="Straight Arrow Connector 33">
            <a:extLst>
              <a:ext uri="{FF2B5EF4-FFF2-40B4-BE49-F238E27FC236}">
                <a16:creationId xmlns:a16="http://schemas.microsoft.com/office/drawing/2014/main" id="{D0C4CA60-EE1F-CF97-9187-2E82B08ADB94}"/>
              </a:ext>
            </a:extLst>
          </p:cNvPr>
          <p:cNvCxnSpPr>
            <a:cxnSpLocks/>
          </p:cNvCxnSpPr>
          <p:nvPr/>
        </p:nvCxnSpPr>
        <p:spPr>
          <a:xfrm flipH="1" flipV="1">
            <a:off x="5265555" y="2269493"/>
            <a:ext cx="1066569" cy="710200"/>
          </a:xfrm>
          <a:prstGeom prst="straightConnector1">
            <a:avLst/>
          </a:prstGeom>
          <a:ln w="38100">
            <a:solidFill>
              <a:schemeClr val="accent6">
                <a:lumMod val="75000"/>
              </a:schemeClr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TextBox 40">
            <a:extLst>
              <a:ext uri="{FF2B5EF4-FFF2-40B4-BE49-F238E27FC236}">
                <a16:creationId xmlns:a16="http://schemas.microsoft.com/office/drawing/2014/main" id="{70A49C67-7E77-3C30-B220-8CCEB7268BE9}"/>
              </a:ext>
            </a:extLst>
          </p:cNvPr>
          <p:cNvSpPr txBox="1"/>
          <p:nvPr/>
        </p:nvSpPr>
        <p:spPr>
          <a:xfrm>
            <a:off x="5076707" y="2353754"/>
            <a:ext cx="95250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chemeClr val="accent6">
                    <a:lumMod val="50000"/>
                  </a:schemeClr>
                </a:solidFill>
              </a:rPr>
              <a:t>License</a:t>
            </a:r>
          </a:p>
          <a:p>
            <a:r>
              <a:rPr lang="en-US" sz="2000" dirty="0">
                <a:solidFill>
                  <a:schemeClr val="accent6">
                    <a:lumMod val="50000"/>
                  </a:schemeClr>
                </a:solidFill>
              </a:rPr>
              <a:t>fees</a:t>
            </a:r>
          </a:p>
        </p:txBody>
      </p:sp>
      <p:sp>
        <p:nvSpPr>
          <p:cNvPr id="49" name="Rounded Rectangle 48">
            <a:extLst>
              <a:ext uri="{FF2B5EF4-FFF2-40B4-BE49-F238E27FC236}">
                <a16:creationId xmlns:a16="http://schemas.microsoft.com/office/drawing/2014/main" id="{B4DCDA61-E74A-451E-1F31-875BF6582005}"/>
              </a:ext>
            </a:extLst>
          </p:cNvPr>
          <p:cNvSpPr/>
          <p:nvPr/>
        </p:nvSpPr>
        <p:spPr>
          <a:xfrm>
            <a:off x="10030115" y="5813280"/>
            <a:ext cx="1790882" cy="765810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/>
              <a:t>Consumers (Patients)</a:t>
            </a:r>
          </a:p>
        </p:txBody>
      </p:sp>
      <p:cxnSp>
        <p:nvCxnSpPr>
          <p:cNvPr id="50" name="Straight Arrow Connector 49">
            <a:extLst>
              <a:ext uri="{FF2B5EF4-FFF2-40B4-BE49-F238E27FC236}">
                <a16:creationId xmlns:a16="http://schemas.microsoft.com/office/drawing/2014/main" id="{7F48D3A5-2762-E4E0-62A7-CA07A4BDCE80}"/>
              </a:ext>
            </a:extLst>
          </p:cNvPr>
          <p:cNvCxnSpPr>
            <a:cxnSpLocks/>
          </p:cNvCxnSpPr>
          <p:nvPr/>
        </p:nvCxnSpPr>
        <p:spPr>
          <a:xfrm>
            <a:off x="11070998" y="3083742"/>
            <a:ext cx="0" cy="2610122"/>
          </a:xfrm>
          <a:prstGeom prst="straightConnector1">
            <a:avLst/>
          </a:prstGeom>
          <a:ln w="38100">
            <a:solidFill>
              <a:schemeClr val="tx1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Box 50">
            <a:extLst>
              <a:ext uri="{FF2B5EF4-FFF2-40B4-BE49-F238E27FC236}">
                <a16:creationId xmlns:a16="http://schemas.microsoft.com/office/drawing/2014/main" id="{8E97498B-3DD4-05FC-B46D-B9371CE085BC}"/>
              </a:ext>
            </a:extLst>
          </p:cNvPr>
          <p:cNvSpPr txBox="1"/>
          <p:nvPr/>
        </p:nvSpPr>
        <p:spPr>
          <a:xfrm>
            <a:off x="11086505" y="3998268"/>
            <a:ext cx="110549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products</a:t>
            </a:r>
          </a:p>
        </p:txBody>
      </p:sp>
      <p:cxnSp>
        <p:nvCxnSpPr>
          <p:cNvPr id="52" name="Straight Arrow Connector 51">
            <a:extLst>
              <a:ext uri="{FF2B5EF4-FFF2-40B4-BE49-F238E27FC236}">
                <a16:creationId xmlns:a16="http://schemas.microsoft.com/office/drawing/2014/main" id="{8C34119D-832C-4C80-C03C-7F39D8FFC434}"/>
              </a:ext>
            </a:extLst>
          </p:cNvPr>
          <p:cNvCxnSpPr>
            <a:cxnSpLocks/>
          </p:cNvCxnSpPr>
          <p:nvPr/>
        </p:nvCxnSpPr>
        <p:spPr>
          <a:xfrm flipV="1">
            <a:off x="10842075" y="3166110"/>
            <a:ext cx="0" cy="2649402"/>
          </a:xfrm>
          <a:prstGeom prst="straightConnector1">
            <a:avLst/>
          </a:prstGeom>
          <a:ln w="38100">
            <a:solidFill>
              <a:schemeClr val="accent6">
                <a:lumMod val="75000"/>
              </a:schemeClr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Rounded Rectangle 52">
            <a:extLst>
              <a:ext uri="{FF2B5EF4-FFF2-40B4-BE49-F238E27FC236}">
                <a16:creationId xmlns:a16="http://schemas.microsoft.com/office/drawing/2014/main" id="{271A07FC-C61F-45F6-E4C7-6D8F97B793FC}"/>
              </a:ext>
            </a:extLst>
          </p:cNvPr>
          <p:cNvSpPr/>
          <p:nvPr/>
        </p:nvSpPr>
        <p:spPr>
          <a:xfrm>
            <a:off x="10079899" y="4674141"/>
            <a:ext cx="1896648" cy="465498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dirty="0"/>
              <a:t>Intermediaries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3CD04B5E-8940-FA41-18B8-1113190592F4}"/>
              </a:ext>
            </a:extLst>
          </p:cNvPr>
          <p:cNvSpPr txBox="1"/>
          <p:nvPr/>
        </p:nvSpPr>
        <p:spPr>
          <a:xfrm>
            <a:off x="10546358" y="5202444"/>
            <a:ext cx="3401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chemeClr val="accent6">
                    <a:lumMod val="75000"/>
                  </a:schemeClr>
                </a:solidFill>
              </a:rPr>
              <a:t>$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0DEDE10-B04E-9BE9-285F-FFB249339778}"/>
              </a:ext>
            </a:extLst>
          </p:cNvPr>
          <p:cNvSpPr txBox="1"/>
          <p:nvPr/>
        </p:nvSpPr>
        <p:spPr>
          <a:xfrm>
            <a:off x="6702192" y="3998268"/>
            <a:ext cx="346601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vaccines, therapies, diagnostics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558B318-DA70-72BB-EA51-E4AEB8B73483}"/>
              </a:ext>
            </a:extLst>
          </p:cNvPr>
          <p:cNvSpPr txBox="1"/>
          <p:nvPr/>
        </p:nvSpPr>
        <p:spPr>
          <a:xfrm>
            <a:off x="7720238" y="110250"/>
            <a:ext cx="417095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C00000"/>
                </a:solidFill>
              </a:rPr>
              <a:t>Issue #3:  If so, how should such</a:t>
            </a:r>
          </a:p>
          <a:p>
            <a:r>
              <a:rPr lang="en-US" sz="2400" dirty="0">
                <a:solidFill>
                  <a:srgbClr val="C00000"/>
                </a:solidFill>
              </a:rPr>
              <a:t>conditions be implemented?</a:t>
            </a:r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CB64589E-42E9-3D6D-9FB0-39A97118A17D}"/>
              </a:ext>
            </a:extLst>
          </p:cNvPr>
          <p:cNvCxnSpPr>
            <a:cxnSpLocks/>
            <a:stCxn id="3" idx="1"/>
            <a:endCxn id="14" idx="3"/>
          </p:cNvCxnSpPr>
          <p:nvPr/>
        </p:nvCxnSpPr>
        <p:spPr>
          <a:xfrm flipH="1">
            <a:off x="6698601" y="525749"/>
            <a:ext cx="1021637" cy="402016"/>
          </a:xfrm>
          <a:prstGeom prst="straightConnector1">
            <a:avLst/>
          </a:prstGeom>
          <a:ln>
            <a:solidFill>
              <a:srgbClr val="FF0000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E38CC573-ADA1-8847-5E90-35598AC231DD}"/>
              </a:ext>
            </a:extLst>
          </p:cNvPr>
          <p:cNvSpPr/>
          <p:nvPr/>
        </p:nvSpPr>
        <p:spPr>
          <a:xfrm>
            <a:off x="285750" y="1017270"/>
            <a:ext cx="1017270" cy="560070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1. “shop right”</a:t>
            </a:r>
          </a:p>
        </p:txBody>
      </p:sp>
      <p:sp>
        <p:nvSpPr>
          <p:cNvPr id="17" name="Rounded Rectangle 16">
            <a:extLst>
              <a:ext uri="{FF2B5EF4-FFF2-40B4-BE49-F238E27FC236}">
                <a16:creationId xmlns:a16="http://schemas.microsoft.com/office/drawing/2014/main" id="{6D179FC1-4777-48CA-7AD9-19F187F0F412}"/>
              </a:ext>
            </a:extLst>
          </p:cNvPr>
          <p:cNvSpPr/>
          <p:nvPr/>
        </p:nvSpPr>
        <p:spPr>
          <a:xfrm>
            <a:off x="3650659" y="3963510"/>
            <a:ext cx="1896654" cy="2737312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/>
              <a:t>2. Duty to make products available at affordable prices --</a:t>
            </a:r>
          </a:p>
          <a:p>
            <a:r>
              <a:rPr lang="en-US" dirty="0"/>
              <a:t>a. within LMICs,</a:t>
            </a:r>
          </a:p>
          <a:p>
            <a:r>
              <a:rPr lang="en-US" dirty="0"/>
              <a:t>b. within the nation, or</a:t>
            </a:r>
          </a:p>
          <a:p>
            <a:r>
              <a:rPr lang="en-US" dirty="0"/>
              <a:t>c. globally</a:t>
            </a:r>
          </a:p>
        </p:txBody>
      </p:sp>
      <p:sp>
        <p:nvSpPr>
          <p:cNvPr id="18" name="Rounded Rectangle 17">
            <a:extLst>
              <a:ext uri="{FF2B5EF4-FFF2-40B4-BE49-F238E27FC236}">
                <a16:creationId xmlns:a16="http://schemas.microsoft.com/office/drawing/2014/main" id="{16E93424-6469-21F8-AABA-E3BC74DE5A30}"/>
              </a:ext>
            </a:extLst>
          </p:cNvPr>
          <p:cNvSpPr/>
          <p:nvPr/>
        </p:nvSpPr>
        <p:spPr>
          <a:xfrm>
            <a:off x="286312" y="1948058"/>
            <a:ext cx="1538513" cy="1036815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3. “March-in Rights”</a:t>
            </a:r>
          </a:p>
        </p:txBody>
      </p:sp>
      <p:sp>
        <p:nvSpPr>
          <p:cNvPr id="19" name="Rounded Rectangle 18">
            <a:extLst>
              <a:ext uri="{FF2B5EF4-FFF2-40B4-BE49-F238E27FC236}">
                <a16:creationId xmlns:a16="http://schemas.microsoft.com/office/drawing/2014/main" id="{C0259E36-E075-6082-74D3-4FCED776C01A}"/>
              </a:ext>
            </a:extLst>
          </p:cNvPr>
          <p:cNvSpPr/>
          <p:nvPr/>
        </p:nvSpPr>
        <p:spPr>
          <a:xfrm>
            <a:off x="582833" y="3083742"/>
            <a:ext cx="2278743" cy="765810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/>
              <a:t>Licensee</a:t>
            </a:r>
          </a:p>
          <a:p>
            <a:pPr algn="ctr"/>
            <a:r>
              <a:rPr lang="en-US" sz="2400" dirty="0"/>
              <a:t>(manufacturer)</a:t>
            </a:r>
          </a:p>
        </p:txBody>
      </p: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367DEC5F-FD56-16D5-32D8-3EEA29799314}"/>
              </a:ext>
            </a:extLst>
          </p:cNvPr>
          <p:cNvCxnSpPr>
            <a:cxnSpLocks/>
          </p:cNvCxnSpPr>
          <p:nvPr/>
        </p:nvCxnSpPr>
        <p:spPr>
          <a:xfrm>
            <a:off x="1940711" y="1214392"/>
            <a:ext cx="0" cy="1814191"/>
          </a:xfrm>
          <a:prstGeom prst="straightConnector1">
            <a:avLst/>
          </a:prstGeom>
          <a:ln w="38100">
            <a:solidFill>
              <a:schemeClr val="tx1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>
            <a:extLst>
              <a:ext uri="{FF2B5EF4-FFF2-40B4-BE49-F238E27FC236}">
                <a16:creationId xmlns:a16="http://schemas.microsoft.com/office/drawing/2014/main" id="{291BA896-AD34-E2F7-DA31-69D6382DC213}"/>
              </a:ext>
            </a:extLst>
          </p:cNvPr>
          <p:cNvSpPr txBox="1"/>
          <p:nvPr/>
        </p:nvSpPr>
        <p:spPr>
          <a:xfrm>
            <a:off x="1916784" y="2352783"/>
            <a:ext cx="90441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license</a:t>
            </a:r>
          </a:p>
        </p:txBody>
      </p:sp>
      <p:sp>
        <p:nvSpPr>
          <p:cNvPr id="22" name="Rounded Rectangle 21">
            <a:extLst>
              <a:ext uri="{FF2B5EF4-FFF2-40B4-BE49-F238E27FC236}">
                <a16:creationId xmlns:a16="http://schemas.microsoft.com/office/drawing/2014/main" id="{3D70BC54-7D9D-B0E9-929F-CE1D1CAA52D3}"/>
              </a:ext>
            </a:extLst>
          </p:cNvPr>
          <p:cNvSpPr/>
          <p:nvPr/>
        </p:nvSpPr>
        <p:spPr>
          <a:xfrm>
            <a:off x="867374" y="6013335"/>
            <a:ext cx="1790882" cy="765810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/>
              <a:t>Consumers (Patients)</a:t>
            </a:r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6FBEC9AA-DE18-8235-1C8C-B04468D6C9B6}"/>
              </a:ext>
            </a:extLst>
          </p:cNvPr>
          <p:cNvCxnSpPr>
            <a:cxnSpLocks/>
          </p:cNvCxnSpPr>
          <p:nvPr/>
        </p:nvCxnSpPr>
        <p:spPr>
          <a:xfrm>
            <a:off x="1908257" y="3849552"/>
            <a:ext cx="0" cy="2044367"/>
          </a:xfrm>
          <a:prstGeom prst="straightConnector1">
            <a:avLst/>
          </a:prstGeom>
          <a:ln w="38100">
            <a:solidFill>
              <a:schemeClr val="tx1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>
            <a:extLst>
              <a:ext uri="{FF2B5EF4-FFF2-40B4-BE49-F238E27FC236}">
                <a16:creationId xmlns:a16="http://schemas.microsoft.com/office/drawing/2014/main" id="{2B297645-4187-5E36-8423-47A4773519BB}"/>
              </a:ext>
            </a:extLst>
          </p:cNvPr>
          <p:cNvSpPr txBox="1"/>
          <p:nvPr/>
        </p:nvSpPr>
        <p:spPr>
          <a:xfrm>
            <a:off x="1923764" y="4198323"/>
            <a:ext cx="110549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products</a:t>
            </a:r>
          </a:p>
        </p:txBody>
      </p: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079579FA-24D0-81E9-61A4-E9D4B56DA7EE}"/>
              </a:ext>
            </a:extLst>
          </p:cNvPr>
          <p:cNvCxnSpPr>
            <a:cxnSpLocks/>
          </p:cNvCxnSpPr>
          <p:nvPr/>
        </p:nvCxnSpPr>
        <p:spPr>
          <a:xfrm flipV="1">
            <a:off x="1679334" y="3963510"/>
            <a:ext cx="0" cy="2052057"/>
          </a:xfrm>
          <a:prstGeom prst="straightConnector1">
            <a:avLst/>
          </a:prstGeom>
          <a:ln w="38100">
            <a:solidFill>
              <a:schemeClr val="accent6">
                <a:lumMod val="75000"/>
              </a:schemeClr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Rounded Rectangle 28">
            <a:extLst>
              <a:ext uri="{FF2B5EF4-FFF2-40B4-BE49-F238E27FC236}">
                <a16:creationId xmlns:a16="http://schemas.microsoft.com/office/drawing/2014/main" id="{F13B09B7-44BE-A719-466C-2252E1A5D23A}"/>
              </a:ext>
            </a:extLst>
          </p:cNvPr>
          <p:cNvSpPr/>
          <p:nvPr/>
        </p:nvSpPr>
        <p:spPr>
          <a:xfrm>
            <a:off x="917158" y="4874196"/>
            <a:ext cx="1896648" cy="465498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dirty="0"/>
              <a:t>Intermediaries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61CE5FB1-6F87-F02F-63EC-FEB740D23028}"/>
              </a:ext>
            </a:extLst>
          </p:cNvPr>
          <p:cNvSpPr txBox="1"/>
          <p:nvPr/>
        </p:nvSpPr>
        <p:spPr>
          <a:xfrm>
            <a:off x="1383617" y="5402499"/>
            <a:ext cx="3401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chemeClr val="accent6">
                    <a:lumMod val="75000"/>
                  </a:schemeClr>
                </a:solidFill>
              </a:rPr>
              <a:t>$</a:t>
            </a:r>
          </a:p>
        </p:txBody>
      </p:sp>
      <p:sp>
        <p:nvSpPr>
          <p:cNvPr id="31" name="Rounded Rectangle 30">
            <a:extLst>
              <a:ext uri="{FF2B5EF4-FFF2-40B4-BE49-F238E27FC236}">
                <a16:creationId xmlns:a16="http://schemas.microsoft.com/office/drawing/2014/main" id="{971CA110-09F5-6F68-DDEF-7AE2D466CA93}"/>
              </a:ext>
            </a:extLst>
          </p:cNvPr>
          <p:cNvSpPr/>
          <p:nvPr/>
        </p:nvSpPr>
        <p:spPr>
          <a:xfrm rot="647629">
            <a:off x="5987671" y="1624796"/>
            <a:ext cx="3907791" cy="950304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/>
              <a:t>4. Duty to increase flow of information</a:t>
            </a:r>
          </a:p>
          <a:p>
            <a:r>
              <a:rPr lang="en-US" dirty="0"/>
              <a:t>--research data; failed projects;</a:t>
            </a:r>
          </a:p>
          <a:p>
            <a:r>
              <a:rPr lang="en-US" dirty="0"/>
              <a:t>--fruits of clinical trials;</a:t>
            </a:r>
          </a:p>
        </p:txBody>
      </p:sp>
    </p:spTree>
    <p:extLst>
      <p:ext uri="{BB962C8B-B14F-4D97-AF65-F5344CB8AC3E}">
        <p14:creationId xmlns:p14="http://schemas.microsoft.com/office/powerpoint/2010/main" val="91310375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34B366-4251-6D64-7C1A-88D4C58DD7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B92161-9001-CE87-59F4-1A949B8084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600" dirty="0"/>
              <a:t>Implementation Options (Prospective)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1DD8D3F-C333-66AB-0E4B-878CCAAF72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Conditions mandatory in all grants (typically imposed through legislation or administrative rule-making)</a:t>
            </a:r>
          </a:p>
          <a:p>
            <a:r>
              <a:rPr lang="en-US" dirty="0"/>
              <a:t>Default conditions</a:t>
            </a:r>
          </a:p>
          <a:p>
            <a:r>
              <a:rPr lang="en-US" dirty="0"/>
              <a:t>Conditions inserted in individual grants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CF1C839-DEBE-2ACD-6FD2-260B0F5A8C13}"/>
              </a:ext>
            </a:extLst>
          </p:cNvPr>
          <p:cNvSpPr/>
          <p:nvPr/>
        </p:nvSpPr>
        <p:spPr>
          <a:xfrm>
            <a:off x="838201" y="2766060"/>
            <a:ext cx="4636769" cy="3657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3468686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F6BC12-E765-FDCA-8F89-EF0E353C0F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1B4E71-51CB-AA82-E68F-0FB441E544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600" dirty="0"/>
              <a:t>Implementation Options (Prospective)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F7F1AD-BBA4-93ED-2820-8B1BA6CD9F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Conditions mandatory in all grants (typically imposed through legislation or administrative rule-making)</a:t>
            </a:r>
          </a:p>
          <a:p>
            <a:r>
              <a:rPr lang="en-US" dirty="0"/>
              <a:t>Default conditions</a:t>
            </a:r>
          </a:p>
          <a:p>
            <a:r>
              <a:rPr lang="en-US" dirty="0"/>
              <a:t>Conditions inserted in individual grants</a:t>
            </a:r>
          </a:p>
        </p:txBody>
      </p:sp>
    </p:spTree>
    <p:extLst>
      <p:ext uri="{BB962C8B-B14F-4D97-AF65-F5344CB8AC3E}">
        <p14:creationId xmlns:p14="http://schemas.microsoft.com/office/powerpoint/2010/main" val="28919327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77B6B7-B92D-FF27-7C17-81218E79E5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CB929F41-090F-CFA8-0483-06C71A3E50D7}"/>
              </a:ext>
            </a:extLst>
          </p:cNvPr>
          <p:cNvSpPr/>
          <p:nvPr/>
        </p:nvSpPr>
        <p:spPr>
          <a:xfrm>
            <a:off x="990735" y="448582"/>
            <a:ext cx="1899951" cy="765810"/>
          </a:xfrm>
          <a:prstGeom prst="roundRect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/>
              <a:t>Government</a:t>
            </a:r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D9FBA5EB-CF77-0D60-6F38-55CF7CE8D544}"/>
              </a:ext>
            </a:extLst>
          </p:cNvPr>
          <p:cNvSpPr/>
          <p:nvPr/>
        </p:nvSpPr>
        <p:spPr>
          <a:xfrm>
            <a:off x="3664085" y="1493520"/>
            <a:ext cx="1896654" cy="765810"/>
          </a:xfrm>
          <a:prstGeom prst="round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/>
              <a:t>Innovator</a:t>
            </a:r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B07ABD25-3726-23CA-58D6-5612ABD75E0D}"/>
              </a:ext>
            </a:extLst>
          </p:cNvPr>
          <p:cNvCxnSpPr>
            <a:cxnSpLocks/>
          </p:cNvCxnSpPr>
          <p:nvPr/>
        </p:nvCxnSpPr>
        <p:spPr>
          <a:xfrm>
            <a:off x="2890686" y="1017270"/>
            <a:ext cx="773399" cy="476250"/>
          </a:xfrm>
          <a:prstGeom prst="straightConnector1">
            <a:avLst/>
          </a:prstGeom>
          <a:ln w="38100">
            <a:solidFill>
              <a:schemeClr val="accent6">
                <a:lumMod val="75000"/>
              </a:schemeClr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034C5CD0-9CD7-E200-0352-88394C8DEFC6}"/>
              </a:ext>
            </a:extLst>
          </p:cNvPr>
          <p:cNvSpPr txBox="1"/>
          <p:nvPr/>
        </p:nvSpPr>
        <p:spPr>
          <a:xfrm>
            <a:off x="3037278" y="727710"/>
            <a:ext cx="366132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Funding (grants; prizes; tax relief)</a:t>
            </a:r>
          </a:p>
        </p:txBody>
      </p:sp>
    </p:spTree>
    <p:extLst>
      <p:ext uri="{BB962C8B-B14F-4D97-AF65-F5344CB8AC3E}">
        <p14:creationId xmlns:p14="http://schemas.microsoft.com/office/powerpoint/2010/main" val="953000101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DF146A-8C34-3E9B-5293-FC8CD5C379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BD6A1C0A-B36A-4898-F08A-496ABFEFA3A8}"/>
              </a:ext>
            </a:extLst>
          </p:cNvPr>
          <p:cNvSpPr/>
          <p:nvPr/>
        </p:nvSpPr>
        <p:spPr>
          <a:xfrm>
            <a:off x="990735" y="448582"/>
            <a:ext cx="1899951" cy="765810"/>
          </a:xfrm>
          <a:prstGeom prst="roundRect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/>
              <a:t>Government</a:t>
            </a:r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E4186001-2D11-960B-D705-F44CE8838A88}"/>
              </a:ext>
            </a:extLst>
          </p:cNvPr>
          <p:cNvSpPr/>
          <p:nvPr/>
        </p:nvSpPr>
        <p:spPr>
          <a:xfrm>
            <a:off x="5547313" y="3083742"/>
            <a:ext cx="2278743" cy="765810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/>
              <a:t>Licensee</a:t>
            </a:r>
          </a:p>
          <a:p>
            <a:pPr algn="ctr"/>
            <a:r>
              <a:rPr lang="en-US" sz="2400" dirty="0"/>
              <a:t>(manufacturer)</a:t>
            </a:r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4BACED00-A2BF-3404-B6DC-FB5C421A5927}"/>
              </a:ext>
            </a:extLst>
          </p:cNvPr>
          <p:cNvSpPr/>
          <p:nvPr/>
        </p:nvSpPr>
        <p:spPr>
          <a:xfrm>
            <a:off x="5748469" y="5815512"/>
            <a:ext cx="1790882" cy="765810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/>
              <a:t>Consumers (Patients)</a:t>
            </a: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B92F028E-20ED-AFEC-E885-130DCB38CFE8}"/>
              </a:ext>
            </a:extLst>
          </p:cNvPr>
          <p:cNvSpPr/>
          <p:nvPr/>
        </p:nvSpPr>
        <p:spPr>
          <a:xfrm>
            <a:off x="9893164" y="2317932"/>
            <a:ext cx="1896654" cy="765810"/>
          </a:xfrm>
          <a:prstGeom prst="round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/>
              <a:t>Follow-on innovator</a:t>
            </a:r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EAF54648-6ADE-ED67-DBE9-6EE9C0D882F9}"/>
              </a:ext>
            </a:extLst>
          </p:cNvPr>
          <p:cNvSpPr/>
          <p:nvPr/>
        </p:nvSpPr>
        <p:spPr>
          <a:xfrm>
            <a:off x="3664085" y="1493520"/>
            <a:ext cx="1896654" cy="765810"/>
          </a:xfrm>
          <a:prstGeom prst="round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/>
              <a:t>Innovator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6B73CC87-0DFC-913D-18E7-A0F3B06812B9}"/>
              </a:ext>
            </a:extLst>
          </p:cNvPr>
          <p:cNvSpPr/>
          <p:nvPr/>
        </p:nvSpPr>
        <p:spPr>
          <a:xfrm>
            <a:off x="5139733" y="1282611"/>
            <a:ext cx="773399" cy="486228"/>
          </a:xfrm>
          <a:prstGeom prst="ellipse">
            <a:avLst/>
          </a:prstGeom>
          <a:solidFill>
            <a:srgbClr val="FF0000"/>
          </a:solidFill>
          <a:ln w="127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IP</a:t>
            </a:r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851F8E48-BDC8-06B5-5043-902303F68ADE}"/>
              </a:ext>
            </a:extLst>
          </p:cNvPr>
          <p:cNvCxnSpPr>
            <a:cxnSpLocks/>
          </p:cNvCxnSpPr>
          <p:nvPr/>
        </p:nvCxnSpPr>
        <p:spPr>
          <a:xfrm>
            <a:off x="2890686" y="1017270"/>
            <a:ext cx="773399" cy="476250"/>
          </a:xfrm>
          <a:prstGeom prst="straightConnector1">
            <a:avLst/>
          </a:prstGeom>
          <a:ln w="38100">
            <a:solidFill>
              <a:schemeClr val="accent6">
                <a:lumMod val="75000"/>
              </a:schemeClr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A63F6120-C011-4C3E-3A01-280CBF70528D}"/>
              </a:ext>
            </a:extLst>
          </p:cNvPr>
          <p:cNvCxnSpPr>
            <a:cxnSpLocks/>
          </p:cNvCxnSpPr>
          <p:nvPr/>
        </p:nvCxnSpPr>
        <p:spPr>
          <a:xfrm>
            <a:off x="5547313" y="2195221"/>
            <a:ext cx="1147717" cy="784472"/>
          </a:xfrm>
          <a:prstGeom prst="straightConnector1">
            <a:avLst/>
          </a:prstGeom>
          <a:ln w="38100">
            <a:solidFill>
              <a:schemeClr val="tx1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D13C608C-D276-6311-9F5A-B840CFE55B1C}"/>
              </a:ext>
            </a:extLst>
          </p:cNvPr>
          <p:cNvSpPr txBox="1"/>
          <p:nvPr/>
        </p:nvSpPr>
        <p:spPr>
          <a:xfrm>
            <a:off x="3037278" y="727710"/>
            <a:ext cx="366132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Funding (grants; prizes; tax relief)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2712047-313C-3B3A-9AA7-580974A92358}"/>
              </a:ext>
            </a:extLst>
          </p:cNvPr>
          <p:cNvSpPr txBox="1"/>
          <p:nvPr/>
        </p:nvSpPr>
        <p:spPr>
          <a:xfrm>
            <a:off x="6121171" y="2195221"/>
            <a:ext cx="90441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license</a:t>
            </a:r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5317CD03-3B7F-CDE2-2DED-53BE753E5C47}"/>
              </a:ext>
            </a:extLst>
          </p:cNvPr>
          <p:cNvCxnSpPr>
            <a:cxnSpLocks/>
            <a:stCxn id="5" idx="2"/>
          </p:cNvCxnSpPr>
          <p:nvPr/>
        </p:nvCxnSpPr>
        <p:spPr>
          <a:xfrm>
            <a:off x="6686685" y="3849552"/>
            <a:ext cx="0" cy="1844312"/>
          </a:xfrm>
          <a:prstGeom prst="straightConnector1">
            <a:avLst/>
          </a:prstGeom>
          <a:ln w="38100">
            <a:solidFill>
              <a:schemeClr val="tx1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1D0B76E2-C5A5-7C01-D6A7-61CDAAE7E087}"/>
              </a:ext>
            </a:extLst>
          </p:cNvPr>
          <p:cNvCxnSpPr>
            <a:cxnSpLocks/>
            <a:endCxn id="7" idx="1"/>
          </p:cNvCxnSpPr>
          <p:nvPr/>
        </p:nvCxnSpPr>
        <p:spPr>
          <a:xfrm>
            <a:off x="5560739" y="1775699"/>
            <a:ext cx="4332425" cy="925138"/>
          </a:xfrm>
          <a:prstGeom prst="straightConnector1">
            <a:avLst/>
          </a:prstGeom>
          <a:ln w="25400">
            <a:solidFill>
              <a:schemeClr val="tx1"/>
            </a:solidFill>
            <a:prstDash val="dash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>
            <a:extLst>
              <a:ext uri="{FF2B5EF4-FFF2-40B4-BE49-F238E27FC236}">
                <a16:creationId xmlns:a16="http://schemas.microsoft.com/office/drawing/2014/main" id="{9A5ABBB2-3069-DBC5-F5DF-214553F0EFC0}"/>
              </a:ext>
            </a:extLst>
          </p:cNvPr>
          <p:cNvSpPr txBox="1"/>
          <p:nvPr/>
        </p:nvSpPr>
        <p:spPr>
          <a:xfrm rot="753939">
            <a:off x="7012160" y="1917099"/>
            <a:ext cx="141615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information</a:t>
            </a:r>
          </a:p>
        </p:txBody>
      </p: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EC0792D2-7967-A478-2C0C-ECE2D17AE0DA}"/>
              </a:ext>
            </a:extLst>
          </p:cNvPr>
          <p:cNvCxnSpPr>
            <a:cxnSpLocks/>
          </p:cNvCxnSpPr>
          <p:nvPr/>
        </p:nvCxnSpPr>
        <p:spPr>
          <a:xfrm flipV="1">
            <a:off x="6457762" y="3998268"/>
            <a:ext cx="0" cy="1817244"/>
          </a:xfrm>
          <a:prstGeom prst="straightConnector1">
            <a:avLst/>
          </a:prstGeom>
          <a:ln w="38100">
            <a:solidFill>
              <a:schemeClr val="accent6">
                <a:lumMod val="75000"/>
              </a:schemeClr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Rounded Rectangle 31">
            <a:extLst>
              <a:ext uri="{FF2B5EF4-FFF2-40B4-BE49-F238E27FC236}">
                <a16:creationId xmlns:a16="http://schemas.microsoft.com/office/drawing/2014/main" id="{076AF2BA-B299-55F1-BE54-CDF574FFACD8}"/>
              </a:ext>
            </a:extLst>
          </p:cNvPr>
          <p:cNvSpPr/>
          <p:nvPr/>
        </p:nvSpPr>
        <p:spPr>
          <a:xfrm>
            <a:off x="5695586" y="4674141"/>
            <a:ext cx="1896648" cy="465498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dirty="0"/>
              <a:t>Intermediaries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16B3E1B2-ACEB-4565-AA2D-43599DAC20CD}"/>
              </a:ext>
            </a:extLst>
          </p:cNvPr>
          <p:cNvSpPr txBox="1"/>
          <p:nvPr/>
        </p:nvSpPr>
        <p:spPr>
          <a:xfrm>
            <a:off x="6162045" y="5202444"/>
            <a:ext cx="3401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chemeClr val="accent6">
                    <a:lumMod val="75000"/>
                  </a:schemeClr>
                </a:solidFill>
              </a:rPr>
              <a:t>$</a:t>
            </a:r>
          </a:p>
        </p:txBody>
      </p:sp>
      <p:cxnSp>
        <p:nvCxnSpPr>
          <p:cNvPr id="34" name="Straight Arrow Connector 33">
            <a:extLst>
              <a:ext uri="{FF2B5EF4-FFF2-40B4-BE49-F238E27FC236}">
                <a16:creationId xmlns:a16="http://schemas.microsoft.com/office/drawing/2014/main" id="{E3D64BD4-E3DF-6557-5DB7-65BB2336D342}"/>
              </a:ext>
            </a:extLst>
          </p:cNvPr>
          <p:cNvCxnSpPr>
            <a:cxnSpLocks/>
          </p:cNvCxnSpPr>
          <p:nvPr/>
        </p:nvCxnSpPr>
        <p:spPr>
          <a:xfrm flipH="1" flipV="1">
            <a:off x="5265555" y="2269493"/>
            <a:ext cx="1066569" cy="710200"/>
          </a:xfrm>
          <a:prstGeom prst="straightConnector1">
            <a:avLst/>
          </a:prstGeom>
          <a:ln w="38100">
            <a:solidFill>
              <a:schemeClr val="accent6">
                <a:lumMod val="75000"/>
              </a:schemeClr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TextBox 40">
            <a:extLst>
              <a:ext uri="{FF2B5EF4-FFF2-40B4-BE49-F238E27FC236}">
                <a16:creationId xmlns:a16="http://schemas.microsoft.com/office/drawing/2014/main" id="{0F790FC9-79AB-1ED8-28BC-CA4B5566A7F7}"/>
              </a:ext>
            </a:extLst>
          </p:cNvPr>
          <p:cNvSpPr txBox="1"/>
          <p:nvPr/>
        </p:nvSpPr>
        <p:spPr>
          <a:xfrm>
            <a:off x="5076707" y="2353754"/>
            <a:ext cx="95250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chemeClr val="accent6">
                    <a:lumMod val="50000"/>
                  </a:schemeClr>
                </a:solidFill>
              </a:rPr>
              <a:t>License</a:t>
            </a:r>
          </a:p>
          <a:p>
            <a:r>
              <a:rPr lang="en-US" sz="2000" dirty="0">
                <a:solidFill>
                  <a:schemeClr val="accent6">
                    <a:lumMod val="50000"/>
                  </a:schemeClr>
                </a:solidFill>
              </a:rPr>
              <a:t>fees</a:t>
            </a:r>
          </a:p>
        </p:txBody>
      </p:sp>
      <p:sp>
        <p:nvSpPr>
          <p:cNvPr id="49" name="Rounded Rectangle 48">
            <a:extLst>
              <a:ext uri="{FF2B5EF4-FFF2-40B4-BE49-F238E27FC236}">
                <a16:creationId xmlns:a16="http://schemas.microsoft.com/office/drawing/2014/main" id="{681408F7-ADA8-BD1F-E311-88FA78A8AEA8}"/>
              </a:ext>
            </a:extLst>
          </p:cNvPr>
          <p:cNvSpPr/>
          <p:nvPr/>
        </p:nvSpPr>
        <p:spPr>
          <a:xfrm>
            <a:off x="10030115" y="5813280"/>
            <a:ext cx="1790882" cy="765810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/>
              <a:t>Consumers (Patients)</a:t>
            </a:r>
          </a:p>
        </p:txBody>
      </p:sp>
      <p:cxnSp>
        <p:nvCxnSpPr>
          <p:cNvPr id="50" name="Straight Arrow Connector 49">
            <a:extLst>
              <a:ext uri="{FF2B5EF4-FFF2-40B4-BE49-F238E27FC236}">
                <a16:creationId xmlns:a16="http://schemas.microsoft.com/office/drawing/2014/main" id="{80097B4A-0426-BF35-BAA3-1CE94647FB6E}"/>
              </a:ext>
            </a:extLst>
          </p:cNvPr>
          <p:cNvCxnSpPr>
            <a:cxnSpLocks/>
          </p:cNvCxnSpPr>
          <p:nvPr/>
        </p:nvCxnSpPr>
        <p:spPr>
          <a:xfrm>
            <a:off x="11070998" y="3083742"/>
            <a:ext cx="0" cy="2610122"/>
          </a:xfrm>
          <a:prstGeom prst="straightConnector1">
            <a:avLst/>
          </a:prstGeom>
          <a:ln w="38100">
            <a:solidFill>
              <a:schemeClr val="tx1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Box 50">
            <a:extLst>
              <a:ext uri="{FF2B5EF4-FFF2-40B4-BE49-F238E27FC236}">
                <a16:creationId xmlns:a16="http://schemas.microsoft.com/office/drawing/2014/main" id="{99936531-B265-ACAE-F664-3299BDC2C315}"/>
              </a:ext>
            </a:extLst>
          </p:cNvPr>
          <p:cNvSpPr txBox="1"/>
          <p:nvPr/>
        </p:nvSpPr>
        <p:spPr>
          <a:xfrm>
            <a:off x="11086505" y="3998268"/>
            <a:ext cx="110549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products</a:t>
            </a:r>
          </a:p>
        </p:txBody>
      </p:sp>
      <p:cxnSp>
        <p:nvCxnSpPr>
          <p:cNvPr id="52" name="Straight Arrow Connector 51">
            <a:extLst>
              <a:ext uri="{FF2B5EF4-FFF2-40B4-BE49-F238E27FC236}">
                <a16:creationId xmlns:a16="http://schemas.microsoft.com/office/drawing/2014/main" id="{7864E7AA-0808-AE12-4F07-95A956F0EF16}"/>
              </a:ext>
            </a:extLst>
          </p:cNvPr>
          <p:cNvCxnSpPr>
            <a:cxnSpLocks/>
          </p:cNvCxnSpPr>
          <p:nvPr/>
        </p:nvCxnSpPr>
        <p:spPr>
          <a:xfrm flipV="1">
            <a:off x="10842075" y="3166110"/>
            <a:ext cx="0" cy="2649402"/>
          </a:xfrm>
          <a:prstGeom prst="straightConnector1">
            <a:avLst/>
          </a:prstGeom>
          <a:ln w="38100">
            <a:solidFill>
              <a:schemeClr val="accent6">
                <a:lumMod val="75000"/>
              </a:schemeClr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Rounded Rectangle 52">
            <a:extLst>
              <a:ext uri="{FF2B5EF4-FFF2-40B4-BE49-F238E27FC236}">
                <a16:creationId xmlns:a16="http://schemas.microsoft.com/office/drawing/2014/main" id="{70DD877A-D088-2C69-1560-29C0B56ED9D8}"/>
              </a:ext>
            </a:extLst>
          </p:cNvPr>
          <p:cNvSpPr/>
          <p:nvPr/>
        </p:nvSpPr>
        <p:spPr>
          <a:xfrm>
            <a:off x="10079899" y="4674141"/>
            <a:ext cx="1896648" cy="465498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dirty="0"/>
              <a:t>Intermediaries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6880BDDD-963E-358F-9E01-3FDB2388028D}"/>
              </a:ext>
            </a:extLst>
          </p:cNvPr>
          <p:cNvSpPr txBox="1"/>
          <p:nvPr/>
        </p:nvSpPr>
        <p:spPr>
          <a:xfrm>
            <a:off x="10546358" y="5202444"/>
            <a:ext cx="3401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chemeClr val="accent6">
                    <a:lumMod val="75000"/>
                  </a:schemeClr>
                </a:solidFill>
              </a:rPr>
              <a:t>$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9D7004B-EBED-73C1-C7BA-293FDA52ECFA}"/>
              </a:ext>
            </a:extLst>
          </p:cNvPr>
          <p:cNvSpPr txBox="1"/>
          <p:nvPr/>
        </p:nvSpPr>
        <p:spPr>
          <a:xfrm>
            <a:off x="6702192" y="3998268"/>
            <a:ext cx="346601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vaccines, therapies, diagnostics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C31A0F9-EA17-F774-BE0B-792D36BA1EE3}"/>
              </a:ext>
            </a:extLst>
          </p:cNvPr>
          <p:cNvSpPr txBox="1"/>
          <p:nvPr/>
        </p:nvSpPr>
        <p:spPr>
          <a:xfrm>
            <a:off x="7720238" y="110250"/>
            <a:ext cx="417095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C00000"/>
                </a:solidFill>
              </a:rPr>
              <a:t>Issue #3:  If so, how should such</a:t>
            </a:r>
          </a:p>
          <a:p>
            <a:r>
              <a:rPr lang="en-US" sz="2400" dirty="0">
                <a:solidFill>
                  <a:srgbClr val="C00000"/>
                </a:solidFill>
              </a:rPr>
              <a:t>conditions be implemented?</a:t>
            </a:r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4C7F728E-2E01-3EDA-FF58-AB640247D28D}"/>
              </a:ext>
            </a:extLst>
          </p:cNvPr>
          <p:cNvCxnSpPr>
            <a:cxnSpLocks/>
            <a:stCxn id="3" idx="1"/>
            <a:endCxn id="14" idx="3"/>
          </p:cNvCxnSpPr>
          <p:nvPr/>
        </p:nvCxnSpPr>
        <p:spPr>
          <a:xfrm flipH="1">
            <a:off x="6698601" y="525749"/>
            <a:ext cx="1021637" cy="402016"/>
          </a:xfrm>
          <a:prstGeom prst="straightConnector1">
            <a:avLst/>
          </a:prstGeom>
          <a:ln>
            <a:solidFill>
              <a:srgbClr val="FF0000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93424F90-6DB1-BF3C-E855-29BD7ECD64DA}"/>
              </a:ext>
            </a:extLst>
          </p:cNvPr>
          <p:cNvSpPr/>
          <p:nvPr/>
        </p:nvSpPr>
        <p:spPr>
          <a:xfrm>
            <a:off x="285750" y="1017270"/>
            <a:ext cx="1017270" cy="560070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1. “shop right”</a:t>
            </a:r>
          </a:p>
        </p:txBody>
      </p:sp>
      <p:sp>
        <p:nvSpPr>
          <p:cNvPr id="17" name="Rounded Rectangle 16">
            <a:extLst>
              <a:ext uri="{FF2B5EF4-FFF2-40B4-BE49-F238E27FC236}">
                <a16:creationId xmlns:a16="http://schemas.microsoft.com/office/drawing/2014/main" id="{A6505256-547B-48E1-89BC-F01A9550895D}"/>
              </a:ext>
            </a:extLst>
          </p:cNvPr>
          <p:cNvSpPr/>
          <p:nvPr/>
        </p:nvSpPr>
        <p:spPr>
          <a:xfrm>
            <a:off x="3650659" y="3963510"/>
            <a:ext cx="1896654" cy="2737312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/>
              <a:t>2. Duty to make products available at affordable prices --</a:t>
            </a:r>
          </a:p>
          <a:p>
            <a:r>
              <a:rPr lang="en-US" dirty="0"/>
              <a:t>a. within LMICs,</a:t>
            </a:r>
          </a:p>
          <a:p>
            <a:r>
              <a:rPr lang="en-US" dirty="0"/>
              <a:t>b. within the nation, or</a:t>
            </a:r>
          </a:p>
          <a:p>
            <a:r>
              <a:rPr lang="en-US" dirty="0"/>
              <a:t>c. globally</a:t>
            </a:r>
          </a:p>
        </p:txBody>
      </p:sp>
      <p:sp>
        <p:nvSpPr>
          <p:cNvPr id="18" name="Rounded Rectangle 17">
            <a:extLst>
              <a:ext uri="{FF2B5EF4-FFF2-40B4-BE49-F238E27FC236}">
                <a16:creationId xmlns:a16="http://schemas.microsoft.com/office/drawing/2014/main" id="{61ECC306-75B7-38EA-A735-B919AED81FCD}"/>
              </a:ext>
            </a:extLst>
          </p:cNvPr>
          <p:cNvSpPr/>
          <p:nvPr/>
        </p:nvSpPr>
        <p:spPr>
          <a:xfrm>
            <a:off x="286312" y="1948058"/>
            <a:ext cx="1538513" cy="1036815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3. “March-in Rights”</a:t>
            </a:r>
          </a:p>
        </p:txBody>
      </p:sp>
      <p:sp>
        <p:nvSpPr>
          <p:cNvPr id="19" name="Rounded Rectangle 18">
            <a:extLst>
              <a:ext uri="{FF2B5EF4-FFF2-40B4-BE49-F238E27FC236}">
                <a16:creationId xmlns:a16="http://schemas.microsoft.com/office/drawing/2014/main" id="{4FAA8B37-D98A-E2E2-0FB9-70420585BB27}"/>
              </a:ext>
            </a:extLst>
          </p:cNvPr>
          <p:cNvSpPr/>
          <p:nvPr/>
        </p:nvSpPr>
        <p:spPr>
          <a:xfrm>
            <a:off x="582833" y="3083742"/>
            <a:ext cx="2278743" cy="765810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/>
              <a:t>Licensee</a:t>
            </a:r>
          </a:p>
          <a:p>
            <a:pPr algn="ctr"/>
            <a:r>
              <a:rPr lang="en-US" sz="2400" dirty="0"/>
              <a:t>(manufacturer)</a:t>
            </a:r>
          </a:p>
        </p:txBody>
      </p: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B6347BBF-33A1-E680-DE7E-1555B16189C9}"/>
              </a:ext>
            </a:extLst>
          </p:cNvPr>
          <p:cNvCxnSpPr>
            <a:cxnSpLocks/>
          </p:cNvCxnSpPr>
          <p:nvPr/>
        </p:nvCxnSpPr>
        <p:spPr>
          <a:xfrm>
            <a:off x="1940711" y="1214392"/>
            <a:ext cx="0" cy="1814191"/>
          </a:xfrm>
          <a:prstGeom prst="straightConnector1">
            <a:avLst/>
          </a:prstGeom>
          <a:ln w="38100">
            <a:solidFill>
              <a:schemeClr val="tx1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>
            <a:extLst>
              <a:ext uri="{FF2B5EF4-FFF2-40B4-BE49-F238E27FC236}">
                <a16:creationId xmlns:a16="http://schemas.microsoft.com/office/drawing/2014/main" id="{DF171B07-A0B7-5B11-C4BE-7CD715BC365E}"/>
              </a:ext>
            </a:extLst>
          </p:cNvPr>
          <p:cNvSpPr txBox="1"/>
          <p:nvPr/>
        </p:nvSpPr>
        <p:spPr>
          <a:xfrm>
            <a:off x="1916784" y="2352783"/>
            <a:ext cx="90441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license</a:t>
            </a:r>
          </a:p>
        </p:txBody>
      </p:sp>
      <p:sp>
        <p:nvSpPr>
          <p:cNvPr id="22" name="Rounded Rectangle 21">
            <a:extLst>
              <a:ext uri="{FF2B5EF4-FFF2-40B4-BE49-F238E27FC236}">
                <a16:creationId xmlns:a16="http://schemas.microsoft.com/office/drawing/2014/main" id="{88D5B4C1-E2BB-331D-9349-0EF10A7472E4}"/>
              </a:ext>
            </a:extLst>
          </p:cNvPr>
          <p:cNvSpPr/>
          <p:nvPr/>
        </p:nvSpPr>
        <p:spPr>
          <a:xfrm>
            <a:off x="867374" y="6013335"/>
            <a:ext cx="1790882" cy="765810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/>
              <a:t>Consumers (Patients)</a:t>
            </a:r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14107744-B670-8379-94EF-E2998F3A9FA8}"/>
              </a:ext>
            </a:extLst>
          </p:cNvPr>
          <p:cNvCxnSpPr>
            <a:cxnSpLocks/>
          </p:cNvCxnSpPr>
          <p:nvPr/>
        </p:nvCxnSpPr>
        <p:spPr>
          <a:xfrm>
            <a:off x="1908257" y="3849552"/>
            <a:ext cx="0" cy="2044367"/>
          </a:xfrm>
          <a:prstGeom prst="straightConnector1">
            <a:avLst/>
          </a:prstGeom>
          <a:ln w="38100">
            <a:solidFill>
              <a:schemeClr val="tx1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>
            <a:extLst>
              <a:ext uri="{FF2B5EF4-FFF2-40B4-BE49-F238E27FC236}">
                <a16:creationId xmlns:a16="http://schemas.microsoft.com/office/drawing/2014/main" id="{F98900EF-7FBD-E255-D9AE-15248F58C3A1}"/>
              </a:ext>
            </a:extLst>
          </p:cNvPr>
          <p:cNvSpPr txBox="1"/>
          <p:nvPr/>
        </p:nvSpPr>
        <p:spPr>
          <a:xfrm>
            <a:off x="1923764" y="4198323"/>
            <a:ext cx="110549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products</a:t>
            </a:r>
          </a:p>
        </p:txBody>
      </p: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DC0555D1-7F1C-9C24-9720-01CC375B9313}"/>
              </a:ext>
            </a:extLst>
          </p:cNvPr>
          <p:cNvCxnSpPr>
            <a:cxnSpLocks/>
          </p:cNvCxnSpPr>
          <p:nvPr/>
        </p:nvCxnSpPr>
        <p:spPr>
          <a:xfrm flipV="1">
            <a:off x="1679334" y="3963510"/>
            <a:ext cx="0" cy="2052057"/>
          </a:xfrm>
          <a:prstGeom prst="straightConnector1">
            <a:avLst/>
          </a:prstGeom>
          <a:ln w="38100">
            <a:solidFill>
              <a:schemeClr val="accent6">
                <a:lumMod val="75000"/>
              </a:schemeClr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Rounded Rectangle 28">
            <a:extLst>
              <a:ext uri="{FF2B5EF4-FFF2-40B4-BE49-F238E27FC236}">
                <a16:creationId xmlns:a16="http://schemas.microsoft.com/office/drawing/2014/main" id="{FC6119D0-A671-6E66-3244-D06F1145FD92}"/>
              </a:ext>
            </a:extLst>
          </p:cNvPr>
          <p:cNvSpPr/>
          <p:nvPr/>
        </p:nvSpPr>
        <p:spPr>
          <a:xfrm>
            <a:off x="917158" y="4874196"/>
            <a:ext cx="1896648" cy="465498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dirty="0"/>
              <a:t>Intermediaries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EAABC32F-BF1A-63A1-5091-15B8691C3AB8}"/>
              </a:ext>
            </a:extLst>
          </p:cNvPr>
          <p:cNvSpPr txBox="1"/>
          <p:nvPr/>
        </p:nvSpPr>
        <p:spPr>
          <a:xfrm>
            <a:off x="1383617" y="5402499"/>
            <a:ext cx="3401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chemeClr val="accent6">
                    <a:lumMod val="75000"/>
                  </a:schemeClr>
                </a:solidFill>
              </a:rPr>
              <a:t>$</a:t>
            </a:r>
          </a:p>
        </p:txBody>
      </p:sp>
      <p:sp>
        <p:nvSpPr>
          <p:cNvPr id="31" name="Rounded Rectangle 30">
            <a:extLst>
              <a:ext uri="{FF2B5EF4-FFF2-40B4-BE49-F238E27FC236}">
                <a16:creationId xmlns:a16="http://schemas.microsoft.com/office/drawing/2014/main" id="{61F80EC9-7210-1E79-BB5A-E1449D74A5B7}"/>
              </a:ext>
            </a:extLst>
          </p:cNvPr>
          <p:cNvSpPr/>
          <p:nvPr/>
        </p:nvSpPr>
        <p:spPr>
          <a:xfrm rot="647629">
            <a:off x="5987671" y="1624796"/>
            <a:ext cx="3907791" cy="950304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/>
              <a:t>4. Duty to increase flow of information</a:t>
            </a:r>
          </a:p>
          <a:p>
            <a:r>
              <a:rPr lang="en-US" dirty="0"/>
              <a:t>--research data; failed projects;</a:t>
            </a:r>
          </a:p>
          <a:p>
            <a:r>
              <a:rPr lang="en-US" dirty="0"/>
              <a:t>--fruits of clinical trials;</a:t>
            </a:r>
          </a:p>
        </p:txBody>
      </p:sp>
    </p:spTree>
    <p:extLst>
      <p:ext uri="{BB962C8B-B14F-4D97-AF65-F5344CB8AC3E}">
        <p14:creationId xmlns:p14="http://schemas.microsoft.com/office/powerpoint/2010/main" val="2984894139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6AE605-E13C-5361-AE53-B83E2E68CB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FA149FE3-912D-5958-929B-6FD920899F6D}"/>
              </a:ext>
            </a:extLst>
          </p:cNvPr>
          <p:cNvSpPr/>
          <p:nvPr/>
        </p:nvSpPr>
        <p:spPr>
          <a:xfrm>
            <a:off x="990735" y="448582"/>
            <a:ext cx="1899951" cy="765810"/>
          </a:xfrm>
          <a:prstGeom prst="roundRect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/>
              <a:t>Government</a:t>
            </a:r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16A063F9-72E2-BFE6-B530-D587ACDFBC3E}"/>
              </a:ext>
            </a:extLst>
          </p:cNvPr>
          <p:cNvSpPr/>
          <p:nvPr/>
        </p:nvSpPr>
        <p:spPr>
          <a:xfrm>
            <a:off x="5547313" y="3083742"/>
            <a:ext cx="2278743" cy="765810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/>
              <a:t>Licensee</a:t>
            </a:r>
          </a:p>
          <a:p>
            <a:pPr algn="ctr"/>
            <a:r>
              <a:rPr lang="en-US" sz="2400" dirty="0"/>
              <a:t>(manufacturer)</a:t>
            </a:r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0F809767-C4F3-6DB0-52D3-E0C499FCA1BD}"/>
              </a:ext>
            </a:extLst>
          </p:cNvPr>
          <p:cNvSpPr/>
          <p:nvPr/>
        </p:nvSpPr>
        <p:spPr>
          <a:xfrm>
            <a:off x="5748469" y="5815512"/>
            <a:ext cx="1790882" cy="765810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/>
              <a:t>Consumers (Patients)</a:t>
            </a: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9D4F6393-E1A6-2407-3F43-F28727D6AC17}"/>
              </a:ext>
            </a:extLst>
          </p:cNvPr>
          <p:cNvSpPr/>
          <p:nvPr/>
        </p:nvSpPr>
        <p:spPr>
          <a:xfrm>
            <a:off x="9893164" y="2317932"/>
            <a:ext cx="1896654" cy="765810"/>
          </a:xfrm>
          <a:prstGeom prst="round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/>
              <a:t>Follow-on innovator</a:t>
            </a:r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144657DA-ED2F-E51E-5717-68C4F6639ACC}"/>
              </a:ext>
            </a:extLst>
          </p:cNvPr>
          <p:cNvSpPr/>
          <p:nvPr/>
        </p:nvSpPr>
        <p:spPr>
          <a:xfrm>
            <a:off x="3664085" y="1493520"/>
            <a:ext cx="1896654" cy="765810"/>
          </a:xfrm>
          <a:prstGeom prst="round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/>
              <a:t>Innovator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D284C292-6622-BD07-0F39-A0D9AB8A04B8}"/>
              </a:ext>
            </a:extLst>
          </p:cNvPr>
          <p:cNvSpPr/>
          <p:nvPr/>
        </p:nvSpPr>
        <p:spPr>
          <a:xfrm>
            <a:off x="5139733" y="1282611"/>
            <a:ext cx="773399" cy="486228"/>
          </a:xfrm>
          <a:prstGeom prst="ellipse">
            <a:avLst/>
          </a:prstGeom>
          <a:solidFill>
            <a:srgbClr val="FF0000"/>
          </a:solidFill>
          <a:ln w="127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IP</a:t>
            </a:r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E417F9EA-FD76-9F4B-CEC1-C036EA03283A}"/>
              </a:ext>
            </a:extLst>
          </p:cNvPr>
          <p:cNvCxnSpPr>
            <a:cxnSpLocks/>
          </p:cNvCxnSpPr>
          <p:nvPr/>
        </p:nvCxnSpPr>
        <p:spPr>
          <a:xfrm>
            <a:off x="2890686" y="1017270"/>
            <a:ext cx="773399" cy="476250"/>
          </a:xfrm>
          <a:prstGeom prst="straightConnector1">
            <a:avLst/>
          </a:prstGeom>
          <a:ln w="38100">
            <a:solidFill>
              <a:schemeClr val="accent6">
                <a:lumMod val="75000"/>
              </a:schemeClr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1709071E-46BC-33AA-6E08-9A0328CB5E4A}"/>
              </a:ext>
            </a:extLst>
          </p:cNvPr>
          <p:cNvCxnSpPr>
            <a:cxnSpLocks/>
          </p:cNvCxnSpPr>
          <p:nvPr/>
        </p:nvCxnSpPr>
        <p:spPr>
          <a:xfrm>
            <a:off x="5547313" y="2195221"/>
            <a:ext cx="1147717" cy="784472"/>
          </a:xfrm>
          <a:prstGeom prst="straightConnector1">
            <a:avLst/>
          </a:prstGeom>
          <a:ln w="38100">
            <a:solidFill>
              <a:schemeClr val="tx1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8925B4E5-C5A3-952C-9150-73B0BCF047BD}"/>
              </a:ext>
            </a:extLst>
          </p:cNvPr>
          <p:cNvSpPr txBox="1"/>
          <p:nvPr/>
        </p:nvSpPr>
        <p:spPr>
          <a:xfrm>
            <a:off x="3037278" y="727710"/>
            <a:ext cx="366132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Funding (grants; prizes; tax relief)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65BE77D-7298-AB1B-001B-55B856E5B06F}"/>
              </a:ext>
            </a:extLst>
          </p:cNvPr>
          <p:cNvSpPr txBox="1"/>
          <p:nvPr/>
        </p:nvSpPr>
        <p:spPr>
          <a:xfrm>
            <a:off x="6121171" y="2195221"/>
            <a:ext cx="90441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license</a:t>
            </a:r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01458416-6D46-08D0-FBB8-A3AA1D0574DF}"/>
              </a:ext>
            </a:extLst>
          </p:cNvPr>
          <p:cNvCxnSpPr>
            <a:cxnSpLocks/>
            <a:stCxn id="5" idx="2"/>
          </p:cNvCxnSpPr>
          <p:nvPr/>
        </p:nvCxnSpPr>
        <p:spPr>
          <a:xfrm>
            <a:off x="6686685" y="3849552"/>
            <a:ext cx="0" cy="1844312"/>
          </a:xfrm>
          <a:prstGeom prst="straightConnector1">
            <a:avLst/>
          </a:prstGeom>
          <a:ln w="38100">
            <a:solidFill>
              <a:schemeClr val="tx1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F03863BC-25C9-ED46-26C8-EEF7E1186806}"/>
              </a:ext>
            </a:extLst>
          </p:cNvPr>
          <p:cNvCxnSpPr>
            <a:cxnSpLocks/>
            <a:endCxn id="7" idx="1"/>
          </p:cNvCxnSpPr>
          <p:nvPr/>
        </p:nvCxnSpPr>
        <p:spPr>
          <a:xfrm>
            <a:off x="5560739" y="1775699"/>
            <a:ext cx="4332425" cy="925138"/>
          </a:xfrm>
          <a:prstGeom prst="straightConnector1">
            <a:avLst/>
          </a:prstGeom>
          <a:ln w="25400">
            <a:solidFill>
              <a:schemeClr val="tx1"/>
            </a:solidFill>
            <a:prstDash val="dash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>
            <a:extLst>
              <a:ext uri="{FF2B5EF4-FFF2-40B4-BE49-F238E27FC236}">
                <a16:creationId xmlns:a16="http://schemas.microsoft.com/office/drawing/2014/main" id="{165B1ADF-2C9D-FEA2-8A46-32CB70BE25E0}"/>
              </a:ext>
            </a:extLst>
          </p:cNvPr>
          <p:cNvSpPr txBox="1"/>
          <p:nvPr/>
        </p:nvSpPr>
        <p:spPr>
          <a:xfrm rot="753939">
            <a:off x="7012160" y="1917099"/>
            <a:ext cx="141615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information</a:t>
            </a:r>
          </a:p>
        </p:txBody>
      </p: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B98FD4FF-E739-6A55-F740-90F36DD94D97}"/>
              </a:ext>
            </a:extLst>
          </p:cNvPr>
          <p:cNvCxnSpPr>
            <a:cxnSpLocks/>
          </p:cNvCxnSpPr>
          <p:nvPr/>
        </p:nvCxnSpPr>
        <p:spPr>
          <a:xfrm flipV="1">
            <a:off x="6457762" y="3998268"/>
            <a:ext cx="0" cy="1817244"/>
          </a:xfrm>
          <a:prstGeom prst="straightConnector1">
            <a:avLst/>
          </a:prstGeom>
          <a:ln w="38100">
            <a:solidFill>
              <a:schemeClr val="accent6">
                <a:lumMod val="75000"/>
              </a:schemeClr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Rounded Rectangle 31">
            <a:extLst>
              <a:ext uri="{FF2B5EF4-FFF2-40B4-BE49-F238E27FC236}">
                <a16:creationId xmlns:a16="http://schemas.microsoft.com/office/drawing/2014/main" id="{B860CD2D-F6EF-DD10-6EE6-C6E4C1B78CBF}"/>
              </a:ext>
            </a:extLst>
          </p:cNvPr>
          <p:cNvSpPr/>
          <p:nvPr/>
        </p:nvSpPr>
        <p:spPr>
          <a:xfrm>
            <a:off x="5695586" y="4674141"/>
            <a:ext cx="1896648" cy="465498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dirty="0"/>
              <a:t>Intermediaries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3897B395-2BEF-2B7B-7376-4A535F97281D}"/>
              </a:ext>
            </a:extLst>
          </p:cNvPr>
          <p:cNvSpPr txBox="1"/>
          <p:nvPr/>
        </p:nvSpPr>
        <p:spPr>
          <a:xfrm>
            <a:off x="6162045" y="5202444"/>
            <a:ext cx="3401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chemeClr val="accent6">
                    <a:lumMod val="75000"/>
                  </a:schemeClr>
                </a:solidFill>
              </a:rPr>
              <a:t>$</a:t>
            </a:r>
          </a:p>
        </p:txBody>
      </p:sp>
      <p:cxnSp>
        <p:nvCxnSpPr>
          <p:cNvPr id="34" name="Straight Arrow Connector 33">
            <a:extLst>
              <a:ext uri="{FF2B5EF4-FFF2-40B4-BE49-F238E27FC236}">
                <a16:creationId xmlns:a16="http://schemas.microsoft.com/office/drawing/2014/main" id="{42F409CA-8D1D-6460-571B-67FF770BE591}"/>
              </a:ext>
            </a:extLst>
          </p:cNvPr>
          <p:cNvCxnSpPr>
            <a:cxnSpLocks/>
          </p:cNvCxnSpPr>
          <p:nvPr/>
        </p:nvCxnSpPr>
        <p:spPr>
          <a:xfrm flipH="1" flipV="1">
            <a:off x="5265555" y="2269493"/>
            <a:ext cx="1066569" cy="710200"/>
          </a:xfrm>
          <a:prstGeom prst="straightConnector1">
            <a:avLst/>
          </a:prstGeom>
          <a:ln w="38100">
            <a:solidFill>
              <a:schemeClr val="accent6">
                <a:lumMod val="75000"/>
              </a:schemeClr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TextBox 40">
            <a:extLst>
              <a:ext uri="{FF2B5EF4-FFF2-40B4-BE49-F238E27FC236}">
                <a16:creationId xmlns:a16="http://schemas.microsoft.com/office/drawing/2014/main" id="{15971D76-EADB-AC6B-3819-A64788EA5394}"/>
              </a:ext>
            </a:extLst>
          </p:cNvPr>
          <p:cNvSpPr txBox="1"/>
          <p:nvPr/>
        </p:nvSpPr>
        <p:spPr>
          <a:xfrm>
            <a:off x="5076707" y="2353754"/>
            <a:ext cx="95250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chemeClr val="accent6">
                    <a:lumMod val="50000"/>
                  </a:schemeClr>
                </a:solidFill>
              </a:rPr>
              <a:t>License</a:t>
            </a:r>
          </a:p>
          <a:p>
            <a:r>
              <a:rPr lang="en-US" sz="2000" dirty="0">
                <a:solidFill>
                  <a:schemeClr val="accent6">
                    <a:lumMod val="50000"/>
                  </a:schemeClr>
                </a:solidFill>
              </a:rPr>
              <a:t>fees</a:t>
            </a:r>
          </a:p>
        </p:txBody>
      </p:sp>
      <p:sp>
        <p:nvSpPr>
          <p:cNvPr id="49" name="Rounded Rectangle 48">
            <a:extLst>
              <a:ext uri="{FF2B5EF4-FFF2-40B4-BE49-F238E27FC236}">
                <a16:creationId xmlns:a16="http://schemas.microsoft.com/office/drawing/2014/main" id="{A5130D5A-5A95-FABB-59ED-C99A2D0CB9AC}"/>
              </a:ext>
            </a:extLst>
          </p:cNvPr>
          <p:cNvSpPr/>
          <p:nvPr/>
        </p:nvSpPr>
        <p:spPr>
          <a:xfrm>
            <a:off x="10030115" y="5813280"/>
            <a:ext cx="1790882" cy="765810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/>
              <a:t>Consumers (Patients)</a:t>
            </a:r>
          </a:p>
        </p:txBody>
      </p:sp>
      <p:cxnSp>
        <p:nvCxnSpPr>
          <p:cNvPr id="50" name="Straight Arrow Connector 49">
            <a:extLst>
              <a:ext uri="{FF2B5EF4-FFF2-40B4-BE49-F238E27FC236}">
                <a16:creationId xmlns:a16="http://schemas.microsoft.com/office/drawing/2014/main" id="{FB758D6C-C19A-CBF5-A60B-3EA52A3FC5BC}"/>
              </a:ext>
            </a:extLst>
          </p:cNvPr>
          <p:cNvCxnSpPr>
            <a:cxnSpLocks/>
          </p:cNvCxnSpPr>
          <p:nvPr/>
        </p:nvCxnSpPr>
        <p:spPr>
          <a:xfrm>
            <a:off x="11070998" y="3083742"/>
            <a:ext cx="0" cy="2610122"/>
          </a:xfrm>
          <a:prstGeom prst="straightConnector1">
            <a:avLst/>
          </a:prstGeom>
          <a:ln w="38100">
            <a:solidFill>
              <a:schemeClr val="tx1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Box 50">
            <a:extLst>
              <a:ext uri="{FF2B5EF4-FFF2-40B4-BE49-F238E27FC236}">
                <a16:creationId xmlns:a16="http://schemas.microsoft.com/office/drawing/2014/main" id="{7457DB94-0569-423E-D298-0046F50CA911}"/>
              </a:ext>
            </a:extLst>
          </p:cNvPr>
          <p:cNvSpPr txBox="1"/>
          <p:nvPr/>
        </p:nvSpPr>
        <p:spPr>
          <a:xfrm>
            <a:off x="11086505" y="3998268"/>
            <a:ext cx="110549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products</a:t>
            </a:r>
          </a:p>
        </p:txBody>
      </p:sp>
      <p:cxnSp>
        <p:nvCxnSpPr>
          <p:cNvPr id="52" name="Straight Arrow Connector 51">
            <a:extLst>
              <a:ext uri="{FF2B5EF4-FFF2-40B4-BE49-F238E27FC236}">
                <a16:creationId xmlns:a16="http://schemas.microsoft.com/office/drawing/2014/main" id="{1B9052FF-E588-0717-33F9-71B6040F1B88}"/>
              </a:ext>
            </a:extLst>
          </p:cNvPr>
          <p:cNvCxnSpPr>
            <a:cxnSpLocks/>
          </p:cNvCxnSpPr>
          <p:nvPr/>
        </p:nvCxnSpPr>
        <p:spPr>
          <a:xfrm flipV="1">
            <a:off x="10842075" y="3166110"/>
            <a:ext cx="0" cy="2649402"/>
          </a:xfrm>
          <a:prstGeom prst="straightConnector1">
            <a:avLst/>
          </a:prstGeom>
          <a:ln w="38100">
            <a:solidFill>
              <a:schemeClr val="accent6">
                <a:lumMod val="75000"/>
              </a:schemeClr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Rounded Rectangle 52">
            <a:extLst>
              <a:ext uri="{FF2B5EF4-FFF2-40B4-BE49-F238E27FC236}">
                <a16:creationId xmlns:a16="http://schemas.microsoft.com/office/drawing/2014/main" id="{6E430CFE-DFEC-1170-7E6D-6C3B537E539C}"/>
              </a:ext>
            </a:extLst>
          </p:cNvPr>
          <p:cNvSpPr/>
          <p:nvPr/>
        </p:nvSpPr>
        <p:spPr>
          <a:xfrm>
            <a:off x="10079899" y="4674141"/>
            <a:ext cx="1896648" cy="465498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dirty="0"/>
              <a:t>Intermediaries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DF596990-8580-68DE-C40C-5EA11AA550F5}"/>
              </a:ext>
            </a:extLst>
          </p:cNvPr>
          <p:cNvSpPr txBox="1"/>
          <p:nvPr/>
        </p:nvSpPr>
        <p:spPr>
          <a:xfrm>
            <a:off x="10546358" y="5202444"/>
            <a:ext cx="3401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chemeClr val="accent6">
                    <a:lumMod val="75000"/>
                  </a:schemeClr>
                </a:solidFill>
              </a:rPr>
              <a:t>$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A7F4DA7-D0BB-3FBE-CF38-B8DAC867B70A}"/>
              </a:ext>
            </a:extLst>
          </p:cNvPr>
          <p:cNvSpPr txBox="1"/>
          <p:nvPr/>
        </p:nvSpPr>
        <p:spPr>
          <a:xfrm>
            <a:off x="6702192" y="3998268"/>
            <a:ext cx="346601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vaccines, therapies, diagnostics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0946C6D-D7D1-1702-D533-2FB481B29372}"/>
              </a:ext>
            </a:extLst>
          </p:cNvPr>
          <p:cNvSpPr txBox="1"/>
          <p:nvPr/>
        </p:nvSpPr>
        <p:spPr>
          <a:xfrm>
            <a:off x="7720238" y="110250"/>
            <a:ext cx="4296882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C00000"/>
                </a:solidFill>
              </a:rPr>
              <a:t>Issue #4:  Are there other ways</a:t>
            </a:r>
          </a:p>
          <a:p>
            <a:r>
              <a:rPr lang="en-US" sz="2400" dirty="0">
                <a:solidFill>
                  <a:srgbClr val="C00000"/>
                </a:solidFill>
              </a:rPr>
              <a:t>of efficiently increasing the </a:t>
            </a:r>
          </a:p>
          <a:p>
            <a:r>
              <a:rPr lang="en-US" sz="2400" dirty="0">
                <a:solidFill>
                  <a:srgbClr val="C00000"/>
                </a:solidFill>
              </a:rPr>
              <a:t>social benefits of publicly funded</a:t>
            </a:r>
          </a:p>
          <a:p>
            <a:r>
              <a:rPr lang="en-US" sz="2400" dirty="0">
                <a:solidFill>
                  <a:srgbClr val="C00000"/>
                </a:solidFill>
              </a:rPr>
              <a:t>Innovation?</a:t>
            </a:r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FE8CBB62-E679-EE86-F2A9-4F1B1A98E92A}"/>
              </a:ext>
            </a:extLst>
          </p:cNvPr>
          <p:cNvCxnSpPr>
            <a:cxnSpLocks/>
            <a:stCxn id="3" idx="1"/>
            <a:endCxn id="14" idx="3"/>
          </p:cNvCxnSpPr>
          <p:nvPr/>
        </p:nvCxnSpPr>
        <p:spPr>
          <a:xfrm flipH="1">
            <a:off x="6698601" y="895080"/>
            <a:ext cx="1021637" cy="32685"/>
          </a:xfrm>
          <a:prstGeom prst="straightConnector1">
            <a:avLst/>
          </a:prstGeom>
          <a:ln>
            <a:solidFill>
              <a:srgbClr val="FF0000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C6D5DBD1-6CFE-5671-8D56-FD7F2A31488F}"/>
              </a:ext>
            </a:extLst>
          </p:cNvPr>
          <p:cNvSpPr/>
          <p:nvPr/>
        </p:nvSpPr>
        <p:spPr>
          <a:xfrm>
            <a:off x="285750" y="1017270"/>
            <a:ext cx="1017270" cy="560070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1. “shop right”</a:t>
            </a:r>
          </a:p>
        </p:txBody>
      </p:sp>
      <p:sp>
        <p:nvSpPr>
          <p:cNvPr id="17" name="Rounded Rectangle 16">
            <a:extLst>
              <a:ext uri="{FF2B5EF4-FFF2-40B4-BE49-F238E27FC236}">
                <a16:creationId xmlns:a16="http://schemas.microsoft.com/office/drawing/2014/main" id="{FA908164-5B42-3846-AE33-B128AF5396F7}"/>
              </a:ext>
            </a:extLst>
          </p:cNvPr>
          <p:cNvSpPr/>
          <p:nvPr/>
        </p:nvSpPr>
        <p:spPr>
          <a:xfrm>
            <a:off x="3650659" y="3963510"/>
            <a:ext cx="1896654" cy="2737312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/>
              <a:t>2. Duty to make products available at affordable prices --</a:t>
            </a:r>
          </a:p>
          <a:p>
            <a:r>
              <a:rPr lang="en-US" dirty="0"/>
              <a:t>a. within LMICs,</a:t>
            </a:r>
          </a:p>
          <a:p>
            <a:r>
              <a:rPr lang="en-US" dirty="0"/>
              <a:t>b. within the nation, or</a:t>
            </a:r>
          </a:p>
          <a:p>
            <a:r>
              <a:rPr lang="en-US" dirty="0"/>
              <a:t>c. globally</a:t>
            </a:r>
          </a:p>
        </p:txBody>
      </p:sp>
      <p:sp>
        <p:nvSpPr>
          <p:cNvPr id="18" name="Rounded Rectangle 17">
            <a:extLst>
              <a:ext uri="{FF2B5EF4-FFF2-40B4-BE49-F238E27FC236}">
                <a16:creationId xmlns:a16="http://schemas.microsoft.com/office/drawing/2014/main" id="{DD3E40C3-9F6A-1B88-7304-10D8A208A5CF}"/>
              </a:ext>
            </a:extLst>
          </p:cNvPr>
          <p:cNvSpPr/>
          <p:nvPr/>
        </p:nvSpPr>
        <p:spPr>
          <a:xfrm>
            <a:off x="286312" y="1948058"/>
            <a:ext cx="1538513" cy="1036815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3. “March-in Rights”</a:t>
            </a:r>
          </a:p>
        </p:txBody>
      </p:sp>
      <p:sp>
        <p:nvSpPr>
          <p:cNvPr id="19" name="Rounded Rectangle 18">
            <a:extLst>
              <a:ext uri="{FF2B5EF4-FFF2-40B4-BE49-F238E27FC236}">
                <a16:creationId xmlns:a16="http://schemas.microsoft.com/office/drawing/2014/main" id="{CE08A616-4746-B2CA-A276-14E698724A5F}"/>
              </a:ext>
            </a:extLst>
          </p:cNvPr>
          <p:cNvSpPr/>
          <p:nvPr/>
        </p:nvSpPr>
        <p:spPr>
          <a:xfrm>
            <a:off x="582833" y="3083742"/>
            <a:ext cx="2278743" cy="765810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/>
              <a:t>Licensee</a:t>
            </a:r>
          </a:p>
          <a:p>
            <a:pPr algn="ctr"/>
            <a:r>
              <a:rPr lang="en-US" sz="2400" dirty="0"/>
              <a:t>(manufacturer)</a:t>
            </a:r>
          </a:p>
        </p:txBody>
      </p: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52B0A7C2-BB28-B52F-F020-425A625D0F3B}"/>
              </a:ext>
            </a:extLst>
          </p:cNvPr>
          <p:cNvCxnSpPr>
            <a:cxnSpLocks/>
          </p:cNvCxnSpPr>
          <p:nvPr/>
        </p:nvCxnSpPr>
        <p:spPr>
          <a:xfrm>
            <a:off x="1940711" y="1214392"/>
            <a:ext cx="0" cy="1814191"/>
          </a:xfrm>
          <a:prstGeom prst="straightConnector1">
            <a:avLst/>
          </a:prstGeom>
          <a:ln w="38100">
            <a:solidFill>
              <a:schemeClr val="tx1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>
            <a:extLst>
              <a:ext uri="{FF2B5EF4-FFF2-40B4-BE49-F238E27FC236}">
                <a16:creationId xmlns:a16="http://schemas.microsoft.com/office/drawing/2014/main" id="{16524558-543E-AB52-9E32-CE0AA415EA0A}"/>
              </a:ext>
            </a:extLst>
          </p:cNvPr>
          <p:cNvSpPr txBox="1"/>
          <p:nvPr/>
        </p:nvSpPr>
        <p:spPr>
          <a:xfrm>
            <a:off x="1916784" y="2352783"/>
            <a:ext cx="90441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license</a:t>
            </a:r>
          </a:p>
        </p:txBody>
      </p:sp>
      <p:sp>
        <p:nvSpPr>
          <p:cNvPr id="22" name="Rounded Rectangle 21">
            <a:extLst>
              <a:ext uri="{FF2B5EF4-FFF2-40B4-BE49-F238E27FC236}">
                <a16:creationId xmlns:a16="http://schemas.microsoft.com/office/drawing/2014/main" id="{F9D48EE2-AD01-D305-52AC-47740C1EC49F}"/>
              </a:ext>
            </a:extLst>
          </p:cNvPr>
          <p:cNvSpPr/>
          <p:nvPr/>
        </p:nvSpPr>
        <p:spPr>
          <a:xfrm>
            <a:off x="867374" y="6013335"/>
            <a:ext cx="1790882" cy="765810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/>
              <a:t>Consumers (Patients)</a:t>
            </a:r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4CD691D8-4D38-7109-734D-43293A8F8104}"/>
              </a:ext>
            </a:extLst>
          </p:cNvPr>
          <p:cNvCxnSpPr>
            <a:cxnSpLocks/>
          </p:cNvCxnSpPr>
          <p:nvPr/>
        </p:nvCxnSpPr>
        <p:spPr>
          <a:xfrm>
            <a:off x="1908257" y="3849552"/>
            <a:ext cx="0" cy="2044367"/>
          </a:xfrm>
          <a:prstGeom prst="straightConnector1">
            <a:avLst/>
          </a:prstGeom>
          <a:ln w="38100">
            <a:solidFill>
              <a:schemeClr val="tx1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>
            <a:extLst>
              <a:ext uri="{FF2B5EF4-FFF2-40B4-BE49-F238E27FC236}">
                <a16:creationId xmlns:a16="http://schemas.microsoft.com/office/drawing/2014/main" id="{B4FA64AA-308C-E45B-AA3C-2DEBBFAEE45E}"/>
              </a:ext>
            </a:extLst>
          </p:cNvPr>
          <p:cNvSpPr txBox="1"/>
          <p:nvPr/>
        </p:nvSpPr>
        <p:spPr>
          <a:xfrm>
            <a:off x="1923764" y="4198323"/>
            <a:ext cx="110549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products</a:t>
            </a:r>
          </a:p>
        </p:txBody>
      </p: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BDD78803-00EC-CC6B-828A-78B78092450B}"/>
              </a:ext>
            </a:extLst>
          </p:cNvPr>
          <p:cNvCxnSpPr>
            <a:cxnSpLocks/>
          </p:cNvCxnSpPr>
          <p:nvPr/>
        </p:nvCxnSpPr>
        <p:spPr>
          <a:xfrm flipV="1">
            <a:off x="1679334" y="3963510"/>
            <a:ext cx="0" cy="2052057"/>
          </a:xfrm>
          <a:prstGeom prst="straightConnector1">
            <a:avLst/>
          </a:prstGeom>
          <a:ln w="38100">
            <a:solidFill>
              <a:schemeClr val="accent6">
                <a:lumMod val="75000"/>
              </a:schemeClr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Rounded Rectangle 28">
            <a:extLst>
              <a:ext uri="{FF2B5EF4-FFF2-40B4-BE49-F238E27FC236}">
                <a16:creationId xmlns:a16="http://schemas.microsoft.com/office/drawing/2014/main" id="{7DE4E5A8-1EE0-B265-43BF-4365AC1F5ED8}"/>
              </a:ext>
            </a:extLst>
          </p:cNvPr>
          <p:cNvSpPr/>
          <p:nvPr/>
        </p:nvSpPr>
        <p:spPr>
          <a:xfrm>
            <a:off x="917158" y="4874196"/>
            <a:ext cx="1896648" cy="465498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dirty="0"/>
              <a:t>Intermediaries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BD0E968C-0A86-B5E9-1485-B7361410D433}"/>
              </a:ext>
            </a:extLst>
          </p:cNvPr>
          <p:cNvSpPr txBox="1"/>
          <p:nvPr/>
        </p:nvSpPr>
        <p:spPr>
          <a:xfrm>
            <a:off x="1383617" y="5402499"/>
            <a:ext cx="3401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chemeClr val="accent6">
                    <a:lumMod val="75000"/>
                  </a:schemeClr>
                </a:solidFill>
              </a:rPr>
              <a:t>$</a:t>
            </a:r>
          </a:p>
        </p:txBody>
      </p:sp>
      <p:sp>
        <p:nvSpPr>
          <p:cNvPr id="31" name="Rounded Rectangle 30">
            <a:extLst>
              <a:ext uri="{FF2B5EF4-FFF2-40B4-BE49-F238E27FC236}">
                <a16:creationId xmlns:a16="http://schemas.microsoft.com/office/drawing/2014/main" id="{FDB5972C-67A6-BB3D-A7AA-215125D65B04}"/>
              </a:ext>
            </a:extLst>
          </p:cNvPr>
          <p:cNvSpPr/>
          <p:nvPr/>
        </p:nvSpPr>
        <p:spPr>
          <a:xfrm rot="647629">
            <a:off x="5987671" y="1624796"/>
            <a:ext cx="3907791" cy="950304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/>
              <a:t>4. Duty to increase flow of information</a:t>
            </a:r>
          </a:p>
          <a:p>
            <a:r>
              <a:rPr lang="en-US" dirty="0"/>
              <a:t>--research data; failed projects;</a:t>
            </a:r>
          </a:p>
          <a:p>
            <a:r>
              <a:rPr lang="en-US" dirty="0"/>
              <a:t>--fruits of clinical trials;</a:t>
            </a:r>
          </a:p>
        </p:txBody>
      </p:sp>
    </p:spTree>
    <p:extLst>
      <p:ext uri="{BB962C8B-B14F-4D97-AF65-F5344CB8AC3E}">
        <p14:creationId xmlns:p14="http://schemas.microsoft.com/office/powerpoint/2010/main" val="389966868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80F65F-8693-B916-DCB7-633534063C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600" dirty="0"/>
              <a:t>Summary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20F777-3B48-1A3B-FBDA-4A90D172A15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arenR"/>
            </a:pPr>
            <a:r>
              <a:rPr lang="en-US" sz="2800" dirty="0"/>
              <a:t>Should publicly funded private Innovators be permitted to acquire IP rights?</a:t>
            </a:r>
          </a:p>
          <a:p>
            <a:pPr marL="514350" indent="-514350">
              <a:buFont typeface="+mj-lt"/>
              <a:buAutoNum type="arabicParenR"/>
            </a:pPr>
            <a:r>
              <a:rPr lang="en-US" dirty="0"/>
              <a:t>If so, s</a:t>
            </a:r>
            <a:r>
              <a:rPr lang="en-US" sz="2800" dirty="0"/>
              <a:t>hould the dysfunctions associated with exercise of those rights be curbed through conditions on the funding?</a:t>
            </a:r>
          </a:p>
          <a:p>
            <a:pPr marL="514350" indent="-514350">
              <a:buFont typeface="+mj-lt"/>
              <a:buAutoNum type="arabicParenR"/>
            </a:pPr>
            <a:r>
              <a:rPr lang="en-US" sz="2800" dirty="0"/>
              <a:t>If so, how should such conditions be implemented?</a:t>
            </a:r>
          </a:p>
          <a:p>
            <a:pPr marL="514350" indent="-514350">
              <a:buFont typeface="+mj-lt"/>
              <a:buAutoNum type="arabicParenR"/>
            </a:pPr>
            <a:r>
              <a:rPr lang="en-US" sz="2800" dirty="0"/>
              <a:t>Are there other ways of efficiently increasing the social benefits of publicly funded innovation in the context of health emergen</a:t>
            </a:r>
            <a:r>
              <a:rPr lang="en-US" dirty="0"/>
              <a:t>cies</a:t>
            </a:r>
            <a:r>
              <a:rPr lang="en-US" sz="2800" dirty="0"/>
              <a:t>?</a:t>
            </a:r>
          </a:p>
          <a:p>
            <a:endParaRPr lang="en-US" sz="2800" dirty="0">
              <a:solidFill>
                <a:srgbClr val="C00000"/>
              </a:solidFill>
            </a:endParaRPr>
          </a:p>
          <a:p>
            <a:endParaRPr lang="en-US" sz="2800" dirty="0">
              <a:solidFill>
                <a:srgbClr val="C00000"/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814402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E96DB22A-F2FE-774F-96F1-9ED1683FA06B}"/>
              </a:ext>
            </a:extLst>
          </p:cNvPr>
          <p:cNvSpPr/>
          <p:nvPr/>
        </p:nvSpPr>
        <p:spPr>
          <a:xfrm>
            <a:off x="990735" y="448582"/>
            <a:ext cx="1899951" cy="765810"/>
          </a:xfrm>
          <a:prstGeom prst="roundRect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/>
              <a:t>Government</a:t>
            </a:r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207039E1-2F2C-9942-3A68-390BAA8A2041}"/>
              </a:ext>
            </a:extLst>
          </p:cNvPr>
          <p:cNvSpPr/>
          <p:nvPr/>
        </p:nvSpPr>
        <p:spPr>
          <a:xfrm>
            <a:off x="3664085" y="1493520"/>
            <a:ext cx="1896654" cy="765810"/>
          </a:xfrm>
          <a:prstGeom prst="round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/>
              <a:t>Innovator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881FE9C5-7D59-61F6-A99B-BE846CA8C439}"/>
              </a:ext>
            </a:extLst>
          </p:cNvPr>
          <p:cNvSpPr/>
          <p:nvPr/>
        </p:nvSpPr>
        <p:spPr>
          <a:xfrm>
            <a:off x="5139733" y="1282611"/>
            <a:ext cx="773399" cy="486228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IP</a:t>
            </a:r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44BF5840-0BA6-3C53-723D-70D554A0D4D9}"/>
              </a:ext>
            </a:extLst>
          </p:cNvPr>
          <p:cNvCxnSpPr>
            <a:cxnSpLocks/>
          </p:cNvCxnSpPr>
          <p:nvPr/>
        </p:nvCxnSpPr>
        <p:spPr>
          <a:xfrm>
            <a:off x="2890686" y="1017270"/>
            <a:ext cx="773399" cy="476250"/>
          </a:xfrm>
          <a:prstGeom prst="straightConnector1">
            <a:avLst/>
          </a:prstGeom>
          <a:ln w="38100">
            <a:solidFill>
              <a:schemeClr val="accent6">
                <a:lumMod val="75000"/>
              </a:schemeClr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480BB1BD-6E33-D7FF-1D50-766534087F35}"/>
              </a:ext>
            </a:extLst>
          </p:cNvPr>
          <p:cNvSpPr txBox="1"/>
          <p:nvPr/>
        </p:nvSpPr>
        <p:spPr>
          <a:xfrm>
            <a:off x="3037278" y="727710"/>
            <a:ext cx="366132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Funding (grants; prizes; tax relief)</a:t>
            </a:r>
          </a:p>
        </p:txBody>
      </p:sp>
    </p:spTree>
    <p:extLst>
      <p:ext uri="{BB962C8B-B14F-4D97-AF65-F5344CB8AC3E}">
        <p14:creationId xmlns:p14="http://schemas.microsoft.com/office/powerpoint/2010/main" val="40699351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96ED15-DFA7-FCBA-2EC5-1701582229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C8AC1881-7087-5FBF-C2CA-0D873BAAEB45}"/>
              </a:ext>
            </a:extLst>
          </p:cNvPr>
          <p:cNvSpPr/>
          <p:nvPr/>
        </p:nvSpPr>
        <p:spPr>
          <a:xfrm>
            <a:off x="990735" y="448582"/>
            <a:ext cx="1899951" cy="765810"/>
          </a:xfrm>
          <a:prstGeom prst="roundRect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/>
              <a:t>Government</a:t>
            </a:r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CCE2B983-8424-5B1F-69DA-E4207746A6D8}"/>
              </a:ext>
            </a:extLst>
          </p:cNvPr>
          <p:cNvSpPr/>
          <p:nvPr/>
        </p:nvSpPr>
        <p:spPr>
          <a:xfrm>
            <a:off x="5547313" y="3083742"/>
            <a:ext cx="2278743" cy="765810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/>
              <a:t>Licensee</a:t>
            </a:r>
          </a:p>
          <a:p>
            <a:pPr algn="ctr"/>
            <a:r>
              <a:rPr lang="en-US" sz="2400" dirty="0"/>
              <a:t>(manufacturer)</a:t>
            </a:r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99B0C02D-163E-F02A-B06D-F57EA8EB83CA}"/>
              </a:ext>
            </a:extLst>
          </p:cNvPr>
          <p:cNvSpPr/>
          <p:nvPr/>
        </p:nvSpPr>
        <p:spPr>
          <a:xfrm>
            <a:off x="3664085" y="1493520"/>
            <a:ext cx="1896654" cy="765810"/>
          </a:xfrm>
          <a:prstGeom prst="round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/>
              <a:t>Innovator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939E1C29-28A1-8448-B7A3-E8C5E007DA1A}"/>
              </a:ext>
            </a:extLst>
          </p:cNvPr>
          <p:cNvSpPr/>
          <p:nvPr/>
        </p:nvSpPr>
        <p:spPr>
          <a:xfrm>
            <a:off x="5139733" y="1282611"/>
            <a:ext cx="773399" cy="486228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IP</a:t>
            </a:r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4CE00622-7F4C-7CCB-5255-E96F687986B9}"/>
              </a:ext>
            </a:extLst>
          </p:cNvPr>
          <p:cNvCxnSpPr>
            <a:cxnSpLocks/>
          </p:cNvCxnSpPr>
          <p:nvPr/>
        </p:nvCxnSpPr>
        <p:spPr>
          <a:xfrm>
            <a:off x="2890686" y="1017270"/>
            <a:ext cx="773399" cy="476250"/>
          </a:xfrm>
          <a:prstGeom prst="straightConnector1">
            <a:avLst/>
          </a:prstGeom>
          <a:ln w="38100">
            <a:solidFill>
              <a:schemeClr val="accent6">
                <a:lumMod val="75000"/>
              </a:schemeClr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8C7BE730-9B6B-13FC-3007-3826C4784627}"/>
              </a:ext>
            </a:extLst>
          </p:cNvPr>
          <p:cNvCxnSpPr>
            <a:cxnSpLocks/>
          </p:cNvCxnSpPr>
          <p:nvPr/>
        </p:nvCxnSpPr>
        <p:spPr>
          <a:xfrm>
            <a:off x="5547313" y="2195221"/>
            <a:ext cx="1147717" cy="784472"/>
          </a:xfrm>
          <a:prstGeom prst="straightConnector1">
            <a:avLst/>
          </a:prstGeom>
          <a:ln w="38100">
            <a:solidFill>
              <a:schemeClr val="tx1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654B1334-43AB-F354-85E3-E87F6B797C19}"/>
              </a:ext>
            </a:extLst>
          </p:cNvPr>
          <p:cNvSpPr txBox="1"/>
          <p:nvPr/>
        </p:nvSpPr>
        <p:spPr>
          <a:xfrm>
            <a:off x="3037278" y="727710"/>
            <a:ext cx="366132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Funding (grants; prizes; tax relief)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224C319-55C4-E0E7-3AF2-84E644A2E392}"/>
              </a:ext>
            </a:extLst>
          </p:cNvPr>
          <p:cNvSpPr txBox="1"/>
          <p:nvPr/>
        </p:nvSpPr>
        <p:spPr>
          <a:xfrm>
            <a:off x="6121171" y="2195221"/>
            <a:ext cx="90441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license</a:t>
            </a:r>
          </a:p>
        </p:txBody>
      </p:sp>
    </p:spTree>
    <p:extLst>
      <p:ext uri="{BB962C8B-B14F-4D97-AF65-F5344CB8AC3E}">
        <p14:creationId xmlns:p14="http://schemas.microsoft.com/office/powerpoint/2010/main" val="266522613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7B1255-CCC5-EB11-C103-041B97716E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1586A5C1-D2CC-0748-4FD9-07A66D55C567}"/>
              </a:ext>
            </a:extLst>
          </p:cNvPr>
          <p:cNvSpPr/>
          <p:nvPr/>
        </p:nvSpPr>
        <p:spPr>
          <a:xfrm>
            <a:off x="990735" y="448582"/>
            <a:ext cx="1899951" cy="765810"/>
          </a:xfrm>
          <a:prstGeom prst="roundRect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/>
              <a:t>Government</a:t>
            </a:r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DB315207-B1E3-9828-B1C5-610CBC7C8D0B}"/>
              </a:ext>
            </a:extLst>
          </p:cNvPr>
          <p:cNvSpPr/>
          <p:nvPr/>
        </p:nvSpPr>
        <p:spPr>
          <a:xfrm>
            <a:off x="5547313" y="3083742"/>
            <a:ext cx="2278743" cy="765810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/>
              <a:t>Licensee</a:t>
            </a:r>
          </a:p>
          <a:p>
            <a:pPr algn="ctr"/>
            <a:r>
              <a:rPr lang="en-US" sz="2400" dirty="0"/>
              <a:t>(manufacturer)</a:t>
            </a:r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D5DA9118-FB9A-B436-8716-4252B4075470}"/>
              </a:ext>
            </a:extLst>
          </p:cNvPr>
          <p:cNvSpPr/>
          <p:nvPr/>
        </p:nvSpPr>
        <p:spPr>
          <a:xfrm>
            <a:off x="3664085" y="1493520"/>
            <a:ext cx="1896654" cy="765810"/>
          </a:xfrm>
          <a:prstGeom prst="round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/>
              <a:t>Innovator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1BB76648-6066-B471-D8C2-DA52EFB7C398}"/>
              </a:ext>
            </a:extLst>
          </p:cNvPr>
          <p:cNvSpPr/>
          <p:nvPr/>
        </p:nvSpPr>
        <p:spPr>
          <a:xfrm>
            <a:off x="5139733" y="1282611"/>
            <a:ext cx="773399" cy="486228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IP</a:t>
            </a:r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AD606284-FE39-6D84-3EB1-C34BEF49ADC7}"/>
              </a:ext>
            </a:extLst>
          </p:cNvPr>
          <p:cNvCxnSpPr>
            <a:cxnSpLocks/>
          </p:cNvCxnSpPr>
          <p:nvPr/>
        </p:nvCxnSpPr>
        <p:spPr>
          <a:xfrm>
            <a:off x="2890686" y="1017270"/>
            <a:ext cx="773399" cy="476250"/>
          </a:xfrm>
          <a:prstGeom prst="straightConnector1">
            <a:avLst/>
          </a:prstGeom>
          <a:ln w="38100">
            <a:solidFill>
              <a:schemeClr val="accent6">
                <a:lumMod val="75000"/>
              </a:schemeClr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ED1DADFC-763B-A4C0-CBD7-89422832ADB9}"/>
              </a:ext>
            </a:extLst>
          </p:cNvPr>
          <p:cNvCxnSpPr>
            <a:cxnSpLocks/>
          </p:cNvCxnSpPr>
          <p:nvPr/>
        </p:nvCxnSpPr>
        <p:spPr>
          <a:xfrm>
            <a:off x="5547313" y="2195221"/>
            <a:ext cx="1147717" cy="784472"/>
          </a:xfrm>
          <a:prstGeom prst="straightConnector1">
            <a:avLst/>
          </a:prstGeom>
          <a:ln w="38100">
            <a:solidFill>
              <a:schemeClr val="tx1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00C8EBCF-ADA2-4DC2-C08B-1D2E8D2FDB7A}"/>
              </a:ext>
            </a:extLst>
          </p:cNvPr>
          <p:cNvSpPr txBox="1"/>
          <p:nvPr/>
        </p:nvSpPr>
        <p:spPr>
          <a:xfrm>
            <a:off x="3037278" y="727710"/>
            <a:ext cx="366132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Funding (grants; prizes; tax relief)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6690F95-E40F-A8AF-FE57-AC8C6974694F}"/>
              </a:ext>
            </a:extLst>
          </p:cNvPr>
          <p:cNvSpPr txBox="1"/>
          <p:nvPr/>
        </p:nvSpPr>
        <p:spPr>
          <a:xfrm>
            <a:off x="6121171" y="2195221"/>
            <a:ext cx="90441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license</a:t>
            </a:r>
          </a:p>
        </p:txBody>
      </p:sp>
      <p:cxnSp>
        <p:nvCxnSpPr>
          <p:cNvPr id="34" name="Straight Arrow Connector 33">
            <a:extLst>
              <a:ext uri="{FF2B5EF4-FFF2-40B4-BE49-F238E27FC236}">
                <a16:creationId xmlns:a16="http://schemas.microsoft.com/office/drawing/2014/main" id="{CF23CEA3-D7FC-36BC-0F45-498A6A058624}"/>
              </a:ext>
            </a:extLst>
          </p:cNvPr>
          <p:cNvCxnSpPr>
            <a:cxnSpLocks/>
          </p:cNvCxnSpPr>
          <p:nvPr/>
        </p:nvCxnSpPr>
        <p:spPr>
          <a:xfrm flipH="1" flipV="1">
            <a:off x="5265555" y="2269493"/>
            <a:ext cx="1066569" cy="710200"/>
          </a:xfrm>
          <a:prstGeom prst="straightConnector1">
            <a:avLst/>
          </a:prstGeom>
          <a:ln w="38100">
            <a:solidFill>
              <a:schemeClr val="accent6">
                <a:lumMod val="75000"/>
              </a:schemeClr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TextBox 40">
            <a:extLst>
              <a:ext uri="{FF2B5EF4-FFF2-40B4-BE49-F238E27FC236}">
                <a16:creationId xmlns:a16="http://schemas.microsoft.com/office/drawing/2014/main" id="{7DA02989-9261-7095-87CB-826062F2A112}"/>
              </a:ext>
            </a:extLst>
          </p:cNvPr>
          <p:cNvSpPr txBox="1"/>
          <p:nvPr/>
        </p:nvSpPr>
        <p:spPr>
          <a:xfrm>
            <a:off x="5076707" y="2353754"/>
            <a:ext cx="95250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chemeClr val="accent6">
                    <a:lumMod val="50000"/>
                  </a:schemeClr>
                </a:solidFill>
              </a:rPr>
              <a:t>License</a:t>
            </a:r>
          </a:p>
          <a:p>
            <a:r>
              <a:rPr lang="en-US" sz="2000" dirty="0">
                <a:solidFill>
                  <a:schemeClr val="accent6">
                    <a:lumMod val="50000"/>
                  </a:schemeClr>
                </a:solidFill>
              </a:rPr>
              <a:t>fees</a:t>
            </a:r>
          </a:p>
        </p:txBody>
      </p:sp>
    </p:spTree>
    <p:extLst>
      <p:ext uri="{BB962C8B-B14F-4D97-AF65-F5344CB8AC3E}">
        <p14:creationId xmlns:p14="http://schemas.microsoft.com/office/powerpoint/2010/main" val="243351260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FCE4D9-ED71-F886-5BCF-C9267F464D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26279EEA-1056-A018-97D7-E2C1418DDEC7}"/>
              </a:ext>
            </a:extLst>
          </p:cNvPr>
          <p:cNvSpPr/>
          <p:nvPr/>
        </p:nvSpPr>
        <p:spPr>
          <a:xfrm>
            <a:off x="990735" y="448582"/>
            <a:ext cx="1899951" cy="765810"/>
          </a:xfrm>
          <a:prstGeom prst="roundRect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/>
              <a:t>Government</a:t>
            </a:r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F6F91875-6E52-8536-0DDE-222A674AC786}"/>
              </a:ext>
            </a:extLst>
          </p:cNvPr>
          <p:cNvSpPr/>
          <p:nvPr/>
        </p:nvSpPr>
        <p:spPr>
          <a:xfrm>
            <a:off x="5547313" y="3083742"/>
            <a:ext cx="2278743" cy="765810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/>
              <a:t>Licensee</a:t>
            </a:r>
          </a:p>
          <a:p>
            <a:pPr algn="ctr"/>
            <a:r>
              <a:rPr lang="en-US" sz="2400" dirty="0"/>
              <a:t>(manufacturer)</a:t>
            </a:r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E270A5C2-F2F9-7237-BAA3-CBAEA9DFE3A9}"/>
              </a:ext>
            </a:extLst>
          </p:cNvPr>
          <p:cNvSpPr/>
          <p:nvPr/>
        </p:nvSpPr>
        <p:spPr>
          <a:xfrm>
            <a:off x="5748469" y="5815512"/>
            <a:ext cx="1790882" cy="765810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/>
              <a:t>Consumers (Patients)</a:t>
            </a:r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37FF01BF-504B-13DA-3312-EAF4818D815E}"/>
              </a:ext>
            </a:extLst>
          </p:cNvPr>
          <p:cNvSpPr/>
          <p:nvPr/>
        </p:nvSpPr>
        <p:spPr>
          <a:xfrm>
            <a:off x="3664085" y="1493520"/>
            <a:ext cx="1896654" cy="765810"/>
          </a:xfrm>
          <a:prstGeom prst="round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/>
              <a:t>Innovator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FD282C2D-624B-78AC-F7E4-3E6EE92388CF}"/>
              </a:ext>
            </a:extLst>
          </p:cNvPr>
          <p:cNvSpPr/>
          <p:nvPr/>
        </p:nvSpPr>
        <p:spPr>
          <a:xfrm>
            <a:off x="5139733" y="1282611"/>
            <a:ext cx="773399" cy="486228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IP</a:t>
            </a:r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4505ED99-7AF3-656E-4CEF-731B471642F1}"/>
              </a:ext>
            </a:extLst>
          </p:cNvPr>
          <p:cNvCxnSpPr>
            <a:cxnSpLocks/>
          </p:cNvCxnSpPr>
          <p:nvPr/>
        </p:nvCxnSpPr>
        <p:spPr>
          <a:xfrm>
            <a:off x="2890686" y="1017270"/>
            <a:ext cx="773399" cy="476250"/>
          </a:xfrm>
          <a:prstGeom prst="straightConnector1">
            <a:avLst/>
          </a:prstGeom>
          <a:ln w="38100">
            <a:solidFill>
              <a:schemeClr val="accent6">
                <a:lumMod val="75000"/>
              </a:schemeClr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19249197-2E16-EA98-B73E-E5EAC76B7751}"/>
              </a:ext>
            </a:extLst>
          </p:cNvPr>
          <p:cNvCxnSpPr>
            <a:cxnSpLocks/>
          </p:cNvCxnSpPr>
          <p:nvPr/>
        </p:nvCxnSpPr>
        <p:spPr>
          <a:xfrm>
            <a:off x="5547313" y="2195221"/>
            <a:ext cx="1147717" cy="784472"/>
          </a:xfrm>
          <a:prstGeom prst="straightConnector1">
            <a:avLst/>
          </a:prstGeom>
          <a:ln w="38100">
            <a:solidFill>
              <a:schemeClr val="tx1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C4EB4170-C5D0-5441-2184-CE74135F762F}"/>
              </a:ext>
            </a:extLst>
          </p:cNvPr>
          <p:cNvSpPr txBox="1"/>
          <p:nvPr/>
        </p:nvSpPr>
        <p:spPr>
          <a:xfrm>
            <a:off x="3037278" y="727710"/>
            <a:ext cx="366132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Funding (grants; prizes; tax relief)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C4BDFFB-279E-63F7-ADCA-A52AA0E89923}"/>
              </a:ext>
            </a:extLst>
          </p:cNvPr>
          <p:cNvSpPr txBox="1"/>
          <p:nvPr/>
        </p:nvSpPr>
        <p:spPr>
          <a:xfrm>
            <a:off x="6121171" y="2195221"/>
            <a:ext cx="90441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license</a:t>
            </a:r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1BB4AB1A-14E8-2154-AE52-79BDF1BC2D4B}"/>
              </a:ext>
            </a:extLst>
          </p:cNvPr>
          <p:cNvCxnSpPr>
            <a:cxnSpLocks/>
            <a:stCxn id="5" idx="2"/>
          </p:cNvCxnSpPr>
          <p:nvPr/>
        </p:nvCxnSpPr>
        <p:spPr>
          <a:xfrm>
            <a:off x="6686685" y="3849552"/>
            <a:ext cx="0" cy="1844312"/>
          </a:xfrm>
          <a:prstGeom prst="straightConnector1">
            <a:avLst/>
          </a:prstGeom>
          <a:ln w="38100">
            <a:solidFill>
              <a:schemeClr val="tx1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>
            <a:extLst>
              <a:ext uri="{FF2B5EF4-FFF2-40B4-BE49-F238E27FC236}">
                <a16:creationId xmlns:a16="http://schemas.microsoft.com/office/drawing/2014/main" id="{B9A88ED9-6486-1719-D7DB-432499F9B6ED}"/>
              </a:ext>
            </a:extLst>
          </p:cNvPr>
          <p:cNvSpPr txBox="1"/>
          <p:nvPr/>
        </p:nvSpPr>
        <p:spPr>
          <a:xfrm>
            <a:off x="6702192" y="3998268"/>
            <a:ext cx="110549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products</a:t>
            </a:r>
          </a:p>
        </p:txBody>
      </p:sp>
      <p:sp>
        <p:nvSpPr>
          <p:cNvPr id="32" name="Rounded Rectangle 31">
            <a:extLst>
              <a:ext uri="{FF2B5EF4-FFF2-40B4-BE49-F238E27FC236}">
                <a16:creationId xmlns:a16="http://schemas.microsoft.com/office/drawing/2014/main" id="{FC1033C5-EF5E-F992-A24D-CE3426B0FEED}"/>
              </a:ext>
            </a:extLst>
          </p:cNvPr>
          <p:cNvSpPr/>
          <p:nvPr/>
        </p:nvSpPr>
        <p:spPr>
          <a:xfrm>
            <a:off x="5695586" y="4674141"/>
            <a:ext cx="1896648" cy="465498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dirty="0"/>
              <a:t>Intermediaries</a:t>
            </a:r>
          </a:p>
        </p:txBody>
      </p:sp>
      <p:cxnSp>
        <p:nvCxnSpPr>
          <p:cNvPr id="34" name="Straight Arrow Connector 33">
            <a:extLst>
              <a:ext uri="{FF2B5EF4-FFF2-40B4-BE49-F238E27FC236}">
                <a16:creationId xmlns:a16="http://schemas.microsoft.com/office/drawing/2014/main" id="{7F6A9A88-099B-CAB0-B9B3-4848C808DC36}"/>
              </a:ext>
            </a:extLst>
          </p:cNvPr>
          <p:cNvCxnSpPr>
            <a:cxnSpLocks/>
          </p:cNvCxnSpPr>
          <p:nvPr/>
        </p:nvCxnSpPr>
        <p:spPr>
          <a:xfrm flipH="1" flipV="1">
            <a:off x="5265555" y="2269493"/>
            <a:ext cx="1066569" cy="710200"/>
          </a:xfrm>
          <a:prstGeom prst="straightConnector1">
            <a:avLst/>
          </a:prstGeom>
          <a:ln w="38100">
            <a:solidFill>
              <a:schemeClr val="accent6">
                <a:lumMod val="75000"/>
              </a:schemeClr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TextBox 40">
            <a:extLst>
              <a:ext uri="{FF2B5EF4-FFF2-40B4-BE49-F238E27FC236}">
                <a16:creationId xmlns:a16="http://schemas.microsoft.com/office/drawing/2014/main" id="{B582F9D3-1ED4-01DA-AD57-692AA9C1882F}"/>
              </a:ext>
            </a:extLst>
          </p:cNvPr>
          <p:cNvSpPr txBox="1"/>
          <p:nvPr/>
        </p:nvSpPr>
        <p:spPr>
          <a:xfrm>
            <a:off x="5076707" y="2353754"/>
            <a:ext cx="95250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chemeClr val="accent6">
                    <a:lumMod val="50000"/>
                  </a:schemeClr>
                </a:solidFill>
              </a:rPr>
              <a:t>License</a:t>
            </a:r>
          </a:p>
          <a:p>
            <a:r>
              <a:rPr lang="en-US" sz="2000" dirty="0">
                <a:solidFill>
                  <a:schemeClr val="accent6">
                    <a:lumMod val="50000"/>
                  </a:schemeClr>
                </a:solidFill>
              </a:rPr>
              <a:t>fees</a:t>
            </a:r>
          </a:p>
        </p:txBody>
      </p:sp>
    </p:spTree>
    <p:extLst>
      <p:ext uri="{BB962C8B-B14F-4D97-AF65-F5344CB8AC3E}">
        <p14:creationId xmlns:p14="http://schemas.microsoft.com/office/powerpoint/2010/main" val="2563472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EC6D2B-D379-0B65-5ADF-B671A43797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23670F80-7FBE-4CCA-E509-A1D8A9FA12A4}"/>
              </a:ext>
            </a:extLst>
          </p:cNvPr>
          <p:cNvSpPr/>
          <p:nvPr/>
        </p:nvSpPr>
        <p:spPr>
          <a:xfrm>
            <a:off x="990735" y="448582"/>
            <a:ext cx="1899951" cy="765810"/>
          </a:xfrm>
          <a:prstGeom prst="roundRect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/>
              <a:t>Government</a:t>
            </a:r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C079907D-B337-7273-601C-79042956F8DE}"/>
              </a:ext>
            </a:extLst>
          </p:cNvPr>
          <p:cNvSpPr/>
          <p:nvPr/>
        </p:nvSpPr>
        <p:spPr>
          <a:xfrm>
            <a:off x="5547313" y="3083742"/>
            <a:ext cx="2278743" cy="765810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/>
              <a:t>Licensee</a:t>
            </a:r>
          </a:p>
          <a:p>
            <a:pPr algn="ctr"/>
            <a:r>
              <a:rPr lang="en-US" sz="2400" dirty="0"/>
              <a:t>(manufacturer)</a:t>
            </a:r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E2A87201-58A4-7CCC-C5E4-F2E1066B8839}"/>
              </a:ext>
            </a:extLst>
          </p:cNvPr>
          <p:cNvSpPr/>
          <p:nvPr/>
        </p:nvSpPr>
        <p:spPr>
          <a:xfrm>
            <a:off x="5748469" y="5815512"/>
            <a:ext cx="1790882" cy="765810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/>
              <a:t>Consumers (Patients)</a:t>
            </a:r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2D69CA60-08CF-6EAD-6375-4F3B22E2B47C}"/>
              </a:ext>
            </a:extLst>
          </p:cNvPr>
          <p:cNvSpPr/>
          <p:nvPr/>
        </p:nvSpPr>
        <p:spPr>
          <a:xfrm>
            <a:off x="3664085" y="1493520"/>
            <a:ext cx="1896654" cy="765810"/>
          </a:xfrm>
          <a:prstGeom prst="round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/>
              <a:t>Innovator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61CBD47D-9516-6741-60EB-36CF2B907A78}"/>
              </a:ext>
            </a:extLst>
          </p:cNvPr>
          <p:cNvSpPr/>
          <p:nvPr/>
        </p:nvSpPr>
        <p:spPr>
          <a:xfrm>
            <a:off x="5139733" y="1282611"/>
            <a:ext cx="773399" cy="486228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IP</a:t>
            </a:r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31B88948-2543-5B90-CCE7-FFF323725D08}"/>
              </a:ext>
            </a:extLst>
          </p:cNvPr>
          <p:cNvCxnSpPr>
            <a:cxnSpLocks/>
          </p:cNvCxnSpPr>
          <p:nvPr/>
        </p:nvCxnSpPr>
        <p:spPr>
          <a:xfrm>
            <a:off x="2890686" y="1017270"/>
            <a:ext cx="773399" cy="476250"/>
          </a:xfrm>
          <a:prstGeom prst="straightConnector1">
            <a:avLst/>
          </a:prstGeom>
          <a:ln w="38100">
            <a:solidFill>
              <a:schemeClr val="accent6">
                <a:lumMod val="75000"/>
              </a:schemeClr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833A8081-D8C3-668E-705B-59A46AB89D1C}"/>
              </a:ext>
            </a:extLst>
          </p:cNvPr>
          <p:cNvCxnSpPr>
            <a:cxnSpLocks/>
          </p:cNvCxnSpPr>
          <p:nvPr/>
        </p:nvCxnSpPr>
        <p:spPr>
          <a:xfrm>
            <a:off x="5547313" y="2195221"/>
            <a:ext cx="1147717" cy="784472"/>
          </a:xfrm>
          <a:prstGeom prst="straightConnector1">
            <a:avLst/>
          </a:prstGeom>
          <a:ln w="38100">
            <a:solidFill>
              <a:schemeClr val="tx1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231C9026-EB67-AF64-2F93-9431CFEB4AD0}"/>
              </a:ext>
            </a:extLst>
          </p:cNvPr>
          <p:cNvSpPr txBox="1"/>
          <p:nvPr/>
        </p:nvSpPr>
        <p:spPr>
          <a:xfrm>
            <a:off x="3037278" y="727710"/>
            <a:ext cx="366132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Funding (grants; prizes; tax relief)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D7CA6CE-DE6E-A145-826F-4AF7B875CF5A}"/>
              </a:ext>
            </a:extLst>
          </p:cNvPr>
          <p:cNvSpPr txBox="1"/>
          <p:nvPr/>
        </p:nvSpPr>
        <p:spPr>
          <a:xfrm>
            <a:off x="6121171" y="2195221"/>
            <a:ext cx="90441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license</a:t>
            </a:r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F508FC5A-5D6C-65A8-99F2-690BE264F54A}"/>
              </a:ext>
            </a:extLst>
          </p:cNvPr>
          <p:cNvCxnSpPr>
            <a:cxnSpLocks/>
            <a:stCxn id="5" idx="2"/>
          </p:cNvCxnSpPr>
          <p:nvPr/>
        </p:nvCxnSpPr>
        <p:spPr>
          <a:xfrm>
            <a:off x="6686685" y="3849552"/>
            <a:ext cx="0" cy="1844312"/>
          </a:xfrm>
          <a:prstGeom prst="straightConnector1">
            <a:avLst/>
          </a:prstGeom>
          <a:ln w="38100">
            <a:solidFill>
              <a:schemeClr val="tx1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>
            <a:extLst>
              <a:ext uri="{FF2B5EF4-FFF2-40B4-BE49-F238E27FC236}">
                <a16:creationId xmlns:a16="http://schemas.microsoft.com/office/drawing/2014/main" id="{4CC69B00-F642-9427-3974-DFF45092F21C}"/>
              </a:ext>
            </a:extLst>
          </p:cNvPr>
          <p:cNvSpPr txBox="1"/>
          <p:nvPr/>
        </p:nvSpPr>
        <p:spPr>
          <a:xfrm>
            <a:off x="6702192" y="3998268"/>
            <a:ext cx="110549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products</a:t>
            </a:r>
          </a:p>
        </p:txBody>
      </p: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4297BB59-07B9-EA57-2EAD-DA20ADCC4EE0}"/>
              </a:ext>
            </a:extLst>
          </p:cNvPr>
          <p:cNvCxnSpPr>
            <a:cxnSpLocks/>
          </p:cNvCxnSpPr>
          <p:nvPr/>
        </p:nvCxnSpPr>
        <p:spPr>
          <a:xfrm flipV="1">
            <a:off x="6457762" y="3998268"/>
            <a:ext cx="0" cy="1817244"/>
          </a:xfrm>
          <a:prstGeom prst="straightConnector1">
            <a:avLst/>
          </a:prstGeom>
          <a:ln w="38100">
            <a:solidFill>
              <a:schemeClr val="accent6">
                <a:lumMod val="75000"/>
              </a:schemeClr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Rounded Rectangle 31">
            <a:extLst>
              <a:ext uri="{FF2B5EF4-FFF2-40B4-BE49-F238E27FC236}">
                <a16:creationId xmlns:a16="http://schemas.microsoft.com/office/drawing/2014/main" id="{AB9A8CD6-CA5E-5773-211D-EF110FDBC049}"/>
              </a:ext>
            </a:extLst>
          </p:cNvPr>
          <p:cNvSpPr/>
          <p:nvPr/>
        </p:nvSpPr>
        <p:spPr>
          <a:xfrm>
            <a:off x="5695586" y="4674141"/>
            <a:ext cx="1896648" cy="465498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dirty="0"/>
              <a:t>Intermediaries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489A61F4-4233-80B7-26C4-3892C4913FDD}"/>
              </a:ext>
            </a:extLst>
          </p:cNvPr>
          <p:cNvSpPr txBox="1"/>
          <p:nvPr/>
        </p:nvSpPr>
        <p:spPr>
          <a:xfrm>
            <a:off x="6162045" y="5202444"/>
            <a:ext cx="3401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chemeClr val="accent6">
                    <a:lumMod val="75000"/>
                  </a:schemeClr>
                </a:solidFill>
              </a:rPr>
              <a:t>$</a:t>
            </a:r>
          </a:p>
        </p:txBody>
      </p:sp>
      <p:cxnSp>
        <p:nvCxnSpPr>
          <p:cNvPr id="34" name="Straight Arrow Connector 33">
            <a:extLst>
              <a:ext uri="{FF2B5EF4-FFF2-40B4-BE49-F238E27FC236}">
                <a16:creationId xmlns:a16="http://schemas.microsoft.com/office/drawing/2014/main" id="{00A47FB5-A1C1-5206-F140-AE4A7C04357E}"/>
              </a:ext>
            </a:extLst>
          </p:cNvPr>
          <p:cNvCxnSpPr>
            <a:cxnSpLocks/>
          </p:cNvCxnSpPr>
          <p:nvPr/>
        </p:nvCxnSpPr>
        <p:spPr>
          <a:xfrm flipH="1" flipV="1">
            <a:off x="5265555" y="2269493"/>
            <a:ext cx="1066569" cy="710200"/>
          </a:xfrm>
          <a:prstGeom prst="straightConnector1">
            <a:avLst/>
          </a:prstGeom>
          <a:ln w="38100">
            <a:solidFill>
              <a:schemeClr val="accent6">
                <a:lumMod val="75000"/>
              </a:schemeClr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TextBox 40">
            <a:extLst>
              <a:ext uri="{FF2B5EF4-FFF2-40B4-BE49-F238E27FC236}">
                <a16:creationId xmlns:a16="http://schemas.microsoft.com/office/drawing/2014/main" id="{33D7194E-FD55-AC51-95FD-74ED1818833A}"/>
              </a:ext>
            </a:extLst>
          </p:cNvPr>
          <p:cNvSpPr txBox="1"/>
          <p:nvPr/>
        </p:nvSpPr>
        <p:spPr>
          <a:xfrm>
            <a:off x="5076707" y="2353754"/>
            <a:ext cx="95250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chemeClr val="accent6">
                    <a:lumMod val="50000"/>
                  </a:schemeClr>
                </a:solidFill>
              </a:rPr>
              <a:t>License</a:t>
            </a:r>
          </a:p>
          <a:p>
            <a:r>
              <a:rPr lang="en-US" sz="2000" dirty="0">
                <a:solidFill>
                  <a:schemeClr val="accent6">
                    <a:lumMod val="50000"/>
                  </a:schemeClr>
                </a:solidFill>
              </a:rPr>
              <a:t>fees</a:t>
            </a:r>
          </a:p>
        </p:txBody>
      </p:sp>
    </p:spTree>
    <p:extLst>
      <p:ext uri="{BB962C8B-B14F-4D97-AF65-F5344CB8AC3E}">
        <p14:creationId xmlns:p14="http://schemas.microsoft.com/office/powerpoint/2010/main" val="194217670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C5273F3247B7D49B9E0E9B97DC68F40" ma:contentTypeVersion="14" ma:contentTypeDescription="Create a new document." ma:contentTypeScope="" ma:versionID="4769ac873fbc9c7f602d10ce5737712e">
  <xsd:schema xmlns:xsd="http://www.w3.org/2001/XMLSchema" xmlns:xs="http://www.w3.org/2001/XMLSchema" xmlns:p="http://schemas.microsoft.com/office/2006/metadata/properties" xmlns:ns2="0f07c61b-069b-453e-8e74-4887da1cd4de" xmlns:ns3="4b8791a3-d532-4f65-8402-8cb3440b4394" targetNamespace="http://schemas.microsoft.com/office/2006/metadata/properties" ma:root="true" ma:fieldsID="774b9330c6c3e6ead22e9fd383ad0822" ns2:_="" ns3:_="">
    <xsd:import namespace="0f07c61b-069b-453e-8e74-4887da1cd4de"/>
    <xsd:import namespace="4b8791a3-d532-4f65-8402-8cb3440b439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Location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f07c61b-069b-453e-8e74-4887da1cd4d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1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2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5" nillable="true" ma:displayName="Tags" ma:internalName="MediaServiceAutoTags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9" nillable="true" ma:displayName="Length (seconds)" ma:internalName="MediaLengthInSeconds" ma:readOnly="true">
      <xsd:simpleType>
        <xsd:restriction base="dms:Unknown"/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MediaServiceObjectDetectorVersions" ma:index="2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b8791a3-d532-4f65-8402-8cb3440b4394" elementFormDefault="qualified">
    <xsd:import namespace="http://schemas.microsoft.com/office/2006/documentManagement/types"/>
    <xsd:import namespace="http://schemas.microsoft.com/office/infopath/2007/PartnerControls"/>
    <xsd:element name="SharedWithUsers" ma:index="13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4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B53643CC-9725-446C-918F-441AEF5C7B7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f07c61b-069b-453e-8e74-4887da1cd4de"/>
    <ds:schemaRef ds:uri="4b8791a3-d532-4f65-8402-8cb3440b439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3BE0E284-F0E1-4C7A-B9EC-8F776D07D864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18AEC770-A9ED-4E1E-95A9-2B5E1AD22F0E}">
  <ds:schemaRefs>
    <ds:schemaRef ds:uri="http://schemas.microsoft.com/office/2006/metadata/properties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28987</TotalTime>
  <Words>2819</Words>
  <Application>Microsoft Macintosh PowerPoint</Application>
  <PresentationFormat>Widescreen</PresentationFormat>
  <Paragraphs>789</Paragraphs>
  <Slides>42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42</vt:i4>
      </vt:variant>
    </vt:vector>
  </HeadingPairs>
  <TitlesOfParts>
    <vt:vector size="46" baseType="lpstr">
      <vt:lpstr>Arial</vt:lpstr>
      <vt:lpstr>Calibri</vt:lpstr>
      <vt:lpstr>Calibri Light</vt:lpstr>
      <vt:lpstr>Office Theme</vt:lpstr>
      <vt:lpstr>IP and Access to Publicly Funded Research Results in Health Emergencies  Introduction to the Issues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The Debate Over IP Rights on Publicly Funded Innovations</vt:lpstr>
      <vt:lpstr>The Debate Over IP Rights on Publicly Funded Innovations</vt:lpstr>
      <vt:lpstr>The Debate Over IP Rights on Publicly Funded Innovations</vt:lpstr>
      <vt:lpstr>The Debate Over IP Rights on Publicly Funded Innovations</vt:lpstr>
      <vt:lpstr>The Debate Over IP Rights on Publicly Funded Innovations</vt:lpstr>
      <vt:lpstr>The Debate Over IP Rights on Publicly Funded Innovations</vt:lpstr>
      <vt:lpstr>The Debate Over IP Rights on Publicly Funded Innovations</vt:lpstr>
      <vt:lpstr>The Debate Over IP Rights on Publicly Funded Innovations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Implementation Options (Prospective)</vt:lpstr>
      <vt:lpstr>Implementation Options (Prospective)</vt:lpstr>
      <vt:lpstr>PowerPoint Presentation</vt:lpstr>
      <vt:lpstr>PowerPoint Presentation</vt:lpstr>
      <vt:lpstr>Summary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Employers, Employees, and Funders </dc:title>
  <dc:creator>Terry Fisher</dc:creator>
  <cp:lastModifiedBy>Terry Fisher</cp:lastModifiedBy>
  <cp:revision>114</cp:revision>
  <dcterms:created xsi:type="dcterms:W3CDTF">2021-08-27T16:48:09Z</dcterms:created>
  <dcterms:modified xsi:type="dcterms:W3CDTF">2024-02-06T03:18:06Z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0x010100DC5273F3247B7D49B9E0E9B97DC68F40</vt:lpwstr>
  </property>
</Properties>
</file>