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7"/>
  </p:notesMasterIdLst>
  <p:sldIdLst>
    <p:sldId id="256" r:id="rId5"/>
    <p:sldId id="827" r:id="rId6"/>
    <p:sldId id="829" r:id="rId7"/>
    <p:sldId id="828" r:id="rId8"/>
    <p:sldId id="808" r:id="rId9"/>
    <p:sldId id="826" r:id="rId10"/>
    <p:sldId id="825" r:id="rId11"/>
    <p:sldId id="824" r:id="rId12"/>
    <p:sldId id="823" r:id="rId13"/>
    <p:sldId id="822" r:id="rId14"/>
    <p:sldId id="821" r:id="rId15"/>
    <p:sldId id="830" r:id="rId16"/>
    <p:sldId id="866" r:id="rId17"/>
    <p:sldId id="831" r:id="rId18"/>
    <p:sldId id="832" r:id="rId19"/>
    <p:sldId id="833" r:id="rId20"/>
    <p:sldId id="869" r:id="rId21"/>
    <p:sldId id="844" r:id="rId22"/>
    <p:sldId id="845" r:id="rId23"/>
    <p:sldId id="785" r:id="rId24"/>
    <p:sldId id="853" r:id="rId25"/>
    <p:sldId id="852" r:id="rId26"/>
    <p:sldId id="851" r:id="rId27"/>
    <p:sldId id="850" r:id="rId28"/>
    <p:sldId id="849" r:id="rId29"/>
    <p:sldId id="848" r:id="rId30"/>
    <p:sldId id="847" r:id="rId31"/>
    <p:sldId id="867" r:id="rId32"/>
    <p:sldId id="846" r:id="rId33"/>
    <p:sldId id="854" r:id="rId34"/>
    <p:sldId id="860" r:id="rId35"/>
    <p:sldId id="859" r:id="rId36"/>
    <p:sldId id="858" r:id="rId37"/>
    <p:sldId id="857" r:id="rId38"/>
    <p:sldId id="856" r:id="rId39"/>
    <p:sldId id="855" r:id="rId40"/>
    <p:sldId id="861" r:id="rId41"/>
    <p:sldId id="864" r:id="rId42"/>
    <p:sldId id="865" r:id="rId43"/>
    <p:sldId id="862" r:id="rId44"/>
    <p:sldId id="863" r:id="rId45"/>
    <p:sldId id="868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4"/>
    <p:restoredTop sz="95846" autoAdjust="0"/>
  </p:normalViewPr>
  <p:slideViewPr>
    <p:cSldViewPr snapToGrid="0" snapToObjects="1" showGuides="1">
      <p:cViewPr varScale="1">
        <p:scale>
          <a:sx n="112" d="100"/>
          <a:sy n="112" d="100"/>
        </p:scale>
        <p:origin x="512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074CF-8919-BE47-BB00-B5EC39B6FCCA}" type="datetimeFigureOut">
              <a:rPr lang="en-US" smtClean="0"/>
              <a:t>2/4/24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3B73A-70EB-E945-B416-A3D17A4EE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7629-3E78-284D-92FC-F2A38E765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AF56F-683A-F048-A8E0-5A68084BE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03B9B-E97D-BA49-85D1-556DB52F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AAFB-5E90-144A-8610-F6F85FAA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BED9C-ACC7-4A4B-889C-17381A6E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4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582CC-1466-C74E-81D4-6C8FA3B2F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D5DA5-6364-A54E-A4E9-5749CD2E6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20AC8-3029-534C-8561-0284621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6C19C-7F31-E545-AD5E-6443529D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08B29-C980-134F-8827-D4EA7E638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1FC0CD-9C60-164A-8478-CA28800C3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9BDAC-6508-3849-9874-5B28C96A2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A021A-CE51-2A4D-8596-69C724B7D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FEE8E-D87A-0F4F-A33C-5BB900ED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55EB5-6BA6-D448-84E8-D46E4ACD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3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53DE2-0058-C74F-8D7C-DA50750E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E8975-F458-BD4B-97EA-295DDFCBA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C9AEA-DE39-C147-81C3-729AC695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32A29-6B87-DC4C-B905-88053498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B2B-2080-984D-B0E7-F6E8FA15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5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4782-5B31-1949-B087-DCDFD5BC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1CD81-9F13-7242-B07F-A2B96FA1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17C67-61A6-4D4A-884F-95DCE5353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2768D-5FFD-6041-A5B4-D26AF534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18BA7-DB42-A241-AE1A-9938179C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6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06A48-C2B0-DC44-A717-025FB044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A97C-4458-5244-B373-E8357B2E7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873A6-9491-D34B-B4B8-6358BC890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E04ED-E48F-B246-A4FA-1A1849EA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B6B5D-95C8-404D-8EDF-CC8EC9F24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D85DC-C14B-A247-AA46-000C3F51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9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709CF-7E0D-0649-8673-BF58B0B4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734D3-B2B6-894F-9D18-18CB9BA7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E7DEC-8777-FD46-8EF2-C098A12BC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D0F6A-66B9-6C44-A428-08526D4CE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44C29-3323-0442-BC13-17A09E6C7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9BE9F8-ACF6-AA4A-B296-820A8107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7482-9D95-4D40-B9A5-095E4A9B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B8934-3EEA-DE4B-9287-445FAAD9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0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7B46-DE4C-9845-A196-72D9EB0EE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979F5-1519-8344-A2B8-98EBBF82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FC62D-622E-0746-9B59-E7B19FBC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A4EC0B-9BC8-364C-8CC6-8F7788CE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9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6D7A72-CDA6-0A41-98BC-8A73B639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6146C7-685F-EB46-A3C3-CDF683F3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224F9-34D8-454A-AFB7-108824BE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1F3D4-390C-AD41-9FB6-EC67F88B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A4081-055C-164B-8FA8-D5513B1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DD7D0-531F-C940-B7D6-050F731CE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2849B-3000-EA44-9263-D02F70DB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9A0C2-E9D2-F742-B7D2-A3E0DB2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C6836-0ADE-1B4E-9506-E2061026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9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50185-160E-A34D-A7A9-E365296A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4DADF1-A0B5-0341-8D0F-25A6410BA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A64D2-3FBC-FC4F-BC77-07DD7950E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E0DB0-2843-1C44-B775-EBD47B34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AD523-2E86-5640-A711-2BF072E81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865FD-7F8F-8F40-B1D7-F5B60A83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0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9CC00B-4561-4749-ADBD-323EFA64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2A322-AAA2-4F43-ACF0-61CB95010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95BD6-04E5-6546-83E5-FE25FA483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6EC6B-AA81-0149-A79A-A429C51E05D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BED7F-6531-9249-8BB6-0A3A521D9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E7264-0C95-E44F-B5AD-7A0334543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D98A-5ACB-0743-ACF4-FD4EB751DDF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6E5386-64BA-9E40-86F5-677B3503067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3874" y="126206"/>
            <a:ext cx="407152" cy="47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8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F2E-165C-4C4B-93ED-B7FFE3A9A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5263"/>
            <a:ext cx="9144000" cy="23876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en-US" sz="4400" dirty="0"/>
              <a:t>IP and Access to Publicly Funded Research Results in Health Emergencies</a:t>
            </a:r>
            <a:br>
              <a:rPr lang="en-US" sz="4400" dirty="0"/>
            </a:br>
            <a:br>
              <a:rPr lang="en-US" sz="4400" dirty="0"/>
            </a:br>
            <a:r>
              <a:rPr lang="en-US" sz="4400" i="1" dirty="0"/>
              <a:t>Introduction to the Issues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E910CF-FD71-734A-854D-50DC7CDB36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William Fisher</a:t>
            </a:r>
          </a:p>
          <a:p>
            <a:r>
              <a:rPr lang="en-US" dirty="0"/>
              <a:t>Harvard University</a:t>
            </a:r>
          </a:p>
          <a:p>
            <a:r>
              <a:rPr lang="en-US" dirty="0"/>
              <a:t>February 6,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9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34B9B3-1DED-8C89-8C2A-221F0E5ED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59FCAC3-D994-0761-FDEB-6EBFBDA4D44B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272D6A2-384A-1A22-0BB1-0CF7707F4ECC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C6BEDC9-2803-C01C-D159-CE66344AF48A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D19E452-F766-BFC8-7221-5F14901E58CF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F259E91-6B0B-2CD1-3F0F-1AE5908ACC14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4E95E2-E2F3-9D53-BABB-0E4A83623FEC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A874983-51F4-F714-BE23-48C568C203BA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E7DC7B-6CAF-74CC-0DED-7304335BE863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EF85EEB-DF03-0026-E8F4-C9C6F026C961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7651C-5E43-9E19-7408-542F6540DC11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8DE342-430C-9E19-A223-AA8804776910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79E6BE9-56E1-8C6E-04EA-4DCEBE0AE5D3}"/>
              </a:ext>
            </a:extLst>
          </p:cNvPr>
          <p:cNvSpPr txBox="1"/>
          <p:nvPr/>
        </p:nvSpPr>
        <p:spPr>
          <a:xfrm>
            <a:off x="6702192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A3DEF06-92CE-3F10-0B24-FD799E73234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748D6A-9E4E-646A-5D87-DE9702E01787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6747F3E-C8EF-2E45-23D5-8D95C3F2E868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2F5624EC-A6DC-179E-1990-98EC04E55639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E770A2-9A3A-9464-FEE4-5E4694C1FDEE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17C1569-A56F-3D05-06EC-B33DB8251EA7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E38A612-2FDA-A322-E601-076C1FA21236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2640906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23DAE-1A93-358F-2405-127B019F3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50853D6-5048-7B6B-A7EC-C72061729656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AF1A5F6-99B5-E99E-FA0A-579823E8F7CC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E9B277D-FA56-D262-EBBF-BAB4DC2D72AC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38C88DA-F1D9-CF37-8303-CFF1AD4D2811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BA5DC4A-E566-729D-12D2-872050B25743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B4F8269-6960-2D0A-D953-1404B546F3AB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D72B66-4977-91E4-6032-E7D18F709AB3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8F08C9-3B0B-F06B-6E55-8B152500CC8C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BB7FEE-9ED4-78F2-037B-BD2AD98D8209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B0616C-151E-86F5-2ACE-1698AEC95E76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ED1FDF-38CE-0669-A8C4-8C39C29EA0F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18439F9-66F9-3241-CEC5-81CC2856808F}"/>
              </a:ext>
            </a:extLst>
          </p:cNvPr>
          <p:cNvSpPr txBox="1"/>
          <p:nvPr/>
        </p:nvSpPr>
        <p:spPr>
          <a:xfrm>
            <a:off x="6702192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34B0DDE-A81D-CD9B-E486-B0B387EB825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D83156B-7097-E742-B319-5B9DA9DA10D8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1BAB934-6AE2-EE27-15AB-A25EC534245C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DF5CD6F-36A5-44E9-0DDE-C44B38284CA0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658328-B742-8110-073B-0D66F3B2BA8C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12962C3-EBB9-DF6B-21C4-B583C971DBB8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377F006-02B6-B3DC-5D6A-B9BE146C9117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809FDCCC-53F8-71FE-1D4C-200E3B6F7C5D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4077EC2-3C9A-D099-9BAC-52F462366E8D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072733F-AA10-E532-8C4C-BB6B4FAC8561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C560417-5E19-C18D-4C2D-52CA185C1DF7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1B8030C2-584D-0053-13A3-9DB2A5DC071E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49067E-803A-AA4C-C68A-BE61E5815181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21532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638CE-6ECF-925C-303A-344BE7176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5A94E49-D761-0894-36FF-7D82254B1401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81E5C6E-6573-2254-54FD-B7A6DA7B0151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03E2A2D-1611-90B3-7C65-821FDD6C3C9A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A4AE488-A2FB-0CDB-3DFD-229A3EAB9E7D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F02B722-8F8F-BADA-4557-6994EDF4102D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4CF0DC-A3D8-EFF6-229C-B79ABCB92825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D274FB-6679-1B7B-66AE-11E49198AE1B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BF27CCC-FFF1-D3A8-FC10-A4144A3C76AB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24064E-DFEF-135D-A427-B5ACBD7EA471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4875BF-8EFF-9770-574F-86251CBA8781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7365079-DD70-8E17-7F57-3A822F623C0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78269F-7678-3AC3-75E3-4425A3E5E7B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2129D22-01E2-037C-1F4A-9B482FAE9AC1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E5DD945-2B79-F014-C451-5BB47AE7962F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3CA201E6-FCB9-DEA3-4A13-DC7A1766F862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F98F1AA-70EC-5942-B98F-8A60C75E7841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1D4DE5D-2634-E318-83F6-00161E86D8E5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3C1CEF-6D0E-C403-63B3-F66CE0BE2E15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63B30388-263D-A4AA-13E8-3863983A60D4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16E3EF4-B98C-AA83-EB79-91CD3B5A6602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07AB66D-F03F-E587-3056-FCE54B4AB33D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5890FDE-8694-A380-985A-64F9481B8F0E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9FD1D08-7922-4792-2E77-364FA84527D4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48748FE-7BD7-7ED8-49F7-76BBA40D2ACF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CFC1D0-67AE-EC7E-DAEC-9B1B6475DF90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</p:spTree>
    <p:extLst>
      <p:ext uri="{BB962C8B-B14F-4D97-AF65-F5344CB8AC3E}">
        <p14:creationId xmlns:p14="http://schemas.microsoft.com/office/powerpoint/2010/main" val="395730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11572-0352-D903-92AD-D8DB6424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A909FE1-1413-5C3D-8599-BF83BC11D640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19D62FB-DC01-CA84-DCBE-80D07C509EF3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78C5058-36FB-A081-99F1-92F123734EC0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F97F67D-AC7F-B327-E8C0-0021D1088F56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A5CCCBD-965D-6387-192B-085741244A2C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3BADFB-1B52-55DD-971B-8B72AA7A5FCB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4B5E95-5140-E793-D41B-C87E999B4F1D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124BA1C-2B23-61F5-B67D-8272F649E8EC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78A0D8B-D7DE-B1F4-5319-4F4184D1C914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CC696E-9B56-DD10-653B-726A1D492891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EADF549-8299-64FB-D300-0AD59310CA9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C651676-6D8C-3D28-CE9A-DA031A2C5674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8B0F3A2-7FB0-218E-85D4-DAB5A2589986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E8EBFBB-9E1D-44DE-DEBB-A4BEB71AB79C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39110068-C28F-D53F-CE44-334D012B288A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DE5CEA-BBF9-8A28-9762-285F3B1C8CFD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B95AE45-DC48-8E1E-C7CF-4107CDE76B76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076295F-3A90-2367-E99C-3C8EAE7036CB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82CDEDF-A03A-5B42-F47A-4A29EB4480FF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B0FBBD4-A72B-57B4-AC3A-DCA3E1EB90D2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A08BCB6-3CE8-DE57-75E2-FCD46C178928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98D0C67-4D98-0172-695D-2E406626F0B3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F186D5BE-8618-E51C-B00D-A5E00DA84AC4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EB7D6E-C297-CB4F-6D5C-8B43B105063A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045822-F9F9-82EA-BFBE-6FFA0BCFBD31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1EB1E6-34D4-331E-BA8B-CB63E851007C}"/>
              </a:ext>
            </a:extLst>
          </p:cNvPr>
          <p:cNvSpPr txBox="1"/>
          <p:nvPr/>
        </p:nvSpPr>
        <p:spPr>
          <a:xfrm>
            <a:off x="1668780" y="4398378"/>
            <a:ext cx="26705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Dysfunctions during</a:t>
            </a:r>
          </a:p>
          <a:p>
            <a:r>
              <a:rPr lang="en-US" sz="2400" dirty="0">
                <a:solidFill>
                  <a:srgbClr val="C00000"/>
                </a:solidFill>
              </a:rPr>
              <a:t>Health emergencies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Include:</a:t>
            </a:r>
          </a:p>
        </p:txBody>
      </p:sp>
    </p:spTree>
    <p:extLst>
      <p:ext uri="{BB962C8B-B14F-4D97-AF65-F5344CB8AC3E}">
        <p14:creationId xmlns:p14="http://schemas.microsoft.com/office/powerpoint/2010/main" val="228140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B5149-B301-7847-F46D-461A092E2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3EDFF14-874F-0990-D1CB-2DABC495061B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1DD8685-1EC9-94F2-DE98-C2892A795EBA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EA5F7BF-6D33-879F-DB08-803E911A672A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F1DED62-B248-B999-02A6-A639E04C5161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AB2645D-114A-A6EA-D815-310A04539830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1C05670-0D02-9F4D-717E-FB2E7C705476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8CA98B2-B3FF-368A-68FB-B46BDA6278DC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2F1AC4-DD9B-5D8A-73A3-5CFD7B8AB965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096E5DC-7B8E-FCEF-63EF-73590CEEDF3F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E54ED1-545E-8FF6-004F-84E330515685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398391-B17A-F617-6A74-D332D91346D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D21D837-E0DF-19CA-AC5A-98A00AA2AF7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88A8AD8-E802-17FC-BBC1-4A09F538A0E1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E2364E3-3C9C-4B5A-15FC-F0AB0F89407A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FD7A970-2F54-211C-E427-B2C59CAB05B3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7E8051B-AB4B-D66C-48F1-E058646C1B1B}"/>
              </a:ext>
            </a:extLst>
          </p:cNvPr>
          <p:cNvSpPr txBox="1"/>
          <p:nvPr/>
        </p:nvSpPr>
        <p:spPr>
          <a:xfrm>
            <a:off x="6081572" y="513963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C657C61-E0F4-4FA4-7E0E-7AC4B63DD270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0CAE79B-606F-3A63-9E33-78CF7FB71B52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9E12A743-F6B6-EB95-62B4-8C0B421E4E4C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6C5A40B-D91E-B754-3D8C-52BCE75D4E73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74E4186-1C8E-EDFF-5CEA-FDC682A27DF3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6B3A68D-6EBF-317B-ECBC-E7406AEB2FBD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CA1F53D4-06DC-A588-6F2E-3EF83F94EB48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64BB9E-8E81-DD83-89C9-B8F77DB791CD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5060D2-ED7C-9E01-0BFE-195CEC4AE4E1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C9587-557C-DE7D-A545-C1A520E82D59}"/>
              </a:ext>
            </a:extLst>
          </p:cNvPr>
          <p:cNvSpPr txBox="1"/>
          <p:nvPr/>
        </p:nvSpPr>
        <p:spPr>
          <a:xfrm>
            <a:off x="1668780" y="4398378"/>
            <a:ext cx="26705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Dysfunctions during</a:t>
            </a:r>
          </a:p>
          <a:p>
            <a:r>
              <a:rPr lang="en-US" sz="2400" dirty="0">
                <a:solidFill>
                  <a:srgbClr val="C00000"/>
                </a:solidFill>
              </a:rPr>
              <a:t>Health emergencies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Include:</a:t>
            </a:r>
          </a:p>
        </p:txBody>
      </p:sp>
    </p:spTree>
    <p:extLst>
      <p:ext uri="{BB962C8B-B14F-4D97-AF65-F5344CB8AC3E}">
        <p14:creationId xmlns:p14="http://schemas.microsoft.com/office/powerpoint/2010/main" val="4210455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B2582-0680-A531-7F66-1E655E6FB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4DBFE07-707C-3166-9D91-A3CA8DFA48F3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BCA7EDF-B09B-E765-DC5A-9D252171E69F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BE8E1B9-777A-9195-148F-0C6AD9AF6E34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9E98A1-1AAA-2AFD-DC2C-50B9CEC16594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B5BE797-1305-55F0-EC1D-3C6772FD2EEC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1E32542-99A3-F577-C6EA-8C2FBB0B4976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91D2E5-CE82-88BC-741F-1F4F96FF1ECD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ACFAF30-9341-08EB-852B-08B48C1FCEC1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1937B4-346A-1123-EF1A-D7E28BDA5537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2AE037-69D9-2757-AF63-84AD2F577504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ACA88-3331-C275-D8DA-037495A47C26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7C32CD-D1D2-9A22-366D-1E0C8054C3FA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B2B75F9-86DA-7E4E-A916-8CD52153B9BC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FC8C88-F135-6490-23EE-E573858EB8B6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6B8E1DD-00B6-9268-553A-991B884C81AF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3E3DA5-08FE-5DF5-7B0B-ECBDF413B1FA}"/>
              </a:ext>
            </a:extLst>
          </p:cNvPr>
          <p:cNvSpPr txBox="1"/>
          <p:nvPr/>
        </p:nvSpPr>
        <p:spPr>
          <a:xfrm>
            <a:off x="6081572" y="513963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31469CB-297B-07D4-EE4F-876BCCA04943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FCF7ADE-234B-975A-3489-5AA2B1119D28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642F39B6-96F9-E9A6-A9C0-0F83F5B15233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099F962-4497-1058-20DF-18E659456E38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2A02BF1-D07E-659C-9239-C7E84CE7BDFF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DC9F631-1158-C830-1630-37F81B99B40D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CCA9215D-20D8-0F36-DEBE-99309CA64D7A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55D421E-7FA9-2E9A-CCBD-7E5242C7D474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0E6474-866C-656C-72D0-983589B9767A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768866-7920-648E-D1E1-E7C76F60F9B0}"/>
              </a:ext>
            </a:extLst>
          </p:cNvPr>
          <p:cNvCxnSpPr/>
          <p:nvPr/>
        </p:nvCxnSpPr>
        <p:spPr>
          <a:xfrm>
            <a:off x="5695586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73EEE7-ECB3-5097-30F7-65AE6BF2D17E}"/>
              </a:ext>
            </a:extLst>
          </p:cNvPr>
          <p:cNvCxnSpPr/>
          <p:nvPr/>
        </p:nvCxnSpPr>
        <p:spPr>
          <a:xfrm>
            <a:off x="7592234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EAA1C2-D532-EB37-F19D-67E28BB1FBE5}"/>
              </a:ext>
            </a:extLst>
          </p:cNvPr>
          <p:cNvSpPr txBox="1"/>
          <p:nvPr/>
        </p:nvSpPr>
        <p:spPr>
          <a:xfrm>
            <a:off x="7635254" y="6150114"/>
            <a:ext cx="1375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geographic</a:t>
            </a:r>
          </a:p>
          <a:p>
            <a:r>
              <a:rPr lang="en-US" sz="2000" dirty="0"/>
              <a:t>restrictions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90AD1C-0716-A088-BBBB-0D0BB2E47E04}"/>
              </a:ext>
            </a:extLst>
          </p:cNvPr>
          <p:cNvSpPr txBox="1"/>
          <p:nvPr/>
        </p:nvSpPr>
        <p:spPr>
          <a:xfrm>
            <a:off x="1668780" y="4398378"/>
            <a:ext cx="26705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Dysfunctions during</a:t>
            </a:r>
          </a:p>
          <a:p>
            <a:r>
              <a:rPr lang="en-US" sz="2400" dirty="0">
                <a:solidFill>
                  <a:srgbClr val="C00000"/>
                </a:solidFill>
              </a:rPr>
              <a:t>Health emergencies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Include:</a:t>
            </a:r>
          </a:p>
        </p:txBody>
      </p:sp>
    </p:spTree>
    <p:extLst>
      <p:ext uri="{BB962C8B-B14F-4D97-AF65-F5344CB8AC3E}">
        <p14:creationId xmlns:p14="http://schemas.microsoft.com/office/powerpoint/2010/main" val="396790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BAF09-5199-D06B-4A93-B479826A0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414EA1E-D618-B455-5AFC-8017552E2B1F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6B03AD-71EE-E41D-3499-733A55F72E77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F00F495-7324-94A3-DCA1-4B11F9BB9095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C0BEED0-F7C6-68BE-C75F-8C2F2C0C05DB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856302-E3DA-D447-EA08-7806EA63765F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AAA29AA-C60A-B93B-2F53-582D14528F6A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65D651-0F1E-074A-E84D-F952DED4E00E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BD49E0-62BE-0A7E-2D00-13A7AEFAB3EA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5113F75-5B2F-6847-23BC-8F4E3139E25C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DCF4D2-C4E9-BCDE-D194-CC0798C9C655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15B4F9-CCAC-ACA2-5E3E-AB4AB4A22C4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9A3B2D6-DF42-FFC2-FFE8-5437065558F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635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2E36C93-5BB1-85BD-9E08-FE70EBFB7C19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C805FC0-260C-736A-05D1-4FFFB85C0279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FB02F98-6C3A-E865-0675-56E6DDFCFAC8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F46EE4-47D6-FF8D-ACD3-64F4E606EFEA}"/>
              </a:ext>
            </a:extLst>
          </p:cNvPr>
          <p:cNvSpPr txBox="1"/>
          <p:nvPr/>
        </p:nvSpPr>
        <p:spPr>
          <a:xfrm>
            <a:off x="6081572" y="513963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81695BC-D56D-1BF4-3065-22DA2725F1F2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99E4542-34AE-E605-7A21-832B7F745860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96FE492-FC81-4827-3C5F-6D90EC029872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479E917-4D9D-BBC3-538E-7D953DDF89A6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2E72491-FF16-9229-D4DE-354424707623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BB75DB0-09BF-5CD5-6CF4-07157712939A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63529A02-3712-62A5-7BBE-B52B70B64746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0E8D87B-6241-B699-EF5F-D4406977E3B1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7B9239-9FB6-EE81-0CC1-9C7E0DA3B86F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0A2A76C-BDEE-2956-5505-E56216366E87}"/>
              </a:ext>
            </a:extLst>
          </p:cNvPr>
          <p:cNvCxnSpPr/>
          <p:nvPr/>
        </p:nvCxnSpPr>
        <p:spPr>
          <a:xfrm>
            <a:off x="5695586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00824B-CFA1-7F58-3C25-DEAF93A4C8F7}"/>
              </a:ext>
            </a:extLst>
          </p:cNvPr>
          <p:cNvCxnSpPr/>
          <p:nvPr/>
        </p:nvCxnSpPr>
        <p:spPr>
          <a:xfrm>
            <a:off x="7592234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99A5DDD-59E8-6112-26EF-77A37D81F704}"/>
              </a:ext>
            </a:extLst>
          </p:cNvPr>
          <p:cNvSpPr txBox="1"/>
          <p:nvPr/>
        </p:nvSpPr>
        <p:spPr>
          <a:xfrm>
            <a:off x="7635254" y="6150114"/>
            <a:ext cx="1375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geographic</a:t>
            </a:r>
          </a:p>
          <a:p>
            <a:r>
              <a:rPr lang="en-US" sz="2000" dirty="0"/>
              <a:t>restrictions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4D4BF5-9D18-508C-41B2-8B4E6A3E94BA}"/>
              </a:ext>
            </a:extLst>
          </p:cNvPr>
          <p:cNvSpPr txBox="1"/>
          <p:nvPr/>
        </p:nvSpPr>
        <p:spPr>
          <a:xfrm>
            <a:off x="1668780" y="4398378"/>
            <a:ext cx="26705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Dysfunctions during</a:t>
            </a:r>
          </a:p>
          <a:p>
            <a:r>
              <a:rPr lang="en-US" sz="2400" dirty="0">
                <a:solidFill>
                  <a:srgbClr val="C00000"/>
                </a:solidFill>
              </a:rPr>
              <a:t>Health emergencies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Include:</a:t>
            </a:r>
          </a:p>
        </p:txBody>
      </p:sp>
    </p:spTree>
    <p:extLst>
      <p:ext uri="{BB962C8B-B14F-4D97-AF65-F5344CB8AC3E}">
        <p14:creationId xmlns:p14="http://schemas.microsoft.com/office/powerpoint/2010/main" val="2912300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A2567-09B6-7D24-3D35-FD0856DA3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EFD37EB-0CD9-6AA5-B96A-F693BF6316A7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799577A-1BE0-D7B8-5D2E-8C7F181AEEA2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C03F2C0-F6B1-74BA-6D69-0CE0AEBCE8FC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E10C18F-092A-DF79-62DF-CFCD2912C9BA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826D199-3BE8-2DE1-9EE6-31BED2AF261F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4279D6-5169-CC06-4C6D-435A165CFAFD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01BE162-00D3-8FEE-1CF9-29D5DC98D4FE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95D7F0-CD4D-2C65-1A1A-AF0E87B0A89D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8D6E6D2-E2E4-1F46-3768-59000E82C070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C99A30-07EA-830A-23DE-C56A0C04C420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DAEDA3-0095-3921-B70C-B3034D07EDC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EEF8CD-0F26-4A3A-3D5B-A7FD31DD11C9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635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73FDC5F-BB41-F7AF-C6CA-A647B1A3425E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3DC2D1F-EBF5-7E05-09D9-4275060758AC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1CEED9B-8F9E-08A9-B3E2-C3BD223E57AA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9E6DD0-B473-2681-B535-FB21029DE54D}"/>
              </a:ext>
            </a:extLst>
          </p:cNvPr>
          <p:cNvSpPr txBox="1"/>
          <p:nvPr/>
        </p:nvSpPr>
        <p:spPr>
          <a:xfrm>
            <a:off x="6081572" y="513963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3C3EDB9-0FA2-A748-0FCB-7FE19750E51F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EF86509-FAED-2770-7D33-617CE4AA0842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68405661-E877-A48C-BB97-F11571FCDE97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82E1AC1-121E-FA30-F89C-B93C23F19D8A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016A3AA-C2B8-82BF-B409-AE4AAE4F5A07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4752E87-312F-64BF-DF02-AC2DBD710B29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DE8A17C9-2CBE-9FB8-95E9-35099830BBD8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DC67AF8-1BF5-DAEC-79A8-A9E352B4A15F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3E2EAA-1C0A-745E-FE58-56CACE13524D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F45454-8243-BF2B-9228-7FA49F59F68C}"/>
              </a:ext>
            </a:extLst>
          </p:cNvPr>
          <p:cNvCxnSpPr/>
          <p:nvPr/>
        </p:nvCxnSpPr>
        <p:spPr>
          <a:xfrm>
            <a:off x="5695586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218A3F-F5A7-A375-36F2-E0E35FD74BC9}"/>
              </a:ext>
            </a:extLst>
          </p:cNvPr>
          <p:cNvCxnSpPr/>
          <p:nvPr/>
        </p:nvCxnSpPr>
        <p:spPr>
          <a:xfrm>
            <a:off x="7592234" y="5693864"/>
            <a:ext cx="0" cy="116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B883431-81D8-EA01-7E7E-C7B6143FB55F}"/>
              </a:ext>
            </a:extLst>
          </p:cNvPr>
          <p:cNvSpPr txBox="1"/>
          <p:nvPr/>
        </p:nvSpPr>
        <p:spPr>
          <a:xfrm>
            <a:off x="7635254" y="6150114"/>
            <a:ext cx="1375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geographic</a:t>
            </a:r>
          </a:p>
          <a:p>
            <a:r>
              <a:rPr lang="en-US" sz="2000" dirty="0"/>
              <a:t>restrictions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F736F1-81EF-DAF6-BBAC-A17C010F846D}"/>
              </a:ext>
            </a:extLst>
          </p:cNvPr>
          <p:cNvSpPr txBox="1"/>
          <p:nvPr/>
        </p:nvSpPr>
        <p:spPr>
          <a:xfrm>
            <a:off x="1668780" y="4398378"/>
            <a:ext cx="26705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Dysfunctions during</a:t>
            </a:r>
          </a:p>
          <a:p>
            <a:r>
              <a:rPr lang="en-US" sz="2400" dirty="0">
                <a:solidFill>
                  <a:srgbClr val="C00000"/>
                </a:solidFill>
              </a:rPr>
              <a:t>Health emergencies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Include: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648100-EADA-B2DF-69A0-058F5671A0FE}"/>
              </a:ext>
            </a:extLst>
          </p:cNvPr>
          <p:cNvSpPr txBox="1"/>
          <p:nvPr/>
        </p:nvSpPr>
        <p:spPr>
          <a:xfrm>
            <a:off x="7887951" y="4290756"/>
            <a:ext cx="18966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misalignment between products and threats</a:t>
            </a:r>
          </a:p>
        </p:txBody>
      </p:sp>
    </p:spTree>
    <p:extLst>
      <p:ext uri="{BB962C8B-B14F-4D97-AF65-F5344CB8AC3E}">
        <p14:creationId xmlns:p14="http://schemas.microsoft.com/office/powerpoint/2010/main" val="3032696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55B3A-5B54-31E8-6783-62061B2A1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74CCB8C-E9B5-BB62-B1B4-D77CD5D23366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A7AC043-C0A5-F2D2-64BE-193AE6D57CC8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A56E25D-BAF8-A2E1-3AC1-61AD447F953C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F8D7601-6B8D-1FC7-2D0C-6A269606FF5D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0D87B9C-8DC1-12CB-C792-5622E35099E0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18F12C9-60C0-B83E-A766-BB63C627C4AB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CCEAE5-7D79-5C7F-BCDC-618355952E78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61C9C3F-5A81-205F-5592-DF4CC0194D2D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498D439-DBB6-7150-C02F-AAA85B5A7400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B19077-C662-2204-7ED0-6ED0CC3858D8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E37550F-6B36-2B05-302A-EF47E8ECD69C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630A45B-51C8-944D-A963-4FAE81CBC9C0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FBF4D36-8989-0FA2-0B70-7DD55FE42275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A8DAA67-8580-2583-16C3-ED7D5D21C303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8A5AF66-269D-E48E-8292-AC3EF9D48E5A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1C32B0-ABEE-DDD3-4F45-0303E3B90C95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8CB344F-249A-ACDB-2C45-E9BA1B321E11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FDB5026-0D14-2177-B2B8-834F535E0421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7E94CC26-A78D-87D9-6701-F3F01ED21D26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AC29B58-840E-FE2F-C702-27DD728D50C7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5B75C1E-0C11-C284-878C-657FC71F76C4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E4B2D43-95BA-2EAB-B6A4-76D2B10AE2AF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C03BB3A7-A586-61F9-69A6-1E70A45EDDEF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529B21F-9AB3-58F7-4A56-7139FA19B6B0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EE0C10-6FA8-26D1-D997-A5C2B0C4FEE4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</p:spTree>
    <p:extLst>
      <p:ext uri="{BB962C8B-B14F-4D97-AF65-F5344CB8AC3E}">
        <p14:creationId xmlns:p14="http://schemas.microsoft.com/office/powerpoint/2010/main" val="801241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444EB-D6C6-FC58-0DFA-407798273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393EEB4-65A4-3122-A6E7-BBE7AAE7F16A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CA0308A-F573-DA86-268F-6EF7FB2C473F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931F084-CE9E-6133-280A-C07E3BC701EF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A05A743-B524-D46C-A10A-4C94CF30F565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5EFEE5A-E377-743D-3C67-2C86056F15F8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C03387-1B56-CCC7-9D25-A5354C46F96B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C74304-8E25-36E5-84DD-279FC4274137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EDB3EA3-8E7C-01A9-BDF8-EEA87B7A0528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5F88317-502F-A8CF-8A0B-9DA94C50C190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D04E82-6826-B747-A8D2-0E327AEA84CD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617F0-6FAA-2403-BE99-1287CD91792D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3A4B1ED-C909-14D7-8DBB-E3CF2799DA4C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B793408-B26C-8DDF-2548-09B86C55644D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4B8B5D9-C00A-3A3C-7AA9-2B1B315634D9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617B65E-14E4-7561-75BE-1822F86BE18D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5284AB-CB57-571D-C034-44E789205549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3B3195C-747B-985D-653F-EF4E6C0E7381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4C38939-0459-FCA0-3BA1-A0DBE5ECFDF9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C2393D06-BC52-2972-D1B3-FBED725C8057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EC21235-ECAA-1EA3-D322-DA2930B43F7E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162902E-2271-8372-2EB1-B2AC9B79F518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F6FAB03-0F8C-F242-7E1A-88B5BCB8CC9F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19B288F5-0595-35DB-901A-813D8360DBFE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89D6C36-6028-80FA-8028-9BA74F07EB1D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71E177-7788-1B42-1525-D40EC0F0B0B0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11EE47-5EDF-3DDC-1F85-81EB01AC0005}"/>
              </a:ext>
            </a:extLst>
          </p:cNvPr>
          <p:cNvSpPr txBox="1"/>
          <p:nvPr/>
        </p:nvSpPr>
        <p:spPr>
          <a:xfrm>
            <a:off x="7720238" y="110250"/>
            <a:ext cx="4344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#1:  Should publicly funded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private Innovators be permitted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to acquire IP rights?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42780E-EA95-C45F-FB80-1CB18815AC8E}"/>
              </a:ext>
            </a:extLst>
          </p:cNvPr>
          <p:cNvCxnSpPr>
            <a:stCxn id="3" idx="1"/>
          </p:cNvCxnSpPr>
          <p:nvPr/>
        </p:nvCxnSpPr>
        <p:spPr>
          <a:xfrm flipH="1">
            <a:off x="6029212" y="710415"/>
            <a:ext cx="1691026" cy="600164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96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9B8E4-CE19-3538-CBF3-F08C0BE00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679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09564-6E37-4F74-9B6B-A91CE10F8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00772-7B45-9309-968A-08B4D771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05DC8-8BD8-58FA-81AA-1456A31F0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8864F-6D1A-4EB1-C82A-BEBAC2AF3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A1E77B-45F4-74BD-7FA3-1AE94C7B3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2323F-6CC3-3444-1104-C805D525B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7A716-3C90-4C30-EC35-28608454B6CE}"/>
              </a:ext>
            </a:extLst>
          </p:cNvPr>
          <p:cNvSpPr/>
          <p:nvPr/>
        </p:nvSpPr>
        <p:spPr>
          <a:xfrm>
            <a:off x="6666536" y="829469"/>
            <a:ext cx="5183188" cy="5443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38EB5A-E7C2-F909-FCA1-9AA743C828CC}"/>
              </a:ext>
            </a:extLst>
          </p:cNvPr>
          <p:cNvSpPr/>
          <p:nvPr/>
        </p:nvSpPr>
        <p:spPr>
          <a:xfrm>
            <a:off x="263862" y="829468"/>
            <a:ext cx="5157787" cy="5359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17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931D9-ADB8-10EC-96BA-724D6FDE1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DEB0B-D38B-64E7-1ED1-EF337329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089A83-8E3B-BCBE-6168-6EE6A7C4C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161C9-8762-F64B-D9DB-789003FFF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0B6EE6-BDAF-B953-E18F-9F9F6EF9D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E39DD-A649-A44E-6FA9-17143D13CC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B56605-8F2E-BEA6-9D12-54A328120BA0}"/>
              </a:ext>
            </a:extLst>
          </p:cNvPr>
          <p:cNvSpPr/>
          <p:nvPr/>
        </p:nvSpPr>
        <p:spPr>
          <a:xfrm>
            <a:off x="6666536" y="1241423"/>
            <a:ext cx="5183188" cy="5031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50A6B7-F3BD-095D-48F1-9E44947D7C8B}"/>
              </a:ext>
            </a:extLst>
          </p:cNvPr>
          <p:cNvSpPr/>
          <p:nvPr/>
        </p:nvSpPr>
        <p:spPr>
          <a:xfrm>
            <a:off x="263862" y="1271925"/>
            <a:ext cx="5157787" cy="491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92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2BFF0-93EE-63C9-BC5E-2A6312987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551B-23F9-EA46-280C-F6B335FC7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CEAFA6-A8B7-E2E3-D84F-1B71BC819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A7A1-E061-8357-4E57-0F2F8466B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41BA5-EF78-4CCD-E87C-C92E5687D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E1C03-C11D-1D53-830E-BD41904B9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2A0FDD-40C9-78DC-5F2D-1CC201DFD51B}"/>
              </a:ext>
            </a:extLst>
          </p:cNvPr>
          <p:cNvSpPr/>
          <p:nvPr/>
        </p:nvSpPr>
        <p:spPr>
          <a:xfrm>
            <a:off x="6666536" y="1653380"/>
            <a:ext cx="5183188" cy="4619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E2D770-6E61-0387-126A-D2FC25B04F05}"/>
              </a:ext>
            </a:extLst>
          </p:cNvPr>
          <p:cNvSpPr/>
          <p:nvPr/>
        </p:nvSpPr>
        <p:spPr>
          <a:xfrm>
            <a:off x="263862" y="1271925"/>
            <a:ext cx="5157787" cy="491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89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286C0-71B1-B0E8-C938-EF762F625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237C-E985-525B-BC13-BBD4EF5E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EF7AB-403C-1256-2BA0-93DA11E3D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A8A3C-6F80-4C36-ED09-1606D956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6BEB82-01AB-712D-BFC4-739F4C848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2AF21-918B-6980-BDCE-CE7215323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5E359-147E-8867-5BFB-D79904F16CC4}"/>
              </a:ext>
            </a:extLst>
          </p:cNvPr>
          <p:cNvSpPr/>
          <p:nvPr/>
        </p:nvSpPr>
        <p:spPr>
          <a:xfrm>
            <a:off x="6666536" y="1653380"/>
            <a:ext cx="5183188" cy="4619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758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810D32-9191-0E3E-F44B-D2C3BE36B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1574-6129-A5FA-1010-85F801A4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F6C83C-B950-B0AF-9274-7D24C538E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A4F28-5E0C-B72D-57C5-6BEB1779B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18DBE8-B725-05EC-0389-AAB9083E0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E2E10-35F2-61BA-D4BB-083608480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767D4C3-63F2-54CA-12D9-21EB7B4D7262}"/>
              </a:ext>
            </a:extLst>
          </p:cNvPr>
          <p:cNvCxnSpPr>
            <a:cxnSpLocks/>
          </p:cNvCxnSpPr>
          <p:nvPr/>
        </p:nvCxnSpPr>
        <p:spPr>
          <a:xfrm>
            <a:off x="3749040" y="1851660"/>
            <a:ext cx="2819212" cy="922103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3402E6A-091F-3F77-5E40-00E4AD493A03}"/>
              </a:ext>
            </a:extLst>
          </p:cNvPr>
          <p:cNvCxnSpPr>
            <a:cxnSpLocks/>
          </p:cNvCxnSpPr>
          <p:nvPr/>
        </p:nvCxnSpPr>
        <p:spPr>
          <a:xfrm>
            <a:off x="3749040" y="1737360"/>
            <a:ext cx="2869572" cy="278180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4ADB65D-EBFC-BD70-9A00-BB1093A07B0F}"/>
              </a:ext>
            </a:extLst>
          </p:cNvPr>
          <p:cNvSpPr/>
          <p:nvPr/>
        </p:nvSpPr>
        <p:spPr>
          <a:xfrm>
            <a:off x="6666536" y="3171434"/>
            <a:ext cx="5183188" cy="310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64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DC390D-C591-E099-112A-3A580A1BD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4D16F-9B95-7034-245C-C48A0157A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125E1-1ADB-83F9-B0C8-BE5B196C2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C8102-D1CB-E6DB-01F6-187D72A99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3677C5-DA52-420D-0E44-D4490B109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FCA6B-ACFF-F630-26D1-383706D0C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in US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2B5CE33-96AD-D0C3-35B7-B1DA0B88A6AC}"/>
              </a:ext>
            </a:extLst>
          </p:cNvPr>
          <p:cNvCxnSpPr>
            <a:cxnSpLocks/>
          </p:cNvCxnSpPr>
          <p:nvPr/>
        </p:nvCxnSpPr>
        <p:spPr>
          <a:xfrm>
            <a:off x="3657599" y="3043468"/>
            <a:ext cx="2961013" cy="385532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62C13E-EA69-D387-8663-EC6EA05C4A96}"/>
              </a:ext>
            </a:extLst>
          </p:cNvPr>
          <p:cNvCxnSpPr>
            <a:cxnSpLocks/>
          </p:cNvCxnSpPr>
          <p:nvPr/>
        </p:nvCxnSpPr>
        <p:spPr>
          <a:xfrm>
            <a:off x="3749040" y="1851660"/>
            <a:ext cx="2819212" cy="922103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A33D532-23CD-E6C7-B211-F38D35BD6064}"/>
              </a:ext>
            </a:extLst>
          </p:cNvPr>
          <p:cNvCxnSpPr>
            <a:cxnSpLocks/>
          </p:cNvCxnSpPr>
          <p:nvPr/>
        </p:nvCxnSpPr>
        <p:spPr>
          <a:xfrm>
            <a:off x="3657599" y="3171434"/>
            <a:ext cx="2961013" cy="1046236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136D5B-3423-9C0B-DA81-5ECDB84AB89F}"/>
              </a:ext>
            </a:extLst>
          </p:cNvPr>
          <p:cNvCxnSpPr>
            <a:cxnSpLocks/>
          </p:cNvCxnSpPr>
          <p:nvPr/>
        </p:nvCxnSpPr>
        <p:spPr>
          <a:xfrm>
            <a:off x="3749040" y="1737360"/>
            <a:ext cx="2869572" cy="278180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782C39A-32D9-0684-82FD-347F7E14E40C}"/>
              </a:ext>
            </a:extLst>
          </p:cNvPr>
          <p:cNvSpPr/>
          <p:nvPr/>
        </p:nvSpPr>
        <p:spPr>
          <a:xfrm>
            <a:off x="6666536" y="4640580"/>
            <a:ext cx="5183188" cy="163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43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7496C-1F9B-3D7A-FF83-CC6D3264A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7F2C-C590-5F29-62B9-42592D9F2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2E5002-D98B-18C1-A6DC-21F168D92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54F5B-2C7B-D58E-8950-03B2C794A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97361B-C76A-4690-7D5A-88292B7E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950AE-B286-B0D9-63A9-361BECAB8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domestic patenting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CCD74F-3BF5-571A-0AEE-4F5F38FC9A5A}"/>
              </a:ext>
            </a:extLst>
          </p:cNvPr>
          <p:cNvCxnSpPr>
            <a:cxnSpLocks/>
          </p:cNvCxnSpPr>
          <p:nvPr/>
        </p:nvCxnSpPr>
        <p:spPr>
          <a:xfrm>
            <a:off x="3657599" y="3043468"/>
            <a:ext cx="2961013" cy="385532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DE1C84-40D4-4C6A-EE9F-7CC35A7A7584}"/>
              </a:ext>
            </a:extLst>
          </p:cNvPr>
          <p:cNvCxnSpPr>
            <a:cxnSpLocks/>
          </p:cNvCxnSpPr>
          <p:nvPr/>
        </p:nvCxnSpPr>
        <p:spPr>
          <a:xfrm>
            <a:off x="3749040" y="1851660"/>
            <a:ext cx="2819212" cy="922103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471D79C-7DA7-0E71-A71C-FB76600642C1}"/>
              </a:ext>
            </a:extLst>
          </p:cNvPr>
          <p:cNvCxnSpPr>
            <a:cxnSpLocks/>
          </p:cNvCxnSpPr>
          <p:nvPr/>
        </p:nvCxnSpPr>
        <p:spPr>
          <a:xfrm>
            <a:off x="3657599" y="3171434"/>
            <a:ext cx="2961013" cy="1046236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649484-E79D-5260-9527-DFDEDD22CA06}"/>
              </a:ext>
            </a:extLst>
          </p:cNvPr>
          <p:cNvCxnSpPr>
            <a:cxnSpLocks/>
          </p:cNvCxnSpPr>
          <p:nvPr/>
        </p:nvCxnSpPr>
        <p:spPr>
          <a:xfrm>
            <a:off x="3749040" y="1737360"/>
            <a:ext cx="2869572" cy="278180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80D32E-5D3B-2485-505F-229C87389C41}"/>
              </a:ext>
            </a:extLst>
          </p:cNvPr>
          <p:cNvCxnSpPr>
            <a:cxnSpLocks/>
          </p:cNvCxnSpPr>
          <p:nvPr/>
        </p:nvCxnSpPr>
        <p:spPr>
          <a:xfrm>
            <a:off x="4206240" y="4309110"/>
            <a:ext cx="2385684" cy="533351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47C4A9B-635A-DB10-0414-9498F73BDE52}"/>
              </a:ext>
            </a:extLst>
          </p:cNvPr>
          <p:cNvSpPr/>
          <p:nvPr/>
        </p:nvSpPr>
        <p:spPr>
          <a:xfrm>
            <a:off x="6666536" y="5326380"/>
            <a:ext cx="5183188" cy="946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81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05188-285C-B7E0-2AC2-55BAC6102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77B9-2AFC-738B-440A-31751CA32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555"/>
            <a:ext cx="10515600" cy="82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Debate Over IP Rights on Publicly Funded Innovations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D4F8A4-A159-7913-C953-4F454F4E9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792" y="417512"/>
            <a:ext cx="5157787" cy="823912"/>
          </a:xfrm>
        </p:spPr>
        <p:txBody>
          <a:bodyPr/>
          <a:lstStyle/>
          <a:p>
            <a:r>
              <a:rPr lang="en-US" dirty="0"/>
              <a:t>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1BED-DB63-FEF1-CD47-A5893F35E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91" y="1241423"/>
            <a:ext cx="3667385" cy="49167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Optimize commercialization of funded discoveries</a:t>
            </a:r>
          </a:p>
          <a:p>
            <a:endParaRPr lang="en-US" dirty="0"/>
          </a:p>
          <a:p>
            <a:r>
              <a:rPr lang="en-US" dirty="0"/>
              <a:t>Incentivize additional research by university scientists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Internalization theory (</a:t>
            </a:r>
            <a:r>
              <a:rPr lang="en-US" dirty="0" err="1"/>
              <a:t>Hemel</a:t>
            </a:r>
            <a:r>
              <a:rPr lang="en-US" dirty="0"/>
              <a:t> &amp; Ouellette 2017)</a:t>
            </a:r>
          </a:p>
          <a:p>
            <a:endParaRPr lang="en-US" dirty="0"/>
          </a:p>
          <a:p>
            <a:r>
              <a:rPr lang="en-US" dirty="0"/>
              <a:t>Increase revenues of universities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9A7ABDF-1A16-382A-5A60-4C93F6EFD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536" y="448013"/>
            <a:ext cx="5183188" cy="823912"/>
          </a:xfrm>
        </p:spPr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FD988-15CE-F18C-CD4D-C83AFEF8D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1924" y="1271925"/>
            <a:ext cx="5183188" cy="5111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Forces the public to “pay twice”</a:t>
            </a:r>
          </a:p>
          <a:p>
            <a:r>
              <a:rPr lang="en-US" dirty="0"/>
              <a:t>Strategic behavior by university TTOs undermines, not advances, goal of optimizing use of funded discoveries</a:t>
            </a:r>
          </a:p>
          <a:p>
            <a:r>
              <a:rPr lang="en-US" dirty="0"/>
              <a:t>Most of the licenses granted by universities to firms are non-exclusive </a:t>
            </a:r>
          </a:p>
          <a:p>
            <a:r>
              <a:rPr lang="en-US" dirty="0"/>
              <a:t>Little evidence of impact of university royalty sharing policies on inventive activity by faculty – or faculty mobility</a:t>
            </a:r>
          </a:p>
          <a:p>
            <a:r>
              <a:rPr lang="en-US" dirty="0"/>
              <a:t>Deflects academic science from proper job:  basic science</a:t>
            </a:r>
          </a:p>
          <a:p>
            <a:r>
              <a:rPr lang="en-US" dirty="0"/>
              <a:t>At most, justifies patenting in other countries, not domestic patenting</a:t>
            </a:r>
          </a:p>
          <a:p>
            <a:r>
              <a:rPr lang="en-US" dirty="0"/>
              <a:t>Causes most universities to waste resources on TTOs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287878-E4FA-946D-BCFC-3450CAF3EFC4}"/>
              </a:ext>
            </a:extLst>
          </p:cNvPr>
          <p:cNvCxnSpPr>
            <a:cxnSpLocks/>
          </p:cNvCxnSpPr>
          <p:nvPr/>
        </p:nvCxnSpPr>
        <p:spPr>
          <a:xfrm>
            <a:off x="3657599" y="3043468"/>
            <a:ext cx="2961013" cy="385532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C1E651-8F26-9E1F-EFA2-41D6070349EC}"/>
              </a:ext>
            </a:extLst>
          </p:cNvPr>
          <p:cNvCxnSpPr>
            <a:cxnSpLocks/>
          </p:cNvCxnSpPr>
          <p:nvPr/>
        </p:nvCxnSpPr>
        <p:spPr>
          <a:xfrm>
            <a:off x="3749040" y="1851660"/>
            <a:ext cx="2819212" cy="922103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D8B3FEC-7011-A2B5-9FD4-69364CA00AAE}"/>
              </a:ext>
            </a:extLst>
          </p:cNvPr>
          <p:cNvCxnSpPr>
            <a:cxnSpLocks/>
          </p:cNvCxnSpPr>
          <p:nvPr/>
        </p:nvCxnSpPr>
        <p:spPr>
          <a:xfrm>
            <a:off x="3657599" y="3171434"/>
            <a:ext cx="2961013" cy="1046236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7ABC4E2-0336-CD33-13EB-B61E62013A83}"/>
              </a:ext>
            </a:extLst>
          </p:cNvPr>
          <p:cNvCxnSpPr>
            <a:cxnSpLocks/>
          </p:cNvCxnSpPr>
          <p:nvPr/>
        </p:nvCxnSpPr>
        <p:spPr>
          <a:xfrm>
            <a:off x="3749040" y="1737360"/>
            <a:ext cx="2869572" cy="278180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3EEEC78-D866-6E43-B582-43E17F66F67D}"/>
              </a:ext>
            </a:extLst>
          </p:cNvPr>
          <p:cNvCxnSpPr>
            <a:cxnSpLocks/>
          </p:cNvCxnSpPr>
          <p:nvPr/>
        </p:nvCxnSpPr>
        <p:spPr>
          <a:xfrm>
            <a:off x="4206240" y="4309110"/>
            <a:ext cx="2385684" cy="533351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E3A40F6-41AF-F98C-7A45-7E798E4C576C}"/>
              </a:ext>
            </a:extLst>
          </p:cNvPr>
          <p:cNvCxnSpPr>
            <a:cxnSpLocks/>
          </p:cNvCxnSpPr>
          <p:nvPr/>
        </p:nvCxnSpPr>
        <p:spPr>
          <a:xfrm>
            <a:off x="3566160" y="5029200"/>
            <a:ext cx="3002092" cy="457200"/>
          </a:xfrm>
          <a:prstGeom prst="straightConnector1">
            <a:avLst/>
          </a:prstGeom>
          <a:ln w="12700"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397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5FEA1-F039-C095-54F4-449123ACC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97C752B-6214-EFE9-5C94-801E216341D7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A9919B6-374B-C18F-DD56-0E4F65512E34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F28AE-424B-DC78-993E-C52ED4481F1C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653EE79-A602-F7EC-1D01-D64997DFC9A4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2CA86FA-87B3-C465-0241-3BA30031D9E0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AEE550C-4961-1FD5-EB43-6ED90003512A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D390FD-8B2B-12A4-3EAD-734E352683A9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4B5BED-FA34-C6D9-5177-BE4B31835EA9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F3E0838-72BF-DB8E-E21F-4A6D2C5ABC1B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87603D-4D07-1798-1E59-51F69977C2B9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D6B014-34EF-F392-CE0B-CE82ECC0310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C77A33-57F6-661E-1361-F3B784E5D858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F75C9DE-A836-01D5-AF5E-EE218FE8DDF4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4E86608-2810-8AAA-E801-98DEC6F1694F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53FF0BA-3DD1-81BD-BF07-5E827B9E7293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DA50CC-7219-1D4D-20BE-802E02E2049D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D13E5CB-4510-4CEB-F33C-5F98872820C6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066FC6A-B5E8-0DA4-2AE4-43962C23E0D9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53EF6EB1-4317-5FCA-0C7A-ECC27C085C46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7F0F9FB-6C13-D944-E139-F87C6A48C872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513FFAB-9065-D6FF-8331-709EC751D411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42D4AAC-F7FC-2E3F-3806-5BFB56307102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F37F6EEA-BF45-99AE-F830-2C60D598FC2C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6A0E4AA-486A-DD62-1A34-1025B45145A4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9C8455-037A-14BF-9F49-BB1B90F1E383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2CF3FE-10A6-B5EC-E14F-2FDF8AEDDFD6}"/>
              </a:ext>
            </a:extLst>
          </p:cNvPr>
          <p:cNvSpPr txBox="1"/>
          <p:nvPr/>
        </p:nvSpPr>
        <p:spPr>
          <a:xfrm>
            <a:off x="7720238" y="110250"/>
            <a:ext cx="4344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#1:  Should publicly funded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private Innovators be permitted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to acquire IP rights?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4F8C3C-74AD-FCE7-2DE0-F3E5C1C66442}"/>
              </a:ext>
            </a:extLst>
          </p:cNvPr>
          <p:cNvCxnSpPr>
            <a:stCxn id="3" idx="1"/>
          </p:cNvCxnSpPr>
          <p:nvPr/>
        </p:nvCxnSpPr>
        <p:spPr>
          <a:xfrm flipH="1">
            <a:off x="6029212" y="710415"/>
            <a:ext cx="1691026" cy="600164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564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09247-9FE6-8B8D-1EB9-2C718D18A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974C1A1-EDD5-BE7E-9998-E9A380C31AE3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60CE831-41E9-78D3-F2AF-2F49C9862ADA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E11F9DC-E86D-7DD8-B5AC-D644D1496C19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9ED717E-F8E1-7A34-6030-DCAABEF66222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22E07D6-AA21-4CAD-FC49-45CFB2D6CBB1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F729A1D-ACA9-E152-3F0F-8B6C58CE13AC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27D18B-5B7F-9973-E939-41BA3A0E03C0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0D4D948-73CA-6DE1-A84D-B66907FF882A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428D1CC-AE8E-F5C7-8DB8-FAF6A03A1F4B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99FD28-86D9-1C22-C931-CAEF71D7E9A0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922B222-C3E8-F05B-59BE-7ACCEE0351B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7892FF-5A78-712C-ACD8-24F99507E9C4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2738E6C-0B77-DAA4-1DBC-B5C2FEBCC1F2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4C031E5-63C2-3DFC-9BC9-DA92C6E9045A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30F2156-D90A-F2FC-4088-E407EE72D38A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7B62004-1D3A-2A22-929B-82E47BC6095E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FCD5A12-AA89-941F-0A23-07C242BE0983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DB58306-154A-4DAA-A21B-D0BECAACCC35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8D9A7A49-DC6F-0FE2-D95D-7B4E8E2F36CD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59DF8F1-DE73-EB33-CA7E-86D1D075DBA7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869C459-196F-275E-EB01-8680F2C5D6C0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571379-5485-B38E-669A-2A850E46ED2B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1F95CD12-27F1-7BD7-36A6-84CB2A395C7C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47AECE2-6BBC-27DE-5C6F-7E05C4CA5742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FAF25-CC3D-3328-8FD9-38644A3B6EA7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7AEB5C-961E-2E1E-AA9F-BFA502BC750D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873FE52-F52B-F699-E0D9-1684B0E5B77F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12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71D5F-8B79-B423-D94E-8EC803499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FEB9B69-ED42-68E8-6926-0A300723C5D0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</p:spTree>
    <p:extLst>
      <p:ext uri="{BB962C8B-B14F-4D97-AF65-F5344CB8AC3E}">
        <p14:creationId xmlns:p14="http://schemas.microsoft.com/office/powerpoint/2010/main" val="3954519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560D9-38AC-DB3B-D630-74AA54DEA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835192A-E9E5-4528-6626-8E330339D4C2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353E54D-3BE3-F16C-3AAE-BC5F2AC1CE4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BC457D5-A17D-F141-0FE7-1482875D0EFF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55FDE65-BB55-92E2-9FF8-7593AB997724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A0DB33-BD5B-8C04-7A76-4734C386A7CA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BC61610-6C2D-FF7F-E730-A6904236ADBD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A46F9B-9EC7-7482-2736-161112688530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2237214-7FA7-7F2D-4A89-5D8CA067E299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99864A6-47EC-D09E-A6FA-4B7964B57760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D7F2A0-A1DC-F486-3AEE-6987E92EAC39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C60156-8C38-3C32-C522-133939E1721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B5E87F-EC12-6E2B-D8D4-04DB2FFD0E00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5FDEB42-F1EF-07C2-BE95-620EAF95E42B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B544754-7A13-B8A9-2CEB-7A971E3DFC55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DD7ABF3-955D-94EA-221C-3590E45D624E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138284-C4D5-CAAA-1CDB-90593FB47473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0C24FCA-E9E4-9CB5-F38A-47CE3258DFA5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CBB8744-E18D-0705-5E78-6E072CFC1D2B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59B9F89D-5C90-DD56-8A28-FED553278E52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F7792F2-6D52-C35B-29C5-90ACE8A3F9BB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7B60C1C-9723-FA2D-59DA-DD2496EBD374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B915EDE-E59D-91B8-1314-AA095E6ADEC5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F55D88B5-267A-6A4C-02ED-92B12F8F116B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6436854-9FD2-4F15-487F-F1908CDBB090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86BE7F-4418-F456-10E3-CDF47132132A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9ED6E3-8536-79A6-B3C7-C07B0F8ABF8E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ABE2820-C1B9-DC6D-0360-B4C420BED280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DAE9199-5347-0845-968B-91B0EF1E1D6A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</p:spTree>
    <p:extLst>
      <p:ext uri="{BB962C8B-B14F-4D97-AF65-F5344CB8AC3E}">
        <p14:creationId xmlns:p14="http://schemas.microsoft.com/office/powerpoint/2010/main" val="1778021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6246CA-801E-87D8-0343-DF7526FE2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0F4EBAF-0205-09D3-4DB8-528CDB3B6019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A94566A-B0D0-9449-5F8D-6858B162876B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F65DBC1-1FAE-A999-7060-A45342CC71CD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E415487-27B3-23CB-320B-D4C7D6EDF4BF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415A07C-0D02-1D1A-DDB3-1EB11F8102E8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D15AC8A-96B5-8376-34EC-F6513B7FE9D3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C93BFF-A2F0-42A0-5FE5-D2E4FE62BF82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47FC86A-D87A-78A8-3707-64C8DC94FE15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C02A9D5-3CB2-CE3D-9B97-E9B6332C6829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84DF60-940D-F411-40B6-0B509CB10A25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E6FD99-D852-22F5-863B-9F04D674063C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F91243-5272-26F5-824D-D925E4F8917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1B79BBF-4E7F-FD90-BC90-BB287540F430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E7AB328-7935-430D-D934-CF6CEF1FBB76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8D7D5FAC-BC18-43F5-6582-88CA171DB4E1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881441-9D81-7F12-26AF-86B32E699D61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78B249D-04B1-42BD-BDEA-2153DE292951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8C261C9-8983-1C64-A44F-A0E867C8455A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1CCA5204-2F1E-D4F5-CDCB-1139343B489F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1B3018E-C6B6-3131-310D-BA9F2B788897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18E95CE-F7B5-65AE-FAA0-B360159B036C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66B417-F990-3461-0540-052B6F472DD2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8F4F32C3-6572-AC3F-5AEF-3C9DA11C6539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C4EFD7F-EBDF-68D0-0795-D49611B94E89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2D17-BFE1-68B2-A190-A1E984802ABE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BB78E-5658-002E-379C-171A791B4CC2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0A830C6-D7F9-DB48-69ED-07A0457B7C78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D5B22BD-DDD1-826C-4B55-69516A2F5B1A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064B680-D7C7-3D1E-6CEA-C56E2077407A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6A1F5C8-DC93-0F39-CFD9-605EC0048809}"/>
              </a:ext>
            </a:extLst>
          </p:cNvPr>
          <p:cNvSpPr/>
          <p:nvPr/>
        </p:nvSpPr>
        <p:spPr>
          <a:xfrm>
            <a:off x="2598089" y="5531630"/>
            <a:ext cx="3005529" cy="1326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70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577DB-C847-E477-9FDC-A2CD3672E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CFE7C47-1A41-EEE0-D916-356535254A1C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1BABC60-D887-5944-9884-3882DCE2D585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0546FF7-E590-4A1E-5F58-6ADD44DBC11E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AF912B0-5A79-0571-9A7E-2EB5F5C04DA2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E5FBE3E-4004-03C9-09CD-3720B1450B4D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93E058-888C-8417-448E-C6EEC31D7AC3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3E2126-DC12-0693-C626-AC73602F4CE8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705048-D6B1-8062-9D26-06A6CE037807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F621A0B-30BC-ABAC-C24A-0FE7820B8C65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783264-15B3-D7ED-9447-BFAEA7BFACA6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BFD4D0E-7510-2C05-6348-4437FBF052C6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226262C-2078-07E4-D10A-6D868A63753D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A4FF79E-965C-FE71-ABAA-7F79F2297B6E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DCA0B8A-91CA-D42B-360B-4023F38B02B4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85A0CCBE-1033-C26C-E650-21D894168D41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8781A0-6B55-4A1F-D320-FA38129038CB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0761736-0771-133E-4FAA-24AAEDE7DB0C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FAB8DB5-A056-955C-F2A3-FCE41AECB776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89A13F24-41BF-A17F-67A1-6C97C21869A3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DD27CE4-9D27-B0E5-C377-C66580219B02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A43C3F88-C21A-D0E5-173D-E2B62F16EC87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C315B02-9733-6433-F47D-AEFF0FD78D4F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5001CEC8-87AD-B572-5A23-9A21006AEC3E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3FA2862-E887-D0BC-99E7-B88316F4867D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1CA76E-2BE2-BDB5-EB5D-EA0015059569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BD0D1-49C7-D682-C429-0482149C83D1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C6AC7B7-0C1C-82C4-7EE8-9710B2868FB5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9825CD9-8EAA-A0EC-457A-5C06872EF48A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68DA269-29B3-1774-935B-1493F495A33A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</p:spTree>
    <p:extLst>
      <p:ext uri="{BB962C8B-B14F-4D97-AF65-F5344CB8AC3E}">
        <p14:creationId xmlns:p14="http://schemas.microsoft.com/office/powerpoint/2010/main" val="707867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4C3A4-4B87-5053-EADA-1E6FF8D35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386F2C9-5A1A-F717-4CB2-008E81F90A88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FC7158A-CD5C-E6EE-43F1-5065C326F0C2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F6BE1D0-8265-7CCC-3539-855A07FB7D52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C7FEAB4-DFD4-E163-23AF-FECA3FFC2C2C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3CD62F1-039C-EA6B-03A2-192603C9CE3F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B7F4F8-3220-C381-5C4D-7612246ED33F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B40F218-3FC8-AE17-E392-A445BBEF6628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A05A75-9B90-B09E-ED44-F15ADEEDA8A7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3A6BFF-24BE-2C4B-A4D4-737334F9EDFA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380C05-AB43-24A9-BF49-1C3D3A6DB838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3F65215-8D3E-EC9B-39E7-7815309F8ED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8A46A4C-2B08-C49D-3477-DF7BA96FC14B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E6E7805-5648-DC6E-8C2D-FF7DCF6FCEE0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667D113-2E0D-6FAD-C55F-4D94F5E64DE7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677F612-502B-9B23-7039-6447E9C5AA04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28557A-892E-138F-79AE-547B27CD8E55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A73D001-8EBC-5B32-5709-CAA3433AF2EC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254F744-5AEA-0D47-72F8-9D2A238185DC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82F5C40F-F077-922F-A829-02FBD5687E57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F331496-DD28-6487-1577-009FC92CEB22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85A70A25-BE5A-DAEB-436C-30FA04A5990B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709E9D9-1A0D-F098-6E7C-E82577438AB9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3AF2F2D0-0112-D26C-E27F-4754FC278B23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1DB7A99-A400-C68B-23F7-C4A025D9FBE5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E321A5-3069-988E-50BE-E1251246D63A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5F6F5-E780-DD8C-F407-F4E7F90A2904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C610D08-4C20-5DA9-BC7D-D38CDD4DD455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BECFCEE-1C29-1ACF-72F2-8F3019E37239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A1C8768-CF5B-380C-25BC-104579772718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49BE0F9-96CE-00D9-5A55-D4E76B3AF101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</p:spTree>
    <p:extLst>
      <p:ext uri="{BB962C8B-B14F-4D97-AF65-F5344CB8AC3E}">
        <p14:creationId xmlns:p14="http://schemas.microsoft.com/office/powerpoint/2010/main" val="12602595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E8996-BE34-F249-913C-D59633EC9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C13AF49-DF37-E769-BF54-A61A81B125CD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CEA7D31-6B1E-4058-4299-D3CCC74EC557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0E4D7F9-907A-B845-9F90-E894964EB70F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9E427C2-9CEF-6146-8D52-A975C87B1008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2441EB7-8464-FC4A-0DAC-D374BCEBB1A7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9E1B94-4C0C-16A0-6491-87A3F019E0D2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9085CD-4CBA-B3D3-8081-AF06993B31F9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D3FC6E-948E-1C5B-472B-A918C9114F63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9844918-2343-2F58-905F-556774E66096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E00402-2786-72A1-BD40-579F8AB80DC7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291809-828D-5AD2-7FB9-F4A7968786C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6CDFDFF-FD27-49C6-3647-DDD5C6883549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4E7350-7EFF-A4C3-0667-D6C86D9F7859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72151B2-6463-8D70-D643-555094043FA0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20820218-0A74-8F35-A381-EE0C3467053C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0408CA-C19A-3C04-E94B-FDEE6348E2C1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4BB258C-7771-629B-5A62-BF36E0533DDD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E12390D-5C0C-B384-5C8C-235E19D8EEAF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BC859C50-495C-9613-5A25-0FD6528D3137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BDEBBEC-6984-B3B6-7218-A9CB77C00DDB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2D6685B-1F50-3D6B-6655-50923FBD67AB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BD58445-F5C8-71FB-E056-C83DB9E9E522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DA632F9B-A7E8-3E7E-9997-930097008EA1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672863-5FA7-BEA0-BE51-E95E7D5F76E7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7295EC-2FF0-3CEA-70E7-E941CD4C3F31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337416-80E4-79BF-AAC7-4DFA9BF246F7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011EC9-AC15-0E0D-DD8F-9CD0D9F7F0EE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AD88B56-6A41-7E88-11C0-1B61894EBE8D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2588C21-215D-0901-D62B-A720D3B4F1C6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5BD940D-48D6-4C35-205B-94DF4709FF24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765111E2-326C-D5F0-4542-2E6BCF1DA6A5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886687A-27F7-6035-F94D-AEBE5CE8588D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1802614-7632-192E-5A6E-F1E5496CFEB3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</p:spTree>
    <p:extLst>
      <p:ext uri="{BB962C8B-B14F-4D97-AF65-F5344CB8AC3E}">
        <p14:creationId xmlns:p14="http://schemas.microsoft.com/office/powerpoint/2010/main" val="981203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C514B-2B44-33CD-DF0C-7DBAA1836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AC91997-8A18-3265-C7FD-3385DADEE41E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BADF143-7897-BCBA-C275-1C3AD3AFE77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C226C5-363D-F40F-D904-5CCD81C75648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0F86320-4F5E-2CFD-1A0D-395C54C63037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EC7AA31-344B-EB4B-52BE-7FAB2EC51E87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845F2F-1738-7178-E441-0F50F3EDE03A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CF3AE4-8057-72B1-DDB2-5A8A7AC5099F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AF9800-33F7-F191-5741-63AD868C6D72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113BF09-F327-1564-FCEC-5AB3303BBE8C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0635D6-9D08-B2FB-D6ED-486FD8DF3F4C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18F10F-5F3D-9562-4043-4C09BDB84BE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A3763C1-8C67-5570-8CC2-CB7EF82A8C24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A2E1083-3CF1-ABBA-D576-232116C3CB0C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126AB0-20CE-9832-AFC9-7A2D0A8422CC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F45A8E8A-5517-1E8A-10DF-3189818171B8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AA7E37-D9DA-03CC-82A6-3F29A5303F7B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A13F46B-3BD4-2452-6867-A31A40659019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0C1F751-FA67-8635-FAB8-D6F8A763823F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C5284D9F-0C8F-B726-D2A2-75FE9A85445F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10AAD04-6DF9-234D-D509-3A0589C89B5D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430FA6C-0C80-830A-DDCC-0C66F0A6DC8A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2F6C860-0125-6B67-B082-8074A203E8BB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2FCDF2FF-6C22-569A-EF33-99EC15D7156F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95EACAB-CA7C-5475-2BAD-579CEFDD297A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CF4306-0770-35AB-62C0-127DC62EAA1F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79FA6-2722-1C21-8424-F4FDDABBE2D3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5AE6FE-283A-E38D-3556-00AE876CBEF4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7ABC8C3-962C-6569-A71A-AAFE2853F49B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1D21AE2-6622-6A41-E05A-C4ECA2A245BB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A2113A7-9597-7F1E-2E4D-A337E7D953CC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6E9A3B7-BDC8-0584-EAA9-3CFF23E75B82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62D91D2-AFCD-5425-9F18-DA3C1EF33BBC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3AC9261-714C-3C02-6BC2-E6A355426F48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FD4BCF7-8BFF-98C3-79B3-75F27975CE14}"/>
              </a:ext>
            </a:extLst>
          </p:cNvPr>
          <p:cNvSpPr/>
          <p:nvPr/>
        </p:nvSpPr>
        <p:spPr>
          <a:xfrm>
            <a:off x="867374" y="6013335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2FA88C-021C-6E31-9E68-5AD82FC3F707}"/>
              </a:ext>
            </a:extLst>
          </p:cNvPr>
          <p:cNvCxnSpPr>
            <a:cxnSpLocks/>
          </p:cNvCxnSpPr>
          <p:nvPr/>
        </p:nvCxnSpPr>
        <p:spPr>
          <a:xfrm>
            <a:off x="1908257" y="3849552"/>
            <a:ext cx="0" cy="204436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18ADEFB-5577-305D-5F88-D9FD9688CAF6}"/>
              </a:ext>
            </a:extLst>
          </p:cNvPr>
          <p:cNvSpPr txBox="1"/>
          <p:nvPr/>
        </p:nvSpPr>
        <p:spPr>
          <a:xfrm>
            <a:off x="1923764" y="4198323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55F99CF-56E4-0D39-59A8-FFCAC327856D}"/>
              </a:ext>
            </a:extLst>
          </p:cNvPr>
          <p:cNvCxnSpPr>
            <a:cxnSpLocks/>
          </p:cNvCxnSpPr>
          <p:nvPr/>
        </p:nvCxnSpPr>
        <p:spPr>
          <a:xfrm flipV="1">
            <a:off x="1679334" y="3963510"/>
            <a:ext cx="0" cy="20520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CE911DD-972A-8FE2-CEB9-C83154B10569}"/>
              </a:ext>
            </a:extLst>
          </p:cNvPr>
          <p:cNvSpPr/>
          <p:nvPr/>
        </p:nvSpPr>
        <p:spPr>
          <a:xfrm>
            <a:off x="917158" y="4874196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BB82C0-293E-7D1D-E477-6429CFD47C12}"/>
              </a:ext>
            </a:extLst>
          </p:cNvPr>
          <p:cNvSpPr txBox="1"/>
          <p:nvPr/>
        </p:nvSpPr>
        <p:spPr>
          <a:xfrm>
            <a:off x="1383617" y="5402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40749582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34D00-B42C-D5A8-5D5F-82ED72FE2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A700DD-B650-82D0-46D4-6D12EFCDC0D8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FDFB9A-019F-1536-0452-5227633BB3E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7FCC40A-B0DB-9984-84C1-55CF570C5177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0EF46FF-BDB5-F455-83CD-2EF5DA2CED33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47B4120-7990-E06B-1EA5-6B0ECC2A7ED2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117001-7953-E7F7-FE03-7734E7626908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9DAC02-F00B-224B-A918-C4D9DE8F382A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2A9C1C-B010-9BC2-46C1-1C38DB6AD422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FBE7676-3B7F-7535-111B-89369921D8CC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6E8575-0B97-B0B0-980E-0562D3BEA696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029C88-ED2B-A960-1801-2CFA2BB3880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B3B36D5-4990-1C1A-7522-A68AECD0564A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4B71775-8782-73E3-3952-45F4070F759B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DE5BA7B-AF62-9FE7-E827-29DF68ACA489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64F5DA9-67EA-C5B4-1FDA-442AB81ABF9E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405325-FCEE-3B9B-7228-3EE081C2CE67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D9F1FA-B3D8-59A4-E47F-DD3FA5380D66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B4A97BE-AE1F-24BE-4829-2ED8C8C8D577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90B7A90E-3533-B8B2-5960-51DE8F0EA561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B76530A-5107-B8D1-23BC-A4CC53275D61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2B8D134-B8D7-5F13-0FF3-E04B4E284BCD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2F7A9B3-7EF9-CAF0-A735-F73293898EC0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AAF44744-226D-C910-65D9-3E31E10B0B4D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5488248-E5FE-D719-000D-E5DE8B7E2A6E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88518E-A530-CBC7-ABE2-F5A54D8109C6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BB41E-DACF-6724-36D6-9D593586BF1C}"/>
              </a:ext>
            </a:extLst>
          </p:cNvPr>
          <p:cNvSpPr txBox="1"/>
          <p:nvPr/>
        </p:nvSpPr>
        <p:spPr>
          <a:xfrm>
            <a:off x="7720238" y="110250"/>
            <a:ext cx="428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#2:  Should dysfunctions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associated with exercise of those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rights be curbed through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on the funding?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1AAABE-87D5-AC57-9179-F067A24F5637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D5BA62B-EC26-E86B-C254-D8B432730FA9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F026173-CE51-3AC1-4389-50806CEE0007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7936AF35-6C3E-CC80-115B-C310A4D47040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1935DE7-DB53-BE77-66A2-D0FC887E9013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CF9183-008F-EC6A-60FD-CC121BA85D82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3D2C01C-8938-7A2D-0AFC-951ACA756697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778916B-7A0E-EE69-396A-462F6BD802C7}"/>
              </a:ext>
            </a:extLst>
          </p:cNvPr>
          <p:cNvSpPr/>
          <p:nvPr/>
        </p:nvSpPr>
        <p:spPr>
          <a:xfrm>
            <a:off x="867374" y="6013335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CA80C9-D590-97DA-15E0-C9200DD776FF}"/>
              </a:ext>
            </a:extLst>
          </p:cNvPr>
          <p:cNvCxnSpPr>
            <a:cxnSpLocks/>
          </p:cNvCxnSpPr>
          <p:nvPr/>
        </p:nvCxnSpPr>
        <p:spPr>
          <a:xfrm>
            <a:off x="1908257" y="3849552"/>
            <a:ext cx="0" cy="204436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9C88FE5-1824-5102-14E2-1D31011D447E}"/>
              </a:ext>
            </a:extLst>
          </p:cNvPr>
          <p:cNvSpPr txBox="1"/>
          <p:nvPr/>
        </p:nvSpPr>
        <p:spPr>
          <a:xfrm>
            <a:off x="1923764" y="4198323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EA9209B-7522-1E41-76BF-56C5AB492008}"/>
              </a:ext>
            </a:extLst>
          </p:cNvPr>
          <p:cNvCxnSpPr>
            <a:cxnSpLocks/>
          </p:cNvCxnSpPr>
          <p:nvPr/>
        </p:nvCxnSpPr>
        <p:spPr>
          <a:xfrm flipV="1">
            <a:off x="1679334" y="3963510"/>
            <a:ext cx="0" cy="20520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561D4508-78BA-BD77-7655-DB22D3EF2645}"/>
              </a:ext>
            </a:extLst>
          </p:cNvPr>
          <p:cNvSpPr/>
          <p:nvPr/>
        </p:nvSpPr>
        <p:spPr>
          <a:xfrm>
            <a:off x="917158" y="4874196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7E55DB-0BA5-E805-039A-72DA1E5A724E}"/>
              </a:ext>
            </a:extLst>
          </p:cNvPr>
          <p:cNvSpPr txBox="1"/>
          <p:nvPr/>
        </p:nvSpPr>
        <p:spPr>
          <a:xfrm>
            <a:off x="1383617" y="5402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354073C0-9B5E-06F0-2461-50C95703EE15}"/>
              </a:ext>
            </a:extLst>
          </p:cNvPr>
          <p:cNvSpPr/>
          <p:nvPr/>
        </p:nvSpPr>
        <p:spPr>
          <a:xfrm rot="647629">
            <a:off x="5987671" y="1624796"/>
            <a:ext cx="3907791" cy="95030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 Duty to increase flow of information</a:t>
            </a:r>
          </a:p>
          <a:p>
            <a:r>
              <a:rPr lang="en-US" dirty="0"/>
              <a:t>--research data; failed projects;</a:t>
            </a:r>
          </a:p>
          <a:p>
            <a:r>
              <a:rPr lang="en-US" dirty="0"/>
              <a:t>--fruits of clinical trials;</a:t>
            </a:r>
          </a:p>
        </p:txBody>
      </p:sp>
    </p:spTree>
    <p:extLst>
      <p:ext uri="{BB962C8B-B14F-4D97-AF65-F5344CB8AC3E}">
        <p14:creationId xmlns:p14="http://schemas.microsoft.com/office/powerpoint/2010/main" val="3153642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7259E-F6F1-D9D0-1C60-7D6BD0028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90E85D0-CEE5-3555-5199-A15A6F66B6C1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0260787-8EE4-C391-853E-779D6C9A286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CD425C4-1573-E32A-7782-85815DB7F1FE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998CB4F-C200-3660-C56C-223CC4075B39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5A66D4-F3FE-9B3C-00BA-7F3486CF53BF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941E607-AEC3-510B-D526-2E93F31BBCDB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43F5F6-3A24-555D-5A90-D33B031E81B5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FB4E03-016F-8B6F-3A4E-BF2C0DA813A8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3E530A5-223E-EDA4-470D-49FD281C84FC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4E0EEE-4E46-695E-3C05-D5073EC61B95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5B425A-BD63-9055-F7F3-9DAD2F629200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94975C5-068E-C4E7-9237-D7A77C426CED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CF8049-22D7-39D9-9882-435DE542A65E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EC9432-1428-10E4-18CE-C8992DB0503E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B7E4D35-BA79-2D4F-A49E-15889CFF4F08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D3E177-1E17-C6CC-EF45-058CEB9565F8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0C4CA60-EE1F-CF97-9187-2E82B08ADB94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0A49C67-7E77-3C30-B220-8CCEB7268BE9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B4DCDA61-E74A-451E-1F31-875BF6582005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F48D3A5-2762-E4E0-62A7-CA07A4BDCE80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8E97498B-3DD4-05FC-B46D-B9371CE085BC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C34119D-832C-4C80-C03C-7F39D8FFC434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271A07FC-C61F-45F6-E4C7-6D8F97B793FC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CD04B5E-8940-FA41-18B8-1113190592F4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DEDE10-B04E-9BE9-285F-FFB249339778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8B318-DA70-72BB-EA51-E4AEB8B73483}"/>
              </a:ext>
            </a:extLst>
          </p:cNvPr>
          <p:cNvSpPr txBox="1"/>
          <p:nvPr/>
        </p:nvSpPr>
        <p:spPr>
          <a:xfrm>
            <a:off x="7720238" y="110250"/>
            <a:ext cx="4170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#3:  If so, how should such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be implemented?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64589E-42E9-3D6D-9FB0-39A97118A17D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525749"/>
            <a:ext cx="1021637" cy="402016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38CC573-ADA1-8847-5E90-35598AC231DD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D179FC1-4777-48CA-7AD9-19F187F0F412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6E93424-6469-21F8-AABA-E3BC74DE5A30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0259E36-E075-6082-74D3-4FCED776C01A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67DEC5F-FD56-16D5-32D8-3EEA29799314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91BA896-AD34-E2F7-DA31-69D6382DC213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D70BC54-7D9D-B0E9-929F-CE1D1CAA52D3}"/>
              </a:ext>
            </a:extLst>
          </p:cNvPr>
          <p:cNvSpPr/>
          <p:nvPr/>
        </p:nvSpPr>
        <p:spPr>
          <a:xfrm>
            <a:off x="867374" y="6013335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FBEC9AA-DE18-8235-1C8C-B04468D6C9B6}"/>
              </a:ext>
            </a:extLst>
          </p:cNvPr>
          <p:cNvCxnSpPr>
            <a:cxnSpLocks/>
          </p:cNvCxnSpPr>
          <p:nvPr/>
        </p:nvCxnSpPr>
        <p:spPr>
          <a:xfrm>
            <a:off x="1908257" y="3849552"/>
            <a:ext cx="0" cy="204436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B297645-4187-5E36-8423-47A4773519BB}"/>
              </a:ext>
            </a:extLst>
          </p:cNvPr>
          <p:cNvSpPr txBox="1"/>
          <p:nvPr/>
        </p:nvSpPr>
        <p:spPr>
          <a:xfrm>
            <a:off x="1923764" y="4198323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79579FA-24D0-81E9-61A4-E9D4B56DA7EE}"/>
              </a:ext>
            </a:extLst>
          </p:cNvPr>
          <p:cNvCxnSpPr>
            <a:cxnSpLocks/>
          </p:cNvCxnSpPr>
          <p:nvPr/>
        </p:nvCxnSpPr>
        <p:spPr>
          <a:xfrm flipV="1">
            <a:off x="1679334" y="3963510"/>
            <a:ext cx="0" cy="20520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F13B09B7-44BE-A719-466C-2252E1A5D23A}"/>
              </a:ext>
            </a:extLst>
          </p:cNvPr>
          <p:cNvSpPr/>
          <p:nvPr/>
        </p:nvSpPr>
        <p:spPr>
          <a:xfrm>
            <a:off x="917158" y="4874196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1CE5FB1-6F87-F02F-63EC-FEB740D23028}"/>
              </a:ext>
            </a:extLst>
          </p:cNvPr>
          <p:cNvSpPr txBox="1"/>
          <p:nvPr/>
        </p:nvSpPr>
        <p:spPr>
          <a:xfrm>
            <a:off x="1383617" y="5402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71CA110-09F5-6F68-DDEF-7AE2D466CA93}"/>
              </a:ext>
            </a:extLst>
          </p:cNvPr>
          <p:cNvSpPr/>
          <p:nvPr/>
        </p:nvSpPr>
        <p:spPr>
          <a:xfrm rot="647629">
            <a:off x="5987671" y="1624796"/>
            <a:ext cx="3907791" cy="95030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 Duty to increase flow of information</a:t>
            </a:r>
          </a:p>
          <a:p>
            <a:r>
              <a:rPr lang="en-US" dirty="0"/>
              <a:t>--research data; failed projects;</a:t>
            </a:r>
          </a:p>
          <a:p>
            <a:r>
              <a:rPr lang="en-US" dirty="0"/>
              <a:t>--fruits of clinical trials;</a:t>
            </a:r>
          </a:p>
        </p:txBody>
      </p:sp>
    </p:spTree>
    <p:extLst>
      <p:ext uri="{BB962C8B-B14F-4D97-AF65-F5344CB8AC3E}">
        <p14:creationId xmlns:p14="http://schemas.microsoft.com/office/powerpoint/2010/main" val="913103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4B366-4251-6D64-7C1A-88D4C58DD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2161-9001-CE87-59F4-1A949B80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Implementation Options (Prospective)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D8D3F-C333-66AB-0E4B-878CCAAF7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Conditions mandatory in all grants (typically imposed through legislation or administrative rule-making)</a:t>
            </a:r>
          </a:p>
          <a:p>
            <a:r>
              <a:rPr lang="en-US" dirty="0"/>
              <a:t>Default conditions</a:t>
            </a:r>
          </a:p>
          <a:p>
            <a:r>
              <a:rPr lang="en-US" dirty="0"/>
              <a:t>Conditions inserted in individual grants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F1C839-DEBE-2ACD-6FD2-260B0F5A8C13}"/>
              </a:ext>
            </a:extLst>
          </p:cNvPr>
          <p:cNvSpPr/>
          <p:nvPr/>
        </p:nvSpPr>
        <p:spPr>
          <a:xfrm>
            <a:off x="838201" y="2766060"/>
            <a:ext cx="4636769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68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6BC12-E765-FDCA-8F89-EF0E353C0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4E71-51CB-AA82-E68F-0FB441E54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Implementation Options (Prospective)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7F1AD-BBA4-93ED-2820-8B1BA6CD9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Conditions mandatory in all grants (typically imposed through legislation or administrative rule-making)</a:t>
            </a:r>
          </a:p>
          <a:p>
            <a:r>
              <a:rPr lang="en-US" dirty="0"/>
              <a:t>Default conditions</a:t>
            </a:r>
          </a:p>
          <a:p>
            <a:r>
              <a:rPr lang="en-US" dirty="0"/>
              <a:t>Conditions inserted in individual grants</a:t>
            </a:r>
          </a:p>
        </p:txBody>
      </p:sp>
    </p:spTree>
    <p:extLst>
      <p:ext uri="{BB962C8B-B14F-4D97-AF65-F5344CB8AC3E}">
        <p14:creationId xmlns:p14="http://schemas.microsoft.com/office/powerpoint/2010/main" val="289193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77B6B7-B92D-FF27-7C17-81218E79E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B929F41-090F-CFA8-0483-06C71A3E50D7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9FBA5EB-CF77-0D60-6F38-55CF7CE8D544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ABD25-3726-23CA-58D6-5612ABD75E0D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4C5CD0-9CD7-E200-0352-88394C8DEFC6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</p:spTree>
    <p:extLst>
      <p:ext uri="{BB962C8B-B14F-4D97-AF65-F5344CB8AC3E}">
        <p14:creationId xmlns:p14="http://schemas.microsoft.com/office/powerpoint/2010/main" val="9530001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F146A-8C34-3E9B-5293-FC8CD5C37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D6A1C0A-B36A-4898-F08A-496ABFEFA3A8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4186001-2D11-960B-D705-F44CE8838A88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BACED00-A2BF-3404-B6DC-FB5C421A5927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92F028E-20ED-AFEC-E885-130DCB38CFE8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AF54648-6ADE-ED67-DBE9-6EE9C0D882F9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73CC87-0DFC-913D-18E7-A0F3B06812B9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1F8E48-BDC8-06B5-5043-902303F68ADE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63F6120-C011-4C3E-3A01-280CBF70528D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13C608C-D276-6311-9F5A-B840CFE55B1C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12047-313C-3B3A-9AA7-580974A92358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17CD03-3B7F-CDE2-2DED-53BE753E5C4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D0B76E2-C5A5-7C01-D6A7-61CDAAE7E08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A5ABBB2-3069-DBC5-F5DF-214553F0EFC0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C0792D2-7967-A478-2C0C-ECE2D17AE0DA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76AF2BA-B299-55F1-BE54-CDF574FFACD8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B3E1B2-ACEB-4565-AA2D-43599DAC20CD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3D64BD4-E3DF-6557-5DB7-65BB2336D342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F790FC9-79AB-1ED8-28BC-CA4B5566A7F7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681408F7-ADA8-BD1F-E311-88FA78A8AEA8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0097B4A-0426-BF35-BAA3-1CE94647FB6E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9936531-B265-ACAE-F664-3299BDC2C315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864E7AA-0808-AE12-4F07-95A956F0EF16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70DD877A-D088-2C69-1560-29C0B56ED9D8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0BDDD-963E-358F-9E01-3FDB2388028D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D7004B-EBED-73C1-C7BA-293FDA52ECFA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31A0F9-EA17-F774-BE0B-792D36BA1EE3}"/>
              </a:ext>
            </a:extLst>
          </p:cNvPr>
          <p:cNvSpPr txBox="1"/>
          <p:nvPr/>
        </p:nvSpPr>
        <p:spPr>
          <a:xfrm>
            <a:off x="7720238" y="110250"/>
            <a:ext cx="4170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#3:  If so, how should such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conditions be implemented?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7F728E-2E01-3EDA-FF58-AB640247D28D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525749"/>
            <a:ext cx="1021637" cy="402016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3424F90-6DB1-BF3C-E855-29BD7ECD64DA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6505256-547B-48E1-89BC-F01A9550895D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ECC306-75B7-38EA-A735-B919AED81FCD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FAA8B37-D98A-E2E2-0FB9-70420585BB27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6347BBF-33A1-E680-DE7E-1555B16189C9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F171B07-A0B7-5B11-C4BE-7CD715BC365E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8D5B4C1-E2BB-331D-9349-0EF10A7472E4}"/>
              </a:ext>
            </a:extLst>
          </p:cNvPr>
          <p:cNvSpPr/>
          <p:nvPr/>
        </p:nvSpPr>
        <p:spPr>
          <a:xfrm>
            <a:off x="867374" y="6013335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4107744-B670-8379-94EF-E2998F3A9FA8}"/>
              </a:ext>
            </a:extLst>
          </p:cNvPr>
          <p:cNvCxnSpPr>
            <a:cxnSpLocks/>
          </p:cNvCxnSpPr>
          <p:nvPr/>
        </p:nvCxnSpPr>
        <p:spPr>
          <a:xfrm>
            <a:off x="1908257" y="3849552"/>
            <a:ext cx="0" cy="204436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98900EF-7FBD-E255-D9AE-15248F58C3A1}"/>
              </a:ext>
            </a:extLst>
          </p:cNvPr>
          <p:cNvSpPr txBox="1"/>
          <p:nvPr/>
        </p:nvSpPr>
        <p:spPr>
          <a:xfrm>
            <a:off x="1923764" y="4198323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0555D1-7F1C-9C24-9720-01CC375B9313}"/>
              </a:ext>
            </a:extLst>
          </p:cNvPr>
          <p:cNvCxnSpPr>
            <a:cxnSpLocks/>
          </p:cNvCxnSpPr>
          <p:nvPr/>
        </p:nvCxnSpPr>
        <p:spPr>
          <a:xfrm flipV="1">
            <a:off x="1679334" y="3963510"/>
            <a:ext cx="0" cy="20520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FC6119D0-A671-6E66-3244-D06F1145FD92}"/>
              </a:ext>
            </a:extLst>
          </p:cNvPr>
          <p:cNvSpPr/>
          <p:nvPr/>
        </p:nvSpPr>
        <p:spPr>
          <a:xfrm>
            <a:off x="917158" y="4874196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ABC32F-BF1A-63A1-5091-15B8691C3AB8}"/>
              </a:ext>
            </a:extLst>
          </p:cNvPr>
          <p:cNvSpPr txBox="1"/>
          <p:nvPr/>
        </p:nvSpPr>
        <p:spPr>
          <a:xfrm>
            <a:off x="1383617" y="5402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61F80EC9-7210-1E79-BB5A-E1449D74A5B7}"/>
              </a:ext>
            </a:extLst>
          </p:cNvPr>
          <p:cNvSpPr/>
          <p:nvPr/>
        </p:nvSpPr>
        <p:spPr>
          <a:xfrm rot="647629">
            <a:off x="5987671" y="1624796"/>
            <a:ext cx="3907791" cy="95030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 Duty to increase flow of information</a:t>
            </a:r>
          </a:p>
          <a:p>
            <a:r>
              <a:rPr lang="en-US" dirty="0"/>
              <a:t>--research data; failed projects;</a:t>
            </a:r>
          </a:p>
          <a:p>
            <a:r>
              <a:rPr lang="en-US" dirty="0"/>
              <a:t>--fruits of clinical trials;</a:t>
            </a:r>
          </a:p>
        </p:txBody>
      </p:sp>
    </p:spTree>
    <p:extLst>
      <p:ext uri="{BB962C8B-B14F-4D97-AF65-F5344CB8AC3E}">
        <p14:creationId xmlns:p14="http://schemas.microsoft.com/office/powerpoint/2010/main" val="29848941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AE605-E13C-5361-AE53-B83E2E68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A149FE3-912D-5958-929B-6FD920899F6D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6A063F9-72E2-BFE6-B530-D587ACDFBC3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F809767-C4F3-6DB0-52D3-E0C499FCA1BD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D4F6393-E1A6-2407-3F43-F28727D6AC17}"/>
              </a:ext>
            </a:extLst>
          </p:cNvPr>
          <p:cNvSpPr/>
          <p:nvPr/>
        </p:nvSpPr>
        <p:spPr>
          <a:xfrm>
            <a:off x="9893164" y="2317932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Follow-on innovator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44657DA-ED2F-E51E-5717-68C4F6639ACC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84C292-6622-BD07-0F39-A0D9AB8A04B8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17F9EA-FD76-9F4B-CEC1-C036EA03283A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09071E-46BC-33AA-6E08-9A0328CB5E4A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925B4E5-C5A3-952C-9150-73B0BCF047BD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5BE77D-7298-AB1B-001B-55B856E5B06F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1458416-6D46-08D0-FBB8-A3AA1D0574D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03863BC-25C9-ED46-26C8-EEF7E118680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560739" y="1775699"/>
            <a:ext cx="4332425" cy="9251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65B1ADF-2C9D-FEA2-8A46-32CB70BE25E0}"/>
              </a:ext>
            </a:extLst>
          </p:cNvPr>
          <p:cNvSpPr txBox="1"/>
          <p:nvPr/>
        </p:nvSpPr>
        <p:spPr>
          <a:xfrm rot="753939">
            <a:off x="7012160" y="1917099"/>
            <a:ext cx="1416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information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98FD4FF-E739-6A55-F740-90F36DD94D97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860CD2D-F6EF-DD10-6EE6-C6E4C1B78CBF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97B395-2BEF-2B7B-7376-4A535F97281D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2F409CA-8D1D-6460-571B-67FF770BE591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5971D76-EADB-AC6B-3819-A64788EA5394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A5130D5A-5A95-FABB-59ED-C99A2D0CB9AC}"/>
              </a:ext>
            </a:extLst>
          </p:cNvPr>
          <p:cNvSpPr/>
          <p:nvPr/>
        </p:nvSpPr>
        <p:spPr>
          <a:xfrm>
            <a:off x="10030115" y="5813280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B758D6C-C19A-CBF5-A60B-3EA52A3FC5BC}"/>
              </a:ext>
            </a:extLst>
          </p:cNvPr>
          <p:cNvCxnSpPr>
            <a:cxnSpLocks/>
          </p:cNvCxnSpPr>
          <p:nvPr/>
        </p:nvCxnSpPr>
        <p:spPr>
          <a:xfrm>
            <a:off x="11070998" y="3083742"/>
            <a:ext cx="0" cy="26101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457DB94-0569-423E-D298-0046F50CA911}"/>
              </a:ext>
            </a:extLst>
          </p:cNvPr>
          <p:cNvSpPr txBox="1"/>
          <p:nvPr/>
        </p:nvSpPr>
        <p:spPr>
          <a:xfrm>
            <a:off x="11086505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9052FF-E588-0717-33F9-71B6040F1B88}"/>
              </a:ext>
            </a:extLst>
          </p:cNvPr>
          <p:cNvCxnSpPr>
            <a:cxnSpLocks/>
          </p:cNvCxnSpPr>
          <p:nvPr/>
        </p:nvCxnSpPr>
        <p:spPr>
          <a:xfrm flipV="1">
            <a:off x="10842075" y="3166110"/>
            <a:ext cx="0" cy="26494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6E430CFE-DFEC-1170-7E6D-6C3B537E539C}"/>
              </a:ext>
            </a:extLst>
          </p:cNvPr>
          <p:cNvSpPr/>
          <p:nvPr/>
        </p:nvSpPr>
        <p:spPr>
          <a:xfrm>
            <a:off x="10079899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F596990-8580-68DE-C40C-5EA11AA550F5}"/>
              </a:ext>
            </a:extLst>
          </p:cNvPr>
          <p:cNvSpPr txBox="1"/>
          <p:nvPr/>
        </p:nvSpPr>
        <p:spPr>
          <a:xfrm>
            <a:off x="10546358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7F4DA7-D0BB-3FBE-CF38-B8DAC867B70A}"/>
              </a:ext>
            </a:extLst>
          </p:cNvPr>
          <p:cNvSpPr txBox="1"/>
          <p:nvPr/>
        </p:nvSpPr>
        <p:spPr>
          <a:xfrm>
            <a:off x="6702192" y="3998268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vaccines, therapies, diagnostics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946C6D-D7D1-1702-D533-2FB481B29372}"/>
              </a:ext>
            </a:extLst>
          </p:cNvPr>
          <p:cNvSpPr txBox="1"/>
          <p:nvPr/>
        </p:nvSpPr>
        <p:spPr>
          <a:xfrm>
            <a:off x="7720238" y="110250"/>
            <a:ext cx="42968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Issue #4:  Are there other ways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of efficiently increasing the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social benefits of publicly funded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Innovation?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8CBB62-E679-EE86-F2A9-4F1B1A98E92A}"/>
              </a:ext>
            </a:extLst>
          </p:cNvPr>
          <p:cNvCxnSpPr>
            <a:cxnSpLocks/>
            <a:stCxn id="3" idx="1"/>
            <a:endCxn id="14" idx="3"/>
          </p:cNvCxnSpPr>
          <p:nvPr/>
        </p:nvCxnSpPr>
        <p:spPr>
          <a:xfrm flipH="1">
            <a:off x="6698601" y="895080"/>
            <a:ext cx="1021637" cy="3268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6D5DBD1-6CFE-5671-8D56-FD7F2A31488F}"/>
              </a:ext>
            </a:extLst>
          </p:cNvPr>
          <p:cNvSpPr/>
          <p:nvPr/>
        </p:nvSpPr>
        <p:spPr>
          <a:xfrm>
            <a:off x="285750" y="1017270"/>
            <a:ext cx="1017270" cy="5600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“shop right”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A908164-5B42-3846-AE33-B128AF5396F7}"/>
              </a:ext>
            </a:extLst>
          </p:cNvPr>
          <p:cNvSpPr/>
          <p:nvPr/>
        </p:nvSpPr>
        <p:spPr>
          <a:xfrm>
            <a:off x="3650659" y="3963510"/>
            <a:ext cx="1896654" cy="2737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 Duty to make products available at affordable prices --</a:t>
            </a:r>
          </a:p>
          <a:p>
            <a:r>
              <a:rPr lang="en-US" dirty="0"/>
              <a:t>a. within LMICs,</a:t>
            </a:r>
          </a:p>
          <a:p>
            <a:r>
              <a:rPr lang="en-US" dirty="0"/>
              <a:t>b. within the nation, or</a:t>
            </a:r>
          </a:p>
          <a:p>
            <a:r>
              <a:rPr lang="en-US" dirty="0"/>
              <a:t>c. globally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D3E40C3-9F6A-1B88-7304-10D8A208A5CF}"/>
              </a:ext>
            </a:extLst>
          </p:cNvPr>
          <p:cNvSpPr/>
          <p:nvPr/>
        </p:nvSpPr>
        <p:spPr>
          <a:xfrm>
            <a:off x="286312" y="1948058"/>
            <a:ext cx="1538513" cy="10368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“March-in Rights”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E08A616-4746-B2CA-A276-14E698724A5F}"/>
              </a:ext>
            </a:extLst>
          </p:cNvPr>
          <p:cNvSpPr/>
          <p:nvPr/>
        </p:nvSpPr>
        <p:spPr>
          <a:xfrm>
            <a:off x="58283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B0A7C2-BB28-B52F-F020-425A625D0F3B}"/>
              </a:ext>
            </a:extLst>
          </p:cNvPr>
          <p:cNvCxnSpPr>
            <a:cxnSpLocks/>
          </p:cNvCxnSpPr>
          <p:nvPr/>
        </p:nvCxnSpPr>
        <p:spPr>
          <a:xfrm>
            <a:off x="1940711" y="1214392"/>
            <a:ext cx="0" cy="181419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6524558-543E-AB52-9E32-CE0AA415EA0A}"/>
              </a:ext>
            </a:extLst>
          </p:cNvPr>
          <p:cNvSpPr txBox="1"/>
          <p:nvPr/>
        </p:nvSpPr>
        <p:spPr>
          <a:xfrm>
            <a:off x="1916784" y="2352783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9D48EE2-AD01-D305-52AC-47740C1EC49F}"/>
              </a:ext>
            </a:extLst>
          </p:cNvPr>
          <p:cNvSpPr/>
          <p:nvPr/>
        </p:nvSpPr>
        <p:spPr>
          <a:xfrm>
            <a:off x="867374" y="6013335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CD691D8-4D38-7109-734D-43293A8F8104}"/>
              </a:ext>
            </a:extLst>
          </p:cNvPr>
          <p:cNvCxnSpPr>
            <a:cxnSpLocks/>
          </p:cNvCxnSpPr>
          <p:nvPr/>
        </p:nvCxnSpPr>
        <p:spPr>
          <a:xfrm>
            <a:off x="1908257" y="3849552"/>
            <a:ext cx="0" cy="204436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4FA64AA-308C-E45B-AA3C-2DEBBFAEE45E}"/>
              </a:ext>
            </a:extLst>
          </p:cNvPr>
          <p:cNvSpPr txBox="1"/>
          <p:nvPr/>
        </p:nvSpPr>
        <p:spPr>
          <a:xfrm>
            <a:off x="1923764" y="4198323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DD78803-00EC-CC6B-828A-78B78092450B}"/>
              </a:ext>
            </a:extLst>
          </p:cNvPr>
          <p:cNvCxnSpPr>
            <a:cxnSpLocks/>
          </p:cNvCxnSpPr>
          <p:nvPr/>
        </p:nvCxnSpPr>
        <p:spPr>
          <a:xfrm flipV="1">
            <a:off x="1679334" y="3963510"/>
            <a:ext cx="0" cy="20520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7DE4E5A8-1EE0-B265-43BF-4365AC1F5ED8}"/>
              </a:ext>
            </a:extLst>
          </p:cNvPr>
          <p:cNvSpPr/>
          <p:nvPr/>
        </p:nvSpPr>
        <p:spPr>
          <a:xfrm>
            <a:off x="917158" y="4874196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0E968C-0A86-B5E9-1485-B7361410D433}"/>
              </a:ext>
            </a:extLst>
          </p:cNvPr>
          <p:cNvSpPr txBox="1"/>
          <p:nvPr/>
        </p:nvSpPr>
        <p:spPr>
          <a:xfrm>
            <a:off x="1383617" y="5402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FDB5972C-67A6-BB3D-A7AA-215125D65B04}"/>
              </a:ext>
            </a:extLst>
          </p:cNvPr>
          <p:cNvSpPr/>
          <p:nvPr/>
        </p:nvSpPr>
        <p:spPr>
          <a:xfrm rot="647629">
            <a:off x="5987671" y="1624796"/>
            <a:ext cx="3907791" cy="95030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 Duty to increase flow of information</a:t>
            </a:r>
          </a:p>
          <a:p>
            <a:r>
              <a:rPr lang="en-US" dirty="0"/>
              <a:t>--research data; failed projects;</a:t>
            </a:r>
          </a:p>
          <a:p>
            <a:r>
              <a:rPr lang="en-US" dirty="0"/>
              <a:t>--fruits of clinical trials;</a:t>
            </a:r>
          </a:p>
        </p:txBody>
      </p:sp>
    </p:spTree>
    <p:extLst>
      <p:ext uri="{BB962C8B-B14F-4D97-AF65-F5344CB8AC3E}">
        <p14:creationId xmlns:p14="http://schemas.microsoft.com/office/powerpoint/2010/main" val="38996686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65F-8693-B916-DCB7-633534063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F777-3B48-1A3B-FBDA-4A90D172A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sz="2800" dirty="0"/>
              <a:t>Should publicly funded private Innovators be permitted to acquire IP rights?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If so, s</a:t>
            </a:r>
            <a:r>
              <a:rPr lang="en-US" sz="2800" dirty="0"/>
              <a:t>hould the dysfunctions associated with exercise of those rights be curbed through conditions on the funding?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If so, how should such conditions be implemented?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Are there other ways of efficiently increasing the social benefits of publicly funded innovation in the context of health emergen</a:t>
            </a:r>
            <a:r>
              <a:rPr lang="en-US" dirty="0"/>
              <a:t>cies</a:t>
            </a:r>
            <a:r>
              <a:rPr lang="en-US" sz="2800" dirty="0"/>
              <a:t>?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4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96DB22A-F2FE-774F-96F1-9ED1683FA06B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07039E1-2F2C-9942-3A68-390BAA8A2041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1FE9C5-7D59-61F6-A99B-BE846CA8C439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4BF5840-0BA6-3C53-723D-70D554A0D4D9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80BB1BD-6E33-D7FF-1D50-766534087F35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</p:spTree>
    <p:extLst>
      <p:ext uri="{BB962C8B-B14F-4D97-AF65-F5344CB8AC3E}">
        <p14:creationId xmlns:p14="http://schemas.microsoft.com/office/powerpoint/2010/main" val="406993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6ED15-DFA7-FCBA-2EC5-170158222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8AC1881-7087-5FBF-C2CA-0D873BAAEB45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CE2B983-8424-5B1F-69DA-E4207746A6D8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9B0C02D-163E-F02A-B06D-F57EA8EB83CA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39E1C29-28A1-8448-B7A3-E8C5E007DA1A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E00622-7F4C-7CCB-5255-E96F687986B9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7BE730-9B6B-13FC-3007-3826C4784627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4B1334-43AB-F354-85E3-E87F6B797C19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24C319-55C4-E0E7-3AF2-84E644A2E392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</p:spTree>
    <p:extLst>
      <p:ext uri="{BB962C8B-B14F-4D97-AF65-F5344CB8AC3E}">
        <p14:creationId xmlns:p14="http://schemas.microsoft.com/office/powerpoint/2010/main" val="266522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B1255-CCC5-EB11-C103-041B97716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586A5C1-D2CC-0748-4FD9-07A66D55C567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B315207-B1E3-9828-B1C5-610CBC7C8D0B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5DA9118-FB9A-B436-8716-4252B4075470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BB76648-6066-B471-D8C2-DA52EFB7C398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606284-FE39-6D84-3EB1-C34BEF49ADC7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1DADFC-763B-A4C0-CBD7-89422832ADB9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0C8EBCF-ADA2-4DC2-C08B-1D2E8D2FDB7A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690F95-E40F-A8AF-FE57-AC8C6974694F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F23CEA3-D7FC-36BC-0F45-498A6A058624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DA02989-9261-7095-87CB-826062F2A112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243351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CE4D9-ED71-F886-5BCF-C9267F464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6279EEA-1056-A018-97D7-E2C1418DDEC7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6F91875-6E52-8536-0DDE-222A674AC786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70A5C2-F2F9-7237-BAA3-CBAEA9DFE3A9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FF01BF-504B-13DA-3312-EAF4818D815E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282C2D-624B-78AC-F7E4-3E6EE92388CF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05ED99-7AF3-656E-4CEF-731B471642F1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249197-2E16-EA98-B73E-E5EAC76B7751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4EB4170-C5D0-5441-2184-CE74135F762F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4BDFFB-279E-63F7-ADCA-A52AA0E89923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BB4AB1A-14E8-2154-AE52-79BDF1BC2D4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9A88ED9-6486-1719-D7DB-432499F9B6ED}"/>
              </a:ext>
            </a:extLst>
          </p:cNvPr>
          <p:cNvSpPr txBox="1"/>
          <p:nvPr/>
        </p:nvSpPr>
        <p:spPr>
          <a:xfrm>
            <a:off x="6702192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FC1033C5-EF5E-F992-A24D-CE3426B0FEED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F6A9A88-099B-CAB0-B9B3-4848C808DC36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582F9D3-1ED4-01DA-AD57-692AA9C1882F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25634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C6D2B-D379-0B65-5ADF-B671A4379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3670F80-7FBE-4CCA-E509-A1D8A9FA12A4}"/>
              </a:ext>
            </a:extLst>
          </p:cNvPr>
          <p:cNvSpPr/>
          <p:nvPr/>
        </p:nvSpPr>
        <p:spPr>
          <a:xfrm>
            <a:off x="990735" y="448582"/>
            <a:ext cx="1899951" cy="76581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Government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079907D-B337-7273-601C-79042956F8DE}"/>
              </a:ext>
            </a:extLst>
          </p:cNvPr>
          <p:cNvSpPr/>
          <p:nvPr/>
        </p:nvSpPr>
        <p:spPr>
          <a:xfrm>
            <a:off x="5547313" y="3083742"/>
            <a:ext cx="2278743" cy="7658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Licensee</a:t>
            </a:r>
          </a:p>
          <a:p>
            <a:pPr algn="ctr"/>
            <a:r>
              <a:rPr lang="en-US" sz="2400" dirty="0"/>
              <a:t>(manufacturer)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A87201-58A4-7CCC-C5E4-F2E1066B8839}"/>
              </a:ext>
            </a:extLst>
          </p:cNvPr>
          <p:cNvSpPr/>
          <p:nvPr/>
        </p:nvSpPr>
        <p:spPr>
          <a:xfrm>
            <a:off x="5748469" y="5815512"/>
            <a:ext cx="1790882" cy="765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Consumers (Patients)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D69CA60-08CF-6EAD-6375-4F3B22E2B47C}"/>
              </a:ext>
            </a:extLst>
          </p:cNvPr>
          <p:cNvSpPr/>
          <p:nvPr/>
        </p:nvSpPr>
        <p:spPr>
          <a:xfrm>
            <a:off x="3664085" y="1493520"/>
            <a:ext cx="1896654" cy="7658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Innovator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CBD47D-9516-6741-60EB-36CF2B907A78}"/>
              </a:ext>
            </a:extLst>
          </p:cNvPr>
          <p:cNvSpPr/>
          <p:nvPr/>
        </p:nvSpPr>
        <p:spPr>
          <a:xfrm>
            <a:off x="5139733" y="1282611"/>
            <a:ext cx="773399" cy="4862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B88948-2543-5B90-CCE7-FFF323725D08}"/>
              </a:ext>
            </a:extLst>
          </p:cNvPr>
          <p:cNvCxnSpPr>
            <a:cxnSpLocks/>
          </p:cNvCxnSpPr>
          <p:nvPr/>
        </p:nvCxnSpPr>
        <p:spPr>
          <a:xfrm>
            <a:off x="2890686" y="1017270"/>
            <a:ext cx="773399" cy="4762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33A8081-D8C3-668E-705B-59A46AB89D1C}"/>
              </a:ext>
            </a:extLst>
          </p:cNvPr>
          <p:cNvCxnSpPr>
            <a:cxnSpLocks/>
          </p:cNvCxnSpPr>
          <p:nvPr/>
        </p:nvCxnSpPr>
        <p:spPr>
          <a:xfrm>
            <a:off x="5547313" y="2195221"/>
            <a:ext cx="1147717" cy="78447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31C9026-EB67-AF64-2F93-9431CFEB4AD0}"/>
              </a:ext>
            </a:extLst>
          </p:cNvPr>
          <p:cNvSpPr txBox="1"/>
          <p:nvPr/>
        </p:nvSpPr>
        <p:spPr>
          <a:xfrm>
            <a:off x="3037278" y="727710"/>
            <a:ext cx="366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Funding (grants; prizes; tax relief)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7CA6CE-DE6E-A145-826F-4AF7B875CF5A}"/>
              </a:ext>
            </a:extLst>
          </p:cNvPr>
          <p:cNvSpPr txBox="1"/>
          <p:nvPr/>
        </p:nvSpPr>
        <p:spPr>
          <a:xfrm>
            <a:off x="6121171" y="2195221"/>
            <a:ext cx="904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license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08FC5A-5D6C-65A8-99F2-690BE264F54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686685" y="3849552"/>
            <a:ext cx="0" cy="184431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CC69B00-F642-9427-3974-DFF45092F21C}"/>
              </a:ext>
            </a:extLst>
          </p:cNvPr>
          <p:cNvSpPr txBox="1"/>
          <p:nvPr/>
        </p:nvSpPr>
        <p:spPr>
          <a:xfrm>
            <a:off x="6702192" y="3998268"/>
            <a:ext cx="11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products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97BB59-07B9-EA57-2EAD-DA20ADCC4EE0}"/>
              </a:ext>
            </a:extLst>
          </p:cNvPr>
          <p:cNvCxnSpPr>
            <a:cxnSpLocks/>
          </p:cNvCxnSpPr>
          <p:nvPr/>
        </p:nvCxnSpPr>
        <p:spPr>
          <a:xfrm flipV="1">
            <a:off x="6457762" y="3998268"/>
            <a:ext cx="0" cy="18172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AB9A8CD6-CA5E-5773-211D-EF110FDBC049}"/>
              </a:ext>
            </a:extLst>
          </p:cNvPr>
          <p:cNvSpPr/>
          <p:nvPr/>
        </p:nvSpPr>
        <p:spPr>
          <a:xfrm>
            <a:off x="5695586" y="4674141"/>
            <a:ext cx="1896648" cy="4654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Intermediaries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9A61F4-4233-80B7-26C4-3892C4913FDD}"/>
              </a:ext>
            </a:extLst>
          </p:cNvPr>
          <p:cNvSpPr txBox="1"/>
          <p:nvPr/>
        </p:nvSpPr>
        <p:spPr>
          <a:xfrm>
            <a:off x="6162045" y="5202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0A47FB5-A1C1-5206-F140-AE4A7C04357E}"/>
              </a:ext>
            </a:extLst>
          </p:cNvPr>
          <p:cNvCxnSpPr>
            <a:cxnSpLocks/>
          </p:cNvCxnSpPr>
          <p:nvPr/>
        </p:nvCxnSpPr>
        <p:spPr>
          <a:xfrm flipH="1" flipV="1">
            <a:off x="5265555" y="2269493"/>
            <a:ext cx="1066569" cy="7102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3D7194E-FD55-AC51-95FD-74ED1818833A}"/>
              </a:ext>
            </a:extLst>
          </p:cNvPr>
          <p:cNvSpPr txBox="1"/>
          <p:nvPr/>
        </p:nvSpPr>
        <p:spPr>
          <a:xfrm>
            <a:off x="5076707" y="2353754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License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194217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5273F3247B7D49B9E0E9B97DC68F40" ma:contentTypeVersion="14" ma:contentTypeDescription="Create a new document." ma:contentTypeScope="" ma:versionID="4769ac873fbc9c7f602d10ce5737712e">
  <xsd:schema xmlns:xsd="http://www.w3.org/2001/XMLSchema" xmlns:xs="http://www.w3.org/2001/XMLSchema" xmlns:p="http://schemas.microsoft.com/office/2006/metadata/properties" xmlns:ns2="0f07c61b-069b-453e-8e74-4887da1cd4de" xmlns:ns3="4b8791a3-d532-4f65-8402-8cb3440b4394" targetNamespace="http://schemas.microsoft.com/office/2006/metadata/properties" ma:root="true" ma:fieldsID="774b9330c6c3e6ead22e9fd383ad0822" ns2:_="" ns3:_="">
    <xsd:import namespace="0f07c61b-069b-453e-8e74-4887da1cd4de"/>
    <xsd:import namespace="4b8791a3-d532-4f65-8402-8cb3440b43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7c61b-069b-453e-8e74-4887da1cd4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791a3-d532-4f65-8402-8cb3440b439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3643CC-9725-446C-918F-441AEF5C7B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07c61b-069b-453e-8e74-4887da1cd4de"/>
    <ds:schemaRef ds:uri="4b8791a3-d532-4f65-8402-8cb3440b4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E0E284-F0E1-4C7A-B9EC-8F776D07D8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AEC770-A9ED-4E1E-95A9-2B5E1AD22F0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28987</TotalTime>
  <Words>2819</Words>
  <Application>Microsoft Macintosh PowerPoint</Application>
  <PresentationFormat>Widescreen</PresentationFormat>
  <Paragraphs>789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IP and Access to Publicly Funded Research Results in Health Emergencies  Introduction to the Issues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The Debate Over IP Rights on Publicly Funded Innovations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Implementation Options (Prospective)</vt:lpstr>
      <vt:lpstr>Implementation Options (Prospective)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Employers, Employees, and Funders </dc:title>
  <dc:creator>Terry Fisher</dc:creator>
  <cp:lastModifiedBy>Terry Fisher</cp:lastModifiedBy>
  <cp:revision>114</cp:revision>
  <dcterms:created xsi:type="dcterms:W3CDTF">2021-08-27T16:48:09Z</dcterms:created>
  <dcterms:modified xsi:type="dcterms:W3CDTF">2024-02-06T03:18:06Z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0x010100DC5273F3247B7D49B9E0E9B97DC68F40</vt:lpwstr>
  </property>
</Properties>
</file>