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77" r:id="rId3"/>
    <p:sldId id="290" r:id="rId4"/>
    <p:sldId id="327" r:id="rId5"/>
    <p:sldId id="289" r:id="rId6"/>
    <p:sldId id="326" r:id="rId7"/>
    <p:sldId id="270" r:id="rId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A2B6"/>
    <a:srgbClr val="A82A39"/>
    <a:srgbClr val="2C76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0526" autoAdjust="0"/>
  </p:normalViewPr>
  <p:slideViewPr>
    <p:cSldViewPr>
      <p:cViewPr varScale="1">
        <p:scale>
          <a:sx n="62" d="100"/>
          <a:sy n="62" d="100"/>
        </p:scale>
        <p:origin x="180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04594-837B-4DFB-A3C3-E42E56C6C72E}" type="datetimeFigureOut">
              <a:rPr lang="pl-PL" smtClean="0"/>
              <a:pPr/>
              <a:t>03.10.2019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10CA1-D7B2-4D8C-8209-0E5B46C1786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422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EE070-122A-436D-AA85-301D81B5C460}" type="datetimeFigureOut">
              <a:rPr lang="pl-PL" smtClean="0"/>
              <a:pPr/>
              <a:t>03.10.2019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B536E-160B-45DC-A7FC-1FE68F968C1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9518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536E-160B-45DC-A7FC-1FE68F968C1E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http://photo.bikestats.eu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536E-160B-45DC-A7FC-1FE68F968C1E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536E-160B-45DC-A7FC-1FE68F968C1E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ppt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03848" y="2130425"/>
            <a:ext cx="5472608" cy="1470025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203848" y="3645024"/>
            <a:ext cx="4568552" cy="91095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5508104" y="5013176"/>
            <a:ext cx="3141712" cy="144016"/>
          </a:xfrm>
        </p:spPr>
        <p:txBody>
          <a:bodyPr/>
          <a:lstStyle/>
          <a:p>
            <a:fld id="{EDBAC763-CE00-4D20-98F6-59AE0C84132B}" type="datetime1">
              <a:rPr lang="pl-PL" smtClean="0"/>
              <a:pPr/>
              <a:t>03.10.2019</a:t>
            </a:fld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44847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26064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015211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40463-3B9A-430D-BA3B-DA1AB4BE4D58}" type="datetime1">
              <a:rPr lang="pl-PL" smtClean="0"/>
              <a:pPr/>
              <a:t>03.10.2019</a:t>
            </a:fld>
            <a:endParaRPr lang="pl-PL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E795-FE6C-4C7D-9B9E-5ACD114C6099}" type="datetime1">
              <a:rPr lang="pl-PL" smtClean="0"/>
              <a:pPr/>
              <a:t>03.10.2019</a:t>
            </a:fld>
            <a:endParaRPr lang="pl-PL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ppt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712" y="2790056"/>
            <a:ext cx="5616624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D28CD-2FFE-4347-BC07-FF82FC72B4CD}" type="datetime1">
              <a:rPr lang="pl-PL" smtClean="0"/>
              <a:pPr/>
              <a:t>03.10.2019</a:t>
            </a:fld>
            <a:endParaRPr lang="pl-PL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6476" y="116607"/>
            <a:ext cx="8501988" cy="108014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85192" y="1528193"/>
            <a:ext cx="4172272" cy="42770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6192" y="1528193"/>
            <a:ext cx="4172272" cy="42770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1775-FA95-4F07-BD0A-30163ABFE93B}" type="datetime1">
              <a:rPr lang="pl-PL" smtClean="0"/>
              <a:pPr/>
              <a:t>03.10.2019</a:t>
            </a:fld>
            <a:endParaRPr lang="pl-PL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91833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463106"/>
            <a:ext cx="4040188" cy="6111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02867"/>
            <a:ext cx="4040188" cy="37744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463106"/>
            <a:ext cx="4041775" cy="6111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02867"/>
            <a:ext cx="4041775" cy="37744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82F6A-AA8E-448C-B642-E302F47114A1}" type="datetime1">
              <a:rPr lang="pl-PL" smtClean="0"/>
              <a:pPr/>
              <a:t>03.10.2019</a:t>
            </a:fld>
            <a:endParaRPr lang="pl-PL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7B5AE-983E-4443-8CF4-AD953EFB0385}" type="datetime1">
              <a:rPr lang="pl-PL" smtClean="0"/>
              <a:pPr/>
              <a:t>03.10.2019</a:t>
            </a:fld>
            <a:endParaRPr lang="pl-PL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E0E4-FCDB-4069-8EB1-ED7FFF3FFE0A}" type="datetime1">
              <a:rPr lang="pl-PL" smtClean="0"/>
              <a:pPr/>
              <a:t>03.10.2019</a:t>
            </a:fld>
            <a:endParaRPr lang="pl-PL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49679"/>
            <a:ext cx="3008313" cy="1108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149679"/>
            <a:ext cx="5111750" cy="558357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311729"/>
            <a:ext cx="3008313" cy="440303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D8DF-CA16-4BEA-99F5-C3DEFD681223}" type="datetime1">
              <a:rPr lang="pl-PL" smtClean="0"/>
              <a:pPr/>
              <a:t>03.10.2019</a:t>
            </a:fld>
            <a:endParaRPr lang="pl-PL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ppt1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1520" y="1442195"/>
            <a:ext cx="8640960" cy="427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5580112" y="6309320"/>
            <a:ext cx="3141712" cy="1440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04956-355E-4302-BF74-A8D9087260DB}" type="datetime1">
              <a:rPr lang="pl-PL" smtClean="0"/>
              <a:pPr/>
              <a:t>03.10.2019</a:t>
            </a:fld>
            <a:endParaRPr lang="pl-PL"/>
          </a:p>
        </p:txBody>
      </p:sp>
      <p:sp>
        <p:nvSpPr>
          <p:cNvPr id="8" name="fc" descr="WIPO FOR OFFICIAL USE ONLY"/>
          <p:cNvSpPr txBox="1"/>
          <p:nvPr userDrawn="1"/>
        </p:nvSpPr>
        <p:spPr>
          <a:xfrm>
            <a:off x="0" y="6537960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  <a:endParaRPr lang="en-US" sz="850" b="0" i="0" u="none" baseline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spd="med">
    <p:fade thruBlk="1"/>
  </p:transition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bbulacz@uprp.gov.p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059832" y="1916832"/>
            <a:ext cx="5760640" cy="1874639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Uncoventional</a:t>
            </a: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trademarks</a:t>
            </a: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sport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292080" y="3822064"/>
            <a:ext cx="3509026" cy="910952"/>
          </a:xfrm>
        </p:spPr>
        <p:txBody>
          <a:bodyPr>
            <a:normAutofit fontScale="47500" lnSpcReduction="20000"/>
          </a:bodyPr>
          <a:lstStyle/>
          <a:p>
            <a:r>
              <a:rPr lang="pl-PL" b="1" dirty="0"/>
              <a:t>Blanka </a:t>
            </a:r>
            <a:r>
              <a:rPr lang="pl-PL" b="1" dirty="0" smtClean="0"/>
              <a:t>Bułacz</a:t>
            </a:r>
            <a:r>
              <a:rPr lang="pl-PL" dirty="0"/>
              <a:t> – </a:t>
            </a:r>
            <a:r>
              <a:rPr lang="pl-PL" dirty="0" err="1"/>
              <a:t>trademark</a:t>
            </a:r>
            <a:r>
              <a:rPr lang="pl-PL" dirty="0"/>
              <a:t> </a:t>
            </a:r>
            <a:r>
              <a:rPr lang="pl-PL" dirty="0" err="1" smtClean="0"/>
              <a:t>examiner</a:t>
            </a:r>
            <a:endParaRPr lang="pl-PL" dirty="0" smtClean="0"/>
          </a:p>
          <a:p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TRADEMARK DEPARTMENT</a:t>
            </a:r>
          </a:p>
          <a:p>
            <a:r>
              <a:rPr lang="pl-PL" dirty="0" smtClean="0"/>
              <a:t>PATENT OFFICE OF THE REPUBLIC OF POLAND </a:t>
            </a:r>
            <a:r>
              <a:rPr lang="pl-PL" dirty="0"/>
              <a:t/>
            </a:r>
            <a:br>
              <a:rPr lang="pl-PL" dirty="0"/>
            </a:br>
            <a:r>
              <a:rPr lang="pl-PL" dirty="0">
                <a:hlinkClick r:id="rId2"/>
              </a:rPr>
              <a:t>bbulacz@uprp.gov.pl</a:t>
            </a:r>
            <a:endParaRPr lang="pl-PL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Uncoventional</a:t>
            </a: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trademarks</a:t>
            </a: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</a:t>
            </a:r>
            <a:endParaRPr lang="pl-PL" sz="3200" b="1" dirty="0"/>
          </a:p>
        </p:txBody>
      </p:sp>
      <p:pic>
        <p:nvPicPr>
          <p:cNvPr id="4" name="Football kick crow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790" y="1052736"/>
            <a:ext cx="8117010" cy="4286796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078" y="706693"/>
            <a:ext cx="2837499" cy="357937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009314"/>
            <a:ext cx="3024336" cy="3810114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2165604" y="3138370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</a:rPr>
              <a:t>EUTM 007459027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6156176" y="4854852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</a:rPr>
              <a:t>EUTM 009787573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766" y="3861048"/>
            <a:ext cx="3983710" cy="198760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0"/>
            <a:ext cx="8480271" cy="1146147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7B5AE-983E-4443-8CF4-AD953EFB0385}" type="datetime1">
              <a:rPr lang="pl-PL" smtClean="0"/>
              <a:pPr/>
              <a:t>03.10.2019</a:t>
            </a:fld>
            <a:endParaRPr lang="pl-PL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605688"/>
              </p:ext>
            </p:extLst>
          </p:nvPr>
        </p:nvGraphicFramePr>
        <p:xfrm>
          <a:off x="1115616" y="1284161"/>
          <a:ext cx="6840760" cy="26866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34767">
                  <a:extLst>
                    <a:ext uri="{9D8B030D-6E8A-4147-A177-3AD203B41FA5}">
                      <a16:colId xmlns:a16="http://schemas.microsoft.com/office/drawing/2014/main" val="697359861"/>
                    </a:ext>
                  </a:extLst>
                </a:gridCol>
                <a:gridCol w="3205993">
                  <a:extLst>
                    <a:ext uri="{9D8B030D-6E8A-4147-A177-3AD203B41FA5}">
                      <a16:colId xmlns:a16="http://schemas.microsoft.com/office/drawing/2014/main" val="1058673151"/>
                    </a:ext>
                  </a:extLst>
                </a:gridCol>
              </a:tblGrid>
              <a:tr h="218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>
                          <a:effectLst/>
                        </a:rPr>
                        <a:t>USAIN BOLT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>
                          <a:effectLst/>
                        </a:rPr>
                        <a:t>EUTM 9787581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6812745"/>
                  </a:ext>
                </a:extLst>
              </a:tr>
              <a:tr h="218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>
                          <a:effectLst/>
                        </a:rPr>
                        <a:t>MARC GASOL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>
                          <a:effectLst/>
                        </a:rPr>
                        <a:t>EUTM 11318318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348974"/>
                  </a:ext>
                </a:extLst>
              </a:tr>
              <a:tr h="218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 dirty="0">
                          <a:effectLst/>
                        </a:rPr>
                        <a:t>ROGER FEDERER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>
                          <a:effectLst/>
                        </a:rPr>
                        <a:t>EUTM 3209756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5737874"/>
                  </a:ext>
                </a:extLst>
              </a:tr>
              <a:tr h="218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 dirty="0">
                          <a:effectLst/>
                        </a:rPr>
                        <a:t>SEBASTIAN VETTEL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>
                          <a:effectLst/>
                        </a:rPr>
                        <a:t>EUTM 8851073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928917"/>
                  </a:ext>
                </a:extLst>
              </a:tr>
              <a:tr h="218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 dirty="0">
                          <a:effectLst/>
                        </a:rPr>
                        <a:t>ANA KOURNIKOVA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>
                          <a:effectLst/>
                        </a:rPr>
                        <a:t>EUTM 11931052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5286587"/>
                  </a:ext>
                </a:extLst>
              </a:tr>
              <a:tr h="218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 dirty="0">
                          <a:effectLst/>
                        </a:rPr>
                        <a:t>CRISTIANO RONALDO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>
                          <a:effectLst/>
                        </a:rPr>
                        <a:t>EUTM 16809485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6802583"/>
                  </a:ext>
                </a:extLst>
              </a:tr>
              <a:tr h="218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>
                          <a:effectLst/>
                        </a:rPr>
                        <a:t>Lionel MESSI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>
                          <a:effectLst/>
                        </a:rPr>
                        <a:t>EUTM 14799928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4879971"/>
                  </a:ext>
                </a:extLst>
              </a:tr>
              <a:tr h="218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 dirty="0">
                          <a:effectLst/>
                        </a:rPr>
                        <a:t>DIEGO MARADONA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 dirty="0">
                          <a:effectLst/>
                        </a:rPr>
                        <a:t>EUTM 2243947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0738454"/>
                  </a:ext>
                </a:extLst>
              </a:tr>
              <a:tr h="218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>
                          <a:effectLst/>
                        </a:rPr>
                        <a:t>PAUL POGBA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200">
                          <a:effectLst/>
                        </a:rPr>
                        <a:t>EUTM 12540035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3084888"/>
                  </a:ext>
                </a:extLst>
              </a:tr>
              <a:tr h="218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PODGBA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EUTM 17039256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4480033"/>
                  </a:ext>
                </a:extLst>
              </a:tr>
              <a:tr h="218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POGBANCE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EUTM 17060278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1579886"/>
                  </a:ext>
                </a:extLst>
              </a:tr>
              <a:tr h="279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GRIEZMANN 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4312154 	France – INPI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362515"/>
                  </a:ext>
                </a:extLst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221744"/>
              </p:ext>
            </p:extLst>
          </p:nvPr>
        </p:nvGraphicFramePr>
        <p:xfrm>
          <a:off x="1115616" y="4077072"/>
          <a:ext cx="6840760" cy="1476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34767">
                  <a:extLst>
                    <a:ext uri="{9D8B030D-6E8A-4147-A177-3AD203B41FA5}">
                      <a16:colId xmlns:a16="http://schemas.microsoft.com/office/drawing/2014/main" val="3704036245"/>
                    </a:ext>
                  </a:extLst>
                </a:gridCol>
                <a:gridCol w="3205993">
                  <a:extLst>
                    <a:ext uri="{9D8B030D-6E8A-4147-A177-3AD203B41FA5}">
                      <a16:colId xmlns:a16="http://schemas.microsoft.com/office/drawing/2014/main" val="3636533188"/>
                    </a:ext>
                  </a:extLst>
                </a:gridCol>
              </a:tblGrid>
              <a:tr h="1980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DISTRICT 77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EUTM 017050626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3002974"/>
                  </a:ext>
                </a:extLst>
              </a:tr>
              <a:tr h="1980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D77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EUTM 017060518 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6162074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DB07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EUTM </a:t>
                      </a:r>
                      <a:r>
                        <a:rPr lang="pl-PL" sz="1200" dirty="0" smtClean="0">
                          <a:effectLst/>
                        </a:rPr>
                        <a:t>002746337</a:t>
                      </a:r>
                      <a:endParaRPr lang="pl-PL" sz="1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543622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CR7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EUTM 01276529, EUTM 01308948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0485937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EUTM018019298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7715259"/>
                  </a:ext>
                </a:extLst>
              </a:tr>
            </a:tbl>
          </a:graphicData>
        </a:graphic>
      </p:graphicFrame>
      <p:pic>
        <p:nvPicPr>
          <p:cNvPr id="6" name="Obraz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157192"/>
            <a:ext cx="648072" cy="31848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-101954"/>
            <a:ext cx="8480271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2768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Uncoventional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trademarks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sport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70792"/>
            <a:ext cx="1885791" cy="957229"/>
          </a:xfr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922" y="1970792"/>
            <a:ext cx="1656184" cy="145219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233" y="1325729"/>
            <a:ext cx="1032327" cy="189313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2749" y="1777874"/>
            <a:ext cx="1560711" cy="1560711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683568" y="345451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</a:rPr>
              <a:t>UK00002657917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770872" y="3422989"/>
            <a:ext cx="267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UK00003311979</a:t>
            </a:r>
          </a:p>
        </p:txBody>
      </p:sp>
      <p:sp>
        <p:nvSpPr>
          <p:cNvPr id="10" name="Prostokąt 9"/>
          <p:cNvSpPr/>
          <p:nvPr/>
        </p:nvSpPr>
        <p:spPr>
          <a:xfrm>
            <a:off x="7633373" y="3481740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</a:rPr>
              <a:t>Z.497157</a:t>
            </a:r>
            <a:endParaRPr lang="pl-PL" dirty="0"/>
          </a:p>
        </p:txBody>
      </p:sp>
      <p:sp>
        <p:nvSpPr>
          <p:cNvPr id="11" name="Prostokąt 10"/>
          <p:cNvSpPr/>
          <p:nvPr/>
        </p:nvSpPr>
        <p:spPr>
          <a:xfrm>
            <a:off x="5074302" y="3436096"/>
            <a:ext cx="2244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EUTM 018038054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303309"/>
            <a:ext cx="2304256" cy="1296144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7199784" y="1556792"/>
            <a:ext cx="79208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sz="1000" dirty="0"/>
          </a:p>
        </p:txBody>
      </p:sp>
      <p:sp>
        <p:nvSpPr>
          <p:cNvPr id="12" name="Symbol zastępczy zawartości 4"/>
          <p:cNvSpPr txBox="1">
            <a:spLocks/>
          </p:cNvSpPr>
          <p:nvPr/>
        </p:nvSpPr>
        <p:spPr>
          <a:xfrm>
            <a:off x="179512" y="332656"/>
            <a:ext cx="8964488" cy="12961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660232" y="2924944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6732240" y="3501008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6660232" y="4293096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6732240" y="4869160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6732240" y="5445224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20" y="120958"/>
            <a:ext cx="8480271" cy="114614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46" y="1199743"/>
            <a:ext cx="7875817" cy="4430147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you for your attention!</a:t>
            </a:r>
            <a:endParaRPr lang="en-US" dirty="0"/>
          </a:p>
        </p:txBody>
      </p:sp>
      <p:sp>
        <p:nvSpPr>
          <p:cNvPr id="3" name="pole tekstowe 2"/>
          <p:cNvSpPr txBox="1"/>
          <p:nvPr/>
        </p:nvSpPr>
        <p:spPr>
          <a:xfrm>
            <a:off x="5940152" y="5805264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Blanka </a:t>
            </a:r>
            <a:r>
              <a:rPr lang="pl-PL" b="1" dirty="0" smtClean="0"/>
              <a:t>Bułacz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bbulacz@uprp.gov.pl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rząd Patentowy RP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2107</TotalTime>
  <Words>102</Words>
  <Application>Microsoft Office PowerPoint</Application>
  <PresentationFormat>On-screen Show (4:3)</PresentationFormat>
  <Paragraphs>52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Arial Unicode MS</vt:lpstr>
      <vt:lpstr>Calibri</vt:lpstr>
      <vt:lpstr>Microsoft Sans Serif</vt:lpstr>
      <vt:lpstr>Times New Roman</vt:lpstr>
      <vt:lpstr>Verdana</vt:lpstr>
      <vt:lpstr>Urząd Patentowy RP</vt:lpstr>
      <vt:lpstr>Uncoventional trademarks in sport</vt:lpstr>
      <vt:lpstr>Uncoventional trademarks in sport</vt:lpstr>
      <vt:lpstr>PowerPoint Presentation</vt:lpstr>
      <vt:lpstr>PowerPoint Presentation</vt:lpstr>
      <vt:lpstr>Uncoventional trademarks in sport</vt:lpstr>
      <vt:lpstr>PowerPoint Presentation</vt:lpstr>
      <vt:lpstr>Thank you for your attention!</vt:lpstr>
    </vt:vector>
  </TitlesOfParts>
  <Company>U.P.R.P.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Enhancing Growth of IP Marketplace in Poland</dc:title>
  <dc:creator>Marcin Gędłek</dc:creator>
  <cp:keywords>FOR OFFICIAL USE ONLY</cp:keywords>
  <cp:lastModifiedBy>GOUMAZ Margaux</cp:lastModifiedBy>
  <cp:revision>283</cp:revision>
  <dcterms:created xsi:type="dcterms:W3CDTF">2011-11-16T14:16:27Z</dcterms:created>
  <dcterms:modified xsi:type="dcterms:W3CDTF">2019-10-03T09:25:53Z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54d16500-6b4a-463d-84cf-4ced2850c4ba</vt:lpwstr>
  </property>
  <property fmtid="{D5CDD505-2E9C-101B-9397-08002B2CF9AE}" pid="3" name="Classification">
    <vt:lpwstr>For Official Use Only</vt:lpwstr>
  </property>
  <property fmtid="{D5CDD505-2E9C-101B-9397-08002B2CF9AE}" pid="4" name="VisualMarkings">
    <vt:lpwstr>Footer</vt:lpwstr>
  </property>
  <property fmtid="{D5CDD505-2E9C-101B-9397-08002B2CF9AE}" pid="5" name="Alignment">
    <vt:lpwstr>Centre</vt:lpwstr>
  </property>
  <property fmtid="{D5CDD505-2E9C-101B-9397-08002B2CF9AE}" pid="6" name="Language">
    <vt:lpwstr>English</vt:lpwstr>
  </property>
</Properties>
</file>