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2"/>
    <p:sldId id="275" r:id="rId3"/>
    <p:sldId id="257" r:id="rId4"/>
    <p:sldId id="276" r:id="rId5"/>
    <p:sldId id="272" r:id="rId6"/>
    <p:sldId id="273" r:id="rId7"/>
    <p:sldId id="274" r:id="rId8"/>
    <p:sldId id="283" r:id="rId9"/>
    <p:sldId id="277" r:id="rId10"/>
    <p:sldId id="264" r:id="rId11"/>
    <p:sldId id="282" r:id="rId12"/>
    <p:sldId id="280" r:id="rId13"/>
    <p:sldId id="269" r:id="rId14"/>
    <p:sldId id="278" r:id="rId15"/>
    <p:sldId id="285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52" d="100"/>
          <a:sy n="52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2A2F1-CB62-47E2-B584-A0D013A20DE6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625DEE-040D-429F-ACAD-F108805BF9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omejevanje</a:t>
          </a:r>
          <a:endParaRPr lang="en-US" dirty="0"/>
        </a:p>
      </dgm:t>
    </dgm:pt>
    <dgm:pt modelId="{BD64D7E2-101D-44B0-8544-FBA7EB0C825E}" type="parTrans" cxnId="{B2A4C817-021E-4A0B-A61C-2D2921D137A7}">
      <dgm:prSet/>
      <dgm:spPr/>
      <dgm:t>
        <a:bodyPr/>
        <a:lstStyle/>
        <a:p>
          <a:endParaRPr lang="en-US"/>
        </a:p>
      </dgm:t>
    </dgm:pt>
    <dgm:pt modelId="{F7E9E538-A748-42FE-839A-F25DA05C8D79}" type="sibTrans" cxnId="{B2A4C817-021E-4A0B-A61C-2D2921D137A7}">
      <dgm:prSet/>
      <dgm:spPr/>
      <dgm:t>
        <a:bodyPr/>
        <a:lstStyle/>
        <a:p>
          <a:endParaRPr lang="en-US"/>
        </a:p>
      </dgm:t>
    </dgm:pt>
    <dgm:pt modelId="{FBBBE6D1-2415-4D02-BFDA-422E54FF56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varovanje</a:t>
          </a:r>
          <a:endParaRPr lang="en-US"/>
        </a:p>
      </dgm:t>
    </dgm:pt>
    <dgm:pt modelId="{8951E08D-F367-4292-A46E-31C07EBDFE74}" type="parTrans" cxnId="{891BBBA6-3BA4-4BD8-A68C-60E53F380356}">
      <dgm:prSet/>
      <dgm:spPr/>
      <dgm:t>
        <a:bodyPr/>
        <a:lstStyle/>
        <a:p>
          <a:endParaRPr lang="en-US"/>
        </a:p>
      </dgm:t>
    </dgm:pt>
    <dgm:pt modelId="{3450C3BA-9441-4290-BBDF-BB71A3F06139}" type="sibTrans" cxnId="{891BBBA6-3BA4-4BD8-A68C-60E53F380356}">
      <dgm:prSet/>
      <dgm:spPr/>
      <dgm:t>
        <a:bodyPr/>
        <a:lstStyle/>
        <a:p>
          <a:endParaRPr lang="en-US"/>
        </a:p>
      </dgm:t>
    </dgm:pt>
    <dgm:pt modelId="{C4435045-4344-804E-A1DB-3CC269B3BB24}" type="pres">
      <dgm:prSet presAssocID="{CBF2A2F1-CB62-47E2-B584-A0D013A20D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8535F-7F1C-FF42-8445-B2540C91EC29}" type="pres">
      <dgm:prSet presAssocID="{2C625DEE-040D-429F-ACAD-F108805BF9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64CB6-A12E-5A48-AF4E-D75AD8E23CC3}" type="pres">
      <dgm:prSet presAssocID="{2C625DEE-040D-429F-ACAD-F108805BF96A}" presName="spNode" presStyleCnt="0"/>
      <dgm:spPr/>
    </dgm:pt>
    <dgm:pt modelId="{8629E6A2-EC35-A94F-9AB6-0E26826BBBD5}" type="pres">
      <dgm:prSet presAssocID="{F7E9E538-A748-42FE-839A-F25DA05C8D79}" presName="sibTrans" presStyleLbl="sibTrans1D1" presStyleIdx="0" presStyleCnt="2"/>
      <dgm:spPr/>
      <dgm:t>
        <a:bodyPr/>
        <a:lstStyle/>
        <a:p>
          <a:endParaRPr lang="en-US"/>
        </a:p>
      </dgm:t>
    </dgm:pt>
    <dgm:pt modelId="{3B9ED2E6-3E02-7E41-AE0A-A6AB2ABF45A1}" type="pres">
      <dgm:prSet presAssocID="{FBBBE6D1-2415-4D02-BFDA-422E54FF56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29B6E-DAAC-F848-9DB8-84B5F9C645A9}" type="pres">
      <dgm:prSet presAssocID="{FBBBE6D1-2415-4D02-BFDA-422E54FF564F}" presName="spNode" presStyleCnt="0"/>
      <dgm:spPr/>
    </dgm:pt>
    <dgm:pt modelId="{0495B8F2-F47F-0941-9163-4732D5DBB0C2}" type="pres">
      <dgm:prSet presAssocID="{3450C3BA-9441-4290-BBDF-BB71A3F06139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6551452B-220A-8D41-B4D2-02458DE48264}" type="presOf" srcId="{F7E9E538-A748-42FE-839A-F25DA05C8D79}" destId="{8629E6A2-EC35-A94F-9AB6-0E26826BBBD5}" srcOrd="0" destOrd="0" presId="urn:microsoft.com/office/officeart/2005/8/layout/cycle5"/>
    <dgm:cxn modelId="{23213E97-3A33-8548-AD47-0A966DC38332}" type="presOf" srcId="{CBF2A2F1-CB62-47E2-B584-A0D013A20DE6}" destId="{C4435045-4344-804E-A1DB-3CC269B3BB24}" srcOrd="0" destOrd="0" presId="urn:microsoft.com/office/officeart/2005/8/layout/cycle5"/>
    <dgm:cxn modelId="{891BBBA6-3BA4-4BD8-A68C-60E53F380356}" srcId="{CBF2A2F1-CB62-47E2-B584-A0D013A20DE6}" destId="{FBBBE6D1-2415-4D02-BFDA-422E54FF564F}" srcOrd="1" destOrd="0" parTransId="{8951E08D-F367-4292-A46E-31C07EBDFE74}" sibTransId="{3450C3BA-9441-4290-BBDF-BB71A3F06139}"/>
    <dgm:cxn modelId="{1A9E5D41-3C61-F041-A54C-563B8E52FAA1}" type="presOf" srcId="{3450C3BA-9441-4290-BBDF-BB71A3F06139}" destId="{0495B8F2-F47F-0941-9163-4732D5DBB0C2}" srcOrd="0" destOrd="0" presId="urn:microsoft.com/office/officeart/2005/8/layout/cycle5"/>
    <dgm:cxn modelId="{80E51B26-D55D-4D4F-B18B-DD7491AB3B55}" type="presOf" srcId="{2C625DEE-040D-429F-ACAD-F108805BF96A}" destId="{FD98535F-7F1C-FF42-8445-B2540C91EC29}" srcOrd="0" destOrd="0" presId="urn:microsoft.com/office/officeart/2005/8/layout/cycle5"/>
    <dgm:cxn modelId="{B2A4C817-021E-4A0B-A61C-2D2921D137A7}" srcId="{CBF2A2F1-CB62-47E2-B584-A0D013A20DE6}" destId="{2C625DEE-040D-429F-ACAD-F108805BF96A}" srcOrd="0" destOrd="0" parTransId="{BD64D7E2-101D-44B0-8544-FBA7EB0C825E}" sibTransId="{F7E9E538-A748-42FE-839A-F25DA05C8D79}"/>
    <dgm:cxn modelId="{8193FD15-C172-EC49-AE71-2CCADF604D25}" type="presOf" srcId="{FBBBE6D1-2415-4D02-BFDA-422E54FF564F}" destId="{3B9ED2E6-3E02-7E41-AE0A-A6AB2ABF45A1}" srcOrd="0" destOrd="0" presId="urn:microsoft.com/office/officeart/2005/8/layout/cycle5"/>
    <dgm:cxn modelId="{6BF76C54-B103-3745-A6E8-7560445B27B1}" type="presParOf" srcId="{C4435045-4344-804E-A1DB-3CC269B3BB24}" destId="{FD98535F-7F1C-FF42-8445-B2540C91EC29}" srcOrd="0" destOrd="0" presId="urn:microsoft.com/office/officeart/2005/8/layout/cycle5"/>
    <dgm:cxn modelId="{92941699-6FEB-AA42-A1A2-0FC763DEED1E}" type="presParOf" srcId="{C4435045-4344-804E-A1DB-3CC269B3BB24}" destId="{88E64CB6-A12E-5A48-AF4E-D75AD8E23CC3}" srcOrd="1" destOrd="0" presId="urn:microsoft.com/office/officeart/2005/8/layout/cycle5"/>
    <dgm:cxn modelId="{0257FA30-BE12-3746-93BC-49607179D74E}" type="presParOf" srcId="{C4435045-4344-804E-A1DB-3CC269B3BB24}" destId="{8629E6A2-EC35-A94F-9AB6-0E26826BBBD5}" srcOrd="2" destOrd="0" presId="urn:microsoft.com/office/officeart/2005/8/layout/cycle5"/>
    <dgm:cxn modelId="{CE285DD2-2903-A44D-8182-191D9300F553}" type="presParOf" srcId="{C4435045-4344-804E-A1DB-3CC269B3BB24}" destId="{3B9ED2E6-3E02-7E41-AE0A-A6AB2ABF45A1}" srcOrd="3" destOrd="0" presId="urn:microsoft.com/office/officeart/2005/8/layout/cycle5"/>
    <dgm:cxn modelId="{3616032F-14D5-7645-B5CE-293AD5342EF7}" type="presParOf" srcId="{C4435045-4344-804E-A1DB-3CC269B3BB24}" destId="{5FA29B6E-DAAC-F848-9DB8-84B5F9C645A9}" srcOrd="4" destOrd="0" presId="urn:microsoft.com/office/officeart/2005/8/layout/cycle5"/>
    <dgm:cxn modelId="{D7FF68CE-91B7-A447-B4BD-E834F4C763B5}" type="presParOf" srcId="{C4435045-4344-804E-A1DB-3CC269B3BB24}" destId="{0495B8F2-F47F-0941-9163-4732D5DBB0C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8535F-7F1C-FF42-8445-B2540C91EC29}">
      <dsp:nvSpPr>
        <dsp:cNvPr id="0" name=""/>
        <dsp:cNvSpPr/>
      </dsp:nvSpPr>
      <dsp:spPr>
        <a:xfrm>
          <a:off x="766739" y="1597318"/>
          <a:ext cx="4606051" cy="29939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900" b="0" i="0" kern="1200" baseline="0"/>
            <a:t>omejevanje</a:t>
          </a:r>
          <a:endParaRPr lang="en-US" sz="5900" kern="1200" dirty="0"/>
        </a:p>
      </dsp:txBody>
      <dsp:txXfrm>
        <a:off x="912891" y="1743470"/>
        <a:ext cx="4313747" cy="2701629"/>
      </dsp:txXfrm>
    </dsp:sp>
    <dsp:sp modelId="{8629E6A2-EC35-A94F-9AB6-0E26826BBBD5}">
      <dsp:nvSpPr>
        <dsp:cNvPr id="0" name=""/>
        <dsp:cNvSpPr/>
      </dsp:nvSpPr>
      <dsp:spPr>
        <a:xfrm>
          <a:off x="3069765" y="555730"/>
          <a:ext cx="5077108" cy="5077108"/>
        </a:xfrm>
        <a:custGeom>
          <a:avLst/>
          <a:gdLst/>
          <a:ahLst/>
          <a:cxnLst/>
          <a:rect l="0" t="0" r="0" b="0"/>
          <a:pathLst>
            <a:path>
              <a:moveTo>
                <a:pt x="1069631" y="468162"/>
              </a:moveTo>
              <a:arcTo wR="2538554" hR="2538554" stAng="14078680" swAng="42426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ED2E6-3E02-7E41-AE0A-A6AB2ABF45A1}">
      <dsp:nvSpPr>
        <dsp:cNvPr id="0" name=""/>
        <dsp:cNvSpPr/>
      </dsp:nvSpPr>
      <dsp:spPr>
        <a:xfrm>
          <a:off x="5843848" y="1597318"/>
          <a:ext cx="4606051" cy="2993933"/>
        </a:xfrm>
        <a:prstGeom prst="roundRect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900" b="0" i="0" kern="1200" baseline="0"/>
            <a:t>varovanje</a:t>
          </a:r>
          <a:endParaRPr lang="en-US" sz="5900" kern="1200"/>
        </a:p>
      </dsp:txBody>
      <dsp:txXfrm>
        <a:off x="5990000" y="1743470"/>
        <a:ext cx="4313747" cy="2701629"/>
      </dsp:txXfrm>
    </dsp:sp>
    <dsp:sp modelId="{0495B8F2-F47F-0941-9163-4732D5DBB0C2}">
      <dsp:nvSpPr>
        <dsp:cNvPr id="0" name=""/>
        <dsp:cNvSpPr/>
      </dsp:nvSpPr>
      <dsp:spPr>
        <a:xfrm>
          <a:off x="3069765" y="555730"/>
          <a:ext cx="5077108" cy="5077108"/>
        </a:xfrm>
        <a:custGeom>
          <a:avLst/>
          <a:gdLst/>
          <a:ahLst/>
          <a:cxnLst/>
          <a:rect l="0" t="0" r="0" b="0"/>
          <a:pathLst>
            <a:path>
              <a:moveTo>
                <a:pt x="4007477" y="4608946"/>
              </a:moveTo>
              <a:arcTo wR="2538554" hR="2538554" stAng="3278680" swAng="4242640"/>
            </a:path>
          </a:pathLst>
        </a:custGeom>
        <a:noFill/>
        <a:ln w="9525" cap="flat" cmpd="sng" algn="ctr">
          <a:solidFill>
            <a:schemeClr val="accent2">
              <a:hueOff val="-4142178"/>
              <a:satOff val="-15113"/>
              <a:lumOff val="333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9433560"/>
            <a:ext cx="13004800" cy="233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Sans Serif" panose="020B0604020202020204" pitchFamily="34" charset="0"/>
                <a:ea typeface="Helvetica Neue Medium"/>
                <a:cs typeface="Helvetica Neue Medium"/>
                <a:sym typeface="Helvetica Neue Medium"/>
              </a:rPr>
              <a:t>WIPO FOR OFFICIAL USE ONLY</a:t>
            </a:r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icrosoft Sans Serif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4DC7AE-66FC-F148-A0E9-BE5D0E1E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478300"/>
            <a:ext cx="7358644" cy="2450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Pravica na lastni podobi in šport v dobi družbenih medijev</a:t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dr. Vesna Bergant Rakočević</a:t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višja sodnica, višje sodišče v Ljubljani,</a:t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arbitrica CAS</a:t>
            </a:r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04" y="1881045"/>
            <a:ext cx="2393387" cy="23933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1337" y="3850247"/>
            <a:ext cx="1026554" cy="10265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554" y="3702390"/>
            <a:ext cx="313274" cy="313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6923" y="0"/>
            <a:ext cx="6847878" cy="48768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04652" y="6793784"/>
            <a:ext cx="0" cy="185318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680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800" cy="9753600"/>
          </a:xfrm>
          <a:prstGeom prst="rect">
            <a:avLst/>
          </a:prstGeom>
          <a:solidFill>
            <a:srgbClr val="3A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138" y="-5646"/>
            <a:ext cx="11019893" cy="9777508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7" name="9A3756D0-8E24-4AE2-99BD-98DE067BA666-L0-001.png" descr="9A3756D0-8E24-4AE2-99BD-98DE067BA666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20" y="2746766"/>
            <a:ext cx="7710528" cy="42600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129"/>
            <a:ext cx="13004801" cy="9741683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9"/>
          <a:stretch/>
        </p:blipFill>
        <p:spPr>
          <a:xfrm flipH="1">
            <a:off x="-1" y="2786"/>
            <a:ext cx="13004798" cy="9750814"/>
          </a:xfrm>
          <a:prstGeom prst="rect">
            <a:avLst/>
          </a:prstGeom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6509" y="-18325"/>
            <a:ext cx="5303218" cy="3144535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5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9089" y="3696425"/>
            <a:ext cx="6955711" cy="6057175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3FCC18ED-30B6-EC4E-95BD-080294E7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58" y="5251584"/>
            <a:ext cx="6343017" cy="1615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300" kern="1200" dirty="0">
                <a:latin typeface="+mj-lt"/>
                <a:ea typeface="+mj-ea"/>
                <a:cs typeface="+mj-cs"/>
              </a:rPr>
              <a:t/>
            </a:r>
            <a:br>
              <a:rPr lang="en-US" sz="4300" kern="1200" dirty="0">
                <a:latin typeface="+mj-lt"/>
                <a:ea typeface="+mj-ea"/>
                <a:cs typeface="+mj-cs"/>
              </a:rPr>
            </a:br>
            <a:endParaRPr lang="en-US" sz="4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B7882170-9F76-45D6-96E6-08EE6062D44F-L0-001.jpeg" descr="B7882170-9F76-45D6-96E6-08EE6062D44F-L0-001.jpeg">
            <a:extLst>
              <a:ext uri="{FF2B5EF4-FFF2-40B4-BE49-F238E27FC236}">
                <a16:creationId xmlns:a16="http://schemas.microsoft.com/office/drawing/2014/main" id="{E221CB08-8358-8441-8246-A11A6198F675}"/>
              </a:ext>
            </a:extLst>
          </p:cNvPr>
          <p:cNvPicPr>
            <a:picLocks noGrp="1" noChangeAspect="1"/>
          </p:cNvPicPr>
          <p:nvPr>
            <p:ph type="pic" sz="half" idx="4294967295"/>
          </p:nvPr>
        </p:nvPicPr>
        <p:blipFill rotWithShape="1">
          <a:blip r:embed="rId3"/>
          <a:srcRect l="17463" r="20212" b="-1"/>
          <a:stretch/>
        </p:blipFill>
        <p:spPr>
          <a:xfrm>
            <a:off x="6344117" y="100482"/>
            <a:ext cx="3046067" cy="2443720"/>
          </a:xfrm>
          <a:prstGeom prst="rect">
            <a:avLst/>
          </a:prstGeom>
        </p:spPr>
      </p:pic>
      <p:pic>
        <p:nvPicPr>
          <p:cNvPr id="128" name="21314D14-EE3B-4AFE-9D76-8850C225F995-L0-001.png" descr="21314D14-EE3B-4AFE-9D76-8850C225F995-L0-001.png">
            <a:extLst>
              <a:ext uri="{FF2B5EF4-FFF2-40B4-BE49-F238E27FC236}">
                <a16:creationId xmlns:a16="http://schemas.microsoft.com/office/drawing/2014/main" id="{9B4F4600-0963-4147-B0BA-018344936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493" y="5747547"/>
            <a:ext cx="8538308" cy="3260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21314D14-EE3B-4AFE-9D76-8850C225F995-L0-001.png" descr="21314D14-EE3B-4AFE-9D76-8850C225F995-L0-001.png">
            <a:extLst>
              <a:ext uri="{FF2B5EF4-FFF2-40B4-BE49-F238E27FC236}">
                <a16:creationId xmlns:a16="http://schemas.microsoft.com/office/drawing/2014/main" id="{FBBA5BA3-51F5-C746-A48B-2207A1786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244" y="5649750"/>
            <a:ext cx="8538308" cy="326004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43">
            <a:extLst>
              <a:ext uri="{FF2B5EF4-FFF2-40B4-BE49-F238E27FC236}">
                <a16:creationId xmlns:a16="http://schemas.microsoft.com/office/drawing/2014/main" id="{68B24171-8D6B-074A-8CBB-4B89B7FC9DF5}"/>
              </a:ext>
            </a:extLst>
          </p:cNvPr>
          <p:cNvSpPr txBox="1">
            <a:spLocks/>
          </p:cNvSpPr>
          <p:nvPr/>
        </p:nvSpPr>
        <p:spPr>
          <a:xfrm>
            <a:off x="263768" y="4405913"/>
            <a:ext cx="6343017" cy="161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300" kern="1200" dirty="0">
                <a:latin typeface="+mj-lt"/>
                <a:ea typeface="+mj-ea"/>
                <a:cs typeface="+mj-cs"/>
              </a:rPr>
              <a:t/>
            </a:r>
            <a:br>
              <a:rPr lang="en-US" sz="4300" kern="1200" dirty="0">
                <a:latin typeface="+mj-lt"/>
                <a:ea typeface="+mj-ea"/>
                <a:cs typeface="+mj-cs"/>
              </a:rPr>
            </a:br>
            <a:endParaRPr lang="en-US" sz="4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35" name="B7882170-9F76-45D6-96E6-08EE6062D44F-L0-001.jpeg" descr="B7882170-9F76-45D6-96E6-08EE6062D44F-L0-001.jpeg">
            <a:extLst>
              <a:ext uri="{FF2B5EF4-FFF2-40B4-BE49-F238E27FC236}">
                <a16:creationId xmlns:a16="http://schemas.microsoft.com/office/drawing/2014/main" id="{FBC01F8A-20A6-414F-A51B-41C3BF7B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64" y="24206"/>
            <a:ext cx="8815093" cy="4503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43">
            <a:extLst>
              <a:ext uri="{FF2B5EF4-FFF2-40B4-BE49-F238E27FC236}">
                <a16:creationId xmlns:a16="http://schemas.microsoft.com/office/drawing/2014/main" id="{E9EC5378-391E-704C-93C3-27ED81E00B0D}"/>
              </a:ext>
            </a:extLst>
          </p:cNvPr>
          <p:cNvSpPr txBox="1">
            <a:spLocks/>
          </p:cNvSpPr>
          <p:nvPr/>
        </p:nvSpPr>
        <p:spPr>
          <a:xfrm>
            <a:off x="396240" y="4744387"/>
            <a:ext cx="6343017" cy="161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300" kern="1200" dirty="0">
                <a:latin typeface="+mj-lt"/>
                <a:ea typeface="+mj-ea"/>
                <a:cs typeface="+mj-cs"/>
              </a:rPr>
              <a:t>Nick </a:t>
            </a:r>
            <a:r>
              <a:rPr lang="en-US" sz="4300" kern="1200" dirty="0" err="1">
                <a:latin typeface="+mj-lt"/>
                <a:ea typeface="+mj-ea"/>
                <a:cs typeface="+mj-cs"/>
              </a:rPr>
              <a:t>Symmonds</a:t>
            </a:r>
            <a:r>
              <a:rPr lang="en-US" sz="4300" kern="1200" dirty="0">
                <a:latin typeface="+mj-lt"/>
                <a:ea typeface="+mj-ea"/>
                <a:cs typeface="+mj-cs"/>
              </a:rPr>
              <a:t/>
            </a:r>
            <a:br>
              <a:rPr lang="en-US" sz="4300" kern="1200" dirty="0">
                <a:latin typeface="+mj-lt"/>
                <a:ea typeface="+mj-ea"/>
                <a:cs typeface="+mj-cs"/>
              </a:rPr>
            </a:br>
            <a:endParaRPr lang="en-US" sz="43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4455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5627A-56CF-C24A-88BC-405F8EC6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6557421"/>
            <a:ext cx="7904726" cy="1853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Neupravičena uporaba – kdaj?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A892AFA-CC45-104C-8C37-32396E9B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2" y="1192109"/>
            <a:ext cx="6055079" cy="4356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Identifikacija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Odsotnost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dovoljenja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obseg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vrsta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uporabe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6662" y="0"/>
            <a:ext cx="6708139" cy="4777282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609344" y="5150460"/>
            <a:ext cx="0" cy="185318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7498" y="6557421"/>
            <a:ext cx="2007738" cy="2007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470" y="6409565"/>
            <a:ext cx="612703" cy="612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94488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97"/>
          <p:cNvSpPr/>
          <p:nvPr/>
        </p:nvSpPr>
        <p:spPr>
          <a:xfrm>
            <a:off x="-1" y="1219200"/>
            <a:ext cx="5810050" cy="7315200"/>
          </a:xfrm>
          <a:prstGeom prst="rect">
            <a:avLst/>
          </a:prstGeom>
          <a:gradFill>
            <a:gsLst>
              <a:gs pos="0">
                <a:srgbClr val="0092E6"/>
              </a:gs>
              <a:gs pos="25000">
                <a:srgbClr val="0092E6"/>
              </a:gs>
              <a:gs pos="94000">
                <a:srgbClr val="363535"/>
              </a:gs>
              <a:gs pos="100000">
                <a:srgbClr val="363535"/>
              </a:gs>
            </a:gsLst>
            <a:lin ang="42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7" name="Picture 199" descr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Free use"/>
          <p:cNvSpPr txBox="1">
            <a:spLocks noGrp="1"/>
          </p:cNvSpPr>
          <p:nvPr>
            <p:ph type="title"/>
          </p:nvPr>
        </p:nvSpPr>
        <p:spPr>
          <a:xfrm>
            <a:off x="682751" y="3377317"/>
            <a:ext cx="3903764" cy="3008969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685800">
              <a:lnSpc>
                <a:spcPct val="90000"/>
              </a:lnSpc>
              <a:defRPr sz="4300">
                <a:solidFill>
                  <a:srgbClr val="FFFFFF"/>
                </a:solidFill>
              </a:defRPr>
            </a:lvl1pPr>
          </a:lstStyle>
          <a:p>
            <a:r>
              <a:t>Prosta uporaba</a:t>
            </a:r>
          </a:p>
        </p:txBody>
      </p:sp>
      <p:grpSp>
        <p:nvGrpSpPr>
          <p:cNvPr id="218" name="public interest…"/>
          <p:cNvGrpSpPr/>
          <p:nvPr/>
        </p:nvGrpSpPr>
        <p:grpSpPr>
          <a:xfrm>
            <a:off x="7608589" y="1689461"/>
            <a:ext cx="3187337" cy="6374675"/>
            <a:chOff x="0" y="0"/>
            <a:chExt cx="3187336" cy="6374673"/>
          </a:xfrm>
        </p:grpSpPr>
        <p:grpSp>
          <p:nvGrpSpPr>
            <p:cNvPr id="211" name="Group"/>
            <p:cNvGrpSpPr/>
            <p:nvPr/>
          </p:nvGrpSpPr>
          <p:grpSpPr>
            <a:xfrm>
              <a:off x="0" y="0"/>
              <a:ext cx="3187337" cy="1912403"/>
              <a:chOff x="0" y="0"/>
              <a:chExt cx="3187336" cy="1912402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-1" y="-1"/>
                <a:ext cx="3187338" cy="1912404"/>
              </a:xfrm>
              <a:prstGeom prst="rect">
                <a:avLst/>
              </a:prstGeom>
              <a:solidFill>
                <a:schemeClr val="accent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955800">
                  <a:lnSpc>
                    <a:spcPct val="90000"/>
                  </a:lnSpc>
                  <a:spcBef>
                    <a:spcPts val="1500"/>
                  </a:spcBef>
                  <a:defRPr sz="4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" name="Javna informacija"/>
              <p:cNvSpPr txBox="1"/>
              <p:nvPr/>
            </p:nvSpPr>
            <p:spPr>
              <a:xfrm>
                <a:off x="0" y="144343"/>
                <a:ext cx="3187337" cy="1623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7639" tIns="167639" rIns="167639" bIns="167639" numCol="1" anchor="ctr">
                <a:spAutoFit/>
              </a:bodyPr>
              <a:lstStyle>
                <a:lvl1pPr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Javna informacija </a:t>
                </a:r>
              </a:p>
            </p:txBody>
          </p:sp>
        </p:grpSp>
        <p:grpSp>
          <p:nvGrpSpPr>
            <p:cNvPr id="214" name="Group"/>
            <p:cNvGrpSpPr/>
            <p:nvPr/>
          </p:nvGrpSpPr>
          <p:grpSpPr>
            <a:xfrm>
              <a:off x="0" y="2231135"/>
              <a:ext cx="3187337" cy="1912403"/>
              <a:chOff x="0" y="0"/>
              <a:chExt cx="3187336" cy="1912402"/>
            </a:xfrm>
          </p:grpSpPr>
          <p:sp>
            <p:nvSpPr>
              <p:cNvPr id="212" name="Rectangle"/>
              <p:cNvSpPr/>
              <p:nvPr/>
            </p:nvSpPr>
            <p:spPr>
              <a:xfrm>
                <a:off x="-1" y="-1"/>
                <a:ext cx="3187338" cy="1912404"/>
              </a:xfrm>
              <a:prstGeom prst="rect">
                <a:avLst/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955800">
                  <a:lnSpc>
                    <a:spcPct val="90000"/>
                  </a:lnSpc>
                  <a:spcBef>
                    <a:spcPts val="1500"/>
                  </a:spcBef>
                  <a:defRPr sz="4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" name="Svoboda govora"/>
              <p:cNvSpPr txBox="1"/>
              <p:nvPr/>
            </p:nvSpPr>
            <p:spPr>
              <a:xfrm>
                <a:off x="0" y="144343"/>
                <a:ext cx="3187337" cy="1623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7639" tIns="167639" rIns="167639" bIns="167639" numCol="1" anchor="ctr">
                <a:spAutoFit/>
              </a:bodyPr>
              <a:lstStyle>
                <a:lvl1pPr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Svoboda govora</a:t>
                </a:r>
              </a:p>
            </p:txBody>
          </p:sp>
        </p:grpSp>
        <p:grpSp>
          <p:nvGrpSpPr>
            <p:cNvPr id="217" name="Group"/>
            <p:cNvGrpSpPr/>
            <p:nvPr/>
          </p:nvGrpSpPr>
          <p:grpSpPr>
            <a:xfrm>
              <a:off x="0" y="4462271"/>
              <a:ext cx="3187337" cy="1912403"/>
              <a:chOff x="0" y="0"/>
              <a:chExt cx="3187336" cy="1912402"/>
            </a:xfrm>
          </p:grpSpPr>
          <p:sp>
            <p:nvSpPr>
              <p:cNvPr id="215" name="Rectangle"/>
              <p:cNvSpPr/>
              <p:nvPr/>
            </p:nvSpPr>
            <p:spPr>
              <a:xfrm>
                <a:off x="-1" y="-1"/>
                <a:ext cx="3187338" cy="1912404"/>
              </a:xfrm>
              <a:prstGeom prst="rect">
                <a:avLst/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955800">
                  <a:lnSpc>
                    <a:spcPct val="90000"/>
                  </a:lnSpc>
                  <a:spcBef>
                    <a:spcPts val="1500"/>
                  </a:spcBef>
                  <a:defRPr sz="4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" name="Naključa uporaba"/>
              <p:cNvSpPr txBox="1"/>
              <p:nvPr/>
            </p:nvSpPr>
            <p:spPr>
              <a:xfrm>
                <a:off x="0" y="144343"/>
                <a:ext cx="3187337" cy="1623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7639" tIns="167639" rIns="167639" bIns="167639" numCol="1" anchor="ctr">
                <a:spAutoFit/>
              </a:bodyPr>
              <a:lstStyle>
                <a:lvl1pPr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Naključa uporaba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6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A8532-591A-0447-BA51-CCA56C87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6557421"/>
            <a:ext cx="7904726" cy="1853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Sankcije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1AD412E-F92E-3F4E-9B5B-835E2FC30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2" y="1192109"/>
            <a:ext cx="6055079" cy="4356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prepoved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odškodnina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blurring, </a:t>
            </a:r>
            <a:r>
              <a:rPr lang="en-US" sz="28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tarnishment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t-EE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neupravičena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obogatitev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fiktivna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licenčnina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6662" y="0"/>
            <a:ext cx="6708139" cy="4777282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609344" y="5150460"/>
            <a:ext cx="0" cy="185318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2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7498" y="6557421"/>
            <a:ext cx="2007738" cy="2007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470" y="6409565"/>
            <a:ext cx="612703" cy="612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66283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87" y="0"/>
            <a:ext cx="11637645" cy="97536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17AAC-F904-D24E-A777-DBFE7EB0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392" y="2906542"/>
            <a:ext cx="6512207" cy="2888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za pozornost# 💙 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3204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0A092-5569-624C-A211-834C72CF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6557421"/>
            <a:ext cx="7904726" cy="1853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Pravica na lastni podobi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DDDE4A-A610-8B49-9939-5AB051F3E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2" y="1192109"/>
            <a:ext cx="6055079" cy="43569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IP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pravica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osebnostne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pravice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posameznika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EKČP, 35.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Absolutna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pravica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erga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omnes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oseba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lahko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izkorišča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Prenaša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pravice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konstitutivni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prenos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6662" y="0"/>
            <a:ext cx="6708139" cy="4777282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609344" y="5150460"/>
            <a:ext cx="0" cy="1853184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7498" y="6557421"/>
            <a:ext cx="2007738" cy="2007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470" y="6409565"/>
            <a:ext cx="612703" cy="612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67040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0"/>
          <p:cNvSpPr/>
          <p:nvPr/>
        </p:nvSpPr>
        <p:spPr>
          <a:xfrm>
            <a:off x="-1" y="1219200"/>
            <a:ext cx="5810050" cy="7315200"/>
          </a:xfrm>
          <a:prstGeom prst="rect">
            <a:avLst/>
          </a:prstGeom>
          <a:gradFill>
            <a:gsLst>
              <a:gs pos="0">
                <a:srgbClr val="0092E6"/>
              </a:gs>
              <a:gs pos="25000">
                <a:srgbClr val="0092E6"/>
              </a:gs>
              <a:gs pos="94000">
                <a:srgbClr val="363535"/>
              </a:gs>
              <a:gs pos="100000">
                <a:srgbClr val="363535"/>
              </a:gs>
            </a:gsLst>
            <a:lin ang="42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Picture 22" descr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Text Placeholder 4"/>
          <p:cNvGrpSpPr/>
          <p:nvPr/>
        </p:nvGrpSpPr>
        <p:grpSpPr>
          <a:xfrm>
            <a:off x="7209366" y="1688173"/>
            <a:ext cx="3985783" cy="6377252"/>
            <a:chOff x="0" y="0"/>
            <a:chExt cx="3985781" cy="6377250"/>
          </a:xfrm>
        </p:grpSpPr>
        <p:grpSp>
          <p:nvGrpSpPr>
            <p:cNvPr id="110" name="Group"/>
            <p:cNvGrpSpPr/>
            <p:nvPr/>
          </p:nvGrpSpPr>
          <p:grpSpPr>
            <a:xfrm>
              <a:off x="0" y="0"/>
              <a:ext cx="3985780" cy="2391468"/>
              <a:chOff x="0" y="0"/>
              <a:chExt cx="3985779" cy="2391467"/>
            </a:xfrm>
          </p:grpSpPr>
          <p:sp>
            <p:nvSpPr>
              <p:cNvPr id="108" name="Rounded Rectangle"/>
              <p:cNvSpPr/>
              <p:nvPr/>
            </p:nvSpPr>
            <p:spPr>
              <a:xfrm>
                <a:off x="0" y="0"/>
                <a:ext cx="3985780" cy="2391468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466850">
                  <a:lnSpc>
                    <a:spcPct val="90000"/>
                  </a:lnSpc>
                  <a:spcBef>
                    <a:spcPts val="1500"/>
                  </a:spcBef>
                  <a:defRPr sz="3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Vrhunski šport – 100% Profesionalizacija in komercializacija"/>
              <p:cNvSpPr txBox="1"/>
              <p:nvPr/>
            </p:nvSpPr>
            <p:spPr>
              <a:xfrm>
                <a:off x="70043" y="134457"/>
                <a:ext cx="3845693" cy="2122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r>
                  <a:t>Vrhunski šport – 100% Profesionalizacija in komercializacija</a:t>
                </a:r>
              </a:p>
            </p:txBody>
          </p:sp>
        </p:grpSp>
        <p:sp>
          <p:nvSpPr>
            <p:cNvPr id="111" name="Arrow"/>
            <p:cNvSpPr/>
            <p:nvPr/>
          </p:nvSpPr>
          <p:spPr>
            <a:xfrm rot="5400000">
              <a:off x="1570398" y="2670473"/>
              <a:ext cx="844985" cy="9884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CD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ts val="1500"/>
                </a:spcBef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4" name="Group"/>
            <p:cNvGrpSpPr/>
            <p:nvPr/>
          </p:nvGrpSpPr>
          <p:grpSpPr>
            <a:xfrm>
              <a:off x="0" y="3985780"/>
              <a:ext cx="3985781" cy="2391470"/>
              <a:chOff x="0" y="0"/>
              <a:chExt cx="3985780" cy="2391468"/>
            </a:xfrm>
          </p:grpSpPr>
          <p:sp>
            <p:nvSpPr>
              <p:cNvPr id="112" name="Rounded Rectangle"/>
              <p:cNvSpPr/>
              <p:nvPr/>
            </p:nvSpPr>
            <p:spPr>
              <a:xfrm>
                <a:off x="0" y="0"/>
                <a:ext cx="3985780" cy="2391468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466850">
                  <a:lnSpc>
                    <a:spcPct val="90000"/>
                  </a:lnSpc>
                  <a:spcBef>
                    <a:spcPts val="1500"/>
                  </a:spcBef>
                  <a:defRPr sz="3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Spektakel, množičnost, globalnost"/>
              <p:cNvSpPr txBox="1"/>
              <p:nvPr/>
            </p:nvSpPr>
            <p:spPr>
              <a:xfrm>
                <a:off x="70043" y="154682"/>
                <a:ext cx="3845693" cy="20821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/>
                  <a:t>Spektakel</a:t>
                </a:r>
                <a:r>
                  <a:rPr dirty="0"/>
                  <a:t>, </a:t>
                </a:r>
                <a:r>
                  <a:rPr dirty="0" err="1"/>
                  <a:t>množičnost</a:t>
                </a:r>
                <a:r>
                  <a:rPr dirty="0"/>
                  <a:t>, </a:t>
                </a:r>
                <a:r>
                  <a:rPr dirty="0" err="1"/>
                  <a:t>globalnost</a:t>
                </a:r>
                <a:r>
                  <a:rPr lang="sl-SI" dirty="0"/>
                  <a:t> → @VIRALNOST#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87584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3004797" cy="97536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688D0-489F-2E47-BBBB-6DB07AD6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0" y="2920733"/>
            <a:ext cx="3913772" cy="3925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Športnik – oseba javnega življenja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AC4BC4B-84E4-0F43-ADF7-77142170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612" y="1140431"/>
            <a:ext cx="5659823" cy="7439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kern="1200" dirty="0" err="1">
                <a:latin typeface="+mn-lt"/>
                <a:ea typeface="+mn-ea"/>
                <a:cs typeface="+mn-cs"/>
              </a:rPr>
              <a:t>relativna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ali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absolutna</a:t>
            </a:r>
            <a:endParaRPr lang="en-US" sz="3000" kern="1200" dirty="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kern="1200" dirty="0">
                <a:latin typeface="+mn-lt"/>
                <a:ea typeface="+mn-ea"/>
                <a:cs typeface="+mn-cs"/>
              </a:rPr>
              <a:t>s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športnim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udejstvovanjem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pristane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nekatere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latin typeface="+mn-lt"/>
                <a:ea typeface="+mn-ea"/>
                <a:cs typeface="+mn-cs"/>
              </a:rPr>
              <a:t>posege</a:t>
            </a:r>
            <a:r>
              <a:rPr lang="en-US" sz="3000" kern="1200" dirty="0">
                <a:latin typeface="+mn-lt"/>
                <a:ea typeface="+mn-ea"/>
                <a:cs typeface="+mn-cs"/>
              </a:rPr>
              <a:t>:</a:t>
            </a:r>
          </a:p>
          <a:p>
            <a:pPr marL="215900" indent="0" defTabSz="914400">
              <a:lnSpc>
                <a:spcPct val="90000"/>
              </a:lnSpc>
              <a:buNone/>
            </a:pPr>
            <a:r>
              <a:rPr lang="en-US" sz="3000" i="1" kern="1200" dirty="0">
                <a:latin typeface="+mn-lt"/>
                <a:ea typeface="+mn-ea"/>
                <a:cs typeface="+mn-cs"/>
              </a:rPr>
              <a:t>-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Fotografiranje</a:t>
            </a:r>
            <a:endParaRPr lang="en-US" sz="3000" i="1" kern="1200" dirty="0">
              <a:latin typeface="+mn-lt"/>
              <a:ea typeface="+mn-ea"/>
              <a:cs typeface="+mn-cs"/>
            </a:endParaRPr>
          </a:p>
          <a:p>
            <a:pPr marL="215900" indent="0" defTabSz="914400">
              <a:lnSpc>
                <a:spcPct val="90000"/>
              </a:lnSpc>
              <a:buNone/>
            </a:pPr>
            <a:r>
              <a:rPr lang="en-US" sz="3000" i="1" kern="1200" dirty="0">
                <a:latin typeface="+mn-lt"/>
                <a:ea typeface="+mn-ea"/>
                <a:cs typeface="+mn-cs"/>
              </a:rPr>
              <a:t>-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Snemanje</a:t>
            </a:r>
            <a:endParaRPr lang="en-US" sz="3000" i="1" kern="1200" dirty="0">
              <a:latin typeface="+mn-lt"/>
              <a:ea typeface="+mn-ea"/>
              <a:cs typeface="+mn-cs"/>
            </a:endParaRPr>
          </a:p>
          <a:p>
            <a:pPr marL="215900" indent="0" defTabSz="914400">
              <a:lnSpc>
                <a:spcPct val="90000"/>
              </a:lnSpc>
              <a:buNone/>
            </a:pPr>
            <a:r>
              <a:rPr lang="en-US" sz="3000" i="1" kern="1200" dirty="0">
                <a:latin typeface="+mn-lt"/>
                <a:ea typeface="+mn-ea"/>
                <a:cs typeface="+mn-cs"/>
              </a:rPr>
              <a:t>-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Razširjanje</a:t>
            </a:r>
            <a:r>
              <a:rPr lang="en-US" sz="3000" i="1" kern="1200" dirty="0">
                <a:latin typeface="+mn-lt"/>
                <a:ea typeface="+mn-ea"/>
                <a:cs typeface="+mn-cs"/>
              </a:rPr>
              <a:t> (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vloga</a:t>
            </a:r>
            <a:r>
              <a:rPr lang="en-US" sz="30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družbenih</a:t>
            </a:r>
            <a:r>
              <a:rPr lang="en-US" sz="30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medijev</a:t>
            </a:r>
            <a:r>
              <a:rPr lang="en-US" sz="3000" i="1" kern="1200" dirty="0">
                <a:latin typeface="+mn-lt"/>
                <a:ea typeface="+mn-ea"/>
                <a:cs typeface="+mn-cs"/>
              </a:rPr>
              <a:t> – </a:t>
            </a:r>
            <a:r>
              <a:rPr lang="en-US" sz="3000" i="1" kern="1200" dirty="0" err="1">
                <a:latin typeface="+mn-lt"/>
                <a:ea typeface="+mn-ea"/>
                <a:cs typeface="+mn-cs"/>
              </a:rPr>
              <a:t>kontrola</a:t>
            </a:r>
            <a:r>
              <a:rPr lang="en-US" sz="3000" i="1" kern="1200" dirty="0">
                <a:latin typeface="+mn-lt"/>
                <a:ea typeface="+mn-ea"/>
                <a:cs typeface="+mn-cs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3347542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3990" y="682752"/>
            <a:ext cx="5821997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2CFAD-7AB3-964D-AD02-14FA01CDF72A}"/>
              </a:ext>
            </a:extLst>
          </p:cNvPr>
          <p:cNvPicPr>
            <a:picLocks noGrp="1" noChangeAspect="1"/>
          </p:cNvPicPr>
          <p:nvPr>
            <p:ph type="pic"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8"/>
          <a:stretch/>
        </p:blipFill>
        <p:spPr>
          <a:xfrm>
            <a:off x="6849104" y="915153"/>
            <a:ext cx="5471769" cy="7923293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5821996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031458-6E66-B447-90B7-1040CB9373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9275"/>
          <a:stretch/>
        </p:blipFill>
        <p:spPr>
          <a:xfrm>
            <a:off x="683925" y="915153"/>
            <a:ext cx="5471769" cy="79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02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800" cy="9753600"/>
          </a:xfrm>
          <a:prstGeom prst="rect">
            <a:avLst/>
          </a:prstGeom>
          <a:solidFill>
            <a:srgbClr val="6C6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138" y="-5646"/>
            <a:ext cx="11019893" cy="9777508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B52692-8446-F142-ACFF-6F45069B8087}"/>
              </a:ext>
            </a:extLst>
          </p:cNvPr>
          <p:cNvPicPr>
            <a:picLocks noGrp="1" noChangeAspect="1"/>
          </p:cNvPicPr>
          <p:nvPr>
            <p:ph type="pic"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7967"/>
          <a:stretch>
            <a:fillRect/>
          </a:stretch>
        </p:blipFill>
        <p:spPr>
          <a:xfrm>
            <a:off x="4294275" y="1666885"/>
            <a:ext cx="4295617" cy="6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84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4399" y="3975"/>
            <a:ext cx="9220402" cy="97536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0"/>
          <a:stretch/>
        </p:blipFill>
        <p:spPr>
          <a:xfrm flipH="1">
            <a:off x="20815" y="0"/>
            <a:ext cx="12983985" cy="9753600"/>
          </a:xfrm>
          <a:prstGeom prst="rect">
            <a:avLst/>
          </a:prstGeom>
        </p:spPr>
      </p:pic>
      <p:sp>
        <p:nvSpPr>
          <p:cNvPr id="31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9338" y="-1446"/>
            <a:ext cx="5632273" cy="3202194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FF43A14-8EB6-3543-840D-34BE773D89FA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3">
            <a:alphaModFix/>
          </a:blip>
          <a:srcRect r="2" b="17800"/>
          <a:stretch/>
        </p:blipFill>
        <p:spPr>
          <a:xfrm>
            <a:off x="5092315" y="-9575"/>
            <a:ext cx="5226319" cy="2996526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782F9B-379A-1948-86C9-983E0667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02" y="2035468"/>
            <a:ext cx="5309841" cy="1550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kern="1200" dirty="0" err="1">
                <a:latin typeface="+mj-lt"/>
                <a:ea typeface="+mj-ea"/>
                <a:cs typeface="+mj-cs"/>
              </a:rPr>
              <a:t>Premoženjski</a:t>
            </a:r>
            <a:r>
              <a:rPr lang="en-US" sz="3300" kern="1200" dirty="0">
                <a:latin typeface="+mj-lt"/>
                <a:ea typeface="+mj-ea"/>
                <a:cs typeface="+mj-cs"/>
              </a:rPr>
              <a:t> in </a:t>
            </a:r>
            <a:r>
              <a:rPr lang="en-US" sz="3300" kern="1200" dirty="0" err="1">
                <a:latin typeface="+mj-lt"/>
                <a:ea typeface="+mj-ea"/>
                <a:cs typeface="+mj-cs"/>
              </a:rPr>
              <a:t>nepremoženjski</a:t>
            </a:r>
            <a:r>
              <a:rPr lang="en-US" sz="33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latin typeface="+mj-lt"/>
                <a:ea typeface="+mj-ea"/>
                <a:cs typeface="+mj-cs"/>
              </a:rPr>
              <a:t>interesi</a:t>
            </a:r>
            <a:endParaRPr lang="en-US" sz="33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E762DA-878D-A741-B484-5AA6E3EC5D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5602" y="3762110"/>
            <a:ext cx="5309417" cy="38819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457200" defTabSz="685800">
              <a:lnSpc>
                <a:spcPct val="90000"/>
              </a:lnSpc>
            </a:pPr>
            <a:r>
              <a:rPr lang="en-US" kern="1200" dirty="0" err="1">
                <a:latin typeface="+mn-lt"/>
                <a:ea typeface="+mn-ea"/>
                <a:cs typeface="+mn-cs"/>
              </a:rPr>
              <a:t>Politična</a:t>
            </a:r>
            <a:r>
              <a:rPr lang="en-US" kern="1200" dirty="0">
                <a:latin typeface="+mn-lt"/>
                <a:ea typeface="+mn-ea"/>
                <a:cs typeface="+mn-cs"/>
              </a:rPr>
              <a:t> in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komercialna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sporočila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4448" y="4141816"/>
            <a:ext cx="7049536" cy="5611091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C0FCF53-B069-3D45-B9D9-321A3782EB9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alphaModFix/>
          </a:blip>
          <a:srcRect l="8604" r="23934" b="1"/>
          <a:stretch/>
        </p:blipFill>
        <p:spPr>
          <a:xfrm>
            <a:off x="6167734" y="4345941"/>
            <a:ext cx="6816250" cy="5377805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42317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sky, indoor&#10;&#10;Description automatically generated">
            <a:extLst>
              <a:ext uri="{FF2B5EF4-FFF2-40B4-BE49-F238E27FC236}">
                <a16:creationId xmlns:a16="http://schemas.microsoft.com/office/drawing/2014/main" id="{E71D3865-AE76-A848-8A27-8922D8529AD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731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3A7F46-8256-8345-99C5-9B92C761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88"/>
            <a:ext cx="11216640" cy="1885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Športna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pravila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nacionalno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pravo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D3FBFECA-6BEE-420F-A8A6-A54796749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275250"/>
              </p:ext>
            </p:extLst>
          </p:nvPr>
        </p:nvGraphicFramePr>
        <p:xfrm>
          <a:off x="894080" y="2596444"/>
          <a:ext cx="11216640" cy="618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3472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161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Helvetica Neue Medium</vt:lpstr>
      <vt:lpstr>Lucida Grande</vt:lpstr>
      <vt:lpstr>Microsoft Sans Serif</vt:lpstr>
      <vt:lpstr>White</vt:lpstr>
      <vt:lpstr>Pravica na lastni podobi in šport v dobi družbenih medijev  dr. Vesna Bergant Rakočević višja sodnica, višje sodišče v Ljubljani, arbitrica CAS </vt:lpstr>
      <vt:lpstr>Pravica na lastni podobi</vt:lpstr>
      <vt:lpstr>PowerPoint Presentation</vt:lpstr>
      <vt:lpstr>Športnik – oseba javnega življenja</vt:lpstr>
      <vt:lpstr>PowerPoint Presentation</vt:lpstr>
      <vt:lpstr>PowerPoint Presentation</vt:lpstr>
      <vt:lpstr>Premoženjski in nepremoženjski interesi</vt:lpstr>
      <vt:lpstr>PowerPoint Presentation</vt:lpstr>
      <vt:lpstr>Športna pravila in nacionalno pravo</vt:lpstr>
      <vt:lpstr>PowerPoint Presentation</vt:lpstr>
      <vt:lpstr> </vt:lpstr>
      <vt:lpstr>Neupravičena uporaba – kdaj?</vt:lpstr>
      <vt:lpstr>Prosta uporaba</vt:lpstr>
      <vt:lpstr>Sankcije</vt:lpstr>
      <vt:lpstr>Hvala za pozornost# 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Pravica na lastni podobi in šport v dobi družbenih medijev  dr. Vesna Bergant Rakočević višja sodnica, višje sodišče v Ljubljani, arbitrica CAS</dc:title>
  <dc:creator>Igor Evgen Bergant</dc:creator>
  <cp:keywords>FOR OFFICIAL USE ONLY</cp:keywords>
  <cp:lastModifiedBy>GOUMAZ Margaux</cp:lastModifiedBy>
  <cp:revision>4</cp:revision>
  <dcterms:created xsi:type="dcterms:W3CDTF">2019-05-18T10:29:32Z</dcterms:created>
  <dcterms:modified xsi:type="dcterms:W3CDTF">2019-10-03T08:32:41Z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1dc7b019-ed57-4b21-8753-a2a546556d3a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