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8" r:id="rId2"/>
    <p:sldId id="333" r:id="rId3"/>
    <p:sldId id="321" r:id="rId4"/>
    <p:sldId id="337" r:id="rId5"/>
    <p:sldId id="336" r:id="rId6"/>
    <p:sldId id="282" r:id="rId7"/>
    <p:sldId id="335" r:id="rId8"/>
    <p:sldId id="283" r:id="rId9"/>
    <p:sldId id="265" r:id="rId10"/>
    <p:sldId id="287" r:id="rId11"/>
    <p:sldId id="285" r:id="rId12"/>
    <p:sldId id="334" r:id="rId13"/>
    <p:sldId id="323" r:id="rId14"/>
    <p:sldId id="288" r:id="rId15"/>
    <p:sldId id="303" r:id="rId16"/>
    <p:sldId id="274" r:id="rId17"/>
    <p:sldId id="314" r:id="rId18"/>
    <p:sldId id="275" r:id="rId19"/>
    <p:sldId id="318" r:id="rId20"/>
    <p:sldId id="315" r:id="rId21"/>
    <p:sldId id="311" r:id="rId22"/>
    <p:sldId id="306" r:id="rId23"/>
    <p:sldId id="312" r:id="rId24"/>
    <p:sldId id="313" r:id="rId25"/>
    <p:sldId id="33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09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E9B3A-DA9F-459E-B72E-C860C5845227}" type="datetimeFigureOut">
              <a:rPr lang="en-GB" smtClean="0"/>
              <a:pPr/>
              <a:t>09/08/2012</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268D6A-C1C2-491C-9C7C-20FEC923F230}" type="slidenum">
              <a:rPr lang="en-GB" smtClean="0"/>
              <a:pPr/>
              <a:t>‹nº›</a:t>
            </a:fld>
            <a:endParaRPr lang="en-GB"/>
          </a:p>
        </p:txBody>
      </p:sp>
    </p:spTree>
    <p:extLst>
      <p:ext uri="{BB962C8B-B14F-4D97-AF65-F5344CB8AC3E}">
        <p14:creationId xmlns:p14="http://schemas.microsoft.com/office/powerpoint/2010/main" xmlns="" val="3358418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DE32935-B8BD-484E-8B09-E389987ADBC5}" type="slidenum">
              <a:rPr lang="en-US">
                <a:cs typeface="Arial" charset="0"/>
              </a:rPr>
              <a:pPr fontAlgn="base">
                <a:spcBef>
                  <a:spcPct val="0"/>
                </a:spcBef>
                <a:spcAft>
                  <a:spcPct val="0"/>
                </a:spcAft>
                <a:defRPr/>
              </a:pPr>
              <a:t>1</a:t>
            </a:fld>
            <a:endParaRPr lang="en-US">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069BF3F-678F-44FE-A95A-E54699B9D945}" type="slidenum">
              <a:rPr lang="en-US" sz="1200">
                <a:solidFill>
                  <a:prstClr val="black"/>
                </a:solidFill>
              </a:rPr>
              <a:pPr algn="r">
                <a:defRPr/>
              </a:pPr>
              <a:t>4</a:t>
            </a:fld>
            <a:endParaRPr lang="en-US" sz="120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noTextEdi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1"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069BF3F-678F-44FE-A95A-E54699B9D945}" type="slidenum">
              <a:rPr lang="en-US" sz="1200">
                <a:solidFill>
                  <a:prstClr val="black"/>
                </a:solidFill>
              </a:rPr>
              <a:pPr algn="r">
                <a:defRPr/>
              </a:pPr>
              <a:t>5</a:t>
            </a:fld>
            <a:endParaRPr lang="en-US" sz="120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C494195-4D4A-4CFD-AD02-399160A00F47}" type="slidenum">
              <a:rPr lang="en-US" sz="1200">
                <a:latin typeface="+mn-lt"/>
              </a:rPr>
              <a:pPr algn="r">
                <a:defRPr/>
              </a:pPr>
              <a:t>6</a:t>
            </a:fld>
            <a:endParaRPr lang="en-US" sz="1200">
              <a:latin typeface="+mn-lt"/>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C494195-4D4A-4CFD-AD02-399160A00F47}" type="slidenum">
              <a:rPr lang="en-US" sz="1200">
                <a:latin typeface="+mn-lt"/>
              </a:rPr>
              <a:pPr algn="r">
                <a:defRPr/>
              </a:pPr>
              <a:t>12</a:t>
            </a:fld>
            <a:endParaRPr lang="en-US" sz="120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bwMode="auto">
          <a:noFill/>
          <a:ln>
            <a:solidFill>
              <a:srgbClr val="000000"/>
            </a:solidFill>
            <a:miter lim="800000"/>
            <a:headEnd/>
            <a:tailEnd/>
          </a:ln>
        </p:spPr>
      </p:sp>
      <p:sp>
        <p:nvSpPr>
          <p:cNvPr id="378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5"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C494195-4D4A-4CFD-AD02-399160A00F47}" type="slidenum">
              <a:rPr lang="en-US" sz="1200">
                <a:latin typeface="+mn-lt"/>
              </a:rPr>
              <a:pPr algn="r">
                <a:defRPr/>
              </a:pPr>
              <a:t>25</a:t>
            </a:fld>
            <a:endParaRPr lang="en-US" sz="1200">
              <a:latin typeface="+mn-lt"/>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1174260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3395068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3476154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26319387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3215647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165152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40388412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20427543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3572851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4318336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775A1-A1C5-4CD8-8B85-3F2E557C01AF}" type="datetimeFigureOut">
              <a:rPr lang="en-GB" smtClean="0"/>
              <a:pPr/>
              <a:t>09/08/2012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27903494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775A1-A1C5-4CD8-8B85-3F2E557C01AF}" type="datetimeFigureOut">
              <a:rPr lang="en-GB" smtClean="0"/>
              <a:pPr/>
              <a:t>09/08/2012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05CC06-4184-49A1-B90D-5C55484BD653}" type="slidenum">
              <a:rPr lang="en-GB" smtClean="0"/>
              <a:pPr/>
              <a:t>‹nº›</a:t>
            </a:fld>
            <a:endParaRPr lang="en-GB"/>
          </a:p>
        </p:txBody>
      </p:sp>
    </p:spTree>
    <p:extLst>
      <p:ext uri="{BB962C8B-B14F-4D97-AF65-F5344CB8AC3E}">
        <p14:creationId xmlns:p14="http://schemas.microsoft.com/office/powerpoint/2010/main" xmlns="" val="3053340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pn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10.gif"/><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0" y="0"/>
            <a:ext cx="7010400" cy="6858000"/>
          </a:xfrm>
          <a:prstGeom prst="rect">
            <a:avLst/>
          </a:prstGeom>
          <a:solidFill>
            <a:srgbClr val="395F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38" name="Subtitle 2"/>
          <p:cNvSpPr>
            <a:spLocks noGrp="1"/>
          </p:cNvSpPr>
          <p:nvPr>
            <p:ph type="subTitle" idx="1"/>
          </p:nvPr>
        </p:nvSpPr>
        <p:spPr>
          <a:xfrm>
            <a:off x="723900" y="2250301"/>
            <a:ext cx="5562600" cy="4343400"/>
          </a:xfrm>
        </p:spPr>
        <p:txBody>
          <a:bodyPr>
            <a:normAutofit/>
          </a:bodyPr>
          <a:lstStyle/>
          <a:p>
            <a:endParaRPr lang="en-GB" b="1" dirty="0" smtClean="0">
              <a:solidFill>
                <a:schemeClr val="bg1"/>
              </a:solidFill>
            </a:endParaRPr>
          </a:p>
          <a:p>
            <a:r>
              <a:rPr lang="en-GB" b="1" dirty="0" smtClean="0">
                <a:solidFill>
                  <a:schemeClr val="bg1"/>
                </a:solidFill>
              </a:rPr>
              <a:t>Status </a:t>
            </a:r>
            <a:r>
              <a:rPr lang="en-GB" b="1" dirty="0">
                <a:solidFill>
                  <a:schemeClr val="bg1"/>
                </a:solidFill>
              </a:rPr>
              <a:t>of the Development Agenda </a:t>
            </a:r>
            <a:r>
              <a:rPr lang="en-GB" b="1" dirty="0" smtClean="0">
                <a:solidFill>
                  <a:schemeClr val="bg1"/>
                </a:solidFill>
              </a:rPr>
              <a:t>Implementation</a:t>
            </a:r>
            <a:endParaRPr lang="en-GB" dirty="0">
              <a:solidFill>
                <a:schemeClr val="bg1"/>
              </a:solidFill>
            </a:endParaRPr>
          </a:p>
          <a:p>
            <a:pPr eaLnBrk="1" hangingPunct="1">
              <a:lnSpc>
                <a:spcPct val="80000"/>
              </a:lnSpc>
            </a:pPr>
            <a:endParaRPr lang="en-GB" sz="1600" dirty="0" smtClean="0">
              <a:solidFill>
                <a:schemeClr val="bg1"/>
              </a:solidFill>
            </a:endParaRPr>
          </a:p>
          <a:p>
            <a:pPr eaLnBrk="1" hangingPunct="1">
              <a:lnSpc>
                <a:spcPct val="80000"/>
              </a:lnSpc>
            </a:pPr>
            <a:endParaRPr lang="en-GB" sz="1600" dirty="0">
              <a:solidFill>
                <a:schemeClr val="bg1"/>
              </a:solidFill>
            </a:endParaRPr>
          </a:p>
          <a:p>
            <a:pPr>
              <a:lnSpc>
                <a:spcPct val="80000"/>
              </a:lnSpc>
            </a:pPr>
            <a:r>
              <a:rPr lang="en-GB" sz="1600" b="1" dirty="0">
                <a:solidFill>
                  <a:schemeClr val="bg1"/>
                </a:solidFill>
              </a:rPr>
              <a:t>WIPO Interregional Meeting on South-South Cooperation on IP Governance; Genetic Resources, Traditional Knowledge and Folklore; and Copyright and Related Rights</a:t>
            </a:r>
          </a:p>
          <a:p>
            <a:pPr>
              <a:lnSpc>
                <a:spcPct val="80000"/>
              </a:lnSpc>
            </a:pPr>
            <a:endParaRPr lang="en-GB" sz="1600" b="1" dirty="0">
              <a:solidFill>
                <a:schemeClr val="bg1"/>
              </a:solidFill>
            </a:endParaRPr>
          </a:p>
          <a:p>
            <a:r>
              <a:rPr lang="fr-CH" sz="1600" b="1" dirty="0" smtClean="0">
                <a:solidFill>
                  <a:schemeClr val="bg1"/>
                </a:solidFill>
              </a:rPr>
              <a:t>9 August 2012</a:t>
            </a:r>
            <a:endParaRPr lang="en-GB" sz="1600" dirty="0">
              <a:solidFill>
                <a:schemeClr val="bg1"/>
              </a:solidFill>
            </a:endParaRPr>
          </a:p>
          <a:p>
            <a:r>
              <a:rPr lang="fr-CH" sz="1600" b="1" dirty="0" smtClean="0">
                <a:solidFill>
                  <a:schemeClr val="bg1"/>
                </a:solidFill>
              </a:rPr>
              <a:t>Brasilia</a:t>
            </a:r>
            <a:r>
              <a:rPr lang="en-US" sz="1600" dirty="0" smtClean="0">
                <a:solidFill>
                  <a:schemeClr val="bg1"/>
                </a:solidFill>
              </a:rPr>
              <a:t/>
            </a:r>
            <a:br>
              <a:rPr lang="en-US" sz="1600" dirty="0" smtClean="0">
                <a:solidFill>
                  <a:schemeClr val="bg1"/>
                </a:solidFill>
              </a:rPr>
            </a:br>
            <a:endParaRPr lang="en-US" sz="1600" dirty="0" smtClean="0">
              <a:solidFill>
                <a:schemeClr val="bg1"/>
              </a:solidFill>
            </a:endParaRPr>
          </a:p>
        </p:txBody>
      </p:sp>
      <p:pic>
        <p:nvPicPr>
          <p:cNvPr id="14341" name="Picture 11" descr="ictsd-logo_transperent.png"/>
          <p:cNvPicPr>
            <a:picLocks noChangeAspect="1"/>
          </p:cNvPicPr>
          <p:nvPr/>
        </p:nvPicPr>
        <p:blipFill>
          <a:blip r:embed="rId3" cstate="print"/>
          <a:srcRect/>
          <a:stretch>
            <a:fillRect/>
          </a:stretch>
        </p:blipFill>
        <p:spPr bwMode="auto">
          <a:xfrm>
            <a:off x="7924800" y="6275387"/>
            <a:ext cx="762000" cy="582613"/>
          </a:xfrm>
          <a:prstGeom prst="rect">
            <a:avLst/>
          </a:prstGeom>
          <a:noFill/>
          <a:ln w="9525">
            <a:noFill/>
            <a:miter lim="800000"/>
            <a:headEnd/>
            <a:tailEnd/>
          </a:ln>
        </p:spPr>
      </p:pic>
      <p:sp>
        <p:nvSpPr>
          <p:cNvPr id="14" name="Rectangle 13"/>
          <p:cNvSpPr/>
          <p:nvPr/>
        </p:nvSpPr>
        <p:spPr>
          <a:xfrm rot="16200000">
            <a:off x="3619500" y="3390900"/>
            <a:ext cx="6858000" cy="76200"/>
          </a:xfrm>
          <a:prstGeom prst="rect">
            <a:avLst/>
          </a:prstGeom>
          <a:solidFill>
            <a:srgbClr val="92D050"/>
          </a:solidFill>
          <a:ln>
            <a:noFill/>
          </a:ln>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endParaRPr lang="en-US" sz="1800" dirty="0">
              <a:solidFill>
                <a:srgbClr val="92D050"/>
              </a:solidFill>
            </a:endParaRPr>
          </a:p>
        </p:txBody>
      </p:sp>
      <p:pic>
        <p:nvPicPr>
          <p:cNvPr id="1027" name="Picture 3"/>
          <p:cNvPicPr>
            <a:picLocks noChangeAspect="1" noChangeArrowheads="1"/>
          </p:cNvPicPr>
          <p:nvPr/>
        </p:nvPicPr>
        <p:blipFill>
          <a:blip r:embed="rId4" cstate="print">
            <a:extLst>
              <a:ext uri="{28A0092B-C50C-407E-A947-70E740481C1C}">
                <a14:useLocalDpi xmlns:a14="http://schemas.microsoft.com/office/drawing/2010/main" xmlns="" val="0"/>
              </a:ext>
            </a:extLst>
          </a:blip>
          <a:stretch>
            <a:fillRect/>
          </a:stretch>
        </p:blipFill>
        <p:spPr bwMode="auto">
          <a:xfrm>
            <a:off x="838200" y="457200"/>
            <a:ext cx="1600200" cy="1425265"/>
          </a:xfrm>
          <a:prstGeom prst="roundRect">
            <a:avLst/>
          </a:prstGeom>
          <a:noFill/>
        </p:spPr>
      </p:pic>
      <p:pic>
        <p:nvPicPr>
          <p:cNvPr id="12" name="Picture 11" descr="ICTSD Logo PNG.png.highresolution..png"/>
          <p:cNvPicPr>
            <a:picLocks noChangeAspect="1"/>
          </p:cNvPicPr>
          <p:nvPr/>
        </p:nvPicPr>
        <p:blipFill>
          <a:blip r:embed="rId5" cstate="print"/>
          <a:stretch>
            <a:fillRect/>
          </a:stretch>
        </p:blipFill>
        <p:spPr>
          <a:xfrm>
            <a:off x="7239000" y="2743200"/>
            <a:ext cx="1700213" cy="1386069"/>
          </a:xfrm>
          <a:prstGeom prst="rect">
            <a:avLst/>
          </a:prstGeom>
        </p:spPr>
      </p:pic>
      <p:pic>
        <p:nvPicPr>
          <p:cNvPr id="17" name="Picture 3" descr="C:\Users\domumbwa\Desktop\picto intelect.jpg"/>
          <p:cNvPicPr>
            <a:picLocks noChangeAspect="1" noChangeArrowheads="1"/>
          </p:cNvPicPr>
          <p:nvPr/>
        </p:nvPicPr>
        <p:blipFill>
          <a:blip r:embed="rId6" cstate="print">
            <a:clrChange>
              <a:clrFrom>
                <a:srgbClr val="024E99"/>
              </a:clrFrom>
              <a:clrTo>
                <a:srgbClr val="024E99">
                  <a:alpha val="0"/>
                </a:srgbClr>
              </a:clrTo>
            </a:clrChange>
            <a:extLst>
              <a:ext uri="{28A0092B-C50C-407E-A947-70E740481C1C}">
                <a14:useLocalDpi xmlns:a14="http://schemas.microsoft.com/office/drawing/2010/main" xmlns="" val="0"/>
              </a:ext>
            </a:extLst>
          </a:blip>
          <a:srcRect/>
          <a:stretch>
            <a:fillRect/>
          </a:stretch>
        </p:blipFill>
        <p:spPr bwMode="auto">
          <a:xfrm>
            <a:off x="0" y="5638800"/>
            <a:ext cx="1155954" cy="1101207"/>
          </a:xfrm>
          <a:prstGeom prst="rect">
            <a:avLst/>
          </a:prstGeom>
          <a:noFill/>
          <a:extLst>
            <a:ext uri="{909E8E84-426E-40DD-AFC4-6F175D3DCCD1}">
              <a14:hiddenFill xmlns:a14="http://schemas.microsoft.com/office/drawing/2010/main" xmlns="">
                <a:solidFill>
                  <a:srgbClr val="FFFFFF"/>
                </a:solidFill>
              </a14:hiddenFill>
            </a:ext>
          </a:extLst>
        </p:spPr>
      </p:pic>
      <p:pic>
        <p:nvPicPr>
          <p:cNvPr id="18" name="Picture 17"/>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2590800" y="457201"/>
            <a:ext cx="1752600" cy="1425264"/>
          </a:xfrm>
          <a:prstGeom prst="roundRect">
            <a:avLst/>
          </a:prstGeom>
        </p:spPr>
      </p:pic>
      <p:pic>
        <p:nvPicPr>
          <p:cNvPr id="19" name="Picture 18"/>
          <p:cNvPicPr>
            <a:picLocks noChangeAspect="1"/>
          </p:cNvPicPr>
          <p:nvPr/>
        </p:nvPicPr>
        <p:blipFill>
          <a:blip r:embed="rId8" cstate="print">
            <a:extLst>
              <a:ext uri="{28A0092B-C50C-407E-A947-70E740481C1C}">
                <a14:useLocalDpi xmlns:a14="http://schemas.microsoft.com/office/drawing/2010/main" xmlns="" val="0"/>
              </a:ext>
            </a:extLst>
          </a:blip>
          <a:stretch>
            <a:fillRect/>
          </a:stretch>
        </p:blipFill>
        <p:spPr>
          <a:xfrm>
            <a:off x="4495800" y="457200"/>
            <a:ext cx="1676399" cy="1485900"/>
          </a:xfrm>
          <a:prstGeom prst="roundRect">
            <a:avLst/>
          </a:prstGeom>
        </p:spPr>
      </p:pic>
    </p:spTree>
    <p:extLst>
      <p:ext uri="{BB962C8B-B14F-4D97-AF65-F5344CB8AC3E}">
        <p14:creationId xmlns:p14="http://schemas.microsoft.com/office/powerpoint/2010/main" xmlns="" val="18035189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6391274"/>
            <a:ext cx="9144000" cy="466725"/>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graphicFrame>
        <p:nvGraphicFramePr>
          <p:cNvPr id="7" name="Table 6"/>
          <p:cNvGraphicFramePr>
            <a:graphicFrameLocks noGrp="1"/>
          </p:cNvGraphicFramePr>
          <p:nvPr>
            <p:extLst>
              <p:ext uri="{D42A27DB-BD31-4B8C-83A1-F6EECF244321}">
                <p14:modId xmlns:p14="http://schemas.microsoft.com/office/powerpoint/2010/main" xmlns="" val="1143340423"/>
              </p:ext>
            </p:extLst>
          </p:nvPr>
        </p:nvGraphicFramePr>
        <p:xfrm>
          <a:off x="179512" y="1052736"/>
          <a:ext cx="8735888" cy="4918543"/>
        </p:xfrm>
        <a:graphic>
          <a:graphicData uri="http://schemas.openxmlformats.org/drawingml/2006/table">
            <a:tbl>
              <a:tblPr>
                <a:tableStyleId>{5C22544A-7EE6-4342-B048-85BDC9FD1C3A}</a:tableStyleId>
              </a:tblPr>
              <a:tblGrid>
                <a:gridCol w="8735888"/>
              </a:tblGrid>
              <a:tr h="578220">
                <a:tc>
                  <a:txBody>
                    <a:bodyPr/>
                    <a:lstStyle/>
                    <a:p>
                      <a:pPr marL="64770" algn="ctr">
                        <a:lnSpc>
                          <a:spcPct val="115000"/>
                        </a:lnSpc>
                        <a:spcAft>
                          <a:spcPts val="0"/>
                        </a:spcAft>
                      </a:pPr>
                      <a:r>
                        <a:rPr lang="en-GB" sz="2000" b="1" dirty="0" smtClean="0">
                          <a:solidFill>
                            <a:schemeClr val="bg1"/>
                          </a:solidFill>
                          <a:effectLst/>
                        </a:rPr>
                        <a:t>EXPECTED</a:t>
                      </a:r>
                      <a:r>
                        <a:rPr lang="en-GB" sz="2000" b="1" baseline="0" dirty="0" smtClean="0">
                          <a:solidFill>
                            <a:schemeClr val="bg1"/>
                          </a:solidFill>
                          <a:effectLst/>
                        </a:rPr>
                        <a:t> RESULTS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1600" kern="1200" dirty="0">
                        <a:solidFill>
                          <a:schemeClr val="dk1"/>
                        </a:solidFill>
                        <a:effectLst/>
                        <a:latin typeface="+mn-lt"/>
                        <a:ea typeface="+mn-ea"/>
                        <a:cs typeface="+mn-cs"/>
                      </a:endParaRPr>
                    </a:p>
                  </a:txBody>
                  <a:tcPr marL="0" marR="0" marT="0" marB="0" anchor="b">
                    <a:solidFill>
                      <a:schemeClr val="accent1"/>
                    </a:solidFill>
                  </a:tcPr>
                </a:tc>
              </a:tr>
              <a:tr h="1378509">
                <a:tc>
                  <a:txBody>
                    <a:bodyPr/>
                    <a:lstStyle/>
                    <a:p>
                      <a:pPr marL="0" marR="116205" algn="just"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Strengthening the capacity of national IP governmental and stakeholder institutions to manage, monitor and promote creative industries, and to enhance the performance and network of Copyright Collective</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Management Organizations.</a:t>
                      </a: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r h="637525">
                <a:tc>
                  <a:txBody>
                    <a:bodyPr/>
                    <a:lstStyle/>
                    <a:p>
                      <a:pPr marL="64770" algn="ctr">
                        <a:lnSpc>
                          <a:spcPct val="115000"/>
                        </a:lnSpc>
                        <a:spcAft>
                          <a:spcPts val="0"/>
                        </a:spcAft>
                      </a:pPr>
                      <a:r>
                        <a:rPr lang="en-GB" sz="2000" b="1" dirty="0" smtClean="0">
                          <a:solidFill>
                            <a:schemeClr val="bg1"/>
                          </a:solidFill>
                          <a:effectLst/>
                        </a:rPr>
                        <a:t>MAIN</a:t>
                      </a:r>
                      <a:r>
                        <a:rPr lang="en-GB" sz="2000" b="1" spc="-20" dirty="0" smtClean="0">
                          <a:solidFill>
                            <a:schemeClr val="bg1"/>
                          </a:solidFill>
                          <a:effectLst/>
                        </a:rPr>
                        <a:t> </a:t>
                      </a:r>
                      <a:r>
                        <a:rPr lang="en-GB" sz="2000" b="1" dirty="0" smtClean="0">
                          <a:solidFill>
                            <a:schemeClr val="bg1"/>
                          </a:solidFill>
                          <a:effectLst/>
                        </a:rPr>
                        <a:t>ACH</a:t>
                      </a:r>
                      <a:r>
                        <a:rPr lang="en-GB" sz="2000" b="1" spc="5" dirty="0" smtClean="0">
                          <a:solidFill>
                            <a:schemeClr val="bg1"/>
                          </a:solidFill>
                          <a:effectLst/>
                        </a:rPr>
                        <a:t>I</a:t>
                      </a:r>
                      <a:r>
                        <a:rPr lang="en-GB" sz="2000" b="1" dirty="0" smtClean="0">
                          <a:solidFill>
                            <a:schemeClr val="bg1"/>
                          </a:solidFill>
                          <a:effectLst/>
                        </a:rPr>
                        <a:t>EV</a:t>
                      </a:r>
                      <a:r>
                        <a:rPr lang="en-GB" sz="2000" b="1" spc="5" dirty="0" smtClean="0">
                          <a:solidFill>
                            <a:schemeClr val="bg1"/>
                          </a:solidFill>
                          <a:effectLst/>
                        </a:rPr>
                        <a:t>E</a:t>
                      </a:r>
                      <a:r>
                        <a:rPr lang="en-GB" sz="2000" b="1" dirty="0" smtClean="0">
                          <a:solidFill>
                            <a:schemeClr val="bg1"/>
                          </a:solidFill>
                          <a:effectLst/>
                        </a:rPr>
                        <a:t>MENTS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72000" marR="0" marT="0" marB="0">
                    <a:solidFill>
                      <a:schemeClr val="accent1"/>
                    </a:solidFill>
                  </a:tcPr>
                </a:tc>
              </a:tr>
              <a:tr h="2290354">
                <a:tc>
                  <a:txBody>
                    <a:bodyPr/>
                    <a:lstStyle/>
                    <a:p>
                      <a:pPr marL="285750" marR="116205"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Completion of the design</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part of the WIPOCOS Software re-engineering.</a:t>
                      </a:r>
                    </a:p>
                    <a:p>
                      <a:pPr marL="0" marR="116205" algn="l" defTabSz="914400" rtl="0" eaLnBrk="1" latinLnBrk="0" hangingPunct="1">
                        <a:lnSpc>
                          <a:spcPct val="100000"/>
                        </a:lnSpc>
                        <a:spcBef>
                          <a:spcPts val="65"/>
                        </a:spcBef>
                        <a:spcAft>
                          <a:spcPts val="0"/>
                        </a:spcAft>
                      </a:pPr>
                      <a:r>
                        <a:rPr lang="en-GB" sz="2000" kern="1200" dirty="0" smtClean="0">
                          <a:solidFill>
                            <a:schemeClr val="dk1"/>
                          </a:solidFill>
                          <a:effectLst/>
                          <a:latin typeface="+mn-lt"/>
                          <a:ea typeface="+mn-ea"/>
                          <a:cs typeface="+mn-cs"/>
                        </a:rPr>
                        <a:t> </a:t>
                      </a:r>
                    </a:p>
                    <a:p>
                      <a:pPr marL="285750" marR="116205"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The software development is divided into 12 'work packets' to ease development planning, monitoring and integration.</a:t>
                      </a:r>
                    </a:p>
                    <a:p>
                      <a:pPr marL="0" marR="116205" indent="0" algn="l" defTabSz="914400" rtl="0" eaLnBrk="1" latinLnBrk="0" hangingPunct="1">
                        <a:lnSpc>
                          <a:spcPct val="100000"/>
                        </a:lnSpc>
                        <a:spcAft>
                          <a:spcPts val="0"/>
                        </a:spcAft>
                        <a:buFont typeface="Arial" pitchFamily="34" charset="0"/>
                        <a:buNone/>
                      </a:pPr>
                      <a:endParaRPr lang="en-GB" sz="2000" kern="1200" dirty="0" smtClean="0">
                        <a:solidFill>
                          <a:schemeClr val="dk1"/>
                        </a:solidFill>
                        <a:effectLst/>
                        <a:latin typeface="+mn-lt"/>
                        <a:ea typeface="+mn-ea"/>
                        <a:cs typeface="+mn-cs"/>
                      </a:endParaRPr>
                    </a:p>
                    <a:p>
                      <a:pPr marL="285750" marR="116205"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Work has commenced on the first two work packets.</a:t>
                      </a:r>
                    </a:p>
                  </a:txBody>
                  <a:tcPr marL="72000" marR="0" marT="0" marB="0">
                    <a:solidFill>
                      <a:schemeClr val="bg1">
                        <a:lumMod val="85000"/>
                      </a:schemeClr>
                    </a:solidFill>
                  </a:tcPr>
                </a:tc>
              </a:tr>
            </a:tbl>
          </a:graphicData>
        </a:graphic>
      </p:graphicFrame>
      <p:sp>
        <p:nvSpPr>
          <p:cNvPr id="9" name="Rectangle 8"/>
          <p:cNvSpPr/>
          <p:nvPr/>
        </p:nvSpPr>
        <p:spPr>
          <a:xfrm>
            <a:off x="-508" y="0"/>
            <a:ext cx="9144000" cy="76470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a:solidFill>
                  <a:srgbClr val="92D050"/>
                </a:solidFill>
              </a:rPr>
              <a:t>Creative Industries and Copyright Collective Management Organizations</a:t>
            </a:r>
          </a:p>
        </p:txBody>
      </p:sp>
    </p:spTree>
    <p:extLst>
      <p:ext uri="{BB962C8B-B14F-4D97-AF65-F5344CB8AC3E}">
        <p14:creationId xmlns:p14="http://schemas.microsoft.com/office/powerpoint/2010/main" xmlns="" val="3504186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0" y="6324600"/>
            <a:ext cx="9144000" cy="5334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graphicFrame>
        <p:nvGraphicFramePr>
          <p:cNvPr id="2" name="Table 1"/>
          <p:cNvGraphicFramePr>
            <a:graphicFrameLocks noGrp="1"/>
          </p:cNvGraphicFramePr>
          <p:nvPr>
            <p:extLst>
              <p:ext uri="{D42A27DB-BD31-4B8C-83A1-F6EECF244321}">
                <p14:modId xmlns:p14="http://schemas.microsoft.com/office/powerpoint/2010/main" xmlns="" val="34245669"/>
              </p:ext>
            </p:extLst>
          </p:nvPr>
        </p:nvGraphicFramePr>
        <p:xfrm>
          <a:off x="179512" y="853093"/>
          <a:ext cx="8735888" cy="5285845"/>
        </p:xfrm>
        <a:graphic>
          <a:graphicData uri="http://schemas.openxmlformats.org/drawingml/2006/table">
            <a:tbl>
              <a:tblPr>
                <a:tableStyleId>{5C22544A-7EE6-4342-B048-85BDC9FD1C3A}</a:tableStyleId>
              </a:tblPr>
              <a:tblGrid>
                <a:gridCol w="8735888"/>
              </a:tblGrid>
              <a:tr h="512920">
                <a:tc>
                  <a:txBody>
                    <a:bodyPr/>
                    <a:lstStyle/>
                    <a:p>
                      <a:pPr marL="64770" algn="ctr">
                        <a:lnSpc>
                          <a:spcPct val="115000"/>
                        </a:lnSpc>
                        <a:spcAft>
                          <a:spcPts val="0"/>
                        </a:spcAft>
                      </a:pPr>
                      <a:r>
                        <a:rPr lang="en-GB" sz="2000" b="1" dirty="0" smtClean="0">
                          <a:solidFill>
                            <a:schemeClr val="bg1"/>
                          </a:solidFill>
                          <a:effectLst/>
                        </a:rPr>
                        <a:t>EXPECTED</a:t>
                      </a:r>
                      <a:r>
                        <a:rPr lang="en-GB" sz="2000" b="1" baseline="0" dirty="0" smtClean="0">
                          <a:solidFill>
                            <a:schemeClr val="bg1"/>
                          </a:solidFill>
                          <a:effectLst/>
                        </a:rPr>
                        <a:t> RESULTS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1200" kern="1200" dirty="0">
                        <a:solidFill>
                          <a:schemeClr val="dk1"/>
                        </a:solidFill>
                        <a:effectLst/>
                        <a:latin typeface="+mn-lt"/>
                        <a:ea typeface="+mn-ea"/>
                        <a:cs typeface="+mn-cs"/>
                      </a:endParaRPr>
                    </a:p>
                  </a:txBody>
                  <a:tcPr marL="0" marR="0" marT="0" marB="0" anchor="b">
                    <a:solidFill>
                      <a:schemeClr val="accent1"/>
                    </a:solidFill>
                  </a:tcPr>
                </a:tc>
              </a:tr>
              <a:tr h="1729454">
                <a:tc>
                  <a:txBody>
                    <a:bodyPr/>
                    <a:lstStyle/>
                    <a:p>
                      <a:pPr marL="0" marR="155575" algn="just"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Improvement of national, sub-regional and regional IP institutional and user capacity. </a:t>
                      </a:r>
                    </a:p>
                    <a:p>
                      <a:pPr marL="0" marR="155575" algn="just"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Improve the capacities of national institutions, including IP Offices, to handle efficiently the procedures for registration and examination of trademarks and geographical indications.</a:t>
                      </a: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r h="630159">
                <a:tc>
                  <a:txBody>
                    <a:bodyPr/>
                    <a:lstStyle/>
                    <a:p>
                      <a:pPr marL="64770" algn="ctr">
                        <a:lnSpc>
                          <a:spcPct val="115000"/>
                        </a:lnSpc>
                        <a:spcAft>
                          <a:spcPts val="0"/>
                        </a:spcAft>
                      </a:pPr>
                      <a:r>
                        <a:rPr lang="en-GB" sz="2000" b="1" dirty="0" smtClean="0">
                          <a:solidFill>
                            <a:schemeClr val="bg1"/>
                          </a:solidFill>
                          <a:effectLst/>
                        </a:rPr>
                        <a:t>MAIN</a:t>
                      </a:r>
                      <a:r>
                        <a:rPr lang="en-GB" sz="2000" b="1" spc="-20" dirty="0" smtClean="0">
                          <a:solidFill>
                            <a:schemeClr val="bg1"/>
                          </a:solidFill>
                          <a:effectLst/>
                        </a:rPr>
                        <a:t> </a:t>
                      </a:r>
                      <a:r>
                        <a:rPr lang="en-GB" sz="2000" b="1" dirty="0" smtClean="0">
                          <a:solidFill>
                            <a:schemeClr val="bg1"/>
                          </a:solidFill>
                          <a:effectLst/>
                        </a:rPr>
                        <a:t>ACH</a:t>
                      </a:r>
                      <a:r>
                        <a:rPr lang="en-GB" sz="2000" b="1" spc="5" dirty="0" smtClean="0">
                          <a:solidFill>
                            <a:schemeClr val="bg1"/>
                          </a:solidFill>
                          <a:effectLst/>
                        </a:rPr>
                        <a:t>I</a:t>
                      </a:r>
                      <a:r>
                        <a:rPr lang="en-GB" sz="2000" b="1" dirty="0" smtClean="0">
                          <a:solidFill>
                            <a:schemeClr val="bg1"/>
                          </a:solidFill>
                          <a:effectLst/>
                        </a:rPr>
                        <a:t>EV</a:t>
                      </a:r>
                      <a:r>
                        <a:rPr lang="en-GB" sz="2000" b="1" spc="5" dirty="0" smtClean="0">
                          <a:solidFill>
                            <a:schemeClr val="bg1"/>
                          </a:solidFill>
                          <a:effectLst/>
                        </a:rPr>
                        <a:t>E</a:t>
                      </a:r>
                      <a:r>
                        <a:rPr lang="en-GB" sz="2000" b="1" dirty="0" smtClean="0">
                          <a:solidFill>
                            <a:schemeClr val="bg1"/>
                          </a:solidFill>
                          <a:effectLst/>
                        </a:rPr>
                        <a:t>MENTS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0" marR="0" marT="0" marB="0">
                    <a:solidFill>
                      <a:schemeClr val="accent1"/>
                    </a:solidFill>
                  </a:tcPr>
                </a:tc>
              </a:tr>
              <a:tr h="2367671">
                <a:tc>
                  <a:txBody>
                    <a:bodyPr/>
                    <a:lstStyle/>
                    <a:p>
                      <a:pPr marL="285750" marR="155575" indent="-285750" algn="just"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National IP strategies:</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Five out of the six pilot countries have formulated draft national IP strategies and action plans using the proposed WIPO methodology .</a:t>
                      </a:r>
                    </a:p>
                    <a:p>
                      <a:pPr marL="285115" marR="155575" indent="-285750" algn="just"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Regional and sub- regional institutions: Work continued in 2011</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toward the establishment of a Regional Patent Administration (RPA) for the Caribbean Region. </a:t>
                      </a:r>
                    </a:p>
                    <a:p>
                      <a:pPr marL="285115" marR="155575" indent="-285750" algn="just"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IP and SMEs: National studies are underway or completed in six selected countries.</a:t>
                      </a: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bl>
          </a:graphicData>
        </a:graphic>
      </p:graphicFrame>
      <p:sp>
        <p:nvSpPr>
          <p:cNvPr id="3" name="Rectangle 2"/>
          <p:cNvSpPr/>
          <p:nvPr/>
        </p:nvSpPr>
        <p:spPr>
          <a:xfrm>
            <a:off x="-508" y="0"/>
            <a:ext cx="9144000" cy="836712"/>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R="111125" indent="-635" algn="ctr">
              <a:lnSpc>
                <a:spcPts val="1270"/>
              </a:lnSpc>
              <a:spcBef>
                <a:spcPct val="0"/>
              </a:spcBef>
              <a:spcAft>
                <a:spcPts val="0"/>
              </a:spcAft>
              <a:defRPr/>
            </a:pPr>
            <a:r>
              <a:rPr lang="en-GB" sz="2400" b="1" dirty="0">
                <a:solidFill>
                  <a:srgbClr val="92D050"/>
                </a:solidFill>
              </a:rPr>
              <a:t>Improvement of National, Sub-Regional and Regional IP Institutional </a:t>
            </a:r>
          </a:p>
          <a:p>
            <a:pPr marR="111125" indent="-635" algn="ctr">
              <a:lnSpc>
                <a:spcPts val="1270"/>
              </a:lnSpc>
              <a:spcBef>
                <a:spcPct val="0"/>
              </a:spcBef>
              <a:spcAft>
                <a:spcPts val="0"/>
              </a:spcAft>
              <a:defRPr/>
            </a:pPr>
            <a:endParaRPr lang="en-GB" sz="2400" b="1" dirty="0">
              <a:solidFill>
                <a:srgbClr val="92D050"/>
              </a:solidFill>
            </a:endParaRPr>
          </a:p>
          <a:p>
            <a:pPr marR="111125" indent="-635" algn="ctr">
              <a:lnSpc>
                <a:spcPts val="1270"/>
              </a:lnSpc>
              <a:spcBef>
                <a:spcPct val="0"/>
              </a:spcBef>
              <a:spcAft>
                <a:spcPts val="0"/>
              </a:spcAft>
              <a:defRPr/>
            </a:pPr>
            <a:r>
              <a:rPr lang="en-GB" sz="2400" b="1" dirty="0">
                <a:solidFill>
                  <a:srgbClr val="92D050"/>
                </a:solidFill>
              </a:rPr>
              <a:t>and User Capacity</a:t>
            </a:r>
            <a:endParaRPr lang="en-US" sz="2400" b="1" dirty="0">
              <a:solidFill>
                <a:srgbClr val="92D050"/>
              </a:solidFill>
            </a:endParaRPr>
          </a:p>
        </p:txBody>
      </p:sp>
    </p:spTree>
    <p:extLst>
      <p:ext uri="{BB962C8B-B14F-4D97-AF65-F5344CB8AC3E}">
        <p14:creationId xmlns:p14="http://schemas.microsoft.com/office/powerpoint/2010/main" xmlns="" val="35996383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457200" y="1447800"/>
            <a:ext cx="8153400" cy="3810000"/>
          </a:xfrm>
        </p:spPr>
        <p:txBody>
          <a:bodyPr>
            <a:noAutofit/>
          </a:bodyPr>
          <a:lstStyle/>
          <a:p>
            <a:pPr lvl="1">
              <a:spcBef>
                <a:spcPts val="600"/>
              </a:spcBef>
              <a:buClr>
                <a:srgbClr val="253D75"/>
              </a:buClr>
              <a:buFont typeface="Wingdings" pitchFamily="2" charset="2"/>
              <a:buChar char="§"/>
            </a:pPr>
            <a:endParaRPr lang="en-US" sz="2400" dirty="0" smtClean="0"/>
          </a:p>
          <a:p>
            <a:pPr lvl="1">
              <a:spcBef>
                <a:spcPts val="600"/>
              </a:spcBef>
              <a:buClr>
                <a:srgbClr val="253D75"/>
              </a:buClr>
              <a:buFont typeface="Wingdings" pitchFamily="2" charset="2"/>
              <a:buChar char="§"/>
            </a:pPr>
            <a:r>
              <a:rPr lang="en-US" sz="2400" dirty="0"/>
              <a:t>Moving forward discussions on public domain and flexibilities </a:t>
            </a:r>
          </a:p>
          <a:p>
            <a:pPr lvl="1">
              <a:spcBef>
                <a:spcPts val="600"/>
              </a:spcBef>
              <a:buClr>
                <a:srgbClr val="253D75"/>
              </a:buClr>
              <a:buFont typeface="Wingdings" pitchFamily="2" charset="2"/>
              <a:buChar char="§"/>
            </a:pPr>
            <a:r>
              <a:rPr lang="en-US" sz="2400" dirty="0" smtClean="0"/>
              <a:t>No decision on follow-up to technical assistance review</a:t>
            </a:r>
          </a:p>
          <a:p>
            <a:pPr lvl="1">
              <a:spcBef>
                <a:spcPts val="600"/>
              </a:spcBef>
              <a:buClr>
                <a:srgbClr val="253D75"/>
              </a:buClr>
              <a:buFont typeface="Wingdings" pitchFamily="2" charset="2"/>
              <a:buChar char="§"/>
            </a:pPr>
            <a:r>
              <a:rPr lang="en-US" sz="2400" dirty="0" smtClean="0"/>
              <a:t>Measuring impact of DA activities</a:t>
            </a:r>
          </a:p>
          <a:p>
            <a:pPr lvl="1">
              <a:spcBef>
                <a:spcPts val="600"/>
              </a:spcBef>
              <a:buClr>
                <a:srgbClr val="253D75"/>
              </a:buClr>
              <a:buFont typeface="Wingdings" pitchFamily="2" charset="2"/>
              <a:buChar char="§"/>
            </a:pPr>
            <a:r>
              <a:rPr lang="en-US" sz="2400" dirty="0" smtClean="0"/>
              <a:t>Coordination mechanism on DA</a:t>
            </a:r>
          </a:p>
          <a:p>
            <a:pPr lvl="1">
              <a:spcBef>
                <a:spcPts val="600"/>
              </a:spcBef>
              <a:buClr>
                <a:srgbClr val="253D75"/>
              </a:buClr>
              <a:buFont typeface="Wingdings" pitchFamily="2" charset="2"/>
              <a:buChar char="§"/>
            </a:pPr>
            <a:r>
              <a:rPr lang="en-US" sz="2400" dirty="0" smtClean="0"/>
              <a:t>Debate over standing agenda item on “IP and development”</a:t>
            </a:r>
          </a:p>
          <a:p>
            <a:pPr lvl="1">
              <a:spcBef>
                <a:spcPts val="600"/>
              </a:spcBef>
              <a:buClr>
                <a:srgbClr val="253D75"/>
              </a:buClr>
              <a:buFont typeface="Wingdings" pitchFamily="2" charset="2"/>
              <a:buChar char="§"/>
            </a:pPr>
            <a:endParaRPr lang="en-US" sz="2400" dirty="0" smtClean="0"/>
          </a:p>
        </p:txBody>
      </p:sp>
      <p:sp>
        <p:nvSpPr>
          <p:cNvPr id="6" name="Rectangle 5"/>
          <p:cNvSpPr/>
          <p:nvPr/>
        </p:nvSpPr>
        <p:spPr>
          <a:xfrm>
            <a:off x="0" y="0"/>
            <a:ext cx="9144000" cy="76470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grpSp>
        <p:nvGrpSpPr>
          <p:cNvPr id="2" name="Group 9"/>
          <p:cNvGrpSpPr>
            <a:grpSpLocks/>
          </p:cNvGrpSpPr>
          <p:nvPr/>
        </p:nvGrpSpPr>
        <p:grpSpPr bwMode="auto">
          <a:xfrm>
            <a:off x="0" y="6248400"/>
            <a:ext cx="9144000" cy="609600"/>
            <a:chOff x="0" y="6248400"/>
            <a:chExt cx="9144000" cy="609600"/>
          </a:xfrm>
          <a:solidFill>
            <a:srgbClr val="0070C0"/>
          </a:solidFill>
        </p:grpSpPr>
        <p:sp>
          <p:nvSpPr>
            <p:cNvPr id="11" name="Rectangle 10"/>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a:off x="6400800" y="6400800"/>
              <a:ext cx="2514600" cy="338138"/>
            </a:xfrm>
            <a:prstGeom prst="rect">
              <a:avLst/>
            </a:prstGeom>
            <a:grpFill/>
          </p:spPr>
          <p:txBody>
            <a:bodyPr>
              <a:spAutoFit/>
            </a:bodyPr>
            <a:lstStyle/>
            <a:p>
              <a:pPr fontAlgn="auto">
                <a:spcBef>
                  <a:spcPts val="0"/>
                </a:spcBef>
                <a:spcAft>
                  <a:spcPts val="0"/>
                </a:spcAft>
                <a:defRPr/>
              </a:pPr>
              <a:r>
                <a:rPr lang="en-US" sz="1600" spc="600" dirty="0">
                  <a:solidFill>
                    <a:schemeClr val="bg1"/>
                  </a:solidFill>
                  <a:latin typeface="+mn-lt"/>
                  <a:cs typeface="+mn-cs"/>
                </a:rPr>
                <a:t>www.ictsd.org</a:t>
              </a:r>
              <a:endParaRPr lang="en-US" sz="1600" spc="600" dirty="0">
                <a:latin typeface="+mn-lt"/>
                <a:cs typeface="+mn-cs"/>
              </a:endParaRPr>
            </a:p>
          </p:txBody>
        </p:sp>
        <p:pic>
          <p:nvPicPr>
            <p:cNvPr id="36871" name="Picture 12" descr="ictsd-logo_transperent.png"/>
            <p:cNvPicPr>
              <a:picLocks noChangeAspect="1"/>
            </p:cNvPicPr>
            <p:nvPr/>
          </p:nvPicPr>
          <p:blipFill>
            <a:blip r:embed="rId3" cstate="print"/>
            <a:srcRect/>
            <a:stretch>
              <a:fillRect/>
            </a:stretch>
          </p:blipFill>
          <p:spPr bwMode="auto">
            <a:xfrm>
              <a:off x="304800" y="6324600"/>
              <a:ext cx="609600" cy="466344"/>
            </a:xfrm>
            <a:prstGeom prst="rect">
              <a:avLst/>
            </a:prstGeom>
            <a:grpFill/>
            <a:ln w="9525">
              <a:noFill/>
              <a:miter lim="800000"/>
              <a:headEnd/>
              <a:tailEnd/>
            </a:ln>
          </p:spPr>
        </p:pic>
      </p:grpSp>
      <p:sp>
        <p:nvSpPr>
          <p:cNvPr id="9" name="TextBox 8"/>
          <p:cNvSpPr txBox="1"/>
          <p:nvPr/>
        </p:nvSpPr>
        <p:spPr>
          <a:xfrm>
            <a:off x="3124200" y="0"/>
            <a:ext cx="4800600" cy="584775"/>
          </a:xfrm>
          <a:prstGeom prst="rect">
            <a:avLst/>
          </a:prstGeom>
          <a:noFill/>
        </p:spPr>
        <p:txBody>
          <a:bodyPr wrap="square" rtlCol="0">
            <a:spAutoFit/>
          </a:bodyPr>
          <a:lstStyle/>
          <a:p>
            <a:r>
              <a:rPr lang="en-US" sz="3200" b="1" dirty="0" smtClean="0">
                <a:solidFill>
                  <a:srgbClr val="92D050"/>
                </a:solidFill>
              </a:rPr>
              <a:t>Challenges </a:t>
            </a:r>
            <a:endParaRPr lang="en-US" sz="3200" dirty="0"/>
          </a:p>
        </p:txBody>
      </p:sp>
    </p:spTree>
    <p:extLst>
      <p:ext uri="{BB962C8B-B14F-4D97-AF65-F5344CB8AC3E}">
        <p14:creationId xmlns:p14="http://schemas.microsoft.com/office/powerpoint/2010/main" xmlns="" val="21771141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836712"/>
            <a:ext cx="8352928" cy="4524315"/>
          </a:xfrm>
          <a:prstGeom prst="rect">
            <a:avLst/>
          </a:prstGeom>
        </p:spPr>
        <p:txBody>
          <a:bodyPr wrap="square">
            <a:spAutoFit/>
          </a:bodyPr>
          <a:lstStyle/>
          <a:p>
            <a:pPr indent="-285750" algn="just">
              <a:buFont typeface="Arial" charset="0"/>
              <a:buChar char="•"/>
            </a:pPr>
            <a:endParaRPr lang="en-GB" sz="2400" dirty="0"/>
          </a:p>
          <a:p>
            <a:pPr indent="-285750" algn="just">
              <a:buFont typeface="Arial" charset="0"/>
              <a:buChar char="•"/>
            </a:pPr>
            <a:r>
              <a:rPr lang="en-US" sz="2400" b="1" u="sng" dirty="0"/>
              <a:t>WIPO DA recommendation </a:t>
            </a:r>
            <a:r>
              <a:rPr lang="en-US" sz="2400" b="1" u="sng" dirty="0" smtClean="0"/>
              <a:t>16:</a:t>
            </a:r>
            <a:endParaRPr lang="en-US" sz="2400" b="1" u="sng" dirty="0"/>
          </a:p>
          <a:p>
            <a:pPr indent="-285750" algn="just">
              <a:buFont typeface="Arial" charset="0"/>
              <a:buChar char="•"/>
            </a:pPr>
            <a:r>
              <a:rPr lang="en-GB" sz="2400" dirty="0" smtClean="0"/>
              <a:t>Consider </a:t>
            </a:r>
            <a:r>
              <a:rPr lang="en-GB" sz="2400" dirty="0"/>
              <a:t>the preservation of the public domain within WIPO’s normative processes and deepen the analysis of the implications and benefits of a rich and accessible public domain</a:t>
            </a:r>
            <a:r>
              <a:rPr lang="en-GB" sz="2400" dirty="0" smtClean="0"/>
              <a:t>.</a:t>
            </a:r>
          </a:p>
          <a:p>
            <a:pPr algn="just"/>
            <a:endParaRPr lang="en-GB" sz="2400" dirty="0"/>
          </a:p>
          <a:p>
            <a:pPr indent="-285750" algn="just">
              <a:buFont typeface="Arial" charset="0"/>
              <a:buChar char="•"/>
            </a:pPr>
            <a:r>
              <a:rPr lang="en-US" sz="2400" b="1" u="sng" dirty="0"/>
              <a:t>WIPO DA recommendation </a:t>
            </a:r>
            <a:r>
              <a:rPr lang="en-US" sz="2400" b="1" u="sng" dirty="0" smtClean="0"/>
              <a:t>20</a:t>
            </a:r>
            <a:r>
              <a:rPr lang="en-US" sz="2400" b="1" u="sng" dirty="0"/>
              <a:t>:</a:t>
            </a:r>
          </a:p>
          <a:p>
            <a:pPr algn="just"/>
            <a:r>
              <a:rPr lang="en-GB" sz="2400" dirty="0" smtClean="0"/>
              <a:t>To </a:t>
            </a:r>
            <a:r>
              <a:rPr lang="en-GB" sz="2400" dirty="0"/>
              <a:t>promote norm-setting activities related to IP that support a robust public domain in WIPO’s Member States, including the possibility of preparing guidelines which could assist interested Member States in identifying subject matters that have fallen into the public domain within their respective jurisdictions.</a:t>
            </a:r>
          </a:p>
        </p:txBody>
      </p:sp>
      <p:sp>
        <p:nvSpPr>
          <p:cNvPr id="3" name="Rectangle 2"/>
          <p:cNvSpPr/>
          <p:nvPr/>
        </p:nvSpPr>
        <p:spPr>
          <a:xfrm>
            <a:off x="-508" y="0"/>
            <a:ext cx="9144000" cy="620688"/>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64770" algn="ctr">
              <a:lnSpc>
                <a:spcPts val="1250"/>
              </a:lnSpc>
              <a:spcAft>
                <a:spcPts val="0"/>
              </a:spcAft>
            </a:pPr>
            <a:r>
              <a:rPr lang="en-GB" sz="2400" b="1" dirty="0" smtClean="0">
                <a:solidFill>
                  <a:srgbClr val="92D050"/>
                </a:solidFill>
              </a:rPr>
              <a:t>Intellectual Property and the Public Domain</a:t>
            </a:r>
            <a:endParaRPr lang="en-US" sz="2400" b="1" dirty="0">
              <a:solidFill>
                <a:srgbClr val="92D050"/>
              </a:solidFill>
            </a:endParaRPr>
          </a:p>
        </p:txBody>
      </p:sp>
      <p:grpSp>
        <p:nvGrpSpPr>
          <p:cNvPr id="4" name="Group 3"/>
          <p:cNvGrpSpPr>
            <a:grpSpLocks/>
          </p:cNvGrpSpPr>
          <p:nvPr/>
        </p:nvGrpSpPr>
        <p:grpSpPr bwMode="auto">
          <a:xfrm>
            <a:off x="0" y="6324600"/>
            <a:ext cx="9144000" cy="5334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32660955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a:grpSpLocks/>
          </p:cNvGrpSpPr>
          <p:nvPr/>
        </p:nvGrpSpPr>
        <p:grpSpPr bwMode="auto">
          <a:xfrm>
            <a:off x="0" y="6324600"/>
            <a:ext cx="9144000" cy="5334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graphicFrame>
        <p:nvGraphicFramePr>
          <p:cNvPr id="2" name="Table 1"/>
          <p:cNvGraphicFramePr>
            <a:graphicFrameLocks noGrp="1"/>
          </p:cNvGraphicFramePr>
          <p:nvPr>
            <p:extLst>
              <p:ext uri="{D42A27DB-BD31-4B8C-83A1-F6EECF244321}">
                <p14:modId xmlns:p14="http://schemas.microsoft.com/office/powerpoint/2010/main" xmlns="" val="3471356086"/>
              </p:ext>
            </p:extLst>
          </p:nvPr>
        </p:nvGraphicFramePr>
        <p:xfrm>
          <a:off x="107504" y="692697"/>
          <a:ext cx="8928992" cy="5497620"/>
        </p:xfrm>
        <a:graphic>
          <a:graphicData uri="http://schemas.openxmlformats.org/drawingml/2006/table">
            <a:tbl>
              <a:tblPr>
                <a:tableStyleId>{5C22544A-7EE6-4342-B048-85BDC9FD1C3A}</a:tableStyleId>
              </a:tblPr>
              <a:tblGrid>
                <a:gridCol w="8928992"/>
              </a:tblGrid>
              <a:tr h="642814">
                <a:tc>
                  <a:txBody>
                    <a:bodyPr/>
                    <a:lstStyle/>
                    <a:p>
                      <a:pPr marL="64770" algn="ctr">
                        <a:lnSpc>
                          <a:spcPct val="115000"/>
                        </a:lnSpc>
                        <a:spcAft>
                          <a:spcPts val="0"/>
                        </a:spcAft>
                      </a:pPr>
                      <a:r>
                        <a:rPr lang="en-GB" sz="2000" b="1" dirty="0" smtClean="0">
                          <a:solidFill>
                            <a:schemeClr val="bg1"/>
                          </a:solidFill>
                          <a:effectLst/>
                        </a:rPr>
                        <a:t>EXPECTED RESULTS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72000" marR="0" marT="0" marB="0" anchor="b">
                    <a:solidFill>
                      <a:schemeClr val="accent1"/>
                    </a:solidFill>
                  </a:tcPr>
                </a:tc>
              </a:tr>
              <a:tr h="1628269">
                <a:tc>
                  <a:txBody>
                    <a:bodyPr/>
                    <a:lstStyle/>
                    <a:p>
                      <a:pPr marL="0" marR="111125" indent="-635" algn="just"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Analysing the implications of a rich and accessible public domain, exploring the various tools available for identifying and accessing subject matter that has fallen into the public domain, and wherever possible, suggest or work towards the development of new tools or guidelines in this respect, in order to enhance access to the public domain and preserve knowledge that is already in the public domain. </a:t>
                      </a: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r h="642814">
                <a:tc>
                  <a:txBody>
                    <a:bodyPr/>
                    <a:lstStyle/>
                    <a:p>
                      <a:pPr marL="64770" algn="ctr">
                        <a:lnSpc>
                          <a:spcPct val="115000"/>
                        </a:lnSpc>
                        <a:spcAft>
                          <a:spcPts val="0"/>
                        </a:spcAft>
                      </a:pPr>
                      <a:r>
                        <a:rPr lang="en-GB" sz="2000" b="1" dirty="0" smtClean="0">
                          <a:solidFill>
                            <a:schemeClr val="bg1"/>
                          </a:solidFill>
                          <a:effectLst/>
                        </a:rPr>
                        <a:t>MAIN</a:t>
                      </a:r>
                      <a:r>
                        <a:rPr lang="en-GB" sz="2000" b="1" spc="-20" dirty="0" smtClean="0">
                          <a:solidFill>
                            <a:schemeClr val="bg1"/>
                          </a:solidFill>
                          <a:effectLst/>
                        </a:rPr>
                        <a:t> </a:t>
                      </a:r>
                      <a:r>
                        <a:rPr lang="en-GB" sz="2000" b="1" dirty="0" smtClean="0">
                          <a:solidFill>
                            <a:schemeClr val="bg1"/>
                          </a:solidFill>
                          <a:effectLst/>
                        </a:rPr>
                        <a:t>ACH</a:t>
                      </a:r>
                      <a:r>
                        <a:rPr lang="en-GB" sz="2000" b="1" spc="5" dirty="0" smtClean="0">
                          <a:solidFill>
                            <a:schemeClr val="bg1"/>
                          </a:solidFill>
                          <a:effectLst/>
                        </a:rPr>
                        <a:t>I</a:t>
                      </a:r>
                      <a:r>
                        <a:rPr lang="en-GB" sz="2000" b="1" dirty="0" smtClean="0">
                          <a:solidFill>
                            <a:schemeClr val="bg1"/>
                          </a:solidFill>
                          <a:effectLst/>
                        </a:rPr>
                        <a:t>EV</a:t>
                      </a:r>
                      <a:r>
                        <a:rPr lang="en-GB" sz="2000" b="1" spc="5" dirty="0" smtClean="0">
                          <a:solidFill>
                            <a:schemeClr val="bg1"/>
                          </a:solidFill>
                          <a:effectLst/>
                        </a:rPr>
                        <a:t>E</a:t>
                      </a:r>
                      <a:r>
                        <a:rPr lang="en-GB" sz="2000" b="1" dirty="0" smtClean="0">
                          <a:solidFill>
                            <a:schemeClr val="bg1"/>
                          </a:solidFill>
                          <a:effectLst/>
                        </a:rPr>
                        <a:t>MENTS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72000" marR="0" marT="0" marB="0">
                    <a:solidFill>
                      <a:schemeClr val="accent1"/>
                    </a:solidFill>
                  </a:tcPr>
                </a:tc>
              </a:tr>
              <a:tr h="2558711">
                <a:tc>
                  <a:txBody>
                    <a:bodyPr/>
                    <a:lstStyle/>
                    <a:p>
                      <a:pPr marL="285115" marR="111125" indent="-285750" algn="l" defTabSz="914400" rtl="0" eaLnBrk="1" latinLnBrk="0" hangingPunct="1">
                        <a:lnSpc>
                          <a:spcPct val="100000"/>
                        </a:lnSpc>
                        <a:spcAft>
                          <a:spcPts val="0"/>
                        </a:spcAft>
                        <a:buFont typeface="Arial" pitchFamily="34" charset="0"/>
                        <a:buChar char="•"/>
                      </a:pPr>
                      <a:r>
                        <a:rPr lang="en-GB" sz="2000" u="sng" kern="1200" dirty="0" smtClean="0">
                          <a:solidFill>
                            <a:schemeClr val="dk1"/>
                          </a:solidFill>
                          <a:effectLst/>
                          <a:latin typeface="+mn-lt"/>
                          <a:ea typeface="+mn-ea"/>
                          <a:cs typeface="+mn-cs"/>
                        </a:rPr>
                        <a:t>Copyright</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Scoping Study on Copyright and Related Rights and the Public Domain, under discussion in the CDIP since its sixth session. Second Survey on Voluntary Registration and Deposit Systems and the Survey of Private Copyright Documentation Systems and Practices available on the WIPO website.</a:t>
                      </a:r>
                    </a:p>
                    <a:p>
                      <a:pPr marL="285115" marR="111125" indent="-285750" algn="l" defTabSz="914400" rtl="0" eaLnBrk="1" latinLnBrk="0" hangingPunct="1">
                        <a:lnSpc>
                          <a:spcPct val="100000"/>
                        </a:lnSpc>
                        <a:spcAft>
                          <a:spcPts val="0"/>
                        </a:spcAft>
                        <a:buFont typeface="Arial" pitchFamily="34" charset="0"/>
                        <a:buChar char="•"/>
                      </a:pPr>
                      <a:r>
                        <a:rPr lang="en-GB" sz="2000" u="sng" kern="1200" dirty="0" smtClean="0">
                          <a:solidFill>
                            <a:schemeClr val="dk1"/>
                          </a:solidFill>
                          <a:effectLst/>
                          <a:latin typeface="+mn-lt"/>
                          <a:ea typeface="+mn-ea"/>
                          <a:cs typeface="+mn-cs"/>
                        </a:rPr>
                        <a:t>Trademarks</a:t>
                      </a:r>
                      <a:r>
                        <a:rPr lang="en-GB" sz="2000" kern="1200" dirty="0" smtClean="0">
                          <a:solidFill>
                            <a:schemeClr val="dk1"/>
                          </a:solidFill>
                          <a:effectLst/>
                          <a:latin typeface="+mn-lt"/>
                          <a:ea typeface="+mn-ea"/>
                          <a:cs typeface="+mn-cs"/>
                        </a:rPr>
                        <a:t>: Study on Misappropriation of Signs discussed in CDIP 9.</a:t>
                      </a:r>
                      <a:endParaRPr lang="fr-CH" sz="2000" kern="1200" dirty="0" smtClean="0">
                        <a:solidFill>
                          <a:schemeClr val="dk1"/>
                        </a:solidFill>
                        <a:effectLst/>
                        <a:latin typeface="+mn-lt"/>
                        <a:ea typeface="+mn-ea"/>
                        <a:cs typeface="+mn-cs"/>
                      </a:endParaRPr>
                    </a:p>
                    <a:p>
                      <a:pPr marL="285115" marR="111125" indent="-285750" algn="l" defTabSz="914400" rtl="0" eaLnBrk="1" latinLnBrk="0" hangingPunct="1">
                        <a:lnSpc>
                          <a:spcPct val="100000"/>
                        </a:lnSpc>
                        <a:spcAft>
                          <a:spcPts val="0"/>
                        </a:spcAft>
                        <a:buFont typeface="Arial" pitchFamily="34" charset="0"/>
                        <a:buChar char="•"/>
                      </a:pPr>
                      <a:r>
                        <a:rPr lang="en-GB" sz="2000" u="sng" kern="1200" dirty="0" smtClean="0">
                          <a:solidFill>
                            <a:schemeClr val="dk1"/>
                          </a:solidFill>
                          <a:effectLst/>
                          <a:latin typeface="+mn-lt"/>
                          <a:ea typeface="+mn-ea"/>
                          <a:cs typeface="+mn-cs"/>
                        </a:rPr>
                        <a:t>Patent</a:t>
                      </a:r>
                      <a:r>
                        <a:rPr lang="en-GB" sz="2000" kern="1200" dirty="0" smtClean="0">
                          <a:solidFill>
                            <a:schemeClr val="dk1"/>
                          </a:solidFill>
                          <a:effectLst/>
                          <a:latin typeface="+mn-lt"/>
                          <a:ea typeface="+mn-ea"/>
                          <a:cs typeface="+mn-cs"/>
                        </a:rPr>
                        <a:t>:</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A study on patents and the public domain and Feasibility Study on the Establishment of National Patent Register Databases discussed during CDIP 8</a:t>
                      </a: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bl>
          </a:graphicData>
        </a:graphic>
      </p:graphicFrame>
      <p:sp>
        <p:nvSpPr>
          <p:cNvPr id="3" name="Rectangle 2"/>
          <p:cNvSpPr/>
          <p:nvPr/>
        </p:nvSpPr>
        <p:spPr>
          <a:xfrm>
            <a:off x="-508" y="0"/>
            <a:ext cx="9144000" cy="620688"/>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marL="64770" algn="ctr">
              <a:lnSpc>
                <a:spcPts val="1250"/>
              </a:lnSpc>
              <a:spcAft>
                <a:spcPts val="0"/>
              </a:spcAft>
            </a:pPr>
            <a:r>
              <a:rPr lang="en-GB" sz="2400" b="1" dirty="0" smtClean="0">
                <a:solidFill>
                  <a:srgbClr val="92D050"/>
                </a:solidFill>
              </a:rPr>
              <a:t>Intellectual Property and the Public Domain</a:t>
            </a:r>
            <a:endParaRPr lang="en-US" sz="2400" b="1" dirty="0">
              <a:solidFill>
                <a:srgbClr val="92D050"/>
              </a:solidFill>
            </a:endParaRPr>
          </a:p>
        </p:txBody>
      </p:sp>
    </p:spTree>
    <p:extLst>
      <p:ext uri="{BB962C8B-B14F-4D97-AF65-F5344CB8AC3E}">
        <p14:creationId xmlns:p14="http://schemas.microsoft.com/office/powerpoint/2010/main" xmlns="" val="24135609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6264" y="1916832"/>
            <a:ext cx="6390456" cy="3108543"/>
          </a:xfrm>
          <a:prstGeom prst="rect">
            <a:avLst/>
          </a:prstGeom>
        </p:spPr>
        <p:txBody>
          <a:bodyPr wrap="square">
            <a:spAutoFit/>
          </a:bodyPr>
          <a:lstStyle/>
          <a:p>
            <a:pPr marL="285750" indent="-285750" algn="just">
              <a:buFont typeface="Arial" pitchFamily="34" charset="0"/>
              <a:buChar char="•"/>
            </a:pPr>
            <a:r>
              <a:rPr lang="en-GB" sz="2800" dirty="0" smtClean="0"/>
              <a:t>How </a:t>
            </a:r>
            <a:r>
              <a:rPr lang="en-GB" sz="2800" dirty="0"/>
              <a:t>to measure the impacts of the activities that are being implemented under the </a:t>
            </a:r>
            <a:r>
              <a:rPr lang="en-GB" sz="2800" dirty="0" smtClean="0"/>
              <a:t>DA?</a:t>
            </a:r>
          </a:p>
          <a:p>
            <a:pPr marL="285750" indent="-285750" algn="just">
              <a:buFont typeface="Arial" pitchFamily="34" charset="0"/>
              <a:buChar char="•"/>
            </a:pPr>
            <a:endParaRPr lang="en-GB" sz="2800" dirty="0"/>
          </a:p>
          <a:p>
            <a:pPr marL="285750" indent="-285750" algn="just">
              <a:buFont typeface="Arial" pitchFamily="34" charset="0"/>
              <a:buChar char="•"/>
            </a:pPr>
            <a:r>
              <a:rPr lang="en-GB" sz="2800" dirty="0" smtClean="0"/>
              <a:t>Qualitative information?</a:t>
            </a:r>
          </a:p>
          <a:p>
            <a:pPr marL="285750" indent="-285750" algn="just">
              <a:buFont typeface="Arial" pitchFamily="34" charset="0"/>
              <a:buChar char="•"/>
            </a:pPr>
            <a:endParaRPr lang="en-GB" sz="2800" dirty="0"/>
          </a:p>
          <a:p>
            <a:pPr marL="285750" indent="-285750" algn="just">
              <a:buFont typeface="Arial" pitchFamily="34" charset="0"/>
              <a:buChar char="•"/>
            </a:pPr>
            <a:r>
              <a:rPr lang="en-GB" sz="2800" dirty="0" smtClean="0"/>
              <a:t>Impact analysis?</a:t>
            </a:r>
            <a:endParaRPr lang="en-GB" sz="2800" dirty="0"/>
          </a:p>
        </p:txBody>
      </p:sp>
      <p:sp>
        <p:nvSpPr>
          <p:cNvPr id="3" name="Rectangle 2"/>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DA Implementation Activities: Challenges</a:t>
            </a:r>
            <a:endParaRPr lang="en-US" sz="2400" b="1" dirty="0">
              <a:solidFill>
                <a:srgbClr val="92D050"/>
              </a:solidFill>
            </a:endParaRPr>
          </a:p>
        </p:txBody>
      </p:sp>
      <p:grpSp>
        <p:nvGrpSpPr>
          <p:cNvPr id="4" name="Group 3"/>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31534175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Coordination Mechanisms</a:t>
            </a:r>
            <a:endParaRPr lang="en-US" sz="2400" b="1" dirty="0">
              <a:solidFill>
                <a:srgbClr val="92D050"/>
              </a:solidFill>
            </a:endParaRPr>
          </a:p>
        </p:txBody>
      </p:sp>
      <p:grpSp>
        <p:nvGrpSpPr>
          <p:cNvPr id="13" name="Group 12"/>
          <p:cNvGrpSpPr>
            <a:grpSpLocks/>
          </p:cNvGrpSpPr>
          <p:nvPr/>
        </p:nvGrpSpPr>
        <p:grpSpPr bwMode="auto">
          <a:xfrm>
            <a:off x="0" y="6248400"/>
            <a:ext cx="9144000" cy="609600"/>
            <a:chOff x="0" y="6248400"/>
            <a:chExt cx="9144000" cy="609600"/>
          </a:xfrm>
          <a:solidFill>
            <a:srgbClr val="0070C0"/>
          </a:solidFill>
        </p:grpSpPr>
        <p:sp>
          <p:nvSpPr>
            <p:cNvPr id="14" name="Rectangle 1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15" name="Rectangle 1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1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2" name="Rectangle 1"/>
          <p:cNvSpPr/>
          <p:nvPr/>
        </p:nvSpPr>
        <p:spPr>
          <a:xfrm>
            <a:off x="304800" y="1268760"/>
            <a:ext cx="8515672" cy="4893647"/>
          </a:xfrm>
          <a:prstGeom prst="rect">
            <a:avLst/>
          </a:prstGeom>
        </p:spPr>
        <p:txBody>
          <a:bodyPr wrap="square">
            <a:spAutoFit/>
          </a:bodyPr>
          <a:lstStyle/>
          <a:p>
            <a:pPr algn="just"/>
            <a:r>
              <a:rPr lang="en-GB" sz="2400" b="1" dirty="0">
                <a:solidFill>
                  <a:srgbClr val="526D82"/>
                </a:solidFill>
                <a:latin typeface="Arial"/>
              </a:rPr>
              <a:t>The General Assembly decides:</a:t>
            </a:r>
          </a:p>
          <a:p>
            <a:pPr algn="just"/>
            <a:endParaRPr lang="en-GB" sz="2400" b="1" dirty="0">
              <a:solidFill>
                <a:srgbClr val="526D82"/>
              </a:solidFill>
              <a:latin typeface="Arial"/>
            </a:endParaRPr>
          </a:p>
          <a:p>
            <a:pPr algn="just"/>
            <a:r>
              <a:rPr lang="en-GB" sz="2400" b="1" dirty="0">
                <a:solidFill>
                  <a:srgbClr val="526D82"/>
                </a:solidFill>
                <a:latin typeface="Arial"/>
              </a:rPr>
              <a:t>To instruct the relevant WIPO bodies to include in their annual report to the Assemblies, a description of their contribution to the implementation of the respective Development Agenda Recommendations. The General Assembly shall forward the  reports to the CDIP for discussion under the first substantive item of its Agenda. The General Assembly may request the Chairs of the relevant WIPO bodies to provide it with any information or clarification on the report that may be required</a:t>
            </a:r>
            <a:r>
              <a:rPr lang="en-GB" sz="2400" b="1" dirty="0" smtClean="0">
                <a:solidFill>
                  <a:srgbClr val="526D82"/>
                </a:solidFill>
                <a:latin typeface="Arial"/>
              </a:rPr>
              <a:t>.</a:t>
            </a:r>
          </a:p>
          <a:p>
            <a:pPr algn="r"/>
            <a:endParaRPr lang="en-GB" sz="2400" b="1" dirty="0" smtClean="0">
              <a:solidFill>
                <a:srgbClr val="526D82"/>
              </a:solidFill>
              <a:latin typeface="Arial"/>
            </a:endParaRPr>
          </a:p>
          <a:p>
            <a:pPr algn="r"/>
            <a:r>
              <a:rPr lang="en-GB" sz="2400" b="1" dirty="0" smtClean="0">
                <a:solidFill>
                  <a:srgbClr val="526D82"/>
                </a:solidFill>
                <a:latin typeface="Arial"/>
              </a:rPr>
              <a:t>2010</a:t>
            </a:r>
            <a:endParaRPr lang="en-GB" sz="2400" b="1" dirty="0">
              <a:solidFill>
                <a:srgbClr val="526D82"/>
              </a:solidFill>
              <a:latin typeface="Arial"/>
            </a:endParaRPr>
          </a:p>
        </p:txBody>
      </p:sp>
    </p:spTree>
    <p:extLst>
      <p:ext uri="{BB962C8B-B14F-4D97-AF65-F5344CB8AC3E}">
        <p14:creationId xmlns:p14="http://schemas.microsoft.com/office/powerpoint/2010/main" xmlns="" val="6372298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12776"/>
            <a:ext cx="7994848" cy="4031873"/>
          </a:xfrm>
          <a:prstGeom prst="rect">
            <a:avLst/>
          </a:prstGeom>
        </p:spPr>
        <p:txBody>
          <a:bodyPr wrap="square">
            <a:spAutoFit/>
          </a:bodyPr>
          <a:lstStyle/>
          <a:p>
            <a:pPr algn="just"/>
            <a:r>
              <a:rPr lang="en-GB" sz="3200" dirty="0" smtClean="0"/>
              <a:t>“In </a:t>
            </a:r>
            <a:r>
              <a:rPr lang="en-GB" sz="3200" dirty="0"/>
              <a:t>our </a:t>
            </a:r>
            <a:r>
              <a:rPr lang="en-GB" sz="3200" dirty="0" smtClean="0"/>
              <a:t>view, the </a:t>
            </a:r>
            <a:r>
              <a:rPr lang="en-GB" sz="3200" dirty="0"/>
              <a:t>Coordination mechanism should not be seen as a problem, rather it should be seen as a solution, to eliminate duplication of the works among committees and enhance coordination among committees in the field of development activities</a:t>
            </a:r>
            <a:r>
              <a:rPr lang="en-GB" sz="3200" dirty="0" smtClean="0"/>
              <a:t>.”</a:t>
            </a:r>
          </a:p>
          <a:p>
            <a:endParaRPr lang="en-GB" sz="3200" dirty="0"/>
          </a:p>
          <a:p>
            <a:pPr algn="r"/>
            <a:r>
              <a:rPr lang="en-GB" sz="3200" dirty="0" smtClean="0"/>
              <a:t>Asian Group, CDIP 9</a:t>
            </a:r>
            <a:endParaRPr lang="en-GB" sz="3200" dirty="0"/>
          </a:p>
        </p:txBody>
      </p:sp>
      <p:sp>
        <p:nvSpPr>
          <p:cNvPr id="3" name="Rectangle 2"/>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Coordination Mechanisms: Implementation Challenges</a:t>
            </a:r>
            <a:endParaRPr lang="en-US" sz="2400" b="1" dirty="0">
              <a:solidFill>
                <a:srgbClr val="92D050"/>
              </a:solidFill>
            </a:endParaRPr>
          </a:p>
        </p:txBody>
      </p:sp>
      <p:grpSp>
        <p:nvGrpSpPr>
          <p:cNvPr id="4" name="Group 3"/>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35217786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Coordination Mechanisms: Implementation Challenges</a:t>
            </a:r>
            <a:endParaRPr lang="en-US" sz="2400" b="1" dirty="0">
              <a:solidFill>
                <a:srgbClr val="92D050"/>
              </a:solidFill>
            </a:endParaRPr>
          </a:p>
        </p:txBody>
      </p:sp>
      <p:grpSp>
        <p:nvGrpSpPr>
          <p:cNvPr id="3" name="Group 2"/>
          <p:cNvGrpSpPr>
            <a:grpSpLocks/>
          </p:cNvGrpSpPr>
          <p:nvPr/>
        </p:nvGrpSpPr>
        <p:grpSpPr bwMode="auto">
          <a:xfrm>
            <a:off x="0" y="6248400"/>
            <a:ext cx="9144000" cy="6096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TextBox 6"/>
          <p:cNvSpPr txBox="1"/>
          <p:nvPr/>
        </p:nvSpPr>
        <p:spPr>
          <a:xfrm>
            <a:off x="609600" y="1556792"/>
            <a:ext cx="8138864" cy="3108543"/>
          </a:xfrm>
          <a:prstGeom prst="rect">
            <a:avLst/>
          </a:prstGeom>
          <a:noFill/>
        </p:spPr>
        <p:txBody>
          <a:bodyPr wrap="square" rtlCol="0">
            <a:spAutoFit/>
          </a:bodyPr>
          <a:lstStyle/>
          <a:p>
            <a:pPr marL="285750" indent="-285750">
              <a:buFont typeface="Arial" pitchFamily="34" charset="0"/>
              <a:buChar char="•"/>
            </a:pPr>
            <a:r>
              <a:rPr lang="en-GB" sz="2800" dirty="0" smtClean="0"/>
              <a:t>Report modalities:</a:t>
            </a:r>
          </a:p>
          <a:p>
            <a:pPr marL="742950" lvl="1" indent="-285750">
              <a:buFont typeface="Arial" pitchFamily="34" charset="0"/>
              <a:buChar char="•"/>
            </a:pPr>
            <a:r>
              <a:rPr lang="en-GB" sz="2800" dirty="0" smtClean="0"/>
              <a:t>Compilation of </a:t>
            </a:r>
            <a:r>
              <a:rPr lang="en-GB" sz="2800" dirty="0"/>
              <a:t> interventions of Member States </a:t>
            </a:r>
            <a:endParaRPr lang="en-GB" sz="2800" dirty="0" smtClean="0"/>
          </a:p>
          <a:p>
            <a:pPr marL="742950" lvl="1" indent="-285750">
              <a:buFont typeface="Arial" pitchFamily="34" charset="0"/>
              <a:buChar char="•"/>
            </a:pPr>
            <a:r>
              <a:rPr lang="en-GB" sz="2800" dirty="0" smtClean="0"/>
              <a:t>Qualitative evaluation?</a:t>
            </a:r>
          </a:p>
          <a:p>
            <a:pPr lvl="1"/>
            <a:endParaRPr lang="en-GB" sz="2800" dirty="0" smtClean="0"/>
          </a:p>
          <a:p>
            <a:pPr lvl="1"/>
            <a:endParaRPr lang="en-GB" sz="2800" dirty="0" smtClean="0"/>
          </a:p>
          <a:p>
            <a:pPr marL="285750" indent="-285750">
              <a:buFont typeface="Arial" pitchFamily="34" charset="0"/>
              <a:buChar char="•"/>
            </a:pPr>
            <a:r>
              <a:rPr lang="en-GB" sz="2800" dirty="0" smtClean="0"/>
              <a:t>“Relevant bodies”</a:t>
            </a:r>
          </a:p>
          <a:p>
            <a:pPr marL="742950" lvl="1" indent="-285750">
              <a:buFont typeface="Arial" pitchFamily="34" charset="0"/>
              <a:buChar char="•"/>
            </a:pPr>
            <a:r>
              <a:rPr lang="en-GB" sz="2800" dirty="0" smtClean="0"/>
              <a:t>Which WIPO bodies are relevant? Debate on PBC</a:t>
            </a:r>
            <a:endParaRPr lang="en-GB" sz="2800" dirty="0"/>
          </a:p>
        </p:txBody>
      </p:sp>
    </p:spTree>
    <p:extLst>
      <p:ext uri="{BB962C8B-B14F-4D97-AF65-F5344CB8AC3E}">
        <p14:creationId xmlns:p14="http://schemas.microsoft.com/office/powerpoint/2010/main" xmlns="" val="28796180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268760"/>
            <a:ext cx="8066856" cy="4524315"/>
          </a:xfrm>
          <a:prstGeom prst="rect">
            <a:avLst/>
          </a:prstGeom>
        </p:spPr>
        <p:txBody>
          <a:bodyPr wrap="square">
            <a:spAutoFit/>
          </a:bodyPr>
          <a:lstStyle/>
          <a:p>
            <a:pPr algn="just"/>
            <a:r>
              <a:rPr lang="en-GB" sz="3200" dirty="0" smtClean="0"/>
              <a:t>“On </a:t>
            </a:r>
            <a:r>
              <a:rPr lang="en-GB" sz="3200" dirty="0"/>
              <a:t>modalities of the coordination, monitoring, assessing and reporting mechanism for the Development Agenda, the Committee need to agree on the WIPO bodies that must report to the General Assembly on their contribution in implementing the Development Agenda recommendations</a:t>
            </a:r>
            <a:r>
              <a:rPr lang="en-GB" sz="3200" dirty="0" smtClean="0"/>
              <a:t>.”</a:t>
            </a:r>
          </a:p>
          <a:p>
            <a:pPr algn="just"/>
            <a:endParaRPr lang="en-GB" sz="3200" dirty="0"/>
          </a:p>
          <a:p>
            <a:pPr algn="r"/>
            <a:r>
              <a:rPr lang="en-GB" sz="3200" dirty="0" smtClean="0"/>
              <a:t>DAG, CDIP 9</a:t>
            </a:r>
            <a:endParaRPr lang="en-GB" sz="3200" dirty="0"/>
          </a:p>
        </p:txBody>
      </p:sp>
      <p:sp>
        <p:nvSpPr>
          <p:cNvPr id="3" name="Rectangle 2"/>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a:solidFill>
                  <a:srgbClr val="92D050"/>
                </a:solidFill>
              </a:rPr>
              <a:t>Coordination Mechanisms: </a:t>
            </a:r>
            <a:r>
              <a:rPr lang="en-GB" sz="2400" b="1" dirty="0" smtClean="0">
                <a:solidFill>
                  <a:srgbClr val="92D050"/>
                </a:solidFill>
              </a:rPr>
              <a:t>Report Modalities</a:t>
            </a:r>
            <a:endParaRPr lang="en-US" sz="2400" b="1" dirty="0">
              <a:solidFill>
                <a:srgbClr val="92D050"/>
              </a:solidFill>
            </a:endParaRPr>
          </a:p>
        </p:txBody>
      </p:sp>
      <p:grpSp>
        <p:nvGrpSpPr>
          <p:cNvPr id="4" name="Group 3"/>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2603089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10"/>
          <p:cNvGrpSpPr>
            <a:grpSpLocks/>
          </p:cNvGrpSpPr>
          <p:nvPr/>
        </p:nvGrpSpPr>
        <p:grpSpPr bwMode="auto">
          <a:xfrm>
            <a:off x="0" y="6324600"/>
            <a:ext cx="9144000" cy="5334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6400800" y="6400800"/>
              <a:ext cx="2514600" cy="338138"/>
            </a:xfrm>
            <a:prstGeom prst="rect">
              <a:avLst/>
            </a:prstGeom>
            <a:grpFill/>
          </p:spPr>
          <p:txBody>
            <a:bodyPr>
              <a:spAutoFit/>
            </a:bodyPr>
            <a:lstStyle/>
            <a:p>
              <a:pPr fontAlgn="auto">
                <a:spcBef>
                  <a:spcPts val="0"/>
                </a:spcBef>
                <a:spcAft>
                  <a:spcPts val="0"/>
                </a:spcAft>
                <a:defRPr/>
              </a:pPr>
              <a:r>
                <a:rPr lang="en-US" sz="1600" spc="600" dirty="0">
                  <a:solidFill>
                    <a:schemeClr val="bg1"/>
                  </a:solidFill>
                  <a:latin typeface="+mn-lt"/>
                  <a:cs typeface="+mn-cs"/>
                </a:rPr>
                <a:t>www.ictsd.org</a:t>
              </a:r>
              <a:endParaRPr lang="en-US" sz="1600" spc="600" dirty="0">
                <a:latin typeface="+mn-lt"/>
                <a:cs typeface="+mn-cs"/>
              </a:endParaRPr>
            </a:p>
          </p:txBody>
        </p:sp>
        <p:pic>
          <p:nvPicPr>
            <p:cNvPr id="6" name="Picture 13"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Rectangle 6"/>
          <p:cNvSpPr/>
          <p:nvPr/>
        </p:nvSpPr>
        <p:spPr>
          <a:xfrm>
            <a:off x="0" y="-22803"/>
            <a:ext cx="9168544" cy="1003532"/>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US" sz="3200" b="1" dirty="0" smtClean="0">
                <a:solidFill>
                  <a:srgbClr val="92D050"/>
                </a:solidFill>
              </a:rPr>
              <a:t>Development Agenda Recommendations  </a:t>
            </a:r>
            <a:endParaRPr lang="en-US" sz="3200" b="1" dirty="0">
              <a:solidFill>
                <a:srgbClr val="92D050"/>
              </a:solidFill>
            </a:endParaRPr>
          </a:p>
        </p:txBody>
      </p:sp>
      <p:sp>
        <p:nvSpPr>
          <p:cNvPr id="8" name="Rectangle 7"/>
          <p:cNvSpPr/>
          <p:nvPr/>
        </p:nvSpPr>
        <p:spPr>
          <a:xfrm>
            <a:off x="304800" y="1124744"/>
            <a:ext cx="8610600" cy="523220"/>
          </a:xfrm>
          <a:prstGeom prst="rect">
            <a:avLst/>
          </a:prstGeom>
        </p:spPr>
        <p:txBody>
          <a:bodyPr wrap="square">
            <a:spAutoFit/>
          </a:bodyPr>
          <a:lstStyle/>
          <a:p>
            <a:pPr algn="ctr"/>
            <a:r>
              <a:rPr lang="en-GB" sz="2800" b="1" dirty="0" smtClean="0">
                <a:solidFill>
                  <a:schemeClr val="tx2"/>
                </a:solidFill>
              </a:rPr>
              <a:t>Two different aspects</a:t>
            </a:r>
            <a:endParaRPr lang="en-GB" sz="2800" b="1" dirty="0">
              <a:solidFill>
                <a:schemeClr val="tx2"/>
              </a:solidFill>
            </a:endParaRPr>
          </a:p>
        </p:txBody>
      </p:sp>
      <p:sp>
        <p:nvSpPr>
          <p:cNvPr id="9" name="Right Arrow 8"/>
          <p:cNvSpPr/>
          <p:nvPr/>
        </p:nvSpPr>
        <p:spPr>
          <a:xfrm rot="7800542">
            <a:off x="3826668" y="1662278"/>
            <a:ext cx="605309" cy="46597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2589341">
            <a:off x="4726741" y="1667022"/>
            <a:ext cx="607092" cy="46514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304801" y="2132856"/>
            <a:ext cx="3451486" cy="396044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400" b="1" dirty="0" smtClean="0">
                <a:solidFill>
                  <a:srgbClr val="00B0F0"/>
                </a:solidFill>
              </a:rPr>
              <a:t>USE OF IP FOR DEVELOPMENT</a:t>
            </a:r>
          </a:p>
          <a:p>
            <a:pPr marL="342900" indent="-342900">
              <a:buFont typeface="Arial" pitchFamily="34" charset="0"/>
              <a:buChar char="•"/>
            </a:pPr>
            <a:endParaRPr lang="en-GB" sz="2000" b="1" dirty="0" smtClean="0">
              <a:solidFill>
                <a:srgbClr val="00B0F0"/>
              </a:solidFill>
            </a:endParaRPr>
          </a:p>
          <a:p>
            <a:pPr marL="342900" indent="-342900">
              <a:buFont typeface="Arial" pitchFamily="34" charset="0"/>
              <a:buChar char="•"/>
            </a:pPr>
            <a:r>
              <a:rPr lang="en-GB" sz="2400" b="1" dirty="0" smtClean="0">
                <a:solidFill>
                  <a:schemeClr val="bg1"/>
                </a:solidFill>
              </a:rPr>
              <a:t>Use of IPRs for economic development</a:t>
            </a:r>
          </a:p>
          <a:p>
            <a:pPr marL="342900" indent="-342900">
              <a:buFont typeface="Arial" pitchFamily="34" charset="0"/>
              <a:buChar char="•"/>
            </a:pPr>
            <a:r>
              <a:rPr lang="en-GB" sz="2400" b="1" dirty="0" smtClean="0">
                <a:solidFill>
                  <a:schemeClr val="bg1"/>
                </a:solidFill>
              </a:rPr>
              <a:t>IP administration</a:t>
            </a:r>
          </a:p>
          <a:p>
            <a:pPr marL="342900" indent="-342900">
              <a:buFont typeface="Arial" pitchFamily="34" charset="0"/>
              <a:buChar char="•"/>
            </a:pPr>
            <a:r>
              <a:rPr lang="en-GB" sz="2400" b="1" dirty="0" smtClean="0">
                <a:solidFill>
                  <a:schemeClr val="bg1"/>
                </a:solidFill>
              </a:rPr>
              <a:t>Infrastructure supporting the use of the IP system </a:t>
            </a:r>
          </a:p>
          <a:p>
            <a:endParaRPr lang="en-GB" sz="2200" b="1" dirty="0" smtClean="0">
              <a:solidFill>
                <a:schemeClr val="bg1"/>
              </a:solidFill>
            </a:endParaRPr>
          </a:p>
          <a:p>
            <a:pPr marL="342900" indent="-342900">
              <a:buFont typeface="Arial" pitchFamily="34" charset="0"/>
              <a:buChar char="•"/>
            </a:pPr>
            <a:endParaRPr lang="en-GB" sz="2000" b="1" dirty="0" smtClean="0">
              <a:solidFill>
                <a:schemeClr val="bg1"/>
              </a:solidFill>
            </a:endParaRPr>
          </a:p>
          <a:p>
            <a:pPr marL="342900" indent="-342900">
              <a:buFont typeface="Arial" pitchFamily="34" charset="0"/>
              <a:buChar char="•"/>
            </a:pPr>
            <a:endParaRPr lang="en-US" b="1" dirty="0"/>
          </a:p>
          <a:p>
            <a:pPr marL="342900" indent="-342900" algn="ctr">
              <a:buFont typeface="Arial" pitchFamily="34" charset="0"/>
              <a:buChar char="•"/>
            </a:pPr>
            <a:endParaRPr lang="en-GB" sz="2000" dirty="0"/>
          </a:p>
        </p:txBody>
      </p:sp>
      <p:sp>
        <p:nvSpPr>
          <p:cNvPr id="15" name="Rectangle 14"/>
          <p:cNvSpPr/>
          <p:nvPr/>
        </p:nvSpPr>
        <p:spPr>
          <a:xfrm>
            <a:off x="5220072" y="2132856"/>
            <a:ext cx="3695328" cy="396044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2300" b="1" dirty="0" smtClean="0">
                <a:solidFill>
                  <a:srgbClr val="00B0F0"/>
                </a:solidFill>
              </a:rPr>
              <a:t>DEVELOPMENT ORIENTED IP</a:t>
            </a:r>
          </a:p>
          <a:p>
            <a:pPr algn="ctr"/>
            <a:endParaRPr lang="en-GB" sz="2400" b="1" dirty="0" smtClean="0"/>
          </a:p>
          <a:p>
            <a:pPr marL="342900" indent="-342900">
              <a:buFont typeface="Arial" pitchFamily="34" charset="0"/>
              <a:buChar char="•"/>
            </a:pPr>
            <a:r>
              <a:rPr lang="en-GB" sz="2100" b="1" dirty="0" smtClean="0">
                <a:solidFill>
                  <a:schemeClr val="bg1"/>
                </a:solidFill>
              </a:rPr>
              <a:t>Balanced IP regimes </a:t>
            </a:r>
          </a:p>
          <a:p>
            <a:pPr marL="342900" indent="-342900">
              <a:buFont typeface="Arial" pitchFamily="34" charset="0"/>
              <a:buChar char="•"/>
            </a:pPr>
            <a:r>
              <a:rPr lang="en-GB" sz="2100" b="1" dirty="0" smtClean="0">
                <a:solidFill>
                  <a:schemeClr val="bg1"/>
                </a:solidFill>
              </a:rPr>
              <a:t>Development oriented </a:t>
            </a:r>
          </a:p>
          <a:p>
            <a:pPr marL="342900" indent="-342900">
              <a:buFont typeface="Arial" pitchFamily="34" charset="0"/>
              <a:buChar char="•"/>
            </a:pPr>
            <a:r>
              <a:rPr lang="en-GB" sz="2100" b="1" dirty="0" smtClean="0">
                <a:solidFill>
                  <a:schemeClr val="bg1"/>
                </a:solidFill>
              </a:rPr>
              <a:t>Use of  flexibilities, limitations and exceptions in IP rules </a:t>
            </a:r>
          </a:p>
          <a:p>
            <a:pPr marL="342900" indent="-342900">
              <a:buFont typeface="Arial" pitchFamily="34" charset="0"/>
              <a:buChar char="•"/>
            </a:pPr>
            <a:r>
              <a:rPr lang="en-GB" sz="2100" b="1" dirty="0" smtClean="0">
                <a:solidFill>
                  <a:schemeClr val="bg1"/>
                </a:solidFill>
              </a:rPr>
              <a:t>Ensuring that IP is supportive  of public policy objectives  </a:t>
            </a:r>
          </a:p>
          <a:p>
            <a:pPr marL="342900" indent="-342900">
              <a:buFont typeface="Arial" pitchFamily="34" charset="0"/>
              <a:buChar char="•"/>
            </a:pPr>
            <a:r>
              <a:rPr lang="en-GB" sz="2100" b="1" dirty="0" smtClean="0">
                <a:solidFill>
                  <a:schemeClr val="bg1"/>
                </a:solidFill>
              </a:rPr>
              <a:t>Development oriented technical assistance </a:t>
            </a:r>
          </a:p>
          <a:p>
            <a:pPr marL="342900" indent="-342900">
              <a:buFont typeface="Arial" pitchFamily="34" charset="0"/>
              <a:buChar char="•"/>
            </a:pPr>
            <a:endParaRPr lang="en-GB" sz="2100" b="1" dirty="0" smtClean="0">
              <a:solidFill>
                <a:schemeClr val="bg1"/>
              </a:solidFill>
            </a:endParaRPr>
          </a:p>
          <a:p>
            <a:pPr marL="342900" indent="-342900">
              <a:buFont typeface="Arial" pitchFamily="34" charset="0"/>
              <a:buChar char="•"/>
            </a:pPr>
            <a:endParaRPr lang="en-GB" sz="2100" b="1" dirty="0" smtClean="0">
              <a:solidFill>
                <a:schemeClr val="bg1"/>
              </a:solidFill>
            </a:endParaRPr>
          </a:p>
          <a:p>
            <a:pPr marL="342900" indent="-342900">
              <a:buFont typeface="Arial" pitchFamily="34" charset="0"/>
              <a:buChar char="•"/>
            </a:pPr>
            <a:endParaRPr lang="fr-CH" sz="2100" b="1" dirty="0" smtClean="0">
              <a:solidFill>
                <a:schemeClr val="bg1"/>
              </a:solidFill>
            </a:endParaRPr>
          </a:p>
          <a:p>
            <a:pPr marL="342900" indent="-342900">
              <a:buFont typeface="Arial" pitchFamily="34" charset="0"/>
              <a:buChar char="•"/>
            </a:pPr>
            <a:endParaRPr lang="en-GB" sz="2100" b="1" dirty="0">
              <a:solidFill>
                <a:schemeClr val="bg1"/>
              </a:solidFill>
            </a:endParaRPr>
          </a:p>
        </p:txBody>
      </p:sp>
    </p:spTree>
    <p:extLst>
      <p:ext uri="{BB962C8B-B14F-4D97-AF65-F5344CB8AC3E}">
        <p14:creationId xmlns:p14="http://schemas.microsoft.com/office/powerpoint/2010/main" xmlns="" val="2633609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a:solidFill>
                  <a:srgbClr val="92D050"/>
                </a:solidFill>
              </a:rPr>
              <a:t>Coordination Mechanisms: </a:t>
            </a:r>
            <a:r>
              <a:rPr lang="en-GB" sz="2400" b="1" dirty="0" smtClean="0">
                <a:solidFill>
                  <a:srgbClr val="92D050"/>
                </a:solidFill>
              </a:rPr>
              <a:t>Report Modalities</a:t>
            </a:r>
            <a:endParaRPr lang="en-US" sz="2400" b="1" dirty="0">
              <a:solidFill>
                <a:srgbClr val="92D050"/>
              </a:solidFill>
            </a:endParaRPr>
          </a:p>
        </p:txBody>
      </p:sp>
      <p:grpSp>
        <p:nvGrpSpPr>
          <p:cNvPr id="3" name="Group 2"/>
          <p:cNvGrpSpPr>
            <a:grpSpLocks/>
          </p:cNvGrpSpPr>
          <p:nvPr/>
        </p:nvGrpSpPr>
        <p:grpSpPr bwMode="auto">
          <a:xfrm>
            <a:off x="0" y="6248400"/>
            <a:ext cx="9144000" cy="6096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Rectangle 6"/>
          <p:cNvSpPr/>
          <p:nvPr/>
        </p:nvSpPr>
        <p:spPr>
          <a:xfrm>
            <a:off x="304800" y="1412776"/>
            <a:ext cx="8371656" cy="4832092"/>
          </a:xfrm>
          <a:prstGeom prst="rect">
            <a:avLst/>
          </a:prstGeom>
        </p:spPr>
        <p:txBody>
          <a:bodyPr wrap="square">
            <a:spAutoFit/>
          </a:bodyPr>
          <a:lstStyle/>
          <a:p>
            <a:pPr algn="just"/>
            <a:r>
              <a:rPr lang="en-GB" sz="2800" dirty="0" smtClean="0"/>
              <a:t>“In </a:t>
            </a:r>
            <a:r>
              <a:rPr lang="en-GB" sz="2800" dirty="0"/>
              <a:t>the last session of CDIP, there were no consensus, in dealing with this matter and for this reason it is important to reach an agreement on overall functioning of the coordination mechanism including the modalities of reporting and improving the quality of the reports in order to facilitate discussion in CDIP. Without agreeing on the modalities, the discussions on coordination mechanism in CDIP would be more complex and it would be difficult to reach concrete </a:t>
            </a:r>
            <a:r>
              <a:rPr lang="en-GB" sz="2800" dirty="0" smtClean="0"/>
              <a:t>results.”</a:t>
            </a:r>
          </a:p>
          <a:p>
            <a:pPr algn="just"/>
            <a:endParaRPr lang="en-GB" sz="2800" dirty="0"/>
          </a:p>
          <a:p>
            <a:pPr algn="r"/>
            <a:r>
              <a:rPr lang="en-GB" sz="2800" dirty="0" smtClean="0"/>
              <a:t>Asian Group, CDIP 9</a:t>
            </a:r>
            <a:endParaRPr lang="en-GB" sz="2800" dirty="0"/>
          </a:p>
        </p:txBody>
      </p:sp>
    </p:spTree>
    <p:extLst>
      <p:ext uri="{BB962C8B-B14F-4D97-AF65-F5344CB8AC3E}">
        <p14:creationId xmlns:p14="http://schemas.microsoft.com/office/powerpoint/2010/main" xmlns="" val="18477669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40768"/>
            <a:ext cx="8610600" cy="5116785"/>
          </a:xfrm>
          <a:prstGeom prst="rect">
            <a:avLst/>
          </a:prstGeom>
        </p:spPr>
        <p:txBody>
          <a:bodyPr wrap="square" tIns="0" bIns="0">
            <a:spAutoFit/>
          </a:bodyPr>
          <a:lstStyle/>
          <a:p>
            <a:pPr marL="342900" indent="-342900" algn="just">
              <a:buFont typeface="Arial" pitchFamily="34" charset="0"/>
              <a:buChar char="•"/>
            </a:pPr>
            <a:r>
              <a:rPr lang="en-GB" sz="2500" dirty="0"/>
              <a:t>General Assembly decision on the Development Agenda coordination mechanism “is not yet implemented when it comes to the Program and Budget Committee</a:t>
            </a:r>
            <a:r>
              <a:rPr lang="en-GB" sz="2500" dirty="0" smtClean="0"/>
              <a:t>.”</a:t>
            </a:r>
          </a:p>
          <a:p>
            <a:pPr marL="342900" indent="-342900" algn="just">
              <a:lnSpc>
                <a:spcPts val="2100"/>
              </a:lnSpc>
              <a:buFont typeface="Arial" pitchFamily="34" charset="0"/>
              <a:buChar char="•"/>
            </a:pPr>
            <a:endParaRPr lang="en-GB" sz="2500" dirty="0"/>
          </a:p>
          <a:p>
            <a:pPr marL="342900" indent="-342900" algn="just">
              <a:buFont typeface="Arial" pitchFamily="34" charset="0"/>
              <a:buChar char="•"/>
            </a:pPr>
            <a:r>
              <a:rPr lang="en-GB" sz="2500" dirty="0" smtClean="0"/>
              <a:t>“Developing </a:t>
            </a:r>
            <a:r>
              <a:rPr lang="en-GB" sz="2500" dirty="0"/>
              <a:t>and least developed member states were surprised to see that the Committee on WIPO Standards was prevented from making any reference to the Development Agenda under the pretext that the WIPO standards are technical and therefore have no relevance to the WIPO Development </a:t>
            </a:r>
            <a:r>
              <a:rPr lang="en-GB" sz="2500" dirty="0" smtClean="0"/>
              <a:t>Agenda”</a:t>
            </a:r>
          </a:p>
          <a:p>
            <a:pPr algn="just"/>
            <a:endParaRPr lang="en-GB" sz="2500" dirty="0"/>
          </a:p>
          <a:p>
            <a:pPr algn="r"/>
            <a:r>
              <a:rPr lang="en-GB" sz="2500" dirty="0" smtClean="0"/>
              <a:t>African Group, CDIP 9</a:t>
            </a:r>
            <a:endParaRPr lang="en-GB" sz="2500" dirty="0"/>
          </a:p>
          <a:p>
            <a:pPr algn="just"/>
            <a:endParaRPr lang="en-GB" sz="2000" dirty="0"/>
          </a:p>
          <a:p>
            <a:pPr marL="342900" indent="-342900" algn="just">
              <a:buFont typeface="Arial" pitchFamily="34" charset="0"/>
              <a:buChar char="•"/>
            </a:pPr>
            <a:endParaRPr lang="en-GB" sz="2000" dirty="0"/>
          </a:p>
        </p:txBody>
      </p:sp>
      <p:sp>
        <p:nvSpPr>
          <p:cNvPr id="3" name="Rectangle 2"/>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Coordination Mechanisms: Relevant Bodies</a:t>
            </a:r>
            <a:endParaRPr lang="en-US" sz="2400" b="1" dirty="0">
              <a:solidFill>
                <a:srgbClr val="92D050"/>
              </a:solidFill>
            </a:endParaRPr>
          </a:p>
        </p:txBody>
      </p:sp>
      <p:grpSp>
        <p:nvGrpSpPr>
          <p:cNvPr id="4" name="Group 3"/>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598324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
            <a:ext cx="9144000" cy="1052736"/>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ts val="600"/>
              </a:spcBef>
              <a:defRPr/>
            </a:pPr>
            <a:r>
              <a:rPr lang="en-GB" sz="2400" b="1" dirty="0" smtClean="0">
                <a:solidFill>
                  <a:srgbClr val="92D050"/>
                </a:solidFill>
              </a:rPr>
              <a:t>CDIP “Third Pillar”: Challenges</a:t>
            </a:r>
          </a:p>
          <a:p>
            <a:pPr algn="ctr">
              <a:defRPr/>
            </a:pPr>
            <a:endParaRPr lang="en-US" dirty="0">
              <a:solidFill>
                <a:schemeClr val="bg1"/>
              </a:solidFill>
            </a:endParaRPr>
          </a:p>
        </p:txBody>
      </p:sp>
      <p:grpSp>
        <p:nvGrpSpPr>
          <p:cNvPr id="3" name="Group 4"/>
          <p:cNvGrpSpPr>
            <a:grpSpLocks/>
          </p:cNvGrpSpPr>
          <p:nvPr/>
        </p:nvGrpSpPr>
        <p:grpSpPr bwMode="auto">
          <a:xfrm>
            <a:off x="0" y="6248400"/>
            <a:ext cx="9144000" cy="6096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Rectangle 6"/>
          <p:cNvSpPr/>
          <p:nvPr/>
        </p:nvSpPr>
        <p:spPr>
          <a:xfrm>
            <a:off x="572019" y="1154698"/>
            <a:ext cx="7992888" cy="4426853"/>
          </a:xfrm>
          <a:prstGeom prst="rect">
            <a:avLst/>
          </a:prstGeom>
        </p:spPr>
        <p:txBody>
          <a:bodyPr wrap="square" lIns="36000">
            <a:spAutoFit/>
          </a:bodyPr>
          <a:lstStyle/>
          <a:p>
            <a:pPr algn="just">
              <a:lnSpc>
                <a:spcPts val="2600"/>
              </a:lnSpc>
            </a:pPr>
            <a:r>
              <a:rPr lang="en-US" sz="2800" dirty="0" smtClean="0"/>
              <a:t>“Discuss intellectual property and development related issues as agreed by the Committee, as well as those decided by the General Assembly”</a:t>
            </a:r>
          </a:p>
          <a:p>
            <a:pPr algn="just">
              <a:lnSpc>
                <a:spcPts val="2600"/>
              </a:lnSpc>
            </a:pPr>
            <a:endParaRPr lang="en-US" sz="2800" dirty="0"/>
          </a:p>
          <a:p>
            <a:pPr algn="ctr">
              <a:lnSpc>
                <a:spcPts val="2600"/>
              </a:lnSpc>
            </a:pPr>
            <a:r>
              <a:rPr lang="en-US" sz="2800" u="sng" dirty="0" smtClean="0"/>
              <a:t>How?</a:t>
            </a:r>
          </a:p>
          <a:p>
            <a:pPr algn="ctr">
              <a:lnSpc>
                <a:spcPts val="2600"/>
              </a:lnSpc>
            </a:pPr>
            <a:endParaRPr lang="en-US" sz="2800" dirty="0" smtClean="0"/>
          </a:p>
          <a:p>
            <a:pPr marL="457200" indent="-457200" algn="just">
              <a:lnSpc>
                <a:spcPts val="2600"/>
              </a:lnSpc>
              <a:buFont typeface="Arial" pitchFamily="34" charset="0"/>
              <a:buChar char="•"/>
            </a:pPr>
            <a:r>
              <a:rPr lang="en-GB" sz="2800" dirty="0" smtClean="0"/>
              <a:t>DAG proposal to insert standing agenda item on </a:t>
            </a:r>
            <a:r>
              <a:rPr lang="en-GB" sz="2800" dirty="0"/>
              <a:t>“IP and Development-Related </a:t>
            </a:r>
            <a:r>
              <a:rPr lang="en-GB" sz="2800" dirty="0" smtClean="0"/>
              <a:t>Issues”?</a:t>
            </a:r>
          </a:p>
          <a:p>
            <a:pPr algn="just">
              <a:lnSpc>
                <a:spcPts val="2600"/>
              </a:lnSpc>
            </a:pPr>
            <a:endParaRPr lang="en-GB" sz="2800" dirty="0" smtClean="0"/>
          </a:p>
          <a:p>
            <a:pPr marL="457200" indent="-457200" algn="just">
              <a:lnSpc>
                <a:spcPts val="2600"/>
              </a:lnSpc>
              <a:buFont typeface="Arial" pitchFamily="34" charset="0"/>
              <a:buChar char="•"/>
            </a:pPr>
            <a:r>
              <a:rPr lang="en-GB" sz="2800" dirty="0" smtClean="0"/>
              <a:t>CDIP forum of discussion on IP-Development by its own nature?</a:t>
            </a:r>
          </a:p>
          <a:p>
            <a:pPr marL="457200" indent="-457200" algn="just">
              <a:lnSpc>
                <a:spcPts val="2600"/>
              </a:lnSpc>
              <a:buFont typeface="Arial" pitchFamily="34" charset="0"/>
              <a:buChar char="•"/>
            </a:pPr>
            <a:endParaRPr lang="en-GB" sz="2800" dirty="0"/>
          </a:p>
          <a:p>
            <a:pPr marL="457200" indent="-457200" algn="just">
              <a:lnSpc>
                <a:spcPts val="2600"/>
              </a:lnSpc>
              <a:buFont typeface="Arial" pitchFamily="34" charset="0"/>
              <a:buChar char="•"/>
            </a:pPr>
            <a:r>
              <a:rPr lang="en-GB" sz="2800" dirty="0" smtClean="0"/>
              <a:t>Discuss under </a:t>
            </a:r>
            <a:r>
              <a:rPr lang="en-GB" sz="2800" i="1" dirty="0" smtClean="0"/>
              <a:t>ad-hoc</a:t>
            </a:r>
            <a:r>
              <a:rPr lang="en-GB" sz="2800" dirty="0" smtClean="0"/>
              <a:t> items or adopt new projects?</a:t>
            </a:r>
            <a:endParaRPr lang="en-GB" sz="2800" dirty="0"/>
          </a:p>
        </p:txBody>
      </p:sp>
    </p:spTree>
    <p:extLst>
      <p:ext uri="{BB962C8B-B14F-4D97-AF65-F5344CB8AC3E}">
        <p14:creationId xmlns:p14="http://schemas.microsoft.com/office/powerpoint/2010/main" xmlns="" val="18355477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67544" y="1139309"/>
            <a:ext cx="8064896" cy="4678204"/>
          </a:xfrm>
          <a:prstGeom prst="rect">
            <a:avLst/>
          </a:prstGeom>
        </p:spPr>
        <p:txBody>
          <a:bodyPr wrap="square">
            <a:spAutoFit/>
          </a:bodyPr>
          <a:lstStyle/>
          <a:p>
            <a:pPr algn="just"/>
            <a:r>
              <a:rPr lang="en-GB" sz="2800" dirty="0" smtClean="0"/>
              <a:t>“To </a:t>
            </a:r>
            <a:r>
              <a:rPr lang="en-GB" sz="2800" dirty="0"/>
              <a:t>ensure the complete implementation of the three pillars of the Committee, DAG reiterate its proposal to include an agenda item entitled “Intellectual Property and development” to the agenda of the CDIP.  That agenda item will allow discussions on the important linkages between IP and development, inter alia, discussion on the WIPO seminar series on the economics of intellectual property; and WIPO's contribution to the UN MDGs</a:t>
            </a:r>
            <a:r>
              <a:rPr lang="en-GB" sz="2800" dirty="0" smtClean="0"/>
              <a:t>.”</a:t>
            </a:r>
            <a:endParaRPr lang="en-GB" sz="2000" dirty="0"/>
          </a:p>
          <a:p>
            <a:pPr marL="342900" indent="-342900">
              <a:buFont typeface="Arial" pitchFamily="34" charset="0"/>
              <a:buChar char="•"/>
            </a:pPr>
            <a:endParaRPr lang="en-GB" sz="2000" dirty="0" smtClean="0"/>
          </a:p>
          <a:p>
            <a:pPr algn="r"/>
            <a:r>
              <a:rPr lang="en-GB" sz="2600" dirty="0" smtClean="0"/>
              <a:t>DAG Group, CDIP 9</a:t>
            </a:r>
            <a:endParaRPr lang="en-GB" sz="2600" dirty="0"/>
          </a:p>
        </p:txBody>
      </p:sp>
      <p:sp>
        <p:nvSpPr>
          <p:cNvPr id="3" name="Rectangle 2"/>
          <p:cNvSpPr/>
          <p:nvPr/>
        </p:nvSpPr>
        <p:spPr>
          <a:xfrm>
            <a:off x="0" y="1"/>
            <a:ext cx="9144000" cy="1052736"/>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ts val="600"/>
              </a:spcBef>
              <a:defRPr/>
            </a:pPr>
            <a:r>
              <a:rPr lang="en-GB" sz="2400" b="1" dirty="0" smtClean="0">
                <a:solidFill>
                  <a:srgbClr val="92D050"/>
                </a:solidFill>
              </a:rPr>
              <a:t>CDIP “Third Pillar”: Challenges</a:t>
            </a:r>
          </a:p>
          <a:p>
            <a:pPr algn="ctr">
              <a:defRPr/>
            </a:pPr>
            <a:endParaRPr lang="en-US" dirty="0">
              <a:solidFill>
                <a:schemeClr val="bg1"/>
              </a:solidFill>
            </a:endParaRPr>
          </a:p>
        </p:txBody>
      </p:sp>
      <p:grpSp>
        <p:nvGrpSpPr>
          <p:cNvPr id="4" name="Group 4"/>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35035141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1340768"/>
            <a:ext cx="8610600" cy="4493538"/>
          </a:xfrm>
          <a:prstGeom prst="rect">
            <a:avLst/>
          </a:prstGeom>
        </p:spPr>
        <p:txBody>
          <a:bodyPr wrap="square">
            <a:spAutoFit/>
          </a:bodyPr>
          <a:lstStyle/>
          <a:p>
            <a:pPr algn="just"/>
            <a:r>
              <a:rPr lang="en-GB" sz="2600" dirty="0" smtClean="0"/>
              <a:t>“Out </a:t>
            </a:r>
            <a:r>
              <a:rPr lang="en-GB" sz="2600" dirty="0"/>
              <a:t>of the three elements of the mandate given to the CDIP by the WIPO General Assembly in 2007, two of the elements are currently reflected in the CDIP’s </a:t>
            </a:r>
            <a:r>
              <a:rPr lang="en-GB" sz="2600" dirty="0" smtClean="0"/>
              <a:t>agenda. […] However</a:t>
            </a:r>
            <a:r>
              <a:rPr lang="en-GB" sz="2600" dirty="0"/>
              <a:t>, the third element namely: (iii) “discuss IP and development related issues”, is yet to be addressed in this Committee, even though it has been mandated to do so, by the General Assembly. In the Asian Group’s view, therefore, the Committee would be remiss in complying with the General Assembly’s mandate if it does not address the key issue of ‘IP and development</a:t>
            </a:r>
            <a:r>
              <a:rPr lang="en-GB" sz="2600" dirty="0" smtClean="0"/>
              <a:t>’ .”</a:t>
            </a:r>
          </a:p>
          <a:p>
            <a:pPr algn="just"/>
            <a:endParaRPr lang="en-GB" sz="2600" dirty="0"/>
          </a:p>
          <a:p>
            <a:pPr algn="r"/>
            <a:r>
              <a:rPr lang="en-GB" sz="2600" dirty="0" smtClean="0"/>
              <a:t>Asian Group, CDIP 9</a:t>
            </a:r>
            <a:endParaRPr lang="en-GB" sz="2600" dirty="0"/>
          </a:p>
        </p:txBody>
      </p:sp>
      <p:sp>
        <p:nvSpPr>
          <p:cNvPr id="3" name="Rectangle 2"/>
          <p:cNvSpPr/>
          <p:nvPr/>
        </p:nvSpPr>
        <p:spPr>
          <a:xfrm>
            <a:off x="0" y="1"/>
            <a:ext cx="9144000" cy="1052736"/>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ts val="600"/>
              </a:spcBef>
              <a:defRPr/>
            </a:pPr>
            <a:r>
              <a:rPr lang="en-GB" sz="2400" b="1" dirty="0" smtClean="0">
                <a:solidFill>
                  <a:srgbClr val="92D050"/>
                </a:solidFill>
              </a:rPr>
              <a:t>CDIP “Third Pillar”: Challenges</a:t>
            </a:r>
          </a:p>
          <a:p>
            <a:pPr algn="ctr">
              <a:defRPr/>
            </a:pPr>
            <a:endParaRPr lang="en-US" dirty="0">
              <a:solidFill>
                <a:schemeClr val="bg1"/>
              </a:solidFill>
            </a:endParaRPr>
          </a:p>
        </p:txBody>
      </p:sp>
      <p:grpSp>
        <p:nvGrpSpPr>
          <p:cNvPr id="4" name="Group 4"/>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18003785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457200" y="1447800"/>
            <a:ext cx="8153400" cy="3810000"/>
          </a:xfrm>
        </p:spPr>
        <p:txBody>
          <a:bodyPr>
            <a:noAutofit/>
          </a:bodyPr>
          <a:lstStyle/>
          <a:p>
            <a:pPr lvl="1">
              <a:spcBef>
                <a:spcPts val="600"/>
              </a:spcBef>
              <a:buClr>
                <a:srgbClr val="253D75"/>
              </a:buClr>
              <a:buFont typeface="Wingdings" pitchFamily="2" charset="2"/>
              <a:buChar char="§"/>
            </a:pPr>
            <a:endParaRPr lang="en-US" sz="2400" dirty="0" smtClean="0"/>
          </a:p>
          <a:p>
            <a:pPr lvl="1">
              <a:spcBef>
                <a:spcPts val="600"/>
              </a:spcBef>
              <a:buClr>
                <a:srgbClr val="253D75"/>
              </a:buClr>
              <a:buFont typeface="Wingdings" pitchFamily="2" charset="2"/>
              <a:buChar char="§"/>
            </a:pPr>
            <a:r>
              <a:rPr lang="en-US" sz="2400" dirty="0" smtClean="0"/>
              <a:t>Thank you</a:t>
            </a:r>
          </a:p>
          <a:p>
            <a:pPr lvl="1">
              <a:spcBef>
                <a:spcPts val="600"/>
              </a:spcBef>
              <a:buClr>
                <a:srgbClr val="253D75"/>
              </a:buClr>
              <a:buFont typeface="Wingdings" pitchFamily="2" charset="2"/>
              <a:buChar char="§"/>
            </a:pPr>
            <a:endParaRPr lang="en-US" sz="2400" dirty="0"/>
          </a:p>
          <a:p>
            <a:pPr lvl="1">
              <a:spcBef>
                <a:spcPts val="600"/>
              </a:spcBef>
              <a:buClr>
                <a:srgbClr val="253D75"/>
              </a:buClr>
              <a:buFont typeface="Wingdings" pitchFamily="2" charset="2"/>
              <a:buChar char="§"/>
            </a:pPr>
            <a:r>
              <a:rPr lang="en-US" sz="2400" dirty="0" smtClean="0"/>
              <a:t>Ahmed Abdel </a:t>
            </a:r>
            <a:r>
              <a:rPr lang="en-US" sz="2400" dirty="0" err="1" smtClean="0"/>
              <a:t>Latif</a:t>
            </a:r>
            <a:endParaRPr lang="en-US" sz="2400" dirty="0" smtClean="0"/>
          </a:p>
          <a:p>
            <a:pPr lvl="1">
              <a:spcBef>
                <a:spcPts val="600"/>
              </a:spcBef>
              <a:buClr>
                <a:srgbClr val="253D75"/>
              </a:buClr>
              <a:buFont typeface="Wingdings" pitchFamily="2" charset="2"/>
              <a:buChar char="§"/>
            </a:pPr>
            <a:endParaRPr lang="en-US" sz="2400" dirty="0"/>
          </a:p>
          <a:p>
            <a:pPr lvl="1">
              <a:spcBef>
                <a:spcPts val="600"/>
              </a:spcBef>
              <a:buClr>
                <a:srgbClr val="253D75"/>
              </a:buClr>
              <a:buFont typeface="Wingdings" pitchFamily="2" charset="2"/>
              <a:buChar char="§"/>
            </a:pPr>
            <a:r>
              <a:rPr lang="en-US" sz="2400" smtClean="0"/>
              <a:t>aabdellatif@ictsd.ch</a:t>
            </a:r>
            <a:endParaRPr lang="en-US" sz="2400" dirty="0" smtClean="0"/>
          </a:p>
        </p:txBody>
      </p:sp>
      <p:sp>
        <p:nvSpPr>
          <p:cNvPr id="6" name="Rectangle 5"/>
          <p:cNvSpPr/>
          <p:nvPr/>
        </p:nvSpPr>
        <p:spPr>
          <a:xfrm>
            <a:off x="0" y="0"/>
            <a:ext cx="9144000" cy="76470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grpSp>
        <p:nvGrpSpPr>
          <p:cNvPr id="2" name="Group 9"/>
          <p:cNvGrpSpPr>
            <a:grpSpLocks/>
          </p:cNvGrpSpPr>
          <p:nvPr/>
        </p:nvGrpSpPr>
        <p:grpSpPr bwMode="auto">
          <a:xfrm>
            <a:off x="0" y="6248400"/>
            <a:ext cx="9144000" cy="609600"/>
            <a:chOff x="0" y="6248400"/>
            <a:chExt cx="9144000" cy="609600"/>
          </a:xfrm>
          <a:solidFill>
            <a:srgbClr val="0070C0"/>
          </a:solidFill>
        </p:grpSpPr>
        <p:sp>
          <p:nvSpPr>
            <p:cNvPr id="11" name="Rectangle 10"/>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a:off x="6400800" y="6400800"/>
              <a:ext cx="2514600" cy="338138"/>
            </a:xfrm>
            <a:prstGeom prst="rect">
              <a:avLst/>
            </a:prstGeom>
            <a:grpFill/>
          </p:spPr>
          <p:txBody>
            <a:bodyPr>
              <a:spAutoFit/>
            </a:bodyPr>
            <a:lstStyle/>
            <a:p>
              <a:pPr fontAlgn="auto">
                <a:spcBef>
                  <a:spcPts val="0"/>
                </a:spcBef>
                <a:spcAft>
                  <a:spcPts val="0"/>
                </a:spcAft>
                <a:defRPr/>
              </a:pPr>
              <a:r>
                <a:rPr lang="en-US" sz="1600" spc="600" dirty="0">
                  <a:solidFill>
                    <a:schemeClr val="bg1"/>
                  </a:solidFill>
                  <a:latin typeface="+mn-lt"/>
                  <a:cs typeface="+mn-cs"/>
                </a:rPr>
                <a:t>www.ictsd.org</a:t>
              </a:r>
              <a:endParaRPr lang="en-US" sz="1600" spc="600" dirty="0">
                <a:latin typeface="+mn-lt"/>
                <a:cs typeface="+mn-cs"/>
              </a:endParaRPr>
            </a:p>
          </p:txBody>
        </p:sp>
        <p:pic>
          <p:nvPicPr>
            <p:cNvPr id="36871" name="Picture 12" descr="ictsd-logo_transperent.png"/>
            <p:cNvPicPr>
              <a:picLocks noChangeAspect="1"/>
            </p:cNvPicPr>
            <p:nvPr/>
          </p:nvPicPr>
          <p:blipFill>
            <a:blip r:embed="rId3" cstate="print"/>
            <a:srcRect/>
            <a:stretch>
              <a:fillRect/>
            </a:stretch>
          </p:blipFill>
          <p:spPr bwMode="auto">
            <a:xfrm>
              <a:off x="304800" y="6324600"/>
              <a:ext cx="609600" cy="466344"/>
            </a:xfrm>
            <a:prstGeom prst="rect">
              <a:avLst/>
            </a:prstGeom>
            <a:grpFill/>
            <a:ln w="9525">
              <a:noFill/>
              <a:miter lim="800000"/>
              <a:headEnd/>
              <a:tailEnd/>
            </a:ln>
          </p:spPr>
        </p:pic>
      </p:grpSp>
      <p:sp>
        <p:nvSpPr>
          <p:cNvPr id="9" name="TextBox 8"/>
          <p:cNvSpPr txBox="1"/>
          <p:nvPr/>
        </p:nvSpPr>
        <p:spPr>
          <a:xfrm>
            <a:off x="3124200" y="0"/>
            <a:ext cx="4800600" cy="584775"/>
          </a:xfrm>
          <a:prstGeom prst="rect">
            <a:avLst/>
          </a:prstGeom>
          <a:noFill/>
        </p:spPr>
        <p:txBody>
          <a:bodyPr wrap="square" rtlCol="0">
            <a:spAutoFit/>
          </a:bodyPr>
          <a:lstStyle/>
          <a:p>
            <a:endParaRPr lang="en-US" sz="3200" dirty="0"/>
          </a:p>
        </p:txBody>
      </p:sp>
    </p:spTree>
    <p:extLst>
      <p:ext uri="{BB962C8B-B14F-4D97-AF65-F5344CB8AC3E}">
        <p14:creationId xmlns:p14="http://schemas.microsoft.com/office/powerpoint/2010/main" xmlns="" val="34098603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167" y="-22804"/>
            <a:ext cx="9168544" cy="715499"/>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US" sz="2800" b="1" dirty="0" smtClean="0">
                <a:solidFill>
                  <a:srgbClr val="92D050"/>
                </a:solidFill>
              </a:rPr>
              <a:t>Development Agenda Recommendations (2) </a:t>
            </a:r>
            <a:endParaRPr lang="en-US" sz="2400" b="1" dirty="0">
              <a:solidFill>
                <a:srgbClr val="92D050"/>
              </a:solidFill>
            </a:endParaRPr>
          </a:p>
        </p:txBody>
      </p:sp>
      <p:grpSp>
        <p:nvGrpSpPr>
          <p:cNvPr id="3" name="Group 2"/>
          <p:cNvGrpSpPr>
            <a:grpSpLocks/>
          </p:cNvGrpSpPr>
          <p:nvPr/>
        </p:nvGrpSpPr>
        <p:grpSpPr bwMode="auto">
          <a:xfrm>
            <a:off x="24544" y="6225596"/>
            <a:ext cx="9144000" cy="6096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Rectangle 6"/>
          <p:cNvSpPr/>
          <p:nvPr/>
        </p:nvSpPr>
        <p:spPr>
          <a:xfrm>
            <a:off x="179512" y="745684"/>
            <a:ext cx="8760432" cy="4779322"/>
          </a:xfrm>
          <a:prstGeom prst="rect">
            <a:avLst/>
          </a:prstGeom>
        </p:spPr>
        <p:txBody>
          <a:bodyPr wrap="square" tIns="0" bIns="0">
            <a:spAutoFit/>
          </a:bodyPr>
          <a:lstStyle/>
          <a:p>
            <a:pPr>
              <a:buClr>
                <a:srgbClr val="253D75"/>
              </a:buClr>
              <a:buFont typeface="Wingdings" pitchFamily="2" charset="2"/>
              <a:buChar char="§"/>
            </a:pPr>
            <a:endParaRPr lang="en-US" sz="2300" b="1" u="sng" dirty="0" smtClean="0"/>
          </a:p>
          <a:p>
            <a:pPr>
              <a:buClr>
                <a:srgbClr val="253D75"/>
              </a:buClr>
              <a:buFont typeface="Wingdings" pitchFamily="2" charset="2"/>
              <a:buChar char="§"/>
            </a:pPr>
            <a:r>
              <a:rPr lang="en-US" sz="2500" b="1" u="sng" dirty="0" smtClean="0"/>
              <a:t>Example of development oriented IP:  </a:t>
            </a:r>
            <a:r>
              <a:rPr lang="en-US" sz="2500" b="1" u="sng" dirty="0"/>
              <a:t>DA recommendation 15 </a:t>
            </a:r>
          </a:p>
          <a:p>
            <a:pPr lvl="1" algn="just">
              <a:buClr>
                <a:srgbClr val="253D75"/>
              </a:buClr>
            </a:pPr>
            <a:endParaRPr lang="en-US" sz="2500" dirty="0"/>
          </a:p>
          <a:p>
            <a:pPr lvl="1" algn="just">
              <a:buClr>
                <a:srgbClr val="253D75"/>
              </a:buClr>
            </a:pPr>
            <a:r>
              <a:rPr lang="en-US" sz="2500" b="1" dirty="0" smtClean="0"/>
              <a:t>Norm-setting </a:t>
            </a:r>
            <a:r>
              <a:rPr lang="en-US" sz="2500" b="1" dirty="0"/>
              <a:t>activities </a:t>
            </a:r>
            <a:r>
              <a:rPr lang="en-US" sz="2500" b="1" dirty="0" smtClean="0"/>
              <a:t>shall take </a:t>
            </a:r>
            <a:r>
              <a:rPr lang="en-US" sz="2500" b="1" dirty="0"/>
              <a:t>into account</a:t>
            </a:r>
            <a:r>
              <a:rPr lang="en-US" sz="2500" b="1" dirty="0">
                <a:solidFill>
                  <a:srgbClr val="92D050"/>
                </a:solidFill>
              </a:rPr>
              <a:t> </a:t>
            </a:r>
            <a:r>
              <a:rPr lang="en-US" sz="2500" b="1" dirty="0">
                <a:solidFill>
                  <a:srgbClr val="FF0000"/>
                </a:solidFill>
              </a:rPr>
              <a:t>different levels of </a:t>
            </a:r>
            <a:r>
              <a:rPr lang="en-US" sz="2500" b="1" dirty="0" smtClean="0">
                <a:solidFill>
                  <a:srgbClr val="FF0000"/>
                </a:solidFill>
              </a:rPr>
              <a:t>development </a:t>
            </a:r>
            <a:r>
              <a:rPr lang="en-US" sz="2500" b="1" dirty="0" smtClean="0"/>
              <a:t>take </a:t>
            </a:r>
            <a:r>
              <a:rPr lang="en-US" sz="2500" b="1" dirty="0"/>
              <a:t>into consideration </a:t>
            </a:r>
            <a:r>
              <a:rPr lang="en-US" sz="2500" b="1" dirty="0">
                <a:solidFill>
                  <a:srgbClr val="FF0000"/>
                </a:solidFill>
              </a:rPr>
              <a:t>a balance between costs and </a:t>
            </a:r>
            <a:r>
              <a:rPr lang="en-US" sz="2500" b="1" dirty="0" smtClean="0">
                <a:solidFill>
                  <a:srgbClr val="FF0000"/>
                </a:solidFill>
              </a:rPr>
              <a:t>benefits </a:t>
            </a:r>
            <a:endParaRPr lang="en-US" sz="2500" b="1" dirty="0">
              <a:solidFill>
                <a:srgbClr val="FF0000"/>
              </a:solidFill>
            </a:endParaRPr>
          </a:p>
          <a:p>
            <a:pPr marL="0" lvl="1" indent="-342900">
              <a:lnSpc>
                <a:spcPts val="2400"/>
              </a:lnSpc>
              <a:buClr>
                <a:srgbClr val="253D75"/>
              </a:buClr>
              <a:buFont typeface="Wingdings" pitchFamily="2" charset="2"/>
              <a:buChar char="§"/>
            </a:pPr>
            <a:endParaRPr lang="en-US" sz="2300" b="1" u="sng" dirty="0" smtClean="0"/>
          </a:p>
          <a:p>
            <a:pPr marL="0" lvl="1" indent="-342900">
              <a:lnSpc>
                <a:spcPts val="2400"/>
              </a:lnSpc>
              <a:buClr>
                <a:srgbClr val="253D75"/>
              </a:buClr>
              <a:buFont typeface="Wingdings" pitchFamily="2" charset="2"/>
              <a:buChar char="§"/>
            </a:pPr>
            <a:r>
              <a:rPr lang="en-US" sz="2500" b="1" u="sng" dirty="0" smtClean="0"/>
              <a:t>Example of IP for development: </a:t>
            </a:r>
            <a:r>
              <a:rPr lang="en-US" sz="2500" b="1" u="sng" dirty="0"/>
              <a:t>DA recommendation </a:t>
            </a:r>
            <a:r>
              <a:rPr lang="en-US" sz="2500" b="1" u="sng" dirty="0" smtClean="0"/>
              <a:t>11 </a:t>
            </a:r>
            <a:endParaRPr lang="en-US" sz="2500" b="1" dirty="0" smtClean="0"/>
          </a:p>
          <a:p>
            <a:pPr lvl="1">
              <a:lnSpc>
                <a:spcPts val="2200"/>
              </a:lnSpc>
            </a:pPr>
            <a:endParaRPr lang="en-GB" sz="2500" dirty="0" smtClean="0"/>
          </a:p>
          <a:p>
            <a:pPr lvl="1">
              <a:lnSpc>
                <a:spcPts val="2500"/>
              </a:lnSpc>
            </a:pPr>
            <a:r>
              <a:rPr lang="en-GB" sz="2500" b="1" dirty="0" smtClean="0"/>
              <a:t>To </a:t>
            </a:r>
            <a:r>
              <a:rPr lang="en-GB" sz="2500" b="1" dirty="0"/>
              <a:t>assist Member States to </a:t>
            </a:r>
            <a:r>
              <a:rPr lang="en-GB" sz="2500" b="1" dirty="0">
                <a:solidFill>
                  <a:srgbClr val="FF0000"/>
                </a:solidFill>
              </a:rPr>
              <a:t>strengthen national capacity for protection of domestic creations, innovations and inventions </a:t>
            </a:r>
            <a:r>
              <a:rPr lang="en-GB" sz="2500" b="1" dirty="0"/>
              <a:t>and to support </a:t>
            </a:r>
            <a:r>
              <a:rPr lang="en-GB" sz="2500" b="1" dirty="0">
                <a:solidFill>
                  <a:srgbClr val="FF0000"/>
                </a:solidFill>
              </a:rPr>
              <a:t>development of national scientific and technological </a:t>
            </a:r>
            <a:r>
              <a:rPr lang="en-GB" sz="2500" b="1" dirty="0" smtClean="0">
                <a:solidFill>
                  <a:srgbClr val="FF0000"/>
                </a:solidFill>
              </a:rPr>
              <a:t>infrastructure</a:t>
            </a:r>
            <a:endParaRPr lang="en-GB" sz="2500" b="1" dirty="0"/>
          </a:p>
          <a:p>
            <a:pPr lvl="1">
              <a:lnSpc>
                <a:spcPts val="2500"/>
              </a:lnSpc>
            </a:pPr>
            <a:endParaRPr lang="en-US" sz="2400" b="1" dirty="0" smtClean="0">
              <a:solidFill>
                <a:srgbClr val="92D050"/>
              </a:solidFill>
            </a:endParaRPr>
          </a:p>
        </p:txBody>
      </p:sp>
    </p:spTree>
    <p:extLst>
      <p:ext uri="{BB962C8B-B14F-4D97-AF65-F5344CB8AC3E}">
        <p14:creationId xmlns:p14="http://schemas.microsoft.com/office/powerpoint/2010/main" xmlns="" val="3750434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296400" cy="1125071"/>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dirty="0">
              <a:solidFill>
                <a:srgbClr val="0070C0"/>
              </a:solidFill>
            </a:endParaRPr>
          </a:p>
        </p:txBody>
      </p:sp>
      <p:grpSp>
        <p:nvGrpSpPr>
          <p:cNvPr id="2" name="Group 4"/>
          <p:cNvGrpSpPr>
            <a:grpSpLocks/>
          </p:cNvGrpSpPr>
          <p:nvPr/>
        </p:nvGrpSpPr>
        <p:grpSpPr bwMode="auto">
          <a:xfrm>
            <a:off x="0" y="6248400"/>
            <a:ext cx="9144000" cy="609600"/>
            <a:chOff x="0" y="6248400"/>
            <a:chExt cx="9144000" cy="609600"/>
          </a:xfrm>
          <a:solidFill>
            <a:srgbClr val="0070C0"/>
          </a:solidFill>
        </p:grpSpPr>
        <p:sp>
          <p:nvSpPr>
            <p:cNvPr id="8" name="Rectangle 7"/>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dirty="0">
                <a:solidFill>
                  <a:prstClr val="white"/>
                </a:solidFill>
              </a:endParaRPr>
            </a:p>
          </p:txBody>
        </p:sp>
        <p:sp>
          <p:nvSpPr>
            <p:cNvPr id="9" name="Rectangle 8"/>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30727" name="Picture 9" descr="ictsd-logo_transperent.png"/>
            <p:cNvPicPr>
              <a:picLocks noChangeAspect="1"/>
            </p:cNvPicPr>
            <p:nvPr/>
          </p:nvPicPr>
          <p:blipFill>
            <a:blip r:embed="rId3" cstate="print"/>
            <a:srcRect/>
            <a:stretch>
              <a:fillRect/>
            </a:stretch>
          </p:blipFill>
          <p:spPr bwMode="auto">
            <a:xfrm>
              <a:off x="304800" y="6324600"/>
              <a:ext cx="609600" cy="466344"/>
            </a:xfrm>
            <a:prstGeom prst="rect">
              <a:avLst/>
            </a:prstGeom>
            <a:grpFill/>
            <a:ln w="9525">
              <a:noFill/>
              <a:miter lim="800000"/>
              <a:headEnd/>
              <a:tailEnd/>
            </a:ln>
          </p:spPr>
        </p:pic>
      </p:grpSp>
      <p:sp>
        <p:nvSpPr>
          <p:cNvPr id="11" name="Rectangle 2"/>
          <p:cNvSpPr txBox="1">
            <a:spLocks/>
          </p:cNvSpPr>
          <p:nvPr/>
        </p:nvSpPr>
        <p:spPr bwMode="auto">
          <a:xfrm>
            <a:off x="457200" y="0"/>
            <a:ext cx="8382000" cy="1143000"/>
          </a:xfrm>
          <a:prstGeom prst="rect">
            <a:avLst/>
          </a:prstGeom>
        </p:spPr>
        <p:txBody>
          <a:bodyPr wrap="square" lIns="91440" tIns="45720" rIns="91440" bIns="45720" numCol="1" anchorCtr="0" compatLnSpc="1">
            <a:prstTxWarp prst="textNoShape">
              <a:avLst/>
            </a:prstTxWarp>
          </a:bodyPr>
          <a:lstStyle/>
          <a:p>
            <a:pPr algn="ctr">
              <a:spcBef>
                <a:spcPct val="0"/>
              </a:spcBef>
              <a:defRPr/>
            </a:pPr>
            <a:r>
              <a:rPr lang="en-US" sz="3200" b="1" dirty="0" smtClean="0">
                <a:solidFill>
                  <a:srgbClr val="92D050"/>
                </a:solidFill>
              </a:rPr>
              <a:t>The public interest</a:t>
            </a:r>
          </a:p>
          <a:p>
            <a:pPr algn="ctr">
              <a:spcBef>
                <a:spcPct val="0"/>
              </a:spcBef>
              <a:defRPr/>
            </a:pPr>
            <a:r>
              <a:rPr lang="en-US" sz="3200" b="1" dirty="0" smtClean="0">
                <a:solidFill>
                  <a:srgbClr val="92D050"/>
                </a:solidFill>
              </a:rPr>
              <a:t>and copyright   </a:t>
            </a:r>
          </a:p>
        </p:txBody>
      </p:sp>
      <p:sp>
        <p:nvSpPr>
          <p:cNvPr id="12" name="TextBox 11"/>
          <p:cNvSpPr txBox="1"/>
          <p:nvPr/>
        </p:nvSpPr>
        <p:spPr>
          <a:xfrm>
            <a:off x="990600" y="156001"/>
            <a:ext cx="5943600" cy="830997"/>
          </a:xfrm>
          <a:prstGeom prst="rect">
            <a:avLst/>
          </a:prstGeom>
          <a:noFill/>
        </p:spPr>
        <p:txBody>
          <a:bodyPr wrap="square" rtlCol="0">
            <a:spAutoFit/>
          </a:bodyPr>
          <a:lstStyle/>
          <a:p>
            <a:pPr>
              <a:buFont typeface="Arial" pitchFamily="34" charset="0"/>
              <a:buChar char="•"/>
            </a:pPr>
            <a:endParaRPr lang="en-US" sz="2400" dirty="0" smtClean="0">
              <a:solidFill>
                <a:prstClr val="black"/>
              </a:solidFill>
            </a:endParaRPr>
          </a:p>
          <a:p>
            <a:endParaRPr lang="en-US" sz="2400" dirty="0">
              <a:solidFill>
                <a:prstClr val="black"/>
              </a:solidFill>
            </a:endParaRPr>
          </a:p>
        </p:txBody>
      </p:sp>
      <p:pic>
        <p:nvPicPr>
          <p:cNvPr id="1026" name="Picture 2" descr="http://upload.wikimedia.org/wikipedia/commons/thumb/7/7c/Victor_Hugo.jpg/220px-Victor_Hugo.jp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7239000" y="1411184"/>
            <a:ext cx="1676400" cy="2703616"/>
          </a:xfrm>
          <a:prstGeom prst="rect">
            <a:avLst/>
          </a:prstGeom>
          <a:noFill/>
          <a:extLst>
            <a:ext uri="{909E8E84-426E-40DD-AFC4-6F175D3DCCD1}">
              <a14:hiddenFill xmlns:a14="http://schemas.microsoft.com/office/drawing/2010/main" xmlns="">
                <a:solidFill>
                  <a:srgbClr val="FFFFFF"/>
                </a:solidFill>
              </a14:hiddenFill>
            </a:ext>
          </a:extLst>
        </p:spPr>
      </p:pic>
      <p:sp>
        <p:nvSpPr>
          <p:cNvPr id="3" name="Rectangle 2"/>
          <p:cNvSpPr/>
          <p:nvPr/>
        </p:nvSpPr>
        <p:spPr>
          <a:xfrm>
            <a:off x="304800" y="1443841"/>
            <a:ext cx="6629400" cy="4811574"/>
          </a:xfrm>
          <a:prstGeom prst="rect">
            <a:avLst/>
          </a:prstGeom>
        </p:spPr>
        <p:txBody>
          <a:bodyPr wrap="square">
            <a:spAutoFit/>
          </a:bodyPr>
          <a:lstStyle/>
          <a:p>
            <a:pPr algn="just"/>
            <a:r>
              <a:rPr lang="en-US" dirty="0">
                <a:solidFill>
                  <a:srgbClr val="240F2E"/>
                </a:solidFill>
                <a:latin typeface="Verdana"/>
              </a:rPr>
              <a:t>"</a:t>
            </a:r>
            <a:r>
              <a:rPr lang="en-US" sz="2300" dirty="0">
                <a:solidFill>
                  <a:srgbClr val="240F2E"/>
                </a:solidFill>
                <a:latin typeface="+mj-lt"/>
              </a:rPr>
              <a:t>The book, as a book, belongs to the author, but as thought it belongs --the word is not too big -- to the human species. Any intelligent being has a right to it. </a:t>
            </a:r>
            <a:r>
              <a:rPr lang="en-US" sz="2300" dirty="0">
                <a:solidFill>
                  <a:srgbClr val="FF0000"/>
                </a:solidFill>
                <a:latin typeface="+mj-lt"/>
              </a:rPr>
              <a:t>If one of the two rights, that of the writer and that of the human spirit, must be sacrificed, then certainly it should be the right of the writer, as the public interest is our sole preoccupation, and everyone, I declare, should come before us" </a:t>
            </a:r>
            <a:r>
              <a:rPr lang="en-US" sz="2300" dirty="0" smtClean="0">
                <a:solidFill>
                  <a:srgbClr val="FF0000"/>
                </a:solidFill>
                <a:latin typeface="+mj-lt"/>
              </a:rPr>
              <a:t>– </a:t>
            </a:r>
          </a:p>
          <a:p>
            <a:pPr algn="just">
              <a:lnSpc>
                <a:spcPts val="1500"/>
              </a:lnSpc>
            </a:pPr>
            <a:endParaRPr lang="en-US" sz="2100" i="1" dirty="0" smtClean="0">
              <a:solidFill>
                <a:srgbClr val="240F2E"/>
              </a:solidFill>
            </a:endParaRPr>
          </a:p>
          <a:p>
            <a:pPr algn="just">
              <a:lnSpc>
                <a:spcPts val="1500"/>
              </a:lnSpc>
            </a:pPr>
            <a:r>
              <a:rPr lang="en-US" sz="2100" i="1" dirty="0" smtClean="0">
                <a:solidFill>
                  <a:srgbClr val="240F2E"/>
                </a:solidFill>
              </a:rPr>
              <a:t>Victor Hugo (1878)</a:t>
            </a:r>
          </a:p>
          <a:p>
            <a:pPr algn="just"/>
            <a:endParaRPr lang="en-US" sz="2100" dirty="0" smtClean="0">
              <a:solidFill>
                <a:srgbClr val="240F2E"/>
              </a:solidFill>
            </a:endParaRPr>
          </a:p>
          <a:p>
            <a:pPr algn="just"/>
            <a:r>
              <a:rPr lang="en-US" sz="2200" dirty="0" smtClean="0"/>
              <a:t>It should </a:t>
            </a:r>
            <a:r>
              <a:rPr lang="en-US" sz="2200" dirty="0"/>
              <a:t>be remembered </a:t>
            </a:r>
            <a:r>
              <a:rPr lang="en-US" sz="2200" dirty="0" smtClean="0"/>
              <a:t>that limits </a:t>
            </a:r>
            <a:r>
              <a:rPr lang="en-US" sz="2200" dirty="0"/>
              <a:t>to </a:t>
            </a:r>
            <a:br>
              <a:rPr lang="en-US" sz="2200" dirty="0"/>
            </a:br>
            <a:r>
              <a:rPr lang="en-US" sz="2200" dirty="0"/>
              <a:t>absolute protection are rightly set by the </a:t>
            </a:r>
            <a:r>
              <a:rPr lang="en-US" sz="2200" dirty="0">
                <a:solidFill>
                  <a:srgbClr val="FF0000"/>
                </a:solidFill>
              </a:rPr>
              <a:t>public </a:t>
            </a:r>
            <a:r>
              <a:rPr lang="en-US" sz="2200" dirty="0" smtClean="0">
                <a:solidFill>
                  <a:srgbClr val="FF0000"/>
                </a:solidFill>
              </a:rPr>
              <a:t>interest.</a:t>
            </a:r>
          </a:p>
          <a:p>
            <a:pPr algn="just">
              <a:lnSpc>
                <a:spcPts val="200"/>
              </a:lnSpc>
            </a:pPr>
            <a:r>
              <a:rPr lang="en-US" sz="2400" dirty="0" smtClean="0">
                <a:solidFill>
                  <a:srgbClr val="FF0000"/>
                </a:solidFill>
              </a:rPr>
              <a:t> </a:t>
            </a:r>
          </a:p>
          <a:p>
            <a:pPr algn="just">
              <a:lnSpc>
                <a:spcPts val="1200"/>
              </a:lnSpc>
            </a:pPr>
            <a:endParaRPr lang="en-US" sz="2100" i="1" dirty="0" smtClean="0">
              <a:solidFill>
                <a:prstClr val="black"/>
              </a:solidFill>
            </a:endParaRPr>
          </a:p>
          <a:p>
            <a:pPr algn="just"/>
            <a:r>
              <a:rPr lang="en-US" sz="2100" i="1" dirty="0" err="1" smtClean="0">
                <a:solidFill>
                  <a:prstClr val="black"/>
                </a:solidFill>
              </a:rPr>
              <a:t>Numa</a:t>
            </a:r>
            <a:r>
              <a:rPr lang="en-US" sz="2100" i="1" dirty="0" smtClean="0">
                <a:solidFill>
                  <a:prstClr val="black"/>
                </a:solidFill>
              </a:rPr>
              <a:t> </a:t>
            </a:r>
            <a:r>
              <a:rPr lang="en-US" sz="2100" i="1" dirty="0" err="1" smtClean="0">
                <a:solidFill>
                  <a:prstClr val="black"/>
                </a:solidFill>
              </a:rPr>
              <a:t>Droz</a:t>
            </a:r>
            <a:r>
              <a:rPr lang="en-US" sz="2100" i="1" dirty="0" smtClean="0">
                <a:solidFill>
                  <a:prstClr val="black"/>
                </a:solidFill>
              </a:rPr>
              <a:t>, Swiss delegate to Berne Convention (1886)</a:t>
            </a:r>
            <a:endParaRPr lang="fr-CH" sz="2100" i="1" dirty="0"/>
          </a:p>
        </p:txBody>
      </p:sp>
      <p:pic>
        <p:nvPicPr>
          <p:cNvPr id="14" name="Picture 4" descr="http://my.wn.com/media/wiki/r/o/Rodolphe_Rubattel.gif"/>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7391400" y="4448175"/>
            <a:ext cx="1447800" cy="14287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4730822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0"/>
            <a:ext cx="9296400" cy="1125071"/>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dirty="0">
              <a:solidFill>
                <a:srgbClr val="0070C0"/>
              </a:solidFill>
            </a:endParaRPr>
          </a:p>
        </p:txBody>
      </p:sp>
      <p:grpSp>
        <p:nvGrpSpPr>
          <p:cNvPr id="2" name="Group 4"/>
          <p:cNvGrpSpPr>
            <a:grpSpLocks/>
          </p:cNvGrpSpPr>
          <p:nvPr/>
        </p:nvGrpSpPr>
        <p:grpSpPr bwMode="auto">
          <a:xfrm>
            <a:off x="0" y="6248400"/>
            <a:ext cx="9144000" cy="609600"/>
            <a:chOff x="0" y="6248400"/>
            <a:chExt cx="9144000" cy="609600"/>
          </a:xfrm>
          <a:solidFill>
            <a:srgbClr val="0070C0"/>
          </a:solidFill>
        </p:grpSpPr>
        <p:sp>
          <p:nvSpPr>
            <p:cNvPr id="8" name="Rectangle 7"/>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9" name="Rectangle 8"/>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30727" name="Picture 9" descr="ictsd-logo_transperent.png"/>
            <p:cNvPicPr>
              <a:picLocks noChangeAspect="1"/>
            </p:cNvPicPr>
            <p:nvPr/>
          </p:nvPicPr>
          <p:blipFill>
            <a:blip r:embed="rId3" cstate="print"/>
            <a:srcRect/>
            <a:stretch>
              <a:fillRect/>
            </a:stretch>
          </p:blipFill>
          <p:spPr bwMode="auto">
            <a:xfrm>
              <a:off x="304800" y="6324600"/>
              <a:ext cx="609600" cy="466344"/>
            </a:xfrm>
            <a:prstGeom prst="rect">
              <a:avLst/>
            </a:prstGeom>
            <a:grpFill/>
            <a:ln w="9525">
              <a:noFill/>
              <a:miter lim="800000"/>
              <a:headEnd/>
              <a:tailEnd/>
            </a:ln>
          </p:spPr>
        </p:pic>
      </p:grpSp>
      <p:sp>
        <p:nvSpPr>
          <p:cNvPr id="11" name="Rectangle 2"/>
          <p:cNvSpPr txBox="1">
            <a:spLocks/>
          </p:cNvSpPr>
          <p:nvPr/>
        </p:nvSpPr>
        <p:spPr bwMode="auto">
          <a:xfrm>
            <a:off x="457200" y="0"/>
            <a:ext cx="8382000" cy="1143000"/>
          </a:xfrm>
          <a:prstGeom prst="rect">
            <a:avLst/>
          </a:prstGeom>
        </p:spPr>
        <p:txBody>
          <a:bodyPr wrap="square" lIns="91440" tIns="45720" rIns="91440" bIns="45720" numCol="1" anchorCtr="0" compatLnSpc="1">
            <a:prstTxWarp prst="textNoShape">
              <a:avLst/>
            </a:prstTxWarp>
          </a:bodyPr>
          <a:lstStyle/>
          <a:p>
            <a:pPr algn="ctr">
              <a:spcBef>
                <a:spcPct val="0"/>
              </a:spcBef>
              <a:defRPr/>
            </a:pPr>
            <a:r>
              <a:rPr lang="en-US" sz="3200" b="1" dirty="0" smtClean="0">
                <a:solidFill>
                  <a:srgbClr val="92D050"/>
                </a:solidFill>
              </a:rPr>
              <a:t>The importance of</a:t>
            </a:r>
          </a:p>
          <a:p>
            <a:pPr algn="ctr">
              <a:spcBef>
                <a:spcPct val="0"/>
              </a:spcBef>
              <a:defRPr/>
            </a:pPr>
            <a:r>
              <a:rPr lang="en-US" sz="3200" b="1" dirty="0" smtClean="0">
                <a:solidFill>
                  <a:srgbClr val="92D050"/>
                </a:solidFill>
              </a:rPr>
              <a:t> balance for creativity</a:t>
            </a:r>
          </a:p>
          <a:p>
            <a:pPr algn="ctr">
              <a:spcBef>
                <a:spcPct val="0"/>
              </a:spcBef>
              <a:defRPr/>
            </a:pPr>
            <a:r>
              <a:rPr lang="en-US" sz="3200" b="1" dirty="0" smtClean="0">
                <a:solidFill>
                  <a:srgbClr val="92D050"/>
                </a:solidFill>
              </a:rPr>
              <a:t> </a:t>
            </a:r>
          </a:p>
        </p:txBody>
      </p:sp>
      <p:sp>
        <p:nvSpPr>
          <p:cNvPr id="12" name="TextBox 11"/>
          <p:cNvSpPr txBox="1"/>
          <p:nvPr/>
        </p:nvSpPr>
        <p:spPr>
          <a:xfrm>
            <a:off x="457200" y="1143000"/>
            <a:ext cx="8001000" cy="4308872"/>
          </a:xfrm>
          <a:prstGeom prst="rect">
            <a:avLst/>
          </a:prstGeom>
          <a:noFill/>
        </p:spPr>
        <p:txBody>
          <a:bodyPr wrap="square" rtlCol="0">
            <a:spAutoFit/>
          </a:bodyPr>
          <a:lstStyle/>
          <a:p>
            <a:pPr algn="ctr"/>
            <a:endParaRPr lang="en-US" sz="2800" dirty="0" smtClean="0">
              <a:solidFill>
                <a:prstClr val="black"/>
              </a:solidFill>
            </a:endParaRPr>
          </a:p>
          <a:p>
            <a:pPr algn="ctr"/>
            <a:r>
              <a:rPr lang="en-US" sz="2800" dirty="0" smtClean="0">
                <a:solidFill>
                  <a:prstClr val="black"/>
                </a:solidFill>
              </a:rPr>
              <a:t>Balance</a:t>
            </a:r>
            <a:r>
              <a:rPr lang="en-US" sz="2800" dirty="0" smtClean="0">
                <a:solidFill>
                  <a:srgbClr val="4BACC6">
                    <a:lumMod val="60000"/>
                    <a:lumOff val="40000"/>
                  </a:srgbClr>
                </a:solidFill>
              </a:rPr>
              <a:t> </a:t>
            </a:r>
            <a:r>
              <a:rPr lang="en-US" sz="2800" dirty="0" smtClean="0">
                <a:solidFill>
                  <a:prstClr val="black"/>
                </a:solidFill>
              </a:rPr>
              <a:t> of </a:t>
            </a:r>
            <a:r>
              <a:rPr lang="en-US" sz="2800" dirty="0" smtClean="0">
                <a:solidFill>
                  <a:srgbClr val="FF0000"/>
                </a:solidFill>
              </a:rPr>
              <a:t>A</a:t>
            </a:r>
            <a:r>
              <a:rPr lang="en-US" sz="2800" dirty="0" smtClean="0">
                <a:solidFill>
                  <a:prstClr val="black"/>
                </a:solidFill>
              </a:rPr>
              <a:t> + </a:t>
            </a:r>
            <a:r>
              <a:rPr lang="en-US" sz="2800" dirty="0" smtClean="0">
                <a:solidFill>
                  <a:srgbClr val="7030A0"/>
                </a:solidFill>
              </a:rPr>
              <a:t>B</a:t>
            </a:r>
            <a:r>
              <a:rPr lang="en-US" sz="2800" dirty="0" smtClean="0">
                <a:solidFill>
                  <a:prstClr val="black"/>
                </a:solidFill>
              </a:rPr>
              <a:t> =  </a:t>
            </a:r>
            <a:r>
              <a:rPr lang="en-US" sz="2800" dirty="0" smtClean="0">
                <a:solidFill>
                  <a:srgbClr val="00B050"/>
                </a:solidFill>
              </a:rPr>
              <a:t>Creativity</a:t>
            </a:r>
          </a:p>
          <a:p>
            <a:endParaRPr lang="en-US" sz="2400" dirty="0">
              <a:solidFill>
                <a:prstClr val="black"/>
              </a:solidFill>
            </a:endParaRPr>
          </a:p>
          <a:p>
            <a:r>
              <a:rPr lang="en-US" sz="2400" dirty="0" smtClean="0">
                <a:solidFill>
                  <a:srgbClr val="FF0000"/>
                </a:solidFill>
              </a:rPr>
              <a:t>  </a:t>
            </a:r>
            <a:r>
              <a:rPr lang="en-US" sz="2400" dirty="0">
                <a:solidFill>
                  <a:srgbClr val="FF0000"/>
                </a:solidFill>
              </a:rPr>
              <a:t> </a:t>
            </a:r>
            <a:r>
              <a:rPr lang="en-US" sz="2400" dirty="0" smtClean="0">
                <a:solidFill>
                  <a:srgbClr val="FF0000"/>
                </a:solidFill>
              </a:rPr>
              <a:t>   A                                                                                              </a:t>
            </a:r>
            <a:r>
              <a:rPr lang="en-US" sz="2400" dirty="0" smtClean="0">
                <a:solidFill>
                  <a:srgbClr val="7030A0"/>
                </a:solidFill>
              </a:rPr>
              <a:t>B</a:t>
            </a:r>
          </a:p>
          <a:p>
            <a:pPr algn="just"/>
            <a:endParaRPr lang="en-US" sz="2400" dirty="0" smtClean="0">
              <a:solidFill>
                <a:prstClr val="black"/>
              </a:solidFill>
            </a:endParaRPr>
          </a:p>
          <a:p>
            <a:pPr algn="just"/>
            <a:r>
              <a:rPr lang="en-US" sz="2400" dirty="0" smtClean="0">
                <a:solidFill>
                  <a:srgbClr val="FF0000"/>
                </a:solidFill>
              </a:rPr>
              <a:t>Copyright</a:t>
            </a:r>
            <a:r>
              <a:rPr lang="en-US" sz="2400" dirty="0" smtClean="0">
                <a:solidFill>
                  <a:prstClr val="black"/>
                </a:solidFill>
              </a:rPr>
              <a:t>                                                                   </a:t>
            </a:r>
            <a:r>
              <a:rPr lang="en-US" sz="2400" dirty="0" smtClean="0">
                <a:solidFill>
                  <a:srgbClr val="7030A0"/>
                </a:solidFill>
              </a:rPr>
              <a:t>Public domain </a:t>
            </a:r>
          </a:p>
          <a:p>
            <a:pPr algn="just"/>
            <a:endParaRPr lang="en-US" sz="2400" dirty="0" smtClean="0">
              <a:solidFill>
                <a:prstClr val="black"/>
              </a:solidFill>
            </a:endParaRPr>
          </a:p>
          <a:p>
            <a:pPr algn="just"/>
            <a:r>
              <a:rPr lang="en-US" sz="2400" dirty="0" smtClean="0">
                <a:solidFill>
                  <a:prstClr val="black"/>
                </a:solidFill>
              </a:rPr>
              <a:t>Rights of authors                                		Dissemination of </a:t>
            </a:r>
          </a:p>
          <a:p>
            <a:pPr algn="just"/>
            <a:r>
              <a:rPr lang="en-US" sz="2400" dirty="0">
                <a:solidFill>
                  <a:prstClr val="black"/>
                </a:solidFill>
              </a:rPr>
              <a:t>	</a:t>
            </a:r>
            <a:r>
              <a:rPr lang="en-US" sz="2400" dirty="0" smtClean="0">
                <a:solidFill>
                  <a:prstClr val="black"/>
                </a:solidFill>
              </a:rPr>
              <a:t>					       knowledge</a:t>
            </a:r>
          </a:p>
          <a:p>
            <a:r>
              <a:rPr lang="en-US" sz="2400" dirty="0" smtClean="0">
                <a:solidFill>
                  <a:prstClr val="black"/>
                </a:solidFill>
              </a:rPr>
              <a:t>Related rights                                                Limitations/exceptions            </a:t>
            </a:r>
            <a:r>
              <a:rPr lang="en-US" sz="2600" dirty="0" smtClean="0">
                <a:solidFill>
                  <a:prstClr val="black"/>
                </a:solidFill>
              </a:rPr>
              <a:t>	</a:t>
            </a:r>
            <a:endParaRPr lang="en-US" sz="2600" dirty="0">
              <a:solidFill>
                <a:prstClr val="black"/>
              </a:solidFill>
            </a:endParaRPr>
          </a:p>
        </p:txBody>
      </p:sp>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971800" y="2286000"/>
            <a:ext cx="2514600" cy="3581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913625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Content Placeholder 2"/>
          <p:cNvSpPr>
            <a:spLocks noGrp="1"/>
          </p:cNvSpPr>
          <p:nvPr>
            <p:ph idx="4294967295"/>
          </p:nvPr>
        </p:nvSpPr>
        <p:spPr>
          <a:xfrm>
            <a:off x="457200" y="1447800"/>
            <a:ext cx="8153400" cy="3810000"/>
          </a:xfrm>
        </p:spPr>
        <p:txBody>
          <a:bodyPr>
            <a:noAutofit/>
          </a:bodyPr>
          <a:lstStyle/>
          <a:p>
            <a:pPr lvl="1">
              <a:spcBef>
                <a:spcPts val="600"/>
              </a:spcBef>
              <a:buClr>
                <a:srgbClr val="253D75"/>
              </a:buClr>
              <a:buFont typeface="Wingdings" pitchFamily="2" charset="2"/>
              <a:buChar char="§"/>
            </a:pPr>
            <a:endParaRPr lang="en-US" sz="2400" dirty="0" smtClean="0"/>
          </a:p>
          <a:p>
            <a:pPr lvl="1">
              <a:spcBef>
                <a:spcPts val="600"/>
              </a:spcBef>
              <a:buClr>
                <a:srgbClr val="253D75"/>
              </a:buClr>
              <a:buFont typeface="Wingdings" pitchFamily="2" charset="2"/>
              <a:buChar char="§"/>
            </a:pPr>
            <a:r>
              <a:rPr lang="en-US" sz="2400" dirty="0" smtClean="0"/>
              <a:t>Shift to innovation promotion </a:t>
            </a:r>
          </a:p>
          <a:p>
            <a:pPr lvl="1">
              <a:spcBef>
                <a:spcPts val="600"/>
              </a:spcBef>
              <a:buClr>
                <a:srgbClr val="253D75"/>
              </a:buClr>
              <a:buFont typeface="Wingdings" pitchFamily="2" charset="2"/>
              <a:buChar char="§"/>
            </a:pPr>
            <a:r>
              <a:rPr lang="en-US" sz="2400" dirty="0" smtClean="0"/>
              <a:t>Building national IP capacity </a:t>
            </a:r>
          </a:p>
          <a:p>
            <a:pPr lvl="1">
              <a:spcBef>
                <a:spcPts val="600"/>
              </a:spcBef>
              <a:buClr>
                <a:srgbClr val="253D75"/>
              </a:buClr>
              <a:buFont typeface="Wingdings" pitchFamily="2" charset="2"/>
              <a:buChar char="§"/>
            </a:pPr>
            <a:r>
              <a:rPr lang="en-US" sz="2400" dirty="0" smtClean="0"/>
              <a:t>Integrating DA in WIPO Strategic Framework </a:t>
            </a:r>
            <a:r>
              <a:rPr lang="en-US" sz="2400" smtClean="0"/>
              <a:t>and </a:t>
            </a:r>
            <a:r>
              <a:rPr lang="en-US" sz="2400" smtClean="0"/>
              <a:t>Program </a:t>
            </a:r>
            <a:r>
              <a:rPr lang="en-US" sz="2400" dirty="0" smtClean="0"/>
              <a:t>and </a:t>
            </a:r>
            <a:r>
              <a:rPr lang="en-US" sz="2400" dirty="0" smtClean="0"/>
              <a:t>Budget</a:t>
            </a:r>
          </a:p>
          <a:p>
            <a:pPr lvl="1">
              <a:spcBef>
                <a:spcPts val="600"/>
              </a:spcBef>
              <a:buClr>
                <a:srgbClr val="253D75"/>
              </a:buClr>
              <a:buFont typeface="Wingdings" pitchFamily="2" charset="2"/>
              <a:buChar char="§"/>
            </a:pPr>
            <a:r>
              <a:rPr lang="en-US" sz="2400" dirty="0" smtClean="0"/>
              <a:t>DA dimension present in different aspects of the </a:t>
            </a:r>
            <a:r>
              <a:rPr lang="en-US" sz="2400" dirty="0" smtClean="0"/>
              <a:t>organization work</a:t>
            </a:r>
            <a:endParaRPr lang="en-US" sz="2400" dirty="0" smtClean="0"/>
          </a:p>
          <a:p>
            <a:pPr lvl="1">
              <a:spcBef>
                <a:spcPts val="600"/>
              </a:spcBef>
              <a:buClr>
                <a:srgbClr val="253D75"/>
              </a:buClr>
              <a:buFont typeface="Wingdings" pitchFamily="2" charset="2"/>
              <a:buChar char="§"/>
            </a:pPr>
            <a:endParaRPr lang="en-US" sz="2400" dirty="0" smtClean="0"/>
          </a:p>
          <a:p>
            <a:pPr lvl="1">
              <a:spcBef>
                <a:spcPts val="600"/>
              </a:spcBef>
              <a:buClr>
                <a:srgbClr val="253D75"/>
              </a:buClr>
              <a:buFont typeface="Wingdings" pitchFamily="2" charset="2"/>
              <a:buChar char="§"/>
            </a:pPr>
            <a:endParaRPr lang="en-US" sz="2400" dirty="0" smtClean="0"/>
          </a:p>
        </p:txBody>
      </p:sp>
      <p:sp>
        <p:nvSpPr>
          <p:cNvPr id="6" name="Rectangle 5"/>
          <p:cNvSpPr/>
          <p:nvPr/>
        </p:nvSpPr>
        <p:spPr>
          <a:xfrm>
            <a:off x="0" y="0"/>
            <a:ext cx="9144000" cy="533400"/>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grpSp>
        <p:nvGrpSpPr>
          <p:cNvPr id="2" name="Group 9"/>
          <p:cNvGrpSpPr>
            <a:grpSpLocks/>
          </p:cNvGrpSpPr>
          <p:nvPr/>
        </p:nvGrpSpPr>
        <p:grpSpPr bwMode="auto">
          <a:xfrm>
            <a:off x="0" y="6248400"/>
            <a:ext cx="9144000" cy="609600"/>
            <a:chOff x="0" y="6248400"/>
            <a:chExt cx="9144000" cy="609600"/>
          </a:xfrm>
          <a:solidFill>
            <a:srgbClr val="0070C0"/>
          </a:solidFill>
        </p:grpSpPr>
        <p:sp>
          <p:nvSpPr>
            <p:cNvPr id="11" name="Rectangle 10"/>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fontAlgn="auto">
                <a:spcBef>
                  <a:spcPts val="0"/>
                </a:spcBef>
                <a:spcAft>
                  <a:spcPts val="0"/>
                </a:spcAft>
                <a:defRPr/>
              </a:pPr>
              <a:endParaRPr lang="en-US" sz="1800"/>
            </a:p>
          </p:txBody>
        </p:sp>
        <p:sp>
          <p:nvSpPr>
            <p:cNvPr id="12" name="Rectangle 11"/>
            <p:cNvSpPr/>
            <p:nvPr/>
          </p:nvSpPr>
          <p:spPr>
            <a:xfrm>
              <a:off x="6400800" y="6400800"/>
              <a:ext cx="2514600" cy="338138"/>
            </a:xfrm>
            <a:prstGeom prst="rect">
              <a:avLst/>
            </a:prstGeom>
            <a:grpFill/>
          </p:spPr>
          <p:txBody>
            <a:bodyPr>
              <a:spAutoFit/>
            </a:bodyPr>
            <a:lstStyle/>
            <a:p>
              <a:pPr fontAlgn="auto">
                <a:spcBef>
                  <a:spcPts val="0"/>
                </a:spcBef>
                <a:spcAft>
                  <a:spcPts val="0"/>
                </a:spcAft>
                <a:defRPr/>
              </a:pPr>
              <a:r>
                <a:rPr lang="en-US" sz="1600" spc="600" dirty="0">
                  <a:solidFill>
                    <a:schemeClr val="bg1"/>
                  </a:solidFill>
                  <a:latin typeface="+mn-lt"/>
                  <a:cs typeface="+mn-cs"/>
                </a:rPr>
                <a:t>www.ictsd.org</a:t>
              </a:r>
              <a:endParaRPr lang="en-US" sz="1600" spc="600" dirty="0">
                <a:latin typeface="+mn-lt"/>
                <a:cs typeface="+mn-cs"/>
              </a:endParaRPr>
            </a:p>
          </p:txBody>
        </p:sp>
        <p:pic>
          <p:nvPicPr>
            <p:cNvPr id="36871" name="Picture 12" descr="ictsd-logo_transperent.png"/>
            <p:cNvPicPr>
              <a:picLocks noChangeAspect="1"/>
            </p:cNvPicPr>
            <p:nvPr/>
          </p:nvPicPr>
          <p:blipFill>
            <a:blip r:embed="rId3" cstate="print"/>
            <a:srcRect/>
            <a:stretch>
              <a:fillRect/>
            </a:stretch>
          </p:blipFill>
          <p:spPr bwMode="auto">
            <a:xfrm>
              <a:off x="304800" y="6324600"/>
              <a:ext cx="609600" cy="466344"/>
            </a:xfrm>
            <a:prstGeom prst="rect">
              <a:avLst/>
            </a:prstGeom>
            <a:grpFill/>
            <a:ln w="9525">
              <a:noFill/>
              <a:miter lim="800000"/>
              <a:headEnd/>
              <a:tailEnd/>
            </a:ln>
          </p:spPr>
        </p:pic>
      </p:grpSp>
      <p:sp>
        <p:nvSpPr>
          <p:cNvPr id="9" name="TextBox 8"/>
          <p:cNvSpPr txBox="1"/>
          <p:nvPr/>
        </p:nvSpPr>
        <p:spPr>
          <a:xfrm>
            <a:off x="3124200" y="0"/>
            <a:ext cx="4800600" cy="461665"/>
          </a:xfrm>
          <a:prstGeom prst="rect">
            <a:avLst/>
          </a:prstGeom>
          <a:noFill/>
        </p:spPr>
        <p:txBody>
          <a:bodyPr wrap="square" rtlCol="0">
            <a:spAutoFit/>
          </a:bodyPr>
          <a:lstStyle/>
          <a:p>
            <a:r>
              <a:rPr lang="en-US" sz="2400" b="1" dirty="0" smtClean="0">
                <a:solidFill>
                  <a:srgbClr val="92D050"/>
                </a:solidFill>
              </a:rPr>
              <a:t>Achievements</a:t>
            </a:r>
            <a:endParaRPr lang="en-US" sz="2400" dirty="0"/>
          </a:p>
        </p:txBody>
      </p:sp>
    </p:spTree>
    <p:extLst>
      <p:ext uri="{BB962C8B-B14F-4D97-AF65-F5344CB8AC3E}">
        <p14:creationId xmlns:p14="http://schemas.microsoft.com/office/powerpoint/2010/main" xmlns="" val="19783743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2803"/>
            <a:ext cx="9168544" cy="715499"/>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US" sz="2800" b="1" dirty="0" smtClean="0">
                <a:solidFill>
                  <a:srgbClr val="92D050"/>
                </a:solidFill>
              </a:rPr>
              <a:t>DA and norm-setting</a:t>
            </a:r>
            <a:endParaRPr lang="en-US" sz="2800" b="1" dirty="0">
              <a:solidFill>
                <a:srgbClr val="92D050"/>
              </a:solidFill>
            </a:endParaRPr>
          </a:p>
        </p:txBody>
      </p:sp>
      <p:grpSp>
        <p:nvGrpSpPr>
          <p:cNvPr id="3" name="Group 2"/>
          <p:cNvGrpSpPr>
            <a:grpSpLocks/>
          </p:cNvGrpSpPr>
          <p:nvPr/>
        </p:nvGrpSpPr>
        <p:grpSpPr bwMode="auto">
          <a:xfrm>
            <a:off x="24544" y="6225596"/>
            <a:ext cx="9144000" cy="609600"/>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
        <p:nvSpPr>
          <p:cNvPr id="7" name="Rectangle 6"/>
          <p:cNvSpPr/>
          <p:nvPr/>
        </p:nvSpPr>
        <p:spPr>
          <a:xfrm>
            <a:off x="24544" y="980728"/>
            <a:ext cx="8915400" cy="4524315"/>
          </a:xfrm>
          <a:prstGeom prst="rect">
            <a:avLst/>
          </a:prstGeom>
        </p:spPr>
        <p:txBody>
          <a:bodyPr wrap="square">
            <a:spAutoFit/>
          </a:bodyPr>
          <a:lstStyle/>
          <a:p>
            <a:pPr lvl="1"/>
            <a:endParaRPr lang="en-GB" sz="2400" dirty="0" smtClean="0"/>
          </a:p>
          <a:p>
            <a:r>
              <a:rPr lang="en-GB" sz="2800" dirty="0" smtClean="0"/>
              <a:t>Beijing Treaty on </a:t>
            </a:r>
            <a:r>
              <a:rPr lang="en-GB" sz="2800" dirty="0" err="1" smtClean="0"/>
              <a:t>Audiovisual</a:t>
            </a:r>
            <a:r>
              <a:rPr lang="en-GB" sz="2800" dirty="0" smtClean="0"/>
              <a:t> Performances (2012)</a:t>
            </a:r>
          </a:p>
          <a:p>
            <a:pPr lvl="1">
              <a:lnSpc>
                <a:spcPts val="2400"/>
              </a:lnSpc>
            </a:pPr>
            <a:endParaRPr lang="en-GB" sz="2400" dirty="0" smtClean="0"/>
          </a:p>
          <a:p>
            <a:pPr lvl="1" algn="just"/>
            <a:endParaRPr lang="en-GB" sz="2400" dirty="0"/>
          </a:p>
          <a:p>
            <a:pPr algn="just"/>
            <a:r>
              <a:rPr lang="en-GB" sz="2400" dirty="0" smtClean="0"/>
              <a:t>“The </a:t>
            </a:r>
            <a:r>
              <a:rPr lang="en-GB" sz="2400" dirty="0"/>
              <a:t>Contracting Parties, </a:t>
            </a:r>
          </a:p>
          <a:p>
            <a:pPr marL="800100" lvl="1" indent="-342900" algn="just">
              <a:buFont typeface="Arial" pitchFamily="34" charset="0"/>
              <a:buChar char="•"/>
            </a:pPr>
            <a:r>
              <a:rPr lang="en-GB" sz="2400" dirty="0"/>
              <a:t>Desiring to </a:t>
            </a:r>
            <a:r>
              <a:rPr lang="en-GB" sz="2300" b="1" dirty="0">
                <a:solidFill>
                  <a:srgbClr val="92D050"/>
                </a:solidFill>
              </a:rPr>
              <a:t>develop and maintain the protection of the rights of performers </a:t>
            </a:r>
            <a:r>
              <a:rPr lang="en-GB" sz="2400" dirty="0"/>
              <a:t>in their </a:t>
            </a:r>
            <a:r>
              <a:rPr lang="en-GB" sz="2400" dirty="0" err="1"/>
              <a:t>audiovisual</a:t>
            </a:r>
            <a:r>
              <a:rPr lang="en-GB" sz="2400" dirty="0"/>
              <a:t> </a:t>
            </a:r>
            <a:r>
              <a:rPr lang="en-GB" sz="2400" dirty="0" smtClean="0"/>
              <a:t>performances </a:t>
            </a:r>
            <a:r>
              <a:rPr lang="en-GB" sz="2300" b="1" dirty="0">
                <a:solidFill>
                  <a:srgbClr val="92D050"/>
                </a:solidFill>
              </a:rPr>
              <a:t>in a manner as effective and uniform as possible</a:t>
            </a:r>
            <a:r>
              <a:rPr lang="en-GB" sz="2400" dirty="0"/>
              <a:t>, </a:t>
            </a:r>
            <a:endParaRPr lang="en-GB" sz="2400" dirty="0" smtClean="0"/>
          </a:p>
          <a:p>
            <a:pPr marL="800100" lvl="1" indent="-342900" algn="just">
              <a:buFont typeface="Arial" pitchFamily="34" charset="0"/>
              <a:buChar char="•"/>
            </a:pPr>
            <a:endParaRPr lang="en-GB" sz="2400" dirty="0"/>
          </a:p>
          <a:p>
            <a:pPr marL="800100" lvl="1" indent="-342900" algn="just">
              <a:buFont typeface="Arial" pitchFamily="34" charset="0"/>
              <a:buChar char="•"/>
            </a:pPr>
            <a:r>
              <a:rPr lang="en-GB" sz="2400" b="1" dirty="0" smtClean="0">
                <a:solidFill>
                  <a:srgbClr val="C00000"/>
                </a:solidFill>
              </a:rPr>
              <a:t>Recalling </a:t>
            </a:r>
            <a:r>
              <a:rPr lang="en-GB" sz="2400" b="1" dirty="0">
                <a:solidFill>
                  <a:srgbClr val="C00000"/>
                </a:solidFill>
              </a:rPr>
              <a:t>the importance of the Development </a:t>
            </a:r>
            <a:r>
              <a:rPr lang="en-GB" sz="2400" b="1" dirty="0" smtClean="0">
                <a:solidFill>
                  <a:srgbClr val="C00000"/>
                </a:solidFill>
              </a:rPr>
              <a:t>Agenda recommendations</a:t>
            </a:r>
            <a:r>
              <a:rPr lang="en-GB" sz="2400" dirty="0"/>
              <a:t>, </a:t>
            </a:r>
            <a:r>
              <a:rPr lang="en-GB" sz="2400" dirty="0" smtClean="0"/>
              <a:t>[…] which </a:t>
            </a:r>
            <a:r>
              <a:rPr lang="en-GB" sz="2400" dirty="0"/>
              <a:t>aim to ensure that development considerations form an integral </a:t>
            </a:r>
            <a:r>
              <a:rPr lang="en-GB" sz="2400" dirty="0" smtClean="0"/>
              <a:t>part </a:t>
            </a:r>
            <a:r>
              <a:rPr lang="en-GB" sz="2400" dirty="0"/>
              <a:t>of the Organization’s </a:t>
            </a:r>
            <a:r>
              <a:rPr lang="en-GB" sz="2400" dirty="0" smtClean="0"/>
              <a:t>work”</a:t>
            </a:r>
            <a:endParaRPr lang="en-US" sz="2400" dirty="0"/>
          </a:p>
        </p:txBody>
      </p:sp>
    </p:spTree>
    <p:extLst>
      <p:ext uri="{BB962C8B-B14F-4D97-AF65-F5344CB8AC3E}">
        <p14:creationId xmlns:p14="http://schemas.microsoft.com/office/powerpoint/2010/main" xmlns="" val="3639526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xmlns="" val="2259067653"/>
              </p:ext>
            </p:extLst>
          </p:nvPr>
        </p:nvGraphicFramePr>
        <p:xfrm>
          <a:off x="143508" y="1140455"/>
          <a:ext cx="8771892" cy="5033488"/>
        </p:xfrm>
        <a:graphic>
          <a:graphicData uri="http://schemas.openxmlformats.org/drawingml/2006/table">
            <a:tbl>
              <a:tblPr>
                <a:tableStyleId>{5C22544A-7EE6-4342-B048-85BDC9FD1C3A}</a:tableStyleId>
              </a:tblPr>
              <a:tblGrid>
                <a:gridCol w="8771892"/>
              </a:tblGrid>
              <a:tr h="464029">
                <a:tc>
                  <a:txBody>
                    <a:bodyPr/>
                    <a:lstStyle/>
                    <a:p>
                      <a:pPr marL="64770" algn="ctr">
                        <a:lnSpc>
                          <a:spcPct val="115000"/>
                        </a:lnSpc>
                        <a:spcAft>
                          <a:spcPts val="0"/>
                        </a:spcAft>
                      </a:pPr>
                      <a:r>
                        <a:rPr lang="en-GB" sz="2000" b="1" dirty="0" smtClean="0">
                          <a:solidFill>
                            <a:schemeClr val="bg1"/>
                          </a:solidFill>
                          <a:effectLst/>
                        </a:rPr>
                        <a:t>EXPECTED RESULTS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1600" kern="1200" dirty="0">
                        <a:solidFill>
                          <a:schemeClr val="dk1"/>
                        </a:solidFill>
                        <a:effectLst/>
                        <a:latin typeface="+mn-lt"/>
                        <a:ea typeface="+mn-ea"/>
                        <a:cs typeface="+mn-cs"/>
                      </a:endParaRPr>
                    </a:p>
                  </a:txBody>
                  <a:tcPr marL="0" marR="0" marT="0" marB="0" anchor="b">
                    <a:solidFill>
                      <a:schemeClr val="accent1"/>
                    </a:solidFill>
                  </a:tcPr>
                </a:tc>
              </a:tr>
              <a:tr h="1759353">
                <a:tc>
                  <a:txBody>
                    <a:bodyPr/>
                    <a:lstStyle/>
                    <a:p>
                      <a:pPr marL="0" algn="just"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Establishment of “Start-</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Up”</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National IP Academies.</a:t>
                      </a:r>
                    </a:p>
                    <a:p>
                      <a:pPr marL="0" algn="just" defTabSz="914400" rtl="0" eaLnBrk="1" latinLnBrk="0" hangingPunct="1">
                        <a:lnSpc>
                          <a:spcPct val="100000"/>
                        </a:lnSpc>
                        <a:spcAft>
                          <a:spcPts val="0"/>
                        </a:spcAft>
                      </a:pPr>
                      <a:endParaRPr lang="en-GB" sz="2000" kern="1200" dirty="0" smtClean="0">
                        <a:solidFill>
                          <a:schemeClr val="dk1"/>
                        </a:solidFill>
                        <a:effectLst/>
                        <a:latin typeface="+mn-lt"/>
                        <a:ea typeface="+mn-ea"/>
                        <a:cs typeface="+mn-cs"/>
                      </a:endParaRPr>
                    </a:p>
                    <a:p>
                      <a:pPr marL="0" marR="0" indent="0" algn="just" defTabSz="914400" rtl="0" eaLnBrk="1" fontAlgn="auto" latinLnBrk="0" hangingPunct="1">
                        <a:lnSpc>
                          <a:spcPct val="100000"/>
                        </a:lnSpc>
                        <a:spcBef>
                          <a:spcPts val="0"/>
                        </a:spcBef>
                        <a:spcAft>
                          <a:spcPts val="0"/>
                        </a:spcAft>
                        <a:buClrTx/>
                        <a:buSzTx/>
                        <a:buFontTx/>
                        <a:buNone/>
                        <a:tabLst/>
                        <a:defRPr/>
                      </a:pPr>
                      <a:r>
                        <a:rPr lang="en-GB" sz="2000" kern="1200" dirty="0" smtClean="0">
                          <a:solidFill>
                            <a:schemeClr val="dk1"/>
                          </a:solidFill>
                          <a:effectLst/>
                          <a:latin typeface="+mn-lt"/>
                          <a:ea typeface="+mn-ea"/>
                          <a:cs typeface="+mn-cs"/>
                        </a:rPr>
                        <a:t>CDIP</a:t>
                      </a:r>
                      <a:r>
                        <a:rPr lang="en-GB" sz="2000" kern="1200" baseline="0" dirty="0" smtClean="0">
                          <a:solidFill>
                            <a:schemeClr val="dk1"/>
                          </a:solidFill>
                          <a:effectLst/>
                          <a:latin typeface="+mn-lt"/>
                          <a:ea typeface="+mn-ea"/>
                          <a:cs typeface="+mn-cs"/>
                        </a:rPr>
                        <a:t> 9 agreed to next phase of the Project, giving priorities to the needs of least developed countries and those countries already involved in phase I to the extent possible</a:t>
                      </a:r>
                      <a:endParaRPr lang="en-GB" sz="2000" kern="1200" dirty="0" smtClean="0">
                        <a:solidFill>
                          <a:schemeClr val="dk1"/>
                        </a:solidFill>
                        <a:effectLst/>
                        <a:latin typeface="+mn-lt"/>
                        <a:ea typeface="+mn-ea"/>
                        <a:cs typeface="+mn-cs"/>
                      </a:endParaRPr>
                    </a:p>
                    <a:p>
                      <a:pPr marL="0"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r h="630435">
                <a:tc>
                  <a:txBody>
                    <a:bodyPr/>
                    <a:lstStyle/>
                    <a:p>
                      <a:pPr marL="64770" algn="ctr">
                        <a:lnSpc>
                          <a:spcPct val="115000"/>
                        </a:lnSpc>
                        <a:spcAft>
                          <a:spcPts val="0"/>
                        </a:spcAft>
                      </a:pPr>
                      <a:r>
                        <a:rPr lang="en-GB" sz="2000" b="1" dirty="0" smtClean="0">
                          <a:solidFill>
                            <a:schemeClr val="bg1"/>
                          </a:solidFill>
                          <a:effectLst/>
                        </a:rPr>
                        <a:t>MAIN</a:t>
                      </a:r>
                      <a:r>
                        <a:rPr lang="en-GB" sz="2000" b="1" spc="-20" dirty="0" smtClean="0">
                          <a:solidFill>
                            <a:schemeClr val="bg1"/>
                          </a:solidFill>
                          <a:effectLst/>
                        </a:rPr>
                        <a:t> </a:t>
                      </a:r>
                      <a:r>
                        <a:rPr lang="en-GB" sz="2000" b="1" dirty="0" smtClean="0">
                          <a:solidFill>
                            <a:schemeClr val="bg1"/>
                          </a:solidFill>
                          <a:effectLst/>
                        </a:rPr>
                        <a:t>ACH</a:t>
                      </a:r>
                      <a:r>
                        <a:rPr lang="en-GB" sz="2000" b="1" spc="5" dirty="0" smtClean="0">
                          <a:solidFill>
                            <a:schemeClr val="bg1"/>
                          </a:solidFill>
                          <a:effectLst/>
                        </a:rPr>
                        <a:t>I</a:t>
                      </a:r>
                      <a:r>
                        <a:rPr lang="en-GB" sz="2000" b="1" dirty="0" smtClean="0">
                          <a:solidFill>
                            <a:schemeClr val="bg1"/>
                          </a:solidFill>
                          <a:effectLst/>
                        </a:rPr>
                        <a:t>EV</a:t>
                      </a:r>
                      <a:r>
                        <a:rPr lang="en-GB" sz="2000" b="1" spc="5" dirty="0" smtClean="0">
                          <a:solidFill>
                            <a:schemeClr val="bg1"/>
                          </a:solidFill>
                          <a:effectLst/>
                        </a:rPr>
                        <a:t>E</a:t>
                      </a:r>
                      <a:r>
                        <a:rPr lang="en-GB" sz="2000" b="1" dirty="0" smtClean="0">
                          <a:solidFill>
                            <a:schemeClr val="bg1"/>
                          </a:solidFill>
                          <a:effectLst/>
                        </a:rPr>
                        <a:t>MENTS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0" marR="0" marT="0" marB="0">
                    <a:solidFill>
                      <a:schemeClr val="accent1"/>
                    </a:solidFill>
                  </a:tcPr>
                </a:tc>
              </a:tr>
              <a:tr h="1955008">
                <a:tc>
                  <a:txBody>
                    <a:bodyPr/>
                    <a:lstStyle/>
                    <a:p>
                      <a:pPr marL="0" algn="l" defTabSz="914400" rtl="0" eaLnBrk="1" latinLnBrk="0" hangingPunct="1">
                        <a:lnSpc>
                          <a:spcPct val="100000"/>
                        </a:lnSpc>
                        <a:spcAft>
                          <a:spcPts val="0"/>
                        </a:spcAft>
                      </a:pPr>
                      <a:endParaRPr lang="en-GB" sz="2000" kern="1200" dirty="0" smtClean="0">
                        <a:solidFill>
                          <a:schemeClr val="dk1"/>
                        </a:solidFill>
                        <a:effectLst/>
                        <a:latin typeface="+mn-lt"/>
                        <a:ea typeface="+mn-ea"/>
                        <a:cs typeface="+mn-cs"/>
                      </a:endParaRPr>
                    </a:p>
                    <a:p>
                      <a:pPr marL="285750"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A total of four national</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“Start-Up” IP academies have been</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launched in the framework of this project.</a:t>
                      </a:r>
                    </a:p>
                    <a:p>
                      <a:pPr marL="0" algn="l" defTabSz="914400" rtl="0" eaLnBrk="1" latinLnBrk="0" hangingPunct="1">
                        <a:lnSpc>
                          <a:spcPts val="1200"/>
                        </a:lnSpc>
                        <a:spcBef>
                          <a:spcPts val="70"/>
                        </a:spcBef>
                        <a:spcAft>
                          <a:spcPts val="0"/>
                        </a:spcAft>
                      </a:pPr>
                      <a:r>
                        <a:rPr lang="en-GB" sz="2000" kern="1200" dirty="0" smtClean="0">
                          <a:solidFill>
                            <a:schemeClr val="dk1"/>
                          </a:solidFill>
                          <a:effectLst/>
                          <a:latin typeface="+mn-lt"/>
                          <a:ea typeface="+mn-ea"/>
                          <a:cs typeface="+mn-cs"/>
                        </a:rPr>
                        <a:t> </a:t>
                      </a:r>
                    </a:p>
                    <a:p>
                      <a:pPr marL="285750" marR="98425" indent="-285750" algn="l" defTabSz="914400" rtl="0" eaLnBrk="1" latinLnBrk="0" hangingPunct="1">
                        <a:lnSpc>
                          <a:spcPct val="99000"/>
                        </a:lnSpc>
                        <a:spcAft>
                          <a:spcPts val="0"/>
                        </a:spcAft>
                        <a:buFont typeface="Arial" pitchFamily="34" charset="0"/>
                        <a:buChar char="•"/>
                      </a:pPr>
                      <a:r>
                        <a:rPr lang="en-GB" sz="2000" kern="1200" dirty="0" smtClean="0">
                          <a:solidFill>
                            <a:schemeClr val="dk1"/>
                          </a:solidFill>
                          <a:effectLst/>
                          <a:latin typeface="+mn-lt"/>
                          <a:ea typeface="+mn-ea"/>
                          <a:cs typeface="+mn-cs"/>
                        </a:rPr>
                        <a:t>WIPO received 20 official requests from Member States to participate in this project.</a:t>
                      </a:r>
                    </a:p>
                  </a:txBody>
                  <a:tcPr marL="72000" marR="0" marT="0" marB="0">
                    <a:solidFill>
                      <a:schemeClr val="bg1">
                        <a:lumMod val="85000"/>
                      </a:schemeClr>
                    </a:solidFill>
                  </a:tcPr>
                </a:tc>
              </a:tr>
            </a:tbl>
          </a:graphicData>
        </a:graphic>
      </p:graphicFrame>
      <p:sp>
        <p:nvSpPr>
          <p:cNvPr id="3" name="Rectangle 2"/>
          <p:cNvSpPr/>
          <p:nvPr/>
        </p:nvSpPr>
        <p:spPr>
          <a:xfrm>
            <a:off x="-508" y="0"/>
            <a:ext cx="9144000" cy="104889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US" sz="2400" b="1" dirty="0" smtClean="0">
                <a:solidFill>
                  <a:srgbClr val="92D050"/>
                </a:solidFill>
              </a:rPr>
              <a:t>Start</a:t>
            </a:r>
            <a:r>
              <a:rPr lang="en-GB" sz="2400" b="1" dirty="0" smtClean="0">
                <a:solidFill>
                  <a:srgbClr val="92D050"/>
                </a:solidFill>
              </a:rPr>
              <a:t>-Up National IP Academies</a:t>
            </a:r>
            <a:endParaRPr lang="en-US" sz="2400" b="1" dirty="0">
              <a:solidFill>
                <a:srgbClr val="92D050"/>
              </a:solidFill>
            </a:endParaRPr>
          </a:p>
        </p:txBody>
      </p:sp>
      <p:grpSp>
        <p:nvGrpSpPr>
          <p:cNvPr id="4" name="Group 3"/>
          <p:cNvGrpSpPr>
            <a:grpSpLocks/>
          </p:cNvGrpSpPr>
          <p:nvPr/>
        </p:nvGrpSpPr>
        <p:grpSpPr bwMode="auto">
          <a:xfrm>
            <a:off x="0" y="6248400"/>
            <a:ext cx="9144000" cy="609600"/>
            <a:chOff x="0" y="6248400"/>
            <a:chExt cx="9144000" cy="609600"/>
          </a:xfrm>
          <a:solidFill>
            <a:srgbClr val="0070C0"/>
          </a:solidFill>
        </p:grpSpPr>
        <p:sp>
          <p:nvSpPr>
            <p:cNvPr id="5" name="Rectangle 4"/>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6" name="Rectangle 5"/>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7"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spTree>
    <p:extLst>
      <p:ext uri="{BB962C8B-B14F-4D97-AF65-F5344CB8AC3E}">
        <p14:creationId xmlns:p14="http://schemas.microsoft.com/office/powerpoint/2010/main" xmlns="" val="1940669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a:grpSpLocks/>
          </p:cNvGrpSpPr>
          <p:nvPr/>
        </p:nvGrpSpPr>
        <p:grpSpPr bwMode="auto">
          <a:xfrm>
            <a:off x="0" y="6391274"/>
            <a:ext cx="9144000" cy="466725"/>
            <a:chOff x="0" y="6248400"/>
            <a:chExt cx="9144000" cy="609600"/>
          </a:xfrm>
          <a:solidFill>
            <a:srgbClr val="0070C0"/>
          </a:solidFill>
        </p:grpSpPr>
        <p:sp>
          <p:nvSpPr>
            <p:cNvPr id="4" name="Rectangle 3"/>
            <p:cNvSpPr/>
            <p:nvPr/>
          </p:nvSpPr>
          <p:spPr>
            <a:xfrm>
              <a:off x="0" y="6248400"/>
              <a:ext cx="9144000" cy="609600"/>
            </a:xfrm>
            <a:prstGeom prst="rect">
              <a:avLst/>
            </a:prstGeom>
            <a:grp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defRPr/>
              </a:pPr>
              <a:endParaRPr lang="en-US">
                <a:solidFill>
                  <a:prstClr val="white"/>
                </a:solidFill>
              </a:endParaRPr>
            </a:p>
          </p:txBody>
        </p:sp>
        <p:sp>
          <p:nvSpPr>
            <p:cNvPr id="5" name="Rectangle 4"/>
            <p:cNvSpPr/>
            <p:nvPr/>
          </p:nvSpPr>
          <p:spPr>
            <a:xfrm>
              <a:off x="6400800" y="6400800"/>
              <a:ext cx="2514600" cy="338138"/>
            </a:xfrm>
            <a:prstGeom prst="rect">
              <a:avLst/>
            </a:prstGeom>
            <a:grpFill/>
          </p:spPr>
          <p:txBody>
            <a:bodyPr>
              <a:spAutoFit/>
            </a:bodyPr>
            <a:lstStyle/>
            <a:p>
              <a:pPr>
                <a:defRPr/>
              </a:pPr>
              <a:r>
                <a:rPr lang="en-US" sz="1600" spc="600" dirty="0">
                  <a:solidFill>
                    <a:prstClr val="white"/>
                  </a:solidFill>
                </a:rPr>
                <a:t>www.ictsd.org</a:t>
              </a:r>
              <a:endParaRPr lang="en-US" sz="1600" spc="600" dirty="0">
                <a:solidFill>
                  <a:prstClr val="black"/>
                </a:solidFill>
              </a:endParaRPr>
            </a:p>
          </p:txBody>
        </p:sp>
        <p:pic>
          <p:nvPicPr>
            <p:cNvPr id="6" name="Picture 9" descr="ictsd-logo_transperent.png"/>
            <p:cNvPicPr>
              <a:picLocks noChangeAspect="1"/>
            </p:cNvPicPr>
            <p:nvPr/>
          </p:nvPicPr>
          <p:blipFill>
            <a:blip r:embed="rId2" cstate="print"/>
            <a:srcRect/>
            <a:stretch>
              <a:fillRect/>
            </a:stretch>
          </p:blipFill>
          <p:spPr bwMode="auto">
            <a:xfrm>
              <a:off x="304800" y="6324600"/>
              <a:ext cx="609600" cy="466344"/>
            </a:xfrm>
            <a:prstGeom prst="rect">
              <a:avLst/>
            </a:prstGeom>
            <a:grpFill/>
            <a:ln w="9525">
              <a:noFill/>
              <a:miter lim="800000"/>
              <a:headEnd/>
              <a:tailEnd/>
            </a:ln>
          </p:spPr>
        </p:pic>
      </p:grpSp>
      <p:graphicFrame>
        <p:nvGraphicFramePr>
          <p:cNvPr id="7" name="Table 6"/>
          <p:cNvGraphicFramePr>
            <a:graphicFrameLocks noGrp="1"/>
          </p:cNvGraphicFramePr>
          <p:nvPr>
            <p:extLst>
              <p:ext uri="{D42A27DB-BD31-4B8C-83A1-F6EECF244321}">
                <p14:modId xmlns:p14="http://schemas.microsoft.com/office/powerpoint/2010/main" xmlns="" val="1721451029"/>
              </p:ext>
            </p:extLst>
          </p:nvPr>
        </p:nvGraphicFramePr>
        <p:xfrm>
          <a:off x="125506" y="843146"/>
          <a:ext cx="8892988" cy="5466175"/>
        </p:xfrm>
        <a:graphic>
          <a:graphicData uri="http://schemas.openxmlformats.org/drawingml/2006/table">
            <a:tbl>
              <a:tblPr>
                <a:tableStyleId>{5C22544A-7EE6-4342-B048-85BDC9FD1C3A}</a:tableStyleId>
              </a:tblPr>
              <a:tblGrid>
                <a:gridCol w="8892988"/>
              </a:tblGrid>
              <a:tr h="660515">
                <a:tc>
                  <a:txBody>
                    <a:bodyPr/>
                    <a:lstStyle/>
                    <a:p>
                      <a:pPr marL="64770" algn="ctr">
                        <a:lnSpc>
                          <a:spcPct val="115000"/>
                        </a:lnSpc>
                        <a:spcAft>
                          <a:spcPts val="0"/>
                        </a:spcAft>
                      </a:pPr>
                      <a:r>
                        <a:rPr lang="en-GB" sz="2000" b="1" dirty="0" smtClean="0">
                          <a:solidFill>
                            <a:schemeClr val="bg1"/>
                          </a:solidFill>
                          <a:effectLst/>
                        </a:rPr>
                        <a:t>EXPECTED</a:t>
                      </a:r>
                      <a:r>
                        <a:rPr lang="en-GB" sz="2000" b="1" baseline="0" dirty="0" smtClean="0">
                          <a:solidFill>
                            <a:schemeClr val="bg1"/>
                          </a:solidFill>
                          <a:effectLst/>
                        </a:rPr>
                        <a:t> RESULTS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0" marR="0" marT="0" marB="0" anchor="b">
                    <a:solidFill>
                      <a:schemeClr val="accent1"/>
                    </a:solidFill>
                  </a:tcPr>
                </a:tc>
              </a:tr>
              <a:tr h="779645">
                <a:tc>
                  <a:txBody>
                    <a:bodyPr/>
                    <a:lstStyle/>
                    <a:p>
                      <a:pPr marL="0" marR="116205" algn="l" defTabSz="914400" rtl="0" eaLnBrk="1" latinLnBrk="0" hangingPunct="1">
                        <a:lnSpc>
                          <a:spcPct val="100000"/>
                        </a:lnSpc>
                        <a:spcAft>
                          <a:spcPts val="0"/>
                        </a:spcAft>
                      </a:pPr>
                      <a:r>
                        <a:rPr lang="en-GB" sz="2000" kern="1200" dirty="0" smtClean="0">
                          <a:solidFill>
                            <a:schemeClr val="dk1"/>
                          </a:solidFill>
                          <a:effectLst/>
                          <a:latin typeface="+mn-lt"/>
                          <a:ea typeface="+mn-ea"/>
                          <a:cs typeface="+mn-cs"/>
                        </a:rPr>
                        <a:t>Setting </a:t>
                      </a:r>
                      <a:r>
                        <a:rPr lang="en-GB" sz="2000" kern="1200" dirty="0">
                          <a:solidFill>
                            <a:schemeClr val="dk1"/>
                          </a:solidFill>
                          <a:effectLst/>
                          <a:latin typeface="+mn-lt"/>
                          <a:ea typeface="+mn-ea"/>
                          <a:cs typeface="+mn-cs"/>
                        </a:rPr>
                        <a:t>up innovation </a:t>
                      </a:r>
                      <a:r>
                        <a:rPr lang="en-GB" sz="2000" kern="1200" dirty="0" smtClean="0">
                          <a:solidFill>
                            <a:schemeClr val="dk1"/>
                          </a:solidFill>
                          <a:effectLst/>
                          <a:latin typeface="+mn-lt"/>
                          <a:ea typeface="+mn-ea"/>
                          <a:cs typeface="+mn-cs"/>
                        </a:rPr>
                        <a:t>and technology </a:t>
                      </a:r>
                      <a:r>
                        <a:rPr lang="en-GB" sz="2000" kern="1200" dirty="0">
                          <a:solidFill>
                            <a:schemeClr val="dk1"/>
                          </a:solidFill>
                          <a:effectLst/>
                          <a:latin typeface="+mn-lt"/>
                          <a:ea typeface="+mn-ea"/>
                          <a:cs typeface="+mn-cs"/>
                        </a:rPr>
                        <a:t>transfer support structure for national institutions.</a:t>
                      </a:r>
                    </a:p>
                  </a:txBody>
                  <a:tcPr marL="72000" marR="0" marT="0" marB="0">
                    <a:solidFill>
                      <a:schemeClr val="bg1">
                        <a:lumMod val="85000"/>
                      </a:schemeClr>
                    </a:solidFill>
                  </a:tcPr>
                </a:tc>
              </a:tr>
              <a:tr h="660515">
                <a:tc>
                  <a:txBody>
                    <a:bodyPr/>
                    <a:lstStyle/>
                    <a:p>
                      <a:pPr marL="64770" algn="ctr">
                        <a:lnSpc>
                          <a:spcPct val="115000"/>
                        </a:lnSpc>
                        <a:spcAft>
                          <a:spcPts val="0"/>
                        </a:spcAft>
                      </a:pPr>
                      <a:r>
                        <a:rPr lang="en-GB" sz="2000" b="1" dirty="0" smtClean="0">
                          <a:solidFill>
                            <a:schemeClr val="bg1"/>
                          </a:solidFill>
                          <a:effectLst/>
                        </a:rPr>
                        <a:t>MAIN</a:t>
                      </a:r>
                      <a:r>
                        <a:rPr lang="en-GB" sz="2000" b="1" spc="-20" dirty="0" smtClean="0">
                          <a:solidFill>
                            <a:schemeClr val="bg1"/>
                          </a:solidFill>
                          <a:effectLst/>
                        </a:rPr>
                        <a:t> </a:t>
                      </a:r>
                      <a:r>
                        <a:rPr lang="en-GB" sz="2000" b="1" dirty="0" smtClean="0">
                          <a:solidFill>
                            <a:schemeClr val="bg1"/>
                          </a:solidFill>
                          <a:effectLst/>
                        </a:rPr>
                        <a:t>ACH</a:t>
                      </a:r>
                      <a:r>
                        <a:rPr lang="en-GB" sz="2000" b="1" spc="5" dirty="0" smtClean="0">
                          <a:solidFill>
                            <a:schemeClr val="bg1"/>
                          </a:solidFill>
                          <a:effectLst/>
                        </a:rPr>
                        <a:t>I</a:t>
                      </a:r>
                      <a:r>
                        <a:rPr lang="en-GB" sz="2000" b="1" dirty="0" smtClean="0">
                          <a:solidFill>
                            <a:schemeClr val="bg1"/>
                          </a:solidFill>
                          <a:effectLst/>
                        </a:rPr>
                        <a:t>EV</a:t>
                      </a:r>
                      <a:r>
                        <a:rPr lang="en-GB" sz="2000" b="1" spc="5" dirty="0" smtClean="0">
                          <a:solidFill>
                            <a:schemeClr val="bg1"/>
                          </a:solidFill>
                          <a:effectLst/>
                        </a:rPr>
                        <a:t>E</a:t>
                      </a:r>
                      <a:r>
                        <a:rPr lang="en-GB" sz="2000" b="1" dirty="0" smtClean="0">
                          <a:solidFill>
                            <a:schemeClr val="bg1"/>
                          </a:solidFill>
                          <a:effectLst/>
                        </a:rPr>
                        <a:t>MENTS</a:t>
                      </a:r>
                      <a:endParaRPr lang="en-GB" sz="2000" b="1" dirty="0" smtClean="0">
                        <a:solidFill>
                          <a:schemeClr val="bg1"/>
                        </a:solidFill>
                        <a:effectLst/>
                        <a:latin typeface="+mn-lt"/>
                        <a:ea typeface="Times New Roman"/>
                        <a:cs typeface="Times New Roman"/>
                      </a:endParaRPr>
                    </a:p>
                    <a:p>
                      <a:pPr marL="0" marR="116205" algn="l" defTabSz="914400" rtl="0" eaLnBrk="1" latinLnBrk="0" hangingPunct="1">
                        <a:lnSpc>
                          <a:spcPct val="100000"/>
                        </a:lnSpc>
                        <a:spcAft>
                          <a:spcPts val="0"/>
                        </a:spcAft>
                      </a:pPr>
                      <a:endParaRPr lang="en-GB" sz="2000" kern="1200" dirty="0">
                        <a:solidFill>
                          <a:schemeClr val="dk1"/>
                        </a:solidFill>
                        <a:effectLst/>
                        <a:latin typeface="+mn-lt"/>
                        <a:ea typeface="+mn-ea"/>
                        <a:cs typeface="+mn-cs"/>
                      </a:endParaRPr>
                    </a:p>
                  </a:txBody>
                  <a:tcPr marL="0" marR="0" marT="0" marB="0">
                    <a:solidFill>
                      <a:schemeClr val="accent1"/>
                    </a:solidFill>
                  </a:tcPr>
                </a:tc>
              </a:tr>
              <a:tr h="3283546">
                <a:tc>
                  <a:txBody>
                    <a:bodyPr/>
                    <a:lstStyle/>
                    <a:p>
                      <a:pPr marL="285750" marR="116205"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Launch of a first prototype</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of the ITTS Portal;</a:t>
                      </a:r>
                    </a:p>
                    <a:p>
                      <a:pPr marL="285750" marR="116205" indent="-285750" algn="l" defTabSz="914400" rtl="0" eaLnBrk="1" latinLnBrk="0" hangingPunct="1">
                        <a:lnSpc>
                          <a:spcPct val="100000"/>
                        </a:lnSpc>
                        <a:spcBef>
                          <a:spcPts val="60"/>
                        </a:spcBef>
                        <a:spcAft>
                          <a:spcPts val="0"/>
                        </a:spcAft>
                        <a:buFont typeface="Arial" pitchFamily="34" charset="0"/>
                        <a:buChar char="•"/>
                      </a:pPr>
                      <a:r>
                        <a:rPr lang="en-GB" sz="2000" kern="1200" dirty="0" smtClean="0">
                          <a:solidFill>
                            <a:schemeClr val="dk1"/>
                          </a:solidFill>
                          <a:effectLst/>
                          <a:latin typeface="+mn-lt"/>
                          <a:ea typeface="+mn-ea"/>
                          <a:cs typeface="+mn-cs"/>
                        </a:rPr>
                        <a:t> Training tools were tested in in-situ seminars and events;</a:t>
                      </a:r>
                    </a:p>
                    <a:p>
                      <a:pPr marL="285750" marR="116205" indent="-285750" algn="l" defTabSz="914400" rtl="0" eaLnBrk="1" latinLnBrk="0" hangingPunct="1">
                        <a:lnSpc>
                          <a:spcPct val="100000"/>
                        </a:lnSpc>
                        <a:spcAft>
                          <a:spcPts val="0"/>
                        </a:spcAft>
                        <a:buFont typeface="Arial" pitchFamily="34" charset="0"/>
                        <a:buChar char="•"/>
                      </a:pPr>
                      <a:r>
                        <a:rPr lang="en-GB" sz="2000" kern="1200" dirty="0" smtClean="0">
                          <a:solidFill>
                            <a:schemeClr val="dk1"/>
                          </a:solidFill>
                          <a:effectLst/>
                          <a:latin typeface="+mn-lt"/>
                          <a:ea typeface="+mn-ea"/>
                          <a:cs typeface="+mn-cs"/>
                        </a:rPr>
                        <a:t>Six Technology Transfer Guides/Manuals are under development, namely:</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Patent Drafting Exercise Book, </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Practical Guide for Valuing Intangible Assets in Research Institutions,</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IP Valuation Training</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Kit for Academic Institutions, </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Training Kit on Models of IP-Related Contracts for Universities and Publicly Funded Research Organizations,</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Trademark Licensing</a:t>
                      </a:r>
                      <a:r>
                        <a:rPr lang="en-GB" sz="2000" kern="1200" baseline="0" dirty="0" smtClean="0">
                          <a:solidFill>
                            <a:schemeClr val="dk1"/>
                          </a:solidFill>
                          <a:effectLst/>
                          <a:latin typeface="+mn-lt"/>
                          <a:ea typeface="+mn-ea"/>
                          <a:cs typeface="+mn-cs"/>
                        </a:rPr>
                        <a:t> </a:t>
                      </a:r>
                      <a:r>
                        <a:rPr lang="en-GB" sz="2000" kern="1200" dirty="0" smtClean="0">
                          <a:solidFill>
                            <a:schemeClr val="dk1"/>
                          </a:solidFill>
                          <a:effectLst/>
                          <a:latin typeface="+mn-lt"/>
                          <a:ea typeface="+mn-ea"/>
                          <a:cs typeface="+mn-cs"/>
                        </a:rPr>
                        <a:t>Guide</a:t>
                      </a:r>
                    </a:p>
                    <a:p>
                      <a:pPr marL="800100" marR="116205" lvl="1" indent="-342900" algn="l" defTabSz="914400" rtl="0" eaLnBrk="1" latinLnBrk="0" hangingPunct="1">
                        <a:lnSpc>
                          <a:spcPct val="100000"/>
                        </a:lnSpc>
                        <a:spcAft>
                          <a:spcPts val="0"/>
                        </a:spcAft>
                        <a:buAutoNum type="arabicParenR"/>
                      </a:pPr>
                      <a:r>
                        <a:rPr lang="en-GB" sz="2000" kern="1200" dirty="0" smtClean="0">
                          <a:solidFill>
                            <a:schemeClr val="dk1"/>
                          </a:solidFill>
                          <a:effectLst/>
                          <a:latin typeface="+mn-lt"/>
                          <a:ea typeface="+mn-ea"/>
                          <a:cs typeface="+mn-cs"/>
                        </a:rPr>
                        <a:t>Guide on the Strategic Management of Open Innovation Networks.</a:t>
                      </a:r>
                    </a:p>
                    <a:p>
                      <a:pPr marL="457200" marR="116205" lvl="1" indent="0" algn="l" defTabSz="914400" rtl="0" eaLnBrk="1" latinLnBrk="0" hangingPunct="1">
                        <a:lnSpc>
                          <a:spcPct val="100000"/>
                        </a:lnSpc>
                        <a:spcAft>
                          <a:spcPts val="0"/>
                        </a:spcAft>
                        <a:buNone/>
                      </a:pPr>
                      <a:endParaRPr lang="en-GB" sz="2000" kern="1200" dirty="0">
                        <a:solidFill>
                          <a:schemeClr val="dk1"/>
                        </a:solidFill>
                        <a:effectLst/>
                        <a:latin typeface="+mn-lt"/>
                        <a:ea typeface="+mn-ea"/>
                        <a:cs typeface="+mn-cs"/>
                      </a:endParaRPr>
                    </a:p>
                  </a:txBody>
                  <a:tcPr marL="72000" marR="0" marT="0" marB="0">
                    <a:solidFill>
                      <a:schemeClr val="bg1">
                        <a:lumMod val="85000"/>
                      </a:schemeClr>
                    </a:solidFill>
                  </a:tcPr>
                </a:tc>
              </a:tr>
            </a:tbl>
          </a:graphicData>
        </a:graphic>
      </p:graphicFrame>
      <p:sp>
        <p:nvSpPr>
          <p:cNvPr id="9" name="Rectangle 8"/>
          <p:cNvSpPr/>
          <p:nvPr/>
        </p:nvSpPr>
        <p:spPr>
          <a:xfrm>
            <a:off x="-508" y="0"/>
            <a:ext cx="9144000" cy="764704"/>
          </a:xfrm>
          <a:prstGeom prst="rect">
            <a:avLst/>
          </a:prstGeom>
          <a:solidFill>
            <a:srgbClr val="0070C0"/>
          </a:solidFill>
          <a:ln>
            <a:noFill/>
          </a:ln>
        </p:spPr>
        <p:style>
          <a:lnRef idx="2">
            <a:schemeClr val="accent4">
              <a:shade val="50000"/>
            </a:schemeClr>
          </a:lnRef>
          <a:fillRef idx="1">
            <a:schemeClr val="accent4"/>
          </a:fillRef>
          <a:effectRef idx="0">
            <a:schemeClr val="accent4"/>
          </a:effectRef>
          <a:fontRef idx="minor">
            <a:schemeClr val="lt1"/>
          </a:fontRef>
        </p:style>
        <p:txBody>
          <a:bodyPr anchor="ctr"/>
          <a:lstStyle/>
          <a:p>
            <a:pPr algn="ctr">
              <a:spcBef>
                <a:spcPct val="0"/>
              </a:spcBef>
              <a:defRPr/>
            </a:pPr>
            <a:r>
              <a:rPr lang="en-GB" sz="2400" b="1" dirty="0" smtClean="0">
                <a:solidFill>
                  <a:srgbClr val="92D050"/>
                </a:solidFill>
              </a:rPr>
              <a:t>Innovation and </a:t>
            </a:r>
            <a:r>
              <a:rPr lang="en-GB" sz="2400" b="1" dirty="0">
                <a:solidFill>
                  <a:srgbClr val="92D050"/>
                </a:solidFill>
              </a:rPr>
              <a:t>T</a:t>
            </a:r>
            <a:r>
              <a:rPr lang="en-GB" sz="2400" b="1" dirty="0" smtClean="0">
                <a:solidFill>
                  <a:srgbClr val="92D050"/>
                </a:solidFill>
              </a:rPr>
              <a:t>echnology </a:t>
            </a:r>
            <a:r>
              <a:rPr lang="en-GB" sz="2400" b="1" dirty="0">
                <a:solidFill>
                  <a:srgbClr val="92D050"/>
                </a:solidFill>
              </a:rPr>
              <a:t>T</a:t>
            </a:r>
            <a:r>
              <a:rPr lang="en-GB" sz="2400" b="1" dirty="0" smtClean="0">
                <a:solidFill>
                  <a:srgbClr val="92D050"/>
                </a:solidFill>
              </a:rPr>
              <a:t>ransfer Support Structure</a:t>
            </a:r>
          </a:p>
          <a:p>
            <a:pPr algn="ctr">
              <a:spcBef>
                <a:spcPct val="0"/>
              </a:spcBef>
              <a:defRPr/>
            </a:pPr>
            <a:r>
              <a:rPr lang="en-GB" sz="2400" b="1" dirty="0" smtClean="0">
                <a:solidFill>
                  <a:srgbClr val="92D050"/>
                </a:solidFill>
              </a:rPr>
              <a:t>for National Institutions</a:t>
            </a:r>
            <a:endParaRPr lang="en-US" sz="2400" b="1" dirty="0">
              <a:solidFill>
                <a:srgbClr val="92D050"/>
              </a:solidFill>
            </a:endParaRPr>
          </a:p>
        </p:txBody>
      </p:sp>
    </p:spTree>
    <p:extLst>
      <p:ext uri="{BB962C8B-B14F-4D97-AF65-F5344CB8AC3E}">
        <p14:creationId xmlns:p14="http://schemas.microsoft.com/office/powerpoint/2010/main" xmlns="" val="35564637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1063</TotalTime>
  <Words>1547</Words>
  <Application>Microsoft Office PowerPoint</Application>
  <PresentationFormat>Apresentação na tela (4:3)</PresentationFormat>
  <Paragraphs>229</Paragraphs>
  <Slides>25</Slides>
  <Notes>6</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Alessandro Marongiu</dc:creator>
  <cp:lastModifiedBy>Not</cp:lastModifiedBy>
  <cp:revision>102</cp:revision>
  <dcterms:created xsi:type="dcterms:W3CDTF">2012-07-31T08:13:39Z</dcterms:created>
  <dcterms:modified xsi:type="dcterms:W3CDTF">2012-08-09T12:20:49Z</dcterms:modified>
</cp:coreProperties>
</file>