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1"/>
  </p:sldMasterIdLst>
  <p:notesMasterIdLst>
    <p:notesMasterId r:id="rId36"/>
  </p:notesMasterIdLst>
  <p:sldIdLst>
    <p:sldId id="256" r:id="rId2"/>
    <p:sldId id="278" r:id="rId3"/>
    <p:sldId id="294" r:id="rId4"/>
    <p:sldId id="280" r:id="rId5"/>
    <p:sldId id="281" r:id="rId6"/>
    <p:sldId id="282" r:id="rId7"/>
    <p:sldId id="283" r:id="rId8"/>
    <p:sldId id="284" r:id="rId9"/>
    <p:sldId id="285" r:id="rId10"/>
    <p:sldId id="329" r:id="rId11"/>
    <p:sldId id="331" r:id="rId12"/>
    <p:sldId id="330" r:id="rId13"/>
    <p:sldId id="332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08" r:id="rId30"/>
    <p:sldId id="309" r:id="rId31"/>
    <p:sldId id="311" r:id="rId32"/>
    <p:sldId id="313" r:id="rId33"/>
    <p:sldId id="312" r:id="rId34"/>
    <p:sldId id="26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99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310" autoAdjust="0"/>
  </p:normalViewPr>
  <p:slideViewPr>
    <p:cSldViewPr>
      <p:cViewPr>
        <p:scale>
          <a:sx n="66" d="100"/>
          <a:sy n="66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4A38C-8473-4E9B-B17C-4F7873C9D75F}" type="datetimeFigureOut">
              <a:rPr lang="en-US" smtClean="0"/>
              <a:pPr/>
              <a:t>5/5/2015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2342-E159-419B-A809-363E20AEC474}" type="slidenum">
              <a:rPr lang="en-PH" smtClean="0"/>
              <a:pPr/>
              <a:t>‹#›</a:t>
            </a:fld>
            <a:endParaRPr lang="en-P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the needs for the IP office to have its own expert team of patent searchers who can mentor and lead the other stakeholders;</a:t>
            </a:r>
          </a:p>
          <a:p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 the non-training aspects of building </a:t>
            </a:r>
            <a:r>
              <a:rPr lang="en-PH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ITSOs</a:t>
            </a:r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into a network that works together as one for the country rather than rival / fragmented camps of institutions;</a:t>
            </a:r>
          </a:p>
          <a:p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the need to rally all other development partners beside WIPO to fill in the training needs so there is monthly training for the </a:t>
            </a:r>
            <a:r>
              <a:rPr lang="en-PH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stakeholdrs</a:t>
            </a:r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b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the need to create demand, and not just the supply. Without continuing work, the skills are not practiced and will be lost; and</a:t>
            </a:r>
            <a:b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PH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the need for apprenticeship with international firms so trainees get the longer period of on-the-job exposure.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2342-E159-419B-A809-363E20AEC474}" type="slidenum">
              <a:rPr lang="en-PH" smtClean="0"/>
              <a:pPr/>
              <a:t>1</a:t>
            </a:fld>
            <a:endParaRPr lang="en-P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Overview of the initiative/partnership </a:t>
            </a:r>
          </a:p>
          <a:p>
            <a:pPr marL="914400" lvl="1" indent="-457200"/>
            <a:r>
              <a:rPr lang="en-PH" sz="2400" dirty="0" smtClean="0">
                <a:latin typeface="Arial" pitchFamily="34" charset="0"/>
                <a:cs typeface="Arial" pitchFamily="34" charset="0"/>
              </a:rPr>
              <a:t>(rationale, main partners, objective/expected results, deliverables, implementation modalities, activities, timeframe)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Results achieved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Next steps/outlook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Lessons learned: main challenges, achievements and opportunities for adaptation/replication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2342-E159-419B-A809-363E20AEC474}" type="slidenum">
              <a:rPr lang="en-PH" smtClean="0"/>
              <a:pPr/>
              <a:t>2</a:t>
            </a:fld>
            <a:endParaRPr lang="en-P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dirty="0" smtClean="0"/>
              <a:t>Disclaimer: not related to IP DEPOT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2342-E159-419B-A809-363E20AEC474}" type="slidenum">
              <a:rPr lang="en-PH" smtClean="0"/>
              <a:pPr/>
              <a:t>3</a:t>
            </a:fld>
            <a:endParaRPr lang="en-P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dirty="0" smtClean="0"/>
              <a:t>5-day comprehensive course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2342-E159-419B-A809-363E20AEC474}" type="slidenum">
              <a:rPr lang="en-PH" smtClean="0"/>
              <a:pPr/>
              <a:t>11</a:t>
            </a:fld>
            <a:endParaRPr lang="en-P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2C937-1D0A-4A2F-AAA4-87FD7A3A7F65}" type="slidenum">
              <a:rPr lang="en-PH" smtClean="0"/>
              <a:pPr/>
              <a:t>15</a:t>
            </a:fld>
            <a:endParaRPr lang="en-P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9144" y="3574824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9279" y="3657120"/>
            <a:ext cx="2249424" cy="713232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68296" y="3647976"/>
            <a:ext cx="6784848" cy="713232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90800" y="1676400"/>
            <a:ext cx="6477000" cy="1828800"/>
          </a:xfrm>
        </p:spPr>
        <p:txBody>
          <a:bodyPr anchor="ctr"/>
          <a:lstStyle>
            <a:lvl1pPr>
              <a:defRPr cap="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71344" y="3653829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24623" y="3672491"/>
            <a:ext cx="2057400" cy="685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" name="Picture 11" descr="IPO_Final_logo (nov21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3007"/>
            <a:ext cx="2125298" cy="138959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81564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rgbClr val="000000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rgbClr val="FF6600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11862" y="144462"/>
            <a:ext cx="533400" cy="244476"/>
          </a:xfrm>
        </p:spPr>
        <p:txBody>
          <a:bodyPr/>
          <a:lstStyle/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248206"/>
            <a:ext cx="5562600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  <p:pic>
        <p:nvPicPr>
          <p:cNvPr id="11" name="Picture 10" descr="IPO_Final_logo (nov21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20" y="6248400"/>
            <a:ext cx="568424" cy="3716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 flipV="1">
            <a:off x="0" y="7620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35" y="6423212"/>
            <a:ext cx="76230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2209800"/>
            <a:ext cx="915563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3716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2766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629400" y="1"/>
            <a:ext cx="25908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SUCCESS STORIES</a:t>
            </a:r>
          </a:p>
        </p:txBody>
      </p:sp>
      <p:sp>
        <p:nvSpPr>
          <p:cNvPr id="13" name="Chevron 12"/>
          <p:cNvSpPr/>
          <p:nvPr userDrawn="1"/>
        </p:nvSpPr>
        <p:spPr>
          <a:xfrm flipH="1">
            <a:off x="6483925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00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 t="90909"/>
          <a:stretch>
            <a:fillRect/>
          </a:stretch>
        </p:blipFill>
        <p:spPr bwMode="auto">
          <a:xfrm>
            <a:off x="-11632" y="0"/>
            <a:ext cx="9155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50800" y="6464300"/>
            <a:ext cx="457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5790C-E5CA-499F-90E8-2637B02444D5}" type="slidenum">
              <a:rPr kumimoji="0" lang="en-PH" sz="1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H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b="0" dirty="0"/>
          </a:p>
        </p:txBody>
      </p:sp>
      <p:pic>
        <p:nvPicPr>
          <p:cNvPr id="12" name="Picture 11" descr="ITS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5723" y="6425702"/>
            <a:ext cx="309970" cy="391957"/>
          </a:xfrm>
          <a:prstGeom prst="rect">
            <a:avLst/>
          </a:prstGeom>
        </p:spPr>
      </p:pic>
      <p:sp>
        <p:nvSpPr>
          <p:cNvPr id="13" name="Chevron 12"/>
          <p:cNvSpPr/>
          <p:nvPr userDrawn="1"/>
        </p:nvSpPr>
        <p:spPr>
          <a:xfrm flipH="1">
            <a:off x="8763000" y="98204"/>
            <a:ext cx="304800" cy="5334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6705600" cy="6604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pic>
        <p:nvPicPr>
          <p:cNvPr id="17" name="Picture 16" descr="IPOPHL LOGO HD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2023" y="6412254"/>
            <a:ext cx="624757" cy="40514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85800"/>
            <a:ext cx="9144000" cy="76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3788" y="6400800"/>
            <a:ext cx="81564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rgbClr val="FF660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rgbClr val="FFC00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73152" y="6427694"/>
            <a:ext cx="81564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81564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anchor="ctr"/>
          <a:lstStyle>
            <a:lvl1pPr algn="l">
              <a:buNone/>
              <a:defRPr sz="44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solidFill>
            <a:srgbClr val="FF6600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6200" y="6400800"/>
            <a:ext cx="8156448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536575"/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00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416675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416481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en-US" smtClean="0"/>
              <a:t>INTELLECTUAL PROPERTY OFFICE OF THE PHILIPPINES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0894" y="0"/>
            <a:ext cx="7583424" cy="456895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8382000" cy="4831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97536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021080"/>
            <a:ext cx="533400" cy="121920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021080"/>
            <a:ext cx="8553450" cy="121920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9028" y="943428"/>
            <a:ext cx="5334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sz="1100" b="1">
                <a:solidFill>
                  <a:srgbClr val="FFFFFF"/>
                </a:solidFill>
              </a:defRPr>
            </a:lvl1pPr>
          </a:lstStyle>
          <a:p>
            <a:fld id="{E2E1A5BC-91A3-854D-B09A-69ED009B4E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PO_Final_logo (nov21)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410145"/>
            <a:ext cx="568424" cy="37165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87188" y="6410145"/>
            <a:ext cx="46464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E795E"/>
                </a:solidFill>
              </a:defRPr>
            </a:lvl1pPr>
          </a:lstStyle>
          <a:p>
            <a:r>
              <a:rPr lang="en-US" dirty="0" smtClean="0"/>
              <a:t>INTELLECTUAL PROPERTY OFFICE OF THE PHILIPPINES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2" r:id="rId13"/>
    <p:sldLayoutId id="2147483756" r:id="rId14"/>
    <p:sldLayoutId id="2147483755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00200"/>
            <a:ext cx="6781800" cy="1828800"/>
          </a:xfrm>
        </p:spPr>
        <p:txBody>
          <a:bodyPr anchor="ctr">
            <a:normAutofit/>
          </a:bodyPr>
          <a:lstStyle/>
          <a:p>
            <a:r>
              <a:rPr lang="en-PH" sz="3600" b="1" dirty="0" smtClean="0"/>
              <a:t>TECHNOLOGY TRANSFER in the Philippines</a:t>
            </a:r>
            <a:endParaRPr lang="en-PH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cap="all" dirty="0" smtClean="0"/>
              <a:t>INTERREGIONAL EXPERT meeting</a:t>
            </a:r>
            <a:endParaRPr lang="en-PH" dirty="0"/>
          </a:p>
        </p:txBody>
      </p:sp>
      <p:sp>
        <p:nvSpPr>
          <p:cNvPr id="4" name="Rectangle 3"/>
          <p:cNvSpPr/>
          <p:nvPr/>
        </p:nvSpPr>
        <p:spPr>
          <a:xfrm>
            <a:off x="2286000" y="4431268"/>
            <a:ext cx="6858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South-South and Triangular Cooperation for Access to Information and Knowledge, Innovation Support, and Technology Transfer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Harris M. </a:t>
            </a:r>
            <a:r>
              <a:rPr lang="en-US" sz="1600" b="1" dirty="0" err="1" smtClean="0"/>
              <a:t>Fulo</a:t>
            </a:r>
            <a:r>
              <a:rPr lang="en-US" sz="1600" b="1" dirty="0" smtClean="0"/>
              <a:t> </a:t>
            </a:r>
            <a:r>
              <a:rPr lang="en-PH" sz="1400" dirty="0" err="1" smtClean="0"/>
              <a:t>R.Ch</a:t>
            </a:r>
            <a:r>
              <a:rPr lang="en-PH" sz="1400" dirty="0" smtClean="0"/>
              <a:t>, M.Sc.</a:t>
            </a:r>
            <a:endParaRPr lang="en-US" sz="1600" b="1" dirty="0" smtClean="0"/>
          </a:p>
          <a:p>
            <a:r>
              <a:rPr lang="en-US" sz="1400" dirty="0" smtClean="0"/>
              <a:t>Technology Transfer Division</a:t>
            </a:r>
          </a:p>
          <a:p>
            <a:r>
              <a:rPr lang="en-US" sz="1400" dirty="0" smtClean="0"/>
              <a:t>Documentation, Information &amp; Technology Transfer Bureau</a:t>
            </a:r>
          </a:p>
          <a:p>
            <a:r>
              <a:rPr lang="en-US" sz="1400" dirty="0" smtClean="0"/>
              <a:t>Intellectual Property Office of the Philippines (IPOPHL)</a:t>
            </a:r>
          </a:p>
          <a:p>
            <a:r>
              <a:rPr lang="en-US" sz="1400" dirty="0" smtClean="0"/>
              <a:t>Republic of the Philippines</a:t>
            </a:r>
          </a:p>
          <a:p>
            <a:endParaRPr lang="en-PH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err="1" smtClean="0"/>
              <a:t>IPOPHL’s</a:t>
            </a:r>
            <a:r>
              <a:rPr lang="en-PH" dirty="0" smtClean="0"/>
              <a:t> Initiative</a:t>
            </a: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intangible.me/wp-content/uploads/2013/03/wipo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5486400"/>
            <a:ext cx="1540795" cy="1143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Technology Licensing Workshop</a:t>
            </a:r>
            <a:endParaRPr lang="en-P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181600" y="1676400"/>
            <a:ext cx="3962400" cy="4648200"/>
          </a:xfrm>
        </p:spPr>
        <p:txBody>
          <a:bodyPr>
            <a:normAutofit/>
          </a:bodyPr>
          <a:lstStyle/>
          <a:p>
            <a:r>
              <a:rPr lang="en-PH" sz="2000" dirty="0" smtClean="0"/>
              <a:t>Partnership with WIPO</a:t>
            </a:r>
          </a:p>
          <a:p>
            <a:r>
              <a:rPr lang="en-PH" sz="2000" dirty="0" smtClean="0"/>
              <a:t>Simulation of deal negotiation</a:t>
            </a:r>
          </a:p>
          <a:p>
            <a:r>
              <a:rPr lang="en-PH" sz="2000" dirty="0" smtClean="0"/>
              <a:t>Team consultations</a:t>
            </a:r>
          </a:p>
          <a:p>
            <a:r>
              <a:rPr lang="en-PH" sz="2000" dirty="0" smtClean="0"/>
              <a:t>Simulation of deal negotiations</a:t>
            </a:r>
          </a:p>
          <a:p>
            <a:r>
              <a:rPr lang="en-PH" sz="2000" dirty="0" smtClean="0"/>
              <a:t>IP Valuation </a:t>
            </a:r>
          </a:p>
          <a:p>
            <a:pPr lvl="2"/>
            <a:r>
              <a:rPr lang="en-PH" sz="1700" dirty="0" smtClean="0"/>
              <a:t>Basic methods</a:t>
            </a:r>
          </a:p>
          <a:p>
            <a:pPr lvl="2"/>
            <a:r>
              <a:rPr lang="en-PH" sz="1700" dirty="0" smtClean="0"/>
              <a:t>In R&amp;D</a:t>
            </a:r>
          </a:p>
          <a:p>
            <a:pPr lvl="2"/>
            <a:r>
              <a:rPr lang="en-PH" sz="1700" dirty="0" smtClean="0"/>
              <a:t>Exercise</a:t>
            </a:r>
          </a:p>
          <a:p>
            <a:r>
              <a:rPr lang="en-PH" sz="2000" dirty="0" smtClean="0"/>
              <a:t>Licensing Agreement drafting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76400"/>
            <a:ext cx="4838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Technology Pitching Workshop</a:t>
            </a:r>
            <a:endParaRPr lang="en-P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3733800" cy="4648200"/>
          </a:xfrm>
        </p:spPr>
        <p:txBody>
          <a:bodyPr>
            <a:normAutofit/>
          </a:bodyPr>
          <a:lstStyle/>
          <a:p>
            <a:r>
              <a:rPr lang="en-PH" sz="2000" dirty="0" smtClean="0"/>
              <a:t>Partnership with IIPI &amp; USPTO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/>
              <a:t>Invention Triage, Technology Viability &amp; Market Relevance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/>
              <a:t>Pitch presentation to advisory group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/>
              <a:t>One-on-one advisory &amp; counsel sessions  </a:t>
            </a:r>
            <a:endParaRPr lang="en-PH" sz="2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US" sz="2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PH" sz="1600" dirty="0" smtClean="0"/>
          </a:p>
          <a:p>
            <a:endParaRPr lang="en-PH" sz="2000" dirty="0"/>
          </a:p>
        </p:txBody>
      </p:sp>
      <p:pic>
        <p:nvPicPr>
          <p:cNvPr id="12" name="Picture 8" descr="http://img1.findthebest.com/sites/default/files/598/media/images/International_Intellectual_Property_Institute_1313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952998"/>
            <a:ext cx="1524000" cy="152400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450" y="1295400"/>
            <a:ext cx="50863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www.aipla.org/committees/committee_pages/Biotechnology/usptobcp/BCP%20Meeting%20Materials/USPTO%20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953000"/>
            <a:ext cx="13716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Actual Technology Pitching</a:t>
            </a:r>
            <a:endParaRPr lang="en-P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3733800" cy="4648200"/>
          </a:xfrm>
        </p:spPr>
        <p:txBody>
          <a:bodyPr>
            <a:normAutofit/>
          </a:bodyPr>
          <a:lstStyle/>
          <a:p>
            <a:r>
              <a:rPr lang="en-PH" sz="2000" dirty="0" smtClean="0"/>
              <a:t>Partnership with the Philippine Chamber of Commerce &amp; Industries (PCCI)</a:t>
            </a:r>
          </a:p>
          <a:p>
            <a:r>
              <a:rPr lang="en-PH" sz="2000" dirty="0" smtClean="0"/>
              <a:t>Philippines Business Conference</a:t>
            </a:r>
          </a:p>
          <a:p>
            <a:r>
              <a:rPr lang="en-PH" sz="2000" dirty="0" smtClean="0"/>
              <a:t>Tech Pitching during a break-out session</a:t>
            </a:r>
          </a:p>
          <a:p>
            <a:r>
              <a:rPr lang="en-PH" sz="2000" dirty="0" smtClean="0"/>
              <a:t>Networking  with  investors &amp; potential collaborators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US" sz="2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PH" sz="1600" dirty="0" smtClean="0"/>
          </a:p>
          <a:p>
            <a:endParaRPr lang="en-PH" sz="2000" dirty="0"/>
          </a:p>
        </p:txBody>
      </p:sp>
      <p:pic>
        <p:nvPicPr>
          <p:cNvPr id="6" name="Picture 2" descr="http://www.turkishchamberph.com/images/pcci-logo.png"/>
          <p:cNvPicPr>
            <a:picLocks noChangeAspect="1" noChangeArrowheads="1"/>
          </p:cNvPicPr>
          <p:nvPr/>
        </p:nvPicPr>
        <p:blipFill>
          <a:blip r:embed="rId2"/>
          <a:srcRect b="16112"/>
          <a:stretch>
            <a:fillRect/>
          </a:stretch>
        </p:blipFill>
        <p:spPr bwMode="auto">
          <a:xfrm>
            <a:off x="2133600" y="5163457"/>
            <a:ext cx="1622612" cy="131354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038600" y="1371600"/>
            <a:ext cx="46893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 DEPOT LOGO OFC3 FB.png"/>
          <p:cNvPicPr>
            <a:picLocks noChangeAspect="1"/>
          </p:cNvPicPr>
          <p:nvPr/>
        </p:nvPicPr>
        <p:blipFill>
          <a:blip r:embed="rId2"/>
          <a:srcRect l="11208" t="21950" r="10333" b="22300"/>
          <a:stretch>
            <a:fillRect/>
          </a:stretch>
        </p:blipFill>
        <p:spPr>
          <a:xfrm>
            <a:off x="2895600" y="2971800"/>
            <a:ext cx="3947160" cy="2819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err="1" smtClean="0"/>
              <a:t>IPOPHL’s</a:t>
            </a:r>
            <a:r>
              <a:rPr lang="en-PH" dirty="0" smtClean="0"/>
              <a:t> Digital marketplace</a:t>
            </a: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257300"/>
            <a:ext cx="9019761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8340" r="10071"/>
          <a:stretch>
            <a:fillRect/>
          </a:stretch>
        </p:blipFill>
        <p:spPr bwMode="auto">
          <a:xfrm>
            <a:off x="152400" y="914400"/>
            <a:ext cx="877505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14401"/>
            <a:ext cx="9067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8382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85800"/>
            <a:ext cx="8991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997839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Overview of the </a:t>
            </a:r>
            <a:r>
              <a:rPr lang="en-PH" sz="2800" dirty="0" err="1" smtClean="0">
                <a:latin typeface="Arial" pitchFamily="34" charset="0"/>
                <a:cs typeface="Arial" pitchFamily="34" charset="0"/>
              </a:rPr>
              <a:t>IPOPHL’s</a:t>
            </a:r>
            <a:r>
              <a:rPr lang="en-PH" sz="2800" dirty="0" smtClean="0">
                <a:latin typeface="Arial" pitchFamily="34" charset="0"/>
                <a:cs typeface="Arial" pitchFamily="34" charset="0"/>
              </a:rPr>
              <a:t> initiative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Results achieved – Technology Transfer in PH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Next steps/outlook</a:t>
            </a:r>
          </a:p>
          <a:p>
            <a:pPr marL="457200" indent="-457200">
              <a:buFont typeface="+mj-lt"/>
              <a:buAutoNum type="arabicPeriod"/>
            </a:pPr>
            <a:r>
              <a:rPr lang="en-PH" sz="2800" dirty="0" smtClean="0">
                <a:latin typeface="Arial" pitchFamily="34" charset="0"/>
                <a:cs typeface="Arial" pitchFamily="34" charset="0"/>
              </a:rPr>
              <a:t>Lessons learned: main challenges, achievements and opportunities for adaptation/replication</a:t>
            </a:r>
            <a:endParaRPr lang="en-PH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 OF THE PRESENTATION</a:t>
            </a:r>
            <a:endParaRPr kumimoji="0" lang="en-PH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14400"/>
            <a:ext cx="8991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66115"/>
            <a:ext cx="8931275" cy="558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67000" y="1676400"/>
            <a:ext cx="6477000" cy="1828800"/>
          </a:xfrm>
        </p:spPr>
        <p:txBody>
          <a:bodyPr/>
          <a:lstStyle/>
          <a:p>
            <a:r>
              <a:rPr lang="en-PH" dirty="0" smtClean="0">
                <a:solidFill>
                  <a:srgbClr val="FFCC00"/>
                </a:solidFill>
              </a:rPr>
              <a:t>IP</a:t>
            </a:r>
            <a:r>
              <a:rPr lang="en-PH" dirty="0" smtClean="0"/>
              <a:t> DEPOT</a:t>
            </a:r>
            <a:endParaRPr lang="en-PH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85800"/>
            <a:ext cx="899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67000" y="1676400"/>
            <a:ext cx="6477000" cy="1828800"/>
          </a:xfrm>
        </p:spPr>
        <p:txBody>
          <a:bodyPr/>
          <a:lstStyle/>
          <a:p>
            <a:r>
              <a:rPr lang="en-PH" dirty="0" smtClean="0">
                <a:solidFill>
                  <a:srgbClr val="FFCC00"/>
                </a:solidFill>
              </a:rPr>
              <a:t>IP</a:t>
            </a:r>
            <a:r>
              <a:rPr lang="en-PH" dirty="0" smtClean="0"/>
              <a:t> DEPOT</a:t>
            </a:r>
            <a:endParaRPr lang="en-PH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67000" y="1676400"/>
            <a:ext cx="6477000" cy="1828800"/>
          </a:xfrm>
        </p:spPr>
        <p:txBody>
          <a:bodyPr/>
          <a:lstStyle/>
          <a:p>
            <a:r>
              <a:rPr lang="en-PH" dirty="0" smtClean="0">
                <a:solidFill>
                  <a:srgbClr val="FFCC00"/>
                </a:solidFill>
              </a:rPr>
              <a:t>IP</a:t>
            </a:r>
            <a:r>
              <a:rPr lang="en-PH" dirty="0" smtClean="0"/>
              <a:t> DEPOT</a:t>
            </a:r>
            <a:endParaRPr lang="en-PH" dirty="0"/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899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67000" y="1676400"/>
            <a:ext cx="6477000" cy="1828800"/>
          </a:xfrm>
        </p:spPr>
        <p:txBody>
          <a:bodyPr/>
          <a:lstStyle/>
          <a:p>
            <a:r>
              <a:rPr lang="en-PH" dirty="0" smtClean="0">
                <a:solidFill>
                  <a:srgbClr val="FFCC00"/>
                </a:solidFill>
              </a:rPr>
              <a:t>IP</a:t>
            </a:r>
            <a:r>
              <a:rPr lang="en-PH" dirty="0" smtClean="0"/>
              <a:t> DEPOT</a:t>
            </a:r>
            <a:endParaRPr lang="en-PH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599"/>
            <a:ext cx="9144000" cy="53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Partnerships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PH" dirty="0" smtClean="0"/>
              <a:t>Assoc. of Filipino Franchisers, Inc. </a:t>
            </a:r>
          </a:p>
          <a:p>
            <a:r>
              <a:rPr lang="en-PH" dirty="0" smtClean="0"/>
              <a:t>Philippine Franchise Association</a:t>
            </a:r>
          </a:p>
          <a:p>
            <a:r>
              <a:rPr lang="en-PH" dirty="0" smtClean="0"/>
              <a:t>GLIPX (Singapore)</a:t>
            </a:r>
          </a:p>
          <a:p>
            <a:r>
              <a:rPr lang="en-PH" dirty="0" smtClean="0"/>
              <a:t>HKTDC – ASIA IPEX (Hong Kong)</a:t>
            </a:r>
          </a:p>
          <a:p>
            <a:endParaRPr lang="en-PH" dirty="0"/>
          </a:p>
        </p:txBody>
      </p:sp>
      <p:pic>
        <p:nvPicPr>
          <p:cNvPr id="1026" name="Picture 2" descr="C:\Users\harris.fulo\Desktop\HMF\TTD\IP DEPOT\IP DEPOT Partners\LOGOS\GlobalIPExchan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4267200"/>
            <a:ext cx="2229123" cy="990600"/>
          </a:xfrm>
          <a:prstGeom prst="rect">
            <a:avLst/>
          </a:prstGeom>
          <a:noFill/>
        </p:spPr>
      </p:pic>
      <p:pic>
        <p:nvPicPr>
          <p:cNvPr id="1027" name="Picture 3" descr="C:\Users\harris.fulo\Desktop\HMF\PICTURES\Site Logos\ASIAIPE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114800"/>
            <a:ext cx="1910677" cy="1287730"/>
          </a:xfrm>
          <a:prstGeom prst="rect">
            <a:avLst/>
          </a:prstGeom>
          <a:noFill/>
        </p:spPr>
      </p:pic>
      <p:sp>
        <p:nvSpPr>
          <p:cNvPr id="1029" name="AutoShape 5" descr="data:image/jpeg;base64,/9j/4AAQSkZJRgABAQAAAQABAAD/2wCEAAkGBxQQEhUUEBQVFRQUFBUUFRUUFBcVFRcWFRcYGBQXFBYYHCggGBomHRQUIjIhJSorLzAuFx8zODMsNygtLisBCgoKDg0OGxAQGywmICQsLCwsLCwsLCwsLCwsLCwsLCwsLCwsLCwsLCwsLCwsLCwsLCwsLCwsLCwsLCwsLCwsLP/AABEIAJsBRQMBEQACEQEDEQH/xAAcAAEAAQUBAQAAAAAAAAAAAAAABgEDBAUHAgj/xABKEAABAwICBAgKBwYFBAMAAAABAAIDBBEFEgYhMVEHEyJBUmFxgRQVMlNyc5GTsdIWI0JikqGyMzQ1gsHRF2Ois8JD4eLwJCXD/8QAGwEBAAIDAQEAAAAAAAAAAAAAAAEFAwQGAgf/xAA9EQACAQMABgYHBwMEAwAAAAAAAQIDBBEFEiExQVEGExQzcZEiNFJhgaHBIyQyQnKx0RXh8BZTYvElNUP/2gAMAwEAAhEDEQA/AO4oAgCAIAgCAIAgCAIAgCAIAgCAIAgPOcXtfXu50GT0gCAIAgCAIAgCAIAgCAIAgCAIAgCAIAgCAIAgCAIAgCAIAgCAIAgCAIAgCAIAgCAIDCxbEWU0T5ZTZjBc7zuA6ybBeqdOVSSjHezHUqRhFylwIfwfwPq5ZsQnHKkJjiG0NY3U4N6tQHc7et28appUY8N5pWalUk60uO4ngWgWJVAEAQBAEAQBAEAQBAEAQBAEAQBAEAQBAEAQBAEAQBAEAQBAEAQBAY1VVtjHKPYBtK0b2/o2sc1Ht5cWe4QcnsNccZPMz8/+y56fSeWfRgse/wDsbStNm8y6PEWyG2w7jz9hVtYaZoXUtTdLk+PgYKlCUDOCuDCVUgIC0ZRci+sC56hvKEZRybTDGX4pVMpKY/Vh+UHmc/WHSH7rRe3eVdW1FW9N1Z7yluazuKipw3HVMMomwRMijFmxtDR3b+vnVNKbm3J8S4hBQiorgZSg9hAEAQBAEAQBAEAQBAEAQBAEAQBAEAQBAEAQBAEAQBAEAQBAEAQFCobwsgi9VMXuJO/V2cy+ZX1zK4rSnJ8dngWtOGosFlaeT2VabL3CTi9aO9bg0msEmops7Gu3j4al9LsLjtFvCrzXzWx/NFVUjqyaL91uGMj2OaRcXI2mpgJap+xv2IxzvmI2ADXbaVsUqGVrz2RXz8DXq18PUhtk/l4kS05x7wWI0cMhfM8XqZftcoaxcbCRbVzNsFuWdv1kuta2cEaV3cdXFUk9vFl3glwKwdVPHlXji9H7bh2kW7io0lWy1TXDeTo6hhOo+O46SFWFqVQBAEAQBAEAQBAEAQBAEAQBAEAQBAEAQBAEAQBAEAQBAEAQBAEAQFHBQ1lYBFZoy1xB5iV8uuaLpVZQlwLaEtZJlta+D3hhSk+BDeN5IqO0cQzkAAEkk2A59ZK+k6KoSpWkKct+M+bb+pVVpJybINpHpy6V/g+Ggue85eMA2nZaMH9R1fFdFRslFa9fZ7inrXzk9SjtMaqqGYLAWhwkr5xd7zysgJ2nq3bzr2L1GLup43QW5cyJSVtDZtm9/uIPhNC+sqGsLjd7i6R5Oxo1yPcT1X/JWNWoqVPW8ivpQdWpjzO2UWKU0MbI43xhjGhrRxsewCw+0uelGcnlredDGUIpJMv+P4POR+9j+ZR1c+R66yPMeP4POR+9j+ZRqS5E68eZl0tcyUXYQefUQRu1EajsKhrD2kpprKPNXiDIvLcG9rg34leXJLeZIU5zeIJvw2mN4+g84z3jPmUa8eZk7LX9iXkx4+g84z3jPmTXjzHZa/sS8mPH0HnGe8Z8ya8eY7LX9iXkx4+g84z3jPmTXjzHZa/sS8mPH0HnGe8Z8ya8eY7LX9iXkx4+g84z3jPmTXjzHZa/sS8mPH0HnGe8Z8ya8eY7LX9iXkwceg55Ge8Z8y9qMnhpGvJqLw948fwecj97H8ynq58jz1keY8fwecj97H8ydXPkOsjzHj+DzkfvY/mTq58h1keY8fwecj97H8ydXPkOsjzHj+DzkfvY/mTq58h1keY8fwecj97H8ynq5ch1keY8fwecj95H8y8yTiss9wTqPVhtfuHj6DzjPeM+ZeNePMz9lr+xLyY8fQecZ7xnzJrx5jstf2JeTPcWNQuNmvaTuD2k6tuoFSpJ7EzzKhVisyi0vAzw66kxHpAEAQBAEAQFCUBiU1c12onaSB1ltw5vpCx1dS9OODHGomZYK8mQFAYVdQCTXsdv39qp9JaJheLW3SXH+TLTrOBq3YXIOYdt9X5rmn0fu84WPP8AsbfaaeMs1OIY7T0fluE0o2RxEEA/fdsH/updDojopPWVSvjZ5FZd6Wp01iO0hmJYxV4pIIgCQTyYY7hg63nntvK7qFGlbR1+XF/Q5+datdS1V5G8+pwSL7MtdI3tbGD+YbcdruzZreneS5QNr7OzjjfMgFZUOle6SRxc9xu5x2k/2VnCMYxxFYK2cnKWW/iSCtpvF+GPe/VPWgQtHO2Jwu72tBv6TVW1qnXVtVbolpRpdTSy98jnWUbgs5h2jKNwTYNoyDcE2E5Z1HgcxfKHwE/s3cY30JOTIO5wYf5iq+8hj0kb9nN/hZueGH9jH65v+29Ul9+BYO06K+sz/T9UcpsqzJ3aiLBMk4FgmRgWCZGBYJkYFgmRgWQjBiYmwca/UNu7qC7WzX2EPA+JaY9erY9pmNkG4LZK3aMg3BBtGQbgg2jINwQbRkG4INoDRuHsTCJTZepWjNsGw8yrNLL7u37zqOiP/sV+mX0M6y5TJ9XwLKdpBJNBKRzqkPawljGS5ngckXjcBc71lt6ijWjFva9yKHpFWhGylDK1njC+J3aDyR2BXeT51xLqEhAEAQBAEB5KcBxIZidY2mqnxzC9PUWk5+RJsc5pGsawCbb7qwpUutpa0X6UdmOZVVavU13Gf4ZbfDh8DLqqqrpRmYBVw2uDslaPvFvljrAWOMaNXf6L+RllOvS2p60eHP8AuYA4RGc8D79T2/1Wb+my3qSMC0tHc4vJiVfCI8/soWt63uzfkAPivUdGr8zyeJaVf5Y4IzimkdTU6pJTlOrIzkNPVYaz33W7TtqVNZSNKpd1ajw5fQysE0KnqLOkHEx7czxyiPus295ssVa+p09kdpmoWNWo8y2I2eIY9T4cwwYc0OlOp8x5Vj2/aPUNQWGnQqV5a9bYuRnqXFK3jqUVl8yA1MrnuLnuLnONy4m5JO8qzjGMFhbiscpS2t5ZINBdHvC5s8g+oh5T77HH7LP6nq7VqXtx1UNXizcsbfrp6z3I13Cxi3HVnFA8mnblPrH2c/2DI3+ValpDEcvib11PMsLgQlbKNZhSQEBt9FMT8Fq4pCbMzFknq3jK72XzfyrFWhrx1TLRnqyydJ4UZc1NHfaJw09oY8FczffhXifQOiu25n+n6o5kqs70ISEIyEAQBAEIMXEj9a/t/oF21n6vDwR8P0v69W/XL9zGWyVwQFC4bwhOCmcbx7UGBnG8e1BgZxvHtQYZfo3DNtGxVml/V34nUdEF/wCSX6ZfQ2dLTOle1kYzOcbNGoXPeuSlKMU5S3I+qVasaUHOe5HQsB4Pmts+rdnO3i2mzR6Ttru5c/daZf4aK+PE5K96QVJ+jQWFz4/2JkadkcTmxtDWhjrBosPJKwaHqTqaQpub4nNV5Smm5Ntkhp9g7AvpRol1AEAQBAEAQBARbhBw/jIBIByojc+idTv6HuW7YVNSph7mV2kqOvSyt6IfgWkstJyRy4+g47PRPMrCtaQrbVsZVW97Uo7N6JL47w+r/eGNa7n4xmvue1aPZ7mk/QfkWXabWt3i8zw6iwga80fZxrz+V1Otee8jUsvcWnaS0FJ+6whzuYtZlHe92v2KVa3FTbUkR2u3orFOPkRbHtKqiru1zskZ+wzUD6R2n4dS3aNnTpbd7NGve1auzciOuC3N+01PcXsNw59TK2KIXc49wHO49QWOrNU4OUjJSg6ktWJ12SKLC6IgeRExz3E7XkayT1udYd4C5+c5V6m3idJThGhSxHcj52qZ3SPc95u57i9x3ucbn4q2S1diKpvO0tKSDPhwt7qaSpH7OOSOM9rwdfYOSP5wsbmlJR5mRQbi5cjAWQxhAT7FMQ8JwuB5N3CZsT9+eONwue1uQ95XN6WhqtLmzv8AobPWrT90fqRRUh9DW4ISSng6bepfrI+pOsbReSMalt2XefA5zpO2rNY9pfszsQwhvSf+JW+EfPteXM9eJ29J/wCJMIa8uY8Tt6T/AMSYQ15cy1U4S0NcQ99wCfKXl4wSpyzvPn/TYf8A2FV69/xV1Q7uPgUtfvGaRZTCEB3Tg6oxJSQXc4AQg2BsL533Paqiu/tJFvQS6uJK/Ezek/2rDky4K+Jm9J/tTJOCniZvSf7UyCI8JdGI6N9iTyovK125R2LVvH9kXvRz1+PhIitPo54H4LUOkzF08QIaOSGvFxrOsnYuSneq5VWjFbk/3OgnpPtTrW6jhKMvNHT1yT3nJos1J5LvQd+kq40Gvv0DzV/Cb6DyR2D4L6YV5cQkIAgCAIAgCAtVEYeC1wuHAgjeDqKJ4eURJJrDOPYxh5p5nxO+ydR3tOtp9nwXR0aiqwUjlK9F0ajpy+HgYBWUxHgoMHghSC24KBv2HlsRcQ1oJc4gADaSdgCNqO1nqKbeqt51rQvRoUceZ4BmeOWeiOg07t+8qhu7l1pY4LcdFZ2yoxzxZE+GjGMsLKdp1zOu70IiD+byPwKbOGZORN3PEVE5ArIrgnAcTrej+jefDDERypIXk+smIki7wGQ/mqypU+31luRZwp/YYe85J2qy37St3bApIM6iq3BhivyHOElvvNBb8HH2Ko0vScqUZr8u86/odcqneypv8ywvFbfmXSuXPqaCEkg0JxGOnnc6Z2RpjLQSHEXzsdbkgnY0rZtZxhPMuRR6ftatzbKFJZesn8MM6cOEOj86PwS/IrHtVLmcb/QL/wBj5or/AIiUfnR+CX5FPaqXMf0DSH+380P8RKPzo/BL8idqpcx/QNIf7fzRnYfpNDWMfxLg4DkmwcLEgkeUB0T7F7hUjPOqaV3Y17RpVY4bOFabfxCr9e/4q8od2vA52v3jNIsphCA65oPpnSUtNEyWYNe2MNc0skJBDnHaGkWsQq2tb1JVG0ixpV6cYJNki/xLofPt/BL8ix9lq8jL2mlzK/4l0Pn2/gl+ROy1eQ7VS5lDwmUHn2/gl+ROzVFvQ7TT4MxOEupElC8jpRD/AFFV94vsmdH0bf3+Pg/2NXi0+bCYJTtZ4O78Lg0rhLeGrpGcFxz/ACWltTxpKpT56/zJo4qhxtKFIsTu5LvRf+kq40GvvsCKy9AkUHkjsC+lFci4gCAIAgCAIAgKEICN6ZYD4THnj/ax3t95vO3t3f8AdbdncdVLD3M0L6166OVvRzFzbaiLW5jtV6mc7h7nvPDgg2reeCEyBDA6Rwaxpc5xsGgXJUSkorLPShJvC+R07Q/RMUv1ktnTEdzAdob17yqS6uut9GO46C0s+q9KW8k0zsrSfZ28y0sG/wC8+ctPMW8KrZXA3Yw8Uzdlj1EjtdmPeri3hq00VNeetUZH1mMBmYPQ+ETxQ7OMeGk7m/bPc0OPcvM5asWz3COtJI+kMNpvqNQsXXcBu6I7hYKj3l1uOA6c4d4PXTNAs17uNZ6MvK/Ilw7lcUJa1NMqK8dWbRoVmMJUG2vcsdWHWQlF8UbFrcSt60a0d8Wn5M2QN9YXD1IOEnF8D7nb141qcakNzSfmF4M6CAIMBTkjATJODoPBf5E3rGf7cqsbDdI4npblTpY5S/dEG03/AIhV+vf8V09Du4nzmv3jNIsxhCAKMAKSQgKO2IQdn02/h8nrIv1Lmb38EvE7no369Hwf7GuoTxmCSDnZm/0yB/wK4ip6Gk1Ln/GC7r+hpmL5tfNYJrSy5o2O6TGn2gKiqQ1ajjyZz846s2veeZTqd6L/ANJVtoNffYGOsvQJNT+SOwL6OViLiAIAgCAIAgKIBdAeJJA0XJAA2kmwHaV5bxvG/YQLSo4fM4ubVRRzc+U52uP3w29j1rZoaSVH0ZPK/Y8XHR+4rrXjTknzxvI/BgUsuuAxzDpRSscO/WCO9WlPSFCa/EUdxoi8oS1ZwfxNpQ6CzvI40tjbz68zu4DV+a81NIQS9EU9GVG/S2ImuB6Pw0g+rbdx2yOsXHv5h1BVlavOq/SLa3tadBejvNuAsBska0+xjwWjlkBs4Nys9Y/ks9ly7+VZqMNaaRirT1YZPnNW+4qApIJpwXYaZah8uUkRMyiwvZ0py37mCT2rUu5NRSRt2kU5ZZ3SOoaAAAdWrySq3DwWWVk5JwyYcPqqhoIs50BJBFwbyR//AKBb1nLa4s0byK2SRzJb5oFVHA9ZSMykfcW3LmdL0NSspL8y+Z9P6H3vW2boye2D+T3F4qnOwiZmF4a+pcWx5bhpeS5waAAQNZPWQslOnKo8RNa8vKVrDrKr2Zwbb6GVP+V75n91m7HV/wAZWf6jsfafkyn0Mqf8r3zP7p2Or/jH+o7H2n5D6GVP+V75n907HV/xj/Udj7T8iY6CYNJTNlEuW7nNcMj2v1NY8G9tnlBbtrSlTUtb3HMdINIUbydN0XuznZjfg5rpv/EKv17/AIro6Hdx8Dh6/ePxNIsphCA31BojUzxtkYI8r25m5pmNda5F8pNxrBWCVxCLwzPG3nJZRkfQSr3Q+/j/ALqO1Uz12WY+glZuh9/H/dO1Ux2WYOglXuh9/H/dQ7qmOyTOhacsIw+T1kX6lRXvdvxOx6N+vx8H+xp9CjxmH1cfOA//AFR/+JXFaRWrd0p+H7l7pf7O+oz8PkyWaPy5qSAnniZ8FUXi+8z8WUt5FRuakeTZkSHb6L/0lWGhF98gadbu2SqDyR2BfRSrRcQBAEAQBAEB5JQEQ0u06iorxxgSz9AGzWdcjv8AiNfYtetcRh4lrYaJqXT1pvVhzx+y/wARyfGsfqKx16iQuHMwclg7Gj+tyq2dWc952NrZUbVYpx+O9s14WLC4o3U8bUjJoqySF4kheWPbsc0/HeOpTCTg8xPFajCtDUqxymdp0J0nFfDyrNmjsJGjYb7Ht6j+RuFb29ZVI+84LSuj3Z1cL8L3P6fAkzVnKtAlCTi/DNjGeWKnadTRxz/SddsY7m5j/Ot6yhhOb8DQvJ7dU5st80QgKgphcSc8hmO8+1RhcETl8wSev2okQyikgIC9TPse3/0Kv0lQ62g8b1tOi6M3vZr6Ofwz9F/T5maVyLPr6JVwci9S/wBSf9yJbdl3j8Dnek/qa/Uv2Z29sLeiPYrY+eY9w4lvRHsQfAcS3oj2IPgeKiMBjrADkn4KGSt5846b/wAQq/Xv+KuaPdrwKit+NmkWUwhAd74MYwaSG4B+pbt9N6qLjvJFvQ7uJMuIb0R7FhMxXwdvRHsQDiG9EexAQrhUFqN/pRfqK1bzui96N+vx8GRHgydc1MfTjGrsuP8AkuO0z6Kpz5P+DoukSwqc/e/oSPQybNRQ9Qc38LnBVukYatzL3lPpSOLyfvNm47fRf+krZ0L65Arrju2S2DyR2BfRCpRcQBAEAQBAeSUIOZafcIGUup6F3K1iSYa7cxbGd/3ubm6tOvcY2I6LRmidf7Stu3pczl976+c6yTtJO0k85WgdTHCWEegvJlR7Cg9I9BD3k3WiOMGjqo5L8gkMkG9jiAT3aj3LJQqak0/M0dJ2quraUfzb14r+TvjDcK68D5yY+IThjCXGwANzuAF3HuAKYy8DOFk+ZsdxI1VRLOf+o8uA3N2MHc0NV1TjqwSKapLWm2YC9mMICl0yMDMmRgXUZJwVUkBAVUYTyuB6i2mmv8wbCN9xdcTdUXRquH+YPt+ibxXdpCtna1t8VsZLeDf95f6k/wC5Gsll3j8P4K3pR6kv1L9mdxCtj54e0JCAsVfkO9EqHuC3nzfpv/EKv17/AIq5od2vAqK/eM0iymEIDvvBf+6Q+pb+t6p7jvJFvQ7uJNAsRmKoCiAhHCt+5v8ASi/WVq3ndl70b9fj4MgPBxNlrAOlG8eyzv6LldLwzat8mjq9P09a1zya/gl2iIywPZ0J5m/6z/dVOkfSrKXOKKDSPpVYz5xi/kbUnb6L/wBBWfQ3rkCsr90yXweSOwL6G95UIuISEAQFCgKXQg5dwl6clpdSUjtfkzStPk742HfvPNs27NS4r49FHQ6L0brYq1Vs/KvqzlrNw7APgAtFrL2nS71tJhgugVRM3jJy2lh255dTrdTLi381lmhbya9LYitr6YpU3q01ry5Ld58TaMiwWl1PdJVPG0jNkv1Ws38yveKENm9mDX0rcLKSgvn/ACZLNJ8I2eAWG/ioz7eUnW0PZ+Qej9Kb+u+b/gusoMHr+TTuNPKdg5TBfqa/knuKlQoVN2xnjr9K2e2otePPf896IrpLozNQOtKM0btTZW+Seoj7LuorVrUZ0vAvNH6To3izDZJb4vf8OZ13QWv4+hhcTdzWcW4/ej5J+AVnQlrU0zitK0Opu5xxszleDNDwt4xxFI5jTy5iIh2HXKfw6v51vW1PWnnkU9zPVh4nC1a42lUEBJuD7DBUVXKaHNjY51nAObmdZjLg6jrfex6K17merT2b2bNtBSnt3HZmaGwWF2Re4h+RV3Wz5ssOqhyPX0Np+hF7iH5U62fMdVDkUOhsHQi9xD8qdbPmx1UORyrhUwRtNNE+Noa17HMdlaGtzxnbZosCWvb7Fu2lRyjhvaaV1TUZZRB1uGmEBl0bto7/AO65/TVDaqq8H9D6D0Kvtk7Vv/kvqvqTPg4/eX+pP+5Gqyz7z4fwXvSf1JfqX7M7i1Wx89PaEhAWKvyHeiVD3Bbz5v03/iFX69/xVzQ7teBUV+8ZpFlMIQHfeC/90h9S39b1T3HeSLeh3cSaBYjMVQFEBCOFb9zf6UX6ytW87ovejfr8fBnL9E5clZAfv2/ECP6rnr6OtbzXuO30pT17Sa92fLaT3A3ZZKtnRqCe5zQVRXKzClL/AI/szlrta0KMucV8mbRrtZ9F/wChyz6IX3yHiVlwvs2TKDyR2BfQSmW4uoSEAQFHIDn/AAmaZ+Ct8Hp3fXvHKcP+kwg/6zzbtu5a9esorCLbRlh10usn+FfP+xyzAMBnr5MkDb873u1MZ1vdv6tpWlCm5s6K4uadvDWk/hxfh7iVHEaLCORSAVdZsM7heNh3RgbT1DdrKzOUKexbWV/VXF76VX0IcuLRZbo/ieLO4yfMGnWDPeNgH3I7fnbvUdVVqbWZld2NksQw37tr+LJNhnBRGLGone47o2hg9pufgsis4/mNKr0hqt/ZxSXv2v6G/p+DygYNcRd6Ujz8CFkVtTXA0npq9f58fBHir4OqF4sI3M62Pd/yuFDtKb4Hqnpy8i862fFL6FnxLLTRuhlc6ronDKWuF54RzOaR5bRt3i2rcp6txWHtj8yXeU61TrYpQqrl+F/w/jgroBSGl8Ipy7M1r2zROH2opRyXD8B71FvFwzD4+ZOlqyuXCulhtYa5Nf8AZD+EnCKqtqW8W1hijZZpMsbSXPs6Q2Lr9Fv8itrarCENu85q4pTnLYRP6EVnQj9/F8y2O1UzX7LUH0IrOhH7+L5k7VTHZqh0Hgv0bkpsxmDQ5zw45XNeA1gsy5bquXPebdQWnc1VNrV3I27ak4J54nTQtY2iqAICDcKGBOq6ciMAyNex7Mzg0XHJeMx1C7XH8KzW9RQnt3GC4hrw2HKfoRWdCP38XzLf7VTNHs1QfQis6Efv4vmTtVMdmqHqLQusBByx+/i2fiWvdTp1qUoe4sdFVKlldwrvcnt8HvJboRgE0FQ50gaAY8os9rjfjGHYDuBVFa0ZxnmXI7LTelra6t1TpSy9ZPdwwzrzVYHInpAEBZqhdjuwqAjhWlWiVVNWVEkbWFj5nOaTNGLgnUbF1wrKlcQjBJldVoTlNtGr+hFZ0I/fxfMsnaqZj7NUH0IrOhH7+L5k7VTHZqh2Lg9onw00bJAA5kQabEOF8zztGo6iFXVpKVRtFjSjq00nvJaFjMgQFCgIhwjUL56ZzIwC4mMi7g0cl1zrPUte5g508ItNDXVO2u1UqbsP5nNKPRiqZIx1mcl7XftY+Yi/Oq2dlVlFrHA6+vp6xnSlFSe1Y3MmlFRubUVDiWZZDG5p4xushtnc6p6uiLmVKnFR3Z+ZztW/t5UKUVLbHWRsYoTfaw6nCwe0nW0gagd9ll0fou4pXEZyWMGjXuKc4NRZMoRqHYute8q0i4hIQFCUBHNONKG4fTl2oyvu2Fm93O4/dG0+xY6tTURt2VrK4qaq3cWch0c0ekxF8lTVSZKdpL56h+rMdrgy/wAdg2dS0oU3UeZHR3F3C1So0lmS2JfyTePC56yMU9C00WHjbI4ETzjfluHAHebX/JZ1FyWrHYvmVXX0qMutrPrKnLgvp5Eo0d0LpaIAxRh0nnJLOf3cze6yy06MYbjSuL+vX2SezktxsccxmGhhdPVPEcTSAXWc7W42AAaCTr6llNMv4bXx1ETJoXZ45Gh7HAEXadhsdY70BlXQC6A8WQg1LqqCCpjiJLZZ2v4toY8ghpzP5YblaL3NiRtNlCSTye5Tco4ZtHxt2uA3kkD4qTyaf6RUWSF7Xtcyol4mJ7I3va+S5bYFrSALg8o8nrQG44lvRHsQHpjQNgA7AoB7upBqtIdI6egY2SqkyNe8Rtsx73OedjWtYCSUBcxXHIKWnNTUPyQgNJcWPJAfYNuwDNzjVZAaOl4RcNnjlfHPnZCGGS0E5ID3ZW8ni7nXuBsowDKqtK6CMzte/XTCIzAQSuLOPsYtTWHNe48m9ueyA3rYmEAhosRcalIMGkxCCWaWCPXJBl41pjcAM4u2znNDXauiSowDPZEBsA9ikZyXboCKYxwkYbRzPgqKnJLGQHt4qZ1iQHDW1hB1EbN6AlMcgcARrBAI7DsQFSUBbMLedo9iAxcVq4KWF809mRRjM92QusNl7NBJ2jYEBbnxCnZT+EutxPFiXOI3E5CAQQ0AuOo7LXUAzKOZkjGvj8h7Q9pylt2uFwbEXGo7CgL91IF0AugMXFKuOCJ8s5tHExz3usXWa0XcbAEnUOYIC1hlRDUxMmgs6ORoex2Utu07DZwBHeFA3GTxDeiPYE28AemwN5mj2KSMFwISVQFLoDExSvZTxvlldlZG0ucezdvPNbrUOWqss906cqklCO9nKMIwabH6p1XVZmUrTlY3YXNB1Rs6uk7ebdmpGDqy1nuL6tcQ0fS6in+LizqIwiK0bcg4uK3Fx25DS3YcvORzE7Ft6qxgoXVm23na+JsA1SYyqEnOeE/DayuqKOnpoGyRRvNTK6a7adzm3DI3uaL7M2odIICLUeBV8eHGilhqGmmrQ5hp28ZFJC8uc4FudjpIw4uJDSDyh3AXpsGrn0FOySGoZxdTNZrBJM10RbyHzwmYStF72aHHKgK1OFVzoaHwulqn07Ip2SU1PNIZRJc8RJJeTMfsmxcctu5AeXYHiAioBiUVXVQsgmEsNNKeNErnOMPGlr2lxDSwXubWPeBufF9aKjDXxw1IjjpqoSMknLyHFjuJbNKNWY6rX2XG5AR3ANH619RDmp6mGKaGqiqg50uW7mO4sOkfK5ztZbZ9m2uLXsUB60b0eq4aWgjZT1UUkWJsfVBxIaYxa722dbirWB5rgoDIpMExEVkZMVUKsV5fLVmU+COo73yBubLs2Ny3QFqi0ar2yU8+Wr4wYwcwMjyxtGXAk5L2ynXc7tSAm3CdQ1ErabimTS0zJ71cNO4tlkjtqtZwLhe9wDz+wCBz6HVlRDR8fFUlrcTcY43SOMsFDIW/tXA3aRl23JCA6HwsYZLUYVNDTxukkPFBrG63Gz2k9uoIDQ6S6NVceDSRwTVdRO9lLljcW54sjm8Y2Pi2tIFiQb31NCA0mkmj9cXYu+CGbNO3DuJcy4c8xhglykG+qxugNTpFBUVFdicUEdXLMw0ng5gmc1kD8rczpBnAFwHAGxtr2bUBuNJMGxJ/jTK2ocZDh/EmMuAcWBvHmGx1a73sgK1WjmIwjE4qTwninGlfFmlcXyC16oRSON85v+VkBJuDTDp4p6t3FVEFE7ivBoKl5dI1wbaVwzOcWgm/PruEBhYdorUyYziExkqaWJ5gMb4sgbNlYA5pLmm4Fua20oDHotHqkSYtUviqJJRLMKOMzyRNcyQEOMVnajY6iNeoWsgI/h+B4g3wni4KqOOXDJGhhEjf/k5hYAOle7PtGY2vr1AHWBl4fo3iULn+D+EtfNg7MzpJHOHhl25mBzjyHhocBbZdAe48EldQ1ccFDXxyPo2sk8Imc9ss+ZuYxxOc65NicwsLcyAtDRitp/CWQMqiyXB49r3uvWZortbc8lwGewGwXQFNJMDriYXMhqpHto6RoY4SZONYG8YGyxTNdC7ysxcNdjr1oC7pPgeIy1tQ57anlmA0skAfI2IADO1pEzGMsdpeDexKA3GHaM1ElfiE1R4VZkbDSuZIWNdKYCyR8TS7IXX2X1AlAa7QiOsw4zyvpp3xspC5xl4yF7pGHU0tdK9j3kXJkACAnGMzvxDBpXxRuz1NC9zItrryRktb1nWEBAo9FaqUUEUkdSyKPC5GSiN74wJgHGNj8p23y6ufUgLDMIrjFQGvp62ogZSysfDDI5srajjH8W6QB7SeRksSTa3tA6Lo9XzxmmpnUlQ1joM7ppZRKYiC7LHK+3KfYN/EgJUgCA8lCCB4xTOxmp4kEihpn/XOaSOOmbtjaedrb6zvvz2WvLNSWOHEtKM42lLrP/pLd7lz+JN6WnbG1rI2hrWizWtFgANgAWwklsRWyk5PLecl9CAgCAIClkAsgFkAsgFkAsgFkAsgK2QCyAIAgKWQCyAx4MPiZI+RkbGySW4x7WAPfl1NzuAu63WgMiyAWQFUAQFLIBZALICqApZALIBZALIC3U07ZWOZI1r2OBa5rgHNcDtDgdRHUgPbWACw1AbANg7EB6QFLIBZAVQBAa7FWve3i4yWl+p0g2sZ9ot+9bUNxN+ZQ9p7p4T1pcOBfw+iZBG2OJoaxgDWjqG8naetTjBE5ynJylvMpDyEAQBAEAQBAEAQBAEAQBAEAQBAEAQBAEAQBAEAQBAEAQBAEAQBAEAQBAEAQBAEAQHkhCCoQIqhI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H"/>
          </a:p>
        </p:txBody>
      </p:sp>
      <p:sp>
        <p:nvSpPr>
          <p:cNvPr id="1031" name="AutoShape 7" descr="data:image/jpeg;base64,/9j/4AAQSkZJRgABAQAAAQABAAD/2wCEAAkGBxQTEhUUEhQUFhQXGBwbFhgYFBocHxogHRwgHBogGx4eHyggHhslGxgcJDcjJSotLi4uGR81ODMtNygtLisBCgoKDg0OGhAQGy8lHyU3LC43NjIsLCwrNywwLDUuLjc4LywsLCw3KywsLywtLTQ3LCwsNSwtLCssKywuLCwsLP/AABEIAHgBHwMBIgACEQEDEQH/xAAcAAEAAgMBAQEAAAAAAAAAAAAABAYDBQcCAQj/xABKEAACAQMCAwQGBgYHBQkBAAABAgMABBEFEgYhMRNBUWEHFCIycYFCUmKRobEVIzVysvAzU3N0gpLTJUNEwdE0RVSks8LS4eIW/8QAGwEBAAIDAQEAAAAAAAAAAAAAAAMFAgQGAQf/xAArEQEAAQQBAwMDAwUAAAAAAAAAAQIDBBExBRIhE0FRImHwBuHxFDKhsdH/2gAMAwEAAhEDEQA/AO40pSgUpSgUpSgUpSgUpSgUpSgUpSgUpSgUpSgUpSgUpSgUpSgUpSgUpSgUpSgUpSgUpSgUpSgUpSgVrdd1hLaIu5+A7ye4CsuqagsKbmIyeSjIGT3AZ7zXF9e1eS5lLy8iCQE+p4j49xPlUF+9FuPusMDBnJr8+KY5XnhjjvtZTHOFXcfYI6fA+dXsGvz1iuk8BcTsydnP0BCpIxxuJ+j5vjny7utQ4+TNU9tXLe6n0yLUera4+F9pXwGvtbqhKUpQKVB1vU1toJJ3DMsaliFxk48MkDPzqqj0kxhRJJZX8cRAPatACgB6ElWPKgvFK0Wr8UwQWfrg3Sw+zjs8EnccDGSB+NbtGyAfEUHqlajR9fS4luYkVw1u4Ry2MMSM5XBJxy78Vprfjvdcereo3ol5FgVh9lScbz+t93v8fKguFK1Ora+lvPbQMrlrlmVCuMKVAJ3ZIOOfcDW2oFKqmt8bC2nWBrO7dnJERRYsSEAE7MyA8s94FTOIeKUs4IppIZm7VlQRqFLhmGQCCwGeWORPOg39KpsXpEhDqtxb3dqHOFeeHapP7wY4+dbbiniWOyjSR45Je0cIqxBSSWBx1YDnj8aDeUqmxekSEOq3Fvd2oc4V54dqk/vBjj51P4q4sWxAZ7e4kjIBMkQjKgk4AO51OT5DvoLHStVa6zutmuHhmiCqzGOQLvwoJ+ixXmBy51A4P4yh1Df2SSxsm0lZAoJDDkw2seVBZKVqDr6eu+pbX7Tsu13eztxkrjrndy8MedavWuN0guWtltbueRVVz2KIww3Tq4P4UFrpVU07jQyypH+j9Qj3tjfJCoVfNiHOB8qtdApSlApSlApSlAqBrOqx20ZkkOAPxPcB4mvur6pHbxmSQ4A+8+Q865Tq2rNfth/Ydc9iN3stnltbwfphh1zj4w3r0W4+7ewsOq/Vuf7Y5lA4h1uS7k3SclGdqZyFB/M+NeUb1jCtgTDkjH/e+Csfr8hhu/oe6te6kEgggg4IIxgjqPlWa3tlZWeQ7IU99sAkk9FQH3nPcO7qaq6e+5XrmZdbXTas2omPpinifznbJZ2edzSFkjjOHOPaz9RQfp8vl1NeL27MhXkFVRhEHRB15HqTnqepIz4AehrIvGCMBHIvKAFywYH6DE/73kPb+l05cqjMMHB5EdQfjipcmxcx57KoQ4WRbyo9SJ8x7fH8uj8DcXbsQTn2uiOT73kftfnV9Brg9hYhwzyEpCnvNjJJ+qg73P4davnCPGod+ymATJxGc58sMT1bz781s49/cRTXypup9PiKpuWY8RzHwvtK+A19rcUau+kP9m3f9kartj6QrCKxijMgllEKp2KqSWbbjbjHeeVWXjyFn0+6VFZmMRAVVLE/ADmT8KkcL2YS1t8xhXESA5TDA7RnPLOaDnF/pEtrw2IpgQ+5WKnqu6TIB8/+ZqyxcTapgY0jIwMH15f9KpXpVtnk06VY0d2LJhUUsT7Q6AAmrZAPZX4D8qChejGZ3uNSeWPspGmQtHu3bTtPLdgZ+OKlWf7en/uifxVk4ItXS81NnR1V50KFkIDDaeakjDDzFaax1r/bD3Hq16IpIkiVjaSjDbu/2eS/a6UG043/AGjpP9tL/AtXeqJ6RXeO606dYZ5VhklZxDEzkAqoHIDl8/CpMfpAUkD1DUhkgZNm+Bnx8qDFxv8AtHSf7WX+BaxeluYJFZuxwq3kTMfAKSSfuFRON9TP6QsmW3u3W1kcyslrKwIZRjYQpDfKp/pEieeKxaOKRgbuFmXs2JVc8y4xlQB1z0oNZxtxfa3ts1nZn1mebCoqKTt5g7iccgKy+kZOwtNOEjcormDe3kg9o/DANdCigVfdVVz1wAPyqoeky0eRLMJG74vISwVC2FzzLYBwviTyoNPxtxda3ts1nZn1mebCqqKTt9oHcTjkBU70kW5j0cRsclOxUnxIIBq8xQKvuqq564AH5VR/S1clrY20cNxJI5RgY4HdQA3PLKCAeXQ0Fn13/sU/93f/ANM1zjTUa1s9N1KMco4xFdAfSiZve+KE5+dX2S99Z0+ZkjmUmGRQkkTI5IQj3GG7menLnUXgnTt2kwwTowDQ7HR1KnByCCDzB50GvVw2vqQcg2IIPiC5xWs1PULiHWp2trb1lzbxgp2wjwM9clWz8KjcDaZdQ6oY50kKQQNDHMUba6h9ye1jaThsYB7qn6nqLWmsTTNbXcsbwRqDDA7jI5nmBj8aDc6ZxDqLyokul9lGzYaT1tW2Dx29mM/fVtqqadxuJZUj9S1BN7Y3SWrKq+bMegq10ClKUClKUClKUHEOJ9ZluZiZMqFJCp9XHj51piOWO7HSurcbcJCcdrDgSgcx3P5Hz865pb2vvNKxjjjOJGI5g9yqO9zg4HzPKqq9YuTc1zt2ODm4/wDT7j6Yp5j8+WysoPWx+sbY6FV7Xl+sz0jOSB2vL2T399VHWtTaZwCvZpHlY4vqc/a3d5ckDcT3141jUzcEDbshQERx5yFB6knoXOOZ/wCVbBH9dwjkC7UAI5/34+o/hKOW1vpZIODg10mFhRjfXV5q/wBOXzs6cirtp8UxxDQED76u/DFu+obt4YNFjfKoB7QdynJH67C8m7+/oK0nDXDcl3Kyc40jOJnYe59nH1/Lyrr1lZpDGsUa7UXoPHpkse9jjmaqv1F1bHxrcW5jurnzEfH3YYM3bdffROnNdQvTIQu3s0TISP6njnxbxNQ8V0DibQPWP1kfKYDmO6T/APQ7j39KrHDnD0l1KUAKqpxI31fEfvflVHj3YyYiqjzt2FjMs+j3T41z+e+149HOuSzK0cgLBMYk/wDaftfz8btULSdNS3jEcYwBU2ugoiYpiJchkXKLl2qqiNRPsUrSca3jw2NxJExV0jJVhjkfnyquaVoGoTQxy/paZe0RWx6vEcZGcZrJAv1K5/xg93aWltGt47TSXSxtP2aAlXJ+jzXlkfHFeNdsdSsYXuV1HtxENzRy26KGGeeGU8v550HQ6VD0i+7eCKYDHaIrY8MjOK5/xxr14bmYWUpSOyiWSdQoO8ls7TkcvZHd3bqDplKjabeLNFHKnuuoYfMZrmWl8U3Ud5JLPMXsxePbMpCgRZwY2yBnbk459KDq1KqfG+pywzaesTlBLdKkgAHtKeoOR0+FONeIZongtLRVN1cE7S3uxqOrH+e40FspVJ//AI+9xu/S1x2vj2abM/ueHzrFxTfXttpReWVRdLIAZIwMFe0wDgjvTGfnQXuleIjlR8BVW4O1KWW51FJJCyxTqsYIHsgrnAwPHxoLZSudWEN3+lHtW1C4McUaS80h9rLc1OE93HLlz862XGOr3Bu7ewtZFhedWd5iu4qq9yKeRbkfwoLnSqRLwhfIN0Gqz9p4TIrIfLlggffUn0g6hPb6d2iSbJwYwzKB1JAbGRjHWgt1KpScLagQD+l5uY/8NF/1q06RayRRIkspmcD2pCoUt8QOQoJlKUoFKUoFKUoI2o3yQxtJKwVFGSTXDuINTXU5Sq4ikUt2C59mUN1U9Ns3IYbo3u8sA169InFEtzMYipjjjJAQ958T51TCKtMfG7Y7p5RVVb8PTggkEEEEggjBBHIgjuIPd3Vt+GuG3vZCq+zGuO1fGdoPcB3se4VsdKshqRAkbspUKo05GRKDyUMP6/A9nn7Q5HpmuoWNjHBGsUS7UXoO8nvZj3sfGqzrnWo6fZ1Ebrnj4TWLPqT9kqCIbQi/R6EnJbkBlj3ucda8GlZmO5S2DlR9EZLeQ+3y5V8yma82vdU7uT/n/ix8UR9kHUL2OCNpZjtjXqcZJPcFHex8Kg8B8dR3MrxSIsTs2Y8H3h4Me9/Pvrl3FPEEl5LucFETISLPueOftnvNadGIwQcHxHLHhX0no/QKMKxPf5rq5n4V17ImufHD9U0qmejLiCW6gImU7o8AP9Yef2qudS10TRVNMsYnau+kL9m3f9kar+hcENJbQv8ApHUU3RqdqTKFXKjko2cgKuHEel+tW00AfZ2iFd23dtz34yM/eKz6VZ9jDHFu3dmiruxjOBjOMnH31i9Un0o27Ja2SI5LrdQqrvzJbmFZvHngmtbxXb3qmFNTuFaxdwszW8ezacjaJM5OwnqRV24s4e9cWACTs+ynSX3N27Yc7feGM+PP4Vt7y1SVGjkUMjghlPQg0GGe4jggL8hFHHu5dNqrkY+Qrl/BuvtHDO02n30z3btJI0cKlCrDCqCWBKhc93eas78EzeoyWIvP1LMOzLQZZI85MZPaDcOXI4GPOrhbQLGioowqgKo8gMCgo/oiv29XltZFdXtnwqyDDdm/NNw7iOY+6onCWkpdRatBJ7sl5IM/VO1cEeYODVqXh0rqBvUk2h4uzkj2Z3kHKtu3cschjB6V94Y4e9Ua5Padp287Te5t27gBt947unXl8KDnsuqvL+jIZuVza36RTDxwPYb4Moz99WHVnEfEFq0nuy2zJGT9YMSQPPmP8wqbrnAiz6hBepKIzGyNInZ7u0KHI57xtOOWcHurb8VcNRX0Qjl3KyndHIvJkbuIoN1VL9Lv7Nk/fj/iFeV4c1XGz9KLs+v6qN+P8+M+dSr/AIK36f6ktw+S+8zSL2jEl97ZGV6knv5UEWL0fqQD6/qfQf8AGPUb0YWvZT6lHud9k6jc7bmb2TzY95q+xrgAeArScP8AD5tpruXtN/rMgcDZt2YGMZ3Hd8cCg01h+3rj+6x/nW44q4Vhvgm8vHLHzjljbDoT4HwyB93dWmtODrxLz1s6gjOwVXHqWNyKc7c9scHHLOPlWw4k4XmnnW4tryS2lCBDhQ6MAzMNy5HPLnnmg0Gp6ZqlhE88d+LiOJSzRzRYO0dfaBJJx8K98faj6zoiTgbe17FseGWFSrjhG+uR2d7qG6A43xwwhC48CxY4Hy+6tzxRwyLqz9UjcQgbNp2bwoQ8ht3L4eNBqY/R+pAPr+p9B/xj1atIsOwiSIPJJtGN8rlnP7zHqaqg4W1Qf98f+RX/AFatekW0kcKJNL20gHtSbNm7/CCcffQTKUpQKUpQKUpQU3j3gpLxO0jAWdRyP1/I+fnXGrbRXLOJSYki/pXI93wAB95zjkv5Cv0vVR9IHCXrsQKHbKmSo7mJGDkfWwMZ+VbdjJmn6Z4YVU+7iGp3/ahURezhTPZx5zjPVmP0pD3t8hXQOCOMO2229wf13SOQn+k+y32+XI99c4urZo2KOCrLyIPdWfStN7YszN2cUeDLL1256ADlmQ45Ad47qnz8DHy7E27kePZjbuVUVbh3eOPOc8gOpr5JJnl0A6D+e+qjwpxoty3q8g7NhygLNuMg6Yc/1vLqORz8zayK+VdU6fd6fc9GY8T7/K1tVxcjapcbcJesgzQDE4HtL/Wj/UGPn+NVXgnhB72TnlIlPttjn8MHv+PSuvWtsXOB07z/AD31voIAo5ADJyfM+J8T512H6f6ll3MXtux4jxE++v2+Wnft0RV4Y9OsEgjWOJQqKMAD+etSaUqzRlaK/wCLbWG6S0kkInk27RtYj2jhctjAJPj4it3I4UEk4AGSfADrXJYtIa+sb6/wRLNJ2lv4qkHuY8zg/hQdcqp3/pCtI5GjTtZ2T3+xiaQL8SOXdWz0i/8AXbFZEba00R5j6LEYP3NVD4T4oj0q3W0vreWBoyf1ix7o3yeRBHU93f0HwAXjhzi61vWZYHbegy6MhVl7uYI8ai6vx3awSmHMksq+8kMbSFfjjpU7QdZtLsmW2eN3A2sQMOAeeDnnjIqh8Oa2NH7eC+glAaZpBcom5ZAe9j49/wA+7vC5cP8AGtrdyGGJnWYAkxyRsjYHXkR5ipvEPEdvZIHuZAmfdHVm/dA5nrUbQuIrK+YPbujyIDjIw6g9eoziq/w5CLnWL6eUBjbdnFCDz25ySR4HIP30GwtfSNZs6pJ20Bb3TNCyA/AnlVuBqDrelx3MEkMoBV1I5jODjkR5g8657oevyrw9JISe1iV4lbPTB2qQfIN+FBaNU4+tIZTEDJNIvvLDG0m3445VJ0DjK1u3McTsJVGTG6MjADryI8x99OBNGjtbKFUUAsiu7Y5szAEk/lW4eyjMiylF7RQQr45gHqM+HLpQV2Dj+0eUQqLjtCQNptZgRk4BOV5Ln6R5VaqpNj+3rj+6x/nWw9IuqGCxl2f0kg7KPx3Sezy8wCaCVw9xba3ryJbOWaP3sqw7yMjI5jl1FQdT9INlBK8MjSh0OGxBIRnGeRC4PWq9PpY0u402VeUbILW4+Lc0Y/4yefgBXSm6UFLHpS089HlPwt5f/jU3UOPLSHZ2hmG9VZCLeUg7xlQCFxu+z1qD6H/2cv8Aay/xmvPpS6WH9+g/ioLfp98s0SyruCsMjepQgeasAR86rN16RrNXZI+2n2++YYWdV+JHKvHpYvWj051Q4MrLET9ljhvvHL51ZNF0yO2hSGJQqoAOQ6nvJ8zQYOH+Ire8QvbyBwOTDoy/vA8xUW/4xtIbpbSRyszFQBsbHt+77WMDJqvcQwi11mxmiAX1rfFMBy3YwVY+eWHP7NQdb0UXmqX0BwGa0jMbfVcHKH5H8KDoGs6rHawtNMSI0xuIUk8zjoOfU1LhkDKGHRgCPgedc01vXDdaFOZBieIiKde8Ojrn7xg/Oui6Z/QxfuL/AAigk0pSgClfM0zQ2qPG/BEd6A6ns5R1YLnI+GRk+FcZ164bcIezMUcROyM9QT1d/GRscz3dB5/pTNUrj7glbtTLFhZlH+f4+dbmNkds9tfDCqHC8V2P0dahPeRETKcx4Ha/XHg32x49+fGqVwlwNLdSsJMxohw5I558B513DStOjt4liiGEUcv+p86x6pbx8m36VyO73Lc1UzuGe3hCjArLXzNM1qU0xTEREeIZ7faV8zTNem1R9KGqGKyMSH9bcusEQzgkucHHyz99RrX0boiKgvdQUAAbUumVR8FAwB5Vd80zQc74KnNg1/YAGQ24M9umfadGXO0YHXcB0HVjyrY2fpO091PayGFx70cqEMD4eBq55rHLbo3vKrfFQfzoOfcJqlzqkl7aRlLUQ7C2zYJnJ6qO8DHXyqdpvpQs2UC5L2swA3xTKQVPxxz/AA+FXcVjlhVveVW+IB/OhtzjT3ivtWgubFCIYEft5gm1ZCwIVR9YjOc//VSNRnbStQmunR2s7oL2jqM9k68ssB9Hn1866EoAGAAAOgFfaG1G1f0kWzRmOxY3Ny4IiSNScE8gW5cgM5rPpHBmzSDYuQHdG3N1AdvaHxAOB8BVuihVc7VVc9cACsmaG3POGuOY7WJbTUs29xCNvtg7XUcgynHTFb7ReNYbufsrVZJIwrF5wpEakYwuSObHP4GrFLErDDKGHgQD+delAAwAAPAUHL9N4vsm1uSQXCFJIY4kOer7sbfjk1P4qtv0jqcVmHdY7aPtpWjbDB2OI8HuIxkHzNdCzTNBzziD0cBreXbd30rhS0aS3BdSyjK5U+dWbgrWxeWMM4IJZMPzz7S+y34it7mmaCk+h1s6auP62X+M1q/Szr9uj2kLSqJI7qGV1J5qgOS3wxXSs0zQVfiqyXU9Ob1Zw24CSFu5ipyPkcY+da7SfSRbLGEvWNtcxgCSORSDkDqviDV5zWOWFWxuVWx0yAaG1A02RtU1GG7RHWztVbsmdcdq7dSoP0Ry5/Z8+UzTj/t+6Hf6rH+dXemaG3IvS5bPamWVMdheKqTDptkQ5Vv8S8viD411XTP6GL9xf4RUjNM0H2lfM0zQ285pmlK9RbM0zSlDb4K+5pSvTZmmaUrw2ZpmlKGzNM0pQ2ZpmlKGzNM0pQ2ZpmlKGzNM0pQ2ZpmlKGzNM0pQ2ZpmlKGzNM0pQ2ZpmlKGzNM0pQ2ZpmlKGzNM0pQ2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H"/>
          </a:p>
        </p:txBody>
      </p:sp>
      <p:sp>
        <p:nvSpPr>
          <p:cNvPr id="1033" name="AutoShape 9" descr="data:image/jpeg;base64,/9j/4AAQSkZJRgABAQAAAQABAAD/2wCEAAkGBxQTEhUUEhQUFhQXGBwbFhgYFBocHxogHRwgHBogGx4eHyggHhslGxgcJDcjJSotLi4uGR81ODMtNygtLisBCgoKDg0OGhAQGy8lHyU3LC43NjIsLCwrNywwLDUuLjc4LywsLCw3KywsLywtLTQ3LCwsNSwtLCssKywuLCwsLP/AABEIAHgBHwMBIgACEQEDEQH/xAAcAAEAAgMBAQEAAAAAAAAAAAAABAYDBQcCAQj/xABKEAACAQMCAwQGBgYHBQkBAAABAgMABBEFEgYhMRNBUWEHFCIycYFCUmKRobEVIzVysvAzU3N0gpLTJUNEwdE0RVSks8LS4eIW/8QAGwEBAAIDAQEAAAAAAAAAAAAAAAMFAgQGAQf/xAArEQEAAQQBAwMDAwUAAAAAAAAAAQIDBBExBRIhE0FRImHwBuHxFDKhsdH/2gAMAwEAAhEDEQA/AO40pSgUpSgUpSgUpSgUpSgUpSgUpSgUpSgUpSgUpSgUpSgUpSgUpSgUpSgUpSgUpSgUpSgUpSgUpSgVrdd1hLaIu5+A7ye4CsuqagsKbmIyeSjIGT3AZ7zXF9e1eS5lLy8iCQE+p4j49xPlUF+9FuPusMDBnJr8+KY5XnhjjvtZTHOFXcfYI6fA+dXsGvz1iuk8BcTsydnP0BCpIxxuJ+j5vjny7utQ4+TNU9tXLe6n0yLUera4+F9pXwGvtbqhKUpQKVB1vU1toJJ3DMsaliFxk48MkDPzqqj0kxhRJJZX8cRAPatACgB6ElWPKgvFK0Wr8UwQWfrg3Sw+zjs8EnccDGSB+NbtGyAfEUHqlajR9fS4luYkVw1u4Ry2MMSM5XBJxy78Vprfjvdcereo3ol5FgVh9lScbz+t93v8fKguFK1Ora+lvPbQMrlrlmVCuMKVAJ3ZIOOfcDW2oFKqmt8bC2nWBrO7dnJERRYsSEAE7MyA8s94FTOIeKUs4IppIZm7VlQRqFLhmGQCCwGeWORPOg39KpsXpEhDqtxb3dqHOFeeHapP7wY4+dbbiniWOyjSR45Je0cIqxBSSWBx1YDnj8aDeUqmxekSEOq3Fvd2oc4V54dqk/vBjj51P4q4sWxAZ7e4kjIBMkQjKgk4AO51OT5DvoLHStVa6zutmuHhmiCqzGOQLvwoJ+ixXmBy51A4P4yh1Df2SSxsm0lZAoJDDkw2seVBZKVqDr6eu+pbX7Tsu13eztxkrjrndy8MedavWuN0guWtltbueRVVz2KIww3Tq4P4UFrpVU07jQyypH+j9Qj3tjfJCoVfNiHOB8qtdApSlApSlApSlAqBrOqx20ZkkOAPxPcB4mvur6pHbxmSQ4A+8+Q865Tq2rNfth/Ydc9iN3stnltbwfphh1zj4w3r0W4+7ewsOq/Vuf7Y5lA4h1uS7k3SclGdqZyFB/M+NeUb1jCtgTDkjH/e+Csfr8hhu/oe6te6kEgggg4IIxgjqPlWa3tlZWeQ7IU99sAkk9FQH3nPcO7qaq6e+5XrmZdbXTas2omPpinifznbJZ2edzSFkjjOHOPaz9RQfp8vl1NeL27MhXkFVRhEHRB15HqTnqepIz4AehrIvGCMBHIvKAFywYH6DE/73kPb+l05cqjMMHB5EdQfjipcmxcx57KoQ4WRbyo9SJ8x7fH8uj8DcXbsQTn2uiOT73kftfnV9Brg9hYhwzyEpCnvNjJJ+qg73P4davnCPGod+ymATJxGc58sMT1bz781s49/cRTXypup9PiKpuWY8RzHwvtK+A19rcUau+kP9m3f9kartj6QrCKxijMgllEKp2KqSWbbjbjHeeVWXjyFn0+6VFZmMRAVVLE/ADmT8KkcL2YS1t8xhXESA5TDA7RnPLOaDnF/pEtrw2IpgQ+5WKnqu6TIB8/+ZqyxcTapgY0jIwMH15f9KpXpVtnk06VY0d2LJhUUsT7Q6AAmrZAPZX4D8qChejGZ3uNSeWPspGmQtHu3bTtPLdgZ+OKlWf7en/uifxVk4ItXS81NnR1V50KFkIDDaeakjDDzFaax1r/bD3Hq16IpIkiVjaSjDbu/2eS/a6UG043/AGjpP9tL/AtXeqJ6RXeO606dYZ5VhklZxDEzkAqoHIDl8/CpMfpAUkD1DUhkgZNm+Bnx8qDFxv8AtHSf7WX+BaxeluYJFZuxwq3kTMfAKSSfuFRON9TP6QsmW3u3W1kcyslrKwIZRjYQpDfKp/pEieeKxaOKRgbuFmXs2JVc8y4xlQB1z0oNZxtxfa3ts1nZn1mebCoqKTt5g7iccgKy+kZOwtNOEjcormDe3kg9o/DANdCigVfdVVz1wAPyqoeky0eRLMJG74vISwVC2FzzLYBwviTyoNPxtxda3ts1nZn1mebCqqKTt9oHcTjkBU70kW5j0cRsclOxUnxIIBq8xQKvuqq564AH5VR/S1clrY20cNxJI5RgY4HdQA3PLKCAeXQ0Fn13/sU/93f/ANM1zjTUa1s9N1KMco4xFdAfSiZve+KE5+dX2S99Z0+ZkjmUmGRQkkTI5IQj3GG7menLnUXgnTt2kwwTowDQ7HR1KnByCCDzB50GvVw2vqQcg2IIPiC5xWs1PULiHWp2trb1lzbxgp2wjwM9clWz8KjcDaZdQ6oY50kKQQNDHMUba6h9ye1jaThsYB7qn6nqLWmsTTNbXcsbwRqDDA7jI5nmBj8aDc6ZxDqLyokul9lGzYaT1tW2Dx29mM/fVtqqadxuJZUj9S1BN7Y3SWrKq+bMegq10ClKUClKUClKUHEOJ9ZluZiZMqFJCp9XHj51piOWO7HSurcbcJCcdrDgSgcx3P5Hz865pb2vvNKxjjjOJGI5g9yqO9zg4HzPKqq9YuTc1zt2ODm4/wDT7j6Yp5j8+WysoPWx+sbY6FV7Xl+sz0jOSB2vL2T399VHWtTaZwCvZpHlY4vqc/a3d5ckDcT3141jUzcEDbshQERx5yFB6knoXOOZ/wCVbBH9dwjkC7UAI5/34+o/hKOW1vpZIODg10mFhRjfXV5q/wBOXzs6cirtp8UxxDQED76u/DFu+obt4YNFjfKoB7QdynJH67C8m7+/oK0nDXDcl3Kyc40jOJnYe59nH1/Lyrr1lZpDGsUa7UXoPHpkse9jjmaqv1F1bHxrcW5jurnzEfH3YYM3bdffROnNdQvTIQu3s0TISP6njnxbxNQ8V0DibQPWP1kfKYDmO6T/APQ7j39KrHDnD0l1KUAKqpxI31fEfvflVHj3YyYiqjzt2FjMs+j3T41z+e+149HOuSzK0cgLBMYk/wDaftfz8btULSdNS3jEcYwBU2ugoiYpiJchkXKLl2qqiNRPsUrSca3jw2NxJExV0jJVhjkfnyquaVoGoTQxy/paZe0RWx6vEcZGcZrJAv1K5/xg93aWltGt47TSXSxtP2aAlXJ+jzXlkfHFeNdsdSsYXuV1HtxENzRy26KGGeeGU8v550HQ6VD0i+7eCKYDHaIrY8MjOK5/xxr14bmYWUpSOyiWSdQoO8ls7TkcvZHd3bqDplKjabeLNFHKnuuoYfMZrmWl8U3Ud5JLPMXsxePbMpCgRZwY2yBnbk459KDq1KqfG+pywzaesTlBLdKkgAHtKeoOR0+FONeIZongtLRVN1cE7S3uxqOrH+e40FspVJ//AI+9xu/S1x2vj2abM/ueHzrFxTfXttpReWVRdLIAZIwMFe0wDgjvTGfnQXuleIjlR8BVW4O1KWW51FJJCyxTqsYIHsgrnAwPHxoLZSudWEN3+lHtW1C4McUaS80h9rLc1OE93HLlz862XGOr3Bu7ewtZFhedWd5iu4qq9yKeRbkfwoLnSqRLwhfIN0Gqz9p4TIrIfLlggffUn0g6hPb6d2iSbJwYwzKB1JAbGRjHWgt1KpScLagQD+l5uY/8NF/1q06RayRRIkspmcD2pCoUt8QOQoJlKUoFKUoFKUoI2o3yQxtJKwVFGSTXDuINTXU5Sq4ikUt2C59mUN1U9Ns3IYbo3u8sA169InFEtzMYipjjjJAQ958T51TCKtMfG7Y7p5RVVb8PTggkEEEEggjBBHIgjuIPd3Vt+GuG3vZCq+zGuO1fGdoPcB3se4VsdKshqRAkbspUKo05GRKDyUMP6/A9nn7Q5HpmuoWNjHBGsUS7UXoO8nvZj3sfGqzrnWo6fZ1Ebrnj4TWLPqT9kqCIbQi/R6EnJbkBlj3ucda8GlZmO5S2DlR9EZLeQ+3y5V8yma82vdU7uT/n/ix8UR9kHUL2OCNpZjtjXqcZJPcFHex8Kg8B8dR3MrxSIsTs2Y8H3h4Me9/Pvrl3FPEEl5LucFETISLPueOftnvNadGIwQcHxHLHhX0no/QKMKxPf5rq5n4V17ImufHD9U0qmejLiCW6gImU7o8AP9Yef2qudS10TRVNMsYnau+kL9m3f9kar+hcENJbQv8ApHUU3RqdqTKFXKjko2cgKuHEel+tW00AfZ2iFd23dtz34yM/eKz6VZ9jDHFu3dmiruxjOBjOMnH31i9Un0o27Ja2SI5LrdQqrvzJbmFZvHngmtbxXb3qmFNTuFaxdwszW8ezacjaJM5OwnqRV24s4e9cWACTs+ynSX3N27Yc7feGM+PP4Vt7y1SVGjkUMjghlPQg0GGe4jggL8hFHHu5dNqrkY+Qrl/BuvtHDO02n30z3btJI0cKlCrDCqCWBKhc93eas78EzeoyWIvP1LMOzLQZZI85MZPaDcOXI4GPOrhbQLGioowqgKo8gMCgo/oiv29XltZFdXtnwqyDDdm/NNw7iOY+6onCWkpdRatBJ7sl5IM/VO1cEeYODVqXh0rqBvUk2h4uzkj2Z3kHKtu3cschjB6V94Y4e9Ua5Padp287Te5t27gBt947unXl8KDnsuqvL+jIZuVza36RTDxwPYb4Moz99WHVnEfEFq0nuy2zJGT9YMSQPPmP8wqbrnAiz6hBepKIzGyNInZ7u0KHI57xtOOWcHurb8VcNRX0Qjl3KyndHIvJkbuIoN1VL9Lv7Nk/fj/iFeV4c1XGz9KLs+v6qN+P8+M+dSr/AIK36f6ktw+S+8zSL2jEl97ZGV6knv5UEWL0fqQD6/qfQf8AGPUb0YWvZT6lHud9k6jc7bmb2TzY95q+xrgAeArScP8AD5tpruXtN/rMgcDZt2YGMZ3Hd8cCg01h+3rj+6x/nW44q4Vhvgm8vHLHzjljbDoT4HwyB93dWmtODrxLz1s6gjOwVXHqWNyKc7c9scHHLOPlWw4k4XmnnW4tryS2lCBDhQ6MAzMNy5HPLnnmg0Gp6ZqlhE88d+LiOJSzRzRYO0dfaBJJx8K98faj6zoiTgbe17FseGWFSrjhG+uR2d7qG6A43xwwhC48CxY4Hy+6tzxRwyLqz9UjcQgbNp2bwoQ8ht3L4eNBqY/R+pAPr+p9B/xj1atIsOwiSIPJJtGN8rlnP7zHqaqg4W1Qf98f+RX/AFatekW0kcKJNL20gHtSbNm7/CCcffQTKUpQKUpQKUpQU3j3gpLxO0jAWdRyP1/I+fnXGrbRXLOJSYki/pXI93wAB95zjkv5Cv0vVR9IHCXrsQKHbKmSo7mJGDkfWwMZ+VbdjJmn6Z4YVU+7iGp3/ahURezhTPZx5zjPVmP0pD3t8hXQOCOMO2229wf13SOQn+k+y32+XI99c4urZo2KOCrLyIPdWfStN7YszN2cUeDLL1256ADlmQ45Ad47qnz8DHy7E27kePZjbuVUVbh3eOPOc8gOpr5JJnl0A6D+e+qjwpxoty3q8g7NhygLNuMg6Yc/1vLqORz8zayK+VdU6fd6fc9GY8T7/K1tVxcjapcbcJesgzQDE4HtL/Wj/UGPn+NVXgnhB72TnlIlPttjn8MHv+PSuvWtsXOB07z/AD31voIAo5ADJyfM+J8T512H6f6ll3MXtux4jxE++v2+Wnft0RV4Y9OsEgjWOJQqKMAD+etSaUqzRlaK/wCLbWG6S0kkInk27RtYj2jhctjAJPj4it3I4UEk4AGSfADrXJYtIa+sb6/wRLNJ2lv4qkHuY8zg/hQdcqp3/pCtI5GjTtZ2T3+xiaQL8SOXdWz0i/8AXbFZEba00R5j6LEYP3NVD4T4oj0q3W0vreWBoyf1ix7o3yeRBHU93f0HwAXjhzi61vWZYHbegy6MhVl7uYI8ai6vx3awSmHMksq+8kMbSFfjjpU7QdZtLsmW2eN3A2sQMOAeeDnnjIqh8Oa2NH7eC+glAaZpBcom5ZAe9j49/wA+7vC5cP8AGtrdyGGJnWYAkxyRsjYHXkR5ipvEPEdvZIHuZAmfdHVm/dA5nrUbQuIrK+YPbujyIDjIw6g9eoziq/w5CLnWL6eUBjbdnFCDz25ySR4HIP30GwtfSNZs6pJ20Bb3TNCyA/AnlVuBqDrelx3MEkMoBV1I5jODjkR5g8657oevyrw9JISe1iV4lbPTB2qQfIN+FBaNU4+tIZTEDJNIvvLDG0m3445VJ0DjK1u3McTsJVGTG6MjADryI8x99OBNGjtbKFUUAsiu7Y5szAEk/lW4eyjMiylF7RQQr45gHqM+HLpQV2Dj+0eUQqLjtCQNptZgRk4BOV5Ln6R5VaqpNj+3rj+6x/nWw9IuqGCxl2f0kg7KPx3Sezy8wCaCVw9xba3ryJbOWaP3sqw7yMjI5jl1FQdT9INlBK8MjSh0OGxBIRnGeRC4PWq9PpY0u402VeUbILW4+Lc0Y/4yefgBXSm6UFLHpS089HlPwt5f/jU3UOPLSHZ2hmG9VZCLeUg7xlQCFxu+z1qD6H/2cv8Aay/xmvPpS6WH9+g/ioLfp98s0SyruCsMjepQgeasAR86rN16RrNXZI+2n2++YYWdV+JHKvHpYvWj051Q4MrLET9ljhvvHL51ZNF0yO2hSGJQqoAOQ6nvJ8zQYOH+Ire8QvbyBwOTDoy/vA8xUW/4xtIbpbSRyszFQBsbHt+77WMDJqvcQwi11mxmiAX1rfFMBy3YwVY+eWHP7NQdb0UXmqX0BwGa0jMbfVcHKH5H8KDoGs6rHawtNMSI0xuIUk8zjoOfU1LhkDKGHRgCPgedc01vXDdaFOZBieIiKde8Ojrn7xg/Oui6Z/QxfuL/AAigk0pSgClfM0zQ2qPG/BEd6A6ns5R1YLnI+GRk+FcZ164bcIezMUcROyM9QT1d/GRscz3dB5/pTNUrj7glbtTLFhZlH+f4+dbmNkds9tfDCqHC8V2P0dahPeRETKcx4Ha/XHg32x49+fGqVwlwNLdSsJMxohw5I558B513DStOjt4liiGEUcv+p86x6pbx8m36VyO73Lc1UzuGe3hCjArLXzNM1qU0xTEREeIZ7faV8zTNem1R9KGqGKyMSH9bcusEQzgkucHHyz99RrX0boiKgvdQUAAbUumVR8FAwB5Vd80zQc74KnNg1/YAGQ24M9umfadGXO0YHXcB0HVjyrY2fpO091PayGFx70cqEMD4eBq55rHLbo3vKrfFQfzoOfcJqlzqkl7aRlLUQ7C2zYJnJ6qO8DHXyqdpvpQs2UC5L2swA3xTKQVPxxz/AA+FXcVjlhVveVW+IB/OhtzjT3ivtWgubFCIYEft5gm1ZCwIVR9YjOc//VSNRnbStQmunR2s7oL2jqM9k68ssB9Hn1866EoAGAAAOgFfaG1G1f0kWzRmOxY3Ny4IiSNScE8gW5cgM5rPpHBmzSDYuQHdG3N1AdvaHxAOB8BVuihVc7VVc9cACsmaG3POGuOY7WJbTUs29xCNvtg7XUcgynHTFb7ReNYbufsrVZJIwrF5wpEakYwuSObHP4GrFLErDDKGHgQD+delAAwAAPAUHL9N4vsm1uSQXCFJIY4kOer7sbfjk1P4qtv0jqcVmHdY7aPtpWjbDB2OI8HuIxkHzNdCzTNBzziD0cBreXbd30rhS0aS3BdSyjK5U+dWbgrWxeWMM4IJZMPzz7S+y34it7mmaCk+h1s6auP62X+M1q/Szr9uj2kLSqJI7qGV1J5qgOS3wxXSs0zQVfiqyXU9Ob1Zw24CSFu5ipyPkcY+da7SfSRbLGEvWNtcxgCSORSDkDqviDV5zWOWFWxuVWx0yAaG1A02RtU1GG7RHWztVbsmdcdq7dSoP0Ry5/Z8+UzTj/t+6Hf6rH+dXemaG3IvS5bPamWVMdheKqTDptkQ5Vv8S8viD411XTP6GL9xf4RUjNM0H2lfM0zQ285pmlK9RbM0zSlDb4K+5pSvTZmmaUrw2ZpmlKGzNM0pQ2ZpmlKGzNM0pQ2ZpmlKGzNM0pQ2ZpmlKGzNM0pQ2ZpmlKGzNM0pQ2ZpmlKGzNM0pQ2ZpmlKGzNM0pQ2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H"/>
          </a:p>
        </p:txBody>
      </p:sp>
      <p:pic>
        <p:nvPicPr>
          <p:cNvPr id="1035" name="Picture 11" descr="http://hrd.apec.org/images/c/cd/M2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r="72964"/>
          <a:stretch>
            <a:fillRect/>
          </a:stretch>
        </p:blipFill>
        <p:spPr bwMode="auto">
          <a:xfrm>
            <a:off x="2819400" y="3837709"/>
            <a:ext cx="1066800" cy="1648691"/>
          </a:xfrm>
          <a:prstGeom prst="rect">
            <a:avLst/>
          </a:prstGeom>
          <a:noFill/>
        </p:spPr>
      </p:pic>
      <p:pic>
        <p:nvPicPr>
          <p:cNvPr id="1037" name="Picture 13" descr="http://www.stfrancisgenerics.net/wp-content/uploads/2014/01/affi-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267200"/>
            <a:ext cx="207162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Next Steps</a:t>
            </a: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smtClean="0"/>
              <a:t>Examples of some successful Technology Transfers in the Philippines</a:t>
            </a:r>
            <a:endParaRPr lang="en-P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Technology Transfers in PH</a:t>
            </a: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Next steps for Tech Trans in PH</a:t>
            </a:r>
            <a:endParaRPr lang="en-P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lnSpcReduction="10000"/>
          </a:bodyPr>
          <a:lstStyle/>
          <a:p>
            <a:r>
              <a:rPr lang="en-PH" dirty="0" smtClean="0"/>
              <a:t>Road-mapping of innovation for </a:t>
            </a:r>
            <a:r>
              <a:rPr lang="en-PH" dirty="0" err="1" smtClean="0"/>
              <a:t>RDIs</a:t>
            </a:r>
            <a:r>
              <a:rPr lang="en-PH" dirty="0" smtClean="0"/>
              <a:t> and inventors</a:t>
            </a:r>
          </a:p>
          <a:p>
            <a:r>
              <a:rPr lang="en-PH" dirty="0" smtClean="0"/>
              <a:t>IP Commercialization &amp; IP Financing trainings</a:t>
            </a:r>
          </a:p>
          <a:p>
            <a:pPr lvl="2"/>
            <a:r>
              <a:rPr lang="en-PH" dirty="0" smtClean="0"/>
              <a:t>To capacitate ITSO members with knowledge to improve their marketing skills</a:t>
            </a:r>
          </a:p>
          <a:p>
            <a:pPr lvl="2">
              <a:buNone/>
            </a:pPr>
            <a:endParaRPr lang="en-PH" dirty="0" smtClean="0"/>
          </a:p>
          <a:p>
            <a:r>
              <a:rPr lang="en-PH" dirty="0" smtClean="0"/>
              <a:t>Exploration of IP securitization in the PH </a:t>
            </a:r>
          </a:p>
          <a:p>
            <a:pPr lvl="2"/>
            <a:r>
              <a:rPr lang="en-PH" dirty="0" smtClean="0"/>
              <a:t>To entice local and foreign investors to apply the IP system</a:t>
            </a:r>
          </a:p>
          <a:p>
            <a:pPr lvl="2">
              <a:buNone/>
            </a:pPr>
            <a:endParaRPr lang="en-PH" dirty="0" smtClean="0"/>
          </a:p>
          <a:p>
            <a:r>
              <a:rPr lang="en-PH" dirty="0" smtClean="0"/>
              <a:t>New partnerships for IP DEPOT</a:t>
            </a:r>
          </a:p>
          <a:p>
            <a:pPr lvl="2"/>
            <a:r>
              <a:rPr lang="en-PH" dirty="0" smtClean="0"/>
              <a:t>Malaysia’s PLATCOM</a:t>
            </a:r>
          </a:p>
          <a:p>
            <a:pPr lvl="2"/>
            <a:r>
              <a:rPr lang="en-PH" dirty="0" smtClean="0"/>
              <a:t>Other international digital platforms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Lessons learned</a:t>
            </a:r>
            <a:endParaRPr lang="en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Lessons learned</a:t>
            </a:r>
            <a:endParaRPr lang="en-P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PH" dirty="0" smtClean="0"/>
              <a:t>Technology pitching and valuation trainings will make a big difference in commercializing your IP assets.</a:t>
            </a:r>
          </a:p>
          <a:p>
            <a:pPr lvl="2" algn="just"/>
            <a:r>
              <a:rPr lang="en-PH" dirty="0" smtClean="0"/>
              <a:t>Proper training for tech pitching will increase the marketability of your technology with in-depth business analyses of your technology</a:t>
            </a:r>
          </a:p>
          <a:p>
            <a:pPr lvl="2" algn="just">
              <a:buNone/>
            </a:pPr>
            <a:endParaRPr lang="en-PH" dirty="0" smtClean="0"/>
          </a:p>
          <a:p>
            <a:pPr algn="just"/>
            <a:r>
              <a:rPr lang="en-PH" dirty="0" smtClean="0"/>
              <a:t>Need for Industry-Academe linkage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Lessons learned</a:t>
            </a:r>
            <a:endParaRPr lang="en-P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4953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PH" dirty="0" smtClean="0"/>
              <a:t>Setting-up the digital marketplace</a:t>
            </a:r>
          </a:p>
          <a:p>
            <a:pPr lvl="2" algn="just"/>
            <a:r>
              <a:rPr lang="en-PH" dirty="0" smtClean="0"/>
              <a:t>Website creation may be initiated using a free online platform and can be upgraded for a fee based on the need that arises</a:t>
            </a:r>
          </a:p>
          <a:p>
            <a:pPr lvl="2" algn="just">
              <a:buNone/>
            </a:pPr>
            <a:endParaRPr lang="en-PH" dirty="0" smtClean="0"/>
          </a:p>
          <a:p>
            <a:pPr lvl="2" algn="just"/>
            <a:r>
              <a:rPr lang="en-PH" dirty="0" smtClean="0"/>
              <a:t>It is highly recommended that operations of the digital platform should be done by a team consisting of IP technical experts to easily convert the technical description into </a:t>
            </a:r>
            <a:r>
              <a:rPr lang="en-PH" dirty="0" err="1" smtClean="0"/>
              <a:t>laymanized</a:t>
            </a:r>
            <a:r>
              <a:rPr lang="en-PH" dirty="0" smtClean="0"/>
              <a:t> forms.</a:t>
            </a:r>
          </a:p>
          <a:p>
            <a:pPr lvl="2" algn="just">
              <a:buNone/>
            </a:pPr>
            <a:endParaRPr lang="en-PH" dirty="0" smtClean="0"/>
          </a:p>
          <a:p>
            <a:pPr lvl="2" algn="just"/>
            <a:r>
              <a:rPr lang="en-PH" dirty="0" smtClean="0"/>
              <a:t>Promotion should be done extensively</a:t>
            </a:r>
          </a:p>
          <a:p>
            <a:pPr lvl="2" algn="just">
              <a:buNone/>
            </a:pPr>
            <a:endParaRPr lang="en-PH" dirty="0" smtClean="0"/>
          </a:p>
          <a:p>
            <a:pPr lvl="2" algn="just"/>
            <a:r>
              <a:rPr lang="en-PH" dirty="0" smtClean="0"/>
              <a:t>Approaching or having partnerships with associations or groups will make it easier to rake in IP assets for promotion than having to talk to specific individuals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THANK YOU!!!</a:t>
            </a: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INTELLECTUAL PROPERTY OFFICE OF THE PHILIPPINES</a:t>
            </a:r>
          </a:p>
        </p:txBody>
      </p:sp>
      <p:pic>
        <p:nvPicPr>
          <p:cNvPr id="6" name="Picture 6"/>
          <p:cNvPicPr>
            <a:picLocks noGrp="1" noChangeAspect="1"/>
          </p:cNvPicPr>
          <p:nvPr>
            <p:ph type="pic" idx="1"/>
          </p:nvPr>
        </p:nvPicPr>
        <p:blipFill>
          <a:blip r:embed="rId2">
            <a:lum bright="-10000" contrast="20000"/>
          </a:blip>
          <a:srcRect t="4183" b="22898"/>
          <a:stretch>
            <a:fillRect/>
          </a:stretch>
        </p:blipFill>
        <p:spPr>
          <a:xfrm>
            <a:off x="1905000" y="44244"/>
            <a:ext cx="6366602" cy="458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676400" y="4800600"/>
            <a:ext cx="1600200" cy="139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PH" sz="3600" dirty="0" smtClean="0"/>
              <a:t>LAGUNDI &amp; SAMBONG – UP MANILA</a:t>
            </a:r>
            <a:endParaRPr lang="en-PH" sz="3600" dirty="0"/>
          </a:p>
        </p:txBody>
      </p:sp>
      <p:sp>
        <p:nvSpPr>
          <p:cNvPr id="27654" name="Content Placeholder 2"/>
          <p:cNvSpPr>
            <a:spLocks/>
          </p:cNvSpPr>
          <p:nvPr/>
        </p:nvSpPr>
        <p:spPr bwMode="auto">
          <a:xfrm>
            <a:off x="3551238" y="4953000"/>
            <a:ext cx="47545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265113" indent="-265113" algn="ct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 smtClean="0"/>
              <a:t>UM </a:t>
            </a:r>
            <a:r>
              <a:rPr lang="en-US" sz="2800" b="1" dirty="0"/>
              <a:t>No. </a:t>
            </a:r>
            <a:r>
              <a:rPr lang="en-US" sz="2800" b="1" dirty="0" smtClean="0"/>
              <a:t>2-1999-00164</a:t>
            </a:r>
            <a:endParaRPr lang="en-US" sz="2800" dirty="0" smtClean="0"/>
          </a:p>
          <a:p>
            <a:pPr marL="265113" indent="-265113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err="1" smtClean="0">
                <a:solidFill>
                  <a:srgbClr val="C00000"/>
                </a:solidFill>
              </a:rPr>
              <a:t>Lagundi</a:t>
            </a:r>
            <a:r>
              <a:rPr lang="en-US" sz="2000" dirty="0" smtClean="0"/>
              <a:t> </a:t>
            </a:r>
            <a:r>
              <a:rPr lang="en-US" sz="2000" dirty="0"/>
              <a:t>Pediatric Syrup, Herbal Pharmaceutical Composition in Syrup Form containing </a:t>
            </a:r>
            <a:r>
              <a:rPr lang="en-US" sz="2000" i="1" dirty="0" err="1"/>
              <a:t>Lagundi</a:t>
            </a:r>
            <a:r>
              <a:rPr lang="en-US" sz="2000" dirty="0"/>
              <a:t> as </a:t>
            </a:r>
            <a:r>
              <a:rPr lang="en-US" sz="2000" dirty="0" smtClean="0"/>
              <a:t>the Active </a:t>
            </a:r>
            <a:r>
              <a:rPr lang="en-US" sz="2000" dirty="0"/>
              <a:t>Ingredient</a:t>
            </a:r>
            <a:r>
              <a:rPr lang="en-US" sz="2000" dirty="0" smtClean="0"/>
              <a:t>*</a:t>
            </a:r>
            <a:endParaRPr lang="en-US" sz="1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4472" t="5110" r="3387" b="3506"/>
          <a:stretch>
            <a:fillRect/>
          </a:stretch>
        </p:blipFill>
        <p:spPr bwMode="auto">
          <a:xfrm>
            <a:off x="838200" y="3106138"/>
            <a:ext cx="2636838" cy="14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75038" y="3334738"/>
            <a:ext cx="4906962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ct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 smtClean="0"/>
              <a:t>Patent No. 1-1997-57575</a:t>
            </a:r>
            <a:endParaRPr lang="en-US" sz="2800" dirty="0" smtClean="0"/>
          </a:p>
          <a:p>
            <a:pPr marL="265113" indent="-265113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err="1" smtClean="0">
                <a:solidFill>
                  <a:srgbClr val="C00000"/>
                </a:solidFill>
              </a:rPr>
              <a:t>Sambong</a:t>
            </a:r>
            <a:r>
              <a:rPr lang="en-US" sz="2000" dirty="0" smtClean="0"/>
              <a:t> Tablet: Herbal Composition &amp; Uses Thereof  (diuretic and for kidney stone dissolution)</a:t>
            </a:r>
            <a:endParaRPr lang="en-US" sz="2000" dirty="0"/>
          </a:p>
        </p:txBody>
      </p:sp>
      <p:pic>
        <p:nvPicPr>
          <p:cNvPr id="10" name="Picture 26" descr="http://upload.wikimedia.org/wikipedia/en/2/29/Up_manila_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1371600"/>
            <a:ext cx="1371600" cy="1371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6200" y="1219200"/>
            <a:ext cx="8763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Herbal: </a:t>
            </a:r>
            <a:endParaRPr lang="en-PH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PH" sz="54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&amp; Tradition</a:t>
            </a:r>
            <a:endParaRPr lang="en-PH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http://www.thefilipinodoctor.com/brandshot_images/prodshotreleaf-forte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895600"/>
            <a:ext cx="2194560" cy="1524000"/>
          </a:xfrm>
          <a:prstGeom prst="rect">
            <a:avLst/>
          </a:prstGeom>
          <a:noFill/>
        </p:spPr>
      </p:pic>
      <p:sp>
        <p:nvSpPr>
          <p:cNvPr id="28678" name="Content Placeholder 2"/>
          <p:cNvSpPr>
            <a:spLocks/>
          </p:cNvSpPr>
          <p:nvPr/>
        </p:nvSpPr>
        <p:spPr bwMode="auto">
          <a:xfrm>
            <a:off x="76200" y="2362200"/>
            <a:ext cx="533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336550" indent="-336550">
              <a:buFontTx/>
              <a:buChar char="•"/>
            </a:pPr>
            <a:r>
              <a:rPr lang="en-US" sz="2400" b="1" dirty="0"/>
              <a:t>Technologies Licensed: </a:t>
            </a:r>
            <a:endParaRPr lang="en-US" sz="2400" b="1" dirty="0" smtClean="0"/>
          </a:p>
          <a:p>
            <a:pPr marL="336550" indent="-336550"/>
            <a:r>
              <a:rPr lang="en-US" sz="2400" b="1" i="1" dirty="0" smtClean="0">
                <a:solidFill>
                  <a:srgbClr val="FF6600"/>
                </a:solidFill>
              </a:rPr>
              <a:t>	</a:t>
            </a:r>
            <a:r>
              <a:rPr lang="en-US" sz="2000" b="1" i="1" dirty="0" err="1" smtClean="0">
                <a:solidFill>
                  <a:srgbClr val="FF6600"/>
                </a:solidFill>
              </a:rPr>
              <a:t>Lagundi</a:t>
            </a:r>
            <a:r>
              <a:rPr lang="en-US" sz="2000" b="1" i="1" dirty="0" smtClean="0">
                <a:solidFill>
                  <a:srgbClr val="FF6600"/>
                </a:solidFill>
              </a:rPr>
              <a:t> </a:t>
            </a:r>
            <a:r>
              <a:rPr lang="en-US" sz="2000" b="1" i="1" dirty="0">
                <a:solidFill>
                  <a:srgbClr val="FF6600"/>
                </a:solidFill>
              </a:rPr>
              <a:t>Tablet, </a:t>
            </a:r>
            <a:endParaRPr lang="en-US" sz="2000" b="1" i="1" dirty="0" smtClean="0">
              <a:solidFill>
                <a:srgbClr val="FF6600"/>
              </a:solidFill>
            </a:endParaRPr>
          </a:p>
          <a:p>
            <a:pPr marL="336550" indent="-336550"/>
            <a:r>
              <a:rPr lang="en-US" sz="2000" b="1" i="1" dirty="0" smtClean="0">
                <a:solidFill>
                  <a:srgbClr val="FF6600"/>
                </a:solidFill>
              </a:rPr>
              <a:t>	</a:t>
            </a:r>
            <a:r>
              <a:rPr lang="en-US" sz="2000" b="1" i="1" dirty="0" err="1" smtClean="0">
                <a:solidFill>
                  <a:srgbClr val="FF6600"/>
                </a:solidFill>
              </a:rPr>
              <a:t>Lagundi</a:t>
            </a:r>
            <a:r>
              <a:rPr lang="en-US" sz="2000" b="1" i="1" dirty="0" smtClean="0">
                <a:solidFill>
                  <a:srgbClr val="FF6600"/>
                </a:solidFill>
              </a:rPr>
              <a:t> </a:t>
            </a:r>
            <a:r>
              <a:rPr lang="en-US" sz="2000" b="1" i="1" dirty="0">
                <a:solidFill>
                  <a:srgbClr val="FF6600"/>
                </a:solidFill>
              </a:rPr>
              <a:t>Pediatric </a:t>
            </a:r>
            <a:r>
              <a:rPr lang="en-US" sz="2000" b="1" i="1" dirty="0" smtClean="0">
                <a:solidFill>
                  <a:srgbClr val="FF6600"/>
                </a:solidFill>
              </a:rPr>
              <a:t>Syrup </a:t>
            </a:r>
          </a:p>
          <a:p>
            <a:pPr marL="336550" indent="-336550"/>
            <a:r>
              <a:rPr lang="en-US" sz="2000" b="1" i="1" dirty="0" smtClean="0">
                <a:solidFill>
                  <a:srgbClr val="FF6600"/>
                </a:solidFill>
              </a:rPr>
              <a:t>	</a:t>
            </a:r>
            <a:r>
              <a:rPr lang="en-US" sz="2000" b="1" i="1" dirty="0" err="1" smtClean="0">
                <a:solidFill>
                  <a:srgbClr val="FF6600"/>
                </a:solidFill>
              </a:rPr>
              <a:t>Sambong</a:t>
            </a:r>
            <a:r>
              <a:rPr lang="en-US" sz="2000" b="1" i="1" dirty="0" smtClean="0">
                <a:solidFill>
                  <a:srgbClr val="FF6600"/>
                </a:solidFill>
              </a:rPr>
              <a:t> Tablet</a:t>
            </a:r>
          </a:p>
          <a:p>
            <a:pPr marL="336550" indent="-336550"/>
            <a:r>
              <a:rPr lang="en-US" sz="2000" b="1" i="1" dirty="0" smtClean="0">
                <a:solidFill>
                  <a:srgbClr val="FF6600"/>
                </a:solidFill>
              </a:rPr>
              <a:t>	</a:t>
            </a:r>
            <a:r>
              <a:rPr lang="en-US" sz="2000" b="1" i="1" dirty="0" err="1" smtClean="0">
                <a:solidFill>
                  <a:srgbClr val="FF6600"/>
                </a:solidFill>
              </a:rPr>
              <a:t>Akapulko</a:t>
            </a:r>
            <a:r>
              <a:rPr lang="en-US" sz="2000" b="1" i="1" dirty="0" smtClean="0">
                <a:solidFill>
                  <a:srgbClr val="FF6600"/>
                </a:solidFill>
              </a:rPr>
              <a:t> Lotion</a:t>
            </a:r>
          </a:p>
          <a:p>
            <a:pPr marL="336550" indent="-336550"/>
            <a:endParaRPr lang="en-US" sz="2400" b="1" dirty="0"/>
          </a:p>
          <a:p>
            <a:pPr marL="336550" indent="-336550">
              <a:buFontTx/>
              <a:buChar char="•"/>
            </a:pPr>
            <a:r>
              <a:rPr lang="en-US" sz="2400" b="1" dirty="0"/>
              <a:t>First license issued in November 1995 for </a:t>
            </a:r>
            <a:r>
              <a:rPr lang="en-US" sz="2400" b="1" dirty="0" err="1"/>
              <a:t>Lagundi</a:t>
            </a:r>
            <a:r>
              <a:rPr lang="en-US" sz="2400" b="1" dirty="0"/>
              <a:t> </a:t>
            </a:r>
            <a:r>
              <a:rPr lang="en-US" sz="2400" b="1" dirty="0" smtClean="0"/>
              <a:t>&amp; </a:t>
            </a:r>
            <a:r>
              <a:rPr lang="en-US" sz="2400" b="1" dirty="0" err="1"/>
              <a:t>Sambong</a:t>
            </a:r>
            <a:r>
              <a:rPr lang="en-US" sz="2400" b="1" dirty="0"/>
              <a:t> tablet and in 1999 for </a:t>
            </a:r>
            <a:r>
              <a:rPr lang="en-US" sz="2400" b="1" dirty="0" err="1"/>
              <a:t>Lagundi</a:t>
            </a:r>
            <a:r>
              <a:rPr lang="en-US" sz="2400" b="1" dirty="0"/>
              <a:t> Pediatric </a:t>
            </a:r>
            <a:r>
              <a:rPr lang="en-US" sz="2400" b="1" dirty="0" smtClean="0"/>
              <a:t>Syrup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410200" y="1778175"/>
            <a:ext cx="35814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indent="-336550">
              <a:buFontTx/>
              <a:buChar char="•"/>
            </a:pPr>
            <a:r>
              <a:rPr lang="en-US" sz="2400" b="1" dirty="0" smtClean="0"/>
              <a:t>Trademarks: </a:t>
            </a:r>
          </a:p>
          <a:p>
            <a:pPr marL="336550" indent="-336550"/>
            <a:r>
              <a:rPr lang="en-US" sz="2400" b="1" dirty="0" smtClean="0"/>
              <a:t>	</a:t>
            </a:r>
            <a:r>
              <a:rPr lang="en-US" sz="2400" b="1" dirty="0" err="1" smtClean="0">
                <a:solidFill>
                  <a:srgbClr val="FF0000"/>
                </a:solidFill>
              </a:rPr>
              <a:t>Ascof</a:t>
            </a:r>
            <a:r>
              <a:rPr lang="en-US" sz="2400" b="1" dirty="0" smtClean="0"/>
              <a:t> </a:t>
            </a:r>
            <a:r>
              <a:rPr lang="en-US" b="1" i="1" dirty="0" smtClean="0"/>
              <a:t>(for </a:t>
            </a:r>
            <a:r>
              <a:rPr lang="en-US" b="1" i="1" dirty="0" err="1" smtClean="0"/>
              <a:t>Lagundi</a:t>
            </a:r>
            <a:r>
              <a:rPr lang="en-US" b="1" i="1" dirty="0" smtClean="0"/>
              <a:t>) </a:t>
            </a:r>
            <a:endParaRPr lang="en-US" sz="2400" b="1" i="1" dirty="0" smtClean="0"/>
          </a:p>
          <a:p>
            <a:pPr marL="336550" indent="-336550"/>
            <a:r>
              <a:rPr lang="en-US" sz="2400" b="1" dirty="0" smtClean="0"/>
              <a:t>	</a:t>
            </a:r>
            <a:r>
              <a:rPr lang="en-US" sz="2400" b="1" dirty="0" err="1" smtClean="0">
                <a:solidFill>
                  <a:srgbClr val="008000"/>
                </a:solidFill>
              </a:rPr>
              <a:t>ReLeaf</a:t>
            </a:r>
            <a:r>
              <a:rPr lang="en-US" sz="2400" b="1" dirty="0" smtClean="0"/>
              <a:t> </a:t>
            </a:r>
            <a:r>
              <a:rPr lang="en-US" b="1" i="1" dirty="0" smtClean="0"/>
              <a:t>(for </a:t>
            </a:r>
            <a:r>
              <a:rPr lang="en-US" b="1" i="1" dirty="0" err="1" smtClean="0"/>
              <a:t>Sambong</a:t>
            </a:r>
            <a:r>
              <a:rPr lang="en-US" b="1" dirty="0" smtClean="0"/>
              <a:t>)</a:t>
            </a:r>
          </a:p>
          <a:p>
            <a:pPr marL="336550" indent="-336550"/>
            <a:endParaRPr lang="en-US" b="1" dirty="0" smtClean="0"/>
          </a:p>
          <a:p>
            <a:pPr marL="336550" indent="-336550">
              <a:buFontTx/>
              <a:buChar char="•"/>
            </a:pPr>
            <a:r>
              <a:rPr lang="en-US" sz="2400" b="1" dirty="0" smtClean="0"/>
              <a:t>Product Variants after Licensing: </a:t>
            </a:r>
          </a:p>
          <a:p>
            <a:pPr marL="336550" indent="-336550"/>
            <a:r>
              <a:rPr lang="en-US" sz="2400" b="1" dirty="0" smtClean="0"/>
              <a:t>	</a:t>
            </a:r>
            <a:r>
              <a:rPr lang="en-US" sz="2000" b="1" i="1" dirty="0" smtClean="0">
                <a:solidFill>
                  <a:srgbClr val="FF6600"/>
                </a:solidFill>
              </a:rPr>
              <a:t>Strawberry </a:t>
            </a:r>
          </a:p>
          <a:p>
            <a:pPr marL="336550" indent="-336550"/>
            <a:r>
              <a:rPr lang="en-US" sz="2000" b="1" i="1" dirty="0" smtClean="0">
                <a:solidFill>
                  <a:srgbClr val="FF6600"/>
                </a:solidFill>
              </a:rPr>
              <a:t>	Banana-flavored </a:t>
            </a:r>
            <a:r>
              <a:rPr lang="en-US" sz="2000" b="1" i="1" dirty="0" err="1" smtClean="0">
                <a:solidFill>
                  <a:srgbClr val="FF6600"/>
                </a:solidFill>
              </a:rPr>
              <a:t>Lagundi</a:t>
            </a:r>
            <a:r>
              <a:rPr lang="en-US" sz="2000" b="1" i="1" dirty="0" smtClean="0">
                <a:solidFill>
                  <a:srgbClr val="FF6600"/>
                </a:solidFill>
              </a:rPr>
              <a:t> Pediatric Syrup </a:t>
            </a:r>
            <a:endParaRPr lang="en-US" sz="2400" b="1" i="1" dirty="0">
              <a:solidFill>
                <a:srgbClr val="FF6600"/>
              </a:solidFill>
            </a:endParaRPr>
          </a:p>
        </p:txBody>
      </p:sp>
      <p:pic>
        <p:nvPicPr>
          <p:cNvPr id="161794" name="Picture 2" descr="http://2.bp.blogspot.com/-hcNHIhSKMuQ/TqpB8B9nmII/AAAAAAAABqs/IqWU6qWU-r8/s1600/1Ascof+Syrup+in+Ponkan%252C+Menthol%252C+Strawberry+and+Menthol+Sugar+Free+varia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055251"/>
            <a:ext cx="3124200" cy="1040749"/>
          </a:xfrm>
          <a:prstGeom prst="rect">
            <a:avLst/>
          </a:prstGeom>
          <a:noFill/>
        </p:spPr>
      </p:pic>
      <p:pic>
        <p:nvPicPr>
          <p:cNvPr id="9" name="Picture 26" descr="http://upload.wikimedia.org/wikipedia/en/2/29/Up_manila_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2150" y="1371600"/>
            <a:ext cx="914400" cy="914400"/>
          </a:xfrm>
          <a:prstGeom prst="rect">
            <a:avLst/>
          </a:prstGeom>
          <a:noFill/>
        </p:spPr>
      </p:pic>
      <p:pic>
        <p:nvPicPr>
          <p:cNvPr id="10" name="Picture 2" descr="http://aboutphilippines.ph/filer/toledo-cebu/PCHRD_logo.png"/>
          <p:cNvPicPr>
            <a:picLocks noChangeAspect="1" noChangeArrowheads="1"/>
          </p:cNvPicPr>
          <p:nvPr/>
        </p:nvPicPr>
        <p:blipFill>
          <a:blip r:embed="rId5"/>
          <a:srcRect l="16000" r="20000" b="28000"/>
          <a:stretch>
            <a:fillRect/>
          </a:stretch>
        </p:blipFill>
        <p:spPr bwMode="auto">
          <a:xfrm>
            <a:off x="2891912" y="1219201"/>
            <a:ext cx="993422" cy="1117600"/>
          </a:xfrm>
          <a:prstGeom prst="rect">
            <a:avLst/>
          </a:prstGeom>
          <a:noFill/>
        </p:spPr>
      </p:pic>
      <p:pic>
        <p:nvPicPr>
          <p:cNvPr id="10242" name="Picture 2" descr="http://www.pascuallab.com/images/2014-PascualLab-web-preview_0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215" b="8725"/>
          <a:stretch>
            <a:fillRect/>
          </a:stretch>
        </p:blipFill>
        <p:spPr bwMode="auto">
          <a:xfrm>
            <a:off x="685800" y="1447800"/>
            <a:ext cx="1276350" cy="748792"/>
          </a:xfrm>
          <a:prstGeom prst="rect">
            <a:avLst/>
          </a:prstGeom>
          <a:noFill/>
        </p:spPr>
      </p:pic>
      <p:sp>
        <p:nvSpPr>
          <p:cNvPr id="13" name="Title 6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6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LAGUNDI &amp; SAMBONG – UP MANILA</a:t>
            </a:r>
            <a:endParaRPr kumimoji="0" lang="en-PH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9144000" cy="952500"/>
          </a:xfrm>
        </p:spPr>
        <p:txBody>
          <a:bodyPr>
            <a:noAutofit/>
          </a:bodyPr>
          <a:lstStyle/>
          <a:p>
            <a:r>
              <a:rPr lang="en-PH" sz="3600" dirty="0" smtClean="0"/>
              <a:t>LAGUNDI &amp; SAMBONG – UP MANILA</a:t>
            </a:r>
            <a:endParaRPr lang="en-PH" sz="3600" dirty="0"/>
          </a:p>
        </p:txBody>
      </p:sp>
      <p:sp>
        <p:nvSpPr>
          <p:cNvPr id="28678" name="Content Placeholder 2"/>
          <p:cNvSpPr>
            <a:spLocks/>
          </p:cNvSpPr>
          <p:nvPr/>
        </p:nvSpPr>
        <p:spPr bwMode="auto">
          <a:xfrm>
            <a:off x="304800" y="1676400"/>
            <a:ext cx="853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336550" indent="-336550">
              <a:spcBef>
                <a:spcPct val="20000"/>
              </a:spcBef>
              <a:buFontTx/>
              <a:buChar char="•"/>
            </a:pPr>
            <a:r>
              <a:rPr lang="en-US" sz="2800" b="1" dirty="0" smtClean="0"/>
              <a:t>From </a:t>
            </a:r>
            <a:r>
              <a:rPr lang="en-US" sz="2800" b="1" dirty="0"/>
              <a:t>initial remittance of  </a:t>
            </a:r>
            <a:r>
              <a:rPr lang="en-US" sz="3200" b="1" dirty="0">
                <a:solidFill>
                  <a:srgbClr val="FF6600"/>
                </a:solidFill>
              </a:rPr>
              <a:t>P164,018.85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/>
              <a:t>for royalties and license fees on </a:t>
            </a:r>
            <a:r>
              <a:rPr lang="en-US" sz="2800" b="1" dirty="0" err="1"/>
              <a:t>Lagundi</a:t>
            </a:r>
            <a:r>
              <a:rPr lang="en-US" sz="2800" b="1" dirty="0"/>
              <a:t> and </a:t>
            </a:r>
            <a:r>
              <a:rPr lang="en-US" sz="2800" b="1" dirty="0" err="1"/>
              <a:t>Sambong</a:t>
            </a:r>
            <a:r>
              <a:rPr lang="en-US" sz="2800" b="1" dirty="0"/>
              <a:t> products in 1997 to </a:t>
            </a:r>
            <a:r>
              <a:rPr lang="en-US" sz="3200" b="1" dirty="0">
                <a:solidFill>
                  <a:srgbClr val="FF6600"/>
                </a:solidFill>
              </a:rPr>
              <a:t>P13,856,915.13</a:t>
            </a:r>
            <a:r>
              <a:rPr lang="en-US" sz="2800" b="1" dirty="0"/>
              <a:t> in 2010</a:t>
            </a:r>
          </a:p>
          <a:p>
            <a:pPr marL="336550" indent="-336550">
              <a:spcBef>
                <a:spcPct val="20000"/>
              </a:spcBef>
              <a:buFontTx/>
              <a:buChar char="•"/>
            </a:pPr>
            <a:r>
              <a:rPr lang="en-US" sz="2800" b="1" dirty="0"/>
              <a:t>Total remittance of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4000" b="1" dirty="0">
                <a:solidFill>
                  <a:srgbClr val="FF6600"/>
                </a:solidFill>
              </a:rPr>
              <a:t>P50,046,894.79</a:t>
            </a:r>
            <a:r>
              <a:rPr lang="en-US" sz="3600" b="1" dirty="0">
                <a:solidFill>
                  <a:srgbClr val="FF9900"/>
                </a:solidFill>
              </a:rPr>
              <a:t> </a:t>
            </a:r>
            <a:r>
              <a:rPr lang="en-US" sz="2800" b="1" dirty="0"/>
              <a:t>for royalties  and license fees  from 1997 to 2010 </a:t>
            </a:r>
          </a:p>
          <a:p>
            <a:pPr marL="609600" indent="-273050">
              <a:spcBef>
                <a:spcPct val="20000"/>
              </a:spcBef>
              <a:buFontTx/>
              <a:buChar char="•"/>
            </a:pPr>
            <a:endParaRPr lang="en-US" sz="2800" b="1" dirty="0"/>
          </a:p>
        </p:txBody>
      </p:sp>
      <p:pic>
        <p:nvPicPr>
          <p:cNvPr id="5" name="Picture 26" descr="http://upload.wikimedia.org/wikipedia/en/2/29/Up_manila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51054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6705600" cy="952500"/>
          </a:xfrm>
        </p:spPr>
        <p:txBody>
          <a:bodyPr>
            <a:normAutofit/>
          </a:bodyPr>
          <a:lstStyle/>
          <a:p>
            <a:r>
              <a:rPr lang="en-PH" dirty="0" smtClean="0"/>
              <a:t>University of San Carlos</a:t>
            </a:r>
            <a:endParaRPr lang="en-PH" dirty="0"/>
          </a:p>
        </p:txBody>
      </p:sp>
      <p:pic>
        <p:nvPicPr>
          <p:cNvPr id="7" name="Picture 20" descr="http://www.affordablecebu.com/pictures/articles/graphics/University-of-San-Carlos-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5098" y="1371600"/>
            <a:ext cx="1830702" cy="2057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0" y="1255455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for the city:</a:t>
            </a:r>
          </a:p>
          <a:p>
            <a:r>
              <a:rPr lang="en-PH" sz="6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Turning Waste </a:t>
            </a:r>
          </a:p>
          <a:p>
            <a:r>
              <a:rPr lang="en-PH" sz="6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Gold</a:t>
            </a:r>
            <a:endParaRPr lang="en-PH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910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400" b="1" dirty="0" smtClean="0"/>
              <a:t>Developed a bio-refinery plant that converts mango peels into useful side-products such as raw materials for cosmetic products and more. </a:t>
            </a:r>
            <a:endParaRPr lang="en-PH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6705600" cy="660400"/>
          </a:xfrm>
        </p:spPr>
        <p:txBody>
          <a:bodyPr>
            <a:normAutofit fontScale="90000"/>
          </a:bodyPr>
          <a:lstStyle/>
          <a:p>
            <a:r>
              <a:rPr lang="en-PH" smtClean="0"/>
              <a:t>University of San Carlos</a:t>
            </a:r>
            <a:endParaRPr lang="en-PH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819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800" b="1" i="1" dirty="0" smtClean="0"/>
              <a:t>Turning Waste into </a:t>
            </a:r>
            <a:r>
              <a:rPr lang="en-PH" sz="7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endParaRPr lang="en-PH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0" descr="http://www.affordablecebu.com/pictures/articles/graphics/University-of-San-Carlos-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7158" y="3124200"/>
            <a:ext cx="745842" cy="8382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3200400" y="5029201"/>
            <a:ext cx="324464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napshot 11 (9-15-2014 12-28 PM)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5056409"/>
            <a:ext cx="3244645" cy="1816105"/>
          </a:xfrm>
          <a:prstGeom prst="rect">
            <a:avLst/>
          </a:prstGeom>
        </p:spPr>
      </p:pic>
      <p:pic>
        <p:nvPicPr>
          <p:cNvPr id="10" name="Picture 9" descr="Snapshot 8 (9-15-2014 12-23 PM) copy.jpg"/>
          <p:cNvPicPr>
            <a:picLocks noChangeAspect="1"/>
          </p:cNvPicPr>
          <p:nvPr/>
        </p:nvPicPr>
        <p:blipFill>
          <a:blip r:embed="rId5" cstate="print"/>
          <a:srcRect l="10495"/>
          <a:stretch>
            <a:fillRect/>
          </a:stretch>
        </p:blipFill>
        <p:spPr>
          <a:xfrm>
            <a:off x="6240896" y="5042533"/>
            <a:ext cx="2903104" cy="18154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t="4167" b="1000"/>
          <a:stretch>
            <a:fillRect/>
          </a:stretch>
        </p:blipFill>
        <p:spPr bwMode="auto">
          <a:xfrm>
            <a:off x="5257800" y="764949"/>
            <a:ext cx="3886200" cy="21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 b="699"/>
          <a:stretch>
            <a:fillRect/>
          </a:stretch>
        </p:blipFill>
        <p:spPr bwMode="auto">
          <a:xfrm>
            <a:off x="2889504" y="759113"/>
            <a:ext cx="2673095" cy="214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62000"/>
            <a:ext cx="2971800" cy="214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52400" y="4045803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USC’s </a:t>
            </a:r>
            <a:r>
              <a:rPr lang="en-US" sz="24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BioPERC</a:t>
            </a:r>
            <a:r>
              <a:rPr lang="en-US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partnered with GEMS, Inc. with its patent to a technology being USC’s equity to the private company </a:t>
            </a:r>
            <a:endParaRPr lang="en-US" sz="2400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brary.delmar.edu/library/graphics/NewWebpage/Books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43400" y="4953000"/>
            <a:ext cx="1296329" cy="1143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9144000" cy="952500"/>
          </a:xfrm>
        </p:spPr>
        <p:txBody>
          <a:bodyPr>
            <a:normAutofit/>
          </a:bodyPr>
          <a:lstStyle/>
          <a:p>
            <a:r>
              <a:rPr lang="en-PH" dirty="0" smtClean="0"/>
              <a:t>Western </a:t>
            </a:r>
            <a:r>
              <a:rPr lang="en-PH" dirty="0" err="1" smtClean="0"/>
              <a:t>Visayas</a:t>
            </a:r>
            <a:r>
              <a:rPr lang="en-PH" dirty="0" smtClean="0"/>
              <a:t> College of S&amp;T</a:t>
            </a:r>
            <a:endParaRPr lang="en-PH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362200"/>
            <a:ext cx="647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WVCST</a:t>
            </a:r>
            <a:r>
              <a:rPr lang="en-US" sz="3200" b="1" i="1" dirty="0" smtClean="0"/>
              <a:t> Generates income from their Intellectual Properties</a:t>
            </a:r>
          </a:p>
        </p:txBody>
      </p:sp>
      <p:pic>
        <p:nvPicPr>
          <p:cNvPr id="5" name="Picture 22" descr="http://3.bp.blogspot.com/-SC0O-hwOl2w/UCNPYRTY5II/AAAAAAAAABU/EQEtNQlrjlw/s1600/wvcst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219200"/>
            <a:ext cx="1905000" cy="1905000"/>
          </a:xfrm>
          <a:prstGeom prst="rect">
            <a:avLst/>
          </a:prstGeom>
          <a:noFill/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2400" y="4036874"/>
            <a:ext cx="434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Since 2008, </a:t>
            </a:r>
            <a:r>
              <a:rPr lang="en-US" sz="2000" dirty="0"/>
              <a:t>the College has been able to generate a gross income of </a:t>
            </a:r>
            <a:r>
              <a:rPr lang="en-US" sz="2000" dirty="0" smtClean="0"/>
              <a:t>almost </a:t>
            </a:r>
            <a:r>
              <a:rPr lang="en-US" sz="2800" b="1" dirty="0" err="1" smtClean="0">
                <a:solidFill>
                  <a:srgbClr val="FF6600"/>
                </a:solidFill>
              </a:rPr>
              <a:t>PhP</a:t>
            </a:r>
            <a:r>
              <a:rPr lang="en-US" sz="2800" b="1" dirty="0" smtClean="0">
                <a:solidFill>
                  <a:srgbClr val="FF6600"/>
                </a:solidFill>
              </a:rPr>
              <a:t> 6 Million </a:t>
            </a:r>
            <a:r>
              <a:rPr lang="en-US" sz="2000" dirty="0"/>
              <a:t>from instructional materials and software-developed systems. 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12192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72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Minds</a:t>
            </a:r>
            <a:endParaRPr lang="en-PH" sz="5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105400" y="4007584"/>
            <a:ext cx="3886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smtClean="0"/>
              <a:t>The </a:t>
            </a:r>
            <a:r>
              <a:rPr lang="en-US" sz="2000" dirty="0"/>
              <a:t>faculty authored  </a:t>
            </a:r>
            <a:r>
              <a:rPr lang="en-US" sz="2000" b="1" dirty="0">
                <a:solidFill>
                  <a:srgbClr val="FF6600"/>
                </a:solidFill>
                <a:latin typeface="Arial Black" pitchFamily="34" charset="0"/>
              </a:rPr>
              <a:t>twenty-eight (28) instructional materials </a:t>
            </a:r>
            <a:r>
              <a:rPr lang="en-US" sz="2000" dirty="0"/>
              <a:t>that were published </a:t>
            </a:r>
            <a:r>
              <a:rPr lang="en-US" sz="2000" dirty="0" smtClean="0"/>
              <a:t>&amp; commercialized </a:t>
            </a:r>
            <a:r>
              <a:rPr lang="en-US" sz="2000" dirty="0"/>
              <a:t>by the </a:t>
            </a:r>
            <a:r>
              <a:rPr lang="en-US" sz="2000" dirty="0" smtClean="0"/>
              <a:t>College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POPHL Theme2014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IPOPHL Theme2014</Template>
  <TotalTime>571</TotalTime>
  <Words>726</Words>
  <Application>Microsoft Office PowerPoint</Application>
  <PresentationFormat>On-screen Show (4:3)</PresentationFormat>
  <Paragraphs>131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IPOPHL Theme2014</vt:lpstr>
      <vt:lpstr>TECHNOLOGY TRANSFER in the Philippines</vt:lpstr>
      <vt:lpstr>Slide 2</vt:lpstr>
      <vt:lpstr>Technology Transfers in PH</vt:lpstr>
      <vt:lpstr>LAGUNDI &amp; SAMBONG – UP MANILA</vt:lpstr>
      <vt:lpstr>Slide 5</vt:lpstr>
      <vt:lpstr>LAGUNDI &amp; SAMBONG – UP MANILA</vt:lpstr>
      <vt:lpstr>University of San Carlos</vt:lpstr>
      <vt:lpstr>University of San Carlos</vt:lpstr>
      <vt:lpstr>Western Visayas College of S&amp;T</vt:lpstr>
      <vt:lpstr>IPOPHL’s Initiative</vt:lpstr>
      <vt:lpstr>Technology Licensing Workshop</vt:lpstr>
      <vt:lpstr>Technology Pitching Workshop</vt:lpstr>
      <vt:lpstr>Actual Technology Pitching</vt:lpstr>
      <vt:lpstr>IPOPHL’s Digital marketplace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IP DEPOT</vt:lpstr>
      <vt:lpstr>Slide 23</vt:lpstr>
      <vt:lpstr>IP DEPOT</vt:lpstr>
      <vt:lpstr>IP DEPOT</vt:lpstr>
      <vt:lpstr>IP DEPOT</vt:lpstr>
      <vt:lpstr>Slide 27</vt:lpstr>
      <vt:lpstr>Partnerships</vt:lpstr>
      <vt:lpstr>Next Steps</vt:lpstr>
      <vt:lpstr>Next steps for Tech Trans in PH</vt:lpstr>
      <vt:lpstr>Lessons learned</vt:lpstr>
      <vt:lpstr>Lessons learned</vt:lpstr>
      <vt:lpstr>Lessons learned</vt:lpstr>
      <vt:lpstr>THANK YOU!!!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Harris M. Fulo</dc:creator>
  <cp:lastModifiedBy>Harris M. Fulo</cp:lastModifiedBy>
  <cp:revision>83</cp:revision>
  <dcterms:created xsi:type="dcterms:W3CDTF">2015-03-27T06:28:25Z</dcterms:created>
  <dcterms:modified xsi:type="dcterms:W3CDTF">2015-05-05T07:51:26Z</dcterms:modified>
</cp:coreProperties>
</file>