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drawings/drawing3.xml" ContentType="application/vnd.openxmlformats-officedocument.drawingml.chartshapes+xml"/>
  <Override PartName="/ppt/charts/chart7.xml" ContentType="application/vnd.openxmlformats-officedocument.drawingml.chart+xml"/>
  <Override PartName="/ppt/drawings/drawing4.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notesSlides/notesSlide4.xml" ContentType="application/vnd.openxmlformats-officedocument.presentationml.notesSlide+xml"/>
  <Override PartName="/ppt/charts/chart10.xml" ContentType="application/vnd.openxmlformats-officedocument.drawingml.chart+xml"/>
  <Override PartName="/ppt/drawings/drawing5.xml" ContentType="application/vnd.openxmlformats-officedocument.drawingml.chartshapes+xml"/>
  <Override PartName="/ppt/notesSlides/notesSlide5.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6.xml" ContentType="application/vnd.openxmlformats-officedocument.presentationml.notesSlide+xml"/>
  <Override PartName="/ppt/charts/chart13.xml" ContentType="application/vnd.openxmlformats-officedocument.drawingml.chart+xml"/>
  <Override PartName="/ppt/notesSlides/notesSlide7.xml" ContentType="application/vnd.openxmlformats-officedocument.presentationml.notesSlide+xml"/>
  <Override PartName="/ppt/charts/chart14.xml" ContentType="application/vnd.openxmlformats-officedocument.drawingml.chart+xml"/>
  <Override PartName="/ppt/drawings/drawing6.xml" ContentType="application/vnd.openxmlformats-officedocument.drawingml.chartshapes+xml"/>
  <Override PartName="/ppt/charts/chart15.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7" r:id="rId4"/>
  </p:sldMasterIdLst>
  <p:notesMasterIdLst>
    <p:notesMasterId r:id="rId38"/>
  </p:notesMasterIdLst>
  <p:handoutMasterIdLst>
    <p:handoutMasterId r:id="rId39"/>
  </p:handoutMasterIdLst>
  <p:sldIdLst>
    <p:sldId id="353" r:id="rId5"/>
    <p:sldId id="354" r:id="rId6"/>
    <p:sldId id="329" r:id="rId7"/>
    <p:sldId id="330" r:id="rId8"/>
    <p:sldId id="331" r:id="rId9"/>
    <p:sldId id="332" r:id="rId10"/>
    <p:sldId id="344" r:id="rId11"/>
    <p:sldId id="345" r:id="rId12"/>
    <p:sldId id="348" r:id="rId13"/>
    <p:sldId id="355" r:id="rId14"/>
    <p:sldId id="352" r:id="rId15"/>
    <p:sldId id="351" r:id="rId16"/>
    <p:sldId id="337" r:id="rId17"/>
    <p:sldId id="356" r:id="rId18"/>
    <p:sldId id="374" r:id="rId19"/>
    <p:sldId id="386" r:id="rId20"/>
    <p:sldId id="387" r:id="rId21"/>
    <p:sldId id="360" r:id="rId22"/>
    <p:sldId id="346" r:id="rId23"/>
    <p:sldId id="339" r:id="rId24"/>
    <p:sldId id="383" r:id="rId25"/>
    <p:sldId id="358" r:id="rId26"/>
    <p:sldId id="385" r:id="rId27"/>
    <p:sldId id="359" r:id="rId28"/>
    <p:sldId id="375" r:id="rId29"/>
    <p:sldId id="376" r:id="rId30"/>
    <p:sldId id="377" r:id="rId31"/>
    <p:sldId id="378" r:id="rId32"/>
    <p:sldId id="379" r:id="rId33"/>
    <p:sldId id="380" r:id="rId34"/>
    <p:sldId id="381" r:id="rId35"/>
    <p:sldId id="382" r:id="rId36"/>
    <p:sldId id="384" r:id="rId37"/>
  </p:sldIdLst>
  <p:sldSz cx="9144000" cy="6858000" type="screen4x3"/>
  <p:notesSz cx="6858000" cy="9144000"/>
  <p:defaultTextStyle>
    <a:defPPr>
      <a:defRPr lang="en-US"/>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7C8A"/>
    <a:srgbClr val="FCB94D"/>
    <a:srgbClr val="F2704A"/>
    <a:srgbClr val="E9EC99"/>
    <a:srgbClr val="96BB33"/>
    <a:srgbClr val="99D6EA"/>
    <a:srgbClr val="0097D1"/>
    <a:srgbClr val="295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F348D8D-2592-4D36-8BCA-CF58A03317E7}">
  <a:tblStyle styleId="{4F348D8D-2592-4D36-8BCA-CF58A03317E7}" styleName="IHS Table Style">
    <a:wholeTbl>
      <a:tcTxStyle>
        <a:fontRef idx="minor"/>
        <a:schemeClr val="dk1"/>
      </a:tcTxStyle>
      <a:tcStyle>
        <a:tcBdr>
          <a:left>
            <a:ln>
              <a:noFill/>
            </a:ln>
          </a:left>
          <a:right>
            <a:ln>
              <a:noFill/>
            </a:ln>
          </a:right>
          <a:top>
            <a:ln>
              <a:noFill/>
            </a:ln>
          </a:top>
          <a:bottom>
            <a:ln>
              <a:noFill/>
            </a:ln>
          </a:bottom>
          <a:insideH>
            <a:ln>
              <a:noFill/>
            </a:ln>
          </a:insideH>
          <a:insideV>
            <a:ln>
              <a:noFill/>
            </a:ln>
          </a:insideV>
        </a:tcBdr>
      </a:tcStyle>
    </a:wholeTbl>
    <a:band1H>
      <a:tcTxStyle>
        <a:schemeClr val="dk1"/>
      </a:tcTxStyle>
      <a:tcStyle>
        <a:tcBdr/>
      </a:tcStyle>
    </a:band1H>
    <a:band2H>
      <a:tcStyle>
        <a:tcBdr/>
      </a:tcStyle>
    </a:band2H>
    <a:band1V>
      <a:tcStyle>
        <a:tcBdr/>
      </a:tcStyle>
    </a:band1V>
    <a:band2V>
      <a:tcStyle>
        <a:tcBdr/>
      </a:tcStyle>
    </a:band2V>
    <a:lastRow>
      <a:tcStyle>
        <a:tcBdr/>
      </a:tcStyle>
    </a:lastRow>
    <a:firstRow>
      <a:tcTxStyle>
        <a:fontRef idx="major"/>
        <a:schemeClr val="bg1"/>
      </a:tcTxStyle>
      <a:tcStyle>
        <a:tcBdr/>
        <a:fill>
          <a:solidFill>
            <a:srgbClr val="707C8A"/>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13" autoAdjust="0"/>
    <p:restoredTop sz="65605" autoAdjust="0"/>
  </p:normalViewPr>
  <p:slideViewPr>
    <p:cSldViewPr>
      <p:cViewPr varScale="1">
        <p:scale>
          <a:sx n="89" d="100"/>
          <a:sy n="89" d="100"/>
        </p:scale>
        <p:origin x="-800" y="-96"/>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6.xlsx"/><Relationship Id="rId2" Type="http://schemas.openxmlformats.org/officeDocument/2006/relationships/chartUserShapes" Target="../drawings/drawing5.xm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jongisby:Dropbox:ACT:Analysis%20Workbook.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eleni.marouli\AppData\Local\Microsoft\Windows\Temporary%20Internet%20Files\Content.Outlook\HT2IUX4B\viewing%20time%20extract%20-%20follow%20up%20v.xlsx"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14.xml.rels><?xml version="1.0" encoding="UTF-8" standalone="yes"?>
<Relationships xmlns="http://schemas.openxmlformats.org/package/2006/relationships"><Relationship Id="rId1" Type="http://schemas.openxmlformats.org/officeDocument/2006/relationships/oleObject" Target="file:///\\ihs\screen%20digest\Public\Advertising\Consultancy\2015_ACT\Copy%20of%20TV%20data.xlsx" TargetMode="External"/><Relationship Id="rId2" Type="http://schemas.openxmlformats.org/officeDocument/2006/relationships/chartUserShapes" Target="../drawings/drawing6.xml"/></Relationships>
</file>

<file path=ppt/charts/_rels/chart15.xml.rels><?xml version="1.0" encoding="UTF-8" standalone="yes"?>
<Relationships xmlns="http://schemas.openxmlformats.org/package/2006/relationships"><Relationship Id="rId1" Type="http://schemas.openxmlformats.org/officeDocument/2006/relationships/oleObject" Target="file:///\\ihs\screen%20digest\Public\Advertising\Consultancy\2015_ACT\Copy%20of%20TV%20data.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1" Type="http://schemas.openxmlformats.org/officeDocument/2006/relationships/oleObject" Target="Crucial:Users:dk:Downloads:Data%20for%20DK%20WIP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IHS\Screen%20Digest\Public\Technology\REPORTS%20and%20CONSULTANCY\WIPO\Copy%20of%20Ad%20data%20for%20WIPO.xlsx" TargetMode="External"/><Relationship Id="rId2"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1" Type="http://schemas.openxmlformats.org/officeDocument/2006/relationships/oleObject" Target="file:///\\IHS\Screen%20Digest\Public\Technology\REPORTS%20and%20CONSULTANCY\WIPO\IHS%20Graph%20Template%202015_TV_programming.xlsx" TargetMode="External"/><Relationship Id="rId2"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9.xml.rels><?xml version="1.0" encoding="UTF-8" standalone="yes"?>
<Relationships xmlns="http://schemas.openxmlformats.org/package/2006/relationships"><Relationship Id="rId1" Type="http://schemas.openxmlformats.org/officeDocument/2006/relationships/oleObject" Target="file:///C:\Users\wyk38050\AppData\Local\Microsoft\Windows\Temporary%20Internet%20Files\Content.Outlook\8ZOTSHX5\DC%202014%20Viewing%20Time%20Que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total cable subscribers</c:v>
                </c:pt>
              </c:strCache>
            </c:strRef>
          </c:tx>
          <c:invertIfNegative val="0"/>
          <c:cat>
            <c:strRef>
              <c:f>Sheet1!$A$2:$A$7</c:f>
              <c:strCache>
                <c:ptCount val="6"/>
                <c:pt idx="0">
                  <c:v>Western Europe</c:v>
                </c:pt>
                <c:pt idx="1">
                  <c:v>Central and Eastern Europe</c:v>
                </c:pt>
                <c:pt idx="2">
                  <c:v>Middle-East/Africa</c:v>
                </c:pt>
                <c:pt idx="3">
                  <c:v>North America</c:v>
                </c:pt>
                <c:pt idx="4">
                  <c:v>Central and South America</c:v>
                </c:pt>
                <c:pt idx="5">
                  <c:v>Asia-Pacific</c:v>
                </c:pt>
              </c:strCache>
            </c:strRef>
          </c:cat>
          <c:val>
            <c:numRef>
              <c:f>Sheet1!$B$2:$B$7</c:f>
              <c:numCache>
                <c:formatCode>_-* #,##0_-;\-* #,##0_-;_-* "-"??_-;_-@_-</c:formatCode>
                <c:ptCount val="6"/>
                <c:pt idx="0">
                  <c:v>43406.072415</c:v>
                </c:pt>
                <c:pt idx="1">
                  <c:v>39805.00727018182</c:v>
                </c:pt>
                <c:pt idx="2">
                  <c:v>906.55</c:v>
                </c:pt>
                <c:pt idx="3">
                  <c:v>61220.10181082414</c:v>
                </c:pt>
                <c:pt idx="4">
                  <c:v>22370.328936</c:v>
                </c:pt>
                <c:pt idx="5">
                  <c:v>355688.8086116113</c:v>
                </c:pt>
              </c:numCache>
            </c:numRef>
          </c:val>
        </c:ser>
        <c:ser>
          <c:idx val="1"/>
          <c:order val="1"/>
          <c:tx>
            <c:strRef>
              <c:f>Sheet1!$C$1</c:f>
              <c:strCache>
                <c:ptCount val="1"/>
                <c:pt idx="0">
                  <c:v>total pay satellite subscribers</c:v>
                </c:pt>
              </c:strCache>
            </c:strRef>
          </c:tx>
          <c:invertIfNegative val="0"/>
          <c:cat>
            <c:strRef>
              <c:f>Sheet1!$A$2:$A$7</c:f>
              <c:strCache>
                <c:ptCount val="6"/>
                <c:pt idx="0">
                  <c:v>Western Europe</c:v>
                </c:pt>
                <c:pt idx="1">
                  <c:v>Central and Eastern Europe</c:v>
                </c:pt>
                <c:pt idx="2">
                  <c:v>Middle-East/Africa</c:v>
                </c:pt>
                <c:pt idx="3">
                  <c:v>North America</c:v>
                </c:pt>
                <c:pt idx="4">
                  <c:v>Central and South America</c:v>
                </c:pt>
                <c:pt idx="5">
                  <c:v>Asia-Pacific</c:v>
                </c:pt>
              </c:strCache>
            </c:strRef>
          </c:cat>
          <c:val>
            <c:numRef>
              <c:f>Sheet1!$C$2:$C$7</c:f>
              <c:numCache>
                <c:formatCode>_-* #,##0.0_-;\-* #,##0.0_-;_-* "-"??_-;_-@_-</c:formatCode>
                <c:ptCount val="6"/>
                <c:pt idx="0">
                  <c:v>29777.34465902381</c:v>
                </c:pt>
                <c:pt idx="1">
                  <c:v>31115.212</c:v>
                </c:pt>
                <c:pt idx="2">
                  <c:v>9086.348034764744</c:v>
                </c:pt>
                <c:pt idx="3">
                  <c:v>36869.00166666663</c:v>
                </c:pt>
                <c:pt idx="4">
                  <c:v>25135.969</c:v>
                </c:pt>
                <c:pt idx="5">
                  <c:v>80280.3057625418</c:v>
                </c:pt>
              </c:numCache>
            </c:numRef>
          </c:val>
        </c:ser>
        <c:ser>
          <c:idx val="2"/>
          <c:order val="2"/>
          <c:tx>
            <c:strRef>
              <c:f>Sheet1!$D$1</c:f>
              <c:strCache>
                <c:ptCount val="1"/>
                <c:pt idx="0">
                  <c:v>total pay DTT subscribers</c:v>
                </c:pt>
              </c:strCache>
            </c:strRef>
          </c:tx>
          <c:invertIfNegative val="0"/>
          <c:cat>
            <c:strRef>
              <c:f>Sheet1!$A$2:$A$7</c:f>
              <c:strCache>
                <c:ptCount val="6"/>
                <c:pt idx="0">
                  <c:v>Western Europe</c:v>
                </c:pt>
                <c:pt idx="1">
                  <c:v>Central and Eastern Europe</c:v>
                </c:pt>
                <c:pt idx="2">
                  <c:v>Middle-East/Africa</c:v>
                </c:pt>
                <c:pt idx="3">
                  <c:v>North America</c:v>
                </c:pt>
                <c:pt idx="4">
                  <c:v>Central and South America</c:v>
                </c:pt>
                <c:pt idx="5">
                  <c:v>Asia-Pacific</c:v>
                </c:pt>
              </c:strCache>
            </c:strRef>
          </c:cat>
          <c:val>
            <c:numRef>
              <c:f>Sheet1!$D$2:$D$7</c:f>
              <c:numCache>
                <c:formatCode>_-* #,##0_-;\-* #,##0_-;_-* "-"??_-;_-@_-</c:formatCode>
                <c:ptCount val="6"/>
                <c:pt idx="0">
                  <c:v>5742.245642589323</c:v>
                </c:pt>
                <c:pt idx="1">
                  <c:v>764.9264081632654</c:v>
                </c:pt>
                <c:pt idx="2">
                  <c:v>0.0</c:v>
                </c:pt>
                <c:pt idx="3">
                  <c:v>0.0</c:v>
                </c:pt>
                <c:pt idx="4">
                  <c:v>350.0</c:v>
                </c:pt>
                <c:pt idx="5">
                  <c:v>174.1731327402622</c:v>
                </c:pt>
              </c:numCache>
            </c:numRef>
          </c:val>
        </c:ser>
        <c:ser>
          <c:idx val="3"/>
          <c:order val="3"/>
          <c:tx>
            <c:strRef>
              <c:f>Sheet1!$E$1</c:f>
              <c:strCache>
                <c:ptCount val="1"/>
                <c:pt idx="0">
                  <c:v>total IPTV subscribers</c:v>
                </c:pt>
              </c:strCache>
            </c:strRef>
          </c:tx>
          <c:invertIfNegative val="0"/>
          <c:cat>
            <c:strRef>
              <c:f>Sheet1!$A$2:$A$7</c:f>
              <c:strCache>
                <c:ptCount val="6"/>
                <c:pt idx="0">
                  <c:v>Western Europe</c:v>
                </c:pt>
                <c:pt idx="1">
                  <c:v>Central and Eastern Europe</c:v>
                </c:pt>
                <c:pt idx="2">
                  <c:v>Middle-East/Africa</c:v>
                </c:pt>
                <c:pt idx="3">
                  <c:v>North America</c:v>
                </c:pt>
                <c:pt idx="4">
                  <c:v>Central and South America</c:v>
                </c:pt>
                <c:pt idx="5">
                  <c:v>Asia-Pacific</c:v>
                </c:pt>
              </c:strCache>
            </c:strRef>
          </c:cat>
          <c:val>
            <c:numRef>
              <c:f>Sheet1!$E$2:$E$7</c:f>
              <c:numCache>
                <c:formatCode>_-* #,##0_-;\-* #,##0_-;_-* "-"??_-;_-@_-</c:formatCode>
                <c:ptCount val="6"/>
                <c:pt idx="0">
                  <c:v>25712.04628010001</c:v>
                </c:pt>
                <c:pt idx="1">
                  <c:v>9100.628313015871</c:v>
                </c:pt>
                <c:pt idx="2">
                  <c:v>1078.320186</c:v>
                </c:pt>
                <c:pt idx="3">
                  <c:v>14570.731</c:v>
                </c:pt>
                <c:pt idx="4">
                  <c:v>437.774</c:v>
                </c:pt>
                <c:pt idx="5">
                  <c:v>46138.72438516215</c:v>
                </c:pt>
              </c:numCache>
            </c:numRef>
          </c:val>
        </c:ser>
        <c:ser>
          <c:idx val="4"/>
          <c:order val="4"/>
          <c:tx>
            <c:strRef>
              <c:f>Sheet1!$F$1</c:f>
              <c:strCache>
                <c:ptCount val="1"/>
                <c:pt idx="0">
                  <c:v>total free DTT subscribers</c:v>
                </c:pt>
              </c:strCache>
            </c:strRef>
          </c:tx>
          <c:invertIfNegative val="0"/>
          <c:cat>
            <c:strRef>
              <c:f>Sheet1!$A$2:$A$7</c:f>
              <c:strCache>
                <c:ptCount val="6"/>
                <c:pt idx="0">
                  <c:v>Western Europe</c:v>
                </c:pt>
                <c:pt idx="1">
                  <c:v>Central and Eastern Europe</c:v>
                </c:pt>
                <c:pt idx="2">
                  <c:v>Middle-East/Africa</c:v>
                </c:pt>
                <c:pt idx="3">
                  <c:v>North America</c:v>
                </c:pt>
                <c:pt idx="4">
                  <c:v>Central and South America</c:v>
                </c:pt>
                <c:pt idx="5">
                  <c:v>Asia-Pacific</c:v>
                </c:pt>
              </c:strCache>
            </c:strRef>
          </c:cat>
          <c:val>
            <c:numRef>
              <c:f>Sheet1!$F$2:$F$7</c:f>
              <c:numCache>
                <c:formatCode>_-* #,##0_-;\-* #,##0_-;_-* "-"??_-;_-@_-</c:formatCode>
                <c:ptCount val="6"/>
                <c:pt idx="0">
                  <c:v>48086.6123085454</c:v>
                </c:pt>
                <c:pt idx="1">
                  <c:v>25173.68627798635</c:v>
                </c:pt>
                <c:pt idx="2">
                  <c:v>5064.03325854482</c:v>
                </c:pt>
                <c:pt idx="3">
                  <c:v>21140.4611385058</c:v>
                </c:pt>
                <c:pt idx="4">
                  <c:v>15211.98654677006</c:v>
                </c:pt>
                <c:pt idx="5">
                  <c:v>20782.64749778832</c:v>
                </c:pt>
              </c:numCache>
            </c:numRef>
          </c:val>
        </c:ser>
        <c:ser>
          <c:idx val="5"/>
          <c:order val="5"/>
          <c:tx>
            <c:strRef>
              <c:f>Sheet1!$G$1</c:f>
              <c:strCache>
                <c:ptCount val="1"/>
                <c:pt idx="0">
                  <c:v>total free satellite subscribers</c:v>
                </c:pt>
              </c:strCache>
            </c:strRef>
          </c:tx>
          <c:invertIfNegative val="0"/>
          <c:cat>
            <c:strRef>
              <c:f>Sheet1!$A$2:$A$7</c:f>
              <c:strCache>
                <c:ptCount val="6"/>
                <c:pt idx="0">
                  <c:v>Western Europe</c:v>
                </c:pt>
                <c:pt idx="1">
                  <c:v>Central and Eastern Europe</c:v>
                </c:pt>
                <c:pt idx="2">
                  <c:v>Middle-East/Africa</c:v>
                </c:pt>
                <c:pt idx="3">
                  <c:v>North America</c:v>
                </c:pt>
                <c:pt idx="4">
                  <c:v>Central and South America</c:v>
                </c:pt>
                <c:pt idx="5">
                  <c:v>Asia-Pacific</c:v>
                </c:pt>
              </c:strCache>
            </c:strRef>
          </c:cat>
          <c:val>
            <c:numRef>
              <c:f>Sheet1!$G$2:$G$7</c:f>
              <c:numCache>
                <c:formatCode>_-* #,##0_-;\-* #,##0_-;_-* "-"??_-;_-@_-</c:formatCode>
                <c:ptCount val="6"/>
                <c:pt idx="0">
                  <c:v>25372.64415892024</c:v>
                </c:pt>
                <c:pt idx="1">
                  <c:v>18978.4384753848</c:v>
                </c:pt>
                <c:pt idx="2">
                  <c:v>40273.16575730858</c:v>
                </c:pt>
                <c:pt idx="3">
                  <c:v>111.2010996930026</c:v>
                </c:pt>
                <c:pt idx="4">
                  <c:v>19000.0</c:v>
                </c:pt>
                <c:pt idx="5">
                  <c:v>160011.5524026269</c:v>
                </c:pt>
              </c:numCache>
            </c:numRef>
          </c:val>
        </c:ser>
        <c:ser>
          <c:idx val="6"/>
          <c:order val="6"/>
          <c:tx>
            <c:strRef>
              <c:f>Sheet1!$H$1</c:f>
              <c:strCache>
                <c:ptCount val="1"/>
                <c:pt idx="0">
                  <c:v>total analogue free terrestrial subscribers</c:v>
                </c:pt>
              </c:strCache>
            </c:strRef>
          </c:tx>
          <c:invertIfNegative val="0"/>
          <c:cat>
            <c:strRef>
              <c:f>Sheet1!$A$2:$A$7</c:f>
              <c:strCache>
                <c:ptCount val="6"/>
                <c:pt idx="0">
                  <c:v>Western Europe</c:v>
                </c:pt>
                <c:pt idx="1">
                  <c:v>Central and Eastern Europe</c:v>
                </c:pt>
                <c:pt idx="2">
                  <c:v>Middle-East/Africa</c:v>
                </c:pt>
                <c:pt idx="3">
                  <c:v>North America</c:v>
                </c:pt>
                <c:pt idx="4">
                  <c:v>Central and South America</c:v>
                </c:pt>
                <c:pt idx="5">
                  <c:v>Asia-Pacific</c:v>
                </c:pt>
              </c:strCache>
            </c:strRef>
          </c:cat>
          <c:val>
            <c:numRef>
              <c:f>Sheet1!$H$2:$H$7</c:f>
              <c:numCache>
                <c:formatCode>_-* #,##0_-;\-* #,##0_-;_-* "-"??_-;_-@_-</c:formatCode>
                <c:ptCount val="6"/>
                <c:pt idx="0">
                  <c:v>798.7256990147424</c:v>
                </c:pt>
                <c:pt idx="1">
                  <c:v>18280.074459978</c:v>
                </c:pt>
                <c:pt idx="2">
                  <c:v>18552.01867684949</c:v>
                </c:pt>
                <c:pt idx="3">
                  <c:v>146.4457956104106</c:v>
                </c:pt>
                <c:pt idx="4">
                  <c:v>23012.89849548994</c:v>
                </c:pt>
                <c:pt idx="5">
                  <c:v>105812.532528445</c:v>
                </c:pt>
              </c:numCache>
            </c:numRef>
          </c:val>
        </c:ser>
        <c:dLbls>
          <c:showLegendKey val="0"/>
          <c:showVal val="0"/>
          <c:showCatName val="0"/>
          <c:showSerName val="0"/>
          <c:showPercent val="0"/>
          <c:showBubbleSize val="0"/>
        </c:dLbls>
        <c:gapWidth val="150"/>
        <c:overlap val="100"/>
        <c:axId val="-2108518824"/>
        <c:axId val="-2108520088"/>
      </c:barChart>
      <c:catAx>
        <c:axId val="-2108518824"/>
        <c:scaling>
          <c:orientation val="minMax"/>
        </c:scaling>
        <c:delete val="0"/>
        <c:axPos val="b"/>
        <c:majorTickMark val="out"/>
        <c:minorTickMark val="none"/>
        <c:tickLblPos val="nextTo"/>
        <c:txPr>
          <a:bodyPr/>
          <a:lstStyle/>
          <a:p>
            <a:pPr>
              <a:defRPr sz="900">
                <a:solidFill>
                  <a:schemeClr val="tx1"/>
                </a:solidFill>
              </a:defRPr>
            </a:pPr>
            <a:endParaRPr lang="en-US"/>
          </a:p>
        </c:txPr>
        <c:crossAx val="-2108520088"/>
        <c:crosses val="autoZero"/>
        <c:auto val="1"/>
        <c:lblAlgn val="ctr"/>
        <c:lblOffset val="100"/>
        <c:noMultiLvlLbl val="0"/>
      </c:catAx>
      <c:valAx>
        <c:axId val="-2108520088"/>
        <c:scaling>
          <c:orientation val="minMax"/>
        </c:scaling>
        <c:delete val="0"/>
        <c:axPos val="l"/>
        <c:majorGridlines/>
        <c:title>
          <c:tx>
            <c:rich>
              <a:bodyPr rot="-5400000" vert="horz"/>
              <a:lstStyle/>
              <a:p>
                <a:pPr>
                  <a:defRPr sz="1400"/>
                </a:pPr>
                <a:r>
                  <a:rPr lang="en-GB" sz="1400" b="0" dirty="0" smtClean="0"/>
                  <a:t>Primary TV penetration (%)</a:t>
                </a:r>
                <a:endParaRPr lang="en-GB" sz="1400" b="0" dirty="0"/>
              </a:p>
            </c:rich>
          </c:tx>
          <c:layout/>
          <c:overlay val="0"/>
        </c:title>
        <c:numFmt formatCode="0%" sourceLinked="1"/>
        <c:majorTickMark val="out"/>
        <c:minorTickMark val="none"/>
        <c:tickLblPos val="nextTo"/>
        <c:txPr>
          <a:bodyPr/>
          <a:lstStyle/>
          <a:p>
            <a:pPr>
              <a:defRPr sz="1400"/>
            </a:pPr>
            <a:endParaRPr lang="en-US"/>
          </a:p>
        </c:txPr>
        <c:crossAx val="-2108518824"/>
        <c:crosses val="autoZero"/>
        <c:crossBetween val="between"/>
      </c:valAx>
    </c:plotArea>
    <c:legend>
      <c:legendPos val="b"/>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smtClean="0"/>
              <a:t>Online video market revenues by business model ($m)</a:t>
            </a:r>
            <a:endParaRPr lang="en-US" sz="1800" dirty="0"/>
          </a:p>
        </c:rich>
      </c:tx>
      <c:layout>
        <c:manualLayout>
          <c:xMode val="edge"/>
          <c:yMode val="edge"/>
          <c:x val="0.141527777777778"/>
          <c:y val="0.0"/>
        </c:manualLayout>
      </c:layout>
      <c:overlay val="0"/>
    </c:title>
    <c:autoTitleDeleted val="0"/>
    <c:plotArea>
      <c:layout>
        <c:manualLayout>
          <c:layoutTarget val="inner"/>
          <c:xMode val="edge"/>
          <c:yMode val="edge"/>
          <c:x val="0.0826776514046855"/>
          <c:y val="0.116123407803464"/>
          <c:w val="0.889544570817537"/>
          <c:h val="0.618445620279208"/>
        </c:manualLayout>
      </c:layout>
      <c:barChart>
        <c:barDir val="col"/>
        <c:grouping val="stacked"/>
        <c:varyColors val="0"/>
        <c:ser>
          <c:idx val="0"/>
          <c:order val="0"/>
          <c:tx>
            <c:strRef>
              <c:f>Sheet1!$C$12</c:f>
              <c:strCache>
                <c:ptCount val="1"/>
                <c:pt idx="0">
                  <c:v>Transactional</c:v>
                </c:pt>
              </c:strCache>
            </c:strRef>
          </c:tx>
          <c:invertIfNegative val="0"/>
          <c:cat>
            <c:multiLvlStrRef>
              <c:f>Sheet1!$D$10:$K$11</c:f>
              <c:multiLvlStrCache>
                <c:ptCount val="8"/>
                <c:lvl>
                  <c:pt idx="0">
                    <c:v>2013</c:v>
                  </c:pt>
                  <c:pt idx="1">
                    <c:v>2018</c:v>
                  </c:pt>
                  <c:pt idx="2">
                    <c:v>2013</c:v>
                  </c:pt>
                  <c:pt idx="3">
                    <c:v>2018</c:v>
                  </c:pt>
                  <c:pt idx="4">
                    <c:v>2013</c:v>
                  </c:pt>
                  <c:pt idx="5">
                    <c:v>2018</c:v>
                  </c:pt>
                  <c:pt idx="6">
                    <c:v>2013</c:v>
                  </c:pt>
                  <c:pt idx="7">
                    <c:v>2018</c:v>
                  </c:pt>
                </c:lvl>
                <c:lvl>
                  <c:pt idx="0">
                    <c:v>Brazil</c:v>
                  </c:pt>
                  <c:pt idx="2">
                    <c:v>Germany</c:v>
                  </c:pt>
                  <c:pt idx="4">
                    <c:v>Spain</c:v>
                  </c:pt>
                  <c:pt idx="6">
                    <c:v>UK</c:v>
                  </c:pt>
                </c:lvl>
              </c:multiLvlStrCache>
            </c:multiLvlStrRef>
          </c:cat>
          <c:val>
            <c:numRef>
              <c:f>Sheet1!$D$12:$K$12</c:f>
              <c:numCache>
                <c:formatCode>###,##0</c:formatCode>
                <c:ptCount val="8"/>
                <c:pt idx="0">
                  <c:v>12.56</c:v>
                </c:pt>
                <c:pt idx="1">
                  <c:v>31.47</c:v>
                </c:pt>
                <c:pt idx="2">
                  <c:v>185.59</c:v>
                </c:pt>
                <c:pt idx="3">
                  <c:v>310.35</c:v>
                </c:pt>
                <c:pt idx="4">
                  <c:v>23.56</c:v>
                </c:pt>
                <c:pt idx="5">
                  <c:v>44.4</c:v>
                </c:pt>
                <c:pt idx="6">
                  <c:v>269.5899999999999</c:v>
                </c:pt>
                <c:pt idx="7">
                  <c:v>458.04</c:v>
                </c:pt>
              </c:numCache>
            </c:numRef>
          </c:val>
        </c:ser>
        <c:ser>
          <c:idx val="1"/>
          <c:order val="1"/>
          <c:tx>
            <c:strRef>
              <c:f>Sheet1!$C$13</c:f>
              <c:strCache>
                <c:ptCount val="1"/>
                <c:pt idx="0">
                  <c:v>Subscription</c:v>
                </c:pt>
              </c:strCache>
            </c:strRef>
          </c:tx>
          <c:invertIfNegative val="0"/>
          <c:cat>
            <c:multiLvlStrRef>
              <c:f>Sheet1!$D$10:$K$11</c:f>
              <c:multiLvlStrCache>
                <c:ptCount val="8"/>
                <c:lvl>
                  <c:pt idx="0">
                    <c:v>2013</c:v>
                  </c:pt>
                  <c:pt idx="1">
                    <c:v>2018</c:v>
                  </c:pt>
                  <c:pt idx="2">
                    <c:v>2013</c:v>
                  </c:pt>
                  <c:pt idx="3">
                    <c:v>2018</c:v>
                  </c:pt>
                  <c:pt idx="4">
                    <c:v>2013</c:v>
                  </c:pt>
                  <c:pt idx="5">
                    <c:v>2018</c:v>
                  </c:pt>
                  <c:pt idx="6">
                    <c:v>2013</c:v>
                  </c:pt>
                  <c:pt idx="7">
                    <c:v>2018</c:v>
                  </c:pt>
                </c:lvl>
                <c:lvl>
                  <c:pt idx="0">
                    <c:v>Brazil</c:v>
                  </c:pt>
                  <c:pt idx="2">
                    <c:v>Germany</c:v>
                  </c:pt>
                  <c:pt idx="4">
                    <c:v>Spain</c:v>
                  </c:pt>
                  <c:pt idx="6">
                    <c:v>UK</c:v>
                  </c:pt>
                </c:lvl>
              </c:multiLvlStrCache>
            </c:multiLvlStrRef>
          </c:cat>
          <c:val>
            <c:numRef>
              <c:f>Sheet1!$D$13:$K$13</c:f>
              <c:numCache>
                <c:formatCode>###,##0</c:formatCode>
                <c:ptCount val="8"/>
                <c:pt idx="0">
                  <c:v>139.0</c:v>
                </c:pt>
                <c:pt idx="1">
                  <c:v>398.0</c:v>
                </c:pt>
                <c:pt idx="2">
                  <c:v>53.0</c:v>
                </c:pt>
                <c:pt idx="3">
                  <c:v>427.0</c:v>
                </c:pt>
                <c:pt idx="4">
                  <c:v>7.0</c:v>
                </c:pt>
                <c:pt idx="5">
                  <c:v>26.0</c:v>
                </c:pt>
                <c:pt idx="6">
                  <c:v>313.0</c:v>
                </c:pt>
                <c:pt idx="7">
                  <c:v>621.0</c:v>
                </c:pt>
              </c:numCache>
            </c:numRef>
          </c:val>
        </c:ser>
        <c:ser>
          <c:idx val="2"/>
          <c:order val="2"/>
          <c:tx>
            <c:strRef>
              <c:f>Sheet1!$C$14</c:f>
              <c:strCache>
                <c:ptCount val="1"/>
                <c:pt idx="0">
                  <c:v>Ad-supported</c:v>
                </c:pt>
              </c:strCache>
            </c:strRef>
          </c:tx>
          <c:invertIfNegative val="0"/>
          <c:cat>
            <c:multiLvlStrRef>
              <c:f>Sheet1!$D$10:$K$11</c:f>
              <c:multiLvlStrCache>
                <c:ptCount val="8"/>
                <c:lvl>
                  <c:pt idx="0">
                    <c:v>2013</c:v>
                  </c:pt>
                  <c:pt idx="1">
                    <c:v>2018</c:v>
                  </c:pt>
                  <c:pt idx="2">
                    <c:v>2013</c:v>
                  </c:pt>
                  <c:pt idx="3">
                    <c:v>2018</c:v>
                  </c:pt>
                  <c:pt idx="4">
                    <c:v>2013</c:v>
                  </c:pt>
                  <c:pt idx="5">
                    <c:v>2018</c:v>
                  </c:pt>
                  <c:pt idx="6">
                    <c:v>2013</c:v>
                  </c:pt>
                  <c:pt idx="7">
                    <c:v>2018</c:v>
                  </c:pt>
                </c:lvl>
                <c:lvl>
                  <c:pt idx="0">
                    <c:v>Brazil</c:v>
                  </c:pt>
                  <c:pt idx="2">
                    <c:v>Germany</c:v>
                  </c:pt>
                  <c:pt idx="4">
                    <c:v>Spain</c:v>
                  </c:pt>
                  <c:pt idx="6">
                    <c:v>UK</c:v>
                  </c:pt>
                </c:lvl>
              </c:multiLvlStrCache>
            </c:multiLvlStrRef>
          </c:cat>
          <c:val>
            <c:numRef>
              <c:f>Sheet1!$D$14:$K$14</c:f>
              <c:numCache>
                <c:formatCode>###,##0</c:formatCode>
                <c:ptCount val="8"/>
                <c:pt idx="0">
                  <c:v>234.0</c:v>
                </c:pt>
                <c:pt idx="1">
                  <c:v>647.0</c:v>
                </c:pt>
                <c:pt idx="2">
                  <c:v>267.0</c:v>
                </c:pt>
                <c:pt idx="3">
                  <c:v>530.0</c:v>
                </c:pt>
                <c:pt idx="4">
                  <c:v>143.0</c:v>
                </c:pt>
                <c:pt idx="5">
                  <c:v>288.0</c:v>
                </c:pt>
                <c:pt idx="6">
                  <c:v>431.0</c:v>
                </c:pt>
                <c:pt idx="7">
                  <c:v>975.0</c:v>
                </c:pt>
              </c:numCache>
            </c:numRef>
          </c:val>
        </c:ser>
        <c:dLbls>
          <c:showLegendKey val="0"/>
          <c:showVal val="0"/>
          <c:showCatName val="0"/>
          <c:showSerName val="0"/>
          <c:showPercent val="0"/>
          <c:showBubbleSize val="0"/>
        </c:dLbls>
        <c:gapWidth val="150"/>
        <c:overlap val="100"/>
        <c:axId val="-2126363144"/>
        <c:axId val="-2126360168"/>
      </c:barChart>
      <c:catAx>
        <c:axId val="-2126363144"/>
        <c:scaling>
          <c:orientation val="minMax"/>
        </c:scaling>
        <c:delete val="0"/>
        <c:axPos val="b"/>
        <c:majorTickMark val="out"/>
        <c:minorTickMark val="none"/>
        <c:tickLblPos val="nextTo"/>
        <c:crossAx val="-2126360168"/>
        <c:crosses val="autoZero"/>
        <c:auto val="1"/>
        <c:lblAlgn val="ctr"/>
        <c:lblOffset val="100"/>
        <c:noMultiLvlLbl val="0"/>
      </c:catAx>
      <c:valAx>
        <c:axId val="-2126360168"/>
        <c:scaling>
          <c:orientation val="minMax"/>
          <c:max val="3000.0"/>
        </c:scaling>
        <c:delete val="0"/>
        <c:axPos val="l"/>
        <c:majorGridlines/>
        <c:numFmt formatCode="###,##0" sourceLinked="1"/>
        <c:majorTickMark val="out"/>
        <c:minorTickMark val="none"/>
        <c:tickLblPos val="nextTo"/>
        <c:txPr>
          <a:bodyPr/>
          <a:lstStyle/>
          <a:p>
            <a:pPr>
              <a:defRPr sz="1400"/>
            </a:pPr>
            <a:endParaRPr lang="en-US"/>
          </a:p>
        </c:txPr>
        <c:crossAx val="-2126363144"/>
        <c:crosses val="autoZero"/>
        <c:crossBetween val="between"/>
      </c:valAx>
    </c:plotArea>
    <c:legend>
      <c:legendPos val="b"/>
      <c:layout/>
      <c:overlay val="0"/>
    </c:legend>
    <c:plotVisOnly val="1"/>
    <c:dispBlanksAs val="gap"/>
    <c:showDLblsOverMax val="0"/>
  </c:chart>
  <c:txPr>
    <a:bodyPr/>
    <a:lstStyle/>
    <a:p>
      <a:pPr>
        <a:defRPr sz="16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9027656265189"/>
          <c:y val="0.0433333333333333"/>
          <c:w val="0.852558569067755"/>
          <c:h val="0.8612"/>
        </c:manualLayout>
      </c:layout>
      <c:barChart>
        <c:barDir val="bar"/>
        <c:grouping val="stacked"/>
        <c:varyColors val="0"/>
        <c:ser>
          <c:idx val="0"/>
          <c:order val="0"/>
          <c:tx>
            <c:strRef>
              <c:f>'MAVISE Database'!$J$3</c:f>
              <c:strCache>
                <c:ptCount val="1"/>
                <c:pt idx="0">
                  <c:v>Owned and Operated</c:v>
                </c:pt>
              </c:strCache>
            </c:strRef>
          </c:tx>
          <c:spPr>
            <a:solidFill>
              <a:schemeClr val="tx2"/>
            </a:solidFill>
            <a:effectLst/>
            <a:scene3d>
              <a:camera prst="orthographicFront"/>
              <a:lightRig rig="threePt" dir="t"/>
            </a:scene3d>
            <a:sp3d/>
          </c:spPr>
          <c:invertIfNegative val="0"/>
          <c:cat>
            <c:strRef>
              <c:f>'MAVISE Database'!$I$4:$I$12</c:f>
              <c:strCache>
                <c:ptCount val="9"/>
                <c:pt idx="0">
                  <c:v>UK</c:v>
                </c:pt>
                <c:pt idx="1">
                  <c:v>Spain</c:v>
                </c:pt>
                <c:pt idx="2">
                  <c:v>Germany</c:v>
                </c:pt>
                <c:pt idx="3">
                  <c:v>France</c:v>
                </c:pt>
                <c:pt idx="4">
                  <c:v>Poland</c:v>
                </c:pt>
                <c:pt idx="5">
                  <c:v>Sweden</c:v>
                </c:pt>
                <c:pt idx="6">
                  <c:v>Italy</c:v>
                </c:pt>
                <c:pt idx="7">
                  <c:v>Hungary</c:v>
                </c:pt>
                <c:pt idx="8">
                  <c:v>Denmark</c:v>
                </c:pt>
              </c:strCache>
            </c:strRef>
          </c:cat>
          <c:val>
            <c:numRef>
              <c:f>'MAVISE Database'!$J$4:$J$12</c:f>
              <c:numCache>
                <c:formatCode>General</c:formatCode>
                <c:ptCount val="9"/>
                <c:pt idx="0">
                  <c:v>65.0</c:v>
                </c:pt>
                <c:pt idx="1">
                  <c:v>36.0</c:v>
                </c:pt>
                <c:pt idx="2">
                  <c:v>123.0</c:v>
                </c:pt>
                <c:pt idx="3">
                  <c:v>139.0</c:v>
                </c:pt>
                <c:pt idx="4">
                  <c:v>53.0</c:v>
                </c:pt>
                <c:pt idx="5">
                  <c:v>81.0</c:v>
                </c:pt>
                <c:pt idx="6">
                  <c:v>39.0</c:v>
                </c:pt>
                <c:pt idx="7">
                  <c:v>79.0</c:v>
                </c:pt>
                <c:pt idx="8">
                  <c:v>38.0</c:v>
                </c:pt>
              </c:numCache>
            </c:numRef>
          </c:val>
        </c:ser>
        <c:ser>
          <c:idx val="1"/>
          <c:order val="1"/>
          <c:tx>
            <c:strRef>
              <c:f>'MAVISE Database'!$K$3</c:f>
              <c:strCache>
                <c:ptCount val="1"/>
                <c:pt idx="0">
                  <c:v>Branded Service</c:v>
                </c:pt>
              </c:strCache>
            </c:strRef>
          </c:tx>
          <c:spPr>
            <a:solidFill>
              <a:schemeClr val="accent2"/>
            </a:solidFill>
            <a:effectLst/>
            <a:scene3d>
              <a:camera prst="orthographicFront"/>
              <a:lightRig rig="threePt" dir="t"/>
            </a:scene3d>
            <a:sp3d/>
          </c:spPr>
          <c:invertIfNegative val="0"/>
          <c:cat>
            <c:strRef>
              <c:f>'MAVISE Database'!$I$4:$I$12</c:f>
              <c:strCache>
                <c:ptCount val="9"/>
                <c:pt idx="0">
                  <c:v>UK</c:v>
                </c:pt>
                <c:pt idx="1">
                  <c:v>Spain</c:v>
                </c:pt>
                <c:pt idx="2">
                  <c:v>Germany</c:v>
                </c:pt>
                <c:pt idx="3">
                  <c:v>France</c:v>
                </c:pt>
                <c:pt idx="4">
                  <c:v>Poland</c:v>
                </c:pt>
                <c:pt idx="5">
                  <c:v>Sweden</c:v>
                </c:pt>
                <c:pt idx="6">
                  <c:v>Italy</c:v>
                </c:pt>
                <c:pt idx="7">
                  <c:v>Hungary</c:v>
                </c:pt>
                <c:pt idx="8">
                  <c:v>Denmark</c:v>
                </c:pt>
              </c:strCache>
            </c:strRef>
          </c:cat>
          <c:val>
            <c:numRef>
              <c:f>'MAVISE Database'!$K$4:$K$12</c:f>
              <c:numCache>
                <c:formatCode>General</c:formatCode>
                <c:ptCount val="9"/>
                <c:pt idx="0">
                  <c:v>102.0</c:v>
                </c:pt>
                <c:pt idx="1">
                  <c:v>33.0</c:v>
                </c:pt>
                <c:pt idx="2">
                  <c:v>74.0</c:v>
                </c:pt>
                <c:pt idx="3">
                  <c:v>106.0</c:v>
                </c:pt>
                <c:pt idx="4">
                  <c:v>24.0</c:v>
                </c:pt>
                <c:pt idx="5">
                  <c:v>9.0</c:v>
                </c:pt>
                <c:pt idx="6">
                  <c:v>23.0</c:v>
                </c:pt>
                <c:pt idx="7">
                  <c:v>9.0</c:v>
                </c:pt>
                <c:pt idx="8">
                  <c:v>8.0</c:v>
                </c:pt>
              </c:numCache>
            </c:numRef>
          </c:val>
        </c:ser>
        <c:dLbls>
          <c:showLegendKey val="0"/>
          <c:showVal val="0"/>
          <c:showCatName val="0"/>
          <c:showSerName val="0"/>
          <c:showPercent val="0"/>
          <c:showBubbleSize val="0"/>
        </c:dLbls>
        <c:gapWidth val="150"/>
        <c:overlap val="100"/>
        <c:axId val="-2109435656"/>
        <c:axId val="-2075430920"/>
      </c:barChart>
      <c:catAx>
        <c:axId val="-2109435656"/>
        <c:scaling>
          <c:orientation val="minMax"/>
        </c:scaling>
        <c:delete val="0"/>
        <c:axPos val="l"/>
        <c:majorTickMark val="out"/>
        <c:minorTickMark val="none"/>
        <c:tickLblPos val="nextTo"/>
        <c:txPr>
          <a:bodyPr/>
          <a:lstStyle/>
          <a:p>
            <a:pPr>
              <a:defRPr sz="1400"/>
            </a:pPr>
            <a:endParaRPr lang="en-US"/>
          </a:p>
        </c:txPr>
        <c:crossAx val="-2075430920"/>
        <c:crosses val="autoZero"/>
        <c:auto val="1"/>
        <c:lblAlgn val="ctr"/>
        <c:lblOffset val="100"/>
        <c:noMultiLvlLbl val="0"/>
      </c:catAx>
      <c:valAx>
        <c:axId val="-2075430920"/>
        <c:scaling>
          <c:orientation val="minMax"/>
        </c:scaling>
        <c:delete val="0"/>
        <c:axPos val="b"/>
        <c:majorGridlines/>
        <c:numFmt formatCode="General" sourceLinked="1"/>
        <c:majorTickMark val="out"/>
        <c:minorTickMark val="none"/>
        <c:tickLblPos val="nextTo"/>
        <c:txPr>
          <a:bodyPr/>
          <a:lstStyle/>
          <a:p>
            <a:pPr>
              <a:defRPr sz="1400"/>
            </a:pPr>
            <a:endParaRPr lang="en-US"/>
          </a:p>
        </c:txPr>
        <c:crossAx val="-2109435656"/>
        <c:crosses val="autoZero"/>
        <c:crossBetween val="between"/>
      </c:valAx>
    </c:plotArea>
    <c:legend>
      <c:legendPos val="r"/>
      <c:layout>
        <c:manualLayout>
          <c:xMode val="edge"/>
          <c:yMode val="edge"/>
          <c:x val="0.682191965587635"/>
          <c:y val="0.0617380577427821"/>
          <c:w val="0.240647540585205"/>
          <c:h val="0.156523884514436"/>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Online video viewing time in European Big 5 </a:t>
            </a:r>
            <a:r>
              <a:rPr lang="en-GB" dirty="0" smtClean="0"/>
              <a:t>(million hours per year)</a:t>
            </a:r>
            <a:endParaRPr lang="en-GB" dirty="0"/>
          </a:p>
        </c:rich>
      </c:tx>
      <c:layout/>
      <c:overlay val="0"/>
    </c:title>
    <c:autoTitleDeleted val="0"/>
    <c:plotArea>
      <c:layout/>
      <c:barChart>
        <c:barDir val="col"/>
        <c:grouping val="stacked"/>
        <c:varyColors val="0"/>
        <c:ser>
          <c:idx val="0"/>
          <c:order val="0"/>
          <c:tx>
            <c:strRef>
              <c:f>'big-5'!$B$65:$C$65</c:f>
              <c:strCache>
                <c:ptCount val="1"/>
                <c:pt idx="0">
                  <c:v>Ad-funded broadcaster</c:v>
                </c:pt>
              </c:strCache>
            </c:strRef>
          </c:tx>
          <c:invertIfNegative val="0"/>
          <c:cat>
            <c:numRef>
              <c:f>'big-5'!$D$64:$N$64</c:f>
              <c:numCache>
                <c:formatCode>General</c:formatCode>
                <c:ptCount val="11"/>
                <c:pt idx="0">
                  <c:v>2009.0</c:v>
                </c:pt>
                <c:pt idx="1">
                  <c:v>2010.0</c:v>
                </c:pt>
                <c:pt idx="2">
                  <c:v>2011.0</c:v>
                </c:pt>
                <c:pt idx="3">
                  <c:v>2012.0</c:v>
                </c:pt>
                <c:pt idx="4">
                  <c:v>2013.0</c:v>
                </c:pt>
                <c:pt idx="5">
                  <c:v>2014.0</c:v>
                </c:pt>
                <c:pt idx="6">
                  <c:v>2015.0</c:v>
                </c:pt>
                <c:pt idx="7">
                  <c:v>2016.0</c:v>
                </c:pt>
                <c:pt idx="8">
                  <c:v>2017.0</c:v>
                </c:pt>
                <c:pt idx="9">
                  <c:v>2018.0</c:v>
                </c:pt>
                <c:pt idx="10">
                  <c:v>2019.0</c:v>
                </c:pt>
              </c:numCache>
            </c:numRef>
          </c:cat>
          <c:val>
            <c:numRef>
              <c:f>'big-5'!$D$65:$N$65</c:f>
              <c:numCache>
                <c:formatCode>0.0</c:formatCode>
                <c:ptCount val="11"/>
                <c:pt idx="0">
                  <c:v>770.7647686024657</c:v>
                </c:pt>
                <c:pt idx="1">
                  <c:v>1259.944000739247</c:v>
                </c:pt>
                <c:pt idx="2">
                  <c:v>1689.837573362631</c:v>
                </c:pt>
                <c:pt idx="3">
                  <c:v>2165.863744596388</c:v>
                </c:pt>
                <c:pt idx="4">
                  <c:v>2928.19395922222</c:v>
                </c:pt>
                <c:pt idx="5">
                  <c:v>3424.30729998836</c:v>
                </c:pt>
                <c:pt idx="6">
                  <c:v>3833.463922947318</c:v>
                </c:pt>
                <c:pt idx="7">
                  <c:v>4151.706924372281</c:v>
                </c:pt>
                <c:pt idx="8">
                  <c:v>4434.618615336731</c:v>
                </c:pt>
                <c:pt idx="9">
                  <c:v>4690.358513928119</c:v>
                </c:pt>
                <c:pt idx="10">
                  <c:v>4925.762061319273</c:v>
                </c:pt>
              </c:numCache>
            </c:numRef>
          </c:val>
        </c:ser>
        <c:ser>
          <c:idx val="1"/>
          <c:order val="1"/>
          <c:tx>
            <c:strRef>
              <c:f>'big-5'!$B$66:$C$66</c:f>
              <c:strCache>
                <c:ptCount val="1"/>
                <c:pt idx="0">
                  <c:v>Ad-funded other</c:v>
                </c:pt>
              </c:strCache>
            </c:strRef>
          </c:tx>
          <c:invertIfNegative val="0"/>
          <c:cat>
            <c:numRef>
              <c:f>'big-5'!$D$64:$N$64</c:f>
              <c:numCache>
                <c:formatCode>General</c:formatCode>
                <c:ptCount val="11"/>
                <c:pt idx="0">
                  <c:v>2009.0</c:v>
                </c:pt>
                <c:pt idx="1">
                  <c:v>2010.0</c:v>
                </c:pt>
                <c:pt idx="2">
                  <c:v>2011.0</c:v>
                </c:pt>
                <c:pt idx="3">
                  <c:v>2012.0</c:v>
                </c:pt>
                <c:pt idx="4">
                  <c:v>2013.0</c:v>
                </c:pt>
                <c:pt idx="5">
                  <c:v>2014.0</c:v>
                </c:pt>
                <c:pt idx="6">
                  <c:v>2015.0</c:v>
                </c:pt>
                <c:pt idx="7">
                  <c:v>2016.0</c:v>
                </c:pt>
                <c:pt idx="8">
                  <c:v>2017.0</c:v>
                </c:pt>
                <c:pt idx="9">
                  <c:v>2018.0</c:v>
                </c:pt>
                <c:pt idx="10">
                  <c:v>2019.0</c:v>
                </c:pt>
              </c:numCache>
            </c:numRef>
          </c:cat>
          <c:val>
            <c:numRef>
              <c:f>'big-5'!$D$66:$N$66</c:f>
              <c:numCache>
                <c:formatCode>0.0</c:formatCode>
                <c:ptCount val="11"/>
                <c:pt idx="0">
                  <c:v>142.5964102106041</c:v>
                </c:pt>
                <c:pt idx="1">
                  <c:v>190.1859093904704</c:v>
                </c:pt>
                <c:pt idx="2">
                  <c:v>262.9940505163603</c:v>
                </c:pt>
                <c:pt idx="3">
                  <c:v>310.8050520383777</c:v>
                </c:pt>
                <c:pt idx="4">
                  <c:v>351.9312163303291</c:v>
                </c:pt>
                <c:pt idx="5">
                  <c:v>387.4048615815606</c:v>
                </c:pt>
                <c:pt idx="6">
                  <c:v>416.0971315710426</c:v>
                </c:pt>
                <c:pt idx="7">
                  <c:v>448.1900000887208</c:v>
                </c:pt>
                <c:pt idx="8">
                  <c:v>467.6092954410442</c:v>
                </c:pt>
                <c:pt idx="9">
                  <c:v>494.9684552529616</c:v>
                </c:pt>
                <c:pt idx="10">
                  <c:v>514.5051841870818</c:v>
                </c:pt>
              </c:numCache>
            </c:numRef>
          </c:val>
        </c:ser>
        <c:ser>
          <c:idx val="2"/>
          <c:order val="2"/>
          <c:tx>
            <c:strRef>
              <c:f>'big-5'!$B$67:$C$67</c:f>
              <c:strCache>
                <c:ptCount val="1"/>
                <c:pt idx="0">
                  <c:v>YouTube</c:v>
                </c:pt>
              </c:strCache>
            </c:strRef>
          </c:tx>
          <c:invertIfNegative val="0"/>
          <c:cat>
            <c:numRef>
              <c:f>'big-5'!$D$64:$N$64</c:f>
              <c:numCache>
                <c:formatCode>General</c:formatCode>
                <c:ptCount val="11"/>
                <c:pt idx="0">
                  <c:v>2009.0</c:v>
                </c:pt>
                <c:pt idx="1">
                  <c:v>2010.0</c:v>
                </c:pt>
                <c:pt idx="2">
                  <c:v>2011.0</c:v>
                </c:pt>
                <c:pt idx="3">
                  <c:v>2012.0</c:v>
                </c:pt>
                <c:pt idx="4">
                  <c:v>2013.0</c:v>
                </c:pt>
                <c:pt idx="5">
                  <c:v>2014.0</c:v>
                </c:pt>
                <c:pt idx="6">
                  <c:v>2015.0</c:v>
                </c:pt>
                <c:pt idx="7">
                  <c:v>2016.0</c:v>
                </c:pt>
                <c:pt idx="8">
                  <c:v>2017.0</c:v>
                </c:pt>
                <c:pt idx="9">
                  <c:v>2018.0</c:v>
                </c:pt>
                <c:pt idx="10">
                  <c:v>2019.0</c:v>
                </c:pt>
              </c:numCache>
            </c:numRef>
          </c:cat>
          <c:val>
            <c:numRef>
              <c:f>'big-5'!$D$67:$N$67</c:f>
              <c:numCache>
                <c:formatCode>General</c:formatCode>
                <c:ptCount val="11"/>
                <c:pt idx="0">
                  <c:v>1712.719044216025</c:v>
                </c:pt>
                <c:pt idx="1">
                  <c:v>3220.379292470676</c:v>
                </c:pt>
                <c:pt idx="2">
                  <c:v>5291.032793440168</c:v>
                </c:pt>
                <c:pt idx="3">
                  <c:v>7485.785622202468</c:v>
                </c:pt>
                <c:pt idx="4">
                  <c:v>10353.60285287957</c:v>
                </c:pt>
                <c:pt idx="5">
                  <c:v>12432.45431458935</c:v>
                </c:pt>
                <c:pt idx="6">
                  <c:v>14860.02456572073</c:v>
                </c:pt>
                <c:pt idx="7">
                  <c:v>17220.43855861631</c:v>
                </c:pt>
                <c:pt idx="8">
                  <c:v>19365.335664299</c:v>
                </c:pt>
                <c:pt idx="9">
                  <c:v>21424.31132837341</c:v>
                </c:pt>
                <c:pt idx="10">
                  <c:v>23287.96753784952</c:v>
                </c:pt>
              </c:numCache>
            </c:numRef>
          </c:val>
        </c:ser>
        <c:ser>
          <c:idx val="3"/>
          <c:order val="3"/>
          <c:tx>
            <c:strRef>
              <c:f>'big-5'!$B$68:$C$68</c:f>
              <c:strCache>
                <c:ptCount val="1"/>
                <c:pt idx="0">
                  <c:v>Facebook</c:v>
                </c:pt>
              </c:strCache>
            </c:strRef>
          </c:tx>
          <c:invertIfNegative val="0"/>
          <c:cat>
            <c:numRef>
              <c:f>'big-5'!$D$64:$N$64</c:f>
              <c:numCache>
                <c:formatCode>General</c:formatCode>
                <c:ptCount val="11"/>
                <c:pt idx="0">
                  <c:v>2009.0</c:v>
                </c:pt>
                <c:pt idx="1">
                  <c:v>2010.0</c:v>
                </c:pt>
                <c:pt idx="2">
                  <c:v>2011.0</c:v>
                </c:pt>
                <c:pt idx="3">
                  <c:v>2012.0</c:v>
                </c:pt>
                <c:pt idx="4">
                  <c:v>2013.0</c:v>
                </c:pt>
                <c:pt idx="5">
                  <c:v>2014.0</c:v>
                </c:pt>
                <c:pt idx="6">
                  <c:v>2015.0</c:v>
                </c:pt>
                <c:pt idx="7">
                  <c:v>2016.0</c:v>
                </c:pt>
                <c:pt idx="8">
                  <c:v>2017.0</c:v>
                </c:pt>
                <c:pt idx="9">
                  <c:v>2018.0</c:v>
                </c:pt>
                <c:pt idx="10">
                  <c:v>2019.0</c:v>
                </c:pt>
              </c:numCache>
            </c:numRef>
          </c:cat>
          <c:val>
            <c:numRef>
              <c:f>'big-5'!$D$68:$N$68</c:f>
              <c:numCache>
                <c:formatCode>0.0</c:formatCode>
                <c:ptCount val="11"/>
                <c:pt idx="0">
                  <c:v>0.0</c:v>
                </c:pt>
                <c:pt idx="1">
                  <c:v>0.0</c:v>
                </c:pt>
                <c:pt idx="2">
                  <c:v>0.0</c:v>
                </c:pt>
                <c:pt idx="3">
                  <c:v>0.0</c:v>
                </c:pt>
                <c:pt idx="4">
                  <c:v>0.0</c:v>
                </c:pt>
                <c:pt idx="5">
                  <c:v>3667.96295201712</c:v>
                </c:pt>
                <c:pt idx="6">
                  <c:v>8173.013511146401</c:v>
                </c:pt>
                <c:pt idx="7">
                  <c:v>12915.32891896224</c:v>
                </c:pt>
                <c:pt idx="8">
                  <c:v>16460.53531465416</c:v>
                </c:pt>
                <c:pt idx="9">
                  <c:v>19710.36642210361</c:v>
                </c:pt>
                <c:pt idx="10">
                  <c:v>22123.56916095702</c:v>
                </c:pt>
              </c:numCache>
            </c:numRef>
          </c:val>
        </c:ser>
        <c:ser>
          <c:idx val="4"/>
          <c:order val="4"/>
          <c:tx>
            <c:strRef>
              <c:f>'big-5'!$B$69:$C$69</c:f>
              <c:strCache>
                <c:ptCount val="1"/>
                <c:pt idx="0">
                  <c:v>Transactional EST</c:v>
                </c:pt>
              </c:strCache>
            </c:strRef>
          </c:tx>
          <c:invertIfNegative val="0"/>
          <c:cat>
            <c:numRef>
              <c:f>'big-5'!$D$64:$N$64</c:f>
              <c:numCache>
                <c:formatCode>General</c:formatCode>
                <c:ptCount val="11"/>
                <c:pt idx="0">
                  <c:v>2009.0</c:v>
                </c:pt>
                <c:pt idx="1">
                  <c:v>2010.0</c:v>
                </c:pt>
                <c:pt idx="2">
                  <c:v>2011.0</c:v>
                </c:pt>
                <c:pt idx="3">
                  <c:v>2012.0</c:v>
                </c:pt>
                <c:pt idx="4">
                  <c:v>2013.0</c:v>
                </c:pt>
                <c:pt idx="5">
                  <c:v>2014.0</c:v>
                </c:pt>
                <c:pt idx="6">
                  <c:v>2015.0</c:v>
                </c:pt>
                <c:pt idx="7">
                  <c:v>2016.0</c:v>
                </c:pt>
                <c:pt idx="8">
                  <c:v>2017.0</c:v>
                </c:pt>
                <c:pt idx="9">
                  <c:v>2018.0</c:v>
                </c:pt>
                <c:pt idx="10">
                  <c:v>2019.0</c:v>
                </c:pt>
              </c:numCache>
            </c:numRef>
          </c:cat>
          <c:val>
            <c:numRef>
              <c:f>'big-5'!$D$69:$N$69</c:f>
              <c:numCache>
                <c:formatCode>General</c:formatCode>
                <c:ptCount val="11"/>
                <c:pt idx="0">
                  <c:v>12.670842534947</c:v>
                </c:pt>
                <c:pt idx="1">
                  <c:v>29.4231506382086</c:v>
                </c:pt>
                <c:pt idx="2">
                  <c:v>40.10999467362554</c:v>
                </c:pt>
                <c:pt idx="3">
                  <c:v>54.36746790121786</c:v>
                </c:pt>
                <c:pt idx="4">
                  <c:v>72.42593648476575</c:v>
                </c:pt>
                <c:pt idx="5">
                  <c:v>86.79880080843778</c:v>
                </c:pt>
                <c:pt idx="6">
                  <c:v>95.98285413799728</c:v>
                </c:pt>
                <c:pt idx="7">
                  <c:v>103.4160254333586</c:v>
                </c:pt>
                <c:pt idx="8">
                  <c:v>108.8013471465033</c:v>
                </c:pt>
                <c:pt idx="9">
                  <c:v>113.465919357813</c:v>
                </c:pt>
                <c:pt idx="10">
                  <c:v>117.8159523486633</c:v>
                </c:pt>
              </c:numCache>
            </c:numRef>
          </c:val>
        </c:ser>
        <c:ser>
          <c:idx val="5"/>
          <c:order val="5"/>
          <c:tx>
            <c:strRef>
              <c:f>'big-5'!$B$70:$C$70</c:f>
              <c:strCache>
                <c:ptCount val="1"/>
                <c:pt idx="0">
                  <c:v>Transactional VOD</c:v>
                </c:pt>
              </c:strCache>
            </c:strRef>
          </c:tx>
          <c:invertIfNegative val="0"/>
          <c:cat>
            <c:numRef>
              <c:f>'big-5'!$D$64:$N$64</c:f>
              <c:numCache>
                <c:formatCode>General</c:formatCode>
                <c:ptCount val="11"/>
                <c:pt idx="0">
                  <c:v>2009.0</c:v>
                </c:pt>
                <c:pt idx="1">
                  <c:v>2010.0</c:v>
                </c:pt>
                <c:pt idx="2">
                  <c:v>2011.0</c:v>
                </c:pt>
                <c:pt idx="3">
                  <c:v>2012.0</c:v>
                </c:pt>
                <c:pt idx="4">
                  <c:v>2013.0</c:v>
                </c:pt>
                <c:pt idx="5">
                  <c:v>2014.0</c:v>
                </c:pt>
                <c:pt idx="6">
                  <c:v>2015.0</c:v>
                </c:pt>
                <c:pt idx="7">
                  <c:v>2016.0</c:v>
                </c:pt>
                <c:pt idx="8">
                  <c:v>2017.0</c:v>
                </c:pt>
                <c:pt idx="9">
                  <c:v>2018.0</c:v>
                </c:pt>
                <c:pt idx="10">
                  <c:v>2019.0</c:v>
                </c:pt>
              </c:numCache>
            </c:numRef>
          </c:cat>
          <c:val>
            <c:numRef>
              <c:f>'big-5'!$D$70:$N$70</c:f>
              <c:numCache>
                <c:formatCode>General</c:formatCode>
                <c:ptCount val="11"/>
                <c:pt idx="0">
                  <c:v>15.69939729417728</c:v>
                </c:pt>
                <c:pt idx="1">
                  <c:v>26.59860217660352</c:v>
                </c:pt>
                <c:pt idx="2">
                  <c:v>42.13366044020982</c:v>
                </c:pt>
                <c:pt idx="3">
                  <c:v>68.37546346723914</c:v>
                </c:pt>
                <c:pt idx="4">
                  <c:v>94.63006958888971</c:v>
                </c:pt>
                <c:pt idx="5">
                  <c:v>121.0550088959909</c:v>
                </c:pt>
                <c:pt idx="6">
                  <c:v>136.4240132995265</c:v>
                </c:pt>
                <c:pt idx="7">
                  <c:v>147.808952335022</c:v>
                </c:pt>
                <c:pt idx="8">
                  <c:v>156.403439477225</c:v>
                </c:pt>
                <c:pt idx="9">
                  <c:v>164.3436675473279</c:v>
                </c:pt>
                <c:pt idx="10">
                  <c:v>171.2252110261001</c:v>
                </c:pt>
              </c:numCache>
            </c:numRef>
          </c:val>
        </c:ser>
        <c:ser>
          <c:idx val="6"/>
          <c:order val="6"/>
          <c:tx>
            <c:strRef>
              <c:f>'big-5'!$B$71:$C$71</c:f>
              <c:strCache>
                <c:ptCount val="1"/>
                <c:pt idx="0">
                  <c:v>Subscription</c:v>
                </c:pt>
              </c:strCache>
            </c:strRef>
          </c:tx>
          <c:invertIfNegative val="0"/>
          <c:cat>
            <c:numRef>
              <c:f>'big-5'!$D$64:$N$64</c:f>
              <c:numCache>
                <c:formatCode>General</c:formatCode>
                <c:ptCount val="11"/>
                <c:pt idx="0">
                  <c:v>2009.0</c:v>
                </c:pt>
                <c:pt idx="1">
                  <c:v>2010.0</c:v>
                </c:pt>
                <c:pt idx="2">
                  <c:v>2011.0</c:v>
                </c:pt>
                <c:pt idx="3">
                  <c:v>2012.0</c:v>
                </c:pt>
                <c:pt idx="4">
                  <c:v>2013.0</c:v>
                </c:pt>
                <c:pt idx="5">
                  <c:v>2014.0</c:v>
                </c:pt>
                <c:pt idx="6">
                  <c:v>2015.0</c:v>
                </c:pt>
                <c:pt idx="7">
                  <c:v>2016.0</c:v>
                </c:pt>
                <c:pt idx="8">
                  <c:v>2017.0</c:v>
                </c:pt>
                <c:pt idx="9">
                  <c:v>2018.0</c:v>
                </c:pt>
                <c:pt idx="10">
                  <c:v>2019.0</c:v>
                </c:pt>
              </c:numCache>
            </c:numRef>
          </c:cat>
          <c:val>
            <c:numRef>
              <c:f>'big-5'!$D$71:$N$71</c:f>
              <c:numCache>
                <c:formatCode>General</c:formatCode>
                <c:ptCount val="11"/>
                <c:pt idx="0">
                  <c:v>29.35259737190706</c:v>
                </c:pt>
                <c:pt idx="1">
                  <c:v>42.4098990445823</c:v>
                </c:pt>
                <c:pt idx="2">
                  <c:v>124.036850687454</c:v>
                </c:pt>
                <c:pt idx="3">
                  <c:v>399.4596076499156</c:v>
                </c:pt>
                <c:pt idx="4">
                  <c:v>945.273010685661</c:v>
                </c:pt>
                <c:pt idx="5">
                  <c:v>1608.287684571808</c:v>
                </c:pt>
                <c:pt idx="6">
                  <c:v>2457.655289472514</c:v>
                </c:pt>
                <c:pt idx="7">
                  <c:v>3279.380152336361</c:v>
                </c:pt>
                <c:pt idx="8">
                  <c:v>4055.379724060854</c:v>
                </c:pt>
                <c:pt idx="9">
                  <c:v>4711.668284978315</c:v>
                </c:pt>
                <c:pt idx="10">
                  <c:v>5365.28737416752</c:v>
                </c:pt>
              </c:numCache>
            </c:numRef>
          </c:val>
        </c:ser>
        <c:dLbls>
          <c:showLegendKey val="0"/>
          <c:showVal val="0"/>
          <c:showCatName val="0"/>
          <c:showSerName val="0"/>
          <c:showPercent val="0"/>
          <c:showBubbleSize val="0"/>
        </c:dLbls>
        <c:gapWidth val="150"/>
        <c:overlap val="100"/>
        <c:axId val="-2126446904"/>
        <c:axId val="-2126443992"/>
      </c:barChart>
      <c:catAx>
        <c:axId val="-2126446904"/>
        <c:scaling>
          <c:orientation val="minMax"/>
        </c:scaling>
        <c:delete val="0"/>
        <c:axPos val="b"/>
        <c:numFmt formatCode="General" sourceLinked="1"/>
        <c:majorTickMark val="out"/>
        <c:minorTickMark val="none"/>
        <c:tickLblPos val="nextTo"/>
        <c:txPr>
          <a:bodyPr/>
          <a:lstStyle/>
          <a:p>
            <a:pPr>
              <a:defRPr sz="1400"/>
            </a:pPr>
            <a:endParaRPr lang="en-US"/>
          </a:p>
        </c:txPr>
        <c:crossAx val="-2126443992"/>
        <c:crosses val="autoZero"/>
        <c:auto val="1"/>
        <c:lblAlgn val="ctr"/>
        <c:lblOffset val="100"/>
        <c:noMultiLvlLbl val="0"/>
      </c:catAx>
      <c:valAx>
        <c:axId val="-2126443992"/>
        <c:scaling>
          <c:orientation val="minMax"/>
        </c:scaling>
        <c:delete val="0"/>
        <c:axPos val="l"/>
        <c:majorGridlines/>
        <c:numFmt formatCode="#,##0" sourceLinked="0"/>
        <c:majorTickMark val="out"/>
        <c:minorTickMark val="none"/>
        <c:tickLblPos val="nextTo"/>
        <c:txPr>
          <a:bodyPr/>
          <a:lstStyle/>
          <a:p>
            <a:pPr>
              <a:defRPr sz="1400"/>
            </a:pPr>
            <a:endParaRPr lang="en-US"/>
          </a:p>
        </c:txPr>
        <c:crossAx val="-2126446904"/>
        <c:crosses val="autoZero"/>
        <c:crossBetween val="between"/>
      </c:valAx>
    </c:plotArea>
    <c:legend>
      <c:legendPos val="r"/>
      <c:layout>
        <c:manualLayout>
          <c:xMode val="edge"/>
          <c:yMode val="edge"/>
          <c:x val="0.660044239374596"/>
          <c:y val="0.185131266017523"/>
          <c:w val="0.319206427881875"/>
          <c:h val="0.749548543570488"/>
        </c:manualLayout>
      </c:layout>
      <c:overlay val="0"/>
      <c:txPr>
        <a:bodyPr/>
        <a:lstStyle/>
        <a:p>
          <a:pPr>
            <a:defRPr sz="1400"/>
          </a:pPr>
          <a:endParaRPr lang="en-US"/>
        </a:p>
      </c:txPr>
    </c:legend>
    <c:plotVisOnly val="1"/>
    <c:dispBlanksAs val="gap"/>
    <c:showDLblsOverMax val="0"/>
  </c:chart>
  <c:txPr>
    <a:bodyPr/>
    <a:lstStyle/>
    <a:p>
      <a:pPr>
        <a:defRPr sz="16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Pay TV subscribers/uptake in US</a:t>
            </a:r>
          </a:p>
        </c:rich>
      </c:tx>
      <c:layout/>
      <c:overlay val="0"/>
    </c:title>
    <c:autoTitleDeleted val="0"/>
    <c:plotArea>
      <c:layout/>
      <c:barChart>
        <c:barDir val="col"/>
        <c:grouping val="stacked"/>
        <c:varyColors val="0"/>
        <c:ser>
          <c:idx val="1"/>
          <c:order val="1"/>
          <c:tx>
            <c:strRef>
              <c:f>Sheet1!$C$1</c:f>
              <c:strCache>
                <c:ptCount val="1"/>
                <c:pt idx="0">
                  <c:v>US Cable homes</c:v>
                </c:pt>
              </c:strCache>
            </c:strRef>
          </c:tx>
          <c:invertIfNegative val="0"/>
          <c:cat>
            <c:numRef>
              <c:f>Sheet1!$A$2:$A$10</c:f>
              <c:numCache>
                <c:formatCode>General</c:formatCode>
                <c:ptCount val="9"/>
                <c:pt idx="0">
                  <c:v>2010.0</c:v>
                </c:pt>
                <c:pt idx="1">
                  <c:v>2011.0</c:v>
                </c:pt>
                <c:pt idx="2">
                  <c:v>2012.0</c:v>
                </c:pt>
                <c:pt idx="3">
                  <c:v>2013.0</c:v>
                </c:pt>
                <c:pt idx="4">
                  <c:v>2014.0</c:v>
                </c:pt>
                <c:pt idx="5">
                  <c:v>2015.0</c:v>
                </c:pt>
                <c:pt idx="6">
                  <c:v>2016.0</c:v>
                </c:pt>
                <c:pt idx="7">
                  <c:v>2017.0</c:v>
                </c:pt>
                <c:pt idx="8">
                  <c:v>2018.0</c:v>
                </c:pt>
              </c:numCache>
            </c:numRef>
          </c:cat>
          <c:val>
            <c:numRef>
              <c:f>Sheet1!$C$2:$C$10</c:f>
              <c:numCache>
                <c:formatCode>General</c:formatCode>
                <c:ptCount val="9"/>
                <c:pt idx="0">
                  <c:v>59642.99900253119</c:v>
                </c:pt>
                <c:pt idx="1">
                  <c:v>57992.63498682415</c:v>
                </c:pt>
                <c:pt idx="2">
                  <c:v>56347.89781082414</c:v>
                </c:pt>
                <c:pt idx="3">
                  <c:v>54510.19181082414</c:v>
                </c:pt>
                <c:pt idx="4">
                  <c:v>54158.60681082415</c:v>
                </c:pt>
                <c:pt idx="5">
                  <c:v>53090.60681082415</c:v>
                </c:pt>
                <c:pt idx="6">
                  <c:v>52247.10681082415</c:v>
                </c:pt>
                <c:pt idx="7">
                  <c:v>51686.10681082415</c:v>
                </c:pt>
                <c:pt idx="8">
                  <c:v>51234.10681082415</c:v>
                </c:pt>
              </c:numCache>
            </c:numRef>
          </c:val>
        </c:ser>
        <c:ser>
          <c:idx val="2"/>
          <c:order val="2"/>
          <c:tx>
            <c:strRef>
              <c:f>Sheet1!$D$1</c:f>
              <c:strCache>
                <c:ptCount val="1"/>
                <c:pt idx="0">
                  <c:v>US IPTV homes</c:v>
                </c:pt>
              </c:strCache>
            </c:strRef>
          </c:tx>
          <c:invertIfNegative val="0"/>
          <c:cat>
            <c:numRef>
              <c:f>Sheet1!$A$2:$A$10</c:f>
              <c:numCache>
                <c:formatCode>General</c:formatCode>
                <c:ptCount val="9"/>
                <c:pt idx="0">
                  <c:v>2010.0</c:v>
                </c:pt>
                <c:pt idx="1">
                  <c:v>2011.0</c:v>
                </c:pt>
                <c:pt idx="2">
                  <c:v>2012.0</c:v>
                </c:pt>
                <c:pt idx="3">
                  <c:v>2013.0</c:v>
                </c:pt>
                <c:pt idx="4">
                  <c:v>2014.0</c:v>
                </c:pt>
                <c:pt idx="5">
                  <c:v>2015.0</c:v>
                </c:pt>
                <c:pt idx="6">
                  <c:v>2016.0</c:v>
                </c:pt>
                <c:pt idx="7">
                  <c:v>2017.0</c:v>
                </c:pt>
                <c:pt idx="8">
                  <c:v>2018.0</c:v>
                </c:pt>
              </c:numCache>
            </c:numRef>
          </c:cat>
          <c:val>
            <c:numRef>
              <c:f>Sheet1!$D$2:$D$10</c:f>
              <c:numCache>
                <c:formatCode>General</c:formatCode>
                <c:ptCount val="9"/>
                <c:pt idx="0">
                  <c:v>7006.0</c:v>
                </c:pt>
                <c:pt idx="1">
                  <c:v>8549.0</c:v>
                </c:pt>
                <c:pt idx="2">
                  <c:v>9936.0</c:v>
                </c:pt>
                <c:pt idx="3">
                  <c:v>11497.0</c:v>
                </c:pt>
                <c:pt idx="4">
                  <c:v>12689.0</c:v>
                </c:pt>
                <c:pt idx="5">
                  <c:v>13646.0</c:v>
                </c:pt>
                <c:pt idx="6">
                  <c:v>14397.0</c:v>
                </c:pt>
                <c:pt idx="7">
                  <c:v>14947.0</c:v>
                </c:pt>
                <c:pt idx="8">
                  <c:v>15394.0</c:v>
                </c:pt>
              </c:numCache>
            </c:numRef>
          </c:val>
        </c:ser>
        <c:ser>
          <c:idx val="3"/>
          <c:order val="3"/>
          <c:tx>
            <c:strRef>
              <c:f>Sheet1!$E$1</c:f>
              <c:strCache>
                <c:ptCount val="1"/>
                <c:pt idx="0">
                  <c:v>US satellite homes</c:v>
                </c:pt>
              </c:strCache>
            </c:strRef>
          </c:tx>
          <c:invertIfNegative val="0"/>
          <c:cat>
            <c:numRef>
              <c:f>Sheet1!$A$2:$A$10</c:f>
              <c:numCache>
                <c:formatCode>General</c:formatCode>
                <c:ptCount val="9"/>
                <c:pt idx="0">
                  <c:v>2010.0</c:v>
                </c:pt>
                <c:pt idx="1">
                  <c:v>2011.0</c:v>
                </c:pt>
                <c:pt idx="2">
                  <c:v>2012.0</c:v>
                </c:pt>
                <c:pt idx="3">
                  <c:v>2013.0</c:v>
                </c:pt>
                <c:pt idx="4">
                  <c:v>2014.0</c:v>
                </c:pt>
                <c:pt idx="5">
                  <c:v>2015.0</c:v>
                </c:pt>
                <c:pt idx="6">
                  <c:v>2016.0</c:v>
                </c:pt>
                <c:pt idx="7">
                  <c:v>2017.0</c:v>
                </c:pt>
                <c:pt idx="8">
                  <c:v>2018.0</c:v>
                </c:pt>
              </c:numCache>
            </c:numRef>
          </c:cat>
          <c:val>
            <c:numRef>
              <c:f>Sheet1!$E$2:$E$10</c:f>
              <c:numCache>
                <c:formatCode>General</c:formatCode>
                <c:ptCount val="9"/>
                <c:pt idx="0">
                  <c:v>33356.0</c:v>
                </c:pt>
                <c:pt idx="1">
                  <c:v>33852.0</c:v>
                </c:pt>
                <c:pt idx="2">
                  <c:v>34140.0</c:v>
                </c:pt>
                <c:pt idx="3">
                  <c:v>34310.0</c:v>
                </c:pt>
                <c:pt idx="4">
                  <c:v>34500.0</c:v>
                </c:pt>
                <c:pt idx="5">
                  <c:v>34606.0</c:v>
                </c:pt>
                <c:pt idx="6">
                  <c:v>34658.0</c:v>
                </c:pt>
                <c:pt idx="7">
                  <c:v>34680.0</c:v>
                </c:pt>
                <c:pt idx="8">
                  <c:v>34699.0</c:v>
                </c:pt>
              </c:numCache>
            </c:numRef>
          </c:val>
        </c:ser>
        <c:dLbls>
          <c:showLegendKey val="0"/>
          <c:showVal val="0"/>
          <c:showCatName val="0"/>
          <c:showSerName val="0"/>
          <c:showPercent val="0"/>
          <c:showBubbleSize val="0"/>
        </c:dLbls>
        <c:gapWidth val="150"/>
        <c:overlap val="100"/>
        <c:axId val="-2126508760"/>
        <c:axId val="-2126505480"/>
      </c:barChart>
      <c:lineChart>
        <c:grouping val="standard"/>
        <c:varyColors val="0"/>
        <c:ser>
          <c:idx val="0"/>
          <c:order val="0"/>
          <c:tx>
            <c:strRef>
              <c:f>Sheet1!$B$1</c:f>
              <c:strCache>
                <c:ptCount val="1"/>
                <c:pt idx="0">
                  <c:v>US pay TV penetration</c:v>
                </c:pt>
              </c:strCache>
            </c:strRef>
          </c:tx>
          <c:cat>
            <c:numRef>
              <c:f>Sheet1!$A$2:$A$10</c:f>
              <c:numCache>
                <c:formatCode>General</c:formatCode>
                <c:ptCount val="9"/>
                <c:pt idx="0">
                  <c:v>2010.0</c:v>
                </c:pt>
                <c:pt idx="1">
                  <c:v>2011.0</c:v>
                </c:pt>
                <c:pt idx="2">
                  <c:v>2012.0</c:v>
                </c:pt>
                <c:pt idx="3">
                  <c:v>2013.0</c:v>
                </c:pt>
                <c:pt idx="4">
                  <c:v>2014.0</c:v>
                </c:pt>
                <c:pt idx="5">
                  <c:v>2015.0</c:v>
                </c:pt>
                <c:pt idx="6">
                  <c:v>2016.0</c:v>
                </c:pt>
                <c:pt idx="7">
                  <c:v>2017.0</c:v>
                </c:pt>
                <c:pt idx="8">
                  <c:v>2018.0</c:v>
                </c:pt>
              </c:numCache>
            </c:numRef>
          </c:cat>
          <c:val>
            <c:numRef>
              <c:f>Sheet1!$B$2:$B$10</c:f>
              <c:numCache>
                <c:formatCode>General</c:formatCode>
                <c:ptCount val="9"/>
                <c:pt idx="0">
                  <c:v>85.14938393303918</c:v>
                </c:pt>
                <c:pt idx="1">
                  <c:v>85.35133046997963</c:v>
                </c:pt>
                <c:pt idx="2">
                  <c:v>84.87994039447857</c:v>
                </c:pt>
                <c:pt idx="3">
                  <c:v>84.10156682279893</c:v>
                </c:pt>
                <c:pt idx="4">
                  <c:v>84.06786735271365</c:v>
                </c:pt>
                <c:pt idx="5">
                  <c:v>83.25229828254767</c:v>
                </c:pt>
                <c:pt idx="6">
                  <c:v>82.41707126642045</c:v>
                </c:pt>
                <c:pt idx="7">
                  <c:v>81.47811977539356</c:v>
                </c:pt>
                <c:pt idx="8">
                  <c:v>80.5974544765458</c:v>
                </c:pt>
              </c:numCache>
            </c:numRef>
          </c:val>
          <c:smooth val="0"/>
        </c:ser>
        <c:dLbls>
          <c:showLegendKey val="0"/>
          <c:showVal val="0"/>
          <c:showCatName val="0"/>
          <c:showSerName val="0"/>
          <c:showPercent val="0"/>
          <c:showBubbleSize val="0"/>
        </c:dLbls>
        <c:marker val="1"/>
        <c:smooth val="0"/>
        <c:axId val="-2126492520"/>
        <c:axId val="-2126497960"/>
      </c:lineChart>
      <c:catAx>
        <c:axId val="-2126508760"/>
        <c:scaling>
          <c:orientation val="minMax"/>
        </c:scaling>
        <c:delete val="0"/>
        <c:axPos val="b"/>
        <c:numFmt formatCode="General" sourceLinked="1"/>
        <c:majorTickMark val="out"/>
        <c:minorTickMark val="none"/>
        <c:tickLblPos val="nextTo"/>
        <c:crossAx val="-2126505480"/>
        <c:crosses val="autoZero"/>
        <c:auto val="1"/>
        <c:lblAlgn val="ctr"/>
        <c:lblOffset val="100"/>
        <c:noMultiLvlLbl val="0"/>
      </c:catAx>
      <c:valAx>
        <c:axId val="-2126505480"/>
        <c:scaling>
          <c:orientation val="minMax"/>
        </c:scaling>
        <c:delete val="0"/>
        <c:axPos val="l"/>
        <c:majorGridlines/>
        <c:title>
          <c:tx>
            <c:rich>
              <a:bodyPr rot="-5400000" vert="horz"/>
              <a:lstStyle/>
              <a:p>
                <a:pPr>
                  <a:defRPr/>
                </a:pPr>
                <a:r>
                  <a:rPr lang="en-GB"/>
                  <a:t>Pay TV homes (m)</a:t>
                </a:r>
              </a:p>
            </c:rich>
          </c:tx>
          <c:layout/>
          <c:overlay val="0"/>
        </c:title>
        <c:numFmt formatCode="General" sourceLinked="1"/>
        <c:majorTickMark val="out"/>
        <c:minorTickMark val="none"/>
        <c:tickLblPos val="nextTo"/>
        <c:crossAx val="-2126508760"/>
        <c:crosses val="autoZero"/>
        <c:crossBetween val="between"/>
        <c:dispUnits>
          <c:builtInUnit val="thousands"/>
        </c:dispUnits>
      </c:valAx>
      <c:valAx>
        <c:axId val="-2126497960"/>
        <c:scaling>
          <c:orientation val="minMax"/>
        </c:scaling>
        <c:delete val="0"/>
        <c:axPos val="r"/>
        <c:title>
          <c:tx>
            <c:rich>
              <a:bodyPr rot="-5400000" vert="horz"/>
              <a:lstStyle/>
              <a:p>
                <a:pPr>
                  <a:defRPr/>
                </a:pPr>
                <a:r>
                  <a:rPr lang="en-GB"/>
                  <a:t>% uptake</a:t>
                </a:r>
              </a:p>
            </c:rich>
          </c:tx>
          <c:layout/>
          <c:overlay val="0"/>
        </c:title>
        <c:numFmt formatCode="General" sourceLinked="1"/>
        <c:majorTickMark val="out"/>
        <c:minorTickMark val="none"/>
        <c:tickLblPos val="nextTo"/>
        <c:crossAx val="-2126492520"/>
        <c:crosses val="max"/>
        <c:crossBetween val="between"/>
      </c:valAx>
      <c:catAx>
        <c:axId val="-2126492520"/>
        <c:scaling>
          <c:orientation val="minMax"/>
        </c:scaling>
        <c:delete val="1"/>
        <c:axPos val="b"/>
        <c:numFmt formatCode="General" sourceLinked="1"/>
        <c:majorTickMark val="out"/>
        <c:minorTickMark val="none"/>
        <c:tickLblPos val="none"/>
        <c:crossAx val="-2126497960"/>
        <c:crosses val="autoZero"/>
        <c:auto val="1"/>
        <c:lblAlgn val="ctr"/>
        <c:lblOffset val="100"/>
        <c:noMultiLvlLbl val="0"/>
      </c:catAx>
    </c:plotArea>
    <c:legend>
      <c:legendPos val="b"/>
      <c:layout/>
      <c:overlay val="0"/>
      <c:txPr>
        <a:bodyPr/>
        <a:lstStyle/>
        <a:p>
          <a:pPr>
            <a:defRPr sz="1200"/>
          </a:pPr>
          <a:endParaRPr lang="en-US"/>
        </a:p>
      </c:txPr>
    </c:legend>
    <c:plotVisOnly val="1"/>
    <c:dispBlanksAs val="gap"/>
    <c:showDLblsOverMax val="0"/>
  </c:chart>
  <c:txPr>
    <a:bodyPr/>
    <a:lstStyle/>
    <a:p>
      <a:pPr>
        <a:defRPr sz="16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Active 1st party consumer data assets (m)</a:t>
            </a:r>
          </a:p>
        </c:rich>
      </c:tx>
      <c:layout/>
      <c:overlay val="0"/>
    </c:title>
    <c:autoTitleDeleted val="0"/>
    <c:plotArea>
      <c:layout/>
      <c:barChart>
        <c:barDir val="col"/>
        <c:grouping val="clustered"/>
        <c:varyColors val="0"/>
        <c:ser>
          <c:idx val="0"/>
          <c:order val="0"/>
          <c:invertIfNegative val="0"/>
          <c:cat>
            <c:strRef>
              <c:f>Sheet1!$C$3:$E$3</c:f>
              <c:strCache>
                <c:ptCount val="3"/>
                <c:pt idx="0">
                  <c:v>Apple (Q3 2012-Q1 2015)</c:v>
                </c:pt>
                <c:pt idx="1">
                  <c:v>Facebook (Q3 2012-Q1 2015)</c:v>
                </c:pt>
                <c:pt idx="2">
                  <c:v>Google (Q3 2012-Q1-2015)</c:v>
                </c:pt>
              </c:strCache>
            </c:strRef>
          </c:cat>
          <c:val>
            <c:numRef>
              <c:f>Sheet1!$C$4:$E$4</c:f>
              <c:numCache>
                <c:formatCode>#,##0</c:formatCode>
                <c:ptCount val="3"/>
                <c:pt idx="0" formatCode="General">
                  <c:v>435.0</c:v>
                </c:pt>
                <c:pt idx="1">
                  <c:v>1007.0</c:v>
                </c:pt>
                <c:pt idx="2" formatCode="General">
                  <c:v>500.0</c:v>
                </c:pt>
              </c:numCache>
            </c:numRef>
          </c:val>
        </c:ser>
        <c:ser>
          <c:idx val="1"/>
          <c:order val="1"/>
          <c:invertIfNegative val="0"/>
          <c:cat>
            <c:strRef>
              <c:f>Sheet1!$C$3:$E$3</c:f>
              <c:strCache>
                <c:ptCount val="3"/>
                <c:pt idx="0">
                  <c:v>Apple (Q3 2012-Q1 2015)</c:v>
                </c:pt>
                <c:pt idx="1">
                  <c:v>Facebook (Q3 2012-Q1 2015)</c:v>
                </c:pt>
                <c:pt idx="2">
                  <c:v>Google (Q3 2012-Q1-2015)</c:v>
                </c:pt>
              </c:strCache>
            </c:strRef>
          </c:cat>
          <c:val>
            <c:numRef>
              <c:f>Sheet1!$C$5:$E$5</c:f>
              <c:numCache>
                <c:formatCode>#,##0</c:formatCode>
                <c:ptCount val="3"/>
                <c:pt idx="0" formatCode="General">
                  <c:v>800.0</c:v>
                </c:pt>
                <c:pt idx="1">
                  <c:v>1441.0</c:v>
                </c:pt>
                <c:pt idx="2" formatCode="General">
                  <c:v>1000.0</c:v>
                </c:pt>
              </c:numCache>
            </c:numRef>
          </c:val>
        </c:ser>
        <c:dLbls>
          <c:showLegendKey val="0"/>
          <c:showVal val="0"/>
          <c:showCatName val="0"/>
          <c:showSerName val="0"/>
          <c:showPercent val="0"/>
          <c:showBubbleSize val="0"/>
        </c:dLbls>
        <c:gapWidth val="150"/>
        <c:axId val="-2066381880"/>
        <c:axId val="-2106110344"/>
      </c:barChart>
      <c:catAx>
        <c:axId val="-2066381880"/>
        <c:scaling>
          <c:orientation val="minMax"/>
        </c:scaling>
        <c:delete val="0"/>
        <c:axPos val="b"/>
        <c:majorTickMark val="out"/>
        <c:minorTickMark val="none"/>
        <c:tickLblPos val="nextTo"/>
        <c:crossAx val="-2106110344"/>
        <c:crosses val="autoZero"/>
        <c:auto val="1"/>
        <c:lblAlgn val="ctr"/>
        <c:lblOffset val="100"/>
        <c:noMultiLvlLbl val="0"/>
      </c:catAx>
      <c:valAx>
        <c:axId val="-2106110344"/>
        <c:scaling>
          <c:orientation val="minMax"/>
        </c:scaling>
        <c:delete val="0"/>
        <c:axPos val="l"/>
        <c:majorGridlines/>
        <c:numFmt formatCode="#,##0" sourceLinked="0"/>
        <c:majorTickMark val="out"/>
        <c:minorTickMark val="none"/>
        <c:tickLblPos val="nextTo"/>
        <c:crossAx val="-2066381880"/>
        <c:crosses val="autoZero"/>
        <c:crossBetween val="between"/>
      </c:valAx>
    </c:plotArea>
    <c:plotVisOnly val="1"/>
    <c:dispBlanksAs val="gap"/>
    <c:showDLblsOverMax val="0"/>
  </c:chart>
  <c:txPr>
    <a:bodyPr/>
    <a:lstStyle/>
    <a:p>
      <a:pPr>
        <a:defRPr sz="1600"/>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Europe &amp; North America 5: Online display &amp; video ad market shares</a:t>
            </a:r>
          </a:p>
        </c:rich>
      </c:tx>
      <c:layout/>
      <c:overlay val="0"/>
    </c:title>
    <c:autoTitleDeleted val="0"/>
    <c:plotArea>
      <c:layout/>
      <c:barChart>
        <c:barDir val="col"/>
        <c:grouping val="percentStacked"/>
        <c:varyColors val="0"/>
        <c:ser>
          <c:idx val="3"/>
          <c:order val="0"/>
          <c:tx>
            <c:strRef>
              <c:f>Sheet5!$C$14</c:f>
              <c:strCache>
                <c:ptCount val="1"/>
                <c:pt idx="0">
                  <c:v>Other</c:v>
                </c:pt>
              </c:strCache>
            </c:strRef>
          </c:tx>
          <c:invertIfNegative val="0"/>
          <c:cat>
            <c:numRef>
              <c:f>Sheet5!$D$10:$S$10</c:f>
              <c:numCache>
                <c:formatCode>General</c:formatCode>
                <c:ptCount val="16"/>
                <c:pt idx="0">
                  <c:v>2005.0</c:v>
                </c:pt>
                <c:pt idx="1">
                  <c:v>2006.0</c:v>
                </c:pt>
                <c:pt idx="2">
                  <c:v>2007.0</c:v>
                </c:pt>
                <c:pt idx="3">
                  <c:v>2008.0</c:v>
                </c:pt>
                <c:pt idx="4">
                  <c:v>2009.0</c:v>
                </c:pt>
                <c:pt idx="5">
                  <c:v>2010.0</c:v>
                </c:pt>
                <c:pt idx="6">
                  <c:v>2011.0</c:v>
                </c:pt>
                <c:pt idx="7">
                  <c:v>2012.0</c:v>
                </c:pt>
                <c:pt idx="8">
                  <c:v>2013.0</c:v>
                </c:pt>
                <c:pt idx="9">
                  <c:v>2014.0</c:v>
                </c:pt>
                <c:pt idx="10">
                  <c:v>2015.0</c:v>
                </c:pt>
                <c:pt idx="11">
                  <c:v>2016.0</c:v>
                </c:pt>
                <c:pt idx="12">
                  <c:v>2017.0</c:v>
                </c:pt>
                <c:pt idx="13">
                  <c:v>2018.0</c:v>
                </c:pt>
                <c:pt idx="14">
                  <c:v>2019.0</c:v>
                </c:pt>
                <c:pt idx="15">
                  <c:v>2020.0</c:v>
                </c:pt>
              </c:numCache>
            </c:numRef>
          </c:cat>
          <c:val>
            <c:numRef>
              <c:f>Sheet5!$D$14:$S$14</c:f>
              <c:numCache>
                <c:formatCode>General</c:formatCode>
                <c:ptCount val="16"/>
                <c:pt idx="0">
                  <c:v>1270.460514234433</c:v>
                </c:pt>
                <c:pt idx="1">
                  <c:v>2066.908438443463</c:v>
                </c:pt>
                <c:pt idx="2">
                  <c:v>2432.655630953361</c:v>
                </c:pt>
                <c:pt idx="3">
                  <c:v>2613.44814902029</c:v>
                </c:pt>
                <c:pt idx="4">
                  <c:v>2518.14081904697</c:v>
                </c:pt>
                <c:pt idx="5">
                  <c:v>2925.255352639452</c:v>
                </c:pt>
                <c:pt idx="6">
                  <c:v>3302.27330477214</c:v>
                </c:pt>
                <c:pt idx="7">
                  <c:v>3108.129141989907</c:v>
                </c:pt>
                <c:pt idx="8">
                  <c:v>2999.669027225135</c:v>
                </c:pt>
                <c:pt idx="9">
                  <c:v>3124.694630471608</c:v>
                </c:pt>
                <c:pt idx="10">
                  <c:v>3181.805030406357</c:v>
                </c:pt>
                <c:pt idx="11">
                  <c:v>3307.439220007152</c:v>
                </c:pt>
                <c:pt idx="12">
                  <c:v>3149.16510281357</c:v>
                </c:pt>
                <c:pt idx="13">
                  <c:v>2949.729309908516</c:v>
                </c:pt>
                <c:pt idx="14">
                  <c:v>2852.490515969221</c:v>
                </c:pt>
                <c:pt idx="15">
                  <c:v>2750.0</c:v>
                </c:pt>
              </c:numCache>
            </c:numRef>
          </c:val>
        </c:ser>
        <c:ser>
          <c:idx val="0"/>
          <c:order val="1"/>
          <c:tx>
            <c:strRef>
              <c:f>Sheet5!$C$11</c:f>
              <c:strCache>
                <c:ptCount val="1"/>
                <c:pt idx="0">
                  <c:v>Facebook</c:v>
                </c:pt>
              </c:strCache>
            </c:strRef>
          </c:tx>
          <c:invertIfNegative val="0"/>
          <c:cat>
            <c:numRef>
              <c:f>Sheet5!$D$10:$S$10</c:f>
              <c:numCache>
                <c:formatCode>General</c:formatCode>
                <c:ptCount val="16"/>
                <c:pt idx="0">
                  <c:v>2005.0</c:v>
                </c:pt>
                <c:pt idx="1">
                  <c:v>2006.0</c:v>
                </c:pt>
                <c:pt idx="2">
                  <c:v>2007.0</c:v>
                </c:pt>
                <c:pt idx="3">
                  <c:v>2008.0</c:v>
                </c:pt>
                <c:pt idx="4">
                  <c:v>2009.0</c:v>
                </c:pt>
                <c:pt idx="5">
                  <c:v>2010.0</c:v>
                </c:pt>
                <c:pt idx="6">
                  <c:v>2011.0</c:v>
                </c:pt>
                <c:pt idx="7">
                  <c:v>2012.0</c:v>
                </c:pt>
                <c:pt idx="8">
                  <c:v>2013.0</c:v>
                </c:pt>
                <c:pt idx="9">
                  <c:v>2014.0</c:v>
                </c:pt>
                <c:pt idx="10">
                  <c:v>2015.0</c:v>
                </c:pt>
                <c:pt idx="11">
                  <c:v>2016.0</c:v>
                </c:pt>
                <c:pt idx="12">
                  <c:v>2017.0</c:v>
                </c:pt>
                <c:pt idx="13">
                  <c:v>2018.0</c:v>
                </c:pt>
                <c:pt idx="14">
                  <c:v>2019.0</c:v>
                </c:pt>
                <c:pt idx="15">
                  <c:v>2020.0</c:v>
                </c:pt>
              </c:numCache>
            </c:numRef>
          </c:cat>
          <c:val>
            <c:numRef>
              <c:f>Sheet5!$D$11:$S$11</c:f>
              <c:numCache>
                <c:formatCode>General</c:formatCode>
                <c:ptCount val="16"/>
                <c:pt idx="0">
                  <c:v>0.0</c:v>
                </c:pt>
                <c:pt idx="1">
                  <c:v>0.0</c:v>
                </c:pt>
                <c:pt idx="2">
                  <c:v>0.0</c:v>
                </c:pt>
                <c:pt idx="3">
                  <c:v>0.0</c:v>
                </c:pt>
                <c:pt idx="4">
                  <c:v>0.0</c:v>
                </c:pt>
                <c:pt idx="5">
                  <c:v>0.0</c:v>
                </c:pt>
                <c:pt idx="6">
                  <c:v>0.0</c:v>
                </c:pt>
                <c:pt idx="7">
                  <c:v>618.7836120797031</c:v>
                </c:pt>
                <c:pt idx="8">
                  <c:v>1250.975707898711</c:v>
                </c:pt>
                <c:pt idx="9">
                  <c:v>1852.439593526531</c:v>
                </c:pt>
                <c:pt idx="10">
                  <c:v>2290.151553741206</c:v>
                </c:pt>
                <c:pt idx="11">
                  <c:v>2721.585757161374</c:v>
                </c:pt>
                <c:pt idx="12">
                  <c:v>3155.47083139422</c:v>
                </c:pt>
                <c:pt idx="13">
                  <c:v>3549.105975443805</c:v>
                </c:pt>
                <c:pt idx="14">
                  <c:v>3683.197495615314</c:v>
                </c:pt>
                <c:pt idx="15">
                  <c:v>3630.376645841063</c:v>
                </c:pt>
              </c:numCache>
            </c:numRef>
          </c:val>
        </c:ser>
        <c:ser>
          <c:idx val="1"/>
          <c:order val="2"/>
          <c:tx>
            <c:strRef>
              <c:f>Sheet5!$C$12</c:f>
              <c:strCache>
                <c:ptCount val="1"/>
                <c:pt idx="0">
                  <c:v>YouTube</c:v>
                </c:pt>
              </c:strCache>
            </c:strRef>
          </c:tx>
          <c:invertIfNegative val="0"/>
          <c:cat>
            <c:numRef>
              <c:f>Sheet5!$D$10:$S$10</c:f>
              <c:numCache>
                <c:formatCode>General</c:formatCode>
                <c:ptCount val="16"/>
                <c:pt idx="0">
                  <c:v>2005.0</c:v>
                </c:pt>
                <c:pt idx="1">
                  <c:v>2006.0</c:v>
                </c:pt>
                <c:pt idx="2">
                  <c:v>2007.0</c:v>
                </c:pt>
                <c:pt idx="3">
                  <c:v>2008.0</c:v>
                </c:pt>
                <c:pt idx="4">
                  <c:v>2009.0</c:v>
                </c:pt>
                <c:pt idx="5">
                  <c:v>2010.0</c:v>
                </c:pt>
                <c:pt idx="6">
                  <c:v>2011.0</c:v>
                </c:pt>
                <c:pt idx="7">
                  <c:v>2012.0</c:v>
                </c:pt>
                <c:pt idx="8">
                  <c:v>2013.0</c:v>
                </c:pt>
                <c:pt idx="9">
                  <c:v>2014.0</c:v>
                </c:pt>
                <c:pt idx="10">
                  <c:v>2015.0</c:v>
                </c:pt>
                <c:pt idx="11">
                  <c:v>2016.0</c:v>
                </c:pt>
                <c:pt idx="12">
                  <c:v>2017.0</c:v>
                </c:pt>
                <c:pt idx="13">
                  <c:v>2018.0</c:v>
                </c:pt>
                <c:pt idx="14">
                  <c:v>2019.0</c:v>
                </c:pt>
                <c:pt idx="15">
                  <c:v>2020.0</c:v>
                </c:pt>
              </c:numCache>
            </c:numRef>
          </c:cat>
          <c:val>
            <c:numRef>
              <c:f>Sheet5!$D$12:$S$12</c:f>
              <c:numCache>
                <c:formatCode>General</c:formatCode>
                <c:ptCount val="16"/>
                <c:pt idx="0">
                  <c:v>0.0177609319437793</c:v>
                </c:pt>
                <c:pt idx="1">
                  <c:v>4.66864812227521</c:v>
                </c:pt>
                <c:pt idx="2">
                  <c:v>7.27967768267438</c:v>
                </c:pt>
                <c:pt idx="3">
                  <c:v>25.23161684554178</c:v>
                </c:pt>
                <c:pt idx="4">
                  <c:v>58.52650762842966</c:v>
                </c:pt>
                <c:pt idx="5">
                  <c:v>124.8961532233767</c:v>
                </c:pt>
                <c:pt idx="6">
                  <c:v>206.729872676467</c:v>
                </c:pt>
                <c:pt idx="7">
                  <c:v>343.0176393595318</c:v>
                </c:pt>
                <c:pt idx="8">
                  <c:v>449.3661752113966</c:v>
                </c:pt>
                <c:pt idx="9">
                  <c:v>539.287064576061</c:v>
                </c:pt>
                <c:pt idx="10">
                  <c:v>647.2171368342374</c:v>
                </c:pt>
                <c:pt idx="11">
                  <c:v>758.0675451902507</c:v>
                </c:pt>
                <c:pt idx="12">
                  <c:v>867.1924633780281</c:v>
                </c:pt>
                <c:pt idx="13">
                  <c:v>981.393452822193</c:v>
                </c:pt>
                <c:pt idx="14">
                  <c:v>1096.707060040686</c:v>
                </c:pt>
                <c:pt idx="15">
                  <c:v>1213.936059339472</c:v>
                </c:pt>
              </c:numCache>
            </c:numRef>
          </c:val>
        </c:ser>
        <c:ser>
          <c:idx val="2"/>
          <c:order val="3"/>
          <c:tx>
            <c:strRef>
              <c:f>Sheet5!$C$13</c:f>
              <c:strCache>
                <c:ptCount val="1"/>
                <c:pt idx="0">
                  <c:v>Google Display (excl. YouTube)</c:v>
                </c:pt>
              </c:strCache>
            </c:strRef>
          </c:tx>
          <c:invertIfNegative val="0"/>
          <c:cat>
            <c:numRef>
              <c:f>Sheet5!$D$10:$S$10</c:f>
              <c:numCache>
                <c:formatCode>General</c:formatCode>
                <c:ptCount val="16"/>
                <c:pt idx="0">
                  <c:v>2005.0</c:v>
                </c:pt>
                <c:pt idx="1">
                  <c:v>2006.0</c:v>
                </c:pt>
                <c:pt idx="2">
                  <c:v>2007.0</c:v>
                </c:pt>
                <c:pt idx="3">
                  <c:v>2008.0</c:v>
                </c:pt>
                <c:pt idx="4">
                  <c:v>2009.0</c:v>
                </c:pt>
                <c:pt idx="5">
                  <c:v>2010.0</c:v>
                </c:pt>
                <c:pt idx="6">
                  <c:v>2011.0</c:v>
                </c:pt>
                <c:pt idx="7">
                  <c:v>2012.0</c:v>
                </c:pt>
                <c:pt idx="8">
                  <c:v>2013.0</c:v>
                </c:pt>
                <c:pt idx="9">
                  <c:v>2014.0</c:v>
                </c:pt>
                <c:pt idx="10">
                  <c:v>2015.0</c:v>
                </c:pt>
                <c:pt idx="11">
                  <c:v>2016.0</c:v>
                </c:pt>
                <c:pt idx="12">
                  <c:v>2017.0</c:v>
                </c:pt>
                <c:pt idx="13">
                  <c:v>2018.0</c:v>
                </c:pt>
                <c:pt idx="14">
                  <c:v>2019.0</c:v>
                </c:pt>
                <c:pt idx="15">
                  <c:v>2020.0</c:v>
                </c:pt>
              </c:numCache>
            </c:numRef>
          </c:cat>
          <c:val>
            <c:numRef>
              <c:f>Sheet5!$D$13:$S$13</c:f>
              <c:numCache>
                <c:formatCode>General</c:formatCode>
                <c:ptCount val="16"/>
                <c:pt idx="0">
                  <c:v>0.0177609319437793</c:v>
                </c:pt>
                <c:pt idx="1">
                  <c:v>4.66864812227521</c:v>
                </c:pt>
                <c:pt idx="2">
                  <c:v>7.27967768267438</c:v>
                </c:pt>
                <c:pt idx="3">
                  <c:v>42.05269474256976</c:v>
                </c:pt>
                <c:pt idx="4">
                  <c:v>58.52650762842966</c:v>
                </c:pt>
                <c:pt idx="5">
                  <c:v>211.3627208395606</c:v>
                </c:pt>
                <c:pt idx="6">
                  <c:v>293.7740295928741</c:v>
                </c:pt>
                <c:pt idx="7">
                  <c:v>452.7832839545815</c:v>
                </c:pt>
                <c:pt idx="8">
                  <c:v>569.1971552677696</c:v>
                </c:pt>
                <c:pt idx="9">
                  <c:v>765.4397045595685</c:v>
                </c:pt>
                <c:pt idx="10">
                  <c:v>961.0193849962931</c:v>
                </c:pt>
                <c:pt idx="11">
                  <c:v>1049.631985648046</c:v>
                </c:pt>
                <c:pt idx="12">
                  <c:v>1238.846376254324</c:v>
                </c:pt>
                <c:pt idx="13">
                  <c:v>1439.377064139217</c:v>
                </c:pt>
                <c:pt idx="14">
                  <c:v>1667.908653811873</c:v>
                </c:pt>
                <c:pt idx="15">
                  <c:v>1700.0</c:v>
                </c:pt>
              </c:numCache>
            </c:numRef>
          </c:val>
        </c:ser>
        <c:dLbls>
          <c:showLegendKey val="0"/>
          <c:showVal val="0"/>
          <c:showCatName val="0"/>
          <c:showSerName val="0"/>
          <c:showPercent val="0"/>
          <c:showBubbleSize val="0"/>
        </c:dLbls>
        <c:gapWidth val="150"/>
        <c:overlap val="100"/>
        <c:axId val="-2111103592"/>
        <c:axId val="2146896520"/>
      </c:barChart>
      <c:catAx>
        <c:axId val="-2111103592"/>
        <c:scaling>
          <c:orientation val="minMax"/>
        </c:scaling>
        <c:delete val="0"/>
        <c:axPos val="b"/>
        <c:numFmt formatCode="General" sourceLinked="1"/>
        <c:majorTickMark val="out"/>
        <c:minorTickMark val="none"/>
        <c:tickLblPos val="nextTo"/>
        <c:crossAx val="2146896520"/>
        <c:crosses val="autoZero"/>
        <c:auto val="1"/>
        <c:lblAlgn val="ctr"/>
        <c:lblOffset val="100"/>
        <c:noMultiLvlLbl val="0"/>
      </c:catAx>
      <c:valAx>
        <c:axId val="2146896520"/>
        <c:scaling>
          <c:orientation val="minMax"/>
        </c:scaling>
        <c:delete val="0"/>
        <c:axPos val="l"/>
        <c:majorGridlines/>
        <c:numFmt formatCode="0%" sourceLinked="1"/>
        <c:majorTickMark val="out"/>
        <c:minorTickMark val="none"/>
        <c:tickLblPos val="nextTo"/>
        <c:crossAx val="-2111103592"/>
        <c:crosses val="autoZero"/>
        <c:crossBetween val="between"/>
      </c:valAx>
    </c:plotArea>
    <c:legend>
      <c:legendPos val="t"/>
      <c:layout/>
      <c:overlay val="0"/>
    </c:legend>
    <c:plotVisOnly val="1"/>
    <c:dispBlanksAs val="gap"/>
    <c:showDLblsOverMax val="0"/>
  </c:chart>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Pay TV subscribers/uptake </a:t>
            </a:r>
            <a:r>
              <a:rPr lang="en-GB" dirty="0" smtClean="0"/>
              <a:t>worldwide</a:t>
            </a:r>
            <a:endParaRPr lang="en-GB" dirty="0"/>
          </a:p>
        </c:rich>
      </c:tx>
      <c:layout/>
      <c:overlay val="0"/>
    </c:title>
    <c:autoTitleDeleted val="0"/>
    <c:plotArea>
      <c:layout>
        <c:manualLayout>
          <c:layoutTarget val="inner"/>
          <c:xMode val="edge"/>
          <c:yMode val="edge"/>
          <c:x val="0.108499926676782"/>
          <c:y val="0.153115779230679"/>
          <c:w val="0.78740911661983"/>
          <c:h val="0.565395433673241"/>
        </c:manualLayout>
      </c:layout>
      <c:barChart>
        <c:barDir val="col"/>
        <c:grouping val="stacked"/>
        <c:varyColors val="0"/>
        <c:ser>
          <c:idx val="0"/>
          <c:order val="0"/>
          <c:tx>
            <c:strRef>
              <c:f>Sheet1!$B$1</c:f>
              <c:strCache>
                <c:ptCount val="1"/>
                <c:pt idx="0">
                  <c:v>Western Europe total</c:v>
                </c:pt>
              </c:strCache>
            </c:strRef>
          </c:tx>
          <c:invertIfNegative val="0"/>
          <c:cat>
            <c:numRef>
              <c:f>Sheet1!$A$2:$A$10</c:f>
              <c:numCache>
                <c:formatCode>General</c:formatCode>
                <c:ptCount val="9"/>
                <c:pt idx="0">
                  <c:v>2010.0</c:v>
                </c:pt>
                <c:pt idx="1">
                  <c:v>2011.0</c:v>
                </c:pt>
                <c:pt idx="2">
                  <c:v>2012.0</c:v>
                </c:pt>
                <c:pt idx="3">
                  <c:v>2013.0</c:v>
                </c:pt>
                <c:pt idx="4">
                  <c:v>2014.0</c:v>
                </c:pt>
                <c:pt idx="5">
                  <c:v>2015.0</c:v>
                </c:pt>
                <c:pt idx="6">
                  <c:v>2016.0</c:v>
                </c:pt>
                <c:pt idx="7">
                  <c:v>2017.0</c:v>
                </c:pt>
                <c:pt idx="8">
                  <c:v>2018.0</c:v>
                </c:pt>
              </c:numCache>
            </c:numRef>
          </c:cat>
          <c:val>
            <c:numRef>
              <c:f>Sheet1!$B$2:$B$10</c:f>
              <c:numCache>
                <c:formatCode>#,##0</c:formatCode>
                <c:ptCount val="9"/>
                <c:pt idx="0">
                  <c:v>92218.53118485055</c:v>
                </c:pt>
                <c:pt idx="1">
                  <c:v>98072.83555083718</c:v>
                </c:pt>
                <c:pt idx="2">
                  <c:v>98774.50836172611</c:v>
                </c:pt>
                <c:pt idx="3">
                  <c:v>99957.22213641107</c:v>
                </c:pt>
                <c:pt idx="4">
                  <c:v>103617.5321262595</c:v>
                </c:pt>
                <c:pt idx="5">
                  <c:v>105735.7346437851</c:v>
                </c:pt>
                <c:pt idx="6">
                  <c:v>107194.4121130072</c:v>
                </c:pt>
                <c:pt idx="7">
                  <c:v>108261.2120518327</c:v>
                </c:pt>
                <c:pt idx="8">
                  <c:v>109115.7212256481</c:v>
                </c:pt>
              </c:numCache>
            </c:numRef>
          </c:val>
        </c:ser>
        <c:ser>
          <c:idx val="1"/>
          <c:order val="1"/>
          <c:tx>
            <c:strRef>
              <c:f>Sheet1!$C$1</c:f>
              <c:strCache>
                <c:ptCount val="1"/>
                <c:pt idx="0">
                  <c:v>Central and Eastern Europe total</c:v>
                </c:pt>
              </c:strCache>
            </c:strRef>
          </c:tx>
          <c:invertIfNegative val="0"/>
          <c:cat>
            <c:numRef>
              <c:f>Sheet1!$A$2:$A$10</c:f>
              <c:numCache>
                <c:formatCode>General</c:formatCode>
                <c:ptCount val="9"/>
                <c:pt idx="0">
                  <c:v>2010.0</c:v>
                </c:pt>
                <c:pt idx="1">
                  <c:v>2011.0</c:v>
                </c:pt>
                <c:pt idx="2">
                  <c:v>2012.0</c:v>
                </c:pt>
                <c:pt idx="3">
                  <c:v>2013.0</c:v>
                </c:pt>
                <c:pt idx="4">
                  <c:v>2014.0</c:v>
                </c:pt>
                <c:pt idx="5">
                  <c:v>2015.0</c:v>
                </c:pt>
                <c:pt idx="6">
                  <c:v>2016.0</c:v>
                </c:pt>
                <c:pt idx="7">
                  <c:v>2017.0</c:v>
                </c:pt>
                <c:pt idx="8">
                  <c:v>2018.0</c:v>
                </c:pt>
              </c:numCache>
            </c:numRef>
          </c:cat>
          <c:val>
            <c:numRef>
              <c:f>Sheet1!$C$2:$C$10</c:f>
              <c:numCache>
                <c:formatCode>#,##0</c:formatCode>
                <c:ptCount val="9"/>
                <c:pt idx="0">
                  <c:v>62853.96756422222</c:v>
                </c:pt>
                <c:pt idx="1">
                  <c:v>68274.98520860341</c:v>
                </c:pt>
                <c:pt idx="2">
                  <c:v>73161.18662322339</c:v>
                </c:pt>
                <c:pt idx="3">
                  <c:v>77375.41701845074</c:v>
                </c:pt>
                <c:pt idx="4">
                  <c:v>79821.94997731069</c:v>
                </c:pt>
                <c:pt idx="5">
                  <c:v>82145.34658862489</c:v>
                </c:pt>
                <c:pt idx="6">
                  <c:v>83974.1390604901</c:v>
                </c:pt>
                <c:pt idx="7">
                  <c:v>85632.78968961036</c:v>
                </c:pt>
                <c:pt idx="8">
                  <c:v>87071.55396697435</c:v>
                </c:pt>
              </c:numCache>
            </c:numRef>
          </c:val>
        </c:ser>
        <c:ser>
          <c:idx val="2"/>
          <c:order val="2"/>
          <c:tx>
            <c:strRef>
              <c:f>Sheet1!$D$1</c:f>
              <c:strCache>
                <c:ptCount val="1"/>
                <c:pt idx="0">
                  <c:v>Middle-East/Africa total</c:v>
                </c:pt>
              </c:strCache>
            </c:strRef>
          </c:tx>
          <c:invertIfNegative val="0"/>
          <c:cat>
            <c:numRef>
              <c:f>Sheet1!$A$2:$A$10</c:f>
              <c:numCache>
                <c:formatCode>General</c:formatCode>
                <c:ptCount val="9"/>
                <c:pt idx="0">
                  <c:v>2010.0</c:v>
                </c:pt>
                <c:pt idx="1">
                  <c:v>2011.0</c:v>
                </c:pt>
                <c:pt idx="2">
                  <c:v>2012.0</c:v>
                </c:pt>
                <c:pt idx="3">
                  <c:v>2013.0</c:v>
                </c:pt>
                <c:pt idx="4">
                  <c:v>2014.0</c:v>
                </c:pt>
                <c:pt idx="5">
                  <c:v>2015.0</c:v>
                </c:pt>
                <c:pt idx="6">
                  <c:v>2016.0</c:v>
                </c:pt>
                <c:pt idx="7">
                  <c:v>2017.0</c:v>
                </c:pt>
                <c:pt idx="8">
                  <c:v>2018.0</c:v>
                </c:pt>
              </c:numCache>
            </c:numRef>
          </c:cat>
          <c:val>
            <c:numRef>
              <c:f>Sheet1!$D$2:$D$10</c:f>
              <c:numCache>
                <c:formatCode>#,##0</c:formatCode>
                <c:ptCount val="9"/>
                <c:pt idx="0">
                  <c:v>7121.924035572733</c:v>
                </c:pt>
                <c:pt idx="1">
                  <c:v>8235.025586296564</c:v>
                </c:pt>
                <c:pt idx="2">
                  <c:v>9073.58730857738</c:v>
                </c:pt>
                <c:pt idx="3">
                  <c:v>10125.87745399353</c:v>
                </c:pt>
                <c:pt idx="4">
                  <c:v>11163.90593877529</c:v>
                </c:pt>
                <c:pt idx="5">
                  <c:v>11953.52711987793</c:v>
                </c:pt>
                <c:pt idx="6">
                  <c:v>12624.6859959247</c:v>
                </c:pt>
                <c:pt idx="7">
                  <c:v>13162.66209222799</c:v>
                </c:pt>
                <c:pt idx="8">
                  <c:v>13772.96438631063</c:v>
                </c:pt>
              </c:numCache>
            </c:numRef>
          </c:val>
        </c:ser>
        <c:ser>
          <c:idx val="3"/>
          <c:order val="3"/>
          <c:tx>
            <c:strRef>
              <c:f>Sheet1!$E$1</c:f>
              <c:strCache>
                <c:ptCount val="1"/>
                <c:pt idx="0">
                  <c:v>North America total</c:v>
                </c:pt>
              </c:strCache>
            </c:strRef>
          </c:tx>
          <c:invertIfNegative val="0"/>
          <c:cat>
            <c:numRef>
              <c:f>Sheet1!$A$2:$A$10</c:f>
              <c:numCache>
                <c:formatCode>General</c:formatCode>
                <c:ptCount val="9"/>
                <c:pt idx="0">
                  <c:v>2010.0</c:v>
                </c:pt>
                <c:pt idx="1">
                  <c:v>2011.0</c:v>
                </c:pt>
                <c:pt idx="2">
                  <c:v>2012.0</c:v>
                </c:pt>
                <c:pt idx="3">
                  <c:v>2013.0</c:v>
                </c:pt>
                <c:pt idx="4">
                  <c:v>2014.0</c:v>
                </c:pt>
                <c:pt idx="5">
                  <c:v>2015.0</c:v>
                </c:pt>
                <c:pt idx="6">
                  <c:v>2016.0</c:v>
                </c:pt>
                <c:pt idx="7">
                  <c:v>2017.0</c:v>
                </c:pt>
                <c:pt idx="8">
                  <c:v>2018.0</c:v>
                </c:pt>
              </c:numCache>
            </c:numRef>
          </c:cat>
          <c:val>
            <c:numRef>
              <c:f>Sheet1!$E$2:$E$10</c:f>
              <c:numCache>
                <c:formatCode>#,##0</c:formatCode>
                <c:ptCount val="9"/>
                <c:pt idx="0">
                  <c:v>111587.5600025314</c:v>
                </c:pt>
                <c:pt idx="1">
                  <c:v>112224.0077437963</c:v>
                </c:pt>
                <c:pt idx="2">
                  <c:v>112269.7895041784</c:v>
                </c:pt>
                <c:pt idx="3">
                  <c:v>112129.087039385</c:v>
                </c:pt>
                <c:pt idx="4">
                  <c:v>112514.2962731012</c:v>
                </c:pt>
                <c:pt idx="5">
                  <c:v>112619.0962731012</c:v>
                </c:pt>
                <c:pt idx="6">
                  <c:v>112469.6776560132</c:v>
                </c:pt>
                <c:pt idx="7">
                  <c:v>112282.075511006</c:v>
                </c:pt>
                <c:pt idx="8">
                  <c:v>112130.0533023925</c:v>
                </c:pt>
              </c:numCache>
            </c:numRef>
          </c:val>
        </c:ser>
        <c:ser>
          <c:idx val="4"/>
          <c:order val="4"/>
          <c:tx>
            <c:strRef>
              <c:f>Sheet1!$F$1</c:f>
              <c:strCache>
                <c:ptCount val="1"/>
                <c:pt idx="0">
                  <c:v>Central and South America total</c:v>
                </c:pt>
              </c:strCache>
            </c:strRef>
          </c:tx>
          <c:invertIfNegative val="0"/>
          <c:cat>
            <c:numRef>
              <c:f>Sheet1!$A$2:$A$10</c:f>
              <c:numCache>
                <c:formatCode>General</c:formatCode>
                <c:ptCount val="9"/>
                <c:pt idx="0">
                  <c:v>2010.0</c:v>
                </c:pt>
                <c:pt idx="1">
                  <c:v>2011.0</c:v>
                </c:pt>
                <c:pt idx="2">
                  <c:v>2012.0</c:v>
                </c:pt>
                <c:pt idx="3">
                  <c:v>2013.0</c:v>
                </c:pt>
                <c:pt idx="4">
                  <c:v>2014.0</c:v>
                </c:pt>
                <c:pt idx="5">
                  <c:v>2015.0</c:v>
                </c:pt>
                <c:pt idx="6">
                  <c:v>2016.0</c:v>
                </c:pt>
                <c:pt idx="7">
                  <c:v>2017.0</c:v>
                </c:pt>
                <c:pt idx="8">
                  <c:v>2018.0</c:v>
                </c:pt>
              </c:numCache>
            </c:numRef>
          </c:cat>
          <c:val>
            <c:numRef>
              <c:f>Sheet1!$F$2:$F$10</c:f>
              <c:numCache>
                <c:formatCode>#,##0</c:formatCode>
                <c:ptCount val="9"/>
                <c:pt idx="0">
                  <c:v>29036.679</c:v>
                </c:pt>
                <c:pt idx="1">
                  <c:v>34197.5</c:v>
                </c:pt>
                <c:pt idx="2">
                  <c:v>39873.873</c:v>
                </c:pt>
                <c:pt idx="3">
                  <c:v>44266.116</c:v>
                </c:pt>
                <c:pt idx="4">
                  <c:v>48509.05875</c:v>
                </c:pt>
                <c:pt idx="5">
                  <c:v>52158.86144992719</c:v>
                </c:pt>
                <c:pt idx="6">
                  <c:v>55356.14471999424</c:v>
                </c:pt>
                <c:pt idx="7">
                  <c:v>58177.5831582384</c:v>
                </c:pt>
                <c:pt idx="8">
                  <c:v>60745.88263270974</c:v>
                </c:pt>
              </c:numCache>
            </c:numRef>
          </c:val>
        </c:ser>
        <c:ser>
          <c:idx val="5"/>
          <c:order val="5"/>
          <c:tx>
            <c:strRef>
              <c:f>Sheet1!$G$1</c:f>
              <c:strCache>
                <c:ptCount val="1"/>
                <c:pt idx="0">
                  <c:v>Asia-Pacific total</c:v>
                </c:pt>
              </c:strCache>
            </c:strRef>
          </c:tx>
          <c:invertIfNegative val="0"/>
          <c:cat>
            <c:numRef>
              <c:f>Sheet1!$A$2:$A$10</c:f>
              <c:numCache>
                <c:formatCode>General</c:formatCode>
                <c:ptCount val="9"/>
                <c:pt idx="0">
                  <c:v>2010.0</c:v>
                </c:pt>
                <c:pt idx="1">
                  <c:v>2011.0</c:v>
                </c:pt>
                <c:pt idx="2">
                  <c:v>2012.0</c:v>
                </c:pt>
                <c:pt idx="3">
                  <c:v>2013.0</c:v>
                </c:pt>
                <c:pt idx="4">
                  <c:v>2014.0</c:v>
                </c:pt>
                <c:pt idx="5">
                  <c:v>2015.0</c:v>
                </c:pt>
                <c:pt idx="6">
                  <c:v>2016.0</c:v>
                </c:pt>
                <c:pt idx="7">
                  <c:v>2017.0</c:v>
                </c:pt>
                <c:pt idx="8">
                  <c:v>2018.0</c:v>
                </c:pt>
              </c:numCache>
            </c:numRef>
          </c:cat>
          <c:val>
            <c:numRef>
              <c:f>Sheet1!$G$2:$G$10</c:f>
              <c:numCache>
                <c:formatCode>#,##0</c:formatCode>
                <c:ptCount val="9"/>
                <c:pt idx="0">
                  <c:v>357871.2826993758</c:v>
                </c:pt>
                <c:pt idx="1">
                  <c:v>387820.0802567878</c:v>
                </c:pt>
                <c:pt idx="2">
                  <c:v>417880.8844854326</c:v>
                </c:pt>
                <c:pt idx="3">
                  <c:v>445270.2374769267</c:v>
                </c:pt>
                <c:pt idx="4">
                  <c:v>468755.6100570944</c:v>
                </c:pt>
                <c:pt idx="5">
                  <c:v>494023.3406385792</c:v>
                </c:pt>
                <c:pt idx="6">
                  <c:v>519633.5289963196</c:v>
                </c:pt>
                <c:pt idx="7">
                  <c:v>540551.3265150221</c:v>
                </c:pt>
                <c:pt idx="8">
                  <c:v>560844.8461193871</c:v>
                </c:pt>
              </c:numCache>
            </c:numRef>
          </c:val>
        </c:ser>
        <c:dLbls>
          <c:showLegendKey val="0"/>
          <c:showVal val="0"/>
          <c:showCatName val="0"/>
          <c:showSerName val="0"/>
          <c:showPercent val="0"/>
          <c:showBubbleSize val="0"/>
        </c:dLbls>
        <c:gapWidth val="150"/>
        <c:overlap val="100"/>
        <c:axId val="-2108564216"/>
        <c:axId val="-2108568760"/>
      </c:barChart>
      <c:catAx>
        <c:axId val="-2108564216"/>
        <c:scaling>
          <c:orientation val="minMax"/>
        </c:scaling>
        <c:delete val="0"/>
        <c:axPos val="b"/>
        <c:numFmt formatCode="General" sourceLinked="1"/>
        <c:majorTickMark val="out"/>
        <c:minorTickMark val="none"/>
        <c:tickLblPos val="nextTo"/>
        <c:crossAx val="-2108568760"/>
        <c:crosses val="autoZero"/>
        <c:auto val="1"/>
        <c:lblAlgn val="ctr"/>
        <c:lblOffset val="100"/>
        <c:noMultiLvlLbl val="0"/>
      </c:catAx>
      <c:valAx>
        <c:axId val="-2108568760"/>
        <c:scaling>
          <c:orientation val="minMax"/>
        </c:scaling>
        <c:delete val="0"/>
        <c:axPos val="l"/>
        <c:majorGridlines/>
        <c:title>
          <c:tx>
            <c:rich>
              <a:bodyPr rot="-5400000" vert="horz"/>
              <a:lstStyle/>
              <a:p>
                <a:pPr>
                  <a:defRPr/>
                </a:pPr>
                <a:r>
                  <a:rPr lang="en-GB" dirty="0"/>
                  <a:t>Pay </a:t>
                </a:r>
                <a:r>
                  <a:rPr lang="en-GB" dirty="0" smtClean="0"/>
                  <a:t>TV</a:t>
                </a:r>
                <a:r>
                  <a:rPr lang="en-GB" baseline="0" dirty="0" smtClean="0"/>
                  <a:t> homes</a:t>
                </a:r>
                <a:r>
                  <a:rPr lang="en-GB" dirty="0" smtClean="0"/>
                  <a:t> </a:t>
                </a:r>
                <a:r>
                  <a:rPr lang="en-GB" dirty="0"/>
                  <a:t>(m)</a:t>
                </a:r>
              </a:p>
            </c:rich>
          </c:tx>
          <c:layout/>
          <c:overlay val="0"/>
        </c:title>
        <c:numFmt formatCode="#,##0" sourceLinked="1"/>
        <c:majorTickMark val="out"/>
        <c:minorTickMark val="none"/>
        <c:tickLblPos val="nextTo"/>
        <c:crossAx val="-2108564216"/>
        <c:crosses val="autoZero"/>
        <c:crossBetween val="between"/>
        <c:dispUnits>
          <c:builtInUnit val="thousands"/>
        </c:dispUnits>
      </c:valAx>
    </c:plotArea>
    <c:legend>
      <c:legendPos val="b"/>
      <c:layout>
        <c:manualLayout>
          <c:xMode val="edge"/>
          <c:yMode val="edge"/>
          <c:x val="0.0783855943399575"/>
          <c:y val="0.832097331353757"/>
          <c:w val="0.757235282145858"/>
          <c:h val="0.164308932261995"/>
        </c:manualLayout>
      </c:layout>
      <c:overlay val="0"/>
      <c:txPr>
        <a:bodyPr/>
        <a:lstStyle/>
        <a:p>
          <a:pPr>
            <a:defRPr sz="1400"/>
          </a:pPr>
          <a:endParaRPr lang="en-US"/>
        </a:p>
      </c:txPr>
    </c:legend>
    <c:plotVisOnly val="1"/>
    <c:dispBlanksAs val="gap"/>
    <c:showDLblsOverMax val="0"/>
  </c:chart>
  <c:txPr>
    <a:bodyPr/>
    <a:lstStyle/>
    <a:p>
      <a:pPr>
        <a:defRPr sz="16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Net subscribers</a:t>
            </a:r>
            <a:r>
              <a:rPr lang="en-GB" baseline="0" dirty="0" smtClean="0"/>
              <a:t> additions</a:t>
            </a:r>
            <a:r>
              <a:rPr lang="en-GB" dirty="0" smtClean="0"/>
              <a:t> worldwide</a:t>
            </a:r>
            <a:endParaRPr lang="en-GB" dirty="0"/>
          </a:p>
        </c:rich>
      </c:tx>
      <c:layout/>
      <c:overlay val="0"/>
    </c:title>
    <c:autoTitleDeleted val="0"/>
    <c:plotArea>
      <c:layout>
        <c:manualLayout>
          <c:layoutTarget val="inner"/>
          <c:xMode val="edge"/>
          <c:yMode val="edge"/>
          <c:x val="0.108499926676782"/>
          <c:y val="0.153115779230679"/>
          <c:w val="0.85722511210055"/>
          <c:h val="0.787255163093071"/>
        </c:manualLayout>
      </c:layout>
      <c:barChart>
        <c:barDir val="col"/>
        <c:grouping val="clustered"/>
        <c:varyColors val="0"/>
        <c:ser>
          <c:idx val="0"/>
          <c:order val="0"/>
          <c:tx>
            <c:strRef>
              <c:f>Sheet1!$B$1</c:f>
              <c:strCache>
                <c:ptCount val="1"/>
                <c:pt idx="0">
                  <c:v>Western Europe total</c:v>
                </c:pt>
              </c:strCache>
            </c:strRef>
          </c:tx>
          <c:invertIfNegative val="0"/>
          <c:cat>
            <c:numRef>
              <c:f>Sheet1!$A$2:$A$9</c:f>
              <c:numCache>
                <c:formatCode>General</c:formatCode>
                <c:ptCount val="8"/>
                <c:pt idx="0">
                  <c:v>2011.0</c:v>
                </c:pt>
                <c:pt idx="1">
                  <c:v>2012.0</c:v>
                </c:pt>
                <c:pt idx="2">
                  <c:v>2013.0</c:v>
                </c:pt>
                <c:pt idx="3">
                  <c:v>2014.0</c:v>
                </c:pt>
                <c:pt idx="4">
                  <c:v>2015.0</c:v>
                </c:pt>
                <c:pt idx="5">
                  <c:v>2016.0</c:v>
                </c:pt>
                <c:pt idx="6">
                  <c:v>2017.0</c:v>
                </c:pt>
                <c:pt idx="7">
                  <c:v>2018.0</c:v>
                </c:pt>
              </c:numCache>
            </c:numRef>
          </c:cat>
          <c:val>
            <c:numRef>
              <c:f>Sheet1!$B$2:$B$9</c:f>
              <c:numCache>
                <c:formatCode>#,##0</c:formatCode>
                <c:ptCount val="8"/>
                <c:pt idx="0">
                  <c:v>5854.304365986563</c:v>
                </c:pt>
                <c:pt idx="1">
                  <c:v>701.6728108890093</c:v>
                </c:pt>
                <c:pt idx="2">
                  <c:v>1182.713774684948</c:v>
                </c:pt>
                <c:pt idx="3">
                  <c:v>3660.309989848422</c:v>
                </c:pt>
                <c:pt idx="4">
                  <c:v>2118.2025175256</c:v>
                </c:pt>
                <c:pt idx="5">
                  <c:v>1458.677469222093</c:v>
                </c:pt>
                <c:pt idx="6">
                  <c:v>1066.799938825497</c:v>
                </c:pt>
                <c:pt idx="7">
                  <c:v>854.5091738153716</c:v>
                </c:pt>
              </c:numCache>
            </c:numRef>
          </c:val>
        </c:ser>
        <c:ser>
          <c:idx val="1"/>
          <c:order val="1"/>
          <c:tx>
            <c:strRef>
              <c:f>Sheet1!$C$1</c:f>
              <c:strCache>
                <c:ptCount val="1"/>
                <c:pt idx="0">
                  <c:v>Central and Eastern Europe total</c:v>
                </c:pt>
              </c:strCache>
            </c:strRef>
          </c:tx>
          <c:invertIfNegative val="0"/>
          <c:cat>
            <c:numRef>
              <c:f>Sheet1!$A$2:$A$9</c:f>
              <c:numCache>
                <c:formatCode>General</c:formatCode>
                <c:ptCount val="8"/>
                <c:pt idx="0">
                  <c:v>2011.0</c:v>
                </c:pt>
                <c:pt idx="1">
                  <c:v>2012.0</c:v>
                </c:pt>
                <c:pt idx="2">
                  <c:v>2013.0</c:v>
                </c:pt>
                <c:pt idx="3">
                  <c:v>2014.0</c:v>
                </c:pt>
                <c:pt idx="4">
                  <c:v>2015.0</c:v>
                </c:pt>
                <c:pt idx="5">
                  <c:v>2016.0</c:v>
                </c:pt>
                <c:pt idx="6">
                  <c:v>2017.0</c:v>
                </c:pt>
                <c:pt idx="7">
                  <c:v>2018.0</c:v>
                </c:pt>
              </c:numCache>
            </c:numRef>
          </c:cat>
          <c:val>
            <c:numRef>
              <c:f>Sheet1!$C$2:$C$9</c:f>
              <c:numCache>
                <c:formatCode>#,##0</c:formatCode>
                <c:ptCount val="8"/>
                <c:pt idx="0">
                  <c:v>5421.017644381216</c:v>
                </c:pt>
                <c:pt idx="1">
                  <c:v>4886.201414619951</c:v>
                </c:pt>
                <c:pt idx="2">
                  <c:v>4214.230395227346</c:v>
                </c:pt>
                <c:pt idx="3">
                  <c:v>2446.532958860073</c:v>
                </c:pt>
                <c:pt idx="4">
                  <c:v>2323.396611314151</c:v>
                </c:pt>
                <c:pt idx="5">
                  <c:v>1828.792471865046</c:v>
                </c:pt>
                <c:pt idx="6">
                  <c:v>1658.65062912034</c:v>
                </c:pt>
                <c:pt idx="7">
                  <c:v>1438.764277363982</c:v>
                </c:pt>
              </c:numCache>
            </c:numRef>
          </c:val>
        </c:ser>
        <c:ser>
          <c:idx val="2"/>
          <c:order val="2"/>
          <c:tx>
            <c:strRef>
              <c:f>Sheet1!$D$1</c:f>
              <c:strCache>
                <c:ptCount val="1"/>
                <c:pt idx="0">
                  <c:v>Middle-East/Africa total</c:v>
                </c:pt>
              </c:strCache>
            </c:strRef>
          </c:tx>
          <c:invertIfNegative val="0"/>
          <c:cat>
            <c:numRef>
              <c:f>Sheet1!$A$2:$A$9</c:f>
              <c:numCache>
                <c:formatCode>General</c:formatCode>
                <c:ptCount val="8"/>
                <c:pt idx="0">
                  <c:v>2011.0</c:v>
                </c:pt>
                <c:pt idx="1">
                  <c:v>2012.0</c:v>
                </c:pt>
                <c:pt idx="2">
                  <c:v>2013.0</c:v>
                </c:pt>
                <c:pt idx="3">
                  <c:v>2014.0</c:v>
                </c:pt>
                <c:pt idx="4">
                  <c:v>2015.0</c:v>
                </c:pt>
                <c:pt idx="5">
                  <c:v>2016.0</c:v>
                </c:pt>
                <c:pt idx="6">
                  <c:v>2017.0</c:v>
                </c:pt>
                <c:pt idx="7">
                  <c:v>2018.0</c:v>
                </c:pt>
              </c:numCache>
            </c:numRef>
          </c:cat>
          <c:val>
            <c:numRef>
              <c:f>Sheet1!$D$2:$D$9</c:f>
              <c:numCache>
                <c:formatCode>#,##0</c:formatCode>
                <c:ptCount val="8"/>
                <c:pt idx="0">
                  <c:v>1113.101550723831</c:v>
                </c:pt>
                <c:pt idx="1">
                  <c:v>838.561722280816</c:v>
                </c:pt>
                <c:pt idx="2">
                  <c:v>1052.290145416156</c:v>
                </c:pt>
                <c:pt idx="3">
                  <c:v>1038.028484781755</c:v>
                </c:pt>
                <c:pt idx="4">
                  <c:v>789.6211811026424</c:v>
                </c:pt>
                <c:pt idx="5">
                  <c:v>671.158876046772</c:v>
                </c:pt>
                <c:pt idx="6">
                  <c:v>537.9760963032804</c:v>
                </c:pt>
                <c:pt idx="7">
                  <c:v>610.3022940826461</c:v>
                </c:pt>
              </c:numCache>
            </c:numRef>
          </c:val>
        </c:ser>
        <c:ser>
          <c:idx val="3"/>
          <c:order val="3"/>
          <c:tx>
            <c:strRef>
              <c:f>Sheet1!$E$1</c:f>
              <c:strCache>
                <c:ptCount val="1"/>
                <c:pt idx="0">
                  <c:v>North America total</c:v>
                </c:pt>
              </c:strCache>
            </c:strRef>
          </c:tx>
          <c:spPr>
            <a:solidFill>
              <a:srgbClr val="FF0000"/>
            </a:solidFill>
          </c:spPr>
          <c:invertIfNegative val="0"/>
          <c:cat>
            <c:numRef>
              <c:f>Sheet1!$A$2:$A$9</c:f>
              <c:numCache>
                <c:formatCode>General</c:formatCode>
                <c:ptCount val="8"/>
                <c:pt idx="0">
                  <c:v>2011.0</c:v>
                </c:pt>
                <c:pt idx="1">
                  <c:v>2012.0</c:v>
                </c:pt>
                <c:pt idx="2">
                  <c:v>2013.0</c:v>
                </c:pt>
                <c:pt idx="3">
                  <c:v>2014.0</c:v>
                </c:pt>
                <c:pt idx="4">
                  <c:v>2015.0</c:v>
                </c:pt>
                <c:pt idx="5">
                  <c:v>2016.0</c:v>
                </c:pt>
                <c:pt idx="6">
                  <c:v>2017.0</c:v>
                </c:pt>
                <c:pt idx="7">
                  <c:v>2018.0</c:v>
                </c:pt>
              </c:numCache>
            </c:numRef>
          </c:cat>
          <c:val>
            <c:numRef>
              <c:f>Sheet1!$E$2:$E$9</c:f>
              <c:numCache>
                <c:formatCode>#,##0</c:formatCode>
                <c:ptCount val="8"/>
                <c:pt idx="0">
                  <c:v>636.4477412649134</c:v>
                </c:pt>
                <c:pt idx="1">
                  <c:v>45.78176038214588</c:v>
                </c:pt>
                <c:pt idx="2">
                  <c:v>-140.7024647934158</c:v>
                </c:pt>
                <c:pt idx="3">
                  <c:v>385.2092337162467</c:v>
                </c:pt>
                <c:pt idx="4">
                  <c:v>104.8000000000029</c:v>
                </c:pt>
                <c:pt idx="5">
                  <c:v>-149.418617088013</c:v>
                </c:pt>
                <c:pt idx="6">
                  <c:v>-187.6021450073458</c:v>
                </c:pt>
                <c:pt idx="7">
                  <c:v>-152.0222086133436</c:v>
                </c:pt>
              </c:numCache>
            </c:numRef>
          </c:val>
        </c:ser>
        <c:ser>
          <c:idx val="4"/>
          <c:order val="4"/>
          <c:tx>
            <c:strRef>
              <c:f>Sheet1!$F$1</c:f>
              <c:strCache>
                <c:ptCount val="1"/>
                <c:pt idx="0">
                  <c:v>Central and South America total</c:v>
                </c:pt>
              </c:strCache>
            </c:strRef>
          </c:tx>
          <c:invertIfNegative val="0"/>
          <c:cat>
            <c:numRef>
              <c:f>Sheet1!$A$2:$A$9</c:f>
              <c:numCache>
                <c:formatCode>General</c:formatCode>
                <c:ptCount val="8"/>
                <c:pt idx="0">
                  <c:v>2011.0</c:v>
                </c:pt>
                <c:pt idx="1">
                  <c:v>2012.0</c:v>
                </c:pt>
                <c:pt idx="2">
                  <c:v>2013.0</c:v>
                </c:pt>
                <c:pt idx="3">
                  <c:v>2014.0</c:v>
                </c:pt>
                <c:pt idx="4">
                  <c:v>2015.0</c:v>
                </c:pt>
                <c:pt idx="5">
                  <c:v>2016.0</c:v>
                </c:pt>
                <c:pt idx="6">
                  <c:v>2017.0</c:v>
                </c:pt>
                <c:pt idx="7">
                  <c:v>2018.0</c:v>
                </c:pt>
              </c:numCache>
            </c:numRef>
          </c:cat>
          <c:val>
            <c:numRef>
              <c:f>Sheet1!$F$2:$F$9</c:f>
              <c:numCache>
                <c:formatCode>#,##0</c:formatCode>
                <c:ptCount val="8"/>
                <c:pt idx="0">
                  <c:v>5160.821</c:v>
                </c:pt>
                <c:pt idx="1">
                  <c:v>5676.373000000001</c:v>
                </c:pt>
                <c:pt idx="2">
                  <c:v>4392.242999999995</c:v>
                </c:pt>
                <c:pt idx="3">
                  <c:v>4242.94275</c:v>
                </c:pt>
                <c:pt idx="4">
                  <c:v>3649.802699927204</c:v>
                </c:pt>
                <c:pt idx="5">
                  <c:v>3197.283270067033</c:v>
                </c:pt>
                <c:pt idx="6">
                  <c:v>2821.438438244157</c:v>
                </c:pt>
                <c:pt idx="7">
                  <c:v>2568.299474471351</c:v>
                </c:pt>
              </c:numCache>
            </c:numRef>
          </c:val>
        </c:ser>
        <c:ser>
          <c:idx val="5"/>
          <c:order val="5"/>
          <c:tx>
            <c:strRef>
              <c:f>Sheet1!$G$1</c:f>
              <c:strCache>
                <c:ptCount val="1"/>
                <c:pt idx="0">
                  <c:v>Asia-Pacific total</c:v>
                </c:pt>
              </c:strCache>
            </c:strRef>
          </c:tx>
          <c:invertIfNegative val="0"/>
          <c:cat>
            <c:numRef>
              <c:f>Sheet1!$A$2:$A$9</c:f>
              <c:numCache>
                <c:formatCode>General</c:formatCode>
                <c:ptCount val="8"/>
                <c:pt idx="0">
                  <c:v>2011.0</c:v>
                </c:pt>
                <c:pt idx="1">
                  <c:v>2012.0</c:v>
                </c:pt>
                <c:pt idx="2">
                  <c:v>2013.0</c:v>
                </c:pt>
                <c:pt idx="3">
                  <c:v>2014.0</c:v>
                </c:pt>
                <c:pt idx="4">
                  <c:v>2015.0</c:v>
                </c:pt>
                <c:pt idx="5">
                  <c:v>2016.0</c:v>
                </c:pt>
                <c:pt idx="6">
                  <c:v>2017.0</c:v>
                </c:pt>
                <c:pt idx="7">
                  <c:v>2018.0</c:v>
                </c:pt>
              </c:numCache>
            </c:numRef>
          </c:cat>
          <c:val>
            <c:numRef>
              <c:f>Sheet1!$G$2:$G$9</c:f>
              <c:numCache>
                <c:formatCode>#,##0</c:formatCode>
                <c:ptCount val="8"/>
                <c:pt idx="0">
                  <c:v>29948.79755741212</c:v>
                </c:pt>
                <c:pt idx="1">
                  <c:v>30060.80422864476</c:v>
                </c:pt>
                <c:pt idx="2">
                  <c:v>27389.35299149406</c:v>
                </c:pt>
                <c:pt idx="3">
                  <c:v>23485.37258016778</c:v>
                </c:pt>
                <c:pt idx="4">
                  <c:v>25267.73058148473</c:v>
                </c:pt>
                <c:pt idx="5">
                  <c:v>25610.18835774035</c:v>
                </c:pt>
                <c:pt idx="6">
                  <c:v>20917.7975187024</c:v>
                </c:pt>
                <c:pt idx="7">
                  <c:v>20293.51960436499</c:v>
                </c:pt>
              </c:numCache>
            </c:numRef>
          </c:val>
        </c:ser>
        <c:dLbls>
          <c:showLegendKey val="0"/>
          <c:showVal val="0"/>
          <c:showCatName val="0"/>
          <c:showSerName val="0"/>
          <c:showPercent val="0"/>
          <c:showBubbleSize val="0"/>
        </c:dLbls>
        <c:gapWidth val="150"/>
        <c:axId val="-2108677944"/>
        <c:axId val="-2108680024"/>
      </c:barChart>
      <c:catAx>
        <c:axId val="-2108677944"/>
        <c:scaling>
          <c:orientation val="minMax"/>
        </c:scaling>
        <c:delete val="0"/>
        <c:axPos val="b"/>
        <c:numFmt formatCode="General" sourceLinked="1"/>
        <c:majorTickMark val="out"/>
        <c:minorTickMark val="none"/>
        <c:tickLblPos val="nextTo"/>
        <c:crossAx val="-2108680024"/>
        <c:crosses val="autoZero"/>
        <c:auto val="1"/>
        <c:lblAlgn val="ctr"/>
        <c:lblOffset val="100"/>
        <c:noMultiLvlLbl val="0"/>
      </c:catAx>
      <c:valAx>
        <c:axId val="-2108680024"/>
        <c:scaling>
          <c:orientation val="minMax"/>
        </c:scaling>
        <c:delete val="0"/>
        <c:axPos val="l"/>
        <c:majorGridlines>
          <c:spPr>
            <a:ln>
              <a:noFill/>
            </a:ln>
          </c:spPr>
        </c:majorGridlines>
        <c:title>
          <c:tx>
            <c:rich>
              <a:bodyPr rot="-5400000" vert="horz"/>
              <a:lstStyle/>
              <a:p>
                <a:pPr>
                  <a:defRPr/>
                </a:pPr>
                <a:r>
                  <a:rPr lang="en-GB" dirty="0"/>
                  <a:t>Pay </a:t>
                </a:r>
                <a:r>
                  <a:rPr lang="en-GB" dirty="0" smtClean="0"/>
                  <a:t>TV</a:t>
                </a:r>
                <a:r>
                  <a:rPr lang="en-GB" baseline="0" dirty="0" smtClean="0"/>
                  <a:t> homes</a:t>
                </a:r>
                <a:r>
                  <a:rPr lang="en-GB" dirty="0" smtClean="0"/>
                  <a:t> </a:t>
                </a:r>
                <a:r>
                  <a:rPr lang="en-GB" dirty="0"/>
                  <a:t>(m)</a:t>
                </a:r>
              </a:p>
            </c:rich>
          </c:tx>
          <c:layout/>
          <c:overlay val="0"/>
        </c:title>
        <c:numFmt formatCode="#,##0" sourceLinked="1"/>
        <c:majorTickMark val="out"/>
        <c:minorTickMark val="none"/>
        <c:tickLblPos val="nextTo"/>
        <c:crossAx val="-2108677944"/>
        <c:crosses val="autoZero"/>
        <c:crossBetween val="between"/>
        <c:dispUnits>
          <c:builtInUnit val="thousands"/>
        </c:dispUnits>
      </c:valAx>
    </c:plotArea>
    <c:legend>
      <c:legendPos val="b"/>
      <c:layout>
        <c:manualLayout>
          <c:xMode val="edge"/>
          <c:yMode val="edge"/>
          <c:x val="0.564062023652586"/>
          <c:y val="0.124756457873994"/>
          <c:w val="0.417261781627018"/>
          <c:h val="0.198240413277629"/>
        </c:manualLayout>
      </c:layout>
      <c:overlay val="0"/>
      <c:txPr>
        <a:bodyPr/>
        <a:lstStyle/>
        <a:p>
          <a:pPr>
            <a:defRPr sz="1200" baseline="0"/>
          </a:pPr>
          <a:endParaRPr lang="en-US"/>
        </a:p>
      </c:txPr>
    </c:legend>
    <c:plotVisOnly val="1"/>
    <c:dispBlanksAs val="gap"/>
    <c:showDLblsOverMax val="0"/>
  </c:chart>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Pay TV revenue</a:t>
            </a:r>
            <a:r>
              <a:rPr lang="en-US" baseline="0" dirty="0" smtClean="0"/>
              <a:t> growth</a:t>
            </a:r>
            <a:r>
              <a:rPr lang="en-US" dirty="0" smtClean="0"/>
              <a:t> by region ($</a:t>
            </a:r>
            <a:r>
              <a:rPr lang="en-US" dirty="0" err="1" smtClean="0"/>
              <a:t>bn</a:t>
            </a:r>
            <a:r>
              <a:rPr lang="en-US" dirty="0" smtClean="0"/>
              <a:t>)</a:t>
            </a:r>
            <a:endParaRPr lang="en-US" dirty="0"/>
          </a:p>
        </c:rich>
      </c:tx>
      <c:layout>
        <c:manualLayout>
          <c:xMode val="edge"/>
          <c:yMode val="edge"/>
          <c:x val="0.212515432098765"/>
          <c:y val="0.0"/>
        </c:manualLayout>
      </c:layout>
      <c:overlay val="0"/>
    </c:title>
    <c:autoTitleDeleted val="0"/>
    <c:plotArea>
      <c:layout>
        <c:manualLayout>
          <c:layoutTarget val="inner"/>
          <c:xMode val="edge"/>
          <c:yMode val="edge"/>
          <c:x val="0.101196169923204"/>
          <c:y val="0.108328358245599"/>
          <c:w val="0.871026052299018"/>
          <c:h val="0.626240720046255"/>
        </c:manualLayout>
      </c:layout>
      <c:barChart>
        <c:barDir val="col"/>
        <c:grouping val="stacked"/>
        <c:varyColors val="0"/>
        <c:ser>
          <c:idx val="0"/>
          <c:order val="0"/>
          <c:tx>
            <c:strRef>
              <c:f>Sheet1!$C$12</c:f>
              <c:strCache>
                <c:ptCount val="1"/>
                <c:pt idx="0">
                  <c:v>pay TV revenues</c:v>
                </c:pt>
              </c:strCache>
            </c:strRef>
          </c:tx>
          <c:invertIfNegative val="0"/>
          <c:cat>
            <c:multiLvlStrRef>
              <c:f>Sheet1!$D$10:$M$11</c:f>
              <c:multiLvlStrCache>
                <c:ptCount val="10"/>
                <c:lvl>
                  <c:pt idx="0">
                    <c:v>2014</c:v>
                  </c:pt>
                  <c:pt idx="1">
                    <c:v>2018</c:v>
                  </c:pt>
                  <c:pt idx="2">
                    <c:v>2014</c:v>
                  </c:pt>
                  <c:pt idx="3">
                    <c:v>2018</c:v>
                  </c:pt>
                  <c:pt idx="4">
                    <c:v>2014</c:v>
                  </c:pt>
                  <c:pt idx="5">
                    <c:v>2018</c:v>
                  </c:pt>
                  <c:pt idx="6">
                    <c:v>2014</c:v>
                  </c:pt>
                  <c:pt idx="7">
                    <c:v>2018</c:v>
                  </c:pt>
                  <c:pt idx="8">
                    <c:v>2014</c:v>
                  </c:pt>
                  <c:pt idx="9">
                    <c:v>2018</c:v>
                  </c:pt>
                </c:lvl>
                <c:lvl>
                  <c:pt idx="0">
                    <c:v>Europe</c:v>
                  </c:pt>
                  <c:pt idx="2">
                    <c:v>Asia Pacific</c:v>
                  </c:pt>
                  <c:pt idx="4">
                    <c:v>Middle East</c:v>
                  </c:pt>
                  <c:pt idx="6">
                    <c:v>NAM</c:v>
                  </c:pt>
                  <c:pt idx="8">
                    <c:v>Latam</c:v>
                  </c:pt>
                </c:lvl>
              </c:multiLvlStrCache>
            </c:multiLvlStrRef>
          </c:cat>
          <c:val>
            <c:numRef>
              <c:f>Sheet1!$D$12:$M$12</c:f>
              <c:numCache>
                <c:formatCode>###,##0</c:formatCode>
                <c:ptCount val="10"/>
                <c:pt idx="0">
                  <c:v>49.35841706678615</c:v>
                </c:pt>
                <c:pt idx="1">
                  <c:v>58.62</c:v>
                </c:pt>
                <c:pt idx="2">
                  <c:v>46.0</c:v>
                </c:pt>
                <c:pt idx="3">
                  <c:v>61.0</c:v>
                </c:pt>
                <c:pt idx="4">
                  <c:v>5.0</c:v>
                </c:pt>
                <c:pt idx="5">
                  <c:v>6.0</c:v>
                </c:pt>
                <c:pt idx="6">
                  <c:v>110.0</c:v>
                </c:pt>
                <c:pt idx="7">
                  <c:v>120.0</c:v>
                </c:pt>
                <c:pt idx="8">
                  <c:v>23.0</c:v>
                </c:pt>
                <c:pt idx="9">
                  <c:v>32.0</c:v>
                </c:pt>
              </c:numCache>
            </c:numRef>
          </c:val>
        </c:ser>
        <c:dLbls>
          <c:showLegendKey val="0"/>
          <c:showVal val="0"/>
          <c:showCatName val="0"/>
          <c:showSerName val="0"/>
          <c:showPercent val="0"/>
          <c:showBubbleSize val="0"/>
        </c:dLbls>
        <c:gapWidth val="150"/>
        <c:overlap val="100"/>
        <c:axId val="-2126080024"/>
        <c:axId val="-2126018376"/>
      </c:barChart>
      <c:catAx>
        <c:axId val="-2126080024"/>
        <c:scaling>
          <c:orientation val="minMax"/>
        </c:scaling>
        <c:delete val="0"/>
        <c:axPos val="b"/>
        <c:majorTickMark val="out"/>
        <c:minorTickMark val="none"/>
        <c:tickLblPos val="nextTo"/>
        <c:crossAx val="-2126018376"/>
        <c:crosses val="autoZero"/>
        <c:auto val="1"/>
        <c:lblAlgn val="ctr"/>
        <c:lblOffset val="100"/>
        <c:noMultiLvlLbl val="0"/>
      </c:catAx>
      <c:valAx>
        <c:axId val="-2126018376"/>
        <c:scaling>
          <c:orientation val="minMax"/>
          <c:max val="120.0"/>
        </c:scaling>
        <c:delete val="0"/>
        <c:axPos val="l"/>
        <c:majorGridlines/>
        <c:title>
          <c:tx>
            <c:rich>
              <a:bodyPr rot="-5400000" vert="horz"/>
              <a:lstStyle/>
              <a:p>
                <a:pPr>
                  <a:defRPr/>
                </a:pPr>
                <a:r>
                  <a:rPr lang="en-US" dirty="0" smtClean="0"/>
                  <a:t>Pay TV revenues ($</a:t>
                </a:r>
                <a:r>
                  <a:rPr lang="en-US" dirty="0" err="1" smtClean="0"/>
                  <a:t>bn</a:t>
                </a:r>
                <a:r>
                  <a:rPr lang="en-US" dirty="0" smtClean="0"/>
                  <a:t>)</a:t>
                </a:r>
                <a:endParaRPr lang="en-US" dirty="0"/>
              </a:p>
            </c:rich>
          </c:tx>
          <c:layout/>
          <c:overlay val="0"/>
        </c:title>
        <c:numFmt formatCode="###,##0" sourceLinked="1"/>
        <c:majorTickMark val="out"/>
        <c:minorTickMark val="none"/>
        <c:tickLblPos val="nextTo"/>
        <c:txPr>
          <a:bodyPr/>
          <a:lstStyle/>
          <a:p>
            <a:pPr>
              <a:defRPr sz="1400"/>
            </a:pPr>
            <a:endParaRPr lang="en-US"/>
          </a:p>
        </c:txPr>
        <c:crossAx val="-2126080024"/>
        <c:crosses val="autoZero"/>
        <c:crossBetween val="between"/>
      </c:valAx>
    </c:plotArea>
    <c:legend>
      <c:legendPos val="b"/>
      <c:layout/>
      <c:overlay val="0"/>
    </c:legend>
    <c:plotVisOnly val="1"/>
    <c:dispBlanksAs val="gap"/>
    <c:showDLblsOverMax val="0"/>
  </c:chart>
  <c:txPr>
    <a:bodyPr/>
    <a:lstStyle/>
    <a:p>
      <a:pPr>
        <a:defRPr sz="16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Net</a:t>
            </a:r>
            <a:r>
              <a:rPr lang="en-US" baseline="0"/>
              <a:t> TV ad revenue in €m</a:t>
            </a:r>
            <a:endParaRPr lang="en-US"/>
          </a:p>
        </c:rich>
      </c:tx>
      <c:layout/>
      <c:overlay val="0"/>
    </c:title>
    <c:autoTitleDeleted val="0"/>
    <c:plotArea>
      <c:layout>
        <c:manualLayout>
          <c:layoutTarget val="inner"/>
          <c:xMode val="edge"/>
          <c:yMode val="edge"/>
          <c:x val="0.119887957226668"/>
          <c:y val="0.232999331997328"/>
          <c:w val="0.632289243103013"/>
          <c:h val="0.62739631493959"/>
        </c:manualLayout>
      </c:layout>
      <c:barChart>
        <c:barDir val="col"/>
        <c:grouping val="stacked"/>
        <c:varyColors val="0"/>
        <c:ser>
          <c:idx val="0"/>
          <c:order val="0"/>
          <c:tx>
            <c:strRef>
              <c:f>Linked!$B$5</c:f>
              <c:strCache>
                <c:ptCount val="1"/>
                <c:pt idx="0">
                  <c:v>Western Europe</c:v>
                </c:pt>
              </c:strCache>
            </c:strRef>
          </c:tx>
          <c:spPr>
            <a:effectLst/>
          </c:spPr>
          <c:invertIfNegative val="0"/>
          <c:cat>
            <c:numRef>
              <c:f>Linked!$C$4:$O$4</c:f>
              <c:numCache>
                <c:formatCode>General</c:formatCode>
                <c:ptCount val="13"/>
                <c:pt idx="0">
                  <c:v>2007.0</c:v>
                </c:pt>
                <c:pt idx="1">
                  <c:v>2008.0</c:v>
                </c:pt>
                <c:pt idx="2">
                  <c:v>2009.0</c:v>
                </c:pt>
                <c:pt idx="3">
                  <c:v>2010.0</c:v>
                </c:pt>
                <c:pt idx="4">
                  <c:v>2011.0</c:v>
                </c:pt>
                <c:pt idx="5">
                  <c:v>2012.0</c:v>
                </c:pt>
                <c:pt idx="6">
                  <c:v>2013.0</c:v>
                </c:pt>
                <c:pt idx="7">
                  <c:v>2014.0</c:v>
                </c:pt>
                <c:pt idx="8">
                  <c:v>2015.0</c:v>
                </c:pt>
                <c:pt idx="9">
                  <c:v>2016.0</c:v>
                </c:pt>
                <c:pt idx="10">
                  <c:v>2017.0</c:v>
                </c:pt>
                <c:pt idx="11">
                  <c:v>2018.0</c:v>
                </c:pt>
                <c:pt idx="12">
                  <c:v>2019.0</c:v>
                </c:pt>
              </c:numCache>
            </c:numRef>
          </c:cat>
          <c:val>
            <c:numRef>
              <c:f>Linked!$C$5:$O$5</c:f>
              <c:numCache>
                <c:formatCode>#,##0</c:formatCode>
                <c:ptCount val="13"/>
                <c:pt idx="0">
                  <c:v>26099.97502447126</c:v>
                </c:pt>
                <c:pt idx="1">
                  <c:v>24477.91972892133</c:v>
                </c:pt>
                <c:pt idx="2">
                  <c:v>21131.55538157316</c:v>
                </c:pt>
                <c:pt idx="3">
                  <c:v>23335.35818123013</c:v>
                </c:pt>
                <c:pt idx="4">
                  <c:v>23484.39155286923</c:v>
                </c:pt>
                <c:pt idx="5">
                  <c:v>22501.0736720519</c:v>
                </c:pt>
                <c:pt idx="6">
                  <c:v>22037.60505548551</c:v>
                </c:pt>
                <c:pt idx="7">
                  <c:v>22815.73688301596</c:v>
                </c:pt>
                <c:pt idx="8">
                  <c:v>23427.4772099607</c:v>
                </c:pt>
                <c:pt idx="9">
                  <c:v>24357.33722225566</c:v>
                </c:pt>
                <c:pt idx="10">
                  <c:v>25038.7909896371</c:v>
                </c:pt>
                <c:pt idx="11">
                  <c:v>25888.90067959862</c:v>
                </c:pt>
                <c:pt idx="12">
                  <c:v>26416.18845388608</c:v>
                </c:pt>
              </c:numCache>
            </c:numRef>
          </c:val>
        </c:ser>
        <c:ser>
          <c:idx val="1"/>
          <c:order val="1"/>
          <c:tx>
            <c:strRef>
              <c:f>Linked!$B$6</c:f>
              <c:strCache>
                <c:ptCount val="1"/>
                <c:pt idx="0">
                  <c:v>CEE</c:v>
                </c:pt>
              </c:strCache>
            </c:strRef>
          </c:tx>
          <c:spPr>
            <a:effectLst/>
          </c:spPr>
          <c:invertIfNegative val="0"/>
          <c:cat>
            <c:numRef>
              <c:f>Linked!$C$4:$O$4</c:f>
              <c:numCache>
                <c:formatCode>General</c:formatCode>
                <c:ptCount val="13"/>
                <c:pt idx="0">
                  <c:v>2007.0</c:v>
                </c:pt>
                <c:pt idx="1">
                  <c:v>2008.0</c:v>
                </c:pt>
                <c:pt idx="2">
                  <c:v>2009.0</c:v>
                </c:pt>
                <c:pt idx="3">
                  <c:v>2010.0</c:v>
                </c:pt>
                <c:pt idx="4">
                  <c:v>2011.0</c:v>
                </c:pt>
                <c:pt idx="5">
                  <c:v>2012.0</c:v>
                </c:pt>
                <c:pt idx="6">
                  <c:v>2013.0</c:v>
                </c:pt>
                <c:pt idx="7">
                  <c:v>2014.0</c:v>
                </c:pt>
                <c:pt idx="8">
                  <c:v>2015.0</c:v>
                </c:pt>
                <c:pt idx="9">
                  <c:v>2016.0</c:v>
                </c:pt>
                <c:pt idx="10">
                  <c:v>2017.0</c:v>
                </c:pt>
                <c:pt idx="11">
                  <c:v>2018.0</c:v>
                </c:pt>
                <c:pt idx="12">
                  <c:v>2019.0</c:v>
                </c:pt>
              </c:numCache>
            </c:numRef>
          </c:cat>
          <c:val>
            <c:numRef>
              <c:f>Linked!$C$6:$O$6</c:f>
              <c:numCache>
                <c:formatCode>#,##0</c:formatCode>
                <c:ptCount val="13"/>
                <c:pt idx="0">
                  <c:v>6721.227301358952</c:v>
                </c:pt>
                <c:pt idx="1">
                  <c:v>7395.422405937678</c:v>
                </c:pt>
                <c:pt idx="2">
                  <c:v>5142.831813796062</c:v>
                </c:pt>
                <c:pt idx="3">
                  <c:v>6266.665042896448</c:v>
                </c:pt>
                <c:pt idx="4">
                  <c:v>6817.944068772186</c:v>
                </c:pt>
                <c:pt idx="5">
                  <c:v>7181.856096331366</c:v>
                </c:pt>
                <c:pt idx="6">
                  <c:v>7314.45917450755</c:v>
                </c:pt>
                <c:pt idx="7">
                  <c:v>6487.991556644812</c:v>
                </c:pt>
                <c:pt idx="8">
                  <c:v>6530.77781988808</c:v>
                </c:pt>
                <c:pt idx="9">
                  <c:v>6758.285645877251</c:v>
                </c:pt>
                <c:pt idx="10">
                  <c:v>7153.639860580056</c:v>
                </c:pt>
                <c:pt idx="11">
                  <c:v>7598.7592567754</c:v>
                </c:pt>
                <c:pt idx="12">
                  <c:v>7942.932295121743</c:v>
                </c:pt>
              </c:numCache>
            </c:numRef>
          </c:val>
        </c:ser>
        <c:ser>
          <c:idx val="2"/>
          <c:order val="2"/>
          <c:tx>
            <c:strRef>
              <c:f>Linked!$B$7</c:f>
              <c:strCache>
                <c:ptCount val="1"/>
                <c:pt idx="0">
                  <c:v>Middle East</c:v>
                </c:pt>
              </c:strCache>
            </c:strRef>
          </c:tx>
          <c:spPr>
            <a:effectLst/>
          </c:spPr>
          <c:invertIfNegative val="0"/>
          <c:cat>
            <c:numRef>
              <c:f>Linked!$C$4:$O$4</c:f>
              <c:numCache>
                <c:formatCode>General</c:formatCode>
                <c:ptCount val="13"/>
                <c:pt idx="0">
                  <c:v>2007.0</c:v>
                </c:pt>
                <c:pt idx="1">
                  <c:v>2008.0</c:v>
                </c:pt>
                <c:pt idx="2">
                  <c:v>2009.0</c:v>
                </c:pt>
                <c:pt idx="3">
                  <c:v>2010.0</c:v>
                </c:pt>
                <c:pt idx="4">
                  <c:v>2011.0</c:v>
                </c:pt>
                <c:pt idx="5">
                  <c:v>2012.0</c:v>
                </c:pt>
                <c:pt idx="6">
                  <c:v>2013.0</c:v>
                </c:pt>
                <c:pt idx="7">
                  <c:v>2014.0</c:v>
                </c:pt>
                <c:pt idx="8">
                  <c:v>2015.0</c:v>
                </c:pt>
                <c:pt idx="9">
                  <c:v>2016.0</c:v>
                </c:pt>
                <c:pt idx="10">
                  <c:v>2017.0</c:v>
                </c:pt>
                <c:pt idx="11">
                  <c:v>2018.0</c:v>
                </c:pt>
                <c:pt idx="12">
                  <c:v>2019.0</c:v>
                </c:pt>
              </c:numCache>
            </c:numRef>
          </c:cat>
          <c:val>
            <c:numRef>
              <c:f>Linked!$C$7:$O$7</c:f>
              <c:numCache>
                <c:formatCode>#,##0</c:formatCode>
                <c:ptCount val="13"/>
                <c:pt idx="0">
                  <c:v>2772.265583784201</c:v>
                </c:pt>
                <c:pt idx="1">
                  <c:v>3188.234308532998</c:v>
                </c:pt>
                <c:pt idx="2">
                  <c:v>3453.990763134472</c:v>
                </c:pt>
                <c:pt idx="3">
                  <c:v>4222.879435380119</c:v>
                </c:pt>
                <c:pt idx="4">
                  <c:v>4248.653093254221</c:v>
                </c:pt>
                <c:pt idx="5">
                  <c:v>4617.855436243224</c:v>
                </c:pt>
                <c:pt idx="6">
                  <c:v>4490.609114862068</c:v>
                </c:pt>
                <c:pt idx="7">
                  <c:v>4251.532376666918</c:v>
                </c:pt>
                <c:pt idx="8">
                  <c:v>4137.620267920603</c:v>
                </c:pt>
                <c:pt idx="9">
                  <c:v>4110.371282691312</c:v>
                </c:pt>
                <c:pt idx="10">
                  <c:v>4429.9960957296</c:v>
                </c:pt>
                <c:pt idx="11">
                  <c:v>4926.81969156368</c:v>
                </c:pt>
                <c:pt idx="12">
                  <c:v>5501.859694389443</c:v>
                </c:pt>
              </c:numCache>
            </c:numRef>
          </c:val>
        </c:ser>
        <c:ser>
          <c:idx val="3"/>
          <c:order val="3"/>
          <c:tx>
            <c:strRef>
              <c:f>Linked!$B$8</c:f>
              <c:strCache>
                <c:ptCount val="1"/>
                <c:pt idx="0">
                  <c:v>Africa</c:v>
                </c:pt>
              </c:strCache>
            </c:strRef>
          </c:tx>
          <c:spPr>
            <a:effectLst/>
          </c:spPr>
          <c:invertIfNegative val="0"/>
          <c:cat>
            <c:numRef>
              <c:f>Linked!$C$4:$O$4</c:f>
              <c:numCache>
                <c:formatCode>General</c:formatCode>
                <c:ptCount val="13"/>
                <c:pt idx="0">
                  <c:v>2007.0</c:v>
                </c:pt>
                <c:pt idx="1">
                  <c:v>2008.0</c:v>
                </c:pt>
                <c:pt idx="2">
                  <c:v>2009.0</c:v>
                </c:pt>
                <c:pt idx="3">
                  <c:v>2010.0</c:v>
                </c:pt>
                <c:pt idx="4">
                  <c:v>2011.0</c:v>
                </c:pt>
                <c:pt idx="5">
                  <c:v>2012.0</c:v>
                </c:pt>
                <c:pt idx="6">
                  <c:v>2013.0</c:v>
                </c:pt>
                <c:pt idx="7">
                  <c:v>2014.0</c:v>
                </c:pt>
                <c:pt idx="8">
                  <c:v>2015.0</c:v>
                </c:pt>
                <c:pt idx="9">
                  <c:v>2016.0</c:v>
                </c:pt>
                <c:pt idx="10">
                  <c:v>2017.0</c:v>
                </c:pt>
                <c:pt idx="11">
                  <c:v>2018.0</c:v>
                </c:pt>
                <c:pt idx="12">
                  <c:v>2019.0</c:v>
                </c:pt>
              </c:numCache>
            </c:numRef>
          </c:cat>
          <c:val>
            <c:numRef>
              <c:f>Linked!$C$8:$O$8</c:f>
              <c:numCache>
                <c:formatCode>#,##0</c:formatCode>
                <c:ptCount val="13"/>
                <c:pt idx="0">
                  <c:v>690.1775170180747</c:v>
                </c:pt>
                <c:pt idx="1">
                  <c:v>694.5669398726631</c:v>
                </c:pt>
                <c:pt idx="2">
                  <c:v>721.9833398264835</c:v>
                </c:pt>
                <c:pt idx="3">
                  <c:v>1105.173997662625</c:v>
                </c:pt>
                <c:pt idx="4">
                  <c:v>1037.80311262381</c:v>
                </c:pt>
                <c:pt idx="5">
                  <c:v>1401.978833017038</c:v>
                </c:pt>
                <c:pt idx="6">
                  <c:v>1325.792890641857</c:v>
                </c:pt>
                <c:pt idx="7">
                  <c:v>1268.428410590313</c:v>
                </c:pt>
                <c:pt idx="8">
                  <c:v>1392.208538397587</c:v>
                </c:pt>
                <c:pt idx="9">
                  <c:v>1527.719266682224</c:v>
                </c:pt>
                <c:pt idx="10">
                  <c:v>1706.943477135818</c:v>
                </c:pt>
                <c:pt idx="11">
                  <c:v>1926.086506121973</c:v>
                </c:pt>
                <c:pt idx="12">
                  <c:v>2212.867001059268</c:v>
                </c:pt>
              </c:numCache>
            </c:numRef>
          </c:val>
        </c:ser>
        <c:ser>
          <c:idx val="4"/>
          <c:order val="4"/>
          <c:tx>
            <c:strRef>
              <c:f>Linked!$B$9</c:f>
              <c:strCache>
                <c:ptCount val="1"/>
                <c:pt idx="0">
                  <c:v>North America</c:v>
                </c:pt>
              </c:strCache>
            </c:strRef>
          </c:tx>
          <c:spPr>
            <a:effectLst/>
          </c:spPr>
          <c:invertIfNegative val="0"/>
          <c:cat>
            <c:numRef>
              <c:f>Linked!$C$4:$O$4</c:f>
              <c:numCache>
                <c:formatCode>General</c:formatCode>
                <c:ptCount val="13"/>
                <c:pt idx="0">
                  <c:v>2007.0</c:v>
                </c:pt>
                <c:pt idx="1">
                  <c:v>2008.0</c:v>
                </c:pt>
                <c:pt idx="2">
                  <c:v>2009.0</c:v>
                </c:pt>
                <c:pt idx="3">
                  <c:v>2010.0</c:v>
                </c:pt>
                <c:pt idx="4">
                  <c:v>2011.0</c:v>
                </c:pt>
                <c:pt idx="5">
                  <c:v>2012.0</c:v>
                </c:pt>
                <c:pt idx="6">
                  <c:v>2013.0</c:v>
                </c:pt>
                <c:pt idx="7">
                  <c:v>2014.0</c:v>
                </c:pt>
                <c:pt idx="8">
                  <c:v>2015.0</c:v>
                </c:pt>
                <c:pt idx="9">
                  <c:v>2016.0</c:v>
                </c:pt>
                <c:pt idx="10">
                  <c:v>2017.0</c:v>
                </c:pt>
                <c:pt idx="11">
                  <c:v>2018.0</c:v>
                </c:pt>
                <c:pt idx="12">
                  <c:v>2019.0</c:v>
                </c:pt>
              </c:numCache>
            </c:numRef>
          </c:cat>
          <c:val>
            <c:numRef>
              <c:f>Linked!$C$9:$O$9</c:f>
              <c:numCache>
                <c:formatCode>#,##0</c:formatCode>
                <c:ptCount val="13"/>
                <c:pt idx="0">
                  <c:v>43718.52683450263</c:v>
                </c:pt>
                <c:pt idx="1">
                  <c:v>39469.01817267223</c:v>
                </c:pt>
                <c:pt idx="2">
                  <c:v>38325.50486516929</c:v>
                </c:pt>
                <c:pt idx="3">
                  <c:v>43897.14947663371</c:v>
                </c:pt>
                <c:pt idx="4">
                  <c:v>44417.49842427605</c:v>
                </c:pt>
                <c:pt idx="5">
                  <c:v>50040.24905849008</c:v>
                </c:pt>
                <c:pt idx="6">
                  <c:v>50633.35789988462</c:v>
                </c:pt>
                <c:pt idx="7">
                  <c:v>52809.82592911502</c:v>
                </c:pt>
                <c:pt idx="8">
                  <c:v>52045.09599966761</c:v>
                </c:pt>
                <c:pt idx="9">
                  <c:v>54483.59531632512</c:v>
                </c:pt>
                <c:pt idx="10">
                  <c:v>53915.47775548712</c:v>
                </c:pt>
                <c:pt idx="11">
                  <c:v>56754.68851174123</c:v>
                </c:pt>
                <c:pt idx="12">
                  <c:v>56247.73349713131</c:v>
                </c:pt>
              </c:numCache>
            </c:numRef>
          </c:val>
        </c:ser>
        <c:ser>
          <c:idx val="5"/>
          <c:order val="5"/>
          <c:tx>
            <c:strRef>
              <c:f>Linked!$B$10</c:f>
              <c:strCache>
                <c:ptCount val="1"/>
                <c:pt idx="0">
                  <c:v>Latin America</c:v>
                </c:pt>
              </c:strCache>
            </c:strRef>
          </c:tx>
          <c:spPr>
            <a:effectLst/>
          </c:spPr>
          <c:invertIfNegative val="0"/>
          <c:cat>
            <c:numRef>
              <c:f>Linked!$C$4:$O$4</c:f>
              <c:numCache>
                <c:formatCode>General</c:formatCode>
                <c:ptCount val="13"/>
                <c:pt idx="0">
                  <c:v>2007.0</c:v>
                </c:pt>
                <c:pt idx="1">
                  <c:v>2008.0</c:v>
                </c:pt>
                <c:pt idx="2">
                  <c:v>2009.0</c:v>
                </c:pt>
                <c:pt idx="3">
                  <c:v>2010.0</c:v>
                </c:pt>
                <c:pt idx="4">
                  <c:v>2011.0</c:v>
                </c:pt>
                <c:pt idx="5">
                  <c:v>2012.0</c:v>
                </c:pt>
                <c:pt idx="6">
                  <c:v>2013.0</c:v>
                </c:pt>
                <c:pt idx="7">
                  <c:v>2014.0</c:v>
                </c:pt>
                <c:pt idx="8">
                  <c:v>2015.0</c:v>
                </c:pt>
                <c:pt idx="9">
                  <c:v>2016.0</c:v>
                </c:pt>
                <c:pt idx="10">
                  <c:v>2017.0</c:v>
                </c:pt>
                <c:pt idx="11">
                  <c:v>2018.0</c:v>
                </c:pt>
                <c:pt idx="12">
                  <c:v>2019.0</c:v>
                </c:pt>
              </c:numCache>
            </c:numRef>
          </c:cat>
          <c:val>
            <c:numRef>
              <c:f>Linked!$C$10:$O$10</c:f>
              <c:numCache>
                <c:formatCode>#,##0</c:formatCode>
                <c:ptCount val="13"/>
                <c:pt idx="0">
                  <c:v>9874.925476223143</c:v>
                </c:pt>
                <c:pt idx="1">
                  <c:v>10485.91174736407</c:v>
                </c:pt>
                <c:pt idx="2">
                  <c:v>10546.36685468947</c:v>
                </c:pt>
                <c:pt idx="3">
                  <c:v>13195.22012891424</c:v>
                </c:pt>
                <c:pt idx="4">
                  <c:v>13329.46473717111</c:v>
                </c:pt>
                <c:pt idx="5">
                  <c:v>14439.7476492753</c:v>
                </c:pt>
                <c:pt idx="6">
                  <c:v>14592.3267573238</c:v>
                </c:pt>
                <c:pt idx="7">
                  <c:v>15192.53883215233</c:v>
                </c:pt>
                <c:pt idx="8">
                  <c:v>16663.21160096538</c:v>
                </c:pt>
                <c:pt idx="9">
                  <c:v>18953.05651677611</c:v>
                </c:pt>
                <c:pt idx="10">
                  <c:v>21016.98396490587</c:v>
                </c:pt>
                <c:pt idx="11">
                  <c:v>23525.27388428197</c:v>
                </c:pt>
                <c:pt idx="12">
                  <c:v>26583.26677739327</c:v>
                </c:pt>
              </c:numCache>
            </c:numRef>
          </c:val>
        </c:ser>
        <c:ser>
          <c:idx val="6"/>
          <c:order val="6"/>
          <c:tx>
            <c:strRef>
              <c:f>Linked!$B$11</c:f>
              <c:strCache>
                <c:ptCount val="1"/>
                <c:pt idx="0">
                  <c:v>APAC</c:v>
                </c:pt>
              </c:strCache>
            </c:strRef>
          </c:tx>
          <c:spPr>
            <a:effectLst/>
          </c:spPr>
          <c:invertIfNegative val="0"/>
          <c:cat>
            <c:numRef>
              <c:f>Linked!$C$4:$O$4</c:f>
              <c:numCache>
                <c:formatCode>General</c:formatCode>
                <c:ptCount val="13"/>
                <c:pt idx="0">
                  <c:v>2007.0</c:v>
                </c:pt>
                <c:pt idx="1">
                  <c:v>2008.0</c:v>
                </c:pt>
                <c:pt idx="2">
                  <c:v>2009.0</c:v>
                </c:pt>
                <c:pt idx="3">
                  <c:v>2010.0</c:v>
                </c:pt>
                <c:pt idx="4">
                  <c:v>2011.0</c:v>
                </c:pt>
                <c:pt idx="5">
                  <c:v>2012.0</c:v>
                </c:pt>
                <c:pt idx="6">
                  <c:v>2013.0</c:v>
                </c:pt>
                <c:pt idx="7">
                  <c:v>2014.0</c:v>
                </c:pt>
                <c:pt idx="8">
                  <c:v>2015.0</c:v>
                </c:pt>
                <c:pt idx="9">
                  <c:v>2016.0</c:v>
                </c:pt>
                <c:pt idx="10">
                  <c:v>2017.0</c:v>
                </c:pt>
                <c:pt idx="11">
                  <c:v>2018.0</c:v>
                </c:pt>
                <c:pt idx="12">
                  <c:v>2019.0</c:v>
                </c:pt>
              </c:numCache>
            </c:numRef>
          </c:cat>
          <c:val>
            <c:numRef>
              <c:f>Linked!$C$11:$O$11</c:f>
              <c:numCache>
                <c:formatCode>#,##0</c:formatCode>
                <c:ptCount val="13"/>
                <c:pt idx="0">
                  <c:v>32168.09155180927</c:v>
                </c:pt>
                <c:pt idx="1">
                  <c:v>34325.16521845116</c:v>
                </c:pt>
                <c:pt idx="2">
                  <c:v>37282.84196855684</c:v>
                </c:pt>
                <c:pt idx="3">
                  <c:v>44252.32457374248</c:v>
                </c:pt>
                <c:pt idx="4">
                  <c:v>48359.2041635885</c:v>
                </c:pt>
                <c:pt idx="5">
                  <c:v>55534.45071959135</c:v>
                </c:pt>
                <c:pt idx="6">
                  <c:v>53468.94957555267</c:v>
                </c:pt>
                <c:pt idx="7">
                  <c:v>53656.94635814386</c:v>
                </c:pt>
                <c:pt idx="8">
                  <c:v>54535.95386288645</c:v>
                </c:pt>
                <c:pt idx="9">
                  <c:v>60423.93801846888</c:v>
                </c:pt>
                <c:pt idx="10">
                  <c:v>68123.08041595456</c:v>
                </c:pt>
                <c:pt idx="11">
                  <c:v>77196.82368532871</c:v>
                </c:pt>
                <c:pt idx="12">
                  <c:v>87673.6247476219</c:v>
                </c:pt>
              </c:numCache>
            </c:numRef>
          </c:val>
        </c:ser>
        <c:dLbls>
          <c:showLegendKey val="0"/>
          <c:showVal val="0"/>
          <c:showCatName val="0"/>
          <c:showSerName val="0"/>
          <c:showPercent val="0"/>
          <c:showBubbleSize val="0"/>
        </c:dLbls>
        <c:gapWidth val="150"/>
        <c:overlap val="100"/>
        <c:axId val="-2126154504"/>
        <c:axId val="-2126152168"/>
      </c:barChart>
      <c:catAx>
        <c:axId val="-2126154504"/>
        <c:scaling>
          <c:orientation val="minMax"/>
        </c:scaling>
        <c:delete val="0"/>
        <c:axPos val="b"/>
        <c:numFmt formatCode="General" sourceLinked="1"/>
        <c:majorTickMark val="out"/>
        <c:minorTickMark val="none"/>
        <c:tickLblPos val="nextTo"/>
        <c:txPr>
          <a:bodyPr rot="-5400000" vert="horz" anchor="ctr" anchorCtr="1"/>
          <a:lstStyle/>
          <a:p>
            <a:pPr>
              <a:defRPr sz="1600"/>
            </a:pPr>
            <a:endParaRPr lang="en-US"/>
          </a:p>
        </c:txPr>
        <c:crossAx val="-2126152168"/>
        <c:crosses val="autoZero"/>
        <c:auto val="1"/>
        <c:lblAlgn val="ctr"/>
        <c:lblOffset val="100"/>
        <c:noMultiLvlLbl val="0"/>
      </c:catAx>
      <c:valAx>
        <c:axId val="-2126152168"/>
        <c:scaling>
          <c:orientation val="minMax"/>
        </c:scaling>
        <c:delete val="0"/>
        <c:axPos val="l"/>
        <c:majorGridlines/>
        <c:numFmt formatCode="#,##0" sourceLinked="1"/>
        <c:majorTickMark val="out"/>
        <c:minorTickMark val="none"/>
        <c:tickLblPos val="nextTo"/>
        <c:txPr>
          <a:bodyPr/>
          <a:lstStyle/>
          <a:p>
            <a:pPr>
              <a:defRPr sz="1600"/>
            </a:pPr>
            <a:endParaRPr lang="en-US"/>
          </a:p>
        </c:txPr>
        <c:crossAx val="-2126154504"/>
        <c:crosses val="autoZero"/>
        <c:crossBetween val="between"/>
      </c:valAx>
    </c:plotArea>
    <c:legend>
      <c:legendPos val="r"/>
      <c:layout/>
      <c:overlay val="0"/>
      <c:txPr>
        <a:bodyPr/>
        <a:lstStyle/>
        <a:p>
          <a:pPr>
            <a:defRPr sz="16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0416198501872659"/>
          <c:y val="0.0721356702369361"/>
          <c:w val="0.914846754057428"/>
          <c:h val="0.769447149193985"/>
        </c:manualLayout>
      </c:layout>
      <c:barChart>
        <c:barDir val="col"/>
        <c:grouping val="percentStacked"/>
        <c:varyColors val="0"/>
        <c:ser>
          <c:idx val="0"/>
          <c:order val="0"/>
          <c:tx>
            <c:strRef>
              <c:f>'Graph 2'!$K$4</c:f>
              <c:strCache>
                <c:ptCount val="1"/>
                <c:pt idx="0">
                  <c:v>TV</c:v>
                </c:pt>
              </c:strCache>
            </c:strRef>
          </c:tx>
          <c:spPr>
            <a:solidFill>
              <a:srgbClr val="0097D1"/>
            </a:solidFill>
            <a:ln>
              <a:noFill/>
            </a:ln>
          </c:spPr>
          <c:invertIfNegative val="0"/>
          <c:dLbls>
            <c:numFmt formatCode="0.0%" sourceLinked="0"/>
            <c:spPr>
              <a:noFill/>
            </c:spPr>
            <c:txPr>
              <a:bodyPr rot="-5400000" vert="horz"/>
              <a:lstStyle/>
              <a:p>
                <a:pPr>
                  <a:defRPr/>
                </a:pPr>
                <a:endParaRPr lang="en-US"/>
              </a:p>
            </c:txPr>
            <c:showLegendKey val="0"/>
            <c:showVal val="1"/>
            <c:showCatName val="0"/>
            <c:showSerName val="0"/>
            <c:showPercent val="0"/>
            <c:showBubbleSize val="0"/>
            <c:showLeaderLines val="0"/>
          </c:dLbls>
          <c:cat>
            <c:numRef>
              <c:f>'Graph 2'!$J$5:$J$21</c:f>
              <c:numCache>
                <c:formatCode>General</c:formatCode>
                <c:ptCount val="17"/>
                <c:pt idx="0">
                  <c:v>1999.0</c:v>
                </c:pt>
                <c:pt idx="1">
                  <c:v>2000.0</c:v>
                </c:pt>
                <c:pt idx="2">
                  <c:v>2001.0</c:v>
                </c:pt>
                <c:pt idx="3">
                  <c:v>2002.0</c:v>
                </c:pt>
                <c:pt idx="4">
                  <c:v>2003.0</c:v>
                </c:pt>
                <c:pt idx="5">
                  <c:v>2004.0</c:v>
                </c:pt>
                <c:pt idx="6">
                  <c:v>2005.0</c:v>
                </c:pt>
                <c:pt idx="7">
                  <c:v>2006.0</c:v>
                </c:pt>
                <c:pt idx="8">
                  <c:v>2007.0</c:v>
                </c:pt>
                <c:pt idx="9">
                  <c:v>2008.0</c:v>
                </c:pt>
                <c:pt idx="10">
                  <c:v>2009.0</c:v>
                </c:pt>
                <c:pt idx="11">
                  <c:v>2010.0</c:v>
                </c:pt>
                <c:pt idx="12">
                  <c:v>2011.0</c:v>
                </c:pt>
                <c:pt idx="13">
                  <c:v>2012.0</c:v>
                </c:pt>
                <c:pt idx="14">
                  <c:v>2013.0</c:v>
                </c:pt>
                <c:pt idx="15">
                  <c:v>2014.0</c:v>
                </c:pt>
                <c:pt idx="16">
                  <c:v>2015.0</c:v>
                </c:pt>
              </c:numCache>
            </c:numRef>
          </c:cat>
          <c:val>
            <c:numRef>
              <c:f>'Graph 2'!$K$5:$K$21</c:f>
              <c:numCache>
                <c:formatCode>0.0%</c:formatCode>
                <c:ptCount val="17"/>
                <c:pt idx="0">
                  <c:v>0.345100392916438</c:v>
                </c:pt>
                <c:pt idx="1">
                  <c:v>0.341503766846447</c:v>
                </c:pt>
                <c:pt idx="2">
                  <c:v>0.348324099753101</c:v>
                </c:pt>
                <c:pt idx="3">
                  <c:v>0.356828714504141</c:v>
                </c:pt>
                <c:pt idx="4">
                  <c:v>0.360614915044039</c:v>
                </c:pt>
                <c:pt idx="5">
                  <c:v>0.362931791065398</c:v>
                </c:pt>
                <c:pt idx="6">
                  <c:v>0.36466028418907</c:v>
                </c:pt>
                <c:pt idx="7">
                  <c:v>0.353277394467376</c:v>
                </c:pt>
                <c:pt idx="8">
                  <c:v>0.370002371949107</c:v>
                </c:pt>
                <c:pt idx="9">
                  <c:v>0.375441305860035</c:v>
                </c:pt>
                <c:pt idx="10">
                  <c:v>0.394177381713596</c:v>
                </c:pt>
                <c:pt idx="11">
                  <c:v>0.403288547023995</c:v>
                </c:pt>
                <c:pt idx="12">
                  <c:v>0.39994898667412</c:v>
                </c:pt>
                <c:pt idx="13">
                  <c:v>0.399224065021641</c:v>
                </c:pt>
                <c:pt idx="14">
                  <c:v>0.400173846576187</c:v>
                </c:pt>
                <c:pt idx="15">
                  <c:v>0.39822435625712</c:v>
                </c:pt>
                <c:pt idx="16">
                  <c:v>0.38771774003762</c:v>
                </c:pt>
              </c:numCache>
            </c:numRef>
          </c:val>
        </c:ser>
        <c:ser>
          <c:idx val="1"/>
          <c:order val="1"/>
          <c:tx>
            <c:strRef>
              <c:f>'Graph 2'!$L$4</c:f>
              <c:strCache>
                <c:ptCount val="1"/>
                <c:pt idx="0">
                  <c:v>Radio</c:v>
                </c:pt>
              </c:strCache>
            </c:strRef>
          </c:tx>
          <c:invertIfNegative val="0"/>
          <c:cat>
            <c:numRef>
              <c:f>'Graph 2'!$J$5:$J$21</c:f>
              <c:numCache>
                <c:formatCode>General</c:formatCode>
                <c:ptCount val="17"/>
                <c:pt idx="0">
                  <c:v>1999.0</c:v>
                </c:pt>
                <c:pt idx="1">
                  <c:v>2000.0</c:v>
                </c:pt>
                <c:pt idx="2">
                  <c:v>2001.0</c:v>
                </c:pt>
                <c:pt idx="3">
                  <c:v>2002.0</c:v>
                </c:pt>
                <c:pt idx="4">
                  <c:v>2003.0</c:v>
                </c:pt>
                <c:pt idx="5">
                  <c:v>2004.0</c:v>
                </c:pt>
                <c:pt idx="6">
                  <c:v>2005.0</c:v>
                </c:pt>
                <c:pt idx="7">
                  <c:v>2006.0</c:v>
                </c:pt>
                <c:pt idx="8">
                  <c:v>2007.0</c:v>
                </c:pt>
                <c:pt idx="9">
                  <c:v>2008.0</c:v>
                </c:pt>
                <c:pt idx="10">
                  <c:v>2009.0</c:v>
                </c:pt>
                <c:pt idx="11">
                  <c:v>2010.0</c:v>
                </c:pt>
                <c:pt idx="12">
                  <c:v>2011.0</c:v>
                </c:pt>
                <c:pt idx="13">
                  <c:v>2012.0</c:v>
                </c:pt>
                <c:pt idx="14">
                  <c:v>2013.0</c:v>
                </c:pt>
                <c:pt idx="15">
                  <c:v>2014.0</c:v>
                </c:pt>
                <c:pt idx="16">
                  <c:v>2015.0</c:v>
                </c:pt>
              </c:numCache>
            </c:numRef>
          </c:cat>
          <c:val>
            <c:numRef>
              <c:f>'Graph 2'!$L$5:$L$21</c:f>
              <c:numCache>
                <c:formatCode>0.0%</c:formatCode>
                <c:ptCount val="17"/>
                <c:pt idx="0">
                  <c:v>0.0965286276407272</c:v>
                </c:pt>
                <c:pt idx="1">
                  <c:v>0.0978065166371683</c:v>
                </c:pt>
                <c:pt idx="2">
                  <c:v>0.0973150332917668</c:v>
                </c:pt>
                <c:pt idx="3">
                  <c:v>0.100148504634295</c:v>
                </c:pt>
                <c:pt idx="4">
                  <c:v>0.0968835871586315</c:v>
                </c:pt>
                <c:pt idx="5">
                  <c:v>0.0923572721502259</c:v>
                </c:pt>
                <c:pt idx="6">
                  <c:v>0.088976777010377</c:v>
                </c:pt>
                <c:pt idx="7">
                  <c:v>0.0848441642641006</c:v>
                </c:pt>
                <c:pt idx="8">
                  <c:v>0.0763066059219619</c:v>
                </c:pt>
                <c:pt idx="9">
                  <c:v>0.0719835250500522</c:v>
                </c:pt>
                <c:pt idx="10">
                  <c:v>0.0693575420603259</c:v>
                </c:pt>
                <c:pt idx="11">
                  <c:v>0.0687267107512115</c:v>
                </c:pt>
                <c:pt idx="12">
                  <c:v>0.0658013797133959</c:v>
                </c:pt>
                <c:pt idx="13">
                  <c:v>0.0656809233256214</c:v>
                </c:pt>
                <c:pt idx="14">
                  <c:v>0.0621184423104239</c:v>
                </c:pt>
                <c:pt idx="15">
                  <c:v>0.0596549724731669</c:v>
                </c:pt>
                <c:pt idx="16">
                  <c:v>0.0581602356439058</c:v>
                </c:pt>
              </c:numCache>
            </c:numRef>
          </c:val>
        </c:ser>
        <c:ser>
          <c:idx val="2"/>
          <c:order val="2"/>
          <c:tx>
            <c:strRef>
              <c:f>'Graph 2'!$M$4</c:f>
              <c:strCache>
                <c:ptCount val="1"/>
                <c:pt idx="0">
                  <c:v>Print</c:v>
                </c:pt>
              </c:strCache>
            </c:strRef>
          </c:tx>
          <c:invertIfNegative val="0"/>
          <c:cat>
            <c:numRef>
              <c:f>'Graph 2'!$J$5:$J$21</c:f>
              <c:numCache>
                <c:formatCode>General</c:formatCode>
                <c:ptCount val="17"/>
                <c:pt idx="0">
                  <c:v>1999.0</c:v>
                </c:pt>
                <c:pt idx="1">
                  <c:v>2000.0</c:v>
                </c:pt>
                <c:pt idx="2">
                  <c:v>2001.0</c:v>
                </c:pt>
                <c:pt idx="3">
                  <c:v>2002.0</c:v>
                </c:pt>
                <c:pt idx="4">
                  <c:v>2003.0</c:v>
                </c:pt>
                <c:pt idx="5">
                  <c:v>2004.0</c:v>
                </c:pt>
                <c:pt idx="6">
                  <c:v>2005.0</c:v>
                </c:pt>
                <c:pt idx="7">
                  <c:v>2006.0</c:v>
                </c:pt>
                <c:pt idx="8">
                  <c:v>2007.0</c:v>
                </c:pt>
                <c:pt idx="9">
                  <c:v>2008.0</c:v>
                </c:pt>
                <c:pt idx="10">
                  <c:v>2009.0</c:v>
                </c:pt>
                <c:pt idx="11">
                  <c:v>2010.0</c:v>
                </c:pt>
                <c:pt idx="12">
                  <c:v>2011.0</c:v>
                </c:pt>
                <c:pt idx="13">
                  <c:v>2012.0</c:v>
                </c:pt>
                <c:pt idx="14">
                  <c:v>2013.0</c:v>
                </c:pt>
                <c:pt idx="15">
                  <c:v>2014.0</c:v>
                </c:pt>
                <c:pt idx="16">
                  <c:v>2015.0</c:v>
                </c:pt>
              </c:numCache>
            </c:numRef>
          </c:cat>
          <c:val>
            <c:numRef>
              <c:f>'Graph 2'!$M$5:$M$21</c:f>
              <c:numCache>
                <c:formatCode>0.0%</c:formatCode>
                <c:ptCount val="17"/>
                <c:pt idx="0">
                  <c:v>0.494818769556529</c:v>
                </c:pt>
                <c:pt idx="1">
                  <c:v>0.472852788435369</c:v>
                </c:pt>
                <c:pt idx="2">
                  <c:v>0.463919841031968</c:v>
                </c:pt>
                <c:pt idx="3">
                  <c:v>0.451163569588248</c:v>
                </c:pt>
                <c:pt idx="4">
                  <c:v>0.443419861000715</c:v>
                </c:pt>
                <c:pt idx="5">
                  <c:v>0.432400159708171</c:v>
                </c:pt>
                <c:pt idx="6">
                  <c:v>0.415304533027795</c:v>
                </c:pt>
                <c:pt idx="7">
                  <c:v>0.404731637176502</c:v>
                </c:pt>
                <c:pt idx="8">
                  <c:v>0.375567578071619</c:v>
                </c:pt>
                <c:pt idx="9">
                  <c:v>0.34743774692386</c:v>
                </c:pt>
                <c:pt idx="10">
                  <c:v>0.310097413105938</c:v>
                </c:pt>
                <c:pt idx="11">
                  <c:v>0.290719229055446</c:v>
                </c:pt>
                <c:pt idx="12">
                  <c:v>0.270215444770808</c:v>
                </c:pt>
                <c:pt idx="13">
                  <c:v>0.245307025220031</c:v>
                </c:pt>
                <c:pt idx="14">
                  <c:v>0.219523495194745</c:v>
                </c:pt>
                <c:pt idx="15">
                  <c:v>0.195372653539648</c:v>
                </c:pt>
                <c:pt idx="16">
                  <c:v>0.178342215488545</c:v>
                </c:pt>
              </c:numCache>
            </c:numRef>
          </c:val>
        </c:ser>
        <c:ser>
          <c:idx val="3"/>
          <c:order val="3"/>
          <c:tx>
            <c:strRef>
              <c:f>'Graph 2'!$N$4</c:f>
              <c:strCache>
                <c:ptCount val="1"/>
                <c:pt idx="0">
                  <c:v>OOH</c:v>
                </c:pt>
              </c:strCache>
            </c:strRef>
          </c:tx>
          <c:invertIfNegative val="0"/>
          <c:cat>
            <c:numRef>
              <c:f>'Graph 2'!$J$5:$J$21</c:f>
              <c:numCache>
                <c:formatCode>General</c:formatCode>
                <c:ptCount val="17"/>
                <c:pt idx="0">
                  <c:v>1999.0</c:v>
                </c:pt>
                <c:pt idx="1">
                  <c:v>2000.0</c:v>
                </c:pt>
                <c:pt idx="2">
                  <c:v>2001.0</c:v>
                </c:pt>
                <c:pt idx="3">
                  <c:v>2002.0</c:v>
                </c:pt>
                <c:pt idx="4">
                  <c:v>2003.0</c:v>
                </c:pt>
                <c:pt idx="5">
                  <c:v>2004.0</c:v>
                </c:pt>
                <c:pt idx="6">
                  <c:v>2005.0</c:v>
                </c:pt>
                <c:pt idx="7">
                  <c:v>2006.0</c:v>
                </c:pt>
                <c:pt idx="8">
                  <c:v>2007.0</c:v>
                </c:pt>
                <c:pt idx="9">
                  <c:v>2008.0</c:v>
                </c:pt>
                <c:pt idx="10">
                  <c:v>2009.0</c:v>
                </c:pt>
                <c:pt idx="11">
                  <c:v>2010.0</c:v>
                </c:pt>
                <c:pt idx="12">
                  <c:v>2011.0</c:v>
                </c:pt>
                <c:pt idx="13">
                  <c:v>2012.0</c:v>
                </c:pt>
                <c:pt idx="14">
                  <c:v>2013.0</c:v>
                </c:pt>
                <c:pt idx="15">
                  <c:v>2014.0</c:v>
                </c:pt>
                <c:pt idx="16">
                  <c:v>2015.0</c:v>
                </c:pt>
              </c:numCache>
            </c:numRef>
          </c:cat>
          <c:val>
            <c:numRef>
              <c:f>'Graph 2'!$N$5:$N$21</c:f>
              <c:numCache>
                <c:formatCode>0.0%</c:formatCode>
                <c:ptCount val="17"/>
                <c:pt idx="0">
                  <c:v>0.0581474805785945</c:v>
                </c:pt>
                <c:pt idx="1">
                  <c:v>0.0566104982930635</c:v>
                </c:pt>
                <c:pt idx="2">
                  <c:v>0.0592991650406088</c:v>
                </c:pt>
                <c:pt idx="3">
                  <c:v>0.0590188163638845</c:v>
                </c:pt>
                <c:pt idx="4">
                  <c:v>0.0600751465799844</c:v>
                </c:pt>
                <c:pt idx="5">
                  <c:v>0.0611977545040752</c:v>
                </c:pt>
                <c:pt idx="6">
                  <c:v>0.0618081265121631</c:v>
                </c:pt>
                <c:pt idx="7">
                  <c:v>0.0623838364300968</c:v>
                </c:pt>
                <c:pt idx="8">
                  <c:v>0.066304826440865</c:v>
                </c:pt>
                <c:pt idx="9">
                  <c:v>0.0696971034208756</c:v>
                </c:pt>
                <c:pt idx="10">
                  <c:v>0.066539245619087</c:v>
                </c:pt>
                <c:pt idx="11">
                  <c:v>0.0666297993508948</c:v>
                </c:pt>
                <c:pt idx="12">
                  <c:v>0.0672812454405316</c:v>
                </c:pt>
                <c:pt idx="13">
                  <c:v>0.069551578933781</c:v>
                </c:pt>
                <c:pt idx="14">
                  <c:v>0.0683983053055269</c:v>
                </c:pt>
                <c:pt idx="15">
                  <c:v>0.0664323051134877</c:v>
                </c:pt>
                <c:pt idx="16">
                  <c:v>0.0658733186878289</c:v>
                </c:pt>
              </c:numCache>
            </c:numRef>
          </c:val>
        </c:ser>
        <c:ser>
          <c:idx val="4"/>
          <c:order val="4"/>
          <c:tx>
            <c:strRef>
              <c:f>'Graph 2'!$O$4</c:f>
              <c:strCache>
                <c:ptCount val="1"/>
                <c:pt idx="0">
                  <c:v>Cinema</c:v>
                </c:pt>
              </c:strCache>
            </c:strRef>
          </c:tx>
          <c:invertIfNegative val="0"/>
          <c:cat>
            <c:numRef>
              <c:f>'Graph 2'!$J$5:$J$21</c:f>
              <c:numCache>
                <c:formatCode>General</c:formatCode>
                <c:ptCount val="17"/>
                <c:pt idx="0">
                  <c:v>1999.0</c:v>
                </c:pt>
                <c:pt idx="1">
                  <c:v>2000.0</c:v>
                </c:pt>
                <c:pt idx="2">
                  <c:v>2001.0</c:v>
                </c:pt>
                <c:pt idx="3">
                  <c:v>2002.0</c:v>
                </c:pt>
                <c:pt idx="4">
                  <c:v>2003.0</c:v>
                </c:pt>
                <c:pt idx="5">
                  <c:v>2004.0</c:v>
                </c:pt>
                <c:pt idx="6">
                  <c:v>2005.0</c:v>
                </c:pt>
                <c:pt idx="7">
                  <c:v>2006.0</c:v>
                </c:pt>
                <c:pt idx="8">
                  <c:v>2007.0</c:v>
                </c:pt>
                <c:pt idx="9">
                  <c:v>2008.0</c:v>
                </c:pt>
                <c:pt idx="10">
                  <c:v>2009.0</c:v>
                </c:pt>
                <c:pt idx="11">
                  <c:v>2010.0</c:v>
                </c:pt>
                <c:pt idx="12">
                  <c:v>2011.0</c:v>
                </c:pt>
                <c:pt idx="13">
                  <c:v>2012.0</c:v>
                </c:pt>
                <c:pt idx="14">
                  <c:v>2013.0</c:v>
                </c:pt>
                <c:pt idx="15">
                  <c:v>2014.0</c:v>
                </c:pt>
                <c:pt idx="16">
                  <c:v>2015.0</c:v>
                </c:pt>
              </c:numCache>
            </c:numRef>
          </c:cat>
          <c:val>
            <c:numRef>
              <c:f>'Graph 2'!$O$5:$O$21</c:f>
              <c:numCache>
                <c:formatCode>0.0%</c:formatCode>
                <c:ptCount val="17"/>
                <c:pt idx="0">
                  <c:v>0.00276024642558216</c:v>
                </c:pt>
                <c:pt idx="1">
                  <c:v>0.00272464442886806</c:v>
                </c:pt>
                <c:pt idx="2">
                  <c:v>0.0029592290132597</c:v>
                </c:pt>
                <c:pt idx="3">
                  <c:v>0.00380556811914767</c:v>
                </c:pt>
                <c:pt idx="4">
                  <c:v>0.00436877788928319</c:v>
                </c:pt>
                <c:pt idx="5">
                  <c:v>0.00467478306984989</c:v>
                </c:pt>
                <c:pt idx="6">
                  <c:v>0.00461172930505767</c:v>
                </c:pt>
                <c:pt idx="7">
                  <c:v>0.00459738377553633</c:v>
                </c:pt>
                <c:pt idx="8">
                  <c:v>0.00446575397656995</c:v>
                </c:pt>
                <c:pt idx="9">
                  <c:v>0.00430181050504328</c:v>
                </c:pt>
                <c:pt idx="10">
                  <c:v>0.00433736170844568</c:v>
                </c:pt>
                <c:pt idx="11">
                  <c:v>0.00451579076999344</c:v>
                </c:pt>
                <c:pt idx="12">
                  <c:v>0.00453560308649615</c:v>
                </c:pt>
                <c:pt idx="13">
                  <c:v>0.00441508248736311</c:v>
                </c:pt>
                <c:pt idx="14">
                  <c:v>0.00430795801883683</c:v>
                </c:pt>
                <c:pt idx="15">
                  <c:v>0.00427854409373323</c:v>
                </c:pt>
                <c:pt idx="16">
                  <c:v>0.00432762939213443</c:v>
                </c:pt>
              </c:numCache>
            </c:numRef>
          </c:val>
        </c:ser>
        <c:ser>
          <c:idx val="5"/>
          <c:order val="5"/>
          <c:tx>
            <c:strRef>
              <c:f>'Graph 2'!$P$4</c:f>
              <c:strCache>
                <c:ptCount val="1"/>
                <c:pt idx="0">
                  <c:v>Online</c:v>
                </c:pt>
              </c:strCache>
            </c:strRef>
          </c:tx>
          <c:invertIfNegative val="0"/>
          <c:cat>
            <c:numRef>
              <c:f>'Graph 2'!$J$5:$J$21</c:f>
              <c:numCache>
                <c:formatCode>General</c:formatCode>
                <c:ptCount val="17"/>
                <c:pt idx="0">
                  <c:v>1999.0</c:v>
                </c:pt>
                <c:pt idx="1">
                  <c:v>2000.0</c:v>
                </c:pt>
                <c:pt idx="2">
                  <c:v>2001.0</c:v>
                </c:pt>
                <c:pt idx="3">
                  <c:v>2002.0</c:v>
                </c:pt>
                <c:pt idx="4">
                  <c:v>2003.0</c:v>
                </c:pt>
                <c:pt idx="5">
                  <c:v>2004.0</c:v>
                </c:pt>
                <c:pt idx="6">
                  <c:v>2005.0</c:v>
                </c:pt>
                <c:pt idx="7">
                  <c:v>2006.0</c:v>
                </c:pt>
                <c:pt idx="8">
                  <c:v>2007.0</c:v>
                </c:pt>
                <c:pt idx="9">
                  <c:v>2008.0</c:v>
                </c:pt>
                <c:pt idx="10">
                  <c:v>2009.0</c:v>
                </c:pt>
                <c:pt idx="11">
                  <c:v>2010.0</c:v>
                </c:pt>
                <c:pt idx="12">
                  <c:v>2011.0</c:v>
                </c:pt>
                <c:pt idx="13">
                  <c:v>2012.0</c:v>
                </c:pt>
                <c:pt idx="14">
                  <c:v>2013.0</c:v>
                </c:pt>
                <c:pt idx="15">
                  <c:v>2014.0</c:v>
                </c:pt>
                <c:pt idx="16">
                  <c:v>2015.0</c:v>
                </c:pt>
              </c:numCache>
            </c:numRef>
          </c:cat>
          <c:val>
            <c:numRef>
              <c:f>'Graph 2'!$P$5:$P$21</c:f>
              <c:numCache>
                <c:formatCode>0.0%</c:formatCode>
                <c:ptCount val="17"/>
                <c:pt idx="0">
                  <c:v>0.00264448288212873</c:v>
                </c:pt>
                <c:pt idx="1">
                  <c:v>0.028501785359085</c:v>
                </c:pt>
                <c:pt idx="2">
                  <c:v>0.0281826318692952</c:v>
                </c:pt>
                <c:pt idx="3">
                  <c:v>0.0290348267902842</c:v>
                </c:pt>
                <c:pt idx="4">
                  <c:v>0.0346377123273467</c:v>
                </c:pt>
                <c:pt idx="5">
                  <c:v>0.0464382395022803</c:v>
                </c:pt>
                <c:pt idx="6">
                  <c:v>0.0646385499555373</c:v>
                </c:pt>
                <c:pt idx="7">
                  <c:v>0.0901655838863879</c:v>
                </c:pt>
                <c:pt idx="8">
                  <c:v>0.107352863639877</c:v>
                </c:pt>
                <c:pt idx="9">
                  <c:v>0.131138508240135</c:v>
                </c:pt>
                <c:pt idx="10">
                  <c:v>0.155491055792607</c:v>
                </c:pt>
                <c:pt idx="11">
                  <c:v>0.166119923048459</c:v>
                </c:pt>
                <c:pt idx="12">
                  <c:v>0.192217340314649</c:v>
                </c:pt>
                <c:pt idx="13">
                  <c:v>0.215821325011563</c:v>
                </c:pt>
                <c:pt idx="14">
                  <c:v>0.24547795259428</c:v>
                </c:pt>
                <c:pt idx="15">
                  <c:v>0.276037168522844</c:v>
                </c:pt>
                <c:pt idx="16">
                  <c:v>0.305578860749965</c:v>
                </c:pt>
              </c:numCache>
            </c:numRef>
          </c:val>
        </c:ser>
        <c:dLbls>
          <c:showLegendKey val="0"/>
          <c:showVal val="0"/>
          <c:showCatName val="0"/>
          <c:showSerName val="0"/>
          <c:showPercent val="0"/>
          <c:showBubbleSize val="0"/>
        </c:dLbls>
        <c:gapWidth val="150"/>
        <c:overlap val="100"/>
        <c:axId val="-2126219672"/>
        <c:axId val="-2126230440"/>
      </c:barChart>
      <c:catAx>
        <c:axId val="-2126219672"/>
        <c:scaling>
          <c:orientation val="minMax"/>
        </c:scaling>
        <c:delete val="0"/>
        <c:axPos val="b"/>
        <c:numFmt formatCode="General" sourceLinked="0"/>
        <c:majorTickMark val="in"/>
        <c:minorTickMark val="none"/>
        <c:tickLblPos val="nextTo"/>
        <c:spPr>
          <a:ln w="3175">
            <a:solidFill>
              <a:srgbClr val="707C8A"/>
            </a:solidFill>
            <a:prstDash val="solid"/>
          </a:ln>
        </c:spPr>
        <c:txPr>
          <a:bodyPr rot="0" vert="horz"/>
          <a:lstStyle/>
          <a:p>
            <a:pPr>
              <a:defRPr/>
            </a:pPr>
            <a:endParaRPr lang="en-US"/>
          </a:p>
        </c:txPr>
        <c:crossAx val="-2126230440"/>
        <c:crosses val="autoZero"/>
        <c:auto val="1"/>
        <c:lblAlgn val="ctr"/>
        <c:lblOffset val="100"/>
        <c:noMultiLvlLbl val="0"/>
      </c:catAx>
      <c:valAx>
        <c:axId val="-2126230440"/>
        <c:scaling>
          <c:orientation val="minMax"/>
        </c:scaling>
        <c:delete val="0"/>
        <c:axPos val="l"/>
        <c:majorGridlines>
          <c:spPr>
            <a:ln w="3175">
              <a:solidFill>
                <a:srgbClr val="707C8A"/>
              </a:solidFill>
              <a:prstDash val="solid"/>
            </a:ln>
          </c:spPr>
        </c:majorGridlines>
        <c:numFmt formatCode="0%" sourceLinked="0"/>
        <c:majorTickMark val="none"/>
        <c:minorTickMark val="none"/>
        <c:tickLblPos val="nextTo"/>
        <c:spPr>
          <a:ln w="3175">
            <a:solidFill>
              <a:srgbClr val="707C8A"/>
            </a:solidFill>
            <a:prstDash val="solid"/>
          </a:ln>
        </c:spPr>
        <c:crossAx val="-2126219672"/>
        <c:crosses val="autoZero"/>
        <c:crossBetween val="between"/>
      </c:valAx>
      <c:spPr>
        <a:noFill/>
        <a:ln>
          <a:noFill/>
        </a:ln>
      </c:spPr>
    </c:plotArea>
    <c:legend>
      <c:legendPos val="b"/>
      <c:layout>
        <c:manualLayout>
          <c:xMode val="edge"/>
          <c:yMode val="edge"/>
          <c:x val="0.0"/>
          <c:y val="0.899978362003679"/>
          <c:w val="1.0"/>
          <c:h val="0.048090446824624"/>
        </c:manualLayout>
      </c:layout>
      <c:overlay val="0"/>
    </c:legend>
    <c:plotVisOnly val="1"/>
    <c:dispBlanksAs val="gap"/>
    <c:showDLblsOverMax val="0"/>
  </c:chart>
  <c:spPr>
    <a:noFill/>
    <a:ln w="6350" cmpd="sng">
      <a:solidFill>
        <a:srgbClr val="707C8A"/>
      </a:solidFill>
      <a:prstDash val="solid"/>
    </a:ln>
  </c:spPr>
  <c:txPr>
    <a:bodyPr/>
    <a:lstStyle/>
    <a:p>
      <a:pPr>
        <a:defRPr sz="1600">
          <a:latin typeface="Arial" pitchFamily="34" charset="0"/>
          <a:cs typeface="Arial" pitchFamily="34" charset="0"/>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0416198501872659"/>
          <c:y val="0.0721356702369361"/>
          <c:w val="0.938263888888889"/>
          <c:h val="0.769447149193985"/>
        </c:manualLayout>
      </c:layout>
      <c:barChart>
        <c:barDir val="col"/>
        <c:grouping val="percentStacked"/>
        <c:varyColors val="0"/>
        <c:ser>
          <c:idx val="0"/>
          <c:order val="0"/>
          <c:tx>
            <c:strRef>
              <c:f>percentagecolumn!$K$4</c:f>
              <c:strCache>
                <c:ptCount val="1"/>
                <c:pt idx="0">
                  <c:v>Advertising</c:v>
                </c:pt>
              </c:strCache>
            </c:strRef>
          </c:tx>
          <c:spPr>
            <a:solidFill>
              <a:srgbClr val="0097D1"/>
            </a:solidFill>
            <a:ln>
              <a:noFill/>
            </a:ln>
          </c:spPr>
          <c:invertIfNegative val="0"/>
          <c:cat>
            <c:strRef>
              <c:f>percentagecolumn!$J$5:$J$11</c:f>
              <c:strCache>
                <c:ptCount val="7"/>
                <c:pt idx="0">
                  <c:v>Germany</c:v>
                </c:pt>
                <c:pt idx="1">
                  <c:v>Italy</c:v>
                </c:pt>
                <c:pt idx="2">
                  <c:v>Japan</c:v>
                </c:pt>
                <c:pt idx="3">
                  <c:v>Spain</c:v>
                </c:pt>
                <c:pt idx="4">
                  <c:v>UK</c:v>
                </c:pt>
                <c:pt idx="5">
                  <c:v>US</c:v>
                </c:pt>
                <c:pt idx="6">
                  <c:v>Rest of World</c:v>
                </c:pt>
              </c:strCache>
            </c:strRef>
          </c:cat>
          <c:val>
            <c:numRef>
              <c:f>percentagecolumn!$K$5:$K$11</c:f>
              <c:numCache>
                <c:formatCode>#,##0.00</c:formatCode>
                <c:ptCount val="7"/>
                <c:pt idx="0">
                  <c:v>4.230648569926772</c:v>
                </c:pt>
                <c:pt idx="1">
                  <c:v>3.15435</c:v>
                </c:pt>
                <c:pt idx="2">
                  <c:v>10.60683954513471</c:v>
                </c:pt>
                <c:pt idx="3">
                  <c:v>1.8904</c:v>
                </c:pt>
                <c:pt idx="4">
                  <c:v>4.836453941933465</c:v>
                </c:pt>
                <c:pt idx="5">
                  <c:v>50.1723748588634</c:v>
                </c:pt>
                <c:pt idx="6">
                  <c:v>56.20642738643301</c:v>
                </c:pt>
              </c:numCache>
            </c:numRef>
          </c:val>
        </c:ser>
        <c:ser>
          <c:idx val="1"/>
          <c:order val="1"/>
          <c:tx>
            <c:strRef>
              <c:f>percentagecolumn!$L$4</c:f>
              <c:strCache>
                <c:ptCount val="1"/>
                <c:pt idx="0">
                  <c:v>Public</c:v>
                </c:pt>
              </c:strCache>
            </c:strRef>
          </c:tx>
          <c:spPr>
            <a:solidFill>
              <a:srgbClr val="A1ABB2"/>
            </a:solidFill>
          </c:spPr>
          <c:invertIfNegative val="0"/>
          <c:cat>
            <c:strRef>
              <c:f>percentagecolumn!$J$5:$J$11</c:f>
              <c:strCache>
                <c:ptCount val="7"/>
                <c:pt idx="0">
                  <c:v>Germany</c:v>
                </c:pt>
                <c:pt idx="1">
                  <c:v>Italy</c:v>
                </c:pt>
                <c:pt idx="2">
                  <c:v>Japan</c:v>
                </c:pt>
                <c:pt idx="3">
                  <c:v>Spain</c:v>
                </c:pt>
                <c:pt idx="4">
                  <c:v>UK</c:v>
                </c:pt>
                <c:pt idx="5">
                  <c:v>US</c:v>
                </c:pt>
                <c:pt idx="6">
                  <c:v>Rest of World</c:v>
                </c:pt>
              </c:strCache>
            </c:strRef>
          </c:cat>
          <c:val>
            <c:numRef>
              <c:f>percentagecolumn!$L$5:$L$11</c:f>
              <c:numCache>
                <c:formatCode>#,##0.00</c:formatCode>
                <c:ptCount val="7"/>
                <c:pt idx="0">
                  <c:v>7.487984529348683</c:v>
                </c:pt>
                <c:pt idx="1">
                  <c:v>1.79217629934897</c:v>
                </c:pt>
                <c:pt idx="2">
                  <c:v>6.182388466783554</c:v>
                </c:pt>
                <c:pt idx="3">
                  <c:v>0.28168569</c:v>
                </c:pt>
                <c:pt idx="4">
                  <c:v>4.606466261544683</c:v>
                </c:pt>
                <c:pt idx="5">
                  <c:v>0.0562732325728484</c:v>
                </c:pt>
                <c:pt idx="6">
                  <c:v>13.61081265179132</c:v>
                </c:pt>
              </c:numCache>
            </c:numRef>
          </c:val>
        </c:ser>
        <c:ser>
          <c:idx val="2"/>
          <c:order val="2"/>
          <c:tx>
            <c:strRef>
              <c:f>percentagecolumn!$M$4</c:f>
              <c:strCache>
                <c:ptCount val="1"/>
                <c:pt idx="0">
                  <c:v>Pay TV</c:v>
                </c:pt>
              </c:strCache>
            </c:strRef>
          </c:tx>
          <c:spPr>
            <a:solidFill>
              <a:srgbClr val="103C68"/>
            </a:solidFill>
          </c:spPr>
          <c:invertIfNegative val="0"/>
          <c:cat>
            <c:strRef>
              <c:f>percentagecolumn!$J$5:$J$11</c:f>
              <c:strCache>
                <c:ptCount val="7"/>
                <c:pt idx="0">
                  <c:v>Germany</c:v>
                </c:pt>
                <c:pt idx="1">
                  <c:v>Italy</c:v>
                </c:pt>
                <c:pt idx="2">
                  <c:v>Japan</c:v>
                </c:pt>
                <c:pt idx="3">
                  <c:v>Spain</c:v>
                </c:pt>
                <c:pt idx="4">
                  <c:v>UK</c:v>
                </c:pt>
                <c:pt idx="5">
                  <c:v>US</c:v>
                </c:pt>
                <c:pt idx="6">
                  <c:v>Rest of World</c:v>
                </c:pt>
              </c:strCache>
            </c:strRef>
          </c:cat>
          <c:val>
            <c:numRef>
              <c:f>percentagecolumn!$M$5:$M$11</c:f>
              <c:numCache>
                <c:formatCode>#,##0.00</c:formatCode>
                <c:ptCount val="7"/>
                <c:pt idx="0">
                  <c:v>4.846324867620741</c:v>
                </c:pt>
                <c:pt idx="1">
                  <c:v>2.834234290389676</c:v>
                </c:pt>
                <c:pt idx="2">
                  <c:v>8.638439088466863</c:v>
                </c:pt>
                <c:pt idx="3">
                  <c:v>1.698085714085512</c:v>
                </c:pt>
                <c:pt idx="4">
                  <c:v>7.695583148144585</c:v>
                </c:pt>
                <c:pt idx="5">
                  <c:v>76.4815474610128</c:v>
                </c:pt>
                <c:pt idx="6">
                  <c:v>69.8127748202612</c:v>
                </c:pt>
              </c:numCache>
            </c:numRef>
          </c:val>
        </c:ser>
        <c:dLbls>
          <c:showLegendKey val="0"/>
          <c:showVal val="0"/>
          <c:showCatName val="0"/>
          <c:showSerName val="0"/>
          <c:showPercent val="0"/>
          <c:showBubbleSize val="0"/>
        </c:dLbls>
        <c:gapWidth val="150"/>
        <c:overlap val="100"/>
        <c:axId val="-2065783192"/>
        <c:axId val="-2065788184"/>
      </c:barChart>
      <c:catAx>
        <c:axId val="-2065783192"/>
        <c:scaling>
          <c:orientation val="minMax"/>
        </c:scaling>
        <c:delete val="0"/>
        <c:axPos val="b"/>
        <c:numFmt formatCode="General" sourceLinked="0"/>
        <c:majorTickMark val="in"/>
        <c:minorTickMark val="none"/>
        <c:tickLblPos val="nextTo"/>
        <c:spPr>
          <a:ln w="3175">
            <a:solidFill>
              <a:srgbClr val="707C8A"/>
            </a:solidFill>
            <a:prstDash val="solid"/>
          </a:ln>
        </c:spPr>
        <c:txPr>
          <a:bodyPr rot="0" vert="horz"/>
          <a:lstStyle/>
          <a:p>
            <a:pPr>
              <a:defRPr/>
            </a:pPr>
            <a:endParaRPr lang="en-US"/>
          </a:p>
        </c:txPr>
        <c:crossAx val="-2065788184"/>
        <c:crosses val="autoZero"/>
        <c:auto val="1"/>
        <c:lblAlgn val="ctr"/>
        <c:lblOffset val="100"/>
        <c:noMultiLvlLbl val="0"/>
      </c:catAx>
      <c:valAx>
        <c:axId val="-2065788184"/>
        <c:scaling>
          <c:orientation val="minMax"/>
        </c:scaling>
        <c:delete val="0"/>
        <c:axPos val="l"/>
        <c:majorGridlines>
          <c:spPr>
            <a:ln w="3175">
              <a:solidFill>
                <a:srgbClr val="707C8A"/>
              </a:solidFill>
              <a:prstDash val="solid"/>
            </a:ln>
          </c:spPr>
        </c:majorGridlines>
        <c:numFmt formatCode="0%" sourceLinked="0"/>
        <c:majorTickMark val="none"/>
        <c:minorTickMark val="none"/>
        <c:tickLblPos val="nextTo"/>
        <c:spPr>
          <a:ln w="3175">
            <a:solidFill>
              <a:srgbClr val="707C8A"/>
            </a:solidFill>
            <a:prstDash val="solid"/>
          </a:ln>
        </c:spPr>
        <c:crossAx val="-2065783192"/>
        <c:crosses val="autoZero"/>
        <c:crossBetween val="between"/>
      </c:valAx>
      <c:spPr>
        <a:noFill/>
        <a:ln>
          <a:noFill/>
        </a:ln>
      </c:spPr>
    </c:plotArea>
    <c:legend>
      <c:legendPos val="b"/>
      <c:layout>
        <c:manualLayout>
          <c:xMode val="edge"/>
          <c:yMode val="edge"/>
          <c:x val="0.0"/>
          <c:y val="0.899978362003679"/>
          <c:w val="1.0"/>
          <c:h val="0.048090446824624"/>
        </c:manualLayout>
      </c:layout>
      <c:overlay val="0"/>
    </c:legend>
    <c:plotVisOnly val="1"/>
    <c:dispBlanksAs val="gap"/>
    <c:showDLblsOverMax val="0"/>
  </c:chart>
  <c:spPr>
    <a:noFill/>
    <a:ln w="6350" cmpd="sng">
      <a:solidFill>
        <a:srgbClr val="707C8A"/>
      </a:solidFill>
      <a:prstDash val="solid"/>
    </a:ln>
  </c:spPr>
  <c:txPr>
    <a:bodyPr/>
    <a:lstStyle/>
    <a:p>
      <a:pPr>
        <a:defRPr sz="1600">
          <a:latin typeface="Arial" pitchFamily="34" charset="0"/>
          <a:cs typeface="Arial" pitchFamily="34" charset="0"/>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World – Connected device installed base (m)</a:t>
            </a:r>
          </a:p>
        </c:rich>
      </c:tx>
      <c:layout/>
      <c:overlay val="0"/>
    </c:title>
    <c:autoTitleDeleted val="0"/>
    <c:plotArea>
      <c:layout/>
      <c:barChart>
        <c:barDir val="col"/>
        <c:grouping val="stacked"/>
        <c:varyColors val="0"/>
        <c:ser>
          <c:idx val="0"/>
          <c:order val="0"/>
          <c:tx>
            <c:strRef>
              <c:f>Sheet1!$C$17</c:f>
              <c:strCache>
                <c:ptCount val="1"/>
                <c:pt idx="0">
                  <c:v>Smartphones</c:v>
                </c:pt>
              </c:strCache>
            </c:strRef>
          </c:tx>
          <c:invertIfNegative val="0"/>
          <c:cat>
            <c:strRef>
              <c:f>Sheet1!$D$16:$P$16</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Sheet1!$D$17:$P$17</c:f>
              <c:numCache>
                <c:formatCode>###,##0</c:formatCode>
                <c:ptCount val="13"/>
                <c:pt idx="0">
                  <c:v>59.835</c:v>
                </c:pt>
                <c:pt idx="1">
                  <c:v>98.762</c:v>
                </c:pt>
                <c:pt idx="2">
                  <c:v>158.662</c:v>
                </c:pt>
                <c:pt idx="3">
                  <c:v>257.899</c:v>
                </c:pt>
                <c:pt idx="4">
                  <c:v>380.0919999999986</c:v>
                </c:pt>
                <c:pt idx="5">
                  <c:v>553.628</c:v>
                </c:pt>
                <c:pt idx="6">
                  <c:v>841.271</c:v>
                </c:pt>
                <c:pt idx="7">
                  <c:v>1339.302</c:v>
                </c:pt>
                <c:pt idx="8">
                  <c:v>1919.236</c:v>
                </c:pt>
                <c:pt idx="9">
                  <c:v>2529.45</c:v>
                </c:pt>
                <c:pt idx="10">
                  <c:v>3197.684999999999</c:v>
                </c:pt>
                <c:pt idx="11">
                  <c:v>3876.184999999999</c:v>
                </c:pt>
                <c:pt idx="12">
                  <c:v>4496.29</c:v>
                </c:pt>
              </c:numCache>
            </c:numRef>
          </c:val>
        </c:ser>
        <c:ser>
          <c:idx val="1"/>
          <c:order val="1"/>
          <c:tx>
            <c:strRef>
              <c:f>Sheet1!$C$18</c:f>
              <c:strCache>
                <c:ptCount val="1"/>
                <c:pt idx="0">
                  <c:v>PCs</c:v>
                </c:pt>
              </c:strCache>
            </c:strRef>
          </c:tx>
          <c:invertIfNegative val="0"/>
          <c:cat>
            <c:strRef>
              <c:f>Sheet1!$D$16:$P$16</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Sheet1!$D$18:$P$18</c:f>
              <c:numCache>
                <c:formatCode>###,##0</c:formatCode>
                <c:ptCount val="13"/>
                <c:pt idx="0">
                  <c:v>915.496</c:v>
                </c:pt>
                <c:pt idx="1">
                  <c:v>989.398</c:v>
                </c:pt>
                <c:pt idx="2">
                  <c:v>1081.191</c:v>
                </c:pt>
                <c:pt idx="3">
                  <c:v>1197.117</c:v>
                </c:pt>
                <c:pt idx="4">
                  <c:v>1302.597</c:v>
                </c:pt>
                <c:pt idx="5">
                  <c:v>1430.01</c:v>
                </c:pt>
                <c:pt idx="6">
                  <c:v>1542.334</c:v>
                </c:pt>
                <c:pt idx="7">
                  <c:v>1638.069</c:v>
                </c:pt>
                <c:pt idx="8">
                  <c:v>1704.975</c:v>
                </c:pt>
                <c:pt idx="9">
                  <c:v>1749.448</c:v>
                </c:pt>
                <c:pt idx="10">
                  <c:v>1787.445</c:v>
                </c:pt>
                <c:pt idx="11">
                  <c:v>1814.972</c:v>
                </c:pt>
                <c:pt idx="12">
                  <c:v>1835.181</c:v>
                </c:pt>
              </c:numCache>
            </c:numRef>
          </c:val>
        </c:ser>
        <c:ser>
          <c:idx val="2"/>
          <c:order val="2"/>
          <c:tx>
            <c:strRef>
              <c:f>Sheet1!$C$19</c:f>
              <c:strCache>
                <c:ptCount val="1"/>
                <c:pt idx="0">
                  <c:v>Tablets</c:v>
                </c:pt>
              </c:strCache>
            </c:strRef>
          </c:tx>
          <c:invertIfNegative val="0"/>
          <c:cat>
            <c:strRef>
              <c:f>Sheet1!$D$16:$P$16</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Sheet1!$D$19:$P$19</c:f>
              <c:numCache>
                <c:formatCode>###,##0</c:formatCode>
                <c:ptCount val="13"/>
                <c:pt idx="0">
                  <c:v>1.958</c:v>
                </c:pt>
                <c:pt idx="1">
                  <c:v>2.712</c:v>
                </c:pt>
                <c:pt idx="2">
                  <c:v>3.175</c:v>
                </c:pt>
                <c:pt idx="3">
                  <c:v>3.326</c:v>
                </c:pt>
                <c:pt idx="4">
                  <c:v>3.251</c:v>
                </c:pt>
                <c:pt idx="5">
                  <c:v>19.411</c:v>
                </c:pt>
                <c:pt idx="6">
                  <c:v>77.10799999999997</c:v>
                </c:pt>
                <c:pt idx="7">
                  <c:v>184.526</c:v>
                </c:pt>
                <c:pt idx="8">
                  <c:v>342.391</c:v>
                </c:pt>
                <c:pt idx="9">
                  <c:v>507.7029999999999</c:v>
                </c:pt>
                <c:pt idx="10">
                  <c:v>653.019</c:v>
                </c:pt>
                <c:pt idx="11">
                  <c:v>778.6559999999994</c:v>
                </c:pt>
                <c:pt idx="12">
                  <c:v>882.9019999999994</c:v>
                </c:pt>
              </c:numCache>
            </c:numRef>
          </c:val>
        </c:ser>
        <c:ser>
          <c:idx val="3"/>
          <c:order val="3"/>
          <c:tx>
            <c:strRef>
              <c:f>Sheet1!$C$20</c:f>
              <c:strCache>
                <c:ptCount val="1"/>
                <c:pt idx="0">
                  <c:v>Game Consoles</c:v>
                </c:pt>
              </c:strCache>
            </c:strRef>
          </c:tx>
          <c:invertIfNegative val="0"/>
          <c:cat>
            <c:strRef>
              <c:f>Sheet1!$D$16:$P$16</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Sheet1!$D$20:$P$20</c:f>
              <c:numCache>
                <c:formatCode>###,##0</c:formatCode>
                <c:ptCount val="13"/>
                <c:pt idx="0">
                  <c:v>2.463</c:v>
                </c:pt>
                <c:pt idx="1">
                  <c:v>6.249</c:v>
                </c:pt>
                <c:pt idx="2">
                  <c:v>19.959</c:v>
                </c:pt>
                <c:pt idx="3">
                  <c:v>39.54</c:v>
                </c:pt>
                <c:pt idx="4">
                  <c:v>61.539</c:v>
                </c:pt>
                <c:pt idx="5">
                  <c:v>83.62699999999998</c:v>
                </c:pt>
                <c:pt idx="6">
                  <c:v>97.81800000000001</c:v>
                </c:pt>
                <c:pt idx="7">
                  <c:v>103.485</c:v>
                </c:pt>
                <c:pt idx="8">
                  <c:v>106.883</c:v>
                </c:pt>
                <c:pt idx="9">
                  <c:v>104.616</c:v>
                </c:pt>
                <c:pt idx="10">
                  <c:v>101.638</c:v>
                </c:pt>
                <c:pt idx="11">
                  <c:v>99.27899999999998</c:v>
                </c:pt>
                <c:pt idx="12">
                  <c:v>95.471</c:v>
                </c:pt>
              </c:numCache>
            </c:numRef>
          </c:val>
        </c:ser>
        <c:ser>
          <c:idx val="4"/>
          <c:order val="4"/>
          <c:tx>
            <c:strRef>
              <c:f>Sheet1!$C$21</c:f>
              <c:strCache>
                <c:ptCount val="1"/>
                <c:pt idx="0">
                  <c:v>Pay-TV set-top boxes</c:v>
                </c:pt>
              </c:strCache>
            </c:strRef>
          </c:tx>
          <c:invertIfNegative val="0"/>
          <c:cat>
            <c:strRef>
              <c:f>Sheet1!$D$16:$P$16</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Sheet1!$D$21:$P$21</c:f>
              <c:numCache>
                <c:formatCode>###,##0</c:formatCode>
                <c:ptCount val="13"/>
                <c:pt idx="0">
                  <c:v>2.996</c:v>
                </c:pt>
                <c:pt idx="1">
                  <c:v>6.072</c:v>
                </c:pt>
                <c:pt idx="2">
                  <c:v>13.156</c:v>
                </c:pt>
                <c:pt idx="3">
                  <c:v>24.714</c:v>
                </c:pt>
                <c:pt idx="4">
                  <c:v>37.37</c:v>
                </c:pt>
                <c:pt idx="5">
                  <c:v>48.856</c:v>
                </c:pt>
                <c:pt idx="6">
                  <c:v>63.04600000000001</c:v>
                </c:pt>
                <c:pt idx="7">
                  <c:v>81.268</c:v>
                </c:pt>
                <c:pt idx="8">
                  <c:v>104.354</c:v>
                </c:pt>
                <c:pt idx="9">
                  <c:v>135.053</c:v>
                </c:pt>
                <c:pt idx="10">
                  <c:v>168.11</c:v>
                </c:pt>
                <c:pt idx="11">
                  <c:v>197.609</c:v>
                </c:pt>
                <c:pt idx="12">
                  <c:v>224.336</c:v>
                </c:pt>
              </c:numCache>
            </c:numRef>
          </c:val>
        </c:ser>
        <c:ser>
          <c:idx val="5"/>
          <c:order val="5"/>
          <c:tx>
            <c:strRef>
              <c:f>Sheet1!$C$22</c:f>
              <c:strCache>
                <c:ptCount val="1"/>
                <c:pt idx="0">
                  <c:v>DMAs</c:v>
                </c:pt>
              </c:strCache>
            </c:strRef>
          </c:tx>
          <c:invertIfNegative val="0"/>
          <c:cat>
            <c:strRef>
              <c:f>Sheet1!$D$16:$P$16</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Sheet1!$D$22:$P$22</c:f>
              <c:numCache>
                <c:formatCode>###,##0</c:formatCode>
                <c:ptCount val="13"/>
                <c:pt idx="0">
                  <c:v>0.0</c:v>
                </c:pt>
                <c:pt idx="1">
                  <c:v>0.0</c:v>
                </c:pt>
                <c:pt idx="2">
                  <c:v>0.0</c:v>
                </c:pt>
                <c:pt idx="3">
                  <c:v>0.0</c:v>
                </c:pt>
                <c:pt idx="4">
                  <c:v>0.0</c:v>
                </c:pt>
                <c:pt idx="5">
                  <c:v>4.279</c:v>
                </c:pt>
                <c:pt idx="6">
                  <c:v>11.555</c:v>
                </c:pt>
                <c:pt idx="7">
                  <c:v>23.889</c:v>
                </c:pt>
                <c:pt idx="8">
                  <c:v>39.697</c:v>
                </c:pt>
                <c:pt idx="9">
                  <c:v>59.522</c:v>
                </c:pt>
                <c:pt idx="10">
                  <c:v>82.284</c:v>
                </c:pt>
                <c:pt idx="11">
                  <c:v>105.295</c:v>
                </c:pt>
                <c:pt idx="12">
                  <c:v>126.987</c:v>
                </c:pt>
              </c:numCache>
            </c:numRef>
          </c:val>
        </c:ser>
        <c:ser>
          <c:idx val="6"/>
          <c:order val="6"/>
          <c:tx>
            <c:strRef>
              <c:f>Sheet1!$C$23</c:f>
              <c:strCache>
                <c:ptCount val="1"/>
                <c:pt idx="0">
                  <c:v>Smart TVs</c:v>
                </c:pt>
              </c:strCache>
            </c:strRef>
          </c:tx>
          <c:invertIfNegative val="0"/>
          <c:cat>
            <c:strRef>
              <c:f>Sheet1!$D$16:$P$16</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Sheet1!$D$23:$P$23</c:f>
              <c:numCache>
                <c:formatCode>###,##0</c:formatCode>
                <c:ptCount val="13"/>
                <c:pt idx="0">
                  <c:v>0.0</c:v>
                </c:pt>
                <c:pt idx="1">
                  <c:v>0.0</c:v>
                </c:pt>
                <c:pt idx="2">
                  <c:v>0.0</c:v>
                </c:pt>
                <c:pt idx="3">
                  <c:v>0.055</c:v>
                </c:pt>
                <c:pt idx="4">
                  <c:v>0.47</c:v>
                </c:pt>
                <c:pt idx="5">
                  <c:v>4.736</c:v>
                </c:pt>
                <c:pt idx="6">
                  <c:v>19.238</c:v>
                </c:pt>
                <c:pt idx="7">
                  <c:v>46.367</c:v>
                </c:pt>
                <c:pt idx="8">
                  <c:v>88.16899999999998</c:v>
                </c:pt>
                <c:pt idx="9">
                  <c:v>145.478</c:v>
                </c:pt>
                <c:pt idx="10">
                  <c:v>217.814</c:v>
                </c:pt>
                <c:pt idx="11">
                  <c:v>302.7839999999989</c:v>
                </c:pt>
                <c:pt idx="12">
                  <c:v>398.1840000000001</c:v>
                </c:pt>
              </c:numCache>
            </c:numRef>
          </c:val>
        </c:ser>
        <c:ser>
          <c:idx val="7"/>
          <c:order val="7"/>
          <c:tx>
            <c:strRef>
              <c:f>Sheet1!$C$24</c:f>
              <c:strCache>
                <c:ptCount val="1"/>
                <c:pt idx="0">
                  <c:v>BD players</c:v>
                </c:pt>
              </c:strCache>
            </c:strRef>
          </c:tx>
          <c:invertIfNegative val="0"/>
          <c:cat>
            <c:strRef>
              <c:f>Sheet1!$D$16:$P$16</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Sheet1!$D$24:$P$24</c:f>
              <c:numCache>
                <c:formatCode>###,##0</c:formatCode>
                <c:ptCount val="13"/>
                <c:pt idx="0">
                  <c:v>0.0</c:v>
                </c:pt>
                <c:pt idx="1">
                  <c:v>0.0</c:v>
                </c:pt>
                <c:pt idx="2">
                  <c:v>0.0</c:v>
                </c:pt>
                <c:pt idx="3">
                  <c:v>0.19</c:v>
                </c:pt>
                <c:pt idx="4">
                  <c:v>1.415999999999999</c:v>
                </c:pt>
                <c:pt idx="5">
                  <c:v>5.988</c:v>
                </c:pt>
                <c:pt idx="6">
                  <c:v>16.808</c:v>
                </c:pt>
                <c:pt idx="7">
                  <c:v>31.918</c:v>
                </c:pt>
                <c:pt idx="8">
                  <c:v>51.692</c:v>
                </c:pt>
                <c:pt idx="9">
                  <c:v>75.56200000000001</c:v>
                </c:pt>
                <c:pt idx="10">
                  <c:v>101.07</c:v>
                </c:pt>
                <c:pt idx="11">
                  <c:v>122.2</c:v>
                </c:pt>
                <c:pt idx="12">
                  <c:v>139.193</c:v>
                </c:pt>
              </c:numCache>
            </c:numRef>
          </c:val>
        </c:ser>
        <c:ser>
          <c:idx val="8"/>
          <c:order val="8"/>
          <c:tx>
            <c:strRef>
              <c:f>Sheet1!$C$25</c:f>
              <c:strCache>
                <c:ptCount val="1"/>
                <c:pt idx="0">
                  <c:v>FTA set-top boxes</c:v>
                </c:pt>
              </c:strCache>
            </c:strRef>
          </c:tx>
          <c:invertIfNegative val="0"/>
          <c:cat>
            <c:strRef>
              <c:f>Sheet1!$D$16:$P$16</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Sheet1!$D$25:$P$25</c:f>
              <c:numCache>
                <c:formatCode>###,##0</c:formatCode>
                <c:ptCount val="13"/>
                <c:pt idx="0">
                  <c:v>0.0</c:v>
                </c:pt>
                <c:pt idx="1">
                  <c:v>0.0</c:v>
                </c:pt>
                <c:pt idx="2">
                  <c:v>0.0</c:v>
                </c:pt>
                <c:pt idx="3">
                  <c:v>0.001</c:v>
                </c:pt>
                <c:pt idx="4">
                  <c:v>0.004</c:v>
                </c:pt>
                <c:pt idx="5">
                  <c:v>0.117</c:v>
                </c:pt>
                <c:pt idx="6">
                  <c:v>0.433</c:v>
                </c:pt>
                <c:pt idx="7">
                  <c:v>1.353</c:v>
                </c:pt>
                <c:pt idx="8">
                  <c:v>3.204</c:v>
                </c:pt>
                <c:pt idx="9">
                  <c:v>5.732</c:v>
                </c:pt>
                <c:pt idx="10">
                  <c:v>8.939</c:v>
                </c:pt>
                <c:pt idx="11">
                  <c:v>12.887</c:v>
                </c:pt>
                <c:pt idx="12">
                  <c:v>16.773</c:v>
                </c:pt>
              </c:numCache>
            </c:numRef>
          </c:val>
        </c:ser>
        <c:ser>
          <c:idx val="9"/>
          <c:order val="9"/>
          <c:tx>
            <c:strRef>
              <c:f>Sheet1!$C$26</c:f>
              <c:strCache>
                <c:ptCount val="1"/>
                <c:pt idx="0">
                  <c:v>Other connected devices</c:v>
                </c:pt>
              </c:strCache>
            </c:strRef>
          </c:tx>
          <c:invertIfNegative val="0"/>
          <c:cat>
            <c:strRef>
              <c:f>Sheet1!$D$16:$P$16</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Sheet1!$D$26:$P$26</c:f>
              <c:numCache>
                <c:formatCode>###,##0</c:formatCode>
                <c:ptCount val="13"/>
                <c:pt idx="0">
                  <c:v>0.182</c:v>
                </c:pt>
                <c:pt idx="1">
                  <c:v>0.522</c:v>
                </c:pt>
                <c:pt idx="2">
                  <c:v>1.689</c:v>
                </c:pt>
                <c:pt idx="3">
                  <c:v>3.209</c:v>
                </c:pt>
                <c:pt idx="4">
                  <c:v>5.307999999999994</c:v>
                </c:pt>
                <c:pt idx="5">
                  <c:v>8.214</c:v>
                </c:pt>
                <c:pt idx="6">
                  <c:v>12.253</c:v>
                </c:pt>
                <c:pt idx="7">
                  <c:v>16.901</c:v>
                </c:pt>
                <c:pt idx="8">
                  <c:v>21.342</c:v>
                </c:pt>
                <c:pt idx="9">
                  <c:v>24.36</c:v>
                </c:pt>
                <c:pt idx="10">
                  <c:v>27.483</c:v>
                </c:pt>
                <c:pt idx="11">
                  <c:v>30.85300000000001</c:v>
                </c:pt>
                <c:pt idx="12">
                  <c:v>33.92100000000001</c:v>
                </c:pt>
              </c:numCache>
            </c:numRef>
          </c:val>
        </c:ser>
        <c:dLbls>
          <c:showLegendKey val="0"/>
          <c:showVal val="0"/>
          <c:showCatName val="0"/>
          <c:showSerName val="0"/>
          <c:showPercent val="0"/>
          <c:showBubbleSize val="0"/>
        </c:dLbls>
        <c:gapWidth val="150"/>
        <c:overlap val="100"/>
        <c:axId val="-2065950024"/>
        <c:axId val="-2065955496"/>
      </c:barChart>
      <c:catAx>
        <c:axId val="-2065950024"/>
        <c:scaling>
          <c:orientation val="minMax"/>
        </c:scaling>
        <c:delete val="0"/>
        <c:axPos val="b"/>
        <c:majorTickMark val="out"/>
        <c:minorTickMark val="none"/>
        <c:tickLblPos val="nextTo"/>
        <c:txPr>
          <a:bodyPr rot="-5400000" vert="horz"/>
          <a:lstStyle/>
          <a:p>
            <a:pPr>
              <a:defRPr sz="1400"/>
            </a:pPr>
            <a:endParaRPr lang="en-US"/>
          </a:p>
        </c:txPr>
        <c:crossAx val="-2065955496"/>
        <c:crosses val="autoZero"/>
        <c:auto val="1"/>
        <c:lblAlgn val="ctr"/>
        <c:lblOffset val="100"/>
        <c:noMultiLvlLbl val="0"/>
      </c:catAx>
      <c:valAx>
        <c:axId val="-2065955496"/>
        <c:scaling>
          <c:orientation val="minMax"/>
        </c:scaling>
        <c:delete val="0"/>
        <c:axPos val="l"/>
        <c:majorGridlines/>
        <c:numFmt formatCode="###,##0" sourceLinked="1"/>
        <c:majorTickMark val="out"/>
        <c:minorTickMark val="none"/>
        <c:tickLblPos val="nextTo"/>
        <c:txPr>
          <a:bodyPr/>
          <a:lstStyle/>
          <a:p>
            <a:pPr>
              <a:defRPr sz="1400"/>
            </a:pPr>
            <a:endParaRPr lang="en-US"/>
          </a:p>
        </c:txPr>
        <c:crossAx val="-2065950024"/>
        <c:crosses val="autoZero"/>
        <c:crossBetween val="between"/>
      </c:valAx>
    </c:plotArea>
    <c:legend>
      <c:legendPos val="r"/>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On-demand</a:t>
            </a:r>
            <a:r>
              <a:rPr lang="en-US" baseline="0" dirty="0" smtClean="0"/>
              <a:t> vs linear v</a:t>
            </a:r>
            <a:r>
              <a:rPr lang="en-US" dirty="0" smtClean="0"/>
              <a:t>iewing time (min per person per day)</a:t>
            </a:r>
            <a:endParaRPr lang="en-US" dirty="0"/>
          </a:p>
        </c:rich>
      </c:tx>
      <c:layout/>
      <c:overlay val="0"/>
    </c:title>
    <c:autoTitleDeleted val="0"/>
    <c:plotArea>
      <c:layout>
        <c:manualLayout>
          <c:layoutTarget val="inner"/>
          <c:xMode val="edge"/>
          <c:yMode val="edge"/>
          <c:x val="0.0734891105008166"/>
          <c:y val="0.120240480961924"/>
          <c:w val="0.834775351806401"/>
          <c:h val="0.674219199553964"/>
        </c:manualLayout>
      </c:layout>
      <c:barChart>
        <c:barDir val="col"/>
        <c:grouping val="stacked"/>
        <c:varyColors val="0"/>
        <c:ser>
          <c:idx val="2"/>
          <c:order val="2"/>
          <c:tx>
            <c:strRef>
              <c:f>'US and UK Viewing Times'!$A$5</c:f>
              <c:strCache>
                <c:ptCount val="1"/>
                <c:pt idx="0">
                  <c:v>DVR time-shifted</c:v>
                </c:pt>
              </c:strCache>
            </c:strRef>
          </c:tx>
          <c:invertIfNegative val="0"/>
          <c:cat>
            <c:multiLvlStrRef>
              <c:f>'US and UK Viewing Times'!$B$1:$T$2</c:f>
              <c:multiLvlStrCache>
                <c:ptCount val="18"/>
                <c:lvl>
                  <c:pt idx="0">
                    <c:v>2006</c:v>
                  </c:pt>
                  <c:pt idx="1">
                    <c:v>2007</c:v>
                  </c:pt>
                  <c:pt idx="2">
                    <c:v>2008</c:v>
                  </c:pt>
                  <c:pt idx="3">
                    <c:v>2009</c:v>
                  </c:pt>
                  <c:pt idx="4">
                    <c:v>2010</c:v>
                  </c:pt>
                  <c:pt idx="5">
                    <c:v>2011</c:v>
                  </c:pt>
                  <c:pt idx="6">
                    <c:v>2012</c:v>
                  </c:pt>
                  <c:pt idx="7">
                    <c:v>2013</c:v>
                  </c:pt>
                  <c:pt idx="8">
                    <c:v>2014</c:v>
                  </c:pt>
                  <c:pt idx="9">
                    <c:v>2006</c:v>
                  </c:pt>
                  <c:pt idx="10">
                    <c:v>2007</c:v>
                  </c:pt>
                  <c:pt idx="11">
                    <c:v>2008</c:v>
                  </c:pt>
                  <c:pt idx="12">
                    <c:v>2009</c:v>
                  </c:pt>
                  <c:pt idx="13">
                    <c:v>2010</c:v>
                  </c:pt>
                  <c:pt idx="14">
                    <c:v>2011</c:v>
                  </c:pt>
                  <c:pt idx="15">
                    <c:v>2012</c:v>
                  </c:pt>
                  <c:pt idx="16">
                    <c:v>2013</c:v>
                  </c:pt>
                  <c:pt idx="17">
                    <c:v>2014</c:v>
                  </c:pt>
                </c:lvl>
                <c:lvl>
                  <c:pt idx="0">
                    <c:v>US</c:v>
                  </c:pt>
                  <c:pt idx="9">
                    <c:v>UK</c:v>
                  </c:pt>
                </c:lvl>
              </c:multiLvlStrCache>
            </c:multiLvlStrRef>
          </c:cat>
          <c:val>
            <c:numRef>
              <c:f>'US and UK Viewing Times'!$B$5:$S$5</c:f>
              <c:numCache>
                <c:formatCode>0.0</c:formatCode>
                <c:ptCount val="18"/>
                <c:pt idx="0">
                  <c:v>7.411885049130107</c:v>
                </c:pt>
                <c:pt idx="1">
                  <c:v>10.2260491798649</c:v>
                </c:pt>
                <c:pt idx="2">
                  <c:v>13.18869913277953</c:v>
                </c:pt>
                <c:pt idx="3">
                  <c:v>16.3694411223603</c:v>
                </c:pt>
                <c:pt idx="4">
                  <c:v>19.15228432762283</c:v>
                </c:pt>
                <c:pt idx="5">
                  <c:v>21.51071213180431</c:v>
                </c:pt>
                <c:pt idx="6">
                  <c:v>23.45800321690102</c:v>
                </c:pt>
                <c:pt idx="7">
                  <c:v>26.53786164470866</c:v>
                </c:pt>
                <c:pt idx="8">
                  <c:v>28.53786164470866</c:v>
                </c:pt>
                <c:pt idx="9">
                  <c:v>2.560429000696528</c:v>
                </c:pt>
                <c:pt idx="10">
                  <c:v>5.105729018506618</c:v>
                </c:pt>
                <c:pt idx="11">
                  <c:v>8.898560167585664</c:v>
                </c:pt>
                <c:pt idx="12">
                  <c:v>13.4959375891849</c:v>
                </c:pt>
                <c:pt idx="13">
                  <c:v>20.67756479802368</c:v>
                </c:pt>
                <c:pt idx="14">
                  <c:v>28.1368990949188</c:v>
                </c:pt>
                <c:pt idx="15">
                  <c:v>30.19183289580969</c:v>
                </c:pt>
                <c:pt idx="16">
                  <c:v>31.85925507096966</c:v>
                </c:pt>
                <c:pt idx="17">
                  <c:v>31.49207097929528</c:v>
                </c:pt>
              </c:numCache>
            </c:numRef>
          </c:val>
        </c:ser>
        <c:ser>
          <c:idx val="3"/>
          <c:order val="3"/>
          <c:tx>
            <c:strRef>
              <c:f>'US and UK Viewing Times'!$A$6</c:f>
              <c:strCache>
                <c:ptCount val="1"/>
                <c:pt idx="0">
                  <c:v>Pay-TV VoD</c:v>
                </c:pt>
              </c:strCache>
            </c:strRef>
          </c:tx>
          <c:invertIfNegative val="0"/>
          <c:cat>
            <c:multiLvlStrRef>
              <c:f>'US and UK Viewing Times'!$B$1:$T$2</c:f>
              <c:multiLvlStrCache>
                <c:ptCount val="18"/>
                <c:lvl>
                  <c:pt idx="0">
                    <c:v>2006</c:v>
                  </c:pt>
                  <c:pt idx="1">
                    <c:v>2007</c:v>
                  </c:pt>
                  <c:pt idx="2">
                    <c:v>2008</c:v>
                  </c:pt>
                  <c:pt idx="3">
                    <c:v>2009</c:v>
                  </c:pt>
                  <c:pt idx="4">
                    <c:v>2010</c:v>
                  </c:pt>
                  <c:pt idx="5">
                    <c:v>2011</c:v>
                  </c:pt>
                  <c:pt idx="6">
                    <c:v>2012</c:v>
                  </c:pt>
                  <c:pt idx="7">
                    <c:v>2013</c:v>
                  </c:pt>
                  <c:pt idx="8">
                    <c:v>2014</c:v>
                  </c:pt>
                  <c:pt idx="9">
                    <c:v>2006</c:v>
                  </c:pt>
                  <c:pt idx="10">
                    <c:v>2007</c:v>
                  </c:pt>
                  <c:pt idx="11">
                    <c:v>2008</c:v>
                  </c:pt>
                  <c:pt idx="12">
                    <c:v>2009</c:v>
                  </c:pt>
                  <c:pt idx="13">
                    <c:v>2010</c:v>
                  </c:pt>
                  <c:pt idx="14">
                    <c:v>2011</c:v>
                  </c:pt>
                  <c:pt idx="15">
                    <c:v>2012</c:v>
                  </c:pt>
                  <c:pt idx="16">
                    <c:v>2013</c:v>
                  </c:pt>
                  <c:pt idx="17">
                    <c:v>2014</c:v>
                  </c:pt>
                </c:lvl>
                <c:lvl>
                  <c:pt idx="0">
                    <c:v>US</c:v>
                  </c:pt>
                  <c:pt idx="9">
                    <c:v>UK</c:v>
                  </c:pt>
                </c:lvl>
              </c:multiLvlStrCache>
            </c:multiLvlStrRef>
          </c:cat>
          <c:val>
            <c:numRef>
              <c:f>'US and UK Viewing Times'!$B$6:$S$6</c:f>
              <c:numCache>
                <c:formatCode>0.0</c:formatCode>
                <c:ptCount val="18"/>
                <c:pt idx="0">
                  <c:v>1.969541257007365</c:v>
                </c:pt>
                <c:pt idx="1">
                  <c:v>3.102565549672704</c:v>
                </c:pt>
                <c:pt idx="2">
                  <c:v>4.09900714132413</c:v>
                </c:pt>
                <c:pt idx="3">
                  <c:v>4.976507015257073</c:v>
                </c:pt>
                <c:pt idx="4">
                  <c:v>6.079422000216196</c:v>
                </c:pt>
                <c:pt idx="5">
                  <c:v>7.172620311787002</c:v>
                </c:pt>
                <c:pt idx="6">
                  <c:v>8.241975270324868</c:v>
                </c:pt>
                <c:pt idx="7">
                  <c:v>9.127001754501112</c:v>
                </c:pt>
                <c:pt idx="8">
                  <c:v>10.19919265777095</c:v>
                </c:pt>
                <c:pt idx="9">
                  <c:v>0.48689062477094</c:v>
                </c:pt>
                <c:pt idx="10">
                  <c:v>0.860909389435327</c:v>
                </c:pt>
                <c:pt idx="11">
                  <c:v>1.484198002773301</c:v>
                </c:pt>
                <c:pt idx="12">
                  <c:v>2.147526943540127</c:v>
                </c:pt>
                <c:pt idx="13">
                  <c:v>2.521757191506208</c:v>
                </c:pt>
                <c:pt idx="14">
                  <c:v>3.144404528924397</c:v>
                </c:pt>
                <c:pt idx="15">
                  <c:v>4.0932136344927</c:v>
                </c:pt>
                <c:pt idx="16">
                  <c:v>5.73690241259292</c:v>
                </c:pt>
                <c:pt idx="17">
                  <c:v>8.4279673315459</c:v>
                </c:pt>
              </c:numCache>
            </c:numRef>
          </c:val>
        </c:ser>
        <c:ser>
          <c:idx val="4"/>
          <c:order val="4"/>
          <c:tx>
            <c:strRef>
              <c:f>'US and UK Viewing Times'!$A$7</c:f>
              <c:strCache>
                <c:ptCount val="1"/>
                <c:pt idx="0">
                  <c:v>Online Long-form</c:v>
                </c:pt>
              </c:strCache>
            </c:strRef>
          </c:tx>
          <c:invertIfNegative val="0"/>
          <c:cat>
            <c:multiLvlStrRef>
              <c:f>'US and UK Viewing Times'!$B$1:$T$2</c:f>
              <c:multiLvlStrCache>
                <c:ptCount val="18"/>
                <c:lvl>
                  <c:pt idx="0">
                    <c:v>2006</c:v>
                  </c:pt>
                  <c:pt idx="1">
                    <c:v>2007</c:v>
                  </c:pt>
                  <c:pt idx="2">
                    <c:v>2008</c:v>
                  </c:pt>
                  <c:pt idx="3">
                    <c:v>2009</c:v>
                  </c:pt>
                  <c:pt idx="4">
                    <c:v>2010</c:v>
                  </c:pt>
                  <c:pt idx="5">
                    <c:v>2011</c:v>
                  </c:pt>
                  <c:pt idx="6">
                    <c:v>2012</c:v>
                  </c:pt>
                  <c:pt idx="7">
                    <c:v>2013</c:v>
                  </c:pt>
                  <c:pt idx="8">
                    <c:v>2014</c:v>
                  </c:pt>
                  <c:pt idx="9">
                    <c:v>2006</c:v>
                  </c:pt>
                  <c:pt idx="10">
                    <c:v>2007</c:v>
                  </c:pt>
                  <c:pt idx="11">
                    <c:v>2008</c:v>
                  </c:pt>
                  <c:pt idx="12">
                    <c:v>2009</c:v>
                  </c:pt>
                  <c:pt idx="13">
                    <c:v>2010</c:v>
                  </c:pt>
                  <c:pt idx="14">
                    <c:v>2011</c:v>
                  </c:pt>
                  <c:pt idx="15">
                    <c:v>2012</c:v>
                  </c:pt>
                  <c:pt idx="16">
                    <c:v>2013</c:v>
                  </c:pt>
                  <c:pt idx="17">
                    <c:v>2014</c:v>
                  </c:pt>
                </c:lvl>
                <c:lvl>
                  <c:pt idx="0">
                    <c:v>US</c:v>
                  </c:pt>
                  <c:pt idx="9">
                    <c:v>UK</c:v>
                  </c:pt>
                </c:lvl>
              </c:multiLvlStrCache>
            </c:multiLvlStrRef>
          </c:cat>
          <c:val>
            <c:numRef>
              <c:f>'US and UK Viewing Times'!$B$7:$S$7</c:f>
              <c:numCache>
                <c:formatCode>0.0</c:formatCode>
                <c:ptCount val="18"/>
                <c:pt idx="0">
                  <c:v>0.0919401148273878</c:v>
                </c:pt>
                <c:pt idx="1">
                  <c:v>0.201413139453906</c:v>
                </c:pt>
                <c:pt idx="2">
                  <c:v>0.395835716451508</c:v>
                </c:pt>
                <c:pt idx="3">
                  <c:v>0.954195129990223</c:v>
                </c:pt>
                <c:pt idx="4">
                  <c:v>1.375684463068108</c:v>
                </c:pt>
                <c:pt idx="5">
                  <c:v>3.027694494543649</c:v>
                </c:pt>
                <c:pt idx="6">
                  <c:v>7.062771718536446</c:v>
                </c:pt>
                <c:pt idx="7">
                  <c:v>9.231039869791848</c:v>
                </c:pt>
                <c:pt idx="8">
                  <c:v>11.46217611375644</c:v>
                </c:pt>
                <c:pt idx="9">
                  <c:v>0.0204828348236887</c:v>
                </c:pt>
                <c:pt idx="10">
                  <c:v>0.0516500856130408</c:v>
                </c:pt>
                <c:pt idx="11">
                  <c:v>0.543697600751066</c:v>
                </c:pt>
                <c:pt idx="12">
                  <c:v>1.08305085303284</c:v>
                </c:pt>
                <c:pt idx="13">
                  <c:v>1.871696691792038</c:v>
                </c:pt>
                <c:pt idx="14">
                  <c:v>2.575295031193999</c:v>
                </c:pt>
                <c:pt idx="15">
                  <c:v>3.778626011919186</c:v>
                </c:pt>
                <c:pt idx="16">
                  <c:v>5.773755821261567</c:v>
                </c:pt>
                <c:pt idx="17">
                  <c:v>7.432900297951797</c:v>
                </c:pt>
              </c:numCache>
            </c:numRef>
          </c:val>
        </c:ser>
        <c:ser>
          <c:idx val="5"/>
          <c:order val="5"/>
          <c:tx>
            <c:strRef>
              <c:f>'US and UK Viewing Times'!$A$8</c:f>
              <c:strCache>
                <c:ptCount val="1"/>
                <c:pt idx="0">
                  <c:v>OnlineShort-form</c:v>
                </c:pt>
              </c:strCache>
            </c:strRef>
          </c:tx>
          <c:invertIfNegative val="0"/>
          <c:cat>
            <c:multiLvlStrRef>
              <c:f>'US and UK Viewing Times'!$B$1:$T$2</c:f>
              <c:multiLvlStrCache>
                <c:ptCount val="18"/>
                <c:lvl>
                  <c:pt idx="0">
                    <c:v>2006</c:v>
                  </c:pt>
                  <c:pt idx="1">
                    <c:v>2007</c:v>
                  </c:pt>
                  <c:pt idx="2">
                    <c:v>2008</c:v>
                  </c:pt>
                  <c:pt idx="3">
                    <c:v>2009</c:v>
                  </c:pt>
                  <c:pt idx="4">
                    <c:v>2010</c:v>
                  </c:pt>
                  <c:pt idx="5">
                    <c:v>2011</c:v>
                  </c:pt>
                  <c:pt idx="6">
                    <c:v>2012</c:v>
                  </c:pt>
                  <c:pt idx="7">
                    <c:v>2013</c:v>
                  </c:pt>
                  <c:pt idx="8">
                    <c:v>2014</c:v>
                  </c:pt>
                  <c:pt idx="9">
                    <c:v>2006</c:v>
                  </c:pt>
                  <c:pt idx="10">
                    <c:v>2007</c:v>
                  </c:pt>
                  <c:pt idx="11">
                    <c:v>2008</c:v>
                  </c:pt>
                  <c:pt idx="12">
                    <c:v>2009</c:v>
                  </c:pt>
                  <c:pt idx="13">
                    <c:v>2010</c:v>
                  </c:pt>
                  <c:pt idx="14">
                    <c:v>2011</c:v>
                  </c:pt>
                  <c:pt idx="15">
                    <c:v>2012</c:v>
                  </c:pt>
                  <c:pt idx="16">
                    <c:v>2013</c:v>
                  </c:pt>
                  <c:pt idx="17">
                    <c:v>2014</c:v>
                  </c:pt>
                </c:lvl>
                <c:lvl>
                  <c:pt idx="0">
                    <c:v>US</c:v>
                  </c:pt>
                  <c:pt idx="9">
                    <c:v>UK</c:v>
                  </c:pt>
                </c:lvl>
              </c:multiLvlStrCache>
            </c:multiLvlStrRef>
          </c:cat>
          <c:val>
            <c:numRef>
              <c:f>'US and UK Viewing Times'!$B$8:$S$8</c:f>
              <c:numCache>
                <c:formatCode>0.0</c:formatCode>
                <c:ptCount val="18"/>
                <c:pt idx="0">
                  <c:v>0.22993748146053</c:v>
                </c:pt>
                <c:pt idx="1">
                  <c:v>0.33060889416162</c:v>
                </c:pt>
                <c:pt idx="2">
                  <c:v>0.823395128827289</c:v>
                </c:pt>
                <c:pt idx="3">
                  <c:v>1.58398556725631</c:v>
                </c:pt>
                <c:pt idx="4">
                  <c:v>2.663454295042665</c:v>
                </c:pt>
                <c:pt idx="5">
                  <c:v>4.03439921472197</c:v>
                </c:pt>
                <c:pt idx="6">
                  <c:v>5.412153863444365</c:v>
                </c:pt>
                <c:pt idx="7">
                  <c:v>7.146016805268895</c:v>
                </c:pt>
                <c:pt idx="8">
                  <c:v>8.30229627255636</c:v>
                </c:pt>
                <c:pt idx="9">
                  <c:v>0.14737350346457</c:v>
                </c:pt>
                <c:pt idx="10">
                  <c:v>0.241727133703475</c:v>
                </c:pt>
                <c:pt idx="11">
                  <c:v>0.647980772070323</c:v>
                </c:pt>
                <c:pt idx="12">
                  <c:v>1.369761103616977</c:v>
                </c:pt>
                <c:pt idx="13">
                  <c:v>2.449920847674212</c:v>
                </c:pt>
                <c:pt idx="14">
                  <c:v>3.902153216056292</c:v>
                </c:pt>
                <c:pt idx="15">
                  <c:v>5.353193025870726</c:v>
                </c:pt>
                <c:pt idx="16">
                  <c:v>7.31416482166544</c:v>
                </c:pt>
                <c:pt idx="17">
                  <c:v>8.783422737061673</c:v>
                </c:pt>
              </c:numCache>
            </c:numRef>
          </c:val>
        </c:ser>
        <c:dLbls>
          <c:showLegendKey val="0"/>
          <c:showVal val="0"/>
          <c:showCatName val="0"/>
          <c:showSerName val="0"/>
          <c:showPercent val="0"/>
          <c:showBubbleSize val="0"/>
        </c:dLbls>
        <c:gapWidth val="150"/>
        <c:overlap val="100"/>
        <c:axId val="-2126305816"/>
        <c:axId val="-2126315704"/>
      </c:barChart>
      <c:lineChart>
        <c:grouping val="standard"/>
        <c:varyColors val="0"/>
        <c:ser>
          <c:idx val="0"/>
          <c:order val="0"/>
          <c:tx>
            <c:strRef>
              <c:f>'US and UK Viewing Times'!$A$3</c:f>
              <c:strCache>
                <c:ptCount val="1"/>
                <c:pt idx="0">
                  <c:v>US linear</c:v>
                </c:pt>
              </c:strCache>
            </c:strRef>
          </c:tx>
          <c:marker>
            <c:symbol val="none"/>
          </c:marker>
          <c:cat>
            <c:multiLvlStrRef>
              <c:f>'US and UK Viewing Times'!$B$1:$T$2</c:f>
              <c:multiLvlStrCache>
                <c:ptCount val="18"/>
                <c:lvl>
                  <c:pt idx="0">
                    <c:v>2006</c:v>
                  </c:pt>
                  <c:pt idx="1">
                    <c:v>2007</c:v>
                  </c:pt>
                  <c:pt idx="2">
                    <c:v>2008</c:v>
                  </c:pt>
                  <c:pt idx="3">
                    <c:v>2009</c:v>
                  </c:pt>
                  <c:pt idx="4">
                    <c:v>2010</c:v>
                  </c:pt>
                  <c:pt idx="5">
                    <c:v>2011</c:v>
                  </c:pt>
                  <c:pt idx="6">
                    <c:v>2012</c:v>
                  </c:pt>
                  <c:pt idx="7">
                    <c:v>2013</c:v>
                  </c:pt>
                  <c:pt idx="8">
                    <c:v>2014</c:v>
                  </c:pt>
                  <c:pt idx="9">
                    <c:v>2006</c:v>
                  </c:pt>
                  <c:pt idx="10">
                    <c:v>2007</c:v>
                  </c:pt>
                  <c:pt idx="11">
                    <c:v>2008</c:v>
                  </c:pt>
                  <c:pt idx="12">
                    <c:v>2009</c:v>
                  </c:pt>
                  <c:pt idx="13">
                    <c:v>2010</c:v>
                  </c:pt>
                  <c:pt idx="14">
                    <c:v>2011</c:v>
                  </c:pt>
                  <c:pt idx="15">
                    <c:v>2012</c:v>
                  </c:pt>
                  <c:pt idx="16">
                    <c:v>2013</c:v>
                  </c:pt>
                  <c:pt idx="17">
                    <c:v>2014</c:v>
                  </c:pt>
                </c:lvl>
                <c:lvl>
                  <c:pt idx="0">
                    <c:v>US</c:v>
                  </c:pt>
                  <c:pt idx="9">
                    <c:v>UK</c:v>
                  </c:pt>
                </c:lvl>
              </c:multiLvlStrCache>
            </c:multiLvlStrRef>
          </c:cat>
          <c:val>
            <c:numRef>
              <c:f>'US and UK Viewing Times'!$B$3:$S$3</c:f>
              <c:numCache>
                <c:formatCode>0.0</c:formatCode>
                <c:ptCount val="18"/>
                <c:pt idx="0">
                  <c:v>249.1537557224545</c:v>
                </c:pt>
                <c:pt idx="1">
                  <c:v>244.4745221693767</c:v>
                </c:pt>
                <c:pt idx="2">
                  <c:v>247.0030628806175</c:v>
                </c:pt>
                <c:pt idx="3">
                  <c:v>246.1658711651361</c:v>
                </c:pt>
                <c:pt idx="4">
                  <c:v>249.5291549140501</c:v>
                </c:pt>
                <c:pt idx="5">
                  <c:v>248.034573847143</c:v>
                </c:pt>
                <c:pt idx="6">
                  <c:v>240.5580362875381</c:v>
                </c:pt>
                <c:pt idx="7">
                  <c:v>234.2439068886217</c:v>
                </c:pt>
                <c:pt idx="8">
                  <c:v>230.131548365695</c:v>
                </c:pt>
              </c:numCache>
            </c:numRef>
          </c:val>
          <c:smooth val="0"/>
        </c:ser>
        <c:ser>
          <c:idx val="1"/>
          <c:order val="1"/>
          <c:tx>
            <c:strRef>
              <c:f>'US and UK Viewing Times'!$A$4</c:f>
              <c:strCache>
                <c:ptCount val="1"/>
                <c:pt idx="0">
                  <c:v>UK linear</c:v>
                </c:pt>
              </c:strCache>
            </c:strRef>
          </c:tx>
          <c:marker>
            <c:symbol val="none"/>
          </c:marker>
          <c:cat>
            <c:multiLvlStrRef>
              <c:f>'US and UK Viewing Times'!$B$1:$T$2</c:f>
              <c:multiLvlStrCache>
                <c:ptCount val="18"/>
                <c:lvl>
                  <c:pt idx="0">
                    <c:v>2006</c:v>
                  </c:pt>
                  <c:pt idx="1">
                    <c:v>2007</c:v>
                  </c:pt>
                  <c:pt idx="2">
                    <c:v>2008</c:v>
                  </c:pt>
                  <c:pt idx="3">
                    <c:v>2009</c:v>
                  </c:pt>
                  <c:pt idx="4">
                    <c:v>2010</c:v>
                  </c:pt>
                  <c:pt idx="5">
                    <c:v>2011</c:v>
                  </c:pt>
                  <c:pt idx="6">
                    <c:v>2012</c:v>
                  </c:pt>
                  <c:pt idx="7">
                    <c:v>2013</c:v>
                  </c:pt>
                  <c:pt idx="8">
                    <c:v>2014</c:v>
                  </c:pt>
                  <c:pt idx="9">
                    <c:v>2006</c:v>
                  </c:pt>
                  <c:pt idx="10">
                    <c:v>2007</c:v>
                  </c:pt>
                  <c:pt idx="11">
                    <c:v>2008</c:v>
                  </c:pt>
                  <c:pt idx="12">
                    <c:v>2009</c:v>
                  </c:pt>
                  <c:pt idx="13">
                    <c:v>2010</c:v>
                  </c:pt>
                  <c:pt idx="14">
                    <c:v>2011</c:v>
                  </c:pt>
                  <c:pt idx="15">
                    <c:v>2012</c:v>
                  </c:pt>
                  <c:pt idx="16">
                    <c:v>2013</c:v>
                  </c:pt>
                  <c:pt idx="17">
                    <c:v>2014</c:v>
                  </c:pt>
                </c:lvl>
                <c:lvl>
                  <c:pt idx="0">
                    <c:v>US</c:v>
                  </c:pt>
                  <c:pt idx="9">
                    <c:v>UK</c:v>
                  </c:pt>
                </c:lvl>
              </c:multiLvlStrCache>
            </c:multiLvlStrRef>
          </c:cat>
          <c:val>
            <c:numRef>
              <c:f>'US and UK Viewing Times'!$B$4:$S$4</c:f>
              <c:numCache>
                <c:formatCode>General</c:formatCode>
                <c:ptCount val="18"/>
                <c:pt idx="9" formatCode="0.0">
                  <c:v>216.0</c:v>
                </c:pt>
                <c:pt idx="10" formatCode="0.0">
                  <c:v>217.8</c:v>
                </c:pt>
                <c:pt idx="11" formatCode="0.0">
                  <c:v>224.4</c:v>
                </c:pt>
                <c:pt idx="12" formatCode="0.0">
                  <c:v>225.0</c:v>
                </c:pt>
                <c:pt idx="13" formatCode="0.0">
                  <c:v>223.608</c:v>
                </c:pt>
                <c:pt idx="14" formatCode="0.0">
                  <c:v>219.252</c:v>
                </c:pt>
                <c:pt idx="15" formatCode="0.0">
                  <c:v>216.659</c:v>
                </c:pt>
                <c:pt idx="16" formatCode="0.0">
                  <c:v>205.784</c:v>
                </c:pt>
                <c:pt idx="17" formatCode="0.0">
                  <c:v>190.3</c:v>
                </c:pt>
              </c:numCache>
            </c:numRef>
          </c:val>
          <c:smooth val="0"/>
        </c:ser>
        <c:dLbls>
          <c:showLegendKey val="0"/>
          <c:showVal val="0"/>
          <c:showCatName val="0"/>
          <c:showSerName val="0"/>
          <c:showPercent val="0"/>
          <c:showBubbleSize val="0"/>
        </c:dLbls>
        <c:marker val="1"/>
        <c:smooth val="0"/>
        <c:axId val="-2126326456"/>
        <c:axId val="-2126332008"/>
      </c:lineChart>
      <c:catAx>
        <c:axId val="-2126305816"/>
        <c:scaling>
          <c:orientation val="minMax"/>
        </c:scaling>
        <c:delete val="0"/>
        <c:axPos val="b"/>
        <c:numFmt formatCode="General" sourceLinked="0"/>
        <c:majorTickMark val="out"/>
        <c:minorTickMark val="none"/>
        <c:tickLblPos val="nextTo"/>
        <c:crossAx val="-2126315704"/>
        <c:crosses val="autoZero"/>
        <c:auto val="1"/>
        <c:lblAlgn val="ctr"/>
        <c:lblOffset val="100"/>
        <c:noMultiLvlLbl val="0"/>
      </c:catAx>
      <c:valAx>
        <c:axId val="-2126315704"/>
        <c:scaling>
          <c:orientation val="minMax"/>
        </c:scaling>
        <c:delete val="0"/>
        <c:axPos val="l"/>
        <c:majorGridlines/>
        <c:title>
          <c:tx>
            <c:rich>
              <a:bodyPr rot="-5400000" vert="horz"/>
              <a:lstStyle/>
              <a:p>
                <a:pPr>
                  <a:defRPr/>
                </a:pPr>
                <a:r>
                  <a:rPr lang="en-US" dirty="0" smtClean="0"/>
                  <a:t>On demand </a:t>
                </a:r>
                <a:endParaRPr lang="en-US" dirty="0"/>
              </a:p>
            </c:rich>
          </c:tx>
          <c:layout/>
          <c:overlay val="0"/>
        </c:title>
        <c:numFmt formatCode="0.0" sourceLinked="1"/>
        <c:majorTickMark val="out"/>
        <c:minorTickMark val="none"/>
        <c:tickLblPos val="nextTo"/>
        <c:crossAx val="-2126305816"/>
        <c:crosses val="autoZero"/>
        <c:crossBetween val="between"/>
      </c:valAx>
      <c:valAx>
        <c:axId val="-2126332008"/>
        <c:scaling>
          <c:orientation val="minMax"/>
        </c:scaling>
        <c:delete val="0"/>
        <c:axPos val="r"/>
        <c:title>
          <c:tx>
            <c:rich>
              <a:bodyPr rot="-5400000" vert="horz"/>
              <a:lstStyle/>
              <a:p>
                <a:pPr>
                  <a:defRPr/>
                </a:pPr>
                <a:r>
                  <a:rPr lang="en-US" dirty="0" smtClean="0"/>
                  <a:t>Linear viewing</a:t>
                </a:r>
                <a:endParaRPr lang="en-US" dirty="0"/>
              </a:p>
            </c:rich>
          </c:tx>
          <c:layout>
            <c:manualLayout>
              <c:xMode val="edge"/>
              <c:yMode val="edge"/>
              <c:x val="0.973348783314021"/>
              <c:y val="0.359193768113655"/>
            </c:manualLayout>
          </c:layout>
          <c:overlay val="0"/>
        </c:title>
        <c:numFmt formatCode="0.0" sourceLinked="1"/>
        <c:majorTickMark val="out"/>
        <c:minorTickMark val="none"/>
        <c:tickLblPos val="nextTo"/>
        <c:crossAx val="-2126326456"/>
        <c:crosses val="max"/>
        <c:crossBetween val="between"/>
      </c:valAx>
      <c:catAx>
        <c:axId val="-2126326456"/>
        <c:scaling>
          <c:orientation val="minMax"/>
        </c:scaling>
        <c:delete val="1"/>
        <c:axPos val="b"/>
        <c:numFmt formatCode="General" sourceLinked="1"/>
        <c:majorTickMark val="out"/>
        <c:minorTickMark val="none"/>
        <c:tickLblPos val="nextTo"/>
        <c:crossAx val="-2126332008"/>
        <c:crosses val="autoZero"/>
        <c:auto val="1"/>
        <c:lblAlgn val="ctr"/>
        <c:lblOffset val="100"/>
        <c:noMultiLvlLbl val="0"/>
      </c:catAx>
    </c:plotArea>
    <c:legend>
      <c:legendPos val="r"/>
      <c:layout>
        <c:manualLayout>
          <c:xMode val="edge"/>
          <c:yMode val="edge"/>
          <c:x val="0.018539976825029"/>
          <c:y val="0.889606614804412"/>
          <c:w val="0.972190034762457"/>
          <c:h val="0.0972060656746564"/>
        </c:manualLayout>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384DCF-D42C-45AC-BD74-AE0A3B67FE3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5405D780-9E0D-424F-B30A-63FEFB2089E8}">
      <dgm:prSet/>
      <dgm:spPr/>
      <dgm:t>
        <a:bodyPr/>
        <a:lstStyle/>
        <a:p>
          <a:pPr rtl="0"/>
          <a:r>
            <a:rPr lang="en-GB" dirty="0" smtClean="0"/>
            <a:t>10.5%</a:t>
          </a:r>
          <a:endParaRPr lang="en-GB" dirty="0"/>
        </a:p>
      </dgm:t>
    </dgm:pt>
    <dgm:pt modelId="{AA3CC04C-184F-42A1-8195-C97C7E971B1A}" type="parTrans" cxnId="{BD4155CD-6CC5-4528-A640-09AC5BD0DEE1}">
      <dgm:prSet/>
      <dgm:spPr/>
      <dgm:t>
        <a:bodyPr/>
        <a:lstStyle/>
        <a:p>
          <a:endParaRPr lang="en-GB"/>
        </a:p>
      </dgm:t>
    </dgm:pt>
    <dgm:pt modelId="{60E3F879-9E2F-466E-B43F-053FA4A4B75B}" type="sibTrans" cxnId="{BD4155CD-6CC5-4528-A640-09AC5BD0DEE1}">
      <dgm:prSet/>
      <dgm:spPr/>
      <dgm:t>
        <a:bodyPr/>
        <a:lstStyle/>
        <a:p>
          <a:endParaRPr lang="en-GB"/>
        </a:p>
      </dgm:t>
    </dgm:pt>
    <dgm:pt modelId="{909DB4D0-12C0-4AFD-82E7-95DE539DB089}">
      <dgm:prSet/>
      <dgm:spPr/>
      <dgm:t>
        <a:bodyPr/>
        <a:lstStyle/>
        <a:p>
          <a:pPr rtl="0"/>
          <a:r>
            <a:rPr lang="en-GB" dirty="0" smtClean="0"/>
            <a:t>5.6%</a:t>
          </a:r>
          <a:endParaRPr lang="en-GB" dirty="0"/>
        </a:p>
      </dgm:t>
    </dgm:pt>
    <dgm:pt modelId="{5B8C9290-AD94-4726-BFCE-48131764427D}" type="parTrans" cxnId="{28F0F2E0-6D85-441F-BF52-E4403D5E17F2}">
      <dgm:prSet/>
      <dgm:spPr/>
      <dgm:t>
        <a:bodyPr/>
        <a:lstStyle/>
        <a:p>
          <a:endParaRPr lang="en-GB"/>
        </a:p>
      </dgm:t>
    </dgm:pt>
    <dgm:pt modelId="{4C515B35-6C97-42B8-BF68-43E7F281E82C}" type="sibTrans" cxnId="{28F0F2E0-6D85-441F-BF52-E4403D5E17F2}">
      <dgm:prSet/>
      <dgm:spPr/>
      <dgm:t>
        <a:bodyPr/>
        <a:lstStyle/>
        <a:p>
          <a:endParaRPr lang="en-GB"/>
        </a:p>
      </dgm:t>
    </dgm:pt>
    <dgm:pt modelId="{6DB0066B-3EC6-402D-8CEB-28C4E2C81693}">
      <dgm:prSet/>
      <dgm:spPr/>
      <dgm:t>
        <a:bodyPr/>
        <a:lstStyle/>
        <a:p>
          <a:pPr rtl="0"/>
          <a:r>
            <a:rPr lang="en-GB" dirty="0" smtClean="0"/>
            <a:t>5.6%</a:t>
          </a:r>
          <a:endParaRPr lang="en-GB" dirty="0"/>
        </a:p>
      </dgm:t>
    </dgm:pt>
    <dgm:pt modelId="{C686297A-D039-4691-9C5B-1DB79037C06C}" type="parTrans" cxnId="{DA123A9F-B3AB-490D-AC5D-25FFF0EE35BA}">
      <dgm:prSet/>
      <dgm:spPr/>
      <dgm:t>
        <a:bodyPr/>
        <a:lstStyle/>
        <a:p>
          <a:endParaRPr lang="en-GB"/>
        </a:p>
      </dgm:t>
    </dgm:pt>
    <dgm:pt modelId="{1B348D75-8C1F-4746-A870-45F0784B5C19}" type="sibTrans" cxnId="{DA123A9F-B3AB-490D-AC5D-25FFF0EE35BA}">
      <dgm:prSet/>
      <dgm:spPr/>
      <dgm:t>
        <a:bodyPr/>
        <a:lstStyle/>
        <a:p>
          <a:endParaRPr lang="en-GB"/>
        </a:p>
      </dgm:t>
    </dgm:pt>
    <dgm:pt modelId="{E82B308A-7B92-4DA3-823B-912ECF5C4D00}">
      <dgm:prSet/>
      <dgm:spPr/>
      <dgm:t>
        <a:bodyPr/>
        <a:lstStyle/>
        <a:p>
          <a:pPr rtl="0"/>
          <a:r>
            <a:rPr lang="en-GB" dirty="0" smtClean="0"/>
            <a:t>5.4%</a:t>
          </a:r>
          <a:endParaRPr lang="en-GB" dirty="0"/>
        </a:p>
      </dgm:t>
    </dgm:pt>
    <dgm:pt modelId="{D69BF3DE-A20C-4563-A275-2B4C466FB4F3}" type="parTrans" cxnId="{F6C59594-B133-4F6A-93BB-F60CE28E1A7F}">
      <dgm:prSet/>
      <dgm:spPr/>
      <dgm:t>
        <a:bodyPr/>
        <a:lstStyle/>
        <a:p>
          <a:endParaRPr lang="en-GB"/>
        </a:p>
      </dgm:t>
    </dgm:pt>
    <dgm:pt modelId="{0DE38155-35E4-4951-BCCF-4745E05C0806}" type="sibTrans" cxnId="{F6C59594-B133-4F6A-93BB-F60CE28E1A7F}">
      <dgm:prSet/>
      <dgm:spPr/>
      <dgm:t>
        <a:bodyPr/>
        <a:lstStyle/>
        <a:p>
          <a:endParaRPr lang="en-GB"/>
        </a:p>
      </dgm:t>
    </dgm:pt>
    <dgm:pt modelId="{98C69736-2BD7-473B-B0F3-E4B5C07D1F93}">
      <dgm:prSet/>
      <dgm:spPr/>
      <dgm:t>
        <a:bodyPr/>
        <a:lstStyle/>
        <a:p>
          <a:pPr rtl="0"/>
          <a:r>
            <a:rPr lang="en-GB" dirty="0" smtClean="0"/>
            <a:t>5.3%</a:t>
          </a:r>
          <a:endParaRPr lang="en-GB" dirty="0"/>
        </a:p>
      </dgm:t>
    </dgm:pt>
    <dgm:pt modelId="{87965305-2E33-488F-93FE-53463B7CA033}" type="parTrans" cxnId="{945B058D-C877-49EA-900B-A65E3EC9D3ED}">
      <dgm:prSet/>
      <dgm:spPr/>
      <dgm:t>
        <a:bodyPr/>
        <a:lstStyle/>
        <a:p>
          <a:endParaRPr lang="en-GB"/>
        </a:p>
      </dgm:t>
    </dgm:pt>
    <dgm:pt modelId="{F82E1126-49BF-4437-8ADF-578D628A24EC}" type="sibTrans" cxnId="{945B058D-C877-49EA-900B-A65E3EC9D3ED}">
      <dgm:prSet/>
      <dgm:spPr/>
      <dgm:t>
        <a:bodyPr/>
        <a:lstStyle/>
        <a:p>
          <a:endParaRPr lang="en-GB"/>
        </a:p>
      </dgm:t>
    </dgm:pt>
    <dgm:pt modelId="{554D48C5-FDBF-4CE8-850C-E26A20347642}">
      <dgm:prSet/>
      <dgm:spPr/>
      <dgm:t>
        <a:bodyPr/>
        <a:lstStyle/>
        <a:p>
          <a:pPr rtl="0"/>
          <a:r>
            <a:rPr lang="en-GB" dirty="0" smtClean="0"/>
            <a:t>4.7%</a:t>
          </a:r>
          <a:endParaRPr lang="en-GB" dirty="0"/>
        </a:p>
      </dgm:t>
    </dgm:pt>
    <dgm:pt modelId="{3317C8C4-ED29-4FFC-8C11-C75AC0A5871D}" type="parTrans" cxnId="{5378E8CB-5AEA-4888-A9B0-3D28DC46C23E}">
      <dgm:prSet/>
      <dgm:spPr/>
      <dgm:t>
        <a:bodyPr/>
        <a:lstStyle/>
        <a:p>
          <a:endParaRPr lang="en-GB"/>
        </a:p>
      </dgm:t>
    </dgm:pt>
    <dgm:pt modelId="{8347F14A-CD72-4C61-A815-CD70C84226F1}" type="sibTrans" cxnId="{5378E8CB-5AEA-4888-A9B0-3D28DC46C23E}">
      <dgm:prSet/>
      <dgm:spPr/>
      <dgm:t>
        <a:bodyPr/>
        <a:lstStyle/>
        <a:p>
          <a:endParaRPr lang="en-GB"/>
        </a:p>
      </dgm:t>
    </dgm:pt>
    <dgm:pt modelId="{DBE3EB69-B35E-417B-BE99-E46D9364483E}">
      <dgm:prSet/>
      <dgm:spPr/>
      <dgm:t>
        <a:bodyPr/>
        <a:lstStyle/>
        <a:p>
          <a:pPr rtl="0"/>
          <a:r>
            <a:rPr lang="en-GB" dirty="0" smtClean="0"/>
            <a:t>4.7%</a:t>
          </a:r>
          <a:endParaRPr lang="en-GB" dirty="0"/>
        </a:p>
      </dgm:t>
    </dgm:pt>
    <dgm:pt modelId="{A7CA98FC-41D2-4969-A362-437FACD49005}" type="parTrans" cxnId="{57D6A568-2FBD-4640-BC26-00AFEE0F355D}">
      <dgm:prSet/>
      <dgm:spPr/>
      <dgm:t>
        <a:bodyPr/>
        <a:lstStyle/>
        <a:p>
          <a:endParaRPr lang="en-GB"/>
        </a:p>
      </dgm:t>
    </dgm:pt>
    <dgm:pt modelId="{B190DE2C-7FD9-40B3-8A80-07B1F39DBA78}" type="sibTrans" cxnId="{57D6A568-2FBD-4640-BC26-00AFEE0F355D}">
      <dgm:prSet/>
      <dgm:spPr/>
      <dgm:t>
        <a:bodyPr/>
        <a:lstStyle/>
        <a:p>
          <a:endParaRPr lang="en-GB"/>
        </a:p>
      </dgm:t>
    </dgm:pt>
    <dgm:pt modelId="{C9FB0D24-4C4C-46AA-ACF5-D6AA07425A78}">
      <dgm:prSet/>
      <dgm:spPr/>
      <dgm:t>
        <a:bodyPr/>
        <a:lstStyle/>
        <a:p>
          <a:pPr rtl="0"/>
          <a:r>
            <a:rPr lang="en-GB" dirty="0" smtClean="0"/>
            <a:t>4.1%</a:t>
          </a:r>
          <a:endParaRPr lang="en-GB" dirty="0"/>
        </a:p>
      </dgm:t>
    </dgm:pt>
    <dgm:pt modelId="{34387519-DAD4-4A52-AC82-399C2C12A27D}" type="parTrans" cxnId="{F1B5FD1D-CFD9-40C6-A6DC-051214F26A70}">
      <dgm:prSet/>
      <dgm:spPr/>
      <dgm:t>
        <a:bodyPr/>
        <a:lstStyle/>
        <a:p>
          <a:endParaRPr lang="en-GB"/>
        </a:p>
      </dgm:t>
    </dgm:pt>
    <dgm:pt modelId="{426C2385-799A-4EB6-92A9-44CC92F689C1}" type="sibTrans" cxnId="{F1B5FD1D-CFD9-40C6-A6DC-051214F26A70}">
      <dgm:prSet/>
      <dgm:spPr/>
      <dgm:t>
        <a:bodyPr/>
        <a:lstStyle/>
        <a:p>
          <a:endParaRPr lang="en-GB"/>
        </a:p>
      </dgm:t>
    </dgm:pt>
    <dgm:pt modelId="{9C7A726B-45CC-400C-B05B-03684626CD62}">
      <dgm:prSet/>
      <dgm:spPr/>
      <dgm:t>
        <a:bodyPr/>
        <a:lstStyle/>
        <a:p>
          <a:pPr rtl="0"/>
          <a:r>
            <a:rPr lang="en-GB" dirty="0" smtClean="0"/>
            <a:t>3.8%</a:t>
          </a:r>
          <a:endParaRPr lang="en-GB" dirty="0"/>
        </a:p>
      </dgm:t>
    </dgm:pt>
    <dgm:pt modelId="{09FBC13B-535C-47F6-A239-A14A1BB0283A}" type="parTrans" cxnId="{48C7A888-2777-40FB-BB45-6AE26CAC378A}">
      <dgm:prSet/>
      <dgm:spPr/>
      <dgm:t>
        <a:bodyPr/>
        <a:lstStyle/>
        <a:p>
          <a:endParaRPr lang="en-GB"/>
        </a:p>
      </dgm:t>
    </dgm:pt>
    <dgm:pt modelId="{FAEEB64F-B7CA-444C-A51F-686489D7F3DF}" type="sibTrans" cxnId="{48C7A888-2777-40FB-BB45-6AE26CAC378A}">
      <dgm:prSet/>
      <dgm:spPr/>
      <dgm:t>
        <a:bodyPr/>
        <a:lstStyle/>
        <a:p>
          <a:endParaRPr lang="en-GB"/>
        </a:p>
      </dgm:t>
    </dgm:pt>
    <dgm:pt modelId="{329A68D1-E75D-4E28-AF7D-9024F42D1EE6}">
      <dgm:prSet/>
      <dgm:spPr/>
      <dgm:t>
        <a:bodyPr/>
        <a:lstStyle/>
        <a:p>
          <a:pPr rtl="0"/>
          <a:r>
            <a:rPr lang="en-GB" dirty="0" smtClean="0"/>
            <a:t>2.4%</a:t>
          </a:r>
          <a:endParaRPr lang="en-GB" dirty="0"/>
        </a:p>
      </dgm:t>
    </dgm:pt>
    <dgm:pt modelId="{77716D90-E4DA-4ADF-A3B1-FC4DE9AEA8AD}" type="parTrans" cxnId="{FB64F511-F135-4017-8DDE-E976D2754303}">
      <dgm:prSet/>
      <dgm:spPr/>
      <dgm:t>
        <a:bodyPr/>
        <a:lstStyle/>
        <a:p>
          <a:endParaRPr lang="en-GB"/>
        </a:p>
      </dgm:t>
    </dgm:pt>
    <dgm:pt modelId="{8ACC558A-CBE8-49B0-9965-FAC73DFBF4C2}" type="sibTrans" cxnId="{FB64F511-F135-4017-8DDE-E976D2754303}">
      <dgm:prSet/>
      <dgm:spPr/>
      <dgm:t>
        <a:bodyPr/>
        <a:lstStyle/>
        <a:p>
          <a:endParaRPr lang="en-GB"/>
        </a:p>
      </dgm:t>
    </dgm:pt>
    <dgm:pt modelId="{F341C7C8-81B4-4349-8FA7-C393CBDCAA57}">
      <dgm:prSet/>
      <dgm:spPr/>
      <dgm:t>
        <a:bodyPr/>
        <a:lstStyle/>
        <a:p>
          <a:pPr rtl="0"/>
          <a:r>
            <a:rPr lang="en-GB" smtClean="0"/>
            <a:t>USA</a:t>
          </a:r>
          <a:endParaRPr lang="en-GB" dirty="0"/>
        </a:p>
      </dgm:t>
    </dgm:pt>
    <dgm:pt modelId="{244F90A5-D821-4DC1-B6E0-52001EF0C32A}" type="parTrans" cxnId="{EE8FFA65-D450-4581-99F8-25786B9976A2}">
      <dgm:prSet/>
      <dgm:spPr/>
      <dgm:t>
        <a:bodyPr/>
        <a:lstStyle/>
        <a:p>
          <a:endParaRPr lang="en-GB"/>
        </a:p>
      </dgm:t>
    </dgm:pt>
    <dgm:pt modelId="{6D507773-1DA4-42BB-B38C-1E6E91E08C13}" type="sibTrans" cxnId="{EE8FFA65-D450-4581-99F8-25786B9976A2}">
      <dgm:prSet/>
      <dgm:spPr/>
      <dgm:t>
        <a:bodyPr/>
        <a:lstStyle/>
        <a:p>
          <a:endParaRPr lang="en-GB"/>
        </a:p>
      </dgm:t>
    </dgm:pt>
    <dgm:pt modelId="{4BD9A860-7B56-450F-B165-4A9729A98D39}">
      <dgm:prSet/>
      <dgm:spPr/>
      <dgm:t>
        <a:bodyPr/>
        <a:lstStyle/>
        <a:p>
          <a:pPr rtl="0"/>
          <a:r>
            <a:rPr lang="en-GB" dirty="0" smtClean="0"/>
            <a:t>France</a:t>
          </a:r>
          <a:endParaRPr lang="en-GB" dirty="0"/>
        </a:p>
      </dgm:t>
    </dgm:pt>
    <dgm:pt modelId="{19873C6E-E00F-42C0-A2A1-ABB34BFCC263}" type="parTrans" cxnId="{73855108-FEDC-497F-B8D1-58B036C18534}">
      <dgm:prSet/>
      <dgm:spPr/>
      <dgm:t>
        <a:bodyPr/>
        <a:lstStyle/>
        <a:p>
          <a:endParaRPr lang="en-GB"/>
        </a:p>
      </dgm:t>
    </dgm:pt>
    <dgm:pt modelId="{32A53ABB-A531-4F13-B9E1-8164474184B5}" type="sibTrans" cxnId="{73855108-FEDC-497F-B8D1-58B036C18534}">
      <dgm:prSet/>
      <dgm:spPr/>
      <dgm:t>
        <a:bodyPr/>
        <a:lstStyle/>
        <a:p>
          <a:endParaRPr lang="en-GB"/>
        </a:p>
      </dgm:t>
    </dgm:pt>
    <dgm:pt modelId="{F0A32098-AEA3-4982-98D3-CBB899FD4091}">
      <dgm:prSet/>
      <dgm:spPr/>
      <dgm:t>
        <a:bodyPr/>
        <a:lstStyle/>
        <a:p>
          <a:pPr rtl="0"/>
          <a:r>
            <a:rPr lang="en-GB" smtClean="0"/>
            <a:t>Brazil</a:t>
          </a:r>
          <a:endParaRPr lang="en-GB" dirty="0"/>
        </a:p>
      </dgm:t>
    </dgm:pt>
    <dgm:pt modelId="{A4010845-A5A0-4822-ADBF-8602557FF493}" type="parTrans" cxnId="{F67F8383-F205-4358-B8C6-B96E64636AB0}">
      <dgm:prSet/>
      <dgm:spPr/>
      <dgm:t>
        <a:bodyPr/>
        <a:lstStyle/>
        <a:p>
          <a:endParaRPr lang="en-GB"/>
        </a:p>
      </dgm:t>
    </dgm:pt>
    <dgm:pt modelId="{D448CFFB-4016-495A-9559-709BC587C136}" type="sibTrans" cxnId="{F67F8383-F205-4358-B8C6-B96E64636AB0}">
      <dgm:prSet/>
      <dgm:spPr/>
      <dgm:t>
        <a:bodyPr/>
        <a:lstStyle/>
        <a:p>
          <a:endParaRPr lang="en-GB"/>
        </a:p>
      </dgm:t>
    </dgm:pt>
    <dgm:pt modelId="{E458BFDD-F575-44F7-AD67-2880B560A774}">
      <dgm:prSet/>
      <dgm:spPr/>
      <dgm:t>
        <a:bodyPr/>
        <a:lstStyle/>
        <a:p>
          <a:pPr rtl="0"/>
          <a:r>
            <a:rPr lang="en-GB" smtClean="0"/>
            <a:t>China</a:t>
          </a:r>
          <a:endParaRPr lang="en-GB" dirty="0"/>
        </a:p>
      </dgm:t>
    </dgm:pt>
    <dgm:pt modelId="{AB26AE0C-8D3C-4327-B665-C76ADC060022}" type="parTrans" cxnId="{24E0E98D-766D-4E6A-9048-6D4B3DD1CDD8}">
      <dgm:prSet/>
      <dgm:spPr/>
      <dgm:t>
        <a:bodyPr/>
        <a:lstStyle/>
        <a:p>
          <a:endParaRPr lang="en-GB"/>
        </a:p>
      </dgm:t>
    </dgm:pt>
    <dgm:pt modelId="{97C4F504-7F3A-47E6-AD16-93576FA5195E}" type="sibTrans" cxnId="{24E0E98D-766D-4E6A-9048-6D4B3DD1CDD8}">
      <dgm:prSet/>
      <dgm:spPr/>
      <dgm:t>
        <a:bodyPr/>
        <a:lstStyle/>
        <a:p>
          <a:endParaRPr lang="en-GB"/>
        </a:p>
      </dgm:t>
    </dgm:pt>
    <dgm:pt modelId="{6B7EED6E-2941-441C-B60D-6EC6FD56B8C9}">
      <dgm:prSet/>
      <dgm:spPr/>
      <dgm:t>
        <a:bodyPr/>
        <a:lstStyle/>
        <a:p>
          <a:pPr rtl="0"/>
          <a:r>
            <a:rPr lang="en-GB" dirty="0" smtClean="0"/>
            <a:t>Russia</a:t>
          </a:r>
          <a:endParaRPr lang="en-GB" dirty="0"/>
        </a:p>
      </dgm:t>
    </dgm:pt>
    <dgm:pt modelId="{95448545-36BE-480D-924F-2E6CF17A4EF2}" type="parTrans" cxnId="{17B6EF8C-6801-4CE1-82AF-88680BFEE779}">
      <dgm:prSet/>
      <dgm:spPr/>
      <dgm:t>
        <a:bodyPr/>
        <a:lstStyle/>
        <a:p>
          <a:endParaRPr lang="en-GB"/>
        </a:p>
      </dgm:t>
    </dgm:pt>
    <dgm:pt modelId="{CA9C0873-D456-4685-8BBA-8DB582E14578}" type="sibTrans" cxnId="{17B6EF8C-6801-4CE1-82AF-88680BFEE779}">
      <dgm:prSet/>
      <dgm:spPr/>
      <dgm:t>
        <a:bodyPr/>
        <a:lstStyle/>
        <a:p>
          <a:endParaRPr lang="en-GB"/>
        </a:p>
      </dgm:t>
    </dgm:pt>
    <dgm:pt modelId="{477BEE1E-56CC-4507-A220-4112E1C28F22}">
      <dgm:prSet/>
      <dgm:spPr/>
      <dgm:t>
        <a:bodyPr/>
        <a:lstStyle/>
        <a:p>
          <a:pPr rtl="0"/>
          <a:r>
            <a:rPr lang="en-GB" smtClean="0"/>
            <a:t>UK</a:t>
          </a:r>
          <a:endParaRPr lang="en-GB" dirty="0"/>
        </a:p>
      </dgm:t>
    </dgm:pt>
    <dgm:pt modelId="{43B279C0-9F2E-4CCF-83C4-2ADA989BA5B0}" type="parTrans" cxnId="{DC007B8C-0A0A-4DF3-BD69-F04E9F22F47C}">
      <dgm:prSet/>
      <dgm:spPr/>
      <dgm:t>
        <a:bodyPr/>
        <a:lstStyle/>
        <a:p>
          <a:endParaRPr lang="en-GB"/>
        </a:p>
      </dgm:t>
    </dgm:pt>
    <dgm:pt modelId="{9024BA04-29B8-4179-A674-709437D63950}" type="sibTrans" cxnId="{DC007B8C-0A0A-4DF3-BD69-F04E9F22F47C}">
      <dgm:prSet/>
      <dgm:spPr/>
      <dgm:t>
        <a:bodyPr/>
        <a:lstStyle/>
        <a:p>
          <a:endParaRPr lang="en-GB"/>
        </a:p>
      </dgm:t>
    </dgm:pt>
    <dgm:pt modelId="{416C638D-D17B-4199-B38B-7D98B08B80D0}">
      <dgm:prSet/>
      <dgm:spPr/>
      <dgm:t>
        <a:bodyPr/>
        <a:lstStyle/>
        <a:p>
          <a:pPr rtl="0"/>
          <a:r>
            <a:rPr lang="en-GB" smtClean="0"/>
            <a:t>India</a:t>
          </a:r>
          <a:endParaRPr lang="en-GB" dirty="0"/>
        </a:p>
      </dgm:t>
    </dgm:pt>
    <dgm:pt modelId="{67AF98F0-D415-4A3E-9246-FED3B393DCA5}" type="parTrans" cxnId="{2C59632E-255F-42EA-BC9C-827CAB593F3F}">
      <dgm:prSet/>
      <dgm:spPr/>
      <dgm:t>
        <a:bodyPr/>
        <a:lstStyle/>
        <a:p>
          <a:endParaRPr lang="en-GB"/>
        </a:p>
      </dgm:t>
    </dgm:pt>
    <dgm:pt modelId="{C666D7A7-F146-4E20-8489-FA71BE4AD7DE}" type="sibTrans" cxnId="{2C59632E-255F-42EA-BC9C-827CAB593F3F}">
      <dgm:prSet/>
      <dgm:spPr/>
      <dgm:t>
        <a:bodyPr/>
        <a:lstStyle/>
        <a:p>
          <a:endParaRPr lang="en-GB"/>
        </a:p>
      </dgm:t>
    </dgm:pt>
    <dgm:pt modelId="{40BC4F32-1FAA-4A20-995A-E65DE0BB9CF3}">
      <dgm:prSet/>
      <dgm:spPr/>
      <dgm:t>
        <a:bodyPr/>
        <a:lstStyle/>
        <a:p>
          <a:pPr rtl="0"/>
          <a:r>
            <a:rPr lang="en-GB" smtClean="0"/>
            <a:t>Canada</a:t>
          </a:r>
          <a:endParaRPr lang="en-GB" dirty="0"/>
        </a:p>
      </dgm:t>
    </dgm:pt>
    <dgm:pt modelId="{8655A028-33ED-42EF-808B-F84A647AE11A}" type="parTrans" cxnId="{F11CFE2F-5B3A-4CDC-A567-50714F71C5BB}">
      <dgm:prSet/>
      <dgm:spPr/>
      <dgm:t>
        <a:bodyPr/>
        <a:lstStyle/>
        <a:p>
          <a:endParaRPr lang="en-GB"/>
        </a:p>
      </dgm:t>
    </dgm:pt>
    <dgm:pt modelId="{DB6C8A9B-6DE9-49D7-B660-A255302AFD3B}" type="sibTrans" cxnId="{F11CFE2F-5B3A-4CDC-A567-50714F71C5BB}">
      <dgm:prSet/>
      <dgm:spPr/>
      <dgm:t>
        <a:bodyPr/>
        <a:lstStyle/>
        <a:p>
          <a:endParaRPr lang="en-GB"/>
        </a:p>
      </dgm:t>
    </dgm:pt>
    <dgm:pt modelId="{4BAFF895-D3DB-4A87-8621-80E07CE26049}">
      <dgm:prSet/>
      <dgm:spPr/>
      <dgm:t>
        <a:bodyPr/>
        <a:lstStyle/>
        <a:p>
          <a:pPr rtl="0"/>
          <a:r>
            <a:rPr lang="en-GB" smtClean="0"/>
            <a:t>Australia</a:t>
          </a:r>
          <a:endParaRPr lang="en-GB" dirty="0"/>
        </a:p>
      </dgm:t>
    </dgm:pt>
    <dgm:pt modelId="{3FCE1F85-B1DF-4C59-B607-0B2419F0F512}" type="parTrans" cxnId="{94815EFE-F985-439B-8657-F10084556EBB}">
      <dgm:prSet/>
      <dgm:spPr/>
      <dgm:t>
        <a:bodyPr/>
        <a:lstStyle/>
        <a:p>
          <a:endParaRPr lang="en-GB"/>
        </a:p>
      </dgm:t>
    </dgm:pt>
    <dgm:pt modelId="{5B476427-0E71-4A1A-A825-8C7AD2C3E48C}" type="sibTrans" cxnId="{94815EFE-F985-439B-8657-F10084556EBB}">
      <dgm:prSet/>
      <dgm:spPr/>
      <dgm:t>
        <a:bodyPr/>
        <a:lstStyle/>
        <a:p>
          <a:endParaRPr lang="en-GB"/>
        </a:p>
      </dgm:t>
    </dgm:pt>
    <dgm:pt modelId="{E501CF35-49EF-465F-A759-585AF57D627D}">
      <dgm:prSet/>
      <dgm:spPr/>
      <dgm:t>
        <a:bodyPr/>
        <a:lstStyle/>
        <a:p>
          <a:pPr rtl="0"/>
          <a:r>
            <a:rPr lang="en-GB" smtClean="0"/>
            <a:t>Spain</a:t>
          </a:r>
          <a:endParaRPr lang="en-GB" dirty="0"/>
        </a:p>
      </dgm:t>
    </dgm:pt>
    <dgm:pt modelId="{B8565D2A-E9B5-4ACB-B967-6E8FF83C0941}" type="parTrans" cxnId="{4A5B1400-B380-4B1B-BAE0-6550494C51C3}">
      <dgm:prSet/>
      <dgm:spPr/>
      <dgm:t>
        <a:bodyPr/>
        <a:lstStyle/>
        <a:p>
          <a:endParaRPr lang="en-GB"/>
        </a:p>
      </dgm:t>
    </dgm:pt>
    <dgm:pt modelId="{D672F0F3-BADD-484F-8582-1CFF78C78F09}" type="sibTrans" cxnId="{4A5B1400-B380-4B1B-BAE0-6550494C51C3}">
      <dgm:prSet/>
      <dgm:spPr/>
      <dgm:t>
        <a:bodyPr/>
        <a:lstStyle/>
        <a:p>
          <a:endParaRPr lang="en-GB"/>
        </a:p>
      </dgm:t>
    </dgm:pt>
    <dgm:pt modelId="{A05B5E2D-A12A-4D2D-8599-522CDD915BD8}" type="pres">
      <dgm:prSet presAssocID="{22384DCF-D42C-45AC-BD74-AE0A3B67FE36}" presName="Name0" presStyleCnt="0">
        <dgm:presLayoutVars>
          <dgm:dir/>
          <dgm:animLvl val="lvl"/>
          <dgm:resizeHandles val="exact"/>
        </dgm:presLayoutVars>
      </dgm:prSet>
      <dgm:spPr/>
      <dgm:t>
        <a:bodyPr/>
        <a:lstStyle/>
        <a:p>
          <a:endParaRPr lang="en-GB"/>
        </a:p>
      </dgm:t>
    </dgm:pt>
    <dgm:pt modelId="{4C70D433-4129-45C0-8C8D-2173C1A665A6}" type="pres">
      <dgm:prSet presAssocID="{5405D780-9E0D-424F-B30A-63FEFB2089E8}" presName="linNode" presStyleCnt="0"/>
      <dgm:spPr/>
    </dgm:pt>
    <dgm:pt modelId="{B9267746-F4C9-4CB1-A188-32223A5B40C3}" type="pres">
      <dgm:prSet presAssocID="{5405D780-9E0D-424F-B30A-63FEFB2089E8}" presName="parentText" presStyleLbl="node1" presStyleIdx="0" presStyleCnt="10">
        <dgm:presLayoutVars>
          <dgm:chMax val="1"/>
          <dgm:bulletEnabled val="1"/>
        </dgm:presLayoutVars>
      </dgm:prSet>
      <dgm:spPr/>
      <dgm:t>
        <a:bodyPr/>
        <a:lstStyle/>
        <a:p>
          <a:endParaRPr lang="en-GB"/>
        </a:p>
      </dgm:t>
    </dgm:pt>
    <dgm:pt modelId="{3AA98139-51EC-4919-9F75-4B6D141AB975}" type="pres">
      <dgm:prSet presAssocID="{5405D780-9E0D-424F-B30A-63FEFB2089E8}" presName="descendantText" presStyleLbl="alignAccFollowNode1" presStyleIdx="0" presStyleCnt="10">
        <dgm:presLayoutVars>
          <dgm:bulletEnabled val="1"/>
        </dgm:presLayoutVars>
      </dgm:prSet>
      <dgm:spPr/>
      <dgm:t>
        <a:bodyPr/>
        <a:lstStyle/>
        <a:p>
          <a:endParaRPr lang="en-GB"/>
        </a:p>
      </dgm:t>
    </dgm:pt>
    <dgm:pt modelId="{E4455D61-A987-496B-BD9C-DFE24D3E3EEC}" type="pres">
      <dgm:prSet presAssocID="{60E3F879-9E2F-466E-B43F-053FA4A4B75B}" presName="sp" presStyleCnt="0"/>
      <dgm:spPr/>
    </dgm:pt>
    <dgm:pt modelId="{A6F8E7F5-BA20-4918-B3A8-433E8A868DA3}" type="pres">
      <dgm:prSet presAssocID="{909DB4D0-12C0-4AFD-82E7-95DE539DB089}" presName="linNode" presStyleCnt="0"/>
      <dgm:spPr/>
    </dgm:pt>
    <dgm:pt modelId="{89894FAD-2509-49F2-9A17-696B6EABD9FC}" type="pres">
      <dgm:prSet presAssocID="{909DB4D0-12C0-4AFD-82E7-95DE539DB089}" presName="parentText" presStyleLbl="node1" presStyleIdx="1" presStyleCnt="10">
        <dgm:presLayoutVars>
          <dgm:chMax val="1"/>
          <dgm:bulletEnabled val="1"/>
        </dgm:presLayoutVars>
      </dgm:prSet>
      <dgm:spPr/>
      <dgm:t>
        <a:bodyPr/>
        <a:lstStyle/>
        <a:p>
          <a:endParaRPr lang="en-GB"/>
        </a:p>
      </dgm:t>
    </dgm:pt>
    <dgm:pt modelId="{D17DBFF3-8050-4610-BBAC-FBF4652CFD53}" type="pres">
      <dgm:prSet presAssocID="{909DB4D0-12C0-4AFD-82E7-95DE539DB089}" presName="descendantText" presStyleLbl="alignAccFollowNode1" presStyleIdx="1" presStyleCnt="10">
        <dgm:presLayoutVars>
          <dgm:bulletEnabled val="1"/>
        </dgm:presLayoutVars>
      </dgm:prSet>
      <dgm:spPr/>
      <dgm:t>
        <a:bodyPr/>
        <a:lstStyle/>
        <a:p>
          <a:endParaRPr lang="en-GB"/>
        </a:p>
      </dgm:t>
    </dgm:pt>
    <dgm:pt modelId="{33D20A03-BE27-4C65-86A9-CD86399E059B}" type="pres">
      <dgm:prSet presAssocID="{4C515B35-6C97-42B8-BF68-43E7F281E82C}" presName="sp" presStyleCnt="0"/>
      <dgm:spPr/>
    </dgm:pt>
    <dgm:pt modelId="{A412CC9A-D1E4-4B47-A54A-2C71F26728B5}" type="pres">
      <dgm:prSet presAssocID="{6DB0066B-3EC6-402D-8CEB-28C4E2C81693}" presName="linNode" presStyleCnt="0"/>
      <dgm:spPr/>
    </dgm:pt>
    <dgm:pt modelId="{F9E3C3E2-8CDB-49EA-9BA4-5D6A07C688A7}" type="pres">
      <dgm:prSet presAssocID="{6DB0066B-3EC6-402D-8CEB-28C4E2C81693}" presName="parentText" presStyleLbl="node1" presStyleIdx="2" presStyleCnt="10">
        <dgm:presLayoutVars>
          <dgm:chMax val="1"/>
          <dgm:bulletEnabled val="1"/>
        </dgm:presLayoutVars>
      </dgm:prSet>
      <dgm:spPr/>
      <dgm:t>
        <a:bodyPr/>
        <a:lstStyle/>
        <a:p>
          <a:endParaRPr lang="en-GB"/>
        </a:p>
      </dgm:t>
    </dgm:pt>
    <dgm:pt modelId="{E48DAFD7-C4FD-43EC-A229-7761F0A4241B}" type="pres">
      <dgm:prSet presAssocID="{6DB0066B-3EC6-402D-8CEB-28C4E2C81693}" presName="descendantText" presStyleLbl="alignAccFollowNode1" presStyleIdx="2" presStyleCnt="10">
        <dgm:presLayoutVars>
          <dgm:bulletEnabled val="1"/>
        </dgm:presLayoutVars>
      </dgm:prSet>
      <dgm:spPr/>
      <dgm:t>
        <a:bodyPr/>
        <a:lstStyle/>
        <a:p>
          <a:endParaRPr lang="en-GB"/>
        </a:p>
      </dgm:t>
    </dgm:pt>
    <dgm:pt modelId="{94300CCB-6C31-4985-A228-55FF3975B095}" type="pres">
      <dgm:prSet presAssocID="{1B348D75-8C1F-4746-A870-45F0784B5C19}" presName="sp" presStyleCnt="0"/>
      <dgm:spPr/>
    </dgm:pt>
    <dgm:pt modelId="{08C67186-1EF3-4876-B134-F0AF7CB0EAD7}" type="pres">
      <dgm:prSet presAssocID="{E82B308A-7B92-4DA3-823B-912ECF5C4D00}" presName="linNode" presStyleCnt="0"/>
      <dgm:spPr/>
    </dgm:pt>
    <dgm:pt modelId="{2E44C28E-24D6-4503-A65C-BB06E4DC6421}" type="pres">
      <dgm:prSet presAssocID="{E82B308A-7B92-4DA3-823B-912ECF5C4D00}" presName="parentText" presStyleLbl="node1" presStyleIdx="3" presStyleCnt="10">
        <dgm:presLayoutVars>
          <dgm:chMax val="1"/>
          <dgm:bulletEnabled val="1"/>
        </dgm:presLayoutVars>
      </dgm:prSet>
      <dgm:spPr/>
      <dgm:t>
        <a:bodyPr/>
        <a:lstStyle/>
        <a:p>
          <a:endParaRPr lang="en-GB"/>
        </a:p>
      </dgm:t>
    </dgm:pt>
    <dgm:pt modelId="{6183F379-84C5-4330-B2FB-59A4A77B7833}" type="pres">
      <dgm:prSet presAssocID="{E82B308A-7B92-4DA3-823B-912ECF5C4D00}" presName="descendantText" presStyleLbl="alignAccFollowNode1" presStyleIdx="3" presStyleCnt="10">
        <dgm:presLayoutVars>
          <dgm:bulletEnabled val="1"/>
        </dgm:presLayoutVars>
      </dgm:prSet>
      <dgm:spPr/>
      <dgm:t>
        <a:bodyPr/>
        <a:lstStyle/>
        <a:p>
          <a:endParaRPr lang="en-GB"/>
        </a:p>
      </dgm:t>
    </dgm:pt>
    <dgm:pt modelId="{B82C1DEC-A3B5-4B4C-8482-3611ABA86A04}" type="pres">
      <dgm:prSet presAssocID="{0DE38155-35E4-4951-BCCF-4745E05C0806}" presName="sp" presStyleCnt="0"/>
      <dgm:spPr/>
    </dgm:pt>
    <dgm:pt modelId="{33680C70-BD34-4193-84EB-4D8689DDF289}" type="pres">
      <dgm:prSet presAssocID="{98C69736-2BD7-473B-B0F3-E4B5C07D1F93}" presName="linNode" presStyleCnt="0"/>
      <dgm:spPr/>
    </dgm:pt>
    <dgm:pt modelId="{DAB2D8FD-6AC1-4DDE-8631-7C210F33B4ED}" type="pres">
      <dgm:prSet presAssocID="{98C69736-2BD7-473B-B0F3-E4B5C07D1F93}" presName="parentText" presStyleLbl="node1" presStyleIdx="4" presStyleCnt="10">
        <dgm:presLayoutVars>
          <dgm:chMax val="1"/>
          <dgm:bulletEnabled val="1"/>
        </dgm:presLayoutVars>
      </dgm:prSet>
      <dgm:spPr/>
      <dgm:t>
        <a:bodyPr/>
        <a:lstStyle/>
        <a:p>
          <a:endParaRPr lang="en-GB"/>
        </a:p>
      </dgm:t>
    </dgm:pt>
    <dgm:pt modelId="{E07B07F1-966C-4583-B1E7-0D8C34165955}" type="pres">
      <dgm:prSet presAssocID="{98C69736-2BD7-473B-B0F3-E4B5C07D1F93}" presName="descendantText" presStyleLbl="alignAccFollowNode1" presStyleIdx="4" presStyleCnt="10">
        <dgm:presLayoutVars>
          <dgm:bulletEnabled val="1"/>
        </dgm:presLayoutVars>
      </dgm:prSet>
      <dgm:spPr/>
      <dgm:t>
        <a:bodyPr/>
        <a:lstStyle/>
        <a:p>
          <a:endParaRPr lang="en-GB"/>
        </a:p>
      </dgm:t>
    </dgm:pt>
    <dgm:pt modelId="{FFF4D41C-F566-4BF2-A928-19C7643917A9}" type="pres">
      <dgm:prSet presAssocID="{F82E1126-49BF-4437-8ADF-578D628A24EC}" presName="sp" presStyleCnt="0"/>
      <dgm:spPr/>
    </dgm:pt>
    <dgm:pt modelId="{0984DE9E-B443-4139-B9A2-61B51C8ACD8A}" type="pres">
      <dgm:prSet presAssocID="{554D48C5-FDBF-4CE8-850C-E26A20347642}" presName="linNode" presStyleCnt="0"/>
      <dgm:spPr/>
    </dgm:pt>
    <dgm:pt modelId="{668650A6-E813-45FC-8E22-AB26562B03A9}" type="pres">
      <dgm:prSet presAssocID="{554D48C5-FDBF-4CE8-850C-E26A20347642}" presName="parentText" presStyleLbl="node1" presStyleIdx="5" presStyleCnt="10">
        <dgm:presLayoutVars>
          <dgm:chMax val="1"/>
          <dgm:bulletEnabled val="1"/>
        </dgm:presLayoutVars>
      </dgm:prSet>
      <dgm:spPr/>
      <dgm:t>
        <a:bodyPr/>
        <a:lstStyle/>
        <a:p>
          <a:endParaRPr lang="en-GB"/>
        </a:p>
      </dgm:t>
    </dgm:pt>
    <dgm:pt modelId="{12530C89-D7B3-4649-8671-5E4A89E4AD04}" type="pres">
      <dgm:prSet presAssocID="{554D48C5-FDBF-4CE8-850C-E26A20347642}" presName="descendantText" presStyleLbl="alignAccFollowNode1" presStyleIdx="5" presStyleCnt="10">
        <dgm:presLayoutVars>
          <dgm:bulletEnabled val="1"/>
        </dgm:presLayoutVars>
      </dgm:prSet>
      <dgm:spPr/>
      <dgm:t>
        <a:bodyPr/>
        <a:lstStyle/>
        <a:p>
          <a:endParaRPr lang="en-GB"/>
        </a:p>
      </dgm:t>
    </dgm:pt>
    <dgm:pt modelId="{03364C5C-1FDC-467E-A4AF-90E0051A88D4}" type="pres">
      <dgm:prSet presAssocID="{8347F14A-CD72-4C61-A815-CD70C84226F1}" presName="sp" presStyleCnt="0"/>
      <dgm:spPr/>
    </dgm:pt>
    <dgm:pt modelId="{6CE4C9BE-D7AC-4871-B784-DF6510D61938}" type="pres">
      <dgm:prSet presAssocID="{DBE3EB69-B35E-417B-BE99-E46D9364483E}" presName="linNode" presStyleCnt="0"/>
      <dgm:spPr/>
    </dgm:pt>
    <dgm:pt modelId="{F55659B8-7214-4F04-B4BC-B3CD20FFE3D3}" type="pres">
      <dgm:prSet presAssocID="{DBE3EB69-B35E-417B-BE99-E46D9364483E}" presName="parentText" presStyleLbl="node1" presStyleIdx="6" presStyleCnt="10">
        <dgm:presLayoutVars>
          <dgm:chMax val="1"/>
          <dgm:bulletEnabled val="1"/>
        </dgm:presLayoutVars>
      </dgm:prSet>
      <dgm:spPr/>
      <dgm:t>
        <a:bodyPr/>
        <a:lstStyle/>
        <a:p>
          <a:endParaRPr lang="en-GB"/>
        </a:p>
      </dgm:t>
    </dgm:pt>
    <dgm:pt modelId="{1A72A65A-9EEA-4497-8688-1DCDD12707B3}" type="pres">
      <dgm:prSet presAssocID="{DBE3EB69-B35E-417B-BE99-E46D9364483E}" presName="descendantText" presStyleLbl="alignAccFollowNode1" presStyleIdx="6" presStyleCnt="10">
        <dgm:presLayoutVars>
          <dgm:bulletEnabled val="1"/>
        </dgm:presLayoutVars>
      </dgm:prSet>
      <dgm:spPr/>
      <dgm:t>
        <a:bodyPr/>
        <a:lstStyle/>
        <a:p>
          <a:endParaRPr lang="en-GB"/>
        </a:p>
      </dgm:t>
    </dgm:pt>
    <dgm:pt modelId="{4D071EF4-9902-4EEE-9B11-5BE17553F0DE}" type="pres">
      <dgm:prSet presAssocID="{B190DE2C-7FD9-40B3-8A80-07B1F39DBA78}" presName="sp" presStyleCnt="0"/>
      <dgm:spPr/>
    </dgm:pt>
    <dgm:pt modelId="{80842337-8D05-4DB0-9EFB-D77FE18B012C}" type="pres">
      <dgm:prSet presAssocID="{C9FB0D24-4C4C-46AA-ACF5-D6AA07425A78}" presName="linNode" presStyleCnt="0"/>
      <dgm:spPr/>
    </dgm:pt>
    <dgm:pt modelId="{57576D07-5009-425A-AE26-E74C8C1BB537}" type="pres">
      <dgm:prSet presAssocID="{C9FB0D24-4C4C-46AA-ACF5-D6AA07425A78}" presName="parentText" presStyleLbl="node1" presStyleIdx="7" presStyleCnt="10">
        <dgm:presLayoutVars>
          <dgm:chMax val="1"/>
          <dgm:bulletEnabled val="1"/>
        </dgm:presLayoutVars>
      </dgm:prSet>
      <dgm:spPr/>
      <dgm:t>
        <a:bodyPr/>
        <a:lstStyle/>
        <a:p>
          <a:endParaRPr lang="en-GB"/>
        </a:p>
      </dgm:t>
    </dgm:pt>
    <dgm:pt modelId="{9D59E97B-CD0F-438C-93C9-812AE3BB1DAC}" type="pres">
      <dgm:prSet presAssocID="{C9FB0D24-4C4C-46AA-ACF5-D6AA07425A78}" presName="descendantText" presStyleLbl="alignAccFollowNode1" presStyleIdx="7" presStyleCnt="10">
        <dgm:presLayoutVars>
          <dgm:bulletEnabled val="1"/>
        </dgm:presLayoutVars>
      </dgm:prSet>
      <dgm:spPr/>
      <dgm:t>
        <a:bodyPr/>
        <a:lstStyle/>
        <a:p>
          <a:endParaRPr lang="en-GB"/>
        </a:p>
      </dgm:t>
    </dgm:pt>
    <dgm:pt modelId="{1A18A290-071F-4399-B73C-A5B04FCB7E1C}" type="pres">
      <dgm:prSet presAssocID="{426C2385-799A-4EB6-92A9-44CC92F689C1}" presName="sp" presStyleCnt="0"/>
      <dgm:spPr/>
    </dgm:pt>
    <dgm:pt modelId="{6357C8A7-4D68-4BB9-B645-8B367450C9C6}" type="pres">
      <dgm:prSet presAssocID="{9C7A726B-45CC-400C-B05B-03684626CD62}" presName="linNode" presStyleCnt="0"/>
      <dgm:spPr/>
    </dgm:pt>
    <dgm:pt modelId="{C4D7406F-9BD0-4410-A117-54F43460D91C}" type="pres">
      <dgm:prSet presAssocID="{9C7A726B-45CC-400C-B05B-03684626CD62}" presName="parentText" presStyleLbl="node1" presStyleIdx="8" presStyleCnt="10">
        <dgm:presLayoutVars>
          <dgm:chMax val="1"/>
          <dgm:bulletEnabled val="1"/>
        </dgm:presLayoutVars>
      </dgm:prSet>
      <dgm:spPr/>
      <dgm:t>
        <a:bodyPr/>
        <a:lstStyle/>
        <a:p>
          <a:endParaRPr lang="en-GB"/>
        </a:p>
      </dgm:t>
    </dgm:pt>
    <dgm:pt modelId="{EE557F51-F9CA-406B-9164-15B14477EA5D}" type="pres">
      <dgm:prSet presAssocID="{9C7A726B-45CC-400C-B05B-03684626CD62}" presName="descendantText" presStyleLbl="alignAccFollowNode1" presStyleIdx="8" presStyleCnt="10">
        <dgm:presLayoutVars>
          <dgm:bulletEnabled val="1"/>
        </dgm:presLayoutVars>
      </dgm:prSet>
      <dgm:spPr/>
      <dgm:t>
        <a:bodyPr/>
        <a:lstStyle/>
        <a:p>
          <a:endParaRPr lang="en-GB"/>
        </a:p>
      </dgm:t>
    </dgm:pt>
    <dgm:pt modelId="{A5CE8F46-42B1-47F9-B554-1D25345B43CF}" type="pres">
      <dgm:prSet presAssocID="{FAEEB64F-B7CA-444C-A51F-686489D7F3DF}" presName="sp" presStyleCnt="0"/>
      <dgm:spPr/>
    </dgm:pt>
    <dgm:pt modelId="{BFE58571-AEBC-4A45-A25D-61638CE64BAB}" type="pres">
      <dgm:prSet presAssocID="{329A68D1-E75D-4E28-AF7D-9024F42D1EE6}" presName="linNode" presStyleCnt="0"/>
      <dgm:spPr/>
    </dgm:pt>
    <dgm:pt modelId="{E69FFF55-25C0-4692-AFB2-D6453A44458E}" type="pres">
      <dgm:prSet presAssocID="{329A68D1-E75D-4E28-AF7D-9024F42D1EE6}" presName="parentText" presStyleLbl="node1" presStyleIdx="9" presStyleCnt="10">
        <dgm:presLayoutVars>
          <dgm:chMax val="1"/>
          <dgm:bulletEnabled val="1"/>
        </dgm:presLayoutVars>
      </dgm:prSet>
      <dgm:spPr/>
      <dgm:t>
        <a:bodyPr/>
        <a:lstStyle/>
        <a:p>
          <a:endParaRPr lang="en-GB"/>
        </a:p>
      </dgm:t>
    </dgm:pt>
    <dgm:pt modelId="{20062B6F-50BB-44DD-9E18-AF4504DEAA8E}" type="pres">
      <dgm:prSet presAssocID="{329A68D1-E75D-4E28-AF7D-9024F42D1EE6}" presName="descendantText" presStyleLbl="alignAccFollowNode1" presStyleIdx="9" presStyleCnt="10">
        <dgm:presLayoutVars>
          <dgm:bulletEnabled val="1"/>
        </dgm:presLayoutVars>
      </dgm:prSet>
      <dgm:spPr/>
      <dgm:t>
        <a:bodyPr/>
        <a:lstStyle/>
        <a:p>
          <a:endParaRPr lang="en-GB"/>
        </a:p>
      </dgm:t>
    </dgm:pt>
  </dgm:ptLst>
  <dgm:cxnLst>
    <dgm:cxn modelId="{ED751BE1-527B-3544-99A4-82A457621E8B}" type="presOf" srcId="{C9FB0D24-4C4C-46AA-ACF5-D6AA07425A78}" destId="{57576D07-5009-425A-AE26-E74C8C1BB537}" srcOrd="0" destOrd="0" presId="urn:microsoft.com/office/officeart/2005/8/layout/vList5"/>
    <dgm:cxn modelId="{17B6EF8C-6801-4CE1-82AF-88680BFEE779}" srcId="{98C69736-2BD7-473B-B0F3-E4B5C07D1F93}" destId="{6B7EED6E-2941-441C-B60D-6EC6FD56B8C9}" srcOrd="0" destOrd="0" parTransId="{95448545-36BE-480D-924F-2E6CF17A4EF2}" sibTransId="{CA9C0873-D456-4685-8BBA-8DB582E14578}"/>
    <dgm:cxn modelId="{DC007B8C-0A0A-4DF3-BD69-F04E9F22F47C}" srcId="{554D48C5-FDBF-4CE8-850C-E26A20347642}" destId="{477BEE1E-56CC-4507-A220-4112E1C28F22}" srcOrd="0" destOrd="0" parTransId="{43B279C0-9F2E-4CCF-83C4-2ADA989BA5B0}" sibTransId="{9024BA04-29B8-4179-A674-709437D63950}"/>
    <dgm:cxn modelId="{48A0AF07-2B2A-4849-B2CD-FB0E4136FCF5}" type="presOf" srcId="{4BAFF895-D3DB-4A87-8621-80E07CE26049}" destId="{EE557F51-F9CA-406B-9164-15B14477EA5D}" srcOrd="0" destOrd="0" presId="urn:microsoft.com/office/officeart/2005/8/layout/vList5"/>
    <dgm:cxn modelId="{FB64F511-F135-4017-8DDE-E976D2754303}" srcId="{22384DCF-D42C-45AC-BD74-AE0A3B67FE36}" destId="{329A68D1-E75D-4E28-AF7D-9024F42D1EE6}" srcOrd="9" destOrd="0" parTransId="{77716D90-E4DA-4ADF-A3B1-FC4DE9AEA8AD}" sibTransId="{8ACC558A-CBE8-49B0-9965-FAC73DFBF4C2}"/>
    <dgm:cxn modelId="{28F0F2E0-6D85-441F-BF52-E4403D5E17F2}" srcId="{22384DCF-D42C-45AC-BD74-AE0A3B67FE36}" destId="{909DB4D0-12C0-4AFD-82E7-95DE539DB089}" srcOrd="1" destOrd="0" parTransId="{5B8C9290-AD94-4726-BFCE-48131764427D}" sibTransId="{4C515B35-6C97-42B8-BF68-43E7F281E82C}"/>
    <dgm:cxn modelId="{888337DB-2651-E244-A1D3-C329101E23EE}" type="presOf" srcId="{E501CF35-49EF-465F-A759-585AF57D627D}" destId="{20062B6F-50BB-44DD-9E18-AF4504DEAA8E}" srcOrd="0" destOrd="0" presId="urn:microsoft.com/office/officeart/2005/8/layout/vList5"/>
    <dgm:cxn modelId="{1AA63DD9-20C6-6A4C-BFAD-A8DC454BA281}" type="presOf" srcId="{40BC4F32-1FAA-4A20-995A-E65DE0BB9CF3}" destId="{9D59E97B-CD0F-438C-93C9-812AE3BB1DAC}" srcOrd="0" destOrd="0" presId="urn:microsoft.com/office/officeart/2005/8/layout/vList5"/>
    <dgm:cxn modelId="{53309D87-3121-CF45-A975-7A6C8CA60860}" type="presOf" srcId="{477BEE1E-56CC-4507-A220-4112E1C28F22}" destId="{12530C89-D7B3-4649-8671-5E4A89E4AD04}" srcOrd="0" destOrd="0" presId="urn:microsoft.com/office/officeart/2005/8/layout/vList5"/>
    <dgm:cxn modelId="{BAE0EEAA-ED10-2F4D-ADE8-7AAB741A125F}" type="presOf" srcId="{F341C7C8-81B4-4349-8FA7-C393CBDCAA57}" destId="{3AA98139-51EC-4919-9F75-4B6D141AB975}" srcOrd="0" destOrd="0" presId="urn:microsoft.com/office/officeart/2005/8/layout/vList5"/>
    <dgm:cxn modelId="{945B058D-C877-49EA-900B-A65E3EC9D3ED}" srcId="{22384DCF-D42C-45AC-BD74-AE0A3B67FE36}" destId="{98C69736-2BD7-473B-B0F3-E4B5C07D1F93}" srcOrd="4" destOrd="0" parTransId="{87965305-2E33-488F-93FE-53463B7CA033}" sibTransId="{F82E1126-49BF-4437-8ADF-578D628A24EC}"/>
    <dgm:cxn modelId="{6C55CAFD-8D41-5241-B812-FB4FE208DF82}" type="presOf" srcId="{909DB4D0-12C0-4AFD-82E7-95DE539DB089}" destId="{89894FAD-2509-49F2-9A17-696B6EABD9FC}" srcOrd="0" destOrd="0" presId="urn:microsoft.com/office/officeart/2005/8/layout/vList5"/>
    <dgm:cxn modelId="{5378E8CB-5AEA-4888-A9B0-3D28DC46C23E}" srcId="{22384DCF-D42C-45AC-BD74-AE0A3B67FE36}" destId="{554D48C5-FDBF-4CE8-850C-E26A20347642}" srcOrd="5" destOrd="0" parTransId="{3317C8C4-ED29-4FFC-8C11-C75AC0A5871D}" sibTransId="{8347F14A-CD72-4C61-A815-CD70C84226F1}"/>
    <dgm:cxn modelId="{EE8FFA65-D450-4581-99F8-25786B9976A2}" srcId="{5405D780-9E0D-424F-B30A-63FEFB2089E8}" destId="{F341C7C8-81B4-4349-8FA7-C393CBDCAA57}" srcOrd="0" destOrd="0" parTransId="{244F90A5-D821-4DC1-B6E0-52001EF0C32A}" sibTransId="{6D507773-1DA4-42BB-B38C-1E6E91E08C13}"/>
    <dgm:cxn modelId="{24E0E98D-766D-4E6A-9048-6D4B3DD1CDD8}" srcId="{E82B308A-7B92-4DA3-823B-912ECF5C4D00}" destId="{E458BFDD-F575-44F7-AD67-2880B560A774}" srcOrd="0" destOrd="0" parTransId="{AB26AE0C-8D3C-4327-B665-C76ADC060022}" sibTransId="{97C4F504-7F3A-47E6-AD16-93576FA5195E}"/>
    <dgm:cxn modelId="{30D4C162-CFA9-D745-92A1-27A8FE06F729}" type="presOf" srcId="{6B7EED6E-2941-441C-B60D-6EC6FD56B8C9}" destId="{E07B07F1-966C-4583-B1E7-0D8C34165955}" srcOrd="0" destOrd="0" presId="urn:microsoft.com/office/officeart/2005/8/layout/vList5"/>
    <dgm:cxn modelId="{7366B7BE-26CB-424F-9819-2A8F05B5E69C}" type="presOf" srcId="{6DB0066B-3EC6-402D-8CEB-28C4E2C81693}" destId="{F9E3C3E2-8CDB-49EA-9BA4-5D6A07C688A7}" srcOrd="0" destOrd="0" presId="urn:microsoft.com/office/officeart/2005/8/layout/vList5"/>
    <dgm:cxn modelId="{4A5B1400-B380-4B1B-BAE0-6550494C51C3}" srcId="{329A68D1-E75D-4E28-AF7D-9024F42D1EE6}" destId="{E501CF35-49EF-465F-A759-585AF57D627D}" srcOrd="0" destOrd="0" parTransId="{B8565D2A-E9B5-4ACB-B967-6E8FF83C0941}" sibTransId="{D672F0F3-BADD-484F-8582-1CFF78C78F09}"/>
    <dgm:cxn modelId="{57D6A568-2FBD-4640-BC26-00AFEE0F355D}" srcId="{22384DCF-D42C-45AC-BD74-AE0A3B67FE36}" destId="{DBE3EB69-B35E-417B-BE99-E46D9364483E}" srcOrd="6" destOrd="0" parTransId="{A7CA98FC-41D2-4969-A362-437FACD49005}" sibTransId="{B190DE2C-7FD9-40B3-8A80-07B1F39DBA78}"/>
    <dgm:cxn modelId="{FE60920C-D4F4-F245-9BAB-E50F82F67F95}" type="presOf" srcId="{DBE3EB69-B35E-417B-BE99-E46D9364483E}" destId="{F55659B8-7214-4F04-B4BC-B3CD20FFE3D3}" srcOrd="0" destOrd="0" presId="urn:microsoft.com/office/officeart/2005/8/layout/vList5"/>
    <dgm:cxn modelId="{F67F8383-F205-4358-B8C6-B96E64636AB0}" srcId="{6DB0066B-3EC6-402D-8CEB-28C4E2C81693}" destId="{F0A32098-AEA3-4982-98D3-CBB899FD4091}" srcOrd="0" destOrd="0" parTransId="{A4010845-A5A0-4822-ADBF-8602557FF493}" sibTransId="{D448CFFB-4016-495A-9559-709BC587C136}"/>
    <dgm:cxn modelId="{FEB766E1-3EBF-064C-9B74-4A856D045A96}" type="presOf" srcId="{9C7A726B-45CC-400C-B05B-03684626CD62}" destId="{C4D7406F-9BD0-4410-A117-54F43460D91C}" srcOrd="0" destOrd="0" presId="urn:microsoft.com/office/officeart/2005/8/layout/vList5"/>
    <dgm:cxn modelId="{48C7A888-2777-40FB-BB45-6AE26CAC378A}" srcId="{22384DCF-D42C-45AC-BD74-AE0A3B67FE36}" destId="{9C7A726B-45CC-400C-B05B-03684626CD62}" srcOrd="8" destOrd="0" parTransId="{09FBC13B-535C-47F6-A239-A14A1BB0283A}" sibTransId="{FAEEB64F-B7CA-444C-A51F-686489D7F3DF}"/>
    <dgm:cxn modelId="{A0C508C9-5A85-474E-B439-61248048EA24}" type="presOf" srcId="{F0A32098-AEA3-4982-98D3-CBB899FD4091}" destId="{E48DAFD7-C4FD-43EC-A229-7761F0A4241B}" srcOrd="0" destOrd="0" presId="urn:microsoft.com/office/officeart/2005/8/layout/vList5"/>
    <dgm:cxn modelId="{BD4155CD-6CC5-4528-A640-09AC5BD0DEE1}" srcId="{22384DCF-D42C-45AC-BD74-AE0A3B67FE36}" destId="{5405D780-9E0D-424F-B30A-63FEFB2089E8}" srcOrd="0" destOrd="0" parTransId="{AA3CC04C-184F-42A1-8195-C97C7E971B1A}" sibTransId="{60E3F879-9E2F-466E-B43F-053FA4A4B75B}"/>
    <dgm:cxn modelId="{437F9ACD-6742-5840-8954-66D00ACE29D1}" type="presOf" srcId="{98C69736-2BD7-473B-B0F3-E4B5C07D1F93}" destId="{DAB2D8FD-6AC1-4DDE-8631-7C210F33B4ED}" srcOrd="0" destOrd="0" presId="urn:microsoft.com/office/officeart/2005/8/layout/vList5"/>
    <dgm:cxn modelId="{2C59632E-255F-42EA-BC9C-827CAB593F3F}" srcId="{DBE3EB69-B35E-417B-BE99-E46D9364483E}" destId="{416C638D-D17B-4199-B38B-7D98B08B80D0}" srcOrd="0" destOrd="0" parTransId="{67AF98F0-D415-4A3E-9246-FED3B393DCA5}" sibTransId="{C666D7A7-F146-4E20-8489-FA71BE4AD7DE}"/>
    <dgm:cxn modelId="{F1B5FD1D-CFD9-40C6-A6DC-051214F26A70}" srcId="{22384DCF-D42C-45AC-BD74-AE0A3B67FE36}" destId="{C9FB0D24-4C4C-46AA-ACF5-D6AA07425A78}" srcOrd="7" destOrd="0" parTransId="{34387519-DAD4-4A52-AC82-399C2C12A27D}" sibTransId="{426C2385-799A-4EB6-92A9-44CC92F689C1}"/>
    <dgm:cxn modelId="{DA123A9F-B3AB-490D-AC5D-25FFF0EE35BA}" srcId="{22384DCF-D42C-45AC-BD74-AE0A3B67FE36}" destId="{6DB0066B-3EC6-402D-8CEB-28C4E2C81693}" srcOrd="2" destOrd="0" parTransId="{C686297A-D039-4691-9C5B-1DB79037C06C}" sibTransId="{1B348D75-8C1F-4746-A870-45F0784B5C19}"/>
    <dgm:cxn modelId="{642127F3-BB10-1B41-B9B3-94109F9CA2C4}" type="presOf" srcId="{416C638D-D17B-4199-B38B-7D98B08B80D0}" destId="{1A72A65A-9EEA-4497-8688-1DCDD12707B3}" srcOrd="0" destOrd="0" presId="urn:microsoft.com/office/officeart/2005/8/layout/vList5"/>
    <dgm:cxn modelId="{F6C59594-B133-4F6A-93BB-F60CE28E1A7F}" srcId="{22384DCF-D42C-45AC-BD74-AE0A3B67FE36}" destId="{E82B308A-7B92-4DA3-823B-912ECF5C4D00}" srcOrd="3" destOrd="0" parTransId="{D69BF3DE-A20C-4563-A275-2B4C466FB4F3}" sibTransId="{0DE38155-35E4-4951-BCCF-4745E05C0806}"/>
    <dgm:cxn modelId="{C9E7321A-7BB1-2A4D-95C5-EC0E3F4ECBAE}" type="presOf" srcId="{E458BFDD-F575-44F7-AD67-2880B560A774}" destId="{6183F379-84C5-4330-B2FB-59A4A77B7833}" srcOrd="0" destOrd="0" presId="urn:microsoft.com/office/officeart/2005/8/layout/vList5"/>
    <dgm:cxn modelId="{73855108-FEDC-497F-B8D1-58B036C18534}" srcId="{909DB4D0-12C0-4AFD-82E7-95DE539DB089}" destId="{4BD9A860-7B56-450F-B165-4A9729A98D39}" srcOrd="0" destOrd="0" parTransId="{19873C6E-E00F-42C0-A2A1-ABB34BFCC263}" sibTransId="{32A53ABB-A531-4F13-B9E1-8164474184B5}"/>
    <dgm:cxn modelId="{94815EFE-F985-439B-8657-F10084556EBB}" srcId="{9C7A726B-45CC-400C-B05B-03684626CD62}" destId="{4BAFF895-D3DB-4A87-8621-80E07CE26049}" srcOrd="0" destOrd="0" parTransId="{3FCE1F85-B1DF-4C59-B607-0B2419F0F512}" sibTransId="{5B476427-0E71-4A1A-A825-8C7AD2C3E48C}"/>
    <dgm:cxn modelId="{F11CFE2F-5B3A-4CDC-A567-50714F71C5BB}" srcId="{C9FB0D24-4C4C-46AA-ACF5-D6AA07425A78}" destId="{40BC4F32-1FAA-4A20-995A-E65DE0BB9CF3}" srcOrd="0" destOrd="0" parTransId="{8655A028-33ED-42EF-808B-F84A647AE11A}" sibTransId="{DB6C8A9B-6DE9-49D7-B660-A255302AFD3B}"/>
    <dgm:cxn modelId="{CFE6E649-F54B-3A4F-A584-EA2F520F9735}" type="presOf" srcId="{E82B308A-7B92-4DA3-823B-912ECF5C4D00}" destId="{2E44C28E-24D6-4503-A65C-BB06E4DC6421}" srcOrd="0" destOrd="0" presId="urn:microsoft.com/office/officeart/2005/8/layout/vList5"/>
    <dgm:cxn modelId="{2DBEE5E4-DE6E-6C49-B319-045DEE0ACAD7}" type="presOf" srcId="{329A68D1-E75D-4E28-AF7D-9024F42D1EE6}" destId="{E69FFF55-25C0-4692-AFB2-D6453A44458E}" srcOrd="0" destOrd="0" presId="urn:microsoft.com/office/officeart/2005/8/layout/vList5"/>
    <dgm:cxn modelId="{61FD87E1-7A63-BA48-B28D-849F371A1509}" type="presOf" srcId="{5405D780-9E0D-424F-B30A-63FEFB2089E8}" destId="{B9267746-F4C9-4CB1-A188-32223A5B40C3}" srcOrd="0" destOrd="0" presId="urn:microsoft.com/office/officeart/2005/8/layout/vList5"/>
    <dgm:cxn modelId="{FBF71ECF-44EF-BD46-B732-1AE363D3096E}" type="presOf" srcId="{22384DCF-D42C-45AC-BD74-AE0A3B67FE36}" destId="{A05B5E2D-A12A-4D2D-8599-522CDD915BD8}" srcOrd="0" destOrd="0" presId="urn:microsoft.com/office/officeart/2005/8/layout/vList5"/>
    <dgm:cxn modelId="{06A4BF58-EE19-244C-92CA-6F0CB7E0466E}" type="presOf" srcId="{4BD9A860-7B56-450F-B165-4A9729A98D39}" destId="{D17DBFF3-8050-4610-BBAC-FBF4652CFD53}" srcOrd="0" destOrd="0" presId="urn:microsoft.com/office/officeart/2005/8/layout/vList5"/>
    <dgm:cxn modelId="{4A470C24-041B-0946-B094-39DBEDD82090}" type="presOf" srcId="{554D48C5-FDBF-4CE8-850C-E26A20347642}" destId="{668650A6-E813-45FC-8E22-AB26562B03A9}" srcOrd="0" destOrd="0" presId="urn:microsoft.com/office/officeart/2005/8/layout/vList5"/>
    <dgm:cxn modelId="{2E50E604-DD7E-744A-B100-1795E0AA76F0}" type="presParOf" srcId="{A05B5E2D-A12A-4D2D-8599-522CDD915BD8}" destId="{4C70D433-4129-45C0-8C8D-2173C1A665A6}" srcOrd="0" destOrd="0" presId="urn:microsoft.com/office/officeart/2005/8/layout/vList5"/>
    <dgm:cxn modelId="{E51CB1D0-75A3-C441-8A23-340444B61081}" type="presParOf" srcId="{4C70D433-4129-45C0-8C8D-2173C1A665A6}" destId="{B9267746-F4C9-4CB1-A188-32223A5B40C3}" srcOrd="0" destOrd="0" presId="urn:microsoft.com/office/officeart/2005/8/layout/vList5"/>
    <dgm:cxn modelId="{1DAD53C2-6CA5-154E-9509-37BEB3DC29C5}" type="presParOf" srcId="{4C70D433-4129-45C0-8C8D-2173C1A665A6}" destId="{3AA98139-51EC-4919-9F75-4B6D141AB975}" srcOrd="1" destOrd="0" presId="urn:microsoft.com/office/officeart/2005/8/layout/vList5"/>
    <dgm:cxn modelId="{0412D707-237B-9B4B-B12C-8D0310B78716}" type="presParOf" srcId="{A05B5E2D-A12A-4D2D-8599-522CDD915BD8}" destId="{E4455D61-A987-496B-BD9C-DFE24D3E3EEC}" srcOrd="1" destOrd="0" presId="urn:microsoft.com/office/officeart/2005/8/layout/vList5"/>
    <dgm:cxn modelId="{6FA11F2B-B529-594F-9F66-5206BD51CCBB}" type="presParOf" srcId="{A05B5E2D-A12A-4D2D-8599-522CDD915BD8}" destId="{A6F8E7F5-BA20-4918-B3A8-433E8A868DA3}" srcOrd="2" destOrd="0" presId="urn:microsoft.com/office/officeart/2005/8/layout/vList5"/>
    <dgm:cxn modelId="{2517CFB8-E080-344E-AF7C-EFBF91C8F0FE}" type="presParOf" srcId="{A6F8E7F5-BA20-4918-B3A8-433E8A868DA3}" destId="{89894FAD-2509-49F2-9A17-696B6EABD9FC}" srcOrd="0" destOrd="0" presId="urn:microsoft.com/office/officeart/2005/8/layout/vList5"/>
    <dgm:cxn modelId="{ADE15055-81C9-4E48-AB80-5705376D5163}" type="presParOf" srcId="{A6F8E7F5-BA20-4918-B3A8-433E8A868DA3}" destId="{D17DBFF3-8050-4610-BBAC-FBF4652CFD53}" srcOrd="1" destOrd="0" presId="urn:microsoft.com/office/officeart/2005/8/layout/vList5"/>
    <dgm:cxn modelId="{23406A14-37D6-C54A-85AC-B599C84DE028}" type="presParOf" srcId="{A05B5E2D-A12A-4D2D-8599-522CDD915BD8}" destId="{33D20A03-BE27-4C65-86A9-CD86399E059B}" srcOrd="3" destOrd="0" presId="urn:microsoft.com/office/officeart/2005/8/layout/vList5"/>
    <dgm:cxn modelId="{BB2A7164-932F-6843-AA28-B4E06A6AC953}" type="presParOf" srcId="{A05B5E2D-A12A-4D2D-8599-522CDD915BD8}" destId="{A412CC9A-D1E4-4B47-A54A-2C71F26728B5}" srcOrd="4" destOrd="0" presId="urn:microsoft.com/office/officeart/2005/8/layout/vList5"/>
    <dgm:cxn modelId="{AEF8380F-D6FC-E040-B0BC-29C28C166D37}" type="presParOf" srcId="{A412CC9A-D1E4-4B47-A54A-2C71F26728B5}" destId="{F9E3C3E2-8CDB-49EA-9BA4-5D6A07C688A7}" srcOrd="0" destOrd="0" presId="urn:microsoft.com/office/officeart/2005/8/layout/vList5"/>
    <dgm:cxn modelId="{4B8896A1-82F5-4F45-B78B-675A19C82DA6}" type="presParOf" srcId="{A412CC9A-D1E4-4B47-A54A-2C71F26728B5}" destId="{E48DAFD7-C4FD-43EC-A229-7761F0A4241B}" srcOrd="1" destOrd="0" presId="urn:microsoft.com/office/officeart/2005/8/layout/vList5"/>
    <dgm:cxn modelId="{5EC3A7FE-49B0-524F-A46E-ED0F57B0D3AB}" type="presParOf" srcId="{A05B5E2D-A12A-4D2D-8599-522CDD915BD8}" destId="{94300CCB-6C31-4985-A228-55FF3975B095}" srcOrd="5" destOrd="0" presId="urn:microsoft.com/office/officeart/2005/8/layout/vList5"/>
    <dgm:cxn modelId="{5C15C3D4-C70B-F841-8C82-1565E27E8115}" type="presParOf" srcId="{A05B5E2D-A12A-4D2D-8599-522CDD915BD8}" destId="{08C67186-1EF3-4876-B134-F0AF7CB0EAD7}" srcOrd="6" destOrd="0" presId="urn:microsoft.com/office/officeart/2005/8/layout/vList5"/>
    <dgm:cxn modelId="{B670CB8E-83B0-3543-BB00-0731456D4826}" type="presParOf" srcId="{08C67186-1EF3-4876-B134-F0AF7CB0EAD7}" destId="{2E44C28E-24D6-4503-A65C-BB06E4DC6421}" srcOrd="0" destOrd="0" presId="urn:microsoft.com/office/officeart/2005/8/layout/vList5"/>
    <dgm:cxn modelId="{450A661A-1B71-0A4C-AD81-B77A83B77C08}" type="presParOf" srcId="{08C67186-1EF3-4876-B134-F0AF7CB0EAD7}" destId="{6183F379-84C5-4330-B2FB-59A4A77B7833}" srcOrd="1" destOrd="0" presId="urn:microsoft.com/office/officeart/2005/8/layout/vList5"/>
    <dgm:cxn modelId="{86147683-82B1-884B-8FA7-CE5C59D8C5BC}" type="presParOf" srcId="{A05B5E2D-A12A-4D2D-8599-522CDD915BD8}" destId="{B82C1DEC-A3B5-4B4C-8482-3611ABA86A04}" srcOrd="7" destOrd="0" presId="urn:microsoft.com/office/officeart/2005/8/layout/vList5"/>
    <dgm:cxn modelId="{03141B73-34F7-4D4E-9214-7B395DF2BA46}" type="presParOf" srcId="{A05B5E2D-A12A-4D2D-8599-522CDD915BD8}" destId="{33680C70-BD34-4193-84EB-4D8689DDF289}" srcOrd="8" destOrd="0" presId="urn:microsoft.com/office/officeart/2005/8/layout/vList5"/>
    <dgm:cxn modelId="{9B7D3658-DF68-5549-ACF1-B57229F783A8}" type="presParOf" srcId="{33680C70-BD34-4193-84EB-4D8689DDF289}" destId="{DAB2D8FD-6AC1-4DDE-8631-7C210F33B4ED}" srcOrd="0" destOrd="0" presId="urn:microsoft.com/office/officeart/2005/8/layout/vList5"/>
    <dgm:cxn modelId="{C9ADACCC-1B61-CC44-B2C9-7C4BB2DDE2E9}" type="presParOf" srcId="{33680C70-BD34-4193-84EB-4D8689DDF289}" destId="{E07B07F1-966C-4583-B1E7-0D8C34165955}" srcOrd="1" destOrd="0" presId="urn:microsoft.com/office/officeart/2005/8/layout/vList5"/>
    <dgm:cxn modelId="{19BEF2E8-18F8-DD48-AB11-0FA41B1316BD}" type="presParOf" srcId="{A05B5E2D-A12A-4D2D-8599-522CDD915BD8}" destId="{FFF4D41C-F566-4BF2-A928-19C7643917A9}" srcOrd="9" destOrd="0" presId="urn:microsoft.com/office/officeart/2005/8/layout/vList5"/>
    <dgm:cxn modelId="{32F58F8F-4BAB-FF4D-85A4-FBEA40B100F5}" type="presParOf" srcId="{A05B5E2D-A12A-4D2D-8599-522CDD915BD8}" destId="{0984DE9E-B443-4139-B9A2-61B51C8ACD8A}" srcOrd="10" destOrd="0" presId="urn:microsoft.com/office/officeart/2005/8/layout/vList5"/>
    <dgm:cxn modelId="{17D1659A-1DEC-6447-BC16-C8E01B0956A3}" type="presParOf" srcId="{0984DE9E-B443-4139-B9A2-61B51C8ACD8A}" destId="{668650A6-E813-45FC-8E22-AB26562B03A9}" srcOrd="0" destOrd="0" presId="urn:microsoft.com/office/officeart/2005/8/layout/vList5"/>
    <dgm:cxn modelId="{7860DE06-12D4-AD41-8C66-1ABC2CAE8FFC}" type="presParOf" srcId="{0984DE9E-B443-4139-B9A2-61B51C8ACD8A}" destId="{12530C89-D7B3-4649-8671-5E4A89E4AD04}" srcOrd="1" destOrd="0" presId="urn:microsoft.com/office/officeart/2005/8/layout/vList5"/>
    <dgm:cxn modelId="{1554B119-2774-E845-8293-9E456F976C86}" type="presParOf" srcId="{A05B5E2D-A12A-4D2D-8599-522CDD915BD8}" destId="{03364C5C-1FDC-467E-A4AF-90E0051A88D4}" srcOrd="11" destOrd="0" presId="urn:microsoft.com/office/officeart/2005/8/layout/vList5"/>
    <dgm:cxn modelId="{114907BF-E422-2E48-A339-B2DD67F16712}" type="presParOf" srcId="{A05B5E2D-A12A-4D2D-8599-522CDD915BD8}" destId="{6CE4C9BE-D7AC-4871-B784-DF6510D61938}" srcOrd="12" destOrd="0" presId="urn:microsoft.com/office/officeart/2005/8/layout/vList5"/>
    <dgm:cxn modelId="{000A9262-6907-9E4A-BA69-2FB218B93218}" type="presParOf" srcId="{6CE4C9BE-D7AC-4871-B784-DF6510D61938}" destId="{F55659B8-7214-4F04-B4BC-B3CD20FFE3D3}" srcOrd="0" destOrd="0" presId="urn:microsoft.com/office/officeart/2005/8/layout/vList5"/>
    <dgm:cxn modelId="{D048517A-755B-4847-80DD-9E3FBFD606F7}" type="presParOf" srcId="{6CE4C9BE-D7AC-4871-B784-DF6510D61938}" destId="{1A72A65A-9EEA-4497-8688-1DCDD12707B3}" srcOrd="1" destOrd="0" presId="urn:microsoft.com/office/officeart/2005/8/layout/vList5"/>
    <dgm:cxn modelId="{0D69B7B2-BC99-034F-8312-AE0ED3BBBE9E}" type="presParOf" srcId="{A05B5E2D-A12A-4D2D-8599-522CDD915BD8}" destId="{4D071EF4-9902-4EEE-9B11-5BE17553F0DE}" srcOrd="13" destOrd="0" presId="urn:microsoft.com/office/officeart/2005/8/layout/vList5"/>
    <dgm:cxn modelId="{6F21E036-26A0-F245-835D-E2CADD070B0C}" type="presParOf" srcId="{A05B5E2D-A12A-4D2D-8599-522CDD915BD8}" destId="{80842337-8D05-4DB0-9EFB-D77FE18B012C}" srcOrd="14" destOrd="0" presId="urn:microsoft.com/office/officeart/2005/8/layout/vList5"/>
    <dgm:cxn modelId="{1D3FB6E9-7CBE-0049-A97E-0D7A31E01F36}" type="presParOf" srcId="{80842337-8D05-4DB0-9EFB-D77FE18B012C}" destId="{57576D07-5009-425A-AE26-E74C8C1BB537}" srcOrd="0" destOrd="0" presId="urn:microsoft.com/office/officeart/2005/8/layout/vList5"/>
    <dgm:cxn modelId="{FA7C30FE-F664-544B-A657-4ED1FBCA9069}" type="presParOf" srcId="{80842337-8D05-4DB0-9EFB-D77FE18B012C}" destId="{9D59E97B-CD0F-438C-93C9-812AE3BB1DAC}" srcOrd="1" destOrd="0" presId="urn:microsoft.com/office/officeart/2005/8/layout/vList5"/>
    <dgm:cxn modelId="{54FD2772-0996-7248-9415-BCE5D1697DC9}" type="presParOf" srcId="{A05B5E2D-A12A-4D2D-8599-522CDD915BD8}" destId="{1A18A290-071F-4399-B73C-A5B04FCB7E1C}" srcOrd="15" destOrd="0" presId="urn:microsoft.com/office/officeart/2005/8/layout/vList5"/>
    <dgm:cxn modelId="{3DF0567B-485A-3447-8D7D-BF231545F651}" type="presParOf" srcId="{A05B5E2D-A12A-4D2D-8599-522CDD915BD8}" destId="{6357C8A7-4D68-4BB9-B645-8B367450C9C6}" srcOrd="16" destOrd="0" presId="urn:microsoft.com/office/officeart/2005/8/layout/vList5"/>
    <dgm:cxn modelId="{5FFE28DB-A3DC-F740-B4DA-FEF812B4DF6C}" type="presParOf" srcId="{6357C8A7-4D68-4BB9-B645-8B367450C9C6}" destId="{C4D7406F-9BD0-4410-A117-54F43460D91C}" srcOrd="0" destOrd="0" presId="urn:microsoft.com/office/officeart/2005/8/layout/vList5"/>
    <dgm:cxn modelId="{20FF1C9B-D100-CC42-9578-44B42EEB832F}" type="presParOf" srcId="{6357C8A7-4D68-4BB9-B645-8B367450C9C6}" destId="{EE557F51-F9CA-406B-9164-15B14477EA5D}" srcOrd="1" destOrd="0" presId="urn:microsoft.com/office/officeart/2005/8/layout/vList5"/>
    <dgm:cxn modelId="{8548A4DD-AF74-F244-85D7-FE41CDA51531}" type="presParOf" srcId="{A05B5E2D-A12A-4D2D-8599-522CDD915BD8}" destId="{A5CE8F46-42B1-47F9-B554-1D25345B43CF}" srcOrd="17" destOrd="0" presId="urn:microsoft.com/office/officeart/2005/8/layout/vList5"/>
    <dgm:cxn modelId="{8EA4568E-BC57-6041-9933-5B2336093CA3}" type="presParOf" srcId="{A05B5E2D-A12A-4D2D-8599-522CDD915BD8}" destId="{BFE58571-AEBC-4A45-A25D-61638CE64BAB}" srcOrd="18" destOrd="0" presId="urn:microsoft.com/office/officeart/2005/8/layout/vList5"/>
    <dgm:cxn modelId="{29BE1CFE-5971-D74B-972A-5524D59DB6F4}" type="presParOf" srcId="{BFE58571-AEBC-4A45-A25D-61638CE64BAB}" destId="{E69FFF55-25C0-4692-AFB2-D6453A44458E}" srcOrd="0" destOrd="0" presId="urn:microsoft.com/office/officeart/2005/8/layout/vList5"/>
    <dgm:cxn modelId="{B07FF584-6A16-C249-AED3-FED66B506842}" type="presParOf" srcId="{BFE58571-AEBC-4A45-A25D-61638CE64BAB}" destId="{20062B6F-50BB-44DD-9E18-AF4504DEAA8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98139-51EC-4919-9F75-4B6D141AB975}">
      <dsp:nvSpPr>
        <dsp:cNvPr id="0" name=""/>
        <dsp:cNvSpPr/>
      </dsp:nvSpPr>
      <dsp:spPr>
        <a:xfrm rot="5400000">
          <a:off x="2083557" y="-846290"/>
          <a:ext cx="337706" cy="211991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kern="1200" smtClean="0"/>
            <a:t>USA</a:t>
          </a:r>
          <a:endParaRPr lang="en-GB" sz="1700" kern="1200" dirty="0"/>
        </a:p>
      </dsp:txBody>
      <dsp:txXfrm rot="-5400000">
        <a:off x="1192453" y="61299"/>
        <a:ext cx="2103430" cy="304736"/>
      </dsp:txXfrm>
    </dsp:sp>
    <dsp:sp modelId="{B9267746-F4C9-4CB1-A188-32223A5B40C3}">
      <dsp:nvSpPr>
        <dsp:cNvPr id="0" name=""/>
        <dsp:cNvSpPr/>
      </dsp:nvSpPr>
      <dsp:spPr>
        <a:xfrm>
          <a:off x="0" y="2601"/>
          <a:ext cx="1192452" cy="4221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kern="1200" dirty="0" smtClean="0"/>
            <a:t>10.5%</a:t>
          </a:r>
          <a:endParaRPr lang="en-GB" sz="2100" kern="1200" dirty="0"/>
        </a:p>
      </dsp:txBody>
      <dsp:txXfrm>
        <a:off x="20607" y="23208"/>
        <a:ext cx="1151238" cy="380918"/>
      </dsp:txXfrm>
    </dsp:sp>
    <dsp:sp modelId="{D17DBFF3-8050-4610-BBAC-FBF4652CFD53}">
      <dsp:nvSpPr>
        <dsp:cNvPr id="0" name=""/>
        <dsp:cNvSpPr/>
      </dsp:nvSpPr>
      <dsp:spPr>
        <a:xfrm rot="5400000">
          <a:off x="2083557" y="-403050"/>
          <a:ext cx="337706" cy="211991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kern="1200" dirty="0" smtClean="0"/>
            <a:t>France</a:t>
          </a:r>
          <a:endParaRPr lang="en-GB" sz="1700" kern="1200" dirty="0"/>
        </a:p>
      </dsp:txBody>
      <dsp:txXfrm rot="-5400000">
        <a:off x="1192453" y="504539"/>
        <a:ext cx="2103430" cy="304736"/>
      </dsp:txXfrm>
    </dsp:sp>
    <dsp:sp modelId="{89894FAD-2509-49F2-9A17-696B6EABD9FC}">
      <dsp:nvSpPr>
        <dsp:cNvPr id="0" name=""/>
        <dsp:cNvSpPr/>
      </dsp:nvSpPr>
      <dsp:spPr>
        <a:xfrm>
          <a:off x="0" y="445840"/>
          <a:ext cx="1192452" cy="4221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kern="1200" dirty="0" smtClean="0"/>
            <a:t>5.6%</a:t>
          </a:r>
          <a:endParaRPr lang="en-GB" sz="2100" kern="1200" dirty="0"/>
        </a:p>
      </dsp:txBody>
      <dsp:txXfrm>
        <a:off x="20607" y="466447"/>
        <a:ext cx="1151238" cy="380918"/>
      </dsp:txXfrm>
    </dsp:sp>
    <dsp:sp modelId="{E48DAFD7-C4FD-43EC-A229-7761F0A4241B}">
      <dsp:nvSpPr>
        <dsp:cNvPr id="0" name=""/>
        <dsp:cNvSpPr/>
      </dsp:nvSpPr>
      <dsp:spPr>
        <a:xfrm rot="5400000">
          <a:off x="2083557" y="40188"/>
          <a:ext cx="337706" cy="211991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kern="1200" smtClean="0"/>
            <a:t>Brazil</a:t>
          </a:r>
          <a:endParaRPr lang="en-GB" sz="1700" kern="1200" dirty="0"/>
        </a:p>
      </dsp:txBody>
      <dsp:txXfrm rot="-5400000">
        <a:off x="1192453" y="947778"/>
        <a:ext cx="2103430" cy="304736"/>
      </dsp:txXfrm>
    </dsp:sp>
    <dsp:sp modelId="{F9E3C3E2-8CDB-49EA-9BA4-5D6A07C688A7}">
      <dsp:nvSpPr>
        <dsp:cNvPr id="0" name=""/>
        <dsp:cNvSpPr/>
      </dsp:nvSpPr>
      <dsp:spPr>
        <a:xfrm>
          <a:off x="0" y="889080"/>
          <a:ext cx="1192452" cy="4221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kern="1200" dirty="0" smtClean="0"/>
            <a:t>5.6%</a:t>
          </a:r>
          <a:endParaRPr lang="en-GB" sz="2100" kern="1200" dirty="0"/>
        </a:p>
      </dsp:txBody>
      <dsp:txXfrm>
        <a:off x="20607" y="909687"/>
        <a:ext cx="1151238" cy="380918"/>
      </dsp:txXfrm>
    </dsp:sp>
    <dsp:sp modelId="{6183F379-84C5-4330-B2FB-59A4A77B7833}">
      <dsp:nvSpPr>
        <dsp:cNvPr id="0" name=""/>
        <dsp:cNvSpPr/>
      </dsp:nvSpPr>
      <dsp:spPr>
        <a:xfrm rot="5400000">
          <a:off x="2083557" y="483428"/>
          <a:ext cx="337706" cy="211991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kern="1200" smtClean="0"/>
            <a:t>China</a:t>
          </a:r>
          <a:endParaRPr lang="en-GB" sz="1700" kern="1200" dirty="0"/>
        </a:p>
      </dsp:txBody>
      <dsp:txXfrm rot="-5400000">
        <a:off x="1192453" y="1391018"/>
        <a:ext cx="2103430" cy="304736"/>
      </dsp:txXfrm>
    </dsp:sp>
    <dsp:sp modelId="{2E44C28E-24D6-4503-A65C-BB06E4DC6421}">
      <dsp:nvSpPr>
        <dsp:cNvPr id="0" name=""/>
        <dsp:cNvSpPr/>
      </dsp:nvSpPr>
      <dsp:spPr>
        <a:xfrm>
          <a:off x="0" y="1332319"/>
          <a:ext cx="1192452" cy="4221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kern="1200" dirty="0" smtClean="0"/>
            <a:t>5.4%</a:t>
          </a:r>
          <a:endParaRPr lang="en-GB" sz="2100" kern="1200" dirty="0"/>
        </a:p>
      </dsp:txBody>
      <dsp:txXfrm>
        <a:off x="20607" y="1352926"/>
        <a:ext cx="1151238" cy="380918"/>
      </dsp:txXfrm>
    </dsp:sp>
    <dsp:sp modelId="{E07B07F1-966C-4583-B1E7-0D8C34165955}">
      <dsp:nvSpPr>
        <dsp:cNvPr id="0" name=""/>
        <dsp:cNvSpPr/>
      </dsp:nvSpPr>
      <dsp:spPr>
        <a:xfrm rot="5400000">
          <a:off x="2083557" y="926667"/>
          <a:ext cx="337706" cy="211991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kern="1200" dirty="0" smtClean="0"/>
            <a:t>Russia</a:t>
          </a:r>
          <a:endParaRPr lang="en-GB" sz="1700" kern="1200" dirty="0"/>
        </a:p>
      </dsp:txBody>
      <dsp:txXfrm rot="-5400000">
        <a:off x="1192453" y="1834257"/>
        <a:ext cx="2103430" cy="304736"/>
      </dsp:txXfrm>
    </dsp:sp>
    <dsp:sp modelId="{DAB2D8FD-6AC1-4DDE-8631-7C210F33B4ED}">
      <dsp:nvSpPr>
        <dsp:cNvPr id="0" name=""/>
        <dsp:cNvSpPr/>
      </dsp:nvSpPr>
      <dsp:spPr>
        <a:xfrm>
          <a:off x="0" y="1775559"/>
          <a:ext cx="1192452" cy="4221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kern="1200" dirty="0" smtClean="0"/>
            <a:t>5.3%</a:t>
          </a:r>
          <a:endParaRPr lang="en-GB" sz="2100" kern="1200" dirty="0"/>
        </a:p>
      </dsp:txBody>
      <dsp:txXfrm>
        <a:off x="20607" y="1796166"/>
        <a:ext cx="1151238" cy="380918"/>
      </dsp:txXfrm>
    </dsp:sp>
    <dsp:sp modelId="{12530C89-D7B3-4649-8671-5E4A89E4AD04}">
      <dsp:nvSpPr>
        <dsp:cNvPr id="0" name=""/>
        <dsp:cNvSpPr/>
      </dsp:nvSpPr>
      <dsp:spPr>
        <a:xfrm rot="5400000">
          <a:off x="2083557" y="1369907"/>
          <a:ext cx="337706" cy="211991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kern="1200" smtClean="0"/>
            <a:t>UK</a:t>
          </a:r>
          <a:endParaRPr lang="en-GB" sz="1700" kern="1200" dirty="0"/>
        </a:p>
      </dsp:txBody>
      <dsp:txXfrm rot="-5400000">
        <a:off x="1192453" y="2277497"/>
        <a:ext cx="2103430" cy="304736"/>
      </dsp:txXfrm>
    </dsp:sp>
    <dsp:sp modelId="{668650A6-E813-45FC-8E22-AB26562B03A9}">
      <dsp:nvSpPr>
        <dsp:cNvPr id="0" name=""/>
        <dsp:cNvSpPr/>
      </dsp:nvSpPr>
      <dsp:spPr>
        <a:xfrm>
          <a:off x="0" y="2218798"/>
          <a:ext cx="1192452" cy="4221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kern="1200" dirty="0" smtClean="0"/>
            <a:t>4.7%</a:t>
          </a:r>
          <a:endParaRPr lang="en-GB" sz="2100" kern="1200" dirty="0"/>
        </a:p>
      </dsp:txBody>
      <dsp:txXfrm>
        <a:off x="20607" y="2239405"/>
        <a:ext cx="1151238" cy="380918"/>
      </dsp:txXfrm>
    </dsp:sp>
    <dsp:sp modelId="{1A72A65A-9EEA-4497-8688-1DCDD12707B3}">
      <dsp:nvSpPr>
        <dsp:cNvPr id="0" name=""/>
        <dsp:cNvSpPr/>
      </dsp:nvSpPr>
      <dsp:spPr>
        <a:xfrm rot="5400000">
          <a:off x="2083557" y="1813147"/>
          <a:ext cx="337706" cy="211991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kern="1200" smtClean="0"/>
            <a:t>India</a:t>
          </a:r>
          <a:endParaRPr lang="en-GB" sz="1700" kern="1200" dirty="0"/>
        </a:p>
      </dsp:txBody>
      <dsp:txXfrm rot="-5400000">
        <a:off x="1192453" y="2720737"/>
        <a:ext cx="2103430" cy="304736"/>
      </dsp:txXfrm>
    </dsp:sp>
    <dsp:sp modelId="{F55659B8-7214-4F04-B4BC-B3CD20FFE3D3}">
      <dsp:nvSpPr>
        <dsp:cNvPr id="0" name=""/>
        <dsp:cNvSpPr/>
      </dsp:nvSpPr>
      <dsp:spPr>
        <a:xfrm>
          <a:off x="0" y="2662038"/>
          <a:ext cx="1192452" cy="4221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kern="1200" dirty="0" smtClean="0"/>
            <a:t>4.7%</a:t>
          </a:r>
          <a:endParaRPr lang="en-GB" sz="2100" kern="1200" dirty="0"/>
        </a:p>
      </dsp:txBody>
      <dsp:txXfrm>
        <a:off x="20607" y="2682645"/>
        <a:ext cx="1151238" cy="380918"/>
      </dsp:txXfrm>
    </dsp:sp>
    <dsp:sp modelId="{9D59E97B-CD0F-438C-93C9-812AE3BB1DAC}">
      <dsp:nvSpPr>
        <dsp:cNvPr id="0" name=""/>
        <dsp:cNvSpPr/>
      </dsp:nvSpPr>
      <dsp:spPr>
        <a:xfrm rot="5400000">
          <a:off x="2083557" y="2256386"/>
          <a:ext cx="337706" cy="211991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kern="1200" smtClean="0"/>
            <a:t>Canada</a:t>
          </a:r>
          <a:endParaRPr lang="en-GB" sz="1700" kern="1200" dirty="0"/>
        </a:p>
      </dsp:txBody>
      <dsp:txXfrm rot="-5400000">
        <a:off x="1192453" y="3163976"/>
        <a:ext cx="2103430" cy="304736"/>
      </dsp:txXfrm>
    </dsp:sp>
    <dsp:sp modelId="{57576D07-5009-425A-AE26-E74C8C1BB537}">
      <dsp:nvSpPr>
        <dsp:cNvPr id="0" name=""/>
        <dsp:cNvSpPr/>
      </dsp:nvSpPr>
      <dsp:spPr>
        <a:xfrm>
          <a:off x="0" y="3105277"/>
          <a:ext cx="1192452" cy="4221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kern="1200" dirty="0" smtClean="0"/>
            <a:t>4.1%</a:t>
          </a:r>
          <a:endParaRPr lang="en-GB" sz="2100" kern="1200" dirty="0"/>
        </a:p>
      </dsp:txBody>
      <dsp:txXfrm>
        <a:off x="20607" y="3125884"/>
        <a:ext cx="1151238" cy="380918"/>
      </dsp:txXfrm>
    </dsp:sp>
    <dsp:sp modelId="{EE557F51-F9CA-406B-9164-15B14477EA5D}">
      <dsp:nvSpPr>
        <dsp:cNvPr id="0" name=""/>
        <dsp:cNvSpPr/>
      </dsp:nvSpPr>
      <dsp:spPr>
        <a:xfrm rot="5400000">
          <a:off x="2083557" y="2699626"/>
          <a:ext cx="337706" cy="211991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kern="1200" smtClean="0"/>
            <a:t>Australia</a:t>
          </a:r>
          <a:endParaRPr lang="en-GB" sz="1700" kern="1200" dirty="0"/>
        </a:p>
      </dsp:txBody>
      <dsp:txXfrm rot="-5400000">
        <a:off x="1192453" y="3607216"/>
        <a:ext cx="2103430" cy="304736"/>
      </dsp:txXfrm>
    </dsp:sp>
    <dsp:sp modelId="{C4D7406F-9BD0-4410-A117-54F43460D91C}">
      <dsp:nvSpPr>
        <dsp:cNvPr id="0" name=""/>
        <dsp:cNvSpPr/>
      </dsp:nvSpPr>
      <dsp:spPr>
        <a:xfrm>
          <a:off x="0" y="3548517"/>
          <a:ext cx="1192452" cy="4221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kern="1200" dirty="0" smtClean="0"/>
            <a:t>3.8%</a:t>
          </a:r>
          <a:endParaRPr lang="en-GB" sz="2100" kern="1200" dirty="0"/>
        </a:p>
      </dsp:txBody>
      <dsp:txXfrm>
        <a:off x="20607" y="3569124"/>
        <a:ext cx="1151238" cy="380918"/>
      </dsp:txXfrm>
    </dsp:sp>
    <dsp:sp modelId="{20062B6F-50BB-44DD-9E18-AF4504DEAA8E}">
      <dsp:nvSpPr>
        <dsp:cNvPr id="0" name=""/>
        <dsp:cNvSpPr/>
      </dsp:nvSpPr>
      <dsp:spPr>
        <a:xfrm rot="5400000">
          <a:off x="2083557" y="3142865"/>
          <a:ext cx="337706" cy="211991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kern="1200" smtClean="0"/>
            <a:t>Spain</a:t>
          </a:r>
          <a:endParaRPr lang="en-GB" sz="1700" kern="1200" dirty="0"/>
        </a:p>
      </dsp:txBody>
      <dsp:txXfrm rot="-5400000">
        <a:off x="1192453" y="4050455"/>
        <a:ext cx="2103430" cy="304736"/>
      </dsp:txXfrm>
    </dsp:sp>
    <dsp:sp modelId="{E69FFF55-25C0-4692-AFB2-D6453A44458E}">
      <dsp:nvSpPr>
        <dsp:cNvPr id="0" name=""/>
        <dsp:cNvSpPr/>
      </dsp:nvSpPr>
      <dsp:spPr>
        <a:xfrm>
          <a:off x="0" y="3991756"/>
          <a:ext cx="1192452" cy="4221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kern="1200" dirty="0" smtClean="0"/>
            <a:t>2.4%</a:t>
          </a:r>
          <a:endParaRPr lang="en-GB" sz="2100" kern="1200" dirty="0"/>
        </a:p>
      </dsp:txBody>
      <dsp:txXfrm>
        <a:off x="20607" y="4012363"/>
        <a:ext cx="1151238" cy="38091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0.74229</cdr:x>
      <cdr:y>0.14382</cdr:y>
    </cdr:from>
    <cdr:to>
      <cdr:x>0.86978</cdr:x>
      <cdr:y>0.19758</cdr:y>
    </cdr:to>
    <cdr:sp macro="" textlink="">
      <cdr:nvSpPr>
        <cdr:cNvPr id="2" name="TextBox 1"/>
        <cdr:cNvSpPr txBox="1"/>
      </cdr:nvSpPr>
      <cdr:spPr>
        <a:xfrm xmlns:a="http://schemas.openxmlformats.org/drawingml/2006/main">
          <a:off x="6211234" y="699774"/>
          <a:ext cx="1066817" cy="261610"/>
        </a:xfrm>
        <a:prstGeom xmlns:a="http://schemas.openxmlformats.org/drawingml/2006/main" prst="rect">
          <a:avLst/>
        </a:prstGeom>
        <a:noFill xmlns:a="http://schemas.openxmlformats.org/drawingml/2006/main"/>
      </cdr:spPr>
      <cdr:txBody>
        <a:bodyPr xmlns:a="http://schemas.openxmlformats.org/drawingml/2006/main" vertOverflow="clip" wrap="square" lIns="72000" rIns="72000" rtlCol="0">
          <a:spAutoFit/>
        </a:bodyPr>
        <a:lstStyle xmlns:a="http://schemas.openxmlformats.org/drawingml/2006/main"/>
        <a:p xmlns:a="http://schemas.openxmlformats.org/drawingml/2006/main">
          <a:r>
            <a:rPr lang="en-GB" b="1" dirty="0" smtClean="0"/>
            <a:t>CAGR:</a:t>
          </a:r>
          <a:r>
            <a:rPr lang="en-GB" sz="1100" b="1" dirty="0" smtClean="0"/>
            <a:t>3.4%</a:t>
          </a:r>
          <a:endParaRPr lang="en-US" sz="1100" b="1" dirty="0" err="1" smtClean="0"/>
        </a:p>
      </cdr:txBody>
    </cdr:sp>
  </cdr:relSizeAnchor>
  <cdr:relSizeAnchor xmlns:cdr="http://schemas.openxmlformats.org/drawingml/2006/chartDrawing">
    <cdr:from>
      <cdr:x>0.20774</cdr:x>
      <cdr:y>0.21612</cdr:y>
    </cdr:from>
    <cdr:to>
      <cdr:x>0.32612</cdr:x>
      <cdr:y>0.26988</cdr:y>
    </cdr:to>
    <cdr:sp macro="" textlink="">
      <cdr:nvSpPr>
        <cdr:cNvPr id="3" name="TextBox 2"/>
        <cdr:cNvSpPr txBox="1"/>
      </cdr:nvSpPr>
      <cdr:spPr>
        <a:xfrm xmlns:a="http://schemas.openxmlformats.org/drawingml/2006/main">
          <a:off x="1738311" y="1051559"/>
          <a:ext cx="990603" cy="261610"/>
        </a:xfrm>
        <a:prstGeom xmlns:a="http://schemas.openxmlformats.org/drawingml/2006/main" prst="rect">
          <a:avLst/>
        </a:prstGeom>
        <a:noFill xmlns:a="http://schemas.openxmlformats.org/drawingml/2006/main"/>
      </cdr:spPr>
      <cdr:txBody>
        <a:bodyPr xmlns:a="http://schemas.openxmlformats.org/drawingml/2006/main" vertOverflow="clip" wrap="square" lIns="72000" rIns="72000" rtlCol="0">
          <a:spAutoFit/>
        </a:bodyPr>
        <a:lstStyle xmlns:a="http://schemas.openxmlformats.org/drawingml/2006/main"/>
        <a:p xmlns:a="http://schemas.openxmlformats.org/drawingml/2006/main">
          <a:r>
            <a:rPr lang="en-GB" sz="1100" b="1" dirty="0" smtClean="0"/>
            <a:t>CAGR: 6%</a:t>
          </a:r>
          <a:endParaRPr lang="en-US" sz="1100" b="1" dirty="0" err="1" smtClean="0"/>
        </a:p>
      </cdr:txBody>
    </cdr:sp>
  </cdr:relSizeAnchor>
</c:userShapes>
</file>

<file path=ppt/drawings/drawing2.xml><?xml version="1.0" encoding="utf-8"?>
<c:userShapes xmlns:c="http://schemas.openxmlformats.org/drawingml/2006/chart">
  <cdr:relSizeAnchor xmlns:cdr="http://schemas.openxmlformats.org/drawingml/2006/chartDrawing">
    <cdr:from>
      <cdr:x>0.2963</cdr:x>
      <cdr:y>0.42873</cdr:y>
    </cdr:from>
    <cdr:to>
      <cdr:x>0.37037</cdr:x>
      <cdr:y>0.4755</cdr:y>
    </cdr:to>
    <cdr:cxnSp macro="">
      <cdr:nvCxnSpPr>
        <cdr:cNvPr id="3" name="Straight Arrow Connector 2"/>
        <cdr:cNvCxnSpPr/>
      </cdr:nvCxnSpPr>
      <cdr:spPr>
        <a:xfrm xmlns:a="http://schemas.openxmlformats.org/drawingml/2006/main" flipV="1">
          <a:off x="2438400" y="2095500"/>
          <a:ext cx="609600" cy="228599"/>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0.48148</cdr:x>
      <cdr:y>0.67038</cdr:y>
    </cdr:from>
    <cdr:to>
      <cdr:x>0.56481</cdr:x>
      <cdr:y>0.70156</cdr:y>
    </cdr:to>
    <cdr:cxnSp macro="">
      <cdr:nvCxnSpPr>
        <cdr:cNvPr id="5" name="Straight Arrow Connector 4"/>
        <cdr:cNvCxnSpPr/>
      </cdr:nvCxnSpPr>
      <cdr:spPr>
        <a:xfrm xmlns:a="http://schemas.openxmlformats.org/drawingml/2006/main" flipV="1">
          <a:off x="3962400" y="3276600"/>
          <a:ext cx="685800" cy="15240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0.64815</cdr:x>
      <cdr:y>0.10913</cdr:y>
    </cdr:from>
    <cdr:to>
      <cdr:x>0.72489</cdr:x>
      <cdr:y>0.14889</cdr:y>
    </cdr:to>
    <cdr:cxnSp macro="">
      <cdr:nvCxnSpPr>
        <cdr:cNvPr id="7" name="Straight Arrow Connector 6"/>
        <cdr:cNvCxnSpPr/>
      </cdr:nvCxnSpPr>
      <cdr:spPr>
        <a:xfrm xmlns:a="http://schemas.openxmlformats.org/drawingml/2006/main" flipV="1">
          <a:off x="5334000" y="533400"/>
          <a:ext cx="631540" cy="194334"/>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0.84259</cdr:x>
      <cdr:y>0.54566</cdr:y>
    </cdr:from>
    <cdr:to>
      <cdr:x>0.91667</cdr:x>
      <cdr:y>0.60292</cdr:y>
    </cdr:to>
    <cdr:cxnSp macro="">
      <cdr:nvCxnSpPr>
        <cdr:cNvPr id="9" name="Straight Arrow Connector 8"/>
        <cdr:cNvCxnSpPr/>
      </cdr:nvCxnSpPr>
      <cdr:spPr>
        <a:xfrm xmlns:a="http://schemas.openxmlformats.org/drawingml/2006/main" flipV="1">
          <a:off x="6934200" y="2667000"/>
          <a:ext cx="609600" cy="279894"/>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0.13183</cdr:x>
      <cdr:y>0.35377</cdr:y>
    </cdr:from>
    <cdr:to>
      <cdr:x>0.21525</cdr:x>
      <cdr:y>0.41158</cdr:y>
    </cdr:to>
    <cdr:sp macro="" textlink="">
      <cdr:nvSpPr>
        <cdr:cNvPr id="12" name="TextBox 11"/>
        <cdr:cNvSpPr txBox="1"/>
      </cdr:nvSpPr>
      <cdr:spPr>
        <a:xfrm xmlns:a="http://schemas.openxmlformats.org/drawingml/2006/main">
          <a:off x="1084892" y="1729098"/>
          <a:ext cx="686513" cy="2825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smtClean="0"/>
            <a:t>19%</a:t>
          </a:r>
          <a:endParaRPr lang="en-US" sz="1400" b="1" dirty="0"/>
        </a:p>
      </cdr:txBody>
    </cdr:sp>
  </cdr:relSizeAnchor>
  <cdr:relSizeAnchor xmlns:cdr="http://schemas.openxmlformats.org/drawingml/2006/chartDrawing">
    <cdr:from>
      <cdr:x>0.28704</cdr:x>
      <cdr:y>0.36484</cdr:y>
    </cdr:from>
    <cdr:to>
      <cdr:x>0.37045</cdr:x>
      <cdr:y>0.48047</cdr:y>
    </cdr:to>
    <cdr:sp macro="" textlink="">
      <cdr:nvSpPr>
        <cdr:cNvPr id="13" name="TextBox 1"/>
        <cdr:cNvSpPr txBox="1"/>
      </cdr:nvSpPr>
      <cdr:spPr>
        <a:xfrm xmlns:a="http://schemas.openxmlformats.org/drawingml/2006/main">
          <a:off x="2362200" y="1783201"/>
          <a:ext cx="686431" cy="5651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dirty="0" smtClean="0"/>
            <a:t>33%</a:t>
          </a:r>
          <a:endParaRPr lang="en-US" sz="1400" b="1" dirty="0"/>
        </a:p>
      </cdr:txBody>
    </cdr:sp>
  </cdr:relSizeAnchor>
  <cdr:relSizeAnchor xmlns:cdr="http://schemas.openxmlformats.org/drawingml/2006/chartDrawing">
    <cdr:from>
      <cdr:x>0.48148</cdr:x>
      <cdr:y>0.62361</cdr:y>
    </cdr:from>
    <cdr:to>
      <cdr:x>0.56489</cdr:x>
      <cdr:y>0.73924</cdr:y>
    </cdr:to>
    <cdr:sp macro="" textlink="">
      <cdr:nvSpPr>
        <cdr:cNvPr id="14" name="TextBox 1"/>
        <cdr:cNvSpPr txBox="1"/>
      </cdr:nvSpPr>
      <cdr:spPr>
        <a:xfrm xmlns:a="http://schemas.openxmlformats.org/drawingml/2006/main">
          <a:off x="3962400" y="3048000"/>
          <a:ext cx="686431" cy="5651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dirty="0" smtClean="0"/>
            <a:t>20%</a:t>
          </a:r>
          <a:endParaRPr lang="en-US" sz="1400" b="1" dirty="0"/>
        </a:p>
      </cdr:txBody>
    </cdr:sp>
  </cdr:relSizeAnchor>
  <cdr:relSizeAnchor xmlns:cdr="http://schemas.openxmlformats.org/drawingml/2006/chartDrawing">
    <cdr:from>
      <cdr:x>0.67593</cdr:x>
      <cdr:y>0.14031</cdr:y>
    </cdr:from>
    <cdr:to>
      <cdr:x>0.75935</cdr:x>
      <cdr:y>0.18708</cdr:y>
    </cdr:to>
    <cdr:sp macro="" textlink="">
      <cdr:nvSpPr>
        <cdr:cNvPr id="15" name="TextBox 1"/>
        <cdr:cNvSpPr txBox="1"/>
      </cdr:nvSpPr>
      <cdr:spPr>
        <a:xfrm xmlns:a="http://schemas.openxmlformats.org/drawingml/2006/main">
          <a:off x="5562600" y="685800"/>
          <a:ext cx="686514" cy="2286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dirty="0" smtClean="0"/>
            <a:t>9%</a:t>
          </a:r>
          <a:endParaRPr lang="en-US" sz="1400" b="1" dirty="0"/>
        </a:p>
      </cdr:txBody>
    </cdr:sp>
  </cdr:relSizeAnchor>
  <cdr:relSizeAnchor xmlns:cdr="http://schemas.openxmlformats.org/drawingml/2006/chartDrawing">
    <cdr:from>
      <cdr:x>0.81481</cdr:x>
      <cdr:y>0.51448</cdr:y>
    </cdr:from>
    <cdr:to>
      <cdr:x>0.90741</cdr:x>
      <cdr:y>0.58619</cdr:y>
    </cdr:to>
    <cdr:sp macro="" textlink="">
      <cdr:nvSpPr>
        <cdr:cNvPr id="16" name="TextBox 1"/>
        <cdr:cNvSpPr txBox="1"/>
      </cdr:nvSpPr>
      <cdr:spPr>
        <a:xfrm xmlns:a="http://schemas.openxmlformats.org/drawingml/2006/main">
          <a:off x="6705600" y="2514600"/>
          <a:ext cx="761999" cy="3505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dirty="0" smtClean="0"/>
            <a:t>39%</a:t>
          </a:r>
          <a:endParaRPr lang="en-US" sz="14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0.0584</cdr:y>
    </cdr:to>
    <cdr:sp macro="" textlink="">
      <cdr:nvSpPr>
        <cdr:cNvPr id="2" name="txtboxChartTitle"/>
        <cdr:cNvSpPr txBox="1"/>
      </cdr:nvSpPr>
      <cdr:spPr>
        <a:xfrm xmlns:a="http://schemas.openxmlformats.org/drawingml/2006/main">
          <a:off x="0" y="0"/>
          <a:ext cx="6408000" cy="215900"/>
        </a:xfrm>
        <a:prstGeom xmlns:a="http://schemas.openxmlformats.org/drawingml/2006/main" prst="rect">
          <a:avLst/>
        </a:prstGeom>
        <a:solidFill xmlns:a="http://schemas.openxmlformats.org/drawingml/2006/main">
          <a:srgbClr val="707C8A"/>
        </a:solidFill>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0" rtlCol="0" anchor="ctr" anchorCtr="0"/>
        <a:lstStyle xmlns:a="http://schemas.openxmlformats.org/drawingml/2006/main"/>
        <a:p xmlns:a="http://schemas.openxmlformats.org/drawingml/2006/main">
          <a:pPr algn="l"/>
          <a:fld id="{5346657E-3331-4EE8-B01B-9E4017DE6B1E}" type="TxLink">
            <a:rPr lang="en-US" sz="1800" b="1" i="0" u="none" strike="noStrike">
              <a:solidFill>
                <a:srgbClr val="FFFFFF"/>
              </a:solidFill>
              <a:latin typeface="Arial"/>
              <a:cs typeface="Arial" pitchFamily="34" charset="0"/>
            </a:rPr>
            <a:pPr algn="l"/>
            <a:t>Global advertising revenue</a:t>
          </a:fld>
          <a:endParaRPr lang="en-US" sz="1800" b="1" i="0" u="none" strike="noStrike">
            <a:solidFill>
              <a:srgbClr val="FFFFFF"/>
            </a:solidFill>
            <a:latin typeface="Arial"/>
            <a:cs typeface="Arial" pitchFamily="34" charset="0"/>
          </a:endParaRPr>
        </a:p>
      </cdr:txBody>
    </cdr:sp>
  </cdr:relSizeAnchor>
  <cdr:relSizeAnchor xmlns:cdr="http://schemas.openxmlformats.org/drawingml/2006/chartDrawing">
    <cdr:from>
      <cdr:x>0</cdr:x>
      <cdr:y>0.95191</cdr:y>
    </cdr:from>
    <cdr:to>
      <cdr:x>0.76699</cdr:x>
      <cdr:y>1</cdr:y>
    </cdr:to>
    <cdr:sp macro="" textlink="">
      <cdr:nvSpPr>
        <cdr:cNvPr id="6" name="txtBoxSourceLine"/>
        <cdr:cNvSpPr txBox="1"/>
      </cdr:nvSpPr>
      <cdr:spPr>
        <a:xfrm xmlns:a="http://schemas.openxmlformats.org/drawingml/2006/main">
          <a:off x="0" y="3683000"/>
          <a:ext cx="4914900" cy="1778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vertOverflow="clip" wrap="square" lIns="76200" tIns="76200" rIns="76200" bIns="76200" rtlCol="0" anchor="b"/>
        <a:lstStyle xmlns:a="http://schemas.openxmlformats.org/drawingml/2006/main"/>
        <a:p xmlns:a="http://schemas.openxmlformats.org/drawingml/2006/main">
          <a:pPr algn="l"/>
          <a:fld id="{B23CE50E-03B5-4DC7-84FB-CC0A7C609598}" type="TxLink">
            <a:rPr lang="en-US" sz="500" b="0" i="0" u="none" strike="noStrike">
              <a:solidFill>
                <a:srgbClr val="707C8A"/>
              </a:solidFill>
              <a:latin typeface="Arial"/>
              <a:cs typeface="Arial" pitchFamily="34" charset="0"/>
            </a:rPr>
            <a:pPr algn="l"/>
            <a:t>Source: IHS</a:t>
          </a:fld>
          <a:endParaRPr lang="en-US" sz="500" b="0">
            <a:solidFill>
              <a:srgbClr val="707C8A"/>
            </a:solidFill>
            <a:latin typeface="Arial"/>
            <a:cs typeface="Arial" pitchFamily="34" charset="0"/>
          </a:endParaRPr>
        </a:p>
      </cdr:txBody>
    </cdr:sp>
  </cdr:relSizeAnchor>
  <cdr:relSizeAnchor xmlns:cdr="http://schemas.openxmlformats.org/drawingml/2006/chartDrawing">
    <cdr:from>
      <cdr:x>0.77605</cdr:x>
      <cdr:y>0.93293</cdr:y>
    </cdr:from>
    <cdr:to>
      <cdr:x>1</cdr:x>
      <cdr:y>1</cdr:y>
    </cdr:to>
    <cdr:sp macro="" textlink="">
      <cdr:nvSpPr>
        <cdr:cNvPr id="4" name="txtboxCopyrightLine"/>
        <cdr:cNvSpPr txBox="1"/>
      </cdr:nvSpPr>
      <cdr:spPr>
        <a:xfrm xmlns:a="http://schemas.openxmlformats.org/drawingml/2006/main">
          <a:off x="9821818" y="3449228"/>
          <a:ext cx="1435100" cy="247972"/>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76200" rIns="76200" bIns="76200" rtlCol="0" anchor="b"/>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r"/>
          <a:fld id="{3646CAE3-7AF3-4E1B-9C78-23250F5A869C}" type="TxLink">
            <a:rPr lang="en-US" sz="500" b="0" i="0" u="none" strike="noStrike">
              <a:solidFill>
                <a:srgbClr val="707C8A"/>
              </a:solidFill>
              <a:latin typeface="Arial"/>
              <a:cs typeface="Arial" pitchFamily="34" charset="0"/>
            </a:rPr>
            <a:pPr algn="r"/>
            <a:t> © 2015 IHS</a:t>
          </a:fld>
          <a:endParaRPr lang="en-US" sz="500" b="0">
            <a:solidFill>
              <a:srgbClr val="707C8A"/>
            </a:solidFill>
            <a:latin typeface="Arial"/>
            <a:cs typeface="Arial" pitchFamily="34" charset="0"/>
          </a:endParaRPr>
        </a:p>
      </cdr:txBody>
    </cdr:sp>
  </cdr:relSizeAnchor>
  <cdr:relSizeAnchor xmlns:cdr="http://schemas.openxmlformats.org/drawingml/2006/chartDrawing">
    <cdr:from>
      <cdr:x>5.46192E-6</cdr:x>
      <cdr:y>0.1061</cdr:y>
    </cdr:from>
    <cdr:to>
      <cdr:x>0.0337</cdr:x>
      <cdr:y>0.79194</cdr:y>
    </cdr:to>
    <cdr:sp macro="" textlink="">
      <cdr:nvSpPr>
        <cdr:cNvPr id="5" name="txtBoxPrimaryYAxisLabel"/>
        <cdr:cNvSpPr txBox="1"/>
      </cdr:nvSpPr>
      <cdr:spPr>
        <a:xfrm xmlns:a="http://schemas.openxmlformats.org/drawingml/2006/main" rot="16200000">
          <a:off x="-1159859" y="1552167"/>
          <a:ext cx="2535688" cy="2159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horz" wrap="square" lIns="76200" tIns="76200" rIns="76200" bIns="76200" rtlCol="0" anchor="t">
          <a:noAutofit/>
        </a:bodyPr>
        <a:lstStyle xmlns:a="http://schemas.openxmlformats.org/drawingml/2006/main"/>
        <a:p xmlns:a="http://schemas.openxmlformats.org/drawingml/2006/main">
          <a:pPr algn="ctr"/>
          <a:fld id="{4B975B6B-27D4-4E16-9720-8A2505AD9221}" type="TxLink">
            <a:rPr lang="en-US" sz="700" b="1" i="0" u="none" strike="noStrike" dirty="0" err="1" smtClean="0">
              <a:solidFill>
                <a:srgbClr val="000000"/>
              </a:solidFill>
              <a:latin typeface="Arial"/>
              <a:cs typeface="Arial"/>
            </a:rPr>
            <a:pPr algn="ctr"/>
            <a:t> </a:t>
          </a:fld>
          <a:endParaRPr lang="en-US" sz="700" b="1" dirty="0" err="1" smtClean="0">
            <a:solidFill>
              <a:srgbClr val="000000"/>
            </a:solidFill>
            <a:latin typeface="Arial"/>
          </a:endParaRPr>
        </a:p>
      </cdr:txBody>
    </cdr:sp>
  </cdr:relSizeAnchor>
  <cdr:relSizeAnchor xmlns:cdr="http://schemas.openxmlformats.org/drawingml/2006/chartDrawing">
    <cdr:from>
      <cdr:x>0.09124</cdr:x>
      <cdr:y>0.84158</cdr:y>
    </cdr:from>
    <cdr:to>
      <cdr:x>0.97646</cdr:x>
      <cdr:y>0.89998</cdr:y>
    </cdr:to>
    <cdr:sp macro="" textlink="">
      <cdr:nvSpPr>
        <cdr:cNvPr id="9" name="txtBoxPrimaryXAxisLabel"/>
        <cdr:cNvSpPr txBox="1"/>
      </cdr:nvSpPr>
      <cdr:spPr>
        <a:xfrm xmlns:a="http://schemas.openxmlformats.org/drawingml/2006/main">
          <a:off x="584667" y="3111500"/>
          <a:ext cx="5672489" cy="2159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horz" wrap="square" lIns="76200" tIns="76200" rIns="76200" bIns="76200" rtlCol="0" anchor="ctr">
          <a:no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fld id="{FBC87A3B-D57C-40E0-BC73-56C2B06ED8DE}" type="TxLink">
            <a:rPr lang="en-US" sz="700" b="1" i="0" u="none" strike="noStrike" dirty="0" err="1" smtClean="0">
              <a:solidFill>
                <a:srgbClr val="000000"/>
              </a:solidFill>
              <a:latin typeface="Arial"/>
              <a:cs typeface="Arial"/>
            </a:rPr>
            <a:pPr algn="ctr"/>
            <a:t> </a:t>
          </a:fld>
          <a:endParaRPr lang="en-US" sz="700" b="1" i="0" u="none" strike="noStrike" dirty="0" err="1" smtClean="0">
            <a:solidFill>
              <a:srgbClr val="000000"/>
            </a:solidFill>
            <a:latin typeface="Aria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1</cdr:x>
      <cdr:y>0.0584</cdr:y>
    </cdr:to>
    <cdr:sp macro="" textlink="">
      <cdr:nvSpPr>
        <cdr:cNvPr id="2" name="txtboxChartTitle"/>
        <cdr:cNvSpPr txBox="1"/>
      </cdr:nvSpPr>
      <cdr:spPr>
        <a:xfrm xmlns:a="http://schemas.openxmlformats.org/drawingml/2006/main">
          <a:off x="0" y="0"/>
          <a:ext cx="6408000" cy="215900"/>
        </a:xfrm>
        <a:prstGeom xmlns:a="http://schemas.openxmlformats.org/drawingml/2006/main" prst="rect">
          <a:avLst/>
        </a:prstGeom>
        <a:solidFill xmlns:a="http://schemas.openxmlformats.org/drawingml/2006/main">
          <a:srgbClr val="707C8A"/>
        </a:solidFill>
        <a:ln xmlns:a="http://schemas.openxmlformats.org/drawingml/2006/main" w="9525" cmpd="sng">
          <a:noFill/>
          <a:prstDash val="solid"/>
          <a:headEnd type="none" w="med" len="med"/>
          <a:tailEnd type="triangle" w="med" len="med"/>
        </a:ln>
      </cdr:spPr>
      <cdr:txBody>
        <a:bodyPr xmlns:a="http://schemas.openxmlformats.org/drawingml/2006/main" wrap="square" lIns="76200" tIns="0" rIns="76200" bIns="0" rtlCol="0" anchor="ctr" anchorCtr="0"/>
        <a:lstStyle xmlns:a="http://schemas.openxmlformats.org/drawingml/2006/main"/>
        <a:p xmlns:a="http://schemas.openxmlformats.org/drawingml/2006/main">
          <a:pPr algn="l"/>
          <a:r>
            <a:rPr lang="en-US" sz="1800" b="1">
              <a:solidFill>
                <a:srgbClr val="FFFFFF"/>
              </a:solidFill>
              <a:latin typeface="Arial"/>
              <a:cs typeface="Arial" pitchFamily="34" charset="0"/>
            </a:rPr>
            <a:t>Funding sources for the broadcasting sector</a:t>
          </a:r>
          <a:endParaRPr lang="en-US" sz="1800" b="1" i="0" u="none" strike="noStrike">
            <a:solidFill>
              <a:srgbClr val="FFFFFF"/>
            </a:solidFill>
            <a:latin typeface="Arial"/>
            <a:cs typeface="Arial" pitchFamily="34" charset="0"/>
          </a:endParaRPr>
        </a:p>
      </cdr:txBody>
    </cdr:sp>
  </cdr:relSizeAnchor>
  <cdr:relSizeAnchor xmlns:cdr="http://schemas.openxmlformats.org/drawingml/2006/chartDrawing">
    <cdr:from>
      <cdr:x>0</cdr:x>
      <cdr:y>0.95191</cdr:y>
    </cdr:from>
    <cdr:to>
      <cdr:x>0.76699</cdr:x>
      <cdr:y>1</cdr:y>
    </cdr:to>
    <cdr:sp macro="" textlink="">
      <cdr:nvSpPr>
        <cdr:cNvPr id="6" name="txtBoxSourceLine"/>
        <cdr:cNvSpPr txBox="1"/>
      </cdr:nvSpPr>
      <cdr:spPr>
        <a:xfrm xmlns:a="http://schemas.openxmlformats.org/drawingml/2006/main">
          <a:off x="0" y="3683000"/>
          <a:ext cx="4914900" cy="177800"/>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vertOverflow="clip" wrap="square" lIns="76200" tIns="76200" rIns="76200" bIns="76200" rtlCol="0" anchor="b"/>
        <a:lstStyle xmlns:a="http://schemas.openxmlformats.org/drawingml/2006/main"/>
        <a:p xmlns:a="http://schemas.openxmlformats.org/drawingml/2006/main">
          <a:pPr algn="l"/>
          <a:fld id="{B23CE50E-03B5-4DC7-84FB-CC0A7C609598}" type="TxLink">
            <a:rPr lang="en-US" sz="500" b="0" i="0" u="none" strike="noStrike">
              <a:solidFill>
                <a:srgbClr val="707C8A"/>
              </a:solidFill>
              <a:latin typeface="Arial"/>
              <a:cs typeface="Arial" pitchFamily="34" charset="0"/>
            </a:rPr>
            <a:pPr algn="l"/>
            <a:t>Source: IHS</a:t>
          </a:fld>
          <a:endParaRPr lang="en-US" sz="500" b="0">
            <a:solidFill>
              <a:srgbClr val="707C8A"/>
            </a:solidFill>
            <a:latin typeface="Arial"/>
            <a:cs typeface="Arial" pitchFamily="34" charset="0"/>
          </a:endParaRPr>
        </a:p>
      </cdr:txBody>
    </cdr:sp>
  </cdr:relSizeAnchor>
  <cdr:relSizeAnchor xmlns:cdr="http://schemas.openxmlformats.org/drawingml/2006/chartDrawing">
    <cdr:from>
      <cdr:x>0.77605</cdr:x>
      <cdr:y>0.93293</cdr:y>
    </cdr:from>
    <cdr:to>
      <cdr:x>1</cdr:x>
      <cdr:y>1</cdr:y>
    </cdr:to>
    <cdr:sp macro="" textlink="">
      <cdr:nvSpPr>
        <cdr:cNvPr id="4" name="txtboxCopyrightLine"/>
        <cdr:cNvSpPr txBox="1"/>
      </cdr:nvSpPr>
      <cdr:spPr>
        <a:xfrm xmlns:a="http://schemas.openxmlformats.org/drawingml/2006/main">
          <a:off x="10629268" y="3449229"/>
          <a:ext cx="1435100" cy="247971"/>
        </a:xfrm>
        <a:prstGeom xmlns:a="http://schemas.openxmlformats.org/drawingml/2006/main" prst="rect">
          <a:avLst/>
        </a:prstGeom>
        <a:ln xmlns:a="http://schemas.openxmlformats.org/drawingml/2006/main" w="9525" cmpd="sng">
          <a:noFill/>
          <a:prstDash val="solid"/>
          <a:headEnd type="none" w="med" len="med"/>
          <a:tailEnd type="triangle" w="med" len="med"/>
        </a:ln>
      </cdr:spPr>
      <cdr:txBody>
        <a:bodyPr xmlns:a="http://schemas.openxmlformats.org/drawingml/2006/main" wrap="square" lIns="76200" tIns="76200" rIns="76200" bIns="76200" rtlCol="0" anchor="b"/>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pPr algn="r"/>
          <a:fld id="{3646CAE3-7AF3-4E1B-9C78-23250F5A869C}" type="TxLink">
            <a:rPr lang="en-US" sz="500" b="0" i="0" u="none" strike="noStrike">
              <a:solidFill>
                <a:srgbClr val="707C8A"/>
              </a:solidFill>
              <a:latin typeface="Arial"/>
              <a:cs typeface="Arial" pitchFamily="34" charset="0"/>
            </a:rPr>
            <a:pPr algn="r"/>
            <a:t> © 2015 IHS</a:t>
          </a:fld>
          <a:endParaRPr lang="en-US" sz="500" b="0">
            <a:solidFill>
              <a:srgbClr val="707C8A"/>
            </a:solidFill>
            <a:latin typeface="Arial"/>
            <a:cs typeface="Arial" pitchFamily="34" charset="0"/>
          </a:endParaRPr>
        </a:p>
      </cdr:txBody>
    </cdr:sp>
  </cdr:relSizeAnchor>
  <cdr:relSizeAnchor xmlns:cdr="http://schemas.openxmlformats.org/drawingml/2006/chartDrawing">
    <cdr:from>
      <cdr:x>1.40449E-6</cdr:x>
      <cdr:y>0.10552</cdr:y>
    </cdr:from>
    <cdr:to>
      <cdr:x>0.03369</cdr:x>
      <cdr:y>0.62891</cdr:y>
    </cdr:to>
    <cdr:sp macro="" textlink="">
      <cdr:nvSpPr>
        <cdr:cNvPr id="5" name="txtBoxPrimaryYAxisLabel"/>
        <cdr:cNvSpPr txBox="1"/>
      </cdr:nvSpPr>
      <cdr:spPr>
        <a:xfrm xmlns:a="http://schemas.openxmlformats.org/drawingml/2006/main" rot="16200000">
          <a:off x="-859580" y="1249718"/>
          <a:ext cx="1935077" cy="2159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horz" wrap="square" lIns="76200" tIns="76200" rIns="76200" bIns="76200" rtlCol="0" anchor="t">
          <a:noAutofit/>
        </a:bodyPr>
        <a:lstStyle xmlns:a="http://schemas.openxmlformats.org/drawingml/2006/main"/>
        <a:p xmlns:a="http://schemas.openxmlformats.org/drawingml/2006/main">
          <a:pPr algn="ctr"/>
          <a:fld id="{4B975B6B-27D4-4E16-9720-8A2505AD9221}" type="TxLink">
            <a:rPr lang="en-US" sz="700" b="1" i="0" u="none" strike="noStrike" dirty="0" err="1" smtClean="0">
              <a:solidFill>
                <a:srgbClr val="000000"/>
              </a:solidFill>
              <a:latin typeface="Arial"/>
              <a:cs typeface="Arial"/>
            </a:rPr>
            <a:pPr algn="ctr"/>
            <a:t> </a:t>
          </a:fld>
          <a:endParaRPr lang="en-US" sz="700" b="1" dirty="0" err="1" smtClean="0">
            <a:solidFill>
              <a:srgbClr val="000000"/>
            </a:solidFill>
            <a:latin typeface="Arial"/>
          </a:endParaRPr>
        </a:p>
      </cdr:txBody>
    </cdr:sp>
  </cdr:relSizeAnchor>
  <cdr:relSizeAnchor xmlns:cdr="http://schemas.openxmlformats.org/drawingml/2006/chartDrawing">
    <cdr:from>
      <cdr:x>0.09114</cdr:x>
      <cdr:y>0.84158</cdr:y>
    </cdr:from>
    <cdr:to>
      <cdr:x>0.97636</cdr:x>
      <cdr:y>0.89998</cdr:y>
    </cdr:to>
    <cdr:sp macro="" textlink="">
      <cdr:nvSpPr>
        <cdr:cNvPr id="7" name="txtBoxPrimaryXAxisLabel"/>
        <cdr:cNvSpPr txBox="1"/>
      </cdr:nvSpPr>
      <cdr:spPr>
        <a:xfrm xmlns:a="http://schemas.openxmlformats.org/drawingml/2006/main">
          <a:off x="584026" y="3111500"/>
          <a:ext cx="5672489" cy="2159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horz" wrap="square" lIns="76200" tIns="76200" rIns="76200" bIns="762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53F7699B-4BCD-4342-A983-902152AF6500}" type="TxLink">
            <a:rPr lang="en-US" sz="700" b="1" i="0" u="none" strike="noStrike" dirty="0" err="1" smtClean="0">
              <a:solidFill>
                <a:srgbClr val="000000"/>
              </a:solidFill>
              <a:latin typeface="Arial"/>
              <a:cs typeface="Arial"/>
            </a:rPr>
            <a:pPr algn="ctr"/>
            <a:t> </a:t>
          </a:fld>
          <a:endParaRPr lang="en-US" sz="700" b="1" dirty="0" err="1" smtClean="0">
            <a:solidFill>
              <a:srgbClr val="000000"/>
            </a:solidFill>
            <a:latin typeface="Aria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0.15741</cdr:x>
      <cdr:y>0.5167</cdr:y>
    </cdr:from>
    <cdr:to>
      <cdr:x>0.22206</cdr:x>
      <cdr:y>0.64636</cdr:y>
    </cdr:to>
    <cdr:cxnSp macro="">
      <cdr:nvCxnSpPr>
        <cdr:cNvPr id="3" name="Straight Arrow Connector 2"/>
        <cdr:cNvCxnSpPr/>
      </cdr:nvCxnSpPr>
      <cdr:spPr>
        <a:xfrm xmlns:a="http://schemas.openxmlformats.org/drawingml/2006/main" flipV="1">
          <a:off x="1295400" y="2525486"/>
          <a:ext cx="532044" cy="633738"/>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0.38669</cdr:x>
      <cdr:y>0.50214</cdr:y>
    </cdr:from>
    <cdr:to>
      <cdr:x>0.45527</cdr:x>
      <cdr:y>0.61947</cdr:y>
    </cdr:to>
    <cdr:cxnSp macro="">
      <cdr:nvCxnSpPr>
        <cdr:cNvPr id="5" name="Straight Arrow Connector 4"/>
        <cdr:cNvCxnSpPr>
          <a:endCxn xmlns:a="http://schemas.openxmlformats.org/drawingml/2006/main" id="14" idx="3"/>
        </cdr:cNvCxnSpPr>
      </cdr:nvCxnSpPr>
      <cdr:spPr>
        <a:xfrm xmlns:a="http://schemas.openxmlformats.org/drawingml/2006/main" flipV="1">
          <a:off x="2740344" y="2454282"/>
          <a:ext cx="485999" cy="57347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0.59259</cdr:x>
      <cdr:y>0.65702</cdr:y>
    </cdr:from>
    <cdr:to>
      <cdr:x>0.66933</cdr:x>
      <cdr:y>0.69678</cdr:y>
    </cdr:to>
    <cdr:cxnSp macro="">
      <cdr:nvCxnSpPr>
        <cdr:cNvPr id="7" name="Straight Arrow Connector 6"/>
        <cdr:cNvCxnSpPr/>
      </cdr:nvCxnSpPr>
      <cdr:spPr>
        <a:xfrm xmlns:a="http://schemas.openxmlformats.org/drawingml/2006/main" flipV="1">
          <a:off x="4876800" y="3211286"/>
          <a:ext cx="631540" cy="194334"/>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0.8297</cdr:x>
      <cdr:y>0.32017</cdr:y>
    </cdr:from>
    <cdr:to>
      <cdr:x>0.89143</cdr:x>
      <cdr:y>0.50902</cdr:y>
    </cdr:to>
    <cdr:cxnSp macro="">
      <cdr:nvCxnSpPr>
        <cdr:cNvPr id="9" name="Straight Arrow Connector 8"/>
        <cdr:cNvCxnSpPr/>
      </cdr:nvCxnSpPr>
      <cdr:spPr>
        <a:xfrm xmlns:a="http://schemas.openxmlformats.org/drawingml/2006/main" flipV="1">
          <a:off x="5879763" y="1564909"/>
          <a:ext cx="437456" cy="923039"/>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0.10753</cdr:x>
      <cdr:y>0.5167</cdr:y>
    </cdr:from>
    <cdr:to>
      <cdr:x>0.20378</cdr:x>
      <cdr:y>0.63233</cdr:y>
    </cdr:to>
    <cdr:sp macro="" textlink="">
      <cdr:nvSpPr>
        <cdr:cNvPr id="13" name="TextBox 1"/>
        <cdr:cNvSpPr txBox="1"/>
      </cdr:nvSpPr>
      <cdr:spPr>
        <a:xfrm xmlns:a="http://schemas.openxmlformats.org/drawingml/2006/main">
          <a:off x="762001" y="2525486"/>
          <a:ext cx="682110" cy="5651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dirty="0" smtClean="0"/>
            <a:t>179%</a:t>
          </a:r>
          <a:endParaRPr lang="en-US" sz="1400" b="1" dirty="0"/>
        </a:p>
      </cdr:txBody>
    </cdr:sp>
  </cdr:relSizeAnchor>
  <cdr:relSizeAnchor xmlns:cdr="http://schemas.openxmlformats.org/drawingml/2006/chartDrawing">
    <cdr:from>
      <cdr:x>0.34409</cdr:x>
      <cdr:y>0.46771</cdr:y>
    </cdr:from>
    <cdr:to>
      <cdr:x>0.45527</cdr:x>
      <cdr:y>0.53657</cdr:y>
    </cdr:to>
    <cdr:sp macro="" textlink="">
      <cdr:nvSpPr>
        <cdr:cNvPr id="14" name="TextBox 1"/>
        <cdr:cNvSpPr txBox="1"/>
      </cdr:nvSpPr>
      <cdr:spPr>
        <a:xfrm xmlns:a="http://schemas.openxmlformats.org/drawingml/2006/main">
          <a:off x="2438400" y="2286000"/>
          <a:ext cx="787943" cy="3365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dirty="0" smtClean="0"/>
            <a:t>151%</a:t>
          </a:r>
          <a:endParaRPr lang="en-US" sz="1400" b="1" dirty="0"/>
        </a:p>
      </cdr:txBody>
    </cdr:sp>
  </cdr:relSizeAnchor>
  <cdr:relSizeAnchor xmlns:cdr="http://schemas.openxmlformats.org/drawingml/2006/chartDrawing">
    <cdr:from>
      <cdr:x>0.59367</cdr:x>
      <cdr:y>0.57814</cdr:y>
    </cdr:from>
    <cdr:to>
      <cdr:x>0.69892</cdr:x>
      <cdr:y>0.69377</cdr:y>
    </cdr:to>
    <cdr:sp macro="" textlink="">
      <cdr:nvSpPr>
        <cdr:cNvPr id="15" name="TextBox 1"/>
        <cdr:cNvSpPr txBox="1"/>
      </cdr:nvSpPr>
      <cdr:spPr>
        <a:xfrm xmlns:a="http://schemas.openxmlformats.org/drawingml/2006/main">
          <a:off x="4207120" y="2825745"/>
          <a:ext cx="745880" cy="5651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dirty="0" smtClean="0"/>
            <a:t>106%</a:t>
          </a:r>
          <a:endParaRPr lang="en-US" sz="1400" b="1" dirty="0"/>
        </a:p>
      </cdr:txBody>
    </cdr:sp>
  </cdr:relSizeAnchor>
  <cdr:relSizeAnchor xmlns:cdr="http://schemas.openxmlformats.org/drawingml/2006/chartDrawing">
    <cdr:from>
      <cdr:x>0.80645</cdr:x>
      <cdr:y>0.29621</cdr:y>
    </cdr:from>
    <cdr:to>
      <cdr:x>0.91961</cdr:x>
      <cdr:y>0.41184</cdr:y>
    </cdr:to>
    <cdr:sp macro="" textlink="">
      <cdr:nvSpPr>
        <cdr:cNvPr id="16" name="TextBox 1"/>
        <cdr:cNvSpPr txBox="1"/>
      </cdr:nvSpPr>
      <cdr:spPr>
        <a:xfrm xmlns:a="http://schemas.openxmlformats.org/drawingml/2006/main">
          <a:off x="5715000" y="1447800"/>
          <a:ext cx="801880" cy="5651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dirty="0" smtClean="0"/>
            <a:t>103%</a:t>
          </a:r>
          <a:endParaRPr lang="en-US" sz="14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0.45423</cdr:x>
      <cdr:y>0.20073</cdr:y>
    </cdr:from>
    <cdr:to>
      <cdr:x>0.53766</cdr:x>
      <cdr:y>0.39312</cdr:y>
    </cdr:to>
    <cdr:sp macro="" textlink="">
      <cdr:nvSpPr>
        <cdr:cNvPr id="3" name="Straight Arrow Connector 2"/>
        <cdr:cNvSpPr/>
      </cdr:nvSpPr>
      <cdr:spPr>
        <a:xfrm xmlns:a="http://schemas.openxmlformats.org/drawingml/2006/main" flipV="1">
          <a:off x="3733800" y="954087"/>
          <a:ext cx="685800" cy="914400"/>
        </a:xfrm>
        <a:prstGeom xmlns:a="http://schemas.openxmlformats.org/drawingml/2006/main" prst="straightConnector1">
          <a:avLst/>
        </a:prstGeom>
        <a:ln xmlns:a="http://schemas.openxmlformats.org/drawingml/2006/main" w="19050">
          <a:solidFill>
            <a:srgbClr val="707C8A"/>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8600" y="152400"/>
            <a:ext cx="2971800" cy="457200"/>
          </a:xfrm>
          <a:prstGeom prst="rect">
            <a:avLst/>
          </a:prstGeom>
        </p:spPr>
        <p:txBody>
          <a:bodyPr vert="horz" lIns="91440" tIns="45720" rIns="91440" bIns="45720" rtlCol="0"/>
          <a:lstStyle>
            <a:lvl1pPr algn="l" fontAlgn="auto">
              <a:spcBef>
                <a:spcPts val="0"/>
              </a:spcBef>
              <a:spcAft>
                <a:spcPts val="0"/>
              </a:spcAft>
              <a:defRPr sz="1000">
                <a:solidFill>
                  <a:srgbClr val="666666"/>
                </a:solidFill>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3657600" y="152400"/>
            <a:ext cx="2971800" cy="457200"/>
          </a:xfrm>
          <a:prstGeom prst="rect">
            <a:avLst/>
          </a:prstGeom>
        </p:spPr>
        <p:txBody>
          <a:bodyPr vert="horz" lIns="91440" tIns="45720" rIns="91440" bIns="45720" rtlCol="0"/>
          <a:lstStyle>
            <a:lvl1pPr algn="r" fontAlgn="auto">
              <a:spcBef>
                <a:spcPts val="0"/>
              </a:spcBef>
              <a:spcAft>
                <a:spcPts val="0"/>
              </a:spcAft>
              <a:defRPr sz="1000" smtClean="0">
                <a:solidFill>
                  <a:srgbClr val="666666"/>
                </a:solidFill>
                <a:latin typeface="Arial" pitchFamily="34" charset="0"/>
                <a:cs typeface="Arial" pitchFamily="34" charset="0"/>
              </a:defRPr>
            </a:lvl1pPr>
          </a:lstStyle>
          <a:p>
            <a:pPr>
              <a:defRPr/>
            </a:pPr>
            <a:fld id="{9AD383B3-67BA-4EA4-A8D2-B3C7D87704CF}" type="datetimeFigureOut">
              <a:rPr lang="en-US"/>
              <a:pPr>
                <a:defRPr/>
              </a:pPr>
              <a:t>28.06.15</a:t>
            </a:fld>
            <a:endParaRPr lang="en-US"/>
          </a:p>
        </p:txBody>
      </p:sp>
      <p:sp>
        <p:nvSpPr>
          <p:cNvPr id="4" name="Footer Placeholder 3"/>
          <p:cNvSpPr>
            <a:spLocks noGrp="1"/>
          </p:cNvSpPr>
          <p:nvPr>
            <p:ph type="ftr" sz="quarter" idx="2"/>
          </p:nvPr>
        </p:nvSpPr>
        <p:spPr>
          <a:xfrm>
            <a:off x="228600" y="8534400"/>
            <a:ext cx="2971800" cy="457200"/>
          </a:xfrm>
          <a:prstGeom prst="rect">
            <a:avLst/>
          </a:prstGeom>
        </p:spPr>
        <p:txBody>
          <a:bodyPr vert="horz" lIns="91440" tIns="45720" rIns="91440" bIns="45720" rtlCol="0" anchor="b"/>
          <a:lstStyle>
            <a:lvl1pPr algn="l" fontAlgn="auto">
              <a:spcBef>
                <a:spcPts val="0"/>
              </a:spcBef>
              <a:spcAft>
                <a:spcPts val="0"/>
              </a:spcAft>
              <a:defRPr sz="1000" dirty="0" smtClean="0">
                <a:solidFill>
                  <a:srgbClr val="666666"/>
                </a:solidFill>
                <a:latin typeface="Arial" pitchFamily="34" charset="0"/>
                <a:cs typeface="Arial" pitchFamily="34" charset="0"/>
              </a:defRPr>
            </a:lvl1pPr>
          </a:lstStyle>
          <a:p>
            <a:pPr>
              <a:defRPr/>
            </a:pPr>
            <a:r>
              <a:rPr lang="en-US"/>
              <a:t>Copyright </a:t>
            </a:r>
            <a:r>
              <a:rPr lang="en-US" altLang="ja-JP"/>
              <a:t>© </a:t>
            </a:r>
            <a:r>
              <a:rPr lang="en-US"/>
              <a:t>2014 IHS Inc. All Rights Reserved.</a:t>
            </a:r>
          </a:p>
        </p:txBody>
      </p:sp>
      <p:sp>
        <p:nvSpPr>
          <p:cNvPr id="5" name="Slide Number Placeholder 4"/>
          <p:cNvSpPr>
            <a:spLocks noGrp="1"/>
          </p:cNvSpPr>
          <p:nvPr>
            <p:ph type="sldNum" sz="quarter" idx="3"/>
          </p:nvPr>
        </p:nvSpPr>
        <p:spPr>
          <a:xfrm>
            <a:off x="3657600" y="8534400"/>
            <a:ext cx="2971800" cy="457200"/>
          </a:xfrm>
          <a:prstGeom prst="rect">
            <a:avLst/>
          </a:prstGeom>
        </p:spPr>
        <p:txBody>
          <a:bodyPr vert="horz" lIns="91440" tIns="45720" rIns="91440" bIns="45720" rtlCol="0" anchor="b"/>
          <a:lstStyle>
            <a:lvl1pPr algn="r" fontAlgn="auto">
              <a:spcBef>
                <a:spcPts val="0"/>
              </a:spcBef>
              <a:spcAft>
                <a:spcPts val="0"/>
              </a:spcAft>
              <a:defRPr sz="1000" smtClean="0">
                <a:solidFill>
                  <a:srgbClr val="666666"/>
                </a:solidFill>
                <a:latin typeface="Arial" pitchFamily="34" charset="0"/>
                <a:cs typeface="Arial" pitchFamily="34" charset="0"/>
              </a:defRPr>
            </a:lvl1pPr>
          </a:lstStyle>
          <a:p>
            <a:pPr>
              <a:defRPr/>
            </a:pPr>
            <a:fld id="{69189F6D-FB32-4FC3-863E-9FBB0BE5D05B}" type="slidenum">
              <a:rPr lang="en-US"/>
              <a:pPr>
                <a:defRPr/>
              </a:pPr>
              <a:t>‹#›</a:t>
            </a:fld>
            <a:endParaRPr lang="en-US"/>
          </a:p>
        </p:txBody>
      </p:sp>
    </p:spTree>
    <p:extLst>
      <p:ext uri="{BB962C8B-B14F-4D97-AF65-F5344CB8AC3E}">
        <p14:creationId xmlns:p14="http://schemas.microsoft.com/office/powerpoint/2010/main" val="1416646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8600" y="152400"/>
            <a:ext cx="2971800" cy="457200"/>
          </a:xfrm>
          <a:prstGeom prst="rect">
            <a:avLst/>
          </a:prstGeom>
        </p:spPr>
        <p:txBody>
          <a:bodyPr vert="horz" lIns="91440" tIns="45720" rIns="91440" bIns="45720" rtlCol="0"/>
          <a:lstStyle>
            <a:lvl1pPr algn="l" fontAlgn="auto">
              <a:spcBef>
                <a:spcPts val="0"/>
              </a:spcBef>
              <a:spcAft>
                <a:spcPts val="0"/>
              </a:spcAft>
              <a:defRPr sz="1000">
                <a:solidFill>
                  <a:srgbClr val="666666"/>
                </a:solidFill>
                <a:latin typeface="+mn-lt"/>
                <a:cs typeface="+mn-cs"/>
              </a:defRPr>
            </a:lvl1pPr>
          </a:lstStyle>
          <a:p>
            <a:pPr>
              <a:defRPr/>
            </a:pPr>
            <a:endParaRPr lang="en-US"/>
          </a:p>
        </p:txBody>
      </p:sp>
      <p:sp>
        <p:nvSpPr>
          <p:cNvPr id="3" name="Date Placeholder 2"/>
          <p:cNvSpPr>
            <a:spLocks noGrp="1"/>
          </p:cNvSpPr>
          <p:nvPr>
            <p:ph type="dt" idx="1"/>
          </p:nvPr>
        </p:nvSpPr>
        <p:spPr>
          <a:xfrm>
            <a:off x="3657600" y="152400"/>
            <a:ext cx="2971800" cy="457200"/>
          </a:xfrm>
          <a:prstGeom prst="rect">
            <a:avLst/>
          </a:prstGeom>
        </p:spPr>
        <p:txBody>
          <a:bodyPr vert="horz" lIns="91440" tIns="45720" rIns="91440" bIns="45720" rtlCol="0"/>
          <a:lstStyle>
            <a:lvl1pPr algn="r" fontAlgn="auto">
              <a:spcBef>
                <a:spcPts val="0"/>
              </a:spcBef>
              <a:spcAft>
                <a:spcPts val="0"/>
              </a:spcAft>
              <a:defRPr sz="1000" smtClean="0">
                <a:solidFill>
                  <a:srgbClr val="666666"/>
                </a:solidFill>
                <a:latin typeface="+mn-lt"/>
                <a:cs typeface="+mn-cs"/>
              </a:defRPr>
            </a:lvl1pPr>
          </a:lstStyle>
          <a:p>
            <a:pPr>
              <a:defRPr/>
            </a:pPr>
            <a:fld id="{B99E7842-3C31-48F7-AC55-7B5809071086}" type="datetimeFigureOut">
              <a:rPr lang="en-US"/>
              <a:pPr>
                <a:defRPr/>
              </a:pPr>
              <a:t>28.06.15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228600" y="8534400"/>
            <a:ext cx="2971800" cy="457200"/>
          </a:xfrm>
          <a:prstGeom prst="rect">
            <a:avLst/>
          </a:prstGeom>
        </p:spPr>
        <p:txBody>
          <a:bodyPr vert="horz" lIns="91440" tIns="45720" rIns="91440" bIns="45720" rtlCol="0" anchor="b"/>
          <a:lstStyle>
            <a:lvl1pPr algn="l" fontAlgn="auto">
              <a:spcBef>
                <a:spcPts val="0"/>
              </a:spcBef>
              <a:spcAft>
                <a:spcPts val="0"/>
              </a:spcAft>
              <a:defRPr sz="1000">
                <a:solidFill>
                  <a:srgbClr val="666666"/>
                </a:solidFill>
                <a:latin typeface="+mn-lt"/>
                <a:cs typeface="+mn-cs"/>
              </a:defRPr>
            </a:lvl1pPr>
          </a:lstStyle>
          <a:p>
            <a:pPr>
              <a:defRPr/>
            </a:pPr>
            <a:endParaRPr lang="en-US"/>
          </a:p>
        </p:txBody>
      </p:sp>
      <p:sp>
        <p:nvSpPr>
          <p:cNvPr id="7" name="Slide Number Placeholder 6"/>
          <p:cNvSpPr>
            <a:spLocks noGrp="1"/>
          </p:cNvSpPr>
          <p:nvPr>
            <p:ph type="sldNum" sz="quarter" idx="5"/>
          </p:nvPr>
        </p:nvSpPr>
        <p:spPr>
          <a:xfrm>
            <a:off x="3657600" y="8534400"/>
            <a:ext cx="2971800" cy="457200"/>
          </a:xfrm>
          <a:prstGeom prst="rect">
            <a:avLst/>
          </a:prstGeom>
        </p:spPr>
        <p:txBody>
          <a:bodyPr vert="horz" lIns="91440" tIns="45720" rIns="91440" bIns="45720" rtlCol="0" anchor="b"/>
          <a:lstStyle>
            <a:lvl1pPr algn="r" fontAlgn="auto">
              <a:spcBef>
                <a:spcPts val="0"/>
              </a:spcBef>
              <a:spcAft>
                <a:spcPts val="0"/>
              </a:spcAft>
              <a:defRPr sz="1000" smtClean="0">
                <a:solidFill>
                  <a:srgbClr val="666666"/>
                </a:solidFill>
                <a:latin typeface="+mn-lt"/>
                <a:cs typeface="+mn-cs"/>
              </a:defRPr>
            </a:lvl1pPr>
          </a:lstStyle>
          <a:p>
            <a:pPr>
              <a:defRPr/>
            </a:pPr>
            <a:fld id="{D76CD09F-3115-4298-B4CC-ADBA37139BAF}" type="slidenum">
              <a:rPr lang="en-US"/>
              <a:pPr>
                <a:defRPr/>
              </a:pPr>
              <a:t>‹#›</a:t>
            </a:fld>
            <a:endParaRPr lang="en-US"/>
          </a:p>
        </p:txBody>
      </p:sp>
    </p:spTree>
    <p:extLst>
      <p:ext uri="{BB962C8B-B14F-4D97-AF65-F5344CB8AC3E}">
        <p14:creationId xmlns:p14="http://schemas.microsoft.com/office/powerpoint/2010/main" val="2174777232"/>
      </p:ext>
    </p:extLst>
  </p:cSld>
  <p:clrMap bg1="lt1" tx1="dk1" bg2="lt2" tx2="dk2" accent1="accent1" accent2="accent2" accent3="accent3" accent4="accent4" accent5="accent5" accent6="accent6" hlink="hlink" folHlink="folHlink"/>
  <p:notesStyle>
    <a:lvl1pPr algn="l" rtl="0" fontAlgn="base">
      <a:spcBef>
        <a:spcPts val="1200"/>
      </a:spcBef>
      <a:spcAft>
        <a:spcPts val="400"/>
      </a:spcAft>
      <a:defRPr sz="1200" b="1" kern="1200">
        <a:solidFill>
          <a:schemeClr val="tx1"/>
        </a:solidFill>
        <a:latin typeface="+mn-lt"/>
        <a:ea typeface="+mn-ea"/>
        <a:cs typeface="+mn-cs"/>
      </a:defRPr>
    </a:lvl1pPr>
    <a:lvl2pPr marL="142875" indent="-142875" algn="l" rtl="0" fontAlgn="base">
      <a:spcBef>
        <a:spcPct val="0"/>
      </a:spcBef>
      <a:spcAft>
        <a:spcPts val="600"/>
      </a:spcAft>
      <a:buFont typeface="Arial" charset="0"/>
      <a:buChar char="•"/>
      <a:defRPr sz="1100" kern="1200">
        <a:solidFill>
          <a:schemeClr val="tx1"/>
        </a:solidFill>
        <a:latin typeface="+mn-lt"/>
        <a:ea typeface="+mn-ea"/>
        <a:cs typeface="+mn-cs"/>
      </a:defRPr>
    </a:lvl2pPr>
    <a:lvl3pPr marL="287338" indent="-142875" algn="l" rtl="0" fontAlgn="base">
      <a:spcBef>
        <a:spcPct val="0"/>
      </a:spcBef>
      <a:spcAft>
        <a:spcPts val="600"/>
      </a:spcAft>
      <a:buFont typeface="Arial" charset="0"/>
      <a:buChar char="•"/>
      <a:defRPr sz="1100" kern="1200">
        <a:solidFill>
          <a:schemeClr val="tx1"/>
        </a:solidFill>
        <a:latin typeface="+mn-lt"/>
        <a:ea typeface="+mn-ea"/>
        <a:cs typeface="+mn-cs"/>
      </a:defRPr>
    </a:lvl3pPr>
    <a:lvl4pPr marL="431800" indent="-142875" algn="l" rtl="0" fontAlgn="base">
      <a:spcBef>
        <a:spcPct val="0"/>
      </a:spcBef>
      <a:spcAft>
        <a:spcPts val="600"/>
      </a:spcAft>
      <a:buFont typeface="Arial" charset="0"/>
      <a:buChar char="•"/>
      <a:defRPr sz="1100" kern="1200">
        <a:solidFill>
          <a:schemeClr val="tx1"/>
        </a:solidFill>
        <a:latin typeface="+mn-lt"/>
        <a:ea typeface="+mn-ea"/>
        <a:cs typeface="+mn-cs"/>
      </a:defRPr>
    </a:lvl4pPr>
    <a:lvl5pPr marL="574675" indent="-142875" algn="l" rtl="0" fontAlgn="base">
      <a:spcBef>
        <a:spcPct val="0"/>
      </a:spcBef>
      <a:spcAft>
        <a:spcPts val="600"/>
      </a:spcAft>
      <a:buFont typeface="Arial"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4</a:t>
            </a:fld>
            <a:endParaRPr lang="en-US" dirty="0"/>
          </a:p>
        </p:txBody>
      </p:sp>
    </p:spTree>
    <p:extLst>
      <p:ext uri="{BB962C8B-B14F-4D97-AF65-F5344CB8AC3E}">
        <p14:creationId xmlns:p14="http://schemas.microsoft.com/office/powerpoint/2010/main" val="177740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5</a:t>
            </a:fld>
            <a:endParaRPr lang="en-US" dirty="0"/>
          </a:p>
        </p:txBody>
      </p:sp>
    </p:spTree>
    <p:extLst>
      <p:ext uri="{BB962C8B-B14F-4D97-AF65-F5344CB8AC3E}">
        <p14:creationId xmlns:p14="http://schemas.microsoft.com/office/powerpoint/2010/main" val="1777406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More developed UK market is expected to start plateauing in the coming years</a:t>
            </a:r>
          </a:p>
          <a:p>
            <a:r>
              <a:rPr lang="en-GB" sz="1200" dirty="0" smtClean="0"/>
              <a:t>German online video market growth is being driven by subscription sector (arrival of Netflix in Q3 2014 and strong local presence)</a:t>
            </a:r>
          </a:p>
          <a:p>
            <a:r>
              <a:rPr lang="en-GB" sz="1200" dirty="0" smtClean="0"/>
              <a:t>In 2013 Over 80% of Spanish online video market revenues accounted for ad-funded video, while only 40% of UK market and 50% of German market revenues were generated by from ad-funded video services </a:t>
            </a:r>
          </a:p>
          <a:p>
            <a:r>
              <a:rPr lang="en-GB" sz="1200" dirty="0" smtClean="0"/>
              <a:t>Latin America region and Brazil in particular are expected to grow strongly with FTV and subscription taking the lion share in total market revenues</a:t>
            </a:r>
            <a:endParaRPr lang="en-US" sz="1200" dirty="0" smtClean="0"/>
          </a:p>
          <a:p>
            <a:endParaRPr lang="en-US" dirty="0"/>
          </a:p>
        </p:txBody>
      </p:sp>
      <p:sp>
        <p:nvSpPr>
          <p:cNvPr id="4" name="Footer Placeholder 3"/>
          <p:cNvSpPr>
            <a:spLocks noGrp="1"/>
          </p:cNvSpPr>
          <p:nvPr>
            <p:ph type="ftr" sz="quarter" idx="10"/>
          </p:nvPr>
        </p:nvSpPr>
        <p:spPr/>
        <p:txBody>
          <a:bodyPr/>
          <a:lstStyle/>
          <a:p>
            <a:r>
              <a:rPr lang="en-US" smtClean="0"/>
              <a:t>©  2013 IHS</a:t>
            </a:r>
            <a:endParaRPr lang="en-US"/>
          </a:p>
        </p:txBody>
      </p:sp>
      <p:sp>
        <p:nvSpPr>
          <p:cNvPr id="5" name="Slide Number Placeholder 4"/>
          <p:cNvSpPr>
            <a:spLocks noGrp="1"/>
          </p:cNvSpPr>
          <p:nvPr>
            <p:ph type="sldNum" sz="quarter" idx="11"/>
          </p:nvPr>
        </p:nvSpPr>
        <p:spPr/>
        <p:txBody>
          <a:bodyPr/>
          <a:lstStyle/>
          <a:p>
            <a:fld id="{DFB9A4E0-E420-4D2E-9EF2-D879A1321DA0}" type="slidenum">
              <a:rPr lang="en-US" smtClean="0"/>
              <a:pPr/>
              <a:t>6</a:t>
            </a:fld>
            <a:endParaRPr lang="en-US"/>
          </a:p>
        </p:txBody>
      </p:sp>
    </p:spTree>
    <p:extLst>
      <p:ext uri="{BB962C8B-B14F-4D97-AF65-F5344CB8AC3E}">
        <p14:creationId xmlns:p14="http://schemas.microsoft.com/office/powerpoint/2010/main" val="4010233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More developed UK market is expected to start plateauing in the coming years</a:t>
            </a:r>
          </a:p>
          <a:p>
            <a:r>
              <a:rPr lang="en-GB" sz="1200" dirty="0" smtClean="0"/>
              <a:t>German online video market growth is being driven by subscription sector (arrival of Netflix in Q3 2014 and strong local presence)</a:t>
            </a:r>
          </a:p>
          <a:p>
            <a:r>
              <a:rPr lang="en-GB" sz="1200" dirty="0" smtClean="0"/>
              <a:t>In 2013 Over 80% of Spanish online video market revenues accounted for ad-funded video, while only 40% of UK market and 50% of German market revenues were generated by from ad-funded video services </a:t>
            </a:r>
          </a:p>
          <a:p>
            <a:r>
              <a:rPr lang="en-GB" sz="1200" dirty="0" smtClean="0"/>
              <a:t>Latin America region and Brazil in particular are expected to grow strongly with FTV and subscription taking the lion share in total market revenues</a:t>
            </a:r>
            <a:endParaRPr lang="en-US" sz="1200" dirty="0" smtClean="0"/>
          </a:p>
          <a:p>
            <a:endParaRPr lang="en-US" dirty="0"/>
          </a:p>
        </p:txBody>
      </p:sp>
      <p:sp>
        <p:nvSpPr>
          <p:cNvPr id="4" name="Footer Placeholder 3"/>
          <p:cNvSpPr>
            <a:spLocks noGrp="1"/>
          </p:cNvSpPr>
          <p:nvPr>
            <p:ph type="ftr" sz="quarter" idx="10"/>
          </p:nvPr>
        </p:nvSpPr>
        <p:spPr/>
        <p:txBody>
          <a:bodyPr/>
          <a:lstStyle/>
          <a:p>
            <a:r>
              <a:rPr lang="en-US" smtClean="0"/>
              <a:t>©  2013 IHS</a:t>
            </a:r>
            <a:endParaRPr lang="en-US"/>
          </a:p>
        </p:txBody>
      </p:sp>
      <p:sp>
        <p:nvSpPr>
          <p:cNvPr id="5" name="Slide Number Placeholder 4"/>
          <p:cNvSpPr>
            <a:spLocks noGrp="1"/>
          </p:cNvSpPr>
          <p:nvPr>
            <p:ph type="sldNum" sz="quarter" idx="11"/>
          </p:nvPr>
        </p:nvSpPr>
        <p:spPr/>
        <p:txBody>
          <a:bodyPr/>
          <a:lstStyle/>
          <a:p>
            <a:fld id="{DFB9A4E0-E420-4D2E-9EF2-D879A1321DA0}" type="slidenum">
              <a:rPr lang="en-US" smtClean="0"/>
              <a:pPr/>
              <a:t>13</a:t>
            </a:fld>
            <a:endParaRPr lang="en-US"/>
          </a:p>
        </p:txBody>
      </p:sp>
    </p:spTree>
    <p:extLst>
      <p:ext uri="{BB962C8B-B14F-4D97-AF65-F5344CB8AC3E}">
        <p14:creationId xmlns:p14="http://schemas.microsoft.com/office/powerpoint/2010/main" val="4010233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6CD09F-3115-4298-B4CC-ADBA37139BAF}" type="slidenum">
              <a:rPr lang="en-US" smtClean="0"/>
              <a:pPr>
                <a:defRPr/>
              </a:pPr>
              <a:t>15</a:t>
            </a:fld>
            <a:endParaRPr lang="en-US"/>
          </a:p>
        </p:txBody>
      </p:sp>
    </p:spTree>
    <p:extLst>
      <p:ext uri="{BB962C8B-B14F-4D97-AF65-F5344CB8AC3E}">
        <p14:creationId xmlns:p14="http://schemas.microsoft.com/office/powerpoint/2010/main" val="1126500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32C17-A472-4774-AAA4-7C42DB4D94B6}" type="slidenum">
              <a:rPr lang="en-US" smtClean="0"/>
              <a:pPr/>
              <a:t>19</a:t>
            </a:fld>
            <a:endParaRPr lang="en-US"/>
          </a:p>
        </p:txBody>
      </p:sp>
    </p:spTree>
    <p:extLst>
      <p:ext uri="{BB962C8B-B14F-4D97-AF65-F5344CB8AC3E}">
        <p14:creationId xmlns:p14="http://schemas.microsoft.com/office/powerpoint/2010/main" val="1791733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76CD09F-3115-4298-B4CC-ADBA37139BAF}" type="slidenum">
              <a:rPr lang="en-US" smtClean="0"/>
              <a:pPr>
                <a:defRPr/>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mailto:Customer.Support@ihs.com" TargetMode="External"/><Relationship Id="rId4" Type="http://schemas.openxmlformats.org/officeDocument/2006/relationships/hyperlink" Target="mailto:SupportAPAC@ihs.com" TargetMode="External"/><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hyperlink" Target="mailto:CustomerCare@ihs.com"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Short title">
    <p:spTree>
      <p:nvGrpSpPr>
        <p:cNvPr id="1" name=""/>
        <p:cNvGrpSpPr/>
        <p:nvPr/>
      </p:nvGrpSpPr>
      <p:grpSpPr>
        <a:xfrm>
          <a:off x="0" y="0"/>
          <a:ext cx="0" cy="0"/>
          <a:chOff x="0" y="0"/>
          <a:chExt cx="0" cy="0"/>
        </a:xfrm>
      </p:grpSpPr>
      <p:pic>
        <p:nvPicPr>
          <p:cNvPr id="8" name="Picture 9" descr="imag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69250" y="5834063"/>
            <a:ext cx="7064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25"/>
          <p:cNvSpPr>
            <a:spLocks noChangeShapeType="1"/>
          </p:cNvSpPr>
          <p:nvPr/>
        </p:nvSpPr>
        <p:spPr bwMode="auto">
          <a:xfrm>
            <a:off x="468313" y="1044575"/>
            <a:ext cx="8207375" cy="0"/>
          </a:xfrm>
          <a:prstGeom prst="line">
            <a:avLst/>
          </a:prstGeom>
          <a:noFill/>
          <a:ln w="6350">
            <a:solidFill>
              <a:srgbClr val="49596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Box 11"/>
          <p:cNvSpPr txBox="1">
            <a:spLocks noChangeArrowheads="1"/>
          </p:cNvSpPr>
          <p:nvPr/>
        </p:nvSpPr>
        <p:spPr bwMode="auto">
          <a:xfrm>
            <a:off x="7802563" y="2457450"/>
            <a:ext cx="874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algn="r"/>
            <a:r>
              <a:rPr lang="en-GB" altLang="en-US" sz="1200">
                <a:solidFill>
                  <a:srgbClr val="495965"/>
                </a:solidFill>
              </a:rPr>
              <a:t>ihs.com</a:t>
            </a:r>
          </a:p>
        </p:txBody>
      </p:sp>
      <p:sp>
        <p:nvSpPr>
          <p:cNvPr id="12" name="TextBox 12"/>
          <p:cNvSpPr txBox="1">
            <a:spLocks noChangeArrowheads="1"/>
          </p:cNvSpPr>
          <p:nvPr/>
        </p:nvSpPr>
        <p:spPr bwMode="auto">
          <a:xfrm>
            <a:off x="0" y="6410325"/>
            <a:ext cx="12763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0" rIns="0" bIns="0"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r>
              <a:rPr lang="en-GB" altLang="en-US" sz="800">
                <a:solidFill>
                  <a:srgbClr val="495965"/>
                </a:solidFill>
              </a:rPr>
              <a:t>©  2015 IHS</a:t>
            </a:r>
            <a:endParaRPr lang="en-GB" altLang="en-US">
              <a:solidFill>
                <a:srgbClr val="495965"/>
              </a:solidFill>
            </a:endParaRPr>
          </a:p>
        </p:txBody>
      </p:sp>
      <p:sp>
        <p:nvSpPr>
          <p:cNvPr id="13" name="TextBox 18"/>
          <p:cNvSpPr txBox="1">
            <a:spLocks noChangeArrowheads="1"/>
          </p:cNvSpPr>
          <p:nvPr/>
        </p:nvSpPr>
        <p:spPr bwMode="auto">
          <a:xfrm>
            <a:off x="4572000" y="1103313"/>
            <a:ext cx="4103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algn="r"/>
            <a:r>
              <a:rPr lang="en-US" altLang="en-US">
                <a:solidFill>
                  <a:srgbClr val="495965"/>
                </a:solidFill>
              </a:rPr>
              <a:t>Presentation</a:t>
            </a:r>
          </a:p>
        </p:txBody>
      </p:sp>
      <p:cxnSp>
        <p:nvCxnSpPr>
          <p:cNvPr id="14" name="Straight Connector 13"/>
          <p:cNvCxnSpPr/>
          <p:nvPr/>
        </p:nvCxnSpPr>
        <p:spPr>
          <a:xfrm>
            <a:off x="466725" y="2443163"/>
            <a:ext cx="8210550" cy="0"/>
          </a:xfrm>
          <a:prstGeom prst="line">
            <a:avLst/>
          </a:prstGeom>
          <a:ln>
            <a:solidFill>
              <a:srgbClr val="495965"/>
            </a:solidFill>
          </a:ln>
        </p:spPr>
        <p:style>
          <a:lnRef idx="1">
            <a:schemeClr val="accent1"/>
          </a:lnRef>
          <a:fillRef idx="0">
            <a:schemeClr val="accent1"/>
          </a:fillRef>
          <a:effectRef idx="0">
            <a:schemeClr val="accent1"/>
          </a:effectRef>
          <a:fontRef idx="minor">
            <a:schemeClr val="tx1"/>
          </a:fontRef>
        </p:style>
      </p:cxnSp>
      <p:sp>
        <p:nvSpPr>
          <p:cNvPr id="15" name="TextBox 20"/>
          <p:cNvSpPr txBox="1">
            <a:spLocks noChangeArrowheads="1"/>
          </p:cNvSpPr>
          <p:nvPr/>
        </p:nvSpPr>
        <p:spPr bwMode="auto">
          <a:xfrm>
            <a:off x="0" y="665163"/>
            <a:ext cx="6227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3063">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r>
              <a:rPr lang="en-US" altLang="en-US" sz="2100" b="1">
                <a:solidFill>
                  <a:srgbClr val="495965"/>
                </a:solidFill>
              </a:rPr>
              <a:t>IHS</a:t>
            </a:r>
          </a:p>
        </p:txBody>
      </p:sp>
      <p:sp>
        <p:nvSpPr>
          <p:cNvPr id="9" name="Title 8"/>
          <p:cNvSpPr>
            <a:spLocks noGrp="1"/>
          </p:cNvSpPr>
          <p:nvPr>
            <p:ph type="title"/>
          </p:nvPr>
        </p:nvSpPr>
        <p:spPr>
          <a:xfrm>
            <a:off x="0" y="1788895"/>
            <a:ext cx="8676456" cy="545570"/>
          </a:xfrm>
          <a:prstGeom prst="rect">
            <a:avLst/>
          </a:prstGeom>
        </p:spPr>
        <p:txBody>
          <a:bodyPr wrap="none" rIns="90000" anchor="ctr">
            <a:noAutofit/>
          </a:bodyPr>
          <a:lstStyle>
            <a:lvl1pPr marL="460800" indent="0">
              <a:defRPr sz="3500" b="1" baseline="0">
                <a:solidFill>
                  <a:schemeClr val="tx2"/>
                </a:solidFill>
              </a:defRPr>
            </a:lvl1pPr>
          </a:lstStyle>
          <a:p>
            <a:r>
              <a:rPr lang="en-US" smtClean="0"/>
              <a:t>Click to edit Master title style</a:t>
            </a:r>
            <a:endParaRPr lang="en-US" dirty="0"/>
          </a:p>
        </p:txBody>
      </p:sp>
      <p:sp>
        <p:nvSpPr>
          <p:cNvPr id="28" name="Text Placeholder 27"/>
          <p:cNvSpPr>
            <a:spLocks noGrp="1"/>
          </p:cNvSpPr>
          <p:nvPr>
            <p:ph type="body" sz="quarter" idx="11"/>
          </p:nvPr>
        </p:nvSpPr>
        <p:spPr>
          <a:xfrm>
            <a:off x="0" y="1586503"/>
            <a:ext cx="8676456" cy="219456"/>
          </a:xfrm>
        </p:spPr>
        <p:txBody>
          <a:bodyPr anchor="ctr">
            <a:noAutofit/>
          </a:bodyPr>
          <a:lstStyle>
            <a:lvl1pPr marL="460800" indent="0">
              <a:buNone/>
              <a:defRPr sz="1400" b="1" baseline="0">
                <a:solidFill>
                  <a:srgbClr val="495965"/>
                </a:solidFill>
              </a:defRPr>
            </a:lvl1pPr>
          </a:lstStyle>
          <a:p>
            <a:pPr lvl="0"/>
            <a:r>
              <a:rPr lang="en-US" smtClean="0"/>
              <a:t>Click to edit Master text styles</a:t>
            </a:r>
          </a:p>
        </p:txBody>
      </p:sp>
      <p:sp>
        <p:nvSpPr>
          <p:cNvPr id="18" name="Text Placeholder 33"/>
          <p:cNvSpPr>
            <a:spLocks noGrp="1"/>
          </p:cNvSpPr>
          <p:nvPr>
            <p:ph type="body" sz="quarter" idx="14"/>
          </p:nvPr>
        </p:nvSpPr>
        <p:spPr>
          <a:xfrm>
            <a:off x="467868" y="2506088"/>
            <a:ext cx="3621024" cy="246888"/>
          </a:xfrm>
        </p:spPr>
        <p:txBody>
          <a:bodyPr>
            <a:noAutofit/>
          </a:bodyPr>
          <a:lstStyle>
            <a:lvl1pPr marL="0" indent="0">
              <a:buNone/>
              <a:defRPr sz="1200" b="0" baseline="0">
                <a:solidFill>
                  <a:srgbClr val="495965"/>
                </a:solidFill>
              </a:defRPr>
            </a:lvl1pPr>
            <a:lvl2pPr>
              <a:buNone/>
              <a:defRPr sz="1400"/>
            </a:lvl2pPr>
            <a:lvl3pPr>
              <a:buNone/>
              <a:defRPr sz="1400"/>
            </a:lvl3pPr>
            <a:lvl4pPr>
              <a:buNone/>
              <a:defRPr sz="1400"/>
            </a:lvl4pPr>
            <a:lvl5pPr>
              <a:buNone/>
              <a:defRPr sz="1400"/>
            </a:lvl5pPr>
          </a:lstStyle>
          <a:p>
            <a:pPr lvl="0"/>
            <a:r>
              <a:rPr lang="en-US" smtClean="0"/>
              <a:t>Click to edit Master text styles</a:t>
            </a:r>
          </a:p>
        </p:txBody>
      </p:sp>
      <p:sp>
        <p:nvSpPr>
          <p:cNvPr id="20" name="Text Placeholder 21"/>
          <p:cNvSpPr>
            <a:spLocks noGrp="1"/>
          </p:cNvSpPr>
          <p:nvPr>
            <p:ph type="body" sz="quarter" idx="15"/>
          </p:nvPr>
        </p:nvSpPr>
        <p:spPr>
          <a:xfrm>
            <a:off x="1259540" y="6408108"/>
            <a:ext cx="3621024" cy="216000"/>
          </a:xfrm>
          <a:noFill/>
        </p:spPr>
        <p:txBody>
          <a:bodyPr wrap="none" rtlCol="0"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800" b="0" kern="1200" baseline="0" dirty="0" smtClean="0">
                <a:solidFill>
                  <a:srgbClr val="495965"/>
                </a:solidFill>
                <a:latin typeface="Arial" pitchFamily="34" charset="0"/>
                <a:ea typeface="+mn-ea"/>
                <a:cs typeface="+mn-cs"/>
              </a:defRPr>
            </a:lvl1pPr>
          </a:lstStyle>
          <a:p>
            <a:pPr lvl="0"/>
            <a:r>
              <a:rPr lang="en-US" smtClean="0"/>
              <a:t>Click to edit Master text styles</a:t>
            </a:r>
          </a:p>
        </p:txBody>
      </p:sp>
      <p:sp>
        <p:nvSpPr>
          <p:cNvPr id="24" name="Text Placeholder 31"/>
          <p:cNvSpPr>
            <a:spLocks noGrp="1"/>
          </p:cNvSpPr>
          <p:nvPr>
            <p:ph type="body" sz="quarter" idx="13"/>
          </p:nvPr>
        </p:nvSpPr>
        <p:spPr>
          <a:xfrm>
            <a:off x="0" y="4846957"/>
            <a:ext cx="7736114" cy="1390433"/>
          </a:xfrm>
        </p:spPr>
        <p:txBody>
          <a:bodyPr anchor="b">
            <a:noAutofit/>
          </a:bodyPr>
          <a:lstStyle>
            <a:lvl1pPr marL="460800" indent="0">
              <a:lnSpc>
                <a:spcPct val="100000"/>
              </a:lnSpc>
              <a:spcBef>
                <a:spcPts val="600"/>
              </a:spcBef>
              <a:spcAft>
                <a:spcPts val="0"/>
              </a:spcAft>
              <a:buNone/>
              <a:defRPr sz="1400" b="0" baseline="0">
                <a:solidFill>
                  <a:srgbClr val="495965"/>
                </a:solidFill>
              </a:defRPr>
            </a:lvl1pPr>
          </a:lstStyle>
          <a:p>
            <a:pPr lvl="0"/>
            <a:r>
              <a:rPr lang="en-US" smtClean="0"/>
              <a:t>Click to edit Master text styles</a:t>
            </a:r>
          </a:p>
        </p:txBody>
      </p:sp>
      <p:sp>
        <p:nvSpPr>
          <p:cNvPr id="17" name="Text Placeholder 17"/>
          <p:cNvSpPr>
            <a:spLocks noGrp="1"/>
          </p:cNvSpPr>
          <p:nvPr>
            <p:ph type="body" sz="quarter" idx="16"/>
          </p:nvPr>
        </p:nvSpPr>
        <p:spPr>
          <a:xfrm>
            <a:off x="981068" y="712786"/>
            <a:ext cx="3937000" cy="304800"/>
          </a:xfrm>
        </p:spPr>
        <p:txBody>
          <a:bodyPr/>
          <a:lstStyle>
            <a:lvl1pPr>
              <a:buNone/>
              <a:defRPr sz="2100" b="1" cap="all" baseline="0">
                <a:solidFill>
                  <a:srgbClr val="495965"/>
                </a:solidFill>
              </a:defRPr>
            </a:lvl1pPr>
          </a:lstStyle>
          <a:p>
            <a:pPr lvl="0"/>
            <a:r>
              <a:rPr lang="en-US" smtClean="0"/>
              <a:t>Click to edit Master text styles</a:t>
            </a:r>
          </a:p>
        </p:txBody>
      </p:sp>
    </p:spTree>
    <p:extLst>
      <p:ext uri="{BB962C8B-B14F-4D97-AF65-F5344CB8AC3E}">
        <p14:creationId xmlns:p14="http://schemas.microsoft.com/office/powerpoint/2010/main" val="3364220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able of Contents - One Heading Level - 1 Column">
    <p:spTree>
      <p:nvGrpSpPr>
        <p:cNvPr id="1" name=""/>
        <p:cNvGrpSpPr/>
        <p:nvPr/>
      </p:nvGrpSpPr>
      <p:grpSpPr>
        <a:xfrm>
          <a:off x="0" y="0"/>
          <a:ext cx="0" cy="0"/>
          <a:chOff x="0" y="0"/>
          <a:chExt cx="0" cy="0"/>
        </a:xfrm>
      </p:grpSpPr>
      <p:pic>
        <p:nvPicPr>
          <p:cNvPr id="3" name="Picture 9" descr="IHS-blue-outlined-2x.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7088" y="247650"/>
            <a:ext cx="2301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0"/>
          <p:cNvSpPr txBox="1">
            <a:spLocks noChangeArrowheads="1"/>
          </p:cNvSpPr>
          <p:nvPr/>
        </p:nvSpPr>
        <p:spPr bwMode="auto">
          <a:xfrm>
            <a:off x="6350" y="539750"/>
            <a:ext cx="6037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a:spAutoFit/>
          </a:bodyPr>
          <a:lstStyle>
            <a:lvl1pPr marL="358775">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r>
              <a:rPr lang="en-US" altLang="en-US" sz="2400" b="1">
                <a:solidFill>
                  <a:srgbClr val="0097D1"/>
                </a:solidFill>
              </a:rPr>
              <a:t>Contents</a:t>
            </a:r>
          </a:p>
        </p:txBody>
      </p:sp>
      <p:sp>
        <p:nvSpPr>
          <p:cNvPr id="5" name="TextBox 4"/>
          <p:cNvSpPr txBox="1"/>
          <p:nvPr/>
        </p:nvSpPr>
        <p:spPr>
          <a:xfrm>
            <a:off x="466725" y="6570663"/>
            <a:ext cx="534988" cy="123825"/>
          </a:xfrm>
          <a:prstGeom prst="rect">
            <a:avLst/>
          </a:prstGeom>
          <a:noFill/>
        </p:spPr>
        <p:txBody>
          <a:bodyPr wrap="none" lIns="0" tIns="0" rIns="0" bIns="0">
            <a:spAutoFit/>
          </a:bodyPr>
          <a:lstStyle/>
          <a:p>
            <a:pPr fontAlgn="auto">
              <a:spcBef>
                <a:spcPts val="0"/>
              </a:spcBef>
              <a:spcAft>
                <a:spcPts val="0"/>
              </a:spcAft>
              <a:defRPr/>
            </a:pPr>
            <a:r>
              <a:rPr lang="en-US" sz="800" cap="all" dirty="0">
                <a:solidFill>
                  <a:srgbClr val="495965"/>
                </a:solidFill>
                <a:latin typeface="+mn-lt"/>
                <a:cs typeface="+mn-cs"/>
              </a:rPr>
              <a:t>© 2015 IHS</a:t>
            </a:r>
          </a:p>
        </p:txBody>
      </p:sp>
      <p:cxnSp>
        <p:nvCxnSpPr>
          <p:cNvPr id="6" name="Straight Connector 5"/>
          <p:cNvCxnSpPr/>
          <p:nvPr/>
        </p:nvCxnSpPr>
        <p:spPr>
          <a:xfrm>
            <a:off x="466725" y="6427788"/>
            <a:ext cx="8210550" cy="0"/>
          </a:xfrm>
          <a:prstGeom prst="line">
            <a:avLst/>
          </a:prstGeom>
          <a:ln w="6350">
            <a:solidFill>
              <a:srgbClr val="495965"/>
            </a:solidFill>
          </a:ln>
        </p:spPr>
        <p:style>
          <a:lnRef idx="1">
            <a:schemeClr val="accent1"/>
          </a:lnRef>
          <a:fillRef idx="0">
            <a:schemeClr val="accent1"/>
          </a:fillRef>
          <a:effectRef idx="0">
            <a:schemeClr val="accent1"/>
          </a:effectRef>
          <a:fontRef idx="minor">
            <a:schemeClr val="tx1"/>
          </a:fontRef>
        </p:style>
      </p:cxnSp>
      <p:sp>
        <p:nvSpPr>
          <p:cNvPr id="7" name="Text Placeholder 7"/>
          <p:cNvSpPr>
            <a:spLocks noGrp="1"/>
          </p:cNvSpPr>
          <p:nvPr>
            <p:ph type="body" sz="quarter" idx="13"/>
          </p:nvPr>
        </p:nvSpPr>
        <p:spPr>
          <a:xfrm>
            <a:off x="468313" y="1268413"/>
            <a:ext cx="8208962" cy="4968875"/>
          </a:xfrm>
        </p:spPr>
        <p:txBody>
          <a:bodyPr/>
          <a:lstStyle>
            <a:lvl1pPr marL="0" indent="0">
              <a:spcBef>
                <a:spcPts val="1200"/>
              </a:spcBef>
              <a:spcAft>
                <a:spcPts val="300"/>
              </a:spcAft>
              <a:buClr>
                <a:schemeClr val="bg1"/>
              </a:buClr>
              <a:buSzPct val="25000"/>
              <a:buFont typeface="Arial" pitchFamily="34" charset="0"/>
              <a:buChar char="‮"/>
              <a:tabLst>
                <a:tab pos="5040000" algn="r"/>
                <a:tab pos="8211600" algn="r"/>
              </a:tabLst>
              <a:defRPr lang="en-US" sz="1600" b="1" u="none" kern="1200" cap="none" baseline="0" dirty="0" smtClean="0">
                <a:solidFill>
                  <a:srgbClr val="707C8A"/>
                </a:solidFill>
                <a:uFill>
                  <a:solidFill>
                    <a:schemeClr val="tx2"/>
                  </a:solidFill>
                </a:uFill>
                <a:latin typeface="+mn-lt"/>
                <a:ea typeface="+mn-ea"/>
                <a:cs typeface="+mn-cs"/>
              </a:defRPr>
            </a:lvl1pPr>
            <a:lvl2pPr marL="0" indent="0" defTabSz="1044000">
              <a:spcBef>
                <a:spcPts val="0"/>
              </a:spcBef>
              <a:spcAft>
                <a:spcPts val="300"/>
              </a:spcAft>
              <a:buClr>
                <a:schemeClr val="bg1"/>
              </a:buClr>
              <a:buSzPct val="25000"/>
              <a:buFont typeface="Arial" pitchFamily="34" charset="0"/>
              <a:buChar char="‮"/>
              <a:tabLst>
                <a:tab pos="5040000" algn="r"/>
                <a:tab pos="8211600" algn="r"/>
              </a:tabLst>
              <a:defRPr lang="en-US" sz="1400" b="1" u="none" kern="1200" baseline="0" dirty="0" smtClean="0">
                <a:solidFill>
                  <a:srgbClr val="707C8A"/>
                </a:solidFill>
                <a:uFill>
                  <a:solidFill>
                    <a:schemeClr val="tx1"/>
                  </a:solidFill>
                </a:uFill>
                <a:latin typeface="+mn-lt"/>
                <a:ea typeface="+mn-ea"/>
                <a:cs typeface="+mn-cs"/>
              </a:defRPr>
            </a:lvl2pPr>
            <a:lvl3pPr marL="182563" indent="-182563">
              <a:spcBef>
                <a:spcPts val="0"/>
              </a:spcBef>
              <a:spcAft>
                <a:spcPts val="300"/>
              </a:spcAft>
              <a:buClr>
                <a:srgbClr val="707C8A"/>
              </a:buClr>
              <a:buSzPct val="100000"/>
              <a:buFont typeface="Arial" pitchFamily="34" charset="0"/>
              <a:buNone/>
              <a:tabLst>
                <a:tab pos="5040000" algn="r"/>
                <a:tab pos="8211600" algn="r"/>
              </a:tabLst>
              <a:defRPr lang="en-US" sz="1100" u="none" kern="1200" baseline="0" dirty="0" smtClean="0">
                <a:solidFill>
                  <a:srgbClr val="707C8A"/>
                </a:solidFill>
                <a:uFill>
                  <a:solidFill>
                    <a:schemeClr val="tx1">
                      <a:lumMod val="50000"/>
                      <a:lumOff val="50000"/>
                    </a:schemeClr>
                  </a:solidFill>
                </a:uFill>
                <a:latin typeface="+mn-lt"/>
                <a:ea typeface="+mn-ea"/>
                <a:cs typeface="+mn-cs"/>
              </a:defRPr>
            </a:lvl3pPr>
          </a:lstStyle>
          <a:p>
            <a:pPr lvl="0"/>
            <a:r>
              <a:rPr lang="en-US" smtClean="0"/>
              <a:t>Click to edit Master text styles</a:t>
            </a:r>
          </a:p>
        </p:txBody>
      </p:sp>
      <p:sp>
        <p:nvSpPr>
          <p:cNvPr id="8" name="Slide Number Placeholder 6"/>
          <p:cNvSpPr>
            <a:spLocks noGrp="1"/>
          </p:cNvSpPr>
          <p:nvPr>
            <p:ph type="sldNum" sz="quarter" idx="14"/>
          </p:nvPr>
        </p:nvSpPr>
        <p:spPr>
          <a:xfrm>
            <a:off x="8101013" y="6510338"/>
            <a:ext cx="576262" cy="219075"/>
          </a:xfrm>
        </p:spPr>
        <p:txBody>
          <a:bodyPr/>
          <a:lstStyle>
            <a:lvl1pPr>
              <a:defRPr smtClean="0">
                <a:solidFill>
                  <a:srgbClr val="495965"/>
                </a:solidFill>
              </a:defRPr>
            </a:lvl1pPr>
          </a:lstStyle>
          <a:p>
            <a:pPr>
              <a:defRPr/>
            </a:pPr>
            <a:fld id="{1057CACD-A67C-4518-A150-3B213343726D}" type="slidenum">
              <a:rPr lang="en-US"/>
              <a:pPr>
                <a:defRPr/>
              </a:pPr>
              <a:t>‹#›</a:t>
            </a:fld>
            <a:endParaRPr lang="en-US" dirty="0"/>
          </a:p>
        </p:txBody>
      </p:sp>
      <p:sp>
        <p:nvSpPr>
          <p:cNvPr id="9" name="Footer Placeholder 8"/>
          <p:cNvSpPr>
            <a:spLocks noGrp="1"/>
          </p:cNvSpPr>
          <p:nvPr>
            <p:ph type="ftr" sz="quarter" idx="15"/>
          </p:nvPr>
        </p:nvSpPr>
        <p:spPr/>
        <p:txBody>
          <a:bodyPr/>
          <a:lstStyle>
            <a:lvl1pPr>
              <a:defRPr/>
            </a:lvl1pPr>
          </a:lstStyle>
          <a:p>
            <a:pPr>
              <a:defRPr/>
            </a:pPr>
            <a:r>
              <a:rPr lang="en-US"/>
              <a:t>Presentation Name / Month 2014</a:t>
            </a:r>
          </a:p>
        </p:txBody>
      </p:sp>
    </p:spTree>
    <p:extLst>
      <p:ext uri="{BB962C8B-B14F-4D97-AF65-F5344CB8AC3E}">
        <p14:creationId xmlns:p14="http://schemas.microsoft.com/office/powerpoint/2010/main" val="1643909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able of Contents - One Heading Level - 2 Column">
    <p:spTree>
      <p:nvGrpSpPr>
        <p:cNvPr id="1" name=""/>
        <p:cNvGrpSpPr/>
        <p:nvPr/>
      </p:nvGrpSpPr>
      <p:grpSpPr>
        <a:xfrm>
          <a:off x="0" y="0"/>
          <a:ext cx="0" cy="0"/>
          <a:chOff x="0" y="0"/>
          <a:chExt cx="0" cy="0"/>
        </a:xfrm>
      </p:grpSpPr>
      <p:sp>
        <p:nvSpPr>
          <p:cNvPr id="3" name="TextBox 9"/>
          <p:cNvSpPr txBox="1">
            <a:spLocks noChangeArrowheads="1"/>
          </p:cNvSpPr>
          <p:nvPr/>
        </p:nvSpPr>
        <p:spPr bwMode="auto">
          <a:xfrm>
            <a:off x="6350" y="539750"/>
            <a:ext cx="6037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a:spAutoFit/>
          </a:bodyPr>
          <a:lstStyle>
            <a:lvl1pPr marL="358775">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r>
              <a:rPr lang="en-US" altLang="en-US" sz="2400" b="1">
                <a:solidFill>
                  <a:srgbClr val="0097D1"/>
                </a:solidFill>
              </a:rPr>
              <a:t>Contents</a:t>
            </a:r>
          </a:p>
        </p:txBody>
      </p:sp>
      <p:cxnSp>
        <p:nvCxnSpPr>
          <p:cNvPr id="4" name="Straight Connector 3"/>
          <p:cNvCxnSpPr/>
          <p:nvPr/>
        </p:nvCxnSpPr>
        <p:spPr>
          <a:xfrm>
            <a:off x="466725" y="6427788"/>
            <a:ext cx="8210550" cy="0"/>
          </a:xfrm>
          <a:prstGeom prst="line">
            <a:avLst/>
          </a:prstGeom>
          <a:ln w="6350">
            <a:solidFill>
              <a:srgbClr val="495965"/>
            </a:solidFill>
          </a:ln>
        </p:spPr>
        <p:style>
          <a:lnRef idx="1">
            <a:schemeClr val="accent1"/>
          </a:lnRef>
          <a:fillRef idx="0">
            <a:schemeClr val="accent1"/>
          </a:fillRef>
          <a:effectRef idx="0">
            <a:schemeClr val="accent1"/>
          </a:effectRef>
          <a:fontRef idx="minor">
            <a:schemeClr val="tx1"/>
          </a:fontRef>
        </p:style>
      </p:cxnSp>
      <p:pic>
        <p:nvPicPr>
          <p:cNvPr id="6" name="Picture 11" descr="IHS-blue-outlined-2x.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7088" y="247650"/>
            <a:ext cx="2301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66725" y="6570663"/>
            <a:ext cx="534988" cy="123825"/>
          </a:xfrm>
          <a:prstGeom prst="rect">
            <a:avLst/>
          </a:prstGeom>
          <a:noFill/>
        </p:spPr>
        <p:txBody>
          <a:bodyPr wrap="none" lIns="0" tIns="0" rIns="0" bIns="0">
            <a:spAutoFit/>
          </a:bodyPr>
          <a:lstStyle/>
          <a:p>
            <a:pPr fontAlgn="auto">
              <a:spcBef>
                <a:spcPts val="0"/>
              </a:spcBef>
              <a:spcAft>
                <a:spcPts val="0"/>
              </a:spcAft>
              <a:defRPr/>
            </a:pPr>
            <a:r>
              <a:rPr lang="en-US" sz="800" cap="all" dirty="0">
                <a:solidFill>
                  <a:srgbClr val="495965"/>
                </a:solidFill>
                <a:latin typeface="+mn-lt"/>
                <a:cs typeface="+mn-cs"/>
              </a:rPr>
              <a:t>© 2015 IHS</a:t>
            </a:r>
          </a:p>
        </p:txBody>
      </p:sp>
      <p:sp>
        <p:nvSpPr>
          <p:cNvPr id="5" name="Text Placeholder 7"/>
          <p:cNvSpPr>
            <a:spLocks noGrp="1"/>
          </p:cNvSpPr>
          <p:nvPr>
            <p:ph type="body" sz="quarter" idx="13"/>
          </p:nvPr>
        </p:nvSpPr>
        <p:spPr>
          <a:xfrm>
            <a:off x="468313" y="1268413"/>
            <a:ext cx="8208962" cy="4968875"/>
          </a:xfrm>
        </p:spPr>
        <p:txBody>
          <a:bodyPr numCol="2" spcCol="360000"/>
          <a:lstStyle>
            <a:lvl1pPr marL="0" indent="0">
              <a:spcBef>
                <a:spcPts val="1200"/>
              </a:spcBef>
              <a:spcAft>
                <a:spcPts val="300"/>
              </a:spcAft>
              <a:buClr>
                <a:schemeClr val="bg1"/>
              </a:buClr>
              <a:buSzPct val="25000"/>
              <a:buFont typeface="Arial" pitchFamily="34" charset="0"/>
              <a:buChar char="‮"/>
              <a:tabLst>
                <a:tab pos="8210550" algn="r"/>
              </a:tabLst>
              <a:defRPr lang="en-US" sz="1600" b="1" u="none" kern="1200" cap="none" baseline="0" dirty="0" smtClean="0">
                <a:solidFill>
                  <a:srgbClr val="707C8A"/>
                </a:solidFill>
                <a:uFill>
                  <a:solidFill>
                    <a:schemeClr val="tx2"/>
                  </a:solidFill>
                </a:uFill>
                <a:latin typeface="+mn-lt"/>
                <a:ea typeface="+mn-ea"/>
                <a:cs typeface="+mn-cs"/>
              </a:defRPr>
            </a:lvl1pPr>
            <a:lvl2pPr marL="3175" indent="-3175" defTabSz="1044000">
              <a:spcBef>
                <a:spcPts val="0"/>
              </a:spcBef>
              <a:spcAft>
                <a:spcPts val="300"/>
              </a:spcAft>
              <a:buClr>
                <a:schemeClr val="bg1"/>
              </a:buClr>
              <a:buSzPct val="25000"/>
              <a:buFont typeface="Arial" pitchFamily="34" charset="0"/>
              <a:buChar char="‮"/>
              <a:tabLst>
                <a:tab pos="8211600" algn="r"/>
              </a:tabLst>
              <a:defRPr lang="en-US" sz="1400" b="1" u="none" kern="1200" baseline="0" dirty="0" smtClean="0">
                <a:solidFill>
                  <a:srgbClr val="707C8A"/>
                </a:solidFill>
                <a:uFill>
                  <a:solidFill>
                    <a:schemeClr val="tx1"/>
                  </a:solidFill>
                </a:uFill>
                <a:latin typeface="+mn-lt"/>
                <a:ea typeface="+mn-ea"/>
                <a:cs typeface="+mn-cs"/>
              </a:defRPr>
            </a:lvl2pPr>
            <a:lvl3pPr marL="177800" indent="-177800">
              <a:spcBef>
                <a:spcPts val="0"/>
              </a:spcBef>
              <a:spcAft>
                <a:spcPts val="300"/>
              </a:spcAft>
              <a:buClr>
                <a:srgbClr val="707C8A"/>
              </a:buClr>
              <a:buFont typeface="Arial" pitchFamily="34" charset="0"/>
              <a:buNone/>
              <a:tabLst>
                <a:tab pos="8210550" algn="r"/>
              </a:tabLst>
              <a:defRPr lang="en-US" sz="1100" u="none" kern="1200" baseline="0" dirty="0" smtClean="0">
                <a:solidFill>
                  <a:srgbClr val="707C8A"/>
                </a:solidFill>
                <a:uFill>
                  <a:solidFill>
                    <a:schemeClr val="tx1">
                      <a:lumMod val="50000"/>
                      <a:lumOff val="50000"/>
                    </a:schemeClr>
                  </a:solidFill>
                </a:uFill>
                <a:latin typeface="+mn-lt"/>
                <a:ea typeface="+mn-ea"/>
                <a:cs typeface="+mn-cs"/>
              </a:defRPr>
            </a:lvl3pPr>
          </a:lstStyle>
          <a:p>
            <a:pPr lvl="0"/>
            <a:r>
              <a:rPr lang="en-US" smtClean="0"/>
              <a:t>Click to edit Master text styles</a:t>
            </a:r>
          </a:p>
        </p:txBody>
      </p:sp>
      <p:sp>
        <p:nvSpPr>
          <p:cNvPr id="8" name="Slide Number Placeholder 6"/>
          <p:cNvSpPr>
            <a:spLocks noGrp="1"/>
          </p:cNvSpPr>
          <p:nvPr>
            <p:ph type="sldNum" sz="quarter" idx="14"/>
          </p:nvPr>
        </p:nvSpPr>
        <p:spPr>
          <a:xfrm>
            <a:off x="8101013" y="6510338"/>
            <a:ext cx="576262" cy="219075"/>
          </a:xfrm>
        </p:spPr>
        <p:txBody>
          <a:bodyPr/>
          <a:lstStyle>
            <a:lvl1pPr>
              <a:defRPr/>
            </a:lvl1pPr>
          </a:lstStyle>
          <a:p>
            <a:pPr>
              <a:defRPr/>
            </a:pPr>
            <a:fld id="{05737A61-CEC3-4797-9B53-9CA0225D49F2}" type="slidenum">
              <a:rPr lang="en-US"/>
              <a:pPr>
                <a:defRPr/>
              </a:pPr>
              <a:t>‹#›</a:t>
            </a:fld>
            <a:endParaRPr lang="en-US"/>
          </a:p>
        </p:txBody>
      </p:sp>
      <p:sp>
        <p:nvSpPr>
          <p:cNvPr id="9" name="Footer Placeholder 10"/>
          <p:cNvSpPr>
            <a:spLocks noGrp="1"/>
          </p:cNvSpPr>
          <p:nvPr>
            <p:ph type="ftr" sz="quarter" idx="15"/>
          </p:nvPr>
        </p:nvSpPr>
        <p:spPr/>
        <p:txBody>
          <a:bodyPr/>
          <a:lstStyle>
            <a:lvl1pPr>
              <a:defRPr/>
            </a:lvl1pPr>
          </a:lstStyle>
          <a:p>
            <a:pPr>
              <a:defRPr/>
            </a:pPr>
            <a:r>
              <a:rPr lang="en-US"/>
              <a:t>Presentation Name / Month 2014</a:t>
            </a:r>
          </a:p>
        </p:txBody>
      </p:sp>
    </p:spTree>
    <p:extLst>
      <p:ext uri="{BB962C8B-B14F-4D97-AF65-F5344CB8AC3E}">
        <p14:creationId xmlns:p14="http://schemas.microsoft.com/office/powerpoint/2010/main" val="35610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able of Contents - 1 Column">
    <p:spTree>
      <p:nvGrpSpPr>
        <p:cNvPr id="1" name=""/>
        <p:cNvGrpSpPr/>
        <p:nvPr/>
      </p:nvGrpSpPr>
      <p:grpSpPr>
        <a:xfrm>
          <a:off x="0" y="0"/>
          <a:ext cx="0" cy="0"/>
          <a:chOff x="0" y="0"/>
          <a:chExt cx="0" cy="0"/>
        </a:xfrm>
      </p:grpSpPr>
      <p:pic>
        <p:nvPicPr>
          <p:cNvPr id="3" name="Picture 9" descr="IHS-blue-outlined-2x.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7088" y="247650"/>
            <a:ext cx="2301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0"/>
          <p:cNvSpPr txBox="1">
            <a:spLocks noChangeArrowheads="1"/>
          </p:cNvSpPr>
          <p:nvPr/>
        </p:nvSpPr>
        <p:spPr bwMode="auto">
          <a:xfrm>
            <a:off x="6350" y="539750"/>
            <a:ext cx="6037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a:spAutoFit/>
          </a:bodyPr>
          <a:lstStyle>
            <a:lvl1pPr marL="358775">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r>
              <a:rPr lang="en-US" altLang="en-US" sz="2400" b="1">
                <a:solidFill>
                  <a:srgbClr val="0097D1"/>
                </a:solidFill>
              </a:rPr>
              <a:t>Contents</a:t>
            </a:r>
          </a:p>
        </p:txBody>
      </p:sp>
      <p:sp>
        <p:nvSpPr>
          <p:cNvPr id="5" name="TextBox 4"/>
          <p:cNvSpPr txBox="1"/>
          <p:nvPr/>
        </p:nvSpPr>
        <p:spPr>
          <a:xfrm>
            <a:off x="466725" y="6570663"/>
            <a:ext cx="534988" cy="123825"/>
          </a:xfrm>
          <a:prstGeom prst="rect">
            <a:avLst/>
          </a:prstGeom>
          <a:noFill/>
        </p:spPr>
        <p:txBody>
          <a:bodyPr wrap="none" lIns="0" tIns="0" rIns="0" bIns="0">
            <a:spAutoFit/>
          </a:bodyPr>
          <a:lstStyle/>
          <a:p>
            <a:pPr fontAlgn="auto">
              <a:spcBef>
                <a:spcPts val="0"/>
              </a:spcBef>
              <a:spcAft>
                <a:spcPts val="0"/>
              </a:spcAft>
              <a:defRPr/>
            </a:pPr>
            <a:r>
              <a:rPr lang="en-US" sz="800" cap="all" dirty="0">
                <a:solidFill>
                  <a:srgbClr val="495965"/>
                </a:solidFill>
                <a:latin typeface="+mn-lt"/>
                <a:cs typeface="+mn-cs"/>
              </a:rPr>
              <a:t>© 2015 IHS</a:t>
            </a:r>
          </a:p>
        </p:txBody>
      </p:sp>
      <p:cxnSp>
        <p:nvCxnSpPr>
          <p:cNvPr id="6" name="Straight Connector 5"/>
          <p:cNvCxnSpPr/>
          <p:nvPr/>
        </p:nvCxnSpPr>
        <p:spPr>
          <a:xfrm>
            <a:off x="466725" y="6427788"/>
            <a:ext cx="8210550" cy="0"/>
          </a:xfrm>
          <a:prstGeom prst="line">
            <a:avLst/>
          </a:prstGeom>
          <a:ln w="6350">
            <a:solidFill>
              <a:srgbClr val="495965"/>
            </a:solidFill>
          </a:ln>
        </p:spPr>
        <p:style>
          <a:lnRef idx="1">
            <a:schemeClr val="accent1"/>
          </a:lnRef>
          <a:fillRef idx="0">
            <a:schemeClr val="accent1"/>
          </a:fillRef>
          <a:effectRef idx="0">
            <a:schemeClr val="accent1"/>
          </a:effectRef>
          <a:fontRef idx="minor">
            <a:schemeClr val="tx1"/>
          </a:fontRef>
        </p:style>
      </p:cxnSp>
      <p:sp>
        <p:nvSpPr>
          <p:cNvPr id="7" name="Text Placeholder 7"/>
          <p:cNvSpPr>
            <a:spLocks noGrp="1"/>
          </p:cNvSpPr>
          <p:nvPr>
            <p:ph type="body" sz="quarter" idx="13"/>
          </p:nvPr>
        </p:nvSpPr>
        <p:spPr>
          <a:xfrm>
            <a:off x="468313" y="1268413"/>
            <a:ext cx="8208962" cy="4968875"/>
          </a:xfrm>
        </p:spPr>
        <p:txBody>
          <a:bodyPr/>
          <a:lstStyle>
            <a:lvl1pPr marL="0" indent="0">
              <a:spcBef>
                <a:spcPts val="1200"/>
              </a:spcBef>
              <a:spcAft>
                <a:spcPts val="300"/>
              </a:spcAft>
              <a:buClr>
                <a:schemeClr val="bg1"/>
              </a:buClr>
              <a:buSzPct val="25000"/>
              <a:buFont typeface="Arial" pitchFamily="34" charset="0"/>
              <a:buChar char="‮"/>
              <a:tabLst>
                <a:tab pos="5040000" algn="r"/>
                <a:tab pos="8211600" algn="r"/>
              </a:tabLst>
              <a:defRPr lang="en-US" sz="1600" b="1" u="none" kern="1200" cap="all" baseline="0" dirty="0" smtClean="0">
                <a:solidFill>
                  <a:schemeClr val="tx1"/>
                </a:solidFill>
                <a:uFill>
                  <a:solidFill>
                    <a:schemeClr val="tx2"/>
                  </a:solidFill>
                </a:uFill>
                <a:latin typeface="+mn-lt"/>
                <a:ea typeface="+mn-ea"/>
                <a:cs typeface="+mn-cs"/>
              </a:defRPr>
            </a:lvl1pPr>
            <a:lvl2pPr marL="0" indent="0" defTabSz="1044000">
              <a:spcBef>
                <a:spcPts val="0"/>
              </a:spcBef>
              <a:spcAft>
                <a:spcPts val="300"/>
              </a:spcAft>
              <a:buClr>
                <a:schemeClr val="bg1"/>
              </a:buClr>
              <a:buSzPct val="25000"/>
              <a:buFont typeface="Arial" pitchFamily="34" charset="0"/>
              <a:buChar char="‮"/>
              <a:tabLst>
                <a:tab pos="5040000" algn="r"/>
                <a:tab pos="8211600" algn="r"/>
              </a:tabLst>
              <a:defRPr lang="en-US" sz="1400" b="1" u="none" kern="1200" baseline="0" dirty="0" smtClean="0">
                <a:solidFill>
                  <a:srgbClr val="707C8A"/>
                </a:solidFill>
                <a:uFill>
                  <a:solidFill>
                    <a:schemeClr val="tx1"/>
                  </a:solidFill>
                </a:uFill>
                <a:latin typeface="+mn-lt"/>
                <a:ea typeface="+mn-ea"/>
                <a:cs typeface="+mn-cs"/>
              </a:defRPr>
            </a:lvl2pPr>
            <a:lvl3pPr marL="182563" indent="-182563">
              <a:spcBef>
                <a:spcPts val="0"/>
              </a:spcBef>
              <a:spcAft>
                <a:spcPts val="300"/>
              </a:spcAft>
              <a:buClr>
                <a:srgbClr val="707C8A"/>
              </a:buClr>
              <a:buSzPct val="100000"/>
              <a:buFont typeface="Arial" pitchFamily="34" charset="0"/>
              <a:buNone/>
              <a:tabLst>
                <a:tab pos="5040000" algn="r"/>
                <a:tab pos="8211600" algn="r"/>
              </a:tabLst>
              <a:defRPr lang="en-US" sz="1100" u="none" kern="1200" baseline="0" dirty="0" smtClean="0">
                <a:solidFill>
                  <a:srgbClr val="707C8A"/>
                </a:solidFill>
                <a:uFill>
                  <a:solidFill>
                    <a:schemeClr val="tx1">
                      <a:lumMod val="50000"/>
                      <a:lumOff val="50000"/>
                    </a:schemeClr>
                  </a:solidFill>
                </a:uFill>
                <a:latin typeface="+mn-lt"/>
                <a:ea typeface="+mn-ea"/>
                <a:cs typeface="+mn-cs"/>
              </a:defRPr>
            </a:lvl3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6"/>
          <p:cNvSpPr>
            <a:spLocks noGrp="1"/>
          </p:cNvSpPr>
          <p:nvPr>
            <p:ph type="sldNum" sz="quarter" idx="14"/>
          </p:nvPr>
        </p:nvSpPr>
        <p:spPr>
          <a:xfrm>
            <a:off x="8101013" y="6510338"/>
            <a:ext cx="576262" cy="219075"/>
          </a:xfrm>
        </p:spPr>
        <p:txBody>
          <a:bodyPr/>
          <a:lstStyle>
            <a:lvl1pPr>
              <a:defRPr smtClean="0">
                <a:solidFill>
                  <a:srgbClr val="495965"/>
                </a:solidFill>
              </a:defRPr>
            </a:lvl1pPr>
          </a:lstStyle>
          <a:p>
            <a:pPr>
              <a:defRPr/>
            </a:pPr>
            <a:fld id="{52C6E8A2-DA94-4354-B4D7-1A8BD599DE18}" type="slidenum">
              <a:rPr lang="en-US"/>
              <a:pPr>
                <a:defRPr/>
              </a:pPr>
              <a:t>‹#›</a:t>
            </a:fld>
            <a:endParaRPr lang="en-US" dirty="0"/>
          </a:p>
        </p:txBody>
      </p:sp>
      <p:sp>
        <p:nvSpPr>
          <p:cNvPr id="9" name="Footer Placeholder 8"/>
          <p:cNvSpPr>
            <a:spLocks noGrp="1"/>
          </p:cNvSpPr>
          <p:nvPr>
            <p:ph type="ftr" sz="quarter" idx="15"/>
          </p:nvPr>
        </p:nvSpPr>
        <p:spPr/>
        <p:txBody>
          <a:bodyPr/>
          <a:lstStyle>
            <a:lvl1pPr>
              <a:defRPr/>
            </a:lvl1pPr>
          </a:lstStyle>
          <a:p>
            <a:pPr>
              <a:defRPr/>
            </a:pPr>
            <a:r>
              <a:rPr lang="en-US"/>
              <a:t>Presentation Name / Month 2014</a:t>
            </a:r>
          </a:p>
        </p:txBody>
      </p:sp>
    </p:spTree>
    <p:extLst>
      <p:ext uri="{BB962C8B-B14F-4D97-AF65-F5344CB8AC3E}">
        <p14:creationId xmlns:p14="http://schemas.microsoft.com/office/powerpoint/2010/main" val="1790588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able of Contents - 2 Column">
    <p:spTree>
      <p:nvGrpSpPr>
        <p:cNvPr id="1" name=""/>
        <p:cNvGrpSpPr/>
        <p:nvPr/>
      </p:nvGrpSpPr>
      <p:grpSpPr>
        <a:xfrm>
          <a:off x="0" y="0"/>
          <a:ext cx="0" cy="0"/>
          <a:chOff x="0" y="0"/>
          <a:chExt cx="0" cy="0"/>
        </a:xfrm>
      </p:grpSpPr>
      <p:sp>
        <p:nvSpPr>
          <p:cNvPr id="3" name="TextBox 9"/>
          <p:cNvSpPr txBox="1">
            <a:spLocks noChangeArrowheads="1"/>
          </p:cNvSpPr>
          <p:nvPr/>
        </p:nvSpPr>
        <p:spPr bwMode="auto">
          <a:xfrm>
            <a:off x="6350" y="539750"/>
            <a:ext cx="6037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a:spAutoFit/>
          </a:bodyPr>
          <a:lstStyle>
            <a:lvl1pPr marL="358775">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r>
              <a:rPr lang="en-US" altLang="en-US" sz="2400" b="1">
                <a:solidFill>
                  <a:srgbClr val="0097D1"/>
                </a:solidFill>
              </a:rPr>
              <a:t>Contents</a:t>
            </a:r>
          </a:p>
        </p:txBody>
      </p:sp>
      <p:cxnSp>
        <p:nvCxnSpPr>
          <p:cNvPr id="4" name="Straight Connector 3"/>
          <p:cNvCxnSpPr/>
          <p:nvPr/>
        </p:nvCxnSpPr>
        <p:spPr>
          <a:xfrm>
            <a:off x="466725" y="6427788"/>
            <a:ext cx="8210550" cy="0"/>
          </a:xfrm>
          <a:prstGeom prst="line">
            <a:avLst/>
          </a:prstGeom>
          <a:ln w="6350">
            <a:solidFill>
              <a:srgbClr val="495965"/>
            </a:solidFill>
          </a:ln>
        </p:spPr>
        <p:style>
          <a:lnRef idx="1">
            <a:schemeClr val="accent1"/>
          </a:lnRef>
          <a:fillRef idx="0">
            <a:schemeClr val="accent1"/>
          </a:fillRef>
          <a:effectRef idx="0">
            <a:schemeClr val="accent1"/>
          </a:effectRef>
          <a:fontRef idx="minor">
            <a:schemeClr val="tx1"/>
          </a:fontRef>
        </p:style>
      </p:cxnSp>
      <p:pic>
        <p:nvPicPr>
          <p:cNvPr id="6" name="Picture 11" descr="IHS-blue-outlined-2x.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7088" y="247650"/>
            <a:ext cx="2301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66725" y="6570663"/>
            <a:ext cx="534988" cy="123825"/>
          </a:xfrm>
          <a:prstGeom prst="rect">
            <a:avLst/>
          </a:prstGeom>
          <a:noFill/>
        </p:spPr>
        <p:txBody>
          <a:bodyPr wrap="none" lIns="0" tIns="0" rIns="0" bIns="0">
            <a:spAutoFit/>
          </a:bodyPr>
          <a:lstStyle/>
          <a:p>
            <a:pPr fontAlgn="auto">
              <a:spcBef>
                <a:spcPts val="0"/>
              </a:spcBef>
              <a:spcAft>
                <a:spcPts val="0"/>
              </a:spcAft>
              <a:defRPr/>
            </a:pPr>
            <a:r>
              <a:rPr lang="en-US" sz="800" cap="all" dirty="0">
                <a:solidFill>
                  <a:srgbClr val="495965"/>
                </a:solidFill>
                <a:latin typeface="+mn-lt"/>
                <a:cs typeface="+mn-cs"/>
              </a:rPr>
              <a:t>© 2015 IHS</a:t>
            </a:r>
          </a:p>
        </p:txBody>
      </p:sp>
      <p:sp>
        <p:nvSpPr>
          <p:cNvPr id="5" name="Text Placeholder 7"/>
          <p:cNvSpPr>
            <a:spLocks noGrp="1"/>
          </p:cNvSpPr>
          <p:nvPr>
            <p:ph type="body" sz="quarter" idx="13"/>
          </p:nvPr>
        </p:nvSpPr>
        <p:spPr>
          <a:xfrm>
            <a:off x="468313" y="1268413"/>
            <a:ext cx="8208962" cy="4968875"/>
          </a:xfrm>
        </p:spPr>
        <p:txBody>
          <a:bodyPr numCol="2" spcCol="360000"/>
          <a:lstStyle>
            <a:lvl1pPr marL="0" indent="0">
              <a:spcBef>
                <a:spcPts val="1200"/>
              </a:spcBef>
              <a:spcAft>
                <a:spcPts val="300"/>
              </a:spcAft>
              <a:buClr>
                <a:schemeClr val="bg1"/>
              </a:buClr>
              <a:buSzPct val="25000"/>
              <a:buFont typeface="Arial" pitchFamily="34" charset="0"/>
              <a:buChar char="‮"/>
              <a:tabLst>
                <a:tab pos="8210550" algn="r"/>
              </a:tabLst>
              <a:defRPr lang="en-US" sz="1600" b="1" u="none" kern="1200" cap="all" baseline="0" dirty="0" smtClean="0">
                <a:solidFill>
                  <a:schemeClr val="tx1"/>
                </a:solidFill>
                <a:uFill>
                  <a:solidFill>
                    <a:schemeClr val="tx2"/>
                  </a:solidFill>
                </a:uFill>
                <a:latin typeface="+mn-lt"/>
                <a:ea typeface="+mn-ea"/>
                <a:cs typeface="+mn-cs"/>
              </a:defRPr>
            </a:lvl1pPr>
            <a:lvl2pPr marL="3175" indent="-3175" defTabSz="1044000">
              <a:spcBef>
                <a:spcPts val="0"/>
              </a:spcBef>
              <a:spcAft>
                <a:spcPts val="300"/>
              </a:spcAft>
              <a:buClr>
                <a:schemeClr val="bg1"/>
              </a:buClr>
              <a:buSzPct val="25000"/>
              <a:buFont typeface="Arial" pitchFamily="34" charset="0"/>
              <a:buChar char="‮"/>
              <a:tabLst>
                <a:tab pos="8211600" algn="r"/>
              </a:tabLst>
              <a:defRPr lang="en-US" sz="1400" b="1" u="none" kern="1200" baseline="0" dirty="0" smtClean="0">
                <a:solidFill>
                  <a:srgbClr val="707C8A"/>
                </a:solidFill>
                <a:uFill>
                  <a:solidFill>
                    <a:schemeClr val="tx1"/>
                  </a:solidFill>
                </a:uFill>
                <a:latin typeface="+mn-lt"/>
                <a:ea typeface="+mn-ea"/>
                <a:cs typeface="+mn-cs"/>
              </a:defRPr>
            </a:lvl2pPr>
            <a:lvl3pPr marL="177800" indent="-177800">
              <a:spcBef>
                <a:spcPts val="0"/>
              </a:spcBef>
              <a:spcAft>
                <a:spcPts val="300"/>
              </a:spcAft>
              <a:buClr>
                <a:srgbClr val="707C8A"/>
              </a:buClr>
              <a:buFont typeface="Arial" pitchFamily="34" charset="0"/>
              <a:buNone/>
              <a:tabLst>
                <a:tab pos="8210550" algn="r"/>
              </a:tabLst>
              <a:defRPr lang="en-US" sz="1100" u="none" kern="1200" baseline="0" dirty="0" smtClean="0">
                <a:solidFill>
                  <a:srgbClr val="707C8A"/>
                </a:solidFill>
                <a:uFill>
                  <a:solidFill>
                    <a:schemeClr val="tx1">
                      <a:lumMod val="50000"/>
                      <a:lumOff val="50000"/>
                    </a:schemeClr>
                  </a:solidFill>
                </a:uFill>
                <a:latin typeface="+mn-lt"/>
                <a:ea typeface="+mn-ea"/>
                <a:cs typeface="+mn-cs"/>
              </a:defRPr>
            </a:lvl3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6"/>
          <p:cNvSpPr>
            <a:spLocks noGrp="1"/>
          </p:cNvSpPr>
          <p:nvPr>
            <p:ph type="sldNum" sz="quarter" idx="14"/>
          </p:nvPr>
        </p:nvSpPr>
        <p:spPr>
          <a:xfrm>
            <a:off x="8101013" y="6510338"/>
            <a:ext cx="576262" cy="219075"/>
          </a:xfrm>
        </p:spPr>
        <p:txBody>
          <a:bodyPr/>
          <a:lstStyle>
            <a:lvl1pPr>
              <a:defRPr/>
            </a:lvl1pPr>
          </a:lstStyle>
          <a:p>
            <a:pPr>
              <a:defRPr/>
            </a:pPr>
            <a:fld id="{D0FF297E-468E-4078-A0C6-84BFD4F1E0D6}" type="slidenum">
              <a:rPr lang="en-US"/>
              <a:pPr>
                <a:defRPr/>
              </a:pPr>
              <a:t>‹#›</a:t>
            </a:fld>
            <a:endParaRPr lang="en-US"/>
          </a:p>
        </p:txBody>
      </p:sp>
      <p:sp>
        <p:nvSpPr>
          <p:cNvPr id="9" name="Footer Placeholder 10"/>
          <p:cNvSpPr>
            <a:spLocks noGrp="1"/>
          </p:cNvSpPr>
          <p:nvPr>
            <p:ph type="ftr" sz="quarter" idx="15"/>
          </p:nvPr>
        </p:nvSpPr>
        <p:spPr/>
        <p:txBody>
          <a:bodyPr/>
          <a:lstStyle>
            <a:lvl1pPr>
              <a:defRPr/>
            </a:lvl1pPr>
          </a:lstStyle>
          <a:p>
            <a:pPr>
              <a:defRPr/>
            </a:pPr>
            <a:r>
              <a:rPr lang="en-US"/>
              <a:t>Presentation Name / Month 2014</a:t>
            </a:r>
          </a:p>
        </p:txBody>
      </p:sp>
    </p:spTree>
    <p:extLst>
      <p:ext uri="{BB962C8B-B14F-4D97-AF65-F5344CB8AC3E}">
        <p14:creationId xmlns:p14="http://schemas.microsoft.com/office/powerpoint/2010/main" val="463823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TextBox 3"/>
          <p:cNvSpPr txBox="1"/>
          <p:nvPr/>
        </p:nvSpPr>
        <p:spPr>
          <a:xfrm>
            <a:off x="466725" y="6570663"/>
            <a:ext cx="534988" cy="123825"/>
          </a:xfrm>
          <a:prstGeom prst="rect">
            <a:avLst/>
          </a:prstGeom>
          <a:noFill/>
        </p:spPr>
        <p:txBody>
          <a:bodyPr wrap="none" lIns="0" tIns="0" rIns="0" bIns="0">
            <a:spAutoFit/>
          </a:bodyPr>
          <a:lstStyle/>
          <a:p>
            <a:pPr fontAlgn="auto">
              <a:spcBef>
                <a:spcPts val="0"/>
              </a:spcBef>
              <a:spcAft>
                <a:spcPts val="0"/>
              </a:spcAft>
              <a:defRPr/>
            </a:pPr>
            <a:r>
              <a:rPr lang="en-US" sz="800" cap="all" dirty="0">
                <a:solidFill>
                  <a:srgbClr val="495965"/>
                </a:solidFill>
                <a:latin typeface="+mn-lt"/>
                <a:cs typeface="+mn-cs"/>
              </a:rPr>
              <a:t>© 2015 IHS</a:t>
            </a:r>
          </a:p>
        </p:txBody>
      </p:sp>
      <p:cxnSp>
        <p:nvCxnSpPr>
          <p:cNvPr id="5" name="Straight Connector 4"/>
          <p:cNvCxnSpPr/>
          <p:nvPr/>
        </p:nvCxnSpPr>
        <p:spPr>
          <a:xfrm>
            <a:off x="466725" y="6427788"/>
            <a:ext cx="8210550" cy="0"/>
          </a:xfrm>
          <a:prstGeom prst="line">
            <a:avLst/>
          </a:prstGeom>
          <a:ln w="6350">
            <a:solidFill>
              <a:srgbClr val="495965"/>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66725" y="2730500"/>
            <a:ext cx="8210550" cy="0"/>
          </a:xfrm>
          <a:prstGeom prst="line">
            <a:avLst/>
          </a:prstGeom>
          <a:ln>
            <a:solidFill>
              <a:srgbClr val="495965"/>
            </a:solidFill>
          </a:ln>
        </p:spPr>
        <p:style>
          <a:lnRef idx="1">
            <a:schemeClr val="accent1"/>
          </a:lnRef>
          <a:fillRef idx="0">
            <a:schemeClr val="accent1"/>
          </a:fillRef>
          <a:effectRef idx="0">
            <a:schemeClr val="accent1"/>
          </a:effectRef>
          <a:fontRef idx="minor">
            <a:schemeClr val="tx1"/>
          </a:fontRef>
        </p:style>
      </p:cxnSp>
      <p:pic>
        <p:nvPicPr>
          <p:cNvPr id="7" name="Picture 12" descr="IHS-blue-outlined-2x.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7088" y="247650"/>
            <a:ext cx="2301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63319" y="836640"/>
            <a:ext cx="8213251" cy="1821740"/>
          </a:xfrm>
          <a:prstGeom prst="rect">
            <a:avLst/>
          </a:prstGeom>
        </p:spPr>
        <p:txBody>
          <a:bodyPr anchor="b"/>
          <a:lstStyle>
            <a:lvl1pPr>
              <a:defRPr sz="2800" spc="0" baseline="0"/>
            </a:lvl1pPr>
          </a:lstStyle>
          <a:p>
            <a:r>
              <a:rPr lang="en-US" smtClean="0"/>
              <a:t>Click to edit Master title style</a:t>
            </a:r>
            <a:endParaRPr lang="en-US" dirty="0"/>
          </a:p>
        </p:txBody>
      </p:sp>
      <p:sp>
        <p:nvSpPr>
          <p:cNvPr id="16" name="Text Placeholder 4"/>
          <p:cNvSpPr>
            <a:spLocks noGrp="1"/>
          </p:cNvSpPr>
          <p:nvPr>
            <p:ph type="body" sz="quarter" idx="13"/>
          </p:nvPr>
        </p:nvSpPr>
        <p:spPr>
          <a:xfrm>
            <a:off x="466724" y="4797190"/>
            <a:ext cx="8210551" cy="1390433"/>
          </a:xfrm>
        </p:spPr>
        <p:txBody>
          <a:bodyPr anchor="b"/>
          <a:lstStyle>
            <a:lvl1pPr>
              <a:spcBef>
                <a:spcPts val="0"/>
              </a:spcBef>
              <a:spcAft>
                <a:spcPts val="600"/>
              </a:spcAft>
              <a:buNone/>
              <a:defRPr sz="1400">
                <a:solidFill>
                  <a:srgbClr val="495965"/>
                </a:solidFill>
              </a:defRPr>
            </a:lvl1pPr>
          </a:lstStyle>
          <a:p>
            <a:pPr lvl="0"/>
            <a:r>
              <a:rPr lang="en-US" smtClean="0"/>
              <a:t>Click to edit Master text styles</a:t>
            </a:r>
          </a:p>
        </p:txBody>
      </p:sp>
      <p:sp>
        <p:nvSpPr>
          <p:cNvPr id="8" name="Slide Number Placeholder 6"/>
          <p:cNvSpPr>
            <a:spLocks noGrp="1"/>
          </p:cNvSpPr>
          <p:nvPr>
            <p:ph type="sldNum" sz="quarter" idx="14"/>
          </p:nvPr>
        </p:nvSpPr>
        <p:spPr>
          <a:xfrm>
            <a:off x="8101013" y="6510338"/>
            <a:ext cx="576262" cy="219075"/>
          </a:xfrm>
        </p:spPr>
        <p:txBody>
          <a:bodyPr/>
          <a:lstStyle>
            <a:lvl1pPr>
              <a:defRPr smtClean="0">
                <a:solidFill>
                  <a:srgbClr val="495965"/>
                </a:solidFill>
              </a:defRPr>
            </a:lvl1pPr>
          </a:lstStyle>
          <a:p>
            <a:pPr>
              <a:defRPr/>
            </a:pPr>
            <a:fld id="{3A3DB9AA-53D4-4BA4-8C96-057FC880EE36}" type="slidenum">
              <a:rPr lang="en-US"/>
              <a:pPr>
                <a:defRPr/>
              </a:pPr>
              <a:t>‹#›</a:t>
            </a:fld>
            <a:endParaRPr lang="en-US" dirty="0"/>
          </a:p>
        </p:txBody>
      </p:sp>
      <p:sp>
        <p:nvSpPr>
          <p:cNvPr id="9" name="Footer Placeholder 13"/>
          <p:cNvSpPr>
            <a:spLocks noGrp="1"/>
          </p:cNvSpPr>
          <p:nvPr>
            <p:ph type="ftr" sz="quarter" idx="15"/>
          </p:nvPr>
        </p:nvSpPr>
        <p:spPr/>
        <p:txBody>
          <a:bodyPr/>
          <a:lstStyle>
            <a:lvl1pPr>
              <a:defRPr/>
            </a:lvl1pPr>
          </a:lstStyle>
          <a:p>
            <a:pPr>
              <a:defRPr/>
            </a:pPr>
            <a:r>
              <a:rPr lang="en-US"/>
              <a:t>Presentation Name / Month 2014</a:t>
            </a:r>
          </a:p>
        </p:txBody>
      </p:sp>
    </p:spTree>
    <p:extLst>
      <p:ext uri="{BB962C8B-B14F-4D97-AF65-F5344CB8AC3E}">
        <p14:creationId xmlns:p14="http://schemas.microsoft.com/office/powerpoint/2010/main" val="243727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724" y="549274"/>
            <a:ext cx="8213251" cy="792163"/>
          </a:xfrm>
          <a:prstGeom prst="rect">
            <a:avLst/>
          </a:prstGeom>
        </p:spPr>
        <p:txBody>
          <a:bodyPr/>
          <a:lstStyle>
            <a:lvl1pPr>
              <a:defRPr spc="0" baseline="0"/>
            </a:lvl1pPr>
          </a:lstStyle>
          <a:p>
            <a:r>
              <a:rPr lang="en-US" smtClean="0"/>
              <a:t>Click to edit Master title style</a:t>
            </a:r>
            <a:endParaRPr lang="en-US" dirty="0"/>
          </a:p>
        </p:txBody>
      </p:sp>
      <p:sp>
        <p:nvSpPr>
          <p:cNvPr id="3" name="Content Placeholder 2"/>
          <p:cNvSpPr>
            <a:spLocks noGrp="1"/>
          </p:cNvSpPr>
          <p:nvPr>
            <p:ph idx="1"/>
          </p:nvPr>
        </p:nvSpPr>
        <p:spPr>
          <a:xfrm>
            <a:off x="457200" y="1484313"/>
            <a:ext cx="8220075" cy="4752976"/>
          </a:xfrm>
        </p:spPr>
        <p:txBody>
          <a:bodyPr/>
          <a:lstStyle>
            <a:lvl4pPr marL="723900" indent="-177800">
              <a:defRPr/>
            </a:lvl4pPr>
            <a:lvl7pPr marL="901700" indent="-177800">
              <a:defRPr/>
            </a:lvl7pPr>
            <a:lvl8pPr marL="1079500" indent="-177800">
              <a:defRPr/>
            </a:lvl8pPr>
            <a:lvl9pPr marL="1257300" indent="-1778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Slide Number Placeholder 6"/>
          <p:cNvSpPr>
            <a:spLocks noGrp="1"/>
          </p:cNvSpPr>
          <p:nvPr>
            <p:ph type="sldNum" sz="quarter" idx="10"/>
          </p:nvPr>
        </p:nvSpPr>
        <p:spPr>
          <a:xfrm>
            <a:off x="8101013" y="6510338"/>
            <a:ext cx="576262" cy="219075"/>
          </a:xfrm>
        </p:spPr>
        <p:txBody>
          <a:bodyPr/>
          <a:lstStyle>
            <a:lvl1pPr>
              <a:defRPr/>
            </a:lvl1pPr>
          </a:lstStyle>
          <a:p>
            <a:pPr>
              <a:defRPr/>
            </a:pPr>
            <a:fld id="{F0A25F62-4244-4534-8D2B-5B2A92E9FA6A}" type="slidenum">
              <a:rPr lang="en-US"/>
              <a:pPr>
                <a:defRPr/>
              </a:pPr>
              <a:t>‹#›</a:t>
            </a:fld>
            <a:endParaRPr lang="en-US" dirty="0"/>
          </a:p>
        </p:txBody>
      </p:sp>
      <p:sp>
        <p:nvSpPr>
          <p:cNvPr id="5" name="Footer Placeholder 6"/>
          <p:cNvSpPr>
            <a:spLocks noGrp="1"/>
          </p:cNvSpPr>
          <p:nvPr>
            <p:ph type="ftr" sz="quarter" idx="11"/>
          </p:nvPr>
        </p:nvSpPr>
        <p:spPr/>
        <p:txBody>
          <a:bodyPr/>
          <a:lstStyle>
            <a:lvl1pPr>
              <a:defRPr/>
            </a:lvl1pPr>
          </a:lstStyle>
          <a:p>
            <a:pPr>
              <a:defRPr/>
            </a:pPr>
            <a:r>
              <a:rPr lang="en-US"/>
              <a:t>Presentation Name / Month 2014</a:t>
            </a:r>
          </a:p>
        </p:txBody>
      </p:sp>
    </p:spTree>
    <p:extLst>
      <p:ext uri="{BB962C8B-B14F-4D97-AF65-F5344CB8AC3E}">
        <p14:creationId xmlns:p14="http://schemas.microsoft.com/office/powerpoint/2010/main" val="2446722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itle 1"/>
          <p:cNvSpPr>
            <a:spLocks noGrp="1"/>
          </p:cNvSpPr>
          <p:nvPr>
            <p:ph type="title"/>
          </p:nvPr>
        </p:nvSpPr>
        <p:spPr>
          <a:xfrm>
            <a:off x="466724" y="549274"/>
            <a:ext cx="8213251" cy="792163"/>
          </a:xfrm>
          <a:prstGeom prst="rect">
            <a:avLst/>
          </a:prstGeom>
        </p:spPr>
        <p:txBody>
          <a:bodyPr/>
          <a:lstStyle>
            <a:lvl1pPr>
              <a:defRPr spc="0" baseline="0"/>
            </a:lvl1pPr>
          </a:lstStyle>
          <a:p>
            <a:r>
              <a:rPr lang="en-US" smtClean="0"/>
              <a:t>Click to edit Master title style</a:t>
            </a:r>
            <a:endParaRPr lang="en-US" dirty="0"/>
          </a:p>
        </p:txBody>
      </p:sp>
      <p:sp>
        <p:nvSpPr>
          <p:cNvPr id="7" name="Content Placeholder 2"/>
          <p:cNvSpPr>
            <a:spLocks noGrp="1"/>
          </p:cNvSpPr>
          <p:nvPr>
            <p:ph idx="1"/>
          </p:nvPr>
        </p:nvSpPr>
        <p:spPr>
          <a:xfrm>
            <a:off x="457201" y="1484313"/>
            <a:ext cx="3970338" cy="4752976"/>
          </a:xfrm>
        </p:spPr>
        <p:txBody>
          <a:bodyPr/>
          <a:lstStyle>
            <a:lvl4pPr marL="723900" indent="-177800">
              <a:defRPr/>
            </a:lvl4pPr>
            <a:lvl7pPr marL="901700" indent="-177800">
              <a:defRPr/>
            </a:lvl7pPr>
            <a:lvl8pPr marL="1079500" indent="-177800">
              <a:defRPr/>
            </a:lvl8pPr>
            <a:lvl9pPr marL="1257300" indent="-1778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Content Placeholder 2"/>
          <p:cNvSpPr>
            <a:spLocks noGrp="1"/>
          </p:cNvSpPr>
          <p:nvPr>
            <p:ph idx="11"/>
          </p:nvPr>
        </p:nvSpPr>
        <p:spPr>
          <a:xfrm>
            <a:off x="4706937" y="1484313"/>
            <a:ext cx="3970338" cy="4752976"/>
          </a:xfrm>
        </p:spPr>
        <p:txBody>
          <a:bodyPr/>
          <a:lstStyle>
            <a:lvl4pPr marL="723900" indent="-177800">
              <a:defRPr/>
            </a:lvl4pPr>
            <a:lvl7pPr marL="901700" indent="-177800">
              <a:defRPr/>
            </a:lvl7pPr>
            <a:lvl8pPr marL="1079500" indent="-177800">
              <a:defRPr/>
            </a:lvl8pPr>
            <a:lvl9pPr marL="1257300" indent="-1778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Slide Number Placeholder 6"/>
          <p:cNvSpPr>
            <a:spLocks noGrp="1"/>
          </p:cNvSpPr>
          <p:nvPr>
            <p:ph type="sldNum" sz="quarter" idx="12"/>
          </p:nvPr>
        </p:nvSpPr>
        <p:spPr>
          <a:xfrm>
            <a:off x="8101013" y="6510338"/>
            <a:ext cx="576262" cy="219075"/>
          </a:xfrm>
        </p:spPr>
        <p:txBody>
          <a:bodyPr/>
          <a:lstStyle>
            <a:lvl1pPr>
              <a:defRPr/>
            </a:lvl1pPr>
          </a:lstStyle>
          <a:p>
            <a:pPr>
              <a:defRPr/>
            </a:pPr>
            <a:fld id="{D27BD2DE-65B1-48A8-87F7-30B12E9E62A9}" type="slidenum">
              <a:rPr lang="en-US"/>
              <a:pPr>
                <a:defRPr/>
              </a:pPr>
              <a:t>‹#›</a:t>
            </a:fld>
            <a:endParaRPr lang="en-US"/>
          </a:p>
        </p:txBody>
      </p:sp>
      <p:sp>
        <p:nvSpPr>
          <p:cNvPr id="6" name="Footer Placeholder 8"/>
          <p:cNvSpPr>
            <a:spLocks noGrp="1"/>
          </p:cNvSpPr>
          <p:nvPr>
            <p:ph type="ftr" sz="quarter" idx="13"/>
          </p:nvPr>
        </p:nvSpPr>
        <p:spPr/>
        <p:txBody>
          <a:bodyPr/>
          <a:lstStyle>
            <a:lvl1pPr>
              <a:defRPr/>
            </a:lvl1pPr>
          </a:lstStyle>
          <a:p>
            <a:pPr>
              <a:defRPr/>
            </a:pPr>
            <a:r>
              <a:rPr lang="en-US"/>
              <a:t>Presentation Name / Month 2014</a:t>
            </a:r>
          </a:p>
        </p:txBody>
      </p:sp>
    </p:spTree>
    <p:extLst>
      <p:ext uri="{BB962C8B-B14F-4D97-AF65-F5344CB8AC3E}">
        <p14:creationId xmlns:p14="http://schemas.microsoft.com/office/powerpoint/2010/main" val="3715909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Placeholders v2">
    <p:spTree>
      <p:nvGrpSpPr>
        <p:cNvPr id="1" name=""/>
        <p:cNvGrpSpPr/>
        <p:nvPr/>
      </p:nvGrpSpPr>
      <p:grpSpPr>
        <a:xfrm>
          <a:off x="0" y="0"/>
          <a:ext cx="0" cy="0"/>
          <a:chOff x="0" y="0"/>
          <a:chExt cx="0" cy="0"/>
        </a:xfrm>
      </p:grpSpPr>
      <p:sp>
        <p:nvSpPr>
          <p:cNvPr id="14" name="Title 1"/>
          <p:cNvSpPr>
            <a:spLocks noGrp="1"/>
          </p:cNvSpPr>
          <p:nvPr>
            <p:ph type="title"/>
          </p:nvPr>
        </p:nvSpPr>
        <p:spPr>
          <a:xfrm>
            <a:off x="466724" y="549274"/>
            <a:ext cx="8213251" cy="792163"/>
          </a:xfrm>
          <a:prstGeom prst="rect">
            <a:avLst/>
          </a:prstGeom>
        </p:spPr>
        <p:txBody>
          <a:bodyPr/>
          <a:lstStyle>
            <a:lvl1pPr>
              <a:defRPr spc="0" baseline="0"/>
            </a:lvl1pPr>
          </a:lstStyle>
          <a:p>
            <a:r>
              <a:rPr lang="en-US" smtClean="0"/>
              <a:t>Click to edit Master title style</a:t>
            </a:r>
            <a:endParaRPr lang="en-US" dirty="0"/>
          </a:p>
        </p:txBody>
      </p:sp>
      <p:sp>
        <p:nvSpPr>
          <p:cNvPr id="8" name="Content Placeholder 2"/>
          <p:cNvSpPr>
            <a:spLocks noGrp="1"/>
          </p:cNvSpPr>
          <p:nvPr>
            <p:ph idx="1"/>
          </p:nvPr>
        </p:nvSpPr>
        <p:spPr>
          <a:xfrm>
            <a:off x="457201" y="1484313"/>
            <a:ext cx="8220074" cy="2232025"/>
          </a:xfrm>
        </p:spPr>
        <p:txBody>
          <a:bodyPr/>
          <a:lstStyle>
            <a:lvl4pPr marL="723900" indent="-177800">
              <a:defRPr/>
            </a:lvl4pPr>
            <a:lvl7pPr marL="901700" indent="-177800">
              <a:defRPr/>
            </a:lvl7pPr>
            <a:lvl8pPr marL="1079500" indent="-177800">
              <a:defRPr/>
            </a:lvl8pPr>
            <a:lvl9pPr marL="1257300" indent="-1778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2"/>
          <p:cNvSpPr>
            <a:spLocks noGrp="1"/>
          </p:cNvSpPr>
          <p:nvPr>
            <p:ph idx="11"/>
          </p:nvPr>
        </p:nvSpPr>
        <p:spPr>
          <a:xfrm>
            <a:off x="466725" y="4005263"/>
            <a:ext cx="8220074" cy="2232025"/>
          </a:xfrm>
        </p:spPr>
        <p:txBody>
          <a:bodyPr/>
          <a:lstStyle>
            <a:lvl4pPr marL="723900" indent="-177800">
              <a:defRPr/>
            </a:lvl4pPr>
            <a:lvl7pPr marL="901700" indent="-177800">
              <a:defRPr/>
            </a:lvl7pPr>
            <a:lvl8pPr marL="1079500" indent="-177800">
              <a:defRPr/>
            </a:lvl8pPr>
            <a:lvl9pPr marL="1257300" indent="-1778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Slide Number Placeholder 6"/>
          <p:cNvSpPr>
            <a:spLocks noGrp="1"/>
          </p:cNvSpPr>
          <p:nvPr>
            <p:ph type="sldNum" sz="quarter" idx="12"/>
          </p:nvPr>
        </p:nvSpPr>
        <p:spPr>
          <a:xfrm>
            <a:off x="8101013" y="6510338"/>
            <a:ext cx="576262" cy="219075"/>
          </a:xfrm>
        </p:spPr>
        <p:txBody>
          <a:bodyPr/>
          <a:lstStyle>
            <a:lvl1pPr>
              <a:defRPr/>
            </a:lvl1pPr>
          </a:lstStyle>
          <a:p>
            <a:pPr>
              <a:defRPr/>
            </a:pPr>
            <a:fld id="{75FC5F4A-BAF2-4E60-B3F2-25712D4F2575}" type="slidenum">
              <a:rPr lang="en-US"/>
              <a:pPr>
                <a:defRPr/>
              </a:pPr>
              <a:t>‹#›</a:t>
            </a:fld>
            <a:endParaRPr lang="en-US"/>
          </a:p>
        </p:txBody>
      </p:sp>
      <p:sp>
        <p:nvSpPr>
          <p:cNvPr id="6" name="Footer Placeholder 8"/>
          <p:cNvSpPr>
            <a:spLocks noGrp="1"/>
          </p:cNvSpPr>
          <p:nvPr>
            <p:ph type="ftr" sz="quarter" idx="13"/>
          </p:nvPr>
        </p:nvSpPr>
        <p:spPr/>
        <p:txBody>
          <a:bodyPr/>
          <a:lstStyle>
            <a:lvl1pPr>
              <a:defRPr/>
            </a:lvl1pPr>
          </a:lstStyle>
          <a:p>
            <a:pPr>
              <a:defRPr/>
            </a:pPr>
            <a:r>
              <a:rPr lang="en-US"/>
              <a:t>Presentation Name / Month 2014</a:t>
            </a:r>
          </a:p>
        </p:txBody>
      </p:sp>
    </p:spTree>
    <p:extLst>
      <p:ext uri="{BB962C8B-B14F-4D97-AF65-F5344CB8AC3E}">
        <p14:creationId xmlns:p14="http://schemas.microsoft.com/office/powerpoint/2010/main" val="2404110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15" name="Title 1"/>
          <p:cNvSpPr>
            <a:spLocks noGrp="1"/>
          </p:cNvSpPr>
          <p:nvPr>
            <p:ph type="title"/>
          </p:nvPr>
        </p:nvSpPr>
        <p:spPr>
          <a:xfrm>
            <a:off x="466724" y="549274"/>
            <a:ext cx="8213251" cy="792163"/>
          </a:xfrm>
          <a:prstGeom prst="rect">
            <a:avLst/>
          </a:prstGeom>
        </p:spPr>
        <p:txBody>
          <a:bodyPr/>
          <a:lstStyle>
            <a:lvl1pPr>
              <a:defRPr spc="0" baseline="0"/>
            </a:lvl1pPr>
          </a:lstStyle>
          <a:p>
            <a:r>
              <a:rPr lang="en-US" smtClean="0"/>
              <a:t>Click to edit Master title style</a:t>
            </a:r>
            <a:endParaRPr lang="en-US" dirty="0"/>
          </a:p>
        </p:txBody>
      </p:sp>
      <p:sp>
        <p:nvSpPr>
          <p:cNvPr id="12" name="Content Placeholder 2"/>
          <p:cNvSpPr>
            <a:spLocks noGrp="1"/>
          </p:cNvSpPr>
          <p:nvPr>
            <p:ph idx="1"/>
          </p:nvPr>
        </p:nvSpPr>
        <p:spPr>
          <a:xfrm>
            <a:off x="457201" y="1484313"/>
            <a:ext cx="2556000" cy="4752975"/>
          </a:xfrm>
        </p:spPr>
        <p:txBody>
          <a:bodyPr/>
          <a:lstStyle>
            <a:lvl4pPr marL="723900" indent="-177800">
              <a:defRPr/>
            </a:lvl4pPr>
            <a:lvl7pPr marL="901700" indent="-177800">
              <a:defRPr/>
            </a:lvl7pPr>
            <a:lvl8pPr marL="1079500" indent="-177800">
              <a:defRPr/>
            </a:lvl8pPr>
            <a:lvl9pPr marL="1257300" indent="-1778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2"/>
          <p:cNvSpPr>
            <a:spLocks noGrp="1"/>
          </p:cNvSpPr>
          <p:nvPr>
            <p:ph idx="11"/>
          </p:nvPr>
        </p:nvSpPr>
        <p:spPr>
          <a:xfrm>
            <a:off x="3289238" y="1484313"/>
            <a:ext cx="2556000" cy="4752975"/>
          </a:xfrm>
        </p:spPr>
        <p:txBody>
          <a:bodyPr/>
          <a:lstStyle>
            <a:lvl4pPr marL="723900" indent="-177800">
              <a:defRPr/>
            </a:lvl4pPr>
            <a:lvl7pPr marL="901700" indent="-177800">
              <a:defRPr/>
            </a:lvl7pPr>
            <a:lvl8pPr marL="1079500" indent="-177800">
              <a:defRPr/>
            </a:lvl8pPr>
            <a:lvl9pPr marL="1257300" indent="-1778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Content Placeholder 2"/>
          <p:cNvSpPr>
            <a:spLocks noGrp="1"/>
          </p:cNvSpPr>
          <p:nvPr>
            <p:ph idx="12"/>
          </p:nvPr>
        </p:nvSpPr>
        <p:spPr>
          <a:xfrm>
            <a:off x="6121275" y="1484313"/>
            <a:ext cx="2556000" cy="4752975"/>
          </a:xfrm>
        </p:spPr>
        <p:txBody>
          <a:bodyPr/>
          <a:lstStyle>
            <a:lvl4pPr marL="723900" indent="-177800">
              <a:defRPr/>
            </a:lvl4pPr>
            <a:lvl7pPr marL="901700" indent="-177800">
              <a:defRPr/>
            </a:lvl7pPr>
            <a:lvl8pPr marL="1079500" indent="-177800">
              <a:defRPr/>
            </a:lvl8pPr>
            <a:lvl9pPr marL="1257300" indent="-1778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6"/>
          <p:cNvSpPr>
            <a:spLocks noGrp="1"/>
          </p:cNvSpPr>
          <p:nvPr>
            <p:ph type="sldNum" sz="quarter" idx="13"/>
          </p:nvPr>
        </p:nvSpPr>
        <p:spPr>
          <a:xfrm>
            <a:off x="8101013" y="6510338"/>
            <a:ext cx="576262" cy="219075"/>
          </a:xfrm>
        </p:spPr>
        <p:txBody>
          <a:bodyPr/>
          <a:lstStyle>
            <a:lvl1pPr>
              <a:defRPr/>
            </a:lvl1pPr>
          </a:lstStyle>
          <a:p>
            <a:pPr>
              <a:defRPr/>
            </a:pPr>
            <a:fld id="{B4F9F616-6A60-4105-BC79-D3E0691E4F92}" type="slidenum">
              <a:rPr lang="en-US"/>
              <a:pPr>
                <a:defRPr/>
              </a:pPr>
              <a:t>‹#›</a:t>
            </a:fld>
            <a:endParaRPr lang="en-US"/>
          </a:p>
        </p:txBody>
      </p:sp>
      <p:sp>
        <p:nvSpPr>
          <p:cNvPr id="7" name="Footer Placeholder 7"/>
          <p:cNvSpPr>
            <a:spLocks noGrp="1"/>
          </p:cNvSpPr>
          <p:nvPr>
            <p:ph type="ftr" sz="quarter" idx="14"/>
          </p:nvPr>
        </p:nvSpPr>
        <p:spPr/>
        <p:txBody>
          <a:bodyPr/>
          <a:lstStyle>
            <a:lvl1pPr>
              <a:defRPr/>
            </a:lvl1pPr>
          </a:lstStyle>
          <a:p>
            <a:pPr>
              <a:defRPr/>
            </a:pPr>
            <a:r>
              <a:rPr lang="en-US"/>
              <a:t>Presentation Name / Month 2014</a:t>
            </a:r>
          </a:p>
        </p:txBody>
      </p:sp>
    </p:spTree>
    <p:extLst>
      <p:ext uri="{BB962C8B-B14F-4D97-AF65-F5344CB8AC3E}">
        <p14:creationId xmlns:p14="http://schemas.microsoft.com/office/powerpoint/2010/main" val="3357749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laceholders v2">
    <p:spTree>
      <p:nvGrpSpPr>
        <p:cNvPr id="1" name=""/>
        <p:cNvGrpSpPr/>
        <p:nvPr/>
      </p:nvGrpSpPr>
      <p:grpSpPr>
        <a:xfrm>
          <a:off x="0" y="0"/>
          <a:ext cx="0" cy="0"/>
          <a:chOff x="0" y="0"/>
          <a:chExt cx="0" cy="0"/>
        </a:xfrm>
      </p:grpSpPr>
      <p:sp>
        <p:nvSpPr>
          <p:cNvPr id="15" name="Title 1"/>
          <p:cNvSpPr>
            <a:spLocks noGrp="1"/>
          </p:cNvSpPr>
          <p:nvPr>
            <p:ph type="title"/>
          </p:nvPr>
        </p:nvSpPr>
        <p:spPr>
          <a:xfrm>
            <a:off x="466724" y="549274"/>
            <a:ext cx="8213251" cy="792163"/>
          </a:xfrm>
          <a:prstGeom prst="rect">
            <a:avLst/>
          </a:prstGeom>
        </p:spPr>
        <p:txBody>
          <a:bodyPr/>
          <a:lstStyle>
            <a:lvl1pPr>
              <a:defRPr spc="0" baseline="0"/>
            </a:lvl1pPr>
          </a:lstStyle>
          <a:p>
            <a:r>
              <a:rPr lang="en-US" smtClean="0"/>
              <a:t>Click to edit Master title style</a:t>
            </a:r>
            <a:endParaRPr lang="en-US" dirty="0"/>
          </a:p>
        </p:txBody>
      </p:sp>
      <p:sp>
        <p:nvSpPr>
          <p:cNvPr id="8" name="Content Placeholder 2"/>
          <p:cNvSpPr>
            <a:spLocks noGrp="1"/>
          </p:cNvSpPr>
          <p:nvPr>
            <p:ph idx="1"/>
          </p:nvPr>
        </p:nvSpPr>
        <p:spPr>
          <a:xfrm>
            <a:off x="457201" y="1484313"/>
            <a:ext cx="3970337" cy="4752975"/>
          </a:xfrm>
        </p:spPr>
        <p:txBody>
          <a:bodyPr/>
          <a:lstStyle>
            <a:lvl4pPr marL="723900" indent="-177800">
              <a:defRPr/>
            </a:lvl4pPr>
            <a:lvl7pPr marL="901700" indent="-177800">
              <a:defRPr/>
            </a:lvl7pPr>
            <a:lvl8pPr marL="1079500" indent="-177800">
              <a:defRPr/>
            </a:lvl8pPr>
            <a:lvl9pPr marL="1257300" indent="-1778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2"/>
          <p:cNvSpPr>
            <a:spLocks noGrp="1"/>
          </p:cNvSpPr>
          <p:nvPr>
            <p:ph idx="16"/>
          </p:nvPr>
        </p:nvSpPr>
        <p:spPr>
          <a:xfrm>
            <a:off x="4706938" y="1484313"/>
            <a:ext cx="3970337" cy="2232025"/>
          </a:xfrm>
        </p:spPr>
        <p:txBody>
          <a:bodyPr/>
          <a:lstStyle>
            <a:lvl4pPr marL="723900" indent="-177800">
              <a:defRPr/>
            </a:lvl4pPr>
            <a:lvl7pPr marL="901700" indent="-177800">
              <a:defRPr/>
            </a:lvl7pPr>
            <a:lvl8pPr marL="1079500" indent="-177800">
              <a:defRPr/>
            </a:lvl8pPr>
            <a:lvl9pPr marL="1257300" indent="-1778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Content Placeholder 2"/>
          <p:cNvSpPr>
            <a:spLocks noGrp="1"/>
          </p:cNvSpPr>
          <p:nvPr>
            <p:ph idx="17"/>
          </p:nvPr>
        </p:nvSpPr>
        <p:spPr>
          <a:xfrm>
            <a:off x="4706938" y="4005263"/>
            <a:ext cx="3970337" cy="2232025"/>
          </a:xfrm>
        </p:spPr>
        <p:txBody>
          <a:bodyPr/>
          <a:lstStyle>
            <a:lvl4pPr marL="723900" indent="-177800">
              <a:defRPr/>
            </a:lvl4pPr>
            <a:lvl7pPr marL="901700" indent="-177800">
              <a:defRPr/>
            </a:lvl7pPr>
            <a:lvl8pPr marL="1079500" indent="-177800">
              <a:defRPr/>
            </a:lvl8pPr>
            <a:lvl9pPr marL="1257300" indent="-1778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6"/>
          <p:cNvSpPr>
            <a:spLocks noGrp="1"/>
          </p:cNvSpPr>
          <p:nvPr>
            <p:ph type="sldNum" sz="quarter" idx="18"/>
          </p:nvPr>
        </p:nvSpPr>
        <p:spPr>
          <a:xfrm>
            <a:off x="8101013" y="6510338"/>
            <a:ext cx="576262" cy="219075"/>
          </a:xfrm>
        </p:spPr>
        <p:txBody>
          <a:bodyPr/>
          <a:lstStyle>
            <a:lvl1pPr>
              <a:defRPr/>
            </a:lvl1pPr>
          </a:lstStyle>
          <a:p>
            <a:pPr>
              <a:defRPr/>
            </a:pPr>
            <a:fld id="{D2D70E3B-38BF-4648-86E4-0ECB9295F872}" type="slidenum">
              <a:rPr lang="en-US"/>
              <a:pPr>
                <a:defRPr/>
              </a:pPr>
              <a:t>‹#›</a:t>
            </a:fld>
            <a:endParaRPr lang="en-US"/>
          </a:p>
        </p:txBody>
      </p:sp>
      <p:sp>
        <p:nvSpPr>
          <p:cNvPr id="7" name="Footer Placeholder 8"/>
          <p:cNvSpPr>
            <a:spLocks noGrp="1"/>
          </p:cNvSpPr>
          <p:nvPr>
            <p:ph type="ftr" sz="quarter" idx="19"/>
          </p:nvPr>
        </p:nvSpPr>
        <p:spPr/>
        <p:txBody>
          <a:bodyPr/>
          <a:lstStyle>
            <a:lvl1pPr>
              <a:defRPr/>
            </a:lvl1pPr>
          </a:lstStyle>
          <a:p>
            <a:pPr>
              <a:defRPr/>
            </a:pPr>
            <a:r>
              <a:rPr lang="en-US"/>
              <a:t>Presentation Name / Month 2014</a:t>
            </a:r>
          </a:p>
        </p:txBody>
      </p:sp>
    </p:spTree>
    <p:extLst>
      <p:ext uri="{BB962C8B-B14F-4D97-AF65-F5344CB8AC3E}">
        <p14:creationId xmlns:p14="http://schemas.microsoft.com/office/powerpoint/2010/main" val="4279016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Long title">
    <p:spTree>
      <p:nvGrpSpPr>
        <p:cNvPr id="1" name=""/>
        <p:cNvGrpSpPr/>
        <p:nvPr/>
      </p:nvGrpSpPr>
      <p:grpSpPr>
        <a:xfrm>
          <a:off x="0" y="0"/>
          <a:ext cx="0" cy="0"/>
          <a:chOff x="0" y="0"/>
          <a:chExt cx="0" cy="0"/>
        </a:xfrm>
      </p:grpSpPr>
      <p:sp>
        <p:nvSpPr>
          <p:cNvPr id="8" name="Line 25"/>
          <p:cNvSpPr>
            <a:spLocks noChangeShapeType="1"/>
          </p:cNvSpPr>
          <p:nvPr/>
        </p:nvSpPr>
        <p:spPr bwMode="auto">
          <a:xfrm>
            <a:off x="468313" y="1044575"/>
            <a:ext cx="8207375" cy="0"/>
          </a:xfrm>
          <a:prstGeom prst="line">
            <a:avLst/>
          </a:prstGeom>
          <a:noFill/>
          <a:ln w="6350">
            <a:solidFill>
              <a:srgbClr val="49596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TextBox 10"/>
          <p:cNvSpPr txBox="1">
            <a:spLocks noChangeArrowheads="1"/>
          </p:cNvSpPr>
          <p:nvPr/>
        </p:nvSpPr>
        <p:spPr bwMode="auto">
          <a:xfrm>
            <a:off x="0" y="6410325"/>
            <a:ext cx="12763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0" rIns="0" bIns="0"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r>
              <a:rPr lang="en-GB" altLang="en-US" sz="800">
                <a:solidFill>
                  <a:srgbClr val="495965"/>
                </a:solidFill>
              </a:rPr>
              <a:t>©  2015 IHS</a:t>
            </a:r>
            <a:endParaRPr lang="en-GB" altLang="en-US">
              <a:solidFill>
                <a:srgbClr val="495965"/>
              </a:solidFill>
            </a:endParaRPr>
          </a:p>
        </p:txBody>
      </p:sp>
      <p:sp>
        <p:nvSpPr>
          <p:cNvPr id="11" name="TextBox 11"/>
          <p:cNvSpPr txBox="1">
            <a:spLocks noChangeArrowheads="1"/>
          </p:cNvSpPr>
          <p:nvPr/>
        </p:nvSpPr>
        <p:spPr bwMode="auto">
          <a:xfrm>
            <a:off x="4572000" y="1103313"/>
            <a:ext cx="4103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algn="r"/>
            <a:r>
              <a:rPr lang="en-US" altLang="en-US">
                <a:solidFill>
                  <a:srgbClr val="495965"/>
                </a:solidFill>
              </a:rPr>
              <a:t>Presentation</a:t>
            </a:r>
          </a:p>
        </p:txBody>
      </p:sp>
      <p:pic>
        <p:nvPicPr>
          <p:cNvPr id="12" name="Picture 12" descr="imag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69250" y="5834063"/>
            <a:ext cx="7064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8"/>
          <p:cNvSpPr txBox="1">
            <a:spLocks noChangeArrowheads="1"/>
          </p:cNvSpPr>
          <p:nvPr/>
        </p:nvSpPr>
        <p:spPr bwMode="auto">
          <a:xfrm>
            <a:off x="7802563" y="2355850"/>
            <a:ext cx="874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algn="r"/>
            <a:r>
              <a:rPr lang="en-GB" altLang="en-US" sz="1200">
                <a:solidFill>
                  <a:srgbClr val="495965"/>
                </a:solidFill>
              </a:rPr>
              <a:t>ihs.com</a:t>
            </a:r>
          </a:p>
        </p:txBody>
      </p:sp>
      <p:cxnSp>
        <p:nvCxnSpPr>
          <p:cNvPr id="14" name="Straight Connector 13"/>
          <p:cNvCxnSpPr/>
          <p:nvPr/>
        </p:nvCxnSpPr>
        <p:spPr>
          <a:xfrm>
            <a:off x="466725" y="2341563"/>
            <a:ext cx="8210550" cy="0"/>
          </a:xfrm>
          <a:prstGeom prst="line">
            <a:avLst/>
          </a:prstGeom>
          <a:ln>
            <a:solidFill>
              <a:srgbClr val="495965"/>
            </a:solidFill>
          </a:ln>
        </p:spPr>
        <p:style>
          <a:lnRef idx="1">
            <a:schemeClr val="accent1"/>
          </a:lnRef>
          <a:fillRef idx="0">
            <a:schemeClr val="accent1"/>
          </a:fillRef>
          <a:effectRef idx="0">
            <a:schemeClr val="accent1"/>
          </a:effectRef>
          <a:fontRef idx="minor">
            <a:schemeClr val="tx1"/>
          </a:fontRef>
        </p:style>
      </p:cxnSp>
      <p:sp>
        <p:nvSpPr>
          <p:cNvPr id="15" name="TextBox 20"/>
          <p:cNvSpPr txBox="1">
            <a:spLocks noChangeArrowheads="1"/>
          </p:cNvSpPr>
          <p:nvPr/>
        </p:nvSpPr>
        <p:spPr bwMode="auto">
          <a:xfrm>
            <a:off x="0" y="665163"/>
            <a:ext cx="6227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3063">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r>
              <a:rPr lang="en-US" altLang="en-US" sz="2100" b="1">
                <a:solidFill>
                  <a:srgbClr val="495965"/>
                </a:solidFill>
              </a:rPr>
              <a:t>IHS</a:t>
            </a:r>
          </a:p>
        </p:txBody>
      </p:sp>
      <p:sp>
        <p:nvSpPr>
          <p:cNvPr id="9" name="Title 8"/>
          <p:cNvSpPr>
            <a:spLocks noGrp="1"/>
          </p:cNvSpPr>
          <p:nvPr>
            <p:ph type="title"/>
          </p:nvPr>
        </p:nvSpPr>
        <p:spPr>
          <a:xfrm>
            <a:off x="0" y="1803280"/>
            <a:ext cx="8676456" cy="473560"/>
          </a:xfrm>
          <a:prstGeom prst="rect">
            <a:avLst/>
          </a:prstGeom>
        </p:spPr>
        <p:txBody>
          <a:bodyPr wrap="none" rIns="90000" anchor="ctr">
            <a:noAutofit/>
          </a:bodyPr>
          <a:lstStyle>
            <a:lvl1pPr marL="460800" indent="0">
              <a:defRPr sz="2800" b="1" baseline="0">
                <a:solidFill>
                  <a:schemeClr val="tx2"/>
                </a:solidFill>
              </a:defRPr>
            </a:lvl1pPr>
          </a:lstStyle>
          <a:p>
            <a:r>
              <a:rPr lang="en-US" smtClean="0"/>
              <a:t>Click to edit Master title style</a:t>
            </a:r>
            <a:endParaRPr lang="en-US" dirty="0"/>
          </a:p>
        </p:txBody>
      </p:sp>
      <p:sp>
        <p:nvSpPr>
          <p:cNvPr id="28" name="Text Placeholder 27"/>
          <p:cNvSpPr>
            <a:spLocks noGrp="1"/>
          </p:cNvSpPr>
          <p:nvPr>
            <p:ph type="body" sz="quarter" idx="11"/>
          </p:nvPr>
        </p:nvSpPr>
        <p:spPr>
          <a:xfrm>
            <a:off x="0" y="1586503"/>
            <a:ext cx="8676456" cy="219456"/>
          </a:xfrm>
        </p:spPr>
        <p:txBody>
          <a:bodyPr anchor="ctr">
            <a:noAutofit/>
          </a:bodyPr>
          <a:lstStyle>
            <a:lvl1pPr marL="460800" indent="0">
              <a:buNone/>
              <a:defRPr sz="1400" b="1">
                <a:solidFill>
                  <a:srgbClr val="495965"/>
                </a:solidFill>
              </a:defRPr>
            </a:lvl1pPr>
          </a:lstStyle>
          <a:p>
            <a:pPr lvl="0"/>
            <a:r>
              <a:rPr lang="en-US" smtClean="0"/>
              <a:t>Click to edit Master text styles</a:t>
            </a:r>
          </a:p>
        </p:txBody>
      </p:sp>
      <p:sp>
        <p:nvSpPr>
          <p:cNvPr id="21" name="Text Placeholder 21"/>
          <p:cNvSpPr>
            <a:spLocks noGrp="1"/>
          </p:cNvSpPr>
          <p:nvPr>
            <p:ph type="body" sz="quarter" idx="15"/>
          </p:nvPr>
        </p:nvSpPr>
        <p:spPr>
          <a:xfrm>
            <a:off x="1259540" y="6408108"/>
            <a:ext cx="3621024" cy="216000"/>
          </a:xfrm>
          <a:noFill/>
        </p:spPr>
        <p:txBody>
          <a:bodyPr wrap="none" rtlCol="0"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800" b="0" kern="1200" baseline="0" dirty="0" smtClean="0">
                <a:solidFill>
                  <a:srgbClr val="495965"/>
                </a:solidFill>
                <a:latin typeface="Arial" pitchFamily="34" charset="0"/>
                <a:ea typeface="+mn-ea"/>
                <a:cs typeface="+mn-cs"/>
              </a:defRPr>
            </a:lvl1pPr>
          </a:lstStyle>
          <a:p>
            <a:pPr lvl="0"/>
            <a:r>
              <a:rPr lang="en-US" smtClean="0"/>
              <a:t>Click to edit Master text styles</a:t>
            </a:r>
          </a:p>
        </p:txBody>
      </p:sp>
      <p:sp>
        <p:nvSpPr>
          <p:cNvPr id="17" name="Text Placeholder 31"/>
          <p:cNvSpPr>
            <a:spLocks noGrp="1"/>
          </p:cNvSpPr>
          <p:nvPr>
            <p:ph type="body" sz="quarter" idx="13"/>
          </p:nvPr>
        </p:nvSpPr>
        <p:spPr>
          <a:xfrm>
            <a:off x="0" y="4846957"/>
            <a:ext cx="7736114" cy="1390433"/>
          </a:xfrm>
        </p:spPr>
        <p:txBody>
          <a:bodyPr anchor="b">
            <a:noAutofit/>
          </a:bodyPr>
          <a:lstStyle>
            <a:lvl1pPr marL="460800" indent="0">
              <a:lnSpc>
                <a:spcPct val="100000"/>
              </a:lnSpc>
              <a:spcBef>
                <a:spcPts val="600"/>
              </a:spcBef>
              <a:spcAft>
                <a:spcPts val="0"/>
              </a:spcAft>
              <a:buNone/>
              <a:defRPr sz="1400" b="0" baseline="0">
                <a:solidFill>
                  <a:srgbClr val="495965"/>
                </a:solidFill>
              </a:defRPr>
            </a:lvl1pPr>
          </a:lstStyle>
          <a:p>
            <a:pPr lvl="0"/>
            <a:r>
              <a:rPr lang="en-US" smtClean="0"/>
              <a:t>Click to edit Master text styles</a:t>
            </a:r>
          </a:p>
        </p:txBody>
      </p:sp>
      <p:sp>
        <p:nvSpPr>
          <p:cNvPr id="18" name="Text Placeholder 33"/>
          <p:cNvSpPr>
            <a:spLocks noGrp="1"/>
          </p:cNvSpPr>
          <p:nvPr>
            <p:ph type="body" sz="quarter" idx="14"/>
          </p:nvPr>
        </p:nvSpPr>
        <p:spPr>
          <a:xfrm>
            <a:off x="467868" y="2404488"/>
            <a:ext cx="3621024" cy="246888"/>
          </a:xfrm>
        </p:spPr>
        <p:txBody>
          <a:bodyPr>
            <a:noAutofit/>
          </a:bodyPr>
          <a:lstStyle>
            <a:lvl1pPr marL="0" indent="0">
              <a:buNone/>
              <a:defRPr sz="1200" b="0" baseline="0">
                <a:solidFill>
                  <a:srgbClr val="495965"/>
                </a:solidFill>
              </a:defRPr>
            </a:lvl1pPr>
            <a:lvl2pPr>
              <a:buNone/>
              <a:defRPr sz="1400"/>
            </a:lvl2pPr>
            <a:lvl3pPr>
              <a:buNone/>
              <a:defRPr sz="1400"/>
            </a:lvl3pPr>
            <a:lvl4pPr>
              <a:buNone/>
              <a:defRPr sz="1400"/>
            </a:lvl4pPr>
            <a:lvl5pPr>
              <a:buNone/>
              <a:defRPr sz="1400"/>
            </a:lvl5pPr>
          </a:lstStyle>
          <a:p>
            <a:pPr lvl="0"/>
            <a:r>
              <a:rPr lang="en-US" smtClean="0"/>
              <a:t>Click to edit Master text styles</a:t>
            </a:r>
          </a:p>
        </p:txBody>
      </p:sp>
      <p:sp>
        <p:nvSpPr>
          <p:cNvPr id="24" name="Text Placeholder 17"/>
          <p:cNvSpPr>
            <a:spLocks noGrp="1"/>
          </p:cNvSpPr>
          <p:nvPr>
            <p:ph type="body" sz="quarter" idx="16"/>
          </p:nvPr>
        </p:nvSpPr>
        <p:spPr>
          <a:xfrm>
            <a:off x="981068" y="712786"/>
            <a:ext cx="3937000" cy="304800"/>
          </a:xfrm>
        </p:spPr>
        <p:txBody>
          <a:bodyPr/>
          <a:lstStyle>
            <a:lvl1pPr>
              <a:buNone/>
              <a:defRPr sz="2100" b="1" cap="all" baseline="0">
                <a:solidFill>
                  <a:srgbClr val="495965"/>
                </a:solidFill>
              </a:defRPr>
            </a:lvl1pPr>
          </a:lstStyle>
          <a:p>
            <a:pPr lvl="0"/>
            <a:r>
              <a:rPr lang="en-US" smtClean="0"/>
              <a:t>Click to edit Master text styles</a:t>
            </a:r>
          </a:p>
        </p:txBody>
      </p:sp>
    </p:spTree>
    <p:extLst>
      <p:ext uri="{BB962C8B-B14F-4D97-AF65-F5344CB8AC3E}">
        <p14:creationId xmlns:p14="http://schemas.microsoft.com/office/powerpoint/2010/main" val="9851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Placeholders v3">
    <p:spTree>
      <p:nvGrpSpPr>
        <p:cNvPr id="1" name=""/>
        <p:cNvGrpSpPr/>
        <p:nvPr/>
      </p:nvGrpSpPr>
      <p:grpSpPr>
        <a:xfrm>
          <a:off x="0" y="0"/>
          <a:ext cx="0" cy="0"/>
          <a:chOff x="0" y="0"/>
          <a:chExt cx="0" cy="0"/>
        </a:xfrm>
      </p:grpSpPr>
      <p:sp>
        <p:nvSpPr>
          <p:cNvPr id="13" name="Title 1"/>
          <p:cNvSpPr>
            <a:spLocks noGrp="1"/>
          </p:cNvSpPr>
          <p:nvPr>
            <p:ph type="title"/>
          </p:nvPr>
        </p:nvSpPr>
        <p:spPr>
          <a:xfrm>
            <a:off x="466724" y="549274"/>
            <a:ext cx="8213251" cy="792163"/>
          </a:xfrm>
          <a:prstGeom prst="rect">
            <a:avLst/>
          </a:prstGeom>
        </p:spPr>
        <p:txBody>
          <a:bodyPr/>
          <a:lstStyle>
            <a:lvl1pPr>
              <a:defRPr spc="0" baseline="0"/>
            </a:lvl1pPr>
          </a:lstStyle>
          <a:p>
            <a:r>
              <a:rPr lang="en-US" smtClean="0"/>
              <a:t>Click to edit Master title style</a:t>
            </a:r>
            <a:endParaRPr lang="en-US" dirty="0"/>
          </a:p>
        </p:txBody>
      </p:sp>
      <p:sp>
        <p:nvSpPr>
          <p:cNvPr id="9" name="Content Placeholder 2"/>
          <p:cNvSpPr>
            <a:spLocks noGrp="1"/>
          </p:cNvSpPr>
          <p:nvPr>
            <p:ph idx="16"/>
          </p:nvPr>
        </p:nvSpPr>
        <p:spPr>
          <a:xfrm>
            <a:off x="466725" y="1484313"/>
            <a:ext cx="3970337" cy="2232025"/>
          </a:xfrm>
        </p:spPr>
        <p:txBody>
          <a:bodyPr/>
          <a:lstStyle>
            <a:lvl4pPr marL="723900" indent="-177800">
              <a:defRPr/>
            </a:lvl4pPr>
            <a:lvl7pPr marL="901700" indent="-177800">
              <a:defRPr/>
            </a:lvl7pPr>
            <a:lvl8pPr marL="1079500" indent="-177800">
              <a:defRPr/>
            </a:lvl8pPr>
            <a:lvl9pPr marL="1257300" indent="-1778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Content Placeholder 2"/>
          <p:cNvSpPr>
            <a:spLocks noGrp="1"/>
          </p:cNvSpPr>
          <p:nvPr>
            <p:ph idx="17"/>
          </p:nvPr>
        </p:nvSpPr>
        <p:spPr>
          <a:xfrm>
            <a:off x="466725" y="4005263"/>
            <a:ext cx="3970337" cy="2232025"/>
          </a:xfrm>
        </p:spPr>
        <p:txBody>
          <a:bodyPr/>
          <a:lstStyle>
            <a:lvl4pPr marL="723900" indent="-177800">
              <a:defRPr/>
            </a:lvl4pPr>
            <a:lvl7pPr marL="901700" indent="-177800">
              <a:defRPr/>
            </a:lvl7pPr>
            <a:lvl8pPr marL="1079500" indent="-177800">
              <a:defRPr/>
            </a:lvl8pPr>
            <a:lvl9pPr marL="1257300" indent="-1778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Content Placeholder 2"/>
          <p:cNvSpPr>
            <a:spLocks noGrp="1"/>
          </p:cNvSpPr>
          <p:nvPr>
            <p:ph idx="18"/>
          </p:nvPr>
        </p:nvSpPr>
        <p:spPr>
          <a:xfrm>
            <a:off x="4706938" y="1484313"/>
            <a:ext cx="3970337" cy="4752975"/>
          </a:xfrm>
        </p:spPr>
        <p:txBody>
          <a:bodyPr/>
          <a:lstStyle>
            <a:lvl4pPr marL="723900" indent="-177800">
              <a:defRPr/>
            </a:lvl4pPr>
            <a:lvl7pPr marL="901700" indent="-177800">
              <a:defRPr/>
            </a:lvl7pPr>
            <a:lvl8pPr marL="1079500" indent="-177800">
              <a:defRPr/>
            </a:lvl8pPr>
            <a:lvl9pPr marL="1257300" indent="-1778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6"/>
          <p:cNvSpPr>
            <a:spLocks noGrp="1"/>
          </p:cNvSpPr>
          <p:nvPr>
            <p:ph type="sldNum" sz="quarter" idx="19"/>
          </p:nvPr>
        </p:nvSpPr>
        <p:spPr>
          <a:xfrm>
            <a:off x="8101013" y="6510338"/>
            <a:ext cx="576262" cy="219075"/>
          </a:xfrm>
        </p:spPr>
        <p:txBody>
          <a:bodyPr/>
          <a:lstStyle>
            <a:lvl1pPr>
              <a:defRPr/>
            </a:lvl1pPr>
          </a:lstStyle>
          <a:p>
            <a:pPr>
              <a:defRPr/>
            </a:pPr>
            <a:fld id="{8A9B01EA-E471-444E-BF4D-8AC77090E9C4}" type="slidenum">
              <a:rPr lang="en-US"/>
              <a:pPr>
                <a:defRPr/>
              </a:pPr>
              <a:t>‹#›</a:t>
            </a:fld>
            <a:endParaRPr lang="en-US"/>
          </a:p>
        </p:txBody>
      </p:sp>
      <p:sp>
        <p:nvSpPr>
          <p:cNvPr id="7" name="Footer Placeholder 10"/>
          <p:cNvSpPr>
            <a:spLocks noGrp="1"/>
          </p:cNvSpPr>
          <p:nvPr>
            <p:ph type="ftr" sz="quarter" idx="20"/>
          </p:nvPr>
        </p:nvSpPr>
        <p:spPr/>
        <p:txBody>
          <a:bodyPr/>
          <a:lstStyle>
            <a:lvl1pPr>
              <a:defRPr/>
            </a:lvl1pPr>
          </a:lstStyle>
          <a:p>
            <a:pPr>
              <a:defRPr/>
            </a:pPr>
            <a:r>
              <a:rPr lang="en-US"/>
              <a:t>Presentation Name / Month 2014</a:t>
            </a:r>
          </a:p>
        </p:txBody>
      </p:sp>
    </p:spTree>
    <p:extLst>
      <p:ext uri="{BB962C8B-B14F-4D97-AF65-F5344CB8AC3E}">
        <p14:creationId xmlns:p14="http://schemas.microsoft.com/office/powerpoint/2010/main" val="3324755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Placeholders v4">
    <p:spTree>
      <p:nvGrpSpPr>
        <p:cNvPr id="1" name=""/>
        <p:cNvGrpSpPr/>
        <p:nvPr/>
      </p:nvGrpSpPr>
      <p:grpSpPr>
        <a:xfrm>
          <a:off x="0" y="0"/>
          <a:ext cx="0" cy="0"/>
          <a:chOff x="0" y="0"/>
          <a:chExt cx="0" cy="0"/>
        </a:xfrm>
      </p:grpSpPr>
      <p:sp>
        <p:nvSpPr>
          <p:cNvPr id="13" name="Title 1"/>
          <p:cNvSpPr>
            <a:spLocks noGrp="1"/>
          </p:cNvSpPr>
          <p:nvPr>
            <p:ph type="title"/>
          </p:nvPr>
        </p:nvSpPr>
        <p:spPr>
          <a:xfrm>
            <a:off x="466724" y="549274"/>
            <a:ext cx="8213251" cy="792163"/>
          </a:xfrm>
          <a:prstGeom prst="rect">
            <a:avLst/>
          </a:prstGeom>
        </p:spPr>
        <p:txBody>
          <a:bodyPr/>
          <a:lstStyle>
            <a:lvl1pPr>
              <a:defRPr spc="0" baseline="0"/>
            </a:lvl1pPr>
          </a:lstStyle>
          <a:p>
            <a:r>
              <a:rPr lang="en-US" smtClean="0"/>
              <a:t>Click to edit Master title style</a:t>
            </a:r>
            <a:endParaRPr lang="en-US" dirty="0"/>
          </a:p>
        </p:txBody>
      </p:sp>
      <p:sp>
        <p:nvSpPr>
          <p:cNvPr id="9" name="Content Placeholder 2"/>
          <p:cNvSpPr>
            <a:spLocks noGrp="1"/>
          </p:cNvSpPr>
          <p:nvPr>
            <p:ph idx="16"/>
          </p:nvPr>
        </p:nvSpPr>
        <p:spPr>
          <a:xfrm>
            <a:off x="466725" y="1484313"/>
            <a:ext cx="8210550" cy="2232025"/>
          </a:xfrm>
        </p:spPr>
        <p:txBody>
          <a:bodyPr/>
          <a:lstStyle>
            <a:lvl4pPr marL="723900" indent="-177800">
              <a:defRPr/>
            </a:lvl4pPr>
            <a:lvl7pPr marL="901700" indent="-177800">
              <a:defRPr/>
            </a:lvl7pPr>
            <a:lvl8pPr marL="1079500" indent="-177800">
              <a:defRPr/>
            </a:lvl8pPr>
            <a:lvl9pPr marL="1257300" indent="-1778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Content Placeholder 2"/>
          <p:cNvSpPr>
            <a:spLocks noGrp="1"/>
          </p:cNvSpPr>
          <p:nvPr>
            <p:ph idx="17"/>
          </p:nvPr>
        </p:nvSpPr>
        <p:spPr>
          <a:xfrm>
            <a:off x="466725" y="4005263"/>
            <a:ext cx="3970337" cy="2232025"/>
          </a:xfrm>
        </p:spPr>
        <p:txBody>
          <a:bodyPr/>
          <a:lstStyle>
            <a:lvl4pPr marL="723900" indent="-177800">
              <a:defRPr/>
            </a:lvl4pPr>
            <a:lvl7pPr marL="901700" indent="-177800">
              <a:defRPr/>
            </a:lvl7pPr>
            <a:lvl8pPr marL="1079500" indent="-177800">
              <a:defRPr/>
            </a:lvl8pPr>
            <a:lvl9pPr marL="1257300" indent="-1778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Content Placeholder 2"/>
          <p:cNvSpPr>
            <a:spLocks noGrp="1"/>
          </p:cNvSpPr>
          <p:nvPr>
            <p:ph idx="18"/>
          </p:nvPr>
        </p:nvSpPr>
        <p:spPr>
          <a:xfrm>
            <a:off x="4716463" y="4005263"/>
            <a:ext cx="3970337" cy="2232025"/>
          </a:xfrm>
        </p:spPr>
        <p:txBody>
          <a:bodyPr/>
          <a:lstStyle>
            <a:lvl4pPr marL="723900" indent="-177800">
              <a:defRPr/>
            </a:lvl4pPr>
            <a:lvl7pPr marL="901700" indent="-177800">
              <a:defRPr/>
            </a:lvl7pPr>
            <a:lvl8pPr marL="1079500" indent="-177800">
              <a:defRPr/>
            </a:lvl8pPr>
            <a:lvl9pPr marL="1257300" indent="-1778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6"/>
          <p:cNvSpPr>
            <a:spLocks noGrp="1"/>
          </p:cNvSpPr>
          <p:nvPr>
            <p:ph type="sldNum" sz="quarter" idx="19"/>
          </p:nvPr>
        </p:nvSpPr>
        <p:spPr>
          <a:xfrm>
            <a:off x="8101013" y="6510338"/>
            <a:ext cx="576262" cy="219075"/>
          </a:xfrm>
        </p:spPr>
        <p:txBody>
          <a:bodyPr/>
          <a:lstStyle>
            <a:lvl1pPr>
              <a:defRPr/>
            </a:lvl1pPr>
          </a:lstStyle>
          <a:p>
            <a:pPr>
              <a:defRPr/>
            </a:pPr>
            <a:fld id="{3A863A77-29A3-44A0-9413-82F206A69DA8}" type="slidenum">
              <a:rPr lang="en-US"/>
              <a:pPr>
                <a:defRPr/>
              </a:pPr>
              <a:t>‹#›</a:t>
            </a:fld>
            <a:endParaRPr lang="en-US"/>
          </a:p>
        </p:txBody>
      </p:sp>
      <p:sp>
        <p:nvSpPr>
          <p:cNvPr id="7" name="Footer Placeholder 10"/>
          <p:cNvSpPr>
            <a:spLocks noGrp="1"/>
          </p:cNvSpPr>
          <p:nvPr>
            <p:ph type="ftr" sz="quarter" idx="20"/>
          </p:nvPr>
        </p:nvSpPr>
        <p:spPr/>
        <p:txBody>
          <a:bodyPr/>
          <a:lstStyle>
            <a:lvl1pPr>
              <a:defRPr/>
            </a:lvl1pPr>
          </a:lstStyle>
          <a:p>
            <a:pPr>
              <a:defRPr/>
            </a:pPr>
            <a:r>
              <a:rPr lang="en-US"/>
              <a:t>Presentation Name / Month 2014</a:t>
            </a:r>
          </a:p>
        </p:txBody>
      </p:sp>
    </p:spTree>
    <p:extLst>
      <p:ext uri="{BB962C8B-B14F-4D97-AF65-F5344CB8AC3E}">
        <p14:creationId xmlns:p14="http://schemas.microsoft.com/office/powerpoint/2010/main" val="305172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Placeholders v5">
    <p:spTree>
      <p:nvGrpSpPr>
        <p:cNvPr id="1" name=""/>
        <p:cNvGrpSpPr/>
        <p:nvPr/>
      </p:nvGrpSpPr>
      <p:grpSpPr>
        <a:xfrm>
          <a:off x="0" y="0"/>
          <a:ext cx="0" cy="0"/>
          <a:chOff x="0" y="0"/>
          <a:chExt cx="0" cy="0"/>
        </a:xfrm>
      </p:grpSpPr>
      <p:sp>
        <p:nvSpPr>
          <p:cNvPr id="13" name="Title 1"/>
          <p:cNvSpPr>
            <a:spLocks noGrp="1"/>
          </p:cNvSpPr>
          <p:nvPr>
            <p:ph type="title"/>
          </p:nvPr>
        </p:nvSpPr>
        <p:spPr>
          <a:xfrm>
            <a:off x="466724" y="549274"/>
            <a:ext cx="8213251" cy="792163"/>
          </a:xfrm>
          <a:prstGeom prst="rect">
            <a:avLst/>
          </a:prstGeom>
        </p:spPr>
        <p:txBody>
          <a:bodyPr/>
          <a:lstStyle>
            <a:lvl1pPr>
              <a:defRPr spc="0" baseline="0"/>
            </a:lvl1pPr>
          </a:lstStyle>
          <a:p>
            <a:r>
              <a:rPr lang="en-US" smtClean="0"/>
              <a:t>Click to edit Master title style</a:t>
            </a:r>
            <a:endParaRPr lang="en-US" dirty="0"/>
          </a:p>
        </p:txBody>
      </p:sp>
      <p:sp>
        <p:nvSpPr>
          <p:cNvPr id="9" name="Content Placeholder 2"/>
          <p:cNvSpPr>
            <a:spLocks noGrp="1"/>
          </p:cNvSpPr>
          <p:nvPr>
            <p:ph idx="16"/>
          </p:nvPr>
        </p:nvSpPr>
        <p:spPr>
          <a:xfrm>
            <a:off x="466725" y="1484313"/>
            <a:ext cx="3970337" cy="2232025"/>
          </a:xfrm>
        </p:spPr>
        <p:txBody>
          <a:bodyPr/>
          <a:lstStyle>
            <a:lvl4pPr marL="723900" indent="-177800">
              <a:defRPr/>
            </a:lvl4pPr>
            <a:lvl7pPr marL="901700" indent="-177800">
              <a:defRPr/>
            </a:lvl7pPr>
            <a:lvl8pPr marL="1079500" indent="-177800">
              <a:defRPr/>
            </a:lvl8pPr>
            <a:lvl9pPr marL="1257300" indent="-1778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Content Placeholder 2"/>
          <p:cNvSpPr>
            <a:spLocks noGrp="1"/>
          </p:cNvSpPr>
          <p:nvPr>
            <p:ph idx="17"/>
          </p:nvPr>
        </p:nvSpPr>
        <p:spPr>
          <a:xfrm>
            <a:off x="4716463" y="1484313"/>
            <a:ext cx="3970337" cy="2232025"/>
          </a:xfrm>
        </p:spPr>
        <p:txBody>
          <a:bodyPr/>
          <a:lstStyle>
            <a:lvl4pPr marL="723900" indent="-177800">
              <a:defRPr/>
            </a:lvl4pPr>
            <a:lvl7pPr marL="901700" indent="-177800">
              <a:defRPr/>
            </a:lvl7pPr>
            <a:lvl8pPr marL="1079500" indent="-177800">
              <a:defRPr/>
            </a:lvl8pPr>
            <a:lvl9pPr marL="1257300" indent="-1778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Content Placeholder 2"/>
          <p:cNvSpPr>
            <a:spLocks noGrp="1"/>
          </p:cNvSpPr>
          <p:nvPr>
            <p:ph idx="18"/>
          </p:nvPr>
        </p:nvSpPr>
        <p:spPr>
          <a:xfrm>
            <a:off x="466725" y="4005263"/>
            <a:ext cx="8210550" cy="2232025"/>
          </a:xfrm>
        </p:spPr>
        <p:txBody>
          <a:bodyPr/>
          <a:lstStyle>
            <a:lvl4pPr marL="723900" indent="-177800">
              <a:defRPr/>
            </a:lvl4pPr>
            <a:lvl7pPr marL="901700" indent="-177800">
              <a:defRPr/>
            </a:lvl7pPr>
            <a:lvl8pPr marL="1079500" indent="-177800">
              <a:defRPr/>
            </a:lvl8pPr>
            <a:lvl9pPr marL="1257300" indent="-1778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6"/>
          <p:cNvSpPr>
            <a:spLocks noGrp="1"/>
          </p:cNvSpPr>
          <p:nvPr>
            <p:ph type="sldNum" sz="quarter" idx="19"/>
          </p:nvPr>
        </p:nvSpPr>
        <p:spPr>
          <a:xfrm>
            <a:off x="8101013" y="6510338"/>
            <a:ext cx="576262" cy="219075"/>
          </a:xfrm>
        </p:spPr>
        <p:txBody>
          <a:bodyPr/>
          <a:lstStyle>
            <a:lvl1pPr>
              <a:defRPr/>
            </a:lvl1pPr>
          </a:lstStyle>
          <a:p>
            <a:pPr>
              <a:defRPr/>
            </a:pPr>
            <a:fld id="{759DE508-CBC9-4BF6-93B6-B778C8E5A36F}" type="slidenum">
              <a:rPr lang="en-US"/>
              <a:pPr>
                <a:defRPr/>
              </a:pPr>
              <a:t>‹#›</a:t>
            </a:fld>
            <a:endParaRPr lang="en-US"/>
          </a:p>
        </p:txBody>
      </p:sp>
      <p:sp>
        <p:nvSpPr>
          <p:cNvPr id="7" name="Footer Placeholder 10"/>
          <p:cNvSpPr>
            <a:spLocks noGrp="1"/>
          </p:cNvSpPr>
          <p:nvPr>
            <p:ph type="ftr" sz="quarter" idx="20"/>
          </p:nvPr>
        </p:nvSpPr>
        <p:spPr/>
        <p:txBody>
          <a:bodyPr/>
          <a:lstStyle>
            <a:lvl1pPr>
              <a:defRPr/>
            </a:lvl1pPr>
          </a:lstStyle>
          <a:p>
            <a:pPr>
              <a:defRPr/>
            </a:pPr>
            <a:r>
              <a:rPr lang="en-US"/>
              <a:t>Presentation Name / Month 2014</a:t>
            </a:r>
          </a:p>
        </p:txBody>
      </p:sp>
    </p:spTree>
    <p:extLst>
      <p:ext uri="{BB962C8B-B14F-4D97-AF65-F5344CB8AC3E}">
        <p14:creationId xmlns:p14="http://schemas.microsoft.com/office/powerpoint/2010/main" val="1112991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Placeholders">
    <p:spTree>
      <p:nvGrpSpPr>
        <p:cNvPr id="1" name=""/>
        <p:cNvGrpSpPr/>
        <p:nvPr/>
      </p:nvGrpSpPr>
      <p:grpSpPr>
        <a:xfrm>
          <a:off x="0" y="0"/>
          <a:ext cx="0" cy="0"/>
          <a:chOff x="0" y="0"/>
          <a:chExt cx="0" cy="0"/>
        </a:xfrm>
      </p:grpSpPr>
      <p:sp>
        <p:nvSpPr>
          <p:cNvPr id="13" name="Title 1"/>
          <p:cNvSpPr>
            <a:spLocks noGrp="1"/>
          </p:cNvSpPr>
          <p:nvPr>
            <p:ph type="title"/>
          </p:nvPr>
        </p:nvSpPr>
        <p:spPr>
          <a:xfrm>
            <a:off x="466724" y="549274"/>
            <a:ext cx="8213251" cy="792163"/>
          </a:xfrm>
          <a:prstGeom prst="rect">
            <a:avLst/>
          </a:prstGeom>
        </p:spPr>
        <p:txBody>
          <a:bodyPr/>
          <a:lstStyle>
            <a:lvl1pPr>
              <a:defRPr spc="0" baseline="0"/>
            </a:lvl1pPr>
          </a:lstStyle>
          <a:p>
            <a:r>
              <a:rPr lang="en-US" smtClean="0"/>
              <a:t>Click to edit Master title style</a:t>
            </a:r>
            <a:endParaRPr lang="en-US" dirty="0"/>
          </a:p>
        </p:txBody>
      </p:sp>
      <p:sp>
        <p:nvSpPr>
          <p:cNvPr id="11" name="Content Placeholder 2"/>
          <p:cNvSpPr>
            <a:spLocks noGrp="1"/>
          </p:cNvSpPr>
          <p:nvPr>
            <p:ph idx="17"/>
          </p:nvPr>
        </p:nvSpPr>
        <p:spPr>
          <a:xfrm>
            <a:off x="4716463" y="1484313"/>
            <a:ext cx="3970337" cy="2232025"/>
          </a:xfrm>
        </p:spPr>
        <p:txBody>
          <a:bodyPr/>
          <a:lstStyle>
            <a:lvl4pPr marL="723900" indent="-177800">
              <a:defRPr/>
            </a:lvl4pPr>
            <a:lvl7pPr marL="901700" indent="-177800">
              <a:defRPr/>
            </a:lvl7pPr>
            <a:lvl8pPr marL="1079500" indent="-177800">
              <a:defRPr/>
            </a:lvl8pPr>
            <a:lvl9pPr marL="1257300" indent="-1778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Content Placeholder 2"/>
          <p:cNvSpPr>
            <a:spLocks noGrp="1"/>
          </p:cNvSpPr>
          <p:nvPr>
            <p:ph idx="18"/>
          </p:nvPr>
        </p:nvSpPr>
        <p:spPr>
          <a:xfrm>
            <a:off x="4706938" y="4005263"/>
            <a:ext cx="3970337" cy="2232025"/>
          </a:xfrm>
        </p:spPr>
        <p:txBody>
          <a:bodyPr/>
          <a:lstStyle>
            <a:lvl4pPr marL="723900" indent="-177800">
              <a:defRPr/>
            </a:lvl4pPr>
            <a:lvl7pPr marL="901700" indent="-177800">
              <a:defRPr/>
            </a:lvl7pPr>
            <a:lvl8pPr marL="1079500" indent="-177800">
              <a:defRPr/>
            </a:lvl8pPr>
            <a:lvl9pPr marL="1257300" indent="-1778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Content Placeholder 2"/>
          <p:cNvSpPr>
            <a:spLocks noGrp="1"/>
          </p:cNvSpPr>
          <p:nvPr>
            <p:ph idx="19"/>
          </p:nvPr>
        </p:nvSpPr>
        <p:spPr>
          <a:xfrm>
            <a:off x="466725" y="4005263"/>
            <a:ext cx="3970337" cy="2232025"/>
          </a:xfrm>
        </p:spPr>
        <p:txBody>
          <a:bodyPr/>
          <a:lstStyle>
            <a:lvl4pPr marL="723900" indent="-177800">
              <a:defRPr/>
            </a:lvl4pPr>
            <a:lvl7pPr marL="901700" indent="-177800">
              <a:defRPr/>
            </a:lvl7pPr>
            <a:lvl8pPr marL="1079500" indent="-177800">
              <a:defRPr/>
            </a:lvl8pPr>
            <a:lvl9pPr marL="1257300" indent="-1778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Content Placeholder 2"/>
          <p:cNvSpPr>
            <a:spLocks noGrp="1"/>
          </p:cNvSpPr>
          <p:nvPr>
            <p:ph idx="20"/>
          </p:nvPr>
        </p:nvSpPr>
        <p:spPr>
          <a:xfrm>
            <a:off x="466725" y="1484313"/>
            <a:ext cx="3970337" cy="2232025"/>
          </a:xfrm>
        </p:spPr>
        <p:txBody>
          <a:bodyPr/>
          <a:lstStyle>
            <a:lvl4pPr marL="723900" indent="-177800">
              <a:defRPr/>
            </a:lvl4pPr>
            <a:lvl7pPr marL="901700" indent="-177800">
              <a:defRPr/>
            </a:lvl7pPr>
            <a:lvl8pPr marL="1079500" indent="-177800">
              <a:defRPr/>
            </a:lvl8pPr>
            <a:lvl9pPr marL="1257300" indent="-1778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Slide Number Placeholder 6"/>
          <p:cNvSpPr>
            <a:spLocks noGrp="1"/>
          </p:cNvSpPr>
          <p:nvPr>
            <p:ph type="sldNum" sz="quarter" idx="21"/>
          </p:nvPr>
        </p:nvSpPr>
        <p:spPr>
          <a:xfrm>
            <a:off x="8101013" y="6510338"/>
            <a:ext cx="576262" cy="219075"/>
          </a:xfrm>
        </p:spPr>
        <p:txBody>
          <a:bodyPr/>
          <a:lstStyle>
            <a:lvl1pPr>
              <a:defRPr/>
            </a:lvl1pPr>
          </a:lstStyle>
          <a:p>
            <a:pPr>
              <a:defRPr/>
            </a:pPr>
            <a:fld id="{52C5CD94-82D3-4EC5-90B5-E66517C8CCB8}" type="slidenum">
              <a:rPr lang="en-US"/>
              <a:pPr>
                <a:defRPr/>
              </a:pPr>
              <a:t>‹#›</a:t>
            </a:fld>
            <a:endParaRPr lang="en-US"/>
          </a:p>
        </p:txBody>
      </p:sp>
      <p:sp>
        <p:nvSpPr>
          <p:cNvPr id="8" name="Footer Placeholder 9"/>
          <p:cNvSpPr>
            <a:spLocks noGrp="1"/>
          </p:cNvSpPr>
          <p:nvPr>
            <p:ph type="ftr" sz="quarter" idx="22"/>
          </p:nvPr>
        </p:nvSpPr>
        <p:spPr/>
        <p:txBody>
          <a:bodyPr/>
          <a:lstStyle>
            <a:lvl1pPr>
              <a:defRPr/>
            </a:lvl1pPr>
          </a:lstStyle>
          <a:p>
            <a:pPr>
              <a:defRPr/>
            </a:pPr>
            <a:r>
              <a:rPr lang="en-US"/>
              <a:t>Presentation Name / Month 2014</a:t>
            </a:r>
          </a:p>
        </p:txBody>
      </p:sp>
    </p:spTree>
    <p:extLst>
      <p:ext uri="{BB962C8B-B14F-4D97-AF65-F5344CB8AC3E}">
        <p14:creationId xmlns:p14="http://schemas.microsoft.com/office/powerpoint/2010/main" val="39043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466724" y="549274"/>
            <a:ext cx="8213251" cy="792163"/>
          </a:xfrm>
          <a:prstGeom prst="rect">
            <a:avLst/>
          </a:prstGeom>
        </p:spPr>
        <p:txBody>
          <a:bodyPr/>
          <a:lstStyle>
            <a:lvl1pPr>
              <a:defRPr spc="0" baseline="0"/>
            </a:lvl1pPr>
          </a:lstStyle>
          <a:p>
            <a:r>
              <a:rPr lang="en-US" smtClean="0"/>
              <a:t>Click to edit Master title style</a:t>
            </a:r>
            <a:endParaRPr lang="en-US" dirty="0"/>
          </a:p>
        </p:txBody>
      </p:sp>
      <p:sp>
        <p:nvSpPr>
          <p:cNvPr id="3" name="Slide Number Placeholder 6"/>
          <p:cNvSpPr>
            <a:spLocks noGrp="1"/>
          </p:cNvSpPr>
          <p:nvPr>
            <p:ph type="sldNum" sz="quarter" idx="10"/>
          </p:nvPr>
        </p:nvSpPr>
        <p:spPr>
          <a:xfrm>
            <a:off x="8101013" y="6510338"/>
            <a:ext cx="576262" cy="219075"/>
          </a:xfrm>
        </p:spPr>
        <p:txBody>
          <a:bodyPr/>
          <a:lstStyle>
            <a:lvl1pPr>
              <a:defRPr/>
            </a:lvl1pPr>
          </a:lstStyle>
          <a:p>
            <a:pPr>
              <a:defRPr/>
            </a:pPr>
            <a:fld id="{5041E3C4-739E-408A-B938-F6A716390157}" type="slidenum">
              <a:rPr lang="en-US"/>
              <a:pPr>
                <a:defRPr/>
              </a:pPr>
              <a:t>‹#›</a:t>
            </a:fld>
            <a:endParaRPr lang="en-US"/>
          </a:p>
        </p:txBody>
      </p:sp>
      <p:sp>
        <p:nvSpPr>
          <p:cNvPr id="4" name="Footer Placeholder 6"/>
          <p:cNvSpPr>
            <a:spLocks noGrp="1"/>
          </p:cNvSpPr>
          <p:nvPr>
            <p:ph type="ftr" sz="quarter" idx="11"/>
          </p:nvPr>
        </p:nvSpPr>
        <p:spPr/>
        <p:txBody>
          <a:bodyPr/>
          <a:lstStyle>
            <a:lvl1pPr>
              <a:defRPr/>
            </a:lvl1pPr>
          </a:lstStyle>
          <a:p>
            <a:pPr>
              <a:defRPr/>
            </a:pPr>
            <a:r>
              <a:rPr lang="en-US"/>
              <a:t>Presentation Name / Month 2014</a:t>
            </a:r>
          </a:p>
        </p:txBody>
      </p:sp>
    </p:spTree>
    <p:extLst>
      <p:ext uri="{BB962C8B-B14F-4D97-AF65-F5344CB8AC3E}">
        <p14:creationId xmlns:p14="http://schemas.microsoft.com/office/powerpoint/2010/main" val="1475365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10"/>
          </p:nvPr>
        </p:nvSpPr>
        <p:spPr>
          <a:xfrm>
            <a:off x="8101013" y="6510338"/>
            <a:ext cx="576262" cy="219075"/>
          </a:xfrm>
        </p:spPr>
        <p:txBody>
          <a:bodyPr/>
          <a:lstStyle>
            <a:lvl1pPr>
              <a:defRPr/>
            </a:lvl1pPr>
          </a:lstStyle>
          <a:p>
            <a:pPr>
              <a:defRPr/>
            </a:pPr>
            <a:fld id="{9C972070-370A-46F8-9BAE-2B0B0BA24091}" type="slidenum">
              <a:rPr lang="en-US"/>
              <a:pPr>
                <a:defRPr/>
              </a:pPr>
              <a:t>‹#›</a:t>
            </a:fld>
            <a:endParaRPr lang="en-US"/>
          </a:p>
        </p:txBody>
      </p:sp>
      <p:sp>
        <p:nvSpPr>
          <p:cNvPr id="3" name="Footer Placeholder 3"/>
          <p:cNvSpPr>
            <a:spLocks noGrp="1"/>
          </p:cNvSpPr>
          <p:nvPr>
            <p:ph type="ftr" sz="quarter" idx="11"/>
          </p:nvPr>
        </p:nvSpPr>
        <p:spPr/>
        <p:txBody>
          <a:bodyPr/>
          <a:lstStyle>
            <a:lvl1pPr>
              <a:defRPr/>
            </a:lvl1pPr>
          </a:lstStyle>
          <a:p>
            <a:pPr>
              <a:defRPr/>
            </a:pPr>
            <a:r>
              <a:rPr lang="en-US"/>
              <a:t>Presentation Name / Month 2014</a:t>
            </a:r>
          </a:p>
        </p:txBody>
      </p:sp>
    </p:spTree>
    <p:extLst>
      <p:ext uri="{BB962C8B-B14F-4D97-AF65-F5344CB8AC3E}">
        <p14:creationId xmlns:p14="http://schemas.microsoft.com/office/powerpoint/2010/main" val="2932419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IHS Copyright">
    <p:spTree>
      <p:nvGrpSpPr>
        <p:cNvPr id="1" name=""/>
        <p:cNvGrpSpPr/>
        <p:nvPr/>
      </p:nvGrpSpPr>
      <p:grpSpPr>
        <a:xfrm>
          <a:off x="0" y="0"/>
          <a:ext cx="0" cy="0"/>
          <a:chOff x="0" y="0"/>
          <a:chExt cx="0" cy="0"/>
        </a:xfrm>
      </p:grpSpPr>
      <p:sp>
        <p:nvSpPr>
          <p:cNvPr id="2" name="TextBox 1"/>
          <p:cNvSpPr txBox="1"/>
          <p:nvPr/>
        </p:nvSpPr>
        <p:spPr>
          <a:xfrm>
            <a:off x="7938" y="5305425"/>
            <a:ext cx="8116887" cy="685800"/>
          </a:xfrm>
          <a:prstGeom prst="rect">
            <a:avLst/>
          </a:prstGeom>
          <a:noFill/>
        </p:spPr>
        <p:txBody>
          <a:bodyPr lIns="0" tIns="0" rIns="468000" bIns="0"/>
          <a:lstStyle/>
          <a:p>
            <a:pPr marL="468000" fontAlgn="auto">
              <a:spcBef>
                <a:spcPts val="0"/>
              </a:spcBef>
              <a:spcAft>
                <a:spcPts val="0"/>
              </a:spcAft>
              <a:defRPr/>
            </a:pPr>
            <a:r>
              <a:rPr lang="en-GB" sz="1000" b="1" dirty="0">
                <a:solidFill>
                  <a:srgbClr val="495965"/>
                </a:solidFill>
                <a:latin typeface="Arial" pitchFamily="34" charset="0"/>
                <a:cs typeface="Arial" pitchFamily="34" charset="0"/>
              </a:rPr>
              <a:t>IHS Customer Care:</a:t>
            </a:r>
          </a:p>
          <a:p>
            <a:pPr marL="576000" indent="-108000" fontAlgn="auto">
              <a:spcBef>
                <a:spcPts val="0"/>
              </a:spcBef>
              <a:spcAft>
                <a:spcPts val="0"/>
              </a:spcAft>
              <a:buFont typeface="Arial" pitchFamily="34" charset="0"/>
              <a:buChar char="•"/>
              <a:defRPr/>
            </a:pPr>
            <a:r>
              <a:rPr lang="en-GB" sz="1000" b="1" dirty="0">
                <a:solidFill>
                  <a:srgbClr val="495965"/>
                </a:solidFill>
                <a:latin typeface="Arial" pitchFamily="34" charset="0"/>
                <a:cs typeface="Arial" pitchFamily="34" charset="0"/>
              </a:rPr>
              <a:t>Americas:</a:t>
            </a:r>
            <a:r>
              <a:rPr lang="ru-RU" sz="1000" b="1" dirty="0">
                <a:solidFill>
                  <a:srgbClr val="495965"/>
                </a:solidFill>
                <a:latin typeface="Arial" pitchFamily="34" charset="0"/>
                <a:cs typeface="Arial" pitchFamily="34" charset="0"/>
              </a:rPr>
              <a:t> </a:t>
            </a:r>
            <a:r>
              <a:rPr lang="ru-RU" sz="1000" dirty="0">
                <a:solidFill>
                  <a:srgbClr val="495965"/>
                </a:solidFill>
                <a:latin typeface="Arial" pitchFamily="34" charset="0"/>
                <a:cs typeface="Arial" pitchFamily="34" charset="0"/>
              </a:rPr>
              <a:t>+</a:t>
            </a:r>
            <a:r>
              <a:rPr lang="en-GB" sz="1000" dirty="0">
                <a:solidFill>
                  <a:srgbClr val="495965"/>
                </a:solidFill>
                <a:latin typeface="Arial" pitchFamily="34" charset="0"/>
                <a:cs typeface="Arial" pitchFamily="34" charset="0"/>
              </a:rPr>
              <a:t>1 800 IHS CARE (+1 800 447 2273); </a:t>
            </a:r>
            <a:r>
              <a:rPr lang="en-GB" sz="1000" dirty="0" err="1">
                <a:solidFill>
                  <a:srgbClr val="495965"/>
                </a:solidFill>
                <a:latin typeface="Arial" pitchFamily="34" charset="0"/>
                <a:cs typeface="Arial" pitchFamily="34" charset="0"/>
                <a:hlinkClick r:id="rId2"/>
              </a:rPr>
              <a:t>CustomerCare@ihs.com</a:t>
            </a:r>
            <a:r>
              <a:rPr lang="en-GB" sz="1000" dirty="0">
                <a:solidFill>
                  <a:srgbClr val="495965"/>
                </a:solidFill>
                <a:latin typeface="Arial" pitchFamily="34" charset="0"/>
                <a:cs typeface="Arial" pitchFamily="34" charset="0"/>
              </a:rPr>
              <a:t> </a:t>
            </a:r>
          </a:p>
          <a:p>
            <a:pPr marL="576000" indent="-108000" fontAlgn="auto">
              <a:spcBef>
                <a:spcPts val="0"/>
              </a:spcBef>
              <a:spcAft>
                <a:spcPts val="0"/>
              </a:spcAft>
              <a:buFont typeface="Arial" pitchFamily="34" charset="0"/>
              <a:buChar char="•"/>
              <a:defRPr/>
            </a:pPr>
            <a:r>
              <a:rPr lang="en-GB" sz="1000" b="1" dirty="0">
                <a:solidFill>
                  <a:srgbClr val="495965"/>
                </a:solidFill>
                <a:latin typeface="Arial" pitchFamily="34" charset="0"/>
                <a:cs typeface="Arial" pitchFamily="34" charset="0"/>
              </a:rPr>
              <a:t>Europe, Middle East, and Africa: </a:t>
            </a:r>
            <a:r>
              <a:rPr lang="en-GB" sz="1000" dirty="0">
                <a:solidFill>
                  <a:srgbClr val="495965"/>
                </a:solidFill>
                <a:latin typeface="Arial" pitchFamily="34" charset="0"/>
                <a:cs typeface="Arial" pitchFamily="34" charset="0"/>
              </a:rPr>
              <a:t>+44 (0) 1344 328 300; </a:t>
            </a:r>
            <a:r>
              <a:rPr lang="en-GB" sz="1000" dirty="0" err="1">
                <a:solidFill>
                  <a:srgbClr val="495965"/>
                </a:solidFill>
                <a:latin typeface="Arial" pitchFamily="34" charset="0"/>
                <a:cs typeface="Arial" pitchFamily="34" charset="0"/>
                <a:hlinkClick r:id="rId3"/>
              </a:rPr>
              <a:t>Customer.Support@ihs.com</a:t>
            </a:r>
            <a:r>
              <a:rPr lang="en-GB" sz="1000" dirty="0">
                <a:solidFill>
                  <a:srgbClr val="495965"/>
                </a:solidFill>
                <a:latin typeface="Arial" pitchFamily="34" charset="0"/>
                <a:cs typeface="Arial" pitchFamily="34" charset="0"/>
              </a:rPr>
              <a:t> </a:t>
            </a:r>
          </a:p>
          <a:p>
            <a:pPr marL="576000" indent="-108000" fontAlgn="auto">
              <a:spcBef>
                <a:spcPts val="0"/>
              </a:spcBef>
              <a:spcAft>
                <a:spcPts val="0"/>
              </a:spcAft>
              <a:buFont typeface="Arial" pitchFamily="34" charset="0"/>
              <a:buChar char="•"/>
              <a:defRPr/>
            </a:pPr>
            <a:r>
              <a:rPr lang="en-GB" sz="1000" b="1" dirty="0">
                <a:solidFill>
                  <a:srgbClr val="495965"/>
                </a:solidFill>
                <a:latin typeface="Arial" pitchFamily="34" charset="0"/>
                <a:cs typeface="Arial" pitchFamily="34" charset="0"/>
              </a:rPr>
              <a:t>Asia and the Pacific Rim: </a:t>
            </a:r>
            <a:r>
              <a:rPr lang="en-GB" sz="1000" dirty="0">
                <a:solidFill>
                  <a:srgbClr val="495965"/>
                </a:solidFill>
                <a:latin typeface="Arial" pitchFamily="34" charset="0"/>
                <a:cs typeface="Arial" pitchFamily="34" charset="0"/>
              </a:rPr>
              <a:t>+604 291 3600; </a:t>
            </a:r>
            <a:r>
              <a:rPr lang="en-GB" sz="1000" dirty="0" err="1">
                <a:solidFill>
                  <a:srgbClr val="495965"/>
                </a:solidFill>
                <a:latin typeface="Arial" pitchFamily="34" charset="0"/>
                <a:cs typeface="Arial" pitchFamily="34" charset="0"/>
                <a:hlinkClick r:id="rId4"/>
              </a:rPr>
              <a:t>SupportAPAC@ihs.com</a:t>
            </a:r>
            <a:r>
              <a:rPr lang="en-GB" sz="1000" dirty="0">
                <a:solidFill>
                  <a:srgbClr val="495965"/>
                </a:solidFill>
                <a:latin typeface="Arial" pitchFamily="34" charset="0"/>
                <a:cs typeface="Arial" pitchFamily="34" charset="0"/>
              </a:rPr>
              <a:t> </a:t>
            </a:r>
          </a:p>
        </p:txBody>
      </p:sp>
      <p:sp>
        <p:nvSpPr>
          <p:cNvPr id="3" name="Line 25"/>
          <p:cNvSpPr>
            <a:spLocks noChangeShapeType="1"/>
          </p:cNvSpPr>
          <p:nvPr/>
        </p:nvSpPr>
        <p:spPr bwMode="auto">
          <a:xfrm>
            <a:off x="468313" y="5080000"/>
            <a:ext cx="8208962" cy="0"/>
          </a:xfrm>
          <a:prstGeom prst="line">
            <a:avLst/>
          </a:prstGeom>
          <a:noFill/>
          <a:ln w="6350">
            <a:solidFill>
              <a:srgbClr val="49596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TextBox 11"/>
          <p:cNvSpPr txBox="1">
            <a:spLocks noChangeArrowheads="1"/>
          </p:cNvSpPr>
          <p:nvPr/>
        </p:nvSpPr>
        <p:spPr bwMode="auto">
          <a:xfrm>
            <a:off x="468313" y="6108700"/>
            <a:ext cx="70881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algn="just"/>
            <a:r>
              <a:rPr lang="en-US" altLang="en-US" sz="500">
                <a:solidFill>
                  <a:srgbClr val="495965"/>
                </a:solidFill>
              </a:rPr>
              <a:t>© 2015 IHS. No portion of this report may be reproduced, reused, or otherwise distributed in any form without prior written consent, with the exception of any internal client distribution as may be permitted in the license agreement between client and IHS. Content reproduced or redistributed with IHS permission must display IHS legal notices and attributions of authorship. The information contained herein is from sources considered reliable but its accuracy and completeness are not warranted, nor are the opinions and analyses which are based upon it, and to the extent permitted by law, IHS shall not be liable for any errors or omissions or any loss, damage, or expense incurred by reliance on information or any statement contained herein. For more information, please contact IHS Customer Care (see phone numbers and email addresses listed above). All products, company names, or other marks appearing in this publication are the trademarks and property of IHS or their respective owners. </a:t>
            </a:r>
          </a:p>
        </p:txBody>
      </p:sp>
      <p:pic>
        <p:nvPicPr>
          <p:cNvPr id="5" name="Picture 12" descr="image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69250" y="5834063"/>
            <a:ext cx="7064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598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Section Header- 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95288" y="476673"/>
            <a:ext cx="8389936" cy="2578099"/>
          </a:xfrm>
        </p:spPr>
        <p:txBody>
          <a:bodyPr lIns="0" tIns="0" rIns="0" bIns="0" anchor="t"/>
          <a:lstStyle>
            <a:lvl1pPr algn="l">
              <a:lnSpc>
                <a:spcPct val="100000"/>
              </a:lnSpc>
              <a:defRPr lang="en-US" sz="3603" b="1" kern="1200" cap="none" spc="-188" baseline="0" dirty="0">
                <a:solidFill>
                  <a:schemeClr val="tx2"/>
                </a:solidFill>
                <a:latin typeface="+mj-lt"/>
                <a:ea typeface="+mj-ea"/>
                <a:cs typeface="+mj-cs"/>
              </a:defRPr>
            </a:lvl1pPr>
          </a:lstStyle>
          <a:p>
            <a:r>
              <a:rPr lang="en-US" smtClean="0"/>
              <a:t>Click to edit Master title style</a:t>
            </a:r>
            <a:endParaRPr lang="en-US" dirty="0"/>
          </a:p>
        </p:txBody>
      </p:sp>
      <p:sp>
        <p:nvSpPr>
          <p:cNvPr id="9" name="Slide Number Placeholder 5"/>
          <p:cNvSpPr>
            <a:spLocks noGrp="1"/>
          </p:cNvSpPr>
          <p:nvPr>
            <p:ph type="sldNum" sz="quarter" idx="12"/>
          </p:nvPr>
        </p:nvSpPr>
        <p:spPr>
          <a:xfrm>
            <a:off x="6613144" y="6448346"/>
            <a:ext cx="2133600" cy="365125"/>
          </a:xfrm>
          <a:prstGeom prst="rect">
            <a:avLst/>
          </a:prstGeom>
        </p:spPr>
        <p:txBody>
          <a:bodyPr/>
          <a:lstStyle>
            <a:lvl1pPr>
              <a:defRPr>
                <a:solidFill>
                  <a:schemeClr val="tx2"/>
                </a:solidFill>
              </a:defRPr>
            </a:lvl1pPr>
          </a:lstStyle>
          <a:p>
            <a:fld id="{24C46141-E31C-41A4-BE53-0A6DFD9041A4}" type="slidenum">
              <a:rPr lang="en-US" smtClean="0">
                <a:solidFill>
                  <a:srgbClr val="F1F2F2"/>
                </a:solidFill>
                <a:latin typeface="Arial"/>
              </a:rPr>
              <a:pPr/>
              <a:t>‹#›</a:t>
            </a:fld>
            <a:endParaRPr lang="en-US" dirty="0">
              <a:solidFill>
                <a:srgbClr val="F1F2F2"/>
              </a:solidFill>
              <a:latin typeface="Arial"/>
            </a:endParaRPr>
          </a:p>
        </p:txBody>
      </p:sp>
      <p:sp>
        <p:nvSpPr>
          <p:cNvPr id="7" name="Footer Placeholder 4"/>
          <p:cNvSpPr>
            <a:spLocks noGrp="1"/>
          </p:cNvSpPr>
          <p:nvPr>
            <p:ph type="ftr" sz="quarter" idx="11"/>
          </p:nvPr>
        </p:nvSpPr>
        <p:spPr>
          <a:xfrm>
            <a:off x="4169666" y="193289"/>
            <a:ext cx="4228171" cy="194295"/>
          </a:xfrm>
          <a:prstGeom prst="rect">
            <a:avLst/>
          </a:prstGeom>
        </p:spPr>
        <p:txBody>
          <a:bodyPr lIns="0" tIns="0" rIns="0" bIns="0"/>
          <a:lstStyle>
            <a:lvl1pPr algn="r">
              <a:defRPr cap="all" baseline="0">
                <a:solidFill>
                  <a:schemeClr val="tx1"/>
                </a:solidFill>
              </a:defRPr>
            </a:lvl1pPr>
          </a:lstStyle>
          <a:p>
            <a:r>
              <a:rPr lang="en-US" smtClean="0">
                <a:solidFill>
                  <a:prstClr val="white"/>
                </a:solidFill>
                <a:latin typeface="Arial"/>
              </a:rPr>
              <a:t>Presentation Name / Month 2014</a:t>
            </a:r>
            <a:endParaRPr lang="en-US" dirty="0">
              <a:solidFill>
                <a:prstClr val="white"/>
              </a:solidFill>
              <a:latin typeface="Aria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58200" y="121847"/>
            <a:ext cx="314685" cy="335353"/>
          </a:xfrm>
          <a:prstGeom prst="rect">
            <a:avLst/>
          </a:prstGeom>
        </p:spPr>
      </p:pic>
    </p:spTree>
    <p:extLst>
      <p:ext uri="{BB962C8B-B14F-4D97-AF65-F5344CB8AC3E}">
        <p14:creationId xmlns:p14="http://schemas.microsoft.com/office/powerpoint/2010/main" val="2324874870"/>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Closing Slide">
    <p:bg>
      <p:bgPr>
        <a:solidFill>
          <a:srgbClr val="0097D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169664" y="193288"/>
            <a:ext cx="4228171" cy="194295"/>
          </a:xfrm>
        </p:spPr>
        <p:txBody>
          <a:bodyPr lIns="0" tIns="0" rIns="0" bIns="0"/>
          <a:lstStyle>
            <a:lvl1pPr algn="r">
              <a:defRPr cap="all" baseline="0">
                <a:solidFill>
                  <a:schemeClr val="bg1"/>
                </a:solidFill>
              </a:defRPr>
            </a:lvl1pPr>
          </a:lstStyle>
          <a:p>
            <a:r>
              <a:rPr lang="en-US" smtClean="0"/>
              <a:t>Presentation Name / Month 2014</a:t>
            </a:r>
            <a:endParaRPr lang="en-US" dirty="0"/>
          </a:p>
        </p:txBody>
      </p:sp>
      <p:cxnSp>
        <p:nvCxnSpPr>
          <p:cNvPr id="11" name="Straight Connector 10"/>
          <p:cNvCxnSpPr/>
          <p:nvPr userDrawn="1"/>
        </p:nvCxnSpPr>
        <p:spPr>
          <a:xfrm>
            <a:off x="395288" y="2274849"/>
            <a:ext cx="265423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395287" y="583659"/>
            <a:ext cx="2660437" cy="1651929"/>
          </a:xfrm>
        </p:spPr>
        <p:txBody>
          <a:bodyPr lIns="0" tIns="0" rIns="0" bIns="0" anchor="t"/>
          <a:lstStyle>
            <a:lvl1pPr algn="l">
              <a:lnSpc>
                <a:spcPts val="2600"/>
              </a:lnSpc>
              <a:defRPr sz="2400" b="1" cap="none" spc="-80" baseline="0">
                <a:solidFill>
                  <a:schemeClr val="bg1"/>
                </a:solidFill>
              </a:defRPr>
            </a:lvl1pPr>
          </a:lstStyle>
          <a:p>
            <a:r>
              <a:rPr lang="en-US" smtClean="0"/>
              <a:t>Click to edit Master title style</a:t>
            </a:r>
            <a:endParaRPr lang="en-US" dirty="0"/>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1352" y="155478"/>
            <a:ext cx="228540" cy="228540"/>
          </a:xfrm>
          <a:prstGeom prst="rect">
            <a:avLst/>
          </a:prstGeom>
        </p:spPr>
      </p:pic>
      <p:sp>
        <p:nvSpPr>
          <p:cNvPr id="18" name="Content Placeholder 2"/>
          <p:cNvSpPr>
            <a:spLocks noGrp="1"/>
          </p:cNvSpPr>
          <p:nvPr>
            <p:ph idx="1"/>
          </p:nvPr>
        </p:nvSpPr>
        <p:spPr>
          <a:xfrm>
            <a:off x="3950894" y="561379"/>
            <a:ext cx="4797819" cy="5675909"/>
          </a:xfrm>
        </p:spPr>
        <p:txBody>
          <a:bodyPr lIns="0" tIns="0" rIns="0" bIns="0"/>
          <a:lstStyle>
            <a:lvl1pPr algn="l">
              <a:defRPr sz="2000">
                <a:solidFill>
                  <a:schemeClr val="bg2"/>
                </a:solidFill>
              </a:defRPr>
            </a:lvl1pPr>
            <a:lvl2pPr algn="l">
              <a:defRPr sz="2000" spc="0">
                <a:solidFill>
                  <a:schemeClr val="bg2"/>
                </a:solidFill>
              </a:defRPr>
            </a:lvl2pPr>
            <a:lvl3pPr algn="l">
              <a:defRPr>
                <a:solidFill>
                  <a:schemeClr val="bg2"/>
                </a:solidFill>
              </a:defRPr>
            </a:lvl3pPr>
            <a:lvl4pPr algn="l">
              <a:defRPr b="1">
                <a:solidFill>
                  <a:schemeClr val="bg2"/>
                </a:solidFill>
              </a:defRPr>
            </a:lvl4pPr>
            <a:lvl5pPr algn="l">
              <a:defRPr sz="1400">
                <a:solidFill>
                  <a:schemeClr val="bg2"/>
                </a:solidFill>
              </a:defRPr>
            </a:lvl5pPr>
            <a:lvl6pPr>
              <a:defRPr baseline="0">
                <a:solidFill>
                  <a:schemeClr val="bg2"/>
                </a:solidFill>
              </a:defRPr>
            </a:lvl6pPr>
            <a:lvl7pPr>
              <a:defRPr baseline="0">
                <a:solidFill>
                  <a:schemeClr val="bg2"/>
                </a:solidFill>
              </a:defRPr>
            </a:lvl7pPr>
            <a:lvl8pPr>
              <a:defRPr baseline="0">
                <a:solidFill>
                  <a:schemeClr val="bg2"/>
                </a:solidFill>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2" name="Straight Connector 11"/>
          <p:cNvCxnSpPr/>
          <p:nvPr userDrawn="1"/>
        </p:nvCxnSpPr>
        <p:spPr>
          <a:xfrm>
            <a:off x="395288" y="6427233"/>
            <a:ext cx="836923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397841" y="6571257"/>
            <a:ext cx="535403" cy="123111"/>
          </a:xfrm>
          <a:prstGeom prst="rect">
            <a:avLst/>
          </a:prstGeom>
          <a:noFill/>
        </p:spPr>
        <p:txBody>
          <a:bodyPr wrap="none" lIns="0" tIns="0" rIns="0" bIns="0" rtlCol="0">
            <a:spAutoFit/>
          </a:bodyPr>
          <a:lstStyle/>
          <a:p>
            <a:pPr lvl="0"/>
            <a:r>
              <a:rPr lang="en-US" sz="800" b="0" kern="1200" cap="all" spc="0" baseline="0" dirty="0" smtClean="0">
                <a:solidFill>
                  <a:schemeClr val="bg2"/>
                </a:solidFill>
                <a:latin typeface="+mn-lt"/>
                <a:ea typeface="+mn-ea"/>
                <a:cs typeface="+mn-cs"/>
              </a:rPr>
              <a:t>© 2014 IHS</a:t>
            </a:r>
            <a:endParaRPr lang="en-US" sz="800" b="0" kern="1200" cap="all" spc="0" baseline="0" dirty="0">
              <a:solidFill>
                <a:schemeClr val="bg2"/>
              </a:solidFill>
              <a:latin typeface="+mn-lt"/>
              <a:ea typeface="+mn-ea"/>
              <a:cs typeface="+mn-cs"/>
            </a:endParaRPr>
          </a:p>
        </p:txBody>
      </p:sp>
      <p:sp>
        <p:nvSpPr>
          <p:cNvPr id="17" name="Slide Number Placeholder 5"/>
          <p:cNvSpPr>
            <a:spLocks noGrp="1"/>
          </p:cNvSpPr>
          <p:nvPr>
            <p:ph type="sldNum" sz="quarter" idx="12"/>
          </p:nvPr>
        </p:nvSpPr>
        <p:spPr>
          <a:xfrm>
            <a:off x="6613144" y="6448345"/>
            <a:ext cx="2133600" cy="365125"/>
          </a:xfrm>
        </p:spPr>
        <p:txBody>
          <a:bodyPr/>
          <a:lstStyle>
            <a:lvl1pPr>
              <a:defRPr>
                <a:solidFill>
                  <a:schemeClr val="bg2"/>
                </a:solidFill>
              </a:defRPr>
            </a:lvl1pPr>
          </a:lstStyle>
          <a:p>
            <a:fld id="{24C46141-E31C-41A4-BE53-0A6DFD9041A4}" type="slidenum">
              <a:rPr lang="en-US" smtClean="0"/>
              <a:pPr/>
              <a:t>‹#›</a:t>
            </a:fld>
            <a:endParaRPr lang="en-US" dirty="0"/>
          </a:p>
        </p:txBody>
      </p:sp>
    </p:spTree>
    <p:extLst>
      <p:ext uri="{BB962C8B-B14F-4D97-AF65-F5344CB8AC3E}">
        <p14:creationId xmlns:p14="http://schemas.microsoft.com/office/powerpoint/2010/main" val="3033893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2 line long title">
    <p:spTree>
      <p:nvGrpSpPr>
        <p:cNvPr id="1" name=""/>
        <p:cNvGrpSpPr/>
        <p:nvPr/>
      </p:nvGrpSpPr>
      <p:grpSpPr>
        <a:xfrm>
          <a:off x="0" y="0"/>
          <a:ext cx="0" cy="0"/>
          <a:chOff x="0" y="0"/>
          <a:chExt cx="0" cy="0"/>
        </a:xfrm>
      </p:grpSpPr>
      <p:sp>
        <p:nvSpPr>
          <p:cNvPr id="8" name="Line 25"/>
          <p:cNvSpPr>
            <a:spLocks noChangeShapeType="1"/>
          </p:cNvSpPr>
          <p:nvPr/>
        </p:nvSpPr>
        <p:spPr bwMode="auto">
          <a:xfrm>
            <a:off x="468313" y="1044575"/>
            <a:ext cx="8207375" cy="0"/>
          </a:xfrm>
          <a:prstGeom prst="line">
            <a:avLst/>
          </a:prstGeom>
          <a:noFill/>
          <a:ln w="6350">
            <a:solidFill>
              <a:srgbClr val="49596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TextBox 10"/>
          <p:cNvSpPr txBox="1">
            <a:spLocks noChangeArrowheads="1"/>
          </p:cNvSpPr>
          <p:nvPr/>
        </p:nvSpPr>
        <p:spPr bwMode="auto">
          <a:xfrm>
            <a:off x="0" y="6410325"/>
            <a:ext cx="12763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0" rIns="0" bIns="0"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r>
              <a:rPr lang="en-GB" altLang="en-US" sz="800">
                <a:solidFill>
                  <a:srgbClr val="495965"/>
                </a:solidFill>
              </a:rPr>
              <a:t>©  2015 IHS</a:t>
            </a:r>
            <a:endParaRPr lang="en-GB" altLang="en-US">
              <a:solidFill>
                <a:srgbClr val="495965"/>
              </a:solidFill>
            </a:endParaRPr>
          </a:p>
        </p:txBody>
      </p:sp>
      <p:sp>
        <p:nvSpPr>
          <p:cNvPr id="11" name="TextBox 11"/>
          <p:cNvSpPr txBox="1">
            <a:spLocks noChangeArrowheads="1"/>
          </p:cNvSpPr>
          <p:nvPr/>
        </p:nvSpPr>
        <p:spPr bwMode="auto">
          <a:xfrm>
            <a:off x="4572000" y="1103313"/>
            <a:ext cx="4103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algn="r"/>
            <a:r>
              <a:rPr lang="en-US" altLang="en-US">
                <a:solidFill>
                  <a:srgbClr val="495965"/>
                </a:solidFill>
              </a:rPr>
              <a:t>Presentation</a:t>
            </a:r>
          </a:p>
        </p:txBody>
      </p:sp>
      <p:pic>
        <p:nvPicPr>
          <p:cNvPr id="12" name="Picture 12" descr="imag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69250" y="5834063"/>
            <a:ext cx="7064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8"/>
          <p:cNvSpPr txBox="1">
            <a:spLocks noChangeArrowheads="1"/>
          </p:cNvSpPr>
          <p:nvPr/>
        </p:nvSpPr>
        <p:spPr bwMode="auto">
          <a:xfrm>
            <a:off x="7802563" y="2851150"/>
            <a:ext cx="874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algn="r"/>
            <a:r>
              <a:rPr lang="en-GB" altLang="en-US" sz="1200">
                <a:solidFill>
                  <a:srgbClr val="495965"/>
                </a:solidFill>
              </a:rPr>
              <a:t>ihs.com</a:t>
            </a:r>
          </a:p>
        </p:txBody>
      </p:sp>
      <p:cxnSp>
        <p:nvCxnSpPr>
          <p:cNvPr id="14" name="Straight Connector 13"/>
          <p:cNvCxnSpPr/>
          <p:nvPr/>
        </p:nvCxnSpPr>
        <p:spPr>
          <a:xfrm>
            <a:off x="466725" y="2836863"/>
            <a:ext cx="8210550" cy="0"/>
          </a:xfrm>
          <a:prstGeom prst="line">
            <a:avLst/>
          </a:prstGeom>
          <a:ln>
            <a:solidFill>
              <a:srgbClr val="495965"/>
            </a:solidFill>
          </a:ln>
        </p:spPr>
        <p:style>
          <a:lnRef idx="1">
            <a:schemeClr val="accent1"/>
          </a:lnRef>
          <a:fillRef idx="0">
            <a:schemeClr val="accent1"/>
          </a:fillRef>
          <a:effectRef idx="0">
            <a:schemeClr val="accent1"/>
          </a:effectRef>
          <a:fontRef idx="minor">
            <a:schemeClr val="tx1"/>
          </a:fontRef>
        </p:style>
      </p:cxnSp>
      <p:sp>
        <p:nvSpPr>
          <p:cNvPr id="15" name="TextBox 20"/>
          <p:cNvSpPr txBox="1">
            <a:spLocks noChangeArrowheads="1"/>
          </p:cNvSpPr>
          <p:nvPr/>
        </p:nvSpPr>
        <p:spPr bwMode="auto">
          <a:xfrm>
            <a:off x="0" y="665163"/>
            <a:ext cx="6227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3063">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r>
              <a:rPr lang="en-US" altLang="en-US" sz="2100" b="1">
                <a:solidFill>
                  <a:srgbClr val="495965"/>
                </a:solidFill>
              </a:rPr>
              <a:t>IHS</a:t>
            </a:r>
          </a:p>
        </p:txBody>
      </p:sp>
      <p:sp>
        <p:nvSpPr>
          <p:cNvPr id="9" name="Title 8"/>
          <p:cNvSpPr>
            <a:spLocks noGrp="1"/>
          </p:cNvSpPr>
          <p:nvPr>
            <p:ph type="title"/>
          </p:nvPr>
        </p:nvSpPr>
        <p:spPr>
          <a:xfrm>
            <a:off x="0" y="1811391"/>
            <a:ext cx="8676456" cy="969519"/>
          </a:xfrm>
          <a:prstGeom prst="rect">
            <a:avLst/>
          </a:prstGeom>
        </p:spPr>
        <p:txBody>
          <a:bodyPr rIns="90000" anchor="ctr">
            <a:noAutofit/>
          </a:bodyPr>
          <a:lstStyle>
            <a:lvl1pPr marL="460800" indent="0">
              <a:defRPr sz="2800" b="1" baseline="0">
                <a:solidFill>
                  <a:schemeClr val="tx2"/>
                </a:solidFill>
              </a:defRPr>
            </a:lvl1pPr>
          </a:lstStyle>
          <a:p>
            <a:r>
              <a:rPr lang="en-US" smtClean="0"/>
              <a:t>Click to edit Master title style</a:t>
            </a:r>
            <a:endParaRPr lang="en-US" dirty="0"/>
          </a:p>
        </p:txBody>
      </p:sp>
      <p:sp>
        <p:nvSpPr>
          <p:cNvPr id="28" name="Text Placeholder 27"/>
          <p:cNvSpPr>
            <a:spLocks noGrp="1"/>
          </p:cNvSpPr>
          <p:nvPr>
            <p:ph type="body" sz="quarter" idx="11"/>
          </p:nvPr>
        </p:nvSpPr>
        <p:spPr>
          <a:xfrm>
            <a:off x="0" y="1586503"/>
            <a:ext cx="8676456" cy="219456"/>
          </a:xfrm>
        </p:spPr>
        <p:txBody>
          <a:bodyPr anchor="ctr">
            <a:noAutofit/>
          </a:bodyPr>
          <a:lstStyle>
            <a:lvl1pPr marL="460800" indent="0">
              <a:buNone/>
              <a:defRPr sz="1400" b="1">
                <a:solidFill>
                  <a:srgbClr val="495965"/>
                </a:solidFill>
              </a:defRPr>
            </a:lvl1pPr>
          </a:lstStyle>
          <a:p>
            <a:pPr lvl="0"/>
            <a:r>
              <a:rPr lang="en-US" smtClean="0"/>
              <a:t>Click to edit Master text styles</a:t>
            </a:r>
          </a:p>
        </p:txBody>
      </p:sp>
      <p:sp>
        <p:nvSpPr>
          <p:cNvPr id="22" name="Text Placeholder 21"/>
          <p:cNvSpPr>
            <a:spLocks noGrp="1"/>
          </p:cNvSpPr>
          <p:nvPr>
            <p:ph type="body" sz="quarter" idx="15"/>
          </p:nvPr>
        </p:nvSpPr>
        <p:spPr>
          <a:xfrm>
            <a:off x="1259540" y="6408108"/>
            <a:ext cx="3621024" cy="216000"/>
          </a:xfrm>
          <a:noFill/>
        </p:spPr>
        <p:txBody>
          <a:bodyPr wrap="none" rtlCol="0"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800" b="0" kern="1200" baseline="0" dirty="0" smtClean="0">
                <a:solidFill>
                  <a:srgbClr val="495965"/>
                </a:solidFill>
                <a:latin typeface="Arial" pitchFamily="34" charset="0"/>
                <a:ea typeface="+mn-ea"/>
                <a:cs typeface="+mn-cs"/>
              </a:defRPr>
            </a:lvl1pPr>
          </a:lstStyle>
          <a:p>
            <a:pPr lvl="0"/>
            <a:r>
              <a:rPr lang="en-US" smtClean="0"/>
              <a:t>Click to edit Master text styles</a:t>
            </a:r>
          </a:p>
        </p:txBody>
      </p:sp>
      <p:sp>
        <p:nvSpPr>
          <p:cNvPr id="17" name="Text Placeholder 31"/>
          <p:cNvSpPr>
            <a:spLocks noGrp="1"/>
          </p:cNvSpPr>
          <p:nvPr>
            <p:ph type="body" sz="quarter" idx="13"/>
          </p:nvPr>
        </p:nvSpPr>
        <p:spPr>
          <a:xfrm>
            <a:off x="0" y="4846957"/>
            <a:ext cx="7736114" cy="1390433"/>
          </a:xfrm>
        </p:spPr>
        <p:txBody>
          <a:bodyPr anchor="b">
            <a:noAutofit/>
          </a:bodyPr>
          <a:lstStyle>
            <a:lvl1pPr marL="460800" indent="0">
              <a:lnSpc>
                <a:spcPct val="100000"/>
              </a:lnSpc>
              <a:spcBef>
                <a:spcPts val="600"/>
              </a:spcBef>
              <a:spcAft>
                <a:spcPts val="0"/>
              </a:spcAft>
              <a:buNone/>
              <a:defRPr sz="1400" b="0" baseline="0">
                <a:solidFill>
                  <a:srgbClr val="495965"/>
                </a:solidFill>
              </a:defRPr>
            </a:lvl1pPr>
          </a:lstStyle>
          <a:p>
            <a:pPr lvl="0"/>
            <a:r>
              <a:rPr lang="en-US" smtClean="0"/>
              <a:t>Click to edit Master text styles</a:t>
            </a:r>
          </a:p>
        </p:txBody>
      </p:sp>
      <p:sp>
        <p:nvSpPr>
          <p:cNvPr id="16" name="Text Placeholder 33"/>
          <p:cNvSpPr>
            <a:spLocks noGrp="1"/>
          </p:cNvSpPr>
          <p:nvPr>
            <p:ph type="body" sz="quarter" idx="14"/>
          </p:nvPr>
        </p:nvSpPr>
        <p:spPr>
          <a:xfrm>
            <a:off x="467868" y="2899788"/>
            <a:ext cx="3621024" cy="246888"/>
          </a:xfrm>
        </p:spPr>
        <p:txBody>
          <a:bodyPr>
            <a:noAutofit/>
          </a:bodyPr>
          <a:lstStyle>
            <a:lvl1pPr marL="0" indent="0">
              <a:buNone/>
              <a:defRPr sz="1200" b="0" baseline="0">
                <a:solidFill>
                  <a:srgbClr val="495965"/>
                </a:solidFill>
              </a:defRPr>
            </a:lvl1pPr>
            <a:lvl2pPr>
              <a:buNone/>
              <a:defRPr sz="1400"/>
            </a:lvl2pPr>
            <a:lvl3pPr>
              <a:buNone/>
              <a:defRPr sz="1400"/>
            </a:lvl3pPr>
            <a:lvl4pPr>
              <a:buNone/>
              <a:defRPr sz="1400"/>
            </a:lvl4pPr>
            <a:lvl5pPr>
              <a:buNone/>
              <a:defRPr sz="1400"/>
            </a:lvl5pPr>
          </a:lstStyle>
          <a:p>
            <a:pPr lvl="0"/>
            <a:r>
              <a:rPr lang="en-US" smtClean="0"/>
              <a:t>Click to edit Master text styles</a:t>
            </a:r>
          </a:p>
        </p:txBody>
      </p:sp>
      <p:sp>
        <p:nvSpPr>
          <p:cNvPr id="24" name="Text Placeholder 17"/>
          <p:cNvSpPr>
            <a:spLocks noGrp="1"/>
          </p:cNvSpPr>
          <p:nvPr>
            <p:ph type="body" sz="quarter" idx="16"/>
          </p:nvPr>
        </p:nvSpPr>
        <p:spPr>
          <a:xfrm>
            <a:off x="981068" y="712786"/>
            <a:ext cx="3937000" cy="304800"/>
          </a:xfrm>
        </p:spPr>
        <p:txBody>
          <a:bodyPr/>
          <a:lstStyle>
            <a:lvl1pPr>
              <a:buNone/>
              <a:defRPr sz="2100" b="1" cap="all" baseline="0">
                <a:solidFill>
                  <a:srgbClr val="495965"/>
                </a:solidFill>
              </a:defRPr>
            </a:lvl1pPr>
          </a:lstStyle>
          <a:p>
            <a:pPr lvl="0"/>
            <a:r>
              <a:rPr lang="en-US" smtClean="0"/>
              <a:t>Click to edit Master text styles</a:t>
            </a:r>
          </a:p>
        </p:txBody>
      </p:sp>
    </p:spTree>
    <p:extLst>
      <p:ext uri="{BB962C8B-B14F-4D97-AF65-F5344CB8AC3E}">
        <p14:creationId xmlns:p14="http://schemas.microsoft.com/office/powerpoint/2010/main" val="2895702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Short title, 1 line subtitle">
    <p:spTree>
      <p:nvGrpSpPr>
        <p:cNvPr id="1" name=""/>
        <p:cNvGrpSpPr/>
        <p:nvPr/>
      </p:nvGrpSpPr>
      <p:grpSpPr>
        <a:xfrm>
          <a:off x="0" y="0"/>
          <a:ext cx="0" cy="0"/>
          <a:chOff x="0" y="0"/>
          <a:chExt cx="0" cy="0"/>
        </a:xfrm>
      </p:grpSpPr>
      <p:sp>
        <p:nvSpPr>
          <p:cNvPr id="10" name="Line 25"/>
          <p:cNvSpPr>
            <a:spLocks noChangeShapeType="1"/>
          </p:cNvSpPr>
          <p:nvPr/>
        </p:nvSpPr>
        <p:spPr bwMode="auto">
          <a:xfrm>
            <a:off x="468313" y="1044575"/>
            <a:ext cx="8207375" cy="0"/>
          </a:xfrm>
          <a:prstGeom prst="line">
            <a:avLst/>
          </a:prstGeom>
          <a:noFill/>
          <a:ln w="6350">
            <a:solidFill>
              <a:srgbClr val="49596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Box 10"/>
          <p:cNvSpPr txBox="1">
            <a:spLocks noChangeArrowheads="1"/>
          </p:cNvSpPr>
          <p:nvPr/>
        </p:nvSpPr>
        <p:spPr bwMode="auto">
          <a:xfrm>
            <a:off x="0" y="6410325"/>
            <a:ext cx="12763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0" rIns="0" bIns="0"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r>
              <a:rPr lang="en-GB" altLang="en-US" sz="800">
                <a:solidFill>
                  <a:srgbClr val="495965"/>
                </a:solidFill>
              </a:rPr>
              <a:t>©  2015 IHS</a:t>
            </a:r>
            <a:endParaRPr lang="en-GB" altLang="en-US">
              <a:solidFill>
                <a:srgbClr val="495965"/>
              </a:solidFill>
            </a:endParaRPr>
          </a:p>
        </p:txBody>
      </p:sp>
      <p:sp>
        <p:nvSpPr>
          <p:cNvPr id="12" name="TextBox 11"/>
          <p:cNvSpPr txBox="1">
            <a:spLocks noChangeArrowheads="1"/>
          </p:cNvSpPr>
          <p:nvPr/>
        </p:nvSpPr>
        <p:spPr bwMode="auto">
          <a:xfrm>
            <a:off x="4572000" y="1103313"/>
            <a:ext cx="4103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algn="r"/>
            <a:r>
              <a:rPr lang="en-US" altLang="en-US">
                <a:solidFill>
                  <a:srgbClr val="495965"/>
                </a:solidFill>
              </a:rPr>
              <a:t>Presentation</a:t>
            </a:r>
          </a:p>
        </p:txBody>
      </p:sp>
      <p:pic>
        <p:nvPicPr>
          <p:cNvPr id="13" name="Picture 12" descr="imag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69250" y="5834063"/>
            <a:ext cx="7064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8"/>
          <p:cNvSpPr txBox="1">
            <a:spLocks noChangeArrowheads="1"/>
          </p:cNvSpPr>
          <p:nvPr/>
        </p:nvSpPr>
        <p:spPr bwMode="auto">
          <a:xfrm>
            <a:off x="7802563" y="2749550"/>
            <a:ext cx="874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algn="r"/>
            <a:r>
              <a:rPr lang="en-GB" altLang="en-US" sz="1200">
                <a:solidFill>
                  <a:srgbClr val="495965"/>
                </a:solidFill>
              </a:rPr>
              <a:t>ihs.com</a:t>
            </a:r>
          </a:p>
        </p:txBody>
      </p:sp>
      <p:cxnSp>
        <p:nvCxnSpPr>
          <p:cNvPr id="15" name="Straight Connector 14"/>
          <p:cNvCxnSpPr/>
          <p:nvPr/>
        </p:nvCxnSpPr>
        <p:spPr>
          <a:xfrm>
            <a:off x="466725" y="2735263"/>
            <a:ext cx="8210550" cy="0"/>
          </a:xfrm>
          <a:prstGeom prst="line">
            <a:avLst/>
          </a:prstGeom>
          <a:ln>
            <a:solidFill>
              <a:srgbClr val="495965"/>
            </a:solidFill>
          </a:ln>
        </p:spPr>
        <p:style>
          <a:lnRef idx="1">
            <a:schemeClr val="accent1"/>
          </a:lnRef>
          <a:fillRef idx="0">
            <a:schemeClr val="accent1"/>
          </a:fillRef>
          <a:effectRef idx="0">
            <a:schemeClr val="accent1"/>
          </a:effectRef>
          <a:fontRef idx="minor">
            <a:schemeClr val="tx1"/>
          </a:fontRef>
        </p:style>
      </p:cxnSp>
      <p:sp>
        <p:nvSpPr>
          <p:cNvPr id="16" name="TextBox 20"/>
          <p:cNvSpPr txBox="1">
            <a:spLocks noChangeArrowheads="1"/>
          </p:cNvSpPr>
          <p:nvPr/>
        </p:nvSpPr>
        <p:spPr bwMode="auto">
          <a:xfrm>
            <a:off x="0" y="665163"/>
            <a:ext cx="6227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3063">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r>
              <a:rPr lang="en-US" altLang="en-US" sz="2100" b="1">
                <a:solidFill>
                  <a:srgbClr val="495965"/>
                </a:solidFill>
              </a:rPr>
              <a:t>IHS</a:t>
            </a:r>
          </a:p>
        </p:txBody>
      </p:sp>
      <p:sp>
        <p:nvSpPr>
          <p:cNvPr id="9" name="Title 8"/>
          <p:cNvSpPr>
            <a:spLocks noGrp="1"/>
          </p:cNvSpPr>
          <p:nvPr>
            <p:ph type="title"/>
          </p:nvPr>
        </p:nvSpPr>
        <p:spPr>
          <a:xfrm>
            <a:off x="0" y="1788895"/>
            <a:ext cx="8676456" cy="545570"/>
          </a:xfrm>
          <a:prstGeom prst="rect">
            <a:avLst/>
          </a:prstGeom>
        </p:spPr>
        <p:txBody>
          <a:bodyPr wrap="none" rIns="90000" anchor="ctr">
            <a:noAutofit/>
          </a:bodyPr>
          <a:lstStyle>
            <a:lvl1pPr marL="460800" indent="0">
              <a:defRPr sz="3500" b="1" baseline="0">
                <a:solidFill>
                  <a:schemeClr val="tx2"/>
                </a:solidFill>
              </a:defRPr>
            </a:lvl1pPr>
          </a:lstStyle>
          <a:p>
            <a:r>
              <a:rPr lang="en-US" smtClean="0"/>
              <a:t>Click to edit Master title style</a:t>
            </a:r>
            <a:endParaRPr lang="en-US" dirty="0"/>
          </a:p>
        </p:txBody>
      </p:sp>
      <p:sp>
        <p:nvSpPr>
          <p:cNvPr id="28" name="Text Placeholder 27"/>
          <p:cNvSpPr>
            <a:spLocks noGrp="1"/>
          </p:cNvSpPr>
          <p:nvPr>
            <p:ph type="body" sz="quarter" idx="11"/>
          </p:nvPr>
        </p:nvSpPr>
        <p:spPr>
          <a:xfrm>
            <a:off x="0" y="1586503"/>
            <a:ext cx="8676456" cy="219456"/>
          </a:xfrm>
        </p:spPr>
        <p:txBody>
          <a:bodyPr anchor="ctr">
            <a:noAutofit/>
          </a:bodyPr>
          <a:lstStyle>
            <a:lvl1pPr marL="460800" indent="0">
              <a:buNone/>
              <a:defRPr sz="1400" b="1" baseline="0">
                <a:solidFill>
                  <a:srgbClr val="495965"/>
                </a:solidFill>
              </a:defRPr>
            </a:lvl1pPr>
          </a:lstStyle>
          <a:p>
            <a:pPr lvl="0"/>
            <a:r>
              <a:rPr lang="en-US" smtClean="0"/>
              <a:t>Click to edit Master text styles</a:t>
            </a:r>
          </a:p>
        </p:txBody>
      </p:sp>
      <p:sp>
        <p:nvSpPr>
          <p:cNvPr id="20" name="Subtitle 2"/>
          <p:cNvSpPr>
            <a:spLocks noGrp="1"/>
          </p:cNvSpPr>
          <p:nvPr>
            <p:ph type="subTitle" idx="1"/>
          </p:nvPr>
        </p:nvSpPr>
        <p:spPr>
          <a:xfrm>
            <a:off x="0" y="2406812"/>
            <a:ext cx="8676456" cy="244800"/>
          </a:xfrm>
        </p:spPr>
        <p:txBody>
          <a:bodyPr wrap="none">
            <a:noAutofit/>
          </a:bodyPr>
          <a:lstStyle>
            <a:lvl1pPr marL="460800" indent="0" algn="l">
              <a:buNone/>
              <a:defRPr sz="1300" b="1" baseline="0">
                <a:solidFill>
                  <a:srgbClr val="49596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5" name="Text Placeholder 21"/>
          <p:cNvSpPr>
            <a:spLocks noGrp="1"/>
          </p:cNvSpPr>
          <p:nvPr>
            <p:ph type="body" sz="quarter" idx="15"/>
          </p:nvPr>
        </p:nvSpPr>
        <p:spPr>
          <a:xfrm>
            <a:off x="1259540" y="6408108"/>
            <a:ext cx="3621024" cy="216000"/>
          </a:xfrm>
          <a:noFill/>
        </p:spPr>
        <p:txBody>
          <a:bodyPr wrap="none" rtlCol="0"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800" b="0" kern="1200" baseline="0" dirty="0" smtClean="0">
                <a:solidFill>
                  <a:srgbClr val="495965"/>
                </a:solidFill>
                <a:latin typeface="Arial" pitchFamily="34" charset="0"/>
                <a:ea typeface="+mn-ea"/>
                <a:cs typeface="+mn-cs"/>
              </a:defRPr>
            </a:lvl1pPr>
          </a:lstStyle>
          <a:p>
            <a:pPr lvl="0"/>
            <a:r>
              <a:rPr lang="en-US" smtClean="0"/>
              <a:t>Click to edit Master text styles</a:t>
            </a:r>
          </a:p>
        </p:txBody>
      </p:sp>
      <p:sp>
        <p:nvSpPr>
          <p:cNvPr id="22" name="Text Placeholder 31"/>
          <p:cNvSpPr>
            <a:spLocks noGrp="1"/>
          </p:cNvSpPr>
          <p:nvPr>
            <p:ph type="body" sz="quarter" idx="13"/>
          </p:nvPr>
        </p:nvSpPr>
        <p:spPr>
          <a:xfrm>
            <a:off x="0" y="4846957"/>
            <a:ext cx="7736114" cy="1390433"/>
          </a:xfrm>
        </p:spPr>
        <p:txBody>
          <a:bodyPr anchor="b">
            <a:noAutofit/>
          </a:bodyPr>
          <a:lstStyle>
            <a:lvl1pPr marL="460800" indent="0">
              <a:lnSpc>
                <a:spcPct val="100000"/>
              </a:lnSpc>
              <a:spcBef>
                <a:spcPts val="600"/>
              </a:spcBef>
              <a:spcAft>
                <a:spcPts val="0"/>
              </a:spcAft>
              <a:buNone/>
              <a:defRPr sz="1400" b="0" baseline="0">
                <a:solidFill>
                  <a:srgbClr val="495965"/>
                </a:solidFill>
              </a:defRPr>
            </a:lvl1pPr>
          </a:lstStyle>
          <a:p>
            <a:pPr lvl="0"/>
            <a:r>
              <a:rPr lang="en-US" smtClean="0"/>
              <a:t>Click to edit Master text styles</a:t>
            </a:r>
          </a:p>
        </p:txBody>
      </p:sp>
      <p:sp>
        <p:nvSpPr>
          <p:cNvPr id="17" name="Text Placeholder 33"/>
          <p:cNvSpPr>
            <a:spLocks noGrp="1"/>
          </p:cNvSpPr>
          <p:nvPr>
            <p:ph type="body" sz="quarter" idx="14"/>
          </p:nvPr>
        </p:nvSpPr>
        <p:spPr>
          <a:xfrm>
            <a:off x="467868" y="2798188"/>
            <a:ext cx="3621024" cy="246888"/>
          </a:xfrm>
        </p:spPr>
        <p:txBody>
          <a:bodyPr>
            <a:noAutofit/>
          </a:bodyPr>
          <a:lstStyle>
            <a:lvl1pPr marL="0" indent="0">
              <a:buNone/>
              <a:defRPr sz="1200" b="0" baseline="0">
                <a:solidFill>
                  <a:srgbClr val="495965"/>
                </a:solidFill>
              </a:defRPr>
            </a:lvl1pPr>
            <a:lvl2pPr>
              <a:buNone/>
              <a:defRPr sz="1400"/>
            </a:lvl2pPr>
            <a:lvl3pPr>
              <a:buNone/>
              <a:defRPr sz="1400"/>
            </a:lvl3pPr>
            <a:lvl4pPr>
              <a:buNone/>
              <a:defRPr sz="1400"/>
            </a:lvl4pPr>
            <a:lvl5pPr>
              <a:buNone/>
              <a:defRPr sz="1400"/>
            </a:lvl5pPr>
          </a:lstStyle>
          <a:p>
            <a:pPr lvl="0"/>
            <a:r>
              <a:rPr lang="en-US" smtClean="0"/>
              <a:t>Click to edit Master text styles</a:t>
            </a:r>
          </a:p>
        </p:txBody>
      </p:sp>
      <p:sp>
        <p:nvSpPr>
          <p:cNvPr id="21" name="Text Placeholder 17"/>
          <p:cNvSpPr>
            <a:spLocks noGrp="1"/>
          </p:cNvSpPr>
          <p:nvPr>
            <p:ph type="body" sz="quarter" idx="16"/>
          </p:nvPr>
        </p:nvSpPr>
        <p:spPr>
          <a:xfrm>
            <a:off x="981068" y="712786"/>
            <a:ext cx="3937000" cy="304800"/>
          </a:xfrm>
        </p:spPr>
        <p:txBody>
          <a:bodyPr/>
          <a:lstStyle>
            <a:lvl1pPr>
              <a:buNone/>
              <a:defRPr sz="2100" b="1" cap="all" baseline="0">
                <a:solidFill>
                  <a:srgbClr val="495965"/>
                </a:solidFill>
              </a:defRPr>
            </a:lvl1pPr>
          </a:lstStyle>
          <a:p>
            <a:pPr lvl="0"/>
            <a:r>
              <a:rPr lang="en-US" smtClean="0"/>
              <a:t>Click to edit Master text styles</a:t>
            </a:r>
          </a:p>
        </p:txBody>
      </p:sp>
    </p:spTree>
    <p:extLst>
      <p:ext uri="{BB962C8B-B14F-4D97-AF65-F5344CB8AC3E}">
        <p14:creationId xmlns:p14="http://schemas.microsoft.com/office/powerpoint/2010/main" val="49458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Long title, 1 line subtitle">
    <p:spTree>
      <p:nvGrpSpPr>
        <p:cNvPr id="1" name=""/>
        <p:cNvGrpSpPr/>
        <p:nvPr/>
      </p:nvGrpSpPr>
      <p:grpSpPr>
        <a:xfrm>
          <a:off x="0" y="0"/>
          <a:ext cx="0" cy="0"/>
          <a:chOff x="0" y="0"/>
          <a:chExt cx="0" cy="0"/>
        </a:xfrm>
      </p:grpSpPr>
      <p:sp>
        <p:nvSpPr>
          <p:cNvPr id="10" name="Line 25"/>
          <p:cNvSpPr>
            <a:spLocks noChangeShapeType="1"/>
          </p:cNvSpPr>
          <p:nvPr/>
        </p:nvSpPr>
        <p:spPr bwMode="auto">
          <a:xfrm>
            <a:off x="468313" y="1044575"/>
            <a:ext cx="8207375" cy="0"/>
          </a:xfrm>
          <a:prstGeom prst="line">
            <a:avLst/>
          </a:prstGeom>
          <a:noFill/>
          <a:ln w="6350">
            <a:solidFill>
              <a:srgbClr val="49596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Box 10"/>
          <p:cNvSpPr txBox="1">
            <a:spLocks noChangeArrowheads="1"/>
          </p:cNvSpPr>
          <p:nvPr/>
        </p:nvSpPr>
        <p:spPr bwMode="auto">
          <a:xfrm>
            <a:off x="4572000" y="1103313"/>
            <a:ext cx="4103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algn="r"/>
            <a:r>
              <a:rPr lang="en-US" altLang="en-US">
                <a:solidFill>
                  <a:srgbClr val="495965"/>
                </a:solidFill>
              </a:rPr>
              <a:t>Presentation</a:t>
            </a:r>
          </a:p>
        </p:txBody>
      </p:sp>
      <p:pic>
        <p:nvPicPr>
          <p:cNvPr id="12" name="Picture 11" descr="imag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69250" y="5834063"/>
            <a:ext cx="7064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7802563" y="2641600"/>
            <a:ext cx="8747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algn="r"/>
            <a:r>
              <a:rPr lang="en-GB" altLang="en-US" sz="1200">
                <a:solidFill>
                  <a:srgbClr val="495965"/>
                </a:solidFill>
              </a:rPr>
              <a:t>ihs.com</a:t>
            </a:r>
          </a:p>
        </p:txBody>
      </p:sp>
      <p:cxnSp>
        <p:nvCxnSpPr>
          <p:cNvPr id="14" name="Straight Connector 13"/>
          <p:cNvCxnSpPr/>
          <p:nvPr/>
        </p:nvCxnSpPr>
        <p:spPr>
          <a:xfrm>
            <a:off x="466725" y="2628900"/>
            <a:ext cx="8210550" cy="0"/>
          </a:xfrm>
          <a:prstGeom prst="line">
            <a:avLst/>
          </a:prstGeom>
          <a:ln>
            <a:solidFill>
              <a:srgbClr val="495965"/>
            </a:solidFill>
          </a:ln>
        </p:spPr>
        <p:style>
          <a:lnRef idx="1">
            <a:schemeClr val="accent1"/>
          </a:lnRef>
          <a:fillRef idx="0">
            <a:schemeClr val="accent1"/>
          </a:fillRef>
          <a:effectRef idx="0">
            <a:schemeClr val="accent1"/>
          </a:effectRef>
          <a:fontRef idx="minor">
            <a:schemeClr val="tx1"/>
          </a:fontRef>
        </p:style>
      </p:cxnSp>
      <p:sp>
        <p:nvSpPr>
          <p:cNvPr id="15" name="TextBox 19"/>
          <p:cNvSpPr txBox="1">
            <a:spLocks noChangeArrowheads="1"/>
          </p:cNvSpPr>
          <p:nvPr/>
        </p:nvSpPr>
        <p:spPr bwMode="auto">
          <a:xfrm>
            <a:off x="0" y="665163"/>
            <a:ext cx="6227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3063">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r>
              <a:rPr lang="en-US" altLang="en-US" sz="2100" b="1">
                <a:solidFill>
                  <a:srgbClr val="495965"/>
                </a:solidFill>
              </a:rPr>
              <a:t>IHS</a:t>
            </a:r>
          </a:p>
        </p:txBody>
      </p:sp>
      <p:sp>
        <p:nvSpPr>
          <p:cNvPr id="16" name="TextBox 20"/>
          <p:cNvSpPr txBox="1">
            <a:spLocks noChangeArrowheads="1"/>
          </p:cNvSpPr>
          <p:nvPr/>
        </p:nvSpPr>
        <p:spPr bwMode="auto">
          <a:xfrm>
            <a:off x="0" y="6410325"/>
            <a:ext cx="12763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0" rIns="0" bIns="0"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r>
              <a:rPr lang="en-GB" altLang="en-US" sz="800">
                <a:solidFill>
                  <a:srgbClr val="495965"/>
                </a:solidFill>
              </a:rPr>
              <a:t>©  2015 IHS</a:t>
            </a:r>
            <a:endParaRPr lang="en-GB" altLang="en-US">
              <a:solidFill>
                <a:srgbClr val="495965"/>
              </a:solidFill>
            </a:endParaRPr>
          </a:p>
        </p:txBody>
      </p:sp>
      <p:sp>
        <p:nvSpPr>
          <p:cNvPr id="9" name="Title 8"/>
          <p:cNvSpPr>
            <a:spLocks noGrp="1"/>
          </p:cNvSpPr>
          <p:nvPr>
            <p:ph type="title"/>
          </p:nvPr>
        </p:nvSpPr>
        <p:spPr>
          <a:xfrm>
            <a:off x="0" y="1803280"/>
            <a:ext cx="8676456" cy="473560"/>
          </a:xfrm>
          <a:prstGeom prst="rect">
            <a:avLst/>
          </a:prstGeom>
        </p:spPr>
        <p:txBody>
          <a:bodyPr wrap="none" rIns="90000" anchor="ctr">
            <a:noAutofit/>
          </a:bodyPr>
          <a:lstStyle>
            <a:lvl1pPr marL="460800" indent="0">
              <a:defRPr sz="2800" b="1" baseline="0">
                <a:solidFill>
                  <a:schemeClr val="tx2"/>
                </a:solidFill>
              </a:defRPr>
            </a:lvl1pPr>
          </a:lstStyle>
          <a:p>
            <a:r>
              <a:rPr lang="en-US" smtClean="0"/>
              <a:t>Click to edit Master title style</a:t>
            </a:r>
            <a:endParaRPr lang="en-US" dirty="0"/>
          </a:p>
        </p:txBody>
      </p:sp>
      <p:sp>
        <p:nvSpPr>
          <p:cNvPr id="28" name="Text Placeholder 27"/>
          <p:cNvSpPr>
            <a:spLocks noGrp="1"/>
          </p:cNvSpPr>
          <p:nvPr>
            <p:ph type="body" sz="quarter" idx="11"/>
          </p:nvPr>
        </p:nvSpPr>
        <p:spPr>
          <a:xfrm>
            <a:off x="0" y="1586503"/>
            <a:ext cx="8676456" cy="219456"/>
          </a:xfrm>
        </p:spPr>
        <p:txBody>
          <a:bodyPr anchor="ctr">
            <a:noAutofit/>
          </a:bodyPr>
          <a:lstStyle>
            <a:lvl1pPr marL="460800" indent="0">
              <a:buNone/>
              <a:defRPr sz="1400" b="1">
                <a:solidFill>
                  <a:srgbClr val="495965"/>
                </a:solidFill>
              </a:defRPr>
            </a:lvl1pPr>
          </a:lstStyle>
          <a:p>
            <a:pPr lvl="0"/>
            <a:r>
              <a:rPr lang="en-US" smtClean="0"/>
              <a:t>Click to edit Master text styles</a:t>
            </a:r>
          </a:p>
        </p:txBody>
      </p:sp>
      <p:sp>
        <p:nvSpPr>
          <p:cNvPr id="20" name="Subtitle 2"/>
          <p:cNvSpPr>
            <a:spLocks noGrp="1"/>
          </p:cNvSpPr>
          <p:nvPr>
            <p:ph type="subTitle" idx="1"/>
          </p:nvPr>
        </p:nvSpPr>
        <p:spPr>
          <a:xfrm>
            <a:off x="0" y="2287762"/>
            <a:ext cx="8676456" cy="244800"/>
          </a:xfrm>
        </p:spPr>
        <p:txBody>
          <a:bodyPr wrap="none">
            <a:noAutofit/>
          </a:bodyPr>
          <a:lstStyle>
            <a:lvl1pPr marL="460800" indent="0" algn="l">
              <a:buNone/>
              <a:defRPr sz="1300" b="1" baseline="0">
                <a:solidFill>
                  <a:srgbClr val="49596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1" name="Text Placeholder 21"/>
          <p:cNvSpPr>
            <a:spLocks noGrp="1"/>
          </p:cNvSpPr>
          <p:nvPr>
            <p:ph type="body" sz="quarter" idx="15"/>
          </p:nvPr>
        </p:nvSpPr>
        <p:spPr>
          <a:xfrm>
            <a:off x="1259540" y="6408108"/>
            <a:ext cx="3621024" cy="216000"/>
          </a:xfrm>
          <a:noFill/>
        </p:spPr>
        <p:txBody>
          <a:bodyPr wrap="none" rtlCol="0"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800" b="0" kern="1200" baseline="0" dirty="0" smtClean="0">
                <a:solidFill>
                  <a:srgbClr val="495965"/>
                </a:solidFill>
                <a:latin typeface="Arial" pitchFamily="34" charset="0"/>
                <a:ea typeface="+mn-ea"/>
                <a:cs typeface="+mn-cs"/>
              </a:defRPr>
            </a:lvl1pPr>
          </a:lstStyle>
          <a:p>
            <a:pPr lvl="0"/>
            <a:r>
              <a:rPr lang="en-US" smtClean="0"/>
              <a:t>Click to edit Master text styles</a:t>
            </a:r>
          </a:p>
        </p:txBody>
      </p:sp>
      <p:sp>
        <p:nvSpPr>
          <p:cNvPr id="17" name="Text Placeholder 31"/>
          <p:cNvSpPr>
            <a:spLocks noGrp="1"/>
          </p:cNvSpPr>
          <p:nvPr>
            <p:ph type="body" sz="quarter" idx="13"/>
          </p:nvPr>
        </p:nvSpPr>
        <p:spPr>
          <a:xfrm>
            <a:off x="0" y="4846957"/>
            <a:ext cx="7736114" cy="1390433"/>
          </a:xfrm>
        </p:spPr>
        <p:txBody>
          <a:bodyPr anchor="b">
            <a:noAutofit/>
          </a:bodyPr>
          <a:lstStyle>
            <a:lvl1pPr marL="460800" indent="0">
              <a:lnSpc>
                <a:spcPct val="100000"/>
              </a:lnSpc>
              <a:spcBef>
                <a:spcPts val="600"/>
              </a:spcBef>
              <a:spcAft>
                <a:spcPts val="0"/>
              </a:spcAft>
              <a:buNone/>
              <a:defRPr sz="1400" b="0" baseline="0">
                <a:solidFill>
                  <a:srgbClr val="495965"/>
                </a:solidFill>
              </a:defRPr>
            </a:lvl1pPr>
          </a:lstStyle>
          <a:p>
            <a:pPr lvl="0"/>
            <a:r>
              <a:rPr lang="en-US" smtClean="0"/>
              <a:t>Click to edit Master text styles</a:t>
            </a:r>
          </a:p>
        </p:txBody>
      </p:sp>
      <p:sp>
        <p:nvSpPr>
          <p:cNvPr id="22" name="Text Placeholder 33"/>
          <p:cNvSpPr>
            <a:spLocks noGrp="1"/>
          </p:cNvSpPr>
          <p:nvPr>
            <p:ph type="body" sz="quarter" idx="14"/>
          </p:nvPr>
        </p:nvSpPr>
        <p:spPr>
          <a:xfrm>
            <a:off x="467868" y="2691508"/>
            <a:ext cx="3621024" cy="246888"/>
          </a:xfrm>
        </p:spPr>
        <p:txBody>
          <a:bodyPr>
            <a:noAutofit/>
          </a:bodyPr>
          <a:lstStyle>
            <a:lvl1pPr marL="0" indent="0">
              <a:buNone/>
              <a:defRPr sz="1200" b="0" baseline="0">
                <a:solidFill>
                  <a:srgbClr val="495965"/>
                </a:solidFill>
              </a:defRPr>
            </a:lvl1pPr>
            <a:lvl2pPr>
              <a:buNone/>
              <a:defRPr sz="1400"/>
            </a:lvl2pPr>
            <a:lvl3pPr>
              <a:buNone/>
              <a:defRPr sz="1400"/>
            </a:lvl3pPr>
            <a:lvl4pPr>
              <a:buNone/>
              <a:defRPr sz="1400"/>
            </a:lvl4pPr>
            <a:lvl5pPr>
              <a:buNone/>
              <a:defRPr sz="1400"/>
            </a:lvl5pPr>
          </a:lstStyle>
          <a:p>
            <a:pPr lvl="0"/>
            <a:r>
              <a:rPr lang="en-US" smtClean="0"/>
              <a:t>Click to edit Master text styles</a:t>
            </a:r>
          </a:p>
        </p:txBody>
      </p:sp>
      <p:sp>
        <p:nvSpPr>
          <p:cNvPr id="26" name="Text Placeholder 17"/>
          <p:cNvSpPr>
            <a:spLocks noGrp="1"/>
          </p:cNvSpPr>
          <p:nvPr>
            <p:ph type="body" sz="quarter" idx="16"/>
          </p:nvPr>
        </p:nvSpPr>
        <p:spPr>
          <a:xfrm>
            <a:off x="981068" y="712786"/>
            <a:ext cx="3937000" cy="304800"/>
          </a:xfrm>
        </p:spPr>
        <p:txBody>
          <a:bodyPr/>
          <a:lstStyle>
            <a:lvl1pPr>
              <a:buNone/>
              <a:defRPr sz="2100" b="1" cap="all" baseline="0">
                <a:solidFill>
                  <a:srgbClr val="495965"/>
                </a:solidFill>
              </a:defRPr>
            </a:lvl1pPr>
          </a:lstStyle>
          <a:p>
            <a:pPr lvl="0"/>
            <a:r>
              <a:rPr lang="en-US" smtClean="0"/>
              <a:t>Click to edit Master text styles</a:t>
            </a:r>
          </a:p>
        </p:txBody>
      </p:sp>
    </p:spTree>
    <p:extLst>
      <p:ext uri="{BB962C8B-B14F-4D97-AF65-F5344CB8AC3E}">
        <p14:creationId xmlns:p14="http://schemas.microsoft.com/office/powerpoint/2010/main" val="2882757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2 line long title, 1 line subtitle">
    <p:spTree>
      <p:nvGrpSpPr>
        <p:cNvPr id="1" name=""/>
        <p:cNvGrpSpPr/>
        <p:nvPr/>
      </p:nvGrpSpPr>
      <p:grpSpPr>
        <a:xfrm>
          <a:off x="0" y="0"/>
          <a:ext cx="0" cy="0"/>
          <a:chOff x="0" y="0"/>
          <a:chExt cx="0" cy="0"/>
        </a:xfrm>
      </p:grpSpPr>
      <p:sp>
        <p:nvSpPr>
          <p:cNvPr id="10" name="Line 25"/>
          <p:cNvSpPr>
            <a:spLocks noChangeShapeType="1"/>
          </p:cNvSpPr>
          <p:nvPr/>
        </p:nvSpPr>
        <p:spPr bwMode="auto">
          <a:xfrm>
            <a:off x="468313" y="1044575"/>
            <a:ext cx="8207375" cy="0"/>
          </a:xfrm>
          <a:prstGeom prst="line">
            <a:avLst/>
          </a:prstGeom>
          <a:noFill/>
          <a:ln w="6350">
            <a:solidFill>
              <a:srgbClr val="49596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Box 10"/>
          <p:cNvSpPr txBox="1">
            <a:spLocks noChangeArrowheads="1"/>
          </p:cNvSpPr>
          <p:nvPr/>
        </p:nvSpPr>
        <p:spPr bwMode="auto">
          <a:xfrm>
            <a:off x="0" y="6410325"/>
            <a:ext cx="12763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0" rIns="0" bIns="0"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r>
              <a:rPr lang="en-GB" altLang="en-US" sz="800">
                <a:solidFill>
                  <a:srgbClr val="495965"/>
                </a:solidFill>
              </a:rPr>
              <a:t>©  2015 IHS</a:t>
            </a:r>
            <a:endParaRPr lang="en-GB" altLang="en-US">
              <a:solidFill>
                <a:srgbClr val="495965"/>
              </a:solidFill>
            </a:endParaRPr>
          </a:p>
        </p:txBody>
      </p:sp>
      <p:sp>
        <p:nvSpPr>
          <p:cNvPr id="12" name="TextBox 11"/>
          <p:cNvSpPr txBox="1">
            <a:spLocks noChangeArrowheads="1"/>
          </p:cNvSpPr>
          <p:nvPr/>
        </p:nvSpPr>
        <p:spPr bwMode="auto">
          <a:xfrm>
            <a:off x="4572000" y="1103313"/>
            <a:ext cx="4103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algn="r"/>
            <a:r>
              <a:rPr lang="en-US" altLang="en-US">
                <a:solidFill>
                  <a:srgbClr val="495965"/>
                </a:solidFill>
              </a:rPr>
              <a:t>Presentation</a:t>
            </a:r>
          </a:p>
        </p:txBody>
      </p:sp>
      <p:pic>
        <p:nvPicPr>
          <p:cNvPr id="13" name="Picture 12" descr="imag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69250" y="5834063"/>
            <a:ext cx="7064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8"/>
          <p:cNvSpPr txBox="1">
            <a:spLocks noChangeArrowheads="1"/>
          </p:cNvSpPr>
          <p:nvPr/>
        </p:nvSpPr>
        <p:spPr bwMode="auto">
          <a:xfrm>
            <a:off x="7802563" y="3130550"/>
            <a:ext cx="874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algn="r"/>
            <a:r>
              <a:rPr lang="en-GB" altLang="en-US" sz="1200">
                <a:solidFill>
                  <a:srgbClr val="495965"/>
                </a:solidFill>
              </a:rPr>
              <a:t>ihs.com</a:t>
            </a:r>
          </a:p>
        </p:txBody>
      </p:sp>
      <p:cxnSp>
        <p:nvCxnSpPr>
          <p:cNvPr id="15" name="Straight Connector 14"/>
          <p:cNvCxnSpPr/>
          <p:nvPr/>
        </p:nvCxnSpPr>
        <p:spPr>
          <a:xfrm>
            <a:off x="466725" y="3116263"/>
            <a:ext cx="8210550" cy="0"/>
          </a:xfrm>
          <a:prstGeom prst="line">
            <a:avLst/>
          </a:prstGeom>
          <a:ln>
            <a:solidFill>
              <a:srgbClr val="495965"/>
            </a:solidFill>
          </a:ln>
        </p:spPr>
        <p:style>
          <a:lnRef idx="1">
            <a:schemeClr val="accent1"/>
          </a:lnRef>
          <a:fillRef idx="0">
            <a:schemeClr val="accent1"/>
          </a:fillRef>
          <a:effectRef idx="0">
            <a:schemeClr val="accent1"/>
          </a:effectRef>
          <a:fontRef idx="minor">
            <a:schemeClr val="tx1"/>
          </a:fontRef>
        </p:style>
      </p:cxnSp>
      <p:sp>
        <p:nvSpPr>
          <p:cNvPr id="16" name="TextBox 20"/>
          <p:cNvSpPr txBox="1">
            <a:spLocks noChangeArrowheads="1"/>
          </p:cNvSpPr>
          <p:nvPr/>
        </p:nvSpPr>
        <p:spPr bwMode="auto">
          <a:xfrm>
            <a:off x="0" y="665163"/>
            <a:ext cx="6227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3063">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r>
              <a:rPr lang="en-US" altLang="en-US" sz="2100" b="1">
                <a:solidFill>
                  <a:srgbClr val="495965"/>
                </a:solidFill>
              </a:rPr>
              <a:t>IHS</a:t>
            </a:r>
          </a:p>
        </p:txBody>
      </p:sp>
      <p:sp>
        <p:nvSpPr>
          <p:cNvPr id="9" name="Title 8"/>
          <p:cNvSpPr>
            <a:spLocks noGrp="1"/>
          </p:cNvSpPr>
          <p:nvPr>
            <p:ph type="title"/>
          </p:nvPr>
        </p:nvSpPr>
        <p:spPr>
          <a:xfrm>
            <a:off x="0" y="1811391"/>
            <a:ext cx="8676456" cy="969519"/>
          </a:xfrm>
          <a:prstGeom prst="rect">
            <a:avLst/>
          </a:prstGeom>
        </p:spPr>
        <p:txBody>
          <a:bodyPr rIns="90000" anchor="ctr">
            <a:noAutofit/>
          </a:bodyPr>
          <a:lstStyle>
            <a:lvl1pPr marL="460800" indent="0">
              <a:defRPr sz="2800" b="1" baseline="0">
                <a:solidFill>
                  <a:schemeClr val="tx2"/>
                </a:solidFill>
              </a:defRPr>
            </a:lvl1pPr>
          </a:lstStyle>
          <a:p>
            <a:r>
              <a:rPr lang="en-US" smtClean="0"/>
              <a:t>Click to edit Master title style</a:t>
            </a:r>
            <a:endParaRPr lang="en-US" dirty="0"/>
          </a:p>
        </p:txBody>
      </p:sp>
      <p:sp>
        <p:nvSpPr>
          <p:cNvPr id="28" name="Text Placeholder 27"/>
          <p:cNvSpPr>
            <a:spLocks noGrp="1"/>
          </p:cNvSpPr>
          <p:nvPr>
            <p:ph type="body" sz="quarter" idx="11"/>
          </p:nvPr>
        </p:nvSpPr>
        <p:spPr>
          <a:xfrm>
            <a:off x="0" y="1586503"/>
            <a:ext cx="8676456" cy="219456"/>
          </a:xfrm>
        </p:spPr>
        <p:txBody>
          <a:bodyPr anchor="ctr">
            <a:noAutofit/>
          </a:bodyPr>
          <a:lstStyle>
            <a:lvl1pPr marL="460800" indent="0">
              <a:buNone/>
              <a:defRPr sz="1400" b="1">
                <a:solidFill>
                  <a:srgbClr val="495965"/>
                </a:solidFill>
              </a:defRPr>
            </a:lvl1pPr>
          </a:lstStyle>
          <a:p>
            <a:pPr lvl="0"/>
            <a:r>
              <a:rPr lang="en-US" smtClean="0"/>
              <a:t>Click to edit Master text styles</a:t>
            </a:r>
          </a:p>
        </p:txBody>
      </p:sp>
      <p:sp>
        <p:nvSpPr>
          <p:cNvPr id="20" name="Subtitle 2"/>
          <p:cNvSpPr>
            <a:spLocks noGrp="1"/>
          </p:cNvSpPr>
          <p:nvPr>
            <p:ph type="subTitle" idx="1"/>
          </p:nvPr>
        </p:nvSpPr>
        <p:spPr>
          <a:xfrm>
            <a:off x="0" y="2780133"/>
            <a:ext cx="8676456" cy="229768"/>
          </a:xfrm>
        </p:spPr>
        <p:txBody>
          <a:bodyPr>
            <a:noAutofit/>
          </a:bodyPr>
          <a:lstStyle>
            <a:lvl1pPr marL="460800" marR="0" indent="0" algn="l" defTabSz="914400" rtl="0" eaLnBrk="1" fontAlgn="auto" latinLnBrk="0" hangingPunct="1">
              <a:lnSpc>
                <a:spcPct val="100000"/>
              </a:lnSpc>
              <a:spcBef>
                <a:spcPts val="1200"/>
              </a:spcBef>
              <a:spcAft>
                <a:spcPts val="400"/>
              </a:spcAft>
              <a:buClr>
                <a:srgbClr val="666666"/>
              </a:buClr>
              <a:buSzPct val="25000"/>
              <a:buFont typeface="Arial" pitchFamily="34" charset="0"/>
              <a:buNone/>
              <a:tabLst/>
              <a:defRPr sz="1300" b="1" baseline="0">
                <a:solidFill>
                  <a:srgbClr val="49596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21" name="Text Placeholder 21"/>
          <p:cNvSpPr>
            <a:spLocks noGrp="1"/>
          </p:cNvSpPr>
          <p:nvPr>
            <p:ph type="body" sz="quarter" idx="15"/>
          </p:nvPr>
        </p:nvSpPr>
        <p:spPr>
          <a:xfrm>
            <a:off x="1259540" y="6408108"/>
            <a:ext cx="3621024" cy="216000"/>
          </a:xfrm>
          <a:noFill/>
        </p:spPr>
        <p:txBody>
          <a:bodyPr wrap="none" rtlCol="0"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800" b="0" kern="1200" baseline="0" dirty="0" smtClean="0">
                <a:solidFill>
                  <a:srgbClr val="495965"/>
                </a:solidFill>
                <a:latin typeface="Arial" pitchFamily="34" charset="0"/>
                <a:ea typeface="+mn-ea"/>
                <a:cs typeface="+mn-cs"/>
              </a:defRPr>
            </a:lvl1pPr>
          </a:lstStyle>
          <a:p>
            <a:pPr lvl="0"/>
            <a:r>
              <a:rPr lang="en-US" smtClean="0"/>
              <a:t>Click to edit Master text styles</a:t>
            </a:r>
          </a:p>
        </p:txBody>
      </p:sp>
      <p:sp>
        <p:nvSpPr>
          <p:cNvPr id="17" name="Text Placeholder 31"/>
          <p:cNvSpPr>
            <a:spLocks noGrp="1"/>
          </p:cNvSpPr>
          <p:nvPr>
            <p:ph type="body" sz="quarter" idx="13"/>
          </p:nvPr>
        </p:nvSpPr>
        <p:spPr>
          <a:xfrm>
            <a:off x="0" y="4846957"/>
            <a:ext cx="7736114" cy="1390433"/>
          </a:xfrm>
        </p:spPr>
        <p:txBody>
          <a:bodyPr anchor="b">
            <a:noAutofit/>
          </a:bodyPr>
          <a:lstStyle>
            <a:lvl1pPr marL="460800" indent="0">
              <a:lnSpc>
                <a:spcPct val="100000"/>
              </a:lnSpc>
              <a:spcBef>
                <a:spcPts val="600"/>
              </a:spcBef>
              <a:spcAft>
                <a:spcPts val="0"/>
              </a:spcAft>
              <a:buNone/>
              <a:defRPr sz="1400" b="0" baseline="0">
                <a:solidFill>
                  <a:srgbClr val="495965"/>
                </a:solidFill>
              </a:defRPr>
            </a:lvl1pPr>
          </a:lstStyle>
          <a:p>
            <a:pPr lvl="0"/>
            <a:r>
              <a:rPr lang="en-US" smtClean="0"/>
              <a:t>Click to edit Master text styles</a:t>
            </a:r>
          </a:p>
        </p:txBody>
      </p:sp>
      <p:sp>
        <p:nvSpPr>
          <p:cNvPr id="22" name="Text Placeholder 33"/>
          <p:cNvSpPr>
            <a:spLocks noGrp="1"/>
          </p:cNvSpPr>
          <p:nvPr>
            <p:ph type="body" sz="quarter" idx="14"/>
          </p:nvPr>
        </p:nvSpPr>
        <p:spPr>
          <a:xfrm>
            <a:off x="467868" y="3179188"/>
            <a:ext cx="3621024" cy="246888"/>
          </a:xfrm>
        </p:spPr>
        <p:txBody>
          <a:bodyPr>
            <a:noAutofit/>
          </a:bodyPr>
          <a:lstStyle>
            <a:lvl1pPr marL="0" indent="0">
              <a:buNone/>
              <a:defRPr sz="1200" b="0" baseline="0">
                <a:solidFill>
                  <a:srgbClr val="495965"/>
                </a:solidFill>
              </a:defRPr>
            </a:lvl1pPr>
            <a:lvl2pPr>
              <a:buNone/>
              <a:defRPr sz="1400"/>
            </a:lvl2pPr>
            <a:lvl3pPr>
              <a:buNone/>
              <a:defRPr sz="1400"/>
            </a:lvl3pPr>
            <a:lvl4pPr>
              <a:buNone/>
              <a:defRPr sz="1400"/>
            </a:lvl4pPr>
            <a:lvl5pPr>
              <a:buNone/>
              <a:defRPr sz="1400"/>
            </a:lvl5pPr>
          </a:lstStyle>
          <a:p>
            <a:pPr lvl="0"/>
            <a:r>
              <a:rPr lang="en-US" smtClean="0"/>
              <a:t>Click to edit Master text styles</a:t>
            </a:r>
          </a:p>
        </p:txBody>
      </p:sp>
      <p:sp>
        <p:nvSpPr>
          <p:cNvPr id="26" name="Text Placeholder 17"/>
          <p:cNvSpPr>
            <a:spLocks noGrp="1"/>
          </p:cNvSpPr>
          <p:nvPr>
            <p:ph type="body" sz="quarter" idx="16"/>
          </p:nvPr>
        </p:nvSpPr>
        <p:spPr>
          <a:xfrm>
            <a:off x="981068" y="712786"/>
            <a:ext cx="3937000" cy="304800"/>
          </a:xfrm>
        </p:spPr>
        <p:txBody>
          <a:bodyPr/>
          <a:lstStyle>
            <a:lvl1pPr>
              <a:buNone/>
              <a:defRPr sz="2100" b="1" cap="all" baseline="0">
                <a:solidFill>
                  <a:srgbClr val="495965"/>
                </a:solidFill>
              </a:defRPr>
            </a:lvl1pPr>
          </a:lstStyle>
          <a:p>
            <a:pPr lvl="0"/>
            <a:r>
              <a:rPr lang="en-US" smtClean="0"/>
              <a:t>Click to edit Master text styles</a:t>
            </a:r>
          </a:p>
        </p:txBody>
      </p:sp>
    </p:spTree>
    <p:extLst>
      <p:ext uri="{BB962C8B-B14F-4D97-AF65-F5344CB8AC3E}">
        <p14:creationId xmlns:p14="http://schemas.microsoft.com/office/powerpoint/2010/main" val="190554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Short title, 2 line subtitle">
    <p:spTree>
      <p:nvGrpSpPr>
        <p:cNvPr id="1" name=""/>
        <p:cNvGrpSpPr/>
        <p:nvPr/>
      </p:nvGrpSpPr>
      <p:grpSpPr>
        <a:xfrm>
          <a:off x="0" y="0"/>
          <a:ext cx="0" cy="0"/>
          <a:chOff x="0" y="0"/>
          <a:chExt cx="0" cy="0"/>
        </a:xfrm>
      </p:grpSpPr>
      <p:sp>
        <p:nvSpPr>
          <p:cNvPr id="10" name="Line 25"/>
          <p:cNvSpPr>
            <a:spLocks noChangeShapeType="1"/>
          </p:cNvSpPr>
          <p:nvPr/>
        </p:nvSpPr>
        <p:spPr bwMode="auto">
          <a:xfrm>
            <a:off x="468313" y="1044575"/>
            <a:ext cx="8207375" cy="0"/>
          </a:xfrm>
          <a:prstGeom prst="line">
            <a:avLst/>
          </a:prstGeom>
          <a:noFill/>
          <a:ln w="6350">
            <a:solidFill>
              <a:srgbClr val="49596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Box 10"/>
          <p:cNvSpPr txBox="1">
            <a:spLocks noChangeArrowheads="1"/>
          </p:cNvSpPr>
          <p:nvPr/>
        </p:nvSpPr>
        <p:spPr bwMode="auto">
          <a:xfrm>
            <a:off x="0" y="6410325"/>
            <a:ext cx="12763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0" rIns="0" bIns="0"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r>
              <a:rPr lang="en-GB" altLang="en-US" sz="800">
                <a:solidFill>
                  <a:srgbClr val="495965"/>
                </a:solidFill>
              </a:rPr>
              <a:t>©  2015 IHS</a:t>
            </a:r>
            <a:endParaRPr lang="en-GB" altLang="en-US">
              <a:solidFill>
                <a:srgbClr val="495965"/>
              </a:solidFill>
            </a:endParaRPr>
          </a:p>
        </p:txBody>
      </p:sp>
      <p:sp>
        <p:nvSpPr>
          <p:cNvPr id="12" name="TextBox 11"/>
          <p:cNvSpPr txBox="1">
            <a:spLocks noChangeArrowheads="1"/>
          </p:cNvSpPr>
          <p:nvPr/>
        </p:nvSpPr>
        <p:spPr bwMode="auto">
          <a:xfrm>
            <a:off x="4572000" y="1103313"/>
            <a:ext cx="4103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algn="r"/>
            <a:r>
              <a:rPr lang="en-US" altLang="en-US">
                <a:solidFill>
                  <a:srgbClr val="495965"/>
                </a:solidFill>
              </a:rPr>
              <a:t>Presentation</a:t>
            </a:r>
          </a:p>
        </p:txBody>
      </p:sp>
      <p:pic>
        <p:nvPicPr>
          <p:cNvPr id="13" name="Picture 12" descr="imag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69250" y="5834063"/>
            <a:ext cx="7064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8"/>
          <p:cNvSpPr txBox="1">
            <a:spLocks noChangeArrowheads="1"/>
          </p:cNvSpPr>
          <p:nvPr/>
        </p:nvSpPr>
        <p:spPr bwMode="auto">
          <a:xfrm>
            <a:off x="7802563" y="2970213"/>
            <a:ext cx="874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algn="r"/>
            <a:r>
              <a:rPr lang="en-GB" altLang="en-US" sz="1200">
                <a:solidFill>
                  <a:srgbClr val="495965"/>
                </a:solidFill>
              </a:rPr>
              <a:t>ihs.com</a:t>
            </a:r>
          </a:p>
        </p:txBody>
      </p:sp>
      <p:cxnSp>
        <p:nvCxnSpPr>
          <p:cNvPr id="15" name="Straight Connector 14"/>
          <p:cNvCxnSpPr/>
          <p:nvPr/>
        </p:nvCxnSpPr>
        <p:spPr>
          <a:xfrm>
            <a:off x="466725" y="2955925"/>
            <a:ext cx="8210550" cy="0"/>
          </a:xfrm>
          <a:prstGeom prst="line">
            <a:avLst/>
          </a:prstGeom>
          <a:ln>
            <a:solidFill>
              <a:srgbClr val="495965"/>
            </a:solidFill>
          </a:ln>
        </p:spPr>
        <p:style>
          <a:lnRef idx="1">
            <a:schemeClr val="accent1"/>
          </a:lnRef>
          <a:fillRef idx="0">
            <a:schemeClr val="accent1"/>
          </a:fillRef>
          <a:effectRef idx="0">
            <a:schemeClr val="accent1"/>
          </a:effectRef>
          <a:fontRef idx="minor">
            <a:schemeClr val="tx1"/>
          </a:fontRef>
        </p:style>
      </p:cxnSp>
      <p:sp>
        <p:nvSpPr>
          <p:cNvPr id="16" name="TextBox 20"/>
          <p:cNvSpPr txBox="1">
            <a:spLocks noChangeArrowheads="1"/>
          </p:cNvSpPr>
          <p:nvPr/>
        </p:nvSpPr>
        <p:spPr bwMode="auto">
          <a:xfrm>
            <a:off x="0" y="665163"/>
            <a:ext cx="6227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3063">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r>
              <a:rPr lang="en-US" altLang="en-US" sz="2100" b="1">
                <a:solidFill>
                  <a:srgbClr val="495965"/>
                </a:solidFill>
              </a:rPr>
              <a:t>IHS</a:t>
            </a:r>
          </a:p>
        </p:txBody>
      </p:sp>
      <p:sp>
        <p:nvSpPr>
          <p:cNvPr id="9" name="Title 8"/>
          <p:cNvSpPr>
            <a:spLocks noGrp="1"/>
          </p:cNvSpPr>
          <p:nvPr>
            <p:ph type="title"/>
          </p:nvPr>
        </p:nvSpPr>
        <p:spPr>
          <a:xfrm>
            <a:off x="0" y="1788895"/>
            <a:ext cx="8676456" cy="545570"/>
          </a:xfrm>
          <a:prstGeom prst="rect">
            <a:avLst/>
          </a:prstGeom>
        </p:spPr>
        <p:txBody>
          <a:bodyPr wrap="none" rIns="90000" anchor="ctr">
            <a:noAutofit/>
          </a:bodyPr>
          <a:lstStyle>
            <a:lvl1pPr marL="460800" indent="0">
              <a:defRPr sz="3500" b="1" baseline="0">
                <a:solidFill>
                  <a:schemeClr val="tx2"/>
                </a:solidFill>
              </a:defRPr>
            </a:lvl1pPr>
          </a:lstStyle>
          <a:p>
            <a:r>
              <a:rPr lang="en-US" smtClean="0"/>
              <a:t>Click to edit Master title style</a:t>
            </a:r>
            <a:endParaRPr lang="en-US" dirty="0"/>
          </a:p>
        </p:txBody>
      </p:sp>
      <p:sp>
        <p:nvSpPr>
          <p:cNvPr id="28" name="Text Placeholder 27"/>
          <p:cNvSpPr>
            <a:spLocks noGrp="1"/>
          </p:cNvSpPr>
          <p:nvPr>
            <p:ph type="body" sz="quarter" idx="11"/>
          </p:nvPr>
        </p:nvSpPr>
        <p:spPr>
          <a:xfrm>
            <a:off x="0" y="1586503"/>
            <a:ext cx="8676456" cy="219456"/>
          </a:xfrm>
        </p:spPr>
        <p:txBody>
          <a:bodyPr anchor="ctr">
            <a:noAutofit/>
          </a:bodyPr>
          <a:lstStyle>
            <a:lvl1pPr marL="460800" indent="0">
              <a:buNone/>
              <a:defRPr sz="1400" b="1">
                <a:solidFill>
                  <a:srgbClr val="495965"/>
                </a:solidFill>
              </a:defRPr>
            </a:lvl1pPr>
          </a:lstStyle>
          <a:p>
            <a:pPr lvl="0"/>
            <a:r>
              <a:rPr lang="en-US" smtClean="0"/>
              <a:t>Click to edit Master text styles</a:t>
            </a:r>
          </a:p>
        </p:txBody>
      </p:sp>
      <p:sp>
        <p:nvSpPr>
          <p:cNvPr id="20" name="Subtitle 2"/>
          <p:cNvSpPr>
            <a:spLocks noGrp="1"/>
          </p:cNvSpPr>
          <p:nvPr>
            <p:ph type="subTitle" idx="1"/>
          </p:nvPr>
        </p:nvSpPr>
        <p:spPr>
          <a:xfrm>
            <a:off x="0" y="2406812"/>
            <a:ext cx="8676456" cy="432000"/>
          </a:xfrm>
        </p:spPr>
        <p:txBody>
          <a:bodyPr>
            <a:noAutofit/>
          </a:bodyPr>
          <a:lstStyle>
            <a:lvl1pPr marL="460800" indent="0" algn="l">
              <a:buNone/>
              <a:defRPr sz="1300" b="1" baseline="0">
                <a:solidFill>
                  <a:srgbClr val="49596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25" name="Text Placeholder 21"/>
          <p:cNvSpPr>
            <a:spLocks noGrp="1"/>
          </p:cNvSpPr>
          <p:nvPr>
            <p:ph type="body" sz="quarter" idx="15"/>
          </p:nvPr>
        </p:nvSpPr>
        <p:spPr>
          <a:xfrm>
            <a:off x="1259540" y="6408108"/>
            <a:ext cx="3621024" cy="216000"/>
          </a:xfrm>
          <a:noFill/>
        </p:spPr>
        <p:txBody>
          <a:bodyPr wrap="none" rtlCol="0"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800" b="0" kern="1200" baseline="0" dirty="0" smtClean="0">
                <a:solidFill>
                  <a:srgbClr val="495965"/>
                </a:solidFill>
                <a:latin typeface="Arial" pitchFamily="34" charset="0"/>
                <a:ea typeface="+mn-ea"/>
                <a:cs typeface="+mn-cs"/>
              </a:defRPr>
            </a:lvl1pPr>
          </a:lstStyle>
          <a:p>
            <a:pPr lvl="0"/>
            <a:r>
              <a:rPr lang="en-US" smtClean="0"/>
              <a:t>Click to edit Master text styles</a:t>
            </a:r>
          </a:p>
        </p:txBody>
      </p:sp>
      <p:sp>
        <p:nvSpPr>
          <p:cNvPr id="17" name="Text Placeholder 31"/>
          <p:cNvSpPr>
            <a:spLocks noGrp="1"/>
          </p:cNvSpPr>
          <p:nvPr>
            <p:ph type="body" sz="quarter" idx="13"/>
          </p:nvPr>
        </p:nvSpPr>
        <p:spPr>
          <a:xfrm>
            <a:off x="0" y="4846957"/>
            <a:ext cx="7736114" cy="1390433"/>
          </a:xfrm>
        </p:spPr>
        <p:txBody>
          <a:bodyPr anchor="b">
            <a:noAutofit/>
          </a:bodyPr>
          <a:lstStyle>
            <a:lvl1pPr marL="460800" indent="0">
              <a:lnSpc>
                <a:spcPct val="100000"/>
              </a:lnSpc>
              <a:spcBef>
                <a:spcPts val="600"/>
              </a:spcBef>
              <a:spcAft>
                <a:spcPts val="0"/>
              </a:spcAft>
              <a:buNone/>
              <a:defRPr sz="1400" b="0" baseline="0">
                <a:solidFill>
                  <a:srgbClr val="495965"/>
                </a:solidFill>
              </a:defRPr>
            </a:lvl1pPr>
          </a:lstStyle>
          <a:p>
            <a:pPr lvl="0"/>
            <a:r>
              <a:rPr lang="en-US" smtClean="0"/>
              <a:t>Click to edit Master text styles</a:t>
            </a:r>
          </a:p>
        </p:txBody>
      </p:sp>
      <p:sp>
        <p:nvSpPr>
          <p:cNvPr id="22" name="Text Placeholder 33"/>
          <p:cNvSpPr>
            <a:spLocks noGrp="1"/>
          </p:cNvSpPr>
          <p:nvPr>
            <p:ph type="body" sz="quarter" idx="14"/>
          </p:nvPr>
        </p:nvSpPr>
        <p:spPr>
          <a:xfrm>
            <a:off x="467868" y="3019168"/>
            <a:ext cx="3621024" cy="246888"/>
          </a:xfrm>
        </p:spPr>
        <p:txBody>
          <a:bodyPr>
            <a:noAutofit/>
          </a:bodyPr>
          <a:lstStyle>
            <a:lvl1pPr marL="0" indent="0">
              <a:buNone/>
              <a:defRPr sz="1200" b="0" baseline="0">
                <a:solidFill>
                  <a:srgbClr val="495965"/>
                </a:solidFill>
              </a:defRPr>
            </a:lvl1pPr>
            <a:lvl2pPr>
              <a:buNone/>
              <a:defRPr sz="1400"/>
            </a:lvl2pPr>
            <a:lvl3pPr>
              <a:buNone/>
              <a:defRPr sz="1400"/>
            </a:lvl3pPr>
            <a:lvl4pPr>
              <a:buNone/>
              <a:defRPr sz="1400"/>
            </a:lvl4pPr>
            <a:lvl5pPr>
              <a:buNone/>
              <a:defRPr sz="1400"/>
            </a:lvl5pPr>
          </a:lstStyle>
          <a:p>
            <a:pPr lvl="0"/>
            <a:r>
              <a:rPr lang="en-US" smtClean="0"/>
              <a:t>Click to edit Master text styles</a:t>
            </a:r>
          </a:p>
        </p:txBody>
      </p:sp>
      <p:sp>
        <p:nvSpPr>
          <p:cNvPr id="21" name="Text Placeholder 17"/>
          <p:cNvSpPr>
            <a:spLocks noGrp="1"/>
          </p:cNvSpPr>
          <p:nvPr>
            <p:ph type="body" sz="quarter" idx="16"/>
          </p:nvPr>
        </p:nvSpPr>
        <p:spPr>
          <a:xfrm>
            <a:off x="981068" y="712786"/>
            <a:ext cx="3937000" cy="304800"/>
          </a:xfrm>
        </p:spPr>
        <p:txBody>
          <a:bodyPr/>
          <a:lstStyle>
            <a:lvl1pPr>
              <a:buNone/>
              <a:defRPr sz="2100" b="1" cap="all" baseline="0">
                <a:solidFill>
                  <a:srgbClr val="495965"/>
                </a:solidFill>
              </a:defRPr>
            </a:lvl1pPr>
          </a:lstStyle>
          <a:p>
            <a:pPr lvl="0"/>
            <a:r>
              <a:rPr lang="en-US" smtClean="0"/>
              <a:t>Click to edit Master text styles</a:t>
            </a:r>
          </a:p>
        </p:txBody>
      </p:sp>
    </p:spTree>
    <p:extLst>
      <p:ext uri="{BB962C8B-B14F-4D97-AF65-F5344CB8AC3E}">
        <p14:creationId xmlns:p14="http://schemas.microsoft.com/office/powerpoint/2010/main" val="2253231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Long title, 2 line subtitle">
    <p:spTree>
      <p:nvGrpSpPr>
        <p:cNvPr id="1" name=""/>
        <p:cNvGrpSpPr/>
        <p:nvPr/>
      </p:nvGrpSpPr>
      <p:grpSpPr>
        <a:xfrm>
          <a:off x="0" y="0"/>
          <a:ext cx="0" cy="0"/>
          <a:chOff x="0" y="0"/>
          <a:chExt cx="0" cy="0"/>
        </a:xfrm>
      </p:grpSpPr>
      <p:sp>
        <p:nvSpPr>
          <p:cNvPr id="10" name="Line 25"/>
          <p:cNvSpPr>
            <a:spLocks noChangeShapeType="1"/>
          </p:cNvSpPr>
          <p:nvPr/>
        </p:nvSpPr>
        <p:spPr bwMode="auto">
          <a:xfrm>
            <a:off x="468313" y="1044575"/>
            <a:ext cx="8207375" cy="0"/>
          </a:xfrm>
          <a:prstGeom prst="line">
            <a:avLst/>
          </a:prstGeom>
          <a:noFill/>
          <a:ln w="6350">
            <a:solidFill>
              <a:srgbClr val="49596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Box 10"/>
          <p:cNvSpPr txBox="1">
            <a:spLocks noChangeArrowheads="1"/>
          </p:cNvSpPr>
          <p:nvPr/>
        </p:nvSpPr>
        <p:spPr bwMode="auto">
          <a:xfrm>
            <a:off x="0" y="6410325"/>
            <a:ext cx="12763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0" rIns="0" bIns="0"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r>
              <a:rPr lang="en-GB" altLang="en-US" sz="800">
                <a:solidFill>
                  <a:srgbClr val="495965"/>
                </a:solidFill>
              </a:rPr>
              <a:t>©  2015 IHS</a:t>
            </a:r>
            <a:endParaRPr lang="en-GB" altLang="en-US">
              <a:solidFill>
                <a:srgbClr val="495965"/>
              </a:solidFill>
            </a:endParaRPr>
          </a:p>
        </p:txBody>
      </p:sp>
      <p:sp>
        <p:nvSpPr>
          <p:cNvPr id="12" name="TextBox 11"/>
          <p:cNvSpPr txBox="1">
            <a:spLocks noChangeArrowheads="1"/>
          </p:cNvSpPr>
          <p:nvPr/>
        </p:nvSpPr>
        <p:spPr bwMode="auto">
          <a:xfrm>
            <a:off x="4572000" y="1103313"/>
            <a:ext cx="4103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algn="r"/>
            <a:r>
              <a:rPr lang="en-US" altLang="en-US">
                <a:solidFill>
                  <a:srgbClr val="495965"/>
                </a:solidFill>
              </a:rPr>
              <a:t>Presentation</a:t>
            </a:r>
          </a:p>
        </p:txBody>
      </p:sp>
      <p:pic>
        <p:nvPicPr>
          <p:cNvPr id="13" name="Picture 12" descr="imag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69250" y="5834063"/>
            <a:ext cx="7064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8"/>
          <p:cNvSpPr txBox="1">
            <a:spLocks noChangeArrowheads="1"/>
          </p:cNvSpPr>
          <p:nvPr/>
        </p:nvSpPr>
        <p:spPr bwMode="auto">
          <a:xfrm>
            <a:off x="7802563" y="2817813"/>
            <a:ext cx="874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algn="r"/>
            <a:r>
              <a:rPr lang="en-GB" altLang="en-US" sz="1200">
                <a:solidFill>
                  <a:srgbClr val="495965"/>
                </a:solidFill>
              </a:rPr>
              <a:t>ihs.com</a:t>
            </a:r>
          </a:p>
        </p:txBody>
      </p:sp>
      <p:cxnSp>
        <p:nvCxnSpPr>
          <p:cNvPr id="15" name="Straight Connector 14"/>
          <p:cNvCxnSpPr/>
          <p:nvPr/>
        </p:nvCxnSpPr>
        <p:spPr>
          <a:xfrm>
            <a:off x="466725" y="2803525"/>
            <a:ext cx="8210550" cy="0"/>
          </a:xfrm>
          <a:prstGeom prst="line">
            <a:avLst/>
          </a:prstGeom>
          <a:ln>
            <a:solidFill>
              <a:srgbClr val="495965"/>
            </a:solidFill>
          </a:ln>
        </p:spPr>
        <p:style>
          <a:lnRef idx="1">
            <a:schemeClr val="accent1"/>
          </a:lnRef>
          <a:fillRef idx="0">
            <a:schemeClr val="accent1"/>
          </a:fillRef>
          <a:effectRef idx="0">
            <a:schemeClr val="accent1"/>
          </a:effectRef>
          <a:fontRef idx="minor">
            <a:schemeClr val="tx1"/>
          </a:fontRef>
        </p:style>
      </p:cxnSp>
      <p:sp>
        <p:nvSpPr>
          <p:cNvPr id="16" name="TextBox 20"/>
          <p:cNvSpPr txBox="1">
            <a:spLocks noChangeArrowheads="1"/>
          </p:cNvSpPr>
          <p:nvPr/>
        </p:nvSpPr>
        <p:spPr bwMode="auto">
          <a:xfrm>
            <a:off x="0" y="665163"/>
            <a:ext cx="6227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3063">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r>
              <a:rPr lang="en-US" altLang="en-US" sz="2100" b="1">
                <a:solidFill>
                  <a:srgbClr val="495965"/>
                </a:solidFill>
              </a:rPr>
              <a:t>IHS</a:t>
            </a:r>
          </a:p>
        </p:txBody>
      </p:sp>
      <p:sp>
        <p:nvSpPr>
          <p:cNvPr id="9" name="Title 8"/>
          <p:cNvSpPr>
            <a:spLocks noGrp="1"/>
          </p:cNvSpPr>
          <p:nvPr>
            <p:ph type="title"/>
          </p:nvPr>
        </p:nvSpPr>
        <p:spPr>
          <a:xfrm>
            <a:off x="0" y="1803280"/>
            <a:ext cx="8676456" cy="473560"/>
          </a:xfrm>
          <a:prstGeom prst="rect">
            <a:avLst/>
          </a:prstGeom>
        </p:spPr>
        <p:txBody>
          <a:bodyPr wrap="none" rIns="90000" anchor="ctr">
            <a:noAutofit/>
          </a:bodyPr>
          <a:lstStyle>
            <a:lvl1pPr marL="460800" indent="0">
              <a:defRPr sz="2800" b="1" baseline="0">
                <a:solidFill>
                  <a:schemeClr val="tx2"/>
                </a:solidFill>
              </a:defRPr>
            </a:lvl1pPr>
          </a:lstStyle>
          <a:p>
            <a:r>
              <a:rPr lang="en-US" smtClean="0"/>
              <a:t>Click to edit Master title style</a:t>
            </a:r>
            <a:endParaRPr lang="en-US" dirty="0"/>
          </a:p>
        </p:txBody>
      </p:sp>
      <p:sp>
        <p:nvSpPr>
          <p:cNvPr id="28" name="Text Placeholder 27"/>
          <p:cNvSpPr>
            <a:spLocks noGrp="1"/>
          </p:cNvSpPr>
          <p:nvPr>
            <p:ph type="body" sz="quarter" idx="11"/>
          </p:nvPr>
        </p:nvSpPr>
        <p:spPr>
          <a:xfrm>
            <a:off x="0" y="1586503"/>
            <a:ext cx="8676456" cy="219456"/>
          </a:xfrm>
        </p:spPr>
        <p:txBody>
          <a:bodyPr anchor="ctr">
            <a:noAutofit/>
          </a:bodyPr>
          <a:lstStyle>
            <a:lvl1pPr marL="460800" indent="0">
              <a:buNone/>
              <a:defRPr sz="1400" b="1">
                <a:solidFill>
                  <a:srgbClr val="495965"/>
                </a:solidFill>
              </a:defRPr>
            </a:lvl1pPr>
          </a:lstStyle>
          <a:p>
            <a:pPr lvl="0"/>
            <a:r>
              <a:rPr lang="en-US" smtClean="0"/>
              <a:t>Click to edit Master text styles</a:t>
            </a:r>
          </a:p>
        </p:txBody>
      </p:sp>
      <p:sp>
        <p:nvSpPr>
          <p:cNvPr id="20" name="Subtitle 2"/>
          <p:cNvSpPr>
            <a:spLocks noGrp="1"/>
          </p:cNvSpPr>
          <p:nvPr>
            <p:ph type="subTitle" idx="1"/>
          </p:nvPr>
        </p:nvSpPr>
        <p:spPr>
          <a:xfrm>
            <a:off x="0" y="2287762"/>
            <a:ext cx="8676456" cy="432000"/>
          </a:xfrm>
        </p:spPr>
        <p:txBody>
          <a:bodyPr>
            <a:noAutofit/>
          </a:bodyPr>
          <a:lstStyle>
            <a:lvl1pPr marL="460800" indent="0" algn="l">
              <a:buNone/>
              <a:defRPr sz="1300" b="1" baseline="0">
                <a:solidFill>
                  <a:srgbClr val="49596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21" name="Text Placeholder 21"/>
          <p:cNvSpPr>
            <a:spLocks noGrp="1"/>
          </p:cNvSpPr>
          <p:nvPr>
            <p:ph type="body" sz="quarter" idx="15"/>
          </p:nvPr>
        </p:nvSpPr>
        <p:spPr>
          <a:xfrm>
            <a:off x="1259540" y="6408108"/>
            <a:ext cx="3621024" cy="216000"/>
          </a:xfrm>
          <a:noFill/>
        </p:spPr>
        <p:txBody>
          <a:bodyPr wrap="none" rtlCol="0"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800" b="0" kern="1200" baseline="0" dirty="0" smtClean="0">
                <a:solidFill>
                  <a:srgbClr val="495965"/>
                </a:solidFill>
                <a:latin typeface="Arial" pitchFamily="34" charset="0"/>
                <a:ea typeface="+mn-ea"/>
                <a:cs typeface="+mn-cs"/>
              </a:defRPr>
            </a:lvl1pPr>
          </a:lstStyle>
          <a:p>
            <a:pPr lvl="0"/>
            <a:r>
              <a:rPr lang="en-US" smtClean="0"/>
              <a:t>Click to edit Master text styles</a:t>
            </a:r>
          </a:p>
        </p:txBody>
      </p:sp>
      <p:sp>
        <p:nvSpPr>
          <p:cNvPr id="17" name="Text Placeholder 31"/>
          <p:cNvSpPr>
            <a:spLocks noGrp="1"/>
          </p:cNvSpPr>
          <p:nvPr>
            <p:ph type="body" sz="quarter" idx="13"/>
          </p:nvPr>
        </p:nvSpPr>
        <p:spPr>
          <a:xfrm>
            <a:off x="0" y="4846957"/>
            <a:ext cx="7736114" cy="1390433"/>
          </a:xfrm>
        </p:spPr>
        <p:txBody>
          <a:bodyPr anchor="b">
            <a:noAutofit/>
          </a:bodyPr>
          <a:lstStyle>
            <a:lvl1pPr marL="460800" indent="0">
              <a:lnSpc>
                <a:spcPct val="100000"/>
              </a:lnSpc>
              <a:spcBef>
                <a:spcPts val="600"/>
              </a:spcBef>
              <a:spcAft>
                <a:spcPts val="0"/>
              </a:spcAft>
              <a:buNone/>
              <a:defRPr sz="1400" b="0" baseline="0">
                <a:solidFill>
                  <a:srgbClr val="495965"/>
                </a:solidFill>
              </a:defRPr>
            </a:lvl1pPr>
          </a:lstStyle>
          <a:p>
            <a:pPr lvl="0"/>
            <a:r>
              <a:rPr lang="en-US" smtClean="0"/>
              <a:t>Click to edit Master text styles</a:t>
            </a:r>
          </a:p>
        </p:txBody>
      </p:sp>
      <p:sp>
        <p:nvSpPr>
          <p:cNvPr id="22" name="Text Placeholder 33"/>
          <p:cNvSpPr>
            <a:spLocks noGrp="1"/>
          </p:cNvSpPr>
          <p:nvPr>
            <p:ph type="body" sz="quarter" idx="14"/>
          </p:nvPr>
        </p:nvSpPr>
        <p:spPr>
          <a:xfrm>
            <a:off x="467868" y="2866768"/>
            <a:ext cx="3621024" cy="246888"/>
          </a:xfrm>
        </p:spPr>
        <p:txBody>
          <a:bodyPr>
            <a:noAutofit/>
          </a:bodyPr>
          <a:lstStyle>
            <a:lvl1pPr marL="0" indent="0">
              <a:buNone/>
              <a:defRPr sz="1200" b="0" baseline="0">
                <a:solidFill>
                  <a:srgbClr val="495965"/>
                </a:solidFill>
              </a:defRPr>
            </a:lvl1pPr>
            <a:lvl2pPr>
              <a:buNone/>
              <a:defRPr sz="1400"/>
            </a:lvl2pPr>
            <a:lvl3pPr>
              <a:buNone/>
              <a:defRPr sz="1400"/>
            </a:lvl3pPr>
            <a:lvl4pPr>
              <a:buNone/>
              <a:defRPr sz="1400"/>
            </a:lvl4pPr>
            <a:lvl5pPr>
              <a:buNone/>
              <a:defRPr sz="1400"/>
            </a:lvl5pPr>
          </a:lstStyle>
          <a:p>
            <a:pPr lvl="0"/>
            <a:r>
              <a:rPr lang="en-US" smtClean="0"/>
              <a:t>Click to edit Master text styles</a:t>
            </a:r>
          </a:p>
        </p:txBody>
      </p:sp>
      <p:sp>
        <p:nvSpPr>
          <p:cNvPr id="26" name="Text Placeholder 17"/>
          <p:cNvSpPr>
            <a:spLocks noGrp="1"/>
          </p:cNvSpPr>
          <p:nvPr>
            <p:ph type="body" sz="quarter" idx="16"/>
          </p:nvPr>
        </p:nvSpPr>
        <p:spPr>
          <a:xfrm>
            <a:off x="981068" y="712786"/>
            <a:ext cx="3937000" cy="304800"/>
          </a:xfrm>
        </p:spPr>
        <p:txBody>
          <a:bodyPr/>
          <a:lstStyle>
            <a:lvl1pPr>
              <a:buNone/>
              <a:defRPr sz="2100" b="1" cap="all" baseline="0">
                <a:solidFill>
                  <a:srgbClr val="495965"/>
                </a:solidFill>
              </a:defRPr>
            </a:lvl1pPr>
          </a:lstStyle>
          <a:p>
            <a:pPr lvl="0"/>
            <a:r>
              <a:rPr lang="en-US" smtClean="0"/>
              <a:t>Click to edit Master text styles</a:t>
            </a:r>
          </a:p>
        </p:txBody>
      </p:sp>
    </p:spTree>
    <p:extLst>
      <p:ext uri="{BB962C8B-B14F-4D97-AF65-F5344CB8AC3E}">
        <p14:creationId xmlns:p14="http://schemas.microsoft.com/office/powerpoint/2010/main" val="311807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2 line long title, 2 line subtitle">
    <p:spTree>
      <p:nvGrpSpPr>
        <p:cNvPr id="1" name=""/>
        <p:cNvGrpSpPr/>
        <p:nvPr/>
      </p:nvGrpSpPr>
      <p:grpSpPr>
        <a:xfrm>
          <a:off x="0" y="0"/>
          <a:ext cx="0" cy="0"/>
          <a:chOff x="0" y="0"/>
          <a:chExt cx="0" cy="0"/>
        </a:xfrm>
      </p:grpSpPr>
      <p:sp>
        <p:nvSpPr>
          <p:cNvPr id="10" name="Line 25"/>
          <p:cNvSpPr>
            <a:spLocks noChangeShapeType="1"/>
          </p:cNvSpPr>
          <p:nvPr/>
        </p:nvSpPr>
        <p:spPr bwMode="auto">
          <a:xfrm>
            <a:off x="468313" y="1044575"/>
            <a:ext cx="8207375" cy="0"/>
          </a:xfrm>
          <a:prstGeom prst="line">
            <a:avLst/>
          </a:prstGeom>
          <a:noFill/>
          <a:ln w="6350">
            <a:solidFill>
              <a:srgbClr val="49596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Box 10"/>
          <p:cNvSpPr txBox="1">
            <a:spLocks noChangeArrowheads="1"/>
          </p:cNvSpPr>
          <p:nvPr/>
        </p:nvSpPr>
        <p:spPr bwMode="auto">
          <a:xfrm>
            <a:off x="1588" y="6410325"/>
            <a:ext cx="12763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8000" tIns="0" rIns="0" bIns="0"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r>
              <a:rPr lang="en-GB" altLang="en-US" sz="800">
                <a:solidFill>
                  <a:srgbClr val="495965"/>
                </a:solidFill>
              </a:rPr>
              <a:t>©  2015 IHS</a:t>
            </a:r>
            <a:endParaRPr lang="en-GB" altLang="en-US">
              <a:solidFill>
                <a:srgbClr val="495965"/>
              </a:solidFill>
            </a:endParaRPr>
          </a:p>
        </p:txBody>
      </p:sp>
      <p:sp>
        <p:nvSpPr>
          <p:cNvPr id="12" name="TextBox 11"/>
          <p:cNvSpPr txBox="1">
            <a:spLocks noChangeArrowheads="1"/>
          </p:cNvSpPr>
          <p:nvPr/>
        </p:nvSpPr>
        <p:spPr bwMode="auto">
          <a:xfrm>
            <a:off x="4573588" y="1103313"/>
            <a:ext cx="41036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algn="r"/>
            <a:r>
              <a:rPr lang="en-US" altLang="en-US">
                <a:solidFill>
                  <a:srgbClr val="495965"/>
                </a:solidFill>
              </a:rPr>
              <a:t>Presentation</a:t>
            </a:r>
          </a:p>
        </p:txBody>
      </p:sp>
      <p:pic>
        <p:nvPicPr>
          <p:cNvPr id="13" name="Picture 12" descr="imag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69250" y="5834063"/>
            <a:ext cx="7064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8"/>
          <p:cNvSpPr txBox="1">
            <a:spLocks noChangeArrowheads="1"/>
          </p:cNvSpPr>
          <p:nvPr/>
        </p:nvSpPr>
        <p:spPr bwMode="auto">
          <a:xfrm>
            <a:off x="7802563" y="3305175"/>
            <a:ext cx="874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algn="r"/>
            <a:r>
              <a:rPr lang="en-GB" altLang="en-US" sz="1200">
                <a:solidFill>
                  <a:srgbClr val="495965"/>
                </a:solidFill>
              </a:rPr>
              <a:t>ihs.com</a:t>
            </a:r>
          </a:p>
        </p:txBody>
      </p:sp>
      <p:cxnSp>
        <p:nvCxnSpPr>
          <p:cNvPr id="15" name="Straight Connector 14"/>
          <p:cNvCxnSpPr/>
          <p:nvPr/>
        </p:nvCxnSpPr>
        <p:spPr>
          <a:xfrm>
            <a:off x="466725" y="3290888"/>
            <a:ext cx="8210550" cy="0"/>
          </a:xfrm>
          <a:prstGeom prst="line">
            <a:avLst/>
          </a:prstGeom>
          <a:ln>
            <a:solidFill>
              <a:srgbClr val="495965"/>
            </a:solidFill>
          </a:ln>
        </p:spPr>
        <p:style>
          <a:lnRef idx="1">
            <a:schemeClr val="accent1"/>
          </a:lnRef>
          <a:fillRef idx="0">
            <a:schemeClr val="accent1"/>
          </a:fillRef>
          <a:effectRef idx="0">
            <a:schemeClr val="accent1"/>
          </a:effectRef>
          <a:fontRef idx="minor">
            <a:schemeClr val="tx1"/>
          </a:fontRef>
        </p:style>
      </p:cxnSp>
      <p:sp>
        <p:nvSpPr>
          <p:cNvPr id="16" name="TextBox 20"/>
          <p:cNvSpPr txBox="1">
            <a:spLocks noChangeArrowheads="1"/>
          </p:cNvSpPr>
          <p:nvPr/>
        </p:nvSpPr>
        <p:spPr bwMode="auto">
          <a:xfrm>
            <a:off x="0" y="665163"/>
            <a:ext cx="6227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3063">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r>
              <a:rPr lang="en-US" altLang="en-US" sz="2100" b="1">
                <a:solidFill>
                  <a:srgbClr val="495965"/>
                </a:solidFill>
              </a:rPr>
              <a:t>IHS</a:t>
            </a:r>
          </a:p>
        </p:txBody>
      </p:sp>
      <p:sp>
        <p:nvSpPr>
          <p:cNvPr id="9" name="Title 8"/>
          <p:cNvSpPr>
            <a:spLocks noGrp="1"/>
          </p:cNvSpPr>
          <p:nvPr>
            <p:ph type="title"/>
          </p:nvPr>
        </p:nvSpPr>
        <p:spPr>
          <a:xfrm>
            <a:off x="0" y="1811391"/>
            <a:ext cx="8676456" cy="969519"/>
          </a:xfrm>
          <a:prstGeom prst="rect">
            <a:avLst/>
          </a:prstGeom>
        </p:spPr>
        <p:txBody>
          <a:bodyPr rIns="90000" anchor="ctr">
            <a:noAutofit/>
          </a:bodyPr>
          <a:lstStyle>
            <a:lvl1pPr marL="460800" indent="0">
              <a:defRPr sz="2800" b="1" baseline="0">
                <a:solidFill>
                  <a:schemeClr val="tx2"/>
                </a:solidFill>
              </a:defRPr>
            </a:lvl1pPr>
          </a:lstStyle>
          <a:p>
            <a:r>
              <a:rPr lang="en-US" smtClean="0"/>
              <a:t>Click to edit Master title style</a:t>
            </a:r>
            <a:endParaRPr lang="en-US" dirty="0"/>
          </a:p>
        </p:txBody>
      </p:sp>
      <p:sp>
        <p:nvSpPr>
          <p:cNvPr id="28" name="Text Placeholder 27"/>
          <p:cNvSpPr>
            <a:spLocks noGrp="1"/>
          </p:cNvSpPr>
          <p:nvPr>
            <p:ph type="body" sz="quarter" idx="11"/>
          </p:nvPr>
        </p:nvSpPr>
        <p:spPr>
          <a:xfrm>
            <a:off x="819" y="1586503"/>
            <a:ext cx="8676456" cy="219456"/>
          </a:xfrm>
        </p:spPr>
        <p:txBody>
          <a:bodyPr anchor="ctr">
            <a:noAutofit/>
          </a:bodyPr>
          <a:lstStyle>
            <a:lvl1pPr marL="460800" indent="0">
              <a:buNone/>
              <a:defRPr sz="1400" b="1">
                <a:solidFill>
                  <a:srgbClr val="495965"/>
                </a:solidFill>
              </a:defRPr>
            </a:lvl1pPr>
          </a:lstStyle>
          <a:p>
            <a:pPr lvl="0"/>
            <a:r>
              <a:rPr lang="en-US" smtClean="0"/>
              <a:t>Click to edit Master text styles</a:t>
            </a:r>
          </a:p>
        </p:txBody>
      </p:sp>
      <p:sp>
        <p:nvSpPr>
          <p:cNvPr id="20" name="Subtitle 2"/>
          <p:cNvSpPr>
            <a:spLocks noGrp="1"/>
          </p:cNvSpPr>
          <p:nvPr>
            <p:ph type="subTitle" idx="1"/>
          </p:nvPr>
        </p:nvSpPr>
        <p:spPr>
          <a:xfrm>
            <a:off x="819" y="2780132"/>
            <a:ext cx="8676456" cy="432000"/>
          </a:xfrm>
        </p:spPr>
        <p:txBody>
          <a:bodyPr>
            <a:noAutofit/>
          </a:bodyPr>
          <a:lstStyle>
            <a:lvl1pPr marL="460800" marR="0" indent="0" algn="l" defTabSz="914400" rtl="0" eaLnBrk="1" fontAlgn="auto" latinLnBrk="0" hangingPunct="1">
              <a:lnSpc>
                <a:spcPct val="100000"/>
              </a:lnSpc>
              <a:spcBef>
                <a:spcPts val="1200"/>
              </a:spcBef>
              <a:spcAft>
                <a:spcPts val="400"/>
              </a:spcAft>
              <a:buClr>
                <a:srgbClr val="666666"/>
              </a:buClr>
              <a:buSzPct val="25000"/>
              <a:buFont typeface="Arial" pitchFamily="34" charset="0"/>
              <a:buNone/>
              <a:tabLst/>
              <a:defRPr sz="1300" b="1" baseline="0">
                <a:solidFill>
                  <a:srgbClr val="49596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21" name="Text Placeholder 21"/>
          <p:cNvSpPr>
            <a:spLocks noGrp="1"/>
          </p:cNvSpPr>
          <p:nvPr>
            <p:ph type="body" sz="quarter" idx="15"/>
          </p:nvPr>
        </p:nvSpPr>
        <p:spPr>
          <a:xfrm>
            <a:off x="1259540" y="6408108"/>
            <a:ext cx="3621024" cy="216000"/>
          </a:xfrm>
          <a:noFill/>
        </p:spPr>
        <p:txBody>
          <a:bodyPr wrap="none" rtlCol="0"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800" b="0" kern="1200" baseline="0" dirty="0" smtClean="0">
                <a:solidFill>
                  <a:srgbClr val="495965"/>
                </a:solidFill>
                <a:latin typeface="Arial" pitchFamily="34" charset="0"/>
                <a:ea typeface="+mn-ea"/>
                <a:cs typeface="+mn-cs"/>
              </a:defRPr>
            </a:lvl1pPr>
          </a:lstStyle>
          <a:p>
            <a:pPr lvl="0"/>
            <a:r>
              <a:rPr lang="en-US" smtClean="0"/>
              <a:t>Click to edit Master text styles</a:t>
            </a:r>
          </a:p>
        </p:txBody>
      </p:sp>
      <p:sp>
        <p:nvSpPr>
          <p:cNvPr id="17" name="Text Placeholder 31"/>
          <p:cNvSpPr>
            <a:spLocks noGrp="1"/>
          </p:cNvSpPr>
          <p:nvPr>
            <p:ph type="body" sz="quarter" idx="13"/>
          </p:nvPr>
        </p:nvSpPr>
        <p:spPr>
          <a:xfrm>
            <a:off x="819" y="4846957"/>
            <a:ext cx="7736114" cy="1390433"/>
          </a:xfrm>
        </p:spPr>
        <p:txBody>
          <a:bodyPr anchor="b">
            <a:noAutofit/>
          </a:bodyPr>
          <a:lstStyle>
            <a:lvl1pPr marL="460800" indent="0">
              <a:lnSpc>
                <a:spcPct val="100000"/>
              </a:lnSpc>
              <a:spcBef>
                <a:spcPts val="600"/>
              </a:spcBef>
              <a:spcAft>
                <a:spcPts val="0"/>
              </a:spcAft>
              <a:buNone/>
              <a:defRPr sz="1400" b="0" baseline="0">
                <a:solidFill>
                  <a:srgbClr val="495965"/>
                </a:solidFill>
              </a:defRPr>
            </a:lvl1pPr>
          </a:lstStyle>
          <a:p>
            <a:pPr lvl="0"/>
            <a:r>
              <a:rPr lang="en-US" smtClean="0"/>
              <a:t>Click to edit Master text styles</a:t>
            </a:r>
          </a:p>
        </p:txBody>
      </p:sp>
      <p:sp>
        <p:nvSpPr>
          <p:cNvPr id="22" name="Text Placeholder 33"/>
          <p:cNvSpPr>
            <a:spLocks noGrp="1"/>
          </p:cNvSpPr>
          <p:nvPr>
            <p:ph type="body" sz="quarter" idx="14"/>
          </p:nvPr>
        </p:nvSpPr>
        <p:spPr>
          <a:xfrm>
            <a:off x="467868" y="3354448"/>
            <a:ext cx="3621024" cy="246888"/>
          </a:xfrm>
        </p:spPr>
        <p:txBody>
          <a:bodyPr>
            <a:noAutofit/>
          </a:bodyPr>
          <a:lstStyle>
            <a:lvl1pPr marL="0" indent="0">
              <a:buNone/>
              <a:defRPr sz="1200" b="0" baseline="0">
                <a:solidFill>
                  <a:srgbClr val="495965"/>
                </a:solidFill>
              </a:defRPr>
            </a:lvl1pPr>
            <a:lvl2pPr>
              <a:buNone/>
              <a:defRPr sz="1400"/>
            </a:lvl2pPr>
            <a:lvl3pPr>
              <a:buNone/>
              <a:defRPr sz="1400"/>
            </a:lvl3pPr>
            <a:lvl4pPr>
              <a:buNone/>
              <a:defRPr sz="1400"/>
            </a:lvl4pPr>
            <a:lvl5pPr>
              <a:buNone/>
              <a:defRPr sz="1400"/>
            </a:lvl5pPr>
          </a:lstStyle>
          <a:p>
            <a:pPr lvl="0"/>
            <a:r>
              <a:rPr lang="en-US" smtClean="0"/>
              <a:t>Click to edit Master text styles</a:t>
            </a:r>
          </a:p>
        </p:txBody>
      </p:sp>
      <p:sp>
        <p:nvSpPr>
          <p:cNvPr id="26" name="Text Placeholder 17"/>
          <p:cNvSpPr>
            <a:spLocks noGrp="1"/>
          </p:cNvSpPr>
          <p:nvPr>
            <p:ph type="body" sz="quarter" idx="16"/>
          </p:nvPr>
        </p:nvSpPr>
        <p:spPr>
          <a:xfrm>
            <a:off x="981068" y="712786"/>
            <a:ext cx="3937000" cy="304800"/>
          </a:xfrm>
        </p:spPr>
        <p:txBody>
          <a:bodyPr/>
          <a:lstStyle>
            <a:lvl1pPr>
              <a:buNone/>
              <a:defRPr sz="2100" b="1" cap="all" baseline="0">
                <a:solidFill>
                  <a:srgbClr val="495965"/>
                </a:solidFill>
              </a:defRPr>
            </a:lvl1pPr>
          </a:lstStyle>
          <a:p>
            <a:pPr lvl="0"/>
            <a:r>
              <a:rPr lang="en-US" smtClean="0"/>
              <a:t>Click to edit Master text styles</a:t>
            </a:r>
          </a:p>
        </p:txBody>
      </p:sp>
    </p:spTree>
    <p:extLst>
      <p:ext uri="{BB962C8B-B14F-4D97-AF65-F5344CB8AC3E}">
        <p14:creationId xmlns:p14="http://schemas.microsoft.com/office/powerpoint/2010/main" val="33253464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theme" Target="../theme/theme1.xml"/><Relationship Id="rId3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66725" y="1412875"/>
            <a:ext cx="821055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Title Placeholder 1"/>
          <p:cNvSpPr>
            <a:spLocks noGrp="1"/>
          </p:cNvSpPr>
          <p:nvPr>
            <p:ph type="title"/>
          </p:nvPr>
        </p:nvSpPr>
        <p:spPr bwMode="auto">
          <a:xfrm>
            <a:off x="466725" y="549275"/>
            <a:ext cx="82105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5" name="Footer Placeholder 4"/>
          <p:cNvSpPr>
            <a:spLocks noGrp="1"/>
          </p:cNvSpPr>
          <p:nvPr>
            <p:ph type="ftr" sz="quarter" idx="3"/>
          </p:nvPr>
        </p:nvSpPr>
        <p:spPr>
          <a:xfrm>
            <a:off x="466725" y="266700"/>
            <a:ext cx="7721600" cy="190500"/>
          </a:xfrm>
          <a:prstGeom prst="rect">
            <a:avLst/>
          </a:prstGeom>
        </p:spPr>
        <p:txBody>
          <a:bodyPr vert="horz" lIns="0" tIns="0" rIns="0" bIns="0" rtlCol="0" anchor="ctr"/>
          <a:lstStyle>
            <a:lvl1pPr algn="r" fontAlgn="auto">
              <a:spcBef>
                <a:spcPts val="0"/>
              </a:spcBef>
              <a:spcAft>
                <a:spcPts val="0"/>
              </a:spcAft>
              <a:defRPr sz="800" dirty="0" smtClean="0">
                <a:solidFill>
                  <a:srgbClr val="495965"/>
                </a:solidFill>
                <a:latin typeface="+mn-lt"/>
                <a:cs typeface="+mn-cs"/>
              </a:defRPr>
            </a:lvl1pPr>
          </a:lstStyle>
          <a:p>
            <a:pPr>
              <a:defRPr/>
            </a:pPr>
            <a:r>
              <a:rPr lang="en-US"/>
              <a:t>Presentation Name / Month 2014</a:t>
            </a:r>
          </a:p>
        </p:txBody>
      </p:sp>
      <p:sp>
        <p:nvSpPr>
          <p:cNvPr id="16" name="Slide Number Placeholder 5"/>
          <p:cNvSpPr>
            <a:spLocks noGrp="1"/>
          </p:cNvSpPr>
          <p:nvPr>
            <p:ph type="sldNum" sz="quarter" idx="4"/>
          </p:nvPr>
        </p:nvSpPr>
        <p:spPr>
          <a:xfrm>
            <a:off x="6615113" y="6448425"/>
            <a:ext cx="2062162" cy="365125"/>
          </a:xfrm>
          <a:prstGeom prst="rect">
            <a:avLst/>
          </a:prstGeom>
        </p:spPr>
        <p:txBody>
          <a:bodyPr vert="horz" lIns="0" tIns="0" rIns="0" bIns="0" rtlCol="0" anchor="ctr"/>
          <a:lstStyle>
            <a:lvl1pPr algn="r" fontAlgn="auto">
              <a:spcBef>
                <a:spcPts val="0"/>
              </a:spcBef>
              <a:spcAft>
                <a:spcPts val="0"/>
              </a:spcAft>
              <a:defRPr sz="800" smtClean="0">
                <a:solidFill>
                  <a:srgbClr val="495965"/>
                </a:solidFill>
                <a:latin typeface="+mn-lt"/>
                <a:cs typeface="+mn-cs"/>
              </a:defRPr>
            </a:lvl1pPr>
          </a:lstStyle>
          <a:p>
            <a:pPr>
              <a:defRPr/>
            </a:pPr>
            <a:fld id="{B3F269FB-DBE3-437B-B32F-3BA15720CC5E}" type="slidenum">
              <a:rPr lang="en-US"/>
              <a:pPr>
                <a:defRPr/>
              </a:pPr>
              <a:t>‹#›</a:t>
            </a:fld>
            <a:endParaRPr lang="en-US" dirty="0"/>
          </a:p>
        </p:txBody>
      </p:sp>
      <p:sp>
        <p:nvSpPr>
          <p:cNvPr id="17" name="TextBox 16"/>
          <p:cNvSpPr txBox="1"/>
          <p:nvPr/>
        </p:nvSpPr>
        <p:spPr>
          <a:xfrm>
            <a:off x="466725" y="6570663"/>
            <a:ext cx="534988" cy="123825"/>
          </a:xfrm>
          <a:prstGeom prst="rect">
            <a:avLst/>
          </a:prstGeom>
          <a:noFill/>
        </p:spPr>
        <p:txBody>
          <a:bodyPr wrap="none" lIns="0" tIns="0" rIns="0" bIns="0">
            <a:spAutoFit/>
          </a:bodyPr>
          <a:lstStyle/>
          <a:p>
            <a:pPr fontAlgn="auto">
              <a:spcBef>
                <a:spcPts val="0"/>
              </a:spcBef>
              <a:spcAft>
                <a:spcPts val="0"/>
              </a:spcAft>
              <a:defRPr/>
            </a:pPr>
            <a:r>
              <a:rPr lang="en-US" sz="800" cap="all" dirty="0">
                <a:solidFill>
                  <a:srgbClr val="495965"/>
                </a:solidFill>
                <a:latin typeface="+mn-lt"/>
                <a:cs typeface="+mn-cs"/>
              </a:rPr>
              <a:t>© 2015 IHS</a:t>
            </a:r>
          </a:p>
        </p:txBody>
      </p:sp>
      <p:cxnSp>
        <p:nvCxnSpPr>
          <p:cNvPr id="18" name="Straight Connector 17"/>
          <p:cNvCxnSpPr/>
          <p:nvPr/>
        </p:nvCxnSpPr>
        <p:spPr>
          <a:xfrm>
            <a:off x="466725" y="6427788"/>
            <a:ext cx="8210550" cy="0"/>
          </a:xfrm>
          <a:prstGeom prst="line">
            <a:avLst/>
          </a:prstGeom>
          <a:ln w="6350">
            <a:solidFill>
              <a:srgbClr val="495965"/>
            </a:solidFill>
          </a:ln>
        </p:spPr>
        <p:style>
          <a:lnRef idx="1">
            <a:schemeClr val="accent1"/>
          </a:lnRef>
          <a:fillRef idx="0">
            <a:schemeClr val="accent1"/>
          </a:fillRef>
          <a:effectRef idx="0">
            <a:schemeClr val="accent1"/>
          </a:effectRef>
          <a:fontRef idx="minor">
            <a:schemeClr val="tx1"/>
          </a:fontRef>
        </p:style>
      </p:cxnSp>
      <p:pic>
        <p:nvPicPr>
          <p:cNvPr id="1032" name="Picture 8" descr="IHS-blue-outlined-2x.png"/>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8447088" y="247650"/>
            <a:ext cx="2301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0" r:id="rId20"/>
    <p:sldLayoutId id="2147483811" r:id="rId21"/>
    <p:sldLayoutId id="2147483812" r:id="rId22"/>
    <p:sldLayoutId id="2147483813" r:id="rId23"/>
    <p:sldLayoutId id="2147483814" r:id="rId24"/>
    <p:sldLayoutId id="2147483815" r:id="rId25"/>
    <p:sldLayoutId id="2147483816" r:id="rId26"/>
    <p:sldLayoutId id="2147483817" r:id="rId27"/>
    <p:sldLayoutId id="2147483818" r:id="rId28"/>
  </p:sldLayoutIdLst>
  <p:hf hdr="0" dt="0"/>
  <p:txStyles>
    <p:titleStyle>
      <a:lvl1pPr algn="l" rtl="0" eaLnBrk="1" fontAlgn="base" hangingPunct="1">
        <a:spcBef>
          <a:spcPct val="0"/>
        </a:spcBef>
        <a:spcAft>
          <a:spcPct val="0"/>
        </a:spcAft>
        <a:defRPr sz="2400" b="1" kern="1200">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177800" indent="-177800" algn="l" rtl="0" eaLnBrk="1" fontAlgn="base" hangingPunct="1">
        <a:spcBef>
          <a:spcPts val="600"/>
        </a:spcBef>
        <a:spcAft>
          <a:spcPts val="600"/>
        </a:spcAft>
        <a:buClr>
          <a:schemeClr val="tx1"/>
        </a:buClr>
        <a:buSzPct val="90000"/>
        <a:buFont typeface="Arial" charset="0"/>
        <a:buChar char="•"/>
        <a:defRPr sz="2000" kern="1200">
          <a:solidFill>
            <a:schemeClr val="tx1"/>
          </a:solidFill>
          <a:latin typeface="+mn-lt"/>
          <a:ea typeface="+mn-ea"/>
          <a:cs typeface="+mn-cs"/>
        </a:defRPr>
      </a:lvl1pPr>
      <a:lvl2pPr marL="355600" indent="-177800" algn="l" rtl="0" eaLnBrk="1" fontAlgn="base" hangingPunct="1">
        <a:spcBef>
          <a:spcPts val="600"/>
        </a:spcBef>
        <a:spcAft>
          <a:spcPts val="600"/>
        </a:spcAft>
        <a:buClr>
          <a:schemeClr val="tx1"/>
        </a:buClr>
        <a:buSzPct val="90000"/>
        <a:buFont typeface="Arial" charset="0"/>
        <a:buChar char="•"/>
        <a:defRPr kern="1200">
          <a:solidFill>
            <a:schemeClr val="tx1"/>
          </a:solidFill>
          <a:latin typeface="+mn-lt"/>
          <a:ea typeface="+mn-ea"/>
          <a:cs typeface="+mn-cs"/>
        </a:defRPr>
      </a:lvl2pPr>
      <a:lvl3pPr marL="533400" indent="-177800" algn="l" rtl="0" eaLnBrk="1" fontAlgn="base" hangingPunct="1">
        <a:spcBef>
          <a:spcPts val="600"/>
        </a:spcBef>
        <a:spcAft>
          <a:spcPts val="600"/>
        </a:spcAft>
        <a:buClr>
          <a:schemeClr val="tx1"/>
        </a:buClr>
        <a:buSzPct val="90000"/>
        <a:buFont typeface="Arial" charset="0"/>
        <a:buChar char="•"/>
        <a:defRPr sz="1600" kern="1200">
          <a:solidFill>
            <a:schemeClr val="tx1"/>
          </a:solidFill>
          <a:latin typeface="+mn-lt"/>
          <a:ea typeface="+mn-ea"/>
          <a:cs typeface="+mn-cs"/>
        </a:defRPr>
      </a:lvl3pPr>
      <a:lvl4pPr marL="723900" indent="-177800" algn="l" rtl="0" eaLnBrk="1" fontAlgn="base" hangingPunct="1">
        <a:spcBef>
          <a:spcPts val="600"/>
        </a:spcBef>
        <a:spcAft>
          <a:spcPts val="600"/>
        </a:spcAft>
        <a:buClr>
          <a:schemeClr val="tx1"/>
        </a:buClr>
        <a:buSzPct val="90000"/>
        <a:buFont typeface="Arial" charset="0"/>
        <a:buChar char="•"/>
        <a:defRPr sz="1400" kern="1200">
          <a:solidFill>
            <a:schemeClr val="tx1"/>
          </a:solidFill>
          <a:latin typeface="+mn-lt"/>
          <a:ea typeface="+mn-ea"/>
          <a:cs typeface="+mn-cs"/>
        </a:defRPr>
      </a:lvl4pPr>
      <a:lvl5pPr marL="901700" indent="-177800" algn="l" rtl="0" eaLnBrk="1" fontAlgn="base" hangingPunct="1">
        <a:spcBef>
          <a:spcPts val="600"/>
        </a:spcBef>
        <a:spcAft>
          <a:spcPts val="600"/>
        </a:spcAft>
        <a:buClr>
          <a:schemeClr val="tx1"/>
        </a:buClr>
        <a:buSzPct val="90000"/>
        <a:buFont typeface="Arial" charset="0"/>
        <a:buChar char="•"/>
        <a:defRPr sz="1400" kern="1200">
          <a:solidFill>
            <a:schemeClr val="tx1"/>
          </a:solidFill>
          <a:latin typeface="+mn-lt"/>
          <a:ea typeface="+mn-ea"/>
          <a:cs typeface="+mn-cs"/>
        </a:defRPr>
      </a:lvl5pPr>
      <a:lvl6pPr marL="1079500" indent="-177800" algn="l" defTabSz="914400" rtl="0" eaLnBrk="1" latinLnBrk="0" hangingPunct="1">
        <a:spcBef>
          <a:spcPts val="600"/>
        </a:spcBef>
        <a:spcAft>
          <a:spcPts val="600"/>
        </a:spcAft>
        <a:buClr>
          <a:schemeClr val="tx1"/>
        </a:buClr>
        <a:buFont typeface="Arial" pitchFamily="34" charset="0"/>
        <a:buNone/>
        <a:defRPr sz="1400" kern="1200">
          <a:solidFill>
            <a:schemeClr val="tx1"/>
          </a:solidFill>
          <a:latin typeface="+mn-lt"/>
          <a:ea typeface="+mn-ea"/>
          <a:cs typeface="+mn-cs"/>
        </a:defRPr>
      </a:lvl6pPr>
      <a:lvl7pPr marL="1257300" indent="-177800" algn="l" defTabSz="914400" rtl="0" eaLnBrk="1" latinLnBrk="0" hangingPunct="1">
        <a:spcBef>
          <a:spcPts val="600"/>
        </a:spcBef>
        <a:spcAft>
          <a:spcPts val="600"/>
        </a:spcAft>
        <a:buFont typeface="Arial" pitchFamily="34" charset="0"/>
        <a:buNone/>
        <a:defRPr sz="1400" kern="1200" baseline="0">
          <a:solidFill>
            <a:schemeClr val="tx1"/>
          </a:solidFill>
          <a:latin typeface="+mn-lt"/>
          <a:ea typeface="+mn-ea"/>
          <a:cs typeface="+mn-cs"/>
        </a:defRPr>
      </a:lvl7pPr>
      <a:lvl8pPr marL="1435100" indent="-177800" algn="l" defTabSz="914400" rtl="0" eaLnBrk="1" latinLnBrk="0" hangingPunct="1">
        <a:spcBef>
          <a:spcPts val="600"/>
        </a:spcBef>
        <a:spcAft>
          <a:spcPts val="600"/>
        </a:spcAft>
        <a:buFont typeface="Arial" pitchFamily="34" charset="0"/>
        <a:buChar char="•"/>
        <a:defRPr sz="1400" kern="1200" baseline="0">
          <a:solidFill>
            <a:schemeClr val="tx1"/>
          </a:solidFill>
          <a:latin typeface="+mn-lt"/>
          <a:ea typeface="+mn-ea"/>
          <a:cs typeface="+mn-cs"/>
        </a:defRPr>
      </a:lvl8pPr>
      <a:lvl9pPr marL="1612900" indent="-177800" algn="l" defTabSz="914400" rtl="0" eaLnBrk="1" latinLnBrk="0" hangingPunct="1">
        <a:spcBef>
          <a:spcPts val="600"/>
        </a:spcBef>
        <a:spcAft>
          <a:spcPts val="600"/>
        </a:spcAft>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chart" Target="../charts/char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 Id="rId11" Type="http://schemas.openxmlformats.org/officeDocument/2006/relationships/image" Target="../media/image17.png"/><Relationship Id="rId1" Type="http://schemas.openxmlformats.org/officeDocument/2006/relationships/slideLayout" Target="../slideLayouts/slideLayout16.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chart" Target="../charts/char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chart" Target="../charts/char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1" Type="http://schemas.openxmlformats.org/officeDocument/2006/relationships/image" Target="../media/image26.png"/><Relationship Id="rId12" Type="http://schemas.openxmlformats.org/officeDocument/2006/relationships/image" Target="../media/image27.png"/><Relationship Id="rId1" Type="http://schemas.openxmlformats.org/officeDocument/2006/relationships/slideLayout" Target="../slideLayouts/slideLayout24.xml"/><Relationship Id="rId2" Type="http://schemas.openxmlformats.org/officeDocument/2006/relationships/image" Target="../media/image5.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chart" Target="../charts/char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chart" Target="../charts/char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30.jpeg"/><Relationship Id="rId1" Type="http://schemas.openxmlformats.org/officeDocument/2006/relationships/slideLayout" Target="../slideLayouts/slideLayout15.xml"/><Relationship Id="rId2"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4.jpeg"/><Relationship Id="rId3" Type="http://schemas.openxmlformats.org/officeDocument/2006/relationships/image" Target="../media/image3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chart" Target="../charts/char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chart" Target="../charts/char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1"/>
          <p:cNvSpPr>
            <a:spLocks noGrp="1"/>
          </p:cNvSpPr>
          <p:nvPr>
            <p:ph type="title"/>
          </p:nvPr>
        </p:nvSpPr>
        <p:spPr>
          <a:xfrm>
            <a:off x="0" y="1811338"/>
            <a:ext cx="8675688" cy="969962"/>
          </a:xfrm>
        </p:spPr>
        <p:txBody>
          <a:bodyPr/>
          <a:lstStyle/>
          <a:p>
            <a:pPr marL="460375"/>
            <a:r>
              <a:rPr lang="en-US" altLang="en-US" dirty="0" smtClean="0"/>
              <a:t>Broadcasting – status quo &amp; future implications</a:t>
            </a:r>
            <a:br>
              <a:rPr lang="en-US" altLang="en-US" dirty="0" smtClean="0"/>
            </a:br>
            <a:r>
              <a:rPr lang="en-US" sz="1600" i="1" dirty="0"/>
              <a:t>A perspective on audiences, revenues, and digital disruption</a:t>
            </a:r>
            <a:br>
              <a:rPr lang="en-US" sz="1600" i="1" dirty="0"/>
            </a:br>
            <a:endParaRPr lang="en-US" altLang="en-US" sz="1600" dirty="0" smtClean="0"/>
          </a:p>
        </p:txBody>
      </p:sp>
      <p:sp>
        <p:nvSpPr>
          <p:cNvPr id="28675" name="Text Placeholder 12"/>
          <p:cNvSpPr>
            <a:spLocks noGrp="1"/>
          </p:cNvSpPr>
          <p:nvPr>
            <p:ph type="body" sz="quarter" idx="11"/>
          </p:nvPr>
        </p:nvSpPr>
        <p:spPr>
          <a:xfrm>
            <a:off x="0" y="1585913"/>
            <a:ext cx="8675688" cy="220662"/>
          </a:xfrm>
        </p:spPr>
        <p:txBody>
          <a:bodyPr/>
          <a:lstStyle/>
          <a:p>
            <a:pPr marL="460375"/>
            <a:r>
              <a:rPr lang="en-US" altLang="en-US" smtClean="0"/>
              <a:t>Geneva, 29 June 2015</a:t>
            </a:r>
          </a:p>
        </p:txBody>
      </p:sp>
      <p:sp>
        <p:nvSpPr>
          <p:cNvPr id="28676" name="Text Placeholder 14"/>
          <p:cNvSpPr>
            <a:spLocks noGrp="1"/>
          </p:cNvSpPr>
          <p:nvPr>
            <p:ph type="body" sz="quarter" idx="15"/>
          </p:nvPr>
        </p:nvSpPr>
        <p:spPr>
          <a:xfrm>
            <a:off x="1258888" y="6408738"/>
            <a:ext cx="3621087" cy="215900"/>
          </a:xfrm>
        </p:spPr>
        <p:txBody>
          <a:bodyPr/>
          <a:lstStyle/>
          <a:p>
            <a:pPr fontAlgn="base">
              <a:spcBef>
                <a:spcPct val="0"/>
              </a:spcBef>
              <a:spcAft>
                <a:spcPct val="0"/>
              </a:spcAft>
            </a:pPr>
            <a:endParaRPr altLang="en-US">
              <a:solidFill>
                <a:schemeClr val="bg1">
                  <a:lumMod val="50000"/>
                </a:schemeClr>
              </a:solidFill>
              <a:latin typeface="Arial" charset="0"/>
            </a:endParaRPr>
          </a:p>
        </p:txBody>
      </p:sp>
      <p:sp>
        <p:nvSpPr>
          <p:cNvPr id="28677" name="Text Placeholder 5"/>
          <p:cNvSpPr>
            <a:spLocks noGrp="1"/>
          </p:cNvSpPr>
          <p:nvPr>
            <p:ph type="body" sz="quarter" idx="13"/>
          </p:nvPr>
        </p:nvSpPr>
        <p:spPr>
          <a:xfrm>
            <a:off x="0" y="4846638"/>
            <a:ext cx="7735888" cy="1390650"/>
          </a:xfrm>
        </p:spPr>
        <p:txBody>
          <a:bodyPr/>
          <a:lstStyle/>
          <a:p>
            <a:pPr marL="460375">
              <a:spcAft>
                <a:spcPct val="0"/>
              </a:spcAft>
            </a:pPr>
            <a:r>
              <a:rPr lang="en-US" altLang="en-US" dirty="0"/>
              <a:t>Daniel Knapp, Senior Director, IHS</a:t>
            </a:r>
          </a:p>
          <a:p>
            <a:pPr marL="460375">
              <a:spcAft>
                <a:spcPct val="0"/>
              </a:spcAft>
            </a:pPr>
            <a:endParaRPr lang="en-US" altLang="en-US" dirty="0" smtClean="0"/>
          </a:p>
        </p:txBody>
      </p:sp>
      <p:sp>
        <p:nvSpPr>
          <p:cNvPr id="16" name="Text Placeholder 15"/>
          <p:cNvSpPr>
            <a:spLocks noGrp="1"/>
          </p:cNvSpPr>
          <p:nvPr>
            <p:ph type="body" sz="quarter" idx="16"/>
          </p:nvPr>
        </p:nvSpPr>
        <p:spPr>
          <a:xfrm>
            <a:off x="981075" y="712788"/>
            <a:ext cx="3937000" cy="304800"/>
          </a:xfrm>
        </p:spPr>
        <p:txBody>
          <a:bodyPr rtlCol="0">
            <a:noAutofit/>
          </a:bodyPr>
          <a:lstStyle/>
          <a:p>
            <a:pPr fontAlgn="auto">
              <a:buFont typeface="Arial" pitchFamily="34" charset="0"/>
              <a:buNone/>
              <a:defRPr/>
            </a:pPr>
            <a:r>
              <a:rPr lang="en-US" dirty="0" smtClean="0"/>
              <a:t>TECHNOLOGY</a:t>
            </a:r>
            <a:endParaRPr lang="en-US" dirty="0"/>
          </a:p>
        </p:txBody>
      </p:sp>
    </p:spTree>
    <p:extLst>
      <p:ext uri="{BB962C8B-B14F-4D97-AF65-F5344CB8AC3E}">
        <p14:creationId xmlns:p14="http://schemas.microsoft.com/office/powerpoint/2010/main" val="30189164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r"/>
            <a:r>
              <a:rPr lang="en-US" dirty="0"/>
              <a:t>2</a:t>
            </a:r>
            <a:r>
              <a:rPr lang="en-US" dirty="0" smtClean="0"/>
              <a:t>. Re-defining broadcasting: changing patterns of consumption &amp; new revenue streams</a:t>
            </a:r>
            <a:endParaRPr lang="en-US" dirty="0"/>
          </a:p>
        </p:txBody>
      </p:sp>
      <p:sp>
        <p:nvSpPr>
          <p:cNvPr id="5" name="Slide Number Placeholder 4"/>
          <p:cNvSpPr>
            <a:spLocks noGrp="1"/>
          </p:cNvSpPr>
          <p:nvPr>
            <p:ph type="sldNum" sz="quarter" idx="12"/>
          </p:nvPr>
        </p:nvSpPr>
        <p:spPr/>
        <p:txBody>
          <a:bodyPr/>
          <a:lstStyle/>
          <a:p>
            <a:pPr>
              <a:defRPr/>
            </a:pPr>
            <a:fld id="{D27BD2DE-65B1-48A8-87F7-30B12E9E62A9}" type="slidenum">
              <a:rPr lang="en-US" smtClean="0">
                <a:solidFill>
                  <a:srgbClr val="F1F2F2"/>
                </a:solidFill>
                <a:latin typeface="Arial"/>
              </a:rPr>
              <a:pPr>
                <a:defRPr/>
              </a:pPr>
              <a:t>10</a:t>
            </a:fld>
            <a:endParaRPr lang="en-US">
              <a:solidFill>
                <a:srgbClr val="F1F2F2"/>
              </a:solidFill>
              <a:latin typeface="Arial"/>
            </a:endParaRPr>
          </a:p>
        </p:txBody>
      </p:sp>
    </p:spTree>
    <p:extLst>
      <p:ext uri="{BB962C8B-B14F-4D97-AF65-F5344CB8AC3E}">
        <p14:creationId xmlns:p14="http://schemas.microsoft.com/office/powerpoint/2010/main" val="29342937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Pathways to the consumer are ever-increasing globally, with greater scale yet also fragmentation every year</a:t>
            </a:r>
            <a:endParaRPr lang="en-US" dirty="0"/>
          </a:p>
        </p:txBody>
      </p:sp>
      <p:graphicFrame>
        <p:nvGraphicFramePr>
          <p:cNvPr id="4" name="Content Placeholder 3"/>
          <p:cNvGraphicFramePr>
            <a:graphicFrameLocks noGrp="1"/>
          </p:cNvGraphicFramePr>
          <p:nvPr>
            <p:ph sz="quarter" idx="11"/>
            <p:extLst>
              <p:ext uri="{D42A27DB-BD31-4B8C-83A1-F6EECF244321}">
                <p14:modId xmlns:p14="http://schemas.microsoft.com/office/powerpoint/2010/main" val="3693121686"/>
              </p:ext>
            </p:extLst>
          </p:nvPr>
        </p:nvGraphicFramePr>
        <p:xfrm>
          <a:off x="457200" y="1114425"/>
          <a:ext cx="8229600" cy="4886325"/>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3"/>
          <p:cNvSpPr>
            <a:spLocks noGrp="1"/>
          </p:cNvSpPr>
          <p:nvPr>
            <p:ph type="sldNum" sz="quarter" idx="10"/>
          </p:nvPr>
        </p:nvSpPr>
        <p:spPr bwMode="auto">
          <a:xfrm>
            <a:off x="8101013" y="6510338"/>
            <a:ext cx="576262" cy="21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fontAlgn="base">
              <a:spcBef>
                <a:spcPct val="0"/>
              </a:spcBef>
              <a:spcAft>
                <a:spcPct val="0"/>
              </a:spcAft>
            </a:pPr>
            <a:fld id="{89C4F8BB-8BE9-4DDE-B214-8B1494652E80}" type="slidenum">
              <a:rPr lang="en-US" altLang="en-US" sz="800">
                <a:solidFill>
                  <a:srgbClr val="495965"/>
                </a:solidFill>
              </a:rPr>
              <a:pPr fontAlgn="base">
                <a:spcBef>
                  <a:spcPct val="0"/>
                </a:spcBef>
                <a:spcAft>
                  <a:spcPct val="0"/>
                </a:spcAft>
              </a:pPr>
              <a:t>11</a:t>
            </a:fld>
            <a:endParaRPr lang="en-US" altLang="en-US" sz="800">
              <a:solidFill>
                <a:srgbClr val="495965"/>
              </a:solidFill>
            </a:endParaRPr>
          </a:p>
        </p:txBody>
      </p:sp>
    </p:spTree>
    <p:extLst>
      <p:ext uri="{BB962C8B-B14F-4D97-AF65-F5344CB8AC3E}">
        <p14:creationId xmlns:p14="http://schemas.microsoft.com/office/powerpoint/2010/main" val="30465968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TV consumption is moving into non-linear</a:t>
            </a:r>
            <a:r>
              <a:rPr lang="en-US" dirty="0"/>
              <a:t> </a:t>
            </a:r>
            <a:r>
              <a:rPr lang="en-US" dirty="0" smtClean="0"/>
              <a:t>– both time shifted and place shifted</a:t>
            </a:r>
            <a:endParaRPr lang="en-US" dirty="0"/>
          </a:p>
        </p:txBody>
      </p:sp>
      <p:sp>
        <p:nvSpPr>
          <p:cNvPr id="5" name="Slide Number Placeholder 4"/>
          <p:cNvSpPr>
            <a:spLocks noGrp="1"/>
          </p:cNvSpPr>
          <p:nvPr>
            <p:ph type="sldNum" sz="quarter" idx="10"/>
          </p:nvPr>
        </p:nvSpPr>
        <p:spPr/>
        <p:txBody>
          <a:bodyPr/>
          <a:lstStyle/>
          <a:p>
            <a:pPr>
              <a:defRPr/>
            </a:pPr>
            <a:fld id="{D27BD2DE-65B1-48A8-87F7-30B12E9E62A9}" type="slidenum">
              <a:rPr lang="en-US" smtClean="0"/>
              <a:pPr>
                <a:defRPr/>
              </a:pPr>
              <a:t>12</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43235157"/>
              </p:ext>
            </p:extLst>
          </p:nvPr>
        </p:nvGraphicFramePr>
        <p:xfrm>
          <a:off x="457200" y="1484313"/>
          <a:ext cx="8220075" cy="4752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43208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Online </a:t>
            </a:r>
            <a:r>
              <a:rPr lang="en-GB" dirty="0" smtClean="0"/>
              <a:t>video </a:t>
            </a:r>
            <a:r>
              <a:rPr lang="en-GB" dirty="0"/>
              <a:t>revenue will more than double by </a:t>
            </a:r>
            <a:r>
              <a:rPr lang="en-GB" dirty="0" smtClean="0"/>
              <a:t>2018 to $40bn globally</a:t>
            </a:r>
            <a:endParaRPr lang="en-GB" dirty="0"/>
          </a:p>
        </p:txBody>
      </p:sp>
      <p:graphicFrame>
        <p:nvGraphicFramePr>
          <p:cNvPr id="7" name="Content Placeholder 6"/>
          <p:cNvGraphicFramePr>
            <a:graphicFrameLocks noGrp="1"/>
          </p:cNvGraphicFramePr>
          <p:nvPr>
            <p:ph sz="quarter" idx="11"/>
            <p:extLst>
              <p:ext uri="{D42A27DB-BD31-4B8C-83A1-F6EECF244321}">
                <p14:modId xmlns:p14="http://schemas.microsoft.com/office/powerpoint/2010/main" val="1287087374"/>
              </p:ext>
            </p:extLst>
          </p:nvPr>
        </p:nvGraphicFramePr>
        <p:xfrm>
          <a:off x="457200" y="1447800"/>
          <a:ext cx="7086600" cy="4887686"/>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8197" y="3962400"/>
            <a:ext cx="921109" cy="515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7329" y="2971800"/>
            <a:ext cx="1322843" cy="821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8197" y="4592158"/>
            <a:ext cx="982403" cy="589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8197" y="2209800"/>
            <a:ext cx="1121975" cy="523220"/>
          </a:xfrm>
          <a:prstGeom prst="rect">
            <a:avLst/>
          </a:prstGeom>
          <a:noFill/>
        </p:spPr>
        <p:txBody>
          <a:bodyPr wrap="square" lIns="72000" rIns="72000" rtlCol="0">
            <a:spAutoFit/>
          </a:bodyPr>
          <a:lstStyle/>
          <a:p>
            <a:r>
              <a:rPr lang="en-US" b="1" dirty="0" smtClean="0"/>
              <a:t>Sample services</a:t>
            </a:r>
          </a:p>
        </p:txBody>
      </p:sp>
      <p:sp>
        <p:nvSpPr>
          <p:cNvPr id="9" name="Slide Number Placeholder 3"/>
          <p:cNvSpPr>
            <a:spLocks noGrp="1"/>
          </p:cNvSpPr>
          <p:nvPr>
            <p:ph type="sldNum" sz="quarter" idx="10"/>
          </p:nvPr>
        </p:nvSpPr>
        <p:spPr bwMode="auto">
          <a:xfrm>
            <a:off x="8101013" y="6510338"/>
            <a:ext cx="576262" cy="21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fontAlgn="base">
              <a:spcBef>
                <a:spcPct val="0"/>
              </a:spcBef>
              <a:spcAft>
                <a:spcPct val="0"/>
              </a:spcAft>
            </a:pPr>
            <a:fld id="{89C4F8BB-8BE9-4DDE-B214-8B1494652E80}" type="slidenum">
              <a:rPr lang="en-US" altLang="en-US" sz="800">
                <a:solidFill>
                  <a:srgbClr val="495965"/>
                </a:solidFill>
              </a:rPr>
              <a:pPr fontAlgn="base">
                <a:spcBef>
                  <a:spcPct val="0"/>
                </a:spcBef>
                <a:spcAft>
                  <a:spcPct val="0"/>
                </a:spcAft>
              </a:pPr>
              <a:t>13</a:t>
            </a:fld>
            <a:endParaRPr lang="en-US" altLang="en-US" sz="800">
              <a:solidFill>
                <a:srgbClr val="495965"/>
              </a:solidFill>
            </a:endParaRPr>
          </a:p>
        </p:txBody>
      </p:sp>
    </p:spTree>
    <p:extLst>
      <p:ext uri="{BB962C8B-B14F-4D97-AF65-F5344CB8AC3E}">
        <p14:creationId xmlns:p14="http://schemas.microsoft.com/office/powerpoint/2010/main" val="39241871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r"/>
            <a:r>
              <a:rPr lang="en-US" dirty="0" smtClean="0"/>
              <a:t>3. A new competitive landscape</a:t>
            </a:r>
            <a:endParaRPr lang="en-US" dirty="0"/>
          </a:p>
        </p:txBody>
      </p:sp>
      <p:sp>
        <p:nvSpPr>
          <p:cNvPr id="5" name="Slide Number Placeholder 4"/>
          <p:cNvSpPr>
            <a:spLocks noGrp="1"/>
          </p:cNvSpPr>
          <p:nvPr>
            <p:ph type="sldNum" sz="quarter" idx="12"/>
          </p:nvPr>
        </p:nvSpPr>
        <p:spPr/>
        <p:txBody>
          <a:bodyPr/>
          <a:lstStyle/>
          <a:p>
            <a:pPr>
              <a:defRPr/>
            </a:pPr>
            <a:fld id="{D27BD2DE-65B1-48A8-87F7-30B12E9E62A9}" type="slidenum">
              <a:rPr lang="en-US" smtClean="0">
                <a:solidFill>
                  <a:srgbClr val="F1F2F2"/>
                </a:solidFill>
                <a:latin typeface="Arial"/>
              </a:rPr>
              <a:pPr>
                <a:defRPr/>
              </a:pPr>
              <a:t>14</a:t>
            </a:fld>
            <a:endParaRPr lang="en-US">
              <a:solidFill>
                <a:srgbClr val="F1F2F2"/>
              </a:solidFill>
              <a:latin typeface="Arial"/>
            </a:endParaRPr>
          </a:p>
        </p:txBody>
      </p:sp>
    </p:spTree>
    <p:extLst>
      <p:ext uri="{BB962C8B-B14F-4D97-AF65-F5344CB8AC3E}">
        <p14:creationId xmlns:p14="http://schemas.microsoft.com/office/powerpoint/2010/main" val="6871916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TV now covers </a:t>
            </a:r>
            <a:r>
              <a:rPr lang="en-US" smtClean="0"/>
              <a:t>the full </a:t>
            </a:r>
            <a:r>
              <a:rPr lang="en-US" dirty="0" smtClean="0"/>
              <a:t>spectrum from linear channels to MCNs, and broadcasters are just one of many providers</a:t>
            </a:r>
            <a:endParaRPr lang="en-US" dirty="0"/>
          </a:p>
        </p:txBody>
      </p:sp>
      <p:sp>
        <p:nvSpPr>
          <p:cNvPr id="14" name="Content Placeholder 13"/>
          <p:cNvSpPr>
            <a:spLocks noGrp="1"/>
          </p:cNvSpPr>
          <p:nvPr>
            <p:ph sz="quarter" idx="11"/>
          </p:nvPr>
        </p:nvSpPr>
        <p:spPr>
          <a:xfrm>
            <a:off x="5715000" y="1371600"/>
            <a:ext cx="2971800" cy="5029199"/>
          </a:xfrm>
        </p:spPr>
        <p:txBody>
          <a:bodyPr>
            <a:normAutofit fontScale="92500" lnSpcReduction="20000"/>
          </a:bodyPr>
          <a:lstStyle/>
          <a:p>
            <a:r>
              <a:rPr lang="en-US" sz="1800" dirty="0" smtClean="0"/>
              <a:t>The TV channels business already exists on a continuum</a:t>
            </a:r>
          </a:p>
          <a:p>
            <a:r>
              <a:rPr lang="en-US" sz="1800" dirty="0" smtClean="0"/>
              <a:t>The lines that presently distinguish parts of the channels business will continue to blur as channels compete for:</a:t>
            </a:r>
            <a:endParaRPr lang="en-US" sz="1800" dirty="0"/>
          </a:p>
          <a:p>
            <a:pPr lvl="1"/>
            <a:r>
              <a:rPr lang="en-US" sz="1600" dirty="0"/>
              <a:t>Rights</a:t>
            </a:r>
          </a:p>
          <a:p>
            <a:pPr lvl="1"/>
            <a:r>
              <a:rPr lang="en-US" sz="1600" dirty="0"/>
              <a:t>Audience attention </a:t>
            </a:r>
          </a:p>
          <a:p>
            <a:pPr lvl="1"/>
            <a:r>
              <a:rPr lang="en-US" sz="1600" dirty="0"/>
              <a:t>Data</a:t>
            </a:r>
          </a:p>
          <a:p>
            <a:pPr lvl="1"/>
            <a:r>
              <a:rPr lang="en-US" sz="1600" dirty="0"/>
              <a:t>Technology</a:t>
            </a:r>
          </a:p>
          <a:p>
            <a:pPr lvl="1"/>
            <a:r>
              <a:rPr lang="en-US" sz="1600" dirty="0"/>
              <a:t>Consumer revenue and ad-spend </a:t>
            </a:r>
          </a:p>
          <a:p>
            <a:r>
              <a:rPr lang="en-US" sz="1800" dirty="0" smtClean="0"/>
              <a:t>These changing dynamics affect TV channels and content, but also the role of free-to-air broadcasters themselves</a:t>
            </a:r>
          </a:p>
        </p:txBody>
      </p:sp>
      <p:sp>
        <p:nvSpPr>
          <p:cNvPr id="4" name="Round Diagonal Corner Rectangle 3"/>
          <p:cNvSpPr/>
          <p:nvPr/>
        </p:nvSpPr>
        <p:spPr>
          <a:xfrm>
            <a:off x="1676400" y="1295400"/>
            <a:ext cx="3048000" cy="457200"/>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Incumbent broadcasters</a:t>
            </a:r>
            <a:endParaRPr lang="en-US" sz="1400" dirty="0"/>
          </a:p>
        </p:txBody>
      </p:sp>
      <p:sp>
        <p:nvSpPr>
          <p:cNvPr id="5" name="Round Diagonal Corner Rectangle 4"/>
          <p:cNvSpPr/>
          <p:nvPr/>
        </p:nvSpPr>
        <p:spPr>
          <a:xfrm>
            <a:off x="1676400" y="1752600"/>
            <a:ext cx="3048000" cy="457200"/>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Premium channels (e.g. HBO)</a:t>
            </a:r>
            <a:endParaRPr lang="en-US" sz="1400" dirty="0"/>
          </a:p>
        </p:txBody>
      </p:sp>
      <p:sp>
        <p:nvSpPr>
          <p:cNvPr id="6" name="Round Diagonal Corner Rectangle 5"/>
          <p:cNvSpPr/>
          <p:nvPr/>
        </p:nvSpPr>
        <p:spPr>
          <a:xfrm>
            <a:off x="1679510" y="2209800"/>
            <a:ext cx="3048000" cy="457200"/>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‘Cable networks’ (e.g. Fox channels)</a:t>
            </a:r>
            <a:endParaRPr lang="en-US" sz="1400" dirty="0"/>
          </a:p>
        </p:txBody>
      </p:sp>
      <p:sp>
        <p:nvSpPr>
          <p:cNvPr id="7" name="Round Diagonal Corner Rectangle 6"/>
          <p:cNvSpPr/>
          <p:nvPr/>
        </p:nvSpPr>
        <p:spPr>
          <a:xfrm>
            <a:off x="1679510" y="2667000"/>
            <a:ext cx="3048000" cy="457200"/>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Broadcaster digital channels (e.g. BBC 3)</a:t>
            </a:r>
            <a:endParaRPr lang="en-US" sz="1400" dirty="0"/>
          </a:p>
        </p:txBody>
      </p:sp>
      <p:sp>
        <p:nvSpPr>
          <p:cNvPr id="8" name="Round Diagonal Corner Rectangle 7"/>
          <p:cNvSpPr/>
          <p:nvPr/>
        </p:nvSpPr>
        <p:spPr>
          <a:xfrm>
            <a:off x="1676400" y="4953000"/>
            <a:ext cx="3048000" cy="457200"/>
          </a:xfrm>
          <a:prstGeom prst="round2Diag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t>Online premium (e.g. Netflix, Amazon Prime</a:t>
            </a:r>
            <a:r>
              <a:rPr lang="en-US" dirty="0" smtClean="0"/>
              <a:t>)</a:t>
            </a:r>
            <a:endParaRPr lang="en-US" sz="1400" dirty="0"/>
          </a:p>
        </p:txBody>
      </p:sp>
      <p:sp>
        <p:nvSpPr>
          <p:cNvPr id="10" name="Round Diagonal Corner Rectangle 9"/>
          <p:cNvSpPr/>
          <p:nvPr/>
        </p:nvSpPr>
        <p:spPr>
          <a:xfrm>
            <a:off x="1676400" y="5410200"/>
            <a:ext cx="3048000" cy="457200"/>
          </a:xfrm>
          <a:prstGeom prst="round2Diag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t>Portals (e.g. Yahoo, Twitch, Facebook, AOL)</a:t>
            </a:r>
            <a:endParaRPr lang="en-US" sz="1400" dirty="0"/>
          </a:p>
        </p:txBody>
      </p:sp>
      <p:sp>
        <p:nvSpPr>
          <p:cNvPr id="9" name="Round Diagonal Corner Rectangle 8"/>
          <p:cNvSpPr/>
          <p:nvPr/>
        </p:nvSpPr>
        <p:spPr>
          <a:xfrm>
            <a:off x="1679510" y="4038600"/>
            <a:ext cx="3048000" cy="457200"/>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Online broadcaster ad funded (e.g. ITV.com)</a:t>
            </a:r>
            <a:endParaRPr lang="en-US" sz="1400" dirty="0"/>
          </a:p>
        </p:txBody>
      </p:sp>
      <p:sp>
        <p:nvSpPr>
          <p:cNvPr id="12" name="Round Diagonal Corner Rectangle 11"/>
          <p:cNvSpPr/>
          <p:nvPr/>
        </p:nvSpPr>
        <p:spPr>
          <a:xfrm>
            <a:off x="1676400" y="3581400"/>
            <a:ext cx="3048000" cy="457200"/>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Online broadcaster subscription (e.g. </a:t>
            </a:r>
            <a:r>
              <a:rPr lang="en-US" sz="1400" dirty="0" err="1" smtClean="0"/>
              <a:t>Hulu</a:t>
            </a:r>
            <a:r>
              <a:rPr lang="en-US" sz="1400" dirty="0" smtClean="0"/>
              <a:t> Plus, CBS All access)</a:t>
            </a:r>
            <a:endParaRPr lang="en-US" sz="1400" dirty="0"/>
          </a:p>
        </p:txBody>
      </p:sp>
      <p:sp>
        <p:nvSpPr>
          <p:cNvPr id="13" name="Round Diagonal Corner Rectangle 12"/>
          <p:cNvSpPr/>
          <p:nvPr/>
        </p:nvSpPr>
        <p:spPr>
          <a:xfrm>
            <a:off x="1676400" y="3124200"/>
            <a:ext cx="3048000" cy="457200"/>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Online premium channel subscription (e.g. HBO Now)</a:t>
            </a:r>
            <a:endParaRPr lang="en-US" sz="1400" dirty="0"/>
          </a:p>
        </p:txBody>
      </p:sp>
      <p:sp>
        <p:nvSpPr>
          <p:cNvPr id="11" name="Round Diagonal Corner Rectangle 10"/>
          <p:cNvSpPr/>
          <p:nvPr/>
        </p:nvSpPr>
        <p:spPr>
          <a:xfrm>
            <a:off x="1679510" y="5867400"/>
            <a:ext cx="3048000" cy="457200"/>
          </a:xfrm>
          <a:prstGeom prst="round2Diag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t>(YouTube) MCNs</a:t>
            </a:r>
            <a:endParaRPr lang="en-US" sz="1400" dirty="0"/>
          </a:p>
        </p:txBody>
      </p:sp>
      <p:sp>
        <p:nvSpPr>
          <p:cNvPr id="3" name="Right Brace 2"/>
          <p:cNvSpPr/>
          <p:nvPr/>
        </p:nvSpPr>
        <p:spPr>
          <a:xfrm flipH="1">
            <a:off x="1374710" y="1295401"/>
            <a:ext cx="301690" cy="1828800"/>
          </a:xfrm>
          <a:prstGeom prst="rightBrace">
            <a:avLst/>
          </a:prstGeom>
          <a:ln w="31750">
            <a:solidFill>
              <a:srgbClr val="707C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e 14"/>
          <p:cNvSpPr/>
          <p:nvPr/>
        </p:nvSpPr>
        <p:spPr>
          <a:xfrm flipH="1">
            <a:off x="1374710" y="3124200"/>
            <a:ext cx="304800" cy="3200399"/>
          </a:xfrm>
          <a:prstGeom prst="rightBrace">
            <a:avLst/>
          </a:prstGeom>
          <a:ln w="31750">
            <a:solidFill>
              <a:srgbClr val="707C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155510" y="1905000"/>
            <a:ext cx="1219200" cy="523220"/>
          </a:xfrm>
          <a:prstGeom prst="rect">
            <a:avLst/>
          </a:prstGeom>
          <a:noFill/>
        </p:spPr>
        <p:txBody>
          <a:bodyPr wrap="square" lIns="72000" rIns="72000" rtlCol="0">
            <a:spAutoFit/>
          </a:bodyPr>
          <a:lstStyle/>
          <a:p>
            <a:pPr algn="r"/>
            <a:r>
              <a:rPr lang="en-US" dirty="0" smtClean="0"/>
              <a:t>Traditional broadcast</a:t>
            </a:r>
          </a:p>
        </p:txBody>
      </p:sp>
      <p:sp>
        <p:nvSpPr>
          <p:cNvPr id="17" name="TextBox 16"/>
          <p:cNvSpPr txBox="1"/>
          <p:nvPr/>
        </p:nvSpPr>
        <p:spPr>
          <a:xfrm>
            <a:off x="152400" y="4462790"/>
            <a:ext cx="1219200" cy="523220"/>
          </a:xfrm>
          <a:prstGeom prst="rect">
            <a:avLst/>
          </a:prstGeom>
          <a:noFill/>
        </p:spPr>
        <p:txBody>
          <a:bodyPr wrap="square" lIns="72000" rIns="72000" rtlCol="0">
            <a:spAutoFit/>
          </a:bodyPr>
          <a:lstStyle/>
          <a:p>
            <a:pPr algn="r"/>
            <a:r>
              <a:rPr lang="en-US" dirty="0" smtClean="0"/>
              <a:t>‘Over the top’ (OTT)</a:t>
            </a:r>
          </a:p>
        </p:txBody>
      </p:sp>
      <p:sp>
        <p:nvSpPr>
          <p:cNvPr id="18" name="Up-Down Arrow 17"/>
          <p:cNvSpPr/>
          <p:nvPr/>
        </p:nvSpPr>
        <p:spPr>
          <a:xfrm>
            <a:off x="4800600" y="1371600"/>
            <a:ext cx="685800" cy="4876800"/>
          </a:xfrm>
          <a:prstGeom prst="upDownArrow">
            <a:avLst/>
          </a:prstGeom>
          <a:solidFill>
            <a:srgbClr val="707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spc="20" dirty="0" smtClean="0">
              <a:solidFill>
                <a:schemeClr val="bg1"/>
              </a:solidFill>
            </a:endParaRPr>
          </a:p>
        </p:txBody>
      </p:sp>
      <p:sp>
        <p:nvSpPr>
          <p:cNvPr id="19" name="Round Diagonal Corner Rectangle 18"/>
          <p:cNvSpPr/>
          <p:nvPr/>
        </p:nvSpPr>
        <p:spPr>
          <a:xfrm>
            <a:off x="79310" y="5715000"/>
            <a:ext cx="149290" cy="152400"/>
          </a:xfrm>
          <a:prstGeom prst="round2Diag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dirty="0"/>
          </a:p>
        </p:txBody>
      </p:sp>
      <p:sp>
        <p:nvSpPr>
          <p:cNvPr id="20" name="Round Diagonal Corner Rectangle 19"/>
          <p:cNvSpPr/>
          <p:nvPr/>
        </p:nvSpPr>
        <p:spPr>
          <a:xfrm>
            <a:off x="79310" y="5102289"/>
            <a:ext cx="149290" cy="155511"/>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1" name="TextBox 20"/>
          <p:cNvSpPr txBox="1"/>
          <p:nvPr/>
        </p:nvSpPr>
        <p:spPr>
          <a:xfrm>
            <a:off x="228600" y="4953000"/>
            <a:ext cx="1219200" cy="461665"/>
          </a:xfrm>
          <a:prstGeom prst="rect">
            <a:avLst/>
          </a:prstGeom>
          <a:noFill/>
        </p:spPr>
        <p:txBody>
          <a:bodyPr wrap="square" lIns="72000" rIns="72000" rtlCol="0">
            <a:spAutoFit/>
          </a:bodyPr>
          <a:lstStyle/>
          <a:p>
            <a:r>
              <a:rPr lang="en-US" sz="1200" dirty="0" smtClean="0"/>
              <a:t>Traditional TV background</a:t>
            </a:r>
          </a:p>
        </p:txBody>
      </p:sp>
      <p:sp>
        <p:nvSpPr>
          <p:cNvPr id="22" name="TextBox 21"/>
          <p:cNvSpPr txBox="1"/>
          <p:nvPr/>
        </p:nvSpPr>
        <p:spPr>
          <a:xfrm>
            <a:off x="228600" y="5562600"/>
            <a:ext cx="1219200" cy="646331"/>
          </a:xfrm>
          <a:prstGeom prst="rect">
            <a:avLst/>
          </a:prstGeom>
          <a:noFill/>
        </p:spPr>
        <p:txBody>
          <a:bodyPr wrap="square" lIns="72000" rIns="72000" rtlCol="0">
            <a:spAutoFit/>
          </a:bodyPr>
          <a:lstStyle/>
          <a:p>
            <a:r>
              <a:rPr lang="en-US" sz="1200" dirty="0" smtClean="0"/>
              <a:t>OTT and/or platform background</a:t>
            </a:r>
          </a:p>
        </p:txBody>
      </p:sp>
      <p:sp>
        <p:nvSpPr>
          <p:cNvPr id="24" name="Round Diagonal Corner Rectangle 23"/>
          <p:cNvSpPr/>
          <p:nvPr/>
        </p:nvSpPr>
        <p:spPr>
          <a:xfrm>
            <a:off x="1676400" y="4495800"/>
            <a:ext cx="3048000" cy="457200"/>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Online broadcaster transaction (e.g. Sky pay-per-view)</a:t>
            </a:r>
            <a:endParaRPr lang="en-US" sz="1400" dirty="0"/>
          </a:p>
        </p:txBody>
      </p:sp>
      <p:sp>
        <p:nvSpPr>
          <p:cNvPr id="26" name="Slide Number Placeholder 3"/>
          <p:cNvSpPr>
            <a:spLocks noGrp="1"/>
          </p:cNvSpPr>
          <p:nvPr>
            <p:ph type="sldNum" sz="quarter" idx="4294967295"/>
          </p:nvPr>
        </p:nvSpPr>
        <p:spPr bwMode="auto">
          <a:xfrm>
            <a:off x="8101013" y="6510338"/>
            <a:ext cx="576262" cy="219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algn="r" fontAlgn="base">
              <a:spcBef>
                <a:spcPct val="0"/>
              </a:spcBef>
              <a:spcAft>
                <a:spcPct val="0"/>
              </a:spcAft>
            </a:pPr>
            <a:fld id="{89C4F8BB-8BE9-4DDE-B214-8B1494652E80}" type="slidenum">
              <a:rPr lang="en-US" altLang="en-US" sz="800">
                <a:solidFill>
                  <a:srgbClr val="495965"/>
                </a:solidFill>
              </a:rPr>
              <a:pPr algn="r" fontAlgn="base">
                <a:spcBef>
                  <a:spcPct val="0"/>
                </a:spcBef>
                <a:spcAft>
                  <a:spcPct val="0"/>
                </a:spcAft>
              </a:pPr>
              <a:t>15</a:t>
            </a:fld>
            <a:endParaRPr lang="en-US" altLang="en-US" sz="800">
              <a:solidFill>
                <a:srgbClr val="495965"/>
              </a:solidFill>
            </a:endParaRPr>
          </a:p>
        </p:txBody>
      </p:sp>
    </p:spTree>
    <p:extLst>
      <p:ext uri="{BB962C8B-B14F-4D97-AF65-F5344CB8AC3E}">
        <p14:creationId xmlns:p14="http://schemas.microsoft.com/office/powerpoint/2010/main" val="9256866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fontAlgn="base">
              <a:spcBef>
                <a:spcPct val="0"/>
              </a:spcBef>
              <a:spcAft>
                <a:spcPct val="0"/>
              </a:spcAft>
            </a:pPr>
            <a:fld id="{F933E903-4E9C-4177-857D-3A6E4C261637}" type="slidenum">
              <a:rPr lang="en-US" altLang="en-US" sz="800">
                <a:solidFill>
                  <a:srgbClr val="495965"/>
                </a:solidFill>
              </a:rPr>
              <a:pPr fontAlgn="base">
                <a:spcBef>
                  <a:spcPct val="0"/>
                </a:spcBef>
                <a:spcAft>
                  <a:spcPct val="0"/>
                </a:spcAft>
              </a:pPr>
              <a:t>16</a:t>
            </a:fld>
            <a:endParaRPr lang="en-US" altLang="en-US" sz="800">
              <a:solidFill>
                <a:srgbClr val="495965"/>
              </a:solidFill>
            </a:endParaRPr>
          </a:p>
        </p:txBody>
      </p:sp>
      <p:sp>
        <p:nvSpPr>
          <p:cNvPr id="35843" name="Title 19"/>
          <p:cNvSpPr>
            <a:spLocks noGrp="1"/>
          </p:cNvSpPr>
          <p:nvPr>
            <p:ph type="title"/>
          </p:nvPr>
        </p:nvSpPr>
        <p:spPr>
          <a:xfrm>
            <a:off x="466725" y="549275"/>
            <a:ext cx="8213725" cy="792163"/>
          </a:xfrm>
        </p:spPr>
        <p:txBody>
          <a:bodyPr/>
          <a:lstStyle/>
          <a:p>
            <a:r>
              <a:rPr lang="en-US" altLang="en-US" dirty="0" smtClean="0"/>
              <a:t>Broadcasters are investing and adding services to compete within this new definition of TV</a:t>
            </a:r>
          </a:p>
        </p:txBody>
      </p:sp>
      <p:grpSp>
        <p:nvGrpSpPr>
          <p:cNvPr id="2" name="Group 9"/>
          <p:cNvGrpSpPr>
            <a:grpSpLocks/>
          </p:cNvGrpSpPr>
          <p:nvPr/>
        </p:nvGrpSpPr>
        <p:grpSpPr bwMode="auto">
          <a:xfrm>
            <a:off x="466725" y="1484313"/>
            <a:ext cx="8208963" cy="4752975"/>
            <a:chOff x="467430" y="836635"/>
            <a:chExt cx="8208258" cy="5329215"/>
          </a:xfrm>
        </p:grpSpPr>
        <p:sp>
          <p:nvSpPr>
            <p:cNvPr id="12" name="txtboxInfographicTitleBar"/>
            <p:cNvSpPr/>
            <p:nvPr/>
          </p:nvSpPr>
          <p:spPr>
            <a:xfrm>
              <a:off x="467430" y="836635"/>
              <a:ext cx="8208258" cy="404051"/>
            </a:xfrm>
            <a:prstGeom prst="rect">
              <a:avLst/>
            </a:prstGeom>
            <a:solidFill>
              <a:srgbClr val="707C8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sz="1600" b="1" dirty="0" smtClean="0">
                  <a:solidFill>
                    <a:srgbClr val="FFFFFF"/>
                  </a:solidFill>
                </a:rPr>
                <a:t>Example Europe: On Demand Audio Visual Services Operated by Broadcasters</a:t>
              </a:r>
              <a:endParaRPr lang="en-US" sz="1600" b="1" dirty="0">
                <a:solidFill>
                  <a:srgbClr val="FFFFFF"/>
                </a:solidFill>
              </a:endParaRPr>
            </a:p>
          </p:txBody>
        </p:sp>
        <p:sp>
          <p:nvSpPr>
            <p:cNvPr id="13" name="txtboxInfographicBorder"/>
            <p:cNvSpPr/>
            <p:nvPr/>
          </p:nvSpPr>
          <p:spPr>
            <a:xfrm>
              <a:off x="467430" y="838414"/>
              <a:ext cx="8208258" cy="5327436"/>
            </a:xfrm>
            <a:prstGeom prst="rect">
              <a:avLst/>
            </a:prstGeom>
            <a:noFill/>
            <a:ln w="19050">
              <a:solidFill>
                <a:srgbClr val="707C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852" name="txtboxInfographicSourceLine"/>
            <p:cNvSpPr txBox="1">
              <a:spLocks noChangeArrowheads="1"/>
            </p:cNvSpPr>
            <p:nvPr/>
          </p:nvSpPr>
          <p:spPr bwMode="auto">
            <a:xfrm>
              <a:off x="467430" y="5600783"/>
              <a:ext cx="7457435" cy="56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0" bIns="72000" anchor="b"/>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endParaRPr lang="en-US" altLang="en-US" sz="1000" dirty="0" smtClean="0">
                <a:solidFill>
                  <a:srgbClr val="707C8A"/>
                </a:solidFill>
              </a:endParaRPr>
            </a:p>
            <a:p>
              <a:endParaRPr lang="en-US" altLang="en-US" sz="1000" dirty="0" smtClean="0">
                <a:solidFill>
                  <a:srgbClr val="707C8A"/>
                </a:solidFill>
              </a:endParaRPr>
            </a:p>
            <a:p>
              <a:r>
                <a:rPr lang="en-US" altLang="en-US" sz="1000" dirty="0" smtClean="0">
                  <a:solidFill>
                    <a:srgbClr val="707C8A"/>
                  </a:solidFill>
                </a:rPr>
                <a:t>Note: Owned and Operated include </a:t>
              </a:r>
              <a:r>
                <a:rPr lang="en-US" altLang="en-US" sz="1000" dirty="0" err="1" smtClean="0">
                  <a:solidFill>
                    <a:srgbClr val="707C8A"/>
                  </a:solidFill>
                </a:rPr>
                <a:t>catchup</a:t>
              </a:r>
              <a:r>
                <a:rPr lang="en-US" altLang="en-US" sz="1000" dirty="0" smtClean="0">
                  <a:solidFill>
                    <a:srgbClr val="707C8A"/>
                  </a:solidFill>
                </a:rPr>
                <a:t> and OTT services; Branded includes services hosted on iTunes, </a:t>
              </a:r>
              <a:r>
                <a:rPr lang="en-US" altLang="en-US" sz="1000" dirty="0" err="1" smtClean="0">
                  <a:solidFill>
                    <a:srgbClr val="707C8A"/>
                  </a:solidFill>
                </a:rPr>
                <a:t>XBox</a:t>
              </a:r>
              <a:r>
                <a:rPr lang="en-US" altLang="en-US" sz="1000" dirty="0" smtClean="0">
                  <a:solidFill>
                    <a:srgbClr val="707C8A"/>
                  </a:solidFill>
                </a:rPr>
                <a:t> and YouTube </a:t>
              </a:r>
            </a:p>
            <a:p>
              <a:r>
                <a:rPr lang="en-US" altLang="en-US" sz="1000" dirty="0" smtClean="0">
                  <a:solidFill>
                    <a:srgbClr val="707C8A"/>
                  </a:solidFill>
                </a:rPr>
                <a:t>Source</a:t>
              </a:r>
              <a:r>
                <a:rPr lang="en-US" altLang="en-US" sz="1000" dirty="0">
                  <a:solidFill>
                    <a:srgbClr val="707C8A"/>
                  </a:solidFill>
                </a:rPr>
                <a:t>:</a:t>
              </a:r>
              <a:r>
                <a:rPr lang="en-US" altLang="en-US" sz="1000" dirty="0" smtClean="0">
                  <a:solidFill>
                    <a:srgbClr val="707C8A"/>
                  </a:solidFill>
                </a:rPr>
                <a:t> MAVISE Database</a:t>
              </a:r>
              <a:endParaRPr lang="en-US" altLang="en-US" sz="1000" dirty="0">
                <a:solidFill>
                  <a:srgbClr val="707C8A"/>
                </a:solidFill>
              </a:endParaRPr>
            </a:p>
          </p:txBody>
        </p:sp>
      </p:grpSp>
      <p:graphicFrame>
        <p:nvGraphicFramePr>
          <p:cNvPr id="11" name="Chart 10"/>
          <p:cNvGraphicFramePr/>
          <p:nvPr>
            <p:extLst>
              <p:ext uri="{D42A27DB-BD31-4B8C-83A1-F6EECF244321}">
                <p14:modId xmlns:p14="http://schemas.microsoft.com/office/powerpoint/2010/main" val="3277184317"/>
              </p:ext>
            </p:extLst>
          </p:nvPr>
        </p:nvGraphicFramePr>
        <p:xfrm>
          <a:off x="457200" y="1905000"/>
          <a:ext cx="8229600" cy="381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10149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www.exchangewire.com/wp-content/uploads/2014/03/rtl-group-logo.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62000" y="2514600"/>
            <a:ext cx="1111251" cy="666751"/>
          </a:xfrm>
          <a:prstGeom prst="rect">
            <a:avLst/>
          </a:prstGeom>
          <a:noFill/>
        </p:spPr>
      </p:pic>
      <p:pic>
        <p:nvPicPr>
          <p:cNvPr id="2061" name="Picture 1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91266" y="5235597"/>
            <a:ext cx="1376304" cy="924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20433" y="2440160"/>
            <a:ext cx="1117969" cy="75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normAutofit/>
          </a:bodyPr>
          <a:lstStyle/>
          <a:p>
            <a:r>
              <a:rPr lang="en-GB" dirty="0" smtClean="0"/>
              <a:t>Broadcasters are looking to tap into YouTube’s scale via ‘Multichannel Networks’</a:t>
            </a:r>
            <a:endParaRPr lang="en-GB" dirty="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96053" y="1843656"/>
            <a:ext cx="1344450" cy="320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930072" y="1847963"/>
            <a:ext cx="935327" cy="528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805339" y="3220736"/>
            <a:ext cx="923328" cy="1107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ight Arrow 10"/>
          <p:cNvSpPr/>
          <p:nvPr/>
        </p:nvSpPr>
        <p:spPr>
          <a:xfrm>
            <a:off x="2143125" y="1654516"/>
            <a:ext cx="476250" cy="577169"/>
          </a:xfrm>
          <a:prstGeom prst="rightArrow">
            <a:avLst/>
          </a:prstGeom>
        </p:spPr>
        <p:style>
          <a:lnRef idx="1">
            <a:schemeClr val="accent1"/>
          </a:lnRef>
          <a:fillRef idx="3">
            <a:schemeClr val="accent1"/>
          </a:fillRef>
          <a:effectRef idx="2">
            <a:schemeClr val="accent1"/>
          </a:effectRef>
          <a:fontRef idx="minor">
            <a:schemeClr val="lt1"/>
          </a:fontRef>
        </p:style>
        <p:txBody>
          <a:bodyPr lIns="61539" tIns="30770" rIns="61539" bIns="30770" rtlCol="0" anchor="ctr"/>
          <a:lstStyle/>
          <a:p>
            <a:pPr algn="ctr"/>
            <a:endParaRPr lang="en-GB"/>
          </a:p>
        </p:txBody>
      </p:sp>
      <p:sp>
        <p:nvSpPr>
          <p:cNvPr id="19" name="Right Arrow 18"/>
          <p:cNvSpPr/>
          <p:nvPr/>
        </p:nvSpPr>
        <p:spPr>
          <a:xfrm>
            <a:off x="2143125" y="2596731"/>
            <a:ext cx="476250" cy="577169"/>
          </a:xfrm>
          <a:prstGeom prst="rightArrow">
            <a:avLst/>
          </a:prstGeom>
        </p:spPr>
        <p:style>
          <a:lnRef idx="1">
            <a:schemeClr val="accent1"/>
          </a:lnRef>
          <a:fillRef idx="3">
            <a:schemeClr val="accent1"/>
          </a:fillRef>
          <a:effectRef idx="2">
            <a:schemeClr val="accent1"/>
          </a:effectRef>
          <a:fontRef idx="minor">
            <a:schemeClr val="lt1"/>
          </a:fontRef>
        </p:style>
        <p:txBody>
          <a:bodyPr lIns="61539" tIns="30770" rIns="61539" bIns="30770" rtlCol="0" anchor="ctr"/>
          <a:lstStyle/>
          <a:p>
            <a:pPr algn="ctr"/>
            <a:endParaRPr lang="en-GB"/>
          </a:p>
        </p:txBody>
      </p:sp>
      <p:sp>
        <p:nvSpPr>
          <p:cNvPr id="20" name="Right Arrow 19"/>
          <p:cNvSpPr/>
          <p:nvPr/>
        </p:nvSpPr>
        <p:spPr>
          <a:xfrm>
            <a:off x="2143125" y="3538946"/>
            <a:ext cx="476250" cy="577169"/>
          </a:xfrm>
          <a:prstGeom prst="rightArrow">
            <a:avLst/>
          </a:prstGeom>
        </p:spPr>
        <p:style>
          <a:lnRef idx="1">
            <a:schemeClr val="accent1"/>
          </a:lnRef>
          <a:fillRef idx="3">
            <a:schemeClr val="accent1"/>
          </a:fillRef>
          <a:effectRef idx="2">
            <a:schemeClr val="accent1"/>
          </a:effectRef>
          <a:fontRef idx="minor">
            <a:schemeClr val="lt1"/>
          </a:fontRef>
        </p:style>
        <p:txBody>
          <a:bodyPr lIns="61539" tIns="30770" rIns="61539" bIns="30770" rtlCol="0" anchor="ctr"/>
          <a:lstStyle/>
          <a:p>
            <a:pPr algn="ctr"/>
            <a:endParaRPr lang="en-GB"/>
          </a:p>
        </p:txBody>
      </p:sp>
      <p:pic>
        <p:nvPicPr>
          <p:cNvPr id="2058" name="Picture 10"/>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63749" y="4481842"/>
            <a:ext cx="873518" cy="565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611193" y="4400551"/>
            <a:ext cx="1186579" cy="923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ight Arrow 23"/>
          <p:cNvSpPr/>
          <p:nvPr/>
        </p:nvSpPr>
        <p:spPr>
          <a:xfrm>
            <a:off x="2143125" y="4481161"/>
            <a:ext cx="476250" cy="577169"/>
          </a:xfrm>
          <a:prstGeom prst="rightArrow">
            <a:avLst/>
          </a:prstGeom>
        </p:spPr>
        <p:style>
          <a:lnRef idx="1">
            <a:schemeClr val="accent1"/>
          </a:lnRef>
          <a:fillRef idx="3">
            <a:schemeClr val="accent1"/>
          </a:fillRef>
          <a:effectRef idx="2">
            <a:schemeClr val="accent1"/>
          </a:effectRef>
          <a:fontRef idx="minor">
            <a:schemeClr val="lt1"/>
          </a:fontRef>
        </p:style>
        <p:txBody>
          <a:bodyPr lIns="61539" tIns="30770" rIns="61539" bIns="30770" rtlCol="0" anchor="ctr"/>
          <a:lstStyle/>
          <a:p>
            <a:pPr algn="ctr"/>
            <a:endParaRPr lang="en-GB"/>
          </a:p>
        </p:txBody>
      </p:sp>
      <p:pic>
        <p:nvPicPr>
          <p:cNvPr id="2060" name="Picture 12"/>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857250" y="5429250"/>
            <a:ext cx="746801"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ight Arrow 26"/>
          <p:cNvSpPr/>
          <p:nvPr/>
        </p:nvSpPr>
        <p:spPr>
          <a:xfrm>
            <a:off x="2143125" y="5423377"/>
            <a:ext cx="476250" cy="577169"/>
          </a:xfrm>
          <a:prstGeom prst="rightArrow">
            <a:avLst/>
          </a:prstGeom>
        </p:spPr>
        <p:style>
          <a:lnRef idx="1">
            <a:schemeClr val="accent1"/>
          </a:lnRef>
          <a:fillRef idx="3">
            <a:schemeClr val="accent1"/>
          </a:fillRef>
          <a:effectRef idx="2">
            <a:schemeClr val="accent1"/>
          </a:effectRef>
          <a:fontRef idx="minor">
            <a:schemeClr val="lt1"/>
          </a:fontRef>
        </p:style>
        <p:txBody>
          <a:bodyPr lIns="61539" tIns="30770" rIns="61539" bIns="30770" rtlCol="0" anchor="ctr"/>
          <a:lstStyle/>
          <a:p>
            <a:pPr algn="ctr"/>
            <a:endParaRPr lang="en-GB"/>
          </a:p>
        </p:txBody>
      </p:sp>
      <p:sp>
        <p:nvSpPr>
          <p:cNvPr id="12" name="Rectangle 11"/>
          <p:cNvSpPr/>
          <p:nvPr/>
        </p:nvSpPr>
        <p:spPr>
          <a:xfrm>
            <a:off x="428625" y="1485901"/>
            <a:ext cx="3868113" cy="2842829"/>
          </a:xfrm>
          <a:prstGeom prst="rect">
            <a:avLst/>
          </a:prstGeom>
          <a:noFill/>
          <a:ln>
            <a:prstDash val="dash"/>
          </a:ln>
        </p:spPr>
        <p:style>
          <a:lnRef idx="2">
            <a:schemeClr val="accent2"/>
          </a:lnRef>
          <a:fillRef idx="1">
            <a:schemeClr val="lt1"/>
          </a:fillRef>
          <a:effectRef idx="0">
            <a:schemeClr val="accent2"/>
          </a:effectRef>
          <a:fontRef idx="minor">
            <a:schemeClr val="dk1"/>
          </a:fontRef>
        </p:style>
        <p:txBody>
          <a:bodyPr lIns="61539" tIns="30770" rIns="61539" bIns="30770" rtlCol="0" anchor="ctr"/>
          <a:lstStyle/>
          <a:p>
            <a:pPr algn="ctr"/>
            <a:endParaRPr lang="en-GB"/>
          </a:p>
        </p:txBody>
      </p:sp>
      <p:sp>
        <p:nvSpPr>
          <p:cNvPr id="29" name="Rectangle 28"/>
          <p:cNvSpPr/>
          <p:nvPr/>
        </p:nvSpPr>
        <p:spPr>
          <a:xfrm>
            <a:off x="428625" y="4400551"/>
            <a:ext cx="3868113" cy="1773848"/>
          </a:xfrm>
          <a:prstGeom prst="rect">
            <a:avLst/>
          </a:prstGeom>
          <a:noFill/>
          <a:ln>
            <a:solidFill>
              <a:schemeClr val="accent6">
                <a:lumMod val="75000"/>
                <a:lumOff val="25000"/>
              </a:schemeClr>
            </a:solidFill>
            <a:prstDash val="dash"/>
          </a:ln>
        </p:spPr>
        <p:style>
          <a:lnRef idx="2">
            <a:schemeClr val="accent2"/>
          </a:lnRef>
          <a:fillRef idx="1">
            <a:schemeClr val="lt1"/>
          </a:fillRef>
          <a:effectRef idx="0">
            <a:schemeClr val="accent2"/>
          </a:effectRef>
          <a:fontRef idx="minor">
            <a:schemeClr val="dk1"/>
          </a:fontRef>
        </p:style>
        <p:txBody>
          <a:bodyPr lIns="61539" tIns="30770" rIns="61539" bIns="30770" rtlCol="0" anchor="ctr"/>
          <a:lstStyle/>
          <a:p>
            <a:pPr algn="ctr"/>
            <a:endParaRPr lang="en-GB"/>
          </a:p>
        </p:txBody>
      </p:sp>
      <p:sp>
        <p:nvSpPr>
          <p:cNvPr id="23" name="Content Placeholder 9"/>
          <p:cNvSpPr>
            <a:spLocks noGrp="1"/>
          </p:cNvSpPr>
          <p:nvPr>
            <p:ph sz="quarter" idx="11"/>
          </p:nvPr>
        </p:nvSpPr>
        <p:spPr>
          <a:xfrm>
            <a:off x="4648200" y="1485901"/>
            <a:ext cx="4038600" cy="4589462"/>
          </a:xfrm>
        </p:spPr>
        <p:txBody>
          <a:bodyPr>
            <a:normAutofit fontScale="85000" lnSpcReduction="20000"/>
          </a:bodyPr>
          <a:lstStyle/>
          <a:p>
            <a:r>
              <a:rPr lang="en-GB" dirty="0" smtClean="0"/>
              <a:t>Broadcasters are increasingly buying into YouTube Multichannel Networks (MCNs), which aggregate and monetise YouTube channels.</a:t>
            </a:r>
          </a:p>
          <a:p>
            <a:r>
              <a:rPr lang="en-GB" dirty="0" smtClean="0"/>
              <a:t>Broadcasters are competing in the MCN ecosystem through short-form non-TV like offers, in order to add to their traditional premium long-form content.</a:t>
            </a:r>
          </a:p>
          <a:p>
            <a:r>
              <a:rPr lang="en-GB" dirty="0" smtClean="0"/>
              <a:t>This is partly a diversification strategy, and ensures that bets are hedged against the success of YouTube at the expense of broadcast.</a:t>
            </a:r>
            <a:endParaRPr lang="en-GB" dirty="0"/>
          </a:p>
          <a:p>
            <a:r>
              <a:rPr lang="en-GB" dirty="0" smtClean="0"/>
              <a:t>It also represents a defensive move – as major content suppliers buy into MCNs as well (Disney into Maker, </a:t>
            </a:r>
            <a:r>
              <a:rPr lang="en-GB" dirty="0" err="1" smtClean="0"/>
              <a:t>Dreamworks</a:t>
            </a:r>
            <a:r>
              <a:rPr lang="en-GB" dirty="0" smtClean="0"/>
              <a:t> into Awesomeness TV, Warner into </a:t>
            </a:r>
            <a:r>
              <a:rPr lang="en-GB" dirty="0" err="1" smtClean="0"/>
              <a:t>Machinima</a:t>
            </a:r>
            <a:r>
              <a:rPr lang="en-GB" dirty="0" smtClean="0"/>
              <a:t>), looking to create new, more direct paths to consumers.</a:t>
            </a:r>
          </a:p>
        </p:txBody>
      </p:sp>
      <p:sp>
        <p:nvSpPr>
          <p:cNvPr id="25" name="TextBox 24"/>
          <p:cNvSpPr txBox="1"/>
          <p:nvPr/>
        </p:nvSpPr>
        <p:spPr>
          <a:xfrm>
            <a:off x="381000" y="6215390"/>
            <a:ext cx="8534400" cy="261610"/>
          </a:xfrm>
          <a:prstGeom prst="rect">
            <a:avLst/>
          </a:prstGeom>
          <a:noFill/>
        </p:spPr>
        <p:txBody>
          <a:bodyPr wrap="square" lIns="72000" rIns="72000" rtlCol="0">
            <a:spAutoFit/>
          </a:bodyPr>
          <a:lstStyle/>
          <a:p>
            <a:r>
              <a:rPr lang="en-GB" sz="1100" i="1" dirty="0" smtClean="0"/>
              <a:t>List is exemplary, not exhaustive</a:t>
            </a:r>
          </a:p>
        </p:txBody>
      </p:sp>
      <p:pic>
        <p:nvPicPr>
          <p:cNvPr id="20482" name="Picture 2" descr="http://3.bp.blogspot.com/-p_Fij2SXwaA/VCw_WbfnVpI/AAAAAAAAhj4/Z1REKoMeiAc/s1600/MTG-logo-2014.png"/>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685800" y="3569494"/>
            <a:ext cx="1221975" cy="545306"/>
          </a:xfrm>
          <a:prstGeom prst="rect">
            <a:avLst/>
          </a:prstGeom>
          <a:noFill/>
        </p:spPr>
      </p:pic>
      <p:sp>
        <p:nvSpPr>
          <p:cNvPr id="28" name="Slide Number Placeholder 3"/>
          <p:cNvSpPr>
            <a:spLocks noGrp="1"/>
          </p:cNvSpPr>
          <p:nvPr>
            <p:ph type="sldNum" sz="quarter" idx="4294967295"/>
          </p:nvPr>
        </p:nvSpPr>
        <p:spPr>
          <a:xfrm>
            <a:off x="8101013" y="6510338"/>
            <a:ext cx="576262" cy="219075"/>
          </a:xfrm>
          <a:prstGeom prst="rect">
            <a:avLst/>
          </a:prstGeom>
        </p:spPr>
        <p:txBody>
          <a:bodyPr/>
          <a:lstStyle/>
          <a:p>
            <a:pPr algn="r">
              <a:defRPr/>
            </a:pPr>
            <a:fld id="{F0A25F62-4244-4534-8D2B-5B2A92E9FA6A}" type="slidenum">
              <a:rPr lang="en-US" sz="800" smtClean="0"/>
              <a:pPr algn="r">
                <a:defRPr/>
              </a:pPr>
              <a:t>17</a:t>
            </a:fld>
            <a:endParaRPr lang="en-US" sz="800" dirty="0"/>
          </a:p>
        </p:txBody>
      </p:sp>
    </p:spTree>
    <p:extLst>
      <p:ext uri="{BB962C8B-B14F-4D97-AF65-F5344CB8AC3E}">
        <p14:creationId xmlns:p14="http://schemas.microsoft.com/office/powerpoint/2010/main" val="27479089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Beyond YouTube, new creators &amp; platforms such as Facebook and AOL capture video audiences, together dwarfing time spent on broadcasters’ online offerings </a:t>
            </a:r>
          </a:p>
        </p:txBody>
      </p:sp>
      <p:sp>
        <p:nvSpPr>
          <p:cNvPr id="4" name="Slide Number Placeholder 3"/>
          <p:cNvSpPr>
            <a:spLocks noGrp="1"/>
          </p:cNvSpPr>
          <p:nvPr>
            <p:ph type="sldNum" sz="quarter" idx="10"/>
          </p:nvPr>
        </p:nvSpPr>
        <p:spPr/>
        <p:txBody>
          <a:bodyPr/>
          <a:lstStyle/>
          <a:p>
            <a:pPr>
              <a:defRPr/>
            </a:pPr>
            <a:fld id="{F0A25F62-4244-4534-8D2B-5B2A92E9FA6A}" type="slidenum">
              <a:rPr lang="en-US">
                <a:latin typeface="Arial"/>
              </a:rPr>
              <a:pPr>
                <a:defRPr/>
              </a:pPr>
              <a:t>18</a:t>
            </a:fld>
            <a:endParaRPr lang="en-US" dirty="0">
              <a:latin typeface="Arial"/>
            </a:endParaRPr>
          </a:p>
        </p:txBody>
      </p:sp>
      <p:graphicFrame>
        <p:nvGraphicFramePr>
          <p:cNvPr id="6" name="Content Placeholder 9"/>
          <p:cNvGraphicFramePr>
            <a:graphicFrameLocks noGrp="1"/>
          </p:cNvGraphicFramePr>
          <p:nvPr>
            <p:ph idx="1"/>
            <p:extLst>
              <p:ext uri="{D42A27DB-BD31-4B8C-83A1-F6EECF244321}">
                <p14:modId xmlns:p14="http://schemas.microsoft.com/office/powerpoint/2010/main" val="1530647998"/>
              </p:ext>
            </p:extLst>
          </p:nvPr>
        </p:nvGraphicFramePr>
        <p:xfrm>
          <a:off x="179513" y="1916832"/>
          <a:ext cx="4896543"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788024" y="2132856"/>
            <a:ext cx="4176464" cy="3770263"/>
          </a:xfrm>
          <a:prstGeom prst="rect">
            <a:avLst/>
          </a:prstGeom>
          <a:noFill/>
        </p:spPr>
        <p:txBody>
          <a:bodyPr wrap="square" lIns="72000" rIns="72000" rtlCol="0">
            <a:spAutoFit/>
          </a:bodyPr>
          <a:lstStyle/>
          <a:p>
            <a:pPr marL="285750" indent="-285750">
              <a:spcBef>
                <a:spcPts val="600"/>
              </a:spcBef>
              <a:buFont typeface="Arial"/>
              <a:buChar char="•"/>
            </a:pPr>
            <a:r>
              <a:rPr lang="en-US" sz="1600" dirty="0" err="1" smtClean="0"/>
              <a:t>Audience reach creates content opportunity – millenial publisher MIC got 33m views for Facebook series ‘Flip the Script’.</a:t>
            </a:r>
          </a:p>
          <a:p>
            <a:pPr marL="285750" indent="-285750">
              <a:spcBef>
                <a:spcPts val="600"/>
              </a:spcBef>
              <a:buFont typeface="Arial"/>
              <a:buChar char="•"/>
            </a:pPr>
            <a:r>
              <a:rPr lang="en-US" sz="1600" dirty="0" err="1" smtClean="0"/>
              <a:t>“Facebook has changed the discovery and distribution of video […] If we were doing this three years ago, we’d have to be publishing an insane amount of video just to be discovered.” </a:t>
            </a:r>
            <a:r>
              <a:rPr lang="en-US" sz="1600" i="1" dirty="0" err="1" smtClean="0"/>
              <a:t>(CEO of MIC).</a:t>
            </a:r>
          </a:p>
          <a:p>
            <a:pPr marL="285750" indent="-285750">
              <a:spcBef>
                <a:spcPts val="600"/>
              </a:spcBef>
              <a:buFont typeface="Arial"/>
              <a:buChar char="•"/>
            </a:pPr>
            <a:r>
              <a:rPr lang="en-US" sz="1600" dirty="0" err="1"/>
              <a:t>After ‘AOL Originals’ video content strategy (feat. Sarah Jessica Parker, James Franco), AOL ditches portal &amp; relaunches with video-centric design.</a:t>
            </a:r>
          </a:p>
          <a:p>
            <a:pPr marL="285750" indent="-285750">
              <a:spcBef>
                <a:spcPts val="600"/>
              </a:spcBef>
              <a:buFont typeface="Arial"/>
              <a:buChar char="•"/>
            </a:pPr>
            <a:r>
              <a:rPr lang="en-US" sz="1600" dirty="0" err="1"/>
              <a:t>Partner publishers bring brand &amp; content.</a:t>
            </a:r>
          </a:p>
        </p:txBody>
      </p:sp>
    </p:spTree>
    <p:extLst>
      <p:ext uri="{BB962C8B-B14F-4D97-AF65-F5344CB8AC3E}">
        <p14:creationId xmlns:p14="http://schemas.microsoft.com/office/powerpoint/2010/main" val="35844727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US has signs of ‘cord-cutting’ – and this looks set to continue</a:t>
            </a:r>
            <a:endParaRPr lang="en-GB"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55308530"/>
              </p:ext>
            </p:extLst>
          </p:nvPr>
        </p:nvGraphicFramePr>
        <p:xfrm>
          <a:off x="395289" y="1484313"/>
          <a:ext cx="8353425" cy="475297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3"/>
          <p:cNvSpPr>
            <a:spLocks noGrp="1"/>
          </p:cNvSpPr>
          <p:nvPr>
            <p:ph type="sldNum" sz="quarter" idx="10"/>
          </p:nvPr>
        </p:nvSpPr>
        <p:spPr bwMode="auto">
          <a:xfrm>
            <a:off x="8101013" y="6510338"/>
            <a:ext cx="576262" cy="21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fontAlgn="base">
              <a:spcBef>
                <a:spcPct val="0"/>
              </a:spcBef>
              <a:spcAft>
                <a:spcPct val="0"/>
              </a:spcAft>
            </a:pPr>
            <a:fld id="{89C4F8BB-8BE9-4DDE-B214-8B1494652E80}" type="slidenum">
              <a:rPr lang="en-US" altLang="en-US" sz="800">
                <a:solidFill>
                  <a:srgbClr val="495965"/>
                </a:solidFill>
              </a:rPr>
              <a:pPr fontAlgn="base">
                <a:spcBef>
                  <a:spcPct val="0"/>
                </a:spcBef>
                <a:spcAft>
                  <a:spcPct val="0"/>
                </a:spcAft>
              </a:pPr>
              <a:t>19</a:t>
            </a:fld>
            <a:endParaRPr lang="en-US" altLang="en-US" sz="800">
              <a:solidFill>
                <a:srgbClr val="495965"/>
              </a:solidFill>
            </a:endParaRPr>
          </a:p>
        </p:txBody>
      </p:sp>
    </p:spTree>
    <p:extLst>
      <p:ext uri="{BB962C8B-B14F-4D97-AF65-F5344CB8AC3E}">
        <p14:creationId xmlns:p14="http://schemas.microsoft.com/office/powerpoint/2010/main" val="23306863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r"/>
            <a:r>
              <a:rPr lang="en-US" dirty="0" smtClean="0"/>
              <a:t>1. The traditional broadcast landsape: consumer access &amp; monetization </a:t>
            </a:r>
            <a:endParaRPr lang="en-US" dirty="0"/>
          </a:p>
        </p:txBody>
      </p:sp>
      <p:sp>
        <p:nvSpPr>
          <p:cNvPr id="5" name="Slide Number Placeholder 4"/>
          <p:cNvSpPr>
            <a:spLocks noGrp="1"/>
          </p:cNvSpPr>
          <p:nvPr>
            <p:ph type="sldNum" sz="quarter" idx="12"/>
          </p:nvPr>
        </p:nvSpPr>
        <p:spPr/>
        <p:txBody>
          <a:bodyPr/>
          <a:lstStyle/>
          <a:p>
            <a:pPr>
              <a:defRPr/>
            </a:pPr>
            <a:fld id="{D27BD2DE-65B1-48A8-87F7-30B12E9E62A9}" type="slidenum">
              <a:rPr lang="en-US" smtClean="0">
                <a:solidFill>
                  <a:srgbClr val="F1F2F2"/>
                </a:solidFill>
                <a:latin typeface="Arial"/>
              </a:rPr>
              <a:pPr>
                <a:defRPr/>
              </a:pPr>
              <a:t>2</a:t>
            </a:fld>
            <a:endParaRPr lang="en-US">
              <a:solidFill>
                <a:srgbClr val="F1F2F2"/>
              </a:solidFill>
              <a:latin typeface="Arial"/>
            </a:endParaRPr>
          </a:p>
        </p:txBody>
      </p:sp>
    </p:spTree>
    <p:extLst>
      <p:ext uri="{BB962C8B-B14F-4D97-AF65-F5344CB8AC3E}">
        <p14:creationId xmlns:p14="http://schemas.microsoft.com/office/powerpoint/2010/main" val="32846643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Netflix is the key global player in online video – it has few rivals without a history in pay TV</a:t>
            </a:r>
            <a:endParaRPr lang="en-GB" dirty="0"/>
          </a:p>
        </p:txBody>
      </p:sp>
      <p:sp>
        <p:nvSpPr>
          <p:cNvPr id="6" name="Freeform 7"/>
          <p:cNvSpPr>
            <a:spLocks/>
          </p:cNvSpPr>
          <p:nvPr/>
        </p:nvSpPr>
        <p:spPr bwMode="auto">
          <a:xfrm>
            <a:off x="5164139" y="2402004"/>
            <a:ext cx="981075" cy="438150"/>
          </a:xfrm>
          <a:custGeom>
            <a:avLst/>
            <a:gdLst/>
            <a:ahLst/>
            <a:cxnLst>
              <a:cxn ang="0">
                <a:pos x="618" y="118"/>
              </a:cxn>
              <a:cxn ang="0">
                <a:pos x="601" y="111"/>
              </a:cxn>
              <a:cxn ang="0">
                <a:pos x="566" y="97"/>
              </a:cxn>
              <a:cxn ang="0">
                <a:pos x="544" y="83"/>
              </a:cxn>
              <a:cxn ang="0">
                <a:pos x="537" y="89"/>
              </a:cxn>
              <a:cxn ang="0">
                <a:pos x="505" y="79"/>
              </a:cxn>
              <a:cxn ang="0">
                <a:pos x="498" y="87"/>
              </a:cxn>
              <a:cxn ang="0">
                <a:pos x="419" y="23"/>
              </a:cxn>
              <a:cxn ang="0">
                <a:pos x="406" y="23"/>
              </a:cxn>
              <a:cxn ang="0">
                <a:pos x="393" y="34"/>
              </a:cxn>
              <a:cxn ang="0">
                <a:pos x="375" y="33"/>
              </a:cxn>
              <a:cxn ang="0">
                <a:pos x="373" y="28"/>
              </a:cxn>
              <a:cxn ang="0">
                <a:pos x="364" y="27"/>
              </a:cxn>
              <a:cxn ang="0">
                <a:pos x="352" y="19"/>
              </a:cxn>
              <a:cxn ang="0">
                <a:pos x="337" y="21"/>
              </a:cxn>
              <a:cxn ang="0">
                <a:pos x="329" y="3"/>
              </a:cxn>
              <a:cxn ang="0">
                <a:pos x="310" y="0"/>
              </a:cxn>
              <a:cxn ang="0">
                <a:pos x="291" y="9"/>
              </a:cxn>
              <a:cxn ang="0">
                <a:pos x="250" y="14"/>
              </a:cxn>
              <a:cxn ang="0">
                <a:pos x="235" y="23"/>
              </a:cxn>
              <a:cxn ang="0">
                <a:pos x="217" y="26"/>
              </a:cxn>
              <a:cxn ang="0">
                <a:pos x="192" y="27"/>
              </a:cxn>
              <a:cxn ang="0">
                <a:pos x="201" y="34"/>
              </a:cxn>
              <a:cxn ang="0">
                <a:pos x="214" y="42"/>
              </a:cxn>
              <a:cxn ang="0">
                <a:pos x="194" y="49"/>
              </a:cxn>
              <a:cxn ang="0">
                <a:pos x="189" y="65"/>
              </a:cxn>
              <a:cxn ang="0">
                <a:pos x="215" y="86"/>
              </a:cxn>
              <a:cxn ang="0">
                <a:pos x="196" y="86"/>
              </a:cxn>
              <a:cxn ang="0">
                <a:pos x="186" y="90"/>
              </a:cxn>
              <a:cxn ang="0">
                <a:pos x="171" y="82"/>
              </a:cxn>
              <a:cxn ang="0">
                <a:pos x="155" y="86"/>
              </a:cxn>
              <a:cxn ang="0">
                <a:pos x="144" y="84"/>
              </a:cxn>
              <a:cxn ang="0">
                <a:pos x="113" y="83"/>
              </a:cxn>
              <a:cxn ang="0">
                <a:pos x="110" y="86"/>
              </a:cxn>
              <a:cxn ang="0">
                <a:pos x="73" y="68"/>
              </a:cxn>
              <a:cxn ang="0">
                <a:pos x="60" y="73"/>
              </a:cxn>
              <a:cxn ang="0">
                <a:pos x="45" y="77"/>
              </a:cxn>
              <a:cxn ang="0">
                <a:pos x="22" y="90"/>
              </a:cxn>
              <a:cxn ang="0">
                <a:pos x="8" y="91"/>
              </a:cxn>
              <a:cxn ang="0">
                <a:pos x="1" y="114"/>
              </a:cxn>
              <a:cxn ang="0">
                <a:pos x="0" y="132"/>
              </a:cxn>
              <a:cxn ang="0">
                <a:pos x="15" y="146"/>
              </a:cxn>
              <a:cxn ang="0">
                <a:pos x="35" y="150"/>
              </a:cxn>
              <a:cxn ang="0">
                <a:pos x="35" y="168"/>
              </a:cxn>
              <a:cxn ang="0">
                <a:pos x="101" y="160"/>
              </a:cxn>
              <a:cxn ang="0">
                <a:pos x="101" y="195"/>
              </a:cxn>
              <a:cxn ang="0">
                <a:pos x="71" y="210"/>
              </a:cxn>
              <a:cxn ang="0">
                <a:pos x="117" y="247"/>
              </a:cxn>
              <a:cxn ang="0">
                <a:pos x="143" y="249"/>
              </a:cxn>
              <a:cxn ang="0">
                <a:pos x="175" y="270"/>
              </a:cxn>
              <a:cxn ang="0">
                <a:pos x="227" y="200"/>
              </a:cxn>
              <a:cxn ang="0">
                <a:pos x="320" y="231"/>
              </a:cxn>
              <a:cxn ang="0">
                <a:pos x="334" y="259"/>
              </a:cxn>
              <a:cxn ang="0">
                <a:pos x="366" y="272"/>
              </a:cxn>
              <a:cxn ang="0">
                <a:pos x="400" y="261"/>
              </a:cxn>
              <a:cxn ang="0">
                <a:pos x="407" y="251"/>
              </a:cxn>
              <a:cxn ang="0">
                <a:pos x="426" y="241"/>
              </a:cxn>
              <a:cxn ang="0">
                <a:pos x="456" y="233"/>
              </a:cxn>
              <a:cxn ang="0">
                <a:pos x="502" y="238"/>
              </a:cxn>
              <a:cxn ang="0">
                <a:pos x="561" y="252"/>
              </a:cxn>
              <a:cxn ang="0">
                <a:pos x="575" y="198"/>
              </a:cxn>
              <a:cxn ang="0">
                <a:pos x="603" y="167"/>
              </a:cxn>
              <a:cxn ang="0">
                <a:pos x="617" y="132"/>
              </a:cxn>
            </a:cxnLst>
            <a:rect l="0" t="0" r="r" b="b"/>
            <a:pathLst>
              <a:path w="618" h="276">
                <a:moveTo>
                  <a:pt x="617" y="132"/>
                </a:moveTo>
                <a:lnTo>
                  <a:pt x="615" y="124"/>
                </a:lnTo>
                <a:lnTo>
                  <a:pt x="618" y="118"/>
                </a:lnTo>
                <a:lnTo>
                  <a:pt x="605" y="108"/>
                </a:lnTo>
                <a:lnTo>
                  <a:pt x="603" y="110"/>
                </a:lnTo>
                <a:lnTo>
                  <a:pt x="601" y="111"/>
                </a:lnTo>
                <a:lnTo>
                  <a:pt x="586" y="110"/>
                </a:lnTo>
                <a:lnTo>
                  <a:pt x="575" y="100"/>
                </a:lnTo>
                <a:lnTo>
                  <a:pt x="566" y="97"/>
                </a:lnTo>
                <a:lnTo>
                  <a:pt x="561" y="91"/>
                </a:lnTo>
                <a:lnTo>
                  <a:pt x="548" y="84"/>
                </a:lnTo>
                <a:lnTo>
                  <a:pt x="544" y="83"/>
                </a:lnTo>
                <a:lnTo>
                  <a:pt x="541" y="86"/>
                </a:lnTo>
                <a:lnTo>
                  <a:pt x="538" y="86"/>
                </a:lnTo>
                <a:lnTo>
                  <a:pt x="537" y="89"/>
                </a:lnTo>
                <a:lnTo>
                  <a:pt x="519" y="87"/>
                </a:lnTo>
                <a:lnTo>
                  <a:pt x="513" y="82"/>
                </a:lnTo>
                <a:lnTo>
                  <a:pt x="505" y="79"/>
                </a:lnTo>
                <a:lnTo>
                  <a:pt x="502" y="79"/>
                </a:lnTo>
                <a:lnTo>
                  <a:pt x="502" y="86"/>
                </a:lnTo>
                <a:lnTo>
                  <a:pt x="498" y="87"/>
                </a:lnTo>
                <a:lnTo>
                  <a:pt x="446" y="41"/>
                </a:lnTo>
                <a:lnTo>
                  <a:pt x="419" y="27"/>
                </a:lnTo>
                <a:lnTo>
                  <a:pt x="419" y="23"/>
                </a:lnTo>
                <a:lnTo>
                  <a:pt x="424" y="21"/>
                </a:lnTo>
                <a:lnTo>
                  <a:pt x="421" y="19"/>
                </a:lnTo>
                <a:lnTo>
                  <a:pt x="406" y="23"/>
                </a:lnTo>
                <a:lnTo>
                  <a:pt x="400" y="28"/>
                </a:lnTo>
                <a:lnTo>
                  <a:pt x="393" y="33"/>
                </a:lnTo>
                <a:lnTo>
                  <a:pt x="393" y="34"/>
                </a:lnTo>
                <a:lnTo>
                  <a:pt x="385" y="34"/>
                </a:lnTo>
                <a:lnTo>
                  <a:pt x="379" y="35"/>
                </a:lnTo>
                <a:lnTo>
                  <a:pt x="375" y="33"/>
                </a:lnTo>
                <a:lnTo>
                  <a:pt x="380" y="28"/>
                </a:lnTo>
                <a:lnTo>
                  <a:pt x="378" y="26"/>
                </a:lnTo>
                <a:lnTo>
                  <a:pt x="373" y="28"/>
                </a:lnTo>
                <a:lnTo>
                  <a:pt x="362" y="23"/>
                </a:lnTo>
                <a:lnTo>
                  <a:pt x="361" y="24"/>
                </a:lnTo>
                <a:lnTo>
                  <a:pt x="364" y="27"/>
                </a:lnTo>
                <a:lnTo>
                  <a:pt x="359" y="27"/>
                </a:lnTo>
                <a:lnTo>
                  <a:pt x="359" y="23"/>
                </a:lnTo>
                <a:lnTo>
                  <a:pt x="352" y="19"/>
                </a:lnTo>
                <a:lnTo>
                  <a:pt x="354" y="21"/>
                </a:lnTo>
                <a:lnTo>
                  <a:pt x="341" y="23"/>
                </a:lnTo>
                <a:lnTo>
                  <a:pt x="337" y="21"/>
                </a:lnTo>
                <a:lnTo>
                  <a:pt x="338" y="14"/>
                </a:lnTo>
                <a:lnTo>
                  <a:pt x="334" y="12"/>
                </a:lnTo>
                <a:lnTo>
                  <a:pt x="329" y="3"/>
                </a:lnTo>
                <a:lnTo>
                  <a:pt x="324" y="2"/>
                </a:lnTo>
                <a:lnTo>
                  <a:pt x="317" y="3"/>
                </a:lnTo>
                <a:lnTo>
                  <a:pt x="310" y="0"/>
                </a:lnTo>
                <a:lnTo>
                  <a:pt x="299" y="0"/>
                </a:lnTo>
                <a:lnTo>
                  <a:pt x="291" y="3"/>
                </a:lnTo>
                <a:lnTo>
                  <a:pt x="291" y="9"/>
                </a:lnTo>
                <a:lnTo>
                  <a:pt x="260" y="14"/>
                </a:lnTo>
                <a:lnTo>
                  <a:pt x="260" y="13"/>
                </a:lnTo>
                <a:lnTo>
                  <a:pt x="250" y="14"/>
                </a:lnTo>
                <a:lnTo>
                  <a:pt x="250" y="20"/>
                </a:lnTo>
                <a:lnTo>
                  <a:pt x="240" y="20"/>
                </a:lnTo>
                <a:lnTo>
                  <a:pt x="235" y="23"/>
                </a:lnTo>
                <a:lnTo>
                  <a:pt x="229" y="21"/>
                </a:lnTo>
                <a:lnTo>
                  <a:pt x="224" y="24"/>
                </a:lnTo>
                <a:lnTo>
                  <a:pt x="217" y="26"/>
                </a:lnTo>
                <a:lnTo>
                  <a:pt x="214" y="28"/>
                </a:lnTo>
                <a:lnTo>
                  <a:pt x="199" y="26"/>
                </a:lnTo>
                <a:lnTo>
                  <a:pt x="192" y="27"/>
                </a:lnTo>
                <a:lnTo>
                  <a:pt x="194" y="28"/>
                </a:lnTo>
                <a:lnTo>
                  <a:pt x="194" y="34"/>
                </a:lnTo>
                <a:lnTo>
                  <a:pt x="201" y="34"/>
                </a:lnTo>
                <a:lnTo>
                  <a:pt x="197" y="35"/>
                </a:lnTo>
                <a:lnTo>
                  <a:pt x="200" y="40"/>
                </a:lnTo>
                <a:lnTo>
                  <a:pt x="214" y="42"/>
                </a:lnTo>
                <a:lnTo>
                  <a:pt x="213" y="45"/>
                </a:lnTo>
                <a:lnTo>
                  <a:pt x="199" y="45"/>
                </a:lnTo>
                <a:lnTo>
                  <a:pt x="194" y="49"/>
                </a:lnTo>
                <a:lnTo>
                  <a:pt x="201" y="55"/>
                </a:lnTo>
                <a:lnTo>
                  <a:pt x="201" y="59"/>
                </a:lnTo>
                <a:lnTo>
                  <a:pt x="189" y="65"/>
                </a:lnTo>
                <a:lnTo>
                  <a:pt x="189" y="66"/>
                </a:lnTo>
                <a:lnTo>
                  <a:pt x="217" y="77"/>
                </a:lnTo>
                <a:lnTo>
                  <a:pt x="215" y="86"/>
                </a:lnTo>
                <a:lnTo>
                  <a:pt x="211" y="89"/>
                </a:lnTo>
                <a:lnTo>
                  <a:pt x="201" y="90"/>
                </a:lnTo>
                <a:lnTo>
                  <a:pt x="196" y="86"/>
                </a:lnTo>
                <a:lnTo>
                  <a:pt x="193" y="91"/>
                </a:lnTo>
                <a:lnTo>
                  <a:pt x="187" y="91"/>
                </a:lnTo>
                <a:lnTo>
                  <a:pt x="186" y="90"/>
                </a:lnTo>
                <a:lnTo>
                  <a:pt x="187" y="90"/>
                </a:lnTo>
                <a:lnTo>
                  <a:pt x="178" y="90"/>
                </a:lnTo>
                <a:lnTo>
                  <a:pt x="171" y="82"/>
                </a:lnTo>
                <a:lnTo>
                  <a:pt x="166" y="80"/>
                </a:lnTo>
                <a:lnTo>
                  <a:pt x="161" y="82"/>
                </a:lnTo>
                <a:lnTo>
                  <a:pt x="155" y="86"/>
                </a:lnTo>
                <a:lnTo>
                  <a:pt x="150" y="82"/>
                </a:lnTo>
                <a:lnTo>
                  <a:pt x="144" y="82"/>
                </a:lnTo>
                <a:lnTo>
                  <a:pt x="144" y="84"/>
                </a:lnTo>
                <a:lnTo>
                  <a:pt x="140" y="84"/>
                </a:lnTo>
                <a:lnTo>
                  <a:pt x="130" y="91"/>
                </a:lnTo>
                <a:lnTo>
                  <a:pt x="113" y="83"/>
                </a:lnTo>
                <a:lnTo>
                  <a:pt x="116" y="91"/>
                </a:lnTo>
                <a:lnTo>
                  <a:pt x="113" y="91"/>
                </a:lnTo>
                <a:lnTo>
                  <a:pt x="110" y="86"/>
                </a:lnTo>
                <a:lnTo>
                  <a:pt x="94" y="73"/>
                </a:lnTo>
                <a:lnTo>
                  <a:pt x="78" y="73"/>
                </a:lnTo>
                <a:lnTo>
                  <a:pt x="73" y="68"/>
                </a:lnTo>
                <a:lnTo>
                  <a:pt x="68" y="69"/>
                </a:lnTo>
                <a:lnTo>
                  <a:pt x="66" y="73"/>
                </a:lnTo>
                <a:lnTo>
                  <a:pt x="60" y="73"/>
                </a:lnTo>
                <a:lnTo>
                  <a:pt x="59" y="69"/>
                </a:lnTo>
                <a:lnTo>
                  <a:pt x="50" y="70"/>
                </a:lnTo>
                <a:lnTo>
                  <a:pt x="45" y="77"/>
                </a:lnTo>
                <a:lnTo>
                  <a:pt x="34" y="80"/>
                </a:lnTo>
                <a:lnTo>
                  <a:pt x="34" y="86"/>
                </a:lnTo>
                <a:lnTo>
                  <a:pt x="22" y="90"/>
                </a:lnTo>
                <a:lnTo>
                  <a:pt x="29" y="103"/>
                </a:lnTo>
                <a:lnTo>
                  <a:pt x="24" y="105"/>
                </a:lnTo>
                <a:lnTo>
                  <a:pt x="8" y="91"/>
                </a:lnTo>
                <a:lnTo>
                  <a:pt x="7" y="100"/>
                </a:lnTo>
                <a:lnTo>
                  <a:pt x="1" y="104"/>
                </a:lnTo>
                <a:lnTo>
                  <a:pt x="1" y="114"/>
                </a:lnTo>
                <a:lnTo>
                  <a:pt x="6" y="118"/>
                </a:lnTo>
                <a:lnTo>
                  <a:pt x="1" y="122"/>
                </a:lnTo>
                <a:lnTo>
                  <a:pt x="0" y="132"/>
                </a:lnTo>
                <a:lnTo>
                  <a:pt x="8" y="135"/>
                </a:lnTo>
                <a:lnTo>
                  <a:pt x="13" y="143"/>
                </a:lnTo>
                <a:lnTo>
                  <a:pt x="15" y="146"/>
                </a:lnTo>
                <a:lnTo>
                  <a:pt x="15" y="143"/>
                </a:lnTo>
                <a:lnTo>
                  <a:pt x="28" y="144"/>
                </a:lnTo>
                <a:lnTo>
                  <a:pt x="35" y="150"/>
                </a:lnTo>
                <a:lnTo>
                  <a:pt x="43" y="164"/>
                </a:lnTo>
                <a:lnTo>
                  <a:pt x="35" y="164"/>
                </a:lnTo>
                <a:lnTo>
                  <a:pt x="35" y="168"/>
                </a:lnTo>
                <a:lnTo>
                  <a:pt x="41" y="171"/>
                </a:lnTo>
                <a:lnTo>
                  <a:pt x="73" y="158"/>
                </a:lnTo>
                <a:lnTo>
                  <a:pt x="101" y="160"/>
                </a:lnTo>
                <a:lnTo>
                  <a:pt x="138" y="192"/>
                </a:lnTo>
                <a:lnTo>
                  <a:pt x="141" y="200"/>
                </a:lnTo>
                <a:lnTo>
                  <a:pt x="101" y="195"/>
                </a:lnTo>
                <a:lnTo>
                  <a:pt x="88" y="199"/>
                </a:lnTo>
                <a:lnTo>
                  <a:pt x="92" y="212"/>
                </a:lnTo>
                <a:lnTo>
                  <a:pt x="71" y="210"/>
                </a:lnTo>
                <a:lnTo>
                  <a:pt x="88" y="223"/>
                </a:lnTo>
                <a:lnTo>
                  <a:pt x="95" y="238"/>
                </a:lnTo>
                <a:lnTo>
                  <a:pt x="117" y="247"/>
                </a:lnTo>
                <a:lnTo>
                  <a:pt x="117" y="259"/>
                </a:lnTo>
                <a:lnTo>
                  <a:pt x="124" y="254"/>
                </a:lnTo>
                <a:lnTo>
                  <a:pt x="143" y="249"/>
                </a:lnTo>
                <a:lnTo>
                  <a:pt x="151" y="254"/>
                </a:lnTo>
                <a:lnTo>
                  <a:pt x="166" y="272"/>
                </a:lnTo>
                <a:lnTo>
                  <a:pt x="175" y="270"/>
                </a:lnTo>
                <a:lnTo>
                  <a:pt x="159" y="198"/>
                </a:lnTo>
                <a:lnTo>
                  <a:pt x="197" y="186"/>
                </a:lnTo>
                <a:lnTo>
                  <a:pt x="227" y="200"/>
                </a:lnTo>
                <a:lnTo>
                  <a:pt x="261" y="227"/>
                </a:lnTo>
                <a:lnTo>
                  <a:pt x="308" y="223"/>
                </a:lnTo>
                <a:lnTo>
                  <a:pt x="320" y="231"/>
                </a:lnTo>
                <a:lnTo>
                  <a:pt x="327" y="240"/>
                </a:lnTo>
                <a:lnTo>
                  <a:pt x="331" y="240"/>
                </a:lnTo>
                <a:lnTo>
                  <a:pt x="334" y="259"/>
                </a:lnTo>
                <a:lnTo>
                  <a:pt x="344" y="259"/>
                </a:lnTo>
                <a:lnTo>
                  <a:pt x="350" y="272"/>
                </a:lnTo>
                <a:lnTo>
                  <a:pt x="366" y="272"/>
                </a:lnTo>
                <a:lnTo>
                  <a:pt x="380" y="276"/>
                </a:lnTo>
                <a:lnTo>
                  <a:pt x="389" y="265"/>
                </a:lnTo>
                <a:lnTo>
                  <a:pt x="400" y="261"/>
                </a:lnTo>
                <a:lnTo>
                  <a:pt x="401" y="255"/>
                </a:lnTo>
                <a:lnTo>
                  <a:pt x="406" y="255"/>
                </a:lnTo>
                <a:lnTo>
                  <a:pt x="407" y="251"/>
                </a:lnTo>
                <a:lnTo>
                  <a:pt x="410" y="247"/>
                </a:lnTo>
                <a:lnTo>
                  <a:pt x="408" y="242"/>
                </a:lnTo>
                <a:lnTo>
                  <a:pt x="426" y="241"/>
                </a:lnTo>
                <a:lnTo>
                  <a:pt x="446" y="248"/>
                </a:lnTo>
                <a:lnTo>
                  <a:pt x="446" y="238"/>
                </a:lnTo>
                <a:lnTo>
                  <a:pt x="456" y="233"/>
                </a:lnTo>
                <a:lnTo>
                  <a:pt x="464" y="238"/>
                </a:lnTo>
                <a:lnTo>
                  <a:pt x="477" y="240"/>
                </a:lnTo>
                <a:lnTo>
                  <a:pt x="502" y="238"/>
                </a:lnTo>
                <a:lnTo>
                  <a:pt x="538" y="242"/>
                </a:lnTo>
                <a:lnTo>
                  <a:pt x="544" y="247"/>
                </a:lnTo>
                <a:lnTo>
                  <a:pt x="561" y="252"/>
                </a:lnTo>
                <a:lnTo>
                  <a:pt x="559" y="234"/>
                </a:lnTo>
                <a:lnTo>
                  <a:pt x="540" y="206"/>
                </a:lnTo>
                <a:lnTo>
                  <a:pt x="575" y="198"/>
                </a:lnTo>
                <a:lnTo>
                  <a:pt x="568" y="184"/>
                </a:lnTo>
                <a:lnTo>
                  <a:pt x="571" y="160"/>
                </a:lnTo>
                <a:lnTo>
                  <a:pt x="603" y="167"/>
                </a:lnTo>
                <a:lnTo>
                  <a:pt x="611" y="163"/>
                </a:lnTo>
                <a:lnTo>
                  <a:pt x="607" y="137"/>
                </a:lnTo>
                <a:lnTo>
                  <a:pt x="617" y="132"/>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7" name="Freeform 8"/>
          <p:cNvSpPr>
            <a:spLocks/>
          </p:cNvSpPr>
          <p:nvPr/>
        </p:nvSpPr>
        <p:spPr bwMode="auto">
          <a:xfrm>
            <a:off x="4652964" y="1803518"/>
            <a:ext cx="3406775" cy="1030288"/>
          </a:xfrm>
          <a:custGeom>
            <a:avLst/>
            <a:gdLst/>
            <a:ahLst/>
            <a:cxnLst>
              <a:cxn ang="0">
                <a:pos x="1639" y="308"/>
              </a:cxn>
              <a:cxn ang="0">
                <a:pos x="1713" y="419"/>
              </a:cxn>
              <a:cxn ang="0">
                <a:pos x="1702" y="617"/>
              </a:cxn>
              <a:cxn ang="0">
                <a:pos x="1683" y="513"/>
              </a:cxn>
              <a:cxn ang="0">
                <a:pos x="1424" y="445"/>
              </a:cxn>
              <a:cxn ang="0">
                <a:pos x="1158" y="468"/>
              </a:cxn>
              <a:cxn ang="0">
                <a:pos x="954" y="502"/>
              </a:cxn>
              <a:cxn ang="0">
                <a:pos x="883" y="468"/>
              </a:cxn>
              <a:cxn ang="0">
                <a:pos x="824" y="463"/>
              </a:cxn>
              <a:cxn ang="0">
                <a:pos x="715" y="411"/>
              </a:cxn>
              <a:cxn ang="0">
                <a:pos x="681" y="404"/>
              </a:cxn>
              <a:cxn ang="0">
                <a:pos x="639" y="380"/>
              </a:cxn>
              <a:cxn ang="0">
                <a:pos x="557" y="400"/>
              </a:cxn>
              <a:cxn ang="0">
                <a:pos x="519" y="412"/>
              </a:cxn>
              <a:cxn ang="0">
                <a:pos x="539" y="454"/>
              </a:cxn>
              <a:cxn ang="0">
                <a:pos x="493" y="459"/>
              </a:cxn>
              <a:cxn ang="0">
                <a:pos x="438" y="468"/>
              </a:cxn>
              <a:cxn ang="0">
                <a:pos x="372" y="447"/>
              </a:cxn>
              <a:cxn ang="0">
                <a:pos x="323" y="491"/>
              </a:cxn>
              <a:cxn ang="0">
                <a:pos x="365" y="541"/>
              </a:cxn>
              <a:cxn ang="0">
                <a:pos x="356" y="600"/>
              </a:cxn>
              <a:cxn ang="0">
                <a:pos x="311" y="618"/>
              </a:cxn>
              <a:cxn ang="0">
                <a:pos x="216" y="538"/>
              </a:cxn>
              <a:cxn ang="0">
                <a:pos x="216" y="496"/>
              </a:cxn>
              <a:cxn ang="0">
                <a:pos x="140" y="456"/>
              </a:cxn>
              <a:cxn ang="0">
                <a:pos x="81" y="417"/>
              </a:cxn>
              <a:cxn ang="0">
                <a:pos x="67" y="373"/>
              </a:cxn>
              <a:cxn ang="0">
                <a:pos x="11" y="336"/>
              </a:cxn>
              <a:cxn ang="0">
                <a:pos x="21" y="282"/>
              </a:cxn>
              <a:cxn ang="0">
                <a:pos x="0" y="148"/>
              </a:cxn>
              <a:cxn ang="0">
                <a:pos x="165" y="161"/>
              </a:cxn>
              <a:cxn ang="0">
                <a:pos x="144" y="225"/>
              </a:cxn>
              <a:cxn ang="0">
                <a:pos x="214" y="172"/>
              </a:cxn>
              <a:cxn ang="0">
                <a:pos x="326" y="141"/>
              </a:cxn>
              <a:cxn ang="0">
                <a:pos x="400" y="127"/>
              </a:cxn>
              <a:cxn ang="0">
                <a:pos x="484" y="91"/>
              </a:cxn>
              <a:cxn ang="0">
                <a:pos x="581" y="159"/>
              </a:cxn>
              <a:cxn ang="0">
                <a:pos x="632" y="159"/>
              </a:cxn>
              <a:cxn ang="0">
                <a:pos x="561" y="84"/>
              </a:cxn>
              <a:cxn ang="0">
                <a:pos x="613" y="82"/>
              </a:cxn>
              <a:cxn ang="0">
                <a:pos x="632" y="81"/>
              </a:cxn>
              <a:cxn ang="0">
                <a:pos x="737" y="28"/>
              </a:cxn>
              <a:cxn ang="0">
                <a:pos x="809" y="14"/>
              </a:cxn>
              <a:cxn ang="0">
                <a:pos x="981" y="32"/>
              </a:cxn>
              <a:cxn ang="0">
                <a:pos x="997" y="61"/>
              </a:cxn>
              <a:cxn ang="0">
                <a:pos x="1126" y="60"/>
              </a:cxn>
              <a:cxn ang="0">
                <a:pos x="1297" y="96"/>
              </a:cxn>
              <a:cxn ang="0">
                <a:pos x="1481" y="94"/>
              </a:cxn>
              <a:cxn ang="0">
                <a:pos x="1729" y="129"/>
              </a:cxn>
              <a:cxn ang="0">
                <a:pos x="2011" y="157"/>
              </a:cxn>
              <a:cxn ang="0">
                <a:pos x="2126" y="210"/>
              </a:cxn>
              <a:cxn ang="0">
                <a:pos x="2004" y="187"/>
              </a:cxn>
              <a:cxn ang="0">
                <a:pos x="2076" y="246"/>
              </a:cxn>
              <a:cxn ang="0">
                <a:pos x="1954" y="299"/>
              </a:cxn>
              <a:cxn ang="0">
                <a:pos x="1975" y="365"/>
              </a:cxn>
              <a:cxn ang="0">
                <a:pos x="1870" y="356"/>
              </a:cxn>
              <a:cxn ang="0">
                <a:pos x="1876" y="267"/>
              </a:cxn>
            </a:cxnLst>
            <a:rect l="0" t="0" r="r" b="b"/>
            <a:pathLst>
              <a:path w="2146" h="649">
                <a:moveTo>
                  <a:pt x="1786" y="299"/>
                </a:moveTo>
                <a:lnTo>
                  <a:pt x="1793" y="305"/>
                </a:lnTo>
                <a:lnTo>
                  <a:pt x="1809" y="308"/>
                </a:lnTo>
                <a:lnTo>
                  <a:pt x="1810" y="312"/>
                </a:lnTo>
                <a:lnTo>
                  <a:pt x="1767" y="316"/>
                </a:lnTo>
                <a:lnTo>
                  <a:pt x="1758" y="312"/>
                </a:lnTo>
                <a:lnTo>
                  <a:pt x="1769" y="309"/>
                </a:lnTo>
                <a:lnTo>
                  <a:pt x="1719" y="301"/>
                </a:lnTo>
                <a:lnTo>
                  <a:pt x="1720" y="309"/>
                </a:lnTo>
                <a:lnTo>
                  <a:pt x="1639" y="308"/>
                </a:lnTo>
                <a:lnTo>
                  <a:pt x="1627" y="327"/>
                </a:lnTo>
                <a:lnTo>
                  <a:pt x="1600" y="393"/>
                </a:lnTo>
                <a:lnTo>
                  <a:pt x="1625" y="396"/>
                </a:lnTo>
                <a:lnTo>
                  <a:pt x="1639" y="411"/>
                </a:lnTo>
                <a:lnTo>
                  <a:pt x="1644" y="401"/>
                </a:lnTo>
                <a:lnTo>
                  <a:pt x="1649" y="415"/>
                </a:lnTo>
                <a:lnTo>
                  <a:pt x="1662" y="408"/>
                </a:lnTo>
                <a:lnTo>
                  <a:pt x="1659" y="401"/>
                </a:lnTo>
                <a:lnTo>
                  <a:pt x="1676" y="401"/>
                </a:lnTo>
                <a:lnTo>
                  <a:pt x="1713" y="419"/>
                </a:lnTo>
                <a:lnTo>
                  <a:pt x="1716" y="428"/>
                </a:lnTo>
                <a:lnTo>
                  <a:pt x="1733" y="442"/>
                </a:lnTo>
                <a:lnTo>
                  <a:pt x="1739" y="468"/>
                </a:lnTo>
                <a:lnTo>
                  <a:pt x="1751" y="482"/>
                </a:lnTo>
                <a:lnTo>
                  <a:pt x="1767" y="513"/>
                </a:lnTo>
                <a:lnTo>
                  <a:pt x="1747" y="611"/>
                </a:lnTo>
                <a:lnTo>
                  <a:pt x="1726" y="625"/>
                </a:lnTo>
                <a:lnTo>
                  <a:pt x="1709" y="622"/>
                </a:lnTo>
                <a:lnTo>
                  <a:pt x="1705" y="614"/>
                </a:lnTo>
                <a:lnTo>
                  <a:pt x="1702" y="617"/>
                </a:lnTo>
                <a:lnTo>
                  <a:pt x="1697" y="610"/>
                </a:lnTo>
                <a:lnTo>
                  <a:pt x="1688" y="631"/>
                </a:lnTo>
                <a:lnTo>
                  <a:pt x="1684" y="628"/>
                </a:lnTo>
                <a:lnTo>
                  <a:pt x="1685" y="611"/>
                </a:lnTo>
                <a:lnTo>
                  <a:pt x="1667" y="586"/>
                </a:lnTo>
                <a:lnTo>
                  <a:pt x="1676" y="576"/>
                </a:lnTo>
                <a:lnTo>
                  <a:pt x="1697" y="577"/>
                </a:lnTo>
                <a:lnTo>
                  <a:pt x="1687" y="534"/>
                </a:lnTo>
                <a:lnTo>
                  <a:pt x="1691" y="528"/>
                </a:lnTo>
                <a:lnTo>
                  <a:pt x="1683" y="513"/>
                </a:lnTo>
                <a:lnTo>
                  <a:pt x="1634" y="527"/>
                </a:lnTo>
                <a:lnTo>
                  <a:pt x="1610" y="503"/>
                </a:lnTo>
                <a:lnTo>
                  <a:pt x="1555" y="489"/>
                </a:lnTo>
                <a:lnTo>
                  <a:pt x="1534" y="466"/>
                </a:lnTo>
                <a:lnTo>
                  <a:pt x="1484" y="426"/>
                </a:lnTo>
                <a:lnTo>
                  <a:pt x="1446" y="418"/>
                </a:lnTo>
                <a:lnTo>
                  <a:pt x="1410" y="422"/>
                </a:lnTo>
                <a:lnTo>
                  <a:pt x="1404" y="432"/>
                </a:lnTo>
                <a:lnTo>
                  <a:pt x="1416" y="436"/>
                </a:lnTo>
                <a:lnTo>
                  <a:pt x="1424" y="445"/>
                </a:lnTo>
                <a:lnTo>
                  <a:pt x="1417" y="453"/>
                </a:lnTo>
                <a:lnTo>
                  <a:pt x="1423" y="481"/>
                </a:lnTo>
                <a:lnTo>
                  <a:pt x="1409" y="491"/>
                </a:lnTo>
                <a:lnTo>
                  <a:pt x="1382" y="482"/>
                </a:lnTo>
                <a:lnTo>
                  <a:pt x="1350" y="478"/>
                </a:lnTo>
                <a:lnTo>
                  <a:pt x="1333" y="491"/>
                </a:lnTo>
                <a:lnTo>
                  <a:pt x="1292" y="496"/>
                </a:lnTo>
                <a:lnTo>
                  <a:pt x="1210" y="471"/>
                </a:lnTo>
                <a:lnTo>
                  <a:pt x="1172" y="475"/>
                </a:lnTo>
                <a:lnTo>
                  <a:pt x="1158" y="468"/>
                </a:lnTo>
                <a:lnTo>
                  <a:pt x="1146" y="454"/>
                </a:lnTo>
                <a:lnTo>
                  <a:pt x="1100" y="442"/>
                </a:lnTo>
                <a:lnTo>
                  <a:pt x="1086" y="456"/>
                </a:lnTo>
                <a:lnTo>
                  <a:pt x="1097" y="468"/>
                </a:lnTo>
                <a:lnTo>
                  <a:pt x="1098" y="482"/>
                </a:lnTo>
                <a:lnTo>
                  <a:pt x="1053" y="482"/>
                </a:lnTo>
                <a:lnTo>
                  <a:pt x="1039" y="475"/>
                </a:lnTo>
                <a:lnTo>
                  <a:pt x="1002" y="470"/>
                </a:lnTo>
                <a:lnTo>
                  <a:pt x="958" y="494"/>
                </a:lnTo>
                <a:lnTo>
                  <a:pt x="954" y="502"/>
                </a:lnTo>
                <a:lnTo>
                  <a:pt x="939" y="509"/>
                </a:lnTo>
                <a:lnTo>
                  <a:pt x="937" y="501"/>
                </a:lnTo>
                <a:lnTo>
                  <a:pt x="940" y="495"/>
                </a:lnTo>
                <a:lnTo>
                  <a:pt x="927" y="485"/>
                </a:lnTo>
                <a:lnTo>
                  <a:pt x="925" y="487"/>
                </a:lnTo>
                <a:lnTo>
                  <a:pt x="923" y="488"/>
                </a:lnTo>
                <a:lnTo>
                  <a:pt x="908" y="487"/>
                </a:lnTo>
                <a:lnTo>
                  <a:pt x="897" y="477"/>
                </a:lnTo>
                <a:lnTo>
                  <a:pt x="888" y="474"/>
                </a:lnTo>
                <a:lnTo>
                  <a:pt x="883" y="468"/>
                </a:lnTo>
                <a:lnTo>
                  <a:pt x="870" y="461"/>
                </a:lnTo>
                <a:lnTo>
                  <a:pt x="866" y="460"/>
                </a:lnTo>
                <a:lnTo>
                  <a:pt x="863" y="463"/>
                </a:lnTo>
                <a:lnTo>
                  <a:pt x="860" y="463"/>
                </a:lnTo>
                <a:lnTo>
                  <a:pt x="859" y="466"/>
                </a:lnTo>
                <a:lnTo>
                  <a:pt x="841" y="464"/>
                </a:lnTo>
                <a:lnTo>
                  <a:pt x="835" y="459"/>
                </a:lnTo>
                <a:lnTo>
                  <a:pt x="827" y="456"/>
                </a:lnTo>
                <a:lnTo>
                  <a:pt x="824" y="456"/>
                </a:lnTo>
                <a:lnTo>
                  <a:pt x="824" y="463"/>
                </a:lnTo>
                <a:lnTo>
                  <a:pt x="820" y="464"/>
                </a:lnTo>
                <a:lnTo>
                  <a:pt x="768" y="418"/>
                </a:lnTo>
                <a:lnTo>
                  <a:pt x="741" y="404"/>
                </a:lnTo>
                <a:lnTo>
                  <a:pt x="741" y="400"/>
                </a:lnTo>
                <a:lnTo>
                  <a:pt x="746" y="398"/>
                </a:lnTo>
                <a:lnTo>
                  <a:pt x="743" y="396"/>
                </a:lnTo>
                <a:lnTo>
                  <a:pt x="728" y="400"/>
                </a:lnTo>
                <a:lnTo>
                  <a:pt x="722" y="405"/>
                </a:lnTo>
                <a:lnTo>
                  <a:pt x="715" y="410"/>
                </a:lnTo>
                <a:lnTo>
                  <a:pt x="715" y="411"/>
                </a:lnTo>
                <a:lnTo>
                  <a:pt x="707" y="411"/>
                </a:lnTo>
                <a:lnTo>
                  <a:pt x="701" y="412"/>
                </a:lnTo>
                <a:lnTo>
                  <a:pt x="697" y="410"/>
                </a:lnTo>
                <a:lnTo>
                  <a:pt x="702" y="405"/>
                </a:lnTo>
                <a:lnTo>
                  <a:pt x="700" y="403"/>
                </a:lnTo>
                <a:lnTo>
                  <a:pt x="695" y="405"/>
                </a:lnTo>
                <a:lnTo>
                  <a:pt x="684" y="400"/>
                </a:lnTo>
                <a:lnTo>
                  <a:pt x="683" y="401"/>
                </a:lnTo>
                <a:lnTo>
                  <a:pt x="686" y="404"/>
                </a:lnTo>
                <a:lnTo>
                  <a:pt x="681" y="404"/>
                </a:lnTo>
                <a:lnTo>
                  <a:pt x="681" y="400"/>
                </a:lnTo>
                <a:lnTo>
                  <a:pt x="674" y="396"/>
                </a:lnTo>
                <a:lnTo>
                  <a:pt x="676" y="398"/>
                </a:lnTo>
                <a:lnTo>
                  <a:pt x="663" y="400"/>
                </a:lnTo>
                <a:lnTo>
                  <a:pt x="659" y="398"/>
                </a:lnTo>
                <a:lnTo>
                  <a:pt x="660" y="391"/>
                </a:lnTo>
                <a:lnTo>
                  <a:pt x="656" y="389"/>
                </a:lnTo>
                <a:lnTo>
                  <a:pt x="651" y="380"/>
                </a:lnTo>
                <a:lnTo>
                  <a:pt x="646" y="379"/>
                </a:lnTo>
                <a:lnTo>
                  <a:pt x="639" y="380"/>
                </a:lnTo>
                <a:lnTo>
                  <a:pt x="632" y="377"/>
                </a:lnTo>
                <a:lnTo>
                  <a:pt x="621" y="377"/>
                </a:lnTo>
                <a:lnTo>
                  <a:pt x="613" y="380"/>
                </a:lnTo>
                <a:lnTo>
                  <a:pt x="613" y="386"/>
                </a:lnTo>
                <a:lnTo>
                  <a:pt x="582" y="391"/>
                </a:lnTo>
                <a:lnTo>
                  <a:pt x="582" y="390"/>
                </a:lnTo>
                <a:lnTo>
                  <a:pt x="572" y="391"/>
                </a:lnTo>
                <a:lnTo>
                  <a:pt x="572" y="397"/>
                </a:lnTo>
                <a:lnTo>
                  <a:pt x="562" y="397"/>
                </a:lnTo>
                <a:lnTo>
                  <a:pt x="557" y="400"/>
                </a:lnTo>
                <a:lnTo>
                  <a:pt x="551" y="398"/>
                </a:lnTo>
                <a:lnTo>
                  <a:pt x="546" y="401"/>
                </a:lnTo>
                <a:lnTo>
                  <a:pt x="539" y="403"/>
                </a:lnTo>
                <a:lnTo>
                  <a:pt x="536" y="405"/>
                </a:lnTo>
                <a:lnTo>
                  <a:pt x="521" y="403"/>
                </a:lnTo>
                <a:lnTo>
                  <a:pt x="514" y="404"/>
                </a:lnTo>
                <a:lnTo>
                  <a:pt x="516" y="405"/>
                </a:lnTo>
                <a:lnTo>
                  <a:pt x="516" y="411"/>
                </a:lnTo>
                <a:lnTo>
                  <a:pt x="523" y="411"/>
                </a:lnTo>
                <a:lnTo>
                  <a:pt x="519" y="412"/>
                </a:lnTo>
                <a:lnTo>
                  <a:pt x="522" y="417"/>
                </a:lnTo>
                <a:lnTo>
                  <a:pt x="536" y="419"/>
                </a:lnTo>
                <a:lnTo>
                  <a:pt x="535" y="422"/>
                </a:lnTo>
                <a:lnTo>
                  <a:pt x="521" y="422"/>
                </a:lnTo>
                <a:lnTo>
                  <a:pt x="516" y="426"/>
                </a:lnTo>
                <a:lnTo>
                  <a:pt x="523" y="432"/>
                </a:lnTo>
                <a:lnTo>
                  <a:pt x="523" y="436"/>
                </a:lnTo>
                <a:lnTo>
                  <a:pt x="511" y="442"/>
                </a:lnTo>
                <a:lnTo>
                  <a:pt x="511" y="443"/>
                </a:lnTo>
                <a:lnTo>
                  <a:pt x="539" y="454"/>
                </a:lnTo>
                <a:lnTo>
                  <a:pt x="537" y="463"/>
                </a:lnTo>
                <a:lnTo>
                  <a:pt x="533" y="466"/>
                </a:lnTo>
                <a:lnTo>
                  <a:pt x="523" y="467"/>
                </a:lnTo>
                <a:lnTo>
                  <a:pt x="518" y="463"/>
                </a:lnTo>
                <a:lnTo>
                  <a:pt x="515" y="468"/>
                </a:lnTo>
                <a:lnTo>
                  <a:pt x="509" y="468"/>
                </a:lnTo>
                <a:lnTo>
                  <a:pt x="508" y="467"/>
                </a:lnTo>
                <a:lnTo>
                  <a:pt x="509" y="467"/>
                </a:lnTo>
                <a:lnTo>
                  <a:pt x="500" y="467"/>
                </a:lnTo>
                <a:lnTo>
                  <a:pt x="493" y="459"/>
                </a:lnTo>
                <a:lnTo>
                  <a:pt x="488" y="457"/>
                </a:lnTo>
                <a:lnTo>
                  <a:pt x="483" y="459"/>
                </a:lnTo>
                <a:lnTo>
                  <a:pt x="477" y="463"/>
                </a:lnTo>
                <a:lnTo>
                  <a:pt x="472" y="459"/>
                </a:lnTo>
                <a:lnTo>
                  <a:pt x="466" y="459"/>
                </a:lnTo>
                <a:lnTo>
                  <a:pt x="466" y="461"/>
                </a:lnTo>
                <a:lnTo>
                  <a:pt x="462" y="461"/>
                </a:lnTo>
                <a:lnTo>
                  <a:pt x="452" y="468"/>
                </a:lnTo>
                <a:lnTo>
                  <a:pt x="435" y="460"/>
                </a:lnTo>
                <a:lnTo>
                  <a:pt x="438" y="468"/>
                </a:lnTo>
                <a:lnTo>
                  <a:pt x="435" y="468"/>
                </a:lnTo>
                <a:lnTo>
                  <a:pt x="432" y="463"/>
                </a:lnTo>
                <a:lnTo>
                  <a:pt x="416" y="450"/>
                </a:lnTo>
                <a:lnTo>
                  <a:pt x="400" y="450"/>
                </a:lnTo>
                <a:lnTo>
                  <a:pt x="395" y="445"/>
                </a:lnTo>
                <a:lnTo>
                  <a:pt x="390" y="446"/>
                </a:lnTo>
                <a:lnTo>
                  <a:pt x="388" y="450"/>
                </a:lnTo>
                <a:lnTo>
                  <a:pt x="382" y="450"/>
                </a:lnTo>
                <a:lnTo>
                  <a:pt x="381" y="446"/>
                </a:lnTo>
                <a:lnTo>
                  <a:pt x="372" y="447"/>
                </a:lnTo>
                <a:lnTo>
                  <a:pt x="367" y="454"/>
                </a:lnTo>
                <a:lnTo>
                  <a:pt x="356" y="457"/>
                </a:lnTo>
                <a:lnTo>
                  <a:pt x="356" y="463"/>
                </a:lnTo>
                <a:lnTo>
                  <a:pt x="344" y="467"/>
                </a:lnTo>
                <a:lnTo>
                  <a:pt x="351" y="480"/>
                </a:lnTo>
                <a:lnTo>
                  <a:pt x="346" y="482"/>
                </a:lnTo>
                <a:lnTo>
                  <a:pt x="330" y="468"/>
                </a:lnTo>
                <a:lnTo>
                  <a:pt x="329" y="477"/>
                </a:lnTo>
                <a:lnTo>
                  <a:pt x="323" y="481"/>
                </a:lnTo>
                <a:lnTo>
                  <a:pt x="323" y="491"/>
                </a:lnTo>
                <a:lnTo>
                  <a:pt x="328" y="495"/>
                </a:lnTo>
                <a:lnTo>
                  <a:pt x="323" y="499"/>
                </a:lnTo>
                <a:lnTo>
                  <a:pt x="322" y="509"/>
                </a:lnTo>
                <a:lnTo>
                  <a:pt x="330" y="512"/>
                </a:lnTo>
                <a:lnTo>
                  <a:pt x="335" y="520"/>
                </a:lnTo>
                <a:lnTo>
                  <a:pt x="337" y="523"/>
                </a:lnTo>
                <a:lnTo>
                  <a:pt x="337" y="520"/>
                </a:lnTo>
                <a:lnTo>
                  <a:pt x="350" y="521"/>
                </a:lnTo>
                <a:lnTo>
                  <a:pt x="357" y="527"/>
                </a:lnTo>
                <a:lnTo>
                  <a:pt x="365" y="541"/>
                </a:lnTo>
                <a:lnTo>
                  <a:pt x="357" y="541"/>
                </a:lnTo>
                <a:lnTo>
                  <a:pt x="357" y="545"/>
                </a:lnTo>
                <a:lnTo>
                  <a:pt x="363" y="548"/>
                </a:lnTo>
                <a:lnTo>
                  <a:pt x="369" y="552"/>
                </a:lnTo>
                <a:lnTo>
                  <a:pt x="357" y="562"/>
                </a:lnTo>
                <a:lnTo>
                  <a:pt x="344" y="552"/>
                </a:lnTo>
                <a:lnTo>
                  <a:pt x="349" y="565"/>
                </a:lnTo>
                <a:lnTo>
                  <a:pt x="337" y="587"/>
                </a:lnTo>
                <a:lnTo>
                  <a:pt x="354" y="605"/>
                </a:lnTo>
                <a:lnTo>
                  <a:pt x="356" y="600"/>
                </a:lnTo>
                <a:lnTo>
                  <a:pt x="356" y="617"/>
                </a:lnTo>
                <a:lnTo>
                  <a:pt x="375" y="639"/>
                </a:lnTo>
                <a:lnTo>
                  <a:pt x="367" y="649"/>
                </a:lnTo>
                <a:lnTo>
                  <a:pt x="357" y="649"/>
                </a:lnTo>
                <a:lnTo>
                  <a:pt x="354" y="642"/>
                </a:lnTo>
                <a:lnTo>
                  <a:pt x="342" y="636"/>
                </a:lnTo>
                <a:lnTo>
                  <a:pt x="330" y="629"/>
                </a:lnTo>
                <a:lnTo>
                  <a:pt x="329" y="624"/>
                </a:lnTo>
                <a:lnTo>
                  <a:pt x="321" y="619"/>
                </a:lnTo>
                <a:lnTo>
                  <a:pt x="311" y="618"/>
                </a:lnTo>
                <a:lnTo>
                  <a:pt x="301" y="622"/>
                </a:lnTo>
                <a:lnTo>
                  <a:pt x="283" y="610"/>
                </a:lnTo>
                <a:lnTo>
                  <a:pt x="263" y="610"/>
                </a:lnTo>
                <a:lnTo>
                  <a:pt x="245" y="604"/>
                </a:lnTo>
                <a:lnTo>
                  <a:pt x="231" y="605"/>
                </a:lnTo>
                <a:lnTo>
                  <a:pt x="179" y="575"/>
                </a:lnTo>
                <a:lnTo>
                  <a:pt x="206" y="558"/>
                </a:lnTo>
                <a:lnTo>
                  <a:pt x="193" y="547"/>
                </a:lnTo>
                <a:lnTo>
                  <a:pt x="204" y="547"/>
                </a:lnTo>
                <a:lnTo>
                  <a:pt x="216" y="538"/>
                </a:lnTo>
                <a:lnTo>
                  <a:pt x="213" y="534"/>
                </a:lnTo>
                <a:lnTo>
                  <a:pt x="200" y="538"/>
                </a:lnTo>
                <a:lnTo>
                  <a:pt x="197" y="528"/>
                </a:lnTo>
                <a:lnTo>
                  <a:pt x="199" y="526"/>
                </a:lnTo>
                <a:lnTo>
                  <a:pt x="207" y="519"/>
                </a:lnTo>
                <a:lnTo>
                  <a:pt x="220" y="520"/>
                </a:lnTo>
                <a:lnTo>
                  <a:pt x="221" y="512"/>
                </a:lnTo>
                <a:lnTo>
                  <a:pt x="217" y="503"/>
                </a:lnTo>
                <a:lnTo>
                  <a:pt x="221" y="501"/>
                </a:lnTo>
                <a:lnTo>
                  <a:pt x="216" y="496"/>
                </a:lnTo>
                <a:lnTo>
                  <a:pt x="221" y="496"/>
                </a:lnTo>
                <a:lnTo>
                  <a:pt x="223" y="494"/>
                </a:lnTo>
                <a:lnTo>
                  <a:pt x="220" y="488"/>
                </a:lnTo>
                <a:lnTo>
                  <a:pt x="221" y="487"/>
                </a:lnTo>
                <a:lnTo>
                  <a:pt x="192" y="477"/>
                </a:lnTo>
                <a:lnTo>
                  <a:pt x="188" y="480"/>
                </a:lnTo>
                <a:lnTo>
                  <a:pt x="178" y="470"/>
                </a:lnTo>
                <a:lnTo>
                  <a:pt x="165" y="473"/>
                </a:lnTo>
                <a:lnTo>
                  <a:pt x="150" y="470"/>
                </a:lnTo>
                <a:lnTo>
                  <a:pt x="140" y="456"/>
                </a:lnTo>
                <a:lnTo>
                  <a:pt x="128" y="453"/>
                </a:lnTo>
                <a:lnTo>
                  <a:pt x="125" y="446"/>
                </a:lnTo>
                <a:lnTo>
                  <a:pt x="129" y="445"/>
                </a:lnTo>
                <a:lnTo>
                  <a:pt x="128" y="443"/>
                </a:lnTo>
                <a:lnTo>
                  <a:pt x="118" y="433"/>
                </a:lnTo>
                <a:lnTo>
                  <a:pt x="98" y="435"/>
                </a:lnTo>
                <a:lnTo>
                  <a:pt x="93" y="439"/>
                </a:lnTo>
                <a:lnTo>
                  <a:pt x="88" y="438"/>
                </a:lnTo>
                <a:lnTo>
                  <a:pt x="79" y="418"/>
                </a:lnTo>
                <a:lnTo>
                  <a:pt x="81" y="417"/>
                </a:lnTo>
                <a:lnTo>
                  <a:pt x="93" y="418"/>
                </a:lnTo>
                <a:lnTo>
                  <a:pt x="100" y="412"/>
                </a:lnTo>
                <a:lnTo>
                  <a:pt x="100" y="411"/>
                </a:lnTo>
                <a:lnTo>
                  <a:pt x="93" y="405"/>
                </a:lnTo>
                <a:lnTo>
                  <a:pt x="86" y="407"/>
                </a:lnTo>
                <a:lnTo>
                  <a:pt x="84" y="401"/>
                </a:lnTo>
                <a:lnTo>
                  <a:pt x="79" y="398"/>
                </a:lnTo>
                <a:lnTo>
                  <a:pt x="67" y="387"/>
                </a:lnTo>
                <a:lnTo>
                  <a:pt x="70" y="380"/>
                </a:lnTo>
                <a:lnTo>
                  <a:pt x="67" y="373"/>
                </a:lnTo>
                <a:lnTo>
                  <a:pt x="56" y="368"/>
                </a:lnTo>
                <a:lnTo>
                  <a:pt x="45" y="370"/>
                </a:lnTo>
                <a:lnTo>
                  <a:pt x="45" y="366"/>
                </a:lnTo>
                <a:lnTo>
                  <a:pt x="42" y="366"/>
                </a:lnTo>
                <a:lnTo>
                  <a:pt x="28" y="365"/>
                </a:lnTo>
                <a:lnTo>
                  <a:pt x="25" y="355"/>
                </a:lnTo>
                <a:lnTo>
                  <a:pt x="21" y="349"/>
                </a:lnTo>
                <a:lnTo>
                  <a:pt x="17" y="348"/>
                </a:lnTo>
                <a:lnTo>
                  <a:pt x="18" y="341"/>
                </a:lnTo>
                <a:lnTo>
                  <a:pt x="11" y="336"/>
                </a:lnTo>
                <a:lnTo>
                  <a:pt x="16" y="331"/>
                </a:lnTo>
                <a:lnTo>
                  <a:pt x="16" y="329"/>
                </a:lnTo>
                <a:lnTo>
                  <a:pt x="9" y="322"/>
                </a:lnTo>
                <a:lnTo>
                  <a:pt x="3" y="315"/>
                </a:lnTo>
                <a:lnTo>
                  <a:pt x="16" y="309"/>
                </a:lnTo>
                <a:lnTo>
                  <a:pt x="20" y="303"/>
                </a:lnTo>
                <a:lnTo>
                  <a:pt x="21" y="299"/>
                </a:lnTo>
                <a:lnTo>
                  <a:pt x="45" y="296"/>
                </a:lnTo>
                <a:lnTo>
                  <a:pt x="21" y="289"/>
                </a:lnTo>
                <a:lnTo>
                  <a:pt x="21" y="282"/>
                </a:lnTo>
                <a:lnTo>
                  <a:pt x="7" y="284"/>
                </a:lnTo>
                <a:lnTo>
                  <a:pt x="55" y="246"/>
                </a:lnTo>
                <a:lnTo>
                  <a:pt x="53" y="240"/>
                </a:lnTo>
                <a:lnTo>
                  <a:pt x="35" y="229"/>
                </a:lnTo>
                <a:lnTo>
                  <a:pt x="39" y="219"/>
                </a:lnTo>
                <a:lnTo>
                  <a:pt x="27" y="208"/>
                </a:lnTo>
                <a:lnTo>
                  <a:pt x="28" y="193"/>
                </a:lnTo>
                <a:lnTo>
                  <a:pt x="14" y="173"/>
                </a:lnTo>
                <a:lnTo>
                  <a:pt x="23" y="161"/>
                </a:lnTo>
                <a:lnTo>
                  <a:pt x="0" y="148"/>
                </a:lnTo>
                <a:lnTo>
                  <a:pt x="0" y="140"/>
                </a:lnTo>
                <a:lnTo>
                  <a:pt x="6" y="136"/>
                </a:lnTo>
                <a:lnTo>
                  <a:pt x="28" y="124"/>
                </a:lnTo>
                <a:lnTo>
                  <a:pt x="37" y="127"/>
                </a:lnTo>
                <a:lnTo>
                  <a:pt x="39" y="123"/>
                </a:lnTo>
                <a:lnTo>
                  <a:pt x="55" y="126"/>
                </a:lnTo>
                <a:lnTo>
                  <a:pt x="42" y="129"/>
                </a:lnTo>
                <a:lnTo>
                  <a:pt x="55" y="133"/>
                </a:lnTo>
                <a:lnTo>
                  <a:pt x="93" y="136"/>
                </a:lnTo>
                <a:lnTo>
                  <a:pt x="165" y="161"/>
                </a:lnTo>
                <a:lnTo>
                  <a:pt x="171" y="169"/>
                </a:lnTo>
                <a:lnTo>
                  <a:pt x="170" y="175"/>
                </a:lnTo>
                <a:lnTo>
                  <a:pt x="143" y="187"/>
                </a:lnTo>
                <a:lnTo>
                  <a:pt x="49" y="171"/>
                </a:lnTo>
                <a:lnTo>
                  <a:pt x="90" y="191"/>
                </a:lnTo>
                <a:lnTo>
                  <a:pt x="87" y="200"/>
                </a:lnTo>
                <a:lnTo>
                  <a:pt x="94" y="208"/>
                </a:lnTo>
                <a:lnTo>
                  <a:pt x="93" y="215"/>
                </a:lnTo>
                <a:lnTo>
                  <a:pt x="135" y="228"/>
                </a:lnTo>
                <a:lnTo>
                  <a:pt x="144" y="225"/>
                </a:lnTo>
                <a:lnTo>
                  <a:pt x="137" y="215"/>
                </a:lnTo>
                <a:lnTo>
                  <a:pt x="119" y="212"/>
                </a:lnTo>
                <a:lnTo>
                  <a:pt x="121" y="203"/>
                </a:lnTo>
                <a:lnTo>
                  <a:pt x="142" y="210"/>
                </a:lnTo>
                <a:lnTo>
                  <a:pt x="139" y="212"/>
                </a:lnTo>
                <a:lnTo>
                  <a:pt x="177" y="215"/>
                </a:lnTo>
                <a:lnTo>
                  <a:pt x="158" y="196"/>
                </a:lnTo>
                <a:lnTo>
                  <a:pt x="188" y="180"/>
                </a:lnTo>
                <a:lnTo>
                  <a:pt x="214" y="191"/>
                </a:lnTo>
                <a:lnTo>
                  <a:pt x="214" y="172"/>
                </a:lnTo>
                <a:lnTo>
                  <a:pt x="203" y="166"/>
                </a:lnTo>
                <a:lnTo>
                  <a:pt x="202" y="148"/>
                </a:lnTo>
                <a:lnTo>
                  <a:pt x="189" y="143"/>
                </a:lnTo>
                <a:lnTo>
                  <a:pt x="232" y="151"/>
                </a:lnTo>
                <a:lnTo>
                  <a:pt x="237" y="158"/>
                </a:lnTo>
                <a:lnTo>
                  <a:pt x="217" y="164"/>
                </a:lnTo>
                <a:lnTo>
                  <a:pt x="242" y="178"/>
                </a:lnTo>
                <a:lnTo>
                  <a:pt x="255" y="172"/>
                </a:lnTo>
                <a:lnTo>
                  <a:pt x="256" y="161"/>
                </a:lnTo>
                <a:lnTo>
                  <a:pt x="326" y="141"/>
                </a:lnTo>
                <a:lnTo>
                  <a:pt x="329" y="148"/>
                </a:lnTo>
                <a:lnTo>
                  <a:pt x="339" y="152"/>
                </a:lnTo>
                <a:lnTo>
                  <a:pt x="346" y="145"/>
                </a:lnTo>
                <a:lnTo>
                  <a:pt x="371" y="145"/>
                </a:lnTo>
                <a:lnTo>
                  <a:pt x="388" y="137"/>
                </a:lnTo>
                <a:lnTo>
                  <a:pt x="396" y="141"/>
                </a:lnTo>
                <a:lnTo>
                  <a:pt x="395" y="147"/>
                </a:lnTo>
                <a:lnTo>
                  <a:pt x="400" y="148"/>
                </a:lnTo>
                <a:lnTo>
                  <a:pt x="413" y="140"/>
                </a:lnTo>
                <a:lnTo>
                  <a:pt x="400" y="127"/>
                </a:lnTo>
                <a:lnTo>
                  <a:pt x="410" y="123"/>
                </a:lnTo>
                <a:lnTo>
                  <a:pt x="449" y="129"/>
                </a:lnTo>
                <a:lnTo>
                  <a:pt x="514" y="151"/>
                </a:lnTo>
                <a:lnTo>
                  <a:pt x="519" y="140"/>
                </a:lnTo>
                <a:lnTo>
                  <a:pt x="501" y="129"/>
                </a:lnTo>
                <a:lnTo>
                  <a:pt x="484" y="127"/>
                </a:lnTo>
                <a:lnTo>
                  <a:pt x="481" y="110"/>
                </a:lnTo>
                <a:lnTo>
                  <a:pt x="470" y="108"/>
                </a:lnTo>
                <a:lnTo>
                  <a:pt x="469" y="101"/>
                </a:lnTo>
                <a:lnTo>
                  <a:pt x="484" y="91"/>
                </a:lnTo>
                <a:lnTo>
                  <a:pt x="486" y="73"/>
                </a:lnTo>
                <a:lnTo>
                  <a:pt x="526" y="77"/>
                </a:lnTo>
                <a:lnTo>
                  <a:pt x="532" y="84"/>
                </a:lnTo>
                <a:lnTo>
                  <a:pt x="529" y="96"/>
                </a:lnTo>
                <a:lnTo>
                  <a:pt x="547" y="106"/>
                </a:lnTo>
                <a:lnTo>
                  <a:pt x="549" y="116"/>
                </a:lnTo>
                <a:lnTo>
                  <a:pt x="555" y="123"/>
                </a:lnTo>
                <a:lnTo>
                  <a:pt x="561" y="137"/>
                </a:lnTo>
                <a:lnTo>
                  <a:pt x="578" y="148"/>
                </a:lnTo>
                <a:lnTo>
                  <a:pt x="581" y="159"/>
                </a:lnTo>
                <a:lnTo>
                  <a:pt x="571" y="172"/>
                </a:lnTo>
                <a:lnTo>
                  <a:pt x="544" y="175"/>
                </a:lnTo>
                <a:lnTo>
                  <a:pt x="553" y="182"/>
                </a:lnTo>
                <a:lnTo>
                  <a:pt x="579" y="184"/>
                </a:lnTo>
                <a:lnTo>
                  <a:pt x="600" y="161"/>
                </a:lnTo>
                <a:lnTo>
                  <a:pt x="589" y="148"/>
                </a:lnTo>
                <a:lnTo>
                  <a:pt x="589" y="141"/>
                </a:lnTo>
                <a:lnTo>
                  <a:pt x="613" y="138"/>
                </a:lnTo>
                <a:lnTo>
                  <a:pt x="627" y="147"/>
                </a:lnTo>
                <a:lnTo>
                  <a:pt x="632" y="159"/>
                </a:lnTo>
                <a:lnTo>
                  <a:pt x="638" y="158"/>
                </a:lnTo>
                <a:lnTo>
                  <a:pt x="634" y="152"/>
                </a:lnTo>
                <a:lnTo>
                  <a:pt x="639" y="150"/>
                </a:lnTo>
                <a:lnTo>
                  <a:pt x="628" y="140"/>
                </a:lnTo>
                <a:lnTo>
                  <a:pt x="574" y="134"/>
                </a:lnTo>
                <a:lnTo>
                  <a:pt x="574" y="130"/>
                </a:lnTo>
                <a:lnTo>
                  <a:pt x="567" y="123"/>
                </a:lnTo>
                <a:lnTo>
                  <a:pt x="568" y="110"/>
                </a:lnTo>
                <a:lnTo>
                  <a:pt x="543" y="96"/>
                </a:lnTo>
                <a:lnTo>
                  <a:pt x="561" y="84"/>
                </a:lnTo>
                <a:lnTo>
                  <a:pt x="553" y="75"/>
                </a:lnTo>
                <a:lnTo>
                  <a:pt x="565" y="80"/>
                </a:lnTo>
                <a:lnTo>
                  <a:pt x="567" y="88"/>
                </a:lnTo>
                <a:lnTo>
                  <a:pt x="574" y="99"/>
                </a:lnTo>
                <a:lnTo>
                  <a:pt x="617" y="105"/>
                </a:lnTo>
                <a:lnTo>
                  <a:pt x="576" y="91"/>
                </a:lnTo>
                <a:lnTo>
                  <a:pt x="593" y="92"/>
                </a:lnTo>
                <a:lnTo>
                  <a:pt x="602" y="88"/>
                </a:lnTo>
                <a:lnTo>
                  <a:pt x="592" y="85"/>
                </a:lnTo>
                <a:lnTo>
                  <a:pt x="613" y="82"/>
                </a:lnTo>
                <a:lnTo>
                  <a:pt x="646" y="92"/>
                </a:lnTo>
                <a:lnTo>
                  <a:pt x="669" y="95"/>
                </a:lnTo>
                <a:lnTo>
                  <a:pt x="663" y="102"/>
                </a:lnTo>
                <a:lnTo>
                  <a:pt x="672" y="116"/>
                </a:lnTo>
                <a:lnTo>
                  <a:pt x="687" y="120"/>
                </a:lnTo>
                <a:lnTo>
                  <a:pt x="690" y="115"/>
                </a:lnTo>
                <a:lnTo>
                  <a:pt x="674" y="101"/>
                </a:lnTo>
                <a:lnTo>
                  <a:pt x="676" y="95"/>
                </a:lnTo>
                <a:lnTo>
                  <a:pt x="670" y="91"/>
                </a:lnTo>
                <a:lnTo>
                  <a:pt x="632" y="81"/>
                </a:lnTo>
                <a:lnTo>
                  <a:pt x="627" y="74"/>
                </a:lnTo>
                <a:lnTo>
                  <a:pt x="617" y="70"/>
                </a:lnTo>
                <a:lnTo>
                  <a:pt x="620" y="63"/>
                </a:lnTo>
                <a:lnTo>
                  <a:pt x="683" y="59"/>
                </a:lnTo>
                <a:lnTo>
                  <a:pt x="684" y="56"/>
                </a:lnTo>
                <a:lnTo>
                  <a:pt x="680" y="52"/>
                </a:lnTo>
                <a:lnTo>
                  <a:pt x="669" y="50"/>
                </a:lnTo>
                <a:lnTo>
                  <a:pt x="681" y="40"/>
                </a:lnTo>
                <a:lnTo>
                  <a:pt x="672" y="39"/>
                </a:lnTo>
                <a:lnTo>
                  <a:pt x="737" y="28"/>
                </a:lnTo>
                <a:lnTo>
                  <a:pt x="728" y="25"/>
                </a:lnTo>
                <a:lnTo>
                  <a:pt x="765" y="24"/>
                </a:lnTo>
                <a:lnTo>
                  <a:pt x="764" y="26"/>
                </a:lnTo>
                <a:lnTo>
                  <a:pt x="772" y="26"/>
                </a:lnTo>
                <a:lnTo>
                  <a:pt x="792" y="21"/>
                </a:lnTo>
                <a:lnTo>
                  <a:pt x="809" y="25"/>
                </a:lnTo>
                <a:lnTo>
                  <a:pt x="806" y="21"/>
                </a:lnTo>
                <a:lnTo>
                  <a:pt x="792" y="18"/>
                </a:lnTo>
                <a:lnTo>
                  <a:pt x="817" y="17"/>
                </a:lnTo>
                <a:lnTo>
                  <a:pt x="809" y="14"/>
                </a:lnTo>
                <a:lnTo>
                  <a:pt x="810" y="8"/>
                </a:lnTo>
                <a:lnTo>
                  <a:pt x="831" y="0"/>
                </a:lnTo>
                <a:lnTo>
                  <a:pt x="860" y="6"/>
                </a:lnTo>
                <a:lnTo>
                  <a:pt x="846" y="11"/>
                </a:lnTo>
                <a:lnTo>
                  <a:pt x="880" y="11"/>
                </a:lnTo>
                <a:lnTo>
                  <a:pt x="876" y="19"/>
                </a:lnTo>
                <a:lnTo>
                  <a:pt x="929" y="14"/>
                </a:lnTo>
                <a:lnTo>
                  <a:pt x="974" y="26"/>
                </a:lnTo>
                <a:lnTo>
                  <a:pt x="975" y="32"/>
                </a:lnTo>
                <a:lnTo>
                  <a:pt x="981" y="32"/>
                </a:lnTo>
                <a:lnTo>
                  <a:pt x="982" y="39"/>
                </a:lnTo>
                <a:lnTo>
                  <a:pt x="914" y="78"/>
                </a:lnTo>
                <a:lnTo>
                  <a:pt x="943" y="74"/>
                </a:lnTo>
                <a:lnTo>
                  <a:pt x="936" y="71"/>
                </a:lnTo>
                <a:lnTo>
                  <a:pt x="965" y="63"/>
                </a:lnTo>
                <a:lnTo>
                  <a:pt x="960" y="59"/>
                </a:lnTo>
                <a:lnTo>
                  <a:pt x="962" y="56"/>
                </a:lnTo>
                <a:lnTo>
                  <a:pt x="979" y="56"/>
                </a:lnTo>
                <a:lnTo>
                  <a:pt x="981" y="59"/>
                </a:lnTo>
                <a:lnTo>
                  <a:pt x="997" y="61"/>
                </a:lnTo>
                <a:lnTo>
                  <a:pt x="996" y="56"/>
                </a:lnTo>
                <a:lnTo>
                  <a:pt x="1017" y="68"/>
                </a:lnTo>
                <a:lnTo>
                  <a:pt x="1032" y="70"/>
                </a:lnTo>
                <a:lnTo>
                  <a:pt x="1013" y="64"/>
                </a:lnTo>
                <a:lnTo>
                  <a:pt x="1037" y="61"/>
                </a:lnTo>
                <a:lnTo>
                  <a:pt x="1079" y="64"/>
                </a:lnTo>
                <a:lnTo>
                  <a:pt x="1080" y="70"/>
                </a:lnTo>
                <a:lnTo>
                  <a:pt x="1113" y="73"/>
                </a:lnTo>
                <a:lnTo>
                  <a:pt x="1139" y="71"/>
                </a:lnTo>
                <a:lnTo>
                  <a:pt x="1126" y="60"/>
                </a:lnTo>
                <a:lnTo>
                  <a:pt x="1132" y="59"/>
                </a:lnTo>
                <a:lnTo>
                  <a:pt x="1190" y="64"/>
                </a:lnTo>
                <a:lnTo>
                  <a:pt x="1216" y="71"/>
                </a:lnTo>
                <a:lnTo>
                  <a:pt x="1220" y="78"/>
                </a:lnTo>
                <a:lnTo>
                  <a:pt x="1231" y="85"/>
                </a:lnTo>
                <a:lnTo>
                  <a:pt x="1227" y="91"/>
                </a:lnTo>
                <a:lnTo>
                  <a:pt x="1232" y="94"/>
                </a:lnTo>
                <a:lnTo>
                  <a:pt x="1280" y="110"/>
                </a:lnTo>
                <a:lnTo>
                  <a:pt x="1274" y="89"/>
                </a:lnTo>
                <a:lnTo>
                  <a:pt x="1297" y="96"/>
                </a:lnTo>
                <a:lnTo>
                  <a:pt x="1316" y="94"/>
                </a:lnTo>
                <a:lnTo>
                  <a:pt x="1355" y="102"/>
                </a:lnTo>
                <a:lnTo>
                  <a:pt x="1375" y="96"/>
                </a:lnTo>
                <a:lnTo>
                  <a:pt x="1360" y="88"/>
                </a:lnTo>
                <a:lnTo>
                  <a:pt x="1365" y="78"/>
                </a:lnTo>
                <a:lnTo>
                  <a:pt x="1357" y="77"/>
                </a:lnTo>
                <a:lnTo>
                  <a:pt x="1360" y="74"/>
                </a:lnTo>
                <a:lnTo>
                  <a:pt x="1474" y="84"/>
                </a:lnTo>
                <a:lnTo>
                  <a:pt x="1491" y="91"/>
                </a:lnTo>
                <a:lnTo>
                  <a:pt x="1481" y="94"/>
                </a:lnTo>
                <a:lnTo>
                  <a:pt x="1518" y="96"/>
                </a:lnTo>
                <a:lnTo>
                  <a:pt x="1534" y="102"/>
                </a:lnTo>
                <a:lnTo>
                  <a:pt x="1530" y="105"/>
                </a:lnTo>
                <a:lnTo>
                  <a:pt x="1544" y="108"/>
                </a:lnTo>
                <a:lnTo>
                  <a:pt x="1620" y="105"/>
                </a:lnTo>
                <a:lnTo>
                  <a:pt x="1645" y="115"/>
                </a:lnTo>
                <a:lnTo>
                  <a:pt x="1656" y="124"/>
                </a:lnTo>
                <a:lnTo>
                  <a:pt x="1684" y="131"/>
                </a:lnTo>
                <a:lnTo>
                  <a:pt x="1711" y="124"/>
                </a:lnTo>
                <a:lnTo>
                  <a:pt x="1729" y="129"/>
                </a:lnTo>
                <a:lnTo>
                  <a:pt x="1758" y="124"/>
                </a:lnTo>
                <a:lnTo>
                  <a:pt x="1778" y="134"/>
                </a:lnTo>
                <a:lnTo>
                  <a:pt x="1810" y="141"/>
                </a:lnTo>
                <a:lnTo>
                  <a:pt x="1816" y="136"/>
                </a:lnTo>
                <a:lnTo>
                  <a:pt x="1792" y="127"/>
                </a:lnTo>
                <a:lnTo>
                  <a:pt x="1790" y="120"/>
                </a:lnTo>
                <a:lnTo>
                  <a:pt x="1862" y="123"/>
                </a:lnTo>
                <a:lnTo>
                  <a:pt x="1934" y="138"/>
                </a:lnTo>
                <a:lnTo>
                  <a:pt x="1940" y="140"/>
                </a:lnTo>
                <a:lnTo>
                  <a:pt x="2011" y="157"/>
                </a:lnTo>
                <a:lnTo>
                  <a:pt x="2024" y="161"/>
                </a:lnTo>
                <a:lnTo>
                  <a:pt x="2050" y="171"/>
                </a:lnTo>
                <a:lnTo>
                  <a:pt x="2059" y="169"/>
                </a:lnTo>
                <a:lnTo>
                  <a:pt x="2073" y="173"/>
                </a:lnTo>
                <a:lnTo>
                  <a:pt x="2090" y="173"/>
                </a:lnTo>
                <a:lnTo>
                  <a:pt x="2125" y="186"/>
                </a:lnTo>
                <a:lnTo>
                  <a:pt x="2139" y="187"/>
                </a:lnTo>
                <a:lnTo>
                  <a:pt x="2120" y="201"/>
                </a:lnTo>
                <a:lnTo>
                  <a:pt x="2133" y="205"/>
                </a:lnTo>
                <a:lnTo>
                  <a:pt x="2126" y="210"/>
                </a:lnTo>
                <a:lnTo>
                  <a:pt x="2146" y="217"/>
                </a:lnTo>
                <a:lnTo>
                  <a:pt x="2140" y="219"/>
                </a:lnTo>
                <a:lnTo>
                  <a:pt x="2123" y="217"/>
                </a:lnTo>
                <a:lnTo>
                  <a:pt x="2101" y="207"/>
                </a:lnTo>
                <a:lnTo>
                  <a:pt x="2097" y="210"/>
                </a:lnTo>
                <a:lnTo>
                  <a:pt x="2062" y="196"/>
                </a:lnTo>
                <a:lnTo>
                  <a:pt x="2036" y="196"/>
                </a:lnTo>
                <a:lnTo>
                  <a:pt x="2017" y="187"/>
                </a:lnTo>
                <a:lnTo>
                  <a:pt x="2017" y="182"/>
                </a:lnTo>
                <a:lnTo>
                  <a:pt x="2004" y="187"/>
                </a:lnTo>
                <a:lnTo>
                  <a:pt x="2025" y="197"/>
                </a:lnTo>
                <a:lnTo>
                  <a:pt x="2028" y="205"/>
                </a:lnTo>
                <a:lnTo>
                  <a:pt x="2027" y="205"/>
                </a:lnTo>
                <a:lnTo>
                  <a:pt x="2020" y="212"/>
                </a:lnTo>
                <a:lnTo>
                  <a:pt x="2002" y="211"/>
                </a:lnTo>
                <a:lnTo>
                  <a:pt x="2011" y="218"/>
                </a:lnTo>
                <a:lnTo>
                  <a:pt x="2023" y="218"/>
                </a:lnTo>
                <a:lnTo>
                  <a:pt x="2029" y="224"/>
                </a:lnTo>
                <a:lnTo>
                  <a:pt x="2067" y="240"/>
                </a:lnTo>
                <a:lnTo>
                  <a:pt x="2076" y="246"/>
                </a:lnTo>
                <a:lnTo>
                  <a:pt x="2077" y="253"/>
                </a:lnTo>
                <a:lnTo>
                  <a:pt x="2038" y="245"/>
                </a:lnTo>
                <a:lnTo>
                  <a:pt x="2048" y="250"/>
                </a:lnTo>
                <a:lnTo>
                  <a:pt x="2016" y="264"/>
                </a:lnTo>
                <a:lnTo>
                  <a:pt x="2003" y="288"/>
                </a:lnTo>
                <a:lnTo>
                  <a:pt x="2010" y="296"/>
                </a:lnTo>
                <a:lnTo>
                  <a:pt x="1985" y="287"/>
                </a:lnTo>
                <a:lnTo>
                  <a:pt x="1965" y="284"/>
                </a:lnTo>
                <a:lnTo>
                  <a:pt x="1953" y="288"/>
                </a:lnTo>
                <a:lnTo>
                  <a:pt x="1954" y="299"/>
                </a:lnTo>
                <a:lnTo>
                  <a:pt x="1940" y="287"/>
                </a:lnTo>
                <a:lnTo>
                  <a:pt x="1939" y="299"/>
                </a:lnTo>
                <a:lnTo>
                  <a:pt x="1916" y="298"/>
                </a:lnTo>
                <a:lnTo>
                  <a:pt x="1927" y="329"/>
                </a:lnTo>
                <a:lnTo>
                  <a:pt x="1940" y="337"/>
                </a:lnTo>
                <a:lnTo>
                  <a:pt x="1953" y="336"/>
                </a:lnTo>
                <a:lnTo>
                  <a:pt x="1960" y="347"/>
                </a:lnTo>
                <a:lnTo>
                  <a:pt x="1985" y="365"/>
                </a:lnTo>
                <a:lnTo>
                  <a:pt x="1985" y="369"/>
                </a:lnTo>
                <a:lnTo>
                  <a:pt x="1975" y="365"/>
                </a:lnTo>
                <a:lnTo>
                  <a:pt x="1967" y="362"/>
                </a:lnTo>
                <a:lnTo>
                  <a:pt x="1975" y="379"/>
                </a:lnTo>
                <a:lnTo>
                  <a:pt x="1996" y="393"/>
                </a:lnTo>
                <a:lnTo>
                  <a:pt x="1976" y="405"/>
                </a:lnTo>
                <a:lnTo>
                  <a:pt x="1992" y="424"/>
                </a:lnTo>
                <a:lnTo>
                  <a:pt x="1975" y="426"/>
                </a:lnTo>
                <a:lnTo>
                  <a:pt x="1989" y="447"/>
                </a:lnTo>
                <a:lnTo>
                  <a:pt x="1983" y="466"/>
                </a:lnTo>
                <a:lnTo>
                  <a:pt x="1888" y="379"/>
                </a:lnTo>
                <a:lnTo>
                  <a:pt x="1870" y="356"/>
                </a:lnTo>
                <a:lnTo>
                  <a:pt x="1876" y="348"/>
                </a:lnTo>
                <a:lnTo>
                  <a:pt x="1863" y="336"/>
                </a:lnTo>
                <a:lnTo>
                  <a:pt x="1880" y="331"/>
                </a:lnTo>
                <a:lnTo>
                  <a:pt x="1883" y="288"/>
                </a:lnTo>
                <a:lnTo>
                  <a:pt x="1898" y="280"/>
                </a:lnTo>
                <a:lnTo>
                  <a:pt x="1877" y="256"/>
                </a:lnTo>
                <a:lnTo>
                  <a:pt x="1883" y="252"/>
                </a:lnTo>
                <a:lnTo>
                  <a:pt x="1863" y="250"/>
                </a:lnTo>
                <a:lnTo>
                  <a:pt x="1863" y="257"/>
                </a:lnTo>
                <a:lnTo>
                  <a:pt x="1876" y="267"/>
                </a:lnTo>
                <a:lnTo>
                  <a:pt x="1864" y="266"/>
                </a:lnTo>
                <a:lnTo>
                  <a:pt x="1856" y="285"/>
                </a:lnTo>
                <a:lnTo>
                  <a:pt x="1850" y="277"/>
                </a:lnTo>
                <a:lnTo>
                  <a:pt x="1843" y="277"/>
                </a:lnTo>
                <a:lnTo>
                  <a:pt x="1838" y="271"/>
                </a:lnTo>
                <a:lnTo>
                  <a:pt x="1831" y="260"/>
                </a:lnTo>
                <a:lnTo>
                  <a:pt x="1793" y="264"/>
                </a:lnTo>
                <a:lnTo>
                  <a:pt x="1786" y="299"/>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8" name="Freeform 9"/>
          <p:cNvSpPr>
            <a:spLocks/>
          </p:cNvSpPr>
          <p:nvPr/>
        </p:nvSpPr>
        <p:spPr bwMode="auto">
          <a:xfrm>
            <a:off x="1671639" y="2554404"/>
            <a:ext cx="511175" cy="363538"/>
          </a:xfrm>
          <a:custGeom>
            <a:avLst/>
            <a:gdLst/>
            <a:ahLst/>
            <a:cxnLst>
              <a:cxn ang="0">
                <a:pos x="322" y="103"/>
              </a:cxn>
              <a:cxn ang="0">
                <a:pos x="150" y="0"/>
              </a:cxn>
              <a:cxn ang="0">
                <a:pos x="0" y="68"/>
              </a:cxn>
              <a:cxn ang="0">
                <a:pos x="23" y="160"/>
              </a:cxn>
              <a:cxn ang="0">
                <a:pos x="161" y="229"/>
              </a:cxn>
              <a:cxn ang="0">
                <a:pos x="322" y="103"/>
              </a:cxn>
            </a:cxnLst>
            <a:rect l="0" t="0" r="r" b="b"/>
            <a:pathLst>
              <a:path w="322" h="229">
                <a:moveTo>
                  <a:pt x="322" y="103"/>
                </a:moveTo>
                <a:lnTo>
                  <a:pt x="150" y="0"/>
                </a:lnTo>
                <a:lnTo>
                  <a:pt x="0" y="68"/>
                </a:lnTo>
                <a:lnTo>
                  <a:pt x="23" y="160"/>
                </a:lnTo>
                <a:lnTo>
                  <a:pt x="161" y="229"/>
                </a:lnTo>
                <a:lnTo>
                  <a:pt x="322" y="103"/>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9" name="Freeform 10"/>
          <p:cNvSpPr>
            <a:spLocks/>
          </p:cNvSpPr>
          <p:nvPr/>
        </p:nvSpPr>
        <p:spPr bwMode="auto">
          <a:xfrm>
            <a:off x="2146301" y="3557705"/>
            <a:ext cx="42863" cy="17463"/>
          </a:xfrm>
          <a:custGeom>
            <a:avLst/>
            <a:gdLst/>
            <a:ahLst/>
            <a:cxnLst>
              <a:cxn ang="0">
                <a:pos x="26" y="0"/>
              </a:cxn>
              <a:cxn ang="0">
                <a:pos x="27" y="5"/>
              </a:cxn>
              <a:cxn ang="0">
                <a:pos x="17" y="11"/>
              </a:cxn>
              <a:cxn ang="0">
                <a:pos x="3" y="11"/>
              </a:cxn>
              <a:cxn ang="0">
                <a:pos x="0" y="4"/>
              </a:cxn>
              <a:cxn ang="0">
                <a:pos x="26" y="0"/>
              </a:cxn>
            </a:cxnLst>
            <a:rect l="0" t="0" r="r" b="b"/>
            <a:pathLst>
              <a:path w="27" h="11">
                <a:moveTo>
                  <a:pt x="26" y="0"/>
                </a:moveTo>
                <a:lnTo>
                  <a:pt x="27" y="5"/>
                </a:lnTo>
                <a:lnTo>
                  <a:pt x="17" y="11"/>
                </a:lnTo>
                <a:lnTo>
                  <a:pt x="3" y="11"/>
                </a:lnTo>
                <a:lnTo>
                  <a:pt x="0" y="4"/>
                </a:lnTo>
                <a:lnTo>
                  <a:pt x="26"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0" name="Freeform 11"/>
          <p:cNvSpPr>
            <a:spLocks/>
          </p:cNvSpPr>
          <p:nvPr/>
        </p:nvSpPr>
        <p:spPr bwMode="auto">
          <a:xfrm>
            <a:off x="1865314" y="3295768"/>
            <a:ext cx="28575" cy="6350"/>
          </a:xfrm>
          <a:custGeom>
            <a:avLst/>
            <a:gdLst/>
            <a:ahLst/>
            <a:cxnLst>
              <a:cxn ang="0">
                <a:pos x="17" y="0"/>
              </a:cxn>
              <a:cxn ang="0">
                <a:pos x="18" y="4"/>
              </a:cxn>
              <a:cxn ang="0">
                <a:pos x="0" y="2"/>
              </a:cxn>
              <a:cxn ang="0">
                <a:pos x="17" y="0"/>
              </a:cxn>
            </a:cxnLst>
            <a:rect l="0" t="0" r="r" b="b"/>
            <a:pathLst>
              <a:path w="18" h="4">
                <a:moveTo>
                  <a:pt x="17" y="0"/>
                </a:moveTo>
                <a:lnTo>
                  <a:pt x="18" y="4"/>
                </a:lnTo>
                <a:lnTo>
                  <a:pt x="0" y="2"/>
                </a:lnTo>
                <a:lnTo>
                  <a:pt x="17"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1" name="Freeform 12"/>
          <p:cNvSpPr>
            <a:spLocks/>
          </p:cNvSpPr>
          <p:nvPr/>
        </p:nvSpPr>
        <p:spPr bwMode="auto">
          <a:xfrm>
            <a:off x="1970089" y="3421180"/>
            <a:ext cx="11113" cy="17463"/>
          </a:xfrm>
          <a:custGeom>
            <a:avLst/>
            <a:gdLst/>
            <a:ahLst/>
            <a:cxnLst>
              <a:cxn ang="0">
                <a:pos x="5" y="3"/>
              </a:cxn>
              <a:cxn ang="0">
                <a:pos x="0" y="0"/>
              </a:cxn>
              <a:cxn ang="0">
                <a:pos x="7" y="2"/>
              </a:cxn>
              <a:cxn ang="0">
                <a:pos x="1" y="11"/>
              </a:cxn>
              <a:cxn ang="0">
                <a:pos x="5" y="3"/>
              </a:cxn>
            </a:cxnLst>
            <a:rect l="0" t="0" r="r" b="b"/>
            <a:pathLst>
              <a:path w="7" h="11">
                <a:moveTo>
                  <a:pt x="5" y="3"/>
                </a:moveTo>
                <a:lnTo>
                  <a:pt x="0" y="0"/>
                </a:lnTo>
                <a:lnTo>
                  <a:pt x="7" y="2"/>
                </a:lnTo>
                <a:lnTo>
                  <a:pt x="1" y="11"/>
                </a:lnTo>
                <a:lnTo>
                  <a:pt x="5" y="3"/>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2" name="Freeform 13"/>
          <p:cNvSpPr>
            <a:spLocks/>
          </p:cNvSpPr>
          <p:nvPr/>
        </p:nvSpPr>
        <p:spPr bwMode="auto">
          <a:xfrm>
            <a:off x="1882776" y="3376729"/>
            <a:ext cx="4763" cy="14288"/>
          </a:xfrm>
          <a:custGeom>
            <a:avLst/>
            <a:gdLst/>
            <a:ahLst/>
            <a:cxnLst>
              <a:cxn ang="0">
                <a:pos x="0" y="5"/>
              </a:cxn>
              <a:cxn ang="0">
                <a:pos x="3" y="0"/>
              </a:cxn>
              <a:cxn ang="0">
                <a:pos x="3" y="9"/>
              </a:cxn>
              <a:cxn ang="0">
                <a:pos x="0" y="5"/>
              </a:cxn>
            </a:cxnLst>
            <a:rect l="0" t="0" r="r" b="b"/>
            <a:pathLst>
              <a:path w="3" h="9">
                <a:moveTo>
                  <a:pt x="0" y="5"/>
                </a:moveTo>
                <a:lnTo>
                  <a:pt x="3" y="0"/>
                </a:lnTo>
                <a:lnTo>
                  <a:pt x="3" y="9"/>
                </a:lnTo>
                <a:lnTo>
                  <a:pt x="0" y="5"/>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3" name="Freeform 14"/>
          <p:cNvSpPr>
            <a:spLocks/>
          </p:cNvSpPr>
          <p:nvPr/>
        </p:nvSpPr>
        <p:spPr bwMode="auto">
          <a:xfrm>
            <a:off x="1870076" y="3351330"/>
            <a:ext cx="11113" cy="22225"/>
          </a:xfrm>
          <a:custGeom>
            <a:avLst/>
            <a:gdLst/>
            <a:ahLst/>
            <a:cxnLst>
              <a:cxn ang="0">
                <a:pos x="7" y="0"/>
              </a:cxn>
              <a:cxn ang="0">
                <a:pos x="7" y="14"/>
              </a:cxn>
              <a:cxn ang="0">
                <a:pos x="0" y="7"/>
              </a:cxn>
              <a:cxn ang="0">
                <a:pos x="7" y="0"/>
              </a:cxn>
            </a:cxnLst>
            <a:rect l="0" t="0" r="r" b="b"/>
            <a:pathLst>
              <a:path w="7" h="14">
                <a:moveTo>
                  <a:pt x="7" y="0"/>
                </a:moveTo>
                <a:lnTo>
                  <a:pt x="7" y="14"/>
                </a:lnTo>
                <a:lnTo>
                  <a:pt x="0" y="7"/>
                </a:lnTo>
                <a:lnTo>
                  <a:pt x="7"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4" name="Freeform 15"/>
          <p:cNvSpPr>
            <a:spLocks/>
          </p:cNvSpPr>
          <p:nvPr/>
        </p:nvSpPr>
        <p:spPr bwMode="auto">
          <a:xfrm>
            <a:off x="1533526" y="3557705"/>
            <a:ext cx="41275" cy="79375"/>
          </a:xfrm>
          <a:custGeom>
            <a:avLst/>
            <a:gdLst/>
            <a:ahLst/>
            <a:cxnLst>
              <a:cxn ang="0">
                <a:pos x="6" y="50"/>
              </a:cxn>
              <a:cxn ang="0">
                <a:pos x="19" y="32"/>
              </a:cxn>
              <a:cxn ang="0">
                <a:pos x="26" y="5"/>
              </a:cxn>
              <a:cxn ang="0">
                <a:pos x="21" y="0"/>
              </a:cxn>
              <a:cxn ang="0">
                <a:pos x="6" y="12"/>
              </a:cxn>
              <a:cxn ang="0">
                <a:pos x="0" y="50"/>
              </a:cxn>
              <a:cxn ang="0">
                <a:pos x="6" y="50"/>
              </a:cxn>
            </a:cxnLst>
            <a:rect l="0" t="0" r="r" b="b"/>
            <a:pathLst>
              <a:path w="26" h="50">
                <a:moveTo>
                  <a:pt x="6" y="50"/>
                </a:moveTo>
                <a:lnTo>
                  <a:pt x="19" y="32"/>
                </a:lnTo>
                <a:lnTo>
                  <a:pt x="26" y="5"/>
                </a:lnTo>
                <a:lnTo>
                  <a:pt x="21" y="0"/>
                </a:lnTo>
                <a:lnTo>
                  <a:pt x="6" y="12"/>
                </a:lnTo>
                <a:lnTo>
                  <a:pt x="0" y="50"/>
                </a:lnTo>
                <a:lnTo>
                  <a:pt x="6" y="5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5" name="Freeform 16"/>
          <p:cNvSpPr>
            <a:spLocks/>
          </p:cNvSpPr>
          <p:nvPr/>
        </p:nvSpPr>
        <p:spPr bwMode="auto">
          <a:xfrm>
            <a:off x="920751" y="1944805"/>
            <a:ext cx="1801813" cy="873125"/>
          </a:xfrm>
          <a:custGeom>
            <a:avLst/>
            <a:gdLst/>
            <a:ahLst/>
            <a:cxnLst>
              <a:cxn ang="0">
                <a:pos x="641" y="252"/>
              </a:cxn>
              <a:cxn ang="0">
                <a:pos x="668" y="185"/>
              </a:cxn>
              <a:cxn ang="0">
                <a:pos x="718" y="160"/>
              </a:cxn>
              <a:cxn ang="0">
                <a:pos x="793" y="130"/>
              </a:cxn>
              <a:cxn ang="0">
                <a:pos x="842" y="93"/>
              </a:cxn>
              <a:cxn ang="0">
                <a:pos x="923" y="79"/>
              </a:cxn>
              <a:cxn ang="0">
                <a:pos x="949" y="47"/>
              </a:cxn>
              <a:cxn ang="0">
                <a:pos x="897" y="51"/>
              </a:cxn>
              <a:cxn ang="0">
                <a:pos x="851" y="59"/>
              </a:cxn>
              <a:cxn ang="0">
                <a:pos x="824" y="42"/>
              </a:cxn>
              <a:cxn ang="0">
                <a:pos x="827" y="19"/>
              </a:cxn>
              <a:cxn ang="0">
                <a:pos x="784" y="19"/>
              </a:cxn>
              <a:cxn ang="0">
                <a:pos x="785" y="55"/>
              </a:cxn>
              <a:cxn ang="0">
                <a:pos x="749" y="61"/>
              </a:cxn>
              <a:cxn ang="0">
                <a:pos x="729" y="66"/>
              </a:cxn>
              <a:cxn ang="0">
                <a:pos x="634" y="63"/>
              </a:cxn>
              <a:cxn ang="0">
                <a:pos x="584" y="80"/>
              </a:cxn>
              <a:cxn ang="0">
                <a:pos x="500" y="69"/>
              </a:cxn>
              <a:cxn ang="0">
                <a:pos x="448" y="34"/>
              </a:cxn>
              <a:cxn ang="0">
                <a:pos x="385" y="41"/>
              </a:cxn>
              <a:cxn ang="0">
                <a:pos x="27" y="200"/>
              </a:cxn>
              <a:cxn ang="0">
                <a:pos x="77" y="279"/>
              </a:cxn>
              <a:cxn ang="0">
                <a:pos x="37" y="363"/>
              </a:cxn>
              <a:cxn ang="0">
                <a:pos x="51" y="379"/>
              </a:cxn>
              <a:cxn ang="0">
                <a:pos x="77" y="399"/>
              </a:cxn>
              <a:cxn ang="0">
                <a:pos x="503" y="406"/>
              </a:cxn>
              <a:cxn ang="0">
                <a:pos x="614" y="416"/>
              </a:cxn>
              <a:cxn ang="0">
                <a:pos x="637" y="462"/>
              </a:cxn>
              <a:cxn ang="0">
                <a:pos x="676" y="498"/>
              </a:cxn>
              <a:cxn ang="0">
                <a:pos x="633" y="543"/>
              </a:cxn>
              <a:cxn ang="0">
                <a:pos x="694" y="525"/>
              </a:cxn>
              <a:cxn ang="0">
                <a:pos x="772" y="491"/>
              </a:cxn>
              <a:cxn ang="0">
                <a:pos x="891" y="477"/>
              </a:cxn>
              <a:cxn ang="0">
                <a:pos x="911" y="500"/>
              </a:cxn>
              <a:cxn ang="0">
                <a:pos x="951" y="495"/>
              </a:cxn>
              <a:cxn ang="0">
                <a:pos x="950" y="451"/>
              </a:cxn>
              <a:cxn ang="0">
                <a:pos x="971" y="412"/>
              </a:cxn>
              <a:cxn ang="0">
                <a:pos x="951" y="388"/>
              </a:cxn>
              <a:cxn ang="0">
                <a:pos x="1129" y="349"/>
              </a:cxn>
              <a:cxn ang="0">
                <a:pos x="1122" y="322"/>
              </a:cxn>
              <a:cxn ang="0">
                <a:pos x="1070" y="326"/>
              </a:cxn>
              <a:cxn ang="0">
                <a:pos x="1093" y="291"/>
              </a:cxn>
              <a:cxn ang="0">
                <a:pos x="1076" y="266"/>
              </a:cxn>
              <a:cxn ang="0">
                <a:pos x="1067" y="242"/>
              </a:cxn>
              <a:cxn ang="0">
                <a:pos x="1077" y="220"/>
              </a:cxn>
              <a:cxn ang="0">
                <a:pos x="1052" y="216"/>
              </a:cxn>
              <a:cxn ang="0">
                <a:pos x="1006" y="233"/>
              </a:cxn>
              <a:cxn ang="0">
                <a:pos x="979" y="224"/>
              </a:cxn>
              <a:cxn ang="0">
                <a:pos x="995" y="207"/>
              </a:cxn>
              <a:cxn ang="0">
                <a:pos x="981" y="181"/>
              </a:cxn>
              <a:cxn ang="0">
                <a:pos x="964" y="161"/>
              </a:cxn>
              <a:cxn ang="0">
                <a:pos x="886" y="192"/>
              </a:cxn>
              <a:cxn ang="0">
                <a:pos x="883" y="212"/>
              </a:cxn>
              <a:cxn ang="0">
                <a:pos x="866" y="238"/>
              </a:cxn>
              <a:cxn ang="0">
                <a:pos x="785" y="346"/>
              </a:cxn>
              <a:cxn ang="0">
                <a:pos x="756" y="374"/>
              </a:cxn>
            </a:cxnLst>
            <a:rect l="0" t="0" r="r" b="b"/>
            <a:pathLst>
              <a:path w="1135" h="550">
                <a:moveTo>
                  <a:pt x="718" y="293"/>
                </a:moveTo>
                <a:lnTo>
                  <a:pt x="693" y="281"/>
                </a:lnTo>
                <a:lnTo>
                  <a:pt x="680" y="265"/>
                </a:lnTo>
                <a:lnTo>
                  <a:pt x="658" y="256"/>
                </a:lnTo>
                <a:lnTo>
                  <a:pt x="628" y="263"/>
                </a:lnTo>
                <a:lnTo>
                  <a:pt x="641" y="252"/>
                </a:lnTo>
                <a:lnTo>
                  <a:pt x="648" y="230"/>
                </a:lnTo>
                <a:lnTo>
                  <a:pt x="635" y="228"/>
                </a:lnTo>
                <a:lnTo>
                  <a:pt x="628" y="233"/>
                </a:lnTo>
                <a:lnTo>
                  <a:pt x="627" y="224"/>
                </a:lnTo>
                <a:lnTo>
                  <a:pt x="651" y="198"/>
                </a:lnTo>
                <a:lnTo>
                  <a:pt x="668" y="185"/>
                </a:lnTo>
                <a:lnTo>
                  <a:pt x="666" y="181"/>
                </a:lnTo>
                <a:lnTo>
                  <a:pt x="683" y="177"/>
                </a:lnTo>
                <a:lnTo>
                  <a:pt x="700" y="167"/>
                </a:lnTo>
                <a:lnTo>
                  <a:pt x="702" y="168"/>
                </a:lnTo>
                <a:lnTo>
                  <a:pt x="709" y="160"/>
                </a:lnTo>
                <a:lnTo>
                  <a:pt x="718" y="160"/>
                </a:lnTo>
                <a:lnTo>
                  <a:pt x="715" y="156"/>
                </a:lnTo>
                <a:lnTo>
                  <a:pt x="743" y="153"/>
                </a:lnTo>
                <a:lnTo>
                  <a:pt x="746" y="143"/>
                </a:lnTo>
                <a:lnTo>
                  <a:pt x="750" y="143"/>
                </a:lnTo>
                <a:lnTo>
                  <a:pt x="768" y="132"/>
                </a:lnTo>
                <a:lnTo>
                  <a:pt x="793" y="130"/>
                </a:lnTo>
                <a:lnTo>
                  <a:pt x="823" y="112"/>
                </a:lnTo>
                <a:lnTo>
                  <a:pt x="796" y="111"/>
                </a:lnTo>
                <a:lnTo>
                  <a:pt x="791" y="101"/>
                </a:lnTo>
                <a:lnTo>
                  <a:pt x="821" y="111"/>
                </a:lnTo>
                <a:lnTo>
                  <a:pt x="847" y="98"/>
                </a:lnTo>
                <a:lnTo>
                  <a:pt x="842" y="93"/>
                </a:lnTo>
                <a:lnTo>
                  <a:pt x="848" y="90"/>
                </a:lnTo>
                <a:lnTo>
                  <a:pt x="879" y="97"/>
                </a:lnTo>
                <a:lnTo>
                  <a:pt x="881" y="87"/>
                </a:lnTo>
                <a:lnTo>
                  <a:pt x="886" y="93"/>
                </a:lnTo>
                <a:lnTo>
                  <a:pt x="898" y="90"/>
                </a:lnTo>
                <a:lnTo>
                  <a:pt x="923" y="79"/>
                </a:lnTo>
                <a:lnTo>
                  <a:pt x="923" y="66"/>
                </a:lnTo>
                <a:lnTo>
                  <a:pt x="929" y="62"/>
                </a:lnTo>
                <a:lnTo>
                  <a:pt x="923" y="58"/>
                </a:lnTo>
                <a:lnTo>
                  <a:pt x="942" y="55"/>
                </a:lnTo>
                <a:lnTo>
                  <a:pt x="937" y="51"/>
                </a:lnTo>
                <a:lnTo>
                  <a:pt x="949" y="47"/>
                </a:lnTo>
                <a:lnTo>
                  <a:pt x="937" y="45"/>
                </a:lnTo>
                <a:lnTo>
                  <a:pt x="940" y="37"/>
                </a:lnTo>
                <a:lnTo>
                  <a:pt x="907" y="34"/>
                </a:lnTo>
                <a:lnTo>
                  <a:pt x="898" y="44"/>
                </a:lnTo>
                <a:lnTo>
                  <a:pt x="904" y="47"/>
                </a:lnTo>
                <a:lnTo>
                  <a:pt x="897" y="51"/>
                </a:lnTo>
                <a:lnTo>
                  <a:pt x="901" y="52"/>
                </a:lnTo>
                <a:lnTo>
                  <a:pt x="886" y="54"/>
                </a:lnTo>
                <a:lnTo>
                  <a:pt x="858" y="76"/>
                </a:lnTo>
                <a:lnTo>
                  <a:pt x="847" y="79"/>
                </a:lnTo>
                <a:lnTo>
                  <a:pt x="841" y="66"/>
                </a:lnTo>
                <a:lnTo>
                  <a:pt x="851" y="59"/>
                </a:lnTo>
                <a:lnTo>
                  <a:pt x="854" y="59"/>
                </a:lnTo>
                <a:lnTo>
                  <a:pt x="858" y="51"/>
                </a:lnTo>
                <a:lnTo>
                  <a:pt x="847" y="44"/>
                </a:lnTo>
                <a:lnTo>
                  <a:pt x="821" y="59"/>
                </a:lnTo>
                <a:lnTo>
                  <a:pt x="828" y="52"/>
                </a:lnTo>
                <a:lnTo>
                  <a:pt x="824" y="42"/>
                </a:lnTo>
                <a:lnTo>
                  <a:pt x="834" y="40"/>
                </a:lnTo>
                <a:lnTo>
                  <a:pt x="813" y="37"/>
                </a:lnTo>
                <a:lnTo>
                  <a:pt x="827" y="33"/>
                </a:lnTo>
                <a:lnTo>
                  <a:pt x="824" y="28"/>
                </a:lnTo>
                <a:lnTo>
                  <a:pt x="834" y="30"/>
                </a:lnTo>
                <a:lnTo>
                  <a:pt x="827" y="19"/>
                </a:lnTo>
                <a:lnTo>
                  <a:pt x="834" y="10"/>
                </a:lnTo>
                <a:lnTo>
                  <a:pt x="821" y="0"/>
                </a:lnTo>
                <a:lnTo>
                  <a:pt x="805" y="6"/>
                </a:lnTo>
                <a:lnTo>
                  <a:pt x="802" y="12"/>
                </a:lnTo>
                <a:lnTo>
                  <a:pt x="793" y="12"/>
                </a:lnTo>
                <a:lnTo>
                  <a:pt x="784" y="19"/>
                </a:lnTo>
                <a:lnTo>
                  <a:pt x="786" y="21"/>
                </a:lnTo>
                <a:lnTo>
                  <a:pt x="770" y="31"/>
                </a:lnTo>
                <a:lnTo>
                  <a:pt x="798" y="40"/>
                </a:lnTo>
                <a:lnTo>
                  <a:pt x="772" y="52"/>
                </a:lnTo>
                <a:lnTo>
                  <a:pt x="785" y="48"/>
                </a:lnTo>
                <a:lnTo>
                  <a:pt x="785" y="55"/>
                </a:lnTo>
                <a:lnTo>
                  <a:pt x="763" y="65"/>
                </a:lnTo>
                <a:lnTo>
                  <a:pt x="750" y="63"/>
                </a:lnTo>
                <a:lnTo>
                  <a:pt x="742" y="79"/>
                </a:lnTo>
                <a:lnTo>
                  <a:pt x="733" y="72"/>
                </a:lnTo>
                <a:lnTo>
                  <a:pt x="739" y="72"/>
                </a:lnTo>
                <a:lnTo>
                  <a:pt x="749" y="61"/>
                </a:lnTo>
                <a:lnTo>
                  <a:pt x="737" y="65"/>
                </a:lnTo>
                <a:lnTo>
                  <a:pt x="743" y="59"/>
                </a:lnTo>
                <a:lnTo>
                  <a:pt x="736" y="56"/>
                </a:lnTo>
                <a:lnTo>
                  <a:pt x="716" y="59"/>
                </a:lnTo>
                <a:lnTo>
                  <a:pt x="715" y="68"/>
                </a:lnTo>
                <a:lnTo>
                  <a:pt x="729" y="66"/>
                </a:lnTo>
                <a:lnTo>
                  <a:pt x="722" y="72"/>
                </a:lnTo>
                <a:lnTo>
                  <a:pt x="712" y="63"/>
                </a:lnTo>
                <a:lnTo>
                  <a:pt x="711" y="69"/>
                </a:lnTo>
                <a:lnTo>
                  <a:pt x="658" y="70"/>
                </a:lnTo>
                <a:lnTo>
                  <a:pt x="654" y="63"/>
                </a:lnTo>
                <a:lnTo>
                  <a:pt x="634" y="63"/>
                </a:lnTo>
                <a:lnTo>
                  <a:pt x="628" y="48"/>
                </a:lnTo>
                <a:lnTo>
                  <a:pt x="585" y="59"/>
                </a:lnTo>
                <a:lnTo>
                  <a:pt x="592" y="62"/>
                </a:lnTo>
                <a:lnTo>
                  <a:pt x="623" y="56"/>
                </a:lnTo>
                <a:lnTo>
                  <a:pt x="584" y="69"/>
                </a:lnTo>
                <a:lnTo>
                  <a:pt x="584" y="80"/>
                </a:lnTo>
                <a:lnTo>
                  <a:pt x="571" y="86"/>
                </a:lnTo>
                <a:lnTo>
                  <a:pt x="570" y="80"/>
                </a:lnTo>
                <a:lnTo>
                  <a:pt x="577" y="79"/>
                </a:lnTo>
                <a:lnTo>
                  <a:pt x="578" y="76"/>
                </a:lnTo>
                <a:lnTo>
                  <a:pt x="564" y="65"/>
                </a:lnTo>
                <a:lnTo>
                  <a:pt x="500" y="69"/>
                </a:lnTo>
                <a:lnTo>
                  <a:pt x="491" y="66"/>
                </a:lnTo>
                <a:lnTo>
                  <a:pt x="518" y="59"/>
                </a:lnTo>
                <a:lnTo>
                  <a:pt x="519" y="55"/>
                </a:lnTo>
                <a:lnTo>
                  <a:pt x="514" y="49"/>
                </a:lnTo>
                <a:lnTo>
                  <a:pt x="491" y="49"/>
                </a:lnTo>
                <a:lnTo>
                  <a:pt x="448" y="34"/>
                </a:lnTo>
                <a:lnTo>
                  <a:pt x="405" y="42"/>
                </a:lnTo>
                <a:lnTo>
                  <a:pt x="417" y="37"/>
                </a:lnTo>
                <a:lnTo>
                  <a:pt x="420" y="30"/>
                </a:lnTo>
                <a:lnTo>
                  <a:pt x="409" y="31"/>
                </a:lnTo>
                <a:lnTo>
                  <a:pt x="391" y="41"/>
                </a:lnTo>
                <a:lnTo>
                  <a:pt x="385" y="41"/>
                </a:lnTo>
                <a:lnTo>
                  <a:pt x="384" y="23"/>
                </a:lnTo>
                <a:lnTo>
                  <a:pt x="269" y="47"/>
                </a:lnTo>
                <a:lnTo>
                  <a:pt x="263" y="56"/>
                </a:lnTo>
                <a:lnTo>
                  <a:pt x="202" y="35"/>
                </a:lnTo>
                <a:lnTo>
                  <a:pt x="0" y="200"/>
                </a:lnTo>
                <a:lnTo>
                  <a:pt x="27" y="200"/>
                </a:lnTo>
                <a:lnTo>
                  <a:pt x="21" y="206"/>
                </a:lnTo>
                <a:lnTo>
                  <a:pt x="23" y="226"/>
                </a:lnTo>
                <a:lnTo>
                  <a:pt x="69" y="210"/>
                </a:lnTo>
                <a:lnTo>
                  <a:pt x="70" y="231"/>
                </a:lnTo>
                <a:lnTo>
                  <a:pt x="59" y="269"/>
                </a:lnTo>
                <a:lnTo>
                  <a:pt x="77" y="279"/>
                </a:lnTo>
                <a:lnTo>
                  <a:pt x="58" y="297"/>
                </a:lnTo>
                <a:lnTo>
                  <a:pt x="42" y="309"/>
                </a:lnTo>
                <a:lnTo>
                  <a:pt x="47" y="328"/>
                </a:lnTo>
                <a:lnTo>
                  <a:pt x="37" y="346"/>
                </a:lnTo>
                <a:lnTo>
                  <a:pt x="47" y="347"/>
                </a:lnTo>
                <a:lnTo>
                  <a:pt x="37" y="363"/>
                </a:lnTo>
                <a:lnTo>
                  <a:pt x="42" y="365"/>
                </a:lnTo>
                <a:lnTo>
                  <a:pt x="34" y="367"/>
                </a:lnTo>
                <a:lnTo>
                  <a:pt x="38" y="368"/>
                </a:lnTo>
                <a:lnTo>
                  <a:pt x="31" y="372"/>
                </a:lnTo>
                <a:lnTo>
                  <a:pt x="51" y="374"/>
                </a:lnTo>
                <a:lnTo>
                  <a:pt x="51" y="379"/>
                </a:lnTo>
                <a:lnTo>
                  <a:pt x="41" y="384"/>
                </a:lnTo>
                <a:lnTo>
                  <a:pt x="66" y="385"/>
                </a:lnTo>
                <a:lnTo>
                  <a:pt x="59" y="393"/>
                </a:lnTo>
                <a:lnTo>
                  <a:pt x="70" y="393"/>
                </a:lnTo>
                <a:lnTo>
                  <a:pt x="68" y="405"/>
                </a:lnTo>
                <a:lnTo>
                  <a:pt x="77" y="399"/>
                </a:lnTo>
                <a:lnTo>
                  <a:pt x="72" y="407"/>
                </a:lnTo>
                <a:lnTo>
                  <a:pt x="80" y="407"/>
                </a:lnTo>
                <a:lnTo>
                  <a:pt x="73" y="410"/>
                </a:lnTo>
                <a:lnTo>
                  <a:pt x="75" y="413"/>
                </a:lnTo>
                <a:lnTo>
                  <a:pt x="497" y="413"/>
                </a:lnTo>
                <a:lnTo>
                  <a:pt x="503" y="406"/>
                </a:lnTo>
                <a:lnTo>
                  <a:pt x="504" y="419"/>
                </a:lnTo>
                <a:lnTo>
                  <a:pt x="571" y="432"/>
                </a:lnTo>
                <a:lnTo>
                  <a:pt x="599" y="417"/>
                </a:lnTo>
                <a:lnTo>
                  <a:pt x="596" y="424"/>
                </a:lnTo>
                <a:lnTo>
                  <a:pt x="606" y="413"/>
                </a:lnTo>
                <a:lnTo>
                  <a:pt x="614" y="416"/>
                </a:lnTo>
                <a:lnTo>
                  <a:pt x="614" y="425"/>
                </a:lnTo>
                <a:lnTo>
                  <a:pt x="620" y="417"/>
                </a:lnTo>
                <a:lnTo>
                  <a:pt x="628" y="419"/>
                </a:lnTo>
                <a:lnTo>
                  <a:pt x="631" y="432"/>
                </a:lnTo>
                <a:lnTo>
                  <a:pt x="645" y="432"/>
                </a:lnTo>
                <a:lnTo>
                  <a:pt x="637" y="462"/>
                </a:lnTo>
                <a:lnTo>
                  <a:pt x="640" y="462"/>
                </a:lnTo>
                <a:lnTo>
                  <a:pt x="690" y="472"/>
                </a:lnTo>
                <a:lnTo>
                  <a:pt x="698" y="494"/>
                </a:lnTo>
                <a:lnTo>
                  <a:pt x="693" y="494"/>
                </a:lnTo>
                <a:lnTo>
                  <a:pt x="689" y="500"/>
                </a:lnTo>
                <a:lnTo>
                  <a:pt x="676" y="498"/>
                </a:lnTo>
                <a:lnTo>
                  <a:pt x="672" y="484"/>
                </a:lnTo>
                <a:lnTo>
                  <a:pt x="670" y="495"/>
                </a:lnTo>
                <a:lnTo>
                  <a:pt x="652" y="522"/>
                </a:lnTo>
                <a:lnTo>
                  <a:pt x="640" y="528"/>
                </a:lnTo>
                <a:lnTo>
                  <a:pt x="634" y="537"/>
                </a:lnTo>
                <a:lnTo>
                  <a:pt x="633" y="543"/>
                </a:lnTo>
                <a:lnTo>
                  <a:pt x="626" y="542"/>
                </a:lnTo>
                <a:lnTo>
                  <a:pt x="619" y="549"/>
                </a:lnTo>
                <a:lnTo>
                  <a:pt x="630" y="550"/>
                </a:lnTo>
                <a:lnTo>
                  <a:pt x="656" y="536"/>
                </a:lnTo>
                <a:lnTo>
                  <a:pt x="694" y="535"/>
                </a:lnTo>
                <a:lnTo>
                  <a:pt x="694" y="525"/>
                </a:lnTo>
                <a:lnTo>
                  <a:pt x="683" y="523"/>
                </a:lnTo>
                <a:lnTo>
                  <a:pt x="697" y="515"/>
                </a:lnTo>
                <a:lnTo>
                  <a:pt x="732" y="512"/>
                </a:lnTo>
                <a:lnTo>
                  <a:pt x="732" y="508"/>
                </a:lnTo>
                <a:lnTo>
                  <a:pt x="758" y="500"/>
                </a:lnTo>
                <a:lnTo>
                  <a:pt x="772" y="491"/>
                </a:lnTo>
                <a:lnTo>
                  <a:pt x="827" y="491"/>
                </a:lnTo>
                <a:lnTo>
                  <a:pt x="845" y="484"/>
                </a:lnTo>
                <a:lnTo>
                  <a:pt x="866" y="455"/>
                </a:lnTo>
                <a:lnTo>
                  <a:pt x="880" y="444"/>
                </a:lnTo>
                <a:lnTo>
                  <a:pt x="902" y="451"/>
                </a:lnTo>
                <a:lnTo>
                  <a:pt x="891" y="477"/>
                </a:lnTo>
                <a:lnTo>
                  <a:pt x="900" y="487"/>
                </a:lnTo>
                <a:lnTo>
                  <a:pt x="923" y="484"/>
                </a:lnTo>
                <a:lnTo>
                  <a:pt x="944" y="472"/>
                </a:lnTo>
                <a:lnTo>
                  <a:pt x="937" y="483"/>
                </a:lnTo>
                <a:lnTo>
                  <a:pt x="961" y="483"/>
                </a:lnTo>
                <a:lnTo>
                  <a:pt x="911" y="500"/>
                </a:lnTo>
                <a:lnTo>
                  <a:pt x="915" y="498"/>
                </a:lnTo>
                <a:lnTo>
                  <a:pt x="907" y="514"/>
                </a:lnTo>
                <a:lnTo>
                  <a:pt x="914" y="521"/>
                </a:lnTo>
                <a:lnTo>
                  <a:pt x="943" y="498"/>
                </a:lnTo>
                <a:lnTo>
                  <a:pt x="950" y="501"/>
                </a:lnTo>
                <a:lnTo>
                  <a:pt x="951" y="495"/>
                </a:lnTo>
                <a:lnTo>
                  <a:pt x="996" y="483"/>
                </a:lnTo>
                <a:lnTo>
                  <a:pt x="986" y="473"/>
                </a:lnTo>
                <a:lnTo>
                  <a:pt x="972" y="476"/>
                </a:lnTo>
                <a:lnTo>
                  <a:pt x="956" y="472"/>
                </a:lnTo>
                <a:lnTo>
                  <a:pt x="947" y="460"/>
                </a:lnTo>
                <a:lnTo>
                  <a:pt x="950" y="451"/>
                </a:lnTo>
                <a:lnTo>
                  <a:pt x="943" y="449"/>
                </a:lnTo>
                <a:lnTo>
                  <a:pt x="956" y="437"/>
                </a:lnTo>
                <a:lnTo>
                  <a:pt x="930" y="431"/>
                </a:lnTo>
                <a:lnTo>
                  <a:pt x="950" y="431"/>
                </a:lnTo>
                <a:lnTo>
                  <a:pt x="968" y="421"/>
                </a:lnTo>
                <a:lnTo>
                  <a:pt x="971" y="412"/>
                </a:lnTo>
                <a:lnTo>
                  <a:pt x="963" y="407"/>
                </a:lnTo>
                <a:lnTo>
                  <a:pt x="905" y="420"/>
                </a:lnTo>
                <a:lnTo>
                  <a:pt x="849" y="455"/>
                </a:lnTo>
                <a:lnTo>
                  <a:pt x="900" y="416"/>
                </a:lnTo>
                <a:lnTo>
                  <a:pt x="929" y="406"/>
                </a:lnTo>
                <a:lnTo>
                  <a:pt x="951" y="388"/>
                </a:lnTo>
                <a:lnTo>
                  <a:pt x="1047" y="388"/>
                </a:lnTo>
                <a:lnTo>
                  <a:pt x="1079" y="368"/>
                </a:lnTo>
                <a:lnTo>
                  <a:pt x="1108" y="364"/>
                </a:lnTo>
                <a:lnTo>
                  <a:pt x="1128" y="353"/>
                </a:lnTo>
                <a:lnTo>
                  <a:pt x="1123" y="349"/>
                </a:lnTo>
                <a:lnTo>
                  <a:pt x="1129" y="349"/>
                </a:lnTo>
                <a:lnTo>
                  <a:pt x="1125" y="344"/>
                </a:lnTo>
                <a:lnTo>
                  <a:pt x="1129" y="343"/>
                </a:lnTo>
                <a:lnTo>
                  <a:pt x="1125" y="333"/>
                </a:lnTo>
                <a:lnTo>
                  <a:pt x="1135" y="333"/>
                </a:lnTo>
                <a:lnTo>
                  <a:pt x="1135" y="325"/>
                </a:lnTo>
                <a:lnTo>
                  <a:pt x="1122" y="322"/>
                </a:lnTo>
                <a:lnTo>
                  <a:pt x="1112" y="329"/>
                </a:lnTo>
                <a:lnTo>
                  <a:pt x="1119" y="314"/>
                </a:lnTo>
                <a:lnTo>
                  <a:pt x="1101" y="315"/>
                </a:lnTo>
                <a:lnTo>
                  <a:pt x="1111" y="316"/>
                </a:lnTo>
                <a:lnTo>
                  <a:pt x="1066" y="330"/>
                </a:lnTo>
                <a:lnTo>
                  <a:pt x="1070" y="326"/>
                </a:lnTo>
                <a:lnTo>
                  <a:pt x="1059" y="322"/>
                </a:lnTo>
                <a:lnTo>
                  <a:pt x="1072" y="323"/>
                </a:lnTo>
                <a:lnTo>
                  <a:pt x="1121" y="307"/>
                </a:lnTo>
                <a:lnTo>
                  <a:pt x="1100" y="295"/>
                </a:lnTo>
                <a:lnTo>
                  <a:pt x="1090" y="301"/>
                </a:lnTo>
                <a:lnTo>
                  <a:pt x="1093" y="291"/>
                </a:lnTo>
                <a:lnTo>
                  <a:pt x="1081" y="293"/>
                </a:lnTo>
                <a:lnTo>
                  <a:pt x="1088" y="284"/>
                </a:lnTo>
                <a:lnTo>
                  <a:pt x="1069" y="276"/>
                </a:lnTo>
                <a:lnTo>
                  <a:pt x="1074" y="269"/>
                </a:lnTo>
                <a:lnTo>
                  <a:pt x="1059" y="267"/>
                </a:lnTo>
                <a:lnTo>
                  <a:pt x="1076" y="266"/>
                </a:lnTo>
                <a:lnTo>
                  <a:pt x="1084" y="260"/>
                </a:lnTo>
                <a:lnTo>
                  <a:pt x="1072" y="254"/>
                </a:lnTo>
                <a:lnTo>
                  <a:pt x="1083" y="249"/>
                </a:lnTo>
                <a:lnTo>
                  <a:pt x="1074" y="245"/>
                </a:lnTo>
                <a:lnTo>
                  <a:pt x="1077" y="240"/>
                </a:lnTo>
                <a:lnTo>
                  <a:pt x="1067" y="242"/>
                </a:lnTo>
                <a:lnTo>
                  <a:pt x="1080" y="235"/>
                </a:lnTo>
                <a:lnTo>
                  <a:pt x="1066" y="233"/>
                </a:lnTo>
                <a:lnTo>
                  <a:pt x="1077" y="231"/>
                </a:lnTo>
                <a:lnTo>
                  <a:pt x="1077" y="223"/>
                </a:lnTo>
                <a:lnTo>
                  <a:pt x="1062" y="226"/>
                </a:lnTo>
                <a:lnTo>
                  <a:pt x="1077" y="220"/>
                </a:lnTo>
                <a:lnTo>
                  <a:pt x="1069" y="217"/>
                </a:lnTo>
                <a:lnTo>
                  <a:pt x="1074" y="214"/>
                </a:lnTo>
                <a:lnTo>
                  <a:pt x="1066" y="207"/>
                </a:lnTo>
                <a:lnTo>
                  <a:pt x="1070" y="200"/>
                </a:lnTo>
                <a:lnTo>
                  <a:pt x="1051" y="210"/>
                </a:lnTo>
                <a:lnTo>
                  <a:pt x="1052" y="216"/>
                </a:lnTo>
                <a:lnTo>
                  <a:pt x="1034" y="226"/>
                </a:lnTo>
                <a:lnTo>
                  <a:pt x="1035" y="230"/>
                </a:lnTo>
                <a:lnTo>
                  <a:pt x="1030" y="234"/>
                </a:lnTo>
                <a:lnTo>
                  <a:pt x="1028" y="227"/>
                </a:lnTo>
                <a:lnTo>
                  <a:pt x="1003" y="241"/>
                </a:lnTo>
                <a:lnTo>
                  <a:pt x="1006" y="233"/>
                </a:lnTo>
                <a:lnTo>
                  <a:pt x="995" y="241"/>
                </a:lnTo>
                <a:lnTo>
                  <a:pt x="978" y="245"/>
                </a:lnTo>
                <a:lnTo>
                  <a:pt x="995" y="240"/>
                </a:lnTo>
                <a:lnTo>
                  <a:pt x="1000" y="226"/>
                </a:lnTo>
                <a:lnTo>
                  <a:pt x="963" y="234"/>
                </a:lnTo>
                <a:lnTo>
                  <a:pt x="979" y="224"/>
                </a:lnTo>
                <a:lnTo>
                  <a:pt x="991" y="224"/>
                </a:lnTo>
                <a:lnTo>
                  <a:pt x="989" y="221"/>
                </a:lnTo>
                <a:lnTo>
                  <a:pt x="995" y="219"/>
                </a:lnTo>
                <a:lnTo>
                  <a:pt x="988" y="219"/>
                </a:lnTo>
                <a:lnTo>
                  <a:pt x="995" y="213"/>
                </a:lnTo>
                <a:lnTo>
                  <a:pt x="995" y="207"/>
                </a:lnTo>
                <a:lnTo>
                  <a:pt x="974" y="206"/>
                </a:lnTo>
                <a:lnTo>
                  <a:pt x="1000" y="205"/>
                </a:lnTo>
                <a:lnTo>
                  <a:pt x="1000" y="196"/>
                </a:lnTo>
                <a:lnTo>
                  <a:pt x="1007" y="189"/>
                </a:lnTo>
                <a:lnTo>
                  <a:pt x="981" y="185"/>
                </a:lnTo>
                <a:lnTo>
                  <a:pt x="981" y="181"/>
                </a:lnTo>
                <a:lnTo>
                  <a:pt x="986" y="177"/>
                </a:lnTo>
                <a:lnTo>
                  <a:pt x="977" y="178"/>
                </a:lnTo>
                <a:lnTo>
                  <a:pt x="981" y="171"/>
                </a:lnTo>
                <a:lnTo>
                  <a:pt x="971" y="174"/>
                </a:lnTo>
                <a:lnTo>
                  <a:pt x="978" y="168"/>
                </a:lnTo>
                <a:lnTo>
                  <a:pt x="964" y="161"/>
                </a:lnTo>
                <a:lnTo>
                  <a:pt x="943" y="167"/>
                </a:lnTo>
                <a:lnTo>
                  <a:pt x="916" y="160"/>
                </a:lnTo>
                <a:lnTo>
                  <a:pt x="902" y="165"/>
                </a:lnTo>
                <a:lnTo>
                  <a:pt x="898" y="174"/>
                </a:lnTo>
                <a:lnTo>
                  <a:pt x="907" y="175"/>
                </a:lnTo>
                <a:lnTo>
                  <a:pt x="886" y="192"/>
                </a:lnTo>
                <a:lnTo>
                  <a:pt x="894" y="193"/>
                </a:lnTo>
                <a:lnTo>
                  <a:pt x="888" y="193"/>
                </a:lnTo>
                <a:lnTo>
                  <a:pt x="887" y="203"/>
                </a:lnTo>
                <a:lnTo>
                  <a:pt x="881" y="207"/>
                </a:lnTo>
                <a:lnTo>
                  <a:pt x="890" y="207"/>
                </a:lnTo>
                <a:lnTo>
                  <a:pt x="883" y="212"/>
                </a:lnTo>
                <a:lnTo>
                  <a:pt x="887" y="213"/>
                </a:lnTo>
                <a:lnTo>
                  <a:pt x="879" y="213"/>
                </a:lnTo>
                <a:lnTo>
                  <a:pt x="873" y="220"/>
                </a:lnTo>
                <a:lnTo>
                  <a:pt x="856" y="223"/>
                </a:lnTo>
                <a:lnTo>
                  <a:pt x="854" y="228"/>
                </a:lnTo>
                <a:lnTo>
                  <a:pt x="866" y="238"/>
                </a:lnTo>
                <a:lnTo>
                  <a:pt x="854" y="274"/>
                </a:lnTo>
                <a:lnTo>
                  <a:pt x="861" y="270"/>
                </a:lnTo>
                <a:lnTo>
                  <a:pt x="861" y="276"/>
                </a:lnTo>
                <a:lnTo>
                  <a:pt x="792" y="308"/>
                </a:lnTo>
                <a:lnTo>
                  <a:pt x="795" y="318"/>
                </a:lnTo>
                <a:lnTo>
                  <a:pt x="785" y="346"/>
                </a:lnTo>
                <a:lnTo>
                  <a:pt x="793" y="351"/>
                </a:lnTo>
                <a:lnTo>
                  <a:pt x="772" y="358"/>
                </a:lnTo>
                <a:lnTo>
                  <a:pt x="775" y="364"/>
                </a:lnTo>
                <a:lnTo>
                  <a:pt x="770" y="370"/>
                </a:lnTo>
                <a:lnTo>
                  <a:pt x="764" y="363"/>
                </a:lnTo>
                <a:lnTo>
                  <a:pt x="756" y="374"/>
                </a:lnTo>
                <a:lnTo>
                  <a:pt x="747" y="367"/>
                </a:lnTo>
                <a:lnTo>
                  <a:pt x="742" y="351"/>
                </a:lnTo>
                <a:lnTo>
                  <a:pt x="736" y="336"/>
                </a:lnTo>
                <a:lnTo>
                  <a:pt x="758" y="297"/>
                </a:lnTo>
                <a:lnTo>
                  <a:pt x="718" y="293"/>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6" name="Freeform 17"/>
          <p:cNvSpPr>
            <a:spLocks/>
          </p:cNvSpPr>
          <p:nvPr/>
        </p:nvSpPr>
        <p:spPr bwMode="auto">
          <a:xfrm>
            <a:off x="2098676" y="2476618"/>
            <a:ext cx="22225" cy="11113"/>
          </a:xfrm>
          <a:custGeom>
            <a:avLst/>
            <a:gdLst/>
            <a:ahLst/>
            <a:cxnLst>
              <a:cxn ang="0">
                <a:pos x="0" y="0"/>
              </a:cxn>
              <a:cxn ang="0">
                <a:pos x="14" y="0"/>
              </a:cxn>
              <a:cxn ang="0">
                <a:pos x="14" y="7"/>
              </a:cxn>
              <a:cxn ang="0">
                <a:pos x="0" y="0"/>
              </a:cxn>
            </a:cxnLst>
            <a:rect l="0" t="0" r="r" b="b"/>
            <a:pathLst>
              <a:path w="14" h="7">
                <a:moveTo>
                  <a:pt x="0" y="0"/>
                </a:moveTo>
                <a:lnTo>
                  <a:pt x="14" y="0"/>
                </a:lnTo>
                <a:lnTo>
                  <a:pt x="14" y="7"/>
                </a:lnTo>
                <a:lnTo>
                  <a:pt x="0"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7" name="Freeform 18"/>
          <p:cNvSpPr>
            <a:spLocks/>
          </p:cNvSpPr>
          <p:nvPr/>
        </p:nvSpPr>
        <p:spPr bwMode="auto">
          <a:xfrm>
            <a:off x="2298701" y="2205155"/>
            <a:ext cx="30163" cy="22225"/>
          </a:xfrm>
          <a:custGeom>
            <a:avLst/>
            <a:gdLst/>
            <a:ahLst/>
            <a:cxnLst>
              <a:cxn ang="0">
                <a:pos x="11" y="0"/>
              </a:cxn>
              <a:cxn ang="0">
                <a:pos x="0" y="10"/>
              </a:cxn>
              <a:cxn ang="0">
                <a:pos x="4" y="14"/>
              </a:cxn>
              <a:cxn ang="0">
                <a:pos x="19" y="1"/>
              </a:cxn>
              <a:cxn ang="0">
                <a:pos x="11" y="0"/>
              </a:cxn>
            </a:cxnLst>
            <a:rect l="0" t="0" r="r" b="b"/>
            <a:pathLst>
              <a:path w="19" h="14">
                <a:moveTo>
                  <a:pt x="11" y="0"/>
                </a:moveTo>
                <a:lnTo>
                  <a:pt x="0" y="10"/>
                </a:lnTo>
                <a:lnTo>
                  <a:pt x="4" y="14"/>
                </a:lnTo>
                <a:lnTo>
                  <a:pt x="19" y="1"/>
                </a:lnTo>
                <a:lnTo>
                  <a:pt x="11"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8" name="Freeform 19"/>
          <p:cNvSpPr>
            <a:spLocks/>
          </p:cNvSpPr>
          <p:nvPr/>
        </p:nvSpPr>
        <p:spPr bwMode="auto">
          <a:xfrm>
            <a:off x="2227264" y="2189280"/>
            <a:ext cx="49213" cy="22225"/>
          </a:xfrm>
          <a:custGeom>
            <a:avLst/>
            <a:gdLst/>
            <a:ahLst/>
            <a:cxnLst>
              <a:cxn ang="0">
                <a:pos x="29" y="0"/>
              </a:cxn>
              <a:cxn ang="0">
                <a:pos x="17" y="3"/>
              </a:cxn>
              <a:cxn ang="0">
                <a:pos x="0" y="14"/>
              </a:cxn>
              <a:cxn ang="0">
                <a:pos x="31" y="3"/>
              </a:cxn>
              <a:cxn ang="0">
                <a:pos x="29" y="0"/>
              </a:cxn>
            </a:cxnLst>
            <a:rect l="0" t="0" r="r" b="b"/>
            <a:pathLst>
              <a:path w="31" h="14">
                <a:moveTo>
                  <a:pt x="29" y="0"/>
                </a:moveTo>
                <a:lnTo>
                  <a:pt x="17" y="3"/>
                </a:lnTo>
                <a:lnTo>
                  <a:pt x="0" y="14"/>
                </a:lnTo>
                <a:lnTo>
                  <a:pt x="31" y="3"/>
                </a:lnTo>
                <a:lnTo>
                  <a:pt x="29"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9" name="Freeform 20"/>
          <p:cNvSpPr>
            <a:spLocks/>
          </p:cNvSpPr>
          <p:nvPr/>
        </p:nvSpPr>
        <p:spPr bwMode="auto">
          <a:xfrm>
            <a:off x="2500314" y="2660768"/>
            <a:ext cx="39688" cy="41275"/>
          </a:xfrm>
          <a:custGeom>
            <a:avLst/>
            <a:gdLst/>
            <a:ahLst/>
            <a:cxnLst>
              <a:cxn ang="0">
                <a:pos x="19" y="0"/>
              </a:cxn>
              <a:cxn ang="0">
                <a:pos x="1" y="16"/>
              </a:cxn>
              <a:cxn ang="0">
                <a:pos x="0" y="26"/>
              </a:cxn>
              <a:cxn ang="0">
                <a:pos x="25" y="19"/>
              </a:cxn>
              <a:cxn ang="0">
                <a:pos x="24" y="14"/>
              </a:cxn>
              <a:cxn ang="0">
                <a:pos x="12" y="18"/>
              </a:cxn>
              <a:cxn ang="0">
                <a:pos x="22" y="4"/>
              </a:cxn>
              <a:cxn ang="0">
                <a:pos x="19" y="0"/>
              </a:cxn>
            </a:cxnLst>
            <a:rect l="0" t="0" r="r" b="b"/>
            <a:pathLst>
              <a:path w="25" h="26">
                <a:moveTo>
                  <a:pt x="19" y="0"/>
                </a:moveTo>
                <a:lnTo>
                  <a:pt x="1" y="16"/>
                </a:lnTo>
                <a:lnTo>
                  <a:pt x="0" y="26"/>
                </a:lnTo>
                <a:lnTo>
                  <a:pt x="25" y="19"/>
                </a:lnTo>
                <a:lnTo>
                  <a:pt x="24" y="14"/>
                </a:lnTo>
                <a:lnTo>
                  <a:pt x="12" y="18"/>
                </a:lnTo>
                <a:lnTo>
                  <a:pt x="22" y="4"/>
                </a:lnTo>
                <a:lnTo>
                  <a:pt x="19"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0" name="Freeform 21"/>
          <p:cNvSpPr>
            <a:spLocks/>
          </p:cNvSpPr>
          <p:nvPr/>
        </p:nvSpPr>
        <p:spPr bwMode="auto">
          <a:xfrm>
            <a:off x="2305051" y="1898767"/>
            <a:ext cx="485775" cy="319088"/>
          </a:xfrm>
          <a:custGeom>
            <a:avLst/>
            <a:gdLst/>
            <a:ahLst/>
            <a:cxnLst>
              <a:cxn ang="0">
                <a:pos x="194" y="201"/>
              </a:cxn>
              <a:cxn ang="0">
                <a:pos x="156" y="185"/>
              </a:cxn>
              <a:cxn ang="0">
                <a:pos x="141" y="171"/>
              </a:cxn>
              <a:cxn ang="0">
                <a:pos x="110" y="148"/>
              </a:cxn>
              <a:cxn ang="0">
                <a:pos x="92" y="152"/>
              </a:cxn>
              <a:cxn ang="0">
                <a:pos x="81" y="138"/>
              </a:cxn>
              <a:cxn ang="0">
                <a:pos x="169" y="108"/>
              </a:cxn>
              <a:cxn ang="0">
                <a:pos x="165" y="77"/>
              </a:cxn>
              <a:cxn ang="0">
                <a:pos x="149" y="73"/>
              </a:cxn>
              <a:cxn ang="0">
                <a:pos x="126" y="55"/>
              </a:cxn>
              <a:cxn ang="0">
                <a:pos x="86" y="59"/>
              </a:cxn>
              <a:cxn ang="0">
                <a:pos x="29" y="53"/>
              </a:cxn>
              <a:cxn ang="0">
                <a:pos x="29" y="43"/>
              </a:cxn>
              <a:cxn ang="0">
                <a:pos x="18" y="25"/>
              </a:cxn>
              <a:cxn ang="0">
                <a:pos x="39" y="10"/>
              </a:cxn>
              <a:cxn ang="0">
                <a:pos x="60" y="18"/>
              </a:cxn>
              <a:cxn ang="0">
                <a:pos x="61" y="39"/>
              </a:cxn>
              <a:cxn ang="0">
                <a:pos x="70" y="34"/>
              </a:cxn>
              <a:cxn ang="0">
                <a:pos x="71" y="21"/>
              </a:cxn>
              <a:cxn ang="0">
                <a:pos x="82" y="11"/>
              </a:cxn>
              <a:cxn ang="0">
                <a:pos x="140" y="0"/>
              </a:cxn>
              <a:cxn ang="0">
                <a:pos x="140" y="17"/>
              </a:cxn>
              <a:cxn ang="0">
                <a:pos x="148" y="24"/>
              </a:cxn>
              <a:cxn ang="0">
                <a:pos x="200" y="24"/>
              </a:cxn>
              <a:cxn ang="0">
                <a:pos x="190" y="34"/>
              </a:cxn>
              <a:cxn ang="0">
                <a:pos x="207" y="39"/>
              </a:cxn>
              <a:cxn ang="0">
                <a:pos x="232" y="36"/>
              </a:cxn>
              <a:cxn ang="0">
                <a:pos x="237" y="43"/>
              </a:cxn>
              <a:cxn ang="0">
                <a:pos x="233" y="52"/>
              </a:cxn>
              <a:cxn ang="0">
                <a:pos x="250" y="57"/>
              </a:cxn>
              <a:cxn ang="0">
                <a:pos x="267" y="63"/>
              </a:cxn>
              <a:cxn ang="0">
                <a:pos x="240" y="76"/>
              </a:cxn>
              <a:cxn ang="0">
                <a:pos x="246" y="83"/>
              </a:cxn>
              <a:cxn ang="0">
                <a:pos x="250" y="91"/>
              </a:cxn>
              <a:cxn ang="0">
                <a:pos x="270" y="97"/>
              </a:cxn>
              <a:cxn ang="0">
                <a:pos x="291" y="108"/>
              </a:cxn>
              <a:cxn ang="0">
                <a:pos x="306" y="118"/>
              </a:cxn>
              <a:cxn ang="0">
                <a:pos x="289" y="129"/>
              </a:cxn>
              <a:cxn ang="0">
                <a:pos x="268" y="140"/>
              </a:cxn>
              <a:cxn ang="0">
                <a:pos x="214" y="122"/>
              </a:cxn>
              <a:cxn ang="0">
                <a:pos x="208" y="134"/>
              </a:cxn>
              <a:cxn ang="0">
                <a:pos x="236" y="152"/>
              </a:cxn>
              <a:cxn ang="0">
                <a:pos x="229" y="176"/>
              </a:cxn>
              <a:cxn ang="0">
                <a:pos x="218" y="183"/>
              </a:cxn>
              <a:cxn ang="0">
                <a:pos x="197" y="180"/>
              </a:cxn>
            </a:cxnLst>
            <a:rect l="0" t="0" r="r" b="b"/>
            <a:pathLst>
              <a:path w="306" h="201">
                <a:moveTo>
                  <a:pt x="183" y="180"/>
                </a:moveTo>
                <a:lnTo>
                  <a:pt x="197" y="193"/>
                </a:lnTo>
                <a:lnTo>
                  <a:pt x="194" y="201"/>
                </a:lnTo>
                <a:lnTo>
                  <a:pt x="188" y="201"/>
                </a:lnTo>
                <a:lnTo>
                  <a:pt x="158" y="192"/>
                </a:lnTo>
                <a:lnTo>
                  <a:pt x="156" y="185"/>
                </a:lnTo>
                <a:lnTo>
                  <a:pt x="134" y="182"/>
                </a:lnTo>
                <a:lnTo>
                  <a:pt x="128" y="172"/>
                </a:lnTo>
                <a:lnTo>
                  <a:pt x="141" y="171"/>
                </a:lnTo>
                <a:lnTo>
                  <a:pt x="123" y="165"/>
                </a:lnTo>
                <a:lnTo>
                  <a:pt x="123" y="152"/>
                </a:lnTo>
                <a:lnTo>
                  <a:pt x="110" y="148"/>
                </a:lnTo>
                <a:lnTo>
                  <a:pt x="105" y="150"/>
                </a:lnTo>
                <a:lnTo>
                  <a:pt x="103" y="157"/>
                </a:lnTo>
                <a:lnTo>
                  <a:pt x="92" y="152"/>
                </a:lnTo>
                <a:lnTo>
                  <a:pt x="74" y="159"/>
                </a:lnTo>
                <a:lnTo>
                  <a:pt x="60" y="152"/>
                </a:lnTo>
                <a:lnTo>
                  <a:pt x="81" y="138"/>
                </a:lnTo>
                <a:lnTo>
                  <a:pt x="131" y="138"/>
                </a:lnTo>
                <a:lnTo>
                  <a:pt x="128" y="126"/>
                </a:lnTo>
                <a:lnTo>
                  <a:pt x="169" y="108"/>
                </a:lnTo>
                <a:lnTo>
                  <a:pt x="166" y="83"/>
                </a:lnTo>
                <a:lnTo>
                  <a:pt x="155" y="81"/>
                </a:lnTo>
                <a:lnTo>
                  <a:pt x="165" y="77"/>
                </a:lnTo>
                <a:lnTo>
                  <a:pt x="131" y="83"/>
                </a:lnTo>
                <a:lnTo>
                  <a:pt x="135" y="77"/>
                </a:lnTo>
                <a:lnTo>
                  <a:pt x="149" y="73"/>
                </a:lnTo>
                <a:lnTo>
                  <a:pt x="133" y="63"/>
                </a:lnTo>
                <a:lnTo>
                  <a:pt x="138" y="57"/>
                </a:lnTo>
                <a:lnTo>
                  <a:pt x="126" y="55"/>
                </a:lnTo>
                <a:lnTo>
                  <a:pt x="116" y="55"/>
                </a:lnTo>
                <a:lnTo>
                  <a:pt x="119" y="63"/>
                </a:lnTo>
                <a:lnTo>
                  <a:pt x="86" y="59"/>
                </a:lnTo>
                <a:lnTo>
                  <a:pt x="89" y="64"/>
                </a:lnTo>
                <a:lnTo>
                  <a:pt x="30" y="60"/>
                </a:lnTo>
                <a:lnTo>
                  <a:pt x="29" y="53"/>
                </a:lnTo>
                <a:lnTo>
                  <a:pt x="7" y="56"/>
                </a:lnTo>
                <a:lnTo>
                  <a:pt x="0" y="46"/>
                </a:lnTo>
                <a:lnTo>
                  <a:pt x="29" y="43"/>
                </a:lnTo>
                <a:lnTo>
                  <a:pt x="0" y="36"/>
                </a:lnTo>
                <a:lnTo>
                  <a:pt x="8" y="29"/>
                </a:lnTo>
                <a:lnTo>
                  <a:pt x="18" y="25"/>
                </a:lnTo>
                <a:lnTo>
                  <a:pt x="16" y="22"/>
                </a:lnTo>
                <a:lnTo>
                  <a:pt x="32" y="15"/>
                </a:lnTo>
                <a:lnTo>
                  <a:pt x="39" y="10"/>
                </a:lnTo>
                <a:lnTo>
                  <a:pt x="70" y="0"/>
                </a:lnTo>
                <a:lnTo>
                  <a:pt x="98" y="0"/>
                </a:lnTo>
                <a:lnTo>
                  <a:pt x="60" y="18"/>
                </a:lnTo>
                <a:lnTo>
                  <a:pt x="61" y="22"/>
                </a:lnTo>
                <a:lnTo>
                  <a:pt x="53" y="31"/>
                </a:lnTo>
                <a:lnTo>
                  <a:pt x="61" y="39"/>
                </a:lnTo>
                <a:lnTo>
                  <a:pt x="36" y="43"/>
                </a:lnTo>
                <a:lnTo>
                  <a:pt x="60" y="43"/>
                </a:lnTo>
                <a:lnTo>
                  <a:pt x="70" y="34"/>
                </a:lnTo>
                <a:lnTo>
                  <a:pt x="58" y="28"/>
                </a:lnTo>
                <a:lnTo>
                  <a:pt x="79" y="22"/>
                </a:lnTo>
                <a:lnTo>
                  <a:pt x="71" y="21"/>
                </a:lnTo>
                <a:lnTo>
                  <a:pt x="77" y="14"/>
                </a:lnTo>
                <a:lnTo>
                  <a:pt x="95" y="15"/>
                </a:lnTo>
                <a:lnTo>
                  <a:pt x="82" y="11"/>
                </a:lnTo>
                <a:lnTo>
                  <a:pt x="102" y="11"/>
                </a:lnTo>
                <a:lnTo>
                  <a:pt x="91" y="7"/>
                </a:lnTo>
                <a:lnTo>
                  <a:pt x="140" y="0"/>
                </a:lnTo>
                <a:lnTo>
                  <a:pt x="138" y="7"/>
                </a:lnTo>
                <a:lnTo>
                  <a:pt x="134" y="8"/>
                </a:lnTo>
                <a:lnTo>
                  <a:pt x="140" y="17"/>
                </a:lnTo>
                <a:lnTo>
                  <a:pt x="121" y="29"/>
                </a:lnTo>
                <a:lnTo>
                  <a:pt x="142" y="20"/>
                </a:lnTo>
                <a:lnTo>
                  <a:pt x="148" y="24"/>
                </a:lnTo>
                <a:lnTo>
                  <a:pt x="173" y="17"/>
                </a:lnTo>
                <a:lnTo>
                  <a:pt x="194" y="18"/>
                </a:lnTo>
                <a:lnTo>
                  <a:pt x="200" y="24"/>
                </a:lnTo>
                <a:lnTo>
                  <a:pt x="194" y="27"/>
                </a:lnTo>
                <a:lnTo>
                  <a:pt x="204" y="28"/>
                </a:lnTo>
                <a:lnTo>
                  <a:pt x="190" y="34"/>
                </a:lnTo>
                <a:lnTo>
                  <a:pt x="211" y="31"/>
                </a:lnTo>
                <a:lnTo>
                  <a:pt x="200" y="36"/>
                </a:lnTo>
                <a:lnTo>
                  <a:pt x="207" y="39"/>
                </a:lnTo>
                <a:lnTo>
                  <a:pt x="209" y="36"/>
                </a:lnTo>
                <a:lnTo>
                  <a:pt x="221" y="32"/>
                </a:lnTo>
                <a:lnTo>
                  <a:pt x="232" y="36"/>
                </a:lnTo>
                <a:lnTo>
                  <a:pt x="232" y="42"/>
                </a:lnTo>
                <a:lnTo>
                  <a:pt x="218" y="43"/>
                </a:lnTo>
                <a:lnTo>
                  <a:pt x="237" y="43"/>
                </a:lnTo>
                <a:lnTo>
                  <a:pt x="229" y="50"/>
                </a:lnTo>
                <a:lnTo>
                  <a:pt x="244" y="48"/>
                </a:lnTo>
                <a:lnTo>
                  <a:pt x="233" y="52"/>
                </a:lnTo>
                <a:lnTo>
                  <a:pt x="258" y="50"/>
                </a:lnTo>
                <a:lnTo>
                  <a:pt x="237" y="57"/>
                </a:lnTo>
                <a:lnTo>
                  <a:pt x="250" y="57"/>
                </a:lnTo>
                <a:lnTo>
                  <a:pt x="244" y="62"/>
                </a:lnTo>
                <a:lnTo>
                  <a:pt x="258" y="56"/>
                </a:lnTo>
                <a:lnTo>
                  <a:pt x="267" y="63"/>
                </a:lnTo>
                <a:lnTo>
                  <a:pt x="242" y="69"/>
                </a:lnTo>
                <a:lnTo>
                  <a:pt x="268" y="73"/>
                </a:lnTo>
                <a:lnTo>
                  <a:pt x="240" y="76"/>
                </a:lnTo>
                <a:lnTo>
                  <a:pt x="249" y="77"/>
                </a:lnTo>
                <a:lnTo>
                  <a:pt x="243" y="80"/>
                </a:lnTo>
                <a:lnTo>
                  <a:pt x="246" y="83"/>
                </a:lnTo>
                <a:lnTo>
                  <a:pt x="237" y="84"/>
                </a:lnTo>
                <a:lnTo>
                  <a:pt x="256" y="88"/>
                </a:lnTo>
                <a:lnTo>
                  <a:pt x="250" y="91"/>
                </a:lnTo>
                <a:lnTo>
                  <a:pt x="260" y="95"/>
                </a:lnTo>
                <a:lnTo>
                  <a:pt x="274" y="94"/>
                </a:lnTo>
                <a:lnTo>
                  <a:pt x="270" y="97"/>
                </a:lnTo>
                <a:lnTo>
                  <a:pt x="281" y="105"/>
                </a:lnTo>
                <a:lnTo>
                  <a:pt x="275" y="108"/>
                </a:lnTo>
                <a:lnTo>
                  <a:pt x="291" y="108"/>
                </a:lnTo>
                <a:lnTo>
                  <a:pt x="282" y="113"/>
                </a:lnTo>
                <a:lnTo>
                  <a:pt x="299" y="112"/>
                </a:lnTo>
                <a:lnTo>
                  <a:pt x="306" y="118"/>
                </a:lnTo>
                <a:lnTo>
                  <a:pt x="298" y="124"/>
                </a:lnTo>
                <a:lnTo>
                  <a:pt x="286" y="123"/>
                </a:lnTo>
                <a:lnTo>
                  <a:pt x="289" y="129"/>
                </a:lnTo>
                <a:lnTo>
                  <a:pt x="277" y="136"/>
                </a:lnTo>
                <a:lnTo>
                  <a:pt x="270" y="133"/>
                </a:lnTo>
                <a:lnTo>
                  <a:pt x="268" y="140"/>
                </a:lnTo>
                <a:lnTo>
                  <a:pt x="258" y="147"/>
                </a:lnTo>
                <a:lnTo>
                  <a:pt x="232" y="120"/>
                </a:lnTo>
                <a:lnTo>
                  <a:pt x="214" y="122"/>
                </a:lnTo>
                <a:lnTo>
                  <a:pt x="222" y="129"/>
                </a:lnTo>
                <a:lnTo>
                  <a:pt x="212" y="130"/>
                </a:lnTo>
                <a:lnTo>
                  <a:pt x="208" y="134"/>
                </a:lnTo>
                <a:lnTo>
                  <a:pt x="218" y="136"/>
                </a:lnTo>
                <a:lnTo>
                  <a:pt x="216" y="150"/>
                </a:lnTo>
                <a:lnTo>
                  <a:pt x="236" y="152"/>
                </a:lnTo>
                <a:lnTo>
                  <a:pt x="229" y="161"/>
                </a:lnTo>
                <a:lnTo>
                  <a:pt x="235" y="169"/>
                </a:lnTo>
                <a:lnTo>
                  <a:pt x="229" y="176"/>
                </a:lnTo>
                <a:lnTo>
                  <a:pt x="225" y="172"/>
                </a:lnTo>
                <a:lnTo>
                  <a:pt x="225" y="180"/>
                </a:lnTo>
                <a:lnTo>
                  <a:pt x="218" y="183"/>
                </a:lnTo>
                <a:lnTo>
                  <a:pt x="216" y="190"/>
                </a:lnTo>
                <a:lnTo>
                  <a:pt x="212" y="182"/>
                </a:lnTo>
                <a:lnTo>
                  <a:pt x="197" y="180"/>
                </a:lnTo>
                <a:lnTo>
                  <a:pt x="179" y="168"/>
                </a:lnTo>
                <a:lnTo>
                  <a:pt x="183" y="18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1" name="Freeform 22"/>
          <p:cNvSpPr>
            <a:spLocks/>
          </p:cNvSpPr>
          <p:nvPr/>
        </p:nvSpPr>
        <p:spPr bwMode="auto">
          <a:xfrm>
            <a:off x="2617788" y="2222618"/>
            <a:ext cx="12700" cy="9525"/>
          </a:xfrm>
          <a:custGeom>
            <a:avLst/>
            <a:gdLst/>
            <a:ahLst/>
            <a:cxnLst>
              <a:cxn ang="0">
                <a:pos x="8" y="0"/>
              </a:cxn>
              <a:cxn ang="0">
                <a:pos x="8" y="6"/>
              </a:cxn>
              <a:cxn ang="0">
                <a:pos x="0" y="3"/>
              </a:cxn>
              <a:cxn ang="0">
                <a:pos x="8" y="0"/>
              </a:cxn>
            </a:cxnLst>
            <a:rect l="0" t="0" r="r" b="b"/>
            <a:pathLst>
              <a:path w="8" h="6">
                <a:moveTo>
                  <a:pt x="8" y="0"/>
                </a:moveTo>
                <a:lnTo>
                  <a:pt x="8" y="6"/>
                </a:lnTo>
                <a:lnTo>
                  <a:pt x="0" y="3"/>
                </a:lnTo>
                <a:lnTo>
                  <a:pt x="8"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2" name="Freeform 23"/>
          <p:cNvSpPr>
            <a:spLocks/>
          </p:cNvSpPr>
          <p:nvPr/>
        </p:nvSpPr>
        <p:spPr bwMode="auto">
          <a:xfrm>
            <a:off x="941389" y="2546468"/>
            <a:ext cx="73025" cy="73025"/>
          </a:xfrm>
          <a:custGeom>
            <a:avLst/>
            <a:gdLst/>
            <a:ahLst/>
            <a:cxnLst>
              <a:cxn ang="0">
                <a:pos x="10" y="9"/>
              </a:cxn>
              <a:cxn ang="0">
                <a:pos x="0" y="3"/>
              </a:cxn>
              <a:cxn ang="0">
                <a:pos x="8" y="0"/>
              </a:cxn>
              <a:cxn ang="0">
                <a:pos x="38" y="10"/>
              </a:cxn>
              <a:cxn ang="0">
                <a:pos x="46" y="46"/>
              </a:cxn>
              <a:cxn ang="0">
                <a:pos x="20" y="37"/>
              </a:cxn>
              <a:cxn ang="0">
                <a:pos x="11" y="27"/>
              </a:cxn>
              <a:cxn ang="0">
                <a:pos x="21" y="23"/>
              </a:cxn>
              <a:cxn ang="0">
                <a:pos x="0" y="14"/>
              </a:cxn>
              <a:cxn ang="0">
                <a:pos x="4" y="7"/>
              </a:cxn>
              <a:cxn ang="0">
                <a:pos x="10" y="9"/>
              </a:cxn>
            </a:cxnLst>
            <a:rect l="0" t="0" r="r" b="b"/>
            <a:pathLst>
              <a:path w="46" h="46">
                <a:moveTo>
                  <a:pt x="10" y="9"/>
                </a:moveTo>
                <a:lnTo>
                  <a:pt x="0" y="3"/>
                </a:lnTo>
                <a:lnTo>
                  <a:pt x="8" y="0"/>
                </a:lnTo>
                <a:lnTo>
                  <a:pt x="38" y="10"/>
                </a:lnTo>
                <a:lnTo>
                  <a:pt x="46" y="46"/>
                </a:lnTo>
                <a:lnTo>
                  <a:pt x="20" y="37"/>
                </a:lnTo>
                <a:lnTo>
                  <a:pt x="11" y="27"/>
                </a:lnTo>
                <a:lnTo>
                  <a:pt x="21" y="23"/>
                </a:lnTo>
                <a:lnTo>
                  <a:pt x="0" y="14"/>
                </a:lnTo>
                <a:lnTo>
                  <a:pt x="4" y="7"/>
                </a:lnTo>
                <a:lnTo>
                  <a:pt x="10" y="9"/>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3" name="Freeform 24"/>
          <p:cNvSpPr>
            <a:spLocks/>
          </p:cNvSpPr>
          <p:nvPr/>
        </p:nvSpPr>
        <p:spPr bwMode="auto">
          <a:xfrm>
            <a:off x="976314" y="2454392"/>
            <a:ext cx="7938" cy="17463"/>
          </a:xfrm>
          <a:custGeom>
            <a:avLst/>
            <a:gdLst/>
            <a:ahLst/>
            <a:cxnLst>
              <a:cxn ang="0">
                <a:pos x="5" y="2"/>
              </a:cxn>
              <a:cxn ang="0">
                <a:pos x="0" y="11"/>
              </a:cxn>
              <a:cxn ang="0">
                <a:pos x="2" y="0"/>
              </a:cxn>
              <a:cxn ang="0">
                <a:pos x="5" y="2"/>
              </a:cxn>
            </a:cxnLst>
            <a:rect l="0" t="0" r="r" b="b"/>
            <a:pathLst>
              <a:path w="5" h="11">
                <a:moveTo>
                  <a:pt x="5" y="2"/>
                </a:moveTo>
                <a:lnTo>
                  <a:pt x="0" y="11"/>
                </a:lnTo>
                <a:lnTo>
                  <a:pt x="2" y="0"/>
                </a:lnTo>
                <a:lnTo>
                  <a:pt x="5" y="2"/>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4" name="Freeform 25"/>
          <p:cNvSpPr>
            <a:spLocks/>
          </p:cNvSpPr>
          <p:nvPr/>
        </p:nvSpPr>
        <p:spPr bwMode="auto">
          <a:xfrm>
            <a:off x="903289" y="2473443"/>
            <a:ext cx="22225" cy="33338"/>
          </a:xfrm>
          <a:custGeom>
            <a:avLst/>
            <a:gdLst/>
            <a:ahLst/>
            <a:cxnLst>
              <a:cxn ang="0">
                <a:pos x="0" y="10"/>
              </a:cxn>
              <a:cxn ang="0">
                <a:pos x="3" y="3"/>
              </a:cxn>
              <a:cxn ang="0">
                <a:pos x="14" y="0"/>
              </a:cxn>
              <a:cxn ang="0">
                <a:pos x="3" y="11"/>
              </a:cxn>
              <a:cxn ang="0">
                <a:pos x="4" y="21"/>
              </a:cxn>
              <a:cxn ang="0">
                <a:pos x="0" y="10"/>
              </a:cxn>
            </a:cxnLst>
            <a:rect l="0" t="0" r="r" b="b"/>
            <a:pathLst>
              <a:path w="14" h="21">
                <a:moveTo>
                  <a:pt x="0" y="10"/>
                </a:moveTo>
                <a:lnTo>
                  <a:pt x="3" y="3"/>
                </a:lnTo>
                <a:lnTo>
                  <a:pt x="14" y="0"/>
                </a:lnTo>
                <a:lnTo>
                  <a:pt x="3" y="11"/>
                </a:lnTo>
                <a:lnTo>
                  <a:pt x="4" y="21"/>
                </a:lnTo>
                <a:lnTo>
                  <a:pt x="0" y="1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5" name="Freeform 26"/>
          <p:cNvSpPr>
            <a:spLocks/>
          </p:cNvSpPr>
          <p:nvPr/>
        </p:nvSpPr>
        <p:spPr bwMode="auto">
          <a:xfrm>
            <a:off x="909638" y="2444867"/>
            <a:ext cx="38100" cy="28575"/>
          </a:xfrm>
          <a:custGeom>
            <a:avLst/>
            <a:gdLst/>
            <a:ahLst/>
            <a:cxnLst>
              <a:cxn ang="0">
                <a:pos x="20" y="1"/>
              </a:cxn>
              <a:cxn ang="0">
                <a:pos x="24" y="1"/>
              </a:cxn>
              <a:cxn ang="0">
                <a:pos x="10" y="14"/>
              </a:cxn>
              <a:cxn ang="0">
                <a:pos x="0" y="18"/>
              </a:cxn>
              <a:cxn ang="0">
                <a:pos x="2" y="3"/>
              </a:cxn>
              <a:cxn ang="0">
                <a:pos x="17" y="0"/>
              </a:cxn>
              <a:cxn ang="0">
                <a:pos x="13" y="6"/>
              </a:cxn>
              <a:cxn ang="0">
                <a:pos x="5" y="7"/>
              </a:cxn>
              <a:cxn ang="0">
                <a:pos x="7" y="10"/>
              </a:cxn>
              <a:cxn ang="0">
                <a:pos x="20" y="1"/>
              </a:cxn>
            </a:cxnLst>
            <a:rect l="0" t="0" r="r" b="b"/>
            <a:pathLst>
              <a:path w="24" h="18">
                <a:moveTo>
                  <a:pt x="20" y="1"/>
                </a:moveTo>
                <a:lnTo>
                  <a:pt x="24" y="1"/>
                </a:lnTo>
                <a:lnTo>
                  <a:pt x="10" y="14"/>
                </a:lnTo>
                <a:lnTo>
                  <a:pt x="0" y="18"/>
                </a:lnTo>
                <a:lnTo>
                  <a:pt x="2" y="3"/>
                </a:lnTo>
                <a:lnTo>
                  <a:pt x="17" y="0"/>
                </a:lnTo>
                <a:lnTo>
                  <a:pt x="13" y="6"/>
                </a:lnTo>
                <a:lnTo>
                  <a:pt x="5" y="7"/>
                </a:lnTo>
                <a:lnTo>
                  <a:pt x="7" y="10"/>
                </a:lnTo>
                <a:lnTo>
                  <a:pt x="20" y="1"/>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6" name="Freeform 27"/>
          <p:cNvSpPr>
            <a:spLocks/>
          </p:cNvSpPr>
          <p:nvPr/>
        </p:nvSpPr>
        <p:spPr bwMode="auto">
          <a:xfrm>
            <a:off x="2468564" y="2568692"/>
            <a:ext cx="60325" cy="26988"/>
          </a:xfrm>
          <a:custGeom>
            <a:avLst/>
            <a:gdLst/>
            <a:ahLst/>
            <a:cxnLst>
              <a:cxn ang="0">
                <a:pos x="9" y="0"/>
              </a:cxn>
              <a:cxn ang="0">
                <a:pos x="38" y="17"/>
              </a:cxn>
              <a:cxn ang="0">
                <a:pos x="13" y="13"/>
              </a:cxn>
              <a:cxn ang="0">
                <a:pos x="0" y="3"/>
              </a:cxn>
              <a:cxn ang="0">
                <a:pos x="9" y="0"/>
              </a:cxn>
            </a:cxnLst>
            <a:rect l="0" t="0" r="r" b="b"/>
            <a:pathLst>
              <a:path w="38" h="17">
                <a:moveTo>
                  <a:pt x="9" y="0"/>
                </a:moveTo>
                <a:lnTo>
                  <a:pt x="38" y="17"/>
                </a:lnTo>
                <a:lnTo>
                  <a:pt x="13" y="13"/>
                </a:lnTo>
                <a:lnTo>
                  <a:pt x="0" y="3"/>
                </a:lnTo>
                <a:lnTo>
                  <a:pt x="9"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7" name="Freeform 28"/>
          <p:cNvSpPr>
            <a:spLocks/>
          </p:cNvSpPr>
          <p:nvPr/>
        </p:nvSpPr>
        <p:spPr bwMode="auto">
          <a:xfrm>
            <a:off x="2528888" y="1903529"/>
            <a:ext cx="82550" cy="17463"/>
          </a:xfrm>
          <a:custGeom>
            <a:avLst/>
            <a:gdLst/>
            <a:ahLst/>
            <a:cxnLst>
              <a:cxn ang="0">
                <a:pos x="29" y="0"/>
              </a:cxn>
              <a:cxn ang="0">
                <a:pos x="46" y="1"/>
              </a:cxn>
              <a:cxn ang="0">
                <a:pos x="52" y="11"/>
              </a:cxn>
              <a:cxn ang="0">
                <a:pos x="4" y="11"/>
              </a:cxn>
              <a:cxn ang="0">
                <a:pos x="0" y="4"/>
              </a:cxn>
              <a:cxn ang="0">
                <a:pos x="7" y="0"/>
              </a:cxn>
              <a:cxn ang="0">
                <a:pos x="29" y="0"/>
              </a:cxn>
            </a:cxnLst>
            <a:rect l="0" t="0" r="r" b="b"/>
            <a:pathLst>
              <a:path w="52" h="11">
                <a:moveTo>
                  <a:pt x="29" y="0"/>
                </a:moveTo>
                <a:lnTo>
                  <a:pt x="46" y="1"/>
                </a:lnTo>
                <a:lnTo>
                  <a:pt x="52" y="11"/>
                </a:lnTo>
                <a:lnTo>
                  <a:pt x="4" y="11"/>
                </a:lnTo>
                <a:lnTo>
                  <a:pt x="0" y="4"/>
                </a:lnTo>
                <a:lnTo>
                  <a:pt x="7" y="0"/>
                </a:lnTo>
                <a:lnTo>
                  <a:pt x="29"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8" name="Freeform 29"/>
          <p:cNvSpPr>
            <a:spLocks/>
          </p:cNvSpPr>
          <p:nvPr/>
        </p:nvSpPr>
        <p:spPr bwMode="auto">
          <a:xfrm>
            <a:off x="2451101" y="1690805"/>
            <a:ext cx="639763" cy="150813"/>
          </a:xfrm>
          <a:custGeom>
            <a:avLst/>
            <a:gdLst/>
            <a:ahLst/>
            <a:cxnLst>
              <a:cxn ang="0">
                <a:pos x="67" y="65"/>
              </a:cxn>
              <a:cxn ang="0">
                <a:pos x="59" y="64"/>
              </a:cxn>
              <a:cxn ang="0">
                <a:pos x="71" y="56"/>
              </a:cxn>
              <a:cxn ang="0">
                <a:pos x="112" y="54"/>
              </a:cxn>
              <a:cxn ang="0">
                <a:pos x="99" y="53"/>
              </a:cxn>
              <a:cxn ang="0">
                <a:pos x="95" y="40"/>
              </a:cxn>
              <a:cxn ang="0">
                <a:pos x="98" y="36"/>
              </a:cxn>
              <a:cxn ang="0">
                <a:pos x="151" y="46"/>
              </a:cxn>
              <a:cxn ang="0">
                <a:pos x="145" y="42"/>
              </a:cxn>
              <a:cxn ang="0">
                <a:pos x="141" y="32"/>
              </a:cxn>
              <a:cxn ang="0">
                <a:pos x="112" y="29"/>
              </a:cxn>
              <a:cxn ang="0">
                <a:pos x="84" y="26"/>
              </a:cxn>
              <a:cxn ang="0">
                <a:pos x="83" y="22"/>
              </a:cxn>
              <a:cxn ang="0">
                <a:pos x="81" y="21"/>
              </a:cxn>
              <a:cxn ang="0">
                <a:pos x="74" y="15"/>
              </a:cxn>
              <a:cxn ang="0">
                <a:pos x="145" y="14"/>
              </a:cxn>
              <a:cxn ang="0">
                <a:pos x="147" y="8"/>
              </a:cxn>
              <a:cxn ang="0">
                <a:pos x="172" y="8"/>
              </a:cxn>
              <a:cxn ang="0">
                <a:pos x="190" y="2"/>
              </a:cxn>
              <a:cxn ang="0">
                <a:pos x="208" y="1"/>
              </a:cxn>
              <a:cxn ang="0">
                <a:pos x="278" y="4"/>
              </a:cxn>
              <a:cxn ang="0">
                <a:pos x="294" y="0"/>
              </a:cxn>
              <a:cxn ang="0">
                <a:pos x="372" y="1"/>
              </a:cxn>
              <a:cxn ang="0">
                <a:pos x="389" y="7"/>
              </a:cxn>
              <a:cxn ang="0">
                <a:pos x="394" y="7"/>
              </a:cxn>
              <a:cxn ang="0">
                <a:pos x="366" y="15"/>
              </a:cxn>
              <a:cxn ang="0">
                <a:pos x="331" y="19"/>
              </a:cxn>
              <a:cxn ang="0">
                <a:pos x="287" y="33"/>
              </a:cxn>
              <a:cxn ang="0">
                <a:pos x="277" y="36"/>
              </a:cxn>
              <a:cxn ang="0">
                <a:pos x="249" y="43"/>
              </a:cxn>
              <a:cxn ang="0">
                <a:pos x="231" y="46"/>
              </a:cxn>
              <a:cxn ang="0">
                <a:pos x="204" y="58"/>
              </a:cxn>
              <a:cxn ang="0">
                <a:pos x="154" y="67"/>
              </a:cxn>
              <a:cxn ang="0">
                <a:pos x="143" y="77"/>
              </a:cxn>
              <a:cxn ang="0">
                <a:pos x="108" y="78"/>
              </a:cxn>
              <a:cxn ang="0">
                <a:pos x="98" y="81"/>
              </a:cxn>
              <a:cxn ang="0">
                <a:pos x="137" y="82"/>
              </a:cxn>
              <a:cxn ang="0">
                <a:pos x="91" y="95"/>
              </a:cxn>
              <a:cxn ang="0">
                <a:pos x="81" y="86"/>
              </a:cxn>
              <a:cxn ang="0">
                <a:pos x="76" y="90"/>
              </a:cxn>
              <a:cxn ang="0">
                <a:pos x="71" y="88"/>
              </a:cxn>
              <a:cxn ang="0">
                <a:pos x="49" y="88"/>
              </a:cxn>
              <a:cxn ang="0">
                <a:pos x="34" y="88"/>
              </a:cxn>
              <a:cxn ang="0">
                <a:pos x="14" y="85"/>
              </a:cxn>
              <a:cxn ang="0">
                <a:pos x="0" y="90"/>
              </a:cxn>
              <a:cxn ang="0">
                <a:pos x="20" y="81"/>
              </a:cxn>
              <a:cxn ang="0">
                <a:pos x="36" y="70"/>
              </a:cxn>
              <a:cxn ang="0">
                <a:pos x="71" y="77"/>
              </a:cxn>
              <a:cxn ang="0">
                <a:pos x="88" y="72"/>
              </a:cxn>
              <a:cxn ang="0">
                <a:pos x="78" y="70"/>
              </a:cxn>
              <a:cxn ang="0">
                <a:pos x="69" y="67"/>
              </a:cxn>
              <a:cxn ang="0">
                <a:pos x="83" y="64"/>
              </a:cxn>
            </a:cxnLst>
            <a:rect l="0" t="0" r="r" b="b"/>
            <a:pathLst>
              <a:path w="403" h="95">
                <a:moveTo>
                  <a:pt x="76" y="65"/>
                </a:moveTo>
                <a:lnTo>
                  <a:pt x="67" y="65"/>
                </a:lnTo>
                <a:lnTo>
                  <a:pt x="76" y="61"/>
                </a:lnTo>
                <a:lnTo>
                  <a:pt x="59" y="64"/>
                </a:lnTo>
                <a:lnTo>
                  <a:pt x="56" y="60"/>
                </a:lnTo>
                <a:lnTo>
                  <a:pt x="71" y="56"/>
                </a:lnTo>
                <a:lnTo>
                  <a:pt x="119" y="58"/>
                </a:lnTo>
                <a:lnTo>
                  <a:pt x="112" y="54"/>
                </a:lnTo>
                <a:lnTo>
                  <a:pt x="134" y="53"/>
                </a:lnTo>
                <a:lnTo>
                  <a:pt x="99" y="53"/>
                </a:lnTo>
                <a:lnTo>
                  <a:pt x="115" y="51"/>
                </a:lnTo>
                <a:lnTo>
                  <a:pt x="95" y="40"/>
                </a:lnTo>
                <a:lnTo>
                  <a:pt x="108" y="40"/>
                </a:lnTo>
                <a:lnTo>
                  <a:pt x="98" y="36"/>
                </a:lnTo>
                <a:lnTo>
                  <a:pt x="127" y="35"/>
                </a:lnTo>
                <a:lnTo>
                  <a:pt x="151" y="46"/>
                </a:lnTo>
                <a:lnTo>
                  <a:pt x="164" y="43"/>
                </a:lnTo>
                <a:lnTo>
                  <a:pt x="145" y="42"/>
                </a:lnTo>
                <a:lnTo>
                  <a:pt x="138" y="33"/>
                </a:lnTo>
                <a:lnTo>
                  <a:pt x="141" y="32"/>
                </a:lnTo>
                <a:lnTo>
                  <a:pt x="130" y="32"/>
                </a:lnTo>
                <a:lnTo>
                  <a:pt x="112" y="29"/>
                </a:lnTo>
                <a:lnTo>
                  <a:pt x="102" y="30"/>
                </a:lnTo>
                <a:lnTo>
                  <a:pt x="84" y="26"/>
                </a:lnTo>
                <a:lnTo>
                  <a:pt x="84" y="25"/>
                </a:lnTo>
                <a:lnTo>
                  <a:pt x="83" y="22"/>
                </a:lnTo>
                <a:lnTo>
                  <a:pt x="88" y="21"/>
                </a:lnTo>
                <a:lnTo>
                  <a:pt x="81" y="21"/>
                </a:lnTo>
                <a:lnTo>
                  <a:pt x="95" y="18"/>
                </a:lnTo>
                <a:lnTo>
                  <a:pt x="74" y="15"/>
                </a:lnTo>
                <a:lnTo>
                  <a:pt x="113" y="11"/>
                </a:lnTo>
                <a:lnTo>
                  <a:pt x="145" y="14"/>
                </a:lnTo>
                <a:lnTo>
                  <a:pt x="127" y="11"/>
                </a:lnTo>
                <a:lnTo>
                  <a:pt x="147" y="8"/>
                </a:lnTo>
                <a:lnTo>
                  <a:pt x="189" y="14"/>
                </a:lnTo>
                <a:lnTo>
                  <a:pt x="172" y="8"/>
                </a:lnTo>
                <a:lnTo>
                  <a:pt x="197" y="7"/>
                </a:lnTo>
                <a:lnTo>
                  <a:pt x="190" y="2"/>
                </a:lnTo>
                <a:lnTo>
                  <a:pt x="210" y="4"/>
                </a:lnTo>
                <a:lnTo>
                  <a:pt x="208" y="1"/>
                </a:lnTo>
                <a:lnTo>
                  <a:pt x="236" y="1"/>
                </a:lnTo>
                <a:lnTo>
                  <a:pt x="278" y="4"/>
                </a:lnTo>
                <a:lnTo>
                  <a:pt x="276" y="1"/>
                </a:lnTo>
                <a:lnTo>
                  <a:pt x="294" y="0"/>
                </a:lnTo>
                <a:lnTo>
                  <a:pt x="354" y="1"/>
                </a:lnTo>
                <a:lnTo>
                  <a:pt x="372" y="1"/>
                </a:lnTo>
                <a:lnTo>
                  <a:pt x="383" y="2"/>
                </a:lnTo>
                <a:lnTo>
                  <a:pt x="389" y="7"/>
                </a:lnTo>
                <a:lnTo>
                  <a:pt x="383" y="8"/>
                </a:lnTo>
                <a:lnTo>
                  <a:pt x="394" y="7"/>
                </a:lnTo>
                <a:lnTo>
                  <a:pt x="403" y="9"/>
                </a:lnTo>
                <a:lnTo>
                  <a:pt x="366" y="15"/>
                </a:lnTo>
                <a:lnTo>
                  <a:pt x="309" y="15"/>
                </a:lnTo>
                <a:lnTo>
                  <a:pt x="331" y="19"/>
                </a:lnTo>
                <a:lnTo>
                  <a:pt x="358" y="21"/>
                </a:lnTo>
                <a:lnTo>
                  <a:pt x="287" y="33"/>
                </a:lnTo>
                <a:lnTo>
                  <a:pt x="277" y="33"/>
                </a:lnTo>
                <a:lnTo>
                  <a:pt x="277" y="36"/>
                </a:lnTo>
                <a:lnTo>
                  <a:pt x="270" y="37"/>
                </a:lnTo>
                <a:lnTo>
                  <a:pt x="249" y="43"/>
                </a:lnTo>
                <a:lnTo>
                  <a:pt x="222" y="40"/>
                </a:lnTo>
                <a:lnTo>
                  <a:pt x="231" y="46"/>
                </a:lnTo>
                <a:lnTo>
                  <a:pt x="197" y="53"/>
                </a:lnTo>
                <a:lnTo>
                  <a:pt x="204" y="58"/>
                </a:lnTo>
                <a:lnTo>
                  <a:pt x="179" y="67"/>
                </a:lnTo>
                <a:lnTo>
                  <a:pt x="154" y="67"/>
                </a:lnTo>
                <a:lnTo>
                  <a:pt x="154" y="72"/>
                </a:lnTo>
                <a:lnTo>
                  <a:pt x="143" y="77"/>
                </a:lnTo>
                <a:lnTo>
                  <a:pt x="106" y="75"/>
                </a:lnTo>
                <a:lnTo>
                  <a:pt x="108" y="78"/>
                </a:lnTo>
                <a:lnTo>
                  <a:pt x="98" y="78"/>
                </a:lnTo>
                <a:lnTo>
                  <a:pt x="98" y="81"/>
                </a:lnTo>
                <a:lnTo>
                  <a:pt x="126" y="82"/>
                </a:lnTo>
                <a:lnTo>
                  <a:pt x="137" y="82"/>
                </a:lnTo>
                <a:lnTo>
                  <a:pt x="133" y="88"/>
                </a:lnTo>
                <a:lnTo>
                  <a:pt x="91" y="95"/>
                </a:lnTo>
                <a:lnTo>
                  <a:pt x="95" y="89"/>
                </a:lnTo>
                <a:lnTo>
                  <a:pt x="81" y="86"/>
                </a:lnTo>
                <a:lnTo>
                  <a:pt x="84" y="89"/>
                </a:lnTo>
                <a:lnTo>
                  <a:pt x="76" y="90"/>
                </a:lnTo>
                <a:lnTo>
                  <a:pt x="73" y="85"/>
                </a:lnTo>
                <a:lnTo>
                  <a:pt x="71" y="88"/>
                </a:lnTo>
                <a:lnTo>
                  <a:pt x="66" y="90"/>
                </a:lnTo>
                <a:lnTo>
                  <a:pt x="49" y="88"/>
                </a:lnTo>
                <a:lnTo>
                  <a:pt x="52" y="92"/>
                </a:lnTo>
                <a:lnTo>
                  <a:pt x="34" y="88"/>
                </a:lnTo>
                <a:lnTo>
                  <a:pt x="13" y="90"/>
                </a:lnTo>
                <a:lnTo>
                  <a:pt x="14" y="85"/>
                </a:lnTo>
                <a:lnTo>
                  <a:pt x="7" y="90"/>
                </a:lnTo>
                <a:lnTo>
                  <a:pt x="0" y="90"/>
                </a:lnTo>
                <a:lnTo>
                  <a:pt x="4" y="85"/>
                </a:lnTo>
                <a:lnTo>
                  <a:pt x="20" y="81"/>
                </a:lnTo>
                <a:lnTo>
                  <a:pt x="42" y="78"/>
                </a:lnTo>
                <a:lnTo>
                  <a:pt x="36" y="70"/>
                </a:lnTo>
                <a:lnTo>
                  <a:pt x="59" y="68"/>
                </a:lnTo>
                <a:lnTo>
                  <a:pt x="71" y="77"/>
                </a:lnTo>
                <a:lnTo>
                  <a:pt x="84" y="77"/>
                </a:lnTo>
                <a:lnTo>
                  <a:pt x="88" y="72"/>
                </a:lnTo>
                <a:lnTo>
                  <a:pt x="73" y="72"/>
                </a:lnTo>
                <a:lnTo>
                  <a:pt x="78" y="70"/>
                </a:lnTo>
                <a:lnTo>
                  <a:pt x="80" y="68"/>
                </a:lnTo>
                <a:lnTo>
                  <a:pt x="69" y="67"/>
                </a:lnTo>
                <a:lnTo>
                  <a:pt x="91" y="65"/>
                </a:lnTo>
                <a:lnTo>
                  <a:pt x="83" y="64"/>
                </a:lnTo>
                <a:lnTo>
                  <a:pt x="76" y="65"/>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9" name="Freeform 30"/>
          <p:cNvSpPr>
            <a:spLocks/>
          </p:cNvSpPr>
          <p:nvPr/>
        </p:nvSpPr>
        <p:spPr bwMode="auto">
          <a:xfrm>
            <a:off x="2478089" y="2038467"/>
            <a:ext cx="52388" cy="31750"/>
          </a:xfrm>
          <a:custGeom>
            <a:avLst/>
            <a:gdLst/>
            <a:ahLst/>
            <a:cxnLst>
              <a:cxn ang="0">
                <a:pos x="21" y="0"/>
              </a:cxn>
              <a:cxn ang="0">
                <a:pos x="33" y="3"/>
              </a:cxn>
              <a:cxn ang="0">
                <a:pos x="26" y="14"/>
              </a:cxn>
              <a:cxn ang="0">
                <a:pos x="0" y="20"/>
              </a:cxn>
              <a:cxn ang="0">
                <a:pos x="3" y="9"/>
              </a:cxn>
              <a:cxn ang="0">
                <a:pos x="21" y="0"/>
              </a:cxn>
            </a:cxnLst>
            <a:rect l="0" t="0" r="r" b="b"/>
            <a:pathLst>
              <a:path w="33" h="20">
                <a:moveTo>
                  <a:pt x="21" y="0"/>
                </a:moveTo>
                <a:lnTo>
                  <a:pt x="33" y="3"/>
                </a:lnTo>
                <a:lnTo>
                  <a:pt x="26" y="14"/>
                </a:lnTo>
                <a:lnTo>
                  <a:pt x="0" y="20"/>
                </a:lnTo>
                <a:lnTo>
                  <a:pt x="3" y="9"/>
                </a:lnTo>
                <a:lnTo>
                  <a:pt x="21"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0" name="Freeform 31"/>
          <p:cNvSpPr>
            <a:spLocks/>
          </p:cNvSpPr>
          <p:nvPr/>
        </p:nvSpPr>
        <p:spPr bwMode="auto">
          <a:xfrm>
            <a:off x="2298700" y="2100380"/>
            <a:ext cx="12700" cy="11113"/>
          </a:xfrm>
          <a:custGeom>
            <a:avLst/>
            <a:gdLst/>
            <a:ahLst/>
            <a:cxnLst>
              <a:cxn ang="0">
                <a:pos x="5" y="2"/>
              </a:cxn>
              <a:cxn ang="0">
                <a:pos x="8" y="7"/>
              </a:cxn>
              <a:cxn ang="0">
                <a:pos x="1" y="6"/>
              </a:cxn>
              <a:cxn ang="0">
                <a:pos x="0" y="0"/>
              </a:cxn>
              <a:cxn ang="0">
                <a:pos x="5" y="2"/>
              </a:cxn>
            </a:cxnLst>
            <a:rect l="0" t="0" r="r" b="b"/>
            <a:pathLst>
              <a:path w="8" h="7">
                <a:moveTo>
                  <a:pt x="5" y="2"/>
                </a:moveTo>
                <a:lnTo>
                  <a:pt x="8" y="7"/>
                </a:lnTo>
                <a:lnTo>
                  <a:pt x="1" y="6"/>
                </a:lnTo>
                <a:lnTo>
                  <a:pt x="0" y="0"/>
                </a:lnTo>
                <a:lnTo>
                  <a:pt x="5" y="2"/>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1" name="Freeform 32"/>
          <p:cNvSpPr>
            <a:spLocks/>
          </p:cNvSpPr>
          <p:nvPr/>
        </p:nvSpPr>
        <p:spPr bwMode="auto">
          <a:xfrm>
            <a:off x="2189164" y="2109904"/>
            <a:ext cx="150813" cy="71438"/>
          </a:xfrm>
          <a:custGeom>
            <a:avLst/>
            <a:gdLst/>
            <a:ahLst/>
            <a:cxnLst>
              <a:cxn ang="0">
                <a:pos x="48" y="0"/>
              </a:cxn>
              <a:cxn ang="0">
                <a:pos x="95" y="35"/>
              </a:cxn>
              <a:cxn ang="0">
                <a:pos x="80" y="39"/>
              </a:cxn>
              <a:cxn ang="0">
                <a:pos x="64" y="36"/>
              </a:cxn>
              <a:cxn ang="0">
                <a:pos x="59" y="31"/>
              </a:cxn>
              <a:cxn ang="0">
                <a:pos x="63" y="26"/>
              </a:cxn>
              <a:cxn ang="0">
                <a:pos x="18" y="45"/>
              </a:cxn>
              <a:cxn ang="0">
                <a:pos x="22" y="32"/>
              </a:cxn>
              <a:cxn ang="0">
                <a:pos x="0" y="39"/>
              </a:cxn>
              <a:cxn ang="0">
                <a:pos x="4" y="32"/>
              </a:cxn>
              <a:cxn ang="0">
                <a:pos x="18" y="26"/>
              </a:cxn>
              <a:cxn ang="0">
                <a:pos x="38" y="5"/>
              </a:cxn>
              <a:cxn ang="0">
                <a:pos x="48" y="0"/>
              </a:cxn>
            </a:cxnLst>
            <a:rect l="0" t="0" r="r" b="b"/>
            <a:pathLst>
              <a:path w="95" h="45">
                <a:moveTo>
                  <a:pt x="48" y="0"/>
                </a:moveTo>
                <a:lnTo>
                  <a:pt x="95" y="35"/>
                </a:lnTo>
                <a:lnTo>
                  <a:pt x="80" y="39"/>
                </a:lnTo>
                <a:lnTo>
                  <a:pt x="64" y="36"/>
                </a:lnTo>
                <a:lnTo>
                  <a:pt x="59" y="31"/>
                </a:lnTo>
                <a:lnTo>
                  <a:pt x="63" y="26"/>
                </a:lnTo>
                <a:lnTo>
                  <a:pt x="18" y="45"/>
                </a:lnTo>
                <a:lnTo>
                  <a:pt x="22" y="32"/>
                </a:lnTo>
                <a:lnTo>
                  <a:pt x="0" y="39"/>
                </a:lnTo>
                <a:lnTo>
                  <a:pt x="4" y="32"/>
                </a:lnTo>
                <a:lnTo>
                  <a:pt x="18" y="26"/>
                </a:lnTo>
                <a:lnTo>
                  <a:pt x="38" y="5"/>
                </a:lnTo>
                <a:lnTo>
                  <a:pt x="48"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2" name="Freeform 33"/>
          <p:cNvSpPr>
            <a:spLocks/>
          </p:cNvSpPr>
          <p:nvPr/>
        </p:nvSpPr>
        <p:spPr bwMode="auto">
          <a:xfrm>
            <a:off x="2284414" y="2041643"/>
            <a:ext cx="15875" cy="12700"/>
          </a:xfrm>
          <a:custGeom>
            <a:avLst/>
            <a:gdLst/>
            <a:ahLst/>
            <a:cxnLst>
              <a:cxn ang="0">
                <a:pos x="10" y="0"/>
              </a:cxn>
              <a:cxn ang="0">
                <a:pos x="4" y="8"/>
              </a:cxn>
              <a:cxn ang="0">
                <a:pos x="0" y="7"/>
              </a:cxn>
              <a:cxn ang="0">
                <a:pos x="10" y="0"/>
              </a:cxn>
            </a:cxnLst>
            <a:rect l="0" t="0" r="r" b="b"/>
            <a:pathLst>
              <a:path w="10" h="8">
                <a:moveTo>
                  <a:pt x="10" y="0"/>
                </a:moveTo>
                <a:lnTo>
                  <a:pt x="4" y="8"/>
                </a:lnTo>
                <a:lnTo>
                  <a:pt x="0" y="7"/>
                </a:lnTo>
                <a:lnTo>
                  <a:pt x="10"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3" name="Freeform 34"/>
          <p:cNvSpPr>
            <a:spLocks/>
          </p:cNvSpPr>
          <p:nvPr/>
        </p:nvSpPr>
        <p:spPr bwMode="auto">
          <a:xfrm>
            <a:off x="2224089" y="1889243"/>
            <a:ext cx="142875" cy="53975"/>
          </a:xfrm>
          <a:custGeom>
            <a:avLst/>
            <a:gdLst/>
            <a:ahLst/>
            <a:cxnLst>
              <a:cxn ang="0">
                <a:pos x="35" y="0"/>
              </a:cxn>
              <a:cxn ang="0">
                <a:pos x="90" y="5"/>
              </a:cxn>
              <a:cxn ang="0">
                <a:pos x="47" y="23"/>
              </a:cxn>
              <a:cxn ang="0">
                <a:pos x="20" y="23"/>
              </a:cxn>
              <a:cxn ang="0">
                <a:pos x="26" y="27"/>
              </a:cxn>
              <a:cxn ang="0">
                <a:pos x="0" y="34"/>
              </a:cxn>
              <a:cxn ang="0">
                <a:pos x="5" y="27"/>
              </a:cxn>
              <a:cxn ang="0">
                <a:pos x="12" y="24"/>
              </a:cxn>
              <a:cxn ang="0">
                <a:pos x="7" y="19"/>
              </a:cxn>
              <a:cxn ang="0">
                <a:pos x="21" y="6"/>
              </a:cxn>
              <a:cxn ang="0">
                <a:pos x="33" y="7"/>
              </a:cxn>
              <a:cxn ang="0">
                <a:pos x="28" y="5"/>
              </a:cxn>
              <a:cxn ang="0">
                <a:pos x="35" y="0"/>
              </a:cxn>
            </a:cxnLst>
            <a:rect l="0" t="0" r="r" b="b"/>
            <a:pathLst>
              <a:path w="90" h="34">
                <a:moveTo>
                  <a:pt x="35" y="0"/>
                </a:moveTo>
                <a:lnTo>
                  <a:pt x="90" y="5"/>
                </a:lnTo>
                <a:lnTo>
                  <a:pt x="47" y="23"/>
                </a:lnTo>
                <a:lnTo>
                  <a:pt x="20" y="23"/>
                </a:lnTo>
                <a:lnTo>
                  <a:pt x="26" y="27"/>
                </a:lnTo>
                <a:lnTo>
                  <a:pt x="0" y="34"/>
                </a:lnTo>
                <a:lnTo>
                  <a:pt x="5" y="27"/>
                </a:lnTo>
                <a:lnTo>
                  <a:pt x="12" y="24"/>
                </a:lnTo>
                <a:lnTo>
                  <a:pt x="7" y="19"/>
                </a:lnTo>
                <a:lnTo>
                  <a:pt x="21" y="6"/>
                </a:lnTo>
                <a:lnTo>
                  <a:pt x="33" y="7"/>
                </a:lnTo>
                <a:lnTo>
                  <a:pt x="28" y="5"/>
                </a:lnTo>
                <a:lnTo>
                  <a:pt x="35"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4" name="Freeform 35"/>
          <p:cNvSpPr>
            <a:spLocks/>
          </p:cNvSpPr>
          <p:nvPr/>
        </p:nvSpPr>
        <p:spPr bwMode="auto">
          <a:xfrm>
            <a:off x="2282825" y="1852730"/>
            <a:ext cx="57150" cy="22225"/>
          </a:xfrm>
          <a:custGeom>
            <a:avLst/>
            <a:gdLst/>
            <a:ahLst/>
            <a:cxnLst>
              <a:cxn ang="0">
                <a:pos x="28" y="0"/>
              </a:cxn>
              <a:cxn ang="0">
                <a:pos x="36" y="5"/>
              </a:cxn>
              <a:cxn ang="0">
                <a:pos x="28" y="14"/>
              </a:cxn>
              <a:cxn ang="0">
                <a:pos x="0" y="8"/>
              </a:cxn>
              <a:cxn ang="0">
                <a:pos x="14" y="2"/>
              </a:cxn>
              <a:cxn ang="0">
                <a:pos x="11" y="1"/>
              </a:cxn>
              <a:cxn ang="0">
                <a:pos x="28" y="0"/>
              </a:cxn>
            </a:cxnLst>
            <a:rect l="0" t="0" r="r" b="b"/>
            <a:pathLst>
              <a:path w="36" h="14">
                <a:moveTo>
                  <a:pt x="28" y="0"/>
                </a:moveTo>
                <a:lnTo>
                  <a:pt x="36" y="5"/>
                </a:lnTo>
                <a:lnTo>
                  <a:pt x="28" y="14"/>
                </a:lnTo>
                <a:lnTo>
                  <a:pt x="0" y="8"/>
                </a:lnTo>
                <a:lnTo>
                  <a:pt x="14" y="2"/>
                </a:lnTo>
                <a:lnTo>
                  <a:pt x="11" y="1"/>
                </a:lnTo>
                <a:lnTo>
                  <a:pt x="28"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5" name="Freeform 36"/>
          <p:cNvSpPr>
            <a:spLocks/>
          </p:cNvSpPr>
          <p:nvPr/>
        </p:nvSpPr>
        <p:spPr bwMode="auto">
          <a:xfrm>
            <a:off x="2611439" y="1843205"/>
            <a:ext cx="17463" cy="4763"/>
          </a:xfrm>
          <a:custGeom>
            <a:avLst/>
            <a:gdLst/>
            <a:ahLst/>
            <a:cxnLst>
              <a:cxn ang="0">
                <a:pos x="11" y="0"/>
              </a:cxn>
              <a:cxn ang="0">
                <a:pos x="9" y="3"/>
              </a:cxn>
              <a:cxn ang="0">
                <a:pos x="0" y="3"/>
              </a:cxn>
              <a:cxn ang="0">
                <a:pos x="11" y="0"/>
              </a:cxn>
            </a:cxnLst>
            <a:rect l="0" t="0" r="r" b="b"/>
            <a:pathLst>
              <a:path w="11" h="3">
                <a:moveTo>
                  <a:pt x="11" y="0"/>
                </a:moveTo>
                <a:lnTo>
                  <a:pt x="9" y="3"/>
                </a:lnTo>
                <a:lnTo>
                  <a:pt x="0" y="3"/>
                </a:lnTo>
                <a:lnTo>
                  <a:pt x="11"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6" name="Freeform 37"/>
          <p:cNvSpPr>
            <a:spLocks/>
          </p:cNvSpPr>
          <p:nvPr/>
        </p:nvSpPr>
        <p:spPr bwMode="auto">
          <a:xfrm>
            <a:off x="2571751" y="2522654"/>
            <a:ext cx="161925" cy="150813"/>
          </a:xfrm>
          <a:custGeom>
            <a:avLst/>
            <a:gdLst/>
            <a:ahLst/>
            <a:cxnLst>
              <a:cxn ang="0">
                <a:pos x="74" y="1"/>
              </a:cxn>
              <a:cxn ang="0">
                <a:pos x="50" y="15"/>
              </a:cxn>
              <a:cxn ang="0">
                <a:pos x="47" y="27"/>
              </a:cxn>
              <a:cxn ang="0">
                <a:pos x="29" y="42"/>
              </a:cxn>
              <a:cxn ang="0">
                <a:pos x="27" y="48"/>
              </a:cxn>
              <a:cxn ang="0">
                <a:pos x="7" y="57"/>
              </a:cxn>
              <a:cxn ang="0">
                <a:pos x="18" y="60"/>
              </a:cxn>
              <a:cxn ang="0">
                <a:pos x="0" y="74"/>
              </a:cxn>
              <a:cxn ang="0">
                <a:pos x="37" y="75"/>
              </a:cxn>
              <a:cxn ang="0">
                <a:pos x="55" y="71"/>
              </a:cxn>
              <a:cxn ang="0">
                <a:pos x="47" y="78"/>
              </a:cxn>
              <a:cxn ang="0">
                <a:pos x="68" y="75"/>
              </a:cxn>
              <a:cxn ang="0">
                <a:pos x="50" y="89"/>
              </a:cxn>
              <a:cxn ang="0">
                <a:pos x="82" y="70"/>
              </a:cxn>
              <a:cxn ang="0">
                <a:pos x="74" y="89"/>
              </a:cxn>
              <a:cxn ang="0">
                <a:pos x="83" y="84"/>
              </a:cxn>
              <a:cxn ang="0">
                <a:pos x="82" y="95"/>
              </a:cxn>
              <a:cxn ang="0">
                <a:pos x="89" y="94"/>
              </a:cxn>
              <a:cxn ang="0">
                <a:pos x="99" y="80"/>
              </a:cxn>
              <a:cxn ang="0">
                <a:pos x="100" y="74"/>
              </a:cxn>
              <a:cxn ang="0">
                <a:pos x="93" y="77"/>
              </a:cxn>
              <a:cxn ang="0">
                <a:pos x="102" y="64"/>
              </a:cxn>
              <a:cxn ang="0">
                <a:pos x="86" y="74"/>
              </a:cxn>
              <a:cxn ang="0">
                <a:pos x="86" y="64"/>
              </a:cxn>
              <a:cxn ang="0">
                <a:pos x="102" y="55"/>
              </a:cxn>
              <a:cxn ang="0">
                <a:pos x="86" y="59"/>
              </a:cxn>
              <a:cxn ang="0">
                <a:pos x="99" y="42"/>
              </a:cxn>
              <a:cxn ang="0">
                <a:pos x="71" y="43"/>
              </a:cxn>
              <a:cxn ang="0">
                <a:pos x="76" y="38"/>
              </a:cxn>
              <a:cxn ang="0">
                <a:pos x="64" y="39"/>
              </a:cxn>
              <a:cxn ang="0">
                <a:pos x="64" y="35"/>
              </a:cxn>
              <a:cxn ang="0">
                <a:pos x="72" y="31"/>
              </a:cxn>
              <a:cxn ang="0">
                <a:pos x="65" y="28"/>
              </a:cxn>
              <a:cxn ang="0">
                <a:pos x="51" y="36"/>
              </a:cxn>
              <a:cxn ang="0">
                <a:pos x="83" y="0"/>
              </a:cxn>
              <a:cxn ang="0">
                <a:pos x="74" y="1"/>
              </a:cxn>
            </a:cxnLst>
            <a:rect l="0" t="0" r="r" b="b"/>
            <a:pathLst>
              <a:path w="102" h="95">
                <a:moveTo>
                  <a:pt x="74" y="1"/>
                </a:moveTo>
                <a:lnTo>
                  <a:pt x="50" y="15"/>
                </a:lnTo>
                <a:lnTo>
                  <a:pt x="47" y="27"/>
                </a:lnTo>
                <a:lnTo>
                  <a:pt x="29" y="42"/>
                </a:lnTo>
                <a:lnTo>
                  <a:pt x="27" y="48"/>
                </a:lnTo>
                <a:lnTo>
                  <a:pt x="7" y="57"/>
                </a:lnTo>
                <a:lnTo>
                  <a:pt x="18" y="60"/>
                </a:lnTo>
                <a:lnTo>
                  <a:pt x="0" y="74"/>
                </a:lnTo>
                <a:lnTo>
                  <a:pt x="37" y="75"/>
                </a:lnTo>
                <a:lnTo>
                  <a:pt x="55" y="71"/>
                </a:lnTo>
                <a:lnTo>
                  <a:pt x="47" y="78"/>
                </a:lnTo>
                <a:lnTo>
                  <a:pt x="68" y="75"/>
                </a:lnTo>
                <a:lnTo>
                  <a:pt x="50" y="89"/>
                </a:lnTo>
                <a:lnTo>
                  <a:pt x="82" y="70"/>
                </a:lnTo>
                <a:lnTo>
                  <a:pt x="74" y="89"/>
                </a:lnTo>
                <a:lnTo>
                  <a:pt x="83" y="84"/>
                </a:lnTo>
                <a:lnTo>
                  <a:pt x="82" y="95"/>
                </a:lnTo>
                <a:lnTo>
                  <a:pt x="89" y="94"/>
                </a:lnTo>
                <a:lnTo>
                  <a:pt x="99" y="80"/>
                </a:lnTo>
                <a:lnTo>
                  <a:pt x="100" y="74"/>
                </a:lnTo>
                <a:lnTo>
                  <a:pt x="93" y="77"/>
                </a:lnTo>
                <a:lnTo>
                  <a:pt x="102" y="64"/>
                </a:lnTo>
                <a:lnTo>
                  <a:pt x="86" y="74"/>
                </a:lnTo>
                <a:lnTo>
                  <a:pt x="86" y="64"/>
                </a:lnTo>
                <a:lnTo>
                  <a:pt x="102" y="55"/>
                </a:lnTo>
                <a:lnTo>
                  <a:pt x="86" y="59"/>
                </a:lnTo>
                <a:lnTo>
                  <a:pt x="99" y="42"/>
                </a:lnTo>
                <a:lnTo>
                  <a:pt x="71" y="43"/>
                </a:lnTo>
                <a:lnTo>
                  <a:pt x="76" y="38"/>
                </a:lnTo>
                <a:lnTo>
                  <a:pt x="64" y="39"/>
                </a:lnTo>
                <a:lnTo>
                  <a:pt x="64" y="35"/>
                </a:lnTo>
                <a:lnTo>
                  <a:pt x="72" y="31"/>
                </a:lnTo>
                <a:lnTo>
                  <a:pt x="65" y="28"/>
                </a:lnTo>
                <a:lnTo>
                  <a:pt x="51" y="36"/>
                </a:lnTo>
                <a:lnTo>
                  <a:pt x="83" y="0"/>
                </a:lnTo>
                <a:lnTo>
                  <a:pt x="74" y="1"/>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7" name="Freeform 38"/>
          <p:cNvSpPr>
            <a:spLocks/>
          </p:cNvSpPr>
          <p:nvPr/>
        </p:nvSpPr>
        <p:spPr bwMode="auto">
          <a:xfrm>
            <a:off x="2435226" y="2660768"/>
            <a:ext cx="53975" cy="30163"/>
          </a:xfrm>
          <a:custGeom>
            <a:avLst/>
            <a:gdLst/>
            <a:ahLst/>
            <a:cxnLst>
              <a:cxn ang="0">
                <a:pos x="9" y="0"/>
              </a:cxn>
              <a:cxn ang="0">
                <a:pos x="9" y="9"/>
              </a:cxn>
              <a:cxn ang="0">
                <a:pos x="34" y="12"/>
              </a:cxn>
              <a:cxn ang="0">
                <a:pos x="21" y="19"/>
              </a:cxn>
              <a:cxn ang="0">
                <a:pos x="10" y="15"/>
              </a:cxn>
              <a:cxn ang="0">
                <a:pos x="0" y="7"/>
              </a:cxn>
              <a:cxn ang="0">
                <a:pos x="9" y="0"/>
              </a:cxn>
            </a:cxnLst>
            <a:rect l="0" t="0" r="r" b="b"/>
            <a:pathLst>
              <a:path w="34" h="19">
                <a:moveTo>
                  <a:pt x="9" y="0"/>
                </a:moveTo>
                <a:lnTo>
                  <a:pt x="9" y="9"/>
                </a:lnTo>
                <a:lnTo>
                  <a:pt x="34" y="12"/>
                </a:lnTo>
                <a:lnTo>
                  <a:pt x="21" y="19"/>
                </a:lnTo>
                <a:lnTo>
                  <a:pt x="10" y="15"/>
                </a:lnTo>
                <a:lnTo>
                  <a:pt x="0" y="7"/>
                </a:lnTo>
                <a:lnTo>
                  <a:pt x="9"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8" name="Freeform 39"/>
          <p:cNvSpPr>
            <a:spLocks/>
          </p:cNvSpPr>
          <p:nvPr/>
        </p:nvSpPr>
        <p:spPr bwMode="auto">
          <a:xfrm>
            <a:off x="2457450" y="2000367"/>
            <a:ext cx="20638" cy="7938"/>
          </a:xfrm>
          <a:custGeom>
            <a:avLst/>
            <a:gdLst/>
            <a:ahLst/>
            <a:cxnLst>
              <a:cxn ang="0">
                <a:pos x="4" y="0"/>
              </a:cxn>
              <a:cxn ang="0">
                <a:pos x="13" y="0"/>
              </a:cxn>
              <a:cxn ang="0">
                <a:pos x="2" y="5"/>
              </a:cxn>
              <a:cxn ang="0">
                <a:pos x="0" y="0"/>
              </a:cxn>
              <a:cxn ang="0">
                <a:pos x="4" y="0"/>
              </a:cxn>
            </a:cxnLst>
            <a:rect l="0" t="0" r="r" b="b"/>
            <a:pathLst>
              <a:path w="13" h="5">
                <a:moveTo>
                  <a:pt x="4" y="0"/>
                </a:moveTo>
                <a:lnTo>
                  <a:pt x="13" y="0"/>
                </a:lnTo>
                <a:lnTo>
                  <a:pt x="2" y="5"/>
                </a:lnTo>
                <a:lnTo>
                  <a:pt x="0" y="0"/>
                </a:lnTo>
                <a:lnTo>
                  <a:pt x="4"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9" name="Freeform 40"/>
          <p:cNvSpPr>
            <a:spLocks/>
          </p:cNvSpPr>
          <p:nvPr/>
        </p:nvSpPr>
        <p:spPr bwMode="auto">
          <a:xfrm>
            <a:off x="2366963" y="1801929"/>
            <a:ext cx="50800" cy="7938"/>
          </a:xfrm>
          <a:custGeom>
            <a:avLst/>
            <a:gdLst/>
            <a:ahLst/>
            <a:cxnLst>
              <a:cxn ang="0">
                <a:pos x="14" y="0"/>
              </a:cxn>
              <a:cxn ang="0">
                <a:pos x="32" y="2"/>
              </a:cxn>
              <a:cxn ang="0">
                <a:pos x="7" y="5"/>
              </a:cxn>
              <a:cxn ang="0">
                <a:pos x="0" y="2"/>
              </a:cxn>
              <a:cxn ang="0">
                <a:pos x="14" y="0"/>
              </a:cxn>
            </a:cxnLst>
            <a:rect l="0" t="0" r="r" b="b"/>
            <a:pathLst>
              <a:path w="32" h="5">
                <a:moveTo>
                  <a:pt x="14" y="0"/>
                </a:moveTo>
                <a:lnTo>
                  <a:pt x="32" y="2"/>
                </a:lnTo>
                <a:lnTo>
                  <a:pt x="7" y="5"/>
                </a:lnTo>
                <a:lnTo>
                  <a:pt x="0" y="2"/>
                </a:lnTo>
                <a:lnTo>
                  <a:pt x="14"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0" name="Freeform 41"/>
          <p:cNvSpPr>
            <a:spLocks/>
          </p:cNvSpPr>
          <p:nvPr/>
        </p:nvSpPr>
        <p:spPr bwMode="auto">
          <a:xfrm>
            <a:off x="2438401" y="1724142"/>
            <a:ext cx="174625" cy="69850"/>
          </a:xfrm>
          <a:custGeom>
            <a:avLst/>
            <a:gdLst/>
            <a:ahLst/>
            <a:cxnLst>
              <a:cxn ang="0">
                <a:pos x="22" y="12"/>
              </a:cxn>
              <a:cxn ang="0">
                <a:pos x="14" y="11"/>
              </a:cxn>
              <a:cxn ang="0">
                <a:pos x="23" y="9"/>
              </a:cxn>
              <a:cxn ang="0">
                <a:pos x="39" y="11"/>
              </a:cxn>
              <a:cxn ang="0">
                <a:pos x="32" y="5"/>
              </a:cxn>
              <a:cxn ang="0">
                <a:pos x="61" y="2"/>
              </a:cxn>
              <a:cxn ang="0">
                <a:pos x="44" y="0"/>
              </a:cxn>
              <a:cxn ang="0">
                <a:pos x="68" y="0"/>
              </a:cxn>
              <a:cxn ang="0">
                <a:pos x="71" y="11"/>
              </a:cxn>
              <a:cxn ang="0">
                <a:pos x="88" y="11"/>
              </a:cxn>
              <a:cxn ang="0">
                <a:pos x="85" y="16"/>
              </a:cxn>
              <a:cxn ang="0">
                <a:pos x="91" y="16"/>
              </a:cxn>
              <a:cxn ang="0">
                <a:pos x="93" y="12"/>
              </a:cxn>
              <a:cxn ang="0">
                <a:pos x="102" y="12"/>
              </a:cxn>
              <a:cxn ang="0">
                <a:pos x="92" y="16"/>
              </a:cxn>
              <a:cxn ang="0">
                <a:pos x="99" y="19"/>
              </a:cxn>
              <a:cxn ang="0">
                <a:pos x="88" y="23"/>
              </a:cxn>
              <a:cxn ang="0">
                <a:pos x="110" y="26"/>
              </a:cxn>
              <a:cxn ang="0">
                <a:pos x="82" y="30"/>
              </a:cxn>
              <a:cxn ang="0">
                <a:pos x="68" y="36"/>
              </a:cxn>
              <a:cxn ang="0">
                <a:pos x="71" y="30"/>
              </a:cxn>
              <a:cxn ang="0">
                <a:pos x="64" y="33"/>
              </a:cxn>
              <a:cxn ang="0">
                <a:pos x="60" y="39"/>
              </a:cxn>
              <a:cxn ang="0">
                <a:pos x="56" y="37"/>
              </a:cxn>
              <a:cxn ang="0">
                <a:pos x="47" y="44"/>
              </a:cxn>
              <a:cxn ang="0">
                <a:pos x="40" y="37"/>
              </a:cxn>
              <a:cxn ang="0">
                <a:pos x="39" y="44"/>
              </a:cxn>
              <a:cxn ang="0">
                <a:pos x="12" y="43"/>
              </a:cxn>
              <a:cxn ang="0">
                <a:pos x="8" y="39"/>
              </a:cxn>
              <a:cxn ang="0">
                <a:pos x="22" y="37"/>
              </a:cxn>
              <a:cxn ang="0">
                <a:pos x="7" y="32"/>
              </a:cxn>
              <a:cxn ang="0">
                <a:pos x="53" y="26"/>
              </a:cxn>
              <a:cxn ang="0">
                <a:pos x="0" y="25"/>
              </a:cxn>
              <a:cxn ang="0">
                <a:pos x="2" y="22"/>
              </a:cxn>
              <a:cxn ang="0">
                <a:pos x="4" y="15"/>
              </a:cxn>
              <a:cxn ang="0">
                <a:pos x="22" y="12"/>
              </a:cxn>
            </a:cxnLst>
            <a:rect l="0" t="0" r="r" b="b"/>
            <a:pathLst>
              <a:path w="110" h="44">
                <a:moveTo>
                  <a:pt x="22" y="12"/>
                </a:moveTo>
                <a:lnTo>
                  <a:pt x="14" y="11"/>
                </a:lnTo>
                <a:lnTo>
                  <a:pt x="23" y="9"/>
                </a:lnTo>
                <a:lnTo>
                  <a:pt x="39" y="11"/>
                </a:lnTo>
                <a:lnTo>
                  <a:pt x="32" y="5"/>
                </a:lnTo>
                <a:lnTo>
                  <a:pt x="61" y="2"/>
                </a:lnTo>
                <a:lnTo>
                  <a:pt x="44" y="0"/>
                </a:lnTo>
                <a:lnTo>
                  <a:pt x="68" y="0"/>
                </a:lnTo>
                <a:lnTo>
                  <a:pt x="71" y="11"/>
                </a:lnTo>
                <a:lnTo>
                  <a:pt x="88" y="11"/>
                </a:lnTo>
                <a:lnTo>
                  <a:pt x="85" y="16"/>
                </a:lnTo>
                <a:lnTo>
                  <a:pt x="91" y="16"/>
                </a:lnTo>
                <a:lnTo>
                  <a:pt x="93" y="12"/>
                </a:lnTo>
                <a:lnTo>
                  <a:pt x="102" y="12"/>
                </a:lnTo>
                <a:lnTo>
                  <a:pt x="92" y="16"/>
                </a:lnTo>
                <a:lnTo>
                  <a:pt x="99" y="19"/>
                </a:lnTo>
                <a:lnTo>
                  <a:pt x="88" y="23"/>
                </a:lnTo>
                <a:lnTo>
                  <a:pt x="110" y="26"/>
                </a:lnTo>
                <a:lnTo>
                  <a:pt x="82" y="30"/>
                </a:lnTo>
                <a:lnTo>
                  <a:pt x="68" y="36"/>
                </a:lnTo>
                <a:lnTo>
                  <a:pt x="71" y="30"/>
                </a:lnTo>
                <a:lnTo>
                  <a:pt x="64" y="33"/>
                </a:lnTo>
                <a:lnTo>
                  <a:pt x="60" y="39"/>
                </a:lnTo>
                <a:lnTo>
                  <a:pt x="56" y="37"/>
                </a:lnTo>
                <a:lnTo>
                  <a:pt x="47" y="44"/>
                </a:lnTo>
                <a:lnTo>
                  <a:pt x="40" y="37"/>
                </a:lnTo>
                <a:lnTo>
                  <a:pt x="39" y="44"/>
                </a:lnTo>
                <a:lnTo>
                  <a:pt x="12" y="43"/>
                </a:lnTo>
                <a:lnTo>
                  <a:pt x="8" y="39"/>
                </a:lnTo>
                <a:lnTo>
                  <a:pt x="22" y="37"/>
                </a:lnTo>
                <a:lnTo>
                  <a:pt x="7" y="32"/>
                </a:lnTo>
                <a:lnTo>
                  <a:pt x="53" y="26"/>
                </a:lnTo>
                <a:lnTo>
                  <a:pt x="0" y="25"/>
                </a:lnTo>
                <a:lnTo>
                  <a:pt x="2" y="22"/>
                </a:lnTo>
                <a:lnTo>
                  <a:pt x="4" y="15"/>
                </a:lnTo>
                <a:lnTo>
                  <a:pt x="22" y="12"/>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1" name="Freeform 42"/>
          <p:cNvSpPr>
            <a:spLocks/>
          </p:cNvSpPr>
          <p:nvPr/>
        </p:nvSpPr>
        <p:spPr bwMode="auto">
          <a:xfrm>
            <a:off x="2378075" y="1749543"/>
            <a:ext cx="19050" cy="4763"/>
          </a:xfrm>
          <a:custGeom>
            <a:avLst/>
            <a:gdLst/>
            <a:ahLst/>
            <a:cxnLst>
              <a:cxn ang="0">
                <a:pos x="8" y="0"/>
              </a:cxn>
              <a:cxn ang="0">
                <a:pos x="12" y="3"/>
              </a:cxn>
              <a:cxn ang="0">
                <a:pos x="0" y="3"/>
              </a:cxn>
              <a:cxn ang="0">
                <a:pos x="8" y="0"/>
              </a:cxn>
            </a:cxnLst>
            <a:rect l="0" t="0" r="r" b="b"/>
            <a:pathLst>
              <a:path w="12" h="3">
                <a:moveTo>
                  <a:pt x="8" y="0"/>
                </a:moveTo>
                <a:lnTo>
                  <a:pt x="12" y="3"/>
                </a:lnTo>
                <a:lnTo>
                  <a:pt x="0" y="3"/>
                </a:lnTo>
                <a:lnTo>
                  <a:pt x="8"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2" name="Freeform 43"/>
          <p:cNvSpPr>
            <a:spLocks/>
          </p:cNvSpPr>
          <p:nvPr/>
        </p:nvSpPr>
        <p:spPr bwMode="auto">
          <a:xfrm>
            <a:off x="2079625" y="1781293"/>
            <a:ext cx="76200" cy="6350"/>
          </a:xfrm>
          <a:custGeom>
            <a:avLst/>
            <a:gdLst/>
            <a:ahLst/>
            <a:cxnLst>
              <a:cxn ang="0">
                <a:pos x="45" y="0"/>
              </a:cxn>
              <a:cxn ang="0">
                <a:pos x="48" y="1"/>
              </a:cxn>
              <a:cxn ang="0">
                <a:pos x="42" y="4"/>
              </a:cxn>
              <a:cxn ang="0">
                <a:pos x="0" y="4"/>
              </a:cxn>
              <a:cxn ang="0">
                <a:pos x="45" y="0"/>
              </a:cxn>
            </a:cxnLst>
            <a:rect l="0" t="0" r="r" b="b"/>
            <a:pathLst>
              <a:path w="48" h="4">
                <a:moveTo>
                  <a:pt x="45" y="0"/>
                </a:moveTo>
                <a:lnTo>
                  <a:pt x="48" y="1"/>
                </a:lnTo>
                <a:lnTo>
                  <a:pt x="42" y="4"/>
                </a:lnTo>
                <a:lnTo>
                  <a:pt x="0" y="4"/>
                </a:lnTo>
                <a:lnTo>
                  <a:pt x="45"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3" name="Freeform 44"/>
          <p:cNvSpPr>
            <a:spLocks/>
          </p:cNvSpPr>
          <p:nvPr/>
        </p:nvSpPr>
        <p:spPr bwMode="auto">
          <a:xfrm>
            <a:off x="2060576" y="1793992"/>
            <a:ext cx="73025" cy="19050"/>
          </a:xfrm>
          <a:custGeom>
            <a:avLst/>
            <a:gdLst/>
            <a:ahLst/>
            <a:cxnLst>
              <a:cxn ang="0">
                <a:pos x="35" y="5"/>
              </a:cxn>
              <a:cxn ang="0">
                <a:pos x="26" y="9"/>
              </a:cxn>
              <a:cxn ang="0">
                <a:pos x="1" y="12"/>
              </a:cxn>
              <a:cxn ang="0">
                <a:pos x="0" y="5"/>
              </a:cxn>
              <a:cxn ang="0">
                <a:pos x="21" y="0"/>
              </a:cxn>
              <a:cxn ang="0">
                <a:pos x="46" y="0"/>
              </a:cxn>
              <a:cxn ang="0">
                <a:pos x="35" y="5"/>
              </a:cxn>
            </a:cxnLst>
            <a:rect l="0" t="0" r="r" b="b"/>
            <a:pathLst>
              <a:path w="46" h="12">
                <a:moveTo>
                  <a:pt x="35" y="5"/>
                </a:moveTo>
                <a:lnTo>
                  <a:pt x="26" y="9"/>
                </a:lnTo>
                <a:lnTo>
                  <a:pt x="1" y="12"/>
                </a:lnTo>
                <a:lnTo>
                  <a:pt x="0" y="5"/>
                </a:lnTo>
                <a:lnTo>
                  <a:pt x="21" y="0"/>
                </a:lnTo>
                <a:lnTo>
                  <a:pt x="46" y="0"/>
                </a:lnTo>
                <a:lnTo>
                  <a:pt x="35" y="5"/>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4" name="Freeform 45"/>
          <p:cNvSpPr>
            <a:spLocks/>
          </p:cNvSpPr>
          <p:nvPr/>
        </p:nvSpPr>
        <p:spPr bwMode="auto">
          <a:xfrm>
            <a:off x="1827214" y="1805105"/>
            <a:ext cx="173038" cy="42863"/>
          </a:xfrm>
          <a:custGeom>
            <a:avLst/>
            <a:gdLst/>
            <a:ahLst/>
            <a:cxnLst>
              <a:cxn ang="0">
                <a:pos x="52" y="9"/>
              </a:cxn>
              <a:cxn ang="0">
                <a:pos x="105" y="0"/>
              </a:cxn>
              <a:cxn ang="0">
                <a:pos x="109" y="6"/>
              </a:cxn>
              <a:cxn ang="0">
                <a:pos x="97" y="6"/>
              </a:cxn>
              <a:cxn ang="0">
                <a:pos x="91" y="13"/>
              </a:cxn>
              <a:cxn ang="0">
                <a:pos x="70" y="18"/>
              </a:cxn>
              <a:cxn ang="0">
                <a:pos x="63" y="17"/>
              </a:cxn>
              <a:cxn ang="0">
                <a:pos x="73" y="13"/>
              </a:cxn>
              <a:cxn ang="0">
                <a:pos x="66" y="13"/>
              </a:cxn>
              <a:cxn ang="0">
                <a:pos x="52" y="17"/>
              </a:cxn>
              <a:cxn ang="0">
                <a:pos x="53" y="18"/>
              </a:cxn>
              <a:cxn ang="0">
                <a:pos x="43" y="23"/>
              </a:cxn>
              <a:cxn ang="0">
                <a:pos x="41" y="18"/>
              </a:cxn>
              <a:cxn ang="0">
                <a:pos x="38" y="21"/>
              </a:cxn>
              <a:cxn ang="0">
                <a:pos x="32" y="23"/>
              </a:cxn>
              <a:cxn ang="0">
                <a:pos x="34" y="25"/>
              </a:cxn>
              <a:cxn ang="0">
                <a:pos x="21" y="27"/>
              </a:cxn>
              <a:cxn ang="0">
                <a:pos x="25" y="20"/>
              </a:cxn>
              <a:cxn ang="0">
                <a:pos x="13" y="25"/>
              </a:cxn>
              <a:cxn ang="0">
                <a:pos x="0" y="21"/>
              </a:cxn>
              <a:cxn ang="0">
                <a:pos x="52" y="9"/>
              </a:cxn>
            </a:cxnLst>
            <a:rect l="0" t="0" r="r" b="b"/>
            <a:pathLst>
              <a:path w="109" h="27">
                <a:moveTo>
                  <a:pt x="52" y="9"/>
                </a:moveTo>
                <a:lnTo>
                  <a:pt x="105" y="0"/>
                </a:lnTo>
                <a:lnTo>
                  <a:pt x="109" y="6"/>
                </a:lnTo>
                <a:lnTo>
                  <a:pt x="97" y="6"/>
                </a:lnTo>
                <a:lnTo>
                  <a:pt x="91" y="13"/>
                </a:lnTo>
                <a:lnTo>
                  <a:pt x="70" y="18"/>
                </a:lnTo>
                <a:lnTo>
                  <a:pt x="63" y="17"/>
                </a:lnTo>
                <a:lnTo>
                  <a:pt x="73" y="13"/>
                </a:lnTo>
                <a:lnTo>
                  <a:pt x="66" y="13"/>
                </a:lnTo>
                <a:lnTo>
                  <a:pt x="52" y="17"/>
                </a:lnTo>
                <a:lnTo>
                  <a:pt x="53" y="18"/>
                </a:lnTo>
                <a:lnTo>
                  <a:pt x="43" y="23"/>
                </a:lnTo>
                <a:lnTo>
                  <a:pt x="41" y="18"/>
                </a:lnTo>
                <a:lnTo>
                  <a:pt x="38" y="21"/>
                </a:lnTo>
                <a:lnTo>
                  <a:pt x="32" y="23"/>
                </a:lnTo>
                <a:lnTo>
                  <a:pt x="34" y="25"/>
                </a:lnTo>
                <a:lnTo>
                  <a:pt x="21" y="27"/>
                </a:lnTo>
                <a:lnTo>
                  <a:pt x="25" y="20"/>
                </a:lnTo>
                <a:lnTo>
                  <a:pt x="13" y="25"/>
                </a:lnTo>
                <a:lnTo>
                  <a:pt x="0" y="21"/>
                </a:lnTo>
                <a:lnTo>
                  <a:pt x="52" y="9"/>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5" name="Freeform 46"/>
          <p:cNvSpPr>
            <a:spLocks/>
          </p:cNvSpPr>
          <p:nvPr/>
        </p:nvSpPr>
        <p:spPr bwMode="auto">
          <a:xfrm>
            <a:off x="1873251" y="1843205"/>
            <a:ext cx="47625" cy="11113"/>
          </a:xfrm>
          <a:custGeom>
            <a:avLst/>
            <a:gdLst/>
            <a:ahLst/>
            <a:cxnLst>
              <a:cxn ang="0">
                <a:pos x="24" y="0"/>
              </a:cxn>
              <a:cxn ang="0">
                <a:pos x="30" y="0"/>
              </a:cxn>
              <a:cxn ang="0">
                <a:pos x="7" y="7"/>
              </a:cxn>
              <a:cxn ang="0">
                <a:pos x="0" y="4"/>
              </a:cxn>
              <a:cxn ang="0">
                <a:pos x="24" y="0"/>
              </a:cxn>
            </a:cxnLst>
            <a:rect l="0" t="0" r="r" b="b"/>
            <a:pathLst>
              <a:path w="30" h="7">
                <a:moveTo>
                  <a:pt x="24" y="0"/>
                </a:moveTo>
                <a:lnTo>
                  <a:pt x="30" y="0"/>
                </a:lnTo>
                <a:lnTo>
                  <a:pt x="7" y="7"/>
                </a:lnTo>
                <a:lnTo>
                  <a:pt x="0" y="4"/>
                </a:lnTo>
                <a:lnTo>
                  <a:pt x="24"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6" name="Freeform 47"/>
          <p:cNvSpPr>
            <a:spLocks/>
          </p:cNvSpPr>
          <p:nvPr/>
        </p:nvSpPr>
        <p:spPr bwMode="auto">
          <a:xfrm>
            <a:off x="1892300" y="1824154"/>
            <a:ext cx="242888" cy="57150"/>
          </a:xfrm>
          <a:custGeom>
            <a:avLst/>
            <a:gdLst/>
            <a:ahLst/>
            <a:cxnLst>
              <a:cxn ang="0">
                <a:pos x="23" y="13"/>
              </a:cxn>
              <a:cxn ang="0">
                <a:pos x="32" y="9"/>
              </a:cxn>
              <a:cxn ang="0">
                <a:pos x="43" y="6"/>
              </a:cxn>
              <a:cxn ang="0">
                <a:pos x="58" y="4"/>
              </a:cxn>
              <a:cxn ang="0">
                <a:pos x="79" y="9"/>
              </a:cxn>
              <a:cxn ang="0">
                <a:pos x="81" y="19"/>
              </a:cxn>
              <a:cxn ang="0">
                <a:pos x="107" y="19"/>
              </a:cxn>
              <a:cxn ang="0">
                <a:pos x="104" y="13"/>
              </a:cxn>
              <a:cxn ang="0">
                <a:pos x="114" y="12"/>
              </a:cxn>
              <a:cxn ang="0">
                <a:pos x="107" y="6"/>
              </a:cxn>
              <a:cxn ang="0">
                <a:pos x="116" y="5"/>
              </a:cxn>
              <a:cxn ang="0">
                <a:pos x="138" y="0"/>
              </a:cxn>
              <a:cxn ang="0">
                <a:pos x="134" y="6"/>
              </a:cxn>
              <a:cxn ang="0">
                <a:pos x="124" y="11"/>
              </a:cxn>
              <a:cxn ang="0">
                <a:pos x="132" y="12"/>
              </a:cxn>
              <a:cxn ang="0">
                <a:pos x="125" y="15"/>
              </a:cxn>
              <a:cxn ang="0">
                <a:pos x="153" y="13"/>
              </a:cxn>
              <a:cxn ang="0">
                <a:pos x="152" y="18"/>
              </a:cxn>
              <a:cxn ang="0">
                <a:pos x="132" y="26"/>
              </a:cxn>
              <a:cxn ang="0">
                <a:pos x="102" y="26"/>
              </a:cxn>
              <a:cxn ang="0">
                <a:pos x="42" y="36"/>
              </a:cxn>
              <a:cxn ang="0">
                <a:pos x="28" y="32"/>
              </a:cxn>
              <a:cxn ang="0">
                <a:pos x="39" y="26"/>
              </a:cxn>
              <a:cxn ang="0">
                <a:pos x="54" y="19"/>
              </a:cxn>
              <a:cxn ang="0">
                <a:pos x="46" y="20"/>
              </a:cxn>
              <a:cxn ang="0">
                <a:pos x="18" y="27"/>
              </a:cxn>
              <a:cxn ang="0">
                <a:pos x="0" y="23"/>
              </a:cxn>
              <a:cxn ang="0">
                <a:pos x="39" y="16"/>
              </a:cxn>
              <a:cxn ang="0">
                <a:pos x="14" y="16"/>
              </a:cxn>
              <a:cxn ang="0">
                <a:pos x="23" y="13"/>
              </a:cxn>
            </a:cxnLst>
            <a:rect l="0" t="0" r="r" b="b"/>
            <a:pathLst>
              <a:path w="153" h="36">
                <a:moveTo>
                  <a:pt x="23" y="13"/>
                </a:moveTo>
                <a:lnTo>
                  <a:pt x="32" y="9"/>
                </a:lnTo>
                <a:lnTo>
                  <a:pt x="43" y="6"/>
                </a:lnTo>
                <a:lnTo>
                  <a:pt x="58" y="4"/>
                </a:lnTo>
                <a:lnTo>
                  <a:pt x="79" y="9"/>
                </a:lnTo>
                <a:lnTo>
                  <a:pt x="81" y="19"/>
                </a:lnTo>
                <a:lnTo>
                  <a:pt x="107" y="19"/>
                </a:lnTo>
                <a:lnTo>
                  <a:pt x="104" y="13"/>
                </a:lnTo>
                <a:lnTo>
                  <a:pt x="114" y="12"/>
                </a:lnTo>
                <a:lnTo>
                  <a:pt x="107" y="6"/>
                </a:lnTo>
                <a:lnTo>
                  <a:pt x="116" y="5"/>
                </a:lnTo>
                <a:lnTo>
                  <a:pt x="138" y="0"/>
                </a:lnTo>
                <a:lnTo>
                  <a:pt x="134" y="6"/>
                </a:lnTo>
                <a:lnTo>
                  <a:pt x="124" y="11"/>
                </a:lnTo>
                <a:lnTo>
                  <a:pt x="132" y="12"/>
                </a:lnTo>
                <a:lnTo>
                  <a:pt x="125" y="15"/>
                </a:lnTo>
                <a:lnTo>
                  <a:pt x="153" y="13"/>
                </a:lnTo>
                <a:lnTo>
                  <a:pt x="152" y="18"/>
                </a:lnTo>
                <a:lnTo>
                  <a:pt x="132" y="26"/>
                </a:lnTo>
                <a:lnTo>
                  <a:pt x="102" y="26"/>
                </a:lnTo>
                <a:lnTo>
                  <a:pt x="42" y="36"/>
                </a:lnTo>
                <a:lnTo>
                  <a:pt x="28" y="32"/>
                </a:lnTo>
                <a:lnTo>
                  <a:pt x="39" y="26"/>
                </a:lnTo>
                <a:lnTo>
                  <a:pt x="54" y="19"/>
                </a:lnTo>
                <a:lnTo>
                  <a:pt x="46" y="20"/>
                </a:lnTo>
                <a:lnTo>
                  <a:pt x="18" y="27"/>
                </a:lnTo>
                <a:lnTo>
                  <a:pt x="0" y="23"/>
                </a:lnTo>
                <a:lnTo>
                  <a:pt x="39" y="16"/>
                </a:lnTo>
                <a:lnTo>
                  <a:pt x="14" y="16"/>
                </a:lnTo>
                <a:lnTo>
                  <a:pt x="23" y="13"/>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7" name="Freeform 48"/>
          <p:cNvSpPr>
            <a:spLocks/>
          </p:cNvSpPr>
          <p:nvPr/>
        </p:nvSpPr>
        <p:spPr bwMode="auto">
          <a:xfrm>
            <a:off x="2166938" y="1833679"/>
            <a:ext cx="38100" cy="7938"/>
          </a:xfrm>
          <a:custGeom>
            <a:avLst/>
            <a:gdLst/>
            <a:ahLst/>
            <a:cxnLst>
              <a:cxn ang="0">
                <a:pos x="20" y="0"/>
              </a:cxn>
              <a:cxn ang="0">
                <a:pos x="24" y="2"/>
              </a:cxn>
              <a:cxn ang="0">
                <a:pos x="14" y="5"/>
              </a:cxn>
              <a:cxn ang="0">
                <a:pos x="0" y="3"/>
              </a:cxn>
              <a:cxn ang="0">
                <a:pos x="20" y="0"/>
              </a:cxn>
            </a:cxnLst>
            <a:rect l="0" t="0" r="r" b="b"/>
            <a:pathLst>
              <a:path w="24" h="5">
                <a:moveTo>
                  <a:pt x="20" y="0"/>
                </a:moveTo>
                <a:lnTo>
                  <a:pt x="24" y="2"/>
                </a:lnTo>
                <a:lnTo>
                  <a:pt x="14" y="5"/>
                </a:lnTo>
                <a:lnTo>
                  <a:pt x="0" y="3"/>
                </a:lnTo>
                <a:lnTo>
                  <a:pt x="20"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8" name="Freeform 49"/>
          <p:cNvSpPr>
            <a:spLocks/>
          </p:cNvSpPr>
          <p:nvPr/>
        </p:nvSpPr>
        <p:spPr bwMode="auto">
          <a:xfrm>
            <a:off x="2173289" y="1827330"/>
            <a:ext cx="26988" cy="6350"/>
          </a:xfrm>
          <a:custGeom>
            <a:avLst/>
            <a:gdLst/>
            <a:ahLst/>
            <a:cxnLst>
              <a:cxn ang="0">
                <a:pos x="10" y="0"/>
              </a:cxn>
              <a:cxn ang="0">
                <a:pos x="17" y="4"/>
              </a:cxn>
              <a:cxn ang="0">
                <a:pos x="0" y="4"/>
              </a:cxn>
              <a:cxn ang="0">
                <a:pos x="2" y="2"/>
              </a:cxn>
              <a:cxn ang="0">
                <a:pos x="10" y="0"/>
              </a:cxn>
            </a:cxnLst>
            <a:rect l="0" t="0" r="r" b="b"/>
            <a:pathLst>
              <a:path w="17" h="4">
                <a:moveTo>
                  <a:pt x="10" y="0"/>
                </a:moveTo>
                <a:lnTo>
                  <a:pt x="17" y="4"/>
                </a:lnTo>
                <a:lnTo>
                  <a:pt x="0" y="4"/>
                </a:lnTo>
                <a:lnTo>
                  <a:pt x="2" y="2"/>
                </a:lnTo>
                <a:lnTo>
                  <a:pt x="10"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9" name="Freeform 50"/>
          <p:cNvSpPr>
            <a:spLocks/>
          </p:cNvSpPr>
          <p:nvPr/>
        </p:nvSpPr>
        <p:spPr bwMode="auto">
          <a:xfrm>
            <a:off x="2187576" y="1801929"/>
            <a:ext cx="17463" cy="12700"/>
          </a:xfrm>
          <a:custGeom>
            <a:avLst/>
            <a:gdLst/>
            <a:ahLst/>
            <a:cxnLst>
              <a:cxn ang="0">
                <a:pos x="11" y="2"/>
              </a:cxn>
              <a:cxn ang="0">
                <a:pos x="11" y="8"/>
              </a:cxn>
              <a:cxn ang="0">
                <a:pos x="0" y="8"/>
              </a:cxn>
              <a:cxn ang="0">
                <a:pos x="4" y="0"/>
              </a:cxn>
              <a:cxn ang="0">
                <a:pos x="11" y="2"/>
              </a:cxn>
            </a:cxnLst>
            <a:rect l="0" t="0" r="r" b="b"/>
            <a:pathLst>
              <a:path w="11" h="8">
                <a:moveTo>
                  <a:pt x="11" y="2"/>
                </a:moveTo>
                <a:lnTo>
                  <a:pt x="11" y="8"/>
                </a:lnTo>
                <a:lnTo>
                  <a:pt x="0" y="8"/>
                </a:lnTo>
                <a:lnTo>
                  <a:pt x="4" y="0"/>
                </a:lnTo>
                <a:lnTo>
                  <a:pt x="11" y="2"/>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50" name="Freeform 51"/>
          <p:cNvSpPr>
            <a:spLocks/>
          </p:cNvSpPr>
          <p:nvPr/>
        </p:nvSpPr>
        <p:spPr bwMode="auto">
          <a:xfrm>
            <a:off x="2235201" y="1765418"/>
            <a:ext cx="100013" cy="36513"/>
          </a:xfrm>
          <a:custGeom>
            <a:avLst/>
            <a:gdLst/>
            <a:ahLst/>
            <a:cxnLst>
              <a:cxn ang="0">
                <a:pos x="62" y="9"/>
              </a:cxn>
              <a:cxn ang="0">
                <a:pos x="63" y="10"/>
              </a:cxn>
              <a:cxn ang="0">
                <a:pos x="55" y="13"/>
              </a:cxn>
              <a:cxn ang="0">
                <a:pos x="59" y="18"/>
              </a:cxn>
              <a:cxn ang="0">
                <a:pos x="42" y="23"/>
              </a:cxn>
              <a:cxn ang="0">
                <a:pos x="38" y="16"/>
              </a:cxn>
              <a:cxn ang="0">
                <a:pos x="0" y="14"/>
              </a:cxn>
              <a:cxn ang="0">
                <a:pos x="2" y="11"/>
              </a:cxn>
              <a:cxn ang="0">
                <a:pos x="17" y="11"/>
              </a:cxn>
              <a:cxn ang="0">
                <a:pos x="14" y="10"/>
              </a:cxn>
              <a:cxn ang="0">
                <a:pos x="24" y="9"/>
              </a:cxn>
              <a:cxn ang="0">
                <a:pos x="7" y="7"/>
              </a:cxn>
              <a:cxn ang="0">
                <a:pos x="14" y="4"/>
              </a:cxn>
              <a:cxn ang="0">
                <a:pos x="6" y="3"/>
              </a:cxn>
              <a:cxn ang="0">
                <a:pos x="30" y="0"/>
              </a:cxn>
              <a:cxn ang="0">
                <a:pos x="31" y="6"/>
              </a:cxn>
              <a:cxn ang="0">
                <a:pos x="44" y="2"/>
              </a:cxn>
              <a:cxn ang="0">
                <a:pos x="62" y="9"/>
              </a:cxn>
            </a:cxnLst>
            <a:rect l="0" t="0" r="r" b="b"/>
            <a:pathLst>
              <a:path w="63" h="23">
                <a:moveTo>
                  <a:pt x="62" y="9"/>
                </a:moveTo>
                <a:lnTo>
                  <a:pt x="63" y="10"/>
                </a:lnTo>
                <a:lnTo>
                  <a:pt x="55" y="13"/>
                </a:lnTo>
                <a:lnTo>
                  <a:pt x="59" y="18"/>
                </a:lnTo>
                <a:lnTo>
                  <a:pt x="42" y="23"/>
                </a:lnTo>
                <a:lnTo>
                  <a:pt x="38" y="16"/>
                </a:lnTo>
                <a:lnTo>
                  <a:pt x="0" y="14"/>
                </a:lnTo>
                <a:lnTo>
                  <a:pt x="2" y="11"/>
                </a:lnTo>
                <a:lnTo>
                  <a:pt x="17" y="11"/>
                </a:lnTo>
                <a:lnTo>
                  <a:pt x="14" y="10"/>
                </a:lnTo>
                <a:lnTo>
                  <a:pt x="24" y="9"/>
                </a:lnTo>
                <a:lnTo>
                  <a:pt x="7" y="7"/>
                </a:lnTo>
                <a:lnTo>
                  <a:pt x="14" y="4"/>
                </a:lnTo>
                <a:lnTo>
                  <a:pt x="6" y="3"/>
                </a:lnTo>
                <a:lnTo>
                  <a:pt x="30" y="0"/>
                </a:lnTo>
                <a:lnTo>
                  <a:pt x="31" y="6"/>
                </a:lnTo>
                <a:lnTo>
                  <a:pt x="44" y="2"/>
                </a:lnTo>
                <a:lnTo>
                  <a:pt x="62" y="9"/>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51" name="Freeform 52"/>
          <p:cNvSpPr>
            <a:spLocks/>
          </p:cNvSpPr>
          <p:nvPr/>
        </p:nvSpPr>
        <p:spPr bwMode="auto">
          <a:xfrm>
            <a:off x="2351089" y="1774942"/>
            <a:ext cx="65088" cy="26988"/>
          </a:xfrm>
          <a:custGeom>
            <a:avLst/>
            <a:gdLst/>
            <a:ahLst/>
            <a:cxnLst>
              <a:cxn ang="0">
                <a:pos x="28" y="14"/>
              </a:cxn>
              <a:cxn ang="0">
                <a:pos x="1" y="17"/>
              </a:cxn>
              <a:cxn ang="0">
                <a:pos x="0" y="12"/>
              </a:cxn>
              <a:cxn ang="0">
                <a:pos x="14" y="11"/>
              </a:cxn>
              <a:cxn ang="0">
                <a:pos x="3" y="5"/>
              </a:cxn>
              <a:cxn ang="0">
                <a:pos x="15" y="0"/>
              </a:cxn>
              <a:cxn ang="0">
                <a:pos x="32" y="3"/>
              </a:cxn>
              <a:cxn ang="0">
                <a:pos x="41" y="7"/>
              </a:cxn>
              <a:cxn ang="0">
                <a:pos x="28" y="14"/>
              </a:cxn>
            </a:cxnLst>
            <a:rect l="0" t="0" r="r" b="b"/>
            <a:pathLst>
              <a:path w="41" h="17">
                <a:moveTo>
                  <a:pt x="28" y="14"/>
                </a:moveTo>
                <a:lnTo>
                  <a:pt x="1" y="17"/>
                </a:lnTo>
                <a:lnTo>
                  <a:pt x="0" y="12"/>
                </a:lnTo>
                <a:lnTo>
                  <a:pt x="14" y="11"/>
                </a:lnTo>
                <a:lnTo>
                  <a:pt x="3" y="5"/>
                </a:lnTo>
                <a:lnTo>
                  <a:pt x="15" y="0"/>
                </a:lnTo>
                <a:lnTo>
                  <a:pt x="32" y="3"/>
                </a:lnTo>
                <a:lnTo>
                  <a:pt x="41" y="7"/>
                </a:lnTo>
                <a:lnTo>
                  <a:pt x="28" y="14"/>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52" name="Freeform 53"/>
          <p:cNvSpPr>
            <a:spLocks/>
          </p:cNvSpPr>
          <p:nvPr/>
        </p:nvSpPr>
        <p:spPr bwMode="auto">
          <a:xfrm>
            <a:off x="2054226" y="1998779"/>
            <a:ext cx="85725" cy="38100"/>
          </a:xfrm>
          <a:custGeom>
            <a:avLst/>
            <a:gdLst/>
            <a:ahLst/>
            <a:cxnLst>
              <a:cxn ang="0">
                <a:pos x="43" y="6"/>
              </a:cxn>
              <a:cxn ang="0">
                <a:pos x="36" y="0"/>
              </a:cxn>
              <a:cxn ang="0">
                <a:pos x="0" y="15"/>
              </a:cxn>
              <a:cxn ang="0">
                <a:pos x="35" y="24"/>
              </a:cxn>
              <a:cxn ang="0">
                <a:pos x="54" y="18"/>
              </a:cxn>
              <a:cxn ang="0">
                <a:pos x="43" y="6"/>
              </a:cxn>
            </a:cxnLst>
            <a:rect l="0" t="0" r="r" b="b"/>
            <a:pathLst>
              <a:path w="54" h="24">
                <a:moveTo>
                  <a:pt x="43" y="6"/>
                </a:moveTo>
                <a:lnTo>
                  <a:pt x="36" y="0"/>
                </a:lnTo>
                <a:lnTo>
                  <a:pt x="0" y="15"/>
                </a:lnTo>
                <a:lnTo>
                  <a:pt x="35" y="24"/>
                </a:lnTo>
                <a:lnTo>
                  <a:pt x="54" y="18"/>
                </a:lnTo>
                <a:lnTo>
                  <a:pt x="43" y="6"/>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53" name="Freeform 54"/>
          <p:cNvSpPr>
            <a:spLocks/>
          </p:cNvSpPr>
          <p:nvPr/>
        </p:nvSpPr>
        <p:spPr bwMode="auto">
          <a:xfrm>
            <a:off x="2100263" y="1897180"/>
            <a:ext cx="133350" cy="66675"/>
          </a:xfrm>
          <a:custGeom>
            <a:avLst/>
            <a:gdLst/>
            <a:ahLst/>
            <a:cxnLst>
              <a:cxn ang="0">
                <a:pos x="64" y="12"/>
              </a:cxn>
              <a:cxn ang="0">
                <a:pos x="69" y="22"/>
              </a:cxn>
              <a:cxn ang="0">
                <a:pos x="63" y="25"/>
              </a:cxn>
              <a:cxn ang="0">
                <a:pos x="57" y="32"/>
              </a:cxn>
              <a:cxn ang="0">
                <a:pos x="34" y="36"/>
              </a:cxn>
              <a:cxn ang="0">
                <a:pos x="34" y="37"/>
              </a:cxn>
              <a:cxn ang="0">
                <a:pos x="24" y="42"/>
              </a:cxn>
              <a:cxn ang="0">
                <a:pos x="15" y="32"/>
              </a:cxn>
              <a:cxn ang="0">
                <a:pos x="0" y="18"/>
              </a:cxn>
              <a:cxn ang="0">
                <a:pos x="10" y="14"/>
              </a:cxn>
              <a:cxn ang="0">
                <a:pos x="14" y="19"/>
              </a:cxn>
              <a:cxn ang="0">
                <a:pos x="27" y="18"/>
              </a:cxn>
              <a:cxn ang="0">
                <a:pos x="32" y="2"/>
              </a:cxn>
              <a:cxn ang="0">
                <a:pos x="46" y="0"/>
              </a:cxn>
              <a:cxn ang="0">
                <a:pos x="81" y="0"/>
              </a:cxn>
              <a:cxn ang="0">
                <a:pos x="84" y="1"/>
              </a:cxn>
              <a:cxn ang="0">
                <a:pos x="71" y="5"/>
              </a:cxn>
              <a:cxn ang="0">
                <a:pos x="73" y="8"/>
              </a:cxn>
              <a:cxn ang="0">
                <a:pos x="64" y="12"/>
              </a:cxn>
            </a:cxnLst>
            <a:rect l="0" t="0" r="r" b="b"/>
            <a:pathLst>
              <a:path w="84" h="42">
                <a:moveTo>
                  <a:pt x="64" y="12"/>
                </a:moveTo>
                <a:lnTo>
                  <a:pt x="69" y="22"/>
                </a:lnTo>
                <a:lnTo>
                  <a:pt x="63" y="25"/>
                </a:lnTo>
                <a:lnTo>
                  <a:pt x="57" y="32"/>
                </a:lnTo>
                <a:lnTo>
                  <a:pt x="34" y="36"/>
                </a:lnTo>
                <a:lnTo>
                  <a:pt x="34" y="37"/>
                </a:lnTo>
                <a:lnTo>
                  <a:pt x="24" y="42"/>
                </a:lnTo>
                <a:lnTo>
                  <a:pt x="15" y="32"/>
                </a:lnTo>
                <a:lnTo>
                  <a:pt x="0" y="18"/>
                </a:lnTo>
                <a:lnTo>
                  <a:pt x="10" y="14"/>
                </a:lnTo>
                <a:lnTo>
                  <a:pt x="14" y="19"/>
                </a:lnTo>
                <a:lnTo>
                  <a:pt x="27" y="18"/>
                </a:lnTo>
                <a:lnTo>
                  <a:pt x="32" y="2"/>
                </a:lnTo>
                <a:lnTo>
                  <a:pt x="46" y="0"/>
                </a:lnTo>
                <a:lnTo>
                  <a:pt x="81" y="0"/>
                </a:lnTo>
                <a:lnTo>
                  <a:pt x="84" y="1"/>
                </a:lnTo>
                <a:lnTo>
                  <a:pt x="71" y="5"/>
                </a:lnTo>
                <a:lnTo>
                  <a:pt x="73" y="8"/>
                </a:lnTo>
                <a:lnTo>
                  <a:pt x="64" y="12"/>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54" name="Freeform 55"/>
          <p:cNvSpPr>
            <a:spLocks/>
          </p:cNvSpPr>
          <p:nvPr/>
        </p:nvSpPr>
        <p:spPr bwMode="auto">
          <a:xfrm>
            <a:off x="2033588" y="1900355"/>
            <a:ext cx="50800" cy="20638"/>
          </a:xfrm>
          <a:custGeom>
            <a:avLst/>
            <a:gdLst/>
            <a:ahLst/>
            <a:cxnLst>
              <a:cxn ang="0">
                <a:pos x="17" y="10"/>
              </a:cxn>
              <a:cxn ang="0">
                <a:pos x="32" y="2"/>
              </a:cxn>
              <a:cxn ang="0">
                <a:pos x="31" y="0"/>
              </a:cxn>
              <a:cxn ang="0">
                <a:pos x="0" y="3"/>
              </a:cxn>
              <a:cxn ang="0">
                <a:pos x="10" y="13"/>
              </a:cxn>
              <a:cxn ang="0">
                <a:pos x="17" y="10"/>
              </a:cxn>
            </a:cxnLst>
            <a:rect l="0" t="0" r="r" b="b"/>
            <a:pathLst>
              <a:path w="32" h="13">
                <a:moveTo>
                  <a:pt x="17" y="10"/>
                </a:moveTo>
                <a:lnTo>
                  <a:pt x="32" y="2"/>
                </a:lnTo>
                <a:lnTo>
                  <a:pt x="31" y="0"/>
                </a:lnTo>
                <a:lnTo>
                  <a:pt x="0" y="3"/>
                </a:lnTo>
                <a:lnTo>
                  <a:pt x="10" y="13"/>
                </a:lnTo>
                <a:lnTo>
                  <a:pt x="17" y="1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55" name="Freeform 56"/>
          <p:cNvSpPr>
            <a:spLocks/>
          </p:cNvSpPr>
          <p:nvPr/>
        </p:nvSpPr>
        <p:spPr bwMode="auto">
          <a:xfrm>
            <a:off x="1725613" y="1908292"/>
            <a:ext cx="330200" cy="128588"/>
          </a:xfrm>
          <a:custGeom>
            <a:avLst/>
            <a:gdLst/>
            <a:ahLst/>
            <a:cxnLst>
              <a:cxn ang="0">
                <a:pos x="18" y="32"/>
              </a:cxn>
              <a:cxn ang="0">
                <a:pos x="26" y="28"/>
              </a:cxn>
              <a:cxn ang="0">
                <a:pos x="15" y="25"/>
              </a:cxn>
              <a:cxn ang="0">
                <a:pos x="35" y="18"/>
              </a:cxn>
              <a:cxn ang="0">
                <a:pos x="33" y="16"/>
              </a:cxn>
              <a:cxn ang="0">
                <a:pos x="42" y="12"/>
              </a:cxn>
              <a:cxn ang="0">
                <a:pos x="99" y="0"/>
              </a:cxn>
              <a:cxn ang="0">
                <a:pos x="99" y="5"/>
              </a:cxn>
              <a:cxn ang="0">
                <a:pos x="84" y="12"/>
              </a:cxn>
              <a:cxn ang="0">
                <a:pos x="113" y="5"/>
              </a:cxn>
              <a:cxn ang="0">
                <a:pos x="127" y="12"/>
              </a:cxn>
              <a:cxn ang="0">
                <a:pos x="112" y="18"/>
              </a:cxn>
              <a:cxn ang="0">
                <a:pos x="141" y="12"/>
              </a:cxn>
              <a:cxn ang="0">
                <a:pos x="142" y="5"/>
              </a:cxn>
              <a:cxn ang="0">
                <a:pos x="152" y="7"/>
              </a:cxn>
              <a:cxn ang="0">
                <a:pos x="156" y="14"/>
              </a:cxn>
              <a:cxn ang="0">
                <a:pos x="147" y="28"/>
              </a:cxn>
              <a:cxn ang="0">
                <a:pos x="161" y="23"/>
              </a:cxn>
              <a:cxn ang="0">
                <a:pos x="179" y="1"/>
              </a:cxn>
              <a:cxn ang="0">
                <a:pos x="194" y="1"/>
              </a:cxn>
              <a:cxn ang="0">
                <a:pos x="201" y="9"/>
              </a:cxn>
              <a:cxn ang="0">
                <a:pos x="191" y="22"/>
              </a:cxn>
              <a:cxn ang="0">
                <a:pos x="191" y="29"/>
              </a:cxn>
              <a:cxn ang="0">
                <a:pos x="180" y="37"/>
              </a:cxn>
              <a:cxn ang="0">
                <a:pos x="208" y="54"/>
              </a:cxn>
              <a:cxn ang="0">
                <a:pos x="201" y="60"/>
              </a:cxn>
              <a:cxn ang="0">
                <a:pos x="193" y="56"/>
              </a:cxn>
              <a:cxn ang="0">
                <a:pos x="173" y="63"/>
              </a:cxn>
              <a:cxn ang="0">
                <a:pos x="168" y="67"/>
              </a:cxn>
              <a:cxn ang="0">
                <a:pos x="184" y="63"/>
              </a:cxn>
              <a:cxn ang="0">
                <a:pos x="179" y="68"/>
              </a:cxn>
              <a:cxn ang="0">
                <a:pos x="186" y="70"/>
              </a:cxn>
              <a:cxn ang="0">
                <a:pos x="161" y="75"/>
              </a:cxn>
              <a:cxn ang="0">
                <a:pos x="134" y="72"/>
              </a:cxn>
              <a:cxn ang="0">
                <a:pos x="141" y="70"/>
              </a:cxn>
              <a:cxn ang="0">
                <a:pos x="126" y="68"/>
              </a:cxn>
              <a:cxn ang="0">
                <a:pos x="127" y="63"/>
              </a:cxn>
              <a:cxn ang="0">
                <a:pos x="109" y="71"/>
              </a:cxn>
              <a:cxn ang="0">
                <a:pos x="74" y="77"/>
              </a:cxn>
              <a:cxn ang="0">
                <a:pos x="25" y="81"/>
              </a:cxn>
              <a:cxn ang="0">
                <a:pos x="28" y="78"/>
              </a:cxn>
              <a:cxn ang="0">
                <a:pos x="30" y="70"/>
              </a:cxn>
              <a:cxn ang="0">
                <a:pos x="18" y="67"/>
              </a:cxn>
              <a:cxn ang="0">
                <a:pos x="0" y="63"/>
              </a:cxn>
              <a:cxn ang="0">
                <a:pos x="0" y="54"/>
              </a:cxn>
              <a:cxn ang="0">
                <a:pos x="74" y="49"/>
              </a:cxn>
              <a:cxn ang="0">
                <a:pos x="11" y="44"/>
              </a:cxn>
              <a:cxn ang="0">
                <a:pos x="8" y="37"/>
              </a:cxn>
              <a:cxn ang="0">
                <a:pos x="18" y="32"/>
              </a:cxn>
            </a:cxnLst>
            <a:rect l="0" t="0" r="r" b="b"/>
            <a:pathLst>
              <a:path w="208" h="81">
                <a:moveTo>
                  <a:pt x="18" y="32"/>
                </a:moveTo>
                <a:lnTo>
                  <a:pt x="26" y="28"/>
                </a:lnTo>
                <a:lnTo>
                  <a:pt x="15" y="25"/>
                </a:lnTo>
                <a:lnTo>
                  <a:pt x="35" y="18"/>
                </a:lnTo>
                <a:lnTo>
                  <a:pt x="33" y="16"/>
                </a:lnTo>
                <a:lnTo>
                  <a:pt x="42" y="12"/>
                </a:lnTo>
                <a:lnTo>
                  <a:pt x="99" y="0"/>
                </a:lnTo>
                <a:lnTo>
                  <a:pt x="99" y="5"/>
                </a:lnTo>
                <a:lnTo>
                  <a:pt x="84" y="12"/>
                </a:lnTo>
                <a:lnTo>
                  <a:pt x="113" y="5"/>
                </a:lnTo>
                <a:lnTo>
                  <a:pt x="127" y="12"/>
                </a:lnTo>
                <a:lnTo>
                  <a:pt x="112" y="18"/>
                </a:lnTo>
                <a:lnTo>
                  <a:pt x="141" y="12"/>
                </a:lnTo>
                <a:lnTo>
                  <a:pt x="142" y="5"/>
                </a:lnTo>
                <a:lnTo>
                  <a:pt x="152" y="7"/>
                </a:lnTo>
                <a:lnTo>
                  <a:pt x="156" y="14"/>
                </a:lnTo>
                <a:lnTo>
                  <a:pt x="147" y="28"/>
                </a:lnTo>
                <a:lnTo>
                  <a:pt x="161" y="23"/>
                </a:lnTo>
                <a:lnTo>
                  <a:pt x="179" y="1"/>
                </a:lnTo>
                <a:lnTo>
                  <a:pt x="194" y="1"/>
                </a:lnTo>
                <a:lnTo>
                  <a:pt x="201" y="9"/>
                </a:lnTo>
                <a:lnTo>
                  <a:pt x="191" y="22"/>
                </a:lnTo>
                <a:lnTo>
                  <a:pt x="191" y="29"/>
                </a:lnTo>
                <a:lnTo>
                  <a:pt x="180" y="37"/>
                </a:lnTo>
                <a:lnTo>
                  <a:pt x="208" y="54"/>
                </a:lnTo>
                <a:lnTo>
                  <a:pt x="201" y="60"/>
                </a:lnTo>
                <a:lnTo>
                  <a:pt x="193" y="56"/>
                </a:lnTo>
                <a:lnTo>
                  <a:pt x="173" y="63"/>
                </a:lnTo>
                <a:lnTo>
                  <a:pt x="168" y="67"/>
                </a:lnTo>
                <a:lnTo>
                  <a:pt x="184" y="63"/>
                </a:lnTo>
                <a:lnTo>
                  <a:pt x="179" y="68"/>
                </a:lnTo>
                <a:lnTo>
                  <a:pt x="186" y="70"/>
                </a:lnTo>
                <a:lnTo>
                  <a:pt x="161" y="75"/>
                </a:lnTo>
                <a:lnTo>
                  <a:pt x="134" y="72"/>
                </a:lnTo>
                <a:lnTo>
                  <a:pt x="141" y="70"/>
                </a:lnTo>
                <a:lnTo>
                  <a:pt x="126" y="68"/>
                </a:lnTo>
                <a:lnTo>
                  <a:pt x="127" y="63"/>
                </a:lnTo>
                <a:lnTo>
                  <a:pt x="109" y="71"/>
                </a:lnTo>
                <a:lnTo>
                  <a:pt x="74" y="77"/>
                </a:lnTo>
                <a:lnTo>
                  <a:pt x="25" y="81"/>
                </a:lnTo>
                <a:lnTo>
                  <a:pt x="28" y="78"/>
                </a:lnTo>
                <a:lnTo>
                  <a:pt x="30" y="70"/>
                </a:lnTo>
                <a:lnTo>
                  <a:pt x="18" y="67"/>
                </a:lnTo>
                <a:lnTo>
                  <a:pt x="0" y="63"/>
                </a:lnTo>
                <a:lnTo>
                  <a:pt x="0" y="54"/>
                </a:lnTo>
                <a:lnTo>
                  <a:pt x="74" y="49"/>
                </a:lnTo>
                <a:lnTo>
                  <a:pt x="11" y="44"/>
                </a:lnTo>
                <a:lnTo>
                  <a:pt x="8" y="37"/>
                </a:lnTo>
                <a:lnTo>
                  <a:pt x="18" y="32"/>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56" name="Freeform 57"/>
          <p:cNvSpPr>
            <a:spLocks/>
          </p:cNvSpPr>
          <p:nvPr/>
        </p:nvSpPr>
        <p:spPr bwMode="auto">
          <a:xfrm>
            <a:off x="1619250" y="1876543"/>
            <a:ext cx="254000" cy="90488"/>
          </a:xfrm>
          <a:custGeom>
            <a:avLst/>
            <a:gdLst/>
            <a:ahLst/>
            <a:cxnLst>
              <a:cxn ang="0">
                <a:pos x="65" y="10"/>
              </a:cxn>
              <a:cxn ang="0">
                <a:pos x="67" y="13"/>
              </a:cxn>
              <a:cxn ang="0">
                <a:pos x="37" y="24"/>
              </a:cxn>
              <a:cxn ang="0">
                <a:pos x="37" y="25"/>
              </a:cxn>
              <a:cxn ang="0">
                <a:pos x="30" y="27"/>
              </a:cxn>
              <a:cxn ang="0">
                <a:pos x="25" y="32"/>
              </a:cxn>
              <a:cxn ang="0">
                <a:pos x="0" y="42"/>
              </a:cxn>
              <a:cxn ang="0">
                <a:pos x="16" y="46"/>
              </a:cxn>
              <a:cxn ang="0">
                <a:pos x="15" y="57"/>
              </a:cxn>
              <a:cxn ang="0">
                <a:pos x="56" y="49"/>
              </a:cxn>
              <a:cxn ang="0">
                <a:pos x="76" y="38"/>
              </a:cxn>
              <a:cxn ang="0">
                <a:pos x="99" y="31"/>
              </a:cxn>
              <a:cxn ang="0">
                <a:pos x="160" y="18"/>
              </a:cxn>
              <a:cxn ang="0">
                <a:pos x="151" y="6"/>
              </a:cxn>
              <a:cxn ang="0">
                <a:pos x="125" y="10"/>
              </a:cxn>
              <a:cxn ang="0">
                <a:pos x="111" y="0"/>
              </a:cxn>
              <a:cxn ang="0">
                <a:pos x="68" y="4"/>
              </a:cxn>
              <a:cxn ang="0">
                <a:pos x="65" y="10"/>
              </a:cxn>
            </a:cxnLst>
            <a:rect l="0" t="0" r="r" b="b"/>
            <a:pathLst>
              <a:path w="160" h="57">
                <a:moveTo>
                  <a:pt x="65" y="10"/>
                </a:moveTo>
                <a:lnTo>
                  <a:pt x="67" y="13"/>
                </a:lnTo>
                <a:lnTo>
                  <a:pt x="37" y="24"/>
                </a:lnTo>
                <a:lnTo>
                  <a:pt x="37" y="25"/>
                </a:lnTo>
                <a:lnTo>
                  <a:pt x="30" y="27"/>
                </a:lnTo>
                <a:lnTo>
                  <a:pt x="25" y="32"/>
                </a:lnTo>
                <a:lnTo>
                  <a:pt x="0" y="42"/>
                </a:lnTo>
                <a:lnTo>
                  <a:pt x="16" y="46"/>
                </a:lnTo>
                <a:lnTo>
                  <a:pt x="15" y="57"/>
                </a:lnTo>
                <a:lnTo>
                  <a:pt x="56" y="49"/>
                </a:lnTo>
                <a:lnTo>
                  <a:pt x="76" y="38"/>
                </a:lnTo>
                <a:lnTo>
                  <a:pt x="99" y="31"/>
                </a:lnTo>
                <a:lnTo>
                  <a:pt x="160" y="18"/>
                </a:lnTo>
                <a:lnTo>
                  <a:pt x="151" y="6"/>
                </a:lnTo>
                <a:lnTo>
                  <a:pt x="125" y="10"/>
                </a:lnTo>
                <a:lnTo>
                  <a:pt x="111" y="0"/>
                </a:lnTo>
                <a:lnTo>
                  <a:pt x="68" y="4"/>
                </a:lnTo>
                <a:lnTo>
                  <a:pt x="65" y="1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57" name="Freeform 58"/>
          <p:cNvSpPr>
            <a:spLocks/>
          </p:cNvSpPr>
          <p:nvPr/>
        </p:nvSpPr>
        <p:spPr bwMode="auto">
          <a:xfrm>
            <a:off x="1346200" y="1997192"/>
            <a:ext cx="33338" cy="17463"/>
          </a:xfrm>
          <a:custGeom>
            <a:avLst/>
            <a:gdLst/>
            <a:ahLst/>
            <a:cxnLst>
              <a:cxn ang="0">
                <a:pos x="2" y="5"/>
              </a:cxn>
              <a:cxn ang="0">
                <a:pos x="18" y="0"/>
              </a:cxn>
              <a:cxn ang="0">
                <a:pos x="21" y="2"/>
              </a:cxn>
              <a:cxn ang="0">
                <a:pos x="0" y="11"/>
              </a:cxn>
              <a:cxn ang="0">
                <a:pos x="2" y="5"/>
              </a:cxn>
            </a:cxnLst>
            <a:rect l="0" t="0" r="r" b="b"/>
            <a:pathLst>
              <a:path w="21" h="11">
                <a:moveTo>
                  <a:pt x="2" y="5"/>
                </a:moveTo>
                <a:lnTo>
                  <a:pt x="18" y="0"/>
                </a:lnTo>
                <a:lnTo>
                  <a:pt x="21" y="2"/>
                </a:lnTo>
                <a:lnTo>
                  <a:pt x="0" y="11"/>
                </a:lnTo>
                <a:lnTo>
                  <a:pt x="2" y="5"/>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58" name="Freeform 59"/>
          <p:cNvSpPr>
            <a:spLocks/>
          </p:cNvSpPr>
          <p:nvPr/>
        </p:nvSpPr>
        <p:spPr bwMode="auto">
          <a:xfrm>
            <a:off x="1681164" y="3408480"/>
            <a:ext cx="280988" cy="106363"/>
          </a:xfrm>
          <a:custGeom>
            <a:avLst/>
            <a:gdLst/>
            <a:ahLst/>
            <a:cxnLst>
              <a:cxn ang="0">
                <a:pos x="130" y="31"/>
              </a:cxn>
              <a:cxn ang="0">
                <a:pos x="177" y="60"/>
              </a:cxn>
              <a:cxn ang="0">
                <a:pos x="117" y="67"/>
              </a:cxn>
              <a:cxn ang="0">
                <a:pos x="130" y="54"/>
              </a:cxn>
              <a:cxn ang="0">
                <a:pos x="113" y="50"/>
              </a:cxn>
              <a:cxn ang="0">
                <a:pos x="105" y="33"/>
              </a:cxn>
              <a:cxn ang="0">
                <a:pos x="50" y="21"/>
              </a:cxn>
              <a:cxn ang="0">
                <a:pos x="53" y="11"/>
              </a:cxn>
              <a:cxn ang="0">
                <a:pos x="37" y="10"/>
              </a:cxn>
              <a:cxn ang="0">
                <a:pos x="5" y="29"/>
              </a:cxn>
              <a:cxn ang="0">
                <a:pos x="0" y="26"/>
              </a:cxn>
              <a:cxn ang="0">
                <a:pos x="21" y="8"/>
              </a:cxn>
              <a:cxn ang="0">
                <a:pos x="58" y="0"/>
              </a:cxn>
              <a:cxn ang="0">
                <a:pos x="84" y="4"/>
              </a:cxn>
              <a:cxn ang="0">
                <a:pos x="130" y="31"/>
              </a:cxn>
            </a:cxnLst>
            <a:rect l="0" t="0" r="r" b="b"/>
            <a:pathLst>
              <a:path w="177" h="67">
                <a:moveTo>
                  <a:pt x="130" y="31"/>
                </a:moveTo>
                <a:lnTo>
                  <a:pt x="177" y="60"/>
                </a:lnTo>
                <a:lnTo>
                  <a:pt x="117" y="67"/>
                </a:lnTo>
                <a:lnTo>
                  <a:pt x="130" y="54"/>
                </a:lnTo>
                <a:lnTo>
                  <a:pt x="113" y="50"/>
                </a:lnTo>
                <a:lnTo>
                  <a:pt x="105" y="33"/>
                </a:lnTo>
                <a:lnTo>
                  <a:pt x="50" y="21"/>
                </a:lnTo>
                <a:lnTo>
                  <a:pt x="53" y="11"/>
                </a:lnTo>
                <a:lnTo>
                  <a:pt x="37" y="10"/>
                </a:lnTo>
                <a:lnTo>
                  <a:pt x="5" y="29"/>
                </a:lnTo>
                <a:lnTo>
                  <a:pt x="0" y="26"/>
                </a:lnTo>
                <a:lnTo>
                  <a:pt x="21" y="8"/>
                </a:lnTo>
                <a:lnTo>
                  <a:pt x="58" y="0"/>
                </a:lnTo>
                <a:lnTo>
                  <a:pt x="84" y="4"/>
                </a:lnTo>
                <a:lnTo>
                  <a:pt x="130" y="31"/>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59" name="Freeform 60"/>
          <p:cNvSpPr>
            <a:spLocks/>
          </p:cNvSpPr>
          <p:nvPr/>
        </p:nvSpPr>
        <p:spPr bwMode="auto">
          <a:xfrm>
            <a:off x="1851025" y="3430705"/>
            <a:ext cx="20638" cy="17463"/>
          </a:xfrm>
          <a:custGeom>
            <a:avLst/>
            <a:gdLst/>
            <a:ahLst/>
            <a:cxnLst>
              <a:cxn ang="0">
                <a:pos x="10" y="4"/>
              </a:cxn>
              <a:cxn ang="0">
                <a:pos x="13" y="11"/>
              </a:cxn>
              <a:cxn ang="0">
                <a:pos x="0" y="0"/>
              </a:cxn>
              <a:cxn ang="0">
                <a:pos x="10" y="4"/>
              </a:cxn>
            </a:cxnLst>
            <a:rect l="0" t="0" r="r" b="b"/>
            <a:pathLst>
              <a:path w="13" h="11">
                <a:moveTo>
                  <a:pt x="10" y="4"/>
                </a:moveTo>
                <a:lnTo>
                  <a:pt x="13" y="11"/>
                </a:lnTo>
                <a:lnTo>
                  <a:pt x="0" y="0"/>
                </a:lnTo>
                <a:lnTo>
                  <a:pt x="10" y="4"/>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60" name="Freeform 61"/>
          <p:cNvSpPr>
            <a:spLocks/>
          </p:cNvSpPr>
          <p:nvPr/>
        </p:nvSpPr>
        <p:spPr bwMode="auto">
          <a:xfrm>
            <a:off x="1725613" y="3449754"/>
            <a:ext cx="12700" cy="14288"/>
          </a:xfrm>
          <a:custGeom>
            <a:avLst/>
            <a:gdLst/>
            <a:ahLst/>
            <a:cxnLst>
              <a:cxn ang="0">
                <a:pos x="7" y="0"/>
              </a:cxn>
              <a:cxn ang="0">
                <a:pos x="8" y="7"/>
              </a:cxn>
              <a:cxn ang="0">
                <a:pos x="0" y="9"/>
              </a:cxn>
              <a:cxn ang="0">
                <a:pos x="7" y="0"/>
              </a:cxn>
            </a:cxnLst>
            <a:rect l="0" t="0" r="r" b="b"/>
            <a:pathLst>
              <a:path w="8" h="9">
                <a:moveTo>
                  <a:pt x="7" y="0"/>
                </a:moveTo>
                <a:lnTo>
                  <a:pt x="8" y="7"/>
                </a:lnTo>
                <a:lnTo>
                  <a:pt x="0" y="9"/>
                </a:lnTo>
                <a:lnTo>
                  <a:pt x="7"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61" name="Freeform 62"/>
          <p:cNvSpPr>
            <a:spLocks/>
          </p:cNvSpPr>
          <p:nvPr/>
        </p:nvSpPr>
        <p:spPr bwMode="auto">
          <a:xfrm>
            <a:off x="2022475" y="3514843"/>
            <a:ext cx="95250" cy="68263"/>
          </a:xfrm>
          <a:custGeom>
            <a:avLst/>
            <a:gdLst/>
            <a:ahLst/>
            <a:cxnLst>
              <a:cxn ang="0">
                <a:pos x="4" y="0"/>
              </a:cxn>
              <a:cxn ang="0">
                <a:pos x="0" y="35"/>
              </a:cxn>
              <a:cxn ang="0">
                <a:pos x="4" y="43"/>
              </a:cxn>
              <a:cxn ang="0">
                <a:pos x="18" y="28"/>
              </a:cxn>
              <a:cxn ang="0">
                <a:pos x="21" y="34"/>
              </a:cxn>
              <a:cxn ang="0">
                <a:pos x="39" y="27"/>
              </a:cxn>
              <a:cxn ang="0">
                <a:pos x="56" y="32"/>
              </a:cxn>
              <a:cxn ang="0">
                <a:pos x="60" y="24"/>
              </a:cxn>
              <a:cxn ang="0">
                <a:pos x="42" y="14"/>
              </a:cxn>
              <a:cxn ang="0">
                <a:pos x="48" y="11"/>
              </a:cxn>
              <a:cxn ang="0">
                <a:pos x="35" y="3"/>
              </a:cxn>
              <a:cxn ang="0">
                <a:pos x="4" y="0"/>
              </a:cxn>
            </a:cxnLst>
            <a:rect l="0" t="0" r="r" b="b"/>
            <a:pathLst>
              <a:path w="60" h="43">
                <a:moveTo>
                  <a:pt x="4" y="0"/>
                </a:moveTo>
                <a:lnTo>
                  <a:pt x="0" y="35"/>
                </a:lnTo>
                <a:lnTo>
                  <a:pt x="4" y="43"/>
                </a:lnTo>
                <a:lnTo>
                  <a:pt x="18" y="28"/>
                </a:lnTo>
                <a:lnTo>
                  <a:pt x="21" y="34"/>
                </a:lnTo>
                <a:lnTo>
                  <a:pt x="39" y="27"/>
                </a:lnTo>
                <a:lnTo>
                  <a:pt x="56" y="32"/>
                </a:lnTo>
                <a:lnTo>
                  <a:pt x="60" y="24"/>
                </a:lnTo>
                <a:lnTo>
                  <a:pt x="42" y="14"/>
                </a:lnTo>
                <a:lnTo>
                  <a:pt x="48" y="11"/>
                </a:lnTo>
                <a:lnTo>
                  <a:pt x="35" y="3"/>
                </a:lnTo>
                <a:lnTo>
                  <a:pt x="4"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62" name="Freeform 63"/>
          <p:cNvSpPr>
            <a:spLocks/>
          </p:cNvSpPr>
          <p:nvPr/>
        </p:nvSpPr>
        <p:spPr bwMode="auto">
          <a:xfrm>
            <a:off x="1503364" y="3683118"/>
            <a:ext cx="61913" cy="39688"/>
          </a:xfrm>
          <a:custGeom>
            <a:avLst/>
            <a:gdLst/>
            <a:ahLst/>
            <a:cxnLst>
              <a:cxn ang="0">
                <a:pos x="0" y="16"/>
              </a:cxn>
              <a:cxn ang="0">
                <a:pos x="24" y="25"/>
              </a:cxn>
              <a:cxn ang="0">
                <a:pos x="39" y="23"/>
              </a:cxn>
              <a:cxn ang="0">
                <a:pos x="38" y="11"/>
              </a:cxn>
              <a:cxn ang="0">
                <a:pos x="11" y="0"/>
              </a:cxn>
              <a:cxn ang="0">
                <a:pos x="0" y="16"/>
              </a:cxn>
            </a:cxnLst>
            <a:rect l="0" t="0" r="r" b="b"/>
            <a:pathLst>
              <a:path w="39" h="25">
                <a:moveTo>
                  <a:pt x="0" y="16"/>
                </a:moveTo>
                <a:lnTo>
                  <a:pt x="24" y="25"/>
                </a:lnTo>
                <a:lnTo>
                  <a:pt x="39" y="23"/>
                </a:lnTo>
                <a:lnTo>
                  <a:pt x="38" y="11"/>
                </a:lnTo>
                <a:lnTo>
                  <a:pt x="11" y="0"/>
                </a:lnTo>
                <a:lnTo>
                  <a:pt x="0" y="16"/>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63" name="Freeform 64"/>
          <p:cNvSpPr>
            <a:spLocks/>
          </p:cNvSpPr>
          <p:nvPr/>
        </p:nvSpPr>
        <p:spPr bwMode="auto">
          <a:xfrm>
            <a:off x="3074989" y="2270243"/>
            <a:ext cx="15875" cy="1588"/>
          </a:xfrm>
          <a:custGeom>
            <a:avLst/>
            <a:gdLst/>
            <a:ahLst/>
            <a:cxnLst>
              <a:cxn ang="0">
                <a:pos x="10" y="0"/>
              </a:cxn>
              <a:cxn ang="0">
                <a:pos x="0" y="0"/>
              </a:cxn>
              <a:cxn ang="0">
                <a:pos x="10" y="0"/>
              </a:cxn>
            </a:cxnLst>
            <a:rect l="0" t="0" r="r" b="b"/>
            <a:pathLst>
              <a:path w="10">
                <a:moveTo>
                  <a:pt x="10" y="0"/>
                </a:moveTo>
                <a:lnTo>
                  <a:pt x="0" y="0"/>
                </a:lnTo>
                <a:lnTo>
                  <a:pt x="10"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64" name="Freeform 65"/>
          <p:cNvSpPr>
            <a:spLocks/>
          </p:cNvSpPr>
          <p:nvPr/>
        </p:nvSpPr>
        <p:spPr bwMode="auto">
          <a:xfrm>
            <a:off x="2797175" y="1681279"/>
            <a:ext cx="1106488" cy="590550"/>
          </a:xfrm>
          <a:custGeom>
            <a:avLst/>
            <a:gdLst/>
            <a:ahLst/>
            <a:cxnLst>
              <a:cxn ang="0">
                <a:pos x="420" y="1"/>
              </a:cxn>
              <a:cxn ang="0">
                <a:pos x="562" y="7"/>
              </a:cxn>
              <a:cxn ang="0">
                <a:pos x="547" y="20"/>
              </a:cxn>
              <a:cxn ang="0">
                <a:pos x="589" y="20"/>
              </a:cxn>
              <a:cxn ang="0">
                <a:pos x="609" y="27"/>
              </a:cxn>
              <a:cxn ang="0">
                <a:pos x="697" y="24"/>
              </a:cxn>
              <a:cxn ang="0">
                <a:pos x="602" y="43"/>
              </a:cxn>
              <a:cxn ang="0">
                <a:pos x="603" y="56"/>
              </a:cxn>
              <a:cxn ang="0">
                <a:pos x="602" y="76"/>
              </a:cxn>
              <a:cxn ang="0">
                <a:pos x="609" y="83"/>
              </a:cxn>
              <a:cxn ang="0">
                <a:pos x="586" y="101"/>
              </a:cxn>
              <a:cxn ang="0">
                <a:pos x="569" y="117"/>
              </a:cxn>
              <a:cxn ang="0">
                <a:pos x="544" y="129"/>
              </a:cxn>
              <a:cxn ang="0">
                <a:pos x="520" y="136"/>
              </a:cxn>
              <a:cxn ang="0">
                <a:pos x="497" y="158"/>
              </a:cxn>
              <a:cxn ang="0">
                <a:pos x="520" y="172"/>
              </a:cxn>
              <a:cxn ang="0">
                <a:pos x="530" y="180"/>
              </a:cxn>
              <a:cxn ang="0">
                <a:pos x="512" y="190"/>
              </a:cxn>
              <a:cxn ang="0">
                <a:pos x="469" y="173"/>
              </a:cxn>
              <a:cxn ang="0">
                <a:pos x="442" y="193"/>
              </a:cxn>
              <a:cxn ang="0">
                <a:pos x="466" y="220"/>
              </a:cxn>
              <a:cxn ang="0">
                <a:pos x="389" y="231"/>
              </a:cxn>
              <a:cxn ang="0">
                <a:pos x="329" y="257"/>
              </a:cxn>
              <a:cxn ang="0">
                <a:pos x="299" y="266"/>
              </a:cxn>
              <a:cxn ang="0">
                <a:pos x="264" y="274"/>
              </a:cxn>
              <a:cxn ang="0">
                <a:pos x="246" y="284"/>
              </a:cxn>
              <a:cxn ang="0">
                <a:pos x="248" y="305"/>
              </a:cxn>
              <a:cxn ang="0">
                <a:pos x="231" y="316"/>
              </a:cxn>
              <a:cxn ang="0">
                <a:pos x="214" y="327"/>
              </a:cxn>
              <a:cxn ang="0">
                <a:pos x="188" y="369"/>
              </a:cxn>
              <a:cxn ang="0">
                <a:pos x="154" y="359"/>
              </a:cxn>
              <a:cxn ang="0">
                <a:pos x="113" y="347"/>
              </a:cxn>
              <a:cxn ang="0">
                <a:pos x="115" y="334"/>
              </a:cxn>
              <a:cxn ang="0">
                <a:pos x="102" y="299"/>
              </a:cxn>
              <a:cxn ang="0">
                <a:pos x="105" y="287"/>
              </a:cxn>
              <a:cxn ang="0">
                <a:pos x="101" y="267"/>
              </a:cxn>
              <a:cxn ang="0">
                <a:pos x="108" y="250"/>
              </a:cxn>
              <a:cxn ang="0">
                <a:pos x="111" y="232"/>
              </a:cxn>
              <a:cxn ang="0">
                <a:pos x="123" y="225"/>
              </a:cxn>
              <a:cxn ang="0">
                <a:pos x="155" y="210"/>
              </a:cxn>
              <a:cxn ang="0">
                <a:pos x="169" y="193"/>
              </a:cxn>
              <a:cxn ang="0">
                <a:pos x="168" y="179"/>
              </a:cxn>
              <a:cxn ang="0">
                <a:pos x="150" y="165"/>
              </a:cxn>
              <a:cxn ang="0">
                <a:pos x="133" y="165"/>
              </a:cxn>
              <a:cxn ang="0">
                <a:pos x="134" y="148"/>
              </a:cxn>
              <a:cxn ang="0">
                <a:pos x="137" y="129"/>
              </a:cxn>
              <a:cxn ang="0">
                <a:pos x="132" y="106"/>
              </a:cxn>
              <a:cxn ang="0">
                <a:pos x="42" y="103"/>
              </a:cxn>
              <a:cxn ang="0">
                <a:pos x="0" y="87"/>
              </a:cxn>
              <a:cxn ang="0">
                <a:pos x="24" y="78"/>
              </a:cxn>
              <a:cxn ang="0">
                <a:pos x="62" y="57"/>
              </a:cxn>
              <a:cxn ang="0">
                <a:pos x="130" y="42"/>
              </a:cxn>
              <a:cxn ang="0">
                <a:pos x="168" y="29"/>
              </a:cxn>
              <a:cxn ang="0">
                <a:pos x="186" y="20"/>
              </a:cxn>
              <a:cxn ang="0">
                <a:pos x="263" y="18"/>
              </a:cxn>
              <a:cxn ang="0">
                <a:pos x="287" y="13"/>
              </a:cxn>
              <a:cxn ang="0">
                <a:pos x="360" y="18"/>
              </a:cxn>
              <a:cxn ang="0">
                <a:pos x="351" y="6"/>
              </a:cxn>
            </a:cxnLst>
            <a:rect l="0" t="0" r="r" b="b"/>
            <a:pathLst>
              <a:path w="697" h="372">
                <a:moveTo>
                  <a:pt x="351" y="6"/>
                </a:moveTo>
                <a:lnTo>
                  <a:pt x="378" y="3"/>
                </a:lnTo>
                <a:lnTo>
                  <a:pt x="416" y="10"/>
                </a:lnTo>
                <a:lnTo>
                  <a:pt x="420" y="1"/>
                </a:lnTo>
                <a:lnTo>
                  <a:pt x="505" y="0"/>
                </a:lnTo>
                <a:lnTo>
                  <a:pt x="550" y="4"/>
                </a:lnTo>
                <a:lnTo>
                  <a:pt x="560" y="6"/>
                </a:lnTo>
                <a:lnTo>
                  <a:pt x="562" y="7"/>
                </a:lnTo>
                <a:lnTo>
                  <a:pt x="546" y="10"/>
                </a:lnTo>
                <a:lnTo>
                  <a:pt x="599" y="13"/>
                </a:lnTo>
                <a:lnTo>
                  <a:pt x="553" y="17"/>
                </a:lnTo>
                <a:lnTo>
                  <a:pt x="547" y="20"/>
                </a:lnTo>
                <a:lnTo>
                  <a:pt x="551" y="20"/>
                </a:lnTo>
                <a:lnTo>
                  <a:pt x="532" y="27"/>
                </a:lnTo>
                <a:lnTo>
                  <a:pt x="588" y="18"/>
                </a:lnTo>
                <a:lnTo>
                  <a:pt x="589" y="20"/>
                </a:lnTo>
                <a:lnTo>
                  <a:pt x="586" y="25"/>
                </a:lnTo>
                <a:lnTo>
                  <a:pt x="555" y="39"/>
                </a:lnTo>
                <a:lnTo>
                  <a:pt x="611" y="22"/>
                </a:lnTo>
                <a:lnTo>
                  <a:pt x="609" y="27"/>
                </a:lnTo>
                <a:lnTo>
                  <a:pt x="634" y="25"/>
                </a:lnTo>
                <a:lnTo>
                  <a:pt x="641" y="20"/>
                </a:lnTo>
                <a:lnTo>
                  <a:pt x="667" y="20"/>
                </a:lnTo>
                <a:lnTo>
                  <a:pt x="697" y="24"/>
                </a:lnTo>
                <a:lnTo>
                  <a:pt x="664" y="29"/>
                </a:lnTo>
                <a:lnTo>
                  <a:pt x="666" y="32"/>
                </a:lnTo>
                <a:lnTo>
                  <a:pt x="649" y="36"/>
                </a:lnTo>
                <a:lnTo>
                  <a:pt x="602" y="43"/>
                </a:lnTo>
                <a:lnTo>
                  <a:pt x="602" y="48"/>
                </a:lnTo>
                <a:lnTo>
                  <a:pt x="634" y="43"/>
                </a:lnTo>
                <a:lnTo>
                  <a:pt x="609" y="49"/>
                </a:lnTo>
                <a:lnTo>
                  <a:pt x="603" y="56"/>
                </a:lnTo>
                <a:lnTo>
                  <a:pt x="586" y="60"/>
                </a:lnTo>
                <a:lnTo>
                  <a:pt x="571" y="76"/>
                </a:lnTo>
                <a:lnTo>
                  <a:pt x="586" y="71"/>
                </a:lnTo>
                <a:lnTo>
                  <a:pt x="602" y="76"/>
                </a:lnTo>
                <a:lnTo>
                  <a:pt x="586" y="77"/>
                </a:lnTo>
                <a:lnTo>
                  <a:pt x="589" y="78"/>
                </a:lnTo>
                <a:lnTo>
                  <a:pt x="583" y="81"/>
                </a:lnTo>
                <a:lnTo>
                  <a:pt x="609" y="83"/>
                </a:lnTo>
                <a:lnTo>
                  <a:pt x="609" y="87"/>
                </a:lnTo>
                <a:lnTo>
                  <a:pt x="555" y="91"/>
                </a:lnTo>
                <a:lnTo>
                  <a:pt x="564" y="98"/>
                </a:lnTo>
                <a:lnTo>
                  <a:pt x="586" y="101"/>
                </a:lnTo>
                <a:lnTo>
                  <a:pt x="569" y="103"/>
                </a:lnTo>
                <a:lnTo>
                  <a:pt x="586" y="106"/>
                </a:lnTo>
                <a:lnTo>
                  <a:pt x="582" y="116"/>
                </a:lnTo>
                <a:lnTo>
                  <a:pt x="569" y="117"/>
                </a:lnTo>
                <a:lnTo>
                  <a:pt x="562" y="123"/>
                </a:lnTo>
                <a:lnTo>
                  <a:pt x="585" y="127"/>
                </a:lnTo>
                <a:lnTo>
                  <a:pt x="550" y="124"/>
                </a:lnTo>
                <a:lnTo>
                  <a:pt x="544" y="129"/>
                </a:lnTo>
                <a:lnTo>
                  <a:pt x="567" y="136"/>
                </a:lnTo>
                <a:lnTo>
                  <a:pt x="562" y="141"/>
                </a:lnTo>
                <a:lnTo>
                  <a:pt x="539" y="145"/>
                </a:lnTo>
                <a:lnTo>
                  <a:pt x="520" y="136"/>
                </a:lnTo>
                <a:lnTo>
                  <a:pt x="497" y="145"/>
                </a:lnTo>
                <a:lnTo>
                  <a:pt x="506" y="148"/>
                </a:lnTo>
                <a:lnTo>
                  <a:pt x="506" y="155"/>
                </a:lnTo>
                <a:lnTo>
                  <a:pt x="497" y="158"/>
                </a:lnTo>
                <a:lnTo>
                  <a:pt x="494" y="164"/>
                </a:lnTo>
                <a:lnTo>
                  <a:pt x="506" y="159"/>
                </a:lnTo>
                <a:lnTo>
                  <a:pt x="530" y="166"/>
                </a:lnTo>
                <a:lnTo>
                  <a:pt x="520" y="172"/>
                </a:lnTo>
                <a:lnTo>
                  <a:pt x="536" y="169"/>
                </a:lnTo>
                <a:lnTo>
                  <a:pt x="526" y="176"/>
                </a:lnTo>
                <a:lnTo>
                  <a:pt x="537" y="173"/>
                </a:lnTo>
                <a:lnTo>
                  <a:pt x="530" y="180"/>
                </a:lnTo>
                <a:lnTo>
                  <a:pt x="534" y="190"/>
                </a:lnTo>
                <a:lnTo>
                  <a:pt x="525" y="185"/>
                </a:lnTo>
                <a:lnTo>
                  <a:pt x="522" y="190"/>
                </a:lnTo>
                <a:lnTo>
                  <a:pt x="512" y="190"/>
                </a:lnTo>
                <a:lnTo>
                  <a:pt x="499" y="176"/>
                </a:lnTo>
                <a:lnTo>
                  <a:pt x="467" y="168"/>
                </a:lnTo>
                <a:lnTo>
                  <a:pt x="464" y="171"/>
                </a:lnTo>
                <a:lnTo>
                  <a:pt x="469" y="173"/>
                </a:lnTo>
                <a:lnTo>
                  <a:pt x="490" y="178"/>
                </a:lnTo>
                <a:lnTo>
                  <a:pt x="453" y="182"/>
                </a:lnTo>
                <a:lnTo>
                  <a:pt x="453" y="187"/>
                </a:lnTo>
                <a:lnTo>
                  <a:pt x="442" y="193"/>
                </a:lnTo>
                <a:lnTo>
                  <a:pt x="471" y="192"/>
                </a:lnTo>
                <a:lnTo>
                  <a:pt x="485" y="192"/>
                </a:lnTo>
                <a:lnTo>
                  <a:pt x="526" y="194"/>
                </a:lnTo>
                <a:lnTo>
                  <a:pt x="466" y="220"/>
                </a:lnTo>
                <a:lnTo>
                  <a:pt x="418" y="225"/>
                </a:lnTo>
                <a:lnTo>
                  <a:pt x="411" y="229"/>
                </a:lnTo>
                <a:lnTo>
                  <a:pt x="393" y="231"/>
                </a:lnTo>
                <a:lnTo>
                  <a:pt x="389" y="231"/>
                </a:lnTo>
                <a:lnTo>
                  <a:pt x="371" y="236"/>
                </a:lnTo>
                <a:lnTo>
                  <a:pt x="362" y="248"/>
                </a:lnTo>
                <a:lnTo>
                  <a:pt x="343" y="259"/>
                </a:lnTo>
                <a:lnTo>
                  <a:pt x="329" y="257"/>
                </a:lnTo>
                <a:lnTo>
                  <a:pt x="323" y="267"/>
                </a:lnTo>
                <a:lnTo>
                  <a:pt x="308" y="264"/>
                </a:lnTo>
                <a:lnTo>
                  <a:pt x="306" y="268"/>
                </a:lnTo>
                <a:lnTo>
                  <a:pt x="299" y="266"/>
                </a:lnTo>
                <a:lnTo>
                  <a:pt x="292" y="266"/>
                </a:lnTo>
                <a:lnTo>
                  <a:pt x="291" y="271"/>
                </a:lnTo>
                <a:lnTo>
                  <a:pt x="273" y="271"/>
                </a:lnTo>
                <a:lnTo>
                  <a:pt x="264" y="274"/>
                </a:lnTo>
                <a:lnTo>
                  <a:pt x="267" y="278"/>
                </a:lnTo>
                <a:lnTo>
                  <a:pt x="262" y="282"/>
                </a:lnTo>
                <a:lnTo>
                  <a:pt x="249" y="281"/>
                </a:lnTo>
                <a:lnTo>
                  <a:pt x="246" y="284"/>
                </a:lnTo>
                <a:lnTo>
                  <a:pt x="255" y="294"/>
                </a:lnTo>
                <a:lnTo>
                  <a:pt x="239" y="295"/>
                </a:lnTo>
                <a:lnTo>
                  <a:pt x="249" y="298"/>
                </a:lnTo>
                <a:lnTo>
                  <a:pt x="248" y="305"/>
                </a:lnTo>
                <a:lnTo>
                  <a:pt x="237" y="303"/>
                </a:lnTo>
                <a:lnTo>
                  <a:pt x="244" y="309"/>
                </a:lnTo>
                <a:lnTo>
                  <a:pt x="230" y="312"/>
                </a:lnTo>
                <a:lnTo>
                  <a:pt x="231" y="316"/>
                </a:lnTo>
                <a:lnTo>
                  <a:pt x="223" y="315"/>
                </a:lnTo>
                <a:lnTo>
                  <a:pt x="227" y="319"/>
                </a:lnTo>
                <a:lnTo>
                  <a:pt x="210" y="324"/>
                </a:lnTo>
                <a:lnTo>
                  <a:pt x="214" y="327"/>
                </a:lnTo>
                <a:lnTo>
                  <a:pt x="213" y="340"/>
                </a:lnTo>
                <a:lnTo>
                  <a:pt x="193" y="361"/>
                </a:lnTo>
                <a:lnTo>
                  <a:pt x="182" y="362"/>
                </a:lnTo>
                <a:lnTo>
                  <a:pt x="188" y="369"/>
                </a:lnTo>
                <a:lnTo>
                  <a:pt x="165" y="372"/>
                </a:lnTo>
                <a:lnTo>
                  <a:pt x="158" y="369"/>
                </a:lnTo>
                <a:lnTo>
                  <a:pt x="165" y="362"/>
                </a:lnTo>
                <a:lnTo>
                  <a:pt x="154" y="359"/>
                </a:lnTo>
                <a:lnTo>
                  <a:pt x="161" y="354"/>
                </a:lnTo>
                <a:lnTo>
                  <a:pt x="122" y="357"/>
                </a:lnTo>
                <a:lnTo>
                  <a:pt x="132" y="354"/>
                </a:lnTo>
                <a:lnTo>
                  <a:pt x="113" y="347"/>
                </a:lnTo>
                <a:lnTo>
                  <a:pt x="113" y="344"/>
                </a:lnTo>
                <a:lnTo>
                  <a:pt x="118" y="341"/>
                </a:lnTo>
                <a:lnTo>
                  <a:pt x="111" y="336"/>
                </a:lnTo>
                <a:lnTo>
                  <a:pt x="115" y="334"/>
                </a:lnTo>
                <a:lnTo>
                  <a:pt x="108" y="327"/>
                </a:lnTo>
                <a:lnTo>
                  <a:pt x="112" y="322"/>
                </a:lnTo>
                <a:lnTo>
                  <a:pt x="105" y="319"/>
                </a:lnTo>
                <a:lnTo>
                  <a:pt x="102" y="299"/>
                </a:lnTo>
                <a:lnTo>
                  <a:pt x="123" y="292"/>
                </a:lnTo>
                <a:lnTo>
                  <a:pt x="120" y="287"/>
                </a:lnTo>
                <a:lnTo>
                  <a:pt x="97" y="296"/>
                </a:lnTo>
                <a:lnTo>
                  <a:pt x="105" y="287"/>
                </a:lnTo>
                <a:lnTo>
                  <a:pt x="101" y="277"/>
                </a:lnTo>
                <a:lnTo>
                  <a:pt x="105" y="275"/>
                </a:lnTo>
                <a:lnTo>
                  <a:pt x="94" y="271"/>
                </a:lnTo>
                <a:lnTo>
                  <a:pt x="101" y="267"/>
                </a:lnTo>
                <a:lnTo>
                  <a:pt x="94" y="266"/>
                </a:lnTo>
                <a:lnTo>
                  <a:pt x="102" y="263"/>
                </a:lnTo>
                <a:lnTo>
                  <a:pt x="95" y="259"/>
                </a:lnTo>
                <a:lnTo>
                  <a:pt x="108" y="250"/>
                </a:lnTo>
                <a:lnTo>
                  <a:pt x="98" y="248"/>
                </a:lnTo>
                <a:lnTo>
                  <a:pt x="109" y="239"/>
                </a:lnTo>
                <a:lnTo>
                  <a:pt x="106" y="238"/>
                </a:lnTo>
                <a:lnTo>
                  <a:pt x="111" y="232"/>
                </a:lnTo>
                <a:lnTo>
                  <a:pt x="113" y="229"/>
                </a:lnTo>
                <a:lnTo>
                  <a:pt x="146" y="229"/>
                </a:lnTo>
                <a:lnTo>
                  <a:pt x="146" y="225"/>
                </a:lnTo>
                <a:lnTo>
                  <a:pt x="123" y="225"/>
                </a:lnTo>
                <a:lnTo>
                  <a:pt x="147" y="221"/>
                </a:lnTo>
                <a:lnTo>
                  <a:pt x="153" y="213"/>
                </a:lnTo>
                <a:lnTo>
                  <a:pt x="161" y="213"/>
                </a:lnTo>
                <a:lnTo>
                  <a:pt x="155" y="210"/>
                </a:lnTo>
                <a:lnTo>
                  <a:pt x="171" y="197"/>
                </a:lnTo>
                <a:lnTo>
                  <a:pt x="146" y="197"/>
                </a:lnTo>
                <a:lnTo>
                  <a:pt x="125" y="187"/>
                </a:lnTo>
                <a:lnTo>
                  <a:pt x="169" y="193"/>
                </a:lnTo>
                <a:lnTo>
                  <a:pt x="165" y="187"/>
                </a:lnTo>
                <a:lnTo>
                  <a:pt x="172" y="185"/>
                </a:lnTo>
                <a:lnTo>
                  <a:pt x="161" y="180"/>
                </a:lnTo>
                <a:lnTo>
                  <a:pt x="168" y="179"/>
                </a:lnTo>
                <a:lnTo>
                  <a:pt x="165" y="173"/>
                </a:lnTo>
                <a:lnTo>
                  <a:pt x="151" y="173"/>
                </a:lnTo>
                <a:lnTo>
                  <a:pt x="167" y="171"/>
                </a:lnTo>
                <a:lnTo>
                  <a:pt x="150" y="165"/>
                </a:lnTo>
                <a:lnTo>
                  <a:pt x="139" y="171"/>
                </a:lnTo>
                <a:lnTo>
                  <a:pt x="139" y="173"/>
                </a:lnTo>
                <a:lnTo>
                  <a:pt x="120" y="172"/>
                </a:lnTo>
                <a:lnTo>
                  <a:pt x="133" y="165"/>
                </a:lnTo>
                <a:lnTo>
                  <a:pt x="126" y="165"/>
                </a:lnTo>
                <a:lnTo>
                  <a:pt x="139" y="159"/>
                </a:lnTo>
                <a:lnTo>
                  <a:pt x="146" y="151"/>
                </a:lnTo>
                <a:lnTo>
                  <a:pt x="134" y="148"/>
                </a:lnTo>
                <a:lnTo>
                  <a:pt x="146" y="143"/>
                </a:lnTo>
                <a:lnTo>
                  <a:pt x="139" y="143"/>
                </a:lnTo>
                <a:lnTo>
                  <a:pt x="141" y="129"/>
                </a:lnTo>
                <a:lnTo>
                  <a:pt x="137" y="129"/>
                </a:lnTo>
                <a:lnTo>
                  <a:pt x="144" y="126"/>
                </a:lnTo>
                <a:lnTo>
                  <a:pt x="126" y="112"/>
                </a:lnTo>
                <a:lnTo>
                  <a:pt x="133" y="109"/>
                </a:lnTo>
                <a:lnTo>
                  <a:pt x="132" y="106"/>
                </a:lnTo>
                <a:lnTo>
                  <a:pt x="84" y="96"/>
                </a:lnTo>
                <a:lnTo>
                  <a:pt x="56" y="103"/>
                </a:lnTo>
                <a:lnTo>
                  <a:pt x="39" y="98"/>
                </a:lnTo>
                <a:lnTo>
                  <a:pt x="42" y="103"/>
                </a:lnTo>
                <a:lnTo>
                  <a:pt x="23" y="102"/>
                </a:lnTo>
                <a:lnTo>
                  <a:pt x="11" y="96"/>
                </a:lnTo>
                <a:lnTo>
                  <a:pt x="31" y="91"/>
                </a:lnTo>
                <a:lnTo>
                  <a:pt x="0" y="87"/>
                </a:lnTo>
                <a:lnTo>
                  <a:pt x="69" y="84"/>
                </a:lnTo>
                <a:lnTo>
                  <a:pt x="70" y="80"/>
                </a:lnTo>
                <a:lnTo>
                  <a:pt x="70" y="77"/>
                </a:lnTo>
                <a:lnTo>
                  <a:pt x="24" y="78"/>
                </a:lnTo>
                <a:lnTo>
                  <a:pt x="28" y="74"/>
                </a:lnTo>
                <a:lnTo>
                  <a:pt x="4" y="73"/>
                </a:lnTo>
                <a:lnTo>
                  <a:pt x="4" y="67"/>
                </a:lnTo>
                <a:lnTo>
                  <a:pt x="62" y="57"/>
                </a:lnTo>
                <a:lnTo>
                  <a:pt x="91" y="57"/>
                </a:lnTo>
                <a:lnTo>
                  <a:pt x="111" y="52"/>
                </a:lnTo>
                <a:lnTo>
                  <a:pt x="111" y="46"/>
                </a:lnTo>
                <a:lnTo>
                  <a:pt x="130" y="42"/>
                </a:lnTo>
                <a:lnTo>
                  <a:pt x="104" y="45"/>
                </a:lnTo>
                <a:lnTo>
                  <a:pt x="90" y="39"/>
                </a:lnTo>
                <a:lnTo>
                  <a:pt x="140" y="29"/>
                </a:lnTo>
                <a:lnTo>
                  <a:pt x="168" y="29"/>
                </a:lnTo>
                <a:lnTo>
                  <a:pt x="168" y="27"/>
                </a:lnTo>
                <a:lnTo>
                  <a:pt x="175" y="25"/>
                </a:lnTo>
                <a:lnTo>
                  <a:pt x="172" y="21"/>
                </a:lnTo>
                <a:lnTo>
                  <a:pt x="186" y="20"/>
                </a:lnTo>
                <a:lnTo>
                  <a:pt x="195" y="20"/>
                </a:lnTo>
                <a:lnTo>
                  <a:pt x="250" y="14"/>
                </a:lnTo>
                <a:lnTo>
                  <a:pt x="257" y="20"/>
                </a:lnTo>
                <a:lnTo>
                  <a:pt x="263" y="18"/>
                </a:lnTo>
                <a:lnTo>
                  <a:pt x="291" y="22"/>
                </a:lnTo>
                <a:lnTo>
                  <a:pt x="283" y="20"/>
                </a:lnTo>
                <a:lnTo>
                  <a:pt x="298" y="20"/>
                </a:lnTo>
                <a:lnTo>
                  <a:pt x="287" y="13"/>
                </a:lnTo>
                <a:lnTo>
                  <a:pt x="346" y="21"/>
                </a:lnTo>
                <a:lnTo>
                  <a:pt x="351" y="20"/>
                </a:lnTo>
                <a:lnTo>
                  <a:pt x="344" y="18"/>
                </a:lnTo>
                <a:lnTo>
                  <a:pt x="360" y="18"/>
                </a:lnTo>
                <a:lnTo>
                  <a:pt x="351" y="14"/>
                </a:lnTo>
                <a:lnTo>
                  <a:pt x="372" y="15"/>
                </a:lnTo>
                <a:lnTo>
                  <a:pt x="344" y="8"/>
                </a:lnTo>
                <a:lnTo>
                  <a:pt x="351" y="6"/>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65" name="Freeform 66"/>
          <p:cNvSpPr>
            <a:spLocks/>
          </p:cNvSpPr>
          <p:nvPr/>
        </p:nvSpPr>
        <p:spPr bwMode="auto">
          <a:xfrm>
            <a:off x="3516314" y="1971793"/>
            <a:ext cx="58738" cy="11113"/>
          </a:xfrm>
          <a:custGeom>
            <a:avLst/>
            <a:gdLst/>
            <a:ahLst/>
            <a:cxnLst>
              <a:cxn ang="0">
                <a:pos x="37" y="0"/>
              </a:cxn>
              <a:cxn ang="0">
                <a:pos x="32" y="4"/>
              </a:cxn>
              <a:cxn ang="0">
                <a:pos x="0" y="7"/>
              </a:cxn>
              <a:cxn ang="0">
                <a:pos x="14" y="0"/>
              </a:cxn>
              <a:cxn ang="0">
                <a:pos x="37" y="0"/>
              </a:cxn>
            </a:cxnLst>
            <a:rect l="0" t="0" r="r" b="b"/>
            <a:pathLst>
              <a:path w="37" h="7">
                <a:moveTo>
                  <a:pt x="37" y="0"/>
                </a:moveTo>
                <a:lnTo>
                  <a:pt x="32" y="4"/>
                </a:lnTo>
                <a:lnTo>
                  <a:pt x="0" y="7"/>
                </a:lnTo>
                <a:lnTo>
                  <a:pt x="14" y="0"/>
                </a:lnTo>
                <a:lnTo>
                  <a:pt x="37"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66" name="Freeform 67"/>
          <p:cNvSpPr>
            <a:spLocks/>
          </p:cNvSpPr>
          <p:nvPr/>
        </p:nvSpPr>
        <p:spPr bwMode="auto">
          <a:xfrm>
            <a:off x="3743325" y="1830505"/>
            <a:ext cx="6350" cy="14288"/>
          </a:xfrm>
          <a:custGeom>
            <a:avLst/>
            <a:gdLst/>
            <a:ahLst/>
            <a:cxnLst>
              <a:cxn ang="0">
                <a:pos x="4" y="1"/>
              </a:cxn>
              <a:cxn ang="0">
                <a:pos x="3" y="9"/>
              </a:cxn>
              <a:cxn ang="0">
                <a:pos x="0" y="0"/>
              </a:cxn>
              <a:cxn ang="0">
                <a:pos x="4" y="1"/>
              </a:cxn>
            </a:cxnLst>
            <a:rect l="0" t="0" r="r" b="b"/>
            <a:pathLst>
              <a:path w="4" h="9">
                <a:moveTo>
                  <a:pt x="4" y="1"/>
                </a:moveTo>
                <a:lnTo>
                  <a:pt x="3" y="9"/>
                </a:lnTo>
                <a:lnTo>
                  <a:pt x="0" y="0"/>
                </a:lnTo>
                <a:lnTo>
                  <a:pt x="4" y="1"/>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67" name="Freeform 68"/>
          <p:cNvSpPr>
            <a:spLocks/>
          </p:cNvSpPr>
          <p:nvPr/>
        </p:nvSpPr>
        <p:spPr bwMode="auto">
          <a:xfrm>
            <a:off x="2970214" y="1987668"/>
            <a:ext cx="60325" cy="20638"/>
          </a:xfrm>
          <a:custGeom>
            <a:avLst/>
            <a:gdLst/>
            <a:ahLst/>
            <a:cxnLst>
              <a:cxn ang="0">
                <a:pos x="3" y="7"/>
              </a:cxn>
              <a:cxn ang="0">
                <a:pos x="11" y="7"/>
              </a:cxn>
              <a:cxn ang="0">
                <a:pos x="7" y="3"/>
              </a:cxn>
              <a:cxn ang="0">
                <a:pos x="14" y="0"/>
              </a:cxn>
              <a:cxn ang="0">
                <a:pos x="38" y="11"/>
              </a:cxn>
              <a:cxn ang="0">
                <a:pos x="17" y="13"/>
              </a:cxn>
              <a:cxn ang="0">
                <a:pos x="0" y="11"/>
              </a:cxn>
              <a:cxn ang="0">
                <a:pos x="3" y="7"/>
              </a:cxn>
            </a:cxnLst>
            <a:rect l="0" t="0" r="r" b="b"/>
            <a:pathLst>
              <a:path w="38" h="13">
                <a:moveTo>
                  <a:pt x="3" y="7"/>
                </a:moveTo>
                <a:lnTo>
                  <a:pt x="11" y="7"/>
                </a:lnTo>
                <a:lnTo>
                  <a:pt x="7" y="3"/>
                </a:lnTo>
                <a:lnTo>
                  <a:pt x="14" y="0"/>
                </a:lnTo>
                <a:lnTo>
                  <a:pt x="38" y="11"/>
                </a:lnTo>
                <a:lnTo>
                  <a:pt x="17" y="13"/>
                </a:lnTo>
                <a:lnTo>
                  <a:pt x="0" y="11"/>
                </a:lnTo>
                <a:lnTo>
                  <a:pt x="3" y="7"/>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68" name="Freeform 69"/>
          <p:cNvSpPr>
            <a:spLocks/>
          </p:cNvSpPr>
          <p:nvPr/>
        </p:nvSpPr>
        <p:spPr bwMode="auto">
          <a:xfrm>
            <a:off x="3609975" y="1920993"/>
            <a:ext cx="44450" cy="20638"/>
          </a:xfrm>
          <a:custGeom>
            <a:avLst/>
            <a:gdLst/>
            <a:ahLst/>
            <a:cxnLst>
              <a:cxn ang="0">
                <a:pos x="17" y="3"/>
              </a:cxn>
              <a:cxn ang="0">
                <a:pos x="28" y="6"/>
              </a:cxn>
              <a:cxn ang="0">
                <a:pos x="18" y="8"/>
              </a:cxn>
              <a:cxn ang="0">
                <a:pos x="22" y="13"/>
              </a:cxn>
              <a:cxn ang="0">
                <a:pos x="0" y="0"/>
              </a:cxn>
              <a:cxn ang="0">
                <a:pos x="17" y="3"/>
              </a:cxn>
            </a:cxnLst>
            <a:rect l="0" t="0" r="r" b="b"/>
            <a:pathLst>
              <a:path w="28" h="13">
                <a:moveTo>
                  <a:pt x="17" y="3"/>
                </a:moveTo>
                <a:lnTo>
                  <a:pt x="28" y="6"/>
                </a:lnTo>
                <a:lnTo>
                  <a:pt x="18" y="8"/>
                </a:lnTo>
                <a:lnTo>
                  <a:pt x="22" y="13"/>
                </a:lnTo>
                <a:lnTo>
                  <a:pt x="0" y="0"/>
                </a:lnTo>
                <a:lnTo>
                  <a:pt x="17" y="3"/>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69" name="Freeform 70"/>
          <p:cNvSpPr>
            <a:spLocks/>
          </p:cNvSpPr>
          <p:nvPr/>
        </p:nvSpPr>
        <p:spPr bwMode="auto">
          <a:xfrm>
            <a:off x="3733800" y="1859080"/>
            <a:ext cx="26988" cy="11113"/>
          </a:xfrm>
          <a:custGeom>
            <a:avLst/>
            <a:gdLst/>
            <a:ahLst/>
            <a:cxnLst>
              <a:cxn ang="0">
                <a:pos x="13" y="1"/>
              </a:cxn>
              <a:cxn ang="0">
                <a:pos x="17" y="4"/>
              </a:cxn>
              <a:cxn ang="0">
                <a:pos x="16" y="7"/>
              </a:cxn>
              <a:cxn ang="0">
                <a:pos x="0" y="4"/>
              </a:cxn>
              <a:cxn ang="0">
                <a:pos x="2" y="0"/>
              </a:cxn>
              <a:cxn ang="0">
                <a:pos x="13" y="1"/>
              </a:cxn>
            </a:cxnLst>
            <a:rect l="0" t="0" r="r" b="b"/>
            <a:pathLst>
              <a:path w="17" h="7">
                <a:moveTo>
                  <a:pt x="13" y="1"/>
                </a:moveTo>
                <a:lnTo>
                  <a:pt x="17" y="4"/>
                </a:lnTo>
                <a:lnTo>
                  <a:pt x="16" y="7"/>
                </a:lnTo>
                <a:lnTo>
                  <a:pt x="0" y="4"/>
                </a:lnTo>
                <a:lnTo>
                  <a:pt x="2" y="0"/>
                </a:lnTo>
                <a:lnTo>
                  <a:pt x="13" y="1"/>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70" name="Freeform 71"/>
          <p:cNvSpPr>
            <a:spLocks/>
          </p:cNvSpPr>
          <p:nvPr/>
        </p:nvSpPr>
        <p:spPr bwMode="auto">
          <a:xfrm>
            <a:off x="3313114" y="1698743"/>
            <a:ext cx="46038" cy="11113"/>
          </a:xfrm>
          <a:custGeom>
            <a:avLst/>
            <a:gdLst/>
            <a:ahLst/>
            <a:cxnLst>
              <a:cxn ang="0">
                <a:pos x="0" y="0"/>
              </a:cxn>
              <a:cxn ang="0">
                <a:pos x="29" y="3"/>
              </a:cxn>
              <a:cxn ang="0">
                <a:pos x="19" y="7"/>
              </a:cxn>
              <a:cxn ang="0">
                <a:pos x="0" y="0"/>
              </a:cxn>
            </a:cxnLst>
            <a:rect l="0" t="0" r="r" b="b"/>
            <a:pathLst>
              <a:path w="29" h="7">
                <a:moveTo>
                  <a:pt x="0" y="0"/>
                </a:moveTo>
                <a:lnTo>
                  <a:pt x="29" y="3"/>
                </a:lnTo>
                <a:lnTo>
                  <a:pt x="19" y="7"/>
                </a:lnTo>
                <a:lnTo>
                  <a:pt x="0"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71" name="Freeform 72"/>
          <p:cNvSpPr>
            <a:spLocks/>
          </p:cNvSpPr>
          <p:nvPr/>
        </p:nvSpPr>
        <p:spPr bwMode="auto">
          <a:xfrm>
            <a:off x="1447800" y="3576755"/>
            <a:ext cx="107950" cy="131763"/>
          </a:xfrm>
          <a:custGeom>
            <a:avLst/>
            <a:gdLst/>
            <a:ahLst/>
            <a:cxnLst>
              <a:cxn ang="0">
                <a:pos x="68" y="42"/>
              </a:cxn>
              <a:cxn ang="0">
                <a:pos x="60" y="38"/>
              </a:cxn>
              <a:cxn ang="0">
                <a:pos x="54" y="38"/>
              </a:cxn>
              <a:cxn ang="0">
                <a:pos x="60" y="0"/>
              </a:cxn>
              <a:cxn ang="0">
                <a:pos x="31" y="0"/>
              </a:cxn>
              <a:cxn ang="0">
                <a:pos x="29" y="9"/>
              </a:cxn>
              <a:cxn ang="0">
                <a:pos x="18" y="9"/>
              </a:cxn>
              <a:cxn ang="0">
                <a:pos x="33" y="34"/>
              </a:cxn>
              <a:cxn ang="0">
                <a:pos x="15" y="35"/>
              </a:cxn>
              <a:cxn ang="0">
                <a:pos x="0" y="64"/>
              </a:cxn>
              <a:cxn ang="0">
                <a:pos x="12" y="77"/>
              </a:cxn>
              <a:cxn ang="0">
                <a:pos x="35" y="83"/>
              </a:cxn>
              <a:cxn ang="0">
                <a:pos x="46" y="67"/>
              </a:cxn>
              <a:cxn ang="0">
                <a:pos x="68" y="42"/>
              </a:cxn>
            </a:cxnLst>
            <a:rect l="0" t="0" r="r" b="b"/>
            <a:pathLst>
              <a:path w="68" h="83">
                <a:moveTo>
                  <a:pt x="68" y="42"/>
                </a:moveTo>
                <a:lnTo>
                  <a:pt x="60" y="38"/>
                </a:lnTo>
                <a:lnTo>
                  <a:pt x="54" y="38"/>
                </a:lnTo>
                <a:lnTo>
                  <a:pt x="60" y="0"/>
                </a:lnTo>
                <a:lnTo>
                  <a:pt x="31" y="0"/>
                </a:lnTo>
                <a:lnTo>
                  <a:pt x="29" y="9"/>
                </a:lnTo>
                <a:lnTo>
                  <a:pt x="18" y="9"/>
                </a:lnTo>
                <a:lnTo>
                  <a:pt x="33" y="34"/>
                </a:lnTo>
                <a:lnTo>
                  <a:pt x="15" y="35"/>
                </a:lnTo>
                <a:lnTo>
                  <a:pt x="0" y="64"/>
                </a:lnTo>
                <a:lnTo>
                  <a:pt x="12" y="77"/>
                </a:lnTo>
                <a:lnTo>
                  <a:pt x="35" y="83"/>
                </a:lnTo>
                <a:lnTo>
                  <a:pt x="46" y="67"/>
                </a:lnTo>
                <a:lnTo>
                  <a:pt x="68" y="42"/>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72" name="Freeform 73"/>
          <p:cNvSpPr>
            <a:spLocks/>
          </p:cNvSpPr>
          <p:nvPr/>
        </p:nvSpPr>
        <p:spPr bwMode="auto">
          <a:xfrm>
            <a:off x="1987550" y="3543418"/>
            <a:ext cx="7938" cy="6350"/>
          </a:xfrm>
          <a:custGeom>
            <a:avLst/>
            <a:gdLst/>
            <a:ahLst/>
            <a:cxnLst>
              <a:cxn ang="0">
                <a:pos x="3" y="0"/>
              </a:cxn>
              <a:cxn ang="0">
                <a:pos x="5" y="4"/>
              </a:cxn>
              <a:cxn ang="0">
                <a:pos x="0" y="2"/>
              </a:cxn>
              <a:cxn ang="0">
                <a:pos x="3" y="0"/>
              </a:cxn>
            </a:cxnLst>
            <a:rect l="0" t="0" r="r" b="b"/>
            <a:pathLst>
              <a:path w="5" h="4">
                <a:moveTo>
                  <a:pt x="3" y="0"/>
                </a:moveTo>
                <a:lnTo>
                  <a:pt x="5" y="4"/>
                </a:lnTo>
                <a:lnTo>
                  <a:pt x="0" y="2"/>
                </a:lnTo>
                <a:lnTo>
                  <a:pt x="3"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73" name="Freeform 74"/>
          <p:cNvSpPr>
            <a:spLocks/>
          </p:cNvSpPr>
          <p:nvPr/>
        </p:nvSpPr>
        <p:spPr bwMode="auto">
          <a:xfrm>
            <a:off x="1951039" y="3514843"/>
            <a:ext cx="77788" cy="55563"/>
          </a:xfrm>
          <a:custGeom>
            <a:avLst/>
            <a:gdLst/>
            <a:ahLst/>
            <a:cxnLst>
              <a:cxn ang="0">
                <a:pos x="49" y="0"/>
              </a:cxn>
              <a:cxn ang="0">
                <a:pos x="45" y="35"/>
              </a:cxn>
              <a:cxn ang="0">
                <a:pos x="9" y="35"/>
              </a:cxn>
              <a:cxn ang="0">
                <a:pos x="0" y="27"/>
              </a:cxn>
              <a:cxn ang="0">
                <a:pos x="35" y="25"/>
              </a:cxn>
              <a:cxn ang="0">
                <a:pos x="31" y="7"/>
              </a:cxn>
              <a:cxn ang="0">
                <a:pos x="20" y="1"/>
              </a:cxn>
              <a:cxn ang="0">
                <a:pos x="49" y="0"/>
              </a:cxn>
            </a:cxnLst>
            <a:rect l="0" t="0" r="r" b="b"/>
            <a:pathLst>
              <a:path w="49" h="35">
                <a:moveTo>
                  <a:pt x="49" y="0"/>
                </a:moveTo>
                <a:lnTo>
                  <a:pt x="45" y="35"/>
                </a:lnTo>
                <a:lnTo>
                  <a:pt x="9" y="35"/>
                </a:lnTo>
                <a:lnTo>
                  <a:pt x="0" y="27"/>
                </a:lnTo>
                <a:lnTo>
                  <a:pt x="35" y="25"/>
                </a:lnTo>
                <a:lnTo>
                  <a:pt x="31" y="7"/>
                </a:lnTo>
                <a:lnTo>
                  <a:pt x="20" y="1"/>
                </a:lnTo>
                <a:lnTo>
                  <a:pt x="49"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74" name="Freeform 75"/>
          <p:cNvSpPr>
            <a:spLocks/>
          </p:cNvSpPr>
          <p:nvPr/>
        </p:nvSpPr>
        <p:spPr bwMode="auto">
          <a:xfrm>
            <a:off x="1520825" y="3637079"/>
            <a:ext cx="173038" cy="93663"/>
          </a:xfrm>
          <a:custGeom>
            <a:avLst/>
            <a:gdLst/>
            <a:ahLst/>
            <a:cxnLst>
              <a:cxn ang="0">
                <a:pos x="109" y="19"/>
              </a:cxn>
              <a:cxn ang="0">
                <a:pos x="81" y="0"/>
              </a:cxn>
              <a:cxn ang="0">
                <a:pos x="22" y="4"/>
              </a:cxn>
              <a:cxn ang="0">
                <a:pos x="0" y="29"/>
              </a:cxn>
              <a:cxn ang="0">
                <a:pos x="27" y="40"/>
              </a:cxn>
              <a:cxn ang="0">
                <a:pos x="28" y="52"/>
              </a:cxn>
              <a:cxn ang="0">
                <a:pos x="35" y="59"/>
              </a:cxn>
              <a:cxn ang="0">
                <a:pos x="45" y="52"/>
              </a:cxn>
              <a:cxn ang="0">
                <a:pos x="46" y="45"/>
              </a:cxn>
              <a:cxn ang="0">
                <a:pos x="76" y="32"/>
              </a:cxn>
              <a:cxn ang="0">
                <a:pos x="83" y="22"/>
              </a:cxn>
              <a:cxn ang="0">
                <a:pos x="91" y="26"/>
              </a:cxn>
              <a:cxn ang="0">
                <a:pos x="109" y="19"/>
              </a:cxn>
            </a:cxnLst>
            <a:rect l="0" t="0" r="r" b="b"/>
            <a:pathLst>
              <a:path w="109" h="59">
                <a:moveTo>
                  <a:pt x="109" y="19"/>
                </a:moveTo>
                <a:lnTo>
                  <a:pt x="81" y="0"/>
                </a:lnTo>
                <a:lnTo>
                  <a:pt x="22" y="4"/>
                </a:lnTo>
                <a:lnTo>
                  <a:pt x="0" y="29"/>
                </a:lnTo>
                <a:lnTo>
                  <a:pt x="27" y="40"/>
                </a:lnTo>
                <a:lnTo>
                  <a:pt x="28" y="52"/>
                </a:lnTo>
                <a:lnTo>
                  <a:pt x="35" y="59"/>
                </a:lnTo>
                <a:lnTo>
                  <a:pt x="45" y="52"/>
                </a:lnTo>
                <a:lnTo>
                  <a:pt x="46" y="45"/>
                </a:lnTo>
                <a:lnTo>
                  <a:pt x="76" y="32"/>
                </a:lnTo>
                <a:lnTo>
                  <a:pt x="83" y="22"/>
                </a:lnTo>
                <a:lnTo>
                  <a:pt x="91" y="26"/>
                </a:lnTo>
                <a:lnTo>
                  <a:pt x="109" y="19"/>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75" name="Freeform 76"/>
          <p:cNvSpPr>
            <a:spLocks/>
          </p:cNvSpPr>
          <p:nvPr/>
        </p:nvSpPr>
        <p:spPr bwMode="auto">
          <a:xfrm>
            <a:off x="1844676" y="3557705"/>
            <a:ext cx="53975" cy="22225"/>
          </a:xfrm>
          <a:custGeom>
            <a:avLst/>
            <a:gdLst/>
            <a:ahLst/>
            <a:cxnLst>
              <a:cxn ang="0">
                <a:pos x="21" y="0"/>
              </a:cxn>
              <a:cxn ang="0">
                <a:pos x="34" y="12"/>
              </a:cxn>
              <a:cxn ang="0">
                <a:pos x="18" y="14"/>
              </a:cxn>
              <a:cxn ang="0">
                <a:pos x="0" y="2"/>
              </a:cxn>
              <a:cxn ang="0">
                <a:pos x="21" y="0"/>
              </a:cxn>
            </a:cxnLst>
            <a:rect l="0" t="0" r="r" b="b"/>
            <a:pathLst>
              <a:path w="34" h="14">
                <a:moveTo>
                  <a:pt x="21" y="0"/>
                </a:moveTo>
                <a:lnTo>
                  <a:pt x="34" y="12"/>
                </a:lnTo>
                <a:lnTo>
                  <a:pt x="18" y="14"/>
                </a:lnTo>
                <a:lnTo>
                  <a:pt x="0" y="2"/>
                </a:lnTo>
                <a:lnTo>
                  <a:pt x="21"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76" name="Freeform 77"/>
          <p:cNvSpPr>
            <a:spLocks/>
          </p:cNvSpPr>
          <p:nvPr/>
        </p:nvSpPr>
        <p:spPr bwMode="auto">
          <a:xfrm>
            <a:off x="898525" y="3108443"/>
            <a:ext cx="723900" cy="569913"/>
          </a:xfrm>
          <a:custGeom>
            <a:avLst/>
            <a:gdLst/>
            <a:ahLst/>
            <a:cxnLst>
              <a:cxn ang="0">
                <a:pos x="266" y="125"/>
              </a:cxn>
              <a:cxn ang="0">
                <a:pos x="244" y="57"/>
              </a:cxn>
              <a:cxn ang="0">
                <a:pos x="206" y="74"/>
              </a:cxn>
              <a:cxn ang="0">
                <a:pos x="191" y="41"/>
              </a:cxn>
              <a:cxn ang="0">
                <a:pos x="93" y="29"/>
              </a:cxn>
              <a:cxn ang="0">
                <a:pos x="0" y="4"/>
              </a:cxn>
              <a:cxn ang="0">
                <a:pos x="26" y="85"/>
              </a:cxn>
              <a:cxn ang="0">
                <a:pos x="5" y="101"/>
              </a:cxn>
              <a:cxn ang="0">
                <a:pos x="33" y="115"/>
              </a:cxn>
              <a:cxn ang="0">
                <a:pos x="37" y="160"/>
              </a:cxn>
              <a:cxn ang="0">
                <a:pos x="66" y="196"/>
              </a:cxn>
              <a:cxn ang="0">
                <a:pos x="62" y="168"/>
              </a:cxn>
              <a:cxn ang="0">
                <a:pos x="52" y="122"/>
              </a:cxn>
              <a:cxn ang="0">
                <a:pos x="28" y="60"/>
              </a:cxn>
              <a:cxn ang="0">
                <a:pos x="58" y="32"/>
              </a:cxn>
              <a:cxn ang="0">
                <a:pos x="97" y="127"/>
              </a:cxn>
              <a:cxn ang="0">
                <a:pos x="105" y="150"/>
              </a:cxn>
              <a:cxn ang="0">
                <a:pos x="143" y="229"/>
              </a:cxn>
              <a:cxn ang="0">
                <a:pos x="133" y="246"/>
              </a:cxn>
              <a:cxn ang="0">
                <a:pos x="164" y="288"/>
              </a:cxn>
              <a:cxn ang="0">
                <a:pos x="279" y="340"/>
              </a:cxn>
              <a:cxn ang="0">
                <a:pos x="326" y="337"/>
              </a:cxn>
              <a:cxn ang="0">
                <a:pos x="361" y="330"/>
              </a:cxn>
              <a:cxn ang="0">
                <a:pos x="364" y="304"/>
              </a:cxn>
              <a:cxn ang="0">
                <a:pos x="377" y="295"/>
              </a:cxn>
              <a:cxn ang="0">
                <a:pos x="421" y="283"/>
              </a:cxn>
              <a:cxn ang="0">
                <a:pos x="431" y="290"/>
              </a:cxn>
              <a:cxn ang="0">
                <a:pos x="456" y="229"/>
              </a:cxn>
              <a:cxn ang="0">
                <a:pos x="437" y="218"/>
              </a:cxn>
              <a:cxn ang="0">
                <a:pos x="381" y="266"/>
              </a:cxn>
              <a:cxn ang="0">
                <a:pos x="354" y="277"/>
              </a:cxn>
              <a:cxn ang="0">
                <a:pos x="310" y="280"/>
              </a:cxn>
              <a:cxn ang="0">
                <a:pos x="275" y="210"/>
              </a:cxn>
              <a:cxn ang="0">
                <a:pos x="297" y="136"/>
              </a:cxn>
            </a:cxnLst>
            <a:rect l="0" t="0" r="r" b="b"/>
            <a:pathLst>
              <a:path w="456" h="359">
                <a:moveTo>
                  <a:pt x="297" y="136"/>
                </a:moveTo>
                <a:lnTo>
                  <a:pt x="266" y="125"/>
                </a:lnTo>
                <a:lnTo>
                  <a:pt x="263" y="102"/>
                </a:lnTo>
                <a:lnTo>
                  <a:pt x="244" y="57"/>
                </a:lnTo>
                <a:lnTo>
                  <a:pt x="221" y="57"/>
                </a:lnTo>
                <a:lnTo>
                  <a:pt x="206" y="74"/>
                </a:lnTo>
                <a:lnTo>
                  <a:pt x="189" y="52"/>
                </a:lnTo>
                <a:lnTo>
                  <a:pt x="191" y="41"/>
                </a:lnTo>
                <a:lnTo>
                  <a:pt x="172" y="20"/>
                </a:lnTo>
                <a:lnTo>
                  <a:pt x="93" y="29"/>
                </a:lnTo>
                <a:lnTo>
                  <a:pt x="40" y="0"/>
                </a:lnTo>
                <a:lnTo>
                  <a:pt x="0" y="4"/>
                </a:lnTo>
                <a:lnTo>
                  <a:pt x="6" y="59"/>
                </a:lnTo>
                <a:lnTo>
                  <a:pt x="26" y="85"/>
                </a:lnTo>
                <a:lnTo>
                  <a:pt x="20" y="99"/>
                </a:lnTo>
                <a:lnTo>
                  <a:pt x="5" y="101"/>
                </a:lnTo>
                <a:lnTo>
                  <a:pt x="23" y="119"/>
                </a:lnTo>
                <a:lnTo>
                  <a:pt x="33" y="115"/>
                </a:lnTo>
                <a:lnTo>
                  <a:pt x="42" y="140"/>
                </a:lnTo>
                <a:lnTo>
                  <a:pt x="37" y="160"/>
                </a:lnTo>
                <a:lnTo>
                  <a:pt x="61" y="181"/>
                </a:lnTo>
                <a:lnTo>
                  <a:pt x="66" y="196"/>
                </a:lnTo>
                <a:lnTo>
                  <a:pt x="79" y="183"/>
                </a:lnTo>
                <a:lnTo>
                  <a:pt x="62" y="168"/>
                </a:lnTo>
                <a:lnTo>
                  <a:pt x="58" y="122"/>
                </a:lnTo>
                <a:lnTo>
                  <a:pt x="52" y="122"/>
                </a:lnTo>
                <a:lnTo>
                  <a:pt x="41" y="77"/>
                </a:lnTo>
                <a:lnTo>
                  <a:pt x="28" y="60"/>
                </a:lnTo>
                <a:lnTo>
                  <a:pt x="33" y="16"/>
                </a:lnTo>
                <a:lnTo>
                  <a:pt x="58" y="32"/>
                </a:lnTo>
                <a:lnTo>
                  <a:pt x="63" y="81"/>
                </a:lnTo>
                <a:lnTo>
                  <a:pt x="97" y="127"/>
                </a:lnTo>
                <a:lnTo>
                  <a:pt x="90" y="143"/>
                </a:lnTo>
                <a:lnTo>
                  <a:pt x="105" y="150"/>
                </a:lnTo>
                <a:lnTo>
                  <a:pt x="139" y="203"/>
                </a:lnTo>
                <a:lnTo>
                  <a:pt x="143" y="229"/>
                </a:lnTo>
                <a:lnTo>
                  <a:pt x="140" y="243"/>
                </a:lnTo>
                <a:lnTo>
                  <a:pt x="133" y="246"/>
                </a:lnTo>
                <a:lnTo>
                  <a:pt x="142" y="267"/>
                </a:lnTo>
                <a:lnTo>
                  <a:pt x="164" y="288"/>
                </a:lnTo>
                <a:lnTo>
                  <a:pt x="254" y="333"/>
                </a:lnTo>
                <a:lnTo>
                  <a:pt x="279" y="340"/>
                </a:lnTo>
                <a:lnTo>
                  <a:pt x="301" y="329"/>
                </a:lnTo>
                <a:lnTo>
                  <a:pt x="326" y="337"/>
                </a:lnTo>
                <a:lnTo>
                  <a:pt x="346" y="359"/>
                </a:lnTo>
                <a:lnTo>
                  <a:pt x="361" y="330"/>
                </a:lnTo>
                <a:lnTo>
                  <a:pt x="379" y="329"/>
                </a:lnTo>
                <a:lnTo>
                  <a:pt x="364" y="304"/>
                </a:lnTo>
                <a:lnTo>
                  <a:pt x="375" y="304"/>
                </a:lnTo>
                <a:lnTo>
                  <a:pt x="377" y="295"/>
                </a:lnTo>
                <a:lnTo>
                  <a:pt x="406" y="295"/>
                </a:lnTo>
                <a:lnTo>
                  <a:pt x="421" y="283"/>
                </a:lnTo>
                <a:lnTo>
                  <a:pt x="428" y="276"/>
                </a:lnTo>
                <a:lnTo>
                  <a:pt x="431" y="290"/>
                </a:lnTo>
                <a:lnTo>
                  <a:pt x="437" y="259"/>
                </a:lnTo>
                <a:lnTo>
                  <a:pt x="456" y="229"/>
                </a:lnTo>
                <a:lnTo>
                  <a:pt x="455" y="222"/>
                </a:lnTo>
                <a:lnTo>
                  <a:pt x="437" y="218"/>
                </a:lnTo>
                <a:lnTo>
                  <a:pt x="396" y="231"/>
                </a:lnTo>
                <a:lnTo>
                  <a:pt x="381" y="266"/>
                </a:lnTo>
                <a:lnTo>
                  <a:pt x="367" y="283"/>
                </a:lnTo>
                <a:lnTo>
                  <a:pt x="354" y="277"/>
                </a:lnTo>
                <a:lnTo>
                  <a:pt x="315" y="288"/>
                </a:lnTo>
                <a:lnTo>
                  <a:pt x="310" y="280"/>
                </a:lnTo>
                <a:lnTo>
                  <a:pt x="290" y="269"/>
                </a:lnTo>
                <a:lnTo>
                  <a:pt x="275" y="210"/>
                </a:lnTo>
                <a:lnTo>
                  <a:pt x="282" y="161"/>
                </a:lnTo>
                <a:lnTo>
                  <a:pt x="297" y="136"/>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77" name="Freeform 78"/>
          <p:cNvSpPr>
            <a:spLocks/>
          </p:cNvSpPr>
          <p:nvPr/>
        </p:nvSpPr>
        <p:spPr bwMode="auto">
          <a:xfrm>
            <a:off x="1358900" y="3341805"/>
            <a:ext cx="1588" cy="11113"/>
          </a:xfrm>
          <a:custGeom>
            <a:avLst/>
            <a:gdLst/>
            <a:ahLst/>
            <a:cxnLst>
              <a:cxn ang="0">
                <a:pos x="1" y="0"/>
              </a:cxn>
              <a:cxn ang="0">
                <a:pos x="0" y="7"/>
              </a:cxn>
              <a:cxn ang="0">
                <a:pos x="1" y="0"/>
              </a:cxn>
            </a:cxnLst>
            <a:rect l="0" t="0" r="r" b="b"/>
            <a:pathLst>
              <a:path w="1" h="7">
                <a:moveTo>
                  <a:pt x="1" y="0"/>
                </a:moveTo>
                <a:lnTo>
                  <a:pt x="0" y="7"/>
                </a:lnTo>
                <a:lnTo>
                  <a:pt x="1"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78" name="Freeform 79"/>
          <p:cNvSpPr>
            <a:spLocks/>
          </p:cNvSpPr>
          <p:nvPr/>
        </p:nvSpPr>
        <p:spPr bwMode="auto">
          <a:xfrm>
            <a:off x="1570039" y="3667243"/>
            <a:ext cx="123825" cy="130175"/>
          </a:xfrm>
          <a:custGeom>
            <a:avLst/>
            <a:gdLst/>
            <a:ahLst/>
            <a:cxnLst>
              <a:cxn ang="0">
                <a:pos x="64" y="82"/>
              </a:cxn>
              <a:cxn ang="0">
                <a:pos x="78" y="0"/>
              </a:cxn>
              <a:cxn ang="0">
                <a:pos x="60" y="7"/>
              </a:cxn>
              <a:cxn ang="0">
                <a:pos x="52" y="3"/>
              </a:cxn>
              <a:cxn ang="0">
                <a:pos x="45" y="13"/>
              </a:cxn>
              <a:cxn ang="0">
                <a:pos x="15" y="26"/>
              </a:cxn>
              <a:cxn ang="0">
                <a:pos x="14" y="33"/>
              </a:cxn>
              <a:cxn ang="0">
                <a:pos x="4" y="40"/>
              </a:cxn>
              <a:cxn ang="0">
                <a:pos x="0" y="42"/>
              </a:cxn>
              <a:cxn ang="0">
                <a:pos x="28" y="77"/>
              </a:cxn>
              <a:cxn ang="0">
                <a:pos x="64" y="82"/>
              </a:cxn>
            </a:cxnLst>
            <a:rect l="0" t="0" r="r" b="b"/>
            <a:pathLst>
              <a:path w="78" h="82">
                <a:moveTo>
                  <a:pt x="64" y="82"/>
                </a:moveTo>
                <a:lnTo>
                  <a:pt x="78" y="0"/>
                </a:lnTo>
                <a:lnTo>
                  <a:pt x="60" y="7"/>
                </a:lnTo>
                <a:lnTo>
                  <a:pt x="52" y="3"/>
                </a:lnTo>
                <a:lnTo>
                  <a:pt x="45" y="13"/>
                </a:lnTo>
                <a:lnTo>
                  <a:pt x="15" y="26"/>
                </a:lnTo>
                <a:lnTo>
                  <a:pt x="14" y="33"/>
                </a:lnTo>
                <a:lnTo>
                  <a:pt x="4" y="40"/>
                </a:lnTo>
                <a:lnTo>
                  <a:pt x="0" y="42"/>
                </a:lnTo>
                <a:lnTo>
                  <a:pt x="28" y="77"/>
                </a:lnTo>
                <a:lnTo>
                  <a:pt x="64" y="82"/>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79" name="Freeform 80"/>
          <p:cNvSpPr>
            <a:spLocks/>
          </p:cNvSpPr>
          <p:nvPr/>
        </p:nvSpPr>
        <p:spPr bwMode="auto">
          <a:xfrm>
            <a:off x="2633664" y="2657593"/>
            <a:ext cx="3175" cy="11113"/>
          </a:xfrm>
          <a:custGeom>
            <a:avLst/>
            <a:gdLst/>
            <a:ahLst/>
            <a:cxnLst>
              <a:cxn ang="0">
                <a:pos x="2" y="0"/>
              </a:cxn>
              <a:cxn ang="0">
                <a:pos x="0" y="7"/>
              </a:cxn>
              <a:cxn ang="0">
                <a:pos x="2" y="0"/>
              </a:cxn>
            </a:cxnLst>
            <a:rect l="0" t="0" r="r" b="b"/>
            <a:pathLst>
              <a:path w="2" h="7">
                <a:moveTo>
                  <a:pt x="2" y="0"/>
                </a:moveTo>
                <a:lnTo>
                  <a:pt x="0" y="7"/>
                </a:lnTo>
                <a:lnTo>
                  <a:pt x="2"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80" name="Freeform 81"/>
          <p:cNvSpPr>
            <a:spLocks/>
          </p:cNvSpPr>
          <p:nvPr/>
        </p:nvSpPr>
        <p:spPr bwMode="auto">
          <a:xfrm>
            <a:off x="825501" y="2589330"/>
            <a:ext cx="1527175" cy="758825"/>
          </a:xfrm>
          <a:custGeom>
            <a:avLst/>
            <a:gdLst/>
            <a:ahLst/>
            <a:cxnLst>
              <a:cxn ang="0">
                <a:pos x="701" y="66"/>
              </a:cxn>
              <a:cxn ang="0">
                <a:pos x="658" y="68"/>
              </a:cxn>
              <a:cxn ang="0">
                <a:pos x="613" y="119"/>
              </a:cxn>
              <a:cxn ang="0">
                <a:pos x="634" y="130"/>
              </a:cxn>
              <a:cxn ang="0">
                <a:pos x="666" y="82"/>
              </a:cxn>
              <a:cxn ang="0">
                <a:pos x="701" y="80"/>
              </a:cxn>
              <a:cxn ang="0">
                <a:pos x="701" y="102"/>
              </a:cxn>
              <a:cxn ang="0">
                <a:pos x="686" y="136"/>
              </a:cxn>
              <a:cxn ang="0">
                <a:pos x="676" y="152"/>
              </a:cxn>
              <a:cxn ang="0">
                <a:pos x="754" y="119"/>
              </a:cxn>
              <a:cxn ang="0">
                <a:pos x="818" y="94"/>
              </a:cxn>
              <a:cxn ang="0">
                <a:pos x="905" y="78"/>
              </a:cxn>
              <a:cxn ang="0">
                <a:pos x="962" y="45"/>
              </a:cxn>
              <a:cxn ang="0">
                <a:pos x="955" y="91"/>
              </a:cxn>
              <a:cxn ang="0">
                <a:pos x="919" y="103"/>
              </a:cxn>
              <a:cxn ang="0">
                <a:pos x="888" y="148"/>
              </a:cxn>
              <a:cxn ang="0">
                <a:pos x="813" y="179"/>
              </a:cxn>
              <a:cxn ang="0">
                <a:pos x="785" y="211"/>
              </a:cxn>
              <a:cxn ang="0">
                <a:pos x="765" y="214"/>
              </a:cxn>
              <a:cxn ang="0">
                <a:pos x="765" y="198"/>
              </a:cxn>
              <a:cxn ang="0">
                <a:pos x="760" y="225"/>
              </a:cxn>
              <a:cxn ang="0">
                <a:pos x="758" y="245"/>
              </a:cxn>
              <a:cxn ang="0">
                <a:pos x="742" y="263"/>
              </a:cxn>
              <a:cxn ang="0">
                <a:pos x="755" y="270"/>
              </a:cxn>
              <a:cxn ang="0">
                <a:pos x="691" y="308"/>
              </a:cxn>
              <a:cxn ang="0">
                <a:pos x="637" y="442"/>
              </a:cxn>
              <a:cxn ang="0">
                <a:pos x="606" y="461"/>
              </a:cxn>
              <a:cxn ang="0">
                <a:pos x="595" y="424"/>
              </a:cxn>
              <a:cxn ang="0">
                <a:pos x="561" y="386"/>
              </a:cxn>
              <a:cxn ang="0">
                <a:pos x="522" y="363"/>
              </a:cxn>
              <a:cxn ang="0">
                <a:pos x="479" y="379"/>
              </a:cxn>
              <a:cxn ang="0">
                <a:pos x="493" y="398"/>
              </a:cxn>
              <a:cxn ang="0">
                <a:pos x="451" y="384"/>
              </a:cxn>
              <a:cxn ang="0">
                <a:pos x="392" y="404"/>
              </a:cxn>
              <a:cxn ang="0">
                <a:pos x="368" y="408"/>
              </a:cxn>
              <a:cxn ang="0">
                <a:pos x="349" y="436"/>
              </a:cxn>
              <a:cxn ang="0">
                <a:pos x="312" y="452"/>
              </a:cxn>
              <a:cxn ang="0">
                <a:pos x="267" y="384"/>
              </a:cxn>
              <a:cxn ang="0">
                <a:pos x="237" y="368"/>
              </a:cxn>
              <a:cxn ang="0">
                <a:pos x="86" y="327"/>
              </a:cxn>
              <a:cxn ang="0">
                <a:pos x="35" y="301"/>
              </a:cxn>
              <a:cxn ang="0">
                <a:pos x="2" y="256"/>
              </a:cxn>
              <a:cxn ang="0">
                <a:pos x="9" y="231"/>
              </a:cxn>
              <a:cxn ang="0">
                <a:pos x="0" y="221"/>
              </a:cxn>
              <a:cxn ang="0">
                <a:pos x="30" y="126"/>
              </a:cxn>
              <a:cxn ang="0">
                <a:pos x="81" y="57"/>
              </a:cxn>
              <a:cxn ang="0">
                <a:pos x="125" y="24"/>
              </a:cxn>
              <a:cxn ang="0">
                <a:pos x="130" y="17"/>
              </a:cxn>
              <a:cxn ang="0">
                <a:pos x="557" y="7"/>
              </a:cxn>
              <a:cxn ang="0">
                <a:pos x="631" y="26"/>
              </a:cxn>
              <a:cxn ang="0">
                <a:pos x="599" y="54"/>
              </a:cxn>
              <a:cxn ang="0">
                <a:pos x="637" y="50"/>
              </a:cxn>
            </a:cxnLst>
            <a:rect l="0" t="0" r="r" b="b"/>
            <a:pathLst>
              <a:path w="962" h="478">
                <a:moveTo>
                  <a:pt x="697" y="56"/>
                </a:moveTo>
                <a:lnTo>
                  <a:pt x="700" y="56"/>
                </a:lnTo>
                <a:lnTo>
                  <a:pt x="701" y="66"/>
                </a:lnTo>
                <a:lnTo>
                  <a:pt x="680" y="64"/>
                </a:lnTo>
                <a:lnTo>
                  <a:pt x="656" y="73"/>
                </a:lnTo>
                <a:lnTo>
                  <a:pt x="658" y="68"/>
                </a:lnTo>
                <a:lnTo>
                  <a:pt x="630" y="88"/>
                </a:lnTo>
                <a:lnTo>
                  <a:pt x="644" y="82"/>
                </a:lnTo>
                <a:lnTo>
                  <a:pt x="613" y="119"/>
                </a:lnTo>
                <a:lnTo>
                  <a:pt x="606" y="147"/>
                </a:lnTo>
                <a:lnTo>
                  <a:pt x="621" y="145"/>
                </a:lnTo>
                <a:lnTo>
                  <a:pt x="634" y="130"/>
                </a:lnTo>
                <a:lnTo>
                  <a:pt x="639" y="110"/>
                </a:lnTo>
                <a:lnTo>
                  <a:pt x="652" y="91"/>
                </a:lnTo>
                <a:lnTo>
                  <a:pt x="666" y="82"/>
                </a:lnTo>
                <a:lnTo>
                  <a:pt x="669" y="85"/>
                </a:lnTo>
                <a:lnTo>
                  <a:pt x="683" y="70"/>
                </a:lnTo>
                <a:lnTo>
                  <a:pt x="701" y="80"/>
                </a:lnTo>
                <a:lnTo>
                  <a:pt x="697" y="96"/>
                </a:lnTo>
                <a:lnTo>
                  <a:pt x="681" y="109"/>
                </a:lnTo>
                <a:lnTo>
                  <a:pt x="701" y="102"/>
                </a:lnTo>
                <a:lnTo>
                  <a:pt x="700" y="122"/>
                </a:lnTo>
                <a:lnTo>
                  <a:pt x="694" y="131"/>
                </a:lnTo>
                <a:lnTo>
                  <a:pt x="686" y="136"/>
                </a:lnTo>
                <a:lnTo>
                  <a:pt x="679" y="143"/>
                </a:lnTo>
                <a:lnTo>
                  <a:pt x="672" y="148"/>
                </a:lnTo>
                <a:lnTo>
                  <a:pt x="676" y="152"/>
                </a:lnTo>
                <a:lnTo>
                  <a:pt x="697" y="152"/>
                </a:lnTo>
                <a:lnTo>
                  <a:pt x="754" y="129"/>
                </a:lnTo>
                <a:lnTo>
                  <a:pt x="754" y="119"/>
                </a:lnTo>
                <a:lnTo>
                  <a:pt x="803" y="113"/>
                </a:lnTo>
                <a:lnTo>
                  <a:pt x="804" y="102"/>
                </a:lnTo>
                <a:lnTo>
                  <a:pt x="818" y="94"/>
                </a:lnTo>
                <a:lnTo>
                  <a:pt x="832" y="85"/>
                </a:lnTo>
                <a:lnTo>
                  <a:pt x="887" y="85"/>
                </a:lnTo>
                <a:lnTo>
                  <a:pt x="905" y="78"/>
                </a:lnTo>
                <a:lnTo>
                  <a:pt x="926" y="49"/>
                </a:lnTo>
                <a:lnTo>
                  <a:pt x="940" y="38"/>
                </a:lnTo>
                <a:lnTo>
                  <a:pt x="962" y="45"/>
                </a:lnTo>
                <a:lnTo>
                  <a:pt x="951" y="71"/>
                </a:lnTo>
                <a:lnTo>
                  <a:pt x="960" y="81"/>
                </a:lnTo>
                <a:lnTo>
                  <a:pt x="955" y="91"/>
                </a:lnTo>
                <a:lnTo>
                  <a:pt x="933" y="99"/>
                </a:lnTo>
                <a:lnTo>
                  <a:pt x="928" y="95"/>
                </a:lnTo>
                <a:lnTo>
                  <a:pt x="919" y="103"/>
                </a:lnTo>
                <a:lnTo>
                  <a:pt x="900" y="109"/>
                </a:lnTo>
                <a:lnTo>
                  <a:pt x="877" y="137"/>
                </a:lnTo>
                <a:lnTo>
                  <a:pt x="888" y="148"/>
                </a:lnTo>
                <a:lnTo>
                  <a:pt x="837" y="158"/>
                </a:lnTo>
                <a:lnTo>
                  <a:pt x="814" y="169"/>
                </a:lnTo>
                <a:lnTo>
                  <a:pt x="813" y="179"/>
                </a:lnTo>
                <a:lnTo>
                  <a:pt x="792" y="203"/>
                </a:lnTo>
                <a:lnTo>
                  <a:pt x="785" y="191"/>
                </a:lnTo>
                <a:lnTo>
                  <a:pt x="785" y="211"/>
                </a:lnTo>
                <a:lnTo>
                  <a:pt x="764" y="239"/>
                </a:lnTo>
                <a:lnTo>
                  <a:pt x="771" y="224"/>
                </a:lnTo>
                <a:lnTo>
                  <a:pt x="765" y="214"/>
                </a:lnTo>
                <a:lnTo>
                  <a:pt x="767" y="204"/>
                </a:lnTo>
                <a:lnTo>
                  <a:pt x="778" y="191"/>
                </a:lnTo>
                <a:lnTo>
                  <a:pt x="765" y="198"/>
                </a:lnTo>
                <a:lnTo>
                  <a:pt x="760" y="219"/>
                </a:lnTo>
                <a:lnTo>
                  <a:pt x="749" y="211"/>
                </a:lnTo>
                <a:lnTo>
                  <a:pt x="760" y="225"/>
                </a:lnTo>
                <a:lnTo>
                  <a:pt x="755" y="240"/>
                </a:lnTo>
                <a:lnTo>
                  <a:pt x="751" y="243"/>
                </a:lnTo>
                <a:lnTo>
                  <a:pt x="758" y="245"/>
                </a:lnTo>
                <a:lnTo>
                  <a:pt x="757" y="260"/>
                </a:lnTo>
                <a:lnTo>
                  <a:pt x="744" y="256"/>
                </a:lnTo>
                <a:lnTo>
                  <a:pt x="742" y="263"/>
                </a:lnTo>
                <a:lnTo>
                  <a:pt x="751" y="268"/>
                </a:lnTo>
                <a:lnTo>
                  <a:pt x="755" y="263"/>
                </a:lnTo>
                <a:lnTo>
                  <a:pt x="755" y="270"/>
                </a:lnTo>
                <a:lnTo>
                  <a:pt x="736" y="274"/>
                </a:lnTo>
                <a:lnTo>
                  <a:pt x="739" y="287"/>
                </a:lnTo>
                <a:lnTo>
                  <a:pt x="691" y="308"/>
                </a:lnTo>
                <a:lnTo>
                  <a:pt x="648" y="340"/>
                </a:lnTo>
                <a:lnTo>
                  <a:pt x="630" y="369"/>
                </a:lnTo>
                <a:lnTo>
                  <a:pt x="637" y="442"/>
                </a:lnTo>
                <a:lnTo>
                  <a:pt x="627" y="473"/>
                </a:lnTo>
                <a:lnTo>
                  <a:pt x="613" y="478"/>
                </a:lnTo>
                <a:lnTo>
                  <a:pt x="606" y="461"/>
                </a:lnTo>
                <a:lnTo>
                  <a:pt x="596" y="433"/>
                </a:lnTo>
                <a:lnTo>
                  <a:pt x="599" y="424"/>
                </a:lnTo>
                <a:lnTo>
                  <a:pt x="595" y="424"/>
                </a:lnTo>
                <a:lnTo>
                  <a:pt x="600" y="397"/>
                </a:lnTo>
                <a:lnTo>
                  <a:pt x="585" y="379"/>
                </a:lnTo>
                <a:lnTo>
                  <a:pt x="561" y="386"/>
                </a:lnTo>
                <a:lnTo>
                  <a:pt x="547" y="372"/>
                </a:lnTo>
                <a:lnTo>
                  <a:pt x="519" y="376"/>
                </a:lnTo>
                <a:lnTo>
                  <a:pt x="522" y="363"/>
                </a:lnTo>
                <a:lnTo>
                  <a:pt x="515" y="373"/>
                </a:lnTo>
                <a:lnTo>
                  <a:pt x="479" y="375"/>
                </a:lnTo>
                <a:lnTo>
                  <a:pt x="479" y="379"/>
                </a:lnTo>
                <a:lnTo>
                  <a:pt x="497" y="379"/>
                </a:lnTo>
                <a:lnTo>
                  <a:pt x="487" y="390"/>
                </a:lnTo>
                <a:lnTo>
                  <a:pt x="493" y="398"/>
                </a:lnTo>
                <a:lnTo>
                  <a:pt x="480" y="391"/>
                </a:lnTo>
                <a:lnTo>
                  <a:pt x="466" y="397"/>
                </a:lnTo>
                <a:lnTo>
                  <a:pt x="451" y="384"/>
                </a:lnTo>
                <a:lnTo>
                  <a:pt x="400" y="391"/>
                </a:lnTo>
                <a:lnTo>
                  <a:pt x="400" y="386"/>
                </a:lnTo>
                <a:lnTo>
                  <a:pt x="392" y="404"/>
                </a:lnTo>
                <a:lnTo>
                  <a:pt x="374" y="412"/>
                </a:lnTo>
                <a:lnTo>
                  <a:pt x="381" y="408"/>
                </a:lnTo>
                <a:lnTo>
                  <a:pt x="368" y="408"/>
                </a:lnTo>
                <a:lnTo>
                  <a:pt x="368" y="412"/>
                </a:lnTo>
                <a:lnTo>
                  <a:pt x="349" y="425"/>
                </a:lnTo>
                <a:lnTo>
                  <a:pt x="349" y="436"/>
                </a:lnTo>
                <a:lnTo>
                  <a:pt x="342" y="436"/>
                </a:lnTo>
                <a:lnTo>
                  <a:pt x="343" y="463"/>
                </a:lnTo>
                <a:lnTo>
                  <a:pt x="312" y="452"/>
                </a:lnTo>
                <a:lnTo>
                  <a:pt x="309" y="429"/>
                </a:lnTo>
                <a:lnTo>
                  <a:pt x="290" y="384"/>
                </a:lnTo>
                <a:lnTo>
                  <a:pt x="267" y="384"/>
                </a:lnTo>
                <a:lnTo>
                  <a:pt x="252" y="401"/>
                </a:lnTo>
                <a:lnTo>
                  <a:pt x="235" y="379"/>
                </a:lnTo>
                <a:lnTo>
                  <a:pt x="237" y="368"/>
                </a:lnTo>
                <a:lnTo>
                  <a:pt x="218" y="347"/>
                </a:lnTo>
                <a:lnTo>
                  <a:pt x="139" y="356"/>
                </a:lnTo>
                <a:lnTo>
                  <a:pt x="86" y="327"/>
                </a:lnTo>
                <a:lnTo>
                  <a:pt x="46" y="331"/>
                </a:lnTo>
                <a:lnTo>
                  <a:pt x="48" y="319"/>
                </a:lnTo>
                <a:lnTo>
                  <a:pt x="35" y="301"/>
                </a:lnTo>
                <a:lnTo>
                  <a:pt x="7" y="291"/>
                </a:lnTo>
                <a:lnTo>
                  <a:pt x="10" y="280"/>
                </a:lnTo>
                <a:lnTo>
                  <a:pt x="2" y="256"/>
                </a:lnTo>
                <a:lnTo>
                  <a:pt x="7" y="245"/>
                </a:lnTo>
                <a:lnTo>
                  <a:pt x="3" y="229"/>
                </a:lnTo>
                <a:lnTo>
                  <a:pt x="9" y="231"/>
                </a:lnTo>
                <a:lnTo>
                  <a:pt x="9" y="224"/>
                </a:lnTo>
                <a:lnTo>
                  <a:pt x="16" y="219"/>
                </a:lnTo>
                <a:lnTo>
                  <a:pt x="0" y="221"/>
                </a:lnTo>
                <a:lnTo>
                  <a:pt x="2" y="176"/>
                </a:lnTo>
                <a:lnTo>
                  <a:pt x="21" y="147"/>
                </a:lnTo>
                <a:lnTo>
                  <a:pt x="30" y="126"/>
                </a:lnTo>
                <a:lnTo>
                  <a:pt x="79" y="64"/>
                </a:lnTo>
                <a:lnTo>
                  <a:pt x="91" y="61"/>
                </a:lnTo>
                <a:lnTo>
                  <a:pt x="81" y="57"/>
                </a:lnTo>
                <a:lnTo>
                  <a:pt x="91" y="45"/>
                </a:lnTo>
                <a:lnTo>
                  <a:pt x="95" y="21"/>
                </a:lnTo>
                <a:lnTo>
                  <a:pt x="125" y="24"/>
                </a:lnTo>
                <a:lnTo>
                  <a:pt x="112" y="38"/>
                </a:lnTo>
                <a:lnTo>
                  <a:pt x="128" y="26"/>
                </a:lnTo>
                <a:lnTo>
                  <a:pt x="130" y="17"/>
                </a:lnTo>
                <a:lnTo>
                  <a:pt x="137" y="13"/>
                </a:lnTo>
                <a:lnTo>
                  <a:pt x="135" y="7"/>
                </a:lnTo>
                <a:lnTo>
                  <a:pt x="557" y="7"/>
                </a:lnTo>
                <a:lnTo>
                  <a:pt x="563" y="0"/>
                </a:lnTo>
                <a:lnTo>
                  <a:pt x="564" y="13"/>
                </a:lnTo>
                <a:lnTo>
                  <a:pt x="631" y="26"/>
                </a:lnTo>
                <a:lnTo>
                  <a:pt x="581" y="53"/>
                </a:lnTo>
                <a:lnTo>
                  <a:pt x="600" y="47"/>
                </a:lnTo>
                <a:lnTo>
                  <a:pt x="599" y="54"/>
                </a:lnTo>
                <a:lnTo>
                  <a:pt x="610" y="53"/>
                </a:lnTo>
                <a:lnTo>
                  <a:pt x="655" y="36"/>
                </a:lnTo>
                <a:lnTo>
                  <a:pt x="637" y="50"/>
                </a:lnTo>
                <a:lnTo>
                  <a:pt x="697" y="56"/>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81" name="Freeform 82"/>
          <p:cNvSpPr>
            <a:spLocks/>
          </p:cNvSpPr>
          <p:nvPr/>
        </p:nvSpPr>
        <p:spPr bwMode="auto">
          <a:xfrm>
            <a:off x="238125" y="1959092"/>
            <a:ext cx="1003300" cy="465138"/>
          </a:xfrm>
          <a:custGeom>
            <a:avLst/>
            <a:gdLst/>
            <a:ahLst/>
            <a:cxnLst>
              <a:cxn ang="0">
                <a:pos x="632" y="26"/>
              </a:cxn>
              <a:cxn ang="0">
                <a:pos x="451" y="197"/>
              </a:cxn>
              <a:cxn ang="0">
                <a:pos x="500" y="222"/>
              </a:cxn>
              <a:cxn ang="0">
                <a:pos x="488" y="288"/>
              </a:cxn>
              <a:cxn ang="0">
                <a:pos x="493" y="268"/>
              </a:cxn>
              <a:cxn ang="0">
                <a:pos x="488" y="267"/>
              </a:cxn>
              <a:cxn ang="0">
                <a:pos x="486" y="236"/>
              </a:cxn>
              <a:cxn ang="0">
                <a:pos x="474" y="229"/>
              </a:cxn>
              <a:cxn ang="0">
                <a:pos x="451" y="229"/>
              </a:cxn>
              <a:cxn ang="0">
                <a:pos x="430" y="205"/>
              </a:cxn>
              <a:cxn ang="0">
                <a:pos x="446" y="196"/>
              </a:cxn>
              <a:cxn ang="0">
                <a:pos x="379" y="189"/>
              </a:cxn>
              <a:cxn ang="0">
                <a:pos x="362" y="182"/>
              </a:cxn>
              <a:cxn ang="0">
                <a:pos x="334" y="183"/>
              </a:cxn>
              <a:cxn ang="0">
                <a:pos x="337" y="187"/>
              </a:cxn>
              <a:cxn ang="0">
                <a:pos x="279" y="208"/>
              </a:cxn>
              <a:cxn ang="0">
                <a:pos x="279" y="201"/>
              </a:cxn>
              <a:cxn ang="0">
                <a:pos x="331" y="180"/>
              </a:cxn>
              <a:cxn ang="0">
                <a:pos x="319" y="173"/>
              </a:cxn>
              <a:cxn ang="0">
                <a:pos x="261" y="191"/>
              </a:cxn>
              <a:cxn ang="0">
                <a:pos x="218" y="214"/>
              </a:cxn>
              <a:cxn ang="0">
                <a:pos x="170" y="238"/>
              </a:cxn>
              <a:cxn ang="0">
                <a:pos x="91" y="268"/>
              </a:cxn>
              <a:cxn ang="0">
                <a:pos x="36" y="281"/>
              </a:cxn>
              <a:cxn ang="0">
                <a:pos x="16" y="284"/>
              </a:cxn>
              <a:cxn ang="0">
                <a:pos x="51" y="270"/>
              </a:cxn>
              <a:cxn ang="0">
                <a:pos x="75" y="263"/>
              </a:cxn>
              <a:cxn ang="0">
                <a:pos x="184" y="214"/>
              </a:cxn>
              <a:cxn ang="0">
                <a:pos x="137" y="226"/>
              </a:cxn>
              <a:cxn ang="0">
                <a:pos x="138" y="211"/>
              </a:cxn>
              <a:cxn ang="0">
                <a:pos x="113" y="211"/>
              </a:cxn>
              <a:cxn ang="0">
                <a:pos x="109" y="204"/>
              </a:cxn>
              <a:cxn ang="0">
                <a:pos x="106" y="198"/>
              </a:cxn>
              <a:cxn ang="0">
                <a:pos x="109" y="179"/>
              </a:cxn>
              <a:cxn ang="0">
                <a:pos x="138" y="154"/>
              </a:cxn>
              <a:cxn ang="0">
                <a:pos x="239" y="127"/>
              </a:cxn>
              <a:cxn ang="0">
                <a:pos x="249" y="112"/>
              </a:cxn>
              <a:cxn ang="0">
                <a:pos x="183" y="114"/>
              </a:cxn>
              <a:cxn ang="0">
                <a:pos x="186" y="95"/>
              </a:cxn>
              <a:cxn ang="0">
                <a:pos x="250" y="86"/>
              </a:cxn>
              <a:cxn ang="0">
                <a:pos x="295" y="85"/>
              </a:cxn>
              <a:cxn ang="0">
                <a:pos x="300" y="84"/>
              </a:cxn>
              <a:cxn ang="0">
                <a:pos x="295" y="77"/>
              </a:cxn>
              <a:cxn ang="0">
                <a:pos x="285" y="61"/>
              </a:cxn>
              <a:cxn ang="0">
                <a:pos x="291" y="42"/>
              </a:cxn>
              <a:cxn ang="0">
                <a:pos x="354" y="26"/>
              </a:cxn>
              <a:cxn ang="0">
                <a:pos x="405" y="18"/>
              </a:cxn>
              <a:cxn ang="0">
                <a:pos x="446" y="8"/>
              </a:cxn>
              <a:cxn ang="0">
                <a:pos x="467" y="8"/>
              </a:cxn>
              <a:cxn ang="0">
                <a:pos x="520" y="10"/>
              </a:cxn>
            </a:cxnLst>
            <a:rect l="0" t="0" r="r" b="b"/>
            <a:pathLst>
              <a:path w="632" h="293">
                <a:moveTo>
                  <a:pt x="514" y="15"/>
                </a:moveTo>
                <a:lnTo>
                  <a:pt x="614" y="21"/>
                </a:lnTo>
                <a:lnTo>
                  <a:pt x="632" y="26"/>
                </a:lnTo>
                <a:lnTo>
                  <a:pt x="430" y="191"/>
                </a:lnTo>
                <a:lnTo>
                  <a:pt x="457" y="191"/>
                </a:lnTo>
                <a:lnTo>
                  <a:pt x="451" y="197"/>
                </a:lnTo>
                <a:lnTo>
                  <a:pt x="453" y="217"/>
                </a:lnTo>
                <a:lnTo>
                  <a:pt x="499" y="201"/>
                </a:lnTo>
                <a:lnTo>
                  <a:pt x="500" y="222"/>
                </a:lnTo>
                <a:lnTo>
                  <a:pt x="489" y="260"/>
                </a:lnTo>
                <a:lnTo>
                  <a:pt x="507" y="270"/>
                </a:lnTo>
                <a:lnTo>
                  <a:pt x="488" y="288"/>
                </a:lnTo>
                <a:lnTo>
                  <a:pt x="472" y="293"/>
                </a:lnTo>
                <a:lnTo>
                  <a:pt x="484" y="288"/>
                </a:lnTo>
                <a:lnTo>
                  <a:pt x="493" y="268"/>
                </a:lnTo>
                <a:lnTo>
                  <a:pt x="468" y="279"/>
                </a:lnTo>
                <a:lnTo>
                  <a:pt x="481" y="268"/>
                </a:lnTo>
                <a:lnTo>
                  <a:pt x="488" y="267"/>
                </a:lnTo>
                <a:lnTo>
                  <a:pt x="478" y="249"/>
                </a:lnTo>
                <a:lnTo>
                  <a:pt x="486" y="246"/>
                </a:lnTo>
                <a:lnTo>
                  <a:pt x="486" y="236"/>
                </a:lnTo>
                <a:lnTo>
                  <a:pt x="495" y="231"/>
                </a:lnTo>
                <a:lnTo>
                  <a:pt x="481" y="226"/>
                </a:lnTo>
                <a:lnTo>
                  <a:pt x="474" y="229"/>
                </a:lnTo>
                <a:lnTo>
                  <a:pt x="465" y="226"/>
                </a:lnTo>
                <a:lnTo>
                  <a:pt x="464" y="224"/>
                </a:lnTo>
                <a:lnTo>
                  <a:pt x="451" y="229"/>
                </a:lnTo>
                <a:lnTo>
                  <a:pt x="444" y="215"/>
                </a:lnTo>
                <a:lnTo>
                  <a:pt x="440" y="212"/>
                </a:lnTo>
                <a:lnTo>
                  <a:pt x="430" y="205"/>
                </a:lnTo>
                <a:lnTo>
                  <a:pt x="440" y="204"/>
                </a:lnTo>
                <a:lnTo>
                  <a:pt x="449" y="200"/>
                </a:lnTo>
                <a:lnTo>
                  <a:pt x="446" y="196"/>
                </a:lnTo>
                <a:lnTo>
                  <a:pt x="423" y="201"/>
                </a:lnTo>
                <a:lnTo>
                  <a:pt x="381" y="197"/>
                </a:lnTo>
                <a:lnTo>
                  <a:pt x="379" y="189"/>
                </a:lnTo>
                <a:lnTo>
                  <a:pt x="359" y="184"/>
                </a:lnTo>
                <a:lnTo>
                  <a:pt x="369" y="182"/>
                </a:lnTo>
                <a:lnTo>
                  <a:pt x="362" y="182"/>
                </a:lnTo>
                <a:lnTo>
                  <a:pt x="373" y="176"/>
                </a:lnTo>
                <a:lnTo>
                  <a:pt x="355" y="176"/>
                </a:lnTo>
                <a:lnTo>
                  <a:pt x="334" y="183"/>
                </a:lnTo>
                <a:lnTo>
                  <a:pt x="338" y="184"/>
                </a:lnTo>
                <a:lnTo>
                  <a:pt x="327" y="189"/>
                </a:lnTo>
                <a:lnTo>
                  <a:pt x="337" y="187"/>
                </a:lnTo>
                <a:lnTo>
                  <a:pt x="319" y="197"/>
                </a:lnTo>
                <a:lnTo>
                  <a:pt x="309" y="196"/>
                </a:lnTo>
                <a:lnTo>
                  <a:pt x="279" y="208"/>
                </a:lnTo>
                <a:lnTo>
                  <a:pt x="257" y="211"/>
                </a:lnTo>
                <a:lnTo>
                  <a:pt x="263" y="207"/>
                </a:lnTo>
                <a:lnTo>
                  <a:pt x="279" y="201"/>
                </a:lnTo>
                <a:lnTo>
                  <a:pt x="267" y="201"/>
                </a:lnTo>
                <a:lnTo>
                  <a:pt x="296" y="183"/>
                </a:lnTo>
                <a:lnTo>
                  <a:pt x="331" y="180"/>
                </a:lnTo>
                <a:lnTo>
                  <a:pt x="321" y="177"/>
                </a:lnTo>
                <a:lnTo>
                  <a:pt x="340" y="169"/>
                </a:lnTo>
                <a:lnTo>
                  <a:pt x="319" y="173"/>
                </a:lnTo>
                <a:lnTo>
                  <a:pt x="316" y="173"/>
                </a:lnTo>
                <a:lnTo>
                  <a:pt x="267" y="193"/>
                </a:lnTo>
                <a:lnTo>
                  <a:pt x="261" y="191"/>
                </a:lnTo>
                <a:lnTo>
                  <a:pt x="261" y="197"/>
                </a:lnTo>
                <a:lnTo>
                  <a:pt x="228" y="208"/>
                </a:lnTo>
                <a:lnTo>
                  <a:pt x="218" y="214"/>
                </a:lnTo>
                <a:lnTo>
                  <a:pt x="225" y="218"/>
                </a:lnTo>
                <a:lnTo>
                  <a:pt x="201" y="231"/>
                </a:lnTo>
                <a:lnTo>
                  <a:pt x="170" y="238"/>
                </a:lnTo>
                <a:lnTo>
                  <a:pt x="112" y="261"/>
                </a:lnTo>
                <a:lnTo>
                  <a:pt x="93" y="261"/>
                </a:lnTo>
                <a:lnTo>
                  <a:pt x="91" y="268"/>
                </a:lnTo>
                <a:lnTo>
                  <a:pt x="65" y="278"/>
                </a:lnTo>
                <a:lnTo>
                  <a:pt x="70" y="274"/>
                </a:lnTo>
                <a:lnTo>
                  <a:pt x="36" y="281"/>
                </a:lnTo>
                <a:lnTo>
                  <a:pt x="39" y="277"/>
                </a:lnTo>
                <a:lnTo>
                  <a:pt x="21" y="286"/>
                </a:lnTo>
                <a:lnTo>
                  <a:pt x="16" y="284"/>
                </a:lnTo>
                <a:lnTo>
                  <a:pt x="0" y="291"/>
                </a:lnTo>
                <a:lnTo>
                  <a:pt x="4" y="286"/>
                </a:lnTo>
                <a:lnTo>
                  <a:pt x="51" y="270"/>
                </a:lnTo>
                <a:lnTo>
                  <a:pt x="63" y="274"/>
                </a:lnTo>
                <a:lnTo>
                  <a:pt x="61" y="271"/>
                </a:lnTo>
                <a:lnTo>
                  <a:pt x="75" y="263"/>
                </a:lnTo>
                <a:lnTo>
                  <a:pt x="127" y="246"/>
                </a:lnTo>
                <a:lnTo>
                  <a:pt x="163" y="224"/>
                </a:lnTo>
                <a:lnTo>
                  <a:pt x="184" y="214"/>
                </a:lnTo>
                <a:lnTo>
                  <a:pt x="155" y="222"/>
                </a:lnTo>
                <a:lnTo>
                  <a:pt x="156" y="215"/>
                </a:lnTo>
                <a:lnTo>
                  <a:pt x="137" y="226"/>
                </a:lnTo>
                <a:lnTo>
                  <a:pt x="140" y="217"/>
                </a:lnTo>
                <a:lnTo>
                  <a:pt x="130" y="217"/>
                </a:lnTo>
                <a:lnTo>
                  <a:pt x="138" y="211"/>
                </a:lnTo>
                <a:lnTo>
                  <a:pt x="98" y="222"/>
                </a:lnTo>
                <a:lnTo>
                  <a:pt x="116" y="212"/>
                </a:lnTo>
                <a:lnTo>
                  <a:pt x="113" y="211"/>
                </a:lnTo>
                <a:lnTo>
                  <a:pt x="124" y="205"/>
                </a:lnTo>
                <a:lnTo>
                  <a:pt x="131" y="191"/>
                </a:lnTo>
                <a:lnTo>
                  <a:pt x="109" y="204"/>
                </a:lnTo>
                <a:lnTo>
                  <a:pt x="98" y="203"/>
                </a:lnTo>
                <a:lnTo>
                  <a:pt x="98" y="198"/>
                </a:lnTo>
                <a:lnTo>
                  <a:pt x="106" y="198"/>
                </a:lnTo>
                <a:lnTo>
                  <a:pt x="102" y="191"/>
                </a:lnTo>
                <a:lnTo>
                  <a:pt x="127" y="182"/>
                </a:lnTo>
                <a:lnTo>
                  <a:pt x="109" y="179"/>
                </a:lnTo>
                <a:lnTo>
                  <a:pt x="116" y="172"/>
                </a:lnTo>
                <a:lnTo>
                  <a:pt x="107" y="170"/>
                </a:lnTo>
                <a:lnTo>
                  <a:pt x="138" y="154"/>
                </a:lnTo>
                <a:lnTo>
                  <a:pt x="177" y="144"/>
                </a:lnTo>
                <a:lnTo>
                  <a:pt x="226" y="134"/>
                </a:lnTo>
                <a:lnTo>
                  <a:pt x="239" y="127"/>
                </a:lnTo>
                <a:lnTo>
                  <a:pt x="244" y="116"/>
                </a:lnTo>
                <a:lnTo>
                  <a:pt x="261" y="112"/>
                </a:lnTo>
                <a:lnTo>
                  <a:pt x="249" y="112"/>
                </a:lnTo>
                <a:lnTo>
                  <a:pt x="222" y="121"/>
                </a:lnTo>
                <a:lnTo>
                  <a:pt x="225" y="114"/>
                </a:lnTo>
                <a:lnTo>
                  <a:pt x="183" y="114"/>
                </a:lnTo>
                <a:lnTo>
                  <a:pt x="189" y="105"/>
                </a:lnTo>
                <a:lnTo>
                  <a:pt x="200" y="102"/>
                </a:lnTo>
                <a:lnTo>
                  <a:pt x="186" y="95"/>
                </a:lnTo>
                <a:lnTo>
                  <a:pt x="253" y="81"/>
                </a:lnTo>
                <a:lnTo>
                  <a:pt x="267" y="80"/>
                </a:lnTo>
                <a:lnTo>
                  <a:pt x="250" y="86"/>
                </a:lnTo>
                <a:lnTo>
                  <a:pt x="254" y="89"/>
                </a:lnTo>
                <a:lnTo>
                  <a:pt x="275" y="91"/>
                </a:lnTo>
                <a:lnTo>
                  <a:pt x="295" y="85"/>
                </a:lnTo>
                <a:lnTo>
                  <a:pt x="282" y="85"/>
                </a:lnTo>
                <a:lnTo>
                  <a:pt x="289" y="80"/>
                </a:lnTo>
                <a:lnTo>
                  <a:pt x="300" y="84"/>
                </a:lnTo>
                <a:lnTo>
                  <a:pt x="321" y="81"/>
                </a:lnTo>
                <a:lnTo>
                  <a:pt x="295" y="81"/>
                </a:lnTo>
                <a:lnTo>
                  <a:pt x="295" y="77"/>
                </a:lnTo>
                <a:lnTo>
                  <a:pt x="303" y="73"/>
                </a:lnTo>
                <a:lnTo>
                  <a:pt x="279" y="71"/>
                </a:lnTo>
                <a:lnTo>
                  <a:pt x="285" y="61"/>
                </a:lnTo>
                <a:lnTo>
                  <a:pt x="270" y="50"/>
                </a:lnTo>
                <a:lnTo>
                  <a:pt x="282" y="47"/>
                </a:lnTo>
                <a:lnTo>
                  <a:pt x="291" y="42"/>
                </a:lnTo>
                <a:lnTo>
                  <a:pt x="321" y="39"/>
                </a:lnTo>
                <a:lnTo>
                  <a:pt x="355" y="31"/>
                </a:lnTo>
                <a:lnTo>
                  <a:pt x="354" y="26"/>
                </a:lnTo>
                <a:lnTo>
                  <a:pt x="381" y="18"/>
                </a:lnTo>
                <a:lnTo>
                  <a:pt x="411" y="12"/>
                </a:lnTo>
                <a:lnTo>
                  <a:pt x="405" y="18"/>
                </a:lnTo>
                <a:lnTo>
                  <a:pt x="419" y="14"/>
                </a:lnTo>
                <a:lnTo>
                  <a:pt x="421" y="11"/>
                </a:lnTo>
                <a:lnTo>
                  <a:pt x="446" y="8"/>
                </a:lnTo>
                <a:lnTo>
                  <a:pt x="475" y="0"/>
                </a:lnTo>
                <a:lnTo>
                  <a:pt x="484" y="4"/>
                </a:lnTo>
                <a:lnTo>
                  <a:pt x="467" y="8"/>
                </a:lnTo>
                <a:lnTo>
                  <a:pt x="475" y="11"/>
                </a:lnTo>
                <a:lnTo>
                  <a:pt x="489" y="5"/>
                </a:lnTo>
                <a:lnTo>
                  <a:pt x="520" y="10"/>
                </a:lnTo>
                <a:lnTo>
                  <a:pt x="514" y="15"/>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82" name="Freeform 83"/>
          <p:cNvSpPr>
            <a:spLocks/>
          </p:cNvSpPr>
          <p:nvPr/>
        </p:nvSpPr>
        <p:spPr bwMode="auto">
          <a:xfrm>
            <a:off x="2122488" y="2841742"/>
            <a:ext cx="50800" cy="19050"/>
          </a:xfrm>
          <a:custGeom>
            <a:avLst/>
            <a:gdLst/>
            <a:ahLst/>
            <a:cxnLst>
              <a:cxn ang="0">
                <a:pos x="32" y="0"/>
              </a:cxn>
              <a:cxn ang="0">
                <a:pos x="0" y="12"/>
              </a:cxn>
              <a:cxn ang="0">
                <a:pos x="31" y="5"/>
              </a:cxn>
              <a:cxn ang="0">
                <a:pos x="25" y="6"/>
              </a:cxn>
              <a:cxn ang="0">
                <a:pos x="32" y="0"/>
              </a:cxn>
            </a:cxnLst>
            <a:rect l="0" t="0" r="r" b="b"/>
            <a:pathLst>
              <a:path w="32" h="12">
                <a:moveTo>
                  <a:pt x="32" y="0"/>
                </a:moveTo>
                <a:lnTo>
                  <a:pt x="0" y="12"/>
                </a:lnTo>
                <a:lnTo>
                  <a:pt x="31" y="5"/>
                </a:lnTo>
                <a:lnTo>
                  <a:pt x="25" y="6"/>
                </a:lnTo>
                <a:lnTo>
                  <a:pt x="32"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83" name="Freeform 84"/>
          <p:cNvSpPr>
            <a:spLocks/>
          </p:cNvSpPr>
          <p:nvPr/>
        </p:nvSpPr>
        <p:spPr bwMode="auto">
          <a:xfrm>
            <a:off x="579439" y="2322630"/>
            <a:ext cx="23813" cy="4763"/>
          </a:xfrm>
          <a:custGeom>
            <a:avLst/>
            <a:gdLst/>
            <a:ahLst/>
            <a:cxnLst>
              <a:cxn ang="0">
                <a:pos x="8" y="0"/>
              </a:cxn>
              <a:cxn ang="0">
                <a:pos x="15" y="2"/>
              </a:cxn>
              <a:cxn ang="0">
                <a:pos x="1" y="3"/>
              </a:cxn>
              <a:cxn ang="0">
                <a:pos x="0" y="2"/>
              </a:cxn>
              <a:cxn ang="0">
                <a:pos x="8" y="0"/>
              </a:cxn>
            </a:cxnLst>
            <a:rect l="0" t="0" r="r" b="b"/>
            <a:pathLst>
              <a:path w="15" h="3">
                <a:moveTo>
                  <a:pt x="8" y="0"/>
                </a:moveTo>
                <a:lnTo>
                  <a:pt x="15" y="2"/>
                </a:lnTo>
                <a:lnTo>
                  <a:pt x="1" y="3"/>
                </a:lnTo>
                <a:lnTo>
                  <a:pt x="0" y="2"/>
                </a:lnTo>
                <a:lnTo>
                  <a:pt x="8"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84" name="Freeform 85"/>
          <p:cNvSpPr>
            <a:spLocks/>
          </p:cNvSpPr>
          <p:nvPr/>
        </p:nvSpPr>
        <p:spPr bwMode="auto">
          <a:xfrm>
            <a:off x="511176" y="2333742"/>
            <a:ext cx="73025" cy="31750"/>
          </a:xfrm>
          <a:custGeom>
            <a:avLst/>
            <a:gdLst/>
            <a:ahLst/>
            <a:cxnLst>
              <a:cxn ang="0">
                <a:pos x="3" y="9"/>
              </a:cxn>
              <a:cxn ang="0">
                <a:pos x="19" y="4"/>
              </a:cxn>
              <a:cxn ang="0">
                <a:pos x="18" y="9"/>
              </a:cxn>
              <a:cxn ang="0">
                <a:pos x="28" y="0"/>
              </a:cxn>
              <a:cxn ang="0">
                <a:pos x="46" y="0"/>
              </a:cxn>
              <a:cxn ang="0">
                <a:pos x="46" y="6"/>
              </a:cxn>
              <a:cxn ang="0">
                <a:pos x="33" y="6"/>
              </a:cxn>
              <a:cxn ang="0">
                <a:pos x="33" y="11"/>
              </a:cxn>
              <a:cxn ang="0">
                <a:pos x="1" y="20"/>
              </a:cxn>
              <a:cxn ang="0">
                <a:pos x="8" y="13"/>
              </a:cxn>
              <a:cxn ang="0">
                <a:pos x="0" y="18"/>
              </a:cxn>
              <a:cxn ang="0">
                <a:pos x="3" y="9"/>
              </a:cxn>
            </a:cxnLst>
            <a:rect l="0" t="0" r="r" b="b"/>
            <a:pathLst>
              <a:path w="46" h="20">
                <a:moveTo>
                  <a:pt x="3" y="9"/>
                </a:moveTo>
                <a:lnTo>
                  <a:pt x="19" y="4"/>
                </a:lnTo>
                <a:lnTo>
                  <a:pt x="18" y="9"/>
                </a:lnTo>
                <a:lnTo>
                  <a:pt x="28" y="0"/>
                </a:lnTo>
                <a:lnTo>
                  <a:pt x="46" y="0"/>
                </a:lnTo>
                <a:lnTo>
                  <a:pt x="46" y="6"/>
                </a:lnTo>
                <a:lnTo>
                  <a:pt x="33" y="6"/>
                </a:lnTo>
                <a:lnTo>
                  <a:pt x="33" y="11"/>
                </a:lnTo>
                <a:lnTo>
                  <a:pt x="1" y="20"/>
                </a:lnTo>
                <a:lnTo>
                  <a:pt x="8" y="13"/>
                </a:lnTo>
                <a:lnTo>
                  <a:pt x="0" y="18"/>
                </a:lnTo>
                <a:lnTo>
                  <a:pt x="3" y="9"/>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85" name="Freeform 87"/>
          <p:cNvSpPr>
            <a:spLocks/>
          </p:cNvSpPr>
          <p:nvPr/>
        </p:nvSpPr>
        <p:spPr bwMode="auto">
          <a:xfrm>
            <a:off x="1392239" y="3251317"/>
            <a:ext cx="15875" cy="7938"/>
          </a:xfrm>
          <a:custGeom>
            <a:avLst/>
            <a:gdLst/>
            <a:ahLst/>
            <a:cxnLst>
              <a:cxn ang="0">
                <a:pos x="0" y="5"/>
              </a:cxn>
              <a:cxn ang="0">
                <a:pos x="10" y="0"/>
              </a:cxn>
              <a:cxn ang="0">
                <a:pos x="0" y="5"/>
              </a:cxn>
            </a:cxnLst>
            <a:rect l="0" t="0" r="r" b="b"/>
            <a:pathLst>
              <a:path w="10" h="5">
                <a:moveTo>
                  <a:pt x="0" y="5"/>
                </a:moveTo>
                <a:lnTo>
                  <a:pt x="10" y="0"/>
                </a:lnTo>
                <a:lnTo>
                  <a:pt x="0" y="5"/>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86" name="Freeform 88"/>
          <p:cNvSpPr>
            <a:spLocks/>
          </p:cNvSpPr>
          <p:nvPr/>
        </p:nvSpPr>
        <p:spPr bwMode="auto">
          <a:xfrm>
            <a:off x="985839" y="2394068"/>
            <a:ext cx="26988" cy="22225"/>
          </a:xfrm>
          <a:custGeom>
            <a:avLst/>
            <a:gdLst/>
            <a:ahLst/>
            <a:cxnLst>
              <a:cxn ang="0">
                <a:pos x="4" y="11"/>
              </a:cxn>
              <a:cxn ang="0">
                <a:pos x="8" y="14"/>
              </a:cxn>
              <a:cxn ang="0">
                <a:pos x="17" y="0"/>
              </a:cxn>
              <a:cxn ang="0">
                <a:pos x="8" y="1"/>
              </a:cxn>
              <a:cxn ang="0">
                <a:pos x="0" y="8"/>
              </a:cxn>
              <a:cxn ang="0">
                <a:pos x="10" y="5"/>
              </a:cxn>
              <a:cxn ang="0">
                <a:pos x="4" y="11"/>
              </a:cxn>
            </a:cxnLst>
            <a:rect l="0" t="0" r="r" b="b"/>
            <a:pathLst>
              <a:path w="17" h="14">
                <a:moveTo>
                  <a:pt x="4" y="11"/>
                </a:moveTo>
                <a:lnTo>
                  <a:pt x="8" y="14"/>
                </a:lnTo>
                <a:lnTo>
                  <a:pt x="17" y="0"/>
                </a:lnTo>
                <a:lnTo>
                  <a:pt x="8" y="1"/>
                </a:lnTo>
                <a:lnTo>
                  <a:pt x="0" y="8"/>
                </a:lnTo>
                <a:lnTo>
                  <a:pt x="10" y="5"/>
                </a:lnTo>
                <a:lnTo>
                  <a:pt x="4" y="11"/>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87" name="Freeform 89"/>
          <p:cNvSpPr>
            <a:spLocks/>
          </p:cNvSpPr>
          <p:nvPr/>
        </p:nvSpPr>
        <p:spPr bwMode="auto">
          <a:xfrm>
            <a:off x="950914" y="2378192"/>
            <a:ext cx="28575" cy="46038"/>
          </a:xfrm>
          <a:custGeom>
            <a:avLst/>
            <a:gdLst/>
            <a:ahLst/>
            <a:cxnLst>
              <a:cxn ang="0">
                <a:pos x="18" y="6"/>
              </a:cxn>
              <a:cxn ang="0">
                <a:pos x="14" y="22"/>
              </a:cxn>
              <a:cxn ang="0">
                <a:pos x="7" y="29"/>
              </a:cxn>
              <a:cxn ang="0">
                <a:pos x="0" y="18"/>
              </a:cxn>
              <a:cxn ang="0">
                <a:pos x="7" y="14"/>
              </a:cxn>
              <a:cxn ang="0">
                <a:pos x="2" y="13"/>
              </a:cxn>
              <a:cxn ang="0">
                <a:pos x="14" y="4"/>
              </a:cxn>
              <a:cxn ang="0">
                <a:pos x="2" y="7"/>
              </a:cxn>
              <a:cxn ang="0">
                <a:pos x="12" y="0"/>
              </a:cxn>
              <a:cxn ang="0">
                <a:pos x="18" y="6"/>
              </a:cxn>
            </a:cxnLst>
            <a:rect l="0" t="0" r="r" b="b"/>
            <a:pathLst>
              <a:path w="18" h="29">
                <a:moveTo>
                  <a:pt x="18" y="6"/>
                </a:moveTo>
                <a:lnTo>
                  <a:pt x="14" y="22"/>
                </a:lnTo>
                <a:lnTo>
                  <a:pt x="7" y="29"/>
                </a:lnTo>
                <a:lnTo>
                  <a:pt x="0" y="18"/>
                </a:lnTo>
                <a:lnTo>
                  <a:pt x="7" y="14"/>
                </a:lnTo>
                <a:lnTo>
                  <a:pt x="2" y="13"/>
                </a:lnTo>
                <a:lnTo>
                  <a:pt x="14" y="4"/>
                </a:lnTo>
                <a:lnTo>
                  <a:pt x="2" y="7"/>
                </a:lnTo>
                <a:lnTo>
                  <a:pt x="12" y="0"/>
                </a:lnTo>
                <a:lnTo>
                  <a:pt x="18" y="6"/>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88" name="Freeform 90"/>
          <p:cNvSpPr>
            <a:spLocks/>
          </p:cNvSpPr>
          <p:nvPr/>
        </p:nvSpPr>
        <p:spPr bwMode="auto">
          <a:xfrm>
            <a:off x="950914" y="2325805"/>
            <a:ext cx="34925" cy="22225"/>
          </a:xfrm>
          <a:custGeom>
            <a:avLst/>
            <a:gdLst/>
            <a:ahLst/>
            <a:cxnLst>
              <a:cxn ang="0">
                <a:pos x="22" y="1"/>
              </a:cxn>
              <a:cxn ang="0">
                <a:pos x="18" y="5"/>
              </a:cxn>
              <a:cxn ang="0">
                <a:pos x="9" y="5"/>
              </a:cxn>
              <a:cxn ang="0">
                <a:pos x="14" y="12"/>
              </a:cxn>
              <a:cxn ang="0">
                <a:pos x="7" y="7"/>
              </a:cxn>
              <a:cxn ang="0">
                <a:pos x="0" y="14"/>
              </a:cxn>
              <a:cxn ang="0">
                <a:pos x="5" y="0"/>
              </a:cxn>
              <a:cxn ang="0">
                <a:pos x="22" y="1"/>
              </a:cxn>
            </a:cxnLst>
            <a:rect l="0" t="0" r="r" b="b"/>
            <a:pathLst>
              <a:path w="22" h="14">
                <a:moveTo>
                  <a:pt x="22" y="1"/>
                </a:moveTo>
                <a:lnTo>
                  <a:pt x="18" y="5"/>
                </a:lnTo>
                <a:lnTo>
                  <a:pt x="9" y="5"/>
                </a:lnTo>
                <a:lnTo>
                  <a:pt x="14" y="12"/>
                </a:lnTo>
                <a:lnTo>
                  <a:pt x="7" y="7"/>
                </a:lnTo>
                <a:lnTo>
                  <a:pt x="0" y="14"/>
                </a:lnTo>
                <a:lnTo>
                  <a:pt x="5" y="0"/>
                </a:lnTo>
                <a:lnTo>
                  <a:pt x="22" y="1"/>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89" name="Freeform 91"/>
          <p:cNvSpPr>
            <a:spLocks/>
          </p:cNvSpPr>
          <p:nvPr/>
        </p:nvSpPr>
        <p:spPr bwMode="auto">
          <a:xfrm>
            <a:off x="973138" y="2357555"/>
            <a:ext cx="25400" cy="15875"/>
          </a:xfrm>
          <a:custGeom>
            <a:avLst/>
            <a:gdLst/>
            <a:ahLst/>
            <a:cxnLst>
              <a:cxn ang="0">
                <a:pos x="5" y="3"/>
              </a:cxn>
              <a:cxn ang="0">
                <a:pos x="16" y="0"/>
              </a:cxn>
              <a:cxn ang="0">
                <a:pos x="12" y="7"/>
              </a:cxn>
              <a:cxn ang="0">
                <a:pos x="11" y="5"/>
              </a:cxn>
              <a:cxn ang="0">
                <a:pos x="7" y="10"/>
              </a:cxn>
              <a:cxn ang="0">
                <a:pos x="0" y="10"/>
              </a:cxn>
              <a:cxn ang="0">
                <a:pos x="5" y="3"/>
              </a:cxn>
            </a:cxnLst>
            <a:rect l="0" t="0" r="r" b="b"/>
            <a:pathLst>
              <a:path w="16" h="10">
                <a:moveTo>
                  <a:pt x="5" y="3"/>
                </a:moveTo>
                <a:lnTo>
                  <a:pt x="16" y="0"/>
                </a:lnTo>
                <a:lnTo>
                  <a:pt x="12" y="7"/>
                </a:lnTo>
                <a:lnTo>
                  <a:pt x="11" y="5"/>
                </a:lnTo>
                <a:lnTo>
                  <a:pt x="7" y="10"/>
                </a:lnTo>
                <a:lnTo>
                  <a:pt x="0" y="10"/>
                </a:lnTo>
                <a:lnTo>
                  <a:pt x="5" y="3"/>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90" name="Freeform 92"/>
          <p:cNvSpPr>
            <a:spLocks/>
          </p:cNvSpPr>
          <p:nvPr/>
        </p:nvSpPr>
        <p:spPr bwMode="auto">
          <a:xfrm>
            <a:off x="954089" y="2365492"/>
            <a:ext cx="22225" cy="19050"/>
          </a:xfrm>
          <a:custGeom>
            <a:avLst/>
            <a:gdLst/>
            <a:ahLst/>
            <a:cxnLst>
              <a:cxn ang="0">
                <a:pos x="6" y="2"/>
              </a:cxn>
              <a:cxn ang="0">
                <a:pos x="7" y="0"/>
              </a:cxn>
              <a:cxn ang="0">
                <a:pos x="14" y="0"/>
              </a:cxn>
              <a:cxn ang="0">
                <a:pos x="0" y="12"/>
              </a:cxn>
              <a:cxn ang="0">
                <a:pos x="6" y="2"/>
              </a:cxn>
            </a:cxnLst>
            <a:rect l="0" t="0" r="r" b="b"/>
            <a:pathLst>
              <a:path w="14" h="12">
                <a:moveTo>
                  <a:pt x="6" y="2"/>
                </a:moveTo>
                <a:lnTo>
                  <a:pt x="7" y="0"/>
                </a:lnTo>
                <a:lnTo>
                  <a:pt x="14" y="0"/>
                </a:lnTo>
                <a:lnTo>
                  <a:pt x="0" y="12"/>
                </a:lnTo>
                <a:lnTo>
                  <a:pt x="6" y="2"/>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91" name="Freeform 93"/>
          <p:cNvSpPr>
            <a:spLocks/>
          </p:cNvSpPr>
          <p:nvPr/>
        </p:nvSpPr>
        <p:spPr bwMode="auto">
          <a:xfrm>
            <a:off x="969964" y="2325805"/>
            <a:ext cx="33338" cy="30163"/>
          </a:xfrm>
          <a:custGeom>
            <a:avLst/>
            <a:gdLst/>
            <a:ahLst/>
            <a:cxnLst>
              <a:cxn ang="0">
                <a:pos x="21" y="1"/>
              </a:cxn>
              <a:cxn ang="0">
                <a:pos x="14" y="15"/>
              </a:cxn>
              <a:cxn ang="0">
                <a:pos x="0" y="19"/>
              </a:cxn>
              <a:cxn ang="0">
                <a:pos x="11" y="11"/>
              </a:cxn>
              <a:cxn ang="0">
                <a:pos x="9" y="11"/>
              </a:cxn>
              <a:cxn ang="0">
                <a:pos x="14" y="1"/>
              </a:cxn>
              <a:cxn ang="0">
                <a:pos x="21" y="0"/>
              </a:cxn>
              <a:cxn ang="0">
                <a:pos x="21" y="1"/>
              </a:cxn>
            </a:cxnLst>
            <a:rect l="0" t="0" r="r" b="b"/>
            <a:pathLst>
              <a:path w="21" h="19">
                <a:moveTo>
                  <a:pt x="21" y="1"/>
                </a:moveTo>
                <a:lnTo>
                  <a:pt x="14" y="15"/>
                </a:lnTo>
                <a:lnTo>
                  <a:pt x="0" y="19"/>
                </a:lnTo>
                <a:lnTo>
                  <a:pt x="11" y="11"/>
                </a:lnTo>
                <a:lnTo>
                  <a:pt x="9" y="11"/>
                </a:lnTo>
                <a:lnTo>
                  <a:pt x="14" y="1"/>
                </a:lnTo>
                <a:lnTo>
                  <a:pt x="21" y="0"/>
                </a:lnTo>
                <a:lnTo>
                  <a:pt x="21" y="1"/>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92" name="Freeform 94"/>
          <p:cNvSpPr>
            <a:spLocks/>
          </p:cNvSpPr>
          <p:nvPr/>
        </p:nvSpPr>
        <p:spPr bwMode="auto">
          <a:xfrm>
            <a:off x="952500" y="2349618"/>
            <a:ext cx="12700" cy="15875"/>
          </a:xfrm>
          <a:custGeom>
            <a:avLst/>
            <a:gdLst/>
            <a:ahLst/>
            <a:cxnLst>
              <a:cxn ang="0">
                <a:pos x="1" y="10"/>
              </a:cxn>
              <a:cxn ang="0">
                <a:pos x="0" y="0"/>
              </a:cxn>
              <a:cxn ang="0">
                <a:pos x="8" y="1"/>
              </a:cxn>
              <a:cxn ang="0">
                <a:pos x="1" y="10"/>
              </a:cxn>
            </a:cxnLst>
            <a:rect l="0" t="0" r="r" b="b"/>
            <a:pathLst>
              <a:path w="8" h="10">
                <a:moveTo>
                  <a:pt x="1" y="10"/>
                </a:moveTo>
                <a:lnTo>
                  <a:pt x="0" y="0"/>
                </a:lnTo>
                <a:lnTo>
                  <a:pt x="8" y="1"/>
                </a:lnTo>
                <a:lnTo>
                  <a:pt x="1" y="1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93" name="Freeform 97"/>
          <p:cNvSpPr>
            <a:spLocks/>
          </p:cNvSpPr>
          <p:nvPr/>
        </p:nvSpPr>
        <p:spPr bwMode="auto">
          <a:xfrm>
            <a:off x="2098676" y="2476618"/>
            <a:ext cx="22225" cy="11113"/>
          </a:xfrm>
          <a:custGeom>
            <a:avLst/>
            <a:gdLst/>
            <a:ahLst/>
            <a:cxnLst>
              <a:cxn ang="0">
                <a:pos x="0" y="0"/>
              </a:cxn>
              <a:cxn ang="0">
                <a:pos x="14" y="0"/>
              </a:cxn>
              <a:cxn ang="0">
                <a:pos x="14" y="7"/>
              </a:cxn>
              <a:cxn ang="0">
                <a:pos x="0" y="0"/>
              </a:cxn>
            </a:cxnLst>
            <a:rect l="0" t="0" r="r" b="b"/>
            <a:pathLst>
              <a:path w="14" h="7">
                <a:moveTo>
                  <a:pt x="0" y="0"/>
                </a:moveTo>
                <a:lnTo>
                  <a:pt x="14" y="0"/>
                </a:lnTo>
                <a:lnTo>
                  <a:pt x="14" y="7"/>
                </a:lnTo>
                <a:lnTo>
                  <a:pt x="0"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94" name="Freeform 98"/>
          <p:cNvSpPr>
            <a:spLocks/>
          </p:cNvSpPr>
          <p:nvPr/>
        </p:nvSpPr>
        <p:spPr bwMode="auto">
          <a:xfrm>
            <a:off x="2298701" y="2205155"/>
            <a:ext cx="30163" cy="22225"/>
          </a:xfrm>
          <a:custGeom>
            <a:avLst/>
            <a:gdLst/>
            <a:ahLst/>
            <a:cxnLst>
              <a:cxn ang="0">
                <a:pos x="11" y="0"/>
              </a:cxn>
              <a:cxn ang="0">
                <a:pos x="0" y="10"/>
              </a:cxn>
              <a:cxn ang="0">
                <a:pos x="4" y="14"/>
              </a:cxn>
              <a:cxn ang="0">
                <a:pos x="19" y="1"/>
              </a:cxn>
              <a:cxn ang="0">
                <a:pos x="11" y="0"/>
              </a:cxn>
            </a:cxnLst>
            <a:rect l="0" t="0" r="r" b="b"/>
            <a:pathLst>
              <a:path w="19" h="14">
                <a:moveTo>
                  <a:pt x="11" y="0"/>
                </a:moveTo>
                <a:lnTo>
                  <a:pt x="0" y="10"/>
                </a:lnTo>
                <a:lnTo>
                  <a:pt x="4" y="14"/>
                </a:lnTo>
                <a:lnTo>
                  <a:pt x="19" y="1"/>
                </a:lnTo>
                <a:lnTo>
                  <a:pt x="11"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95" name="Freeform 99"/>
          <p:cNvSpPr>
            <a:spLocks/>
          </p:cNvSpPr>
          <p:nvPr/>
        </p:nvSpPr>
        <p:spPr bwMode="auto">
          <a:xfrm>
            <a:off x="2227264" y="2189280"/>
            <a:ext cx="49213" cy="22225"/>
          </a:xfrm>
          <a:custGeom>
            <a:avLst/>
            <a:gdLst/>
            <a:ahLst/>
            <a:cxnLst>
              <a:cxn ang="0">
                <a:pos x="29" y="0"/>
              </a:cxn>
              <a:cxn ang="0">
                <a:pos x="17" y="3"/>
              </a:cxn>
              <a:cxn ang="0">
                <a:pos x="0" y="14"/>
              </a:cxn>
              <a:cxn ang="0">
                <a:pos x="31" y="3"/>
              </a:cxn>
              <a:cxn ang="0">
                <a:pos x="29" y="0"/>
              </a:cxn>
            </a:cxnLst>
            <a:rect l="0" t="0" r="r" b="b"/>
            <a:pathLst>
              <a:path w="31" h="14">
                <a:moveTo>
                  <a:pt x="29" y="0"/>
                </a:moveTo>
                <a:lnTo>
                  <a:pt x="17" y="3"/>
                </a:lnTo>
                <a:lnTo>
                  <a:pt x="0" y="14"/>
                </a:lnTo>
                <a:lnTo>
                  <a:pt x="31" y="3"/>
                </a:lnTo>
                <a:lnTo>
                  <a:pt x="29"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96" name="Freeform 100"/>
          <p:cNvSpPr>
            <a:spLocks/>
          </p:cNvSpPr>
          <p:nvPr/>
        </p:nvSpPr>
        <p:spPr bwMode="auto">
          <a:xfrm>
            <a:off x="2617788" y="2222618"/>
            <a:ext cx="12700" cy="9525"/>
          </a:xfrm>
          <a:custGeom>
            <a:avLst/>
            <a:gdLst/>
            <a:ahLst/>
            <a:cxnLst>
              <a:cxn ang="0">
                <a:pos x="8" y="0"/>
              </a:cxn>
              <a:cxn ang="0">
                <a:pos x="8" y="6"/>
              </a:cxn>
              <a:cxn ang="0">
                <a:pos x="0" y="3"/>
              </a:cxn>
              <a:cxn ang="0">
                <a:pos x="8" y="0"/>
              </a:cxn>
            </a:cxnLst>
            <a:rect l="0" t="0" r="r" b="b"/>
            <a:pathLst>
              <a:path w="8" h="6">
                <a:moveTo>
                  <a:pt x="8" y="0"/>
                </a:moveTo>
                <a:lnTo>
                  <a:pt x="8" y="6"/>
                </a:lnTo>
                <a:lnTo>
                  <a:pt x="0" y="3"/>
                </a:lnTo>
                <a:lnTo>
                  <a:pt x="8"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97" name="Freeform 101"/>
          <p:cNvSpPr>
            <a:spLocks/>
          </p:cNvSpPr>
          <p:nvPr/>
        </p:nvSpPr>
        <p:spPr bwMode="auto">
          <a:xfrm>
            <a:off x="2298700" y="2100380"/>
            <a:ext cx="12700" cy="11113"/>
          </a:xfrm>
          <a:custGeom>
            <a:avLst/>
            <a:gdLst/>
            <a:ahLst/>
            <a:cxnLst>
              <a:cxn ang="0">
                <a:pos x="5" y="2"/>
              </a:cxn>
              <a:cxn ang="0">
                <a:pos x="8" y="7"/>
              </a:cxn>
              <a:cxn ang="0">
                <a:pos x="1" y="6"/>
              </a:cxn>
              <a:cxn ang="0">
                <a:pos x="0" y="0"/>
              </a:cxn>
              <a:cxn ang="0">
                <a:pos x="5" y="2"/>
              </a:cxn>
            </a:cxnLst>
            <a:rect l="0" t="0" r="r" b="b"/>
            <a:pathLst>
              <a:path w="8" h="7">
                <a:moveTo>
                  <a:pt x="5" y="2"/>
                </a:moveTo>
                <a:lnTo>
                  <a:pt x="8" y="7"/>
                </a:lnTo>
                <a:lnTo>
                  <a:pt x="1" y="6"/>
                </a:lnTo>
                <a:lnTo>
                  <a:pt x="0" y="0"/>
                </a:lnTo>
                <a:lnTo>
                  <a:pt x="5" y="2"/>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98" name="Freeform 102"/>
          <p:cNvSpPr>
            <a:spLocks/>
          </p:cNvSpPr>
          <p:nvPr/>
        </p:nvSpPr>
        <p:spPr bwMode="auto">
          <a:xfrm>
            <a:off x="2189164" y="2109904"/>
            <a:ext cx="150813" cy="71438"/>
          </a:xfrm>
          <a:custGeom>
            <a:avLst/>
            <a:gdLst/>
            <a:ahLst/>
            <a:cxnLst>
              <a:cxn ang="0">
                <a:pos x="48" y="0"/>
              </a:cxn>
              <a:cxn ang="0">
                <a:pos x="95" y="35"/>
              </a:cxn>
              <a:cxn ang="0">
                <a:pos x="80" y="39"/>
              </a:cxn>
              <a:cxn ang="0">
                <a:pos x="64" y="36"/>
              </a:cxn>
              <a:cxn ang="0">
                <a:pos x="59" y="31"/>
              </a:cxn>
              <a:cxn ang="0">
                <a:pos x="63" y="26"/>
              </a:cxn>
              <a:cxn ang="0">
                <a:pos x="18" y="45"/>
              </a:cxn>
              <a:cxn ang="0">
                <a:pos x="22" y="32"/>
              </a:cxn>
              <a:cxn ang="0">
                <a:pos x="0" y="39"/>
              </a:cxn>
              <a:cxn ang="0">
                <a:pos x="4" y="32"/>
              </a:cxn>
              <a:cxn ang="0">
                <a:pos x="18" y="26"/>
              </a:cxn>
              <a:cxn ang="0">
                <a:pos x="38" y="5"/>
              </a:cxn>
              <a:cxn ang="0">
                <a:pos x="48" y="0"/>
              </a:cxn>
            </a:cxnLst>
            <a:rect l="0" t="0" r="r" b="b"/>
            <a:pathLst>
              <a:path w="95" h="45">
                <a:moveTo>
                  <a:pt x="48" y="0"/>
                </a:moveTo>
                <a:lnTo>
                  <a:pt x="95" y="35"/>
                </a:lnTo>
                <a:lnTo>
                  <a:pt x="80" y="39"/>
                </a:lnTo>
                <a:lnTo>
                  <a:pt x="64" y="36"/>
                </a:lnTo>
                <a:lnTo>
                  <a:pt x="59" y="31"/>
                </a:lnTo>
                <a:lnTo>
                  <a:pt x="63" y="26"/>
                </a:lnTo>
                <a:lnTo>
                  <a:pt x="18" y="45"/>
                </a:lnTo>
                <a:lnTo>
                  <a:pt x="22" y="32"/>
                </a:lnTo>
                <a:lnTo>
                  <a:pt x="0" y="39"/>
                </a:lnTo>
                <a:lnTo>
                  <a:pt x="4" y="32"/>
                </a:lnTo>
                <a:lnTo>
                  <a:pt x="18" y="26"/>
                </a:lnTo>
                <a:lnTo>
                  <a:pt x="38" y="5"/>
                </a:lnTo>
                <a:lnTo>
                  <a:pt x="48"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99" name="Freeform 103"/>
          <p:cNvSpPr>
            <a:spLocks/>
          </p:cNvSpPr>
          <p:nvPr/>
        </p:nvSpPr>
        <p:spPr bwMode="auto">
          <a:xfrm>
            <a:off x="2611439" y="1843205"/>
            <a:ext cx="17463" cy="4763"/>
          </a:xfrm>
          <a:custGeom>
            <a:avLst/>
            <a:gdLst/>
            <a:ahLst/>
            <a:cxnLst>
              <a:cxn ang="0">
                <a:pos x="11" y="0"/>
              </a:cxn>
              <a:cxn ang="0">
                <a:pos x="9" y="3"/>
              </a:cxn>
              <a:cxn ang="0">
                <a:pos x="0" y="3"/>
              </a:cxn>
              <a:cxn ang="0">
                <a:pos x="11" y="0"/>
              </a:cxn>
            </a:cxnLst>
            <a:rect l="0" t="0" r="r" b="b"/>
            <a:pathLst>
              <a:path w="11" h="3">
                <a:moveTo>
                  <a:pt x="11" y="0"/>
                </a:moveTo>
                <a:lnTo>
                  <a:pt x="9" y="3"/>
                </a:lnTo>
                <a:lnTo>
                  <a:pt x="0" y="3"/>
                </a:lnTo>
                <a:lnTo>
                  <a:pt x="11"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00" name="Freeform 104"/>
          <p:cNvSpPr>
            <a:spLocks/>
          </p:cNvSpPr>
          <p:nvPr/>
        </p:nvSpPr>
        <p:spPr bwMode="auto">
          <a:xfrm>
            <a:off x="1873251" y="1843205"/>
            <a:ext cx="47625" cy="11113"/>
          </a:xfrm>
          <a:custGeom>
            <a:avLst/>
            <a:gdLst/>
            <a:ahLst/>
            <a:cxnLst>
              <a:cxn ang="0">
                <a:pos x="24" y="0"/>
              </a:cxn>
              <a:cxn ang="0">
                <a:pos x="30" y="0"/>
              </a:cxn>
              <a:cxn ang="0">
                <a:pos x="7" y="7"/>
              </a:cxn>
              <a:cxn ang="0">
                <a:pos x="0" y="4"/>
              </a:cxn>
              <a:cxn ang="0">
                <a:pos x="24" y="0"/>
              </a:cxn>
            </a:cxnLst>
            <a:rect l="0" t="0" r="r" b="b"/>
            <a:pathLst>
              <a:path w="30" h="7">
                <a:moveTo>
                  <a:pt x="24" y="0"/>
                </a:moveTo>
                <a:lnTo>
                  <a:pt x="30" y="0"/>
                </a:lnTo>
                <a:lnTo>
                  <a:pt x="7" y="7"/>
                </a:lnTo>
                <a:lnTo>
                  <a:pt x="0" y="4"/>
                </a:lnTo>
                <a:lnTo>
                  <a:pt x="24"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01" name="Freeform 105"/>
          <p:cNvSpPr>
            <a:spLocks/>
          </p:cNvSpPr>
          <p:nvPr/>
        </p:nvSpPr>
        <p:spPr bwMode="auto">
          <a:xfrm>
            <a:off x="2179638" y="1825743"/>
            <a:ext cx="120650" cy="39688"/>
          </a:xfrm>
          <a:custGeom>
            <a:avLst/>
            <a:gdLst/>
            <a:ahLst/>
            <a:cxnLst>
              <a:cxn ang="0">
                <a:pos x="0" y="17"/>
              </a:cxn>
              <a:cxn ang="0">
                <a:pos x="26" y="12"/>
              </a:cxn>
              <a:cxn ang="0">
                <a:pos x="20" y="7"/>
              </a:cxn>
              <a:cxn ang="0">
                <a:pos x="28" y="4"/>
              </a:cxn>
              <a:cxn ang="0">
                <a:pos x="44" y="11"/>
              </a:cxn>
              <a:cxn ang="0">
                <a:pos x="38" y="4"/>
              </a:cxn>
              <a:cxn ang="0">
                <a:pos x="48" y="1"/>
              </a:cxn>
              <a:cxn ang="0">
                <a:pos x="72" y="0"/>
              </a:cxn>
              <a:cxn ang="0">
                <a:pos x="76" y="4"/>
              </a:cxn>
              <a:cxn ang="0">
                <a:pos x="68" y="11"/>
              </a:cxn>
              <a:cxn ang="0">
                <a:pos x="61" y="14"/>
              </a:cxn>
              <a:cxn ang="0">
                <a:pos x="66" y="14"/>
              </a:cxn>
              <a:cxn ang="0">
                <a:pos x="59" y="19"/>
              </a:cxn>
              <a:cxn ang="0">
                <a:pos x="56" y="17"/>
              </a:cxn>
              <a:cxn ang="0">
                <a:pos x="48" y="21"/>
              </a:cxn>
              <a:cxn ang="0">
                <a:pos x="49" y="24"/>
              </a:cxn>
              <a:cxn ang="0">
                <a:pos x="44" y="25"/>
              </a:cxn>
              <a:cxn ang="0">
                <a:pos x="16" y="25"/>
              </a:cxn>
              <a:cxn ang="0">
                <a:pos x="26" y="22"/>
              </a:cxn>
              <a:cxn ang="0">
                <a:pos x="21" y="18"/>
              </a:cxn>
              <a:cxn ang="0">
                <a:pos x="0" y="17"/>
              </a:cxn>
            </a:cxnLst>
            <a:rect l="0" t="0" r="r" b="b"/>
            <a:pathLst>
              <a:path w="76" h="25">
                <a:moveTo>
                  <a:pt x="0" y="17"/>
                </a:moveTo>
                <a:lnTo>
                  <a:pt x="26" y="12"/>
                </a:lnTo>
                <a:lnTo>
                  <a:pt x="20" y="7"/>
                </a:lnTo>
                <a:lnTo>
                  <a:pt x="28" y="4"/>
                </a:lnTo>
                <a:lnTo>
                  <a:pt x="44" y="11"/>
                </a:lnTo>
                <a:lnTo>
                  <a:pt x="38" y="4"/>
                </a:lnTo>
                <a:lnTo>
                  <a:pt x="48" y="1"/>
                </a:lnTo>
                <a:lnTo>
                  <a:pt x="72" y="0"/>
                </a:lnTo>
                <a:lnTo>
                  <a:pt x="76" y="4"/>
                </a:lnTo>
                <a:lnTo>
                  <a:pt x="68" y="11"/>
                </a:lnTo>
                <a:lnTo>
                  <a:pt x="61" y="14"/>
                </a:lnTo>
                <a:lnTo>
                  <a:pt x="66" y="14"/>
                </a:lnTo>
                <a:lnTo>
                  <a:pt x="59" y="19"/>
                </a:lnTo>
                <a:lnTo>
                  <a:pt x="56" y="17"/>
                </a:lnTo>
                <a:lnTo>
                  <a:pt x="48" y="21"/>
                </a:lnTo>
                <a:lnTo>
                  <a:pt x="49" y="24"/>
                </a:lnTo>
                <a:lnTo>
                  <a:pt x="44" y="25"/>
                </a:lnTo>
                <a:lnTo>
                  <a:pt x="16" y="25"/>
                </a:lnTo>
                <a:lnTo>
                  <a:pt x="26" y="22"/>
                </a:lnTo>
                <a:lnTo>
                  <a:pt x="21" y="18"/>
                </a:lnTo>
                <a:lnTo>
                  <a:pt x="0" y="17"/>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02" name="Freeform 106"/>
          <p:cNvSpPr>
            <a:spLocks/>
          </p:cNvSpPr>
          <p:nvPr/>
        </p:nvSpPr>
        <p:spPr bwMode="auto">
          <a:xfrm>
            <a:off x="2022475" y="3514843"/>
            <a:ext cx="95250" cy="68263"/>
          </a:xfrm>
          <a:custGeom>
            <a:avLst/>
            <a:gdLst/>
            <a:ahLst/>
            <a:cxnLst>
              <a:cxn ang="0">
                <a:pos x="4" y="0"/>
              </a:cxn>
              <a:cxn ang="0">
                <a:pos x="0" y="35"/>
              </a:cxn>
              <a:cxn ang="0">
                <a:pos x="4" y="43"/>
              </a:cxn>
              <a:cxn ang="0">
                <a:pos x="18" y="28"/>
              </a:cxn>
              <a:cxn ang="0">
                <a:pos x="21" y="34"/>
              </a:cxn>
              <a:cxn ang="0">
                <a:pos x="39" y="27"/>
              </a:cxn>
              <a:cxn ang="0">
                <a:pos x="56" y="32"/>
              </a:cxn>
              <a:cxn ang="0">
                <a:pos x="60" y="24"/>
              </a:cxn>
              <a:cxn ang="0">
                <a:pos x="42" y="14"/>
              </a:cxn>
              <a:cxn ang="0">
                <a:pos x="48" y="11"/>
              </a:cxn>
              <a:cxn ang="0">
                <a:pos x="35" y="3"/>
              </a:cxn>
              <a:cxn ang="0">
                <a:pos x="4" y="0"/>
              </a:cxn>
            </a:cxnLst>
            <a:rect l="0" t="0" r="r" b="b"/>
            <a:pathLst>
              <a:path w="60" h="43">
                <a:moveTo>
                  <a:pt x="4" y="0"/>
                </a:moveTo>
                <a:lnTo>
                  <a:pt x="0" y="35"/>
                </a:lnTo>
                <a:lnTo>
                  <a:pt x="4" y="43"/>
                </a:lnTo>
                <a:lnTo>
                  <a:pt x="18" y="28"/>
                </a:lnTo>
                <a:lnTo>
                  <a:pt x="21" y="34"/>
                </a:lnTo>
                <a:lnTo>
                  <a:pt x="39" y="27"/>
                </a:lnTo>
                <a:lnTo>
                  <a:pt x="56" y="32"/>
                </a:lnTo>
                <a:lnTo>
                  <a:pt x="60" y="24"/>
                </a:lnTo>
                <a:lnTo>
                  <a:pt x="42" y="14"/>
                </a:lnTo>
                <a:lnTo>
                  <a:pt x="48" y="11"/>
                </a:lnTo>
                <a:lnTo>
                  <a:pt x="35" y="3"/>
                </a:lnTo>
                <a:lnTo>
                  <a:pt x="4"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03" name="Freeform 107"/>
          <p:cNvSpPr>
            <a:spLocks/>
          </p:cNvSpPr>
          <p:nvPr/>
        </p:nvSpPr>
        <p:spPr bwMode="auto">
          <a:xfrm>
            <a:off x="3074989" y="2270243"/>
            <a:ext cx="15875" cy="1588"/>
          </a:xfrm>
          <a:custGeom>
            <a:avLst/>
            <a:gdLst/>
            <a:ahLst/>
            <a:cxnLst>
              <a:cxn ang="0">
                <a:pos x="10" y="0"/>
              </a:cxn>
              <a:cxn ang="0">
                <a:pos x="0" y="0"/>
              </a:cxn>
              <a:cxn ang="0">
                <a:pos x="10" y="0"/>
              </a:cxn>
            </a:cxnLst>
            <a:rect l="0" t="0" r="r" b="b"/>
            <a:pathLst>
              <a:path w="10">
                <a:moveTo>
                  <a:pt x="10" y="0"/>
                </a:moveTo>
                <a:lnTo>
                  <a:pt x="0" y="0"/>
                </a:lnTo>
                <a:lnTo>
                  <a:pt x="10"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04" name="Freeform 108"/>
          <p:cNvSpPr>
            <a:spLocks/>
          </p:cNvSpPr>
          <p:nvPr/>
        </p:nvSpPr>
        <p:spPr bwMode="auto">
          <a:xfrm>
            <a:off x="3743325" y="1830505"/>
            <a:ext cx="6350" cy="14288"/>
          </a:xfrm>
          <a:custGeom>
            <a:avLst/>
            <a:gdLst/>
            <a:ahLst/>
            <a:cxnLst>
              <a:cxn ang="0">
                <a:pos x="4" y="1"/>
              </a:cxn>
              <a:cxn ang="0">
                <a:pos x="3" y="9"/>
              </a:cxn>
              <a:cxn ang="0">
                <a:pos x="0" y="0"/>
              </a:cxn>
              <a:cxn ang="0">
                <a:pos x="4" y="1"/>
              </a:cxn>
            </a:cxnLst>
            <a:rect l="0" t="0" r="r" b="b"/>
            <a:pathLst>
              <a:path w="4" h="9">
                <a:moveTo>
                  <a:pt x="4" y="1"/>
                </a:moveTo>
                <a:lnTo>
                  <a:pt x="3" y="9"/>
                </a:lnTo>
                <a:lnTo>
                  <a:pt x="0" y="0"/>
                </a:lnTo>
                <a:lnTo>
                  <a:pt x="4" y="1"/>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05" name="Freeform 109"/>
          <p:cNvSpPr>
            <a:spLocks/>
          </p:cNvSpPr>
          <p:nvPr/>
        </p:nvSpPr>
        <p:spPr bwMode="auto">
          <a:xfrm>
            <a:off x="3609975" y="1920993"/>
            <a:ext cx="44450" cy="20638"/>
          </a:xfrm>
          <a:custGeom>
            <a:avLst/>
            <a:gdLst/>
            <a:ahLst/>
            <a:cxnLst>
              <a:cxn ang="0">
                <a:pos x="17" y="3"/>
              </a:cxn>
              <a:cxn ang="0">
                <a:pos x="28" y="6"/>
              </a:cxn>
              <a:cxn ang="0">
                <a:pos x="18" y="8"/>
              </a:cxn>
              <a:cxn ang="0">
                <a:pos x="22" y="13"/>
              </a:cxn>
              <a:cxn ang="0">
                <a:pos x="0" y="0"/>
              </a:cxn>
              <a:cxn ang="0">
                <a:pos x="17" y="3"/>
              </a:cxn>
            </a:cxnLst>
            <a:rect l="0" t="0" r="r" b="b"/>
            <a:pathLst>
              <a:path w="28" h="13">
                <a:moveTo>
                  <a:pt x="17" y="3"/>
                </a:moveTo>
                <a:lnTo>
                  <a:pt x="28" y="6"/>
                </a:lnTo>
                <a:lnTo>
                  <a:pt x="18" y="8"/>
                </a:lnTo>
                <a:lnTo>
                  <a:pt x="22" y="13"/>
                </a:lnTo>
                <a:lnTo>
                  <a:pt x="0" y="0"/>
                </a:lnTo>
                <a:lnTo>
                  <a:pt x="17" y="3"/>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06" name="Freeform 110"/>
          <p:cNvSpPr>
            <a:spLocks/>
          </p:cNvSpPr>
          <p:nvPr/>
        </p:nvSpPr>
        <p:spPr bwMode="auto">
          <a:xfrm>
            <a:off x="3733800" y="1859080"/>
            <a:ext cx="26988" cy="11113"/>
          </a:xfrm>
          <a:custGeom>
            <a:avLst/>
            <a:gdLst/>
            <a:ahLst/>
            <a:cxnLst>
              <a:cxn ang="0">
                <a:pos x="13" y="1"/>
              </a:cxn>
              <a:cxn ang="0">
                <a:pos x="17" y="4"/>
              </a:cxn>
              <a:cxn ang="0">
                <a:pos x="16" y="7"/>
              </a:cxn>
              <a:cxn ang="0">
                <a:pos x="0" y="4"/>
              </a:cxn>
              <a:cxn ang="0">
                <a:pos x="2" y="0"/>
              </a:cxn>
              <a:cxn ang="0">
                <a:pos x="13" y="1"/>
              </a:cxn>
            </a:cxnLst>
            <a:rect l="0" t="0" r="r" b="b"/>
            <a:pathLst>
              <a:path w="17" h="7">
                <a:moveTo>
                  <a:pt x="13" y="1"/>
                </a:moveTo>
                <a:lnTo>
                  <a:pt x="17" y="4"/>
                </a:lnTo>
                <a:lnTo>
                  <a:pt x="16" y="7"/>
                </a:lnTo>
                <a:lnTo>
                  <a:pt x="0" y="4"/>
                </a:lnTo>
                <a:lnTo>
                  <a:pt x="2" y="0"/>
                </a:lnTo>
                <a:lnTo>
                  <a:pt x="13" y="1"/>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07" name="Freeform 111"/>
          <p:cNvSpPr>
            <a:spLocks/>
          </p:cNvSpPr>
          <p:nvPr/>
        </p:nvSpPr>
        <p:spPr bwMode="auto">
          <a:xfrm>
            <a:off x="2122488" y="2841742"/>
            <a:ext cx="50800" cy="19050"/>
          </a:xfrm>
          <a:custGeom>
            <a:avLst/>
            <a:gdLst/>
            <a:ahLst/>
            <a:cxnLst>
              <a:cxn ang="0">
                <a:pos x="32" y="0"/>
              </a:cxn>
              <a:cxn ang="0">
                <a:pos x="0" y="12"/>
              </a:cxn>
              <a:cxn ang="0">
                <a:pos x="31" y="5"/>
              </a:cxn>
              <a:cxn ang="0">
                <a:pos x="25" y="6"/>
              </a:cxn>
              <a:cxn ang="0">
                <a:pos x="32" y="0"/>
              </a:cxn>
            </a:cxnLst>
            <a:rect l="0" t="0" r="r" b="b"/>
            <a:pathLst>
              <a:path w="32" h="12">
                <a:moveTo>
                  <a:pt x="32" y="0"/>
                </a:moveTo>
                <a:lnTo>
                  <a:pt x="0" y="12"/>
                </a:lnTo>
                <a:lnTo>
                  <a:pt x="31" y="5"/>
                </a:lnTo>
                <a:lnTo>
                  <a:pt x="25" y="6"/>
                </a:lnTo>
                <a:lnTo>
                  <a:pt x="32"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08" name="Freeform 113"/>
          <p:cNvSpPr>
            <a:spLocks/>
          </p:cNvSpPr>
          <p:nvPr/>
        </p:nvSpPr>
        <p:spPr bwMode="auto">
          <a:xfrm>
            <a:off x="1392239" y="3251317"/>
            <a:ext cx="15875" cy="7938"/>
          </a:xfrm>
          <a:custGeom>
            <a:avLst/>
            <a:gdLst/>
            <a:ahLst/>
            <a:cxnLst>
              <a:cxn ang="0">
                <a:pos x="0" y="5"/>
              </a:cxn>
              <a:cxn ang="0">
                <a:pos x="10" y="0"/>
              </a:cxn>
              <a:cxn ang="0">
                <a:pos x="0" y="5"/>
              </a:cxn>
            </a:cxnLst>
            <a:rect l="0" t="0" r="r" b="b"/>
            <a:pathLst>
              <a:path w="10" h="5">
                <a:moveTo>
                  <a:pt x="0" y="5"/>
                </a:moveTo>
                <a:lnTo>
                  <a:pt x="10" y="0"/>
                </a:lnTo>
                <a:lnTo>
                  <a:pt x="0" y="5"/>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09" name="Freeform 114"/>
          <p:cNvSpPr>
            <a:spLocks/>
          </p:cNvSpPr>
          <p:nvPr/>
        </p:nvSpPr>
        <p:spPr bwMode="auto">
          <a:xfrm>
            <a:off x="2290764" y="3619618"/>
            <a:ext cx="15875" cy="17463"/>
          </a:xfrm>
          <a:custGeom>
            <a:avLst/>
            <a:gdLst/>
            <a:ahLst/>
            <a:cxnLst>
              <a:cxn ang="0">
                <a:pos x="9" y="0"/>
              </a:cxn>
              <a:cxn ang="0">
                <a:pos x="0" y="11"/>
              </a:cxn>
              <a:cxn ang="0">
                <a:pos x="10" y="5"/>
              </a:cxn>
              <a:cxn ang="0">
                <a:pos x="9" y="0"/>
              </a:cxn>
            </a:cxnLst>
            <a:rect l="0" t="0" r="r" b="b"/>
            <a:pathLst>
              <a:path w="10" h="11">
                <a:moveTo>
                  <a:pt x="9" y="0"/>
                </a:moveTo>
                <a:lnTo>
                  <a:pt x="0" y="11"/>
                </a:lnTo>
                <a:lnTo>
                  <a:pt x="10" y="5"/>
                </a:lnTo>
                <a:lnTo>
                  <a:pt x="9"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10" name="Freeform 115"/>
          <p:cNvSpPr>
            <a:spLocks/>
          </p:cNvSpPr>
          <p:nvPr/>
        </p:nvSpPr>
        <p:spPr bwMode="auto">
          <a:xfrm>
            <a:off x="3549650" y="2087680"/>
            <a:ext cx="223838" cy="85725"/>
          </a:xfrm>
          <a:custGeom>
            <a:avLst/>
            <a:gdLst/>
            <a:ahLst/>
            <a:cxnLst>
              <a:cxn ang="0">
                <a:pos x="9" y="11"/>
              </a:cxn>
              <a:cxn ang="0">
                <a:pos x="11" y="7"/>
              </a:cxn>
              <a:cxn ang="0">
                <a:pos x="25" y="12"/>
              </a:cxn>
              <a:cxn ang="0">
                <a:pos x="21" y="5"/>
              </a:cxn>
              <a:cxn ang="0">
                <a:pos x="28" y="4"/>
              </a:cxn>
              <a:cxn ang="0">
                <a:pos x="41" y="8"/>
              </a:cxn>
              <a:cxn ang="0">
                <a:pos x="35" y="14"/>
              </a:cxn>
              <a:cxn ang="0">
                <a:pos x="39" y="22"/>
              </a:cxn>
              <a:cxn ang="0">
                <a:pos x="48" y="14"/>
              </a:cxn>
              <a:cxn ang="0">
                <a:pos x="52" y="15"/>
              </a:cxn>
              <a:cxn ang="0">
                <a:pos x="56" y="7"/>
              </a:cxn>
              <a:cxn ang="0">
                <a:pos x="65" y="14"/>
              </a:cxn>
              <a:cxn ang="0">
                <a:pos x="76" y="5"/>
              </a:cxn>
              <a:cxn ang="0">
                <a:pos x="83" y="14"/>
              </a:cxn>
              <a:cxn ang="0">
                <a:pos x="83" y="7"/>
              </a:cxn>
              <a:cxn ang="0">
                <a:pos x="107" y="7"/>
              </a:cxn>
              <a:cxn ang="0">
                <a:pos x="107" y="1"/>
              </a:cxn>
              <a:cxn ang="0">
                <a:pos x="111" y="0"/>
              </a:cxn>
              <a:cxn ang="0">
                <a:pos x="119" y="7"/>
              </a:cxn>
              <a:cxn ang="0">
                <a:pos x="132" y="1"/>
              </a:cxn>
              <a:cxn ang="0">
                <a:pos x="125" y="8"/>
              </a:cxn>
              <a:cxn ang="0">
                <a:pos x="141" y="22"/>
              </a:cxn>
              <a:cxn ang="0">
                <a:pos x="121" y="40"/>
              </a:cxn>
              <a:cxn ang="0">
                <a:pos x="115" y="36"/>
              </a:cxn>
              <a:cxn ang="0">
                <a:pos x="66" y="54"/>
              </a:cxn>
              <a:cxn ang="0">
                <a:pos x="49" y="53"/>
              </a:cxn>
              <a:cxn ang="0">
                <a:pos x="13" y="47"/>
              </a:cxn>
              <a:cxn ang="0">
                <a:pos x="14" y="43"/>
              </a:cxn>
              <a:cxn ang="0">
                <a:pos x="27" y="40"/>
              </a:cxn>
              <a:cxn ang="0">
                <a:pos x="23" y="39"/>
              </a:cxn>
              <a:cxn ang="0">
                <a:pos x="30" y="33"/>
              </a:cxn>
              <a:cxn ang="0">
                <a:pos x="0" y="31"/>
              </a:cxn>
              <a:cxn ang="0">
                <a:pos x="23" y="24"/>
              </a:cxn>
              <a:cxn ang="0">
                <a:pos x="32" y="19"/>
              </a:cxn>
              <a:cxn ang="0">
                <a:pos x="24" y="15"/>
              </a:cxn>
              <a:cxn ang="0">
                <a:pos x="7" y="17"/>
              </a:cxn>
              <a:cxn ang="0">
                <a:pos x="3" y="12"/>
              </a:cxn>
              <a:cxn ang="0">
                <a:pos x="9" y="11"/>
              </a:cxn>
            </a:cxnLst>
            <a:rect l="0" t="0" r="r" b="b"/>
            <a:pathLst>
              <a:path w="141" h="54">
                <a:moveTo>
                  <a:pt x="9" y="11"/>
                </a:moveTo>
                <a:lnTo>
                  <a:pt x="11" y="7"/>
                </a:lnTo>
                <a:lnTo>
                  <a:pt x="25" y="12"/>
                </a:lnTo>
                <a:lnTo>
                  <a:pt x="21" y="5"/>
                </a:lnTo>
                <a:lnTo>
                  <a:pt x="28" y="4"/>
                </a:lnTo>
                <a:lnTo>
                  <a:pt x="41" y="8"/>
                </a:lnTo>
                <a:lnTo>
                  <a:pt x="35" y="14"/>
                </a:lnTo>
                <a:lnTo>
                  <a:pt x="39" y="22"/>
                </a:lnTo>
                <a:lnTo>
                  <a:pt x="48" y="14"/>
                </a:lnTo>
                <a:lnTo>
                  <a:pt x="52" y="15"/>
                </a:lnTo>
                <a:lnTo>
                  <a:pt x="56" y="7"/>
                </a:lnTo>
                <a:lnTo>
                  <a:pt x="65" y="14"/>
                </a:lnTo>
                <a:lnTo>
                  <a:pt x="76" y="5"/>
                </a:lnTo>
                <a:lnTo>
                  <a:pt x="83" y="14"/>
                </a:lnTo>
                <a:lnTo>
                  <a:pt x="83" y="7"/>
                </a:lnTo>
                <a:lnTo>
                  <a:pt x="107" y="7"/>
                </a:lnTo>
                <a:lnTo>
                  <a:pt x="107" y="1"/>
                </a:lnTo>
                <a:lnTo>
                  <a:pt x="111" y="0"/>
                </a:lnTo>
                <a:lnTo>
                  <a:pt x="119" y="7"/>
                </a:lnTo>
                <a:lnTo>
                  <a:pt x="132" y="1"/>
                </a:lnTo>
                <a:lnTo>
                  <a:pt x="125" y="8"/>
                </a:lnTo>
                <a:lnTo>
                  <a:pt x="141" y="22"/>
                </a:lnTo>
                <a:lnTo>
                  <a:pt x="121" y="40"/>
                </a:lnTo>
                <a:lnTo>
                  <a:pt x="115" y="36"/>
                </a:lnTo>
                <a:lnTo>
                  <a:pt x="66" y="54"/>
                </a:lnTo>
                <a:lnTo>
                  <a:pt x="49" y="53"/>
                </a:lnTo>
                <a:lnTo>
                  <a:pt x="13" y="47"/>
                </a:lnTo>
                <a:lnTo>
                  <a:pt x="14" y="43"/>
                </a:lnTo>
                <a:lnTo>
                  <a:pt x="27" y="40"/>
                </a:lnTo>
                <a:lnTo>
                  <a:pt x="23" y="39"/>
                </a:lnTo>
                <a:lnTo>
                  <a:pt x="30" y="33"/>
                </a:lnTo>
                <a:lnTo>
                  <a:pt x="0" y="31"/>
                </a:lnTo>
                <a:lnTo>
                  <a:pt x="23" y="24"/>
                </a:lnTo>
                <a:lnTo>
                  <a:pt x="32" y="19"/>
                </a:lnTo>
                <a:lnTo>
                  <a:pt x="24" y="15"/>
                </a:lnTo>
                <a:lnTo>
                  <a:pt x="7" y="17"/>
                </a:lnTo>
                <a:lnTo>
                  <a:pt x="3" y="12"/>
                </a:lnTo>
                <a:lnTo>
                  <a:pt x="9" y="11"/>
                </a:lnTo>
                <a:close/>
              </a:path>
            </a:pathLst>
          </a:custGeom>
          <a:solidFill>
            <a:schemeClr val="accent1"/>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11" name="Freeform 116"/>
          <p:cNvSpPr>
            <a:spLocks/>
          </p:cNvSpPr>
          <p:nvPr/>
        </p:nvSpPr>
        <p:spPr bwMode="auto">
          <a:xfrm>
            <a:off x="2322513" y="1819393"/>
            <a:ext cx="279400" cy="61913"/>
          </a:xfrm>
          <a:custGeom>
            <a:avLst/>
            <a:gdLst/>
            <a:ahLst/>
            <a:cxnLst>
              <a:cxn ang="0">
                <a:pos x="28" y="0"/>
              </a:cxn>
              <a:cxn ang="0">
                <a:pos x="0" y="4"/>
              </a:cxn>
              <a:cxn ang="0">
                <a:pos x="12" y="11"/>
              </a:cxn>
              <a:cxn ang="0">
                <a:pos x="35" y="9"/>
              </a:cxn>
              <a:cxn ang="0">
                <a:pos x="35" y="22"/>
              </a:cxn>
              <a:cxn ang="0">
                <a:pos x="21" y="28"/>
              </a:cxn>
              <a:cxn ang="0">
                <a:pos x="28" y="29"/>
              </a:cxn>
              <a:cxn ang="0">
                <a:pos x="19" y="33"/>
              </a:cxn>
              <a:cxn ang="0">
                <a:pos x="22" y="36"/>
              </a:cxn>
              <a:cxn ang="0">
                <a:pos x="35" y="33"/>
              </a:cxn>
              <a:cxn ang="0">
                <a:pos x="43" y="37"/>
              </a:cxn>
              <a:cxn ang="0">
                <a:pos x="60" y="33"/>
              </a:cxn>
              <a:cxn ang="0">
                <a:pos x="85" y="39"/>
              </a:cxn>
              <a:cxn ang="0">
                <a:pos x="60" y="33"/>
              </a:cxn>
              <a:cxn ang="0">
                <a:pos x="59" y="39"/>
              </a:cxn>
              <a:cxn ang="0">
                <a:pos x="96" y="39"/>
              </a:cxn>
              <a:cxn ang="0">
                <a:pos x="117" y="37"/>
              </a:cxn>
              <a:cxn ang="0">
                <a:pos x="124" y="35"/>
              </a:cxn>
              <a:cxn ang="0">
                <a:pos x="122" y="32"/>
              </a:cxn>
              <a:cxn ang="0">
                <a:pos x="137" y="39"/>
              </a:cxn>
              <a:cxn ang="0">
                <a:pos x="157" y="37"/>
              </a:cxn>
              <a:cxn ang="0">
                <a:pos x="161" y="29"/>
              </a:cxn>
              <a:cxn ang="0">
                <a:pos x="176" y="26"/>
              </a:cxn>
              <a:cxn ang="0">
                <a:pos x="152" y="16"/>
              </a:cxn>
              <a:cxn ang="0">
                <a:pos x="105" y="25"/>
              </a:cxn>
              <a:cxn ang="0">
                <a:pos x="73" y="21"/>
              </a:cxn>
              <a:cxn ang="0">
                <a:pos x="67" y="25"/>
              </a:cxn>
              <a:cxn ang="0">
                <a:pos x="60" y="22"/>
              </a:cxn>
              <a:cxn ang="0">
                <a:pos x="68" y="18"/>
              </a:cxn>
              <a:cxn ang="0">
                <a:pos x="46" y="18"/>
              </a:cxn>
              <a:cxn ang="0">
                <a:pos x="60" y="16"/>
              </a:cxn>
              <a:cxn ang="0">
                <a:pos x="49" y="14"/>
              </a:cxn>
              <a:cxn ang="0">
                <a:pos x="80" y="11"/>
              </a:cxn>
              <a:cxn ang="0">
                <a:pos x="56" y="9"/>
              </a:cxn>
              <a:cxn ang="0">
                <a:pos x="68" y="8"/>
              </a:cxn>
              <a:cxn ang="0">
                <a:pos x="60" y="4"/>
              </a:cxn>
              <a:cxn ang="0">
                <a:pos x="31" y="9"/>
              </a:cxn>
              <a:cxn ang="0">
                <a:pos x="40" y="4"/>
              </a:cxn>
              <a:cxn ang="0">
                <a:pos x="28" y="0"/>
              </a:cxn>
            </a:cxnLst>
            <a:rect l="0" t="0" r="r" b="b"/>
            <a:pathLst>
              <a:path w="176" h="39">
                <a:moveTo>
                  <a:pt x="28" y="0"/>
                </a:moveTo>
                <a:lnTo>
                  <a:pt x="0" y="4"/>
                </a:lnTo>
                <a:lnTo>
                  <a:pt x="12" y="11"/>
                </a:lnTo>
                <a:lnTo>
                  <a:pt x="35" y="9"/>
                </a:lnTo>
                <a:lnTo>
                  <a:pt x="35" y="22"/>
                </a:lnTo>
                <a:lnTo>
                  <a:pt x="21" y="28"/>
                </a:lnTo>
                <a:lnTo>
                  <a:pt x="28" y="29"/>
                </a:lnTo>
                <a:lnTo>
                  <a:pt x="19" y="33"/>
                </a:lnTo>
                <a:lnTo>
                  <a:pt x="22" y="36"/>
                </a:lnTo>
                <a:lnTo>
                  <a:pt x="35" y="33"/>
                </a:lnTo>
                <a:lnTo>
                  <a:pt x="43" y="37"/>
                </a:lnTo>
                <a:lnTo>
                  <a:pt x="60" y="33"/>
                </a:lnTo>
                <a:lnTo>
                  <a:pt x="85" y="39"/>
                </a:lnTo>
                <a:lnTo>
                  <a:pt x="60" y="33"/>
                </a:lnTo>
                <a:lnTo>
                  <a:pt x="59" y="39"/>
                </a:lnTo>
                <a:lnTo>
                  <a:pt x="96" y="39"/>
                </a:lnTo>
                <a:lnTo>
                  <a:pt x="117" y="37"/>
                </a:lnTo>
                <a:lnTo>
                  <a:pt x="124" y="35"/>
                </a:lnTo>
                <a:lnTo>
                  <a:pt x="122" y="32"/>
                </a:lnTo>
                <a:lnTo>
                  <a:pt x="137" y="39"/>
                </a:lnTo>
                <a:lnTo>
                  <a:pt x="157" y="37"/>
                </a:lnTo>
                <a:lnTo>
                  <a:pt x="161" y="29"/>
                </a:lnTo>
                <a:lnTo>
                  <a:pt x="176" y="26"/>
                </a:lnTo>
                <a:lnTo>
                  <a:pt x="152" y="16"/>
                </a:lnTo>
                <a:lnTo>
                  <a:pt x="105" y="25"/>
                </a:lnTo>
                <a:lnTo>
                  <a:pt x="73" y="21"/>
                </a:lnTo>
                <a:lnTo>
                  <a:pt x="67" y="25"/>
                </a:lnTo>
                <a:lnTo>
                  <a:pt x="60" y="22"/>
                </a:lnTo>
                <a:lnTo>
                  <a:pt x="68" y="18"/>
                </a:lnTo>
                <a:lnTo>
                  <a:pt x="46" y="18"/>
                </a:lnTo>
                <a:lnTo>
                  <a:pt x="60" y="16"/>
                </a:lnTo>
                <a:lnTo>
                  <a:pt x="49" y="14"/>
                </a:lnTo>
                <a:lnTo>
                  <a:pt x="80" y="11"/>
                </a:lnTo>
                <a:lnTo>
                  <a:pt x="56" y="9"/>
                </a:lnTo>
                <a:lnTo>
                  <a:pt x="68" y="8"/>
                </a:lnTo>
                <a:lnTo>
                  <a:pt x="60" y="4"/>
                </a:lnTo>
                <a:lnTo>
                  <a:pt x="31" y="9"/>
                </a:lnTo>
                <a:lnTo>
                  <a:pt x="40" y="4"/>
                </a:lnTo>
                <a:lnTo>
                  <a:pt x="28"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12" name="Freeform 117"/>
          <p:cNvSpPr>
            <a:spLocks/>
          </p:cNvSpPr>
          <p:nvPr/>
        </p:nvSpPr>
        <p:spPr bwMode="auto">
          <a:xfrm>
            <a:off x="1614489" y="3789480"/>
            <a:ext cx="84138" cy="87313"/>
          </a:xfrm>
          <a:custGeom>
            <a:avLst/>
            <a:gdLst/>
            <a:ahLst/>
            <a:cxnLst>
              <a:cxn ang="0">
                <a:pos x="53" y="30"/>
              </a:cxn>
              <a:cxn ang="0">
                <a:pos x="36" y="5"/>
              </a:cxn>
              <a:cxn ang="0">
                <a:pos x="0" y="0"/>
              </a:cxn>
              <a:cxn ang="0">
                <a:pos x="0" y="23"/>
              </a:cxn>
              <a:cxn ang="0">
                <a:pos x="11" y="30"/>
              </a:cxn>
              <a:cxn ang="0">
                <a:pos x="12" y="20"/>
              </a:cxn>
              <a:cxn ang="0">
                <a:pos x="32" y="40"/>
              </a:cxn>
              <a:cxn ang="0">
                <a:pos x="33" y="52"/>
              </a:cxn>
              <a:cxn ang="0">
                <a:pos x="39" y="48"/>
              </a:cxn>
              <a:cxn ang="0">
                <a:pos x="45" y="55"/>
              </a:cxn>
              <a:cxn ang="0">
                <a:pos x="47" y="33"/>
              </a:cxn>
              <a:cxn ang="0">
                <a:pos x="53" y="30"/>
              </a:cxn>
            </a:cxnLst>
            <a:rect l="0" t="0" r="r" b="b"/>
            <a:pathLst>
              <a:path w="53" h="55">
                <a:moveTo>
                  <a:pt x="53" y="30"/>
                </a:moveTo>
                <a:lnTo>
                  <a:pt x="36" y="5"/>
                </a:lnTo>
                <a:lnTo>
                  <a:pt x="0" y="0"/>
                </a:lnTo>
                <a:lnTo>
                  <a:pt x="0" y="23"/>
                </a:lnTo>
                <a:lnTo>
                  <a:pt x="11" y="30"/>
                </a:lnTo>
                <a:lnTo>
                  <a:pt x="12" y="20"/>
                </a:lnTo>
                <a:lnTo>
                  <a:pt x="32" y="40"/>
                </a:lnTo>
                <a:lnTo>
                  <a:pt x="33" y="52"/>
                </a:lnTo>
                <a:lnTo>
                  <a:pt x="39" y="48"/>
                </a:lnTo>
                <a:lnTo>
                  <a:pt x="45" y="55"/>
                </a:lnTo>
                <a:lnTo>
                  <a:pt x="47" y="33"/>
                </a:lnTo>
                <a:lnTo>
                  <a:pt x="53" y="3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13" name="Freeform 118"/>
          <p:cNvSpPr>
            <a:spLocks/>
          </p:cNvSpPr>
          <p:nvPr/>
        </p:nvSpPr>
        <p:spPr bwMode="auto">
          <a:xfrm>
            <a:off x="1614489" y="3759318"/>
            <a:ext cx="23813" cy="30163"/>
          </a:xfrm>
          <a:custGeom>
            <a:avLst/>
            <a:gdLst/>
            <a:ahLst/>
            <a:cxnLst>
              <a:cxn ang="0">
                <a:pos x="4" y="0"/>
              </a:cxn>
              <a:cxn ang="0">
                <a:pos x="15" y="19"/>
              </a:cxn>
              <a:cxn ang="0">
                <a:pos x="3" y="14"/>
              </a:cxn>
              <a:cxn ang="0">
                <a:pos x="0" y="0"/>
              </a:cxn>
              <a:cxn ang="0">
                <a:pos x="4" y="0"/>
              </a:cxn>
            </a:cxnLst>
            <a:rect l="0" t="0" r="r" b="b"/>
            <a:pathLst>
              <a:path w="15" h="19">
                <a:moveTo>
                  <a:pt x="4" y="0"/>
                </a:moveTo>
                <a:lnTo>
                  <a:pt x="15" y="19"/>
                </a:lnTo>
                <a:lnTo>
                  <a:pt x="3" y="14"/>
                </a:lnTo>
                <a:lnTo>
                  <a:pt x="0" y="0"/>
                </a:lnTo>
                <a:lnTo>
                  <a:pt x="4"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14" name="Freeform 119"/>
          <p:cNvSpPr>
            <a:spLocks/>
          </p:cNvSpPr>
          <p:nvPr/>
        </p:nvSpPr>
        <p:spPr bwMode="auto">
          <a:xfrm>
            <a:off x="1685926" y="3837104"/>
            <a:ext cx="161925" cy="74613"/>
          </a:xfrm>
          <a:custGeom>
            <a:avLst/>
            <a:gdLst/>
            <a:ahLst/>
            <a:cxnLst>
              <a:cxn ang="0">
                <a:pos x="97" y="19"/>
              </a:cxn>
              <a:cxn ang="0">
                <a:pos x="102" y="33"/>
              </a:cxn>
              <a:cxn ang="0">
                <a:pos x="88" y="46"/>
              </a:cxn>
              <a:cxn ang="0">
                <a:pos x="81" y="33"/>
              </a:cxn>
              <a:cxn ang="0">
                <a:pos x="86" y="24"/>
              </a:cxn>
              <a:cxn ang="0">
                <a:pos x="65" y="12"/>
              </a:cxn>
              <a:cxn ang="0">
                <a:pos x="44" y="29"/>
              </a:cxn>
              <a:cxn ang="0">
                <a:pos x="50" y="42"/>
              </a:cxn>
              <a:cxn ang="0">
                <a:pos x="41" y="47"/>
              </a:cxn>
              <a:cxn ang="0">
                <a:pos x="21" y="29"/>
              </a:cxn>
              <a:cxn ang="0">
                <a:pos x="0" y="25"/>
              </a:cxn>
              <a:cxn ang="0">
                <a:pos x="2" y="3"/>
              </a:cxn>
              <a:cxn ang="0">
                <a:pos x="8" y="0"/>
              </a:cxn>
              <a:cxn ang="0">
                <a:pos x="15" y="12"/>
              </a:cxn>
              <a:cxn ang="0">
                <a:pos x="32" y="15"/>
              </a:cxn>
              <a:cxn ang="0">
                <a:pos x="68" y="1"/>
              </a:cxn>
              <a:cxn ang="0">
                <a:pos x="86" y="7"/>
              </a:cxn>
              <a:cxn ang="0">
                <a:pos x="97" y="19"/>
              </a:cxn>
            </a:cxnLst>
            <a:rect l="0" t="0" r="r" b="b"/>
            <a:pathLst>
              <a:path w="102" h="47">
                <a:moveTo>
                  <a:pt x="97" y="19"/>
                </a:moveTo>
                <a:lnTo>
                  <a:pt x="102" y="33"/>
                </a:lnTo>
                <a:lnTo>
                  <a:pt x="88" y="46"/>
                </a:lnTo>
                <a:lnTo>
                  <a:pt x="81" y="33"/>
                </a:lnTo>
                <a:lnTo>
                  <a:pt x="86" y="24"/>
                </a:lnTo>
                <a:lnTo>
                  <a:pt x="65" y="12"/>
                </a:lnTo>
                <a:lnTo>
                  <a:pt x="44" y="29"/>
                </a:lnTo>
                <a:lnTo>
                  <a:pt x="50" y="42"/>
                </a:lnTo>
                <a:lnTo>
                  <a:pt x="41" y="47"/>
                </a:lnTo>
                <a:lnTo>
                  <a:pt x="21" y="29"/>
                </a:lnTo>
                <a:lnTo>
                  <a:pt x="0" y="25"/>
                </a:lnTo>
                <a:lnTo>
                  <a:pt x="2" y="3"/>
                </a:lnTo>
                <a:lnTo>
                  <a:pt x="8" y="0"/>
                </a:lnTo>
                <a:lnTo>
                  <a:pt x="15" y="12"/>
                </a:lnTo>
                <a:lnTo>
                  <a:pt x="32" y="15"/>
                </a:lnTo>
                <a:lnTo>
                  <a:pt x="68" y="1"/>
                </a:lnTo>
                <a:lnTo>
                  <a:pt x="86" y="7"/>
                </a:lnTo>
                <a:lnTo>
                  <a:pt x="97" y="19"/>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15" name="Freeform 120"/>
          <p:cNvSpPr>
            <a:spLocks/>
          </p:cNvSpPr>
          <p:nvPr/>
        </p:nvSpPr>
        <p:spPr bwMode="auto">
          <a:xfrm>
            <a:off x="1441451" y="4137143"/>
            <a:ext cx="17463" cy="39688"/>
          </a:xfrm>
          <a:custGeom>
            <a:avLst/>
            <a:gdLst/>
            <a:ahLst/>
            <a:cxnLst>
              <a:cxn ang="0">
                <a:pos x="2" y="0"/>
              </a:cxn>
              <a:cxn ang="0">
                <a:pos x="11" y="19"/>
              </a:cxn>
              <a:cxn ang="0">
                <a:pos x="5" y="25"/>
              </a:cxn>
              <a:cxn ang="0">
                <a:pos x="5" y="12"/>
              </a:cxn>
              <a:cxn ang="0">
                <a:pos x="0" y="2"/>
              </a:cxn>
              <a:cxn ang="0">
                <a:pos x="2" y="0"/>
              </a:cxn>
            </a:cxnLst>
            <a:rect l="0" t="0" r="r" b="b"/>
            <a:pathLst>
              <a:path w="11" h="25">
                <a:moveTo>
                  <a:pt x="2" y="0"/>
                </a:moveTo>
                <a:lnTo>
                  <a:pt x="11" y="19"/>
                </a:lnTo>
                <a:lnTo>
                  <a:pt x="5" y="25"/>
                </a:lnTo>
                <a:lnTo>
                  <a:pt x="5" y="12"/>
                </a:lnTo>
                <a:lnTo>
                  <a:pt x="0" y="2"/>
                </a:lnTo>
                <a:lnTo>
                  <a:pt x="2"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16" name="Freeform 121"/>
          <p:cNvSpPr>
            <a:spLocks/>
          </p:cNvSpPr>
          <p:nvPr/>
        </p:nvSpPr>
        <p:spPr bwMode="auto">
          <a:xfrm>
            <a:off x="2124075" y="4826118"/>
            <a:ext cx="427038" cy="955675"/>
          </a:xfrm>
          <a:custGeom>
            <a:avLst/>
            <a:gdLst/>
            <a:ahLst/>
            <a:cxnLst>
              <a:cxn ang="0">
                <a:pos x="153" y="579"/>
              </a:cxn>
              <a:cxn ang="0">
                <a:pos x="158" y="589"/>
              </a:cxn>
              <a:cxn ang="0">
                <a:pos x="121" y="596"/>
              </a:cxn>
              <a:cxn ang="0">
                <a:pos x="93" y="574"/>
              </a:cxn>
              <a:cxn ang="0">
                <a:pos x="82" y="494"/>
              </a:cxn>
              <a:cxn ang="0">
                <a:pos x="62" y="458"/>
              </a:cxn>
              <a:cxn ang="0">
                <a:pos x="61" y="449"/>
              </a:cxn>
              <a:cxn ang="0">
                <a:pos x="44" y="400"/>
              </a:cxn>
              <a:cxn ang="0">
                <a:pos x="31" y="364"/>
              </a:cxn>
              <a:cxn ang="0">
                <a:pos x="19" y="298"/>
              </a:cxn>
              <a:cxn ang="0">
                <a:pos x="20" y="269"/>
              </a:cxn>
              <a:cxn ang="0">
                <a:pos x="0" y="189"/>
              </a:cxn>
              <a:cxn ang="0">
                <a:pos x="19" y="102"/>
              </a:cxn>
              <a:cxn ang="0">
                <a:pos x="30" y="45"/>
              </a:cxn>
              <a:cxn ang="0">
                <a:pos x="42" y="0"/>
              </a:cxn>
              <a:cxn ang="0">
                <a:pos x="77" y="6"/>
              </a:cxn>
              <a:cxn ang="0">
                <a:pos x="139" y="44"/>
              </a:cxn>
              <a:cxn ang="0">
                <a:pos x="193" y="72"/>
              </a:cxn>
              <a:cxn ang="0">
                <a:pos x="217" y="114"/>
              </a:cxn>
              <a:cxn ang="0">
                <a:pos x="249" y="94"/>
              </a:cxn>
              <a:cxn ang="0">
                <a:pos x="262" y="79"/>
              </a:cxn>
              <a:cxn ang="0">
                <a:pos x="254" y="115"/>
              </a:cxn>
              <a:cxn ang="0">
                <a:pos x="214" y="244"/>
              </a:cxn>
              <a:cxn ang="0">
                <a:pos x="241" y="270"/>
              </a:cxn>
              <a:cxn ang="0">
                <a:pos x="254" y="290"/>
              </a:cxn>
              <a:cxn ang="0">
                <a:pos x="242" y="332"/>
              </a:cxn>
              <a:cxn ang="0">
                <a:pos x="175" y="337"/>
              </a:cxn>
              <a:cxn ang="0">
                <a:pos x="185" y="381"/>
              </a:cxn>
              <a:cxn ang="0">
                <a:pos x="144" y="377"/>
              </a:cxn>
              <a:cxn ang="0">
                <a:pos x="164" y="412"/>
              </a:cxn>
              <a:cxn ang="0">
                <a:pos x="178" y="419"/>
              </a:cxn>
              <a:cxn ang="0">
                <a:pos x="157" y="417"/>
              </a:cxn>
              <a:cxn ang="0">
                <a:pos x="160" y="434"/>
              </a:cxn>
              <a:cxn ang="0">
                <a:pos x="146" y="466"/>
              </a:cxn>
              <a:cxn ang="0">
                <a:pos x="149" y="493"/>
              </a:cxn>
              <a:cxn ang="0">
                <a:pos x="181" y="511"/>
              </a:cxn>
              <a:cxn ang="0">
                <a:pos x="164" y="540"/>
              </a:cxn>
              <a:cxn ang="0">
                <a:pos x="153" y="567"/>
              </a:cxn>
            </a:cxnLst>
            <a:rect l="0" t="0" r="r" b="b"/>
            <a:pathLst>
              <a:path w="269" h="602">
                <a:moveTo>
                  <a:pt x="153" y="567"/>
                </a:moveTo>
                <a:lnTo>
                  <a:pt x="153" y="579"/>
                </a:lnTo>
                <a:lnTo>
                  <a:pt x="163" y="586"/>
                </a:lnTo>
                <a:lnTo>
                  <a:pt x="158" y="589"/>
                </a:lnTo>
                <a:lnTo>
                  <a:pt x="179" y="602"/>
                </a:lnTo>
                <a:lnTo>
                  <a:pt x="121" y="596"/>
                </a:lnTo>
                <a:lnTo>
                  <a:pt x="105" y="572"/>
                </a:lnTo>
                <a:lnTo>
                  <a:pt x="93" y="574"/>
                </a:lnTo>
                <a:lnTo>
                  <a:pt x="84" y="561"/>
                </a:lnTo>
                <a:lnTo>
                  <a:pt x="82" y="494"/>
                </a:lnTo>
                <a:lnTo>
                  <a:pt x="73" y="463"/>
                </a:lnTo>
                <a:lnTo>
                  <a:pt x="62" y="458"/>
                </a:lnTo>
                <a:lnTo>
                  <a:pt x="70" y="455"/>
                </a:lnTo>
                <a:lnTo>
                  <a:pt x="61" y="449"/>
                </a:lnTo>
                <a:lnTo>
                  <a:pt x="42" y="413"/>
                </a:lnTo>
                <a:lnTo>
                  <a:pt x="44" y="400"/>
                </a:lnTo>
                <a:lnTo>
                  <a:pt x="35" y="389"/>
                </a:lnTo>
                <a:lnTo>
                  <a:pt x="31" y="364"/>
                </a:lnTo>
                <a:lnTo>
                  <a:pt x="31" y="336"/>
                </a:lnTo>
                <a:lnTo>
                  <a:pt x="19" y="298"/>
                </a:lnTo>
                <a:lnTo>
                  <a:pt x="26" y="284"/>
                </a:lnTo>
                <a:lnTo>
                  <a:pt x="20" y="269"/>
                </a:lnTo>
                <a:lnTo>
                  <a:pt x="26" y="247"/>
                </a:lnTo>
                <a:lnTo>
                  <a:pt x="0" y="189"/>
                </a:lnTo>
                <a:lnTo>
                  <a:pt x="5" y="128"/>
                </a:lnTo>
                <a:lnTo>
                  <a:pt x="19" y="102"/>
                </a:lnTo>
                <a:lnTo>
                  <a:pt x="10" y="55"/>
                </a:lnTo>
                <a:lnTo>
                  <a:pt x="30" y="45"/>
                </a:lnTo>
                <a:lnTo>
                  <a:pt x="27" y="21"/>
                </a:lnTo>
                <a:lnTo>
                  <a:pt x="42" y="0"/>
                </a:lnTo>
                <a:lnTo>
                  <a:pt x="76" y="19"/>
                </a:lnTo>
                <a:lnTo>
                  <a:pt x="77" y="6"/>
                </a:lnTo>
                <a:lnTo>
                  <a:pt x="103" y="12"/>
                </a:lnTo>
                <a:lnTo>
                  <a:pt x="139" y="44"/>
                </a:lnTo>
                <a:lnTo>
                  <a:pt x="160" y="48"/>
                </a:lnTo>
                <a:lnTo>
                  <a:pt x="193" y="72"/>
                </a:lnTo>
                <a:lnTo>
                  <a:pt x="189" y="107"/>
                </a:lnTo>
                <a:lnTo>
                  <a:pt x="217" y="114"/>
                </a:lnTo>
                <a:lnTo>
                  <a:pt x="237" y="111"/>
                </a:lnTo>
                <a:lnTo>
                  <a:pt x="249" y="94"/>
                </a:lnTo>
                <a:lnTo>
                  <a:pt x="251" y="76"/>
                </a:lnTo>
                <a:lnTo>
                  <a:pt x="262" y="79"/>
                </a:lnTo>
                <a:lnTo>
                  <a:pt x="269" y="107"/>
                </a:lnTo>
                <a:lnTo>
                  <a:pt x="254" y="115"/>
                </a:lnTo>
                <a:lnTo>
                  <a:pt x="212" y="168"/>
                </a:lnTo>
                <a:lnTo>
                  <a:pt x="214" y="244"/>
                </a:lnTo>
                <a:lnTo>
                  <a:pt x="217" y="256"/>
                </a:lnTo>
                <a:lnTo>
                  <a:pt x="241" y="270"/>
                </a:lnTo>
                <a:lnTo>
                  <a:pt x="241" y="280"/>
                </a:lnTo>
                <a:lnTo>
                  <a:pt x="254" y="290"/>
                </a:lnTo>
                <a:lnTo>
                  <a:pt x="255" y="305"/>
                </a:lnTo>
                <a:lnTo>
                  <a:pt x="242" y="332"/>
                </a:lnTo>
                <a:lnTo>
                  <a:pt x="198" y="342"/>
                </a:lnTo>
                <a:lnTo>
                  <a:pt x="175" y="337"/>
                </a:lnTo>
                <a:lnTo>
                  <a:pt x="184" y="353"/>
                </a:lnTo>
                <a:lnTo>
                  <a:pt x="185" y="381"/>
                </a:lnTo>
                <a:lnTo>
                  <a:pt x="165" y="386"/>
                </a:lnTo>
                <a:lnTo>
                  <a:pt x="144" y="377"/>
                </a:lnTo>
                <a:lnTo>
                  <a:pt x="153" y="403"/>
                </a:lnTo>
                <a:lnTo>
                  <a:pt x="164" y="412"/>
                </a:lnTo>
                <a:lnTo>
                  <a:pt x="175" y="406"/>
                </a:lnTo>
                <a:lnTo>
                  <a:pt x="178" y="419"/>
                </a:lnTo>
                <a:lnTo>
                  <a:pt x="163" y="413"/>
                </a:lnTo>
                <a:lnTo>
                  <a:pt x="157" y="417"/>
                </a:lnTo>
                <a:lnTo>
                  <a:pt x="171" y="423"/>
                </a:lnTo>
                <a:lnTo>
                  <a:pt x="160" y="434"/>
                </a:lnTo>
                <a:lnTo>
                  <a:pt x="165" y="463"/>
                </a:lnTo>
                <a:lnTo>
                  <a:pt x="146" y="466"/>
                </a:lnTo>
                <a:lnTo>
                  <a:pt x="140" y="480"/>
                </a:lnTo>
                <a:lnTo>
                  <a:pt x="149" y="493"/>
                </a:lnTo>
                <a:lnTo>
                  <a:pt x="175" y="502"/>
                </a:lnTo>
                <a:lnTo>
                  <a:pt x="181" y="511"/>
                </a:lnTo>
                <a:lnTo>
                  <a:pt x="182" y="522"/>
                </a:lnTo>
                <a:lnTo>
                  <a:pt x="164" y="540"/>
                </a:lnTo>
                <a:lnTo>
                  <a:pt x="167" y="557"/>
                </a:lnTo>
                <a:lnTo>
                  <a:pt x="153" y="567"/>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17" name="Freeform 122"/>
          <p:cNvSpPr>
            <a:spLocks/>
          </p:cNvSpPr>
          <p:nvPr/>
        </p:nvSpPr>
        <p:spPr bwMode="auto">
          <a:xfrm>
            <a:off x="2406651" y="5792904"/>
            <a:ext cx="112713" cy="69850"/>
          </a:xfrm>
          <a:custGeom>
            <a:avLst/>
            <a:gdLst/>
            <a:ahLst/>
            <a:cxnLst>
              <a:cxn ang="0">
                <a:pos x="0" y="0"/>
              </a:cxn>
              <a:cxn ang="0">
                <a:pos x="22" y="42"/>
              </a:cxn>
              <a:cxn ang="0">
                <a:pos x="57" y="44"/>
              </a:cxn>
              <a:cxn ang="0">
                <a:pos x="71" y="39"/>
              </a:cxn>
              <a:cxn ang="0">
                <a:pos x="22" y="21"/>
              </a:cxn>
              <a:cxn ang="0">
                <a:pos x="0" y="0"/>
              </a:cxn>
            </a:cxnLst>
            <a:rect l="0" t="0" r="r" b="b"/>
            <a:pathLst>
              <a:path w="71" h="44">
                <a:moveTo>
                  <a:pt x="0" y="0"/>
                </a:moveTo>
                <a:lnTo>
                  <a:pt x="22" y="42"/>
                </a:lnTo>
                <a:lnTo>
                  <a:pt x="57" y="44"/>
                </a:lnTo>
                <a:lnTo>
                  <a:pt x="71" y="39"/>
                </a:lnTo>
                <a:lnTo>
                  <a:pt x="22" y="21"/>
                </a:lnTo>
                <a:lnTo>
                  <a:pt x="0"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18" name="Freeform 123"/>
          <p:cNvSpPr>
            <a:spLocks/>
          </p:cNvSpPr>
          <p:nvPr/>
        </p:nvSpPr>
        <p:spPr bwMode="auto">
          <a:xfrm>
            <a:off x="1938339" y="3976805"/>
            <a:ext cx="1082675" cy="1230313"/>
          </a:xfrm>
          <a:custGeom>
            <a:avLst/>
            <a:gdLst/>
            <a:ahLst/>
            <a:cxnLst>
              <a:cxn ang="0">
                <a:pos x="379" y="614"/>
              </a:cxn>
              <a:cxn ang="0">
                <a:pos x="371" y="650"/>
              </a:cxn>
              <a:cxn ang="0">
                <a:pos x="343" y="702"/>
              </a:cxn>
              <a:cxn ang="0">
                <a:pos x="366" y="716"/>
              </a:cxn>
              <a:cxn ang="0">
                <a:pos x="415" y="755"/>
              </a:cxn>
              <a:cxn ang="0">
                <a:pos x="426" y="745"/>
              </a:cxn>
              <a:cxn ang="0">
                <a:pos x="459" y="688"/>
              </a:cxn>
              <a:cxn ang="0">
                <a:pos x="475" y="644"/>
              </a:cxn>
              <a:cxn ang="0">
                <a:pos x="473" y="608"/>
              </a:cxn>
              <a:cxn ang="0">
                <a:pos x="531" y="565"/>
              </a:cxn>
              <a:cxn ang="0">
                <a:pos x="572" y="556"/>
              </a:cxn>
              <a:cxn ang="0">
                <a:pos x="610" y="489"/>
              </a:cxn>
              <a:cxn ang="0">
                <a:pos x="615" y="365"/>
              </a:cxn>
              <a:cxn ang="0">
                <a:pos x="642" y="327"/>
              </a:cxn>
              <a:cxn ang="0">
                <a:pos x="682" y="245"/>
              </a:cxn>
              <a:cxn ang="0">
                <a:pos x="642" y="204"/>
              </a:cxn>
              <a:cxn ang="0">
                <a:pos x="529" y="151"/>
              </a:cxn>
              <a:cxn ang="0">
                <a:pos x="516" y="149"/>
              </a:cxn>
              <a:cxn ang="0">
                <a:pos x="498" y="138"/>
              </a:cxn>
              <a:cxn ang="0">
                <a:pos x="466" y="117"/>
              </a:cxn>
              <a:cxn ang="0">
                <a:pos x="428" y="152"/>
              </a:cxn>
              <a:cxn ang="0">
                <a:pos x="390" y="145"/>
              </a:cxn>
              <a:cxn ang="0">
                <a:pos x="404" y="138"/>
              </a:cxn>
              <a:cxn ang="0">
                <a:pos x="393" y="127"/>
              </a:cxn>
              <a:cxn ang="0">
                <a:pos x="414" y="84"/>
              </a:cxn>
              <a:cxn ang="0">
                <a:pos x="408" y="68"/>
              </a:cxn>
              <a:cxn ang="0">
                <a:pos x="389" y="24"/>
              </a:cxn>
              <a:cxn ang="0">
                <a:pos x="345" y="64"/>
              </a:cxn>
              <a:cxn ang="0">
                <a:pos x="315" y="56"/>
              </a:cxn>
              <a:cxn ang="0">
                <a:pos x="302" y="64"/>
              </a:cxn>
              <a:cxn ang="0">
                <a:pos x="264" y="78"/>
              </a:cxn>
              <a:cxn ang="0">
                <a:pos x="243" y="53"/>
              </a:cxn>
              <a:cxn ang="0">
                <a:pos x="240" y="12"/>
              </a:cxn>
              <a:cxn ang="0">
                <a:pos x="231" y="1"/>
              </a:cxn>
              <a:cxn ang="0">
                <a:pos x="187" y="26"/>
              </a:cxn>
              <a:cxn ang="0">
                <a:pos x="166" y="31"/>
              </a:cxn>
              <a:cxn ang="0">
                <a:pos x="180" y="60"/>
              </a:cxn>
              <a:cxn ang="0">
                <a:pos x="127" y="88"/>
              </a:cxn>
              <a:cxn ang="0">
                <a:pos x="116" y="81"/>
              </a:cxn>
              <a:cxn ang="0">
                <a:pos x="67" y="68"/>
              </a:cxn>
              <a:cxn ang="0">
                <a:pos x="75" y="82"/>
              </a:cxn>
              <a:cxn ang="0">
                <a:pos x="63" y="94"/>
              </a:cxn>
              <a:cxn ang="0">
                <a:pos x="74" y="129"/>
              </a:cxn>
              <a:cxn ang="0">
                <a:pos x="22" y="204"/>
              </a:cxn>
              <a:cxn ang="0">
                <a:pos x="18" y="281"/>
              </a:cxn>
              <a:cxn ang="0">
                <a:pos x="42" y="300"/>
              </a:cxn>
              <a:cxn ang="0">
                <a:pos x="63" y="319"/>
              </a:cxn>
              <a:cxn ang="0">
                <a:pos x="98" y="323"/>
              </a:cxn>
              <a:cxn ang="0">
                <a:pos x="148" y="295"/>
              </a:cxn>
              <a:cxn ang="0">
                <a:pos x="236" y="375"/>
              </a:cxn>
              <a:cxn ang="0">
                <a:pos x="282" y="428"/>
              </a:cxn>
              <a:cxn ang="0">
                <a:pos x="298" y="463"/>
              </a:cxn>
              <a:cxn ang="0">
                <a:pos x="302" y="541"/>
              </a:cxn>
              <a:cxn ang="0">
                <a:pos x="347" y="576"/>
              </a:cxn>
              <a:cxn ang="0">
                <a:pos x="368" y="611"/>
              </a:cxn>
            </a:cxnLst>
            <a:rect l="0" t="0" r="r" b="b"/>
            <a:pathLst>
              <a:path w="682" h="775">
                <a:moveTo>
                  <a:pt x="368" y="611"/>
                </a:moveTo>
                <a:lnTo>
                  <a:pt x="379" y="614"/>
                </a:lnTo>
                <a:lnTo>
                  <a:pt x="386" y="642"/>
                </a:lnTo>
                <a:lnTo>
                  <a:pt x="371" y="650"/>
                </a:lnTo>
                <a:lnTo>
                  <a:pt x="329" y="703"/>
                </a:lnTo>
                <a:lnTo>
                  <a:pt x="343" y="702"/>
                </a:lnTo>
                <a:lnTo>
                  <a:pt x="359" y="719"/>
                </a:lnTo>
                <a:lnTo>
                  <a:pt x="366" y="716"/>
                </a:lnTo>
                <a:lnTo>
                  <a:pt x="400" y="738"/>
                </a:lnTo>
                <a:lnTo>
                  <a:pt x="415" y="755"/>
                </a:lnTo>
                <a:lnTo>
                  <a:pt x="414" y="775"/>
                </a:lnTo>
                <a:lnTo>
                  <a:pt x="426" y="745"/>
                </a:lnTo>
                <a:lnTo>
                  <a:pt x="443" y="730"/>
                </a:lnTo>
                <a:lnTo>
                  <a:pt x="459" y="688"/>
                </a:lnTo>
                <a:lnTo>
                  <a:pt x="475" y="665"/>
                </a:lnTo>
                <a:lnTo>
                  <a:pt x="475" y="644"/>
                </a:lnTo>
                <a:lnTo>
                  <a:pt x="468" y="622"/>
                </a:lnTo>
                <a:lnTo>
                  <a:pt x="473" y="608"/>
                </a:lnTo>
                <a:lnTo>
                  <a:pt x="498" y="582"/>
                </a:lnTo>
                <a:lnTo>
                  <a:pt x="531" y="565"/>
                </a:lnTo>
                <a:lnTo>
                  <a:pt x="533" y="559"/>
                </a:lnTo>
                <a:lnTo>
                  <a:pt x="572" y="556"/>
                </a:lnTo>
                <a:lnTo>
                  <a:pt x="589" y="540"/>
                </a:lnTo>
                <a:lnTo>
                  <a:pt x="610" y="489"/>
                </a:lnTo>
                <a:lnTo>
                  <a:pt x="615" y="454"/>
                </a:lnTo>
                <a:lnTo>
                  <a:pt x="615" y="365"/>
                </a:lnTo>
                <a:lnTo>
                  <a:pt x="628" y="358"/>
                </a:lnTo>
                <a:lnTo>
                  <a:pt x="642" y="327"/>
                </a:lnTo>
                <a:lnTo>
                  <a:pt x="677" y="281"/>
                </a:lnTo>
                <a:lnTo>
                  <a:pt x="682" y="245"/>
                </a:lnTo>
                <a:lnTo>
                  <a:pt x="671" y="208"/>
                </a:lnTo>
                <a:lnTo>
                  <a:pt x="642" y="204"/>
                </a:lnTo>
                <a:lnTo>
                  <a:pt x="600" y="165"/>
                </a:lnTo>
                <a:lnTo>
                  <a:pt x="529" y="151"/>
                </a:lnTo>
                <a:lnTo>
                  <a:pt x="513" y="158"/>
                </a:lnTo>
                <a:lnTo>
                  <a:pt x="516" y="149"/>
                </a:lnTo>
                <a:lnTo>
                  <a:pt x="506" y="133"/>
                </a:lnTo>
                <a:lnTo>
                  <a:pt x="498" y="138"/>
                </a:lnTo>
                <a:lnTo>
                  <a:pt x="495" y="130"/>
                </a:lnTo>
                <a:lnTo>
                  <a:pt x="466" y="117"/>
                </a:lnTo>
                <a:lnTo>
                  <a:pt x="450" y="117"/>
                </a:lnTo>
                <a:lnTo>
                  <a:pt x="428" y="152"/>
                </a:lnTo>
                <a:lnTo>
                  <a:pt x="426" y="140"/>
                </a:lnTo>
                <a:lnTo>
                  <a:pt x="390" y="145"/>
                </a:lnTo>
                <a:lnTo>
                  <a:pt x="392" y="140"/>
                </a:lnTo>
                <a:lnTo>
                  <a:pt x="404" y="138"/>
                </a:lnTo>
                <a:lnTo>
                  <a:pt x="403" y="120"/>
                </a:lnTo>
                <a:lnTo>
                  <a:pt x="393" y="127"/>
                </a:lnTo>
                <a:lnTo>
                  <a:pt x="392" y="113"/>
                </a:lnTo>
                <a:lnTo>
                  <a:pt x="414" y="84"/>
                </a:lnTo>
                <a:lnTo>
                  <a:pt x="418" y="71"/>
                </a:lnTo>
                <a:lnTo>
                  <a:pt x="408" y="68"/>
                </a:lnTo>
                <a:lnTo>
                  <a:pt x="397" y="24"/>
                </a:lnTo>
                <a:lnTo>
                  <a:pt x="389" y="24"/>
                </a:lnTo>
                <a:lnTo>
                  <a:pt x="362" y="61"/>
                </a:lnTo>
                <a:lnTo>
                  <a:pt x="345" y="64"/>
                </a:lnTo>
                <a:lnTo>
                  <a:pt x="338" y="57"/>
                </a:lnTo>
                <a:lnTo>
                  <a:pt x="315" y="56"/>
                </a:lnTo>
                <a:lnTo>
                  <a:pt x="312" y="67"/>
                </a:lnTo>
                <a:lnTo>
                  <a:pt x="302" y="64"/>
                </a:lnTo>
                <a:lnTo>
                  <a:pt x="289" y="64"/>
                </a:lnTo>
                <a:lnTo>
                  <a:pt x="264" y="78"/>
                </a:lnTo>
                <a:lnTo>
                  <a:pt x="252" y="74"/>
                </a:lnTo>
                <a:lnTo>
                  <a:pt x="243" y="53"/>
                </a:lnTo>
                <a:lnTo>
                  <a:pt x="247" y="15"/>
                </a:lnTo>
                <a:lnTo>
                  <a:pt x="240" y="12"/>
                </a:lnTo>
                <a:lnTo>
                  <a:pt x="240" y="0"/>
                </a:lnTo>
                <a:lnTo>
                  <a:pt x="231" y="1"/>
                </a:lnTo>
                <a:lnTo>
                  <a:pt x="225" y="12"/>
                </a:lnTo>
                <a:lnTo>
                  <a:pt x="187" y="26"/>
                </a:lnTo>
                <a:lnTo>
                  <a:pt x="157" y="18"/>
                </a:lnTo>
                <a:lnTo>
                  <a:pt x="166" y="31"/>
                </a:lnTo>
                <a:lnTo>
                  <a:pt x="168" y="56"/>
                </a:lnTo>
                <a:lnTo>
                  <a:pt x="180" y="60"/>
                </a:lnTo>
                <a:lnTo>
                  <a:pt x="141" y="88"/>
                </a:lnTo>
                <a:lnTo>
                  <a:pt x="127" y="88"/>
                </a:lnTo>
                <a:lnTo>
                  <a:pt x="119" y="77"/>
                </a:lnTo>
                <a:lnTo>
                  <a:pt x="116" y="81"/>
                </a:lnTo>
                <a:lnTo>
                  <a:pt x="109" y="64"/>
                </a:lnTo>
                <a:lnTo>
                  <a:pt x="67" y="68"/>
                </a:lnTo>
                <a:lnTo>
                  <a:pt x="67" y="81"/>
                </a:lnTo>
                <a:lnTo>
                  <a:pt x="75" y="82"/>
                </a:lnTo>
                <a:lnTo>
                  <a:pt x="78" y="92"/>
                </a:lnTo>
                <a:lnTo>
                  <a:pt x="63" y="94"/>
                </a:lnTo>
                <a:lnTo>
                  <a:pt x="63" y="108"/>
                </a:lnTo>
                <a:lnTo>
                  <a:pt x="74" y="129"/>
                </a:lnTo>
                <a:lnTo>
                  <a:pt x="66" y="186"/>
                </a:lnTo>
                <a:lnTo>
                  <a:pt x="22" y="204"/>
                </a:lnTo>
                <a:lnTo>
                  <a:pt x="0" y="254"/>
                </a:lnTo>
                <a:lnTo>
                  <a:pt x="18" y="281"/>
                </a:lnTo>
                <a:lnTo>
                  <a:pt x="17" y="289"/>
                </a:lnTo>
                <a:lnTo>
                  <a:pt x="42" y="300"/>
                </a:lnTo>
                <a:lnTo>
                  <a:pt x="60" y="287"/>
                </a:lnTo>
                <a:lnTo>
                  <a:pt x="63" y="319"/>
                </a:lnTo>
                <a:lnTo>
                  <a:pt x="77" y="319"/>
                </a:lnTo>
                <a:lnTo>
                  <a:pt x="98" y="323"/>
                </a:lnTo>
                <a:lnTo>
                  <a:pt x="129" y="298"/>
                </a:lnTo>
                <a:lnTo>
                  <a:pt x="148" y="295"/>
                </a:lnTo>
                <a:lnTo>
                  <a:pt x="157" y="340"/>
                </a:lnTo>
                <a:lnTo>
                  <a:pt x="236" y="375"/>
                </a:lnTo>
                <a:lnTo>
                  <a:pt x="252" y="426"/>
                </a:lnTo>
                <a:lnTo>
                  <a:pt x="282" y="428"/>
                </a:lnTo>
                <a:lnTo>
                  <a:pt x="282" y="446"/>
                </a:lnTo>
                <a:lnTo>
                  <a:pt x="298" y="463"/>
                </a:lnTo>
                <a:lnTo>
                  <a:pt x="295" y="503"/>
                </a:lnTo>
                <a:lnTo>
                  <a:pt x="302" y="541"/>
                </a:lnTo>
                <a:lnTo>
                  <a:pt x="338" y="547"/>
                </a:lnTo>
                <a:lnTo>
                  <a:pt x="347" y="576"/>
                </a:lnTo>
                <a:lnTo>
                  <a:pt x="366" y="579"/>
                </a:lnTo>
                <a:lnTo>
                  <a:pt x="368" y="611"/>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19" name="Freeform 124"/>
          <p:cNvSpPr>
            <a:spLocks/>
          </p:cNvSpPr>
          <p:nvPr/>
        </p:nvSpPr>
        <p:spPr bwMode="auto">
          <a:xfrm>
            <a:off x="2568575" y="4143493"/>
            <a:ext cx="14288" cy="22225"/>
          </a:xfrm>
          <a:custGeom>
            <a:avLst/>
            <a:gdLst/>
            <a:ahLst/>
            <a:cxnLst>
              <a:cxn ang="0">
                <a:pos x="9" y="4"/>
              </a:cxn>
              <a:cxn ang="0">
                <a:pos x="0" y="14"/>
              </a:cxn>
              <a:cxn ang="0">
                <a:pos x="2" y="3"/>
              </a:cxn>
              <a:cxn ang="0">
                <a:pos x="9" y="0"/>
              </a:cxn>
              <a:cxn ang="0">
                <a:pos x="9" y="4"/>
              </a:cxn>
            </a:cxnLst>
            <a:rect l="0" t="0" r="r" b="b"/>
            <a:pathLst>
              <a:path w="9" h="14">
                <a:moveTo>
                  <a:pt x="9" y="4"/>
                </a:moveTo>
                <a:lnTo>
                  <a:pt x="0" y="14"/>
                </a:lnTo>
                <a:lnTo>
                  <a:pt x="2" y="3"/>
                </a:lnTo>
                <a:lnTo>
                  <a:pt x="9" y="0"/>
                </a:lnTo>
                <a:lnTo>
                  <a:pt x="9" y="4"/>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20" name="Freeform 125"/>
          <p:cNvSpPr>
            <a:spLocks/>
          </p:cNvSpPr>
          <p:nvPr/>
        </p:nvSpPr>
        <p:spPr bwMode="auto">
          <a:xfrm>
            <a:off x="2582864" y="4149843"/>
            <a:ext cx="58738" cy="41275"/>
          </a:xfrm>
          <a:custGeom>
            <a:avLst/>
            <a:gdLst/>
            <a:ahLst/>
            <a:cxnLst>
              <a:cxn ang="0">
                <a:pos x="37" y="1"/>
              </a:cxn>
              <a:cxn ang="0">
                <a:pos x="26" y="25"/>
              </a:cxn>
              <a:cxn ang="0">
                <a:pos x="1" y="26"/>
              </a:cxn>
              <a:cxn ang="0">
                <a:pos x="0" y="4"/>
              </a:cxn>
              <a:cxn ang="0">
                <a:pos x="5" y="0"/>
              </a:cxn>
              <a:cxn ang="0">
                <a:pos x="37" y="1"/>
              </a:cxn>
            </a:cxnLst>
            <a:rect l="0" t="0" r="r" b="b"/>
            <a:pathLst>
              <a:path w="37" h="26">
                <a:moveTo>
                  <a:pt x="37" y="1"/>
                </a:moveTo>
                <a:lnTo>
                  <a:pt x="26" y="25"/>
                </a:lnTo>
                <a:lnTo>
                  <a:pt x="1" y="26"/>
                </a:lnTo>
                <a:lnTo>
                  <a:pt x="0" y="4"/>
                </a:lnTo>
                <a:lnTo>
                  <a:pt x="5" y="0"/>
                </a:lnTo>
                <a:lnTo>
                  <a:pt x="37" y="1"/>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21" name="Freeform 126"/>
          <p:cNvSpPr>
            <a:spLocks/>
          </p:cNvSpPr>
          <p:nvPr/>
        </p:nvSpPr>
        <p:spPr bwMode="auto">
          <a:xfrm>
            <a:off x="2057400" y="4695942"/>
            <a:ext cx="350838" cy="1131888"/>
          </a:xfrm>
          <a:custGeom>
            <a:avLst/>
            <a:gdLst/>
            <a:ahLst/>
            <a:cxnLst>
              <a:cxn ang="0">
                <a:pos x="142" y="668"/>
              </a:cxn>
              <a:cxn ang="0">
                <a:pos x="158" y="689"/>
              </a:cxn>
              <a:cxn ang="0">
                <a:pos x="174" y="703"/>
              </a:cxn>
              <a:cxn ang="0">
                <a:pos x="195" y="713"/>
              </a:cxn>
              <a:cxn ang="0">
                <a:pos x="221" y="684"/>
              </a:cxn>
              <a:cxn ang="0">
                <a:pos x="147" y="654"/>
              </a:cxn>
              <a:cxn ang="0">
                <a:pos x="126" y="643"/>
              </a:cxn>
              <a:cxn ang="0">
                <a:pos x="115" y="545"/>
              </a:cxn>
              <a:cxn ang="0">
                <a:pos x="112" y="537"/>
              </a:cxn>
              <a:cxn ang="0">
                <a:pos x="84" y="495"/>
              </a:cxn>
              <a:cxn ang="0">
                <a:pos x="77" y="471"/>
              </a:cxn>
              <a:cxn ang="0">
                <a:pos x="73" y="418"/>
              </a:cxn>
              <a:cxn ang="0">
                <a:pos x="68" y="366"/>
              </a:cxn>
              <a:cxn ang="0">
                <a:pos x="68" y="329"/>
              </a:cxn>
              <a:cxn ang="0">
                <a:pos x="47" y="210"/>
              </a:cxn>
              <a:cxn ang="0">
                <a:pos x="52" y="137"/>
              </a:cxn>
              <a:cxn ang="0">
                <a:pos x="69" y="103"/>
              </a:cxn>
              <a:cxn ang="0">
                <a:pos x="45" y="66"/>
              </a:cxn>
              <a:cxn ang="0">
                <a:pos x="37" y="32"/>
              </a:cxn>
              <a:cxn ang="0">
                <a:pos x="0" y="12"/>
              </a:cxn>
              <a:cxn ang="0">
                <a:pos x="12" y="115"/>
              </a:cxn>
              <a:cxn ang="0">
                <a:pos x="16" y="225"/>
              </a:cxn>
              <a:cxn ang="0">
                <a:pos x="30" y="389"/>
              </a:cxn>
              <a:cxn ang="0">
                <a:pos x="42" y="435"/>
              </a:cxn>
              <a:cxn ang="0">
                <a:pos x="48" y="473"/>
              </a:cxn>
              <a:cxn ang="0">
                <a:pos x="75" y="477"/>
              </a:cxn>
              <a:cxn ang="0">
                <a:pos x="79" y="496"/>
              </a:cxn>
              <a:cxn ang="0">
                <a:pos x="93" y="540"/>
              </a:cxn>
              <a:cxn ang="0">
                <a:pos x="86" y="552"/>
              </a:cxn>
              <a:cxn ang="0">
                <a:pos x="87" y="561"/>
              </a:cxn>
              <a:cxn ang="0">
                <a:pos x="93" y="559"/>
              </a:cxn>
              <a:cxn ang="0">
                <a:pos x="89" y="573"/>
              </a:cxn>
              <a:cxn ang="0">
                <a:pos x="65" y="561"/>
              </a:cxn>
              <a:cxn ang="0">
                <a:pos x="65" y="577"/>
              </a:cxn>
              <a:cxn ang="0">
                <a:pos x="91" y="586"/>
              </a:cxn>
              <a:cxn ang="0">
                <a:pos x="111" y="605"/>
              </a:cxn>
              <a:cxn ang="0">
                <a:pos x="97" y="610"/>
              </a:cxn>
              <a:cxn ang="0">
                <a:pos x="107" y="629"/>
              </a:cxn>
              <a:cxn ang="0">
                <a:pos x="115" y="632"/>
              </a:cxn>
              <a:cxn ang="0">
                <a:pos x="126" y="654"/>
              </a:cxn>
              <a:cxn ang="0">
                <a:pos x="143" y="679"/>
              </a:cxn>
            </a:cxnLst>
            <a:rect l="0" t="0" r="r" b="b"/>
            <a:pathLst>
              <a:path w="221" h="713">
                <a:moveTo>
                  <a:pt x="147" y="678"/>
                </a:moveTo>
                <a:lnTo>
                  <a:pt x="142" y="668"/>
                </a:lnTo>
                <a:lnTo>
                  <a:pt x="156" y="674"/>
                </a:lnTo>
                <a:lnTo>
                  <a:pt x="158" y="689"/>
                </a:lnTo>
                <a:lnTo>
                  <a:pt x="186" y="695"/>
                </a:lnTo>
                <a:lnTo>
                  <a:pt x="174" y="703"/>
                </a:lnTo>
                <a:lnTo>
                  <a:pt x="188" y="712"/>
                </a:lnTo>
                <a:lnTo>
                  <a:pt x="195" y="713"/>
                </a:lnTo>
                <a:lnTo>
                  <a:pt x="189" y="693"/>
                </a:lnTo>
                <a:lnTo>
                  <a:pt x="221" y="684"/>
                </a:lnTo>
                <a:lnTo>
                  <a:pt x="163" y="678"/>
                </a:lnTo>
                <a:lnTo>
                  <a:pt x="147" y="654"/>
                </a:lnTo>
                <a:lnTo>
                  <a:pt x="135" y="656"/>
                </a:lnTo>
                <a:lnTo>
                  <a:pt x="126" y="643"/>
                </a:lnTo>
                <a:lnTo>
                  <a:pt x="124" y="576"/>
                </a:lnTo>
                <a:lnTo>
                  <a:pt x="115" y="545"/>
                </a:lnTo>
                <a:lnTo>
                  <a:pt x="104" y="540"/>
                </a:lnTo>
                <a:lnTo>
                  <a:pt x="112" y="537"/>
                </a:lnTo>
                <a:lnTo>
                  <a:pt x="103" y="531"/>
                </a:lnTo>
                <a:lnTo>
                  <a:pt x="84" y="495"/>
                </a:lnTo>
                <a:lnTo>
                  <a:pt x="86" y="482"/>
                </a:lnTo>
                <a:lnTo>
                  <a:pt x="77" y="471"/>
                </a:lnTo>
                <a:lnTo>
                  <a:pt x="73" y="446"/>
                </a:lnTo>
                <a:lnTo>
                  <a:pt x="73" y="418"/>
                </a:lnTo>
                <a:lnTo>
                  <a:pt x="61" y="380"/>
                </a:lnTo>
                <a:lnTo>
                  <a:pt x="68" y="366"/>
                </a:lnTo>
                <a:lnTo>
                  <a:pt x="62" y="351"/>
                </a:lnTo>
                <a:lnTo>
                  <a:pt x="68" y="329"/>
                </a:lnTo>
                <a:lnTo>
                  <a:pt x="42" y="271"/>
                </a:lnTo>
                <a:lnTo>
                  <a:pt x="47" y="210"/>
                </a:lnTo>
                <a:lnTo>
                  <a:pt x="61" y="184"/>
                </a:lnTo>
                <a:lnTo>
                  <a:pt x="52" y="137"/>
                </a:lnTo>
                <a:lnTo>
                  <a:pt x="72" y="127"/>
                </a:lnTo>
                <a:lnTo>
                  <a:pt x="69" y="103"/>
                </a:lnTo>
                <a:lnTo>
                  <a:pt x="55" y="103"/>
                </a:lnTo>
                <a:lnTo>
                  <a:pt x="45" y="66"/>
                </a:lnTo>
                <a:lnTo>
                  <a:pt x="34" y="52"/>
                </a:lnTo>
                <a:lnTo>
                  <a:pt x="37" y="32"/>
                </a:lnTo>
                <a:lnTo>
                  <a:pt x="16" y="0"/>
                </a:lnTo>
                <a:lnTo>
                  <a:pt x="0" y="12"/>
                </a:lnTo>
                <a:lnTo>
                  <a:pt x="16" y="78"/>
                </a:lnTo>
                <a:lnTo>
                  <a:pt x="12" y="115"/>
                </a:lnTo>
                <a:lnTo>
                  <a:pt x="20" y="183"/>
                </a:lnTo>
                <a:lnTo>
                  <a:pt x="16" y="225"/>
                </a:lnTo>
                <a:lnTo>
                  <a:pt x="34" y="322"/>
                </a:lnTo>
                <a:lnTo>
                  <a:pt x="30" y="389"/>
                </a:lnTo>
                <a:lnTo>
                  <a:pt x="24" y="391"/>
                </a:lnTo>
                <a:lnTo>
                  <a:pt x="42" y="435"/>
                </a:lnTo>
                <a:lnTo>
                  <a:pt x="40" y="443"/>
                </a:lnTo>
                <a:lnTo>
                  <a:pt x="48" y="473"/>
                </a:lnTo>
                <a:lnTo>
                  <a:pt x="58" y="481"/>
                </a:lnTo>
                <a:lnTo>
                  <a:pt x="75" y="477"/>
                </a:lnTo>
                <a:lnTo>
                  <a:pt x="69" y="484"/>
                </a:lnTo>
                <a:lnTo>
                  <a:pt x="79" y="496"/>
                </a:lnTo>
                <a:lnTo>
                  <a:pt x="79" y="527"/>
                </a:lnTo>
                <a:lnTo>
                  <a:pt x="93" y="540"/>
                </a:lnTo>
                <a:lnTo>
                  <a:pt x="84" y="544"/>
                </a:lnTo>
                <a:lnTo>
                  <a:pt x="86" y="552"/>
                </a:lnTo>
                <a:lnTo>
                  <a:pt x="91" y="554"/>
                </a:lnTo>
                <a:lnTo>
                  <a:pt x="87" y="561"/>
                </a:lnTo>
                <a:lnTo>
                  <a:pt x="90" y="566"/>
                </a:lnTo>
                <a:lnTo>
                  <a:pt x="93" y="559"/>
                </a:lnTo>
                <a:lnTo>
                  <a:pt x="93" y="568"/>
                </a:lnTo>
                <a:lnTo>
                  <a:pt x="89" y="573"/>
                </a:lnTo>
                <a:lnTo>
                  <a:pt x="77" y="561"/>
                </a:lnTo>
                <a:lnTo>
                  <a:pt x="65" y="561"/>
                </a:lnTo>
                <a:lnTo>
                  <a:pt x="72" y="566"/>
                </a:lnTo>
                <a:lnTo>
                  <a:pt x="65" y="577"/>
                </a:lnTo>
                <a:lnTo>
                  <a:pt x="86" y="577"/>
                </a:lnTo>
                <a:lnTo>
                  <a:pt x="91" y="586"/>
                </a:lnTo>
                <a:lnTo>
                  <a:pt x="86" y="590"/>
                </a:lnTo>
                <a:lnTo>
                  <a:pt x="111" y="605"/>
                </a:lnTo>
                <a:lnTo>
                  <a:pt x="91" y="601"/>
                </a:lnTo>
                <a:lnTo>
                  <a:pt x="97" y="610"/>
                </a:lnTo>
                <a:lnTo>
                  <a:pt x="98" y="611"/>
                </a:lnTo>
                <a:lnTo>
                  <a:pt x="107" y="629"/>
                </a:lnTo>
                <a:lnTo>
                  <a:pt x="111" y="624"/>
                </a:lnTo>
                <a:lnTo>
                  <a:pt x="115" y="632"/>
                </a:lnTo>
                <a:lnTo>
                  <a:pt x="110" y="643"/>
                </a:lnTo>
                <a:lnTo>
                  <a:pt x="126" y="654"/>
                </a:lnTo>
                <a:lnTo>
                  <a:pt x="125" y="661"/>
                </a:lnTo>
                <a:lnTo>
                  <a:pt x="143" y="679"/>
                </a:lnTo>
                <a:lnTo>
                  <a:pt x="147" y="678"/>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22" name="Freeform 127"/>
          <p:cNvSpPr>
            <a:spLocks/>
          </p:cNvSpPr>
          <p:nvPr/>
        </p:nvSpPr>
        <p:spPr bwMode="auto">
          <a:xfrm>
            <a:off x="2366964" y="5792905"/>
            <a:ext cx="74613" cy="66675"/>
          </a:xfrm>
          <a:custGeom>
            <a:avLst/>
            <a:gdLst/>
            <a:ahLst/>
            <a:cxnLst>
              <a:cxn ang="0">
                <a:pos x="25" y="0"/>
              </a:cxn>
              <a:cxn ang="0">
                <a:pos x="12" y="1"/>
              </a:cxn>
              <a:cxn ang="0">
                <a:pos x="0" y="4"/>
              </a:cxn>
              <a:cxn ang="0">
                <a:pos x="7" y="8"/>
              </a:cxn>
              <a:cxn ang="0">
                <a:pos x="7" y="12"/>
              </a:cxn>
              <a:cxn ang="0">
                <a:pos x="24" y="15"/>
              </a:cxn>
              <a:cxn ang="0">
                <a:pos x="14" y="21"/>
              </a:cxn>
              <a:cxn ang="0">
                <a:pos x="32" y="32"/>
              </a:cxn>
              <a:cxn ang="0">
                <a:pos x="19" y="35"/>
              </a:cxn>
              <a:cxn ang="0">
                <a:pos x="7" y="28"/>
              </a:cxn>
              <a:cxn ang="0">
                <a:pos x="12" y="32"/>
              </a:cxn>
              <a:cxn ang="0">
                <a:pos x="4" y="35"/>
              </a:cxn>
              <a:cxn ang="0">
                <a:pos x="12" y="42"/>
              </a:cxn>
              <a:cxn ang="0">
                <a:pos x="47" y="42"/>
              </a:cxn>
              <a:cxn ang="0">
                <a:pos x="25" y="0"/>
              </a:cxn>
            </a:cxnLst>
            <a:rect l="0" t="0" r="r" b="b"/>
            <a:pathLst>
              <a:path w="47" h="42">
                <a:moveTo>
                  <a:pt x="25" y="0"/>
                </a:moveTo>
                <a:lnTo>
                  <a:pt x="12" y="1"/>
                </a:lnTo>
                <a:lnTo>
                  <a:pt x="0" y="4"/>
                </a:lnTo>
                <a:lnTo>
                  <a:pt x="7" y="8"/>
                </a:lnTo>
                <a:lnTo>
                  <a:pt x="7" y="12"/>
                </a:lnTo>
                <a:lnTo>
                  <a:pt x="24" y="15"/>
                </a:lnTo>
                <a:lnTo>
                  <a:pt x="14" y="21"/>
                </a:lnTo>
                <a:lnTo>
                  <a:pt x="32" y="32"/>
                </a:lnTo>
                <a:lnTo>
                  <a:pt x="19" y="35"/>
                </a:lnTo>
                <a:lnTo>
                  <a:pt x="7" y="28"/>
                </a:lnTo>
                <a:lnTo>
                  <a:pt x="12" y="32"/>
                </a:lnTo>
                <a:lnTo>
                  <a:pt x="4" y="35"/>
                </a:lnTo>
                <a:lnTo>
                  <a:pt x="12" y="42"/>
                </a:lnTo>
                <a:lnTo>
                  <a:pt x="47" y="42"/>
                </a:lnTo>
                <a:lnTo>
                  <a:pt x="25"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23" name="Freeform 128"/>
          <p:cNvSpPr>
            <a:spLocks/>
          </p:cNvSpPr>
          <p:nvPr/>
        </p:nvSpPr>
        <p:spPr bwMode="auto">
          <a:xfrm>
            <a:off x="2378076" y="5818305"/>
            <a:ext cx="11113" cy="15875"/>
          </a:xfrm>
          <a:custGeom>
            <a:avLst/>
            <a:gdLst/>
            <a:ahLst/>
            <a:cxnLst>
              <a:cxn ang="0">
                <a:pos x="0" y="10"/>
              </a:cxn>
              <a:cxn ang="0">
                <a:pos x="0" y="0"/>
              </a:cxn>
              <a:cxn ang="0">
                <a:pos x="7" y="10"/>
              </a:cxn>
              <a:cxn ang="0">
                <a:pos x="3" y="10"/>
              </a:cxn>
              <a:cxn ang="0">
                <a:pos x="0" y="10"/>
              </a:cxn>
            </a:cxnLst>
            <a:rect l="0" t="0" r="r" b="b"/>
            <a:pathLst>
              <a:path w="7" h="10">
                <a:moveTo>
                  <a:pt x="0" y="10"/>
                </a:moveTo>
                <a:lnTo>
                  <a:pt x="0" y="0"/>
                </a:lnTo>
                <a:lnTo>
                  <a:pt x="7" y="10"/>
                </a:lnTo>
                <a:lnTo>
                  <a:pt x="3" y="10"/>
                </a:lnTo>
                <a:lnTo>
                  <a:pt x="0" y="1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24" name="Freeform 129"/>
          <p:cNvSpPr>
            <a:spLocks/>
          </p:cNvSpPr>
          <p:nvPr/>
        </p:nvSpPr>
        <p:spPr bwMode="auto">
          <a:xfrm>
            <a:off x="2349501" y="5827830"/>
            <a:ext cx="28575" cy="12700"/>
          </a:xfrm>
          <a:custGeom>
            <a:avLst/>
            <a:gdLst/>
            <a:ahLst/>
            <a:cxnLst>
              <a:cxn ang="0">
                <a:pos x="0" y="0"/>
              </a:cxn>
              <a:cxn ang="0">
                <a:pos x="18" y="8"/>
              </a:cxn>
              <a:cxn ang="0">
                <a:pos x="0" y="6"/>
              </a:cxn>
              <a:cxn ang="0">
                <a:pos x="0" y="0"/>
              </a:cxn>
            </a:cxnLst>
            <a:rect l="0" t="0" r="r" b="b"/>
            <a:pathLst>
              <a:path w="18" h="8">
                <a:moveTo>
                  <a:pt x="0" y="0"/>
                </a:moveTo>
                <a:lnTo>
                  <a:pt x="18" y="8"/>
                </a:lnTo>
                <a:lnTo>
                  <a:pt x="0" y="6"/>
                </a:lnTo>
                <a:lnTo>
                  <a:pt x="0"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25" name="Freeform 130"/>
          <p:cNvSpPr>
            <a:spLocks/>
          </p:cNvSpPr>
          <p:nvPr/>
        </p:nvSpPr>
        <p:spPr bwMode="auto">
          <a:xfrm>
            <a:off x="2301875" y="5816718"/>
            <a:ext cx="39688" cy="20638"/>
          </a:xfrm>
          <a:custGeom>
            <a:avLst/>
            <a:gdLst/>
            <a:ahLst/>
            <a:cxnLst>
              <a:cxn ang="0">
                <a:pos x="0" y="0"/>
              </a:cxn>
              <a:cxn ang="0">
                <a:pos x="25" y="8"/>
              </a:cxn>
              <a:cxn ang="0">
                <a:pos x="17" y="13"/>
              </a:cxn>
              <a:cxn ang="0">
                <a:pos x="0" y="0"/>
              </a:cxn>
            </a:cxnLst>
            <a:rect l="0" t="0" r="r" b="b"/>
            <a:pathLst>
              <a:path w="25" h="13">
                <a:moveTo>
                  <a:pt x="0" y="0"/>
                </a:moveTo>
                <a:lnTo>
                  <a:pt x="25" y="8"/>
                </a:lnTo>
                <a:lnTo>
                  <a:pt x="17" y="13"/>
                </a:lnTo>
                <a:lnTo>
                  <a:pt x="0"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26" name="Freeform 131"/>
          <p:cNvSpPr>
            <a:spLocks/>
          </p:cNvSpPr>
          <p:nvPr/>
        </p:nvSpPr>
        <p:spPr bwMode="auto">
          <a:xfrm>
            <a:off x="2279650" y="5777030"/>
            <a:ext cx="58738" cy="39688"/>
          </a:xfrm>
          <a:custGeom>
            <a:avLst/>
            <a:gdLst/>
            <a:ahLst/>
            <a:cxnLst>
              <a:cxn ang="0">
                <a:pos x="0" y="3"/>
              </a:cxn>
              <a:cxn ang="0">
                <a:pos x="10" y="5"/>
              </a:cxn>
              <a:cxn ang="0">
                <a:pos x="10" y="0"/>
              </a:cxn>
              <a:cxn ang="0">
                <a:pos x="16" y="4"/>
              </a:cxn>
              <a:cxn ang="0">
                <a:pos x="14" y="11"/>
              </a:cxn>
              <a:cxn ang="0">
                <a:pos x="37" y="15"/>
              </a:cxn>
              <a:cxn ang="0">
                <a:pos x="27" y="25"/>
              </a:cxn>
              <a:cxn ang="0">
                <a:pos x="16" y="21"/>
              </a:cxn>
              <a:cxn ang="0">
                <a:pos x="23" y="21"/>
              </a:cxn>
              <a:cxn ang="0">
                <a:pos x="17" y="17"/>
              </a:cxn>
              <a:cxn ang="0">
                <a:pos x="5" y="12"/>
              </a:cxn>
              <a:cxn ang="0">
                <a:pos x="0" y="3"/>
              </a:cxn>
            </a:cxnLst>
            <a:rect l="0" t="0" r="r" b="b"/>
            <a:pathLst>
              <a:path w="37" h="25">
                <a:moveTo>
                  <a:pt x="0" y="3"/>
                </a:moveTo>
                <a:lnTo>
                  <a:pt x="10" y="5"/>
                </a:lnTo>
                <a:lnTo>
                  <a:pt x="10" y="0"/>
                </a:lnTo>
                <a:lnTo>
                  <a:pt x="16" y="4"/>
                </a:lnTo>
                <a:lnTo>
                  <a:pt x="14" y="11"/>
                </a:lnTo>
                <a:lnTo>
                  <a:pt x="37" y="15"/>
                </a:lnTo>
                <a:lnTo>
                  <a:pt x="27" y="25"/>
                </a:lnTo>
                <a:lnTo>
                  <a:pt x="16" y="21"/>
                </a:lnTo>
                <a:lnTo>
                  <a:pt x="23" y="21"/>
                </a:lnTo>
                <a:lnTo>
                  <a:pt x="17" y="17"/>
                </a:lnTo>
                <a:lnTo>
                  <a:pt x="5" y="12"/>
                </a:lnTo>
                <a:lnTo>
                  <a:pt x="0" y="3"/>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27" name="Freeform 132"/>
          <p:cNvSpPr>
            <a:spLocks/>
          </p:cNvSpPr>
          <p:nvPr/>
        </p:nvSpPr>
        <p:spPr bwMode="auto">
          <a:xfrm>
            <a:off x="2232025" y="5732580"/>
            <a:ext cx="12700" cy="12700"/>
          </a:xfrm>
          <a:custGeom>
            <a:avLst/>
            <a:gdLst/>
            <a:ahLst/>
            <a:cxnLst>
              <a:cxn ang="0">
                <a:pos x="8" y="6"/>
              </a:cxn>
              <a:cxn ang="0">
                <a:pos x="8" y="8"/>
              </a:cxn>
              <a:cxn ang="0">
                <a:pos x="0" y="0"/>
              </a:cxn>
              <a:cxn ang="0">
                <a:pos x="8" y="6"/>
              </a:cxn>
            </a:cxnLst>
            <a:rect l="0" t="0" r="r" b="b"/>
            <a:pathLst>
              <a:path w="8" h="8">
                <a:moveTo>
                  <a:pt x="8" y="6"/>
                </a:moveTo>
                <a:lnTo>
                  <a:pt x="8" y="8"/>
                </a:lnTo>
                <a:lnTo>
                  <a:pt x="0" y="0"/>
                </a:lnTo>
                <a:lnTo>
                  <a:pt x="8" y="6"/>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28" name="Freeform 133"/>
          <p:cNvSpPr>
            <a:spLocks/>
          </p:cNvSpPr>
          <p:nvPr/>
        </p:nvSpPr>
        <p:spPr bwMode="auto">
          <a:xfrm>
            <a:off x="2212976" y="5716705"/>
            <a:ext cx="11113" cy="9525"/>
          </a:xfrm>
          <a:custGeom>
            <a:avLst/>
            <a:gdLst/>
            <a:ahLst/>
            <a:cxnLst>
              <a:cxn ang="0">
                <a:pos x="0" y="3"/>
              </a:cxn>
              <a:cxn ang="0">
                <a:pos x="7" y="0"/>
              </a:cxn>
              <a:cxn ang="0">
                <a:pos x="7" y="6"/>
              </a:cxn>
              <a:cxn ang="0">
                <a:pos x="0" y="3"/>
              </a:cxn>
            </a:cxnLst>
            <a:rect l="0" t="0" r="r" b="b"/>
            <a:pathLst>
              <a:path w="7" h="6">
                <a:moveTo>
                  <a:pt x="0" y="3"/>
                </a:moveTo>
                <a:lnTo>
                  <a:pt x="7" y="0"/>
                </a:lnTo>
                <a:lnTo>
                  <a:pt x="7" y="6"/>
                </a:lnTo>
                <a:lnTo>
                  <a:pt x="0" y="3"/>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29" name="Freeform 134"/>
          <p:cNvSpPr>
            <a:spLocks/>
          </p:cNvSpPr>
          <p:nvPr/>
        </p:nvSpPr>
        <p:spPr bwMode="auto">
          <a:xfrm>
            <a:off x="2201863" y="5672255"/>
            <a:ext cx="25400" cy="39688"/>
          </a:xfrm>
          <a:custGeom>
            <a:avLst/>
            <a:gdLst/>
            <a:ahLst/>
            <a:cxnLst>
              <a:cxn ang="0">
                <a:pos x="0" y="6"/>
              </a:cxn>
              <a:cxn ang="0">
                <a:pos x="2" y="0"/>
              </a:cxn>
              <a:cxn ang="0">
                <a:pos x="7" y="4"/>
              </a:cxn>
              <a:cxn ang="0">
                <a:pos x="16" y="25"/>
              </a:cxn>
              <a:cxn ang="0">
                <a:pos x="0" y="11"/>
              </a:cxn>
              <a:cxn ang="0">
                <a:pos x="0" y="6"/>
              </a:cxn>
            </a:cxnLst>
            <a:rect l="0" t="0" r="r" b="b"/>
            <a:pathLst>
              <a:path w="16" h="25">
                <a:moveTo>
                  <a:pt x="0" y="6"/>
                </a:moveTo>
                <a:lnTo>
                  <a:pt x="2" y="0"/>
                </a:lnTo>
                <a:lnTo>
                  <a:pt x="7" y="4"/>
                </a:lnTo>
                <a:lnTo>
                  <a:pt x="16" y="25"/>
                </a:lnTo>
                <a:lnTo>
                  <a:pt x="0" y="11"/>
                </a:lnTo>
                <a:lnTo>
                  <a:pt x="0" y="6"/>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30" name="Freeform 135"/>
          <p:cNvSpPr>
            <a:spLocks/>
          </p:cNvSpPr>
          <p:nvPr/>
        </p:nvSpPr>
        <p:spPr bwMode="auto">
          <a:xfrm>
            <a:off x="2176464" y="5538905"/>
            <a:ext cx="17463" cy="15875"/>
          </a:xfrm>
          <a:custGeom>
            <a:avLst/>
            <a:gdLst/>
            <a:ahLst/>
            <a:cxnLst>
              <a:cxn ang="0">
                <a:pos x="4" y="0"/>
              </a:cxn>
              <a:cxn ang="0">
                <a:pos x="11" y="9"/>
              </a:cxn>
              <a:cxn ang="0">
                <a:pos x="4" y="10"/>
              </a:cxn>
              <a:cxn ang="0">
                <a:pos x="0" y="4"/>
              </a:cxn>
              <a:cxn ang="0">
                <a:pos x="4" y="0"/>
              </a:cxn>
            </a:cxnLst>
            <a:rect l="0" t="0" r="r" b="b"/>
            <a:pathLst>
              <a:path w="11" h="10">
                <a:moveTo>
                  <a:pt x="4" y="0"/>
                </a:moveTo>
                <a:lnTo>
                  <a:pt x="11" y="9"/>
                </a:lnTo>
                <a:lnTo>
                  <a:pt x="4" y="10"/>
                </a:lnTo>
                <a:lnTo>
                  <a:pt x="0" y="4"/>
                </a:lnTo>
                <a:lnTo>
                  <a:pt x="4"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31" name="Freeform 136"/>
          <p:cNvSpPr>
            <a:spLocks/>
          </p:cNvSpPr>
          <p:nvPr/>
        </p:nvSpPr>
        <p:spPr bwMode="auto">
          <a:xfrm>
            <a:off x="2135188" y="5457943"/>
            <a:ext cx="25400" cy="52388"/>
          </a:xfrm>
          <a:custGeom>
            <a:avLst/>
            <a:gdLst/>
            <a:ahLst/>
            <a:cxnLst>
              <a:cxn ang="0">
                <a:pos x="0" y="0"/>
              </a:cxn>
              <a:cxn ang="0">
                <a:pos x="13" y="12"/>
              </a:cxn>
              <a:cxn ang="0">
                <a:pos x="10" y="16"/>
              </a:cxn>
              <a:cxn ang="0">
                <a:pos x="16" y="33"/>
              </a:cxn>
              <a:cxn ang="0">
                <a:pos x="5" y="27"/>
              </a:cxn>
              <a:cxn ang="0">
                <a:pos x="0" y="0"/>
              </a:cxn>
            </a:cxnLst>
            <a:rect l="0" t="0" r="r" b="b"/>
            <a:pathLst>
              <a:path w="16" h="33">
                <a:moveTo>
                  <a:pt x="0" y="0"/>
                </a:moveTo>
                <a:lnTo>
                  <a:pt x="13" y="12"/>
                </a:lnTo>
                <a:lnTo>
                  <a:pt x="10" y="16"/>
                </a:lnTo>
                <a:lnTo>
                  <a:pt x="16" y="33"/>
                </a:lnTo>
                <a:lnTo>
                  <a:pt x="5" y="27"/>
                </a:lnTo>
                <a:lnTo>
                  <a:pt x="0"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32" name="Freeform 137"/>
          <p:cNvSpPr>
            <a:spLocks/>
          </p:cNvSpPr>
          <p:nvPr/>
        </p:nvSpPr>
        <p:spPr bwMode="auto">
          <a:xfrm>
            <a:off x="2417764" y="5865929"/>
            <a:ext cx="53975" cy="17463"/>
          </a:xfrm>
          <a:custGeom>
            <a:avLst/>
            <a:gdLst/>
            <a:ahLst/>
            <a:cxnLst>
              <a:cxn ang="0">
                <a:pos x="13" y="0"/>
              </a:cxn>
              <a:cxn ang="0">
                <a:pos x="25" y="1"/>
              </a:cxn>
              <a:cxn ang="0">
                <a:pos x="22" y="4"/>
              </a:cxn>
              <a:cxn ang="0">
                <a:pos x="34" y="11"/>
              </a:cxn>
              <a:cxn ang="0">
                <a:pos x="0" y="1"/>
              </a:cxn>
              <a:cxn ang="0">
                <a:pos x="13" y="0"/>
              </a:cxn>
            </a:cxnLst>
            <a:rect l="0" t="0" r="r" b="b"/>
            <a:pathLst>
              <a:path w="34" h="11">
                <a:moveTo>
                  <a:pt x="13" y="0"/>
                </a:moveTo>
                <a:lnTo>
                  <a:pt x="25" y="1"/>
                </a:lnTo>
                <a:lnTo>
                  <a:pt x="22" y="4"/>
                </a:lnTo>
                <a:lnTo>
                  <a:pt x="34" y="11"/>
                </a:lnTo>
                <a:lnTo>
                  <a:pt x="0" y="1"/>
                </a:lnTo>
                <a:lnTo>
                  <a:pt x="13"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33" name="Freeform 138"/>
          <p:cNvSpPr>
            <a:spLocks/>
          </p:cNvSpPr>
          <p:nvPr/>
        </p:nvSpPr>
        <p:spPr bwMode="auto">
          <a:xfrm>
            <a:off x="1736725" y="4099042"/>
            <a:ext cx="158750" cy="196850"/>
          </a:xfrm>
          <a:custGeom>
            <a:avLst/>
            <a:gdLst/>
            <a:ahLst/>
            <a:cxnLst>
              <a:cxn ang="0">
                <a:pos x="98" y="28"/>
              </a:cxn>
              <a:cxn ang="0">
                <a:pos x="84" y="19"/>
              </a:cxn>
              <a:cxn ang="0">
                <a:pos x="63" y="24"/>
              </a:cxn>
              <a:cxn ang="0">
                <a:pos x="36" y="0"/>
              </a:cxn>
              <a:cxn ang="0">
                <a:pos x="14" y="12"/>
              </a:cxn>
              <a:cxn ang="0">
                <a:pos x="14" y="24"/>
              </a:cxn>
              <a:cxn ang="0">
                <a:pos x="0" y="49"/>
              </a:cxn>
              <a:cxn ang="0">
                <a:pos x="1" y="72"/>
              </a:cxn>
              <a:cxn ang="0">
                <a:pos x="11" y="79"/>
              </a:cxn>
              <a:cxn ang="0">
                <a:pos x="18" y="70"/>
              </a:cxn>
              <a:cxn ang="0">
                <a:pos x="19" y="78"/>
              </a:cxn>
              <a:cxn ang="0">
                <a:pos x="11" y="95"/>
              </a:cxn>
              <a:cxn ang="0">
                <a:pos x="8" y="117"/>
              </a:cxn>
              <a:cxn ang="0">
                <a:pos x="33" y="124"/>
              </a:cxn>
              <a:cxn ang="0">
                <a:pos x="50" y="89"/>
              </a:cxn>
              <a:cxn ang="0">
                <a:pos x="75" y="78"/>
              </a:cxn>
              <a:cxn ang="0">
                <a:pos x="91" y="61"/>
              </a:cxn>
              <a:cxn ang="0">
                <a:pos x="100" y="46"/>
              </a:cxn>
              <a:cxn ang="0">
                <a:pos x="93" y="32"/>
              </a:cxn>
              <a:cxn ang="0">
                <a:pos x="98" y="28"/>
              </a:cxn>
            </a:cxnLst>
            <a:rect l="0" t="0" r="r" b="b"/>
            <a:pathLst>
              <a:path w="100" h="124">
                <a:moveTo>
                  <a:pt x="98" y="28"/>
                </a:moveTo>
                <a:lnTo>
                  <a:pt x="84" y="19"/>
                </a:lnTo>
                <a:lnTo>
                  <a:pt x="63" y="24"/>
                </a:lnTo>
                <a:lnTo>
                  <a:pt x="36" y="0"/>
                </a:lnTo>
                <a:lnTo>
                  <a:pt x="14" y="12"/>
                </a:lnTo>
                <a:lnTo>
                  <a:pt x="14" y="24"/>
                </a:lnTo>
                <a:lnTo>
                  <a:pt x="0" y="49"/>
                </a:lnTo>
                <a:lnTo>
                  <a:pt x="1" y="72"/>
                </a:lnTo>
                <a:lnTo>
                  <a:pt x="11" y="79"/>
                </a:lnTo>
                <a:lnTo>
                  <a:pt x="18" y="70"/>
                </a:lnTo>
                <a:lnTo>
                  <a:pt x="19" y="78"/>
                </a:lnTo>
                <a:lnTo>
                  <a:pt x="11" y="95"/>
                </a:lnTo>
                <a:lnTo>
                  <a:pt x="8" y="117"/>
                </a:lnTo>
                <a:lnTo>
                  <a:pt x="33" y="124"/>
                </a:lnTo>
                <a:lnTo>
                  <a:pt x="50" y="89"/>
                </a:lnTo>
                <a:lnTo>
                  <a:pt x="75" y="78"/>
                </a:lnTo>
                <a:lnTo>
                  <a:pt x="91" y="61"/>
                </a:lnTo>
                <a:lnTo>
                  <a:pt x="100" y="46"/>
                </a:lnTo>
                <a:lnTo>
                  <a:pt x="93" y="32"/>
                </a:lnTo>
                <a:lnTo>
                  <a:pt x="98" y="28"/>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34" name="Freeform 139"/>
          <p:cNvSpPr>
            <a:spLocks/>
          </p:cNvSpPr>
          <p:nvPr/>
        </p:nvSpPr>
        <p:spPr bwMode="auto">
          <a:xfrm>
            <a:off x="2614614" y="5750043"/>
            <a:ext cx="36513" cy="33338"/>
          </a:xfrm>
          <a:custGeom>
            <a:avLst/>
            <a:gdLst/>
            <a:ahLst/>
            <a:cxnLst>
              <a:cxn ang="0">
                <a:pos x="23" y="10"/>
              </a:cxn>
              <a:cxn ang="0">
                <a:pos x="10" y="11"/>
              </a:cxn>
              <a:cxn ang="0">
                <a:pos x="16" y="17"/>
              </a:cxn>
              <a:cxn ang="0">
                <a:pos x="6" y="21"/>
              </a:cxn>
              <a:cxn ang="0">
                <a:pos x="0" y="17"/>
              </a:cxn>
              <a:cxn ang="0">
                <a:pos x="9" y="10"/>
              </a:cxn>
              <a:cxn ang="0">
                <a:pos x="6" y="0"/>
              </a:cxn>
              <a:cxn ang="0">
                <a:pos x="21" y="4"/>
              </a:cxn>
              <a:cxn ang="0">
                <a:pos x="23" y="10"/>
              </a:cxn>
            </a:cxnLst>
            <a:rect l="0" t="0" r="r" b="b"/>
            <a:pathLst>
              <a:path w="23" h="21">
                <a:moveTo>
                  <a:pt x="23" y="10"/>
                </a:moveTo>
                <a:lnTo>
                  <a:pt x="10" y="11"/>
                </a:lnTo>
                <a:lnTo>
                  <a:pt x="16" y="17"/>
                </a:lnTo>
                <a:lnTo>
                  <a:pt x="6" y="21"/>
                </a:lnTo>
                <a:lnTo>
                  <a:pt x="0" y="17"/>
                </a:lnTo>
                <a:lnTo>
                  <a:pt x="9" y="10"/>
                </a:lnTo>
                <a:lnTo>
                  <a:pt x="6" y="0"/>
                </a:lnTo>
                <a:lnTo>
                  <a:pt x="21" y="4"/>
                </a:lnTo>
                <a:lnTo>
                  <a:pt x="23" y="1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35" name="Freeform 140"/>
          <p:cNvSpPr>
            <a:spLocks/>
          </p:cNvSpPr>
          <p:nvPr/>
        </p:nvSpPr>
        <p:spPr bwMode="auto">
          <a:xfrm>
            <a:off x="2584451" y="5754804"/>
            <a:ext cx="28575" cy="19050"/>
          </a:xfrm>
          <a:custGeom>
            <a:avLst/>
            <a:gdLst/>
            <a:ahLst/>
            <a:cxnLst>
              <a:cxn ang="0">
                <a:pos x="18" y="0"/>
              </a:cxn>
              <a:cxn ang="0">
                <a:pos x="17" y="11"/>
              </a:cxn>
              <a:cxn ang="0">
                <a:pos x="0" y="12"/>
              </a:cxn>
              <a:cxn ang="0">
                <a:pos x="11" y="5"/>
              </a:cxn>
              <a:cxn ang="0">
                <a:pos x="0" y="0"/>
              </a:cxn>
              <a:cxn ang="0">
                <a:pos x="18" y="0"/>
              </a:cxn>
            </a:cxnLst>
            <a:rect l="0" t="0" r="r" b="b"/>
            <a:pathLst>
              <a:path w="18" h="12">
                <a:moveTo>
                  <a:pt x="18" y="0"/>
                </a:moveTo>
                <a:lnTo>
                  <a:pt x="17" y="11"/>
                </a:lnTo>
                <a:lnTo>
                  <a:pt x="0" y="12"/>
                </a:lnTo>
                <a:lnTo>
                  <a:pt x="11" y="5"/>
                </a:lnTo>
                <a:lnTo>
                  <a:pt x="0" y="0"/>
                </a:lnTo>
                <a:lnTo>
                  <a:pt x="18"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36" name="Freeform 141"/>
          <p:cNvSpPr>
            <a:spLocks/>
          </p:cNvSpPr>
          <p:nvPr/>
        </p:nvSpPr>
        <p:spPr bwMode="auto">
          <a:xfrm>
            <a:off x="2474914" y="3965693"/>
            <a:ext cx="80963" cy="112713"/>
          </a:xfrm>
          <a:custGeom>
            <a:avLst/>
            <a:gdLst/>
            <a:ahLst/>
            <a:cxnLst>
              <a:cxn ang="0">
                <a:pos x="0" y="64"/>
              </a:cxn>
              <a:cxn ang="0">
                <a:pos x="9" y="38"/>
              </a:cxn>
              <a:cxn ang="0">
                <a:pos x="2" y="11"/>
              </a:cxn>
              <a:cxn ang="0">
                <a:pos x="9" y="0"/>
              </a:cxn>
              <a:cxn ang="0">
                <a:pos x="34" y="8"/>
              </a:cxn>
              <a:cxn ang="0">
                <a:pos x="51" y="31"/>
              </a:cxn>
              <a:cxn ang="0">
                <a:pos x="24" y="68"/>
              </a:cxn>
              <a:cxn ang="0">
                <a:pos x="7" y="71"/>
              </a:cxn>
              <a:cxn ang="0">
                <a:pos x="0" y="64"/>
              </a:cxn>
            </a:cxnLst>
            <a:rect l="0" t="0" r="r" b="b"/>
            <a:pathLst>
              <a:path w="51" h="71">
                <a:moveTo>
                  <a:pt x="0" y="64"/>
                </a:moveTo>
                <a:lnTo>
                  <a:pt x="9" y="38"/>
                </a:lnTo>
                <a:lnTo>
                  <a:pt x="2" y="11"/>
                </a:lnTo>
                <a:lnTo>
                  <a:pt x="9" y="0"/>
                </a:lnTo>
                <a:lnTo>
                  <a:pt x="34" y="8"/>
                </a:lnTo>
                <a:lnTo>
                  <a:pt x="51" y="31"/>
                </a:lnTo>
                <a:lnTo>
                  <a:pt x="24" y="68"/>
                </a:lnTo>
                <a:lnTo>
                  <a:pt x="7" y="71"/>
                </a:lnTo>
                <a:lnTo>
                  <a:pt x="0" y="64"/>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37" name="Freeform 142"/>
          <p:cNvSpPr>
            <a:spLocks/>
          </p:cNvSpPr>
          <p:nvPr/>
        </p:nvSpPr>
        <p:spPr bwMode="auto">
          <a:xfrm>
            <a:off x="2287589" y="3878379"/>
            <a:ext cx="130175" cy="222250"/>
          </a:xfrm>
          <a:custGeom>
            <a:avLst/>
            <a:gdLst/>
            <a:ahLst/>
            <a:cxnLst>
              <a:cxn ang="0">
                <a:pos x="11" y="63"/>
              </a:cxn>
              <a:cxn ang="0">
                <a:pos x="0" y="44"/>
              </a:cxn>
              <a:cxn ang="0">
                <a:pos x="15" y="26"/>
              </a:cxn>
              <a:cxn ang="0">
                <a:pos x="9" y="23"/>
              </a:cxn>
              <a:cxn ang="0">
                <a:pos x="9" y="14"/>
              </a:cxn>
              <a:cxn ang="0">
                <a:pos x="27" y="0"/>
              </a:cxn>
              <a:cxn ang="0">
                <a:pos x="74" y="51"/>
              </a:cxn>
              <a:cxn ang="0">
                <a:pos x="67" y="66"/>
              </a:cxn>
              <a:cxn ang="0">
                <a:pos x="57" y="69"/>
              </a:cxn>
              <a:cxn ang="0">
                <a:pos x="54" y="84"/>
              </a:cxn>
              <a:cxn ang="0">
                <a:pos x="82" y="126"/>
              </a:cxn>
              <a:cxn ang="0">
                <a:pos x="69" y="126"/>
              </a:cxn>
              <a:cxn ang="0">
                <a:pos x="44" y="140"/>
              </a:cxn>
              <a:cxn ang="0">
                <a:pos x="32" y="136"/>
              </a:cxn>
              <a:cxn ang="0">
                <a:pos x="23" y="115"/>
              </a:cxn>
              <a:cxn ang="0">
                <a:pos x="27" y="77"/>
              </a:cxn>
              <a:cxn ang="0">
                <a:pos x="20" y="74"/>
              </a:cxn>
              <a:cxn ang="0">
                <a:pos x="20" y="62"/>
              </a:cxn>
              <a:cxn ang="0">
                <a:pos x="11" y="63"/>
              </a:cxn>
            </a:cxnLst>
            <a:rect l="0" t="0" r="r" b="b"/>
            <a:pathLst>
              <a:path w="82" h="140">
                <a:moveTo>
                  <a:pt x="11" y="63"/>
                </a:moveTo>
                <a:lnTo>
                  <a:pt x="0" y="44"/>
                </a:lnTo>
                <a:lnTo>
                  <a:pt x="15" y="26"/>
                </a:lnTo>
                <a:lnTo>
                  <a:pt x="9" y="23"/>
                </a:lnTo>
                <a:lnTo>
                  <a:pt x="9" y="14"/>
                </a:lnTo>
                <a:lnTo>
                  <a:pt x="27" y="0"/>
                </a:lnTo>
                <a:lnTo>
                  <a:pt x="74" y="51"/>
                </a:lnTo>
                <a:lnTo>
                  <a:pt x="67" y="66"/>
                </a:lnTo>
                <a:lnTo>
                  <a:pt x="57" y="69"/>
                </a:lnTo>
                <a:lnTo>
                  <a:pt x="54" y="84"/>
                </a:lnTo>
                <a:lnTo>
                  <a:pt x="82" y="126"/>
                </a:lnTo>
                <a:lnTo>
                  <a:pt x="69" y="126"/>
                </a:lnTo>
                <a:lnTo>
                  <a:pt x="44" y="140"/>
                </a:lnTo>
                <a:lnTo>
                  <a:pt x="32" y="136"/>
                </a:lnTo>
                <a:lnTo>
                  <a:pt x="23" y="115"/>
                </a:lnTo>
                <a:lnTo>
                  <a:pt x="27" y="77"/>
                </a:lnTo>
                <a:lnTo>
                  <a:pt x="20" y="74"/>
                </a:lnTo>
                <a:lnTo>
                  <a:pt x="20" y="62"/>
                </a:lnTo>
                <a:lnTo>
                  <a:pt x="11" y="63"/>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38" name="Freeform 143"/>
          <p:cNvSpPr>
            <a:spLocks/>
          </p:cNvSpPr>
          <p:nvPr/>
        </p:nvSpPr>
        <p:spPr bwMode="auto">
          <a:xfrm>
            <a:off x="2287588" y="4746743"/>
            <a:ext cx="234950" cy="260350"/>
          </a:xfrm>
          <a:custGeom>
            <a:avLst/>
            <a:gdLst/>
            <a:ahLst/>
            <a:cxnLst>
              <a:cxn ang="0">
                <a:pos x="75" y="18"/>
              </a:cxn>
              <a:cxn ang="0">
                <a:pos x="55" y="0"/>
              </a:cxn>
              <a:cxn ang="0">
                <a:pos x="8" y="11"/>
              </a:cxn>
              <a:cxn ang="0">
                <a:pos x="0" y="62"/>
              </a:cxn>
              <a:cxn ang="0">
                <a:pos x="36" y="94"/>
              </a:cxn>
              <a:cxn ang="0">
                <a:pos x="57" y="98"/>
              </a:cxn>
              <a:cxn ang="0">
                <a:pos x="90" y="122"/>
              </a:cxn>
              <a:cxn ang="0">
                <a:pos x="86" y="157"/>
              </a:cxn>
              <a:cxn ang="0">
                <a:pos x="114" y="164"/>
              </a:cxn>
              <a:cxn ang="0">
                <a:pos x="134" y="161"/>
              </a:cxn>
              <a:cxn ang="0">
                <a:pos x="146" y="144"/>
              </a:cxn>
              <a:cxn ang="0">
                <a:pos x="148" y="126"/>
              </a:cxn>
              <a:cxn ang="0">
                <a:pos x="146" y="94"/>
              </a:cxn>
              <a:cxn ang="0">
                <a:pos x="127" y="91"/>
              </a:cxn>
              <a:cxn ang="0">
                <a:pos x="118" y="62"/>
              </a:cxn>
              <a:cxn ang="0">
                <a:pos x="82" y="56"/>
              </a:cxn>
              <a:cxn ang="0">
                <a:pos x="75" y="18"/>
              </a:cxn>
            </a:cxnLst>
            <a:rect l="0" t="0" r="r" b="b"/>
            <a:pathLst>
              <a:path w="148" h="164">
                <a:moveTo>
                  <a:pt x="75" y="18"/>
                </a:moveTo>
                <a:lnTo>
                  <a:pt x="55" y="0"/>
                </a:lnTo>
                <a:lnTo>
                  <a:pt x="8" y="11"/>
                </a:lnTo>
                <a:lnTo>
                  <a:pt x="0" y="62"/>
                </a:lnTo>
                <a:lnTo>
                  <a:pt x="36" y="94"/>
                </a:lnTo>
                <a:lnTo>
                  <a:pt x="57" y="98"/>
                </a:lnTo>
                <a:lnTo>
                  <a:pt x="90" y="122"/>
                </a:lnTo>
                <a:lnTo>
                  <a:pt x="86" y="157"/>
                </a:lnTo>
                <a:lnTo>
                  <a:pt x="114" y="164"/>
                </a:lnTo>
                <a:lnTo>
                  <a:pt x="134" y="161"/>
                </a:lnTo>
                <a:lnTo>
                  <a:pt x="146" y="144"/>
                </a:lnTo>
                <a:lnTo>
                  <a:pt x="148" y="126"/>
                </a:lnTo>
                <a:lnTo>
                  <a:pt x="146" y="94"/>
                </a:lnTo>
                <a:lnTo>
                  <a:pt x="127" y="91"/>
                </a:lnTo>
                <a:lnTo>
                  <a:pt x="118" y="62"/>
                </a:lnTo>
                <a:lnTo>
                  <a:pt x="82" y="56"/>
                </a:lnTo>
                <a:lnTo>
                  <a:pt x="75" y="18"/>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39" name="Freeform 144"/>
          <p:cNvSpPr>
            <a:spLocks/>
          </p:cNvSpPr>
          <p:nvPr/>
        </p:nvSpPr>
        <p:spPr bwMode="auto">
          <a:xfrm>
            <a:off x="1727200" y="4143492"/>
            <a:ext cx="363538" cy="571500"/>
          </a:xfrm>
          <a:custGeom>
            <a:avLst/>
            <a:gdLst/>
            <a:ahLst/>
            <a:cxnLst>
              <a:cxn ang="0">
                <a:pos x="224" y="348"/>
              </a:cxn>
              <a:cxn ang="0">
                <a:pos x="208" y="360"/>
              </a:cxn>
              <a:cxn ang="0">
                <a:pos x="174" y="331"/>
              </a:cxn>
              <a:cxn ang="0">
                <a:pos x="120" y="303"/>
              </a:cxn>
              <a:cxn ang="0">
                <a:pos x="99" y="282"/>
              </a:cxn>
              <a:cxn ang="0">
                <a:pos x="97" y="263"/>
              </a:cxn>
              <a:cxn ang="0">
                <a:pos x="71" y="226"/>
              </a:cxn>
              <a:cxn ang="0">
                <a:pos x="46" y="163"/>
              </a:cxn>
              <a:cxn ang="0">
                <a:pos x="6" y="116"/>
              </a:cxn>
              <a:cxn ang="0">
                <a:pos x="8" y="109"/>
              </a:cxn>
              <a:cxn ang="0">
                <a:pos x="0" y="85"/>
              </a:cxn>
              <a:cxn ang="0">
                <a:pos x="17" y="67"/>
              </a:cxn>
              <a:cxn ang="0">
                <a:pos x="14" y="89"/>
              </a:cxn>
              <a:cxn ang="0">
                <a:pos x="39" y="96"/>
              </a:cxn>
              <a:cxn ang="0">
                <a:pos x="56" y="61"/>
              </a:cxn>
              <a:cxn ang="0">
                <a:pos x="81" y="50"/>
              </a:cxn>
              <a:cxn ang="0">
                <a:pos x="97" y="33"/>
              </a:cxn>
              <a:cxn ang="0">
                <a:pos x="106" y="18"/>
              </a:cxn>
              <a:cxn ang="0">
                <a:pos x="99" y="4"/>
              </a:cxn>
              <a:cxn ang="0">
                <a:pos x="104" y="0"/>
              </a:cxn>
              <a:cxn ang="0">
                <a:pos x="132" y="22"/>
              </a:cxn>
              <a:cxn ang="0">
                <a:pos x="144" y="47"/>
              </a:cxn>
              <a:cxn ang="0">
                <a:pos x="179" y="44"/>
              </a:cxn>
              <a:cxn ang="0">
                <a:pos x="192" y="50"/>
              </a:cxn>
              <a:cxn ang="0">
                <a:pos x="196" y="57"/>
              </a:cxn>
              <a:cxn ang="0">
                <a:pos x="187" y="74"/>
              </a:cxn>
              <a:cxn ang="0">
                <a:pos x="199" y="81"/>
              </a:cxn>
              <a:cxn ang="0">
                <a:pos x="155" y="99"/>
              </a:cxn>
              <a:cxn ang="0">
                <a:pos x="133" y="149"/>
              </a:cxn>
              <a:cxn ang="0">
                <a:pos x="151" y="176"/>
              </a:cxn>
              <a:cxn ang="0">
                <a:pos x="150" y="184"/>
              </a:cxn>
              <a:cxn ang="0">
                <a:pos x="175" y="195"/>
              </a:cxn>
              <a:cxn ang="0">
                <a:pos x="193" y="182"/>
              </a:cxn>
              <a:cxn ang="0">
                <a:pos x="196" y="214"/>
              </a:cxn>
              <a:cxn ang="0">
                <a:pos x="210" y="214"/>
              </a:cxn>
              <a:cxn ang="0">
                <a:pos x="228" y="246"/>
              </a:cxn>
              <a:cxn ang="0">
                <a:pos x="227" y="285"/>
              </a:cxn>
              <a:cxn ang="0">
                <a:pos x="221" y="291"/>
              </a:cxn>
              <a:cxn ang="0">
                <a:pos x="224" y="316"/>
              </a:cxn>
              <a:cxn ang="0">
                <a:pos x="229" y="326"/>
              </a:cxn>
              <a:cxn ang="0">
                <a:pos x="224" y="348"/>
              </a:cxn>
            </a:cxnLst>
            <a:rect l="0" t="0" r="r" b="b"/>
            <a:pathLst>
              <a:path w="229" h="360">
                <a:moveTo>
                  <a:pt x="224" y="348"/>
                </a:moveTo>
                <a:lnTo>
                  <a:pt x="208" y="360"/>
                </a:lnTo>
                <a:lnTo>
                  <a:pt x="174" y="331"/>
                </a:lnTo>
                <a:lnTo>
                  <a:pt x="120" y="303"/>
                </a:lnTo>
                <a:lnTo>
                  <a:pt x="99" y="282"/>
                </a:lnTo>
                <a:lnTo>
                  <a:pt x="97" y="263"/>
                </a:lnTo>
                <a:lnTo>
                  <a:pt x="71" y="226"/>
                </a:lnTo>
                <a:lnTo>
                  <a:pt x="46" y="163"/>
                </a:lnTo>
                <a:lnTo>
                  <a:pt x="6" y="116"/>
                </a:lnTo>
                <a:lnTo>
                  <a:pt x="8" y="109"/>
                </a:lnTo>
                <a:lnTo>
                  <a:pt x="0" y="85"/>
                </a:lnTo>
                <a:lnTo>
                  <a:pt x="17" y="67"/>
                </a:lnTo>
                <a:lnTo>
                  <a:pt x="14" y="89"/>
                </a:lnTo>
                <a:lnTo>
                  <a:pt x="39" y="96"/>
                </a:lnTo>
                <a:lnTo>
                  <a:pt x="56" y="61"/>
                </a:lnTo>
                <a:lnTo>
                  <a:pt x="81" y="50"/>
                </a:lnTo>
                <a:lnTo>
                  <a:pt x="97" y="33"/>
                </a:lnTo>
                <a:lnTo>
                  <a:pt x="106" y="18"/>
                </a:lnTo>
                <a:lnTo>
                  <a:pt x="99" y="4"/>
                </a:lnTo>
                <a:lnTo>
                  <a:pt x="104" y="0"/>
                </a:lnTo>
                <a:lnTo>
                  <a:pt x="132" y="22"/>
                </a:lnTo>
                <a:lnTo>
                  <a:pt x="144" y="47"/>
                </a:lnTo>
                <a:lnTo>
                  <a:pt x="179" y="44"/>
                </a:lnTo>
                <a:lnTo>
                  <a:pt x="192" y="50"/>
                </a:lnTo>
                <a:lnTo>
                  <a:pt x="196" y="57"/>
                </a:lnTo>
                <a:lnTo>
                  <a:pt x="187" y="74"/>
                </a:lnTo>
                <a:lnTo>
                  <a:pt x="199" y="81"/>
                </a:lnTo>
                <a:lnTo>
                  <a:pt x="155" y="99"/>
                </a:lnTo>
                <a:lnTo>
                  <a:pt x="133" y="149"/>
                </a:lnTo>
                <a:lnTo>
                  <a:pt x="151" y="176"/>
                </a:lnTo>
                <a:lnTo>
                  <a:pt x="150" y="184"/>
                </a:lnTo>
                <a:lnTo>
                  <a:pt x="175" y="195"/>
                </a:lnTo>
                <a:lnTo>
                  <a:pt x="193" y="182"/>
                </a:lnTo>
                <a:lnTo>
                  <a:pt x="196" y="214"/>
                </a:lnTo>
                <a:lnTo>
                  <a:pt x="210" y="214"/>
                </a:lnTo>
                <a:lnTo>
                  <a:pt x="228" y="246"/>
                </a:lnTo>
                <a:lnTo>
                  <a:pt x="227" y="285"/>
                </a:lnTo>
                <a:lnTo>
                  <a:pt x="221" y="291"/>
                </a:lnTo>
                <a:lnTo>
                  <a:pt x="224" y="316"/>
                </a:lnTo>
                <a:lnTo>
                  <a:pt x="229" y="326"/>
                </a:lnTo>
                <a:lnTo>
                  <a:pt x="224" y="348"/>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40" name="Freeform 145"/>
          <p:cNvSpPr>
            <a:spLocks/>
          </p:cNvSpPr>
          <p:nvPr/>
        </p:nvSpPr>
        <p:spPr bwMode="auto">
          <a:xfrm>
            <a:off x="2373314" y="3954580"/>
            <a:ext cx="115888" cy="128588"/>
          </a:xfrm>
          <a:custGeom>
            <a:avLst/>
            <a:gdLst/>
            <a:ahLst/>
            <a:cxnLst>
              <a:cxn ang="0">
                <a:pos x="28" y="78"/>
              </a:cxn>
              <a:cxn ang="0">
                <a:pos x="0" y="36"/>
              </a:cxn>
              <a:cxn ang="0">
                <a:pos x="3" y="21"/>
              </a:cxn>
              <a:cxn ang="0">
                <a:pos x="13" y="18"/>
              </a:cxn>
              <a:cxn ang="0">
                <a:pos x="20" y="3"/>
              </a:cxn>
              <a:cxn ang="0">
                <a:pos x="57" y="0"/>
              </a:cxn>
              <a:cxn ang="0">
                <a:pos x="73" y="7"/>
              </a:cxn>
              <a:cxn ang="0">
                <a:pos x="66" y="18"/>
              </a:cxn>
              <a:cxn ang="0">
                <a:pos x="73" y="45"/>
              </a:cxn>
              <a:cxn ang="0">
                <a:pos x="64" y="71"/>
              </a:cxn>
              <a:cxn ang="0">
                <a:pos x="41" y="70"/>
              </a:cxn>
              <a:cxn ang="0">
                <a:pos x="38" y="81"/>
              </a:cxn>
              <a:cxn ang="0">
                <a:pos x="28" y="78"/>
              </a:cxn>
            </a:cxnLst>
            <a:rect l="0" t="0" r="r" b="b"/>
            <a:pathLst>
              <a:path w="73" h="81">
                <a:moveTo>
                  <a:pt x="28" y="78"/>
                </a:moveTo>
                <a:lnTo>
                  <a:pt x="0" y="36"/>
                </a:lnTo>
                <a:lnTo>
                  <a:pt x="3" y="21"/>
                </a:lnTo>
                <a:lnTo>
                  <a:pt x="13" y="18"/>
                </a:lnTo>
                <a:lnTo>
                  <a:pt x="20" y="3"/>
                </a:lnTo>
                <a:lnTo>
                  <a:pt x="57" y="0"/>
                </a:lnTo>
                <a:lnTo>
                  <a:pt x="73" y="7"/>
                </a:lnTo>
                <a:lnTo>
                  <a:pt x="66" y="18"/>
                </a:lnTo>
                <a:lnTo>
                  <a:pt x="73" y="45"/>
                </a:lnTo>
                <a:lnTo>
                  <a:pt x="64" y="71"/>
                </a:lnTo>
                <a:lnTo>
                  <a:pt x="41" y="70"/>
                </a:lnTo>
                <a:lnTo>
                  <a:pt x="38" y="81"/>
                </a:lnTo>
                <a:lnTo>
                  <a:pt x="28" y="78"/>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41" name="Freeform 146"/>
          <p:cNvSpPr>
            <a:spLocks/>
          </p:cNvSpPr>
          <p:nvPr/>
        </p:nvSpPr>
        <p:spPr bwMode="auto">
          <a:xfrm>
            <a:off x="2276475" y="3800593"/>
            <a:ext cx="25400" cy="22225"/>
          </a:xfrm>
          <a:custGeom>
            <a:avLst/>
            <a:gdLst/>
            <a:ahLst/>
            <a:cxnLst>
              <a:cxn ang="0">
                <a:pos x="16" y="0"/>
              </a:cxn>
              <a:cxn ang="0">
                <a:pos x="12" y="13"/>
              </a:cxn>
              <a:cxn ang="0">
                <a:pos x="0" y="14"/>
              </a:cxn>
              <a:cxn ang="0">
                <a:pos x="5" y="9"/>
              </a:cxn>
              <a:cxn ang="0">
                <a:pos x="4" y="0"/>
              </a:cxn>
              <a:cxn ang="0">
                <a:pos x="16" y="0"/>
              </a:cxn>
            </a:cxnLst>
            <a:rect l="0" t="0" r="r" b="b"/>
            <a:pathLst>
              <a:path w="16" h="14">
                <a:moveTo>
                  <a:pt x="16" y="0"/>
                </a:moveTo>
                <a:lnTo>
                  <a:pt x="12" y="13"/>
                </a:lnTo>
                <a:lnTo>
                  <a:pt x="0" y="14"/>
                </a:lnTo>
                <a:lnTo>
                  <a:pt x="5" y="9"/>
                </a:lnTo>
                <a:lnTo>
                  <a:pt x="4" y="0"/>
                </a:lnTo>
                <a:lnTo>
                  <a:pt x="16"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42" name="Freeform 147"/>
          <p:cNvSpPr>
            <a:spLocks/>
          </p:cNvSpPr>
          <p:nvPr/>
        </p:nvSpPr>
        <p:spPr bwMode="auto">
          <a:xfrm>
            <a:off x="2460626" y="5091229"/>
            <a:ext cx="136525" cy="152400"/>
          </a:xfrm>
          <a:custGeom>
            <a:avLst/>
            <a:gdLst/>
            <a:ahLst/>
            <a:cxnLst>
              <a:cxn ang="0">
                <a:pos x="0" y="1"/>
              </a:cxn>
              <a:cxn ang="0">
                <a:pos x="14" y="0"/>
              </a:cxn>
              <a:cxn ang="0">
                <a:pos x="30" y="17"/>
              </a:cxn>
              <a:cxn ang="0">
                <a:pos x="37" y="14"/>
              </a:cxn>
              <a:cxn ang="0">
                <a:pos x="71" y="36"/>
              </a:cxn>
              <a:cxn ang="0">
                <a:pos x="86" y="53"/>
              </a:cxn>
              <a:cxn ang="0">
                <a:pos x="85" y="73"/>
              </a:cxn>
              <a:cxn ang="0">
                <a:pos x="65" y="96"/>
              </a:cxn>
              <a:cxn ang="0">
                <a:pos x="12" y="85"/>
              </a:cxn>
              <a:cxn ang="0">
                <a:pos x="2" y="77"/>
              </a:cxn>
              <a:cxn ang="0">
                <a:pos x="0" y="1"/>
              </a:cxn>
            </a:cxnLst>
            <a:rect l="0" t="0" r="r" b="b"/>
            <a:pathLst>
              <a:path w="86" h="96">
                <a:moveTo>
                  <a:pt x="0" y="1"/>
                </a:moveTo>
                <a:lnTo>
                  <a:pt x="14" y="0"/>
                </a:lnTo>
                <a:lnTo>
                  <a:pt x="30" y="17"/>
                </a:lnTo>
                <a:lnTo>
                  <a:pt x="37" y="14"/>
                </a:lnTo>
                <a:lnTo>
                  <a:pt x="71" y="36"/>
                </a:lnTo>
                <a:lnTo>
                  <a:pt x="86" y="53"/>
                </a:lnTo>
                <a:lnTo>
                  <a:pt x="85" y="73"/>
                </a:lnTo>
                <a:lnTo>
                  <a:pt x="65" y="96"/>
                </a:lnTo>
                <a:lnTo>
                  <a:pt x="12" y="85"/>
                </a:lnTo>
                <a:lnTo>
                  <a:pt x="2" y="77"/>
                </a:lnTo>
                <a:lnTo>
                  <a:pt x="0" y="1"/>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43" name="Freeform 148"/>
          <p:cNvSpPr>
            <a:spLocks/>
          </p:cNvSpPr>
          <p:nvPr/>
        </p:nvSpPr>
        <p:spPr bwMode="auto">
          <a:xfrm>
            <a:off x="1955800" y="3756142"/>
            <a:ext cx="374650" cy="360363"/>
          </a:xfrm>
          <a:custGeom>
            <a:avLst/>
            <a:gdLst/>
            <a:ahLst/>
            <a:cxnLst>
              <a:cxn ang="0">
                <a:pos x="38" y="7"/>
              </a:cxn>
              <a:cxn ang="0">
                <a:pos x="16" y="26"/>
              </a:cxn>
              <a:cxn ang="0">
                <a:pos x="0" y="61"/>
              </a:cxn>
              <a:cxn ang="0">
                <a:pos x="9" y="61"/>
              </a:cxn>
              <a:cxn ang="0">
                <a:pos x="16" y="94"/>
              </a:cxn>
              <a:cxn ang="0">
                <a:pos x="21" y="100"/>
              </a:cxn>
              <a:cxn ang="0">
                <a:pos x="55" y="105"/>
              </a:cxn>
              <a:cxn ang="0">
                <a:pos x="66" y="122"/>
              </a:cxn>
              <a:cxn ang="0">
                <a:pos x="99" y="119"/>
              </a:cxn>
              <a:cxn ang="0">
                <a:pos x="92" y="150"/>
              </a:cxn>
              <a:cxn ang="0">
                <a:pos x="101" y="175"/>
              </a:cxn>
              <a:cxn ang="0">
                <a:pos x="92" y="188"/>
              </a:cxn>
              <a:cxn ang="0">
                <a:pos x="108" y="216"/>
              </a:cxn>
              <a:cxn ang="0">
                <a:pos x="116" y="227"/>
              </a:cxn>
              <a:cxn ang="0">
                <a:pos x="130" y="227"/>
              </a:cxn>
              <a:cxn ang="0">
                <a:pos x="169" y="199"/>
              </a:cxn>
              <a:cxn ang="0">
                <a:pos x="157" y="195"/>
              </a:cxn>
              <a:cxn ang="0">
                <a:pos x="155" y="170"/>
              </a:cxn>
              <a:cxn ang="0">
                <a:pos x="146" y="157"/>
              </a:cxn>
              <a:cxn ang="0">
                <a:pos x="176" y="165"/>
              </a:cxn>
              <a:cxn ang="0">
                <a:pos x="214" y="151"/>
              </a:cxn>
              <a:cxn ang="0">
                <a:pos x="220" y="140"/>
              </a:cxn>
              <a:cxn ang="0">
                <a:pos x="209" y="121"/>
              </a:cxn>
              <a:cxn ang="0">
                <a:pos x="224" y="103"/>
              </a:cxn>
              <a:cxn ang="0">
                <a:pos x="218" y="100"/>
              </a:cxn>
              <a:cxn ang="0">
                <a:pos x="218" y="91"/>
              </a:cxn>
              <a:cxn ang="0">
                <a:pos x="236" y="77"/>
              </a:cxn>
              <a:cxn ang="0">
                <a:pos x="229" y="72"/>
              </a:cxn>
              <a:cxn ang="0">
                <a:pos x="216" y="73"/>
              </a:cxn>
              <a:cxn ang="0">
                <a:pos x="217" y="56"/>
              </a:cxn>
              <a:cxn ang="0">
                <a:pos x="183" y="37"/>
              </a:cxn>
              <a:cxn ang="0">
                <a:pos x="200" y="30"/>
              </a:cxn>
              <a:cxn ang="0">
                <a:pos x="162" y="30"/>
              </a:cxn>
              <a:cxn ang="0">
                <a:pos x="169" y="34"/>
              </a:cxn>
              <a:cxn ang="0">
                <a:pos x="144" y="41"/>
              </a:cxn>
              <a:cxn ang="0">
                <a:pos x="127" y="31"/>
              </a:cxn>
              <a:cxn ang="0">
                <a:pos x="95" y="34"/>
              </a:cxn>
              <a:cxn ang="0">
                <a:pos x="90" y="20"/>
              </a:cxn>
              <a:cxn ang="0">
                <a:pos x="69" y="14"/>
              </a:cxn>
              <a:cxn ang="0">
                <a:pos x="63" y="0"/>
              </a:cxn>
              <a:cxn ang="0">
                <a:pos x="57" y="9"/>
              </a:cxn>
              <a:cxn ang="0">
                <a:pos x="66" y="16"/>
              </a:cxn>
              <a:cxn ang="0">
                <a:pos x="35" y="28"/>
              </a:cxn>
              <a:cxn ang="0">
                <a:pos x="41" y="56"/>
              </a:cxn>
              <a:cxn ang="0">
                <a:pos x="31" y="63"/>
              </a:cxn>
              <a:cxn ang="0">
                <a:pos x="24" y="42"/>
              </a:cxn>
              <a:cxn ang="0">
                <a:pos x="32" y="28"/>
              </a:cxn>
              <a:cxn ang="0">
                <a:pos x="30" y="19"/>
              </a:cxn>
              <a:cxn ang="0">
                <a:pos x="38" y="7"/>
              </a:cxn>
            </a:cxnLst>
            <a:rect l="0" t="0" r="r" b="b"/>
            <a:pathLst>
              <a:path w="236" h="227">
                <a:moveTo>
                  <a:pt x="38" y="7"/>
                </a:moveTo>
                <a:lnTo>
                  <a:pt x="16" y="26"/>
                </a:lnTo>
                <a:lnTo>
                  <a:pt x="0" y="61"/>
                </a:lnTo>
                <a:lnTo>
                  <a:pt x="9" y="61"/>
                </a:lnTo>
                <a:lnTo>
                  <a:pt x="16" y="94"/>
                </a:lnTo>
                <a:lnTo>
                  <a:pt x="21" y="100"/>
                </a:lnTo>
                <a:lnTo>
                  <a:pt x="55" y="105"/>
                </a:lnTo>
                <a:lnTo>
                  <a:pt x="66" y="122"/>
                </a:lnTo>
                <a:lnTo>
                  <a:pt x="99" y="119"/>
                </a:lnTo>
                <a:lnTo>
                  <a:pt x="92" y="150"/>
                </a:lnTo>
                <a:lnTo>
                  <a:pt x="101" y="175"/>
                </a:lnTo>
                <a:lnTo>
                  <a:pt x="92" y="188"/>
                </a:lnTo>
                <a:lnTo>
                  <a:pt x="108" y="216"/>
                </a:lnTo>
                <a:lnTo>
                  <a:pt x="116" y="227"/>
                </a:lnTo>
                <a:lnTo>
                  <a:pt x="130" y="227"/>
                </a:lnTo>
                <a:lnTo>
                  <a:pt x="169" y="199"/>
                </a:lnTo>
                <a:lnTo>
                  <a:pt x="157" y="195"/>
                </a:lnTo>
                <a:lnTo>
                  <a:pt x="155" y="170"/>
                </a:lnTo>
                <a:lnTo>
                  <a:pt x="146" y="157"/>
                </a:lnTo>
                <a:lnTo>
                  <a:pt x="176" y="165"/>
                </a:lnTo>
                <a:lnTo>
                  <a:pt x="214" y="151"/>
                </a:lnTo>
                <a:lnTo>
                  <a:pt x="220" y="140"/>
                </a:lnTo>
                <a:lnTo>
                  <a:pt x="209" y="121"/>
                </a:lnTo>
                <a:lnTo>
                  <a:pt x="224" y="103"/>
                </a:lnTo>
                <a:lnTo>
                  <a:pt x="218" y="100"/>
                </a:lnTo>
                <a:lnTo>
                  <a:pt x="218" y="91"/>
                </a:lnTo>
                <a:lnTo>
                  <a:pt x="236" y="77"/>
                </a:lnTo>
                <a:lnTo>
                  <a:pt x="229" y="72"/>
                </a:lnTo>
                <a:lnTo>
                  <a:pt x="216" y="73"/>
                </a:lnTo>
                <a:lnTo>
                  <a:pt x="217" y="56"/>
                </a:lnTo>
                <a:lnTo>
                  <a:pt x="183" y="37"/>
                </a:lnTo>
                <a:lnTo>
                  <a:pt x="200" y="30"/>
                </a:lnTo>
                <a:lnTo>
                  <a:pt x="162" y="30"/>
                </a:lnTo>
                <a:lnTo>
                  <a:pt x="169" y="34"/>
                </a:lnTo>
                <a:lnTo>
                  <a:pt x="144" y="41"/>
                </a:lnTo>
                <a:lnTo>
                  <a:pt x="127" y="31"/>
                </a:lnTo>
                <a:lnTo>
                  <a:pt x="95" y="34"/>
                </a:lnTo>
                <a:lnTo>
                  <a:pt x="90" y="20"/>
                </a:lnTo>
                <a:lnTo>
                  <a:pt x="69" y="14"/>
                </a:lnTo>
                <a:lnTo>
                  <a:pt x="63" y="0"/>
                </a:lnTo>
                <a:lnTo>
                  <a:pt x="57" y="9"/>
                </a:lnTo>
                <a:lnTo>
                  <a:pt x="66" y="16"/>
                </a:lnTo>
                <a:lnTo>
                  <a:pt x="35" y="28"/>
                </a:lnTo>
                <a:lnTo>
                  <a:pt x="41" y="56"/>
                </a:lnTo>
                <a:lnTo>
                  <a:pt x="31" y="63"/>
                </a:lnTo>
                <a:lnTo>
                  <a:pt x="24" y="42"/>
                </a:lnTo>
                <a:lnTo>
                  <a:pt x="32" y="28"/>
                </a:lnTo>
                <a:lnTo>
                  <a:pt x="30" y="19"/>
                </a:lnTo>
                <a:lnTo>
                  <a:pt x="38" y="7"/>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44" name="Freeform 149"/>
          <p:cNvSpPr>
            <a:spLocks/>
          </p:cNvSpPr>
          <p:nvPr/>
        </p:nvSpPr>
        <p:spPr bwMode="auto">
          <a:xfrm>
            <a:off x="2206626" y="3787893"/>
            <a:ext cx="15875" cy="11113"/>
          </a:xfrm>
          <a:custGeom>
            <a:avLst/>
            <a:gdLst/>
            <a:ahLst/>
            <a:cxnLst>
              <a:cxn ang="0">
                <a:pos x="10" y="0"/>
              </a:cxn>
              <a:cxn ang="0">
                <a:pos x="7" y="7"/>
              </a:cxn>
              <a:cxn ang="0">
                <a:pos x="0" y="3"/>
              </a:cxn>
              <a:cxn ang="0">
                <a:pos x="10" y="0"/>
              </a:cxn>
            </a:cxnLst>
            <a:rect l="0" t="0" r="r" b="b"/>
            <a:pathLst>
              <a:path w="10" h="7">
                <a:moveTo>
                  <a:pt x="10" y="0"/>
                </a:moveTo>
                <a:lnTo>
                  <a:pt x="7" y="7"/>
                </a:lnTo>
                <a:lnTo>
                  <a:pt x="0" y="3"/>
                </a:lnTo>
                <a:lnTo>
                  <a:pt x="10"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45" name="Freeform 150"/>
          <p:cNvSpPr>
            <a:spLocks/>
          </p:cNvSpPr>
          <p:nvPr/>
        </p:nvSpPr>
        <p:spPr bwMode="auto">
          <a:xfrm>
            <a:off x="2060575" y="4445118"/>
            <a:ext cx="350838" cy="414338"/>
          </a:xfrm>
          <a:custGeom>
            <a:avLst/>
            <a:gdLst/>
            <a:ahLst/>
            <a:cxnLst>
              <a:cxn ang="0">
                <a:pos x="0" y="24"/>
              </a:cxn>
              <a:cxn ang="0">
                <a:pos x="21" y="28"/>
              </a:cxn>
              <a:cxn ang="0">
                <a:pos x="52" y="3"/>
              </a:cxn>
              <a:cxn ang="0">
                <a:pos x="71" y="0"/>
              </a:cxn>
              <a:cxn ang="0">
                <a:pos x="80" y="45"/>
              </a:cxn>
              <a:cxn ang="0">
                <a:pos x="159" y="80"/>
              </a:cxn>
              <a:cxn ang="0">
                <a:pos x="175" y="131"/>
              </a:cxn>
              <a:cxn ang="0">
                <a:pos x="205" y="133"/>
              </a:cxn>
              <a:cxn ang="0">
                <a:pos x="205" y="151"/>
              </a:cxn>
              <a:cxn ang="0">
                <a:pos x="221" y="168"/>
              </a:cxn>
              <a:cxn ang="0">
                <a:pos x="218" y="208"/>
              </a:cxn>
              <a:cxn ang="0">
                <a:pos x="198" y="190"/>
              </a:cxn>
              <a:cxn ang="0">
                <a:pos x="151" y="201"/>
              </a:cxn>
              <a:cxn ang="0">
                <a:pos x="143" y="252"/>
              </a:cxn>
              <a:cxn ang="0">
                <a:pos x="117" y="246"/>
              </a:cxn>
              <a:cxn ang="0">
                <a:pos x="116" y="259"/>
              </a:cxn>
              <a:cxn ang="0">
                <a:pos x="82" y="240"/>
              </a:cxn>
              <a:cxn ang="0">
                <a:pos x="67" y="261"/>
              </a:cxn>
              <a:cxn ang="0">
                <a:pos x="53" y="261"/>
              </a:cxn>
              <a:cxn ang="0">
                <a:pos x="43" y="224"/>
              </a:cxn>
              <a:cxn ang="0">
                <a:pos x="32" y="210"/>
              </a:cxn>
              <a:cxn ang="0">
                <a:pos x="35" y="190"/>
              </a:cxn>
              <a:cxn ang="0">
                <a:pos x="14" y="158"/>
              </a:cxn>
              <a:cxn ang="0">
                <a:pos x="19" y="136"/>
              </a:cxn>
              <a:cxn ang="0">
                <a:pos x="14" y="126"/>
              </a:cxn>
              <a:cxn ang="0">
                <a:pos x="11" y="101"/>
              </a:cxn>
              <a:cxn ang="0">
                <a:pos x="17" y="95"/>
              </a:cxn>
              <a:cxn ang="0">
                <a:pos x="18" y="56"/>
              </a:cxn>
              <a:cxn ang="0">
                <a:pos x="0" y="24"/>
              </a:cxn>
            </a:cxnLst>
            <a:rect l="0" t="0" r="r" b="b"/>
            <a:pathLst>
              <a:path w="221" h="261">
                <a:moveTo>
                  <a:pt x="0" y="24"/>
                </a:moveTo>
                <a:lnTo>
                  <a:pt x="21" y="28"/>
                </a:lnTo>
                <a:lnTo>
                  <a:pt x="52" y="3"/>
                </a:lnTo>
                <a:lnTo>
                  <a:pt x="71" y="0"/>
                </a:lnTo>
                <a:lnTo>
                  <a:pt x="80" y="45"/>
                </a:lnTo>
                <a:lnTo>
                  <a:pt x="159" y="80"/>
                </a:lnTo>
                <a:lnTo>
                  <a:pt x="175" y="131"/>
                </a:lnTo>
                <a:lnTo>
                  <a:pt x="205" y="133"/>
                </a:lnTo>
                <a:lnTo>
                  <a:pt x="205" y="151"/>
                </a:lnTo>
                <a:lnTo>
                  <a:pt x="221" y="168"/>
                </a:lnTo>
                <a:lnTo>
                  <a:pt x="218" y="208"/>
                </a:lnTo>
                <a:lnTo>
                  <a:pt x="198" y="190"/>
                </a:lnTo>
                <a:lnTo>
                  <a:pt x="151" y="201"/>
                </a:lnTo>
                <a:lnTo>
                  <a:pt x="143" y="252"/>
                </a:lnTo>
                <a:lnTo>
                  <a:pt x="117" y="246"/>
                </a:lnTo>
                <a:lnTo>
                  <a:pt x="116" y="259"/>
                </a:lnTo>
                <a:lnTo>
                  <a:pt x="82" y="240"/>
                </a:lnTo>
                <a:lnTo>
                  <a:pt x="67" y="261"/>
                </a:lnTo>
                <a:lnTo>
                  <a:pt x="53" y="261"/>
                </a:lnTo>
                <a:lnTo>
                  <a:pt x="43" y="224"/>
                </a:lnTo>
                <a:lnTo>
                  <a:pt x="32" y="210"/>
                </a:lnTo>
                <a:lnTo>
                  <a:pt x="35" y="190"/>
                </a:lnTo>
                <a:lnTo>
                  <a:pt x="14" y="158"/>
                </a:lnTo>
                <a:lnTo>
                  <a:pt x="19" y="136"/>
                </a:lnTo>
                <a:lnTo>
                  <a:pt x="14" y="126"/>
                </a:lnTo>
                <a:lnTo>
                  <a:pt x="11" y="101"/>
                </a:lnTo>
                <a:lnTo>
                  <a:pt x="17" y="95"/>
                </a:lnTo>
                <a:lnTo>
                  <a:pt x="18" y="56"/>
                </a:lnTo>
                <a:lnTo>
                  <a:pt x="0" y="24"/>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46" name="Freeform 151"/>
          <p:cNvSpPr>
            <a:spLocks/>
          </p:cNvSpPr>
          <p:nvPr/>
        </p:nvSpPr>
        <p:spPr bwMode="auto">
          <a:xfrm>
            <a:off x="1793876" y="3749792"/>
            <a:ext cx="333375" cy="522288"/>
          </a:xfrm>
          <a:custGeom>
            <a:avLst/>
            <a:gdLst/>
            <a:ahLst/>
            <a:cxnLst>
              <a:cxn ang="0">
                <a:pos x="29" y="74"/>
              </a:cxn>
              <a:cxn ang="0">
                <a:pos x="34" y="88"/>
              </a:cxn>
              <a:cxn ang="0">
                <a:pos x="20" y="101"/>
              </a:cxn>
              <a:cxn ang="0">
                <a:pos x="28" y="118"/>
              </a:cxn>
              <a:cxn ang="0">
                <a:pos x="25" y="168"/>
              </a:cxn>
              <a:cxn ang="0">
                <a:pos x="34" y="169"/>
              </a:cxn>
              <a:cxn ang="0">
                <a:pos x="21" y="192"/>
              </a:cxn>
              <a:cxn ang="0">
                <a:pos x="6" y="197"/>
              </a:cxn>
              <a:cxn ang="0">
                <a:pos x="0" y="220"/>
              </a:cxn>
              <a:cxn ang="0">
                <a:pos x="27" y="244"/>
              </a:cxn>
              <a:cxn ang="0">
                <a:pos x="48" y="239"/>
              </a:cxn>
              <a:cxn ang="0">
                <a:pos x="62" y="248"/>
              </a:cxn>
              <a:cxn ang="0">
                <a:pos x="90" y="270"/>
              </a:cxn>
              <a:cxn ang="0">
                <a:pos x="102" y="295"/>
              </a:cxn>
              <a:cxn ang="0">
                <a:pos x="137" y="292"/>
              </a:cxn>
              <a:cxn ang="0">
                <a:pos x="150" y="298"/>
              </a:cxn>
              <a:cxn ang="0">
                <a:pos x="154" y="305"/>
              </a:cxn>
              <a:cxn ang="0">
                <a:pos x="145" y="322"/>
              </a:cxn>
              <a:cxn ang="0">
                <a:pos x="157" y="329"/>
              </a:cxn>
              <a:cxn ang="0">
                <a:pos x="165" y="272"/>
              </a:cxn>
              <a:cxn ang="0">
                <a:pos x="154" y="251"/>
              </a:cxn>
              <a:cxn ang="0">
                <a:pos x="154" y="237"/>
              </a:cxn>
              <a:cxn ang="0">
                <a:pos x="169" y="235"/>
              </a:cxn>
              <a:cxn ang="0">
                <a:pos x="166" y="225"/>
              </a:cxn>
              <a:cxn ang="0">
                <a:pos x="158" y="224"/>
              </a:cxn>
              <a:cxn ang="0">
                <a:pos x="158" y="211"/>
              </a:cxn>
              <a:cxn ang="0">
                <a:pos x="200" y="207"/>
              </a:cxn>
              <a:cxn ang="0">
                <a:pos x="207" y="224"/>
              </a:cxn>
              <a:cxn ang="0">
                <a:pos x="210" y="220"/>
              </a:cxn>
              <a:cxn ang="0">
                <a:pos x="194" y="192"/>
              </a:cxn>
              <a:cxn ang="0">
                <a:pos x="203" y="179"/>
              </a:cxn>
              <a:cxn ang="0">
                <a:pos x="194" y="154"/>
              </a:cxn>
              <a:cxn ang="0">
                <a:pos x="201" y="123"/>
              </a:cxn>
              <a:cxn ang="0">
                <a:pos x="168" y="126"/>
              </a:cxn>
              <a:cxn ang="0">
                <a:pos x="157" y="109"/>
              </a:cxn>
              <a:cxn ang="0">
                <a:pos x="123" y="104"/>
              </a:cxn>
              <a:cxn ang="0">
                <a:pos x="118" y="98"/>
              </a:cxn>
              <a:cxn ang="0">
                <a:pos x="111" y="65"/>
              </a:cxn>
              <a:cxn ang="0">
                <a:pos x="102" y="65"/>
              </a:cxn>
              <a:cxn ang="0">
                <a:pos x="118" y="30"/>
              </a:cxn>
              <a:cxn ang="0">
                <a:pos x="140" y="11"/>
              </a:cxn>
              <a:cxn ang="0">
                <a:pos x="143" y="4"/>
              </a:cxn>
              <a:cxn ang="0">
                <a:pos x="136" y="0"/>
              </a:cxn>
              <a:cxn ang="0">
                <a:pos x="106" y="20"/>
              </a:cxn>
              <a:cxn ang="0">
                <a:pos x="90" y="23"/>
              </a:cxn>
              <a:cxn ang="0">
                <a:pos x="84" y="32"/>
              </a:cxn>
              <a:cxn ang="0">
                <a:pos x="74" y="28"/>
              </a:cxn>
              <a:cxn ang="0">
                <a:pos x="64" y="38"/>
              </a:cxn>
              <a:cxn ang="0">
                <a:pos x="60" y="58"/>
              </a:cxn>
              <a:cxn ang="0">
                <a:pos x="41" y="74"/>
              </a:cxn>
              <a:cxn ang="0">
                <a:pos x="41" y="87"/>
              </a:cxn>
              <a:cxn ang="0">
                <a:pos x="29" y="74"/>
              </a:cxn>
            </a:cxnLst>
            <a:rect l="0" t="0" r="r" b="b"/>
            <a:pathLst>
              <a:path w="210" h="329">
                <a:moveTo>
                  <a:pt x="29" y="74"/>
                </a:moveTo>
                <a:lnTo>
                  <a:pt x="34" y="88"/>
                </a:lnTo>
                <a:lnTo>
                  <a:pt x="20" y="101"/>
                </a:lnTo>
                <a:lnTo>
                  <a:pt x="28" y="118"/>
                </a:lnTo>
                <a:lnTo>
                  <a:pt x="25" y="168"/>
                </a:lnTo>
                <a:lnTo>
                  <a:pt x="34" y="169"/>
                </a:lnTo>
                <a:lnTo>
                  <a:pt x="21" y="192"/>
                </a:lnTo>
                <a:lnTo>
                  <a:pt x="6" y="197"/>
                </a:lnTo>
                <a:lnTo>
                  <a:pt x="0" y="220"/>
                </a:lnTo>
                <a:lnTo>
                  <a:pt x="27" y="244"/>
                </a:lnTo>
                <a:lnTo>
                  <a:pt x="48" y="239"/>
                </a:lnTo>
                <a:lnTo>
                  <a:pt x="62" y="248"/>
                </a:lnTo>
                <a:lnTo>
                  <a:pt x="90" y="270"/>
                </a:lnTo>
                <a:lnTo>
                  <a:pt x="102" y="295"/>
                </a:lnTo>
                <a:lnTo>
                  <a:pt x="137" y="292"/>
                </a:lnTo>
                <a:lnTo>
                  <a:pt x="150" y="298"/>
                </a:lnTo>
                <a:lnTo>
                  <a:pt x="154" y="305"/>
                </a:lnTo>
                <a:lnTo>
                  <a:pt x="145" y="322"/>
                </a:lnTo>
                <a:lnTo>
                  <a:pt x="157" y="329"/>
                </a:lnTo>
                <a:lnTo>
                  <a:pt x="165" y="272"/>
                </a:lnTo>
                <a:lnTo>
                  <a:pt x="154" y="251"/>
                </a:lnTo>
                <a:lnTo>
                  <a:pt x="154" y="237"/>
                </a:lnTo>
                <a:lnTo>
                  <a:pt x="169" y="235"/>
                </a:lnTo>
                <a:lnTo>
                  <a:pt x="166" y="225"/>
                </a:lnTo>
                <a:lnTo>
                  <a:pt x="158" y="224"/>
                </a:lnTo>
                <a:lnTo>
                  <a:pt x="158" y="211"/>
                </a:lnTo>
                <a:lnTo>
                  <a:pt x="200" y="207"/>
                </a:lnTo>
                <a:lnTo>
                  <a:pt x="207" y="224"/>
                </a:lnTo>
                <a:lnTo>
                  <a:pt x="210" y="220"/>
                </a:lnTo>
                <a:lnTo>
                  <a:pt x="194" y="192"/>
                </a:lnTo>
                <a:lnTo>
                  <a:pt x="203" y="179"/>
                </a:lnTo>
                <a:lnTo>
                  <a:pt x="194" y="154"/>
                </a:lnTo>
                <a:lnTo>
                  <a:pt x="201" y="123"/>
                </a:lnTo>
                <a:lnTo>
                  <a:pt x="168" y="126"/>
                </a:lnTo>
                <a:lnTo>
                  <a:pt x="157" y="109"/>
                </a:lnTo>
                <a:lnTo>
                  <a:pt x="123" y="104"/>
                </a:lnTo>
                <a:lnTo>
                  <a:pt x="118" y="98"/>
                </a:lnTo>
                <a:lnTo>
                  <a:pt x="111" y="65"/>
                </a:lnTo>
                <a:lnTo>
                  <a:pt x="102" y="65"/>
                </a:lnTo>
                <a:lnTo>
                  <a:pt x="118" y="30"/>
                </a:lnTo>
                <a:lnTo>
                  <a:pt x="140" y="11"/>
                </a:lnTo>
                <a:lnTo>
                  <a:pt x="143" y="4"/>
                </a:lnTo>
                <a:lnTo>
                  <a:pt x="136" y="0"/>
                </a:lnTo>
                <a:lnTo>
                  <a:pt x="106" y="20"/>
                </a:lnTo>
                <a:lnTo>
                  <a:pt x="90" y="23"/>
                </a:lnTo>
                <a:lnTo>
                  <a:pt x="84" y="32"/>
                </a:lnTo>
                <a:lnTo>
                  <a:pt x="74" y="28"/>
                </a:lnTo>
                <a:lnTo>
                  <a:pt x="64" y="38"/>
                </a:lnTo>
                <a:lnTo>
                  <a:pt x="60" y="58"/>
                </a:lnTo>
                <a:lnTo>
                  <a:pt x="41" y="74"/>
                </a:lnTo>
                <a:lnTo>
                  <a:pt x="41" y="87"/>
                </a:lnTo>
                <a:lnTo>
                  <a:pt x="29" y="74"/>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47" name="Freeform 152"/>
          <p:cNvSpPr>
            <a:spLocks/>
          </p:cNvSpPr>
          <p:nvPr/>
        </p:nvSpPr>
        <p:spPr bwMode="auto">
          <a:xfrm>
            <a:off x="2590801" y="4127618"/>
            <a:ext cx="11113" cy="12700"/>
          </a:xfrm>
          <a:custGeom>
            <a:avLst/>
            <a:gdLst/>
            <a:ahLst/>
            <a:cxnLst>
              <a:cxn ang="0">
                <a:pos x="0" y="0"/>
              </a:cxn>
              <a:cxn ang="0">
                <a:pos x="0" y="7"/>
              </a:cxn>
              <a:cxn ang="0">
                <a:pos x="7" y="8"/>
              </a:cxn>
              <a:cxn ang="0">
                <a:pos x="0" y="0"/>
              </a:cxn>
            </a:cxnLst>
            <a:rect l="0" t="0" r="r" b="b"/>
            <a:pathLst>
              <a:path w="7" h="8">
                <a:moveTo>
                  <a:pt x="0" y="0"/>
                </a:moveTo>
                <a:lnTo>
                  <a:pt x="0" y="7"/>
                </a:lnTo>
                <a:lnTo>
                  <a:pt x="7" y="8"/>
                </a:lnTo>
                <a:lnTo>
                  <a:pt x="0"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48" name="Freeform 153"/>
          <p:cNvSpPr>
            <a:spLocks/>
          </p:cNvSpPr>
          <p:nvPr/>
        </p:nvSpPr>
        <p:spPr bwMode="auto">
          <a:xfrm>
            <a:off x="5151439" y="2884605"/>
            <a:ext cx="557213" cy="461963"/>
          </a:xfrm>
          <a:custGeom>
            <a:avLst/>
            <a:gdLst/>
            <a:ahLst/>
            <a:cxnLst>
              <a:cxn ang="0">
                <a:pos x="7" y="0"/>
              </a:cxn>
              <a:cxn ang="0">
                <a:pos x="22" y="17"/>
              </a:cxn>
              <a:cxn ang="0">
                <a:pos x="32" y="18"/>
              </a:cxn>
              <a:cxn ang="0">
                <a:pos x="39" y="14"/>
              </a:cxn>
              <a:cxn ang="0">
                <a:pos x="60" y="3"/>
              </a:cxn>
              <a:cxn ang="0">
                <a:pos x="68" y="14"/>
              </a:cxn>
              <a:cxn ang="0">
                <a:pos x="62" y="19"/>
              </a:cxn>
              <a:cxn ang="0">
                <a:pos x="79" y="25"/>
              </a:cxn>
              <a:cxn ang="0">
                <a:pos x="85" y="43"/>
              </a:cxn>
              <a:cxn ang="0">
                <a:pos x="131" y="64"/>
              </a:cxn>
              <a:cxn ang="0">
                <a:pos x="169" y="57"/>
              </a:cxn>
              <a:cxn ang="0">
                <a:pos x="163" y="46"/>
              </a:cxn>
              <a:cxn ang="0">
                <a:pos x="187" y="32"/>
              </a:cxn>
              <a:cxn ang="0">
                <a:pos x="214" y="29"/>
              </a:cxn>
              <a:cxn ang="0">
                <a:pos x="286" y="63"/>
              </a:cxn>
              <a:cxn ang="0">
                <a:pos x="292" y="78"/>
              </a:cxn>
              <a:cxn ang="0">
                <a:pos x="292" y="98"/>
              </a:cxn>
              <a:cxn ang="0">
                <a:pos x="283" y="115"/>
              </a:cxn>
              <a:cxn ang="0">
                <a:pos x="295" y="161"/>
              </a:cxn>
              <a:cxn ang="0">
                <a:pos x="313" y="173"/>
              </a:cxn>
              <a:cxn ang="0">
                <a:pos x="304" y="198"/>
              </a:cxn>
              <a:cxn ang="0">
                <a:pos x="318" y="221"/>
              </a:cxn>
              <a:cxn ang="0">
                <a:pos x="338" y="231"/>
              </a:cxn>
              <a:cxn ang="0">
                <a:pos x="342" y="250"/>
              </a:cxn>
              <a:cxn ang="0">
                <a:pos x="351" y="252"/>
              </a:cxn>
              <a:cxn ang="0">
                <a:pos x="328" y="273"/>
              </a:cxn>
              <a:cxn ang="0">
                <a:pos x="325" y="291"/>
              </a:cxn>
              <a:cxn ang="0">
                <a:pos x="254" y="281"/>
              </a:cxn>
              <a:cxn ang="0">
                <a:pos x="241" y="256"/>
              </a:cxn>
              <a:cxn ang="0">
                <a:pos x="235" y="252"/>
              </a:cxn>
              <a:cxn ang="0">
                <a:pos x="204" y="264"/>
              </a:cxn>
              <a:cxn ang="0">
                <a:pos x="187" y="261"/>
              </a:cxn>
              <a:cxn ang="0">
                <a:pos x="148" y="238"/>
              </a:cxn>
              <a:cxn ang="0">
                <a:pos x="118" y="193"/>
              </a:cxn>
              <a:cxn ang="0">
                <a:pos x="111" y="197"/>
              </a:cxn>
              <a:cxn ang="0">
                <a:pos x="99" y="184"/>
              </a:cxn>
              <a:cxn ang="0">
                <a:pos x="95" y="194"/>
              </a:cxn>
              <a:cxn ang="0">
                <a:pos x="76" y="175"/>
              </a:cxn>
              <a:cxn ang="0">
                <a:pos x="76" y="161"/>
              </a:cxn>
              <a:cxn ang="0">
                <a:pos x="68" y="147"/>
              </a:cxn>
              <a:cxn ang="0">
                <a:pos x="46" y="134"/>
              </a:cxn>
              <a:cxn ang="0">
                <a:pos x="33" y="115"/>
              </a:cxn>
              <a:cxn ang="0">
                <a:pos x="43" y="78"/>
              </a:cxn>
              <a:cxn ang="0">
                <a:pos x="29" y="74"/>
              </a:cxn>
              <a:cxn ang="0">
                <a:pos x="16" y="50"/>
              </a:cxn>
              <a:cxn ang="0">
                <a:pos x="7" y="38"/>
              </a:cxn>
              <a:cxn ang="0">
                <a:pos x="0" y="8"/>
              </a:cxn>
              <a:cxn ang="0">
                <a:pos x="7" y="0"/>
              </a:cxn>
            </a:cxnLst>
            <a:rect l="0" t="0" r="r" b="b"/>
            <a:pathLst>
              <a:path w="351" h="291">
                <a:moveTo>
                  <a:pt x="7" y="0"/>
                </a:moveTo>
                <a:lnTo>
                  <a:pt x="22" y="17"/>
                </a:lnTo>
                <a:lnTo>
                  <a:pt x="32" y="18"/>
                </a:lnTo>
                <a:lnTo>
                  <a:pt x="39" y="14"/>
                </a:lnTo>
                <a:lnTo>
                  <a:pt x="60" y="3"/>
                </a:lnTo>
                <a:lnTo>
                  <a:pt x="68" y="14"/>
                </a:lnTo>
                <a:lnTo>
                  <a:pt x="62" y="19"/>
                </a:lnTo>
                <a:lnTo>
                  <a:pt x="79" y="25"/>
                </a:lnTo>
                <a:lnTo>
                  <a:pt x="85" y="43"/>
                </a:lnTo>
                <a:lnTo>
                  <a:pt x="131" y="64"/>
                </a:lnTo>
                <a:lnTo>
                  <a:pt x="169" y="57"/>
                </a:lnTo>
                <a:lnTo>
                  <a:pt x="163" y="46"/>
                </a:lnTo>
                <a:lnTo>
                  <a:pt x="187" y="32"/>
                </a:lnTo>
                <a:lnTo>
                  <a:pt x="214" y="29"/>
                </a:lnTo>
                <a:lnTo>
                  <a:pt x="286" y="63"/>
                </a:lnTo>
                <a:lnTo>
                  <a:pt x="292" y="78"/>
                </a:lnTo>
                <a:lnTo>
                  <a:pt x="292" y="98"/>
                </a:lnTo>
                <a:lnTo>
                  <a:pt x="283" y="115"/>
                </a:lnTo>
                <a:lnTo>
                  <a:pt x="295" y="161"/>
                </a:lnTo>
                <a:lnTo>
                  <a:pt x="313" y="173"/>
                </a:lnTo>
                <a:lnTo>
                  <a:pt x="304" y="198"/>
                </a:lnTo>
                <a:lnTo>
                  <a:pt x="318" y="221"/>
                </a:lnTo>
                <a:lnTo>
                  <a:pt x="338" y="231"/>
                </a:lnTo>
                <a:lnTo>
                  <a:pt x="342" y="250"/>
                </a:lnTo>
                <a:lnTo>
                  <a:pt x="351" y="252"/>
                </a:lnTo>
                <a:lnTo>
                  <a:pt x="328" y="273"/>
                </a:lnTo>
                <a:lnTo>
                  <a:pt x="325" y="291"/>
                </a:lnTo>
                <a:lnTo>
                  <a:pt x="254" y="281"/>
                </a:lnTo>
                <a:lnTo>
                  <a:pt x="241" y="256"/>
                </a:lnTo>
                <a:lnTo>
                  <a:pt x="235" y="252"/>
                </a:lnTo>
                <a:lnTo>
                  <a:pt x="204" y="264"/>
                </a:lnTo>
                <a:lnTo>
                  <a:pt x="187" y="261"/>
                </a:lnTo>
                <a:lnTo>
                  <a:pt x="148" y="238"/>
                </a:lnTo>
                <a:lnTo>
                  <a:pt x="118" y="193"/>
                </a:lnTo>
                <a:lnTo>
                  <a:pt x="111" y="197"/>
                </a:lnTo>
                <a:lnTo>
                  <a:pt x="99" y="184"/>
                </a:lnTo>
                <a:lnTo>
                  <a:pt x="95" y="194"/>
                </a:lnTo>
                <a:lnTo>
                  <a:pt x="76" y="175"/>
                </a:lnTo>
                <a:lnTo>
                  <a:pt x="76" y="161"/>
                </a:lnTo>
                <a:lnTo>
                  <a:pt x="68" y="147"/>
                </a:lnTo>
                <a:lnTo>
                  <a:pt x="46" y="134"/>
                </a:lnTo>
                <a:lnTo>
                  <a:pt x="33" y="115"/>
                </a:lnTo>
                <a:lnTo>
                  <a:pt x="43" y="78"/>
                </a:lnTo>
                <a:lnTo>
                  <a:pt x="29" y="74"/>
                </a:lnTo>
                <a:lnTo>
                  <a:pt x="16" y="50"/>
                </a:lnTo>
                <a:lnTo>
                  <a:pt x="7" y="38"/>
                </a:lnTo>
                <a:lnTo>
                  <a:pt x="0" y="8"/>
                </a:lnTo>
                <a:lnTo>
                  <a:pt x="7"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49" name="Freeform 154"/>
          <p:cNvSpPr>
            <a:spLocks/>
          </p:cNvSpPr>
          <p:nvPr/>
        </p:nvSpPr>
        <p:spPr bwMode="auto">
          <a:xfrm>
            <a:off x="5029200" y="2957630"/>
            <a:ext cx="273050" cy="263525"/>
          </a:xfrm>
          <a:custGeom>
            <a:avLst/>
            <a:gdLst/>
            <a:ahLst/>
            <a:cxnLst>
              <a:cxn ang="0">
                <a:pos x="9" y="106"/>
              </a:cxn>
              <a:cxn ang="0">
                <a:pos x="36" y="112"/>
              </a:cxn>
              <a:cxn ang="0">
                <a:pos x="86" y="141"/>
              </a:cxn>
              <a:cxn ang="0">
                <a:pos x="89" y="155"/>
              </a:cxn>
              <a:cxn ang="0">
                <a:pos x="110" y="165"/>
              </a:cxn>
              <a:cxn ang="0">
                <a:pos x="121" y="159"/>
              </a:cxn>
              <a:cxn ang="0">
                <a:pos x="139" y="166"/>
              </a:cxn>
              <a:cxn ang="0">
                <a:pos x="151" y="150"/>
              </a:cxn>
              <a:cxn ang="0">
                <a:pos x="163" y="150"/>
              </a:cxn>
              <a:cxn ang="0">
                <a:pos x="172" y="148"/>
              </a:cxn>
              <a:cxn ang="0">
                <a:pos x="153" y="129"/>
              </a:cxn>
              <a:cxn ang="0">
                <a:pos x="153" y="115"/>
              </a:cxn>
              <a:cxn ang="0">
                <a:pos x="145" y="101"/>
              </a:cxn>
              <a:cxn ang="0">
                <a:pos x="123" y="88"/>
              </a:cxn>
              <a:cxn ang="0">
                <a:pos x="110" y="69"/>
              </a:cxn>
              <a:cxn ang="0">
                <a:pos x="120" y="32"/>
              </a:cxn>
              <a:cxn ang="0">
                <a:pos x="106" y="28"/>
              </a:cxn>
              <a:cxn ang="0">
                <a:pos x="93" y="4"/>
              </a:cxn>
              <a:cxn ang="0">
                <a:pos x="61" y="0"/>
              </a:cxn>
              <a:cxn ang="0">
                <a:pos x="56" y="6"/>
              </a:cxn>
              <a:cxn ang="0">
                <a:pos x="37" y="21"/>
              </a:cxn>
              <a:cxn ang="0">
                <a:pos x="36" y="60"/>
              </a:cxn>
              <a:cxn ang="0">
                <a:pos x="0" y="83"/>
              </a:cxn>
              <a:cxn ang="0">
                <a:pos x="9" y="106"/>
              </a:cxn>
            </a:cxnLst>
            <a:rect l="0" t="0" r="r" b="b"/>
            <a:pathLst>
              <a:path w="172" h="166">
                <a:moveTo>
                  <a:pt x="9" y="106"/>
                </a:moveTo>
                <a:lnTo>
                  <a:pt x="36" y="112"/>
                </a:lnTo>
                <a:lnTo>
                  <a:pt x="86" y="141"/>
                </a:lnTo>
                <a:lnTo>
                  <a:pt x="89" y="155"/>
                </a:lnTo>
                <a:lnTo>
                  <a:pt x="110" y="165"/>
                </a:lnTo>
                <a:lnTo>
                  <a:pt x="121" y="159"/>
                </a:lnTo>
                <a:lnTo>
                  <a:pt x="139" y="166"/>
                </a:lnTo>
                <a:lnTo>
                  <a:pt x="151" y="150"/>
                </a:lnTo>
                <a:lnTo>
                  <a:pt x="163" y="150"/>
                </a:lnTo>
                <a:lnTo>
                  <a:pt x="172" y="148"/>
                </a:lnTo>
                <a:lnTo>
                  <a:pt x="153" y="129"/>
                </a:lnTo>
                <a:lnTo>
                  <a:pt x="153" y="115"/>
                </a:lnTo>
                <a:lnTo>
                  <a:pt x="145" y="101"/>
                </a:lnTo>
                <a:lnTo>
                  <a:pt x="123" y="88"/>
                </a:lnTo>
                <a:lnTo>
                  <a:pt x="110" y="69"/>
                </a:lnTo>
                <a:lnTo>
                  <a:pt x="120" y="32"/>
                </a:lnTo>
                <a:lnTo>
                  <a:pt x="106" y="28"/>
                </a:lnTo>
                <a:lnTo>
                  <a:pt x="93" y="4"/>
                </a:lnTo>
                <a:lnTo>
                  <a:pt x="61" y="0"/>
                </a:lnTo>
                <a:lnTo>
                  <a:pt x="56" y="6"/>
                </a:lnTo>
                <a:lnTo>
                  <a:pt x="37" y="21"/>
                </a:lnTo>
                <a:lnTo>
                  <a:pt x="36" y="60"/>
                </a:lnTo>
                <a:lnTo>
                  <a:pt x="0" y="83"/>
                </a:lnTo>
                <a:lnTo>
                  <a:pt x="9" y="106"/>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50" name="Freeform 155"/>
          <p:cNvSpPr>
            <a:spLocks/>
          </p:cNvSpPr>
          <p:nvPr/>
        </p:nvSpPr>
        <p:spPr bwMode="auto">
          <a:xfrm>
            <a:off x="5203825" y="3210043"/>
            <a:ext cx="46038" cy="22225"/>
          </a:xfrm>
          <a:custGeom>
            <a:avLst/>
            <a:gdLst/>
            <a:ahLst/>
            <a:cxnLst>
              <a:cxn ang="0">
                <a:pos x="0" y="6"/>
              </a:cxn>
              <a:cxn ang="0">
                <a:pos x="14" y="14"/>
              </a:cxn>
              <a:cxn ang="0">
                <a:pos x="29" y="7"/>
              </a:cxn>
              <a:cxn ang="0">
                <a:pos x="11" y="0"/>
              </a:cxn>
              <a:cxn ang="0">
                <a:pos x="0" y="6"/>
              </a:cxn>
            </a:cxnLst>
            <a:rect l="0" t="0" r="r" b="b"/>
            <a:pathLst>
              <a:path w="29" h="14">
                <a:moveTo>
                  <a:pt x="0" y="6"/>
                </a:moveTo>
                <a:lnTo>
                  <a:pt x="14" y="14"/>
                </a:lnTo>
                <a:lnTo>
                  <a:pt x="29" y="7"/>
                </a:lnTo>
                <a:lnTo>
                  <a:pt x="11" y="0"/>
                </a:lnTo>
                <a:lnTo>
                  <a:pt x="0" y="6"/>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51" name="Freeform 156"/>
          <p:cNvSpPr>
            <a:spLocks/>
          </p:cNvSpPr>
          <p:nvPr/>
        </p:nvSpPr>
        <p:spPr bwMode="auto">
          <a:xfrm>
            <a:off x="4911726" y="3092568"/>
            <a:ext cx="34925" cy="120650"/>
          </a:xfrm>
          <a:custGeom>
            <a:avLst/>
            <a:gdLst/>
            <a:ahLst/>
            <a:cxnLst>
              <a:cxn ang="0">
                <a:pos x="0" y="38"/>
              </a:cxn>
              <a:cxn ang="0">
                <a:pos x="14" y="3"/>
              </a:cxn>
              <a:cxn ang="0">
                <a:pos x="22" y="0"/>
              </a:cxn>
              <a:cxn ang="0">
                <a:pos x="22" y="10"/>
              </a:cxn>
              <a:cxn ang="0">
                <a:pos x="22" y="16"/>
              </a:cxn>
              <a:cxn ang="0">
                <a:pos x="15" y="14"/>
              </a:cxn>
              <a:cxn ang="0">
                <a:pos x="12" y="20"/>
              </a:cxn>
              <a:cxn ang="0">
                <a:pos x="18" y="30"/>
              </a:cxn>
              <a:cxn ang="0">
                <a:pos x="12" y="37"/>
              </a:cxn>
              <a:cxn ang="0">
                <a:pos x="22" y="35"/>
              </a:cxn>
              <a:cxn ang="0">
                <a:pos x="16" y="76"/>
              </a:cxn>
              <a:cxn ang="0">
                <a:pos x="14" y="76"/>
              </a:cxn>
              <a:cxn ang="0">
                <a:pos x="0" y="38"/>
              </a:cxn>
            </a:cxnLst>
            <a:rect l="0" t="0" r="r" b="b"/>
            <a:pathLst>
              <a:path w="22" h="76">
                <a:moveTo>
                  <a:pt x="0" y="38"/>
                </a:moveTo>
                <a:lnTo>
                  <a:pt x="14" y="3"/>
                </a:lnTo>
                <a:lnTo>
                  <a:pt x="22" y="0"/>
                </a:lnTo>
                <a:lnTo>
                  <a:pt x="22" y="10"/>
                </a:lnTo>
                <a:lnTo>
                  <a:pt x="22" y="16"/>
                </a:lnTo>
                <a:lnTo>
                  <a:pt x="15" y="14"/>
                </a:lnTo>
                <a:lnTo>
                  <a:pt x="12" y="20"/>
                </a:lnTo>
                <a:lnTo>
                  <a:pt x="18" y="30"/>
                </a:lnTo>
                <a:lnTo>
                  <a:pt x="12" y="37"/>
                </a:lnTo>
                <a:lnTo>
                  <a:pt x="22" y="35"/>
                </a:lnTo>
                <a:lnTo>
                  <a:pt x="16" y="76"/>
                </a:lnTo>
                <a:lnTo>
                  <a:pt x="14" y="76"/>
                </a:lnTo>
                <a:lnTo>
                  <a:pt x="0" y="38"/>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52" name="Freeform 157"/>
          <p:cNvSpPr>
            <a:spLocks/>
          </p:cNvSpPr>
          <p:nvPr/>
        </p:nvSpPr>
        <p:spPr bwMode="auto">
          <a:xfrm>
            <a:off x="4930776" y="3089393"/>
            <a:ext cx="112713" cy="130175"/>
          </a:xfrm>
          <a:custGeom>
            <a:avLst/>
            <a:gdLst/>
            <a:ahLst/>
            <a:cxnLst>
              <a:cxn ang="0">
                <a:pos x="62" y="0"/>
              </a:cxn>
              <a:cxn ang="0">
                <a:pos x="27" y="21"/>
              </a:cxn>
              <a:cxn ang="0">
                <a:pos x="10" y="12"/>
              </a:cxn>
              <a:cxn ang="0">
                <a:pos x="10" y="18"/>
              </a:cxn>
              <a:cxn ang="0">
                <a:pos x="3" y="16"/>
              </a:cxn>
              <a:cxn ang="0">
                <a:pos x="0" y="22"/>
              </a:cxn>
              <a:cxn ang="0">
                <a:pos x="6" y="32"/>
              </a:cxn>
              <a:cxn ang="0">
                <a:pos x="0" y="39"/>
              </a:cxn>
              <a:cxn ang="0">
                <a:pos x="10" y="37"/>
              </a:cxn>
              <a:cxn ang="0">
                <a:pos x="4" y="78"/>
              </a:cxn>
              <a:cxn ang="0">
                <a:pos x="24" y="82"/>
              </a:cxn>
              <a:cxn ang="0">
                <a:pos x="34" y="68"/>
              </a:cxn>
              <a:cxn ang="0">
                <a:pos x="46" y="67"/>
              </a:cxn>
              <a:cxn ang="0">
                <a:pos x="55" y="54"/>
              </a:cxn>
              <a:cxn ang="0">
                <a:pos x="34" y="36"/>
              </a:cxn>
              <a:cxn ang="0">
                <a:pos x="71" y="23"/>
              </a:cxn>
              <a:cxn ang="0">
                <a:pos x="62" y="0"/>
              </a:cxn>
            </a:cxnLst>
            <a:rect l="0" t="0" r="r" b="b"/>
            <a:pathLst>
              <a:path w="71" h="82">
                <a:moveTo>
                  <a:pt x="62" y="0"/>
                </a:moveTo>
                <a:lnTo>
                  <a:pt x="27" y="21"/>
                </a:lnTo>
                <a:lnTo>
                  <a:pt x="10" y="12"/>
                </a:lnTo>
                <a:lnTo>
                  <a:pt x="10" y="18"/>
                </a:lnTo>
                <a:lnTo>
                  <a:pt x="3" y="16"/>
                </a:lnTo>
                <a:lnTo>
                  <a:pt x="0" y="22"/>
                </a:lnTo>
                <a:lnTo>
                  <a:pt x="6" y="32"/>
                </a:lnTo>
                <a:lnTo>
                  <a:pt x="0" y="39"/>
                </a:lnTo>
                <a:lnTo>
                  <a:pt x="10" y="37"/>
                </a:lnTo>
                <a:lnTo>
                  <a:pt x="4" y="78"/>
                </a:lnTo>
                <a:lnTo>
                  <a:pt x="24" y="82"/>
                </a:lnTo>
                <a:lnTo>
                  <a:pt x="34" y="68"/>
                </a:lnTo>
                <a:lnTo>
                  <a:pt x="46" y="67"/>
                </a:lnTo>
                <a:lnTo>
                  <a:pt x="55" y="54"/>
                </a:lnTo>
                <a:lnTo>
                  <a:pt x="34" y="36"/>
                </a:lnTo>
                <a:lnTo>
                  <a:pt x="71" y="23"/>
                </a:lnTo>
                <a:lnTo>
                  <a:pt x="62"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53" name="Freeform 158"/>
          <p:cNvSpPr>
            <a:spLocks/>
          </p:cNvSpPr>
          <p:nvPr/>
        </p:nvSpPr>
        <p:spPr bwMode="auto">
          <a:xfrm>
            <a:off x="5249864" y="3195754"/>
            <a:ext cx="49213" cy="44450"/>
          </a:xfrm>
          <a:custGeom>
            <a:avLst/>
            <a:gdLst/>
            <a:ahLst/>
            <a:cxnLst>
              <a:cxn ang="0">
                <a:pos x="31" y="28"/>
              </a:cxn>
              <a:cxn ang="0">
                <a:pos x="0" y="16"/>
              </a:cxn>
              <a:cxn ang="0">
                <a:pos x="12" y="0"/>
              </a:cxn>
              <a:cxn ang="0">
                <a:pos x="24" y="0"/>
              </a:cxn>
              <a:cxn ang="0">
                <a:pos x="28" y="5"/>
              </a:cxn>
              <a:cxn ang="0">
                <a:pos x="19" y="12"/>
              </a:cxn>
              <a:cxn ang="0">
                <a:pos x="31" y="28"/>
              </a:cxn>
            </a:cxnLst>
            <a:rect l="0" t="0" r="r" b="b"/>
            <a:pathLst>
              <a:path w="31" h="28">
                <a:moveTo>
                  <a:pt x="31" y="28"/>
                </a:moveTo>
                <a:lnTo>
                  <a:pt x="0" y="16"/>
                </a:lnTo>
                <a:lnTo>
                  <a:pt x="12" y="0"/>
                </a:lnTo>
                <a:lnTo>
                  <a:pt x="24" y="0"/>
                </a:lnTo>
                <a:lnTo>
                  <a:pt x="28" y="5"/>
                </a:lnTo>
                <a:lnTo>
                  <a:pt x="19" y="12"/>
                </a:lnTo>
                <a:lnTo>
                  <a:pt x="31" y="28"/>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54" name="Freeform 159"/>
          <p:cNvSpPr>
            <a:spLocks/>
          </p:cNvSpPr>
          <p:nvPr/>
        </p:nvSpPr>
        <p:spPr bwMode="auto">
          <a:xfrm>
            <a:off x="4933950" y="3046530"/>
            <a:ext cx="39688" cy="50800"/>
          </a:xfrm>
          <a:custGeom>
            <a:avLst/>
            <a:gdLst/>
            <a:ahLst/>
            <a:cxnLst>
              <a:cxn ang="0">
                <a:pos x="8" y="29"/>
              </a:cxn>
              <a:cxn ang="0">
                <a:pos x="0" y="32"/>
              </a:cxn>
              <a:cxn ang="0">
                <a:pos x="12" y="0"/>
              </a:cxn>
              <a:cxn ang="0">
                <a:pos x="20" y="0"/>
              </a:cxn>
              <a:cxn ang="0">
                <a:pos x="25" y="8"/>
              </a:cxn>
              <a:cxn ang="0">
                <a:pos x="8" y="29"/>
              </a:cxn>
            </a:cxnLst>
            <a:rect l="0" t="0" r="r" b="b"/>
            <a:pathLst>
              <a:path w="25" h="32">
                <a:moveTo>
                  <a:pt x="8" y="29"/>
                </a:moveTo>
                <a:lnTo>
                  <a:pt x="0" y="32"/>
                </a:lnTo>
                <a:lnTo>
                  <a:pt x="12" y="0"/>
                </a:lnTo>
                <a:lnTo>
                  <a:pt x="20" y="0"/>
                </a:lnTo>
                <a:lnTo>
                  <a:pt x="25" y="8"/>
                </a:lnTo>
                <a:lnTo>
                  <a:pt x="8" y="29"/>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55" name="Freeform 160"/>
          <p:cNvSpPr>
            <a:spLocks/>
          </p:cNvSpPr>
          <p:nvPr/>
        </p:nvSpPr>
        <p:spPr bwMode="auto">
          <a:xfrm>
            <a:off x="5421314" y="3354505"/>
            <a:ext cx="204788" cy="261938"/>
          </a:xfrm>
          <a:custGeom>
            <a:avLst/>
            <a:gdLst/>
            <a:ahLst/>
            <a:cxnLst>
              <a:cxn ang="0">
                <a:pos x="20" y="165"/>
              </a:cxn>
              <a:cxn ang="0">
                <a:pos x="52" y="160"/>
              </a:cxn>
              <a:cxn ang="0">
                <a:pos x="63" y="142"/>
              </a:cxn>
              <a:cxn ang="0">
                <a:pos x="77" y="139"/>
              </a:cxn>
              <a:cxn ang="0">
                <a:pos x="83" y="123"/>
              </a:cxn>
              <a:cxn ang="0">
                <a:pos x="99" y="116"/>
              </a:cxn>
              <a:cxn ang="0">
                <a:pos x="101" y="90"/>
              </a:cxn>
              <a:cxn ang="0">
                <a:pos x="109" y="88"/>
              </a:cxn>
              <a:cxn ang="0">
                <a:pos x="129" y="49"/>
              </a:cxn>
              <a:cxn ang="0">
                <a:pos x="109" y="27"/>
              </a:cxn>
              <a:cxn ang="0">
                <a:pos x="76" y="14"/>
              </a:cxn>
              <a:cxn ang="0">
                <a:pos x="65" y="0"/>
              </a:cxn>
              <a:cxn ang="0">
                <a:pos x="55" y="2"/>
              </a:cxn>
              <a:cxn ang="0">
                <a:pos x="62" y="17"/>
              </a:cxn>
              <a:cxn ang="0">
                <a:pos x="52" y="20"/>
              </a:cxn>
              <a:cxn ang="0">
                <a:pos x="51" y="44"/>
              </a:cxn>
              <a:cxn ang="0">
                <a:pos x="59" y="58"/>
              </a:cxn>
              <a:cxn ang="0">
                <a:pos x="51" y="98"/>
              </a:cxn>
              <a:cxn ang="0">
                <a:pos x="0" y="118"/>
              </a:cxn>
              <a:cxn ang="0">
                <a:pos x="20" y="165"/>
              </a:cxn>
            </a:cxnLst>
            <a:rect l="0" t="0" r="r" b="b"/>
            <a:pathLst>
              <a:path w="129" h="165">
                <a:moveTo>
                  <a:pt x="20" y="165"/>
                </a:moveTo>
                <a:lnTo>
                  <a:pt x="52" y="160"/>
                </a:lnTo>
                <a:lnTo>
                  <a:pt x="63" y="142"/>
                </a:lnTo>
                <a:lnTo>
                  <a:pt x="77" y="139"/>
                </a:lnTo>
                <a:lnTo>
                  <a:pt x="83" y="123"/>
                </a:lnTo>
                <a:lnTo>
                  <a:pt x="99" y="116"/>
                </a:lnTo>
                <a:lnTo>
                  <a:pt x="101" y="90"/>
                </a:lnTo>
                <a:lnTo>
                  <a:pt x="109" y="88"/>
                </a:lnTo>
                <a:lnTo>
                  <a:pt x="129" y="49"/>
                </a:lnTo>
                <a:lnTo>
                  <a:pt x="109" y="27"/>
                </a:lnTo>
                <a:lnTo>
                  <a:pt x="76" y="14"/>
                </a:lnTo>
                <a:lnTo>
                  <a:pt x="65" y="0"/>
                </a:lnTo>
                <a:lnTo>
                  <a:pt x="55" y="2"/>
                </a:lnTo>
                <a:lnTo>
                  <a:pt x="62" y="17"/>
                </a:lnTo>
                <a:lnTo>
                  <a:pt x="52" y="20"/>
                </a:lnTo>
                <a:lnTo>
                  <a:pt x="51" y="44"/>
                </a:lnTo>
                <a:lnTo>
                  <a:pt x="59" y="58"/>
                </a:lnTo>
                <a:lnTo>
                  <a:pt x="51" y="98"/>
                </a:lnTo>
                <a:lnTo>
                  <a:pt x="0" y="118"/>
                </a:lnTo>
                <a:lnTo>
                  <a:pt x="20" y="165"/>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56" name="Freeform 161"/>
          <p:cNvSpPr>
            <a:spLocks/>
          </p:cNvSpPr>
          <p:nvPr/>
        </p:nvSpPr>
        <p:spPr bwMode="auto">
          <a:xfrm>
            <a:off x="5513389" y="3313229"/>
            <a:ext cx="11113" cy="19050"/>
          </a:xfrm>
          <a:custGeom>
            <a:avLst/>
            <a:gdLst/>
            <a:ahLst/>
            <a:cxnLst>
              <a:cxn ang="0">
                <a:pos x="5" y="12"/>
              </a:cxn>
              <a:cxn ang="0">
                <a:pos x="7" y="0"/>
              </a:cxn>
              <a:cxn ang="0">
                <a:pos x="0" y="4"/>
              </a:cxn>
              <a:cxn ang="0">
                <a:pos x="5" y="12"/>
              </a:cxn>
            </a:cxnLst>
            <a:rect l="0" t="0" r="r" b="b"/>
            <a:pathLst>
              <a:path w="7" h="12">
                <a:moveTo>
                  <a:pt x="5" y="12"/>
                </a:moveTo>
                <a:lnTo>
                  <a:pt x="7" y="0"/>
                </a:lnTo>
                <a:lnTo>
                  <a:pt x="0" y="4"/>
                </a:lnTo>
                <a:lnTo>
                  <a:pt x="5" y="12"/>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57" name="Freeform 162"/>
          <p:cNvSpPr>
            <a:spLocks/>
          </p:cNvSpPr>
          <p:nvPr/>
        </p:nvSpPr>
        <p:spPr bwMode="auto">
          <a:xfrm>
            <a:off x="5375275" y="3314817"/>
            <a:ext cx="19050" cy="50800"/>
          </a:xfrm>
          <a:custGeom>
            <a:avLst/>
            <a:gdLst/>
            <a:ahLst/>
            <a:cxnLst>
              <a:cxn ang="0">
                <a:pos x="11" y="31"/>
              </a:cxn>
              <a:cxn ang="0">
                <a:pos x="12" y="6"/>
              </a:cxn>
              <a:cxn ang="0">
                <a:pos x="4" y="0"/>
              </a:cxn>
              <a:cxn ang="0">
                <a:pos x="0" y="28"/>
              </a:cxn>
              <a:cxn ang="0">
                <a:pos x="4" y="32"/>
              </a:cxn>
              <a:cxn ang="0">
                <a:pos x="11" y="31"/>
              </a:cxn>
            </a:cxnLst>
            <a:rect l="0" t="0" r="r" b="b"/>
            <a:pathLst>
              <a:path w="12" h="32">
                <a:moveTo>
                  <a:pt x="11" y="31"/>
                </a:moveTo>
                <a:lnTo>
                  <a:pt x="12" y="6"/>
                </a:lnTo>
                <a:lnTo>
                  <a:pt x="4" y="0"/>
                </a:lnTo>
                <a:lnTo>
                  <a:pt x="0" y="28"/>
                </a:lnTo>
                <a:lnTo>
                  <a:pt x="4" y="32"/>
                </a:lnTo>
                <a:lnTo>
                  <a:pt x="11" y="31"/>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58" name="Freeform 163"/>
          <p:cNvSpPr>
            <a:spLocks/>
          </p:cNvSpPr>
          <p:nvPr/>
        </p:nvSpPr>
        <p:spPr bwMode="auto">
          <a:xfrm>
            <a:off x="4933951" y="3125904"/>
            <a:ext cx="581025" cy="522288"/>
          </a:xfrm>
          <a:custGeom>
            <a:avLst/>
            <a:gdLst/>
            <a:ahLst/>
            <a:cxnLst>
              <a:cxn ang="0">
                <a:pos x="148" y="314"/>
              </a:cxn>
              <a:cxn ang="0">
                <a:pos x="114" y="252"/>
              </a:cxn>
              <a:cxn ang="0">
                <a:pos x="86" y="228"/>
              </a:cxn>
              <a:cxn ang="0">
                <a:pos x="81" y="195"/>
              </a:cxn>
              <a:cxn ang="0">
                <a:pos x="68" y="167"/>
              </a:cxn>
              <a:cxn ang="0">
                <a:pos x="51" y="156"/>
              </a:cxn>
              <a:cxn ang="0">
                <a:pos x="8" y="81"/>
              </a:cxn>
              <a:cxn ang="0">
                <a:pos x="0" y="81"/>
              </a:cxn>
              <a:cxn ang="0">
                <a:pos x="2" y="55"/>
              </a:cxn>
              <a:cxn ang="0">
                <a:pos x="22" y="59"/>
              </a:cxn>
              <a:cxn ang="0">
                <a:pos x="32" y="45"/>
              </a:cxn>
              <a:cxn ang="0">
                <a:pos x="44" y="44"/>
              </a:cxn>
              <a:cxn ang="0">
                <a:pos x="53" y="31"/>
              </a:cxn>
              <a:cxn ang="0">
                <a:pos x="32" y="13"/>
              </a:cxn>
              <a:cxn ang="0">
                <a:pos x="69" y="0"/>
              </a:cxn>
              <a:cxn ang="0">
                <a:pos x="96" y="6"/>
              </a:cxn>
              <a:cxn ang="0">
                <a:pos x="146" y="35"/>
              </a:cxn>
              <a:cxn ang="0">
                <a:pos x="149" y="49"/>
              </a:cxn>
              <a:cxn ang="0">
                <a:pos x="170" y="59"/>
              </a:cxn>
              <a:cxn ang="0">
                <a:pos x="184" y="67"/>
              </a:cxn>
              <a:cxn ang="0">
                <a:pos x="199" y="60"/>
              </a:cxn>
              <a:cxn ang="0">
                <a:pos x="230" y="72"/>
              </a:cxn>
              <a:cxn ang="0">
                <a:pos x="262" y="108"/>
              </a:cxn>
              <a:cxn ang="0">
                <a:pos x="265" y="126"/>
              </a:cxn>
              <a:cxn ang="0">
                <a:pos x="278" y="147"/>
              </a:cxn>
              <a:cxn ang="0">
                <a:pos x="282" y="151"/>
              </a:cxn>
              <a:cxn ang="0">
                <a:pos x="302" y="182"/>
              </a:cxn>
              <a:cxn ang="0">
                <a:pos x="358" y="188"/>
              </a:cxn>
              <a:cxn ang="0">
                <a:pos x="366" y="202"/>
              </a:cxn>
              <a:cxn ang="0">
                <a:pos x="358" y="242"/>
              </a:cxn>
              <a:cxn ang="0">
                <a:pos x="307" y="262"/>
              </a:cxn>
              <a:cxn ang="0">
                <a:pos x="253" y="276"/>
              </a:cxn>
              <a:cxn ang="0">
                <a:pos x="211" y="329"/>
              </a:cxn>
              <a:cxn ang="0">
                <a:pos x="211" y="308"/>
              </a:cxn>
              <a:cxn ang="0">
                <a:pos x="179" y="295"/>
              </a:cxn>
              <a:cxn ang="0">
                <a:pos x="160" y="301"/>
              </a:cxn>
              <a:cxn ang="0">
                <a:pos x="148" y="314"/>
              </a:cxn>
            </a:cxnLst>
            <a:rect l="0" t="0" r="r" b="b"/>
            <a:pathLst>
              <a:path w="366" h="329">
                <a:moveTo>
                  <a:pt x="148" y="314"/>
                </a:moveTo>
                <a:lnTo>
                  <a:pt x="114" y="252"/>
                </a:lnTo>
                <a:lnTo>
                  <a:pt x="86" y="228"/>
                </a:lnTo>
                <a:lnTo>
                  <a:pt x="81" y="195"/>
                </a:lnTo>
                <a:lnTo>
                  <a:pt x="68" y="167"/>
                </a:lnTo>
                <a:lnTo>
                  <a:pt x="51" y="156"/>
                </a:lnTo>
                <a:lnTo>
                  <a:pt x="8" y="81"/>
                </a:lnTo>
                <a:lnTo>
                  <a:pt x="0" y="81"/>
                </a:lnTo>
                <a:lnTo>
                  <a:pt x="2" y="55"/>
                </a:lnTo>
                <a:lnTo>
                  <a:pt x="22" y="59"/>
                </a:lnTo>
                <a:lnTo>
                  <a:pt x="32" y="45"/>
                </a:lnTo>
                <a:lnTo>
                  <a:pt x="44" y="44"/>
                </a:lnTo>
                <a:lnTo>
                  <a:pt x="53" y="31"/>
                </a:lnTo>
                <a:lnTo>
                  <a:pt x="32" y="13"/>
                </a:lnTo>
                <a:lnTo>
                  <a:pt x="69" y="0"/>
                </a:lnTo>
                <a:lnTo>
                  <a:pt x="96" y="6"/>
                </a:lnTo>
                <a:lnTo>
                  <a:pt x="146" y="35"/>
                </a:lnTo>
                <a:lnTo>
                  <a:pt x="149" y="49"/>
                </a:lnTo>
                <a:lnTo>
                  <a:pt x="170" y="59"/>
                </a:lnTo>
                <a:lnTo>
                  <a:pt x="184" y="67"/>
                </a:lnTo>
                <a:lnTo>
                  <a:pt x="199" y="60"/>
                </a:lnTo>
                <a:lnTo>
                  <a:pt x="230" y="72"/>
                </a:lnTo>
                <a:lnTo>
                  <a:pt x="262" y="108"/>
                </a:lnTo>
                <a:lnTo>
                  <a:pt x="265" y="126"/>
                </a:lnTo>
                <a:lnTo>
                  <a:pt x="278" y="147"/>
                </a:lnTo>
                <a:lnTo>
                  <a:pt x="282" y="151"/>
                </a:lnTo>
                <a:lnTo>
                  <a:pt x="302" y="182"/>
                </a:lnTo>
                <a:lnTo>
                  <a:pt x="358" y="188"/>
                </a:lnTo>
                <a:lnTo>
                  <a:pt x="366" y="202"/>
                </a:lnTo>
                <a:lnTo>
                  <a:pt x="358" y="242"/>
                </a:lnTo>
                <a:lnTo>
                  <a:pt x="307" y="262"/>
                </a:lnTo>
                <a:lnTo>
                  <a:pt x="253" y="276"/>
                </a:lnTo>
                <a:lnTo>
                  <a:pt x="211" y="329"/>
                </a:lnTo>
                <a:lnTo>
                  <a:pt x="211" y="308"/>
                </a:lnTo>
                <a:lnTo>
                  <a:pt x="179" y="295"/>
                </a:lnTo>
                <a:lnTo>
                  <a:pt x="160" y="301"/>
                </a:lnTo>
                <a:lnTo>
                  <a:pt x="148" y="314"/>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59" name="Freeform 164"/>
          <p:cNvSpPr>
            <a:spLocks/>
          </p:cNvSpPr>
          <p:nvPr/>
        </p:nvSpPr>
        <p:spPr bwMode="auto">
          <a:xfrm>
            <a:off x="4946650" y="2967155"/>
            <a:ext cx="171450" cy="155575"/>
          </a:xfrm>
          <a:custGeom>
            <a:avLst/>
            <a:gdLst/>
            <a:ahLst/>
            <a:cxnLst>
              <a:cxn ang="0">
                <a:pos x="52" y="77"/>
              </a:cxn>
              <a:cxn ang="0">
                <a:pos x="17" y="98"/>
              </a:cxn>
              <a:cxn ang="0">
                <a:pos x="0" y="89"/>
              </a:cxn>
              <a:cxn ang="0">
                <a:pos x="0" y="79"/>
              </a:cxn>
              <a:cxn ang="0">
                <a:pos x="17" y="58"/>
              </a:cxn>
              <a:cxn ang="0">
                <a:pos x="12" y="50"/>
              </a:cxn>
              <a:cxn ang="0">
                <a:pos x="4" y="50"/>
              </a:cxn>
              <a:cxn ang="0">
                <a:pos x="3" y="28"/>
              </a:cxn>
              <a:cxn ang="0">
                <a:pos x="14" y="18"/>
              </a:cxn>
              <a:cxn ang="0">
                <a:pos x="12" y="7"/>
              </a:cxn>
              <a:cxn ang="0">
                <a:pos x="56" y="9"/>
              </a:cxn>
              <a:cxn ang="0">
                <a:pos x="108" y="0"/>
              </a:cxn>
              <a:cxn ang="0">
                <a:pos x="89" y="15"/>
              </a:cxn>
              <a:cxn ang="0">
                <a:pos x="88" y="54"/>
              </a:cxn>
              <a:cxn ang="0">
                <a:pos x="52" y="77"/>
              </a:cxn>
            </a:cxnLst>
            <a:rect l="0" t="0" r="r" b="b"/>
            <a:pathLst>
              <a:path w="108" h="98">
                <a:moveTo>
                  <a:pt x="52" y="77"/>
                </a:moveTo>
                <a:lnTo>
                  <a:pt x="17" y="98"/>
                </a:lnTo>
                <a:lnTo>
                  <a:pt x="0" y="89"/>
                </a:lnTo>
                <a:lnTo>
                  <a:pt x="0" y="79"/>
                </a:lnTo>
                <a:lnTo>
                  <a:pt x="17" y="58"/>
                </a:lnTo>
                <a:lnTo>
                  <a:pt x="12" y="50"/>
                </a:lnTo>
                <a:lnTo>
                  <a:pt x="4" y="50"/>
                </a:lnTo>
                <a:lnTo>
                  <a:pt x="3" y="28"/>
                </a:lnTo>
                <a:lnTo>
                  <a:pt x="14" y="18"/>
                </a:lnTo>
                <a:lnTo>
                  <a:pt x="12" y="7"/>
                </a:lnTo>
                <a:lnTo>
                  <a:pt x="56" y="9"/>
                </a:lnTo>
                <a:lnTo>
                  <a:pt x="108" y="0"/>
                </a:lnTo>
                <a:lnTo>
                  <a:pt x="89" y="15"/>
                </a:lnTo>
                <a:lnTo>
                  <a:pt x="88" y="54"/>
                </a:lnTo>
                <a:lnTo>
                  <a:pt x="52" y="77"/>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60" name="Freeform 165"/>
          <p:cNvSpPr>
            <a:spLocks/>
          </p:cNvSpPr>
          <p:nvPr/>
        </p:nvSpPr>
        <p:spPr bwMode="auto">
          <a:xfrm>
            <a:off x="5381626" y="3319580"/>
            <a:ext cx="142875" cy="104775"/>
          </a:xfrm>
          <a:custGeom>
            <a:avLst/>
            <a:gdLst/>
            <a:ahLst/>
            <a:cxnLst>
              <a:cxn ang="0">
                <a:pos x="90" y="22"/>
              </a:cxn>
              <a:cxn ang="0">
                <a:pos x="88" y="8"/>
              </a:cxn>
              <a:cxn ang="0">
                <a:pos x="83" y="0"/>
              </a:cxn>
              <a:cxn ang="0">
                <a:pos x="50" y="39"/>
              </a:cxn>
              <a:cxn ang="0">
                <a:pos x="15" y="41"/>
              </a:cxn>
              <a:cxn ang="0">
                <a:pos x="6" y="34"/>
              </a:cxn>
              <a:cxn ang="0">
                <a:pos x="7" y="28"/>
              </a:cxn>
              <a:cxn ang="0">
                <a:pos x="0" y="29"/>
              </a:cxn>
              <a:cxn ang="0">
                <a:pos x="20" y="60"/>
              </a:cxn>
              <a:cxn ang="0">
                <a:pos x="76" y="66"/>
              </a:cxn>
              <a:cxn ang="0">
                <a:pos x="77" y="42"/>
              </a:cxn>
              <a:cxn ang="0">
                <a:pos x="87" y="39"/>
              </a:cxn>
              <a:cxn ang="0">
                <a:pos x="80" y="24"/>
              </a:cxn>
              <a:cxn ang="0">
                <a:pos x="90" y="22"/>
              </a:cxn>
            </a:cxnLst>
            <a:rect l="0" t="0" r="r" b="b"/>
            <a:pathLst>
              <a:path w="90" h="66">
                <a:moveTo>
                  <a:pt x="90" y="22"/>
                </a:moveTo>
                <a:lnTo>
                  <a:pt x="88" y="8"/>
                </a:lnTo>
                <a:lnTo>
                  <a:pt x="83" y="0"/>
                </a:lnTo>
                <a:lnTo>
                  <a:pt x="50" y="39"/>
                </a:lnTo>
                <a:lnTo>
                  <a:pt x="15" y="41"/>
                </a:lnTo>
                <a:lnTo>
                  <a:pt x="6" y="34"/>
                </a:lnTo>
                <a:lnTo>
                  <a:pt x="7" y="28"/>
                </a:lnTo>
                <a:lnTo>
                  <a:pt x="0" y="29"/>
                </a:lnTo>
                <a:lnTo>
                  <a:pt x="20" y="60"/>
                </a:lnTo>
                <a:lnTo>
                  <a:pt x="76" y="66"/>
                </a:lnTo>
                <a:lnTo>
                  <a:pt x="77" y="42"/>
                </a:lnTo>
                <a:lnTo>
                  <a:pt x="87" y="39"/>
                </a:lnTo>
                <a:lnTo>
                  <a:pt x="80" y="24"/>
                </a:lnTo>
                <a:lnTo>
                  <a:pt x="90" y="22"/>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61" name="Freeform 166"/>
          <p:cNvSpPr>
            <a:spLocks/>
          </p:cNvSpPr>
          <p:nvPr/>
        </p:nvSpPr>
        <p:spPr bwMode="auto">
          <a:xfrm>
            <a:off x="5168901" y="3541830"/>
            <a:ext cx="284163" cy="196850"/>
          </a:xfrm>
          <a:custGeom>
            <a:avLst/>
            <a:gdLst/>
            <a:ahLst/>
            <a:cxnLst>
              <a:cxn ang="0">
                <a:pos x="18" y="124"/>
              </a:cxn>
              <a:cxn ang="0">
                <a:pos x="0" y="74"/>
              </a:cxn>
              <a:cxn ang="0">
                <a:pos x="0" y="52"/>
              </a:cxn>
              <a:cxn ang="0">
                <a:pos x="12" y="39"/>
              </a:cxn>
              <a:cxn ang="0">
                <a:pos x="31" y="33"/>
              </a:cxn>
              <a:cxn ang="0">
                <a:pos x="63" y="46"/>
              </a:cxn>
              <a:cxn ang="0">
                <a:pos x="63" y="67"/>
              </a:cxn>
              <a:cxn ang="0">
                <a:pos x="105" y="14"/>
              </a:cxn>
              <a:cxn ang="0">
                <a:pos x="159" y="0"/>
              </a:cxn>
              <a:cxn ang="0">
                <a:pos x="179" y="47"/>
              </a:cxn>
              <a:cxn ang="0">
                <a:pos x="168" y="56"/>
              </a:cxn>
              <a:cxn ang="0">
                <a:pos x="166" y="67"/>
              </a:cxn>
              <a:cxn ang="0">
                <a:pos x="121" y="85"/>
              </a:cxn>
              <a:cxn ang="0">
                <a:pos x="107" y="99"/>
              </a:cxn>
              <a:cxn ang="0">
                <a:pos x="57" y="112"/>
              </a:cxn>
              <a:cxn ang="0">
                <a:pos x="42" y="124"/>
              </a:cxn>
              <a:cxn ang="0">
                <a:pos x="18" y="124"/>
              </a:cxn>
            </a:cxnLst>
            <a:rect l="0" t="0" r="r" b="b"/>
            <a:pathLst>
              <a:path w="179" h="124">
                <a:moveTo>
                  <a:pt x="18" y="124"/>
                </a:moveTo>
                <a:lnTo>
                  <a:pt x="0" y="74"/>
                </a:lnTo>
                <a:lnTo>
                  <a:pt x="0" y="52"/>
                </a:lnTo>
                <a:lnTo>
                  <a:pt x="12" y="39"/>
                </a:lnTo>
                <a:lnTo>
                  <a:pt x="31" y="33"/>
                </a:lnTo>
                <a:lnTo>
                  <a:pt x="63" y="46"/>
                </a:lnTo>
                <a:lnTo>
                  <a:pt x="63" y="67"/>
                </a:lnTo>
                <a:lnTo>
                  <a:pt x="105" y="14"/>
                </a:lnTo>
                <a:lnTo>
                  <a:pt x="159" y="0"/>
                </a:lnTo>
                <a:lnTo>
                  <a:pt x="179" y="47"/>
                </a:lnTo>
                <a:lnTo>
                  <a:pt x="168" y="56"/>
                </a:lnTo>
                <a:lnTo>
                  <a:pt x="166" y="67"/>
                </a:lnTo>
                <a:lnTo>
                  <a:pt x="121" y="85"/>
                </a:lnTo>
                <a:lnTo>
                  <a:pt x="107" y="99"/>
                </a:lnTo>
                <a:lnTo>
                  <a:pt x="57" y="112"/>
                </a:lnTo>
                <a:lnTo>
                  <a:pt x="42" y="124"/>
                </a:lnTo>
                <a:lnTo>
                  <a:pt x="18" y="124"/>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62" name="Freeform 167"/>
          <p:cNvSpPr>
            <a:spLocks/>
          </p:cNvSpPr>
          <p:nvPr/>
        </p:nvSpPr>
        <p:spPr bwMode="auto">
          <a:xfrm>
            <a:off x="4852989" y="3013193"/>
            <a:ext cx="60325" cy="34925"/>
          </a:xfrm>
          <a:custGeom>
            <a:avLst/>
            <a:gdLst/>
            <a:ahLst/>
            <a:cxnLst>
              <a:cxn ang="0">
                <a:pos x="28" y="4"/>
              </a:cxn>
              <a:cxn ang="0">
                <a:pos x="38" y="0"/>
              </a:cxn>
              <a:cxn ang="0">
                <a:pos x="28" y="15"/>
              </a:cxn>
              <a:cxn ang="0">
                <a:pos x="14" y="22"/>
              </a:cxn>
              <a:cxn ang="0">
                <a:pos x="0" y="14"/>
              </a:cxn>
              <a:cxn ang="0">
                <a:pos x="28" y="4"/>
              </a:cxn>
            </a:cxnLst>
            <a:rect l="0" t="0" r="r" b="b"/>
            <a:pathLst>
              <a:path w="38" h="22">
                <a:moveTo>
                  <a:pt x="28" y="4"/>
                </a:moveTo>
                <a:lnTo>
                  <a:pt x="38" y="0"/>
                </a:lnTo>
                <a:lnTo>
                  <a:pt x="28" y="15"/>
                </a:lnTo>
                <a:lnTo>
                  <a:pt x="14" y="22"/>
                </a:lnTo>
                <a:lnTo>
                  <a:pt x="0" y="14"/>
                </a:lnTo>
                <a:lnTo>
                  <a:pt x="28" y="4"/>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63" name="Freeform 168"/>
          <p:cNvSpPr>
            <a:spLocks/>
          </p:cNvSpPr>
          <p:nvPr/>
        </p:nvSpPr>
        <p:spPr bwMode="auto">
          <a:xfrm>
            <a:off x="4545014" y="2262304"/>
            <a:ext cx="7938" cy="7938"/>
          </a:xfrm>
          <a:custGeom>
            <a:avLst/>
            <a:gdLst/>
            <a:ahLst/>
            <a:cxnLst>
              <a:cxn ang="0">
                <a:pos x="3" y="5"/>
              </a:cxn>
              <a:cxn ang="0">
                <a:pos x="5" y="0"/>
              </a:cxn>
              <a:cxn ang="0">
                <a:pos x="0" y="5"/>
              </a:cxn>
              <a:cxn ang="0">
                <a:pos x="3" y="5"/>
              </a:cxn>
            </a:cxnLst>
            <a:rect l="0" t="0" r="r" b="b"/>
            <a:pathLst>
              <a:path w="5" h="5">
                <a:moveTo>
                  <a:pt x="3" y="5"/>
                </a:moveTo>
                <a:lnTo>
                  <a:pt x="5" y="0"/>
                </a:lnTo>
                <a:lnTo>
                  <a:pt x="0" y="5"/>
                </a:lnTo>
                <a:lnTo>
                  <a:pt x="3" y="5"/>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64" name="Freeform 169"/>
          <p:cNvSpPr>
            <a:spLocks/>
          </p:cNvSpPr>
          <p:nvPr/>
        </p:nvSpPr>
        <p:spPr bwMode="auto">
          <a:xfrm>
            <a:off x="4730750" y="2989379"/>
            <a:ext cx="14288" cy="17463"/>
          </a:xfrm>
          <a:custGeom>
            <a:avLst/>
            <a:gdLst/>
            <a:ahLst/>
            <a:cxnLst>
              <a:cxn ang="0">
                <a:pos x="6" y="8"/>
              </a:cxn>
              <a:cxn ang="0">
                <a:pos x="9" y="0"/>
              </a:cxn>
              <a:cxn ang="0">
                <a:pos x="0" y="5"/>
              </a:cxn>
              <a:cxn ang="0">
                <a:pos x="0" y="11"/>
              </a:cxn>
              <a:cxn ang="0">
                <a:pos x="6" y="8"/>
              </a:cxn>
            </a:cxnLst>
            <a:rect l="0" t="0" r="r" b="b"/>
            <a:pathLst>
              <a:path w="9" h="11">
                <a:moveTo>
                  <a:pt x="6" y="8"/>
                </a:moveTo>
                <a:lnTo>
                  <a:pt x="9" y="0"/>
                </a:lnTo>
                <a:lnTo>
                  <a:pt x="0" y="5"/>
                </a:lnTo>
                <a:lnTo>
                  <a:pt x="0" y="11"/>
                </a:lnTo>
                <a:lnTo>
                  <a:pt x="6" y="8"/>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65" name="Freeform 170"/>
          <p:cNvSpPr>
            <a:spLocks/>
          </p:cNvSpPr>
          <p:nvPr/>
        </p:nvSpPr>
        <p:spPr bwMode="auto">
          <a:xfrm>
            <a:off x="4678363" y="2922705"/>
            <a:ext cx="6350" cy="12700"/>
          </a:xfrm>
          <a:custGeom>
            <a:avLst/>
            <a:gdLst/>
            <a:ahLst/>
            <a:cxnLst>
              <a:cxn ang="0">
                <a:pos x="1" y="8"/>
              </a:cxn>
              <a:cxn ang="0">
                <a:pos x="4" y="1"/>
              </a:cxn>
              <a:cxn ang="0">
                <a:pos x="0" y="0"/>
              </a:cxn>
              <a:cxn ang="0">
                <a:pos x="1" y="8"/>
              </a:cxn>
            </a:cxnLst>
            <a:rect l="0" t="0" r="r" b="b"/>
            <a:pathLst>
              <a:path w="4" h="8">
                <a:moveTo>
                  <a:pt x="1" y="8"/>
                </a:moveTo>
                <a:lnTo>
                  <a:pt x="4" y="1"/>
                </a:lnTo>
                <a:lnTo>
                  <a:pt x="0" y="0"/>
                </a:lnTo>
                <a:lnTo>
                  <a:pt x="1" y="8"/>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66" name="Freeform 171"/>
          <p:cNvSpPr>
            <a:spLocks/>
          </p:cNvSpPr>
          <p:nvPr/>
        </p:nvSpPr>
        <p:spPr bwMode="auto">
          <a:xfrm>
            <a:off x="4678364" y="2895718"/>
            <a:ext cx="14288" cy="11113"/>
          </a:xfrm>
          <a:custGeom>
            <a:avLst/>
            <a:gdLst/>
            <a:ahLst/>
            <a:cxnLst>
              <a:cxn ang="0">
                <a:pos x="9" y="7"/>
              </a:cxn>
              <a:cxn ang="0">
                <a:pos x="7" y="0"/>
              </a:cxn>
              <a:cxn ang="0">
                <a:pos x="0" y="5"/>
              </a:cxn>
              <a:cxn ang="0">
                <a:pos x="9" y="7"/>
              </a:cxn>
            </a:cxnLst>
            <a:rect l="0" t="0" r="r" b="b"/>
            <a:pathLst>
              <a:path w="9" h="7">
                <a:moveTo>
                  <a:pt x="9" y="7"/>
                </a:moveTo>
                <a:lnTo>
                  <a:pt x="7" y="0"/>
                </a:lnTo>
                <a:lnTo>
                  <a:pt x="0" y="5"/>
                </a:lnTo>
                <a:lnTo>
                  <a:pt x="9" y="7"/>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67" name="Freeform 172"/>
          <p:cNvSpPr>
            <a:spLocks/>
          </p:cNvSpPr>
          <p:nvPr/>
        </p:nvSpPr>
        <p:spPr bwMode="auto">
          <a:xfrm>
            <a:off x="4416426" y="1738430"/>
            <a:ext cx="155575" cy="30163"/>
          </a:xfrm>
          <a:custGeom>
            <a:avLst/>
            <a:gdLst/>
            <a:ahLst/>
            <a:cxnLst>
              <a:cxn ang="0">
                <a:pos x="16" y="0"/>
              </a:cxn>
              <a:cxn ang="0">
                <a:pos x="46" y="9"/>
              </a:cxn>
              <a:cxn ang="0">
                <a:pos x="50" y="0"/>
              </a:cxn>
              <a:cxn ang="0">
                <a:pos x="56" y="2"/>
              </a:cxn>
              <a:cxn ang="0">
                <a:pos x="53" y="6"/>
              </a:cxn>
              <a:cxn ang="0">
                <a:pos x="72" y="3"/>
              </a:cxn>
              <a:cxn ang="0">
                <a:pos x="68" y="6"/>
              </a:cxn>
              <a:cxn ang="0">
                <a:pos x="98" y="7"/>
              </a:cxn>
              <a:cxn ang="0">
                <a:pos x="84" y="16"/>
              </a:cxn>
              <a:cxn ang="0">
                <a:pos x="65" y="19"/>
              </a:cxn>
              <a:cxn ang="0">
                <a:pos x="18" y="14"/>
              </a:cxn>
              <a:cxn ang="0">
                <a:pos x="8" y="12"/>
              </a:cxn>
              <a:cxn ang="0">
                <a:pos x="0" y="10"/>
              </a:cxn>
              <a:cxn ang="0">
                <a:pos x="16" y="0"/>
              </a:cxn>
            </a:cxnLst>
            <a:rect l="0" t="0" r="r" b="b"/>
            <a:pathLst>
              <a:path w="98" h="19">
                <a:moveTo>
                  <a:pt x="16" y="0"/>
                </a:moveTo>
                <a:lnTo>
                  <a:pt x="46" y="9"/>
                </a:lnTo>
                <a:lnTo>
                  <a:pt x="50" y="0"/>
                </a:lnTo>
                <a:lnTo>
                  <a:pt x="56" y="2"/>
                </a:lnTo>
                <a:lnTo>
                  <a:pt x="53" y="6"/>
                </a:lnTo>
                <a:lnTo>
                  <a:pt x="72" y="3"/>
                </a:lnTo>
                <a:lnTo>
                  <a:pt x="68" y="6"/>
                </a:lnTo>
                <a:lnTo>
                  <a:pt x="98" y="7"/>
                </a:lnTo>
                <a:lnTo>
                  <a:pt x="84" y="16"/>
                </a:lnTo>
                <a:lnTo>
                  <a:pt x="65" y="19"/>
                </a:lnTo>
                <a:lnTo>
                  <a:pt x="18" y="14"/>
                </a:lnTo>
                <a:lnTo>
                  <a:pt x="8" y="12"/>
                </a:lnTo>
                <a:lnTo>
                  <a:pt x="0" y="10"/>
                </a:lnTo>
                <a:lnTo>
                  <a:pt x="16"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68" name="Freeform 173"/>
          <p:cNvSpPr>
            <a:spLocks/>
          </p:cNvSpPr>
          <p:nvPr/>
        </p:nvSpPr>
        <p:spPr bwMode="auto">
          <a:xfrm>
            <a:off x="4468814" y="1787642"/>
            <a:ext cx="73025" cy="26988"/>
          </a:xfrm>
          <a:custGeom>
            <a:avLst/>
            <a:gdLst/>
            <a:ahLst/>
            <a:cxnLst>
              <a:cxn ang="0">
                <a:pos x="23" y="0"/>
              </a:cxn>
              <a:cxn ang="0">
                <a:pos x="28" y="3"/>
              </a:cxn>
              <a:cxn ang="0">
                <a:pos x="25" y="4"/>
              </a:cxn>
              <a:cxn ang="0">
                <a:pos x="46" y="10"/>
              </a:cxn>
              <a:cxn ang="0">
                <a:pos x="23" y="17"/>
              </a:cxn>
              <a:cxn ang="0">
                <a:pos x="20" y="16"/>
              </a:cxn>
              <a:cxn ang="0">
                <a:pos x="24" y="11"/>
              </a:cxn>
              <a:cxn ang="0">
                <a:pos x="2" y="13"/>
              </a:cxn>
              <a:cxn ang="0">
                <a:pos x="9" y="6"/>
              </a:cxn>
              <a:cxn ang="0">
                <a:pos x="0" y="4"/>
              </a:cxn>
              <a:cxn ang="0">
                <a:pos x="23" y="0"/>
              </a:cxn>
            </a:cxnLst>
            <a:rect l="0" t="0" r="r" b="b"/>
            <a:pathLst>
              <a:path w="46" h="17">
                <a:moveTo>
                  <a:pt x="23" y="0"/>
                </a:moveTo>
                <a:lnTo>
                  <a:pt x="28" y="3"/>
                </a:lnTo>
                <a:lnTo>
                  <a:pt x="25" y="4"/>
                </a:lnTo>
                <a:lnTo>
                  <a:pt x="46" y="10"/>
                </a:lnTo>
                <a:lnTo>
                  <a:pt x="23" y="17"/>
                </a:lnTo>
                <a:lnTo>
                  <a:pt x="20" y="16"/>
                </a:lnTo>
                <a:lnTo>
                  <a:pt x="24" y="11"/>
                </a:lnTo>
                <a:lnTo>
                  <a:pt x="2" y="13"/>
                </a:lnTo>
                <a:lnTo>
                  <a:pt x="9" y="6"/>
                </a:lnTo>
                <a:lnTo>
                  <a:pt x="0" y="4"/>
                </a:lnTo>
                <a:lnTo>
                  <a:pt x="23"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69" name="Freeform 174"/>
          <p:cNvSpPr>
            <a:spLocks/>
          </p:cNvSpPr>
          <p:nvPr/>
        </p:nvSpPr>
        <p:spPr bwMode="auto">
          <a:xfrm>
            <a:off x="4456114" y="1781293"/>
            <a:ext cx="39688" cy="6350"/>
          </a:xfrm>
          <a:custGeom>
            <a:avLst/>
            <a:gdLst/>
            <a:ahLst/>
            <a:cxnLst>
              <a:cxn ang="0">
                <a:pos x="12" y="0"/>
              </a:cxn>
              <a:cxn ang="0">
                <a:pos x="25" y="1"/>
              </a:cxn>
              <a:cxn ang="0">
                <a:pos x="22" y="4"/>
              </a:cxn>
              <a:cxn ang="0">
                <a:pos x="0" y="1"/>
              </a:cxn>
              <a:cxn ang="0">
                <a:pos x="12" y="0"/>
              </a:cxn>
            </a:cxnLst>
            <a:rect l="0" t="0" r="r" b="b"/>
            <a:pathLst>
              <a:path w="25" h="4">
                <a:moveTo>
                  <a:pt x="12" y="0"/>
                </a:moveTo>
                <a:lnTo>
                  <a:pt x="25" y="1"/>
                </a:lnTo>
                <a:lnTo>
                  <a:pt x="22" y="4"/>
                </a:lnTo>
                <a:lnTo>
                  <a:pt x="0" y="1"/>
                </a:lnTo>
                <a:lnTo>
                  <a:pt x="12"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70" name="Freeform 175"/>
          <p:cNvSpPr>
            <a:spLocks/>
          </p:cNvSpPr>
          <p:nvPr/>
        </p:nvSpPr>
        <p:spPr bwMode="auto">
          <a:xfrm>
            <a:off x="4287838" y="1749543"/>
            <a:ext cx="190500" cy="80963"/>
          </a:xfrm>
          <a:custGeom>
            <a:avLst/>
            <a:gdLst/>
            <a:ahLst/>
            <a:cxnLst>
              <a:cxn ang="0">
                <a:pos x="81" y="38"/>
              </a:cxn>
              <a:cxn ang="0">
                <a:pos x="72" y="49"/>
              </a:cxn>
              <a:cxn ang="0">
                <a:pos x="65" y="51"/>
              </a:cxn>
              <a:cxn ang="0">
                <a:pos x="55" y="45"/>
              </a:cxn>
              <a:cxn ang="0">
                <a:pos x="65" y="44"/>
              </a:cxn>
              <a:cxn ang="0">
                <a:pos x="42" y="41"/>
              </a:cxn>
              <a:cxn ang="0">
                <a:pos x="33" y="28"/>
              </a:cxn>
              <a:cxn ang="0">
                <a:pos x="74" y="23"/>
              </a:cxn>
              <a:cxn ang="0">
                <a:pos x="64" y="21"/>
              </a:cxn>
              <a:cxn ang="0">
                <a:pos x="67" y="19"/>
              </a:cxn>
              <a:cxn ang="0">
                <a:pos x="54" y="21"/>
              </a:cxn>
              <a:cxn ang="0">
                <a:pos x="53" y="16"/>
              </a:cxn>
              <a:cxn ang="0">
                <a:pos x="44" y="19"/>
              </a:cxn>
              <a:cxn ang="0">
                <a:pos x="42" y="21"/>
              </a:cxn>
              <a:cxn ang="0">
                <a:pos x="44" y="23"/>
              </a:cxn>
              <a:cxn ang="0">
                <a:pos x="26" y="26"/>
              </a:cxn>
              <a:cxn ang="0">
                <a:pos x="19" y="21"/>
              </a:cxn>
              <a:cxn ang="0">
                <a:pos x="28" y="21"/>
              </a:cxn>
              <a:cxn ang="0">
                <a:pos x="19" y="16"/>
              </a:cxn>
              <a:cxn ang="0">
                <a:pos x="11" y="14"/>
              </a:cxn>
              <a:cxn ang="0">
                <a:pos x="15" y="10"/>
              </a:cxn>
              <a:cxn ang="0">
                <a:pos x="7" y="13"/>
              </a:cxn>
              <a:cxn ang="0">
                <a:pos x="0" y="7"/>
              </a:cxn>
              <a:cxn ang="0">
                <a:pos x="35" y="3"/>
              </a:cxn>
              <a:cxn ang="0">
                <a:pos x="18" y="7"/>
              </a:cxn>
              <a:cxn ang="0">
                <a:pos x="39" y="12"/>
              </a:cxn>
              <a:cxn ang="0">
                <a:pos x="35" y="7"/>
              </a:cxn>
              <a:cxn ang="0">
                <a:pos x="44" y="3"/>
              </a:cxn>
              <a:cxn ang="0">
                <a:pos x="62" y="16"/>
              </a:cxn>
              <a:cxn ang="0">
                <a:pos x="54" y="3"/>
              </a:cxn>
              <a:cxn ang="0">
                <a:pos x="61" y="0"/>
              </a:cxn>
              <a:cxn ang="0">
                <a:pos x="79" y="3"/>
              </a:cxn>
              <a:cxn ang="0">
                <a:pos x="75" y="9"/>
              </a:cxn>
              <a:cxn ang="0">
                <a:pos x="86" y="6"/>
              </a:cxn>
              <a:cxn ang="0">
                <a:pos x="89" y="12"/>
              </a:cxn>
              <a:cxn ang="0">
                <a:pos x="120" y="17"/>
              </a:cxn>
              <a:cxn ang="0">
                <a:pos x="93" y="23"/>
              </a:cxn>
              <a:cxn ang="0">
                <a:pos x="93" y="28"/>
              </a:cxn>
              <a:cxn ang="0">
                <a:pos x="86" y="28"/>
              </a:cxn>
              <a:cxn ang="0">
                <a:pos x="86" y="37"/>
              </a:cxn>
              <a:cxn ang="0">
                <a:pos x="81" y="38"/>
              </a:cxn>
            </a:cxnLst>
            <a:rect l="0" t="0" r="r" b="b"/>
            <a:pathLst>
              <a:path w="120" h="51">
                <a:moveTo>
                  <a:pt x="81" y="38"/>
                </a:moveTo>
                <a:lnTo>
                  <a:pt x="72" y="49"/>
                </a:lnTo>
                <a:lnTo>
                  <a:pt x="65" y="51"/>
                </a:lnTo>
                <a:lnTo>
                  <a:pt x="55" y="45"/>
                </a:lnTo>
                <a:lnTo>
                  <a:pt x="65" y="44"/>
                </a:lnTo>
                <a:lnTo>
                  <a:pt x="42" y="41"/>
                </a:lnTo>
                <a:lnTo>
                  <a:pt x="33" y="28"/>
                </a:lnTo>
                <a:lnTo>
                  <a:pt x="74" y="23"/>
                </a:lnTo>
                <a:lnTo>
                  <a:pt x="64" y="21"/>
                </a:lnTo>
                <a:lnTo>
                  <a:pt x="67" y="19"/>
                </a:lnTo>
                <a:lnTo>
                  <a:pt x="54" y="21"/>
                </a:lnTo>
                <a:lnTo>
                  <a:pt x="53" y="16"/>
                </a:lnTo>
                <a:lnTo>
                  <a:pt x="44" y="19"/>
                </a:lnTo>
                <a:lnTo>
                  <a:pt x="42" y="21"/>
                </a:lnTo>
                <a:lnTo>
                  <a:pt x="44" y="23"/>
                </a:lnTo>
                <a:lnTo>
                  <a:pt x="26" y="26"/>
                </a:lnTo>
                <a:lnTo>
                  <a:pt x="19" y="21"/>
                </a:lnTo>
                <a:lnTo>
                  <a:pt x="28" y="21"/>
                </a:lnTo>
                <a:lnTo>
                  <a:pt x="19" y="16"/>
                </a:lnTo>
                <a:lnTo>
                  <a:pt x="11" y="14"/>
                </a:lnTo>
                <a:lnTo>
                  <a:pt x="15" y="10"/>
                </a:lnTo>
                <a:lnTo>
                  <a:pt x="7" y="13"/>
                </a:lnTo>
                <a:lnTo>
                  <a:pt x="0" y="7"/>
                </a:lnTo>
                <a:lnTo>
                  <a:pt x="35" y="3"/>
                </a:lnTo>
                <a:lnTo>
                  <a:pt x="18" y="7"/>
                </a:lnTo>
                <a:lnTo>
                  <a:pt x="39" y="12"/>
                </a:lnTo>
                <a:lnTo>
                  <a:pt x="35" y="7"/>
                </a:lnTo>
                <a:lnTo>
                  <a:pt x="44" y="3"/>
                </a:lnTo>
                <a:lnTo>
                  <a:pt x="62" y="16"/>
                </a:lnTo>
                <a:lnTo>
                  <a:pt x="54" y="3"/>
                </a:lnTo>
                <a:lnTo>
                  <a:pt x="61" y="0"/>
                </a:lnTo>
                <a:lnTo>
                  <a:pt x="79" y="3"/>
                </a:lnTo>
                <a:lnTo>
                  <a:pt x="75" y="9"/>
                </a:lnTo>
                <a:lnTo>
                  <a:pt x="86" y="6"/>
                </a:lnTo>
                <a:lnTo>
                  <a:pt x="89" y="12"/>
                </a:lnTo>
                <a:lnTo>
                  <a:pt x="120" y="17"/>
                </a:lnTo>
                <a:lnTo>
                  <a:pt x="93" y="23"/>
                </a:lnTo>
                <a:lnTo>
                  <a:pt x="93" y="28"/>
                </a:lnTo>
                <a:lnTo>
                  <a:pt x="86" y="28"/>
                </a:lnTo>
                <a:lnTo>
                  <a:pt x="86" y="37"/>
                </a:lnTo>
                <a:lnTo>
                  <a:pt x="81" y="38"/>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71" name="Freeform 176"/>
          <p:cNvSpPr>
            <a:spLocks/>
          </p:cNvSpPr>
          <p:nvPr/>
        </p:nvSpPr>
        <p:spPr bwMode="auto">
          <a:xfrm>
            <a:off x="5600700" y="2925879"/>
            <a:ext cx="355600" cy="287338"/>
          </a:xfrm>
          <a:custGeom>
            <a:avLst/>
            <a:gdLst/>
            <a:ahLst/>
            <a:cxnLst>
              <a:cxn ang="0">
                <a:pos x="0" y="89"/>
              </a:cxn>
              <a:cxn ang="0">
                <a:pos x="9" y="72"/>
              </a:cxn>
              <a:cxn ang="0">
                <a:pos x="9" y="52"/>
              </a:cxn>
              <a:cxn ang="0">
                <a:pos x="13" y="61"/>
              </a:cxn>
              <a:cxn ang="0">
                <a:pos x="35" y="65"/>
              </a:cxn>
              <a:cxn ang="0">
                <a:pos x="38" y="52"/>
              </a:cxn>
              <a:cxn ang="0">
                <a:pos x="61" y="44"/>
              </a:cxn>
              <a:cxn ang="0">
                <a:pos x="62" y="26"/>
              </a:cxn>
              <a:cxn ang="0">
                <a:pos x="75" y="19"/>
              </a:cxn>
              <a:cxn ang="0">
                <a:pos x="86" y="23"/>
              </a:cxn>
              <a:cxn ang="0">
                <a:pos x="105" y="27"/>
              </a:cxn>
              <a:cxn ang="0">
                <a:pos x="115" y="30"/>
              </a:cxn>
              <a:cxn ang="0">
                <a:pos x="136" y="27"/>
              </a:cxn>
              <a:cxn ang="0">
                <a:pos x="138" y="19"/>
              </a:cxn>
              <a:cxn ang="0">
                <a:pos x="147" y="19"/>
              </a:cxn>
              <a:cxn ang="0">
                <a:pos x="156" y="0"/>
              </a:cxn>
              <a:cxn ang="0">
                <a:pos x="168" y="12"/>
              </a:cxn>
              <a:cxn ang="0">
                <a:pos x="175" y="37"/>
              </a:cxn>
              <a:cxn ang="0">
                <a:pos x="202" y="20"/>
              </a:cxn>
              <a:cxn ang="0">
                <a:pos x="224" y="26"/>
              </a:cxn>
              <a:cxn ang="0">
                <a:pos x="223" y="30"/>
              </a:cxn>
              <a:cxn ang="0">
                <a:pos x="207" y="31"/>
              </a:cxn>
              <a:cxn ang="0">
                <a:pos x="191" y="34"/>
              </a:cxn>
              <a:cxn ang="0">
                <a:pos x="171" y="47"/>
              </a:cxn>
              <a:cxn ang="0">
                <a:pos x="182" y="68"/>
              </a:cxn>
              <a:cxn ang="0">
                <a:pos x="175" y="89"/>
              </a:cxn>
              <a:cxn ang="0">
                <a:pos x="158" y="89"/>
              </a:cxn>
              <a:cxn ang="0">
                <a:pos x="167" y="103"/>
              </a:cxn>
              <a:cxn ang="0">
                <a:pos x="156" y="108"/>
              </a:cxn>
              <a:cxn ang="0">
                <a:pos x="156" y="132"/>
              </a:cxn>
              <a:cxn ang="0">
                <a:pos x="115" y="144"/>
              </a:cxn>
              <a:cxn ang="0">
                <a:pos x="110" y="172"/>
              </a:cxn>
              <a:cxn ang="0">
                <a:pos x="48" y="181"/>
              </a:cxn>
              <a:cxn ang="0">
                <a:pos x="21" y="172"/>
              </a:cxn>
              <a:cxn ang="0">
                <a:pos x="30" y="147"/>
              </a:cxn>
              <a:cxn ang="0">
                <a:pos x="12" y="135"/>
              </a:cxn>
              <a:cxn ang="0">
                <a:pos x="0" y="89"/>
              </a:cxn>
            </a:cxnLst>
            <a:rect l="0" t="0" r="r" b="b"/>
            <a:pathLst>
              <a:path w="224" h="181">
                <a:moveTo>
                  <a:pt x="0" y="89"/>
                </a:moveTo>
                <a:lnTo>
                  <a:pt x="9" y="72"/>
                </a:lnTo>
                <a:lnTo>
                  <a:pt x="9" y="52"/>
                </a:lnTo>
                <a:lnTo>
                  <a:pt x="13" y="61"/>
                </a:lnTo>
                <a:lnTo>
                  <a:pt x="35" y="65"/>
                </a:lnTo>
                <a:lnTo>
                  <a:pt x="38" y="52"/>
                </a:lnTo>
                <a:lnTo>
                  <a:pt x="61" y="44"/>
                </a:lnTo>
                <a:lnTo>
                  <a:pt x="62" y="26"/>
                </a:lnTo>
                <a:lnTo>
                  <a:pt x="75" y="19"/>
                </a:lnTo>
                <a:lnTo>
                  <a:pt x="86" y="23"/>
                </a:lnTo>
                <a:lnTo>
                  <a:pt x="105" y="27"/>
                </a:lnTo>
                <a:lnTo>
                  <a:pt x="115" y="30"/>
                </a:lnTo>
                <a:lnTo>
                  <a:pt x="136" y="27"/>
                </a:lnTo>
                <a:lnTo>
                  <a:pt x="138" y="19"/>
                </a:lnTo>
                <a:lnTo>
                  <a:pt x="147" y="19"/>
                </a:lnTo>
                <a:lnTo>
                  <a:pt x="156" y="0"/>
                </a:lnTo>
                <a:lnTo>
                  <a:pt x="168" y="12"/>
                </a:lnTo>
                <a:lnTo>
                  <a:pt x="175" y="37"/>
                </a:lnTo>
                <a:lnTo>
                  <a:pt x="202" y="20"/>
                </a:lnTo>
                <a:lnTo>
                  <a:pt x="224" y="26"/>
                </a:lnTo>
                <a:lnTo>
                  <a:pt x="223" y="30"/>
                </a:lnTo>
                <a:lnTo>
                  <a:pt x="207" y="31"/>
                </a:lnTo>
                <a:lnTo>
                  <a:pt x="191" y="34"/>
                </a:lnTo>
                <a:lnTo>
                  <a:pt x="171" y="47"/>
                </a:lnTo>
                <a:lnTo>
                  <a:pt x="182" y="68"/>
                </a:lnTo>
                <a:lnTo>
                  <a:pt x="175" y="89"/>
                </a:lnTo>
                <a:lnTo>
                  <a:pt x="158" y="89"/>
                </a:lnTo>
                <a:lnTo>
                  <a:pt x="167" y="103"/>
                </a:lnTo>
                <a:lnTo>
                  <a:pt x="156" y="108"/>
                </a:lnTo>
                <a:lnTo>
                  <a:pt x="156" y="132"/>
                </a:lnTo>
                <a:lnTo>
                  <a:pt x="115" y="144"/>
                </a:lnTo>
                <a:lnTo>
                  <a:pt x="110" y="172"/>
                </a:lnTo>
                <a:lnTo>
                  <a:pt x="48" y="181"/>
                </a:lnTo>
                <a:lnTo>
                  <a:pt x="21" y="172"/>
                </a:lnTo>
                <a:lnTo>
                  <a:pt x="30" y="147"/>
                </a:lnTo>
                <a:lnTo>
                  <a:pt x="12" y="135"/>
                </a:lnTo>
                <a:lnTo>
                  <a:pt x="0" y="89"/>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72" name="Freeform 177"/>
          <p:cNvSpPr>
            <a:spLocks/>
          </p:cNvSpPr>
          <p:nvPr/>
        </p:nvSpPr>
        <p:spPr bwMode="auto">
          <a:xfrm>
            <a:off x="5634039" y="2973505"/>
            <a:ext cx="409575" cy="417513"/>
          </a:xfrm>
          <a:custGeom>
            <a:avLst/>
            <a:gdLst/>
            <a:ahLst/>
            <a:cxnLst>
              <a:cxn ang="0">
                <a:pos x="135" y="263"/>
              </a:cxn>
              <a:cxn ang="0">
                <a:pos x="125" y="260"/>
              </a:cxn>
              <a:cxn ang="0">
                <a:pos x="104" y="232"/>
              </a:cxn>
              <a:cxn ang="0">
                <a:pos x="79" y="232"/>
              </a:cxn>
              <a:cxn ang="0">
                <a:pos x="21" y="235"/>
              </a:cxn>
              <a:cxn ang="0">
                <a:pos x="24" y="217"/>
              </a:cxn>
              <a:cxn ang="0">
                <a:pos x="47" y="196"/>
              </a:cxn>
              <a:cxn ang="0">
                <a:pos x="38" y="194"/>
              </a:cxn>
              <a:cxn ang="0">
                <a:pos x="34" y="175"/>
              </a:cxn>
              <a:cxn ang="0">
                <a:pos x="14" y="165"/>
              </a:cxn>
              <a:cxn ang="0">
                <a:pos x="0" y="142"/>
              </a:cxn>
              <a:cxn ang="0">
                <a:pos x="27" y="151"/>
              </a:cxn>
              <a:cxn ang="0">
                <a:pos x="89" y="142"/>
              </a:cxn>
              <a:cxn ang="0">
                <a:pos x="94" y="114"/>
              </a:cxn>
              <a:cxn ang="0">
                <a:pos x="135" y="102"/>
              </a:cxn>
              <a:cxn ang="0">
                <a:pos x="135" y="78"/>
              </a:cxn>
              <a:cxn ang="0">
                <a:pos x="146" y="73"/>
              </a:cxn>
              <a:cxn ang="0">
                <a:pos x="137" y="59"/>
              </a:cxn>
              <a:cxn ang="0">
                <a:pos x="154" y="59"/>
              </a:cxn>
              <a:cxn ang="0">
                <a:pos x="161" y="38"/>
              </a:cxn>
              <a:cxn ang="0">
                <a:pos x="150" y="17"/>
              </a:cxn>
              <a:cxn ang="0">
                <a:pos x="170" y="4"/>
              </a:cxn>
              <a:cxn ang="0">
                <a:pos x="186" y="1"/>
              </a:cxn>
              <a:cxn ang="0">
                <a:pos x="202" y="0"/>
              </a:cxn>
              <a:cxn ang="0">
                <a:pos x="223" y="7"/>
              </a:cxn>
              <a:cxn ang="0">
                <a:pos x="233" y="22"/>
              </a:cxn>
              <a:cxn ang="0">
                <a:pos x="258" y="31"/>
              </a:cxn>
              <a:cxn ang="0">
                <a:pos x="248" y="46"/>
              </a:cxn>
              <a:cxn ang="0">
                <a:pos x="200" y="45"/>
              </a:cxn>
              <a:cxn ang="0">
                <a:pos x="200" y="57"/>
              </a:cxn>
              <a:cxn ang="0">
                <a:pos x="207" y="60"/>
              </a:cxn>
              <a:cxn ang="0">
                <a:pos x="206" y="74"/>
              </a:cxn>
              <a:cxn ang="0">
                <a:pos x="234" y="96"/>
              </a:cxn>
              <a:cxn ang="0">
                <a:pos x="224" y="102"/>
              </a:cxn>
              <a:cxn ang="0">
                <a:pos x="226" y="116"/>
              </a:cxn>
              <a:cxn ang="0">
                <a:pos x="230" y="119"/>
              </a:cxn>
              <a:cxn ang="0">
                <a:pos x="216" y="134"/>
              </a:cxn>
              <a:cxn ang="0">
                <a:pos x="188" y="182"/>
              </a:cxn>
              <a:cxn ang="0">
                <a:pos x="174" y="186"/>
              </a:cxn>
              <a:cxn ang="0">
                <a:pos x="165" y="179"/>
              </a:cxn>
              <a:cxn ang="0">
                <a:pos x="153" y="197"/>
              </a:cxn>
              <a:cxn ang="0">
                <a:pos x="154" y="207"/>
              </a:cxn>
              <a:cxn ang="0">
                <a:pos x="165" y="210"/>
              </a:cxn>
              <a:cxn ang="0">
                <a:pos x="165" y="221"/>
              </a:cxn>
              <a:cxn ang="0">
                <a:pos x="174" y="226"/>
              </a:cxn>
              <a:cxn ang="0">
                <a:pos x="186" y="252"/>
              </a:cxn>
              <a:cxn ang="0">
                <a:pos x="147" y="252"/>
              </a:cxn>
              <a:cxn ang="0">
                <a:pos x="147" y="259"/>
              </a:cxn>
              <a:cxn ang="0">
                <a:pos x="135" y="263"/>
              </a:cxn>
            </a:cxnLst>
            <a:rect l="0" t="0" r="r" b="b"/>
            <a:pathLst>
              <a:path w="258" h="263">
                <a:moveTo>
                  <a:pt x="135" y="263"/>
                </a:moveTo>
                <a:lnTo>
                  <a:pt x="125" y="260"/>
                </a:lnTo>
                <a:lnTo>
                  <a:pt x="104" y="232"/>
                </a:lnTo>
                <a:lnTo>
                  <a:pt x="79" y="232"/>
                </a:lnTo>
                <a:lnTo>
                  <a:pt x="21" y="235"/>
                </a:lnTo>
                <a:lnTo>
                  <a:pt x="24" y="217"/>
                </a:lnTo>
                <a:lnTo>
                  <a:pt x="47" y="196"/>
                </a:lnTo>
                <a:lnTo>
                  <a:pt x="38" y="194"/>
                </a:lnTo>
                <a:lnTo>
                  <a:pt x="34" y="175"/>
                </a:lnTo>
                <a:lnTo>
                  <a:pt x="14" y="165"/>
                </a:lnTo>
                <a:lnTo>
                  <a:pt x="0" y="142"/>
                </a:lnTo>
                <a:lnTo>
                  <a:pt x="27" y="151"/>
                </a:lnTo>
                <a:lnTo>
                  <a:pt x="89" y="142"/>
                </a:lnTo>
                <a:lnTo>
                  <a:pt x="94" y="114"/>
                </a:lnTo>
                <a:lnTo>
                  <a:pt x="135" y="102"/>
                </a:lnTo>
                <a:lnTo>
                  <a:pt x="135" y="78"/>
                </a:lnTo>
                <a:lnTo>
                  <a:pt x="146" y="73"/>
                </a:lnTo>
                <a:lnTo>
                  <a:pt x="137" y="59"/>
                </a:lnTo>
                <a:lnTo>
                  <a:pt x="154" y="59"/>
                </a:lnTo>
                <a:lnTo>
                  <a:pt x="161" y="38"/>
                </a:lnTo>
                <a:lnTo>
                  <a:pt x="150" y="17"/>
                </a:lnTo>
                <a:lnTo>
                  <a:pt x="170" y="4"/>
                </a:lnTo>
                <a:lnTo>
                  <a:pt x="186" y="1"/>
                </a:lnTo>
                <a:lnTo>
                  <a:pt x="202" y="0"/>
                </a:lnTo>
                <a:lnTo>
                  <a:pt x="223" y="7"/>
                </a:lnTo>
                <a:lnTo>
                  <a:pt x="233" y="22"/>
                </a:lnTo>
                <a:lnTo>
                  <a:pt x="258" y="31"/>
                </a:lnTo>
                <a:lnTo>
                  <a:pt x="248" y="46"/>
                </a:lnTo>
                <a:lnTo>
                  <a:pt x="200" y="45"/>
                </a:lnTo>
                <a:lnTo>
                  <a:pt x="200" y="57"/>
                </a:lnTo>
                <a:lnTo>
                  <a:pt x="207" y="60"/>
                </a:lnTo>
                <a:lnTo>
                  <a:pt x="206" y="74"/>
                </a:lnTo>
                <a:lnTo>
                  <a:pt x="234" y="96"/>
                </a:lnTo>
                <a:lnTo>
                  <a:pt x="224" y="102"/>
                </a:lnTo>
                <a:lnTo>
                  <a:pt x="226" y="116"/>
                </a:lnTo>
                <a:lnTo>
                  <a:pt x="230" y="119"/>
                </a:lnTo>
                <a:lnTo>
                  <a:pt x="216" y="134"/>
                </a:lnTo>
                <a:lnTo>
                  <a:pt x="188" y="182"/>
                </a:lnTo>
                <a:lnTo>
                  <a:pt x="174" y="186"/>
                </a:lnTo>
                <a:lnTo>
                  <a:pt x="165" y="179"/>
                </a:lnTo>
                <a:lnTo>
                  <a:pt x="153" y="197"/>
                </a:lnTo>
                <a:lnTo>
                  <a:pt x="154" y="207"/>
                </a:lnTo>
                <a:lnTo>
                  <a:pt x="165" y="210"/>
                </a:lnTo>
                <a:lnTo>
                  <a:pt x="165" y="221"/>
                </a:lnTo>
                <a:lnTo>
                  <a:pt x="174" y="226"/>
                </a:lnTo>
                <a:lnTo>
                  <a:pt x="186" y="252"/>
                </a:lnTo>
                <a:lnTo>
                  <a:pt x="147" y="252"/>
                </a:lnTo>
                <a:lnTo>
                  <a:pt x="147" y="259"/>
                </a:lnTo>
                <a:lnTo>
                  <a:pt x="135" y="263"/>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73" name="Freeform 178"/>
          <p:cNvSpPr>
            <a:spLocks/>
          </p:cNvSpPr>
          <p:nvPr/>
        </p:nvSpPr>
        <p:spPr bwMode="auto">
          <a:xfrm>
            <a:off x="5583239" y="1930518"/>
            <a:ext cx="22225" cy="6350"/>
          </a:xfrm>
          <a:custGeom>
            <a:avLst/>
            <a:gdLst/>
            <a:ahLst/>
            <a:cxnLst>
              <a:cxn ang="0">
                <a:pos x="0" y="0"/>
              </a:cxn>
              <a:cxn ang="0">
                <a:pos x="14" y="0"/>
              </a:cxn>
              <a:cxn ang="0">
                <a:pos x="0" y="4"/>
              </a:cxn>
              <a:cxn ang="0">
                <a:pos x="0" y="0"/>
              </a:cxn>
            </a:cxnLst>
            <a:rect l="0" t="0" r="r" b="b"/>
            <a:pathLst>
              <a:path w="14" h="4">
                <a:moveTo>
                  <a:pt x="0" y="0"/>
                </a:moveTo>
                <a:lnTo>
                  <a:pt x="14" y="0"/>
                </a:lnTo>
                <a:lnTo>
                  <a:pt x="0" y="4"/>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74" name="Freeform 179"/>
          <p:cNvSpPr>
            <a:spLocks/>
          </p:cNvSpPr>
          <p:nvPr/>
        </p:nvSpPr>
        <p:spPr bwMode="auto">
          <a:xfrm>
            <a:off x="5605464" y="1916230"/>
            <a:ext cx="17463" cy="9525"/>
          </a:xfrm>
          <a:custGeom>
            <a:avLst/>
            <a:gdLst/>
            <a:ahLst/>
            <a:cxnLst>
              <a:cxn ang="0">
                <a:pos x="6" y="0"/>
              </a:cxn>
              <a:cxn ang="0">
                <a:pos x="11" y="6"/>
              </a:cxn>
              <a:cxn ang="0">
                <a:pos x="0" y="4"/>
              </a:cxn>
              <a:cxn ang="0">
                <a:pos x="6" y="0"/>
              </a:cxn>
            </a:cxnLst>
            <a:rect l="0" t="0" r="r" b="b"/>
            <a:pathLst>
              <a:path w="11" h="6">
                <a:moveTo>
                  <a:pt x="6" y="0"/>
                </a:moveTo>
                <a:lnTo>
                  <a:pt x="11" y="6"/>
                </a:lnTo>
                <a:lnTo>
                  <a:pt x="0" y="4"/>
                </a:lnTo>
                <a:lnTo>
                  <a:pt x="6"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75" name="Freeform 180"/>
          <p:cNvSpPr>
            <a:spLocks/>
          </p:cNvSpPr>
          <p:nvPr/>
        </p:nvSpPr>
        <p:spPr bwMode="auto">
          <a:xfrm>
            <a:off x="5437189" y="1905118"/>
            <a:ext cx="23813" cy="11113"/>
          </a:xfrm>
          <a:custGeom>
            <a:avLst/>
            <a:gdLst/>
            <a:ahLst/>
            <a:cxnLst>
              <a:cxn ang="0">
                <a:pos x="1" y="7"/>
              </a:cxn>
              <a:cxn ang="0">
                <a:pos x="0" y="0"/>
              </a:cxn>
              <a:cxn ang="0">
                <a:pos x="15" y="6"/>
              </a:cxn>
              <a:cxn ang="0">
                <a:pos x="1" y="7"/>
              </a:cxn>
            </a:cxnLst>
            <a:rect l="0" t="0" r="r" b="b"/>
            <a:pathLst>
              <a:path w="15" h="7">
                <a:moveTo>
                  <a:pt x="1" y="7"/>
                </a:moveTo>
                <a:lnTo>
                  <a:pt x="0" y="0"/>
                </a:lnTo>
                <a:lnTo>
                  <a:pt x="15" y="6"/>
                </a:lnTo>
                <a:lnTo>
                  <a:pt x="1" y="7"/>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76" name="Freeform 181"/>
          <p:cNvSpPr>
            <a:spLocks/>
          </p:cNvSpPr>
          <p:nvPr/>
        </p:nvSpPr>
        <p:spPr bwMode="auto">
          <a:xfrm>
            <a:off x="5246689" y="1982905"/>
            <a:ext cx="46038" cy="17463"/>
          </a:xfrm>
          <a:custGeom>
            <a:avLst/>
            <a:gdLst/>
            <a:ahLst/>
            <a:cxnLst>
              <a:cxn ang="0">
                <a:pos x="5" y="9"/>
              </a:cxn>
              <a:cxn ang="0">
                <a:pos x="0" y="4"/>
              </a:cxn>
              <a:cxn ang="0">
                <a:pos x="4" y="0"/>
              </a:cxn>
              <a:cxn ang="0">
                <a:pos x="29" y="11"/>
              </a:cxn>
              <a:cxn ang="0">
                <a:pos x="5" y="9"/>
              </a:cxn>
            </a:cxnLst>
            <a:rect l="0" t="0" r="r" b="b"/>
            <a:pathLst>
              <a:path w="29" h="11">
                <a:moveTo>
                  <a:pt x="5" y="9"/>
                </a:moveTo>
                <a:lnTo>
                  <a:pt x="0" y="4"/>
                </a:lnTo>
                <a:lnTo>
                  <a:pt x="4" y="0"/>
                </a:lnTo>
                <a:lnTo>
                  <a:pt x="29" y="11"/>
                </a:lnTo>
                <a:lnTo>
                  <a:pt x="5" y="9"/>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77" name="Freeform 182"/>
          <p:cNvSpPr>
            <a:spLocks/>
          </p:cNvSpPr>
          <p:nvPr/>
        </p:nvSpPr>
        <p:spPr bwMode="auto">
          <a:xfrm>
            <a:off x="5110164" y="1960680"/>
            <a:ext cx="22225" cy="11113"/>
          </a:xfrm>
          <a:custGeom>
            <a:avLst/>
            <a:gdLst/>
            <a:ahLst/>
            <a:cxnLst>
              <a:cxn ang="0">
                <a:pos x="0" y="0"/>
              </a:cxn>
              <a:cxn ang="0">
                <a:pos x="9" y="0"/>
              </a:cxn>
              <a:cxn ang="0">
                <a:pos x="14" y="7"/>
              </a:cxn>
              <a:cxn ang="0">
                <a:pos x="0" y="0"/>
              </a:cxn>
            </a:cxnLst>
            <a:rect l="0" t="0" r="r" b="b"/>
            <a:pathLst>
              <a:path w="14" h="7">
                <a:moveTo>
                  <a:pt x="0" y="0"/>
                </a:moveTo>
                <a:lnTo>
                  <a:pt x="9" y="0"/>
                </a:lnTo>
                <a:lnTo>
                  <a:pt x="14" y="7"/>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78" name="Freeform 183"/>
          <p:cNvSpPr>
            <a:spLocks/>
          </p:cNvSpPr>
          <p:nvPr/>
        </p:nvSpPr>
        <p:spPr bwMode="auto">
          <a:xfrm>
            <a:off x="5110164" y="1820980"/>
            <a:ext cx="250825" cy="90488"/>
          </a:xfrm>
          <a:custGeom>
            <a:avLst/>
            <a:gdLst/>
            <a:ahLst/>
            <a:cxnLst>
              <a:cxn ang="0">
                <a:pos x="0" y="49"/>
              </a:cxn>
              <a:cxn ang="0">
                <a:pos x="28" y="45"/>
              </a:cxn>
              <a:cxn ang="0">
                <a:pos x="14" y="41"/>
              </a:cxn>
              <a:cxn ang="0">
                <a:pos x="24" y="39"/>
              </a:cxn>
              <a:cxn ang="0">
                <a:pos x="17" y="35"/>
              </a:cxn>
              <a:cxn ang="0">
                <a:pos x="30" y="35"/>
              </a:cxn>
              <a:cxn ang="0">
                <a:pos x="17" y="34"/>
              </a:cxn>
              <a:cxn ang="0">
                <a:pos x="19" y="31"/>
              </a:cxn>
              <a:cxn ang="0">
                <a:pos x="14" y="28"/>
              </a:cxn>
              <a:cxn ang="0">
                <a:pos x="35" y="25"/>
              </a:cxn>
              <a:cxn ang="0">
                <a:pos x="45" y="17"/>
              </a:cxn>
              <a:cxn ang="0">
                <a:pos x="70" y="14"/>
              </a:cxn>
              <a:cxn ang="0">
                <a:pos x="68" y="10"/>
              </a:cxn>
              <a:cxn ang="0">
                <a:pos x="107" y="10"/>
              </a:cxn>
              <a:cxn ang="0">
                <a:pos x="135" y="0"/>
              </a:cxn>
              <a:cxn ang="0">
                <a:pos x="158" y="4"/>
              </a:cxn>
              <a:cxn ang="0">
                <a:pos x="154" y="13"/>
              </a:cxn>
              <a:cxn ang="0">
                <a:pos x="102" y="18"/>
              </a:cxn>
              <a:cxn ang="0">
                <a:pos x="72" y="28"/>
              </a:cxn>
              <a:cxn ang="0">
                <a:pos x="76" y="31"/>
              </a:cxn>
              <a:cxn ang="0">
                <a:pos x="72" y="35"/>
              </a:cxn>
              <a:cxn ang="0">
                <a:pos x="62" y="34"/>
              </a:cxn>
              <a:cxn ang="0">
                <a:pos x="69" y="36"/>
              </a:cxn>
              <a:cxn ang="0">
                <a:pos x="49" y="36"/>
              </a:cxn>
              <a:cxn ang="0">
                <a:pos x="58" y="41"/>
              </a:cxn>
              <a:cxn ang="0">
                <a:pos x="54" y="46"/>
              </a:cxn>
              <a:cxn ang="0">
                <a:pos x="44" y="41"/>
              </a:cxn>
              <a:cxn ang="0">
                <a:pos x="42" y="45"/>
              </a:cxn>
              <a:cxn ang="0">
                <a:pos x="51" y="49"/>
              </a:cxn>
              <a:cxn ang="0">
                <a:pos x="37" y="48"/>
              </a:cxn>
              <a:cxn ang="0">
                <a:pos x="49" y="52"/>
              </a:cxn>
              <a:cxn ang="0">
                <a:pos x="40" y="50"/>
              </a:cxn>
              <a:cxn ang="0">
                <a:pos x="45" y="53"/>
              </a:cxn>
              <a:cxn ang="0">
                <a:pos x="42" y="57"/>
              </a:cxn>
              <a:cxn ang="0">
                <a:pos x="10" y="55"/>
              </a:cxn>
              <a:cxn ang="0">
                <a:pos x="19" y="50"/>
              </a:cxn>
              <a:cxn ang="0">
                <a:pos x="0" y="49"/>
              </a:cxn>
            </a:cxnLst>
            <a:rect l="0" t="0" r="r" b="b"/>
            <a:pathLst>
              <a:path w="158" h="57">
                <a:moveTo>
                  <a:pt x="0" y="49"/>
                </a:moveTo>
                <a:lnTo>
                  <a:pt x="28" y="45"/>
                </a:lnTo>
                <a:lnTo>
                  <a:pt x="14" y="41"/>
                </a:lnTo>
                <a:lnTo>
                  <a:pt x="24" y="39"/>
                </a:lnTo>
                <a:lnTo>
                  <a:pt x="17" y="35"/>
                </a:lnTo>
                <a:lnTo>
                  <a:pt x="30" y="35"/>
                </a:lnTo>
                <a:lnTo>
                  <a:pt x="17" y="34"/>
                </a:lnTo>
                <a:lnTo>
                  <a:pt x="19" y="31"/>
                </a:lnTo>
                <a:lnTo>
                  <a:pt x="14" y="28"/>
                </a:lnTo>
                <a:lnTo>
                  <a:pt x="35" y="25"/>
                </a:lnTo>
                <a:lnTo>
                  <a:pt x="45" y="17"/>
                </a:lnTo>
                <a:lnTo>
                  <a:pt x="70" y="14"/>
                </a:lnTo>
                <a:lnTo>
                  <a:pt x="68" y="10"/>
                </a:lnTo>
                <a:lnTo>
                  <a:pt x="107" y="10"/>
                </a:lnTo>
                <a:lnTo>
                  <a:pt x="135" y="0"/>
                </a:lnTo>
                <a:lnTo>
                  <a:pt x="158" y="4"/>
                </a:lnTo>
                <a:lnTo>
                  <a:pt x="154" y="13"/>
                </a:lnTo>
                <a:lnTo>
                  <a:pt x="102" y="18"/>
                </a:lnTo>
                <a:lnTo>
                  <a:pt x="72" y="28"/>
                </a:lnTo>
                <a:lnTo>
                  <a:pt x="76" y="31"/>
                </a:lnTo>
                <a:lnTo>
                  <a:pt x="72" y="35"/>
                </a:lnTo>
                <a:lnTo>
                  <a:pt x="62" y="34"/>
                </a:lnTo>
                <a:lnTo>
                  <a:pt x="69" y="36"/>
                </a:lnTo>
                <a:lnTo>
                  <a:pt x="49" y="36"/>
                </a:lnTo>
                <a:lnTo>
                  <a:pt x="58" y="41"/>
                </a:lnTo>
                <a:lnTo>
                  <a:pt x="54" y="46"/>
                </a:lnTo>
                <a:lnTo>
                  <a:pt x="44" y="41"/>
                </a:lnTo>
                <a:lnTo>
                  <a:pt x="42" y="45"/>
                </a:lnTo>
                <a:lnTo>
                  <a:pt x="51" y="49"/>
                </a:lnTo>
                <a:lnTo>
                  <a:pt x="37" y="48"/>
                </a:lnTo>
                <a:lnTo>
                  <a:pt x="49" y="52"/>
                </a:lnTo>
                <a:lnTo>
                  <a:pt x="40" y="50"/>
                </a:lnTo>
                <a:lnTo>
                  <a:pt x="45" y="53"/>
                </a:lnTo>
                <a:lnTo>
                  <a:pt x="42" y="57"/>
                </a:lnTo>
                <a:lnTo>
                  <a:pt x="10" y="55"/>
                </a:lnTo>
                <a:lnTo>
                  <a:pt x="19" y="50"/>
                </a:lnTo>
                <a:lnTo>
                  <a:pt x="0" y="49"/>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79" name="Freeform 184"/>
          <p:cNvSpPr>
            <a:spLocks/>
          </p:cNvSpPr>
          <p:nvPr/>
        </p:nvSpPr>
        <p:spPr bwMode="auto">
          <a:xfrm>
            <a:off x="5087939" y="1909879"/>
            <a:ext cx="136525" cy="71438"/>
          </a:xfrm>
          <a:custGeom>
            <a:avLst/>
            <a:gdLst/>
            <a:ahLst/>
            <a:cxnLst>
              <a:cxn ang="0">
                <a:pos x="19" y="0"/>
              </a:cxn>
              <a:cxn ang="0">
                <a:pos x="54" y="3"/>
              </a:cxn>
              <a:cxn ang="0">
                <a:pos x="44" y="10"/>
              </a:cxn>
              <a:cxn ang="0">
                <a:pos x="49" y="11"/>
              </a:cxn>
              <a:cxn ang="0">
                <a:pos x="45" y="14"/>
              </a:cxn>
              <a:cxn ang="0">
                <a:pos x="49" y="22"/>
              </a:cxn>
              <a:cxn ang="0">
                <a:pos x="63" y="35"/>
              </a:cxn>
              <a:cxn ang="0">
                <a:pos x="86" y="42"/>
              </a:cxn>
              <a:cxn ang="0">
                <a:pos x="56" y="45"/>
              </a:cxn>
              <a:cxn ang="0">
                <a:pos x="37" y="41"/>
              </a:cxn>
              <a:cxn ang="0">
                <a:pos x="34" y="36"/>
              </a:cxn>
              <a:cxn ang="0">
                <a:pos x="41" y="36"/>
              </a:cxn>
              <a:cxn ang="0">
                <a:pos x="31" y="34"/>
              </a:cxn>
              <a:cxn ang="0">
                <a:pos x="34" y="29"/>
              </a:cxn>
              <a:cxn ang="0">
                <a:pos x="5" y="28"/>
              </a:cxn>
              <a:cxn ang="0">
                <a:pos x="0" y="21"/>
              </a:cxn>
              <a:cxn ang="0">
                <a:pos x="10" y="21"/>
              </a:cxn>
              <a:cxn ang="0">
                <a:pos x="16" y="11"/>
              </a:cxn>
              <a:cxn ang="0">
                <a:pos x="7" y="8"/>
              </a:cxn>
              <a:cxn ang="0">
                <a:pos x="19" y="0"/>
              </a:cxn>
            </a:cxnLst>
            <a:rect l="0" t="0" r="r" b="b"/>
            <a:pathLst>
              <a:path w="86" h="45">
                <a:moveTo>
                  <a:pt x="19" y="0"/>
                </a:moveTo>
                <a:lnTo>
                  <a:pt x="54" y="3"/>
                </a:lnTo>
                <a:lnTo>
                  <a:pt x="44" y="10"/>
                </a:lnTo>
                <a:lnTo>
                  <a:pt x="49" y="11"/>
                </a:lnTo>
                <a:lnTo>
                  <a:pt x="45" y="14"/>
                </a:lnTo>
                <a:lnTo>
                  <a:pt x="49" y="22"/>
                </a:lnTo>
                <a:lnTo>
                  <a:pt x="63" y="35"/>
                </a:lnTo>
                <a:lnTo>
                  <a:pt x="86" y="42"/>
                </a:lnTo>
                <a:lnTo>
                  <a:pt x="56" y="45"/>
                </a:lnTo>
                <a:lnTo>
                  <a:pt x="37" y="41"/>
                </a:lnTo>
                <a:lnTo>
                  <a:pt x="34" y="36"/>
                </a:lnTo>
                <a:lnTo>
                  <a:pt x="41" y="36"/>
                </a:lnTo>
                <a:lnTo>
                  <a:pt x="31" y="34"/>
                </a:lnTo>
                <a:lnTo>
                  <a:pt x="34" y="29"/>
                </a:lnTo>
                <a:lnTo>
                  <a:pt x="5" y="28"/>
                </a:lnTo>
                <a:lnTo>
                  <a:pt x="0" y="21"/>
                </a:lnTo>
                <a:lnTo>
                  <a:pt x="10" y="21"/>
                </a:lnTo>
                <a:lnTo>
                  <a:pt x="16" y="11"/>
                </a:lnTo>
                <a:lnTo>
                  <a:pt x="7" y="8"/>
                </a:lnTo>
                <a:lnTo>
                  <a:pt x="19"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80" name="Freeform 185"/>
          <p:cNvSpPr>
            <a:spLocks/>
          </p:cNvSpPr>
          <p:nvPr/>
        </p:nvSpPr>
        <p:spPr bwMode="auto">
          <a:xfrm>
            <a:off x="5051426" y="2009892"/>
            <a:ext cx="41275" cy="20638"/>
          </a:xfrm>
          <a:custGeom>
            <a:avLst/>
            <a:gdLst/>
            <a:ahLst/>
            <a:cxnLst>
              <a:cxn ang="0">
                <a:pos x="2" y="0"/>
              </a:cxn>
              <a:cxn ang="0">
                <a:pos x="26" y="6"/>
              </a:cxn>
              <a:cxn ang="0">
                <a:pos x="2" y="13"/>
              </a:cxn>
              <a:cxn ang="0">
                <a:pos x="0" y="6"/>
              </a:cxn>
              <a:cxn ang="0">
                <a:pos x="2" y="0"/>
              </a:cxn>
            </a:cxnLst>
            <a:rect l="0" t="0" r="r" b="b"/>
            <a:pathLst>
              <a:path w="26" h="13">
                <a:moveTo>
                  <a:pt x="2" y="0"/>
                </a:moveTo>
                <a:lnTo>
                  <a:pt x="26" y="6"/>
                </a:lnTo>
                <a:lnTo>
                  <a:pt x="2" y="13"/>
                </a:lnTo>
                <a:lnTo>
                  <a:pt x="0" y="6"/>
                </a:lnTo>
                <a:lnTo>
                  <a:pt x="2"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81" name="Freeform 186"/>
          <p:cNvSpPr>
            <a:spLocks/>
          </p:cNvSpPr>
          <p:nvPr/>
        </p:nvSpPr>
        <p:spPr bwMode="auto">
          <a:xfrm>
            <a:off x="5054601" y="1724143"/>
            <a:ext cx="36513" cy="3175"/>
          </a:xfrm>
          <a:custGeom>
            <a:avLst/>
            <a:gdLst/>
            <a:ahLst/>
            <a:cxnLst>
              <a:cxn ang="0">
                <a:pos x="7" y="0"/>
              </a:cxn>
              <a:cxn ang="0">
                <a:pos x="0" y="2"/>
              </a:cxn>
              <a:cxn ang="0">
                <a:pos x="23" y="0"/>
              </a:cxn>
              <a:cxn ang="0">
                <a:pos x="7" y="0"/>
              </a:cxn>
            </a:cxnLst>
            <a:rect l="0" t="0" r="r" b="b"/>
            <a:pathLst>
              <a:path w="23" h="2">
                <a:moveTo>
                  <a:pt x="7" y="0"/>
                </a:moveTo>
                <a:lnTo>
                  <a:pt x="0" y="2"/>
                </a:lnTo>
                <a:lnTo>
                  <a:pt x="23" y="0"/>
                </a:lnTo>
                <a:lnTo>
                  <a:pt x="7"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82" name="Freeform 187"/>
          <p:cNvSpPr>
            <a:spLocks/>
          </p:cNvSpPr>
          <p:nvPr/>
        </p:nvSpPr>
        <p:spPr bwMode="auto">
          <a:xfrm>
            <a:off x="5175250" y="1724143"/>
            <a:ext cx="50800" cy="11113"/>
          </a:xfrm>
          <a:custGeom>
            <a:avLst/>
            <a:gdLst/>
            <a:ahLst/>
            <a:cxnLst>
              <a:cxn ang="0">
                <a:pos x="8" y="0"/>
              </a:cxn>
              <a:cxn ang="0">
                <a:pos x="0" y="5"/>
              </a:cxn>
              <a:cxn ang="0">
                <a:pos x="11" y="7"/>
              </a:cxn>
              <a:cxn ang="0">
                <a:pos x="32" y="5"/>
              </a:cxn>
              <a:cxn ang="0">
                <a:pos x="21" y="0"/>
              </a:cxn>
              <a:cxn ang="0">
                <a:pos x="8" y="0"/>
              </a:cxn>
            </a:cxnLst>
            <a:rect l="0" t="0" r="r" b="b"/>
            <a:pathLst>
              <a:path w="32" h="7">
                <a:moveTo>
                  <a:pt x="8" y="0"/>
                </a:moveTo>
                <a:lnTo>
                  <a:pt x="0" y="5"/>
                </a:lnTo>
                <a:lnTo>
                  <a:pt x="11" y="7"/>
                </a:lnTo>
                <a:lnTo>
                  <a:pt x="32" y="5"/>
                </a:lnTo>
                <a:lnTo>
                  <a:pt x="21" y="0"/>
                </a:lnTo>
                <a:lnTo>
                  <a:pt x="8"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83" name="Freeform 188"/>
          <p:cNvSpPr>
            <a:spLocks/>
          </p:cNvSpPr>
          <p:nvPr/>
        </p:nvSpPr>
        <p:spPr bwMode="auto">
          <a:xfrm>
            <a:off x="5126039" y="1735254"/>
            <a:ext cx="49213" cy="7938"/>
          </a:xfrm>
          <a:custGeom>
            <a:avLst/>
            <a:gdLst/>
            <a:ahLst/>
            <a:cxnLst>
              <a:cxn ang="0">
                <a:pos x="11" y="0"/>
              </a:cxn>
              <a:cxn ang="0">
                <a:pos x="2" y="0"/>
              </a:cxn>
              <a:cxn ang="0">
                <a:pos x="0" y="4"/>
              </a:cxn>
              <a:cxn ang="0">
                <a:pos x="6" y="5"/>
              </a:cxn>
              <a:cxn ang="0">
                <a:pos x="31" y="1"/>
              </a:cxn>
              <a:cxn ang="0">
                <a:pos x="11" y="0"/>
              </a:cxn>
            </a:cxnLst>
            <a:rect l="0" t="0" r="r" b="b"/>
            <a:pathLst>
              <a:path w="31" h="5">
                <a:moveTo>
                  <a:pt x="11" y="0"/>
                </a:moveTo>
                <a:lnTo>
                  <a:pt x="2" y="0"/>
                </a:lnTo>
                <a:lnTo>
                  <a:pt x="0" y="4"/>
                </a:lnTo>
                <a:lnTo>
                  <a:pt x="6" y="5"/>
                </a:lnTo>
                <a:lnTo>
                  <a:pt x="31" y="1"/>
                </a:lnTo>
                <a:lnTo>
                  <a:pt x="11"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84" name="Freeform 189"/>
          <p:cNvSpPr>
            <a:spLocks/>
          </p:cNvSpPr>
          <p:nvPr/>
        </p:nvSpPr>
        <p:spPr bwMode="auto">
          <a:xfrm>
            <a:off x="5087938" y="1743193"/>
            <a:ext cx="38100" cy="4763"/>
          </a:xfrm>
          <a:custGeom>
            <a:avLst/>
            <a:gdLst/>
            <a:ahLst/>
            <a:cxnLst>
              <a:cxn ang="0">
                <a:pos x="12" y="0"/>
              </a:cxn>
              <a:cxn ang="0">
                <a:pos x="0" y="0"/>
              </a:cxn>
              <a:cxn ang="0">
                <a:pos x="3" y="3"/>
              </a:cxn>
              <a:cxn ang="0">
                <a:pos x="24" y="0"/>
              </a:cxn>
              <a:cxn ang="0">
                <a:pos x="12" y="0"/>
              </a:cxn>
            </a:cxnLst>
            <a:rect l="0" t="0" r="r" b="b"/>
            <a:pathLst>
              <a:path w="24" h="3">
                <a:moveTo>
                  <a:pt x="12" y="0"/>
                </a:moveTo>
                <a:lnTo>
                  <a:pt x="0" y="0"/>
                </a:lnTo>
                <a:lnTo>
                  <a:pt x="3" y="3"/>
                </a:lnTo>
                <a:lnTo>
                  <a:pt x="24" y="0"/>
                </a:lnTo>
                <a:lnTo>
                  <a:pt x="12"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85" name="Freeform 190"/>
          <p:cNvSpPr>
            <a:spLocks/>
          </p:cNvSpPr>
          <p:nvPr/>
        </p:nvSpPr>
        <p:spPr bwMode="auto">
          <a:xfrm>
            <a:off x="5070476" y="1743193"/>
            <a:ext cx="22225" cy="6350"/>
          </a:xfrm>
          <a:custGeom>
            <a:avLst/>
            <a:gdLst/>
            <a:ahLst/>
            <a:cxnLst>
              <a:cxn ang="0">
                <a:pos x="10" y="0"/>
              </a:cxn>
              <a:cxn ang="0">
                <a:pos x="0" y="4"/>
              </a:cxn>
              <a:cxn ang="0">
                <a:pos x="14" y="4"/>
              </a:cxn>
              <a:cxn ang="0">
                <a:pos x="13" y="2"/>
              </a:cxn>
              <a:cxn ang="0">
                <a:pos x="10" y="0"/>
              </a:cxn>
            </a:cxnLst>
            <a:rect l="0" t="0" r="r" b="b"/>
            <a:pathLst>
              <a:path w="14" h="4">
                <a:moveTo>
                  <a:pt x="10" y="0"/>
                </a:moveTo>
                <a:lnTo>
                  <a:pt x="0" y="4"/>
                </a:lnTo>
                <a:lnTo>
                  <a:pt x="14" y="4"/>
                </a:lnTo>
                <a:lnTo>
                  <a:pt x="13" y="2"/>
                </a:lnTo>
                <a:lnTo>
                  <a:pt x="1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86" name="Freeform 191"/>
          <p:cNvSpPr>
            <a:spLocks/>
          </p:cNvSpPr>
          <p:nvPr/>
        </p:nvSpPr>
        <p:spPr bwMode="auto">
          <a:xfrm>
            <a:off x="5010150" y="1743193"/>
            <a:ext cx="20638" cy="6350"/>
          </a:xfrm>
          <a:custGeom>
            <a:avLst/>
            <a:gdLst/>
            <a:ahLst/>
            <a:cxnLst>
              <a:cxn ang="0">
                <a:pos x="6" y="0"/>
              </a:cxn>
              <a:cxn ang="0">
                <a:pos x="13" y="4"/>
              </a:cxn>
              <a:cxn ang="0">
                <a:pos x="0" y="2"/>
              </a:cxn>
              <a:cxn ang="0">
                <a:pos x="6" y="0"/>
              </a:cxn>
            </a:cxnLst>
            <a:rect l="0" t="0" r="r" b="b"/>
            <a:pathLst>
              <a:path w="13" h="4">
                <a:moveTo>
                  <a:pt x="6" y="0"/>
                </a:moveTo>
                <a:lnTo>
                  <a:pt x="13" y="4"/>
                </a:lnTo>
                <a:lnTo>
                  <a:pt x="0" y="2"/>
                </a:lnTo>
                <a:lnTo>
                  <a:pt x="6"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87" name="Freeform 192"/>
          <p:cNvSpPr>
            <a:spLocks/>
          </p:cNvSpPr>
          <p:nvPr/>
        </p:nvSpPr>
        <p:spPr bwMode="auto">
          <a:xfrm>
            <a:off x="4906964" y="1732080"/>
            <a:ext cx="80963" cy="20638"/>
          </a:xfrm>
          <a:custGeom>
            <a:avLst/>
            <a:gdLst/>
            <a:ahLst/>
            <a:cxnLst>
              <a:cxn ang="0">
                <a:pos x="44" y="0"/>
              </a:cxn>
              <a:cxn ang="0">
                <a:pos x="0" y="6"/>
              </a:cxn>
              <a:cxn ang="0">
                <a:pos x="12" y="7"/>
              </a:cxn>
              <a:cxn ang="0">
                <a:pos x="4" y="9"/>
              </a:cxn>
              <a:cxn ang="0">
                <a:pos x="17" y="13"/>
              </a:cxn>
              <a:cxn ang="0">
                <a:pos x="29" y="10"/>
              </a:cxn>
              <a:cxn ang="0">
                <a:pos x="23" y="7"/>
              </a:cxn>
              <a:cxn ang="0">
                <a:pos x="51" y="6"/>
              </a:cxn>
              <a:cxn ang="0">
                <a:pos x="39" y="3"/>
              </a:cxn>
              <a:cxn ang="0">
                <a:pos x="44" y="0"/>
              </a:cxn>
            </a:cxnLst>
            <a:rect l="0" t="0" r="r" b="b"/>
            <a:pathLst>
              <a:path w="51" h="13">
                <a:moveTo>
                  <a:pt x="44" y="0"/>
                </a:moveTo>
                <a:lnTo>
                  <a:pt x="0" y="6"/>
                </a:lnTo>
                <a:lnTo>
                  <a:pt x="12" y="7"/>
                </a:lnTo>
                <a:lnTo>
                  <a:pt x="4" y="9"/>
                </a:lnTo>
                <a:lnTo>
                  <a:pt x="17" y="13"/>
                </a:lnTo>
                <a:lnTo>
                  <a:pt x="29" y="10"/>
                </a:lnTo>
                <a:lnTo>
                  <a:pt x="23" y="7"/>
                </a:lnTo>
                <a:lnTo>
                  <a:pt x="51" y="6"/>
                </a:lnTo>
                <a:lnTo>
                  <a:pt x="39" y="3"/>
                </a:lnTo>
                <a:lnTo>
                  <a:pt x="44"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88" name="Freeform 193"/>
          <p:cNvSpPr>
            <a:spLocks/>
          </p:cNvSpPr>
          <p:nvPr/>
        </p:nvSpPr>
        <p:spPr bwMode="auto">
          <a:xfrm>
            <a:off x="4868864" y="1732079"/>
            <a:ext cx="74613" cy="9525"/>
          </a:xfrm>
          <a:custGeom>
            <a:avLst/>
            <a:gdLst/>
            <a:ahLst/>
            <a:cxnLst>
              <a:cxn ang="0">
                <a:pos x="21" y="0"/>
              </a:cxn>
              <a:cxn ang="0">
                <a:pos x="0" y="6"/>
              </a:cxn>
              <a:cxn ang="0">
                <a:pos x="47" y="3"/>
              </a:cxn>
              <a:cxn ang="0">
                <a:pos x="21" y="0"/>
              </a:cxn>
            </a:cxnLst>
            <a:rect l="0" t="0" r="r" b="b"/>
            <a:pathLst>
              <a:path w="47" h="6">
                <a:moveTo>
                  <a:pt x="21" y="0"/>
                </a:moveTo>
                <a:lnTo>
                  <a:pt x="0" y="6"/>
                </a:lnTo>
                <a:lnTo>
                  <a:pt x="47" y="3"/>
                </a:lnTo>
                <a:lnTo>
                  <a:pt x="21"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89" name="Freeform 194"/>
          <p:cNvSpPr>
            <a:spLocks/>
          </p:cNvSpPr>
          <p:nvPr/>
        </p:nvSpPr>
        <p:spPr bwMode="auto">
          <a:xfrm>
            <a:off x="5722939" y="1747955"/>
            <a:ext cx="138113" cy="31750"/>
          </a:xfrm>
          <a:custGeom>
            <a:avLst/>
            <a:gdLst/>
            <a:ahLst/>
            <a:cxnLst>
              <a:cxn ang="0">
                <a:pos x="55" y="1"/>
              </a:cxn>
              <a:cxn ang="0">
                <a:pos x="80" y="7"/>
              </a:cxn>
              <a:cxn ang="0">
                <a:pos x="80" y="13"/>
              </a:cxn>
              <a:cxn ang="0">
                <a:pos x="73" y="11"/>
              </a:cxn>
              <a:cxn ang="0">
                <a:pos x="87" y="17"/>
              </a:cxn>
              <a:cxn ang="0">
                <a:pos x="67" y="20"/>
              </a:cxn>
              <a:cxn ang="0">
                <a:pos x="0" y="8"/>
              </a:cxn>
              <a:cxn ang="0">
                <a:pos x="16" y="3"/>
              </a:cxn>
              <a:cxn ang="0">
                <a:pos x="41" y="0"/>
              </a:cxn>
              <a:cxn ang="0">
                <a:pos x="55" y="1"/>
              </a:cxn>
            </a:cxnLst>
            <a:rect l="0" t="0" r="r" b="b"/>
            <a:pathLst>
              <a:path w="87" h="20">
                <a:moveTo>
                  <a:pt x="55" y="1"/>
                </a:moveTo>
                <a:lnTo>
                  <a:pt x="80" y="7"/>
                </a:lnTo>
                <a:lnTo>
                  <a:pt x="80" y="13"/>
                </a:lnTo>
                <a:lnTo>
                  <a:pt x="73" y="11"/>
                </a:lnTo>
                <a:lnTo>
                  <a:pt x="87" y="17"/>
                </a:lnTo>
                <a:lnTo>
                  <a:pt x="67" y="20"/>
                </a:lnTo>
                <a:lnTo>
                  <a:pt x="0" y="8"/>
                </a:lnTo>
                <a:lnTo>
                  <a:pt x="16" y="3"/>
                </a:lnTo>
                <a:lnTo>
                  <a:pt x="41" y="0"/>
                </a:lnTo>
                <a:lnTo>
                  <a:pt x="55" y="1"/>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90" name="Freeform 195"/>
          <p:cNvSpPr>
            <a:spLocks/>
          </p:cNvSpPr>
          <p:nvPr/>
        </p:nvSpPr>
        <p:spPr bwMode="auto">
          <a:xfrm>
            <a:off x="5683251" y="1725729"/>
            <a:ext cx="100013" cy="26988"/>
          </a:xfrm>
          <a:custGeom>
            <a:avLst/>
            <a:gdLst/>
            <a:ahLst/>
            <a:cxnLst>
              <a:cxn ang="0">
                <a:pos x="24" y="1"/>
              </a:cxn>
              <a:cxn ang="0">
                <a:pos x="30" y="0"/>
              </a:cxn>
              <a:cxn ang="0">
                <a:pos x="62" y="7"/>
              </a:cxn>
              <a:cxn ang="0">
                <a:pos x="56" y="8"/>
              </a:cxn>
              <a:cxn ang="0">
                <a:pos x="63" y="13"/>
              </a:cxn>
              <a:cxn ang="0">
                <a:pos x="30" y="17"/>
              </a:cxn>
              <a:cxn ang="0">
                <a:pos x="0" y="13"/>
              </a:cxn>
              <a:cxn ang="0">
                <a:pos x="24" y="1"/>
              </a:cxn>
            </a:cxnLst>
            <a:rect l="0" t="0" r="r" b="b"/>
            <a:pathLst>
              <a:path w="63" h="17">
                <a:moveTo>
                  <a:pt x="24" y="1"/>
                </a:moveTo>
                <a:lnTo>
                  <a:pt x="30" y="0"/>
                </a:lnTo>
                <a:lnTo>
                  <a:pt x="62" y="7"/>
                </a:lnTo>
                <a:lnTo>
                  <a:pt x="56" y="8"/>
                </a:lnTo>
                <a:lnTo>
                  <a:pt x="63" y="13"/>
                </a:lnTo>
                <a:lnTo>
                  <a:pt x="30" y="17"/>
                </a:lnTo>
                <a:lnTo>
                  <a:pt x="0" y="13"/>
                </a:lnTo>
                <a:lnTo>
                  <a:pt x="24" y="1"/>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91" name="Freeform 196"/>
          <p:cNvSpPr>
            <a:spLocks/>
          </p:cNvSpPr>
          <p:nvPr/>
        </p:nvSpPr>
        <p:spPr bwMode="auto">
          <a:xfrm>
            <a:off x="5686425" y="1752718"/>
            <a:ext cx="44450" cy="4763"/>
          </a:xfrm>
          <a:custGeom>
            <a:avLst/>
            <a:gdLst/>
            <a:ahLst/>
            <a:cxnLst>
              <a:cxn ang="0">
                <a:pos x="15" y="3"/>
              </a:cxn>
              <a:cxn ang="0">
                <a:pos x="0" y="0"/>
              </a:cxn>
              <a:cxn ang="0">
                <a:pos x="28" y="1"/>
              </a:cxn>
              <a:cxn ang="0">
                <a:pos x="15" y="3"/>
              </a:cxn>
            </a:cxnLst>
            <a:rect l="0" t="0" r="r" b="b"/>
            <a:pathLst>
              <a:path w="28" h="3">
                <a:moveTo>
                  <a:pt x="15" y="3"/>
                </a:moveTo>
                <a:lnTo>
                  <a:pt x="0" y="0"/>
                </a:lnTo>
                <a:lnTo>
                  <a:pt x="28" y="1"/>
                </a:lnTo>
                <a:lnTo>
                  <a:pt x="15" y="3"/>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92" name="Freeform 197"/>
          <p:cNvSpPr>
            <a:spLocks/>
          </p:cNvSpPr>
          <p:nvPr/>
        </p:nvSpPr>
        <p:spPr bwMode="auto">
          <a:xfrm>
            <a:off x="4506914" y="2795705"/>
            <a:ext cx="46038" cy="93663"/>
          </a:xfrm>
          <a:custGeom>
            <a:avLst/>
            <a:gdLst/>
            <a:ahLst/>
            <a:cxnLst>
              <a:cxn ang="0">
                <a:pos x="29" y="36"/>
              </a:cxn>
              <a:cxn ang="0">
                <a:pos x="15" y="59"/>
              </a:cxn>
              <a:cxn ang="0">
                <a:pos x="1" y="43"/>
              </a:cxn>
              <a:cxn ang="0">
                <a:pos x="6" y="17"/>
              </a:cxn>
              <a:cxn ang="0">
                <a:pos x="0" y="15"/>
              </a:cxn>
              <a:cxn ang="0">
                <a:pos x="6" y="0"/>
              </a:cxn>
              <a:cxn ang="0">
                <a:pos x="13" y="3"/>
              </a:cxn>
              <a:cxn ang="0">
                <a:pos x="21" y="11"/>
              </a:cxn>
              <a:cxn ang="0">
                <a:pos x="21" y="25"/>
              </a:cxn>
              <a:cxn ang="0">
                <a:pos x="29" y="36"/>
              </a:cxn>
            </a:cxnLst>
            <a:rect l="0" t="0" r="r" b="b"/>
            <a:pathLst>
              <a:path w="29" h="59">
                <a:moveTo>
                  <a:pt x="29" y="36"/>
                </a:moveTo>
                <a:lnTo>
                  <a:pt x="15" y="59"/>
                </a:lnTo>
                <a:lnTo>
                  <a:pt x="1" y="43"/>
                </a:lnTo>
                <a:lnTo>
                  <a:pt x="6" y="17"/>
                </a:lnTo>
                <a:lnTo>
                  <a:pt x="0" y="15"/>
                </a:lnTo>
                <a:lnTo>
                  <a:pt x="6" y="0"/>
                </a:lnTo>
                <a:lnTo>
                  <a:pt x="13" y="3"/>
                </a:lnTo>
                <a:lnTo>
                  <a:pt x="21" y="11"/>
                </a:lnTo>
                <a:lnTo>
                  <a:pt x="21" y="25"/>
                </a:lnTo>
                <a:lnTo>
                  <a:pt x="29" y="36"/>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93" name="Freeform 198"/>
          <p:cNvSpPr>
            <a:spLocks/>
          </p:cNvSpPr>
          <p:nvPr/>
        </p:nvSpPr>
        <p:spPr bwMode="auto">
          <a:xfrm>
            <a:off x="4176714" y="2422642"/>
            <a:ext cx="212725" cy="223838"/>
          </a:xfrm>
          <a:custGeom>
            <a:avLst/>
            <a:gdLst/>
            <a:ahLst/>
            <a:cxnLst>
              <a:cxn ang="0">
                <a:pos x="103" y="8"/>
              </a:cxn>
              <a:cxn ang="0">
                <a:pos x="121" y="21"/>
              </a:cxn>
              <a:cxn ang="0">
                <a:pos x="121" y="39"/>
              </a:cxn>
              <a:cxn ang="0">
                <a:pos x="134" y="66"/>
              </a:cxn>
              <a:cxn ang="0">
                <a:pos x="131" y="76"/>
              </a:cxn>
              <a:cxn ang="0">
                <a:pos x="124" y="71"/>
              </a:cxn>
              <a:cxn ang="0">
                <a:pos x="95" y="90"/>
              </a:cxn>
              <a:cxn ang="0">
                <a:pos x="91" y="85"/>
              </a:cxn>
              <a:cxn ang="0">
                <a:pos x="98" y="102"/>
              </a:cxn>
              <a:cxn ang="0">
                <a:pos x="117" y="118"/>
              </a:cxn>
              <a:cxn ang="0">
                <a:pos x="105" y="126"/>
              </a:cxn>
              <a:cxn ang="0">
                <a:pos x="103" y="140"/>
              </a:cxn>
              <a:cxn ang="0">
                <a:pos x="51" y="141"/>
              </a:cxn>
              <a:cxn ang="0">
                <a:pos x="21" y="138"/>
              </a:cxn>
              <a:cxn ang="0">
                <a:pos x="30" y="112"/>
              </a:cxn>
              <a:cxn ang="0">
                <a:pos x="2" y="101"/>
              </a:cxn>
              <a:cxn ang="0">
                <a:pos x="1" y="90"/>
              </a:cxn>
              <a:cxn ang="0">
                <a:pos x="0" y="78"/>
              </a:cxn>
              <a:cxn ang="0">
                <a:pos x="1" y="56"/>
              </a:cxn>
              <a:cxn ang="0">
                <a:pos x="8" y="57"/>
              </a:cxn>
              <a:cxn ang="0">
                <a:pos x="15" y="48"/>
              </a:cxn>
              <a:cxn ang="0">
                <a:pos x="9" y="42"/>
              </a:cxn>
              <a:cxn ang="0">
                <a:pos x="18" y="31"/>
              </a:cxn>
              <a:cxn ang="0">
                <a:pos x="23" y="32"/>
              </a:cxn>
              <a:cxn ang="0">
                <a:pos x="16" y="28"/>
              </a:cxn>
              <a:cxn ang="0">
                <a:pos x="28" y="21"/>
              </a:cxn>
              <a:cxn ang="0">
                <a:pos x="40" y="29"/>
              </a:cxn>
              <a:cxn ang="0">
                <a:pos x="40" y="21"/>
              </a:cxn>
              <a:cxn ang="0">
                <a:pos x="47" y="20"/>
              </a:cxn>
              <a:cxn ang="0">
                <a:pos x="40" y="10"/>
              </a:cxn>
              <a:cxn ang="0">
                <a:pos x="46" y="7"/>
              </a:cxn>
              <a:cxn ang="0">
                <a:pos x="40" y="0"/>
              </a:cxn>
              <a:cxn ang="0">
                <a:pos x="53" y="0"/>
              </a:cxn>
              <a:cxn ang="0">
                <a:pos x="60" y="8"/>
              </a:cxn>
              <a:cxn ang="0">
                <a:pos x="75" y="10"/>
              </a:cxn>
              <a:cxn ang="0">
                <a:pos x="71" y="17"/>
              </a:cxn>
              <a:cxn ang="0">
                <a:pos x="98" y="8"/>
              </a:cxn>
              <a:cxn ang="0">
                <a:pos x="103" y="8"/>
              </a:cxn>
            </a:cxnLst>
            <a:rect l="0" t="0" r="r" b="b"/>
            <a:pathLst>
              <a:path w="134" h="141">
                <a:moveTo>
                  <a:pt x="103" y="8"/>
                </a:moveTo>
                <a:lnTo>
                  <a:pt x="121" y="21"/>
                </a:lnTo>
                <a:lnTo>
                  <a:pt x="121" y="39"/>
                </a:lnTo>
                <a:lnTo>
                  <a:pt x="134" y="66"/>
                </a:lnTo>
                <a:lnTo>
                  <a:pt x="131" y="76"/>
                </a:lnTo>
                <a:lnTo>
                  <a:pt x="124" y="71"/>
                </a:lnTo>
                <a:lnTo>
                  <a:pt x="95" y="90"/>
                </a:lnTo>
                <a:lnTo>
                  <a:pt x="91" y="85"/>
                </a:lnTo>
                <a:lnTo>
                  <a:pt x="98" y="102"/>
                </a:lnTo>
                <a:lnTo>
                  <a:pt x="117" y="118"/>
                </a:lnTo>
                <a:lnTo>
                  <a:pt x="105" y="126"/>
                </a:lnTo>
                <a:lnTo>
                  <a:pt x="103" y="140"/>
                </a:lnTo>
                <a:lnTo>
                  <a:pt x="51" y="141"/>
                </a:lnTo>
                <a:lnTo>
                  <a:pt x="21" y="138"/>
                </a:lnTo>
                <a:lnTo>
                  <a:pt x="30" y="112"/>
                </a:lnTo>
                <a:lnTo>
                  <a:pt x="2" y="101"/>
                </a:lnTo>
                <a:lnTo>
                  <a:pt x="1" y="90"/>
                </a:lnTo>
                <a:lnTo>
                  <a:pt x="0" y="78"/>
                </a:lnTo>
                <a:lnTo>
                  <a:pt x="1" y="56"/>
                </a:lnTo>
                <a:lnTo>
                  <a:pt x="8" y="57"/>
                </a:lnTo>
                <a:lnTo>
                  <a:pt x="15" y="48"/>
                </a:lnTo>
                <a:lnTo>
                  <a:pt x="9" y="42"/>
                </a:lnTo>
                <a:lnTo>
                  <a:pt x="18" y="31"/>
                </a:lnTo>
                <a:lnTo>
                  <a:pt x="23" y="32"/>
                </a:lnTo>
                <a:lnTo>
                  <a:pt x="16" y="28"/>
                </a:lnTo>
                <a:lnTo>
                  <a:pt x="28" y="21"/>
                </a:lnTo>
                <a:lnTo>
                  <a:pt x="40" y="29"/>
                </a:lnTo>
                <a:lnTo>
                  <a:pt x="40" y="21"/>
                </a:lnTo>
                <a:lnTo>
                  <a:pt x="47" y="20"/>
                </a:lnTo>
                <a:lnTo>
                  <a:pt x="40" y="10"/>
                </a:lnTo>
                <a:lnTo>
                  <a:pt x="46" y="7"/>
                </a:lnTo>
                <a:lnTo>
                  <a:pt x="40" y="0"/>
                </a:lnTo>
                <a:lnTo>
                  <a:pt x="53" y="0"/>
                </a:lnTo>
                <a:lnTo>
                  <a:pt x="60" y="8"/>
                </a:lnTo>
                <a:lnTo>
                  <a:pt x="75" y="10"/>
                </a:lnTo>
                <a:lnTo>
                  <a:pt x="71" y="17"/>
                </a:lnTo>
                <a:lnTo>
                  <a:pt x="98" y="8"/>
                </a:lnTo>
                <a:lnTo>
                  <a:pt x="103" y="8"/>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94" name="Freeform 199"/>
          <p:cNvSpPr>
            <a:spLocks/>
          </p:cNvSpPr>
          <p:nvPr/>
        </p:nvSpPr>
        <p:spPr bwMode="auto">
          <a:xfrm>
            <a:off x="4257676" y="2606793"/>
            <a:ext cx="187325" cy="71438"/>
          </a:xfrm>
          <a:custGeom>
            <a:avLst/>
            <a:gdLst/>
            <a:ahLst/>
            <a:cxnLst>
              <a:cxn ang="0">
                <a:pos x="116" y="7"/>
              </a:cxn>
              <a:cxn ang="0">
                <a:pos x="112" y="0"/>
              </a:cxn>
              <a:cxn ang="0">
                <a:pos x="66" y="2"/>
              </a:cxn>
              <a:cxn ang="0">
                <a:pos x="54" y="10"/>
              </a:cxn>
              <a:cxn ang="0">
                <a:pos x="52" y="24"/>
              </a:cxn>
              <a:cxn ang="0">
                <a:pos x="0" y="25"/>
              </a:cxn>
              <a:cxn ang="0">
                <a:pos x="3" y="34"/>
              </a:cxn>
              <a:cxn ang="0">
                <a:pos x="14" y="38"/>
              </a:cxn>
              <a:cxn ang="0">
                <a:pos x="41" y="34"/>
              </a:cxn>
              <a:cxn ang="0">
                <a:pos x="66" y="45"/>
              </a:cxn>
              <a:cxn ang="0">
                <a:pos x="104" y="36"/>
              </a:cxn>
              <a:cxn ang="0">
                <a:pos x="118" y="14"/>
              </a:cxn>
              <a:cxn ang="0">
                <a:pos x="116" y="7"/>
              </a:cxn>
            </a:cxnLst>
            <a:rect l="0" t="0" r="r" b="b"/>
            <a:pathLst>
              <a:path w="118" h="45">
                <a:moveTo>
                  <a:pt x="116" y="7"/>
                </a:moveTo>
                <a:lnTo>
                  <a:pt x="112" y="0"/>
                </a:lnTo>
                <a:lnTo>
                  <a:pt x="66" y="2"/>
                </a:lnTo>
                <a:lnTo>
                  <a:pt x="54" y="10"/>
                </a:lnTo>
                <a:lnTo>
                  <a:pt x="52" y="24"/>
                </a:lnTo>
                <a:lnTo>
                  <a:pt x="0" y="25"/>
                </a:lnTo>
                <a:lnTo>
                  <a:pt x="3" y="34"/>
                </a:lnTo>
                <a:lnTo>
                  <a:pt x="14" y="38"/>
                </a:lnTo>
                <a:lnTo>
                  <a:pt x="41" y="34"/>
                </a:lnTo>
                <a:lnTo>
                  <a:pt x="66" y="45"/>
                </a:lnTo>
                <a:lnTo>
                  <a:pt x="104" y="36"/>
                </a:lnTo>
                <a:lnTo>
                  <a:pt x="118" y="14"/>
                </a:lnTo>
                <a:lnTo>
                  <a:pt x="116" y="7"/>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95" name="Freeform 200"/>
          <p:cNvSpPr>
            <a:spLocks/>
          </p:cNvSpPr>
          <p:nvPr/>
        </p:nvSpPr>
        <p:spPr bwMode="auto">
          <a:xfrm>
            <a:off x="4098926" y="2527418"/>
            <a:ext cx="79375" cy="55563"/>
          </a:xfrm>
          <a:custGeom>
            <a:avLst/>
            <a:gdLst/>
            <a:ahLst/>
            <a:cxnLst>
              <a:cxn ang="0">
                <a:pos x="36" y="0"/>
              </a:cxn>
              <a:cxn ang="0">
                <a:pos x="12" y="1"/>
              </a:cxn>
              <a:cxn ang="0">
                <a:pos x="0" y="7"/>
              </a:cxn>
              <a:cxn ang="0">
                <a:pos x="22" y="26"/>
              </a:cxn>
              <a:cxn ang="0">
                <a:pos x="32" y="25"/>
              </a:cxn>
              <a:cxn ang="0">
                <a:pos x="33" y="32"/>
              </a:cxn>
              <a:cxn ang="0">
                <a:pos x="44" y="35"/>
              </a:cxn>
              <a:cxn ang="0">
                <a:pos x="43" y="28"/>
              </a:cxn>
              <a:cxn ang="0">
                <a:pos x="50" y="24"/>
              </a:cxn>
              <a:cxn ang="0">
                <a:pos x="49" y="12"/>
              </a:cxn>
              <a:cxn ang="0">
                <a:pos x="36" y="0"/>
              </a:cxn>
            </a:cxnLst>
            <a:rect l="0" t="0" r="r" b="b"/>
            <a:pathLst>
              <a:path w="50" h="35">
                <a:moveTo>
                  <a:pt x="36" y="0"/>
                </a:moveTo>
                <a:lnTo>
                  <a:pt x="12" y="1"/>
                </a:lnTo>
                <a:lnTo>
                  <a:pt x="0" y="7"/>
                </a:lnTo>
                <a:lnTo>
                  <a:pt x="22" y="26"/>
                </a:lnTo>
                <a:lnTo>
                  <a:pt x="32" y="25"/>
                </a:lnTo>
                <a:lnTo>
                  <a:pt x="33" y="32"/>
                </a:lnTo>
                <a:lnTo>
                  <a:pt x="44" y="35"/>
                </a:lnTo>
                <a:lnTo>
                  <a:pt x="43" y="28"/>
                </a:lnTo>
                <a:lnTo>
                  <a:pt x="50" y="24"/>
                </a:lnTo>
                <a:lnTo>
                  <a:pt x="49" y="12"/>
                </a:lnTo>
                <a:lnTo>
                  <a:pt x="36"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96" name="Freeform 201"/>
          <p:cNvSpPr>
            <a:spLocks/>
          </p:cNvSpPr>
          <p:nvPr/>
        </p:nvSpPr>
        <p:spPr bwMode="auto">
          <a:xfrm>
            <a:off x="4229101" y="2338504"/>
            <a:ext cx="61913" cy="84138"/>
          </a:xfrm>
          <a:custGeom>
            <a:avLst/>
            <a:gdLst/>
            <a:ahLst/>
            <a:cxnLst>
              <a:cxn ang="0">
                <a:pos x="20" y="53"/>
              </a:cxn>
              <a:cxn ang="0">
                <a:pos x="7" y="53"/>
              </a:cxn>
              <a:cxn ang="0">
                <a:pos x="7" y="45"/>
              </a:cxn>
              <a:cxn ang="0">
                <a:pos x="0" y="40"/>
              </a:cxn>
              <a:cxn ang="0">
                <a:pos x="3" y="15"/>
              </a:cxn>
              <a:cxn ang="0">
                <a:pos x="34" y="0"/>
              </a:cxn>
              <a:cxn ang="0">
                <a:pos x="28" y="21"/>
              </a:cxn>
              <a:cxn ang="0">
                <a:pos x="39" y="26"/>
              </a:cxn>
              <a:cxn ang="0">
                <a:pos x="21" y="36"/>
              </a:cxn>
              <a:cxn ang="0">
                <a:pos x="20" y="53"/>
              </a:cxn>
            </a:cxnLst>
            <a:rect l="0" t="0" r="r" b="b"/>
            <a:pathLst>
              <a:path w="39" h="53">
                <a:moveTo>
                  <a:pt x="20" y="53"/>
                </a:moveTo>
                <a:lnTo>
                  <a:pt x="7" y="53"/>
                </a:lnTo>
                <a:lnTo>
                  <a:pt x="7" y="45"/>
                </a:lnTo>
                <a:lnTo>
                  <a:pt x="0" y="40"/>
                </a:lnTo>
                <a:lnTo>
                  <a:pt x="3" y="15"/>
                </a:lnTo>
                <a:lnTo>
                  <a:pt x="34" y="0"/>
                </a:lnTo>
                <a:lnTo>
                  <a:pt x="28" y="21"/>
                </a:lnTo>
                <a:lnTo>
                  <a:pt x="39" y="26"/>
                </a:lnTo>
                <a:lnTo>
                  <a:pt x="21" y="36"/>
                </a:lnTo>
                <a:lnTo>
                  <a:pt x="20" y="53"/>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97" name="Freeform 202"/>
          <p:cNvSpPr>
            <a:spLocks/>
          </p:cNvSpPr>
          <p:nvPr/>
        </p:nvSpPr>
        <p:spPr bwMode="auto">
          <a:xfrm>
            <a:off x="4267200" y="2400418"/>
            <a:ext cx="26988" cy="15875"/>
          </a:xfrm>
          <a:custGeom>
            <a:avLst/>
            <a:gdLst/>
            <a:ahLst/>
            <a:cxnLst>
              <a:cxn ang="0">
                <a:pos x="4" y="1"/>
              </a:cxn>
              <a:cxn ang="0">
                <a:pos x="13" y="0"/>
              </a:cxn>
              <a:cxn ang="0">
                <a:pos x="17" y="7"/>
              </a:cxn>
              <a:cxn ang="0">
                <a:pos x="6" y="10"/>
              </a:cxn>
              <a:cxn ang="0">
                <a:pos x="0" y="3"/>
              </a:cxn>
              <a:cxn ang="0">
                <a:pos x="4" y="1"/>
              </a:cxn>
            </a:cxnLst>
            <a:rect l="0" t="0" r="r" b="b"/>
            <a:pathLst>
              <a:path w="17" h="10">
                <a:moveTo>
                  <a:pt x="4" y="1"/>
                </a:moveTo>
                <a:lnTo>
                  <a:pt x="13" y="0"/>
                </a:lnTo>
                <a:lnTo>
                  <a:pt x="17" y="7"/>
                </a:lnTo>
                <a:lnTo>
                  <a:pt x="6" y="10"/>
                </a:lnTo>
                <a:lnTo>
                  <a:pt x="0" y="3"/>
                </a:lnTo>
                <a:lnTo>
                  <a:pt x="4" y="1"/>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98" name="Freeform 203"/>
          <p:cNvSpPr>
            <a:spLocks/>
          </p:cNvSpPr>
          <p:nvPr/>
        </p:nvSpPr>
        <p:spPr bwMode="auto">
          <a:xfrm>
            <a:off x="4298951" y="2421055"/>
            <a:ext cx="17463" cy="6350"/>
          </a:xfrm>
          <a:custGeom>
            <a:avLst/>
            <a:gdLst/>
            <a:ahLst/>
            <a:cxnLst>
              <a:cxn ang="0">
                <a:pos x="2" y="0"/>
              </a:cxn>
              <a:cxn ang="0">
                <a:pos x="11" y="4"/>
              </a:cxn>
              <a:cxn ang="0">
                <a:pos x="0" y="2"/>
              </a:cxn>
              <a:cxn ang="0">
                <a:pos x="2" y="0"/>
              </a:cxn>
            </a:cxnLst>
            <a:rect l="0" t="0" r="r" b="b"/>
            <a:pathLst>
              <a:path w="11" h="4">
                <a:moveTo>
                  <a:pt x="2" y="0"/>
                </a:moveTo>
                <a:lnTo>
                  <a:pt x="11" y="4"/>
                </a:lnTo>
                <a:lnTo>
                  <a:pt x="0" y="2"/>
                </a:lnTo>
                <a:lnTo>
                  <a:pt x="2"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199" name="Freeform 204"/>
          <p:cNvSpPr>
            <a:spLocks/>
          </p:cNvSpPr>
          <p:nvPr/>
        </p:nvSpPr>
        <p:spPr bwMode="auto">
          <a:xfrm>
            <a:off x="4316413" y="2421055"/>
            <a:ext cx="6350" cy="11113"/>
          </a:xfrm>
          <a:custGeom>
            <a:avLst/>
            <a:gdLst/>
            <a:ahLst/>
            <a:cxnLst>
              <a:cxn ang="0">
                <a:pos x="0" y="0"/>
              </a:cxn>
              <a:cxn ang="0">
                <a:pos x="4" y="1"/>
              </a:cxn>
              <a:cxn ang="0">
                <a:pos x="3" y="7"/>
              </a:cxn>
              <a:cxn ang="0">
                <a:pos x="0" y="0"/>
              </a:cxn>
            </a:cxnLst>
            <a:rect l="0" t="0" r="r" b="b"/>
            <a:pathLst>
              <a:path w="4" h="7">
                <a:moveTo>
                  <a:pt x="0" y="0"/>
                </a:moveTo>
                <a:lnTo>
                  <a:pt x="4" y="1"/>
                </a:lnTo>
                <a:lnTo>
                  <a:pt x="3" y="7"/>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00" name="Freeform 205"/>
          <p:cNvSpPr>
            <a:spLocks/>
          </p:cNvSpPr>
          <p:nvPr/>
        </p:nvSpPr>
        <p:spPr bwMode="auto">
          <a:xfrm>
            <a:off x="4295775" y="2384542"/>
            <a:ext cx="39688" cy="33338"/>
          </a:xfrm>
          <a:custGeom>
            <a:avLst/>
            <a:gdLst/>
            <a:ahLst/>
            <a:cxnLst>
              <a:cxn ang="0">
                <a:pos x="7" y="3"/>
              </a:cxn>
              <a:cxn ang="0">
                <a:pos x="17" y="9"/>
              </a:cxn>
              <a:cxn ang="0">
                <a:pos x="14" y="3"/>
              </a:cxn>
              <a:cxn ang="0">
                <a:pos x="21" y="0"/>
              </a:cxn>
              <a:cxn ang="0">
                <a:pos x="25" y="9"/>
              </a:cxn>
              <a:cxn ang="0">
                <a:pos x="17" y="21"/>
              </a:cxn>
              <a:cxn ang="0">
                <a:pos x="11" y="20"/>
              </a:cxn>
              <a:cxn ang="0">
                <a:pos x="0" y="9"/>
              </a:cxn>
              <a:cxn ang="0">
                <a:pos x="7" y="3"/>
              </a:cxn>
            </a:cxnLst>
            <a:rect l="0" t="0" r="r" b="b"/>
            <a:pathLst>
              <a:path w="25" h="21">
                <a:moveTo>
                  <a:pt x="7" y="3"/>
                </a:moveTo>
                <a:lnTo>
                  <a:pt x="17" y="9"/>
                </a:lnTo>
                <a:lnTo>
                  <a:pt x="14" y="3"/>
                </a:lnTo>
                <a:lnTo>
                  <a:pt x="21" y="0"/>
                </a:lnTo>
                <a:lnTo>
                  <a:pt x="25" y="9"/>
                </a:lnTo>
                <a:lnTo>
                  <a:pt x="17" y="21"/>
                </a:lnTo>
                <a:lnTo>
                  <a:pt x="11" y="20"/>
                </a:lnTo>
                <a:lnTo>
                  <a:pt x="0" y="9"/>
                </a:lnTo>
                <a:lnTo>
                  <a:pt x="7" y="3"/>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01" name="Freeform 206"/>
          <p:cNvSpPr>
            <a:spLocks/>
          </p:cNvSpPr>
          <p:nvPr/>
        </p:nvSpPr>
        <p:spPr bwMode="auto">
          <a:xfrm>
            <a:off x="4491038" y="1994018"/>
            <a:ext cx="249238" cy="279400"/>
          </a:xfrm>
          <a:custGeom>
            <a:avLst/>
            <a:gdLst/>
            <a:ahLst/>
            <a:cxnLst>
              <a:cxn ang="0">
                <a:pos x="48" y="176"/>
              </a:cxn>
              <a:cxn ang="0">
                <a:pos x="41" y="169"/>
              </a:cxn>
              <a:cxn ang="0">
                <a:pos x="21" y="162"/>
              </a:cxn>
              <a:cxn ang="0">
                <a:pos x="24" y="148"/>
              </a:cxn>
              <a:cxn ang="0">
                <a:pos x="14" y="127"/>
              </a:cxn>
              <a:cxn ang="0">
                <a:pos x="21" y="120"/>
              </a:cxn>
              <a:cxn ang="0">
                <a:pos x="60" y="90"/>
              </a:cxn>
              <a:cxn ang="0">
                <a:pos x="72" y="87"/>
              </a:cxn>
              <a:cxn ang="0">
                <a:pos x="67" y="78"/>
              </a:cxn>
              <a:cxn ang="0">
                <a:pos x="49" y="70"/>
              </a:cxn>
              <a:cxn ang="0">
                <a:pos x="44" y="63"/>
              </a:cxn>
              <a:cxn ang="0">
                <a:pos x="48" y="56"/>
              </a:cxn>
              <a:cxn ang="0">
                <a:pos x="41" y="48"/>
              </a:cxn>
              <a:cxn ang="0">
                <a:pos x="39" y="35"/>
              </a:cxn>
              <a:cxn ang="0">
                <a:pos x="0" y="16"/>
              </a:cxn>
              <a:cxn ang="0">
                <a:pos x="9" y="11"/>
              </a:cxn>
              <a:cxn ang="0">
                <a:pos x="24" y="21"/>
              </a:cxn>
              <a:cxn ang="0">
                <a:pos x="52" y="23"/>
              </a:cxn>
              <a:cxn ang="0">
                <a:pos x="66" y="17"/>
              </a:cxn>
              <a:cxn ang="0">
                <a:pos x="67" y="4"/>
              </a:cxn>
              <a:cxn ang="0">
                <a:pos x="93" y="0"/>
              </a:cxn>
              <a:cxn ang="0">
                <a:pos x="106" y="6"/>
              </a:cxn>
              <a:cxn ang="0">
                <a:pos x="108" y="16"/>
              </a:cxn>
              <a:cxn ang="0">
                <a:pos x="102" y="20"/>
              </a:cxn>
              <a:cxn ang="0">
                <a:pos x="102" y="28"/>
              </a:cxn>
              <a:cxn ang="0">
                <a:pos x="125" y="41"/>
              </a:cxn>
              <a:cxn ang="0">
                <a:pos x="116" y="53"/>
              </a:cxn>
              <a:cxn ang="0">
                <a:pos x="130" y="73"/>
              </a:cxn>
              <a:cxn ang="0">
                <a:pos x="129" y="88"/>
              </a:cxn>
              <a:cxn ang="0">
                <a:pos x="141" y="99"/>
              </a:cxn>
              <a:cxn ang="0">
                <a:pos x="137" y="109"/>
              </a:cxn>
              <a:cxn ang="0">
                <a:pos x="155" y="120"/>
              </a:cxn>
              <a:cxn ang="0">
                <a:pos x="157" y="126"/>
              </a:cxn>
              <a:cxn ang="0">
                <a:pos x="109" y="164"/>
              </a:cxn>
              <a:cxn ang="0">
                <a:pos x="48" y="176"/>
              </a:cxn>
            </a:cxnLst>
            <a:rect l="0" t="0" r="r" b="b"/>
            <a:pathLst>
              <a:path w="157" h="176">
                <a:moveTo>
                  <a:pt x="48" y="176"/>
                </a:moveTo>
                <a:lnTo>
                  <a:pt x="41" y="169"/>
                </a:lnTo>
                <a:lnTo>
                  <a:pt x="21" y="162"/>
                </a:lnTo>
                <a:lnTo>
                  <a:pt x="24" y="148"/>
                </a:lnTo>
                <a:lnTo>
                  <a:pt x="14" y="127"/>
                </a:lnTo>
                <a:lnTo>
                  <a:pt x="21" y="120"/>
                </a:lnTo>
                <a:lnTo>
                  <a:pt x="60" y="90"/>
                </a:lnTo>
                <a:lnTo>
                  <a:pt x="72" y="87"/>
                </a:lnTo>
                <a:lnTo>
                  <a:pt x="67" y="78"/>
                </a:lnTo>
                <a:lnTo>
                  <a:pt x="49" y="70"/>
                </a:lnTo>
                <a:lnTo>
                  <a:pt x="44" y="63"/>
                </a:lnTo>
                <a:lnTo>
                  <a:pt x="48" y="56"/>
                </a:lnTo>
                <a:lnTo>
                  <a:pt x="41" y="48"/>
                </a:lnTo>
                <a:lnTo>
                  <a:pt x="39" y="35"/>
                </a:lnTo>
                <a:lnTo>
                  <a:pt x="0" y="16"/>
                </a:lnTo>
                <a:lnTo>
                  <a:pt x="9" y="11"/>
                </a:lnTo>
                <a:lnTo>
                  <a:pt x="24" y="21"/>
                </a:lnTo>
                <a:lnTo>
                  <a:pt x="52" y="23"/>
                </a:lnTo>
                <a:lnTo>
                  <a:pt x="66" y="17"/>
                </a:lnTo>
                <a:lnTo>
                  <a:pt x="67" y="4"/>
                </a:lnTo>
                <a:lnTo>
                  <a:pt x="93" y="0"/>
                </a:lnTo>
                <a:lnTo>
                  <a:pt x="106" y="6"/>
                </a:lnTo>
                <a:lnTo>
                  <a:pt x="108" y="16"/>
                </a:lnTo>
                <a:lnTo>
                  <a:pt x="102" y="20"/>
                </a:lnTo>
                <a:lnTo>
                  <a:pt x="102" y="28"/>
                </a:lnTo>
                <a:lnTo>
                  <a:pt x="125" y="41"/>
                </a:lnTo>
                <a:lnTo>
                  <a:pt x="116" y="53"/>
                </a:lnTo>
                <a:lnTo>
                  <a:pt x="130" y="73"/>
                </a:lnTo>
                <a:lnTo>
                  <a:pt x="129" y="88"/>
                </a:lnTo>
                <a:lnTo>
                  <a:pt x="141" y="99"/>
                </a:lnTo>
                <a:lnTo>
                  <a:pt x="137" y="109"/>
                </a:lnTo>
                <a:lnTo>
                  <a:pt x="155" y="120"/>
                </a:lnTo>
                <a:lnTo>
                  <a:pt x="157" y="126"/>
                </a:lnTo>
                <a:lnTo>
                  <a:pt x="109" y="164"/>
                </a:lnTo>
                <a:lnTo>
                  <a:pt x="48" y="176"/>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02" name="Freeform 208"/>
          <p:cNvSpPr>
            <a:spLocks/>
          </p:cNvSpPr>
          <p:nvPr/>
        </p:nvSpPr>
        <p:spPr bwMode="auto">
          <a:xfrm>
            <a:off x="4486276" y="2262305"/>
            <a:ext cx="9525" cy="9525"/>
          </a:xfrm>
          <a:custGeom>
            <a:avLst/>
            <a:gdLst/>
            <a:ahLst/>
            <a:cxnLst>
              <a:cxn ang="0">
                <a:pos x="6" y="0"/>
              </a:cxn>
              <a:cxn ang="0">
                <a:pos x="0" y="5"/>
              </a:cxn>
              <a:cxn ang="0">
                <a:pos x="6" y="6"/>
              </a:cxn>
              <a:cxn ang="0">
                <a:pos x="6" y="0"/>
              </a:cxn>
            </a:cxnLst>
            <a:rect l="0" t="0" r="r" b="b"/>
            <a:pathLst>
              <a:path w="6" h="6">
                <a:moveTo>
                  <a:pt x="6" y="0"/>
                </a:moveTo>
                <a:lnTo>
                  <a:pt x="0" y="5"/>
                </a:lnTo>
                <a:lnTo>
                  <a:pt x="6" y="6"/>
                </a:lnTo>
                <a:lnTo>
                  <a:pt x="6"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03" name="Freeform 209"/>
          <p:cNvSpPr>
            <a:spLocks/>
          </p:cNvSpPr>
          <p:nvPr/>
        </p:nvSpPr>
        <p:spPr bwMode="auto">
          <a:xfrm>
            <a:off x="3916364" y="2538529"/>
            <a:ext cx="307975" cy="266700"/>
          </a:xfrm>
          <a:custGeom>
            <a:avLst/>
            <a:gdLst/>
            <a:ahLst/>
            <a:cxnLst>
              <a:cxn ang="0">
                <a:pos x="115" y="0"/>
              </a:cxn>
              <a:cxn ang="0">
                <a:pos x="137" y="19"/>
              </a:cxn>
              <a:cxn ang="0">
                <a:pos x="147" y="18"/>
              </a:cxn>
              <a:cxn ang="0">
                <a:pos x="148" y="25"/>
              </a:cxn>
              <a:cxn ang="0">
                <a:pos x="159" y="28"/>
              </a:cxn>
              <a:cxn ang="0">
                <a:pos x="166" y="28"/>
              </a:cxn>
              <a:cxn ang="0">
                <a:pos x="194" y="39"/>
              </a:cxn>
              <a:cxn ang="0">
                <a:pos x="185" y="65"/>
              </a:cxn>
              <a:cxn ang="0">
                <a:pos x="178" y="68"/>
              </a:cxn>
              <a:cxn ang="0">
                <a:pos x="161" y="89"/>
              </a:cxn>
              <a:cxn ang="0">
                <a:pos x="162" y="95"/>
              </a:cxn>
              <a:cxn ang="0">
                <a:pos x="172" y="89"/>
              </a:cxn>
              <a:cxn ang="0">
                <a:pos x="176" y="99"/>
              </a:cxn>
              <a:cxn ang="0">
                <a:pos x="172" y="117"/>
              </a:cxn>
              <a:cxn ang="0">
                <a:pos x="185" y="140"/>
              </a:cxn>
              <a:cxn ang="0">
                <a:pos x="164" y="154"/>
              </a:cxn>
              <a:cxn ang="0">
                <a:pos x="147" y="148"/>
              </a:cxn>
              <a:cxn ang="0">
                <a:pos x="130" y="147"/>
              </a:cxn>
              <a:cxn ang="0">
                <a:pos x="116" y="152"/>
              </a:cxn>
              <a:cxn ang="0">
                <a:pos x="115" y="168"/>
              </a:cxn>
              <a:cxn ang="0">
                <a:pos x="92" y="166"/>
              </a:cxn>
              <a:cxn ang="0">
                <a:pos x="87" y="165"/>
              </a:cxn>
              <a:cxn ang="0">
                <a:pos x="56" y="161"/>
              </a:cxn>
              <a:cxn ang="0">
                <a:pos x="38" y="148"/>
              </a:cxn>
              <a:cxn ang="0">
                <a:pos x="45" y="144"/>
              </a:cxn>
              <a:cxn ang="0">
                <a:pos x="53" y="107"/>
              </a:cxn>
              <a:cxn ang="0">
                <a:pos x="57" y="112"/>
              </a:cxn>
              <a:cxn ang="0">
                <a:pos x="52" y="91"/>
              </a:cxn>
              <a:cxn ang="0">
                <a:pos x="38" y="82"/>
              </a:cxn>
              <a:cxn ang="0">
                <a:pos x="38" y="74"/>
              </a:cxn>
              <a:cxn ang="0">
                <a:pos x="43" y="74"/>
              </a:cxn>
              <a:cxn ang="0">
                <a:pos x="4" y="63"/>
              </a:cxn>
              <a:cxn ang="0">
                <a:pos x="0" y="49"/>
              </a:cxn>
              <a:cxn ang="0">
                <a:pos x="20" y="43"/>
              </a:cxn>
              <a:cxn ang="0">
                <a:pos x="50" y="46"/>
              </a:cxn>
              <a:cxn ang="0">
                <a:pos x="43" y="25"/>
              </a:cxn>
              <a:cxn ang="0">
                <a:pos x="56" y="32"/>
              </a:cxn>
              <a:cxn ang="0">
                <a:pos x="81" y="32"/>
              </a:cxn>
              <a:cxn ang="0">
                <a:pos x="77" y="25"/>
              </a:cxn>
              <a:cxn ang="0">
                <a:pos x="98" y="17"/>
              </a:cxn>
              <a:cxn ang="0">
                <a:pos x="102" y="3"/>
              </a:cxn>
              <a:cxn ang="0">
                <a:pos x="115" y="0"/>
              </a:cxn>
            </a:cxnLst>
            <a:rect l="0" t="0" r="r" b="b"/>
            <a:pathLst>
              <a:path w="194" h="168">
                <a:moveTo>
                  <a:pt x="115" y="0"/>
                </a:moveTo>
                <a:lnTo>
                  <a:pt x="137" y="19"/>
                </a:lnTo>
                <a:lnTo>
                  <a:pt x="147" y="18"/>
                </a:lnTo>
                <a:lnTo>
                  <a:pt x="148" y="25"/>
                </a:lnTo>
                <a:lnTo>
                  <a:pt x="159" y="28"/>
                </a:lnTo>
                <a:lnTo>
                  <a:pt x="166" y="28"/>
                </a:lnTo>
                <a:lnTo>
                  <a:pt x="194" y="39"/>
                </a:lnTo>
                <a:lnTo>
                  <a:pt x="185" y="65"/>
                </a:lnTo>
                <a:lnTo>
                  <a:pt x="178" y="68"/>
                </a:lnTo>
                <a:lnTo>
                  <a:pt x="161" y="89"/>
                </a:lnTo>
                <a:lnTo>
                  <a:pt x="162" y="95"/>
                </a:lnTo>
                <a:lnTo>
                  <a:pt x="172" y="89"/>
                </a:lnTo>
                <a:lnTo>
                  <a:pt x="176" y="99"/>
                </a:lnTo>
                <a:lnTo>
                  <a:pt x="172" y="117"/>
                </a:lnTo>
                <a:lnTo>
                  <a:pt x="185" y="140"/>
                </a:lnTo>
                <a:lnTo>
                  <a:pt x="164" y="154"/>
                </a:lnTo>
                <a:lnTo>
                  <a:pt x="147" y="148"/>
                </a:lnTo>
                <a:lnTo>
                  <a:pt x="130" y="147"/>
                </a:lnTo>
                <a:lnTo>
                  <a:pt x="116" y="152"/>
                </a:lnTo>
                <a:lnTo>
                  <a:pt x="115" y="168"/>
                </a:lnTo>
                <a:lnTo>
                  <a:pt x="92" y="166"/>
                </a:lnTo>
                <a:lnTo>
                  <a:pt x="87" y="165"/>
                </a:lnTo>
                <a:lnTo>
                  <a:pt x="56" y="161"/>
                </a:lnTo>
                <a:lnTo>
                  <a:pt x="38" y="148"/>
                </a:lnTo>
                <a:lnTo>
                  <a:pt x="45" y="144"/>
                </a:lnTo>
                <a:lnTo>
                  <a:pt x="53" y="107"/>
                </a:lnTo>
                <a:lnTo>
                  <a:pt x="57" y="112"/>
                </a:lnTo>
                <a:lnTo>
                  <a:pt x="52" y="91"/>
                </a:lnTo>
                <a:lnTo>
                  <a:pt x="38" y="82"/>
                </a:lnTo>
                <a:lnTo>
                  <a:pt x="38" y="74"/>
                </a:lnTo>
                <a:lnTo>
                  <a:pt x="43" y="74"/>
                </a:lnTo>
                <a:lnTo>
                  <a:pt x="4" y="63"/>
                </a:lnTo>
                <a:lnTo>
                  <a:pt x="0" y="49"/>
                </a:lnTo>
                <a:lnTo>
                  <a:pt x="20" y="43"/>
                </a:lnTo>
                <a:lnTo>
                  <a:pt x="50" y="46"/>
                </a:lnTo>
                <a:lnTo>
                  <a:pt x="43" y="25"/>
                </a:lnTo>
                <a:lnTo>
                  <a:pt x="56" y="32"/>
                </a:lnTo>
                <a:lnTo>
                  <a:pt x="81" y="32"/>
                </a:lnTo>
                <a:lnTo>
                  <a:pt x="77" y="25"/>
                </a:lnTo>
                <a:lnTo>
                  <a:pt x="98" y="17"/>
                </a:lnTo>
                <a:lnTo>
                  <a:pt x="102" y="3"/>
                </a:lnTo>
                <a:lnTo>
                  <a:pt x="115"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04" name="Freeform 210"/>
          <p:cNvSpPr>
            <a:spLocks/>
          </p:cNvSpPr>
          <p:nvPr/>
        </p:nvSpPr>
        <p:spPr bwMode="auto">
          <a:xfrm>
            <a:off x="4235451" y="2784593"/>
            <a:ext cx="25400" cy="50800"/>
          </a:xfrm>
          <a:custGeom>
            <a:avLst/>
            <a:gdLst/>
            <a:ahLst/>
            <a:cxnLst>
              <a:cxn ang="0">
                <a:pos x="12" y="0"/>
              </a:cxn>
              <a:cxn ang="0">
                <a:pos x="16" y="17"/>
              </a:cxn>
              <a:cxn ang="0">
                <a:pos x="10" y="32"/>
              </a:cxn>
              <a:cxn ang="0">
                <a:pos x="0" y="11"/>
              </a:cxn>
              <a:cxn ang="0">
                <a:pos x="12" y="0"/>
              </a:cxn>
            </a:cxnLst>
            <a:rect l="0" t="0" r="r" b="b"/>
            <a:pathLst>
              <a:path w="16" h="32">
                <a:moveTo>
                  <a:pt x="12" y="0"/>
                </a:moveTo>
                <a:lnTo>
                  <a:pt x="16" y="17"/>
                </a:lnTo>
                <a:lnTo>
                  <a:pt x="10" y="32"/>
                </a:lnTo>
                <a:lnTo>
                  <a:pt x="0" y="11"/>
                </a:lnTo>
                <a:lnTo>
                  <a:pt x="12"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05" name="Freeform 211"/>
          <p:cNvSpPr>
            <a:spLocks/>
          </p:cNvSpPr>
          <p:nvPr/>
        </p:nvSpPr>
        <p:spPr bwMode="auto">
          <a:xfrm>
            <a:off x="4530726" y="2822693"/>
            <a:ext cx="161925" cy="130175"/>
          </a:xfrm>
          <a:custGeom>
            <a:avLst/>
            <a:gdLst/>
            <a:ahLst/>
            <a:cxnLst>
              <a:cxn ang="0">
                <a:pos x="100" y="0"/>
              </a:cxn>
              <a:cxn ang="0">
                <a:pos x="86" y="11"/>
              </a:cxn>
              <a:cxn ang="0">
                <a:pos x="68" y="5"/>
              </a:cxn>
              <a:cxn ang="0">
                <a:pos x="44" y="8"/>
              </a:cxn>
              <a:cxn ang="0">
                <a:pos x="14" y="19"/>
              </a:cxn>
              <a:cxn ang="0">
                <a:pos x="0" y="42"/>
              </a:cxn>
              <a:cxn ang="0">
                <a:pos x="16" y="56"/>
              </a:cxn>
              <a:cxn ang="0">
                <a:pos x="10" y="58"/>
              </a:cxn>
              <a:cxn ang="0">
                <a:pos x="19" y="68"/>
              </a:cxn>
              <a:cxn ang="0">
                <a:pos x="42" y="68"/>
              </a:cxn>
              <a:cxn ang="0">
                <a:pos x="66" y="82"/>
              </a:cxn>
              <a:cxn ang="0">
                <a:pos x="65" y="71"/>
              </a:cxn>
              <a:cxn ang="0">
                <a:pos x="41" y="57"/>
              </a:cxn>
              <a:cxn ang="0">
                <a:pos x="48" y="56"/>
              </a:cxn>
              <a:cxn ang="0">
                <a:pos x="47" y="49"/>
              </a:cxn>
              <a:cxn ang="0">
                <a:pos x="52" y="51"/>
              </a:cxn>
              <a:cxn ang="0">
                <a:pos x="41" y="36"/>
              </a:cxn>
              <a:cxn ang="0">
                <a:pos x="41" y="25"/>
              </a:cxn>
              <a:cxn ang="0">
                <a:pos x="55" y="37"/>
              </a:cxn>
              <a:cxn ang="0">
                <a:pos x="54" y="32"/>
              </a:cxn>
              <a:cxn ang="0">
                <a:pos x="62" y="37"/>
              </a:cxn>
              <a:cxn ang="0">
                <a:pos x="61" y="28"/>
              </a:cxn>
              <a:cxn ang="0">
                <a:pos x="68" y="32"/>
              </a:cxn>
              <a:cxn ang="0">
                <a:pos x="56" y="24"/>
              </a:cxn>
              <a:cxn ang="0">
                <a:pos x="68" y="18"/>
              </a:cxn>
              <a:cxn ang="0">
                <a:pos x="95" y="21"/>
              </a:cxn>
              <a:cxn ang="0">
                <a:pos x="102" y="7"/>
              </a:cxn>
              <a:cxn ang="0">
                <a:pos x="100" y="0"/>
              </a:cxn>
            </a:cxnLst>
            <a:rect l="0" t="0" r="r" b="b"/>
            <a:pathLst>
              <a:path w="102" h="82">
                <a:moveTo>
                  <a:pt x="100" y="0"/>
                </a:moveTo>
                <a:lnTo>
                  <a:pt x="86" y="11"/>
                </a:lnTo>
                <a:lnTo>
                  <a:pt x="68" y="5"/>
                </a:lnTo>
                <a:lnTo>
                  <a:pt x="44" y="8"/>
                </a:lnTo>
                <a:lnTo>
                  <a:pt x="14" y="19"/>
                </a:lnTo>
                <a:lnTo>
                  <a:pt x="0" y="42"/>
                </a:lnTo>
                <a:lnTo>
                  <a:pt x="16" y="56"/>
                </a:lnTo>
                <a:lnTo>
                  <a:pt x="10" y="58"/>
                </a:lnTo>
                <a:lnTo>
                  <a:pt x="19" y="68"/>
                </a:lnTo>
                <a:lnTo>
                  <a:pt x="42" y="68"/>
                </a:lnTo>
                <a:lnTo>
                  <a:pt x="66" y="82"/>
                </a:lnTo>
                <a:lnTo>
                  <a:pt x="65" y="71"/>
                </a:lnTo>
                <a:lnTo>
                  <a:pt x="41" y="57"/>
                </a:lnTo>
                <a:lnTo>
                  <a:pt x="48" y="56"/>
                </a:lnTo>
                <a:lnTo>
                  <a:pt x="47" y="49"/>
                </a:lnTo>
                <a:lnTo>
                  <a:pt x="52" y="51"/>
                </a:lnTo>
                <a:lnTo>
                  <a:pt x="41" y="36"/>
                </a:lnTo>
                <a:lnTo>
                  <a:pt x="41" y="25"/>
                </a:lnTo>
                <a:lnTo>
                  <a:pt x="55" y="37"/>
                </a:lnTo>
                <a:lnTo>
                  <a:pt x="54" y="32"/>
                </a:lnTo>
                <a:lnTo>
                  <a:pt x="62" y="37"/>
                </a:lnTo>
                <a:lnTo>
                  <a:pt x="61" y="28"/>
                </a:lnTo>
                <a:lnTo>
                  <a:pt x="68" y="32"/>
                </a:lnTo>
                <a:lnTo>
                  <a:pt x="56" y="24"/>
                </a:lnTo>
                <a:lnTo>
                  <a:pt x="68" y="18"/>
                </a:lnTo>
                <a:lnTo>
                  <a:pt x="95" y="21"/>
                </a:lnTo>
                <a:lnTo>
                  <a:pt x="102" y="7"/>
                </a:lnTo>
                <a:lnTo>
                  <a:pt x="10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06" name="Freeform 212"/>
          <p:cNvSpPr>
            <a:spLocks/>
          </p:cNvSpPr>
          <p:nvPr/>
        </p:nvSpPr>
        <p:spPr bwMode="auto">
          <a:xfrm>
            <a:off x="4538664" y="2929055"/>
            <a:ext cx="11113" cy="11113"/>
          </a:xfrm>
          <a:custGeom>
            <a:avLst/>
            <a:gdLst/>
            <a:ahLst/>
            <a:cxnLst>
              <a:cxn ang="0">
                <a:pos x="7" y="7"/>
              </a:cxn>
              <a:cxn ang="0">
                <a:pos x="5" y="0"/>
              </a:cxn>
              <a:cxn ang="0">
                <a:pos x="0" y="4"/>
              </a:cxn>
              <a:cxn ang="0">
                <a:pos x="7" y="7"/>
              </a:cxn>
            </a:cxnLst>
            <a:rect l="0" t="0" r="r" b="b"/>
            <a:pathLst>
              <a:path w="7" h="7">
                <a:moveTo>
                  <a:pt x="7" y="7"/>
                </a:moveTo>
                <a:lnTo>
                  <a:pt x="5" y="0"/>
                </a:lnTo>
                <a:lnTo>
                  <a:pt x="0" y="4"/>
                </a:lnTo>
                <a:lnTo>
                  <a:pt x="7" y="7"/>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07" name="Freeform 213"/>
          <p:cNvSpPr>
            <a:spLocks/>
          </p:cNvSpPr>
          <p:nvPr/>
        </p:nvSpPr>
        <p:spPr bwMode="auto">
          <a:xfrm>
            <a:off x="4557714" y="2933817"/>
            <a:ext cx="61913" cy="58738"/>
          </a:xfrm>
          <a:custGeom>
            <a:avLst/>
            <a:gdLst/>
            <a:ahLst/>
            <a:cxnLst>
              <a:cxn ang="0">
                <a:pos x="16" y="0"/>
              </a:cxn>
              <a:cxn ang="0">
                <a:pos x="0" y="9"/>
              </a:cxn>
              <a:cxn ang="0">
                <a:pos x="10" y="19"/>
              </a:cxn>
              <a:cxn ang="0">
                <a:pos x="10" y="28"/>
              </a:cxn>
              <a:cxn ang="0">
                <a:pos x="17" y="25"/>
              </a:cxn>
              <a:cxn ang="0">
                <a:pos x="23" y="37"/>
              </a:cxn>
              <a:cxn ang="0">
                <a:pos x="27" y="30"/>
              </a:cxn>
              <a:cxn ang="0">
                <a:pos x="34" y="36"/>
              </a:cxn>
              <a:cxn ang="0">
                <a:pos x="28" y="15"/>
              </a:cxn>
              <a:cxn ang="0">
                <a:pos x="34" y="21"/>
              </a:cxn>
              <a:cxn ang="0">
                <a:pos x="39" y="15"/>
              </a:cxn>
              <a:cxn ang="0">
                <a:pos x="16" y="0"/>
              </a:cxn>
            </a:cxnLst>
            <a:rect l="0" t="0" r="r" b="b"/>
            <a:pathLst>
              <a:path w="39" h="37">
                <a:moveTo>
                  <a:pt x="16" y="0"/>
                </a:moveTo>
                <a:lnTo>
                  <a:pt x="0" y="9"/>
                </a:lnTo>
                <a:lnTo>
                  <a:pt x="10" y="19"/>
                </a:lnTo>
                <a:lnTo>
                  <a:pt x="10" y="28"/>
                </a:lnTo>
                <a:lnTo>
                  <a:pt x="17" y="25"/>
                </a:lnTo>
                <a:lnTo>
                  <a:pt x="23" y="37"/>
                </a:lnTo>
                <a:lnTo>
                  <a:pt x="27" y="30"/>
                </a:lnTo>
                <a:lnTo>
                  <a:pt x="34" y="36"/>
                </a:lnTo>
                <a:lnTo>
                  <a:pt x="28" y="15"/>
                </a:lnTo>
                <a:lnTo>
                  <a:pt x="34" y="21"/>
                </a:lnTo>
                <a:lnTo>
                  <a:pt x="39" y="15"/>
                </a:lnTo>
                <a:lnTo>
                  <a:pt x="16"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08" name="Freeform 214"/>
          <p:cNvSpPr>
            <a:spLocks/>
          </p:cNvSpPr>
          <p:nvPr/>
        </p:nvSpPr>
        <p:spPr bwMode="auto">
          <a:xfrm>
            <a:off x="4627563" y="3017954"/>
            <a:ext cx="69850" cy="19050"/>
          </a:xfrm>
          <a:custGeom>
            <a:avLst/>
            <a:gdLst/>
            <a:ahLst/>
            <a:cxnLst>
              <a:cxn ang="0">
                <a:pos x="25" y="5"/>
              </a:cxn>
              <a:cxn ang="0">
                <a:pos x="1" y="0"/>
              </a:cxn>
              <a:cxn ang="0">
                <a:pos x="0" y="8"/>
              </a:cxn>
              <a:cxn ang="0">
                <a:pos x="43" y="12"/>
              </a:cxn>
              <a:cxn ang="0">
                <a:pos x="44" y="7"/>
              </a:cxn>
              <a:cxn ang="0">
                <a:pos x="25" y="5"/>
              </a:cxn>
            </a:cxnLst>
            <a:rect l="0" t="0" r="r" b="b"/>
            <a:pathLst>
              <a:path w="44" h="12">
                <a:moveTo>
                  <a:pt x="25" y="5"/>
                </a:moveTo>
                <a:lnTo>
                  <a:pt x="1" y="0"/>
                </a:lnTo>
                <a:lnTo>
                  <a:pt x="0" y="8"/>
                </a:lnTo>
                <a:lnTo>
                  <a:pt x="43" y="12"/>
                </a:lnTo>
                <a:lnTo>
                  <a:pt x="44" y="7"/>
                </a:lnTo>
                <a:lnTo>
                  <a:pt x="25" y="5"/>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09" name="Freeform 215"/>
          <p:cNvSpPr>
            <a:spLocks/>
          </p:cNvSpPr>
          <p:nvPr/>
        </p:nvSpPr>
        <p:spPr bwMode="auto">
          <a:xfrm>
            <a:off x="4606927" y="2911592"/>
            <a:ext cx="39688" cy="28575"/>
          </a:xfrm>
          <a:custGeom>
            <a:avLst/>
            <a:gdLst/>
            <a:ahLst/>
            <a:cxnLst>
              <a:cxn ang="0">
                <a:pos x="25" y="18"/>
              </a:cxn>
              <a:cxn ang="0">
                <a:pos x="6" y="0"/>
              </a:cxn>
              <a:cxn ang="0">
                <a:pos x="0" y="2"/>
              </a:cxn>
              <a:cxn ang="0">
                <a:pos x="25" y="18"/>
              </a:cxn>
            </a:cxnLst>
            <a:rect l="0" t="0" r="r" b="b"/>
            <a:pathLst>
              <a:path w="25" h="18">
                <a:moveTo>
                  <a:pt x="25" y="18"/>
                </a:moveTo>
                <a:lnTo>
                  <a:pt x="6" y="0"/>
                </a:lnTo>
                <a:lnTo>
                  <a:pt x="0" y="2"/>
                </a:lnTo>
                <a:lnTo>
                  <a:pt x="25" y="18"/>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10" name="Freeform 216"/>
          <p:cNvSpPr>
            <a:spLocks/>
          </p:cNvSpPr>
          <p:nvPr/>
        </p:nvSpPr>
        <p:spPr bwMode="auto">
          <a:xfrm>
            <a:off x="3792538" y="2413117"/>
            <a:ext cx="101600" cy="109538"/>
          </a:xfrm>
          <a:custGeom>
            <a:avLst/>
            <a:gdLst/>
            <a:ahLst/>
            <a:cxnLst>
              <a:cxn ang="0">
                <a:pos x="47" y="5"/>
              </a:cxn>
              <a:cxn ang="0">
                <a:pos x="47" y="0"/>
              </a:cxn>
              <a:cxn ang="0">
                <a:pos x="39" y="2"/>
              </a:cxn>
              <a:cxn ang="0">
                <a:pos x="29" y="10"/>
              </a:cxn>
              <a:cxn ang="0">
                <a:pos x="37" y="12"/>
              </a:cxn>
              <a:cxn ang="0">
                <a:pos x="30" y="19"/>
              </a:cxn>
              <a:cxn ang="0">
                <a:pos x="14" y="17"/>
              </a:cxn>
              <a:cxn ang="0">
                <a:pos x="7" y="23"/>
              </a:cxn>
              <a:cxn ang="0">
                <a:pos x="15" y="27"/>
              </a:cxn>
              <a:cxn ang="0">
                <a:pos x="7" y="31"/>
              </a:cxn>
              <a:cxn ang="0">
                <a:pos x="9" y="35"/>
              </a:cxn>
              <a:cxn ang="0">
                <a:pos x="22" y="38"/>
              </a:cxn>
              <a:cxn ang="0">
                <a:pos x="8" y="49"/>
              </a:cxn>
              <a:cxn ang="0">
                <a:pos x="25" y="48"/>
              </a:cxn>
              <a:cxn ang="0">
                <a:pos x="0" y="58"/>
              </a:cxn>
              <a:cxn ang="0">
                <a:pos x="7" y="59"/>
              </a:cxn>
              <a:cxn ang="0">
                <a:pos x="0" y="65"/>
              </a:cxn>
              <a:cxn ang="0">
                <a:pos x="8" y="65"/>
              </a:cxn>
              <a:cxn ang="0">
                <a:pos x="1" y="69"/>
              </a:cxn>
              <a:cxn ang="0">
                <a:pos x="57" y="58"/>
              </a:cxn>
              <a:cxn ang="0">
                <a:pos x="64" y="23"/>
              </a:cxn>
              <a:cxn ang="0">
                <a:pos x="60" y="14"/>
              </a:cxn>
              <a:cxn ang="0">
                <a:pos x="44" y="20"/>
              </a:cxn>
              <a:cxn ang="0">
                <a:pos x="39" y="14"/>
              </a:cxn>
              <a:cxn ang="0">
                <a:pos x="47" y="5"/>
              </a:cxn>
            </a:cxnLst>
            <a:rect l="0" t="0" r="r" b="b"/>
            <a:pathLst>
              <a:path w="64" h="69">
                <a:moveTo>
                  <a:pt x="47" y="5"/>
                </a:moveTo>
                <a:lnTo>
                  <a:pt x="47" y="0"/>
                </a:lnTo>
                <a:lnTo>
                  <a:pt x="39" y="2"/>
                </a:lnTo>
                <a:lnTo>
                  <a:pt x="29" y="10"/>
                </a:lnTo>
                <a:lnTo>
                  <a:pt x="37" y="12"/>
                </a:lnTo>
                <a:lnTo>
                  <a:pt x="30" y="19"/>
                </a:lnTo>
                <a:lnTo>
                  <a:pt x="14" y="17"/>
                </a:lnTo>
                <a:lnTo>
                  <a:pt x="7" y="23"/>
                </a:lnTo>
                <a:lnTo>
                  <a:pt x="15" y="27"/>
                </a:lnTo>
                <a:lnTo>
                  <a:pt x="7" y="31"/>
                </a:lnTo>
                <a:lnTo>
                  <a:pt x="9" y="35"/>
                </a:lnTo>
                <a:lnTo>
                  <a:pt x="22" y="38"/>
                </a:lnTo>
                <a:lnTo>
                  <a:pt x="8" y="49"/>
                </a:lnTo>
                <a:lnTo>
                  <a:pt x="25" y="48"/>
                </a:lnTo>
                <a:lnTo>
                  <a:pt x="0" y="58"/>
                </a:lnTo>
                <a:lnTo>
                  <a:pt x="7" y="59"/>
                </a:lnTo>
                <a:lnTo>
                  <a:pt x="0" y="65"/>
                </a:lnTo>
                <a:lnTo>
                  <a:pt x="8" y="65"/>
                </a:lnTo>
                <a:lnTo>
                  <a:pt x="1" y="69"/>
                </a:lnTo>
                <a:lnTo>
                  <a:pt x="57" y="58"/>
                </a:lnTo>
                <a:lnTo>
                  <a:pt x="64" y="23"/>
                </a:lnTo>
                <a:lnTo>
                  <a:pt x="60" y="14"/>
                </a:lnTo>
                <a:lnTo>
                  <a:pt x="44" y="20"/>
                </a:lnTo>
                <a:lnTo>
                  <a:pt x="39" y="14"/>
                </a:lnTo>
                <a:lnTo>
                  <a:pt x="47" y="5"/>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11" name="Freeform 217"/>
          <p:cNvSpPr>
            <a:spLocks/>
          </p:cNvSpPr>
          <p:nvPr/>
        </p:nvSpPr>
        <p:spPr bwMode="auto">
          <a:xfrm>
            <a:off x="4189414" y="2660768"/>
            <a:ext cx="296863" cy="284163"/>
          </a:xfrm>
          <a:custGeom>
            <a:avLst/>
            <a:gdLst/>
            <a:ahLst/>
            <a:cxnLst>
              <a:cxn ang="0">
                <a:pos x="109" y="29"/>
              </a:cxn>
              <a:cxn ang="0">
                <a:pos x="113" y="26"/>
              </a:cxn>
              <a:cxn ang="0">
                <a:pos x="105" y="15"/>
              </a:cxn>
              <a:cxn ang="0">
                <a:pos x="109" y="11"/>
              </a:cxn>
              <a:cxn ang="0">
                <a:pos x="84" y="0"/>
              </a:cxn>
              <a:cxn ang="0">
                <a:pos x="57" y="4"/>
              </a:cxn>
              <a:cxn ang="0">
                <a:pos x="53" y="14"/>
              </a:cxn>
              <a:cxn ang="0">
                <a:pos x="41" y="11"/>
              </a:cxn>
              <a:cxn ang="0">
                <a:pos x="35" y="22"/>
              </a:cxn>
              <a:cxn ang="0">
                <a:pos x="27" y="12"/>
              </a:cxn>
              <a:cxn ang="0">
                <a:pos x="18" y="21"/>
              </a:cxn>
              <a:cxn ang="0">
                <a:pos x="4" y="22"/>
              </a:cxn>
              <a:cxn ang="0">
                <a:pos x="0" y="40"/>
              </a:cxn>
              <a:cxn ang="0">
                <a:pos x="13" y="63"/>
              </a:cxn>
              <a:cxn ang="0">
                <a:pos x="32" y="51"/>
              </a:cxn>
              <a:cxn ang="0">
                <a:pos x="55" y="60"/>
              </a:cxn>
              <a:cxn ang="0">
                <a:pos x="71" y="91"/>
              </a:cxn>
              <a:cxn ang="0">
                <a:pos x="141" y="135"/>
              </a:cxn>
              <a:cxn ang="0">
                <a:pos x="152" y="160"/>
              </a:cxn>
              <a:cxn ang="0">
                <a:pos x="144" y="173"/>
              </a:cxn>
              <a:cxn ang="0">
                <a:pos x="150" y="179"/>
              </a:cxn>
              <a:cxn ang="0">
                <a:pos x="166" y="156"/>
              </a:cxn>
              <a:cxn ang="0">
                <a:pos x="166" y="148"/>
              </a:cxn>
              <a:cxn ang="0">
                <a:pos x="157" y="142"/>
              </a:cxn>
              <a:cxn ang="0">
                <a:pos x="161" y="131"/>
              </a:cxn>
              <a:cxn ang="0">
                <a:pos x="166" y="127"/>
              </a:cxn>
              <a:cxn ang="0">
                <a:pos x="186" y="141"/>
              </a:cxn>
              <a:cxn ang="0">
                <a:pos x="187" y="135"/>
              </a:cxn>
              <a:cxn ang="0">
                <a:pos x="179" y="123"/>
              </a:cxn>
              <a:cxn ang="0">
                <a:pos x="147" y="109"/>
              </a:cxn>
              <a:cxn ang="0">
                <a:pos x="148" y="99"/>
              </a:cxn>
              <a:cxn ang="0">
                <a:pos x="134" y="102"/>
              </a:cxn>
              <a:cxn ang="0">
                <a:pos x="127" y="96"/>
              </a:cxn>
              <a:cxn ang="0">
                <a:pos x="108" y="67"/>
              </a:cxn>
              <a:cxn ang="0">
                <a:pos x="90" y="57"/>
              </a:cxn>
              <a:cxn ang="0">
                <a:pos x="87" y="32"/>
              </a:cxn>
              <a:cxn ang="0">
                <a:pos x="109" y="29"/>
              </a:cxn>
            </a:cxnLst>
            <a:rect l="0" t="0" r="r" b="b"/>
            <a:pathLst>
              <a:path w="187" h="179">
                <a:moveTo>
                  <a:pt x="109" y="29"/>
                </a:moveTo>
                <a:lnTo>
                  <a:pt x="113" y="26"/>
                </a:lnTo>
                <a:lnTo>
                  <a:pt x="105" y="15"/>
                </a:lnTo>
                <a:lnTo>
                  <a:pt x="109" y="11"/>
                </a:lnTo>
                <a:lnTo>
                  <a:pt x="84" y="0"/>
                </a:lnTo>
                <a:lnTo>
                  <a:pt x="57" y="4"/>
                </a:lnTo>
                <a:lnTo>
                  <a:pt x="53" y="14"/>
                </a:lnTo>
                <a:lnTo>
                  <a:pt x="41" y="11"/>
                </a:lnTo>
                <a:lnTo>
                  <a:pt x="35" y="22"/>
                </a:lnTo>
                <a:lnTo>
                  <a:pt x="27" y="12"/>
                </a:lnTo>
                <a:lnTo>
                  <a:pt x="18" y="21"/>
                </a:lnTo>
                <a:lnTo>
                  <a:pt x="4" y="22"/>
                </a:lnTo>
                <a:lnTo>
                  <a:pt x="0" y="40"/>
                </a:lnTo>
                <a:lnTo>
                  <a:pt x="13" y="63"/>
                </a:lnTo>
                <a:lnTo>
                  <a:pt x="32" y="51"/>
                </a:lnTo>
                <a:lnTo>
                  <a:pt x="55" y="60"/>
                </a:lnTo>
                <a:lnTo>
                  <a:pt x="71" y="91"/>
                </a:lnTo>
                <a:lnTo>
                  <a:pt x="141" y="135"/>
                </a:lnTo>
                <a:lnTo>
                  <a:pt x="152" y="160"/>
                </a:lnTo>
                <a:lnTo>
                  <a:pt x="144" y="173"/>
                </a:lnTo>
                <a:lnTo>
                  <a:pt x="150" y="179"/>
                </a:lnTo>
                <a:lnTo>
                  <a:pt x="166" y="156"/>
                </a:lnTo>
                <a:lnTo>
                  <a:pt x="166" y="148"/>
                </a:lnTo>
                <a:lnTo>
                  <a:pt x="157" y="142"/>
                </a:lnTo>
                <a:lnTo>
                  <a:pt x="161" y="131"/>
                </a:lnTo>
                <a:lnTo>
                  <a:pt x="166" y="127"/>
                </a:lnTo>
                <a:lnTo>
                  <a:pt x="186" y="141"/>
                </a:lnTo>
                <a:lnTo>
                  <a:pt x="187" y="135"/>
                </a:lnTo>
                <a:lnTo>
                  <a:pt x="179" y="123"/>
                </a:lnTo>
                <a:lnTo>
                  <a:pt x="147" y="109"/>
                </a:lnTo>
                <a:lnTo>
                  <a:pt x="148" y="99"/>
                </a:lnTo>
                <a:lnTo>
                  <a:pt x="134" y="102"/>
                </a:lnTo>
                <a:lnTo>
                  <a:pt x="127" y="96"/>
                </a:lnTo>
                <a:lnTo>
                  <a:pt x="108" y="67"/>
                </a:lnTo>
                <a:lnTo>
                  <a:pt x="90" y="57"/>
                </a:lnTo>
                <a:lnTo>
                  <a:pt x="87" y="32"/>
                </a:lnTo>
                <a:lnTo>
                  <a:pt x="109" y="29"/>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12" name="Freeform 218"/>
          <p:cNvSpPr>
            <a:spLocks/>
          </p:cNvSpPr>
          <p:nvPr/>
        </p:nvSpPr>
        <p:spPr bwMode="auto">
          <a:xfrm>
            <a:off x="4224338" y="2838567"/>
            <a:ext cx="38100" cy="76200"/>
          </a:xfrm>
          <a:custGeom>
            <a:avLst/>
            <a:gdLst/>
            <a:ahLst/>
            <a:cxnLst>
              <a:cxn ang="0">
                <a:pos x="16" y="0"/>
              </a:cxn>
              <a:cxn ang="0">
                <a:pos x="24" y="12"/>
              </a:cxn>
              <a:cxn ang="0">
                <a:pos x="23" y="37"/>
              </a:cxn>
              <a:cxn ang="0">
                <a:pos x="10" y="48"/>
              </a:cxn>
              <a:cxn ang="0">
                <a:pos x="0" y="7"/>
              </a:cxn>
              <a:cxn ang="0">
                <a:pos x="16" y="0"/>
              </a:cxn>
            </a:cxnLst>
            <a:rect l="0" t="0" r="r" b="b"/>
            <a:pathLst>
              <a:path w="24" h="48">
                <a:moveTo>
                  <a:pt x="16" y="0"/>
                </a:moveTo>
                <a:lnTo>
                  <a:pt x="24" y="12"/>
                </a:lnTo>
                <a:lnTo>
                  <a:pt x="23" y="37"/>
                </a:lnTo>
                <a:lnTo>
                  <a:pt x="10" y="48"/>
                </a:lnTo>
                <a:lnTo>
                  <a:pt x="0" y="7"/>
                </a:lnTo>
                <a:lnTo>
                  <a:pt x="16"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13" name="Freeform 219"/>
          <p:cNvSpPr>
            <a:spLocks/>
          </p:cNvSpPr>
          <p:nvPr/>
        </p:nvSpPr>
        <p:spPr bwMode="auto">
          <a:xfrm>
            <a:off x="4333876" y="2933817"/>
            <a:ext cx="82550" cy="50800"/>
          </a:xfrm>
          <a:custGeom>
            <a:avLst/>
            <a:gdLst/>
            <a:ahLst/>
            <a:cxnLst>
              <a:cxn ang="0">
                <a:pos x="52" y="0"/>
              </a:cxn>
              <a:cxn ang="0">
                <a:pos x="43" y="16"/>
              </a:cxn>
              <a:cxn ang="0">
                <a:pos x="43" y="32"/>
              </a:cxn>
              <a:cxn ang="0">
                <a:pos x="0" y="7"/>
              </a:cxn>
              <a:cxn ang="0">
                <a:pos x="4" y="1"/>
              </a:cxn>
              <a:cxn ang="0">
                <a:pos x="21" y="7"/>
              </a:cxn>
              <a:cxn ang="0">
                <a:pos x="52" y="0"/>
              </a:cxn>
            </a:cxnLst>
            <a:rect l="0" t="0" r="r" b="b"/>
            <a:pathLst>
              <a:path w="52" h="32">
                <a:moveTo>
                  <a:pt x="52" y="0"/>
                </a:moveTo>
                <a:lnTo>
                  <a:pt x="43" y="16"/>
                </a:lnTo>
                <a:lnTo>
                  <a:pt x="43" y="32"/>
                </a:lnTo>
                <a:lnTo>
                  <a:pt x="0" y="7"/>
                </a:lnTo>
                <a:lnTo>
                  <a:pt x="4" y="1"/>
                </a:lnTo>
                <a:lnTo>
                  <a:pt x="21" y="7"/>
                </a:lnTo>
                <a:lnTo>
                  <a:pt x="52"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14" name="Freeform 220"/>
          <p:cNvSpPr>
            <a:spLocks/>
          </p:cNvSpPr>
          <p:nvPr/>
        </p:nvSpPr>
        <p:spPr bwMode="auto">
          <a:xfrm>
            <a:off x="4167188" y="2565518"/>
            <a:ext cx="12700" cy="17463"/>
          </a:xfrm>
          <a:custGeom>
            <a:avLst/>
            <a:gdLst/>
            <a:ahLst/>
            <a:cxnLst>
              <a:cxn ang="0">
                <a:pos x="1" y="11"/>
              </a:cxn>
              <a:cxn ang="0">
                <a:pos x="8" y="11"/>
              </a:cxn>
              <a:cxn ang="0">
                <a:pos x="7" y="0"/>
              </a:cxn>
              <a:cxn ang="0">
                <a:pos x="0" y="4"/>
              </a:cxn>
              <a:cxn ang="0">
                <a:pos x="1" y="11"/>
              </a:cxn>
            </a:cxnLst>
            <a:rect l="0" t="0" r="r" b="b"/>
            <a:pathLst>
              <a:path w="8" h="11">
                <a:moveTo>
                  <a:pt x="1" y="11"/>
                </a:moveTo>
                <a:lnTo>
                  <a:pt x="8" y="11"/>
                </a:lnTo>
                <a:lnTo>
                  <a:pt x="7" y="0"/>
                </a:lnTo>
                <a:lnTo>
                  <a:pt x="0" y="4"/>
                </a:lnTo>
                <a:lnTo>
                  <a:pt x="1" y="11"/>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15" name="Freeform 221"/>
          <p:cNvSpPr>
            <a:spLocks/>
          </p:cNvSpPr>
          <p:nvPr/>
        </p:nvSpPr>
        <p:spPr bwMode="auto">
          <a:xfrm>
            <a:off x="4117977" y="2471855"/>
            <a:ext cx="87313" cy="74613"/>
          </a:xfrm>
          <a:custGeom>
            <a:avLst/>
            <a:gdLst/>
            <a:ahLst/>
            <a:cxnLst>
              <a:cxn ang="0">
                <a:pos x="24" y="7"/>
              </a:cxn>
              <a:cxn ang="0">
                <a:pos x="24" y="17"/>
              </a:cxn>
              <a:cxn ang="0">
                <a:pos x="28" y="18"/>
              </a:cxn>
              <a:cxn ang="0">
                <a:pos x="31" y="0"/>
              </a:cxn>
              <a:cxn ang="0">
                <a:pos x="55" y="0"/>
              </a:cxn>
              <a:cxn ang="0">
                <a:pos x="46" y="11"/>
              </a:cxn>
              <a:cxn ang="0">
                <a:pos x="52" y="17"/>
              </a:cxn>
              <a:cxn ang="0">
                <a:pos x="45" y="26"/>
              </a:cxn>
              <a:cxn ang="0">
                <a:pos x="38" y="25"/>
              </a:cxn>
              <a:cxn ang="0">
                <a:pos x="37" y="47"/>
              </a:cxn>
              <a:cxn ang="0">
                <a:pos x="24" y="35"/>
              </a:cxn>
              <a:cxn ang="0">
                <a:pos x="0" y="36"/>
              </a:cxn>
              <a:cxn ang="0">
                <a:pos x="21" y="29"/>
              </a:cxn>
              <a:cxn ang="0">
                <a:pos x="10" y="25"/>
              </a:cxn>
              <a:cxn ang="0">
                <a:pos x="24" y="7"/>
              </a:cxn>
            </a:cxnLst>
            <a:rect l="0" t="0" r="r" b="b"/>
            <a:pathLst>
              <a:path w="55" h="47">
                <a:moveTo>
                  <a:pt x="24" y="7"/>
                </a:moveTo>
                <a:lnTo>
                  <a:pt x="24" y="17"/>
                </a:lnTo>
                <a:lnTo>
                  <a:pt x="28" y="18"/>
                </a:lnTo>
                <a:lnTo>
                  <a:pt x="31" y="0"/>
                </a:lnTo>
                <a:lnTo>
                  <a:pt x="55" y="0"/>
                </a:lnTo>
                <a:lnTo>
                  <a:pt x="46" y="11"/>
                </a:lnTo>
                <a:lnTo>
                  <a:pt x="52" y="17"/>
                </a:lnTo>
                <a:lnTo>
                  <a:pt x="45" y="26"/>
                </a:lnTo>
                <a:lnTo>
                  <a:pt x="38" y="25"/>
                </a:lnTo>
                <a:lnTo>
                  <a:pt x="37" y="47"/>
                </a:lnTo>
                <a:lnTo>
                  <a:pt x="24" y="35"/>
                </a:lnTo>
                <a:lnTo>
                  <a:pt x="0" y="36"/>
                </a:lnTo>
                <a:lnTo>
                  <a:pt x="21" y="29"/>
                </a:lnTo>
                <a:lnTo>
                  <a:pt x="10" y="25"/>
                </a:lnTo>
                <a:lnTo>
                  <a:pt x="24" y="7"/>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16" name="Freeform 222"/>
          <p:cNvSpPr>
            <a:spLocks/>
          </p:cNvSpPr>
          <p:nvPr/>
        </p:nvSpPr>
        <p:spPr bwMode="auto">
          <a:xfrm>
            <a:off x="4167189" y="1967029"/>
            <a:ext cx="530225" cy="361950"/>
          </a:xfrm>
          <a:custGeom>
            <a:avLst/>
            <a:gdLst/>
            <a:ahLst/>
            <a:cxnLst>
              <a:cxn ang="0">
                <a:pos x="333" y="12"/>
              </a:cxn>
              <a:cxn ang="0">
                <a:pos x="320" y="20"/>
              </a:cxn>
              <a:cxn ang="0">
                <a:pos x="334" y="21"/>
              </a:cxn>
              <a:cxn ang="0">
                <a:pos x="310" y="23"/>
              </a:cxn>
              <a:cxn ang="0">
                <a:pos x="271" y="21"/>
              </a:cxn>
              <a:cxn ang="0">
                <a:pos x="256" y="40"/>
              </a:cxn>
              <a:cxn ang="0">
                <a:pos x="213" y="28"/>
              </a:cxn>
              <a:cxn ang="0">
                <a:pos x="197" y="34"/>
              </a:cxn>
              <a:cxn ang="0">
                <a:pos x="175" y="42"/>
              </a:cxn>
              <a:cxn ang="0">
                <a:pos x="155" y="54"/>
              </a:cxn>
              <a:cxn ang="0">
                <a:pos x="151" y="68"/>
              </a:cxn>
              <a:cxn ang="0">
                <a:pos x="126" y="100"/>
              </a:cxn>
              <a:cxn ang="0">
                <a:pos x="123" y="118"/>
              </a:cxn>
              <a:cxn ang="0">
                <a:pos x="98" y="160"/>
              </a:cxn>
              <a:cxn ang="0">
                <a:pos x="98" y="174"/>
              </a:cxn>
              <a:cxn ang="0">
                <a:pos x="91" y="193"/>
              </a:cxn>
              <a:cxn ang="0">
                <a:pos x="84" y="209"/>
              </a:cxn>
              <a:cxn ang="0">
                <a:pos x="76" y="193"/>
              </a:cxn>
              <a:cxn ang="0">
                <a:pos x="70" y="198"/>
              </a:cxn>
              <a:cxn ang="0">
                <a:pos x="60" y="209"/>
              </a:cxn>
              <a:cxn ang="0">
                <a:pos x="20" y="227"/>
              </a:cxn>
              <a:cxn ang="0">
                <a:pos x="3" y="216"/>
              </a:cxn>
              <a:cxn ang="0">
                <a:pos x="0" y="202"/>
              </a:cxn>
              <a:cxn ang="0">
                <a:pos x="7" y="195"/>
              </a:cxn>
              <a:cxn ang="0">
                <a:pos x="15" y="182"/>
              </a:cxn>
              <a:cxn ang="0">
                <a:pos x="6" y="186"/>
              </a:cxn>
              <a:cxn ang="0">
                <a:pos x="0" y="175"/>
              </a:cxn>
              <a:cxn ang="0">
                <a:pos x="35" y="170"/>
              </a:cxn>
              <a:cxn ang="0">
                <a:pos x="27" y="171"/>
              </a:cxn>
              <a:cxn ang="0">
                <a:pos x="0" y="172"/>
              </a:cxn>
              <a:cxn ang="0">
                <a:pos x="18" y="158"/>
              </a:cxn>
              <a:cxn ang="0">
                <a:pos x="21" y="153"/>
              </a:cxn>
              <a:cxn ang="0">
                <a:pos x="34" y="147"/>
              </a:cxn>
              <a:cxn ang="0">
                <a:pos x="34" y="139"/>
              </a:cxn>
              <a:cxn ang="0">
                <a:pos x="64" y="122"/>
              </a:cxn>
              <a:cxn ang="0">
                <a:pos x="87" y="111"/>
              </a:cxn>
              <a:cxn ang="0">
                <a:pos x="87" y="104"/>
              </a:cxn>
              <a:cxn ang="0">
                <a:pos x="97" y="97"/>
              </a:cxn>
              <a:cxn ang="0">
                <a:pos x="102" y="87"/>
              </a:cxn>
              <a:cxn ang="0">
                <a:pos x="112" y="73"/>
              </a:cxn>
              <a:cxn ang="0">
                <a:pos x="136" y="58"/>
              </a:cxn>
              <a:cxn ang="0">
                <a:pos x="151" y="52"/>
              </a:cxn>
              <a:cxn ang="0">
                <a:pos x="152" y="42"/>
              </a:cxn>
              <a:cxn ang="0">
                <a:pos x="165" y="34"/>
              </a:cxn>
              <a:cxn ang="0">
                <a:pos x="189" y="31"/>
              </a:cxn>
              <a:cxn ang="0">
                <a:pos x="185" y="21"/>
              </a:cxn>
              <a:cxn ang="0">
                <a:pos x="192" y="27"/>
              </a:cxn>
              <a:cxn ang="0">
                <a:pos x="197" y="30"/>
              </a:cxn>
              <a:cxn ang="0">
                <a:pos x="236" y="19"/>
              </a:cxn>
              <a:cxn ang="0">
                <a:pos x="266" y="5"/>
              </a:cxn>
              <a:cxn ang="0">
                <a:pos x="277" y="13"/>
              </a:cxn>
              <a:cxn ang="0">
                <a:pos x="288" y="0"/>
              </a:cxn>
              <a:cxn ang="0">
                <a:pos x="292" y="6"/>
              </a:cxn>
              <a:cxn ang="0">
                <a:pos x="309" y="5"/>
              </a:cxn>
            </a:cxnLst>
            <a:rect l="0" t="0" r="r" b="b"/>
            <a:pathLst>
              <a:path w="334" h="228">
                <a:moveTo>
                  <a:pt x="309" y="5"/>
                </a:moveTo>
                <a:lnTo>
                  <a:pt x="333" y="12"/>
                </a:lnTo>
                <a:lnTo>
                  <a:pt x="304" y="16"/>
                </a:lnTo>
                <a:lnTo>
                  <a:pt x="320" y="20"/>
                </a:lnTo>
                <a:lnTo>
                  <a:pt x="316" y="24"/>
                </a:lnTo>
                <a:lnTo>
                  <a:pt x="334" y="21"/>
                </a:lnTo>
                <a:lnTo>
                  <a:pt x="312" y="33"/>
                </a:lnTo>
                <a:lnTo>
                  <a:pt x="310" y="23"/>
                </a:lnTo>
                <a:lnTo>
                  <a:pt x="297" y="17"/>
                </a:lnTo>
                <a:lnTo>
                  <a:pt x="271" y="21"/>
                </a:lnTo>
                <a:lnTo>
                  <a:pt x="270" y="34"/>
                </a:lnTo>
                <a:lnTo>
                  <a:pt x="256" y="40"/>
                </a:lnTo>
                <a:lnTo>
                  <a:pt x="228" y="38"/>
                </a:lnTo>
                <a:lnTo>
                  <a:pt x="213" y="28"/>
                </a:lnTo>
                <a:lnTo>
                  <a:pt x="204" y="33"/>
                </a:lnTo>
                <a:lnTo>
                  <a:pt x="197" y="34"/>
                </a:lnTo>
                <a:lnTo>
                  <a:pt x="197" y="45"/>
                </a:lnTo>
                <a:lnTo>
                  <a:pt x="175" y="42"/>
                </a:lnTo>
                <a:lnTo>
                  <a:pt x="169" y="52"/>
                </a:lnTo>
                <a:lnTo>
                  <a:pt x="155" y="54"/>
                </a:lnTo>
                <a:lnTo>
                  <a:pt x="148" y="62"/>
                </a:lnTo>
                <a:lnTo>
                  <a:pt x="151" y="68"/>
                </a:lnTo>
                <a:lnTo>
                  <a:pt x="129" y="84"/>
                </a:lnTo>
                <a:lnTo>
                  <a:pt x="126" y="100"/>
                </a:lnTo>
                <a:lnTo>
                  <a:pt x="118" y="109"/>
                </a:lnTo>
                <a:lnTo>
                  <a:pt x="123" y="118"/>
                </a:lnTo>
                <a:lnTo>
                  <a:pt x="98" y="126"/>
                </a:lnTo>
                <a:lnTo>
                  <a:pt x="98" y="160"/>
                </a:lnTo>
                <a:lnTo>
                  <a:pt x="105" y="167"/>
                </a:lnTo>
                <a:lnTo>
                  <a:pt x="98" y="174"/>
                </a:lnTo>
                <a:lnTo>
                  <a:pt x="101" y="191"/>
                </a:lnTo>
                <a:lnTo>
                  <a:pt x="91" y="193"/>
                </a:lnTo>
                <a:lnTo>
                  <a:pt x="88" y="212"/>
                </a:lnTo>
                <a:lnTo>
                  <a:pt x="84" y="209"/>
                </a:lnTo>
                <a:lnTo>
                  <a:pt x="77" y="206"/>
                </a:lnTo>
                <a:lnTo>
                  <a:pt x="76" y="193"/>
                </a:lnTo>
                <a:lnTo>
                  <a:pt x="73" y="200"/>
                </a:lnTo>
                <a:lnTo>
                  <a:pt x="70" y="198"/>
                </a:lnTo>
                <a:lnTo>
                  <a:pt x="70" y="210"/>
                </a:lnTo>
                <a:lnTo>
                  <a:pt x="60" y="209"/>
                </a:lnTo>
                <a:lnTo>
                  <a:pt x="34" y="228"/>
                </a:lnTo>
                <a:lnTo>
                  <a:pt x="20" y="227"/>
                </a:lnTo>
                <a:lnTo>
                  <a:pt x="21" y="223"/>
                </a:lnTo>
                <a:lnTo>
                  <a:pt x="3" y="216"/>
                </a:lnTo>
                <a:lnTo>
                  <a:pt x="15" y="205"/>
                </a:lnTo>
                <a:lnTo>
                  <a:pt x="0" y="202"/>
                </a:lnTo>
                <a:lnTo>
                  <a:pt x="15" y="196"/>
                </a:lnTo>
                <a:lnTo>
                  <a:pt x="7" y="195"/>
                </a:lnTo>
                <a:lnTo>
                  <a:pt x="27" y="182"/>
                </a:lnTo>
                <a:lnTo>
                  <a:pt x="15" y="182"/>
                </a:lnTo>
                <a:lnTo>
                  <a:pt x="4" y="193"/>
                </a:lnTo>
                <a:lnTo>
                  <a:pt x="6" y="186"/>
                </a:lnTo>
                <a:lnTo>
                  <a:pt x="0" y="186"/>
                </a:lnTo>
                <a:lnTo>
                  <a:pt x="0" y="175"/>
                </a:lnTo>
                <a:lnTo>
                  <a:pt x="25" y="177"/>
                </a:lnTo>
                <a:lnTo>
                  <a:pt x="35" y="170"/>
                </a:lnTo>
                <a:lnTo>
                  <a:pt x="34" y="164"/>
                </a:lnTo>
                <a:lnTo>
                  <a:pt x="27" y="171"/>
                </a:lnTo>
                <a:lnTo>
                  <a:pt x="20" y="167"/>
                </a:lnTo>
                <a:lnTo>
                  <a:pt x="0" y="172"/>
                </a:lnTo>
                <a:lnTo>
                  <a:pt x="0" y="161"/>
                </a:lnTo>
                <a:lnTo>
                  <a:pt x="18" y="158"/>
                </a:lnTo>
                <a:lnTo>
                  <a:pt x="1" y="154"/>
                </a:lnTo>
                <a:lnTo>
                  <a:pt x="21" y="153"/>
                </a:lnTo>
                <a:lnTo>
                  <a:pt x="18" y="147"/>
                </a:lnTo>
                <a:lnTo>
                  <a:pt x="34" y="147"/>
                </a:lnTo>
                <a:lnTo>
                  <a:pt x="27" y="142"/>
                </a:lnTo>
                <a:lnTo>
                  <a:pt x="34" y="139"/>
                </a:lnTo>
                <a:lnTo>
                  <a:pt x="70" y="129"/>
                </a:lnTo>
                <a:lnTo>
                  <a:pt x="64" y="122"/>
                </a:lnTo>
                <a:lnTo>
                  <a:pt x="80" y="109"/>
                </a:lnTo>
                <a:lnTo>
                  <a:pt x="87" y="111"/>
                </a:lnTo>
                <a:lnTo>
                  <a:pt x="91" y="107"/>
                </a:lnTo>
                <a:lnTo>
                  <a:pt x="87" y="104"/>
                </a:lnTo>
                <a:lnTo>
                  <a:pt x="99" y="100"/>
                </a:lnTo>
                <a:lnTo>
                  <a:pt x="97" y="97"/>
                </a:lnTo>
                <a:lnTo>
                  <a:pt x="98" y="93"/>
                </a:lnTo>
                <a:lnTo>
                  <a:pt x="102" y="87"/>
                </a:lnTo>
                <a:lnTo>
                  <a:pt x="113" y="81"/>
                </a:lnTo>
                <a:lnTo>
                  <a:pt x="112" y="73"/>
                </a:lnTo>
                <a:lnTo>
                  <a:pt x="129" y="61"/>
                </a:lnTo>
                <a:lnTo>
                  <a:pt x="136" y="58"/>
                </a:lnTo>
                <a:lnTo>
                  <a:pt x="144" y="49"/>
                </a:lnTo>
                <a:lnTo>
                  <a:pt x="151" y="52"/>
                </a:lnTo>
                <a:lnTo>
                  <a:pt x="150" y="45"/>
                </a:lnTo>
                <a:lnTo>
                  <a:pt x="152" y="42"/>
                </a:lnTo>
                <a:lnTo>
                  <a:pt x="168" y="38"/>
                </a:lnTo>
                <a:lnTo>
                  <a:pt x="165" y="34"/>
                </a:lnTo>
                <a:lnTo>
                  <a:pt x="173" y="26"/>
                </a:lnTo>
                <a:lnTo>
                  <a:pt x="189" y="31"/>
                </a:lnTo>
                <a:lnTo>
                  <a:pt x="183" y="26"/>
                </a:lnTo>
                <a:lnTo>
                  <a:pt x="185" y="21"/>
                </a:lnTo>
                <a:lnTo>
                  <a:pt x="190" y="21"/>
                </a:lnTo>
                <a:lnTo>
                  <a:pt x="192" y="27"/>
                </a:lnTo>
                <a:lnTo>
                  <a:pt x="199" y="20"/>
                </a:lnTo>
                <a:lnTo>
                  <a:pt x="197" y="30"/>
                </a:lnTo>
                <a:lnTo>
                  <a:pt x="214" y="13"/>
                </a:lnTo>
                <a:lnTo>
                  <a:pt x="236" y="19"/>
                </a:lnTo>
                <a:lnTo>
                  <a:pt x="256" y="2"/>
                </a:lnTo>
                <a:lnTo>
                  <a:pt x="266" y="5"/>
                </a:lnTo>
                <a:lnTo>
                  <a:pt x="276" y="3"/>
                </a:lnTo>
                <a:lnTo>
                  <a:pt x="277" y="13"/>
                </a:lnTo>
                <a:lnTo>
                  <a:pt x="283" y="10"/>
                </a:lnTo>
                <a:lnTo>
                  <a:pt x="288" y="0"/>
                </a:lnTo>
                <a:lnTo>
                  <a:pt x="299" y="2"/>
                </a:lnTo>
                <a:lnTo>
                  <a:pt x="292" y="6"/>
                </a:lnTo>
                <a:lnTo>
                  <a:pt x="298" y="7"/>
                </a:lnTo>
                <a:lnTo>
                  <a:pt x="309" y="5"/>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17" name="Freeform 223"/>
          <p:cNvSpPr>
            <a:spLocks/>
          </p:cNvSpPr>
          <p:nvPr/>
        </p:nvSpPr>
        <p:spPr bwMode="auto">
          <a:xfrm>
            <a:off x="4535489" y="1981318"/>
            <a:ext cx="9525" cy="6350"/>
          </a:xfrm>
          <a:custGeom>
            <a:avLst/>
            <a:gdLst/>
            <a:ahLst/>
            <a:cxnLst>
              <a:cxn ang="0">
                <a:pos x="6" y="4"/>
              </a:cxn>
              <a:cxn ang="0">
                <a:pos x="0" y="1"/>
              </a:cxn>
              <a:cxn ang="0">
                <a:pos x="6" y="0"/>
              </a:cxn>
              <a:cxn ang="0">
                <a:pos x="6" y="4"/>
              </a:cxn>
            </a:cxnLst>
            <a:rect l="0" t="0" r="r" b="b"/>
            <a:pathLst>
              <a:path w="6" h="4">
                <a:moveTo>
                  <a:pt x="6" y="4"/>
                </a:moveTo>
                <a:lnTo>
                  <a:pt x="0" y="1"/>
                </a:lnTo>
                <a:lnTo>
                  <a:pt x="6" y="0"/>
                </a:lnTo>
                <a:lnTo>
                  <a:pt x="6" y="4"/>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18" name="Freeform 224"/>
          <p:cNvSpPr>
            <a:spLocks/>
          </p:cNvSpPr>
          <p:nvPr/>
        </p:nvSpPr>
        <p:spPr bwMode="auto">
          <a:xfrm>
            <a:off x="4416426" y="2008304"/>
            <a:ext cx="19050" cy="7938"/>
          </a:xfrm>
          <a:custGeom>
            <a:avLst/>
            <a:gdLst/>
            <a:ahLst/>
            <a:cxnLst>
              <a:cxn ang="0">
                <a:pos x="0" y="5"/>
              </a:cxn>
              <a:cxn ang="0">
                <a:pos x="5" y="0"/>
              </a:cxn>
              <a:cxn ang="0">
                <a:pos x="12" y="2"/>
              </a:cxn>
              <a:cxn ang="0">
                <a:pos x="0" y="5"/>
              </a:cxn>
            </a:cxnLst>
            <a:rect l="0" t="0" r="r" b="b"/>
            <a:pathLst>
              <a:path w="12" h="5">
                <a:moveTo>
                  <a:pt x="0" y="5"/>
                </a:moveTo>
                <a:lnTo>
                  <a:pt x="5" y="0"/>
                </a:lnTo>
                <a:lnTo>
                  <a:pt x="12" y="2"/>
                </a:lnTo>
                <a:lnTo>
                  <a:pt x="0" y="5"/>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19" name="Freeform 225"/>
          <p:cNvSpPr>
            <a:spLocks/>
          </p:cNvSpPr>
          <p:nvPr/>
        </p:nvSpPr>
        <p:spPr bwMode="auto">
          <a:xfrm>
            <a:off x="4362452" y="2022592"/>
            <a:ext cx="46038" cy="20638"/>
          </a:xfrm>
          <a:custGeom>
            <a:avLst/>
            <a:gdLst/>
            <a:ahLst/>
            <a:cxnLst>
              <a:cxn ang="0">
                <a:pos x="18" y="0"/>
              </a:cxn>
              <a:cxn ang="0">
                <a:pos x="20" y="6"/>
              </a:cxn>
              <a:cxn ang="0">
                <a:pos x="25" y="2"/>
              </a:cxn>
              <a:cxn ang="0">
                <a:pos x="29" y="6"/>
              </a:cxn>
              <a:cxn ang="0">
                <a:pos x="0" y="13"/>
              </a:cxn>
              <a:cxn ang="0">
                <a:pos x="18" y="0"/>
              </a:cxn>
            </a:cxnLst>
            <a:rect l="0" t="0" r="r" b="b"/>
            <a:pathLst>
              <a:path w="29" h="13">
                <a:moveTo>
                  <a:pt x="18" y="0"/>
                </a:moveTo>
                <a:lnTo>
                  <a:pt x="20" y="6"/>
                </a:lnTo>
                <a:lnTo>
                  <a:pt x="25" y="2"/>
                </a:lnTo>
                <a:lnTo>
                  <a:pt x="29" y="6"/>
                </a:lnTo>
                <a:lnTo>
                  <a:pt x="0" y="13"/>
                </a:lnTo>
                <a:lnTo>
                  <a:pt x="18"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20" name="Freeform 226"/>
          <p:cNvSpPr>
            <a:spLocks/>
          </p:cNvSpPr>
          <p:nvPr/>
        </p:nvSpPr>
        <p:spPr bwMode="auto">
          <a:xfrm>
            <a:off x="4441827" y="2579805"/>
            <a:ext cx="131763" cy="58738"/>
          </a:xfrm>
          <a:custGeom>
            <a:avLst/>
            <a:gdLst/>
            <a:ahLst/>
            <a:cxnLst>
              <a:cxn ang="0">
                <a:pos x="0" y="24"/>
              </a:cxn>
              <a:cxn ang="0">
                <a:pos x="3" y="19"/>
              </a:cxn>
              <a:cxn ang="0">
                <a:pos x="7" y="19"/>
              </a:cxn>
              <a:cxn ang="0">
                <a:pos x="14" y="12"/>
              </a:cxn>
              <a:cxn ang="0">
                <a:pos x="14" y="7"/>
              </a:cxn>
              <a:cxn ang="0">
                <a:pos x="19" y="2"/>
              </a:cxn>
              <a:cxn ang="0">
                <a:pos x="21" y="0"/>
              </a:cxn>
              <a:cxn ang="0">
                <a:pos x="44" y="7"/>
              </a:cxn>
              <a:cxn ang="0">
                <a:pos x="68" y="5"/>
              </a:cxn>
              <a:cxn ang="0">
                <a:pos x="83" y="10"/>
              </a:cxn>
              <a:cxn ang="0">
                <a:pos x="79" y="24"/>
              </a:cxn>
              <a:cxn ang="0">
                <a:pos x="58" y="21"/>
              </a:cxn>
              <a:cxn ang="0">
                <a:pos x="23" y="37"/>
              </a:cxn>
              <a:cxn ang="0">
                <a:pos x="2" y="31"/>
              </a:cxn>
              <a:cxn ang="0">
                <a:pos x="0" y="24"/>
              </a:cxn>
            </a:cxnLst>
            <a:rect l="0" t="0" r="r" b="b"/>
            <a:pathLst>
              <a:path w="83" h="37">
                <a:moveTo>
                  <a:pt x="0" y="24"/>
                </a:moveTo>
                <a:lnTo>
                  <a:pt x="3" y="19"/>
                </a:lnTo>
                <a:lnTo>
                  <a:pt x="7" y="19"/>
                </a:lnTo>
                <a:lnTo>
                  <a:pt x="14" y="12"/>
                </a:lnTo>
                <a:lnTo>
                  <a:pt x="14" y="7"/>
                </a:lnTo>
                <a:lnTo>
                  <a:pt x="19" y="2"/>
                </a:lnTo>
                <a:lnTo>
                  <a:pt x="21" y="0"/>
                </a:lnTo>
                <a:lnTo>
                  <a:pt x="44" y="7"/>
                </a:lnTo>
                <a:lnTo>
                  <a:pt x="68" y="5"/>
                </a:lnTo>
                <a:lnTo>
                  <a:pt x="83" y="10"/>
                </a:lnTo>
                <a:lnTo>
                  <a:pt x="79" y="24"/>
                </a:lnTo>
                <a:lnTo>
                  <a:pt x="58" y="21"/>
                </a:lnTo>
                <a:lnTo>
                  <a:pt x="23" y="37"/>
                </a:lnTo>
                <a:lnTo>
                  <a:pt x="2" y="31"/>
                </a:lnTo>
                <a:lnTo>
                  <a:pt x="0" y="24"/>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21" name="Freeform 227"/>
          <p:cNvSpPr>
            <a:spLocks/>
          </p:cNvSpPr>
          <p:nvPr/>
        </p:nvSpPr>
        <p:spPr bwMode="auto">
          <a:xfrm>
            <a:off x="4321177" y="2535355"/>
            <a:ext cx="153988" cy="82550"/>
          </a:xfrm>
          <a:custGeom>
            <a:avLst/>
            <a:gdLst/>
            <a:ahLst/>
            <a:cxnLst>
              <a:cxn ang="0">
                <a:pos x="76" y="52"/>
              </a:cxn>
              <a:cxn ang="0">
                <a:pos x="72" y="45"/>
              </a:cxn>
              <a:cxn ang="0">
                <a:pos x="26" y="47"/>
              </a:cxn>
              <a:cxn ang="0">
                <a:pos x="7" y="31"/>
              </a:cxn>
              <a:cxn ang="0">
                <a:pos x="0" y="14"/>
              </a:cxn>
              <a:cxn ang="0">
                <a:pos x="4" y="19"/>
              </a:cxn>
              <a:cxn ang="0">
                <a:pos x="33" y="0"/>
              </a:cxn>
              <a:cxn ang="0">
                <a:pos x="40" y="5"/>
              </a:cxn>
              <a:cxn ang="0">
                <a:pos x="58" y="7"/>
              </a:cxn>
              <a:cxn ang="0">
                <a:pos x="71" y="19"/>
              </a:cxn>
              <a:cxn ang="0">
                <a:pos x="86" y="16"/>
              </a:cxn>
              <a:cxn ang="0">
                <a:pos x="97" y="28"/>
              </a:cxn>
              <a:cxn ang="0">
                <a:pos x="95" y="30"/>
              </a:cxn>
              <a:cxn ang="0">
                <a:pos x="90" y="35"/>
              </a:cxn>
              <a:cxn ang="0">
                <a:pos x="90" y="40"/>
              </a:cxn>
              <a:cxn ang="0">
                <a:pos x="83" y="47"/>
              </a:cxn>
              <a:cxn ang="0">
                <a:pos x="79" y="47"/>
              </a:cxn>
              <a:cxn ang="0">
                <a:pos x="76" y="52"/>
              </a:cxn>
            </a:cxnLst>
            <a:rect l="0" t="0" r="r" b="b"/>
            <a:pathLst>
              <a:path w="97" h="52">
                <a:moveTo>
                  <a:pt x="76" y="52"/>
                </a:moveTo>
                <a:lnTo>
                  <a:pt x="72" y="45"/>
                </a:lnTo>
                <a:lnTo>
                  <a:pt x="26" y="47"/>
                </a:lnTo>
                <a:lnTo>
                  <a:pt x="7" y="31"/>
                </a:lnTo>
                <a:lnTo>
                  <a:pt x="0" y="14"/>
                </a:lnTo>
                <a:lnTo>
                  <a:pt x="4" y="19"/>
                </a:lnTo>
                <a:lnTo>
                  <a:pt x="33" y="0"/>
                </a:lnTo>
                <a:lnTo>
                  <a:pt x="40" y="5"/>
                </a:lnTo>
                <a:lnTo>
                  <a:pt x="58" y="7"/>
                </a:lnTo>
                <a:lnTo>
                  <a:pt x="71" y="19"/>
                </a:lnTo>
                <a:lnTo>
                  <a:pt x="86" y="16"/>
                </a:lnTo>
                <a:lnTo>
                  <a:pt x="97" y="28"/>
                </a:lnTo>
                <a:lnTo>
                  <a:pt x="95" y="30"/>
                </a:lnTo>
                <a:lnTo>
                  <a:pt x="90" y="35"/>
                </a:lnTo>
                <a:lnTo>
                  <a:pt x="90" y="40"/>
                </a:lnTo>
                <a:lnTo>
                  <a:pt x="83" y="47"/>
                </a:lnTo>
                <a:lnTo>
                  <a:pt x="79" y="47"/>
                </a:lnTo>
                <a:lnTo>
                  <a:pt x="76" y="52"/>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22" name="Freeform 228"/>
          <p:cNvSpPr>
            <a:spLocks/>
          </p:cNvSpPr>
          <p:nvPr/>
        </p:nvSpPr>
        <p:spPr bwMode="auto">
          <a:xfrm>
            <a:off x="4368802" y="2424229"/>
            <a:ext cx="239713" cy="171450"/>
          </a:xfrm>
          <a:custGeom>
            <a:avLst/>
            <a:gdLst/>
            <a:ahLst/>
            <a:cxnLst>
              <a:cxn ang="0">
                <a:pos x="0" y="20"/>
              </a:cxn>
              <a:cxn ang="0">
                <a:pos x="46" y="0"/>
              </a:cxn>
              <a:cxn ang="0">
                <a:pos x="66" y="0"/>
              </a:cxn>
              <a:cxn ang="0">
                <a:pos x="69" y="10"/>
              </a:cxn>
              <a:cxn ang="0">
                <a:pos x="80" y="7"/>
              </a:cxn>
              <a:cxn ang="0">
                <a:pos x="128" y="7"/>
              </a:cxn>
              <a:cxn ang="0">
                <a:pos x="137" y="14"/>
              </a:cxn>
              <a:cxn ang="0">
                <a:pos x="146" y="40"/>
              </a:cxn>
              <a:cxn ang="0">
                <a:pos x="137" y="47"/>
              </a:cxn>
              <a:cxn ang="0">
                <a:pos x="143" y="59"/>
              </a:cxn>
              <a:cxn ang="0">
                <a:pos x="151" y="79"/>
              </a:cxn>
              <a:cxn ang="0">
                <a:pos x="129" y="108"/>
              </a:cxn>
              <a:cxn ang="0">
                <a:pos x="114" y="103"/>
              </a:cxn>
              <a:cxn ang="0">
                <a:pos x="90" y="105"/>
              </a:cxn>
              <a:cxn ang="0">
                <a:pos x="67" y="98"/>
              </a:cxn>
              <a:cxn ang="0">
                <a:pos x="56" y="86"/>
              </a:cxn>
              <a:cxn ang="0">
                <a:pos x="41" y="89"/>
              </a:cxn>
              <a:cxn ang="0">
                <a:pos x="28" y="77"/>
              </a:cxn>
              <a:cxn ang="0">
                <a:pos x="10" y="75"/>
              </a:cxn>
              <a:cxn ang="0">
                <a:pos x="13" y="65"/>
              </a:cxn>
              <a:cxn ang="0">
                <a:pos x="0" y="38"/>
              </a:cxn>
              <a:cxn ang="0">
                <a:pos x="0" y="20"/>
              </a:cxn>
            </a:cxnLst>
            <a:rect l="0" t="0" r="r" b="b"/>
            <a:pathLst>
              <a:path w="151" h="108">
                <a:moveTo>
                  <a:pt x="0" y="20"/>
                </a:moveTo>
                <a:lnTo>
                  <a:pt x="46" y="0"/>
                </a:lnTo>
                <a:lnTo>
                  <a:pt x="66" y="0"/>
                </a:lnTo>
                <a:lnTo>
                  <a:pt x="69" y="10"/>
                </a:lnTo>
                <a:lnTo>
                  <a:pt x="80" y="7"/>
                </a:lnTo>
                <a:lnTo>
                  <a:pt x="128" y="7"/>
                </a:lnTo>
                <a:lnTo>
                  <a:pt x="137" y="14"/>
                </a:lnTo>
                <a:lnTo>
                  <a:pt x="146" y="40"/>
                </a:lnTo>
                <a:lnTo>
                  <a:pt x="137" y="47"/>
                </a:lnTo>
                <a:lnTo>
                  <a:pt x="143" y="59"/>
                </a:lnTo>
                <a:lnTo>
                  <a:pt x="151" y="79"/>
                </a:lnTo>
                <a:lnTo>
                  <a:pt x="129" y="108"/>
                </a:lnTo>
                <a:lnTo>
                  <a:pt x="114" y="103"/>
                </a:lnTo>
                <a:lnTo>
                  <a:pt x="90" y="105"/>
                </a:lnTo>
                <a:lnTo>
                  <a:pt x="67" y="98"/>
                </a:lnTo>
                <a:lnTo>
                  <a:pt x="56" y="86"/>
                </a:lnTo>
                <a:lnTo>
                  <a:pt x="41" y="89"/>
                </a:lnTo>
                <a:lnTo>
                  <a:pt x="28" y="77"/>
                </a:lnTo>
                <a:lnTo>
                  <a:pt x="10" y="75"/>
                </a:lnTo>
                <a:lnTo>
                  <a:pt x="13" y="65"/>
                </a:lnTo>
                <a:lnTo>
                  <a:pt x="0" y="38"/>
                </a:lnTo>
                <a:lnTo>
                  <a:pt x="0" y="2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23" name="Freeform 229"/>
          <p:cNvSpPr>
            <a:spLocks/>
          </p:cNvSpPr>
          <p:nvPr/>
        </p:nvSpPr>
        <p:spPr bwMode="auto">
          <a:xfrm>
            <a:off x="3771902" y="2813167"/>
            <a:ext cx="90488" cy="160338"/>
          </a:xfrm>
          <a:custGeom>
            <a:avLst/>
            <a:gdLst/>
            <a:ahLst/>
            <a:cxnLst>
              <a:cxn ang="0">
                <a:pos x="15" y="6"/>
              </a:cxn>
              <a:cxn ang="0">
                <a:pos x="17" y="24"/>
              </a:cxn>
              <a:cxn ang="0">
                <a:pos x="0" y="66"/>
              </a:cxn>
              <a:cxn ang="0">
                <a:pos x="13" y="70"/>
              </a:cxn>
              <a:cxn ang="0">
                <a:pos x="7" y="101"/>
              </a:cxn>
              <a:cxn ang="0">
                <a:pos x="32" y="97"/>
              </a:cxn>
              <a:cxn ang="0">
                <a:pos x="31" y="90"/>
              </a:cxn>
              <a:cxn ang="0">
                <a:pos x="39" y="80"/>
              </a:cxn>
              <a:cxn ang="0">
                <a:pos x="35" y="50"/>
              </a:cxn>
              <a:cxn ang="0">
                <a:pos x="45" y="45"/>
              </a:cxn>
              <a:cxn ang="0">
                <a:pos x="48" y="23"/>
              </a:cxn>
              <a:cxn ang="0">
                <a:pos x="57" y="10"/>
              </a:cxn>
              <a:cxn ang="0">
                <a:pos x="27" y="0"/>
              </a:cxn>
              <a:cxn ang="0">
                <a:pos x="15" y="6"/>
              </a:cxn>
            </a:cxnLst>
            <a:rect l="0" t="0" r="r" b="b"/>
            <a:pathLst>
              <a:path w="57" h="101">
                <a:moveTo>
                  <a:pt x="15" y="6"/>
                </a:moveTo>
                <a:lnTo>
                  <a:pt x="17" y="24"/>
                </a:lnTo>
                <a:lnTo>
                  <a:pt x="0" y="66"/>
                </a:lnTo>
                <a:lnTo>
                  <a:pt x="13" y="70"/>
                </a:lnTo>
                <a:lnTo>
                  <a:pt x="7" y="101"/>
                </a:lnTo>
                <a:lnTo>
                  <a:pt x="32" y="97"/>
                </a:lnTo>
                <a:lnTo>
                  <a:pt x="31" y="90"/>
                </a:lnTo>
                <a:lnTo>
                  <a:pt x="39" y="80"/>
                </a:lnTo>
                <a:lnTo>
                  <a:pt x="35" y="50"/>
                </a:lnTo>
                <a:lnTo>
                  <a:pt x="45" y="45"/>
                </a:lnTo>
                <a:lnTo>
                  <a:pt x="48" y="23"/>
                </a:lnTo>
                <a:lnTo>
                  <a:pt x="57" y="10"/>
                </a:lnTo>
                <a:lnTo>
                  <a:pt x="27" y="0"/>
                </a:lnTo>
                <a:lnTo>
                  <a:pt x="15" y="6"/>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24" name="Freeform 230"/>
          <p:cNvSpPr>
            <a:spLocks/>
          </p:cNvSpPr>
          <p:nvPr/>
        </p:nvSpPr>
        <p:spPr bwMode="auto">
          <a:xfrm>
            <a:off x="4524376" y="2622667"/>
            <a:ext cx="234950" cy="141288"/>
          </a:xfrm>
          <a:custGeom>
            <a:avLst/>
            <a:gdLst/>
            <a:ahLst/>
            <a:cxnLst>
              <a:cxn ang="0">
                <a:pos x="136" y="88"/>
              </a:cxn>
              <a:cxn ang="0">
                <a:pos x="109" y="81"/>
              </a:cxn>
              <a:cxn ang="0">
                <a:pos x="85" y="89"/>
              </a:cxn>
              <a:cxn ang="0">
                <a:pos x="46" y="87"/>
              </a:cxn>
              <a:cxn ang="0">
                <a:pos x="42" y="80"/>
              </a:cxn>
              <a:cxn ang="0">
                <a:pos x="38" y="68"/>
              </a:cxn>
              <a:cxn ang="0">
                <a:pos x="21" y="66"/>
              </a:cxn>
              <a:cxn ang="0">
                <a:pos x="0" y="42"/>
              </a:cxn>
              <a:cxn ang="0">
                <a:pos x="14" y="36"/>
              </a:cxn>
              <a:cxn ang="0">
                <a:pos x="27" y="12"/>
              </a:cxn>
              <a:cxn ang="0">
                <a:pos x="39" y="5"/>
              </a:cxn>
              <a:cxn ang="0">
                <a:pos x="72" y="8"/>
              </a:cxn>
              <a:cxn ang="0">
                <a:pos x="98" y="0"/>
              </a:cxn>
              <a:cxn ang="0">
                <a:pos x="122" y="28"/>
              </a:cxn>
              <a:cxn ang="0">
                <a:pos x="126" y="54"/>
              </a:cxn>
              <a:cxn ang="0">
                <a:pos x="148" y="56"/>
              </a:cxn>
              <a:cxn ang="0">
                <a:pos x="148" y="67"/>
              </a:cxn>
              <a:cxn ang="0">
                <a:pos x="139" y="74"/>
              </a:cxn>
              <a:cxn ang="0">
                <a:pos x="136" y="88"/>
              </a:cxn>
            </a:cxnLst>
            <a:rect l="0" t="0" r="r" b="b"/>
            <a:pathLst>
              <a:path w="148" h="89">
                <a:moveTo>
                  <a:pt x="136" y="88"/>
                </a:moveTo>
                <a:lnTo>
                  <a:pt x="109" y="81"/>
                </a:lnTo>
                <a:lnTo>
                  <a:pt x="85" y="89"/>
                </a:lnTo>
                <a:lnTo>
                  <a:pt x="46" y="87"/>
                </a:lnTo>
                <a:lnTo>
                  <a:pt x="42" y="80"/>
                </a:lnTo>
                <a:lnTo>
                  <a:pt x="38" y="68"/>
                </a:lnTo>
                <a:lnTo>
                  <a:pt x="21" y="66"/>
                </a:lnTo>
                <a:lnTo>
                  <a:pt x="0" y="42"/>
                </a:lnTo>
                <a:lnTo>
                  <a:pt x="14" y="36"/>
                </a:lnTo>
                <a:lnTo>
                  <a:pt x="27" y="12"/>
                </a:lnTo>
                <a:lnTo>
                  <a:pt x="39" y="5"/>
                </a:lnTo>
                <a:lnTo>
                  <a:pt x="72" y="8"/>
                </a:lnTo>
                <a:lnTo>
                  <a:pt x="98" y="0"/>
                </a:lnTo>
                <a:lnTo>
                  <a:pt x="122" y="28"/>
                </a:lnTo>
                <a:lnTo>
                  <a:pt x="126" y="54"/>
                </a:lnTo>
                <a:lnTo>
                  <a:pt x="148" y="56"/>
                </a:lnTo>
                <a:lnTo>
                  <a:pt x="148" y="67"/>
                </a:lnTo>
                <a:lnTo>
                  <a:pt x="139" y="74"/>
                </a:lnTo>
                <a:lnTo>
                  <a:pt x="136" y="88"/>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25" name="Freeform 231"/>
          <p:cNvSpPr>
            <a:spLocks/>
          </p:cNvSpPr>
          <p:nvPr/>
        </p:nvSpPr>
        <p:spPr bwMode="auto">
          <a:xfrm>
            <a:off x="4356102" y="2663943"/>
            <a:ext cx="71438" cy="49213"/>
          </a:xfrm>
          <a:custGeom>
            <a:avLst/>
            <a:gdLst/>
            <a:ahLst/>
            <a:cxnLst>
              <a:cxn ang="0">
                <a:pos x="4" y="31"/>
              </a:cxn>
              <a:cxn ang="0">
                <a:pos x="17" y="27"/>
              </a:cxn>
              <a:cxn ang="0">
                <a:pos x="29" y="30"/>
              </a:cxn>
              <a:cxn ang="0">
                <a:pos x="31" y="13"/>
              </a:cxn>
              <a:cxn ang="0">
                <a:pos x="45" y="3"/>
              </a:cxn>
              <a:cxn ang="0">
                <a:pos x="42" y="0"/>
              </a:cxn>
              <a:cxn ang="0">
                <a:pos x="4" y="9"/>
              </a:cxn>
              <a:cxn ang="0">
                <a:pos x="0" y="13"/>
              </a:cxn>
              <a:cxn ang="0">
                <a:pos x="8" y="24"/>
              </a:cxn>
              <a:cxn ang="0">
                <a:pos x="4" y="27"/>
              </a:cxn>
              <a:cxn ang="0">
                <a:pos x="4" y="31"/>
              </a:cxn>
            </a:cxnLst>
            <a:rect l="0" t="0" r="r" b="b"/>
            <a:pathLst>
              <a:path w="45" h="31">
                <a:moveTo>
                  <a:pt x="4" y="31"/>
                </a:moveTo>
                <a:lnTo>
                  <a:pt x="17" y="27"/>
                </a:lnTo>
                <a:lnTo>
                  <a:pt x="29" y="30"/>
                </a:lnTo>
                <a:lnTo>
                  <a:pt x="31" y="13"/>
                </a:lnTo>
                <a:lnTo>
                  <a:pt x="45" y="3"/>
                </a:lnTo>
                <a:lnTo>
                  <a:pt x="42" y="0"/>
                </a:lnTo>
                <a:lnTo>
                  <a:pt x="4" y="9"/>
                </a:lnTo>
                <a:lnTo>
                  <a:pt x="0" y="13"/>
                </a:lnTo>
                <a:lnTo>
                  <a:pt x="8" y="24"/>
                </a:lnTo>
                <a:lnTo>
                  <a:pt x="4" y="27"/>
                </a:lnTo>
                <a:lnTo>
                  <a:pt x="4" y="31"/>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26" name="Freeform 232"/>
          <p:cNvSpPr>
            <a:spLocks/>
          </p:cNvSpPr>
          <p:nvPr/>
        </p:nvSpPr>
        <p:spPr bwMode="auto">
          <a:xfrm>
            <a:off x="4362451" y="2668705"/>
            <a:ext cx="142875" cy="136525"/>
          </a:xfrm>
          <a:custGeom>
            <a:avLst/>
            <a:gdLst/>
            <a:ahLst/>
            <a:cxnLst>
              <a:cxn ang="0">
                <a:pos x="0" y="28"/>
              </a:cxn>
              <a:cxn ang="0">
                <a:pos x="13" y="24"/>
              </a:cxn>
              <a:cxn ang="0">
                <a:pos x="25" y="27"/>
              </a:cxn>
              <a:cxn ang="0">
                <a:pos x="27" y="10"/>
              </a:cxn>
              <a:cxn ang="0">
                <a:pos x="41" y="0"/>
              </a:cxn>
              <a:cxn ang="0">
                <a:pos x="66" y="20"/>
              </a:cxn>
              <a:cxn ang="0">
                <a:pos x="78" y="17"/>
              </a:cxn>
              <a:cxn ang="0">
                <a:pos x="90" y="30"/>
              </a:cxn>
              <a:cxn ang="0">
                <a:pos x="84" y="35"/>
              </a:cxn>
              <a:cxn ang="0">
                <a:pos x="83" y="35"/>
              </a:cxn>
              <a:cxn ang="0">
                <a:pos x="77" y="31"/>
              </a:cxn>
              <a:cxn ang="0">
                <a:pos x="52" y="28"/>
              </a:cxn>
              <a:cxn ang="0">
                <a:pos x="43" y="32"/>
              </a:cxn>
              <a:cxn ang="0">
                <a:pos x="35" y="27"/>
              </a:cxn>
              <a:cxn ang="0">
                <a:pos x="32" y="37"/>
              </a:cxn>
              <a:cxn ang="0">
                <a:pos x="39" y="39"/>
              </a:cxn>
              <a:cxn ang="0">
                <a:pos x="42" y="51"/>
              </a:cxn>
              <a:cxn ang="0">
                <a:pos x="59" y="65"/>
              </a:cxn>
              <a:cxn ang="0">
                <a:pos x="67" y="74"/>
              </a:cxn>
              <a:cxn ang="0">
                <a:pos x="77" y="84"/>
              </a:cxn>
              <a:cxn ang="0">
                <a:pos x="77" y="86"/>
              </a:cxn>
              <a:cxn ang="0">
                <a:pos x="55" y="73"/>
              </a:cxn>
              <a:cxn ang="0">
                <a:pos x="63" y="73"/>
              </a:cxn>
              <a:cxn ang="0">
                <a:pos x="52" y="65"/>
              </a:cxn>
              <a:cxn ang="0">
                <a:pos x="38" y="63"/>
              </a:cxn>
              <a:cxn ang="0">
                <a:pos x="14" y="28"/>
              </a:cxn>
              <a:cxn ang="0">
                <a:pos x="3" y="37"/>
              </a:cxn>
              <a:cxn ang="0">
                <a:pos x="0" y="28"/>
              </a:cxn>
            </a:cxnLst>
            <a:rect l="0" t="0" r="r" b="b"/>
            <a:pathLst>
              <a:path w="90" h="86">
                <a:moveTo>
                  <a:pt x="0" y="28"/>
                </a:moveTo>
                <a:lnTo>
                  <a:pt x="13" y="24"/>
                </a:lnTo>
                <a:lnTo>
                  <a:pt x="25" y="27"/>
                </a:lnTo>
                <a:lnTo>
                  <a:pt x="27" y="10"/>
                </a:lnTo>
                <a:lnTo>
                  <a:pt x="41" y="0"/>
                </a:lnTo>
                <a:lnTo>
                  <a:pt x="66" y="20"/>
                </a:lnTo>
                <a:lnTo>
                  <a:pt x="78" y="17"/>
                </a:lnTo>
                <a:lnTo>
                  <a:pt x="90" y="30"/>
                </a:lnTo>
                <a:lnTo>
                  <a:pt x="84" y="35"/>
                </a:lnTo>
                <a:lnTo>
                  <a:pt x="83" y="35"/>
                </a:lnTo>
                <a:lnTo>
                  <a:pt x="77" y="31"/>
                </a:lnTo>
                <a:lnTo>
                  <a:pt x="52" y="28"/>
                </a:lnTo>
                <a:lnTo>
                  <a:pt x="43" y="32"/>
                </a:lnTo>
                <a:lnTo>
                  <a:pt x="35" y="27"/>
                </a:lnTo>
                <a:lnTo>
                  <a:pt x="32" y="37"/>
                </a:lnTo>
                <a:lnTo>
                  <a:pt x="39" y="39"/>
                </a:lnTo>
                <a:lnTo>
                  <a:pt x="42" y="51"/>
                </a:lnTo>
                <a:lnTo>
                  <a:pt x="59" y="65"/>
                </a:lnTo>
                <a:lnTo>
                  <a:pt x="67" y="74"/>
                </a:lnTo>
                <a:lnTo>
                  <a:pt x="77" y="84"/>
                </a:lnTo>
                <a:lnTo>
                  <a:pt x="77" y="86"/>
                </a:lnTo>
                <a:lnTo>
                  <a:pt x="55" y="73"/>
                </a:lnTo>
                <a:lnTo>
                  <a:pt x="63" y="73"/>
                </a:lnTo>
                <a:lnTo>
                  <a:pt x="52" y="65"/>
                </a:lnTo>
                <a:lnTo>
                  <a:pt x="38" y="63"/>
                </a:lnTo>
                <a:lnTo>
                  <a:pt x="14" y="28"/>
                </a:lnTo>
                <a:lnTo>
                  <a:pt x="3" y="37"/>
                </a:lnTo>
                <a:lnTo>
                  <a:pt x="0" y="28"/>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27" name="Freeform 233"/>
          <p:cNvSpPr>
            <a:spLocks/>
          </p:cNvSpPr>
          <p:nvPr/>
        </p:nvSpPr>
        <p:spPr bwMode="auto">
          <a:xfrm>
            <a:off x="4413251" y="2711568"/>
            <a:ext cx="98425" cy="90488"/>
          </a:xfrm>
          <a:custGeom>
            <a:avLst/>
            <a:gdLst/>
            <a:ahLst/>
            <a:cxnLst>
              <a:cxn ang="0">
                <a:pos x="45" y="57"/>
              </a:cxn>
              <a:cxn ang="0">
                <a:pos x="35" y="47"/>
              </a:cxn>
              <a:cxn ang="0">
                <a:pos x="27" y="38"/>
              </a:cxn>
              <a:cxn ang="0">
                <a:pos x="10" y="24"/>
              </a:cxn>
              <a:cxn ang="0">
                <a:pos x="7" y="12"/>
              </a:cxn>
              <a:cxn ang="0">
                <a:pos x="0" y="10"/>
              </a:cxn>
              <a:cxn ang="0">
                <a:pos x="3" y="0"/>
              </a:cxn>
              <a:cxn ang="0">
                <a:pos x="11" y="5"/>
              </a:cxn>
              <a:cxn ang="0">
                <a:pos x="20" y="1"/>
              </a:cxn>
              <a:cxn ang="0">
                <a:pos x="45" y="4"/>
              </a:cxn>
              <a:cxn ang="0">
                <a:pos x="51" y="8"/>
              </a:cxn>
              <a:cxn ang="0">
                <a:pos x="52" y="8"/>
              </a:cxn>
              <a:cxn ang="0">
                <a:pos x="58" y="8"/>
              </a:cxn>
              <a:cxn ang="0">
                <a:pos x="55" y="21"/>
              </a:cxn>
              <a:cxn ang="0">
                <a:pos x="62" y="25"/>
              </a:cxn>
              <a:cxn ang="0">
                <a:pos x="58" y="36"/>
              </a:cxn>
              <a:cxn ang="0">
                <a:pos x="55" y="35"/>
              </a:cxn>
              <a:cxn ang="0">
                <a:pos x="52" y="36"/>
              </a:cxn>
              <a:cxn ang="0">
                <a:pos x="46" y="38"/>
              </a:cxn>
              <a:cxn ang="0">
                <a:pos x="51" y="45"/>
              </a:cxn>
              <a:cxn ang="0">
                <a:pos x="45" y="57"/>
              </a:cxn>
            </a:cxnLst>
            <a:rect l="0" t="0" r="r" b="b"/>
            <a:pathLst>
              <a:path w="62" h="57">
                <a:moveTo>
                  <a:pt x="45" y="57"/>
                </a:moveTo>
                <a:lnTo>
                  <a:pt x="35" y="47"/>
                </a:lnTo>
                <a:lnTo>
                  <a:pt x="27" y="38"/>
                </a:lnTo>
                <a:lnTo>
                  <a:pt x="10" y="24"/>
                </a:lnTo>
                <a:lnTo>
                  <a:pt x="7" y="12"/>
                </a:lnTo>
                <a:lnTo>
                  <a:pt x="0" y="10"/>
                </a:lnTo>
                <a:lnTo>
                  <a:pt x="3" y="0"/>
                </a:lnTo>
                <a:lnTo>
                  <a:pt x="11" y="5"/>
                </a:lnTo>
                <a:lnTo>
                  <a:pt x="20" y="1"/>
                </a:lnTo>
                <a:lnTo>
                  <a:pt x="45" y="4"/>
                </a:lnTo>
                <a:lnTo>
                  <a:pt x="51" y="8"/>
                </a:lnTo>
                <a:lnTo>
                  <a:pt x="52" y="8"/>
                </a:lnTo>
                <a:lnTo>
                  <a:pt x="58" y="8"/>
                </a:lnTo>
                <a:lnTo>
                  <a:pt x="55" y="21"/>
                </a:lnTo>
                <a:lnTo>
                  <a:pt x="62" y="25"/>
                </a:lnTo>
                <a:lnTo>
                  <a:pt x="58" y="36"/>
                </a:lnTo>
                <a:lnTo>
                  <a:pt x="55" y="35"/>
                </a:lnTo>
                <a:lnTo>
                  <a:pt x="52" y="36"/>
                </a:lnTo>
                <a:lnTo>
                  <a:pt x="46" y="38"/>
                </a:lnTo>
                <a:lnTo>
                  <a:pt x="51" y="45"/>
                </a:lnTo>
                <a:lnTo>
                  <a:pt x="45" y="57"/>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28" name="Freeform 234"/>
          <p:cNvSpPr>
            <a:spLocks/>
          </p:cNvSpPr>
          <p:nvPr/>
        </p:nvSpPr>
        <p:spPr bwMode="auto">
          <a:xfrm>
            <a:off x="4486277" y="2689342"/>
            <a:ext cx="109538" cy="133350"/>
          </a:xfrm>
          <a:custGeom>
            <a:avLst/>
            <a:gdLst/>
            <a:ahLst/>
            <a:cxnLst>
              <a:cxn ang="0">
                <a:pos x="12" y="50"/>
              </a:cxn>
              <a:cxn ang="0">
                <a:pos x="16" y="39"/>
              </a:cxn>
              <a:cxn ang="0">
                <a:pos x="9" y="35"/>
              </a:cxn>
              <a:cxn ang="0">
                <a:pos x="12" y="22"/>
              </a:cxn>
              <a:cxn ang="0">
                <a:pos x="6" y="22"/>
              </a:cxn>
              <a:cxn ang="0">
                <a:pos x="12" y="17"/>
              </a:cxn>
              <a:cxn ang="0">
                <a:pos x="0" y="4"/>
              </a:cxn>
              <a:cxn ang="0">
                <a:pos x="24" y="0"/>
              </a:cxn>
              <a:cxn ang="0">
                <a:pos x="45" y="24"/>
              </a:cxn>
              <a:cxn ang="0">
                <a:pos x="62" y="26"/>
              </a:cxn>
              <a:cxn ang="0">
                <a:pos x="66" y="38"/>
              </a:cxn>
              <a:cxn ang="0">
                <a:pos x="61" y="46"/>
              </a:cxn>
              <a:cxn ang="0">
                <a:pos x="69" y="59"/>
              </a:cxn>
              <a:cxn ang="0">
                <a:pos x="65" y="70"/>
              </a:cxn>
              <a:cxn ang="0">
                <a:pos x="61" y="68"/>
              </a:cxn>
              <a:cxn ang="0">
                <a:pos x="42" y="73"/>
              </a:cxn>
              <a:cxn ang="0">
                <a:pos x="34" y="84"/>
              </a:cxn>
              <a:cxn ang="0">
                <a:pos x="34" y="78"/>
              </a:cxn>
              <a:cxn ang="0">
                <a:pos x="26" y="70"/>
              </a:cxn>
              <a:cxn ang="0">
                <a:pos x="28" y="64"/>
              </a:cxn>
              <a:cxn ang="0">
                <a:pos x="10" y="52"/>
              </a:cxn>
              <a:cxn ang="0">
                <a:pos x="12" y="50"/>
              </a:cxn>
            </a:cxnLst>
            <a:rect l="0" t="0" r="r" b="b"/>
            <a:pathLst>
              <a:path w="69" h="84">
                <a:moveTo>
                  <a:pt x="12" y="50"/>
                </a:moveTo>
                <a:lnTo>
                  <a:pt x="16" y="39"/>
                </a:lnTo>
                <a:lnTo>
                  <a:pt x="9" y="35"/>
                </a:lnTo>
                <a:lnTo>
                  <a:pt x="12" y="22"/>
                </a:lnTo>
                <a:lnTo>
                  <a:pt x="6" y="22"/>
                </a:lnTo>
                <a:lnTo>
                  <a:pt x="12" y="17"/>
                </a:lnTo>
                <a:lnTo>
                  <a:pt x="0" y="4"/>
                </a:lnTo>
                <a:lnTo>
                  <a:pt x="24" y="0"/>
                </a:lnTo>
                <a:lnTo>
                  <a:pt x="45" y="24"/>
                </a:lnTo>
                <a:lnTo>
                  <a:pt x="62" y="26"/>
                </a:lnTo>
                <a:lnTo>
                  <a:pt x="66" y="38"/>
                </a:lnTo>
                <a:lnTo>
                  <a:pt x="61" y="46"/>
                </a:lnTo>
                <a:lnTo>
                  <a:pt x="69" y="59"/>
                </a:lnTo>
                <a:lnTo>
                  <a:pt x="65" y="70"/>
                </a:lnTo>
                <a:lnTo>
                  <a:pt x="61" y="68"/>
                </a:lnTo>
                <a:lnTo>
                  <a:pt x="42" y="73"/>
                </a:lnTo>
                <a:lnTo>
                  <a:pt x="34" y="84"/>
                </a:lnTo>
                <a:lnTo>
                  <a:pt x="34" y="78"/>
                </a:lnTo>
                <a:lnTo>
                  <a:pt x="26" y="70"/>
                </a:lnTo>
                <a:lnTo>
                  <a:pt x="28" y="64"/>
                </a:lnTo>
                <a:lnTo>
                  <a:pt x="10" y="52"/>
                </a:lnTo>
                <a:lnTo>
                  <a:pt x="12" y="5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29" name="Freeform 235"/>
          <p:cNvSpPr>
            <a:spLocks/>
          </p:cNvSpPr>
          <p:nvPr/>
        </p:nvSpPr>
        <p:spPr bwMode="auto">
          <a:xfrm>
            <a:off x="4422777" y="2613143"/>
            <a:ext cx="163513" cy="87313"/>
          </a:xfrm>
          <a:custGeom>
            <a:avLst/>
            <a:gdLst/>
            <a:ahLst/>
            <a:cxnLst>
              <a:cxn ang="0">
                <a:pos x="91" y="3"/>
              </a:cxn>
              <a:cxn ang="0">
                <a:pos x="70" y="0"/>
              </a:cxn>
              <a:cxn ang="0">
                <a:pos x="35" y="16"/>
              </a:cxn>
              <a:cxn ang="0">
                <a:pos x="14" y="10"/>
              </a:cxn>
              <a:cxn ang="0">
                <a:pos x="0" y="32"/>
              </a:cxn>
              <a:cxn ang="0">
                <a:pos x="3" y="35"/>
              </a:cxn>
              <a:cxn ang="0">
                <a:pos x="28" y="55"/>
              </a:cxn>
              <a:cxn ang="0">
                <a:pos x="40" y="52"/>
              </a:cxn>
              <a:cxn ang="0">
                <a:pos x="64" y="48"/>
              </a:cxn>
              <a:cxn ang="0">
                <a:pos x="78" y="42"/>
              </a:cxn>
              <a:cxn ang="0">
                <a:pos x="91" y="18"/>
              </a:cxn>
              <a:cxn ang="0">
                <a:pos x="103" y="11"/>
              </a:cxn>
              <a:cxn ang="0">
                <a:pos x="91" y="3"/>
              </a:cxn>
            </a:cxnLst>
            <a:rect l="0" t="0" r="r" b="b"/>
            <a:pathLst>
              <a:path w="103" h="55">
                <a:moveTo>
                  <a:pt x="91" y="3"/>
                </a:moveTo>
                <a:lnTo>
                  <a:pt x="70" y="0"/>
                </a:lnTo>
                <a:lnTo>
                  <a:pt x="35" y="16"/>
                </a:lnTo>
                <a:lnTo>
                  <a:pt x="14" y="10"/>
                </a:lnTo>
                <a:lnTo>
                  <a:pt x="0" y="32"/>
                </a:lnTo>
                <a:lnTo>
                  <a:pt x="3" y="35"/>
                </a:lnTo>
                <a:lnTo>
                  <a:pt x="28" y="55"/>
                </a:lnTo>
                <a:lnTo>
                  <a:pt x="40" y="52"/>
                </a:lnTo>
                <a:lnTo>
                  <a:pt x="64" y="48"/>
                </a:lnTo>
                <a:lnTo>
                  <a:pt x="78" y="42"/>
                </a:lnTo>
                <a:lnTo>
                  <a:pt x="91" y="18"/>
                </a:lnTo>
                <a:lnTo>
                  <a:pt x="103" y="11"/>
                </a:lnTo>
                <a:lnTo>
                  <a:pt x="91" y="3"/>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30" name="Freeform 236"/>
          <p:cNvSpPr>
            <a:spLocks/>
          </p:cNvSpPr>
          <p:nvPr/>
        </p:nvSpPr>
        <p:spPr bwMode="auto">
          <a:xfrm>
            <a:off x="4583114" y="2749668"/>
            <a:ext cx="157163" cy="90488"/>
          </a:xfrm>
          <a:custGeom>
            <a:avLst/>
            <a:gdLst/>
            <a:ahLst/>
            <a:cxnLst>
              <a:cxn ang="0">
                <a:pos x="4" y="32"/>
              </a:cxn>
              <a:cxn ang="0">
                <a:pos x="2" y="37"/>
              </a:cxn>
              <a:cxn ang="0">
                <a:pos x="11" y="54"/>
              </a:cxn>
              <a:cxn ang="0">
                <a:pos x="35" y="51"/>
              </a:cxn>
              <a:cxn ang="0">
                <a:pos x="53" y="57"/>
              </a:cxn>
              <a:cxn ang="0">
                <a:pos x="67" y="46"/>
              </a:cxn>
              <a:cxn ang="0">
                <a:pos x="92" y="44"/>
              </a:cxn>
              <a:cxn ang="0">
                <a:pos x="83" y="33"/>
              </a:cxn>
              <a:cxn ang="0">
                <a:pos x="99" y="8"/>
              </a:cxn>
              <a:cxn ang="0">
                <a:pos x="72" y="1"/>
              </a:cxn>
              <a:cxn ang="0">
                <a:pos x="48" y="9"/>
              </a:cxn>
              <a:cxn ang="0">
                <a:pos x="9" y="7"/>
              </a:cxn>
              <a:cxn ang="0">
                <a:pos x="5" y="0"/>
              </a:cxn>
              <a:cxn ang="0">
                <a:pos x="0" y="8"/>
              </a:cxn>
              <a:cxn ang="0">
                <a:pos x="8" y="21"/>
              </a:cxn>
              <a:cxn ang="0">
                <a:pos x="4" y="32"/>
              </a:cxn>
            </a:cxnLst>
            <a:rect l="0" t="0" r="r" b="b"/>
            <a:pathLst>
              <a:path w="99" h="57">
                <a:moveTo>
                  <a:pt x="4" y="32"/>
                </a:moveTo>
                <a:lnTo>
                  <a:pt x="2" y="37"/>
                </a:lnTo>
                <a:lnTo>
                  <a:pt x="11" y="54"/>
                </a:lnTo>
                <a:lnTo>
                  <a:pt x="35" y="51"/>
                </a:lnTo>
                <a:lnTo>
                  <a:pt x="53" y="57"/>
                </a:lnTo>
                <a:lnTo>
                  <a:pt x="67" y="46"/>
                </a:lnTo>
                <a:lnTo>
                  <a:pt x="92" y="44"/>
                </a:lnTo>
                <a:lnTo>
                  <a:pt x="83" y="33"/>
                </a:lnTo>
                <a:lnTo>
                  <a:pt x="99" y="8"/>
                </a:lnTo>
                <a:lnTo>
                  <a:pt x="72" y="1"/>
                </a:lnTo>
                <a:lnTo>
                  <a:pt x="48" y="9"/>
                </a:lnTo>
                <a:lnTo>
                  <a:pt x="9" y="7"/>
                </a:lnTo>
                <a:lnTo>
                  <a:pt x="5" y="0"/>
                </a:lnTo>
                <a:lnTo>
                  <a:pt x="0" y="8"/>
                </a:lnTo>
                <a:lnTo>
                  <a:pt x="8" y="21"/>
                </a:lnTo>
                <a:lnTo>
                  <a:pt x="4" y="32"/>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31" name="Freeform 237"/>
          <p:cNvSpPr>
            <a:spLocks/>
          </p:cNvSpPr>
          <p:nvPr/>
        </p:nvSpPr>
        <p:spPr bwMode="auto">
          <a:xfrm>
            <a:off x="4484689" y="2767129"/>
            <a:ext cx="46038" cy="52388"/>
          </a:xfrm>
          <a:custGeom>
            <a:avLst/>
            <a:gdLst/>
            <a:ahLst/>
            <a:cxnLst>
              <a:cxn ang="0">
                <a:pos x="27" y="21"/>
              </a:cxn>
              <a:cxn ang="0">
                <a:pos x="29" y="15"/>
              </a:cxn>
              <a:cxn ang="0">
                <a:pos x="11" y="3"/>
              </a:cxn>
              <a:cxn ang="0">
                <a:pos x="13" y="1"/>
              </a:cxn>
              <a:cxn ang="0">
                <a:pos x="10" y="0"/>
              </a:cxn>
              <a:cxn ang="0">
                <a:pos x="7" y="1"/>
              </a:cxn>
              <a:cxn ang="0">
                <a:pos x="1" y="3"/>
              </a:cxn>
              <a:cxn ang="0">
                <a:pos x="6" y="10"/>
              </a:cxn>
              <a:cxn ang="0">
                <a:pos x="0" y="22"/>
              </a:cxn>
              <a:cxn ang="0">
                <a:pos x="0" y="24"/>
              </a:cxn>
              <a:cxn ang="0">
                <a:pos x="14" y="33"/>
              </a:cxn>
              <a:cxn ang="0">
                <a:pos x="20" y="18"/>
              </a:cxn>
              <a:cxn ang="0">
                <a:pos x="27" y="21"/>
              </a:cxn>
            </a:cxnLst>
            <a:rect l="0" t="0" r="r" b="b"/>
            <a:pathLst>
              <a:path w="29" h="33">
                <a:moveTo>
                  <a:pt x="27" y="21"/>
                </a:moveTo>
                <a:lnTo>
                  <a:pt x="29" y="15"/>
                </a:lnTo>
                <a:lnTo>
                  <a:pt x="11" y="3"/>
                </a:lnTo>
                <a:lnTo>
                  <a:pt x="13" y="1"/>
                </a:lnTo>
                <a:lnTo>
                  <a:pt x="10" y="0"/>
                </a:lnTo>
                <a:lnTo>
                  <a:pt x="7" y="1"/>
                </a:lnTo>
                <a:lnTo>
                  <a:pt x="1" y="3"/>
                </a:lnTo>
                <a:lnTo>
                  <a:pt x="6" y="10"/>
                </a:lnTo>
                <a:lnTo>
                  <a:pt x="0" y="22"/>
                </a:lnTo>
                <a:lnTo>
                  <a:pt x="0" y="24"/>
                </a:lnTo>
                <a:lnTo>
                  <a:pt x="14" y="33"/>
                </a:lnTo>
                <a:lnTo>
                  <a:pt x="20" y="18"/>
                </a:lnTo>
                <a:lnTo>
                  <a:pt x="27" y="21"/>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32" name="Freeform 238"/>
          <p:cNvSpPr>
            <a:spLocks/>
          </p:cNvSpPr>
          <p:nvPr/>
        </p:nvSpPr>
        <p:spPr bwMode="auto">
          <a:xfrm>
            <a:off x="4540251" y="2797292"/>
            <a:ext cx="60325" cy="55563"/>
          </a:xfrm>
          <a:custGeom>
            <a:avLst/>
            <a:gdLst/>
            <a:ahLst/>
            <a:cxnLst>
              <a:cxn ang="0">
                <a:pos x="0" y="16"/>
              </a:cxn>
              <a:cxn ang="0">
                <a:pos x="8" y="5"/>
              </a:cxn>
              <a:cxn ang="0">
                <a:pos x="27" y="0"/>
              </a:cxn>
              <a:cxn ang="0">
                <a:pos x="31" y="2"/>
              </a:cxn>
              <a:cxn ang="0">
                <a:pos x="29" y="7"/>
              </a:cxn>
              <a:cxn ang="0">
                <a:pos x="38" y="24"/>
              </a:cxn>
              <a:cxn ang="0">
                <a:pos x="8" y="35"/>
              </a:cxn>
              <a:cxn ang="0">
                <a:pos x="0" y="24"/>
              </a:cxn>
              <a:cxn ang="0">
                <a:pos x="0" y="16"/>
              </a:cxn>
            </a:cxnLst>
            <a:rect l="0" t="0" r="r" b="b"/>
            <a:pathLst>
              <a:path w="38" h="35">
                <a:moveTo>
                  <a:pt x="0" y="16"/>
                </a:moveTo>
                <a:lnTo>
                  <a:pt x="8" y="5"/>
                </a:lnTo>
                <a:lnTo>
                  <a:pt x="27" y="0"/>
                </a:lnTo>
                <a:lnTo>
                  <a:pt x="31" y="2"/>
                </a:lnTo>
                <a:lnTo>
                  <a:pt x="29" y="7"/>
                </a:lnTo>
                <a:lnTo>
                  <a:pt x="38" y="24"/>
                </a:lnTo>
                <a:lnTo>
                  <a:pt x="8" y="35"/>
                </a:lnTo>
                <a:lnTo>
                  <a:pt x="0" y="24"/>
                </a:lnTo>
                <a:lnTo>
                  <a:pt x="0" y="16"/>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33" name="Freeform 239"/>
          <p:cNvSpPr>
            <a:spLocks/>
          </p:cNvSpPr>
          <p:nvPr/>
        </p:nvSpPr>
        <p:spPr bwMode="auto">
          <a:xfrm>
            <a:off x="3787776" y="2763955"/>
            <a:ext cx="311150" cy="238125"/>
          </a:xfrm>
          <a:custGeom>
            <a:avLst/>
            <a:gdLst/>
            <a:ahLst/>
            <a:cxnLst>
              <a:cxn ang="0">
                <a:pos x="119" y="6"/>
              </a:cxn>
              <a:cxn ang="0">
                <a:pos x="137" y="19"/>
              </a:cxn>
              <a:cxn ang="0">
                <a:pos x="168" y="23"/>
              </a:cxn>
              <a:cxn ang="0">
                <a:pos x="173" y="24"/>
              </a:cxn>
              <a:cxn ang="0">
                <a:pos x="196" y="26"/>
              </a:cxn>
              <a:cxn ang="0">
                <a:pos x="196" y="37"/>
              </a:cxn>
              <a:cxn ang="0">
                <a:pos x="158" y="56"/>
              </a:cxn>
              <a:cxn ang="0">
                <a:pos x="138" y="86"/>
              </a:cxn>
              <a:cxn ang="0">
                <a:pos x="144" y="100"/>
              </a:cxn>
              <a:cxn ang="0">
                <a:pos x="109" y="136"/>
              </a:cxn>
              <a:cxn ang="0">
                <a:pos x="71" y="139"/>
              </a:cxn>
              <a:cxn ang="0">
                <a:pos x="52" y="150"/>
              </a:cxn>
              <a:cxn ang="0">
                <a:pos x="35" y="130"/>
              </a:cxn>
              <a:cxn ang="0">
                <a:pos x="22" y="128"/>
              </a:cxn>
              <a:cxn ang="0">
                <a:pos x="21" y="121"/>
              </a:cxn>
              <a:cxn ang="0">
                <a:pos x="29" y="111"/>
              </a:cxn>
              <a:cxn ang="0">
                <a:pos x="25" y="81"/>
              </a:cxn>
              <a:cxn ang="0">
                <a:pos x="35" y="76"/>
              </a:cxn>
              <a:cxn ang="0">
                <a:pos x="38" y="54"/>
              </a:cxn>
              <a:cxn ang="0">
                <a:pos x="47" y="41"/>
              </a:cxn>
              <a:cxn ang="0">
                <a:pos x="17" y="31"/>
              </a:cxn>
              <a:cxn ang="0">
                <a:pos x="5" y="37"/>
              </a:cxn>
              <a:cxn ang="0">
                <a:pos x="10" y="28"/>
              </a:cxn>
              <a:cxn ang="0">
                <a:pos x="0" y="14"/>
              </a:cxn>
              <a:cxn ang="0">
                <a:pos x="19" y="0"/>
              </a:cxn>
              <a:cxn ang="0">
                <a:pos x="119" y="6"/>
              </a:cxn>
            </a:cxnLst>
            <a:rect l="0" t="0" r="r" b="b"/>
            <a:pathLst>
              <a:path w="196" h="150">
                <a:moveTo>
                  <a:pt x="119" y="6"/>
                </a:moveTo>
                <a:lnTo>
                  <a:pt x="137" y="19"/>
                </a:lnTo>
                <a:lnTo>
                  <a:pt x="168" y="23"/>
                </a:lnTo>
                <a:lnTo>
                  <a:pt x="173" y="24"/>
                </a:lnTo>
                <a:lnTo>
                  <a:pt x="196" y="26"/>
                </a:lnTo>
                <a:lnTo>
                  <a:pt x="196" y="37"/>
                </a:lnTo>
                <a:lnTo>
                  <a:pt x="158" y="56"/>
                </a:lnTo>
                <a:lnTo>
                  <a:pt x="138" y="86"/>
                </a:lnTo>
                <a:lnTo>
                  <a:pt x="144" y="100"/>
                </a:lnTo>
                <a:lnTo>
                  <a:pt x="109" y="136"/>
                </a:lnTo>
                <a:lnTo>
                  <a:pt x="71" y="139"/>
                </a:lnTo>
                <a:lnTo>
                  <a:pt x="52" y="150"/>
                </a:lnTo>
                <a:lnTo>
                  <a:pt x="35" y="130"/>
                </a:lnTo>
                <a:lnTo>
                  <a:pt x="22" y="128"/>
                </a:lnTo>
                <a:lnTo>
                  <a:pt x="21" y="121"/>
                </a:lnTo>
                <a:lnTo>
                  <a:pt x="29" y="111"/>
                </a:lnTo>
                <a:lnTo>
                  <a:pt x="25" y="81"/>
                </a:lnTo>
                <a:lnTo>
                  <a:pt x="35" y="76"/>
                </a:lnTo>
                <a:lnTo>
                  <a:pt x="38" y="54"/>
                </a:lnTo>
                <a:lnTo>
                  <a:pt x="47" y="41"/>
                </a:lnTo>
                <a:lnTo>
                  <a:pt x="17" y="31"/>
                </a:lnTo>
                <a:lnTo>
                  <a:pt x="5" y="37"/>
                </a:lnTo>
                <a:lnTo>
                  <a:pt x="10" y="28"/>
                </a:lnTo>
                <a:lnTo>
                  <a:pt x="0" y="14"/>
                </a:lnTo>
                <a:lnTo>
                  <a:pt x="19" y="0"/>
                </a:lnTo>
                <a:lnTo>
                  <a:pt x="119" y="6"/>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34" name="Freeform 240"/>
          <p:cNvSpPr>
            <a:spLocks/>
          </p:cNvSpPr>
          <p:nvPr/>
        </p:nvSpPr>
        <p:spPr bwMode="auto">
          <a:xfrm>
            <a:off x="4078289" y="2881430"/>
            <a:ext cx="23813" cy="20638"/>
          </a:xfrm>
          <a:custGeom>
            <a:avLst/>
            <a:gdLst/>
            <a:ahLst/>
            <a:cxnLst>
              <a:cxn ang="0">
                <a:pos x="13" y="0"/>
              </a:cxn>
              <a:cxn ang="0">
                <a:pos x="15" y="6"/>
              </a:cxn>
              <a:cxn ang="0">
                <a:pos x="11" y="13"/>
              </a:cxn>
              <a:cxn ang="0">
                <a:pos x="0" y="7"/>
              </a:cxn>
              <a:cxn ang="0">
                <a:pos x="13" y="0"/>
              </a:cxn>
            </a:cxnLst>
            <a:rect l="0" t="0" r="r" b="b"/>
            <a:pathLst>
              <a:path w="15" h="13">
                <a:moveTo>
                  <a:pt x="13" y="0"/>
                </a:moveTo>
                <a:lnTo>
                  <a:pt x="15" y="6"/>
                </a:lnTo>
                <a:lnTo>
                  <a:pt x="11" y="13"/>
                </a:lnTo>
                <a:lnTo>
                  <a:pt x="0" y="7"/>
                </a:lnTo>
                <a:lnTo>
                  <a:pt x="13"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35" name="Freeform 241"/>
          <p:cNvSpPr>
            <a:spLocks/>
          </p:cNvSpPr>
          <p:nvPr/>
        </p:nvSpPr>
        <p:spPr bwMode="auto">
          <a:xfrm>
            <a:off x="4300539" y="2019418"/>
            <a:ext cx="268288" cy="387350"/>
          </a:xfrm>
          <a:custGeom>
            <a:avLst/>
            <a:gdLst/>
            <a:ahLst/>
            <a:cxnLst>
              <a:cxn ang="0">
                <a:pos x="84" y="151"/>
              </a:cxn>
              <a:cxn ang="0">
                <a:pos x="84" y="114"/>
              </a:cxn>
              <a:cxn ang="0">
                <a:pos x="96" y="106"/>
              </a:cxn>
              <a:cxn ang="0">
                <a:pos x="138" y="81"/>
              </a:cxn>
              <a:cxn ang="0">
                <a:pos x="133" y="74"/>
              </a:cxn>
              <a:cxn ang="0">
                <a:pos x="136" y="64"/>
              </a:cxn>
              <a:cxn ang="0">
                <a:pos x="144" y="61"/>
              </a:cxn>
              <a:cxn ang="0">
                <a:pos x="141" y="57"/>
              </a:cxn>
              <a:cxn ang="0">
                <a:pos x="169" y="54"/>
              </a:cxn>
              <a:cxn ang="0">
                <a:pos x="164" y="47"/>
              </a:cxn>
              <a:cxn ang="0">
                <a:pos x="168" y="40"/>
              </a:cxn>
              <a:cxn ang="0">
                <a:pos x="161" y="32"/>
              </a:cxn>
              <a:cxn ang="0">
                <a:pos x="159" y="19"/>
              </a:cxn>
              <a:cxn ang="0">
                <a:pos x="120" y="0"/>
              </a:cxn>
              <a:cxn ang="0">
                <a:pos x="113" y="1"/>
              </a:cxn>
              <a:cxn ang="0">
                <a:pos x="113" y="12"/>
              </a:cxn>
              <a:cxn ang="0">
                <a:pos x="91" y="9"/>
              </a:cxn>
              <a:cxn ang="0">
                <a:pos x="85" y="19"/>
              </a:cxn>
              <a:cxn ang="0">
                <a:pos x="71" y="21"/>
              </a:cxn>
              <a:cxn ang="0">
                <a:pos x="64" y="29"/>
              </a:cxn>
              <a:cxn ang="0">
                <a:pos x="67" y="35"/>
              </a:cxn>
              <a:cxn ang="0">
                <a:pos x="45" y="51"/>
              </a:cxn>
              <a:cxn ang="0">
                <a:pos x="42" y="67"/>
              </a:cxn>
              <a:cxn ang="0">
                <a:pos x="34" y="76"/>
              </a:cxn>
              <a:cxn ang="0">
                <a:pos x="39" y="85"/>
              </a:cxn>
              <a:cxn ang="0">
                <a:pos x="14" y="93"/>
              </a:cxn>
              <a:cxn ang="0">
                <a:pos x="14" y="127"/>
              </a:cxn>
              <a:cxn ang="0">
                <a:pos x="21" y="134"/>
              </a:cxn>
              <a:cxn ang="0">
                <a:pos x="14" y="141"/>
              </a:cxn>
              <a:cxn ang="0">
                <a:pos x="17" y="158"/>
              </a:cxn>
              <a:cxn ang="0">
                <a:pos x="7" y="160"/>
              </a:cxn>
              <a:cxn ang="0">
                <a:pos x="4" y="179"/>
              </a:cxn>
              <a:cxn ang="0">
                <a:pos x="0" y="176"/>
              </a:cxn>
              <a:cxn ang="0">
                <a:pos x="0" y="187"/>
              </a:cxn>
              <a:cxn ang="0">
                <a:pos x="10" y="198"/>
              </a:cxn>
              <a:cxn ang="0">
                <a:pos x="8" y="208"/>
              </a:cxn>
              <a:cxn ang="0">
                <a:pos x="24" y="223"/>
              </a:cxn>
              <a:cxn ang="0">
                <a:pos x="18" y="229"/>
              </a:cxn>
              <a:cxn ang="0">
                <a:pos x="25" y="240"/>
              </a:cxn>
              <a:cxn ang="0">
                <a:pos x="22" y="243"/>
              </a:cxn>
              <a:cxn ang="0">
                <a:pos x="40" y="244"/>
              </a:cxn>
              <a:cxn ang="0">
                <a:pos x="46" y="232"/>
              </a:cxn>
              <a:cxn ang="0">
                <a:pos x="67" y="230"/>
              </a:cxn>
              <a:cxn ang="0">
                <a:pos x="77" y="205"/>
              </a:cxn>
              <a:cxn ang="0">
                <a:pos x="78" y="190"/>
              </a:cxn>
              <a:cxn ang="0">
                <a:pos x="73" y="187"/>
              </a:cxn>
              <a:cxn ang="0">
                <a:pos x="78" y="186"/>
              </a:cxn>
              <a:cxn ang="0">
                <a:pos x="70" y="184"/>
              </a:cxn>
              <a:cxn ang="0">
                <a:pos x="103" y="172"/>
              </a:cxn>
              <a:cxn ang="0">
                <a:pos x="94" y="170"/>
              </a:cxn>
              <a:cxn ang="0">
                <a:pos x="106" y="160"/>
              </a:cxn>
              <a:cxn ang="0">
                <a:pos x="87" y="146"/>
              </a:cxn>
              <a:cxn ang="0">
                <a:pos x="84" y="151"/>
              </a:cxn>
            </a:cxnLst>
            <a:rect l="0" t="0" r="r" b="b"/>
            <a:pathLst>
              <a:path w="169" h="244">
                <a:moveTo>
                  <a:pt x="84" y="151"/>
                </a:moveTo>
                <a:lnTo>
                  <a:pt x="84" y="114"/>
                </a:lnTo>
                <a:lnTo>
                  <a:pt x="96" y="106"/>
                </a:lnTo>
                <a:lnTo>
                  <a:pt x="138" y="81"/>
                </a:lnTo>
                <a:lnTo>
                  <a:pt x="133" y="74"/>
                </a:lnTo>
                <a:lnTo>
                  <a:pt x="136" y="64"/>
                </a:lnTo>
                <a:lnTo>
                  <a:pt x="144" y="61"/>
                </a:lnTo>
                <a:lnTo>
                  <a:pt x="141" y="57"/>
                </a:lnTo>
                <a:lnTo>
                  <a:pt x="169" y="54"/>
                </a:lnTo>
                <a:lnTo>
                  <a:pt x="164" y="47"/>
                </a:lnTo>
                <a:lnTo>
                  <a:pt x="168" y="40"/>
                </a:lnTo>
                <a:lnTo>
                  <a:pt x="161" y="32"/>
                </a:lnTo>
                <a:lnTo>
                  <a:pt x="159" y="19"/>
                </a:lnTo>
                <a:lnTo>
                  <a:pt x="120" y="0"/>
                </a:lnTo>
                <a:lnTo>
                  <a:pt x="113" y="1"/>
                </a:lnTo>
                <a:lnTo>
                  <a:pt x="113" y="12"/>
                </a:lnTo>
                <a:lnTo>
                  <a:pt x="91" y="9"/>
                </a:lnTo>
                <a:lnTo>
                  <a:pt x="85" y="19"/>
                </a:lnTo>
                <a:lnTo>
                  <a:pt x="71" y="21"/>
                </a:lnTo>
                <a:lnTo>
                  <a:pt x="64" y="29"/>
                </a:lnTo>
                <a:lnTo>
                  <a:pt x="67" y="35"/>
                </a:lnTo>
                <a:lnTo>
                  <a:pt x="45" y="51"/>
                </a:lnTo>
                <a:lnTo>
                  <a:pt x="42" y="67"/>
                </a:lnTo>
                <a:lnTo>
                  <a:pt x="34" y="76"/>
                </a:lnTo>
                <a:lnTo>
                  <a:pt x="39" y="85"/>
                </a:lnTo>
                <a:lnTo>
                  <a:pt x="14" y="93"/>
                </a:lnTo>
                <a:lnTo>
                  <a:pt x="14" y="127"/>
                </a:lnTo>
                <a:lnTo>
                  <a:pt x="21" y="134"/>
                </a:lnTo>
                <a:lnTo>
                  <a:pt x="14" y="141"/>
                </a:lnTo>
                <a:lnTo>
                  <a:pt x="17" y="158"/>
                </a:lnTo>
                <a:lnTo>
                  <a:pt x="7" y="160"/>
                </a:lnTo>
                <a:lnTo>
                  <a:pt x="4" y="179"/>
                </a:lnTo>
                <a:lnTo>
                  <a:pt x="0" y="176"/>
                </a:lnTo>
                <a:lnTo>
                  <a:pt x="0" y="187"/>
                </a:lnTo>
                <a:lnTo>
                  <a:pt x="10" y="198"/>
                </a:lnTo>
                <a:lnTo>
                  <a:pt x="8" y="208"/>
                </a:lnTo>
                <a:lnTo>
                  <a:pt x="24" y="223"/>
                </a:lnTo>
                <a:lnTo>
                  <a:pt x="18" y="229"/>
                </a:lnTo>
                <a:lnTo>
                  <a:pt x="25" y="240"/>
                </a:lnTo>
                <a:lnTo>
                  <a:pt x="22" y="243"/>
                </a:lnTo>
                <a:lnTo>
                  <a:pt x="40" y="244"/>
                </a:lnTo>
                <a:lnTo>
                  <a:pt x="46" y="232"/>
                </a:lnTo>
                <a:lnTo>
                  <a:pt x="67" y="230"/>
                </a:lnTo>
                <a:lnTo>
                  <a:pt x="77" y="205"/>
                </a:lnTo>
                <a:lnTo>
                  <a:pt x="78" y="190"/>
                </a:lnTo>
                <a:lnTo>
                  <a:pt x="73" y="187"/>
                </a:lnTo>
                <a:lnTo>
                  <a:pt x="78" y="186"/>
                </a:lnTo>
                <a:lnTo>
                  <a:pt x="70" y="184"/>
                </a:lnTo>
                <a:lnTo>
                  <a:pt x="103" y="172"/>
                </a:lnTo>
                <a:lnTo>
                  <a:pt x="94" y="170"/>
                </a:lnTo>
                <a:lnTo>
                  <a:pt x="106" y="160"/>
                </a:lnTo>
                <a:lnTo>
                  <a:pt x="87" y="146"/>
                </a:lnTo>
                <a:lnTo>
                  <a:pt x="84" y="151"/>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36" name="Freeform 242"/>
          <p:cNvSpPr>
            <a:spLocks/>
          </p:cNvSpPr>
          <p:nvPr/>
        </p:nvSpPr>
        <p:spPr bwMode="auto">
          <a:xfrm>
            <a:off x="4456114" y="2333742"/>
            <a:ext cx="17463" cy="26988"/>
          </a:xfrm>
          <a:custGeom>
            <a:avLst/>
            <a:gdLst/>
            <a:ahLst/>
            <a:cxnLst>
              <a:cxn ang="0">
                <a:pos x="0" y="17"/>
              </a:cxn>
              <a:cxn ang="0">
                <a:pos x="11" y="9"/>
              </a:cxn>
              <a:cxn ang="0">
                <a:pos x="11" y="0"/>
              </a:cxn>
              <a:cxn ang="0">
                <a:pos x="0" y="6"/>
              </a:cxn>
              <a:cxn ang="0">
                <a:pos x="0" y="17"/>
              </a:cxn>
            </a:cxnLst>
            <a:rect l="0" t="0" r="r" b="b"/>
            <a:pathLst>
              <a:path w="11" h="17">
                <a:moveTo>
                  <a:pt x="0" y="17"/>
                </a:moveTo>
                <a:lnTo>
                  <a:pt x="11" y="9"/>
                </a:lnTo>
                <a:lnTo>
                  <a:pt x="11" y="0"/>
                </a:lnTo>
                <a:lnTo>
                  <a:pt x="0" y="6"/>
                </a:lnTo>
                <a:lnTo>
                  <a:pt x="0" y="17"/>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37" name="Freeform 243"/>
          <p:cNvSpPr>
            <a:spLocks/>
          </p:cNvSpPr>
          <p:nvPr/>
        </p:nvSpPr>
        <p:spPr bwMode="auto">
          <a:xfrm>
            <a:off x="4171951" y="2641718"/>
            <a:ext cx="107950" cy="53975"/>
          </a:xfrm>
          <a:custGeom>
            <a:avLst/>
            <a:gdLst/>
            <a:ahLst/>
            <a:cxnLst>
              <a:cxn ang="0">
                <a:pos x="24" y="0"/>
              </a:cxn>
              <a:cxn ang="0">
                <a:pos x="54" y="3"/>
              </a:cxn>
              <a:cxn ang="0">
                <a:pos x="57" y="12"/>
              </a:cxn>
              <a:cxn ang="0">
                <a:pos x="68" y="16"/>
              </a:cxn>
              <a:cxn ang="0">
                <a:pos x="64" y="26"/>
              </a:cxn>
              <a:cxn ang="0">
                <a:pos x="52" y="23"/>
              </a:cxn>
              <a:cxn ang="0">
                <a:pos x="46" y="34"/>
              </a:cxn>
              <a:cxn ang="0">
                <a:pos x="38" y="24"/>
              </a:cxn>
              <a:cxn ang="0">
                <a:pos x="29" y="33"/>
              </a:cxn>
              <a:cxn ang="0">
                <a:pos x="15" y="34"/>
              </a:cxn>
              <a:cxn ang="0">
                <a:pos x="11" y="24"/>
              </a:cxn>
              <a:cxn ang="0">
                <a:pos x="1" y="30"/>
              </a:cxn>
              <a:cxn ang="0">
                <a:pos x="0" y="24"/>
              </a:cxn>
              <a:cxn ang="0">
                <a:pos x="17" y="3"/>
              </a:cxn>
              <a:cxn ang="0">
                <a:pos x="24" y="0"/>
              </a:cxn>
            </a:cxnLst>
            <a:rect l="0" t="0" r="r" b="b"/>
            <a:pathLst>
              <a:path w="68" h="34">
                <a:moveTo>
                  <a:pt x="24" y="0"/>
                </a:moveTo>
                <a:lnTo>
                  <a:pt x="54" y="3"/>
                </a:lnTo>
                <a:lnTo>
                  <a:pt x="57" y="12"/>
                </a:lnTo>
                <a:lnTo>
                  <a:pt x="68" y="16"/>
                </a:lnTo>
                <a:lnTo>
                  <a:pt x="64" y="26"/>
                </a:lnTo>
                <a:lnTo>
                  <a:pt x="52" y="23"/>
                </a:lnTo>
                <a:lnTo>
                  <a:pt x="46" y="34"/>
                </a:lnTo>
                <a:lnTo>
                  <a:pt x="38" y="24"/>
                </a:lnTo>
                <a:lnTo>
                  <a:pt x="29" y="33"/>
                </a:lnTo>
                <a:lnTo>
                  <a:pt x="15" y="34"/>
                </a:lnTo>
                <a:lnTo>
                  <a:pt x="11" y="24"/>
                </a:lnTo>
                <a:lnTo>
                  <a:pt x="1" y="30"/>
                </a:lnTo>
                <a:lnTo>
                  <a:pt x="0" y="24"/>
                </a:lnTo>
                <a:lnTo>
                  <a:pt x="17" y="3"/>
                </a:lnTo>
                <a:lnTo>
                  <a:pt x="24"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38" name="Freeform 244"/>
          <p:cNvSpPr>
            <a:spLocks/>
          </p:cNvSpPr>
          <p:nvPr/>
        </p:nvSpPr>
        <p:spPr bwMode="auto">
          <a:xfrm>
            <a:off x="4681538" y="2819518"/>
            <a:ext cx="76200" cy="55563"/>
          </a:xfrm>
          <a:custGeom>
            <a:avLst/>
            <a:gdLst/>
            <a:ahLst/>
            <a:cxnLst>
              <a:cxn ang="0">
                <a:pos x="30" y="0"/>
              </a:cxn>
              <a:cxn ang="0">
                <a:pos x="5" y="2"/>
              </a:cxn>
              <a:cxn ang="0">
                <a:pos x="7" y="9"/>
              </a:cxn>
              <a:cxn ang="0">
                <a:pos x="0" y="23"/>
              </a:cxn>
              <a:cxn ang="0">
                <a:pos x="13" y="24"/>
              </a:cxn>
              <a:cxn ang="0">
                <a:pos x="5" y="35"/>
              </a:cxn>
              <a:cxn ang="0">
                <a:pos x="24" y="19"/>
              </a:cxn>
              <a:cxn ang="0">
                <a:pos x="47" y="17"/>
              </a:cxn>
              <a:cxn ang="0">
                <a:pos x="48" y="13"/>
              </a:cxn>
              <a:cxn ang="0">
                <a:pos x="34" y="7"/>
              </a:cxn>
              <a:cxn ang="0">
                <a:pos x="30" y="0"/>
              </a:cxn>
            </a:cxnLst>
            <a:rect l="0" t="0" r="r" b="b"/>
            <a:pathLst>
              <a:path w="48" h="35">
                <a:moveTo>
                  <a:pt x="30" y="0"/>
                </a:moveTo>
                <a:lnTo>
                  <a:pt x="5" y="2"/>
                </a:lnTo>
                <a:lnTo>
                  <a:pt x="7" y="9"/>
                </a:lnTo>
                <a:lnTo>
                  <a:pt x="0" y="23"/>
                </a:lnTo>
                <a:lnTo>
                  <a:pt x="13" y="24"/>
                </a:lnTo>
                <a:lnTo>
                  <a:pt x="5" y="35"/>
                </a:lnTo>
                <a:lnTo>
                  <a:pt x="24" y="19"/>
                </a:lnTo>
                <a:lnTo>
                  <a:pt x="47" y="17"/>
                </a:lnTo>
                <a:lnTo>
                  <a:pt x="48" y="13"/>
                </a:lnTo>
                <a:lnTo>
                  <a:pt x="34" y="7"/>
                </a:lnTo>
                <a:lnTo>
                  <a:pt x="3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39" name="Freeform 245"/>
          <p:cNvSpPr>
            <a:spLocks/>
          </p:cNvSpPr>
          <p:nvPr/>
        </p:nvSpPr>
        <p:spPr bwMode="auto">
          <a:xfrm>
            <a:off x="4016377" y="2254368"/>
            <a:ext cx="11113" cy="22225"/>
          </a:xfrm>
          <a:custGeom>
            <a:avLst/>
            <a:gdLst/>
            <a:ahLst/>
            <a:cxnLst>
              <a:cxn ang="0">
                <a:pos x="7" y="0"/>
              </a:cxn>
              <a:cxn ang="0">
                <a:pos x="0" y="7"/>
              </a:cxn>
              <a:cxn ang="0">
                <a:pos x="4" y="14"/>
              </a:cxn>
              <a:cxn ang="0">
                <a:pos x="7" y="0"/>
              </a:cxn>
            </a:cxnLst>
            <a:rect l="0" t="0" r="r" b="b"/>
            <a:pathLst>
              <a:path w="7" h="14">
                <a:moveTo>
                  <a:pt x="7" y="0"/>
                </a:moveTo>
                <a:lnTo>
                  <a:pt x="0" y="7"/>
                </a:lnTo>
                <a:lnTo>
                  <a:pt x="4" y="14"/>
                </a:lnTo>
                <a:lnTo>
                  <a:pt x="7"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40" name="Freeform 246"/>
          <p:cNvSpPr>
            <a:spLocks/>
          </p:cNvSpPr>
          <p:nvPr/>
        </p:nvSpPr>
        <p:spPr bwMode="auto">
          <a:xfrm>
            <a:off x="3854451" y="2409942"/>
            <a:ext cx="60325" cy="39688"/>
          </a:xfrm>
          <a:custGeom>
            <a:avLst/>
            <a:gdLst/>
            <a:ahLst/>
            <a:cxnLst>
              <a:cxn ang="0">
                <a:pos x="8" y="7"/>
              </a:cxn>
              <a:cxn ang="0">
                <a:pos x="0" y="16"/>
              </a:cxn>
              <a:cxn ang="0">
                <a:pos x="5" y="22"/>
              </a:cxn>
              <a:cxn ang="0">
                <a:pos x="21" y="16"/>
              </a:cxn>
              <a:cxn ang="0">
                <a:pos x="25" y="25"/>
              </a:cxn>
              <a:cxn ang="0">
                <a:pos x="38" y="16"/>
              </a:cxn>
              <a:cxn ang="0">
                <a:pos x="29" y="4"/>
              </a:cxn>
              <a:cxn ang="0">
                <a:pos x="14" y="5"/>
              </a:cxn>
              <a:cxn ang="0">
                <a:pos x="12" y="0"/>
              </a:cxn>
              <a:cxn ang="0">
                <a:pos x="8" y="7"/>
              </a:cxn>
            </a:cxnLst>
            <a:rect l="0" t="0" r="r" b="b"/>
            <a:pathLst>
              <a:path w="38" h="25">
                <a:moveTo>
                  <a:pt x="8" y="7"/>
                </a:moveTo>
                <a:lnTo>
                  <a:pt x="0" y="16"/>
                </a:lnTo>
                <a:lnTo>
                  <a:pt x="5" y="22"/>
                </a:lnTo>
                <a:lnTo>
                  <a:pt x="21" y="16"/>
                </a:lnTo>
                <a:lnTo>
                  <a:pt x="25" y="25"/>
                </a:lnTo>
                <a:lnTo>
                  <a:pt x="38" y="16"/>
                </a:lnTo>
                <a:lnTo>
                  <a:pt x="29" y="4"/>
                </a:lnTo>
                <a:lnTo>
                  <a:pt x="14" y="5"/>
                </a:lnTo>
                <a:lnTo>
                  <a:pt x="12" y="0"/>
                </a:lnTo>
                <a:lnTo>
                  <a:pt x="8" y="7"/>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41" name="Freeform 247"/>
          <p:cNvSpPr>
            <a:spLocks/>
          </p:cNvSpPr>
          <p:nvPr/>
        </p:nvSpPr>
        <p:spPr bwMode="auto">
          <a:xfrm>
            <a:off x="3894139" y="2340092"/>
            <a:ext cx="20638" cy="17463"/>
          </a:xfrm>
          <a:custGeom>
            <a:avLst/>
            <a:gdLst/>
            <a:ahLst/>
            <a:cxnLst>
              <a:cxn ang="0">
                <a:pos x="7" y="0"/>
              </a:cxn>
              <a:cxn ang="0">
                <a:pos x="0" y="6"/>
              </a:cxn>
              <a:cxn ang="0">
                <a:pos x="13" y="11"/>
              </a:cxn>
              <a:cxn ang="0">
                <a:pos x="7" y="0"/>
              </a:cxn>
            </a:cxnLst>
            <a:rect l="0" t="0" r="r" b="b"/>
            <a:pathLst>
              <a:path w="13" h="11">
                <a:moveTo>
                  <a:pt x="7" y="0"/>
                </a:moveTo>
                <a:lnTo>
                  <a:pt x="0" y="6"/>
                </a:lnTo>
                <a:lnTo>
                  <a:pt x="13" y="11"/>
                </a:lnTo>
                <a:lnTo>
                  <a:pt x="7"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42" name="Freeform 248"/>
          <p:cNvSpPr>
            <a:spLocks/>
          </p:cNvSpPr>
          <p:nvPr/>
        </p:nvSpPr>
        <p:spPr bwMode="auto">
          <a:xfrm>
            <a:off x="3900489" y="2371842"/>
            <a:ext cx="14288" cy="7938"/>
          </a:xfrm>
          <a:custGeom>
            <a:avLst/>
            <a:gdLst/>
            <a:ahLst/>
            <a:cxnLst>
              <a:cxn ang="0">
                <a:pos x="0" y="5"/>
              </a:cxn>
              <a:cxn ang="0">
                <a:pos x="9" y="4"/>
              </a:cxn>
              <a:cxn ang="0">
                <a:pos x="3" y="0"/>
              </a:cxn>
              <a:cxn ang="0">
                <a:pos x="0" y="5"/>
              </a:cxn>
            </a:cxnLst>
            <a:rect l="0" t="0" r="r" b="b"/>
            <a:pathLst>
              <a:path w="9" h="5">
                <a:moveTo>
                  <a:pt x="0" y="5"/>
                </a:moveTo>
                <a:lnTo>
                  <a:pt x="9" y="4"/>
                </a:lnTo>
                <a:lnTo>
                  <a:pt x="3" y="0"/>
                </a:lnTo>
                <a:lnTo>
                  <a:pt x="0" y="5"/>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43" name="Freeform 249"/>
          <p:cNvSpPr>
            <a:spLocks/>
          </p:cNvSpPr>
          <p:nvPr/>
        </p:nvSpPr>
        <p:spPr bwMode="auto">
          <a:xfrm>
            <a:off x="3895727" y="2314693"/>
            <a:ext cx="182563" cy="254000"/>
          </a:xfrm>
          <a:custGeom>
            <a:avLst/>
            <a:gdLst/>
            <a:ahLst/>
            <a:cxnLst>
              <a:cxn ang="0">
                <a:pos x="49" y="151"/>
              </a:cxn>
              <a:cxn ang="0">
                <a:pos x="101" y="144"/>
              </a:cxn>
              <a:cxn ang="0">
                <a:pos x="109" y="137"/>
              </a:cxn>
              <a:cxn ang="0">
                <a:pos x="97" y="132"/>
              </a:cxn>
              <a:cxn ang="0">
                <a:pos x="114" y="121"/>
              </a:cxn>
              <a:cxn ang="0">
                <a:pos x="115" y="109"/>
              </a:cxn>
              <a:cxn ang="0">
                <a:pos x="90" y="107"/>
              </a:cxn>
              <a:cxn ang="0">
                <a:pos x="96" y="99"/>
              </a:cxn>
              <a:cxn ang="0">
                <a:pos x="86" y="90"/>
              </a:cxn>
              <a:cxn ang="0">
                <a:pos x="93" y="89"/>
              </a:cxn>
              <a:cxn ang="0">
                <a:pos x="76" y="74"/>
              </a:cxn>
              <a:cxn ang="0">
                <a:pos x="69" y="57"/>
              </a:cxn>
              <a:cxn ang="0">
                <a:pos x="47" y="47"/>
              </a:cxn>
              <a:cxn ang="0">
                <a:pos x="56" y="43"/>
              </a:cxn>
              <a:cxn ang="0">
                <a:pos x="52" y="39"/>
              </a:cxn>
              <a:cxn ang="0">
                <a:pos x="63" y="32"/>
              </a:cxn>
              <a:cxn ang="0">
                <a:pos x="69" y="16"/>
              </a:cxn>
              <a:cxn ang="0">
                <a:pos x="37" y="19"/>
              </a:cxn>
              <a:cxn ang="0">
                <a:pos x="41" y="14"/>
              </a:cxn>
              <a:cxn ang="0">
                <a:pos x="38" y="12"/>
              </a:cxn>
              <a:cxn ang="0">
                <a:pos x="52" y="4"/>
              </a:cxn>
              <a:cxn ang="0">
                <a:pos x="51" y="0"/>
              </a:cxn>
              <a:cxn ang="0">
                <a:pos x="27" y="0"/>
              </a:cxn>
              <a:cxn ang="0">
                <a:pos x="21" y="7"/>
              </a:cxn>
              <a:cxn ang="0">
                <a:pos x="21" y="12"/>
              </a:cxn>
              <a:cxn ang="0">
                <a:pos x="12" y="19"/>
              </a:cxn>
              <a:cxn ang="0">
                <a:pos x="17" y="23"/>
              </a:cxn>
              <a:cxn ang="0">
                <a:pos x="6" y="34"/>
              </a:cxn>
              <a:cxn ang="0">
                <a:pos x="19" y="36"/>
              </a:cxn>
              <a:cxn ang="0">
                <a:pos x="9" y="60"/>
              </a:cxn>
              <a:cxn ang="0">
                <a:pos x="20" y="44"/>
              </a:cxn>
              <a:cxn ang="0">
                <a:pos x="17" y="51"/>
              </a:cxn>
              <a:cxn ang="0">
                <a:pos x="26" y="48"/>
              </a:cxn>
              <a:cxn ang="0">
                <a:pos x="19" y="72"/>
              </a:cxn>
              <a:cxn ang="0">
                <a:pos x="47" y="68"/>
              </a:cxn>
              <a:cxn ang="0">
                <a:pos x="38" y="76"/>
              </a:cxn>
              <a:cxn ang="0">
                <a:pos x="44" y="83"/>
              </a:cxn>
              <a:cxn ang="0">
                <a:pos x="51" y="81"/>
              </a:cxn>
              <a:cxn ang="0">
                <a:pos x="48" y="96"/>
              </a:cxn>
              <a:cxn ang="0">
                <a:pos x="20" y="107"/>
              </a:cxn>
              <a:cxn ang="0">
                <a:pos x="28" y="104"/>
              </a:cxn>
              <a:cxn ang="0">
                <a:pos x="31" y="113"/>
              </a:cxn>
              <a:cxn ang="0">
                <a:pos x="10" y="125"/>
              </a:cxn>
              <a:cxn ang="0">
                <a:pos x="37" y="134"/>
              </a:cxn>
              <a:cxn ang="0">
                <a:pos x="51" y="130"/>
              </a:cxn>
              <a:cxn ang="0">
                <a:pos x="42" y="138"/>
              </a:cxn>
              <a:cxn ang="0">
                <a:pos x="26" y="139"/>
              </a:cxn>
              <a:cxn ang="0">
                <a:pos x="0" y="160"/>
              </a:cxn>
              <a:cxn ang="0">
                <a:pos x="31" y="156"/>
              </a:cxn>
              <a:cxn ang="0">
                <a:pos x="35" y="149"/>
              </a:cxn>
              <a:cxn ang="0">
                <a:pos x="49" y="151"/>
              </a:cxn>
            </a:cxnLst>
            <a:rect l="0" t="0" r="r" b="b"/>
            <a:pathLst>
              <a:path w="115" h="160">
                <a:moveTo>
                  <a:pt x="49" y="151"/>
                </a:moveTo>
                <a:lnTo>
                  <a:pt x="101" y="144"/>
                </a:lnTo>
                <a:lnTo>
                  <a:pt x="109" y="137"/>
                </a:lnTo>
                <a:lnTo>
                  <a:pt x="97" y="132"/>
                </a:lnTo>
                <a:lnTo>
                  <a:pt x="114" y="121"/>
                </a:lnTo>
                <a:lnTo>
                  <a:pt x="115" y="109"/>
                </a:lnTo>
                <a:lnTo>
                  <a:pt x="90" y="107"/>
                </a:lnTo>
                <a:lnTo>
                  <a:pt x="96" y="99"/>
                </a:lnTo>
                <a:lnTo>
                  <a:pt x="86" y="90"/>
                </a:lnTo>
                <a:lnTo>
                  <a:pt x="93" y="89"/>
                </a:lnTo>
                <a:lnTo>
                  <a:pt x="76" y="74"/>
                </a:lnTo>
                <a:lnTo>
                  <a:pt x="69" y="57"/>
                </a:lnTo>
                <a:lnTo>
                  <a:pt x="47" y="47"/>
                </a:lnTo>
                <a:lnTo>
                  <a:pt x="56" y="43"/>
                </a:lnTo>
                <a:lnTo>
                  <a:pt x="52" y="39"/>
                </a:lnTo>
                <a:lnTo>
                  <a:pt x="63" y="32"/>
                </a:lnTo>
                <a:lnTo>
                  <a:pt x="69" y="16"/>
                </a:lnTo>
                <a:lnTo>
                  <a:pt x="37" y="19"/>
                </a:lnTo>
                <a:lnTo>
                  <a:pt x="41" y="14"/>
                </a:lnTo>
                <a:lnTo>
                  <a:pt x="38" y="12"/>
                </a:lnTo>
                <a:lnTo>
                  <a:pt x="52" y="4"/>
                </a:lnTo>
                <a:lnTo>
                  <a:pt x="51" y="0"/>
                </a:lnTo>
                <a:lnTo>
                  <a:pt x="27" y="0"/>
                </a:lnTo>
                <a:lnTo>
                  <a:pt x="21" y="7"/>
                </a:lnTo>
                <a:lnTo>
                  <a:pt x="21" y="12"/>
                </a:lnTo>
                <a:lnTo>
                  <a:pt x="12" y="19"/>
                </a:lnTo>
                <a:lnTo>
                  <a:pt x="17" y="23"/>
                </a:lnTo>
                <a:lnTo>
                  <a:pt x="6" y="34"/>
                </a:lnTo>
                <a:lnTo>
                  <a:pt x="19" y="36"/>
                </a:lnTo>
                <a:lnTo>
                  <a:pt x="9" y="60"/>
                </a:lnTo>
                <a:lnTo>
                  <a:pt x="20" y="44"/>
                </a:lnTo>
                <a:lnTo>
                  <a:pt x="17" y="51"/>
                </a:lnTo>
                <a:lnTo>
                  <a:pt x="26" y="48"/>
                </a:lnTo>
                <a:lnTo>
                  <a:pt x="19" y="72"/>
                </a:lnTo>
                <a:lnTo>
                  <a:pt x="47" y="68"/>
                </a:lnTo>
                <a:lnTo>
                  <a:pt x="38" y="76"/>
                </a:lnTo>
                <a:lnTo>
                  <a:pt x="44" y="83"/>
                </a:lnTo>
                <a:lnTo>
                  <a:pt x="51" y="81"/>
                </a:lnTo>
                <a:lnTo>
                  <a:pt x="48" y="96"/>
                </a:lnTo>
                <a:lnTo>
                  <a:pt x="20" y="107"/>
                </a:lnTo>
                <a:lnTo>
                  <a:pt x="28" y="104"/>
                </a:lnTo>
                <a:lnTo>
                  <a:pt x="31" y="113"/>
                </a:lnTo>
                <a:lnTo>
                  <a:pt x="10" y="125"/>
                </a:lnTo>
                <a:lnTo>
                  <a:pt x="37" y="134"/>
                </a:lnTo>
                <a:lnTo>
                  <a:pt x="51" y="130"/>
                </a:lnTo>
                <a:lnTo>
                  <a:pt x="42" y="138"/>
                </a:lnTo>
                <a:lnTo>
                  <a:pt x="26" y="139"/>
                </a:lnTo>
                <a:lnTo>
                  <a:pt x="0" y="160"/>
                </a:lnTo>
                <a:lnTo>
                  <a:pt x="31" y="156"/>
                </a:lnTo>
                <a:lnTo>
                  <a:pt x="35" y="149"/>
                </a:lnTo>
                <a:lnTo>
                  <a:pt x="49" y="151"/>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44" name="Freeform 250"/>
          <p:cNvSpPr>
            <a:spLocks/>
          </p:cNvSpPr>
          <p:nvPr/>
        </p:nvSpPr>
        <p:spPr bwMode="auto">
          <a:xfrm>
            <a:off x="3889377" y="2317868"/>
            <a:ext cx="20638" cy="20638"/>
          </a:xfrm>
          <a:custGeom>
            <a:avLst/>
            <a:gdLst/>
            <a:ahLst/>
            <a:cxnLst>
              <a:cxn ang="0">
                <a:pos x="13" y="0"/>
              </a:cxn>
              <a:cxn ang="0">
                <a:pos x="2" y="5"/>
              </a:cxn>
              <a:cxn ang="0">
                <a:pos x="0" y="13"/>
              </a:cxn>
              <a:cxn ang="0">
                <a:pos x="13" y="0"/>
              </a:cxn>
            </a:cxnLst>
            <a:rect l="0" t="0" r="r" b="b"/>
            <a:pathLst>
              <a:path w="13" h="13">
                <a:moveTo>
                  <a:pt x="13" y="0"/>
                </a:moveTo>
                <a:lnTo>
                  <a:pt x="2" y="5"/>
                </a:lnTo>
                <a:lnTo>
                  <a:pt x="0" y="13"/>
                </a:lnTo>
                <a:lnTo>
                  <a:pt x="13"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45" name="Freeform 251"/>
          <p:cNvSpPr>
            <a:spLocks/>
          </p:cNvSpPr>
          <p:nvPr/>
        </p:nvSpPr>
        <p:spPr bwMode="auto">
          <a:xfrm>
            <a:off x="4545014" y="2314693"/>
            <a:ext cx="30163" cy="17463"/>
          </a:xfrm>
          <a:custGeom>
            <a:avLst/>
            <a:gdLst/>
            <a:ahLst/>
            <a:cxnLst>
              <a:cxn ang="0">
                <a:pos x="15" y="0"/>
              </a:cxn>
              <a:cxn ang="0">
                <a:pos x="0" y="0"/>
              </a:cxn>
              <a:cxn ang="0">
                <a:pos x="3" y="11"/>
              </a:cxn>
              <a:cxn ang="0">
                <a:pos x="19" y="1"/>
              </a:cxn>
              <a:cxn ang="0">
                <a:pos x="15" y="0"/>
              </a:cxn>
            </a:cxnLst>
            <a:rect l="0" t="0" r="r" b="b"/>
            <a:pathLst>
              <a:path w="19" h="11">
                <a:moveTo>
                  <a:pt x="15" y="0"/>
                </a:moveTo>
                <a:lnTo>
                  <a:pt x="0" y="0"/>
                </a:lnTo>
                <a:lnTo>
                  <a:pt x="3" y="11"/>
                </a:lnTo>
                <a:lnTo>
                  <a:pt x="19" y="1"/>
                </a:lnTo>
                <a:lnTo>
                  <a:pt x="15"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46" name="Freeform 252"/>
          <p:cNvSpPr>
            <a:spLocks/>
          </p:cNvSpPr>
          <p:nvPr/>
        </p:nvSpPr>
        <p:spPr bwMode="auto">
          <a:xfrm>
            <a:off x="4689477" y="2813167"/>
            <a:ext cx="487363" cy="198438"/>
          </a:xfrm>
          <a:custGeom>
            <a:avLst/>
            <a:gdLst/>
            <a:ahLst/>
            <a:cxnLst>
              <a:cxn ang="0">
                <a:pos x="2" y="41"/>
              </a:cxn>
              <a:cxn ang="0">
                <a:pos x="8" y="32"/>
              </a:cxn>
              <a:cxn ang="0">
                <a:pos x="57" y="27"/>
              </a:cxn>
              <a:cxn ang="0">
                <a:pos x="47" y="24"/>
              </a:cxn>
              <a:cxn ang="0">
                <a:pos x="46" y="17"/>
              </a:cxn>
              <a:cxn ang="0">
                <a:pos x="77" y="21"/>
              </a:cxn>
              <a:cxn ang="0">
                <a:pos x="112" y="2"/>
              </a:cxn>
              <a:cxn ang="0">
                <a:pos x="140" y="0"/>
              </a:cxn>
              <a:cxn ang="0">
                <a:pos x="160" y="16"/>
              </a:cxn>
              <a:cxn ang="0">
                <a:pos x="190" y="23"/>
              </a:cxn>
              <a:cxn ang="0">
                <a:pos x="225" y="21"/>
              </a:cxn>
              <a:cxn ang="0">
                <a:pos x="243" y="10"/>
              </a:cxn>
              <a:cxn ang="0">
                <a:pos x="263" y="10"/>
              </a:cxn>
              <a:cxn ang="0">
                <a:pos x="268" y="16"/>
              </a:cxn>
              <a:cxn ang="0">
                <a:pos x="298" y="45"/>
              </a:cxn>
              <a:cxn ang="0">
                <a:pos x="291" y="53"/>
              </a:cxn>
              <a:cxn ang="0">
                <a:pos x="298" y="83"/>
              </a:cxn>
              <a:cxn ang="0">
                <a:pos x="307" y="95"/>
              </a:cxn>
              <a:cxn ang="0">
                <a:pos x="275" y="91"/>
              </a:cxn>
              <a:cxn ang="0">
                <a:pos x="270" y="97"/>
              </a:cxn>
              <a:cxn ang="0">
                <a:pos x="218" y="106"/>
              </a:cxn>
              <a:cxn ang="0">
                <a:pos x="174" y="104"/>
              </a:cxn>
              <a:cxn ang="0">
                <a:pos x="176" y="115"/>
              </a:cxn>
              <a:cxn ang="0">
                <a:pos x="165" y="125"/>
              </a:cxn>
              <a:cxn ang="0">
                <a:pos x="165" y="104"/>
              </a:cxn>
              <a:cxn ang="0">
                <a:pos x="156" y="109"/>
              </a:cxn>
              <a:cxn ang="0">
                <a:pos x="141" y="104"/>
              </a:cxn>
              <a:cxn ang="0">
                <a:pos x="114" y="120"/>
              </a:cxn>
              <a:cxn ang="0">
                <a:pos x="82" y="102"/>
              </a:cxn>
              <a:cxn ang="0">
                <a:pos x="64" y="116"/>
              </a:cxn>
              <a:cxn ang="0">
                <a:pos x="43" y="104"/>
              </a:cxn>
              <a:cxn ang="0">
                <a:pos x="25" y="108"/>
              </a:cxn>
              <a:cxn ang="0">
                <a:pos x="37" y="99"/>
              </a:cxn>
              <a:cxn ang="0">
                <a:pos x="22" y="101"/>
              </a:cxn>
              <a:cxn ang="0">
                <a:pos x="18" y="80"/>
              </a:cxn>
              <a:cxn ang="0">
                <a:pos x="4" y="76"/>
              </a:cxn>
              <a:cxn ang="0">
                <a:pos x="5" y="67"/>
              </a:cxn>
              <a:cxn ang="0">
                <a:pos x="16" y="71"/>
              </a:cxn>
              <a:cxn ang="0">
                <a:pos x="11" y="67"/>
              </a:cxn>
              <a:cxn ang="0">
                <a:pos x="11" y="50"/>
              </a:cxn>
              <a:cxn ang="0">
                <a:pos x="0" y="50"/>
              </a:cxn>
              <a:cxn ang="0">
                <a:pos x="2" y="41"/>
              </a:cxn>
            </a:cxnLst>
            <a:rect l="0" t="0" r="r" b="b"/>
            <a:pathLst>
              <a:path w="307" h="125">
                <a:moveTo>
                  <a:pt x="2" y="41"/>
                </a:moveTo>
                <a:lnTo>
                  <a:pt x="8" y="32"/>
                </a:lnTo>
                <a:lnTo>
                  <a:pt x="57" y="27"/>
                </a:lnTo>
                <a:lnTo>
                  <a:pt x="47" y="24"/>
                </a:lnTo>
                <a:lnTo>
                  <a:pt x="46" y="17"/>
                </a:lnTo>
                <a:lnTo>
                  <a:pt x="77" y="21"/>
                </a:lnTo>
                <a:lnTo>
                  <a:pt x="112" y="2"/>
                </a:lnTo>
                <a:lnTo>
                  <a:pt x="140" y="0"/>
                </a:lnTo>
                <a:lnTo>
                  <a:pt x="160" y="16"/>
                </a:lnTo>
                <a:lnTo>
                  <a:pt x="190" y="23"/>
                </a:lnTo>
                <a:lnTo>
                  <a:pt x="225" y="21"/>
                </a:lnTo>
                <a:lnTo>
                  <a:pt x="243" y="10"/>
                </a:lnTo>
                <a:lnTo>
                  <a:pt x="263" y="10"/>
                </a:lnTo>
                <a:lnTo>
                  <a:pt x="268" y="16"/>
                </a:lnTo>
                <a:lnTo>
                  <a:pt x="298" y="45"/>
                </a:lnTo>
                <a:lnTo>
                  <a:pt x="291" y="53"/>
                </a:lnTo>
                <a:lnTo>
                  <a:pt x="298" y="83"/>
                </a:lnTo>
                <a:lnTo>
                  <a:pt x="307" y="95"/>
                </a:lnTo>
                <a:lnTo>
                  <a:pt x="275" y="91"/>
                </a:lnTo>
                <a:lnTo>
                  <a:pt x="270" y="97"/>
                </a:lnTo>
                <a:lnTo>
                  <a:pt x="218" y="106"/>
                </a:lnTo>
                <a:lnTo>
                  <a:pt x="174" y="104"/>
                </a:lnTo>
                <a:lnTo>
                  <a:pt x="176" y="115"/>
                </a:lnTo>
                <a:lnTo>
                  <a:pt x="165" y="125"/>
                </a:lnTo>
                <a:lnTo>
                  <a:pt x="165" y="104"/>
                </a:lnTo>
                <a:lnTo>
                  <a:pt x="156" y="109"/>
                </a:lnTo>
                <a:lnTo>
                  <a:pt x="141" y="104"/>
                </a:lnTo>
                <a:lnTo>
                  <a:pt x="114" y="120"/>
                </a:lnTo>
                <a:lnTo>
                  <a:pt x="82" y="102"/>
                </a:lnTo>
                <a:lnTo>
                  <a:pt x="64" y="116"/>
                </a:lnTo>
                <a:lnTo>
                  <a:pt x="43" y="104"/>
                </a:lnTo>
                <a:lnTo>
                  <a:pt x="25" y="108"/>
                </a:lnTo>
                <a:lnTo>
                  <a:pt x="37" y="99"/>
                </a:lnTo>
                <a:lnTo>
                  <a:pt x="22" y="101"/>
                </a:lnTo>
                <a:lnTo>
                  <a:pt x="18" y="80"/>
                </a:lnTo>
                <a:lnTo>
                  <a:pt x="4" y="76"/>
                </a:lnTo>
                <a:lnTo>
                  <a:pt x="5" y="67"/>
                </a:lnTo>
                <a:lnTo>
                  <a:pt x="16" y="71"/>
                </a:lnTo>
                <a:lnTo>
                  <a:pt x="11" y="67"/>
                </a:lnTo>
                <a:lnTo>
                  <a:pt x="11" y="50"/>
                </a:lnTo>
                <a:lnTo>
                  <a:pt x="0" y="50"/>
                </a:lnTo>
                <a:lnTo>
                  <a:pt x="2" y="41"/>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47" name="Freeform 253"/>
          <p:cNvSpPr>
            <a:spLocks/>
          </p:cNvSpPr>
          <p:nvPr/>
        </p:nvSpPr>
        <p:spPr bwMode="auto">
          <a:xfrm>
            <a:off x="8443914" y="2498842"/>
            <a:ext cx="11113" cy="7938"/>
          </a:xfrm>
          <a:custGeom>
            <a:avLst/>
            <a:gdLst/>
            <a:ahLst/>
            <a:cxnLst>
              <a:cxn ang="0">
                <a:pos x="0" y="0"/>
              </a:cxn>
              <a:cxn ang="0">
                <a:pos x="7" y="1"/>
              </a:cxn>
              <a:cxn ang="0">
                <a:pos x="1" y="5"/>
              </a:cxn>
              <a:cxn ang="0">
                <a:pos x="0" y="0"/>
              </a:cxn>
            </a:cxnLst>
            <a:rect l="0" t="0" r="r" b="b"/>
            <a:pathLst>
              <a:path w="7" h="5">
                <a:moveTo>
                  <a:pt x="0" y="0"/>
                </a:moveTo>
                <a:lnTo>
                  <a:pt x="7" y="1"/>
                </a:lnTo>
                <a:lnTo>
                  <a:pt x="1" y="5"/>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48" name="Freeform 254"/>
          <p:cNvSpPr>
            <a:spLocks/>
          </p:cNvSpPr>
          <p:nvPr/>
        </p:nvSpPr>
        <p:spPr bwMode="auto">
          <a:xfrm>
            <a:off x="8366127" y="2511542"/>
            <a:ext cx="14288" cy="9525"/>
          </a:xfrm>
          <a:custGeom>
            <a:avLst/>
            <a:gdLst/>
            <a:ahLst/>
            <a:cxnLst>
              <a:cxn ang="0">
                <a:pos x="0" y="0"/>
              </a:cxn>
              <a:cxn ang="0">
                <a:pos x="8" y="1"/>
              </a:cxn>
              <a:cxn ang="0">
                <a:pos x="9" y="6"/>
              </a:cxn>
              <a:cxn ang="0">
                <a:pos x="0" y="0"/>
              </a:cxn>
            </a:cxnLst>
            <a:rect l="0" t="0" r="r" b="b"/>
            <a:pathLst>
              <a:path w="9" h="6">
                <a:moveTo>
                  <a:pt x="0" y="0"/>
                </a:moveTo>
                <a:lnTo>
                  <a:pt x="8" y="1"/>
                </a:lnTo>
                <a:lnTo>
                  <a:pt x="9" y="6"/>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49" name="Freeform 255"/>
          <p:cNvSpPr>
            <a:spLocks/>
          </p:cNvSpPr>
          <p:nvPr/>
        </p:nvSpPr>
        <p:spPr bwMode="auto">
          <a:xfrm>
            <a:off x="8443914" y="2498842"/>
            <a:ext cx="11113" cy="7938"/>
          </a:xfrm>
          <a:custGeom>
            <a:avLst/>
            <a:gdLst/>
            <a:ahLst/>
            <a:cxnLst>
              <a:cxn ang="0">
                <a:pos x="0" y="0"/>
              </a:cxn>
              <a:cxn ang="0">
                <a:pos x="7" y="1"/>
              </a:cxn>
              <a:cxn ang="0">
                <a:pos x="1" y="5"/>
              </a:cxn>
              <a:cxn ang="0">
                <a:pos x="0" y="0"/>
              </a:cxn>
            </a:cxnLst>
            <a:rect l="0" t="0" r="r" b="b"/>
            <a:pathLst>
              <a:path w="7" h="5">
                <a:moveTo>
                  <a:pt x="0" y="0"/>
                </a:moveTo>
                <a:lnTo>
                  <a:pt x="7" y="1"/>
                </a:lnTo>
                <a:lnTo>
                  <a:pt x="1" y="5"/>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50" name="Freeform 256"/>
          <p:cNvSpPr>
            <a:spLocks/>
          </p:cNvSpPr>
          <p:nvPr/>
        </p:nvSpPr>
        <p:spPr bwMode="auto">
          <a:xfrm>
            <a:off x="8366127" y="2511542"/>
            <a:ext cx="14288" cy="9525"/>
          </a:xfrm>
          <a:custGeom>
            <a:avLst/>
            <a:gdLst/>
            <a:ahLst/>
            <a:cxnLst>
              <a:cxn ang="0">
                <a:pos x="0" y="0"/>
              </a:cxn>
              <a:cxn ang="0">
                <a:pos x="8" y="1"/>
              </a:cxn>
              <a:cxn ang="0">
                <a:pos x="9" y="6"/>
              </a:cxn>
              <a:cxn ang="0">
                <a:pos x="0" y="0"/>
              </a:cxn>
            </a:cxnLst>
            <a:rect l="0" t="0" r="r" b="b"/>
            <a:pathLst>
              <a:path w="9" h="6">
                <a:moveTo>
                  <a:pt x="0" y="0"/>
                </a:moveTo>
                <a:lnTo>
                  <a:pt x="8" y="1"/>
                </a:lnTo>
                <a:lnTo>
                  <a:pt x="9" y="6"/>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51" name="Freeform 257"/>
          <p:cNvSpPr>
            <a:spLocks/>
          </p:cNvSpPr>
          <p:nvPr/>
        </p:nvSpPr>
        <p:spPr bwMode="auto">
          <a:xfrm>
            <a:off x="6380163" y="3303705"/>
            <a:ext cx="139700" cy="177800"/>
          </a:xfrm>
          <a:custGeom>
            <a:avLst/>
            <a:gdLst/>
            <a:ahLst/>
            <a:cxnLst>
              <a:cxn ang="0">
                <a:pos x="88" y="92"/>
              </a:cxn>
              <a:cxn ang="0">
                <a:pos x="87" y="112"/>
              </a:cxn>
              <a:cxn ang="0">
                <a:pos x="70" y="76"/>
              </a:cxn>
              <a:cxn ang="0">
                <a:pos x="56" y="71"/>
              </a:cxn>
              <a:cxn ang="0">
                <a:pos x="49" y="95"/>
              </a:cxn>
              <a:cxn ang="0">
                <a:pos x="44" y="88"/>
              </a:cxn>
              <a:cxn ang="0">
                <a:pos x="27" y="98"/>
              </a:cxn>
              <a:cxn ang="0">
                <a:pos x="13" y="44"/>
              </a:cxn>
              <a:cxn ang="0">
                <a:pos x="0" y="34"/>
              </a:cxn>
              <a:cxn ang="0">
                <a:pos x="12" y="25"/>
              </a:cxn>
              <a:cxn ang="0">
                <a:pos x="0" y="13"/>
              </a:cxn>
              <a:cxn ang="0">
                <a:pos x="6" y="0"/>
              </a:cxn>
              <a:cxn ang="0">
                <a:pos x="18" y="11"/>
              </a:cxn>
              <a:cxn ang="0">
                <a:pos x="25" y="6"/>
              </a:cxn>
              <a:cxn ang="0">
                <a:pos x="37" y="24"/>
              </a:cxn>
              <a:cxn ang="0">
                <a:pos x="76" y="30"/>
              </a:cxn>
              <a:cxn ang="0">
                <a:pos x="58" y="52"/>
              </a:cxn>
              <a:cxn ang="0">
                <a:pos x="70" y="69"/>
              </a:cxn>
              <a:cxn ang="0">
                <a:pos x="76" y="56"/>
              </a:cxn>
              <a:cxn ang="0">
                <a:pos x="88" y="92"/>
              </a:cxn>
            </a:cxnLst>
            <a:rect l="0" t="0" r="r" b="b"/>
            <a:pathLst>
              <a:path w="88" h="112">
                <a:moveTo>
                  <a:pt x="88" y="92"/>
                </a:moveTo>
                <a:lnTo>
                  <a:pt x="87" y="112"/>
                </a:lnTo>
                <a:lnTo>
                  <a:pt x="70" y="76"/>
                </a:lnTo>
                <a:lnTo>
                  <a:pt x="56" y="71"/>
                </a:lnTo>
                <a:lnTo>
                  <a:pt x="49" y="95"/>
                </a:lnTo>
                <a:lnTo>
                  <a:pt x="44" y="88"/>
                </a:lnTo>
                <a:lnTo>
                  <a:pt x="27" y="98"/>
                </a:lnTo>
                <a:lnTo>
                  <a:pt x="13" y="44"/>
                </a:lnTo>
                <a:lnTo>
                  <a:pt x="0" y="34"/>
                </a:lnTo>
                <a:lnTo>
                  <a:pt x="12" y="25"/>
                </a:lnTo>
                <a:lnTo>
                  <a:pt x="0" y="13"/>
                </a:lnTo>
                <a:lnTo>
                  <a:pt x="6" y="0"/>
                </a:lnTo>
                <a:lnTo>
                  <a:pt x="18" y="11"/>
                </a:lnTo>
                <a:lnTo>
                  <a:pt x="25" y="6"/>
                </a:lnTo>
                <a:lnTo>
                  <a:pt x="37" y="24"/>
                </a:lnTo>
                <a:lnTo>
                  <a:pt x="76" y="30"/>
                </a:lnTo>
                <a:lnTo>
                  <a:pt x="58" y="52"/>
                </a:lnTo>
                <a:lnTo>
                  <a:pt x="70" y="69"/>
                </a:lnTo>
                <a:lnTo>
                  <a:pt x="76" y="56"/>
                </a:lnTo>
                <a:lnTo>
                  <a:pt x="88" y="92"/>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52" name="Freeform 258"/>
          <p:cNvSpPr>
            <a:spLocks/>
          </p:cNvSpPr>
          <p:nvPr/>
        </p:nvSpPr>
        <p:spPr bwMode="auto">
          <a:xfrm>
            <a:off x="6394452" y="3251318"/>
            <a:ext cx="90488" cy="47625"/>
          </a:xfrm>
          <a:custGeom>
            <a:avLst/>
            <a:gdLst/>
            <a:ahLst/>
            <a:cxnLst>
              <a:cxn ang="0">
                <a:pos x="3" y="18"/>
              </a:cxn>
              <a:cxn ang="0">
                <a:pos x="0" y="21"/>
              </a:cxn>
              <a:cxn ang="0">
                <a:pos x="16" y="30"/>
              </a:cxn>
              <a:cxn ang="0">
                <a:pos x="56" y="25"/>
              </a:cxn>
              <a:cxn ang="0">
                <a:pos x="57" y="18"/>
              </a:cxn>
              <a:cxn ang="0">
                <a:pos x="49" y="8"/>
              </a:cxn>
              <a:cxn ang="0">
                <a:pos x="16" y="0"/>
              </a:cxn>
              <a:cxn ang="0">
                <a:pos x="3" y="18"/>
              </a:cxn>
            </a:cxnLst>
            <a:rect l="0" t="0" r="r" b="b"/>
            <a:pathLst>
              <a:path w="57" h="30">
                <a:moveTo>
                  <a:pt x="3" y="18"/>
                </a:moveTo>
                <a:lnTo>
                  <a:pt x="0" y="21"/>
                </a:lnTo>
                <a:lnTo>
                  <a:pt x="16" y="30"/>
                </a:lnTo>
                <a:lnTo>
                  <a:pt x="56" y="25"/>
                </a:lnTo>
                <a:lnTo>
                  <a:pt x="57" y="18"/>
                </a:lnTo>
                <a:lnTo>
                  <a:pt x="49" y="8"/>
                </a:lnTo>
                <a:lnTo>
                  <a:pt x="16" y="0"/>
                </a:lnTo>
                <a:lnTo>
                  <a:pt x="3" y="18"/>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53" name="Freeform 259"/>
          <p:cNvSpPr>
            <a:spLocks/>
          </p:cNvSpPr>
          <p:nvPr/>
        </p:nvSpPr>
        <p:spPr bwMode="auto">
          <a:xfrm>
            <a:off x="6518276" y="3251317"/>
            <a:ext cx="238125" cy="569913"/>
          </a:xfrm>
          <a:custGeom>
            <a:avLst/>
            <a:gdLst/>
            <a:ahLst/>
            <a:cxnLst>
              <a:cxn ang="0">
                <a:pos x="150" y="130"/>
              </a:cxn>
              <a:cxn ang="0">
                <a:pos x="137" y="148"/>
              </a:cxn>
              <a:cxn ang="0">
                <a:pos x="116" y="169"/>
              </a:cxn>
              <a:cxn ang="0">
                <a:pos x="104" y="172"/>
              </a:cxn>
              <a:cxn ang="0">
                <a:pos x="98" y="195"/>
              </a:cxn>
              <a:cxn ang="0">
                <a:pos x="124" y="239"/>
              </a:cxn>
              <a:cxn ang="0">
                <a:pos x="117" y="265"/>
              </a:cxn>
              <a:cxn ang="0">
                <a:pos x="133" y="282"/>
              </a:cxn>
              <a:cxn ang="0">
                <a:pos x="147" y="324"/>
              </a:cxn>
              <a:cxn ang="0">
                <a:pos x="133" y="359"/>
              </a:cxn>
              <a:cxn ang="0">
                <a:pos x="133" y="327"/>
              </a:cxn>
              <a:cxn ang="0">
                <a:pos x="127" y="323"/>
              </a:cxn>
              <a:cxn ang="0">
                <a:pos x="127" y="303"/>
              </a:cxn>
              <a:cxn ang="0">
                <a:pos x="111" y="262"/>
              </a:cxn>
              <a:cxn ang="0">
                <a:pos x="105" y="232"/>
              </a:cxn>
              <a:cxn ang="0">
                <a:pos x="90" y="225"/>
              </a:cxn>
              <a:cxn ang="0">
                <a:pos x="85" y="214"/>
              </a:cxn>
              <a:cxn ang="0">
                <a:pos x="85" y="229"/>
              </a:cxn>
              <a:cxn ang="0">
                <a:pos x="66" y="247"/>
              </a:cxn>
              <a:cxn ang="0">
                <a:pos x="46" y="242"/>
              </a:cxn>
              <a:cxn ang="0">
                <a:pos x="48" y="219"/>
              </a:cxn>
              <a:cxn ang="0">
                <a:pos x="42" y="197"/>
              </a:cxn>
              <a:cxn ang="0">
                <a:pos x="27" y="179"/>
              </a:cxn>
              <a:cxn ang="0">
                <a:pos x="31" y="177"/>
              </a:cxn>
              <a:cxn ang="0">
                <a:pos x="28" y="169"/>
              </a:cxn>
              <a:cxn ang="0">
                <a:pos x="0" y="145"/>
              </a:cxn>
              <a:cxn ang="0">
                <a:pos x="1" y="125"/>
              </a:cxn>
              <a:cxn ang="0">
                <a:pos x="11" y="121"/>
              </a:cxn>
              <a:cxn ang="0">
                <a:pos x="11" y="89"/>
              </a:cxn>
              <a:cxn ang="0">
                <a:pos x="25" y="84"/>
              </a:cxn>
              <a:cxn ang="0">
                <a:pos x="35" y="35"/>
              </a:cxn>
              <a:cxn ang="0">
                <a:pos x="48" y="21"/>
              </a:cxn>
              <a:cxn ang="0">
                <a:pos x="62" y="19"/>
              </a:cxn>
              <a:cxn ang="0">
                <a:pos x="64" y="1"/>
              </a:cxn>
              <a:cxn ang="0">
                <a:pos x="73" y="0"/>
              </a:cxn>
              <a:cxn ang="0">
                <a:pos x="87" y="12"/>
              </a:cxn>
              <a:cxn ang="0">
                <a:pos x="94" y="32"/>
              </a:cxn>
              <a:cxn ang="0">
                <a:pos x="84" y="88"/>
              </a:cxn>
              <a:cxn ang="0">
                <a:pos x="105" y="82"/>
              </a:cxn>
              <a:cxn ang="0">
                <a:pos x="109" y="97"/>
              </a:cxn>
              <a:cxn ang="0">
                <a:pos x="117" y="103"/>
              </a:cxn>
              <a:cxn ang="0">
                <a:pos x="117" y="118"/>
              </a:cxn>
              <a:cxn ang="0">
                <a:pos x="137" y="132"/>
              </a:cxn>
              <a:cxn ang="0">
                <a:pos x="150" y="130"/>
              </a:cxn>
            </a:cxnLst>
            <a:rect l="0" t="0" r="r" b="b"/>
            <a:pathLst>
              <a:path w="150" h="359">
                <a:moveTo>
                  <a:pt x="150" y="130"/>
                </a:moveTo>
                <a:lnTo>
                  <a:pt x="137" y="148"/>
                </a:lnTo>
                <a:lnTo>
                  <a:pt x="116" y="169"/>
                </a:lnTo>
                <a:lnTo>
                  <a:pt x="104" y="172"/>
                </a:lnTo>
                <a:lnTo>
                  <a:pt x="98" y="195"/>
                </a:lnTo>
                <a:lnTo>
                  <a:pt x="124" y="239"/>
                </a:lnTo>
                <a:lnTo>
                  <a:pt x="117" y="265"/>
                </a:lnTo>
                <a:lnTo>
                  <a:pt x="133" y="282"/>
                </a:lnTo>
                <a:lnTo>
                  <a:pt x="147" y="324"/>
                </a:lnTo>
                <a:lnTo>
                  <a:pt x="133" y="359"/>
                </a:lnTo>
                <a:lnTo>
                  <a:pt x="133" y="327"/>
                </a:lnTo>
                <a:lnTo>
                  <a:pt x="127" y="323"/>
                </a:lnTo>
                <a:lnTo>
                  <a:pt x="127" y="303"/>
                </a:lnTo>
                <a:lnTo>
                  <a:pt x="111" y="262"/>
                </a:lnTo>
                <a:lnTo>
                  <a:pt x="105" y="232"/>
                </a:lnTo>
                <a:lnTo>
                  <a:pt x="90" y="225"/>
                </a:lnTo>
                <a:lnTo>
                  <a:pt x="85" y="214"/>
                </a:lnTo>
                <a:lnTo>
                  <a:pt x="85" y="229"/>
                </a:lnTo>
                <a:lnTo>
                  <a:pt x="66" y="247"/>
                </a:lnTo>
                <a:lnTo>
                  <a:pt x="46" y="242"/>
                </a:lnTo>
                <a:lnTo>
                  <a:pt x="48" y="219"/>
                </a:lnTo>
                <a:lnTo>
                  <a:pt x="42" y="197"/>
                </a:lnTo>
                <a:lnTo>
                  <a:pt x="27" y="179"/>
                </a:lnTo>
                <a:lnTo>
                  <a:pt x="31" y="177"/>
                </a:lnTo>
                <a:lnTo>
                  <a:pt x="28" y="169"/>
                </a:lnTo>
                <a:lnTo>
                  <a:pt x="0" y="145"/>
                </a:lnTo>
                <a:lnTo>
                  <a:pt x="1" y="125"/>
                </a:lnTo>
                <a:lnTo>
                  <a:pt x="11" y="121"/>
                </a:lnTo>
                <a:lnTo>
                  <a:pt x="11" y="89"/>
                </a:lnTo>
                <a:lnTo>
                  <a:pt x="25" y="84"/>
                </a:lnTo>
                <a:lnTo>
                  <a:pt x="35" y="35"/>
                </a:lnTo>
                <a:lnTo>
                  <a:pt x="48" y="21"/>
                </a:lnTo>
                <a:lnTo>
                  <a:pt x="62" y="19"/>
                </a:lnTo>
                <a:lnTo>
                  <a:pt x="64" y="1"/>
                </a:lnTo>
                <a:lnTo>
                  <a:pt x="73" y="0"/>
                </a:lnTo>
                <a:lnTo>
                  <a:pt x="87" y="12"/>
                </a:lnTo>
                <a:lnTo>
                  <a:pt x="94" y="32"/>
                </a:lnTo>
                <a:lnTo>
                  <a:pt x="84" y="88"/>
                </a:lnTo>
                <a:lnTo>
                  <a:pt x="105" y="82"/>
                </a:lnTo>
                <a:lnTo>
                  <a:pt x="109" y="97"/>
                </a:lnTo>
                <a:lnTo>
                  <a:pt x="117" y="103"/>
                </a:lnTo>
                <a:lnTo>
                  <a:pt x="117" y="118"/>
                </a:lnTo>
                <a:lnTo>
                  <a:pt x="137" y="132"/>
                </a:lnTo>
                <a:lnTo>
                  <a:pt x="150" y="13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54" name="Freeform 260"/>
          <p:cNvSpPr>
            <a:spLocks/>
          </p:cNvSpPr>
          <p:nvPr/>
        </p:nvSpPr>
        <p:spPr bwMode="auto">
          <a:xfrm>
            <a:off x="6823076" y="3676767"/>
            <a:ext cx="146050" cy="133350"/>
          </a:xfrm>
          <a:custGeom>
            <a:avLst/>
            <a:gdLst/>
            <a:ahLst/>
            <a:cxnLst>
              <a:cxn ang="0">
                <a:pos x="86" y="0"/>
              </a:cxn>
              <a:cxn ang="0">
                <a:pos x="92" y="46"/>
              </a:cxn>
              <a:cxn ang="0">
                <a:pos x="65" y="60"/>
              </a:cxn>
              <a:cxn ang="0">
                <a:pos x="67" y="71"/>
              </a:cxn>
              <a:cxn ang="0">
                <a:pos x="42" y="84"/>
              </a:cxn>
              <a:cxn ang="0">
                <a:pos x="26" y="83"/>
              </a:cxn>
              <a:cxn ang="0">
                <a:pos x="26" y="73"/>
              </a:cxn>
              <a:cxn ang="0">
                <a:pos x="19" y="76"/>
              </a:cxn>
              <a:cxn ang="0">
                <a:pos x="14" y="60"/>
              </a:cxn>
              <a:cxn ang="0">
                <a:pos x="0" y="29"/>
              </a:cxn>
              <a:cxn ang="0">
                <a:pos x="2" y="18"/>
              </a:cxn>
              <a:cxn ang="0">
                <a:pos x="14" y="7"/>
              </a:cxn>
              <a:cxn ang="0">
                <a:pos x="47" y="8"/>
              </a:cxn>
              <a:cxn ang="0">
                <a:pos x="60" y="14"/>
              </a:cxn>
              <a:cxn ang="0">
                <a:pos x="67" y="6"/>
              </a:cxn>
              <a:cxn ang="0">
                <a:pos x="86" y="0"/>
              </a:cxn>
            </a:cxnLst>
            <a:rect l="0" t="0" r="r" b="b"/>
            <a:pathLst>
              <a:path w="92" h="84">
                <a:moveTo>
                  <a:pt x="86" y="0"/>
                </a:moveTo>
                <a:lnTo>
                  <a:pt x="92" y="46"/>
                </a:lnTo>
                <a:lnTo>
                  <a:pt x="65" y="60"/>
                </a:lnTo>
                <a:lnTo>
                  <a:pt x="67" y="71"/>
                </a:lnTo>
                <a:lnTo>
                  <a:pt x="42" y="84"/>
                </a:lnTo>
                <a:lnTo>
                  <a:pt x="26" y="83"/>
                </a:lnTo>
                <a:lnTo>
                  <a:pt x="26" y="73"/>
                </a:lnTo>
                <a:lnTo>
                  <a:pt x="19" y="76"/>
                </a:lnTo>
                <a:lnTo>
                  <a:pt x="14" y="60"/>
                </a:lnTo>
                <a:lnTo>
                  <a:pt x="0" y="29"/>
                </a:lnTo>
                <a:lnTo>
                  <a:pt x="2" y="18"/>
                </a:lnTo>
                <a:lnTo>
                  <a:pt x="14" y="7"/>
                </a:lnTo>
                <a:lnTo>
                  <a:pt x="47" y="8"/>
                </a:lnTo>
                <a:lnTo>
                  <a:pt x="60" y="14"/>
                </a:lnTo>
                <a:lnTo>
                  <a:pt x="67" y="6"/>
                </a:lnTo>
                <a:lnTo>
                  <a:pt x="86"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55" name="Freeform 261"/>
          <p:cNvSpPr>
            <a:spLocks/>
          </p:cNvSpPr>
          <p:nvPr/>
        </p:nvSpPr>
        <p:spPr bwMode="auto">
          <a:xfrm>
            <a:off x="6205539" y="3832342"/>
            <a:ext cx="60325" cy="122238"/>
          </a:xfrm>
          <a:custGeom>
            <a:avLst/>
            <a:gdLst/>
            <a:ahLst/>
            <a:cxnLst>
              <a:cxn ang="0">
                <a:pos x="4" y="0"/>
              </a:cxn>
              <a:cxn ang="0">
                <a:pos x="8" y="6"/>
              </a:cxn>
              <a:cxn ang="0">
                <a:pos x="0" y="34"/>
              </a:cxn>
              <a:cxn ang="0">
                <a:pos x="3" y="59"/>
              </a:cxn>
              <a:cxn ang="0">
                <a:pos x="11" y="75"/>
              </a:cxn>
              <a:cxn ang="0">
                <a:pos x="19" y="77"/>
              </a:cxn>
              <a:cxn ang="0">
                <a:pos x="36" y="61"/>
              </a:cxn>
              <a:cxn ang="0">
                <a:pos x="38" y="45"/>
              </a:cxn>
              <a:cxn ang="0">
                <a:pos x="19" y="13"/>
              </a:cxn>
              <a:cxn ang="0">
                <a:pos x="4" y="0"/>
              </a:cxn>
            </a:cxnLst>
            <a:rect l="0" t="0" r="r" b="b"/>
            <a:pathLst>
              <a:path w="38" h="77">
                <a:moveTo>
                  <a:pt x="4" y="0"/>
                </a:moveTo>
                <a:lnTo>
                  <a:pt x="8" y="6"/>
                </a:lnTo>
                <a:lnTo>
                  <a:pt x="0" y="34"/>
                </a:lnTo>
                <a:lnTo>
                  <a:pt x="3" y="59"/>
                </a:lnTo>
                <a:lnTo>
                  <a:pt x="11" y="75"/>
                </a:lnTo>
                <a:lnTo>
                  <a:pt x="19" y="77"/>
                </a:lnTo>
                <a:lnTo>
                  <a:pt x="36" y="61"/>
                </a:lnTo>
                <a:lnTo>
                  <a:pt x="38" y="45"/>
                </a:lnTo>
                <a:lnTo>
                  <a:pt x="19" y="13"/>
                </a:lnTo>
                <a:lnTo>
                  <a:pt x="4"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56" name="Freeform 262"/>
          <p:cNvSpPr>
            <a:spLocks/>
          </p:cNvSpPr>
          <p:nvPr/>
        </p:nvSpPr>
        <p:spPr bwMode="auto">
          <a:xfrm>
            <a:off x="5915026" y="2467093"/>
            <a:ext cx="1431925" cy="1035050"/>
          </a:xfrm>
          <a:custGeom>
            <a:avLst/>
            <a:gdLst/>
            <a:ahLst/>
            <a:cxnLst>
              <a:cxn ang="0">
                <a:pos x="208" y="477"/>
              </a:cxn>
              <a:cxn ang="0">
                <a:pos x="236" y="485"/>
              </a:cxn>
              <a:cxn ang="0">
                <a:pos x="288" y="501"/>
              </a:cxn>
              <a:cxn ang="0">
                <a:pos x="318" y="494"/>
              </a:cxn>
              <a:cxn ang="0">
                <a:pos x="415" y="468"/>
              </a:cxn>
              <a:cxn ang="0">
                <a:pos x="453" y="494"/>
              </a:cxn>
              <a:cxn ang="0">
                <a:pos x="464" y="582"/>
              </a:cxn>
              <a:cxn ang="0">
                <a:pos x="497" y="597"/>
              </a:cxn>
              <a:cxn ang="0">
                <a:pos x="530" y="624"/>
              </a:cxn>
              <a:cxn ang="0">
                <a:pos x="537" y="610"/>
              </a:cxn>
              <a:cxn ang="0">
                <a:pos x="574" y="605"/>
              </a:cxn>
              <a:cxn ang="0">
                <a:pos x="626" y="619"/>
              </a:cxn>
              <a:cxn ang="0">
                <a:pos x="678" y="639"/>
              </a:cxn>
              <a:cxn ang="0">
                <a:pos x="690" y="629"/>
              </a:cxn>
              <a:cxn ang="0">
                <a:pos x="741" y="611"/>
              </a:cxn>
              <a:cxn ang="0">
                <a:pos x="788" y="597"/>
              </a:cxn>
              <a:cxn ang="0">
                <a:pos x="835" y="527"/>
              </a:cxn>
              <a:cxn ang="0">
                <a:pos x="847" y="474"/>
              </a:cxn>
              <a:cxn ang="0">
                <a:pos x="853" y="461"/>
              </a:cxn>
              <a:cxn ang="0">
                <a:pos x="844" y="440"/>
              </a:cxn>
              <a:cxn ang="0">
                <a:pos x="818" y="406"/>
              </a:cxn>
              <a:cxn ang="0">
                <a:pos x="780" y="336"/>
              </a:cxn>
              <a:cxn ang="0">
                <a:pos x="802" y="320"/>
              </a:cxn>
              <a:cxn ang="0">
                <a:pos x="779" y="305"/>
              </a:cxn>
              <a:cxn ang="0">
                <a:pos x="718" y="285"/>
              </a:cxn>
              <a:cxn ang="0">
                <a:pos x="738" y="264"/>
              </a:cxn>
              <a:cxn ang="0">
                <a:pos x="770" y="270"/>
              </a:cxn>
              <a:cxn ang="0">
                <a:pos x="816" y="263"/>
              </a:cxn>
              <a:cxn ang="0">
                <a:pos x="858" y="222"/>
              </a:cxn>
              <a:cxn ang="0">
                <a:pos x="889" y="210"/>
              </a:cxn>
              <a:cxn ang="0">
                <a:pos x="881" y="158"/>
              </a:cxn>
              <a:cxn ang="0">
                <a:pos x="896" y="110"/>
              </a:cxn>
              <a:cxn ang="0">
                <a:pos x="815" y="85"/>
              </a:cxn>
              <a:cxn ang="0">
                <a:pos x="689" y="8"/>
              </a:cxn>
              <a:cxn ang="0">
                <a:pos x="609" y="14"/>
              </a:cxn>
              <a:cxn ang="0">
                <a:pos x="622" y="35"/>
              </a:cxn>
              <a:cxn ang="0">
                <a:pos x="587" y="64"/>
              </a:cxn>
              <a:cxn ang="0">
                <a:pos x="621" y="112"/>
              </a:cxn>
              <a:cxn ang="0">
                <a:pos x="629" y="130"/>
              </a:cxn>
              <a:cxn ang="0">
                <a:pos x="567" y="175"/>
              </a:cxn>
              <a:cxn ang="0">
                <a:pos x="524" y="211"/>
              </a:cxn>
              <a:cxn ang="0">
                <a:pos x="352" y="206"/>
              </a:cxn>
              <a:cxn ang="0">
                <a:pos x="223" y="131"/>
              </a:cxn>
              <a:cxn ang="0">
                <a:pos x="159" y="84"/>
              </a:cxn>
              <a:cxn ang="0">
                <a:pos x="138" y="122"/>
              </a:cxn>
              <a:cxn ang="0">
                <a:pos x="95" y="143"/>
              </a:cxn>
              <a:cxn ang="0">
                <a:pos x="86" y="193"/>
              </a:cxn>
              <a:cxn ang="0">
                <a:pos x="61" y="238"/>
              </a:cxn>
              <a:cxn ang="0">
                <a:pos x="12" y="250"/>
              </a:cxn>
              <a:cxn ang="0">
                <a:pos x="21" y="291"/>
              </a:cxn>
              <a:cxn ang="0">
                <a:pos x="46" y="326"/>
              </a:cxn>
              <a:cxn ang="0">
                <a:pos x="106" y="340"/>
              </a:cxn>
              <a:cxn ang="0">
                <a:pos x="110" y="379"/>
              </a:cxn>
              <a:cxn ang="0">
                <a:pos x="117" y="411"/>
              </a:cxn>
              <a:cxn ang="0">
                <a:pos x="132" y="438"/>
              </a:cxn>
            </a:cxnLst>
            <a:rect l="0" t="0" r="r" b="b"/>
            <a:pathLst>
              <a:path w="902" h="652">
                <a:moveTo>
                  <a:pt x="160" y="454"/>
                </a:moveTo>
                <a:lnTo>
                  <a:pt x="184" y="456"/>
                </a:lnTo>
                <a:lnTo>
                  <a:pt x="208" y="477"/>
                </a:lnTo>
                <a:lnTo>
                  <a:pt x="216" y="474"/>
                </a:lnTo>
                <a:lnTo>
                  <a:pt x="218" y="482"/>
                </a:lnTo>
                <a:lnTo>
                  <a:pt x="236" y="485"/>
                </a:lnTo>
                <a:lnTo>
                  <a:pt x="236" y="492"/>
                </a:lnTo>
                <a:lnTo>
                  <a:pt x="251" y="501"/>
                </a:lnTo>
                <a:lnTo>
                  <a:pt x="288" y="501"/>
                </a:lnTo>
                <a:lnTo>
                  <a:pt x="299" y="498"/>
                </a:lnTo>
                <a:lnTo>
                  <a:pt x="305" y="512"/>
                </a:lnTo>
                <a:lnTo>
                  <a:pt x="318" y="494"/>
                </a:lnTo>
                <a:lnTo>
                  <a:pt x="351" y="502"/>
                </a:lnTo>
                <a:lnTo>
                  <a:pt x="391" y="473"/>
                </a:lnTo>
                <a:lnTo>
                  <a:pt x="415" y="468"/>
                </a:lnTo>
                <a:lnTo>
                  <a:pt x="426" y="488"/>
                </a:lnTo>
                <a:lnTo>
                  <a:pt x="444" y="495"/>
                </a:lnTo>
                <a:lnTo>
                  <a:pt x="453" y="494"/>
                </a:lnTo>
                <a:lnTo>
                  <a:pt x="467" y="506"/>
                </a:lnTo>
                <a:lnTo>
                  <a:pt x="474" y="526"/>
                </a:lnTo>
                <a:lnTo>
                  <a:pt x="464" y="582"/>
                </a:lnTo>
                <a:lnTo>
                  <a:pt x="485" y="576"/>
                </a:lnTo>
                <a:lnTo>
                  <a:pt x="489" y="591"/>
                </a:lnTo>
                <a:lnTo>
                  <a:pt x="497" y="597"/>
                </a:lnTo>
                <a:lnTo>
                  <a:pt x="497" y="612"/>
                </a:lnTo>
                <a:lnTo>
                  <a:pt x="517" y="626"/>
                </a:lnTo>
                <a:lnTo>
                  <a:pt x="530" y="624"/>
                </a:lnTo>
                <a:lnTo>
                  <a:pt x="534" y="632"/>
                </a:lnTo>
                <a:lnTo>
                  <a:pt x="539" y="631"/>
                </a:lnTo>
                <a:lnTo>
                  <a:pt x="537" y="610"/>
                </a:lnTo>
                <a:lnTo>
                  <a:pt x="548" y="610"/>
                </a:lnTo>
                <a:lnTo>
                  <a:pt x="551" y="603"/>
                </a:lnTo>
                <a:lnTo>
                  <a:pt x="574" y="605"/>
                </a:lnTo>
                <a:lnTo>
                  <a:pt x="595" y="593"/>
                </a:lnTo>
                <a:lnTo>
                  <a:pt x="621" y="603"/>
                </a:lnTo>
                <a:lnTo>
                  <a:pt x="626" y="619"/>
                </a:lnTo>
                <a:lnTo>
                  <a:pt x="647" y="628"/>
                </a:lnTo>
                <a:lnTo>
                  <a:pt x="677" y="625"/>
                </a:lnTo>
                <a:lnTo>
                  <a:pt x="678" y="639"/>
                </a:lnTo>
                <a:lnTo>
                  <a:pt x="689" y="652"/>
                </a:lnTo>
                <a:lnTo>
                  <a:pt x="693" y="649"/>
                </a:lnTo>
                <a:lnTo>
                  <a:pt x="690" y="629"/>
                </a:lnTo>
                <a:lnTo>
                  <a:pt x="731" y="618"/>
                </a:lnTo>
                <a:lnTo>
                  <a:pt x="732" y="604"/>
                </a:lnTo>
                <a:lnTo>
                  <a:pt x="741" y="611"/>
                </a:lnTo>
                <a:lnTo>
                  <a:pt x="739" y="601"/>
                </a:lnTo>
                <a:lnTo>
                  <a:pt x="748" y="610"/>
                </a:lnTo>
                <a:lnTo>
                  <a:pt x="788" y="597"/>
                </a:lnTo>
                <a:lnTo>
                  <a:pt x="832" y="550"/>
                </a:lnTo>
                <a:lnTo>
                  <a:pt x="828" y="526"/>
                </a:lnTo>
                <a:lnTo>
                  <a:pt x="835" y="527"/>
                </a:lnTo>
                <a:lnTo>
                  <a:pt x="846" y="494"/>
                </a:lnTo>
                <a:lnTo>
                  <a:pt x="850" y="495"/>
                </a:lnTo>
                <a:lnTo>
                  <a:pt x="847" y="474"/>
                </a:lnTo>
                <a:lnTo>
                  <a:pt x="853" y="471"/>
                </a:lnTo>
                <a:lnTo>
                  <a:pt x="846" y="468"/>
                </a:lnTo>
                <a:lnTo>
                  <a:pt x="853" y="461"/>
                </a:lnTo>
                <a:lnTo>
                  <a:pt x="836" y="454"/>
                </a:lnTo>
                <a:lnTo>
                  <a:pt x="821" y="456"/>
                </a:lnTo>
                <a:lnTo>
                  <a:pt x="844" y="440"/>
                </a:lnTo>
                <a:lnTo>
                  <a:pt x="808" y="420"/>
                </a:lnTo>
                <a:lnTo>
                  <a:pt x="839" y="425"/>
                </a:lnTo>
                <a:lnTo>
                  <a:pt x="818" y="406"/>
                </a:lnTo>
                <a:lnTo>
                  <a:pt x="794" y="373"/>
                </a:lnTo>
                <a:lnTo>
                  <a:pt x="773" y="362"/>
                </a:lnTo>
                <a:lnTo>
                  <a:pt x="780" y="336"/>
                </a:lnTo>
                <a:lnTo>
                  <a:pt x="787" y="338"/>
                </a:lnTo>
                <a:lnTo>
                  <a:pt x="787" y="327"/>
                </a:lnTo>
                <a:lnTo>
                  <a:pt x="802" y="320"/>
                </a:lnTo>
                <a:lnTo>
                  <a:pt x="809" y="324"/>
                </a:lnTo>
                <a:lnTo>
                  <a:pt x="811" y="313"/>
                </a:lnTo>
                <a:lnTo>
                  <a:pt x="779" y="305"/>
                </a:lnTo>
                <a:lnTo>
                  <a:pt x="760" y="319"/>
                </a:lnTo>
                <a:lnTo>
                  <a:pt x="728" y="298"/>
                </a:lnTo>
                <a:lnTo>
                  <a:pt x="718" y="285"/>
                </a:lnTo>
                <a:lnTo>
                  <a:pt x="720" y="277"/>
                </a:lnTo>
                <a:lnTo>
                  <a:pt x="738" y="275"/>
                </a:lnTo>
                <a:lnTo>
                  <a:pt x="738" y="264"/>
                </a:lnTo>
                <a:lnTo>
                  <a:pt x="766" y="241"/>
                </a:lnTo>
                <a:lnTo>
                  <a:pt x="777" y="252"/>
                </a:lnTo>
                <a:lnTo>
                  <a:pt x="770" y="270"/>
                </a:lnTo>
                <a:lnTo>
                  <a:pt x="779" y="274"/>
                </a:lnTo>
                <a:lnTo>
                  <a:pt x="776" y="285"/>
                </a:lnTo>
                <a:lnTo>
                  <a:pt x="816" y="263"/>
                </a:lnTo>
                <a:lnTo>
                  <a:pt x="842" y="231"/>
                </a:lnTo>
                <a:lnTo>
                  <a:pt x="864" y="232"/>
                </a:lnTo>
                <a:lnTo>
                  <a:pt x="858" y="222"/>
                </a:lnTo>
                <a:lnTo>
                  <a:pt x="869" y="220"/>
                </a:lnTo>
                <a:lnTo>
                  <a:pt x="878" y="203"/>
                </a:lnTo>
                <a:lnTo>
                  <a:pt x="889" y="210"/>
                </a:lnTo>
                <a:lnTo>
                  <a:pt x="890" y="193"/>
                </a:lnTo>
                <a:lnTo>
                  <a:pt x="872" y="168"/>
                </a:lnTo>
                <a:lnTo>
                  <a:pt x="881" y="158"/>
                </a:lnTo>
                <a:lnTo>
                  <a:pt x="902" y="159"/>
                </a:lnTo>
                <a:lnTo>
                  <a:pt x="892" y="116"/>
                </a:lnTo>
                <a:lnTo>
                  <a:pt x="896" y="110"/>
                </a:lnTo>
                <a:lnTo>
                  <a:pt x="888" y="95"/>
                </a:lnTo>
                <a:lnTo>
                  <a:pt x="839" y="109"/>
                </a:lnTo>
                <a:lnTo>
                  <a:pt x="815" y="85"/>
                </a:lnTo>
                <a:lnTo>
                  <a:pt x="760" y="71"/>
                </a:lnTo>
                <a:lnTo>
                  <a:pt x="739" y="48"/>
                </a:lnTo>
                <a:lnTo>
                  <a:pt x="689" y="8"/>
                </a:lnTo>
                <a:lnTo>
                  <a:pt x="651" y="0"/>
                </a:lnTo>
                <a:lnTo>
                  <a:pt x="615" y="4"/>
                </a:lnTo>
                <a:lnTo>
                  <a:pt x="609" y="14"/>
                </a:lnTo>
                <a:lnTo>
                  <a:pt x="621" y="18"/>
                </a:lnTo>
                <a:lnTo>
                  <a:pt x="629" y="27"/>
                </a:lnTo>
                <a:lnTo>
                  <a:pt x="622" y="35"/>
                </a:lnTo>
                <a:lnTo>
                  <a:pt x="628" y="63"/>
                </a:lnTo>
                <a:lnTo>
                  <a:pt x="614" y="73"/>
                </a:lnTo>
                <a:lnTo>
                  <a:pt x="587" y="64"/>
                </a:lnTo>
                <a:lnTo>
                  <a:pt x="583" y="80"/>
                </a:lnTo>
                <a:lnTo>
                  <a:pt x="601" y="109"/>
                </a:lnTo>
                <a:lnTo>
                  <a:pt x="621" y="112"/>
                </a:lnTo>
                <a:lnTo>
                  <a:pt x="636" y="102"/>
                </a:lnTo>
                <a:lnTo>
                  <a:pt x="670" y="129"/>
                </a:lnTo>
                <a:lnTo>
                  <a:pt x="629" y="130"/>
                </a:lnTo>
                <a:lnTo>
                  <a:pt x="595" y="166"/>
                </a:lnTo>
                <a:lnTo>
                  <a:pt x="569" y="162"/>
                </a:lnTo>
                <a:lnTo>
                  <a:pt x="567" y="175"/>
                </a:lnTo>
                <a:lnTo>
                  <a:pt x="581" y="186"/>
                </a:lnTo>
                <a:lnTo>
                  <a:pt x="562" y="208"/>
                </a:lnTo>
                <a:lnTo>
                  <a:pt x="524" y="211"/>
                </a:lnTo>
                <a:lnTo>
                  <a:pt x="485" y="228"/>
                </a:lnTo>
                <a:lnTo>
                  <a:pt x="411" y="204"/>
                </a:lnTo>
                <a:lnTo>
                  <a:pt x="352" y="206"/>
                </a:lnTo>
                <a:lnTo>
                  <a:pt x="311" y="175"/>
                </a:lnTo>
                <a:lnTo>
                  <a:pt x="232" y="155"/>
                </a:lnTo>
                <a:lnTo>
                  <a:pt x="223" y="131"/>
                </a:lnTo>
                <a:lnTo>
                  <a:pt x="208" y="110"/>
                </a:lnTo>
                <a:lnTo>
                  <a:pt x="183" y="103"/>
                </a:lnTo>
                <a:lnTo>
                  <a:pt x="159" y="84"/>
                </a:lnTo>
                <a:lnTo>
                  <a:pt x="144" y="91"/>
                </a:lnTo>
                <a:lnTo>
                  <a:pt x="134" y="96"/>
                </a:lnTo>
                <a:lnTo>
                  <a:pt x="138" y="122"/>
                </a:lnTo>
                <a:lnTo>
                  <a:pt x="130" y="126"/>
                </a:lnTo>
                <a:lnTo>
                  <a:pt x="98" y="119"/>
                </a:lnTo>
                <a:lnTo>
                  <a:pt x="95" y="143"/>
                </a:lnTo>
                <a:lnTo>
                  <a:pt x="102" y="157"/>
                </a:lnTo>
                <a:lnTo>
                  <a:pt x="67" y="165"/>
                </a:lnTo>
                <a:lnTo>
                  <a:pt x="86" y="193"/>
                </a:lnTo>
                <a:lnTo>
                  <a:pt x="88" y="211"/>
                </a:lnTo>
                <a:lnTo>
                  <a:pt x="88" y="220"/>
                </a:lnTo>
                <a:lnTo>
                  <a:pt x="61" y="238"/>
                </a:lnTo>
                <a:lnTo>
                  <a:pt x="42" y="243"/>
                </a:lnTo>
                <a:lnTo>
                  <a:pt x="36" y="253"/>
                </a:lnTo>
                <a:lnTo>
                  <a:pt x="12" y="250"/>
                </a:lnTo>
                <a:lnTo>
                  <a:pt x="0" y="259"/>
                </a:lnTo>
                <a:lnTo>
                  <a:pt x="0" y="282"/>
                </a:lnTo>
                <a:lnTo>
                  <a:pt x="21" y="291"/>
                </a:lnTo>
                <a:lnTo>
                  <a:pt x="26" y="315"/>
                </a:lnTo>
                <a:lnTo>
                  <a:pt x="25" y="319"/>
                </a:lnTo>
                <a:lnTo>
                  <a:pt x="46" y="326"/>
                </a:lnTo>
                <a:lnTo>
                  <a:pt x="56" y="341"/>
                </a:lnTo>
                <a:lnTo>
                  <a:pt x="81" y="350"/>
                </a:lnTo>
                <a:lnTo>
                  <a:pt x="106" y="340"/>
                </a:lnTo>
                <a:lnTo>
                  <a:pt x="125" y="348"/>
                </a:lnTo>
                <a:lnTo>
                  <a:pt x="119" y="378"/>
                </a:lnTo>
                <a:lnTo>
                  <a:pt x="110" y="379"/>
                </a:lnTo>
                <a:lnTo>
                  <a:pt x="113" y="392"/>
                </a:lnTo>
                <a:lnTo>
                  <a:pt x="125" y="404"/>
                </a:lnTo>
                <a:lnTo>
                  <a:pt x="117" y="411"/>
                </a:lnTo>
                <a:lnTo>
                  <a:pt x="107" y="408"/>
                </a:lnTo>
                <a:lnTo>
                  <a:pt x="123" y="439"/>
                </a:lnTo>
                <a:lnTo>
                  <a:pt x="132" y="438"/>
                </a:lnTo>
                <a:lnTo>
                  <a:pt x="160" y="454"/>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57" name="Freeform 263"/>
          <p:cNvSpPr>
            <a:spLocks/>
          </p:cNvSpPr>
          <p:nvPr/>
        </p:nvSpPr>
        <p:spPr bwMode="auto">
          <a:xfrm>
            <a:off x="6970714" y="3508492"/>
            <a:ext cx="61913" cy="57150"/>
          </a:xfrm>
          <a:custGeom>
            <a:avLst/>
            <a:gdLst/>
            <a:ahLst/>
            <a:cxnLst>
              <a:cxn ang="0">
                <a:pos x="31" y="0"/>
              </a:cxn>
              <a:cxn ang="0">
                <a:pos x="39" y="7"/>
              </a:cxn>
              <a:cxn ang="0">
                <a:pos x="34" y="24"/>
              </a:cxn>
              <a:cxn ang="0">
                <a:pos x="23" y="36"/>
              </a:cxn>
              <a:cxn ang="0">
                <a:pos x="6" y="31"/>
              </a:cxn>
              <a:cxn ang="0">
                <a:pos x="0" y="15"/>
              </a:cxn>
              <a:cxn ang="0">
                <a:pos x="14" y="1"/>
              </a:cxn>
              <a:cxn ang="0">
                <a:pos x="31" y="0"/>
              </a:cxn>
            </a:cxnLst>
            <a:rect l="0" t="0" r="r" b="b"/>
            <a:pathLst>
              <a:path w="39" h="36">
                <a:moveTo>
                  <a:pt x="31" y="0"/>
                </a:moveTo>
                <a:lnTo>
                  <a:pt x="39" y="7"/>
                </a:lnTo>
                <a:lnTo>
                  <a:pt x="34" y="24"/>
                </a:lnTo>
                <a:lnTo>
                  <a:pt x="23" y="36"/>
                </a:lnTo>
                <a:lnTo>
                  <a:pt x="6" y="31"/>
                </a:lnTo>
                <a:lnTo>
                  <a:pt x="0" y="15"/>
                </a:lnTo>
                <a:lnTo>
                  <a:pt x="14" y="1"/>
                </a:lnTo>
                <a:lnTo>
                  <a:pt x="31"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58" name="Freeform 264"/>
          <p:cNvSpPr>
            <a:spLocks/>
          </p:cNvSpPr>
          <p:nvPr/>
        </p:nvSpPr>
        <p:spPr bwMode="auto">
          <a:xfrm>
            <a:off x="7264402" y="3341805"/>
            <a:ext cx="39688" cy="106363"/>
          </a:xfrm>
          <a:custGeom>
            <a:avLst/>
            <a:gdLst/>
            <a:ahLst/>
            <a:cxnLst>
              <a:cxn ang="0">
                <a:pos x="15" y="0"/>
              </a:cxn>
              <a:cxn ang="0">
                <a:pos x="24" y="6"/>
              </a:cxn>
              <a:cxn ang="0">
                <a:pos x="25" y="14"/>
              </a:cxn>
              <a:cxn ang="0">
                <a:pos x="18" y="67"/>
              </a:cxn>
              <a:cxn ang="0">
                <a:pos x="0" y="35"/>
              </a:cxn>
              <a:cxn ang="0">
                <a:pos x="15" y="0"/>
              </a:cxn>
            </a:cxnLst>
            <a:rect l="0" t="0" r="r" b="b"/>
            <a:pathLst>
              <a:path w="25" h="67">
                <a:moveTo>
                  <a:pt x="15" y="0"/>
                </a:moveTo>
                <a:lnTo>
                  <a:pt x="24" y="6"/>
                </a:lnTo>
                <a:lnTo>
                  <a:pt x="25" y="14"/>
                </a:lnTo>
                <a:lnTo>
                  <a:pt x="18" y="67"/>
                </a:lnTo>
                <a:lnTo>
                  <a:pt x="0" y="35"/>
                </a:lnTo>
                <a:lnTo>
                  <a:pt x="15"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59" name="Freeform 265"/>
          <p:cNvSpPr>
            <a:spLocks/>
          </p:cNvSpPr>
          <p:nvPr/>
        </p:nvSpPr>
        <p:spPr bwMode="auto">
          <a:xfrm>
            <a:off x="5848351" y="3006842"/>
            <a:ext cx="771525" cy="876300"/>
          </a:xfrm>
          <a:custGeom>
            <a:avLst/>
            <a:gdLst/>
            <a:ahLst/>
            <a:cxnLst>
              <a:cxn ang="0">
                <a:pos x="193" y="123"/>
              </a:cxn>
              <a:cxn ang="0">
                <a:pos x="242" y="170"/>
              </a:cxn>
              <a:cxn ang="0">
                <a:pos x="281" y="183"/>
              </a:cxn>
              <a:cxn ang="0">
                <a:pos x="334" y="190"/>
              </a:cxn>
              <a:cxn ang="0">
                <a:pos x="330" y="161"/>
              </a:cxn>
              <a:cxn ang="0">
                <a:pos x="347" y="172"/>
              </a:cxn>
              <a:cxn ang="0">
                <a:pos x="360" y="184"/>
              </a:cxn>
              <a:cxn ang="0">
                <a:pos x="401" y="172"/>
              </a:cxn>
              <a:cxn ang="0">
                <a:pos x="433" y="133"/>
              </a:cxn>
              <a:cxn ang="0">
                <a:pos x="468" y="148"/>
              </a:cxn>
              <a:cxn ang="0">
                <a:pos x="484" y="173"/>
              </a:cxn>
              <a:cxn ang="0">
                <a:pos x="457" y="189"/>
              </a:cxn>
              <a:cxn ang="0">
                <a:pos x="433" y="243"/>
              </a:cxn>
              <a:cxn ang="0">
                <a:pos x="423" y="279"/>
              </a:cxn>
              <a:cxn ang="0">
                <a:pos x="405" y="256"/>
              </a:cxn>
              <a:cxn ang="0">
                <a:pos x="411" y="217"/>
              </a:cxn>
              <a:cxn ang="0">
                <a:pos x="360" y="193"/>
              </a:cxn>
              <a:cxn ang="0">
                <a:pos x="341" y="187"/>
              </a:cxn>
              <a:cxn ang="0">
                <a:pos x="347" y="212"/>
              </a:cxn>
              <a:cxn ang="0">
                <a:pos x="348" y="231"/>
              </a:cxn>
              <a:cxn ang="0">
                <a:pos x="351" y="286"/>
              </a:cxn>
              <a:cxn ang="0">
                <a:pos x="328" y="289"/>
              </a:cxn>
              <a:cxn ang="0">
                <a:pos x="321" y="319"/>
              </a:cxn>
              <a:cxn ang="0">
                <a:pos x="256" y="386"/>
              </a:cxn>
              <a:cxn ang="0">
                <a:pos x="221" y="411"/>
              </a:cxn>
              <a:cxn ang="0">
                <a:pos x="222" y="484"/>
              </a:cxn>
              <a:cxn ang="0">
                <a:pos x="215" y="510"/>
              </a:cxn>
              <a:cxn ang="0">
                <a:pos x="198" y="535"/>
              </a:cxn>
              <a:cxn ang="0">
                <a:pos x="170" y="535"/>
              </a:cxn>
              <a:cxn ang="0">
                <a:pos x="110" y="401"/>
              </a:cxn>
              <a:cxn ang="0">
                <a:pos x="78" y="278"/>
              </a:cxn>
              <a:cxn ang="0">
                <a:pos x="72" y="270"/>
              </a:cxn>
              <a:cxn ang="0">
                <a:pos x="44" y="300"/>
              </a:cxn>
              <a:cxn ang="0">
                <a:pos x="33" y="270"/>
              </a:cxn>
              <a:cxn ang="0">
                <a:pos x="16" y="260"/>
              </a:cxn>
              <a:cxn ang="0">
                <a:pos x="12" y="238"/>
              </a:cxn>
              <a:cxn ang="0">
                <a:pos x="51" y="231"/>
              </a:cxn>
              <a:cxn ang="0">
                <a:pos x="30" y="200"/>
              </a:cxn>
              <a:cxn ang="0">
                <a:pos x="19" y="186"/>
              </a:cxn>
              <a:cxn ang="0">
                <a:pos x="30" y="158"/>
              </a:cxn>
              <a:cxn ang="0">
                <a:pos x="53" y="161"/>
              </a:cxn>
              <a:cxn ang="0">
                <a:pos x="95" y="98"/>
              </a:cxn>
              <a:cxn ang="0">
                <a:pos x="89" y="81"/>
              </a:cxn>
              <a:cxn ang="0">
                <a:pos x="71" y="53"/>
              </a:cxn>
              <a:cxn ang="0">
                <a:pos x="65" y="36"/>
              </a:cxn>
              <a:cxn ang="0">
                <a:pos x="113" y="25"/>
              </a:cxn>
              <a:cxn ang="0">
                <a:pos x="148" y="0"/>
              </a:cxn>
              <a:cxn ang="0">
                <a:pos x="161" y="38"/>
              </a:cxn>
              <a:cxn ang="0">
                <a:pos x="155" y="52"/>
              </a:cxn>
              <a:cxn ang="0">
                <a:pos x="159" y="71"/>
              </a:cxn>
              <a:cxn ang="0">
                <a:pos x="165" y="99"/>
              </a:cxn>
              <a:cxn ang="0">
                <a:pos x="202" y="114"/>
              </a:cxn>
            </a:cxnLst>
            <a:rect l="0" t="0" r="r" b="b"/>
            <a:pathLst>
              <a:path w="486" h="552">
                <a:moveTo>
                  <a:pt x="202" y="114"/>
                </a:moveTo>
                <a:lnTo>
                  <a:pt x="193" y="123"/>
                </a:lnTo>
                <a:lnTo>
                  <a:pt x="191" y="142"/>
                </a:lnTo>
                <a:lnTo>
                  <a:pt x="242" y="170"/>
                </a:lnTo>
                <a:lnTo>
                  <a:pt x="268" y="173"/>
                </a:lnTo>
                <a:lnTo>
                  <a:pt x="281" y="183"/>
                </a:lnTo>
                <a:lnTo>
                  <a:pt x="320" y="191"/>
                </a:lnTo>
                <a:lnTo>
                  <a:pt x="334" y="190"/>
                </a:lnTo>
                <a:lnTo>
                  <a:pt x="330" y="176"/>
                </a:lnTo>
                <a:lnTo>
                  <a:pt x="330" y="161"/>
                </a:lnTo>
                <a:lnTo>
                  <a:pt x="341" y="158"/>
                </a:lnTo>
                <a:lnTo>
                  <a:pt x="347" y="172"/>
                </a:lnTo>
                <a:lnTo>
                  <a:pt x="344" y="175"/>
                </a:lnTo>
                <a:lnTo>
                  <a:pt x="360" y="184"/>
                </a:lnTo>
                <a:lnTo>
                  <a:pt x="400" y="179"/>
                </a:lnTo>
                <a:lnTo>
                  <a:pt x="401" y="172"/>
                </a:lnTo>
                <a:lnTo>
                  <a:pt x="393" y="162"/>
                </a:lnTo>
                <a:lnTo>
                  <a:pt x="433" y="133"/>
                </a:lnTo>
                <a:lnTo>
                  <a:pt x="457" y="128"/>
                </a:lnTo>
                <a:lnTo>
                  <a:pt x="468" y="148"/>
                </a:lnTo>
                <a:lnTo>
                  <a:pt x="486" y="155"/>
                </a:lnTo>
                <a:lnTo>
                  <a:pt x="484" y="173"/>
                </a:lnTo>
                <a:lnTo>
                  <a:pt x="470" y="175"/>
                </a:lnTo>
                <a:lnTo>
                  <a:pt x="457" y="189"/>
                </a:lnTo>
                <a:lnTo>
                  <a:pt x="447" y="238"/>
                </a:lnTo>
                <a:lnTo>
                  <a:pt x="433" y="243"/>
                </a:lnTo>
                <a:lnTo>
                  <a:pt x="433" y="275"/>
                </a:lnTo>
                <a:lnTo>
                  <a:pt x="423" y="279"/>
                </a:lnTo>
                <a:lnTo>
                  <a:pt x="411" y="243"/>
                </a:lnTo>
                <a:lnTo>
                  <a:pt x="405" y="256"/>
                </a:lnTo>
                <a:lnTo>
                  <a:pt x="393" y="239"/>
                </a:lnTo>
                <a:lnTo>
                  <a:pt x="411" y="217"/>
                </a:lnTo>
                <a:lnTo>
                  <a:pt x="372" y="211"/>
                </a:lnTo>
                <a:lnTo>
                  <a:pt x="360" y="193"/>
                </a:lnTo>
                <a:lnTo>
                  <a:pt x="353" y="198"/>
                </a:lnTo>
                <a:lnTo>
                  <a:pt x="341" y="187"/>
                </a:lnTo>
                <a:lnTo>
                  <a:pt x="335" y="200"/>
                </a:lnTo>
                <a:lnTo>
                  <a:pt x="347" y="212"/>
                </a:lnTo>
                <a:lnTo>
                  <a:pt x="335" y="221"/>
                </a:lnTo>
                <a:lnTo>
                  <a:pt x="348" y="231"/>
                </a:lnTo>
                <a:lnTo>
                  <a:pt x="362" y="285"/>
                </a:lnTo>
                <a:lnTo>
                  <a:pt x="351" y="286"/>
                </a:lnTo>
                <a:lnTo>
                  <a:pt x="347" y="275"/>
                </a:lnTo>
                <a:lnTo>
                  <a:pt x="328" y="289"/>
                </a:lnTo>
                <a:lnTo>
                  <a:pt x="331" y="303"/>
                </a:lnTo>
                <a:lnTo>
                  <a:pt x="321" y="319"/>
                </a:lnTo>
                <a:lnTo>
                  <a:pt x="299" y="331"/>
                </a:lnTo>
                <a:lnTo>
                  <a:pt x="256" y="386"/>
                </a:lnTo>
                <a:lnTo>
                  <a:pt x="225" y="403"/>
                </a:lnTo>
                <a:lnTo>
                  <a:pt x="221" y="411"/>
                </a:lnTo>
                <a:lnTo>
                  <a:pt x="229" y="453"/>
                </a:lnTo>
                <a:lnTo>
                  <a:pt x="222" y="484"/>
                </a:lnTo>
                <a:lnTo>
                  <a:pt x="225" y="510"/>
                </a:lnTo>
                <a:lnTo>
                  <a:pt x="215" y="510"/>
                </a:lnTo>
                <a:lnTo>
                  <a:pt x="209" y="531"/>
                </a:lnTo>
                <a:lnTo>
                  <a:pt x="198" y="535"/>
                </a:lnTo>
                <a:lnTo>
                  <a:pt x="188" y="552"/>
                </a:lnTo>
                <a:lnTo>
                  <a:pt x="170" y="535"/>
                </a:lnTo>
                <a:lnTo>
                  <a:pt x="116" y="416"/>
                </a:lnTo>
                <a:lnTo>
                  <a:pt x="110" y="401"/>
                </a:lnTo>
                <a:lnTo>
                  <a:pt x="85" y="323"/>
                </a:lnTo>
                <a:lnTo>
                  <a:pt x="78" y="278"/>
                </a:lnTo>
                <a:lnTo>
                  <a:pt x="84" y="271"/>
                </a:lnTo>
                <a:lnTo>
                  <a:pt x="72" y="270"/>
                </a:lnTo>
                <a:lnTo>
                  <a:pt x="70" y="295"/>
                </a:lnTo>
                <a:lnTo>
                  <a:pt x="44" y="300"/>
                </a:lnTo>
                <a:lnTo>
                  <a:pt x="16" y="270"/>
                </a:lnTo>
                <a:lnTo>
                  <a:pt x="33" y="270"/>
                </a:lnTo>
                <a:lnTo>
                  <a:pt x="39" y="254"/>
                </a:lnTo>
                <a:lnTo>
                  <a:pt x="16" y="260"/>
                </a:lnTo>
                <a:lnTo>
                  <a:pt x="0" y="242"/>
                </a:lnTo>
                <a:lnTo>
                  <a:pt x="12" y="238"/>
                </a:lnTo>
                <a:lnTo>
                  <a:pt x="12" y="231"/>
                </a:lnTo>
                <a:lnTo>
                  <a:pt x="51" y="231"/>
                </a:lnTo>
                <a:lnTo>
                  <a:pt x="39" y="205"/>
                </a:lnTo>
                <a:lnTo>
                  <a:pt x="30" y="200"/>
                </a:lnTo>
                <a:lnTo>
                  <a:pt x="30" y="189"/>
                </a:lnTo>
                <a:lnTo>
                  <a:pt x="19" y="186"/>
                </a:lnTo>
                <a:lnTo>
                  <a:pt x="18" y="176"/>
                </a:lnTo>
                <a:lnTo>
                  <a:pt x="30" y="158"/>
                </a:lnTo>
                <a:lnTo>
                  <a:pt x="39" y="165"/>
                </a:lnTo>
                <a:lnTo>
                  <a:pt x="53" y="161"/>
                </a:lnTo>
                <a:lnTo>
                  <a:pt x="81" y="113"/>
                </a:lnTo>
                <a:lnTo>
                  <a:pt x="95" y="98"/>
                </a:lnTo>
                <a:lnTo>
                  <a:pt x="91" y="95"/>
                </a:lnTo>
                <a:lnTo>
                  <a:pt x="89" y="81"/>
                </a:lnTo>
                <a:lnTo>
                  <a:pt x="99" y="75"/>
                </a:lnTo>
                <a:lnTo>
                  <a:pt x="71" y="53"/>
                </a:lnTo>
                <a:lnTo>
                  <a:pt x="72" y="39"/>
                </a:lnTo>
                <a:lnTo>
                  <a:pt x="65" y="36"/>
                </a:lnTo>
                <a:lnTo>
                  <a:pt x="65" y="24"/>
                </a:lnTo>
                <a:lnTo>
                  <a:pt x="113" y="25"/>
                </a:lnTo>
                <a:lnTo>
                  <a:pt x="123" y="10"/>
                </a:lnTo>
                <a:lnTo>
                  <a:pt x="148" y="0"/>
                </a:lnTo>
                <a:lnTo>
                  <a:pt x="167" y="8"/>
                </a:lnTo>
                <a:lnTo>
                  <a:pt x="161" y="38"/>
                </a:lnTo>
                <a:lnTo>
                  <a:pt x="152" y="39"/>
                </a:lnTo>
                <a:lnTo>
                  <a:pt x="155" y="52"/>
                </a:lnTo>
                <a:lnTo>
                  <a:pt x="167" y="64"/>
                </a:lnTo>
                <a:lnTo>
                  <a:pt x="159" y="71"/>
                </a:lnTo>
                <a:lnTo>
                  <a:pt x="149" y="68"/>
                </a:lnTo>
                <a:lnTo>
                  <a:pt x="165" y="99"/>
                </a:lnTo>
                <a:lnTo>
                  <a:pt x="174" y="98"/>
                </a:lnTo>
                <a:lnTo>
                  <a:pt x="202" y="114"/>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60" name="Freeform 266"/>
          <p:cNvSpPr>
            <a:spLocks/>
          </p:cNvSpPr>
          <p:nvPr/>
        </p:nvSpPr>
        <p:spPr bwMode="auto">
          <a:xfrm>
            <a:off x="7558089" y="2711567"/>
            <a:ext cx="141288" cy="123825"/>
          </a:xfrm>
          <a:custGeom>
            <a:avLst/>
            <a:gdLst/>
            <a:ahLst/>
            <a:cxnLst>
              <a:cxn ang="0">
                <a:pos x="67" y="25"/>
              </a:cxn>
              <a:cxn ang="0">
                <a:pos x="71" y="24"/>
              </a:cxn>
              <a:cxn ang="0">
                <a:pos x="72" y="32"/>
              </a:cxn>
              <a:cxn ang="0">
                <a:pos x="89" y="42"/>
              </a:cxn>
              <a:cxn ang="0">
                <a:pos x="65" y="52"/>
              </a:cxn>
              <a:cxn ang="0">
                <a:pos x="65" y="68"/>
              </a:cxn>
              <a:cxn ang="0">
                <a:pos x="36" y="57"/>
              </a:cxn>
              <a:cxn ang="0">
                <a:pos x="15" y="57"/>
              </a:cxn>
              <a:cxn ang="0">
                <a:pos x="16" y="64"/>
              </a:cxn>
              <a:cxn ang="0">
                <a:pos x="33" y="70"/>
              </a:cxn>
              <a:cxn ang="0">
                <a:pos x="20" y="78"/>
              </a:cxn>
              <a:cxn ang="0">
                <a:pos x="4" y="57"/>
              </a:cxn>
              <a:cxn ang="0">
                <a:pos x="8" y="49"/>
              </a:cxn>
              <a:cxn ang="0">
                <a:pos x="4" y="42"/>
              </a:cxn>
              <a:cxn ang="0">
                <a:pos x="19" y="39"/>
              </a:cxn>
              <a:cxn ang="0">
                <a:pos x="0" y="0"/>
              </a:cxn>
              <a:cxn ang="0">
                <a:pos x="40" y="22"/>
              </a:cxn>
              <a:cxn ang="0">
                <a:pos x="67" y="25"/>
              </a:cxn>
            </a:cxnLst>
            <a:rect l="0" t="0" r="r" b="b"/>
            <a:pathLst>
              <a:path w="89" h="78">
                <a:moveTo>
                  <a:pt x="67" y="25"/>
                </a:moveTo>
                <a:lnTo>
                  <a:pt x="71" y="24"/>
                </a:lnTo>
                <a:lnTo>
                  <a:pt x="72" y="32"/>
                </a:lnTo>
                <a:lnTo>
                  <a:pt x="89" y="42"/>
                </a:lnTo>
                <a:lnTo>
                  <a:pt x="65" y="52"/>
                </a:lnTo>
                <a:lnTo>
                  <a:pt x="65" y="68"/>
                </a:lnTo>
                <a:lnTo>
                  <a:pt x="36" y="57"/>
                </a:lnTo>
                <a:lnTo>
                  <a:pt x="15" y="57"/>
                </a:lnTo>
                <a:lnTo>
                  <a:pt x="16" y="64"/>
                </a:lnTo>
                <a:lnTo>
                  <a:pt x="33" y="70"/>
                </a:lnTo>
                <a:lnTo>
                  <a:pt x="20" y="78"/>
                </a:lnTo>
                <a:lnTo>
                  <a:pt x="4" y="57"/>
                </a:lnTo>
                <a:lnTo>
                  <a:pt x="8" y="49"/>
                </a:lnTo>
                <a:lnTo>
                  <a:pt x="4" y="42"/>
                </a:lnTo>
                <a:lnTo>
                  <a:pt x="19" y="39"/>
                </a:lnTo>
                <a:lnTo>
                  <a:pt x="0" y="0"/>
                </a:lnTo>
                <a:lnTo>
                  <a:pt x="40" y="22"/>
                </a:lnTo>
                <a:lnTo>
                  <a:pt x="67" y="25"/>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61" name="Freeform 267"/>
          <p:cNvSpPr>
            <a:spLocks/>
          </p:cNvSpPr>
          <p:nvPr/>
        </p:nvSpPr>
        <p:spPr bwMode="auto">
          <a:xfrm>
            <a:off x="7453313" y="3292593"/>
            <a:ext cx="6350" cy="22225"/>
          </a:xfrm>
          <a:custGeom>
            <a:avLst/>
            <a:gdLst/>
            <a:ahLst/>
            <a:cxnLst>
              <a:cxn ang="0">
                <a:pos x="0" y="7"/>
              </a:cxn>
              <a:cxn ang="0">
                <a:pos x="4" y="0"/>
              </a:cxn>
              <a:cxn ang="0">
                <a:pos x="0" y="14"/>
              </a:cxn>
              <a:cxn ang="0">
                <a:pos x="0" y="7"/>
              </a:cxn>
            </a:cxnLst>
            <a:rect l="0" t="0" r="r" b="b"/>
            <a:pathLst>
              <a:path w="4" h="14">
                <a:moveTo>
                  <a:pt x="0" y="7"/>
                </a:moveTo>
                <a:lnTo>
                  <a:pt x="4" y="0"/>
                </a:lnTo>
                <a:lnTo>
                  <a:pt x="0" y="14"/>
                </a:lnTo>
                <a:lnTo>
                  <a:pt x="0" y="7"/>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62" name="Freeform 268"/>
          <p:cNvSpPr>
            <a:spLocks/>
          </p:cNvSpPr>
          <p:nvPr/>
        </p:nvSpPr>
        <p:spPr bwMode="auto">
          <a:xfrm>
            <a:off x="7437439" y="3073518"/>
            <a:ext cx="65088" cy="88900"/>
          </a:xfrm>
          <a:custGeom>
            <a:avLst/>
            <a:gdLst/>
            <a:ahLst/>
            <a:cxnLst>
              <a:cxn ang="0">
                <a:pos x="34" y="56"/>
              </a:cxn>
              <a:cxn ang="0">
                <a:pos x="41" y="49"/>
              </a:cxn>
              <a:cxn ang="0">
                <a:pos x="41" y="19"/>
              </a:cxn>
              <a:cxn ang="0">
                <a:pos x="29" y="4"/>
              </a:cxn>
              <a:cxn ang="0">
                <a:pos x="14" y="0"/>
              </a:cxn>
              <a:cxn ang="0">
                <a:pos x="0" y="14"/>
              </a:cxn>
              <a:cxn ang="0">
                <a:pos x="7" y="25"/>
              </a:cxn>
              <a:cxn ang="0">
                <a:pos x="14" y="24"/>
              </a:cxn>
              <a:cxn ang="0">
                <a:pos x="11" y="14"/>
              </a:cxn>
              <a:cxn ang="0">
                <a:pos x="18" y="22"/>
              </a:cxn>
              <a:cxn ang="0">
                <a:pos x="24" y="50"/>
              </a:cxn>
              <a:cxn ang="0">
                <a:pos x="31" y="54"/>
              </a:cxn>
              <a:cxn ang="0">
                <a:pos x="34" y="56"/>
              </a:cxn>
            </a:cxnLst>
            <a:rect l="0" t="0" r="r" b="b"/>
            <a:pathLst>
              <a:path w="41" h="56">
                <a:moveTo>
                  <a:pt x="34" y="56"/>
                </a:moveTo>
                <a:lnTo>
                  <a:pt x="41" y="49"/>
                </a:lnTo>
                <a:lnTo>
                  <a:pt x="41" y="19"/>
                </a:lnTo>
                <a:lnTo>
                  <a:pt x="29" y="4"/>
                </a:lnTo>
                <a:lnTo>
                  <a:pt x="14" y="0"/>
                </a:lnTo>
                <a:lnTo>
                  <a:pt x="0" y="14"/>
                </a:lnTo>
                <a:lnTo>
                  <a:pt x="7" y="25"/>
                </a:lnTo>
                <a:lnTo>
                  <a:pt x="14" y="24"/>
                </a:lnTo>
                <a:lnTo>
                  <a:pt x="11" y="14"/>
                </a:lnTo>
                <a:lnTo>
                  <a:pt x="18" y="22"/>
                </a:lnTo>
                <a:lnTo>
                  <a:pt x="24" y="50"/>
                </a:lnTo>
                <a:lnTo>
                  <a:pt x="31" y="54"/>
                </a:lnTo>
                <a:lnTo>
                  <a:pt x="34" y="56"/>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63" name="Freeform 269"/>
          <p:cNvSpPr>
            <a:spLocks/>
          </p:cNvSpPr>
          <p:nvPr/>
        </p:nvSpPr>
        <p:spPr bwMode="auto">
          <a:xfrm>
            <a:off x="7502527" y="3057642"/>
            <a:ext cx="61913" cy="50800"/>
          </a:xfrm>
          <a:custGeom>
            <a:avLst/>
            <a:gdLst/>
            <a:ahLst/>
            <a:cxnLst>
              <a:cxn ang="0">
                <a:pos x="35" y="21"/>
              </a:cxn>
              <a:cxn ang="0">
                <a:pos x="22" y="20"/>
              </a:cxn>
              <a:cxn ang="0">
                <a:pos x="16" y="32"/>
              </a:cxn>
              <a:cxn ang="0">
                <a:pos x="0" y="20"/>
              </a:cxn>
              <a:cxn ang="0">
                <a:pos x="5" y="7"/>
              </a:cxn>
              <a:cxn ang="0">
                <a:pos x="23" y="0"/>
              </a:cxn>
              <a:cxn ang="0">
                <a:pos x="39" y="11"/>
              </a:cxn>
              <a:cxn ang="0">
                <a:pos x="35" y="21"/>
              </a:cxn>
            </a:cxnLst>
            <a:rect l="0" t="0" r="r" b="b"/>
            <a:pathLst>
              <a:path w="39" h="32">
                <a:moveTo>
                  <a:pt x="35" y="21"/>
                </a:moveTo>
                <a:lnTo>
                  <a:pt x="22" y="20"/>
                </a:lnTo>
                <a:lnTo>
                  <a:pt x="16" y="32"/>
                </a:lnTo>
                <a:lnTo>
                  <a:pt x="0" y="20"/>
                </a:lnTo>
                <a:lnTo>
                  <a:pt x="5" y="7"/>
                </a:lnTo>
                <a:lnTo>
                  <a:pt x="23" y="0"/>
                </a:lnTo>
                <a:lnTo>
                  <a:pt x="39" y="11"/>
                </a:lnTo>
                <a:lnTo>
                  <a:pt x="35" y="21"/>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64" name="Freeform 270"/>
          <p:cNvSpPr>
            <a:spLocks/>
          </p:cNvSpPr>
          <p:nvPr/>
        </p:nvSpPr>
        <p:spPr bwMode="auto">
          <a:xfrm>
            <a:off x="7458077" y="2835393"/>
            <a:ext cx="242888" cy="250825"/>
          </a:xfrm>
          <a:custGeom>
            <a:avLst/>
            <a:gdLst/>
            <a:ahLst/>
            <a:cxnLst>
              <a:cxn ang="0">
                <a:pos x="100" y="0"/>
              </a:cxn>
              <a:cxn ang="0">
                <a:pos x="104" y="0"/>
              </a:cxn>
              <a:cxn ang="0">
                <a:pos x="135" y="38"/>
              </a:cxn>
              <a:cxn ang="0">
                <a:pos x="139" y="62"/>
              </a:cxn>
              <a:cxn ang="0">
                <a:pos x="132" y="63"/>
              </a:cxn>
              <a:cxn ang="0">
                <a:pos x="153" y="113"/>
              </a:cxn>
              <a:cxn ang="0">
                <a:pos x="149" y="123"/>
              </a:cxn>
              <a:cxn ang="0">
                <a:pos x="144" y="130"/>
              </a:cxn>
              <a:cxn ang="0">
                <a:pos x="141" y="115"/>
              </a:cxn>
              <a:cxn ang="0">
                <a:pos x="137" y="115"/>
              </a:cxn>
              <a:cxn ang="0">
                <a:pos x="131" y="134"/>
              </a:cxn>
              <a:cxn ang="0">
                <a:pos x="123" y="126"/>
              </a:cxn>
              <a:cxn ang="0">
                <a:pos x="120" y="136"/>
              </a:cxn>
              <a:cxn ang="0">
                <a:pos x="102" y="136"/>
              </a:cxn>
              <a:cxn ang="0">
                <a:pos x="103" y="133"/>
              </a:cxn>
              <a:cxn ang="0">
                <a:pos x="92" y="127"/>
              </a:cxn>
              <a:cxn ang="0">
                <a:pos x="90" y="134"/>
              </a:cxn>
              <a:cxn ang="0">
                <a:pos x="100" y="143"/>
              </a:cxn>
              <a:cxn ang="0">
                <a:pos x="92" y="144"/>
              </a:cxn>
              <a:cxn ang="0">
                <a:pos x="88" y="158"/>
              </a:cxn>
              <a:cxn ang="0">
                <a:pos x="72" y="147"/>
              </a:cxn>
              <a:cxn ang="0">
                <a:pos x="71" y="133"/>
              </a:cxn>
              <a:cxn ang="0">
                <a:pos x="26" y="140"/>
              </a:cxn>
              <a:cxn ang="0">
                <a:pos x="22" y="150"/>
              </a:cxn>
              <a:cxn ang="0">
                <a:pos x="2" y="147"/>
              </a:cxn>
              <a:cxn ang="0">
                <a:pos x="0" y="140"/>
              </a:cxn>
              <a:cxn ang="0">
                <a:pos x="22" y="118"/>
              </a:cxn>
              <a:cxn ang="0">
                <a:pos x="71" y="118"/>
              </a:cxn>
              <a:cxn ang="0">
                <a:pos x="75" y="77"/>
              </a:cxn>
              <a:cxn ang="0">
                <a:pos x="81" y="92"/>
              </a:cxn>
              <a:cxn ang="0">
                <a:pos x="97" y="83"/>
              </a:cxn>
              <a:cxn ang="0">
                <a:pos x="104" y="50"/>
              </a:cxn>
              <a:cxn ang="0">
                <a:pos x="90" y="16"/>
              </a:cxn>
              <a:cxn ang="0">
                <a:pos x="92" y="6"/>
              </a:cxn>
              <a:cxn ang="0">
                <a:pos x="100" y="11"/>
              </a:cxn>
              <a:cxn ang="0">
                <a:pos x="104" y="11"/>
              </a:cxn>
              <a:cxn ang="0">
                <a:pos x="103" y="3"/>
              </a:cxn>
              <a:cxn ang="0">
                <a:pos x="96" y="3"/>
              </a:cxn>
              <a:cxn ang="0">
                <a:pos x="100" y="0"/>
              </a:cxn>
            </a:cxnLst>
            <a:rect l="0" t="0" r="r" b="b"/>
            <a:pathLst>
              <a:path w="153" h="158">
                <a:moveTo>
                  <a:pt x="100" y="0"/>
                </a:moveTo>
                <a:lnTo>
                  <a:pt x="104" y="0"/>
                </a:lnTo>
                <a:lnTo>
                  <a:pt x="135" y="38"/>
                </a:lnTo>
                <a:lnTo>
                  <a:pt x="139" y="62"/>
                </a:lnTo>
                <a:lnTo>
                  <a:pt x="132" y="63"/>
                </a:lnTo>
                <a:lnTo>
                  <a:pt x="153" y="113"/>
                </a:lnTo>
                <a:lnTo>
                  <a:pt x="149" y="123"/>
                </a:lnTo>
                <a:lnTo>
                  <a:pt x="144" y="130"/>
                </a:lnTo>
                <a:lnTo>
                  <a:pt x="141" y="115"/>
                </a:lnTo>
                <a:lnTo>
                  <a:pt x="137" y="115"/>
                </a:lnTo>
                <a:lnTo>
                  <a:pt x="131" y="134"/>
                </a:lnTo>
                <a:lnTo>
                  <a:pt x="123" y="126"/>
                </a:lnTo>
                <a:lnTo>
                  <a:pt x="120" y="136"/>
                </a:lnTo>
                <a:lnTo>
                  <a:pt x="102" y="136"/>
                </a:lnTo>
                <a:lnTo>
                  <a:pt x="103" y="133"/>
                </a:lnTo>
                <a:lnTo>
                  <a:pt x="92" y="127"/>
                </a:lnTo>
                <a:lnTo>
                  <a:pt x="90" y="134"/>
                </a:lnTo>
                <a:lnTo>
                  <a:pt x="100" y="143"/>
                </a:lnTo>
                <a:lnTo>
                  <a:pt x="92" y="144"/>
                </a:lnTo>
                <a:lnTo>
                  <a:pt x="88" y="158"/>
                </a:lnTo>
                <a:lnTo>
                  <a:pt x="72" y="147"/>
                </a:lnTo>
                <a:lnTo>
                  <a:pt x="71" y="133"/>
                </a:lnTo>
                <a:lnTo>
                  <a:pt x="26" y="140"/>
                </a:lnTo>
                <a:lnTo>
                  <a:pt x="22" y="150"/>
                </a:lnTo>
                <a:lnTo>
                  <a:pt x="2" y="147"/>
                </a:lnTo>
                <a:lnTo>
                  <a:pt x="0" y="140"/>
                </a:lnTo>
                <a:lnTo>
                  <a:pt x="22" y="118"/>
                </a:lnTo>
                <a:lnTo>
                  <a:pt x="71" y="118"/>
                </a:lnTo>
                <a:lnTo>
                  <a:pt x="75" y="77"/>
                </a:lnTo>
                <a:lnTo>
                  <a:pt x="81" y="92"/>
                </a:lnTo>
                <a:lnTo>
                  <a:pt x="97" y="83"/>
                </a:lnTo>
                <a:lnTo>
                  <a:pt x="104" y="50"/>
                </a:lnTo>
                <a:lnTo>
                  <a:pt x="90" y="16"/>
                </a:lnTo>
                <a:lnTo>
                  <a:pt x="92" y="6"/>
                </a:lnTo>
                <a:lnTo>
                  <a:pt x="100" y="11"/>
                </a:lnTo>
                <a:lnTo>
                  <a:pt x="104" y="11"/>
                </a:lnTo>
                <a:lnTo>
                  <a:pt x="103" y="3"/>
                </a:lnTo>
                <a:lnTo>
                  <a:pt x="96" y="3"/>
                </a:lnTo>
                <a:lnTo>
                  <a:pt x="10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65" name="Freeform 271"/>
          <p:cNvSpPr>
            <a:spLocks/>
          </p:cNvSpPr>
          <p:nvPr/>
        </p:nvSpPr>
        <p:spPr bwMode="auto">
          <a:xfrm>
            <a:off x="7210427" y="2789355"/>
            <a:ext cx="125413" cy="163513"/>
          </a:xfrm>
          <a:custGeom>
            <a:avLst/>
            <a:gdLst/>
            <a:ahLst/>
            <a:cxnLst>
              <a:cxn ang="0">
                <a:pos x="73" y="7"/>
              </a:cxn>
              <a:cxn ang="0">
                <a:pos x="77" y="10"/>
              </a:cxn>
              <a:cxn ang="0">
                <a:pos x="70" y="26"/>
              </a:cxn>
              <a:cxn ang="0">
                <a:pos x="77" y="40"/>
              </a:cxn>
              <a:cxn ang="0">
                <a:pos x="52" y="61"/>
              </a:cxn>
              <a:cxn ang="0">
                <a:pos x="56" y="72"/>
              </a:cxn>
              <a:cxn ang="0">
                <a:pos x="79" y="86"/>
              </a:cxn>
              <a:cxn ang="0">
                <a:pos x="55" y="102"/>
              </a:cxn>
              <a:cxn ang="0">
                <a:pos x="38" y="98"/>
              </a:cxn>
              <a:cxn ang="0">
                <a:pos x="34" y="103"/>
              </a:cxn>
              <a:cxn ang="0">
                <a:pos x="31" y="95"/>
              </a:cxn>
              <a:cxn ang="0">
                <a:pos x="23" y="96"/>
              </a:cxn>
              <a:cxn ang="0">
                <a:pos x="28" y="84"/>
              </a:cxn>
              <a:cxn ang="0">
                <a:pos x="21" y="65"/>
              </a:cxn>
              <a:cxn ang="0">
                <a:pos x="9" y="65"/>
              </a:cxn>
              <a:cxn ang="0">
                <a:pos x="0" y="60"/>
              </a:cxn>
              <a:cxn ang="0">
                <a:pos x="26" y="28"/>
              </a:cxn>
              <a:cxn ang="0">
                <a:pos x="48" y="29"/>
              </a:cxn>
              <a:cxn ang="0">
                <a:pos x="42" y="19"/>
              </a:cxn>
              <a:cxn ang="0">
                <a:pos x="53" y="17"/>
              </a:cxn>
              <a:cxn ang="0">
                <a:pos x="62" y="0"/>
              </a:cxn>
              <a:cxn ang="0">
                <a:pos x="73" y="7"/>
              </a:cxn>
            </a:cxnLst>
            <a:rect l="0" t="0" r="r" b="b"/>
            <a:pathLst>
              <a:path w="79" h="103">
                <a:moveTo>
                  <a:pt x="73" y="7"/>
                </a:moveTo>
                <a:lnTo>
                  <a:pt x="77" y="10"/>
                </a:lnTo>
                <a:lnTo>
                  <a:pt x="70" y="26"/>
                </a:lnTo>
                <a:lnTo>
                  <a:pt x="77" y="40"/>
                </a:lnTo>
                <a:lnTo>
                  <a:pt x="52" y="61"/>
                </a:lnTo>
                <a:lnTo>
                  <a:pt x="56" y="72"/>
                </a:lnTo>
                <a:lnTo>
                  <a:pt x="79" y="86"/>
                </a:lnTo>
                <a:lnTo>
                  <a:pt x="55" y="102"/>
                </a:lnTo>
                <a:lnTo>
                  <a:pt x="38" y="98"/>
                </a:lnTo>
                <a:lnTo>
                  <a:pt x="34" y="103"/>
                </a:lnTo>
                <a:lnTo>
                  <a:pt x="31" y="95"/>
                </a:lnTo>
                <a:lnTo>
                  <a:pt x="23" y="96"/>
                </a:lnTo>
                <a:lnTo>
                  <a:pt x="28" y="84"/>
                </a:lnTo>
                <a:lnTo>
                  <a:pt x="21" y="65"/>
                </a:lnTo>
                <a:lnTo>
                  <a:pt x="9" y="65"/>
                </a:lnTo>
                <a:lnTo>
                  <a:pt x="0" y="60"/>
                </a:lnTo>
                <a:lnTo>
                  <a:pt x="26" y="28"/>
                </a:lnTo>
                <a:lnTo>
                  <a:pt x="48" y="29"/>
                </a:lnTo>
                <a:lnTo>
                  <a:pt x="42" y="19"/>
                </a:lnTo>
                <a:lnTo>
                  <a:pt x="53" y="17"/>
                </a:lnTo>
                <a:lnTo>
                  <a:pt x="62" y="0"/>
                </a:lnTo>
                <a:lnTo>
                  <a:pt x="73" y="7"/>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66" name="Freeform 272"/>
          <p:cNvSpPr>
            <a:spLocks/>
          </p:cNvSpPr>
          <p:nvPr/>
        </p:nvSpPr>
        <p:spPr bwMode="auto">
          <a:xfrm>
            <a:off x="7297738" y="2925880"/>
            <a:ext cx="101600" cy="131763"/>
          </a:xfrm>
          <a:custGeom>
            <a:avLst/>
            <a:gdLst/>
            <a:ahLst/>
            <a:cxnLst>
              <a:cxn ang="0">
                <a:pos x="24" y="0"/>
              </a:cxn>
              <a:cxn ang="0">
                <a:pos x="46" y="21"/>
              </a:cxn>
              <a:cxn ang="0">
                <a:pos x="64" y="49"/>
              </a:cxn>
              <a:cxn ang="0">
                <a:pos x="64" y="63"/>
              </a:cxn>
              <a:cxn ang="0">
                <a:pos x="53" y="73"/>
              </a:cxn>
              <a:cxn ang="0">
                <a:pos x="43" y="70"/>
              </a:cxn>
              <a:cxn ang="0">
                <a:pos x="38" y="80"/>
              </a:cxn>
              <a:cxn ang="0">
                <a:pos x="21" y="83"/>
              </a:cxn>
              <a:cxn ang="0">
                <a:pos x="18" y="54"/>
              </a:cxn>
              <a:cxn ang="0">
                <a:pos x="1" y="35"/>
              </a:cxn>
              <a:cxn ang="0">
                <a:pos x="12" y="34"/>
              </a:cxn>
              <a:cxn ang="0">
                <a:pos x="0" y="16"/>
              </a:cxn>
              <a:cxn ang="0">
                <a:pos x="24" y="0"/>
              </a:cxn>
            </a:cxnLst>
            <a:rect l="0" t="0" r="r" b="b"/>
            <a:pathLst>
              <a:path w="64" h="83">
                <a:moveTo>
                  <a:pt x="24" y="0"/>
                </a:moveTo>
                <a:lnTo>
                  <a:pt x="46" y="21"/>
                </a:lnTo>
                <a:lnTo>
                  <a:pt x="64" y="49"/>
                </a:lnTo>
                <a:lnTo>
                  <a:pt x="64" y="63"/>
                </a:lnTo>
                <a:lnTo>
                  <a:pt x="53" y="73"/>
                </a:lnTo>
                <a:lnTo>
                  <a:pt x="43" y="70"/>
                </a:lnTo>
                <a:lnTo>
                  <a:pt x="38" y="80"/>
                </a:lnTo>
                <a:lnTo>
                  <a:pt x="21" y="83"/>
                </a:lnTo>
                <a:lnTo>
                  <a:pt x="18" y="54"/>
                </a:lnTo>
                <a:lnTo>
                  <a:pt x="1" y="35"/>
                </a:lnTo>
                <a:lnTo>
                  <a:pt x="12" y="34"/>
                </a:lnTo>
                <a:lnTo>
                  <a:pt x="0" y="16"/>
                </a:lnTo>
                <a:lnTo>
                  <a:pt x="24"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67" name="Freeform 273"/>
          <p:cNvSpPr>
            <a:spLocks/>
          </p:cNvSpPr>
          <p:nvPr/>
        </p:nvSpPr>
        <p:spPr bwMode="auto">
          <a:xfrm>
            <a:off x="6735764" y="3435468"/>
            <a:ext cx="223838" cy="263525"/>
          </a:xfrm>
          <a:custGeom>
            <a:avLst/>
            <a:gdLst/>
            <a:ahLst/>
            <a:cxnLst>
              <a:cxn ang="0">
                <a:pos x="13" y="14"/>
              </a:cxn>
              <a:cxn ang="0">
                <a:pos x="0" y="32"/>
              </a:cxn>
              <a:cxn ang="0">
                <a:pos x="8" y="51"/>
              </a:cxn>
              <a:cxn ang="0">
                <a:pos x="20" y="54"/>
              </a:cxn>
              <a:cxn ang="0">
                <a:pos x="21" y="95"/>
              </a:cxn>
              <a:cxn ang="0">
                <a:pos x="35" y="82"/>
              </a:cxn>
              <a:cxn ang="0">
                <a:pos x="49" y="89"/>
              </a:cxn>
              <a:cxn ang="0">
                <a:pos x="64" y="78"/>
              </a:cxn>
              <a:cxn ang="0">
                <a:pos x="83" y="95"/>
              </a:cxn>
              <a:cxn ang="0">
                <a:pos x="90" y="120"/>
              </a:cxn>
              <a:cxn ang="0">
                <a:pos x="104" y="134"/>
              </a:cxn>
              <a:cxn ang="0">
                <a:pos x="102" y="160"/>
              </a:cxn>
              <a:cxn ang="0">
                <a:pos x="115" y="166"/>
              </a:cxn>
              <a:cxn ang="0">
                <a:pos x="122" y="158"/>
              </a:cxn>
              <a:cxn ang="0">
                <a:pos x="141" y="152"/>
              </a:cxn>
              <a:cxn ang="0">
                <a:pos x="132" y="121"/>
              </a:cxn>
              <a:cxn ang="0">
                <a:pos x="119" y="110"/>
              </a:cxn>
              <a:cxn ang="0">
                <a:pos x="90" y="74"/>
              </a:cxn>
              <a:cxn ang="0">
                <a:pos x="69" y="61"/>
              </a:cxn>
              <a:cxn ang="0">
                <a:pos x="81" y="49"/>
              </a:cxn>
              <a:cxn ang="0">
                <a:pos x="71" y="32"/>
              </a:cxn>
              <a:cxn ang="0">
                <a:pos x="50" y="29"/>
              </a:cxn>
              <a:cxn ang="0">
                <a:pos x="31" y="0"/>
              </a:cxn>
              <a:cxn ang="0">
                <a:pos x="20" y="0"/>
              </a:cxn>
              <a:cxn ang="0">
                <a:pos x="22" y="21"/>
              </a:cxn>
              <a:cxn ang="0">
                <a:pos x="17" y="22"/>
              </a:cxn>
              <a:cxn ang="0">
                <a:pos x="13" y="14"/>
              </a:cxn>
            </a:cxnLst>
            <a:rect l="0" t="0" r="r" b="b"/>
            <a:pathLst>
              <a:path w="141" h="166">
                <a:moveTo>
                  <a:pt x="13" y="14"/>
                </a:moveTo>
                <a:lnTo>
                  <a:pt x="0" y="32"/>
                </a:lnTo>
                <a:lnTo>
                  <a:pt x="8" y="51"/>
                </a:lnTo>
                <a:lnTo>
                  <a:pt x="20" y="54"/>
                </a:lnTo>
                <a:lnTo>
                  <a:pt x="21" y="95"/>
                </a:lnTo>
                <a:lnTo>
                  <a:pt x="35" y="82"/>
                </a:lnTo>
                <a:lnTo>
                  <a:pt x="49" y="89"/>
                </a:lnTo>
                <a:lnTo>
                  <a:pt x="64" y="78"/>
                </a:lnTo>
                <a:lnTo>
                  <a:pt x="83" y="95"/>
                </a:lnTo>
                <a:lnTo>
                  <a:pt x="90" y="120"/>
                </a:lnTo>
                <a:lnTo>
                  <a:pt x="104" y="134"/>
                </a:lnTo>
                <a:lnTo>
                  <a:pt x="102" y="160"/>
                </a:lnTo>
                <a:lnTo>
                  <a:pt x="115" y="166"/>
                </a:lnTo>
                <a:lnTo>
                  <a:pt x="122" y="158"/>
                </a:lnTo>
                <a:lnTo>
                  <a:pt x="141" y="152"/>
                </a:lnTo>
                <a:lnTo>
                  <a:pt x="132" y="121"/>
                </a:lnTo>
                <a:lnTo>
                  <a:pt x="119" y="110"/>
                </a:lnTo>
                <a:lnTo>
                  <a:pt x="90" y="74"/>
                </a:lnTo>
                <a:lnTo>
                  <a:pt x="69" y="61"/>
                </a:lnTo>
                <a:lnTo>
                  <a:pt x="81" y="49"/>
                </a:lnTo>
                <a:lnTo>
                  <a:pt x="71" y="32"/>
                </a:lnTo>
                <a:lnTo>
                  <a:pt x="50" y="29"/>
                </a:lnTo>
                <a:lnTo>
                  <a:pt x="31" y="0"/>
                </a:lnTo>
                <a:lnTo>
                  <a:pt x="20" y="0"/>
                </a:lnTo>
                <a:lnTo>
                  <a:pt x="22" y="21"/>
                </a:lnTo>
                <a:lnTo>
                  <a:pt x="17" y="22"/>
                </a:lnTo>
                <a:lnTo>
                  <a:pt x="13" y="14"/>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68" name="Freeform 274"/>
          <p:cNvSpPr>
            <a:spLocks/>
          </p:cNvSpPr>
          <p:nvPr/>
        </p:nvSpPr>
        <p:spPr bwMode="auto">
          <a:xfrm>
            <a:off x="6775452" y="3929179"/>
            <a:ext cx="122238" cy="166688"/>
          </a:xfrm>
          <a:custGeom>
            <a:avLst/>
            <a:gdLst/>
            <a:ahLst/>
            <a:cxnLst>
              <a:cxn ang="0">
                <a:pos x="37" y="10"/>
              </a:cxn>
              <a:cxn ang="0">
                <a:pos x="20" y="20"/>
              </a:cxn>
              <a:cxn ang="0">
                <a:pos x="16" y="5"/>
              </a:cxn>
              <a:cxn ang="0">
                <a:pos x="0" y="0"/>
              </a:cxn>
              <a:cxn ang="0">
                <a:pos x="3" y="5"/>
              </a:cxn>
              <a:cxn ang="0">
                <a:pos x="11" y="48"/>
              </a:cxn>
              <a:cxn ang="0">
                <a:pos x="25" y="76"/>
              </a:cxn>
              <a:cxn ang="0">
                <a:pos x="65" y="105"/>
              </a:cxn>
              <a:cxn ang="0">
                <a:pos x="67" y="100"/>
              </a:cxn>
              <a:cxn ang="0">
                <a:pos x="74" y="105"/>
              </a:cxn>
              <a:cxn ang="0">
                <a:pos x="77" y="97"/>
              </a:cxn>
              <a:cxn ang="0">
                <a:pos x="62" y="69"/>
              </a:cxn>
              <a:cxn ang="0">
                <a:pos x="60" y="34"/>
              </a:cxn>
              <a:cxn ang="0">
                <a:pos x="37" y="10"/>
              </a:cxn>
            </a:cxnLst>
            <a:rect l="0" t="0" r="r" b="b"/>
            <a:pathLst>
              <a:path w="77" h="105">
                <a:moveTo>
                  <a:pt x="37" y="10"/>
                </a:moveTo>
                <a:lnTo>
                  <a:pt x="20" y="20"/>
                </a:lnTo>
                <a:lnTo>
                  <a:pt x="16" y="5"/>
                </a:lnTo>
                <a:lnTo>
                  <a:pt x="0" y="0"/>
                </a:lnTo>
                <a:lnTo>
                  <a:pt x="3" y="5"/>
                </a:lnTo>
                <a:lnTo>
                  <a:pt x="11" y="48"/>
                </a:lnTo>
                <a:lnTo>
                  <a:pt x="25" y="76"/>
                </a:lnTo>
                <a:lnTo>
                  <a:pt x="65" y="105"/>
                </a:lnTo>
                <a:lnTo>
                  <a:pt x="67" y="100"/>
                </a:lnTo>
                <a:lnTo>
                  <a:pt x="74" y="105"/>
                </a:lnTo>
                <a:lnTo>
                  <a:pt x="77" y="97"/>
                </a:lnTo>
                <a:lnTo>
                  <a:pt x="62" y="69"/>
                </a:lnTo>
                <a:lnTo>
                  <a:pt x="60" y="34"/>
                </a:lnTo>
                <a:lnTo>
                  <a:pt x="37" y="1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69" name="Freeform 275"/>
          <p:cNvSpPr>
            <a:spLocks/>
          </p:cNvSpPr>
          <p:nvPr/>
        </p:nvSpPr>
        <p:spPr bwMode="auto">
          <a:xfrm>
            <a:off x="6167439" y="2505192"/>
            <a:ext cx="811213" cy="323850"/>
          </a:xfrm>
          <a:custGeom>
            <a:avLst/>
            <a:gdLst/>
            <a:ahLst/>
            <a:cxnLst>
              <a:cxn ang="0">
                <a:pos x="0" y="60"/>
              </a:cxn>
              <a:cxn ang="0">
                <a:pos x="24" y="79"/>
              </a:cxn>
              <a:cxn ang="0">
                <a:pos x="49" y="86"/>
              </a:cxn>
              <a:cxn ang="0">
                <a:pos x="64" y="107"/>
              </a:cxn>
              <a:cxn ang="0">
                <a:pos x="73" y="131"/>
              </a:cxn>
              <a:cxn ang="0">
                <a:pos x="152" y="151"/>
              </a:cxn>
              <a:cxn ang="0">
                <a:pos x="193" y="182"/>
              </a:cxn>
              <a:cxn ang="0">
                <a:pos x="252" y="180"/>
              </a:cxn>
              <a:cxn ang="0">
                <a:pos x="326" y="204"/>
              </a:cxn>
              <a:cxn ang="0">
                <a:pos x="365" y="187"/>
              </a:cxn>
              <a:cxn ang="0">
                <a:pos x="403" y="184"/>
              </a:cxn>
              <a:cxn ang="0">
                <a:pos x="422" y="162"/>
              </a:cxn>
              <a:cxn ang="0">
                <a:pos x="408" y="151"/>
              </a:cxn>
              <a:cxn ang="0">
                <a:pos x="410" y="138"/>
              </a:cxn>
              <a:cxn ang="0">
                <a:pos x="436" y="142"/>
              </a:cxn>
              <a:cxn ang="0">
                <a:pos x="470" y="106"/>
              </a:cxn>
              <a:cxn ang="0">
                <a:pos x="511" y="105"/>
              </a:cxn>
              <a:cxn ang="0">
                <a:pos x="477" y="78"/>
              </a:cxn>
              <a:cxn ang="0">
                <a:pos x="462" y="88"/>
              </a:cxn>
              <a:cxn ang="0">
                <a:pos x="442" y="85"/>
              </a:cxn>
              <a:cxn ang="0">
                <a:pos x="424" y="56"/>
              </a:cxn>
              <a:cxn ang="0">
                <a:pos x="428" y="40"/>
              </a:cxn>
              <a:cxn ang="0">
                <a:pos x="396" y="36"/>
              </a:cxn>
              <a:cxn ang="0">
                <a:pos x="379" y="49"/>
              </a:cxn>
              <a:cxn ang="0">
                <a:pos x="338" y="54"/>
              </a:cxn>
              <a:cxn ang="0">
                <a:pos x="256" y="29"/>
              </a:cxn>
              <a:cxn ang="0">
                <a:pos x="218" y="33"/>
              </a:cxn>
              <a:cxn ang="0">
                <a:pos x="204" y="26"/>
              </a:cxn>
              <a:cxn ang="0">
                <a:pos x="192" y="12"/>
              </a:cxn>
              <a:cxn ang="0">
                <a:pos x="146" y="0"/>
              </a:cxn>
              <a:cxn ang="0">
                <a:pos x="132" y="14"/>
              </a:cxn>
              <a:cxn ang="0">
                <a:pos x="143" y="26"/>
              </a:cxn>
              <a:cxn ang="0">
                <a:pos x="144" y="40"/>
              </a:cxn>
              <a:cxn ang="0">
                <a:pos x="99" y="40"/>
              </a:cxn>
              <a:cxn ang="0">
                <a:pos x="85" y="33"/>
              </a:cxn>
              <a:cxn ang="0">
                <a:pos x="48" y="28"/>
              </a:cxn>
              <a:cxn ang="0">
                <a:pos x="4" y="52"/>
              </a:cxn>
              <a:cxn ang="0">
                <a:pos x="0" y="60"/>
              </a:cxn>
            </a:cxnLst>
            <a:rect l="0" t="0" r="r" b="b"/>
            <a:pathLst>
              <a:path w="511" h="204">
                <a:moveTo>
                  <a:pt x="0" y="60"/>
                </a:moveTo>
                <a:lnTo>
                  <a:pt x="24" y="79"/>
                </a:lnTo>
                <a:lnTo>
                  <a:pt x="49" y="86"/>
                </a:lnTo>
                <a:lnTo>
                  <a:pt x="64" y="107"/>
                </a:lnTo>
                <a:lnTo>
                  <a:pt x="73" y="131"/>
                </a:lnTo>
                <a:lnTo>
                  <a:pt x="152" y="151"/>
                </a:lnTo>
                <a:lnTo>
                  <a:pt x="193" y="182"/>
                </a:lnTo>
                <a:lnTo>
                  <a:pt x="252" y="180"/>
                </a:lnTo>
                <a:lnTo>
                  <a:pt x="326" y="204"/>
                </a:lnTo>
                <a:lnTo>
                  <a:pt x="365" y="187"/>
                </a:lnTo>
                <a:lnTo>
                  <a:pt x="403" y="184"/>
                </a:lnTo>
                <a:lnTo>
                  <a:pt x="422" y="162"/>
                </a:lnTo>
                <a:lnTo>
                  <a:pt x="408" y="151"/>
                </a:lnTo>
                <a:lnTo>
                  <a:pt x="410" y="138"/>
                </a:lnTo>
                <a:lnTo>
                  <a:pt x="436" y="142"/>
                </a:lnTo>
                <a:lnTo>
                  <a:pt x="470" y="106"/>
                </a:lnTo>
                <a:lnTo>
                  <a:pt x="511" y="105"/>
                </a:lnTo>
                <a:lnTo>
                  <a:pt x="477" y="78"/>
                </a:lnTo>
                <a:lnTo>
                  <a:pt x="462" y="88"/>
                </a:lnTo>
                <a:lnTo>
                  <a:pt x="442" y="85"/>
                </a:lnTo>
                <a:lnTo>
                  <a:pt x="424" y="56"/>
                </a:lnTo>
                <a:lnTo>
                  <a:pt x="428" y="40"/>
                </a:lnTo>
                <a:lnTo>
                  <a:pt x="396" y="36"/>
                </a:lnTo>
                <a:lnTo>
                  <a:pt x="379" y="49"/>
                </a:lnTo>
                <a:lnTo>
                  <a:pt x="338" y="54"/>
                </a:lnTo>
                <a:lnTo>
                  <a:pt x="256" y="29"/>
                </a:lnTo>
                <a:lnTo>
                  <a:pt x="218" y="33"/>
                </a:lnTo>
                <a:lnTo>
                  <a:pt x="204" y="26"/>
                </a:lnTo>
                <a:lnTo>
                  <a:pt x="192" y="12"/>
                </a:lnTo>
                <a:lnTo>
                  <a:pt x="146" y="0"/>
                </a:lnTo>
                <a:lnTo>
                  <a:pt x="132" y="14"/>
                </a:lnTo>
                <a:lnTo>
                  <a:pt x="143" y="26"/>
                </a:lnTo>
                <a:lnTo>
                  <a:pt x="144" y="40"/>
                </a:lnTo>
                <a:lnTo>
                  <a:pt x="99" y="40"/>
                </a:lnTo>
                <a:lnTo>
                  <a:pt x="85" y="33"/>
                </a:lnTo>
                <a:lnTo>
                  <a:pt x="48" y="28"/>
                </a:lnTo>
                <a:lnTo>
                  <a:pt x="4" y="52"/>
                </a:lnTo>
                <a:lnTo>
                  <a:pt x="0" y="6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70" name="Freeform 276"/>
          <p:cNvSpPr>
            <a:spLocks/>
          </p:cNvSpPr>
          <p:nvPr/>
        </p:nvSpPr>
        <p:spPr bwMode="auto">
          <a:xfrm>
            <a:off x="6151564" y="3187817"/>
            <a:ext cx="227013" cy="122238"/>
          </a:xfrm>
          <a:custGeom>
            <a:avLst/>
            <a:gdLst/>
            <a:ahLst/>
            <a:cxnLst>
              <a:cxn ang="0">
                <a:pos x="11" y="0"/>
              </a:cxn>
              <a:cxn ang="0">
                <a:pos x="35" y="2"/>
              </a:cxn>
              <a:cxn ang="0">
                <a:pos x="59" y="23"/>
              </a:cxn>
              <a:cxn ang="0">
                <a:pos x="67" y="20"/>
              </a:cxn>
              <a:cxn ang="0">
                <a:pos x="69" y="28"/>
              </a:cxn>
              <a:cxn ang="0">
                <a:pos x="87" y="31"/>
              </a:cxn>
              <a:cxn ang="0">
                <a:pos x="87" y="38"/>
              </a:cxn>
              <a:cxn ang="0">
                <a:pos x="102" y="47"/>
              </a:cxn>
              <a:cxn ang="0">
                <a:pos x="139" y="47"/>
              </a:cxn>
              <a:cxn ang="0">
                <a:pos x="139" y="62"/>
              </a:cxn>
              <a:cxn ang="0">
                <a:pos x="143" y="76"/>
              </a:cxn>
              <a:cxn ang="0">
                <a:pos x="129" y="77"/>
              </a:cxn>
              <a:cxn ang="0">
                <a:pos x="90" y="69"/>
              </a:cxn>
              <a:cxn ang="0">
                <a:pos x="77" y="59"/>
              </a:cxn>
              <a:cxn ang="0">
                <a:pos x="51" y="56"/>
              </a:cxn>
              <a:cxn ang="0">
                <a:pos x="0" y="28"/>
              </a:cxn>
              <a:cxn ang="0">
                <a:pos x="2" y="9"/>
              </a:cxn>
              <a:cxn ang="0">
                <a:pos x="11" y="0"/>
              </a:cxn>
            </a:cxnLst>
            <a:rect l="0" t="0" r="r" b="b"/>
            <a:pathLst>
              <a:path w="143" h="77">
                <a:moveTo>
                  <a:pt x="11" y="0"/>
                </a:moveTo>
                <a:lnTo>
                  <a:pt x="35" y="2"/>
                </a:lnTo>
                <a:lnTo>
                  <a:pt x="59" y="23"/>
                </a:lnTo>
                <a:lnTo>
                  <a:pt x="67" y="20"/>
                </a:lnTo>
                <a:lnTo>
                  <a:pt x="69" y="28"/>
                </a:lnTo>
                <a:lnTo>
                  <a:pt x="87" y="31"/>
                </a:lnTo>
                <a:lnTo>
                  <a:pt x="87" y="38"/>
                </a:lnTo>
                <a:lnTo>
                  <a:pt x="102" y="47"/>
                </a:lnTo>
                <a:lnTo>
                  <a:pt x="139" y="47"/>
                </a:lnTo>
                <a:lnTo>
                  <a:pt x="139" y="62"/>
                </a:lnTo>
                <a:lnTo>
                  <a:pt x="143" y="76"/>
                </a:lnTo>
                <a:lnTo>
                  <a:pt x="129" y="77"/>
                </a:lnTo>
                <a:lnTo>
                  <a:pt x="90" y="69"/>
                </a:lnTo>
                <a:lnTo>
                  <a:pt x="77" y="59"/>
                </a:lnTo>
                <a:lnTo>
                  <a:pt x="51" y="56"/>
                </a:lnTo>
                <a:lnTo>
                  <a:pt x="0" y="28"/>
                </a:lnTo>
                <a:lnTo>
                  <a:pt x="2" y="9"/>
                </a:lnTo>
                <a:lnTo>
                  <a:pt x="11"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71" name="Freeform 277"/>
          <p:cNvSpPr>
            <a:spLocks/>
          </p:cNvSpPr>
          <p:nvPr/>
        </p:nvSpPr>
        <p:spPr bwMode="auto">
          <a:xfrm>
            <a:off x="7705727" y="2711568"/>
            <a:ext cx="26988" cy="30163"/>
          </a:xfrm>
          <a:custGeom>
            <a:avLst/>
            <a:gdLst/>
            <a:ahLst/>
            <a:cxnLst>
              <a:cxn ang="0">
                <a:pos x="17" y="0"/>
              </a:cxn>
              <a:cxn ang="0">
                <a:pos x="0" y="19"/>
              </a:cxn>
              <a:cxn ang="0">
                <a:pos x="3" y="1"/>
              </a:cxn>
              <a:cxn ang="0">
                <a:pos x="17" y="0"/>
              </a:cxn>
            </a:cxnLst>
            <a:rect l="0" t="0" r="r" b="b"/>
            <a:pathLst>
              <a:path w="17" h="19">
                <a:moveTo>
                  <a:pt x="17" y="0"/>
                </a:moveTo>
                <a:lnTo>
                  <a:pt x="0" y="19"/>
                </a:lnTo>
                <a:lnTo>
                  <a:pt x="3" y="1"/>
                </a:lnTo>
                <a:lnTo>
                  <a:pt x="17"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72" name="Freeform 278"/>
          <p:cNvSpPr>
            <a:spLocks/>
          </p:cNvSpPr>
          <p:nvPr/>
        </p:nvSpPr>
        <p:spPr bwMode="auto">
          <a:xfrm>
            <a:off x="7683501" y="2741730"/>
            <a:ext cx="9525" cy="22225"/>
          </a:xfrm>
          <a:custGeom>
            <a:avLst/>
            <a:gdLst/>
            <a:ahLst/>
            <a:cxnLst>
              <a:cxn ang="0">
                <a:pos x="0" y="0"/>
              </a:cxn>
              <a:cxn ang="0">
                <a:pos x="6" y="2"/>
              </a:cxn>
              <a:cxn ang="0">
                <a:pos x="0" y="14"/>
              </a:cxn>
              <a:cxn ang="0">
                <a:pos x="0" y="0"/>
              </a:cxn>
            </a:cxnLst>
            <a:rect l="0" t="0" r="r" b="b"/>
            <a:pathLst>
              <a:path w="6" h="14">
                <a:moveTo>
                  <a:pt x="0" y="0"/>
                </a:moveTo>
                <a:lnTo>
                  <a:pt x="6" y="2"/>
                </a:lnTo>
                <a:lnTo>
                  <a:pt x="0" y="14"/>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73" name="Freeform 279"/>
          <p:cNvSpPr>
            <a:spLocks/>
          </p:cNvSpPr>
          <p:nvPr/>
        </p:nvSpPr>
        <p:spPr bwMode="auto">
          <a:xfrm>
            <a:off x="7608889" y="1955918"/>
            <a:ext cx="68263" cy="15875"/>
          </a:xfrm>
          <a:custGeom>
            <a:avLst/>
            <a:gdLst/>
            <a:ahLst/>
            <a:cxnLst>
              <a:cxn ang="0">
                <a:pos x="7" y="0"/>
              </a:cxn>
              <a:cxn ang="0">
                <a:pos x="43" y="5"/>
              </a:cxn>
              <a:cxn ang="0">
                <a:pos x="33" y="10"/>
              </a:cxn>
              <a:cxn ang="0">
                <a:pos x="19" y="9"/>
              </a:cxn>
              <a:cxn ang="0">
                <a:pos x="0" y="7"/>
              </a:cxn>
              <a:cxn ang="0">
                <a:pos x="4" y="0"/>
              </a:cxn>
              <a:cxn ang="0">
                <a:pos x="7" y="0"/>
              </a:cxn>
            </a:cxnLst>
            <a:rect l="0" t="0" r="r" b="b"/>
            <a:pathLst>
              <a:path w="43" h="10">
                <a:moveTo>
                  <a:pt x="7" y="0"/>
                </a:moveTo>
                <a:lnTo>
                  <a:pt x="43" y="5"/>
                </a:lnTo>
                <a:lnTo>
                  <a:pt x="33" y="10"/>
                </a:lnTo>
                <a:lnTo>
                  <a:pt x="19" y="9"/>
                </a:lnTo>
                <a:lnTo>
                  <a:pt x="0" y="7"/>
                </a:lnTo>
                <a:lnTo>
                  <a:pt x="4" y="0"/>
                </a:lnTo>
                <a:lnTo>
                  <a:pt x="7"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74" name="Freeform 280"/>
          <p:cNvSpPr>
            <a:spLocks/>
          </p:cNvSpPr>
          <p:nvPr/>
        </p:nvSpPr>
        <p:spPr bwMode="auto">
          <a:xfrm>
            <a:off x="7448552" y="1997193"/>
            <a:ext cx="33338" cy="11113"/>
          </a:xfrm>
          <a:custGeom>
            <a:avLst/>
            <a:gdLst/>
            <a:ahLst/>
            <a:cxnLst>
              <a:cxn ang="0">
                <a:pos x="0" y="0"/>
              </a:cxn>
              <a:cxn ang="0">
                <a:pos x="21" y="2"/>
              </a:cxn>
              <a:cxn ang="0">
                <a:pos x="14" y="7"/>
              </a:cxn>
              <a:cxn ang="0">
                <a:pos x="0" y="1"/>
              </a:cxn>
              <a:cxn ang="0">
                <a:pos x="0" y="0"/>
              </a:cxn>
            </a:cxnLst>
            <a:rect l="0" t="0" r="r" b="b"/>
            <a:pathLst>
              <a:path w="21" h="7">
                <a:moveTo>
                  <a:pt x="0" y="0"/>
                </a:moveTo>
                <a:lnTo>
                  <a:pt x="21" y="2"/>
                </a:lnTo>
                <a:lnTo>
                  <a:pt x="14" y="7"/>
                </a:lnTo>
                <a:lnTo>
                  <a:pt x="0" y="1"/>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75" name="Freeform 281"/>
          <p:cNvSpPr>
            <a:spLocks/>
          </p:cNvSpPr>
          <p:nvPr/>
        </p:nvSpPr>
        <p:spPr bwMode="auto">
          <a:xfrm>
            <a:off x="7783514" y="2546468"/>
            <a:ext cx="11113" cy="22225"/>
          </a:xfrm>
          <a:custGeom>
            <a:avLst/>
            <a:gdLst/>
            <a:ahLst/>
            <a:cxnLst>
              <a:cxn ang="0">
                <a:pos x="3" y="0"/>
              </a:cxn>
              <a:cxn ang="0">
                <a:pos x="0" y="14"/>
              </a:cxn>
              <a:cxn ang="0">
                <a:pos x="7" y="7"/>
              </a:cxn>
              <a:cxn ang="0">
                <a:pos x="3" y="0"/>
              </a:cxn>
            </a:cxnLst>
            <a:rect l="0" t="0" r="r" b="b"/>
            <a:pathLst>
              <a:path w="7" h="14">
                <a:moveTo>
                  <a:pt x="3" y="0"/>
                </a:moveTo>
                <a:lnTo>
                  <a:pt x="0" y="14"/>
                </a:lnTo>
                <a:lnTo>
                  <a:pt x="7" y="7"/>
                </a:lnTo>
                <a:lnTo>
                  <a:pt x="3"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76" name="Freeform 282"/>
          <p:cNvSpPr>
            <a:spLocks/>
          </p:cNvSpPr>
          <p:nvPr/>
        </p:nvSpPr>
        <p:spPr bwMode="auto">
          <a:xfrm>
            <a:off x="6786563" y="1930518"/>
            <a:ext cx="25400" cy="6350"/>
          </a:xfrm>
          <a:custGeom>
            <a:avLst/>
            <a:gdLst/>
            <a:ahLst/>
            <a:cxnLst>
              <a:cxn ang="0">
                <a:pos x="6" y="1"/>
              </a:cxn>
              <a:cxn ang="0">
                <a:pos x="14" y="0"/>
              </a:cxn>
              <a:cxn ang="0">
                <a:pos x="16" y="4"/>
              </a:cxn>
              <a:cxn ang="0">
                <a:pos x="0" y="4"/>
              </a:cxn>
              <a:cxn ang="0">
                <a:pos x="6" y="1"/>
              </a:cxn>
            </a:cxnLst>
            <a:rect l="0" t="0" r="r" b="b"/>
            <a:pathLst>
              <a:path w="16" h="4">
                <a:moveTo>
                  <a:pt x="6" y="1"/>
                </a:moveTo>
                <a:lnTo>
                  <a:pt x="14" y="0"/>
                </a:lnTo>
                <a:lnTo>
                  <a:pt x="16" y="4"/>
                </a:lnTo>
                <a:lnTo>
                  <a:pt x="0" y="4"/>
                </a:lnTo>
                <a:lnTo>
                  <a:pt x="6" y="1"/>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77" name="Freeform 283"/>
          <p:cNvSpPr>
            <a:spLocks/>
          </p:cNvSpPr>
          <p:nvPr/>
        </p:nvSpPr>
        <p:spPr bwMode="auto">
          <a:xfrm>
            <a:off x="6769101" y="1897180"/>
            <a:ext cx="76200" cy="14288"/>
          </a:xfrm>
          <a:custGeom>
            <a:avLst/>
            <a:gdLst/>
            <a:ahLst/>
            <a:cxnLst>
              <a:cxn ang="0">
                <a:pos x="7" y="0"/>
              </a:cxn>
              <a:cxn ang="0">
                <a:pos x="22" y="0"/>
              </a:cxn>
              <a:cxn ang="0">
                <a:pos x="48" y="9"/>
              </a:cxn>
              <a:cxn ang="0">
                <a:pos x="0" y="7"/>
              </a:cxn>
              <a:cxn ang="0">
                <a:pos x="7" y="0"/>
              </a:cxn>
            </a:cxnLst>
            <a:rect l="0" t="0" r="r" b="b"/>
            <a:pathLst>
              <a:path w="48" h="9">
                <a:moveTo>
                  <a:pt x="7" y="0"/>
                </a:moveTo>
                <a:lnTo>
                  <a:pt x="22" y="0"/>
                </a:lnTo>
                <a:lnTo>
                  <a:pt x="48" y="9"/>
                </a:lnTo>
                <a:lnTo>
                  <a:pt x="0" y="7"/>
                </a:lnTo>
                <a:lnTo>
                  <a:pt x="7"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78" name="Freeform 284"/>
          <p:cNvSpPr>
            <a:spLocks/>
          </p:cNvSpPr>
          <p:nvPr/>
        </p:nvSpPr>
        <p:spPr bwMode="auto">
          <a:xfrm>
            <a:off x="6746877" y="1887655"/>
            <a:ext cx="17463" cy="9525"/>
          </a:xfrm>
          <a:custGeom>
            <a:avLst/>
            <a:gdLst/>
            <a:ahLst/>
            <a:cxnLst>
              <a:cxn ang="0">
                <a:pos x="11" y="0"/>
              </a:cxn>
              <a:cxn ang="0">
                <a:pos x="0" y="0"/>
              </a:cxn>
              <a:cxn ang="0">
                <a:pos x="11" y="6"/>
              </a:cxn>
              <a:cxn ang="0">
                <a:pos x="11" y="0"/>
              </a:cxn>
            </a:cxnLst>
            <a:rect l="0" t="0" r="r" b="b"/>
            <a:pathLst>
              <a:path w="11" h="6">
                <a:moveTo>
                  <a:pt x="11" y="0"/>
                </a:moveTo>
                <a:lnTo>
                  <a:pt x="0" y="0"/>
                </a:lnTo>
                <a:lnTo>
                  <a:pt x="11" y="6"/>
                </a:lnTo>
                <a:lnTo>
                  <a:pt x="11"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79" name="Freeform 285"/>
          <p:cNvSpPr>
            <a:spLocks/>
          </p:cNvSpPr>
          <p:nvPr/>
        </p:nvSpPr>
        <p:spPr bwMode="auto">
          <a:xfrm>
            <a:off x="6815139" y="1854317"/>
            <a:ext cx="104775" cy="20638"/>
          </a:xfrm>
          <a:custGeom>
            <a:avLst/>
            <a:gdLst/>
            <a:ahLst/>
            <a:cxnLst>
              <a:cxn ang="0">
                <a:pos x="0" y="0"/>
              </a:cxn>
              <a:cxn ang="0">
                <a:pos x="66" y="7"/>
              </a:cxn>
              <a:cxn ang="0">
                <a:pos x="52" y="13"/>
              </a:cxn>
              <a:cxn ang="0">
                <a:pos x="20" y="7"/>
              </a:cxn>
              <a:cxn ang="0">
                <a:pos x="0" y="0"/>
              </a:cxn>
            </a:cxnLst>
            <a:rect l="0" t="0" r="r" b="b"/>
            <a:pathLst>
              <a:path w="66" h="13">
                <a:moveTo>
                  <a:pt x="0" y="0"/>
                </a:moveTo>
                <a:lnTo>
                  <a:pt x="66" y="7"/>
                </a:lnTo>
                <a:lnTo>
                  <a:pt x="52" y="13"/>
                </a:lnTo>
                <a:lnTo>
                  <a:pt x="20" y="7"/>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80" name="Freeform 286"/>
          <p:cNvSpPr>
            <a:spLocks/>
          </p:cNvSpPr>
          <p:nvPr/>
        </p:nvSpPr>
        <p:spPr bwMode="auto">
          <a:xfrm>
            <a:off x="6742114" y="1847968"/>
            <a:ext cx="61913" cy="17463"/>
          </a:xfrm>
          <a:custGeom>
            <a:avLst/>
            <a:gdLst/>
            <a:ahLst/>
            <a:cxnLst>
              <a:cxn ang="0">
                <a:pos x="39" y="4"/>
              </a:cxn>
              <a:cxn ang="0">
                <a:pos x="20" y="11"/>
              </a:cxn>
              <a:cxn ang="0">
                <a:pos x="4" y="5"/>
              </a:cxn>
              <a:cxn ang="0">
                <a:pos x="0" y="0"/>
              </a:cxn>
              <a:cxn ang="0">
                <a:pos x="39" y="4"/>
              </a:cxn>
            </a:cxnLst>
            <a:rect l="0" t="0" r="r" b="b"/>
            <a:pathLst>
              <a:path w="39" h="11">
                <a:moveTo>
                  <a:pt x="39" y="4"/>
                </a:moveTo>
                <a:lnTo>
                  <a:pt x="20" y="11"/>
                </a:lnTo>
                <a:lnTo>
                  <a:pt x="4" y="5"/>
                </a:lnTo>
                <a:lnTo>
                  <a:pt x="0" y="0"/>
                </a:lnTo>
                <a:lnTo>
                  <a:pt x="39" y="4"/>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81" name="Freeform 287"/>
          <p:cNvSpPr>
            <a:spLocks/>
          </p:cNvSpPr>
          <p:nvPr/>
        </p:nvSpPr>
        <p:spPr bwMode="auto">
          <a:xfrm>
            <a:off x="6630989" y="1838443"/>
            <a:ext cx="147638" cy="36513"/>
          </a:xfrm>
          <a:custGeom>
            <a:avLst/>
            <a:gdLst/>
            <a:ahLst/>
            <a:cxnLst>
              <a:cxn ang="0">
                <a:pos x="3" y="10"/>
              </a:cxn>
              <a:cxn ang="0">
                <a:pos x="7" y="6"/>
              </a:cxn>
              <a:cxn ang="0">
                <a:pos x="0" y="4"/>
              </a:cxn>
              <a:cxn ang="0">
                <a:pos x="14" y="0"/>
              </a:cxn>
              <a:cxn ang="0">
                <a:pos x="34" y="6"/>
              </a:cxn>
              <a:cxn ang="0">
                <a:pos x="49" y="10"/>
              </a:cxn>
              <a:cxn ang="0">
                <a:pos x="40" y="3"/>
              </a:cxn>
              <a:cxn ang="0">
                <a:pos x="49" y="3"/>
              </a:cxn>
              <a:cxn ang="0">
                <a:pos x="66" y="7"/>
              </a:cxn>
              <a:cxn ang="0">
                <a:pos x="70" y="11"/>
              </a:cxn>
              <a:cxn ang="0">
                <a:pos x="79" y="17"/>
              </a:cxn>
              <a:cxn ang="0">
                <a:pos x="93" y="23"/>
              </a:cxn>
              <a:cxn ang="0">
                <a:pos x="34" y="21"/>
              </a:cxn>
              <a:cxn ang="0">
                <a:pos x="3" y="10"/>
              </a:cxn>
            </a:cxnLst>
            <a:rect l="0" t="0" r="r" b="b"/>
            <a:pathLst>
              <a:path w="93" h="23">
                <a:moveTo>
                  <a:pt x="3" y="10"/>
                </a:moveTo>
                <a:lnTo>
                  <a:pt x="7" y="6"/>
                </a:lnTo>
                <a:lnTo>
                  <a:pt x="0" y="4"/>
                </a:lnTo>
                <a:lnTo>
                  <a:pt x="14" y="0"/>
                </a:lnTo>
                <a:lnTo>
                  <a:pt x="34" y="6"/>
                </a:lnTo>
                <a:lnTo>
                  <a:pt x="49" y="10"/>
                </a:lnTo>
                <a:lnTo>
                  <a:pt x="40" y="3"/>
                </a:lnTo>
                <a:lnTo>
                  <a:pt x="49" y="3"/>
                </a:lnTo>
                <a:lnTo>
                  <a:pt x="66" y="7"/>
                </a:lnTo>
                <a:lnTo>
                  <a:pt x="70" y="11"/>
                </a:lnTo>
                <a:lnTo>
                  <a:pt x="79" y="17"/>
                </a:lnTo>
                <a:lnTo>
                  <a:pt x="93" y="23"/>
                </a:lnTo>
                <a:lnTo>
                  <a:pt x="34" y="21"/>
                </a:lnTo>
                <a:lnTo>
                  <a:pt x="3" y="1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82" name="Freeform 288"/>
          <p:cNvSpPr>
            <a:spLocks/>
          </p:cNvSpPr>
          <p:nvPr/>
        </p:nvSpPr>
        <p:spPr bwMode="auto">
          <a:xfrm>
            <a:off x="6608763" y="1813043"/>
            <a:ext cx="19050" cy="11113"/>
          </a:xfrm>
          <a:custGeom>
            <a:avLst/>
            <a:gdLst/>
            <a:ahLst/>
            <a:cxnLst>
              <a:cxn ang="0">
                <a:pos x="12" y="5"/>
              </a:cxn>
              <a:cxn ang="0">
                <a:pos x="9" y="7"/>
              </a:cxn>
              <a:cxn ang="0">
                <a:pos x="0" y="0"/>
              </a:cxn>
              <a:cxn ang="0">
                <a:pos x="12" y="5"/>
              </a:cxn>
            </a:cxnLst>
            <a:rect l="0" t="0" r="r" b="b"/>
            <a:pathLst>
              <a:path w="12" h="7">
                <a:moveTo>
                  <a:pt x="12" y="5"/>
                </a:moveTo>
                <a:lnTo>
                  <a:pt x="9" y="7"/>
                </a:lnTo>
                <a:lnTo>
                  <a:pt x="0" y="0"/>
                </a:lnTo>
                <a:lnTo>
                  <a:pt x="12" y="5"/>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83" name="Freeform 289"/>
          <p:cNvSpPr>
            <a:spLocks/>
          </p:cNvSpPr>
          <p:nvPr/>
        </p:nvSpPr>
        <p:spPr bwMode="auto">
          <a:xfrm>
            <a:off x="7726364" y="2295642"/>
            <a:ext cx="22225" cy="20638"/>
          </a:xfrm>
          <a:custGeom>
            <a:avLst/>
            <a:gdLst/>
            <a:ahLst/>
            <a:cxnLst>
              <a:cxn ang="0">
                <a:pos x="5" y="0"/>
              </a:cxn>
              <a:cxn ang="0">
                <a:pos x="0" y="5"/>
              </a:cxn>
              <a:cxn ang="0">
                <a:pos x="7" y="13"/>
              </a:cxn>
              <a:cxn ang="0">
                <a:pos x="14" y="5"/>
              </a:cxn>
              <a:cxn ang="0">
                <a:pos x="5" y="0"/>
              </a:cxn>
            </a:cxnLst>
            <a:rect l="0" t="0" r="r" b="b"/>
            <a:pathLst>
              <a:path w="14" h="13">
                <a:moveTo>
                  <a:pt x="5" y="0"/>
                </a:moveTo>
                <a:lnTo>
                  <a:pt x="0" y="5"/>
                </a:lnTo>
                <a:lnTo>
                  <a:pt x="7" y="13"/>
                </a:lnTo>
                <a:lnTo>
                  <a:pt x="14" y="5"/>
                </a:lnTo>
                <a:lnTo>
                  <a:pt x="5"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84" name="Freeform 290"/>
          <p:cNvSpPr>
            <a:spLocks/>
          </p:cNvSpPr>
          <p:nvPr/>
        </p:nvSpPr>
        <p:spPr bwMode="auto">
          <a:xfrm>
            <a:off x="7240589" y="2413118"/>
            <a:ext cx="14288" cy="15875"/>
          </a:xfrm>
          <a:custGeom>
            <a:avLst/>
            <a:gdLst/>
            <a:ahLst/>
            <a:cxnLst>
              <a:cxn ang="0">
                <a:pos x="1" y="7"/>
              </a:cxn>
              <a:cxn ang="0">
                <a:pos x="9" y="10"/>
              </a:cxn>
              <a:cxn ang="0">
                <a:pos x="9" y="3"/>
              </a:cxn>
              <a:cxn ang="0">
                <a:pos x="0" y="0"/>
              </a:cxn>
              <a:cxn ang="0">
                <a:pos x="1" y="7"/>
              </a:cxn>
            </a:cxnLst>
            <a:rect l="0" t="0" r="r" b="b"/>
            <a:pathLst>
              <a:path w="9" h="10">
                <a:moveTo>
                  <a:pt x="1" y="7"/>
                </a:moveTo>
                <a:lnTo>
                  <a:pt x="9" y="10"/>
                </a:lnTo>
                <a:lnTo>
                  <a:pt x="9" y="3"/>
                </a:lnTo>
                <a:lnTo>
                  <a:pt x="0" y="0"/>
                </a:lnTo>
                <a:lnTo>
                  <a:pt x="1" y="7"/>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85" name="Freeform 291"/>
          <p:cNvSpPr>
            <a:spLocks/>
          </p:cNvSpPr>
          <p:nvPr/>
        </p:nvSpPr>
        <p:spPr bwMode="auto">
          <a:xfrm>
            <a:off x="7370764" y="2438517"/>
            <a:ext cx="212725" cy="255588"/>
          </a:xfrm>
          <a:custGeom>
            <a:avLst/>
            <a:gdLst/>
            <a:ahLst/>
            <a:cxnLst>
              <a:cxn ang="0">
                <a:pos x="4" y="0"/>
              </a:cxn>
              <a:cxn ang="0">
                <a:pos x="38" y="29"/>
              </a:cxn>
              <a:cxn ang="0">
                <a:pos x="57" y="53"/>
              </a:cxn>
              <a:cxn ang="0">
                <a:pos x="119" y="108"/>
              </a:cxn>
              <a:cxn ang="0">
                <a:pos x="98" y="95"/>
              </a:cxn>
              <a:cxn ang="0">
                <a:pos x="87" y="98"/>
              </a:cxn>
              <a:cxn ang="0">
                <a:pos x="101" y="127"/>
              </a:cxn>
              <a:cxn ang="0">
                <a:pos x="126" y="147"/>
              </a:cxn>
              <a:cxn ang="0">
                <a:pos x="134" y="156"/>
              </a:cxn>
              <a:cxn ang="0">
                <a:pos x="113" y="147"/>
              </a:cxn>
              <a:cxn ang="0">
                <a:pos x="116" y="161"/>
              </a:cxn>
              <a:cxn ang="0">
                <a:pos x="102" y="147"/>
              </a:cxn>
              <a:cxn ang="0">
                <a:pos x="90" y="120"/>
              </a:cxn>
              <a:cxn ang="0">
                <a:pos x="77" y="108"/>
              </a:cxn>
              <a:cxn ang="0">
                <a:pos x="46" y="59"/>
              </a:cxn>
              <a:cxn ang="0">
                <a:pos x="21" y="38"/>
              </a:cxn>
              <a:cxn ang="0">
                <a:pos x="7" y="17"/>
              </a:cxn>
              <a:cxn ang="0">
                <a:pos x="13" y="12"/>
              </a:cxn>
              <a:cxn ang="0">
                <a:pos x="0" y="1"/>
              </a:cxn>
              <a:cxn ang="0">
                <a:pos x="4" y="0"/>
              </a:cxn>
            </a:cxnLst>
            <a:rect l="0" t="0" r="r" b="b"/>
            <a:pathLst>
              <a:path w="134" h="161">
                <a:moveTo>
                  <a:pt x="4" y="0"/>
                </a:moveTo>
                <a:lnTo>
                  <a:pt x="38" y="29"/>
                </a:lnTo>
                <a:lnTo>
                  <a:pt x="57" y="53"/>
                </a:lnTo>
                <a:lnTo>
                  <a:pt x="119" y="108"/>
                </a:lnTo>
                <a:lnTo>
                  <a:pt x="98" y="95"/>
                </a:lnTo>
                <a:lnTo>
                  <a:pt x="87" y="98"/>
                </a:lnTo>
                <a:lnTo>
                  <a:pt x="101" y="127"/>
                </a:lnTo>
                <a:lnTo>
                  <a:pt x="126" y="147"/>
                </a:lnTo>
                <a:lnTo>
                  <a:pt x="134" y="156"/>
                </a:lnTo>
                <a:lnTo>
                  <a:pt x="113" y="147"/>
                </a:lnTo>
                <a:lnTo>
                  <a:pt x="116" y="161"/>
                </a:lnTo>
                <a:lnTo>
                  <a:pt x="102" y="147"/>
                </a:lnTo>
                <a:lnTo>
                  <a:pt x="90" y="120"/>
                </a:lnTo>
                <a:lnTo>
                  <a:pt x="77" y="108"/>
                </a:lnTo>
                <a:lnTo>
                  <a:pt x="46" y="59"/>
                </a:lnTo>
                <a:lnTo>
                  <a:pt x="21" y="38"/>
                </a:lnTo>
                <a:lnTo>
                  <a:pt x="7" y="17"/>
                </a:lnTo>
                <a:lnTo>
                  <a:pt x="13" y="12"/>
                </a:lnTo>
                <a:lnTo>
                  <a:pt x="0" y="1"/>
                </a:lnTo>
                <a:lnTo>
                  <a:pt x="4"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86" name="Freeform 292"/>
          <p:cNvSpPr>
            <a:spLocks/>
          </p:cNvSpPr>
          <p:nvPr/>
        </p:nvSpPr>
        <p:spPr bwMode="auto">
          <a:xfrm>
            <a:off x="5876927" y="1763830"/>
            <a:ext cx="93663" cy="33338"/>
          </a:xfrm>
          <a:custGeom>
            <a:avLst/>
            <a:gdLst/>
            <a:ahLst/>
            <a:cxnLst>
              <a:cxn ang="0">
                <a:pos x="1" y="14"/>
              </a:cxn>
              <a:cxn ang="0">
                <a:pos x="11" y="0"/>
              </a:cxn>
              <a:cxn ang="0">
                <a:pos x="21" y="1"/>
              </a:cxn>
              <a:cxn ang="0">
                <a:pos x="24" y="7"/>
              </a:cxn>
              <a:cxn ang="0">
                <a:pos x="33" y="4"/>
              </a:cxn>
              <a:cxn ang="0">
                <a:pos x="59" y="11"/>
              </a:cxn>
              <a:cxn ang="0">
                <a:pos x="59" y="17"/>
              </a:cxn>
              <a:cxn ang="0">
                <a:pos x="8" y="21"/>
              </a:cxn>
              <a:cxn ang="0">
                <a:pos x="0" y="19"/>
              </a:cxn>
              <a:cxn ang="0">
                <a:pos x="1" y="14"/>
              </a:cxn>
            </a:cxnLst>
            <a:rect l="0" t="0" r="r" b="b"/>
            <a:pathLst>
              <a:path w="59" h="21">
                <a:moveTo>
                  <a:pt x="1" y="14"/>
                </a:moveTo>
                <a:lnTo>
                  <a:pt x="11" y="0"/>
                </a:lnTo>
                <a:lnTo>
                  <a:pt x="21" y="1"/>
                </a:lnTo>
                <a:lnTo>
                  <a:pt x="24" y="7"/>
                </a:lnTo>
                <a:lnTo>
                  <a:pt x="33" y="4"/>
                </a:lnTo>
                <a:lnTo>
                  <a:pt x="59" y="11"/>
                </a:lnTo>
                <a:lnTo>
                  <a:pt x="59" y="17"/>
                </a:lnTo>
                <a:lnTo>
                  <a:pt x="8" y="21"/>
                </a:lnTo>
                <a:lnTo>
                  <a:pt x="0" y="19"/>
                </a:lnTo>
                <a:lnTo>
                  <a:pt x="1" y="14"/>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87" name="Freeform 293"/>
          <p:cNvSpPr>
            <a:spLocks/>
          </p:cNvSpPr>
          <p:nvPr/>
        </p:nvSpPr>
        <p:spPr bwMode="auto">
          <a:xfrm>
            <a:off x="6673852" y="3486268"/>
            <a:ext cx="227013" cy="474663"/>
          </a:xfrm>
          <a:custGeom>
            <a:avLst/>
            <a:gdLst/>
            <a:ahLst/>
            <a:cxnLst>
              <a:cxn ang="0">
                <a:pos x="141" y="128"/>
              </a:cxn>
              <a:cxn ang="0">
                <a:pos x="108" y="127"/>
              </a:cxn>
              <a:cxn ang="0">
                <a:pos x="96" y="138"/>
              </a:cxn>
              <a:cxn ang="0">
                <a:pos x="94" y="149"/>
              </a:cxn>
              <a:cxn ang="0">
                <a:pos x="108" y="180"/>
              </a:cxn>
              <a:cxn ang="0">
                <a:pos x="87" y="161"/>
              </a:cxn>
              <a:cxn ang="0">
                <a:pos x="71" y="161"/>
              </a:cxn>
              <a:cxn ang="0">
                <a:pos x="68" y="145"/>
              </a:cxn>
              <a:cxn ang="0">
                <a:pos x="57" y="144"/>
              </a:cxn>
              <a:cxn ang="0">
                <a:pos x="43" y="208"/>
              </a:cxn>
              <a:cxn ang="0">
                <a:pos x="46" y="229"/>
              </a:cxn>
              <a:cxn ang="0">
                <a:pos x="57" y="229"/>
              </a:cxn>
              <a:cxn ang="0">
                <a:pos x="71" y="267"/>
              </a:cxn>
              <a:cxn ang="0">
                <a:pos x="101" y="289"/>
              </a:cxn>
              <a:cxn ang="0">
                <a:pos x="84" y="299"/>
              </a:cxn>
              <a:cxn ang="0">
                <a:pos x="80" y="284"/>
              </a:cxn>
              <a:cxn ang="0">
                <a:pos x="64" y="279"/>
              </a:cxn>
              <a:cxn ang="0">
                <a:pos x="67" y="284"/>
              </a:cxn>
              <a:cxn ang="0">
                <a:pos x="38" y="249"/>
              </a:cxn>
              <a:cxn ang="0">
                <a:pos x="32" y="249"/>
              </a:cxn>
              <a:cxn ang="0">
                <a:pos x="35" y="211"/>
              </a:cxn>
              <a:cxn ang="0">
                <a:pos x="49" y="176"/>
              </a:cxn>
              <a:cxn ang="0">
                <a:pos x="35" y="134"/>
              </a:cxn>
              <a:cxn ang="0">
                <a:pos x="19" y="117"/>
              </a:cxn>
              <a:cxn ang="0">
                <a:pos x="26" y="91"/>
              </a:cxn>
              <a:cxn ang="0">
                <a:pos x="0" y="47"/>
              </a:cxn>
              <a:cxn ang="0">
                <a:pos x="6" y="24"/>
              </a:cxn>
              <a:cxn ang="0">
                <a:pos x="18" y="21"/>
              </a:cxn>
              <a:cxn ang="0">
                <a:pos x="39" y="0"/>
              </a:cxn>
              <a:cxn ang="0">
                <a:pos x="47" y="19"/>
              </a:cxn>
              <a:cxn ang="0">
                <a:pos x="59" y="22"/>
              </a:cxn>
              <a:cxn ang="0">
                <a:pos x="60" y="63"/>
              </a:cxn>
              <a:cxn ang="0">
                <a:pos x="74" y="50"/>
              </a:cxn>
              <a:cxn ang="0">
                <a:pos x="88" y="57"/>
              </a:cxn>
              <a:cxn ang="0">
                <a:pos x="103" y="46"/>
              </a:cxn>
              <a:cxn ang="0">
                <a:pos x="122" y="63"/>
              </a:cxn>
              <a:cxn ang="0">
                <a:pos x="129" y="88"/>
              </a:cxn>
              <a:cxn ang="0">
                <a:pos x="143" y="102"/>
              </a:cxn>
              <a:cxn ang="0">
                <a:pos x="141" y="128"/>
              </a:cxn>
            </a:cxnLst>
            <a:rect l="0" t="0" r="r" b="b"/>
            <a:pathLst>
              <a:path w="143" h="299">
                <a:moveTo>
                  <a:pt x="141" y="128"/>
                </a:moveTo>
                <a:lnTo>
                  <a:pt x="108" y="127"/>
                </a:lnTo>
                <a:lnTo>
                  <a:pt x="96" y="138"/>
                </a:lnTo>
                <a:lnTo>
                  <a:pt x="94" y="149"/>
                </a:lnTo>
                <a:lnTo>
                  <a:pt x="108" y="180"/>
                </a:lnTo>
                <a:lnTo>
                  <a:pt x="87" y="161"/>
                </a:lnTo>
                <a:lnTo>
                  <a:pt x="71" y="161"/>
                </a:lnTo>
                <a:lnTo>
                  <a:pt x="68" y="145"/>
                </a:lnTo>
                <a:lnTo>
                  <a:pt x="57" y="144"/>
                </a:lnTo>
                <a:lnTo>
                  <a:pt x="43" y="208"/>
                </a:lnTo>
                <a:lnTo>
                  <a:pt x="46" y="229"/>
                </a:lnTo>
                <a:lnTo>
                  <a:pt x="57" y="229"/>
                </a:lnTo>
                <a:lnTo>
                  <a:pt x="71" y="267"/>
                </a:lnTo>
                <a:lnTo>
                  <a:pt x="101" y="289"/>
                </a:lnTo>
                <a:lnTo>
                  <a:pt x="84" y="299"/>
                </a:lnTo>
                <a:lnTo>
                  <a:pt x="80" y="284"/>
                </a:lnTo>
                <a:lnTo>
                  <a:pt x="64" y="279"/>
                </a:lnTo>
                <a:lnTo>
                  <a:pt x="67" y="284"/>
                </a:lnTo>
                <a:lnTo>
                  <a:pt x="38" y="249"/>
                </a:lnTo>
                <a:lnTo>
                  <a:pt x="32" y="249"/>
                </a:lnTo>
                <a:lnTo>
                  <a:pt x="35" y="211"/>
                </a:lnTo>
                <a:lnTo>
                  <a:pt x="49" y="176"/>
                </a:lnTo>
                <a:lnTo>
                  <a:pt x="35" y="134"/>
                </a:lnTo>
                <a:lnTo>
                  <a:pt x="19" y="117"/>
                </a:lnTo>
                <a:lnTo>
                  <a:pt x="26" y="91"/>
                </a:lnTo>
                <a:lnTo>
                  <a:pt x="0" y="47"/>
                </a:lnTo>
                <a:lnTo>
                  <a:pt x="6" y="24"/>
                </a:lnTo>
                <a:lnTo>
                  <a:pt x="18" y="21"/>
                </a:lnTo>
                <a:lnTo>
                  <a:pt x="39" y="0"/>
                </a:lnTo>
                <a:lnTo>
                  <a:pt x="47" y="19"/>
                </a:lnTo>
                <a:lnTo>
                  <a:pt x="59" y="22"/>
                </a:lnTo>
                <a:lnTo>
                  <a:pt x="60" y="63"/>
                </a:lnTo>
                <a:lnTo>
                  <a:pt x="74" y="50"/>
                </a:lnTo>
                <a:lnTo>
                  <a:pt x="88" y="57"/>
                </a:lnTo>
                <a:lnTo>
                  <a:pt x="103" y="46"/>
                </a:lnTo>
                <a:lnTo>
                  <a:pt x="122" y="63"/>
                </a:lnTo>
                <a:lnTo>
                  <a:pt x="129" y="88"/>
                </a:lnTo>
                <a:lnTo>
                  <a:pt x="143" y="102"/>
                </a:lnTo>
                <a:lnTo>
                  <a:pt x="141" y="128"/>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88" name="Freeform 294"/>
          <p:cNvSpPr>
            <a:spLocks/>
          </p:cNvSpPr>
          <p:nvPr/>
        </p:nvSpPr>
        <p:spPr bwMode="auto">
          <a:xfrm>
            <a:off x="6784977" y="3408480"/>
            <a:ext cx="233363" cy="461963"/>
          </a:xfrm>
          <a:custGeom>
            <a:avLst/>
            <a:gdLst/>
            <a:ahLst/>
            <a:cxnLst>
              <a:cxn ang="0">
                <a:pos x="0" y="17"/>
              </a:cxn>
              <a:cxn ang="0">
                <a:pos x="3" y="10"/>
              </a:cxn>
              <a:cxn ang="0">
                <a:pos x="26" y="12"/>
              </a:cxn>
              <a:cxn ang="0">
                <a:pos x="47" y="0"/>
              </a:cxn>
              <a:cxn ang="0">
                <a:pos x="73" y="10"/>
              </a:cxn>
              <a:cxn ang="0">
                <a:pos x="78" y="26"/>
              </a:cxn>
              <a:cxn ang="0">
                <a:pos x="99" y="35"/>
              </a:cxn>
              <a:cxn ang="0">
                <a:pos x="80" y="52"/>
              </a:cxn>
              <a:cxn ang="0">
                <a:pos x="67" y="84"/>
              </a:cxn>
              <a:cxn ang="0">
                <a:pos x="98" y="123"/>
              </a:cxn>
              <a:cxn ang="0">
                <a:pos x="131" y="158"/>
              </a:cxn>
              <a:cxn ang="0">
                <a:pos x="147" y="207"/>
              </a:cxn>
              <a:cxn ang="0">
                <a:pos x="145" y="229"/>
              </a:cxn>
              <a:cxn ang="0">
                <a:pos x="127" y="247"/>
              </a:cxn>
              <a:cxn ang="0">
                <a:pos x="106" y="254"/>
              </a:cxn>
              <a:cxn ang="0">
                <a:pos x="102" y="271"/>
              </a:cxn>
              <a:cxn ang="0">
                <a:pos x="92" y="264"/>
              </a:cxn>
              <a:cxn ang="0">
                <a:pos x="96" y="274"/>
              </a:cxn>
              <a:cxn ang="0">
                <a:pos x="78" y="291"/>
              </a:cxn>
              <a:cxn ang="0">
                <a:pos x="73" y="274"/>
              </a:cxn>
              <a:cxn ang="0">
                <a:pos x="77" y="261"/>
              </a:cxn>
              <a:cxn ang="0">
                <a:pos x="66" y="253"/>
              </a:cxn>
              <a:cxn ang="0">
                <a:pos x="91" y="240"/>
              </a:cxn>
              <a:cxn ang="0">
                <a:pos x="89" y="229"/>
              </a:cxn>
              <a:cxn ang="0">
                <a:pos x="116" y="215"/>
              </a:cxn>
              <a:cxn ang="0">
                <a:pos x="110" y="169"/>
              </a:cxn>
              <a:cxn ang="0">
                <a:pos x="101" y="138"/>
              </a:cxn>
              <a:cxn ang="0">
                <a:pos x="88" y="127"/>
              </a:cxn>
              <a:cxn ang="0">
                <a:pos x="59" y="91"/>
              </a:cxn>
              <a:cxn ang="0">
                <a:pos x="38" y="78"/>
              </a:cxn>
              <a:cxn ang="0">
                <a:pos x="50" y="66"/>
              </a:cxn>
              <a:cxn ang="0">
                <a:pos x="40" y="49"/>
              </a:cxn>
              <a:cxn ang="0">
                <a:pos x="19" y="46"/>
              </a:cxn>
              <a:cxn ang="0">
                <a:pos x="0" y="17"/>
              </a:cxn>
            </a:cxnLst>
            <a:rect l="0" t="0" r="r" b="b"/>
            <a:pathLst>
              <a:path w="147" h="291">
                <a:moveTo>
                  <a:pt x="0" y="17"/>
                </a:moveTo>
                <a:lnTo>
                  <a:pt x="3" y="10"/>
                </a:lnTo>
                <a:lnTo>
                  <a:pt x="26" y="12"/>
                </a:lnTo>
                <a:lnTo>
                  <a:pt x="47" y="0"/>
                </a:lnTo>
                <a:lnTo>
                  <a:pt x="73" y="10"/>
                </a:lnTo>
                <a:lnTo>
                  <a:pt x="78" y="26"/>
                </a:lnTo>
                <a:lnTo>
                  <a:pt x="99" y="35"/>
                </a:lnTo>
                <a:lnTo>
                  <a:pt x="80" y="52"/>
                </a:lnTo>
                <a:lnTo>
                  <a:pt x="67" y="84"/>
                </a:lnTo>
                <a:lnTo>
                  <a:pt x="98" y="123"/>
                </a:lnTo>
                <a:lnTo>
                  <a:pt x="131" y="158"/>
                </a:lnTo>
                <a:lnTo>
                  <a:pt x="147" y="207"/>
                </a:lnTo>
                <a:lnTo>
                  <a:pt x="145" y="229"/>
                </a:lnTo>
                <a:lnTo>
                  <a:pt x="127" y="247"/>
                </a:lnTo>
                <a:lnTo>
                  <a:pt x="106" y="254"/>
                </a:lnTo>
                <a:lnTo>
                  <a:pt x="102" y="271"/>
                </a:lnTo>
                <a:lnTo>
                  <a:pt x="92" y="264"/>
                </a:lnTo>
                <a:lnTo>
                  <a:pt x="96" y="274"/>
                </a:lnTo>
                <a:lnTo>
                  <a:pt x="78" y="291"/>
                </a:lnTo>
                <a:lnTo>
                  <a:pt x="73" y="274"/>
                </a:lnTo>
                <a:lnTo>
                  <a:pt x="77" y="261"/>
                </a:lnTo>
                <a:lnTo>
                  <a:pt x="66" y="253"/>
                </a:lnTo>
                <a:lnTo>
                  <a:pt x="91" y="240"/>
                </a:lnTo>
                <a:lnTo>
                  <a:pt x="89" y="229"/>
                </a:lnTo>
                <a:lnTo>
                  <a:pt x="116" y="215"/>
                </a:lnTo>
                <a:lnTo>
                  <a:pt x="110" y="169"/>
                </a:lnTo>
                <a:lnTo>
                  <a:pt x="101" y="138"/>
                </a:lnTo>
                <a:lnTo>
                  <a:pt x="88" y="127"/>
                </a:lnTo>
                <a:lnTo>
                  <a:pt x="59" y="91"/>
                </a:lnTo>
                <a:lnTo>
                  <a:pt x="38" y="78"/>
                </a:lnTo>
                <a:lnTo>
                  <a:pt x="50" y="66"/>
                </a:lnTo>
                <a:lnTo>
                  <a:pt x="40" y="49"/>
                </a:lnTo>
                <a:lnTo>
                  <a:pt x="19" y="46"/>
                </a:lnTo>
                <a:lnTo>
                  <a:pt x="0" y="17"/>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89" name="Freeform 295"/>
          <p:cNvSpPr>
            <a:spLocks/>
          </p:cNvSpPr>
          <p:nvPr/>
        </p:nvSpPr>
        <p:spPr bwMode="auto">
          <a:xfrm>
            <a:off x="4246564" y="4067292"/>
            <a:ext cx="55563" cy="39688"/>
          </a:xfrm>
          <a:custGeom>
            <a:avLst/>
            <a:gdLst/>
            <a:ahLst/>
            <a:cxnLst>
              <a:cxn ang="0">
                <a:pos x="35" y="0"/>
              </a:cxn>
              <a:cxn ang="0">
                <a:pos x="7" y="3"/>
              </a:cxn>
              <a:cxn ang="0">
                <a:pos x="0" y="21"/>
              </a:cxn>
              <a:cxn ang="0">
                <a:pos x="3" y="25"/>
              </a:cxn>
              <a:cxn ang="0">
                <a:pos x="35" y="24"/>
              </a:cxn>
              <a:cxn ang="0">
                <a:pos x="35" y="0"/>
              </a:cxn>
            </a:cxnLst>
            <a:rect l="0" t="0" r="r" b="b"/>
            <a:pathLst>
              <a:path w="35" h="25">
                <a:moveTo>
                  <a:pt x="35" y="0"/>
                </a:moveTo>
                <a:lnTo>
                  <a:pt x="7" y="3"/>
                </a:lnTo>
                <a:lnTo>
                  <a:pt x="0" y="21"/>
                </a:lnTo>
                <a:lnTo>
                  <a:pt x="3" y="25"/>
                </a:lnTo>
                <a:lnTo>
                  <a:pt x="35" y="24"/>
                </a:lnTo>
                <a:lnTo>
                  <a:pt x="35"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90" name="Freeform 296"/>
          <p:cNvSpPr>
            <a:spLocks/>
          </p:cNvSpPr>
          <p:nvPr/>
        </p:nvSpPr>
        <p:spPr bwMode="auto">
          <a:xfrm>
            <a:off x="4830763" y="4951530"/>
            <a:ext cx="31750" cy="44450"/>
          </a:xfrm>
          <a:custGeom>
            <a:avLst/>
            <a:gdLst/>
            <a:ahLst/>
            <a:cxnLst>
              <a:cxn ang="0">
                <a:pos x="20" y="0"/>
              </a:cxn>
              <a:cxn ang="0">
                <a:pos x="6" y="1"/>
              </a:cxn>
              <a:cxn ang="0">
                <a:pos x="0" y="16"/>
              </a:cxn>
              <a:cxn ang="0">
                <a:pos x="2" y="26"/>
              </a:cxn>
              <a:cxn ang="0">
                <a:pos x="10" y="28"/>
              </a:cxn>
              <a:cxn ang="0">
                <a:pos x="20" y="19"/>
              </a:cxn>
              <a:cxn ang="0">
                <a:pos x="20" y="0"/>
              </a:cxn>
            </a:cxnLst>
            <a:rect l="0" t="0" r="r" b="b"/>
            <a:pathLst>
              <a:path w="20" h="28">
                <a:moveTo>
                  <a:pt x="20" y="0"/>
                </a:moveTo>
                <a:lnTo>
                  <a:pt x="6" y="1"/>
                </a:lnTo>
                <a:lnTo>
                  <a:pt x="0" y="16"/>
                </a:lnTo>
                <a:lnTo>
                  <a:pt x="2" y="26"/>
                </a:lnTo>
                <a:lnTo>
                  <a:pt x="10" y="28"/>
                </a:lnTo>
                <a:lnTo>
                  <a:pt x="20" y="19"/>
                </a:lnTo>
                <a:lnTo>
                  <a:pt x="2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91" name="Freeform 297"/>
          <p:cNvSpPr>
            <a:spLocks/>
          </p:cNvSpPr>
          <p:nvPr/>
        </p:nvSpPr>
        <p:spPr bwMode="auto">
          <a:xfrm>
            <a:off x="3767138" y="2973504"/>
            <a:ext cx="546100" cy="565150"/>
          </a:xfrm>
          <a:custGeom>
            <a:avLst/>
            <a:gdLst/>
            <a:ahLst/>
            <a:cxnLst>
              <a:cxn ang="0">
                <a:pos x="118" y="38"/>
              </a:cxn>
              <a:cxn ang="0">
                <a:pos x="172" y="8"/>
              </a:cxn>
              <a:cxn ang="0">
                <a:pos x="234" y="1"/>
              </a:cxn>
              <a:cxn ang="0">
                <a:pos x="294" y="0"/>
              </a:cxn>
              <a:cxn ang="0">
                <a:pos x="287" y="8"/>
              </a:cxn>
              <a:cxn ang="0">
                <a:pos x="286" y="46"/>
              </a:cxn>
              <a:cxn ang="0">
                <a:pos x="272" y="59"/>
              </a:cxn>
              <a:cxn ang="0">
                <a:pos x="286" y="89"/>
              </a:cxn>
              <a:cxn ang="0">
                <a:pos x="298" y="98"/>
              </a:cxn>
              <a:cxn ang="0">
                <a:pos x="305" y="131"/>
              </a:cxn>
              <a:cxn ang="0">
                <a:pos x="301" y="140"/>
              </a:cxn>
              <a:cxn ang="0">
                <a:pos x="308" y="151"/>
              </a:cxn>
              <a:cxn ang="0">
                <a:pos x="311" y="182"/>
              </a:cxn>
              <a:cxn ang="0">
                <a:pos x="309" y="207"/>
              </a:cxn>
              <a:cxn ang="0">
                <a:pos x="302" y="214"/>
              </a:cxn>
              <a:cxn ang="0">
                <a:pos x="314" y="240"/>
              </a:cxn>
              <a:cxn ang="0">
                <a:pos x="337" y="252"/>
              </a:cxn>
              <a:cxn ang="0">
                <a:pos x="344" y="267"/>
              </a:cxn>
              <a:cxn ang="0">
                <a:pos x="241" y="347"/>
              </a:cxn>
              <a:cxn ang="0">
                <a:pos x="213" y="354"/>
              </a:cxn>
              <a:cxn ang="0">
                <a:pos x="199" y="356"/>
              </a:cxn>
              <a:cxn ang="0">
                <a:pos x="196" y="340"/>
              </a:cxn>
              <a:cxn ang="0">
                <a:pos x="174" y="328"/>
              </a:cxn>
              <a:cxn ang="0">
                <a:pos x="161" y="313"/>
              </a:cxn>
              <a:cxn ang="0">
                <a:pos x="60" y="238"/>
              </a:cxn>
              <a:cxn ang="0">
                <a:pos x="0" y="193"/>
              </a:cxn>
              <a:cxn ang="0">
                <a:pos x="0" y="183"/>
              </a:cxn>
              <a:cxn ang="0">
                <a:pos x="2" y="162"/>
              </a:cxn>
              <a:cxn ang="0">
                <a:pos x="10" y="155"/>
              </a:cxn>
              <a:cxn ang="0">
                <a:pos x="53" y="138"/>
              </a:cxn>
              <a:cxn ang="0">
                <a:pos x="87" y="117"/>
              </a:cxn>
              <a:cxn ang="0">
                <a:pos x="84" y="105"/>
              </a:cxn>
              <a:cxn ang="0">
                <a:pos x="100" y="95"/>
              </a:cxn>
              <a:cxn ang="0">
                <a:pos x="129" y="95"/>
              </a:cxn>
              <a:cxn ang="0">
                <a:pos x="132" y="87"/>
              </a:cxn>
              <a:cxn ang="0">
                <a:pos x="123" y="78"/>
              </a:cxn>
              <a:cxn ang="0">
                <a:pos x="118" y="38"/>
              </a:cxn>
            </a:cxnLst>
            <a:rect l="0" t="0" r="r" b="b"/>
            <a:pathLst>
              <a:path w="344" h="356">
                <a:moveTo>
                  <a:pt x="118" y="38"/>
                </a:moveTo>
                <a:lnTo>
                  <a:pt x="172" y="8"/>
                </a:lnTo>
                <a:lnTo>
                  <a:pt x="234" y="1"/>
                </a:lnTo>
                <a:lnTo>
                  <a:pt x="294" y="0"/>
                </a:lnTo>
                <a:lnTo>
                  <a:pt x="287" y="8"/>
                </a:lnTo>
                <a:lnTo>
                  <a:pt x="286" y="46"/>
                </a:lnTo>
                <a:lnTo>
                  <a:pt x="272" y="59"/>
                </a:lnTo>
                <a:lnTo>
                  <a:pt x="286" y="89"/>
                </a:lnTo>
                <a:lnTo>
                  <a:pt x="298" y="98"/>
                </a:lnTo>
                <a:lnTo>
                  <a:pt x="305" y="131"/>
                </a:lnTo>
                <a:lnTo>
                  <a:pt x="301" y="140"/>
                </a:lnTo>
                <a:lnTo>
                  <a:pt x="308" y="151"/>
                </a:lnTo>
                <a:lnTo>
                  <a:pt x="311" y="182"/>
                </a:lnTo>
                <a:lnTo>
                  <a:pt x="309" y="207"/>
                </a:lnTo>
                <a:lnTo>
                  <a:pt x="302" y="214"/>
                </a:lnTo>
                <a:lnTo>
                  <a:pt x="314" y="240"/>
                </a:lnTo>
                <a:lnTo>
                  <a:pt x="337" y="252"/>
                </a:lnTo>
                <a:lnTo>
                  <a:pt x="344" y="267"/>
                </a:lnTo>
                <a:lnTo>
                  <a:pt x="241" y="347"/>
                </a:lnTo>
                <a:lnTo>
                  <a:pt x="213" y="354"/>
                </a:lnTo>
                <a:lnTo>
                  <a:pt x="199" y="356"/>
                </a:lnTo>
                <a:lnTo>
                  <a:pt x="196" y="340"/>
                </a:lnTo>
                <a:lnTo>
                  <a:pt x="174" y="328"/>
                </a:lnTo>
                <a:lnTo>
                  <a:pt x="161" y="313"/>
                </a:lnTo>
                <a:lnTo>
                  <a:pt x="60" y="238"/>
                </a:lnTo>
                <a:lnTo>
                  <a:pt x="0" y="193"/>
                </a:lnTo>
                <a:lnTo>
                  <a:pt x="0" y="183"/>
                </a:lnTo>
                <a:lnTo>
                  <a:pt x="2" y="162"/>
                </a:lnTo>
                <a:lnTo>
                  <a:pt x="10" y="155"/>
                </a:lnTo>
                <a:lnTo>
                  <a:pt x="53" y="138"/>
                </a:lnTo>
                <a:lnTo>
                  <a:pt x="87" y="117"/>
                </a:lnTo>
                <a:lnTo>
                  <a:pt x="84" y="105"/>
                </a:lnTo>
                <a:lnTo>
                  <a:pt x="100" y="95"/>
                </a:lnTo>
                <a:lnTo>
                  <a:pt x="129" y="95"/>
                </a:lnTo>
                <a:lnTo>
                  <a:pt x="132" y="87"/>
                </a:lnTo>
                <a:lnTo>
                  <a:pt x="123" y="78"/>
                </a:lnTo>
                <a:lnTo>
                  <a:pt x="118" y="38"/>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92" name="Freeform 298"/>
          <p:cNvSpPr>
            <a:spLocks/>
          </p:cNvSpPr>
          <p:nvPr/>
        </p:nvSpPr>
        <p:spPr bwMode="auto">
          <a:xfrm>
            <a:off x="4311651" y="4321293"/>
            <a:ext cx="346075" cy="385763"/>
          </a:xfrm>
          <a:custGeom>
            <a:avLst/>
            <a:gdLst/>
            <a:ahLst/>
            <a:cxnLst>
              <a:cxn ang="0">
                <a:pos x="0" y="230"/>
              </a:cxn>
              <a:cxn ang="0">
                <a:pos x="13" y="159"/>
              </a:cxn>
              <a:cxn ang="0">
                <a:pos x="33" y="128"/>
              </a:cxn>
              <a:cxn ang="0">
                <a:pos x="36" y="104"/>
              </a:cxn>
              <a:cxn ang="0">
                <a:pos x="25" y="68"/>
              </a:cxn>
              <a:cxn ang="0">
                <a:pos x="28" y="50"/>
              </a:cxn>
              <a:cxn ang="0">
                <a:pos x="13" y="9"/>
              </a:cxn>
              <a:cxn ang="0">
                <a:pos x="28" y="1"/>
              </a:cxn>
              <a:cxn ang="0">
                <a:pos x="81" y="0"/>
              </a:cxn>
              <a:cxn ang="0">
                <a:pos x="92" y="30"/>
              </a:cxn>
              <a:cxn ang="0">
                <a:pos x="108" y="46"/>
              </a:cxn>
              <a:cxn ang="0">
                <a:pos x="134" y="44"/>
              </a:cxn>
              <a:cxn ang="0">
                <a:pos x="138" y="25"/>
              </a:cxn>
              <a:cxn ang="0">
                <a:pos x="161" y="22"/>
              </a:cxn>
              <a:cxn ang="0">
                <a:pos x="159" y="30"/>
              </a:cxn>
              <a:cxn ang="0">
                <a:pos x="178" y="35"/>
              </a:cxn>
              <a:cxn ang="0">
                <a:pos x="178" y="72"/>
              </a:cxn>
              <a:cxn ang="0">
                <a:pos x="186" y="95"/>
              </a:cxn>
              <a:cxn ang="0">
                <a:pos x="180" y="106"/>
              </a:cxn>
              <a:cxn ang="0">
                <a:pos x="217" y="100"/>
              </a:cxn>
              <a:cxn ang="0">
                <a:pos x="214" y="139"/>
              </a:cxn>
              <a:cxn ang="0">
                <a:pos x="218" y="142"/>
              </a:cxn>
              <a:cxn ang="0">
                <a:pos x="180" y="142"/>
              </a:cxn>
              <a:cxn ang="0">
                <a:pos x="180" y="215"/>
              </a:cxn>
              <a:cxn ang="0">
                <a:pos x="200" y="235"/>
              </a:cxn>
              <a:cxn ang="0">
                <a:pos x="169" y="243"/>
              </a:cxn>
              <a:cxn ang="0">
                <a:pos x="129" y="239"/>
              </a:cxn>
              <a:cxn ang="0">
                <a:pos x="116" y="229"/>
              </a:cxn>
              <a:cxn ang="0">
                <a:pos x="39" y="230"/>
              </a:cxn>
              <a:cxn ang="0">
                <a:pos x="25" y="221"/>
              </a:cxn>
              <a:cxn ang="0">
                <a:pos x="0" y="230"/>
              </a:cxn>
            </a:cxnLst>
            <a:rect l="0" t="0" r="r" b="b"/>
            <a:pathLst>
              <a:path w="218" h="243">
                <a:moveTo>
                  <a:pt x="0" y="230"/>
                </a:moveTo>
                <a:lnTo>
                  <a:pt x="13" y="159"/>
                </a:lnTo>
                <a:lnTo>
                  <a:pt x="33" y="128"/>
                </a:lnTo>
                <a:lnTo>
                  <a:pt x="36" y="104"/>
                </a:lnTo>
                <a:lnTo>
                  <a:pt x="25" y="68"/>
                </a:lnTo>
                <a:lnTo>
                  <a:pt x="28" y="50"/>
                </a:lnTo>
                <a:lnTo>
                  <a:pt x="13" y="9"/>
                </a:lnTo>
                <a:lnTo>
                  <a:pt x="28" y="1"/>
                </a:lnTo>
                <a:lnTo>
                  <a:pt x="81" y="0"/>
                </a:lnTo>
                <a:lnTo>
                  <a:pt x="92" y="30"/>
                </a:lnTo>
                <a:lnTo>
                  <a:pt x="108" y="46"/>
                </a:lnTo>
                <a:lnTo>
                  <a:pt x="134" y="44"/>
                </a:lnTo>
                <a:lnTo>
                  <a:pt x="138" y="25"/>
                </a:lnTo>
                <a:lnTo>
                  <a:pt x="161" y="22"/>
                </a:lnTo>
                <a:lnTo>
                  <a:pt x="159" y="30"/>
                </a:lnTo>
                <a:lnTo>
                  <a:pt x="178" y="35"/>
                </a:lnTo>
                <a:lnTo>
                  <a:pt x="178" y="72"/>
                </a:lnTo>
                <a:lnTo>
                  <a:pt x="186" y="95"/>
                </a:lnTo>
                <a:lnTo>
                  <a:pt x="180" y="106"/>
                </a:lnTo>
                <a:lnTo>
                  <a:pt x="217" y="100"/>
                </a:lnTo>
                <a:lnTo>
                  <a:pt x="214" y="139"/>
                </a:lnTo>
                <a:lnTo>
                  <a:pt x="218" y="142"/>
                </a:lnTo>
                <a:lnTo>
                  <a:pt x="180" y="142"/>
                </a:lnTo>
                <a:lnTo>
                  <a:pt x="180" y="215"/>
                </a:lnTo>
                <a:lnTo>
                  <a:pt x="200" y="235"/>
                </a:lnTo>
                <a:lnTo>
                  <a:pt x="169" y="243"/>
                </a:lnTo>
                <a:lnTo>
                  <a:pt x="129" y="239"/>
                </a:lnTo>
                <a:lnTo>
                  <a:pt x="116" y="229"/>
                </a:lnTo>
                <a:lnTo>
                  <a:pt x="39" y="230"/>
                </a:lnTo>
                <a:lnTo>
                  <a:pt x="25" y="221"/>
                </a:lnTo>
                <a:lnTo>
                  <a:pt x="0" y="23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93" name="Freeform 299"/>
          <p:cNvSpPr>
            <a:spLocks/>
          </p:cNvSpPr>
          <p:nvPr/>
        </p:nvSpPr>
        <p:spPr bwMode="auto">
          <a:xfrm>
            <a:off x="4322764" y="4278430"/>
            <a:ext cx="26988" cy="44450"/>
          </a:xfrm>
          <a:custGeom>
            <a:avLst/>
            <a:gdLst/>
            <a:ahLst/>
            <a:cxnLst>
              <a:cxn ang="0">
                <a:pos x="4" y="28"/>
              </a:cxn>
              <a:cxn ang="0">
                <a:pos x="0" y="14"/>
              </a:cxn>
              <a:cxn ang="0">
                <a:pos x="13" y="0"/>
              </a:cxn>
              <a:cxn ang="0">
                <a:pos x="17" y="6"/>
              </a:cxn>
              <a:cxn ang="0">
                <a:pos x="4" y="28"/>
              </a:cxn>
            </a:cxnLst>
            <a:rect l="0" t="0" r="r" b="b"/>
            <a:pathLst>
              <a:path w="17" h="28">
                <a:moveTo>
                  <a:pt x="4" y="28"/>
                </a:moveTo>
                <a:lnTo>
                  <a:pt x="0" y="14"/>
                </a:lnTo>
                <a:lnTo>
                  <a:pt x="13" y="0"/>
                </a:lnTo>
                <a:lnTo>
                  <a:pt x="17" y="6"/>
                </a:lnTo>
                <a:lnTo>
                  <a:pt x="4" y="28"/>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94" name="Freeform 300"/>
          <p:cNvSpPr>
            <a:spLocks/>
          </p:cNvSpPr>
          <p:nvPr/>
        </p:nvSpPr>
        <p:spPr bwMode="auto">
          <a:xfrm>
            <a:off x="4535489" y="4700704"/>
            <a:ext cx="257175" cy="280988"/>
          </a:xfrm>
          <a:custGeom>
            <a:avLst/>
            <a:gdLst/>
            <a:ahLst/>
            <a:cxnLst>
              <a:cxn ang="0">
                <a:pos x="162" y="85"/>
              </a:cxn>
              <a:cxn ang="0">
                <a:pos x="130" y="107"/>
              </a:cxn>
              <a:cxn ang="0">
                <a:pos x="95" y="152"/>
              </a:cxn>
              <a:cxn ang="0">
                <a:pos x="58" y="152"/>
              </a:cxn>
              <a:cxn ang="0">
                <a:pos x="38" y="176"/>
              </a:cxn>
              <a:cxn ang="0">
                <a:pos x="13" y="177"/>
              </a:cxn>
              <a:cxn ang="0">
                <a:pos x="14" y="155"/>
              </a:cxn>
              <a:cxn ang="0">
                <a:pos x="0" y="138"/>
              </a:cxn>
              <a:cxn ang="0">
                <a:pos x="0" y="82"/>
              </a:cxn>
              <a:cxn ang="0">
                <a:pos x="17" y="82"/>
              </a:cxn>
              <a:cxn ang="0">
                <a:pos x="18" y="12"/>
              </a:cxn>
              <a:cxn ang="0">
                <a:pos x="52" y="4"/>
              </a:cxn>
              <a:cxn ang="0">
                <a:pos x="62" y="7"/>
              </a:cxn>
              <a:cxn ang="0">
                <a:pos x="65" y="16"/>
              </a:cxn>
              <a:cxn ang="0">
                <a:pos x="92" y="0"/>
              </a:cxn>
              <a:cxn ang="0">
                <a:pos x="108" y="30"/>
              </a:cxn>
              <a:cxn ang="0">
                <a:pos x="134" y="56"/>
              </a:cxn>
              <a:cxn ang="0">
                <a:pos x="139" y="74"/>
              </a:cxn>
              <a:cxn ang="0">
                <a:pos x="162" y="85"/>
              </a:cxn>
            </a:cxnLst>
            <a:rect l="0" t="0" r="r" b="b"/>
            <a:pathLst>
              <a:path w="162" h="177">
                <a:moveTo>
                  <a:pt x="162" y="85"/>
                </a:moveTo>
                <a:lnTo>
                  <a:pt x="130" y="107"/>
                </a:lnTo>
                <a:lnTo>
                  <a:pt x="95" y="152"/>
                </a:lnTo>
                <a:lnTo>
                  <a:pt x="58" y="152"/>
                </a:lnTo>
                <a:lnTo>
                  <a:pt x="38" y="176"/>
                </a:lnTo>
                <a:lnTo>
                  <a:pt x="13" y="177"/>
                </a:lnTo>
                <a:lnTo>
                  <a:pt x="14" y="155"/>
                </a:lnTo>
                <a:lnTo>
                  <a:pt x="0" y="138"/>
                </a:lnTo>
                <a:lnTo>
                  <a:pt x="0" y="82"/>
                </a:lnTo>
                <a:lnTo>
                  <a:pt x="17" y="82"/>
                </a:lnTo>
                <a:lnTo>
                  <a:pt x="18" y="12"/>
                </a:lnTo>
                <a:lnTo>
                  <a:pt x="52" y="4"/>
                </a:lnTo>
                <a:lnTo>
                  <a:pt x="62" y="7"/>
                </a:lnTo>
                <a:lnTo>
                  <a:pt x="65" y="16"/>
                </a:lnTo>
                <a:lnTo>
                  <a:pt x="92" y="0"/>
                </a:lnTo>
                <a:lnTo>
                  <a:pt x="108" y="30"/>
                </a:lnTo>
                <a:lnTo>
                  <a:pt x="134" y="56"/>
                </a:lnTo>
                <a:lnTo>
                  <a:pt x="139" y="74"/>
                </a:lnTo>
                <a:lnTo>
                  <a:pt x="162" y="85"/>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95" name="Freeform 301"/>
          <p:cNvSpPr>
            <a:spLocks/>
          </p:cNvSpPr>
          <p:nvPr/>
        </p:nvSpPr>
        <p:spPr bwMode="auto">
          <a:xfrm>
            <a:off x="4800601" y="4213342"/>
            <a:ext cx="46038" cy="65088"/>
          </a:xfrm>
          <a:custGeom>
            <a:avLst/>
            <a:gdLst/>
            <a:ahLst/>
            <a:cxnLst>
              <a:cxn ang="0">
                <a:pos x="0" y="6"/>
              </a:cxn>
              <a:cxn ang="0">
                <a:pos x="26" y="0"/>
              </a:cxn>
              <a:cxn ang="0">
                <a:pos x="29" y="16"/>
              </a:cxn>
              <a:cxn ang="0">
                <a:pos x="18" y="37"/>
              </a:cxn>
              <a:cxn ang="0">
                <a:pos x="8" y="41"/>
              </a:cxn>
              <a:cxn ang="0">
                <a:pos x="2" y="19"/>
              </a:cxn>
              <a:cxn ang="0">
                <a:pos x="0" y="6"/>
              </a:cxn>
            </a:cxnLst>
            <a:rect l="0" t="0" r="r" b="b"/>
            <a:pathLst>
              <a:path w="29" h="41">
                <a:moveTo>
                  <a:pt x="0" y="6"/>
                </a:moveTo>
                <a:lnTo>
                  <a:pt x="26" y="0"/>
                </a:lnTo>
                <a:lnTo>
                  <a:pt x="29" y="16"/>
                </a:lnTo>
                <a:lnTo>
                  <a:pt x="18" y="37"/>
                </a:lnTo>
                <a:lnTo>
                  <a:pt x="8" y="41"/>
                </a:lnTo>
                <a:lnTo>
                  <a:pt x="2" y="19"/>
                </a:lnTo>
                <a:lnTo>
                  <a:pt x="0" y="6"/>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96" name="Freeform 302"/>
          <p:cNvSpPr>
            <a:spLocks/>
          </p:cNvSpPr>
          <p:nvPr/>
        </p:nvSpPr>
        <p:spPr bwMode="auto">
          <a:xfrm>
            <a:off x="4221164" y="3733918"/>
            <a:ext cx="212725" cy="354013"/>
          </a:xfrm>
          <a:custGeom>
            <a:avLst/>
            <a:gdLst/>
            <a:ahLst/>
            <a:cxnLst>
              <a:cxn ang="0">
                <a:pos x="99" y="6"/>
              </a:cxn>
              <a:cxn ang="0">
                <a:pos x="106" y="23"/>
              </a:cxn>
              <a:cxn ang="0">
                <a:pos x="89" y="35"/>
              </a:cxn>
              <a:cxn ang="0">
                <a:pos x="77" y="79"/>
              </a:cxn>
              <a:cxn ang="0">
                <a:pos x="68" y="87"/>
              </a:cxn>
              <a:cxn ang="0">
                <a:pos x="53" y="125"/>
              </a:cxn>
              <a:cxn ang="0">
                <a:pos x="37" y="118"/>
              </a:cxn>
              <a:cxn ang="0">
                <a:pos x="19" y="119"/>
              </a:cxn>
              <a:cxn ang="0">
                <a:pos x="0" y="161"/>
              </a:cxn>
              <a:cxn ang="0">
                <a:pos x="11" y="174"/>
              </a:cxn>
              <a:cxn ang="0">
                <a:pos x="22" y="177"/>
              </a:cxn>
              <a:cxn ang="0">
                <a:pos x="26" y="191"/>
              </a:cxn>
              <a:cxn ang="0">
                <a:pos x="23" y="213"/>
              </a:cxn>
              <a:cxn ang="0">
                <a:pos x="51" y="210"/>
              </a:cxn>
              <a:cxn ang="0">
                <a:pos x="85" y="212"/>
              </a:cxn>
              <a:cxn ang="0">
                <a:pos x="109" y="212"/>
              </a:cxn>
              <a:cxn ang="0">
                <a:pos x="132" y="223"/>
              </a:cxn>
              <a:cxn ang="0">
                <a:pos x="134" y="198"/>
              </a:cxn>
              <a:cxn ang="0">
                <a:pos x="121" y="186"/>
              </a:cxn>
              <a:cxn ang="0">
                <a:pos x="109" y="158"/>
              </a:cxn>
              <a:cxn ang="0">
                <a:pos x="107" y="137"/>
              </a:cxn>
              <a:cxn ang="0">
                <a:pos x="121" y="107"/>
              </a:cxn>
              <a:cxn ang="0">
                <a:pos x="114" y="83"/>
              </a:cxn>
              <a:cxn ang="0">
                <a:pos x="99" y="65"/>
              </a:cxn>
              <a:cxn ang="0">
                <a:pos x="102" y="56"/>
              </a:cxn>
              <a:cxn ang="0">
                <a:pos x="121" y="55"/>
              </a:cxn>
              <a:cxn ang="0">
                <a:pos x="111" y="35"/>
              </a:cxn>
              <a:cxn ang="0">
                <a:pos x="109" y="0"/>
              </a:cxn>
              <a:cxn ang="0">
                <a:pos x="99" y="6"/>
              </a:cxn>
            </a:cxnLst>
            <a:rect l="0" t="0" r="r" b="b"/>
            <a:pathLst>
              <a:path w="134" h="223">
                <a:moveTo>
                  <a:pt x="99" y="6"/>
                </a:moveTo>
                <a:lnTo>
                  <a:pt x="106" y="23"/>
                </a:lnTo>
                <a:lnTo>
                  <a:pt x="89" y="35"/>
                </a:lnTo>
                <a:lnTo>
                  <a:pt x="77" y="79"/>
                </a:lnTo>
                <a:lnTo>
                  <a:pt x="68" y="87"/>
                </a:lnTo>
                <a:lnTo>
                  <a:pt x="53" y="125"/>
                </a:lnTo>
                <a:lnTo>
                  <a:pt x="37" y="118"/>
                </a:lnTo>
                <a:lnTo>
                  <a:pt x="19" y="119"/>
                </a:lnTo>
                <a:lnTo>
                  <a:pt x="0" y="161"/>
                </a:lnTo>
                <a:lnTo>
                  <a:pt x="11" y="174"/>
                </a:lnTo>
                <a:lnTo>
                  <a:pt x="22" y="177"/>
                </a:lnTo>
                <a:lnTo>
                  <a:pt x="26" y="191"/>
                </a:lnTo>
                <a:lnTo>
                  <a:pt x="23" y="213"/>
                </a:lnTo>
                <a:lnTo>
                  <a:pt x="51" y="210"/>
                </a:lnTo>
                <a:lnTo>
                  <a:pt x="85" y="212"/>
                </a:lnTo>
                <a:lnTo>
                  <a:pt x="109" y="212"/>
                </a:lnTo>
                <a:lnTo>
                  <a:pt x="132" y="223"/>
                </a:lnTo>
                <a:lnTo>
                  <a:pt x="134" y="198"/>
                </a:lnTo>
                <a:lnTo>
                  <a:pt x="121" y="186"/>
                </a:lnTo>
                <a:lnTo>
                  <a:pt x="109" y="158"/>
                </a:lnTo>
                <a:lnTo>
                  <a:pt x="107" y="137"/>
                </a:lnTo>
                <a:lnTo>
                  <a:pt x="121" y="107"/>
                </a:lnTo>
                <a:lnTo>
                  <a:pt x="114" y="83"/>
                </a:lnTo>
                <a:lnTo>
                  <a:pt x="99" y="65"/>
                </a:lnTo>
                <a:lnTo>
                  <a:pt x="102" y="56"/>
                </a:lnTo>
                <a:lnTo>
                  <a:pt x="121" y="55"/>
                </a:lnTo>
                <a:lnTo>
                  <a:pt x="111" y="35"/>
                </a:lnTo>
                <a:lnTo>
                  <a:pt x="109" y="0"/>
                </a:lnTo>
                <a:lnTo>
                  <a:pt x="99" y="6"/>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97" name="Freeform 303"/>
          <p:cNvSpPr>
            <a:spLocks/>
          </p:cNvSpPr>
          <p:nvPr/>
        </p:nvSpPr>
        <p:spPr bwMode="auto">
          <a:xfrm>
            <a:off x="4391026" y="3789480"/>
            <a:ext cx="365125" cy="258763"/>
          </a:xfrm>
          <a:custGeom>
            <a:avLst/>
            <a:gdLst/>
            <a:ahLst/>
            <a:cxnLst>
              <a:cxn ang="0">
                <a:pos x="143" y="0"/>
              </a:cxn>
              <a:cxn ang="0">
                <a:pos x="130" y="3"/>
              </a:cxn>
              <a:cxn ang="0">
                <a:pos x="128" y="14"/>
              </a:cxn>
              <a:cxn ang="0">
                <a:pos x="104" y="38"/>
              </a:cxn>
              <a:cxn ang="0">
                <a:pos x="79" y="42"/>
              </a:cxn>
              <a:cxn ang="0">
                <a:pos x="80" y="49"/>
              </a:cxn>
              <a:cxn ang="0">
                <a:pos x="72" y="59"/>
              </a:cxn>
              <a:cxn ang="0">
                <a:pos x="14" y="72"/>
              </a:cxn>
              <a:cxn ang="0">
                <a:pos x="0" y="102"/>
              </a:cxn>
              <a:cxn ang="0">
                <a:pos x="2" y="123"/>
              </a:cxn>
              <a:cxn ang="0">
                <a:pos x="14" y="151"/>
              </a:cxn>
              <a:cxn ang="0">
                <a:pos x="27" y="163"/>
              </a:cxn>
              <a:cxn ang="0">
                <a:pos x="44" y="149"/>
              </a:cxn>
              <a:cxn ang="0">
                <a:pos x="60" y="153"/>
              </a:cxn>
              <a:cxn ang="0">
                <a:pos x="72" y="147"/>
              </a:cxn>
              <a:cxn ang="0">
                <a:pos x="88" y="116"/>
              </a:cxn>
              <a:cxn ang="0">
                <a:pos x="123" y="135"/>
              </a:cxn>
              <a:cxn ang="0">
                <a:pos x="188" y="116"/>
              </a:cxn>
              <a:cxn ang="0">
                <a:pos x="230" y="116"/>
              </a:cxn>
              <a:cxn ang="0">
                <a:pos x="188" y="59"/>
              </a:cxn>
              <a:cxn ang="0">
                <a:pos x="157" y="44"/>
              </a:cxn>
              <a:cxn ang="0">
                <a:pos x="157" y="20"/>
              </a:cxn>
              <a:cxn ang="0">
                <a:pos x="143" y="0"/>
              </a:cxn>
            </a:cxnLst>
            <a:rect l="0" t="0" r="r" b="b"/>
            <a:pathLst>
              <a:path w="230" h="163">
                <a:moveTo>
                  <a:pt x="143" y="0"/>
                </a:moveTo>
                <a:lnTo>
                  <a:pt x="130" y="3"/>
                </a:lnTo>
                <a:lnTo>
                  <a:pt x="128" y="14"/>
                </a:lnTo>
                <a:lnTo>
                  <a:pt x="104" y="38"/>
                </a:lnTo>
                <a:lnTo>
                  <a:pt x="79" y="42"/>
                </a:lnTo>
                <a:lnTo>
                  <a:pt x="80" y="49"/>
                </a:lnTo>
                <a:lnTo>
                  <a:pt x="72" y="59"/>
                </a:lnTo>
                <a:lnTo>
                  <a:pt x="14" y="72"/>
                </a:lnTo>
                <a:lnTo>
                  <a:pt x="0" y="102"/>
                </a:lnTo>
                <a:lnTo>
                  <a:pt x="2" y="123"/>
                </a:lnTo>
                <a:lnTo>
                  <a:pt x="14" y="151"/>
                </a:lnTo>
                <a:lnTo>
                  <a:pt x="27" y="163"/>
                </a:lnTo>
                <a:lnTo>
                  <a:pt x="44" y="149"/>
                </a:lnTo>
                <a:lnTo>
                  <a:pt x="60" y="153"/>
                </a:lnTo>
                <a:lnTo>
                  <a:pt x="72" y="147"/>
                </a:lnTo>
                <a:lnTo>
                  <a:pt x="88" y="116"/>
                </a:lnTo>
                <a:lnTo>
                  <a:pt x="123" y="135"/>
                </a:lnTo>
                <a:lnTo>
                  <a:pt x="188" y="116"/>
                </a:lnTo>
                <a:lnTo>
                  <a:pt x="230" y="116"/>
                </a:lnTo>
                <a:lnTo>
                  <a:pt x="188" y="59"/>
                </a:lnTo>
                <a:lnTo>
                  <a:pt x="157" y="44"/>
                </a:lnTo>
                <a:lnTo>
                  <a:pt x="157" y="20"/>
                </a:lnTo>
                <a:lnTo>
                  <a:pt x="143"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98" name="Freeform 304"/>
          <p:cNvSpPr>
            <a:spLocks/>
          </p:cNvSpPr>
          <p:nvPr/>
        </p:nvSpPr>
        <p:spPr bwMode="auto">
          <a:xfrm>
            <a:off x="4360863" y="3402130"/>
            <a:ext cx="292100" cy="501650"/>
          </a:xfrm>
          <a:custGeom>
            <a:avLst/>
            <a:gdLst/>
            <a:ahLst/>
            <a:cxnLst>
              <a:cxn ang="0">
                <a:pos x="26" y="7"/>
              </a:cxn>
              <a:cxn ang="0">
                <a:pos x="44" y="0"/>
              </a:cxn>
              <a:cxn ang="0">
                <a:pos x="183" y="77"/>
              </a:cxn>
              <a:cxn ang="0">
                <a:pos x="184" y="151"/>
              </a:cxn>
              <a:cxn ang="0">
                <a:pos x="166" y="154"/>
              </a:cxn>
              <a:cxn ang="0">
                <a:pos x="148" y="207"/>
              </a:cxn>
              <a:cxn ang="0">
                <a:pos x="148" y="212"/>
              </a:cxn>
              <a:cxn ang="0">
                <a:pos x="155" y="209"/>
              </a:cxn>
              <a:cxn ang="0">
                <a:pos x="162" y="244"/>
              </a:cxn>
              <a:cxn ang="0">
                <a:pos x="149" y="247"/>
              </a:cxn>
              <a:cxn ang="0">
                <a:pos x="147" y="258"/>
              </a:cxn>
              <a:cxn ang="0">
                <a:pos x="123" y="282"/>
              </a:cxn>
              <a:cxn ang="0">
                <a:pos x="98" y="286"/>
              </a:cxn>
              <a:cxn ang="0">
                <a:pos x="99" y="293"/>
              </a:cxn>
              <a:cxn ang="0">
                <a:pos x="91" y="303"/>
              </a:cxn>
              <a:cxn ang="0">
                <a:pos x="33" y="316"/>
              </a:cxn>
              <a:cxn ang="0">
                <a:pos x="26" y="292"/>
              </a:cxn>
              <a:cxn ang="0">
                <a:pos x="11" y="274"/>
              </a:cxn>
              <a:cxn ang="0">
                <a:pos x="14" y="265"/>
              </a:cxn>
              <a:cxn ang="0">
                <a:pos x="33" y="264"/>
              </a:cxn>
              <a:cxn ang="0">
                <a:pos x="23" y="244"/>
              </a:cxn>
              <a:cxn ang="0">
                <a:pos x="21" y="209"/>
              </a:cxn>
              <a:cxn ang="0">
                <a:pos x="28" y="205"/>
              </a:cxn>
              <a:cxn ang="0">
                <a:pos x="26" y="195"/>
              </a:cxn>
              <a:cxn ang="0">
                <a:pos x="11" y="194"/>
              </a:cxn>
              <a:cxn ang="0">
                <a:pos x="0" y="179"/>
              </a:cxn>
              <a:cxn ang="0">
                <a:pos x="33" y="128"/>
              </a:cxn>
              <a:cxn ang="0">
                <a:pos x="44" y="58"/>
              </a:cxn>
              <a:cxn ang="0">
                <a:pos x="26" y="37"/>
              </a:cxn>
              <a:cxn ang="0">
                <a:pos x="26" y="7"/>
              </a:cxn>
            </a:cxnLst>
            <a:rect l="0" t="0" r="r" b="b"/>
            <a:pathLst>
              <a:path w="184" h="316">
                <a:moveTo>
                  <a:pt x="26" y="7"/>
                </a:moveTo>
                <a:lnTo>
                  <a:pt x="44" y="0"/>
                </a:lnTo>
                <a:lnTo>
                  <a:pt x="183" y="77"/>
                </a:lnTo>
                <a:lnTo>
                  <a:pt x="184" y="151"/>
                </a:lnTo>
                <a:lnTo>
                  <a:pt x="166" y="154"/>
                </a:lnTo>
                <a:lnTo>
                  <a:pt x="148" y="207"/>
                </a:lnTo>
                <a:lnTo>
                  <a:pt x="148" y="212"/>
                </a:lnTo>
                <a:lnTo>
                  <a:pt x="155" y="209"/>
                </a:lnTo>
                <a:lnTo>
                  <a:pt x="162" y="244"/>
                </a:lnTo>
                <a:lnTo>
                  <a:pt x="149" y="247"/>
                </a:lnTo>
                <a:lnTo>
                  <a:pt x="147" y="258"/>
                </a:lnTo>
                <a:lnTo>
                  <a:pt x="123" y="282"/>
                </a:lnTo>
                <a:lnTo>
                  <a:pt x="98" y="286"/>
                </a:lnTo>
                <a:lnTo>
                  <a:pt x="99" y="293"/>
                </a:lnTo>
                <a:lnTo>
                  <a:pt x="91" y="303"/>
                </a:lnTo>
                <a:lnTo>
                  <a:pt x="33" y="316"/>
                </a:lnTo>
                <a:lnTo>
                  <a:pt x="26" y="292"/>
                </a:lnTo>
                <a:lnTo>
                  <a:pt x="11" y="274"/>
                </a:lnTo>
                <a:lnTo>
                  <a:pt x="14" y="265"/>
                </a:lnTo>
                <a:lnTo>
                  <a:pt x="33" y="264"/>
                </a:lnTo>
                <a:lnTo>
                  <a:pt x="23" y="244"/>
                </a:lnTo>
                <a:lnTo>
                  <a:pt x="21" y="209"/>
                </a:lnTo>
                <a:lnTo>
                  <a:pt x="28" y="205"/>
                </a:lnTo>
                <a:lnTo>
                  <a:pt x="26" y="195"/>
                </a:lnTo>
                <a:lnTo>
                  <a:pt x="11" y="194"/>
                </a:lnTo>
                <a:lnTo>
                  <a:pt x="0" y="179"/>
                </a:lnTo>
                <a:lnTo>
                  <a:pt x="33" y="128"/>
                </a:lnTo>
                <a:lnTo>
                  <a:pt x="44" y="58"/>
                </a:lnTo>
                <a:lnTo>
                  <a:pt x="26" y="37"/>
                </a:lnTo>
                <a:lnTo>
                  <a:pt x="26" y="7"/>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299" name="Freeform 305"/>
          <p:cNvSpPr>
            <a:spLocks/>
          </p:cNvSpPr>
          <p:nvPr/>
        </p:nvSpPr>
        <p:spPr bwMode="auto">
          <a:xfrm>
            <a:off x="5214938" y="4522904"/>
            <a:ext cx="6350" cy="7938"/>
          </a:xfrm>
          <a:custGeom>
            <a:avLst/>
            <a:gdLst/>
            <a:ahLst/>
            <a:cxnLst>
              <a:cxn ang="0">
                <a:pos x="4" y="0"/>
              </a:cxn>
              <a:cxn ang="0">
                <a:pos x="3" y="5"/>
              </a:cxn>
              <a:cxn ang="0">
                <a:pos x="0" y="1"/>
              </a:cxn>
              <a:cxn ang="0">
                <a:pos x="4" y="0"/>
              </a:cxn>
            </a:cxnLst>
            <a:rect l="0" t="0" r="r" b="b"/>
            <a:pathLst>
              <a:path w="4" h="5">
                <a:moveTo>
                  <a:pt x="4" y="0"/>
                </a:moveTo>
                <a:lnTo>
                  <a:pt x="3" y="5"/>
                </a:lnTo>
                <a:lnTo>
                  <a:pt x="0" y="1"/>
                </a:lnTo>
                <a:lnTo>
                  <a:pt x="4"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00" name="Freeform 306"/>
          <p:cNvSpPr>
            <a:spLocks/>
          </p:cNvSpPr>
          <p:nvPr/>
        </p:nvSpPr>
        <p:spPr bwMode="auto">
          <a:xfrm>
            <a:off x="4295776" y="4022843"/>
            <a:ext cx="209550" cy="277813"/>
          </a:xfrm>
          <a:custGeom>
            <a:avLst/>
            <a:gdLst/>
            <a:ahLst/>
            <a:cxnLst>
              <a:cxn ang="0">
                <a:pos x="132" y="0"/>
              </a:cxn>
              <a:cxn ang="0">
                <a:pos x="120" y="6"/>
              </a:cxn>
              <a:cxn ang="0">
                <a:pos x="104" y="2"/>
              </a:cxn>
              <a:cxn ang="0">
                <a:pos x="87" y="16"/>
              </a:cxn>
              <a:cxn ang="0">
                <a:pos x="85" y="41"/>
              </a:cxn>
              <a:cxn ang="0">
                <a:pos x="62" y="30"/>
              </a:cxn>
              <a:cxn ang="0">
                <a:pos x="38" y="30"/>
              </a:cxn>
              <a:cxn ang="0">
                <a:pos x="35" y="49"/>
              </a:cxn>
              <a:cxn ang="0">
                <a:pos x="43" y="42"/>
              </a:cxn>
              <a:cxn ang="0">
                <a:pos x="56" y="49"/>
              </a:cxn>
              <a:cxn ang="0">
                <a:pos x="50" y="67"/>
              </a:cxn>
              <a:cxn ang="0">
                <a:pos x="55" y="90"/>
              </a:cxn>
              <a:cxn ang="0">
                <a:pos x="52" y="119"/>
              </a:cxn>
              <a:cxn ang="0">
                <a:pos x="28" y="111"/>
              </a:cxn>
              <a:cxn ang="0">
                <a:pos x="10" y="123"/>
              </a:cxn>
              <a:cxn ang="0">
                <a:pos x="10" y="141"/>
              </a:cxn>
              <a:cxn ang="0">
                <a:pos x="0" y="153"/>
              </a:cxn>
              <a:cxn ang="0">
                <a:pos x="17" y="175"/>
              </a:cxn>
              <a:cxn ang="0">
                <a:pos x="30" y="161"/>
              </a:cxn>
              <a:cxn ang="0">
                <a:pos x="34" y="167"/>
              </a:cxn>
              <a:cxn ang="0">
                <a:pos x="42" y="168"/>
              </a:cxn>
              <a:cxn ang="0">
                <a:pos x="55" y="160"/>
              </a:cxn>
              <a:cxn ang="0">
                <a:pos x="60" y="168"/>
              </a:cxn>
              <a:cxn ang="0">
                <a:pos x="84" y="150"/>
              </a:cxn>
              <a:cxn ang="0">
                <a:pos x="92" y="115"/>
              </a:cxn>
              <a:cxn ang="0">
                <a:pos x="116" y="87"/>
              </a:cxn>
              <a:cxn ang="0">
                <a:pos x="132" y="0"/>
              </a:cxn>
            </a:cxnLst>
            <a:rect l="0" t="0" r="r" b="b"/>
            <a:pathLst>
              <a:path w="132" h="175">
                <a:moveTo>
                  <a:pt x="132" y="0"/>
                </a:moveTo>
                <a:lnTo>
                  <a:pt x="120" y="6"/>
                </a:lnTo>
                <a:lnTo>
                  <a:pt x="104" y="2"/>
                </a:lnTo>
                <a:lnTo>
                  <a:pt x="87" y="16"/>
                </a:lnTo>
                <a:lnTo>
                  <a:pt x="85" y="41"/>
                </a:lnTo>
                <a:lnTo>
                  <a:pt x="62" y="30"/>
                </a:lnTo>
                <a:lnTo>
                  <a:pt x="38" y="30"/>
                </a:lnTo>
                <a:lnTo>
                  <a:pt x="35" y="49"/>
                </a:lnTo>
                <a:lnTo>
                  <a:pt x="43" y="42"/>
                </a:lnTo>
                <a:lnTo>
                  <a:pt x="56" y="49"/>
                </a:lnTo>
                <a:lnTo>
                  <a:pt x="50" y="67"/>
                </a:lnTo>
                <a:lnTo>
                  <a:pt x="55" y="90"/>
                </a:lnTo>
                <a:lnTo>
                  <a:pt x="52" y="119"/>
                </a:lnTo>
                <a:lnTo>
                  <a:pt x="28" y="111"/>
                </a:lnTo>
                <a:lnTo>
                  <a:pt x="10" y="123"/>
                </a:lnTo>
                <a:lnTo>
                  <a:pt x="10" y="141"/>
                </a:lnTo>
                <a:lnTo>
                  <a:pt x="0" y="153"/>
                </a:lnTo>
                <a:lnTo>
                  <a:pt x="17" y="175"/>
                </a:lnTo>
                <a:lnTo>
                  <a:pt x="30" y="161"/>
                </a:lnTo>
                <a:lnTo>
                  <a:pt x="34" y="167"/>
                </a:lnTo>
                <a:lnTo>
                  <a:pt x="42" y="168"/>
                </a:lnTo>
                <a:lnTo>
                  <a:pt x="55" y="160"/>
                </a:lnTo>
                <a:lnTo>
                  <a:pt x="60" y="168"/>
                </a:lnTo>
                <a:lnTo>
                  <a:pt x="84" y="150"/>
                </a:lnTo>
                <a:lnTo>
                  <a:pt x="92" y="115"/>
                </a:lnTo>
                <a:lnTo>
                  <a:pt x="116" y="87"/>
                </a:lnTo>
                <a:lnTo>
                  <a:pt x="132"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01" name="Freeform 307"/>
          <p:cNvSpPr>
            <a:spLocks/>
          </p:cNvSpPr>
          <p:nvPr/>
        </p:nvSpPr>
        <p:spPr bwMode="auto">
          <a:xfrm>
            <a:off x="4329113" y="3973630"/>
            <a:ext cx="533400" cy="582613"/>
          </a:xfrm>
          <a:custGeom>
            <a:avLst/>
            <a:gdLst/>
            <a:ahLst/>
            <a:cxnLst>
              <a:cxn ang="0">
                <a:pos x="322" y="79"/>
              </a:cxn>
              <a:cxn ang="0">
                <a:pos x="311" y="96"/>
              </a:cxn>
              <a:cxn ang="0">
                <a:pos x="306" y="129"/>
              </a:cxn>
              <a:cxn ang="0">
                <a:pos x="295" y="151"/>
              </a:cxn>
              <a:cxn ang="0">
                <a:pos x="297" y="157"/>
              </a:cxn>
              <a:cxn ang="0">
                <a:pos x="299" y="170"/>
              </a:cxn>
              <a:cxn ang="0">
                <a:pos x="301" y="231"/>
              </a:cxn>
              <a:cxn ang="0">
                <a:pos x="318" y="254"/>
              </a:cxn>
              <a:cxn ang="0">
                <a:pos x="320" y="266"/>
              </a:cxn>
              <a:cxn ang="0">
                <a:pos x="297" y="273"/>
              </a:cxn>
              <a:cxn ang="0">
                <a:pos x="288" y="287"/>
              </a:cxn>
              <a:cxn ang="0">
                <a:pos x="291" y="311"/>
              </a:cxn>
              <a:cxn ang="0">
                <a:pos x="284" y="337"/>
              </a:cxn>
              <a:cxn ang="0">
                <a:pos x="291" y="347"/>
              </a:cxn>
              <a:cxn ang="0">
                <a:pos x="304" y="347"/>
              </a:cxn>
              <a:cxn ang="0">
                <a:pos x="304" y="367"/>
              </a:cxn>
              <a:cxn ang="0">
                <a:pos x="290" y="364"/>
              </a:cxn>
              <a:cxn ang="0">
                <a:pos x="259" y="337"/>
              </a:cxn>
              <a:cxn ang="0">
                <a:pos x="243" y="340"/>
              </a:cxn>
              <a:cxn ang="0">
                <a:pos x="225" y="325"/>
              </a:cxn>
              <a:cxn ang="0">
                <a:pos x="214" y="328"/>
              </a:cxn>
              <a:cxn ang="0">
                <a:pos x="206" y="319"/>
              </a:cxn>
              <a:cxn ang="0">
                <a:pos x="169" y="325"/>
              </a:cxn>
              <a:cxn ang="0">
                <a:pos x="175" y="314"/>
              </a:cxn>
              <a:cxn ang="0">
                <a:pos x="167" y="291"/>
              </a:cxn>
              <a:cxn ang="0">
                <a:pos x="167" y="254"/>
              </a:cxn>
              <a:cxn ang="0">
                <a:pos x="148" y="249"/>
              </a:cxn>
              <a:cxn ang="0">
                <a:pos x="150" y="241"/>
              </a:cxn>
              <a:cxn ang="0">
                <a:pos x="127" y="244"/>
              </a:cxn>
              <a:cxn ang="0">
                <a:pos x="123" y="263"/>
              </a:cxn>
              <a:cxn ang="0">
                <a:pos x="97" y="265"/>
              </a:cxn>
              <a:cxn ang="0">
                <a:pos x="81" y="249"/>
              </a:cxn>
              <a:cxn ang="0">
                <a:pos x="70" y="219"/>
              </a:cxn>
              <a:cxn ang="0">
                <a:pos x="17" y="220"/>
              </a:cxn>
              <a:cxn ang="0">
                <a:pos x="2" y="228"/>
              </a:cxn>
              <a:cxn ang="0">
                <a:pos x="0" y="220"/>
              </a:cxn>
              <a:cxn ang="0">
                <a:pos x="13" y="198"/>
              </a:cxn>
              <a:cxn ang="0">
                <a:pos x="21" y="199"/>
              </a:cxn>
              <a:cxn ang="0">
                <a:pos x="34" y="191"/>
              </a:cxn>
              <a:cxn ang="0">
                <a:pos x="39" y="199"/>
              </a:cxn>
              <a:cxn ang="0">
                <a:pos x="63" y="181"/>
              </a:cxn>
              <a:cxn ang="0">
                <a:pos x="71" y="146"/>
              </a:cxn>
              <a:cxn ang="0">
                <a:pos x="95" y="118"/>
              </a:cxn>
              <a:cxn ang="0">
                <a:pos x="111" y="31"/>
              </a:cxn>
              <a:cxn ang="0">
                <a:pos x="127" y="0"/>
              </a:cxn>
              <a:cxn ang="0">
                <a:pos x="162" y="19"/>
              </a:cxn>
              <a:cxn ang="0">
                <a:pos x="227" y="0"/>
              </a:cxn>
              <a:cxn ang="0">
                <a:pos x="269" y="0"/>
              </a:cxn>
              <a:cxn ang="0">
                <a:pos x="278" y="14"/>
              </a:cxn>
              <a:cxn ang="0">
                <a:pos x="305" y="12"/>
              </a:cxn>
              <a:cxn ang="0">
                <a:pos x="329" y="33"/>
              </a:cxn>
              <a:cxn ang="0">
                <a:pos x="326" y="51"/>
              </a:cxn>
              <a:cxn ang="0">
                <a:pos x="336" y="59"/>
              </a:cxn>
              <a:cxn ang="0">
                <a:pos x="322" y="79"/>
              </a:cxn>
            </a:cxnLst>
            <a:rect l="0" t="0" r="r" b="b"/>
            <a:pathLst>
              <a:path w="336" h="367">
                <a:moveTo>
                  <a:pt x="322" y="79"/>
                </a:moveTo>
                <a:lnTo>
                  <a:pt x="311" y="96"/>
                </a:lnTo>
                <a:lnTo>
                  <a:pt x="306" y="129"/>
                </a:lnTo>
                <a:lnTo>
                  <a:pt x="295" y="151"/>
                </a:lnTo>
                <a:lnTo>
                  <a:pt x="297" y="157"/>
                </a:lnTo>
                <a:lnTo>
                  <a:pt x="299" y="170"/>
                </a:lnTo>
                <a:lnTo>
                  <a:pt x="301" y="231"/>
                </a:lnTo>
                <a:lnTo>
                  <a:pt x="318" y="254"/>
                </a:lnTo>
                <a:lnTo>
                  <a:pt x="320" y="266"/>
                </a:lnTo>
                <a:lnTo>
                  <a:pt x="297" y="273"/>
                </a:lnTo>
                <a:lnTo>
                  <a:pt x="288" y="287"/>
                </a:lnTo>
                <a:lnTo>
                  <a:pt x="291" y="311"/>
                </a:lnTo>
                <a:lnTo>
                  <a:pt x="284" y="337"/>
                </a:lnTo>
                <a:lnTo>
                  <a:pt x="291" y="347"/>
                </a:lnTo>
                <a:lnTo>
                  <a:pt x="304" y="347"/>
                </a:lnTo>
                <a:lnTo>
                  <a:pt x="304" y="367"/>
                </a:lnTo>
                <a:lnTo>
                  <a:pt x="290" y="364"/>
                </a:lnTo>
                <a:lnTo>
                  <a:pt x="259" y="337"/>
                </a:lnTo>
                <a:lnTo>
                  <a:pt x="243" y="340"/>
                </a:lnTo>
                <a:lnTo>
                  <a:pt x="225" y="325"/>
                </a:lnTo>
                <a:lnTo>
                  <a:pt x="214" y="328"/>
                </a:lnTo>
                <a:lnTo>
                  <a:pt x="206" y="319"/>
                </a:lnTo>
                <a:lnTo>
                  <a:pt x="169" y="325"/>
                </a:lnTo>
                <a:lnTo>
                  <a:pt x="175" y="314"/>
                </a:lnTo>
                <a:lnTo>
                  <a:pt x="167" y="291"/>
                </a:lnTo>
                <a:lnTo>
                  <a:pt x="167" y="254"/>
                </a:lnTo>
                <a:lnTo>
                  <a:pt x="148" y="249"/>
                </a:lnTo>
                <a:lnTo>
                  <a:pt x="150" y="241"/>
                </a:lnTo>
                <a:lnTo>
                  <a:pt x="127" y="244"/>
                </a:lnTo>
                <a:lnTo>
                  <a:pt x="123" y="263"/>
                </a:lnTo>
                <a:lnTo>
                  <a:pt x="97" y="265"/>
                </a:lnTo>
                <a:lnTo>
                  <a:pt x="81" y="249"/>
                </a:lnTo>
                <a:lnTo>
                  <a:pt x="70" y="219"/>
                </a:lnTo>
                <a:lnTo>
                  <a:pt x="17" y="220"/>
                </a:lnTo>
                <a:lnTo>
                  <a:pt x="2" y="228"/>
                </a:lnTo>
                <a:lnTo>
                  <a:pt x="0" y="220"/>
                </a:lnTo>
                <a:lnTo>
                  <a:pt x="13" y="198"/>
                </a:lnTo>
                <a:lnTo>
                  <a:pt x="21" y="199"/>
                </a:lnTo>
                <a:lnTo>
                  <a:pt x="34" y="191"/>
                </a:lnTo>
                <a:lnTo>
                  <a:pt x="39" y="199"/>
                </a:lnTo>
                <a:lnTo>
                  <a:pt x="63" y="181"/>
                </a:lnTo>
                <a:lnTo>
                  <a:pt x="71" y="146"/>
                </a:lnTo>
                <a:lnTo>
                  <a:pt x="95" y="118"/>
                </a:lnTo>
                <a:lnTo>
                  <a:pt x="111" y="31"/>
                </a:lnTo>
                <a:lnTo>
                  <a:pt x="127" y="0"/>
                </a:lnTo>
                <a:lnTo>
                  <a:pt x="162" y="19"/>
                </a:lnTo>
                <a:lnTo>
                  <a:pt x="227" y="0"/>
                </a:lnTo>
                <a:lnTo>
                  <a:pt x="269" y="0"/>
                </a:lnTo>
                <a:lnTo>
                  <a:pt x="278" y="14"/>
                </a:lnTo>
                <a:lnTo>
                  <a:pt x="305" y="12"/>
                </a:lnTo>
                <a:lnTo>
                  <a:pt x="329" y="33"/>
                </a:lnTo>
                <a:lnTo>
                  <a:pt x="326" y="51"/>
                </a:lnTo>
                <a:lnTo>
                  <a:pt x="336" y="59"/>
                </a:lnTo>
                <a:lnTo>
                  <a:pt x="322" y="79"/>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02" name="Freeform 308"/>
          <p:cNvSpPr>
            <a:spLocks/>
          </p:cNvSpPr>
          <p:nvPr/>
        </p:nvSpPr>
        <p:spPr bwMode="auto">
          <a:xfrm>
            <a:off x="4010027" y="3748205"/>
            <a:ext cx="84138" cy="195263"/>
          </a:xfrm>
          <a:custGeom>
            <a:avLst/>
            <a:gdLst/>
            <a:ahLst/>
            <a:cxnLst>
              <a:cxn ang="0">
                <a:pos x="36" y="121"/>
              </a:cxn>
              <a:cxn ang="0">
                <a:pos x="21" y="123"/>
              </a:cxn>
              <a:cxn ang="0">
                <a:pos x="17" y="73"/>
              </a:cxn>
              <a:cxn ang="0">
                <a:pos x="11" y="49"/>
              </a:cxn>
              <a:cxn ang="0">
                <a:pos x="0" y="39"/>
              </a:cxn>
              <a:cxn ang="0">
                <a:pos x="3" y="26"/>
              </a:cxn>
              <a:cxn ang="0">
                <a:pos x="29" y="8"/>
              </a:cxn>
              <a:cxn ang="0">
                <a:pos x="36" y="0"/>
              </a:cxn>
              <a:cxn ang="0">
                <a:pos x="49" y="14"/>
              </a:cxn>
              <a:cxn ang="0">
                <a:pos x="53" y="38"/>
              </a:cxn>
              <a:cxn ang="0">
                <a:pos x="36" y="77"/>
              </a:cxn>
              <a:cxn ang="0">
                <a:pos x="36" y="121"/>
              </a:cxn>
            </a:cxnLst>
            <a:rect l="0" t="0" r="r" b="b"/>
            <a:pathLst>
              <a:path w="53" h="123">
                <a:moveTo>
                  <a:pt x="36" y="121"/>
                </a:moveTo>
                <a:lnTo>
                  <a:pt x="21" y="123"/>
                </a:lnTo>
                <a:lnTo>
                  <a:pt x="17" y="73"/>
                </a:lnTo>
                <a:lnTo>
                  <a:pt x="11" y="49"/>
                </a:lnTo>
                <a:lnTo>
                  <a:pt x="0" y="39"/>
                </a:lnTo>
                <a:lnTo>
                  <a:pt x="3" y="26"/>
                </a:lnTo>
                <a:lnTo>
                  <a:pt x="29" y="8"/>
                </a:lnTo>
                <a:lnTo>
                  <a:pt x="36" y="0"/>
                </a:lnTo>
                <a:lnTo>
                  <a:pt x="49" y="14"/>
                </a:lnTo>
                <a:lnTo>
                  <a:pt x="53" y="38"/>
                </a:lnTo>
                <a:lnTo>
                  <a:pt x="36" y="77"/>
                </a:lnTo>
                <a:lnTo>
                  <a:pt x="36" y="121"/>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03" name="Freeform 309"/>
          <p:cNvSpPr>
            <a:spLocks/>
          </p:cNvSpPr>
          <p:nvPr/>
        </p:nvSpPr>
        <p:spPr bwMode="auto">
          <a:xfrm>
            <a:off x="4222751" y="4016492"/>
            <a:ext cx="12700" cy="17463"/>
          </a:xfrm>
          <a:custGeom>
            <a:avLst/>
            <a:gdLst/>
            <a:ahLst/>
            <a:cxnLst>
              <a:cxn ang="0">
                <a:pos x="8" y="4"/>
              </a:cxn>
              <a:cxn ang="0">
                <a:pos x="0" y="11"/>
              </a:cxn>
              <a:cxn ang="0">
                <a:pos x="3" y="0"/>
              </a:cxn>
              <a:cxn ang="0">
                <a:pos x="8" y="4"/>
              </a:cxn>
            </a:cxnLst>
            <a:rect l="0" t="0" r="r" b="b"/>
            <a:pathLst>
              <a:path w="8" h="11">
                <a:moveTo>
                  <a:pt x="8" y="4"/>
                </a:moveTo>
                <a:lnTo>
                  <a:pt x="0" y="11"/>
                </a:lnTo>
                <a:lnTo>
                  <a:pt x="3" y="0"/>
                </a:lnTo>
                <a:lnTo>
                  <a:pt x="8" y="4"/>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04" name="Freeform 310"/>
          <p:cNvSpPr>
            <a:spLocks/>
          </p:cNvSpPr>
          <p:nvPr/>
        </p:nvSpPr>
        <p:spPr bwMode="auto">
          <a:xfrm>
            <a:off x="4903789" y="3568818"/>
            <a:ext cx="417513" cy="458788"/>
          </a:xfrm>
          <a:custGeom>
            <a:avLst/>
            <a:gdLst/>
            <a:ahLst/>
            <a:cxnLst>
              <a:cxn ang="0">
                <a:pos x="90" y="0"/>
              </a:cxn>
              <a:cxn ang="0">
                <a:pos x="88" y="8"/>
              </a:cxn>
              <a:cxn ang="0">
                <a:pos x="67" y="19"/>
              </a:cxn>
              <a:cxn ang="0">
                <a:pos x="55" y="102"/>
              </a:cxn>
              <a:cxn ang="0">
                <a:pos x="21" y="151"/>
              </a:cxn>
              <a:cxn ang="0">
                <a:pos x="20" y="188"/>
              </a:cxn>
              <a:cxn ang="0">
                <a:pos x="5" y="191"/>
              </a:cxn>
              <a:cxn ang="0">
                <a:pos x="0" y="202"/>
              </a:cxn>
              <a:cxn ang="0">
                <a:pos x="17" y="209"/>
              </a:cxn>
              <a:cxn ang="0">
                <a:pos x="31" y="226"/>
              </a:cxn>
              <a:cxn ang="0">
                <a:pos x="39" y="248"/>
              </a:cxn>
              <a:cxn ang="0">
                <a:pos x="52" y="254"/>
              </a:cxn>
              <a:cxn ang="0">
                <a:pos x="51" y="268"/>
              </a:cxn>
              <a:cxn ang="0">
                <a:pos x="107" y="289"/>
              </a:cxn>
              <a:cxn ang="0">
                <a:pos x="139" y="275"/>
              </a:cxn>
              <a:cxn ang="0">
                <a:pos x="158" y="281"/>
              </a:cxn>
              <a:cxn ang="0">
                <a:pos x="192" y="261"/>
              </a:cxn>
              <a:cxn ang="0">
                <a:pos x="213" y="260"/>
              </a:cxn>
              <a:cxn ang="0">
                <a:pos x="262" y="204"/>
              </a:cxn>
              <a:cxn ang="0">
                <a:pos x="263" y="200"/>
              </a:cxn>
              <a:cxn ang="0">
                <a:pos x="248" y="200"/>
              </a:cxn>
              <a:cxn ang="0">
                <a:pos x="193" y="179"/>
              </a:cxn>
              <a:cxn ang="0">
                <a:pos x="172" y="155"/>
              </a:cxn>
              <a:cxn ang="0">
                <a:pos x="172" y="142"/>
              </a:cxn>
              <a:cxn ang="0">
                <a:pos x="157" y="142"/>
              </a:cxn>
              <a:cxn ang="0">
                <a:pos x="153" y="137"/>
              </a:cxn>
              <a:cxn ang="0">
                <a:pos x="160" y="114"/>
              </a:cxn>
              <a:cxn ang="0">
                <a:pos x="174" y="104"/>
              </a:cxn>
              <a:cxn ang="0">
                <a:pos x="142" y="69"/>
              </a:cxn>
              <a:cxn ang="0">
                <a:pos x="123" y="62"/>
              </a:cxn>
              <a:cxn ang="0">
                <a:pos x="118" y="51"/>
              </a:cxn>
              <a:cxn ang="0">
                <a:pos x="115" y="57"/>
              </a:cxn>
              <a:cxn ang="0">
                <a:pos x="90" y="0"/>
              </a:cxn>
            </a:cxnLst>
            <a:rect l="0" t="0" r="r" b="b"/>
            <a:pathLst>
              <a:path w="263" h="289">
                <a:moveTo>
                  <a:pt x="90" y="0"/>
                </a:moveTo>
                <a:lnTo>
                  <a:pt x="88" y="8"/>
                </a:lnTo>
                <a:lnTo>
                  <a:pt x="67" y="19"/>
                </a:lnTo>
                <a:lnTo>
                  <a:pt x="55" y="102"/>
                </a:lnTo>
                <a:lnTo>
                  <a:pt x="21" y="151"/>
                </a:lnTo>
                <a:lnTo>
                  <a:pt x="20" y="188"/>
                </a:lnTo>
                <a:lnTo>
                  <a:pt x="5" y="191"/>
                </a:lnTo>
                <a:lnTo>
                  <a:pt x="0" y="202"/>
                </a:lnTo>
                <a:lnTo>
                  <a:pt x="17" y="209"/>
                </a:lnTo>
                <a:lnTo>
                  <a:pt x="31" y="226"/>
                </a:lnTo>
                <a:lnTo>
                  <a:pt x="39" y="248"/>
                </a:lnTo>
                <a:lnTo>
                  <a:pt x="52" y="254"/>
                </a:lnTo>
                <a:lnTo>
                  <a:pt x="51" y="268"/>
                </a:lnTo>
                <a:lnTo>
                  <a:pt x="107" y="289"/>
                </a:lnTo>
                <a:lnTo>
                  <a:pt x="139" y="275"/>
                </a:lnTo>
                <a:lnTo>
                  <a:pt x="158" y="281"/>
                </a:lnTo>
                <a:lnTo>
                  <a:pt x="192" y="261"/>
                </a:lnTo>
                <a:lnTo>
                  <a:pt x="213" y="260"/>
                </a:lnTo>
                <a:lnTo>
                  <a:pt x="262" y="204"/>
                </a:lnTo>
                <a:lnTo>
                  <a:pt x="263" y="200"/>
                </a:lnTo>
                <a:lnTo>
                  <a:pt x="248" y="200"/>
                </a:lnTo>
                <a:lnTo>
                  <a:pt x="193" y="179"/>
                </a:lnTo>
                <a:lnTo>
                  <a:pt x="172" y="155"/>
                </a:lnTo>
                <a:lnTo>
                  <a:pt x="172" y="142"/>
                </a:lnTo>
                <a:lnTo>
                  <a:pt x="157" y="142"/>
                </a:lnTo>
                <a:lnTo>
                  <a:pt x="153" y="137"/>
                </a:lnTo>
                <a:lnTo>
                  <a:pt x="160" y="114"/>
                </a:lnTo>
                <a:lnTo>
                  <a:pt x="174" y="104"/>
                </a:lnTo>
                <a:lnTo>
                  <a:pt x="142" y="69"/>
                </a:lnTo>
                <a:lnTo>
                  <a:pt x="123" y="62"/>
                </a:lnTo>
                <a:lnTo>
                  <a:pt x="118" y="51"/>
                </a:lnTo>
                <a:lnTo>
                  <a:pt x="115" y="57"/>
                </a:lnTo>
                <a:lnTo>
                  <a:pt x="9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05" name="Freeform 311"/>
          <p:cNvSpPr>
            <a:spLocks/>
          </p:cNvSpPr>
          <p:nvPr/>
        </p:nvSpPr>
        <p:spPr bwMode="auto">
          <a:xfrm>
            <a:off x="5146676" y="3733918"/>
            <a:ext cx="41275" cy="60325"/>
          </a:xfrm>
          <a:custGeom>
            <a:avLst/>
            <a:gdLst/>
            <a:ahLst/>
            <a:cxnLst>
              <a:cxn ang="0">
                <a:pos x="26" y="28"/>
              </a:cxn>
              <a:cxn ang="0">
                <a:pos x="19" y="38"/>
              </a:cxn>
              <a:cxn ang="0">
                <a:pos x="4" y="38"/>
              </a:cxn>
              <a:cxn ang="0">
                <a:pos x="0" y="33"/>
              </a:cxn>
              <a:cxn ang="0">
                <a:pos x="7" y="10"/>
              </a:cxn>
              <a:cxn ang="0">
                <a:pos x="21" y="0"/>
              </a:cxn>
              <a:cxn ang="0">
                <a:pos x="26" y="16"/>
              </a:cxn>
              <a:cxn ang="0">
                <a:pos x="12" y="26"/>
              </a:cxn>
              <a:cxn ang="0">
                <a:pos x="26" y="28"/>
              </a:cxn>
            </a:cxnLst>
            <a:rect l="0" t="0" r="r" b="b"/>
            <a:pathLst>
              <a:path w="26" h="38">
                <a:moveTo>
                  <a:pt x="26" y="28"/>
                </a:moveTo>
                <a:lnTo>
                  <a:pt x="19" y="38"/>
                </a:lnTo>
                <a:lnTo>
                  <a:pt x="4" y="38"/>
                </a:lnTo>
                <a:lnTo>
                  <a:pt x="0" y="33"/>
                </a:lnTo>
                <a:lnTo>
                  <a:pt x="7" y="10"/>
                </a:lnTo>
                <a:lnTo>
                  <a:pt x="21" y="0"/>
                </a:lnTo>
                <a:lnTo>
                  <a:pt x="26" y="16"/>
                </a:lnTo>
                <a:lnTo>
                  <a:pt x="12" y="26"/>
                </a:lnTo>
                <a:lnTo>
                  <a:pt x="26" y="28"/>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06" name="Freeform 312"/>
          <p:cNvSpPr>
            <a:spLocks/>
          </p:cNvSpPr>
          <p:nvPr/>
        </p:nvSpPr>
        <p:spPr bwMode="auto">
          <a:xfrm>
            <a:off x="4229101" y="4067292"/>
            <a:ext cx="155575" cy="198438"/>
          </a:xfrm>
          <a:custGeom>
            <a:avLst/>
            <a:gdLst/>
            <a:ahLst/>
            <a:cxnLst>
              <a:cxn ang="0">
                <a:pos x="80" y="2"/>
              </a:cxn>
              <a:cxn ang="0">
                <a:pos x="46" y="0"/>
              </a:cxn>
              <a:cxn ang="0">
                <a:pos x="46" y="24"/>
              </a:cxn>
              <a:cxn ang="0">
                <a:pos x="14" y="25"/>
              </a:cxn>
              <a:cxn ang="0">
                <a:pos x="11" y="35"/>
              </a:cxn>
              <a:cxn ang="0">
                <a:pos x="20" y="42"/>
              </a:cxn>
              <a:cxn ang="0">
                <a:pos x="10" y="41"/>
              </a:cxn>
              <a:cxn ang="0">
                <a:pos x="9" y="53"/>
              </a:cxn>
              <a:cxn ang="0">
                <a:pos x="0" y="60"/>
              </a:cxn>
              <a:cxn ang="0">
                <a:pos x="10" y="83"/>
              </a:cxn>
              <a:cxn ang="0">
                <a:pos x="42" y="125"/>
              </a:cxn>
              <a:cxn ang="0">
                <a:pos x="52" y="113"/>
              </a:cxn>
              <a:cxn ang="0">
                <a:pos x="52" y="95"/>
              </a:cxn>
              <a:cxn ang="0">
                <a:pos x="70" y="83"/>
              </a:cxn>
              <a:cxn ang="0">
                <a:pos x="94" y="91"/>
              </a:cxn>
              <a:cxn ang="0">
                <a:pos x="97" y="62"/>
              </a:cxn>
              <a:cxn ang="0">
                <a:pos x="92" y="39"/>
              </a:cxn>
              <a:cxn ang="0">
                <a:pos x="98" y="21"/>
              </a:cxn>
              <a:cxn ang="0">
                <a:pos x="85" y="14"/>
              </a:cxn>
              <a:cxn ang="0">
                <a:pos x="77" y="21"/>
              </a:cxn>
              <a:cxn ang="0">
                <a:pos x="80" y="2"/>
              </a:cxn>
            </a:cxnLst>
            <a:rect l="0" t="0" r="r" b="b"/>
            <a:pathLst>
              <a:path w="98" h="125">
                <a:moveTo>
                  <a:pt x="80" y="2"/>
                </a:moveTo>
                <a:lnTo>
                  <a:pt x="46" y="0"/>
                </a:lnTo>
                <a:lnTo>
                  <a:pt x="46" y="24"/>
                </a:lnTo>
                <a:lnTo>
                  <a:pt x="14" y="25"/>
                </a:lnTo>
                <a:lnTo>
                  <a:pt x="11" y="35"/>
                </a:lnTo>
                <a:lnTo>
                  <a:pt x="20" y="42"/>
                </a:lnTo>
                <a:lnTo>
                  <a:pt x="10" y="41"/>
                </a:lnTo>
                <a:lnTo>
                  <a:pt x="9" y="53"/>
                </a:lnTo>
                <a:lnTo>
                  <a:pt x="0" y="60"/>
                </a:lnTo>
                <a:lnTo>
                  <a:pt x="10" y="83"/>
                </a:lnTo>
                <a:lnTo>
                  <a:pt x="42" y="125"/>
                </a:lnTo>
                <a:lnTo>
                  <a:pt x="52" y="113"/>
                </a:lnTo>
                <a:lnTo>
                  <a:pt x="52" y="95"/>
                </a:lnTo>
                <a:lnTo>
                  <a:pt x="70" y="83"/>
                </a:lnTo>
                <a:lnTo>
                  <a:pt x="94" y="91"/>
                </a:lnTo>
                <a:lnTo>
                  <a:pt x="97" y="62"/>
                </a:lnTo>
                <a:lnTo>
                  <a:pt x="92" y="39"/>
                </a:lnTo>
                <a:lnTo>
                  <a:pt x="98" y="21"/>
                </a:lnTo>
                <a:lnTo>
                  <a:pt x="85" y="14"/>
                </a:lnTo>
                <a:lnTo>
                  <a:pt x="77" y="21"/>
                </a:lnTo>
                <a:lnTo>
                  <a:pt x="80" y="2"/>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07" name="Freeform 313"/>
          <p:cNvSpPr>
            <a:spLocks/>
          </p:cNvSpPr>
          <p:nvPr/>
        </p:nvSpPr>
        <p:spPr bwMode="auto">
          <a:xfrm>
            <a:off x="3527426" y="3700579"/>
            <a:ext cx="82550" cy="25400"/>
          </a:xfrm>
          <a:custGeom>
            <a:avLst/>
            <a:gdLst/>
            <a:ahLst/>
            <a:cxnLst>
              <a:cxn ang="0">
                <a:pos x="4" y="5"/>
              </a:cxn>
              <a:cxn ang="0">
                <a:pos x="0" y="16"/>
              </a:cxn>
              <a:cxn ang="0">
                <a:pos x="28" y="5"/>
              </a:cxn>
              <a:cxn ang="0">
                <a:pos x="52" y="9"/>
              </a:cxn>
              <a:cxn ang="0">
                <a:pos x="30" y="0"/>
              </a:cxn>
              <a:cxn ang="0">
                <a:pos x="4" y="5"/>
              </a:cxn>
            </a:cxnLst>
            <a:rect l="0" t="0" r="r" b="b"/>
            <a:pathLst>
              <a:path w="52" h="16">
                <a:moveTo>
                  <a:pt x="4" y="5"/>
                </a:moveTo>
                <a:lnTo>
                  <a:pt x="0" y="16"/>
                </a:lnTo>
                <a:lnTo>
                  <a:pt x="28" y="5"/>
                </a:lnTo>
                <a:lnTo>
                  <a:pt x="52" y="9"/>
                </a:lnTo>
                <a:lnTo>
                  <a:pt x="30" y="0"/>
                </a:lnTo>
                <a:lnTo>
                  <a:pt x="4" y="5"/>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08" name="Freeform 314"/>
          <p:cNvSpPr>
            <a:spLocks/>
          </p:cNvSpPr>
          <p:nvPr/>
        </p:nvSpPr>
        <p:spPr bwMode="auto">
          <a:xfrm>
            <a:off x="3900489" y="3787893"/>
            <a:ext cx="122238" cy="204788"/>
          </a:xfrm>
          <a:custGeom>
            <a:avLst/>
            <a:gdLst/>
            <a:ahLst/>
            <a:cxnLst>
              <a:cxn ang="0">
                <a:pos x="77" y="101"/>
              </a:cxn>
              <a:cxn ang="0">
                <a:pos x="21" y="129"/>
              </a:cxn>
              <a:cxn ang="0">
                <a:pos x="2" y="120"/>
              </a:cxn>
              <a:cxn ang="0">
                <a:pos x="9" y="117"/>
              </a:cxn>
              <a:cxn ang="0">
                <a:pos x="0" y="91"/>
              </a:cxn>
              <a:cxn ang="0">
                <a:pos x="14" y="57"/>
              </a:cxn>
              <a:cxn ang="0">
                <a:pos x="9" y="32"/>
              </a:cxn>
              <a:cxn ang="0">
                <a:pos x="7" y="1"/>
              </a:cxn>
              <a:cxn ang="0">
                <a:pos x="53" y="0"/>
              </a:cxn>
              <a:cxn ang="0">
                <a:pos x="66" y="36"/>
              </a:cxn>
              <a:cxn ang="0">
                <a:pos x="67" y="85"/>
              </a:cxn>
              <a:cxn ang="0">
                <a:pos x="77" y="101"/>
              </a:cxn>
            </a:cxnLst>
            <a:rect l="0" t="0" r="r" b="b"/>
            <a:pathLst>
              <a:path w="77" h="129">
                <a:moveTo>
                  <a:pt x="77" y="101"/>
                </a:moveTo>
                <a:lnTo>
                  <a:pt x="21" y="129"/>
                </a:lnTo>
                <a:lnTo>
                  <a:pt x="2" y="120"/>
                </a:lnTo>
                <a:lnTo>
                  <a:pt x="9" y="117"/>
                </a:lnTo>
                <a:lnTo>
                  <a:pt x="0" y="91"/>
                </a:lnTo>
                <a:lnTo>
                  <a:pt x="14" y="57"/>
                </a:lnTo>
                <a:lnTo>
                  <a:pt x="9" y="32"/>
                </a:lnTo>
                <a:lnTo>
                  <a:pt x="7" y="1"/>
                </a:lnTo>
                <a:lnTo>
                  <a:pt x="53" y="0"/>
                </a:lnTo>
                <a:lnTo>
                  <a:pt x="66" y="36"/>
                </a:lnTo>
                <a:lnTo>
                  <a:pt x="67" y="85"/>
                </a:lnTo>
                <a:lnTo>
                  <a:pt x="77" y="101"/>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09" name="Freeform 315"/>
          <p:cNvSpPr>
            <a:spLocks/>
          </p:cNvSpPr>
          <p:nvPr/>
        </p:nvSpPr>
        <p:spPr bwMode="auto">
          <a:xfrm>
            <a:off x="3571877" y="3737093"/>
            <a:ext cx="201613" cy="168275"/>
          </a:xfrm>
          <a:custGeom>
            <a:avLst/>
            <a:gdLst/>
            <a:ahLst/>
            <a:cxnLst>
              <a:cxn ang="0">
                <a:pos x="0" y="35"/>
              </a:cxn>
              <a:cxn ang="0">
                <a:pos x="31" y="73"/>
              </a:cxn>
              <a:cxn ang="0">
                <a:pos x="46" y="56"/>
              </a:cxn>
              <a:cxn ang="0">
                <a:pos x="67" y="54"/>
              </a:cxn>
              <a:cxn ang="0">
                <a:pos x="79" y="75"/>
              </a:cxn>
              <a:cxn ang="0">
                <a:pos x="76" y="87"/>
              </a:cxn>
              <a:cxn ang="0">
                <a:pos x="81" y="85"/>
              </a:cxn>
              <a:cxn ang="0">
                <a:pos x="97" y="87"/>
              </a:cxn>
              <a:cxn ang="0">
                <a:pos x="97" y="106"/>
              </a:cxn>
              <a:cxn ang="0">
                <a:pos x="114" y="103"/>
              </a:cxn>
              <a:cxn ang="0">
                <a:pos x="123" y="92"/>
              </a:cxn>
              <a:cxn ang="0">
                <a:pos x="119" y="85"/>
              </a:cxn>
              <a:cxn ang="0">
                <a:pos x="127" y="87"/>
              </a:cxn>
              <a:cxn ang="0">
                <a:pos x="121" y="64"/>
              </a:cxn>
              <a:cxn ang="0">
                <a:pos x="123" y="50"/>
              </a:cxn>
              <a:cxn ang="0">
                <a:pos x="118" y="33"/>
              </a:cxn>
              <a:cxn ang="0">
                <a:pos x="112" y="35"/>
              </a:cxn>
              <a:cxn ang="0">
                <a:pos x="118" y="26"/>
              </a:cxn>
              <a:cxn ang="0">
                <a:pos x="109" y="21"/>
              </a:cxn>
              <a:cxn ang="0">
                <a:pos x="107" y="4"/>
              </a:cxn>
              <a:cxn ang="0">
                <a:pos x="79" y="15"/>
              </a:cxn>
              <a:cxn ang="0">
                <a:pos x="66" y="12"/>
              </a:cxn>
              <a:cxn ang="0">
                <a:pos x="66" y="5"/>
              </a:cxn>
              <a:cxn ang="0">
                <a:pos x="25" y="0"/>
              </a:cxn>
              <a:cxn ang="0">
                <a:pos x="24" y="21"/>
              </a:cxn>
              <a:cxn ang="0">
                <a:pos x="10" y="24"/>
              </a:cxn>
              <a:cxn ang="0">
                <a:pos x="0" y="35"/>
              </a:cxn>
            </a:cxnLst>
            <a:rect l="0" t="0" r="r" b="b"/>
            <a:pathLst>
              <a:path w="127" h="106">
                <a:moveTo>
                  <a:pt x="0" y="35"/>
                </a:moveTo>
                <a:lnTo>
                  <a:pt x="31" y="73"/>
                </a:lnTo>
                <a:lnTo>
                  <a:pt x="46" y="56"/>
                </a:lnTo>
                <a:lnTo>
                  <a:pt x="67" y="54"/>
                </a:lnTo>
                <a:lnTo>
                  <a:pt x="79" y="75"/>
                </a:lnTo>
                <a:lnTo>
                  <a:pt x="76" y="87"/>
                </a:lnTo>
                <a:lnTo>
                  <a:pt x="81" y="85"/>
                </a:lnTo>
                <a:lnTo>
                  <a:pt x="97" y="87"/>
                </a:lnTo>
                <a:lnTo>
                  <a:pt x="97" y="106"/>
                </a:lnTo>
                <a:lnTo>
                  <a:pt x="114" y="103"/>
                </a:lnTo>
                <a:lnTo>
                  <a:pt x="123" y="92"/>
                </a:lnTo>
                <a:lnTo>
                  <a:pt x="119" y="85"/>
                </a:lnTo>
                <a:lnTo>
                  <a:pt x="127" y="87"/>
                </a:lnTo>
                <a:lnTo>
                  <a:pt x="121" y="64"/>
                </a:lnTo>
                <a:lnTo>
                  <a:pt x="123" y="50"/>
                </a:lnTo>
                <a:lnTo>
                  <a:pt x="118" y="33"/>
                </a:lnTo>
                <a:lnTo>
                  <a:pt x="112" y="35"/>
                </a:lnTo>
                <a:lnTo>
                  <a:pt x="118" y="26"/>
                </a:lnTo>
                <a:lnTo>
                  <a:pt x="109" y="21"/>
                </a:lnTo>
                <a:lnTo>
                  <a:pt x="107" y="4"/>
                </a:lnTo>
                <a:lnTo>
                  <a:pt x="79" y="15"/>
                </a:lnTo>
                <a:lnTo>
                  <a:pt x="66" y="12"/>
                </a:lnTo>
                <a:lnTo>
                  <a:pt x="66" y="5"/>
                </a:lnTo>
                <a:lnTo>
                  <a:pt x="25" y="0"/>
                </a:lnTo>
                <a:lnTo>
                  <a:pt x="24" y="21"/>
                </a:lnTo>
                <a:lnTo>
                  <a:pt x="10" y="24"/>
                </a:lnTo>
                <a:lnTo>
                  <a:pt x="0" y="35"/>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10" name="Freeform 316"/>
          <p:cNvSpPr>
            <a:spLocks/>
          </p:cNvSpPr>
          <p:nvPr/>
        </p:nvSpPr>
        <p:spPr bwMode="auto">
          <a:xfrm>
            <a:off x="3752852" y="3800592"/>
            <a:ext cx="169863" cy="198438"/>
          </a:xfrm>
          <a:custGeom>
            <a:avLst/>
            <a:gdLst/>
            <a:ahLst/>
            <a:cxnLst>
              <a:cxn ang="0">
                <a:pos x="16" y="125"/>
              </a:cxn>
              <a:cxn ang="0">
                <a:pos x="64" y="111"/>
              </a:cxn>
              <a:cxn ang="0">
                <a:pos x="95" y="112"/>
              </a:cxn>
              <a:cxn ang="0">
                <a:pos x="102" y="109"/>
              </a:cxn>
              <a:cxn ang="0">
                <a:pos x="93" y="83"/>
              </a:cxn>
              <a:cxn ang="0">
                <a:pos x="107" y="49"/>
              </a:cxn>
              <a:cxn ang="0">
                <a:pos x="102" y="24"/>
              </a:cxn>
              <a:cxn ang="0">
                <a:pos x="95" y="14"/>
              </a:cxn>
              <a:cxn ang="0">
                <a:pos x="67" y="20"/>
              </a:cxn>
              <a:cxn ang="0">
                <a:pos x="58" y="6"/>
              </a:cxn>
              <a:cxn ang="0">
                <a:pos x="41" y="9"/>
              </a:cxn>
              <a:cxn ang="0">
                <a:pos x="40" y="0"/>
              </a:cxn>
              <a:cxn ang="0">
                <a:pos x="26" y="10"/>
              </a:cxn>
              <a:cxn ang="0">
                <a:pos x="18" y="5"/>
              </a:cxn>
              <a:cxn ang="0">
                <a:pos x="9" y="10"/>
              </a:cxn>
              <a:cxn ang="0">
                <a:pos x="7" y="24"/>
              </a:cxn>
              <a:cxn ang="0">
                <a:pos x="13" y="47"/>
              </a:cxn>
              <a:cxn ang="0">
                <a:pos x="5" y="45"/>
              </a:cxn>
              <a:cxn ang="0">
                <a:pos x="9" y="52"/>
              </a:cxn>
              <a:cxn ang="0">
                <a:pos x="0" y="63"/>
              </a:cxn>
              <a:cxn ang="0">
                <a:pos x="4" y="72"/>
              </a:cxn>
              <a:cxn ang="0">
                <a:pos x="0" y="83"/>
              </a:cxn>
              <a:cxn ang="0">
                <a:pos x="19" y="97"/>
              </a:cxn>
              <a:cxn ang="0">
                <a:pos x="16" y="125"/>
              </a:cxn>
            </a:cxnLst>
            <a:rect l="0" t="0" r="r" b="b"/>
            <a:pathLst>
              <a:path w="107" h="125">
                <a:moveTo>
                  <a:pt x="16" y="125"/>
                </a:moveTo>
                <a:lnTo>
                  <a:pt x="64" y="111"/>
                </a:lnTo>
                <a:lnTo>
                  <a:pt x="95" y="112"/>
                </a:lnTo>
                <a:lnTo>
                  <a:pt x="102" y="109"/>
                </a:lnTo>
                <a:lnTo>
                  <a:pt x="93" y="83"/>
                </a:lnTo>
                <a:lnTo>
                  <a:pt x="107" y="49"/>
                </a:lnTo>
                <a:lnTo>
                  <a:pt x="102" y="24"/>
                </a:lnTo>
                <a:lnTo>
                  <a:pt x="95" y="14"/>
                </a:lnTo>
                <a:lnTo>
                  <a:pt x="67" y="20"/>
                </a:lnTo>
                <a:lnTo>
                  <a:pt x="58" y="6"/>
                </a:lnTo>
                <a:lnTo>
                  <a:pt x="41" y="9"/>
                </a:lnTo>
                <a:lnTo>
                  <a:pt x="40" y="0"/>
                </a:lnTo>
                <a:lnTo>
                  <a:pt x="26" y="10"/>
                </a:lnTo>
                <a:lnTo>
                  <a:pt x="18" y="5"/>
                </a:lnTo>
                <a:lnTo>
                  <a:pt x="9" y="10"/>
                </a:lnTo>
                <a:lnTo>
                  <a:pt x="7" y="24"/>
                </a:lnTo>
                <a:lnTo>
                  <a:pt x="13" y="47"/>
                </a:lnTo>
                <a:lnTo>
                  <a:pt x="5" y="45"/>
                </a:lnTo>
                <a:lnTo>
                  <a:pt x="9" y="52"/>
                </a:lnTo>
                <a:lnTo>
                  <a:pt x="0" y="63"/>
                </a:lnTo>
                <a:lnTo>
                  <a:pt x="4" y="72"/>
                </a:lnTo>
                <a:lnTo>
                  <a:pt x="0" y="83"/>
                </a:lnTo>
                <a:lnTo>
                  <a:pt x="19" y="97"/>
                </a:lnTo>
                <a:lnTo>
                  <a:pt x="16" y="125"/>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11" name="Freeform 317"/>
          <p:cNvSpPr>
            <a:spLocks/>
          </p:cNvSpPr>
          <p:nvPr/>
        </p:nvSpPr>
        <p:spPr bwMode="auto">
          <a:xfrm>
            <a:off x="4933952" y="3994268"/>
            <a:ext cx="220663" cy="290513"/>
          </a:xfrm>
          <a:custGeom>
            <a:avLst/>
            <a:gdLst/>
            <a:ahLst/>
            <a:cxnLst>
              <a:cxn ang="0">
                <a:pos x="32" y="0"/>
              </a:cxn>
              <a:cxn ang="0">
                <a:pos x="8" y="0"/>
              </a:cxn>
              <a:cxn ang="0">
                <a:pos x="0" y="10"/>
              </a:cxn>
              <a:cxn ang="0">
                <a:pos x="5" y="13"/>
              </a:cxn>
              <a:cxn ang="0">
                <a:pos x="19" y="49"/>
              </a:cxn>
              <a:cxn ang="0">
                <a:pos x="1" y="87"/>
              </a:cxn>
              <a:cxn ang="0">
                <a:pos x="4" y="98"/>
              </a:cxn>
              <a:cxn ang="0">
                <a:pos x="15" y="97"/>
              </a:cxn>
              <a:cxn ang="0">
                <a:pos x="5" y="102"/>
              </a:cxn>
              <a:cxn ang="0">
                <a:pos x="5" y="111"/>
              </a:cxn>
              <a:cxn ang="0">
                <a:pos x="65" y="151"/>
              </a:cxn>
              <a:cxn ang="0">
                <a:pos x="69" y="166"/>
              </a:cxn>
              <a:cxn ang="0">
                <a:pos x="95" y="183"/>
              </a:cxn>
              <a:cxn ang="0">
                <a:pos x="113" y="145"/>
              </a:cxn>
              <a:cxn ang="0">
                <a:pos x="134" y="123"/>
              </a:cxn>
              <a:cxn ang="0">
                <a:pos x="124" y="109"/>
              </a:cxn>
              <a:cxn ang="0">
                <a:pos x="124" y="35"/>
              </a:cxn>
              <a:cxn ang="0">
                <a:pos x="139" y="13"/>
              </a:cxn>
              <a:cxn ang="0">
                <a:pos x="120" y="7"/>
              </a:cxn>
              <a:cxn ang="0">
                <a:pos x="88" y="21"/>
              </a:cxn>
              <a:cxn ang="0">
                <a:pos x="32" y="0"/>
              </a:cxn>
            </a:cxnLst>
            <a:rect l="0" t="0" r="r" b="b"/>
            <a:pathLst>
              <a:path w="139" h="183">
                <a:moveTo>
                  <a:pt x="32" y="0"/>
                </a:moveTo>
                <a:lnTo>
                  <a:pt x="8" y="0"/>
                </a:lnTo>
                <a:lnTo>
                  <a:pt x="0" y="10"/>
                </a:lnTo>
                <a:lnTo>
                  <a:pt x="5" y="13"/>
                </a:lnTo>
                <a:lnTo>
                  <a:pt x="19" y="49"/>
                </a:lnTo>
                <a:lnTo>
                  <a:pt x="1" y="87"/>
                </a:lnTo>
                <a:lnTo>
                  <a:pt x="4" y="98"/>
                </a:lnTo>
                <a:lnTo>
                  <a:pt x="15" y="97"/>
                </a:lnTo>
                <a:lnTo>
                  <a:pt x="5" y="102"/>
                </a:lnTo>
                <a:lnTo>
                  <a:pt x="5" y="111"/>
                </a:lnTo>
                <a:lnTo>
                  <a:pt x="65" y="151"/>
                </a:lnTo>
                <a:lnTo>
                  <a:pt x="69" y="166"/>
                </a:lnTo>
                <a:lnTo>
                  <a:pt x="95" y="183"/>
                </a:lnTo>
                <a:lnTo>
                  <a:pt x="113" y="145"/>
                </a:lnTo>
                <a:lnTo>
                  <a:pt x="134" y="123"/>
                </a:lnTo>
                <a:lnTo>
                  <a:pt x="124" y="109"/>
                </a:lnTo>
                <a:lnTo>
                  <a:pt x="124" y="35"/>
                </a:lnTo>
                <a:lnTo>
                  <a:pt x="139" y="13"/>
                </a:lnTo>
                <a:lnTo>
                  <a:pt x="120" y="7"/>
                </a:lnTo>
                <a:lnTo>
                  <a:pt x="88" y="21"/>
                </a:lnTo>
                <a:lnTo>
                  <a:pt x="32"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12" name="Freeform 318"/>
          <p:cNvSpPr>
            <a:spLocks/>
          </p:cNvSpPr>
          <p:nvPr/>
        </p:nvSpPr>
        <p:spPr bwMode="auto">
          <a:xfrm>
            <a:off x="4987926" y="3995855"/>
            <a:ext cx="22225" cy="69850"/>
          </a:xfrm>
          <a:custGeom>
            <a:avLst/>
            <a:gdLst/>
            <a:ahLst/>
            <a:cxnLst>
              <a:cxn ang="0">
                <a:pos x="3" y="0"/>
              </a:cxn>
              <a:cxn ang="0">
                <a:pos x="14" y="44"/>
              </a:cxn>
              <a:cxn ang="0">
                <a:pos x="0" y="19"/>
              </a:cxn>
              <a:cxn ang="0">
                <a:pos x="3" y="0"/>
              </a:cxn>
            </a:cxnLst>
            <a:rect l="0" t="0" r="r" b="b"/>
            <a:pathLst>
              <a:path w="14" h="44">
                <a:moveTo>
                  <a:pt x="3" y="0"/>
                </a:moveTo>
                <a:lnTo>
                  <a:pt x="14" y="44"/>
                </a:lnTo>
                <a:lnTo>
                  <a:pt x="0" y="19"/>
                </a:lnTo>
                <a:lnTo>
                  <a:pt x="3"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13" name="Freeform 319"/>
          <p:cNvSpPr>
            <a:spLocks/>
          </p:cNvSpPr>
          <p:nvPr/>
        </p:nvSpPr>
        <p:spPr bwMode="auto">
          <a:xfrm>
            <a:off x="4724402" y="5037254"/>
            <a:ext cx="61913" cy="65088"/>
          </a:xfrm>
          <a:custGeom>
            <a:avLst/>
            <a:gdLst/>
            <a:ahLst/>
            <a:cxnLst>
              <a:cxn ang="0">
                <a:pos x="39" y="17"/>
              </a:cxn>
              <a:cxn ang="0">
                <a:pos x="32" y="31"/>
              </a:cxn>
              <a:cxn ang="0">
                <a:pos x="15" y="41"/>
              </a:cxn>
              <a:cxn ang="0">
                <a:pos x="0" y="23"/>
              </a:cxn>
              <a:cxn ang="0">
                <a:pos x="22" y="0"/>
              </a:cxn>
              <a:cxn ang="0">
                <a:pos x="31" y="3"/>
              </a:cxn>
              <a:cxn ang="0">
                <a:pos x="39" y="17"/>
              </a:cxn>
            </a:cxnLst>
            <a:rect l="0" t="0" r="r" b="b"/>
            <a:pathLst>
              <a:path w="39" h="41">
                <a:moveTo>
                  <a:pt x="39" y="17"/>
                </a:moveTo>
                <a:lnTo>
                  <a:pt x="32" y="31"/>
                </a:lnTo>
                <a:lnTo>
                  <a:pt x="15" y="41"/>
                </a:lnTo>
                <a:lnTo>
                  <a:pt x="0" y="23"/>
                </a:lnTo>
                <a:lnTo>
                  <a:pt x="22" y="0"/>
                </a:lnTo>
                <a:lnTo>
                  <a:pt x="31" y="3"/>
                </a:lnTo>
                <a:lnTo>
                  <a:pt x="39" y="17"/>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14" name="Freeform 320"/>
          <p:cNvSpPr>
            <a:spLocks/>
          </p:cNvSpPr>
          <p:nvPr/>
        </p:nvSpPr>
        <p:spPr bwMode="auto">
          <a:xfrm>
            <a:off x="3670302" y="3872030"/>
            <a:ext cx="112713" cy="127000"/>
          </a:xfrm>
          <a:custGeom>
            <a:avLst/>
            <a:gdLst/>
            <a:ahLst/>
            <a:cxnLst>
              <a:cxn ang="0">
                <a:pos x="0" y="30"/>
              </a:cxn>
              <a:cxn ang="0">
                <a:pos x="38" y="66"/>
              </a:cxn>
              <a:cxn ang="0">
                <a:pos x="68" y="80"/>
              </a:cxn>
              <a:cxn ang="0">
                <a:pos x="71" y="52"/>
              </a:cxn>
              <a:cxn ang="0">
                <a:pos x="52" y="38"/>
              </a:cxn>
              <a:cxn ang="0">
                <a:pos x="56" y="27"/>
              </a:cxn>
              <a:cxn ang="0">
                <a:pos x="52" y="18"/>
              </a:cxn>
              <a:cxn ang="0">
                <a:pos x="35" y="21"/>
              </a:cxn>
              <a:cxn ang="0">
                <a:pos x="35" y="2"/>
              </a:cxn>
              <a:cxn ang="0">
                <a:pos x="19" y="0"/>
              </a:cxn>
              <a:cxn ang="0">
                <a:pos x="0" y="30"/>
              </a:cxn>
            </a:cxnLst>
            <a:rect l="0" t="0" r="r" b="b"/>
            <a:pathLst>
              <a:path w="71" h="80">
                <a:moveTo>
                  <a:pt x="0" y="30"/>
                </a:moveTo>
                <a:lnTo>
                  <a:pt x="38" y="66"/>
                </a:lnTo>
                <a:lnTo>
                  <a:pt x="68" y="80"/>
                </a:lnTo>
                <a:lnTo>
                  <a:pt x="71" y="52"/>
                </a:lnTo>
                <a:lnTo>
                  <a:pt x="52" y="38"/>
                </a:lnTo>
                <a:lnTo>
                  <a:pt x="56" y="27"/>
                </a:lnTo>
                <a:lnTo>
                  <a:pt x="52" y="18"/>
                </a:lnTo>
                <a:lnTo>
                  <a:pt x="35" y="21"/>
                </a:lnTo>
                <a:lnTo>
                  <a:pt x="35" y="2"/>
                </a:lnTo>
                <a:lnTo>
                  <a:pt x="19" y="0"/>
                </a:lnTo>
                <a:lnTo>
                  <a:pt x="0" y="3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15" name="Freeform 321"/>
          <p:cNvSpPr>
            <a:spLocks/>
          </p:cNvSpPr>
          <p:nvPr/>
        </p:nvSpPr>
        <p:spPr bwMode="auto">
          <a:xfrm>
            <a:off x="4244977" y="3092568"/>
            <a:ext cx="433388" cy="431800"/>
          </a:xfrm>
          <a:custGeom>
            <a:avLst/>
            <a:gdLst/>
            <a:ahLst/>
            <a:cxnLst>
              <a:cxn ang="0">
                <a:pos x="267" y="30"/>
              </a:cxn>
              <a:cxn ang="0">
                <a:pos x="260" y="62"/>
              </a:cxn>
              <a:cxn ang="0">
                <a:pos x="267" y="81"/>
              </a:cxn>
              <a:cxn ang="0">
                <a:pos x="273" y="221"/>
              </a:cxn>
              <a:cxn ang="0">
                <a:pos x="273" y="260"/>
              </a:cxn>
              <a:cxn ang="0">
                <a:pos x="256" y="260"/>
              </a:cxn>
              <a:cxn ang="0">
                <a:pos x="256" y="272"/>
              </a:cxn>
              <a:cxn ang="0">
                <a:pos x="117" y="195"/>
              </a:cxn>
              <a:cxn ang="0">
                <a:pos x="99" y="202"/>
              </a:cxn>
              <a:cxn ang="0">
                <a:pos x="81" y="192"/>
              </a:cxn>
              <a:cxn ang="0">
                <a:pos x="43" y="192"/>
              </a:cxn>
              <a:cxn ang="0">
                <a:pos x="36" y="177"/>
              </a:cxn>
              <a:cxn ang="0">
                <a:pos x="13" y="165"/>
              </a:cxn>
              <a:cxn ang="0">
                <a:pos x="1" y="139"/>
              </a:cxn>
              <a:cxn ang="0">
                <a:pos x="8" y="132"/>
              </a:cxn>
              <a:cxn ang="0">
                <a:pos x="10" y="107"/>
              </a:cxn>
              <a:cxn ang="0">
                <a:pos x="7" y="76"/>
              </a:cxn>
              <a:cxn ang="0">
                <a:pos x="0" y="65"/>
              </a:cxn>
              <a:cxn ang="0">
                <a:pos x="4" y="56"/>
              </a:cxn>
              <a:cxn ang="0">
                <a:pos x="17" y="48"/>
              </a:cxn>
              <a:cxn ang="0">
                <a:pos x="17" y="30"/>
              </a:cxn>
              <a:cxn ang="0">
                <a:pos x="35" y="16"/>
              </a:cxn>
              <a:cxn ang="0">
                <a:pos x="36" y="0"/>
              </a:cxn>
              <a:cxn ang="0">
                <a:pos x="99" y="16"/>
              </a:cxn>
              <a:cxn ang="0">
                <a:pos x="109" y="35"/>
              </a:cxn>
              <a:cxn ang="0">
                <a:pos x="140" y="44"/>
              </a:cxn>
              <a:cxn ang="0">
                <a:pos x="162" y="58"/>
              </a:cxn>
              <a:cxn ang="0">
                <a:pos x="178" y="49"/>
              </a:cxn>
              <a:cxn ang="0">
                <a:pos x="179" y="23"/>
              </a:cxn>
              <a:cxn ang="0">
                <a:pos x="196" y="9"/>
              </a:cxn>
              <a:cxn ang="0">
                <a:pos x="228" y="10"/>
              </a:cxn>
              <a:cxn ang="0">
                <a:pos x="234" y="20"/>
              </a:cxn>
              <a:cxn ang="0">
                <a:pos x="267" y="30"/>
              </a:cxn>
            </a:cxnLst>
            <a:rect l="0" t="0" r="r" b="b"/>
            <a:pathLst>
              <a:path w="273" h="272">
                <a:moveTo>
                  <a:pt x="267" y="30"/>
                </a:moveTo>
                <a:lnTo>
                  <a:pt x="260" y="62"/>
                </a:lnTo>
                <a:lnTo>
                  <a:pt x="267" y="81"/>
                </a:lnTo>
                <a:lnTo>
                  <a:pt x="273" y="221"/>
                </a:lnTo>
                <a:lnTo>
                  <a:pt x="273" y="260"/>
                </a:lnTo>
                <a:lnTo>
                  <a:pt x="256" y="260"/>
                </a:lnTo>
                <a:lnTo>
                  <a:pt x="256" y="272"/>
                </a:lnTo>
                <a:lnTo>
                  <a:pt x="117" y="195"/>
                </a:lnTo>
                <a:lnTo>
                  <a:pt x="99" y="202"/>
                </a:lnTo>
                <a:lnTo>
                  <a:pt x="81" y="192"/>
                </a:lnTo>
                <a:lnTo>
                  <a:pt x="43" y="192"/>
                </a:lnTo>
                <a:lnTo>
                  <a:pt x="36" y="177"/>
                </a:lnTo>
                <a:lnTo>
                  <a:pt x="13" y="165"/>
                </a:lnTo>
                <a:lnTo>
                  <a:pt x="1" y="139"/>
                </a:lnTo>
                <a:lnTo>
                  <a:pt x="8" y="132"/>
                </a:lnTo>
                <a:lnTo>
                  <a:pt x="10" y="107"/>
                </a:lnTo>
                <a:lnTo>
                  <a:pt x="7" y="76"/>
                </a:lnTo>
                <a:lnTo>
                  <a:pt x="0" y="65"/>
                </a:lnTo>
                <a:lnTo>
                  <a:pt x="4" y="56"/>
                </a:lnTo>
                <a:lnTo>
                  <a:pt x="17" y="48"/>
                </a:lnTo>
                <a:lnTo>
                  <a:pt x="17" y="30"/>
                </a:lnTo>
                <a:lnTo>
                  <a:pt x="35" y="16"/>
                </a:lnTo>
                <a:lnTo>
                  <a:pt x="36" y="0"/>
                </a:lnTo>
                <a:lnTo>
                  <a:pt x="99" y="16"/>
                </a:lnTo>
                <a:lnTo>
                  <a:pt x="109" y="35"/>
                </a:lnTo>
                <a:lnTo>
                  <a:pt x="140" y="44"/>
                </a:lnTo>
                <a:lnTo>
                  <a:pt x="162" y="58"/>
                </a:lnTo>
                <a:lnTo>
                  <a:pt x="178" y="49"/>
                </a:lnTo>
                <a:lnTo>
                  <a:pt x="179" y="23"/>
                </a:lnTo>
                <a:lnTo>
                  <a:pt x="196" y="9"/>
                </a:lnTo>
                <a:lnTo>
                  <a:pt x="228" y="10"/>
                </a:lnTo>
                <a:lnTo>
                  <a:pt x="234" y="20"/>
                </a:lnTo>
                <a:lnTo>
                  <a:pt x="267" y="3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16" name="Freeform 322"/>
          <p:cNvSpPr>
            <a:spLocks/>
          </p:cNvSpPr>
          <p:nvPr/>
        </p:nvSpPr>
        <p:spPr bwMode="auto">
          <a:xfrm>
            <a:off x="5170489" y="4524493"/>
            <a:ext cx="206375" cy="422275"/>
          </a:xfrm>
          <a:custGeom>
            <a:avLst/>
            <a:gdLst/>
            <a:ahLst/>
            <a:cxnLst>
              <a:cxn ang="0">
                <a:pos x="25" y="80"/>
              </a:cxn>
              <a:cxn ang="0">
                <a:pos x="55" y="70"/>
              </a:cxn>
              <a:cxn ang="0">
                <a:pos x="63" y="77"/>
              </a:cxn>
              <a:cxn ang="0">
                <a:pos x="62" y="67"/>
              </a:cxn>
              <a:cxn ang="0">
                <a:pos x="69" y="60"/>
              </a:cxn>
              <a:cxn ang="0">
                <a:pos x="74" y="65"/>
              </a:cxn>
              <a:cxn ang="0">
                <a:pos x="76" y="51"/>
              </a:cxn>
              <a:cxn ang="0">
                <a:pos x="78" y="56"/>
              </a:cxn>
              <a:cxn ang="0">
                <a:pos x="88" y="49"/>
              </a:cxn>
              <a:cxn ang="0">
                <a:pos x="83" y="44"/>
              </a:cxn>
              <a:cxn ang="0">
                <a:pos x="88" y="39"/>
              </a:cxn>
              <a:cxn ang="0">
                <a:pos x="88" y="28"/>
              </a:cxn>
              <a:cxn ang="0">
                <a:pos x="94" y="31"/>
              </a:cxn>
              <a:cxn ang="0">
                <a:pos x="104" y="21"/>
              </a:cxn>
              <a:cxn ang="0">
                <a:pos x="104" y="4"/>
              </a:cxn>
              <a:cxn ang="0">
                <a:pos x="111" y="0"/>
              </a:cxn>
              <a:cxn ang="0">
                <a:pos x="122" y="16"/>
              </a:cxn>
              <a:cxn ang="0">
                <a:pos x="130" y="63"/>
              </a:cxn>
              <a:cxn ang="0">
                <a:pos x="125" y="73"/>
              </a:cxn>
              <a:cxn ang="0">
                <a:pos x="119" y="63"/>
              </a:cxn>
              <a:cxn ang="0">
                <a:pos x="119" y="88"/>
              </a:cxn>
              <a:cxn ang="0">
                <a:pos x="67" y="245"/>
              </a:cxn>
              <a:cxn ang="0">
                <a:pos x="56" y="256"/>
              </a:cxn>
              <a:cxn ang="0">
                <a:pos x="30" y="266"/>
              </a:cxn>
              <a:cxn ang="0">
                <a:pos x="7" y="245"/>
              </a:cxn>
              <a:cxn ang="0">
                <a:pos x="0" y="207"/>
              </a:cxn>
              <a:cxn ang="0">
                <a:pos x="0" y="192"/>
              </a:cxn>
              <a:cxn ang="0">
                <a:pos x="24" y="151"/>
              </a:cxn>
              <a:cxn ang="0">
                <a:pos x="16" y="105"/>
              </a:cxn>
              <a:cxn ang="0">
                <a:pos x="25" y="80"/>
              </a:cxn>
            </a:cxnLst>
            <a:rect l="0" t="0" r="r" b="b"/>
            <a:pathLst>
              <a:path w="130" h="266">
                <a:moveTo>
                  <a:pt x="25" y="80"/>
                </a:moveTo>
                <a:lnTo>
                  <a:pt x="55" y="70"/>
                </a:lnTo>
                <a:lnTo>
                  <a:pt x="63" y="77"/>
                </a:lnTo>
                <a:lnTo>
                  <a:pt x="62" y="67"/>
                </a:lnTo>
                <a:lnTo>
                  <a:pt x="69" y="60"/>
                </a:lnTo>
                <a:lnTo>
                  <a:pt x="74" y="65"/>
                </a:lnTo>
                <a:lnTo>
                  <a:pt x="76" y="51"/>
                </a:lnTo>
                <a:lnTo>
                  <a:pt x="78" y="56"/>
                </a:lnTo>
                <a:lnTo>
                  <a:pt x="88" y="49"/>
                </a:lnTo>
                <a:lnTo>
                  <a:pt x="83" y="44"/>
                </a:lnTo>
                <a:lnTo>
                  <a:pt x="88" y="39"/>
                </a:lnTo>
                <a:lnTo>
                  <a:pt x="88" y="28"/>
                </a:lnTo>
                <a:lnTo>
                  <a:pt x="94" y="31"/>
                </a:lnTo>
                <a:lnTo>
                  <a:pt x="104" y="21"/>
                </a:lnTo>
                <a:lnTo>
                  <a:pt x="104" y="4"/>
                </a:lnTo>
                <a:lnTo>
                  <a:pt x="111" y="0"/>
                </a:lnTo>
                <a:lnTo>
                  <a:pt x="122" y="16"/>
                </a:lnTo>
                <a:lnTo>
                  <a:pt x="130" y="63"/>
                </a:lnTo>
                <a:lnTo>
                  <a:pt x="125" y="73"/>
                </a:lnTo>
                <a:lnTo>
                  <a:pt x="119" y="63"/>
                </a:lnTo>
                <a:lnTo>
                  <a:pt x="119" y="88"/>
                </a:lnTo>
                <a:lnTo>
                  <a:pt x="67" y="245"/>
                </a:lnTo>
                <a:lnTo>
                  <a:pt x="56" y="256"/>
                </a:lnTo>
                <a:lnTo>
                  <a:pt x="30" y="266"/>
                </a:lnTo>
                <a:lnTo>
                  <a:pt x="7" y="245"/>
                </a:lnTo>
                <a:lnTo>
                  <a:pt x="0" y="207"/>
                </a:lnTo>
                <a:lnTo>
                  <a:pt x="0" y="192"/>
                </a:lnTo>
                <a:lnTo>
                  <a:pt x="24" y="151"/>
                </a:lnTo>
                <a:lnTo>
                  <a:pt x="16" y="105"/>
                </a:lnTo>
                <a:lnTo>
                  <a:pt x="25" y="8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17" name="Freeform 323"/>
          <p:cNvSpPr>
            <a:spLocks/>
          </p:cNvSpPr>
          <p:nvPr/>
        </p:nvSpPr>
        <p:spPr bwMode="auto">
          <a:xfrm>
            <a:off x="4895851" y="4434005"/>
            <a:ext cx="85725" cy="241300"/>
          </a:xfrm>
          <a:custGeom>
            <a:avLst/>
            <a:gdLst/>
            <a:ahLst/>
            <a:cxnLst>
              <a:cxn ang="0">
                <a:pos x="7" y="94"/>
              </a:cxn>
              <a:cxn ang="0">
                <a:pos x="14" y="103"/>
              </a:cxn>
              <a:cxn ang="0">
                <a:pos x="29" y="103"/>
              </a:cxn>
              <a:cxn ang="0">
                <a:pos x="25" y="130"/>
              </a:cxn>
              <a:cxn ang="0">
                <a:pos x="43" y="152"/>
              </a:cxn>
              <a:cxn ang="0">
                <a:pos x="42" y="143"/>
              </a:cxn>
              <a:cxn ang="0">
                <a:pos x="51" y="131"/>
              </a:cxn>
              <a:cxn ang="0">
                <a:pos x="54" y="110"/>
              </a:cxn>
              <a:cxn ang="0">
                <a:pos x="36" y="82"/>
              </a:cxn>
              <a:cxn ang="0">
                <a:pos x="43" y="101"/>
              </a:cxn>
              <a:cxn ang="0">
                <a:pos x="30" y="96"/>
              </a:cxn>
              <a:cxn ang="0">
                <a:pos x="22" y="59"/>
              </a:cxn>
              <a:cxn ang="0">
                <a:pos x="26" y="46"/>
              </a:cxn>
              <a:cxn ang="0">
                <a:pos x="24" y="4"/>
              </a:cxn>
              <a:cxn ang="0">
                <a:pos x="5" y="0"/>
              </a:cxn>
              <a:cxn ang="0">
                <a:pos x="17" y="26"/>
              </a:cxn>
              <a:cxn ang="0">
                <a:pos x="11" y="43"/>
              </a:cxn>
              <a:cxn ang="0">
                <a:pos x="12" y="63"/>
              </a:cxn>
              <a:cxn ang="0">
                <a:pos x="5" y="66"/>
              </a:cxn>
              <a:cxn ang="0">
                <a:pos x="0" y="85"/>
              </a:cxn>
              <a:cxn ang="0">
                <a:pos x="7" y="94"/>
              </a:cxn>
            </a:cxnLst>
            <a:rect l="0" t="0" r="r" b="b"/>
            <a:pathLst>
              <a:path w="54" h="152">
                <a:moveTo>
                  <a:pt x="7" y="94"/>
                </a:moveTo>
                <a:lnTo>
                  <a:pt x="14" y="103"/>
                </a:lnTo>
                <a:lnTo>
                  <a:pt x="29" y="103"/>
                </a:lnTo>
                <a:lnTo>
                  <a:pt x="25" y="130"/>
                </a:lnTo>
                <a:lnTo>
                  <a:pt x="43" y="152"/>
                </a:lnTo>
                <a:lnTo>
                  <a:pt x="42" y="143"/>
                </a:lnTo>
                <a:lnTo>
                  <a:pt x="51" y="131"/>
                </a:lnTo>
                <a:lnTo>
                  <a:pt x="54" y="110"/>
                </a:lnTo>
                <a:lnTo>
                  <a:pt x="36" y="82"/>
                </a:lnTo>
                <a:lnTo>
                  <a:pt x="43" y="101"/>
                </a:lnTo>
                <a:lnTo>
                  <a:pt x="30" y="96"/>
                </a:lnTo>
                <a:lnTo>
                  <a:pt x="22" y="59"/>
                </a:lnTo>
                <a:lnTo>
                  <a:pt x="26" y="46"/>
                </a:lnTo>
                <a:lnTo>
                  <a:pt x="24" y="4"/>
                </a:lnTo>
                <a:lnTo>
                  <a:pt x="5" y="0"/>
                </a:lnTo>
                <a:lnTo>
                  <a:pt x="17" y="26"/>
                </a:lnTo>
                <a:lnTo>
                  <a:pt x="11" y="43"/>
                </a:lnTo>
                <a:lnTo>
                  <a:pt x="12" y="63"/>
                </a:lnTo>
                <a:lnTo>
                  <a:pt x="5" y="66"/>
                </a:lnTo>
                <a:lnTo>
                  <a:pt x="0" y="85"/>
                </a:lnTo>
                <a:lnTo>
                  <a:pt x="7" y="94"/>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18" name="Freeform 324"/>
          <p:cNvSpPr>
            <a:spLocks/>
          </p:cNvSpPr>
          <p:nvPr/>
        </p:nvSpPr>
        <p:spPr bwMode="auto">
          <a:xfrm>
            <a:off x="3656013" y="3351329"/>
            <a:ext cx="450850" cy="465138"/>
          </a:xfrm>
          <a:custGeom>
            <a:avLst/>
            <a:gdLst/>
            <a:ahLst/>
            <a:cxnLst>
              <a:cxn ang="0">
                <a:pos x="130" y="0"/>
              </a:cxn>
              <a:cxn ang="0">
                <a:pos x="231" y="75"/>
              </a:cxn>
              <a:cxn ang="0">
                <a:pos x="244" y="90"/>
              </a:cxn>
              <a:cxn ang="0">
                <a:pos x="266" y="102"/>
              </a:cxn>
              <a:cxn ang="0">
                <a:pos x="269" y="118"/>
              </a:cxn>
              <a:cxn ang="0">
                <a:pos x="283" y="116"/>
              </a:cxn>
              <a:cxn ang="0">
                <a:pos x="284" y="177"/>
              </a:cxn>
              <a:cxn ang="0">
                <a:pos x="272" y="191"/>
              </a:cxn>
              <a:cxn ang="0">
                <a:pos x="214" y="198"/>
              </a:cxn>
              <a:cxn ang="0">
                <a:pos x="196" y="199"/>
              </a:cxn>
              <a:cxn ang="0">
                <a:pos x="168" y="225"/>
              </a:cxn>
              <a:cxn ang="0">
                <a:pos x="143" y="233"/>
              </a:cxn>
              <a:cxn ang="0">
                <a:pos x="123" y="268"/>
              </a:cxn>
              <a:cxn ang="0">
                <a:pos x="119" y="289"/>
              </a:cxn>
              <a:cxn ang="0">
                <a:pos x="102" y="292"/>
              </a:cxn>
              <a:cxn ang="0">
                <a:pos x="101" y="283"/>
              </a:cxn>
              <a:cxn ang="0">
                <a:pos x="87" y="293"/>
              </a:cxn>
              <a:cxn ang="0">
                <a:pos x="79" y="288"/>
              </a:cxn>
              <a:cxn ang="0">
                <a:pos x="70" y="293"/>
              </a:cxn>
              <a:cxn ang="0">
                <a:pos x="65" y="276"/>
              </a:cxn>
              <a:cxn ang="0">
                <a:pos x="59" y="278"/>
              </a:cxn>
              <a:cxn ang="0">
                <a:pos x="65" y="269"/>
              </a:cxn>
              <a:cxn ang="0">
                <a:pos x="56" y="264"/>
              </a:cxn>
              <a:cxn ang="0">
                <a:pos x="54" y="247"/>
              </a:cxn>
              <a:cxn ang="0">
                <a:pos x="26" y="258"/>
              </a:cxn>
              <a:cxn ang="0">
                <a:pos x="13" y="255"/>
              </a:cxn>
              <a:cxn ang="0">
                <a:pos x="13" y="248"/>
              </a:cxn>
              <a:cxn ang="0">
                <a:pos x="0" y="202"/>
              </a:cxn>
              <a:cxn ang="0">
                <a:pos x="14" y="180"/>
              </a:cxn>
              <a:cxn ang="0">
                <a:pos x="27" y="194"/>
              </a:cxn>
              <a:cxn ang="0">
                <a:pos x="35" y="187"/>
              </a:cxn>
              <a:cxn ang="0">
                <a:pos x="115" y="188"/>
              </a:cxn>
              <a:cxn ang="0">
                <a:pos x="119" y="172"/>
              </a:cxn>
              <a:cxn ang="0">
                <a:pos x="112" y="169"/>
              </a:cxn>
              <a:cxn ang="0">
                <a:pos x="101" y="0"/>
              </a:cxn>
              <a:cxn ang="0">
                <a:pos x="130" y="0"/>
              </a:cxn>
            </a:cxnLst>
            <a:rect l="0" t="0" r="r" b="b"/>
            <a:pathLst>
              <a:path w="284" h="293">
                <a:moveTo>
                  <a:pt x="130" y="0"/>
                </a:moveTo>
                <a:lnTo>
                  <a:pt x="231" y="75"/>
                </a:lnTo>
                <a:lnTo>
                  <a:pt x="244" y="90"/>
                </a:lnTo>
                <a:lnTo>
                  <a:pt x="266" y="102"/>
                </a:lnTo>
                <a:lnTo>
                  <a:pt x="269" y="118"/>
                </a:lnTo>
                <a:lnTo>
                  <a:pt x="283" y="116"/>
                </a:lnTo>
                <a:lnTo>
                  <a:pt x="284" y="177"/>
                </a:lnTo>
                <a:lnTo>
                  <a:pt x="272" y="191"/>
                </a:lnTo>
                <a:lnTo>
                  <a:pt x="214" y="198"/>
                </a:lnTo>
                <a:lnTo>
                  <a:pt x="196" y="199"/>
                </a:lnTo>
                <a:lnTo>
                  <a:pt x="168" y="225"/>
                </a:lnTo>
                <a:lnTo>
                  <a:pt x="143" y="233"/>
                </a:lnTo>
                <a:lnTo>
                  <a:pt x="123" y="268"/>
                </a:lnTo>
                <a:lnTo>
                  <a:pt x="119" y="289"/>
                </a:lnTo>
                <a:lnTo>
                  <a:pt x="102" y="292"/>
                </a:lnTo>
                <a:lnTo>
                  <a:pt x="101" y="283"/>
                </a:lnTo>
                <a:lnTo>
                  <a:pt x="87" y="293"/>
                </a:lnTo>
                <a:lnTo>
                  <a:pt x="79" y="288"/>
                </a:lnTo>
                <a:lnTo>
                  <a:pt x="70" y="293"/>
                </a:lnTo>
                <a:lnTo>
                  <a:pt x="65" y="276"/>
                </a:lnTo>
                <a:lnTo>
                  <a:pt x="59" y="278"/>
                </a:lnTo>
                <a:lnTo>
                  <a:pt x="65" y="269"/>
                </a:lnTo>
                <a:lnTo>
                  <a:pt x="56" y="264"/>
                </a:lnTo>
                <a:lnTo>
                  <a:pt x="54" y="247"/>
                </a:lnTo>
                <a:lnTo>
                  <a:pt x="26" y="258"/>
                </a:lnTo>
                <a:lnTo>
                  <a:pt x="13" y="255"/>
                </a:lnTo>
                <a:lnTo>
                  <a:pt x="13" y="248"/>
                </a:lnTo>
                <a:lnTo>
                  <a:pt x="0" y="202"/>
                </a:lnTo>
                <a:lnTo>
                  <a:pt x="14" y="180"/>
                </a:lnTo>
                <a:lnTo>
                  <a:pt x="27" y="194"/>
                </a:lnTo>
                <a:lnTo>
                  <a:pt x="35" y="187"/>
                </a:lnTo>
                <a:lnTo>
                  <a:pt x="115" y="188"/>
                </a:lnTo>
                <a:lnTo>
                  <a:pt x="119" y="172"/>
                </a:lnTo>
                <a:lnTo>
                  <a:pt x="112" y="169"/>
                </a:lnTo>
                <a:lnTo>
                  <a:pt x="101" y="0"/>
                </a:lnTo>
                <a:lnTo>
                  <a:pt x="13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19" name="Freeform 325"/>
          <p:cNvSpPr>
            <a:spLocks/>
          </p:cNvSpPr>
          <p:nvPr/>
        </p:nvSpPr>
        <p:spPr bwMode="auto">
          <a:xfrm>
            <a:off x="3530602" y="3279893"/>
            <a:ext cx="331788" cy="392113"/>
          </a:xfrm>
          <a:custGeom>
            <a:avLst/>
            <a:gdLst/>
            <a:ahLst/>
            <a:cxnLst>
              <a:cxn ang="0">
                <a:pos x="0" y="123"/>
              </a:cxn>
              <a:cxn ang="0">
                <a:pos x="12" y="135"/>
              </a:cxn>
              <a:cxn ang="0">
                <a:pos x="7" y="155"/>
              </a:cxn>
              <a:cxn ang="0">
                <a:pos x="14" y="173"/>
              </a:cxn>
              <a:cxn ang="0">
                <a:pos x="4" y="221"/>
              </a:cxn>
              <a:cxn ang="0">
                <a:pos x="8" y="212"/>
              </a:cxn>
              <a:cxn ang="0">
                <a:pos x="42" y="210"/>
              </a:cxn>
              <a:cxn ang="0">
                <a:pos x="79" y="247"/>
              </a:cxn>
              <a:cxn ang="0">
                <a:pos x="93" y="225"/>
              </a:cxn>
              <a:cxn ang="0">
                <a:pos x="106" y="239"/>
              </a:cxn>
              <a:cxn ang="0">
                <a:pos x="114" y="232"/>
              </a:cxn>
              <a:cxn ang="0">
                <a:pos x="194" y="233"/>
              </a:cxn>
              <a:cxn ang="0">
                <a:pos x="198" y="217"/>
              </a:cxn>
              <a:cxn ang="0">
                <a:pos x="191" y="214"/>
              </a:cxn>
              <a:cxn ang="0">
                <a:pos x="180" y="45"/>
              </a:cxn>
              <a:cxn ang="0">
                <a:pos x="209" y="45"/>
              </a:cxn>
              <a:cxn ang="0">
                <a:pos x="149" y="0"/>
              </a:cxn>
              <a:cxn ang="0">
                <a:pos x="147" y="24"/>
              </a:cxn>
              <a:cxn ang="0">
                <a:pos x="93" y="24"/>
              </a:cxn>
              <a:cxn ang="0">
                <a:pos x="91" y="74"/>
              </a:cxn>
              <a:cxn ang="0">
                <a:pos x="68" y="84"/>
              </a:cxn>
              <a:cxn ang="0">
                <a:pos x="70" y="116"/>
              </a:cxn>
              <a:cxn ang="0">
                <a:pos x="5" y="116"/>
              </a:cxn>
              <a:cxn ang="0">
                <a:pos x="0" y="123"/>
              </a:cxn>
            </a:cxnLst>
            <a:rect l="0" t="0" r="r" b="b"/>
            <a:pathLst>
              <a:path w="209" h="247">
                <a:moveTo>
                  <a:pt x="0" y="123"/>
                </a:moveTo>
                <a:lnTo>
                  <a:pt x="12" y="135"/>
                </a:lnTo>
                <a:lnTo>
                  <a:pt x="7" y="155"/>
                </a:lnTo>
                <a:lnTo>
                  <a:pt x="14" y="173"/>
                </a:lnTo>
                <a:lnTo>
                  <a:pt x="4" y="221"/>
                </a:lnTo>
                <a:lnTo>
                  <a:pt x="8" y="212"/>
                </a:lnTo>
                <a:lnTo>
                  <a:pt x="42" y="210"/>
                </a:lnTo>
                <a:lnTo>
                  <a:pt x="79" y="247"/>
                </a:lnTo>
                <a:lnTo>
                  <a:pt x="93" y="225"/>
                </a:lnTo>
                <a:lnTo>
                  <a:pt x="106" y="239"/>
                </a:lnTo>
                <a:lnTo>
                  <a:pt x="114" y="232"/>
                </a:lnTo>
                <a:lnTo>
                  <a:pt x="194" y="233"/>
                </a:lnTo>
                <a:lnTo>
                  <a:pt x="198" y="217"/>
                </a:lnTo>
                <a:lnTo>
                  <a:pt x="191" y="214"/>
                </a:lnTo>
                <a:lnTo>
                  <a:pt x="180" y="45"/>
                </a:lnTo>
                <a:lnTo>
                  <a:pt x="209" y="45"/>
                </a:lnTo>
                <a:lnTo>
                  <a:pt x="149" y="0"/>
                </a:lnTo>
                <a:lnTo>
                  <a:pt x="147" y="24"/>
                </a:lnTo>
                <a:lnTo>
                  <a:pt x="93" y="24"/>
                </a:lnTo>
                <a:lnTo>
                  <a:pt x="91" y="74"/>
                </a:lnTo>
                <a:lnTo>
                  <a:pt x="68" y="84"/>
                </a:lnTo>
                <a:lnTo>
                  <a:pt x="70" y="116"/>
                </a:lnTo>
                <a:lnTo>
                  <a:pt x="5" y="116"/>
                </a:lnTo>
                <a:lnTo>
                  <a:pt x="0" y="123"/>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20" name="Freeform 326"/>
          <p:cNvSpPr>
            <a:spLocks/>
          </p:cNvSpPr>
          <p:nvPr/>
        </p:nvSpPr>
        <p:spPr bwMode="auto">
          <a:xfrm>
            <a:off x="3649664" y="3006842"/>
            <a:ext cx="327025" cy="257175"/>
          </a:xfrm>
          <a:custGeom>
            <a:avLst/>
            <a:gdLst/>
            <a:ahLst/>
            <a:cxnLst>
              <a:cxn ang="0">
                <a:pos x="0" y="162"/>
              </a:cxn>
              <a:cxn ang="0">
                <a:pos x="46" y="134"/>
              </a:cxn>
              <a:cxn ang="0">
                <a:pos x="52" y="126"/>
              </a:cxn>
              <a:cxn ang="0">
                <a:pos x="59" y="116"/>
              </a:cxn>
              <a:cxn ang="0">
                <a:pos x="58" y="89"/>
              </a:cxn>
              <a:cxn ang="0">
                <a:pos x="70" y="67"/>
              </a:cxn>
              <a:cxn ang="0">
                <a:pos x="113" y="35"/>
              </a:cxn>
              <a:cxn ang="0">
                <a:pos x="129" y="3"/>
              </a:cxn>
              <a:cxn ang="0">
                <a:pos x="137" y="0"/>
              </a:cxn>
              <a:cxn ang="0">
                <a:pos x="154" y="14"/>
              </a:cxn>
              <a:cxn ang="0">
                <a:pos x="192" y="17"/>
              </a:cxn>
              <a:cxn ang="0">
                <a:pos x="197" y="57"/>
              </a:cxn>
              <a:cxn ang="0">
                <a:pos x="206" y="66"/>
              </a:cxn>
              <a:cxn ang="0">
                <a:pos x="203" y="74"/>
              </a:cxn>
              <a:cxn ang="0">
                <a:pos x="174" y="74"/>
              </a:cxn>
              <a:cxn ang="0">
                <a:pos x="158" y="84"/>
              </a:cxn>
              <a:cxn ang="0">
                <a:pos x="161" y="96"/>
              </a:cxn>
              <a:cxn ang="0">
                <a:pos x="127" y="117"/>
              </a:cxn>
              <a:cxn ang="0">
                <a:pos x="84" y="134"/>
              </a:cxn>
              <a:cxn ang="0">
                <a:pos x="76" y="141"/>
              </a:cxn>
              <a:cxn ang="0">
                <a:pos x="74" y="162"/>
              </a:cxn>
              <a:cxn ang="0">
                <a:pos x="0" y="162"/>
              </a:cxn>
            </a:cxnLst>
            <a:rect l="0" t="0" r="r" b="b"/>
            <a:pathLst>
              <a:path w="206" h="162">
                <a:moveTo>
                  <a:pt x="0" y="162"/>
                </a:moveTo>
                <a:lnTo>
                  <a:pt x="46" y="134"/>
                </a:lnTo>
                <a:lnTo>
                  <a:pt x="52" y="126"/>
                </a:lnTo>
                <a:lnTo>
                  <a:pt x="59" y="116"/>
                </a:lnTo>
                <a:lnTo>
                  <a:pt x="58" y="89"/>
                </a:lnTo>
                <a:lnTo>
                  <a:pt x="70" y="67"/>
                </a:lnTo>
                <a:lnTo>
                  <a:pt x="113" y="35"/>
                </a:lnTo>
                <a:lnTo>
                  <a:pt x="129" y="3"/>
                </a:lnTo>
                <a:lnTo>
                  <a:pt x="137" y="0"/>
                </a:lnTo>
                <a:lnTo>
                  <a:pt x="154" y="14"/>
                </a:lnTo>
                <a:lnTo>
                  <a:pt x="192" y="17"/>
                </a:lnTo>
                <a:lnTo>
                  <a:pt x="197" y="57"/>
                </a:lnTo>
                <a:lnTo>
                  <a:pt x="206" y="66"/>
                </a:lnTo>
                <a:lnTo>
                  <a:pt x="203" y="74"/>
                </a:lnTo>
                <a:lnTo>
                  <a:pt x="174" y="74"/>
                </a:lnTo>
                <a:lnTo>
                  <a:pt x="158" y="84"/>
                </a:lnTo>
                <a:lnTo>
                  <a:pt x="161" y="96"/>
                </a:lnTo>
                <a:lnTo>
                  <a:pt x="127" y="117"/>
                </a:lnTo>
                <a:lnTo>
                  <a:pt x="84" y="134"/>
                </a:lnTo>
                <a:lnTo>
                  <a:pt x="76" y="141"/>
                </a:lnTo>
                <a:lnTo>
                  <a:pt x="74" y="162"/>
                </a:lnTo>
                <a:lnTo>
                  <a:pt x="0" y="162"/>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21" name="Freeform 327"/>
          <p:cNvSpPr>
            <a:spLocks/>
          </p:cNvSpPr>
          <p:nvPr/>
        </p:nvSpPr>
        <p:spPr bwMode="auto">
          <a:xfrm>
            <a:off x="4818063" y="4467342"/>
            <a:ext cx="292100" cy="514350"/>
          </a:xfrm>
          <a:custGeom>
            <a:avLst/>
            <a:gdLst/>
            <a:ahLst/>
            <a:cxnLst>
              <a:cxn ang="0">
                <a:pos x="184" y="0"/>
              </a:cxn>
              <a:cxn ang="0">
                <a:pos x="182" y="102"/>
              </a:cxn>
              <a:cxn ang="0">
                <a:pos x="155" y="131"/>
              </a:cxn>
              <a:cxn ang="0">
                <a:pos x="126" y="144"/>
              </a:cxn>
              <a:cxn ang="0">
                <a:pos x="78" y="190"/>
              </a:cxn>
              <a:cxn ang="0">
                <a:pos x="77" y="203"/>
              </a:cxn>
              <a:cxn ang="0">
                <a:pos x="91" y="235"/>
              </a:cxn>
              <a:cxn ang="0">
                <a:pos x="86" y="273"/>
              </a:cxn>
              <a:cxn ang="0">
                <a:pos x="75" y="287"/>
              </a:cxn>
              <a:cxn ang="0">
                <a:pos x="40" y="302"/>
              </a:cxn>
              <a:cxn ang="0">
                <a:pos x="35" y="310"/>
              </a:cxn>
              <a:cxn ang="0">
                <a:pos x="42" y="312"/>
              </a:cxn>
              <a:cxn ang="0">
                <a:pos x="40" y="324"/>
              </a:cxn>
              <a:cxn ang="0">
                <a:pos x="28" y="324"/>
              </a:cxn>
              <a:cxn ang="0">
                <a:pos x="28" y="305"/>
              </a:cxn>
              <a:cxn ang="0">
                <a:pos x="22" y="242"/>
              </a:cxn>
              <a:cxn ang="0">
                <a:pos x="47" y="190"/>
              </a:cxn>
              <a:cxn ang="0">
                <a:pos x="50" y="140"/>
              </a:cxn>
              <a:cxn ang="0">
                <a:pos x="46" y="120"/>
              </a:cxn>
              <a:cxn ang="0">
                <a:pos x="4" y="110"/>
              </a:cxn>
              <a:cxn ang="0">
                <a:pos x="4" y="103"/>
              </a:cxn>
              <a:cxn ang="0">
                <a:pos x="0" y="92"/>
              </a:cxn>
              <a:cxn ang="0">
                <a:pos x="56" y="73"/>
              </a:cxn>
              <a:cxn ang="0">
                <a:pos x="63" y="82"/>
              </a:cxn>
              <a:cxn ang="0">
                <a:pos x="78" y="82"/>
              </a:cxn>
              <a:cxn ang="0">
                <a:pos x="74" y="109"/>
              </a:cxn>
              <a:cxn ang="0">
                <a:pos x="92" y="131"/>
              </a:cxn>
              <a:cxn ang="0">
                <a:pos x="91" y="122"/>
              </a:cxn>
              <a:cxn ang="0">
                <a:pos x="100" y="110"/>
              </a:cxn>
              <a:cxn ang="0">
                <a:pos x="103" y="89"/>
              </a:cxn>
              <a:cxn ang="0">
                <a:pos x="85" y="61"/>
              </a:cxn>
              <a:cxn ang="0">
                <a:pos x="84" y="40"/>
              </a:cxn>
              <a:cxn ang="0">
                <a:pos x="88" y="22"/>
              </a:cxn>
              <a:cxn ang="0">
                <a:pos x="114" y="25"/>
              </a:cxn>
              <a:cxn ang="0">
                <a:pos x="158" y="18"/>
              </a:cxn>
              <a:cxn ang="0">
                <a:pos x="184" y="0"/>
              </a:cxn>
            </a:cxnLst>
            <a:rect l="0" t="0" r="r" b="b"/>
            <a:pathLst>
              <a:path w="184" h="324">
                <a:moveTo>
                  <a:pt x="184" y="0"/>
                </a:moveTo>
                <a:lnTo>
                  <a:pt x="182" y="102"/>
                </a:lnTo>
                <a:lnTo>
                  <a:pt x="155" y="131"/>
                </a:lnTo>
                <a:lnTo>
                  <a:pt x="126" y="144"/>
                </a:lnTo>
                <a:lnTo>
                  <a:pt x="78" y="190"/>
                </a:lnTo>
                <a:lnTo>
                  <a:pt x="77" y="203"/>
                </a:lnTo>
                <a:lnTo>
                  <a:pt x="91" y="235"/>
                </a:lnTo>
                <a:lnTo>
                  <a:pt x="86" y="273"/>
                </a:lnTo>
                <a:lnTo>
                  <a:pt x="75" y="287"/>
                </a:lnTo>
                <a:lnTo>
                  <a:pt x="40" y="302"/>
                </a:lnTo>
                <a:lnTo>
                  <a:pt x="35" y="310"/>
                </a:lnTo>
                <a:lnTo>
                  <a:pt x="42" y="312"/>
                </a:lnTo>
                <a:lnTo>
                  <a:pt x="40" y="324"/>
                </a:lnTo>
                <a:lnTo>
                  <a:pt x="28" y="324"/>
                </a:lnTo>
                <a:lnTo>
                  <a:pt x="28" y="305"/>
                </a:lnTo>
                <a:lnTo>
                  <a:pt x="22" y="242"/>
                </a:lnTo>
                <a:lnTo>
                  <a:pt x="47" y="190"/>
                </a:lnTo>
                <a:lnTo>
                  <a:pt x="50" y="140"/>
                </a:lnTo>
                <a:lnTo>
                  <a:pt x="46" y="120"/>
                </a:lnTo>
                <a:lnTo>
                  <a:pt x="4" y="110"/>
                </a:lnTo>
                <a:lnTo>
                  <a:pt x="4" y="103"/>
                </a:lnTo>
                <a:lnTo>
                  <a:pt x="0" y="92"/>
                </a:lnTo>
                <a:lnTo>
                  <a:pt x="56" y="73"/>
                </a:lnTo>
                <a:lnTo>
                  <a:pt x="63" y="82"/>
                </a:lnTo>
                <a:lnTo>
                  <a:pt x="78" y="82"/>
                </a:lnTo>
                <a:lnTo>
                  <a:pt x="74" y="109"/>
                </a:lnTo>
                <a:lnTo>
                  <a:pt x="92" y="131"/>
                </a:lnTo>
                <a:lnTo>
                  <a:pt x="91" y="122"/>
                </a:lnTo>
                <a:lnTo>
                  <a:pt x="100" y="110"/>
                </a:lnTo>
                <a:lnTo>
                  <a:pt x="103" y="89"/>
                </a:lnTo>
                <a:lnTo>
                  <a:pt x="85" y="61"/>
                </a:lnTo>
                <a:lnTo>
                  <a:pt x="84" y="40"/>
                </a:lnTo>
                <a:lnTo>
                  <a:pt x="88" y="22"/>
                </a:lnTo>
                <a:lnTo>
                  <a:pt x="114" y="25"/>
                </a:lnTo>
                <a:lnTo>
                  <a:pt x="158" y="18"/>
                </a:lnTo>
                <a:lnTo>
                  <a:pt x="184"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22" name="Freeform 328"/>
          <p:cNvSpPr>
            <a:spLocks/>
          </p:cNvSpPr>
          <p:nvPr/>
        </p:nvSpPr>
        <p:spPr bwMode="auto">
          <a:xfrm>
            <a:off x="3995739" y="3397368"/>
            <a:ext cx="434975" cy="373063"/>
          </a:xfrm>
          <a:custGeom>
            <a:avLst/>
            <a:gdLst/>
            <a:ahLst/>
            <a:cxnLst>
              <a:cxn ang="0">
                <a:pos x="256" y="10"/>
              </a:cxn>
              <a:cxn ang="0">
                <a:pos x="238" y="0"/>
              </a:cxn>
              <a:cxn ang="0">
                <a:pos x="200" y="0"/>
              </a:cxn>
              <a:cxn ang="0">
                <a:pos x="97" y="80"/>
              </a:cxn>
              <a:cxn ang="0">
                <a:pos x="69" y="87"/>
              </a:cxn>
              <a:cxn ang="0">
                <a:pos x="70" y="148"/>
              </a:cxn>
              <a:cxn ang="0">
                <a:pos x="58" y="162"/>
              </a:cxn>
              <a:cxn ang="0">
                <a:pos x="0" y="169"/>
              </a:cxn>
              <a:cxn ang="0">
                <a:pos x="2" y="189"/>
              </a:cxn>
              <a:cxn ang="0">
                <a:pos x="20" y="214"/>
              </a:cxn>
              <a:cxn ang="0">
                <a:pos x="33" y="215"/>
              </a:cxn>
              <a:cxn ang="0">
                <a:pos x="38" y="229"/>
              </a:cxn>
              <a:cxn ang="0">
                <a:pos x="45" y="221"/>
              </a:cxn>
              <a:cxn ang="0">
                <a:pos x="58" y="235"/>
              </a:cxn>
              <a:cxn ang="0">
                <a:pos x="58" y="219"/>
              </a:cxn>
              <a:cxn ang="0">
                <a:pos x="69" y="200"/>
              </a:cxn>
              <a:cxn ang="0">
                <a:pos x="80" y="193"/>
              </a:cxn>
              <a:cxn ang="0">
                <a:pos x="95" y="193"/>
              </a:cxn>
              <a:cxn ang="0">
                <a:pos x="116" y="210"/>
              </a:cxn>
              <a:cxn ang="0">
                <a:pos x="135" y="203"/>
              </a:cxn>
              <a:cxn ang="0">
                <a:pos x="158" y="212"/>
              </a:cxn>
              <a:cxn ang="0">
                <a:pos x="175" y="203"/>
              </a:cxn>
              <a:cxn ang="0">
                <a:pos x="212" y="204"/>
              </a:cxn>
              <a:cxn ang="0">
                <a:pos x="226" y="191"/>
              </a:cxn>
              <a:cxn ang="0">
                <a:pos x="223" y="187"/>
              </a:cxn>
              <a:cxn ang="0">
                <a:pos x="230" y="182"/>
              </a:cxn>
              <a:cxn ang="0">
                <a:pos x="263" y="131"/>
              </a:cxn>
              <a:cxn ang="0">
                <a:pos x="274" y="61"/>
              </a:cxn>
              <a:cxn ang="0">
                <a:pos x="256" y="40"/>
              </a:cxn>
              <a:cxn ang="0">
                <a:pos x="256" y="10"/>
              </a:cxn>
            </a:cxnLst>
            <a:rect l="0" t="0" r="r" b="b"/>
            <a:pathLst>
              <a:path w="274" h="235">
                <a:moveTo>
                  <a:pt x="256" y="10"/>
                </a:moveTo>
                <a:lnTo>
                  <a:pt x="238" y="0"/>
                </a:lnTo>
                <a:lnTo>
                  <a:pt x="200" y="0"/>
                </a:lnTo>
                <a:lnTo>
                  <a:pt x="97" y="80"/>
                </a:lnTo>
                <a:lnTo>
                  <a:pt x="69" y="87"/>
                </a:lnTo>
                <a:lnTo>
                  <a:pt x="70" y="148"/>
                </a:lnTo>
                <a:lnTo>
                  <a:pt x="58" y="162"/>
                </a:lnTo>
                <a:lnTo>
                  <a:pt x="0" y="169"/>
                </a:lnTo>
                <a:lnTo>
                  <a:pt x="2" y="189"/>
                </a:lnTo>
                <a:lnTo>
                  <a:pt x="20" y="214"/>
                </a:lnTo>
                <a:lnTo>
                  <a:pt x="33" y="215"/>
                </a:lnTo>
                <a:lnTo>
                  <a:pt x="38" y="229"/>
                </a:lnTo>
                <a:lnTo>
                  <a:pt x="45" y="221"/>
                </a:lnTo>
                <a:lnTo>
                  <a:pt x="58" y="235"/>
                </a:lnTo>
                <a:lnTo>
                  <a:pt x="58" y="219"/>
                </a:lnTo>
                <a:lnTo>
                  <a:pt x="69" y="200"/>
                </a:lnTo>
                <a:lnTo>
                  <a:pt x="80" y="193"/>
                </a:lnTo>
                <a:lnTo>
                  <a:pt x="95" y="193"/>
                </a:lnTo>
                <a:lnTo>
                  <a:pt x="116" y="210"/>
                </a:lnTo>
                <a:lnTo>
                  <a:pt x="135" y="203"/>
                </a:lnTo>
                <a:lnTo>
                  <a:pt x="158" y="212"/>
                </a:lnTo>
                <a:lnTo>
                  <a:pt x="175" y="203"/>
                </a:lnTo>
                <a:lnTo>
                  <a:pt x="212" y="204"/>
                </a:lnTo>
                <a:lnTo>
                  <a:pt x="226" y="191"/>
                </a:lnTo>
                <a:lnTo>
                  <a:pt x="223" y="187"/>
                </a:lnTo>
                <a:lnTo>
                  <a:pt x="230" y="182"/>
                </a:lnTo>
                <a:lnTo>
                  <a:pt x="263" y="131"/>
                </a:lnTo>
                <a:lnTo>
                  <a:pt x="274" y="61"/>
                </a:lnTo>
                <a:lnTo>
                  <a:pt x="256" y="40"/>
                </a:lnTo>
                <a:lnTo>
                  <a:pt x="256" y="1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23" name="Freeform 329"/>
          <p:cNvSpPr>
            <a:spLocks/>
          </p:cNvSpPr>
          <p:nvPr/>
        </p:nvSpPr>
        <p:spPr bwMode="auto">
          <a:xfrm>
            <a:off x="4067177" y="3700579"/>
            <a:ext cx="322263" cy="304800"/>
          </a:xfrm>
          <a:custGeom>
            <a:avLst/>
            <a:gdLst/>
            <a:ahLst/>
            <a:cxnLst>
              <a:cxn ang="0">
                <a:pos x="38" y="160"/>
              </a:cxn>
              <a:cxn ang="0">
                <a:pos x="25" y="150"/>
              </a:cxn>
              <a:cxn ang="0">
                <a:pos x="0" y="151"/>
              </a:cxn>
              <a:cxn ang="0">
                <a:pos x="0" y="107"/>
              </a:cxn>
              <a:cxn ang="0">
                <a:pos x="17" y="68"/>
              </a:cxn>
              <a:cxn ang="0">
                <a:pos x="13" y="44"/>
              </a:cxn>
              <a:cxn ang="0">
                <a:pos x="13" y="28"/>
              </a:cxn>
              <a:cxn ang="0">
                <a:pos x="24" y="9"/>
              </a:cxn>
              <a:cxn ang="0">
                <a:pos x="35" y="2"/>
              </a:cxn>
              <a:cxn ang="0">
                <a:pos x="50" y="2"/>
              </a:cxn>
              <a:cxn ang="0">
                <a:pos x="71" y="19"/>
              </a:cxn>
              <a:cxn ang="0">
                <a:pos x="90" y="12"/>
              </a:cxn>
              <a:cxn ang="0">
                <a:pos x="113" y="21"/>
              </a:cxn>
              <a:cxn ang="0">
                <a:pos x="130" y="12"/>
              </a:cxn>
              <a:cxn ang="0">
                <a:pos x="167" y="13"/>
              </a:cxn>
              <a:cxn ang="0">
                <a:pos x="181" y="0"/>
              </a:cxn>
              <a:cxn ang="0">
                <a:pos x="196" y="27"/>
              </a:cxn>
              <a:cxn ang="0">
                <a:pos x="203" y="44"/>
              </a:cxn>
              <a:cxn ang="0">
                <a:pos x="186" y="56"/>
              </a:cxn>
              <a:cxn ang="0">
                <a:pos x="174" y="100"/>
              </a:cxn>
              <a:cxn ang="0">
                <a:pos x="165" y="108"/>
              </a:cxn>
              <a:cxn ang="0">
                <a:pos x="150" y="146"/>
              </a:cxn>
              <a:cxn ang="0">
                <a:pos x="134" y="139"/>
              </a:cxn>
              <a:cxn ang="0">
                <a:pos x="116" y="140"/>
              </a:cxn>
              <a:cxn ang="0">
                <a:pos x="97" y="182"/>
              </a:cxn>
              <a:cxn ang="0">
                <a:pos x="59" y="192"/>
              </a:cxn>
              <a:cxn ang="0">
                <a:pos x="45" y="181"/>
              </a:cxn>
              <a:cxn ang="0">
                <a:pos x="45" y="168"/>
              </a:cxn>
              <a:cxn ang="0">
                <a:pos x="38" y="160"/>
              </a:cxn>
            </a:cxnLst>
            <a:rect l="0" t="0" r="r" b="b"/>
            <a:pathLst>
              <a:path w="203" h="192">
                <a:moveTo>
                  <a:pt x="38" y="160"/>
                </a:moveTo>
                <a:lnTo>
                  <a:pt x="25" y="150"/>
                </a:lnTo>
                <a:lnTo>
                  <a:pt x="0" y="151"/>
                </a:lnTo>
                <a:lnTo>
                  <a:pt x="0" y="107"/>
                </a:lnTo>
                <a:lnTo>
                  <a:pt x="17" y="68"/>
                </a:lnTo>
                <a:lnTo>
                  <a:pt x="13" y="44"/>
                </a:lnTo>
                <a:lnTo>
                  <a:pt x="13" y="28"/>
                </a:lnTo>
                <a:lnTo>
                  <a:pt x="24" y="9"/>
                </a:lnTo>
                <a:lnTo>
                  <a:pt x="35" y="2"/>
                </a:lnTo>
                <a:lnTo>
                  <a:pt x="50" y="2"/>
                </a:lnTo>
                <a:lnTo>
                  <a:pt x="71" y="19"/>
                </a:lnTo>
                <a:lnTo>
                  <a:pt x="90" y="12"/>
                </a:lnTo>
                <a:lnTo>
                  <a:pt x="113" y="21"/>
                </a:lnTo>
                <a:lnTo>
                  <a:pt x="130" y="12"/>
                </a:lnTo>
                <a:lnTo>
                  <a:pt x="167" y="13"/>
                </a:lnTo>
                <a:lnTo>
                  <a:pt x="181" y="0"/>
                </a:lnTo>
                <a:lnTo>
                  <a:pt x="196" y="27"/>
                </a:lnTo>
                <a:lnTo>
                  <a:pt x="203" y="44"/>
                </a:lnTo>
                <a:lnTo>
                  <a:pt x="186" y="56"/>
                </a:lnTo>
                <a:lnTo>
                  <a:pt x="174" y="100"/>
                </a:lnTo>
                <a:lnTo>
                  <a:pt x="165" y="108"/>
                </a:lnTo>
                <a:lnTo>
                  <a:pt x="150" y="146"/>
                </a:lnTo>
                <a:lnTo>
                  <a:pt x="134" y="139"/>
                </a:lnTo>
                <a:lnTo>
                  <a:pt x="116" y="140"/>
                </a:lnTo>
                <a:lnTo>
                  <a:pt x="97" y="182"/>
                </a:lnTo>
                <a:lnTo>
                  <a:pt x="59" y="192"/>
                </a:lnTo>
                <a:lnTo>
                  <a:pt x="45" y="181"/>
                </a:lnTo>
                <a:lnTo>
                  <a:pt x="45" y="168"/>
                </a:lnTo>
                <a:lnTo>
                  <a:pt x="38" y="16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24" name="Freeform 330"/>
          <p:cNvSpPr>
            <a:spLocks/>
          </p:cNvSpPr>
          <p:nvPr/>
        </p:nvSpPr>
        <p:spPr bwMode="auto">
          <a:xfrm>
            <a:off x="3527427" y="3737093"/>
            <a:ext cx="84138" cy="55563"/>
          </a:xfrm>
          <a:custGeom>
            <a:avLst/>
            <a:gdLst/>
            <a:ahLst/>
            <a:cxnLst>
              <a:cxn ang="0">
                <a:pos x="28" y="35"/>
              </a:cxn>
              <a:cxn ang="0">
                <a:pos x="21" y="21"/>
              </a:cxn>
              <a:cxn ang="0">
                <a:pos x="32" y="15"/>
              </a:cxn>
              <a:cxn ang="0">
                <a:pos x="14" y="21"/>
              </a:cxn>
              <a:cxn ang="0">
                <a:pos x="0" y="5"/>
              </a:cxn>
              <a:cxn ang="0">
                <a:pos x="53" y="0"/>
              </a:cxn>
              <a:cxn ang="0">
                <a:pos x="52" y="21"/>
              </a:cxn>
              <a:cxn ang="0">
                <a:pos x="38" y="24"/>
              </a:cxn>
              <a:cxn ang="0">
                <a:pos x="28" y="35"/>
              </a:cxn>
            </a:cxnLst>
            <a:rect l="0" t="0" r="r" b="b"/>
            <a:pathLst>
              <a:path w="53" h="35">
                <a:moveTo>
                  <a:pt x="28" y="35"/>
                </a:moveTo>
                <a:lnTo>
                  <a:pt x="21" y="21"/>
                </a:lnTo>
                <a:lnTo>
                  <a:pt x="32" y="15"/>
                </a:lnTo>
                <a:lnTo>
                  <a:pt x="14" y="21"/>
                </a:lnTo>
                <a:lnTo>
                  <a:pt x="0" y="5"/>
                </a:lnTo>
                <a:lnTo>
                  <a:pt x="53" y="0"/>
                </a:lnTo>
                <a:lnTo>
                  <a:pt x="52" y="21"/>
                </a:lnTo>
                <a:lnTo>
                  <a:pt x="38" y="24"/>
                </a:lnTo>
                <a:lnTo>
                  <a:pt x="28" y="35"/>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25" name="Freeform 331"/>
          <p:cNvSpPr>
            <a:spLocks/>
          </p:cNvSpPr>
          <p:nvPr/>
        </p:nvSpPr>
        <p:spPr bwMode="auto">
          <a:xfrm>
            <a:off x="5499102" y="4800717"/>
            <a:ext cx="14288" cy="12700"/>
          </a:xfrm>
          <a:custGeom>
            <a:avLst/>
            <a:gdLst/>
            <a:ahLst/>
            <a:cxnLst>
              <a:cxn ang="0">
                <a:pos x="0" y="0"/>
              </a:cxn>
              <a:cxn ang="0">
                <a:pos x="9" y="0"/>
              </a:cxn>
              <a:cxn ang="0">
                <a:pos x="9" y="8"/>
              </a:cxn>
              <a:cxn ang="0">
                <a:pos x="0" y="0"/>
              </a:cxn>
            </a:cxnLst>
            <a:rect l="0" t="0" r="r" b="b"/>
            <a:pathLst>
              <a:path w="9" h="8">
                <a:moveTo>
                  <a:pt x="0" y="0"/>
                </a:moveTo>
                <a:lnTo>
                  <a:pt x="9" y="0"/>
                </a:lnTo>
                <a:lnTo>
                  <a:pt x="9" y="8"/>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26" name="Freeform 332"/>
          <p:cNvSpPr>
            <a:spLocks/>
          </p:cNvSpPr>
          <p:nvPr/>
        </p:nvSpPr>
        <p:spPr bwMode="auto">
          <a:xfrm>
            <a:off x="4797426" y="4170480"/>
            <a:ext cx="50800" cy="52388"/>
          </a:xfrm>
          <a:custGeom>
            <a:avLst/>
            <a:gdLst/>
            <a:ahLst/>
            <a:cxnLst>
              <a:cxn ang="0">
                <a:pos x="11" y="5"/>
              </a:cxn>
              <a:cxn ang="0">
                <a:pos x="25" y="0"/>
              </a:cxn>
              <a:cxn ang="0">
                <a:pos x="32" y="18"/>
              </a:cxn>
              <a:cxn ang="0">
                <a:pos x="28" y="27"/>
              </a:cxn>
              <a:cxn ang="0">
                <a:pos x="2" y="33"/>
              </a:cxn>
              <a:cxn ang="0">
                <a:pos x="0" y="27"/>
              </a:cxn>
              <a:cxn ang="0">
                <a:pos x="11" y="5"/>
              </a:cxn>
            </a:cxnLst>
            <a:rect l="0" t="0" r="r" b="b"/>
            <a:pathLst>
              <a:path w="32" h="33">
                <a:moveTo>
                  <a:pt x="11" y="5"/>
                </a:moveTo>
                <a:lnTo>
                  <a:pt x="25" y="0"/>
                </a:lnTo>
                <a:lnTo>
                  <a:pt x="32" y="18"/>
                </a:lnTo>
                <a:lnTo>
                  <a:pt x="28" y="27"/>
                </a:lnTo>
                <a:lnTo>
                  <a:pt x="2" y="33"/>
                </a:lnTo>
                <a:lnTo>
                  <a:pt x="0" y="27"/>
                </a:lnTo>
                <a:lnTo>
                  <a:pt x="11" y="5"/>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27" name="Freeform 333"/>
          <p:cNvSpPr>
            <a:spLocks/>
          </p:cNvSpPr>
          <p:nvPr/>
        </p:nvSpPr>
        <p:spPr bwMode="auto">
          <a:xfrm>
            <a:off x="3508376" y="3613268"/>
            <a:ext cx="168275" cy="131763"/>
          </a:xfrm>
          <a:custGeom>
            <a:avLst/>
            <a:gdLst/>
            <a:ahLst/>
            <a:cxnLst>
              <a:cxn ang="0">
                <a:pos x="12" y="71"/>
              </a:cxn>
              <a:cxn ang="0">
                <a:pos x="12" y="83"/>
              </a:cxn>
              <a:cxn ang="0">
                <a:pos x="65" y="78"/>
              </a:cxn>
              <a:cxn ang="0">
                <a:pos x="106" y="83"/>
              </a:cxn>
              <a:cxn ang="0">
                <a:pos x="93" y="37"/>
              </a:cxn>
              <a:cxn ang="0">
                <a:pos x="56" y="0"/>
              </a:cxn>
              <a:cxn ang="0">
                <a:pos x="22" y="2"/>
              </a:cxn>
              <a:cxn ang="0">
                <a:pos x="18" y="11"/>
              </a:cxn>
              <a:cxn ang="0">
                <a:pos x="11" y="29"/>
              </a:cxn>
              <a:cxn ang="0">
                <a:pos x="0" y="37"/>
              </a:cxn>
              <a:cxn ang="0">
                <a:pos x="16" y="60"/>
              </a:cxn>
              <a:cxn ang="0">
                <a:pos x="42" y="55"/>
              </a:cxn>
              <a:cxn ang="0">
                <a:pos x="64" y="64"/>
              </a:cxn>
              <a:cxn ang="0">
                <a:pos x="40" y="60"/>
              </a:cxn>
              <a:cxn ang="0">
                <a:pos x="12" y="71"/>
              </a:cxn>
            </a:cxnLst>
            <a:rect l="0" t="0" r="r" b="b"/>
            <a:pathLst>
              <a:path w="106" h="83">
                <a:moveTo>
                  <a:pt x="12" y="71"/>
                </a:moveTo>
                <a:lnTo>
                  <a:pt x="12" y="83"/>
                </a:lnTo>
                <a:lnTo>
                  <a:pt x="65" y="78"/>
                </a:lnTo>
                <a:lnTo>
                  <a:pt x="106" y="83"/>
                </a:lnTo>
                <a:lnTo>
                  <a:pt x="93" y="37"/>
                </a:lnTo>
                <a:lnTo>
                  <a:pt x="56" y="0"/>
                </a:lnTo>
                <a:lnTo>
                  <a:pt x="22" y="2"/>
                </a:lnTo>
                <a:lnTo>
                  <a:pt x="18" y="11"/>
                </a:lnTo>
                <a:lnTo>
                  <a:pt x="11" y="29"/>
                </a:lnTo>
                <a:lnTo>
                  <a:pt x="0" y="37"/>
                </a:lnTo>
                <a:lnTo>
                  <a:pt x="16" y="60"/>
                </a:lnTo>
                <a:lnTo>
                  <a:pt x="42" y="55"/>
                </a:lnTo>
                <a:lnTo>
                  <a:pt x="64" y="64"/>
                </a:lnTo>
                <a:lnTo>
                  <a:pt x="40" y="60"/>
                </a:lnTo>
                <a:lnTo>
                  <a:pt x="12" y="71"/>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28" name="Freeform 334"/>
          <p:cNvSpPr>
            <a:spLocks/>
          </p:cNvSpPr>
          <p:nvPr/>
        </p:nvSpPr>
        <p:spPr bwMode="auto">
          <a:xfrm>
            <a:off x="3621089" y="3822818"/>
            <a:ext cx="79375" cy="96838"/>
          </a:xfrm>
          <a:custGeom>
            <a:avLst/>
            <a:gdLst/>
            <a:ahLst/>
            <a:cxnLst>
              <a:cxn ang="0">
                <a:pos x="0" y="19"/>
              </a:cxn>
              <a:cxn ang="0">
                <a:pos x="6" y="42"/>
              </a:cxn>
              <a:cxn ang="0">
                <a:pos x="31" y="61"/>
              </a:cxn>
              <a:cxn ang="0">
                <a:pos x="50" y="31"/>
              </a:cxn>
              <a:cxn ang="0">
                <a:pos x="45" y="33"/>
              </a:cxn>
              <a:cxn ang="0">
                <a:pos x="48" y="21"/>
              </a:cxn>
              <a:cxn ang="0">
                <a:pos x="36" y="0"/>
              </a:cxn>
              <a:cxn ang="0">
                <a:pos x="15" y="2"/>
              </a:cxn>
              <a:cxn ang="0">
                <a:pos x="0" y="19"/>
              </a:cxn>
            </a:cxnLst>
            <a:rect l="0" t="0" r="r" b="b"/>
            <a:pathLst>
              <a:path w="50" h="61">
                <a:moveTo>
                  <a:pt x="0" y="19"/>
                </a:moveTo>
                <a:lnTo>
                  <a:pt x="6" y="42"/>
                </a:lnTo>
                <a:lnTo>
                  <a:pt x="31" y="61"/>
                </a:lnTo>
                <a:lnTo>
                  <a:pt x="50" y="31"/>
                </a:lnTo>
                <a:lnTo>
                  <a:pt x="45" y="33"/>
                </a:lnTo>
                <a:lnTo>
                  <a:pt x="48" y="21"/>
                </a:lnTo>
                <a:lnTo>
                  <a:pt x="36" y="0"/>
                </a:lnTo>
                <a:lnTo>
                  <a:pt x="15" y="2"/>
                </a:lnTo>
                <a:lnTo>
                  <a:pt x="0" y="19"/>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29" name="Freeform 335"/>
          <p:cNvSpPr>
            <a:spLocks/>
          </p:cNvSpPr>
          <p:nvPr/>
        </p:nvSpPr>
        <p:spPr bwMode="auto">
          <a:xfrm>
            <a:off x="5130801" y="3764079"/>
            <a:ext cx="279400" cy="425450"/>
          </a:xfrm>
          <a:custGeom>
            <a:avLst/>
            <a:gdLst/>
            <a:ahLst/>
            <a:cxnLst>
              <a:cxn ang="0">
                <a:pos x="36" y="9"/>
              </a:cxn>
              <a:cxn ang="0">
                <a:pos x="29" y="19"/>
              </a:cxn>
              <a:cxn ang="0">
                <a:pos x="29" y="32"/>
              </a:cxn>
              <a:cxn ang="0">
                <a:pos x="50" y="56"/>
              </a:cxn>
              <a:cxn ang="0">
                <a:pos x="105" y="77"/>
              </a:cxn>
              <a:cxn ang="0">
                <a:pos x="120" y="77"/>
              </a:cxn>
              <a:cxn ang="0">
                <a:pos x="119" y="81"/>
              </a:cxn>
              <a:cxn ang="0">
                <a:pos x="70" y="137"/>
              </a:cxn>
              <a:cxn ang="0">
                <a:pos x="49" y="138"/>
              </a:cxn>
              <a:cxn ang="0">
                <a:pos x="15" y="158"/>
              </a:cxn>
              <a:cxn ang="0">
                <a:pos x="0" y="180"/>
              </a:cxn>
              <a:cxn ang="0">
                <a:pos x="0" y="254"/>
              </a:cxn>
              <a:cxn ang="0">
                <a:pos x="10" y="268"/>
              </a:cxn>
              <a:cxn ang="0">
                <a:pos x="28" y="240"/>
              </a:cxn>
              <a:cxn ang="0">
                <a:pos x="84" y="193"/>
              </a:cxn>
              <a:cxn ang="0">
                <a:pos x="116" y="156"/>
              </a:cxn>
              <a:cxn ang="0">
                <a:pos x="137" y="124"/>
              </a:cxn>
              <a:cxn ang="0">
                <a:pos x="158" y="74"/>
              </a:cxn>
              <a:cxn ang="0">
                <a:pos x="169" y="33"/>
              </a:cxn>
              <a:cxn ang="0">
                <a:pos x="176" y="32"/>
              </a:cxn>
              <a:cxn ang="0">
                <a:pos x="171" y="29"/>
              </a:cxn>
              <a:cxn ang="0">
                <a:pos x="173" y="4"/>
              </a:cxn>
              <a:cxn ang="0">
                <a:pos x="164" y="0"/>
              </a:cxn>
              <a:cxn ang="0">
                <a:pos x="138" y="11"/>
              </a:cxn>
              <a:cxn ang="0">
                <a:pos x="56" y="30"/>
              </a:cxn>
              <a:cxn ang="0">
                <a:pos x="36" y="9"/>
              </a:cxn>
            </a:cxnLst>
            <a:rect l="0" t="0" r="r" b="b"/>
            <a:pathLst>
              <a:path w="176" h="268">
                <a:moveTo>
                  <a:pt x="36" y="9"/>
                </a:moveTo>
                <a:lnTo>
                  <a:pt x="29" y="19"/>
                </a:lnTo>
                <a:lnTo>
                  <a:pt x="29" y="32"/>
                </a:lnTo>
                <a:lnTo>
                  <a:pt x="50" y="56"/>
                </a:lnTo>
                <a:lnTo>
                  <a:pt x="105" y="77"/>
                </a:lnTo>
                <a:lnTo>
                  <a:pt x="120" y="77"/>
                </a:lnTo>
                <a:lnTo>
                  <a:pt x="119" y="81"/>
                </a:lnTo>
                <a:lnTo>
                  <a:pt x="70" y="137"/>
                </a:lnTo>
                <a:lnTo>
                  <a:pt x="49" y="138"/>
                </a:lnTo>
                <a:lnTo>
                  <a:pt x="15" y="158"/>
                </a:lnTo>
                <a:lnTo>
                  <a:pt x="0" y="180"/>
                </a:lnTo>
                <a:lnTo>
                  <a:pt x="0" y="254"/>
                </a:lnTo>
                <a:lnTo>
                  <a:pt x="10" y="268"/>
                </a:lnTo>
                <a:lnTo>
                  <a:pt x="28" y="240"/>
                </a:lnTo>
                <a:lnTo>
                  <a:pt x="84" y="193"/>
                </a:lnTo>
                <a:lnTo>
                  <a:pt x="116" y="156"/>
                </a:lnTo>
                <a:lnTo>
                  <a:pt x="137" y="124"/>
                </a:lnTo>
                <a:lnTo>
                  <a:pt x="158" y="74"/>
                </a:lnTo>
                <a:lnTo>
                  <a:pt x="169" y="33"/>
                </a:lnTo>
                <a:lnTo>
                  <a:pt x="176" y="32"/>
                </a:lnTo>
                <a:lnTo>
                  <a:pt x="171" y="29"/>
                </a:lnTo>
                <a:lnTo>
                  <a:pt x="173" y="4"/>
                </a:lnTo>
                <a:lnTo>
                  <a:pt x="164" y="0"/>
                </a:lnTo>
                <a:lnTo>
                  <a:pt x="138" y="11"/>
                </a:lnTo>
                <a:lnTo>
                  <a:pt x="56" y="30"/>
                </a:lnTo>
                <a:lnTo>
                  <a:pt x="36" y="9"/>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30" name="Freeform 336"/>
          <p:cNvSpPr>
            <a:spLocks/>
          </p:cNvSpPr>
          <p:nvPr/>
        </p:nvSpPr>
        <p:spPr bwMode="auto">
          <a:xfrm>
            <a:off x="4440239" y="4835642"/>
            <a:ext cx="441325" cy="400050"/>
          </a:xfrm>
          <a:custGeom>
            <a:avLst/>
            <a:gdLst/>
            <a:ahLst/>
            <a:cxnLst>
              <a:cxn ang="0">
                <a:pos x="278" y="92"/>
              </a:cxn>
              <a:cxn ang="0">
                <a:pos x="270" y="126"/>
              </a:cxn>
              <a:cxn ang="0">
                <a:pos x="253" y="143"/>
              </a:cxn>
              <a:cxn ang="0">
                <a:pos x="227" y="182"/>
              </a:cxn>
              <a:cxn ang="0">
                <a:pos x="176" y="228"/>
              </a:cxn>
              <a:cxn ang="0">
                <a:pos x="137" y="241"/>
              </a:cxn>
              <a:cxn ang="0">
                <a:pos x="99" y="238"/>
              </a:cxn>
              <a:cxn ang="0">
                <a:pos x="56" y="252"/>
              </a:cxn>
              <a:cxn ang="0">
                <a:pos x="36" y="245"/>
              </a:cxn>
              <a:cxn ang="0">
                <a:pos x="36" y="239"/>
              </a:cxn>
              <a:cxn ang="0">
                <a:pos x="31" y="245"/>
              </a:cxn>
              <a:cxn ang="0">
                <a:pos x="31" y="232"/>
              </a:cxn>
              <a:cxn ang="0">
                <a:pos x="21" y="217"/>
              </a:cxn>
              <a:cxn ang="0">
                <a:pos x="28" y="208"/>
              </a:cxn>
              <a:cxn ang="0">
                <a:pos x="28" y="196"/>
              </a:cxn>
              <a:cxn ang="0">
                <a:pos x="0" y="130"/>
              </a:cxn>
              <a:cxn ang="0">
                <a:pos x="10" y="124"/>
              </a:cxn>
              <a:cxn ang="0">
                <a:pos x="21" y="137"/>
              </a:cxn>
              <a:cxn ang="0">
                <a:pos x="43" y="137"/>
              </a:cxn>
              <a:cxn ang="0">
                <a:pos x="57" y="127"/>
              </a:cxn>
              <a:cxn ang="0">
                <a:pos x="60" y="53"/>
              </a:cxn>
              <a:cxn ang="0">
                <a:pos x="74" y="70"/>
              </a:cxn>
              <a:cxn ang="0">
                <a:pos x="73" y="92"/>
              </a:cxn>
              <a:cxn ang="0">
                <a:pos x="98" y="91"/>
              </a:cxn>
              <a:cxn ang="0">
                <a:pos x="118" y="67"/>
              </a:cxn>
              <a:cxn ang="0">
                <a:pos x="155" y="67"/>
              </a:cxn>
              <a:cxn ang="0">
                <a:pos x="190" y="22"/>
              </a:cxn>
              <a:cxn ang="0">
                <a:pos x="222" y="0"/>
              </a:cxn>
              <a:cxn ang="0">
                <a:pos x="248" y="3"/>
              </a:cxn>
              <a:cxn ang="0">
                <a:pos x="260" y="10"/>
              </a:cxn>
              <a:cxn ang="0">
                <a:pos x="266" y="73"/>
              </a:cxn>
              <a:cxn ang="0">
                <a:pos x="252" y="74"/>
              </a:cxn>
              <a:cxn ang="0">
                <a:pos x="246" y="89"/>
              </a:cxn>
              <a:cxn ang="0">
                <a:pos x="248" y="99"/>
              </a:cxn>
              <a:cxn ang="0">
                <a:pos x="256" y="101"/>
              </a:cxn>
              <a:cxn ang="0">
                <a:pos x="266" y="92"/>
              </a:cxn>
              <a:cxn ang="0">
                <a:pos x="278" y="92"/>
              </a:cxn>
            </a:cxnLst>
            <a:rect l="0" t="0" r="r" b="b"/>
            <a:pathLst>
              <a:path w="278" h="252">
                <a:moveTo>
                  <a:pt x="278" y="92"/>
                </a:moveTo>
                <a:lnTo>
                  <a:pt x="270" y="126"/>
                </a:lnTo>
                <a:lnTo>
                  <a:pt x="253" y="143"/>
                </a:lnTo>
                <a:lnTo>
                  <a:pt x="227" y="182"/>
                </a:lnTo>
                <a:lnTo>
                  <a:pt x="176" y="228"/>
                </a:lnTo>
                <a:lnTo>
                  <a:pt x="137" y="241"/>
                </a:lnTo>
                <a:lnTo>
                  <a:pt x="99" y="238"/>
                </a:lnTo>
                <a:lnTo>
                  <a:pt x="56" y="252"/>
                </a:lnTo>
                <a:lnTo>
                  <a:pt x="36" y="245"/>
                </a:lnTo>
                <a:lnTo>
                  <a:pt x="36" y="239"/>
                </a:lnTo>
                <a:lnTo>
                  <a:pt x="31" y="245"/>
                </a:lnTo>
                <a:lnTo>
                  <a:pt x="31" y="232"/>
                </a:lnTo>
                <a:lnTo>
                  <a:pt x="21" y="217"/>
                </a:lnTo>
                <a:lnTo>
                  <a:pt x="28" y="208"/>
                </a:lnTo>
                <a:lnTo>
                  <a:pt x="28" y="196"/>
                </a:lnTo>
                <a:lnTo>
                  <a:pt x="0" y="130"/>
                </a:lnTo>
                <a:lnTo>
                  <a:pt x="10" y="124"/>
                </a:lnTo>
                <a:lnTo>
                  <a:pt x="21" y="137"/>
                </a:lnTo>
                <a:lnTo>
                  <a:pt x="43" y="137"/>
                </a:lnTo>
                <a:lnTo>
                  <a:pt x="57" y="127"/>
                </a:lnTo>
                <a:lnTo>
                  <a:pt x="60" y="53"/>
                </a:lnTo>
                <a:lnTo>
                  <a:pt x="74" y="70"/>
                </a:lnTo>
                <a:lnTo>
                  <a:pt x="73" y="92"/>
                </a:lnTo>
                <a:lnTo>
                  <a:pt x="98" y="91"/>
                </a:lnTo>
                <a:lnTo>
                  <a:pt x="118" y="67"/>
                </a:lnTo>
                <a:lnTo>
                  <a:pt x="155" y="67"/>
                </a:lnTo>
                <a:lnTo>
                  <a:pt x="190" y="22"/>
                </a:lnTo>
                <a:lnTo>
                  <a:pt x="222" y="0"/>
                </a:lnTo>
                <a:lnTo>
                  <a:pt x="248" y="3"/>
                </a:lnTo>
                <a:lnTo>
                  <a:pt x="260" y="10"/>
                </a:lnTo>
                <a:lnTo>
                  <a:pt x="266" y="73"/>
                </a:lnTo>
                <a:lnTo>
                  <a:pt x="252" y="74"/>
                </a:lnTo>
                <a:lnTo>
                  <a:pt x="246" y="89"/>
                </a:lnTo>
                <a:lnTo>
                  <a:pt x="248" y="99"/>
                </a:lnTo>
                <a:lnTo>
                  <a:pt x="256" y="101"/>
                </a:lnTo>
                <a:lnTo>
                  <a:pt x="266" y="92"/>
                </a:lnTo>
                <a:lnTo>
                  <a:pt x="278" y="92"/>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31" name="Freeform 337"/>
          <p:cNvSpPr>
            <a:spLocks/>
          </p:cNvSpPr>
          <p:nvPr/>
        </p:nvSpPr>
        <p:spPr bwMode="auto">
          <a:xfrm>
            <a:off x="4724402" y="5037254"/>
            <a:ext cx="61913" cy="65088"/>
          </a:xfrm>
          <a:custGeom>
            <a:avLst/>
            <a:gdLst/>
            <a:ahLst/>
            <a:cxnLst>
              <a:cxn ang="0">
                <a:pos x="39" y="17"/>
              </a:cxn>
              <a:cxn ang="0">
                <a:pos x="32" y="31"/>
              </a:cxn>
              <a:cxn ang="0">
                <a:pos x="15" y="41"/>
              </a:cxn>
              <a:cxn ang="0">
                <a:pos x="0" y="23"/>
              </a:cxn>
              <a:cxn ang="0">
                <a:pos x="22" y="0"/>
              </a:cxn>
              <a:cxn ang="0">
                <a:pos x="31" y="3"/>
              </a:cxn>
              <a:cxn ang="0">
                <a:pos x="39" y="17"/>
              </a:cxn>
            </a:cxnLst>
            <a:rect l="0" t="0" r="r" b="b"/>
            <a:pathLst>
              <a:path w="39" h="41">
                <a:moveTo>
                  <a:pt x="39" y="17"/>
                </a:moveTo>
                <a:lnTo>
                  <a:pt x="32" y="31"/>
                </a:lnTo>
                <a:lnTo>
                  <a:pt x="15" y="41"/>
                </a:lnTo>
                <a:lnTo>
                  <a:pt x="0" y="23"/>
                </a:lnTo>
                <a:lnTo>
                  <a:pt x="22" y="0"/>
                </a:lnTo>
                <a:lnTo>
                  <a:pt x="31" y="3"/>
                </a:lnTo>
                <a:lnTo>
                  <a:pt x="39" y="17"/>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32" name="Freeform 338"/>
          <p:cNvSpPr>
            <a:spLocks/>
          </p:cNvSpPr>
          <p:nvPr/>
        </p:nvSpPr>
        <p:spPr bwMode="auto">
          <a:xfrm>
            <a:off x="4681538" y="4630855"/>
            <a:ext cx="215900" cy="220663"/>
          </a:xfrm>
          <a:custGeom>
            <a:avLst/>
            <a:gdLst/>
            <a:ahLst/>
            <a:cxnLst>
              <a:cxn ang="0">
                <a:pos x="70" y="129"/>
              </a:cxn>
              <a:cxn ang="0">
                <a:pos x="96" y="132"/>
              </a:cxn>
              <a:cxn ang="0">
                <a:pos x="108" y="139"/>
              </a:cxn>
              <a:cxn ang="0">
                <a:pos x="133" y="87"/>
              </a:cxn>
              <a:cxn ang="0">
                <a:pos x="136" y="37"/>
              </a:cxn>
              <a:cxn ang="0">
                <a:pos x="132" y="17"/>
              </a:cxn>
              <a:cxn ang="0">
                <a:pos x="90" y="7"/>
              </a:cxn>
              <a:cxn ang="0">
                <a:pos x="90" y="0"/>
              </a:cxn>
              <a:cxn ang="0">
                <a:pos x="62" y="7"/>
              </a:cxn>
              <a:cxn ang="0">
                <a:pos x="61" y="21"/>
              </a:cxn>
              <a:cxn ang="0">
                <a:pos x="30" y="48"/>
              </a:cxn>
              <a:cxn ang="0">
                <a:pos x="0" y="44"/>
              </a:cxn>
              <a:cxn ang="0">
                <a:pos x="16" y="74"/>
              </a:cxn>
              <a:cxn ang="0">
                <a:pos x="42" y="100"/>
              </a:cxn>
              <a:cxn ang="0">
                <a:pos x="47" y="118"/>
              </a:cxn>
              <a:cxn ang="0">
                <a:pos x="70" y="129"/>
              </a:cxn>
            </a:cxnLst>
            <a:rect l="0" t="0" r="r" b="b"/>
            <a:pathLst>
              <a:path w="136" h="139">
                <a:moveTo>
                  <a:pt x="70" y="129"/>
                </a:moveTo>
                <a:lnTo>
                  <a:pt x="96" y="132"/>
                </a:lnTo>
                <a:lnTo>
                  <a:pt x="108" y="139"/>
                </a:lnTo>
                <a:lnTo>
                  <a:pt x="133" y="87"/>
                </a:lnTo>
                <a:lnTo>
                  <a:pt x="136" y="37"/>
                </a:lnTo>
                <a:lnTo>
                  <a:pt x="132" y="17"/>
                </a:lnTo>
                <a:lnTo>
                  <a:pt x="90" y="7"/>
                </a:lnTo>
                <a:lnTo>
                  <a:pt x="90" y="0"/>
                </a:lnTo>
                <a:lnTo>
                  <a:pt x="62" y="7"/>
                </a:lnTo>
                <a:lnTo>
                  <a:pt x="61" y="21"/>
                </a:lnTo>
                <a:lnTo>
                  <a:pt x="30" y="48"/>
                </a:lnTo>
                <a:lnTo>
                  <a:pt x="0" y="44"/>
                </a:lnTo>
                <a:lnTo>
                  <a:pt x="16" y="74"/>
                </a:lnTo>
                <a:lnTo>
                  <a:pt x="42" y="100"/>
                </a:lnTo>
                <a:lnTo>
                  <a:pt x="47" y="118"/>
                </a:lnTo>
                <a:lnTo>
                  <a:pt x="70" y="129"/>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33" name="Freeform 339"/>
          <p:cNvSpPr>
            <a:spLocks/>
          </p:cNvSpPr>
          <p:nvPr/>
        </p:nvSpPr>
        <p:spPr bwMode="auto">
          <a:xfrm>
            <a:off x="5468938" y="3741855"/>
            <a:ext cx="25400" cy="11113"/>
          </a:xfrm>
          <a:custGeom>
            <a:avLst/>
            <a:gdLst/>
            <a:ahLst/>
            <a:cxnLst>
              <a:cxn ang="0">
                <a:pos x="16" y="0"/>
              </a:cxn>
              <a:cxn ang="0">
                <a:pos x="9" y="7"/>
              </a:cxn>
              <a:cxn ang="0">
                <a:pos x="0" y="2"/>
              </a:cxn>
              <a:cxn ang="0">
                <a:pos x="16" y="0"/>
              </a:cxn>
            </a:cxnLst>
            <a:rect l="0" t="0" r="r" b="b"/>
            <a:pathLst>
              <a:path w="16" h="7">
                <a:moveTo>
                  <a:pt x="16" y="0"/>
                </a:moveTo>
                <a:lnTo>
                  <a:pt x="9" y="7"/>
                </a:lnTo>
                <a:lnTo>
                  <a:pt x="0" y="2"/>
                </a:lnTo>
                <a:lnTo>
                  <a:pt x="16"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34" name="Freeform 340"/>
          <p:cNvSpPr>
            <a:spLocks/>
          </p:cNvSpPr>
          <p:nvPr/>
        </p:nvSpPr>
        <p:spPr bwMode="auto">
          <a:xfrm>
            <a:off x="4311652" y="4672129"/>
            <a:ext cx="369888" cy="381000"/>
          </a:xfrm>
          <a:custGeom>
            <a:avLst/>
            <a:gdLst/>
            <a:ahLst/>
            <a:cxnLst>
              <a:cxn ang="0">
                <a:pos x="81" y="233"/>
              </a:cxn>
              <a:cxn ang="0">
                <a:pos x="59" y="208"/>
              </a:cxn>
              <a:cxn ang="0">
                <a:pos x="46" y="144"/>
              </a:cxn>
              <a:cxn ang="0">
                <a:pos x="46" y="111"/>
              </a:cxn>
              <a:cxn ang="0">
                <a:pos x="0" y="25"/>
              </a:cxn>
              <a:cxn ang="0">
                <a:pos x="0" y="9"/>
              </a:cxn>
              <a:cxn ang="0">
                <a:pos x="25" y="0"/>
              </a:cxn>
              <a:cxn ang="0">
                <a:pos x="39" y="9"/>
              </a:cxn>
              <a:cxn ang="0">
                <a:pos x="116" y="8"/>
              </a:cxn>
              <a:cxn ang="0">
                <a:pos x="129" y="18"/>
              </a:cxn>
              <a:cxn ang="0">
                <a:pos x="169" y="22"/>
              </a:cxn>
              <a:cxn ang="0">
                <a:pos x="200" y="14"/>
              </a:cxn>
              <a:cxn ang="0">
                <a:pos x="217" y="9"/>
              </a:cxn>
              <a:cxn ang="0">
                <a:pos x="233" y="18"/>
              </a:cxn>
              <a:cxn ang="0">
                <a:pos x="206" y="34"/>
              </a:cxn>
              <a:cxn ang="0">
                <a:pos x="203" y="25"/>
              </a:cxn>
              <a:cxn ang="0">
                <a:pos x="193" y="22"/>
              </a:cxn>
              <a:cxn ang="0">
                <a:pos x="159" y="30"/>
              </a:cxn>
              <a:cxn ang="0">
                <a:pos x="158" y="100"/>
              </a:cxn>
              <a:cxn ang="0">
                <a:pos x="141" y="100"/>
              </a:cxn>
              <a:cxn ang="0">
                <a:pos x="141" y="156"/>
              </a:cxn>
              <a:cxn ang="0">
                <a:pos x="138" y="230"/>
              </a:cxn>
              <a:cxn ang="0">
                <a:pos x="124" y="240"/>
              </a:cxn>
              <a:cxn ang="0">
                <a:pos x="102" y="240"/>
              </a:cxn>
              <a:cxn ang="0">
                <a:pos x="91" y="227"/>
              </a:cxn>
              <a:cxn ang="0">
                <a:pos x="81" y="233"/>
              </a:cxn>
            </a:cxnLst>
            <a:rect l="0" t="0" r="r" b="b"/>
            <a:pathLst>
              <a:path w="233" h="240">
                <a:moveTo>
                  <a:pt x="81" y="233"/>
                </a:moveTo>
                <a:lnTo>
                  <a:pt x="59" y="208"/>
                </a:lnTo>
                <a:lnTo>
                  <a:pt x="46" y="144"/>
                </a:lnTo>
                <a:lnTo>
                  <a:pt x="46" y="111"/>
                </a:lnTo>
                <a:lnTo>
                  <a:pt x="0" y="25"/>
                </a:lnTo>
                <a:lnTo>
                  <a:pt x="0" y="9"/>
                </a:lnTo>
                <a:lnTo>
                  <a:pt x="25" y="0"/>
                </a:lnTo>
                <a:lnTo>
                  <a:pt x="39" y="9"/>
                </a:lnTo>
                <a:lnTo>
                  <a:pt x="116" y="8"/>
                </a:lnTo>
                <a:lnTo>
                  <a:pt x="129" y="18"/>
                </a:lnTo>
                <a:lnTo>
                  <a:pt x="169" y="22"/>
                </a:lnTo>
                <a:lnTo>
                  <a:pt x="200" y="14"/>
                </a:lnTo>
                <a:lnTo>
                  <a:pt x="217" y="9"/>
                </a:lnTo>
                <a:lnTo>
                  <a:pt x="233" y="18"/>
                </a:lnTo>
                <a:lnTo>
                  <a:pt x="206" y="34"/>
                </a:lnTo>
                <a:lnTo>
                  <a:pt x="203" y="25"/>
                </a:lnTo>
                <a:lnTo>
                  <a:pt x="193" y="22"/>
                </a:lnTo>
                <a:lnTo>
                  <a:pt x="159" y="30"/>
                </a:lnTo>
                <a:lnTo>
                  <a:pt x="158" y="100"/>
                </a:lnTo>
                <a:lnTo>
                  <a:pt x="141" y="100"/>
                </a:lnTo>
                <a:lnTo>
                  <a:pt x="141" y="156"/>
                </a:lnTo>
                <a:lnTo>
                  <a:pt x="138" y="230"/>
                </a:lnTo>
                <a:lnTo>
                  <a:pt x="124" y="240"/>
                </a:lnTo>
                <a:lnTo>
                  <a:pt x="102" y="240"/>
                </a:lnTo>
                <a:lnTo>
                  <a:pt x="91" y="227"/>
                </a:lnTo>
                <a:lnTo>
                  <a:pt x="81" y="233"/>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35" name="Freeform 341"/>
          <p:cNvSpPr>
            <a:spLocks/>
          </p:cNvSpPr>
          <p:nvPr/>
        </p:nvSpPr>
        <p:spPr bwMode="auto">
          <a:xfrm>
            <a:off x="3548064" y="3240204"/>
            <a:ext cx="15875" cy="12700"/>
          </a:xfrm>
          <a:custGeom>
            <a:avLst/>
            <a:gdLst/>
            <a:ahLst/>
            <a:cxnLst>
              <a:cxn ang="0">
                <a:pos x="10" y="0"/>
              </a:cxn>
              <a:cxn ang="0">
                <a:pos x="0" y="7"/>
              </a:cxn>
              <a:cxn ang="0">
                <a:pos x="5" y="8"/>
              </a:cxn>
              <a:cxn ang="0">
                <a:pos x="10" y="0"/>
              </a:cxn>
            </a:cxnLst>
            <a:rect l="0" t="0" r="r" b="b"/>
            <a:pathLst>
              <a:path w="10" h="8">
                <a:moveTo>
                  <a:pt x="10" y="0"/>
                </a:moveTo>
                <a:lnTo>
                  <a:pt x="0" y="7"/>
                </a:lnTo>
                <a:lnTo>
                  <a:pt x="5" y="8"/>
                </a:lnTo>
                <a:lnTo>
                  <a:pt x="1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36" name="Freeform 342"/>
          <p:cNvSpPr>
            <a:spLocks/>
          </p:cNvSpPr>
          <p:nvPr/>
        </p:nvSpPr>
        <p:spPr bwMode="auto">
          <a:xfrm>
            <a:off x="3578227" y="3251318"/>
            <a:ext cx="7938" cy="12700"/>
          </a:xfrm>
          <a:custGeom>
            <a:avLst/>
            <a:gdLst/>
            <a:ahLst/>
            <a:cxnLst>
              <a:cxn ang="0">
                <a:pos x="0" y="0"/>
              </a:cxn>
              <a:cxn ang="0">
                <a:pos x="0" y="8"/>
              </a:cxn>
              <a:cxn ang="0">
                <a:pos x="5" y="2"/>
              </a:cxn>
              <a:cxn ang="0">
                <a:pos x="0" y="0"/>
              </a:cxn>
            </a:cxnLst>
            <a:rect l="0" t="0" r="r" b="b"/>
            <a:pathLst>
              <a:path w="5" h="8">
                <a:moveTo>
                  <a:pt x="0" y="0"/>
                </a:moveTo>
                <a:lnTo>
                  <a:pt x="0" y="8"/>
                </a:lnTo>
                <a:lnTo>
                  <a:pt x="5" y="2"/>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37" name="Freeform 343"/>
          <p:cNvSpPr>
            <a:spLocks/>
          </p:cNvSpPr>
          <p:nvPr/>
        </p:nvSpPr>
        <p:spPr bwMode="auto">
          <a:xfrm>
            <a:off x="3530602" y="3264018"/>
            <a:ext cx="236538" cy="211138"/>
          </a:xfrm>
          <a:custGeom>
            <a:avLst/>
            <a:gdLst/>
            <a:ahLst/>
            <a:cxnLst>
              <a:cxn ang="0">
                <a:pos x="0" y="133"/>
              </a:cxn>
              <a:cxn ang="0">
                <a:pos x="5" y="109"/>
              </a:cxn>
              <a:cxn ang="0">
                <a:pos x="42" y="53"/>
              </a:cxn>
              <a:cxn ang="0">
                <a:pos x="49" y="32"/>
              </a:cxn>
              <a:cxn ang="0">
                <a:pos x="65" y="18"/>
              </a:cxn>
              <a:cxn ang="0">
                <a:pos x="75" y="0"/>
              </a:cxn>
              <a:cxn ang="0">
                <a:pos x="149" y="0"/>
              </a:cxn>
              <a:cxn ang="0">
                <a:pos x="149" y="10"/>
              </a:cxn>
              <a:cxn ang="0">
                <a:pos x="147" y="34"/>
              </a:cxn>
              <a:cxn ang="0">
                <a:pos x="93" y="34"/>
              </a:cxn>
              <a:cxn ang="0">
                <a:pos x="91" y="84"/>
              </a:cxn>
              <a:cxn ang="0">
                <a:pos x="68" y="94"/>
              </a:cxn>
              <a:cxn ang="0">
                <a:pos x="70" y="126"/>
              </a:cxn>
              <a:cxn ang="0">
                <a:pos x="5" y="126"/>
              </a:cxn>
              <a:cxn ang="0">
                <a:pos x="0" y="133"/>
              </a:cxn>
            </a:cxnLst>
            <a:rect l="0" t="0" r="r" b="b"/>
            <a:pathLst>
              <a:path w="149" h="133">
                <a:moveTo>
                  <a:pt x="0" y="133"/>
                </a:moveTo>
                <a:lnTo>
                  <a:pt x="5" y="109"/>
                </a:lnTo>
                <a:lnTo>
                  <a:pt x="42" y="53"/>
                </a:lnTo>
                <a:lnTo>
                  <a:pt x="49" y="32"/>
                </a:lnTo>
                <a:lnTo>
                  <a:pt x="65" y="18"/>
                </a:lnTo>
                <a:lnTo>
                  <a:pt x="75" y="0"/>
                </a:lnTo>
                <a:lnTo>
                  <a:pt x="149" y="0"/>
                </a:lnTo>
                <a:lnTo>
                  <a:pt x="149" y="10"/>
                </a:lnTo>
                <a:lnTo>
                  <a:pt x="147" y="34"/>
                </a:lnTo>
                <a:lnTo>
                  <a:pt x="93" y="34"/>
                </a:lnTo>
                <a:lnTo>
                  <a:pt x="91" y="84"/>
                </a:lnTo>
                <a:lnTo>
                  <a:pt x="68" y="94"/>
                </a:lnTo>
                <a:lnTo>
                  <a:pt x="70" y="126"/>
                </a:lnTo>
                <a:lnTo>
                  <a:pt x="5" y="126"/>
                </a:lnTo>
                <a:lnTo>
                  <a:pt x="0" y="133"/>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38" name="Freeform 344"/>
          <p:cNvSpPr>
            <a:spLocks/>
          </p:cNvSpPr>
          <p:nvPr/>
        </p:nvSpPr>
        <p:spPr bwMode="auto">
          <a:xfrm>
            <a:off x="4595813" y="3410068"/>
            <a:ext cx="450850" cy="615950"/>
          </a:xfrm>
          <a:custGeom>
            <a:avLst/>
            <a:gdLst/>
            <a:ahLst/>
            <a:cxnLst>
              <a:cxn ang="0">
                <a:pos x="232" y="0"/>
              </a:cxn>
              <a:cxn ang="0">
                <a:pos x="207" y="18"/>
              </a:cxn>
              <a:cxn ang="0">
                <a:pos x="206" y="27"/>
              </a:cxn>
              <a:cxn ang="0">
                <a:pos x="192" y="21"/>
              </a:cxn>
              <a:cxn ang="0">
                <a:pos x="52" y="21"/>
              </a:cxn>
              <a:cxn ang="0">
                <a:pos x="52" y="60"/>
              </a:cxn>
              <a:cxn ang="0">
                <a:pos x="35" y="60"/>
              </a:cxn>
              <a:cxn ang="0">
                <a:pos x="35" y="72"/>
              </a:cxn>
              <a:cxn ang="0">
                <a:pos x="36" y="146"/>
              </a:cxn>
              <a:cxn ang="0">
                <a:pos x="18" y="149"/>
              </a:cxn>
              <a:cxn ang="0">
                <a:pos x="0" y="202"/>
              </a:cxn>
              <a:cxn ang="0">
                <a:pos x="0" y="207"/>
              </a:cxn>
              <a:cxn ang="0">
                <a:pos x="7" y="204"/>
              </a:cxn>
              <a:cxn ang="0">
                <a:pos x="14" y="239"/>
              </a:cxn>
              <a:cxn ang="0">
                <a:pos x="28" y="259"/>
              </a:cxn>
              <a:cxn ang="0">
                <a:pos x="28" y="283"/>
              </a:cxn>
              <a:cxn ang="0">
                <a:pos x="59" y="298"/>
              </a:cxn>
              <a:cxn ang="0">
                <a:pos x="101" y="355"/>
              </a:cxn>
              <a:cxn ang="0">
                <a:pos x="110" y="369"/>
              </a:cxn>
              <a:cxn ang="0">
                <a:pos x="137" y="367"/>
              </a:cxn>
              <a:cxn ang="0">
                <a:pos x="161" y="388"/>
              </a:cxn>
              <a:cxn ang="0">
                <a:pos x="213" y="378"/>
              </a:cxn>
              <a:cxn ang="0">
                <a:pos x="221" y="368"/>
              </a:cxn>
              <a:cxn ang="0">
                <a:pos x="245" y="368"/>
              </a:cxn>
              <a:cxn ang="0">
                <a:pos x="246" y="354"/>
              </a:cxn>
              <a:cxn ang="0">
                <a:pos x="233" y="348"/>
              </a:cxn>
              <a:cxn ang="0">
                <a:pos x="225" y="326"/>
              </a:cxn>
              <a:cxn ang="0">
                <a:pos x="211" y="309"/>
              </a:cxn>
              <a:cxn ang="0">
                <a:pos x="194" y="302"/>
              </a:cxn>
              <a:cxn ang="0">
                <a:pos x="199" y="291"/>
              </a:cxn>
              <a:cxn ang="0">
                <a:pos x="214" y="288"/>
              </a:cxn>
              <a:cxn ang="0">
                <a:pos x="215" y="251"/>
              </a:cxn>
              <a:cxn ang="0">
                <a:pos x="249" y="202"/>
              </a:cxn>
              <a:cxn ang="0">
                <a:pos x="261" y="119"/>
              </a:cxn>
              <a:cxn ang="0">
                <a:pos x="282" y="108"/>
              </a:cxn>
              <a:cxn ang="0">
                <a:pos x="284" y="100"/>
              </a:cxn>
              <a:cxn ang="0">
                <a:pos x="264" y="83"/>
              </a:cxn>
              <a:cxn ang="0">
                <a:pos x="253" y="21"/>
              </a:cxn>
              <a:cxn ang="0">
                <a:pos x="232" y="0"/>
              </a:cxn>
            </a:cxnLst>
            <a:rect l="0" t="0" r="r" b="b"/>
            <a:pathLst>
              <a:path w="284" h="388">
                <a:moveTo>
                  <a:pt x="232" y="0"/>
                </a:moveTo>
                <a:lnTo>
                  <a:pt x="207" y="18"/>
                </a:lnTo>
                <a:lnTo>
                  <a:pt x="206" y="27"/>
                </a:lnTo>
                <a:lnTo>
                  <a:pt x="192" y="21"/>
                </a:lnTo>
                <a:lnTo>
                  <a:pt x="52" y="21"/>
                </a:lnTo>
                <a:lnTo>
                  <a:pt x="52" y="60"/>
                </a:lnTo>
                <a:lnTo>
                  <a:pt x="35" y="60"/>
                </a:lnTo>
                <a:lnTo>
                  <a:pt x="35" y="72"/>
                </a:lnTo>
                <a:lnTo>
                  <a:pt x="36" y="146"/>
                </a:lnTo>
                <a:lnTo>
                  <a:pt x="18" y="149"/>
                </a:lnTo>
                <a:lnTo>
                  <a:pt x="0" y="202"/>
                </a:lnTo>
                <a:lnTo>
                  <a:pt x="0" y="207"/>
                </a:lnTo>
                <a:lnTo>
                  <a:pt x="7" y="204"/>
                </a:lnTo>
                <a:lnTo>
                  <a:pt x="14" y="239"/>
                </a:lnTo>
                <a:lnTo>
                  <a:pt x="28" y="259"/>
                </a:lnTo>
                <a:lnTo>
                  <a:pt x="28" y="283"/>
                </a:lnTo>
                <a:lnTo>
                  <a:pt x="59" y="298"/>
                </a:lnTo>
                <a:lnTo>
                  <a:pt x="101" y="355"/>
                </a:lnTo>
                <a:lnTo>
                  <a:pt x="110" y="369"/>
                </a:lnTo>
                <a:lnTo>
                  <a:pt x="137" y="367"/>
                </a:lnTo>
                <a:lnTo>
                  <a:pt x="161" y="388"/>
                </a:lnTo>
                <a:lnTo>
                  <a:pt x="213" y="378"/>
                </a:lnTo>
                <a:lnTo>
                  <a:pt x="221" y="368"/>
                </a:lnTo>
                <a:lnTo>
                  <a:pt x="245" y="368"/>
                </a:lnTo>
                <a:lnTo>
                  <a:pt x="246" y="354"/>
                </a:lnTo>
                <a:lnTo>
                  <a:pt x="233" y="348"/>
                </a:lnTo>
                <a:lnTo>
                  <a:pt x="225" y="326"/>
                </a:lnTo>
                <a:lnTo>
                  <a:pt x="211" y="309"/>
                </a:lnTo>
                <a:lnTo>
                  <a:pt x="194" y="302"/>
                </a:lnTo>
                <a:lnTo>
                  <a:pt x="199" y="291"/>
                </a:lnTo>
                <a:lnTo>
                  <a:pt x="214" y="288"/>
                </a:lnTo>
                <a:lnTo>
                  <a:pt x="215" y="251"/>
                </a:lnTo>
                <a:lnTo>
                  <a:pt x="249" y="202"/>
                </a:lnTo>
                <a:lnTo>
                  <a:pt x="261" y="119"/>
                </a:lnTo>
                <a:lnTo>
                  <a:pt x="282" y="108"/>
                </a:lnTo>
                <a:lnTo>
                  <a:pt x="284" y="100"/>
                </a:lnTo>
                <a:lnTo>
                  <a:pt x="264" y="83"/>
                </a:lnTo>
                <a:lnTo>
                  <a:pt x="253" y="21"/>
                </a:lnTo>
                <a:lnTo>
                  <a:pt x="232"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39" name="Freeform 345"/>
          <p:cNvSpPr>
            <a:spLocks/>
          </p:cNvSpPr>
          <p:nvPr/>
        </p:nvSpPr>
        <p:spPr bwMode="auto">
          <a:xfrm>
            <a:off x="4813302" y="4170480"/>
            <a:ext cx="296863" cy="336550"/>
          </a:xfrm>
          <a:custGeom>
            <a:avLst/>
            <a:gdLst/>
            <a:ahLst/>
            <a:cxnLst>
              <a:cxn ang="0">
                <a:pos x="91" y="209"/>
              </a:cxn>
              <a:cxn ang="0">
                <a:pos x="117" y="212"/>
              </a:cxn>
              <a:cxn ang="0">
                <a:pos x="161" y="205"/>
              </a:cxn>
              <a:cxn ang="0">
                <a:pos x="187" y="187"/>
              </a:cxn>
              <a:cxn ang="0">
                <a:pos x="178" y="178"/>
              </a:cxn>
              <a:cxn ang="0">
                <a:pos x="172" y="158"/>
              </a:cxn>
              <a:cxn ang="0">
                <a:pos x="173" y="121"/>
              </a:cxn>
              <a:cxn ang="0">
                <a:pos x="162" y="106"/>
              </a:cxn>
              <a:cxn ang="0">
                <a:pos x="171" y="72"/>
              </a:cxn>
              <a:cxn ang="0">
                <a:pos x="145" y="55"/>
              </a:cxn>
              <a:cxn ang="0">
                <a:pos x="141" y="40"/>
              </a:cxn>
              <a:cxn ang="0">
                <a:pos x="81" y="0"/>
              </a:cxn>
              <a:cxn ang="0">
                <a:pos x="64" y="22"/>
              </a:cxn>
              <a:cxn ang="0">
                <a:pos x="73" y="25"/>
              </a:cxn>
              <a:cxn ang="0">
                <a:pos x="60" y="30"/>
              </a:cxn>
              <a:cxn ang="0">
                <a:pos x="57" y="37"/>
              </a:cxn>
              <a:cxn ang="0">
                <a:pos x="46" y="25"/>
              </a:cxn>
              <a:cxn ang="0">
                <a:pos x="39" y="36"/>
              </a:cxn>
              <a:cxn ang="0">
                <a:pos x="39" y="0"/>
              </a:cxn>
              <a:cxn ang="0">
                <a:pos x="15" y="0"/>
              </a:cxn>
              <a:cxn ang="0">
                <a:pos x="22" y="18"/>
              </a:cxn>
              <a:cxn ang="0">
                <a:pos x="18" y="27"/>
              </a:cxn>
              <a:cxn ang="0">
                <a:pos x="21" y="43"/>
              </a:cxn>
              <a:cxn ang="0">
                <a:pos x="10" y="64"/>
              </a:cxn>
              <a:cxn ang="0">
                <a:pos x="0" y="68"/>
              </a:cxn>
              <a:cxn ang="0">
                <a:pos x="4" y="107"/>
              </a:cxn>
              <a:cxn ang="0">
                <a:pos x="17" y="118"/>
              </a:cxn>
              <a:cxn ang="0">
                <a:pos x="25" y="151"/>
              </a:cxn>
              <a:cxn ang="0">
                <a:pos x="57" y="166"/>
              </a:cxn>
              <a:cxn ang="0">
                <a:pos x="76" y="170"/>
              </a:cxn>
              <a:cxn ang="0">
                <a:pos x="84" y="177"/>
              </a:cxn>
              <a:cxn ang="0">
                <a:pos x="91" y="209"/>
              </a:cxn>
            </a:cxnLst>
            <a:rect l="0" t="0" r="r" b="b"/>
            <a:pathLst>
              <a:path w="187" h="212">
                <a:moveTo>
                  <a:pt x="91" y="209"/>
                </a:moveTo>
                <a:lnTo>
                  <a:pt x="117" y="212"/>
                </a:lnTo>
                <a:lnTo>
                  <a:pt x="161" y="205"/>
                </a:lnTo>
                <a:lnTo>
                  <a:pt x="187" y="187"/>
                </a:lnTo>
                <a:lnTo>
                  <a:pt x="178" y="178"/>
                </a:lnTo>
                <a:lnTo>
                  <a:pt x="172" y="158"/>
                </a:lnTo>
                <a:lnTo>
                  <a:pt x="173" y="121"/>
                </a:lnTo>
                <a:lnTo>
                  <a:pt x="162" y="106"/>
                </a:lnTo>
                <a:lnTo>
                  <a:pt x="171" y="72"/>
                </a:lnTo>
                <a:lnTo>
                  <a:pt x="145" y="55"/>
                </a:lnTo>
                <a:lnTo>
                  <a:pt x="141" y="40"/>
                </a:lnTo>
                <a:lnTo>
                  <a:pt x="81" y="0"/>
                </a:lnTo>
                <a:lnTo>
                  <a:pt x="64" y="22"/>
                </a:lnTo>
                <a:lnTo>
                  <a:pt x="73" y="25"/>
                </a:lnTo>
                <a:lnTo>
                  <a:pt x="60" y="30"/>
                </a:lnTo>
                <a:lnTo>
                  <a:pt x="57" y="37"/>
                </a:lnTo>
                <a:lnTo>
                  <a:pt x="46" y="25"/>
                </a:lnTo>
                <a:lnTo>
                  <a:pt x="39" y="36"/>
                </a:lnTo>
                <a:lnTo>
                  <a:pt x="39" y="0"/>
                </a:lnTo>
                <a:lnTo>
                  <a:pt x="15" y="0"/>
                </a:lnTo>
                <a:lnTo>
                  <a:pt x="22" y="18"/>
                </a:lnTo>
                <a:lnTo>
                  <a:pt x="18" y="27"/>
                </a:lnTo>
                <a:lnTo>
                  <a:pt x="21" y="43"/>
                </a:lnTo>
                <a:lnTo>
                  <a:pt x="10" y="64"/>
                </a:lnTo>
                <a:lnTo>
                  <a:pt x="0" y="68"/>
                </a:lnTo>
                <a:lnTo>
                  <a:pt x="4" y="107"/>
                </a:lnTo>
                <a:lnTo>
                  <a:pt x="17" y="118"/>
                </a:lnTo>
                <a:lnTo>
                  <a:pt x="25" y="151"/>
                </a:lnTo>
                <a:lnTo>
                  <a:pt x="57" y="166"/>
                </a:lnTo>
                <a:lnTo>
                  <a:pt x="76" y="170"/>
                </a:lnTo>
                <a:lnTo>
                  <a:pt x="84" y="177"/>
                </a:lnTo>
                <a:lnTo>
                  <a:pt x="91" y="209"/>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40" name="Freeform 346"/>
          <p:cNvSpPr>
            <a:spLocks/>
          </p:cNvSpPr>
          <p:nvPr/>
        </p:nvSpPr>
        <p:spPr bwMode="auto">
          <a:xfrm>
            <a:off x="3984627" y="3787892"/>
            <a:ext cx="58738" cy="160338"/>
          </a:xfrm>
          <a:custGeom>
            <a:avLst/>
            <a:gdLst/>
            <a:ahLst/>
            <a:cxnLst>
              <a:cxn ang="0">
                <a:pos x="37" y="98"/>
              </a:cxn>
              <a:cxn ang="0">
                <a:pos x="24" y="101"/>
              </a:cxn>
              <a:cxn ang="0">
                <a:pos x="14" y="85"/>
              </a:cxn>
              <a:cxn ang="0">
                <a:pos x="13" y="36"/>
              </a:cxn>
              <a:cxn ang="0">
                <a:pos x="0" y="0"/>
              </a:cxn>
              <a:cxn ang="0">
                <a:pos x="19" y="1"/>
              </a:cxn>
              <a:cxn ang="0">
                <a:pos x="16" y="14"/>
              </a:cxn>
              <a:cxn ang="0">
                <a:pos x="27" y="24"/>
              </a:cxn>
              <a:cxn ang="0">
                <a:pos x="33" y="48"/>
              </a:cxn>
              <a:cxn ang="0">
                <a:pos x="37" y="98"/>
              </a:cxn>
            </a:cxnLst>
            <a:rect l="0" t="0" r="r" b="b"/>
            <a:pathLst>
              <a:path w="37" h="101">
                <a:moveTo>
                  <a:pt x="37" y="98"/>
                </a:moveTo>
                <a:lnTo>
                  <a:pt x="24" y="101"/>
                </a:lnTo>
                <a:lnTo>
                  <a:pt x="14" y="85"/>
                </a:lnTo>
                <a:lnTo>
                  <a:pt x="13" y="36"/>
                </a:lnTo>
                <a:lnTo>
                  <a:pt x="0" y="0"/>
                </a:lnTo>
                <a:lnTo>
                  <a:pt x="19" y="1"/>
                </a:lnTo>
                <a:lnTo>
                  <a:pt x="16" y="14"/>
                </a:lnTo>
                <a:lnTo>
                  <a:pt x="27" y="24"/>
                </a:lnTo>
                <a:lnTo>
                  <a:pt x="33" y="48"/>
                </a:lnTo>
                <a:lnTo>
                  <a:pt x="37" y="98"/>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41" name="Freeform 347"/>
          <p:cNvSpPr>
            <a:spLocks/>
          </p:cNvSpPr>
          <p:nvPr/>
        </p:nvSpPr>
        <p:spPr bwMode="auto">
          <a:xfrm>
            <a:off x="4198939" y="2962393"/>
            <a:ext cx="103188" cy="219075"/>
          </a:xfrm>
          <a:custGeom>
            <a:avLst/>
            <a:gdLst/>
            <a:ahLst/>
            <a:cxnLst>
              <a:cxn ang="0">
                <a:pos x="22" y="7"/>
              </a:cxn>
              <a:cxn ang="0">
                <a:pos x="39" y="0"/>
              </a:cxn>
              <a:cxn ang="0">
                <a:pos x="51" y="10"/>
              </a:cxn>
              <a:cxn ang="0">
                <a:pos x="60" y="5"/>
              </a:cxn>
              <a:cxn ang="0">
                <a:pos x="51" y="22"/>
              </a:cxn>
              <a:cxn ang="0">
                <a:pos x="63" y="40"/>
              </a:cxn>
              <a:cxn ang="0">
                <a:pos x="40" y="66"/>
              </a:cxn>
              <a:cxn ang="0">
                <a:pos x="65" y="82"/>
              </a:cxn>
              <a:cxn ang="0">
                <a:pos x="64" y="98"/>
              </a:cxn>
              <a:cxn ang="0">
                <a:pos x="46" y="112"/>
              </a:cxn>
              <a:cxn ang="0">
                <a:pos x="46" y="130"/>
              </a:cxn>
              <a:cxn ang="0">
                <a:pos x="33" y="138"/>
              </a:cxn>
              <a:cxn ang="0">
                <a:pos x="26" y="105"/>
              </a:cxn>
              <a:cxn ang="0">
                <a:pos x="14" y="96"/>
              </a:cxn>
              <a:cxn ang="0">
                <a:pos x="0" y="66"/>
              </a:cxn>
              <a:cxn ang="0">
                <a:pos x="14" y="53"/>
              </a:cxn>
              <a:cxn ang="0">
                <a:pos x="15" y="15"/>
              </a:cxn>
              <a:cxn ang="0">
                <a:pos x="22" y="7"/>
              </a:cxn>
            </a:cxnLst>
            <a:rect l="0" t="0" r="r" b="b"/>
            <a:pathLst>
              <a:path w="65" h="138">
                <a:moveTo>
                  <a:pt x="22" y="7"/>
                </a:moveTo>
                <a:lnTo>
                  <a:pt x="39" y="0"/>
                </a:lnTo>
                <a:lnTo>
                  <a:pt x="51" y="10"/>
                </a:lnTo>
                <a:lnTo>
                  <a:pt x="60" y="5"/>
                </a:lnTo>
                <a:lnTo>
                  <a:pt x="51" y="22"/>
                </a:lnTo>
                <a:lnTo>
                  <a:pt x="63" y="40"/>
                </a:lnTo>
                <a:lnTo>
                  <a:pt x="40" y="66"/>
                </a:lnTo>
                <a:lnTo>
                  <a:pt x="65" y="82"/>
                </a:lnTo>
                <a:lnTo>
                  <a:pt x="64" y="98"/>
                </a:lnTo>
                <a:lnTo>
                  <a:pt x="46" y="112"/>
                </a:lnTo>
                <a:lnTo>
                  <a:pt x="46" y="130"/>
                </a:lnTo>
                <a:lnTo>
                  <a:pt x="33" y="138"/>
                </a:lnTo>
                <a:lnTo>
                  <a:pt x="26" y="105"/>
                </a:lnTo>
                <a:lnTo>
                  <a:pt x="14" y="96"/>
                </a:lnTo>
                <a:lnTo>
                  <a:pt x="0" y="66"/>
                </a:lnTo>
                <a:lnTo>
                  <a:pt x="14" y="53"/>
                </a:lnTo>
                <a:lnTo>
                  <a:pt x="15" y="15"/>
                </a:lnTo>
                <a:lnTo>
                  <a:pt x="22" y="7"/>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42" name="Freeform 348"/>
          <p:cNvSpPr>
            <a:spLocks/>
          </p:cNvSpPr>
          <p:nvPr/>
        </p:nvSpPr>
        <p:spPr bwMode="auto">
          <a:xfrm>
            <a:off x="4814889" y="4010143"/>
            <a:ext cx="149225" cy="168275"/>
          </a:xfrm>
          <a:custGeom>
            <a:avLst/>
            <a:gdLst/>
            <a:ahLst/>
            <a:cxnLst>
              <a:cxn ang="0">
                <a:pos x="76" y="77"/>
              </a:cxn>
              <a:cxn ang="0">
                <a:pos x="94" y="39"/>
              </a:cxn>
              <a:cxn ang="0">
                <a:pos x="80" y="3"/>
              </a:cxn>
              <a:cxn ang="0">
                <a:pos x="75" y="0"/>
              </a:cxn>
              <a:cxn ang="0">
                <a:pos x="23" y="10"/>
              </a:cxn>
              <a:cxn ang="0">
                <a:pos x="20" y="28"/>
              </a:cxn>
              <a:cxn ang="0">
                <a:pos x="30" y="36"/>
              </a:cxn>
              <a:cxn ang="0">
                <a:pos x="28" y="47"/>
              </a:cxn>
              <a:cxn ang="0">
                <a:pos x="16" y="56"/>
              </a:cxn>
              <a:cxn ang="0">
                <a:pos x="5" y="73"/>
              </a:cxn>
              <a:cxn ang="0">
                <a:pos x="0" y="106"/>
              </a:cxn>
              <a:cxn ang="0">
                <a:pos x="14" y="101"/>
              </a:cxn>
              <a:cxn ang="0">
                <a:pos x="38" y="101"/>
              </a:cxn>
              <a:cxn ang="0">
                <a:pos x="40" y="84"/>
              </a:cxn>
              <a:cxn ang="0">
                <a:pos x="63" y="74"/>
              </a:cxn>
              <a:cxn ang="0">
                <a:pos x="76" y="77"/>
              </a:cxn>
            </a:cxnLst>
            <a:rect l="0" t="0" r="r" b="b"/>
            <a:pathLst>
              <a:path w="94" h="106">
                <a:moveTo>
                  <a:pt x="76" y="77"/>
                </a:moveTo>
                <a:lnTo>
                  <a:pt x="94" y="39"/>
                </a:lnTo>
                <a:lnTo>
                  <a:pt x="80" y="3"/>
                </a:lnTo>
                <a:lnTo>
                  <a:pt x="75" y="0"/>
                </a:lnTo>
                <a:lnTo>
                  <a:pt x="23" y="10"/>
                </a:lnTo>
                <a:lnTo>
                  <a:pt x="20" y="28"/>
                </a:lnTo>
                <a:lnTo>
                  <a:pt x="30" y="36"/>
                </a:lnTo>
                <a:lnTo>
                  <a:pt x="28" y="47"/>
                </a:lnTo>
                <a:lnTo>
                  <a:pt x="16" y="56"/>
                </a:lnTo>
                <a:lnTo>
                  <a:pt x="5" y="73"/>
                </a:lnTo>
                <a:lnTo>
                  <a:pt x="0" y="106"/>
                </a:lnTo>
                <a:lnTo>
                  <a:pt x="14" y="101"/>
                </a:lnTo>
                <a:lnTo>
                  <a:pt x="38" y="101"/>
                </a:lnTo>
                <a:lnTo>
                  <a:pt x="40" y="84"/>
                </a:lnTo>
                <a:lnTo>
                  <a:pt x="63" y="74"/>
                </a:lnTo>
                <a:lnTo>
                  <a:pt x="76" y="77"/>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43" name="Freeform 349"/>
          <p:cNvSpPr>
            <a:spLocks/>
          </p:cNvSpPr>
          <p:nvPr/>
        </p:nvSpPr>
        <p:spPr bwMode="auto">
          <a:xfrm>
            <a:off x="4657726" y="3140192"/>
            <a:ext cx="306388" cy="312738"/>
          </a:xfrm>
          <a:custGeom>
            <a:avLst/>
            <a:gdLst/>
            <a:ahLst/>
            <a:cxnLst>
              <a:cxn ang="0">
                <a:pos x="126" y="8"/>
              </a:cxn>
              <a:cxn ang="0">
                <a:pos x="141" y="12"/>
              </a:cxn>
              <a:cxn ang="0">
                <a:pos x="160" y="8"/>
              </a:cxn>
              <a:cxn ang="0">
                <a:pos x="174" y="46"/>
              </a:cxn>
              <a:cxn ang="0">
                <a:pos x="167" y="75"/>
              </a:cxn>
              <a:cxn ang="0">
                <a:pos x="161" y="77"/>
              </a:cxn>
              <a:cxn ang="0">
                <a:pos x="134" y="33"/>
              </a:cxn>
              <a:cxn ang="0">
                <a:pos x="137" y="56"/>
              </a:cxn>
              <a:cxn ang="0">
                <a:pos x="151" y="74"/>
              </a:cxn>
              <a:cxn ang="0">
                <a:pos x="183" y="144"/>
              </a:cxn>
              <a:cxn ang="0">
                <a:pos x="193" y="154"/>
              </a:cxn>
              <a:cxn ang="0">
                <a:pos x="189" y="155"/>
              </a:cxn>
              <a:cxn ang="0">
                <a:pos x="193" y="170"/>
              </a:cxn>
              <a:cxn ang="0">
                <a:pos x="168" y="188"/>
              </a:cxn>
              <a:cxn ang="0">
                <a:pos x="167" y="197"/>
              </a:cxn>
              <a:cxn ang="0">
                <a:pos x="153" y="191"/>
              </a:cxn>
              <a:cxn ang="0">
                <a:pos x="13" y="191"/>
              </a:cxn>
              <a:cxn ang="0">
                <a:pos x="7" y="51"/>
              </a:cxn>
              <a:cxn ang="0">
                <a:pos x="0" y="32"/>
              </a:cxn>
              <a:cxn ang="0">
                <a:pos x="7" y="0"/>
              </a:cxn>
              <a:cxn ang="0">
                <a:pos x="71" y="18"/>
              </a:cxn>
              <a:cxn ang="0">
                <a:pos x="101" y="4"/>
              </a:cxn>
              <a:cxn ang="0">
                <a:pos x="120" y="2"/>
              </a:cxn>
              <a:cxn ang="0">
                <a:pos x="126" y="8"/>
              </a:cxn>
            </a:cxnLst>
            <a:rect l="0" t="0" r="r" b="b"/>
            <a:pathLst>
              <a:path w="193" h="197">
                <a:moveTo>
                  <a:pt x="126" y="8"/>
                </a:moveTo>
                <a:lnTo>
                  <a:pt x="141" y="12"/>
                </a:lnTo>
                <a:lnTo>
                  <a:pt x="160" y="8"/>
                </a:lnTo>
                <a:lnTo>
                  <a:pt x="174" y="46"/>
                </a:lnTo>
                <a:lnTo>
                  <a:pt x="167" y="75"/>
                </a:lnTo>
                <a:lnTo>
                  <a:pt x="161" y="77"/>
                </a:lnTo>
                <a:lnTo>
                  <a:pt x="134" y="33"/>
                </a:lnTo>
                <a:lnTo>
                  <a:pt x="137" y="56"/>
                </a:lnTo>
                <a:lnTo>
                  <a:pt x="151" y="74"/>
                </a:lnTo>
                <a:lnTo>
                  <a:pt x="183" y="144"/>
                </a:lnTo>
                <a:lnTo>
                  <a:pt x="193" y="154"/>
                </a:lnTo>
                <a:lnTo>
                  <a:pt x="189" y="155"/>
                </a:lnTo>
                <a:lnTo>
                  <a:pt x="193" y="170"/>
                </a:lnTo>
                <a:lnTo>
                  <a:pt x="168" y="188"/>
                </a:lnTo>
                <a:lnTo>
                  <a:pt x="167" y="197"/>
                </a:lnTo>
                <a:lnTo>
                  <a:pt x="153" y="191"/>
                </a:lnTo>
                <a:lnTo>
                  <a:pt x="13" y="191"/>
                </a:lnTo>
                <a:lnTo>
                  <a:pt x="7" y="51"/>
                </a:lnTo>
                <a:lnTo>
                  <a:pt x="0" y="32"/>
                </a:lnTo>
                <a:lnTo>
                  <a:pt x="7" y="0"/>
                </a:lnTo>
                <a:lnTo>
                  <a:pt x="71" y="18"/>
                </a:lnTo>
                <a:lnTo>
                  <a:pt x="101" y="4"/>
                </a:lnTo>
                <a:lnTo>
                  <a:pt x="120" y="2"/>
                </a:lnTo>
                <a:lnTo>
                  <a:pt x="126" y="8"/>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44" name="Freeform 350"/>
          <p:cNvSpPr>
            <a:spLocks/>
          </p:cNvSpPr>
          <p:nvPr/>
        </p:nvSpPr>
        <p:spPr bwMode="auto">
          <a:xfrm>
            <a:off x="3844927" y="3665655"/>
            <a:ext cx="211138" cy="173038"/>
          </a:xfrm>
          <a:custGeom>
            <a:avLst/>
            <a:gdLst/>
            <a:ahLst/>
            <a:cxnLst>
              <a:cxn ang="0">
                <a:pos x="0" y="91"/>
              </a:cxn>
              <a:cxn ang="0">
                <a:pos x="9" y="105"/>
              </a:cxn>
              <a:cxn ang="0">
                <a:pos x="37" y="99"/>
              </a:cxn>
              <a:cxn ang="0">
                <a:pos x="44" y="109"/>
              </a:cxn>
              <a:cxn ang="0">
                <a:pos x="42" y="78"/>
              </a:cxn>
              <a:cxn ang="0">
                <a:pos x="88" y="77"/>
              </a:cxn>
              <a:cxn ang="0">
                <a:pos x="107" y="78"/>
              </a:cxn>
              <a:cxn ang="0">
                <a:pos x="133" y="60"/>
              </a:cxn>
              <a:cxn ang="0">
                <a:pos x="128" y="46"/>
              </a:cxn>
              <a:cxn ang="0">
                <a:pos x="115" y="45"/>
              </a:cxn>
              <a:cxn ang="0">
                <a:pos x="97" y="20"/>
              </a:cxn>
              <a:cxn ang="0">
                <a:pos x="95" y="0"/>
              </a:cxn>
              <a:cxn ang="0">
                <a:pos x="77" y="1"/>
              </a:cxn>
              <a:cxn ang="0">
                <a:pos x="49" y="27"/>
              </a:cxn>
              <a:cxn ang="0">
                <a:pos x="24" y="35"/>
              </a:cxn>
              <a:cxn ang="0">
                <a:pos x="4" y="70"/>
              </a:cxn>
              <a:cxn ang="0">
                <a:pos x="0" y="91"/>
              </a:cxn>
            </a:cxnLst>
            <a:rect l="0" t="0" r="r" b="b"/>
            <a:pathLst>
              <a:path w="133" h="109">
                <a:moveTo>
                  <a:pt x="0" y="91"/>
                </a:moveTo>
                <a:lnTo>
                  <a:pt x="9" y="105"/>
                </a:lnTo>
                <a:lnTo>
                  <a:pt x="37" y="99"/>
                </a:lnTo>
                <a:lnTo>
                  <a:pt x="44" y="109"/>
                </a:lnTo>
                <a:lnTo>
                  <a:pt x="42" y="78"/>
                </a:lnTo>
                <a:lnTo>
                  <a:pt x="88" y="77"/>
                </a:lnTo>
                <a:lnTo>
                  <a:pt x="107" y="78"/>
                </a:lnTo>
                <a:lnTo>
                  <a:pt x="133" y="60"/>
                </a:lnTo>
                <a:lnTo>
                  <a:pt x="128" y="46"/>
                </a:lnTo>
                <a:lnTo>
                  <a:pt x="115" y="45"/>
                </a:lnTo>
                <a:lnTo>
                  <a:pt x="97" y="20"/>
                </a:lnTo>
                <a:lnTo>
                  <a:pt x="95" y="0"/>
                </a:lnTo>
                <a:lnTo>
                  <a:pt x="77" y="1"/>
                </a:lnTo>
                <a:lnTo>
                  <a:pt x="49" y="27"/>
                </a:lnTo>
                <a:lnTo>
                  <a:pt x="24" y="35"/>
                </a:lnTo>
                <a:lnTo>
                  <a:pt x="4" y="70"/>
                </a:lnTo>
                <a:lnTo>
                  <a:pt x="0" y="91"/>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45" name="Freeform 351"/>
          <p:cNvSpPr>
            <a:spLocks/>
          </p:cNvSpPr>
          <p:nvPr/>
        </p:nvSpPr>
        <p:spPr bwMode="auto">
          <a:xfrm>
            <a:off x="4597402" y="4395904"/>
            <a:ext cx="325438" cy="311150"/>
          </a:xfrm>
          <a:custGeom>
            <a:avLst/>
            <a:gdLst/>
            <a:ahLst/>
            <a:cxnLst>
              <a:cxn ang="0">
                <a:pos x="37" y="53"/>
              </a:cxn>
              <a:cxn ang="0">
                <a:pos x="34" y="92"/>
              </a:cxn>
              <a:cxn ang="0">
                <a:pos x="38" y="95"/>
              </a:cxn>
              <a:cxn ang="0">
                <a:pos x="0" y="95"/>
              </a:cxn>
              <a:cxn ang="0">
                <a:pos x="0" y="168"/>
              </a:cxn>
              <a:cxn ang="0">
                <a:pos x="20" y="188"/>
              </a:cxn>
              <a:cxn ang="0">
                <a:pos x="37" y="183"/>
              </a:cxn>
              <a:cxn ang="0">
                <a:pos x="53" y="192"/>
              </a:cxn>
              <a:cxn ang="0">
                <a:pos x="83" y="196"/>
              </a:cxn>
              <a:cxn ang="0">
                <a:pos x="114" y="169"/>
              </a:cxn>
              <a:cxn ang="0">
                <a:pos x="115" y="155"/>
              </a:cxn>
              <a:cxn ang="0">
                <a:pos x="143" y="148"/>
              </a:cxn>
              <a:cxn ang="0">
                <a:pos x="139" y="137"/>
              </a:cxn>
              <a:cxn ang="0">
                <a:pos x="195" y="118"/>
              </a:cxn>
              <a:cxn ang="0">
                <a:pos x="188" y="109"/>
              </a:cxn>
              <a:cxn ang="0">
                <a:pos x="193" y="90"/>
              </a:cxn>
              <a:cxn ang="0">
                <a:pos x="200" y="87"/>
              </a:cxn>
              <a:cxn ang="0">
                <a:pos x="199" y="67"/>
              </a:cxn>
              <a:cxn ang="0">
                <a:pos x="205" y="50"/>
              </a:cxn>
              <a:cxn ang="0">
                <a:pos x="193" y="24"/>
              </a:cxn>
              <a:cxn ang="0">
                <a:pos x="161" y="9"/>
              </a:cxn>
              <a:cxn ang="0">
                <a:pos x="153" y="9"/>
              </a:cxn>
              <a:cxn ang="0">
                <a:pos x="151" y="0"/>
              </a:cxn>
              <a:cxn ang="0">
                <a:pos x="128" y="7"/>
              </a:cxn>
              <a:cxn ang="0">
                <a:pos x="119" y="21"/>
              </a:cxn>
              <a:cxn ang="0">
                <a:pos x="122" y="45"/>
              </a:cxn>
              <a:cxn ang="0">
                <a:pos x="115" y="71"/>
              </a:cxn>
              <a:cxn ang="0">
                <a:pos x="122" y="81"/>
              </a:cxn>
              <a:cxn ang="0">
                <a:pos x="135" y="81"/>
              </a:cxn>
              <a:cxn ang="0">
                <a:pos x="135" y="101"/>
              </a:cxn>
              <a:cxn ang="0">
                <a:pos x="121" y="98"/>
              </a:cxn>
              <a:cxn ang="0">
                <a:pos x="90" y="71"/>
              </a:cxn>
              <a:cxn ang="0">
                <a:pos x="74" y="74"/>
              </a:cxn>
              <a:cxn ang="0">
                <a:pos x="56" y="59"/>
              </a:cxn>
              <a:cxn ang="0">
                <a:pos x="45" y="62"/>
              </a:cxn>
              <a:cxn ang="0">
                <a:pos x="37" y="53"/>
              </a:cxn>
            </a:cxnLst>
            <a:rect l="0" t="0" r="r" b="b"/>
            <a:pathLst>
              <a:path w="205" h="196">
                <a:moveTo>
                  <a:pt x="37" y="53"/>
                </a:moveTo>
                <a:lnTo>
                  <a:pt x="34" y="92"/>
                </a:lnTo>
                <a:lnTo>
                  <a:pt x="38" y="95"/>
                </a:lnTo>
                <a:lnTo>
                  <a:pt x="0" y="95"/>
                </a:lnTo>
                <a:lnTo>
                  <a:pt x="0" y="168"/>
                </a:lnTo>
                <a:lnTo>
                  <a:pt x="20" y="188"/>
                </a:lnTo>
                <a:lnTo>
                  <a:pt x="37" y="183"/>
                </a:lnTo>
                <a:lnTo>
                  <a:pt x="53" y="192"/>
                </a:lnTo>
                <a:lnTo>
                  <a:pt x="83" y="196"/>
                </a:lnTo>
                <a:lnTo>
                  <a:pt x="114" y="169"/>
                </a:lnTo>
                <a:lnTo>
                  <a:pt x="115" y="155"/>
                </a:lnTo>
                <a:lnTo>
                  <a:pt x="143" y="148"/>
                </a:lnTo>
                <a:lnTo>
                  <a:pt x="139" y="137"/>
                </a:lnTo>
                <a:lnTo>
                  <a:pt x="195" y="118"/>
                </a:lnTo>
                <a:lnTo>
                  <a:pt x="188" y="109"/>
                </a:lnTo>
                <a:lnTo>
                  <a:pt x="193" y="90"/>
                </a:lnTo>
                <a:lnTo>
                  <a:pt x="200" y="87"/>
                </a:lnTo>
                <a:lnTo>
                  <a:pt x="199" y="67"/>
                </a:lnTo>
                <a:lnTo>
                  <a:pt x="205" y="50"/>
                </a:lnTo>
                <a:lnTo>
                  <a:pt x="193" y="24"/>
                </a:lnTo>
                <a:lnTo>
                  <a:pt x="161" y="9"/>
                </a:lnTo>
                <a:lnTo>
                  <a:pt x="153" y="9"/>
                </a:lnTo>
                <a:lnTo>
                  <a:pt x="151" y="0"/>
                </a:lnTo>
                <a:lnTo>
                  <a:pt x="128" y="7"/>
                </a:lnTo>
                <a:lnTo>
                  <a:pt x="119" y="21"/>
                </a:lnTo>
                <a:lnTo>
                  <a:pt x="122" y="45"/>
                </a:lnTo>
                <a:lnTo>
                  <a:pt x="115" y="71"/>
                </a:lnTo>
                <a:lnTo>
                  <a:pt x="122" y="81"/>
                </a:lnTo>
                <a:lnTo>
                  <a:pt x="135" y="81"/>
                </a:lnTo>
                <a:lnTo>
                  <a:pt x="135" y="101"/>
                </a:lnTo>
                <a:lnTo>
                  <a:pt x="121" y="98"/>
                </a:lnTo>
                <a:lnTo>
                  <a:pt x="90" y="71"/>
                </a:lnTo>
                <a:lnTo>
                  <a:pt x="74" y="74"/>
                </a:lnTo>
                <a:lnTo>
                  <a:pt x="56" y="59"/>
                </a:lnTo>
                <a:lnTo>
                  <a:pt x="45" y="62"/>
                </a:lnTo>
                <a:lnTo>
                  <a:pt x="37" y="53"/>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46" name="Freeform 352"/>
          <p:cNvSpPr>
            <a:spLocks/>
          </p:cNvSpPr>
          <p:nvPr/>
        </p:nvSpPr>
        <p:spPr bwMode="auto">
          <a:xfrm>
            <a:off x="3335339" y="3659304"/>
            <a:ext cx="7938" cy="7938"/>
          </a:xfrm>
          <a:custGeom>
            <a:avLst/>
            <a:gdLst/>
            <a:ahLst/>
            <a:cxnLst>
              <a:cxn ang="0">
                <a:pos x="1" y="0"/>
              </a:cxn>
              <a:cxn ang="0">
                <a:pos x="0" y="5"/>
              </a:cxn>
              <a:cxn ang="0">
                <a:pos x="5" y="5"/>
              </a:cxn>
              <a:cxn ang="0">
                <a:pos x="1" y="0"/>
              </a:cxn>
            </a:cxnLst>
            <a:rect l="0" t="0" r="r" b="b"/>
            <a:pathLst>
              <a:path w="5" h="5">
                <a:moveTo>
                  <a:pt x="1" y="0"/>
                </a:moveTo>
                <a:lnTo>
                  <a:pt x="0" y="5"/>
                </a:lnTo>
                <a:lnTo>
                  <a:pt x="5" y="5"/>
                </a:lnTo>
                <a:lnTo>
                  <a:pt x="1" y="0"/>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47" name="Freeform 353"/>
          <p:cNvSpPr>
            <a:spLocks/>
          </p:cNvSpPr>
          <p:nvPr/>
        </p:nvSpPr>
        <p:spPr bwMode="auto">
          <a:xfrm>
            <a:off x="5559427" y="4770555"/>
            <a:ext cx="7938" cy="15875"/>
          </a:xfrm>
          <a:custGeom>
            <a:avLst/>
            <a:gdLst/>
            <a:ahLst/>
            <a:cxnLst>
              <a:cxn ang="0">
                <a:pos x="3" y="0"/>
              </a:cxn>
              <a:cxn ang="0">
                <a:pos x="5" y="7"/>
              </a:cxn>
              <a:cxn ang="0">
                <a:pos x="0" y="10"/>
              </a:cxn>
              <a:cxn ang="0">
                <a:pos x="3" y="0"/>
              </a:cxn>
            </a:cxnLst>
            <a:rect l="0" t="0" r="r" b="b"/>
            <a:pathLst>
              <a:path w="5" h="10">
                <a:moveTo>
                  <a:pt x="3" y="0"/>
                </a:moveTo>
                <a:lnTo>
                  <a:pt x="5" y="7"/>
                </a:lnTo>
                <a:lnTo>
                  <a:pt x="0" y="10"/>
                </a:lnTo>
                <a:lnTo>
                  <a:pt x="3"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48" name="Freeform 354"/>
          <p:cNvSpPr>
            <a:spLocks/>
          </p:cNvSpPr>
          <p:nvPr/>
        </p:nvSpPr>
        <p:spPr bwMode="auto">
          <a:xfrm>
            <a:off x="7040564" y="4480043"/>
            <a:ext cx="1103313" cy="896938"/>
          </a:xfrm>
          <a:custGeom>
            <a:avLst/>
            <a:gdLst/>
            <a:ahLst/>
            <a:cxnLst>
              <a:cxn ang="0">
                <a:pos x="334" y="90"/>
              </a:cxn>
              <a:cxn ang="0">
                <a:pos x="341" y="56"/>
              </a:cxn>
              <a:cxn ang="0">
                <a:pos x="349" y="41"/>
              </a:cxn>
              <a:cxn ang="0">
                <a:pos x="362" y="41"/>
              </a:cxn>
              <a:cxn ang="0">
                <a:pos x="391" y="28"/>
              </a:cxn>
              <a:cxn ang="0">
                <a:pos x="381" y="14"/>
              </a:cxn>
              <a:cxn ang="0">
                <a:pos x="436" y="32"/>
              </a:cxn>
              <a:cxn ang="0">
                <a:pos x="450" y="38"/>
              </a:cxn>
              <a:cxn ang="0">
                <a:pos x="461" y="34"/>
              </a:cxn>
              <a:cxn ang="0">
                <a:pos x="457" y="51"/>
              </a:cxn>
              <a:cxn ang="0">
                <a:pos x="436" y="86"/>
              </a:cxn>
              <a:cxn ang="0">
                <a:pos x="449" y="105"/>
              </a:cxn>
              <a:cxn ang="0">
                <a:pos x="506" y="142"/>
              </a:cxn>
              <a:cxn ang="0">
                <a:pos x="530" y="118"/>
              </a:cxn>
              <a:cxn ang="0">
                <a:pos x="549" y="34"/>
              </a:cxn>
              <a:cxn ang="0">
                <a:pos x="572" y="0"/>
              </a:cxn>
              <a:cxn ang="0">
                <a:pos x="581" y="72"/>
              </a:cxn>
              <a:cxn ang="0">
                <a:pos x="607" y="86"/>
              </a:cxn>
              <a:cxn ang="0">
                <a:pos x="628" y="171"/>
              </a:cxn>
              <a:cxn ang="0">
                <a:pos x="649" y="192"/>
              </a:cxn>
              <a:cxn ang="0">
                <a:pos x="654" y="214"/>
              </a:cxn>
              <a:cxn ang="0">
                <a:pos x="661" y="227"/>
              </a:cxn>
              <a:cxn ang="0">
                <a:pos x="668" y="255"/>
              </a:cxn>
              <a:cxn ang="0">
                <a:pos x="695" y="301"/>
              </a:cxn>
              <a:cxn ang="0">
                <a:pos x="654" y="410"/>
              </a:cxn>
              <a:cxn ang="0">
                <a:pos x="607" y="455"/>
              </a:cxn>
              <a:cxn ang="0">
                <a:pos x="569" y="498"/>
              </a:cxn>
              <a:cxn ang="0">
                <a:pos x="481" y="557"/>
              </a:cxn>
              <a:cxn ang="0">
                <a:pos x="467" y="547"/>
              </a:cxn>
              <a:cxn ang="0">
                <a:pos x="461" y="540"/>
              </a:cxn>
              <a:cxn ang="0">
                <a:pos x="401" y="550"/>
              </a:cxn>
              <a:cxn ang="0">
                <a:pos x="391" y="491"/>
              </a:cxn>
              <a:cxn ang="0">
                <a:pos x="386" y="477"/>
              </a:cxn>
              <a:cxn ang="0">
                <a:pos x="369" y="485"/>
              </a:cxn>
              <a:cxn ang="0">
                <a:pos x="366" y="480"/>
              </a:cxn>
              <a:cxn ang="0">
                <a:pos x="391" y="434"/>
              </a:cxn>
              <a:cxn ang="0">
                <a:pos x="344" y="476"/>
              </a:cxn>
              <a:cxn ang="0">
                <a:pos x="330" y="476"/>
              </a:cxn>
              <a:cxn ang="0">
                <a:pos x="337" y="469"/>
              </a:cxn>
              <a:cxn ang="0">
                <a:pos x="327" y="442"/>
              </a:cxn>
              <a:cxn ang="0">
                <a:pos x="303" y="424"/>
              </a:cxn>
              <a:cxn ang="0">
                <a:pos x="198" y="427"/>
              </a:cxn>
              <a:cxn ang="0">
                <a:pos x="147" y="458"/>
              </a:cxn>
              <a:cxn ang="0">
                <a:pos x="40" y="484"/>
              </a:cxn>
              <a:cxn ang="0">
                <a:pos x="0" y="467"/>
              </a:cxn>
              <a:cxn ang="0">
                <a:pos x="19" y="445"/>
              </a:cxn>
              <a:cxn ang="0">
                <a:pos x="21" y="325"/>
              </a:cxn>
              <a:cxn ang="0">
                <a:pos x="22" y="315"/>
              </a:cxn>
              <a:cxn ang="0">
                <a:pos x="26" y="311"/>
              </a:cxn>
              <a:cxn ang="0">
                <a:pos x="22" y="273"/>
              </a:cxn>
              <a:cxn ang="0">
                <a:pos x="42" y="235"/>
              </a:cxn>
              <a:cxn ang="0">
                <a:pos x="92" y="196"/>
              </a:cxn>
              <a:cxn ang="0">
                <a:pos x="135" y="183"/>
              </a:cxn>
              <a:cxn ang="0">
                <a:pos x="198" y="146"/>
              </a:cxn>
              <a:cxn ang="0">
                <a:pos x="212" y="114"/>
              </a:cxn>
              <a:cxn ang="0">
                <a:pos x="225" y="128"/>
              </a:cxn>
              <a:cxn ang="0">
                <a:pos x="239" y="116"/>
              </a:cxn>
              <a:cxn ang="0">
                <a:pos x="251" y="94"/>
              </a:cxn>
              <a:cxn ang="0">
                <a:pos x="257" y="88"/>
              </a:cxn>
              <a:cxn ang="0">
                <a:pos x="270" y="76"/>
              </a:cxn>
              <a:cxn ang="0">
                <a:pos x="275" y="72"/>
              </a:cxn>
              <a:cxn ang="0">
                <a:pos x="300" y="69"/>
              </a:cxn>
              <a:cxn ang="0">
                <a:pos x="314" y="83"/>
              </a:cxn>
            </a:cxnLst>
            <a:rect l="0" t="0" r="r" b="b"/>
            <a:pathLst>
              <a:path w="695" h="565">
                <a:moveTo>
                  <a:pt x="314" y="83"/>
                </a:moveTo>
                <a:lnTo>
                  <a:pt x="334" y="90"/>
                </a:lnTo>
                <a:lnTo>
                  <a:pt x="330" y="73"/>
                </a:lnTo>
                <a:lnTo>
                  <a:pt x="341" y="56"/>
                </a:lnTo>
                <a:lnTo>
                  <a:pt x="348" y="55"/>
                </a:lnTo>
                <a:lnTo>
                  <a:pt x="349" y="41"/>
                </a:lnTo>
                <a:lnTo>
                  <a:pt x="356" y="37"/>
                </a:lnTo>
                <a:lnTo>
                  <a:pt x="362" y="41"/>
                </a:lnTo>
                <a:lnTo>
                  <a:pt x="365" y="32"/>
                </a:lnTo>
                <a:lnTo>
                  <a:pt x="391" y="28"/>
                </a:lnTo>
                <a:lnTo>
                  <a:pt x="391" y="20"/>
                </a:lnTo>
                <a:lnTo>
                  <a:pt x="381" y="14"/>
                </a:lnTo>
                <a:lnTo>
                  <a:pt x="387" y="10"/>
                </a:lnTo>
                <a:lnTo>
                  <a:pt x="436" y="32"/>
                </a:lnTo>
                <a:lnTo>
                  <a:pt x="449" y="27"/>
                </a:lnTo>
                <a:lnTo>
                  <a:pt x="450" y="38"/>
                </a:lnTo>
                <a:lnTo>
                  <a:pt x="460" y="25"/>
                </a:lnTo>
                <a:lnTo>
                  <a:pt x="461" y="34"/>
                </a:lnTo>
                <a:lnTo>
                  <a:pt x="467" y="34"/>
                </a:lnTo>
                <a:lnTo>
                  <a:pt x="457" y="51"/>
                </a:lnTo>
                <a:lnTo>
                  <a:pt x="449" y="52"/>
                </a:lnTo>
                <a:lnTo>
                  <a:pt x="436" y="86"/>
                </a:lnTo>
                <a:lnTo>
                  <a:pt x="449" y="94"/>
                </a:lnTo>
                <a:lnTo>
                  <a:pt x="449" y="105"/>
                </a:lnTo>
                <a:lnTo>
                  <a:pt x="463" y="105"/>
                </a:lnTo>
                <a:lnTo>
                  <a:pt x="506" y="142"/>
                </a:lnTo>
                <a:lnTo>
                  <a:pt x="520" y="137"/>
                </a:lnTo>
                <a:lnTo>
                  <a:pt x="530" y="118"/>
                </a:lnTo>
                <a:lnTo>
                  <a:pt x="542" y="87"/>
                </a:lnTo>
                <a:lnTo>
                  <a:pt x="549" y="34"/>
                </a:lnTo>
                <a:lnTo>
                  <a:pt x="565" y="6"/>
                </a:lnTo>
                <a:lnTo>
                  <a:pt x="572" y="0"/>
                </a:lnTo>
                <a:lnTo>
                  <a:pt x="572" y="7"/>
                </a:lnTo>
                <a:lnTo>
                  <a:pt x="581" y="72"/>
                </a:lnTo>
                <a:lnTo>
                  <a:pt x="597" y="72"/>
                </a:lnTo>
                <a:lnTo>
                  <a:pt x="607" y="86"/>
                </a:lnTo>
                <a:lnTo>
                  <a:pt x="611" y="167"/>
                </a:lnTo>
                <a:lnTo>
                  <a:pt x="628" y="171"/>
                </a:lnTo>
                <a:lnTo>
                  <a:pt x="629" y="182"/>
                </a:lnTo>
                <a:lnTo>
                  <a:pt x="649" y="192"/>
                </a:lnTo>
                <a:lnTo>
                  <a:pt x="644" y="199"/>
                </a:lnTo>
                <a:lnTo>
                  <a:pt x="654" y="214"/>
                </a:lnTo>
                <a:lnTo>
                  <a:pt x="653" y="234"/>
                </a:lnTo>
                <a:lnTo>
                  <a:pt x="661" y="227"/>
                </a:lnTo>
                <a:lnTo>
                  <a:pt x="670" y="232"/>
                </a:lnTo>
                <a:lnTo>
                  <a:pt x="668" y="255"/>
                </a:lnTo>
                <a:lnTo>
                  <a:pt x="688" y="277"/>
                </a:lnTo>
                <a:lnTo>
                  <a:pt x="695" y="301"/>
                </a:lnTo>
                <a:lnTo>
                  <a:pt x="685" y="358"/>
                </a:lnTo>
                <a:lnTo>
                  <a:pt x="654" y="410"/>
                </a:lnTo>
                <a:lnTo>
                  <a:pt x="637" y="432"/>
                </a:lnTo>
                <a:lnTo>
                  <a:pt x="607" y="455"/>
                </a:lnTo>
                <a:lnTo>
                  <a:pt x="584" y="488"/>
                </a:lnTo>
                <a:lnTo>
                  <a:pt x="569" y="498"/>
                </a:lnTo>
                <a:lnTo>
                  <a:pt x="549" y="533"/>
                </a:lnTo>
                <a:lnTo>
                  <a:pt x="481" y="557"/>
                </a:lnTo>
                <a:lnTo>
                  <a:pt x="474" y="565"/>
                </a:lnTo>
                <a:lnTo>
                  <a:pt x="467" y="547"/>
                </a:lnTo>
                <a:lnTo>
                  <a:pt x="456" y="550"/>
                </a:lnTo>
                <a:lnTo>
                  <a:pt x="461" y="540"/>
                </a:lnTo>
                <a:lnTo>
                  <a:pt x="426" y="560"/>
                </a:lnTo>
                <a:lnTo>
                  <a:pt x="401" y="550"/>
                </a:lnTo>
                <a:lnTo>
                  <a:pt x="384" y="532"/>
                </a:lnTo>
                <a:lnTo>
                  <a:pt x="391" y="491"/>
                </a:lnTo>
                <a:lnTo>
                  <a:pt x="372" y="495"/>
                </a:lnTo>
                <a:lnTo>
                  <a:pt x="386" y="477"/>
                </a:lnTo>
                <a:lnTo>
                  <a:pt x="383" y="467"/>
                </a:lnTo>
                <a:lnTo>
                  <a:pt x="369" y="485"/>
                </a:lnTo>
                <a:lnTo>
                  <a:pt x="353" y="487"/>
                </a:lnTo>
                <a:lnTo>
                  <a:pt x="366" y="480"/>
                </a:lnTo>
                <a:lnTo>
                  <a:pt x="386" y="453"/>
                </a:lnTo>
                <a:lnTo>
                  <a:pt x="391" y="434"/>
                </a:lnTo>
                <a:lnTo>
                  <a:pt x="372" y="458"/>
                </a:lnTo>
                <a:lnTo>
                  <a:pt x="344" y="476"/>
                </a:lnTo>
                <a:lnTo>
                  <a:pt x="341" y="483"/>
                </a:lnTo>
                <a:lnTo>
                  <a:pt x="330" y="476"/>
                </a:lnTo>
                <a:lnTo>
                  <a:pt x="334" y="476"/>
                </a:lnTo>
                <a:lnTo>
                  <a:pt x="337" y="469"/>
                </a:lnTo>
                <a:lnTo>
                  <a:pt x="334" y="446"/>
                </a:lnTo>
                <a:lnTo>
                  <a:pt x="327" y="442"/>
                </a:lnTo>
                <a:lnTo>
                  <a:pt x="331" y="434"/>
                </a:lnTo>
                <a:lnTo>
                  <a:pt x="303" y="424"/>
                </a:lnTo>
                <a:lnTo>
                  <a:pt x="282" y="413"/>
                </a:lnTo>
                <a:lnTo>
                  <a:pt x="198" y="427"/>
                </a:lnTo>
                <a:lnTo>
                  <a:pt x="159" y="444"/>
                </a:lnTo>
                <a:lnTo>
                  <a:pt x="147" y="458"/>
                </a:lnTo>
                <a:lnTo>
                  <a:pt x="84" y="460"/>
                </a:lnTo>
                <a:lnTo>
                  <a:pt x="40" y="484"/>
                </a:lnTo>
                <a:lnTo>
                  <a:pt x="14" y="478"/>
                </a:lnTo>
                <a:lnTo>
                  <a:pt x="0" y="467"/>
                </a:lnTo>
                <a:lnTo>
                  <a:pt x="5" y="455"/>
                </a:lnTo>
                <a:lnTo>
                  <a:pt x="19" y="445"/>
                </a:lnTo>
                <a:lnTo>
                  <a:pt x="28" y="417"/>
                </a:lnTo>
                <a:lnTo>
                  <a:pt x="21" y="325"/>
                </a:lnTo>
                <a:lnTo>
                  <a:pt x="14" y="309"/>
                </a:lnTo>
                <a:lnTo>
                  <a:pt x="22" y="315"/>
                </a:lnTo>
                <a:lnTo>
                  <a:pt x="19" y="297"/>
                </a:lnTo>
                <a:lnTo>
                  <a:pt x="26" y="311"/>
                </a:lnTo>
                <a:lnTo>
                  <a:pt x="30" y="305"/>
                </a:lnTo>
                <a:lnTo>
                  <a:pt x="22" y="273"/>
                </a:lnTo>
                <a:lnTo>
                  <a:pt x="40" y="221"/>
                </a:lnTo>
                <a:lnTo>
                  <a:pt x="42" y="235"/>
                </a:lnTo>
                <a:lnTo>
                  <a:pt x="50" y="223"/>
                </a:lnTo>
                <a:lnTo>
                  <a:pt x="92" y="196"/>
                </a:lnTo>
                <a:lnTo>
                  <a:pt x="107" y="197"/>
                </a:lnTo>
                <a:lnTo>
                  <a:pt x="135" y="183"/>
                </a:lnTo>
                <a:lnTo>
                  <a:pt x="167" y="178"/>
                </a:lnTo>
                <a:lnTo>
                  <a:pt x="198" y="146"/>
                </a:lnTo>
                <a:lnTo>
                  <a:pt x="200" y="126"/>
                </a:lnTo>
                <a:lnTo>
                  <a:pt x="212" y="114"/>
                </a:lnTo>
                <a:lnTo>
                  <a:pt x="218" y="137"/>
                </a:lnTo>
                <a:lnTo>
                  <a:pt x="225" y="128"/>
                </a:lnTo>
                <a:lnTo>
                  <a:pt x="223" y="111"/>
                </a:lnTo>
                <a:lnTo>
                  <a:pt x="239" y="116"/>
                </a:lnTo>
                <a:lnTo>
                  <a:pt x="243" y="97"/>
                </a:lnTo>
                <a:lnTo>
                  <a:pt x="251" y="94"/>
                </a:lnTo>
                <a:lnTo>
                  <a:pt x="251" y="86"/>
                </a:lnTo>
                <a:lnTo>
                  <a:pt x="257" y="88"/>
                </a:lnTo>
                <a:lnTo>
                  <a:pt x="257" y="79"/>
                </a:lnTo>
                <a:lnTo>
                  <a:pt x="270" y="76"/>
                </a:lnTo>
                <a:lnTo>
                  <a:pt x="272" y="66"/>
                </a:lnTo>
                <a:lnTo>
                  <a:pt x="275" y="72"/>
                </a:lnTo>
                <a:lnTo>
                  <a:pt x="289" y="62"/>
                </a:lnTo>
                <a:lnTo>
                  <a:pt x="300" y="69"/>
                </a:lnTo>
                <a:lnTo>
                  <a:pt x="309" y="80"/>
                </a:lnTo>
                <a:lnTo>
                  <a:pt x="314" y="83"/>
                </a:lnTo>
                <a:close/>
              </a:path>
            </a:pathLst>
          </a:custGeom>
          <a:solidFill>
            <a:schemeClr val="accent6"/>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49" name="Freeform 355"/>
          <p:cNvSpPr>
            <a:spLocks/>
          </p:cNvSpPr>
          <p:nvPr/>
        </p:nvSpPr>
        <p:spPr bwMode="auto">
          <a:xfrm>
            <a:off x="7764464" y="4578467"/>
            <a:ext cx="11113" cy="17463"/>
          </a:xfrm>
          <a:custGeom>
            <a:avLst/>
            <a:gdLst/>
            <a:ahLst/>
            <a:cxnLst>
              <a:cxn ang="0">
                <a:pos x="0" y="0"/>
              </a:cxn>
              <a:cxn ang="0">
                <a:pos x="7" y="0"/>
              </a:cxn>
              <a:cxn ang="0">
                <a:pos x="7" y="10"/>
              </a:cxn>
              <a:cxn ang="0">
                <a:pos x="0" y="11"/>
              </a:cxn>
              <a:cxn ang="0">
                <a:pos x="0" y="0"/>
              </a:cxn>
            </a:cxnLst>
            <a:rect l="0" t="0" r="r" b="b"/>
            <a:pathLst>
              <a:path w="7" h="11">
                <a:moveTo>
                  <a:pt x="0" y="0"/>
                </a:moveTo>
                <a:lnTo>
                  <a:pt x="7" y="0"/>
                </a:lnTo>
                <a:lnTo>
                  <a:pt x="7" y="10"/>
                </a:lnTo>
                <a:lnTo>
                  <a:pt x="0" y="11"/>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50" name="Freeform 356"/>
          <p:cNvSpPr>
            <a:spLocks/>
          </p:cNvSpPr>
          <p:nvPr/>
        </p:nvSpPr>
        <p:spPr bwMode="auto">
          <a:xfrm>
            <a:off x="7600951" y="4497504"/>
            <a:ext cx="31750" cy="20638"/>
          </a:xfrm>
          <a:custGeom>
            <a:avLst/>
            <a:gdLst/>
            <a:ahLst/>
            <a:cxnLst>
              <a:cxn ang="0">
                <a:pos x="0" y="0"/>
              </a:cxn>
              <a:cxn ang="0">
                <a:pos x="17" y="0"/>
              </a:cxn>
              <a:cxn ang="0">
                <a:pos x="20" y="6"/>
              </a:cxn>
              <a:cxn ang="0">
                <a:pos x="10" y="13"/>
              </a:cxn>
              <a:cxn ang="0">
                <a:pos x="0" y="0"/>
              </a:cxn>
            </a:cxnLst>
            <a:rect l="0" t="0" r="r" b="b"/>
            <a:pathLst>
              <a:path w="20" h="13">
                <a:moveTo>
                  <a:pt x="0" y="0"/>
                </a:moveTo>
                <a:lnTo>
                  <a:pt x="17" y="0"/>
                </a:lnTo>
                <a:lnTo>
                  <a:pt x="20" y="6"/>
                </a:lnTo>
                <a:lnTo>
                  <a:pt x="10" y="13"/>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51" name="Freeform 357"/>
          <p:cNvSpPr>
            <a:spLocks/>
          </p:cNvSpPr>
          <p:nvPr/>
        </p:nvSpPr>
        <p:spPr bwMode="auto">
          <a:xfrm>
            <a:off x="7594602" y="4502268"/>
            <a:ext cx="11113" cy="14288"/>
          </a:xfrm>
          <a:custGeom>
            <a:avLst/>
            <a:gdLst/>
            <a:ahLst/>
            <a:cxnLst>
              <a:cxn ang="0">
                <a:pos x="0" y="9"/>
              </a:cxn>
              <a:cxn ang="0">
                <a:pos x="4" y="0"/>
              </a:cxn>
              <a:cxn ang="0">
                <a:pos x="7" y="9"/>
              </a:cxn>
              <a:cxn ang="0">
                <a:pos x="0" y="9"/>
              </a:cxn>
            </a:cxnLst>
            <a:rect l="0" t="0" r="r" b="b"/>
            <a:pathLst>
              <a:path w="7" h="9">
                <a:moveTo>
                  <a:pt x="0" y="9"/>
                </a:moveTo>
                <a:lnTo>
                  <a:pt x="4" y="0"/>
                </a:lnTo>
                <a:lnTo>
                  <a:pt x="7" y="9"/>
                </a:lnTo>
                <a:lnTo>
                  <a:pt x="0" y="9"/>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52" name="Freeform 358"/>
          <p:cNvSpPr>
            <a:spLocks/>
          </p:cNvSpPr>
          <p:nvPr/>
        </p:nvSpPr>
        <p:spPr bwMode="auto">
          <a:xfrm>
            <a:off x="7827964" y="4661018"/>
            <a:ext cx="15875" cy="11113"/>
          </a:xfrm>
          <a:custGeom>
            <a:avLst/>
            <a:gdLst/>
            <a:ahLst/>
            <a:cxnLst>
              <a:cxn ang="0">
                <a:pos x="7" y="0"/>
              </a:cxn>
              <a:cxn ang="0">
                <a:pos x="10" y="2"/>
              </a:cxn>
              <a:cxn ang="0">
                <a:pos x="0" y="7"/>
              </a:cxn>
              <a:cxn ang="0">
                <a:pos x="7" y="0"/>
              </a:cxn>
            </a:cxnLst>
            <a:rect l="0" t="0" r="r" b="b"/>
            <a:pathLst>
              <a:path w="10" h="7">
                <a:moveTo>
                  <a:pt x="7" y="0"/>
                </a:moveTo>
                <a:lnTo>
                  <a:pt x="10" y="2"/>
                </a:lnTo>
                <a:lnTo>
                  <a:pt x="0" y="7"/>
                </a:lnTo>
                <a:lnTo>
                  <a:pt x="7"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53" name="Freeform 359"/>
          <p:cNvSpPr>
            <a:spLocks/>
          </p:cNvSpPr>
          <p:nvPr/>
        </p:nvSpPr>
        <p:spPr bwMode="auto">
          <a:xfrm>
            <a:off x="7586664" y="5265854"/>
            <a:ext cx="36513" cy="9525"/>
          </a:xfrm>
          <a:custGeom>
            <a:avLst/>
            <a:gdLst/>
            <a:ahLst/>
            <a:cxnLst>
              <a:cxn ang="0">
                <a:pos x="0" y="4"/>
              </a:cxn>
              <a:cxn ang="0">
                <a:pos x="14" y="0"/>
              </a:cxn>
              <a:cxn ang="0">
                <a:pos x="23" y="6"/>
              </a:cxn>
              <a:cxn ang="0">
                <a:pos x="0" y="4"/>
              </a:cxn>
            </a:cxnLst>
            <a:rect l="0" t="0" r="r" b="b"/>
            <a:pathLst>
              <a:path w="23" h="6">
                <a:moveTo>
                  <a:pt x="0" y="4"/>
                </a:moveTo>
                <a:lnTo>
                  <a:pt x="14" y="0"/>
                </a:lnTo>
                <a:lnTo>
                  <a:pt x="23" y="6"/>
                </a:lnTo>
                <a:lnTo>
                  <a:pt x="0" y="4"/>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54" name="Freeform 360"/>
          <p:cNvSpPr>
            <a:spLocks/>
          </p:cNvSpPr>
          <p:nvPr/>
        </p:nvSpPr>
        <p:spPr bwMode="auto">
          <a:xfrm>
            <a:off x="7700963" y="5424604"/>
            <a:ext cx="103188" cy="90488"/>
          </a:xfrm>
          <a:custGeom>
            <a:avLst/>
            <a:gdLst/>
            <a:ahLst/>
            <a:cxnLst>
              <a:cxn ang="0">
                <a:pos x="55" y="26"/>
              </a:cxn>
              <a:cxn ang="0">
                <a:pos x="40" y="42"/>
              </a:cxn>
              <a:cxn ang="0">
                <a:pos x="13" y="57"/>
              </a:cxn>
              <a:cxn ang="0">
                <a:pos x="2" y="55"/>
              </a:cxn>
              <a:cxn ang="0">
                <a:pos x="6" y="51"/>
              </a:cxn>
              <a:cxn ang="0">
                <a:pos x="0" y="42"/>
              </a:cxn>
              <a:cxn ang="0">
                <a:pos x="3" y="29"/>
              </a:cxn>
              <a:cxn ang="0">
                <a:pos x="7" y="32"/>
              </a:cxn>
              <a:cxn ang="0">
                <a:pos x="7" y="11"/>
              </a:cxn>
              <a:cxn ang="0">
                <a:pos x="14" y="0"/>
              </a:cxn>
              <a:cxn ang="0">
                <a:pos x="37" y="9"/>
              </a:cxn>
              <a:cxn ang="0">
                <a:pos x="65" y="4"/>
              </a:cxn>
              <a:cxn ang="0">
                <a:pos x="55" y="26"/>
              </a:cxn>
            </a:cxnLst>
            <a:rect l="0" t="0" r="r" b="b"/>
            <a:pathLst>
              <a:path w="65" h="57">
                <a:moveTo>
                  <a:pt x="55" y="26"/>
                </a:moveTo>
                <a:lnTo>
                  <a:pt x="40" y="42"/>
                </a:lnTo>
                <a:lnTo>
                  <a:pt x="13" y="57"/>
                </a:lnTo>
                <a:lnTo>
                  <a:pt x="2" y="55"/>
                </a:lnTo>
                <a:lnTo>
                  <a:pt x="6" y="51"/>
                </a:lnTo>
                <a:lnTo>
                  <a:pt x="0" y="42"/>
                </a:lnTo>
                <a:lnTo>
                  <a:pt x="3" y="29"/>
                </a:lnTo>
                <a:lnTo>
                  <a:pt x="7" y="32"/>
                </a:lnTo>
                <a:lnTo>
                  <a:pt x="7" y="11"/>
                </a:lnTo>
                <a:lnTo>
                  <a:pt x="14" y="0"/>
                </a:lnTo>
                <a:lnTo>
                  <a:pt x="37" y="9"/>
                </a:lnTo>
                <a:lnTo>
                  <a:pt x="65" y="4"/>
                </a:lnTo>
                <a:lnTo>
                  <a:pt x="55" y="26"/>
                </a:lnTo>
                <a:close/>
              </a:path>
            </a:pathLst>
          </a:custGeom>
          <a:solidFill>
            <a:schemeClr val="accent6"/>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55" name="Freeform 361"/>
          <p:cNvSpPr>
            <a:spLocks/>
          </p:cNvSpPr>
          <p:nvPr/>
        </p:nvSpPr>
        <p:spPr bwMode="auto">
          <a:xfrm>
            <a:off x="8618539" y="3843455"/>
            <a:ext cx="22225" cy="17463"/>
          </a:xfrm>
          <a:custGeom>
            <a:avLst/>
            <a:gdLst/>
            <a:ahLst/>
            <a:cxnLst>
              <a:cxn ang="0">
                <a:pos x="0" y="0"/>
              </a:cxn>
              <a:cxn ang="0">
                <a:pos x="10" y="0"/>
              </a:cxn>
              <a:cxn ang="0">
                <a:pos x="14" y="11"/>
              </a:cxn>
              <a:cxn ang="0">
                <a:pos x="0" y="0"/>
              </a:cxn>
            </a:cxnLst>
            <a:rect l="0" t="0" r="r" b="b"/>
            <a:pathLst>
              <a:path w="14" h="11">
                <a:moveTo>
                  <a:pt x="0" y="0"/>
                </a:moveTo>
                <a:lnTo>
                  <a:pt x="10" y="0"/>
                </a:lnTo>
                <a:lnTo>
                  <a:pt x="14" y="11"/>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56" name="Freeform 362"/>
          <p:cNvSpPr>
            <a:spLocks/>
          </p:cNvSpPr>
          <p:nvPr/>
        </p:nvSpPr>
        <p:spPr bwMode="auto">
          <a:xfrm>
            <a:off x="8418514" y="4429243"/>
            <a:ext cx="36513" cy="17463"/>
          </a:xfrm>
          <a:custGeom>
            <a:avLst/>
            <a:gdLst/>
            <a:ahLst/>
            <a:cxnLst>
              <a:cxn ang="0">
                <a:pos x="0" y="0"/>
              </a:cxn>
              <a:cxn ang="0">
                <a:pos x="23" y="11"/>
              </a:cxn>
              <a:cxn ang="0">
                <a:pos x="6" y="11"/>
              </a:cxn>
              <a:cxn ang="0">
                <a:pos x="0" y="0"/>
              </a:cxn>
            </a:cxnLst>
            <a:rect l="0" t="0" r="r" b="b"/>
            <a:pathLst>
              <a:path w="23" h="11">
                <a:moveTo>
                  <a:pt x="0" y="0"/>
                </a:moveTo>
                <a:lnTo>
                  <a:pt x="23" y="11"/>
                </a:lnTo>
                <a:lnTo>
                  <a:pt x="6" y="11"/>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57" name="Freeform 363"/>
          <p:cNvSpPr>
            <a:spLocks/>
          </p:cNvSpPr>
          <p:nvPr/>
        </p:nvSpPr>
        <p:spPr bwMode="auto">
          <a:xfrm>
            <a:off x="8358189" y="4389555"/>
            <a:ext cx="15875" cy="15875"/>
          </a:xfrm>
          <a:custGeom>
            <a:avLst/>
            <a:gdLst/>
            <a:ahLst/>
            <a:cxnLst>
              <a:cxn ang="0">
                <a:pos x="0" y="3"/>
              </a:cxn>
              <a:cxn ang="0">
                <a:pos x="5" y="0"/>
              </a:cxn>
              <a:cxn ang="0">
                <a:pos x="10" y="10"/>
              </a:cxn>
              <a:cxn ang="0">
                <a:pos x="0" y="3"/>
              </a:cxn>
            </a:cxnLst>
            <a:rect l="0" t="0" r="r" b="b"/>
            <a:pathLst>
              <a:path w="10" h="10">
                <a:moveTo>
                  <a:pt x="0" y="3"/>
                </a:moveTo>
                <a:lnTo>
                  <a:pt x="5" y="0"/>
                </a:lnTo>
                <a:lnTo>
                  <a:pt x="10" y="10"/>
                </a:lnTo>
                <a:lnTo>
                  <a:pt x="0" y="3"/>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58" name="Freeform 364"/>
          <p:cNvSpPr>
            <a:spLocks/>
          </p:cNvSpPr>
          <p:nvPr/>
        </p:nvSpPr>
        <p:spPr bwMode="auto">
          <a:xfrm>
            <a:off x="7159626" y="3981568"/>
            <a:ext cx="38100" cy="28575"/>
          </a:xfrm>
          <a:custGeom>
            <a:avLst/>
            <a:gdLst/>
            <a:ahLst/>
            <a:cxnLst>
              <a:cxn ang="0">
                <a:pos x="0" y="7"/>
              </a:cxn>
              <a:cxn ang="0">
                <a:pos x="21" y="0"/>
              </a:cxn>
              <a:cxn ang="0">
                <a:pos x="24" y="11"/>
              </a:cxn>
              <a:cxn ang="0">
                <a:pos x="17" y="2"/>
              </a:cxn>
              <a:cxn ang="0">
                <a:pos x="11" y="18"/>
              </a:cxn>
              <a:cxn ang="0">
                <a:pos x="0" y="7"/>
              </a:cxn>
            </a:cxnLst>
            <a:rect l="0" t="0" r="r" b="b"/>
            <a:pathLst>
              <a:path w="24" h="18">
                <a:moveTo>
                  <a:pt x="0" y="7"/>
                </a:moveTo>
                <a:lnTo>
                  <a:pt x="21" y="0"/>
                </a:lnTo>
                <a:lnTo>
                  <a:pt x="24" y="11"/>
                </a:lnTo>
                <a:lnTo>
                  <a:pt x="17" y="2"/>
                </a:lnTo>
                <a:lnTo>
                  <a:pt x="11" y="18"/>
                </a:lnTo>
                <a:lnTo>
                  <a:pt x="0" y="7"/>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59" name="Freeform 367"/>
          <p:cNvSpPr>
            <a:spLocks/>
          </p:cNvSpPr>
          <p:nvPr/>
        </p:nvSpPr>
        <p:spPr bwMode="auto">
          <a:xfrm>
            <a:off x="6640514" y="3960929"/>
            <a:ext cx="300038" cy="360363"/>
          </a:xfrm>
          <a:custGeom>
            <a:avLst/>
            <a:gdLst/>
            <a:ahLst/>
            <a:cxnLst>
              <a:cxn ang="0">
                <a:pos x="0" y="0"/>
              </a:cxn>
              <a:cxn ang="0">
                <a:pos x="40" y="8"/>
              </a:cxn>
              <a:cxn ang="0">
                <a:pos x="95" y="67"/>
              </a:cxn>
              <a:cxn ang="0">
                <a:pos x="103" y="66"/>
              </a:cxn>
              <a:cxn ang="0">
                <a:pos x="124" y="87"/>
              </a:cxn>
              <a:cxn ang="0">
                <a:pos x="138" y="91"/>
              </a:cxn>
              <a:cxn ang="0">
                <a:pos x="134" y="105"/>
              </a:cxn>
              <a:cxn ang="0">
                <a:pos x="150" y="105"/>
              </a:cxn>
              <a:cxn ang="0">
                <a:pos x="147" y="127"/>
              </a:cxn>
              <a:cxn ang="0">
                <a:pos x="162" y="132"/>
              </a:cxn>
              <a:cxn ang="0">
                <a:pos x="169" y="157"/>
              </a:cxn>
              <a:cxn ang="0">
                <a:pos x="183" y="159"/>
              </a:cxn>
              <a:cxn ang="0">
                <a:pos x="189" y="169"/>
              </a:cxn>
              <a:cxn ang="0">
                <a:pos x="183" y="227"/>
              </a:cxn>
              <a:cxn ang="0">
                <a:pos x="166" y="220"/>
              </a:cxn>
              <a:cxn ang="0">
                <a:pos x="165" y="227"/>
              </a:cxn>
              <a:cxn ang="0">
                <a:pos x="127" y="193"/>
              </a:cxn>
              <a:cxn ang="0">
                <a:pos x="102" y="157"/>
              </a:cxn>
              <a:cxn ang="0">
                <a:pos x="91" y="123"/>
              </a:cxn>
              <a:cxn ang="0">
                <a:pos x="73" y="105"/>
              </a:cxn>
              <a:cxn ang="0">
                <a:pos x="64" y="78"/>
              </a:cxn>
              <a:cxn ang="0">
                <a:pos x="46" y="64"/>
              </a:cxn>
              <a:cxn ang="0">
                <a:pos x="34" y="42"/>
              </a:cxn>
              <a:cxn ang="0">
                <a:pos x="6" y="15"/>
              </a:cxn>
              <a:cxn ang="0">
                <a:pos x="0" y="0"/>
              </a:cxn>
            </a:cxnLst>
            <a:rect l="0" t="0" r="r" b="b"/>
            <a:pathLst>
              <a:path w="189" h="227">
                <a:moveTo>
                  <a:pt x="0" y="0"/>
                </a:moveTo>
                <a:lnTo>
                  <a:pt x="40" y="8"/>
                </a:lnTo>
                <a:lnTo>
                  <a:pt x="95" y="67"/>
                </a:lnTo>
                <a:lnTo>
                  <a:pt x="103" y="66"/>
                </a:lnTo>
                <a:lnTo>
                  <a:pt x="124" y="87"/>
                </a:lnTo>
                <a:lnTo>
                  <a:pt x="138" y="91"/>
                </a:lnTo>
                <a:lnTo>
                  <a:pt x="134" y="105"/>
                </a:lnTo>
                <a:lnTo>
                  <a:pt x="150" y="105"/>
                </a:lnTo>
                <a:lnTo>
                  <a:pt x="147" y="127"/>
                </a:lnTo>
                <a:lnTo>
                  <a:pt x="162" y="132"/>
                </a:lnTo>
                <a:lnTo>
                  <a:pt x="169" y="157"/>
                </a:lnTo>
                <a:lnTo>
                  <a:pt x="183" y="159"/>
                </a:lnTo>
                <a:lnTo>
                  <a:pt x="189" y="169"/>
                </a:lnTo>
                <a:lnTo>
                  <a:pt x="183" y="227"/>
                </a:lnTo>
                <a:lnTo>
                  <a:pt x="166" y="220"/>
                </a:lnTo>
                <a:lnTo>
                  <a:pt x="165" y="227"/>
                </a:lnTo>
                <a:lnTo>
                  <a:pt x="127" y="193"/>
                </a:lnTo>
                <a:lnTo>
                  <a:pt x="102" y="157"/>
                </a:lnTo>
                <a:lnTo>
                  <a:pt x="91" y="123"/>
                </a:lnTo>
                <a:lnTo>
                  <a:pt x="73" y="105"/>
                </a:lnTo>
                <a:lnTo>
                  <a:pt x="64" y="78"/>
                </a:lnTo>
                <a:lnTo>
                  <a:pt x="46" y="64"/>
                </a:lnTo>
                <a:lnTo>
                  <a:pt x="34" y="42"/>
                </a:lnTo>
                <a:lnTo>
                  <a:pt x="6" y="15"/>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60" name="Freeform 368"/>
          <p:cNvSpPr>
            <a:spLocks/>
          </p:cNvSpPr>
          <p:nvPr/>
        </p:nvSpPr>
        <p:spPr bwMode="auto">
          <a:xfrm>
            <a:off x="7634289" y="4148255"/>
            <a:ext cx="282575" cy="276225"/>
          </a:xfrm>
          <a:custGeom>
            <a:avLst/>
            <a:gdLst/>
            <a:ahLst/>
            <a:cxnLst>
              <a:cxn ang="0">
                <a:pos x="178" y="93"/>
              </a:cxn>
              <a:cxn ang="0">
                <a:pos x="178" y="44"/>
              </a:cxn>
              <a:cxn ang="0">
                <a:pos x="122" y="21"/>
              </a:cxn>
              <a:cxn ang="0">
                <a:pos x="75" y="60"/>
              </a:cxn>
              <a:cxn ang="0">
                <a:pos x="58" y="41"/>
              </a:cxn>
              <a:cxn ang="0">
                <a:pos x="55" y="9"/>
              </a:cxn>
              <a:cxn ang="0">
                <a:pos x="26" y="0"/>
              </a:cxn>
              <a:cxn ang="0">
                <a:pos x="5" y="11"/>
              </a:cxn>
              <a:cxn ang="0">
                <a:pos x="0" y="22"/>
              </a:cxn>
              <a:cxn ang="0">
                <a:pos x="16" y="25"/>
              </a:cxn>
              <a:cxn ang="0">
                <a:pos x="24" y="39"/>
              </a:cxn>
              <a:cxn ang="0">
                <a:pos x="52" y="34"/>
              </a:cxn>
              <a:cxn ang="0">
                <a:pos x="47" y="44"/>
              </a:cxn>
              <a:cxn ang="0">
                <a:pos x="19" y="48"/>
              </a:cxn>
              <a:cxn ang="0">
                <a:pos x="33" y="60"/>
              </a:cxn>
              <a:cxn ang="0">
                <a:pos x="34" y="75"/>
              </a:cxn>
              <a:cxn ang="0">
                <a:pos x="44" y="71"/>
              </a:cxn>
              <a:cxn ang="0">
                <a:pos x="51" y="51"/>
              </a:cxn>
              <a:cxn ang="0">
                <a:pos x="49" y="65"/>
              </a:cxn>
              <a:cxn ang="0">
                <a:pos x="59" y="75"/>
              </a:cxn>
              <a:cxn ang="0">
                <a:pos x="125" y="102"/>
              </a:cxn>
              <a:cxn ang="0">
                <a:pos x="138" y="144"/>
              </a:cxn>
              <a:cxn ang="0">
                <a:pos x="125" y="141"/>
              </a:cxn>
              <a:cxn ang="0">
                <a:pos x="114" y="160"/>
              </a:cxn>
              <a:cxn ang="0">
                <a:pos x="153" y="153"/>
              </a:cxn>
              <a:cxn ang="0">
                <a:pos x="174" y="174"/>
              </a:cxn>
              <a:cxn ang="0">
                <a:pos x="178" y="93"/>
              </a:cxn>
            </a:cxnLst>
            <a:rect l="0" t="0" r="r" b="b"/>
            <a:pathLst>
              <a:path w="178" h="174">
                <a:moveTo>
                  <a:pt x="178" y="93"/>
                </a:moveTo>
                <a:lnTo>
                  <a:pt x="178" y="44"/>
                </a:lnTo>
                <a:lnTo>
                  <a:pt x="122" y="21"/>
                </a:lnTo>
                <a:lnTo>
                  <a:pt x="75" y="60"/>
                </a:lnTo>
                <a:lnTo>
                  <a:pt x="58" y="41"/>
                </a:lnTo>
                <a:lnTo>
                  <a:pt x="55" y="9"/>
                </a:lnTo>
                <a:lnTo>
                  <a:pt x="26" y="0"/>
                </a:lnTo>
                <a:lnTo>
                  <a:pt x="5" y="11"/>
                </a:lnTo>
                <a:lnTo>
                  <a:pt x="0" y="22"/>
                </a:lnTo>
                <a:lnTo>
                  <a:pt x="16" y="25"/>
                </a:lnTo>
                <a:lnTo>
                  <a:pt x="24" y="39"/>
                </a:lnTo>
                <a:lnTo>
                  <a:pt x="52" y="34"/>
                </a:lnTo>
                <a:lnTo>
                  <a:pt x="47" y="44"/>
                </a:lnTo>
                <a:lnTo>
                  <a:pt x="19" y="48"/>
                </a:lnTo>
                <a:lnTo>
                  <a:pt x="33" y="60"/>
                </a:lnTo>
                <a:lnTo>
                  <a:pt x="34" y="75"/>
                </a:lnTo>
                <a:lnTo>
                  <a:pt x="44" y="71"/>
                </a:lnTo>
                <a:lnTo>
                  <a:pt x="51" y="51"/>
                </a:lnTo>
                <a:lnTo>
                  <a:pt x="49" y="65"/>
                </a:lnTo>
                <a:lnTo>
                  <a:pt x="59" y="75"/>
                </a:lnTo>
                <a:lnTo>
                  <a:pt x="125" y="102"/>
                </a:lnTo>
                <a:lnTo>
                  <a:pt x="138" y="144"/>
                </a:lnTo>
                <a:lnTo>
                  <a:pt x="125" y="141"/>
                </a:lnTo>
                <a:lnTo>
                  <a:pt x="114" y="160"/>
                </a:lnTo>
                <a:lnTo>
                  <a:pt x="153" y="153"/>
                </a:lnTo>
                <a:lnTo>
                  <a:pt x="174" y="174"/>
                </a:lnTo>
                <a:lnTo>
                  <a:pt x="178" y="93"/>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61" name="Freeform 369"/>
          <p:cNvSpPr>
            <a:spLocks/>
          </p:cNvSpPr>
          <p:nvPr/>
        </p:nvSpPr>
        <p:spPr bwMode="auto">
          <a:xfrm>
            <a:off x="7537452" y="4183179"/>
            <a:ext cx="20638" cy="7938"/>
          </a:xfrm>
          <a:custGeom>
            <a:avLst/>
            <a:gdLst/>
            <a:ahLst/>
            <a:cxnLst>
              <a:cxn ang="0">
                <a:pos x="0" y="0"/>
              </a:cxn>
              <a:cxn ang="0">
                <a:pos x="13" y="3"/>
              </a:cxn>
              <a:cxn ang="0">
                <a:pos x="1" y="5"/>
              </a:cxn>
              <a:cxn ang="0">
                <a:pos x="0" y="0"/>
              </a:cxn>
            </a:cxnLst>
            <a:rect l="0" t="0" r="r" b="b"/>
            <a:pathLst>
              <a:path w="13" h="5">
                <a:moveTo>
                  <a:pt x="0" y="0"/>
                </a:moveTo>
                <a:lnTo>
                  <a:pt x="13" y="3"/>
                </a:lnTo>
                <a:lnTo>
                  <a:pt x="1" y="5"/>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62" name="Freeform 370"/>
          <p:cNvSpPr>
            <a:spLocks/>
          </p:cNvSpPr>
          <p:nvPr/>
        </p:nvSpPr>
        <p:spPr bwMode="auto">
          <a:xfrm>
            <a:off x="7535864" y="4065705"/>
            <a:ext cx="41275" cy="100013"/>
          </a:xfrm>
          <a:custGeom>
            <a:avLst/>
            <a:gdLst/>
            <a:ahLst/>
            <a:cxnLst>
              <a:cxn ang="0">
                <a:pos x="18" y="15"/>
              </a:cxn>
              <a:cxn ang="0">
                <a:pos x="23" y="19"/>
              </a:cxn>
              <a:cxn ang="0">
                <a:pos x="16" y="31"/>
              </a:cxn>
              <a:cxn ang="0">
                <a:pos x="26" y="39"/>
              </a:cxn>
              <a:cxn ang="0">
                <a:pos x="9" y="39"/>
              </a:cxn>
              <a:cxn ang="0">
                <a:pos x="15" y="63"/>
              </a:cxn>
              <a:cxn ang="0">
                <a:pos x="7" y="52"/>
              </a:cxn>
              <a:cxn ang="0">
                <a:pos x="0" y="22"/>
              </a:cxn>
              <a:cxn ang="0">
                <a:pos x="9" y="0"/>
              </a:cxn>
              <a:cxn ang="0">
                <a:pos x="11" y="19"/>
              </a:cxn>
              <a:cxn ang="0">
                <a:pos x="18" y="15"/>
              </a:cxn>
            </a:cxnLst>
            <a:rect l="0" t="0" r="r" b="b"/>
            <a:pathLst>
              <a:path w="26" h="63">
                <a:moveTo>
                  <a:pt x="18" y="15"/>
                </a:moveTo>
                <a:lnTo>
                  <a:pt x="23" y="19"/>
                </a:lnTo>
                <a:lnTo>
                  <a:pt x="16" y="31"/>
                </a:lnTo>
                <a:lnTo>
                  <a:pt x="26" y="39"/>
                </a:lnTo>
                <a:lnTo>
                  <a:pt x="9" y="39"/>
                </a:lnTo>
                <a:lnTo>
                  <a:pt x="15" y="63"/>
                </a:lnTo>
                <a:lnTo>
                  <a:pt x="7" y="52"/>
                </a:lnTo>
                <a:lnTo>
                  <a:pt x="0" y="22"/>
                </a:lnTo>
                <a:lnTo>
                  <a:pt x="9" y="0"/>
                </a:lnTo>
                <a:lnTo>
                  <a:pt x="11" y="19"/>
                </a:lnTo>
                <a:lnTo>
                  <a:pt x="18" y="15"/>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63" name="Freeform 371"/>
          <p:cNvSpPr>
            <a:spLocks/>
          </p:cNvSpPr>
          <p:nvPr/>
        </p:nvSpPr>
        <p:spPr bwMode="auto">
          <a:xfrm>
            <a:off x="7497764" y="4232392"/>
            <a:ext cx="33338" cy="25400"/>
          </a:xfrm>
          <a:custGeom>
            <a:avLst/>
            <a:gdLst/>
            <a:ahLst/>
            <a:cxnLst>
              <a:cxn ang="0">
                <a:pos x="0" y="1"/>
              </a:cxn>
              <a:cxn ang="0">
                <a:pos x="12" y="0"/>
              </a:cxn>
              <a:cxn ang="0">
                <a:pos x="21" y="11"/>
              </a:cxn>
              <a:cxn ang="0">
                <a:pos x="7" y="16"/>
              </a:cxn>
              <a:cxn ang="0">
                <a:pos x="0" y="1"/>
              </a:cxn>
            </a:cxnLst>
            <a:rect l="0" t="0" r="r" b="b"/>
            <a:pathLst>
              <a:path w="21" h="16">
                <a:moveTo>
                  <a:pt x="0" y="1"/>
                </a:moveTo>
                <a:lnTo>
                  <a:pt x="12" y="0"/>
                </a:lnTo>
                <a:lnTo>
                  <a:pt x="21" y="11"/>
                </a:lnTo>
                <a:lnTo>
                  <a:pt x="7" y="16"/>
                </a:lnTo>
                <a:lnTo>
                  <a:pt x="0" y="1"/>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64" name="Freeform 372"/>
          <p:cNvSpPr>
            <a:spLocks/>
          </p:cNvSpPr>
          <p:nvPr/>
        </p:nvSpPr>
        <p:spPr bwMode="auto">
          <a:xfrm>
            <a:off x="7453314" y="4189530"/>
            <a:ext cx="23813" cy="11113"/>
          </a:xfrm>
          <a:custGeom>
            <a:avLst/>
            <a:gdLst/>
            <a:ahLst/>
            <a:cxnLst>
              <a:cxn ang="0">
                <a:pos x="0" y="0"/>
              </a:cxn>
              <a:cxn ang="0">
                <a:pos x="15" y="3"/>
              </a:cxn>
              <a:cxn ang="0">
                <a:pos x="3" y="7"/>
              </a:cxn>
              <a:cxn ang="0">
                <a:pos x="0" y="0"/>
              </a:cxn>
            </a:cxnLst>
            <a:rect l="0" t="0" r="r" b="b"/>
            <a:pathLst>
              <a:path w="15" h="7">
                <a:moveTo>
                  <a:pt x="0" y="0"/>
                </a:moveTo>
                <a:lnTo>
                  <a:pt x="15" y="3"/>
                </a:lnTo>
                <a:lnTo>
                  <a:pt x="3" y="7"/>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65" name="Freeform 373"/>
          <p:cNvSpPr>
            <a:spLocks/>
          </p:cNvSpPr>
          <p:nvPr/>
        </p:nvSpPr>
        <p:spPr bwMode="auto">
          <a:xfrm>
            <a:off x="7404101" y="4273668"/>
            <a:ext cx="12700" cy="42863"/>
          </a:xfrm>
          <a:custGeom>
            <a:avLst/>
            <a:gdLst/>
            <a:ahLst/>
            <a:cxnLst>
              <a:cxn ang="0">
                <a:pos x="0" y="13"/>
              </a:cxn>
              <a:cxn ang="0">
                <a:pos x="4" y="0"/>
              </a:cxn>
              <a:cxn ang="0">
                <a:pos x="8" y="9"/>
              </a:cxn>
              <a:cxn ang="0">
                <a:pos x="0" y="27"/>
              </a:cxn>
              <a:cxn ang="0">
                <a:pos x="0" y="13"/>
              </a:cxn>
            </a:cxnLst>
            <a:rect l="0" t="0" r="r" b="b"/>
            <a:pathLst>
              <a:path w="8" h="27">
                <a:moveTo>
                  <a:pt x="0" y="13"/>
                </a:moveTo>
                <a:lnTo>
                  <a:pt x="4" y="0"/>
                </a:lnTo>
                <a:lnTo>
                  <a:pt x="8" y="9"/>
                </a:lnTo>
                <a:lnTo>
                  <a:pt x="0" y="27"/>
                </a:lnTo>
                <a:lnTo>
                  <a:pt x="0" y="13"/>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66" name="Freeform 374"/>
          <p:cNvSpPr>
            <a:spLocks/>
          </p:cNvSpPr>
          <p:nvPr/>
        </p:nvSpPr>
        <p:spPr bwMode="auto">
          <a:xfrm>
            <a:off x="7391402" y="4284780"/>
            <a:ext cx="11113" cy="22225"/>
          </a:xfrm>
          <a:custGeom>
            <a:avLst/>
            <a:gdLst/>
            <a:ahLst/>
            <a:cxnLst>
              <a:cxn ang="0">
                <a:pos x="1" y="2"/>
              </a:cxn>
              <a:cxn ang="0">
                <a:pos x="7" y="0"/>
              </a:cxn>
              <a:cxn ang="0">
                <a:pos x="4" y="14"/>
              </a:cxn>
              <a:cxn ang="0">
                <a:pos x="0" y="13"/>
              </a:cxn>
              <a:cxn ang="0">
                <a:pos x="1" y="2"/>
              </a:cxn>
            </a:cxnLst>
            <a:rect l="0" t="0" r="r" b="b"/>
            <a:pathLst>
              <a:path w="7" h="14">
                <a:moveTo>
                  <a:pt x="1" y="2"/>
                </a:moveTo>
                <a:lnTo>
                  <a:pt x="7" y="0"/>
                </a:lnTo>
                <a:lnTo>
                  <a:pt x="4" y="14"/>
                </a:lnTo>
                <a:lnTo>
                  <a:pt x="0" y="13"/>
                </a:lnTo>
                <a:lnTo>
                  <a:pt x="1" y="2"/>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67" name="Freeform 375"/>
          <p:cNvSpPr>
            <a:spLocks/>
          </p:cNvSpPr>
          <p:nvPr/>
        </p:nvSpPr>
        <p:spPr bwMode="auto">
          <a:xfrm>
            <a:off x="7299327" y="4083168"/>
            <a:ext cx="176213" cy="233363"/>
          </a:xfrm>
          <a:custGeom>
            <a:avLst/>
            <a:gdLst/>
            <a:ahLst/>
            <a:cxnLst>
              <a:cxn ang="0">
                <a:pos x="38" y="8"/>
              </a:cxn>
              <a:cxn ang="0">
                <a:pos x="87" y="15"/>
              </a:cxn>
              <a:cxn ang="0">
                <a:pos x="107" y="0"/>
              </a:cxn>
              <a:cxn ang="0">
                <a:pos x="111" y="7"/>
              </a:cxn>
              <a:cxn ang="0">
                <a:pos x="94" y="28"/>
              </a:cxn>
              <a:cxn ang="0">
                <a:pos x="25" y="28"/>
              </a:cxn>
              <a:cxn ang="0">
                <a:pos x="23" y="49"/>
              </a:cxn>
              <a:cxn ang="0">
                <a:pos x="32" y="62"/>
              </a:cxn>
              <a:cxn ang="0">
                <a:pos x="74" y="45"/>
              </a:cxn>
              <a:cxn ang="0">
                <a:pos x="81" y="52"/>
              </a:cxn>
              <a:cxn ang="0">
                <a:pos x="44" y="70"/>
              </a:cxn>
              <a:cxn ang="0">
                <a:pos x="62" y="98"/>
              </a:cxn>
              <a:cxn ang="0">
                <a:pos x="58" y="106"/>
              </a:cxn>
              <a:cxn ang="0">
                <a:pos x="67" y="120"/>
              </a:cxn>
              <a:cxn ang="0">
                <a:pos x="46" y="130"/>
              </a:cxn>
              <a:cxn ang="0">
                <a:pos x="34" y="85"/>
              </a:cxn>
              <a:cxn ang="0">
                <a:pos x="23" y="96"/>
              </a:cxn>
              <a:cxn ang="0">
                <a:pos x="24" y="144"/>
              </a:cxn>
              <a:cxn ang="0">
                <a:pos x="10" y="147"/>
              </a:cxn>
              <a:cxn ang="0">
                <a:pos x="6" y="140"/>
              </a:cxn>
              <a:cxn ang="0">
                <a:pos x="10" y="103"/>
              </a:cxn>
              <a:cxn ang="0">
                <a:pos x="3" y="105"/>
              </a:cxn>
              <a:cxn ang="0">
                <a:pos x="0" y="87"/>
              </a:cxn>
              <a:cxn ang="0">
                <a:pos x="17" y="49"/>
              </a:cxn>
              <a:cxn ang="0">
                <a:pos x="21" y="21"/>
              </a:cxn>
              <a:cxn ang="0">
                <a:pos x="38" y="8"/>
              </a:cxn>
            </a:cxnLst>
            <a:rect l="0" t="0" r="r" b="b"/>
            <a:pathLst>
              <a:path w="111" h="147">
                <a:moveTo>
                  <a:pt x="38" y="8"/>
                </a:moveTo>
                <a:lnTo>
                  <a:pt x="87" y="15"/>
                </a:lnTo>
                <a:lnTo>
                  <a:pt x="107" y="0"/>
                </a:lnTo>
                <a:lnTo>
                  <a:pt x="111" y="7"/>
                </a:lnTo>
                <a:lnTo>
                  <a:pt x="94" y="28"/>
                </a:lnTo>
                <a:lnTo>
                  <a:pt x="25" y="28"/>
                </a:lnTo>
                <a:lnTo>
                  <a:pt x="23" y="49"/>
                </a:lnTo>
                <a:lnTo>
                  <a:pt x="32" y="62"/>
                </a:lnTo>
                <a:lnTo>
                  <a:pt x="74" y="45"/>
                </a:lnTo>
                <a:lnTo>
                  <a:pt x="81" y="52"/>
                </a:lnTo>
                <a:lnTo>
                  <a:pt x="44" y="70"/>
                </a:lnTo>
                <a:lnTo>
                  <a:pt x="62" y="98"/>
                </a:lnTo>
                <a:lnTo>
                  <a:pt x="58" y="106"/>
                </a:lnTo>
                <a:lnTo>
                  <a:pt x="67" y="120"/>
                </a:lnTo>
                <a:lnTo>
                  <a:pt x="46" y="130"/>
                </a:lnTo>
                <a:lnTo>
                  <a:pt x="34" y="85"/>
                </a:lnTo>
                <a:lnTo>
                  <a:pt x="23" y="96"/>
                </a:lnTo>
                <a:lnTo>
                  <a:pt x="24" y="144"/>
                </a:lnTo>
                <a:lnTo>
                  <a:pt x="10" y="147"/>
                </a:lnTo>
                <a:lnTo>
                  <a:pt x="6" y="140"/>
                </a:lnTo>
                <a:lnTo>
                  <a:pt x="10" y="103"/>
                </a:lnTo>
                <a:lnTo>
                  <a:pt x="3" y="105"/>
                </a:lnTo>
                <a:lnTo>
                  <a:pt x="0" y="87"/>
                </a:lnTo>
                <a:lnTo>
                  <a:pt x="17" y="49"/>
                </a:lnTo>
                <a:lnTo>
                  <a:pt x="21" y="21"/>
                </a:lnTo>
                <a:lnTo>
                  <a:pt x="38" y="8"/>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68" name="Freeform 376"/>
          <p:cNvSpPr>
            <a:spLocks/>
          </p:cNvSpPr>
          <p:nvPr/>
        </p:nvSpPr>
        <p:spPr bwMode="auto">
          <a:xfrm>
            <a:off x="7170739" y="4391143"/>
            <a:ext cx="28575" cy="22225"/>
          </a:xfrm>
          <a:custGeom>
            <a:avLst/>
            <a:gdLst/>
            <a:ahLst/>
            <a:cxnLst>
              <a:cxn ang="0">
                <a:pos x="9" y="0"/>
              </a:cxn>
              <a:cxn ang="0">
                <a:pos x="18" y="5"/>
              </a:cxn>
              <a:cxn ang="0">
                <a:pos x="11" y="14"/>
              </a:cxn>
              <a:cxn ang="0">
                <a:pos x="0" y="5"/>
              </a:cxn>
              <a:cxn ang="0">
                <a:pos x="9" y="0"/>
              </a:cxn>
            </a:cxnLst>
            <a:rect l="0" t="0" r="r" b="b"/>
            <a:pathLst>
              <a:path w="18" h="14">
                <a:moveTo>
                  <a:pt x="9" y="0"/>
                </a:moveTo>
                <a:lnTo>
                  <a:pt x="18" y="5"/>
                </a:lnTo>
                <a:lnTo>
                  <a:pt x="11" y="14"/>
                </a:lnTo>
                <a:lnTo>
                  <a:pt x="0" y="5"/>
                </a:lnTo>
                <a:lnTo>
                  <a:pt x="9"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69" name="Freeform 377"/>
          <p:cNvSpPr>
            <a:spLocks/>
          </p:cNvSpPr>
          <p:nvPr/>
        </p:nvSpPr>
        <p:spPr bwMode="auto">
          <a:xfrm>
            <a:off x="7207251" y="4400668"/>
            <a:ext cx="22225" cy="17463"/>
          </a:xfrm>
          <a:custGeom>
            <a:avLst/>
            <a:gdLst/>
            <a:ahLst/>
            <a:cxnLst>
              <a:cxn ang="0">
                <a:pos x="4" y="1"/>
              </a:cxn>
              <a:cxn ang="0">
                <a:pos x="14" y="0"/>
              </a:cxn>
              <a:cxn ang="0">
                <a:pos x="12" y="11"/>
              </a:cxn>
              <a:cxn ang="0">
                <a:pos x="0" y="10"/>
              </a:cxn>
              <a:cxn ang="0">
                <a:pos x="4" y="1"/>
              </a:cxn>
            </a:cxnLst>
            <a:rect l="0" t="0" r="r" b="b"/>
            <a:pathLst>
              <a:path w="14" h="11">
                <a:moveTo>
                  <a:pt x="4" y="1"/>
                </a:moveTo>
                <a:lnTo>
                  <a:pt x="14" y="0"/>
                </a:lnTo>
                <a:lnTo>
                  <a:pt x="12" y="11"/>
                </a:lnTo>
                <a:lnTo>
                  <a:pt x="0" y="10"/>
                </a:lnTo>
                <a:lnTo>
                  <a:pt x="4" y="1"/>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70" name="Freeform 378"/>
          <p:cNvSpPr>
            <a:spLocks/>
          </p:cNvSpPr>
          <p:nvPr/>
        </p:nvSpPr>
        <p:spPr bwMode="auto">
          <a:xfrm>
            <a:off x="7232652" y="4391142"/>
            <a:ext cx="65088" cy="31750"/>
          </a:xfrm>
          <a:custGeom>
            <a:avLst/>
            <a:gdLst/>
            <a:ahLst/>
            <a:cxnLst>
              <a:cxn ang="0">
                <a:pos x="5" y="6"/>
              </a:cxn>
              <a:cxn ang="0">
                <a:pos x="24" y="12"/>
              </a:cxn>
              <a:cxn ang="0">
                <a:pos x="20" y="0"/>
              </a:cxn>
              <a:cxn ang="0">
                <a:pos x="32" y="9"/>
              </a:cxn>
              <a:cxn ang="0">
                <a:pos x="37" y="5"/>
              </a:cxn>
              <a:cxn ang="0">
                <a:pos x="41" y="13"/>
              </a:cxn>
              <a:cxn ang="0">
                <a:pos x="3" y="20"/>
              </a:cxn>
              <a:cxn ang="0">
                <a:pos x="0" y="12"/>
              </a:cxn>
              <a:cxn ang="0">
                <a:pos x="5" y="6"/>
              </a:cxn>
            </a:cxnLst>
            <a:rect l="0" t="0" r="r" b="b"/>
            <a:pathLst>
              <a:path w="41" h="20">
                <a:moveTo>
                  <a:pt x="5" y="6"/>
                </a:moveTo>
                <a:lnTo>
                  <a:pt x="24" y="12"/>
                </a:lnTo>
                <a:lnTo>
                  <a:pt x="20" y="0"/>
                </a:lnTo>
                <a:lnTo>
                  <a:pt x="32" y="9"/>
                </a:lnTo>
                <a:lnTo>
                  <a:pt x="37" y="5"/>
                </a:lnTo>
                <a:lnTo>
                  <a:pt x="41" y="13"/>
                </a:lnTo>
                <a:lnTo>
                  <a:pt x="3" y="20"/>
                </a:lnTo>
                <a:lnTo>
                  <a:pt x="0" y="12"/>
                </a:lnTo>
                <a:lnTo>
                  <a:pt x="5" y="6"/>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71" name="Freeform 379"/>
          <p:cNvSpPr>
            <a:spLocks/>
          </p:cNvSpPr>
          <p:nvPr/>
        </p:nvSpPr>
        <p:spPr bwMode="auto">
          <a:xfrm>
            <a:off x="7292977" y="4429243"/>
            <a:ext cx="46038" cy="33338"/>
          </a:xfrm>
          <a:custGeom>
            <a:avLst/>
            <a:gdLst/>
            <a:ahLst/>
            <a:cxnLst>
              <a:cxn ang="0">
                <a:pos x="15" y="0"/>
              </a:cxn>
              <a:cxn ang="0">
                <a:pos x="29" y="17"/>
              </a:cxn>
              <a:cxn ang="0">
                <a:pos x="21" y="21"/>
              </a:cxn>
              <a:cxn ang="0">
                <a:pos x="1" y="10"/>
              </a:cxn>
              <a:cxn ang="0">
                <a:pos x="0" y="3"/>
              </a:cxn>
              <a:cxn ang="0">
                <a:pos x="15" y="0"/>
              </a:cxn>
            </a:cxnLst>
            <a:rect l="0" t="0" r="r" b="b"/>
            <a:pathLst>
              <a:path w="29" h="21">
                <a:moveTo>
                  <a:pt x="15" y="0"/>
                </a:moveTo>
                <a:lnTo>
                  <a:pt x="29" y="17"/>
                </a:lnTo>
                <a:lnTo>
                  <a:pt x="21" y="21"/>
                </a:lnTo>
                <a:lnTo>
                  <a:pt x="1" y="10"/>
                </a:lnTo>
                <a:lnTo>
                  <a:pt x="0" y="3"/>
                </a:lnTo>
                <a:lnTo>
                  <a:pt x="15"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72" name="Freeform 380"/>
          <p:cNvSpPr>
            <a:spLocks/>
          </p:cNvSpPr>
          <p:nvPr/>
        </p:nvSpPr>
        <p:spPr bwMode="auto">
          <a:xfrm>
            <a:off x="7316789" y="4391143"/>
            <a:ext cx="87313" cy="30163"/>
          </a:xfrm>
          <a:custGeom>
            <a:avLst/>
            <a:gdLst/>
            <a:ahLst/>
            <a:cxnLst>
              <a:cxn ang="0">
                <a:pos x="2" y="7"/>
              </a:cxn>
              <a:cxn ang="0">
                <a:pos x="14" y="3"/>
              </a:cxn>
              <a:cxn ang="0">
                <a:pos x="44" y="12"/>
              </a:cxn>
              <a:cxn ang="0">
                <a:pos x="52" y="0"/>
              </a:cxn>
              <a:cxn ang="0">
                <a:pos x="55" y="6"/>
              </a:cxn>
              <a:cxn ang="0">
                <a:pos x="47" y="13"/>
              </a:cxn>
              <a:cxn ang="0">
                <a:pos x="21" y="19"/>
              </a:cxn>
              <a:cxn ang="0">
                <a:pos x="0" y="14"/>
              </a:cxn>
              <a:cxn ang="0">
                <a:pos x="2" y="7"/>
              </a:cxn>
            </a:cxnLst>
            <a:rect l="0" t="0" r="r" b="b"/>
            <a:pathLst>
              <a:path w="55" h="19">
                <a:moveTo>
                  <a:pt x="2" y="7"/>
                </a:moveTo>
                <a:lnTo>
                  <a:pt x="14" y="3"/>
                </a:lnTo>
                <a:lnTo>
                  <a:pt x="44" y="12"/>
                </a:lnTo>
                <a:lnTo>
                  <a:pt x="52" y="0"/>
                </a:lnTo>
                <a:lnTo>
                  <a:pt x="55" y="6"/>
                </a:lnTo>
                <a:lnTo>
                  <a:pt x="47" y="13"/>
                </a:lnTo>
                <a:lnTo>
                  <a:pt x="21" y="19"/>
                </a:lnTo>
                <a:lnTo>
                  <a:pt x="0" y="14"/>
                </a:lnTo>
                <a:lnTo>
                  <a:pt x="2" y="7"/>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73" name="Freeform 381"/>
          <p:cNvSpPr>
            <a:spLocks/>
          </p:cNvSpPr>
          <p:nvPr/>
        </p:nvSpPr>
        <p:spPr bwMode="auto">
          <a:xfrm>
            <a:off x="7446964" y="4395904"/>
            <a:ext cx="14288" cy="6350"/>
          </a:xfrm>
          <a:custGeom>
            <a:avLst/>
            <a:gdLst/>
            <a:ahLst/>
            <a:cxnLst>
              <a:cxn ang="0">
                <a:pos x="0" y="0"/>
              </a:cxn>
              <a:cxn ang="0">
                <a:pos x="9" y="2"/>
              </a:cxn>
              <a:cxn ang="0">
                <a:pos x="1" y="4"/>
              </a:cxn>
              <a:cxn ang="0">
                <a:pos x="0" y="0"/>
              </a:cxn>
            </a:cxnLst>
            <a:rect l="0" t="0" r="r" b="b"/>
            <a:pathLst>
              <a:path w="9" h="4">
                <a:moveTo>
                  <a:pt x="0" y="0"/>
                </a:moveTo>
                <a:lnTo>
                  <a:pt x="9" y="2"/>
                </a:lnTo>
                <a:lnTo>
                  <a:pt x="1" y="4"/>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74" name="Freeform 382"/>
          <p:cNvSpPr>
            <a:spLocks/>
          </p:cNvSpPr>
          <p:nvPr/>
        </p:nvSpPr>
        <p:spPr bwMode="auto">
          <a:xfrm>
            <a:off x="7415214" y="4400668"/>
            <a:ext cx="104775" cy="60325"/>
          </a:xfrm>
          <a:custGeom>
            <a:avLst/>
            <a:gdLst/>
            <a:ahLst/>
            <a:cxnLst>
              <a:cxn ang="0">
                <a:pos x="28" y="21"/>
              </a:cxn>
              <a:cxn ang="0">
                <a:pos x="21" y="33"/>
              </a:cxn>
              <a:cxn ang="0">
                <a:pos x="0" y="38"/>
              </a:cxn>
              <a:cxn ang="0">
                <a:pos x="6" y="22"/>
              </a:cxn>
              <a:cxn ang="0">
                <a:pos x="22" y="14"/>
              </a:cxn>
              <a:cxn ang="0">
                <a:pos x="29" y="7"/>
              </a:cxn>
              <a:cxn ang="0">
                <a:pos x="66" y="0"/>
              </a:cxn>
              <a:cxn ang="0">
                <a:pos x="66" y="7"/>
              </a:cxn>
              <a:cxn ang="0">
                <a:pos x="28" y="21"/>
              </a:cxn>
            </a:cxnLst>
            <a:rect l="0" t="0" r="r" b="b"/>
            <a:pathLst>
              <a:path w="66" h="38">
                <a:moveTo>
                  <a:pt x="28" y="21"/>
                </a:moveTo>
                <a:lnTo>
                  <a:pt x="21" y="33"/>
                </a:lnTo>
                <a:lnTo>
                  <a:pt x="0" y="38"/>
                </a:lnTo>
                <a:lnTo>
                  <a:pt x="6" y="22"/>
                </a:lnTo>
                <a:lnTo>
                  <a:pt x="22" y="14"/>
                </a:lnTo>
                <a:lnTo>
                  <a:pt x="29" y="7"/>
                </a:lnTo>
                <a:lnTo>
                  <a:pt x="66" y="0"/>
                </a:lnTo>
                <a:lnTo>
                  <a:pt x="66" y="7"/>
                </a:lnTo>
                <a:lnTo>
                  <a:pt x="28" y="21"/>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75" name="Freeform 383"/>
          <p:cNvSpPr>
            <a:spLocks/>
          </p:cNvSpPr>
          <p:nvPr/>
        </p:nvSpPr>
        <p:spPr bwMode="auto">
          <a:xfrm>
            <a:off x="7486652" y="4380030"/>
            <a:ext cx="23813" cy="11113"/>
          </a:xfrm>
          <a:custGeom>
            <a:avLst/>
            <a:gdLst/>
            <a:ahLst/>
            <a:cxnLst>
              <a:cxn ang="0">
                <a:pos x="0" y="7"/>
              </a:cxn>
              <a:cxn ang="0">
                <a:pos x="1" y="0"/>
              </a:cxn>
              <a:cxn ang="0">
                <a:pos x="15" y="0"/>
              </a:cxn>
              <a:cxn ang="0">
                <a:pos x="0" y="7"/>
              </a:cxn>
            </a:cxnLst>
            <a:rect l="0" t="0" r="r" b="b"/>
            <a:pathLst>
              <a:path w="15" h="7">
                <a:moveTo>
                  <a:pt x="0" y="7"/>
                </a:moveTo>
                <a:lnTo>
                  <a:pt x="1" y="0"/>
                </a:lnTo>
                <a:lnTo>
                  <a:pt x="15" y="0"/>
                </a:lnTo>
                <a:lnTo>
                  <a:pt x="0" y="7"/>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76" name="Freeform 384"/>
          <p:cNvSpPr>
            <a:spLocks/>
          </p:cNvSpPr>
          <p:nvPr/>
        </p:nvSpPr>
        <p:spPr bwMode="auto">
          <a:xfrm>
            <a:off x="7631114" y="4362568"/>
            <a:ext cx="17463" cy="28575"/>
          </a:xfrm>
          <a:custGeom>
            <a:avLst/>
            <a:gdLst/>
            <a:ahLst/>
            <a:cxnLst>
              <a:cxn ang="0">
                <a:pos x="0" y="13"/>
              </a:cxn>
              <a:cxn ang="0">
                <a:pos x="11" y="0"/>
              </a:cxn>
              <a:cxn ang="0">
                <a:pos x="4" y="18"/>
              </a:cxn>
              <a:cxn ang="0">
                <a:pos x="0" y="13"/>
              </a:cxn>
            </a:cxnLst>
            <a:rect l="0" t="0" r="r" b="b"/>
            <a:pathLst>
              <a:path w="11" h="18">
                <a:moveTo>
                  <a:pt x="0" y="13"/>
                </a:moveTo>
                <a:lnTo>
                  <a:pt x="11" y="0"/>
                </a:lnTo>
                <a:lnTo>
                  <a:pt x="4" y="18"/>
                </a:lnTo>
                <a:lnTo>
                  <a:pt x="0" y="13"/>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77" name="Freeform 385"/>
          <p:cNvSpPr>
            <a:spLocks/>
          </p:cNvSpPr>
          <p:nvPr/>
        </p:nvSpPr>
        <p:spPr bwMode="auto">
          <a:xfrm>
            <a:off x="7720013" y="4333993"/>
            <a:ext cx="6350" cy="22225"/>
          </a:xfrm>
          <a:custGeom>
            <a:avLst/>
            <a:gdLst/>
            <a:ahLst/>
            <a:cxnLst>
              <a:cxn ang="0">
                <a:pos x="0" y="0"/>
              </a:cxn>
              <a:cxn ang="0">
                <a:pos x="4" y="6"/>
              </a:cxn>
              <a:cxn ang="0">
                <a:pos x="0" y="14"/>
              </a:cxn>
              <a:cxn ang="0">
                <a:pos x="0" y="0"/>
              </a:cxn>
            </a:cxnLst>
            <a:rect l="0" t="0" r="r" b="b"/>
            <a:pathLst>
              <a:path w="4" h="14">
                <a:moveTo>
                  <a:pt x="0" y="0"/>
                </a:moveTo>
                <a:lnTo>
                  <a:pt x="4" y="6"/>
                </a:lnTo>
                <a:lnTo>
                  <a:pt x="0" y="14"/>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78" name="Freeform 386"/>
          <p:cNvSpPr>
            <a:spLocks/>
          </p:cNvSpPr>
          <p:nvPr/>
        </p:nvSpPr>
        <p:spPr bwMode="auto">
          <a:xfrm>
            <a:off x="7723189" y="4310180"/>
            <a:ext cx="9525" cy="28575"/>
          </a:xfrm>
          <a:custGeom>
            <a:avLst/>
            <a:gdLst/>
            <a:ahLst/>
            <a:cxnLst>
              <a:cxn ang="0">
                <a:pos x="0" y="7"/>
              </a:cxn>
              <a:cxn ang="0">
                <a:pos x="6" y="0"/>
              </a:cxn>
              <a:cxn ang="0">
                <a:pos x="6" y="18"/>
              </a:cxn>
              <a:cxn ang="0">
                <a:pos x="0" y="7"/>
              </a:cxn>
            </a:cxnLst>
            <a:rect l="0" t="0" r="r" b="b"/>
            <a:pathLst>
              <a:path w="6" h="18">
                <a:moveTo>
                  <a:pt x="0" y="7"/>
                </a:moveTo>
                <a:lnTo>
                  <a:pt x="6" y="0"/>
                </a:lnTo>
                <a:lnTo>
                  <a:pt x="6" y="18"/>
                </a:lnTo>
                <a:lnTo>
                  <a:pt x="0" y="7"/>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79" name="Freeform 387"/>
          <p:cNvSpPr>
            <a:spLocks/>
          </p:cNvSpPr>
          <p:nvPr/>
        </p:nvSpPr>
        <p:spPr bwMode="auto">
          <a:xfrm>
            <a:off x="7550152" y="4227629"/>
            <a:ext cx="80963" cy="26988"/>
          </a:xfrm>
          <a:custGeom>
            <a:avLst/>
            <a:gdLst/>
            <a:ahLst/>
            <a:cxnLst>
              <a:cxn ang="0">
                <a:pos x="0" y="14"/>
              </a:cxn>
              <a:cxn ang="0">
                <a:pos x="6" y="0"/>
              </a:cxn>
              <a:cxn ang="0">
                <a:pos x="28" y="0"/>
              </a:cxn>
              <a:cxn ang="0">
                <a:pos x="45" y="4"/>
              </a:cxn>
              <a:cxn ang="0">
                <a:pos x="51" y="17"/>
              </a:cxn>
              <a:cxn ang="0">
                <a:pos x="3" y="7"/>
              </a:cxn>
              <a:cxn ang="0">
                <a:pos x="0" y="14"/>
              </a:cxn>
            </a:cxnLst>
            <a:rect l="0" t="0" r="r" b="b"/>
            <a:pathLst>
              <a:path w="51" h="17">
                <a:moveTo>
                  <a:pt x="0" y="14"/>
                </a:moveTo>
                <a:lnTo>
                  <a:pt x="6" y="0"/>
                </a:lnTo>
                <a:lnTo>
                  <a:pt x="28" y="0"/>
                </a:lnTo>
                <a:lnTo>
                  <a:pt x="45" y="4"/>
                </a:lnTo>
                <a:lnTo>
                  <a:pt x="51" y="17"/>
                </a:lnTo>
                <a:lnTo>
                  <a:pt x="3" y="7"/>
                </a:lnTo>
                <a:lnTo>
                  <a:pt x="0" y="14"/>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80" name="Freeform 388"/>
          <p:cNvSpPr>
            <a:spLocks/>
          </p:cNvSpPr>
          <p:nvPr/>
        </p:nvSpPr>
        <p:spPr bwMode="auto">
          <a:xfrm>
            <a:off x="7600951" y="4189529"/>
            <a:ext cx="19050" cy="9525"/>
          </a:xfrm>
          <a:custGeom>
            <a:avLst/>
            <a:gdLst/>
            <a:ahLst/>
            <a:cxnLst>
              <a:cxn ang="0">
                <a:pos x="0" y="4"/>
              </a:cxn>
              <a:cxn ang="0">
                <a:pos x="10" y="0"/>
              </a:cxn>
              <a:cxn ang="0">
                <a:pos x="12" y="6"/>
              </a:cxn>
              <a:cxn ang="0">
                <a:pos x="0" y="4"/>
              </a:cxn>
            </a:cxnLst>
            <a:rect l="0" t="0" r="r" b="b"/>
            <a:pathLst>
              <a:path w="12" h="6">
                <a:moveTo>
                  <a:pt x="0" y="4"/>
                </a:moveTo>
                <a:lnTo>
                  <a:pt x="10" y="0"/>
                </a:lnTo>
                <a:lnTo>
                  <a:pt x="12" y="6"/>
                </a:lnTo>
                <a:lnTo>
                  <a:pt x="0" y="4"/>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81" name="Freeform 389"/>
          <p:cNvSpPr>
            <a:spLocks/>
          </p:cNvSpPr>
          <p:nvPr/>
        </p:nvSpPr>
        <p:spPr bwMode="auto">
          <a:xfrm>
            <a:off x="7024689" y="3999030"/>
            <a:ext cx="277813" cy="268288"/>
          </a:xfrm>
          <a:custGeom>
            <a:avLst/>
            <a:gdLst/>
            <a:ahLst/>
            <a:cxnLst>
              <a:cxn ang="0">
                <a:pos x="150" y="4"/>
              </a:cxn>
              <a:cxn ang="0">
                <a:pos x="152" y="14"/>
              </a:cxn>
              <a:cxn ang="0">
                <a:pos x="143" y="17"/>
              </a:cxn>
              <a:cxn ang="0">
                <a:pos x="158" y="42"/>
              </a:cxn>
              <a:cxn ang="0">
                <a:pos x="157" y="49"/>
              </a:cxn>
              <a:cxn ang="0">
                <a:pos x="175" y="68"/>
              </a:cxn>
              <a:cxn ang="0">
                <a:pos x="158" y="66"/>
              </a:cxn>
              <a:cxn ang="0">
                <a:pos x="143" y="110"/>
              </a:cxn>
              <a:cxn ang="0">
                <a:pos x="127" y="121"/>
              </a:cxn>
              <a:cxn ang="0">
                <a:pos x="134" y="131"/>
              </a:cxn>
              <a:cxn ang="0">
                <a:pos x="122" y="158"/>
              </a:cxn>
              <a:cxn ang="0">
                <a:pos x="101" y="169"/>
              </a:cxn>
              <a:cxn ang="0">
                <a:pos x="92" y="154"/>
              </a:cxn>
              <a:cxn ang="0">
                <a:pos x="70" y="147"/>
              </a:cxn>
              <a:cxn ang="0">
                <a:pos x="49" y="156"/>
              </a:cxn>
              <a:cxn ang="0">
                <a:pos x="47" y="142"/>
              </a:cxn>
              <a:cxn ang="0">
                <a:pos x="22" y="145"/>
              </a:cxn>
              <a:cxn ang="0">
                <a:pos x="17" y="112"/>
              </a:cxn>
              <a:cxn ang="0">
                <a:pos x="4" y="96"/>
              </a:cxn>
              <a:cxn ang="0">
                <a:pos x="0" y="77"/>
              </a:cxn>
              <a:cxn ang="0">
                <a:pos x="3" y="54"/>
              </a:cxn>
              <a:cxn ang="0">
                <a:pos x="10" y="47"/>
              </a:cxn>
              <a:cxn ang="0">
                <a:pos x="12" y="54"/>
              </a:cxn>
              <a:cxn ang="0">
                <a:pos x="28" y="68"/>
              </a:cxn>
              <a:cxn ang="0">
                <a:pos x="47" y="67"/>
              </a:cxn>
              <a:cxn ang="0">
                <a:pos x="57" y="56"/>
              </a:cxn>
              <a:cxn ang="0">
                <a:pos x="77" y="63"/>
              </a:cxn>
              <a:cxn ang="0">
                <a:pos x="91" y="59"/>
              </a:cxn>
              <a:cxn ang="0">
                <a:pos x="101" y="49"/>
              </a:cxn>
              <a:cxn ang="0">
                <a:pos x="119" y="0"/>
              </a:cxn>
              <a:cxn ang="0">
                <a:pos x="150" y="4"/>
              </a:cxn>
            </a:cxnLst>
            <a:rect l="0" t="0" r="r" b="b"/>
            <a:pathLst>
              <a:path w="175" h="169">
                <a:moveTo>
                  <a:pt x="150" y="4"/>
                </a:moveTo>
                <a:lnTo>
                  <a:pt x="152" y="14"/>
                </a:lnTo>
                <a:lnTo>
                  <a:pt x="143" y="17"/>
                </a:lnTo>
                <a:lnTo>
                  <a:pt x="158" y="42"/>
                </a:lnTo>
                <a:lnTo>
                  <a:pt x="157" y="49"/>
                </a:lnTo>
                <a:lnTo>
                  <a:pt x="175" y="68"/>
                </a:lnTo>
                <a:lnTo>
                  <a:pt x="158" y="66"/>
                </a:lnTo>
                <a:lnTo>
                  <a:pt x="143" y="110"/>
                </a:lnTo>
                <a:lnTo>
                  <a:pt x="127" y="121"/>
                </a:lnTo>
                <a:lnTo>
                  <a:pt x="134" y="131"/>
                </a:lnTo>
                <a:lnTo>
                  <a:pt x="122" y="158"/>
                </a:lnTo>
                <a:lnTo>
                  <a:pt x="101" y="169"/>
                </a:lnTo>
                <a:lnTo>
                  <a:pt x="92" y="154"/>
                </a:lnTo>
                <a:lnTo>
                  <a:pt x="70" y="147"/>
                </a:lnTo>
                <a:lnTo>
                  <a:pt x="49" y="156"/>
                </a:lnTo>
                <a:lnTo>
                  <a:pt x="47" y="142"/>
                </a:lnTo>
                <a:lnTo>
                  <a:pt x="22" y="145"/>
                </a:lnTo>
                <a:lnTo>
                  <a:pt x="17" y="112"/>
                </a:lnTo>
                <a:lnTo>
                  <a:pt x="4" y="96"/>
                </a:lnTo>
                <a:lnTo>
                  <a:pt x="0" y="77"/>
                </a:lnTo>
                <a:lnTo>
                  <a:pt x="3" y="54"/>
                </a:lnTo>
                <a:lnTo>
                  <a:pt x="10" y="47"/>
                </a:lnTo>
                <a:lnTo>
                  <a:pt x="12" y="54"/>
                </a:lnTo>
                <a:lnTo>
                  <a:pt x="28" y="68"/>
                </a:lnTo>
                <a:lnTo>
                  <a:pt x="47" y="67"/>
                </a:lnTo>
                <a:lnTo>
                  <a:pt x="57" y="56"/>
                </a:lnTo>
                <a:lnTo>
                  <a:pt x="77" y="63"/>
                </a:lnTo>
                <a:lnTo>
                  <a:pt x="91" y="59"/>
                </a:lnTo>
                <a:lnTo>
                  <a:pt x="101" y="49"/>
                </a:lnTo>
                <a:lnTo>
                  <a:pt x="119" y="0"/>
                </a:lnTo>
                <a:lnTo>
                  <a:pt x="150" y="4"/>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82" name="Freeform 390"/>
          <p:cNvSpPr>
            <a:spLocks/>
          </p:cNvSpPr>
          <p:nvPr/>
        </p:nvSpPr>
        <p:spPr bwMode="auto">
          <a:xfrm>
            <a:off x="6918326" y="4322880"/>
            <a:ext cx="250825" cy="90488"/>
          </a:xfrm>
          <a:custGeom>
            <a:avLst/>
            <a:gdLst/>
            <a:ahLst/>
            <a:cxnLst>
              <a:cxn ang="0">
                <a:pos x="116" y="48"/>
              </a:cxn>
              <a:cxn ang="0">
                <a:pos x="28" y="31"/>
              </a:cxn>
              <a:cxn ang="0">
                <a:pos x="0" y="13"/>
              </a:cxn>
              <a:cxn ang="0">
                <a:pos x="5" y="14"/>
              </a:cxn>
              <a:cxn ang="0">
                <a:pos x="17" y="0"/>
              </a:cxn>
              <a:cxn ang="0">
                <a:pos x="35" y="0"/>
              </a:cxn>
              <a:cxn ang="0">
                <a:pos x="61" y="18"/>
              </a:cxn>
              <a:cxn ang="0">
                <a:pos x="88" y="21"/>
              </a:cxn>
              <a:cxn ang="0">
                <a:pos x="98" y="10"/>
              </a:cxn>
              <a:cxn ang="0">
                <a:pos x="126" y="20"/>
              </a:cxn>
              <a:cxn ang="0">
                <a:pos x="133" y="35"/>
              </a:cxn>
              <a:cxn ang="0">
                <a:pos x="156" y="36"/>
              </a:cxn>
              <a:cxn ang="0">
                <a:pos x="158" y="57"/>
              </a:cxn>
              <a:cxn ang="0">
                <a:pos x="116" y="48"/>
              </a:cxn>
            </a:cxnLst>
            <a:rect l="0" t="0" r="r" b="b"/>
            <a:pathLst>
              <a:path w="158" h="57">
                <a:moveTo>
                  <a:pt x="116" y="48"/>
                </a:moveTo>
                <a:lnTo>
                  <a:pt x="28" y="31"/>
                </a:lnTo>
                <a:lnTo>
                  <a:pt x="0" y="13"/>
                </a:lnTo>
                <a:lnTo>
                  <a:pt x="5" y="14"/>
                </a:lnTo>
                <a:lnTo>
                  <a:pt x="17" y="0"/>
                </a:lnTo>
                <a:lnTo>
                  <a:pt x="35" y="0"/>
                </a:lnTo>
                <a:lnTo>
                  <a:pt x="61" y="18"/>
                </a:lnTo>
                <a:lnTo>
                  <a:pt x="88" y="21"/>
                </a:lnTo>
                <a:lnTo>
                  <a:pt x="98" y="10"/>
                </a:lnTo>
                <a:lnTo>
                  <a:pt x="126" y="20"/>
                </a:lnTo>
                <a:lnTo>
                  <a:pt x="133" y="35"/>
                </a:lnTo>
                <a:lnTo>
                  <a:pt x="156" y="36"/>
                </a:lnTo>
                <a:lnTo>
                  <a:pt x="158" y="57"/>
                </a:lnTo>
                <a:lnTo>
                  <a:pt x="116" y="48"/>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83" name="Freeform 391"/>
          <p:cNvSpPr>
            <a:spLocks/>
          </p:cNvSpPr>
          <p:nvPr/>
        </p:nvSpPr>
        <p:spPr bwMode="auto">
          <a:xfrm>
            <a:off x="6986589" y="4218104"/>
            <a:ext cx="17463" cy="17463"/>
          </a:xfrm>
          <a:custGeom>
            <a:avLst/>
            <a:gdLst/>
            <a:ahLst/>
            <a:cxnLst>
              <a:cxn ang="0">
                <a:pos x="2" y="0"/>
              </a:cxn>
              <a:cxn ang="0">
                <a:pos x="11" y="4"/>
              </a:cxn>
              <a:cxn ang="0">
                <a:pos x="8" y="11"/>
              </a:cxn>
              <a:cxn ang="0">
                <a:pos x="0" y="10"/>
              </a:cxn>
              <a:cxn ang="0">
                <a:pos x="2" y="0"/>
              </a:cxn>
            </a:cxnLst>
            <a:rect l="0" t="0" r="r" b="b"/>
            <a:pathLst>
              <a:path w="11" h="11">
                <a:moveTo>
                  <a:pt x="2" y="0"/>
                </a:moveTo>
                <a:lnTo>
                  <a:pt x="11" y="4"/>
                </a:lnTo>
                <a:lnTo>
                  <a:pt x="8" y="11"/>
                </a:lnTo>
                <a:lnTo>
                  <a:pt x="0" y="10"/>
                </a:lnTo>
                <a:lnTo>
                  <a:pt x="2"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84" name="Freeform 392"/>
          <p:cNvSpPr>
            <a:spLocks/>
          </p:cNvSpPr>
          <p:nvPr/>
        </p:nvSpPr>
        <p:spPr bwMode="auto">
          <a:xfrm>
            <a:off x="6918326" y="4184768"/>
            <a:ext cx="41275" cy="47625"/>
          </a:xfrm>
          <a:custGeom>
            <a:avLst/>
            <a:gdLst/>
            <a:ahLst/>
            <a:cxnLst>
              <a:cxn ang="0">
                <a:pos x="0" y="9"/>
              </a:cxn>
              <a:cxn ang="0">
                <a:pos x="14" y="0"/>
              </a:cxn>
              <a:cxn ang="0">
                <a:pos x="19" y="17"/>
              </a:cxn>
              <a:cxn ang="0">
                <a:pos x="26" y="20"/>
              </a:cxn>
              <a:cxn ang="0">
                <a:pos x="26" y="30"/>
              </a:cxn>
              <a:cxn ang="0">
                <a:pos x="0" y="9"/>
              </a:cxn>
            </a:cxnLst>
            <a:rect l="0" t="0" r="r" b="b"/>
            <a:pathLst>
              <a:path w="26" h="30">
                <a:moveTo>
                  <a:pt x="0" y="9"/>
                </a:moveTo>
                <a:lnTo>
                  <a:pt x="14" y="0"/>
                </a:lnTo>
                <a:lnTo>
                  <a:pt x="19" y="17"/>
                </a:lnTo>
                <a:lnTo>
                  <a:pt x="26" y="20"/>
                </a:lnTo>
                <a:lnTo>
                  <a:pt x="26" y="30"/>
                </a:lnTo>
                <a:lnTo>
                  <a:pt x="0" y="9"/>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85" name="Freeform 393"/>
          <p:cNvSpPr>
            <a:spLocks/>
          </p:cNvSpPr>
          <p:nvPr/>
        </p:nvSpPr>
        <p:spPr bwMode="auto">
          <a:xfrm>
            <a:off x="6896101" y="4099043"/>
            <a:ext cx="6350" cy="11113"/>
          </a:xfrm>
          <a:custGeom>
            <a:avLst/>
            <a:gdLst/>
            <a:ahLst/>
            <a:cxnLst>
              <a:cxn ang="0">
                <a:pos x="4" y="1"/>
              </a:cxn>
              <a:cxn ang="0">
                <a:pos x="4" y="7"/>
              </a:cxn>
              <a:cxn ang="0">
                <a:pos x="0" y="0"/>
              </a:cxn>
              <a:cxn ang="0">
                <a:pos x="4" y="1"/>
              </a:cxn>
            </a:cxnLst>
            <a:rect l="0" t="0" r="r" b="b"/>
            <a:pathLst>
              <a:path w="4" h="7">
                <a:moveTo>
                  <a:pt x="4" y="1"/>
                </a:moveTo>
                <a:lnTo>
                  <a:pt x="4" y="7"/>
                </a:lnTo>
                <a:lnTo>
                  <a:pt x="0" y="0"/>
                </a:lnTo>
                <a:lnTo>
                  <a:pt x="4" y="1"/>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86" name="Freeform 394"/>
          <p:cNvSpPr>
            <a:spLocks/>
          </p:cNvSpPr>
          <p:nvPr/>
        </p:nvSpPr>
        <p:spPr bwMode="auto">
          <a:xfrm>
            <a:off x="6740526" y="4167305"/>
            <a:ext cx="15875" cy="22225"/>
          </a:xfrm>
          <a:custGeom>
            <a:avLst/>
            <a:gdLst/>
            <a:ahLst/>
            <a:cxnLst>
              <a:cxn ang="0">
                <a:pos x="0" y="0"/>
              </a:cxn>
              <a:cxn ang="0">
                <a:pos x="10" y="14"/>
              </a:cxn>
              <a:cxn ang="0">
                <a:pos x="1" y="10"/>
              </a:cxn>
              <a:cxn ang="0">
                <a:pos x="0" y="0"/>
              </a:cxn>
            </a:cxnLst>
            <a:rect l="0" t="0" r="r" b="b"/>
            <a:pathLst>
              <a:path w="10" h="14">
                <a:moveTo>
                  <a:pt x="0" y="0"/>
                </a:moveTo>
                <a:lnTo>
                  <a:pt x="10" y="14"/>
                </a:lnTo>
                <a:lnTo>
                  <a:pt x="1" y="10"/>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87" name="Freeform 395"/>
          <p:cNvSpPr>
            <a:spLocks/>
          </p:cNvSpPr>
          <p:nvPr/>
        </p:nvSpPr>
        <p:spPr bwMode="auto">
          <a:xfrm>
            <a:off x="6815139" y="4072055"/>
            <a:ext cx="11113" cy="9525"/>
          </a:xfrm>
          <a:custGeom>
            <a:avLst/>
            <a:gdLst/>
            <a:ahLst/>
            <a:cxnLst>
              <a:cxn ang="0">
                <a:pos x="5" y="6"/>
              </a:cxn>
              <a:cxn ang="0">
                <a:pos x="0" y="0"/>
              </a:cxn>
              <a:cxn ang="0">
                <a:pos x="7" y="0"/>
              </a:cxn>
              <a:cxn ang="0">
                <a:pos x="5" y="6"/>
              </a:cxn>
            </a:cxnLst>
            <a:rect l="0" t="0" r="r" b="b"/>
            <a:pathLst>
              <a:path w="7" h="6">
                <a:moveTo>
                  <a:pt x="5" y="6"/>
                </a:moveTo>
                <a:lnTo>
                  <a:pt x="0" y="0"/>
                </a:lnTo>
                <a:lnTo>
                  <a:pt x="7" y="0"/>
                </a:lnTo>
                <a:lnTo>
                  <a:pt x="5" y="6"/>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88" name="Freeform 396"/>
          <p:cNvSpPr>
            <a:spLocks/>
          </p:cNvSpPr>
          <p:nvPr/>
        </p:nvSpPr>
        <p:spPr bwMode="auto">
          <a:xfrm>
            <a:off x="6697664" y="4094280"/>
            <a:ext cx="20638" cy="22225"/>
          </a:xfrm>
          <a:custGeom>
            <a:avLst/>
            <a:gdLst/>
            <a:ahLst/>
            <a:cxnLst>
              <a:cxn ang="0">
                <a:pos x="0" y="0"/>
              </a:cxn>
              <a:cxn ang="0">
                <a:pos x="13" y="7"/>
              </a:cxn>
              <a:cxn ang="0">
                <a:pos x="11" y="14"/>
              </a:cxn>
              <a:cxn ang="0">
                <a:pos x="0" y="0"/>
              </a:cxn>
            </a:cxnLst>
            <a:rect l="0" t="0" r="r" b="b"/>
            <a:pathLst>
              <a:path w="13" h="14">
                <a:moveTo>
                  <a:pt x="0" y="0"/>
                </a:moveTo>
                <a:lnTo>
                  <a:pt x="13" y="7"/>
                </a:lnTo>
                <a:lnTo>
                  <a:pt x="11" y="14"/>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89" name="Freeform 397"/>
          <p:cNvSpPr>
            <a:spLocks/>
          </p:cNvSpPr>
          <p:nvPr/>
        </p:nvSpPr>
        <p:spPr bwMode="auto">
          <a:xfrm>
            <a:off x="7042151" y="3919655"/>
            <a:ext cx="263525" cy="187325"/>
          </a:xfrm>
          <a:custGeom>
            <a:avLst/>
            <a:gdLst/>
            <a:ahLst/>
            <a:cxnLst>
              <a:cxn ang="0">
                <a:pos x="1" y="104"/>
              </a:cxn>
              <a:cxn ang="0">
                <a:pos x="17" y="118"/>
              </a:cxn>
              <a:cxn ang="0">
                <a:pos x="36" y="117"/>
              </a:cxn>
              <a:cxn ang="0">
                <a:pos x="46" y="106"/>
              </a:cxn>
              <a:cxn ang="0">
                <a:pos x="66" y="113"/>
              </a:cxn>
              <a:cxn ang="0">
                <a:pos x="80" y="109"/>
              </a:cxn>
              <a:cxn ang="0">
                <a:pos x="90" y="99"/>
              </a:cxn>
              <a:cxn ang="0">
                <a:pos x="108" y="50"/>
              </a:cxn>
              <a:cxn ang="0">
                <a:pos x="139" y="54"/>
              </a:cxn>
              <a:cxn ang="0">
                <a:pos x="154" y="50"/>
              </a:cxn>
              <a:cxn ang="0">
                <a:pos x="148" y="40"/>
              </a:cxn>
              <a:cxn ang="0">
                <a:pos x="166" y="34"/>
              </a:cxn>
              <a:cxn ang="0">
                <a:pos x="137" y="19"/>
              </a:cxn>
              <a:cxn ang="0">
                <a:pos x="137" y="8"/>
              </a:cxn>
              <a:cxn ang="0">
                <a:pos x="127" y="0"/>
              </a:cxn>
              <a:cxn ang="0">
                <a:pos x="122" y="8"/>
              </a:cxn>
              <a:cxn ang="0">
                <a:pos x="120" y="0"/>
              </a:cxn>
              <a:cxn ang="0">
                <a:pos x="95" y="39"/>
              </a:cxn>
              <a:cxn ang="0">
                <a:pos x="98" y="50"/>
              </a:cxn>
              <a:cxn ang="0">
                <a:pos x="91" y="41"/>
              </a:cxn>
              <a:cxn ang="0">
                <a:pos x="85" y="57"/>
              </a:cxn>
              <a:cxn ang="0">
                <a:pos x="74" y="46"/>
              </a:cxn>
              <a:cxn ang="0">
                <a:pos x="56" y="75"/>
              </a:cxn>
              <a:cxn ang="0">
                <a:pos x="34" y="81"/>
              </a:cxn>
              <a:cxn ang="0">
                <a:pos x="25" y="104"/>
              </a:cxn>
              <a:cxn ang="0">
                <a:pos x="0" y="95"/>
              </a:cxn>
              <a:cxn ang="0">
                <a:pos x="1" y="104"/>
              </a:cxn>
            </a:cxnLst>
            <a:rect l="0" t="0" r="r" b="b"/>
            <a:pathLst>
              <a:path w="166" h="118">
                <a:moveTo>
                  <a:pt x="1" y="104"/>
                </a:moveTo>
                <a:lnTo>
                  <a:pt x="17" y="118"/>
                </a:lnTo>
                <a:lnTo>
                  <a:pt x="36" y="117"/>
                </a:lnTo>
                <a:lnTo>
                  <a:pt x="46" y="106"/>
                </a:lnTo>
                <a:lnTo>
                  <a:pt x="66" y="113"/>
                </a:lnTo>
                <a:lnTo>
                  <a:pt x="80" y="109"/>
                </a:lnTo>
                <a:lnTo>
                  <a:pt x="90" y="99"/>
                </a:lnTo>
                <a:lnTo>
                  <a:pt x="108" y="50"/>
                </a:lnTo>
                <a:lnTo>
                  <a:pt x="139" y="54"/>
                </a:lnTo>
                <a:lnTo>
                  <a:pt x="154" y="50"/>
                </a:lnTo>
                <a:lnTo>
                  <a:pt x="148" y="40"/>
                </a:lnTo>
                <a:lnTo>
                  <a:pt x="166" y="34"/>
                </a:lnTo>
                <a:lnTo>
                  <a:pt x="137" y="19"/>
                </a:lnTo>
                <a:lnTo>
                  <a:pt x="137" y="8"/>
                </a:lnTo>
                <a:lnTo>
                  <a:pt x="127" y="0"/>
                </a:lnTo>
                <a:lnTo>
                  <a:pt x="122" y="8"/>
                </a:lnTo>
                <a:lnTo>
                  <a:pt x="120" y="0"/>
                </a:lnTo>
                <a:lnTo>
                  <a:pt x="95" y="39"/>
                </a:lnTo>
                <a:lnTo>
                  <a:pt x="98" y="50"/>
                </a:lnTo>
                <a:lnTo>
                  <a:pt x="91" y="41"/>
                </a:lnTo>
                <a:lnTo>
                  <a:pt x="85" y="57"/>
                </a:lnTo>
                <a:lnTo>
                  <a:pt x="74" y="46"/>
                </a:lnTo>
                <a:lnTo>
                  <a:pt x="56" y="75"/>
                </a:lnTo>
                <a:lnTo>
                  <a:pt x="34" y="81"/>
                </a:lnTo>
                <a:lnTo>
                  <a:pt x="25" y="104"/>
                </a:lnTo>
                <a:lnTo>
                  <a:pt x="0" y="95"/>
                </a:lnTo>
                <a:lnTo>
                  <a:pt x="1" y="104"/>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90" name="Freeform 398"/>
          <p:cNvSpPr>
            <a:spLocks/>
          </p:cNvSpPr>
          <p:nvPr/>
        </p:nvSpPr>
        <p:spPr bwMode="auto">
          <a:xfrm>
            <a:off x="8475664" y="4775317"/>
            <a:ext cx="65088" cy="65088"/>
          </a:xfrm>
          <a:custGeom>
            <a:avLst/>
            <a:gdLst/>
            <a:ahLst/>
            <a:cxnLst>
              <a:cxn ang="0">
                <a:pos x="13" y="24"/>
              </a:cxn>
              <a:cxn ang="0">
                <a:pos x="0" y="6"/>
              </a:cxn>
              <a:cxn ang="0">
                <a:pos x="0" y="0"/>
              </a:cxn>
              <a:cxn ang="0">
                <a:pos x="7" y="2"/>
              </a:cxn>
              <a:cxn ang="0">
                <a:pos x="41" y="41"/>
              </a:cxn>
              <a:cxn ang="0">
                <a:pos x="13" y="24"/>
              </a:cxn>
            </a:cxnLst>
            <a:rect l="0" t="0" r="r" b="b"/>
            <a:pathLst>
              <a:path w="41" h="41">
                <a:moveTo>
                  <a:pt x="13" y="24"/>
                </a:moveTo>
                <a:lnTo>
                  <a:pt x="0" y="6"/>
                </a:lnTo>
                <a:lnTo>
                  <a:pt x="0" y="0"/>
                </a:lnTo>
                <a:lnTo>
                  <a:pt x="7" y="2"/>
                </a:lnTo>
                <a:lnTo>
                  <a:pt x="41" y="41"/>
                </a:lnTo>
                <a:lnTo>
                  <a:pt x="13" y="24"/>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91" name="Freeform 399"/>
          <p:cNvSpPr>
            <a:spLocks/>
          </p:cNvSpPr>
          <p:nvPr/>
        </p:nvSpPr>
        <p:spPr bwMode="auto">
          <a:xfrm>
            <a:off x="8583614" y="4602279"/>
            <a:ext cx="11113" cy="26988"/>
          </a:xfrm>
          <a:custGeom>
            <a:avLst/>
            <a:gdLst/>
            <a:ahLst/>
            <a:cxnLst>
              <a:cxn ang="0">
                <a:pos x="0" y="0"/>
              </a:cxn>
              <a:cxn ang="0">
                <a:pos x="7" y="14"/>
              </a:cxn>
              <a:cxn ang="0">
                <a:pos x="0" y="17"/>
              </a:cxn>
              <a:cxn ang="0">
                <a:pos x="0" y="0"/>
              </a:cxn>
            </a:cxnLst>
            <a:rect l="0" t="0" r="r" b="b"/>
            <a:pathLst>
              <a:path w="7" h="17">
                <a:moveTo>
                  <a:pt x="0" y="0"/>
                </a:moveTo>
                <a:lnTo>
                  <a:pt x="7" y="14"/>
                </a:lnTo>
                <a:lnTo>
                  <a:pt x="0" y="17"/>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92" name="Freeform 400"/>
          <p:cNvSpPr>
            <a:spLocks/>
          </p:cNvSpPr>
          <p:nvPr/>
        </p:nvSpPr>
        <p:spPr bwMode="auto">
          <a:xfrm>
            <a:off x="8612188" y="4645143"/>
            <a:ext cx="6350" cy="6350"/>
          </a:xfrm>
          <a:custGeom>
            <a:avLst/>
            <a:gdLst/>
            <a:ahLst/>
            <a:cxnLst>
              <a:cxn ang="0">
                <a:pos x="4" y="0"/>
              </a:cxn>
              <a:cxn ang="0">
                <a:pos x="4" y="4"/>
              </a:cxn>
              <a:cxn ang="0">
                <a:pos x="0" y="3"/>
              </a:cxn>
              <a:cxn ang="0">
                <a:pos x="4" y="0"/>
              </a:cxn>
            </a:cxnLst>
            <a:rect l="0" t="0" r="r" b="b"/>
            <a:pathLst>
              <a:path w="4" h="4">
                <a:moveTo>
                  <a:pt x="4" y="0"/>
                </a:moveTo>
                <a:lnTo>
                  <a:pt x="4" y="4"/>
                </a:lnTo>
                <a:lnTo>
                  <a:pt x="0" y="3"/>
                </a:lnTo>
                <a:lnTo>
                  <a:pt x="4"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93" name="Freeform 401"/>
          <p:cNvSpPr>
            <a:spLocks/>
          </p:cNvSpPr>
          <p:nvPr/>
        </p:nvSpPr>
        <p:spPr bwMode="auto">
          <a:xfrm>
            <a:off x="8594727" y="4638793"/>
            <a:ext cx="11113" cy="17463"/>
          </a:xfrm>
          <a:custGeom>
            <a:avLst/>
            <a:gdLst/>
            <a:ahLst/>
            <a:cxnLst>
              <a:cxn ang="0">
                <a:pos x="0" y="0"/>
              </a:cxn>
              <a:cxn ang="0">
                <a:pos x="7" y="11"/>
              </a:cxn>
              <a:cxn ang="0">
                <a:pos x="1" y="11"/>
              </a:cxn>
              <a:cxn ang="0">
                <a:pos x="0" y="0"/>
              </a:cxn>
            </a:cxnLst>
            <a:rect l="0" t="0" r="r" b="b"/>
            <a:pathLst>
              <a:path w="7" h="11">
                <a:moveTo>
                  <a:pt x="0" y="0"/>
                </a:moveTo>
                <a:lnTo>
                  <a:pt x="7" y="11"/>
                </a:lnTo>
                <a:lnTo>
                  <a:pt x="1" y="11"/>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94" name="Freeform 402"/>
          <p:cNvSpPr>
            <a:spLocks/>
          </p:cNvSpPr>
          <p:nvPr/>
        </p:nvSpPr>
        <p:spPr bwMode="auto">
          <a:xfrm>
            <a:off x="8620126" y="5516680"/>
            <a:ext cx="15875" cy="9525"/>
          </a:xfrm>
          <a:custGeom>
            <a:avLst/>
            <a:gdLst/>
            <a:ahLst/>
            <a:cxnLst>
              <a:cxn ang="0">
                <a:pos x="10" y="0"/>
              </a:cxn>
              <a:cxn ang="0">
                <a:pos x="0" y="6"/>
              </a:cxn>
              <a:cxn ang="0">
                <a:pos x="0" y="2"/>
              </a:cxn>
              <a:cxn ang="0">
                <a:pos x="10" y="0"/>
              </a:cxn>
            </a:cxnLst>
            <a:rect l="0" t="0" r="r" b="b"/>
            <a:pathLst>
              <a:path w="10" h="6">
                <a:moveTo>
                  <a:pt x="10" y="0"/>
                </a:moveTo>
                <a:lnTo>
                  <a:pt x="0" y="6"/>
                </a:lnTo>
                <a:lnTo>
                  <a:pt x="0" y="2"/>
                </a:lnTo>
                <a:lnTo>
                  <a:pt x="1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95" name="Freeform 403"/>
          <p:cNvSpPr>
            <a:spLocks/>
          </p:cNvSpPr>
          <p:nvPr/>
        </p:nvSpPr>
        <p:spPr bwMode="auto">
          <a:xfrm>
            <a:off x="8467727" y="5210292"/>
            <a:ext cx="173038" cy="236538"/>
          </a:xfrm>
          <a:custGeom>
            <a:avLst/>
            <a:gdLst/>
            <a:ahLst/>
            <a:cxnLst>
              <a:cxn ang="0">
                <a:pos x="52" y="46"/>
              </a:cxn>
              <a:cxn ang="0">
                <a:pos x="50" y="34"/>
              </a:cxn>
              <a:cxn ang="0">
                <a:pos x="50" y="27"/>
              </a:cxn>
              <a:cxn ang="0">
                <a:pos x="47" y="0"/>
              </a:cxn>
              <a:cxn ang="0">
                <a:pos x="53" y="18"/>
              </a:cxn>
              <a:cxn ang="0">
                <a:pos x="67" y="25"/>
              </a:cxn>
              <a:cxn ang="0">
                <a:pos x="63" y="49"/>
              </a:cxn>
              <a:cxn ang="0">
                <a:pos x="57" y="58"/>
              </a:cxn>
              <a:cxn ang="0">
                <a:pos x="63" y="63"/>
              </a:cxn>
              <a:cxn ang="0">
                <a:pos x="71" y="49"/>
              </a:cxn>
              <a:cxn ang="0">
                <a:pos x="68" y="72"/>
              </a:cxn>
              <a:cxn ang="0">
                <a:pos x="82" y="79"/>
              </a:cxn>
              <a:cxn ang="0">
                <a:pos x="103" y="69"/>
              </a:cxn>
              <a:cxn ang="0">
                <a:pos x="109" y="73"/>
              </a:cxn>
              <a:cxn ang="0">
                <a:pos x="82" y="101"/>
              </a:cxn>
              <a:cxn ang="0">
                <a:pos x="68" y="102"/>
              </a:cxn>
              <a:cxn ang="0">
                <a:pos x="43" y="126"/>
              </a:cxn>
              <a:cxn ang="0">
                <a:pos x="10" y="149"/>
              </a:cxn>
              <a:cxn ang="0">
                <a:pos x="0" y="144"/>
              </a:cxn>
              <a:cxn ang="0">
                <a:pos x="24" y="121"/>
              </a:cxn>
              <a:cxn ang="0">
                <a:pos x="11" y="107"/>
              </a:cxn>
              <a:cxn ang="0">
                <a:pos x="45" y="81"/>
              </a:cxn>
              <a:cxn ang="0">
                <a:pos x="57" y="59"/>
              </a:cxn>
              <a:cxn ang="0">
                <a:pos x="52" y="53"/>
              </a:cxn>
              <a:cxn ang="0">
                <a:pos x="52" y="46"/>
              </a:cxn>
            </a:cxnLst>
            <a:rect l="0" t="0" r="r" b="b"/>
            <a:pathLst>
              <a:path w="109" h="149">
                <a:moveTo>
                  <a:pt x="52" y="46"/>
                </a:moveTo>
                <a:lnTo>
                  <a:pt x="50" y="34"/>
                </a:lnTo>
                <a:lnTo>
                  <a:pt x="50" y="27"/>
                </a:lnTo>
                <a:lnTo>
                  <a:pt x="47" y="0"/>
                </a:lnTo>
                <a:lnTo>
                  <a:pt x="53" y="18"/>
                </a:lnTo>
                <a:lnTo>
                  <a:pt x="67" y="25"/>
                </a:lnTo>
                <a:lnTo>
                  <a:pt x="63" y="49"/>
                </a:lnTo>
                <a:lnTo>
                  <a:pt x="57" y="58"/>
                </a:lnTo>
                <a:lnTo>
                  <a:pt x="63" y="63"/>
                </a:lnTo>
                <a:lnTo>
                  <a:pt x="71" y="49"/>
                </a:lnTo>
                <a:lnTo>
                  <a:pt x="68" y="72"/>
                </a:lnTo>
                <a:lnTo>
                  <a:pt x="82" y="79"/>
                </a:lnTo>
                <a:lnTo>
                  <a:pt x="103" y="69"/>
                </a:lnTo>
                <a:lnTo>
                  <a:pt x="109" y="73"/>
                </a:lnTo>
                <a:lnTo>
                  <a:pt x="82" y="101"/>
                </a:lnTo>
                <a:lnTo>
                  <a:pt x="68" y="102"/>
                </a:lnTo>
                <a:lnTo>
                  <a:pt x="43" y="126"/>
                </a:lnTo>
                <a:lnTo>
                  <a:pt x="10" y="149"/>
                </a:lnTo>
                <a:lnTo>
                  <a:pt x="0" y="144"/>
                </a:lnTo>
                <a:lnTo>
                  <a:pt x="24" y="121"/>
                </a:lnTo>
                <a:lnTo>
                  <a:pt x="11" y="107"/>
                </a:lnTo>
                <a:lnTo>
                  <a:pt x="45" y="81"/>
                </a:lnTo>
                <a:lnTo>
                  <a:pt x="57" y="59"/>
                </a:lnTo>
                <a:lnTo>
                  <a:pt x="52" y="53"/>
                </a:lnTo>
                <a:lnTo>
                  <a:pt x="52" y="46"/>
                </a:lnTo>
                <a:close/>
              </a:path>
            </a:pathLst>
          </a:custGeom>
          <a:solidFill>
            <a:schemeClr val="accent6"/>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96" name="Freeform 404"/>
          <p:cNvSpPr>
            <a:spLocks/>
          </p:cNvSpPr>
          <p:nvPr/>
        </p:nvSpPr>
        <p:spPr bwMode="auto">
          <a:xfrm>
            <a:off x="8151814" y="5416668"/>
            <a:ext cx="306388" cy="187325"/>
          </a:xfrm>
          <a:custGeom>
            <a:avLst/>
            <a:gdLst/>
            <a:ahLst/>
            <a:cxnLst>
              <a:cxn ang="0">
                <a:pos x="193" y="10"/>
              </a:cxn>
              <a:cxn ang="0">
                <a:pos x="184" y="26"/>
              </a:cxn>
              <a:cxn ang="0">
                <a:pos x="142" y="51"/>
              </a:cxn>
              <a:cxn ang="0">
                <a:pos x="133" y="60"/>
              </a:cxn>
              <a:cxn ang="0">
                <a:pos x="135" y="66"/>
              </a:cxn>
              <a:cxn ang="0">
                <a:pos x="108" y="67"/>
              </a:cxn>
              <a:cxn ang="0">
                <a:pos x="65" y="107"/>
              </a:cxn>
              <a:cxn ang="0">
                <a:pos x="39" y="118"/>
              </a:cxn>
              <a:cxn ang="0">
                <a:pos x="0" y="109"/>
              </a:cxn>
              <a:cxn ang="0">
                <a:pos x="7" y="105"/>
              </a:cxn>
              <a:cxn ang="0">
                <a:pos x="2" y="105"/>
              </a:cxn>
              <a:cxn ang="0">
                <a:pos x="21" y="93"/>
              </a:cxn>
              <a:cxn ang="0">
                <a:pos x="25" y="86"/>
              </a:cxn>
              <a:cxn ang="0">
                <a:pos x="30" y="87"/>
              </a:cxn>
              <a:cxn ang="0">
                <a:pos x="55" y="69"/>
              </a:cxn>
              <a:cxn ang="0">
                <a:pos x="116" y="44"/>
              </a:cxn>
              <a:cxn ang="0">
                <a:pos x="161" y="9"/>
              </a:cxn>
              <a:cxn ang="0">
                <a:pos x="177" y="0"/>
              </a:cxn>
              <a:cxn ang="0">
                <a:pos x="174" y="14"/>
              </a:cxn>
              <a:cxn ang="0">
                <a:pos x="189" y="9"/>
              </a:cxn>
              <a:cxn ang="0">
                <a:pos x="193" y="10"/>
              </a:cxn>
            </a:cxnLst>
            <a:rect l="0" t="0" r="r" b="b"/>
            <a:pathLst>
              <a:path w="193" h="118">
                <a:moveTo>
                  <a:pt x="193" y="10"/>
                </a:moveTo>
                <a:lnTo>
                  <a:pt x="184" y="26"/>
                </a:lnTo>
                <a:lnTo>
                  <a:pt x="142" y="51"/>
                </a:lnTo>
                <a:lnTo>
                  <a:pt x="133" y="60"/>
                </a:lnTo>
                <a:lnTo>
                  <a:pt x="135" y="66"/>
                </a:lnTo>
                <a:lnTo>
                  <a:pt x="108" y="67"/>
                </a:lnTo>
                <a:lnTo>
                  <a:pt x="65" y="107"/>
                </a:lnTo>
                <a:lnTo>
                  <a:pt x="39" y="118"/>
                </a:lnTo>
                <a:lnTo>
                  <a:pt x="0" y="109"/>
                </a:lnTo>
                <a:lnTo>
                  <a:pt x="7" y="105"/>
                </a:lnTo>
                <a:lnTo>
                  <a:pt x="2" y="105"/>
                </a:lnTo>
                <a:lnTo>
                  <a:pt x="21" y="93"/>
                </a:lnTo>
                <a:lnTo>
                  <a:pt x="25" y="86"/>
                </a:lnTo>
                <a:lnTo>
                  <a:pt x="30" y="87"/>
                </a:lnTo>
                <a:lnTo>
                  <a:pt x="55" y="69"/>
                </a:lnTo>
                <a:lnTo>
                  <a:pt x="116" y="44"/>
                </a:lnTo>
                <a:lnTo>
                  <a:pt x="161" y="9"/>
                </a:lnTo>
                <a:lnTo>
                  <a:pt x="177" y="0"/>
                </a:lnTo>
                <a:lnTo>
                  <a:pt x="174" y="14"/>
                </a:lnTo>
                <a:lnTo>
                  <a:pt x="189" y="9"/>
                </a:lnTo>
                <a:lnTo>
                  <a:pt x="193" y="10"/>
                </a:lnTo>
                <a:close/>
              </a:path>
            </a:pathLst>
          </a:custGeom>
          <a:solidFill>
            <a:schemeClr val="accent6"/>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97" name="Freeform 405"/>
          <p:cNvSpPr>
            <a:spLocks/>
          </p:cNvSpPr>
          <p:nvPr/>
        </p:nvSpPr>
        <p:spPr bwMode="auto">
          <a:xfrm>
            <a:off x="8145464" y="5608755"/>
            <a:ext cx="23813" cy="14288"/>
          </a:xfrm>
          <a:custGeom>
            <a:avLst/>
            <a:gdLst/>
            <a:ahLst/>
            <a:cxnLst>
              <a:cxn ang="0">
                <a:pos x="15" y="0"/>
              </a:cxn>
              <a:cxn ang="0">
                <a:pos x="13" y="7"/>
              </a:cxn>
              <a:cxn ang="0">
                <a:pos x="0" y="9"/>
              </a:cxn>
              <a:cxn ang="0">
                <a:pos x="15" y="0"/>
              </a:cxn>
            </a:cxnLst>
            <a:rect l="0" t="0" r="r" b="b"/>
            <a:pathLst>
              <a:path w="15" h="9">
                <a:moveTo>
                  <a:pt x="15" y="0"/>
                </a:moveTo>
                <a:lnTo>
                  <a:pt x="13" y="7"/>
                </a:lnTo>
                <a:lnTo>
                  <a:pt x="0" y="9"/>
                </a:lnTo>
                <a:lnTo>
                  <a:pt x="15"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98" name="Freeform 406"/>
          <p:cNvSpPr>
            <a:spLocks/>
          </p:cNvSpPr>
          <p:nvPr/>
        </p:nvSpPr>
        <p:spPr bwMode="auto">
          <a:xfrm>
            <a:off x="8072439" y="4199054"/>
            <a:ext cx="15875" cy="7938"/>
          </a:xfrm>
          <a:custGeom>
            <a:avLst/>
            <a:gdLst/>
            <a:ahLst/>
            <a:cxnLst>
              <a:cxn ang="0">
                <a:pos x="0" y="0"/>
              </a:cxn>
              <a:cxn ang="0">
                <a:pos x="10" y="1"/>
              </a:cxn>
              <a:cxn ang="0">
                <a:pos x="1" y="5"/>
              </a:cxn>
              <a:cxn ang="0">
                <a:pos x="0" y="0"/>
              </a:cxn>
            </a:cxnLst>
            <a:rect l="0" t="0" r="r" b="b"/>
            <a:pathLst>
              <a:path w="10" h="5">
                <a:moveTo>
                  <a:pt x="0" y="0"/>
                </a:moveTo>
                <a:lnTo>
                  <a:pt x="10" y="1"/>
                </a:lnTo>
                <a:lnTo>
                  <a:pt x="1" y="5"/>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399" name="Freeform 407"/>
          <p:cNvSpPr>
            <a:spLocks/>
          </p:cNvSpPr>
          <p:nvPr/>
        </p:nvSpPr>
        <p:spPr bwMode="auto">
          <a:xfrm>
            <a:off x="7910514" y="4218104"/>
            <a:ext cx="263525" cy="255588"/>
          </a:xfrm>
          <a:custGeom>
            <a:avLst/>
            <a:gdLst/>
            <a:ahLst/>
            <a:cxnLst>
              <a:cxn ang="0">
                <a:pos x="4" y="49"/>
              </a:cxn>
              <a:cxn ang="0">
                <a:pos x="4" y="0"/>
              </a:cxn>
              <a:cxn ang="0">
                <a:pos x="63" y="24"/>
              </a:cxn>
              <a:cxn ang="0">
                <a:pos x="82" y="41"/>
              </a:cxn>
              <a:cxn ang="0">
                <a:pos x="88" y="58"/>
              </a:cxn>
              <a:cxn ang="0">
                <a:pos x="117" y="70"/>
              </a:cxn>
              <a:cxn ang="0">
                <a:pos x="120" y="83"/>
              </a:cxn>
              <a:cxn ang="0">
                <a:pos x="106" y="86"/>
              </a:cxn>
              <a:cxn ang="0">
                <a:pos x="122" y="109"/>
              </a:cxn>
              <a:cxn ang="0">
                <a:pos x="130" y="128"/>
              </a:cxn>
              <a:cxn ang="0">
                <a:pos x="140" y="129"/>
              </a:cxn>
              <a:cxn ang="0">
                <a:pos x="140" y="136"/>
              </a:cxn>
              <a:cxn ang="0">
                <a:pos x="152" y="142"/>
              </a:cxn>
              <a:cxn ang="0">
                <a:pos x="150" y="146"/>
              </a:cxn>
              <a:cxn ang="0">
                <a:pos x="166" y="153"/>
              </a:cxn>
              <a:cxn ang="0">
                <a:pos x="157" y="161"/>
              </a:cxn>
              <a:cxn ang="0">
                <a:pos x="113" y="148"/>
              </a:cxn>
              <a:cxn ang="0">
                <a:pos x="89" y="114"/>
              </a:cxn>
              <a:cxn ang="0">
                <a:pos x="59" y="98"/>
              </a:cxn>
              <a:cxn ang="0">
                <a:pos x="47" y="100"/>
              </a:cxn>
              <a:cxn ang="0">
                <a:pos x="49" y="108"/>
              </a:cxn>
              <a:cxn ang="0">
                <a:pos x="33" y="115"/>
              </a:cxn>
              <a:cxn ang="0">
                <a:pos x="38" y="126"/>
              </a:cxn>
              <a:cxn ang="0">
                <a:pos x="28" y="133"/>
              </a:cxn>
              <a:cxn ang="0">
                <a:pos x="0" y="130"/>
              </a:cxn>
              <a:cxn ang="0">
                <a:pos x="4" y="49"/>
              </a:cxn>
            </a:cxnLst>
            <a:rect l="0" t="0" r="r" b="b"/>
            <a:pathLst>
              <a:path w="166" h="161">
                <a:moveTo>
                  <a:pt x="4" y="49"/>
                </a:moveTo>
                <a:lnTo>
                  <a:pt x="4" y="0"/>
                </a:lnTo>
                <a:lnTo>
                  <a:pt x="63" y="24"/>
                </a:lnTo>
                <a:lnTo>
                  <a:pt x="82" y="41"/>
                </a:lnTo>
                <a:lnTo>
                  <a:pt x="88" y="58"/>
                </a:lnTo>
                <a:lnTo>
                  <a:pt x="117" y="70"/>
                </a:lnTo>
                <a:lnTo>
                  <a:pt x="120" y="83"/>
                </a:lnTo>
                <a:lnTo>
                  <a:pt x="106" y="86"/>
                </a:lnTo>
                <a:lnTo>
                  <a:pt x="122" y="109"/>
                </a:lnTo>
                <a:lnTo>
                  <a:pt x="130" y="128"/>
                </a:lnTo>
                <a:lnTo>
                  <a:pt x="140" y="129"/>
                </a:lnTo>
                <a:lnTo>
                  <a:pt x="140" y="136"/>
                </a:lnTo>
                <a:lnTo>
                  <a:pt x="152" y="142"/>
                </a:lnTo>
                <a:lnTo>
                  <a:pt x="150" y="146"/>
                </a:lnTo>
                <a:lnTo>
                  <a:pt x="166" y="153"/>
                </a:lnTo>
                <a:lnTo>
                  <a:pt x="157" y="161"/>
                </a:lnTo>
                <a:lnTo>
                  <a:pt x="113" y="148"/>
                </a:lnTo>
                <a:lnTo>
                  <a:pt x="89" y="114"/>
                </a:lnTo>
                <a:lnTo>
                  <a:pt x="59" y="98"/>
                </a:lnTo>
                <a:lnTo>
                  <a:pt x="47" y="100"/>
                </a:lnTo>
                <a:lnTo>
                  <a:pt x="49" y="108"/>
                </a:lnTo>
                <a:lnTo>
                  <a:pt x="33" y="115"/>
                </a:lnTo>
                <a:lnTo>
                  <a:pt x="38" y="126"/>
                </a:lnTo>
                <a:lnTo>
                  <a:pt x="28" y="133"/>
                </a:lnTo>
                <a:lnTo>
                  <a:pt x="0" y="130"/>
                </a:lnTo>
                <a:lnTo>
                  <a:pt x="4" y="49"/>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00" name="Freeform 409"/>
          <p:cNvSpPr>
            <a:spLocks/>
          </p:cNvSpPr>
          <p:nvPr/>
        </p:nvSpPr>
        <p:spPr bwMode="auto">
          <a:xfrm>
            <a:off x="8294689" y="4310180"/>
            <a:ext cx="28575" cy="39688"/>
          </a:xfrm>
          <a:custGeom>
            <a:avLst/>
            <a:gdLst/>
            <a:ahLst/>
            <a:cxnLst>
              <a:cxn ang="0">
                <a:pos x="0" y="0"/>
              </a:cxn>
              <a:cxn ang="0">
                <a:pos x="18" y="25"/>
              </a:cxn>
              <a:cxn ang="0">
                <a:pos x="8" y="23"/>
              </a:cxn>
              <a:cxn ang="0">
                <a:pos x="0" y="0"/>
              </a:cxn>
            </a:cxnLst>
            <a:rect l="0" t="0" r="r" b="b"/>
            <a:pathLst>
              <a:path w="18" h="25">
                <a:moveTo>
                  <a:pt x="0" y="0"/>
                </a:moveTo>
                <a:lnTo>
                  <a:pt x="18" y="25"/>
                </a:lnTo>
                <a:lnTo>
                  <a:pt x="8" y="23"/>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01" name="Freeform 410"/>
          <p:cNvSpPr>
            <a:spLocks/>
          </p:cNvSpPr>
          <p:nvPr/>
        </p:nvSpPr>
        <p:spPr bwMode="auto">
          <a:xfrm>
            <a:off x="8116889" y="4272080"/>
            <a:ext cx="115888" cy="61913"/>
          </a:xfrm>
          <a:custGeom>
            <a:avLst/>
            <a:gdLst/>
            <a:ahLst/>
            <a:cxnLst>
              <a:cxn ang="0">
                <a:pos x="0" y="24"/>
              </a:cxn>
              <a:cxn ang="0">
                <a:pos x="27" y="24"/>
              </a:cxn>
              <a:cxn ang="0">
                <a:pos x="32" y="15"/>
              </a:cxn>
              <a:cxn ang="0">
                <a:pos x="31" y="24"/>
              </a:cxn>
              <a:cxn ang="0">
                <a:pos x="43" y="24"/>
              </a:cxn>
              <a:cxn ang="0">
                <a:pos x="60" y="11"/>
              </a:cxn>
              <a:cxn ang="0">
                <a:pos x="59" y="0"/>
              </a:cxn>
              <a:cxn ang="0">
                <a:pos x="73" y="4"/>
              </a:cxn>
              <a:cxn ang="0">
                <a:pos x="66" y="25"/>
              </a:cxn>
              <a:cxn ang="0">
                <a:pos x="40" y="39"/>
              </a:cxn>
              <a:cxn ang="0">
                <a:pos x="15" y="38"/>
              </a:cxn>
              <a:cxn ang="0">
                <a:pos x="0" y="24"/>
              </a:cxn>
            </a:cxnLst>
            <a:rect l="0" t="0" r="r" b="b"/>
            <a:pathLst>
              <a:path w="73" h="39">
                <a:moveTo>
                  <a:pt x="0" y="24"/>
                </a:moveTo>
                <a:lnTo>
                  <a:pt x="27" y="24"/>
                </a:lnTo>
                <a:lnTo>
                  <a:pt x="32" y="15"/>
                </a:lnTo>
                <a:lnTo>
                  <a:pt x="31" y="24"/>
                </a:lnTo>
                <a:lnTo>
                  <a:pt x="43" y="24"/>
                </a:lnTo>
                <a:lnTo>
                  <a:pt x="60" y="11"/>
                </a:lnTo>
                <a:lnTo>
                  <a:pt x="59" y="0"/>
                </a:lnTo>
                <a:lnTo>
                  <a:pt x="73" y="4"/>
                </a:lnTo>
                <a:lnTo>
                  <a:pt x="66" y="25"/>
                </a:lnTo>
                <a:lnTo>
                  <a:pt x="40" y="39"/>
                </a:lnTo>
                <a:lnTo>
                  <a:pt x="15" y="38"/>
                </a:lnTo>
                <a:lnTo>
                  <a:pt x="0" y="24"/>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02" name="Freeform 411"/>
          <p:cNvSpPr>
            <a:spLocks/>
          </p:cNvSpPr>
          <p:nvPr/>
        </p:nvSpPr>
        <p:spPr bwMode="auto">
          <a:xfrm>
            <a:off x="8232776" y="4249854"/>
            <a:ext cx="17463" cy="38100"/>
          </a:xfrm>
          <a:custGeom>
            <a:avLst/>
            <a:gdLst/>
            <a:ahLst/>
            <a:cxnLst>
              <a:cxn ang="0">
                <a:pos x="11" y="7"/>
              </a:cxn>
              <a:cxn ang="0">
                <a:pos x="11" y="24"/>
              </a:cxn>
              <a:cxn ang="0">
                <a:pos x="0" y="0"/>
              </a:cxn>
              <a:cxn ang="0">
                <a:pos x="11" y="7"/>
              </a:cxn>
            </a:cxnLst>
            <a:rect l="0" t="0" r="r" b="b"/>
            <a:pathLst>
              <a:path w="11" h="24">
                <a:moveTo>
                  <a:pt x="11" y="7"/>
                </a:moveTo>
                <a:lnTo>
                  <a:pt x="11" y="24"/>
                </a:lnTo>
                <a:lnTo>
                  <a:pt x="0" y="0"/>
                </a:lnTo>
                <a:lnTo>
                  <a:pt x="11" y="7"/>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03" name="Freeform 412"/>
          <p:cNvSpPr>
            <a:spLocks/>
          </p:cNvSpPr>
          <p:nvPr/>
        </p:nvSpPr>
        <p:spPr bwMode="auto">
          <a:xfrm>
            <a:off x="7243764" y="3781542"/>
            <a:ext cx="60325" cy="90488"/>
          </a:xfrm>
          <a:custGeom>
            <a:avLst/>
            <a:gdLst/>
            <a:ahLst/>
            <a:cxnLst>
              <a:cxn ang="0">
                <a:pos x="34" y="0"/>
              </a:cxn>
              <a:cxn ang="0">
                <a:pos x="38" y="17"/>
              </a:cxn>
              <a:cxn ang="0">
                <a:pos x="0" y="57"/>
              </a:cxn>
              <a:cxn ang="0">
                <a:pos x="31" y="17"/>
              </a:cxn>
              <a:cxn ang="0">
                <a:pos x="34" y="0"/>
              </a:cxn>
            </a:cxnLst>
            <a:rect l="0" t="0" r="r" b="b"/>
            <a:pathLst>
              <a:path w="38" h="57">
                <a:moveTo>
                  <a:pt x="34" y="0"/>
                </a:moveTo>
                <a:lnTo>
                  <a:pt x="38" y="17"/>
                </a:lnTo>
                <a:lnTo>
                  <a:pt x="0" y="57"/>
                </a:lnTo>
                <a:lnTo>
                  <a:pt x="31" y="17"/>
                </a:lnTo>
                <a:lnTo>
                  <a:pt x="34"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04" name="Freeform 413"/>
          <p:cNvSpPr>
            <a:spLocks/>
          </p:cNvSpPr>
          <p:nvPr/>
        </p:nvSpPr>
        <p:spPr bwMode="auto">
          <a:xfrm>
            <a:off x="7377114" y="3832342"/>
            <a:ext cx="128588" cy="128588"/>
          </a:xfrm>
          <a:custGeom>
            <a:avLst/>
            <a:gdLst/>
            <a:ahLst/>
            <a:cxnLst>
              <a:cxn ang="0">
                <a:pos x="58" y="0"/>
              </a:cxn>
              <a:cxn ang="0">
                <a:pos x="72" y="11"/>
              </a:cxn>
              <a:cxn ang="0">
                <a:pos x="81" y="43"/>
              </a:cxn>
              <a:cxn ang="0">
                <a:pos x="77" y="66"/>
              </a:cxn>
              <a:cxn ang="0">
                <a:pos x="69" y="46"/>
              </a:cxn>
              <a:cxn ang="0">
                <a:pos x="62" y="56"/>
              </a:cxn>
              <a:cxn ang="0">
                <a:pos x="67" y="71"/>
              </a:cxn>
              <a:cxn ang="0">
                <a:pos x="65" y="81"/>
              </a:cxn>
              <a:cxn ang="0">
                <a:pos x="59" y="73"/>
              </a:cxn>
              <a:cxn ang="0">
                <a:pos x="41" y="67"/>
              </a:cxn>
              <a:cxn ang="0">
                <a:pos x="39" y="45"/>
              </a:cxn>
              <a:cxn ang="0">
                <a:pos x="30" y="36"/>
              </a:cxn>
              <a:cxn ang="0">
                <a:pos x="17" y="46"/>
              </a:cxn>
              <a:cxn ang="0">
                <a:pos x="13" y="38"/>
              </a:cxn>
              <a:cxn ang="0">
                <a:pos x="0" y="55"/>
              </a:cxn>
              <a:cxn ang="0">
                <a:pos x="6" y="32"/>
              </a:cxn>
              <a:cxn ang="0">
                <a:pos x="23" y="18"/>
              </a:cxn>
              <a:cxn ang="0">
                <a:pos x="30" y="21"/>
              </a:cxn>
              <a:cxn ang="0">
                <a:pos x="31" y="32"/>
              </a:cxn>
              <a:cxn ang="0">
                <a:pos x="37" y="29"/>
              </a:cxn>
              <a:cxn ang="0">
                <a:pos x="48" y="14"/>
              </a:cxn>
              <a:cxn ang="0">
                <a:pos x="59" y="13"/>
              </a:cxn>
              <a:cxn ang="0">
                <a:pos x="58" y="0"/>
              </a:cxn>
            </a:cxnLst>
            <a:rect l="0" t="0" r="r" b="b"/>
            <a:pathLst>
              <a:path w="81" h="81">
                <a:moveTo>
                  <a:pt x="58" y="0"/>
                </a:moveTo>
                <a:lnTo>
                  <a:pt x="72" y="11"/>
                </a:lnTo>
                <a:lnTo>
                  <a:pt x="81" y="43"/>
                </a:lnTo>
                <a:lnTo>
                  <a:pt x="77" y="66"/>
                </a:lnTo>
                <a:lnTo>
                  <a:pt x="69" y="46"/>
                </a:lnTo>
                <a:lnTo>
                  <a:pt x="62" y="56"/>
                </a:lnTo>
                <a:lnTo>
                  <a:pt x="67" y="71"/>
                </a:lnTo>
                <a:lnTo>
                  <a:pt x="65" y="81"/>
                </a:lnTo>
                <a:lnTo>
                  <a:pt x="59" y="73"/>
                </a:lnTo>
                <a:lnTo>
                  <a:pt x="41" y="67"/>
                </a:lnTo>
                <a:lnTo>
                  <a:pt x="39" y="45"/>
                </a:lnTo>
                <a:lnTo>
                  <a:pt x="30" y="36"/>
                </a:lnTo>
                <a:lnTo>
                  <a:pt x="17" y="46"/>
                </a:lnTo>
                <a:lnTo>
                  <a:pt x="13" y="38"/>
                </a:lnTo>
                <a:lnTo>
                  <a:pt x="0" y="55"/>
                </a:lnTo>
                <a:lnTo>
                  <a:pt x="6" y="32"/>
                </a:lnTo>
                <a:lnTo>
                  <a:pt x="23" y="18"/>
                </a:lnTo>
                <a:lnTo>
                  <a:pt x="30" y="21"/>
                </a:lnTo>
                <a:lnTo>
                  <a:pt x="31" y="32"/>
                </a:lnTo>
                <a:lnTo>
                  <a:pt x="37" y="29"/>
                </a:lnTo>
                <a:lnTo>
                  <a:pt x="48" y="14"/>
                </a:lnTo>
                <a:lnTo>
                  <a:pt x="59" y="13"/>
                </a:lnTo>
                <a:lnTo>
                  <a:pt x="58"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05" name="Freeform 414"/>
          <p:cNvSpPr>
            <a:spLocks/>
          </p:cNvSpPr>
          <p:nvPr/>
        </p:nvSpPr>
        <p:spPr bwMode="auto">
          <a:xfrm>
            <a:off x="7424739" y="3819642"/>
            <a:ext cx="17463" cy="12700"/>
          </a:xfrm>
          <a:custGeom>
            <a:avLst/>
            <a:gdLst/>
            <a:ahLst/>
            <a:cxnLst>
              <a:cxn ang="0">
                <a:pos x="0" y="4"/>
              </a:cxn>
              <a:cxn ang="0">
                <a:pos x="11" y="0"/>
              </a:cxn>
              <a:cxn ang="0">
                <a:pos x="11" y="8"/>
              </a:cxn>
              <a:cxn ang="0">
                <a:pos x="0" y="4"/>
              </a:cxn>
            </a:cxnLst>
            <a:rect l="0" t="0" r="r" b="b"/>
            <a:pathLst>
              <a:path w="11" h="8">
                <a:moveTo>
                  <a:pt x="0" y="4"/>
                </a:moveTo>
                <a:lnTo>
                  <a:pt x="11" y="0"/>
                </a:lnTo>
                <a:lnTo>
                  <a:pt x="11" y="8"/>
                </a:lnTo>
                <a:lnTo>
                  <a:pt x="0" y="4"/>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06" name="Freeform 415"/>
          <p:cNvSpPr>
            <a:spLocks/>
          </p:cNvSpPr>
          <p:nvPr/>
        </p:nvSpPr>
        <p:spPr bwMode="auto">
          <a:xfrm>
            <a:off x="7413625" y="3783130"/>
            <a:ext cx="14288" cy="55563"/>
          </a:xfrm>
          <a:custGeom>
            <a:avLst/>
            <a:gdLst/>
            <a:ahLst/>
            <a:cxnLst>
              <a:cxn ang="0">
                <a:pos x="7" y="0"/>
              </a:cxn>
              <a:cxn ang="0">
                <a:pos x="9" y="17"/>
              </a:cxn>
              <a:cxn ang="0">
                <a:pos x="0" y="35"/>
              </a:cxn>
              <a:cxn ang="0">
                <a:pos x="7" y="0"/>
              </a:cxn>
            </a:cxnLst>
            <a:rect l="0" t="0" r="r" b="b"/>
            <a:pathLst>
              <a:path w="9" h="35">
                <a:moveTo>
                  <a:pt x="7" y="0"/>
                </a:moveTo>
                <a:lnTo>
                  <a:pt x="9" y="17"/>
                </a:lnTo>
                <a:lnTo>
                  <a:pt x="0" y="35"/>
                </a:lnTo>
                <a:lnTo>
                  <a:pt x="7"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07" name="Freeform 416"/>
          <p:cNvSpPr>
            <a:spLocks/>
          </p:cNvSpPr>
          <p:nvPr/>
        </p:nvSpPr>
        <p:spPr bwMode="auto">
          <a:xfrm>
            <a:off x="7431089" y="3775191"/>
            <a:ext cx="30163" cy="46038"/>
          </a:xfrm>
          <a:custGeom>
            <a:avLst/>
            <a:gdLst/>
            <a:ahLst/>
            <a:cxnLst>
              <a:cxn ang="0">
                <a:pos x="0" y="0"/>
              </a:cxn>
              <a:cxn ang="0">
                <a:pos x="12" y="7"/>
              </a:cxn>
              <a:cxn ang="0">
                <a:pos x="19" y="25"/>
              </a:cxn>
              <a:cxn ang="0">
                <a:pos x="15" y="29"/>
              </a:cxn>
              <a:cxn ang="0">
                <a:pos x="0" y="0"/>
              </a:cxn>
            </a:cxnLst>
            <a:rect l="0" t="0" r="r" b="b"/>
            <a:pathLst>
              <a:path w="19" h="29">
                <a:moveTo>
                  <a:pt x="0" y="0"/>
                </a:moveTo>
                <a:lnTo>
                  <a:pt x="12" y="7"/>
                </a:lnTo>
                <a:lnTo>
                  <a:pt x="19" y="25"/>
                </a:lnTo>
                <a:lnTo>
                  <a:pt x="15" y="29"/>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08" name="Freeform 417"/>
          <p:cNvSpPr>
            <a:spLocks/>
          </p:cNvSpPr>
          <p:nvPr/>
        </p:nvSpPr>
        <p:spPr bwMode="auto">
          <a:xfrm>
            <a:off x="7386639" y="3797416"/>
            <a:ext cx="26988" cy="55563"/>
          </a:xfrm>
          <a:custGeom>
            <a:avLst/>
            <a:gdLst/>
            <a:ahLst/>
            <a:cxnLst>
              <a:cxn ang="0">
                <a:pos x="7" y="0"/>
              </a:cxn>
              <a:cxn ang="0">
                <a:pos x="17" y="1"/>
              </a:cxn>
              <a:cxn ang="0">
                <a:pos x="11" y="35"/>
              </a:cxn>
              <a:cxn ang="0">
                <a:pos x="0" y="22"/>
              </a:cxn>
              <a:cxn ang="0">
                <a:pos x="7" y="0"/>
              </a:cxn>
            </a:cxnLst>
            <a:rect l="0" t="0" r="r" b="b"/>
            <a:pathLst>
              <a:path w="17" h="35">
                <a:moveTo>
                  <a:pt x="7" y="0"/>
                </a:moveTo>
                <a:lnTo>
                  <a:pt x="17" y="1"/>
                </a:lnTo>
                <a:lnTo>
                  <a:pt x="11" y="35"/>
                </a:lnTo>
                <a:lnTo>
                  <a:pt x="0" y="22"/>
                </a:lnTo>
                <a:lnTo>
                  <a:pt x="7"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09" name="Freeform 418"/>
          <p:cNvSpPr>
            <a:spLocks/>
          </p:cNvSpPr>
          <p:nvPr/>
        </p:nvSpPr>
        <p:spPr bwMode="auto">
          <a:xfrm>
            <a:off x="7366000" y="3760905"/>
            <a:ext cx="31750" cy="49213"/>
          </a:xfrm>
          <a:custGeom>
            <a:avLst/>
            <a:gdLst/>
            <a:ahLst/>
            <a:cxnLst>
              <a:cxn ang="0">
                <a:pos x="0" y="0"/>
              </a:cxn>
              <a:cxn ang="0">
                <a:pos x="20" y="9"/>
              </a:cxn>
              <a:cxn ang="0">
                <a:pos x="20" y="17"/>
              </a:cxn>
              <a:cxn ang="0">
                <a:pos x="3" y="31"/>
              </a:cxn>
              <a:cxn ang="0">
                <a:pos x="0" y="0"/>
              </a:cxn>
            </a:cxnLst>
            <a:rect l="0" t="0" r="r" b="b"/>
            <a:pathLst>
              <a:path w="20" h="31">
                <a:moveTo>
                  <a:pt x="0" y="0"/>
                </a:moveTo>
                <a:lnTo>
                  <a:pt x="20" y="9"/>
                </a:lnTo>
                <a:lnTo>
                  <a:pt x="20" y="17"/>
                </a:lnTo>
                <a:lnTo>
                  <a:pt x="3" y="31"/>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10" name="Freeform 419"/>
          <p:cNvSpPr>
            <a:spLocks/>
          </p:cNvSpPr>
          <p:nvPr/>
        </p:nvSpPr>
        <p:spPr bwMode="auto">
          <a:xfrm>
            <a:off x="7427913" y="3741854"/>
            <a:ext cx="44450" cy="47625"/>
          </a:xfrm>
          <a:custGeom>
            <a:avLst/>
            <a:gdLst/>
            <a:ahLst/>
            <a:cxnLst>
              <a:cxn ang="0">
                <a:pos x="0" y="0"/>
              </a:cxn>
              <a:cxn ang="0">
                <a:pos x="17" y="1"/>
              </a:cxn>
              <a:cxn ang="0">
                <a:pos x="28" y="30"/>
              </a:cxn>
              <a:cxn ang="0">
                <a:pos x="19" y="29"/>
              </a:cxn>
              <a:cxn ang="0">
                <a:pos x="0" y="0"/>
              </a:cxn>
            </a:cxnLst>
            <a:rect l="0" t="0" r="r" b="b"/>
            <a:pathLst>
              <a:path w="28" h="30">
                <a:moveTo>
                  <a:pt x="0" y="0"/>
                </a:moveTo>
                <a:lnTo>
                  <a:pt x="17" y="1"/>
                </a:lnTo>
                <a:lnTo>
                  <a:pt x="28" y="30"/>
                </a:lnTo>
                <a:lnTo>
                  <a:pt x="19" y="29"/>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11" name="Freeform 420"/>
          <p:cNvSpPr>
            <a:spLocks/>
          </p:cNvSpPr>
          <p:nvPr/>
        </p:nvSpPr>
        <p:spPr bwMode="auto">
          <a:xfrm>
            <a:off x="7397750" y="3738679"/>
            <a:ext cx="26988" cy="26988"/>
          </a:xfrm>
          <a:custGeom>
            <a:avLst/>
            <a:gdLst/>
            <a:ahLst/>
            <a:cxnLst>
              <a:cxn ang="0">
                <a:pos x="0" y="0"/>
              </a:cxn>
              <a:cxn ang="0">
                <a:pos x="17" y="17"/>
              </a:cxn>
              <a:cxn ang="0">
                <a:pos x="7" y="9"/>
              </a:cxn>
              <a:cxn ang="0">
                <a:pos x="1" y="13"/>
              </a:cxn>
              <a:cxn ang="0">
                <a:pos x="0" y="0"/>
              </a:cxn>
            </a:cxnLst>
            <a:rect l="0" t="0" r="r" b="b"/>
            <a:pathLst>
              <a:path w="17" h="17">
                <a:moveTo>
                  <a:pt x="0" y="0"/>
                </a:moveTo>
                <a:lnTo>
                  <a:pt x="17" y="17"/>
                </a:lnTo>
                <a:lnTo>
                  <a:pt x="7" y="9"/>
                </a:lnTo>
                <a:lnTo>
                  <a:pt x="1" y="13"/>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12" name="Freeform 421"/>
          <p:cNvSpPr>
            <a:spLocks/>
          </p:cNvSpPr>
          <p:nvPr/>
        </p:nvSpPr>
        <p:spPr bwMode="auto">
          <a:xfrm>
            <a:off x="7288213" y="3554530"/>
            <a:ext cx="133350" cy="187325"/>
          </a:xfrm>
          <a:custGeom>
            <a:avLst/>
            <a:gdLst/>
            <a:ahLst/>
            <a:cxnLst>
              <a:cxn ang="0">
                <a:pos x="37" y="2"/>
              </a:cxn>
              <a:cxn ang="0">
                <a:pos x="38" y="20"/>
              </a:cxn>
              <a:cxn ang="0">
                <a:pos x="45" y="31"/>
              </a:cxn>
              <a:cxn ang="0">
                <a:pos x="31" y="63"/>
              </a:cxn>
              <a:cxn ang="0">
                <a:pos x="37" y="80"/>
              </a:cxn>
              <a:cxn ang="0">
                <a:pos x="45" y="91"/>
              </a:cxn>
              <a:cxn ang="0">
                <a:pos x="56" y="83"/>
              </a:cxn>
              <a:cxn ang="0">
                <a:pos x="66" y="94"/>
              </a:cxn>
              <a:cxn ang="0">
                <a:pos x="67" y="88"/>
              </a:cxn>
              <a:cxn ang="0">
                <a:pos x="77" y="92"/>
              </a:cxn>
              <a:cxn ang="0">
                <a:pos x="74" y="97"/>
              </a:cxn>
              <a:cxn ang="0">
                <a:pos x="84" y="111"/>
              </a:cxn>
              <a:cxn ang="0">
                <a:pos x="83" y="118"/>
              </a:cxn>
              <a:cxn ang="0">
                <a:pos x="56" y="91"/>
              </a:cxn>
              <a:cxn ang="0">
                <a:pos x="59" y="104"/>
              </a:cxn>
              <a:cxn ang="0">
                <a:pos x="44" y="91"/>
              </a:cxn>
              <a:cxn ang="0">
                <a:pos x="24" y="92"/>
              </a:cxn>
              <a:cxn ang="0">
                <a:pos x="24" y="76"/>
              </a:cxn>
              <a:cxn ang="0">
                <a:pos x="18" y="74"/>
              </a:cxn>
              <a:cxn ang="0">
                <a:pos x="18" y="81"/>
              </a:cxn>
              <a:cxn ang="0">
                <a:pos x="10" y="67"/>
              </a:cxn>
              <a:cxn ang="0">
                <a:pos x="0" y="45"/>
              </a:cxn>
              <a:cxn ang="0">
                <a:pos x="11" y="46"/>
              </a:cxn>
              <a:cxn ang="0">
                <a:pos x="9" y="0"/>
              </a:cxn>
              <a:cxn ang="0">
                <a:pos x="37" y="2"/>
              </a:cxn>
            </a:cxnLst>
            <a:rect l="0" t="0" r="r" b="b"/>
            <a:pathLst>
              <a:path w="84" h="118">
                <a:moveTo>
                  <a:pt x="37" y="2"/>
                </a:moveTo>
                <a:lnTo>
                  <a:pt x="38" y="20"/>
                </a:lnTo>
                <a:lnTo>
                  <a:pt x="45" y="31"/>
                </a:lnTo>
                <a:lnTo>
                  <a:pt x="31" y="63"/>
                </a:lnTo>
                <a:lnTo>
                  <a:pt x="37" y="80"/>
                </a:lnTo>
                <a:lnTo>
                  <a:pt x="45" y="91"/>
                </a:lnTo>
                <a:lnTo>
                  <a:pt x="56" y="83"/>
                </a:lnTo>
                <a:lnTo>
                  <a:pt x="66" y="94"/>
                </a:lnTo>
                <a:lnTo>
                  <a:pt x="67" y="88"/>
                </a:lnTo>
                <a:lnTo>
                  <a:pt x="77" y="92"/>
                </a:lnTo>
                <a:lnTo>
                  <a:pt x="74" y="97"/>
                </a:lnTo>
                <a:lnTo>
                  <a:pt x="84" y="111"/>
                </a:lnTo>
                <a:lnTo>
                  <a:pt x="83" y="118"/>
                </a:lnTo>
                <a:lnTo>
                  <a:pt x="56" y="91"/>
                </a:lnTo>
                <a:lnTo>
                  <a:pt x="59" y="104"/>
                </a:lnTo>
                <a:lnTo>
                  <a:pt x="44" y="91"/>
                </a:lnTo>
                <a:lnTo>
                  <a:pt x="24" y="92"/>
                </a:lnTo>
                <a:lnTo>
                  <a:pt x="24" y="76"/>
                </a:lnTo>
                <a:lnTo>
                  <a:pt x="18" y="74"/>
                </a:lnTo>
                <a:lnTo>
                  <a:pt x="18" y="81"/>
                </a:lnTo>
                <a:lnTo>
                  <a:pt x="10" y="67"/>
                </a:lnTo>
                <a:lnTo>
                  <a:pt x="0" y="45"/>
                </a:lnTo>
                <a:lnTo>
                  <a:pt x="11" y="46"/>
                </a:lnTo>
                <a:lnTo>
                  <a:pt x="9" y="0"/>
                </a:lnTo>
                <a:lnTo>
                  <a:pt x="37" y="2"/>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13" name="Freeform 422"/>
          <p:cNvSpPr>
            <a:spLocks/>
          </p:cNvSpPr>
          <p:nvPr/>
        </p:nvSpPr>
        <p:spPr bwMode="auto">
          <a:xfrm>
            <a:off x="7315201" y="3714866"/>
            <a:ext cx="34925" cy="38100"/>
          </a:xfrm>
          <a:custGeom>
            <a:avLst/>
            <a:gdLst/>
            <a:ahLst/>
            <a:cxnLst>
              <a:cxn ang="0">
                <a:pos x="0" y="0"/>
              </a:cxn>
              <a:cxn ang="0">
                <a:pos x="20" y="4"/>
              </a:cxn>
              <a:cxn ang="0">
                <a:pos x="22" y="21"/>
              </a:cxn>
              <a:cxn ang="0">
                <a:pos x="18" y="24"/>
              </a:cxn>
              <a:cxn ang="0">
                <a:pos x="0" y="0"/>
              </a:cxn>
            </a:cxnLst>
            <a:rect l="0" t="0" r="r" b="b"/>
            <a:pathLst>
              <a:path w="22" h="24">
                <a:moveTo>
                  <a:pt x="0" y="0"/>
                </a:moveTo>
                <a:lnTo>
                  <a:pt x="20" y="4"/>
                </a:lnTo>
                <a:lnTo>
                  <a:pt x="22" y="21"/>
                </a:lnTo>
                <a:lnTo>
                  <a:pt x="18" y="24"/>
                </a:lnTo>
                <a:lnTo>
                  <a:pt x="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14" name="Freeform 425"/>
          <p:cNvSpPr>
            <a:spLocks/>
          </p:cNvSpPr>
          <p:nvPr/>
        </p:nvSpPr>
        <p:spPr bwMode="auto">
          <a:xfrm>
            <a:off x="4575176" y="2278180"/>
            <a:ext cx="111125" cy="60325"/>
          </a:xfrm>
          <a:custGeom>
            <a:avLst/>
            <a:gdLst/>
            <a:ahLst/>
            <a:cxnLst>
              <a:cxn ang="0">
                <a:pos x="60" y="37"/>
              </a:cxn>
              <a:cxn ang="0">
                <a:pos x="65" y="32"/>
              </a:cxn>
              <a:cxn ang="0">
                <a:pos x="65" y="30"/>
              </a:cxn>
              <a:cxn ang="0">
                <a:pos x="58" y="23"/>
              </a:cxn>
              <a:cxn ang="0">
                <a:pos x="52" y="16"/>
              </a:cxn>
              <a:cxn ang="0">
                <a:pos x="65" y="10"/>
              </a:cxn>
              <a:cxn ang="0">
                <a:pos x="69" y="4"/>
              </a:cxn>
              <a:cxn ang="0">
                <a:pos x="70" y="0"/>
              </a:cxn>
              <a:cxn ang="0">
                <a:pos x="65" y="0"/>
              </a:cxn>
              <a:cxn ang="0">
                <a:pos x="60" y="6"/>
              </a:cxn>
              <a:cxn ang="0">
                <a:pos x="31" y="2"/>
              </a:cxn>
              <a:cxn ang="0">
                <a:pos x="0" y="10"/>
              </a:cxn>
              <a:cxn ang="0">
                <a:pos x="5" y="25"/>
              </a:cxn>
              <a:cxn ang="0">
                <a:pos x="16" y="25"/>
              </a:cxn>
              <a:cxn ang="0">
                <a:pos x="16" y="31"/>
              </a:cxn>
              <a:cxn ang="0">
                <a:pos x="30" y="30"/>
              </a:cxn>
              <a:cxn ang="0">
                <a:pos x="41" y="32"/>
              </a:cxn>
              <a:cxn ang="0">
                <a:pos x="48" y="38"/>
              </a:cxn>
              <a:cxn ang="0">
                <a:pos x="60" y="37"/>
              </a:cxn>
            </a:cxnLst>
            <a:rect l="0" t="0" r="r" b="b"/>
            <a:pathLst>
              <a:path w="70" h="38">
                <a:moveTo>
                  <a:pt x="60" y="37"/>
                </a:moveTo>
                <a:lnTo>
                  <a:pt x="65" y="32"/>
                </a:lnTo>
                <a:lnTo>
                  <a:pt x="65" y="30"/>
                </a:lnTo>
                <a:lnTo>
                  <a:pt x="58" y="23"/>
                </a:lnTo>
                <a:lnTo>
                  <a:pt x="52" y="16"/>
                </a:lnTo>
                <a:lnTo>
                  <a:pt x="65" y="10"/>
                </a:lnTo>
                <a:lnTo>
                  <a:pt x="69" y="4"/>
                </a:lnTo>
                <a:lnTo>
                  <a:pt x="70" y="0"/>
                </a:lnTo>
                <a:lnTo>
                  <a:pt x="65" y="0"/>
                </a:lnTo>
                <a:lnTo>
                  <a:pt x="60" y="6"/>
                </a:lnTo>
                <a:lnTo>
                  <a:pt x="31" y="2"/>
                </a:lnTo>
                <a:lnTo>
                  <a:pt x="0" y="10"/>
                </a:lnTo>
                <a:lnTo>
                  <a:pt x="5" y="25"/>
                </a:lnTo>
                <a:lnTo>
                  <a:pt x="16" y="25"/>
                </a:lnTo>
                <a:lnTo>
                  <a:pt x="16" y="31"/>
                </a:lnTo>
                <a:lnTo>
                  <a:pt x="30" y="30"/>
                </a:lnTo>
                <a:lnTo>
                  <a:pt x="41" y="32"/>
                </a:lnTo>
                <a:lnTo>
                  <a:pt x="48" y="38"/>
                </a:lnTo>
                <a:lnTo>
                  <a:pt x="60" y="37"/>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15" name="Freeform 426"/>
          <p:cNvSpPr>
            <a:spLocks/>
          </p:cNvSpPr>
          <p:nvPr/>
        </p:nvSpPr>
        <p:spPr bwMode="auto">
          <a:xfrm>
            <a:off x="4524375" y="2325804"/>
            <a:ext cx="173038" cy="69850"/>
          </a:xfrm>
          <a:custGeom>
            <a:avLst/>
            <a:gdLst/>
            <a:ahLst/>
            <a:cxnLst>
              <a:cxn ang="0">
                <a:pos x="88" y="44"/>
              </a:cxn>
              <a:cxn ang="0">
                <a:pos x="70" y="33"/>
              </a:cxn>
              <a:cxn ang="0">
                <a:pos x="63" y="33"/>
              </a:cxn>
              <a:cxn ang="0">
                <a:pos x="59" y="27"/>
              </a:cxn>
              <a:cxn ang="0">
                <a:pos x="51" y="30"/>
              </a:cxn>
              <a:cxn ang="0">
                <a:pos x="41" y="29"/>
              </a:cxn>
              <a:cxn ang="0">
                <a:pos x="20" y="29"/>
              </a:cxn>
              <a:cxn ang="0">
                <a:pos x="3" y="34"/>
              </a:cxn>
              <a:cxn ang="0">
                <a:pos x="0" y="25"/>
              </a:cxn>
              <a:cxn ang="0">
                <a:pos x="10" y="11"/>
              </a:cxn>
              <a:cxn ang="0">
                <a:pos x="21" y="7"/>
              </a:cxn>
              <a:cxn ang="0">
                <a:pos x="46" y="22"/>
              </a:cxn>
              <a:cxn ang="0">
                <a:pos x="48" y="1"/>
              </a:cxn>
              <a:cxn ang="0">
                <a:pos x="62" y="0"/>
              </a:cxn>
              <a:cxn ang="0">
                <a:pos x="73" y="2"/>
              </a:cxn>
              <a:cxn ang="0">
                <a:pos x="80" y="8"/>
              </a:cxn>
              <a:cxn ang="0">
                <a:pos x="92" y="7"/>
              </a:cxn>
              <a:cxn ang="0">
                <a:pos x="99" y="12"/>
              </a:cxn>
              <a:cxn ang="0">
                <a:pos x="98" y="19"/>
              </a:cxn>
              <a:cxn ang="0">
                <a:pos x="102" y="20"/>
              </a:cxn>
              <a:cxn ang="0">
                <a:pos x="106" y="26"/>
              </a:cxn>
              <a:cxn ang="0">
                <a:pos x="109" y="36"/>
              </a:cxn>
              <a:cxn ang="0">
                <a:pos x="104" y="34"/>
              </a:cxn>
              <a:cxn ang="0">
                <a:pos x="98" y="41"/>
              </a:cxn>
              <a:cxn ang="0">
                <a:pos x="91" y="40"/>
              </a:cxn>
              <a:cxn ang="0">
                <a:pos x="88" y="44"/>
              </a:cxn>
            </a:cxnLst>
            <a:rect l="0" t="0" r="r" b="b"/>
            <a:pathLst>
              <a:path w="109" h="44">
                <a:moveTo>
                  <a:pt x="88" y="44"/>
                </a:moveTo>
                <a:lnTo>
                  <a:pt x="70" y="33"/>
                </a:lnTo>
                <a:lnTo>
                  <a:pt x="63" y="33"/>
                </a:lnTo>
                <a:lnTo>
                  <a:pt x="59" y="27"/>
                </a:lnTo>
                <a:lnTo>
                  <a:pt x="51" y="30"/>
                </a:lnTo>
                <a:lnTo>
                  <a:pt x="41" y="29"/>
                </a:lnTo>
                <a:lnTo>
                  <a:pt x="20" y="29"/>
                </a:lnTo>
                <a:lnTo>
                  <a:pt x="3" y="34"/>
                </a:lnTo>
                <a:lnTo>
                  <a:pt x="0" y="25"/>
                </a:lnTo>
                <a:lnTo>
                  <a:pt x="10" y="11"/>
                </a:lnTo>
                <a:lnTo>
                  <a:pt x="21" y="7"/>
                </a:lnTo>
                <a:lnTo>
                  <a:pt x="46" y="22"/>
                </a:lnTo>
                <a:lnTo>
                  <a:pt x="48" y="1"/>
                </a:lnTo>
                <a:lnTo>
                  <a:pt x="62" y="0"/>
                </a:lnTo>
                <a:lnTo>
                  <a:pt x="73" y="2"/>
                </a:lnTo>
                <a:lnTo>
                  <a:pt x="80" y="8"/>
                </a:lnTo>
                <a:lnTo>
                  <a:pt x="92" y="7"/>
                </a:lnTo>
                <a:lnTo>
                  <a:pt x="99" y="12"/>
                </a:lnTo>
                <a:lnTo>
                  <a:pt x="98" y="19"/>
                </a:lnTo>
                <a:lnTo>
                  <a:pt x="102" y="20"/>
                </a:lnTo>
                <a:lnTo>
                  <a:pt x="106" y="26"/>
                </a:lnTo>
                <a:lnTo>
                  <a:pt x="109" y="36"/>
                </a:lnTo>
                <a:lnTo>
                  <a:pt x="104" y="34"/>
                </a:lnTo>
                <a:lnTo>
                  <a:pt x="98" y="41"/>
                </a:lnTo>
                <a:lnTo>
                  <a:pt x="91" y="40"/>
                </a:lnTo>
                <a:lnTo>
                  <a:pt x="88" y="44"/>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16" name="Freeform 427"/>
          <p:cNvSpPr>
            <a:spLocks/>
          </p:cNvSpPr>
          <p:nvPr/>
        </p:nvSpPr>
        <p:spPr bwMode="auto">
          <a:xfrm>
            <a:off x="4495801" y="2395655"/>
            <a:ext cx="79375" cy="39688"/>
          </a:xfrm>
          <a:custGeom>
            <a:avLst/>
            <a:gdLst/>
            <a:ahLst/>
            <a:cxnLst>
              <a:cxn ang="0">
                <a:pos x="48" y="25"/>
              </a:cxn>
              <a:cxn ang="0">
                <a:pos x="0" y="25"/>
              </a:cxn>
              <a:cxn ang="0">
                <a:pos x="18" y="0"/>
              </a:cxn>
              <a:cxn ang="0">
                <a:pos x="15" y="13"/>
              </a:cxn>
              <a:cxn ang="0">
                <a:pos x="24" y="16"/>
              </a:cxn>
              <a:cxn ang="0">
                <a:pos x="22" y="6"/>
              </a:cxn>
              <a:cxn ang="0">
                <a:pos x="46" y="10"/>
              </a:cxn>
              <a:cxn ang="0">
                <a:pos x="50" y="14"/>
              </a:cxn>
              <a:cxn ang="0">
                <a:pos x="48" y="25"/>
              </a:cxn>
            </a:cxnLst>
            <a:rect l="0" t="0" r="r" b="b"/>
            <a:pathLst>
              <a:path w="50" h="25">
                <a:moveTo>
                  <a:pt x="48" y="25"/>
                </a:moveTo>
                <a:lnTo>
                  <a:pt x="0" y="25"/>
                </a:lnTo>
                <a:lnTo>
                  <a:pt x="18" y="0"/>
                </a:lnTo>
                <a:lnTo>
                  <a:pt x="15" y="13"/>
                </a:lnTo>
                <a:lnTo>
                  <a:pt x="24" y="16"/>
                </a:lnTo>
                <a:lnTo>
                  <a:pt x="22" y="6"/>
                </a:lnTo>
                <a:lnTo>
                  <a:pt x="46" y="10"/>
                </a:lnTo>
                <a:lnTo>
                  <a:pt x="50" y="14"/>
                </a:lnTo>
                <a:lnTo>
                  <a:pt x="48" y="25"/>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17" name="Freeform 428"/>
          <p:cNvSpPr>
            <a:spLocks/>
          </p:cNvSpPr>
          <p:nvPr/>
        </p:nvSpPr>
        <p:spPr bwMode="auto">
          <a:xfrm>
            <a:off x="4529139" y="2368667"/>
            <a:ext cx="134938" cy="77788"/>
          </a:xfrm>
          <a:custGeom>
            <a:avLst/>
            <a:gdLst/>
            <a:ahLst/>
            <a:cxnLst>
              <a:cxn ang="0">
                <a:pos x="84" y="17"/>
              </a:cxn>
              <a:cxn ang="0">
                <a:pos x="81" y="19"/>
              </a:cxn>
              <a:cxn ang="0">
                <a:pos x="81" y="21"/>
              </a:cxn>
              <a:cxn ang="0">
                <a:pos x="85" y="23"/>
              </a:cxn>
              <a:cxn ang="0">
                <a:pos x="84" y="26"/>
              </a:cxn>
              <a:cxn ang="0">
                <a:pos x="73" y="30"/>
              </a:cxn>
              <a:cxn ang="0">
                <a:pos x="70" y="40"/>
              </a:cxn>
              <a:cxn ang="0">
                <a:pos x="74" y="44"/>
              </a:cxn>
              <a:cxn ang="0">
                <a:pos x="66" y="42"/>
              </a:cxn>
              <a:cxn ang="0">
                <a:pos x="59" y="44"/>
              </a:cxn>
              <a:cxn ang="0">
                <a:pos x="60" y="48"/>
              </a:cxn>
              <a:cxn ang="0">
                <a:pos x="36" y="49"/>
              </a:cxn>
              <a:cxn ang="0">
                <a:pos x="27" y="42"/>
              </a:cxn>
              <a:cxn ang="0">
                <a:pos x="29" y="31"/>
              </a:cxn>
              <a:cxn ang="0">
                <a:pos x="25" y="27"/>
              </a:cxn>
              <a:cxn ang="0">
                <a:pos x="1" y="23"/>
              </a:cxn>
              <a:cxn ang="0">
                <a:pos x="0" y="7"/>
              </a:cxn>
              <a:cxn ang="0">
                <a:pos x="17" y="2"/>
              </a:cxn>
              <a:cxn ang="0">
                <a:pos x="38" y="2"/>
              </a:cxn>
              <a:cxn ang="0">
                <a:pos x="48" y="3"/>
              </a:cxn>
              <a:cxn ang="0">
                <a:pos x="56" y="0"/>
              </a:cxn>
              <a:cxn ang="0">
                <a:pos x="60" y="6"/>
              </a:cxn>
              <a:cxn ang="0">
                <a:pos x="67" y="6"/>
              </a:cxn>
              <a:cxn ang="0">
                <a:pos x="85" y="17"/>
              </a:cxn>
              <a:cxn ang="0">
                <a:pos x="84" y="17"/>
              </a:cxn>
            </a:cxnLst>
            <a:rect l="0" t="0" r="r" b="b"/>
            <a:pathLst>
              <a:path w="85" h="49">
                <a:moveTo>
                  <a:pt x="84" y="17"/>
                </a:moveTo>
                <a:lnTo>
                  <a:pt x="81" y="19"/>
                </a:lnTo>
                <a:lnTo>
                  <a:pt x="81" y="21"/>
                </a:lnTo>
                <a:lnTo>
                  <a:pt x="85" y="23"/>
                </a:lnTo>
                <a:lnTo>
                  <a:pt x="84" y="26"/>
                </a:lnTo>
                <a:lnTo>
                  <a:pt x="73" y="30"/>
                </a:lnTo>
                <a:lnTo>
                  <a:pt x="70" y="40"/>
                </a:lnTo>
                <a:lnTo>
                  <a:pt x="74" y="44"/>
                </a:lnTo>
                <a:lnTo>
                  <a:pt x="66" y="42"/>
                </a:lnTo>
                <a:lnTo>
                  <a:pt x="59" y="44"/>
                </a:lnTo>
                <a:lnTo>
                  <a:pt x="60" y="48"/>
                </a:lnTo>
                <a:lnTo>
                  <a:pt x="36" y="49"/>
                </a:lnTo>
                <a:lnTo>
                  <a:pt x="27" y="42"/>
                </a:lnTo>
                <a:lnTo>
                  <a:pt x="29" y="31"/>
                </a:lnTo>
                <a:lnTo>
                  <a:pt x="25" y="27"/>
                </a:lnTo>
                <a:lnTo>
                  <a:pt x="1" y="23"/>
                </a:lnTo>
                <a:lnTo>
                  <a:pt x="0" y="7"/>
                </a:lnTo>
                <a:lnTo>
                  <a:pt x="17" y="2"/>
                </a:lnTo>
                <a:lnTo>
                  <a:pt x="38" y="2"/>
                </a:lnTo>
                <a:lnTo>
                  <a:pt x="48" y="3"/>
                </a:lnTo>
                <a:lnTo>
                  <a:pt x="56" y="0"/>
                </a:lnTo>
                <a:lnTo>
                  <a:pt x="60" y="6"/>
                </a:lnTo>
                <a:lnTo>
                  <a:pt x="67" y="6"/>
                </a:lnTo>
                <a:lnTo>
                  <a:pt x="85" y="17"/>
                </a:lnTo>
                <a:lnTo>
                  <a:pt x="84" y="17"/>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18" name="Freeform 429"/>
          <p:cNvSpPr>
            <a:spLocks/>
          </p:cNvSpPr>
          <p:nvPr/>
        </p:nvSpPr>
        <p:spPr bwMode="auto">
          <a:xfrm>
            <a:off x="4586289" y="2379780"/>
            <a:ext cx="225425" cy="144463"/>
          </a:xfrm>
          <a:custGeom>
            <a:avLst/>
            <a:gdLst/>
            <a:ahLst/>
            <a:cxnLst>
              <a:cxn ang="0">
                <a:pos x="130" y="75"/>
              </a:cxn>
              <a:cxn ang="0">
                <a:pos x="121" y="55"/>
              </a:cxn>
              <a:cxn ang="0">
                <a:pos x="123" y="54"/>
              </a:cxn>
              <a:cxn ang="0">
                <a:pos x="135" y="55"/>
              </a:cxn>
              <a:cxn ang="0">
                <a:pos x="142" y="49"/>
              </a:cxn>
              <a:cxn ang="0">
                <a:pos x="142" y="48"/>
              </a:cxn>
              <a:cxn ang="0">
                <a:pos x="135" y="42"/>
              </a:cxn>
              <a:cxn ang="0">
                <a:pos x="128" y="44"/>
              </a:cxn>
              <a:cxn ang="0">
                <a:pos x="126" y="38"/>
              </a:cxn>
              <a:cxn ang="0">
                <a:pos x="121" y="35"/>
              </a:cxn>
              <a:cxn ang="0">
                <a:pos x="109" y="24"/>
              </a:cxn>
              <a:cxn ang="0">
                <a:pos x="112" y="17"/>
              </a:cxn>
              <a:cxn ang="0">
                <a:pos x="109" y="10"/>
              </a:cxn>
              <a:cxn ang="0">
                <a:pos x="98" y="5"/>
              </a:cxn>
              <a:cxn ang="0">
                <a:pos x="87" y="7"/>
              </a:cxn>
              <a:cxn ang="0">
                <a:pos x="87" y="3"/>
              </a:cxn>
              <a:cxn ang="0">
                <a:pos x="84" y="3"/>
              </a:cxn>
              <a:cxn ang="0">
                <a:pos x="70" y="2"/>
              </a:cxn>
              <a:cxn ang="0">
                <a:pos x="65" y="0"/>
              </a:cxn>
              <a:cxn ang="0">
                <a:pos x="59" y="7"/>
              </a:cxn>
              <a:cxn ang="0">
                <a:pos x="52" y="6"/>
              </a:cxn>
              <a:cxn ang="0">
                <a:pos x="49" y="10"/>
              </a:cxn>
              <a:cxn ang="0">
                <a:pos x="48" y="10"/>
              </a:cxn>
              <a:cxn ang="0">
                <a:pos x="45" y="12"/>
              </a:cxn>
              <a:cxn ang="0">
                <a:pos x="45" y="14"/>
              </a:cxn>
              <a:cxn ang="0">
                <a:pos x="49" y="16"/>
              </a:cxn>
              <a:cxn ang="0">
                <a:pos x="48" y="19"/>
              </a:cxn>
              <a:cxn ang="0">
                <a:pos x="37" y="23"/>
              </a:cxn>
              <a:cxn ang="0">
                <a:pos x="34" y="33"/>
              </a:cxn>
              <a:cxn ang="0">
                <a:pos x="38" y="37"/>
              </a:cxn>
              <a:cxn ang="0">
                <a:pos x="30" y="35"/>
              </a:cxn>
              <a:cxn ang="0">
                <a:pos x="23" y="37"/>
              </a:cxn>
              <a:cxn ang="0">
                <a:pos x="24" y="41"/>
              </a:cxn>
              <a:cxn ang="0">
                <a:pos x="0" y="42"/>
              </a:cxn>
              <a:cxn ang="0">
                <a:pos x="9" y="68"/>
              </a:cxn>
              <a:cxn ang="0">
                <a:pos x="0" y="75"/>
              </a:cxn>
              <a:cxn ang="0">
                <a:pos x="6" y="87"/>
              </a:cxn>
              <a:cxn ang="0">
                <a:pos x="20" y="83"/>
              </a:cxn>
              <a:cxn ang="0">
                <a:pos x="23" y="80"/>
              </a:cxn>
              <a:cxn ang="0">
                <a:pos x="42" y="79"/>
              </a:cxn>
              <a:cxn ang="0">
                <a:pos x="59" y="82"/>
              </a:cxn>
              <a:cxn ang="0">
                <a:pos x="70" y="89"/>
              </a:cxn>
              <a:cxn ang="0">
                <a:pos x="77" y="86"/>
              </a:cxn>
              <a:cxn ang="0">
                <a:pos x="87" y="89"/>
              </a:cxn>
              <a:cxn ang="0">
                <a:pos x="91" y="86"/>
              </a:cxn>
              <a:cxn ang="0">
                <a:pos x="97" y="90"/>
              </a:cxn>
              <a:cxn ang="0">
                <a:pos x="109" y="89"/>
              </a:cxn>
              <a:cxn ang="0">
                <a:pos x="112" y="91"/>
              </a:cxn>
              <a:cxn ang="0">
                <a:pos x="115" y="89"/>
              </a:cxn>
              <a:cxn ang="0">
                <a:pos x="115" y="80"/>
              </a:cxn>
              <a:cxn ang="0">
                <a:pos x="119" y="76"/>
              </a:cxn>
              <a:cxn ang="0">
                <a:pos x="130" y="75"/>
              </a:cxn>
            </a:cxnLst>
            <a:rect l="0" t="0" r="r" b="b"/>
            <a:pathLst>
              <a:path w="142" h="91">
                <a:moveTo>
                  <a:pt x="130" y="75"/>
                </a:moveTo>
                <a:lnTo>
                  <a:pt x="121" y="55"/>
                </a:lnTo>
                <a:lnTo>
                  <a:pt x="123" y="54"/>
                </a:lnTo>
                <a:lnTo>
                  <a:pt x="135" y="55"/>
                </a:lnTo>
                <a:lnTo>
                  <a:pt x="142" y="49"/>
                </a:lnTo>
                <a:lnTo>
                  <a:pt x="142" y="48"/>
                </a:lnTo>
                <a:lnTo>
                  <a:pt x="135" y="42"/>
                </a:lnTo>
                <a:lnTo>
                  <a:pt x="128" y="44"/>
                </a:lnTo>
                <a:lnTo>
                  <a:pt x="126" y="38"/>
                </a:lnTo>
                <a:lnTo>
                  <a:pt x="121" y="35"/>
                </a:lnTo>
                <a:lnTo>
                  <a:pt x="109" y="24"/>
                </a:lnTo>
                <a:lnTo>
                  <a:pt x="112" y="17"/>
                </a:lnTo>
                <a:lnTo>
                  <a:pt x="109" y="10"/>
                </a:lnTo>
                <a:lnTo>
                  <a:pt x="98" y="5"/>
                </a:lnTo>
                <a:lnTo>
                  <a:pt x="87" y="7"/>
                </a:lnTo>
                <a:lnTo>
                  <a:pt x="87" y="3"/>
                </a:lnTo>
                <a:lnTo>
                  <a:pt x="84" y="3"/>
                </a:lnTo>
                <a:lnTo>
                  <a:pt x="70" y="2"/>
                </a:lnTo>
                <a:lnTo>
                  <a:pt x="65" y="0"/>
                </a:lnTo>
                <a:lnTo>
                  <a:pt x="59" y="7"/>
                </a:lnTo>
                <a:lnTo>
                  <a:pt x="52" y="6"/>
                </a:lnTo>
                <a:lnTo>
                  <a:pt x="49" y="10"/>
                </a:lnTo>
                <a:lnTo>
                  <a:pt x="48" y="10"/>
                </a:lnTo>
                <a:lnTo>
                  <a:pt x="45" y="12"/>
                </a:lnTo>
                <a:lnTo>
                  <a:pt x="45" y="14"/>
                </a:lnTo>
                <a:lnTo>
                  <a:pt x="49" y="16"/>
                </a:lnTo>
                <a:lnTo>
                  <a:pt x="48" y="19"/>
                </a:lnTo>
                <a:lnTo>
                  <a:pt x="37" y="23"/>
                </a:lnTo>
                <a:lnTo>
                  <a:pt x="34" y="33"/>
                </a:lnTo>
                <a:lnTo>
                  <a:pt x="38" y="37"/>
                </a:lnTo>
                <a:lnTo>
                  <a:pt x="30" y="35"/>
                </a:lnTo>
                <a:lnTo>
                  <a:pt x="23" y="37"/>
                </a:lnTo>
                <a:lnTo>
                  <a:pt x="24" y="41"/>
                </a:lnTo>
                <a:lnTo>
                  <a:pt x="0" y="42"/>
                </a:lnTo>
                <a:lnTo>
                  <a:pt x="9" y="68"/>
                </a:lnTo>
                <a:lnTo>
                  <a:pt x="0" y="75"/>
                </a:lnTo>
                <a:lnTo>
                  <a:pt x="6" y="87"/>
                </a:lnTo>
                <a:lnTo>
                  <a:pt x="20" y="83"/>
                </a:lnTo>
                <a:lnTo>
                  <a:pt x="23" y="80"/>
                </a:lnTo>
                <a:lnTo>
                  <a:pt x="42" y="79"/>
                </a:lnTo>
                <a:lnTo>
                  <a:pt x="59" y="82"/>
                </a:lnTo>
                <a:lnTo>
                  <a:pt x="70" y="89"/>
                </a:lnTo>
                <a:lnTo>
                  <a:pt x="77" y="86"/>
                </a:lnTo>
                <a:lnTo>
                  <a:pt x="87" y="89"/>
                </a:lnTo>
                <a:lnTo>
                  <a:pt x="91" y="86"/>
                </a:lnTo>
                <a:lnTo>
                  <a:pt x="97" y="90"/>
                </a:lnTo>
                <a:lnTo>
                  <a:pt x="109" y="89"/>
                </a:lnTo>
                <a:lnTo>
                  <a:pt x="112" y="91"/>
                </a:lnTo>
                <a:lnTo>
                  <a:pt x="115" y="89"/>
                </a:lnTo>
                <a:lnTo>
                  <a:pt x="115" y="80"/>
                </a:lnTo>
                <a:lnTo>
                  <a:pt x="119" y="76"/>
                </a:lnTo>
                <a:lnTo>
                  <a:pt x="130" y="75"/>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19" name="Freeform 430"/>
          <p:cNvSpPr>
            <a:spLocks/>
          </p:cNvSpPr>
          <p:nvPr/>
        </p:nvSpPr>
        <p:spPr bwMode="auto">
          <a:xfrm>
            <a:off x="4679950" y="2616317"/>
            <a:ext cx="88900" cy="92075"/>
          </a:xfrm>
          <a:custGeom>
            <a:avLst/>
            <a:gdLst/>
            <a:ahLst/>
            <a:cxnLst>
              <a:cxn ang="0">
                <a:pos x="0" y="4"/>
              </a:cxn>
              <a:cxn ang="0">
                <a:pos x="24" y="32"/>
              </a:cxn>
              <a:cxn ang="0">
                <a:pos x="28" y="58"/>
              </a:cxn>
              <a:cxn ang="0">
                <a:pos x="34" y="56"/>
              </a:cxn>
              <a:cxn ang="0">
                <a:pos x="35" y="53"/>
              </a:cxn>
              <a:cxn ang="0">
                <a:pos x="41" y="47"/>
              </a:cxn>
              <a:cxn ang="0">
                <a:pos x="42" y="39"/>
              </a:cxn>
              <a:cxn ang="0">
                <a:pos x="56" y="40"/>
              </a:cxn>
              <a:cxn ang="0">
                <a:pos x="56" y="32"/>
              </a:cxn>
              <a:cxn ang="0">
                <a:pos x="50" y="28"/>
              </a:cxn>
              <a:cxn ang="0">
                <a:pos x="46" y="21"/>
              </a:cxn>
              <a:cxn ang="0">
                <a:pos x="41" y="18"/>
              </a:cxn>
              <a:cxn ang="0">
                <a:pos x="39" y="8"/>
              </a:cxn>
              <a:cxn ang="0">
                <a:pos x="25" y="5"/>
              </a:cxn>
              <a:cxn ang="0">
                <a:pos x="13" y="0"/>
              </a:cxn>
              <a:cxn ang="0">
                <a:pos x="4" y="1"/>
              </a:cxn>
              <a:cxn ang="0">
                <a:pos x="0" y="4"/>
              </a:cxn>
            </a:cxnLst>
            <a:rect l="0" t="0" r="r" b="b"/>
            <a:pathLst>
              <a:path w="56" h="58">
                <a:moveTo>
                  <a:pt x="0" y="4"/>
                </a:moveTo>
                <a:lnTo>
                  <a:pt x="24" y="32"/>
                </a:lnTo>
                <a:lnTo>
                  <a:pt x="28" y="58"/>
                </a:lnTo>
                <a:lnTo>
                  <a:pt x="34" y="56"/>
                </a:lnTo>
                <a:lnTo>
                  <a:pt x="35" y="53"/>
                </a:lnTo>
                <a:lnTo>
                  <a:pt x="41" y="47"/>
                </a:lnTo>
                <a:lnTo>
                  <a:pt x="42" y="39"/>
                </a:lnTo>
                <a:lnTo>
                  <a:pt x="56" y="40"/>
                </a:lnTo>
                <a:lnTo>
                  <a:pt x="56" y="32"/>
                </a:lnTo>
                <a:lnTo>
                  <a:pt x="50" y="28"/>
                </a:lnTo>
                <a:lnTo>
                  <a:pt x="46" y="21"/>
                </a:lnTo>
                <a:lnTo>
                  <a:pt x="41" y="18"/>
                </a:lnTo>
                <a:lnTo>
                  <a:pt x="39" y="8"/>
                </a:lnTo>
                <a:lnTo>
                  <a:pt x="25" y="5"/>
                </a:lnTo>
                <a:lnTo>
                  <a:pt x="13" y="0"/>
                </a:lnTo>
                <a:lnTo>
                  <a:pt x="4" y="1"/>
                </a:lnTo>
                <a:lnTo>
                  <a:pt x="0" y="4"/>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20" name="Freeform 431"/>
          <p:cNvSpPr>
            <a:spLocks/>
          </p:cNvSpPr>
          <p:nvPr/>
        </p:nvSpPr>
        <p:spPr bwMode="auto">
          <a:xfrm>
            <a:off x="4567239" y="2490905"/>
            <a:ext cx="439738" cy="250825"/>
          </a:xfrm>
          <a:custGeom>
            <a:avLst/>
            <a:gdLst/>
            <a:ahLst/>
            <a:cxnLst>
              <a:cxn ang="0">
                <a:pos x="218" y="114"/>
              </a:cxn>
              <a:cxn ang="0">
                <a:pos x="191" y="119"/>
              </a:cxn>
              <a:cxn ang="0">
                <a:pos x="198" y="128"/>
              </a:cxn>
              <a:cxn ang="0">
                <a:pos x="232" y="137"/>
              </a:cxn>
              <a:cxn ang="0">
                <a:pos x="217" y="144"/>
              </a:cxn>
              <a:cxn ang="0">
                <a:pos x="186" y="154"/>
              </a:cxn>
              <a:cxn ang="0">
                <a:pos x="169" y="139"/>
              </a:cxn>
              <a:cxn ang="0">
                <a:pos x="155" y="122"/>
              </a:cxn>
              <a:cxn ang="0">
                <a:pos x="161" y="118"/>
              </a:cxn>
              <a:cxn ang="0">
                <a:pos x="134" y="125"/>
              </a:cxn>
              <a:cxn ang="0">
                <a:pos x="121" y="139"/>
              </a:cxn>
              <a:cxn ang="0">
                <a:pos x="105" y="135"/>
              </a:cxn>
              <a:cxn ang="0">
                <a:pos x="112" y="126"/>
              </a:cxn>
              <a:cxn ang="0">
                <a:pos x="127" y="119"/>
              </a:cxn>
              <a:cxn ang="0">
                <a:pos x="121" y="107"/>
              </a:cxn>
              <a:cxn ang="0">
                <a:pos x="112" y="97"/>
              </a:cxn>
              <a:cxn ang="0">
                <a:pos x="96" y="84"/>
              </a:cxn>
              <a:cxn ang="0">
                <a:pos x="75" y="80"/>
              </a:cxn>
              <a:cxn ang="0">
                <a:pos x="45" y="91"/>
              </a:cxn>
              <a:cxn ang="0">
                <a:pos x="0" y="80"/>
              </a:cxn>
              <a:cxn ang="0">
                <a:pos x="26" y="37"/>
              </a:cxn>
              <a:cxn ang="0">
                <a:pos x="32" y="13"/>
              </a:cxn>
              <a:cxn ang="0">
                <a:pos x="54" y="9"/>
              </a:cxn>
              <a:cxn ang="0">
                <a:pos x="82" y="19"/>
              </a:cxn>
              <a:cxn ang="0">
                <a:pos x="99" y="19"/>
              </a:cxn>
              <a:cxn ang="0">
                <a:pos x="109" y="20"/>
              </a:cxn>
              <a:cxn ang="0">
                <a:pos x="124" y="21"/>
              </a:cxn>
              <a:cxn ang="0">
                <a:pos x="127" y="10"/>
              </a:cxn>
              <a:cxn ang="0">
                <a:pos x="142" y="5"/>
              </a:cxn>
              <a:cxn ang="0">
                <a:pos x="152" y="2"/>
              </a:cxn>
              <a:cxn ang="0">
                <a:pos x="182" y="10"/>
              </a:cxn>
              <a:cxn ang="0">
                <a:pos x="179" y="13"/>
              </a:cxn>
              <a:cxn ang="0">
                <a:pos x="194" y="23"/>
              </a:cxn>
              <a:cxn ang="0">
                <a:pos x="219" y="40"/>
              </a:cxn>
              <a:cxn ang="0">
                <a:pos x="242" y="47"/>
              </a:cxn>
              <a:cxn ang="0">
                <a:pos x="275" y="54"/>
              </a:cxn>
              <a:cxn ang="0">
                <a:pos x="277" y="61"/>
              </a:cxn>
              <a:cxn ang="0">
                <a:pos x="270" y="63"/>
              </a:cxn>
              <a:cxn ang="0">
                <a:pos x="271" y="70"/>
              </a:cxn>
              <a:cxn ang="0">
                <a:pos x="274" y="87"/>
              </a:cxn>
              <a:cxn ang="0">
                <a:pos x="253" y="93"/>
              </a:cxn>
              <a:cxn ang="0">
                <a:pos x="254" y="105"/>
              </a:cxn>
            </a:cxnLst>
            <a:rect l="0" t="0" r="r" b="b"/>
            <a:pathLst>
              <a:path w="277" h="158">
                <a:moveTo>
                  <a:pt x="254" y="105"/>
                </a:moveTo>
                <a:lnTo>
                  <a:pt x="218" y="114"/>
                </a:lnTo>
                <a:lnTo>
                  <a:pt x="205" y="129"/>
                </a:lnTo>
                <a:lnTo>
                  <a:pt x="191" y="119"/>
                </a:lnTo>
                <a:lnTo>
                  <a:pt x="186" y="122"/>
                </a:lnTo>
                <a:lnTo>
                  <a:pt x="198" y="128"/>
                </a:lnTo>
                <a:lnTo>
                  <a:pt x="208" y="139"/>
                </a:lnTo>
                <a:lnTo>
                  <a:pt x="232" y="137"/>
                </a:lnTo>
                <a:lnTo>
                  <a:pt x="231" y="144"/>
                </a:lnTo>
                <a:lnTo>
                  <a:pt x="217" y="144"/>
                </a:lnTo>
                <a:lnTo>
                  <a:pt x="194" y="158"/>
                </a:lnTo>
                <a:lnTo>
                  <a:pt x="186" y="154"/>
                </a:lnTo>
                <a:lnTo>
                  <a:pt x="183" y="143"/>
                </a:lnTo>
                <a:lnTo>
                  <a:pt x="169" y="139"/>
                </a:lnTo>
                <a:lnTo>
                  <a:pt x="186" y="126"/>
                </a:lnTo>
                <a:lnTo>
                  <a:pt x="155" y="122"/>
                </a:lnTo>
                <a:lnTo>
                  <a:pt x="159" y="119"/>
                </a:lnTo>
                <a:lnTo>
                  <a:pt x="161" y="118"/>
                </a:lnTo>
                <a:lnTo>
                  <a:pt x="155" y="111"/>
                </a:lnTo>
                <a:lnTo>
                  <a:pt x="134" y="125"/>
                </a:lnTo>
                <a:lnTo>
                  <a:pt x="124" y="133"/>
                </a:lnTo>
                <a:lnTo>
                  <a:pt x="121" y="139"/>
                </a:lnTo>
                <a:lnTo>
                  <a:pt x="99" y="137"/>
                </a:lnTo>
                <a:lnTo>
                  <a:pt x="105" y="135"/>
                </a:lnTo>
                <a:lnTo>
                  <a:pt x="106" y="132"/>
                </a:lnTo>
                <a:lnTo>
                  <a:pt x="112" y="126"/>
                </a:lnTo>
                <a:lnTo>
                  <a:pt x="113" y="118"/>
                </a:lnTo>
                <a:lnTo>
                  <a:pt x="127" y="119"/>
                </a:lnTo>
                <a:lnTo>
                  <a:pt x="127" y="111"/>
                </a:lnTo>
                <a:lnTo>
                  <a:pt x="121" y="107"/>
                </a:lnTo>
                <a:lnTo>
                  <a:pt x="117" y="100"/>
                </a:lnTo>
                <a:lnTo>
                  <a:pt x="112" y="97"/>
                </a:lnTo>
                <a:lnTo>
                  <a:pt x="110" y="87"/>
                </a:lnTo>
                <a:lnTo>
                  <a:pt x="96" y="84"/>
                </a:lnTo>
                <a:lnTo>
                  <a:pt x="84" y="79"/>
                </a:lnTo>
                <a:lnTo>
                  <a:pt x="75" y="80"/>
                </a:lnTo>
                <a:lnTo>
                  <a:pt x="71" y="83"/>
                </a:lnTo>
                <a:lnTo>
                  <a:pt x="45" y="91"/>
                </a:lnTo>
                <a:lnTo>
                  <a:pt x="12" y="88"/>
                </a:lnTo>
                <a:lnTo>
                  <a:pt x="0" y="80"/>
                </a:lnTo>
                <a:lnTo>
                  <a:pt x="4" y="66"/>
                </a:lnTo>
                <a:lnTo>
                  <a:pt x="26" y="37"/>
                </a:lnTo>
                <a:lnTo>
                  <a:pt x="18" y="17"/>
                </a:lnTo>
                <a:lnTo>
                  <a:pt x="32" y="13"/>
                </a:lnTo>
                <a:lnTo>
                  <a:pt x="35" y="10"/>
                </a:lnTo>
                <a:lnTo>
                  <a:pt x="54" y="9"/>
                </a:lnTo>
                <a:lnTo>
                  <a:pt x="71" y="12"/>
                </a:lnTo>
                <a:lnTo>
                  <a:pt x="82" y="19"/>
                </a:lnTo>
                <a:lnTo>
                  <a:pt x="89" y="16"/>
                </a:lnTo>
                <a:lnTo>
                  <a:pt x="99" y="19"/>
                </a:lnTo>
                <a:lnTo>
                  <a:pt x="103" y="16"/>
                </a:lnTo>
                <a:lnTo>
                  <a:pt x="109" y="20"/>
                </a:lnTo>
                <a:lnTo>
                  <a:pt x="121" y="19"/>
                </a:lnTo>
                <a:lnTo>
                  <a:pt x="124" y="21"/>
                </a:lnTo>
                <a:lnTo>
                  <a:pt x="127" y="19"/>
                </a:lnTo>
                <a:lnTo>
                  <a:pt x="127" y="10"/>
                </a:lnTo>
                <a:lnTo>
                  <a:pt x="131" y="6"/>
                </a:lnTo>
                <a:lnTo>
                  <a:pt x="142" y="5"/>
                </a:lnTo>
                <a:lnTo>
                  <a:pt x="147" y="6"/>
                </a:lnTo>
                <a:lnTo>
                  <a:pt x="152" y="2"/>
                </a:lnTo>
                <a:lnTo>
                  <a:pt x="172" y="0"/>
                </a:lnTo>
                <a:lnTo>
                  <a:pt x="182" y="10"/>
                </a:lnTo>
                <a:lnTo>
                  <a:pt x="183" y="12"/>
                </a:lnTo>
                <a:lnTo>
                  <a:pt x="179" y="13"/>
                </a:lnTo>
                <a:lnTo>
                  <a:pt x="182" y="20"/>
                </a:lnTo>
                <a:lnTo>
                  <a:pt x="194" y="23"/>
                </a:lnTo>
                <a:lnTo>
                  <a:pt x="204" y="37"/>
                </a:lnTo>
                <a:lnTo>
                  <a:pt x="219" y="40"/>
                </a:lnTo>
                <a:lnTo>
                  <a:pt x="232" y="37"/>
                </a:lnTo>
                <a:lnTo>
                  <a:pt x="242" y="47"/>
                </a:lnTo>
                <a:lnTo>
                  <a:pt x="246" y="44"/>
                </a:lnTo>
                <a:lnTo>
                  <a:pt x="275" y="54"/>
                </a:lnTo>
                <a:lnTo>
                  <a:pt x="274" y="55"/>
                </a:lnTo>
                <a:lnTo>
                  <a:pt x="277" y="61"/>
                </a:lnTo>
                <a:lnTo>
                  <a:pt x="275" y="63"/>
                </a:lnTo>
                <a:lnTo>
                  <a:pt x="270" y="63"/>
                </a:lnTo>
                <a:lnTo>
                  <a:pt x="275" y="68"/>
                </a:lnTo>
                <a:lnTo>
                  <a:pt x="271" y="70"/>
                </a:lnTo>
                <a:lnTo>
                  <a:pt x="275" y="79"/>
                </a:lnTo>
                <a:lnTo>
                  <a:pt x="274" y="87"/>
                </a:lnTo>
                <a:lnTo>
                  <a:pt x="261" y="86"/>
                </a:lnTo>
                <a:lnTo>
                  <a:pt x="253" y="93"/>
                </a:lnTo>
                <a:lnTo>
                  <a:pt x="251" y="95"/>
                </a:lnTo>
                <a:lnTo>
                  <a:pt x="254" y="105"/>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21" name="Freeform 432"/>
          <p:cNvSpPr>
            <a:spLocks/>
          </p:cNvSpPr>
          <p:nvPr/>
        </p:nvSpPr>
        <p:spPr bwMode="auto">
          <a:xfrm>
            <a:off x="5019676" y="2762366"/>
            <a:ext cx="182563" cy="76200"/>
          </a:xfrm>
          <a:custGeom>
            <a:avLst/>
            <a:gdLst/>
            <a:ahLst/>
            <a:cxnLst>
              <a:cxn ang="0">
                <a:pos x="60" y="48"/>
              </a:cxn>
              <a:cxn ang="0">
                <a:pos x="55" y="42"/>
              </a:cxn>
              <a:cxn ang="0">
                <a:pos x="35" y="42"/>
              </a:cxn>
              <a:cxn ang="0">
                <a:pos x="35" y="32"/>
              </a:cxn>
              <a:cxn ang="0">
                <a:pos x="28" y="18"/>
              </a:cxn>
              <a:cxn ang="0">
                <a:pos x="0" y="1"/>
              </a:cxn>
              <a:cxn ang="0">
                <a:pos x="14" y="0"/>
              </a:cxn>
              <a:cxn ang="0">
                <a:pos x="32" y="6"/>
              </a:cxn>
              <a:cxn ang="0">
                <a:pos x="52" y="6"/>
              </a:cxn>
              <a:cxn ang="0">
                <a:pos x="70" y="18"/>
              </a:cxn>
              <a:cxn ang="0">
                <a:pos x="80" y="14"/>
              </a:cxn>
              <a:cxn ang="0">
                <a:pos x="90" y="15"/>
              </a:cxn>
              <a:cxn ang="0">
                <a:pos x="98" y="20"/>
              </a:cxn>
              <a:cxn ang="0">
                <a:pos x="99" y="25"/>
              </a:cxn>
              <a:cxn ang="0">
                <a:pos x="111" y="32"/>
              </a:cxn>
              <a:cxn ang="0">
                <a:pos x="108" y="36"/>
              </a:cxn>
              <a:cxn ang="0">
                <a:pos x="115" y="43"/>
              </a:cxn>
              <a:cxn ang="0">
                <a:pos x="115" y="46"/>
              </a:cxn>
              <a:cxn ang="0">
                <a:pos x="94" y="41"/>
              </a:cxn>
              <a:cxn ang="0">
                <a:pos x="90" y="43"/>
              </a:cxn>
              <a:cxn ang="0">
                <a:pos x="87" y="45"/>
              </a:cxn>
              <a:cxn ang="0">
                <a:pos x="60" y="48"/>
              </a:cxn>
            </a:cxnLst>
            <a:rect l="0" t="0" r="r" b="b"/>
            <a:pathLst>
              <a:path w="115" h="48">
                <a:moveTo>
                  <a:pt x="60" y="48"/>
                </a:moveTo>
                <a:lnTo>
                  <a:pt x="55" y="42"/>
                </a:lnTo>
                <a:lnTo>
                  <a:pt x="35" y="42"/>
                </a:lnTo>
                <a:lnTo>
                  <a:pt x="35" y="32"/>
                </a:lnTo>
                <a:lnTo>
                  <a:pt x="28" y="18"/>
                </a:lnTo>
                <a:lnTo>
                  <a:pt x="0" y="1"/>
                </a:lnTo>
                <a:lnTo>
                  <a:pt x="14" y="0"/>
                </a:lnTo>
                <a:lnTo>
                  <a:pt x="32" y="6"/>
                </a:lnTo>
                <a:lnTo>
                  <a:pt x="52" y="6"/>
                </a:lnTo>
                <a:lnTo>
                  <a:pt x="70" y="18"/>
                </a:lnTo>
                <a:lnTo>
                  <a:pt x="80" y="14"/>
                </a:lnTo>
                <a:lnTo>
                  <a:pt x="90" y="15"/>
                </a:lnTo>
                <a:lnTo>
                  <a:pt x="98" y="20"/>
                </a:lnTo>
                <a:lnTo>
                  <a:pt x="99" y="25"/>
                </a:lnTo>
                <a:lnTo>
                  <a:pt x="111" y="32"/>
                </a:lnTo>
                <a:lnTo>
                  <a:pt x="108" y="36"/>
                </a:lnTo>
                <a:lnTo>
                  <a:pt x="115" y="43"/>
                </a:lnTo>
                <a:lnTo>
                  <a:pt x="115" y="46"/>
                </a:lnTo>
                <a:lnTo>
                  <a:pt x="94" y="41"/>
                </a:lnTo>
                <a:lnTo>
                  <a:pt x="90" y="43"/>
                </a:lnTo>
                <a:lnTo>
                  <a:pt x="87" y="45"/>
                </a:lnTo>
                <a:lnTo>
                  <a:pt x="60" y="48"/>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22" name="Freeform 433"/>
          <p:cNvSpPr>
            <a:spLocks/>
          </p:cNvSpPr>
          <p:nvPr/>
        </p:nvSpPr>
        <p:spPr bwMode="auto">
          <a:xfrm>
            <a:off x="5162550" y="2879842"/>
            <a:ext cx="39688" cy="33338"/>
          </a:xfrm>
          <a:custGeom>
            <a:avLst/>
            <a:gdLst/>
            <a:ahLst/>
            <a:cxnLst>
              <a:cxn ang="0">
                <a:pos x="0" y="3"/>
              </a:cxn>
              <a:cxn ang="0">
                <a:pos x="15" y="20"/>
              </a:cxn>
              <a:cxn ang="0">
                <a:pos x="25" y="21"/>
              </a:cxn>
              <a:cxn ang="0">
                <a:pos x="16" y="4"/>
              </a:cxn>
              <a:cxn ang="0">
                <a:pos x="9" y="4"/>
              </a:cxn>
              <a:cxn ang="0">
                <a:pos x="4" y="0"/>
              </a:cxn>
              <a:cxn ang="0">
                <a:pos x="0" y="3"/>
              </a:cxn>
            </a:cxnLst>
            <a:rect l="0" t="0" r="r" b="b"/>
            <a:pathLst>
              <a:path w="25" h="21">
                <a:moveTo>
                  <a:pt x="0" y="3"/>
                </a:moveTo>
                <a:lnTo>
                  <a:pt x="15" y="20"/>
                </a:lnTo>
                <a:lnTo>
                  <a:pt x="25" y="21"/>
                </a:lnTo>
                <a:lnTo>
                  <a:pt x="16" y="4"/>
                </a:lnTo>
                <a:lnTo>
                  <a:pt x="9" y="4"/>
                </a:lnTo>
                <a:lnTo>
                  <a:pt x="4" y="0"/>
                </a:lnTo>
                <a:lnTo>
                  <a:pt x="0" y="3"/>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23" name="Freeform 434"/>
          <p:cNvSpPr>
            <a:spLocks/>
          </p:cNvSpPr>
          <p:nvPr/>
        </p:nvSpPr>
        <p:spPr bwMode="auto">
          <a:xfrm>
            <a:off x="5114926" y="2830630"/>
            <a:ext cx="98425" cy="82550"/>
          </a:xfrm>
          <a:custGeom>
            <a:avLst/>
            <a:gdLst/>
            <a:ahLst/>
            <a:cxnLst>
              <a:cxn ang="0">
                <a:pos x="30" y="0"/>
              </a:cxn>
              <a:cxn ang="0">
                <a:pos x="27" y="2"/>
              </a:cxn>
              <a:cxn ang="0">
                <a:pos x="0" y="5"/>
              </a:cxn>
              <a:cxn ang="0">
                <a:pos x="30" y="34"/>
              </a:cxn>
              <a:cxn ang="0">
                <a:pos x="34" y="31"/>
              </a:cxn>
              <a:cxn ang="0">
                <a:pos x="39" y="35"/>
              </a:cxn>
              <a:cxn ang="0">
                <a:pos x="46" y="35"/>
              </a:cxn>
              <a:cxn ang="0">
                <a:pos x="55" y="52"/>
              </a:cxn>
              <a:cxn ang="0">
                <a:pos x="62" y="48"/>
              </a:cxn>
              <a:cxn ang="0">
                <a:pos x="58" y="42"/>
              </a:cxn>
              <a:cxn ang="0">
                <a:pos x="59" y="41"/>
              </a:cxn>
              <a:cxn ang="0">
                <a:pos x="59" y="34"/>
              </a:cxn>
              <a:cxn ang="0">
                <a:pos x="53" y="34"/>
              </a:cxn>
              <a:cxn ang="0">
                <a:pos x="46" y="27"/>
              </a:cxn>
              <a:cxn ang="0">
                <a:pos x="48" y="21"/>
              </a:cxn>
              <a:cxn ang="0">
                <a:pos x="39" y="14"/>
              </a:cxn>
              <a:cxn ang="0">
                <a:pos x="39" y="7"/>
              </a:cxn>
              <a:cxn ang="0">
                <a:pos x="34" y="6"/>
              </a:cxn>
              <a:cxn ang="0">
                <a:pos x="30" y="0"/>
              </a:cxn>
            </a:cxnLst>
            <a:rect l="0" t="0" r="r" b="b"/>
            <a:pathLst>
              <a:path w="62" h="52">
                <a:moveTo>
                  <a:pt x="30" y="0"/>
                </a:moveTo>
                <a:lnTo>
                  <a:pt x="27" y="2"/>
                </a:lnTo>
                <a:lnTo>
                  <a:pt x="0" y="5"/>
                </a:lnTo>
                <a:lnTo>
                  <a:pt x="30" y="34"/>
                </a:lnTo>
                <a:lnTo>
                  <a:pt x="34" y="31"/>
                </a:lnTo>
                <a:lnTo>
                  <a:pt x="39" y="35"/>
                </a:lnTo>
                <a:lnTo>
                  <a:pt x="46" y="35"/>
                </a:lnTo>
                <a:lnTo>
                  <a:pt x="55" y="52"/>
                </a:lnTo>
                <a:lnTo>
                  <a:pt x="62" y="48"/>
                </a:lnTo>
                <a:lnTo>
                  <a:pt x="58" y="42"/>
                </a:lnTo>
                <a:lnTo>
                  <a:pt x="59" y="41"/>
                </a:lnTo>
                <a:lnTo>
                  <a:pt x="59" y="34"/>
                </a:lnTo>
                <a:lnTo>
                  <a:pt x="53" y="34"/>
                </a:lnTo>
                <a:lnTo>
                  <a:pt x="46" y="27"/>
                </a:lnTo>
                <a:lnTo>
                  <a:pt x="48" y="21"/>
                </a:lnTo>
                <a:lnTo>
                  <a:pt x="39" y="14"/>
                </a:lnTo>
                <a:lnTo>
                  <a:pt x="39" y="7"/>
                </a:lnTo>
                <a:lnTo>
                  <a:pt x="34" y="6"/>
                </a:lnTo>
                <a:lnTo>
                  <a:pt x="30"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24" name="Freeform 435"/>
          <p:cNvSpPr>
            <a:spLocks/>
          </p:cNvSpPr>
          <p:nvPr/>
        </p:nvSpPr>
        <p:spPr bwMode="auto">
          <a:xfrm>
            <a:off x="5162551" y="2813167"/>
            <a:ext cx="142875" cy="111125"/>
          </a:xfrm>
          <a:custGeom>
            <a:avLst/>
            <a:gdLst/>
            <a:ahLst/>
            <a:cxnLst>
              <a:cxn ang="0">
                <a:pos x="21" y="0"/>
              </a:cxn>
              <a:cxn ang="0">
                <a:pos x="18" y="4"/>
              </a:cxn>
              <a:cxn ang="0">
                <a:pos x="25" y="11"/>
              </a:cxn>
              <a:cxn ang="0">
                <a:pos x="25" y="14"/>
              </a:cxn>
              <a:cxn ang="0">
                <a:pos x="4" y="9"/>
              </a:cxn>
              <a:cxn ang="0">
                <a:pos x="0" y="11"/>
              </a:cxn>
              <a:cxn ang="0">
                <a:pos x="4" y="17"/>
              </a:cxn>
              <a:cxn ang="0">
                <a:pos x="9" y="18"/>
              </a:cxn>
              <a:cxn ang="0">
                <a:pos x="9" y="25"/>
              </a:cxn>
              <a:cxn ang="0">
                <a:pos x="18" y="32"/>
              </a:cxn>
              <a:cxn ang="0">
                <a:pos x="16" y="38"/>
              </a:cxn>
              <a:cxn ang="0">
                <a:pos x="23" y="45"/>
              </a:cxn>
              <a:cxn ang="0">
                <a:pos x="29" y="45"/>
              </a:cxn>
              <a:cxn ang="0">
                <a:pos x="29" y="52"/>
              </a:cxn>
              <a:cxn ang="0">
                <a:pos x="28" y="53"/>
              </a:cxn>
              <a:cxn ang="0">
                <a:pos x="32" y="59"/>
              </a:cxn>
              <a:cxn ang="0">
                <a:pos x="53" y="48"/>
              </a:cxn>
              <a:cxn ang="0">
                <a:pos x="61" y="59"/>
              </a:cxn>
              <a:cxn ang="0">
                <a:pos x="55" y="64"/>
              </a:cxn>
              <a:cxn ang="0">
                <a:pos x="72" y="70"/>
              </a:cxn>
              <a:cxn ang="0">
                <a:pos x="69" y="57"/>
              </a:cxn>
              <a:cxn ang="0">
                <a:pos x="76" y="59"/>
              </a:cxn>
              <a:cxn ang="0">
                <a:pos x="78" y="38"/>
              </a:cxn>
              <a:cxn ang="0">
                <a:pos x="90" y="35"/>
              </a:cxn>
              <a:cxn ang="0">
                <a:pos x="54" y="3"/>
              </a:cxn>
              <a:cxn ang="0">
                <a:pos x="46" y="13"/>
              </a:cxn>
              <a:cxn ang="0">
                <a:pos x="36" y="13"/>
              </a:cxn>
              <a:cxn ang="0">
                <a:pos x="33" y="6"/>
              </a:cxn>
              <a:cxn ang="0">
                <a:pos x="21" y="0"/>
              </a:cxn>
            </a:cxnLst>
            <a:rect l="0" t="0" r="r" b="b"/>
            <a:pathLst>
              <a:path w="90" h="70">
                <a:moveTo>
                  <a:pt x="21" y="0"/>
                </a:moveTo>
                <a:lnTo>
                  <a:pt x="18" y="4"/>
                </a:lnTo>
                <a:lnTo>
                  <a:pt x="25" y="11"/>
                </a:lnTo>
                <a:lnTo>
                  <a:pt x="25" y="14"/>
                </a:lnTo>
                <a:lnTo>
                  <a:pt x="4" y="9"/>
                </a:lnTo>
                <a:lnTo>
                  <a:pt x="0" y="11"/>
                </a:lnTo>
                <a:lnTo>
                  <a:pt x="4" y="17"/>
                </a:lnTo>
                <a:lnTo>
                  <a:pt x="9" y="18"/>
                </a:lnTo>
                <a:lnTo>
                  <a:pt x="9" y="25"/>
                </a:lnTo>
                <a:lnTo>
                  <a:pt x="18" y="32"/>
                </a:lnTo>
                <a:lnTo>
                  <a:pt x="16" y="38"/>
                </a:lnTo>
                <a:lnTo>
                  <a:pt x="23" y="45"/>
                </a:lnTo>
                <a:lnTo>
                  <a:pt x="29" y="45"/>
                </a:lnTo>
                <a:lnTo>
                  <a:pt x="29" y="52"/>
                </a:lnTo>
                <a:lnTo>
                  <a:pt x="28" y="53"/>
                </a:lnTo>
                <a:lnTo>
                  <a:pt x="32" y="59"/>
                </a:lnTo>
                <a:lnTo>
                  <a:pt x="53" y="48"/>
                </a:lnTo>
                <a:lnTo>
                  <a:pt x="61" y="59"/>
                </a:lnTo>
                <a:lnTo>
                  <a:pt x="55" y="64"/>
                </a:lnTo>
                <a:lnTo>
                  <a:pt x="72" y="70"/>
                </a:lnTo>
                <a:lnTo>
                  <a:pt x="69" y="57"/>
                </a:lnTo>
                <a:lnTo>
                  <a:pt x="76" y="59"/>
                </a:lnTo>
                <a:lnTo>
                  <a:pt x="78" y="38"/>
                </a:lnTo>
                <a:lnTo>
                  <a:pt x="90" y="35"/>
                </a:lnTo>
                <a:lnTo>
                  <a:pt x="54" y="3"/>
                </a:lnTo>
                <a:lnTo>
                  <a:pt x="46" y="13"/>
                </a:lnTo>
                <a:lnTo>
                  <a:pt x="36" y="13"/>
                </a:lnTo>
                <a:lnTo>
                  <a:pt x="33" y="6"/>
                </a:lnTo>
                <a:lnTo>
                  <a:pt x="21"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25" name="Freeform 436"/>
          <p:cNvSpPr>
            <a:spLocks/>
          </p:cNvSpPr>
          <p:nvPr/>
        </p:nvSpPr>
        <p:spPr bwMode="auto">
          <a:xfrm>
            <a:off x="5349875" y="2784592"/>
            <a:ext cx="387350" cy="244475"/>
          </a:xfrm>
          <a:custGeom>
            <a:avLst/>
            <a:gdLst/>
            <a:ahLst/>
            <a:cxnLst>
              <a:cxn ang="0">
                <a:pos x="86" y="6"/>
              </a:cxn>
              <a:cxn ang="0">
                <a:pos x="84" y="11"/>
              </a:cxn>
              <a:cxn ang="0">
                <a:pos x="76" y="13"/>
              </a:cxn>
              <a:cxn ang="0">
                <a:pos x="72" y="18"/>
              </a:cxn>
              <a:cxn ang="0">
                <a:pos x="76" y="31"/>
              </a:cxn>
              <a:cxn ang="0">
                <a:pos x="75" y="31"/>
              </a:cxn>
              <a:cxn ang="0">
                <a:pos x="58" y="29"/>
              </a:cxn>
              <a:cxn ang="0">
                <a:pos x="49" y="31"/>
              </a:cxn>
              <a:cxn ang="0">
                <a:pos x="34" y="13"/>
              </a:cxn>
              <a:cxn ang="0">
                <a:pos x="26" y="8"/>
              </a:cxn>
              <a:cxn ang="0">
                <a:pos x="7" y="13"/>
              </a:cxn>
              <a:cxn ang="0">
                <a:pos x="0" y="18"/>
              </a:cxn>
              <a:cxn ang="0">
                <a:pos x="0" y="22"/>
              </a:cxn>
              <a:cxn ang="0">
                <a:pos x="9" y="35"/>
              </a:cxn>
              <a:cxn ang="0">
                <a:pos x="6" y="25"/>
              </a:cxn>
              <a:cxn ang="0">
                <a:pos x="17" y="18"/>
              </a:cxn>
              <a:cxn ang="0">
                <a:pos x="40" y="38"/>
              </a:cxn>
              <a:cxn ang="0">
                <a:pos x="34" y="46"/>
              </a:cxn>
              <a:cxn ang="0">
                <a:pos x="14" y="43"/>
              </a:cxn>
              <a:cxn ang="0">
                <a:pos x="10" y="39"/>
              </a:cxn>
              <a:cxn ang="0">
                <a:pos x="13" y="61"/>
              </a:cxn>
              <a:cxn ang="0">
                <a:pos x="23" y="63"/>
              </a:cxn>
              <a:cxn ang="0">
                <a:pos x="33" y="67"/>
              </a:cxn>
              <a:cxn ang="0">
                <a:pos x="24" y="71"/>
              </a:cxn>
              <a:cxn ang="0">
                <a:pos x="37" y="78"/>
              </a:cxn>
              <a:cxn ang="0">
                <a:pos x="38" y="109"/>
              </a:cxn>
              <a:cxn ang="0">
                <a:pos x="62" y="95"/>
              </a:cxn>
              <a:cxn ang="0">
                <a:pos x="89" y="92"/>
              </a:cxn>
              <a:cxn ang="0">
                <a:pos x="161" y="126"/>
              </a:cxn>
              <a:cxn ang="0">
                <a:pos x="167" y="141"/>
              </a:cxn>
              <a:cxn ang="0">
                <a:pos x="171" y="150"/>
              </a:cxn>
              <a:cxn ang="0">
                <a:pos x="193" y="154"/>
              </a:cxn>
              <a:cxn ang="0">
                <a:pos x="196" y="141"/>
              </a:cxn>
              <a:cxn ang="0">
                <a:pos x="219" y="133"/>
              </a:cxn>
              <a:cxn ang="0">
                <a:pos x="220" y="115"/>
              </a:cxn>
              <a:cxn ang="0">
                <a:pos x="233" y="108"/>
              </a:cxn>
              <a:cxn ang="0">
                <a:pos x="244" y="112"/>
              </a:cxn>
              <a:cxn ang="0">
                <a:pos x="242" y="99"/>
              </a:cxn>
              <a:cxn ang="0">
                <a:pos x="244" y="95"/>
              </a:cxn>
              <a:cxn ang="0">
                <a:pos x="241" y="94"/>
              </a:cxn>
              <a:cxn ang="0">
                <a:pos x="231" y="88"/>
              </a:cxn>
              <a:cxn ang="0">
                <a:pos x="224" y="89"/>
              </a:cxn>
              <a:cxn ang="0">
                <a:pos x="206" y="77"/>
              </a:cxn>
              <a:cxn ang="0">
                <a:pos x="198" y="74"/>
              </a:cxn>
              <a:cxn ang="0">
                <a:pos x="186" y="66"/>
              </a:cxn>
              <a:cxn ang="0">
                <a:pos x="171" y="57"/>
              </a:cxn>
              <a:cxn ang="0">
                <a:pos x="154" y="32"/>
              </a:cxn>
              <a:cxn ang="0">
                <a:pos x="147" y="29"/>
              </a:cxn>
              <a:cxn ang="0">
                <a:pos x="143" y="32"/>
              </a:cxn>
              <a:cxn ang="0">
                <a:pos x="123" y="28"/>
              </a:cxn>
              <a:cxn ang="0">
                <a:pos x="122" y="20"/>
              </a:cxn>
              <a:cxn ang="0">
                <a:pos x="123" y="20"/>
              </a:cxn>
              <a:cxn ang="0">
                <a:pos x="119" y="17"/>
              </a:cxn>
              <a:cxn ang="0">
                <a:pos x="116" y="11"/>
              </a:cxn>
              <a:cxn ang="0">
                <a:pos x="108" y="10"/>
              </a:cxn>
              <a:cxn ang="0">
                <a:pos x="94" y="0"/>
              </a:cxn>
              <a:cxn ang="0">
                <a:pos x="89" y="4"/>
              </a:cxn>
              <a:cxn ang="0">
                <a:pos x="86" y="6"/>
              </a:cxn>
            </a:cxnLst>
            <a:rect l="0" t="0" r="r" b="b"/>
            <a:pathLst>
              <a:path w="244" h="154">
                <a:moveTo>
                  <a:pt x="86" y="6"/>
                </a:moveTo>
                <a:lnTo>
                  <a:pt x="84" y="11"/>
                </a:lnTo>
                <a:lnTo>
                  <a:pt x="76" y="13"/>
                </a:lnTo>
                <a:lnTo>
                  <a:pt x="72" y="18"/>
                </a:lnTo>
                <a:lnTo>
                  <a:pt x="76" y="31"/>
                </a:lnTo>
                <a:lnTo>
                  <a:pt x="75" y="31"/>
                </a:lnTo>
                <a:lnTo>
                  <a:pt x="58" y="29"/>
                </a:lnTo>
                <a:lnTo>
                  <a:pt x="49" y="31"/>
                </a:lnTo>
                <a:lnTo>
                  <a:pt x="34" y="13"/>
                </a:lnTo>
                <a:lnTo>
                  <a:pt x="26" y="8"/>
                </a:lnTo>
                <a:lnTo>
                  <a:pt x="7" y="13"/>
                </a:lnTo>
                <a:lnTo>
                  <a:pt x="0" y="18"/>
                </a:lnTo>
                <a:lnTo>
                  <a:pt x="0" y="22"/>
                </a:lnTo>
                <a:lnTo>
                  <a:pt x="9" y="35"/>
                </a:lnTo>
                <a:lnTo>
                  <a:pt x="6" y="25"/>
                </a:lnTo>
                <a:lnTo>
                  <a:pt x="17" y="18"/>
                </a:lnTo>
                <a:lnTo>
                  <a:pt x="40" y="38"/>
                </a:lnTo>
                <a:lnTo>
                  <a:pt x="34" y="46"/>
                </a:lnTo>
                <a:lnTo>
                  <a:pt x="14" y="43"/>
                </a:lnTo>
                <a:lnTo>
                  <a:pt x="10" y="39"/>
                </a:lnTo>
                <a:lnTo>
                  <a:pt x="13" y="61"/>
                </a:lnTo>
                <a:lnTo>
                  <a:pt x="23" y="63"/>
                </a:lnTo>
                <a:lnTo>
                  <a:pt x="33" y="67"/>
                </a:lnTo>
                <a:lnTo>
                  <a:pt x="24" y="71"/>
                </a:lnTo>
                <a:lnTo>
                  <a:pt x="37" y="78"/>
                </a:lnTo>
                <a:lnTo>
                  <a:pt x="38" y="109"/>
                </a:lnTo>
                <a:lnTo>
                  <a:pt x="62" y="95"/>
                </a:lnTo>
                <a:lnTo>
                  <a:pt x="89" y="92"/>
                </a:lnTo>
                <a:lnTo>
                  <a:pt x="161" y="126"/>
                </a:lnTo>
                <a:lnTo>
                  <a:pt x="167" y="141"/>
                </a:lnTo>
                <a:lnTo>
                  <a:pt x="171" y="150"/>
                </a:lnTo>
                <a:lnTo>
                  <a:pt x="193" y="154"/>
                </a:lnTo>
                <a:lnTo>
                  <a:pt x="196" y="141"/>
                </a:lnTo>
                <a:lnTo>
                  <a:pt x="219" y="133"/>
                </a:lnTo>
                <a:lnTo>
                  <a:pt x="220" y="115"/>
                </a:lnTo>
                <a:lnTo>
                  <a:pt x="233" y="108"/>
                </a:lnTo>
                <a:lnTo>
                  <a:pt x="244" y="112"/>
                </a:lnTo>
                <a:lnTo>
                  <a:pt x="242" y="99"/>
                </a:lnTo>
                <a:lnTo>
                  <a:pt x="244" y="95"/>
                </a:lnTo>
                <a:lnTo>
                  <a:pt x="241" y="94"/>
                </a:lnTo>
                <a:lnTo>
                  <a:pt x="231" y="88"/>
                </a:lnTo>
                <a:lnTo>
                  <a:pt x="224" y="89"/>
                </a:lnTo>
                <a:lnTo>
                  <a:pt x="206" y="77"/>
                </a:lnTo>
                <a:lnTo>
                  <a:pt x="198" y="74"/>
                </a:lnTo>
                <a:lnTo>
                  <a:pt x="186" y="66"/>
                </a:lnTo>
                <a:lnTo>
                  <a:pt x="171" y="57"/>
                </a:lnTo>
                <a:lnTo>
                  <a:pt x="154" y="32"/>
                </a:lnTo>
                <a:lnTo>
                  <a:pt x="147" y="29"/>
                </a:lnTo>
                <a:lnTo>
                  <a:pt x="143" y="32"/>
                </a:lnTo>
                <a:lnTo>
                  <a:pt x="123" y="28"/>
                </a:lnTo>
                <a:lnTo>
                  <a:pt x="122" y="20"/>
                </a:lnTo>
                <a:lnTo>
                  <a:pt x="123" y="20"/>
                </a:lnTo>
                <a:lnTo>
                  <a:pt x="119" y="17"/>
                </a:lnTo>
                <a:lnTo>
                  <a:pt x="116" y="11"/>
                </a:lnTo>
                <a:lnTo>
                  <a:pt x="108" y="10"/>
                </a:lnTo>
                <a:lnTo>
                  <a:pt x="94" y="0"/>
                </a:lnTo>
                <a:lnTo>
                  <a:pt x="89" y="4"/>
                </a:lnTo>
                <a:lnTo>
                  <a:pt x="86" y="6"/>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26" name="Freeform 437"/>
          <p:cNvSpPr>
            <a:spLocks/>
          </p:cNvSpPr>
          <p:nvPr/>
        </p:nvSpPr>
        <p:spPr bwMode="auto">
          <a:xfrm>
            <a:off x="5416550" y="2697280"/>
            <a:ext cx="465138" cy="271463"/>
          </a:xfrm>
          <a:custGeom>
            <a:avLst/>
            <a:gdLst/>
            <a:ahLst/>
            <a:cxnLst>
              <a:cxn ang="0">
                <a:pos x="42" y="66"/>
              </a:cxn>
              <a:cxn ang="0">
                <a:pos x="30" y="73"/>
              </a:cxn>
              <a:cxn ang="0">
                <a:pos x="33" y="86"/>
              </a:cxn>
              <a:cxn ang="0">
                <a:pos x="0" y="12"/>
              </a:cxn>
              <a:cxn ang="0">
                <a:pos x="68" y="14"/>
              </a:cxn>
              <a:cxn ang="0">
                <a:pos x="149" y="37"/>
              </a:cxn>
              <a:cxn ang="0">
                <a:pos x="168" y="54"/>
              </a:cxn>
              <a:cxn ang="0">
                <a:pos x="175" y="73"/>
              </a:cxn>
              <a:cxn ang="0">
                <a:pos x="191" y="86"/>
              </a:cxn>
              <a:cxn ang="0">
                <a:pos x="221" y="90"/>
              </a:cxn>
              <a:cxn ang="0">
                <a:pos x="241" y="75"/>
              </a:cxn>
              <a:cxn ang="0">
                <a:pos x="247" y="69"/>
              </a:cxn>
              <a:cxn ang="0">
                <a:pos x="255" y="68"/>
              </a:cxn>
              <a:cxn ang="0">
                <a:pos x="244" y="80"/>
              </a:cxn>
              <a:cxn ang="0">
                <a:pos x="266" y="80"/>
              </a:cxn>
              <a:cxn ang="0">
                <a:pos x="293" y="93"/>
              </a:cxn>
              <a:cxn ang="0">
                <a:pos x="279" y="103"/>
              </a:cxn>
              <a:cxn ang="0">
                <a:pos x="260" y="105"/>
              </a:cxn>
              <a:cxn ang="0">
                <a:pos x="251" y="100"/>
              </a:cxn>
              <a:cxn ang="0">
                <a:pos x="252" y="90"/>
              </a:cxn>
              <a:cxn ang="0">
                <a:pos x="240" y="97"/>
              </a:cxn>
              <a:cxn ang="0">
                <a:pos x="233" y="100"/>
              </a:cxn>
              <a:cxn ang="0">
                <a:pos x="227" y="110"/>
              </a:cxn>
              <a:cxn ang="0">
                <a:pos x="209" y="118"/>
              </a:cxn>
              <a:cxn ang="0">
                <a:pos x="214" y="129"/>
              </a:cxn>
              <a:cxn ang="0">
                <a:pos x="221" y="137"/>
              </a:cxn>
              <a:cxn ang="0">
                <a:pos x="223" y="157"/>
              </a:cxn>
              <a:cxn ang="0">
                <a:pos x="202" y="167"/>
              </a:cxn>
              <a:cxn ang="0">
                <a:pos x="202" y="150"/>
              </a:cxn>
              <a:cxn ang="0">
                <a:pos x="189" y="143"/>
              </a:cxn>
              <a:cxn ang="0">
                <a:pos x="164" y="132"/>
              </a:cxn>
              <a:cxn ang="0">
                <a:pos x="144" y="121"/>
              </a:cxn>
              <a:cxn ang="0">
                <a:pos x="112" y="87"/>
              </a:cxn>
              <a:cxn ang="0">
                <a:pos x="101" y="87"/>
              </a:cxn>
              <a:cxn ang="0">
                <a:pos x="80" y="75"/>
              </a:cxn>
              <a:cxn ang="0">
                <a:pos x="77" y="72"/>
              </a:cxn>
              <a:cxn ang="0">
                <a:pos x="66" y="65"/>
              </a:cxn>
              <a:cxn ang="0">
                <a:pos x="47" y="59"/>
              </a:cxn>
            </a:cxnLst>
            <a:rect l="0" t="0" r="r" b="b"/>
            <a:pathLst>
              <a:path w="293" h="171">
                <a:moveTo>
                  <a:pt x="44" y="61"/>
                </a:moveTo>
                <a:lnTo>
                  <a:pt x="42" y="66"/>
                </a:lnTo>
                <a:lnTo>
                  <a:pt x="34" y="68"/>
                </a:lnTo>
                <a:lnTo>
                  <a:pt x="30" y="73"/>
                </a:lnTo>
                <a:lnTo>
                  <a:pt x="34" y="86"/>
                </a:lnTo>
                <a:lnTo>
                  <a:pt x="33" y="86"/>
                </a:lnTo>
                <a:lnTo>
                  <a:pt x="16" y="84"/>
                </a:lnTo>
                <a:lnTo>
                  <a:pt x="0" y="12"/>
                </a:lnTo>
                <a:lnTo>
                  <a:pt x="38" y="0"/>
                </a:lnTo>
                <a:lnTo>
                  <a:pt x="68" y="14"/>
                </a:lnTo>
                <a:lnTo>
                  <a:pt x="102" y="41"/>
                </a:lnTo>
                <a:lnTo>
                  <a:pt x="149" y="37"/>
                </a:lnTo>
                <a:lnTo>
                  <a:pt x="161" y="45"/>
                </a:lnTo>
                <a:lnTo>
                  <a:pt x="168" y="54"/>
                </a:lnTo>
                <a:lnTo>
                  <a:pt x="172" y="54"/>
                </a:lnTo>
                <a:lnTo>
                  <a:pt x="175" y="73"/>
                </a:lnTo>
                <a:lnTo>
                  <a:pt x="185" y="73"/>
                </a:lnTo>
                <a:lnTo>
                  <a:pt x="191" y="86"/>
                </a:lnTo>
                <a:lnTo>
                  <a:pt x="207" y="86"/>
                </a:lnTo>
                <a:lnTo>
                  <a:pt x="221" y="90"/>
                </a:lnTo>
                <a:lnTo>
                  <a:pt x="230" y="79"/>
                </a:lnTo>
                <a:lnTo>
                  <a:pt x="241" y="75"/>
                </a:lnTo>
                <a:lnTo>
                  <a:pt x="242" y="69"/>
                </a:lnTo>
                <a:lnTo>
                  <a:pt x="247" y="69"/>
                </a:lnTo>
                <a:lnTo>
                  <a:pt x="248" y="65"/>
                </a:lnTo>
                <a:lnTo>
                  <a:pt x="255" y="68"/>
                </a:lnTo>
                <a:lnTo>
                  <a:pt x="242" y="79"/>
                </a:lnTo>
                <a:lnTo>
                  <a:pt x="244" y="80"/>
                </a:lnTo>
                <a:lnTo>
                  <a:pt x="263" y="87"/>
                </a:lnTo>
                <a:lnTo>
                  <a:pt x="266" y="80"/>
                </a:lnTo>
                <a:lnTo>
                  <a:pt x="277" y="90"/>
                </a:lnTo>
                <a:lnTo>
                  <a:pt x="293" y="93"/>
                </a:lnTo>
                <a:lnTo>
                  <a:pt x="286" y="100"/>
                </a:lnTo>
                <a:lnTo>
                  <a:pt x="279" y="103"/>
                </a:lnTo>
                <a:lnTo>
                  <a:pt x="276" y="105"/>
                </a:lnTo>
                <a:lnTo>
                  <a:pt x="260" y="105"/>
                </a:lnTo>
                <a:lnTo>
                  <a:pt x="255" y="105"/>
                </a:lnTo>
                <a:lnTo>
                  <a:pt x="251" y="100"/>
                </a:lnTo>
                <a:lnTo>
                  <a:pt x="255" y="96"/>
                </a:lnTo>
                <a:lnTo>
                  <a:pt x="252" y="90"/>
                </a:lnTo>
                <a:lnTo>
                  <a:pt x="249" y="89"/>
                </a:lnTo>
                <a:lnTo>
                  <a:pt x="240" y="97"/>
                </a:lnTo>
                <a:lnTo>
                  <a:pt x="234" y="97"/>
                </a:lnTo>
                <a:lnTo>
                  <a:pt x="233" y="100"/>
                </a:lnTo>
                <a:lnTo>
                  <a:pt x="234" y="105"/>
                </a:lnTo>
                <a:lnTo>
                  <a:pt x="227" y="110"/>
                </a:lnTo>
                <a:lnTo>
                  <a:pt x="224" y="118"/>
                </a:lnTo>
                <a:lnTo>
                  <a:pt x="209" y="118"/>
                </a:lnTo>
                <a:lnTo>
                  <a:pt x="207" y="123"/>
                </a:lnTo>
                <a:lnTo>
                  <a:pt x="214" y="129"/>
                </a:lnTo>
                <a:lnTo>
                  <a:pt x="221" y="130"/>
                </a:lnTo>
                <a:lnTo>
                  <a:pt x="221" y="137"/>
                </a:lnTo>
                <a:lnTo>
                  <a:pt x="228" y="146"/>
                </a:lnTo>
                <a:lnTo>
                  <a:pt x="223" y="157"/>
                </a:lnTo>
                <a:lnTo>
                  <a:pt x="221" y="171"/>
                </a:lnTo>
                <a:lnTo>
                  <a:pt x="202" y="167"/>
                </a:lnTo>
                <a:lnTo>
                  <a:pt x="200" y="154"/>
                </a:lnTo>
                <a:lnTo>
                  <a:pt x="202" y="150"/>
                </a:lnTo>
                <a:lnTo>
                  <a:pt x="199" y="149"/>
                </a:lnTo>
                <a:lnTo>
                  <a:pt x="189" y="143"/>
                </a:lnTo>
                <a:lnTo>
                  <a:pt x="182" y="144"/>
                </a:lnTo>
                <a:lnTo>
                  <a:pt x="164" y="132"/>
                </a:lnTo>
                <a:lnTo>
                  <a:pt x="156" y="129"/>
                </a:lnTo>
                <a:lnTo>
                  <a:pt x="144" y="121"/>
                </a:lnTo>
                <a:lnTo>
                  <a:pt x="129" y="112"/>
                </a:lnTo>
                <a:lnTo>
                  <a:pt x="112" y="87"/>
                </a:lnTo>
                <a:lnTo>
                  <a:pt x="105" y="84"/>
                </a:lnTo>
                <a:lnTo>
                  <a:pt x="101" y="87"/>
                </a:lnTo>
                <a:lnTo>
                  <a:pt x="81" y="83"/>
                </a:lnTo>
                <a:lnTo>
                  <a:pt x="80" y="75"/>
                </a:lnTo>
                <a:lnTo>
                  <a:pt x="81" y="75"/>
                </a:lnTo>
                <a:lnTo>
                  <a:pt x="77" y="72"/>
                </a:lnTo>
                <a:lnTo>
                  <a:pt x="74" y="66"/>
                </a:lnTo>
                <a:lnTo>
                  <a:pt x="66" y="65"/>
                </a:lnTo>
                <a:lnTo>
                  <a:pt x="52" y="55"/>
                </a:lnTo>
                <a:lnTo>
                  <a:pt x="47" y="59"/>
                </a:lnTo>
                <a:lnTo>
                  <a:pt x="44" y="61"/>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27" name="Freeform 438"/>
          <p:cNvSpPr>
            <a:spLocks/>
          </p:cNvSpPr>
          <p:nvPr/>
        </p:nvSpPr>
        <p:spPr bwMode="auto">
          <a:xfrm>
            <a:off x="5794375" y="2771892"/>
            <a:ext cx="260350" cy="120650"/>
          </a:xfrm>
          <a:custGeom>
            <a:avLst/>
            <a:gdLst/>
            <a:ahLst/>
            <a:cxnLst>
              <a:cxn ang="0">
                <a:pos x="164" y="19"/>
              </a:cxn>
              <a:cxn ang="0">
                <a:pos x="147" y="14"/>
              </a:cxn>
              <a:cxn ang="0">
                <a:pos x="141" y="9"/>
              </a:cxn>
              <a:cxn ang="0">
                <a:pos x="105" y="5"/>
              </a:cxn>
              <a:cxn ang="0">
                <a:pos x="80" y="7"/>
              </a:cxn>
              <a:cxn ang="0">
                <a:pos x="67" y="5"/>
              </a:cxn>
              <a:cxn ang="0">
                <a:pos x="59" y="0"/>
              </a:cxn>
              <a:cxn ang="0">
                <a:pos x="49" y="5"/>
              </a:cxn>
              <a:cxn ang="0">
                <a:pos x="49" y="15"/>
              </a:cxn>
              <a:cxn ang="0">
                <a:pos x="29" y="8"/>
              </a:cxn>
              <a:cxn ang="0">
                <a:pos x="11" y="9"/>
              </a:cxn>
              <a:cxn ang="0">
                <a:pos x="13" y="14"/>
              </a:cxn>
              <a:cxn ang="0">
                <a:pos x="10" y="18"/>
              </a:cxn>
              <a:cxn ang="0">
                <a:pos x="17" y="21"/>
              </a:cxn>
              <a:cxn ang="0">
                <a:pos x="4" y="32"/>
              </a:cxn>
              <a:cxn ang="0">
                <a:pos x="6" y="33"/>
              </a:cxn>
              <a:cxn ang="0">
                <a:pos x="25" y="40"/>
              </a:cxn>
              <a:cxn ang="0">
                <a:pos x="28" y="33"/>
              </a:cxn>
              <a:cxn ang="0">
                <a:pos x="39" y="43"/>
              </a:cxn>
              <a:cxn ang="0">
                <a:pos x="55" y="46"/>
              </a:cxn>
              <a:cxn ang="0">
                <a:pos x="48" y="53"/>
              </a:cxn>
              <a:cxn ang="0">
                <a:pos x="41" y="56"/>
              </a:cxn>
              <a:cxn ang="0">
                <a:pos x="38" y="58"/>
              </a:cxn>
              <a:cxn ang="0">
                <a:pos x="22" y="58"/>
              </a:cxn>
              <a:cxn ang="0">
                <a:pos x="17" y="64"/>
              </a:cxn>
              <a:cxn ang="0">
                <a:pos x="10" y="60"/>
              </a:cxn>
              <a:cxn ang="0">
                <a:pos x="0" y="64"/>
              </a:cxn>
              <a:cxn ang="0">
                <a:pos x="0" y="71"/>
              </a:cxn>
              <a:cxn ang="0">
                <a:pos x="18" y="71"/>
              </a:cxn>
              <a:cxn ang="0">
                <a:pos x="25" y="74"/>
              </a:cxn>
              <a:cxn ang="0">
                <a:pos x="35" y="71"/>
              </a:cxn>
              <a:cxn ang="0">
                <a:pos x="39" y="72"/>
              </a:cxn>
              <a:cxn ang="0">
                <a:pos x="41" y="76"/>
              </a:cxn>
              <a:cxn ang="0">
                <a:pos x="48" y="76"/>
              </a:cxn>
              <a:cxn ang="0">
                <a:pos x="76" y="74"/>
              </a:cxn>
              <a:cxn ang="0">
                <a:pos x="76" y="67"/>
              </a:cxn>
              <a:cxn ang="0">
                <a:pos x="88" y="58"/>
              </a:cxn>
              <a:cxn ang="0">
                <a:pos x="112" y="61"/>
              </a:cxn>
              <a:cxn ang="0">
                <a:pos x="118" y="51"/>
              </a:cxn>
              <a:cxn ang="0">
                <a:pos x="137" y="46"/>
              </a:cxn>
              <a:cxn ang="0">
                <a:pos x="164" y="28"/>
              </a:cxn>
              <a:cxn ang="0">
                <a:pos x="164" y="19"/>
              </a:cxn>
            </a:cxnLst>
            <a:rect l="0" t="0" r="r" b="b"/>
            <a:pathLst>
              <a:path w="164" h="76">
                <a:moveTo>
                  <a:pt x="164" y="19"/>
                </a:moveTo>
                <a:lnTo>
                  <a:pt x="147" y="14"/>
                </a:lnTo>
                <a:lnTo>
                  <a:pt x="141" y="9"/>
                </a:lnTo>
                <a:lnTo>
                  <a:pt x="105" y="5"/>
                </a:lnTo>
                <a:lnTo>
                  <a:pt x="80" y="7"/>
                </a:lnTo>
                <a:lnTo>
                  <a:pt x="67" y="5"/>
                </a:lnTo>
                <a:lnTo>
                  <a:pt x="59" y="0"/>
                </a:lnTo>
                <a:lnTo>
                  <a:pt x="49" y="5"/>
                </a:lnTo>
                <a:lnTo>
                  <a:pt x="49" y="15"/>
                </a:lnTo>
                <a:lnTo>
                  <a:pt x="29" y="8"/>
                </a:lnTo>
                <a:lnTo>
                  <a:pt x="11" y="9"/>
                </a:lnTo>
                <a:lnTo>
                  <a:pt x="13" y="14"/>
                </a:lnTo>
                <a:lnTo>
                  <a:pt x="10" y="18"/>
                </a:lnTo>
                <a:lnTo>
                  <a:pt x="17" y="21"/>
                </a:lnTo>
                <a:lnTo>
                  <a:pt x="4" y="32"/>
                </a:lnTo>
                <a:lnTo>
                  <a:pt x="6" y="33"/>
                </a:lnTo>
                <a:lnTo>
                  <a:pt x="25" y="40"/>
                </a:lnTo>
                <a:lnTo>
                  <a:pt x="28" y="33"/>
                </a:lnTo>
                <a:lnTo>
                  <a:pt x="39" y="43"/>
                </a:lnTo>
                <a:lnTo>
                  <a:pt x="55" y="46"/>
                </a:lnTo>
                <a:lnTo>
                  <a:pt x="48" y="53"/>
                </a:lnTo>
                <a:lnTo>
                  <a:pt x="41" y="56"/>
                </a:lnTo>
                <a:lnTo>
                  <a:pt x="38" y="58"/>
                </a:lnTo>
                <a:lnTo>
                  <a:pt x="22" y="58"/>
                </a:lnTo>
                <a:lnTo>
                  <a:pt x="17" y="64"/>
                </a:lnTo>
                <a:lnTo>
                  <a:pt x="10" y="60"/>
                </a:lnTo>
                <a:lnTo>
                  <a:pt x="0" y="64"/>
                </a:lnTo>
                <a:lnTo>
                  <a:pt x="0" y="71"/>
                </a:lnTo>
                <a:lnTo>
                  <a:pt x="18" y="71"/>
                </a:lnTo>
                <a:lnTo>
                  <a:pt x="25" y="74"/>
                </a:lnTo>
                <a:lnTo>
                  <a:pt x="35" y="71"/>
                </a:lnTo>
                <a:lnTo>
                  <a:pt x="39" y="72"/>
                </a:lnTo>
                <a:lnTo>
                  <a:pt x="41" y="76"/>
                </a:lnTo>
                <a:lnTo>
                  <a:pt x="48" y="76"/>
                </a:lnTo>
                <a:lnTo>
                  <a:pt x="76" y="74"/>
                </a:lnTo>
                <a:lnTo>
                  <a:pt x="76" y="67"/>
                </a:lnTo>
                <a:lnTo>
                  <a:pt x="88" y="58"/>
                </a:lnTo>
                <a:lnTo>
                  <a:pt x="112" y="61"/>
                </a:lnTo>
                <a:lnTo>
                  <a:pt x="118" y="51"/>
                </a:lnTo>
                <a:lnTo>
                  <a:pt x="137" y="46"/>
                </a:lnTo>
                <a:lnTo>
                  <a:pt x="164" y="28"/>
                </a:lnTo>
                <a:lnTo>
                  <a:pt x="164" y="19"/>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28" name="Freeform 439"/>
          <p:cNvSpPr>
            <a:spLocks/>
          </p:cNvSpPr>
          <p:nvPr/>
        </p:nvSpPr>
        <p:spPr bwMode="auto">
          <a:xfrm>
            <a:off x="5745164" y="2838567"/>
            <a:ext cx="211138" cy="146050"/>
          </a:xfrm>
          <a:custGeom>
            <a:avLst/>
            <a:gdLst/>
            <a:ahLst/>
            <a:cxnLst>
              <a:cxn ang="0">
                <a:pos x="14" y="82"/>
              </a:cxn>
              <a:cxn ang="0">
                <a:pos x="24" y="85"/>
              </a:cxn>
              <a:cxn ang="0">
                <a:pos x="45" y="82"/>
              </a:cxn>
              <a:cxn ang="0">
                <a:pos x="47" y="74"/>
              </a:cxn>
              <a:cxn ang="0">
                <a:pos x="56" y="74"/>
              </a:cxn>
              <a:cxn ang="0">
                <a:pos x="65" y="55"/>
              </a:cxn>
              <a:cxn ang="0">
                <a:pos x="77" y="67"/>
              </a:cxn>
              <a:cxn ang="0">
                <a:pos x="84" y="92"/>
              </a:cxn>
              <a:cxn ang="0">
                <a:pos x="111" y="75"/>
              </a:cxn>
              <a:cxn ang="0">
                <a:pos x="133" y="81"/>
              </a:cxn>
              <a:cxn ang="0">
                <a:pos x="128" y="57"/>
              </a:cxn>
              <a:cxn ang="0">
                <a:pos x="107" y="48"/>
              </a:cxn>
              <a:cxn ang="0">
                <a:pos x="107" y="32"/>
              </a:cxn>
              <a:cxn ang="0">
                <a:pos x="79" y="34"/>
              </a:cxn>
              <a:cxn ang="0">
                <a:pos x="72" y="34"/>
              </a:cxn>
              <a:cxn ang="0">
                <a:pos x="70" y="30"/>
              </a:cxn>
              <a:cxn ang="0">
                <a:pos x="66" y="29"/>
              </a:cxn>
              <a:cxn ang="0">
                <a:pos x="56" y="32"/>
              </a:cxn>
              <a:cxn ang="0">
                <a:pos x="49" y="29"/>
              </a:cxn>
              <a:cxn ang="0">
                <a:pos x="31" y="29"/>
              </a:cxn>
              <a:cxn ang="0">
                <a:pos x="31" y="22"/>
              </a:cxn>
              <a:cxn ang="0">
                <a:pos x="41" y="18"/>
              </a:cxn>
              <a:cxn ang="0">
                <a:pos x="48" y="22"/>
              </a:cxn>
              <a:cxn ang="0">
                <a:pos x="53" y="16"/>
              </a:cxn>
              <a:cxn ang="0">
                <a:pos x="48" y="16"/>
              </a:cxn>
              <a:cxn ang="0">
                <a:pos x="44" y="11"/>
              </a:cxn>
              <a:cxn ang="0">
                <a:pos x="48" y="7"/>
              </a:cxn>
              <a:cxn ang="0">
                <a:pos x="45" y="1"/>
              </a:cxn>
              <a:cxn ang="0">
                <a:pos x="42" y="0"/>
              </a:cxn>
              <a:cxn ang="0">
                <a:pos x="33" y="8"/>
              </a:cxn>
              <a:cxn ang="0">
                <a:pos x="27" y="8"/>
              </a:cxn>
              <a:cxn ang="0">
                <a:pos x="26" y="11"/>
              </a:cxn>
              <a:cxn ang="0">
                <a:pos x="27" y="16"/>
              </a:cxn>
              <a:cxn ang="0">
                <a:pos x="20" y="21"/>
              </a:cxn>
              <a:cxn ang="0">
                <a:pos x="17" y="29"/>
              </a:cxn>
              <a:cxn ang="0">
                <a:pos x="2" y="29"/>
              </a:cxn>
              <a:cxn ang="0">
                <a:pos x="0" y="34"/>
              </a:cxn>
              <a:cxn ang="0">
                <a:pos x="7" y="40"/>
              </a:cxn>
              <a:cxn ang="0">
                <a:pos x="14" y="41"/>
              </a:cxn>
              <a:cxn ang="0">
                <a:pos x="14" y="48"/>
              </a:cxn>
              <a:cxn ang="0">
                <a:pos x="21" y="57"/>
              </a:cxn>
              <a:cxn ang="0">
                <a:pos x="16" y="68"/>
              </a:cxn>
              <a:cxn ang="0">
                <a:pos x="14" y="82"/>
              </a:cxn>
            </a:cxnLst>
            <a:rect l="0" t="0" r="r" b="b"/>
            <a:pathLst>
              <a:path w="133" h="92">
                <a:moveTo>
                  <a:pt x="14" y="82"/>
                </a:moveTo>
                <a:lnTo>
                  <a:pt x="24" y="85"/>
                </a:lnTo>
                <a:lnTo>
                  <a:pt x="45" y="82"/>
                </a:lnTo>
                <a:lnTo>
                  <a:pt x="47" y="74"/>
                </a:lnTo>
                <a:lnTo>
                  <a:pt x="56" y="74"/>
                </a:lnTo>
                <a:lnTo>
                  <a:pt x="65" y="55"/>
                </a:lnTo>
                <a:lnTo>
                  <a:pt x="77" y="67"/>
                </a:lnTo>
                <a:lnTo>
                  <a:pt x="84" y="92"/>
                </a:lnTo>
                <a:lnTo>
                  <a:pt x="111" y="75"/>
                </a:lnTo>
                <a:lnTo>
                  <a:pt x="133" y="81"/>
                </a:lnTo>
                <a:lnTo>
                  <a:pt x="128" y="57"/>
                </a:lnTo>
                <a:lnTo>
                  <a:pt x="107" y="48"/>
                </a:lnTo>
                <a:lnTo>
                  <a:pt x="107" y="32"/>
                </a:lnTo>
                <a:lnTo>
                  <a:pt x="79" y="34"/>
                </a:lnTo>
                <a:lnTo>
                  <a:pt x="72" y="34"/>
                </a:lnTo>
                <a:lnTo>
                  <a:pt x="70" y="30"/>
                </a:lnTo>
                <a:lnTo>
                  <a:pt x="66" y="29"/>
                </a:lnTo>
                <a:lnTo>
                  <a:pt x="56" y="32"/>
                </a:lnTo>
                <a:lnTo>
                  <a:pt x="49" y="29"/>
                </a:lnTo>
                <a:lnTo>
                  <a:pt x="31" y="29"/>
                </a:lnTo>
                <a:lnTo>
                  <a:pt x="31" y="22"/>
                </a:lnTo>
                <a:lnTo>
                  <a:pt x="41" y="18"/>
                </a:lnTo>
                <a:lnTo>
                  <a:pt x="48" y="22"/>
                </a:lnTo>
                <a:lnTo>
                  <a:pt x="53" y="16"/>
                </a:lnTo>
                <a:lnTo>
                  <a:pt x="48" y="16"/>
                </a:lnTo>
                <a:lnTo>
                  <a:pt x="44" y="11"/>
                </a:lnTo>
                <a:lnTo>
                  <a:pt x="48" y="7"/>
                </a:lnTo>
                <a:lnTo>
                  <a:pt x="45" y="1"/>
                </a:lnTo>
                <a:lnTo>
                  <a:pt x="42" y="0"/>
                </a:lnTo>
                <a:lnTo>
                  <a:pt x="33" y="8"/>
                </a:lnTo>
                <a:lnTo>
                  <a:pt x="27" y="8"/>
                </a:lnTo>
                <a:lnTo>
                  <a:pt x="26" y="11"/>
                </a:lnTo>
                <a:lnTo>
                  <a:pt x="27" y="16"/>
                </a:lnTo>
                <a:lnTo>
                  <a:pt x="20" y="21"/>
                </a:lnTo>
                <a:lnTo>
                  <a:pt x="17" y="29"/>
                </a:lnTo>
                <a:lnTo>
                  <a:pt x="2" y="29"/>
                </a:lnTo>
                <a:lnTo>
                  <a:pt x="0" y="34"/>
                </a:lnTo>
                <a:lnTo>
                  <a:pt x="7" y="40"/>
                </a:lnTo>
                <a:lnTo>
                  <a:pt x="14" y="41"/>
                </a:lnTo>
                <a:lnTo>
                  <a:pt x="14" y="48"/>
                </a:lnTo>
                <a:lnTo>
                  <a:pt x="21" y="57"/>
                </a:lnTo>
                <a:lnTo>
                  <a:pt x="16" y="68"/>
                </a:lnTo>
                <a:lnTo>
                  <a:pt x="14" y="82"/>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29" name="Freeform 440"/>
          <p:cNvSpPr>
            <a:spLocks/>
          </p:cNvSpPr>
          <p:nvPr/>
        </p:nvSpPr>
        <p:spPr bwMode="auto">
          <a:xfrm>
            <a:off x="1958976" y="2695692"/>
            <a:ext cx="28575" cy="11113"/>
          </a:xfrm>
          <a:custGeom>
            <a:avLst/>
            <a:gdLst/>
            <a:ahLst/>
            <a:cxnLst>
              <a:cxn ang="0">
                <a:pos x="18" y="6"/>
              </a:cxn>
              <a:cxn ang="0">
                <a:pos x="15" y="0"/>
              </a:cxn>
              <a:cxn ang="0">
                <a:pos x="0" y="0"/>
              </a:cxn>
              <a:cxn ang="0">
                <a:pos x="15" y="7"/>
              </a:cxn>
              <a:cxn ang="0">
                <a:pos x="18" y="6"/>
              </a:cxn>
            </a:cxnLst>
            <a:rect l="0" t="0" r="r" b="b"/>
            <a:pathLst>
              <a:path w="18" h="7">
                <a:moveTo>
                  <a:pt x="18" y="6"/>
                </a:moveTo>
                <a:lnTo>
                  <a:pt x="15" y="0"/>
                </a:lnTo>
                <a:lnTo>
                  <a:pt x="0" y="0"/>
                </a:lnTo>
                <a:lnTo>
                  <a:pt x="15" y="7"/>
                </a:lnTo>
                <a:lnTo>
                  <a:pt x="18" y="6"/>
                </a:lnTo>
                <a:close/>
              </a:path>
            </a:pathLst>
          </a:custGeom>
          <a:solidFill>
            <a:schemeClr val="accent5"/>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30" name="Freeform 441"/>
          <p:cNvSpPr>
            <a:spLocks/>
          </p:cNvSpPr>
          <p:nvPr/>
        </p:nvSpPr>
        <p:spPr bwMode="auto">
          <a:xfrm>
            <a:off x="4714875" y="2222616"/>
            <a:ext cx="65088" cy="50800"/>
          </a:xfrm>
          <a:custGeom>
            <a:avLst/>
            <a:gdLst/>
            <a:ahLst/>
            <a:cxnLst>
              <a:cxn ang="0">
                <a:pos x="12" y="0"/>
              </a:cxn>
              <a:cxn ang="0">
                <a:pos x="33" y="10"/>
              </a:cxn>
              <a:cxn ang="0">
                <a:pos x="41" y="21"/>
              </a:cxn>
              <a:cxn ang="0">
                <a:pos x="17" y="32"/>
              </a:cxn>
              <a:cxn ang="0">
                <a:pos x="0" y="7"/>
              </a:cxn>
              <a:cxn ang="0">
                <a:pos x="12" y="0"/>
              </a:cxn>
            </a:cxnLst>
            <a:rect l="0" t="0" r="r" b="b"/>
            <a:pathLst>
              <a:path w="41" h="32">
                <a:moveTo>
                  <a:pt x="12" y="0"/>
                </a:moveTo>
                <a:lnTo>
                  <a:pt x="33" y="10"/>
                </a:lnTo>
                <a:lnTo>
                  <a:pt x="41" y="21"/>
                </a:lnTo>
                <a:lnTo>
                  <a:pt x="17" y="32"/>
                </a:lnTo>
                <a:lnTo>
                  <a:pt x="0" y="7"/>
                </a:lnTo>
                <a:lnTo>
                  <a:pt x="12"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31" name="Freeform 442"/>
          <p:cNvSpPr>
            <a:spLocks/>
          </p:cNvSpPr>
          <p:nvPr/>
        </p:nvSpPr>
        <p:spPr bwMode="auto">
          <a:xfrm>
            <a:off x="5475288" y="2668705"/>
            <a:ext cx="88900" cy="98425"/>
          </a:xfrm>
          <a:custGeom>
            <a:avLst/>
            <a:gdLst/>
            <a:ahLst/>
            <a:cxnLst>
              <a:cxn ang="0">
                <a:pos x="35" y="62"/>
              </a:cxn>
              <a:cxn ang="0">
                <a:pos x="56" y="38"/>
              </a:cxn>
              <a:cxn ang="0">
                <a:pos x="39" y="13"/>
              </a:cxn>
              <a:cxn ang="0">
                <a:pos x="44" y="0"/>
              </a:cxn>
              <a:cxn ang="0">
                <a:pos x="36" y="6"/>
              </a:cxn>
              <a:cxn ang="0">
                <a:pos x="25" y="2"/>
              </a:cxn>
              <a:cxn ang="0">
                <a:pos x="24" y="7"/>
              </a:cxn>
              <a:cxn ang="0">
                <a:pos x="36" y="11"/>
              </a:cxn>
              <a:cxn ang="0">
                <a:pos x="18" y="9"/>
              </a:cxn>
              <a:cxn ang="0">
                <a:pos x="18" y="17"/>
              </a:cxn>
              <a:cxn ang="0">
                <a:pos x="5" y="17"/>
              </a:cxn>
              <a:cxn ang="0">
                <a:pos x="0" y="34"/>
              </a:cxn>
              <a:cxn ang="0">
                <a:pos x="10" y="59"/>
              </a:cxn>
              <a:cxn ang="0">
                <a:pos x="35" y="62"/>
              </a:cxn>
            </a:cxnLst>
            <a:rect l="0" t="0" r="r" b="b"/>
            <a:pathLst>
              <a:path w="56" h="62">
                <a:moveTo>
                  <a:pt x="35" y="62"/>
                </a:moveTo>
                <a:lnTo>
                  <a:pt x="56" y="38"/>
                </a:lnTo>
                <a:lnTo>
                  <a:pt x="39" y="13"/>
                </a:lnTo>
                <a:lnTo>
                  <a:pt x="44" y="0"/>
                </a:lnTo>
                <a:lnTo>
                  <a:pt x="36" y="6"/>
                </a:lnTo>
                <a:lnTo>
                  <a:pt x="25" y="2"/>
                </a:lnTo>
                <a:lnTo>
                  <a:pt x="24" y="7"/>
                </a:lnTo>
                <a:lnTo>
                  <a:pt x="36" y="11"/>
                </a:lnTo>
                <a:lnTo>
                  <a:pt x="18" y="9"/>
                </a:lnTo>
                <a:lnTo>
                  <a:pt x="18" y="17"/>
                </a:lnTo>
                <a:lnTo>
                  <a:pt x="5" y="17"/>
                </a:lnTo>
                <a:lnTo>
                  <a:pt x="0" y="34"/>
                </a:lnTo>
                <a:lnTo>
                  <a:pt x="10" y="59"/>
                </a:lnTo>
                <a:lnTo>
                  <a:pt x="35" y="62"/>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32" name="Freeform 443"/>
          <p:cNvSpPr>
            <a:spLocks/>
          </p:cNvSpPr>
          <p:nvPr/>
        </p:nvSpPr>
        <p:spPr bwMode="auto">
          <a:xfrm>
            <a:off x="3944939" y="3852980"/>
            <a:ext cx="53975" cy="87313"/>
          </a:xfrm>
          <a:custGeom>
            <a:avLst/>
            <a:gdLst/>
            <a:ahLst/>
            <a:cxnLst>
              <a:cxn ang="0">
                <a:pos x="27" y="37"/>
              </a:cxn>
              <a:cxn ang="0">
                <a:pos x="27" y="29"/>
              </a:cxn>
              <a:cxn ang="0">
                <a:pos x="17" y="32"/>
              </a:cxn>
              <a:cxn ang="0">
                <a:pos x="25" y="22"/>
              </a:cxn>
              <a:cxn ang="0">
                <a:pos x="13" y="22"/>
              </a:cxn>
              <a:cxn ang="0">
                <a:pos x="13" y="12"/>
              </a:cxn>
              <a:cxn ang="0">
                <a:pos x="0" y="8"/>
              </a:cxn>
              <a:cxn ang="0">
                <a:pos x="10" y="8"/>
              </a:cxn>
              <a:cxn ang="0">
                <a:pos x="7" y="0"/>
              </a:cxn>
              <a:cxn ang="0">
                <a:pos x="18" y="16"/>
              </a:cxn>
              <a:cxn ang="0">
                <a:pos x="25" y="16"/>
              </a:cxn>
              <a:cxn ang="0">
                <a:pos x="28" y="25"/>
              </a:cxn>
              <a:cxn ang="0">
                <a:pos x="30" y="11"/>
              </a:cxn>
              <a:cxn ang="0">
                <a:pos x="34" y="14"/>
              </a:cxn>
              <a:cxn ang="0">
                <a:pos x="30" y="55"/>
              </a:cxn>
              <a:cxn ang="0">
                <a:pos x="13" y="42"/>
              </a:cxn>
              <a:cxn ang="0">
                <a:pos x="30" y="48"/>
              </a:cxn>
              <a:cxn ang="0">
                <a:pos x="27" y="37"/>
              </a:cxn>
            </a:cxnLst>
            <a:rect l="0" t="0" r="r" b="b"/>
            <a:pathLst>
              <a:path w="34" h="55">
                <a:moveTo>
                  <a:pt x="27" y="37"/>
                </a:moveTo>
                <a:lnTo>
                  <a:pt x="27" y="29"/>
                </a:lnTo>
                <a:lnTo>
                  <a:pt x="17" y="32"/>
                </a:lnTo>
                <a:lnTo>
                  <a:pt x="25" y="22"/>
                </a:lnTo>
                <a:lnTo>
                  <a:pt x="13" y="22"/>
                </a:lnTo>
                <a:lnTo>
                  <a:pt x="13" y="12"/>
                </a:lnTo>
                <a:lnTo>
                  <a:pt x="0" y="8"/>
                </a:lnTo>
                <a:lnTo>
                  <a:pt x="10" y="8"/>
                </a:lnTo>
                <a:lnTo>
                  <a:pt x="7" y="0"/>
                </a:lnTo>
                <a:lnTo>
                  <a:pt x="18" y="16"/>
                </a:lnTo>
                <a:lnTo>
                  <a:pt x="25" y="16"/>
                </a:lnTo>
                <a:lnTo>
                  <a:pt x="28" y="25"/>
                </a:lnTo>
                <a:lnTo>
                  <a:pt x="30" y="11"/>
                </a:lnTo>
                <a:lnTo>
                  <a:pt x="34" y="14"/>
                </a:lnTo>
                <a:lnTo>
                  <a:pt x="30" y="55"/>
                </a:lnTo>
                <a:lnTo>
                  <a:pt x="13" y="42"/>
                </a:lnTo>
                <a:lnTo>
                  <a:pt x="30" y="48"/>
                </a:lnTo>
                <a:lnTo>
                  <a:pt x="27" y="37"/>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33" name="Freeform 444"/>
          <p:cNvSpPr>
            <a:spLocks/>
          </p:cNvSpPr>
          <p:nvPr/>
        </p:nvSpPr>
        <p:spPr bwMode="auto">
          <a:xfrm>
            <a:off x="5848350" y="2667117"/>
            <a:ext cx="133350" cy="61913"/>
          </a:xfrm>
          <a:custGeom>
            <a:avLst/>
            <a:gdLst/>
            <a:ahLst/>
            <a:cxnLst>
              <a:cxn ang="0">
                <a:pos x="16" y="0"/>
              </a:cxn>
              <a:cxn ang="0">
                <a:pos x="71" y="7"/>
              </a:cxn>
              <a:cxn ang="0">
                <a:pos x="81" y="1"/>
              </a:cxn>
              <a:cxn ang="0">
                <a:pos x="84" y="5"/>
              </a:cxn>
              <a:cxn ang="0">
                <a:pos x="68" y="12"/>
              </a:cxn>
              <a:cxn ang="0">
                <a:pos x="25" y="7"/>
              </a:cxn>
              <a:cxn ang="0">
                <a:pos x="12" y="15"/>
              </a:cxn>
              <a:cxn ang="0">
                <a:pos x="14" y="31"/>
              </a:cxn>
              <a:cxn ang="0">
                <a:pos x="19" y="39"/>
              </a:cxn>
              <a:cxn ang="0">
                <a:pos x="2" y="26"/>
              </a:cxn>
              <a:cxn ang="0">
                <a:pos x="0" y="18"/>
              </a:cxn>
              <a:cxn ang="0">
                <a:pos x="16" y="0"/>
              </a:cxn>
            </a:cxnLst>
            <a:rect l="0" t="0" r="r" b="b"/>
            <a:pathLst>
              <a:path w="84" h="39">
                <a:moveTo>
                  <a:pt x="16" y="0"/>
                </a:moveTo>
                <a:lnTo>
                  <a:pt x="71" y="7"/>
                </a:lnTo>
                <a:lnTo>
                  <a:pt x="81" y="1"/>
                </a:lnTo>
                <a:lnTo>
                  <a:pt x="84" y="5"/>
                </a:lnTo>
                <a:lnTo>
                  <a:pt x="68" y="12"/>
                </a:lnTo>
                <a:lnTo>
                  <a:pt x="25" y="7"/>
                </a:lnTo>
                <a:lnTo>
                  <a:pt x="12" y="15"/>
                </a:lnTo>
                <a:lnTo>
                  <a:pt x="14" y="31"/>
                </a:lnTo>
                <a:lnTo>
                  <a:pt x="19" y="39"/>
                </a:lnTo>
                <a:lnTo>
                  <a:pt x="2" y="26"/>
                </a:lnTo>
                <a:lnTo>
                  <a:pt x="0" y="18"/>
                </a:lnTo>
                <a:lnTo>
                  <a:pt x="16"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sp>
        <p:nvSpPr>
          <p:cNvPr id="434" name="Freeform 445"/>
          <p:cNvSpPr>
            <a:spLocks/>
          </p:cNvSpPr>
          <p:nvPr/>
        </p:nvSpPr>
        <p:spPr bwMode="auto">
          <a:xfrm>
            <a:off x="6516688" y="2398829"/>
            <a:ext cx="88900" cy="123825"/>
          </a:xfrm>
          <a:custGeom>
            <a:avLst/>
            <a:gdLst/>
            <a:ahLst/>
            <a:cxnLst>
              <a:cxn ang="0">
                <a:pos x="39" y="0"/>
              </a:cxn>
              <a:cxn ang="0">
                <a:pos x="44" y="2"/>
              </a:cxn>
              <a:cxn ang="0">
                <a:pos x="54" y="29"/>
              </a:cxn>
              <a:cxn ang="0">
                <a:pos x="50" y="43"/>
              </a:cxn>
              <a:cxn ang="0">
                <a:pos x="56" y="44"/>
              </a:cxn>
              <a:cxn ang="0">
                <a:pos x="29" y="78"/>
              </a:cxn>
              <a:cxn ang="0">
                <a:pos x="0" y="78"/>
              </a:cxn>
              <a:cxn ang="0">
                <a:pos x="18" y="72"/>
              </a:cxn>
              <a:cxn ang="0">
                <a:pos x="39" y="47"/>
              </a:cxn>
              <a:cxn ang="0">
                <a:pos x="30" y="47"/>
              </a:cxn>
              <a:cxn ang="0">
                <a:pos x="39" y="35"/>
              </a:cxn>
              <a:cxn ang="0">
                <a:pos x="39" y="0"/>
              </a:cxn>
            </a:cxnLst>
            <a:rect l="0" t="0" r="r" b="b"/>
            <a:pathLst>
              <a:path w="56" h="78">
                <a:moveTo>
                  <a:pt x="39" y="0"/>
                </a:moveTo>
                <a:lnTo>
                  <a:pt x="44" y="2"/>
                </a:lnTo>
                <a:lnTo>
                  <a:pt x="54" y="29"/>
                </a:lnTo>
                <a:lnTo>
                  <a:pt x="50" y="43"/>
                </a:lnTo>
                <a:lnTo>
                  <a:pt x="56" y="44"/>
                </a:lnTo>
                <a:lnTo>
                  <a:pt x="29" y="78"/>
                </a:lnTo>
                <a:lnTo>
                  <a:pt x="0" y="78"/>
                </a:lnTo>
                <a:lnTo>
                  <a:pt x="18" y="72"/>
                </a:lnTo>
                <a:lnTo>
                  <a:pt x="39" y="47"/>
                </a:lnTo>
                <a:lnTo>
                  <a:pt x="30" y="47"/>
                </a:lnTo>
                <a:lnTo>
                  <a:pt x="39" y="35"/>
                </a:lnTo>
                <a:lnTo>
                  <a:pt x="39" y="0"/>
                </a:lnTo>
                <a:close/>
              </a:path>
            </a:pathLst>
          </a:custGeom>
          <a:solidFill>
            <a:schemeClr val="tx2"/>
          </a:solidFill>
          <a:ln w="12700">
            <a:solidFill>
              <a:schemeClr val="bg1"/>
            </a:solidFill>
            <a:round/>
            <a:headEnd/>
            <a:tailEnd/>
          </a:ln>
        </p:spPr>
        <p:txBody>
          <a:bodyPr vert="horz" wrap="square" lIns="91428" tIns="45714" rIns="91428" bIns="45714" numCol="1" anchor="t" anchorCtr="0" compatLnSpc="1">
            <a:prstTxWarp prst="textNoShape">
              <a:avLst/>
            </a:prstTxWarp>
          </a:bodyPr>
          <a:lstStyle/>
          <a:p>
            <a:endParaRPr lang="en-US"/>
          </a:p>
        </p:txBody>
      </p:sp>
      <p:pic>
        <p:nvPicPr>
          <p:cNvPr id="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319" y="2716809"/>
            <a:ext cx="610607" cy="341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994" y="4278762"/>
            <a:ext cx="610607" cy="341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5963" y="2078080"/>
            <a:ext cx="445200" cy="249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932" y="2205154"/>
            <a:ext cx="445200" cy="249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9" name="Rectangle 438"/>
          <p:cNvSpPr/>
          <p:nvPr/>
        </p:nvSpPr>
        <p:spPr>
          <a:xfrm>
            <a:off x="1822734" y="2941424"/>
            <a:ext cx="622017" cy="390856"/>
          </a:xfrm>
          <a:prstGeom prst="rect">
            <a:avLst/>
          </a:prstGeom>
          <a:blipFill rotWithShape="1">
            <a:blip r:embed="rId3"/>
            <a:stretch>
              <a:fillRect/>
            </a:stretch>
          </a:blipFill>
          <a:ln>
            <a:solidFill>
              <a:schemeClr val="accent3"/>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40" name="Rectangle 439"/>
          <p:cNvSpPr/>
          <p:nvPr/>
        </p:nvSpPr>
        <p:spPr>
          <a:xfrm>
            <a:off x="2840404" y="2367277"/>
            <a:ext cx="697876" cy="418704"/>
          </a:xfrm>
          <a:prstGeom prst="rect">
            <a:avLst/>
          </a:prstGeom>
          <a:blipFill rotWithShape="1">
            <a:blip r:embed="rId3"/>
            <a:stretch>
              <a:fillRect/>
            </a:stretch>
          </a:blipFill>
          <a:ln>
            <a:solidFill>
              <a:schemeClr val="accent3"/>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442" name="Straight Arrow Connector 441"/>
          <p:cNvCxnSpPr>
            <a:stCxn id="440" idx="3"/>
          </p:cNvCxnSpPr>
          <p:nvPr/>
        </p:nvCxnSpPr>
        <p:spPr>
          <a:xfrm flipV="1">
            <a:off x="3538280" y="2521068"/>
            <a:ext cx="343158" cy="55562"/>
          </a:xfrm>
          <a:prstGeom prst="straightConnector1">
            <a:avLst/>
          </a:prstGeom>
          <a:ln>
            <a:tailEnd type="oval"/>
          </a:ln>
        </p:spPr>
        <p:style>
          <a:lnRef idx="2">
            <a:schemeClr val="accent3"/>
          </a:lnRef>
          <a:fillRef idx="0">
            <a:schemeClr val="accent3"/>
          </a:fillRef>
          <a:effectRef idx="1">
            <a:schemeClr val="accent3"/>
          </a:effectRef>
          <a:fontRef idx="minor">
            <a:schemeClr val="tx1"/>
          </a:fontRef>
        </p:style>
      </p:cxnSp>
      <p:cxnSp>
        <p:nvCxnSpPr>
          <p:cNvPr id="443" name="Straight Arrow Connector 442"/>
          <p:cNvCxnSpPr/>
          <p:nvPr/>
        </p:nvCxnSpPr>
        <p:spPr>
          <a:xfrm flipV="1">
            <a:off x="3540975" y="2555199"/>
            <a:ext cx="725376" cy="56707"/>
          </a:xfrm>
          <a:prstGeom prst="straightConnector1">
            <a:avLst/>
          </a:prstGeom>
          <a:ln>
            <a:tailEnd type="oval"/>
          </a:ln>
        </p:spPr>
        <p:style>
          <a:lnRef idx="2">
            <a:schemeClr val="accent3"/>
          </a:lnRef>
          <a:fillRef idx="0">
            <a:schemeClr val="accent3"/>
          </a:fillRef>
          <a:effectRef idx="1">
            <a:schemeClr val="accent3"/>
          </a:effectRef>
          <a:fontRef idx="minor">
            <a:schemeClr val="tx1"/>
          </a:fontRef>
        </p:style>
      </p:cxn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381" y="2708899"/>
            <a:ext cx="374144" cy="374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48" name="Straight Arrow Connector 447"/>
          <p:cNvCxnSpPr>
            <a:stCxn id="10243" idx="3"/>
          </p:cNvCxnSpPr>
          <p:nvPr/>
        </p:nvCxnSpPr>
        <p:spPr>
          <a:xfrm flipV="1">
            <a:off x="3538281" y="2891749"/>
            <a:ext cx="1279783" cy="769975"/>
          </a:xfrm>
          <a:prstGeom prst="straightConnector1">
            <a:avLst/>
          </a:prstGeom>
          <a:ln>
            <a:tailEnd type="oval"/>
          </a:ln>
        </p:spPr>
        <p:style>
          <a:lnRef idx="2">
            <a:schemeClr val="accent6"/>
          </a:lnRef>
          <a:fillRef idx="0">
            <a:schemeClr val="accent6"/>
          </a:fillRef>
          <a:effectRef idx="1">
            <a:schemeClr val="accent6"/>
          </a:effectRef>
          <a:fontRef idx="minor">
            <a:schemeClr val="tx1"/>
          </a:fontRef>
        </p:style>
      </p:cxnSp>
      <p:cxnSp>
        <p:nvCxnSpPr>
          <p:cNvPr id="453" name="Straight Arrow Connector 452"/>
          <p:cNvCxnSpPr>
            <a:stCxn id="10244" idx="3"/>
          </p:cNvCxnSpPr>
          <p:nvPr/>
        </p:nvCxnSpPr>
        <p:spPr>
          <a:xfrm flipV="1">
            <a:off x="6907213" y="4995982"/>
            <a:ext cx="735807" cy="508010"/>
          </a:xfrm>
          <a:prstGeom prst="straightConnector1">
            <a:avLst/>
          </a:prstGeom>
          <a:ln>
            <a:solidFill>
              <a:srgbClr val="FF0000"/>
            </a:solidFill>
            <a:tailEnd type="oval"/>
          </a:ln>
        </p:spPr>
        <p:style>
          <a:lnRef idx="2">
            <a:schemeClr val="accent6"/>
          </a:lnRef>
          <a:fillRef idx="0">
            <a:schemeClr val="accent6"/>
          </a:fillRef>
          <a:effectRef idx="1">
            <a:schemeClr val="accent6"/>
          </a:effectRef>
          <a:fontRef idx="minor">
            <a:schemeClr val="tx1"/>
          </a:fontRef>
        </p:style>
      </p:cxnSp>
      <p:cxnSp>
        <p:nvCxnSpPr>
          <p:cNvPr id="457" name="Straight Arrow Connector 456"/>
          <p:cNvCxnSpPr>
            <a:stCxn id="10244" idx="3"/>
          </p:cNvCxnSpPr>
          <p:nvPr/>
        </p:nvCxnSpPr>
        <p:spPr>
          <a:xfrm>
            <a:off x="6907212" y="5503992"/>
            <a:ext cx="1267620" cy="42850"/>
          </a:xfrm>
          <a:prstGeom prst="straightConnector1">
            <a:avLst/>
          </a:prstGeom>
          <a:ln>
            <a:solidFill>
              <a:srgbClr val="FF0000"/>
            </a:solidFill>
            <a:tailEnd type="oval"/>
          </a:ln>
        </p:spPr>
        <p:style>
          <a:lnRef idx="2">
            <a:schemeClr val="accent6"/>
          </a:lnRef>
          <a:fillRef idx="0">
            <a:schemeClr val="accent6"/>
          </a:fillRef>
          <a:effectRef idx="1">
            <a:schemeClr val="accent6"/>
          </a:effectRef>
          <a:fontRef idx="minor">
            <a:schemeClr val="tx1"/>
          </a:fontRef>
        </p:style>
      </p:cxnSp>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476" y="5384940"/>
            <a:ext cx="791736" cy="238102"/>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16536" b="14897"/>
          <a:stretch/>
        </p:blipFill>
        <p:spPr bwMode="auto">
          <a:xfrm>
            <a:off x="2923066" y="3521366"/>
            <a:ext cx="615214" cy="280713"/>
          </a:xfrm>
          <a:prstGeom prst="rect">
            <a:avLst/>
          </a:prstGeom>
          <a:noFill/>
          <a:ln w="19050">
            <a:solidFill>
              <a:schemeClr val="accent6"/>
            </a:solidFill>
            <a:miter lim="800000"/>
            <a:headEnd/>
            <a:tailEnd/>
          </a:ln>
          <a:extLst>
            <a:ext uri="{909E8E84-426E-40dd-AFC4-6F175D3DCCD1}">
              <a14:hiddenFill xmlns:a14="http://schemas.microsoft.com/office/drawing/2010/main">
                <a:solidFill>
                  <a:schemeClr val="accent1"/>
                </a:solidFill>
              </a14:hiddenFill>
            </a:ext>
          </a:extLst>
        </p:spPr>
      </p:pic>
      <p:pic>
        <p:nvPicPr>
          <p:cNvPr id="1025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t="23428" b="27634"/>
          <a:stretch/>
        </p:blipFill>
        <p:spPr bwMode="auto">
          <a:xfrm>
            <a:off x="4134331" y="1311307"/>
            <a:ext cx="595313" cy="260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64" name="Straight Arrow Connector 463"/>
          <p:cNvCxnSpPr>
            <a:stCxn id="10250" idx="2"/>
          </p:cNvCxnSpPr>
          <p:nvPr/>
        </p:nvCxnSpPr>
        <p:spPr>
          <a:xfrm>
            <a:off x="4431987" y="1571913"/>
            <a:ext cx="107156" cy="1050754"/>
          </a:xfrm>
          <a:prstGeom prst="straightConnector1">
            <a:avLst/>
          </a:prstGeom>
          <a:ln>
            <a:solidFill>
              <a:schemeClr val="tx2">
                <a:lumMod val="50000"/>
              </a:schemeClr>
            </a:solidFill>
            <a:tailEnd type="oval"/>
          </a:ln>
        </p:spPr>
        <p:style>
          <a:lnRef idx="2">
            <a:schemeClr val="accent6"/>
          </a:lnRef>
          <a:fillRef idx="0">
            <a:schemeClr val="accent6"/>
          </a:fillRef>
          <a:effectRef idx="1">
            <a:schemeClr val="accent6"/>
          </a:effectRef>
          <a:fontRef idx="minor">
            <a:schemeClr val="tx1"/>
          </a:fontRef>
        </p:style>
      </p:cxnSp>
      <p:grpSp>
        <p:nvGrpSpPr>
          <p:cNvPr id="10259" name="Group 10258"/>
          <p:cNvGrpSpPr/>
          <p:nvPr/>
        </p:nvGrpSpPr>
        <p:grpSpPr>
          <a:xfrm>
            <a:off x="7408347" y="3016162"/>
            <a:ext cx="1532970" cy="887618"/>
            <a:chOff x="7398380" y="2590800"/>
            <a:chExt cx="1532970" cy="887618"/>
          </a:xfrm>
        </p:grpSpPr>
        <p:pic>
          <p:nvPicPr>
            <p:cNvPr id="1025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3176" y="2590800"/>
              <a:ext cx="1125399" cy="842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58" name="TextBox 10257"/>
            <p:cNvSpPr txBox="1"/>
            <p:nvPr/>
          </p:nvSpPr>
          <p:spPr>
            <a:xfrm>
              <a:off x="7398380" y="3262974"/>
              <a:ext cx="1532970" cy="215444"/>
            </a:xfrm>
            <a:prstGeom prst="rect">
              <a:avLst/>
            </a:prstGeom>
            <a:noFill/>
          </p:spPr>
          <p:txBody>
            <a:bodyPr wrap="square" rtlCol="0">
              <a:spAutoFit/>
            </a:bodyPr>
            <a:lstStyle/>
            <a:p>
              <a:pPr algn="ctr"/>
              <a:r>
                <a:rPr lang="en-GB" sz="800" b="1" i="1" dirty="0">
                  <a:solidFill>
                    <a:srgbClr val="005392"/>
                  </a:solidFill>
                </a:rPr>
                <a:t>Hollywood VIP</a:t>
              </a:r>
            </a:p>
          </p:txBody>
        </p:sp>
      </p:grpSp>
      <p:cxnSp>
        <p:nvCxnSpPr>
          <p:cNvPr id="474" name="Straight Arrow Connector 473"/>
          <p:cNvCxnSpPr/>
          <p:nvPr/>
        </p:nvCxnSpPr>
        <p:spPr>
          <a:xfrm flipH="1" flipV="1">
            <a:off x="6735766" y="3073519"/>
            <a:ext cx="1108073" cy="336549"/>
          </a:xfrm>
          <a:prstGeom prst="straightConnector1">
            <a:avLst/>
          </a:prstGeom>
          <a:ln>
            <a:solidFill>
              <a:srgbClr val="005392"/>
            </a:solidFill>
            <a:tailEnd type="oval"/>
          </a:ln>
        </p:spPr>
        <p:style>
          <a:lnRef idx="2">
            <a:schemeClr val="accent6"/>
          </a:lnRef>
          <a:fillRef idx="0">
            <a:schemeClr val="accent6"/>
          </a:fillRef>
          <a:effectRef idx="1">
            <a:schemeClr val="accent6"/>
          </a:effectRef>
          <a:fontRef idx="minor">
            <a:schemeClr val="tx1"/>
          </a:fontRef>
        </p:style>
      </p:cxnSp>
      <p:pic>
        <p:nvPicPr>
          <p:cNvPr id="10263"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3189" y="3578345"/>
            <a:ext cx="475346" cy="262857"/>
          </a:xfrm>
          <a:prstGeom prst="rect">
            <a:avLst/>
          </a:prstGeom>
          <a:noFill/>
          <a:ln w="190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10264"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0095" y="3148798"/>
            <a:ext cx="542251" cy="208212"/>
          </a:xfrm>
          <a:prstGeom prst="rect">
            <a:avLst/>
          </a:prstGeom>
          <a:noFill/>
          <a:ln w="1905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pic>
        <p:nvPicPr>
          <p:cNvPr id="10267"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28370" y="3878918"/>
            <a:ext cx="945054" cy="278494"/>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pic>
        <p:nvPicPr>
          <p:cNvPr id="10268"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5311" y="2868729"/>
            <a:ext cx="523391" cy="304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85" name="Straight Arrow Connector 484"/>
          <p:cNvCxnSpPr>
            <a:stCxn id="10268" idx="3"/>
            <a:endCxn id="194" idx="11"/>
          </p:cNvCxnSpPr>
          <p:nvPr/>
        </p:nvCxnSpPr>
        <p:spPr>
          <a:xfrm flipV="1">
            <a:off x="3568702" y="2606807"/>
            <a:ext cx="689092" cy="414133"/>
          </a:xfrm>
          <a:prstGeom prst="straightConnector1">
            <a:avLst/>
          </a:prstGeom>
          <a:ln>
            <a:tailEnd type="oval"/>
          </a:ln>
        </p:spPr>
        <p:style>
          <a:lnRef idx="2">
            <a:schemeClr val="dk1"/>
          </a:lnRef>
          <a:fillRef idx="0">
            <a:schemeClr val="dk1"/>
          </a:fillRef>
          <a:effectRef idx="1">
            <a:schemeClr val="dk1"/>
          </a:effectRef>
          <a:fontRef idx="minor">
            <a:schemeClr val="tx1"/>
          </a:fontRef>
        </p:style>
      </p:cxnSp>
      <p:sp>
        <p:nvSpPr>
          <p:cNvPr id="3" name="TextBox 2"/>
          <p:cNvSpPr txBox="1"/>
          <p:nvPr/>
        </p:nvSpPr>
        <p:spPr>
          <a:xfrm>
            <a:off x="8169277" y="4728457"/>
            <a:ext cx="1023182" cy="400110"/>
          </a:xfrm>
          <a:prstGeom prst="rect">
            <a:avLst/>
          </a:prstGeom>
          <a:noFill/>
        </p:spPr>
        <p:txBody>
          <a:bodyPr wrap="square" lIns="72000" rIns="72000" rtlCol="0">
            <a:spAutoFit/>
          </a:bodyPr>
          <a:lstStyle/>
          <a:p>
            <a:r>
              <a:rPr lang="en-GB" sz="1000" b="1" dirty="0" smtClean="0"/>
              <a:t>Netflix Early 2015 launch</a:t>
            </a:r>
            <a:endParaRPr lang="en-US" sz="1000" b="1" dirty="0" err="1" smtClean="0"/>
          </a:p>
        </p:txBody>
      </p:sp>
      <p:sp>
        <p:nvSpPr>
          <p:cNvPr id="4" name="TextBox 3"/>
          <p:cNvSpPr txBox="1"/>
          <p:nvPr/>
        </p:nvSpPr>
        <p:spPr>
          <a:xfrm>
            <a:off x="2011999" y="5928933"/>
            <a:ext cx="4972845" cy="307777"/>
          </a:xfrm>
          <a:prstGeom prst="rect">
            <a:avLst/>
          </a:prstGeom>
          <a:noFill/>
          <a:ln w="38100">
            <a:solidFill>
              <a:srgbClr val="FF0000"/>
            </a:solidFill>
          </a:ln>
        </p:spPr>
        <p:txBody>
          <a:bodyPr wrap="square" lIns="72000" rIns="72000" rtlCol="0">
            <a:spAutoFit/>
          </a:bodyPr>
          <a:lstStyle/>
          <a:p>
            <a:r>
              <a:rPr lang="en-GB" dirty="0" smtClean="0"/>
              <a:t>Netflix announced availability in over 200 countries by 2017</a:t>
            </a:r>
            <a:endParaRPr lang="en-US" dirty="0" err="1" smtClean="0"/>
          </a:p>
        </p:txBody>
      </p:sp>
      <p:sp>
        <p:nvSpPr>
          <p:cNvPr id="459" name="Slide Number Placeholder 3"/>
          <p:cNvSpPr>
            <a:spLocks noGrp="1"/>
          </p:cNvSpPr>
          <p:nvPr>
            <p:ph type="sldNum" sz="quarter" idx="10"/>
          </p:nvPr>
        </p:nvSpPr>
        <p:spPr bwMode="auto">
          <a:xfrm>
            <a:off x="8101013" y="6510338"/>
            <a:ext cx="576262" cy="21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fontAlgn="base">
              <a:spcBef>
                <a:spcPct val="0"/>
              </a:spcBef>
              <a:spcAft>
                <a:spcPct val="0"/>
              </a:spcAft>
            </a:pPr>
            <a:fld id="{89C4F8BB-8BE9-4DDE-B214-8B1494652E80}" type="slidenum">
              <a:rPr lang="en-US" altLang="en-US" sz="800">
                <a:solidFill>
                  <a:srgbClr val="495965"/>
                </a:solidFill>
              </a:rPr>
              <a:pPr fontAlgn="base">
                <a:spcBef>
                  <a:spcPct val="0"/>
                </a:spcBef>
                <a:spcAft>
                  <a:spcPct val="0"/>
                </a:spcAft>
              </a:pPr>
              <a:t>20</a:t>
            </a:fld>
            <a:endParaRPr lang="en-US" altLang="en-US" sz="800">
              <a:solidFill>
                <a:srgbClr val="495965"/>
              </a:solidFill>
            </a:endParaRPr>
          </a:p>
        </p:txBody>
      </p:sp>
    </p:spTree>
    <p:extLst>
      <p:ext uri="{BB962C8B-B14F-4D97-AF65-F5344CB8AC3E}">
        <p14:creationId xmlns:p14="http://schemas.microsoft.com/office/powerpoint/2010/main" val="20621526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‘currency’ of measuring consumer behaviour is changing; those with large-scale data set have an edge </a:t>
            </a:r>
            <a:endParaRPr lang="en-GB" dirty="0"/>
          </a:p>
        </p:txBody>
      </p:sp>
      <p:sp>
        <p:nvSpPr>
          <p:cNvPr id="4" name="Slide Number Placeholder 3"/>
          <p:cNvSpPr>
            <a:spLocks noGrp="1"/>
          </p:cNvSpPr>
          <p:nvPr>
            <p:ph type="sldNum" sz="quarter" idx="10"/>
          </p:nvPr>
        </p:nvSpPr>
        <p:spPr/>
        <p:txBody>
          <a:bodyPr/>
          <a:lstStyle/>
          <a:p>
            <a:pPr>
              <a:defRPr/>
            </a:pPr>
            <a:fld id="{F0A25F62-4244-4534-8D2B-5B2A92E9FA6A}" type="slidenum">
              <a:rPr lang="en-US" smtClean="0"/>
              <a:pPr>
                <a:defRPr/>
              </a:pPr>
              <a:t>21</a:t>
            </a:fld>
            <a:endParaRPr lang="en-US" dirty="0"/>
          </a:p>
        </p:txBody>
      </p:sp>
      <p:graphicFrame>
        <p:nvGraphicFramePr>
          <p:cNvPr id="6" name="Content Placeholder 5"/>
          <p:cNvGraphicFramePr>
            <a:graphicFrameLocks noGrp="1"/>
          </p:cNvGraphicFramePr>
          <p:nvPr>
            <p:ph idx="1"/>
          </p:nvPr>
        </p:nvGraphicFramePr>
        <p:xfrm>
          <a:off x="457200" y="1484313"/>
          <a:ext cx="8220075" cy="47529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524000" y="6096000"/>
            <a:ext cx="1828800" cy="307777"/>
          </a:xfrm>
          <a:prstGeom prst="rect">
            <a:avLst/>
          </a:prstGeom>
          <a:noFill/>
        </p:spPr>
        <p:txBody>
          <a:bodyPr wrap="square" lIns="72000" rIns="72000" rtlCol="0">
            <a:spAutoFit/>
          </a:bodyPr>
          <a:lstStyle/>
          <a:p>
            <a:r>
              <a:rPr lang="en-GB" dirty="0" smtClean="0"/>
              <a:t>ID with credit cards</a:t>
            </a:r>
          </a:p>
        </p:txBody>
      </p:sp>
      <p:sp>
        <p:nvSpPr>
          <p:cNvPr id="8" name="TextBox 7"/>
          <p:cNvSpPr txBox="1"/>
          <p:nvPr/>
        </p:nvSpPr>
        <p:spPr>
          <a:xfrm>
            <a:off x="3733800" y="6096000"/>
            <a:ext cx="1828800" cy="307777"/>
          </a:xfrm>
          <a:prstGeom prst="rect">
            <a:avLst/>
          </a:prstGeom>
          <a:noFill/>
        </p:spPr>
        <p:txBody>
          <a:bodyPr wrap="square" lIns="72000" rIns="72000" rtlCol="0">
            <a:spAutoFit/>
          </a:bodyPr>
          <a:lstStyle/>
          <a:p>
            <a:r>
              <a:rPr lang="en-GB" dirty="0" smtClean="0"/>
              <a:t>Monthly active users</a:t>
            </a:r>
          </a:p>
        </p:txBody>
      </p:sp>
      <p:sp>
        <p:nvSpPr>
          <p:cNvPr id="9" name="TextBox 8"/>
          <p:cNvSpPr txBox="1"/>
          <p:nvPr/>
        </p:nvSpPr>
        <p:spPr>
          <a:xfrm>
            <a:off x="6172200" y="6096000"/>
            <a:ext cx="2743200" cy="307777"/>
          </a:xfrm>
          <a:prstGeom prst="rect">
            <a:avLst/>
          </a:prstGeom>
          <a:noFill/>
        </p:spPr>
        <p:txBody>
          <a:bodyPr wrap="square" lIns="72000" rIns="72000" rtlCol="0">
            <a:spAutoFit/>
          </a:bodyPr>
          <a:lstStyle/>
          <a:p>
            <a:r>
              <a:rPr lang="en-GB" dirty="0" smtClean="0"/>
              <a:t>Cumulative Android activations</a:t>
            </a:r>
          </a:p>
        </p:txBody>
      </p:sp>
      <p:cxnSp>
        <p:nvCxnSpPr>
          <p:cNvPr id="11" name="Straight Arrow Connector 10"/>
          <p:cNvCxnSpPr/>
          <p:nvPr/>
        </p:nvCxnSpPr>
        <p:spPr>
          <a:xfrm flipV="1">
            <a:off x="1752600" y="3810000"/>
            <a:ext cx="685800" cy="838200"/>
          </a:xfrm>
          <a:prstGeom prst="straightConnector1">
            <a:avLst/>
          </a:prstGeom>
          <a:ln w="19050">
            <a:solidFill>
              <a:srgbClr val="707C8A"/>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629400" y="3352800"/>
            <a:ext cx="685800" cy="1143000"/>
          </a:xfrm>
          <a:prstGeom prst="straightConnector1">
            <a:avLst/>
          </a:prstGeom>
          <a:ln w="19050">
            <a:solidFill>
              <a:srgbClr val="707C8A"/>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76400" y="3962400"/>
            <a:ext cx="685800" cy="292388"/>
          </a:xfrm>
          <a:prstGeom prst="rect">
            <a:avLst/>
          </a:prstGeom>
          <a:noFill/>
        </p:spPr>
        <p:txBody>
          <a:bodyPr wrap="square" lIns="72000" rIns="72000" rtlCol="0">
            <a:spAutoFit/>
          </a:bodyPr>
          <a:lstStyle/>
          <a:p>
            <a:r>
              <a:rPr lang="en-GB" sz="1300" dirty="0" smtClean="0"/>
              <a:t>+84%</a:t>
            </a:r>
          </a:p>
        </p:txBody>
      </p:sp>
      <p:sp>
        <p:nvSpPr>
          <p:cNvPr id="18" name="TextBox 17"/>
          <p:cNvSpPr txBox="1"/>
          <p:nvPr/>
        </p:nvSpPr>
        <p:spPr>
          <a:xfrm>
            <a:off x="4114800" y="2590800"/>
            <a:ext cx="685800" cy="292388"/>
          </a:xfrm>
          <a:prstGeom prst="rect">
            <a:avLst/>
          </a:prstGeom>
          <a:noFill/>
        </p:spPr>
        <p:txBody>
          <a:bodyPr wrap="square" lIns="72000" rIns="72000" rtlCol="0">
            <a:spAutoFit/>
          </a:bodyPr>
          <a:lstStyle/>
          <a:p>
            <a:r>
              <a:rPr lang="en-GB" sz="1300" dirty="0" smtClean="0"/>
              <a:t>+43%</a:t>
            </a:r>
          </a:p>
        </p:txBody>
      </p:sp>
      <p:sp>
        <p:nvSpPr>
          <p:cNvPr id="19" name="TextBox 18"/>
          <p:cNvSpPr txBox="1"/>
          <p:nvPr/>
        </p:nvSpPr>
        <p:spPr>
          <a:xfrm>
            <a:off x="6553200" y="3505200"/>
            <a:ext cx="685800" cy="292388"/>
          </a:xfrm>
          <a:prstGeom prst="rect">
            <a:avLst/>
          </a:prstGeom>
          <a:noFill/>
        </p:spPr>
        <p:txBody>
          <a:bodyPr wrap="square" lIns="72000" rIns="72000" rtlCol="0">
            <a:spAutoFit/>
          </a:bodyPr>
          <a:lstStyle/>
          <a:p>
            <a:r>
              <a:rPr lang="en-GB" sz="1300" dirty="0" smtClean="0"/>
              <a:t>+100%</a:t>
            </a:r>
          </a:p>
        </p:txBody>
      </p:sp>
    </p:spTree>
    <p:extLst>
      <p:ext uri="{BB962C8B-B14F-4D97-AF65-F5344CB8AC3E}">
        <p14:creationId xmlns:p14="http://schemas.microsoft.com/office/powerpoint/2010/main" val="34768782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49274"/>
            <a:ext cx="8458200" cy="792163"/>
          </a:xfrm>
        </p:spPr>
        <p:txBody>
          <a:bodyPr/>
          <a:lstStyle/>
          <a:p>
            <a:r>
              <a:rPr lang="en-US"/>
              <a:t>Broadcasters compete with global players for advertising</a:t>
            </a:r>
          </a:p>
        </p:txBody>
      </p:sp>
      <p:sp>
        <p:nvSpPr>
          <p:cNvPr id="3" name="Slide Number Placeholder 2"/>
          <p:cNvSpPr>
            <a:spLocks noGrp="1"/>
          </p:cNvSpPr>
          <p:nvPr>
            <p:ph type="sldNum" sz="quarter" idx="10"/>
          </p:nvPr>
        </p:nvSpPr>
        <p:spPr/>
        <p:txBody>
          <a:bodyPr/>
          <a:lstStyle/>
          <a:p>
            <a:pPr>
              <a:defRPr/>
            </a:pPr>
            <a:fld id="{5041E3C4-739E-408A-B938-F6A716390157}" type="slidenum">
              <a:rPr lang="en-US"/>
              <a:pPr>
                <a:defRPr/>
              </a:pPr>
              <a:t>22</a:t>
            </a:fld>
            <a:endParaRPr lang="en-US"/>
          </a:p>
        </p:txBody>
      </p:sp>
      <p:graphicFrame>
        <p:nvGraphicFramePr>
          <p:cNvPr id="5" name="Content Placeholder 9"/>
          <p:cNvGraphicFramePr>
            <a:graphicFrameLocks/>
          </p:cNvGraphicFramePr>
          <p:nvPr>
            <p:extLst>
              <p:ext uri="{D42A27DB-BD31-4B8C-83A1-F6EECF244321}">
                <p14:modId xmlns:p14="http://schemas.microsoft.com/office/powerpoint/2010/main" val="432505725"/>
              </p:ext>
            </p:extLst>
          </p:nvPr>
        </p:nvGraphicFramePr>
        <p:xfrm>
          <a:off x="457200" y="1676400"/>
          <a:ext cx="82296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198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players enjoy global scale advantages that national and regional broadcasters cannot compete with</a:t>
            </a:r>
            <a:endParaRPr lang="en-US" dirty="0"/>
          </a:p>
        </p:txBody>
      </p:sp>
      <p:sp>
        <p:nvSpPr>
          <p:cNvPr id="3" name="Slide Number Placeholder 2"/>
          <p:cNvSpPr>
            <a:spLocks noGrp="1"/>
          </p:cNvSpPr>
          <p:nvPr>
            <p:ph type="sldNum" sz="quarter" idx="10"/>
          </p:nvPr>
        </p:nvSpPr>
        <p:spPr/>
        <p:txBody>
          <a:bodyPr/>
          <a:lstStyle/>
          <a:p>
            <a:pPr>
              <a:defRPr/>
            </a:pPr>
            <a:fld id="{5041E3C4-739E-408A-B938-F6A716390157}" type="slidenum">
              <a:rPr lang="en-US" smtClean="0"/>
              <a:pPr>
                <a:defRPr/>
              </a:pPr>
              <a:t>23</a:t>
            </a:fld>
            <a:endParaRPr lang="en-US"/>
          </a:p>
        </p:txBody>
      </p:sp>
      <p:sp>
        <p:nvSpPr>
          <p:cNvPr id="5" name="Oval 4"/>
          <p:cNvSpPr/>
          <p:nvPr/>
        </p:nvSpPr>
        <p:spPr>
          <a:xfrm>
            <a:off x="2286000" y="1295400"/>
            <a:ext cx="3276600" cy="3276600"/>
          </a:xfrm>
          <a:prstGeom prst="ellipse">
            <a:avLst/>
          </a:prstGeom>
          <a:noFill/>
          <a:ln>
            <a:solidFill>
              <a:srgbClr val="009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spc="20" dirty="0" smtClean="0">
              <a:solidFill>
                <a:schemeClr val="bg1"/>
              </a:solidFill>
            </a:endParaRPr>
          </a:p>
        </p:txBody>
      </p:sp>
      <p:sp>
        <p:nvSpPr>
          <p:cNvPr id="6" name="Oval 5"/>
          <p:cNvSpPr/>
          <p:nvPr/>
        </p:nvSpPr>
        <p:spPr>
          <a:xfrm>
            <a:off x="3733800" y="1295400"/>
            <a:ext cx="3276600" cy="3276600"/>
          </a:xfrm>
          <a:prstGeom prst="ellipse">
            <a:avLst/>
          </a:prstGeom>
          <a:noFill/>
          <a:ln>
            <a:solidFill>
              <a:srgbClr val="009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spc="20" dirty="0" smtClean="0">
              <a:solidFill>
                <a:schemeClr val="bg1"/>
              </a:solidFill>
            </a:endParaRPr>
          </a:p>
        </p:txBody>
      </p:sp>
      <p:sp>
        <p:nvSpPr>
          <p:cNvPr id="7" name="Oval 6"/>
          <p:cNvSpPr/>
          <p:nvPr/>
        </p:nvSpPr>
        <p:spPr>
          <a:xfrm>
            <a:off x="2362200" y="2743200"/>
            <a:ext cx="3276600" cy="3276600"/>
          </a:xfrm>
          <a:prstGeom prst="ellipse">
            <a:avLst/>
          </a:prstGeom>
          <a:noFill/>
          <a:ln>
            <a:solidFill>
              <a:srgbClr val="009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spc="20" dirty="0" smtClean="0">
              <a:solidFill>
                <a:schemeClr val="bg1"/>
              </a:solidFill>
            </a:endParaRPr>
          </a:p>
        </p:txBody>
      </p:sp>
      <p:sp>
        <p:nvSpPr>
          <p:cNvPr id="8" name="Oval 7"/>
          <p:cNvSpPr/>
          <p:nvPr/>
        </p:nvSpPr>
        <p:spPr>
          <a:xfrm>
            <a:off x="3733800" y="2743200"/>
            <a:ext cx="3276600" cy="3276600"/>
          </a:xfrm>
          <a:prstGeom prst="ellipse">
            <a:avLst/>
          </a:prstGeom>
          <a:noFill/>
          <a:ln>
            <a:solidFill>
              <a:srgbClr val="009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spc="20" dirty="0" smtClean="0">
              <a:solidFill>
                <a:schemeClr val="bg1"/>
              </a:solidFill>
            </a:endParaRPr>
          </a:p>
        </p:txBody>
      </p:sp>
      <p:sp>
        <p:nvSpPr>
          <p:cNvPr id="9" name="TextBox 8"/>
          <p:cNvSpPr txBox="1"/>
          <p:nvPr/>
        </p:nvSpPr>
        <p:spPr>
          <a:xfrm>
            <a:off x="1395049" y="1524000"/>
            <a:ext cx="1139519" cy="307777"/>
          </a:xfrm>
          <a:prstGeom prst="rect">
            <a:avLst/>
          </a:prstGeom>
          <a:noFill/>
        </p:spPr>
        <p:txBody>
          <a:bodyPr wrap="none" lIns="72000" rIns="72000" rtlCol="0">
            <a:spAutoFit/>
          </a:bodyPr>
          <a:lstStyle/>
          <a:p>
            <a:r>
              <a:rPr lang="en-US" b="1" dirty="0" smtClean="0"/>
              <a:t>Technology</a:t>
            </a:r>
          </a:p>
        </p:txBody>
      </p:sp>
      <p:sp>
        <p:nvSpPr>
          <p:cNvPr id="10" name="TextBox 9"/>
          <p:cNvSpPr txBox="1"/>
          <p:nvPr/>
        </p:nvSpPr>
        <p:spPr>
          <a:xfrm>
            <a:off x="6781800" y="1524000"/>
            <a:ext cx="1133119" cy="307777"/>
          </a:xfrm>
          <a:prstGeom prst="rect">
            <a:avLst/>
          </a:prstGeom>
          <a:noFill/>
        </p:spPr>
        <p:txBody>
          <a:bodyPr wrap="none" lIns="72000" rIns="72000" rtlCol="0">
            <a:spAutoFit/>
          </a:bodyPr>
          <a:lstStyle/>
          <a:p>
            <a:r>
              <a:rPr lang="en-US" b="1" dirty="0" smtClean="0"/>
              <a:t>Consumers</a:t>
            </a:r>
          </a:p>
        </p:txBody>
      </p:sp>
      <p:sp>
        <p:nvSpPr>
          <p:cNvPr id="11" name="TextBox 10"/>
          <p:cNvSpPr txBox="1"/>
          <p:nvPr/>
        </p:nvSpPr>
        <p:spPr>
          <a:xfrm>
            <a:off x="6934200" y="5486400"/>
            <a:ext cx="825079" cy="307777"/>
          </a:xfrm>
          <a:prstGeom prst="rect">
            <a:avLst/>
          </a:prstGeom>
          <a:noFill/>
        </p:spPr>
        <p:txBody>
          <a:bodyPr wrap="none" lIns="72000" rIns="72000" rtlCol="0">
            <a:spAutoFit/>
          </a:bodyPr>
          <a:lstStyle/>
          <a:p>
            <a:r>
              <a:rPr lang="en-US" b="1" dirty="0" smtClean="0"/>
              <a:t>Content</a:t>
            </a:r>
          </a:p>
        </p:txBody>
      </p:sp>
      <p:sp>
        <p:nvSpPr>
          <p:cNvPr id="12" name="TextBox 11"/>
          <p:cNvSpPr txBox="1"/>
          <p:nvPr/>
        </p:nvSpPr>
        <p:spPr>
          <a:xfrm>
            <a:off x="1547449" y="5486400"/>
            <a:ext cx="1133382" cy="307777"/>
          </a:xfrm>
          <a:prstGeom prst="rect">
            <a:avLst/>
          </a:prstGeom>
          <a:noFill/>
        </p:spPr>
        <p:txBody>
          <a:bodyPr wrap="none" lIns="72000" rIns="72000" rtlCol="0">
            <a:spAutoFit/>
          </a:bodyPr>
          <a:lstStyle/>
          <a:p>
            <a:r>
              <a:rPr lang="en-US" b="1" dirty="0" smtClean="0"/>
              <a:t>Advertisers</a:t>
            </a:r>
          </a:p>
        </p:txBody>
      </p:sp>
      <p:sp>
        <p:nvSpPr>
          <p:cNvPr id="13" name="TextBox 12"/>
          <p:cNvSpPr txBox="1"/>
          <p:nvPr/>
        </p:nvSpPr>
        <p:spPr>
          <a:xfrm>
            <a:off x="2617837" y="4495800"/>
            <a:ext cx="1086394" cy="830997"/>
          </a:xfrm>
          <a:prstGeom prst="rect">
            <a:avLst/>
          </a:prstGeom>
          <a:noFill/>
        </p:spPr>
        <p:txBody>
          <a:bodyPr wrap="none" lIns="72000" rIns="72000" rtlCol="0">
            <a:spAutoFit/>
          </a:bodyPr>
          <a:lstStyle/>
          <a:p>
            <a:pPr algn="ctr"/>
            <a:r>
              <a:rPr lang="en-US" sz="1200" dirty="0" smtClean="0"/>
              <a:t>Global </a:t>
            </a:r>
          </a:p>
          <a:p>
            <a:pPr algn="ctr"/>
            <a:r>
              <a:rPr lang="en-US" sz="1200" dirty="0" smtClean="0"/>
              <a:t>relationships </a:t>
            </a:r>
          </a:p>
          <a:p>
            <a:pPr algn="ctr"/>
            <a:r>
              <a:rPr lang="en-US" sz="1200" dirty="0" smtClean="0"/>
              <a:t>with Agencies </a:t>
            </a:r>
          </a:p>
          <a:p>
            <a:pPr algn="ctr"/>
            <a:r>
              <a:rPr lang="en-US" sz="1200" dirty="0" smtClean="0"/>
              <a:t>and Brands</a:t>
            </a:r>
          </a:p>
        </p:txBody>
      </p:sp>
      <p:sp>
        <p:nvSpPr>
          <p:cNvPr id="14" name="TextBox 13"/>
          <p:cNvSpPr txBox="1"/>
          <p:nvPr/>
        </p:nvSpPr>
        <p:spPr>
          <a:xfrm>
            <a:off x="5619206" y="4579203"/>
            <a:ext cx="1034697" cy="830997"/>
          </a:xfrm>
          <a:prstGeom prst="rect">
            <a:avLst/>
          </a:prstGeom>
          <a:noFill/>
        </p:spPr>
        <p:txBody>
          <a:bodyPr wrap="none" lIns="72000" rIns="72000" rtlCol="0">
            <a:spAutoFit/>
          </a:bodyPr>
          <a:lstStyle/>
          <a:p>
            <a:pPr algn="ctr"/>
            <a:r>
              <a:rPr lang="en-US" sz="1200" dirty="0" smtClean="0"/>
              <a:t>Global </a:t>
            </a:r>
          </a:p>
          <a:p>
            <a:pPr algn="ctr"/>
            <a:r>
              <a:rPr lang="en-US" sz="1200" dirty="0" smtClean="0"/>
              <a:t>content </a:t>
            </a:r>
          </a:p>
          <a:p>
            <a:pPr algn="ctr"/>
            <a:r>
              <a:rPr lang="en-US" sz="1200" dirty="0" smtClean="0"/>
              <a:t>commissions</a:t>
            </a:r>
          </a:p>
          <a:p>
            <a:pPr algn="ctr"/>
            <a:r>
              <a:rPr lang="en-US" sz="1200" dirty="0" smtClean="0"/>
              <a:t>and </a:t>
            </a:r>
            <a:r>
              <a:rPr lang="en-US" sz="1200" dirty="0" err="1" smtClean="0"/>
              <a:t>licences</a:t>
            </a:r>
            <a:endParaRPr lang="en-US" sz="1200" dirty="0" smtClean="0"/>
          </a:p>
        </p:txBody>
      </p:sp>
      <p:sp>
        <p:nvSpPr>
          <p:cNvPr id="15" name="TextBox 14"/>
          <p:cNvSpPr txBox="1"/>
          <p:nvPr/>
        </p:nvSpPr>
        <p:spPr>
          <a:xfrm>
            <a:off x="3962400" y="4719935"/>
            <a:ext cx="1543225" cy="461665"/>
          </a:xfrm>
          <a:prstGeom prst="rect">
            <a:avLst/>
          </a:prstGeom>
          <a:noFill/>
        </p:spPr>
        <p:txBody>
          <a:bodyPr wrap="none" lIns="72000" rIns="72000" rtlCol="0">
            <a:spAutoFit/>
          </a:bodyPr>
          <a:lstStyle/>
          <a:p>
            <a:pPr algn="ctr"/>
            <a:r>
              <a:rPr lang="en-US" sz="1200" dirty="0" smtClean="0"/>
              <a:t>Brand funded</a:t>
            </a:r>
          </a:p>
          <a:p>
            <a:pPr algn="ctr"/>
            <a:r>
              <a:rPr lang="en-US" sz="1200" dirty="0" smtClean="0"/>
              <a:t>content partnerships</a:t>
            </a:r>
          </a:p>
        </p:txBody>
      </p:sp>
      <p:sp>
        <p:nvSpPr>
          <p:cNvPr id="16" name="TextBox 15"/>
          <p:cNvSpPr txBox="1"/>
          <p:nvPr/>
        </p:nvSpPr>
        <p:spPr>
          <a:xfrm>
            <a:off x="5486400" y="1676400"/>
            <a:ext cx="1069562" cy="830997"/>
          </a:xfrm>
          <a:prstGeom prst="rect">
            <a:avLst/>
          </a:prstGeom>
          <a:noFill/>
        </p:spPr>
        <p:txBody>
          <a:bodyPr wrap="none" lIns="72000" rIns="72000" rtlCol="0">
            <a:spAutoFit/>
          </a:bodyPr>
          <a:lstStyle/>
          <a:p>
            <a:pPr algn="ctr"/>
            <a:r>
              <a:rPr lang="en-US" sz="1200" dirty="0" smtClean="0"/>
              <a:t>Global brand</a:t>
            </a:r>
          </a:p>
          <a:p>
            <a:pPr algn="ctr"/>
            <a:r>
              <a:rPr lang="en-US" sz="1200" dirty="0" smtClean="0"/>
              <a:t>management</a:t>
            </a:r>
          </a:p>
          <a:p>
            <a:pPr algn="ctr"/>
            <a:r>
              <a:rPr lang="en-US" sz="1200" dirty="0" smtClean="0"/>
              <a:t>and audience</a:t>
            </a:r>
          </a:p>
          <a:p>
            <a:pPr algn="ctr"/>
            <a:r>
              <a:rPr lang="en-US" sz="1200" dirty="0" smtClean="0"/>
              <a:t>aggregation</a:t>
            </a:r>
          </a:p>
        </p:txBody>
      </p:sp>
      <p:sp>
        <p:nvSpPr>
          <p:cNvPr id="17" name="TextBox 16"/>
          <p:cNvSpPr txBox="1"/>
          <p:nvPr/>
        </p:nvSpPr>
        <p:spPr>
          <a:xfrm>
            <a:off x="3886200" y="1752600"/>
            <a:ext cx="1568873" cy="830997"/>
          </a:xfrm>
          <a:prstGeom prst="rect">
            <a:avLst/>
          </a:prstGeom>
          <a:noFill/>
        </p:spPr>
        <p:txBody>
          <a:bodyPr wrap="none" lIns="72000" rIns="72000" rtlCol="0">
            <a:spAutoFit/>
          </a:bodyPr>
          <a:lstStyle/>
          <a:p>
            <a:pPr algn="ctr"/>
            <a:r>
              <a:rPr lang="en-US" sz="1200" dirty="0" smtClean="0"/>
              <a:t>Global </a:t>
            </a:r>
          </a:p>
          <a:p>
            <a:pPr algn="ctr"/>
            <a:r>
              <a:rPr lang="en-US" sz="1200" dirty="0" smtClean="0"/>
              <a:t>product </a:t>
            </a:r>
          </a:p>
          <a:p>
            <a:pPr algn="ctr"/>
            <a:r>
              <a:rPr lang="en-US" sz="1200" dirty="0" smtClean="0"/>
              <a:t>development</a:t>
            </a:r>
          </a:p>
          <a:p>
            <a:pPr algn="ctr"/>
            <a:r>
              <a:rPr lang="en-US" sz="1200" dirty="0" smtClean="0"/>
              <a:t>for apps and devices</a:t>
            </a:r>
          </a:p>
        </p:txBody>
      </p:sp>
      <p:sp>
        <p:nvSpPr>
          <p:cNvPr id="18" name="TextBox 17"/>
          <p:cNvSpPr txBox="1"/>
          <p:nvPr/>
        </p:nvSpPr>
        <p:spPr>
          <a:xfrm>
            <a:off x="2514600" y="1828800"/>
            <a:ext cx="1342925" cy="461665"/>
          </a:xfrm>
          <a:prstGeom prst="rect">
            <a:avLst/>
          </a:prstGeom>
          <a:noFill/>
        </p:spPr>
        <p:txBody>
          <a:bodyPr wrap="none" lIns="72000" rIns="72000" rtlCol="0">
            <a:spAutoFit/>
          </a:bodyPr>
          <a:lstStyle/>
          <a:p>
            <a:pPr algn="ctr"/>
            <a:r>
              <a:rPr lang="en-US" sz="1200" dirty="0" smtClean="0"/>
              <a:t>Global R&amp;D </a:t>
            </a:r>
          </a:p>
          <a:p>
            <a:pPr algn="ctr"/>
            <a:r>
              <a:rPr lang="en-US" sz="1200" dirty="0" smtClean="0"/>
              <a:t>and infrastructure</a:t>
            </a:r>
          </a:p>
        </p:txBody>
      </p:sp>
      <p:sp>
        <p:nvSpPr>
          <p:cNvPr id="19" name="TextBox 18"/>
          <p:cNvSpPr txBox="1"/>
          <p:nvPr/>
        </p:nvSpPr>
        <p:spPr>
          <a:xfrm>
            <a:off x="2803316" y="3429000"/>
            <a:ext cx="889525" cy="461665"/>
          </a:xfrm>
          <a:prstGeom prst="rect">
            <a:avLst/>
          </a:prstGeom>
          <a:noFill/>
        </p:spPr>
        <p:txBody>
          <a:bodyPr wrap="none" lIns="72000" rIns="72000" rtlCol="0">
            <a:spAutoFit/>
          </a:bodyPr>
          <a:lstStyle/>
          <a:p>
            <a:pPr algn="ctr"/>
            <a:r>
              <a:rPr lang="en-US" sz="1200" dirty="0" smtClean="0"/>
              <a:t>Ad tech </a:t>
            </a:r>
          </a:p>
          <a:p>
            <a:pPr algn="ctr"/>
            <a:r>
              <a:rPr lang="en-US" sz="1200" dirty="0" smtClean="0"/>
              <a:t>investment</a:t>
            </a:r>
          </a:p>
        </p:txBody>
      </p:sp>
      <p:sp>
        <p:nvSpPr>
          <p:cNvPr id="20" name="TextBox 19"/>
          <p:cNvSpPr txBox="1"/>
          <p:nvPr/>
        </p:nvSpPr>
        <p:spPr>
          <a:xfrm>
            <a:off x="5530332" y="3276600"/>
            <a:ext cx="1099068" cy="646331"/>
          </a:xfrm>
          <a:prstGeom prst="rect">
            <a:avLst/>
          </a:prstGeom>
          <a:noFill/>
        </p:spPr>
        <p:txBody>
          <a:bodyPr wrap="none" lIns="72000" rIns="72000" rtlCol="0">
            <a:spAutoFit/>
          </a:bodyPr>
          <a:lstStyle/>
          <a:p>
            <a:pPr algn="ctr"/>
            <a:r>
              <a:rPr lang="en-US" sz="1200" dirty="0" smtClean="0"/>
              <a:t>Audience</a:t>
            </a:r>
          </a:p>
          <a:p>
            <a:pPr algn="ctr"/>
            <a:r>
              <a:rPr lang="en-US" sz="1200" dirty="0" smtClean="0"/>
              <a:t>measurement</a:t>
            </a:r>
          </a:p>
          <a:p>
            <a:pPr algn="ctr"/>
            <a:r>
              <a:rPr lang="en-US" sz="1200" dirty="0" smtClean="0"/>
              <a:t>&amp; insight</a:t>
            </a:r>
          </a:p>
        </p:txBody>
      </p:sp>
      <p:sp>
        <p:nvSpPr>
          <p:cNvPr id="21" name="TextBox 20"/>
          <p:cNvSpPr txBox="1"/>
          <p:nvPr/>
        </p:nvSpPr>
        <p:spPr>
          <a:xfrm>
            <a:off x="4191306" y="3269903"/>
            <a:ext cx="999739" cy="830997"/>
          </a:xfrm>
          <a:prstGeom prst="rect">
            <a:avLst/>
          </a:prstGeom>
          <a:noFill/>
        </p:spPr>
        <p:txBody>
          <a:bodyPr wrap="none" lIns="72000" rIns="72000" rtlCol="0">
            <a:spAutoFit/>
          </a:bodyPr>
          <a:lstStyle/>
          <a:p>
            <a:pPr algn="ctr"/>
            <a:r>
              <a:rPr lang="en-US" sz="1200" b="1" i="1" dirty="0" smtClean="0"/>
              <a:t>DATA</a:t>
            </a:r>
          </a:p>
          <a:p>
            <a:pPr algn="ctr"/>
            <a:r>
              <a:rPr lang="en-US" sz="900" b="1" i="1" dirty="0" smtClean="0"/>
              <a:t>(individual,</a:t>
            </a:r>
          </a:p>
          <a:p>
            <a:pPr algn="ctr"/>
            <a:r>
              <a:rPr lang="en-US" sz="900" b="1" i="1" dirty="0" smtClean="0"/>
              <a:t>segment,</a:t>
            </a:r>
          </a:p>
          <a:p>
            <a:pPr algn="ctr"/>
            <a:r>
              <a:rPr lang="en-US" sz="900" b="1" i="1" dirty="0" smtClean="0"/>
              <a:t>region / nation,</a:t>
            </a:r>
          </a:p>
          <a:p>
            <a:pPr algn="ctr"/>
            <a:r>
              <a:rPr lang="en-US" sz="900" b="1" i="1" dirty="0" smtClean="0"/>
              <a:t>global)</a:t>
            </a:r>
          </a:p>
        </p:txBody>
      </p:sp>
    </p:spTree>
    <p:extLst>
      <p:ext uri="{BB962C8B-B14F-4D97-AF65-F5344CB8AC3E}">
        <p14:creationId xmlns:p14="http://schemas.microsoft.com/office/powerpoint/2010/main" val="295253875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r"/>
            <a:r>
              <a:rPr lang="en-US" dirty="0"/>
              <a:t>4</a:t>
            </a:r>
            <a:r>
              <a:rPr lang="en-US" dirty="0" smtClean="0"/>
              <a:t>. Piracy</a:t>
            </a:r>
            <a:endParaRPr lang="en-US" dirty="0"/>
          </a:p>
        </p:txBody>
      </p:sp>
      <p:sp>
        <p:nvSpPr>
          <p:cNvPr id="5" name="Slide Number Placeholder 4"/>
          <p:cNvSpPr>
            <a:spLocks noGrp="1"/>
          </p:cNvSpPr>
          <p:nvPr>
            <p:ph type="sldNum" sz="quarter" idx="12"/>
          </p:nvPr>
        </p:nvSpPr>
        <p:spPr/>
        <p:txBody>
          <a:bodyPr/>
          <a:lstStyle/>
          <a:p>
            <a:pPr>
              <a:defRPr/>
            </a:pPr>
            <a:fld id="{D27BD2DE-65B1-48A8-87F7-30B12E9E62A9}" type="slidenum">
              <a:rPr lang="en-US" smtClean="0">
                <a:solidFill>
                  <a:srgbClr val="F1F2F2"/>
                </a:solidFill>
                <a:latin typeface="Arial"/>
              </a:rPr>
              <a:pPr>
                <a:defRPr/>
              </a:pPr>
              <a:t>24</a:t>
            </a:fld>
            <a:endParaRPr lang="en-US">
              <a:solidFill>
                <a:srgbClr val="F1F2F2"/>
              </a:solidFill>
              <a:latin typeface="Arial"/>
            </a:endParaRPr>
          </a:p>
        </p:txBody>
      </p:sp>
    </p:spTree>
    <p:extLst>
      <p:ext uri="{BB962C8B-B14F-4D97-AF65-F5344CB8AC3E}">
        <p14:creationId xmlns:p14="http://schemas.microsoft.com/office/powerpoint/2010/main" val="336547278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6" y="356659"/>
            <a:ext cx="7921699" cy="959909"/>
          </a:xfrm>
        </p:spPr>
        <p:txBody>
          <a:bodyPr>
            <a:normAutofit/>
          </a:bodyPr>
          <a:lstStyle/>
          <a:p>
            <a:r>
              <a:rPr lang="en-GB" dirty="0" smtClean="0"/>
              <a:t>‘Control word’ sharing is the most common pay TV piracy method </a:t>
            </a:r>
            <a:endParaRPr lang="en-GB" dirty="0"/>
          </a:p>
        </p:txBody>
      </p:sp>
      <p:sp>
        <p:nvSpPr>
          <p:cNvPr id="3" name="Content Placeholder 2"/>
          <p:cNvSpPr>
            <a:spLocks noGrp="1"/>
          </p:cNvSpPr>
          <p:nvPr>
            <p:ph idx="1"/>
          </p:nvPr>
        </p:nvSpPr>
        <p:spPr>
          <a:xfrm>
            <a:off x="4499992" y="1196752"/>
            <a:ext cx="4402386" cy="4415367"/>
          </a:xfrm>
        </p:spPr>
        <p:txBody>
          <a:bodyPr/>
          <a:lstStyle/>
          <a:p>
            <a:pPr algn="just"/>
            <a:r>
              <a:rPr lang="en-US" dirty="0"/>
              <a:t>N</a:t>
            </a:r>
            <a:r>
              <a:rPr lang="en-US" dirty="0" smtClean="0"/>
              <a:t>ot new - existed </a:t>
            </a:r>
            <a:r>
              <a:rPr lang="en-US" dirty="0"/>
              <a:t>in the pre-Internet era, when </a:t>
            </a:r>
            <a:r>
              <a:rPr lang="en-US" dirty="0" smtClean="0"/>
              <a:t>pirates mainly relied on non-electronic means, such as physical cloned cards for control word redistribution. </a:t>
            </a:r>
          </a:p>
          <a:p>
            <a:pPr algn="just"/>
            <a:r>
              <a:rPr lang="en-US" dirty="0" smtClean="0"/>
              <a:t>Pirates with a single </a:t>
            </a:r>
            <a:r>
              <a:rPr lang="en-US" dirty="0"/>
              <a:t>authorised card </a:t>
            </a:r>
            <a:r>
              <a:rPr lang="en-US" dirty="0" smtClean="0"/>
              <a:t>can now capture control words </a:t>
            </a:r>
            <a:r>
              <a:rPr lang="en-US" dirty="0"/>
              <a:t>and </a:t>
            </a:r>
            <a:r>
              <a:rPr lang="en-US" dirty="0" smtClean="0"/>
              <a:t>redistribute </a:t>
            </a:r>
            <a:r>
              <a:rPr lang="en-US" dirty="0"/>
              <a:t>them to thousands of Internet-connected STBs </a:t>
            </a:r>
          </a:p>
          <a:p>
            <a:pPr algn="just"/>
            <a:r>
              <a:rPr lang="en-US" dirty="0" smtClean="0"/>
              <a:t>Highest impact on pay satellite - one-way </a:t>
            </a:r>
            <a:r>
              <a:rPr lang="en-US" dirty="0"/>
              <a:t>nature of </a:t>
            </a:r>
            <a:r>
              <a:rPr lang="en-US" dirty="0" smtClean="0"/>
              <a:t>satellite </a:t>
            </a:r>
            <a:r>
              <a:rPr lang="en-US" dirty="0"/>
              <a:t>transmission makes it difficult </a:t>
            </a:r>
            <a:r>
              <a:rPr lang="en-US" dirty="0" smtClean="0"/>
              <a:t>to </a:t>
            </a:r>
            <a:r>
              <a:rPr lang="en-US" dirty="0"/>
              <a:t>tackle control word </a:t>
            </a:r>
            <a:r>
              <a:rPr lang="en-US" dirty="0" smtClean="0"/>
              <a:t>sharing</a:t>
            </a:r>
            <a:endParaRPr lang="en-US" dirty="0"/>
          </a:p>
          <a:p>
            <a:pPr algn="just"/>
            <a:endParaRPr lang="en-GB" sz="1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26" y="1268761"/>
            <a:ext cx="4050450"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05376" y="3717032"/>
            <a:ext cx="3960440" cy="2112235"/>
          </a:xfrm>
          <a:prstGeom prst="rect">
            <a:avLst/>
          </a:prstGeom>
          <a:solidFill>
            <a:srgbClr val="FDBA4D"/>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r>
              <a:rPr lang="en-GB" sz="1600" b="1" dirty="0" smtClean="0">
                <a:solidFill>
                  <a:schemeClr val="tx1"/>
                </a:solidFill>
              </a:rPr>
              <a:t>Software loaded on a legitimate </a:t>
            </a:r>
            <a:r>
              <a:rPr lang="en-GB" sz="1600" b="1" dirty="0">
                <a:solidFill>
                  <a:schemeClr val="tx1"/>
                </a:solidFill>
              </a:rPr>
              <a:t>receiver </a:t>
            </a:r>
            <a:r>
              <a:rPr lang="en-GB" sz="1600" b="1" dirty="0" smtClean="0">
                <a:solidFill>
                  <a:schemeClr val="tx1"/>
                </a:solidFill>
              </a:rPr>
              <a:t>allows </a:t>
            </a:r>
            <a:r>
              <a:rPr lang="en-GB" sz="1600" b="1" dirty="0">
                <a:solidFill>
                  <a:schemeClr val="tx1"/>
                </a:solidFill>
              </a:rPr>
              <a:t>it to share </a:t>
            </a:r>
            <a:r>
              <a:rPr lang="en-GB" sz="1600" b="1" dirty="0" smtClean="0">
                <a:solidFill>
                  <a:schemeClr val="tx1"/>
                </a:solidFill>
              </a:rPr>
              <a:t>control </a:t>
            </a:r>
            <a:r>
              <a:rPr lang="en-GB" sz="1600" b="1" dirty="0">
                <a:solidFill>
                  <a:schemeClr val="tx1"/>
                </a:solidFill>
              </a:rPr>
              <a:t>word over the internet to pirate set-top-boxes </a:t>
            </a:r>
            <a:r>
              <a:rPr lang="en-GB" sz="1600" b="1" dirty="0" smtClean="0">
                <a:solidFill>
                  <a:schemeClr val="tx1"/>
                </a:solidFill>
              </a:rPr>
              <a:t>– they can then access </a:t>
            </a:r>
            <a:r>
              <a:rPr lang="en-GB" sz="1600" b="1" dirty="0">
                <a:solidFill>
                  <a:schemeClr val="tx1"/>
                </a:solidFill>
              </a:rPr>
              <a:t>the content as if they had their own subscription. C</a:t>
            </a:r>
            <a:r>
              <a:rPr lang="en-GB" sz="1600" b="1" dirty="0" smtClean="0">
                <a:solidFill>
                  <a:schemeClr val="tx1"/>
                </a:solidFill>
              </a:rPr>
              <a:t>ontrol </a:t>
            </a:r>
            <a:r>
              <a:rPr lang="en-GB" sz="1600" b="1" dirty="0">
                <a:solidFill>
                  <a:schemeClr val="tx1"/>
                </a:solidFill>
              </a:rPr>
              <a:t>word sharing also allows for </a:t>
            </a:r>
            <a:r>
              <a:rPr lang="en-GB" sz="1600" b="1" dirty="0" smtClean="0">
                <a:solidFill>
                  <a:schemeClr val="tx1"/>
                </a:solidFill>
              </a:rPr>
              <a:t>retransmission </a:t>
            </a:r>
            <a:r>
              <a:rPr lang="en-GB" sz="1600" b="1" dirty="0">
                <a:solidFill>
                  <a:schemeClr val="tx1"/>
                </a:solidFill>
              </a:rPr>
              <a:t>of content </a:t>
            </a:r>
            <a:r>
              <a:rPr lang="en-GB" sz="1600" b="1" dirty="0" smtClean="0">
                <a:solidFill>
                  <a:schemeClr val="tx1"/>
                </a:solidFill>
              </a:rPr>
              <a:t>itself</a:t>
            </a:r>
            <a:endParaRPr lang="en-GB" sz="1600" b="1" dirty="0">
              <a:solidFill>
                <a:schemeClr val="tx1"/>
              </a:solidFill>
            </a:endParaRPr>
          </a:p>
        </p:txBody>
      </p:sp>
      <p:sp>
        <p:nvSpPr>
          <p:cNvPr id="7" name="Slide Number Placeholder 3"/>
          <p:cNvSpPr>
            <a:spLocks noGrp="1"/>
          </p:cNvSpPr>
          <p:nvPr>
            <p:ph type="sldNum" sz="quarter" idx="4294967295"/>
          </p:nvPr>
        </p:nvSpPr>
        <p:spPr bwMode="auto">
          <a:xfrm>
            <a:off x="8101013" y="6510338"/>
            <a:ext cx="576262" cy="219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fontAlgn="base">
              <a:spcBef>
                <a:spcPct val="0"/>
              </a:spcBef>
              <a:spcAft>
                <a:spcPct val="0"/>
              </a:spcAft>
            </a:pPr>
            <a:fld id="{89C4F8BB-8BE9-4DDE-B214-8B1494652E80}" type="slidenum">
              <a:rPr lang="en-US" altLang="en-US" sz="800">
                <a:solidFill>
                  <a:srgbClr val="495965"/>
                </a:solidFill>
              </a:rPr>
              <a:pPr fontAlgn="base">
                <a:spcBef>
                  <a:spcPct val="0"/>
                </a:spcBef>
                <a:spcAft>
                  <a:spcPct val="0"/>
                </a:spcAft>
              </a:pPr>
              <a:t>25</a:t>
            </a:fld>
            <a:endParaRPr lang="en-US" altLang="en-US" sz="800">
              <a:solidFill>
                <a:srgbClr val="495965"/>
              </a:solidFill>
            </a:endParaRPr>
          </a:p>
        </p:txBody>
      </p:sp>
    </p:spTree>
    <p:extLst>
      <p:ext uri="{BB962C8B-B14F-4D97-AF65-F5344CB8AC3E}">
        <p14:creationId xmlns:p14="http://schemas.microsoft.com/office/powerpoint/2010/main" val="25825421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356659"/>
            <a:ext cx="8213251" cy="959909"/>
          </a:xfrm>
        </p:spPr>
        <p:txBody>
          <a:bodyPr>
            <a:normAutofit/>
          </a:bodyPr>
          <a:lstStyle/>
          <a:p>
            <a:r>
              <a:rPr lang="en-GB" b="1" dirty="0"/>
              <a:t>Direct </a:t>
            </a:r>
            <a:r>
              <a:rPr lang="en-GB" b="1" dirty="0" smtClean="0"/>
              <a:t>File sharing – the ‘Electronic Sell-Thru’ of piracy</a:t>
            </a:r>
            <a:endParaRPr lang="en-GB" dirty="0"/>
          </a:p>
        </p:txBody>
      </p:sp>
      <p:sp>
        <p:nvSpPr>
          <p:cNvPr id="3" name="Content Placeholder 2"/>
          <p:cNvSpPr>
            <a:spLocks noGrp="1"/>
          </p:cNvSpPr>
          <p:nvPr>
            <p:ph idx="1"/>
          </p:nvPr>
        </p:nvSpPr>
        <p:spPr>
          <a:xfrm>
            <a:off x="457200" y="1508787"/>
            <a:ext cx="5050904" cy="1272141"/>
          </a:xfrm>
        </p:spPr>
        <p:txBody>
          <a:bodyPr/>
          <a:lstStyle/>
          <a:p>
            <a:pPr algn="just"/>
            <a:r>
              <a:rPr lang="en-US" dirty="0" smtClean="0"/>
              <a:t>Users </a:t>
            </a:r>
            <a:r>
              <a:rPr lang="en-US" dirty="0"/>
              <a:t>can </a:t>
            </a:r>
            <a:r>
              <a:rPr lang="en-US" dirty="0" smtClean="0"/>
              <a:t>store </a:t>
            </a:r>
            <a:r>
              <a:rPr lang="en-US" dirty="0"/>
              <a:t>illegitimate content, as easily as they would on their own hard </a:t>
            </a:r>
            <a:r>
              <a:rPr lang="en-US" dirty="0" smtClean="0"/>
              <a:t>drives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89678231"/>
              </p:ext>
            </p:extLst>
          </p:nvPr>
        </p:nvGraphicFramePr>
        <p:xfrm>
          <a:off x="5796136" y="1508770"/>
          <a:ext cx="2755900" cy="4800544"/>
        </p:xfrm>
        <a:graphic>
          <a:graphicData uri="http://schemas.openxmlformats.org/drawingml/2006/table">
            <a:tbl>
              <a:tblPr firstRow="1" firstCol="1" bandRow="1">
                <a:tableStyleId>{5C22544A-7EE6-4342-B048-85BDC9FD1C3A}</a:tableStyleId>
              </a:tblPr>
              <a:tblGrid>
                <a:gridCol w="1435100"/>
                <a:gridCol w="1320800"/>
              </a:tblGrid>
              <a:tr h="564769">
                <a:tc>
                  <a:txBody>
                    <a:bodyPr/>
                    <a:lstStyle/>
                    <a:p>
                      <a:pPr>
                        <a:lnSpc>
                          <a:spcPct val="115000"/>
                        </a:lnSpc>
                        <a:spcAft>
                          <a:spcPts val="0"/>
                        </a:spcAft>
                      </a:pPr>
                      <a:r>
                        <a:rPr lang="en-GB" sz="1200" dirty="0">
                          <a:effectLst/>
                        </a:rPr>
                        <a:t>Name</a:t>
                      </a:r>
                      <a:endParaRPr lang="en-GB" sz="12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200" dirty="0">
                          <a:effectLst/>
                        </a:rPr>
                        <a:t>Unique Monthly </a:t>
                      </a:r>
                      <a:r>
                        <a:rPr lang="en-GB" sz="1200" dirty="0" smtClean="0">
                          <a:effectLst/>
                        </a:rPr>
                        <a:t>Users </a:t>
                      </a:r>
                      <a:r>
                        <a:rPr lang="en-GB" sz="1200" dirty="0">
                          <a:effectLst/>
                        </a:rPr>
                        <a:t>(m)</a:t>
                      </a:r>
                      <a:endParaRPr lang="en-GB" sz="1200" dirty="0">
                        <a:effectLst/>
                        <a:latin typeface="Calibri"/>
                        <a:ea typeface="Calibri"/>
                        <a:cs typeface="Times New Roman"/>
                      </a:endParaRPr>
                    </a:p>
                  </a:txBody>
                  <a:tcPr marL="68580" marR="68580" marT="0" marB="0"/>
                </a:tc>
              </a:tr>
              <a:tr h="282385">
                <a:tc>
                  <a:txBody>
                    <a:bodyPr/>
                    <a:lstStyle/>
                    <a:p>
                      <a:pPr>
                        <a:lnSpc>
                          <a:spcPct val="115000"/>
                        </a:lnSpc>
                        <a:spcAft>
                          <a:spcPts val="0"/>
                        </a:spcAft>
                      </a:pPr>
                      <a:r>
                        <a:rPr lang="en-GB" sz="1200">
                          <a:effectLst/>
                        </a:rPr>
                        <a:t>DropBox</a:t>
                      </a:r>
                      <a:endParaRPr lang="en-GB" sz="12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200">
                          <a:effectLst/>
                        </a:rPr>
                        <a:t>35</a:t>
                      </a:r>
                      <a:endParaRPr lang="en-GB" sz="1200">
                        <a:effectLst/>
                        <a:latin typeface="Calibri"/>
                        <a:ea typeface="Calibri"/>
                        <a:cs typeface="Times New Roman"/>
                      </a:endParaRPr>
                    </a:p>
                  </a:txBody>
                  <a:tcPr marL="68580" marR="68580" marT="0" marB="0"/>
                </a:tc>
              </a:tr>
              <a:tr h="282385">
                <a:tc>
                  <a:txBody>
                    <a:bodyPr/>
                    <a:lstStyle/>
                    <a:p>
                      <a:pPr>
                        <a:lnSpc>
                          <a:spcPct val="115000"/>
                        </a:lnSpc>
                        <a:spcAft>
                          <a:spcPts val="0"/>
                        </a:spcAft>
                      </a:pPr>
                      <a:r>
                        <a:rPr lang="en-GB" sz="1200">
                          <a:effectLst/>
                        </a:rPr>
                        <a:t>MediaFire</a:t>
                      </a:r>
                      <a:endParaRPr lang="en-GB" sz="12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200">
                          <a:effectLst/>
                        </a:rPr>
                        <a:t>22.5</a:t>
                      </a:r>
                      <a:endParaRPr lang="en-GB" sz="1200">
                        <a:effectLst/>
                        <a:latin typeface="Calibri"/>
                        <a:ea typeface="Calibri"/>
                        <a:cs typeface="Times New Roman"/>
                      </a:endParaRPr>
                    </a:p>
                  </a:txBody>
                  <a:tcPr marL="68580" marR="68580" marT="0" marB="0"/>
                </a:tc>
              </a:tr>
              <a:tr h="282385">
                <a:tc>
                  <a:txBody>
                    <a:bodyPr/>
                    <a:lstStyle/>
                    <a:p>
                      <a:pPr>
                        <a:lnSpc>
                          <a:spcPct val="115000"/>
                        </a:lnSpc>
                        <a:spcAft>
                          <a:spcPts val="0"/>
                        </a:spcAft>
                      </a:pPr>
                      <a:r>
                        <a:rPr lang="en-GB" sz="1200">
                          <a:effectLst/>
                        </a:rPr>
                        <a:t>4Shared</a:t>
                      </a:r>
                      <a:endParaRPr lang="en-GB" sz="12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200">
                          <a:effectLst/>
                        </a:rPr>
                        <a:t>21</a:t>
                      </a:r>
                      <a:endParaRPr lang="en-GB" sz="1200">
                        <a:effectLst/>
                        <a:latin typeface="Calibri"/>
                        <a:ea typeface="Calibri"/>
                        <a:cs typeface="Times New Roman"/>
                      </a:endParaRPr>
                    </a:p>
                  </a:txBody>
                  <a:tcPr marL="68580" marR="68580" marT="0" marB="0"/>
                </a:tc>
              </a:tr>
              <a:tr h="282385">
                <a:tc>
                  <a:txBody>
                    <a:bodyPr/>
                    <a:lstStyle/>
                    <a:p>
                      <a:pPr>
                        <a:lnSpc>
                          <a:spcPct val="115000"/>
                        </a:lnSpc>
                        <a:spcAft>
                          <a:spcPts val="0"/>
                        </a:spcAft>
                      </a:pPr>
                      <a:r>
                        <a:rPr lang="en-GB" sz="1200">
                          <a:effectLst/>
                        </a:rPr>
                        <a:t>Google Drive</a:t>
                      </a:r>
                      <a:endParaRPr lang="en-GB" sz="12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200">
                          <a:effectLst/>
                        </a:rPr>
                        <a:t>18.5</a:t>
                      </a:r>
                      <a:endParaRPr lang="en-GB" sz="1200">
                        <a:effectLst/>
                        <a:latin typeface="Calibri"/>
                        <a:ea typeface="Calibri"/>
                        <a:cs typeface="Times New Roman"/>
                      </a:endParaRPr>
                    </a:p>
                  </a:txBody>
                  <a:tcPr marL="68580" marR="68580" marT="0" marB="0"/>
                </a:tc>
              </a:tr>
              <a:tr h="282385">
                <a:tc>
                  <a:txBody>
                    <a:bodyPr/>
                    <a:lstStyle/>
                    <a:p>
                      <a:pPr>
                        <a:lnSpc>
                          <a:spcPct val="115000"/>
                        </a:lnSpc>
                        <a:spcAft>
                          <a:spcPts val="0"/>
                        </a:spcAft>
                      </a:pPr>
                      <a:r>
                        <a:rPr lang="en-GB" sz="1200">
                          <a:effectLst/>
                        </a:rPr>
                        <a:t>SkyDrive</a:t>
                      </a:r>
                      <a:endParaRPr lang="en-GB" sz="12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200">
                          <a:effectLst/>
                        </a:rPr>
                        <a:t>16</a:t>
                      </a:r>
                      <a:endParaRPr lang="en-GB" sz="1200">
                        <a:effectLst/>
                        <a:latin typeface="Calibri"/>
                        <a:ea typeface="Calibri"/>
                        <a:cs typeface="Times New Roman"/>
                      </a:endParaRPr>
                    </a:p>
                  </a:txBody>
                  <a:tcPr marL="68580" marR="68580" marT="0" marB="0"/>
                </a:tc>
              </a:tr>
              <a:tr h="282385">
                <a:tc>
                  <a:txBody>
                    <a:bodyPr/>
                    <a:lstStyle/>
                    <a:p>
                      <a:pPr>
                        <a:lnSpc>
                          <a:spcPct val="115000"/>
                        </a:lnSpc>
                        <a:spcAft>
                          <a:spcPts val="0"/>
                        </a:spcAft>
                      </a:pPr>
                      <a:r>
                        <a:rPr lang="en-GB" sz="1200">
                          <a:effectLst/>
                        </a:rPr>
                        <a:t>iCloud</a:t>
                      </a:r>
                      <a:endParaRPr lang="en-GB" sz="12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200">
                          <a:effectLst/>
                        </a:rPr>
                        <a:t>9.5</a:t>
                      </a:r>
                      <a:endParaRPr lang="en-GB" sz="1200">
                        <a:effectLst/>
                        <a:latin typeface="Calibri"/>
                        <a:ea typeface="Calibri"/>
                        <a:cs typeface="Times New Roman"/>
                      </a:endParaRPr>
                    </a:p>
                  </a:txBody>
                  <a:tcPr marL="68580" marR="68580" marT="0" marB="0"/>
                </a:tc>
              </a:tr>
              <a:tr h="282385">
                <a:tc>
                  <a:txBody>
                    <a:bodyPr/>
                    <a:lstStyle/>
                    <a:p>
                      <a:pPr>
                        <a:lnSpc>
                          <a:spcPct val="115000"/>
                        </a:lnSpc>
                        <a:spcAft>
                          <a:spcPts val="0"/>
                        </a:spcAft>
                      </a:pPr>
                      <a:r>
                        <a:rPr lang="en-GB" sz="1200">
                          <a:effectLst/>
                        </a:rPr>
                        <a:t>Box</a:t>
                      </a:r>
                      <a:endParaRPr lang="en-GB" sz="12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200">
                          <a:effectLst/>
                        </a:rPr>
                        <a:t>6.75</a:t>
                      </a:r>
                      <a:endParaRPr lang="en-GB" sz="1200">
                        <a:effectLst/>
                        <a:latin typeface="Calibri"/>
                        <a:ea typeface="Calibri"/>
                        <a:cs typeface="Times New Roman"/>
                      </a:endParaRPr>
                    </a:p>
                  </a:txBody>
                  <a:tcPr marL="68580" marR="68580" marT="0" marB="0"/>
                </a:tc>
              </a:tr>
              <a:tr h="282385">
                <a:tc>
                  <a:txBody>
                    <a:bodyPr/>
                    <a:lstStyle/>
                    <a:p>
                      <a:pPr>
                        <a:lnSpc>
                          <a:spcPct val="115000"/>
                        </a:lnSpc>
                        <a:spcAft>
                          <a:spcPts val="0"/>
                        </a:spcAft>
                      </a:pPr>
                      <a:r>
                        <a:rPr lang="en-GB" sz="1200">
                          <a:effectLst/>
                        </a:rPr>
                        <a:t>Mega</a:t>
                      </a:r>
                      <a:endParaRPr lang="en-GB" sz="12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200">
                          <a:effectLst/>
                        </a:rPr>
                        <a:t>6.5</a:t>
                      </a:r>
                      <a:endParaRPr lang="en-GB" sz="1200">
                        <a:effectLst/>
                        <a:latin typeface="Calibri"/>
                        <a:ea typeface="Calibri"/>
                        <a:cs typeface="Times New Roman"/>
                      </a:endParaRPr>
                    </a:p>
                  </a:txBody>
                  <a:tcPr marL="68580" marR="68580" marT="0" marB="0"/>
                </a:tc>
              </a:tr>
              <a:tr h="282385">
                <a:tc>
                  <a:txBody>
                    <a:bodyPr/>
                    <a:lstStyle/>
                    <a:p>
                      <a:pPr>
                        <a:lnSpc>
                          <a:spcPct val="115000"/>
                        </a:lnSpc>
                        <a:spcAft>
                          <a:spcPts val="0"/>
                        </a:spcAft>
                      </a:pPr>
                      <a:r>
                        <a:rPr lang="en-GB" sz="1200">
                          <a:effectLst/>
                        </a:rPr>
                        <a:t>ZippyShare</a:t>
                      </a:r>
                      <a:endParaRPr lang="en-GB" sz="12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200">
                          <a:effectLst/>
                        </a:rPr>
                        <a:t>6.25</a:t>
                      </a:r>
                      <a:endParaRPr lang="en-GB" sz="1200">
                        <a:effectLst/>
                        <a:latin typeface="Calibri"/>
                        <a:ea typeface="Calibri"/>
                        <a:cs typeface="Times New Roman"/>
                      </a:endParaRPr>
                    </a:p>
                  </a:txBody>
                  <a:tcPr marL="68580" marR="68580" marT="0" marB="0"/>
                </a:tc>
              </a:tr>
              <a:tr h="282385">
                <a:tc>
                  <a:txBody>
                    <a:bodyPr/>
                    <a:lstStyle/>
                    <a:p>
                      <a:pPr>
                        <a:lnSpc>
                          <a:spcPct val="115000"/>
                        </a:lnSpc>
                        <a:spcAft>
                          <a:spcPts val="0"/>
                        </a:spcAft>
                      </a:pPr>
                      <a:r>
                        <a:rPr lang="en-GB" sz="1200">
                          <a:effectLst/>
                        </a:rPr>
                        <a:t>Uploaded</a:t>
                      </a:r>
                      <a:endParaRPr lang="en-GB" sz="12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200">
                          <a:effectLst/>
                        </a:rPr>
                        <a:t>6</a:t>
                      </a:r>
                      <a:endParaRPr lang="en-GB" sz="1200">
                        <a:effectLst/>
                        <a:latin typeface="Calibri"/>
                        <a:ea typeface="Calibri"/>
                        <a:cs typeface="Times New Roman"/>
                      </a:endParaRPr>
                    </a:p>
                  </a:txBody>
                  <a:tcPr marL="68580" marR="68580" marT="0" marB="0"/>
                </a:tc>
              </a:tr>
              <a:tr h="282385">
                <a:tc>
                  <a:txBody>
                    <a:bodyPr/>
                    <a:lstStyle/>
                    <a:p>
                      <a:pPr>
                        <a:lnSpc>
                          <a:spcPct val="115000"/>
                        </a:lnSpc>
                        <a:spcAft>
                          <a:spcPts val="0"/>
                        </a:spcAft>
                      </a:pPr>
                      <a:r>
                        <a:rPr lang="en-GB" sz="1200">
                          <a:effectLst/>
                        </a:rPr>
                        <a:t>DepositFiles</a:t>
                      </a:r>
                      <a:endParaRPr lang="en-GB" sz="12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200">
                          <a:effectLst/>
                        </a:rPr>
                        <a:t>4.75</a:t>
                      </a:r>
                      <a:endParaRPr lang="en-GB" sz="1200">
                        <a:effectLst/>
                        <a:latin typeface="Calibri"/>
                        <a:ea typeface="Calibri"/>
                        <a:cs typeface="Times New Roman"/>
                      </a:endParaRPr>
                    </a:p>
                  </a:txBody>
                  <a:tcPr marL="68580" marR="68580" marT="0" marB="0"/>
                </a:tc>
              </a:tr>
              <a:tr h="282385">
                <a:tc>
                  <a:txBody>
                    <a:bodyPr/>
                    <a:lstStyle/>
                    <a:p>
                      <a:pPr>
                        <a:lnSpc>
                          <a:spcPct val="115000"/>
                        </a:lnSpc>
                        <a:spcAft>
                          <a:spcPts val="0"/>
                        </a:spcAft>
                      </a:pPr>
                      <a:r>
                        <a:rPr lang="en-GB" sz="1200">
                          <a:effectLst/>
                        </a:rPr>
                        <a:t>HighTail</a:t>
                      </a:r>
                      <a:endParaRPr lang="en-GB" sz="12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200">
                          <a:effectLst/>
                        </a:rPr>
                        <a:t>4.5</a:t>
                      </a:r>
                      <a:endParaRPr lang="en-GB" sz="1200">
                        <a:effectLst/>
                        <a:latin typeface="Calibri"/>
                        <a:ea typeface="Calibri"/>
                        <a:cs typeface="Times New Roman"/>
                      </a:endParaRPr>
                    </a:p>
                  </a:txBody>
                  <a:tcPr marL="68580" marR="68580" marT="0" marB="0"/>
                </a:tc>
              </a:tr>
              <a:tr h="282385">
                <a:tc>
                  <a:txBody>
                    <a:bodyPr/>
                    <a:lstStyle/>
                    <a:p>
                      <a:pPr>
                        <a:lnSpc>
                          <a:spcPct val="115000"/>
                        </a:lnSpc>
                        <a:spcAft>
                          <a:spcPts val="0"/>
                        </a:spcAft>
                      </a:pPr>
                      <a:r>
                        <a:rPr lang="en-GB" sz="1200">
                          <a:effectLst/>
                        </a:rPr>
                        <a:t>SendSpace</a:t>
                      </a:r>
                      <a:endParaRPr lang="en-GB" sz="12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200">
                          <a:effectLst/>
                        </a:rPr>
                        <a:t>4</a:t>
                      </a:r>
                      <a:endParaRPr lang="en-GB" sz="1200">
                        <a:effectLst/>
                        <a:latin typeface="Calibri"/>
                        <a:ea typeface="Calibri"/>
                        <a:cs typeface="Times New Roman"/>
                      </a:endParaRPr>
                    </a:p>
                  </a:txBody>
                  <a:tcPr marL="68580" marR="68580" marT="0" marB="0"/>
                </a:tc>
              </a:tr>
              <a:tr h="282385">
                <a:tc>
                  <a:txBody>
                    <a:bodyPr/>
                    <a:lstStyle/>
                    <a:p>
                      <a:pPr>
                        <a:lnSpc>
                          <a:spcPct val="115000"/>
                        </a:lnSpc>
                        <a:spcAft>
                          <a:spcPts val="0"/>
                        </a:spcAft>
                      </a:pPr>
                      <a:r>
                        <a:rPr lang="en-GB" sz="1200">
                          <a:effectLst/>
                        </a:rPr>
                        <a:t>RapidShare</a:t>
                      </a:r>
                      <a:endParaRPr lang="en-GB" sz="12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200">
                          <a:effectLst/>
                        </a:rPr>
                        <a:t>3.25</a:t>
                      </a:r>
                      <a:endParaRPr lang="en-GB" sz="1200">
                        <a:effectLst/>
                        <a:latin typeface="Calibri"/>
                        <a:ea typeface="Calibri"/>
                        <a:cs typeface="Times New Roman"/>
                      </a:endParaRPr>
                    </a:p>
                  </a:txBody>
                  <a:tcPr marL="68580" marR="68580" marT="0" marB="0"/>
                </a:tc>
              </a:tr>
              <a:tr h="282385">
                <a:tc>
                  <a:txBody>
                    <a:bodyPr/>
                    <a:lstStyle/>
                    <a:p>
                      <a:pPr>
                        <a:lnSpc>
                          <a:spcPct val="115000"/>
                        </a:lnSpc>
                        <a:spcAft>
                          <a:spcPts val="0"/>
                        </a:spcAft>
                      </a:pPr>
                      <a:r>
                        <a:rPr lang="en-GB" sz="1200">
                          <a:effectLst/>
                        </a:rPr>
                        <a:t>FileCrop</a:t>
                      </a:r>
                      <a:endParaRPr lang="en-GB" sz="12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200" dirty="0">
                          <a:effectLst/>
                        </a:rPr>
                        <a:t>3</a:t>
                      </a:r>
                      <a:endParaRPr lang="en-GB" sz="1200" dirty="0">
                        <a:effectLst/>
                        <a:latin typeface="Calibri"/>
                        <a:ea typeface="Calibri"/>
                        <a:cs typeface="Times New Roman"/>
                      </a:endParaRPr>
                    </a:p>
                  </a:txBody>
                  <a:tcPr marL="68580" marR="68580" marT="0" marB="0"/>
                </a:tc>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564904"/>
            <a:ext cx="5048250" cy="3790950"/>
          </a:xfrm>
          <a:prstGeom prst="rect">
            <a:avLst/>
          </a:prstGeom>
        </p:spPr>
      </p:pic>
      <p:sp>
        <p:nvSpPr>
          <p:cNvPr id="6" name="Slide Number Placeholder 3"/>
          <p:cNvSpPr>
            <a:spLocks noGrp="1"/>
          </p:cNvSpPr>
          <p:nvPr>
            <p:ph type="sldNum" sz="quarter" idx="4294967295"/>
          </p:nvPr>
        </p:nvSpPr>
        <p:spPr bwMode="auto">
          <a:xfrm>
            <a:off x="8101013" y="6510338"/>
            <a:ext cx="576262" cy="219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fontAlgn="base">
              <a:spcBef>
                <a:spcPct val="0"/>
              </a:spcBef>
              <a:spcAft>
                <a:spcPct val="0"/>
              </a:spcAft>
            </a:pPr>
            <a:fld id="{89C4F8BB-8BE9-4DDE-B214-8B1494652E80}" type="slidenum">
              <a:rPr lang="en-US" altLang="en-US" sz="800">
                <a:solidFill>
                  <a:srgbClr val="495965"/>
                </a:solidFill>
              </a:rPr>
              <a:pPr fontAlgn="base">
                <a:spcBef>
                  <a:spcPct val="0"/>
                </a:spcBef>
                <a:spcAft>
                  <a:spcPct val="0"/>
                </a:spcAft>
              </a:pPr>
              <a:t>26</a:t>
            </a:fld>
            <a:endParaRPr lang="en-US" altLang="en-US" sz="800">
              <a:solidFill>
                <a:srgbClr val="495965"/>
              </a:solidFill>
            </a:endParaRPr>
          </a:p>
        </p:txBody>
      </p:sp>
    </p:spTree>
    <p:extLst>
      <p:ext uri="{BB962C8B-B14F-4D97-AF65-F5344CB8AC3E}">
        <p14:creationId xmlns:p14="http://schemas.microsoft.com/office/powerpoint/2010/main" val="5014874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356659"/>
            <a:ext cx="8213251" cy="959909"/>
          </a:xfrm>
        </p:spPr>
        <p:txBody>
          <a:bodyPr>
            <a:normAutofit/>
          </a:bodyPr>
          <a:lstStyle/>
          <a:p>
            <a:r>
              <a:rPr lang="en-GB" dirty="0" smtClean="0"/>
              <a:t>Torrent websites main venues for download-to-own piracy – especially for  movies and episodic content</a:t>
            </a:r>
            <a:endParaRPr lang="en-GB" dirty="0"/>
          </a:p>
        </p:txBody>
      </p:sp>
      <p:sp>
        <p:nvSpPr>
          <p:cNvPr id="3" name="Content Placeholder 2"/>
          <p:cNvSpPr>
            <a:spLocks noGrp="1"/>
          </p:cNvSpPr>
          <p:nvPr>
            <p:ph idx="1"/>
          </p:nvPr>
        </p:nvSpPr>
        <p:spPr>
          <a:xfrm>
            <a:off x="462373" y="1628800"/>
            <a:ext cx="3677580" cy="4415367"/>
          </a:xfrm>
        </p:spPr>
        <p:txBody>
          <a:bodyPr/>
          <a:lstStyle/>
          <a:p>
            <a:pPr algn="just"/>
            <a:r>
              <a:rPr lang="en-GB" dirty="0"/>
              <a:t>The more popular the content is, the easier it is to pirate via torrent sites</a:t>
            </a:r>
          </a:p>
        </p:txBody>
      </p:sp>
      <p:graphicFrame>
        <p:nvGraphicFramePr>
          <p:cNvPr id="5" name="Table 4"/>
          <p:cNvGraphicFramePr>
            <a:graphicFrameLocks noGrp="1"/>
          </p:cNvGraphicFramePr>
          <p:nvPr>
            <p:extLst>
              <p:ext uri="{D42A27DB-BD31-4B8C-83A1-F6EECF244321}">
                <p14:modId xmlns:p14="http://schemas.microsoft.com/office/powerpoint/2010/main" val="2971988501"/>
              </p:ext>
            </p:extLst>
          </p:nvPr>
        </p:nvGraphicFramePr>
        <p:xfrm>
          <a:off x="5364088" y="1772816"/>
          <a:ext cx="2755900" cy="4414439"/>
        </p:xfrm>
        <a:graphic>
          <a:graphicData uri="http://schemas.openxmlformats.org/drawingml/2006/table">
            <a:tbl>
              <a:tblPr firstRow="1" firstCol="1" bandRow="1">
                <a:tableStyleId>{5C22544A-7EE6-4342-B048-85BDC9FD1C3A}</a:tableStyleId>
              </a:tblPr>
              <a:tblGrid>
                <a:gridCol w="1435100"/>
                <a:gridCol w="1320800"/>
              </a:tblGrid>
              <a:tr h="492479">
                <a:tc>
                  <a:txBody>
                    <a:bodyPr/>
                    <a:lstStyle/>
                    <a:p>
                      <a:pPr>
                        <a:lnSpc>
                          <a:spcPct val="115000"/>
                        </a:lnSpc>
                        <a:spcAft>
                          <a:spcPts val="0"/>
                        </a:spcAft>
                      </a:pPr>
                      <a:r>
                        <a:rPr lang="en-GB" sz="1200" dirty="0">
                          <a:effectLst/>
                        </a:rPr>
                        <a:t>Name</a:t>
                      </a:r>
                      <a:endParaRPr lang="en-GB" sz="1200" dirty="0">
                        <a:effectLst/>
                        <a:latin typeface="Calibri"/>
                        <a:ea typeface="Calibri"/>
                        <a:cs typeface="Times New Roman"/>
                      </a:endParaRPr>
                    </a:p>
                  </a:txBody>
                  <a:tcPr marL="68580" marR="68580" marT="0" marB="0">
                    <a:solidFill>
                      <a:srgbClr val="0097D1"/>
                    </a:solidFill>
                  </a:tcPr>
                </a:tc>
                <a:tc>
                  <a:txBody>
                    <a:bodyPr/>
                    <a:lstStyle/>
                    <a:p>
                      <a:pPr>
                        <a:lnSpc>
                          <a:spcPct val="115000"/>
                        </a:lnSpc>
                        <a:spcAft>
                          <a:spcPts val="0"/>
                        </a:spcAft>
                      </a:pPr>
                      <a:r>
                        <a:rPr lang="en-GB" sz="1200" dirty="0">
                          <a:effectLst/>
                        </a:rPr>
                        <a:t>Unique Monthly Views (m)</a:t>
                      </a:r>
                      <a:endParaRPr lang="en-GB" sz="1200" dirty="0">
                        <a:effectLst/>
                        <a:latin typeface="Calibri"/>
                        <a:ea typeface="Calibri"/>
                        <a:cs typeface="Times New Roman"/>
                      </a:endParaRPr>
                    </a:p>
                  </a:txBody>
                  <a:tcPr marL="68580" marR="68580" marT="0" marB="0">
                    <a:solidFill>
                      <a:srgbClr val="0097D1"/>
                    </a:solidFill>
                  </a:tcPr>
                </a:tc>
              </a:tr>
              <a:tr h="246241">
                <a:tc>
                  <a:txBody>
                    <a:bodyPr/>
                    <a:lstStyle/>
                    <a:p>
                      <a:pPr>
                        <a:lnSpc>
                          <a:spcPct val="115000"/>
                        </a:lnSpc>
                        <a:spcAft>
                          <a:spcPts val="0"/>
                        </a:spcAft>
                      </a:pPr>
                      <a:r>
                        <a:rPr lang="en-GB" sz="1200" dirty="0" err="1">
                          <a:effectLst/>
                        </a:rPr>
                        <a:t>ThePirateBay</a:t>
                      </a:r>
                      <a:endParaRPr lang="en-GB" sz="1200" dirty="0">
                        <a:effectLst/>
                        <a:latin typeface="Calibri"/>
                        <a:ea typeface="Calibri"/>
                        <a:cs typeface="Times New Roman"/>
                      </a:endParaRPr>
                    </a:p>
                  </a:txBody>
                  <a:tcPr marL="68580" marR="68580" marT="0" marB="0">
                    <a:solidFill>
                      <a:srgbClr val="0097D1"/>
                    </a:solidFill>
                  </a:tcPr>
                </a:tc>
                <a:tc>
                  <a:txBody>
                    <a:bodyPr/>
                    <a:lstStyle/>
                    <a:p>
                      <a:pPr algn="r">
                        <a:lnSpc>
                          <a:spcPct val="115000"/>
                        </a:lnSpc>
                        <a:spcAft>
                          <a:spcPts val="0"/>
                        </a:spcAft>
                      </a:pPr>
                      <a:r>
                        <a:rPr lang="en-GB" sz="1200" dirty="0">
                          <a:effectLst/>
                        </a:rPr>
                        <a:t>50</a:t>
                      </a:r>
                      <a:endParaRPr lang="en-GB" sz="1200" dirty="0">
                        <a:effectLst/>
                        <a:latin typeface="Calibri"/>
                        <a:ea typeface="Calibri"/>
                        <a:cs typeface="Times New Roman"/>
                      </a:endParaRPr>
                    </a:p>
                  </a:txBody>
                  <a:tcPr marL="68580" marR="68580" marT="0" marB="0"/>
                </a:tc>
              </a:tr>
              <a:tr h="246241">
                <a:tc>
                  <a:txBody>
                    <a:bodyPr/>
                    <a:lstStyle/>
                    <a:p>
                      <a:pPr>
                        <a:lnSpc>
                          <a:spcPct val="115000"/>
                        </a:lnSpc>
                        <a:spcAft>
                          <a:spcPts val="0"/>
                        </a:spcAft>
                      </a:pPr>
                      <a:r>
                        <a:rPr lang="en-GB" sz="1200" dirty="0" err="1">
                          <a:effectLst/>
                        </a:rPr>
                        <a:t>KickAssTorrents</a:t>
                      </a:r>
                      <a:endParaRPr lang="en-GB" sz="1200" dirty="0">
                        <a:effectLst/>
                        <a:latin typeface="Calibri"/>
                        <a:ea typeface="Calibri"/>
                        <a:cs typeface="Times New Roman"/>
                      </a:endParaRPr>
                    </a:p>
                  </a:txBody>
                  <a:tcPr marL="68580" marR="68580" marT="0" marB="0">
                    <a:solidFill>
                      <a:srgbClr val="0097D1"/>
                    </a:solidFill>
                  </a:tcPr>
                </a:tc>
                <a:tc>
                  <a:txBody>
                    <a:bodyPr/>
                    <a:lstStyle/>
                    <a:p>
                      <a:pPr algn="r">
                        <a:lnSpc>
                          <a:spcPct val="115000"/>
                        </a:lnSpc>
                        <a:spcAft>
                          <a:spcPts val="0"/>
                        </a:spcAft>
                      </a:pPr>
                      <a:r>
                        <a:rPr lang="en-GB" sz="1200">
                          <a:effectLst/>
                        </a:rPr>
                        <a:t>30</a:t>
                      </a:r>
                      <a:endParaRPr lang="en-GB" sz="1200">
                        <a:effectLst/>
                        <a:latin typeface="Calibri"/>
                        <a:ea typeface="Calibri"/>
                        <a:cs typeface="Times New Roman"/>
                      </a:endParaRPr>
                    </a:p>
                  </a:txBody>
                  <a:tcPr marL="68580" marR="68580" marT="0" marB="0"/>
                </a:tc>
              </a:tr>
              <a:tr h="246241">
                <a:tc>
                  <a:txBody>
                    <a:bodyPr/>
                    <a:lstStyle/>
                    <a:p>
                      <a:pPr>
                        <a:lnSpc>
                          <a:spcPct val="115000"/>
                        </a:lnSpc>
                        <a:spcAft>
                          <a:spcPts val="0"/>
                        </a:spcAft>
                      </a:pPr>
                      <a:r>
                        <a:rPr lang="en-GB" sz="1200" dirty="0" err="1">
                          <a:effectLst/>
                        </a:rPr>
                        <a:t>Torrentz</a:t>
                      </a:r>
                      <a:endParaRPr lang="en-GB" sz="1200" dirty="0">
                        <a:effectLst/>
                        <a:latin typeface="Calibri"/>
                        <a:ea typeface="Calibri"/>
                        <a:cs typeface="Times New Roman"/>
                      </a:endParaRPr>
                    </a:p>
                  </a:txBody>
                  <a:tcPr marL="68580" marR="68580" marT="0" marB="0">
                    <a:solidFill>
                      <a:srgbClr val="0097D1"/>
                    </a:solidFill>
                  </a:tcPr>
                </a:tc>
                <a:tc>
                  <a:txBody>
                    <a:bodyPr/>
                    <a:lstStyle/>
                    <a:p>
                      <a:pPr algn="r">
                        <a:lnSpc>
                          <a:spcPct val="115000"/>
                        </a:lnSpc>
                        <a:spcAft>
                          <a:spcPts val="0"/>
                        </a:spcAft>
                      </a:pPr>
                      <a:r>
                        <a:rPr lang="en-GB" sz="1200">
                          <a:effectLst/>
                        </a:rPr>
                        <a:t>15</a:t>
                      </a:r>
                      <a:endParaRPr lang="en-GB" sz="1200">
                        <a:effectLst/>
                        <a:latin typeface="Calibri"/>
                        <a:ea typeface="Calibri"/>
                        <a:cs typeface="Times New Roman"/>
                      </a:endParaRPr>
                    </a:p>
                  </a:txBody>
                  <a:tcPr marL="68580" marR="68580" marT="0" marB="0"/>
                </a:tc>
              </a:tr>
              <a:tr h="40941">
                <a:tc>
                  <a:txBody>
                    <a:bodyPr/>
                    <a:lstStyle/>
                    <a:p>
                      <a:pPr>
                        <a:lnSpc>
                          <a:spcPct val="115000"/>
                        </a:lnSpc>
                        <a:spcAft>
                          <a:spcPts val="0"/>
                        </a:spcAft>
                      </a:pPr>
                      <a:r>
                        <a:rPr lang="en-GB" sz="1200" dirty="0" err="1">
                          <a:effectLst/>
                        </a:rPr>
                        <a:t>ExtraTorrent</a:t>
                      </a:r>
                      <a:endParaRPr lang="en-GB" sz="1200" dirty="0">
                        <a:effectLst/>
                        <a:latin typeface="Calibri"/>
                        <a:ea typeface="Calibri"/>
                        <a:cs typeface="Times New Roman"/>
                      </a:endParaRPr>
                    </a:p>
                  </a:txBody>
                  <a:tcPr marL="68580" marR="68580" marT="0" marB="0">
                    <a:solidFill>
                      <a:srgbClr val="0097D1"/>
                    </a:solidFill>
                  </a:tcPr>
                </a:tc>
                <a:tc>
                  <a:txBody>
                    <a:bodyPr/>
                    <a:lstStyle/>
                    <a:p>
                      <a:pPr algn="r">
                        <a:lnSpc>
                          <a:spcPct val="115000"/>
                        </a:lnSpc>
                        <a:spcAft>
                          <a:spcPts val="0"/>
                        </a:spcAft>
                      </a:pPr>
                      <a:r>
                        <a:rPr lang="en-GB" sz="1200">
                          <a:effectLst/>
                        </a:rPr>
                        <a:t>6</a:t>
                      </a:r>
                      <a:endParaRPr lang="en-GB" sz="1200">
                        <a:effectLst/>
                        <a:latin typeface="Calibri"/>
                        <a:ea typeface="Calibri"/>
                        <a:cs typeface="Times New Roman"/>
                      </a:endParaRPr>
                    </a:p>
                  </a:txBody>
                  <a:tcPr marL="68580" marR="68580" marT="0" marB="0"/>
                </a:tc>
              </a:tr>
              <a:tr h="246241">
                <a:tc>
                  <a:txBody>
                    <a:bodyPr/>
                    <a:lstStyle/>
                    <a:p>
                      <a:pPr>
                        <a:lnSpc>
                          <a:spcPct val="115000"/>
                        </a:lnSpc>
                        <a:spcAft>
                          <a:spcPts val="0"/>
                        </a:spcAft>
                      </a:pPr>
                      <a:r>
                        <a:rPr lang="en-GB" sz="1200" dirty="0" err="1">
                          <a:effectLst/>
                        </a:rPr>
                        <a:t>YifyTorrents</a:t>
                      </a:r>
                      <a:endParaRPr lang="en-GB" sz="1200" dirty="0">
                        <a:effectLst/>
                        <a:latin typeface="Calibri"/>
                        <a:ea typeface="Calibri"/>
                        <a:cs typeface="Times New Roman"/>
                      </a:endParaRPr>
                    </a:p>
                  </a:txBody>
                  <a:tcPr marL="68580" marR="68580" marT="0" marB="0">
                    <a:solidFill>
                      <a:srgbClr val="0097D1"/>
                    </a:solidFill>
                  </a:tcPr>
                </a:tc>
                <a:tc>
                  <a:txBody>
                    <a:bodyPr/>
                    <a:lstStyle/>
                    <a:p>
                      <a:pPr algn="r">
                        <a:lnSpc>
                          <a:spcPct val="115000"/>
                        </a:lnSpc>
                        <a:spcAft>
                          <a:spcPts val="0"/>
                        </a:spcAft>
                      </a:pPr>
                      <a:r>
                        <a:rPr lang="en-GB" sz="1200">
                          <a:effectLst/>
                        </a:rPr>
                        <a:t>3</a:t>
                      </a:r>
                      <a:endParaRPr lang="en-GB" sz="1200">
                        <a:effectLst/>
                        <a:latin typeface="Calibri"/>
                        <a:ea typeface="Calibri"/>
                        <a:cs typeface="Times New Roman"/>
                      </a:endParaRPr>
                    </a:p>
                  </a:txBody>
                  <a:tcPr marL="68580" marR="68580" marT="0" marB="0"/>
                </a:tc>
              </a:tr>
              <a:tr h="246241">
                <a:tc>
                  <a:txBody>
                    <a:bodyPr/>
                    <a:lstStyle/>
                    <a:p>
                      <a:pPr>
                        <a:lnSpc>
                          <a:spcPct val="115000"/>
                        </a:lnSpc>
                        <a:spcAft>
                          <a:spcPts val="0"/>
                        </a:spcAft>
                      </a:pPr>
                      <a:r>
                        <a:rPr lang="en-GB" sz="1200" dirty="0" err="1">
                          <a:effectLst/>
                        </a:rPr>
                        <a:t>BitSnoop</a:t>
                      </a:r>
                      <a:endParaRPr lang="en-GB" sz="1200" dirty="0">
                        <a:effectLst/>
                        <a:latin typeface="Calibri"/>
                        <a:ea typeface="Calibri"/>
                        <a:cs typeface="Times New Roman"/>
                      </a:endParaRPr>
                    </a:p>
                  </a:txBody>
                  <a:tcPr marL="68580" marR="68580" marT="0" marB="0">
                    <a:solidFill>
                      <a:srgbClr val="0097D1"/>
                    </a:solidFill>
                  </a:tcPr>
                </a:tc>
                <a:tc>
                  <a:txBody>
                    <a:bodyPr/>
                    <a:lstStyle/>
                    <a:p>
                      <a:pPr algn="r">
                        <a:lnSpc>
                          <a:spcPct val="115000"/>
                        </a:lnSpc>
                        <a:spcAft>
                          <a:spcPts val="0"/>
                        </a:spcAft>
                      </a:pPr>
                      <a:r>
                        <a:rPr lang="en-GB" sz="1200">
                          <a:effectLst/>
                        </a:rPr>
                        <a:t>2.75</a:t>
                      </a:r>
                      <a:endParaRPr lang="en-GB" sz="1200">
                        <a:effectLst/>
                        <a:latin typeface="Calibri"/>
                        <a:ea typeface="Calibri"/>
                        <a:cs typeface="Times New Roman"/>
                      </a:endParaRPr>
                    </a:p>
                  </a:txBody>
                  <a:tcPr marL="68580" marR="68580" marT="0" marB="0"/>
                </a:tc>
              </a:tr>
              <a:tr h="246241">
                <a:tc>
                  <a:txBody>
                    <a:bodyPr/>
                    <a:lstStyle/>
                    <a:p>
                      <a:pPr>
                        <a:lnSpc>
                          <a:spcPct val="115000"/>
                        </a:lnSpc>
                        <a:spcAft>
                          <a:spcPts val="0"/>
                        </a:spcAft>
                      </a:pPr>
                      <a:r>
                        <a:rPr lang="en-GB" sz="1200" dirty="0" err="1">
                          <a:effectLst/>
                        </a:rPr>
                        <a:t>IsoHunt</a:t>
                      </a:r>
                      <a:endParaRPr lang="en-GB" sz="1200" dirty="0">
                        <a:effectLst/>
                        <a:latin typeface="Calibri"/>
                        <a:ea typeface="Calibri"/>
                        <a:cs typeface="Times New Roman"/>
                      </a:endParaRPr>
                    </a:p>
                  </a:txBody>
                  <a:tcPr marL="68580" marR="68580" marT="0" marB="0">
                    <a:solidFill>
                      <a:srgbClr val="0097D1"/>
                    </a:solidFill>
                  </a:tcPr>
                </a:tc>
                <a:tc>
                  <a:txBody>
                    <a:bodyPr/>
                    <a:lstStyle/>
                    <a:p>
                      <a:pPr algn="r">
                        <a:lnSpc>
                          <a:spcPct val="115000"/>
                        </a:lnSpc>
                        <a:spcAft>
                          <a:spcPts val="0"/>
                        </a:spcAft>
                      </a:pPr>
                      <a:r>
                        <a:rPr lang="en-GB" sz="1200">
                          <a:effectLst/>
                        </a:rPr>
                        <a:t>2.65</a:t>
                      </a:r>
                      <a:endParaRPr lang="en-GB" sz="1200">
                        <a:effectLst/>
                        <a:latin typeface="Calibri"/>
                        <a:ea typeface="Calibri"/>
                        <a:cs typeface="Times New Roman"/>
                      </a:endParaRPr>
                    </a:p>
                  </a:txBody>
                  <a:tcPr marL="68580" marR="68580" marT="0" marB="0"/>
                </a:tc>
              </a:tr>
              <a:tr h="280113">
                <a:tc>
                  <a:txBody>
                    <a:bodyPr/>
                    <a:lstStyle/>
                    <a:p>
                      <a:pPr>
                        <a:lnSpc>
                          <a:spcPct val="115000"/>
                        </a:lnSpc>
                        <a:spcAft>
                          <a:spcPts val="0"/>
                        </a:spcAft>
                      </a:pPr>
                      <a:r>
                        <a:rPr lang="en-GB" sz="1200" dirty="0" err="1">
                          <a:effectLst/>
                        </a:rPr>
                        <a:t>SumoTorrent</a:t>
                      </a:r>
                      <a:endParaRPr lang="en-GB" sz="1200" dirty="0">
                        <a:effectLst/>
                        <a:latin typeface="Calibri"/>
                        <a:ea typeface="Calibri"/>
                        <a:cs typeface="Times New Roman"/>
                      </a:endParaRPr>
                    </a:p>
                  </a:txBody>
                  <a:tcPr marL="68580" marR="68580" marT="0" marB="0">
                    <a:solidFill>
                      <a:srgbClr val="0097D1"/>
                    </a:solidFill>
                  </a:tcPr>
                </a:tc>
                <a:tc>
                  <a:txBody>
                    <a:bodyPr/>
                    <a:lstStyle/>
                    <a:p>
                      <a:pPr algn="r">
                        <a:lnSpc>
                          <a:spcPct val="115000"/>
                        </a:lnSpc>
                        <a:spcAft>
                          <a:spcPts val="0"/>
                        </a:spcAft>
                      </a:pPr>
                      <a:r>
                        <a:rPr lang="en-GB" sz="1200">
                          <a:effectLst/>
                        </a:rPr>
                        <a:t>2.5</a:t>
                      </a:r>
                      <a:endParaRPr lang="en-GB" sz="1200">
                        <a:effectLst/>
                        <a:latin typeface="Calibri"/>
                        <a:ea typeface="Calibri"/>
                        <a:cs typeface="Times New Roman"/>
                      </a:endParaRPr>
                    </a:p>
                  </a:txBody>
                  <a:tcPr marL="68580" marR="68580" marT="0" marB="0"/>
                </a:tc>
              </a:tr>
              <a:tr h="476643">
                <a:tc>
                  <a:txBody>
                    <a:bodyPr/>
                    <a:lstStyle/>
                    <a:p>
                      <a:pPr>
                        <a:lnSpc>
                          <a:spcPct val="115000"/>
                        </a:lnSpc>
                        <a:spcAft>
                          <a:spcPts val="0"/>
                        </a:spcAft>
                      </a:pPr>
                      <a:r>
                        <a:rPr lang="en-GB" sz="1200" dirty="0" err="1">
                          <a:effectLst/>
                        </a:rPr>
                        <a:t>TorrentDownloads</a:t>
                      </a:r>
                      <a:endParaRPr lang="en-GB" sz="1200" dirty="0">
                        <a:effectLst/>
                        <a:latin typeface="Calibri"/>
                        <a:ea typeface="Calibri"/>
                        <a:cs typeface="Times New Roman"/>
                      </a:endParaRPr>
                    </a:p>
                  </a:txBody>
                  <a:tcPr marL="68580" marR="68580" marT="0" marB="0">
                    <a:solidFill>
                      <a:srgbClr val="0097D1"/>
                    </a:solidFill>
                  </a:tcPr>
                </a:tc>
                <a:tc>
                  <a:txBody>
                    <a:bodyPr/>
                    <a:lstStyle/>
                    <a:p>
                      <a:pPr algn="r">
                        <a:lnSpc>
                          <a:spcPct val="115000"/>
                        </a:lnSpc>
                        <a:spcAft>
                          <a:spcPts val="0"/>
                        </a:spcAft>
                      </a:pPr>
                      <a:r>
                        <a:rPr lang="en-GB" sz="1200">
                          <a:effectLst/>
                        </a:rPr>
                        <a:t>2</a:t>
                      </a:r>
                      <a:endParaRPr lang="en-GB" sz="1200">
                        <a:effectLst/>
                        <a:latin typeface="Calibri"/>
                        <a:ea typeface="Calibri"/>
                        <a:cs typeface="Times New Roman"/>
                      </a:endParaRPr>
                    </a:p>
                  </a:txBody>
                  <a:tcPr marL="68580" marR="68580" marT="0" marB="0"/>
                </a:tc>
              </a:tr>
              <a:tr h="246241">
                <a:tc>
                  <a:txBody>
                    <a:bodyPr/>
                    <a:lstStyle/>
                    <a:p>
                      <a:pPr>
                        <a:lnSpc>
                          <a:spcPct val="115000"/>
                        </a:lnSpc>
                        <a:spcAft>
                          <a:spcPts val="0"/>
                        </a:spcAft>
                      </a:pPr>
                      <a:r>
                        <a:rPr lang="en-GB" sz="1200" dirty="0">
                          <a:effectLst/>
                        </a:rPr>
                        <a:t>EZTV</a:t>
                      </a:r>
                      <a:endParaRPr lang="en-GB" sz="1200" dirty="0">
                        <a:effectLst/>
                        <a:latin typeface="Calibri"/>
                        <a:ea typeface="Calibri"/>
                        <a:cs typeface="Times New Roman"/>
                      </a:endParaRPr>
                    </a:p>
                  </a:txBody>
                  <a:tcPr marL="68580" marR="68580" marT="0" marB="0">
                    <a:solidFill>
                      <a:srgbClr val="0097D1"/>
                    </a:solidFill>
                  </a:tcPr>
                </a:tc>
                <a:tc>
                  <a:txBody>
                    <a:bodyPr/>
                    <a:lstStyle/>
                    <a:p>
                      <a:pPr algn="r">
                        <a:lnSpc>
                          <a:spcPct val="115000"/>
                        </a:lnSpc>
                        <a:spcAft>
                          <a:spcPts val="0"/>
                        </a:spcAft>
                      </a:pPr>
                      <a:r>
                        <a:rPr lang="en-GB" sz="1200">
                          <a:effectLst/>
                        </a:rPr>
                        <a:t>1.9</a:t>
                      </a:r>
                      <a:endParaRPr lang="en-GB" sz="1200">
                        <a:effectLst/>
                        <a:latin typeface="Calibri"/>
                        <a:ea typeface="Calibri"/>
                        <a:cs typeface="Times New Roman"/>
                      </a:endParaRPr>
                    </a:p>
                  </a:txBody>
                  <a:tcPr marL="68580" marR="68580" marT="0" marB="0"/>
                </a:tc>
              </a:tr>
              <a:tr h="246241">
                <a:tc>
                  <a:txBody>
                    <a:bodyPr/>
                    <a:lstStyle/>
                    <a:p>
                      <a:pPr>
                        <a:lnSpc>
                          <a:spcPct val="115000"/>
                        </a:lnSpc>
                        <a:spcAft>
                          <a:spcPts val="0"/>
                        </a:spcAft>
                      </a:pPr>
                      <a:r>
                        <a:rPr lang="en-GB" sz="1200" dirty="0" err="1">
                          <a:effectLst/>
                        </a:rPr>
                        <a:t>RarBG</a:t>
                      </a:r>
                      <a:endParaRPr lang="en-GB" sz="1200" dirty="0">
                        <a:effectLst/>
                        <a:latin typeface="Calibri"/>
                        <a:ea typeface="Calibri"/>
                        <a:cs typeface="Times New Roman"/>
                      </a:endParaRPr>
                    </a:p>
                  </a:txBody>
                  <a:tcPr marL="68580" marR="68580" marT="0" marB="0">
                    <a:solidFill>
                      <a:srgbClr val="0097D1"/>
                    </a:solidFill>
                  </a:tcPr>
                </a:tc>
                <a:tc>
                  <a:txBody>
                    <a:bodyPr/>
                    <a:lstStyle/>
                    <a:p>
                      <a:pPr algn="r">
                        <a:lnSpc>
                          <a:spcPct val="115000"/>
                        </a:lnSpc>
                        <a:spcAft>
                          <a:spcPts val="0"/>
                        </a:spcAft>
                      </a:pPr>
                      <a:r>
                        <a:rPr lang="en-GB" sz="1200">
                          <a:effectLst/>
                        </a:rPr>
                        <a:t>1.75</a:t>
                      </a:r>
                      <a:endParaRPr lang="en-GB" sz="1200">
                        <a:effectLst/>
                        <a:latin typeface="Calibri"/>
                        <a:ea typeface="Calibri"/>
                        <a:cs typeface="Times New Roman"/>
                      </a:endParaRPr>
                    </a:p>
                  </a:txBody>
                  <a:tcPr marL="68580" marR="68580" marT="0" marB="0"/>
                </a:tc>
              </a:tr>
              <a:tr h="246241">
                <a:tc>
                  <a:txBody>
                    <a:bodyPr/>
                    <a:lstStyle/>
                    <a:p>
                      <a:pPr>
                        <a:lnSpc>
                          <a:spcPct val="115000"/>
                        </a:lnSpc>
                        <a:spcAft>
                          <a:spcPts val="0"/>
                        </a:spcAft>
                      </a:pPr>
                      <a:r>
                        <a:rPr lang="en-GB" sz="1200" dirty="0">
                          <a:effectLst/>
                        </a:rPr>
                        <a:t>1337x</a:t>
                      </a:r>
                      <a:endParaRPr lang="en-GB" sz="1200" dirty="0">
                        <a:effectLst/>
                        <a:latin typeface="Calibri"/>
                        <a:ea typeface="Calibri"/>
                        <a:cs typeface="Times New Roman"/>
                      </a:endParaRPr>
                    </a:p>
                  </a:txBody>
                  <a:tcPr marL="68580" marR="68580" marT="0" marB="0">
                    <a:solidFill>
                      <a:srgbClr val="0097D1"/>
                    </a:solidFill>
                  </a:tcPr>
                </a:tc>
                <a:tc>
                  <a:txBody>
                    <a:bodyPr/>
                    <a:lstStyle/>
                    <a:p>
                      <a:pPr algn="r">
                        <a:lnSpc>
                          <a:spcPct val="115000"/>
                        </a:lnSpc>
                        <a:spcAft>
                          <a:spcPts val="0"/>
                        </a:spcAft>
                      </a:pPr>
                      <a:r>
                        <a:rPr lang="en-GB" sz="1200">
                          <a:effectLst/>
                        </a:rPr>
                        <a:t>1.6</a:t>
                      </a:r>
                      <a:endParaRPr lang="en-GB" sz="1200">
                        <a:effectLst/>
                        <a:latin typeface="Calibri"/>
                        <a:ea typeface="Calibri"/>
                        <a:cs typeface="Times New Roman"/>
                      </a:endParaRPr>
                    </a:p>
                  </a:txBody>
                  <a:tcPr marL="68580" marR="68580" marT="0" marB="0"/>
                </a:tc>
              </a:tr>
              <a:tr h="246241">
                <a:tc>
                  <a:txBody>
                    <a:bodyPr/>
                    <a:lstStyle/>
                    <a:p>
                      <a:pPr>
                        <a:lnSpc>
                          <a:spcPct val="115000"/>
                        </a:lnSpc>
                        <a:spcAft>
                          <a:spcPts val="0"/>
                        </a:spcAft>
                      </a:pPr>
                      <a:r>
                        <a:rPr lang="en-GB" sz="1200" dirty="0" err="1">
                          <a:effectLst/>
                        </a:rPr>
                        <a:t>TorrentHound</a:t>
                      </a:r>
                      <a:endParaRPr lang="en-GB" sz="1200" dirty="0">
                        <a:effectLst/>
                        <a:latin typeface="Calibri"/>
                        <a:ea typeface="Calibri"/>
                        <a:cs typeface="Times New Roman"/>
                      </a:endParaRPr>
                    </a:p>
                  </a:txBody>
                  <a:tcPr marL="68580" marR="68580" marT="0" marB="0">
                    <a:solidFill>
                      <a:srgbClr val="0097D1"/>
                    </a:solidFill>
                  </a:tcPr>
                </a:tc>
                <a:tc>
                  <a:txBody>
                    <a:bodyPr/>
                    <a:lstStyle/>
                    <a:p>
                      <a:pPr algn="r">
                        <a:lnSpc>
                          <a:spcPct val="115000"/>
                        </a:lnSpc>
                        <a:spcAft>
                          <a:spcPts val="0"/>
                        </a:spcAft>
                      </a:pPr>
                      <a:r>
                        <a:rPr lang="en-GB" sz="1200">
                          <a:effectLst/>
                        </a:rPr>
                        <a:t>1.5</a:t>
                      </a:r>
                      <a:endParaRPr lang="en-GB" sz="1200">
                        <a:effectLst/>
                        <a:latin typeface="Calibri"/>
                        <a:ea typeface="Calibri"/>
                        <a:cs typeface="Times New Roman"/>
                      </a:endParaRPr>
                    </a:p>
                  </a:txBody>
                  <a:tcPr marL="68580" marR="68580" marT="0" marB="0"/>
                </a:tc>
              </a:tr>
              <a:tr h="246241">
                <a:tc>
                  <a:txBody>
                    <a:bodyPr/>
                    <a:lstStyle/>
                    <a:p>
                      <a:pPr>
                        <a:lnSpc>
                          <a:spcPct val="115000"/>
                        </a:lnSpc>
                        <a:spcAft>
                          <a:spcPts val="0"/>
                        </a:spcAft>
                      </a:pPr>
                      <a:r>
                        <a:rPr lang="en-GB" sz="1200" dirty="0" err="1">
                          <a:effectLst/>
                        </a:rPr>
                        <a:t>Demonoid</a:t>
                      </a:r>
                      <a:endParaRPr lang="en-GB" sz="1200" dirty="0">
                        <a:effectLst/>
                        <a:latin typeface="Calibri"/>
                        <a:ea typeface="Calibri"/>
                        <a:cs typeface="Times New Roman"/>
                      </a:endParaRPr>
                    </a:p>
                  </a:txBody>
                  <a:tcPr marL="68580" marR="68580" marT="0" marB="0">
                    <a:solidFill>
                      <a:srgbClr val="0097D1"/>
                    </a:solidFill>
                  </a:tcPr>
                </a:tc>
                <a:tc>
                  <a:txBody>
                    <a:bodyPr/>
                    <a:lstStyle/>
                    <a:p>
                      <a:pPr algn="r">
                        <a:lnSpc>
                          <a:spcPct val="115000"/>
                        </a:lnSpc>
                        <a:spcAft>
                          <a:spcPts val="0"/>
                        </a:spcAft>
                      </a:pPr>
                      <a:r>
                        <a:rPr lang="en-GB" sz="1200">
                          <a:effectLst/>
                        </a:rPr>
                        <a:t>1.3</a:t>
                      </a:r>
                      <a:endParaRPr lang="en-GB" sz="1200">
                        <a:effectLst/>
                        <a:latin typeface="Calibri"/>
                        <a:ea typeface="Calibri"/>
                        <a:cs typeface="Times New Roman"/>
                      </a:endParaRPr>
                    </a:p>
                  </a:txBody>
                  <a:tcPr marL="68580" marR="68580" marT="0" marB="0"/>
                </a:tc>
              </a:tr>
              <a:tr h="246241">
                <a:tc>
                  <a:txBody>
                    <a:bodyPr/>
                    <a:lstStyle/>
                    <a:p>
                      <a:pPr>
                        <a:lnSpc>
                          <a:spcPct val="115000"/>
                        </a:lnSpc>
                        <a:spcAft>
                          <a:spcPts val="0"/>
                        </a:spcAft>
                      </a:pPr>
                      <a:r>
                        <a:rPr lang="en-GB" sz="1200" dirty="0" err="1">
                          <a:effectLst/>
                        </a:rPr>
                        <a:t>Fenopy</a:t>
                      </a:r>
                      <a:endParaRPr lang="en-GB" sz="1200" dirty="0">
                        <a:effectLst/>
                        <a:latin typeface="Calibri"/>
                        <a:ea typeface="Calibri"/>
                        <a:cs typeface="Times New Roman"/>
                      </a:endParaRPr>
                    </a:p>
                  </a:txBody>
                  <a:tcPr marL="68580" marR="68580" marT="0" marB="0">
                    <a:solidFill>
                      <a:srgbClr val="0097D1"/>
                    </a:solidFill>
                  </a:tcPr>
                </a:tc>
                <a:tc>
                  <a:txBody>
                    <a:bodyPr/>
                    <a:lstStyle/>
                    <a:p>
                      <a:pPr algn="r">
                        <a:lnSpc>
                          <a:spcPct val="115000"/>
                        </a:lnSpc>
                        <a:spcAft>
                          <a:spcPts val="0"/>
                        </a:spcAft>
                      </a:pPr>
                      <a:r>
                        <a:rPr lang="en-GB" sz="1200" dirty="0">
                          <a:effectLst/>
                        </a:rPr>
                        <a:t>1.25</a:t>
                      </a:r>
                      <a:endParaRPr lang="en-GB" sz="1200" dirty="0">
                        <a:effectLst/>
                        <a:latin typeface="Calibri"/>
                        <a:ea typeface="Calibri"/>
                        <a:cs typeface="Times New Roman"/>
                      </a:endParaRPr>
                    </a:p>
                  </a:txBody>
                  <a:tcPr marL="68580" marR="68580" marT="0" marB="0"/>
                </a:tc>
              </a:tr>
            </a:tbl>
          </a:graphicData>
        </a:graphic>
      </p:graphicFrame>
      <p:sp>
        <p:nvSpPr>
          <p:cNvPr id="6" name="Slide Number Placeholder 3"/>
          <p:cNvSpPr>
            <a:spLocks noGrp="1"/>
          </p:cNvSpPr>
          <p:nvPr>
            <p:ph type="sldNum" sz="quarter" idx="4294967295"/>
          </p:nvPr>
        </p:nvSpPr>
        <p:spPr bwMode="auto">
          <a:xfrm>
            <a:off x="8101013" y="6510338"/>
            <a:ext cx="576262" cy="219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fontAlgn="base">
              <a:spcBef>
                <a:spcPct val="0"/>
              </a:spcBef>
              <a:spcAft>
                <a:spcPct val="0"/>
              </a:spcAft>
            </a:pPr>
            <a:fld id="{89C4F8BB-8BE9-4DDE-B214-8B1494652E80}" type="slidenum">
              <a:rPr lang="en-US" altLang="en-US" sz="800">
                <a:solidFill>
                  <a:srgbClr val="495965"/>
                </a:solidFill>
              </a:rPr>
              <a:pPr fontAlgn="base">
                <a:spcBef>
                  <a:spcPct val="0"/>
                </a:spcBef>
                <a:spcAft>
                  <a:spcPct val="0"/>
                </a:spcAft>
              </a:pPr>
              <a:t>27</a:t>
            </a:fld>
            <a:endParaRPr lang="en-US" altLang="en-US" sz="800">
              <a:solidFill>
                <a:srgbClr val="495965"/>
              </a:solidFill>
            </a:endParaRPr>
          </a:p>
        </p:txBody>
      </p:sp>
    </p:spTree>
    <p:extLst>
      <p:ext uri="{BB962C8B-B14F-4D97-AF65-F5344CB8AC3E}">
        <p14:creationId xmlns:p14="http://schemas.microsoft.com/office/powerpoint/2010/main" val="207778192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60648"/>
            <a:ext cx="7777683" cy="959909"/>
          </a:xfrm>
        </p:spPr>
        <p:txBody>
          <a:bodyPr>
            <a:normAutofit/>
          </a:bodyPr>
          <a:lstStyle/>
          <a:p>
            <a:r>
              <a:rPr lang="en-GB" dirty="0" smtClean="0"/>
              <a:t>The impact of piracy on operator revenues can be significant  – but it varies on a case by case basis</a:t>
            </a:r>
            <a:endParaRPr lang="en-GB" dirty="0"/>
          </a:p>
        </p:txBody>
      </p:sp>
      <p:sp>
        <p:nvSpPr>
          <p:cNvPr id="4" name="TextBox 3"/>
          <p:cNvSpPr txBox="1"/>
          <p:nvPr/>
        </p:nvSpPr>
        <p:spPr>
          <a:xfrm>
            <a:off x="7084388" y="6021289"/>
            <a:ext cx="1808093" cy="276999"/>
          </a:xfrm>
          <a:prstGeom prst="rect">
            <a:avLst/>
          </a:prstGeom>
          <a:noFill/>
        </p:spPr>
        <p:txBody>
          <a:bodyPr wrap="square" rtlCol="0">
            <a:spAutoFit/>
          </a:bodyPr>
          <a:lstStyle/>
          <a:p>
            <a:r>
              <a:rPr lang="en-GB" sz="1200" i="1" dirty="0" smtClean="0"/>
              <a:t>Source: </a:t>
            </a:r>
            <a:r>
              <a:rPr lang="en-GB" sz="1200" i="1" dirty="0" err="1" smtClean="0"/>
              <a:t>TorrentFreak</a:t>
            </a:r>
            <a:endParaRPr lang="en-GB" sz="1200" i="1" dirty="0" smtClean="0"/>
          </a:p>
        </p:txBody>
      </p:sp>
      <p:graphicFrame>
        <p:nvGraphicFramePr>
          <p:cNvPr id="7" name="Diagram 6"/>
          <p:cNvGraphicFramePr/>
          <p:nvPr>
            <p:extLst>
              <p:ext uri="{D42A27DB-BD31-4B8C-83A1-F6EECF244321}">
                <p14:modId xmlns:p14="http://schemas.microsoft.com/office/powerpoint/2010/main" val="1227617846"/>
              </p:ext>
            </p:extLst>
          </p:nvPr>
        </p:nvGraphicFramePr>
        <p:xfrm>
          <a:off x="5436096" y="1604797"/>
          <a:ext cx="3312368" cy="4416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439018" y="1151061"/>
            <a:ext cx="4709045" cy="523220"/>
          </a:xfrm>
          <a:prstGeom prst="rect">
            <a:avLst/>
          </a:prstGeom>
        </p:spPr>
        <p:txBody>
          <a:bodyPr wrap="square">
            <a:spAutoFit/>
          </a:bodyPr>
          <a:lstStyle/>
          <a:p>
            <a:pPr lvl="0" algn="just"/>
            <a:r>
              <a:rPr lang="en-GB" sz="1400" dirty="0"/>
              <a:t>Peak of </a:t>
            </a:r>
            <a:r>
              <a:rPr lang="en-GB" sz="1400" dirty="0" smtClean="0"/>
              <a:t>2.5m </a:t>
            </a:r>
            <a:r>
              <a:rPr lang="en-GB" sz="1400" dirty="0"/>
              <a:t>downloads a day, with season 2 downloaded </a:t>
            </a:r>
            <a:r>
              <a:rPr lang="en-GB" sz="1400" dirty="0" smtClean="0"/>
              <a:t>25m </a:t>
            </a:r>
            <a:r>
              <a:rPr lang="en-GB" sz="1400" dirty="0"/>
              <a:t>times via </a:t>
            </a:r>
            <a:r>
              <a:rPr lang="en-GB" sz="1400" dirty="0" err="1"/>
              <a:t>bittorrent</a:t>
            </a:r>
            <a:r>
              <a:rPr lang="en-GB" sz="1400" dirty="0"/>
              <a:t> </a:t>
            </a:r>
          </a:p>
        </p:txBody>
      </p:sp>
      <p:sp>
        <p:nvSpPr>
          <p:cNvPr id="10" name="Rounded Rectangle 9"/>
          <p:cNvSpPr/>
          <p:nvPr/>
        </p:nvSpPr>
        <p:spPr>
          <a:xfrm>
            <a:off x="5653275" y="1136714"/>
            <a:ext cx="2836424" cy="504056"/>
          </a:xfrm>
          <a:prstGeom prst="round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spc="20" dirty="0" smtClean="0">
                <a:solidFill>
                  <a:schemeClr val="bg1"/>
                </a:solidFill>
              </a:rPr>
              <a:t>Game of Thrones – p2p downloads by country</a:t>
            </a:r>
          </a:p>
        </p:txBody>
      </p:sp>
      <p:pic>
        <p:nvPicPr>
          <p:cNvPr id="9" name="Content Placeholder 8"/>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1043608" y="1908371"/>
            <a:ext cx="2952328" cy="4373715"/>
          </a:xfrm>
        </p:spPr>
      </p:pic>
      <p:sp>
        <p:nvSpPr>
          <p:cNvPr id="8" name="Slide Number Placeholder 3"/>
          <p:cNvSpPr>
            <a:spLocks noGrp="1"/>
          </p:cNvSpPr>
          <p:nvPr>
            <p:ph type="sldNum" sz="quarter" idx="10"/>
          </p:nvPr>
        </p:nvSpPr>
        <p:spPr bwMode="auto">
          <a:xfrm>
            <a:off x="8101013" y="6510338"/>
            <a:ext cx="576262" cy="21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fontAlgn="base">
              <a:spcBef>
                <a:spcPct val="0"/>
              </a:spcBef>
              <a:spcAft>
                <a:spcPct val="0"/>
              </a:spcAft>
            </a:pPr>
            <a:fld id="{89C4F8BB-8BE9-4DDE-B214-8B1494652E80}" type="slidenum">
              <a:rPr lang="en-US" altLang="en-US" sz="800">
                <a:solidFill>
                  <a:srgbClr val="495965"/>
                </a:solidFill>
              </a:rPr>
              <a:pPr fontAlgn="base">
                <a:spcBef>
                  <a:spcPct val="0"/>
                </a:spcBef>
                <a:spcAft>
                  <a:spcPct val="0"/>
                </a:spcAft>
              </a:pPr>
              <a:t>28</a:t>
            </a:fld>
            <a:endParaRPr lang="en-US" altLang="en-US" sz="800">
              <a:solidFill>
                <a:srgbClr val="495965"/>
              </a:solidFill>
            </a:endParaRPr>
          </a:p>
        </p:txBody>
      </p:sp>
    </p:spTree>
    <p:extLst>
      <p:ext uri="{BB962C8B-B14F-4D97-AF65-F5344CB8AC3E}">
        <p14:creationId xmlns:p14="http://schemas.microsoft.com/office/powerpoint/2010/main" val="367617045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6" y="356659"/>
            <a:ext cx="7849691" cy="959909"/>
          </a:xfrm>
        </p:spPr>
        <p:txBody>
          <a:bodyPr>
            <a:noAutofit/>
          </a:bodyPr>
          <a:lstStyle/>
          <a:p>
            <a:r>
              <a:rPr lang="en-GB" dirty="0" smtClean="0"/>
              <a:t>U</a:t>
            </a:r>
            <a:r>
              <a:rPr lang="en-GB" b="1" dirty="0" smtClean="0"/>
              <a:t>se of VPNs and proxy servers </a:t>
            </a:r>
            <a:r>
              <a:rPr lang="en-GB" dirty="0" smtClean="0"/>
              <a:t>is new – helps bypass ISP-enabled security and URL blocking</a:t>
            </a:r>
            <a:endParaRPr lang="en-GB" dirty="0"/>
          </a:p>
        </p:txBody>
      </p:sp>
      <p:sp>
        <p:nvSpPr>
          <p:cNvPr id="5" name="Content Placeholder 4"/>
          <p:cNvSpPr>
            <a:spLocks noGrp="1"/>
          </p:cNvSpPr>
          <p:nvPr>
            <p:ph idx="1"/>
          </p:nvPr>
        </p:nvSpPr>
        <p:spPr>
          <a:xfrm>
            <a:off x="4499993" y="1797051"/>
            <a:ext cx="4177283" cy="3840195"/>
          </a:xfrm>
        </p:spPr>
        <p:txBody>
          <a:bodyPr/>
          <a:lstStyle/>
          <a:p>
            <a:pPr lvl="0" algn="just">
              <a:spcBef>
                <a:spcPts val="0"/>
              </a:spcBef>
            </a:pPr>
            <a:r>
              <a:rPr lang="en-GB" sz="1800" dirty="0" smtClean="0"/>
              <a:t>Originally intended for legitimate business use: </a:t>
            </a:r>
          </a:p>
          <a:p>
            <a:pPr lvl="0" algn="just">
              <a:spcBef>
                <a:spcPts val="0"/>
              </a:spcBef>
            </a:pPr>
            <a:r>
              <a:rPr lang="en-GB" sz="1800" dirty="0" smtClean="0"/>
              <a:t>New user-friendly and lighter </a:t>
            </a:r>
            <a:r>
              <a:rPr lang="en-GB" sz="1800" dirty="0"/>
              <a:t>VPNs </a:t>
            </a:r>
            <a:r>
              <a:rPr lang="en-GB" sz="1800" dirty="0" smtClean="0"/>
              <a:t>for piracy use: </a:t>
            </a:r>
            <a:endParaRPr lang="en-GB" sz="1800" dirty="0"/>
          </a:p>
          <a:p>
            <a:pPr lvl="0" algn="just">
              <a:spcBef>
                <a:spcPts val="0"/>
              </a:spcBef>
            </a:pPr>
            <a:r>
              <a:rPr lang="en-GB" sz="1800" dirty="0" err="1" smtClean="0"/>
              <a:t>Hola</a:t>
            </a:r>
            <a:r>
              <a:rPr lang="en-GB" sz="1800" dirty="0" smtClean="0"/>
              <a:t> </a:t>
            </a:r>
            <a:r>
              <a:rPr lang="en-GB" sz="1800" dirty="0"/>
              <a:t>VPN </a:t>
            </a:r>
            <a:r>
              <a:rPr lang="en-GB" sz="1800" dirty="0" smtClean="0"/>
              <a:t>claims </a:t>
            </a:r>
            <a:r>
              <a:rPr lang="en-GB" sz="1800" dirty="0"/>
              <a:t>44m global </a:t>
            </a:r>
            <a:r>
              <a:rPr lang="en-GB" sz="1800" dirty="0" smtClean="0"/>
              <a:t>users</a:t>
            </a:r>
          </a:p>
          <a:p>
            <a:pPr lvl="0" algn="just">
              <a:spcBef>
                <a:spcPts val="0"/>
              </a:spcBef>
            </a:pPr>
            <a:r>
              <a:rPr lang="en-GB" sz="1800" dirty="0" smtClean="0"/>
              <a:t>VPNs also used to subscribe to geo-blocked services from outside ‘official’ territories</a:t>
            </a:r>
            <a:endParaRPr lang="en-GB" sz="1800" dirty="0"/>
          </a:p>
          <a:p>
            <a:pPr algn="just">
              <a:spcBef>
                <a:spcPts val="0"/>
              </a:spcBef>
            </a:pPr>
            <a:endParaRPr lang="en-GB" sz="1100" dirty="0"/>
          </a:p>
        </p:txBody>
      </p:sp>
      <p:pic>
        <p:nvPicPr>
          <p:cNvPr id="4" name="Picture 3" descr="http://imagenes.es.sftcdn.net/blog/es/2014/10/Hola-Internet-Explorer1-568x268.jpg"/>
          <p:cNvPicPr/>
          <p:nvPr/>
        </p:nvPicPr>
        <p:blipFill rotWithShape="1">
          <a:blip r:embed="rId2">
            <a:extLst>
              <a:ext uri="{28A0092B-C50C-407E-A947-70E740481C1C}">
                <a14:useLocalDpi xmlns:a14="http://schemas.microsoft.com/office/drawing/2010/main" val="0"/>
              </a:ext>
            </a:extLst>
          </a:blip>
          <a:srcRect l="22740" t="2553" r="23532" b="2553"/>
          <a:stretch/>
        </p:blipFill>
        <p:spPr bwMode="auto">
          <a:xfrm>
            <a:off x="611560" y="1838853"/>
            <a:ext cx="3528392" cy="3030307"/>
          </a:xfrm>
          <a:prstGeom prst="rect">
            <a:avLst/>
          </a:prstGeom>
          <a:noFill/>
          <a:ln>
            <a:noFill/>
          </a:ln>
          <a:extLst>
            <a:ext uri="{53640926-AAD7-44d8-BBD7-CCE9431645EC}">
              <a14:shadowObscured xmlns:a14="http://schemas.microsoft.com/office/drawing/2010/main"/>
            </a:ext>
          </a:extLst>
        </p:spPr>
      </p:pic>
      <p:sp>
        <p:nvSpPr>
          <p:cNvPr id="6" name="Slide Number Placeholder 3"/>
          <p:cNvSpPr>
            <a:spLocks noGrp="1"/>
          </p:cNvSpPr>
          <p:nvPr>
            <p:ph type="sldNum" sz="quarter" idx="4294967295"/>
          </p:nvPr>
        </p:nvSpPr>
        <p:spPr bwMode="auto">
          <a:xfrm>
            <a:off x="8101013" y="6510338"/>
            <a:ext cx="576262" cy="219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fontAlgn="base">
              <a:spcBef>
                <a:spcPct val="0"/>
              </a:spcBef>
              <a:spcAft>
                <a:spcPct val="0"/>
              </a:spcAft>
            </a:pPr>
            <a:fld id="{89C4F8BB-8BE9-4DDE-B214-8B1494652E80}" type="slidenum">
              <a:rPr lang="en-US" altLang="en-US" sz="800">
                <a:solidFill>
                  <a:srgbClr val="495965"/>
                </a:solidFill>
              </a:rPr>
              <a:pPr fontAlgn="base">
                <a:spcBef>
                  <a:spcPct val="0"/>
                </a:spcBef>
                <a:spcAft>
                  <a:spcPct val="0"/>
                </a:spcAft>
              </a:pPr>
              <a:t>29</a:t>
            </a:fld>
            <a:endParaRPr lang="en-US" altLang="en-US" sz="800">
              <a:solidFill>
                <a:srgbClr val="495965"/>
              </a:solidFill>
            </a:endParaRPr>
          </a:p>
        </p:txBody>
      </p:sp>
    </p:spTree>
    <p:extLst>
      <p:ext uri="{BB962C8B-B14F-4D97-AF65-F5344CB8AC3E}">
        <p14:creationId xmlns:p14="http://schemas.microsoft.com/office/powerpoint/2010/main" val="13066144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8"/>
          <p:cNvSpPr>
            <a:spLocks noGrp="1"/>
          </p:cNvSpPr>
          <p:nvPr>
            <p:ph type="title"/>
          </p:nvPr>
        </p:nvSpPr>
        <p:spPr>
          <a:xfrm>
            <a:off x="466725" y="549275"/>
            <a:ext cx="8213725" cy="792163"/>
          </a:xfrm>
        </p:spPr>
        <p:txBody>
          <a:bodyPr/>
          <a:lstStyle/>
          <a:p>
            <a:r>
              <a:rPr lang="en-US" altLang="en-US" dirty="0" smtClean="0"/>
              <a:t>Television platform penetration worldwide in 2014</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561549913"/>
              </p:ext>
            </p:extLst>
          </p:nvPr>
        </p:nvGraphicFramePr>
        <p:xfrm>
          <a:off x="457200" y="1524000"/>
          <a:ext cx="8220075" cy="4752975"/>
        </p:xfrm>
        <a:graphic>
          <a:graphicData uri="http://schemas.openxmlformats.org/drawingml/2006/chart">
            <c:chart xmlns:c="http://schemas.openxmlformats.org/drawingml/2006/chart" xmlns:r="http://schemas.openxmlformats.org/officeDocument/2006/relationships" r:id="rId2"/>
          </a:graphicData>
        </a:graphic>
      </p:graphicFrame>
      <p:sp>
        <p:nvSpPr>
          <p:cNvPr id="348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fontAlgn="base">
              <a:spcBef>
                <a:spcPct val="0"/>
              </a:spcBef>
              <a:spcAft>
                <a:spcPct val="0"/>
              </a:spcAft>
            </a:pPr>
            <a:fld id="{89C4F8BB-8BE9-4DDE-B214-8B1494652E80}" type="slidenum">
              <a:rPr lang="en-US" altLang="en-US" sz="800">
                <a:solidFill>
                  <a:srgbClr val="495965"/>
                </a:solidFill>
              </a:rPr>
              <a:pPr fontAlgn="base">
                <a:spcBef>
                  <a:spcPct val="0"/>
                </a:spcBef>
                <a:spcAft>
                  <a:spcPct val="0"/>
                </a:spcAft>
              </a:pPr>
              <a:t>3</a:t>
            </a:fld>
            <a:endParaRPr lang="en-US" altLang="en-US" sz="800">
              <a:solidFill>
                <a:srgbClr val="495965"/>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356659"/>
            <a:ext cx="8213251" cy="959909"/>
          </a:xfrm>
        </p:spPr>
        <p:txBody>
          <a:bodyPr>
            <a:normAutofit/>
          </a:bodyPr>
          <a:lstStyle/>
          <a:p>
            <a:r>
              <a:rPr lang="en-GB" dirty="0" smtClean="0"/>
              <a:t>Online retransmission of broadcast content has become one of today’s biggest piracy threats</a:t>
            </a:r>
            <a:endParaRPr lang="en-GB" dirty="0"/>
          </a:p>
        </p:txBody>
      </p:sp>
      <p:sp>
        <p:nvSpPr>
          <p:cNvPr id="4" name="Content Placeholder 3"/>
          <p:cNvSpPr>
            <a:spLocks noGrp="1"/>
          </p:cNvSpPr>
          <p:nvPr>
            <p:ph idx="1"/>
          </p:nvPr>
        </p:nvSpPr>
        <p:spPr>
          <a:xfrm>
            <a:off x="467544" y="1484784"/>
            <a:ext cx="4114354" cy="4415368"/>
          </a:xfrm>
        </p:spPr>
        <p:txBody>
          <a:bodyPr/>
          <a:lstStyle/>
          <a:p>
            <a:pPr lvl="0" algn="just"/>
            <a:r>
              <a:rPr lang="en-GB" sz="1800" dirty="0" smtClean="0"/>
              <a:t>Higher impact on sports and popular </a:t>
            </a:r>
            <a:r>
              <a:rPr lang="en-GB" sz="1800" dirty="0"/>
              <a:t>reality shows </a:t>
            </a:r>
            <a:r>
              <a:rPr lang="en-GB" sz="1800" dirty="0" smtClean="0"/>
              <a:t>- illegal streams simultaneous </a:t>
            </a:r>
            <a:r>
              <a:rPr lang="en-GB" sz="1800" dirty="0"/>
              <a:t>with </a:t>
            </a:r>
            <a:r>
              <a:rPr lang="en-GB" sz="1800" dirty="0" smtClean="0"/>
              <a:t>broadcast</a:t>
            </a:r>
            <a:endParaRPr lang="en-GB" sz="1800" dirty="0"/>
          </a:p>
          <a:p>
            <a:pPr lvl="0" algn="just"/>
            <a:r>
              <a:rPr lang="en-GB" sz="1800" dirty="0" smtClean="0"/>
              <a:t>Combatting live </a:t>
            </a:r>
            <a:r>
              <a:rPr lang="en-GB" sz="1800" dirty="0"/>
              <a:t>streaming is technically </a:t>
            </a:r>
            <a:r>
              <a:rPr lang="en-GB" sz="1800" dirty="0" smtClean="0"/>
              <a:t>difficult </a:t>
            </a:r>
            <a:endParaRPr lang="en-GB" sz="1800" dirty="0"/>
          </a:p>
          <a:p>
            <a:pPr algn="just"/>
            <a:endParaRPr lang="en-GB" sz="1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556792"/>
            <a:ext cx="4040028"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p:cNvSpPr>
            <a:spLocks noGrp="1"/>
          </p:cNvSpPr>
          <p:nvPr>
            <p:ph type="sldNum" sz="quarter" idx="4294967295"/>
          </p:nvPr>
        </p:nvSpPr>
        <p:spPr bwMode="auto">
          <a:xfrm>
            <a:off x="8101013" y="6510338"/>
            <a:ext cx="576262" cy="219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fontAlgn="base">
              <a:spcBef>
                <a:spcPct val="0"/>
              </a:spcBef>
              <a:spcAft>
                <a:spcPct val="0"/>
              </a:spcAft>
            </a:pPr>
            <a:fld id="{89C4F8BB-8BE9-4DDE-B214-8B1494652E80}" type="slidenum">
              <a:rPr lang="en-US" altLang="en-US" sz="800">
                <a:solidFill>
                  <a:srgbClr val="495965"/>
                </a:solidFill>
              </a:rPr>
              <a:pPr fontAlgn="base">
                <a:spcBef>
                  <a:spcPct val="0"/>
                </a:spcBef>
                <a:spcAft>
                  <a:spcPct val="0"/>
                </a:spcAft>
              </a:pPr>
              <a:t>30</a:t>
            </a:fld>
            <a:endParaRPr lang="en-US" altLang="en-US" sz="800">
              <a:solidFill>
                <a:srgbClr val="495965"/>
              </a:solidFill>
            </a:endParaRPr>
          </a:p>
        </p:txBody>
      </p:sp>
    </p:spTree>
    <p:extLst>
      <p:ext uri="{BB962C8B-B14F-4D97-AF65-F5344CB8AC3E}">
        <p14:creationId xmlns:p14="http://schemas.microsoft.com/office/powerpoint/2010/main" val="232338316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P2P </a:t>
            </a:r>
            <a:r>
              <a:rPr lang="en-GB" b="1" dirty="0"/>
              <a:t>s</a:t>
            </a:r>
            <a:r>
              <a:rPr lang="en-GB" b="1" dirty="0" smtClean="0"/>
              <a:t>treaming re-emerges, bypassing the need for website hosts</a:t>
            </a:r>
            <a:endParaRPr lang="en-GB" dirty="0"/>
          </a:p>
        </p:txBody>
      </p:sp>
      <p:sp>
        <p:nvSpPr>
          <p:cNvPr id="4" name="Content Placeholder 3"/>
          <p:cNvSpPr>
            <a:spLocks noGrp="1"/>
          </p:cNvSpPr>
          <p:nvPr>
            <p:ph idx="11"/>
          </p:nvPr>
        </p:nvSpPr>
        <p:spPr>
          <a:xfrm>
            <a:off x="5436095" y="1484313"/>
            <a:ext cx="3241179" cy="4032919"/>
          </a:xfrm>
        </p:spPr>
        <p:txBody>
          <a:bodyPr/>
          <a:lstStyle/>
          <a:p>
            <a:r>
              <a:rPr lang="en-GB" dirty="0" smtClean="0"/>
              <a:t>Software like Popcorn </a:t>
            </a:r>
            <a:r>
              <a:rPr lang="en-GB" dirty="0"/>
              <a:t>Time, allow users to stream content P2P, rather than </a:t>
            </a:r>
            <a:r>
              <a:rPr lang="en-GB" dirty="0" smtClean="0"/>
              <a:t>from </a:t>
            </a:r>
            <a:r>
              <a:rPr lang="en-GB" dirty="0"/>
              <a:t>a single </a:t>
            </a:r>
            <a:r>
              <a:rPr lang="en-GB" dirty="0" smtClean="0"/>
              <a:t>server</a:t>
            </a:r>
          </a:p>
          <a:p>
            <a:r>
              <a:rPr lang="en-GB" dirty="0" smtClean="0"/>
              <a:t>More reliable for the user – and harder to trace</a:t>
            </a:r>
            <a:endParaRPr lang="en-US" dirty="0"/>
          </a:p>
        </p:txBody>
      </p:sp>
      <p:pic>
        <p:nvPicPr>
          <p:cNvPr id="2050" name="Picture 2" descr="Popcorn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847" y="1844824"/>
            <a:ext cx="4749708" cy="417646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p:cNvSpPr>
            <a:spLocks noGrp="1"/>
          </p:cNvSpPr>
          <p:nvPr>
            <p:ph type="sldNum" sz="quarter" idx="4294967295"/>
          </p:nvPr>
        </p:nvSpPr>
        <p:spPr bwMode="auto">
          <a:xfrm>
            <a:off x="8101013" y="6510338"/>
            <a:ext cx="576262" cy="219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fontAlgn="base">
              <a:spcBef>
                <a:spcPct val="0"/>
              </a:spcBef>
              <a:spcAft>
                <a:spcPct val="0"/>
              </a:spcAft>
            </a:pPr>
            <a:fld id="{89C4F8BB-8BE9-4DDE-B214-8B1494652E80}" type="slidenum">
              <a:rPr lang="en-US" altLang="en-US" sz="800">
                <a:solidFill>
                  <a:srgbClr val="495965"/>
                </a:solidFill>
              </a:rPr>
              <a:pPr fontAlgn="base">
                <a:spcBef>
                  <a:spcPct val="0"/>
                </a:spcBef>
                <a:spcAft>
                  <a:spcPct val="0"/>
                </a:spcAft>
              </a:pPr>
              <a:t>31</a:t>
            </a:fld>
            <a:endParaRPr lang="en-US" altLang="en-US" sz="800">
              <a:solidFill>
                <a:srgbClr val="495965"/>
              </a:solidFill>
            </a:endParaRPr>
          </a:p>
        </p:txBody>
      </p:sp>
    </p:spTree>
    <p:extLst>
      <p:ext uri="{BB962C8B-B14F-4D97-AF65-F5344CB8AC3E}">
        <p14:creationId xmlns:p14="http://schemas.microsoft.com/office/powerpoint/2010/main" val="296552255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Broadcast streaming from consumers is only just beginning…</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132820"/>
            <a:ext cx="3970338" cy="3240449"/>
          </a:xfrm>
        </p:spPr>
      </p:pic>
      <p:pic>
        <p:nvPicPr>
          <p:cNvPr id="8" name="Content Placeholder 7"/>
          <p:cNvPicPr>
            <a:picLocks noGrp="1" noChangeAspect="1"/>
          </p:cNvPicPr>
          <p:nvPr>
            <p:ph idx="11"/>
          </p:nvPr>
        </p:nvPicPr>
        <p:blipFill>
          <a:blip r:embed="rId3">
            <a:extLst>
              <a:ext uri="{28A0092B-C50C-407E-A947-70E740481C1C}">
                <a14:useLocalDpi xmlns:a14="http://schemas.microsoft.com/office/drawing/2010/main" val="0"/>
              </a:ext>
            </a:extLst>
          </a:blip>
          <a:stretch>
            <a:fillRect/>
          </a:stretch>
        </p:blipFill>
        <p:spPr>
          <a:xfrm>
            <a:off x="4706938" y="2132820"/>
            <a:ext cx="3970337" cy="3240450"/>
          </a:xfrm>
        </p:spPr>
      </p:pic>
      <p:sp>
        <p:nvSpPr>
          <p:cNvPr id="5" name="Slide Number Placeholder 3"/>
          <p:cNvSpPr>
            <a:spLocks noGrp="1"/>
          </p:cNvSpPr>
          <p:nvPr>
            <p:ph type="sldNum" sz="quarter" idx="4294967295"/>
          </p:nvPr>
        </p:nvSpPr>
        <p:spPr bwMode="auto">
          <a:xfrm>
            <a:off x="8101013" y="6510338"/>
            <a:ext cx="576262" cy="219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fontAlgn="base">
              <a:spcBef>
                <a:spcPct val="0"/>
              </a:spcBef>
              <a:spcAft>
                <a:spcPct val="0"/>
              </a:spcAft>
            </a:pPr>
            <a:fld id="{89C4F8BB-8BE9-4DDE-B214-8B1494652E80}" type="slidenum">
              <a:rPr lang="en-US" altLang="en-US" sz="800">
                <a:solidFill>
                  <a:srgbClr val="495965"/>
                </a:solidFill>
              </a:rPr>
              <a:pPr fontAlgn="base">
                <a:spcBef>
                  <a:spcPct val="0"/>
                </a:spcBef>
                <a:spcAft>
                  <a:spcPct val="0"/>
                </a:spcAft>
              </a:pPr>
              <a:t>32</a:t>
            </a:fld>
            <a:endParaRPr lang="en-US" altLang="en-US" sz="800">
              <a:solidFill>
                <a:srgbClr val="495965"/>
              </a:solidFill>
            </a:endParaRPr>
          </a:p>
        </p:txBody>
      </p:sp>
    </p:spTree>
    <p:extLst>
      <p:ext uri="{BB962C8B-B14F-4D97-AF65-F5344CB8AC3E}">
        <p14:creationId xmlns:p14="http://schemas.microsoft.com/office/powerpoint/2010/main" val="51375762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8" name="Content Placeholder 7"/>
          <p:cNvSpPr>
            <a:spLocks noGrp="1"/>
          </p:cNvSpPr>
          <p:nvPr>
            <p:ph idx="1"/>
          </p:nvPr>
        </p:nvSpPr>
        <p:spPr/>
        <p:txBody>
          <a:bodyPr/>
          <a:lstStyle/>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pPr algn="r">
              <a:buNone/>
            </a:pPr>
            <a:r>
              <a:rPr lang="en-US" dirty="0"/>
              <a:t>d</a:t>
            </a:r>
            <a:r>
              <a:rPr lang="en-US" dirty="0" smtClean="0"/>
              <a:t>aniel.knapp@ihs.com</a:t>
            </a:r>
          </a:p>
          <a:p>
            <a:pPr marL="0" indent="0" algn="r">
              <a:buNone/>
            </a:pPr>
            <a:r>
              <a:rPr lang="en-US" dirty="0" smtClean="0"/>
              <a:t>@_dknapp</a:t>
            </a:r>
          </a:p>
          <a:p>
            <a:pPr marL="0" indent="0" algn="r">
              <a:buNone/>
            </a:pPr>
            <a:r>
              <a:rPr lang="en-US" dirty="0" smtClean="0"/>
              <a:t>technology.ihs.com</a:t>
            </a:r>
            <a:endParaRPr lang="en-US" dirty="0"/>
          </a:p>
        </p:txBody>
      </p:sp>
      <p:sp>
        <p:nvSpPr>
          <p:cNvPr id="13" name="Slide Number Placeholder 12"/>
          <p:cNvSpPr>
            <a:spLocks noGrp="1"/>
          </p:cNvSpPr>
          <p:nvPr>
            <p:ph type="sldNum" sz="quarter" idx="12"/>
          </p:nvPr>
        </p:nvSpPr>
        <p:spPr/>
        <p:txBody>
          <a:bodyPr/>
          <a:lstStyle/>
          <a:p>
            <a:fld id="{24C46141-E31C-41A4-BE53-0A6DFD9041A4}" type="slidenum">
              <a:rPr lang="en-US" smtClean="0"/>
              <a:pPr/>
              <a:t>33</a:t>
            </a:fld>
            <a:endParaRPr lang="en-US" dirty="0"/>
          </a:p>
        </p:txBody>
      </p:sp>
    </p:spTree>
    <p:extLst>
      <p:ext uri="{BB962C8B-B14F-4D97-AF65-F5344CB8AC3E}">
        <p14:creationId xmlns:p14="http://schemas.microsoft.com/office/powerpoint/2010/main" val="38851329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Pay TV is still growing globally, but we expect slowdown</a:t>
            </a:r>
            <a:endParaRPr lang="en-GB" dirty="0">
              <a:solidFill>
                <a:srgbClr val="FF0000"/>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11993017"/>
              </p:ext>
            </p:extLst>
          </p:nvPr>
        </p:nvGraphicFramePr>
        <p:xfrm>
          <a:off x="395289" y="1371601"/>
          <a:ext cx="8367711" cy="4865688"/>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Arrow Connector 7"/>
          <p:cNvCxnSpPr/>
          <p:nvPr/>
        </p:nvCxnSpPr>
        <p:spPr>
          <a:xfrm flipV="1">
            <a:off x="4572000" y="1981200"/>
            <a:ext cx="3124200" cy="44196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447800" y="2491740"/>
            <a:ext cx="2956560" cy="44196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3"/>
          <p:cNvSpPr>
            <a:spLocks noGrp="1"/>
          </p:cNvSpPr>
          <p:nvPr>
            <p:ph type="sldNum" sz="quarter" idx="10"/>
          </p:nvPr>
        </p:nvSpPr>
        <p:spPr bwMode="auto">
          <a:xfrm>
            <a:off x="8101013" y="6510338"/>
            <a:ext cx="576262" cy="21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fontAlgn="base">
              <a:spcBef>
                <a:spcPct val="0"/>
              </a:spcBef>
              <a:spcAft>
                <a:spcPct val="0"/>
              </a:spcAft>
            </a:pPr>
            <a:fld id="{89C4F8BB-8BE9-4DDE-B214-8B1494652E80}" type="slidenum">
              <a:rPr lang="en-US" altLang="en-US" sz="800">
                <a:solidFill>
                  <a:srgbClr val="495965"/>
                </a:solidFill>
              </a:rPr>
              <a:pPr fontAlgn="base">
                <a:spcBef>
                  <a:spcPct val="0"/>
                </a:spcBef>
                <a:spcAft>
                  <a:spcPct val="0"/>
                </a:spcAft>
              </a:pPr>
              <a:t>4</a:t>
            </a:fld>
            <a:endParaRPr lang="en-US" altLang="en-US" sz="800">
              <a:solidFill>
                <a:srgbClr val="495965"/>
              </a:solidFill>
            </a:endParaRPr>
          </a:p>
        </p:txBody>
      </p:sp>
    </p:spTree>
    <p:extLst>
      <p:ext uri="{BB962C8B-B14F-4D97-AF65-F5344CB8AC3E}">
        <p14:creationId xmlns:p14="http://schemas.microsoft.com/office/powerpoint/2010/main" val="26056579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Global pay TV growth is driven by operators in APAC (mainly China, India), North America reaches saturation</a:t>
            </a:r>
            <a:endParaRPr lang="en-GB" dirty="0">
              <a:solidFill>
                <a:srgbClr val="FF0000"/>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698532617"/>
              </p:ext>
            </p:extLst>
          </p:nvPr>
        </p:nvGraphicFramePr>
        <p:xfrm>
          <a:off x="304800" y="1524000"/>
          <a:ext cx="8367711" cy="486568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3"/>
          <p:cNvSpPr>
            <a:spLocks noGrp="1"/>
          </p:cNvSpPr>
          <p:nvPr>
            <p:ph type="sldNum" sz="quarter" idx="10"/>
          </p:nvPr>
        </p:nvSpPr>
        <p:spPr bwMode="auto">
          <a:xfrm>
            <a:off x="8101013" y="6510338"/>
            <a:ext cx="576262" cy="21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fontAlgn="base">
              <a:spcBef>
                <a:spcPct val="0"/>
              </a:spcBef>
              <a:spcAft>
                <a:spcPct val="0"/>
              </a:spcAft>
            </a:pPr>
            <a:fld id="{89C4F8BB-8BE9-4DDE-B214-8B1494652E80}" type="slidenum">
              <a:rPr lang="en-US" altLang="en-US" sz="800">
                <a:solidFill>
                  <a:srgbClr val="495965"/>
                </a:solidFill>
              </a:rPr>
              <a:pPr fontAlgn="base">
                <a:spcBef>
                  <a:spcPct val="0"/>
                </a:spcBef>
                <a:spcAft>
                  <a:spcPct val="0"/>
                </a:spcAft>
              </a:pPr>
              <a:t>5</a:t>
            </a:fld>
            <a:endParaRPr lang="en-US" altLang="en-US" sz="800">
              <a:solidFill>
                <a:srgbClr val="495965"/>
              </a:solidFill>
            </a:endParaRPr>
          </a:p>
        </p:txBody>
      </p:sp>
    </p:spTree>
    <p:extLst>
      <p:ext uri="{BB962C8B-B14F-4D97-AF65-F5344CB8AC3E}">
        <p14:creationId xmlns:p14="http://schemas.microsoft.com/office/powerpoint/2010/main" val="13281280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13251" cy="792163"/>
          </a:xfrm>
        </p:spPr>
        <p:txBody>
          <a:bodyPr/>
          <a:lstStyle/>
          <a:p>
            <a:r>
              <a:rPr lang="en-GB" dirty="0" smtClean="0"/>
              <a:t>Lower ARPUs mean </a:t>
            </a:r>
            <a:r>
              <a:rPr lang="en-GB" dirty="0" err="1" smtClean="0"/>
              <a:t>LATAM</a:t>
            </a:r>
            <a:r>
              <a:rPr lang="en-GB" dirty="0" smtClean="0"/>
              <a:t> and APAC revenues are lower – but growth will continue to be strong</a:t>
            </a:r>
            <a:endParaRPr lang="en-GB" dirty="0"/>
          </a:p>
        </p:txBody>
      </p:sp>
      <p:graphicFrame>
        <p:nvGraphicFramePr>
          <p:cNvPr id="7" name="Content Placeholder 6"/>
          <p:cNvGraphicFramePr>
            <a:graphicFrameLocks noGrp="1"/>
          </p:cNvGraphicFramePr>
          <p:nvPr>
            <p:ph sz="quarter" idx="11"/>
            <p:extLst>
              <p:ext uri="{D42A27DB-BD31-4B8C-83A1-F6EECF244321}">
                <p14:modId xmlns:p14="http://schemas.microsoft.com/office/powerpoint/2010/main" val="2872920880"/>
              </p:ext>
            </p:extLst>
          </p:nvPr>
        </p:nvGraphicFramePr>
        <p:xfrm>
          <a:off x="381000" y="1371600"/>
          <a:ext cx="8229600" cy="4887686"/>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p:cNvCxnSpPr/>
          <p:nvPr/>
        </p:nvCxnSpPr>
        <p:spPr>
          <a:xfrm flipV="1">
            <a:off x="1408498" y="3200400"/>
            <a:ext cx="801302" cy="2771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Slide Number Placeholder 3"/>
          <p:cNvSpPr>
            <a:spLocks noGrp="1"/>
          </p:cNvSpPr>
          <p:nvPr>
            <p:ph type="sldNum" sz="quarter" idx="10"/>
          </p:nvPr>
        </p:nvSpPr>
        <p:spPr bwMode="auto">
          <a:xfrm>
            <a:off x="8101013" y="6510338"/>
            <a:ext cx="576262" cy="21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fontAlgn="base">
              <a:spcBef>
                <a:spcPct val="0"/>
              </a:spcBef>
              <a:spcAft>
                <a:spcPct val="0"/>
              </a:spcAft>
              <a:defRPr sz="1400">
                <a:solidFill>
                  <a:schemeClr val="tx1"/>
                </a:solidFill>
                <a:latin typeface="Arial" charset="0"/>
              </a:defRPr>
            </a:lvl6pPr>
            <a:lvl7pPr marL="2971800" indent="-228600" fontAlgn="base">
              <a:spcBef>
                <a:spcPct val="0"/>
              </a:spcBef>
              <a:spcAft>
                <a:spcPct val="0"/>
              </a:spcAft>
              <a:defRPr sz="1400">
                <a:solidFill>
                  <a:schemeClr val="tx1"/>
                </a:solidFill>
                <a:latin typeface="Arial" charset="0"/>
              </a:defRPr>
            </a:lvl7pPr>
            <a:lvl8pPr marL="3429000" indent="-228600" fontAlgn="base">
              <a:spcBef>
                <a:spcPct val="0"/>
              </a:spcBef>
              <a:spcAft>
                <a:spcPct val="0"/>
              </a:spcAft>
              <a:defRPr sz="1400">
                <a:solidFill>
                  <a:schemeClr val="tx1"/>
                </a:solidFill>
                <a:latin typeface="Arial" charset="0"/>
              </a:defRPr>
            </a:lvl8pPr>
            <a:lvl9pPr marL="3886200" indent="-228600" fontAlgn="base">
              <a:spcBef>
                <a:spcPct val="0"/>
              </a:spcBef>
              <a:spcAft>
                <a:spcPct val="0"/>
              </a:spcAft>
              <a:defRPr sz="1400">
                <a:solidFill>
                  <a:schemeClr val="tx1"/>
                </a:solidFill>
                <a:latin typeface="Arial" charset="0"/>
              </a:defRPr>
            </a:lvl9pPr>
          </a:lstStyle>
          <a:p>
            <a:pPr fontAlgn="base">
              <a:spcBef>
                <a:spcPct val="0"/>
              </a:spcBef>
              <a:spcAft>
                <a:spcPct val="0"/>
              </a:spcAft>
            </a:pPr>
            <a:fld id="{89C4F8BB-8BE9-4DDE-B214-8B1494652E80}" type="slidenum">
              <a:rPr lang="en-US" altLang="en-US" sz="800">
                <a:solidFill>
                  <a:srgbClr val="495965"/>
                </a:solidFill>
              </a:rPr>
              <a:pPr fontAlgn="base">
                <a:spcBef>
                  <a:spcPct val="0"/>
                </a:spcBef>
                <a:spcAft>
                  <a:spcPct val="0"/>
                </a:spcAft>
              </a:pPr>
              <a:t>6</a:t>
            </a:fld>
            <a:endParaRPr lang="en-US" altLang="en-US" sz="800">
              <a:solidFill>
                <a:srgbClr val="495965"/>
              </a:solidFill>
            </a:endParaRPr>
          </a:p>
        </p:txBody>
      </p:sp>
    </p:spTree>
    <p:extLst>
      <p:ext uri="{BB962C8B-B14F-4D97-AF65-F5344CB8AC3E}">
        <p14:creationId xmlns:p14="http://schemas.microsoft.com/office/powerpoint/2010/main" val="38076568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TV advertising recovers from cyclical factors; West faces structural challenges while other regions grow</a:t>
            </a:r>
          </a:p>
        </p:txBody>
      </p:sp>
      <p:sp>
        <p:nvSpPr>
          <p:cNvPr id="4" name="Slide Number Placeholder 3"/>
          <p:cNvSpPr>
            <a:spLocks noGrp="1"/>
          </p:cNvSpPr>
          <p:nvPr>
            <p:ph type="sldNum" sz="quarter" idx="10"/>
          </p:nvPr>
        </p:nvSpPr>
        <p:spPr/>
        <p:txBody>
          <a:bodyPr/>
          <a:lstStyle/>
          <a:p>
            <a:pPr>
              <a:defRPr/>
            </a:pPr>
            <a:fld id="{F0A25F62-4244-4534-8D2B-5B2A92E9FA6A}" type="slidenum">
              <a:rPr lang="en-US"/>
              <a:pPr>
                <a:defRPr/>
              </a:pPr>
              <a:t>7</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09657626"/>
              </p:ext>
            </p:extLst>
          </p:nvPr>
        </p:nvGraphicFramePr>
        <p:xfrm>
          <a:off x="457200" y="1484313"/>
          <a:ext cx="8220075" cy="475297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828800" y="2514600"/>
            <a:ext cx="1295400" cy="461665"/>
          </a:xfrm>
          <a:prstGeom prst="rect">
            <a:avLst/>
          </a:prstGeom>
          <a:solidFill>
            <a:schemeClr val="accent2"/>
          </a:solidFill>
        </p:spPr>
        <p:txBody>
          <a:bodyPr wrap="square" lIns="72000" rIns="72000" rtlCol="0">
            <a:spAutoFit/>
          </a:bodyPr>
          <a:lstStyle/>
          <a:p>
            <a:pPr algn="ctr"/>
            <a:r>
              <a:rPr lang="en-US" sz="1200" dirty="0" err="1" smtClean="0"/>
              <a:t>Global ad recession</a:t>
            </a:r>
          </a:p>
        </p:txBody>
      </p:sp>
      <p:sp>
        <p:nvSpPr>
          <p:cNvPr id="8" name="TextBox 7"/>
          <p:cNvSpPr txBox="1"/>
          <p:nvPr/>
        </p:nvSpPr>
        <p:spPr>
          <a:xfrm>
            <a:off x="3276600" y="2590800"/>
            <a:ext cx="1295400" cy="646331"/>
          </a:xfrm>
          <a:prstGeom prst="rect">
            <a:avLst/>
          </a:prstGeom>
          <a:solidFill>
            <a:schemeClr val="accent2"/>
          </a:solidFill>
        </p:spPr>
        <p:txBody>
          <a:bodyPr wrap="square" lIns="72000" rIns="72000" rtlCol="0">
            <a:spAutoFit/>
          </a:bodyPr>
          <a:lstStyle/>
          <a:p>
            <a:pPr algn="ctr"/>
            <a:r>
              <a:rPr lang="en-US" sz="1200" dirty="0" err="1" smtClean="0"/>
              <a:t>US/Europe double-dip ad recession</a:t>
            </a:r>
          </a:p>
        </p:txBody>
      </p:sp>
      <p:cxnSp>
        <p:nvCxnSpPr>
          <p:cNvPr id="10" name="Straight Arrow Connector 9"/>
          <p:cNvCxnSpPr>
            <a:stCxn id="7" idx="2"/>
          </p:cNvCxnSpPr>
          <p:nvPr/>
        </p:nvCxnSpPr>
        <p:spPr>
          <a:xfrm>
            <a:off x="2476500" y="2976265"/>
            <a:ext cx="0" cy="691515"/>
          </a:xfrm>
          <a:prstGeom prst="straightConnector1">
            <a:avLst/>
          </a:prstGeom>
          <a:ln w="19050">
            <a:solidFill>
              <a:srgbClr val="707C8A"/>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962400" y="3276600"/>
            <a:ext cx="76200" cy="381000"/>
          </a:xfrm>
          <a:prstGeom prst="straightConnector1">
            <a:avLst/>
          </a:prstGeom>
          <a:ln w="19050">
            <a:solidFill>
              <a:srgbClr val="707C8A"/>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3" idx="2"/>
          </p:cNvCxnSpPr>
          <p:nvPr/>
        </p:nvCxnSpPr>
        <p:spPr>
          <a:xfrm flipH="1">
            <a:off x="4800600" y="2888397"/>
            <a:ext cx="495300" cy="776406"/>
          </a:xfrm>
          <a:prstGeom prst="straightConnector1">
            <a:avLst/>
          </a:prstGeom>
          <a:ln w="19050">
            <a:solidFill>
              <a:srgbClr val="707C8A"/>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48200" y="2057400"/>
            <a:ext cx="1295400" cy="830997"/>
          </a:xfrm>
          <a:prstGeom prst="rect">
            <a:avLst/>
          </a:prstGeom>
          <a:solidFill>
            <a:schemeClr val="accent2"/>
          </a:solidFill>
        </p:spPr>
        <p:txBody>
          <a:bodyPr wrap="square" lIns="72000" rIns="72000" rtlCol="0">
            <a:spAutoFit/>
          </a:bodyPr>
          <a:lstStyle/>
          <a:p>
            <a:pPr algn="ctr"/>
            <a:r>
              <a:rPr lang="en-US" sz="1200" dirty="0" err="1" smtClean="0"/>
              <a:t>Online pressure in North America and Western Europe</a:t>
            </a:r>
          </a:p>
        </p:txBody>
      </p:sp>
      <p:sp>
        <p:nvSpPr>
          <p:cNvPr id="20" name="TextBox 19"/>
          <p:cNvSpPr txBox="1"/>
          <p:nvPr/>
        </p:nvSpPr>
        <p:spPr>
          <a:xfrm>
            <a:off x="6553200" y="1524000"/>
            <a:ext cx="1295400" cy="1200329"/>
          </a:xfrm>
          <a:prstGeom prst="rect">
            <a:avLst/>
          </a:prstGeom>
          <a:solidFill>
            <a:schemeClr val="accent2"/>
          </a:solidFill>
        </p:spPr>
        <p:txBody>
          <a:bodyPr wrap="square" lIns="72000" rIns="72000" rtlCol="0">
            <a:spAutoFit/>
          </a:bodyPr>
          <a:lstStyle/>
          <a:p>
            <a:pPr algn="ctr"/>
            <a:r>
              <a:rPr lang="en-US" sz="1200" dirty="0" err="1" smtClean="0"/>
              <a:t>Higher ad rates &amp; better measurement drive APAC, Africa, MENA, LATAM revenues</a:t>
            </a:r>
          </a:p>
        </p:txBody>
      </p:sp>
      <p:cxnSp>
        <p:nvCxnSpPr>
          <p:cNvPr id="22" name="Straight Arrow Connector 21"/>
          <p:cNvCxnSpPr>
            <a:stCxn id="20" idx="2"/>
          </p:cNvCxnSpPr>
          <p:nvPr/>
        </p:nvCxnSpPr>
        <p:spPr>
          <a:xfrm flipH="1">
            <a:off x="5638800" y="2724329"/>
            <a:ext cx="1562100" cy="628471"/>
          </a:xfrm>
          <a:prstGeom prst="straightConnector1">
            <a:avLst/>
          </a:prstGeom>
          <a:ln w="19050">
            <a:solidFill>
              <a:srgbClr val="707C8A"/>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743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National reach &amp; suitability for brand advertising have so far prevented TV from suffering print industry’s fate</a:t>
            </a:r>
          </a:p>
        </p:txBody>
      </p:sp>
      <p:sp>
        <p:nvSpPr>
          <p:cNvPr id="4" name="Slide Number Placeholder 3"/>
          <p:cNvSpPr>
            <a:spLocks noGrp="1"/>
          </p:cNvSpPr>
          <p:nvPr>
            <p:ph type="sldNum" sz="quarter" idx="10"/>
          </p:nvPr>
        </p:nvSpPr>
        <p:spPr/>
        <p:txBody>
          <a:bodyPr/>
          <a:lstStyle/>
          <a:p>
            <a:pPr>
              <a:defRPr/>
            </a:pPr>
            <a:fld id="{F0A25F62-4244-4534-8D2B-5B2A92E9FA6A}" type="slidenum">
              <a:rPr lang="en-US"/>
              <a:pPr>
                <a:defRPr/>
              </a:pPr>
              <a:t>8</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77183717"/>
              </p:ext>
            </p:extLst>
          </p:nvPr>
        </p:nvGraphicFramePr>
        <p:xfrm>
          <a:off x="457200" y="1484313"/>
          <a:ext cx="8220075" cy="4752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3955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Distribution of funding sources varies across markets</a:t>
            </a:r>
          </a:p>
        </p:txBody>
      </p:sp>
      <p:sp>
        <p:nvSpPr>
          <p:cNvPr id="4" name="Slide Number Placeholder 3"/>
          <p:cNvSpPr>
            <a:spLocks noGrp="1"/>
          </p:cNvSpPr>
          <p:nvPr>
            <p:ph type="sldNum" sz="quarter" idx="10"/>
          </p:nvPr>
        </p:nvSpPr>
        <p:spPr/>
        <p:txBody>
          <a:bodyPr/>
          <a:lstStyle/>
          <a:p>
            <a:pPr>
              <a:defRPr/>
            </a:pPr>
            <a:fld id="{F0A25F62-4244-4534-8D2B-5B2A92E9FA6A}" type="slidenum">
              <a:rPr lang="en-US"/>
              <a:pPr>
                <a:defRPr/>
              </a:pPr>
              <a:t>9</a:t>
            </a:fld>
            <a:endParaRPr lang="en-US" dirty="0"/>
          </a:p>
        </p:txBody>
      </p:sp>
      <p:graphicFrame>
        <p:nvGraphicFramePr>
          <p:cNvPr id="9" name="Chart 8"/>
          <p:cNvGraphicFramePr/>
          <p:nvPr>
            <p:extLst>
              <p:ext uri="{D42A27DB-BD31-4B8C-83A1-F6EECF244321}">
                <p14:modId xmlns:p14="http://schemas.microsoft.com/office/powerpoint/2010/main" val="2395431014"/>
              </p:ext>
            </p:extLst>
          </p:nvPr>
        </p:nvGraphicFramePr>
        <p:xfrm>
          <a:off x="457200" y="1524000"/>
          <a:ext cx="82296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345678"/>
      </p:ext>
    </p:extLst>
  </p:cSld>
  <p:clrMapOvr>
    <a:masterClrMapping/>
  </p:clrMapOvr>
</p:sld>
</file>

<file path=ppt/theme/theme1.xml><?xml version="1.0" encoding="utf-8"?>
<a:theme xmlns:a="http://schemas.openxmlformats.org/drawingml/2006/main" name="IHS Technology PPT Presentation Template 2015">
  <a:themeElements>
    <a:clrScheme name="Brand Theme">
      <a:dk1>
        <a:sysClr val="windowText" lastClr="000000"/>
      </a:dk1>
      <a:lt1>
        <a:sysClr val="window" lastClr="FFFFFF"/>
      </a:lt1>
      <a:dk2>
        <a:srgbClr val="0097D1"/>
      </a:dk2>
      <a:lt2>
        <a:srgbClr val="F1F2F2"/>
      </a:lt2>
      <a:accent1>
        <a:srgbClr val="0097D1"/>
      </a:accent1>
      <a:accent2>
        <a:srgbClr val="99D6EA"/>
      </a:accent2>
      <a:accent3>
        <a:srgbClr val="96BC33"/>
      </a:accent3>
      <a:accent4>
        <a:srgbClr val="ECEE9A"/>
      </a:accent4>
      <a:accent5>
        <a:srgbClr val="E98756"/>
      </a:accent5>
      <a:accent6>
        <a:srgbClr val="FDBA4D"/>
      </a:accent6>
      <a:hlink>
        <a:srgbClr val="0097D1"/>
      </a:hlink>
      <a:folHlink>
        <a:srgbClr val="103C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07C8A"/>
        </a:solidFill>
        <a:ln>
          <a:noFill/>
        </a:ln>
      </a:spPr>
      <a:bodyPr rtlCol="0" anchor="ctr"/>
      <a:lstStyle>
        <a:defPPr algn="ctr">
          <a:defRPr sz="1600" b="1" spc="2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707C8A"/>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rIns="72000" rtlCol="0">
        <a:spAutoFit/>
      </a:bodyPr>
      <a:lstStyle>
        <a:defPPr>
          <a:defRPr dirty="0" err="1" smtClean="0"/>
        </a:defPPr>
      </a:lstStyle>
    </a:txDef>
  </a:objectDefaults>
  <a:extraClrSchemeLst/>
  <a:custClrLst>
    <a:custClr name="Corporate blue">
      <a:srgbClr val="0097D1"/>
    </a:custClr>
    <a:custClr name="Grey 2">
      <a:srgbClr val="A1ABB2"/>
    </a:custClr>
    <a:custClr name="Blue 1">
      <a:srgbClr val="103C68"/>
    </a:custClr>
    <a:custClr name="Green 2">
      <a:srgbClr val="BED158"/>
    </a:custClr>
    <a:custClr name="Blue 2">
      <a:srgbClr val="2A78A8"/>
    </a:custClr>
    <a:custClr name="Orange 2">
      <a:srgbClr val="FDBA4D"/>
    </a:custClr>
    <a:custClr name="CLF Purple">
      <a:srgbClr val="4B254C"/>
    </a:custClr>
    <a:custClr name="Red 3">
      <a:srgbClr val="F7BFAD"/>
    </a:custClr>
    <a:custClr name="CLF Burnt Orange">
      <a:srgbClr val="C84623"/>
    </a:custClr>
    <a:custClr name="Blue 3">
      <a:srgbClr val="A2CAEC"/>
    </a:custClr>
    <a:custClr name="CLF Dark Green 2">
      <a:srgbClr val="265B3F"/>
    </a:custClr>
    <a:custClr name="CLF Light Yellow">
      <a:srgbClr val="FFD200"/>
    </a:custClr>
    <a:custClr name="Grey 1">
      <a:srgbClr val="707C8A"/>
    </a:custClr>
    <a:custClr name="Grey 3">
      <a:srgbClr val="D8DCDB"/>
    </a:custClr>
    <a:custClr name="Green 1">
      <a:srgbClr val="96BC33"/>
    </a:custClr>
    <a:custClr name="Orange 1">
      <a:srgbClr val="F7941D"/>
    </a:custClr>
    <a:custClr name="Red 1">
      <a:srgbClr val="F04E23"/>
    </a:custClr>
    <a:custClr name="Orange 3">
      <a:srgbClr val="FFDD7F"/>
    </a:custClr>
    <a:custClr name="Green 3">
      <a:srgbClr val="ECEE9A"/>
    </a:custClr>
    <a:custClr name="Corporate grey">
      <a:srgbClr val="F1F2F2"/>
    </a:custClr>
    <a:custClr name="Red 2">
      <a:srgbClr val="E98756"/>
    </a:custClr>
    <a:custClr name="Light Land Fill">
      <a:srgbClr val="F2F1EC"/>
    </a:custClr>
    <a:custClr name="Land Fill">
      <a:srgbClr val="D3D2C2"/>
    </a:custClr>
    <a:custClr name="Dark Land Fill">
      <a:srgbClr val="A8A89D"/>
    </a:custClr>
    <a:custClr name="Land Borders">
      <a:srgbClr val="6D6E67"/>
    </a:custClr>
    <a:custClr name="Sea Fill">
      <a:srgbClr val="D1DFE7"/>
    </a:custClr>
    <a:custClr name="Sea Text">
      <a:srgbClr val="467082"/>
    </a:custClr>
    <a:custClr name="Countries Text">
      <a:srgbClr val="606A70"/>
    </a:custClr>
    <a:custClr name="Cities/Towns Text">
      <a:srgbClr val="231F20"/>
    </a:custClr>
  </a:custClrLst>
</a:theme>
</file>

<file path=ppt/theme/theme2.xml><?xml version="1.0" encoding="utf-8"?>
<a:theme xmlns:a="http://schemas.openxmlformats.org/drawingml/2006/main" name="Office Theme">
  <a:themeElements>
    <a:clrScheme name="Auto, EM, Herold, CERA">
      <a:dk1>
        <a:sysClr val="windowText" lastClr="000000"/>
      </a:dk1>
      <a:lt1>
        <a:sysClr val="window" lastClr="FFFFFF"/>
      </a:lt1>
      <a:dk2>
        <a:srgbClr val="009DDC"/>
      </a:dk2>
      <a:lt2>
        <a:srgbClr val="DAE3E7"/>
      </a:lt2>
      <a:accent1>
        <a:srgbClr val="009DDC"/>
      </a:accent1>
      <a:accent2>
        <a:srgbClr val="71D0F6"/>
      </a:accent2>
      <a:accent3>
        <a:srgbClr val="49A942"/>
      </a:accent3>
      <a:accent4>
        <a:srgbClr val="8DC63F"/>
      </a:accent4>
      <a:accent5>
        <a:srgbClr val="F58025"/>
      </a:accent5>
      <a:accent6>
        <a:srgbClr val="FDB913"/>
      </a:accent6>
      <a:hlink>
        <a:srgbClr val="0066B3"/>
      </a:hlink>
      <a:folHlink>
        <a:srgbClr val="133D8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uto, EM, Herold, CERA">
      <a:dk1>
        <a:sysClr val="windowText" lastClr="000000"/>
      </a:dk1>
      <a:lt1>
        <a:sysClr val="window" lastClr="FFFFFF"/>
      </a:lt1>
      <a:dk2>
        <a:srgbClr val="009DDC"/>
      </a:dk2>
      <a:lt2>
        <a:srgbClr val="DAE3E7"/>
      </a:lt2>
      <a:accent1>
        <a:srgbClr val="009DDC"/>
      </a:accent1>
      <a:accent2>
        <a:srgbClr val="71D0F6"/>
      </a:accent2>
      <a:accent3>
        <a:srgbClr val="49A942"/>
      </a:accent3>
      <a:accent4>
        <a:srgbClr val="8DC63F"/>
      </a:accent4>
      <a:accent5>
        <a:srgbClr val="F58025"/>
      </a:accent5>
      <a:accent6>
        <a:srgbClr val="FDB913"/>
      </a:accent6>
      <a:hlink>
        <a:srgbClr val="0066B3"/>
      </a:hlink>
      <a:folHlink>
        <a:srgbClr val="133D8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B57210F382474EAFD9C41028CB78ED" ma:contentTypeVersion="3" ma:contentTypeDescription="Create a new document." ma:contentTypeScope="" ma:versionID="f458f59ff63aa0fe003c67b351f05b28">
  <xsd:schema xmlns:xsd="http://www.w3.org/2001/XMLSchema" xmlns:xs="http://www.w3.org/2001/XMLSchema" xmlns:p="http://schemas.microsoft.com/office/2006/metadata/properties" xmlns:ns2="3e540f4b-6c5a-49b9-8bb9-83fe4d8f8b5d" targetNamespace="http://schemas.microsoft.com/office/2006/metadata/properties" ma:root="true" ma:fieldsID="61b8e2890d383e9d361f580f56184666" ns2:_="">
    <xsd:import namespace="3e540f4b-6c5a-49b9-8bb9-83fe4d8f8b5d"/>
    <xsd:element name="properties">
      <xsd:complexType>
        <xsd:sequence>
          <xsd:element name="documentManagement">
            <xsd:complexType>
              <xsd:all>
                <xsd:element ref="ns2:Order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540f4b-6c5a-49b9-8bb9-83fe4d8f8b5d" elementFormDefault="qualified">
    <xsd:import namespace="http://schemas.microsoft.com/office/2006/documentManagement/types"/>
    <xsd:import namespace="http://schemas.microsoft.com/office/infopath/2007/PartnerControls"/>
    <xsd:element name="Ordering" ma:index="8" nillable="true" ma:displayName="Ordering" ma:internalName="Ordering"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rdering xmlns="3e540f4b-6c5a-49b9-8bb9-83fe4d8f8b5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1FA69E-B827-4160-9157-8835802CC0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540f4b-6c5a-49b9-8bb9-83fe4d8f8b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EB4284-2C8A-4DDD-ADD4-660E9278F3C3}">
  <ds:schemaRefs>
    <ds:schemaRef ds:uri="http://purl.org/dc/terms/"/>
    <ds:schemaRef ds:uri="http://www.w3.org/XML/1998/namespace"/>
    <ds:schemaRef ds:uri="3e540f4b-6c5a-49b9-8bb9-83fe4d8f8b5d"/>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0A3285D9-3029-490D-A77E-7FA3C1FF17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IHS Technology PPT Presentation Template 2015</Template>
  <TotalTime>4315</TotalTime>
  <Words>1834</Words>
  <Application>Microsoft Macintosh PowerPoint</Application>
  <PresentationFormat>On-screen Show (4:3)</PresentationFormat>
  <Paragraphs>322</Paragraphs>
  <Slides>33</Slides>
  <Notes>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IHS Technology PPT Presentation Template 2015</vt:lpstr>
      <vt:lpstr>Broadcasting – status quo &amp; future implications A perspective on audiences, revenues, and digital disruption </vt:lpstr>
      <vt:lpstr>1. The traditional broadcast landsape: consumer access &amp; monetization </vt:lpstr>
      <vt:lpstr>Television platform penetration worldwide in 2014</vt:lpstr>
      <vt:lpstr>Pay TV is still growing globally, but we expect slowdown</vt:lpstr>
      <vt:lpstr>Global pay TV growth is driven by operators in APAC (mainly China, India), North America reaches saturation</vt:lpstr>
      <vt:lpstr>Lower ARPUs mean LATAM and APAC revenues are lower – but growth will continue to be strong</vt:lpstr>
      <vt:lpstr>TV advertising recovers from cyclical factors; West faces structural challenges while other regions grow</vt:lpstr>
      <vt:lpstr>National reach &amp; suitability for brand advertising have so far prevented TV from suffering print industry’s fate</vt:lpstr>
      <vt:lpstr>Distribution of funding sources varies across markets</vt:lpstr>
      <vt:lpstr>2. Re-defining broadcasting: changing patterns of consumption &amp; new revenue streams</vt:lpstr>
      <vt:lpstr>Pathways to the consumer are ever-increasing globally, with greater scale yet also fragmentation every year</vt:lpstr>
      <vt:lpstr>TV consumption is moving into non-linear – both time shifted and place shifted</vt:lpstr>
      <vt:lpstr>Online video revenue will more than double by 2018 to $40bn globally</vt:lpstr>
      <vt:lpstr>3. A new competitive landscape</vt:lpstr>
      <vt:lpstr>TV now covers the full spectrum from linear channels to MCNs, and broadcasters are just one of many providers</vt:lpstr>
      <vt:lpstr>Broadcasters are investing and adding services to compete within this new definition of TV</vt:lpstr>
      <vt:lpstr>Broadcasters are looking to tap into YouTube’s scale via ‘Multichannel Networks’</vt:lpstr>
      <vt:lpstr>Beyond YouTube, new creators &amp; platforms such as Facebook and AOL capture video audiences, together dwarfing time spent on broadcasters’ online offerings </vt:lpstr>
      <vt:lpstr>The US has signs of ‘cord-cutting’ – and this looks set to continue</vt:lpstr>
      <vt:lpstr>Netflix is the key global player in online video – it has few rivals without a history in pay TV</vt:lpstr>
      <vt:lpstr>The ‘currency’ of measuring consumer behaviour is changing; those with large-scale data set have an edge </vt:lpstr>
      <vt:lpstr>Broadcasters compete with global players for advertising</vt:lpstr>
      <vt:lpstr>New players enjoy global scale advantages that national and regional broadcasters cannot compete with</vt:lpstr>
      <vt:lpstr>4. Piracy</vt:lpstr>
      <vt:lpstr>‘Control word’ sharing is the most common pay TV piracy method </vt:lpstr>
      <vt:lpstr>Direct File sharing – the ‘Electronic Sell-Thru’ of piracy</vt:lpstr>
      <vt:lpstr>Torrent websites main venues for download-to-own piracy – especially for  movies and episodic content</vt:lpstr>
      <vt:lpstr>The impact of piracy on operator revenues can be significant  – but it varies on a case by case basis</vt:lpstr>
      <vt:lpstr>Use of VPNs and proxy servers is new – helps bypass ISP-enabled security and URL blocking</vt:lpstr>
      <vt:lpstr>Online retransmission of broadcast content has become one of today’s biggest piracy threats</vt:lpstr>
      <vt:lpstr>P2P streaming re-emerges, bypassing the need for website hosts</vt:lpstr>
      <vt:lpstr>Broadcast streaming from consumers is only just beginning…</vt:lpstr>
      <vt:lpstr>Thank you</vt:lpstr>
    </vt:vector>
  </TitlesOfParts>
  <Company>IHS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Hannant, Martyn</dc:creator>
  <cp:lastModifiedBy>D K</cp:lastModifiedBy>
  <cp:revision>30</cp:revision>
  <dcterms:created xsi:type="dcterms:W3CDTF">2015-06-25T13:50:29Z</dcterms:created>
  <dcterms:modified xsi:type="dcterms:W3CDTF">2015-06-28T15:10:15Z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0x010100EFB57210F382474EAFD9C41028CB78ED</vt:lpwstr>
  </property>
  <property fmtid="{D5CDD505-2E9C-101B-9397-08002B2CF9AE}" pid="3" name="Ordering">
    <vt:lpwstr/>
  </property>
</Properties>
</file>