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684" r:id="rId3"/>
    <p:sldMasterId id="2147483672" r:id="rId4"/>
  </p:sldMasterIdLst>
  <p:sldIdLst>
    <p:sldId id="256" r:id="rId5"/>
    <p:sldId id="257" r:id="rId6"/>
    <p:sldId id="265" r:id="rId7"/>
    <p:sldId id="266" r:id="rId8"/>
    <p:sldId id="267" r:id="rId9"/>
    <p:sldId id="268" r:id="rId10"/>
    <p:sldId id="263" r:id="rId11"/>
    <p:sldId id="270" r:id="rId12"/>
    <p:sldId id="269" r:id="rId13"/>
    <p:sldId id="271" r:id="rId14"/>
    <p:sldId id="259" r:id="rId15"/>
  </p:sldIdLst>
  <p:sldSz cx="9144000" cy="6858000" type="screen4x3"/>
  <p:notesSz cx="6858000" cy="9144000"/>
  <p:custDataLst>
    <p:tags r:id="rId16"/>
  </p:custDataLst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0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34" d="100"/>
          <a:sy n="134" d="100"/>
        </p:scale>
        <p:origin x="996" y="88"/>
      </p:cViewPr>
      <p:guideLst>
        <p:guide orient="horz" pos="2160"/>
        <p:guide pos="50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026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277854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38E090-31D7-470E-B87E-53541147A3D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091125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6A3758-8937-47E3-B92C-F12CABAA472E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12192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818353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17904-D699-4737-A895-6758EEA9A893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985045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87FB48-C12E-4DC9-88C9-E685045291FA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98019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D68B7-D473-48A9-A840-E1EDBA61BAE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5913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AFF99-10EF-422E-A82A-487C037452E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992183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D125B9-BE68-4FA1-9A5D-562A3754B107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00508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BDD62-DBBA-4430-A2E8-E9C6CA89DB6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630129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485091-EC37-474B-82CE-B34A6386DFB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73756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17904-D699-4737-A895-6758EEA9A893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07041"/>
            <a:ext cx="122341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900" dirty="0"/>
              <a:t>Impact of COVID-19</a:t>
            </a:r>
          </a:p>
          <a:p>
            <a:pPr algn="l">
              <a:spcBef>
                <a:spcPts val="0"/>
              </a:spcBef>
              <a:defRPr/>
            </a:pPr>
            <a:r>
              <a:rPr lang="en-US" sz="900" dirty="0"/>
              <a:t>on</a:t>
            </a:r>
            <a:r>
              <a:rPr lang="en-US" sz="900" baseline="0" dirty="0"/>
              <a:t> the PCT</a:t>
            </a:r>
            <a:r>
              <a:rPr lang="en-US" sz="900" dirty="0"/>
              <a:t>-</a:t>
            </a:r>
            <a:fld id="{DA79EEDA-9492-4994-BB18-1005CD6866B1}" type="slidenum">
              <a:rPr lang="en-US" sz="900" smtClean="0"/>
              <a:pPr algn="l">
                <a:spcBef>
                  <a:spcPts val="0"/>
                </a:spcBef>
                <a:defRPr/>
              </a:pPr>
              <a:t>‹#›</a:t>
            </a:fld>
            <a:endParaRPr lang="en-US" sz="900" dirty="0"/>
          </a:p>
          <a:p>
            <a:pPr algn="l">
              <a:spcBef>
                <a:spcPts val="0"/>
              </a:spcBef>
              <a:defRPr/>
            </a:pPr>
            <a:r>
              <a:rPr lang="en-US" sz="900" dirty="0"/>
              <a:t>14.05.2020</a:t>
            </a:r>
          </a:p>
        </p:txBody>
      </p:sp>
    </p:spTree>
    <p:extLst>
      <p:ext uri="{BB962C8B-B14F-4D97-AF65-F5344CB8AC3E}">
        <p14:creationId xmlns:p14="http://schemas.microsoft.com/office/powerpoint/2010/main" val="186907534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E8E7-2FDE-4F5C-9538-89EA0A684E8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046057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38E090-31D7-470E-B87E-53541147A3D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677239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6A3758-8937-47E3-B92C-F12CABAA472E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74600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93273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17904-D699-4737-A895-6758EEA9A893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4160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87FB48-C12E-4DC9-88C9-E685045291FA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10374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D68B7-D473-48A9-A840-E1EDBA61BAE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77059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AFF99-10EF-422E-A82A-487C037452E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72724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D125B9-BE68-4FA1-9A5D-562A3754B107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705144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BDD62-DBBA-4430-A2E8-E9C6CA89DB6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65443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87FB48-C12E-4DC9-88C9-E685045291FA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84558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485091-EC37-474B-82CE-B34A6386DFB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23902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E8E7-2FDE-4F5C-9538-89EA0A684E8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456032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38E090-31D7-470E-B87E-53541147A3D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85150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6A3758-8937-47E3-B92C-F12CABAA472E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451352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68528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17904-D699-4737-A895-6758EEA9A893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53677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87FB48-C12E-4DC9-88C9-E685045291FA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048943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D68B7-D473-48A9-A840-E1EDBA61BAE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82573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AFF99-10EF-422E-A82A-487C037452E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8871641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D125B9-BE68-4FA1-9A5D-562A3754B107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1562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8D68B7-D473-48A9-A840-E1EDBA61BAE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378528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BDD62-DBBA-4430-A2E8-E9C6CA89DB6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9427180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485091-EC37-474B-82CE-B34A6386DFB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631820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E8E7-2FDE-4F5C-9538-89EA0A684E8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275239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38E090-31D7-470E-B87E-53541147A3D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107918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6A3758-8937-47E3-B92C-F12CABAA472E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5541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AFF99-10EF-422E-A82A-487C037452E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38427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D125B9-BE68-4FA1-9A5D-562A3754B107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43591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5BDD62-DBBA-4430-A2E8-E9C6CA89DB6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6218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485091-EC37-474B-82CE-B34A6386DFB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8330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73E8E7-2FDE-4F5C-9538-89EA0A684E8D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989115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Click to edit Master text styles</a:t>
            </a:r>
          </a:p>
          <a:p>
            <a:pPr lvl="1"/>
            <a:r>
              <a:rPr lang="en-GB" altLang="en-US"/>
              <a:t> Second level</a:t>
            </a:r>
          </a:p>
          <a:p>
            <a:pPr lvl="2"/>
            <a:r>
              <a:rPr lang="en-GB" altLang="en-US"/>
              <a:t> Third level</a:t>
            </a:r>
          </a:p>
          <a:p>
            <a:pPr lvl="3"/>
            <a:r>
              <a:rPr lang="en-GB" altLang="en-US"/>
              <a:t> Fourth level</a:t>
            </a:r>
          </a:p>
          <a:p>
            <a:pPr lvl="4"/>
            <a:r>
              <a:rPr lang="en-GB" altLang="en-US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7FD26862-1CCD-4A64-A2A6-BF4086BC9D47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Click to edit Master text styles</a:t>
            </a:r>
          </a:p>
          <a:p>
            <a:pPr lvl="1"/>
            <a:r>
              <a:rPr lang="en-GB" altLang="en-US"/>
              <a:t> Second level</a:t>
            </a:r>
          </a:p>
          <a:p>
            <a:pPr lvl="2"/>
            <a:r>
              <a:rPr lang="en-GB" altLang="en-US"/>
              <a:t> Third level</a:t>
            </a:r>
          </a:p>
          <a:p>
            <a:pPr lvl="3"/>
            <a:r>
              <a:rPr lang="en-GB" altLang="en-US"/>
              <a:t> Fourth level</a:t>
            </a:r>
          </a:p>
          <a:p>
            <a:pPr lvl="4"/>
            <a:r>
              <a:rPr lang="en-GB" altLang="en-US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7FD26862-1CCD-4A64-A2A6-BF4086BC9D47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307041"/>
            <a:ext cx="122341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en-US" sz="900" dirty="0"/>
              <a:t>Impact of COVID-19</a:t>
            </a:r>
          </a:p>
          <a:p>
            <a:pPr algn="l">
              <a:spcBef>
                <a:spcPts val="0"/>
              </a:spcBef>
              <a:defRPr/>
            </a:pPr>
            <a:r>
              <a:rPr lang="en-US" sz="900" dirty="0"/>
              <a:t>on</a:t>
            </a:r>
            <a:r>
              <a:rPr lang="en-US" sz="900" baseline="0" dirty="0"/>
              <a:t> the PCT</a:t>
            </a:r>
            <a:r>
              <a:rPr lang="en-US" sz="900" dirty="0"/>
              <a:t>-</a:t>
            </a:r>
            <a:fld id="{DA79EEDA-9492-4994-BB18-1005CD6866B1}" type="slidenum">
              <a:rPr lang="en-US" sz="900" smtClean="0"/>
              <a:pPr algn="l">
                <a:spcBef>
                  <a:spcPts val="0"/>
                </a:spcBef>
                <a:defRPr/>
              </a:pPr>
              <a:t>‹#›</a:t>
            </a:fld>
            <a:endParaRPr lang="en-US" sz="900" dirty="0"/>
          </a:p>
          <a:p>
            <a:pPr algn="l">
              <a:spcBef>
                <a:spcPts val="0"/>
              </a:spcBef>
              <a:defRPr/>
            </a:pPr>
            <a:r>
              <a:rPr lang="en-US" sz="900" dirty="0"/>
              <a:t>14.05.2020</a:t>
            </a:r>
          </a:p>
        </p:txBody>
      </p:sp>
    </p:spTree>
    <p:extLst>
      <p:ext uri="{BB962C8B-B14F-4D97-AF65-F5344CB8AC3E}">
        <p14:creationId xmlns:p14="http://schemas.microsoft.com/office/powerpoint/2010/main" val="282647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 Click to edit Master text styles</a:t>
            </a:r>
          </a:p>
          <a:p>
            <a:pPr lvl="1"/>
            <a:r>
              <a:rPr lang="en-GB" altLang="en-US" dirty="0"/>
              <a:t> Second level</a:t>
            </a:r>
          </a:p>
          <a:p>
            <a:pPr lvl="2"/>
            <a:r>
              <a:rPr lang="en-GB" altLang="en-US" dirty="0"/>
              <a:t> Third level</a:t>
            </a:r>
          </a:p>
          <a:p>
            <a:pPr lvl="3"/>
            <a:r>
              <a:rPr lang="en-GB" altLang="en-US" dirty="0"/>
              <a:t> Fourth level</a:t>
            </a:r>
          </a:p>
          <a:p>
            <a:pPr lvl="4"/>
            <a:r>
              <a:rPr lang="en-GB" altLang="en-US" dirty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7FD26862-1CCD-4A64-A2A6-BF4086BC9D47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84736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Click to edit Master text styles</a:t>
            </a:r>
          </a:p>
          <a:p>
            <a:pPr lvl="1"/>
            <a:r>
              <a:rPr lang="en-GB" altLang="en-US"/>
              <a:t> Second level</a:t>
            </a:r>
          </a:p>
          <a:p>
            <a:pPr lvl="2"/>
            <a:r>
              <a:rPr lang="en-GB" altLang="en-US"/>
              <a:t> Third level</a:t>
            </a:r>
          </a:p>
          <a:p>
            <a:pPr lvl="3"/>
            <a:r>
              <a:rPr lang="en-GB" altLang="en-US"/>
              <a:t> Fourth level</a:t>
            </a:r>
          </a:p>
          <a:p>
            <a:pPr lvl="4"/>
            <a:r>
              <a:rPr lang="en-GB" altLang="en-US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7FD26862-1CCD-4A64-A2A6-BF4086BC9D47}" type="slidenum">
              <a:rPr lang="en-GB" altLang="en-US"/>
              <a:t>‹#›</a:t>
            </a:fld>
            <a:endParaRPr lang="en-GB" altLang="en-US"/>
          </a:p>
        </p:txBody>
      </p:sp>
      <p:sp>
        <p:nvSpPr>
          <p:cNvPr id="8" name="fr" descr="  "/>
          <p:cNvSpPr txBox="1"/>
          <p:nvPr userDrawn="1"/>
        </p:nvSpPr>
        <p:spPr>
          <a:xfrm>
            <a:off x="0" y="6537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GB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70653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covid19-policy-tracker/#/covid19-policy-tracker/ipo-oper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dc/closeddates/faces/page/index.x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11356" y="2622294"/>
            <a:ext cx="7344816" cy="2205468"/>
          </a:xfrm>
          <a:noFill/>
        </p:spPr>
        <p:txBody>
          <a:bodyPr/>
          <a:lstStyle/>
          <a:p>
            <a:pPr algn="r" rtl="1"/>
            <a:r>
              <a:rPr lang="en-GB" altLang="en-US" sz="3000" b="1" dirty="0" err="1"/>
              <a:t>تأثير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الأزمة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الصحية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الناتجة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عن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كوفيد</a:t>
            </a:r>
            <a:r>
              <a:rPr lang="ar-SA" dirty="0"/>
              <a:t>-</a:t>
            </a:r>
            <a:r>
              <a:rPr lang="en-GB" altLang="en-US" sz="3000" b="1" dirty="0"/>
              <a:t>19</a:t>
            </a:r>
            <a:br>
              <a:rPr lang="en-GB" altLang="en-US" sz="3000" b="1" dirty="0"/>
            </a:br>
            <a:r>
              <a:rPr lang="en-GB" altLang="en-US" sz="3000" b="1" dirty="0" err="1"/>
              <a:t>على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قطاع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معاهدة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التعاون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بشأن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البراءات</a:t>
            </a:r>
            <a:r>
              <a:rPr lang="en-GB" altLang="en-US" sz="3000" b="1" dirty="0"/>
              <a:t> (PCT)</a:t>
            </a:r>
            <a:br>
              <a:rPr lang="en-GB" altLang="en-US" sz="3000" b="1" dirty="0"/>
            </a:br>
            <a:r>
              <a:rPr lang="en-GB" altLang="en-US" sz="3000" b="1" dirty="0"/>
              <a:t/>
            </a:r>
            <a:br>
              <a:rPr lang="en-GB" altLang="en-US" sz="3000" b="1" dirty="0"/>
            </a:br>
            <a:r>
              <a:rPr lang="en-GB" altLang="en-US" sz="3000" b="1" dirty="0"/>
              <a:t/>
            </a:r>
            <a:br>
              <a:rPr lang="en-GB" altLang="en-US" sz="3000" b="1" dirty="0"/>
            </a:br>
            <a:r>
              <a:rPr lang="en-GB" altLang="en-US" sz="3000" b="1" dirty="0" err="1"/>
              <a:t>ندوة</a:t>
            </a:r>
            <a:r>
              <a:rPr lang="en-GB" altLang="en-US" sz="3000" b="1" dirty="0"/>
              <a:t> </a:t>
            </a:r>
            <a:r>
              <a:rPr lang="en-GB" altLang="en-US" sz="3000" b="1" dirty="0" err="1"/>
              <a:t>إلكترونية</a:t>
            </a:r>
            <a:endParaRPr lang="en-GB" altLang="en-US" sz="2600" dirty="0"/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381028" y="5115483"/>
            <a:ext cx="1712738" cy="792163"/>
          </a:xfrm>
          <a:noFill/>
        </p:spPr>
        <p:txBody>
          <a:bodyPr/>
          <a:lstStyle/>
          <a:p>
            <a:pPr algn="r" rtl="1"/>
            <a:r>
              <a:rPr lang="ar-AE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مايو</a:t>
            </a:r>
            <a:r>
              <a:rPr lang="en-US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 2020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79432" y="2309532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2087226" y="5540439"/>
            <a:ext cx="601199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>
              <a:spcBef>
                <a:spcPts val="0"/>
              </a:spcBef>
            </a:pPr>
            <a:r>
              <a:rPr lang="ar-SA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الدكتور الأمير</a:t>
            </a:r>
            <a:r>
              <a:rPr lang="en-US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علي الجزائري</a:t>
            </a:r>
            <a:endParaRPr lang="ar-EG" sz="1800" dirty="0">
              <a:solidFill>
                <a:srgbClr val="70899B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spcBef>
                <a:spcPts val="0"/>
              </a:spcBef>
            </a:pPr>
            <a:r>
              <a:rPr lang="ar-SA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مستشار رئيسي</a:t>
            </a:r>
            <a:endParaRPr lang="ar-EG" sz="1800" dirty="0">
              <a:solidFill>
                <a:srgbClr val="70899B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>
              <a:spcBef>
                <a:spcPts val="0"/>
              </a:spcBef>
            </a:pPr>
            <a:r>
              <a:rPr lang="ar-SA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قسم التعاون الدولي لمعاهدة التعاون بشأن البراءات</a:t>
            </a:r>
            <a:r>
              <a:rPr lang="en-US" sz="1800" dirty="0">
                <a:solidFill>
                  <a:srgbClr val="70899B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 algn="r" rtl="1">
              <a:spcBef>
                <a:spcPts val="0"/>
              </a:spcBef>
            </a:pPr>
            <a:r>
              <a:rPr lang="ar-AE" sz="1800" dirty="0">
                <a:solidFill>
                  <a:srgbClr val="70899B"/>
                </a:solidFill>
              </a:rPr>
              <a:t>قطاع البراءات والتكنولوجيا، الويبو</a:t>
            </a:r>
          </a:p>
          <a:p>
            <a:pPr algn="r" rtl="1">
              <a:spcBef>
                <a:spcPts val="0"/>
              </a:spcBef>
            </a:pPr>
            <a:endParaRPr lang="en-US" sz="1800" dirty="0">
              <a:solidFill>
                <a:srgbClr val="70899B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82832"/>
            <a:ext cx="9083352" cy="1143000"/>
          </a:xfrm>
        </p:spPr>
        <p:txBody>
          <a:bodyPr/>
          <a:lstStyle/>
          <a:p>
            <a:pPr algn="r" rtl="1"/>
            <a:r>
              <a:rPr lang="en-US" sz="3400" dirty="0" err="1"/>
              <a:t>الضمانات</a:t>
            </a:r>
            <a:r>
              <a:rPr lang="en-US" sz="3400" dirty="0"/>
              <a:t> </a:t>
            </a:r>
            <a:r>
              <a:rPr lang="en-US" sz="3400" dirty="0" err="1"/>
              <a:t>الخاصة</a:t>
            </a:r>
            <a:r>
              <a:rPr lang="en-US" sz="3400" dirty="0"/>
              <a:t> </a:t>
            </a:r>
            <a:r>
              <a:rPr lang="en-US" sz="3400" dirty="0" err="1"/>
              <a:t>بناء</a:t>
            </a:r>
            <a:r>
              <a:rPr lang="en-US" sz="3400" dirty="0"/>
              <a:t> </a:t>
            </a:r>
            <a:r>
              <a:rPr lang="en-US" sz="3400" dirty="0" err="1"/>
              <a:t>على</a:t>
            </a:r>
            <a:r>
              <a:rPr lang="en-US" sz="3400" dirty="0"/>
              <a:t> </a:t>
            </a:r>
            <a:r>
              <a:rPr lang="en-US" sz="3400" dirty="0" err="1"/>
              <a:t>معاهدة</a:t>
            </a:r>
            <a:r>
              <a:rPr lang="en-US" sz="3400" dirty="0"/>
              <a:t> </a:t>
            </a:r>
            <a:r>
              <a:rPr lang="en-US" sz="3400" dirty="0" err="1"/>
              <a:t>التعاون</a:t>
            </a:r>
            <a:r>
              <a:rPr lang="en-US" sz="3400" dirty="0"/>
              <a:t> </a:t>
            </a:r>
            <a:r>
              <a:rPr lang="en-US" sz="3400" dirty="0" err="1"/>
              <a:t>بشأن</a:t>
            </a:r>
            <a:r>
              <a:rPr lang="en-US" sz="3400" dirty="0"/>
              <a:t> </a:t>
            </a:r>
            <a:r>
              <a:rPr lang="en-US" sz="3400" dirty="0" err="1"/>
              <a:t>البراءات</a:t>
            </a:r>
            <a:r>
              <a:rPr lang="en-US" sz="3400" dirty="0"/>
              <a:t>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792" y="1398518"/>
            <a:ext cx="8229600" cy="5256584"/>
          </a:xfrm>
        </p:spPr>
        <p:txBody>
          <a:bodyPr/>
          <a:lstStyle/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en-US" dirty="0" err="1"/>
              <a:t>فوات</a:t>
            </a:r>
            <a:r>
              <a:rPr lang="en-US" dirty="0"/>
              <a:t> </a:t>
            </a:r>
            <a:r>
              <a:rPr lang="en-US" dirty="0" err="1"/>
              <a:t>المهلة</a:t>
            </a:r>
            <a:r>
              <a:rPr lang="en-US" dirty="0"/>
              <a:t> </a:t>
            </a:r>
            <a:r>
              <a:rPr lang="en-US" dirty="0" err="1"/>
              <a:t>المحددة</a:t>
            </a:r>
            <a:r>
              <a:rPr lang="en-US" dirty="0"/>
              <a:t> </a:t>
            </a:r>
            <a:r>
              <a:rPr lang="en-US" dirty="0" err="1"/>
              <a:t>بناء</a:t>
            </a:r>
            <a:r>
              <a:rPr lang="en-US" dirty="0"/>
              <a:t> </a:t>
            </a:r>
            <a:r>
              <a:rPr lang="en-US" dirty="0" err="1"/>
              <a:t>على</a:t>
            </a:r>
            <a:r>
              <a:rPr lang="en-US" dirty="0"/>
              <a:t> </a:t>
            </a:r>
            <a:r>
              <a:rPr lang="en-US" dirty="0" err="1"/>
              <a:t>القاعدتين</a:t>
            </a:r>
            <a:r>
              <a:rPr lang="en-US" dirty="0"/>
              <a:t> 22</a:t>
            </a:r>
            <a:r>
              <a:rPr lang="ar-SA" dirty="0"/>
              <a:t> </a:t>
            </a:r>
            <a:r>
              <a:rPr lang="en-US" dirty="0"/>
              <a:t>و39</a:t>
            </a:r>
            <a:r>
              <a:rPr lang="ar-SA" dirty="0"/>
              <a:t> </a:t>
            </a:r>
            <a:r>
              <a:rPr lang="en-US" dirty="0" err="1"/>
              <a:t>لدخول</a:t>
            </a:r>
            <a:r>
              <a:rPr lang="en-US" dirty="0"/>
              <a:t> </a:t>
            </a:r>
            <a:r>
              <a:rPr lang="en-US" dirty="0" err="1"/>
              <a:t>المرحلة</a:t>
            </a:r>
            <a:r>
              <a:rPr lang="en-US" dirty="0"/>
              <a:t> </a:t>
            </a:r>
            <a:r>
              <a:rPr lang="en-US" dirty="0" err="1"/>
              <a:t>الوطنية</a:t>
            </a:r>
            <a:endParaRPr lang="en-US" dirty="0"/>
          </a:p>
          <a:p>
            <a:pPr lvl="1" algn="r" rtl="1">
              <a:spcBef>
                <a:spcPts val="600"/>
              </a:spcBef>
              <a:spcAft>
                <a:spcPts val="600"/>
              </a:spcAft>
              <a:buClr>
                <a:srgbClr val="8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الاستناد</a:t>
            </a:r>
            <a:r>
              <a:rPr lang="en-US" dirty="0"/>
              <a:t> </a:t>
            </a:r>
            <a:r>
              <a:rPr lang="en-US" dirty="0" err="1"/>
              <a:t>إلى</a:t>
            </a:r>
            <a:r>
              <a:rPr lang="en-US" dirty="0"/>
              <a:t> </a:t>
            </a:r>
            <a:r>
              <a:rPr lang="en-US" dirty="0" err="1"/>
              <a:t>ضمانات</a:t>
            </a:r>
            <a:r>
              <a:rPr lang="en-US" dirty="0"/>
              <a:t> </a:t>
            </a:r>
            <a:r>
              <a:rPr lang="en-US" dirty="0" err="1"/>
              <a:t>القاعدة</a:t>
            </a:r>
            <a:r>
              <a:rPr lang="en-US" dirty="0"/>
              <a:t> 6.49</a:t>
            </a:r>
          </a:p>
          <a:p>
            <a:pPr lvl="1" algn="r" rtl="1">
              <a:spcBef>
                <a:spcPts val="600"/>
              </a:spcBef>
              <a:spcAft>
                <a:spcPts val="600"/>
              </a:spcAft>
              <a:buClr>
                <a:srgbClr val="8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يمكن</a:t>
            </a:r>
            <a:r>
              <a:rPr lang="en-US" dirty="0"/>
              <a:t> </a:t>
            </a:r>
            <a:r>
              <a:rPr lang="en-US" dirty="0" err="1"/>
              <a:t>أيضا</a:t>
            </a:r>
            <a:r>
              <a:rPr lang="en-US" dirty="0"/>
              <a:t> </a:t>
            </a:r>
            <a:r>
              <a:rPr lang="en-US" dirty="0" err="1"/>
              <a:t>تطبيق</a:t>
            </a:r>
            <a:r>
              <a:rPr lang="en-US" dirty="0"/>
              <a:t> </a:t>
            </a:r>
            <a:r>
              <a:rPr lang="en-US" dirty="0" err="1"/>
              <a:t>القوانين</a:t>
            </a:r>
            <a:r>
              <a:rPr lang="en-US" dirty="0"/>
              <a:t> </a:t>
            </a:r>
            <a:r>
              <a:rPr lang="en-US" dirty="0" err="1"/>
              <a:t>الوطنية</a:t>
            </a:r>
            <a:r>
              <a:rPr lang="en-US" dirty="0"/>
              <a:t> </a:t>
            </a:r>
            <a:r>
              <a:rPr lang="en-US" dirty="0" err="1"/>
              <a:t>الأكثر</a:t>
            </a:r>
            <a:r>
              <a:rPr lang="en-US" dirty="0"/>
              <a:t> </a:t>
            </a:r>
            <a:r>
              <a:rPr lang="en-US" dirty="0" err="1"/>
              <a:t>مواتاة</a:t>
            </a:r>
            <a:r>
              <a:rPr lang="en-US" dirty="0"/>
              <a:t> </a:t>
            </a:r>
            <a:r>
              <a:rPr lang="en-US" dirty="0" err="1"/>
              <a:t>لإعادة</a:t>
            </a:r>
            <a:r>
              <a:rPr lang="en-US" dirty="0"/>
              <a:t> </a:t>
            </a:r>
            <a:r>
              <a:rPr lang="en-US" dirty="0" err="1"/>
              <a:t>إنشاء</a:t>
            </a:r>
            <a:r>
              <a:rPr lang="en-US" dirty="0"/>
              <a:t> </a:t>
            </a:r>
            <a:r>
              <a:rPr lang="en-US" dirty="0" err="1"/>
              <a:t>طلبكم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لدى</a:t>
            </a:r>
            <a:r>
              <a:rPr lang="en-US" dirty="0"/>
              <a:t> 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المعيّن</a:t>
            </a:r>
            <a:r>
              <a:rPr lang="ar-SA" dirty="0"/>
              <a:t>/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المختار</a:t>
            </a:r>
            <a:endParaRPr lang="en-US" dirty="0"/>
          </a:p>
          <a:p>
            <a:pPr marL="457200" lvl="1" indent="0" algn="r" rtl="1">
              <a:spcBef>
                <a:spcPts val="60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48524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/>
              <a:t>المزيد من المعلومات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err="1"/>
              <a:t>أحدث</a:t>
            </a:r>
            <a:r>
              <a:rPr lang="en-US" dirty="0"/>
              <a:t> </a:t>
            </a:r>
            <a:r>
              <a:rPr lang="en-US" dirty="0" err="1"/>
              <a:t>المعلومات</a:t>
            </a:r>
            <a:r>
              <a:rPr lang="en-US" dirty="0"/>
              <a:t> </a:t>
            </a:r>
            <a:r>
              <a:rPr lang="en-US" dirty="0" err="1"/>
              <a:t>التي</a:t>
            </a:r>
            <a:r>
              <a:rPr lang="en-US" dirty="0"/>
              <a:t> </a:t>
            </a:r>
            <a:r>
              <a:rPr lang="en-US" dirty="0" err="1"/>
              <a:t>ترتبط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المجال</a:t>
            </a:r>
            <a:r>
              <a:rPr lang="en-US" dirty="0"/>
              <a:t> </a:t>
            </a:r>
            <a:r>
              <a:rPr lang="en-US" dirty="0" err="1"/>
              <a:t>المميّز</a:t>
            </a:r>
            <a:r>
              <a:rPr lang="ar-SA" dirty="0"/>
              <a:t>"</a:t>
            </a:r>
            <a:r>
              <a:rPr lang="en-US" dirty="0" err="1"/>
              <a:t>تحديث</a:t>
            </a:r>
            <a:r>
              <a:rPr lang="en-US" dirty="0"/>
              <a:t> </a:t>
            </a:r>
            <a:r>
              <a:rPr lang="en-US" dirty="0" err="1"/>
              <a:t>بشأن</a:t>
            </a:r>
            <a:r>
              <a:rPr lang="en-US" dirty="0"/>
              <a:t> </a:t>
            </a:r>
            <a:r>
              <a:rPr lang="en-US" dirty="0" err="1"/>
              <a:t>كوفيد</a:t>
            </a:r>
            <a:r>
              <a:rPr lang="ar-SA" dirty="0"/>
              <a:t>-</a:t>
            </a:r>
            <a:r>
              <a:rPr lang="en-US" dirty="0"/>
              <a:t>19</a:t>
            </a:r>
            <a:r>
              <a:rPr lang="ar-SA" dirty="0"/>
              <a:t>"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أعلى</a:t>
            </a:r>
            <a:r>
              <a:rPr lang="en-US" dirty="0"/>
              <a:t> </a:t>
            </a:r>
            <a:r>
              <a:rPr lang="en-US" dirty="0" err="1"/>
              <a:t>الصفحة</a:t>
            </a:r>
            <a:r>
              <a:rPr lang="en-US" dirty="0"/>
              <a:t> </a:t>
            </a:r>
            <a:r>
              <a:rPr lang="en-US" dirty="0" err="1"/>
              <a:t>الرئيسية</a:t>
            </a:r>
            <a:r>
              <a:rPr lang="en-US" dirty="0"/>
              <a:t> </a:t>
            </a:r>
            <a:r>
              <a:rPr lang="en-US" dirty="0" err="1"/>
              <a:t>للمعاهدة</a:t>
            </a:r>
            <a:r>
              <a:rPr lang="ar-SA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/>
          </a:p>
          <a:p>
            <a:pPr marL="0" indent="0" algn="ctr" rtl="1">
              <a:buNone/>
            </a:pPr>
            <a:r>
              <a:rPr lang="en-US" dirty="0"/>
              <a:t>www.wipo.int/pct</a:t>
            </a:r>
            <a:r>
              <a:rPr lang="en-US" dirty="0" smtClean="0"/>
              <a:t>/</a:t>
            </a:r>
            <a:endParaRPr lang="en-US" dirty="0"/>
          </a:p>
          <a:p>
            <a:pPr algn="r" rtl="1"/>
            <a:r>
              <a:rPr lang="en-US" dirty="0" err="1"/>
              <a:t>تتاح</a:t>
            </a:r>
            <a:r>
              <a:rPr lang="en-US" dirty="0"/>
              <a:t> </a:t>
            </a:r>
            <a:r>
              <a:rPr lang="en-US" dirty="0" err="1"/>
              <a:t>نفس</a:t>
            </a:r>
            <a:r>
              <a:rPr lang="en-US" dirty="0"/>
              <a:t> </a:t>
            </a:r>
            <a:r>
              <a:rPr lang="en-US" dirty="0" err="1"/>
              <a:t>المعلومات</a:t>
            </a:r>
            <a:r>
              <a:rPr lang="en-US" dirty="0"/>
              <a:t> </a:t>
            </a:r>
            <a:r>
              <a:rPr lang="en-US" dirty="0" err="1"/>
              <a:t>لنظامي</a:t>
            </a:r>
            <a:r>
              <a:rPr lang="en-US" dirty="0"/>
              <a:t> </a:t>
            </a:r>
            <a:r>
              <a:rPr lang="en-US" dirty="0" err="1"/>
              <a:t>مدريد</a:t>
            </a:r>
            <a:r>
              <a:rPr lang="en-US" dirty="0"/>
              <a:t> </a:t>
            </a:r>
            <a:r>
              <a:rPr lang="en-US" dirty="0" err="1"/>
              <a:t>ولاهاي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هذه</a:t>
            </a:r>
            <a:r>
              <a:rPr lang="en-US" dirty="0"/>
              <a:t> </a:t>
            </a:r>
            <a:r>
              <a:rPr lang="en-US" dirty="0" err="1"/>
              <a:t>الصفحات</a:t>
            </a:r>
            <a:r>
              <a:rPr lang="en-US" dirty="0"/>
              <a:t> </a:t>
            </a:r>
            <a:r>
              <a:rPr lang="en-US" dirty="0" err="1"/>
              <a:t>وترتبط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صفحة</a:t>
            </a:r>
            <a:r>
              <a:rPr lang="en-US" dirty="0"/>
              <a:t> </a:t>
            </a:r>
            <a:r>
              <a:rPr lang="en-US" dirty="0" err="1"/>
              <a:t>المعلومات</a:t>
            </a:r>
            <a:r>
              <a:rPr lang="en-US" dirty="0"/>
              <a:t> </a:t>
            </a:r>
            <a:r>
              <a:rPr lang="en-US" dirty="0" err="1" smtClean="0"/>
              <a:t>للمعاهدة</a:t>
            </a:r>
            <a:endParaRPr lang="en-US" dirty="0" smtClean="0"/>
          </a:p>
          <a:p>
            <a:pPr algn="r" rtl="1"/>
            <a:r>
              <a:rPr lang="ar-SA" dirty="0"/>
              <a:t>أداة لتتبع معلومات سياسة الملكية الفكرية في الدول الأعضاء أثناء جائحة </a:t>
            </a:r>
            <a:r>
              <a:rPr lang="fr-CH" dirty="0" smtClean="0"/>
              <a:t> </a:t>
            </a:r>
            <a:r>
              <a:rPr lang="es-ES" dirty="0" smtClean="0"/>
              <a:t>COVID-19 </a:t>
            </a:r>
            <a:r>
              <a:rPr lang="ar-SA" dirty="0" smtClean="0"/>
              <a:t>:</a:t>
            </a:r>
            <a:r>
              <a:rPr lang="fr-CH" dirty="0" smtClean="0"/>
              <a:t>  </a:t>
            </a:r>
            <a:r>
              <a:rPr lang="fr-CH" dirty="0" smtClean="0"/>
              <a:t>  </a:t>
            </a:r>
            <a:r>
              <a:rPr lang="ar-SA" dirty="0"/>
              <a:t>(بالإنجليزية) </a:t>
            </a:r>
            <a:r>
              <a:rPr lang="fr-CH" u="sng" dirty="0" smtClean="0">
                <a:hlinkClick r:id="rId2"/>
              </a:rPr>
              <a:t>www.wipo.int/covid19-policy-tracker</a:t>
            </a:r>
            <a:r>
              <a:rPr lang="fr-CH" u="sng" dirty="0">
                <a:hlinkClick r:id="rId2"/>
              </a:rPr>
              <a:t>/#/covid19-policy-tracker/ipo-operations</a:t>
            </a:r>
            <a:endParaRPr lang="es-ES" dirty="0"/>
          </a:p>
          <a:p>
            <a:pPr marL="0" indent="0" algn="r" rtl="1">
              <a:buNone/>
            </a:pPr>
            <a:r>
              <a:rPr lang="ar-SA" dirty="0" smtClean="0"/>
              <a:t> </a:t>
            </a:r>
            <a:endParaRPr lang="es-E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21517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en-US" altLang="en-US" dirty="0" err="1"/>
              <a:t>الوضع</a:t>
            </a:r>
            <a:r>
              <a:rPr lang="en-US" altLang="en-US" dirty="0"/>
              <a:t> </a:t>
            </a:r>
            <a:r>
              <a:rPr lang="en-US" altLang="en-US" dirty="0" err="1"/>
              <a:t>الحالي</a:t>
            </a:r>
            <a:r>
              <a:rPr lang="en-US" altLang="en-US" dirty="0"/>
              <a:t>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4527"/>
            <a:ext cx="8229600" cy="4352925"/>
          </a:xfrm>
        </p:spPr>
        <p:txBody>
          <a:bodyPr/>
          <a:lstStyle/>
          <a:p>
            <a:pPr algn="r" rtl="1" eaLnBrk="1" hangingPunct="1"/>
            <a:r>
              <a:rPr lang="en-US" altLang="en-US" dirty="0" err="1"/>
              <a:t>هل</a:t>
            </a:r>
            <a:r>
              <a:rPr lang="en-US" altLang="en-US" dirty="0"/>
              <a:t> </a:t>
            </a:r>
            <a:r>
              <a:rPr lang="en-US" altLang="en-US" dirty="0" err="1"/>
              <a:t>تزال</a:t>
            </a:r>
            <a:r>
              <a:rPr lang="en-US" altLang="en-US" dirty="0"/>
              <a:t> </a:t>
            </a:r>
            <a:r>
              <a:rPr lang="en-US" altLang="en-US" dirty="0" err="1"/>
              <a:t>مكاتب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مفتوحة</a:t>
            </a:r>
            <a:r>
              <a:rPr lang="en-US" altLang="en-US" dirty="0"/>
              <a:t> </a:t>
            </a:r>
            <a:r>
              <a:rPr lang="en-US" altLang="en-US" dirty="0" err="1"/>
              <a:t>لأغرض</a:t>
            </a:r>
            <a:r>
              <a:rPr lang="en-US" altLang="en-US" dirty="0"/>
              <a:t> </a:t>
            </a:r>
            <a:r>
              <a:rPr lang="en-US" altLang="en-US" dirty="0" err="1"/>
              <a:t>الأعمال</a:t>
            </a:r>
            <a:r>
              <a:rPr lang="en-US" altLang="en-US" dirty="0"/>
              <a:t>؟</a:t>
            </a:r>
          </a:p>
          <a:p>
            <a:pPr lvl="1" algn="r" rtl="1">
              <a:buClr>
                <a:srgbClr val="8A001A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تبقي</a:t>
            </a:r>
            <a:r>
              <a:rPr lang="en-US" altLang="en-US" dirty="0"/>
              <a:t> </a:t>
            </a:r>
            <a:r>
              <a:rPr lang="en-US" altLang="en-US" dirty="0" err="1"/>
              <a:t>معظم</a:t>
            </a:r>
            <a:r>
              <a:rPr lang="en-US" altLang="en-US" dirty="0"/>
              <a:t> </a:t>
            </a:r>
            <a:r>
              <a:rPr lang="en-US" altLang="en-US" dirty="0" err="1"/>
              <a:t>مكاتب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 err="1"/>
              <a:t>بما</a:t>
            </a:r>
            <a:r>
              <a:rPr lang="en-US" altLang="en-US" dirty="0"/>
              <a:t> </a:t>
            </a:r>
            <a:r>
              <a:rPr lang="en-US" altLang="en-US" dirty="0" err="1"/>
              <a:t>فيها</a:t>
            </a:r>
            <a:r>
              <a:rPr lang="en-US" altLang="en-US" dirty="0"/>
              <a:t> </a:t>
            </a:r>
            <a:r>
              <a:rPr lang="en-US" altLang="en-US" dirty="0" err="1"/>
              <a:t>مكتب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ar-SA" dirty="0"/>
              <a:t>/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ar-SA" altLang="en-US" dirty="0"/>
              <a:t>الدولي</a:t>
            </a:r>
            <a:r>
              <a:rPr lang="ar-SA" dirty="0"/>
              <a:t>)</a:t>
            </a:r>
            <a:r>
              <a:rPr lang="en-US" altLang="en-US" dirty="0"/>
              <a:t> </a:t>
            </a:r>
            <a:r>
              <a:rPr lang="en-US" altLang="en-US" dirty="0" err="1"/>
              <a:t>مفتوحة</a:t>
            </a:r>
            <a:r>
              <a:rPr lang="en-US" altLang="en-US" dirty="0"/>
              <a:t> </a:t>
            </a:r>
            <a:r>
              <a:rPr lang="en-US" altLang="en-US" dirty="0" err="1"/>
              <a:t>لإيداع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endParaRPr lang="en-US" altLang="en-US" dirty="0"/>
          </a:p>
          <a:p>
            <a:pPr lvl="1" algn="r" rtl="1">
              <a:buClr>
                <a:srgbClr val="9A001D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بعض</a:t>
            </a:r>
            <a:r>
              <a:rPr lang="en-US" altLang="en-US" dirty="0"/>
              <a:t> </a:t>
            </a:r>
            <a:r>
              <a:rPr lang="en-US" altLang="en-US" dirty="0" err="1"/>
              <a:t>مكاتب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لا</a:t>
            </a:r>
            <a:r>
              <a:rPr lang="en-US" altLang="en-US" dirty="0"/>
              <a:t> </a:t>
            </a:r>
            <a:r>
              <a:rPr lang="en-US" altLang="en-US" dirty="0" err="1"/>
              <a:t>تقبل</a:t>
            </a:r>
            <a:r>
              <a:rPr lang="en-US" altLang="en-US" dirty="0"/>
              <a:t> </a:t>
            </a:r>
            <a:r>
              <a:rPr lang="en-US" altLang="en-US" dirty="0" err="1"/>
              <a:t>إلا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r>
              <a:rPr lang="en-US" altLang="en-US" dirty="0"/>
              <a:t> </a:t>
            </a:r>
            <a:r>
              <a:rPr lang="en-US" altLang="en-US" dirty="0" err="1"/>
              <a:t>المودعة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شكل</a:t>
            </a:r>
            <a:r>
              <a:rPr lang="en-US" altLang="en-US" dirty="0"/>
              <a:t> </a:t>
            </a:r>
            <a:r>
              <a:rPr lang="en-US" altLang="en-US" dirty="0" err="1"/>
              <a:t>إلكتروني</a:t>
            </a:r>
            <a:endParaRPr lang="en-US" altLang="en-US" dirty="0"/>
          </a:p>
          <a:p>
            <a:pPr lvl="1" algn="r" rtl="1">
              <a:buClr>
                <a:srgbClr val="82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بعض</a:t>
            </a:r>
            <a:r>
              <a:rPr lang="en-US" altLang="en-US" dirty="0"/>
              <a:t> </a:t>
            </a:r>
            <a:r>
              <a:rPr lang="en-US" altLang="en-US" dirty="0" err="1"/>
              <a:t>مكاتب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ليست</a:t>
            </a:r>
            <a:r>
              <a:rPr lang="en-US" altLang="en-US" dirty="0"/>
              <a:t> </a:t>
            </a:r>
            <a:r>
              <a:rPr lang="en-US" altLang="en-US" dirty="0" err="1"/>
              <a:t>مفتوحة</a:t>
            </a:r>
            <a:r>
              <a:rPr lang="en-US" altLang="en-US" dirty="0"/>
              <a:t> </a:t>
            </a:r>
            <a:r>
              <a:rPr lang="en-US" altLang="en-US" dirty="0" err="1"/>
              <a:t>لقبول</a:t>
            </a:r>
            <a:r>
              <a:rPr lang="en-US" altLang="en-US" dirty="0"/>
              <a:t> </a:t>
            </a:r>
            <a:r>
              <a:rPr lang="en-US" altLang="en-US" dirty="0" err="1"/>
              <a:t>إيداع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 err="1"/>
              <a:t>انظر</a:t>
            </a:r>
            <a:r>
              <a:rPr lang="en-US" altLang="en-US" dirty="0"/>
              <a:t> </a:t>
            </a:r>
            <a:r>
              <a:rPr lang="en-US" altLang="en-US" dirty="0" err="1"/>
              <a:t>الرابط</a:t>
            </a:r>
            <a:r>
              <a:rPr lang="en-US" altLang="en-US" dirty="0"/>
              <a:t> </a:t>
            </a:r>
            <a:r>
              <a:rPr lang="en-US" altLang="en-US" dirty="0" err="1"/>
              <a:t>التالي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hlinkClick r:id="rId2"/>
              </a:rPr>
              <a:t>https://www.wipo.int/pct/dc/closeddates/faces/page/index.xhtml</a:t>
            </a:r>
            <a:r>
              <a:rPr lang="en-US" altLang="en-US" dirty="0"/>
              <a:t>)</a:t>
            </a:r>
          </a:p>
          <a:p>
            <a:pPr marL="0" indent="0" algn="r" rtl="1">
              <a:buNone/>
            </a:pPr>
            <a:endParaRPr lang="en-US" altLang="en-US" dirty="0"/>
          </a:p>
          <a:p>
            <a:pPr lvl="1" algn="r" rtl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en-US" altLang="en-US" dirty="0" err="1"/>
              <a:t>الوضع</a:t>
            </a:r>
            <a:r>
              <a:rPr lang="en-US" altLang="en-US" dirty="0"/>
              <a:t> </a:t>
            </a:r>
            <a:r>
              <a:rPr lang="en-US" altLang="en-US" dirty="0" err="1"/>
              <a:t>الحالي</a:t>
            </a:r>
            <a:r>
              <a:rPr lang="en-US" altLang="en-US" dirty="0"/>
              <a:t>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824536"/>
          </a:xfrm>
        </p:spPr>
        <p:txBody>
          <a:bodyPr/>
          <a:lstStyle/>
          <a:p>
            <a:pPr algn="r" rtl="1" eaLnBrk="1" hangingPunct="1"/>
            <a:r>
              <a:rPr lang="ar-SA" altLang="en-US" dirty="0"/>
              <a:t>ما هو </a:t>
            </a:r>
            <a:r>
              <a:rPr lang="en-US" altLang="en-US" dirty="0" err="1"/>
              <a:t>الأثر</a:t>
            </a:r>
            <a:r>
              <a:rPr lang="en-US" altLang="en-US" dirty="0"/>
              <a:t> </a:t>
            </a:r>
            <a:r>
              <a:rPr lang="en-US" altLang="en-US" dirty="0" err="1"/>
              <a:t>على</a:t>
            </a:r>
            <a:r>
              <a:rPr lang="en-US" altLang="en-US" dirty="0"/>
              <a:t> </a:t>
            </a:r>
            <a:r>
              <a:rPr lang="en-US" altLang="en-US" dirty="0" err="1"/>
              <a:t>عدد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r>
              <a:rPr lang="en-US" altLang="en-US" dirty="0"/>
              <a:t> </a:t>
            </a:r>
            <a:r>
              <a:rPr lang="en-US" altLang="en-US" dirty="0" err="1"/>
              <a:t>المودعة</a:t>
            </a:r>
            <a:r>
              <a:rPr lang="en-US" altLang="en-US" dirty="0"/>
              <a:t>؟</a:t>
            </a:r>
          </a:p>
          <a:p>
            <a:pPr lvl="1" algn="r" rtl="1">
              <a:buClr>
                <a:srgbClr val="82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غير</a:t>
            </a:r>
            <a:r>
              <a:rPr lang="en-US" altLang="en-US" dirty="0"/>
              <a:t> </a:t>
            </a:r>
            <a:r>
              <a:rPr lang="en-US" altLang="en-US" dirty="0" err="1"/>
              <a:t>معروف</a:t>
            </a:r>
            <a:r>
              <a:rPr lang="en-US" altLang="en-US" dirty="0"/>
              <a:t> </a:t>
            </a:r>
            <a:r>
              <a:rPr lang="en-US" altLang="en-US" dirty="0" err="1"/>
              <a:t>بعد</a:t>
            </a:r>
            <a:endParaRPr lang="en-US" altLang="en-US" dirty="0"/>
          </a:p>
          <a:p>
            <a:pPr lvl="1" algn="r" rtl="1">
              <a:buClr>
                <a:srgbClr val="82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انخفاض</a:t>
            </a:r>
            <a:r>
              <a:rPr lang="en-US" altLang="en-US" dirty="0"/>
              <a:t> </a:t>
            </a:r>
            <a:r>
              <a:rPr lang="en-US" altLang="en-US" dirty="0" err="1"/>
              <a:t>عدد</a:t>
            </a:r>
            <a:r>
              <a:rPr lang="en-US" altLang="en-US" dirty="0"/>
              <a:t> </a:t>
            </a:r>
            <a:r>
              <a:rPr lang="en-US" altLang="en-US" dirty="0" err="1"/>
              <a:t>إيداعات</a:t>
            </a:r>
            <a:r>
              <a:rPr lang="en-US" altLang="en-US" dirty="0"/>
              <a:t> </a:t>
            </a:r>
            <a:r>
              <a:rPr lang="en-US" altLang="en-US" dirty="0" err="1"/>
              <a:t>البراءات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r>
              <a:rPr lang="en-US" altLang="en-US" dirty="0"/>
              <a:t> </a:t>
            </a:r>
            <a:r>
              <a:rPr lang="en-US" altLang="en-US" dirty="0" err="1"/>
              <a:t>محتمل</a:t>
            </a:r>
            <a:endParaRPr lang="en-US" altLang="en-US" dirty="0"/>
          </a:p>
          <a:p>
            <a:pPr marL="457200" lvl="1" indent="0" algn="r" rtl="1">
              <a:buNone/>
            </a:pPr>
            <a:endParaRPr lang="en-US" altLang="en-US" dirty="0"/>
          </a:p>
          <a:p>
            <a:pPr algn="r" rtl="1"/>
            <a:r>
              <a:rPr lang="en-US" altLang="en-US" dirty="0" err="1"/>
              <a:t>الاضطرابات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خدمات</a:t>
            </a:r>
            <a:r>
              <a:rPr lang="en-US" altLang="en-US" dirty="0"/>
              <a:t> </a:t>
            </a:r>
            <a:r>
              <a:rPr lang="en-US" altLang="en-US" dirty="0" err="1"/>
              <a:t>البريد</a:t>
            </a:r>
            <a:r>
              <a:rPr lang="en-US" altLang="en-US" dirty="0"/>
              <a:t> </a:t>
            </a:r>
            <a:r>
              <a:rPr lang="en-US" altLang="en-US" dirty="0" err="1"/>
              <a:t>والتسليم</a:t>
            </a:r>
            <a:r>
              <a:rPr lang="en-US" altLang="en-US" dirty="0"/>
              <a:t> </a:t>
            </a:r>
            <a:r>
              <a:rPr lang="en-US" altLang="en-US" dirty="0" err="1"/>
              <a:t>الخاص</a:t>
            </a:r>
            <a:endParaRPr lang="en-US" altLang="en-US" dirty="0"/>
          </a:p>
          <a:p>
            <a:pPr lvl="1" algn="r" rtl="1">
              <a:buClr>
                <a:srgbClr val="92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تعطيل</a:t>
            </a:r>
            <a:r>
              <a:rPr lang="en-US" altLang="en-US" dirty="0"/>
              <a:t> </a:t>
            </a:r>
            <a:r>
              <a:rPr lang="en-US" altLang="en-US" dirty="0" err="1"/>
              <a:t>التوزيع</a:t>
            </a:r>
            <a:r>
              <a:rPr lang="en-US" altLang="en-US" dirty="0"/>
              <a:t> </a:t>
            </a:r>
            <a:r>
              <a:rPr lang="en-US" altLang="en-US" dirty="0" err="1"/>
              <a:t>البريدي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العديد</a:t>
            </a:r>
            <a:r>
              <a:rPr lang="en-US" altLang="en-US" dirty="0"/>
              <a:t> </a:t>
            </a:r>
            <a:r>
              <a:rPr lang="en-US" altLang="en-US" dirty="0" err="1"/>
              <a:t>من</a:t>
            </a:r>
            <a:r>
              <a:rPr lang="en-US" altLang="en-US" dirty="0"/>
              <a:t> </a:t>
            </a:r>
            <a:r>
              <a:rPr lang="en-US" altLang="en-US" dirty="0" err="1"/>
              <a:t>الدول</a:t>
            </a:r>
            <a:endParaRPr lang="en-US" altLang="en-US" dirty="0"/>
          </a:p>
          <a:p>
            <a:pPr lvl="1" algn="r" rtl="1">
              <a:buClr>
                <a:srgbClr val="92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خدمات</a:t>
            </a:r>
            <a:r>
              <a:rPr lang="en-US" altLang="en-US" dirty="0"/>
              <a:t> </a:t>
            </a:r>
            <a:r>
              <a:rPr lang="en-US" altLang="en-US" dirty="0" err="1"/>
              <a:t>التسليم</a:t>
            </a:r>
            <a:r>
              <a:rPr lang="en-US" altLang="en-US" dirty="0"/>
              <a:t> </a:t>
            </a:r>
            <a:r>
              <a:rPr lang="en-US" altLang="en-US" dirty="0" err="1"/>
              <a:t>الخاص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altLang="en-US" dirty="0" err="1"/>
              <a:t>تأثرت</a:t>
            </a:r>
            <a:r>
              <a:rPr lang="en-US" altLang="en-US" dirty="0"/>
              <a:t> </a:t>
            </a:r>
            <a:r>
              <a:rPr lang="en-US" altLang="en-US" dirty="0" err="1"/>
              <a:t>كذلك</a:t>
            </a:r>
            <a:r>
              <a:rPr lang="en-US" altLang="en-US" dirty="0"/>
              <a:t> </a:t>
            </a:r>
            <a:r>
              <a:rPr lang="en-US" altLang="en-US" dirty="0" err="1"/>
              <a:t>بالوضع</a:t>
            </a:r>
            <a:endParaRPr lang="en-US" altLang="en-US" dirty="0"/>
          </a:p>
          <a:p>
            <a:pPr lvl="1" algn="r" rtl="1"/>
            <a:endParaRPr lang="en-US" altLang="en-US" dirty="0"/>
          </a:p>
          <a:p>
            <a:pPr algn="r" rtl="1"/>
            <a:r>
              <a:rPr lang="en-US" altLang="en-US" dirty="0" err="1"/>
              <a:t>إن</a:t>
            </a:r>
            <a:r>
              <a:rPr lang="en-US" altLang="en-US" dirty="0"/>
              <a:t> </a:t>
            </a:r>
            <a:r>
              <a:rPr lang="en-US" altLang="en-US" dirty="0" err="1"/>
              <a:t>الأوضاع</a:t>
            </a:r>
            <a:r>
              <a:rPr lang="en-US" altLang="en-US" dirty="0"/>
              <a:t> </a:t>
            </a:r>
            <a:r>
              <a:rPr lang="en-US" altLang="en-US" dirty="0" err="1"/>
              <a:t>تتغير</a:t>
            </a:r>
            <a:r>
              <a:rPr lang="en-US" altLang="en-US" dirty="0"/>
              <a:t> </a:t>
            </a:r>
            <a:r>
              <a:rPr lang="en-US" altLang="en-US" dirty="0" err="1"/>
              <a:t>يومياً</a:t>
            </a:r>
            <a:r>
              <a:rPr lang="en-US" altLang="en-US" dirty="0"/>
              <a:t>. </a:t>
            </a:r>
            <a:r>
              <a:rPr lang="en-US" altLang="en-US" dirty="0" err="1"/>
              <a:t>يرجى</a:t>
            </a:r>
            <a:r>
              <a:rPr lang="en-US" altLang="en-US" dirty="0"/>
              <a:t> </a:t>
            </a:r>
            <a:r>
              <a:rPr lang="en-US" altLang="en-US" dirty="0" err="1"/>
              <a:t>منكم</a:t>
            </a:r>
            <a:r>
              <a:rPr lang="en-US" altLang="en-US" dirty="0"/>
              <a:t> </a:t>
            </a:r>
            <a:r>
              <a:rPr lang="en-US" altLang="en-US" dirty="0" err="1"/>
              <a:t>المواصلة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تتبع</a:t>
            </a:r>
            <a:r>
              <a:rPr lang="en-US" altLang="en-US" dirty="0"/>
              <a:t> </a:t>
            </a:r>
            <a:r>
              <a:rPr lang="en-US" altLang="en-US" dirty="0" err="1"/>
              <a:t>الحالة</a:t>
            </a:r>
            <a:r>
              <a:rPr lang="en-US" altLang="en-US" dirty="0"/>
              <a:t> </a:t>
            </a:r>
            <a:r>
              <a:rPr lang="en-US" altLang="en-US" dirty="0" err="1"/>
              <a:t>بحرص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بلدكم</a:t>
            </a:r>
            <a:endParaRPr lang="en-US" altLang="en-US" dirty="0"/>
          </a:p>
          <a:p>
            <a:pPr marL="0" indent="0" algn="r" rtl="1">
              <a:buNone/>
            </a:pPr>
            <a:endParaRPr lang="en-US" altLang="en-US" dirty="0"/>
          </a:p>
          <a:p>
            <a:pPr lvl="1" algn="r" rtl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12759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0946" y="274638"/>
            <a:ext cx="8229600" cy="1143000"/>
          </a:xfrm>
        </p:spPr>
        <p:txBody>
          <a:bodyPr/>
          <a:lstStyle/>
          <a:p>
            <a:pPr algn="r" rtl="1" eaLnBrk="1" hangingPunct="1"/>
            <a:r>
              <a:rPr lang="en-US" altLang="en-US" dirty="0" err="1"/>
              <a:t>الوضع</a:t>
            </a:r>
            <a:r>
              <a:rPr lang="en-US" altLang="en-US" dirty="0"/>
              <a:t> </a:t>
            </a:r>
            <a:r>
              <a:rPr lang="en-US" altLang="en-US" dirty="0" err="1"/>
              <a:t>الحالي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069" y="1412776"/>
            <a:ext cx="8229600" cy="5040560"/>
          </a:xfrm>
        </p:spPr>
        <p:txBody>
          <a:bodyPr/>
          <a:lstStyle/>
          <a:p>
            <a:pPr marL="342900" lvl="1" indent="-342900" algn="r" rtl="1"/>
            <a:r>
              <a:rPr lang="en-US" dirty="0" err="1"/>
              <a:t>يعمل</a:t>
            </a:r>
            <a:r>
              <a:rPr lang="en-US" dirty="0"/>
              <a:t> </a:t>
            </a:r>
            <a:r>
              <a:rPr lang="en-US" dirty="0" err="1"/>
              <a:t>تقريبا</a:t>
            </a:r>
            <a:r>
              <a:rPr lang="en-US" dirty="0"/>
              <a:t> </a:t>
            </a:r>
            <a:r>
              <a:rPr lang="en-US" dirty="0" err="1"/>
              <a:t>كل</a:t>
            </a:r>
            <a:r>
              <a:rPr lang="en-US" dirty="0"/>
              <a:t> </a:t>
            </a:r>
            <a:r>
              <a:rPr lang="en-US" dirty="0" err="1"/>
              <a:t>موظفي</a:t>
            </a:r>
            <a:r>
              <a:rPr lang="en-US" dirty="0"/>
              <a:t> 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عن</a:t>
            </a:r>
            <a:r>
              <a:rPr lang="en-US" dirty="0"/>
              <a:t> </a:t>
            </a:r>
            <a:r>
              <a:rPr lang="en-US" dirty="0" err="1"/>
              <a:t>بعد</a:t>
            </a:r>
            <a:r>
              <a:rPr lang="en-US" dirty="0"/>
              <a:t>. </a:t>
            </a:r>
            <a:r>
              <a:rPr lang="en-US" dirty="0" err="1"/>
              <a:t>تتاح</a:t>
            </a:r>
            <a:r>
              <a:rPr lang="en-US" dirty="0"/>
              <a:t> </a:t>
            </a:r>
            <a:r>
              <a:rPr lang="en-US" dirty="0" err="1"/>
              <a:t>معظم</a:t>
            </a:r>
            <a:r>
              <a:rPr lang="en-US" dirty="0"/>
              <a:t> </a:t>
            </a:r>
            <a:r>
              <a:rPr lang="en-US" dirty="0" err="1"/>
              <a:t>الخدمات</a:t>
            </a:r>
            <a:r>
              <a:rPr lang="en-US" dirty="0"/>
              <a:t> </a:t>
            </a:r>
            <a:r>
              <a:rPr lang="en-US" dirty="0" err="1"/>
              <a:t>كالعادة</a:t>
            </a:r>
            <a:endParaRPr lang="en-US" dirty="0"/>
          </a:p>
          <a:p>
            <a:pPr algn="r" rtl="1"/>
            <a:r>
              <a:rPr lang="en-US" altLang="en-US" dirty="0" err="1"/>
              <a:t>مكتب</a:t>
            </a:r>
            <a:r>
              <a:rPr lang="en-US" altLang="en-US" dirty="0"/>
              <a:t> </a:t>
            </a:r>
            <a:r>
              <a:rPr lang="en-US" altLang="en-US" dirty="0" err="1"/>
              <a:t>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ar-SA" dirty="0"/>
              <a:t>/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</a:t>
            </a:r>
            <a:r>
              <a:rPr lang="en-US" altLang="en-US" dirty="0" err="1"/>
              <a:t>مفتوحاً</a:t>
            </a:r>
            <a:r>
              <a:rPr lang="en-US" altLang="en-US" dirty="0"/>
              <a:t> </a:t>
            </a:r>
            <a:r>
              <a:rPr lang="en-US" altLang="en-US" dirty="0" err="1"/>
              <a:t>لتسلم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endParaRPr lang="en-US" altLang="en-US" dirty="0"/>
          </a:p>
          <a:p>
            <a:pPr lvl="1" algn="r" rtl="1">
              <a:buClr>
                <a:srgbClr val="A20000"/>
              </a:buClr>
              <a:buFont typeface="Wingdings" panose="05000000000000000000" pitchFamily="2" charset="2"/>
              <a:buChar char="q"/>
            </a:pPr>
            <a:r>
              <a:rPr lang="en-US" altLang="en-US" dirty="0"/>
              <a:t> </a:t>
            </a:r>
            <a:r>
              <a:rPr lang="en-US" altLang="en-US" dirty="0" err="1"/>
              <a:t>الأفضل</a:t>
            </a:r>
            <a:r>
              <a:rPr lang="en-US" altLang="en-US" dirty="0"/>
              <a:t> </a:t>
            </a:r>
            <a:r>
              <a:rPr lang="en-US" altLang="en-US" dirty="0" err="1"/>
              <a:t>عن</a:t>
            </a:r>
            <a:r>
              <a:rPr lang="en-US" altLang="en-US" dirty="0"/>
              <a:t> </a:t>
            </a:r>
            <a:r>
              <a:rPr lang="en-US" altLang="en-US" dirty="0" err="1"/>
              <a:t>طريق</a:t>
            </a:r>
            <a:r>
              <a:rPr lang="en-US" altLang="en-US" dirty="0"/>
              <a:t> </a:t>
            </a:r>
            <a:r>
              <a:rPr lang="en-US" altLang="en-US" dirty="0" err="1"/>
              <a:t>برمجيات</a:t>
            </a:r>
            <a:r>
              <a:rPr lang="en-US" altLang="en-US" dirty="0"/>
              <a:t> </a:t>
            </a:r>
            <a:r>
              <a:rPr lang="en-US" altLang="en-US" dirty="0" err="1"/>
              <a:t>الإيداع</a:t>
            </a:r>
            <a:r>
              <a:rPr lang="en-US" altLang="en-US" dirty="0"/>
              <a:t> </a:t>
            </a:r>
            <a:r>
              <a:rPr lang="en-US" altLang="en-US" dirty="0" err="1"/>
              <a:t>الإلكتروني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 err="1"/>
              <a:t>النظام</a:t>
            </a:r>
            <a:r>
              <a:rPr lang="en-US" altLang="en-US" dirty="0"/>
              <a:t> </a:t>
            </a:r>
            <a:r>
              <a:rPr lang="en-US" altLang="en-US" dirty="0" err="1"/>
              <a:t>الإلكتروني</a:t>
            </a:r>
            <a:r>
              <a:rPr lang="en-US" altLang="en-US" dirty="0"/>
              <a:t> </a:t>
            </a:r>
            <a:r>
              <a:rPr lang="en-US" altLang="en-US" dirty="0" err="1"/>
              <a:t>لمعاهدة</a:t>
            </a:r>
            <a:r>
              <a:rPr lang="en-US" altLang="en-US" dirty="0"/>
              <a:t> </a:t>
            </a:r>
            <a:r>
              <a:rPr lang="en-US" altLang="en-US" dirty="0" err="1"/>
              <a:t>التعاون</a:t>
            </a:r>
            <a:r>
              <a:rPr lang="en-US" altLang="en-US" dirty="0"/>
              <a:t> </a:t>
            </a:r>
            <a:r>
              <a:rPr lang="en-US" altLang="en-US" dirty="0" err="1"/>
              <a:t>بشأن</a:t>
            </a:r>
            <a:r>
              <a:rPr lang="en-US" altLang="en-US" dirty="0"/>
              <a:t> </a:t>
            </a:r>
            <a:r>
              <a:rPr lang="en-US" altLang="en-US" dirty="0" err="1"/>
              <a:t>البراءات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 err="1"/>
              <a:t>ePCT</a:t>
            </a:r>
            <a:r>
              <a:rPr lang="ar-SA" dirty="0"/>
              <a:t>)</a:t>
            </a:r>
            <a:r>
              <a:rPr lang="en-US" altLang="en-US" dirty="0"/>
              <a:t>، </a:t>
            </a:r>
            <a:r>
              <a:rPr lang="en-US" altLang="en-US" dirty="0" err="1"/>
              <a:t>خدمات</a:t>
            </a:r>
            <a:r>
              <a:rPr lang="en-US" altLang="en-US" dirty="0"/>
              <a:t> </a:t>
            </a:r>
            <a:r>
              <a:rPr lang="en-US" altLang="en-US" dirty="0" err="1"/>
              <a:t>النفاذ</a:t>
            </a:r>
            <a:r>
              <a:rPr lang="en-US" altLang="en-US" dirty="0"/>
              <a:t> </a:t>
            </a:r>
            <a:r>
              <a:rPr lang="en-US" altLang="en-US" dirty="0" err="1"/>
              <a:t>الرقمي</a:t>
            </a:r>
            <a:r>
              <a:rPr lang="en-US" altLang="en-US" dirty="0"/>
              <a:t> </a:t>
            </a:r>
            <a:r>
              <a:rPr lang="en-US" altLang="en-US" dirty="0" err="1"/>
              <a:t>إلى</a:t>
            </a:r>
            <a:r>
              <a:rPr lang="en-US" altLang="en-US" dirty="0"/>
              <a:t> </a:t>
            </a:r>
            <a:r>
              <a:rPr lang="en-US" altLang="en-US" dirty="0" err="1"/>
              <a:t>وثائق</a:t>
            </a:r>
            <a:r>
              <a:rPr lang="en-US" altLang="en-US" dirty="0"/>
              <a:t> </a:t>
            </a:r>
            <a:r>
              <a:rPr lang="en-US" altLang="en-US" dirty="0" err="1"/>
              <a:t>الأولوية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/>
              <a:t>PCT SAFE</a:t>
            </a:r>
            <a:r>
              <a:rPr lang="ar-SA" dirty="0"/>
              <a:t>))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/>
              <a:t> </a:t>
            </a:r>
            <a:r>
              <a:rPr lang="en-US" altLang="en-US" dirty="0" err="1"/>
              <a:t>إذا</a:t>
            </a:r>
            <a:r>
              <a:rPr lang="en-US" altLang="en-US" dirty="0"/>
              <a:t> </a:t>
            </a:r>
            <a:r>
              <a:rPr lang="en-US" altLang="en-US" dirty="0" err="1"/>
              <a:t>تعذّر</a:t>
            </a:r>
            <a:r>
              <a:rPr lang="en-US" altLang="en-US" dirty="0"/>
              <a:t> </a:t>
            </a:r>
            <a:r>
              <a:rPr lang="en-US" altLang="en-US" dirty="0" err="1"/>
              <a:t>عليكم</a:t>
            </a:r>
            <a:r>
              <a:rPr lang="en-US" altLang="en-US" dirty="0"/>
              <a:t> </a:t>
            </a:r>
            <a:r>
              <a:rPr lang="en-US" altLang="en-US" dirty="0" err="1"/>
              <a:t>ذلك</a:t>
            </a:r>
            <a:r>
              <a:rPr lang="en-US" altLang="en-US" dirty="0"/>
              <a:t>، </a:t>
            </a:r>
            <a:r>
              <a:rPr lang="en-US" altLang="en-US" dirty="0" err="1"/>
              <a:t>استخدموا</a:t>
            </a:r>
            <a:r>
              <a:rPr lang="en-US" altLang="en-US" dirty="0"/>
              <a:t> </a:t>
            </a:r>
            <a:r>
              <a:rPr lang="en-US" altLang="en-US" dirty="0" err="1"/>
              <a:t>خدمة</a:t>
            </a:r>
            <a:r>
              <a:rPr lang="en-US" altLang="en-US" dirty="0"/>
              <a:t> </a:t>
            </a:r>
            <a:r>
              <a:rPr lang="en-US" altLang="en-US" dirty="0" err="1"/>
              <a:t>التحميل</a:t>
            </a:r>
            <a:r>
              <a:rPr lang="en-US" altLang="en-US" dirty="0"/>
              <a:t> </a:t>
            </a:r>
            <a:r>
              <a:rPr lang="en-US" altLang="en-US" dirty="0" err="1"/>
              <a:t>الطارئ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وإن</a:t>
            </a:r>
            <a:r>
              <a:rPr lang="en-US" altLang="en-US" dirty="0"/>
              <a:t> </a:t>
            </a:r>
            <a:r>
              <a:rPr lang="en-US" altLang="en-US" dirty="0" err="1"/>
              <a:t>لم</a:t>
            </a:r>
            <a:r>
              <a:rPr lang="en-US" altLang="en-US" dirty="0"/>
              <a:t> </a:t>
            </a:r>
            <a:r>
              <a:rPr lang="en-US" altLang="en-US" dirty="0" err="1"/>
              <a:t>يكن</a:t>
            </a:r>
            <a:r>
              <a:rPr lang="en-US" altLang="en-US" dirty="0"/>
              <a:t> </a:t>
            </a:r>
            <a:r>
              <a:rPr lang="en-US" altLang="en-US" dirty="0" err="1"/>
              <a:t>هناك</a:t>
            </a:r>
            <a:r>
              <a:rPr lang="en-US" altLang="en-US" dirty="0"/>
              <a:t> </a:t>
            </a:r>
            <a:r>
              <a:rPr lang="en-US" altLang="en-US" dirty="0" err="1"/>
              <a:t>حل</a:t>
            </a:r>
            <a:r>
              <a:rPr lang="en-US" altLang="en-US" dirty="0"/>
              <a:t> </a:t>
            </a:r>
            <a:r>
              <a:rPr lang="en-US" altLang="en-US" dirty="0" err="1"/>
              <a:t>آخر</a:t>
            </a:r>
            <a:r>
              <a:rPr lang="en-US" altLang="en-US" dirty="0"/>
              <a:t>، </a:t>
            </a:r>
            <a:r>
              <a:rPr lang="en-US" altLang="en-US" dirty="0" err="1"/>
              <a:t>فالإيداع</a:t>
            </a:r>
            <a:r>
              <a:rPr lang="en-US" altLang="en-US" dirty="0"/>
              <a:t> </a:t>
            </a:r>
            <a:r>
              <a:rPr lang="en-US" altLang="en-US" dirty="0" err="1"/>
              <a:t>عبر</a:t>
            </a:r>
            <a:r>
              <a:rPr lang="en-US" altLang="en-US" dirty="0"/>
              <a:t> </a:t>
            </a:r>
            <a:r>
              <a:rPr lang="en-US" altLang="en-US" dirty="0" err="1"/>
              <a:t>الفاكس</a:t>
            </a:r>
            <a:r>
              <a:rPr lang="en-US" altLang="en-US" dirty="0"/>
              <a:t> </a:t>
            </a:r>
            <a:r>
              <a:rPr lang="en-US" altLang="en-US" dirty="0" err="1"/>
              <a:t>هو</a:t>
            </a:r>
            <a:r>
              <a:rPr lang="en-US" altLang="en-US" dirty="0"/>
              <a:t> </a:t>
            </a:r>
            <a:r>
              <a:rPr lang="en-US" altLang="en-US" dirty="0" err="1"/>
              <a:t>الخيار</a:t>
            </a:r>
            <a:r>
              <a:rPr lang="en-US" altLang="en-US" dirty="0"/>
              <a:t> </a:t>
            </a:r>
            <a:r>
              <a:rPr lang="en-US" altLang="en-US" dirty="0" err="1"/>
              <a:t>الأخير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/>
              <a:t> </a:t>
            </a:r>
            <a:r>
              <a:rPr lang="en-US" altLang="en-US" dirty="0" err="1"/>
              <a:t>ينبغي</a:t>
            </a:r>
            <a:r>
              <a:rPr lang="en-US" altLang="en-US" dirty="0"/>
              <a:t> </a:t>
            </a:r>
            <a:r>
              <a:rPr lang="en-US" altLang="en-US" dirty="0" err="1"/>
              <a:t>اجتناب</a:t>
            </a:r>
            <a:r>
              <a:rPr lang="en-US" altLang="en-US" dirty="0"/>
              <a:t> </a:t>
            </a:r>
            <a:r>
              <a:rPr lang="en-US" altLang="en-US" dirty="0" err="1"/>
              <a:t>الإيداع</a:t>
            </a:r>
            <a:r>
              <a:rPr lang="en-US" altLang="en-US" dirty="0"/>
              <a:t> </a:t>
            </a:r>
            <a:r>
              <a:rPr lang="en-US" altLang="en-US" dirty="0" err="1"/>
              <a:t>الورقي</a:t>
            </a:r>
            <a:r>
              <a:rPr lang="en-US" altLang="en-US" dirty="0"/>
              <a:t> </a:t>
            </a:r>
            <a:r>
              <a:rPr lang="en-US" altLang="en-US" dirty="0" err="1"/>
              <a:t>بسبب</a:t>
            </a:r>
            <a:r>
              <a:rPr lang="en-US" altLang="en-US" dirty="0"/>
              <a:t> </a:t>
            </a:r>
            <a:r>
              <a:rPr lang="en-US" altLang="en-US" dirty="0" err="1"/>
              <a:t>تعطيل</a:t>
            </a:r>
            <a:r>
              <a:rPr lang="en-US" altLang="en-US" dirty="0"/>
              <a:t> </a:t>
            </a:r>
            <a:r>
              <a:rPr lang="en-US" altLang="en-US" dirty="0" err="1"/>
              <a:t>خدمات</a:t>
            </a:r>
            <a:r>
              <a:rPr lang="en-US" altLang="en-US" dirty="0"/>
              <a:t> </a:t>
            </a:r>
            <a:r>
              <a:rPr lang="en-US" altLang="en-US" dirty="0" err="1"/>
              <a:t>البريد</a:t>
            </a:r>
            <a:r>
              <a:rPr lang="en-US" altLang="en-US" dirty="0"/>
              <a:t> </a:t>
            </a:r>
            <a:r>
              <a:rPr lang="en-US" altLang="en-US" dirty="0" err="1"/>
              <a:t>والتسليم</a:t>
            </a:r>
            <a:r>
              <a:rPr lang="en-US" altLang="en-US" dirty="0"/>
              <a:t> </a:t>
            </a:r>
            <a:r>
              <a:rPr lang="en-US" altLang="en-US" dirty="0" err="1"/>
              <a:t>الخاص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العديد</a:t>
            </a:r>
            <a:r>
              <a:rPr lang="en-US" altLang="en-US" dirty="0"/>
              <a:t> </a:t>
            </a:r>
            <a:r>
              <a:rPr lang="en-US" altLang="en-US" dirty="0" err="1"/>
              <a:t>من</a:t>
            </a:r>
            <a:r>
              <a:rPr lang="en-US" altLang="en-US" dirty="0"/>
              <a:t> </a:t>
            </a:r>
            <a:r>
              <a:rPr lang="en-US" altLang="en-US" dirty="0" err="1"/>
              <a:t>الدول</a:t>
            </a:r>
            <a:endParaRPr lang="en-US" altLang="en-US" dirty="0"/>
          </a:p>
          <a:p>
            <a:pPr algn="r" rtl="1"/>
            <a:r>
              <a:rPr lang="en-US" altLang="en-US" dirty="0" err="1"/>
              <a:t>معالجة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الدولية</a:t>
            </a:r>
            <a:r>
              <a:rPr lang="en-US" altLang="en-US" dirty="0"/>
              <a:t> </a:t>
            </a:r>
            <a:r>
              <a:rPr lang="en-US" altLang="en-US" dirty="0" err="1"/>
              <a:t>لدى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</a:t>
            </a:r>
            <a:r>
              <a:rPr lang="en-US" altLang="en-US" dirty="0" err="1"/>
              <a:t>مضمونة</a:t>
            </a:r>
            <a:r>
              <a:rPr lang="en-US" altLang="en-US" dirty="0"/>
              <a:t> </a:t>
            </a:r>
            <a:r>
              <a:rPr lang="en-US" altLang="en-US" dirty="0" err="1"/>
              <a:t>عموماً</a:t>
            </a:r>
            <a:endParaRPr lang="en-US" altLang="en-US" dirty="0"/>
          </a:p>
          <a:p>
            <a:pPr marL="457200" lvl="1" indent="0" algn="r" rtl="1">
              <a:buNone/>
            </a:pPr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382519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805" y="28828"/>
            <a:ext cx="8229600" cy="1143000"/>
          </a:xfrm>
        </p:spPr>
        <p:txBody>
          <a:bodyPr/>
          <a:lstStyle/>
          <a:p>
            <a:pPr algn="r" rtl="1" eaLnBrk="1" hangingPunct="1"/>
            <a:r>
              <a:rPr lang="en-US" altLang="en-US" dirty="0" err="1"/>
              <a:t>الوضع</a:t>
            </a:r>
            <a:r>
              <a:rPr lang="en-US" altLang="en-US" dirty="0"/>
              <a:t> </a:t>
            </a:r>
            <a:r>
              <a:rPr lang="en-US" altLang="en-US" dirty="0" err="1"/>
              <a:t>الحالي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805" y="1052736"/>
            <a:ext cx="8229600" cy="5256584"/>
          </a:xfrm>
        </p:spPr>
        <p:txBody>
          <a:bodyPr/>
          <a:lstStyle/>
          <a:p>
            <a:pPr algn="r" rtl="1"/>
            <a:r>
              <a:rPr lang="en-US" altLang="en-US" dirty="0" err="1"/>
              <a:t>توفر</a:t>
            </a:r>
            <a:r>
              <a:rPr lang="en-US" altLang="en-US" dirty="0"/>
              <a:t> </a:t>
            </a:r>
            <a:r>
              <a:rPr lang="en-US" altLang="en-US" dirty="0" err="1"/>
              <a:t>الاستمارات</a:t>
            </a:r>
            <a:r>
              <a:rPr lang="en-US" altLang="en-US" dirty="0"/>
              <a:t> </a:t>
            </a:r>
            <a:r>
              <a:rPr lang="en-US" altLang="en-US" dirty="0" err="1"/>
              <a:t>والإبلاغات</a:t>
            </a:r>
            <a:r>
              <a:rPr lang="en-US" altLang="en-US" dirty="0"/>
              <a:t> </a:t>
            </a:r>
            <a:r>
              <a:rPr lang="en-US" altLang="en-US" dirty="0" err="1"/>
              <a:t>حالياً</a:t>
            </a:r>
            <a:r>
              <a:rPr lang="en-US" altLang="en-US" dirty="0"/>
              <a:t> </a:t>
            </a:r>
            <a:r>
              <a:rPr lang="en-US" altLang="en-US" dirty="0" err="1"/>
              <a:t>إلى</a:t>
            </a:r>
            <a:r>
              <a:rPr lang="en-US" altLang="en-US" dirty="0"/>
              <a:t> </a:t>
            </a:r>
            <a:r>
              <a:rPr lang="en-US" altLang="en-US" dirty="0" err="1"/>
              <a:t>مودعي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والمكاتب</a:t>
            </a:r>
            <a:r>
              <a:rPr lang="en-US" altLang="en-US" dirty="0"/>
              <a:t> </a:t>
            </a:r>
            <a:r>
              <a:rPr lang="en-US" altLang="en-US" dirty="0" err="1"/>
              <a:t>بشكل</a:t>
            </a:r>
            <a:r>
              <a:rPr lang="en-US" altLang="en-US" dirty="0"/>
              <a:t> </a:t>
            </a:r>
            <a:r>
              <a:rPr lang="en-US" altLang="en-US" dirty="0" err="1"/>
              <a:t>إلكتروني</a:t>
            </a:r>
            <a:r>
              <a:rPr lang="en-US" altLang="en-US" dirty="0"/>
              <a:t> </a:t>
            </a:r>
            <a:r>
              <a:rPr lang="en-US" altLang="en-US" dirty="0" err="1"/>
              <a:t>فقط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تتاح</a:t>
            </a:r>
            <a:r>
              <a:rPr lang="en-US" altLang="en-US" dirty="0"/>
              <a:t> </a:t>
            </a:r>
            <a:r>
              <a:rPr lang="en-US" altLang="en-US" dirty="0" err="1"/>
              <a:t>استمارات</a:t>
            </a:r>
            <a:r>
              <a:rPr lang="en-US" altLang="en-US" dirty="0"/>
              <a:t> </a:t>
            </a:r>
            <a:r>
              <a:rPr lang="en-US" altLang="en-US" dirty="0" err="1"/>
              <a:t>طلب</a:t>
            </a:r>
            <a:r>
              <a:rPr lang="en-US" altLang="en-US" dirty="0"/>
              <a:t> </a:t>
            </a:r>
            <a:r>
              <a:rPr lang="en-US" altLang="en-US" dirty="0" err="1"/>
              <a:t>النفاذ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نظام</a:t>
            </a:r>
            <a:r>
              <a:rPr lang="en-US" altLang="en-US" dirty="0"/>
              <a:t> </a:t>
            </a:r>
            <a:r>
              <a:rPr lang="en-US" altLang="en-US" dirty="0" err="1"/>
              <a:t>ePCT</a:t>
            </a:r>
            <a:r>
              <a:rPr lang="ar-SA" dirty="0"/>
              <a:t> </a:t>
            </a:r>
            <a:r>
              <a:rPr lang="en-US" altLang="en-US" dirty="0" err="1"/>
              <a:t>أو</a:t>
            </a:r>
            <a:r>
              <a:rPr lang="en-US" altLang="en-US" dirty="0"/>
              <a:t> </a:t>
            </a:r>
            <a:r>
              <a:rPr lang="en-US" altLang="en-US" dirty="0" err="1"/>
              <a:t>على</a:t>
            </a:r>
            <a:r>
              <a:rPr lang="en-US" altLang="en-US" dirty="0"/>
              <a:t> </a:t>
            </a:r>
            <a:r>
              <a:rPr lang="en-US" altLang="en-US" dirty="0" err="1"/>
              <a:t>ركن</a:t>
            </a:r>
            <a:r>
              <a:rPr lang="en-US" altLang="en-US" dirty="0"/>
              <a:t> </a:t>
            </a:r>
            <a:r>
              <a:rPr lang="en-US" altLang="en-US" dirty="0" err="1"/>
              <a:t>البراءات</a:t>
            </a:r>
            <a:r>
              <a:rPr lang="en-US" altLang="en-US" dirty="0"/>
              <a:t> </a:t>
            </a:r>
            <a:r>
              <a:rPr lang="en-US" altLang="en-US" dirty="0" err="1"/>
              <a:t>الإلكتروني</a:t>
            </a:r>
            <a:r>
              <a:rPr lang="en-US" altLang="en-US" dirty="0"/>
              <a:t> </a:t>
            </a:r>
            <a:r>
              <a:rPr lang="ar-SA" dirty="0"/>
              <a:t>(</a:t>
            </a:r>
            <a:r>
              <a:rPr lang="en-US" altLang="en-US" dirty="0"/>
              <a:t>PATENTSCOPE</a:t>
            </a:r>
            <a:r>
              <a:rPr lang="ar-SA" dirty="0"/>
              <a:t>)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ar-SA" dirty="0"/>
              <a:t>(</a:t>
            </a:r>
            <a:r>
              <a:rPr lang="en-US" altLang="en-US" dirty="0" err="1"/>
              <a:t>بعد</a:t>
            </a:r>
            <a:r>
              <a:rPr lang="en-US" altLang="en-US" dirty="0"/>
              <a:t> </a:t>
            </a:r>
            <a:r>
              <a:rPr lang="en-US" altLang="en-US" dirty="0" err="1"/>
              <a:t>النشر</a:t>
            </a:r>
            <a:r>
              <a:rPr lang="ar-SA" dirty="0"/>
              <a:t>)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ترسل</a:t>
            </a:r>
            <a:r>
              <a:rPr lang="en-US" altLang="en-US" dirty="0"/>
              <a:t> </a:t>
            </a:r>
            <a:r>
              <a:rPr lang="en-US" altLang="en-US" dirty="0" err="1"/>
              <a:t>الاستمارات</a:t>
            </a:r>
            <a:r>
              <a:rPr lang="en-US" altLang="en-US" dirty="0"/>
              <a:t> </a:t>
            </a:r>
            <a:r>
              <a:rPr lang="en-US" altLang="en-US" dirty="0" err="1"/>
              <a:t>كوثائق</a:t>
            </a:r>
            <a:r>
              <a:rPr lang="en-US" altLang="en-US" dirty="0"/>
              <a:t> </a:t>
            </a:r>
            <a:r>
              <a:rPr lang="en-US" altLang="en-US" dirty="0" err="1"/>
              <a:t>مرفقة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نسق</a:t>
            </a:r>
            <a:r>
              <a:rPr lang="en-US" altLang="en-US" dirty="0"/>
              <a:t> PDF</a:t>
            </a:r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تصدر</a:t>
            </a:r>
            <a:r>
              <a:rPr lang="en-US" altLang="en-US" dirty="0"/>
              <a:t> </a:t>
            </a:r>
            <a:r>
              <a:rPr lang="en-US" altLang="en-US" dirty="0" err="1"/>
              <a:t>وثائق</a:t>
            </a:r>
            <a:r>
              <a:rPr lang="en-US" altLang="en-US" dirty="0"/>
              <a:t> </a:t>
            </a:r>
            <a:r>
              <a:rPr lang="en-US" altLang="en-US" dirty="0" err="1"/>
              <a:t>الأولوية</a:t>
            </a:r>
            <a:r>
              <a:rPr lang="en-US" altLang="en-US" dirty="0"/>
              <a:t> </a:t>
            </a:r>
            <a:r>
              <a:rPr lang="en-US" altLang="en-US" dirty="0" err="1"/>
              <a:t>والصور</a:t>
            </a:r>
            <a:r>
              <a:rPr lang="en-US" altLang="en-US" dirty="0"/>
              <a:t> </a:t>
            </a:r>
            <a:r>
              <a:rPr lang="en-US" altLang="en-US" dirty="0" err="1"/>
              <a:t>المصدقة</a:t>
            </a:r>
            <a:r>
              <a:rPr lang="en-US" altLang="en-US" dirty="0"/>
              <a:t> </a:t>
            </a:r>
            <a:r>
              <a:rPr lang="en-US" altLang="en-US" dirty="0" err="1"/>
              <a:t>المحفوظة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ملف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شكل</a:t>
            </a:r>
            <a:r>
              <a:rPr lang="en-US" altLang="en-US" dirty="0"/>
              <a:t> </a:t>
            </a:r>
            <a:r>
              <a:rPr lang="en-US" altLang="en-US" dirty="0" err="1"/>
              <a:t>إلكتروني</a:t>
            </a:r>
            <a:r>
              <a:rPr lang="en-US" altLang="en-US" dirty="0"/>
              <a:t> </a:t>
            </a:r>
            <a:r>
              <a:rPr lang="en-US" altLang="en-US" dirty="0" err="1"/>
              <a:t>فقط</a:t>
            </a:r>
            <a:endParaRPr lang="en-US" alt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استند</a:t>
            </a:r>
            <a:r>
              <a:rPr lang="en-US" altLang="en-US" dirty="0"/>
              <a:t> </a:t>
            </a:r>
            <a:r>
              <a:rPr lang="en-US" altLang="en-US" dirty="0" err="1"/>
              <a:t>قدر</a:t>
            </a:r>
            <a:r>
              <a:rPr lang="en-US" altLang="en-US" dirty="0"/>
              <a:t> </a:t>
            </a:r>
            <a:r>
              <a:rPr lang="en-US" altLang="en-US" dirty="0" err="1"/>
              <a:t>الإمكان</a:t>
            </a:r>
            <a:r>
              <a:rPr lang="en-US" altLang="en-US" dirty="0"/>
              <a:t> </a:t>
            </a:r>
            <a:r>
              <a:rPr lang="en-US" altLang="en-US" dirty="0" err="1"/>
              <a:t>إلى</a:t>
            </a:r>
            <a:r>
              <a:rPr lang="en-US" altLang="en-US" dirty="0"/>
              <a:t> </a:t>
            </a:r>
            <a:r>
              <a:rPr lang="en-US" altLang="en-US" dirty="0" err="1"/>
              <a:t>خدمة</a:t>
            </a:r>
            <a:r>
              <a:rPr lang="en-US" altLang="en-US" dirty="0"/>
              <a:t> </a:t>
            </a:r>
            <a:r>
              <a:rPr lang="en-US" altLang="en-US" dirty="0" err="1"/>
              <a:t>النفاذ</a:t>
            </a:r>
            <a:r>
              <a:rPr lang="en-US" altLang="en-US" dirty="0"/>
              <a:t> </a:t>
            </a:r>
            <a:r>
              <a:rPr lang="en-US" altLang="en-US" dirty="0" err="1"/>
              <a:t>الرقمي</a:t>
            </a:r>
            <a:r>
              <a:rPr lang="en-US" altLang="en-US" dirty="0"/>
              <a:t> (DAS)</a:t>
            </a:r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يحتاج</a:t>
            </a:r>
            <a:r>
              <a:rPr lang="en-US" altLang="en-US" dirty="0"/>
              <a:t> </a:t>
            </a:r>
            <a:r>
              <a:rPr lang="en-US" altLang="en-US" dirty="0" err="1"/>
              <a:t>مودعي</a:t>
            </a:r>
            <a:r>
              <a:rPr lang="en-US" altLang="en-US" dirty="0"/>
              <a:t> </a:t>
            </a:r>
            <a:r>
              <a:rPr lang="en-US" altLang="en-US" dirty="0" err="1"/>
              <a:t>الطلبات</a:t>
            </a:r>
            <a:r>
              <a:rPr lang="en-US" altLang="en-US" dirty="0"/>
              <a:t> </a:t>
            </a:r>
            <a:r>
              <a:rPr lang="en-US" altLang="en-US" dirty="0" err="1"/>
              <a:t>إلى</a:t>
            </a:r>
            <a:r>
              <a:rPr lang="en-US" altLang="en-US" dirty="0"/>
              <a:t> </a:t>
            </a:r>
            <a:r>
              <a:rPr lang="en-US" altLang="en-US" dirty="0" err="1"/>
              <a:t>تقديم</a:t>
            </a:r>
            <a:r>
              <a:rPr lang="en-US" altLang="en-US" dirty="0"/>
              <a:t> </a:t>
            </a:r>
            <a:r>
              <a:rPr lang="en-US" altLang="en-US" dirty="0" err="1"/>
              <a:t>عناوين</a:t>
            </a:r>
            <a:r>
              <a:rPr lang="en-US" altLang="en-US" dirty="0"/>
              <a:t> </a:t>
            </a:r>
            <a:r>
              <a:rPr lang="en-US" altLang="en-US" dirty="0" err="1"/>
              <a:t>البريد</a:t>
            </a:r>
            <a:r>
              <a:rPr lang="en-US" altLang="en-US" dirty="0"/>
              <a:t> </a:t>
            </a:r>
            <a:r>
              <a:rPr lang="en-US" altLang="en-US" dirty="0" err="1"/>
              <a:t>الإلكتروني</a:t>
            </a:r>
            <a:r>
              <a:rPr lang="en-US" altLang="en-US" dirty="0"/>
              <a:t>، </a:t>
            </a:r>
            <a:r>
              <a:rPr lang="en-US" altLang="en-US" dirty="0" err="1"/>
              <a:t>إذا</a:t>
            </a:r>
            <a:r>
              <a:rPr lang="en-US" altLang="en-US" dirty="0"/>
              <a:t> </a:t>
            </a:r>
            <a:r>
              <a:rPr lang="en-US" altLang="en-US" dirty="0" err="1"/>
              <a:t>لم</a:t>
            </a:r>
            <a:r>
              <a:rPr lang="en-US" altLang="en-US" dirty="0"/>
              <a:t> </a:t>
            </a:r>
            <a:r>
              <a:rPr lang="en-US" altLang="en-US" dirty="0" err="1"/>
              <a:t>يقوموا</a:t>
            </a:r>
            <a:r>
              <a:rPr lang="en-US" altLang="en-US" dirty="0"/>
              <a:t> </a:t>
            </a:r>
            <a:r>
              <a:rPr lang="en-US" altLang="en-US" dirty="0" err="1"/>
              <a:t>بذلك</a:t>
            </a:r>
            <a:r>
              <a:rPr lang="en-US" altLang="en-US" dirty="0"/>
              <a:t> </a:t>
            </a:r>
            <a:r>
              <a:rPr lang="en-US" altLang="en-US" dirty="0" err="1"/>
              <a:t>بعد</a:t>
            </a:r>
            <a:r>
              <a:rPr lang="en-US" altLang="en-US" dirty="0"/>
              <a:t>، </a:t>
            </a:r>
            <a:r>
              <a:rPr lang="en-US" altLang="en-US" dirty="0" err="1"/>
              <a:t>لكي</a:t>
            </a:r>
            <a:r>
              <a:rPr lang="en-US" altLang="en-US" dirty="0"/>
              <a:t> </a:t>
            </a:r>
            <a:r>
              <a:rPr lang="en-US" altLang="en-US" dirty="0" err="1"/>
              <a:t>يتسنى</a:t>
            </a:r>
            <a:r>
              <a:rPr lang="en-US" altLang="en-US" dirty="0"/>
              <a:t> </a:t>
            </a:r>
            <a:r>
              <a:rPr lang="en-US" altLang="en-US" dirty="0" err="1"/>
              <a:t>للمكتب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</a:t>
            </a:r>
            <a:r>
              <a:rPr lang="en-US" altLang="en-US" dirty="0" err="1"/>
              <a:t>إرسال</a:t>
            </a:r>
            <a:r>
              <a:rPr lang="en-US" altLang="en-US" dirty="0"/>
              <a:t> </a:t>
            </a:r>
            <a:r>
              <a:rPr lang="en-US" altLang="en-US" dirty="0" err="1"/>
              <a:t>الاستمارات</a:t>
            </a:r>
            <a:r>
              <a:rPr lang="en-US" altLang="en-US" dirty="0"/>
              <a:t> </a:t>
            </a:r>
            <a:r>
              <a:rPr lang="en-US" altLang="en-US" dirty="0" err="1"/>
              <a:t>وغيرها</a:t>
            </a:r>
            <a:r>
              <a:rPr lang="en-US" altLang="en-US" dirty="0"/>
              <a:t> </a:t>
            </a:r>
            <a:r>
              <a:rPr lang="en-US" altLang="en-US" dirty="0" err="1"/>
              <a:t>من</a:t>
            </a:r>
            <a:r>
              <a:rPr lang="en-US" altLang="en-US" dirty="0"/>
              <a:t> </a:t>
            </a:r>
            <a:r>
              <a:rPr lang="en-US" altLang="en-US" dirty="0" err="1"/>
              <a:t>الإبلاغات</a:t>
            </a:r>
            <a:r>
              <a:rPr lang="en-US" altLang="en-US" dirty="0"/>
              <a:t> </a:t>
            </a:r>
            <a:r>
              <a:rPr lang="en-US" altLang="en-US" dirty="0" err="1"/>
              <a:t>على</a:t>
            </a:r>
            <a:r>
              <a:rPr lang="en-US" altLang="en-US" dirty="0"/>
              <a:t> </a:t>
            </a:r>
            <a:r>
              <a:rPr lang="en-US" altLang="en-US" dirty="0" err="1"/>
              <a:t>شكل</a:t>
            </a:r>
            <a:r>
              <a:rPr lang="en-US" altLang="en-US" dirty="0"/>
              <a:t> </a:t>
            </a:r>
            <a:r>
              <a:rPr lang="en-US" altLang="en-US" dirty="0" err="1"/>
              <a:t>مرفقات</a:t>
            </a:r>
            <a:r>
              <a:rPr lang="en-US" altLang="en-US" dirty="0"/>
              <a:t> </a:t>
            </a:r>
            <a:r>
              <a:rPr lang="en-US" altLang="en-US" dirty="0" err="1"/>
              <a:t>البريد</a:t>
            </a:r>
            <a:r>
              <a:rPr lang="en-US" altLang="en-US" dirty="0"/>
              <a:t> </a:t>
            </a:r>
            <a:r>
              <a:rPr lang="en-US" altLang="en-US" dirty="0" err="1"/>
              <a:t>الإلكتروني</a:t>
            </a:r>
            <a:r>
              <a:rPr lang="en-US" altLang="en-US" dirty="0"/>
              <a:t> (</a:t>
            </a:r>
            <a:r>
              <a:rPr lang="en-US" altLang="en-US" sz="2200" dirty="0"/>
              <a:t>https://www.wipo.int/pct/en/news/2020/news_0008.html</a:t>
            </a:r>
            <a:r>
              <a:rPr lang="en-US" altLang="en-US" dirty="0"/>
              <a:t>)</a:t>
            </a:r>
          </a:p>
          <a:p>
            <a:pPr lvl="1" algn="r" rtl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2520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37948" y="274638"/>
            <a:ext cx="8229600" cy="1143000"/>
          </a:xfrm>
        </p:spPr>
        <p:txBody>
          <a:bodyPr/>
          <a:lstStyle/>
          <a:p>
            <a:pPr algn="r" rtl="1" eaLnBrk="1" hangingPunct="1"/>
            <a:r>
              <a:rPr lang="en-US" altLang="en-US" dirty="0" err="1"/>
              <a:t>الوضع</a:t>
            </a:r>
            <a:r>
              <a:rPr lang="en-US" altLang="en-US" dirty="0"/>
              <a:t> </a:t>
            </a:r>
            <a:r>
              <a:rPr lang="en-US" altLang="en-US" dirty="0" err="1"/>
              <a:t>الحالي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en-US" altLang="en-US" dirty="0"/>
              <a:t>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443" y="1412776"/>
            <a:ext cx="8229600" cy="4352925"/>
          </a:xfrm>
        </p:spPr>
        <p:txBody>
          <a:bodyPr/>
          <a:lstStyle/>
          <a:p>
            <a:pPr algn="r" rtl="1"/>
            <a:r>
              <a:rPr lang="en-US" altLang="en-US" dirty="0" err="1"/>
              <a:t>تقديم</a:t>
            </a:r>
            <a:r>
              <a:rPr lang="en-US" altLang="en-US" dirty="0"/>
              <a:t> </a:t>
            </a:r>
            <a:r>
              <a:rPr lang="en-US" altLang="en-US" dirty="0" err="1"/>
              <a:t>الوثائق</a:t>
            </a:r>
            <a:r>
              <a:rPr lang="en-US" altLang="en-US" dirty="0"/>
              <a:t> </a:t>
            </a:r>
            <a:r>
              <a:rPr lang="en-US" altLang="en-US" dirty="0" err="1"/>
              <a:t>إلى</a:t>
            </a:r>
            <a:r>
              <a:rPr lang="en-US" altLang="en-US" dirty="0"/>
              <a:t> </a:t>
            </a:r>
            <a:r>
              <a:rPr lang="en-US" altLang="en-US" dirty="0" err="1"/>
              <a:t>المكتب</a:t>
            </a:r>
            <a:r>
              <a:rPr lang="en-US" altLang="en-US" dirty="0"/>
              <a:t> </a:t>
            </a:r>
            <a:r>
              <a:rPr lang="en-US" altLang="en-US" dirty="0" err="1"/>
              <a:t>الدولي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dirty="0"/>
          </a:p>
          <a:p>
            <a:pPr lvl="1" algn="r" rtl="1">
              <a:buClr>
                <a:srgbClr val="A40000"/>
              </a:buClr>
              <a:buFont typeface="Wingdings" panose="05000000000000000000" pitchFamily="2" charset="2"/>
              <a:buChar char="q"/>
            </a:pPr>
            <a:r>
              <a:rPr lang="en-US" altLang="en-US" dirty="0" err="1"/>
              <a:t>بالأفضل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شكل</a:t>
            </a:r>
            <a:r>
              <a:rPr lang="en-US" altLang="en-US" dirty="0"/>
              <a:t> </a:t>
            </a:r>
            <a:r>
              <a:rPr lang="en-US" altLang="en-US" dirty="0" err="1"/>
              <a:t>إلكتروني</a:t>
            </a:r>
            <a:r>
              <a:rPr lang="en-US" altLang="en-US" dirty="0"/>
              <a:t> </a:t>
            </a:r>
            <a:r>
              <a:rPr lang="en-US" altLang="en-US" dirty="0" err="1"/>
              <a:t>فقط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dirty="0"/>
          </a:p>
          <a:p>
            <a:pPr lvl="2" algn="r" rtl="1">
              <a:buClr>
                <a:srgbClr val="9A0000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نظام</a:t>
            </a:r>
            <a:r>
              <a:rPr lang="en-US" altLang="en-US" dirty="0"/>
              <a:t> </a:t>
            </a:r>
            <a:r>
              <a:rPr lang="en-US" altLang="en-US" dirty="0" err="1"/>
              <a:t>ePCT</a:t>
            </a:r>
            <a:r>
              <a:rPr lang="ar-SA" dirty="0"/>
              <a:t> (</a:t>
            </a:r>
            <a:r>
              <a:rPr lang="en-US" altLang="en-US" dirty="0" err="1"/>
              <a:t>بتوثيق</a:t>
            </a:r>
            <a:r>
              <a:rPr lang="en-US" altLang="en-US" dirty="0"/>
              <a:t> </a:t>
            </a:r>
            <a:r>
              <a:rPr lang="en-US" altLang="en-US" dirty="0" err="1"/>
              <a:t>متين</a:t>
            </a:r>
            <a:r>
              <a:rPr lang="en-US" altLang="en-US" dirty="0"/>
              <a:t> </a:t>
            </a:r>
            <a:r>
              <a:rPr lang="en-US" altLang="en-US" dirty="0" err="1"/>
              <a:t>أو</a:t>
            </a:r>
            <a:r>
              <a:rPr lang="en-US" altLang="en-US" dirty="0"/>
              <a:t> </a:t>
            </a:r>
            <a:r>
              <a:rPr lang="en-US" altLang="en-US" dirty="0" err="1"/>
              <a:t>بدونه</a:t>
            </a:r>
            <a:r>
              <a:rPr lang="ar-SA" dirty="0"/>
              <a:t>)</a:t>
            </a:r>
            <a:endParaRPr lang="en-US" altLang="en-US" dirty="0"/>
          </a:p>
          <a:p>
            <a:pPr lvl="2" algn="r" rtl="1">
              <a:buClr>
                <a:srgbClr val="9A0000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خدمة</a:t>
            </a:r>
            <a:r>
              <a:rPr lang="en-US" altLang="en-US" dirty="0"/>
              <a:t> </a:t>
            </a:r>
            <a:r>
              <a:rPr lang="en-US" altLang="en-US" dirty="0" err="1"/>
              <a:t>التحميل</a:t>
            </a:r>
            <a:r>
              <a:rPr lang="en-US" altLang="en-US" dirty="0"/>
              <a:t> </a:t>
            </a:r>
            <a:r>
              <a:rPr lang="en-US" altLang="en-US" dirty="0" err="1"/>
              <a:t>الطارئ</a:t>
            </a:r>
            <a:endParaRPr lang="en-US" altLang="en-US" dirty="0"/>
          </a:p>
          <a:p>
            <a:pPr lvl="2" algn="r" rtl="1">
              <a:buClr>
                <a:srgbClr val="9A0000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 </a:t>
            </a:r>
            <a:r>
              <a:rPr lang="en-US" altLang="en-US" dirty="0" err="1"/>
              <a:t>بالفاكس</a:t>
            </a:r>
            <a:r>
              <a:rPr lang="en-US" altLang="en-US" dirty="0"/>
              <a:t>، </a:t>
            </a:r>
            <a:r>
              <a:rPr lang="en-US" altLang="en-US" dirty="0" err="1"/>
              <a:t>عندما</a:t>
            </a:r>
            <a:r>
              <a:rPr lang="en-US" altLang="en-US" dirty="0"/>
              <a:t> </a:t>
            </a:r>
            <a:r>
              <a:rPr lang="en-US" altLang="en-US" dirty="0" err="1"/>
              <a:t>لا</a:t>
            </a:r>
            <a:r>
              <a:rPr lang="en-US" altLang="en-US" dirty="0"/>
              <a:t> </a:t>
            </a:r>
            <a:r>
              <a:rPr lang="en-US" altLang="en-US" dirty="0" err="1"/>
              <a:t>يجدي</a:t>
            </a:r>
            <a:r>
              <a:rPr lang="en-US" altLang="en-US" dirty="0"/>
              <a:t> </a:t>
            </a:r>
            <a:r>
              <a:rPr lang="en-US" altLang="en-US" dirty="0" err="1"/>
              <a:t>أي</a:t>
            </a:r>
            <a:r>
              <a:rPr lang="en-US" altLang="en-US" dirty="0"/>
              <a:t> </a:t>
            </a:r>
            <a:r>
              <a:rPr lang="en-US" altLang="en-US" dirty="0" err="1"/>
              <a:t>شيء</a:t>
            </a:r>
            <a:r>
              <a:rPr lang="en-US" altLang="en-US" dirty="0"/>
              <a:t> </a:t>
            </a:r>
            <a:r>
              <a:rPr lang="en-US" altLang="en-US" dirty="0" err="1"/>
              <a:t>آخر</a:t>
            </a:r>
            <a:endParaRPr lang="en-US" altLang="en-US" dirty="0"/>
          </a:p>
          <a:p>
            <a:pPr lvl="2" algn="r" rtl="1"/>
            <a:endParaRPr lang="en-US" altLang="en-US" dirty="0"/>
          </a:p>
          <a:p>
            <a:pPr algn="r" rtl="1"/>
            <a:r>
              <a:rPr lang="en-US" dirty="0" err="1"/>
              <a:t>تتاح</a:t>
            </a:r>
            <a:r>
              <a:rPr lang="en-US" dirty="0"/>
              <a:t> </a:t>
            </a:r>
            <a:r>
              <a:rPr lang="en-US" dirty="0" err="1"/>
              <a:t>المعلومات</a:t>
            </a:r>
            <a:r>
              <a:rPr lang="en-US" dirty="0"/>
              <a:t> </a:t>
            </a:r>
            <a:r>
              <a:rPr lang="en-US" dirty="0" err="1"/>
              <a:t>عن</a:t>
            </a:r>
            <a:r>
              <a:rPr lang="en-US" dirty="0"/>
              <a:t> </a:t>
            </a:r>
            <a:r>
              <a:rPr lang="en-US" dirty="0" err="1"/>
              <a:t>أفضل</a:t>
            </a:r>
            <a:r>
              <a:rPr lang="en-US" dirty="0"/>
              <a:t> </a:t>
            </a:r>
            <a:r>
              <a:rPr lang="en-US" dirty="0" err="1"/>
              <a:t>طريقة</a:t>
            </a:r>
            <a:r>
              <a:rPr lang="en-US" dirty="0"/>
              <a:t> </a:t>
            </a:r>
            <a:r>
              <a:rPr lang="en-US" dirty="0" err="1"/>
              <a:t>للتعامل</a:t>
            </a:r>
            <a:r>
              <a:rPr lang="en-US" dirty="0"/>
              <a:t> </a:t>
            </a:r>
            <a:r>
              <a:rPr lang="en-US" dirty="0" err="1"/>
              <a:t>إلكترونياً</a:t>
            </a:r>
            <a:r>
              <a:rPr lang="en-US" dirty="0"/>
              <a:t> </a:t>
            </a:r>
            <a:r>
              <a:rPr lang="en-US" dirty="0" err="1"/>
              <a:t>مع</a:t>
            </a:r>
            <a:r>
              <a:rPr lang="en-US" dirty="0"/>
              <a:t> 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على</a:t>
            </a:r>
            <a:r>
              <a:rPr lang="en-US" dirty="0"/>
              <a:t> </a:t>
            </a:r>
            <a:r>
              <a:rPr lang="en-US" dirty="0" err="1"/>
              <a:t>موقع</a:t>
            </a:r>
            <a:r>
              <a:rPr lang="en-US" dirty="0"/>
              <a:t> </a:t>
            </a:r>
            <a:r>
              <a:rPr lang="en-US" dirty="0" err="1"/>
              <a:t>المعاهدة</a:t>
            </a:r>
            <a:r>
              <a:rPr lang="en-US" dirty="0"/>
              <a:t> (https://www.wipo.int/pct/en/news/2020/news_0008.html)</a:t>
            </a:r>
          </a:p>
          <a:p>
            <a:pPr marL="0" indent="0" algn="r" rtl="1">
              <a:buNone/>
            </a:pPr>
            <a:endParaRPr lang="en-US" altLang="en-US" dirty="0"/>
          </a:p>
          <a:p>
            <a:pPr lvl="1" algn="r" rtl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  <a:p>
            <a:pPr algn="r" rtl="1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36539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5875" y="0"/>
            <a:ext cx="9111766" cy="1143000"/>
          </a:xfrm>
        </p:spPr>
        <p:txBody>
          <a:bodyPr/>
          <a:lstStyle/>
          <a:p>
            <a:pPr algn="r" rtl="1"/>
            <a:r>
              <a:rPr lang="en-US" sz="3400" dirty="0" err="1"/>
              <a:t>الضمانات</a:t>
            </a:r>
            <a:r>
              <a:rPr lang="en-US" sz="3400" dirty="0"/>
              <a:t> </a:t>
            </a:r>
            <a:r>
              <a:rPr lang="en-US" sz="3400" dirty="0" err="1"/>
              <a:t>الخاصة</a:t>
            </a:r>
            <a:r>
              <a:rPr lang="en-US" sz="3400" dirty="0"/>
              <a:t> </a:t>
            </a:r>
            <a:r>
              <a:rPr lang="en-US" sz="3400" dirty="0" err="1"/>
              <a:t>بناء</a:t>
            </a:r>
            <a:r>
              <a:rPr lang="en-US" sz="3400" dirty="0"/>
              <a:t> </a:t>
            </a:r>
            <a:r>
              <a:rPr lang="en-US" sz="3400" dirty="0" err="1"/>
              <a:t>على</a:t>
            </a:r>
            <a:r>
              <a:rPr lang="en-US" sz="3400" dirty="0"/>
              <a:t> </a:t>
            </a:r>
            <a:r>
              <a:rPr lang="en-US" sz="3400" dirty="0" err="1"/>
              <a:t>معاهدة</a:t>
            </a:r>
            <a:r>
              <a:rPr lang="en-US" sz="3400" dirty="0"/>
              <a:t> </a:t>
            </a:r>
            <a:r>
              <a:rPr lang="en-US" sz="3400" dirty="0" err="1"/>
              <a:t>التعاون</a:t>
            </a:r>
            <a:r>
              <a:rPr lang="en-US" sz="3400" dirty="0"/>
              <a:t> </a:t>
            </a:r>
            <a:r>
              <a:rPr lang="en-US" sz="3400" dirty="0" err="1"/>
              <a:t>بشأن</a:t>
            </a:r>
            <a:r>
              <a:rPr lang="en-US" sz="3400" dirty="0"/>
              <a:t> </a:t>
            </a:r>
            <a:r>
              <a:rPr lang="en-US" sz="3400" dirty="0" err="1"/>
              <a:t>البراءات</a:t>
            </a:r>
            <a:r>
              <a:rPr lang="en-US" sz="3400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12" y="1259494"/>
            <a:ext cx="8856984" cy="4896544"/>
          </a:xfrm>
        </p:spPr>
        <p:txBody>
          <a:bodyPr/>
          <a:lstStyle/>
          <a:p>
            <a:pPr algn="r" rtl="1">
              <a:spcBef>
                <a:spcPts val="0"/>
              </a:spcBef>
            </a:pPr>
            <a:r>
              <a:rPr lang="en-US" altLang="en-US" dirty="0" err="1"/>
              <a:t>لا</a:t>
            </a:r>
            <a:r>
              <a:rPr lang="en-US" altLang="en-US" dirty="0"/>
              <a:t> </a:t>
            </a:r>
            <a:r>
              <a:rPr lang="en-US" altLang="en-US" dirty="0" err="1"/>
              <a:t>ينص</a:t>
            </a:r>
            <a:r>
              <a:rPr lang="en-US" altLang="en-US" dirty="0"/>
              <a:t> </a:t>
            </a:r>
            <a:r>
              <a:rPr lang="en-US" altLang="en-US" dirty="0" err="1"/>
              <a:t>نظام</a:t>
            </a:r>
            <a:r>
              <a:rPr lang="en-US" altLang="en-US" dirty="0"/>
              <a:t> </a:t>
            </a:r>
            <a:r>
              <a:rPr lang="en-US" altLang="en-US" dirty="0" err="1"/>
              <a:t>المعاهدة</a:t>
            </a:r>
            <a:r>
              <a:rPr lang="en-US" altLang="en-US" dirty="0"/>
              <a:t> </a:t>
            </a:r>
            <a:r>
              <a:rPr lang="en-US" altLang="en-US" dirty="0" err="1"/>
              <a:t>حالياً</a:t>
            </a:r>
            <a:r>
              <a:rPr lang="en-US" altLang="en-US" dirty="0"/>
              <a:t> </a:t>
            </a:r>
            <a:r>
              <a:rPr lang="en-US" altLang="en-US" dirty="0" err="1"/>
              <a:t>على</a:t>
            </a:r>
            <a:r>
              <a:rPr lang="en-US" altLang="en-US" dirty="0"/>
              <a:t> </a:t>
            </a:r>
            <a:r>
              <a:rPr lang="en-US" altLang="en-US" dirty="0" err="1"/>
              <a:t>تمديد</a:t>
            </a:r>
            <a:r>
              <a:rPr lang="en-US" altLang="en-US" dirty="0"/>
              <a:t> </a:t>
            </a:r>
            <a:r>
              <a:rPr lang="en-US" altLang="en-US" dirty="0" err="1"/>
              <a:t>عام</a:t>
            </a:r>
            <a:r>
              <a:rPr lang="en-US" altLang="en-US" dirty="0"/>
              <a:t> </a:t>
            </a:r>
            <a:r>
              <a:rPr lang="en-US" altLang="en-US" dirty="0" err="1"/>
              <a:t>للمهل</a:t>
            </a:r>
            <a:r>
              <a:rPr lang="en-US" altLang="en-US" dirty="0"/>
              <a:t> </a:t>
            </a:r>
            <a:r>
              <a:rPr lang="en-US" altLang="en-US" dirty="0" err="1"/>
              <a:t>المحددة</a:t>
            </a:r>
            <a:r>
              <a:rPr lang="en-US" altLang="en-US" dirty="0"/>
              <a:t> </a:t>
            </a:r>
            <a:r>
              <a:rPr lang="en-US" altLang="en-US" dirty="0" err="1"/>
              <a:t>إلا</a:t>
            </a:r>
            <a:r>
              <a:rPr lang="en-US" altLang="en-US" dirty="0"/>
              <a:t> </a:t>
            </a:r>
            <a:r>
              <a:rPr lang="en-US" altLang="en-US" dirty="0" err="1"/>
              <a:t>في</a:t>
            </a:r>
            <a:r>
              <a:rPr lang="en-US" altLang="en-US" dirty="0"/>
              <a:t> </a:t>
            </a:r>
            <a:r>
              <a:rPr lang="en-US" altLang="en-US" dirty="0" err="1"/>
              <a:t>حال</a:t>
            </a:r>
            <a:r>
              <a:rPr lang="en-US" altLang="en-US" dirty="0"/>
              <a:t> </a:t>
            </a:r>
            <a:r>
              <a:rPr lang="en-US" altLang="en-US" dirty="0" err="1"/>
              <a:t>الإغلاق</a:t>
            </a:r>
            <a:r>
              <a:rPr lang="en-US" altLang="en-US" dirty="0"/>
              <a:t> </a:t>
            </a:r>
            <a:r>
              <a:rPr lang="en-US" altLang="en-US" dirty="0" err="1"/>
              <a:t>الرسمي</a:t>
            </a:r>
            <a:r>
              <a:rPr lang="en-US" altLang="en-US" dirty="0"/>
              <a:t> </a:t>
            </a:r>
            <a:r>
              <a:rPr lang="en-US" altLang="en-US" dirty="0" err="1"/>
              <a:t>للمكاتب</a:t>
            </a:r>
            <a:r>
              <a:rPr lang="en-US" altLang="en-US" dirty="0"/>
              <a:t> </a:t>
            </a:r>
          </a:p>
          <a:p>
            <a:pPr algn="r" rtl="1">
              <a:spcBef>
                <a:spcPts val="0"/>
              </a:spcBef>
            </a:pPr>
            <a:endParaRPr lang="en-US" dirty="0"/>
          </a:p>
          <a:p>
            <a:pPr algn="r" rtl="1">
              <a:spcBef>
                <a:spcPts val="0"/>
              </a:spcBef>
            </a:pP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الإجراءات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المحلية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التي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تمدد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المهل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المحددة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الوطنية</a:t>
            </a:r>
            <a:r>
              <a:rPr dirty="0"/>
              <a:t> </a:t>
            </a:r>
            <a:r>
              <a:rPr kumimoji="0" lang="en-US" altLang="en-US" sz="2400" b="0" i="0" u="sng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لا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تطبق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على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المهل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المحددة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بموجب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المعاهدة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خلال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المرحلة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الدولية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لكنها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قد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تطبق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على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المهل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المحددة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خلال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المرحلة</a:t>
            </a:r>
            <a:r>
              <a:rPr kumimoji="0" lang="en-US" alt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الوطنية</a:t>
            </a:r>
            <a:endParaRPr kumimoji="0" lang="en-US" altLang="en-US" sz="2400" b="0" i="0" u="none" strike="noStrike" kern="1200" cap="none" spc="0" normalizeH="0" baseline="0" noProof="0" dirty="0">
              <a:highlight>
                <a:srgbClr val="000000">
                  <a:alpha val="0"/>
                </a:srgbClr>
              </a:highlight>
              <a:uLnTx/>
              <a:uFillTx/>
              <a:latin typeface="Arial"/>
              <a:ea typeface="Arial"/>
              <a:cs typeface="Arial"/>
              <a:sym typeface="Wingdings"/>
            </a:endParaRPr>
          </a:p>
          <a:p>
            <a:pPr algn="r" rtl="1">
              <a:spcBef>
                <a:spcPts val="0"/>
              </a:spcBef>
            </a:pPr>
            <a:endParaRPr lang="en-US" dirty="0"/>
          </a:p>
          <a:p>
            <a:pPr algn="r" rtl="1">
              <a:spcBef>
                <a:spcPts val="0"/>
              </a:spcBef>
            </a:pPr>
            <a:r>
              <a:rPr lang="en-US" dirty="0" err="1"/>
              <a:t>فترة</a:t>
            </a:r>
            <a:r>
              <a:rPr lang="en-US" dirty="0"/>
              <a:t> </a:t>
            </a:r>
            <a:r>
              <a:rPr lang="en-US" dirty="0" err="1"/>
              <a:t>الأولوية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/>
          </a:p>
          <a:p>
            <a:pPr lvl="1" algn="r" rtl="1">
              <a:spcBef>
                <a:spcPts val="0"/>
              </a:spcBef>
              <a:buClr>
                <a:srgbClr val="8E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لا</a:t>
            </a:r>
            <a:r>
              <a:rPr lang="en-US" dirty="0"/>
              <a:t> </a:t>
            </a:r>
            <a:r>
              <a:rPr lang="en-US" dirty="0" err="1"/>
              <a:t>تطبق</a:t>
            </a:r>
            <a:r>
              <a:rPr lang="en-US" dirty="0"/>
              <a:t> </a:t>
            </a:r>
            <a:r>
              <a:rPr lang="en-US" dirty="0" err="1"/>
              <a:t>الحماية</a:t>
            </a:r>
            <a:r>
              <a:rPr lang="en-US" dirty="0"/>
              <a:t> </a:t>
            </a:r>
            <a:r>
              <a:rPr lang="en-US" dirty="0" err="1"/>
              <a:t>بموجب</a:t>
            </a:r>
            <a:r>
              <a:rPr lang="en-US" dirty="0"/>
              <a:t> </a:t>
            </a:r>
            <a:r>
              <a:rPr lang="en-US" dirty="0" err="1"/>
              <a:t>المادة</a:t>
            </a:r>
            <a:r>
              <a:rPr lang="en-US" dirty="0"/>
              <a:t> 4ج</a:t>
            </a:r>
            <a:r>
              <a:rPr lang="ar-SA" dirty="0"/>
              <a:t>(</a:t>
            </a:r>
            <a:r>
              <a:rPr lang="en-US" dirty="0"/>
              <a:t>3</a:t>
            </a:r>
            <a:r>
              <a:rPr lang="ar-SA" dirty="0"/>
              <a:t>)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اتفاقية</a:t>
            </a:r>
            <a:r>
              <a:rPr lang="en-US" dirty="0"/>
              <a:t> </a:t>
            </a:r>
            <a:r>
              <a:rPr lang="en-US" dirty="0" err="1"/>
              <a:t>باريس</a:t>
            </a:r>
            <a:r>
              <a:rPr lang="en-US" dirty="0"/>
              <a:t> </a:t>
            </a:r>
            <a:r>
              <a:rPr lang="en-US" dirty="0" err="1"/>
              <a:t>إلا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حال</a:t>
            </a:r>
            <a:r>
              <a:rPr lang="en-US" dirty="0"/>
              <a:t> </a:t>
            </a:r>
            <a:r>
              <a:rPr lang="en-US" dirty="0" err="1"/>
              <a:t>إبلاغ</a:t>
            </a:r>
            <a:r>
              <a:rPr lang="en-US" dirty="0"/>
              <a:t> </a:t>
            </a:r>
            <a:r>
              <a:rPr lang="en-US" dirty="0" err="1"/>
              <a:t>مكتب</a:t>
            </a:r>
            <a:r>
              <a:rPr lang="en-US" dirty="0"/>
              <a:t> </a:t>
            </a:r>
            <a:r>
              <a:rPr lang="en-US" dirty="0" err="1"/>
              <a:t>ما</a:t>
            </a:r>
            <a:r>
              <a:rPr lang="en-US" dirty="0"/>
              <a:t> </a:t>
            </a:r>
            <a:r>
              <a:rPr lang="en-US" dirty="0" err="1"/>
              <a:t>عن</a:t>
            </a:r>
            <a:r>
              <a:rPr lang="en-US" dirty="0"/>
              <a:t> </a:t>
            </a:r>
            <a:r>
              <a:rPr lang="en-US" dirty="0" err="1"/>
              <a:t>إغلاقه</a:t>
            </a:r>
            <a:r>
              <a:rPr lang="en-US" dirty="0"/>
              <a:t> </a:t>
            </a:r>
            <a:r>
              <a:rPr lang="en-US" dirty="0" err="1"/>
              <a:t>لإيداع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endParaRPr lang="en-US" dirty="0"/>
          </a:p>
          <a:p>
            <a:pPr lvl="1" algn="r" rtl="1">
              <a:spcBef>
                <a:spcPts val="0"/>
              </a:spcBef>
              <a:buClr>
                <a:srgbClr val="8E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الحالات</a:t>
            </a:r>
            <a:r>
              <a:rPr lang="en-US" dirty="0"/>
              <a:t> </a:t>
            </a:r>
            <a:r>
              <a:rPr lang="en-US" dirty="0" err="1"/>
              <a:t>التي</a:t>
            </a:r>
            <a:r>
              <a:rPr lang="en-US" dirty="0"/>
              <a:t> </a:t>
            </a:r>
            <a:r>
              <a:rPr lang="en-US" dirty="0" err="1"/>
              <a:t>تبقي</a:t>
            </a:r>
            <a:r>
              <a:rPr lang="en-US" dirty="0"/>
              <a:t> </a:t>
            </a:r>
            <a:r>
              <a:rPr lang="en-US" dirty="0" err="1"/>
              <a:t>فيها</a:t>
            </a:r>
            <a:r>
              <a:rPr lang="en-US" dirty="0"/>
              <a:t> </a:t>
            </a:r>
            <a:r>
              <a:rPr lang="en-US" dirty="0" err="1"/>
              <a:t>المكاتب</a:t>
            </a:r>
            <a:r>
              <a:rPr lang="en-US" dirty="0"/>
              <a:t> </a:t>
            </a:r>
            <a:r>
              <a:rPr lang="en-US" dirty="0" err="1"/>
              <a:t>مفتوحة</a:t>
            </a:r>
            <a:r>
              <a:rPr lang="en-US" dirty="0"/>
              <a:t>، </a:t>
            </a:r>
            <a:r>
              <a:rPr lang="en-US" dirty="0" err="1"/>
              <a:t>يمكن</a:t>
            </a:r>
            <a:r>
              <a:rPr lang="en-US" dirty="0"/>
              <a:t> </a:t>
            </a:r>
            <a:r>
              <a:rPr lang="en-US" dirty="0" err="1"/>
              <a:t>الاستناد</a:t>
            </a:r>
            <a:r>
              <a:rPr lang="en-US" dirty="0"/>
              <a:t> </a:t>
            </a:r>
            <a:r>
              <a:rPr lang="en-US" dirty="0" err="1"/>
              <a:t>إلى</a:t>
            </a:r>
            <a:r>
              <a:rPr lang="en-US" dirty="0"/>
              <a:t> </a:t>
            </a:r>
            <a:r>
              <a:rPr lang="en-US" dirty="0" err="1"/>
              <a:t>رد</a:t>
            </a:r>
            <a:r>
              <a:rPr lang="en-US" dirty="0"/>
              <a:t> </a:t>
            </a:r>
            <a:r>
              <a:rPr lang="en-US" dirty="0" err="1"/>
              <a:t>حق</a:t>
            </a:r>
            <a:r>
              <a:rPr lang="en-US" dirty="0"/>
              <a:t> </a:t>
            </a:r>
            <a:r>
              <a:rPr lang="en-US" dirty="0" err="1"/>
              <a:t>الأولوية</a:t>
            </a:r>
            <a:r>
              <a:rPr lang="en-US" dirty="0"/>
              <a:t> </a:t>
            </a:r>
            <a:r>
              <a:rPr lang="ar-SA" dirty="0"/>
              <a:t>(</a:t>
            </a:r>
            <a:r>
              <a:rPr lang="en-US" dirty="0" err="1"/>
              <a:t>القاعدة</a:t>
            </a:r>
            <a:r>
              <a:rPr lang="en-US" dirty="0"/>
              <a:t> 26</a:t>
            </a:r>
            <a:r>
              <a:rPr lang="ar-SA" dirty="0"/>
              <a:t>(</a:t>
            </a:r>
            <a:r>
              <a:rPr lang="en-US" i="1" dirty="0" err="1"/>
              <a:t>ثانيا</a:t>
            </a:r>
            <a:r>
              <a:rPr lang="ar-SA" dirty="0"/>
              <a:t>)</a:t>
            </a:r>
            <a:r>
              <a:rPr lang="en-US" dirty="0"/>
              <a:t>3</a:t>
            </a:r>
            <a:r>
              <a:rPr lang="ar-SA" dirty="0"/>
              <a:t> </a:t>
            </a:r>
            <a:r>
              <a:rPr lang="en-US" dirty="0"/>
              <a:t>و49</a:t>
            </a:r>
            <a:r>
              <a:rPr lang="ar-SA" dirty="0"/>
              <a:t>(</a:t>
            </a:r>
            <a:r>
              <a:rPr lang="en-US" i="1" dirty="0" err="1"/>
              <a:t>ثالثا</a:t>
            </a:r>
            <a:r>
              <a:rPr lang="ar-SA" dirty="0"/>
              <a:t>)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اللائحة</a:t>
            </a:r>
            <a:r>
              <a:rPr lang="en-US" dirty="0"/>
              <a:t> </a:t>
            </a:r>
            <a:r>
              <a:rPr lang="en-US" dirty="0" err="1"/>
              <a:t>التنفيذية</a:t>
            </a:r>
            <a:r>
              <a:rPr lang="en-US" dirty="0"/>
              <a:t> </a:t>
            </a:r>
            <a:r>
              <a:rPr lang="ar-SA" dirty="0"/>
              <a:t>(</a:t>
            </a:r>
            <a:r>
              <a:rPr lang="en-US" dirty="0"/>
              <a:t>PCT</a:t>
            </a:r>
            <a:r>
              <a:rPr lang="ar-SA" dirty="0"/>
              <a:t>))</a:t>
            </a:r>
            <a:r>
              <a:rPr lang="en-US" dirty="0"/>
              <a:t> </a:t>
            </a:r>
            <a:r>
              <a:rPr lang="ar-SA" dirty="0"/>
              <a:t>(</a:t>
            </a:r>
            <a:r>
              <a:rPr lang="en-US" dirty="0" err="1"/>
              <a:t>حيثما</a:t>
            </a:r>
            <a:r>
              <a:rPr lang="en-US" dirty="0"/>
              <a:t> </a:t>
            </a:r>
            <a:r>
              <a:rPr lang="en-US" dirty="0" err="1"/>
              <a:t>كان</a:t>
            </a:r>
            <a:r>
              <a:rPr lang="en-US" dirty="0"/>
              <a:t> </a:t>
            </a:r>
            <a:r>
              <a:rPr lang="en-US" dirty="0" err="1"/>
              <a:t>ذلك</a:t>
            </a:r>
            <a:r>
              <a:rPr lang="en-US" dirty="0"/>
              <a:t> </a:t>
            </a:r>
            <a:r>
              <a:rPr lang="en-US" dirty="0" err="1"/>
              <a:t>متاحاً</a:t>
            </a:r>
            <a:r>
              <a:rPr lang="ar-SA" dirty="0"/>
              <a:t>)</a:t>
            </a:r>
            <a:endParaRPr lang="en-US" dirty="0"/>
          </a:p>
          <a:p>
            <a:pPr algn="r" rtl="1">
              <a:spcBef>
                <a:spcPts val="0"/>
              </a:spcBef>
            </a:pPr>
            <a:endParaRPr lang="en-US" dirty="0"/>
          </a:p>
          <a:p>
            <a:pPr marL="0" indent="0" algn="r" rtl="1">
              <a:spcBef>
                <a:spcPts val="0"/>
              </a:spcBef>
              <a:buNone/>
            </a:pPr>
            <a:endParaRPr lang="en-US" dirty="0"/>
          </a:p>
          <a:p>
            <a:pPr lvl="1" algn="r" rtl="1">
              <a:spcBef>
                <a:spcPts val="0"/>
              </a:spcBef>
            </a:pPr>
            <a:endParaRPr lang="en-US" dirty="0"/>
          </a:p>
          <a:p>
            <a:pPr marL="0" indent="0" algn="r" rtl="1">
              <a:spcBef>
                <a:spcPts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7393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378" y="64234"/>
            <a:ext cx="9144000" cy="1143000"/>
          </a:xfrm>
        </p:spPr>
        <p:txBody>
          <a:bodyPr/>
          <a:lstStyle/>
          <a:p>
            <a:pPr algn="r" rtl="1"/>
            <a:r>
              <a:rPr lang="en-US" sz="3400" dirty="0" err="1"/>
              <a:t>الضمانات</a:t>
            </a:r>
            <a:r>
              <a:rPr lang="en-US" sz="3400" dirty="0"/>
              <a:t> </a:t>
            </a:r>
            <a:r>
              <a:rPr lang="en-US" sz="3400" dirty="0" err="1"/>
              <a:t>الخاصة</a:t>
            </a:r>
            <a:r>
              <a:rPr lang="en-US" sz="3400" dirty="0"/>
              <a:t> </a:t>
            </a:r>
            <a:r>
              <a:rPr lang="en-US" sz="3400" dirty="0" err="1"/>
              <a:t>بناء</a:t>
            </a:r>
            <a:r>
              <a:rPr lang="en-US" sz="3400" dirty="0"/>
              <a:t> </a:t>
            </a:r>
            <a:r>
              <a:rPr lang="en-US" sz="3400" dirty="0" err="1"/>
              <a:t>على</a:t>
            </a:r>
            <a:r>
              <a:rPr lang="en-US" sz="3400" dirty="0"/>
              <a:t> </a:t>
            </a:r>
            <a:r>
              <a:rPr lang="en-US" sz="3400" dirty="0" err="1"/>
              <a:t>معاهدة</a:t>
            </a:r>
            <a:r>
              <a:rPr lang="en-US" sz="3400" dirty="0"/>
              <a:t> </a:t>
            </a:r>
            <a:r>
              <a:rPr lang="en-US" sz="3400" dirty="0" err="1"/>
              <a:t>التعاون</a:t>
            </a:r>
            <a:r>
              <a:rPr lang="en-US" sz="3400" dirty="0"/>
              <a:t> </a:t>
            </a:r>
            <a:r>
              <a:rPr lang="en-US" sz="3400" dirty="0" err="1"/>
              <a:t>بشأن</a:t>
            </a:r>
            <a:r>
              <a:rPr lang="en-US" sz="3400" dirty="0"/>
              <a:t> </a:t>
            </a:r>
            <a:r>
              <a:rPr lang="en-US" sz="3400" dirty="0" err="1"/>
              <a:t>البراءات</a:t>
            </a:r>
            <a:r>
              <a:rPr lang="en-US" sz="3400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82854"/>
            <a:ext cx="8640960" cy="4896544"/>
          </a:xfrm>
        </p:spPr>
        <p:txBody>
          <a:bodyPr/>
          <a:lstStyle/>
          <a:p>
            <a:pPr algn="r" rtl="1"/>
            <a:r>
              <a:rPr lang="en-US" dirty="0" err="1"/>
              <a:t>القاعدة</a:t>
            </a:r>
            <a:r>
              <a:rPr lang="en-US" dirty="0"/>
              <a:t> 82</a:t>
            </a:r>
            <a:r>
              <a:rPr lang="ar-SA" dirty="0"/>
              <a:t>(</a:t>
            </a:r>
            <a:r>
              <a:rPr lang="en-US" i="1" dirty="0" err="1"/>
              <a:t>رابعا</a:t>
            </a:r>
            <a:r>
              <a:rPr lang="ar-SA" dirty="0"/>
              <a:t>)</a:t>
            </a:r>
            <a:r>
              <a:rPr lang="en-US" dirty="0"/>
              <a:t>1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dirty="0" err="1"/>
              <a:t>عذر</a:t>
            </a:r>
            <a:r>
              <a:rPr lang="en-US" dirty="0"/>
              <a:t> </a:t>
            </a:r>
            <a:r>
              <a:rPr lang="en-US" dirty="0" err="1"/>
              <a:t>التأخر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مراعاة</a:t>
            </a:r>
            <a:r>
              <a:rPr lang="en-US" dirty="0"/>
              <a:t> </a:t>
            </a:r>
            <a:r>
              <a:rPr lang="en-US" dirty="0" err="1"/>
              <a:t>المهل</a:t>
            </a:r>
            <a:r>
              <a:rPr lang="en-US" dirty="0"/>
              <a:t> "</a:t>
            </a:r>
            <a:r>
              <a:rPr lang="en-US" dirty="0" err="1"/>
              <a:t>بسبب</a:t>
            </a:r>
            <a:r>
              <a:rPr lang="en-US" dirty="0"/>
              <a:t>...</a:t>
            </a:r>
            <a:r>
              <a:rPr lang="en-US" dirty="0" err="1"/>
              <a:t>كارثة</a:t>
            </a:r>
            <a:r>
              <a:rPr lang="en-US" dirty="0"/>
              <a:t> </a:t>
            </a:r>
            <a:r>
              <a:rPr lang="en-US" dirty="0" err="1"/>
              <a:t>طبيعية</a:t>
            </a:r>
            <a:r>
              <a:rPr lang="en-US" dirty="0"/>
              <a:t>...</a:t>
            </a:r>
            <a:r>
              <a:rPr lang="en-US" dirty="0" err="1"/>
              <a:t>أوغير</a:t>
            </a:r>
            <a:r>
              <a:rPr lang="en-US" dirty="0"/>
              <a:t> </a:t>
            </a:r>
            <a:r>
              <a:rPr lang="en-US" dirty="0" err="1"/>
              <a:t>ذلك</a:t>
            </a:r>
            <a:r>
              <a:rPr lang="en-US" dirty="0"/>
              <a:t>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الأسباب</a:t>
            </a:r>
            <a:r>
              <a:rPr lang="en-US" dirty="0"/>
              <a:t> </a:t>
            </a:r>
            <a:r>
              <a:rPr lang="en-US" dirty="0" err="1"/>
              <a:t>المماثلة</a:t>
            </a:r>
            <a:r>
              <a:rPr lang="en-US" dirty="0"/>
              <a:t>"</a:t>
            </a:r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dirty="0" err="1"/>
              <a:t>تطبق</a:t>
            </a:r>
            <a:r>
              <a:rPr dirty="0"/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القاعدة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82</a:t>
            </a:r>
            <a:r>
              <a:rPr lang="ar-SA" dirty="0"/>
              <a:t>(</a:t>
            </a:r>
            <a:r>
              <a:rPr kumimoji="0" lang="en-US" sz="2400" b="0" i="1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رابعا</a:t>
            </a:r>
            <a:r>
              <a:rPr lang="ar-SA" dirty="0"/>
              <a:t>)</a:t>
            </a:r>
            <a:r>
              <a:rPr lang="en-US" kern="1200" dirty="0">
                <a:highlight>
                  <a:srgbClr val="000000">
                    <a:alpha val="0"/>
                  </a:srgbClr>
                </a:highlight>
                <a:ea typeface="Arial"/>
                <a:sym typeface="Wingdings"/>
              </a:rPr>
              <a:t>1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highlight>
                  <a:srgbClr val="000000">
                    <a:alpha val="0"/>
                  </a:srgbClr>
                </a:highlight>
                <a:ea typeface="Arial"/>
                <a:sym typeface="Wingdings"/>
              </a:rPr>
              <a:t>على</a:t>
            </a:r>
            <a:r>
              <a:rPr lang="en-US" kern="1200" dirty="0">
                <a:highlight>
                  <a:srgbClr val="000000">
                    <a:alpha val="0"/>
                  </a:srgbClr>
                </a:highlight>
                <a:ea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جميع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المهل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المحددة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بناء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على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المعاهدة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lang="ar-SA" dirty="0"/>
              <a:t>(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على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سبيل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المثال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،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تسديد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الرسوم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،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تقديم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وثائق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الأولوية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،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تصحيح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المطالبات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بالأولوية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،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إلخ</a:t>
            </a:r>
            <a:r>
              <a:rPr lang="ar-SA" dirty="0"/>
              <a:t>.)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،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باستثناء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مهلة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الأولوية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والمهلة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المحددة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لدخول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المرحلة</a:t>
            </a:r>
            <a:r>
              <a:rPr kumimoji="0" lang="en-US" sz="24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الوطنية</a:t>
            </a:r>
            <a:endParaRPr kumimoji="0" lang="en-US" sz="2400" b="0" i="0" u="none" strike="noStrike" kern="1200" cap="none" spc="0" normalizeH="0" baseline="0" noProof="0" dirty="0">
              <a:highlight>
                <a:srgbClr val="000000">
                  <a:alpha val="0"/>
                </a:srgbClr>
              </a:highlight>
              <a:uLnTx/>
              <a:uFillTx/>
              <a:latin typeface="Arial"/>
              <a:ea typeface="Arial"/>
              <a:cs typeface="Arial"/>
              <a:sym typeface="Wingdings"/>
            </a:endParaRPr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سوف</a:t>
            </a:r>
            <a:r>
              <a:rPr lang="en-US" dirty="0"/>
              <a:t> </a:t>
            </a:r>
            <a:r>
              <a:rPr lang="en-US" dirty="0" err="1"/>
              <a:t>يعامل</a:t>
            </a:r>
            <a:r>
              <a:rPr lang="en-US" dirty="0"/>
              <a:t> 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en-US" dirty="0"/>
              <a:t> </a:t>
            </a:r>
            <a:r>
              <a:rPr lang="en-US" dirty="0" err="1"/>
              <a:t>بشكل</a:t>
            </a:r>
            <a:r>
              <a:rPr lang="en-US" dirty="0"/>
              <a:t> </a:t>
            </a:r>
            <a:r>
              <a:rPr lang="en-US" dirty="0" err="1"/>
              <a:t>إيجابي</a:t>
            </a:r>
            <a:endParaRPr 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لن</a:t>
            </a:r>
            <a:r>
              <a:rPr lang="en-US" dirty="0"/>
              <a:t> </a:t>
            </a:r>
            <a:r>
              <a:rPr lang="en-US" dirty="0" err="1"/>
              <a:t>يطلب</a:t>
            </a:r>
            <a:r>
              <a:rPr lang="en-US" dirty="0"/>
              <a:t> </a:t>
            </a:r>
            <a:r>
              <a:rPr lang="en-US" dirty="0" err="1"/>
              <a:t>تقديم</a:t>
            </a:r>
            <a:r>
              <a:rPr lang="en-US" dirty="0"/>
              <a:t> </a:t>
            </a:r>
            <a:r>
              <a:rPr lang="en-US" dirty="0" err="1"/>
              <a:t>دليل</a:t>
            </a:r>
            <a:r>
              <a:rPr lang="en-US" dirty="0"/>
              <a:t> </a:t>
            </a:r>
            <a:r>
              <a:rPr lang="en-US" dirty="0" err="1"/>
              <a:t>على</a:t>
            </a:r>
            <a:r>
              <a:rPr lang="en-US" dirty="0"/>
              <a:t> </a:t>
            </a:r>
            <a:r>
              <a:rPr lang="en-US" dirty="0" err="1"/>
              <a:t>تضرر</a:t>
            </a:r>
            <a:r>
              <a:rPr lang="en-US" dirty="0"/>
              <a:t> </a:t>
            </a:r>
            <a:r>
              <a:rPr lang="en-US" dirty="0" err="1"/>
              <a:t>المنطقة</a:t>
            </a:r>
            <a:r>
              <a:rPr lang="en-US" dirty="0"/>
              <a:t> </a:t>
            </a:r>
            <a:r>
              <a:rPr lang="en-US" dirty="0" err="1"/>
              <a:t>بالفيروس</a:t>
            </a:r>
            <a:endParaRPr lang="en-US" dirty="0"/>
          </a:p>
          <a:p>
            <a:pPr lvl="1" algn="r" rtl="1"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يحث</a:t>
            </a:r>
            <a:r>
              <a:rPr lang="en-US" dirty="0"/>
              <a:t> </a:t>
            </a:r>
            <a:r>
              <a:rPr lang="en-US" dirty="0" err="1"/>
              <a:t>المدير</a:t>
            </a:r>
            <a:r>
              <a:rPr lang="en-US" dirty="0"/>
              <a:t> </a:t>
            </a:r>
            <a:r>
              <a:rPr lang="en-US" dirty="0" err="1"/>
              <a:t>العام</a:t>
            </a:r>
            <a:r>
              <a:rPr lang="en-US" dirty="0"/>
              <a:t> </a:t>
            </a:r>
            <a:r>
              <a:rPr lang="en-US" dirty="0" err="1"/>
              <a:t>المكاتب</a:t>
            </a:r>
            <a:r>
              <a:rPr lang="en-US" dirty="0"/>
              <a:t> </a:t>
            </a:r>
            <a:r>
              <a:rPr lang="en-US" dirty="0" err="1"/>
              <a:t>الوطنية</a:t>
            </a:r>
            <a:r>
              <a:rPr lang="en-US" dirty="0"/>
              <a:t> </a:t>
            </a:r>
            <a:r>
              <a:rPr lang="en-US" dirty="0" err="1"/>
              <a:t>على</a:t>
            </a:r>
            <a:r>
              <a:rPr lang="en-US" dirty="0"/>
              <a:t> </a:t>
            </a:r>
            <a:r>
              <a:rPr lang="en-US" dirty="0" err="1"/>
              <a:t>اعتماد</a:t>
            </a:r>
            <a:r>
              <a:rPr lang="en-US" dirty="0"/>
              <a:t> </a:t>
            </a:r>
            <a:r>
              <a:rPr lang="en-US" dirty="0" err="1"/>
              <a:t>نفس</a:t>
            </a:r>
            <a:r>
              <a:rPr lang="en-US" dirty="0"/>
              <a:t> </a:t>
            </a:r>
            <a:r>
              <a:rPr lang="en-US" dirty="0" err="1"/>
              <a:t>الممارسة</a:t>
            </a:r>
            <a:r>
              <a:rPr lang="en-US" dirty="0"/>
              <a:t> (https://www.wipo.int/pct/en/news/2020/news_0009.html)</a:t>
            </a:r>
          </a:p>
          <a:p>
            <a:pPr marL="457200" lvl="1" indent="0" algn="r" rtl="1">
              <a:buNone/>
            </a:pPr>
            <a:endParaRPr lang="en-US" dirty="0"/>
          </a:p>
          <a:p>
            <a:pPr algn="r" rtl="1"/>
            <a:r>
              <a:rPr lang="en-US" dirty="0" err="1"/>
              <a:t>القاعدتين</a:t>
            </a:r>
            <a:r>
              <a:rPr lang="en-US" dirty="0"/>
              <a:t> 6.80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/>
              <a:t>و82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dirty="0" err="1"/>
              <a:t>التأخر</a:t>
            </a:r>
            <a:r>
              <a:rPr lang="en-US" dirty="0"/>
              <a:t> </a:t>
            </a: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استلام</a:t>
            </a:r>
            <a:r>
              <a:rPr lang="en-US" dirty="0"/>
              <a:t> </a:t>
            </a:r>
            <a:r>
              <a:rPr lang="en-US" dirty="0" err="1"/>
              <a:t>البريد</a:t>
            </a:r>
            <a:r>
              <a:rPr lang="en-US" dirty="0"/>
              <a:t> </a:t>
            </a:r>
            <a:r>
              <a:rPr lang="ar-SA" dirty="0"/>
              <a:t>(</a:t>
            </a:r>
            <a:r>
              <a:rPr lang="en-US" dirty="0" err="1"/>
              <a:t>قاعدة</a:t>
            </a:r>
            <a:r>
              <a:rPr lang="en-US" dirty="0"/>
              <a:t> </a:t>
            </a:r>
            <a:r>
              <a:rPr lang="en-US" dirty="0" err="1"/>
              <a:t>اليوم</a:t>
            </a:r>
            <a:r>
              <a:rPr lang="en-US" dirty="0"/>
              <a:t> 5</a:t>
            </a:r>
            <a:r>
              <a:rPr lang="ar-SA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/>
              <a:t>واليوم</a:t>
            </a:r>
            <a:r>
              <a:rPr lang="en-US" dirty="0"/>
              <a:t> 7</a:t>
            </a:r>
            <a:r>
              <a:rPr lang="ar-SA" dirty="0"/>
              <a:t>)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  <a:p>
            <a:pPr lvl="1" algn="r" rtl="1"/>
            <a:endParaRPr lang="en-US" dirty="0"/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417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3627" y="28828"/>
            <a:ext cx="9144000" cy="1143000"/>
          </a:xfrm>
        </p:spPr>
        <p:txBody>
          <a:bodyPr/>
          <a:lstStyle/>
          <a:p>
            <a:pPr algn="r" rtl="1"/>
            <a:r>
              <a:rPr lang="en-US" sz="3400" dirty="0" err="1"/>
              <a:t>الضمانات</a:t>
            </a:r>
            <a:r>
              <a:rPr lang="en-US" sz="3400" dirty="0"/>
              <a:t> </a:t>
            </a:r>
            <a:r>
              <a:rPr lang="en-US" sz="3400" dirty="0" err="1"/>
              <a:t>الخاصة</a:t>
            </a:r>
            <a:r>
              <a:rPr lang="en-US" sz="3400" dirty="0"/>
              <a:t> </a:t>
            </a:r>
            <a:r>
              <a:rPr lang="en-US" sz="3400" dirty="0" err="1"/>
              <a:t>بناء</a:t>
            </a:r>
            <a:r>
              <a:rPr lang="en-US" sz="3400" dirty="0"/>
              <a:t> </a:t>
            </a:r>
            <a:r>
              <a:rPr lang="en-US" sz="3400" dirty="0" err="1"/>
              <a:t>على</a:t>
            </a:r>
            <a:r>
              <a:rPr lang="en-US" sz="3400" dirty="0"/>
              <a:t> </a:t>
            </a:r>
            <a:r>
              <a:rPr lang="en-US" sz="3400" dirty="0" err="1"/>
              <a:t>معاهدة</a:t>
            </a:r>
            <a:r>
              <a:rPr lang="en-US" sz="3400" dirty="0"/>
              <a:t> </a:t>
            </a:r>
            <a:r>
              <a:rPr lang="en-US" sz="3400" dirty="0" err="1"/>
              <a:t>التعاون</a:t>
            </a:r>
            <a:r>
              <a:rPr lang="en-US" sz="3400" dirty="0"/>
              <a:t> </a:t>
            </a:r>
            <a:r>
              <a:rPr lang="en-US" sz="3400" dirty="0" err="1"/>
              <a:t>بشأن</a:t>
            </a:r>
            <a:r>
              <a:rPr lang="en-US" sz="3400" dirty="0"/>
              <a:t> </a:t>
            </a:r>
            <a:r>
              <a:rPr lang="en-US" sz="3400" dirty="0" err="1"/>
              <a:t>البراءات</a:t>
            </a:r>
            <a:r>
              <a:rPr lang="en-US" sz="3400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044" y="1153983"/>
            <a:ext cx="8229600" cy="5256584"/>
          </a:xfrm>
        </p:spPr>
        <p:txBody>
          <a:bodyPr/>
          <a:lstStyle/>
          <a:p>
            <a:pPr algn="r" rtl="1">
              <a:spcBef>
                <a:spcPts val="400"/>
              </a:spcBef>
              <a:spcAft>
                <a:spcPts val="400"/>
              </a:spcAft>
            </a:pPr>
            <a:r>
              <a:rPr lang="en-US" dirty="0" err="1"/>
              <a:t>إصدارا</a:t>
            </a:r>
            <a:r>
              <a:rPr lang="en-US" dirty="0"/>
              <a:t> </a:t>
            </a:r>
            <a:r>
              <a:rPr lang="en-US" dirty="0" err="1"/>
              <a:t>متأخر</a:t>
            </a:r>
            <a:r>
              <a:rPr lang="en-US" dirty="0"/>
              <a:t> </a:t>
            </a:r>
            <a:r>
              <a:rPr lang="en-US" dirty="0" err="1"/>
              <a:t>للاستمارة</a:t>
            </a:r>
            <a:r>
              <a:rPr lang="en-US" dirty="0"/>
              <a:t> PCT/RO/117</a:t>
            </a:r>
            <a:r>
              <a:rPr lang="ar-SA" dirty="0"/>
              <a:t> ("</a:t>
            </a:r>
            <a:r>
              <a:rPr lang="en-US" dirty="0" err="1"/>
              <a:t>إخطار</a:t>
            </a:r>
            <a:r>
              <a:rPr lang="en-US" dirty="0"/>
              <a:t> </a:t>
            </a:r>
            <a:r>
              <a:rPr lang="en-US" dirty="0" err="1"/>
              <a:t>يفيد</a:t>
            </a:r>
            <a:r>
              <a:rPr lang="en-US" dirty="0"/>
              <a:t> </a:t>
            </a:r>
            <a:r>
              <a:rPr lang="en-US" dirty="0" err="1"/>
              <a:t>أن</a:t>
            </a:r>
            <a:r>
              <a:rPr lang="en-US" dirty="0"/>
              <a:t> </a:t>
            </a:r>
            <a:r>
              <a:rPr lang="en-US" dirty="0" err="1"/>
              <a:t>الطلب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يعتبر</a:t>
            </a:r>
            <a:r>
              <a:rPr lang="en-US" dirty="0"/>
              <a:t> </a:t>
            </a:r>
            <a:r>
              <a:rPr lang="en-US" dirty="0" err="1"/>
              <a:t>مسحوبا</a:t>
            </a:r>
            <a:r>
              <a:rPr lang="ar-SA" dirty="0"/>
              <a:t>") </a:t>
            </a:r>
            <a:r>
              <a:rPr lang="en-US" dirty="0" err="1"/>
              <a:t>من</a:t>
            </a:r>
            <a:r>
              <a:rPr lang="en-US" dirty="0"/>
              <a:t> </a:t>
            </a:r>
            <a:r>
              <a:rPr lang="en-US" dirty="0" err="1"/>
              <a:t>طرف</a:t>
            </a:r>
            <a:r>
              <a:rPr lang="en-US" dirty="0"/>
              <a:t> </a:t>
            </a:r>
            <a:r>
              <a:rPr lang="en-US" dirty="0" err="1"/>
              <a:t>مكتب</a:t>
            </a:r>
            <a:r>
              <a:rPr lang="en-US" dirty="0"/>
              <a:t> </a:t>
            </a:r>
            <a:r>
              <a:rPr lang="en-US" dirty="0" err="1"/>
              <a:t>تسلم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ar-SA" dirty="0"/>
              <a:t>/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endParaRPr lang="en-US" dirty="0"/>
          </a:p>
          <a:p>
            <a:pPr lvl="1" algn="r" rtl="1">
              <a:spcBef>
                <a:spcPts val="400"/>
              </a:spcBef>
              <a:spcAft>
                <a:spcPts val="400"/>
              </a:spcAft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في</a:t>
            </a:r>
            <a:r>
              <a:rPr lang="en-US" dirty="0"/>
              <a:t> </a:t>
            </a:r>
            <a:r>
              <a:rPr lang="en-US" dirty="0" err="1"/>
              <a:t>حال</a:t>
            </a:r>
            <a:r>
              <a:rPr lang="en-US" dirty="0"/>
              <a:t> </a:t>
            </a:r>
            <a:r>
              <a:rPr lang="en-US" dirty="0" err="1"/>
              <a:t>عدم</a:t>
            </a:r>
            <a:r>
              <a:rPr lang="en-US" dirty="0"/>
              <a:t> </a:t>
            </a:r>
            <a:r>
              <a:rPr lang="en-US" dirty="0" err="1"/>
              <a:t>تسديد</a:t>
            </a:r>
            <a:r>
              <a:rPr lang="en-US" dirty="0"/>
              <a:t> </a:t>
            </a:r>
            <a:r>
              <a:rPr lang="en-US" dirty="0" err="1"/>
              <a:t>المودع</a:t>
            </a:r>
            <a:r>
              <a:rPr lang="en-US" dirty="0"/>
              <a:t> </a:t>
            </a:r>
            <a:r>
              <a:rPr lang="en-US" dirty="0" err="1"/>
              <a:t>لجميع</a:t>
            </a:r>
            <a:r>
              <a:rPr lang="en-US" dirty="0"/>
              <a:t> </a:t>
            </a:r>
            <a:r>
              <a:rPr lang="en-US" dirty="0" err="1"/>
              <a:t>الرسوم</a:t>
            </a:r>
            <a:r>
              <a:rPr lang="en-US" dirty="0"/>
              <a:t> </a:t>
            </a:r>
            <a:r>
              <a:rPr lang="en-US" dirty="0" err="1"/>
              <a:t>المطلوبة</a:t>
            </a:r>
            <a:endParaRPr lang="en-US" dirty="0"/>
          </a:p>
          <a:p>
            <a:pPr lvl="1" algn="r" rtl="1">
              <a:spcBef>
                <a:spcPts val="400"/>
              </a:spcBef>
              <a:spcAft>
                <a:spcPts val="400"/>
              </a:spcAft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يصدر</a:t>
            </a:r>
            <a:r>
              <a:rPr lang="en-US" dirty="0"/>
              <a:t> </a:t>
            </a:r>
            <a:r>
              <a:rPr lang="en-US" dirty="0" err="1"/>
              <a:t>مكتب</a:t>
            </a:r>
            <a:r>
              <a:rPr lang="en-US" dirty="0"/>
              <a:t> </a:t>
            </a:r>
            <a:r>
              <a:rPr lang="en-US" dirty="0" err="1"/>
              <a:t>تسلم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ar-SA" dirty="0"/>
              <a:t>/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الاستمارة</a:t>
            </a:r>
            <a:r>
              <a:rPr lang="en-US" dirty="0"/>
              <a:t> PCT/RO/133</a:t>
            </a:r>
            <a:r>
              <a:rPr lang="ar-SA" dirty="0"/>
              <a:t> </a:t>
            </a:r>
            <a:r>
              <a:rPr lang="en-US" dirty="0" err="1"/>
              <a:t>لدعوة</a:t>
            </a:r>
            <a:r>
              <a:rPr lang="en-US" dirty="0"/>
              <a:t> </a:t>
            </a:r>
            <a:r>
              <a:rPr lang="en-US" dirty="0" err="1"/>
              <a:t>المودع</a:t>
            </a:r>
            <a:r>
              <a:rPr lang="en-US" dirty="0"/>
              <a:t> </a:t>
            </a:r>
            <a:r>
              <a:rPr lang="en-US" dirty="0" err="1"/>
              <a:t>إلى</a:t>
            </a:r>
            <a:r>
              <a:rPr lang="en-US" dirty="0"/>
              <a:t> </a:t>
            </a:r>
            <a:r>
              <a:rPr lang="en-US" dirty="0" err="1"/>
              <a:t>تسديد</a:t>
            </a:r>
            <a:r>
              <a:rPr lang="en-US" dirty="0"/>
              <a:t> </a:t>
            </a:r>
            <a:r>
              <a:rPr lang="en-US" dirty="0" err="1"/>
              <a:t>جميع</a:t>
            </a:r>
            <a:r>
              <a:rPr lang="en-US" dirty="0"/>
              <a:t> </a:t>
            </a:r>
            <a:r>
              <a:rPr lang="en-US" dirty="0" err="1"/>
              <a:t>الرسوم</a:t>
            </a:r>
            <a:r>
              <a:rPr lang="en-US" dirty="0"/>
              <a:t> </a:t>
            </a:r>
            <a:r>
              <a:rPr lang="en-US" dirty="0" err="1"/>
              <a:t>المستحقة</a:t>
            </a:r>
            <a:r>
              <a:rPr lang="en-US" dirty="0"/>
              <a:t> </a:t>
            </a:r>
            <a:r>
              <a:rPr lang="ar-SA" dirty="0"/>
              <a:t>(</a:t>
            </a:r>
            <a:r>
              <a:rPr lang="en-US" dirty="0" err="1"/>
              <a:t>دون</a:t>
            </a:r>
            <a:r>
              <a:rPr lang="en-US" dirty="0"/>
              <a:t> </a:t>
            </a:r>
            <a:r>
              <a:rPr lang="en-US" dirty="0" err="1"/>
              <a:t>المطالبة</a:t>
            </a:r>
            <a:r>
              <a:rPr lang="en-US" dirty="0"/>
              <a:t> </a:t>
            </a:r>
            <a:r>
              <a:rPr lang="en-US" dirty="0" err="1"/>
              <a:t>برسم</a:t>
            </a:r>
            <a:r>
              <a:rPr lang="en-US" dirty="0"/>
              <a:t> </a:t>
            </a:r>
            <a:r>
              <a:rPr lang="en-US" dirty="0" err="1"/>
              <a:t>الدفع</a:t>
            </a:r>
            <a:r>
              <a:rPr lang="en-US" dirty="0"/>
              <a:t> </a:t>
            </a:r>
            <a:r>
              <a:rPr lang="en-US" dirty="0" err="1"/>
              <a:t>المتأخر</a:t>
            </a:r>
            <a:r>
              <a:rPr lang="ar-SA" dirty="0"/>
              <a:t>)</a:t>
            </a:r>
            <a:endParaRPr lang="en-US" dirty="0"/>
          </a:p>
          <a:p>
            <a:pPr lvl="1" algn="r" rtl="1">
              <a:spcBef>
                <a:spcPts val="400"/>
              </a:spcBef>
              <a:spcAft>
                <a:spcPts val="400"/>
              </a:spcAft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لن</a:t>
            </a:r>
            <a:r>
              <a:rPr lang="en-US" dirty="0"/>
              <a:t> </a:t>
            </a:r>
            <a:r>
              <a:rPr lang="en-US" dirty="0" err="1"/>
              <a:t>يصدر</a:t>
            </a:r>
            <a:r>
              <a:rPr lang="en-US" dirty="0"/>
              <a:t> </a:t>
            </a:r>
            <a:r>
              <a:rPr lang="en-US" dirty="0" err="1"/>
              <a:t>مكتب</a:t>
            </a:r>
            <a:r>
              <a:rPr lang="en-US" dirty="0"/>
              <a:t> </a:t>
            </a:r>
            <a:r>
              <a:rPr lang="en-US" dirty="0" err="1"/>
              <a:t>تسلم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ar-SA" dirty="0"/>
              <a:t>/</a:t>
            </a:r>
            <a:r>
              <a:rPr lang="en-US" dirty="0" err="1"/>
              <a:t>المكتب</a:t>
            </a:r>
            <a:r>
              <a:rPr lang="en-US" dirty="0"/>
              <a:t> </a:t>
            </a:r>
            <a:r>
              <a:rPr lang="en-US" dirty="0" err="1"/>
              <a:t>الدولي</a:t>
            </a:r>
            <a:r>
              <a:rPr lang="en-US" dirty="0"/>
              <a:t> </a:t>
            </a:r>
            <a:r>
              <a:rPr lang="en-US" dirty="0" err="1"/>
              <a:t>الاستمارة</a:t>
            </a:r>
            <a:r>
              <a:rPr lang="en-US" dirty="0"/>
              <a:t> PCT/RO/117</a:t>
            </a:r>
            <a:r>
              <a:rPr lang="ar-SA" dirty="0"/>
              <a:t> </a:t>
            </a:r>
            <a:r>
              <a:rPr lang="en-US" dirty="0" err="1"/>
              <a:t>قبل</a:t>
            </a:r>
            <a:r>
              <a:rPr lang="en-US" dirty="0"/>
              <a:t> 1</a:t>
            </a:r>
            <a:r>
              <a:rPr lang="ar-SA" dirty="0"/>
              <a:t> </a:t>
            </a:r>
            <a:r>
              <a:rPr lang="ar-SA" dirty="0" smtClean="0"/>
              <a:t>يوليو</a:t>
            </a:r>
            <a:r>
              <a:rPr lang="en-US" smtClean="0"/>
              <a:t> 2020 </a:t>
            </a:r>
            <a:r>
              <a:rPr lang="ar-SA" smtClean="0"/>
              <a:t> </a:t>
            </a:r>
            <a:r>
              <a:rPr lang="ar-SA" dirty="0"/>
              <a:t>(</a:t>
            </a:r>
            <a:r>
              <a:rPr lang="en-US" dirty="0" err="1"/>
              <a:t>للإعلان</a:t>
            </a:r>
            <a:r>
              <a:rPr lang="en-US" dirty="0"/>
              <a:t> </a:t>
            </a:r>
            <a:r>
              <a:rPr lang="en-US" dirty="0" err="1"/>
              <a:t>عن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en-US" dirty="0"/>
              <a:t> </a:t>
            </a:r>
            <a:r>
              <a:rPr lang="en-US" dirty="0" err="1"/>
              <a:t>الدولية</a:t>
            </a:r>
            <a:r>
              <a:rPr lang="en-US" dirty="0"/>
              <a:t> </a:t>
            </a:r>
            <a:r>
              <a:rPr lang="en-US" dirty="0" err="1"/>
              <a:t>التي</a:t>
            </a:r>
            <a:r>
              <a:rPr lang="en-US" dirty="0"/>
              <a:t> </a:t>
            </a:r>
            <a:r>
              <a:rPr lang="en-US" dirty="0" err="1"/>
              <a:t>يجب</a:t>
            </a:r>
            <a:r>
              <a:rPr lang="en-US" dirty="0"/>
              <a:t> </a:t>
            </a:r>
            <a:r>
              <a:rPr lang="en-US" dirty="0" err="1"/>
              <a:t>أن</a:t>
            </a:r>
            <a:r>
              <a:rPr lang="en-US" dirty="0"/>
              <a:t> </a:t>
            </a:r>
            <a:r>
              <a:rPr lang="en-US" dirty="0" err="1"/>
              <a:t>تعتبر</a:t>
            </a:r>
            <a:r>
              <a:rPr lang="en-US" dirty="0"/>
              <a:t> </a:t>
            </a:r>
            <a:r>
              <a:rPr lang="en-US" dirty="0" err="1"/>
              <a:t>مسحوبة</a:t>
            </a:r>
            <a:r>
              <a:rPr lang="en-US" dirty="0"/>
              <a:t> </a:t>
            </a:r>
            <a:r>
              <a:rPr lang="en-US" dirty="0" err="1"/>
              <a:t>لعدم</a:t>
            </a:r>
            <a:r>
              <a:rPr lang="en-US" dirty="0"/>
              <a:t> </a:t>
            </a:r>
            <a:r>
              <a:rPr lang="en-US" dirty="0" err="1"/>
              <a:t>دفع</a:t>
            </a:r>
            <a:r>
              <a:rPr lang="en-US" dirty="0"/>
              <a:t> </a:t>
            </a:r>
            <a:r>
              <a:rPr lang="en-US" dirty="0" err="1"/>
              <a:t>الرسوم</a:t>
            </a:r>
            <a:r>
              <a:rPr lang="ar-SA" dirty="0"/>
              <a:t>)</a:t>
            </a:r>
            <a:endParaRPr lang="en-US" dirty="0"/>
          </a:p>
          <a:p>
            <a:pPr lvl="1" algn="r" rtl="1">
              <a:spcBef>
                <a:spcPts val="400"/>
              </a:spcBef>
              <a:spcAft>
                <a:spcPts val="400"/>
              </a:spcAft>
              <a:buClr>
                <a:srgbClr val="9A0000"/>
              </a:buClr>
              <a:buFont typeface="Wingdings" panose="05000000000000000000" pitchFamily="2" charset="2"/>
              <a:buChar char="q"/>
            </a:pPr>
            <a:r>
              <a:rPr lang="en-US" dirty="0" err="1"/>
              <a:t>يحث</a:t>
            </a:r>
            <a:r>
              <a:rPr lang="en-US" dirty="0"/>
              <a:t> </a:t>
            </a:r>
            <a:r>
              <a:rPr lang="en-US" dirty="0" err="1"/>
              <a:t>المدير</a:t>
            </a:r>
            <a:r>
              <a:rPr lang="en-US" dirty="0"/>
              <a:t> </a:t>
            </a:r>
            <a:r>
              <a:rPr lang="en-US" dirty="0" err="1"/>
              <a:t>العام</a:t>
            </a:r>
            <a:r>
              <a:rPr lang="en-US" dirty="0"/>
              <a:t> </a:t>
            </a:r>
            <a:r>
              <a:rPr lang="en-US" dirty="0" err="1"/>
              <a:t>جميع</a:t>
            </a:r>
            <a:r>
              <a:rPr lang="en-US" dirty="0"/>
              <a:t> </a:t>
            </a:r>
            <a:r>
              <a:rPr lang="en-US" dirty="0" err="1"/>
              <a:t>مكاتب</a:t>
            </a:r>
            <a:r>
              <a:rPr lang="en-US" dirty="0"/>
              <a:t> </a:t>
            </a:r>
            <a:r>
              <a:rPr lang="en-US" dirty="0" err="1"/>
              <a:t>تسلم</a:t>
            </a:r>
            <a:r>
              <a:rPr lang="en-US" dirty="0"/>
              <a:t> </a:t>
            </a:r>
            <a:r>
              <a:rPr lang="en-US" dirty="0" err="1"/>
              <a:t>الطلبات</a:t>
            </a:r>
            <a:r>
              <a:rPr lang="en-US" dirty="0"/>
              <a:t> </a:t>
            </a:r>
            <a:r>
              <a:rPr lang="en-US" dirty="0" err="1"/>
              <a:t>باعتماد</a:t>
            </a:r>
            <a:r>
              <a:rPr lang="en-US" dirty="0"/>
              <a:t> </a:t>
            </a:r>
            <a:r>
              <a:rPr lang="en-US" dirty="0" err="1"/>
              <a:t>نفس</a:t>
            </a:r>
            <a:r>
              <a:rPr lang="en-US" dirty="0"/>
              <a:t> </a:t>
            </a:r>
            <a:r>
              <a:rPr lang="en-US" dirty="0" err="1"/>
              <a:t>الممارسة</a:t>
            </a:r>
            <a:r>
              <a:rPr lang="en-US" dirty="0"/>
              <a:t> (</a:t>
            </a:r>
            <a:r>
              <a:rPr lang="en-US" sz="2200" dirty="0"/>
              <a:t>https://www.wipo.int/pct/en/news/2020/news_0009.html</a:t>
            </a:r>
            <a:r>
              <a:rPr lang="en-US" dirty="0"/>
              <a:t>)</a:t>
            </a:r>
          </a:p>
          <a:p>
            <a:pPr marL="457200" lvl="1" indent="0" algn="r" rtl="1">
              <a:spcBef>
                <a:spcPts val="400"/>
              </a:spcBef>
              <a:spcAft>
                <a:spcPts val="4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83276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4.14 unknown"/>
  <p:tag name="AS_RELEASE_DATE" val="2017.03.31"/>
  <p:tag name="AS_TITLE" val="Aspose.Slides for Java"/>
  <p:tag name="AS_VERSION" val="17.3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template_pct_en</Template>
  <TotalTime>345</TotalTime>
  <Words>875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Arabic Typesetting</vt:lpstr>
      <vt:lpstr>Arial</vt:lpstr>
      <vt:lpstr>Arial Black</vt:lpstr>
      <vt:lpstr>Calibri</vt:lpstr>
      <vt:lpstr>Microsoft Sans Serif</vt:lpstr>
      <vt:lpstr>Times New Roman</vt:lpstr>
      <vt:lpstr>Wingdings</vt:lpstr>
      <vt:lpstr>Default Design</vt:lpstr>
      <vt:lpstr>3_Default Design</vt:lpstr>
      <vt:lpstr>2_Default Design</vt:lpstr>
      <vt:lpstr>1_Default Design</vt:lpstr>
      <vt:lpstr>تأثير الأزمة الصحية الناتجة عن كوفيد-19 على قطاع معاهدة التعاون بشأن البراءات (PCT)   ندوة إلكترونية</vt:lpstr>
      <vt:lpstr>الوضع الحالي (1)</vt:lpstr>
      <vt:lpstr>الوضع الحالي (2)</vt:lpstr>
      <vt:lpstr>الوضع الحالي في المكتب الدولي (1)</vt:lpstr>
      <vt:lpstr>الوضع الحالي في المكتب الدولي (2)</vt:lpstr>
      <vt:lpstr>الوضع الحالي في المكتب الدولي (3)</vt:lpstr>
      <vt:lpstr>الضمانات الخاصة بناء على معاهدة التعاون بشأن البراءات (1)</vt:lpstr>
      <vt:lpstr>الضمانات الخاصة بناء على معاهدة التعاون بشأن البراءات (2)</vt:lpstr>
      <vt:lpstr>الضمانات الخاصة بناء على معاهدة التعاون بشأن البراءات (3)</vt:lpstr>
      <vt:lpstr>الضمانات الخاصة بناء على معاهدة التعاون بشأن البراءات (4)</vt:lpstr>
      <vt:lpstr>المزيد من المعلومات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 Presentation Subtitle and/or Conference Name</dc:title>
  <dc:creator>RICHARDSON Michael</dc:creator>
  <cp:keywords>PUBLIC</cp:keywords>
  <cp:lastModifiedBy>JULLIARD Corinne</cp:lastModifiedBy>
  <cp:revision>110</cp:revision>
  <dcterms:created xsi:type="dcterms:W3CDTF">2020-04-01T11:56:59Z</dcterms:created>
  <dcterms:modified xsi:type="dcterms:W3CDTF">2020-06-03T14:14:09Z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ignment">
    <vt:lpwstr>Centre</vt:lpwstr>
  </property>
  <property fmtid="{D5CDD505-2E9C-101B-9397-08002B2CF9AE}" pid="3" name="Classification">
    <vt:lpwstr>Public</vt:lpwstr>
  </property>
  <property fmtid="{D5CDD505-2E9C-101B-9397-08002B2CF9AE}" pid="4" name="Language">
    <vt:lpwstr>English</vt:lpwstr>
  </property>
  <property fmtid="{D5CDD505-2E9C-101B-9397-08002B2CF9AE}" pid="5" name="TitusGUID">
    <vt:lpwstr>86dcbf88-5ac3-43ce-9635-9902f0fffded</vt:lpwstr>
  </property>
  <property fmtid="{D5CDD505-2E9C-101B-9397-08002B2CF9AE}" pid="6" name="VisualMarkings">
    <vt:lpwstr>None</vt:lpwstr>
  </property>
</Properties>
</file>