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custDataLst>
    <p:tags r:id="rId8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0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8221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6/30/2022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01-06-2022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de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>
                <a:solidFill>
                  <a:srgbClr val="70899B"/>
                </a:solidFill>
              </a:rPr>
              <a:t>Änderungen der PCT-Ausführungsordnung ab dem 1. Juli 2022</a:t>
            </a:r>
          </a:p>
          <a:p>
            <a:pPr eaLnBrk="1" hangingPunct="1"/>
            <a:endParaRPr lang="en-US" sz="360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7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224136"/>
          </a:xfrm>
        </p:spPr>
        <p:txBody>
          <a:bodyPr/>
          <a:lstStyle/>
          <a:p>
            <a:r>
              <a:rPr lang="en-US" sz="2800" dirty="0"/>
              <a:t>PCT-</a:t>
            </a:r>
            <a:r>
              <a:rPr lang="en-US" sz="2800" dirty="0" err="1"/>
              <a:t>Regeländerungen</a:t>
            </a:r>
            <a:r>
              <a:rPr lang="en-US" sz="2800" dirty="0"/>
              <a:t> ab </a:t>
            </a:r>
            <a:r>
              <a:rPr lang="en-US" sz="2800" dirty="0" err="1"/>
              <a:t>dem</a:t>
            </a:r>
            <a:r>
              <a:rPr lang="en-US" sz="2800" dirty="0"/>
              <a:t> 1. </a:t>
            </a:r>
            <a:r>
              <a:rPr lang="en-US" sz="2800" dirty="0" err="1"/>
              <a:t>Juli</a:t>
            </a:r>
            <a:r>
              <a:rPr lang="en-US" sz="2800" dirty="0"/>
              <a:t> 2022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3" y="980728"/>
            <a:ext cx="8707347" cy="561662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altLang="en-US" sz="2000" dirty="0" err="1"/>
              <a:t>Änderung</a:t>
            </a:r>
            <a:r>
              <a:rPr lang="en-GB" altLang="en-US" sz="2000" dirty="0"/>
              <a:t> der PCT-</a:t>
            </a:r>
            <a:r>
              <a:rPr lang="en-GB" altLang="en-US" sz="2000" dirty="0" err="1"/>
              <a:t>Regeln</a:t>
            </a:r>
            <a:r>
              <a:rPr lang="en-GB" altLang="en-US" sz="2000" dirty="0"/>
              <a:t> 5, 12, 13</a:t>
            </a:r>
            <a:r>
              <a:rPr lang="en-GB" altLang="en-US" sz="2000" i="1" dirty="0"/>
              <a:t>ter</a:t>
            </a:r>
            <a:r>
              <a:rPr lang="en-GB" altLang="en-US" sz="2000" dirty="0"/>
              <a:t>, 19.4 und 49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ST.26 </a:t>
            </a:r>
            <a:r>
              <a:rPr lang="en-US" altLang="en-US" sz="2000" dirty="0" err="1" smtClean="0"/>
              <a:t>ersetzt</a:t>
            </a:r>
            <a:r>
              <a:rPr lang="en-US" altLang="en-US" sz="2000" dirty="0" smtClean="0"/>
              <a:t> ST.25 </a:t>
            </a:r>
            <a:r>
              <a:rPr lang="en-US" altLang="en-US" sz="2000" dirty="0" err="1" smtClean="0"/>
              <a:t>als</a:t>
            </a:r>
            <a:r>
              <a:rPr lang="en-US" altLang="en-US" sz="2000" dirty="0" smtClean="0"/>
              <a:t> Standard </a:t>
            </a:r>
            <a:r>
              <a:rPr lang="en-US" altLang="en-US" sz="2000" dirty="0" err="1" smtClean="0"/>
              <a:t>für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 err="1"/>
              <a:t>Sequenzprotokolle</a:t>
            </a:r>
            <a:endParaRPr lang="en-US" altLang="en-US" sz="2000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entsprechende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Änderungen</a:t>
            </a:r>
            <a:r>
              <a:rPr lang="en-US" altLang="en-US" sz="2000" dirty="0" smtClean="0"/>
              <a:t> der </a:t>
            </a:r>
            <a:r>
              <a:rPr lang="en-US" altLang="en-US" sz="2000" dirty="0" err="1" smtClean="0"/>
              <a:t>Verwaltungsvorschriften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mit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Überarbeitung</a:t>
            </a:r>
            <a:r>
              <a:rPr lang="en-US" altLang="en-US" sz="2000" dirty="0" smtClean="0"/>
              <a:t> des </a:t>
            </a:r>
            <a:r>
              <a:rPr lang="en-US" altLang="en-US" sz="2000" dirty="0" err="1" smtClean="0"/>
              <a:t>gesamten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Anhang</a:t>
            </a:r>
            <a:r>
              <a:rPr lang="en-US" altLang="en-US" sz="2000" dirty="0" smtClean="0"/>
              <a:t> C (</a:t>
            </a:r>
            <a:r>
              <a:rPr lang="en-US" altLang="en-US" sz="2000" dirty="0" err="1" smtClean="0"/>
              <a:t>wegen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Ersatzes</a:t>
            </a:r>
            <a:r>
              <a:rPr lang="en-US" altLang="en-US" sz="2000" dirty="0" smtClean="0"/>
              <a:t> von WIPO-Standard ST.25)</a:t>
            </a:r>
            <a:endParaRPr lang="en-US" altLang="en-US" sz="2000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Alle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Sequenzprotokolle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müssen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im</a:t>
            </a:r>
            <a:r>
              <a:rPr lang="en-US" altLang="en-US" sz="2000" dirty="0" smtClean="0"/>
              <a:t> XML-Format </a:t>
            </a:r>
            <a:r>
              <a:rPr lang="en-US" altLang="en-US" sz="2000" dirty="0" err="1" smtClean="0"/>
              <a:t>eingereicht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werden</a:t>
            </a:r>
            <a:endParaRPr lang="en-US" altLang="en-US" sz="2000" dirty="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Sprachabhängiger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Freitext</a:t>
            </a:r>
            <a:r>
              <a:rPr lang="en-US" altLang="en-US" sz="2000" dirty="0" smtClean="0"/>
              <a:t> muss </a:t>
            </a:r>
            <a:r>
              <a:rPr lang="en-US" altLang="en-US" sz="2000" dirty="0" err="1" smtClean="0"/>
              <a:t>nicht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mehr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Hauptteil</a:t>
            </a:r>
            <a:r>
              <a:rPr lang="en-US" altLang="en-US" sz="2000" dirty="0" smtClean="0"/>
              <a:t> der </a:t>
            </a:r>
            <a:r>
              <a:rPr lang="en-US" altLang="en-US" sz="2000" dirty="0" err="1" smtClean="0"/>
              <a:t>Beschreibung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wiederholt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werden</a:t>
            </a:r>
            <a:endParaRPr lang="en-US" altLang="en-US" sz="2000" dirty="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Freitext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kann</a:t>
            </a:r>
            <a:r>
              <a:rPr lang="en-US" altLang="en-US" sz="2000" dirty="0" smtClean="0"/>
              <a:t> in </a:t>
            </a:r>
            <a:r>
              <a:rPr lang="en-US" altLang="en-US" sz="2000" dirty="0" err="1" smtClean="0"/>
              <a:t>mehr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als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einer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Sprache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eingereicht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werden</a:t>
            </a:r>
            <a:endParaRPr lang="en-US" altLang="en-US" sz="2000" dirty="0" smtClean="0"/>
          </a:p>
          <a:p>
            <a:pPr lvl="1"/>
            <a:r>
              <a:rPr lang="en-GB" sz="2000" dirty="0" smtClean="0"/>
              <a:t> </a:t>
            </a:r>
            <a:r>
              <a:rPr lang="en-GB" sz="2000" dirty="0" err="1" smtClean="0"/>
              <a:t>Zusätzliche</a:t>
            </a:r>
            <a:r>
              <a:rPr lang="en-GB" sz="2000" dirty="0" smtClean="0"/>
              <a:t> </a:t>
            </a:r>
            <a:r>
              <a:rPr lang="en-GB" sz="2000" dirty="0" err="1" smtClean="0"/>
              <a:t>obligatorische</a:t>
            </a:r>
            <a:r>
              <a:rPr lang="en-GB" sz="2000" dirty="0" smtClean="0"/>
              <a:t> Qualifier-</a:t>
            </a:r>
            <a:r>
              <a:rPr lang="en-GB" sz="2000" dirty="0" err="1" smtClean="0"/>
              <a:t>Werte</a:t>
            </a:r>
            <a:r>
              <a:rPr lang="en-GB" sz="2000" dirty="0" smtClean="0"/>
              <a:t> </a:t>
            </a:r>
            <a:r>
              <a:rPr lang="en-GB" sz="2000" dirty="0" err="1" smtClean="0"/>
              <a:t>für</a:t>
            </a:r>
            <a:r>
              <a:rPr lang="en-GB" sz="2000" dirty="0" smtClean="0"/>
              <a:t> </a:t>
            </a:r>
            <a:r>
              <a:rPr lang="en-GB" sz="2000" dirty="0" err="1" smtClean="0"/>
              <a:t>jede</a:t>
            </a:r>
            <a:r>
              <a:rPr lang="en-GB" sz="2000" dirty="0" smtClean="0"/>
              <a:t> </a:t>
            </a:r>
            <a:r>
              <a:rPr lang="en-GB" sz="2000" dirty="0" err="1" smtClean="0"/>
              <a:t>Sequenz</a:t>
            </a:r>
            <a:endParaRPr lang="en-GB" sz="2000" dirty="0" smtClean="0"/>
          </a:p>
          <a:p>
            <a:pPr lvl="1"/>
            <a:r>
              <a:rPr lang="en-GB" sz="2000" dirty="0" smtClean="0"/>
              <a:t> </a:t>
            </a:r>
            <a:r>
              <a:rPr lang="en-GB" sz="2000" dirty="0" err="1" smtClean="0"/>
              <a:t>Weitere</a:t>
            </a:r>
            <a:r>
              <a:rPr lang="en-GB" sz="2000" dirty="0" smtClean="0"/>
              <a:t> </a:t>
            </a:r>
            <a:r>
              <a:rPr lang="en-GB" sz="2000" dirty="0" err="1" smtClean="0"/>
              <a:t>Sequenztypen</a:t>
            </a:r>
            <a:r>
              <a:rPr lang="en-GB" sz="2000" dirty="0" smtClean="0"/>
              <a:t> </a:t>
            </a:r>
            <a:r>
              <a:rPr lang="en-GB" sz="2000" dirty="0" err="1" smtClean="0"/>
              <a:t>müssen</a:t>
            </a:r>
            <a:r>
              <a:rPr lang="en-GB" sz="2000" dirty="0" smtClean="0"/>
              <a:t> ST.26 </a:t>
            </a:r>
            <a:r>
              <a:rPr lang="en-GB" sz="2000" dirty="0" err="1" smtClean="0"/>
              <a:t>entsprechen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r>
              <a:rPr lang="en-US" sz="2800" dirty="0"/>
              <a:t>PCT-</a:t>
            </a:r>
            <a:r>
              <a:rPr lang="en-US" sz="2800" dirty="0" err="1"/>
              <a:t>Regeländerungen</a:t>
            </a:r>
            <a:r>
              <a:rPr lang="en-US" sz="2800" dirty="0"/>
              <a:t> ab </a:t>
            </a:r>
            <a:r>
              <a:rPr lang="en-US" sz="2800" dirty="0" err="1"/>
              <a:t>dem</a:t>
            </a:r>
            <a:r>
              <a:rPr lang="en-US" sz="2800" dirty="0"/>
              <a:t> 1. </a:t>
            </a:r>
            <a:r>
              <a:rPr lang="en-US" sz="2800" dirty="0" err="1"/>
              <a:t>Juli</a:t>
            </a:r>
            <a:r>
              <a:rPr lang="en-US" sz="2800" dirty="0"/>
              <a:t> 2022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239035"/>
            <a:ext cx="8635339" cy="4926269"/>
          </a:xfrm>
        </p:spPr>
        <p:txBody>
          <a:bodyPr/>
          <a:lstStyle/>
          <a:p>
            <a:r>
              <a:rPr lang="en-GB" altLang="en-US" sz="2000" dirty="0" err="1"/>
              <a:t>Änderung</a:t>
            </a:r>
            <a:r>
              <a:rPr lang="en-GB" altLang="en-US" sz="2000" dirty="0"/>
              <a:t> der PCT-</a:t>
            </a:r>
            <a:r>
              <a:rPr lang="en-GB" altLang="en-US" sz="2000" dirty="0" err="1"/>
              <a:t>Regeln</a:t>
            </a:r>
            <a:r>
              <a:rPr lang="en-GB" altLang="en-US" sz="2000" dirty="0"/>
              <a:t> 5, 12, 13</a:t>
            </a:r>
            <a:r>
              <a:rPr lang="en-GB" altLang="en-US" sz="2000" i="1" dirty="0"/>
              <a:t>ter</a:t>
            </a:r>
            <a:r>
              <a:rPr lang="en-GB" altLang="en-US" sz="2000" dirty="0"/>
              <a:t>, 19.4 und 49 (Forts.)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err="1"/>
              <a:t>Wird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der </a:t>
            </a:r>
            <a:r>
              <a:rPr lang="en-US" altLang="en-US" sz="2000" dirty="0" err="1" smtClean="0"/>
              <a:t>Freitext</a:t>
            </a:r>
            <a:r>
              <a:rPr lang="en-US" altLang="en-US" sz="2000" dirty="0" smtClean="0"/>
              <a:t> in </a:t>
            </a:r>
            <a:r>
              <a:rPr lang="en-US" altLang="en-US" sz="2000" dirty="0" err="1" smtClean="0"/>
              <a:t>einer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Sprache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oder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einem</a:t>
            </a:r>
            <a:r>
              <a:rPr lang="en-US" altLang="en-US" sz="2000" dirty="0" smtClean="0"/>
              <a:t> Format </a:t>
            </a:r>
            <a:r>
              <a:rPr lang="en-US" altLang="en-US" sz="2000" dirty="0" err="1" smtClean="0"/>
              <a:t>eingereicht</a:t>
            </a:r>
            <a:r>
              <a:rPr lang="en-US" altLang="en-US" sz="2000" dirty="0" smtClean="0"/>
              <a:t>, die </a:t>
            </a:r>
            <a:r>
              <a:rPr lang="en-US" altLang="en-US" sz="2000" dirty="0" err="1" smtClean="0"/>
              <a:t>vom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Anmeldeamt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nicht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akzeptiert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werden</a:t>
            </a:r>
            <a:r>
              <a:rPr lang="en-US" altLang="en-US" sz="2000" dirty="0" smtClean="0"/>
              <a:t>, </a:t>
            </a:r>
            <a:r>
              <a:rPr lang="en-US" altLang="en-US" sz="2000" dirty="0" err="1"/>
              <a:t>wird</a:t>
            </a:r>
            <a:r>
              <a:rPr lang="en-US" altLang="en-US" sz="2000" dirty="0"/>
              <a:t> die </a:t>
            </a:r>
            <a:r>
              <a:rPr lang="en-US" altLang="en-US" sz="2000" dirty="0" err="1"/>
              <a:t>Anmeldung</a:t>
            </a:r>
            <a:r>
              <a:rPr lang="en-US" altLang="en-US" sz="2000" dirty="0"/>
              <a:t> an </a:t>
            </a:r>
            <a:r>
              <a:rPr lang="en-US" altLang="en-US" sz="2000" dirty="0" smtClean="0"/>
              <a:t>RO/IB </a:t>
            </a:r>
            <a:r>
              <a:rPr lang="en-US" altLang="en-US" sz="2000" dirty="0" err="1"/>
              <a:t>übermittelt</a:t>
            </a:r>
            <a:endParaRPr lang="en-US" altLang="en-US" sz="2000" dirty="0"/>
          </a:p>
          <a:p>
            <a:r>
              <a:rPr lang="en-US" sz="2000" dirty="0" smtClean="0"/>
              <a:t>WIPO Sequence Desktop-Tool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/>
          </a:p>
          <a:p>
            <a:pPr lvl="1"/>
            <a:r>
              <a:rPr lang="en-US" sz="2000" dirty="0" err="1" smtClean="0"/>
              <a:t>Ermöglicht</a:t>
            </a:r>
            <a:r>
              <a:rPr lang="en-US" sz="2000" dirty="0" smtClean="0"/>
              <a:t> </a:t>
            </a:r>
            <a:r>
              <a:rPr lang="en-US" sz="2000" dirty="0" err="1" smtClean="0"/>
              <a:t>Anmeldern</a:t>
            </a:r>
            <a:r>
              <a:rPr lang="en-US" sz="2000" dirty="0" smtClean="0"/>
              <a:t> das </a:t>
            </a:r>
            <a:r>
              <a:rPr lang="en-US" sz="2000" dirty="0" err="1" smtClean="0"/>
              <a:t>Verfassen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standardkonformer</a:t>
            </a:r>
            <a:r>
              <a:rPr lang="en-US" sz="2000" dirty="0" smtClean="0"/>
              <a:t> </a:t>
            </a:r>
            <a:r>
              <a:rPr lang="en-US" sz="2000" dirty="0" err="1" smtClean="0"/>
              <a:t>Sequenzprotokolle</a:t>
            </a:r>
            <a:endParaRPr lang="en-US" sz="2000" dirty="0" smtClean="0"/>
          </a:p>
          <a:p>
            <a:pPr lvl="1"/>
            <a:r>
              <a:rPr lang="en-US" sz="2000" dirty="0" err="1" smtClean="0"/>
              <a:t>Zum</a:t>
            </a:r>
            <a:r>
              <a:rPr lang="en-US" sz="2000" dirty="0" smtClean="0"/>
              <a:t> </a:t>
            </a:r>
            <a:r>
              <a:rPr lang="en-US" sz="2000" dirty="0" err="1" smtClean="0"/>
              <a:t>Herunterladen</a:t>
            </a:r>
            <a:r>
              <a:rPr lang="en-US" sz="2000" dirty="0" smtClean="0"/>
              <a:t> </a:t>
            </a:r>
            <a:r>
              <a:rPr lang="en-US" sz="2000" dirty="0" err="1" smtClean="0"/>
              <a:t>verfügbar</a:t>
            </a:r>
            <a:r>
              <a:rPr lang="en-US" sz="2000" dirty="0" smtClean="0"/>
              <a:t> </a:t>
            </a:r>
            <a:r>
              <a:rPr lang="en-US" sz="2000" dirty="0" err="1" smtClean="0"/>
              <a:t>unter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https://www.wipo.int/standards/de/sequence/index.html</a:t>
            </a:r>
            <a:r>
              <a:rPr lang="en-US" sz="2000" dirty="0" smtClean="0"/>
              <a:t> </a:t>
            </a:r>
          </a:p>
          <a:p>
            <a:r>
              <a:rPr lang="en-US" altLang="en-US" sz="2000" dirty="0" smtClean="0"/>
              <a:t>Die </a:t>
            </a:r>
            <a:r>
              <a:rPr lang="en-US" altLang="en-US" sz="2000" dirty="0" err="1" smtClean="0"/>
              <a:t>geänderten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Regeln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gelten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für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internationale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Anmeldungen</a:t>
            </a:r>
            <a:r>
              <a:rPr lang="en-US" altLang="en-US" sz="2000" dirty="0" smtClean="0"/>
              <a:t>, die am </a:t>
            </a:r>
            <a:r>
              <a:rPr lang="en-US" altLang="en-US" sz="2000" dirty="0" err="1" smtClean="0"/>
              <a:t>oder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nach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dem</a:t>
            </a:r>
            <a:r>
              <a:rPr lang="en-US" altLang="en-US" sz="2000" dirty="0" smtClean="0"/>
              <a:t> 1. </a:t>
            </a:r>
            <a:r>
              <a:rPr lang="en-US" altLang="en-US" sz="2000" dirty="0" err="1" smtClean="0"/>
              <a:t>Juli</a:t>
            </a:r>
            <a:r>
              <a:rPr lang="en-US" altLang="en-US" sz="2000" dirty="0" smtClean="0"/>
              <a:t> 2022 </a:t>
            </a:r>
            <a:r>
              <a:rPr lang="en-US" altLang="en-US" sz="2000" dirty="0" err="1" smtClean="0"/>
              <a:t>eingereicht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werden</a:t>
            </a:r>
            <a:endParaRPr lang="en-US" altLang="en-US" sz="2000" dirty="0" smtClean="0"/>
          </a:p>
          <a:p>
            <a:r>
              <a:rPr lang="en-US" altLang="en-US" sz="2000" dirty="0" smtClean="0"/>
              <a:t>Ab </a:t>
            </a:r>
            <a:r>
              <a:rPr lang="en-US" altLang="en-US" sz="2000" dirty="0" err="1" smtClean="0"/>
              <a:t>diesem</a:t>
            </a:r>
            <a:r>
              <a:rPr lang="en-US" altLang="en-US" sz="2000" dirty="0" smtClean="0"/>
              <a:t> Datum muss der </a:t>
            </a:r>
            <a:r>
              <a:rPr lang="en-US" altLang="en-US" sz="2000" dirty="0" err="1" smtClean="0"/>
              <a:t>neue</a:t>
            </a:r>
            <a:r>
              <a:rPr lang="en-US" altLang="en-US" sz="2000" dirty="0" smtClean="0"/>
              <a:t> Standard </a:t>
            </a:r>
            <a:r>
              <a:rPr lang="en-US" altLang="en-US" sz="2000" dirty="0" err="1" smtClean="0"/>
              <a:t>auch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Einreichung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nationaler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Anmeldungen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angewandt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werden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0"/>
            <a:ext cx="8507288" cy="1512168"/>
          </a:xfrm>
        </p:spPr>
        <p:txBody>
          <a:bodyPr/>
          <a:lstStyle/>
          <a:p>
            <a:r>
              <a:rPr lang="en-US"/>
              <a:t>PCT-Regeländerungen ab dem 1. Juli 2022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7" y="1628800"/>
            <a:ext cx="8336406" cy="4320480"/>
          </a:xfrm>
        </p:spPr>
        <p:txBody>
          <a:bodyPr/>
          <a:lstStyle/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200" dirty="0" err="1"/>
              <a:t>Änderung</a:t>
            </a:r>
            <a:r>
              <a:rPr lang="en-US" altLang="en-US" sz="2200" dirty="0"/>
              <a:t> der PCT-Regel 82</a:t>
            </a:r>
            <a:r>
              <a:rPr lang="en-US" altLang="en-US" sz="2200" i="1" dirty="0"/>
              <a:t>quater</a:t>
            </a:r>
          </a:p>
          <a:p>
            <a:pPr marL="685800" marR="0" lvl="2" indent="-2857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Font typeface="Wingdings" pitchFamily="2" charset="2"/>
              <a:buChar char="q"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"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Epidemie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"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wurde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der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Liste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der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Notfallsituationen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hinzugefügt</a:t>
            </a:r>
            <a:endParaRPr lang="en-US" altLang="en-US" sz="1600" i="1" dirty="0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 dirty="0" err="1"/>
              <a:t>Erlaubt</a:t>
            </a:r>
            <a:r>
              <a:rPr lang="en-US" altLang="en-US" sz="2200" dirty="0"/>
              <a:t> den </a:t>
            </a:r>
            <a:r>
              <a:rPr lang="en-US" altLang="en-US" sz="2200" dirty="0" err="1"/>
              <a:t>Ämtern</a:t>
            </a:r>
            <a:r>
              <a:rPr lang="en-US" altLang="en-US" sz="2200" dirty="0"/>
              <a:t>, auf die </a:t>
            </a:r>
            <a:r>
              <a:rPr lang="en-US" altLang="en-US" sz="2200" dirty="0" err="1"/>
              <a:t>Pflicht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zur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Vorlage</a:t>
            </a:r>
            <a:r>
              <a:rPr lang="en-US" altLang="en-US" sz="2200" dirty="0"/>
              <a:t> von </a:t>
            </a:r>
            <a:r>
              <a:rPr lang="en-US" altLang="en-US" sz="2200" dirty="0" err="1"/>
              <a:t>Beweisen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zur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Entschuldigung</a:t>
            </a:r>
            <a:r>
              <a:rPr lang="en-US" altLang="en-US" sz="2200" dirty="0"/>
              <a:t> von </a:t>
            </a:r>
            <a:r>
              <a:rPr lang="en-US" altLang="en-US" sz="2200" dirty="0" err="1"/>
              <a:t>Fristüberschreitungen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nach</a:t>
            </a:r>
            <a:r>
              <a:rPr lang="en-US" altLang="en-US" sz="2200" dirty="0"/>
              <a:t> Regel 82</a:t>
            </a:r>
            <a:r>
              <a:rPr lang="en-US" altLang="en-US" sz="2200" i="1" dirty="0"/>
              <a:t>quater</a:t>
            </a:r>
            <a:r>
              <a:rPr lang="en-US" altLang="en-US" sz="2200" dirty="0"/>
              <a:t>.1 </a:t>
            </a:r>
            <a:r>
              <a:rPr lang="en-US" altLang="en-US" sz="2200" dirty="0" err="1"/>
              <a:t>zu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verzichten</a:t>
            </a:r>
            <a:endParaRPr lang="en-US" altLang="en-US" sz="2200" dirty="0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 dirty="0" err="1"/>
              <a:t>Ermächtigung</a:t>
            </a:r>
            <a:r>
              <a:rPr lang="en-US" altLang="en-US" sz="2200" dirty="0"/>
              <a:t> der </a:t>
            </a:r>
            <a:r>
              <a:rPr lang="en-US" altLang="en-US" sz="2200" dirty="0" err="1"/>
              <a:t>Ämter</a:t>
            </a:r>
            <a:r>
              <a:rPr lang="en-US" altLang="en-US" sz="2200" dirty="0"/>
              <a:t> </a:t>
            </a:r>
            <a:r>
              <a:rPr lang="en-US" altLang="en-US" sz="2200" dirty="0" err="1" smtClean="0"/>
              <a:t>zu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Fristverlängerungen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bei</a:t>
            </a:r>
            <a:r>
              <a:rPr lang="en-US" altLang="en-US" sz="2200" dirty="0" smtClean="0"/>
              <a:t> </a:t>
            </a:r>
            <a:r>
              <a:rPr lang="en-US" altLang="en-US" sz="2200" i="1" dirty="0" err="1"/>
              <a:t>allgemeinen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Störungen</a:t>
            </a:r>
            <a:endParaRPr lang="en-US" altLang="en-US" sz="2200" i="1" dirty="0"/>
          </a:p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200" dirty="0" smtClean="0"/>
              <a:t>Die </a:t>
            </a:r>
            <a:r>
              <a:rPr lang="en-US" altLang="en-US" sz="2200" dirty="0" err="1" smtClean="0"/>
              <a:t>geänderte</a:t>
            </a:r>
            <a:r>
              <a:rPr lang="en-US" altLang="en-US" sz="2200" dirty="0" smtClean="0"/>
              <a:t> Regel gilt </a:t>
            </a:r>
            <a:r>
              <a:rPr lang="en-US" altLang="en-US" sz="2200" dirty="0" err="1" smtClean="0"/>
              <a:t>für</a:t>
            </a:r>
            <a:r>
              <a:rPr lang="en-US" altLang="en-US" sz="2200" dirty="0" smtClean="0"/>
              <a:t> die in der </a:t>
            </a:r>
            <a:r>
              <a:rPr lang="en-US" altLang="en-US" sz="2200" dirty="0" err="1" smtClean="0"/>
              <a:t>Ausführungsordnung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festgelegten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Fristen</a:t>
            </a:r>
            <a:r>
              <a:rPr lang="en-US" altLang="en-US" sz="2200" dirty="0" smtClean="0"/>
              <a:t>, die am </a:t>
            </a:r>
            <a:r>
              <a:rPr lang="en-US" altLang="en-US" sz="2200" dirty="0" err="1" smtClean="0"/>
              <a:t>oder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nach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dem</a:t>
            </a:r>
            <a:r>
              <a:rPr lang="en-US" altLang="en-US" sz="2200" dirty="0" smtClean="0"/>
              <a:t> 1. </a:t>
            </a:r>
            <a:r>
              <a:rPr lang="en-US" altLang="en-US" sz="2200" dirty="0" err="1" smtClean="0"/>
              <a:t>Juli</a:t>
            </a:r>
            <a:r>
              <a:rPr lang="en-US" altLang="en-US" sz="2200" dirty="0" smtClean="0"/>
              <a:t> 2022 </a:t>
            </a:r>
            <a:r>
              <a:rPr lang="en-US" altLang="en-US" sz="2200" dirty="0" err="1" smtClean="0"/>
              <a:t>ablaufen</a:t>
            </a:r>
            <a:endParaRPr lang="en-US" altLang="en-US" sz="2200" dirty="0" smtClean="0"/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275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Wingdings</vt:lpstr>
      <vt:lpstr>PCT POT EN draft rev2</vt:lpstr>
      <vt:lpstr>PowerPoint Presentation</vt:lpstr>
      <vt:lpstr>PCT-Regeländerungen ab dem 1. Juli 2022 (1)</vt:lpstr>
      <vt:lpstr>PCT-Regeländerungen ab dem 1. Juli 2022 (2)</vt:lpstr>
      <vt:lpstr>PCT-Regeländerungen ab dem 1. Juli 2022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169</cp:revision>
  <dcterms:created xsi:type="dcterms:W3CDTF">2020-07-15T13:26:41Z</dcterms:created>
  <dcterms:modified xsi:type="dcterms:W3CDTF">2022-06-30T08:12:46Z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TCSClassification">
    <vt:lpwstr>PUBLIC</vt:lpwstr>
  </property>
  <property fmtid="{D5CDD505-2E9C-101B-9397-08002B2CF9AE}" pid="6" name="TitusGUID">
    <vt:lpwstr>b61158f8-4f44-4f2c-ada0-cf053122b0e1</vt:lpwstr>
  </property>
  <property fmtid="{D5CDD505-2E9C-101B-9397-08002B2CF9AE}" pid="7" name="VisualMarkings">
    <vt:lpwstr>Footer</vt:lpwstr>
  </property>
</Properties>
</file>