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  <a:srgbClr val="9D0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77" d="100"/>
          <a:sy n="77" d="100"/>
        </p:scale>
        <p:origin x="1594" y="67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>
                <a:solidFill>
                  <a:srgbClr val="9D0A2B"/>
                </a:solidFill>
              </a:rPr>
              <a:t>The International </a:t>
            </a:r>
            <a:br>
              <a:rPr lang="fr-CH" sz="1200" b="1" dirty="0">
                <a:solidFill>
                  <a:srgbClr val="9D0A2B"/>
                </a:solidFill>
              </a:rPr>
            </a:br>
            <a:r>
              <a:rPr lang="fr-CH" sz="12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/>
              <a:t>2024 rule changes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>
                <a:solidFill>
                  <a:srgbClr val="9D0A2B"/>
                </a:solidFill>
              </a:rPr>
              <a:t>The International </a:t>
            </a:r>
            <a:br>
              <a:rPr lang="fr-CH" sz="800" b="1" dirty="0">
                <a:solidFill>
                  <a:srgbClr val="9D0A2B"/>
                </a:solidFill>
              </a:rPr>
            </a:br>
            <a:r>
              <a:rPr lang="fr-CH" sz="8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r>
              <a:rPr lang="en-US" sz="3400" b="1" dirty="0">
                <a:solidFill>
                  <a:srgbClr val="70899B"/>
                </a:solidFill>
              </a:rPr>
              <a:t>Amendments to the PCT Regulations as from 1 July 2024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2024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US" altLang="fr-FR" sz="2500" dirty="0"/>
              <a:t>Amendments of PCT Rules 26.3 and 29.1 and new </a:t>
            </a:r>
            <a:br>
              <a:rPr lang="en-US" altLang="fr-FR" sz="2500" dirty="0"/>
            </a:br>
            <a:r>
              <a:rPr lang="en-US" altLang="fr-FR" sz="2500" dirty="0"/>
              <a:t>Rule 26.3</a:t>
            </a:r>
            <a:r>
              <a:rPr lang="en-US" altLang="fr-FR" sz="2500" i="1" dirty="0"/>
              <a:t>ter</a:t>
            </a:r>
            <a:r>
              <a:rPr lang="en-US" altLang="fr-FR" sz="2500" dirty="0"/>
              <a:t>(e) : Mixed-Languages in International Applications</a:t>
            </a:r>
            <a:br>
              <a:rPr lang="en-US" altLang="fr-FR" sz="2500" dirty="0"/>
            </a:br>
            <a:endParaRPr lang="en-US" altLang="fr-FR" dirty="0"/>
          </a:p>
          <a:p>
            <a:pPr lvl="1"/>
            <a:r>
              <a:rPr lang="en-US" altLang="fr-FR" u="sng" dirty="0"/>
              <a:t>Intention to </a:t>
            </a:r>
            <a:r>
              <a:rPr lang="en-US" altLang="fr-FR" dirty="0"/>
              <a:t>safeguard the international filing date for international applications containing more than one language in the description and/or claims if all languages used are accepted by RO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914400" algn="l"/>
              </a:tabLst>
            </a:pP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RO will invite translation of the relevant (parts of the) claims and/or description into a single language, which is also a language of publication and accepted by the ISA</a:t>
            </a:r>
            <a:endParaRPr lang="en-US" altLang="fr-FR" dirty="0"/>
          </a:p>
          <a:p>
            <a:pPr lvl="1"/>
            <a:r>
              <a:rPr lang="en-US" altLang="fr-FR" dirty="0"/>
              <a:t>If RO does not accept all of the languages used, it will transmit the application to RO/IB under Rule 19.4</a:t>
            </a:r>
          </a:p>
          <a:p>
            <a:pPr lvl="1"/>
            <a:r>
              <a:rPr lang="en-US" altLang="fr-FR" dirty="0"/>
              <a:t>RO has flexibility to exclude cases of language neutral terms, transliteration or translation of technical terms, or inventions relating to translation technology</a:t>
            </a:r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2024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endParaRPr lang="en-US" altLang="fr-FR" sz="2300" dirty="0"/>
          </a:p>
          <a:p>
            <a:pPr lvl="1"/>
            <a:r>
              <a:rPr lang="en-US" altLang="fr-FR" sz="2200" dirty="0"/>
              <a:t>Special rule already in place for mixed languages used in the abstract or text matter of the drawings (Rule 26.3</a:t>
            </a:r>
            <a:r>
              <a:rPr lang="en-US" altLang="fr-FR" sz="2200" i="1" dirty="0"/>
              <a:t>ter </a:t>
            </a:r>
            <a:r>
              <a:rPr lang="en-US" altLang="fr-FR" sz="2200" dirty="0"/>
              <a:t>(a))</a:t>
            </a:r>
          </a:p>
          <a:p>
            <a:pPr lvl="1"/>
            <a:r>
              <a:rPr lang="en-US" altLang="fr-FR" sz="2200" dirty="0"/>
              <a:t>Enter into force on 1 July 2024 and apply to international applications filed on or after that date</a:t>
            </a:r>
          </a:p>
          <a:p>
            <a:endParaRPr lang="en-US" altLang="fr-FR" sz="23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20418</TotalTime>
  <Words>208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PCT Rule changes as from 1 July 2024 (1)</vt:lpstr>
      <vt:lpstr>PCT Rule changes as from 1 July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152</cp:revision>
  <cp:lastPrinted>2023-10-10T07:26:03Z</cp:lastPrinted>
  <dcterms:created xsi:type="dcterms:W3CDTF">2013-10-25T09:07:15Z</dcterms:created>
  <dcterms:modified xsi:type="dcterms:W3CDTF">2024-06-13T06:19:12Z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57c2526b-b672-4577-aa4a-5cdbb8a83d5a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JustificationReason">
    <vt:lpwstr>
    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  <property fmtid="{D5CDD505-2E9C-101B-9397-08002B2CF9AE}" pid="8" name="TCSClassification">
    <vt:lpwstr>PUBLIC</vt:lpwstr>
  </property>
  <property fmtid="{D5CDD505-2E9C-101B-9397-08002B2CF9AE}" pid="9" name="MSIP_Label_20773ee6-353b-4fb9-a59d-0b94c8c67bea_Enabled">
    <vt:lpwstr>true</vt:lpwstr>
  </property>
  <property fmtid="{D5CDD505-2E9C-101B-9397-08002B2CF9AE}" pid="10" name="MSIP_Label_20773ee6-353b-4fb9-a59d-0b94c8c67bea_SetDate">
    <vt:lpwstr>2023-05-23T10:32:29Z</vt:lpwstr>
  </property>
  <property fmtid="{D5CDD505-2E9C-101B-9397-08002B2CF9AE}" pid="11" name="MSIP_Label_20773ee6-353b-4fb9-a59d-0b94c8c67bea_Method">
    <vt:lpwstr>Privileged</vt:lpwstr>
  </property>
  <property fmtid="{D5CDD505-2E9C-101B-9397-08002B2CF9AE}" pid="12" name="MSIP_Label_20773ee6-353b-4fb9-a59d-0b94c8c67bea_Name">
    <vt:lpwstr>No markings</vt:lpwstr>
  </property>
  <property fmtid="{D5CDD505-2E9C-101B-9397-08002B2CF9AE}" pid="13" name="MSIP_Label_20773ee6-353b-4fb9-a59d-0b94c8c67bea_SiteId">
    <vt:lpwstr>faa31b06-8ccc-48c9-867f-f7510dd11c02</vt:lpwstr>
  </property>
  <property fmtid="{D5CDD505-2E9C-101B-9397-08002B2CF9AE}" pid="14" name="MSIP_Label_20773ee6-353b-4fb9-a59d-0b94c8c67bea_ActionId">
    <vt:lpwstr>df0fd768-7d5f-41b1-be87-d3f536fe2066</vt:lpwstr>
  </property>
  <property fmtid="{D5CDD505-2E9C-101B-9397-08002B2CF9AE}" pid="15" name="MSIP_Label_20773ee6-353b-4fb9-a59d-0b94c8c67bea_ContentBits">
    <vt:lpwstr>0</vt:lpwstr>
  </property>
</Properties>
</file>