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1907" r:id="rId2"/>
    <p:sldId id="1905" r:id="rId3"/>
    <p:sldId id="1906" r:id="rId4"/>
  </p:sldIdLst>
  <p:sldSz cx="9144000" cy="6858000" type="screen4x3"/>
  <p:notesSz cx="6797675" cy="9926638"/>
  <p:custDataLst>
    <p:tags r:id="rId7"/>
  </p:custDataLst>
  <p:defaultTextStyle>
    <a:defPPr rtl="0"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/>
        <a:ea typeface="+mn-ea"/>
        <a:cs typeface="Arial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/>
        <a:ea typeface="+mn-ea"/>
        <a:cs typeface="Arial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/>
        <a:ea typeface="+mn-ea"/>
        <a:cs typeface="Arial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/>
        <a:ea typeface="+mn-ea"/>
        <a:cs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026" userDrawn="1">
          <p15:clr>
            <a:srgbClr val="A4A3A4"/>
          </p15:clr>
        </p15:guide>
        <p15:guide id="2" pos="179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3979" autoAdjust="0"/>
  </p:normalViewPr>
  <p:slideViewPr>
    <p:cSldViewPr>
      <p:cViewPr varScale="1">
        <p:scale>
          <a:sx n="77" d="100"/>
          <a:sy n="77" d="100"/>
        </p:scale>
        <p:origin x="1594" y="67"/>
      </p:cViewPr>
      <p:guideLst>
        <p:guide orient="horz" pos="1026"/>
        <p:guide pos="1791"/>
      </p:guideLst>
    </p:cSldViewPr>
  </p:slideViewPr>
  <p:outlineViewPr>
    <p:cViewPr>
      <p:scale>
        <a:sx n="33" d="100"/>
        <a:sy n="33" d="100"/>
      </p:scale>
      <p:origin x="0" y="-153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-2094" y="-90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4750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5" y="2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5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fld id="{CA84FE9B-D5D4-4B76-87EA-A08EA8B20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7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F2C667-47B2-46C4-80BC-8E1DA185F3D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35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F2C667-47B2-46C4-80BC-8E1DA185F3D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57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>
                <a:solidFill>
                  <a:srgbClr val="70899B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684400" y="1818000"/>
            <a:ext cx="1695912" cy="403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1200" b="1">
                <a:solidFill>
                  <a:srgbClr val="9D0A2B"/>
                </a:solidFill>
              </a:rPr>
              <a:t>The International </a:t>
            </a:r>
            <a:br>
              <a:rPr lang="fr-CH" sz="1200" b="1">
                <a:solidFill>
                  <a:srgbClr val="9D0A2B"/>
                </a:solidFill>
              </a:rPr>
            </a:br>
            <a:r>
              <a:rPr lang="fr-CH" sz="1200" b="1">
                <a:solidFill>
                  <a:srgbClr val="9D0A2B"/>
                </a:solidFill>
              </a:rPr>
              <a:t>Patent System</a:t>
            </a:r>
          </a:p>
        </p:txBody>
      </p:sp>
    </p:spTree>
    <p:extLst>
      <p:ext uri="{BB962C8B-B14F-4D97-AF65-F5344CB8AC3E}">
        <p14:creationId xmlns:p14="http://schemas.microsoft.com/office/powerpoint/2010/main" val="290496180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3305F-35F4-4D38-853F-6972B7651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993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1C06C-5FA2-4438-B070-4F16D45DB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8569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899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1pPr>
            <a:lvl2pPr marL="742950" indent="-285750">
              <a:buClr>
                <a:srgbClr val="9D0A2B"/>
              </a:buClr>
              <a:buSzTx/>
              <a:buFont typeface="Wingdings" pitchFamily="2" charset="2"/>
              <a:buChar char="q"/>
              <a:defRPr/>
            </a:lvl2pPr>
            <a:lvl3pPr marL="1143000" indent="-228600">
              <a:buClr>
                <a:srgbClr val="9D0A2B"/>
              </a:buClr>
              <a:buSzTx/>
              <a:buFont typeface="Wingdings" pitchFamily="2" charset="2"/>
              <a:buChar char="§"/>
              <a:defRPr/>
            </a:lvl3pPr>
            <a:lvl4pPr marL="16002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4pPr>
            <a:lvl5pPr marL="20574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Box 4"/>
          <p:cNvSpPr txBox="1"/>
          <p:nvPr userDrawn="1"/>
        </p:nvSpPr>
        <p:spPr>
          <a:xfrm>
            <a:off x="5768" y="6500265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900"/>
              <a:t>2024 rule changes</a:t>
            </a:r>
          </a:p>
          <a:p>
            <a:pPr>
              <a:spcBef>
                <a:spcPct val="0"/>
              </a:spcBef>
              <a:defRPr/>
            </a:pPr>
            <a:r>
              <a:rPr lang="en-US" sz="900"/>
              <a:t>14-05-2024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72" y="6305825"/>
            <a:ext cx="1005927" cy="16765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7614000" y="6438968"/>
            <a:ext cx="1422000" cy="302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800" b="1" dirty="0">
                <a:solidFill>
                  <a:srgbClr val="9D0A2B"/>
                </a:solidFill>
              </a:rPr>
              <a:t>The International </a:t>
            </a:r>
            <a:br>
              <a:rPr lang="fr-CH" sz="800" b="1" dirty="0">
                <a:solidFill>
                  <a:srgbClr val="9D0A2B"/>
                </a:solidFill>
              </a:rPr>
            </a:br>
            <a:r>
              <a:rPr lang="fr-CH" sz="800" b="1" dirty="0">
                <a:solidFill>
                  <a:srgbClr val="9D0A2B"/>
                </a:solidFill>
              </a:rPr>
              <a:t>Patent System</a:t>
            </a:r>
          </a:p>
        </p:txBody>
      </p:sp>
    </p:spTree>
    <p:extLst>
      <p:ext uri="{BB962C8B-B14F-4D97-AF65-F5344CB8AC3E}">
        <p14:creationId xmlns:p14="http://schemas.microsoft.com/office/powerpoint/2010/main" val="243934665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B5F7D-D5B1-4D98-B310-16D211F23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0011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17826-A1A8-4B20-83BB-6B4226365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8058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46D48-0F63-43E9-B47C-935DCDFAA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5126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760F4-0BB2-41F5-A823-565642484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347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D60C8-7BA5-467F-BCD3-E871B6D03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6362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813F8-B5E0-463F-B52D-A76CAE180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4651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C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7A5B0-4E40-4836-BF8A-4DD351994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6825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F3150A8-B334-48D8-BDDC-A2E01CBB8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c" descr=" 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065CE52-45C2-72D1-3652-9BCA4E5AA0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584" y="3284984"/>
            <a:ext cx="7920880" cy="2328417"/>
          </a:xfrm>
        </p:spPr>
        <p:txBody>
          <a:bodyPr/>
          <a:lstStyle/>
          <a:p>
            <a:pPr rtl="0"/>
            <a:r>
              <a:rPr lang="en-US" sz="3400" b="1" dirty="0">
                <a:solidFill>
                  <a:srgbClr val="70899B"/>
                </a:solidFill>
              </a:rPr>
              <a:t>Modifications du </a:t>
            </a:r>
            <a:r>
              <a:rPr lang="en-US" sz="3400" b="1" dirty="0" err="1">
                <a:solidFill>
                  <a:srgbClr val="70899B"/>
                </a:solidFill>
              </a:rPr>
              <a:t>règlement</a:t>
            </a:r>
            <a:r>
              <a:rPr lang="en-US" sz="3400" b="1" dirty="0">
                <a:solidFill>
                  <a:srgbClr val="70899B"/>
                </a:solidFill>
              </a:rPr>
              <a:t> </a:t>
            </a:r>
            <a:r>
              <a:rPr lang="en-US" sz="3400" b="1" dirty="0" err="1">
                <a:solidFill>
                  <a:srgbClr val="70899B"/>
                </a:solidFill>
              </a:rPr>
              <a:t>d’exécution</a:t>
            </a:r>
            <a:r>
              <a:rPr lang="en-US" sz="3400" b="1" dirty="0">
                <a:solidFill>
                  <a:srgbClr val="70899B"/>
                </a:solidFill>
              </a:rPr>
              <a:t> du PCT </a:t>
            </a:r>
            <a:r>
              <a:rPr lang="en-US" sz="3400" b="1" dirty="0" err="1">
                <a:solidFill>
                  <a:srgbClr val="70899B"/>
                </a:solidFill>
              </a:rPr>
              <a:t>en</a:t>
            </a:r>
            <a:r>
              <a:rPr lang="en-US" sz="3400" b="1" dirty="0">
                <a:solidFill>
                  <a:srgbClr val="70899B"/>
                </a:solidFill>
              </a:rPr>
              <a:t> </a:t>
            </a:r>
            <a:r>
              <a:rPr lang="en-US" sz="3400" b="1" dirty="0" err="1">
                <a:solidFill>
                  <a:srgbClr val="70899B"/>
                </a:solidFill>
              </a:rPr>
              <a:t>vigueur</a:t>
            </a:r>
            <a:r>
              <a:rPr lang="en-US" sz="3400" b="1" dirty="0">
                <a:solidFill>
                  <a:srgbClr val="70899B"/>
                </a:solidFill>
              </a:rPr>
              <a:t> à </a:t>
            </a:r>
            <a:r>
              <a:rPr lang="en-US" sz="3400" b="1" dirty="0" err="1">
                <a:solidFill>
                  <a:srgbClr val="70899B"/>
                </a:solidFill>
              </a:rPr>
              <a:t>partir</a:t>
            </a:r>
            <a:r>
              <a:rPr lang="en-US" sz="3400" b="1" dirty="0">
                <a:solidFill>
                  <a:srgbClr val="70899B"/>
                </a:solidFill>
              </a:rPr>
              <a:t> du 1</a:t>
            </a:r>
            <a:r>
              <a:rPr lang="en-US" sz="3400" b="1" baseline="30000" dirty="0">
                <a:solidFill>
                  <a:srgbClr val="70899B"/>
                </a:solidFill>
              </a:rPr>
              <a:t>er</a:t>
            </a:r>
            <a:r>
              <a:rPr lang="en-US" sz="3400" b="1" dirty="0">
                <a:solidFill>
                  <a:srgbClr val="70899B"/>
                </a:solidFill>
              </a:rPr>
              <a:t> </a:t>
            </a:r>
            <a:r>
              <a:rPr lang="en-US" sz="3400" b="1" dirty="0" err="1">
                <a:solidFill>
                  <a:srgbClr val="70899B"/>
                </a:solidFill>
              </a:rPr>
              <a:t>juillet</a:t>
            </a:r>
            <a:r>
              <a:rPr lang="en-US" sz="3400" b="1" dirty="0">
                <a:solidFill>
                  <a:srgbClr val="70899B"/>
                </a:solidFill>
              </a:rPr>
              <a:t> 2024</a:t>
            </a:r>
          </a:p>
          <a:p>
            <a:endParaRPr lang="fr-CH" dirty="0"/>
          </a:p>
        </p:txBody>
      </p:sp>
      <p:pic>
        <p:nvPicPr>
          <p:cNvPr id="4" name="Picture 8" descr="Puce-3_pct">
            <a:extLst>
              <a:ext uri="{FF2B5EF4-FFF2-40B4-BE49-F238E27FC236}">
                <a16:creationId xmlns:a16="http://schemas.microsoft.com/office/drawing/2014/main" id="{BFDD34BC-F0FA-1FD0-273E-D10CA0F01F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7584" y="2780928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936465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30"/>
            <a:ext cx="9144000" cy="1050706"/>
          </a:xfrm>
        </p:spPr>
        <p:txBody>
          <a:bodyPr/>
          <a:lstStyle/>
          <a:p>
            <a:pPr algn="ctr" rtl="0"/>
            <a:r>
              <a:rPr lang="en-US" sz="3200" dirty="0"/>
              <a:t>Modifications de </a:t>
            </a:r>
            <a:r>
              <a:rPr lang="en-US" sz="3200" dirty="0" err="1"/>
              <a:t>règles</a:t>
            </a:r>
            <a:r>
              <a:rPr lang="en-US" sz="3200" dirty="0"/>
              <a:t> du PCT à </a:t>
            </a:r>
            <a:r>
              <a:rPr lang="en-US" sz="3200" dirty="0" err="1"/>
              <a:t>partir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/>
              <a:t>du 1</a:t>
            </a:r>
            <a:r>
              <a:rPr lang="en-US" sz="3200" baseline="30000" dirty="0"/>
              <a:t>er </a:t>
            </a:r>
            <a:r>
              <a:rPr lang="en-US" sz="3200" dirty="0" err="1"/>
              <a:t>juillet</a:t>
            </a:r>
            <a:r>
              <a:rPr lang="en-US" sz="3200" dirty="0"/>
              <a:t> 2024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5832648"/>
          </a:xfrm>
        </p:spPr>
        <p:txBody>
          <a:bodyPr>
            <a:noAutofit/>
          </a:bodyPr>
          <a:lstStyle/>
          <a:p>
            <a:pPr rtl="0">
              <a:spcBef>
                <a:spcPts val="600"/>
              </a:spcBef>
            </a:pPr>
            <a:r>
              <a:rPr lang="en-US" altLang="fr-FR" sz="2200" dirty="0"/>
              <a:t>Modifications des </a:t>
            </a:r>
            <a:r>
              <a:rPr lang="en-US" altLang="fr-FR" sz="2200" dirty="0" err="1"/>
              <a:t>règles</a:t>
            </a:r>
            <a:r>
              <a:rPr lang="en-US" altLang="fr-FR" sz="2200" dirty="0"/>
              <a:t> 26.3 et 29.1 du </a:t>
            </a:r>
            <a:r>
              <a:rPr lang="en-US" altLang="fr-FR" sz="2200" dirty="0" err="1"/>
              <a:t>règlement</a:t>
            </a:r>
            <a:r>
              <a:rPr lang="en-US" altLang="fr-FR" sz="2200" dirty="0"/>
              <a:t> </a:t>
            </a:r>
            <a:r>
              <a:rPr lang="en-US" altLang="fr-FR" sz="2200" dirty="0" err="1"/>
              <a:t>d’exécution</a:t>
            </a:r>
            <a:r>
              <a:rPr lang="en-US" altLang="fr-FR" sz="2200" dirty="0"/>
              <a:t> du PCT et nouvelle </a:t>
            </a:r>
            <a:r>
              <a:rPr lang="en-US" altLang="fr-FR" sz="2200" dirty="0" err="1"/>
              <a:t>règle</a:t>
            </a:r>
            <a:r>
              <a:rPr lang="en-US" altLang="fr-FR" sz="2200" dirty="0"/>
              <a:t> 26.3</a:t>
            </a:r>
            <a:r>
              <a:rPr lang="en-US" altLang="fr-FR" sz="2200" i="1" dirty="0"/>
              <a:t>ter</a:t>
            </a:r>
            <a:r>
              <a:rPr lang="en-US" altLang="fr-FR" sz="2200" dirty="0"/>
              <a:t>.e) : </a:t>
            </a:r>
            <a:r>
              <a:rPr lang="en-US" altLang="fr-FR" sz="2200" dirty="0" err="1"/>
              <a:t>Demandes</a:t>
            </a:r>
            <a:r>
              <a:rPr lang="en-US" altLang="fr-FR" sz="2200" dirty="0"/>
              <a:t> </a:t>
            </a:r>
            <a:r>
              <a:rPr lang="en-US" altLang="fr-FR" sz="2200" dirty="0" err="1"/>
              <a:t>internationales</a:t>
            </a:r>
            <a:r>
              <a:rPr lang="en-US" altLang="fr-FR" sz="2200" dirty="0"/>
              <a:t> </a:t>
            </a:r>
            <a:r>
              <a:rPr lang="en-US" altLang="fr-FR" sz="2200" dirty="0" err="1"/>
              <a:t>rédigées</a:t>
            </a:r>
            <a:r>
              <a:rPr lang="en-US" altLang="fr-FR" sz="2200" dirty="0"/>
              <a:t> dans </a:t>
            </a:r>
            <a:r>
              <a:rPr lang="en-US" altLang="fr-FR" sz="2200" dirty="0" err="1"/>
              <a:t>plusieurs</a:t>
            </a:r>
            <a:r>
              <a:rPr lang="en-US" altLang="fr-FR" sz="2200" dirty="0"/>
              <a:t> </a:t>
            </a:r>
            <a:r>
              <a:rPr lang="en-US" altLang="fr-FR" sz="2200" dirty="0" err="1"/>
              <a:t>langues</a:t>
            </a:r>
            <a:endParaRPr lang="en-US" altLang="fr-FR" sz="2200" dirty="0"/>
          </a:p>
          <a:p>
            <a:pPr lvl="1" rtl="0">
              <a:spcBef>
                <a:spcPts val="600"/>
              </a:spcBef>
            </a:pPr>
            <a:r>
              <a:rPr lang="en-US" altLang="fr-FR" sz="2200" dirty="0"/>
              <a:t>Intention de conserver la date de </a:t>
            </a:r>
            <a:r>
              <a:rPr lang="en-US" altLang="fr-FR" sz="2200" dirty="0" err="1"/>
              <a:t>dépôt</a:t>
            </a:r>
            <a:r>
              <a:rPr lang="en-US" altLang="fr-FR" sz="2200" dirty="0"/>
              <a:t> international pour les </a:t>
            </a:r>
            <a:r>
              <a:rPr lang="en-US" altLang="fr-FR" sz="2200" dirty="0" err="1"/>
              <a:t>demandes</a:t>
            </a:r>
            <a:r>
              <a:rPr lang="en-US" altLang="fr-FR" sz="2200" dirty="0"/>
              <a:t> </a:t>
            </a:r>
            <a:r>
              <a:rPr lang="en-US" altLang="fr-FR" sz="2200" dirty="0" err="1"/>
              <a:t>internationales</a:t>
            </a:r>
            <a:r>
              <a:rPr lang="en-US" altLang="fr-FR" sz="2200" dirty="0"/>
              <a:t> </a:t>
            </a:r>
            <a:r>
              <a:rPr lang="en-US" altLang="fr-FR" sz="2200" dirty="0" err="1"/>
              <a:t>contenant</a:t>
            </a:r>
            <a:r>
              <a:rPr lang="en-US" altLang="fr-FR" sz="2200" dirty="0"/>
              <a:t> plus </a:t>
            </a:r>
            <a:r>
              <a:rPr lang="en-US" altLang="fr-FR" sz="2200" dirty="0" err="1"/>
              <a:t>d’une</a:t>
            </a:r>
            <a:r>
              <a:rPr lang="en-US" altLang="fr-FR" sz="2200" dirty="0"/>
              <a:t> langue dans la description et/</a:t>
            </a:r>
            <a:r>
              <a:rPr lang="en-US" altLang="fr-FR" sz="2200" dirty="0" err="1"/>
              <a:t>ou</a:t>
            </a:r>
            <a:r>
              <a:rPr lang="en-US" altLang="fr-FR" sz="2200" dirty="0"/>
              <a:t> les revendications </a:t>
            </a:r>
            <a:r>
              <a:rPr lang="en-US" altLang="fr-FR" sz="2200" dirty="0" err="1"/>
              <a:t>si</a:t>
            </a:r>
            <a:r>
              <a:rPr lang="en-US" altLang="fr-FR" sz="2200" dirty="0"/>
              <a:t> </a:t>
            </a:r>
            <a:r>
              <a:rPr lang="en-US" altLang="fr-FR" sz="2200" dirty="0" err="1"/>
              <a:t>toutes</a:t>
            </a:r>
            <a:r>
              <a:rPr lang="en-US" altLang="fr-FR" sz="2200" dirty="0"/>
              <a:t> les </a:t>
            </a:r>
            <a:r>
              <a:rPr lang="en-US" altLang="fr-FR" sz="2200" dirty="0" err="1"/>
              <a:t>langues</a:t>
            </a:r>
            <a:r>
              <a:rPr lang="en-US" altLang="fr-FR" sz="2200" dirty="0"/>
              <a:t> </a:t>
            </a:r>
            <a:r>
              <a:rPr lang="en-US" altLang="fr-FR" sz="2200" dirty="0" err="1"/>
              <a:t>utilisées</a:t>
            </a:r>
            <a:r>
              <a:rPr lang="en-US" altLang="fr-FR" sz="2200" dirty="0"/>
              <a:t> </a:t>
            </a:r>
            <a:r>
              <a:rPr lang="en-US" altLang="fr-FR" sz="2200" dirty="0" err="1"/>
              <a:t>sont</a:t>
            </a:r>
            <a:r>
              <a:rPr lang="en-US" altLang="fr-FR" sz="2200" dirty="0"/>
              <a:t> </a:t>
            </a:r>
            <a:r>
              <a:rPr lang="en-US" altLang="fr-FR" sz="2200" dirty="0" err="1"/>
              <a:t>acceptées</a:t>
            </a:r>
            <a:r>
              <a:rPr lang="en-US" altLang="fr-FR" sz="2200" dirty="0"/>
              <a:t> par </a:t>
            </a:r>
            <a:r>
              <a:rPr lang="en-US" altLang="fr-FR" sz="2200" dirty="0" err="1"/>
              <a:t>l’office</a:t>
            </a:r>
            <a:r>
              <a:rPr lang="en-US" altLang="fr-FR" sz="2200" dirty="0"/>
              <a:t> </a:t>
            </a:r>
            <a:r>
              <a:rPr lang="en-US" altLang="fr-FR" sz="2200" dirty="0" err="1"/>
              <a:t>récepteur</a:t>
            </a:r>
            <a:endParaRPr lang="en-US" altLang="fr-FR" sz="2200" dirty="0"/>
          </a:p>
          <a:p>
            <a:pPr marL="742950" lvl="1" indent="-285750" rtl="0">
              <a:spcBef>
                <a:spcPts val="600"/>
              </a:spcBef>
              <a:spcAft>
                <a:spcPts val="800"/>
              </a:spcAft>
              <a:buFont typeface="Wingdings" pitchFamily="2" charset="2"/>
              <a:buChar char=""/>
              <a:tabLst>
                <a:tab pos="914400" algn="l"/>
              </a:tabLst>
            </a:pPr>
            <a:r>
              <a:rPr lang="en-US" sz="2200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L’office</a:t>
            </a:r>
            <a:r>
              <a:rPr lang="en-US" sz="2200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récepteur</a:t>
            </a:r>
            <a:r>
              <a:rPr lang="en-US" sz="2200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invitera</a:t>
            </a:r>
            <a:r>
              <a:rPr lang="en-US" sz="2200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le </a:t>
            </a:r>
            <a:r>
              <a:rPr lang="en-US" sz="2200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déposant</a:t>
            </a:r>
            <a:r>
              <a:rPr lang="en-US" sz="2200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à </a:t>
            </a:r>
            <a:r>
              <a:rPr lang="en-US" sz="2200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remettre</a:t>
            </a:r>
            <a:r>
              <a:rPr lang="en-US" sz="2200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une</a:t>
            </a:r>
            <a:r>
              <a:rPr lang="en-US" sz="2200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traduction</a:t>
            </a:r>
            <a:r>
              <a:rPr lang="en-US" sz="2200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des (parties des) revendications </a:t>
            </a:r>
            <a:r>
              <a:rPr lang="en-US" sz="2200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pertinentes</a:t>
            </a:r>
            <a:r>
              <a:rPr lang="en-US" sz="2200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et/</a:t>
            </a:r>
            <a:r>
              <a:rPr lang="en-US" sz="2200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ou</a:t>
            </a:r>
            <a:r>
              <a:rPr lang="en-US" sz="2200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de la description </a:t>
            </a:r>
            <a:r>
              <a:rPr lang="en-US" sz="2200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en</a:t>
            </a:r>
            <a:r>
              <a:rPr lang="en-US" sz="2200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une</a:t>
            </a:r>
            <a:r>
              <a:rPr lang="en-US" sz="2200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seule</a:t>
            </a:r>
            <a:r>
              <a:rPr lang="en-US" sz="2200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langue, qui </a:t>
            </a:r>
            <a:r>
              <a:rPr lang="en-US" sz="2200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est</a:t>
            </a:r>
            <a:r>
              <a:rPr lang="en-US" sz="2200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également</a:t>
            </a:r>
            <a:r>
              <a:rPr lang="en-US" sz="2200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une</a:t>
            </a:r>
            <a:r>
              <a:rPr lang="en-US" sz="2200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langue de publication et qui </a:t>
            </a:r>
            <a:r>
              <a:rPr lang="en-US" sz="2200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est</a:t>
            </a:r>
            <a:r>
              <a:rPr lang="en-US" sz="2200" kern="100" dirty="0"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acceptée</a:t>
            </a:r>
            <a:r>
              <a:rPr lang="en-US" sz="2200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par </a:t>
            </a:r>
            <a:r>
              <a:rPr lang="en-US" sz="2200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l’administration</a:t>
            </a:r>
            <a:r>
              <a:rPr lang="en-US" sz="2200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chargée</a:t>
            </a:r>
            <a:r>
              <a:rPr lang="en-US" sz="2200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de la recherche </a:t>
            </a:r>
            <a:r>
              <a:rPr lang="en-US" sz="2200" kern="1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internationale</a:t>
            </a:r>
            <a:endParaRPr lang="en-US" altLang="fr-FR" sz="2200" dirty="0"/>
          </a:p>
          <a:p>
            <a:pPr lvl="1" rtl="0">
              <a:spcBef>
                <a:spcPts val="600"/>
              </a:spcBef>
            </a:pPr>
            <a:r>
              <a:rPr lang="en-US" altLang="fr-FR" sz="2200" dirty="0"/>
              <a:t>Si </a:t>
            </a:r>
            <a:r>
              <a:rPr lang="en-US" altLang="fr-FR" sz="2200" dirty="0" err="1"/>
              <a:t>l’office</a:t>
            </a:r>
            <a:r>
              <a:rPr lang="en-US" altLang="fr-FR" sz="2200" dirty="0"/>
              <a:t> </a:t>
            </a:r>
            <a:r>
              <a:rPr lang="en-US" altLang="fr-FR" sz="2200" dirty="0" err="1"/>
              <a:t>récepteur</a:t>
            </a:r>
            <a:r>
              <a:rPr lang="en-US" altLang="fr-FR" sz="2200" dirty="0"/>
              <a:t> </a:t>
            </a:r>
            <a:r>
              <a:rPr lang="en-US" altLang="fr-FR" sz="2200" dirty="0" err="1"/>
              <a:t>n’accepte</a:t>
            </a:r>
            <a:r>
              <a:rPr lang="en-US" altLang="fr-FR" sz="2200" dirty="0"/>
              <a:t> pas </a:t>
            </a:r>
            <a:r>
              <a:rPr lang="en-US" altLang="fr-FR" sz="2200" dirty="0" err="1"/>
              <a:t>toutes</a:t>
            </a:r>
            <a:r>
              <a:rPr lang="en-US" altLang="fr-FR" sz="2200" dirty="0"/>
              <a:t> les </a:t>
            </a:r>
            <a:r>
              <a:rPr lang="en-US" altLang="fr-FR" sz="2200" dirty="0" err="1"/>
              <a:t>langues</a:t>
            </a:r>
            <a:r>
              <a:rPr lang="en-US" altLang="fr-FR" sz="2200" dirty="0"/>
              <a:t> </a:t>
            </a:r>
            <a:r>
              <a:rPr lang="en-US" altLang="fr-FR" sz="2200" dirty="0" err="1"/>
              <a:t>utilisées</a:t>
            </a:r>
            <a:r>
              <a:rPr lang="en-US" altLang="fr-FR" sz="2200" dirty="0"/>
              <a:t>, il </a:t>
            </a:r>
            <a:r>
              <a:rPr lang="en-US" altLang="fr-FR" sz="2200" dirty="0" err="1"/>
              <a:t>transmettra</a:t>
            </a:r>
            <a:r>
              <a:rPr lang="en-US" altLang="fr-FR" sz="2200" dirty="0"/>
              <a:t> la </a:t>
            </a:r>
            <a:r>
              <a:rPr lang="en-US" altLang="fr-FR" sz="2200" dirty="0" err="1"/>
              <a:t>demande</a:t>
            </a:r>
            <a:r>
              <a:rPr lang="en-US" altLang="fr-FR" sz="2200" dirty="0"/>
              <a:t> au bureau international </a:t>
            </a:r>
            <a:r>
              <a:rPr lang="en-US" altLang="fr-FR" sz="2200" dirty="0" err="1"/>
              <a:t>agissant</a:t>
            </a:r>
            <a:r>
              <a:rPr lang="en-US" altLang="fr-FR" sz="2200" dirty="0"/>
              <a:t> </a:t>
            </a:r>
            <a:r>
              <a:rPr lang="en-US" altLang="fr-FR" sz="2200" dirty="0" err="1"/>
              <a:t>en</a:t>
            </a:r>
            <a:r>
              <a:rPr lang="en-US" altLang="fr-FR" sz="2200" dirty="0"/>
              <a:t> tant </a:t>
            </a:r>
            <a:r>
              <a:rPr lang="en-US" altLang="fr-FR" sz="2200" dirty="0" err="1"/>
              <a:t>qu’office</a:t>
            </a:r>
            <a:r>
              <a:rPr lang="en-US" altLang="fr-FR" sz="2200" dirty="0"/>
              <a:t> </a:t>
            </a:r>
            <a:r>
              <a:rPr lang="en-US" altLang="fr-FR" sz="2200" dirty="0" err="1"/>
              <a:t>récepteur</a:t>
            </a:r>
            <a:r>
              <a:rPr lang="en-US" altLang="fr-FR" sz="2200" dirty="0"/>
              <a:t> </a:t>
            </a:r>
            <a:r>
              <a:rPr lang="en-US" altLang="fr-FR" sz="2200" dirty="0" err="1"/>
              <a:t>en</a:t>
            </a:r>
            <a:r>
              <a:rPr lang="en-US" altLang="fr-FR" sz="2200" dirty="0"/>
              <a:t> vertu de la </a:t>
            </a:r>
            <a:r>
              <a:rPr lang="en-US" altLang="fr-FR" sz="2200" dirty="0" err="1"/>
              <a:t>règle</a:t>
            </a:r>
            <a:r>
              <a:rPr lang="en-US" altLang="fr-FR" sz="2200" dirty="0"/>
              <a:t> 19.4</a:t>
            </a:r>
          </a:p>
          <a:p>
            <a:pPr lvl="1"/>
            <a:endParaRPr lang="en-US" altLang="fr-FR" sz="2200" dirty="0"/>
          </a:p>
          <a:p>
            <a:pPr lvl="1"/>
            <a:endParaRPr lang="en-US" altLang="fr-FR" sz="2200" dirty="0"/>
          </a:p>
          <a:p>
            <a:pPr lvl="1">
              <a:buFont typeface="Wingdings" pitchFamily="2" charset="2"/>
              <a:buChar char="Ø"/>
            </a:pPr>
            <a:endParaRPr lang="en-US" altLang="fr-FR" sz="2200" i="1" dirty="0"/>
          </a:p>
        </p:txBody>
      </p:sp>
    </p:spTree>
    <p:extLst>
      <p:ext uri="{BB962C8B-B14F-4D97-AF65-F5344CB8AC3E}">
        <p14:creationId xmlns:p14="http://schemas.microsoft.com/office/powerpoint/2010/main" val="328180766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30"/>
            <a:ext cx="9144000" cy="1338738"/>
          </a:xfrm>
        </p:spPr>
        <p:txBody>
          <a:bodyPr/>
          <a:lstStyle/>
          <a:p>
            <a:pPr algn="ctr" rtl="0"/>
            <a:r>
              <a:rPr lang="en-US" sz="3200" dirty="0"/>
              <a:t>Modifications de </a:t>
            </a:r>
            <a:r>
              <a:rPr lang="en-US" sz="3200" dirty="0" err="1"/>
              <a:t>règles</a:t>
            </a:r>
            <a:r>
              <a:rPr lang="en-US" sz="3200" dirty="0"/>
              <a:t> du PCT à </a:t>
            </a:r>
            <a:r>
              <a:rPr lang="en-US" sz="3200" dirty="0" err="1"/>
              <a:t>partir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/>
              <a:t>du 1</a:t>
            </a:r>
            <a:r>
              <a:rPr lang="en-US" sz="3200" baseline="30000" dirty="0"/>
              <a:t>er</a:t>
            </a:r>
            <a:r>
              <a:rPr lang="en-US" sz="3200" dirty="0"/>
              <a:t> </a:t>
            </a:r>
            <a:r>
              <a:rPr lang="en-US" sz="3200" dirty="0" err="1"/>
              <a:t>juillet</a:t>
            </a:r>
            <a:r>
              <a:rPr lang="en-US" sz="3200" dirty="0"/>
              <a:t> 2024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16" y="836712"/>
            <a:ext cx="8712968" cy="5256584"/>
          </a:xfrm>
        </p:spPr>
        <p:txBody>
          <a:bodyPr>
            <a:normAutofit/>
          </a:bodyPr>
          <a:lstStyle/>
          <a:p>
            <a:endParaRPr lang="en-US" altLang="fr-FR" sz="2200" dirty="0"/>
          </a:p>
          <a:p>
            <a:pPr marL="457200" lvl="1" indent="0" rtl="0">
              <a:buNone/>
            </a:pPr>
            <a:endParaRPr lang="en-US" altLang="fr-FR" sz="2200" dirty="0"/>
          </a:p>
          <a:p>
            <a:pPr lvl="1">
              <a:spcBef>
                <a:spcPts val="600"/>
              </a:spcBef>
            </a:pPr>
            <a:r>
              <a:rPr lang="en-US" altLang="fr-FR" sz="2200" dirty="0" err="1"/>
              <a:t>L’office</a:t>
            </a:r>
            <a:r>
              <a:rPr lang="en-US" altLang="fr-FR" sz="2200" dirty="0"/>
              <a:t> </a:t>
            </a:r>
            <a:r>
              <a:rPr lang="en-US" altLang="fr-FR" sz="2200" dirty="0" err="1"/>
              <a:t>récepteur</a:t>
            </a:r>
            <a:r>
              <a:rPr lang="en-US" altLang="fr-FR" sz="2200" dirty="0"/>
              <a:t> dispose </a:t>
            </a:r>
            <a:r>
              <a:rPr lang="en-US" altLang="fr-FR" sz="2200" dirty="0" err="1"/>
              <a:t>d’une</a:t>
            </a:r>
            <a:r>
              <a:rPr lang="en-US" altLang="fr-FR" sz="2200" dirty="0"/>
              <a:t> </a:t>
            </a:r>
            <a:r>
              <a:rPr lang="en-US" altLang="fr-FR" sz="2200" dirty="0" err="1"/>
              <a:t>certaine</a:t>
            </a:r>
            <a:r>
              <a:rPr lang="en-US" altLang="fr-FR" sz="2200" dirty="0"/>
              <a:t> </a:t>
            </a:r>
            <a:r>
              <a:rPr lang="en-US" altLang="fr-FR" sz="2200" dirty="0" err="1"/>
              <a:t>souplesse</a:t>
            </a:r>
            <a:r>
              <a:rPr lang="en-US" altLang="fr-FR" sz="2200" dirty="0"/>
              <a:t> pour </a:t>
            </a:r>
            <a:r>
              <a:rPr lang="en-US" altLang="fr-FR" sz="2200" dirty="0" err="1"/>
              <a:t>exclure</a:t>
            </a:r>
            <a:r>
              <a:rPr lang="en-US" altLang="fr-FR" sz="2200" dirty="0"/>
              <a:t> les </a:t>
            </a:r>
            <a:r>
              <a:rPr lang="en-US" altLang="fr-FR" sz="2200" dirty="0" err="1"/>
              <a:t>cas</a:t>
            </a:r>
            <a:r>
              <a:rPr lang="en-US" altLang="fr-FR" sz="2200" dirty="0"/>
              <a:t> de </a:t>
            </a:r>
            <a:r>
              <a:rPr lang="en-US" altLang="fr-FR" sz="2200" dirty="0" err="1"/>
              <a:t>termes</a:t>
            </a:r>
            <a:r>
              <a:rPr lang="en-US" altLang="fr-FR" sz="2200" dirty="0"/>
              <a:t> non </a:t>
            </a:r>
            <a:r>
              <a:rPr lang="en-US" altLang="fr-FR" sz="2200" dirty="0" err="1"/>
              <a:t>connotés</a:t>
            </a:r>
            <a:r>
              <a:rPr lang="en-US" altLang="fr-FR" sz="2200" dirty="0"/>
              <a:t>, de </a:t>
            </a:r>
            <a:r>
              <a:rPr lang="en-US" altLang="fr-FR" sz="2200" dirty="0" err="1"/>
              <a:t>translittération</a:t>
            </a:r>
            <a:r>
              <a:rPr lang="en-US" altLang="fr-FR" sz="2200" dirty="0"/>
              <a:t> </a:t>
            </a:r>
            <a:r>
              <a:rPr lang="en-US" altLang="fr-FR" sz="2200" dirty="0" err="1"/>
              <a:t>ou</a:t>
            </a:r>
            <a:r>
              <a:rPr lang="en-US" altLang="fr-FR" sz="2200" dirty="0"/>
              <a:t> de </a:t>
            </a:r>
            <a:r>
              <a:rPr lang="en-US" altLang="fr-FR" sz="2200" dirty="0" err="1"/>
              <a:t>traduction</a:t>
            </a:r>
            <a:r>
              <a:rPr lang="en-US" altLang="fr-FR" sz="2200" dirty="0"/>
              <a:t> de </a:t>
            </a:r>
            <a:r>
              <a:rPr lang="en-US" altLang="fr-FR" sz="2200" dirty="0" err="1"/>
              <a:t>termes</a:t>
            </a:r>
            <a:r>
              <a:rPr lang="en-US" altLang="fr-FR" sz="2200" dirty="0"/>
              <a:t> techniques, </a:t>
            </a:r>
            <a:r>
              <a:rPr lang="en-US" altLang="fr-FR" sz="2200" dirty="0" err="1"/>
              <a:t>ou</a:t>
            </a:r>
            <a:r>
              <a:rPr lang="en-US" altLang="fr-FR" sz="2200" dirty="0"/>
              <a:t> les </a:t>
            </a:r>
            <a:r>
              <a:rPr lang="en-US" altLang="fr-FR" sz="2200" dirty="0" err="1"/>
              <a:t>cas</a:t>
            </a:r>
            <a:r>
              <a:rPr lang="en-US" altLang="fr-FR" sz="2200" dirty="0"/>
              <a:t> </a:t>
            </a:r>
            <a:r>
              <a:rPr lang="en-US" altLang="fr-FR" sz="2200" dirty="0" err="1"/>
              <a:t>d’inventions</a:t>
            </a:r>
            <a:r>
              <a:rPr lang="en-US" altLang="fr-FR" sz="2200" dirty="0"/>
              <a:t> relatives aux technologies de la </a:t>
            </a:r>
            <a:r>
              <a:rPr lang="en-US" altLang="fr-FR" sz="2200" dirty="0" err="1"/>
              <a:t>traduction</a:t>
            </a:r>
            <a:endParaRPr lang="en-US" altLang="fr-FR" sz="2200" dirty="0"/>
          </a:p>
          <a:p>
            <a:pPr lvl="1" rtl="0">
              <a:spcBef>
                <a:spcPts val="600"/>
              </a:spcBef>
            </a:pPr>
            <a:r>
              <a:rPr lang="en-US" altLang="fr-FR" sz="2200" dirty="0" err="1"/>
              <a:t>Règle</a:t>
            </a:r>
            <a:r>
              <a:rPr lang="en-US" altLang="fr-FR" sz="2200" dirty="0"/>
              <a:t> </a:t>
            </a:r>
            <a:r>
              <a:rPr lang="en-US" altLang="fr-FR" sz="2200" dirty="0" err="1"/>
              <a:t>spéciale</a:t>
            </a:r>
            <a:r>
              <a:rPr lang="en-US" altLang="fr-FR" sz="2200" dirty="0"/>
              <a:t> déjà </a:t>
            </a:r>
            <a:r>
              <a:rPr lang="en-US" altLang="fr-FR" sz="2200" dirty="0" err="1"/>
              <a:t>en</a:t>
            </a:r>
            <a:r>
              <a:rPr lang="en-US" altLang="fr-FR" sz="2200" dirty="0"/>
              <a:t> </a:t>
            </a:r>
            <a:r>
              <a:rPr lang="en-US" altLang="fr-FR" sz="2200" dirty="0" err="1"/>
              <a:t>vigueur</a:t>
            </a:r>
            <a:r>
              <a:rPr lang="en-US" altLang="fr-FR" sz="2200" dirty="0"/>
              <a:t> pour les </a:t>
            </a:r>
            <a:r>
              <a:rPr lang="en-US" altLang="fr-FR" sz="2200" dirty="0" err="1"/>
              <a:t>cas</a:t>
            </a:r>
            <a:r>
              <a:rPr lang="en-US" altLang="fr-FR" sz="2200" dirty="0"/>
              <a:t> </a:t>
            </a:r>
            <a:r>
              <a:rPr lang="en-US" altLang="fr-FR" sz="2200" dirty="0" err="1"/>
              <a:t>où</a:t>
            </a:r>
            <a:r>
              <a:rPr lang="en-US" altLang="fr-FR" sz="2200" dirty="0"/>
              <a:t> </a:t>
            </a:r>
            <a:r>
              <a:rPr lang="en-US" altLang="fr-FR" sz="2200" dirty="0" err="1"/>
              <a:t>plusieurs</a:t>
            </a:r>
            <a:r>
              <a:rPr lang="en-US" altLang="fr-FR" sz="2200" dirty="0"/>
              <a:t> </a:t>
            </a:r>
            <a:r>
              <a:rPr lang="en-US" altLang="fr-FR" sz="2200" dirty="0" err="1"/>
              <a:t>langues</a:t>
            </a:r>
            <a:r>
              <a:rPr lang="en-US" altLang="fr-FR" sz="2200" dirty="0"/>
              <a:t> </a:t>
            </a:r>
            <a:r>
              <a:rPr lang="en-US" altLang="fr-FR" sz="2200" dirty="0" err="1"/>
              <a:t>sont</a:t>
            </a:r>
            <a:r>
              <a:rPr lang="en-US" altLang="fr-FR" sz="2200" dirty="0"/>
              <a:t> </a:t>
            </a:r>
            <a:r>
              <a:rPr lang="en-US" altLang="fr-FR" sz="2200" dirty="0" err="1"/>
              <a:t>utilisées</a:t>
            </a:r>
            <a:r>
              <a:rPr lang="en-US" altLang="fr-FR" sz="2200" dirty="0"/>
              <a:t> dans </a:t>
            </a:r>
            <a:r>
              <a:rPr lang="en-US" altLang="fr-FR" sz="2200" dirty="0" err="1"/>
              <a:t>l’abrégé</a:t>
            </a:r>
            <a:r>
              <a:rPr lang="en-US" altLang="fr-FR" sz="2200" dirty="0"/>
              <a:t> </a:t>
            </a:r>
            <a:r>
              <a:rPr lang="en-US" altLang="fr-FR" sz="2200" dirty="0" err="1"/>
              <a:t>ou</a:t>
            </a:r>
            <a:r>
              <a:rPr lang="en-US" altLang="fr-FR" sz="2200" dirty="0"/>
              <a:t> le </a:t>
            </a:r>
            <a:r>
              <a:rPr lang="en-US" altLang="fr-FR" sz="2200" dirty="0" err="1"/>
              <a:t>texte</a:t>
            </a:r>
            <a:r>
              <a:rPr lang="en-US" altLang="fr-FR" sz="2200" dirty="0"/>
              <a:t> des dessins (</a:t>
            </a:r>
            <a:r>
              <a:rPr lang="en-US" altLang="fr-FR" sz="2200" dirty="0" err="1"/>
              <a:t>règle</a:t>
            </a:r>
            <a:r>
              <a:rPr lang="en-US" altLang="fr-FR" sz="2200" dirty="0"/>
              <a:t> 26.3</a:t>
            </a:r>
            <a:r>
              <a:rPr lang="en-US" altLang="fr-FR" sz="2200" i="1" dirty="0"/>
              <a:t>ter</a:t>
            </a:r>
            <a:r>
              <a:rPr lang="en-US" altLang="fr-FR" sz="2200" dirty="0"/>
              <a:t>.a))</a:t>
            </a:r>
          </a:p>
          <a:p>
            <a:pPr lvl="1" rtl="0">
              <a:spcBef>
                <a:spcPts val="600"/>
              </a:spcBef>
            </a:pPr>
            <a:r>
              <a:rPr lang="en-US" altLang="fr-FR" sz="2200" dirty="0" err="1"/>
              <a:t>Entrent</a:t>
            </a:r>
            <a:r>
              <a:rPr lang="en-US" altLang="fr-FR" sz="2200" dirty="0"/>
              <a:t> </a:t>
            </a:r>
            <a:r>
              <a:rPr lang="en-US" altLang="fr-FR" sz="2200" dirty="0" err="1"/>
              <a:t>en</a:t>
            </a:r>
            <a:r>
              <a:rPr lang="en-US" altLang="fr-FR" sz="2200" dirty="0"/>
              <a:t> </a:t>
            </a:r>
            <a:r>
              <a:rPr lang="en-US" altLang="fr-FR" sz="2200" dirty="0" err="1"/>
              <a:t>vigueur</a:t>
            </a:r>
            <a:r>
              <a:rPr lang="en-US" altLang="fr-FR" sz="2200" dirty="0"/>
              <a:t> le 1</a:t>
            </a:r>
            <a:r>
              <a:rPr lang="en-US" altLang="fr-FR" sz="2200" baseline="30000" dirty="0"/>
              <a:t>er</a:t>
            </a:r>
            <a:r>
              <a:rPr lang="en-US" altLang="fr-FR" sz="2200" dirty="0"/>
              <a:t> </a:t>
            </a:r>
            <a:r>
              <a:rPr lang="en-US" altLang="fr-FR" sz="2200" dirty="0" err="1"/>
              <a:t>juillet</a:t>
            </a:r>
            <a:r>
              <a:rPr lang="en-US" altLang="fr-FR" sz="2200" dirty="0"/>
              <a:t> 2024 et </a:t>
            </a:r>
            <a:r>
              <a:rPr lang="en-US" altLang="fr-FR" sz="2200" dirty="0" err="1"/>
              <a:t>s’appliquent</a:t>
            </a:r>
            <a:r>
              <a:rPr lang="en-US" altLang="fr-FR" sz="2200" dirty="0"/>
              <a:t> aux </a:t>
            </a:r>
            <a:r>
              <a:rPr lang="en-US" altLang="fr-FR" sz="2200" dirty="0" err="1"/>
              <a:t>demandes</a:t>
            </a:r>
            <a:r>
              <a:rPr lang="en-US" altLang="fr-FR" sz="2200" dirty="0"/>
              <a:t> </a:t>
            </a:r>
            <a:r>
              <a:rPr lang="en-US" altLang="fr-FR" sz="2200" dirty="0" err="1"/>
              <a:t>internationales</a:t>
            </a:r>
            <a:r>
              <a:rPr lang="en-US" altLang="fr-FR" sz="2200" dirty="0"/>
              <a:t> </a:t>
            </a:r>
            <a:r>
              <a:rPr lang="en-US" altLang="fr-FR" sz="2200" dirty="0" err="1"/>
              <a:t>déposées</a:t>
            </a:r>
            <a:r>
              <a:rPr lang="en-US" altLang="fr-FR" sz="2200" dirty="0"/>
              <a:t> à </a:t>
            </a:r>
            <a:r>
              <a:rPr lang="en-US" altLang="fr-FR" sz="2200" dirty="0" err="1"/>
              <a:t>compter</a:t>
            </a:r>
            <a:r>
              <a:rPr lang="en-US" altLang="fr-FR" sz="2200" dirty="0"/>
              <a:t> de </a:t>
            </a:r>
            <a:r>
              <a:rPr lang="en-US" altLang="fr-FR" sz="2200" dirty="0" err="1"/>
              <a:t>cette</a:t>
            </a:r>
            <a:r>
              <a:rPr lang="en-US" altLang="fr-FR" sz="2200" dirty="0"/>
              <a:t> date</a:t>
            </a:r>
          </a:p>
          <a:p>
            <a:endParaRPr lang="en-US" altLang="fr-FR" sz="2200" dirty="0"/>
          </a:p>
          <a:p>
            <a:pPr lvl="1"/>
            <a:endParaRPr lang="en-US" altLang="fr-FR" sz="2200" dirty="0"/>
          </a:p>
          <a:p>
            <a:pPr lvl="1"/>
            <a:endParaRPr lang="en-US" altLang="fr-FR" sz="2200" dirty="0"/>
          </a:p>
          <a:p>
            <a:pPr lvl="1">
              <a:buFont typeface="Wingdings" pitchFamily="2" charset="2"/>
              <a:buChar char="Ø"/>
            </a:pPr>
            <a:endParaRPr lang="en-US" altLang="fr-FR" sz="2200" i="1" dirty="0"/>
          </a:p>
        </p:txBody>
      </p:sp>
    </p:spTree>
    <p:extLst>
      <p:ext uri="{BB962C8B-B14F-4D97-AF65-F5344CB8AC3E}">
        <p14:creationId xmlns:p14="http://schemas.microsoft.com/office/powerpoint/2010/main" val="407372423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4.14 unknown"/>
  <p:tag name="AS_RELEASE_DATE" val="2021.05.31"/>
  <p:tag name="AS_TITLE" val="Aspose.Slides for Java"/>
  <p:tag name="AS_VERSION" val="21.5"/>
</p:tagLst>
</file>

<file path=ppt/theme/theme1.xml><?xml version="1.0" encoding="utf-8"?>
<a:theme xmlns:a="http://schemas.openxmlformats.org/drawingml/2006/main" name="EN_2010_pct background png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EN_2010_pct background png</Template>
  <TotalTime>20436</TotalTime>
  <Words>256</Words>
  <Application>Microsoft Office PowerPoint</Application>
  <PresentationFormat>On-screen Show (4:3)</PresentationFormat>
  <Paragraphs>17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Microsoft Sans Serif</vt:lpstr>
      <vt:lpstr>Wingdings</vt:lpstr>
      <vt:lpstr>EN_2010_pct background png</vt:lpstr>
      <vt:lpstr>PowerPoint Presentation</vt:lpstr>
      <vt:lpstr>Modifications de règles du PCT à partir  du 1er juillet 2024 (1)</vt:lpstr>
      <vt:lpstr>Modifications de règles du PCT à partir  du 1er juillet 2024 (2)</vt:lpstr>
    </vt:vector>
  </TitlesOfParts>
  <Company>World Intellectual Property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ARGANOZA Rosalina</dc:creator>
  <cp:keywords>PUBLIC</cp:keywords>
  <cp:lastModifiedBy>JULLIARD Corinne</cp:lastModifiedBy>
  <cp:revision>158</cp:revision>
  <cp:lastPrinted>2023-10-10T07:26:03Z</cp:lastPrinted>
  <dcterms:created xsi:type="dcterms:W3CDTF">2013-10-25T09:07:15Z</dcterms:created>
  <dcterms:modified xsi:type="dcterms:W3CDTF">2024-06-13T06:50:34Z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ignment">
    <vt:lpwstr>Centre</vt:lpwstr>
  </property>
  <property fmtid="{D5CDD505-2E9C-101B-9397-08002B2CF9AE}" pid="3" name="Classification">
    <vt:lpwstr>Public</vt:lpwstr>
  </property>
  <property fmtid="{D5CDD505-2E9C-101B-9397-08002B2CF9AE}" pid="4" name="JustificationReason">
    <vt:lpwstr>
    </vt:lpwstr>
  </property>
  <property fmtid="{D5CDD505-2E9C-101B-9397-08002B2CF9AE}" pid="5" name="Language">
    <vt:lpwstr>English</vt:lpwstr>
  </property>
  <property fmtid="{D5CDD505-2E9C-101B-9397-08002B2CF9AE}" pid="6" name="MSIP_Label_20773ee6-353b-4fb9-a59d-0b94c8c67bea_ActionId">
    <vt:lpwstr>df0fd768-7d5f-41b1-be87-d3f536fe2066</vt:lpwstr>
  </property>
  <property fmtid="{D5CDD505-2E9C-101B-9397-08002B2CF9AE}" pid="7" name="MSIP_Label_20773ee6-353b-4fb9-a59d-0b94c8c67bea_ContentBits">
    <vt:lpwstr>0</vt:lpwstr>
  </property>
  <property fmtid="{D5CDD505-2E9C-101B-9397-08002B2CF9AE}" pid="8" name="MSIP_Label_20773ee6-353b-4fb9-a59d-0b94c8c67bea_Enabled">
    <vt:lpwstr>true</vt:lpwstr>
  </property>
  <property fmtid="{D5CDD505-2E9C-101B-9397-08002B2CF9AE}" pid="9" name="MSIP_Label_20773ee6-353b-4fb9-a59d-0b94c8c67bea_Method">
    <vt:lpwstr>Privileged</vt:lpwstr>
  </property>
  <property fmtid="{D5CDD505-2E9C-101B-9397-08002B2CF9AE}" pid="10" name="MSIP_Label_20773ee6-353b-4fb9-a59d-0b94c8c67bea_Name">
    <vt:lpwstr>No markings</vt:lpwstr>
  </property>
  <property fmtid="{D5CDD505-2E9C-101B-9397-08002B2CF9AE}" pid="11" name="MSIP_Label_20773ee6-353b-4fb9-a59d-0b94c8c67bea_SetDate">
    <vt:lpwstr>2023-05-23T10:32:29Z</vt:lpwstr>
  </property>
  <property fmtid="{D5CDD505-2E9C-101B-9397-08002B2CF9AE}" pid="12" name="MSIP_Label_20773ee6-353b-4fb9-a59d-0b94c8c67bea_SiteId">
    <vt:lpwstr>faa31b06-8ccc-48c9-867f-f7510dd11c02</vt:lpwstr>
  </property>
  <property fmtid="{D5CDD505-2E9C-101B-9397-08002B2CF9AE}" pid="13" name="TCSClassification">
    <vt:lpwstr>PUBLIC</vt:lpwstr>
  </property>
  <property fmtid="{D5CDD505-2E9C-101B-9397-08002B2CF9AE}" pid="14" name="TitusGUID">
    <vt:lpwstr>57c2526b-b672-4577-aa4a-5cdbb8a83d5a</vt:lpwstr>
  </property>
  <property fmtid="{D5CDD505-2E9C-101B-9397-08002B2CF9AE}" pid="15" name="VisualMarkings">
    <vt:lpwstr>None</vt:lpwstr>
  </property>
</Properties>
</file>