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907" r:id="rId2"/>
    <p:sldId id="1905" r:id="rId3"/>
    <p:sldId id="1906" r:id="rId4"/>
  </p:sldIdLst>
  <p:sldSz cx="9144000" cy="6858000" type="screen4x3"/>
  <p:notesSz cx="6797675" cy="9926638"/>
  <p:custDataLst>
    <p:tags r:id="rId7"/>
  </p:custDataLst>
  <p:defaultTextStyle>
    <a:defPPr rtl="0"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3979" autoAdjust="0"/>
  </p:normalViewPr>
  <p:slideViewPr>
    <p:cSldViewPr>
      <p:cViewPr varScale="1">
        <p:scale>
          <a:sx n="77" d="100"/>
          <a:sy n="77" d="100"/>
        </p:scale>
        <p:origin x="1594" y="67"/>
      </p:cViewPr>
      <p:guideLst>
        <p:guide orient="horz" pos="1026"/>
        <p:guide pos="1791"/>
      </p:guideLst>
    </p:cSldViewPr>
  </p:slideViewPr>
  <p:outlineViewPr>
    <p:cViewPr>
      <p:scale>
        <a:sx n="33" d="100"/>
        <a:sy n="33" d="100"/>
      </p:scale>
      <p:origin x="0" y="-153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>
                <a:solidFill>
                  <a:srgbClr val="9D0A2B"/>
                </a:solidFill>
              </a:rPr>
              <a:t>The International </a:t>
            </a:r>
            <a:br>
              <a:rPr lang="fr-CH" sz="1200" b="1">
                <a:solidFill>
                  <a:srgbClr val="9D0A2B"/>
                </a:solidFill>
              </a:rPr>
            </a:br>
            <a:r>
              <a:rPr lang="fr-CH" sz="12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Tx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Tx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Box 4"/>
          <p:cNvSpPr txBox="1"/>
          <p:nvPr userDrawn="1"/>
        </p:nvSpPr>
        <p:spPr>
          <a:xfrm>
            <a:off x="5768" y="650026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900"/>
              <a:t>2024 rule changes</a:t>
            </a:r>
          </a:p>
          <a:p>
            <a:pPr>
              <a:spcBef>
                <a:spcPct val="0"/>
              </a:spcBef>
              <a:defRPr/>
            </a:pPr>
            <a:r>
              <a:rPr lang="en-US" sz="900"/>
              <a:t>14-05-2024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305825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438968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>
                <a:solidFill>
                  <a:srgbClr val="9D0A2B"/>
                </a:solidFill>
              </a:rPr>
              <a:t>The International </a:t>
            </a:r>
            <a:br>
              <a:rPr lang="fr-CH" sz="800" b="1" dirty="0">
                <a:solidFill>
                  <a:srgbClr val="9D0A2B"/>
                </a:solidFill>
              </a:rPr>
            </a:br>
            <a:r>
              <a:rPr lang="fr-CH" sz="800" b="1" dirty="0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5CE52-45C2-72D1-3652-9BCA4E5A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920880" cy="2328417"/>
          </a:xfrm>
        </p:spPr>
        <p:txBody>
          <a:bodyPr/>
          <a:lstStyle/>
          <a:p>
            <a:pPr rtl="0"/>
            <a:r>
              <a:rPr lang="en-US" sz="3400" b="1" dirty="0">
                <a:solidFill>
                  <a:srgbClr val="70899B"/>
                </a:solidFill>
              </a:rPr>
              <a:t>Modifications du </a:t>
            </a:r>
            <a:r>
              <a:rPr lang="en-US" sz="3400" b="1" dirty="0" err="1">
                <a:solidFill>
                  <a:srgbClr val="70899B"/>
                </a:solidFill>
              </a:rPr>
              <a:t>règlement</a:t>
            </a:r>
            <a:r>
              <a:rPr lang="en-US" sz="3400" b="1" dirty="0">
                <a:solidFill>
                  <a:srgbClr val="70899B"/>
                </a:solidFill>
              </a:rPr>
              <a:t> </a:t>
            </a:r>
            <a:r>
              <a:rPr lang="en-US" sz="3400" b="1" dirty="0" err="1">
                <a:solidFill>
                  <a:srgbClr val="70899B"/>
                </a:solidFill>
              </a:rPr>
              <a:t>d’exécution</a:t>
            </a:r>
            <a:r>
              <a:rPr lang="en-US" sz="3400" b="1" dirty="0">
                <a:solidFill>
                  <a:srgbClr val="70899B"/>
                </a:solidFill>
              </a:rPr>
              <a:t> du PCT </a:t>
            </a:r>
            <a:r>
              <a:rPr lang="en-US" sz="3400" b="1" dirty="0" err="1">
                <a:solidFill>
                  <a:srgbClr val="70899B"/>
                </a:solidFill>
              </a:rPr>
              <a:t>en</a:t>
            </a:r>
            <a:r>
              <a:rPr lang="en-US" sz="3400" b="1" dirty="0">
                <a:solidFill>
                  <a:srgbClr val="70899B"/>
                </a:solidFill>
              </a:rPr>
              <a:t> </a:t>
            </a:r>
            <a:r>
              <a:rPr lang="en-US" sz="3400" b="1" dirty="0" err="1">
                <a:solidFill>
                  <a:srgbClr val="70899B"/>
                </a:solidFill>
              </a:rPr>
              <a:t>vigueur</a:t>
            </a:r>
            <a:r>
              <a:rPr lang="en-US" sz="3400" b="1" dirty="0">
                <a:solidFill>
                  <a:srgbClr val="70899B"/>
                </a:solidFill>
              </a:rPr>
              <a:t> à </a:t>
            </a:r>
            <a:r>
              <a:rPr lang="en-US" sz="3400" b="1" dirty="0" err="1">
                <a:solidFill>
                  <a:srgbClr val="70899B"/>
                </a:solidFill>
              </a:rPr>
              <a:t>partir</a:t>
            </a:r>
            <a:r>
              <a:rPr lang="en-US" sz="3400" b="1" dirty="0">
                <a:solidFill>
                  <a:srgbClr val="70899B"/>
                </a:solidFill>
              </a:rPr>
              <a:t> du 1</a:t>
            </a:r>
            <a:r>
              <a:rPr lang="en-US" sz="3400" b="1" baseline="30000" dirty="0">
                <a:solidFill>
                  <a:srgbClr val="70899B"/>
                </a:solidFill>
              </a:rPr>
              <a:t>er</a:t>
            </a:r>
            <a:r>
              <a:rPr lang="en-US" sz="3400" b="1" dirty="0">
                <a:solidFill>
                  <a:srgbClr val="70899B"/>
                </a:solidFill>
              </a:rPr>
              <a:t> </a:t>
            </a:r>
            <a:r>
              <a:rPr lang="en-US" sz="3400" b="1" dirty="0" err="1">
                <a:solidFill>
                  <a:srgbClr val="70899B"/>
                </a:solidFill>
              </a:rPr>
              <a:t>juillet</a:t>
            </a:r>
            <a:r>
              <a:rPr lang="en-US" sz="3400" b="1" dirty="0">
                <a:solidFill>
                  <a:srgbClr val="70899B"/>
                </a:solidFill>
              </a:rPr>
              <a:t> 2024</a:t>
            </a:r>
          </a:p>
          <a:p>
            <a:endParaRPr lang="fr-CH" dirty="0"/>
          </a:p>
        </p:txBody>
      </p:sp>
      <p:pic>
        <p:nvPicPr>
          <p:cNvPr id="4" name="Picture 8" descr="Puce-3_pct">
            <a:extLst>
              <a:ext uri="{FF2B5EF4-FFF2-40B4-BE49-F238E27FC236}">
                <a16:creationId xmlns:a16="http://schemas.microsoft.com/office/drawing/2014/main" id="{BFDD34BC-F0FA-1FD0-273E-D10CA0F0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278092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36465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1050706"/>
          </a:xfrm>
        </p:spPr>
        <p:txBody>
          <a:bodyPr/>
          <a:lstStyle/>
          <a:p>
            <a:pPr algn="ctr" rtl="0"/>
            <a:r>
              <a:rPr lang="en-US" sz="3200" dirty="0"/>
              <a:t>Modifications de </a:t>
            </a:r>
            <a:r>
              <a:rPr lang="en-US" sz="3200" dirty="0" err="1"/>
              <a:t>règles</a:t>
            </a:r>
            <a:r>
              <a:rPr lang="en-US" sz="3200" dirty="0"/>
              <a:t> du PCT à </a:t>
            </a:r>
            <a:r>
              <a:rPr lang="en-US" sz="3200" dirty="0" err="1"/>
              <a:t>partir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du 1</a:t>
            </a:r>
            <a:r>
              <a:rPr lang="en-US" sz="3200" baseline="30000" dirty="0"/>
              <a:t>er </a:t>
            </a:r>
            <a:r>
              <a:rPr lang="en-US" sz="3200" dirty="0" err="1"/>
              <a:t>juillet</a:t>
            </a:r>
            <a:r>
              <a:rPr lang="en-US" sz="3200" dirty="0"/>
              <a:t> 2024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832648"/>
          </a:xfrm>
        </p:spPr>
        <p:txBody>
          <a:bodyPr>
            <a:noAutofit/>
          </a:bodyPr>
          <a:lstStyle/>
          <a:p>
            <a:pPr rtl="0">
              <a:spcBef>
                <a:spcPts val="600"/>
              </a:spcBef>
            </a:pPr>
            <a:r>
              <a:rPr lang="en-US" altLang="fr-FR" sz="2200" dirty="0"/>
              <a:t>Modifications des </a:t>
            </a:r>
            <a:r>
              <a:rPr lang="en-US" altLang="fr-FR" sz="2200" dirty="0" err="1"/>
              <a:t>règles</a:t>
            </a:r>
            <a:r>
              <a:rPr lang="en-US" altLang="fr-FR" sz="2200" dirty="0"/>
              <a:t> 26.3 et 29.1 du </a:t>
            </a:r>
            <a:r>
              <a:rPr lang="en-US" altLang="fr-FR" sz="2200" dirty="0" err="1"/>
              <a:t>règlement</a:t>
            </a:r>
            <a:r>
              <a:rPr lang="en-US" altLang="fr-FR" sz="2200" dirty="0"/>
              <a:t> </a:t>
            </a:r>
            <a:r>
              <a:rPr lang="en-US" altLang="fr-FR" sz="2200" dirty="0" err="1"/>
              <a:t>d’exécution</a:t>
            </a:r>
            <a:r>
              <a:rPr lang="en-US" altLang="fr-FR" sz="2200" dirty="0"/>
              <a:t> du PCT et nouvelle </a:t>
            </a:r>
            <a:r>
              <a:rPr lang="en-US" altLang="fr-FR" sz="2200" dirty="0" err="1"/>
              <a:t>règle</a:t>
            </a:r>
            <a:r>
              <a:rPr lang="en-US" altLang="fr-FR" sz="2200" dirty="0"/>
              <a:t> 26.3</a:t>
            </a:r>
            <a:r>
              <a:rPr lang="en-US" altLang="fr-FR" sz="2200" i="1" dirty="0"/>
              <a:t>ter</a:t>
            </a:r>
            <a:r>
              <a:rPr lang="en-US" altLang="fr-FR" sz="2200" dirty="0"/>
              <a:t>.e) : </a:t>
            </a:r>
            <a:r>
              <a:rPr lang="en-US" altLang="fr-FR" sz="2200" dirty="0" err="1"/>
              <a:t>Demandes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internationales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rédigées</a:t>
            </a:r>
            <a:r>
              <a:rPr lang="en-US" altLang="fr-FR" sz="2200" dirty="0"/>
              <a:t> dans </a:t>
            </a:r>
            <a:r>
              <a:rPr lang="en-US" altLang="fr-FR" sz="2200" dirty="0" err="1"/>
              <a:t>plusieurs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langues</a:t>
            </a:r>
            <a:endParaRPr lang="en-US" altLang="fr-FR" sz="2200" dirty="0"/>
          </a:p>
          <a:p>
            <a:pPr lvl="1" rtl="0">
              <a:spcBef>
                <a:spcPts val="600"/>
              </a:spcBef>
            </a:pPr>
            <a:r>
              <a:rPr lang="en-US" altLang="fr-FR" sz="2200" dirty="0"/>
              <a:t>Intention de conserver la date de </a:t>
            </a:r>
            <a:r>
              <a:rPr lang="en-US" altLang="fr-FR" sz="2200" dirty="0" err="1"/>
              <a:t>dépôt</a:t>
            </a:r>
            <a:r>
              <a:rPr lang="en-US" altLang="fr-FR" sz="2200" dirty="0"/>
              <a:t> international pour les </a:t>
            </a:r>
            <a:r>
              <a:rPr lang="en-US" altLang="fr-FR" sz="2200" dirty="0" err="1"/>
              <a:t>demandes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internationales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contenant</a:t>
            </a:r>
            <a:r>
              <a:rPr lang="en-US" altLang="fr-FR" sz="2200" dirty="0"/>
              <a:t> plus </a:t>
            </a:r>
            <a:r>
              <a:rPr lang="en-US" altLang="fr-FR" sz="2200" dirty="0" err="1"/>
              <a:t>d’une</a:t>
            </a:r>
            <a:r>
              <a:rPr lang="en-US" altLang="fr-FR" sz="2200" dirty="0"/>
              <a:t> langue dans la description et/</a:t>
            </a:r>
            <a:r>
              <a:rPr lang="en-US" altLang="fr-FR" sz="2200" dirty="0" err="1"/>
              <a:t>ou</a:t>
            </a:r>
            <a:r>
              <a:rPr lang="en-US" altLang="fr-FR" sz="2200" dirty="0"/>
              <a:t> les revendications </a:t>
            </a:r>
            <a:r>
              <a:rPr lang="en-US" altLang="fr-FR" sz="2200" dirty="0" err="1"/>
              <a:t>si</a:t>
            </a:r>
            <a:r>
              <a:rPr lang="en-US" altLang="fr-FR" sz="2200" dirty="0"/>
              <a:t> </a:t>
            </a:r>
            <a:r>
              <a:rPr lang="en-US" altLang="fr-FR" sz="2200" dirty="0" err="1"/>
              <a:t>toutes</a:t>
            </a:r>
            <a:r>
              <a:rPr lang="en-US" altLang="fr-FR" sz="2200" dirty="0"/>
              <a:t> les </a:t>
            </a:r>
            <a:r>
              <a:rPr lang="en-US" altLang="fr-FR" sz="2200" dirty="0" err="1"/>
              <a:t>langues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utilisées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sont</a:t>
            </a:r>
            <a:r>
              <a:rPr lang="en-US" altLang="fr-FR" sz="2200" dirty="0"/>
              <a:t> </a:t>
            </a:r>
            <a:r>
              <a:rPr lang="en-US" altLang="fr-FR" sz="2200" dirty="0" err="1"/>
              <a:t>acceptées</a:t>
            </a:r>
            <a:r>
              <a:rPr lang="en-US" altLang="fr-FR" sz="2200" dirty="0"/>
              <a:t> par </a:t>
            </a:r>
            <a:r>
              <a:rPr lang="en-US" altLang="fr-FR" sz="2200" dirty="0" err="1"/>
              <a:t>l’office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récepteur</a:t>
            </a:r>
            <a:endParaRPr lang="en-US" altLang="fr-FR" sz="2200" dirty="0"/>
          </a:p>
          <a:p>
            <a:pPr marL="742950" lvl="1" indent="-285750" rtl="0">
              <a:spcBef>
                <a:spcPts val="600"/>
              </a:spcBef>
              <a:spcAft>
                <a:spcPts val="800"/>
              </a:spcAft>
              <a:buFont typeface="Wingdings" pitchFamily="2" charset="2"/>
              <a:buChar char=""/>
              <a:tabLst>
                <a:tab pos="914400" algn="l"/>
              </a:tabLst>
            </a:pP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L’office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récepteur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invitera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le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déposant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à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remettre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une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traduction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des (parties des) revendications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pertinentes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et/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ou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de la description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en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une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seule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langue, qui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est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également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une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langue de publication et qui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est</a:t>
            </a:r>
            <a:r>
              <a:rPr lang="en-US" sz="2200" kern="100" dirty="0"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acceptée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par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l’administration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chargée</a:t>
            </a:r>
            <a:r>
              <a:rPr lang="en-US" sz="2200" kern="100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 de la recherche </a:t>
            </a:r>
            <a:r>
              <a:rPr lang="en-US" sz="2200" kern="100" dirty="0" err="1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internationale</a:t>
            </a:r>
            <a:endParaRPr lang="en-US" altLang="fr-FR" sz="2200" dirty="0"/>
          </a:p>
          <a:p>
            <a:pPr lvl="1" rtl="0">
              <a:spcBef>
                <a:spcPts val="600"/>
              </a:spcBef>
            </a:pPr>
            <a:r>
              <a:rPr lang="en-US" altLang="fr-FR" sz="2200" dirty="0"/>
              <a:t>Si </a:t>
            </a:r>
            <a:r>
              <a:rPr lang="en-US" altLang="fr-FR" sz="2200" dirty="0" err="1"/>
              <a:t>l’office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récepteur</a:t>
            </a:r>
            <a:r>
              <a:rPr lang="en-US" altLang="fr-FR" sz="2200" dirty="0"/>
              <a:t> </a:t>
            </a:r>
            <a:r>
              <a:rPr lang="en-US" altLang="fr-FR" sz="2200" dirty="0" err="1"/>
              <a:t>n’accepte</a:t>
            </a:r>
            <a:r>
              <a:rPr lang="en-US" altLang="fr-FR" sz="2200" dirty="0"/>
              <a:t> pas </a:t>
            </a:r>
            <a:r>
              <a:rPr lang="en-US" altLang="fr-FR" sz="2200" dirty="0" err="1"/>
              <a:t>toutes</a:t>
            </a:r>
            <a:r>
              <a:rPr lang="en-US" altLang="fr-FR" sz="2200" dirty="0"/>
              <a:t> les </a:t>
            </a:r>
            <a:r>
              <a:rPr lang="en-US" altLang="fr-FR" sz="2200" dirty="0" err="1"/>
              <a:t>langues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utilisées</a:t>
            </a:r>
            <a:r>
              <a:rPr lang="en-US" altLang="fr-FR" sz="2200" dirty="0"/>
              <a:t>, il </a:t>
            </a:r>
            <a:r>
              <a:rPr lang="en-US" altLang="fr-FR" sz="2200" dirty="0" err="1"/>
              <a:t>transmettra</a:t>
            </a:r>
            <a:r>
              <a:rPr lang="en-US" altLang="fr-FR" sz="2200" dirty="0"/>
              <a:t> la </a:t>
            </a:r>
            <a:r>
              <a:rPr lang="en-US" altLang="fr-FR" sz="2200" dirty="0" err="1"/>
              <a:t>demande</a:t>
            </a:r>
            <a:r>
              <a:rPr lang="en-US" altLang="fr-FR" sz="2200" dirty="0"/>
              <a:t> au bureau international </a:t>
            </a:r>
            <a:r>
              <a:rPr lang="en-US" altLang="fr-FR" sz="2200" dirty="0" err="1"/>
              <a:t>agissant</a:t>
            </a:r>
            <a:r>
              <a:rPr lang="en-US" altLang="fr-FR" sz="2200" dirty="0"/>
              <a:t> </a:t>
            </a:r>
            <a:r>
              <a:rPr lang="en-US" altLang="fr-FR" sz="2200" dirty="0" err="1"/>
              <a:t>en</a:t>
            </a:r>
            <a:r>
              <a:rPr lang="en-US" altLang="fr-FR" sz="2200" dirty="0"/>
              <a:t> tant </a:t>
            </a:r>
            <a:r>
              <a:rPr lang="en-US" altLang="fr-FR" sz="2200" dirty="0" err="1"/>
              <a:t>qu’office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récepteur</a:t>
            </a:r>
            <a:r>
              <a:rPr lang="en-US" altLang="fr-FR" sz="2200" dirty="0"/>
              <a:t> </a:t>
            </a:r>
            <a:r>
              <a:rPr lang="en-US" altLang="fr-FR" sz="2200" dirty="0" err="1"/>
              <a:t>en</a:t>
            </a:r>
            <a:r>
              <a:rPr lang="en-US" altLang="fr-FR" sz="2200" dirty="0"/>
              <a:t> vertu de la </a:t>
            </a:r>
            <a:r>
              <a:rPr lang="en-US" altLang="fr-FR" sz="2200" dirty="0" err="1"/>
              <a:t>règle</a:t>
            </a:r>
            <a:r>
              <a:rPr lang="en-US" altLang="fr-FR" sz="2200" dirty="0"/>
              <a:t> 19.4</a:t>
            </a:r>
          </a:p>
          <a:p>
            <a:pPr lvl="1"/>
            <a:endParaRPr lang="en-US" altLang="fr-FR" sz="2200" dirty="0"/>
          </a:p>
          <a:p>
            <a:pPr lvl="1"/>
            <a:endParaRPr lang="en-US" altLang="fr-FR" sz="2200" dirty="0"/>
          </a:p>
          <a:p>
            <a:pPr lvl="1">
              <a:buFont typeface="Wingdings" pitchFamily="2" charset="2"/>
              <a:buChar char="Ø"/>
            </a:pPr>
            <a:endParaRPr lang="en-US" altLang="fr-FR" sz="2200" i="1" dirty="0"/>
          </a:p>
        </p:txBody>
      </p:sp>
    </p:spTree>
    <p:extLst>
      <p:ext uri="{BB962C8B-B14F-4D97-AF65-F5344CB8AC3E}">
        <p14:creationId xmlns:p14="http://schemas.microsoft.com/office/powerpoint/2010/main" val="328180766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1338738"/>
          </a:xfrm>
        </p:spPr>
        <p:txBody>
          <a:bodyPr/>
          <a:lstStyle/>
          <a:p>
            <a:pPr algn="ctr" rtl="0"/>
            <a:r>
              <a:rPr lang="en-US" sz="3200" dirty="0"/>
              <a:t>Modifications de </a:t>
            </a:r>
            <a:r>
              <a:rPr lang="en-US" sz="3200" dirty="0" err="1"/>
              <a:t>règles</a:t>
            </a:r>
            <a:r>
              <a:rPr lang="en-US" sz="3200" dirty="0"/>
              <a:t> du PCT à </a:t>
            </a:r>
            <a:r>
              <a:rPr lang="en-US" sz="3200" dirty="0" err="1"/>
              <a:t>partir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du 1</a:t>
            </a:r>
            <a:r>
              <a:rPr lang="en-US" sz="3200" baseline="30000" dirty="0"/>
              <a:t>er</a:t>
            </a:r>
            <a:r>
              <a:rPr lang="en-US" sz="3200" dirty="0"/>
              <a:t> </a:t>
            </a:r>
            <a:r>
              <a:rPr lang="en-US" sz="3200" dirty="0" err="1"/>
              <a:t>juillet</a:t>
            </a:r>
            <a:r>
              <a:rPr lang="en-US" sz="3200" dirty="0"/>
              <a:t> 2024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836712"/>
            <a:ext cx="8712968" cy="5256584"/>
          </a:xfrm>
        </p:spPr>
        <p:txBody>
          <a:bodyPr>
            <a:normAutofit/>
          </a:bodyPr>
          <a:lstStyle/>
          <a:p>
            <a:endParaRPr lang="en-US" altLang="fr-FR" sz="2200" dirty="0"/>
          </a:p>
          <a:p>
            <a:pPr marL="457200" lvl="1" indent="0" rtl="0">
              <a:buNone/>
            </a:pPr>
            <a:endParaRPr lang="en-US" altLang="fr-FR" sz="2200" dirty="0"/>
          </a:p>
          <a:p>
            <a:pPr lvl="1">
              <a:spcBef>
                <a:spcPts val="600"/>
              </a:spcBef>
            </a:pPr>
            <a:r>
              <a:rPr lang="en-US" altLang="fr-FR" sz="2200" dirty="0" err="1"/>
              <a:t>L’office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récepteur</a:t>
            </a:r>
            <a:r>
              <a:rPr lang="en-US" altLang="fr-FR" sz="2200" dirty="0"/>
              <a:t> dispose </a:t>
            </a:r>
            <a:r>
              <a:rPr lang="en-US" altLang="fr-FR" sz="2200" dirty="0" err="1"/>
              <a:t>d’une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certaine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souplesse</a:t>
            </a:r>
            <a:r>
              <a:rPr lang="en-US" altLang="fr-FR" sz="2200" dirty="0"/>
              <a:t> pour </a:t>
            </a:r>
            <a:r>
              <a:rPr lang="en-US" altLang="fr-FR" sz="2200" dirty="0" err="1"/>
              <a:t>exclure</a:t>
            </a:r>
            <a:r>
              <a:rPr lang="en-US" altLang="fr-FR" sz="2200" dirty="0"/>
              <a:t> les </a:t>
            </a:r>
            <a:r>
              <a:rPr lang="en-US" altLang="fr-FR" sz="2200" dirty="0" err="1"/>
              <a:t>cas</a:t>
            </a:r>
            <a:r>
              <a:rPr lang="en-US" altLang="fr-FR" sz="2200" dirty="0"/>
              <a:t> de </a:t>
            </a:r>
            <a:r>
              <a:rPr lang="en-US" altLang="fr-FR" sz="2200" dirty="0" err="1"/>
              <a:t>termes</a:t>
            </a:r>
            <a:r>
              <a:rPr lang="en-US" altLang="fr-FR" sz="2200" dirty="0"/>
              <a:t> non </a:t>
            </a:r>
            <a:r>
              <a:rPr lang="en-US" altLang="fr-FR" sz="2200" dirty="0" err="1"/>
              <a:t>connotés</a:t>
            </a:r>
            <a:r>
              <a:rPr lang="en-US" altLang="fr-FR" sz="2200" dirty="0"/>
              <a:t>, de </a:t>
            </a:r>
            <a:r>
              <a:rPr lang="en-US" altLang="fr-FR" sz="2200" dirty="0" err="1"/>
              <a:t>translittération</a:t>
            </a:r>
            <a:r>
              <a:rPr lang="en-US" altLang="fr-FR" sz="2200" dirty="0"/>
              <a:t> </a:t>
            </a:r>
            <a:r>
              <a:rPr lang="en-US" altLang="fr-FR" sz="2200" dirty="0" err="1"/>
              <a:t>ou</a:t>
            </a:r>
            <a:r>
              <a:rPr lang="en-US" altLang="fr-FR" sz="2200" dirty="0"/>
              <a:t> de </a:t>
            </a:r>
            <a:r>
              <a:rPr lang="en-US" altLang="fr-FR" sz="2200" dirty="0" err="1"/>
              <a:t>traduction</a:t>
            </a:r>
            <a:r>
              <a:rPr lang="en-US" altLang="fr-FR" sz="2200" dirty="0"/>
              <a:t> de </a:t>
            </a:r>
            <a:r>
              <a:rPr lang="en-US" altLang="fr-FR" sz="2200" dirty="0" err="1"/>
              <a:t>termes</a:t>
            </a:r>
            <a:r>
              <a:rPr lang="en-US" altLang="fr-FR" sz="2200" dirty="0"/>
              <a:t> techniques, </a:t>
            </a:r>
            <a:r>
              <a:rPr lang="en-US" altLang="fr-FR" sz="2200" dirty="0" err="1"/>
              <a:t>ou</a:t>
            </a:r>
            <a:r>
              <a:rPr lang="en-US" altLang="fr-FR" sz="2200" dirty="0"/>
              <a:t> les </a:t>
            </a:r>
            <a:r>
              <a:rPr lang="en-US" altLang="fr-FR" sz="2200" dirty="0" err="1"/>
              <a:t>cas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d’inventions</a:t>
            </a:r>
            <a:r>
              <a:rPr lang="en-US" altLang="fr-FR" sz="2200" dirty="0"/>
              <a:t> relatives aux technologies de la </a:t>
            </a:r>
            <a:r>
              <a:rPr lang="en-US" altLang="fr-FR" sz="2200" dirty="0" err="1"/>
              <a:t>traduction</a:t>
            </a:r>
            <a:endParaRPr lang="en-US" altLang="fr-FR" sz="2200" dirty="0"/>
          </a:p>
          <a:p>
            <a:pPr lvl="1" rtl="0">
              <a:spcBef>
                <a:spcPts val="600"/>
              </a:spcBef>
            </a:pPr>
            <a:r>
              <a:rPr lang="en-US" altLang="fr-FR" sz="2200" dirty="0" err="1"/>
              <a:t>Règle</a:t>
            </a:r>
            <a:r>
              <a:rPr lang="en-US" altLang="fr-FR" sz="2200" dirty="0"/>
              <a:t> </a:t>
            </a:r>
            <a:r>
              <a:rPr lang="en-US" altLang="fr-FR" sz="2200" dirty="0" err="1"/>
              <a:t>spéciale</a:t>
            </a:r>
            <a:r>
              <a:rPr lang="en-US" altLang="fr-FR" sz="2200" dirty="0"/>
              <a:t> déjà </a:t>
            </a:r>
            <a:r>
              <a:rPr lang="en-US" altLang="fr-FR" sz="2200" dirty="0" err="1"/>
              <a:t>en</a:t>
            </a:r>
            <a:r>
              <a:rPr lang="en-US" altLang="fr-FR" sz="2200" dirty="0"/>
              <a:t> </a:t>
            </a:r>
            <a:r>
              <a:rPr lang="en-US" altLang="fr-FR" sz="2200" dirty="0" err="1"/>
              <a:t>vigueur</a:t>
            </a:r>
            <a:r>
              <a:rPr lang="en-US" altLang="fr-FR" sz="2200" dirty="0"/>
              <a:t> pour les </a:t>
            </a:r>
            <a:r>
              <a:rPr lang="en-US" altLang="fr-FR" sz="2200" dirty="0" err="1"/>
              <a:t>cas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où</a:t>
            </a:r>
            <a:r>
              <a:rPr lang="en-US" altLang="fr-FR" sz="2200" dirty="0"/>
              <a:t> </a:t>
            </a:r>
            <a:r>
              <a:rPr lang="en-US" altLang="fr-FR" sz="2200" dirty="0" err="1"/>
              <a:t>plusieurs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langues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sont</a:t>
            </a:r>
            <a:r>
              <a:rPr lang="en-US" altLang="fr-FR" sz="2200" dirty="0"/>
              <a:t> </a:t>
            </a:r>
            <a:r>
              <a:rPr lang="en-US" altLang="fr-FR" sz="2200" dirty="0" err="1"/>
              <a:t>utilisées</a:t>
            </a:r>
            <a:r>
              <a:rPr lang="en-US" altLang="fr-FR" sz="2200" dirty="0"/>
              <a:t> dans </a:t>
            </a:r>
            <a:r>
              <a:rPr lang="en-US" altLang="fr-FR" sz="2200" dirty="0" err="1"/>
              <a:t>l’abrégé</a:t>
            </a:r>
            <a:r>
              <a:rPr lang="en-US" altLang="fr-FR" sz="2200" dirty="0"/>
              <a:t> </a:t>
            </a:r>
            <a:r>
              <a:rPr lang="en-US" altLang="fr-FR" sz="2200" dirty="0" err="1"/>
              <a:t>ou</a:t>
            </a:r>
            <a:r>
              <a:rPr lang="en-US" altLang="fr-FR" sz="2200" dirty="0"/>
              <a:t> le </a:t>
            </a:r>
            <a:r>
              <a:rPr lang="en-US" altLang="fr-FR" sz="2200" dirty="0" err="1"/>
              <a:t>texte</a:t>
            </a:r>
            <a:r>
              <a:rPr lang="en-US" altLang="fr-FR" sz="2200" dirty="0"/>
              <a:t> des dessins (</a:t>
            </a:r>
            <a:r>
              <a:rPr lang="en-US" altLang="fr-FR" sz="2200" dirty="0" err="1"/>
              <a:t>règle</a:t>
            </a:r>
            <a:r>
              <a:rPr lang="en-US" altLang="fr-FR" sz="2200" dirty="0"/>
              <a:t> 26.3</a:t>
            </a:r>
            <a:r>
              <a:rPr lang="en-US" altLang="fr-FR" sz="2200" i="1" dirty="0"/>
              <a:t>ter</a:t>
            </a:r>
            <a:r>
              <a:rPr lang="en-US" altLang="fr-FR" sz="2200" dirty="0"/>
              <a:t>.a))</a:t>
            </a:r>
          </a:p>
          <a:p>
            <a:pPr lvl="1" rtl="0">
              <a:spcBef>
                <a:spcPts val="600"/>
              </a:spcBef>
            </a:pPr>
            <a:r>
              <a:rPr lang="en-US" altLang="fr-FR" sz="2200" dirty="0" err="1"/>
              <a:t>Entrent</a:t>
            </a:r>
            <a:r>
              <a:rPr lang="en-US" altLang="fr-FR" sz="2200" dirty="0"/>
              <a:t> </a:t>
            </a:r>
            <a:r>
              <a:rPr lang="en-US" altLang="fr-FR" sz="2200" dirty="0" err="1"/>
              <a:t>en</a:t>
            </a:r>
            <a:r>
              <a:rPr lang="en-US" altLang="fr-FR" sz="2200" dirty="0"/>
              <a:t> </a:t>
            </a:r>
            <a:r>
              <a:rPr lang="en-US" altLang="fr-FR" sz="2200" dirty="0" err="1"/>
              <a:t>vigueur</a:t>
            </a:r>
            <a:r>
              <a:rPr lang="en-US" altLang="fr-FR" sz="2200" dirty="0"/>
              <a:t> le 1</a:t>
            </a:r>
            <a:r>
              <a:rPr lang="en-US" altLang="fr-FR" sz="2200" baseline="30000" dirty="0"/>
              <a:t>er</a:t>
            </a:r>
            <a:r>
              <a:rPr lang="en-US" altLang="fr-FR" sz="2200" dirty="0"/>
              <a:t> </a:t>
            </a:r>
            <a:r>
              <a:rPr lang="en-US" altLang="fr-FR" sz="2200" dirty="0" err="1"/>
              <a:t>juillet</a:t>
            </a:r>
            <a:r>
              <a:rPr lang="en-US" altLang="fr-FR" sz="2200" dirty="0"/>
              <a:t> 2024 et </a:t>
            </a:r>
            <a:r>
              <a:rPr lang="en-US" altLang="fr-FR" sz="2200" dirty="0" err="1"/>
              <a:t>s’appliquent</a:t>
            </a:r>
            <a:r>
              <a:rPr lang="en-US" altLang="fr-FR" sz="2200" dirty="0"/>
              <a:t> aux </a:t>
            </a:r>
            <a:r>
              <a:rPr lang="en-US" altLang="fr-FR" sz="2200" dirty="0" err="1"/>
              <a:t>demandes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internationales</a:t>
            </a:r>
            <a:r>
              <a:rPr lang="en-US" altLang="fr-FR" sz="2200" dirty="0"/>
              <a:t> </a:t>
            </a:r>
            <a:r>
              <a:rPr lang="en-US" altLang="fr-FR" sz="2200" dirty="0" err="1"/>
              <a:t>déposées</a:t>
            </a:r>
            <a:r>
              <a:rPr lang="en-US" altLang="fr-FR" sz="2200" dirty="0"/>
              <a:t> à </a:t>
            </a:r>
            <a:r>
              <a:rPr lang="en-US" altLang="fr-FR" sz="2200" dirty="0" err="1"/>
              <a:t>compter</a:t>
            </a:r>
            <a:r>
              <a:rPr lang="en-US" altLang="fr-FR" sz="2200" dirty="0"/>
              <a:t> de </a:t>
            </a:r>
            <a:r>
              <a:rPr lang="en-US" altLang="fr-FR" sz="2200" dirty="0" err="1"/>
              <a:t>cette</a:t>
            </a:r>
            <a:r>
              <a:rPr lang="en-US" altLang="fr-FR" sz="2200" dirty="0"/>
              <a:t> date</a:t>
            </a:r>
          </a:p>
          <a:p>
            <a:endParaRPr lang="en-US" altLang="fr-FR" sz="2200" dirty="0"/>
          </a:p>
          <a:p>
            <a:pPr lvl="1"/>
            <a:endParaRPr lang="en-US" altLang="fr-FR" sz="2200" dirty="0"/>
          </a:p>
          <a:p>
            <a:pPr lvl="1"/>
            <a:endParaRPr lang="en-US" altLang="fr-FR" sz="2200" dirty="0"/>
          </a:p>
          <a:p>
            <a:pPr lvl="1">
              <a:buFont typeface="Wingdings" pitchFamily="2" charset="2"/>
              <a:buChar char="Ø"/>
            </a:pPr>
            <a:endParaRPr lang="en-US" altLang="fr-FR" sz="2200" i="1" dirty="0"/>
          </a:p>
        </p:txBody>
      </p:sp>
    </p:spTree>
    <p:extLst>
      <p:ext uri="{BB962C8B-B14F-4D97-AF65-F5344CB8AC3E}">
        <p14:creationId xmlns:p14="http://schemas.microsoft.com/office/powerpoint/2010/main" val="407372423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21.05.31"/>
  <p:tag name="AS_TITLE" val="Aspose.Slides for Java"/>
  <p:tag name="AS_VERSION" val="21.5"/>
</p:tagLst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20436</TotalTime>
  <Words>256</Words>
  <Application>Microsoft Office PowerPoint</Application>
  <PresentationFormat>On-screen Show (4:3)</PresentationFormat>
  <Paragraphs>17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Microsoft Sans Serif</vt:lpstr>
      <vt:lpstr>Wingdings</vt:lpstr>
      <vt:lpstr>EN_2010_pct background png</vt:lpstr>
      <vt:lpstr>PowerPoint Presentation</vt:lpstr>
      <vt:lpstr>Modifications de règles du PCT à partir  du 1er juillet 2024 (1)</vt:lpstr>
      <vt:lpstr>Modifications de règles du PCT à partir  du 1er juillet 2024 (2)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158</cp:revision>
  <cp:lastPrinted>2023-10-10T07:26:03Z</cp:lastPrinted>
  <dcterms:created xsi:type="dcterms:W3CDTF">2013-10-25T09:07:15Z</dcterms:created>
  <dcterms:modified xsi:type="dcterms:W3CDTF">2024-06-13T06:50:34Z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JustificationReason">
    <vt:lpwstr>
    </vt:lpwstr>
  </property>
  <property fmtid="{D5CDD505-2E9C-101B-9397-08002B2CF9AE}" pid="5" name="Language">
    <vt:lpwstr>English</vt:lpwstr>
  </property>
  <property fmtid="{D5CDD505-2E9C-101B-9397-08002B2CF9AE}" pid="6" name="MSIP_Label_20773ee6-353b-4fb9-a59d-0b94c8c67bea_ActionId">
    <vt:lpwstr>df0fd768-7d5f-41b1-be87-d3f536fe2066</vt:lpwstr>
  </property>
  <property fmtid="{D5CDD505-2E9C-101B-9397-08002B2CF9AE}" pid="7" name="MSIP_Label_20773ee6-353b-4fb9-a59d-0b94c8c67bea_ContentBits">
    <vt:lpwstr>0</vt:lpwstr>
  </property>
  <property fmtid="{D5CDD505-2E9C-101B-9397-08002B2CF9AE}" pid="8" name="MSIP_Label_20773ee6-353b-4fb9-a59d-0b94c8c67bea_Enabled">
    <vt:lpwstr>true</vt:lpwstr>
  </property>
  <property fmtid="{D5CDD505-2E9C-101B-9397-08002B2CF9AE}" pid="9" name="MSIP_Label_20773ee6-353b-4fb9-a59d-0b94c8c67bea_Method">
    <vt:lpwstr>Privileged</vt:lpwstr>
  </property>
  <property fmtid="{D5CDD505-2E9C-101B-9397-08002B2CF9AE}" pid="10" name="MSIP_Label_20773ee6-353b-4fb9-a59d-0b94c8c67bea_Name">
    <vt:lpwstr>No markings</vt:lpwstr>
  </property>
  <property fmtid="{D5CDD505-2E9C-101B-9397-08002B2CF9AE}" pid="11" name="MSIP_Label_20773ee6-353b-4fb9-a59d-0b94c8c67bea_SetDate">
    <vt:lpwstr>2023-05-23T10:32:29Z</vt:lpwstr>
  </property>
  <property fmtid="{D5CDD505-2E9C-101B-9397-08002B2CF9AE}" pid="12" name="MSIP_Label_20773ee6-353b-4fb9-a59d-0b94c8c67bea_SiteId">
    <vt:lpwstr>faa31b06-8ccc-48c9-867f-f7510dd11c02</vt:lpwstr>
  </property>
  <property fmtid="{D5CDD505-2E9C-101B-9397-08002B2CF9AE}" pid="13" name="TCSClassification">
    <vt:lpwstr>PUBLIC</vt:lpwstr>
  </property>
  <property fmtid="{D5CDD505-2E9C-101B-9397-08002B2CF9AE}" pid="14" name="TitusGUID">
    <vt:lpwstr>57c2526b-b672-4577-aa4a-5cdbb8a83d5a</vt:lpwstr>
  </property>
  <property fmtid="{D5CDD505-2E9C-101B-9397-08002B2CF9AE}" pid="15" name="VisualMarkings">
    <vt:lpwstr>None</vt:lpwstr>
  </property>
</Properties>
</file>