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37">
          <p15:clr>
            <a:srgbClr val="A4A3A4"/>
          </p15:clr>
        </p15:guide>
        <p15:guide id="2" orient="horz" pos="1015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660"/>
  </p:normalViewPr>
  <p:slideViewPr>
    <p:cSldViewPr>
      <p:cViewPr varScale="1">
        <p:scale>
          <a:sx n="78" d="100"/>
          <a:sy n="78" d="100"/>
        </p:scale>
        <p:origin x="1526" y="58"/>
      </p:cViewPr>
      <p:guideLst>
        <p:guide orient="horz" pos="1137"/>
        <p:guide orient="horz" pos="101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lang="en-US" sz="2800" noProof="0" dirty="0" smtClean="0">
                <a:solidFill>
                  <a:srgbClr val="70899B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38608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4" name="Text Box 7"/>
          <p:cNvSpPr txBox="1">
            <a:spLocks noChangeArrowheads="1"/>
          </p:cNvSpPr>
          <p:nvPr userDrawn="1"/>
        </p:nvSpPr>
        <p:spPr bwMode="auto">
          <a:xfrm>
            <a:off x="5684838" y="1816100"/>
            <a:ext cx="201295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fr-FR" sz="1200" b="1" kern="1200" dirty="0">
                <a:solidFill>
                  <a:srgbClr val="9D0A2B"/>
                </a:solidFill>
                <a:latin typeface="Arial" charset="0"/>
                <a:ea typeface="+mn-ea"/>
                <a:cs typeface="Arial" charset="0"/>
              </a:rPr>
              <a:t>Le système international </a:t>
            </a:r>
          </a:p>
          <a:p>
            <a:pPr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fr-FR" sz="1200" b="1" kern="1200" dirty="0">
                <a:solidFill>
                  <a:srgbClr val="9D0A2B"/>
                </a:solidFill>
                <a:latin typeface="Arial" charset="0"/>
                <a:ea typeface="+mn-ea"/>
                <a:cs typeface="Arial" charset="0"/>
              </a:rPr>
              <a:t>des brevets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544759"/>
            <a:ext cx="1005492" cy="292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95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87F44-F69E-422C-8535-CD3109F0F5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905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FCB04-ABC5-4034-8FA5-EB80B4F807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142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/>
          <p:cNvSpPr txBox="1">
            <a:spLocks noChangeArrowheads="1"/>
          </p:cNvSpPr>
          <p:nvPr userDrawn="1"/>
        </p:nvSpPr>
        <p:spPr bwMode="auto">
          <a:xfrm>
            <a:off x="7614000" y="6202800"/>
            <a:ext cx="1422184" cy="3016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pPr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fr-FR" sz="800" b="1" kern="1200" dirty="0">
                <a:solidFill>
                  <a:srgbClr val="9D0A2B"/>
                </a:solidFill>
                <a:latin typeface="Arial" charset="0"/>
                <a:ea typeface="+mn-ea"/>
                <a:cs typeface="Arial" charset="0"/>
              </a:rPr>
              <a:t>Le système international </a:t>
            </a:r>
          </a:p>
          <a:p>
            <a:pPr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fr-FR" sz="800" b="1" kern="1200" dirty="0">
                <a:solidFill>
                  <a:srgbClr val="9D0A2B"/>
                </a:solidFill>
                <a:latin typeface="Arial" charset="0"/>
                <a:ea typeface="+mn-ea"/>
                <a:cs typeface="Arial" charset="0"/>
              </a:rPr>
              <a:t>des brevets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rgbClr val="70899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CH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352925"/>
          </a:xfrm>
        </p:spPr>
        <p:txBody>
          <a:bodyPr/>
          <a:lstStyle>
            <a:lvl1pPr marL="342900" indent="-342900">
              <a:buClr>
                <a:srgbClr val="9D0A2B"/>
              </a:buClr>
              <a:buSzPct val="150000"/>
              <a:buFont typeface="Arial" pitchFamily="34" charset="0"/>
              <a:buChar char="■"/>
              <a:defRPr/>
            </a:lvl1pPr>
            <a:lvl2pPr marL="742950" indent="-285750">
              <a:buClr>
                <a:srgbClr val="9D0A2B"/>
              </a:buClr>
              <a:buSzPct val="100000"/>
              <a:buFont typeface="Wingdings" pitchFamily="2" charset="2"/>
              <a:buChar char="q"/>
              <a:defRPr/>
            </a:lvl2pPr>
            <a:lvl3pPr marL="1143000" indent="-228600">
              <a:buClr>
                <a:srgbClr val="9D0A2B"/>
              </a:buClr>
              <a:buSzPct val="100000"/>
              <a:buFont typeface="Wingdings" pitchFamily="2" charset="2"/>
              <a:buChar char="§"/>
              <a:defRPr/>
            </a:lvl3pPr>
            <a:lvl4pPr marL="1600200" indent="-228600">
              <a:buClr>
                <a:srgbClr val="9D0A2B"/>
              </a:buClr>
              <a:buSzPct val="150000"/>
              <a:buFont typeface="Arial" pitchFamily="34" charset="0"/>
              <a:buChar char="■"/>
              <a:defRPr/>
            </a:lvl4pPr>
            <a:lvl5pPr marL="2057400" indent="-228600">
              <a:buClr>
                <a:srgbClr val="9D0A2B"/>
              </a:buClr>
              <a:buSzPct val="150000"/>
              <a:buFont typeface="Arial" pitchFamily="34" charset="0"/>
              <a:buChar char="■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54422" y="6344916"/>
            <a:ext cx="1223412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en-US" sz="900" dirty="0"/>
              <a:t>Impact</a:t>
            </a:r>
            <a:r>
              <a:rPr lang="en-US" sz="900" baseline="0" dirty="0"/>
              <a:t> of COVID-19</a:t>
            </a:r>
            <a:br>
              <a:rPr lang="en-US" sz="900" baseline="0" dirty="0"/>
            </a:br>
            <a:r>
              <a:rPr lang="en-US" sz="900" baseline="0" dirty="0"/>
              <a:t>webinar</a:t>
            </a:r>
            <a:r>
              <a:rPr lang="en-US" sz="900" dirty="0"/>
              <a:t>-</a:t>
            </a:r>
            <a:fld id="{DA79EEDA-9492-4994-BB18-1005CD6866B1}" type="slidenum">
              <a:rPr lang="en-US" sz="900" smtClean="0"/>
              <a:pPr>
                <a:spcBef>
                  <a:spcPts val="0"/>
                </a:spcBef>
                <a:defRPr/>
              </a:pPr>
              <a:t>‹#›</a:t>
            </a:fld>
            <a:endParaRPr lang="en-US" sz="900" dirty="0"/>
          </a:p>
          <a:p>
            <a:pPr>
              <a:spcBef>
                <a:spcPts val="0"/>
              </a:spcBef>
              <a:defRPr/>
            </a:pPr>
            <a:r>
              <a:rPr lang="en-US" sz="900" dirty="0"/>
              <a:t>13.05.2020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2272" y="6069657"/>
            <a:ext cx="1005927" cy="167655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7178" y="6062761"/>
            <a:ext cx="609600" cy="19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1825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8EC082-E2BA-4736-9396-74A260CE7D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675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3CD20-1BCC-4C9D-BFDB-3521026AB6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7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4093F-107C-45E0-A025-65FCB919F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621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C7A2C-614A-4DC6-845D-C9FD0CFDC6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716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15D710-EA32-43EF-9CFD-E65166C7F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145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8C303-52BA-4743-9C41-48C2380AC6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853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fr-C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CB6FA-28E1-4D11-A496-3128317E23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604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73238"/>
            <a:ext cx="8229600" cy="435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fld id="{1AD355A0-319A-494F-80BC-8EAD4028F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617B7D-1625-8DAD-BE19-BB2FB1FA2958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3790125" y="6642100"/>
            <a:ext cx="1620837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CH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WIPO FOR OFFICIAL USE ONLY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ipo.int/pct/fr/texts/rules/r49.html#_49_6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po.int/pct/fr/covid_19/covid_update.html" TargetMode="External"/><Relationship Id="rId2" Type="http://schemas.openxmlformats.org/officeDocument/2006/relationships/hyperlink" Target="http://www.wipo.int/pct/fr/index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ipo.int/pct/dc/closeddates/faces/page/index.x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po.int/pct/en/epct/learnmore.html?N=1010" TargetMode="External"/><Relationship Id="rId2" Type="http://schemas.openxmlformats.org/officeDocument/2006/relationships/hyperlink" Target="https://pct.wipo.int/ePCTExternal/pages/landing.x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po.int/pct/fr/news/2020/news_0008.html" TargetMode="External"/><Relationship Id="rId2" Type="http://schemas.openxmlformats.org/officeDocument/2006/relationships/hyperlink" Target="https://www.wipo.int/patentscope/search/fr/structuredSearch.js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ipo.int/pct/fr/covid_19/communication.html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ipo.int/pct/fr/news/2020/news_0008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po.int/pct/fr/texts/rules/r26bis.html#_26bis_3" TargetMode="External"/><Relationship Id="rId2" Type="http://schemas.openxmlformats.org/officeDocument/2006/relationships/hyperlink" Target="https://wipolex.wipo.int/fr/text/28851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ipo.int/pct/fr/texts/rules/r49ter.html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po.int/pct/fr/news/2020/news_0009.html" TargetMode="External"/><Relationship Id="rId2" Type="http://schemas.openxmlformats.org/officeDocument/2006/relationships/hyperlink" Target="https://www.wipo.int/pct/fr/texts/rules/r82quater.html#_82quater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wipo.int/pct/fr/texts/rules/r82.html#_82" TargetMode="External"/><Relationship Id="rId4" Type="http://schemas.openxmlformats.org/officeDocument/2006/relationships/hyperlink" Target="https://www.wipo.int/pct/fr/texts/rules/r80.html#_80_6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po.int/export/sites/www/pct/fr/forms/ro/editable/ed_ro133.pdf" TargetMode="External"/><Relationship Id="rId2" Type="http://schemas.openxmlformats.org/officeDocument/2006/relationships/hyperlink" Target="https://www.wipo.int/export/sites/www/pct/en/forms/ro/editable/ed_ro117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ipo.int/pct/fr/news/2020/news_0009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300367" y="2904579"/>
            <a:ext cx="6768752" cy="2038684"/>
          </a:xfrm>
          <a:noFill/>
        </p:spPr>
        <p:txBody>
          <a:bodyPr/>
          <a:lstStyle/>
          <a:p>
            <a:pPr eaLnBrk="1" hangingPunct="1"/>
            <a:r>
              <a:rPr lang="fr-FR" altLang="en-US" sz="3000" b="1" dirty="0"/>
              <a:t>Impact de la crise sanitaire liée à la pandémie de COVID-19 sur le PCT</a:t>
            </a:r>
            <a:br>
              <a:rPr lang="fr-FR" altLang="en-US" sz="3000" b="1" dirty="0"/>
            </a:br>
            <a:br>
              <a:rPr lang="en-GB" altLang="en-US" sz="3000" b="1" dirty="0"/>
            </a:br>
            <a:br>
              <a:rPr lang="en-GB" altLang="en-US" sz="3000" b="1" dirty="0"/>
            </a:br>
            <a:r>
              <a:rPr lang="fr-FR" altLang="en-US" sz="3000" b="1" dirty="0"/>
              <a:t>Webinaire</a:t>
            </a:r>
            <a:endParaRPr lang="fr-FR" altLang="en-US" sz="2600" dirty="0"/>
          </a:p>
        </p:txBody>
      </p:sp>
      <p:sp>
        <p:nvSpPr>
          <p:cNvPr id="3075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6054452" y="5095875"/>
            <a:ext cx="2694012" cy="792163"/>
          </a:xfrm>
          <a:noFill/>
        </p:spPr>
        <p:txBody>
          <a:bodyPr/>
          <a:lstStyle/>
          <a:p>
            <a:pPr eaLnBrk="1" hangingPunct="1"/>
            <a:r>
              <a:rPr lang="en-US" altLang="en-US" sz="1300" dirty="0">
                <a:solidFill>
                  <a:srgbClr val="990033"/>
                </a:solidFill>
                <a:latin typeface="Arial Black" panose="020B0A04020102020204" pitchFamily="34" charset="0"/>
              </a:rPr>
              <a:t>Genève, le 14 </a:t>
            </a:r>
            <a:r>
              <a:rPr lang="fr-FR" altLang="en-US" sz="1300" dirty="0">
                <a:solidFill>
                  <a:srgbClr val="990033"/>
                </a:solidFill>
                <a:latin typeface="Arial Black" panose="020B0A04020102020204" pitchFamily="34" charset="0"/>
              </a:rPr>
              <a:t>mai</a:t>
            </a:r>
            <a:r>
              <a:rPr lang="en-US" altLang="en-US" sz="1300" dirty="0">
                <a:solidFill>
                  <a:srgbClr val="990033"/>
                </a:solidFill>
                <a:latin typeface="Arial Black" panose="020B0A04020102020204" pitchFamily="34" charset="0"/>
              </a:rPr>
              <a:t> 2020</a:t>
            </a:r>
          </a:p>
        </p:txBody>
      </p:sp>
      <p:pic>
        <p:nvPicPr>
          <p:cNvPr id="3076" name="Picture 10" descr="Puce-3_p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8999" y="2713744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 Box 11"/>
          <p:cNvSpPr txBox="1">
            <a:spLocks noChangeArrowheads="1"/>
          </p:cNvSpPr>
          <p:nvPr/>
        </p:nvSpPr>
        <p:spPr bwMode="auto">
          <a:xfrm>
            <a:off x="1272133" y="5589240"/>
            <a:ext cx="672606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GB" altLang="en-US" sz="1800" dirty="0">
                <a:solidFill>
                  <a:srgbClr val="70899B"/>
                </a:solidFill>
              </a:rPr>
              <a:t>Christine Bonvallet</a:t>
            </a:r>
          </a:p>
          <a:p>
            <a:pPr algn="l" eaLnBrk="1" hangingPunct="1">
              <a:spcBef>
                <a:spcPts val="0"/>
              </a:spcBef>
            </a:pPr>
            <a:r>
              <a:rPr lang="fr-FR" altLang="en-US" sz="1800" dirty="0">
                <a:solidFill>
                  <a:srgbClr val="70899B"/>
                </a:solidFill>
              </a:rPr>
              <a:t>Cheffe, Section des ressources pour les utilisateurs du PCT</a:t>
            </a:r>
          </a:p>
          <a:p>
            <a:pPr algn="l" eaLnBrk="1" hangingPunct="1">
              <a:spcBef>
                <a:spcPts val="0"/>
              </a:spcBef>
            </a:pPr>
            <a:r>
              <a:rPr lang="fr-FR" altLang="en-US" sz="1800" dirty="0">
                <a:solidFill>
                  <a:srgbClr val="70899B"/>
                </a:solidFill>
              </a:rPr>
              <a:t>Division juridique et des relations avec les utilisateurs du PCT</a:t>
            </a:r>
          </a:p>
        </p:txBody>
      </p:sp>
    </p:spTree>
    <p:extLst>
      <p:ext uri="{BB962C8B-B14F-4D97-AF65-F5344CB8AC3E}">
        <p14:creationId xmlns:p14="http://schemas.microsoft.com/office/powerpoint/2010/main" val="2554740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97768"/>
            <a:ext cx="8136904" cy="1143000"/>
          </a:xfrm>
        </p:spPr>
        <p:txBody>
          <a:bodyPr/>
          <a:lstStyle/>
          <a:p>
            <a:r>
              <a:rPr lang="fr-FR" sz="3400" dirty="0"/>
              <a:t>Mesures de sauvegarde spécifiques selon le PCT (4)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064896" cy="4896544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fr-FR" dirty="0"/>
              <a:t>Non-observation du délai applicable en vertu des articles 22 et 39 pour l'ouverture de la phase nationale</a:t>
            </a:r>
          </a:p>
          <a:p>
            <a:pPr marL="698500" lvl="1" indent="-342900">
              <a:spcBef>
                <a:spcPts val="1200"/>
              </a:spcBef>
              <a:spcAft>
                <a:spcPts val="1200"/>
              </a:spcAft>
              <a:buClr>
                <a:srgbClr val="A50021"/>
              </a:buClr>
              <a:buFont typeface="Wingdings" panose="05000000000000000000" pitchFamily="2" charset="2"/>
              <a:buChar char="q"/>
            </a:pPr>
            <a:r>
              <a:rPr lang="fr-FR" dirty="0"/>
              <a:t>Invoquer la disposition de sauvegarde prévue à la </a:t>
            </a:r>
            <a:r>
              <a:rPr lang="fr-FR" dirty="0">
                <a:hlinkClick r:id="rId2"/>
              </a:rPr>
              <a:t>règle 49.6</a:t>
            </a:r>
            <a:endParaRPr lang="fr-FR" dirty="0"/>
          </a:p>
          <a:p>
            <a:pPr marL="698500" lvl="1" indent="-342900">
              <a:spcBef>
                <a:spcPts val="1200"/>
              </a:spcBef>
              <a:spcAft>
                <a:spcPts val="1200"/>
              </a:spcAft>
              <a:buClr>
                <a:srgbClr val="A50021"/>
              </a:buClr>
              <a:buFont typeface="Wingdings" panose="05000000000000000000" pitchFamily="2" charset="2"/>
              <a:buChar char="q"/>
            </a:pPr>
            <a:r>
              <a:rPr lang="fr-FR" dirty="0"/>
              <a:t>Des dispositions nationales plus favorables au rétablissement de votre demande internationale auprès d'un office désigné ou élu (DO/EO) pourraient également s'appliquer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1174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Informations complémentaires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fr-FR" dirty="0"/>
              <a:t>Pour accéder aux dernières informations, voir le cadre "Infobulletin COVID-19" situé en haut de la page d'accueil du PCT :</a:t>
            </a:r>
          </a:p>
          <a:p>
            <a:pPr marL="400050" lvl="1" indent="0">
              <a:buNone/>
            </a:pPr>
            <a:r>
              <a:rPr lang="fr-FR" dirty="0">
                <a:hlinkClick r:id="rId2"/>
              </a:rPr>
              <a:t>www.wipo.int/pct/fr/index.html</a:t>
            </a:r>
            <a:endParaRPr lang="fr-FR" dirty="0"/>
          </a:p>
          <a:p>
            <a:pPr marL="400050" lvl="1" indent="0">
              <a:buNone/>
            </a:pPr>
            <a:r>
              <a:rPr lang="fr-FR" dirty="0">
                <a:hlinkClick r:id="rId3"/>
              </a:rPr>
              <a:t>www.wipo.int/pct/fr/covid_19/covid_update.html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Des informations similaires pour les systèmes de Madrid et La Haye sont disponibles sur leurs pages respectives (via les liens figurant sur la page d'information du PCT)</a:t>
            </a:r>
          </a:p>
        </p:txBody>
      </p:sp>
    </p:spTree>
    <p:extLst>
      <p:ext uri="{BB962C8B-B14F-4D97-AF65-F5344CB8AC3E}">
        <p14:creationId xmlns:p14="http://schemas.microsoft.com/office/powerpoint/2010/main" val="1339317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/>
          <a:lstStyle/>
          <a:p>
            <a:pPr eaLnBrk="1" hangingPunct="1"/>
            <a:r>
              <a:rPr lang="en-US" altLang="en-US" dirty="0"/>
              <a:t>Situation </a:t>
            </a:r>
            <a:r>
              <a:rPr lang="fr-FR" altLang="en-US" dirty="0"/>
              <a:t>actuelle</a:t>
            </a:r>
            <a:r>
              <a:rPr lang="en-US" altLang="en-US" dirty="0"/>
              <a:t> (1)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40768"/>
            <a:ext cx="8229600" cy="5076685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1800"/>
              </a:spcAft>
            </a:pPr>
            <a:r>
              <a:rPr lang="fr-FR" altLang="en-US" dirty="0"/>
              <a:t>Les offices récepteurs poursuivent-ils leurs activités ?</a:t>
            </a:r>
          </a:p>
          <a:p>
            <a:pPr marL="698500" lvl="1" indent="-342900">
              <a:spcBef>
                <a:spcPts val="0"/>
              </a:spcBef>
              <a:spcAft>
                <a:spcPts val="1800"/>
              </a:spcAft>
              <a:buClr>
                <a:srgbClr val="B00000"/>
              </a:buClr>
              <a:buFont typeface="Wingdings" panose="05000000000000000000" pitchFamily="2" charset="2"/>
              <a:buChar char="q"/>
            </a:pPr>
            <a:r>
              <a:rPr lang="fr-FR" altLang="en-US" dirty="0"/>
              <a:t>La majorité des offices récepteurs (y compris le   Bureau international en sa qualité d'office récepteur) demeurent ouverts aux fins du dépôt de demandes internationales</a:t>
            </a:r>
          </a:p>
          <a:p>
            <a:pPr marL="698500" lvl="1" indent="-342900">
              <a:spcBef>
                <a:spcPts val="0"/>
              </a:spcBef>
              <a:spcAft>
                <a:spcPts val="1800"/>
              </a:spcAft>
              <a:buClr>
                <a:srgbClr val="B00000"/>
              </a:buClr>
              <a:buFont typeface="Wingdings" panose="05000000000000000000" pitchFamily="2" charset="2"/>
              <a:buChar char="q"/>
            </a:pPr>
            <a:r>
              <a:rPr lang="fr-FR" altLang="en-US" dirty="0"/>
              <a:t>Certains offices récepteurs n'acceptent que les demandes internationales sous forme électronique</a:t>
            </a:r>
          </a:p>
          <a:p>
            <a:pPr marL="698500" lvl="1" indent="-342900">
              <a:spcBef>
                <a:spcPts val="0"/>
              </a:spcBef>
              <a:spcAft>
                <a:spcPts val="1800"/>
              </a:spcAft>
              <a:buClr>
                <a:srgbClr val="B00000"/>
              </a:buClr>
              <a:buFont typeface="Wingdings" panose="05000000000000000000" pitchFamily="2" charset="2"/>
              <a:buChar char="q"/>
            </a:pPr>
            <a:r>
              <a:rPr lang="fr-FR" altLang="en-US" dirty="0"/>
              <a:t>Certains offices récepteurs sont fermés et n'acceptent pas de demandes internationales </a:t>
            </a:r>
            <a:r>
              <a:rPr lang="en-US" sz="2000" dirty="0">
                <a:hlinkClick r:id="rId2"/>
              </a:rPr>
              <a:t>https://www.wipo.int/pct/dc/closeddates/faces/page/index.xhtml</a:t>
            </a:r>
            <a:endParaRPr lang="fr-FR" altLang="en-US" sz="2000" dirty="0"/>
          </a:p>
          <a:p>
            <a:pPr marL="0" indent="0">
              <a:buNone/>
            </a:pPr>
            <a:endParaRPr lang="en-US" altLang="en-US" dirty="0"/>
          </a:p>
          <a:p>
            <a:pPr lvl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92567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219256" cy="634082"/>
          </a:xfrm>
        </p:spPr>
        <p:txBody>
          <a:bodyPr/>
          <a:lstStyle/>
          <a:p>
            <a:pPr eaLnBrk="1" hangingPunct="1"/>
            <a:r>
              <a:rPr lang="fr-FR" altLang="en-US" dirty="0"/>
              <a:t>Situation actuelle (2)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908720"/>
            <a:ext cx="8424936" cy="5688632"/>
          </a:xfrm>
        </p:spPr>
        <p:txBody>
          <a:bodyPr/>
          <a:lstStyle/>
          <a:p>
            <a:pPr eaLnBrk="1" hangingPunct="1"/>
            <a:r>
              <a:rPr lang="fr-FR" altLang="en-US" dirty="0"/>
              <a:t>Impact sur le nombre de demandes internationales déposées ?</a:t>
            </a:r>
          </a:p>
          <a:p>
            <a:pPr marL="698500" lvl="1" indent="-342900">
              <a:buClr>
                <a:srgbClr val="960000"/>
              </a:buClr>
              <a:buFont typeface="Wingdings" panose="05000000000000000000" pitchFamily="2" charset="2"/>
              <a:buChar char="q"/>
            </a:pPr>
            <a:r>
              <a:rPr lang="fr-FR" altLang="en-US" dirty="0"/>
              <a:t>Pas encore connu</a:t>
            </a:r>
          </a:p>
          <a:p>
            <a:pPr marL="698500" lvl="1" indent="-342900">
              <a:buClr>
                <a:srgbClr val="960000"/>
              </a:buClr>
              <a:buFont typeface="Wingdings" panose="05000000000000000000" pitchFamily="2" charset="2"/>
              <a:buChar char="q"/>
            </a:pPr>
            <a:r>
              <a:rPr lang="fr-FR" altLang="en-US" dirty="0"/>
              <a:t>Possible diminution du nombre de dépôts</a:t>
            </a:r>
          </a:p>
          <a:p>
            <a:pPr marL="457200" lvl="1" indent="0">
              <a:buNone/>
            </a:pPr>
            <a:endParaRPr lang="fr-FR" altLang="en-US" dirty="0"/>
          </a:p>
          <a:p>
            <a:r>
              <a:rPr lang="fr-FR" altLang="en-US" dirty="0"/>
              <a:t>Interruption des services postaux et des services d’acheminement privés</a:t>
            </a:r>
          </a:p>
          <a:p>
            <a:pPr marL="698500" lvl="1" indent="-342900">
              <a:buClr>
                <a:srgbClr val="A50021"/>
              </a:buClr>
              <a:buFont typeface="Wingdings" panose="05000000000000000000" pitchFamily="2" charset="2"/>
              <a:buChar char="q"/>
            </a:pPr>
            <a:r>
              <a:rPr lang="fr-FR" altLang="en-US" dirty="0"/>
              <a:t>Distribution du courrier interrompue dans de nombreux pays</a:t>
            </a:r>
          </a:p>
          <a:p>
            <a:pPr marL="698500" lvl="1" indent="-342900">
              <a:buClr>
                <a:srgbClr val="A50021"/>
              </a:buClr>
              <a:buFont typeface="Wingdings" panose="05000000000000000000" pitchFamily="2" charset="2"/>
              <a:buChar char="q"/>
            </a:pPr>
            <a:r>
              <a:rPr lang="fr-FR" altLang="en-US" dirty="0"/>
              <a:t>Services d’acheminement privés : également affectés</a:t>
            </a:r>
          </a:p>
          <a:p>
            <a:pPr lvl="1"/>
            <a:endParaRPr lang="fr-FR" altLang="en-US" dirty="0"/>
          </a:p>
          <a:p>
            <a:r>
              <a:rPr lang="fr-FR" altLang="en-US" dirty="0"/>
              <a:t>Situation qui évolue quotidiennement; veuillez continuer à surveiller de près la situation dans votre pays</a:t>
            </a:r>
          </a:p>
          <a:p>
            <a:pPr marL="0" indent="0">
              <a:buNone/>
            </a:pPr>
            <a:endParaRPr lang="en-US" altLang="en-US" dirty="0"/>
          </a:p>
          <a:p>
            <a:pPr lvl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3673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9825" y="145507"/>
            <a:ext cx="8219256" cy="778098"/>
          </a:xfrm>
        </p:spPr>
        <p:txBody>
          <a:bodyPr/>
          <a:lstStyle/>
          <a:p>
            <a:pPr algn="ctr" eaLnBrk="1" hangingPunct="1"/>
            <a:r>
              <a:rPr lang="fr-FR" altLang="en-US" sz="3200" dirty="0"/>
              <a:t>Situation actuelle au Bureau international (1)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96857"/>
            <a:ext cx="8527976" cy="5558606"/>
          </a:xfrm>
        </p:spPr>
        <p:txBody>
          <a:bodyPr/>
          <a:lstStyle/>
          <a:p>
            <a:pPr marL="342900" lvl="1" indent="-342900"/>
            <a:r>
              <a:rPr lang="fr-FR" sz="2200" dirty="0"/>
              <a:t>Télétravail pour la quasi-totalité du personnel ; fonctionnement normal de la majorité des services</a:t>
            </a:r>
          </a:p>
          <a:p>
            <a:r>
              <a:rPr lang="fr-FR" altLang="en-US" sz="2200" dirty="0"/>
              <a:t>Le Bureau international est ouvert et accepte le dépôt des demandes internationales</a:t>
            </a:r>
          </a:p>
          <a:p>
            <a:pPr marL="698500" lvl="1" indent="-342900">
              <a:buClr>
                <a:srgbClr val="A50021"/>
              </a:buClr>
              <a:buFont typeface="Wingdings" panose="05000000000000000000" pitchFamily="2" charset="2"/>
              <a:buChar char="q"/>
            </a:pPr>
            <a:r>
              <a:rPr lang="fr-FR" altLang="en-US" sz="2200" dirty="0"/>
              <a:t>De préférence par voie électronique (</a:t>
            </a:r>
            <a:r>
              <a:rPr lang="fr-FR" altLang="en-US" sz="2200" dirty="0">
                <a:hlinkClick r:id="rId2"/>
              </a:rPr>
              <a:t>ePCT</a:t>
            </a:r>
            <a:r>
              <a:rPr lang="fr-FR" altLang="en-US" sz="2200" dirty="0"/>
              <a:t>, PCT-SAFE)</a:t>
            </a:r>
          </a:p>
          <a:p>
            <a:pPr marL="698500" lvl="1" indent="-342900">
              <a:buClr>
                <a:srgbClr val="A50021"/>
              </a:buClr>
              <a:buFont typeface="Wingdings" panose="05000000000000000000" pitchFamily="2" charset="2"/>
              <a:buChar char="q"/>
            </a:pPr>
            <a:r>
              <a:rPr lang="fr-FR" altLang="en-US" sz="2200" dirty="0"/>
              <a:t>En cas d'impossibilité, utiliser le </a:t>
            </a:r>
            <a:r>
              <a:rPr lang="fr-FR" altLang="en-US" sz="2200" dirty="0">
                <a:hlinkClick r:id="rId3"/>
              </a:rPr>
              <a:t>Service de chargement d'urgence</a:t>
            </a:r>
            <a:endParaRPr lang="fr-FR" altLang="en-US" sz="2200" dirty="0"/>
          </a:p>
          <a:p>
            <a:pPr marL="698500" lvl="1" indent="-342900">
              <a:buClr>
                <a:srgbClr val="A50021"/>
              </a:buClr>
              <a:buFont typeface="Wingdings" panose="05000000000000000000" pitchFamily="2" charset="2"/>
              <a:buChar char="q"/>
            </a:pPr>
            <a:r>
              <a:rPr lang="fr-FR" altLang="en-US" sz="2200" dirty="0"/>
              <a:t>Si aucune autre possibilité : dépôts par télécopie en dernier recours</a:t>
            </a:r>
          </a:p>
          <a:p>
            <a:pPr marL="698500" lvl="1" indent="-342900">
              <a:buClr>
                <a:srgbClr val="A50021"/>
              </a:buClr>
              <a:buFont typeface="Wingdings" panose="05000000000000000000" pitchFamily="2" charset="2"/>
              <a:buChar char="q"/>
            </a:pPr>
            <a:r>
              <a:rPr lang="fr-FR" altLang="en-US" sz="2200" dirty="0"/>
              <a:t>Dépôts papier à éviter du fait de l'interruption des services postaux et des services d’acheminement privés dans de nombreux pays</a:t>
            </a:r>
          </a:p>
          <a:p>
            <a:r>
              <a:rPr lang="fr-FR" altLang="en-US" sz="2200" dirty="0"/>
              <a:t>Le traitement des demandes internationales par le Bureau international est assuré dans sa globalité</a:t>
            </a:r>
          </a:p>
          <a:p>
            <a:pPr marL="457200" lvl="1" indent="0">
              <a:buNone/>
            </a:pPr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72350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0178" y="149010"/>
            <a:ext cx="8229600" cy="543686"/>
          </a:xfrm>
        </p:spPr>
        <p:txBody>
          <a:bodyPr/>
          <a:lstStyle/>
          <a:p>
            <a:pPr algn="ctr" eaLnBrk="1" hangingPunct="1"/>
            <a:r>
              <a:rPr lang="fr-FR" altLang="en-US" sz="3200" dirty="0"/>
              <a:t>Situation actuelle au Bureau international (2)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9805" y="764704"/>
            <a:ext cx="8424936" cy="5976664"/>
          </a:xfrm>
        </p:spPr>
        <p:txBody>
          <a:bodyPr/>
          <a:lstStyle/>
          <a:p>
            <a:r>
              <a:rPr lang="fr-FR" altLang="en-US" sz="2200" dirty="0"/>
              <a:t>Formulaires et communications actuellement transmis aux déposants et aux offices </a:t>
            </a:r>
            <a:r>
              <a:rPr lang="fr-FR" altLang="en-US" sz="2200" u="sng" dirty="0"/>
              <a:t>sous forme électronique uniquement</a:t>
            </a:r>
          </a:p>
          <a:p>
            <a:pPr marL="698500" lvl="1" indent="-342900">
              <a:buClr>
                <a:srgbClr val="A50021"/>
              </a:buClr>
              <a:buFont typeface="Wingdings" panose="05000000000000000000" pitchFamily="2" charset="2"/>
              <a:buChar char="q"/>
            </a:pPr>
            <a:r>
              <a:rPr lang="fr-FR" altLang="en-US" sz="2200" dirty="0"/>
              <a:t>Accès aux formulaires dans ePCT ou (après publication) dans </a:t>
            </a:r>
            <a:r>
              <a:rPr lang="fr-FR" altLang="en-US" sz="2200" dirty="0">
                <a:hlinkClick r:id="rId2"/>
              </a:rPr>
              <a:t>PATENTSCOPE</a:t>
            </a:r>
            <a:endParaRPr lang="fr-FR" altLang="en-US" sz="2200" dirty="0"/>
          </a:p>
          <a:p>
            <a:pPr marL="698500" lvl="1" indent="-342900">
              <a:buClr>
                <a:srgbClr val="A50021"/>
              </a:buClr>
              <a:buFont typeface="Wingdings" panose="05000000000000000000" pitchFamily="2" charset="2"/>
              <a:buChar char="q"/>
            </a:pPr>
            <a:r>
              <a:rPr lang="fr-FR" altLang="en-US" sz="2200" dirty="0"/>
              <a:t>Formulaires envoyés par courriel en pièces jointes au format PDF</a:t>
            </a:r>
          </a:p>
          <a:p>
            <a:pPr marL="698500" lvl="1" indent="-342900">
              <a:buClr>
                <a:srgbClr val="A50021"/>
              </a:buClr>
              <a:buFont typeface="Wingdings" panose="05000000000000000000" pitchFamily="2" charset="2"/>
              <a:buChar char="q"/>
            </a:pPr>
            <a:r>
              <a:rPr lang="fr-FR" altLang="en-US" sz="2200" dirty="0"/>
              <a:t>Documents de priorité et copies certifiées conformes de documents figurant dans le dossier du Bureau international : envoyés sous forme électronique uniquement</a:t>
            </a:r>
          </a:p>
          <a:p>
            <a:pPr marL="698500" lvl="1" indent="-342900">
              <a:buClr>
                <a:srgbClr val="A50021"/>
              </a:buClr>
              <a:buFont typeface="Wingdings" panose="05000000000000000000" pitchFamily="2" charset="2"/>
              <a:buChar char="q"/>
            </a:pPr>
            <a:r>
              <a:rPr lang="fr-FR" altLang="en-US" sz="2200" dirty="0"/>
              <a:t>Recourir au Service d'accès numérique (DAS) si possible</a:t>
            </a:r>
          </a:p>
          <a:p>
            <a:pPr marL="698500" lvl="1" indent="-342900">
              <a:buClr>
                <a:srgbClr val="A50021"/>
              </a:buClr>
              <a:buFont typeface="Wingdings" panose="05000000000000000000" pitchFamily="2" charset="2"/>
              <a:buChar char="q"/>
            </a:pPr>
            <a:r>
              <a:rPr lang="fr-FR" altLang="en-US" sz="2200" dirty="0"/>
              <a:t>Les déposants doivent fournir leur adresse électronique, si cela n'est pas encore fait, afin de permettre au Bureau international d'envoyer les formulaires et d'autres communication en pièces jointes </a:t>
            </a:r>
            <a:r>
              <a:rPr lang="fr-FR" altLang="en-US" sz="2000" dirty="0">
                <a:hlinkClick r:id="rId3"/>
              </a:rPr>
              <a:t>https://www.wipo.int/pct/fr/news/2020/news_0008.html</a:t>
            </a:r>
            <a:endParaRPr lang="fr-FR" altLang="en-US" sz="2000" dirty="0"/>
          </a:p>
          <a:p>
            <a:pPr marL="722313" lvl="1" indent="0">
              <a:buClr>
                <a:srgbClr val="A50021"/>
              </a:buClr>
              <a:buNone/>
            </a:pPr>
            <a:r>
              <a:rPr lang="en-US" sz="2000" dirty="0">
                <a:hlinkClick r:id="rId4"/>
              </a:rPr>
              <a:t>https://www.wipo.int/pct/fr/covid_19/communication.html</a:t>
            </a:r>
            <a:endParaRPr lang="fr-FR" altLang="en-US" sz="2000" dirty="0"/>
          </a:p>
          <a:p>
            <a:pPr lvl="1"/>
            <a:endParaRPr lang="en-US" altLang="en-US" sz="2000" dirty="0"/>
          </a:p>
          <a:p>
            <a:pPr marL="355600" lvl="1" indent="0">
              <a:buClr>
                <a:srgbClr val="A50021"/>
              </a:buClr>
              <a:buNone/>
            </a:pPr>
            <a:endParaRPr lang="fr-FR" altLang="en-US" sz="2200" dirty="0"/>
          </a:p>
          <a:p>
            <a:pPr lvl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81804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/>
              <a:t>Situation </a:t>
            </a:r>
            <a:r>
              <a:rPr lang="en-US" altLang="en-US" sz="3200" dirty="0" err="1"/>
              <a:t>actuelle</a:t>
            </a:r>
            <a:r>
              <a:rPr lang="en-US" altLang="en-US" sz="3200" dirty="0"/>
              <a:t> au Bureau international (3)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556792"/>
            <a:ext cx="8229600" cy="4352925"/>
          </a:xfrm>
        </p:spPr>
        <p:txBody>
          <a:bodyPr/>
          <a:lstStyle/>
          <a:p>
            <a:r>
              <a:rPr lang="fr-FR" altLang="en-US" dirty="0"/>
              <a:t>Transmission de documents au Bureau international</a:t>
            </a:r>
          </a:p>
          <a:p>
            <a:pPr marL="698500" lvl="1" indent="-342900">
              <a:buClr>
                <a:srgbClr val="A50021"/>
              </a:buClr>
              <a:buFont typeface="Wingdings" panose="05000000000000000000" pitchFamily="2" charset="2"/>
              <a:buChar char="q"/>
            </a:pPr>
            <a:r>
              <a:rPr lang="fr-FR" altLang="en-US" dirty="0"/>
              <a:t>De préférence sous forme électronique uniquement :</a:t>
            </a:r>
          </a:p>
          <a:p>
            <a:pPr marL="1150937" lvl="2" indent="-342900">
              <a:buClr>
                <a:srgbClr val="A50021"/>
              </a:buClr>
              <a:buFont typeface="Wingdings" panose="05000000000000000000" pitchFamily="2" charset="2"/>
              <a:buChar char="§"/>
            </a:pPr>
            <a:r>
              <a:rPr lang="fr-FR" altLang="en-US" dirty="0"/>
              <a:t>ePCT (avec ou sans authentification forte)</a:t>
            </a:r>
          </a:p>
          <a:p>
            <a:pPr marL="1150937" lvl="2" indent="-342900">
              <a:buClr>
                <a:srgbClr val="A50021"/>
              </a:buClr>
              <a:buFont typeface="Wingdings" panose="05000000000000000000" pitchFamily="2" charset="2"/>
              <a:buChar char="§"/>
            </a:pPr>
            <a:r>
              <a:rPr lang="fr-FR" altLang="en-US" dirty="0"/>
              <a:t>Service de chargement d'urgence</a:t>
            </a:r>
          </a:p>
          <a:p>
            <a:pPr marL="1150937" lvl="2" indent="-342900">
              <a:buClr>
                <a:srgbClr val="A50021"/>
              </a:buClr>
              <a:buFont typeface="Wingdings" panose="05000000000000000000" pitchFamily="2" charset="2"/>
              <a:buChar char="§"/>
            </a:pPr>
            <a:r>
              <a:rPr lang="fr-FR" altLang="en-US" dirty="0"/>
              <a:t>Télécopie, uniquement si seul moyen disponible</a:t>
            </a:r>
          </a:p>
          <a:p>
            <a:pPr lvl="2"/>
            <a:endParaRPr lang="fr-FR" altLang="en-US" dirty="0"/>
          </a:p>
          <a:p>
            <a:r>
              <a:rPr lang="fr-FR" dirty="0"/>
              <a:t>Les informations sur la meilleure façon de communiquer électroniquement avec le Bureau international sont compilées sur le site Web du PCT </a:t>
            </a:r>
            <a:r>
              <a:rPr lang="fr-FR" dirty="0">
                <a:hlinkClick r:id="rId2"/>
              </a:rPr>
              <a:t>https://www.wipo.int/pct/fr/news/2020/news_0008.html</a:t>
            </a:r>
            <a:endParaRPr lang="fr-FR" dirty="0"/>
          </a:p>
          <a:p>
            <a:pPr marL="0" indent="0">
              <a:buNone/>
            </a:pPr>
            <a:endParaRPr lang="fr-FR" altLang="en-US" dirty="0"/>
          </a:p>
          <a:p>
            <a:pPr lvl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642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79296" cy="1143000"/>
          </a:xfrm>
        </p:spPr>
        <p:txBody>
          <a:bodyPr/>
          <a:lstStyle/>
          <a:p>
            <a:r>
              <a:rPr lang="fr-FR" sz="3400" dirty="0"/>
              <a:t>Mesures de sauvegarde spécifiques </a:t>
            </a:r>
            <a:br>
              <a:rPr lang="fr-FR" sz="3400" dirty="0"/>
            </a:br>
            <a:r>
              <a:rPr lang="fr-FR" sz="3400" dirty="0"/>
              <a:t>applicables en vertu du PCT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793" y="1551800"/>
            <a:ext cx="8856984" cy="489654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altLang="en-US" sz="2200" dirty="0"/>
              <a:t>Actuellement, le PCT ne prévoit pas de prorogation générale des délais, sauf en cas de fermeture officielle des offices </a:t>
            </a:r>
            <a:endParaRPr lang="fr-FR" sz="22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2200" dirty="0"/>
              <a:t>Les mesures locales prorogeant des délais nationaux ne s'appliquent </a:t>
            </a:r>
            <a:r>
              <a:rPr lang="fr-FR" altLang="en-US" sz="2200" u="sng" dirty="0"/>
              <a:t>pas</a:t>
            </a:r>
            <a:r>
              <a:rPr lang="fr-FR" altLang="en-US" sz="2200" dirty="0"/>
              <a:t> aux délais PCT pendant la phase internationale, mais peuvent s'appliquer aux délais pendant la phase nationale</a:t>
            </a:r>
            <a:endParaRPr lang="fr-FR" sz="2200" dirty="0"/>
          </a:p>
          <a:p>
            <a:r>
              <a:rPr lang="fr-FR" sz="2200" dirty="0"/>
              <a:t>Période de priorité :</a:t>
            </a:r>
          </a:p>
          <a:p>
            <a:pPr marL="698500" lvl="1" indent="-342900">
              <a:buClr>
                <a:srgbClr val="A50021"/>
              </a:buClr>
              <a:buFont typeface="Wingdings" panose="05000000000000000000" pitchFamily="2" charset="2"/>
              <a:buChar char="q"/>
            </a:pPr>
            <a:r>
              <a:rPr lang="fr-FR" sz="2200" dirty="0"/>
              <a:t>La protection prévue à </a:t>
            </a:r>
            <a:r>
              <a:rPr lang="fr-FR" sz="2200" dirty="0">
                <a:hlinkClick r:id="rId2"/>
              </a:rPr>
              <a:t>l'article 4C.3) de la Convention de Paris</a:t>
            </a:r>
            <a:r>
              <a:rPr lang="fr-FR" sz="2200" dirty="0"/>
              <a:t> ne s'applique que si un office a déclaré qu'il était fermé pour le dépôt de demandes</a:t>
            </a:r>
          </a:p>
          <a:p>
            <a:pPr marL="698500" lvl="1" indent="-342900">
              <a:buClr>
                <a:srgbClr val="A50021"/>
              </a:buClr>
              <a:buFont typeface="Wingdings" panose="05000000000000000000" pitchFamily="2" charset="2"/>
              <a:buChar char="q"/>
            </a:pPr>
            <a:r>
              <a:rPr lang="fr-FR" sz="2200" dirty="0"/>
              <a:t>Lorsque les offices restent ouverts, la restauration du droit de priorité (règles </a:t>
            </a:r>
            <a:r>
              <a:rPr lang="fr-FR" sz="2200" dirty="0">
                <a:hlinkClick r:id="rId3"/>
              </a:rPr>
              <a:t>26</a:t>
            </a:r>
            <a:r>
              <a:rPr lang="fr-FR" sz="2200" i="1" dirty="0">
                <a:hlinkClick r:id="rId3"/>
              </a:rPr>
              <a:t>bis</a:t>
            </a:r>
            <a:r>
              <a:rPr lang="fr-FR" sz="2200" dirty="0">
                <a:hlinkClick r:id="rId3"/>
              </a:rPr>
              <a:t>.3</a:t>
            </a:r>
            <a:r>
              <a:rPr lang="fr-FR" sz="2200" dirty="0"/>
              <a:t> et </a:t>
            </a:r>
            <a:r>
              <a:rPr lang="fr-FR" sz="2200" dirty="0">
                <a:hlinkClick r:id="rId4"/>
              </a:rPr>
              <a:t>49</a:t>
            </a:r>
            <a:r>
              <a:rPr lang="fr-FR" sz="2200" i="1" dirty="0">
                <a:hlinkClick r:id="rId4"/>
              </a:rPr>
              <a:t>ter</a:t>
            </a:r>
            <a:r>
              <a:rPr lang="fr-FR" sz="2200" dirty="0"/>
              <a:t>) peut être invoquée (le cas échéant)</a:t>
            </a:r>
            <a:endParaRPr lang="en-US" sz="2200" dirty="0"/>
          </a:p>
          <a:p>
            <a:pPr marL="0" indent="0">
              <a:buNone/>
            </a:pP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07601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571" y="62104"/>
            <a:ext cx="8579296" cy="1070992"/>
          </a:xfrm>
        </p:spPr>
        <p:txBody>
          <a:bodyPr/>
          <a:lstStyle/>
          <a:p>
            <a:r>
              <a:rPr lang="fr-FR" sz="3400" dirty="0"/>
              <a:t>Mesures de sauvegarde spécifiques</a:t>
            </a:r>
            <a:br>
              <a:rPr lang="fr-FR" sz="3400" dirty="0"/>
            </a:br>
            <a:r>
              <a:rPr lang="fr-FR" sz="3400" dirty="0"/>
              <a:t>applicables en vertu du PCT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516" y="1134577"/>
            <a:ext cx="8784976" cy="5400600"/>
          </a:xfrm>
        </p:spPr>
        <p:txBody>
          <a:bodyPr/>
          <a:lstStyle/>
          <a:p>
            <a:r>
              <a:rPr lang="fr-FR" sz="2100" dirty="0">
                <a:hlinkClick r:id="rId2"/>
              </a:rPr>
              <a:t>Règle 82</a:t>
            </a:r>
            <a:r>
              <a:rPr lang="fr-FR" sz="2100" i="1" dirty="0">
                <a:hlinkClick r:id="rId2"/>
              </a:rPr>
              <a:t>quater</a:t>
            </a:r>
            <a:r>
              <a:rPr lang="fr-FR" sz="2100" dirty="0">
                <a:hlinkClick r:id="rId2"/>
              </a:rPr>
              <a:t>.1</a:t>
            </a:r>
            <a:r>
              <a:rPr lang="fr-FR" sz="2100" dirty="0"/>
              <a:t> : excuse de retard dans l'observation de délais "pour raison de ... calamité naturelle ... ou d’autres raisons semblables"  </a:t>
            </a:r>
          </a:p>
          <a:p>
            <a:pPr lvl="1">
              <a:buClr>
                <a:srgbClr val="A50021"/>
              </a:buClr>
              <a:buFont typeface="Wingdings" panose="05000000000000000000" pitchFamily="2" charset="2"/>
              <a:buChar char="q"/>
            </a:pPr>
            <a:r>
              <a:rPr lang="fr-FR" sz="2100" dirty="0"/>
              <a:t>La </a:t>
            </a:r>
            <a:r>
              <a:rPr kumimoji="0" lang="fr-FR" sz="21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règle 82</a:t>
            </a:r>
            <a:r>
              <a:rPr kumimoji="0" lang="fr-FR" sz="2100" b="0" i="1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quater</a:t>
            </a:r>
            <a:r>
              <a:rPr kumimoji="0" lang="fr-FR" sz="21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.1 s'applique à tous les délais PCT (par ex., paiement des taxes, remise des documents de priorité, correction des revendications de priorité, etc.), </a:t>
            </a:r>
            <a:r>
              <a:rPr kumimoji="0" lang="fr-FR" sz="2100" b="0" i="0" u="sng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à l'exception de la période de priorité et du délai pour l'ouverture de la phase nationale</a:t>
            </a:r>
          </a:p>
          <a:p>
            <a:pPr lvl="1">
              <a:buClr>
                <a:srgbClr val="A50021"/>
              </a:buClr>
              <a:buFont typeface="Wingdings" panose="05000000000000000000" pitchFamily="2" charset="2"/>
              <a:buChar char="q"/>
            </a:pPr>
            <a:r>
              <a:rPr lang="fr-FR" sz="2100" dirty="0"/>
              <a:t>Le Bureau international traitera favorablement les demandes fondées sur cette disposition</a:t>
            </a:r>
          </a:p>
          <a:p>
            <a:pPr lvl="1">
              <a:buClr>
                <a:srgbClr val="A50021"/>
              </a:buClr>
              <a:buFont typeface="Wingdings" panose="05000000000000000000" pitchFamily="2" charset="2"/>
              <a:buChar char="q"/>
            </a:pPr>
            <a:r>
              <a:rPr lang="fr-FR" sz="2100" dirty="0"/>
              <a:t>Pas d'obligation de prouver que le virus a affecté la localité concernée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Clr>
                <a:srgbClr val="A50021"/>
              </a:buClr>
              <a:buFont typeface="Wingdings" panose="05000000000000000000" pitchFamily="2" charset="2"/>
              <a:buChar char="q"/>
            </a:pPr>
            <a:r>
              <a:rPr lang="fr-FR" sz="2100" dirty="0"/>
              <a:t>Le Directeur général invite instamment les offices à en faire de même : </a:t>
            </a:r>
            <a:r>
              <a:rPr lang="fr-FR" sz="2000" dirty="0">
                <a:hlinkClick r:id="rId3"/>
              </a:rPr>
              <a:t>https://www.wipo.int/pct/fr/news/2020/news_0009.html</a:t>
            </a:r>
            <a:endParaRPr lang="fr-FR" sz="2000" dirty="0"/>
          </a:p>
          <a:p>
            <a:r>
              <a:rPr lang="fr-FR" sz="2100" dirty="0"/>
              <a:t>Règles </a:t>
            </a:r>
            <a:r>
              <a:rPr lang="fr-FR" sz="2100" dirty="0">
                <a:hlinkClick r:id="rId4"/>
              </a:rPr>
              <a:t>80.6</a:t>
            </a:r>
            <a:r>
              <a:rPr lang="fr-FR" sz="2100" dirty="0"/>
              <a:t> et </a:t>
            </a:r>
            <a:r>
              <a:rPr lang="fr-FR" sz="2100" dirty="0">
                <a:hlinkClick r:id="rId5"/>
              </a:rPr>
              <a:t>82</a:t>
            </a:r>
            <a:r>
              <a:rPr lang="fr-FR" sz="2100" dirty="0"/>
              <a:t> : retards du courrier postal (règle des 5 jours et </a:t>
            </a:r>
            <a:br>
              <a:rPr lang="fr-FR" sz="2100" dirty="0"/>
            </a:br>
            <a:r>
              <a:rPr lang="fr-FR" sz="2100" dirty="0"/>
              <a:t>des 7 jours)</a:t>
            </a:r>
          </a:p>
          <a:p>
            <a:pPr marL="0" indent="0">
              <a:buNone/>
            </a:pPr>
            <a:endParaRPr lang="en-US" sz="2000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5713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661" y="5261"/>
            <a:ext cx="8579296" cy="1143000"/>
          </a:xfrm>
        </p:spPr>
        <p:txBody>
          <a:bodyPr/>
          <a:lstStyle/>
          <a:p>
            <a:r>
              <a:rPr lang="fr-FR" sz="3400" dirty="0"/>
              <a:t>Mesures de sauvegarde spécifiques</a:t>
            </a:r>
            <a:br>
              <a:rPr lang="fr-FR" sz="3400" dirty="0"/>
            </a:br>
            <a:r>
              <a:rPr lang="fr-FR" sz="3400" dirty="0"/>
              <a:t>applicables en vertu du PCT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19" y="1135418"/>
            <a:ext cx="8568952" cy="5533942"/>
          </a:xfrm>
        </p:spPr>
        <p:txBody>
          <a:bodyPr/>
          <a:lstStyle/>
          <a:p>
            <a:r>
              <a:rPr lang="fr-FR" sz="2200" dirty="0"/>
              <a:t>Envoi différé du formulaire </a:t>
            </a:r>
            <a:r>
              <a:rPr lang="fr-FR" sz="2200" dirty="0">
                <a:hlinkClick r:id="rId2"/>
              </a:rPr>
              <a:t>PCT/RO/117</a:t>
            </a:r>
            <a:r>
              <a:rPr lang="fr-FR" sz="2200" dirty="0"/>
              <a:t> ("Notification relative à une demande internationale considérée comme retirée") par le Bureau international en sa qualité d'office récepteur :</a:t>
            </a:r>
          </a:p>
          <a:p>
            <a:pPr marL="698500" lvl="1" indent="-342900">
              <a:buClr>
                <a:srgbClr val="A50021"/>
              </a:buClr>
              <a:buFont typeface="Wingdings" panose="05000000000000000000" pitchFamily="2" charset="2"/>
              <a:buChar char="q"/>
            </a:pPr>
            <a:r>
              <a:rPr lang="fr-FR" sz="2200" dirty="0"/>
              <a:t>Lorsque le déposant n'a pas payé toutes les taxes requises</a:t>
            </a:r>
          </a:p>
          <a:p>
            <a:pPr marL="698500" lvl="1" indent="-342900">
              <a:buClr>
                <a:srgbClr val="A50021"/>
              </a:buClr>
              <a:buFont typeface="Wingdings" panose="05000000000000000000" pitchFamily="2" charset="2"/>
              <a:buChar char="q"/>
            </a:pPr>
            <a:r>
              <a:rPr lang="fr-FR" sz="2200" dirty="0"/>
              <a:t>Le Bureau international agissant en tant qu'office récepteur enverra le formulaire </a:t>
            </a:r>
            <a:r>
              <a:rPr lang="fr-FR" sz="2200" dirty="0">
                <a:hlinkClick r:id="rId3"/>
              </a:rPr>
              <a:t>PCT/RO/133</a:t>
            </a:r>
            <a:r>
              <a:rPr lang="fr-FR" sz="2200" dirty="0"/>
              <a:t> invitant à payer toutes les taxes dues (sans toutefois exiger une taxe pour paiement tardif)</a:t>
            </a:r>
          </a:p>
          <a:p>
            <a:pPr marL="698500" lvl="1" indent="-342900">
              <a:buClr>
                <a:srgbClr val="A50021"/>
              </a:buClr>
              <a:buFont typeface="Wingdings" panose="05000000000000000000" pitchFamily="2" charset="2"/>
              <a:buChar char="q"/>
            </a:pPr>
            <a:r>
              <a:rPr lang="fr-FR" sz="2200" dirty="0"/>
              <a:t>Le Bureau international agissant en tant qu'office récepteur </a:t>
            </a:r>
            <a:r>
              <a:rPr lang="fr-FR" sz="2200" u="sng" dirty="0"/>
              <a:t>n'enverra pas </a:t>
            </a:r>
            <a:r>
              <a:rPr lang="fr-FR" sz="2200" dirty="0"/>
              <a:t>le formulaire PCT/RO/117 </a:t>
            </a:r>
            <a:r>
              <a:rPr lang="fr-FR" sz="2200" u="sng" dirty="0"/>
              <a:t>avant le 1</a:t>
            </a:r>
            <a:r>
              <a:rPr lang="fr-FR" sz="2200" u="sng" baseline="30000" dirty="0"/>
              <a:t>er</a:t>
            </a:r>
            <a:r>
              <a:rPr lang="fr-FR" sz="2200" u="sng" dirty="0"/>
              <a:t> juin 2020 </a:t>
            </a:r>
            <a:r>
              <a:rPr lang="fr-FR" sz="2200" dirty="0"/>
              <a:t>(déclaration de demandes internationales comme considérées retirées pour défaut de paiement des taxes)</a:t>
            </a:r>
          </a:p>
          <a:p>
            <a:pPr marL="698500" lvl="1" indent="-342900">
              <a:buClr>
                <a:srgbClr val="A50021"/>
              </a:buClr>
              <a:buFont typeface="Wingdings" panose="05000000000000000000" pitchFamily="2" charset="2"/>
              <a:buChar char="q"/>
            </a:pPr>
            <a:r>
              <a:rPr lang="fr-FR" sz="2200" dirty="0"/>
              <a:t>Le Directeur général invite instamment tous les offices récepteurs à en faire de même </a:t>
            </a:r>
            <a:r>
              <a:rPr lang="fr-FR" sz="2000" dirty="0">
                <a:hlinkClick r:id="rId4"/>
              </a:rPr>
              <a:t>https://www.wipo.int/pct/fr/news/2020/news_0009.html</a:t>
            </a:r>
            <a:endParaRPr lang="en-US" sz="2000" dirty="0"/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633888"/>
      </p:ext>
    </p:extLst>
  </p:cSld>
  <p:clrMapOvr>
    <a:masterClrMapping/>
  </p:clrMapOvr>
</p:sld>
</file>

<file path=ppt/theme/theme1.xml><?xml version="1.0" encoding="utf-8"?>
<a:theme xmlns:a="http://schemas.openxmlformats.org/drawingml/2006/main" name="FR_2010_pct background png">
  <a:themeElements>
    <a:clrScheme name="template_englis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_englis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plate_englis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FR_2010_pct background png</Template>
  <TotalTime>16</TotalTime>
  <Words>1109</Words>
  <Application>Microsoft Office PowerPoint</Application>
  <PresentationFormat>On-screen Show (4:3)</PresentationFormat>
  <Paragraphs>89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Arial Black</vt:lpstr>
      <vt:lpstr>Calibri</vt:lpstr>
      <vt:lpstr>Wingdings</vt:lpstr>
      <vt:lpstr>FR_2010_pct background png</vt:lpstr>
      <vt:lpstr>Impact de la crise sanitaire liée à la pandémie de COVID-19 sur le PCT   Webinaire</vt:lpstr>
      <vt:lpstr>Situation actuelle (1)</vt:lpstr>
      <vt:lpstr>Situation actuelle (2)</vt:lpstr>
      <vt:lpstr>Situation actuelle au Bureau international (1)</vt:lpstr>
      <vt:lpstr>Situation actuelle au Bureau international (2)</vt:lpstr>
      <vt:lpstr>Situation actuelle au Bureau international (3)</vt:lpstr>
      <vt:lpstr>Mesures de sauvegarde spécifiques  applicables en vertu du PCT (1)</vt:lpstr>
      <vt:lpstr>Mesures de sauvegarde spécifiques applicables en vertu du PCT (2)</vt:lpstr>
      <vt:lpstr>Mesures de sauvegarde spécifiques applicables en vertu du PCT (3)</vt:lpstr>
      <vt:lpstr>Mesures de sauvegarde spécifiques selon le PCT (4)</vt:lpstr>
      <vt:lpstr>Informations complémentaires</vt:lpstr>
    </vt:vector>
  </TitlesOfParts>
  <Company>World Intellectual Property Organization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ARGANOZA Rosalina</dc:creator>
  <cp:keywords>FOR OFFICIAL USE ONLY</cp:keywords>
  <cp:lastModifiedBy>JULLIARD Corinne</cp:lastModifiedBy>
  <cp:revision>19</cp:revision>
  <dcterms:created xsi:type="dcterms:W3CDTF">2013-11-18T13:35:34Z</dcterms:created>
  <dcterms:modified xsi:type="dcterms:W3CDTF">2024-08-07T07:13:49Z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5b7d2a5b-2b29-4873-bf6d-baa53c976c67</vt:lpwstr>
  </property>
  <property fmtid="{D5CDD505-2E9C-101B-9397-08002B2CF9AE}" pid="3" name="Classification">
    <vt:lpwstr>For Official Use Only</vt:lpwstr>
  </property>
  <property fmtid="{D5CDD505-2E9C-101B-9397-08002B2CF9AE}" pid="4" name="VisualMarkings">
    <vt:lpwstr>Footer</vt:lpwstr>
  </property>
  <property fmtid="{D5CDD505-2E9C-101B-9397-08002B2CF9AE}" pid="5" name="Alignment">
    <vt:lpwstr>Centre</vt:lpwstr>
  </property>
  <property fmtid="{D5CDD505-2E9C-101B-9397-08002B2CF9AE}" pid="6" name="Language">
    <vt:lpwstr>English</vt:lpwstr>
  </property>
  <property fmtid="{D5CDD505-2E9C-101B-9397-08002B2CF9AE}" pid="7" name="MSIP_Label_bfc084f7-b690-4c43-8ee6-d475b6d3461d_Enabled">
    <vt:lpwstr>true</vt:lpwstr>
  </property>
  <property fmtid="{D5CDD505-2E9C-101B-9397-08002B2CF9AE}" pid="8" name="MSIP_Label_bfc084f7-b690-4c43-8ee6-d475b6d3461d_SetDate">
    <vt:lpwstr>2024-08-07T07:13:39Z</vt:lpwstr>
  </property>
  <property fmtid="{D5CDD505-2E9C-101B-9397-08002B2CF9AE}" pid="9" name="MSIP_Label_bfc084f7-b690-4c43-8ee6-d475b6d3461d_Method">
    <vt:lpwstr>Standard</vt:lpwstr>
  </property>
  <property fmtid="{D5CDD505-2E9C-101B-9397-08002B2CF9AE}" pid="10" name="MSIP_Label_bfc084f7-b690-4c43-8ee6-d475b6d3461d_Name">
    <vt:lpwstr>FOR OFFICIAL USE ONLY</vt:lpwstr>
  </property>
  <property fmtid="{D5CDD505-2E9C-101B-9397-08002B2CF9AE}" pid="11" name="MSIP_Label_bfc084f7-b690-4c43-8ee6-d475b6d3461d_SiteId">
    <vt:lpwstr>faa31b06-8ccc-48c9-867f-f7510dd11c02</vt:lpwstr>
  </property>
  <property fmtid="{D5CDD505-2E9C-101B-9397-08002B2CF9AE}" pid="12" name="MSIP_Label_bfc084f7-b690-4c43-8ee6-d475b6d3461d_ActionId">
    <vt:lpwstr>43cf2e4c-843c-4b5b-bd8b-f2938c963b84</vt:lpwstr>
  </property>
  <property fmtid="{D5CDD505-2E9C-101B-9397-08002B2CF9AE}" pid="13" name="MSIP_Label_bfc084f7-b690-4c43-8ee6-d475b6d3461d_ContentBits">
    <vt:lpwstr>2</vt:lpwstr>
  </property>
  <property fmtid="{D5CDD505-2E9C-101B-9397-08002B2CF9AE}" pid="14" name="ClassificationContentMarkingFooterLocations">
    <vt:lpwstr>FR_2010_pct background png:3</vt:lpwstr>
  </property>
  <property fmtid="{D5CDD505-2E9C-101B-9397-08002B2CF9AE}" pid="15" name="ClassificationContentMarkingFooterText">
    <vt:lpwstr>WIPO FOR OFFICIAL USE ONLY </vt:lpwstr>
  </property>
</Properties>
</file>