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20" r:id="rId2"/>
    <p:sldId id="454" r:id="rId3"/>
    <p:sldId id="558" r:id="rId4"/>
    <p:sldId id="444" r:id="rId5"/>
    <p:sldId id="443" r:id="rId6"/>
    <p:sldId id="442" r:id="rId7"/>
    <p:sldId id="446" r:id="rId8"/>
    <p:sldId id="559" r:id="rId9"/>
  </p:sldIdLst>
  <p:sldSz cx="9144000" cy="6858000" type="screen4x3"/>
  <p:notesSz cx="6797675" cy="9926638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3DA9122-F125-4111-8AD1-CCB1D1767E02}">
          <p14:sldIdLst>
            <p14:sldId id="520"/>
            <p14:sldId id="454"/>
            <p14:sldId id="558"/>
            <p14:sldId id="444"/>
            <p14:sldId id="443"/>
            <p14:sldId id="442"/>
            <p14:sldId id="446"/>
            <p14:sldId id="5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E Sun Hwa" initials="LSH" lastIdx="2" clrIdx="0">
    <p:extLst>
      <p:ext uri="{19B8F6BF-5375-455C-9EA6-DF929625EA0E}">
        <p15:presenceInfo xmlns:p15="http://schemas.microsoft.com/office/powerpoint/2012/main" userId="S-1-5-21-3637208745-3825800285-422149103-29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66FFCC"/>
    <a:srgbClr val="99FFCC"/>
    <a:srgbClr val="7A899B"/>
    <a:srgbClr val="FFCCFF"/>
    <a:srgbClr val="CCFFCC"/>
    <a:srgbClr val="00FFFF"/>
    <a:srgbClr val="66FFFF"/>
    <a:srgbClr val="CCCCFF"/>
    <a:srgbClr val="C6D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85442" autoAdjust="0"/>
  </p:normalViewPr>
  <p:slideViewPr>
    <p:cSldViewPr>
      <p:cViewPr varScale="1">
        <p:scale>
          <a:sx n="75" d="100"/>
          <a:sy n="75" d="100"/>
        </p:scale>
        <p:origin x="20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44"/>
    </p:cViewPr>
  </p:sorterViewPr>
  <p:notesViewPr>
    <p:cSldViewPr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1" y="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347C4-B8EF-489A-B43D-DC43FFFBF801}" type="datetimeFigureOut">
              <a:rPr lang="en-GB" smtClean="0"/>
              <a:pPr/>
              <a:t>24/07/2019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dfsdf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1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60E7B-B48A-4B2A-AC88-AE20A02F26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4900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1" y="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3E7BB-18E4-43A7-9E2A-E7C90CF34934}" type="datetimeFigureOut">
              <a:rPr lang="en-GB" smtClean="0"/>
              <a:pPr/>
              <a:t>24/07/2019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9"/>
            <a:ext cx="5438776" cy="44672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dfsdf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1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2267C-FAD2-42EB-871A-E9889DCD369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17641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dfsdf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2267C-FAD2-42EB-871A-E9889DCD369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8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dfsdf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2267C-FAD2-42EB-871A-E9889DCD369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87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66163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5A80C-C2C3-4185-8687-B931E9E400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370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0D9DC-6F92-4A5F-BF8C-B96510322E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2598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A7874-4730-48A3-8880-F1D1F9C34E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3293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1F44B-71D1-4B3D-893E-B51E1BD769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239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CD53B-BA3B-4FB7-BB39-183BB6A6D9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39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E8B2F-8C93-4EC0-B71B-4C6B5735BD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99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187E1-8B5D-4EE8-99AB-92BA38E010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675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9F59E-884B-440E-A494-E8962FE0C4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090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89A90-5AB3-43BE-8D5F-3390187CF6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6521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2AEC6-D3B7-45D0-9675-ED06871A38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4691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 Click to edit Master text styles</a:t>
            </a:r>
          </a:p>
          <a:p>
            <a:pPr lvl="1"/>
            <a:r>
              <a:rPr lang="en-GB" altLang="en-US" smtClean="0"/>
              <a:t> Second level</a:t>
            </a:r>
          </a:p>
          <a:p>
            <a:pPr lvl="2"/>
            <a:r>
              <a:rPr lang="en-GB" altLang="en-US" smtClean="0"/>
              <a:t> Third level</a:t>
            </a:r>
          </a:p>
          <a:p>
            <a:pPr lvl="3"/>
            <a:r>
              <a:rPr lang="en-GB" altLang="en-US" smtClean="0"/>
              <a:t> Fourth level</a:t>
            </a:r>
          </a:p>
          <a:p>
            <a:pPr lvl="4"/>
            <a:r>
              <a:rPr lang="en-GB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A845B3F-B859-4617-AD64-D200BC76BB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ct.team1@wipo.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090489" y="3789040"/>
            <a:ext cx="6204991" cy="1512888"/>
          </a:xfrm>
          <a:noFill/>
        </p:spPr>
        <p:txBody>
          <a:bodyPr/>
          <a:lstStyle/>
          <a:p>
            <a:r>
              <a:rPr lang="en-US" altLang="ko-KR" sz="6000" dirty="0" err="1" smtClean="0"/>
              <a:t>ePCT</a:t>
            </a:r>
            <a:r>
              <a:rPr lang="ko-KR" altLang="en-US" dirty="0"/>
              <a:t>를 </a:t>
            </a:r>
            <a:r>
              <a:rPr lang="ko-KR" altLang="en-US" dirty="0" smtClean="0"/>
              <a:t>이용한 중간서류 제출</a:t>
            </a:r>
            <a:endParaRPr lang="en-GB" alt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10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400506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 txBox="1">
            <a:spLocks noChangeArrowheads="1"/>
          </p:cNvSpPr>
          <p:nvPr/>
        </p:nvSpPr>
        <p:spPr bwMode="auto">
          <a:xfrm>
            <a:off x="1475656" y="5445224"/>
            <a:ext cx="561729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ko-KR" altLang="en-US" sz="1400" dirty="0" smtClean="0">
                <a:solidFill>
                  <a:srgbClr val="70899B"/>
                </a:solidFill>
                <a:ea typeface="ヒラギノ角ゴ Pro W3" pitchFamily="1" charset="-128"/>
              </a:rPr>
              <a:t>이선화 주임심사관</a:t>
            </a:r>
            <a:endParaRPr lang="en-US" altLang="en-US" sz="1400" dirty="0" smtClean="0">
              <a:solidFill>
                <a:srgbClr val="70899B"/>
              </a:solidFill>
              <a:ea typeface="ヒラギノ角ゴ Pro W3" pitchFamily="1" charset="-128"/>
            </a:endParaRPr>
          </a:p>
          <a:p>
            <a:r>
              <a:rPr lang="en-US" altLang="en-US" sz="1400" dirty="0" smtClean="0">
                <a:solidFill>
                  <a:srgbClr val="70899B"/>
                </a:solidFill>
                <a:ea typeface="ヒラギノ角ゴ Pro W3" pitchFamily="1" charset="-128"/>
              </a:rPr>
              <a:t>PCT</a:t>
            </a:r>
            <a:r>
              <a:rPr lang="ko-KR" altLang="en-US" sz="1400" dirty="0" smtClean="0">
                <a:solidFill>
                  <a:srgbClr val="70899B"/>
                </a:solidFill>
                <a:ea typeface="ヒラギノ角ゴ Pro W3" pitchFamily="1" charset="-128"/>
              </a:rPr>
              <a:t> </a:t>
            </a:r>
            <a:r>
              <a:rPr lang="ko-KR" altLang="en-US" sz="1400" dirty="0">
                <a:solidFill>
                  <a:srgbClr val="70899B"/>
                </a:solidFill>
                <a:ea typeface="ヒラギノ角ゴ Pro W3" pitchFamily="1" charset="-128"/>
              </a:rPr>
              <a:t>운영</a:t>
            </a:r>
            <a:r>
              <a:rPr lang="en-US" altLang="ko-KR" sz="1400" dirty="0">
                <a:solidFill>
                  <a:srgbClr val="70899B"/>
                </a:solidFill>
                <a:ea typeface="ヒラギノ角ゴ Pro W3" pitchFamily="1" charset="-128"/>
              </a:rPr>
              <a:t>1</a:t>
            </a:r>
            <a:r>
              <a:rPr lang="ko-KR" altLang="en-US" sz="1400" dirty="0">
                <a:solidFill>
                  <a:srgbClr val="70899B"/>
                </a:solidFill>
                <a:ea typeface="ヒラギノ角ゴ Pro W3" pitchFamily="1" charset="-128"/>
              </a:rPr>
              <a:t>팀</a:t>
            </a:r>
            <a:r>
              <a:rPr lang="en-US" altLang="ko-KR" sz="1400" dirty="0">
                <a:solidFill>
                  <a:srgbClr val="70899B"/>
                </a:solidFill>
                <a:ea typeface="ヒラギノ角ゴ Pro W3" pitchFamily="1" charset="-128"/>
              </a:rPr>
              <a:t>(</a:t>
            </a:r>
            <a:r>
              <a:rPr lang="en-US" altLang="en-US" sz="1400" dirty="0">
                <a:solidFill>
                  <a:srgbClr val="70899B"/>
                </a:solidFill>
                <a:ea typeface="ヒラギノ角ゴ Pro W3" pitchFamily="1" charset="-128"/>
              </a:rPr>
              <a:t>PCT Operations Team 1)</a:t>
            </a:r>
            <a:endParaRPr lang="en-US" altLang="ko-KR" sz="1400" dirty="0">
              <a:solidFill>
                <a:srgbClr val="70899B"/>
              </a:solidFill>
              <a:ea typeface="ヒラギノ角ゴ Pro W3" pitchFamily="1" charset="-128"/>
            </a:endParaRPr>
          </a:p>
          <a:p>
            <a:r>
              <a:rPr lang="en-US" altLang="ko-KR" sz="1400" dirty="0">
                <a:solidFill>
                  <a:srgbClr val="70899B"/>
                </a:solidFill>
                <a:ea typeface="ヒラギノ角ゴ Pro W3" pitchFamily="1" charset="-128"/>
              </a:rPr>
              <a:t>PCT</a:t>
            </a:r>
            <a:r>
              <a:rPr lang="ko-KR" altLang="en-US" sz="1400" dirty="0">
                <a:solidFill>
                  <a:srgbClr val="70899B"/>
                </a:solidFill>
                <a:ea typeface="ヒラギノ角ゴ Pro W3" pitchFamily="1" charset="-128"/>
              </a:rPr>
              <a:t> 운영국</a:t>
            </a:r>
            <a:r>
              <a:rPr lang="en-US" altLang="en-US" sz="1400" dirty="0">
                <a:solidFill>
                  <a:srgbClr val="70899B"/>
                </a:solidFill>
                <a:ea typeface="ヒラギノ角ゴ Pro W3" pitchFamily="1" charset="-128"/>
              </a:rPr>
              <a:t>(PCT Operations Division)</a:t>
            </a:r>
          </a:p>
          <a:p>
            <a:r>
              <a:rPr lang="ko-KR" altLang="en-US" sz="1400" dirty="0">
                <a:solidFill>
                  <a:srgbClr val="70899B"/>
                </a:solidFill>
                <a:ea typeface="ヒラギノ角ゴ Pro W3" pitchFamily="1" charset="-128"/>
              </a:rPr>
              <a:t>세계지식재산기구</a:t>
            </a:r>
            <a:r>
              <a:rPr lang="en-US" altLang="ko-KR" sz="1400" dirty="0">
                <a:solidFill>
                  <a:srgbClr val="70899B"/>
                </a:solidFill>
                <a:ea typeface="ヒラギノ角ゴ Pro W3" pitchFamily="1" charset="-128"/>
              </a:rPr>
              <a:t>(</a:t>
            </a:r>
            <a:r>
              <a:rPr lang="en-US" altLang="en-US" sz="1400" dirty="0">
                <a:solidFill>
                  <a:srgbClr val="70899B"/>
                </a:solidFill>
                <a:ea typeface="ヒラギノ角ゴ Pro W3" pitchFamily="1" charset="-128"/>
              </a:rPr>
              <a:t>World Intellectual Property Office </a:t>
            </a:r>
            <a:r>
              <a:rPr lang="en-US" altLang="en-US" sz="1400" dirty="0" smtClean="0">
                <a:solidFill>
                  <a:srgbClr val="70899B"/>
                </a:solidFill>
                <a:ea typeface="ヒラギノ角ゴ Pro W3" pitchFamily="1" charset="-128"/>
              </a:rPr>
              <a:t>, WIPO)</a:t>
            </a:r>
            <a:endParaRPr lang="en-US" altLang="en-US" sz="1400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2150" y="3886200"/>
            <a:ext cx="6400800" cy="119898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A47190D6-B072-415F-B779-8A03894BB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9178" y="6309320"/>
            <a:ext cx="3690938" cy="325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eaLnBrk="0" fontAlgn="base" hangingPunct="0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2019</a:t>
            </a:r>
            <a:r>
              <a:rPr lang="ko-KR" altLang="en-US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년 </a:t>
            </a:r>
            <a:r>
              <a:rPr lang="en-US" altLang="ko-KR" sz="1300" dirty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7</a:t>
            </a:r>
            <a:r>
              <a:rPr lang="ko-KR" altLang="en-US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월 </a:t>
            </a:r>
            <a:r>
              <a:rPr lang="en-US" altLang="ko-KR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19</a:t>
            </a:r>
            <a:r>
              <a:rPr lang="ko-KR" altLang="en-US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일</a:t>
            </a:r>
            <a:r>
              <a:rPr lang="en-US" altLang="en-US" sz="13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ea typeface="ヒラギノ角ゴ Pro W3" pitchFamily="1" charset="-128"/>
              </a:rPr>
              <a:t> </a:t>
            </a:r>
            <a:endParaRPr lang="en-US" altLang="en-US" sz="1300" dirty="0">
              <a:solidFill>
                <a:schemeClr val="accent5">
                  <a:lumMod val="50000"/>
                </a:schemeClr>
              </a:solidFill>
              <a:latin typeface="Arial Black" pitchFamily="34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984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435280" cy="4352925"/>
          </a:xfrm>
        </p:spPr>
        <p:txBody>
          <a:bodyPr/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11560" y="4336727"/>
            <a:ext cx="1296144" cy="388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 flipV="1">
            <a:off x="8244408" y="5638833"/>
            <a:ext cx="442392" cy="454463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7884368" y="5566983"/>
            <a:ext cx="360040" cy="454305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065548" y="5638833"/>
            <a:ext cx="334423" cy="238439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07269" y="1482652"/>
            <a:ext cx="8229600" cy="4610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ko-KR" sz="1400" dirty="0" smtClean="0">
              <a:solidFill>
                <a:srgbClr val="6699FF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ko-KR" sz="1400" dirty="0" smtClean="0">
              <a:solidFill>
                <a:srgbClr val="6699FF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ko-KR" sz="2000" dirty="0" smtClean="0">
                <a:solidFill>
                  <a:srgbClr val="6699FF"/>
                </a:solidFill>
              </a:rPr>
              <a:t>(</a:t>
            </a:r>
            <a:r>
              <a:rPr lang="ko-KR" altLang="en-US" sz="2000" dirty="0">
                <a:solidFill>
                  <a:srgbClr val="6699FF"/>
                </a:solidFill>
              </a:rPr>
              <a:t>강력인증으로 로그인 할 </a:t>
            </a:r>
            <a:r>
              <a:rPr lang="ko-KR" altLang="en-US" sz="2000" dirty="0" smtClean="0">
                <a:solidFill>
                  <a:srgbClr val="6699FF"/>
                </a:solidFill>
              </a:rPr>
              <a:t>경우와 접근 권한 있을 경우</a:t>
            </a:r>
            <a:r>
              <a:rPr lang="en-US" altLang="ko-KR" sz="2000" dirty="0">
                <a:solidFill>
                  <a:srgbClr val="6699FF"/>
                </a:solidFill>
              </a:rPr>
              <a:t> </a:t>
            </a:r>
            <a:r>
              <a:rPr lang="en-US" altLang="ko-KR" sz="2000" dirty="0" smtClean="0">
                <a:solidFill>
                  <a:srgbClr val="6699FF"/>
                </a:solidFill>
              </a:rPr>
              <a:t>– </a:t>
            </a:r>
            <a:r>
              <a:rPr lang="en-US" altLang="ko-KR" sz="2000" dirty="0" err="1" smtClean="0">
                <a:solidFill>
                  <a:srgbClr val="6699FF"/>
                </a:solidFill>
              </a:rPr>
              <a:t>ePCT</a:t>
            </a:r>
            <a:r>
              <a:rPr lang="en-US" altLang="ko-KR" sz="2000" dirty="0" smtClean="0">
                <a:solidFill>
                  <a:srgbClr val="6699FF"/>
                </a:solidFill>
              </a:rPr>
              <a:t> </a:t>
            </a:r>
            <a:r>
              <a:rPr lang="ko-KR" altLang="en-US" sz="2000" dirty="0" smtClean="0">
                <a:solidFill>
                  <a:srgbClr val="6699FF"/>
                </a:solidFill>
              </a:rPr>
              <a:t>액션 이용</a:t>
            </a:r>
            <a:endParaRPr lang="en-US" altLang="ko-KR" sz="2000" dirty="0" smtClean="0">
              <a:solidFill>
                <a:srgbClr val="6699FF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ko-KR" sz="2000" dirty="0">
              <a:solidFill>
                <a:srgbClr val="6699FF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2000" dirty="0" smtClean="0">
                <a:solidFill>
                  <a:srgbClr val="00B050"/>
                </a:solidFill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</a:rPr>
              <a:t>액션 이용</a:t>
            </a:r>
            <a:r>
              <a:rPr lang="en-US" altLang="ko-KR" sz="2000" dirty="0" smtClean="0">
                <a:solidFill>
                  <a:srgbClr val="00B050"/>
                </a:solidFill>
              </a:rPr>
              <a:t>) </a:t>
            </a:r>
            <a:r>
              <a:rPr lang="ko-KR" altLang="en-US" sz="2000" dirty="0" smtClean="0"/>
              <a:t>국제출원 취하 신청 제출 절차</a:t>
            </a:r>
            <a:endParaRPr lang="en-US" altLang="ko-K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2000" dirty="0" smtClean="0">
                <a:solidFill>
                  <a:srgbClr val="00B050"/>
                </a:solidFill>
              </a:rPr>
              <a:t>(</a:t>
            </a:r>
            <a:r>
              <a:rPr lang="ko-KR" altLang="en-US" sz="2000" dirty="0">
                <a:solidFill>
                  <a:srgbClr val="00B050"/>
                </a:solidFill>
              </a:rPr>
              <a:t>액션 이용</a:t>
            </a:r>
            <a:r>
              <a:rPr lang="en-US" altLang="ko-KR" sz="2000" dirty="0">
                <a:solidFill>
                  <a:srgbClr val="00B050"/>
                </a:solidFill>
              </a:rPr>
              <a:t>) </a:t>
            </a:r>
            <a:r>
              <a:rPr lang="ko-KR" altLang="en-US" sz="2000" dirty="0" smtClean="0"/>
              <a:t>조기공개 신청 제출시 중요 정보와  제출 절차</a:t>
            </a:r>
            <a:endParaRPr lang="en-US" altLang="ko-K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2000" dirty="0" smtClean="0">
                <a:solidFill>
                  <a:srgbClr val="00B050"/>
                </a:solidFill>
              </a:rPr>
              <a:t>(</a:t>
            </a:r>
            <a:r>
              <a:rPr lang="ko-KR" altLang="en-US" sz="2000" dirty="0">
                <a:solidFill>
                  <a:srgbClr val="00B050"/>
                </a:solidFill>
              </a:rPr>
              <a:t>액션 이용</a:t>
            </a:r>
            <a:r>
              <a:rPr lang="en-US" altLang="ko-KR" sz="2000" dirty="0" smtClean="0">
                <a:solidFill>
                  <a:srgbClr val="00B050"/>
                </a:solidFill>
              </a:rPr>
              <a:t>) </a:t>
            </a:r>
            <a:r>
              <a:rPr lang="ko-KR" altLang="en-US" sz="2000" dirty="0" smtClean="0"/>
              <a:t>선언서 </a:t>
            </a:r>
            <a:r>
              <a:rPr lang="en-US" altLang="ko-KR" sz="2000" dirty="0" smtClean="0"/>
              <a:t>IV (</a:t>
            </a:r>
            <a:r>
              <a:rPr lang="ko-KR" altLang="en-US" sz="2000" dirty="0" smtClean="0"/>
              <a:t>발명자 선언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제출 절차</a:t>
            </a:r>
            <a:endParaRPr lang="en-US" altLang="ko-K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2000" dirty="0" smtClean="0">
                <a:solidFill>
                  <a:srgbClr val="00B050"/>
                </a:solidFill>
              </a:rPr>
              <a:t>(</a:t>
            </a:r>
            <a:r>
              <a:rPr lang="ko-KR" altLang="en-US" sz="2000" dirty="0">
                <a:solidFill>
                  <a:srgbClr val="00B050"/>
                </a:solidFill>
              </a:rPr>
              <a:t>액션 이용</a:t>
            </a:r>
            <a:r>
              <a:rPr lang="en-US" altLang="ko-KR" sz="2000" dirty="0">
                <a:solidFill>
                  <a:srgbClr val="00B050"/>
                </a:solidFill>
              </a:rPr>
              <a:t>) </a:t>
            </a:r>
            <a:r>
              <a:rPr lang="ko-KR" altLang="en-US" sz="2000" dirty="0" smtClean="0"/>
              <a:t>규칙 </a:t>
            </a:r>
            <a:r>
              <a:rPr lang="ko-KR" altLang="en-US" sz="2000" dirty="0"/>
              <a:t>제</a:t>
            </a:r>
            <a:r>
              <a:rPr lang="en-GB" sz="2000" dirty="0"/>
              <a:t>92</a:t>
            </a:r>
            <a:r>
              <a:rPr lang="ko-KR" altLang="en-US" sz="2000" dirty="0"/>
              <a:t>조의</a:t>
            </a:r>
            <a:r>
              <a:rPr lang="en-GB" sz="2000" dirty="0"/>
              <a:t>2</a:t>
            </a:r>
            <a:r>
              <a:rPr lang="ko-KR" altLang="en-US" sz="2000" dirty="0"/>
              <a:t>에 따른 청구서 제출시 중요 정보와 제출 </a:t>
            </a:r>
            <a:r>
              <a:rPr lang="ko-KR" altLang="en-US" sz="2000" dirty="0" smtClean="0"/>
              <a:t>절차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추가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삭제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변경</a:t>
            </a:r>
            <a:r>
              <a:rPr lang="en-US" altLang="ko-KR" sz="2000" dirty="0" smtClean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o-KR" altLang="en-US" sz="2000" dirty="0" err="1" smtClean="0"/>
              <a:t>초안저장과</a:t>
            </a:r>
            <a:r>
              <a:rPr lang="ko-KR" altLang="en-US" sz="2000" dirty="0" smtClean="0"/>
              <a:t> 이용</a:t>
            </a:r>
            <a:endParaRPr lang="en-US" altLang="ko-K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ko-KR" sz="1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ko-KR" sz="16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ko-K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kern="0" dirty="0" smtClean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200" kern="0" dirty="0"/>
          </a:p>
        </p:txBody>
      </p:sp>
    </p:spTree>
    <p:extLst>
      <p:ext uri="{BB962C8B-B14F-4D97-AF65-F5344CB8AC3E}">
        <p14:creationId xmlns:p14="http://schemas.microsoft.com/office/powerpoint/2010/main" val="155302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400" dirty="0"/>
              <a:t>조기 공개 신청 </a:t>
            </a:r>
            <a:r>
              <a:rPr lang="ko-KR" altLang="en-US" sz="2400" dirty="0" smtClean="0"/>
              <a:t>절차시 중요 정보</a:t>
            </a:r>
            <a:endParaRPr lang="en-GB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629" y="1250998"/>
            <a:ext cx="8229600" cy="108865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629" y="2529987"/>
            <a:ext cx="5057775" cy="399535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42404" y="3437665"/>
            <a:ext cx="35220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WIPO Bank transfer details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Account name: WIPO / OMPI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Credit Suisse, CH-1211 Geneva 70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CHF account number (IBAN): CH51 0483 5048 7080 8100 </a:t>
            </a:r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84629" y="1692276"/>
            <a:ext cx="8229600" cy="63304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60676" y="2441274"/>
            <a:ext cx="5078635" cy="21144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63769" y="4611701"/>
            <a:ext cx="5075542" cy="191364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537883" y="3435213"/>
            <a:ext cx="3426605" cy="169522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24219" y="3114397"/>
            <a:ext cx="3427701" cy="29613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27784" y="6093296"/>
            <a:ext cx="3424136" cy="21602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8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7758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ko-KR" altLang="en-US" sz="2000" dirty="0" smtClean="0"/>
              <a:t>선언서 </a:t>
            </a:r>
            <a:r>
              <a:rPr lang="ko-KR" altLang="en-US" sz="2000" dirty="0"/>
              <a:t>종류와 해당 중요 정보</a:t>
            </a:r>
            <a:r>
              <a:rPr lang="en-GB" sz="1400" dirty="0"/>
              <a:t/>
            </a:r>
            <a:br>
              <a:rPr lang="en-GB" sz="1400" dirty="0"/>
            </a:b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42143"/>
            <a:ext cx="8435280" cy="4779145"/>
          </a:xfrm>
        </p:spPr>
        <p:txBody>
          <a:bodyPr/>
          <a:lstStyle/>
          <a:p>
            <a:pPr marL="0" lvl="0" indent="0">
              <a:buNone/>
            </a:pPr>
            <a:r>
              <a:rPr lang="en-GB" dirty="0" smtClean="0"/>
              <a:t> </a:t>
            </a:r>
            <a:endParaRPr lang="en-US" altLang="ko-KR" dirty="0"/>
          </a:p>
          <a:p>
            <a:pPr marL="0" lvl="0" indent="0">
              <a:buNone/>
            </a:pPr>
            <a:r>
              <a:rPr lang="en-US" altLang="ko-KR" sz="2000" dirty="0" smtClean="0"/>
              <a:t> 1. </a:t>
            </a:r>
            <a:r>
              <a:rPr lang="ko-KR" altLang="en-US" sz="2000" dirty="0" smtClean="0"/>
              <a:t>발명자 신원에 관한 선언</a:t>
            </a:r>
            <a:r>
              <a:rPr lang="en-US" altLang="ko-KR" sz="2000" dirty="0" smtClean="0"/>
              <a:t>: RO/101</a:t>
            </a:r>
            <a:r>
              <a:rPr lang="ko-KR" altLang="en-US" sz="2000" dirty="0" smtClean="0"/>
              <a:t>청구서에 발명자 기록이 있는 경우 불필요</a:t>
            </a:r>
            <a:endParaRPr lang="en-US" altLang="ko-KR" sz="2000" dirty="0" smtClean="0"/>
          </a:p>
          <a:p>
            <a:pPr marL="0" lvl="0" indent="0">
              <a:buNone/>
            </a:pPr>
            <a:endParaRPr lang="en-US" altLang="ko-KR" sz="2000" dirty="0" smtClean="0"/>
          </a:p>
          <a:p>
            <a:pPr marL="0" lvl="0" indent="0">
              <a:buNone/>
            </a:pPr>
            <a:r>
              <a:rPr lang="en-US" sz="2000" dirty="0" smtClean="0"/>
              <a:t>2. </a:t>
            </a:r>
            <a:r>
              <a:rPr lang="ko-KR" altLang="en-US" sz="2000" dirty="0" smtClean="0"/>
              <a:t>국제출원일에 특허출원 및 특허를 받을 수 있는 출원인의 자격에 관한 선언 </a:t>
            </a:r>
            <a:endParaRPr lang="en-US" altLang="ko-KR" sz="2000" dirty="0"/>
          </a:p>
          <a:p>
            <a:pPr marL="0" lvl="0" indent="0">
              <a:buNone/>
            </a:pPr>
            <a:endParaRPr lang="en-US" altLang="ko-KR" sz="2000" dirty="0" smtClean="0"/>
          </a:p>
          <a:p>
            <a:pPr marL="0" lvl="0" indent="0">
              <a:buNone/>
            </a:pPr>
            <a:r>
              <a:rPr lang="en-US" sz="2000" dirty="0" smtClean="0"/>
              <a:t>3. </a:t>
            </a:r>
            <a:r>
              <a:rPr lang="ko-KR" altLang="en-US" sz="2000" dirty="0" smtClean="0"/>
              <a:t>선출원의 우선권을 주장할 수 있는 출원인의 자격에 관한 선언서 </a:t>
            </a:r>
            <a:endParaRPr lang="en-US" altLang="ko-KR" sz="2000" dirty="0" smtClean="0"/>
          </a:p>
          <a:p>
            <a:pPr marL="0" lvl="0" indent="0">
              <a:buNone/>
            </a:pPr>
            <a:endParaRPr lang="en-US" altLang="ko-KR" sz="2000" dirty="0" smtClean="0"/>
          </a:p>
          <a:p>
            <a:pPr marL="0" lvl="0" indent="0">
              <a:buNone/>
            </a:pPr>
            <a:r>
              <a:rPr lang="en-US" sz="2000" dirty="0" smtClean="0"/>
              <a:t>4. </a:t>
            </a:r>
            <a:r>
              <a:rPr lang="ko-KR" altLang="en-US" sz="2000" dirty="0" smtClean="0"/>
              <a:t>발명자 선언</a:t>
            </a:r>
            <a:r>
              <a:rPr lang="en-US" altLang="ko-KR" sz="2000" dirty="0" smtClean="0"/>
              <a:t>[</a:t>
            </a:r>
            <a:r>
              <a:rPr lang="ko-KR" altLang="en-US" sz="2000" dirty="0" smtClean="0"/>
              <a:t>미국에 대한 지정의 경우에 한정함</a:t>
            </a:r>
            <a:r>
              <a:rPr lang="en-US" altLang="ko-KR" sz="2000" dirty="0" smtClean="0"/>
              <a:t>] – </a:t>
            </a:r>
            <a:r>
              <a:rPr lang="ko-KR" altLang="en-US" sz="2000" dirty="0" smtClean="0"/>
              <a:t>인도</a:t>
            </a:r>
            <a:endParaRPr lang="en-US" altLang="ko-KR" sz="2000" dirty="0" smtClean="0"/>
          </a:p>
          <a:p>
            <a:pPr marL="0" lvl="0" indent="0">
              <a:buNone/>
            </a:pPr>
            <a:endParaRPr lang="en-US" altLang="ko-KR" sz="2000" dirty="0" smtClean="0"/>
          </a:p>
          <a:p>
            <a:pPr marL="0" lvl="0" indent="0">
              <a:buNone/>
            </a:pPr>
            <a:r>
              <a:rPr lang="en-US" sz="2000" dirty="0" smtClean="0"/>
              <a:t>5. </a:t>
            </a:r>
            <a:r>
              <a:rPr lang="ko-KR" altLang="en-US" sz="2000" dirty="0" smtClean="0"/>
              <a:t>신규성을 해치지 않은 개시 또는 신규성 상실의 예외에 관한 선언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각 지정국마다 개별적 조건이 명시되어 있으므로 </a:t>
            </a:r>
            <a:r>
              <a:rPr lang="en-US" altLang="ko-KR" sz="2000" dirty="0" smtClean="0"/>
              <a:t>PCT </a:t>
            </a:r>
            <a:r>
              <a:rPr lang="ko-KR" altLang="en-US" sz="2000" dirty="0" smtClean="0"/>
              <a:t>출원가이드 참조</a:t>
            </a:r>
            <a:endParaRPr lang="en-GB" sz="2000" dirty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11560" y="4336727"/>
            <a:ext cx="1296144" cy="388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 flipV="1">
            <a:off x="8244408" y="5638833"/>
            <a:ext cx="442392" cy="454463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7884368" y="5566983"/>
            <a:ext cx="360040" cy="454305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065548" y="5638833"/>
            <a:ext cx="334423" cy="238439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43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6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ko-KR" altLang="en-US" sz="2000" dirty="0" smtClean="0"/>
              <a:t>액션을 이용한 규칙 </a:t>
            </a:r>
            <a:r>
              <a:rPr lang="ko-KR" altLang="en-US" sz="2000" dirty="0"/>
              <a:t>제</a:t>
            </a:r>
            <a:r>
              <a:rPr lang="en-GB" sz="2000" dirty="0"/>
              <a:t>92</a:t>
            </a:r>
            <a:r>
              <a:rPr lang="ko-KR" altLang="en-US" sz="2000" dirty="0"/>
              <a:t>조의</a:t>
            </a:r>
            <a:r>
              <a:rPr lang="en-GB" sz="2000" dirty="0"/>
              <a:t>2</a:t>
            </a:r>
            <a:r>
              <a:rPr lang="ko-KR" altLang="en-US" sz="2000" dirty="0"/>
              <a:t>에 따른 청구서</a:t>
            </a:r>
            <a:r>
              <a:rPr lang="ko-KR" altLang="en-US" sz="2000" dirty="0" smtClean="0"/>
              <a:t> 제출시 중요 정보</a:t>
            </a:r>
            <a:r>
              <a:rPr lang="en-US" altLang="ko-KR" sz="2000" dirty="0" smtClean="0"/>
              <a:t>(1)</a:t>
            </a: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42143"/>
            <a:ext cx="8435280" cy="4779145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‘</a:t>
            </a:r>
            <a:r>
              <a:rPr lang="ko-KR" altLang="en-US" dirty="0" smtClean="0"/>
              <a:t>당사자</a:t>
            </a:r>
            <a:r>
              <a:rPr lang="en-US" dirty="0" smtClean="0"/>
              <a:t>’ </a:t>
            </a:r>
            <a:r>
              <a:rPr lang="ko-KR" altLang="en-US" dirty="0" smtClean="0"/>
              <a:t>의 내역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출원인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출원인 겸 발명자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오직 발명자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대표자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대리인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ko-KR" altLang="en-US" dirty="0" smtClean="0"/>
              <a:t>통신용 주소</a:t>
            </a:r>
            <a:endParaRPr lang="en-US" altLang="ko-KR" dirty="0"/>
          </a:p>
          <a:p>
            <a:pPr marL="0" lvl="0" indent="0">
              <a:buNone/>
            </a:pPr>
            <a:endParaRPr lang="en-US" altLang="ko-KR" dirty="0" smtClean="0"/>
          </a:p>
          <a:p>
            <a:pPr marL="0" lvl="0" indent="0">
              <a:buNone/>
            </a:pPr>
            <a:r>
              <a:rPr lang="ko-KR" altLang="en-US" dirty="0" smtClean="0"/>
              <a:t>새 당사자 추가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기존의 당사자에 대한 정보 변경과 삭제 가능</a:t>
            </a:r>
            <a:endParaRPr lang="en-US" altLang="ko-KR" dirty="0"/>
          </a:p>
          <a:p>
            <a:pPr marL="0" lvl="0" indent="0">
              <a:buNone/>
            </a:pPr>
            <a:r>
              <a:rPr lang="en-GB" dirty="0" smtClean="0"/>
              <a:t> </a:t>
            </a:r>
            <a:endParaRPr lang="en-US" altLang="ko-KR" dirty="0"/>
          </a:p>
          <a:p>
            <a:pPr marL="0" lvl="0" indent="0">
              <a:buNone/>
            </a:pPr>
            <a:r>
              <a:rPr lang="en-US" altLang="ko-KR" dirty="0" smtClean="0"/>
              <a:t> </a:t>
            </a:r>
            <a:endParaRPr lang="en-GB" dirty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11560" y="4336727"/>
            <a:ext cx="1296144" cy="388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 flipV="1">
            <a:off x="8244408" y="5638833"/>
            <a:ext cx="442392" cy="454463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7884368" y="5566983"/>
            <a:ext cx="360040" cy="454305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065548" y="5638833"/>
            <a:ext cx="334423" cy="238439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659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7758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ko-KR" altLang="en-US" sz="2000" dirty="0" smtClean="0"/>
              <a:t>액션을 이용한 </a:t>
            </a:r>
            <a:r>
              <a:rPr lang="ko-KR" altLang="en-US" sz="2000" dirty="0"/>
              <a:t>규칙 제</a:t>
            </a:r>
            <a:r>
              <a:rPr lang="en-GB" sz="2000" dirty="0"/>
              <a:t>92</a:t>
            </a:r>
            <a:r>
              <a:rPr lang="ko-KR" altLang="en-US" sz="2000" dirty="0"/>
              <a:t>조의</a:t>
            </a:r>
            <a:r>
              <a:rPr lang="en-GB" sz="2000" dirty="0"/>
              <a:t>2</a:t>
            </a:r>
            <a:r>
              <a:rPr lang="ko-KR" altLang="en-US" sz="2000" dirty="0"/>
              <a:t>에 따른 청구서</a:t>
            </a:r>
            <a:r>
              <a:rPr lang="ko-KR" altLang="en-US" sz="2000" dirty="0" smtClean="0"/>
              <a:t> 제출시 중요 정보</a:t>
            </a:r>
            <a:r>
              <a:rPr lang="en-US" altLang="ko-KR" sz="2000" dirty="0" smtClean="0"/>
              <a:t>(2) </a:t>
            </a: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42143"/>
            <a:ext cx="8435280" cy="4779145"/>
          </a:xfrm>
        </p:spPr>
        <p:txBody>
          <a:bodyPr/>
          <a:lstStyle/>
          <a:p>
            <a:pPr marL="0" lvl="0" indent="0">
              <a:buNone/>
            </a:pPr>
            <a:endParaRPr lang="en-US" altLang="ko-KR" dirty="0" smtClean="0"/>
          </a:p>
          <a:p>
            <a:pPr marL="0" lvl="0" indent="0">
              <a:buNone/>
            </a:pPr>
            <a:r>
              <a:rPr lang="ko-KR" altLang="en-US" dirty="0" smtClean="0"/>
              <a:t>정보변경 요청의 내용에 따라 국제출원에의 온라인 접근이 일시적으로 중단되는 경우</a:t>
            </a:r>
            <a:r>
              <a:rPr lang="en-US" altLang="ko-KR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ko-KR" altLang="en-US" dirty="0" smtClean="0"/>
              <a:t>출원인이나 대리인</a:t>
            </a:r>
            <a:r>
              <a:rPr lang="en-US" dirty="0" smtClean="0"/>
              <a:t>: 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당사자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주소변경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ko-KR" altLang="en-US" dirty="0" smtClean="0"/>
              <a:t>오직 발명자</a:t>
            </a:r>
            <a:r>
              <a:rPr lang="en-US" dirty="0" smtClean="0"/>
              <a:t>: 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당사자 변경</a:t>
            </a:r>
            <a:endParaRPr lang="en-US" altLang="ko-KR" dirty="0" smtClean="0"/>
          </a:p>
          <a:p>
            <a:pPr marL="0" lv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ko-KR" altLang="en-US" dirty="0" smtClean="0"/>
              <a:t>출원인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발명자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대리인 삭제</a:t>
            </a:r>
            <a:endParaRPr lang="en-US" altLang="ko-KR" dirty="0" smtClean="0"/>
          </a:p>
          <a:p>
            <a:pPr marL="0" lv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접근권한 일시적 정지 </a:t>
            </a:r>
            <a:r>
              <a:rPr lang="en-US" altLang="ko-KR" dirty="0"/>
              <a:t>: </a:t>
            </a:r>
            <a:r>
              <a:rPr lang="en-US" altLang="ko-KR" dirty="0" err="1"/>
              <a:t>ePCT</a:t>
            </a:r>
            <a:r>
              <a:rPr lang="en-US" altLang="ko-KR" dirty="0"/>
              <a:t> </a:t>
            </a:r>
            <a:r>
              <a:rPr lang="ko-KR" altLang="en-US" dirty="0"/>
              <a:t>메세지와 문서업로드만 가능</a:t>
            </a:r>
            <a:endParaRPr lang="en-US" altLang="ko-KR" dirty="0"/>
          </a:p>
          <a:p>
            <a:pPr marL="0" lvl="0" indent="0">
              <a:buNone/>
            </a:pPr>
            <a:endParaRPr lang="en-US" altLang="ko-KR" dirty="0"/>
          </a:p>
          <a:p>
            <a:pPr marL="0" lvl="0" indent="0">
              <a:buNone/>
            </a:pPr>
            <a:endParaRPr lang="en-US" altLang="ko-KR" dirty="0"/>
          </a:p>
          <a:p>
            <a:pPr marL="0" lvl="0" indent="0">
              <a:buNone/>
            </a:pPr>
            <a:r>
              <a:rPr lang="en-GB" dirty="0" smtClean="0"/>
              <a:t> </a:t>
            </a:r>
            <a:endParaRPr lang="en-US" altLang="ko-KR" dirty="0"/>
          </a:p>
          <a:p>
            <a:pPr marL="0" lvl="0" indent="0">
              <a:buNone/>
            </a:pPr>
            <a:r>
              <a:rPr lang="en-US" altLang="ko-KR" dirty="0" smtClean="0"/>
              <a:t> </a:t>
            </a:r>
            <a:endParaRPr lang="en-GB" dirty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11560" y="4336727"/>
            <a:ext cx="1296144" cy="388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 flipV="1">
            <a:off x="8244408" y="5638833"/>
            <a:ext cx="442392" cy="454463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7884368" y="5566983"/>
            <a:ext cx="360040" cy="454305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065548" y="5638833"/>
            <a:ext cx="334423" cy="238439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2864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7758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ko-KR" altLang="en-US" sz="2000" dirty="0"/>
              <a:t>액션을 </a:t>
            </a:r>
            <a:r>
              <a:rPr lang="ko-KR" altLang="en-US" sz="2000" dirty="0" smtClean="0"/>
              <a:t>이용한 </a:t>
            </a:r>
            <a:r>
              <a:rPr lang="ko-KR" altLang="en-US" sz="2000" dirty="0"/>
              <a:t>규칙 제</a:t>
            </a:r>
            <a:r>
              <a:rPr lang="en-GB" sz="2000" dirty="0"/>
              <a:t>92</a:t>
            </a:r>
            <a:r>
              <a:rPr lang="ko-KR" altLang="en-US" sz="2000" dirty="0"/>
              <a:t>조의</a:t>
            </a:r>
            <a:r>
              <a:rPr lang="en-GB" sz="2000" dirty="0"/>
              <a:t>2</a:t>
            </a:r>
            <a:r>
              <a:rPr lang="ko-KR" altLang="en-US" sz="2000" dirty="0"/>
              <a:t>에 따른 청구서 제출시 중요 정보</a:t>
            </a:r>
            <a:r>
              <a:rPr lang="en-US" altLang="ko-KR" sz="2000" dirty="0" smtClean="0"/>
              <a:t>(3) </a:t>
            </a: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42143"/>
            <a:ext cx="8435280" cy="4779145"/>
          </a:xfrm>
        </p:spPr>
        <p:txBody>
          <a:bodyPr/>
          <a:lstStyle/>
          <a:p>
            <a:pPr marL="0" lvl="0" indent="0">
              <a:buNone/>
            </a:pPr>
            <a:endParaRPr lang="en-US" altLang="ko-KR" sz="2000" dirty="0" smtClean="0"/>
          </a:p>
          <a:p>
            <a:pPr marL="0" lvl="0" indent="0">
              <a:buNone/>
            </a:pPr>
            <a:r>
              <a:rPr lang="ko-KR" altLang="en-US" sz="2000" dirty="0" smtClean="0"/>
              <a:t>정보변경 요청의 내용에 따라 국제출원에의 온라인 접근이 일시적으로 중단되지 </a:t>
            </a:r>
            <a:r>
              <a:rPr lang="ko-KR" altLang="en-US" sz="2000" u="sng" dirty="0" smtClean="0"/>
              <a:t>않은</a:t>
            </a:r>
            <a:r>
              <a:rPr lang="ko-KR" altLang="en-US" sz="2000" dirty="0" smtClean="0"/>
              <a:t> 경우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-</a:t>
            </a:r>
            <a:r>
              <a:rPr lang="ko-KR" altLang="en-US" sz="2000" dirty="0" smtClean="0"/>
              <a:t>모든 당사자 추가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-</a:t>
            </a:r>
            <a:r>
              <a:rPr lang="ko-KR" altLang="en-US" sz="2000" dirty="0" smtClean="0"/>
              <a:t>국적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거주지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국가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전화번호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이메일 변경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통지서 수락 방법 변경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지정국 변경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서류참조 기호</a:t>
            </a:r>
            <a:endParaRPr lang="en-US" altLang="ko-KR" sz="2000" dirty="0" smtClean="0"/>
          </a:p>
          <a:p>
            <a:pPr marL="0" lv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-</a:t>
            </a:r>
            <a:r>
              <a:rPr lang="ko-KR" altLang="en-US" sz="2000" dirty="0" smtClean="0"/>
              <a:t>오직 발명자 주소 변경</a:t>
            </a:r>
            <a:endParaRPr lang="en-US" altLang="ko-KR" sz="2000" dirty="0" smtClean="0"/>
          </a:p>
          <a:p>
            <a:pPr marL="0" lvl="0" indent="0">
              <a:buNone/>
            </a:pPr>
            <a:endParaRPr lang="en-US" altLang="ko-KR" sz="2000" dirty="0"/>
          </a:p>
          <a:p>
            <a:pPr marL="0" lvl="0" indent="0">
              <a:buNone/>
            </a:pPr>
            <a:r>
              <a:rPr lang="ko-KR" altLang="en-US" sz="2000" dirty="0" smtClean="0"/>
              <a:t>제출 후에도 온라인 접근권한이 중단되지 않기 때문에 문서 참조나  다른 모든 액션이 가능함</a:t>
            </a:r>
            <a:endParaRPr lang="en-US" altLang="ko-KR" sz="2000" dirty="0" smtClean="0"/>
          </a:p>
          <a:p>
            <a:pPr marL="0" lvl="0" indent="0">
              <a:buNone/>
            </a:pPr>
            <a:endParaRPr lang="en-US" altLang="ko-KR" dirty="0"/>
          </a:p>
          <a:p>
            <a:pPr marL="0" lvl="0" indent="0">
              <a:buNone/>
            </a:pPr>
            <a:r>
              <a:rPr lang="en-GB" dirty="0" smtClean="0"/>
              <a:t> </a:t>
            </a:r>
            <a:endParaRPr lang="en-US" altLang="ko-KR" dirty="0"/>
          </a:p>
          <a:p>
            <a:pPr marL="0" lvl="0" indent="0">
              <a:buNone/>
            </a:pPr>
            <a:r>
              <a:rPr lang="en-US" altLang="ko-KR" dirty="0" smtClean="0"/>
              <a:t> </a:t>
            </a:r>
            <a:endParaRPr lang="en-GB" dirty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A7874-4730-48A3-8880-F1D1F9C34E69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11560" y="4336727"/>
            <a:ext cx="1296144" cy="388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 flipV="1">
            <a:off x="8244408" y="5638833"/>
            <a:ext cx="442392" cy="454463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7884368" y="5566983"/>
            <a:ext cx="360040" cy="454305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065548" y="5638833"/>
            <a:ext cx="334423" cy="238439"/>
          </a:xfrm>
          <a:prstGeom prst="straightConnector1">
            <a:avLst/>
          </a:prstGeom>
          <a:solidFill>
            <a:srgbClr val="70899B">
              <a:alpha val="39999"/>
            </a:srgbClr>
          </a:soli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259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090489" y="3789040"/>
            <a:ext cx="6204991" cy="1512888"/>
          </a:xfrm>
          <a:noFill/>
        </p:spPr>
        <p:txBody>
          <a:bodyPr/>
          <a:lstStyle/>
          <a:p>
            <a:r>
              <a:rPr lang="ko-KR" altLang="en-US" sz="2000" dirty="0" smtClean="0">
                <a:solidFill>
                  <a:schemeClr val="accent6">
                    <a:lumMod val="75000"/>
                  </a:schemeClr>
                </a:solidFill>
              </a:rPr>
              <a:t>연락처</a:t>
            </a: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  <a:t>Team 1: +41 22 338 7401</a:t>
            </a:r>
            <a:b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  <a:t>Team 1 email: </a:t>
            </a: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pct.team1@wipo.int</a:t>
            </a: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ko-KR" sz="2000" dirty="0" err="1" smtClean="0">
                <a:solidFill>
                  <a:schemeClr val="accent6">
                    <a:lumMod val="75000"/>
                  </a:schemeClr>
                </a:solidFill>
              </a:rPr>
              <a:t>ePCT</a:t>
            </a: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</a:rPr>
              <a:t>: pct.eservices@wipo.int</a:t>
            </a:r>
            <a:endParaRPr lang="en-GB" alt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10" descr="Puce-3_p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400506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1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t 2017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pct 2017</Template>
  <TotalTime>9116</TotalTime>
  <Words>310</Words>
  <Application>Microsoft Office PowerPoint</Application>
  <PresentationFormat>On-screen Show (4:3)</PresentationFormat>
  <Paragraphs>82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ヒラギノ角ゴ Pro W3</vt:lpstr>
      <vt:lpstr>pct 2017</vt:lpstr>
      <vt:lpstr>ePCT를 이용한 중간서류 제출</vt:lpstr>
      <vt:lpstr>PowerPoint Presentation</vt:lpstr>
      <vt:lpstr>조기 공개 신청 절차시 중요 정보</vt:lpstr>
      <vt:lpstr>선언서 종류와 해당 중요 정보 </vt:lpstr>
      <vt:lpstr>액션을 이용한 규칙 제92조의2에 따른 청구서 제출시 중요 정보(1)</vt:lpstr>
      <vt:lpstr>액션을 이용한 규칙 제92조의2에 따른 청구서 제출시 중요 정보(2) </vt:lpstr>
      <vt:lpstr>액션을 이용한 규칙 제92조의2에 따른 청구서 제출시 중요 정보(3) </vt:lpstr>
      <vt:lpstr>연락처 Team 1: +41 22 338 7401 Team 1 email: pct.team1@wipo.int ePCT: pct.eservices@wipo.int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 Presentation Subtitle and/or Conference Name</dc:title>
  <dc:creator>BAI Lingfei</dc:creator>
  <cp:lastModifiedBy>JULLIARD Corinne</cp:lastModifiedBy>
  <cp:revision>591</cp:revision>
  <cp:lastPrinted>2019-07-17T20:21:58Z</cp:lastPrinted>
  <dcterms:created xsi:type="dcterms:W3CDTF">2017-09-14T08:42:30Z</dcterms:created>
  <dcterms:modified xsi:type="dcterms:W3CDTF">2019-07-24T07:38:51Z</dcterms:modified>
</cp:coreProperties>
</file>