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54" r:id="rId2"/>
    <p:sldId id="258" r:id="rId3"/>
    <p:sldId id="827" r:id="rId4"/>
    <p:sldId id="289" r:id="rId5"/>
    <p:sldId id="828" r:id="rId6"/>
    <p:sldId id="259" r:id="rId7"/>
    <p:sldId id="261" r:id="rId8"/>
    <p:sldId id="291" r:id="rId9"/>
    <p:sldId id="288" r:id="rId10"/>
    <p:sldId id="294" r:id="rId11"/>
    <p:sldId id="290" r:id="rId12"/>
    <p:sldId id="547" r:id="rId13"/>
    <p:sldId id="825" r:id="rId14"/>
  </p:sldIdLst>
  <p:sldSz cx="9144000" cy="6858000" type="screen4x3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008000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 autoAdjust="0"/>
    <p:restoredTop sz="94624" autoAdjust="0"/>
  </p:normalViewPr>
  <p:slideViewPr>
    <p:cSldViewPr>
      <p:cViewPr varScale="1">
        <p:scale>
          <a:sx n="35" d="100"/>
          <a:sy n="35" d="100"/>
        </p:scale>
        <p:origin x="1363" y="34"/>
      </p:cViewPr>
      <p:guideLst>
        <p:guide orient="horz" pos="3929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95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12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>
                <a:solidFill>
                  <a:srgbClr val="9D0A2B"/>
                </a:solidFill>
              </a:rPr>
              <a:t>O </a:t>
            </a:r>
            <a:r>
              <a:rPr lang="fr-CH" sz="1200" b="1" dirty="0" err="1">
                <a:solidFill>
                  <a:srgbClr val="9D0A2B"/>
                </a:solidFill>
              </a:rPr>
              <a:t>Sistema</a:t>
            </a:r>
            <a:r>
              <a:rPr lang="fr-CH" sz="1200" b="1" dirty="0">
                <a:solidFill>
                  <a:srgbClr val="9D0A2B"/>
                </a:solidFill>
              </a:rPr>
              <a:t> Internacional de Patentes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Tx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Tx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2908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020272" y="6299989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lang="fr-CH" sz="800" b="1" dirty="0">
                <a:solidFill>
                  <a:srgbClr val="9D0A2B"/>
                </a:solidFill>
              </a:rPr>
              <a:t>O </a:t>
            </a:r>
            <a:r>
              <a:rPr lang="fr-CH" sz="800" b="1" dirty="0" err="1">
                <a:solidFill>
                  <a:srgbClr val="9D0A2B"/>
                </a:solidFill>
              </a:rPr>
              <a:t>Sistema</a:t>
            </a:r>
            <a:r>
              <a:rPr lang="fr-CH" sz="800" b="1" dirty="0">
                <a:solidFill>
                  <a:srgbClr val="9D0A2B"/>
                </a:solidFill>
              </a:rPr>
              <a:t> Internacional </a:t>
            </a:r>
            <a:r>
              <a:rPr lang="fr-CH" sz="800" b="1" baseline="0" dirty="0">
                <a:solidFill>
                  <a:srgbClr val="9D0A2B"/>
                </a:solidFill>
              </a:rPr>
              <a:t> </a:t>
            </a:r>
            <a:r>
              <a:rPr lang="fr-CH" sz="800" b="1" dirty="0">
                <a:solidFill>
                  <a:srgbClr val="9D0A2B"/>
                </a:solidFill>
              </a:rPr>
              <a:t>de Patentes</a:t>
            </a: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c" descr="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B2D1C-EA7D-63E2-55C4-0664422095A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90125" y="6642100"/>
            <a:ext cx="16208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WIPO FOR OFFICIAL USE ONLY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seminar/semina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po.int/pct/en/" TargetMode="External"/><Relationship Id="rId4" Type="http://schemas.openxmlformats.org/officeDocument/2006/relationships/hyperlink" Target="http://www.wipo.int/pct/en/newslet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4256"/>
          </a:xfrm>
        </p:spPr>
        <p:txBody>
          <a:bodyPr/>
          <a:lstStyle/>
          <a:p>
            <a:pPr marL="279400" indent="-279400"/>
            <a:r>
              <a:rPr lang="en-US" altLang="en-US" b="1"/>
              <a:t>  PCT – Julho de 2020, Modificações do Regulamento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181" y="4361559"/>
            <a:ext cx="6775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70899B"/>
                </a:solidFill>
              </a:rPr>
              <a:t>Webinário</a:t>
            </a:r>
            <a:r>
              <a:rPr lang="en-US" sz="2000" dirty="0">
                <a:solidFill>
                  <a:srgbClr val="70899B"/>
                </a:solidFill>
              </a:rPr>
              <a:t> </a:t>
            </a:r>
          </a:p>
          <a:p>
            <a:pPr>
              <a:buNone/>
            </a:pPr>
            <a:r>
              <a:rPr lang="en-US" sz="1400" dirty="0" err="1">
                <a:solidFill>
                  <a:srgbClr val="70899B"/>
                </a:solidFill>
              </a:rPr>
              <a:t>Julho</a:t>
            </a:r>
            <a:r>
              <a:rPr lang="en-US" sz="1400" dirty="0">
                <a:solidFill>
                  <a:srgbClr val="70899B"/>
                </a:solidFill>
              </a:rPr>
              <a:t> de 2020</a:t>
            </a:r>
          </a:p>
          <a:p>
            <a:pPr>
              <a:buNone/>
            </a:pPr>
            <a:endParaRPr lang="en-US" sz="1800" dirty="0">
              <a:solidFill>
                <a:srgbClr val="70899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>
                <a:solidFill>
                  <a:srgbClr val="70899B"/>
                </a:solidFill>
              </a:rPr>
              <a:t>Roberto Perez Gomes</a:t>
            </a:r>
          </a:p>
          <a:p>
            <a:pPr>
              <a:spcBef>
                <a:spcPct val="0"/>
              </a:spcBef>
              <a:buNone/>
            </a:pPr>
            <a:r>
              <a:rPr lang="pt-BR" sz="1800" dirty="0">
                <a:solidFill>
                  <a:srgbClr val="70899B"/>
                </a:solidFill>
              </a:rPr>
              <a:t>Seção de Cooperação Técnica </a:t>
            </a:r>
            <a:r>
              <a:rPr lang="en-US" sz="1800" dirty="0">
                <a:solidFill>
                  <a:srgbClr val="70899B"/>
                </a:solidFill>
              </a:rPr>
              <a:t>do PCT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1" y="1916832"/>
            <a:ext cx="8435637" cy="22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205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15200" cy="792088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6085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Nova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26</a:t>
            </a:r>
            <a:r>
              <a:rPr kumimoji="0" lang="en-US" altLang="en-US" sz="18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1800" dirty="0"/>
              <a:t> do PCT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Permite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corrigir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acrescentar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formulário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requerimento</a:t>
            </a:r>
            <a:r>
              <a:rPr lang="en-US" altLang="en-US" sz="1800" dirty="0"/>
              <a:t> as </a:t>
            </a:r>
            <a:r>
              <a:rPr lang="en-US" altLang="en-US" sz="1800" dirty="0" err="1"/>
              <a:t>indicações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mencionadas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Regra</a:t>
            </a:r>
            <a:r>
              <a:rPr lang="en-US" altLang="en-US" sz="1800" dirty="0"/>
              <a:t> 4.11, a saber, </a:t>
            </a:r>
            <a:r>
              <a:rPr lang="en-US" altLang="en-US" sz="1800" dirty="0" err="1"/>
              <a:t>indicações</a:t>
            </a:r>
            <a:r>
              <a:rPr lang="en-US" altLang="en-US" sz="1800" dirty="0"/>
              <a:t> que o </a:t>
            </a:r>
            <a:r>
              <a:rPr lang="en-US" altLang="en-US" sz="1800" dirty="0" err="1"/>
              <a:t>requerente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deseja</a:t>
            </a:r>
            <a:r>
              <a:rPr lang="en-US" altLang="en-US" sz="1800" dirty="0"/>
              <a:t> que o </a:t>
            </a:r>
            <a:r>
              <a:rPr lang="en-US" altLang="en-US" sz="1800" dirty="0" err="1"/>
              <a:t>pedido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segundo</a:t>
            </a:r>
            <a:r>
              <a:rPr lang="en-US" altLang="en-US" sz="1800" dirty="0"/>
              <a:t> o PCT </a:t>
            </a:r>
            <a:r>
              <a:rPr lang="en-US" altLang="en-US" sz="1800" dirty="0" err="1"/>
              <a:t>seja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tratado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num</a:t>
            </a:r>
            <a:r>
              <a:rPr lang="en-US" altLang="en-US" sz="1800" dirty="0"/>
              <a:t> Estado </a:t>
            </a:r>
            <a:r>
              <a:rPr lang="en-US" altLang="en-US" sz="1800" dirty="0" err="1"/>
              <a:t>designado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como</a:t>
            </a:r>
            <a:r>
              <a:rPr lang="en-US" altLang="en-US" sz="1800" dirty="0"/>
              <a:t> </a:t>
            </a:r>
          </a:p>
          <a:p>
            <a:pPr lvl="2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continuação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continuação</a:t>
            </a:r>
            <a:r>
              <a:rPr lang="en-US" altLang="en-US" sz="1800" dirty="0"/>
              <a:t>-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-parte de um </a:t>
            </a:r>
            <a:r>
              <a:rPr lang="en-US" altLang="en-US" sz="1800" dirty="0" err="1"/>
              <a:t>pedido</a:t>
            </a:r>
            <a:r>
              <a:rPr lang="en-US" altLang="en-US" sz="1800" dirty="0"/>
              <a:t> anterior</a:t>
            </a:r>
          </a:p>
          <a:p>
            <a:pPr lvl="2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patente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, um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, um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autor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invenção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um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utilidade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 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requerentes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poderão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apresentar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notificação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correção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adição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Secretaria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dentro</a:t>
            </a:r>
            <a:r>
              <a:rPr lang="en-US" altLang="en-US" sz="1800" dirty="0"/>
              <a:t> de um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de 16 </a:t>
            </a:r>
            <a:r>
              <a:rPr lang="en-US" altLang="en-US" sz="1800" dirty="0" err="1"/>
              <a:t>meses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contar</a:t>
            </a:r>
            <a:r>
              <a:rPr lang="en-US" altLang="en-US" sz="1800" dirty="0"/>
              <a:t> da data de </a:t>
            </a:r>
            <a:r>
              <a:rPr lang="en-US" altLang="en-US" sz="1800" dirty="0" err="1"/>
              <a:t>prioridade</a:t>
            </a:r>
            <a:endParaRPr lang="en-US" altLang="en-US" sz="18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altLang="en-US" sz="1800" dirty="0" err="1"/>
              <a:t>Aplicam</a:t>
            </a:r>
            <a:r>
              <a:rPr lang="en-US" altLang="en-US" sz="1800" dirty="0"/>
              <a:t>-se a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pedido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depositado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dia</a:t>
            </a:r>
            <a:r>
              <a:rPr lang="en-US" altLang="en-US" sz="1800" dirty="0"/>
              <a:t> 1 de </a:t>
            </a:r>
            <a:r>
              <a:rPr lang="en-US" altLang="en-US" sz="1800" dirty="0" err="1"/>
              <a:t>Julho</a:t>
            </a:r>
            <a:r>
              <a:rPr lang="en-US" altLang="en-US" sz="1800" dirty="0"/>
              <a:t> de 2020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após</a:t>
            </a:r>
            <a:endParaRPr lang="en-US" altLang="en-US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81788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97" y="260648"/>
            <a:ext cx="7748511" cy="792088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96" y="1124744"/>
            <a:ext cx="8028543" cy="50405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700" dirty="0" err="1"/>
              <a:t>Modificação</a:t>
            </a:r>
            <a:r>
              <a:rPr lang="en-GB" altLang="en-US" sz="1700" dirty="0"/>
              <a:t> das </a:t>
            </a:r>
            <a:r>
              <a:rPr lang="en-GB" altLang="en-US" sz="1700" dirty="0" err="1"/>
              <a:t>Regras</a:t>
            </a:r>
            <a:r>
              <a:rPr lang="en-GB" altLang="en-US" sz="1700" dirty="0"/>
              <a:t> 15, 16, 57 e 96 do PCT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700" dirty="0" err="1"/>
              <a:t>Autoriza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expressamente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transferência</a:t>
            </a:r>
            <a:r>
              <a:rPr lang="en-US" altLang="en-US" sz="1700" dirty="0"/>
              <a:t> pela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das </a:t>
            </a:r>
            <a:r>
              <a:rPr lang="en-US" altLang="en-US" sz="1700" dirty="0" err="1"/>
              <a:t>taxas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cobradas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um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proveito</a:t>
            </a:r>
            <a:r>
              <a:rPr lang="en-US" altLang="en-US" sz="1700" dirty="0"/>
              <a:t> de outro </a:t>
            </a:r>
            <a:r>
              <a:rPr lang="en-US" altLang="en-US" sz="1700" dirty="0" err="1"/>
              <a:t>Organismo</a:t>
            </a:r>
            <a:endParaRPr lang="en-US" altLang="en-US" sz="17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1700" dirty="0" err="1"/>
              <a:t>Aplicar</a:t>
            </a:r>
            <a:r>
              <a:rPr lang="en-US" altLang="en-US" sz="1700" dirty="0"/>
              <a:t>-se-</a:t>
            </a:r>
            <a:r>
              <a:rPr lang="en-US" altLang="en-US" sz="1700" dirty="0" err="1"/>
              <a:t>ão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qualquer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pedido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cujas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taxas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transferidas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pelo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cobrador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dia</a:t>
            </a:r>
            <a:r>
              <a:rPr lang="en-US" altLang="en-US" sz="1700" dirty="0"/>
              <a:t> 1 de </a:t>
            </a:r>
            <a:r>
              <a:rPr lang="en-US" altLang="en-US" sz="1700" dirty="0" err="1"/>
              <a:t>Julho</a:t>
            </a:r>
            <a:r>
              <a:rPr lang="en-US" altLang="en-US" sz="1700" dirty="0"/>
              <a:t> de 2020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após</a:t>
            </a:r>
            <a:endParaRPr lang="en-US" altLang="en-US" sz="1700" dirty="0"/>
          </a:p>
          <a:p>
            <a:pPr marL="0" indent="-4000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1700" dirty="0" err="1"/>
              <a:t>Modificação</a:t>
            </a:r>
            <a:r>
              <a:rPr lang="en-US" altLang="en-US" sz="1700" dirty="0"/>
              <a:t> das </a:t>
            </a:r>
            <a:r>
              <a:rPr lang="en-US" altLang="en-US" sz="1700" dirty="0" err="1"/>
              <a:t>Regras</a:t>
            </a:r>
            <a:r>
              <a:rPr lang="en-US" altLang="en-US" sz="1700" dirty="0"/>
              <a:t> 71 e 94 do PCT</a:t>
            </a:r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700" dirty="0" err="1"/>
              <a:t>Obriga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Autoridade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responsável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pelo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preliminar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transmitir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certos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seu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arquivo</a:t>
            </a:r>
            <a:r>
              <a:rPr lang="en-US" altLang="en-US" sz="1700" dirty="0"/>
              <a:t> para 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estes</a:t>
            </a:r>
            <a:r>
              <a:rPr lang="en-US" altLang="en-US" sz="1700" dirty="0"/>
              <a:t> que 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disponibilizará</a:t>
            </a:r>
            <a:r>
              <a:rPr lang="en-US" altLang="en-US" sz="1700" dirty="0"/>
              <a:t> para o </a:t>
            </a:r>
            <a:r>
              <a:rPr lang="en-US" altLang="en-US" sz="1700" dirty="0" err="1"/>
              <a:t>público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nome</a:t>
            </a:r>
            <a:r>
              <a:rPr lang="en-US" altLang="en-US" sz="1700" dirty="0"/>
              <a:t> do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eleito</a:t>
            </a:r>
            <a:endParaRPr lang="en-US" altLang="en-US" sz="1700" dirty="0"/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700" dirty="0" err="1"/>
              <a:t>Aplicar</a:t>
            </a:r>
            <a:r>
              <a:rPr lang="en-US" altLang="en-US" sz="1700" dirty="0"/>
              <a:t>-se-</a:t>
            </a:r>
            <a:r>
              <a:rPr lang="en-US" altLang="en-US" sz="1700" dirty="0" err="1"/>
              <a:t>ão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qualquer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recebido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estabelecido</a:t>
            </a:r>
            <a:r>
              <a:rPr lang="en-US" altLang="en-US" sz="1700" dirty="0"/>
              <a:t> pela </a:t>
            </a:r>
            <a:r>
              <a:rPr lang="en-US" altLang="en-US" sz="1700" dirty="0" err="1"/>
              <a:t>Autoridade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responsável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pelo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preliminar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dia</a:t>
            </a:r>
            <a:r>
              <a:rPr lang="en-US" altLang="en-US" sz="1700" dirty="0"/>
              <a:t> 1 de </a:t>
            </a:r>
            <a:r>
              <a:rPr lang="en-US" altLang="en-US" sz="1700" dirty="0" err="1"/>
              <a:t>Julho</a:t>
            </a:r>
            <a:r>
              <a:rPr lang="en-US" altLang="en-US" sz="1700" dirty="0"/>
              <a:t> de 2020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após</a:t>
            </a:r>
            <a:endParaRPr lang="en-US" altLang="en-US" sz="1700" dirty="0"/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700" dirty="0"/>
              <a:t>No </a:t>
            </a:r>
            <a:r>
              <a:rPr lang="en-US" altLang="en-US" sz="1700" dirty="0" err="1"/>
              <a:t>entanto</a:t>
            </a:r>
            <a:r>
              <a:rPr lang="en-US" altLang="en-US" sz="1700" dirty="0"/>
              <a:t>, a </a:t>
            </a:r>
            <a:r>
              <a:rPr lang="en-US" altLang="en-US" sz="1700" dirty="0" err="1"/>
              <a:t>implementação</a:t>
            </a:r>
            <a:r>
              <a:rPr lang="en-US" altLang="en-US" sz="1700" dirty="0"/>
              <a:t> do </a:t>
            </a:r>
            <a:r>
              <a:rPr lang="en-US" altLang="en-US" sz="1700" dirty="0" err="1"/>
              <a:t>envio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tais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depende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igualmente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quando</a:t>
            </a:r>
            <a:r>
              <a:rPr lang="en-US" altLang="en-US" sz="1700" dirty="0"/>
              <a:t> a IPEA </a:t>
            </a:r>
            <a:r>
              <a:rPr lang="en-US" altLang="en-US" sz="1700" dirty="0" err="1"/>
              <a:t>tiver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possibilidade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técnica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fazê</a:t>
            </a:r>
            <a:r>
              <a:rPr lang="en-US" altLang="en-US" sz="1700" dirty="0"/>
              <a:t>-lo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53849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37475" cy="581025"/>
          </a:xfrm>
        </p:spPr>
        <p:txBody>
          <a:bodyPr/>
          <a:lstStyle/>
          <a:p>
            <a:r>
              <a:rPr lang="en-US" altLang="en-US" sz="3200"/>
              <a:t>Informação e Formação sobre o PCT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392" y="882432"/>
            <a:ext cx="8722176" cy="5570904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/>
              <a:t>29 breves </a:t>
            </a:r>
            <a:r>
              <a:rPr lang="en-US" altLang="en-US" sz="1800" dirty="0" err="1"/>
              <a:t>vídeos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temas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relacionados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ao</a:t>
            </a:r>
            <a:r>
              <a:rPr lang="en-US" altLang="en-US" sz="1800" dirty="0"/>
              <a:t> PCT </a:t>
            </a:r>
            <a:r>
              <a:rPr lang="en-US" altLang="en-US" sz="1800" dirty="0" err="1"/>
              <a:t>disponíveis</a:t>
            </a:r>
            <a:r>
              <a:rPr lang="en-US" altLang="en-US" sz="1800" dirty="0"/>
              <a:t> no canal da OMPI no </a:t>
            </a:r>
            <a:r>
              <a:rPr lang="en-US" altLang="en-US" sz="1800" dirty="0" err="1"/>
              <a:t>Youtube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página</a:t>
            </a:r>
            <a:r>
              <a:rPr lang="en-US" altLang="en-US" sz="1800" dirty="0"/>
              <a:t> do PCT do site da OMPI</a:t>
            </a:r>
            <a:endParaRPr lang="en-US" altLang="en-US" sz="1800" strike="sngStrike" dirty="0"/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Curso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ensino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distância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o PCT </a:t>
            </a:r>
            <a:r>
              <a:rPr lang="en-US" altLang="en-US" sz="1800" dirty="0" err="1"/>
              <a:t>disponível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nas</a:t>
            </a:r>
            <a:r>
              <a:rPr lang="en-US" altLang="en-US" sz="1800" dirty="0"/>
              <a:t> 10 </a:t>
            </a:r>
            <a:r>
              <a:rPr lang="en-US" altLang="en-US" sz="1800" dirty="0" err="1"/>
              <a:t>línguas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publicação</a:t>
            </a:r>
            <a:r>
              <a:rPr lang="en-US" altLang="en-US" sz="1800" dirty="0"/>
              <a:t> do PCT; </a:t>
            </a:r>
            <a:r>
              <a:rPr lang="en-US" altLang="en-US" sz="1800" dirty="0" err="1"/>
              <a:t>curso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avançado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ensino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distância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preparação</a:t>
            </a:r>
            <a:endParaRPr lang="en-US" altLang="en-US" sz="1800" dirty="0"/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Webinários</a:t>
            </a:r>
            <a:r>
              <a:rPr lang="en-US" altLang="en-US" sz="1800" dirty="0"/>
              <a:t> do PCT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notícias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sobre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desenvolvimentos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recentes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dos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procedimentos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estratégias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do PCT -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antigos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webinários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são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arquivados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estão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disponíveis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gratuitamente</a:t>
            </a:r>
            <a:r>
              <a:rPr sz="1800" dirty="0"/>
              <a:t> </a:t>
            </a:r>
            <a:endParaRPr kumimoji="0" lang="en-US" altLang="en-US" sz="1800" b="0" i="0" u="none" strike="noStrike" kern="1200" cap="none" spc="0" normalizeH="0" baseline="0" noProof="0" dirty="0">
              <a:highlight>
                <a:srgbClr val="000000">
                  <a:alpha val="0"/>
                </a:srgbClr>
              </a:highlight>
              <a:uLnTx/>
              <a:uFillTx/>
              <a:latin typeface="Arial"/>
              <a:ea typeface="Arial"/>
              <a:cs typeface="Arial"/>
              <a:sym typeface="Wingdings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disponíveis</a:t>
            </a:r>
            <a:r>
              <a:rPr sz="1800" dirty="0"/>
              <a:t> 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sob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pedido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para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empresas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ou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escritórios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advocacia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por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exemplo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, para fins de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formação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focalizada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maneira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utilizar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o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ePCT</a:t>
            </a:r>
            <a:endParaRPr kumimoji="0" lang="en-US" altLang="en-US" sz="1800" b="0" i="0" u="none" strike="noStrike" kern="1200" cap="none" spc="0" normalizeH="0" baseline="0" noProof="0" dirty="0">
              <a:highlight>
                <a:srgbClr val="000000">
                  <a:alpha val="0"/>
                </a:srgbClr>
              </a:highlight>
              <a:uLnTx/>
              <a:uFillTx/>
              <a:latin typeface="Arial"/>
              <a:ea typeface="Arial"/>
              <a:cs typeface="Arial"/>
              <a:sym typeface="Wingdings"/>
            </a:endParaRPr>
          </a:p>
          <a:p>
            <a:pPr marL="379413" indent="-379413">
              <a:spcBef>
                <a:spcPct val="0"/>
              </a:spcBef>
              <a:spcAft>
                <a:spcPts val="300"/>
              </a:spcAft>
              <a:tabLst>
                <a:tab pos="355600" algn="l"/>
              </a:tabLst>
            </a:pPr>
            <a:r>
              <a:rPr lang="en-US" altLang="en-US" sz="1800" dirty="0" err="1"/>
              <a:t>Videoconferências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audioconferências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estão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igualmente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disponíveis</a:t>
            </a:r>
            <a:r>
              <a:rPr lang="en-US" altLang="en-US" sz="1800" dirty="0"/>
              <a:t> sob </a:t>
            </a:r>
            <a:r>
              <a:rPr lang="en-US" altLang="en-US" sz="1800" dirty="0" err="1"/>
              <a:t>pedido</a:t>
            </a:r>
            <a:endParaRPr lang="en-US" altLang="en-US" sz="1800" dirty="0"/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Seminários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sessões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presenciais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formação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o PCT: </a:t>
            </a:r>
            <a:r>
              <a:rPr lang="en-US" altLang="en-US" sz="1800" dirty="0" err="1"/>
              <a:t>veja</a:t>
            </a:r>
            <a:r>
              <a:rPr lang="en-US" altLang="en-US" sz="1800" dirty="0"/>
              <a:t> o </a:t>
            </a:r>
            <a:r>
              <a:rPr lang="en-US" altLang="en-US" sz="1800" dirty="0" err="1"/>
              <a:t>calendário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seminários</a:t>
            </a:r>
            <a:r>
              <a:rPr lang="en-US" altLang="en-US" sz="1800" dirty="0"/>
              <a:t> do PCT (</a:t>
            </a:r>
            <a:r>
              <a:rPr lang="en-US" altLang="en-US" sz="1800" dirty="0">
                <a:hlinkClick r:id="rId3"/>
              </a:rPr>
              <a:t>http://www.wipo.int/pct/en/seminar/seminar.pdf</a:t>
            </a:r>
            <a:r>
              <a:rPr lang="en-US" altLang="en-US" sz="1800" dirty="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/>
              <a:t>Newsletter mensal (</a:t>
            </a:r>
            <a:r>
              <a:rPr lang="en-US" altLang="en-US" sz="1800" dirty="0">
                <a:hlinkClick r:id="rId4"/>
              </a:rPr>
              <a:t>http://www.wipo.int/pct/en/newslett/</a:t>
            </a:r>
            <a:r>
              <a:rPr lang="en-US" altLang="en-US" sz="1800" dirty="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 err="1"/>
              <a:t>Amplos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recursos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informação</a:t>
            </a:r>
            <a:r>
              <a:rPr lang="en-US" altLang="en-US" sz="1800" dirty="0"/>
              <a:t> no site do PCT (</a:t>
            </a:r>
            <a:r>
              <a:rPr lang="en-US" altLang="en-US" sz="1800" dirty="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http://www.wipo.int/pct/en/</a:t>
            </a:r>
            <a:r>
              <a:rPr lang="en-US" altLang="en-US" sz="1800" dirty="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1800" dirty="0"/>
              <a:t>Entre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contato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conosco</a:t>
            </a:r>
            <a:r>
              <a:rPr lang="en-US" altLang="en-US" sz="1800" dirty="0"/>
              <a:t> para </a:t>
            </a:r>
            <a:r>
              <a:rPr lang="en-US" altLang="en-US" sz="1800" dirty="0" err="1"/>
              <a:t>conversar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oportunidades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formação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o PCT</a:t>
            </a:r>
          </a:p>
          <a:p>
            <a:pPr marL="468313" indent="-411163">
              <a:spcBef>
                <a:spcPct val="0"/>
              </a:spcBef>
              <a:spcAft>
                <a:spcPts val="300"/>
              </a:spcAft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601302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13047"/>
            <a:ext cx="8229600" cy="941387"/>
          </a:xfrm>
        </p:spPr>
        <p:txBody>
          <a:bodyPr/>
          <a:lstStyle/>
          <a:p>
            <a:r>
              <a:rPr lang="en-US" altLang="ja-JP">
                <a:ea typeface="MS PGothic" pitchFamily="34" charset="-128"/>
              </a:rPr>
              <a:t>Recursos/Informações sobre o PCT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848" y="1484784"/>
            <a:ext cx="7632848" cy="4464496"/>
          </a:xfrm>
        </p:spPr>
        <p:txBody>
          <a:bodyPr/>
          <a:lstStyle/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Para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questões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gerais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sobre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o PCT,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contate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o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Serviço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de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Informação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do PCT: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lvl="3" indent="0">
              <a:spcBef>
                <a:spcPct val="0"/>
              </a:spcBef>
              <a:spcAft>
                <a:spcPct val="0"/>
              </a:spcAft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pct.infoline@wipo.int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+41 22 338 83 38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70899B"/>
                </a:solidFill>
                <a:ea typeface="ヒラギノ角ゴ Pro W3"/>
                <a:cs typeface="ヒラギノ角ゴ Pro W3"/>
              </a:rPr>
              <a:t>	</a:t>
            </a: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fr-CH" altLang="en-US" sz="2000" dirty="0" err="1">
                <a:ea typeface="ヒラギノ角ゴ Pro W3"/>
                <a:cs typeface="ヒラギノ角ゴ Pro W3"/>
              </a:rPr>
              <a:t>Contate</a:t>
            </a:r>
            <a:r>
              <a:rPr lang="fr-CH" altLang="en-US" sz="2000" dirty="0">
                <a:ea typeface="ヒラギノ角ゴ Pro W3"/>
                <a:cs typeface="ヒラギノ角ゴ Pro W3"/>
              </a:rPr>
              <a:t> o </a:t>
            </a:r>
            <a:r>
              <a:rPr lang="fr-CH" altLang="en-US" sz="2000" dirty="0" err="1">
                <a:ea typeface="ヒラギノ角ゴ Pro W3"/>
                <a:cs typeface="ヒラギノ角ゴ Pro W3"/>
              </a:rPr>
              <a:t>apresentador</a:t>
            </a:r>
            <a:r>
              <a:rPr lang="fr-CH" altLang="en-US" sz="2000" dirty="0">
                <a:ea typeface="ヒラギノ角ゴ Pro W3"/>
                <a:cs typeface="ヒラギノ角ゴ Pro W3"/>
              </a:rPr>
              <a:t>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Roberto.perez@wipo.int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sz="2000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endParaRPr lang="fr-CH" altLang="en-US" sz="200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824099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3414" y="397685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>
                <a:solidFill>
                  <a:srgbClr val="70899B"/>
                </a:solidFill>
              </a:rPr>
              <a:t>Modificações do Regulamento de execução do PCT, em vigor a partir de 1 de Julho de 2020</a:t>
            </a:r>
          </a:p>
          <a:p>
            <a:pPr eaLnBrk="1" hangingPunct="1"/>
            <a:endParaRPr lang="en-US" sz="360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27" y="360379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7" y="257519"/>
            <a:ext cx="8271973" cy="1008112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2020 - </a:t>
            </a:r>
            <a:r>
              <a:rPr lang="en-US" sz="2600" dirty="0" err="1"/>
              <a:t>Visão</a:t>
            </a:r>
            <a:r>
              <a:rPr lang="en-US" sz="2600" dirty="0"/>
              <a:t> </a:t>
            </a:r>
            <a:r>
              <a:rPr lang="en-US" sz="2600" dirty="0" err="1"/>
              <a:t>geral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00" y="1484784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/>
              <a:t>Incorporação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referência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elementos</a:t>
            </a:r>
            <a:r>
              <a:rPr lang="en-US" altLang="en-US" sz="2200" dirty="0"/>
              <a:t> e </a:t>
            </a:r>
            <a:r>
              <a:rPr lang="en-US" altLang="en-US" sz="2200" dirty="0" err="1"/>
              <a:t>partes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incorretamente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depositados</a:t>
            </a:r>
            <a:endParaRPr lang="en-US" alt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82</a:t>
            </a:r>
            <a:r>
              <a:rPr kumimoji="0" lang="en-US" altLang="en-US" sz="22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2200" dirty="0"/>
              <a:t> 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(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tolera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atrasos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no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cumprimento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um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prazo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devidos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à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não-disponibilidade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qualquer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meio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eletrônico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autorizado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de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comunicação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no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Organismo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em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questão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26</a:t>
            </a:r>
            <a:r>
              <a:rPr kumimoji="0" lang="en-US" altLang="en-US" sz="22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2200" dirty="0"/>
              <a:t> 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(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correção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ou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acréscimo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das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indicações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mencionadas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US" altLang="en-US" sz="22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4.11)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/>
              <a:t>Transferência</a:t>
            </a:r>
            <a:r>
              <a:rPr lang="en-US" altLang="en-US" sz="2200" dirty="0"/>
              <a:t> das </a:t>
            </a:r>
            <a:r>
              <a:rPr lang="en-US" altLang="en-US" sz="2200" dirty="0" err="1"/>
              <a:t>taxas</a:t>
            </a:r>
            <a:r>
              <a:rPr lang="en-US" altLang="en-US" sz="2200" dirty="0"/>
              <a:t> do PCT pela </a:t>
            </a:r>
            <a:r>
              <a:rPr lang="en-US" altLang="en-US" sz="2200" dirty="0" err="1"/>
              <a:t>Secretaria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Internacional</a:t>
            </a:r>
            <a:endParaRPr lang="en-US" alt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/>
              <a:t>Disponibilidade</a:t>
            </a:r>
            <a:r>
              <a:rPr lang="en-US" altLang="en-US" sz="2200" dirty="0"/>
              <a:t> no PATENTSCOPE de </a:t>
            </a:r>
            <a:r>
              <a:rPr lang="en-US" altLang="en-US" sz="2200" dirty="0" err="1"/>
              <a:t>documentos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adicionais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relacionados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Capítulo</a:t>
            </a:r>
            <a:r>
              <a:rPr lang="en-US" altLang="en-US" sz="2200" dirty="0"/>
              <a:t> II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4843017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7" y="257519"/>
            <a:ext cx="7767917" cy="795217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70" y="1268760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Modificação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das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4, 12, 20, 48, 51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bis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, 55 e 82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ter, 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e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novas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20.5</a:t>
            </a:r>
            <a:r>
              <a:rPr kumimoji="0" lang="fr-CH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bis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e 40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bis</a:t>
            </a:r>
            <a:r>
              <a:rPr sz="2000" dirty="0"/>
              <a:t> do PCT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0" err="1"/>
              <a:t>Esclarecimento</a:t>
            </a:r>
            <a:r>
              <a:rPr lang="en-US" altLang="en-US" sz="2000" dirty="0"/>
              <a:t> que, </a:t>
            </a:r>
            <a:r>
              <a:rPr lang="en-US" altLang="en-US" sz="2000" dirty="0" err="1"/>
              <a:t>além</a:t>
            </a:r>
            <a:r>
              <a:rPr lang="en-US" altLang="en-US" sz="2000" dirty="0"/>
              <a:t> da </a:t>
            </a:r>
            <a:r>
              <a:rPr lang="en-US" altLang="en-US" sz="2000" dirty="0" err="1"/>
              <a:t>incorporação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partes</a:t>
            </a:r>
            <a:r>
              <a:rPr lang="en-US" altLang="en-US" sz="2000" dirty="0"/>
              <a:t> e </a:t>
            </a:r>
            <a:r>
              <a:rPr lang="en-US" altLang="en-US" sz="2000" dirty="0" err="1"/>
              <a:t>elementos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omissos</a:t>
            </a:r>
            <a:r>
              <a:rPr lang="en-US" altLang="en-US" sz="2000" dirty="0"/>
              <a:t>, no </a:t>
            </a:r>
            <a:r>
              <a:rPr lang="en-US" altLang="en-US" sz="2000" dirty="0" err="1"/>
              <a:t>caso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partes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incorretamente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depositados</a:t>
            </a:r>
            <a:r>
              <a:rPr lang="en-US" altLang="en-US" sz="2000" dirty="0"/>
              <a:t>, a parte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correto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igualmente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incorporado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referência</a:t>
            </a:r>
            <a:r>
              <a:rPr lang="en-US" altLang="en-US" sz="2000" dirty="0"/>
              <a:t>, se </a:t>
            </a:r>
            <a:r>
              <a:rPr lang="en-US" altLang="en-US" sz="2000" dirty="0" err="1"/>
              <a:t>contido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pedido</a:t>
            </a:r>
            <a:r>
              <a:rPr lang="en-US" altLang="en-US" sz="2000" dirty="0"/>
              <a:t> anterior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0"/>
              <a:t>Nova base </a:t>
            </a:r>
            <a:r>
              <a:rPr lang="en-US" altLang="en-US" sz="2000" dirty="0" err="1"/>
              <a:t>jurídica</a:t>
            </a:r>
            <a:r>
              <a:rPr lang="en-US" altLang="en-US" sz="2000" dirty="0"/>
              <a:t> para </a:t>
            </a:r>
            <a:r>
              <a:rPr lang="en-US" altLang="en-US" sz="2000" dirty="0" err="1"/>
              <a:t>casos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em</a:t>
            </a:r>
            <a:r>
              <a:rPr lang="en-US" altLang="en-US" sz="2000" dirty="0"/>
              <a:t> que a </a:t>
            </a:r>
            <a:r>
              <a:rPr lang="en-US" altLang="en-US" sz="2000" dirty="0" err="1"/>
              <a:t>incorporação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referência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não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sucedida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aplicável</a:t>
            </a:r>
            <a:r>
              <a:rPr lang="en-US" altLang="en-US" sz="2000" dirty="0"/>
              <a:t>, a </a:t>
            </a:r>
            <a:r>
              <a:rPr lang="en-US" altLang="en-US" sz="2000" dirty="0" err="1"/>
              <a:t>fim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substituir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uma</a:t>
            </a:r>
            <a:r>
              <a:rPr lang="en-US" altLang="en-US" sz="2000" dirty="0"/>
              <a:t> parte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incorretamente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depositado</a:t>
            </a:r>
            <a:r>
              <a:rPr lang="en-US" altLang="en-US" sz="2000" dirty="0"/>
              <a:t> pela parte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correto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afetando</a:t>
            </a:r>
            <a:r>
              <a:rPr lang="en-US" altLang="en-US" sz="2000" dirty="0"/>
              <a:t> a data de </a:t>
            </a:r>
            <a:r>
              <a:rPr lang="en-US" altLang="en-US" sz="2000" dirty="0" err="1"/>
              <a:t>depósito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internacional</a:t>
            </a:r>
            <a:r>
              <a:rPr lang="en-US" altLang="en-US" sz="2000" dirty="0"/>
              <a:t>)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2000" dirty="0" err="1"/>
              <a:t>Aplicam</a:t>
            </a:r>
            <a:r>
              <a:rPr lang="en-US" altLang="en-US" sz="2000" dirty="0"/>
              <a:t>-se a </a:t>
            </a:r>
            <a:r>
              <a:rPr lang="en-US" altLang="en-US" sz="2000" dirty="0" err="1"/>
              <a:t>qualquer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pedido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internacional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depositado</a:t>
            </a:r>
            <a:r>
              <a:rPr lang="en-US" altLang="en-US" sz="2000" dirty="0"/>
              <a:t> no </a:t>
            </a:r>
            <a:r>
              <a:rPr lang="en-US" altLang="en-US" sz="2000" dirty="0" err="1"/>
              <a:t>dia</a:t>
            </a:r>
            <a:r>
              <a:rPr lang="en-US" altLang="en-US" sz="2000" dirty="0"/>
              <a:t> 1 de </a:t>
            </a:r>
            <a:r>
              <a:rPr lang="en-US" altLang="en-US" sz="2000" dirty="0" err="1"/>
              <a:t>Julho</a:t>
            </a:r>
            <a:r>
              <a:rPr lang="en-US" altLang="en-US" sz="2000" dirty="0"/>
              <a:t> de 2020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após</a:t>
            </a:r>
            <a:endParaRPr lang="en-US" altLang="en-US" sz="20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8064521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8378-8D50-4996-BEE6-D848F00D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77737"/>
            <a:ext cx="8122604" cy="1143000"/>
          </a:xfrm>
        </p:spPr>
        <p:txBody>
          <a:bodyPr/>
          <a:lstStyle/>
          <a:p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falta</a:t>
            </a:r>
            <a:r>
              <a:rPr lang="en-US" sz="3000" dirty="0"/>
              <a:t> / </a:t>
            </a:r>
            <a:r>
              <a:rPr lang="en-US" sz="3000" dirty="0" err="1"/>
              <a:t>incorretamente</a:t>
            </a:r>
            <a:r>
              <a:rPr lang="en-US" sz="3000" dirty="0"/>
              <a:t> </a:t>
            </a:r>
            <a:r>
              <a:rPr lang="en-US" sz="3000" dirty="0" err="1"/>
              <a:t>depositado</a:t>
            </a:r>
            <a:r>
              <a:rPr lang="en-US" sz="3000" dirty="0"/>
              <a:t> </a:t>
            </a:r>
            <a:r>
              <a:rPr lang="en-US" sz="3000" dirty="0" err="1"/>
              <a:t>completado</a:t>
            </a:r>
            <a:r>
              <a:rPr lang="en-US" sz="3000" dirty="0"/>
              <a:t>/</a:t>
            </a:r>
            <a:r>
              <a:rPr lang="en-US" sz="3000" dirty="0" err="1"/>
              <a:t>corrigido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BCAE8-7A7C-46C1-997C-59A174CEB7C0}"/>
              </a:ext>
            </a:extLst>
          </p:cNvPr>
          <p:cNvSpPr/>
          <p:nvPr/>
        </p:nvSpPr>
        <p:spPr bwMode="auto">
          <a:xfrm>
            <a:off x="1043608" y="1161891"/>
            <a:ext cx="1454460" cy="1135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900C6-5425-432A-AC7E-A13355EC106C}"/>
              </a:ext>
            </a:extLst>
          </p:cNvPr>
          <p:cNvSpPr/>
          <p:nvPr/>
        </p:nvSpPr>
        <p:spPr bwMode="auto">
          <a:xfrm>
            <a:off x="1868050" y="1650954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E35A2-7842-4F48-AFA9-53719B9F8E12}"/>
              </a:ext>
            </a:extLst>
          </p:cNvPr>
          <p:cNvSpPr/>
          <p:nvPr/>
        </p:nvSpPr>
        <p:spPr bwMode="auto">
          <a:xfrm>
            <a:off x="1039958" y="2976547"/>
            <a:ext cx="1454460" cy="1230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5BD79-9688-49A4-9A88-F53AA8E0DB67}"/>
              </a:ext>
            </a:extLst>
          </p:cNvPr>
          <p:cNvSpPr/>
          <p:nvPr/>
        </p:nvSpPr>
        <p:spPr bwMode="auto">
          <a:xfrm>
            <a:off x="2117101" y="3931777"/>
            <a:ext cx="626368" cy="702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BCC95B-804E-4F3A-816C-0D2AC9D8D258}"/>
              </a:ext>
            </a:extLst>
          </p:cNvPr>
          <p:cNvSpPr/>
          <p:nvPr/>
        </p:nvSpPr>
        <p:spPr bwMode="auto">
          <a:xfrm>
            <a:off x="3563888" y="2096852"/>
            <a:ext cx="504056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000A3A-6BD0-46F7-91E3-931266AA778F}"/>
              </a:ext>
            </a:extLst>
          </p:cNvPr>
          <p:cNvSpPr/>
          <p:nvPr/>
        </p:nvSpPr>
        <p:spPr bwMode="auto">
          <a:xfrm>
            <a:off x="3117135" y="1245547"/>
            <a:ext cx="9144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D8343E-52A6-45ED-950A-2B23B4A229AB}"/>
              </a:ext>
            </a:extLst>
          </p:cNvPr>
          <p:cNvSpPr/>
          <p:nvPr/>
        </p:nvSpPr>
        <p:spPr bwMode="auto">
          <a:xfrm>
            <a:off x="4860031" y="1161891"/>
            <a:ext cx="1420823" cy="1118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0E0227-A978-4C74-BA6C-5D616CB8D093}"/>
              </a:ext>
            </a:extLst>
          </p:cNvPr>
          <p:cNvSpPr/>
          <p:nvPr/>
        </p:nvSpPr>
        <p:spPr bwMode="auto">
          <a:xfrm>
            <a:off x="5739494" y="1633657"/>
            <a:ext cx="541903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FDD46-9368-44BB-A8ED-7EDDF4AEEA66}"/>
              </a:ext>
            </a:extLst>
          </p:cNvPr>
          <p:cNvSpPr/>
          <p:nvPr/>
        </p:nvSpPr>
        <p:spPr bwMode="auto">
          <a:xfrm>
            <a:off x="6372200" y="233975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CE5F35F-BE99-4426-8B4A-01196F58F8C8}"/>
              </a:ext>
            </a:extLst>
          </p:cNvPr>
          <p:cNvSpPr/>
          <p:nvPr/>
        </p:nvSpPr>
        <p:spPr bwMode="auto">
          <a:xfrm>
            <a:off x="3117135" y="3177799"/>
            <a:ext cx="9144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106E1-B8B3-41B1-A30E-4B8C3B303CC4}"/>
              </a:ext>
            </a:extLst>
          </p:cNvPr>
          <p:cNvSpPr/>
          <p:nvPr/>
        </p:nvSpPr>
        <p:spPr bwMode="auto">
          <a:xfrm>
            <a:off x="4860031" y="2967702"/>
            <a:ext cx="1426857" cy="1237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535B76-D2A6-45B2-B90C-50428F35CED9}"/>
              </a:ext>
            </a:extLst>
          </p:cNvPr>
          <p:cNvSpPr/>
          <p:nvPr/>
        </p:nvSpPr>
        <p:spPr bwMode="auto">
          <a:xfrm>
            <a:off x="5617806" y="3782425"/>
            <a:ext cx="682386" cy="708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F0C441-01C3-490F-B2EF-BD09203ECBC3}"/>
              </a:ext>
            </a:extLst>
          </p:cNvPr>
          <p:cNvSpPr/>
          <p:nvPr/>
        </p:nvSpPr>
        <p:spPr bwMode="auto">
          <a:xfrm>
            <a:off x="5617806" y="3177800"/>
            <a:ext cx="663666" cy="708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FA5D80-69D8-4308-AFC8-4A97D6698E85}"/>
              </a:ext>
            </a:extLst>
          </p:cNvPr>
          <p:cNvSpPr/>
          <p:nvPr/>
        </p:nvSpPr>
        <p:spPr bwMode="auto">
          <a:xfrm>
            <a:off x="3096547" y="1907206"/>
            <a:ext cx="100231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P-Doc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21E6CB-84B9-423D-B71C-4AA202BEAE5F}"/>
              </a:ext>
            </a:extLst>
          </p:cNvPr>
          <p:cNvSpPr/>
          <p:nvPr/>
        </p:nvSpPr>
        <p:spPr bwMode="auto">
          <a:xfrm>
            <a:off x="6138428" y="256490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4E883F-D8CC-456F-838C-79B4A35323AD}"/>
              </a:ext>
            </a:extLst>
          </p:cNvPr>
          <p:cNvSpPr/>
          <p:nvPr/>
        </p:nvSpPr>
        <p:spPr bwMode="auto">
          <a:xfrm>
            <a:off x="3749673" y="2468247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32ABAA-BBC6-4C56-BB3F-C0199017A679}"/>
              </a:ext>
            </a:extLst>
          </p:cNvPr>
          <p:cNvSpPr/>
          <p:nvPr/>
        </p:nvSpPr>
        <p:spPr bwMode="auto">
          <a:xfrm>
            <a:off x="3073177" y="3782780"/>
            <a:ext cx="100231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P-Doc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DF7C96-2B4F-4101-944D-9F62BFAAA02B}"/>
              </a:ext>
            </a:extLst>
          </p:cNvPr>
          <p:cNvSpPr/>
          <p:nvPr/>
        </p:nvSpPr>
        <p:spPr bwMode="auto">
          <a:xfrm>
            <a:off x="3732594" y="4330884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D0032-88B6-455C-911F-FA4C7E22B33F}"/>
              </a:ext>
            </a:extLst>
          </p:cNvPr>
          <p:cNvSpPr/>
          <p:nvPr/>
        </p:nvSpPr>
        <p:spPr bwMode="auto">
          <a:xfrm>
            <a:off x="1036309" y="4983975"/>
            <a:ext cx="1458109" cy="1211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E73462-970F-4F58-9010-391A2B76AD6E}"/>
              </a:ext>
            </a:extLst>
          </p:cNvPr>
          <p:cNvSpPr/>
          <p:nvPr/>
        </p:nvSpPr>
        <p:spPr bwMode="auto">
          <a:xfrm>
            <a:off x="5482215" y="4933412"/>
            <a:ext cx="1394041" cy="1261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AD5580E-0AC5-42BB-A47F-229B14FDD005}"/>
              </a:ext>
            </a:extLst>
          </p:cNvPr>
          <p:cNvSpPr/>
          <p:nvPr/>
        </p:nvSpPr>
        <p:spPr bwMode="auto">
          <a:xfrm>
            <a:off x="3140504" y="5087428"/>
            <a:ext cx="2151576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5DB603-0358-4FE5-90B0-32B51F4F125D}"/>
              </a:ext>
            </a:extLst>
          </p:cNvPr>
          <p:cNvSpPr/>
          <p:nvPr/>
        </p:nvSpPr>
        <p:spPr bwMode="auto">
          <a:xfrm>
            <a:off x="1883013" y="5721218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AF1B7-46B3-48FC-B05D-DCDF80DF18A1}"/>
              </a:ext>
            </a:extLst>
          </p:cNvPr>
          <p:cNvSpPr/>
          <p:nvPr/>
        </p:nvSpPr>
        <p:spPr bwMode="auto">
          <a:xfrm>
            <a:off x="2303763" y="6036908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A9CA7D-E63B-4BC9-96A6-D68620E6CEBB}"/>
              </a:ext>
            </a:extLst>
          </p:cNvPr>
          <p:cNvSpPr txBox="1"/>
          <p:nvPr/>
        </p:nvSpPr>
        <p:spPr>
          <a:xfrm>
            <a:off x="2963235" y="5532862"/>
            <a:ext cx="263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de </a:t>
            </a:r>
            <a:r>
              <a:rPr lang="en-US" sz="2000" dirty="0" err="1"/>
              <a:t>depósito</a:t>
            </a:r>
            <a:r>
              <a:rPr lang="en-US" sz="2000" dirty="0"/>
              <a:t> </a:t>
            </a:r>
            <a:r>
              <a:rPr lang="en-US" sz="2000" dirty="0" err="1"/>
              <a:t>internacional</a:t>
            </a:r>
            <a:r>
              <a:rPr lang="en-US" sz="2000" dirty="0"/>
              <a:t> ulterior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26B0F3-826D-492E-8509-5229C9018F40}"/>
              </a:ext>
            </a:extLst>
          </p:cNvPr>
          <p:cNvSpPr/>
          <p:nvPr/>
        </p:nvSpPr>
        <p:spPr bwMode="auto">
          <a:xfrm>
            <a:off x="6300193" y="5553656"/>
            <a:ext cx="576064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71E3572-D746-4199-A386-516185619CA6}"/>
              </a:ext>
            </a:extLst>
          </p:cNvPr>
          <p:cNvSpPr/>
          <p:nvPr/>
        </p:nvSpPr>
        <p:spPr bwMode="auto">
          <a:xfrm>
            <a:off x="7213496" y="5125571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2E5107-9C2C-4A2F-B60F-1A6EB3E51F08}"/>
              </a:ext>
            </a:extLst>
          </p:cNvPr>
          <p:cNvCxnSpPr/>
          <p:nvPr/>
        </p:nvCxnSpPr>
        <p:spPr bwMode="auto">
          <a:xfrm flipV="1">
            <a:off x="7080880" y="4928282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8A130-F8DC-4CC7-AA50-8862931E7158}"/>
              </a:ext>
            </a:extLst>
          </p:cNvPr>
          <p:cNvCxnSpPr/>
          <p:nvPr/>
        </p:nvCxnSpPr>
        <p:spPr bwMode="auto">
          <a:xfrm>
            <a:off x="7066391" y="4928282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645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Resumo</a:t>
            </a:r>
            <a:r>
              <a:rPr lang="en-US" altLang="en-US" sz="2400" dirty="0"/>
              <a:t> das </a:t>
            </a:r>
            <a:r>
              <a:rPr lang="en-US" altLang="en-US" sz="2400" dirty="0" err="1"/>
              <a:t>opções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quando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falta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elementos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incorretamente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depositados</a:t>
            </a:r>
            <a:endParaRPr lang="en-US" alt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75" y="1690689"/>
            <a:ext cx="8229600" cy="43529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</p:txBody>
      </p:sp>
      <p:graphicFrame>
        <p:nvGraphicFramePr>
          <p:cNvPr id="7" name="Content Placeholder 5"/>
          <p:cNvGraphicFramePr/>
          <p:nvPr>
            <p:extLst>
              <p:ext uri="{D42A27DB-BD31-4B8C-83A1-F6EECF244321}">
                <p14:modId xmlns:p14="http://schemas.microsoft.com/office/powerpoint/2010/main" val="2429714036"/>
              </p:ext>
            </p:extLst>
          </p:nvPr>
        </p:nvGraphicFramePr>
        <p:xfrm>
          <a:off x="591124" y="1213599"/>
          <a:ext cx="4988988" cy="5269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344">
                  <a:extLst>
                    <a:ext uri="{9D8B030D-6E8A-4147-A177-3AD203B41FA5}">
                      <a16:colId xmlns:a16="http://schemas.microsoft.com/office/drawing/2014/main" val="2975531417"/>
                    </a:ext>
                  </a:extLst>
                </a:gridCol>
                <a:gridCol w="1277069">
                  <a:extLst>
                    <a:ext uri="{9D8B030D-6E8A-4147-A177-3AD203B41FA5}">
                      <a16:colId xmlns:a16="http://schemas.microsoft.com/office/drawing/2014/main" val="3004922381"/>
                    </a:ext>
                  </a:extLst>
                </a:gridCol>
                <a:gridCol w="311273">
                  <a:extLst>
                    <a:ext uri="{9D8B030D-6E8A-4147-A177-3AD203B41FA5}">
                      <a16:colId xmlns:a16="http://schemas.microsoft.com/office/drawing/2014/main" val="2002129546"/>
                    </a:ext>
                  </a:extLst>
                </a:gridCol>
                <a:gridCol w="1678302">
                  <a:extLst>
                    <a:ext uri="{9D8B030D-6E8A-4147-A177-3AD203B41FA5}">
                      <a16:colId xmlns:a16="http://schemas.microsoft.com/office/drawing/2014/main" val="4206028353"/>
                    </a:ext>
                  </a:extLst>
                </a:gridCol>
              </a:tblGrid>
              <a:tr h="32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Incorporação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referência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38791"/>
                  </a:ext>
                </a:extLst>
              </a:tr>
              <a:tr h="948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effectLst/>
                        </a:rPr>
                        <a:t>Parte </a:t>
                      </a:r>
                      <a:r>
                        <a:rPr lang="en-GB" sz="1500" dirty="0" err="1">
                          <a:effectLst/>
                        </a:rPr>
                        <a:t>em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falta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Elemento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ou</a:t>
                      </a:r>
                      <a:r>
                        <a:rPr lang="en-GB" sz="1500" dirty="0">
                          <a:effectLst/>
                        </a:rPr>
                        <a:t> parte </a:t>
                      </a:r>
                      <a:r>
                        <a:rPr lang="en-GB" sz="1500" dirty="0" err="1">
                          <a:effectLst/>
                        </a:rPr>
                        <a:t>incorretamente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depositado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27406"/>
                  </a:ext>
                </a:extLst>
              </a:tr>
              <a:tr h="524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Principais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regras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20.5.d), 20.5</a:t>
                      </a:r>
                      <a:r>
                        <a:rPr lang="en-GB" sz="1500" i="1" dirty="0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.d), 20.6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91591"/>
                  </a:ext>
                </a:extLst>
              </a:tr>
              <a:tr h="70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Data do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depósito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internacional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Mantida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42851"/>
                  </a:ext>
                </a:extLst>
              </a:tr>
              <a:tr h="53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Aplicabilidade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Não</a:t>
                      </a:r>
                      <a:r>
                        <a:rPr lang="en-GB" sz="1500" dirty="0">
                          <a:effectLst/>
                        </a:rPr>
                        <a:t> é </a:t>
                      </a:r>
                      <a:r>
                        <a:rPr lang="en-GB" sz="1500" dirty="0" err="1">
                          <a:effectLst/>
                        </a:rPr>
                        <a:t>aplicada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por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alguns</a:t>
                      </a:r>
                      <a:r>
                        <a:rPr lang="en-GB" sz="1500" dirty="0">
                          <a:effectLst/>
                        </a:rPr>
                        <a:t> ROs e DOs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25589"/>
                  </a:ext>
                </a:extLst>
              </a:tr>
              <a:tr h="2204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Como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são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tratadas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folhas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incorretamente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depositadas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Não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disponível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Permanecem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no</a:t>
                      </a:r>
                      <a:r>
                        <a:rPr sz="1500" dirty="0"/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pedido</a:t>
                      </a:r>
                      <a:endParaRPr kumimoji="0" lang="en-GB" sz="1500" b="0" i="0" u="none" strike="noStrike" kern="1200" cap="none" spc="0" normalizeH="0" baseline="0" noProof="0" dirty="0">
                        <a:highlight>
                          <a:srgbClr val="000000">
                            <a:alpha val="0"/>
                          </a:srgbClr>
                        </a:highlight>
                        <a:uLnTx/>
                        <a:uFillTx/>
                        <a:latin typeface="Arial"/>
                        <a:ea typeface="Arial"/>
                        <a:cs typeface="Arial"/>
                        <a:sym typeface="Wingding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(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publicadas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como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parte do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pedido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—</a:t>
                      </a:r>
                      <a:r>
                        <a:rPr sz="1500" dirty="0"/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movidas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para o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fim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do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elemento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respectivo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,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por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exemplo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a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descrição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Remain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GB" sz="1600">
                          <a:effectLst/>
                        </a:rPr>
                        <a:t>the application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(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published as part of the application —</a:t>
                      </a:r>
                      <a:r>
                        <a:rPr lang="en-GB" sz="1600">
                          <a:effectLst/>
                        </a:rPr>
                        <a:t>moved to the end of the respective element, e.g. description)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34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163EAA-96E8-43A2-BF6E-70C498CEA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69418"/>
              </p:ext>
            </p:extLst>
          </p:nvPr>
        </p:nvGraphicFramePr>
        <p:xfrm>
          <a:off x="5580111" y="1213601"/>
          <a:ext cx="3109563" cy="4865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653">
                  <a:extLst>
                    <a:ext uri="{9D8B030D-6E8A-4147-A177-3AD203B41FA5}">
                      <a16:colId xmlns:a16="http://schemas.microsoft.com/office/drawing/2014/main" val="1677838068"/>
                    </a:ext>
                  </a:extLst>
                </a:gridCol>
                <a:gridCol w="104128">
                  <a:extLst>
                    <a:ext uri="{9D8B030D-6E8A-4147-A177-3AD203B41FA5}">
                      <a16:colId xmlns:a16="http://schemas.microsoft.com/office/drawing/2014/main" val="2221790016"/>
                    </a:ext>
                  </a:extLst>
                </a:gridCol>
                <a:gridCol w="1554782">
                  <a:extLst>
                    <a:ext uri="{9D8B030D-6E8A-4147-A177-3AD203B41FA5}">
                      <a16:colId xmlns:a16="http://schemas.microsoft.com/office/drawing/2014/main" val="2449135286"/>
                    </a:ext>
                  </a:extLst>
                </a:gridCol>
              </a:tblGrid>
              <a:tr h="3297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Complementação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  <a:effectLst/>
                        </a:rPr>
                        <a:t>Correção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04134"/>
                  </a:ext>
                </a:extLst>
              </a:tr>
              <a:tr h="928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Parte</a:t>
                      </a:r>
                      <a:r>
                        <a:rPr sz="1500" dirty="0"/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em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Tx/>
                          <a:latin typeface="Arial"/>
                          <a:ea typeface="Arial"/>
                          <a:cs typeface="Arial"/>
                          <a:sym typeface="Wingdings"/>
                        </a:rPr>
                        <a:t>falta</a:t>
                      </a:r>
                      <a:endParaRPr kumimoji="0" lang="en-GB" sz="1500" b="0" i="0" u="none" strike="noStrike" kern="1200" cap="none" spc="0" normalizeH="0" baseline="0" noProof="0" dirty="0">
                        <a:solidFill>
                          <a:srgbClr val="00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uLnTx/>
                        <a:uFillTx/>
                        <a:latin typeface="Arial"/>
                        <a:ea typeface="Arial"/>
                        <a:cs typeface="Arial"/>
                        <a:sym typeface="Wingdings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>
                          <a:effectLst/>
                        </a:rPr>
                        <a:t>Elemento ou parte incorretamente depositado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80552"/>
                  </a:ext>
                </a:extLst>
              </a:tr>
              <a:tr h="5041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20.5.b) &amp; c)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20.5</a:t>
                      </a:r>
                      <a:r>
                        <a:rPr lang="en-GB" sz="1500" b="0" i="1" dirty="0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.b) e c)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46504"/>
                  </a:ext>
                </a:extLst>
              </a:tr>
              <a:tr h="6911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Será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modificada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42264"/>
                  </a:ext>
                </a:extLst>
              </a:tr>
              <a:tr h="5760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Todos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os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ROs e DOs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14735"/>
                  </a:ext>
                </a:extLst>
              </a:tr>
              <a:tr h="1786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Não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effectLst/>
                        </a:rPr>
                        <a:t>disponível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Retiradas</a:t>
                      </a:r>
                      <a:r>
                        <a:rPr lang="en-GB" sz="1500" dirty="0">
                          <a:effectLst/>
                        </a:rPr>
                        <a:t> do </a:t>
                      </a:r>
                      <a:r>
                        <a:rPr lang="en-GB" sz="1500" dirty="0" err="1">
                          <a:effectLst/>
                        </a:rPr>
                        <a:t>pedido</a:t>
                      </a:r>
                      <a:endParaRPr lang="en-GB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500" dirty="0">
                          <a:effectLst/>
                        </a:rPr>
                        <a:t>(e </a:t>
                      </a:r>
                      <a:r>
                        <a:rPr lang="en-GB" sz="1500" dirty="0" err="1">
                          <a:effectLst/>
                        </a:rPr>
                        <a:t>não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visíveis</a:t>
                      </a:r>
                      <a:r>
                        <a:rPr lang="en-GB" sz="1500" dirty="0">
                          <a:effectLst/>
                        </a:rPr>
                        <a:t> no PATENTSCOPE)</a:t>
                      </a: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Removed from the application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(and not visible on PATENTSCOPE)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3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9415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83" y="23867"/>
            <a:ext cx="8229600" cy="1143000"/>
          </a:xfrm>
        </p:spPr>
        <p:txBody>
          <a:bodyPr/>
          <a:lstStyle/>
          <a:p>
            <a:r>
              <a:rPr lang="en-US" altLang="en-US" sz="2800" dirty="0" err="1"/>
              <a:t>Principais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questões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considerar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casos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elementos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partes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incorretamente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depositados</a:t>
            </a:r>
            <a:endParaRPr lang="en-US" alt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166867"/>
            <a:ext cx="8336552" cy="514245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Seu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Organismo</a:t>
            </a:r>
            <a:r>
              <a:rPr lang="en-US" altLang="en-US" sz="1700" dirty="0"/>
              <a:t> receptor </a:t>
            </a:r>
            <a:r>
              <a:rPr lang="en-US" altLang="en-US" sz="1700" dirty="0" err="1"/>
              <a:t>aceita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incorporação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referência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caso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elementos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partes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incorretamente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depositados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</a:t>
            </a:r>
            <a:r>
              <a:rPr lang="en-US" altLang="en-US" sz="1700" dirty="0" err="1"/>
              <a:t>não</a:t>
            </a:r>
            <a:r>
              <a:rPr lang="en-US" altLang="en-US" sz="1700" dirty="0"/>
              <a:t>, a </a:t>
            </a:r>
            <a:r>
              <a:rPr lang="en-US" altLang="en-US" sz="1700" dirty="0" err="1"/>
              <a:t>transferência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seu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pedido</a:t>
            </a:r>
            <a:r>
              <a:rPr lang="en-US" altLang="en-US" sz="1700" dirty="0"/>
              <a:t> para o RO/IB </a:t>
            </a:r>
            <a:r>
              <a:rPr lang="en-US" altLang="en-US" sz="1700" dirty="0" err="1"/>
              <a:t>seria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aceitável</a:t>
            </a:r>
            <a:r>
              <a:rPr lang="en-US" altLang="en-US" sz="1700" dirty="0"/>
              <a:t>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A </a:t>
            </a:r>
            <a:r>
              <a:rPr lang="en-US" altLang="en-US" sz="1700" dirty="0" err="1"/>
              <a:t>modificação</a:t>
            </a:r>
            <a:r>
              <a:rPr lang="en-US" altLang="en-US" sz="1700" dirty="0"/>
              <a:t> da data de </a:t>
            </a:r>
            <a:r>
              <a:rPr lang="en-US" altLang="en-US" sz="1700" dirty="0" err="1"/>
              <a:t>depósito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aceitável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Nenhum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inconveniente</a:t>
            </a:r>
            <a:r>
              <a:rPr lang="en-US" altLang="en-US" sz="1700" dirty="0"/>
              <a:t> se a nova data de </a:t>
            </a:r>
            <a:r>
              <a:rPr lang="en-US" altLang="en-US" sz="1700" dirty="0" err="1"/>
              <a:t>depósito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ainda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estiver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dentro</a:t>
            </a:r>
            <a:r>
              <a:rPr lang="en-US" altLang="en-US" sz="1700" dirty="0"/>
              <a:t> do </a:t>
            </a:r>
            <a:r>
              <a:rPr lang="en-US" altLang="en-US" sz="1700" dirty="0" err="1"/>
              <a:t>período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prioridade</a:t>
            </a:r>
            <a:endParaRPr lang="en-US" altLang="en-US" sz="1700" dirty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a nova data de </a:t>
            </a:r>
            <a:r>
              <a:rPr lang="en-US" altLang="en-US" sz="1700" dirty="0" err="1"/>
              <a:t>depósito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exceder</a:t>
            </a:r>
            <a:r>
              <a:rPr lang="en-US" altLang="en-US" sz="1700" dirty="0"/>
              <a:t> o </a:t>
            </a:r>
            <a:r>
              <a:rPr lang="en-US" altLang="en-US" sz="1700" dirty="0" err="1"/>
              <a:t>período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prioridade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uma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solicitação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restauração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prioridade</a:t>
            </a:r>
            <a:r>
              <a:rPr lang="en-US" altLang="en-US" sz="1700" dirty="0"/>
              <a:t> tem chances de </a:t>
            </a:r>
            <a:r>
              <a:rPr lang="en-US" altLang="en-US" sz="1700" dirty="0" err="1"/>
              <a:t>ser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bem-sucedida</a:t>
            </a:r>
            <a:r>
              <a:rPr lang="en-US" altLang="en-US" sz="1700" dirty="0"/>
              <a:t>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A </a:t>
            </a:r>
            <a:r>
              <a:rPr lang="en-US" altLang="en-US" sz="1700" dirty="0" err="1"/>
              <a:t>permanência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pedido</a:t>
            </a:r>
            <a:r>
              <a:rPr lang="en-US" altLang="en-US" sz="1700" dirty="0"/>
              <a:t> dos </a:t>
            </a:r>
            <a:r>
              <a:rPr lang="en-US" altLang="en-US" sz="1700" dirty="0" err="1"/>
              <a:t>elementos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ou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partes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incorretamente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depositados</a:t>
            </a:r>
            <a:r>
              <a:rPr lang="en-US" altLang="en-US" sz="1700" dirty="0"/>
              <a:t>, e </a:t>
            </a:r>
            <a:r>
              <a:rPr lang="en-US" altLang="en-US" sz="1700" dirty="0" err="1"/>
              <a:t>portanto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publicação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seria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aceitável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</a:t>
            </a:r>
            <a:r>
              <a:rPr lang="en-US" altLang="en-US" sz="1700" dirty="0" err="1"/>
              <a:t>não</a:t>
            </a:r>
            <a:r>
              <a:rPr lang="en-US" altLang="en-US" sz="1700" dirty="0"/>
              <a:t>, a </a:t>
            </a:r>
            <a:r>
              <a:rPr lang="en-US" altLang="en-US" sz="1700" dirty="0" err="1"/>
              <a:t>incorporação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referência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deve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evitada</a:t>
            </a:r>
            <a:r>
              <a:rPr lang="en-US" altLang="en-US" sz="1700" dirty="0"/>
              <a:t>.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Se </a:t>
            </a:r>
            <a:r>
              <a:rPr lang="en-US" altLang="en-US" sz="1700" dirty="0" err="1"/>
              <a:t>corrigidos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permanecerão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arquivo</a:t>
            </a:r>
            <a:r>
              <a:rPr lang="en-US" altLang="en-US" sz="1700" dirty="0"/>
              <a:t> da </a:t>
            </a:r>
            <a:r>
              <a:rPr lang="en-US" altLang="en-US" sz="1700" dirty="0" err="1"/>
              <a:t>Secretaria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mas </a:t>
            </a:r>
            <a:r>
              <a:rPr lang="en-US" altLang="en-US" sz="1700" dirty="0" err="1"/>
              <a:t>não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serão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visíveis</a:t>
            </a:r>
            <a:r>
              <a:rPr lang="en-US" altLang="en-US" sz="1700" dirty="0"/>
              <a:t> no PATENTSCOPE; </a:t>
            </a:r>
            <a:r>
              <a:rPr lang="en-US" altLang="en-US" sz="1700" dirty="0" err="1"/>
              <a:t>outra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opção</a:t>
            </a:r>
            <a:r>
              <a:rPr lang="en-US" altLang="en-US" sz="1700" dirty="0"/>
              <a:t> é </a:t>
            </a:r>
            <a:r>
              <a:rPr lang="en-US" altLang="en-US" sz="1700" dirty="0" err="1"/>
              <a:t>retirar</a:t>
            </a:r>
            <a:r>
              <a:rPr lang="en-US" altLang="en-US" sz="1700" dirty="0"/>
              <a:t> e </a:t>
            </a:r>
            <a:r>
              <a:rPr lang="en-US" altLang="en-US" sz="1700" dirty="0" err="1"/>
              <a:t>depositar</a:t>
            </a:r>
            <a:r>
              <a:rPr lang="en-US" altLang="en-US" sz="1700" dirty="0"/>
              <a:t> de novo o </a:t>
            </a:r>
            <a:r>
              <a:rPr lang="en-US" altLang="en-US" sz="1700" dirty="0" err="1"/>
              <a:t>pedido</a:t>
            </a:r>
            <a:endParaRPr lang="en-US" altLang="en-US" sz="1700" dirty="0"/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Consequências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sobre</a:t>
            </a:r>
            <a:r>
              <a:rPr lang="en-US" altLang="en-US" sz="1700" dirty="0"/>
              <a:t> as </a:t>
            </a:r>
            <a:r>
              <a:rPr lang="en-US" altLang="en-US" sz="1700" dirty="0" err="1"/>
              <a:t>taxas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2048582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1323"/>
            <a:ext cx="7769438" cy="1002051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6753"/>
            <a:ext cx="7920880" cy="55103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 err="1"/>
              <a:t>Acordo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princípio</a:t>
            </a:r>
            <a:r>
              <a:rPr lang="en-US" altLang="en-US" sz="1650" dirty="0"/>
              <a:t> da Assembleia do PCT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/>
              <a:t>Pela </a:t>
            </a:r>
            <a:r>
              <a:rPr lang="en-US" altLang="en-US" sz="1650" dirty="0" err="1"/>
              <a:t>adoção</a:t>
            </a:r>
            <a:r>
              <a:rPr lang="en-US" altLang="en-US" sz="1650" dirty="0"/>
              <a:t> da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20.5</a:t>
            </a:r>
            <a:r>
              <a:rPr lang="en-US" altLang="en-US" sz="1650" i="1" dirty="0"/>
              <a:t>bis</a:t>
            </a:r>
            <a:r>
              <a:rPr lang="en-US" altLang="en-US" sz="1650" dirty="0"/>
              <a:t>, a Assembleia </a:t>
            </a:r>
            <a:r>
              <a:rPr lang="en-US" altLang="en-US" sz="1650" dirty="0" err="1"/>
              <a:t>conveio</a:t>
            </a:r>
            <a:r>
              <a:rPr lang="en-US" altLang="en-US" sz="1650" dirty="0"/>
              <a:t> que, </a:t>
            </a:r>
            <a:r>
              <a:rPr lang="en-US" altLang="en-US" sz="1650" dirty="0" err="1"/>
              <a:t>caso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uma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tenha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sido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incorporado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referência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acordo</a:t>
            </a:r>
            <a:r>
              <a:rPr lang="en-US" altLang="en-US" sz="1650" dirty="0"/>
              <a:t> com 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 20.5</a:t>
            </a:r>
            <a:r>
              <a:rPr lang="en-US" altLang="en-US" sz="1650" i="1" dirty="0"/>
              <a:t>bis</a:t>
            </a:r>
            <a:r>
              <a:rPr lang="en-US" altLang="en-US" sz="1650" dirty="0"/>
              <a:t>.d), a </a:t>
            </a:r>
            <a:r>
              <a:rPr lang="en-US" altLang="en-US" sz="1650" dirty="0" err="1"/>
              <a:t>Autoridade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responsável</a:t>
            </a:r>
            <a:r>
              <a:rPr lang="en-US" altLang="en-US" sz="1650" dirty="0"/>
              <a:t> pela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estará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obrigada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levar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consideração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qualquer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incorretamente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depositado</a:t>
            </a:r>
            <a:r>
              <a:rPr lang="en-US" altLang="en-US" sz="1650" dirty="0"/>
              <a:t> que </a:t>
            </a:r>
            <a:r>
              <a:rPr lang="en-US" altLang="en-US" sz="1650" dirty="0" err="1"/>
              <a:t>permaneça</a:t>
            </a:r>
            <a:r>
              <a:rPr lang="en-US" altLang="en-US" sz="1650" dirty="0"/>
              <a:t> no </a:t>
            </a:r>
            <a:r>
              <a:rPr lang="en-US" altLang="en-US" sz="1650" dirty="0" err="1"/>
              <a:t>pedido</a:t>
            </a:r>
            <a:endParaRPr lang="en-US" altLang="en-US" sz="16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/>
              <a:t>Pela </a:t>
            </a:r>
            <a:r>
              <a:rPr lang="en-US" altLang="en-US" sz="1650" dirty="0" err="1"/>
              <a:t>adoção</a:t>
            </a:r>
            <a:r>
              <a:rPr lang="en-US" altLang="en-US" sz="1650" dirty="0"/>
              <a:t> da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20.8.a-</a:t>
            </a:r>
            <a:r>
              <a:rPr lang="en-US" altLang="en-US" sz="1650" i="1" dirty="0"/>
              <a:t>bis</a:t>
            </a:r>
            <a:r>
              <a:rPr lang="en-US" altLang="en-US" sz="1650" dirty="0"/>
              <a:t>), a Assembleia </a:t>
            </a:r>
            <a:r>
              <a:rPr lang="en-US" altLang="en-US" sz="1650" dirty="0" err="1"/>
              <a:t>convém</a:t>
            </a:r>
            <a:r>
              <a:rPr lang="en-US" altLang="en-US" sz="1650" dirty="0"/>
              <a:t> que, </a:t>
            </a:r>
            <a:r>
              <a:rPr lang="en-US" altLang="en-US" sz="1650" dirty="0" err="1"/>
              <a:t>caso</a:t>
            </a:r>
            <a:r>
              <a:rPr lang="en-US" altLang="en-US" sz="1650" dirty="0"/>
              <a:t> um </a:t>
            </a:r>
            <a:r>
              <a:rPr lang="en-US" altLang="en-US" sz="1650" dirty="0" err="1"/>
              <a:t>Organismo</a:t>
            </a:r>
            <a:r>
              <a:rPr lang="en-US" altLang="en-US" sz="1650" dirty="0"/>
              <a:t> receptor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tenha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podido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incorporar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uma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por</a:t>
            </a:r>
            <a:r>
              <a:rPr lang="en-US" altLang="en-US" sz="1650" dirty="0"/>
              <a:t> causa da </a:t>
            </a:r>
            <a:r>
              <a:rPr lang="en-US" altLang="en-US" sz="1650" dirty="0" err="1"/>
              <a:t>submissão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uma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notificação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incompatibilidade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pelo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dito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Organismo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acordo</a:t>
            </a:r>
            <a:r>
              <a:rPr lang="en-US" altLang="en-US" sz="1650" dirty="0"/>
              <a:t> com </a:t>
            </a:r>
            <a:r>
              <a:rPr lang="en-US" altLang="en-US" sz="1650" dirty="0" err="1"/>
              <a:t>essa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, o </a:t>
            </a:r>
            <a:r>
              <a:rPr lang="en-US" altLang="en-US" sz="1650" dirty="0" err="1"/>
              <a:t>Organismo</a:t>
            </a:r>
            <a:r>
              <a:rPr lang="en-US" altLang="en-US" sz="1650" dirty="0"/>
              <a:t> receptor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questão</a:t>
            </a:r>
            <a:r>
              <a:rPr lang="en-US" altLang="en-US" sz="1650" dirty="0"/>
              <a:t> e a </a:t>
            </a:r>
            <a:r>
              <a:rPr lang="en-US" altLang="en-US" sz="1650" dirty="0" err="1"/>
              <a:t>Secretaria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devem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concordar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aplicar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19.4 do PCT, com a </a:t>
            </a:r>
            <a:r>
              <a:rPr lang="en-US" altLang="en-US" sz="1650" dirty="0" err="1"/>
              <a:t>autorização</a:t>
            </a:r>
            <a:r>
              <a:rPr lang="en-US" altLang="en-US" sz="1650" dirty="0"/>
              <a:t> do </a:t>
            </a:r>
            <a:r>
              <a:rPr lang="en-US" altLang="en-US" sz="1650" dirty="0" err="1"/>
              <a:t>requerente</a:t>
            </a:r>
            <a:endParaRPr lang="en-US" altLang="en-US" sz="16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50" dirty="0" err="1"/>
              <a:t>Caso</a:t>
            </a:r>
            <a:r>
              <a:rPr lang="en-US" altLang="en-US" sz="1650" dirty="0"/>
              <a:t> um </a:t>
            </a:r>
            <a:r>
              <a:rPr lang="en-US" altLang="en-US" sz="1650" dirty="0" err="1"/>
              <a:t>requerente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tenha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pago</a:t>
            </a:r>
            <a:r>
              <a:rPr lang="en-US" altLang="en-US" sz="1650" dirty="0"/>
              <a:t> as </a:t>
            </a:r>
            <a:r>
              <a:rPr lang="en-US" altLang="en-US" sz="1650" dirty="0" err="1"/>
              <a:t>taxas</a:t>
            </a:r>
            <a:r>
              <a:rPr lang="en-US" altLang="en-US" sz="1650" dirty="0"/>
              <a:t> </a:t>
            </a:r>
            <a:r>
              <a:rPr lang="en-US" altLang="en-US" sz="1650" dirty="0" err="1"/>
              <a:t>adicionais</a:t>
            </a:r>
            <a:r>
              <a:rPr lang="en-US" altLang="en-US" sz="1650" dirty="0"/>
              <a:t> </a:t>
            </a:r>
            <a:r>
              <a:rPr lang="en-US" altLang="en-US" sz="1650" dirty="0" err="1"/>
              <a:t>quando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isso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solicitado</a:t>
            </a:r>
            <a:r>
              <a:rPr lang="en-US" altLang="en-US" sz="1650" dirty="0"/>
              <a:t> (</a:t>
            </a:r>
            <a:r>
              <a:rPr lang="en-US" altLang="en-US" sz="1650" dirty="0" err="1"/>
              <a:t>Regra</a:t>
            </a:r>
            <a:r>
              <a:rPr lang="en-US" altLang="en-US" sz="1650" dirty="0"/>
              <a:t> 40</a:t>
            </a:r>
            <a:r>
              <a:rPr lang="en-US" altLang="en-US" sz="1650" i="1" dirty="0"/>
              <a:t>bis</a:t>
            </a:r>
            <a:r>
              <a:rPr lang="en-US" altLang="en-US" sz="1650" dirty="0"/>
              <a:t>) (</a:t>
            </a:r>
            <a:r>
              <a:rPr lang="en-US" altLang="en-US" sz="1650" dirty="0" err="1"/>
              <a:t>quando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Autoridade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responsável</a:t>
            </a:r>
            <a:r>
              <a:rPr lang="en-US" altLang="en-US" sz="1650" dirty="0"/>
              <a:t> pela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 (ISA) for </a:t>
            </a:r>
            <a:r>
              <a:rPr lang="en-US" altLang="en-US" sz="1650" dirty="0" err="1"/>
              <a:t>informada</a:t>
            </a:r>
            <a:r>
              <a:rPr lang="en-US" altLang="en-US" sz="1650" dirty="0"/>
              <a:t> que um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substitui</a:t>
            </a:r>
            <a:r>
              <a:rPr lang="en-US" altLang="en-US" sz="1650" dirty="0"/>
              <a:t> o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parte </a:t>
            </a:r>
            <a:r>
              <a:rPr lang="en-US" altLang="en-US" sz="1650" dirty="0" err="1"/>
              <a:t>incorretamente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depositado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foi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incorporado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por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referência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somente</a:t>
            </a:r>
            <a:r>
              <a:rPr lang="en-US" altLang="en-US" sz="1650" dirty="0"/>
              <a:t> </a:t>
            </a:r>
            <a:r>
              <a:rPr lang="en-US" altLang="en-US" sz="1650" dirty="0" err="1"/>
              <a:t>após</a:t>
            </a:r>
            <a:r>
              <a:rPr lang="en-US" altLang="en-US" sz="1650" dirty="0"/>
              <a:t> </a:t>
            </a:r>
            <a:r>
              <a:rPr lang="en-US" altLang="en-US" sz="1650" dirty="0" err="1"/>
              <a:t>ter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começado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redigir</a:t>
            </a:r>
            <a:r>
              <a:rPr lang="en-US" altLang="en-US" sz="1650" dirty="0"/>
              <a:t> o </a:t>
            </a:r>
            <a:r>
              <a:rPr lang="en-US" altLang="en-US" sz="1650" dirty="0" err="1"/>
              <a:t>relatório</a:t>
            </a:r>
            <a:r>
              <a:rPr lang="en-US" altLang="en-US" sz="1650" dirty="0"/>
              <a:t> de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r>
              <a:rPr lang="en-US" altLang="en-US" sz="1650" dirty="0"/>
              <a:t>), a ISA </a:t>
            </a:r>
            <a:r>
              <a:rPr lang="en-US" altLang="en-US" sz="1650" dirty="0" err="1"/>
              <a:t>não</a:t>
            </a:r>
            <a:r>
              <a:rPr lang="en-US" altLang="en-US" sz="1650" dirty="0"/>
              <a:t> é </a:t>
            </a:r>
            <a:r>
              <a:rPr lang="en-US" altLang="en-US" sz="1650" dirty="0" err="1"/>
              <a:t>obrigada</a:t>
            </a:r>
            <a:r>
              <a:rPr lang="en-US" altLang="en-US" sz="1650" dirty="0"/>
              <a:t> a </a:t>
            </a:r>
            <a:r>
              <a:rPr lang="en-US" altLang="en-US" sz="1650" dirty="0" err="1"/>
              <a:t>levar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em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consideração</a:t>
            </a:r>
            <a:r>
              <a:rPr lang="en-US" altLang="en-US" sz="1650" dirty="0"/>
              <a:t> a parte </a:t>
            </a:r>
            <a:r>
              <a:rPr lang="en-US" altLang="en-US" sz="1650" dirty="0" err="1"/>
              <a:t>ou</a:t>
            </a:r>
            <a:r>
              <a:rPr lang="en-US" altLang="en-US" sz="1650" dirty="0"/>
              <a:t> </a:t>
            </a:r>
            <a:r>
              <a:rPr lang="en-US" altLang="en-US" sz="1650" dirty="0" err="1"/>
              <a:t>elemento</a:t>
            </a:r>
            <a:r>
              <a:rPr lang="en-US" altLang="en-US" sz="1650" dirty="0"/>
              <a:t> </a:t>
            </a:r>
            <a:r>
              <a:rPr lang="en-US" altLang="en-US" sz="1650" dirty="0" err="1"/>
              <a:t>correto</a:t>
            </a:r>
            <a:r>
              <a:rPr lang="en-US" altLang="en-US" sz="1650" dirty="0"/>
              <a:t> para </a:t>
            </a:r>
            <a:r>
              <a:rPr lang="en-US" altLang="en-US" sz="1650" dirty="0" err="1"/>
              <a:t>os</a:t>
            </a:r>
            <a:r>
              <a:rPr lang="en-US" altLang="en-US" sz="1650" dirty="0"/>
              <a:t> fins da </a:t>
            </a:r>
            <a:r>
              <a:rPr lang="en-US" altLang="en-US" sz="1650" dirty="0" err="1"/>
              <a:t>pesquisa</a:t>
            </a:r>
            <a:r>
              <a:rPr lang="en-US" altLang="en-US" sz="1650" dirty="0"/>
              <a:t> </a:t>
            </a:r>
            <a:r>
              <a:rPr lang="en-US" altLang="en-US" sz="1650" dirty="0" err="1"/>
              <a:t>internacional</a:t>
            </a:r>
            <a:endParaRPr lang="en-US" altLang="en-US" sz="16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CH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altLang="en-US" sz="1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96137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00" y="44624"/>
            <a:ext cx="7787208" cy="1224136"/>
          </a:xfrm>
        </p:spPr>
        <p:txBody>
          <a:bodyPr/>
          <a:lstStyle/>
          <a:p>
            <a:r>
              <a:rPr lang="en-US" sz="2600" dirty="0" err="1"/>
              <a:t>Modificações</a:t>
            </a:r>
            <a:r>
              <a:rPr lang="en-US" sz="2600" dirty="0"/>
              <a:t> do </a:t>
            </a:r>
            <a:r>
              <a:rPr lang="en-US" sz="2600" dirty="0" err="1"/>
              <a:t>Regulamento</a:t>
            </a:r>
            <a:r>
              <a:rPr lang="en-US" sz="2600" dirty="0"/>
              <a:t> de </a:t>
            </a:r>
            <a:r>
              <a:rPr lang="en-US" sz="2600" dirty="0" err="1"/>
              <a:t>execução</a:t>
            </a:r>
            <a:r>
              <a:rPr lang="en-US" sz="2600" dirty="0"/>
              <a:t> do PCT, </a:t>
            </a:r>
            <a:r>
              <a:rPr lang="en-US" sz="2600" dirty="0" err="1"/>
              <a:t>em</a:t>
            </a:r>
            <a:r>
              <a:rPr lang="en-US" sz="2600" dirty="0"/>
              <a:t> vigor a </a:t>
            </a:r>
            <a:r>
              <a:rPr lang="en-US" sz="2600" dirty="0" err="1"/>
              <a:t>partir</a:t>
            </a:r>
            <a:r>
              <a:rPr lang="en-US" sz="2600" dirty="0"/>
              <a:t> de 1 de </a:t>
            </a:r>
            <a:r>
              <a:rPr lang="en-US" sz="2600" dirty="0" err="1"/>
              <a:t>Julho</a:t>
            </a:r>
            <a:r>
              <a:rPr lang="en-US" sz="2600" dirty="0"/>
              <a:t> de 2020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0" y="1225555"/>
            <a:ext cx="8003232" cy="55103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Modificação</a:t>
            </a:r>
            <a:r>
              <a:rPr kumimoji="0" lang="en-GB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da </a:t>
            </a:r>
            <a:r>
              <a:rPr kumimoji="0" lang="en-GB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Regra</a:t>
            </a:r>
            <a:r>
              <a:rPr kumimoji="0" lang="en-GB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82</a:t>
            </a:r>
            <a:r>
              <a:rPr kumimoji="0" lang="en-GB" altLang="en-US" sz="18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1800" dirty="0"/>
              <a:t> do PCT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Autoriza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além</a:t>
            </a:r>
            <a:r>
              <a:rPr lang="en-US" altLang="en-US" sz="1800" dirty="0"/>
              <a:t> disso um </a:t>
            </a:r>
            <a:r>
              <a:rPr lang="en-US" altLang="en-US" sz="1800" dirty="0" err="1"/>
              <a:t>Organismo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tolerar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atrasos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cumprimento</a:t>
            </a:r>
            <a:r>
              <a:rPr lang="en-US" altLang="en-US" sz="1800" dirty="0"/>
              <a:t> de um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devidos</a:t>
            </a:r>
            <a:r>
              <a:rPr lang="en-US" altLang="en-US" sz="1800" dirty="0"/>
              <a:t> à </a:t>
            </a:r>
            <a:r>
              <a:rPr lang="en-US" altLang="en-US" sz="1800" dirty="0" err="1"/>
              <a:t>não-disponibilidade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eletrônico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autorizado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comunicação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referido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Organismo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tais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interrupções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inesperadas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manutenção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planejada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Não</a:t>
            </a:r>
            <a:r>
              <a:rPr lang="en-US" altLang="en-US" sz="1800" dirty="0"/>
              <a:t> se </a:t>
            </a:r>
            <a:r>
              <a:rPr lang="en-US" altLang="en-US" sz="1800" dirty="0" err="1"/>
              <a:t>aplicará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período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prioridade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de entrada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nacional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Aplicam</a:t>
            </a:r>
            <a:r>
              <a:rPr lang="en-US" altLang="en-US" sz="1800" dirty="0"/>
              <a:t>-se a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prazo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determinado</a:t>
            </a:r>
            <a:r>
              <a:rPr lang="en-US" altLang="en-US" sz="1800" dirty="0"/>
              <a:t> no </a:t>
            </a:r>
            <a:r>
              <a:rPr lang="en-US" altLang="en-US" sz="1800" dirty="0" err="1"/>
              <a:t>Regulamento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execução</a:t>
            </a:r>
            <a:r>
              <a:rPr lang="en-US" altLang="en-US" sz="1800" dirty="0"/>
              <a:t> do PCT que expire no </a:t>
            </a:r>
            <a:r>
              <a:rPr lang="en-US" altLang="en-US" sz="1800" dirty="0" err="1"/>
              <a:t>dia</a:t>
            </a:r>
            <a:r>
              <a:rPr lang="en-US" altLang="en-US" sz="1800" dirty="0"/>
              <a:t> 1 de </a:t>
            </a:r>
            <a:r>
              <a:rPr lang="en-US" altLang="en-US" sz="1800" dirty="0" err="1"/>
              <a:t>Julho</a:t>
            </a:r>
            <a:r>
              <a:rPr lang="en-US" altLang="en-US" sz="1800" dirty="0"/>
              <a:t> de 2020 </a:t>
            </a:r>
            <a:r>
              <a:rPr lang="en-US" altLang="en-US" sz="1800" dirty="0" err="1"/>
              <a:t>ou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após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Organismos</a:t>
            </a:r>
            <a:r>
              <a:rPr lang="en-US" altLang="en-US" sz="1800" dirty="0"/>
              <a:t> que </a:t>
            </a:r>
            <a:r>
              <a:rPr lang="en-US" altLang="en-US" sz="1800" dirty="0" err="1"/>
              <a:t>proveem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salvaguarda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segundo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legislação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nacional</a:t>
            </a:r>
            <a:r>
              <a:rPr lang="en-US" altLang="en-US" sz="1800" dirty="0"/>
              <a:t>/regional </a:t>
            </a:r>
            <a:r>
              <a:rPr lang="en-US" altLang="en-US" sz="1800" dirty="0" err="1"/>
              <a:t>informarão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Secretaria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de </a:t>
            </a:r>
            <a:r>
              <a:rPr lang="en-US" altLang="en-US" sz="1800" dirty="0" err="1"/>
              <a:t>tais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disposições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geral</a:t>
            </a:r>
            <a:endParaRPr lang="en-US" alt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de </a:t>
            </a:r>
            <a:r>
              <a:rPr lang="en-US" altLang="en-US" sz="1800" dirty="0" err="1"/>
              <a:t>qualquer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ocorrência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específica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interrupções</a:t>
            </a:r>
            <a:r>
              <a:rPr lang="en-US" altLang="en-US" sz="1800" dirty="0"/>
              <a:t> do </a:t>
            </a:r>
            <a:r>
              <a:rPr lang="en-US" altLang="en-US" sz="1800" dirty="0" err="1"/>
              <a:t>seu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sistema</a:t>
            </a:r>
            <a:endParaRPr lang="en-US" alt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09603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17.03.31"/>
  <p:tag name="AS_TITLE" val="Aspose.Slides for Java"/>
  <p:tag name="AS_VERSION" val="17.3"/>
</p:tagLst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1487</Words>
  <Application>Microsoft Office PowerPoint</Application>
  <PresentationFormat>On-screen Show (4:3)</PresentationFormat>
  <Paragraphs>131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Microsoft Sans Serif</vt:lpstr>
      <vt:lpstr>Symbol</vt:lpstr>
      <vt:lpstr>Wingdings</vt:lpstr>
      <vt:lpstr>ヒラギノ角ゴ Pro W3</vt:lpstr>
      <vt:lpstr>EN_2010_pct background png</vt:lpstr>
      <vt:lpstr>  PCT – Julho de 2020, Modificações do Regulamento</vt:lpstr>
      <vt:lpstr>PowerPoint Presentation</vt:lpstr>
      <vt:lpstr>Modificações do Regulamento de execução do PCT, em vigor a partir de 1 de Julho de 2020 - Visão geral</vt:lpstr>
      <vt:lpstr>Modificações do Regulamento de execução do PCT, em vigor a partir de 1 de Julho de 2020 (1)</vt:lpstr>
      <vt:lpstr>Em falta / incorretamente depositado completado/corrigido</vt:lpstr>
      <vt:lpstr>Resumo das opções quando há partes em falta ou partes ou elementos incorretamente depositados</vt:lpstr>
      <vt:lpstr>Principais questões a considerar em casos de elementos ou partes incorretamente depositados</vt:lpstr>
      <vt:lpstr>Modificações do Regulamento de execução do PCT, em vigor a partir de 1 de Julho de 2020 (2)</vt:lpstr>
      <vt:lpstr>Modificações do Regulamento de execução do PCT, em vigor a partir de 1 de Julho de 2020 (3)</vt:lpstr>
      <vt:lpstr>Modificações do Regulamento de execução do PCT, em vigor a partir de 1 de Julho de 2020 (4)</vt:lpstr>
      <vt:lpstr>Modificações do Regulamento de execução do PCT, em vigor a partir de 1 de Julho de 2020 (5)</vt:lpstr>
      <vt:lpstr>Informação e Formação sobre o PCT</vt:lpstr>
      <vt:lpstr>Recursos/Informações sobre o PCT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– Julho de 2020, Modificações do Regulamento</dc:title>
  <dc:creator>OMPI</dc:creator>
  <cp:keywords>PUBLIC</cp:keywords>
  <cp:lastModifiedBy>JULLIARD Corinne</cp:lastModifiedBy>
  <cp:revision>262</cp:revision>
  <cp:lastPrinted>2015-05-01T14:20:17Z</cp:lastPrinted>
  <dcterms:created xsi:type="dcterms:W3CDTF">2013-11-19T11:19:13Z</dcterms:created>
  <dcterms:modified xsi:type="dcterms:W3CDTF">2024-08-05T12:58:04Z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JustificationReason">
    <vt:lpwstr>
    </vt:lpwstr>
  </property>
  <property fmtid="{D5CDD505-2E9C-101B-9397-08002B2CF9AE}" pid="5" name="Language">
    <vt:lpwstr>English</vt:lpwstr>
  </property>
  <property fmtid="{D5CDD505-2E9C-101B-9397-08002B2CF9AE}" pid="6" name="TitusGUID">
    <vt:lpwstr>d8b79df1-a937-4f74-a803-56698e84ef97</vt:lpwstr>
  </property>
  <property fmtid="{D5CDD505-2E9C-101B-9397-08002B2CF9AE}" pid="7" name="VisualMarkings">
    <vt:lpwstr>None</vt:lpwstr>
  </property>
  <property fmtid="{D5CDD505-2E9C-101B-9397-08002B2CF9AE}" pid="8" name="MSIP_Label_bfc084f7-b690-4c43-8ee6-d475b6d3461d_Enabled">
    <vt:lpwstr>true</vt:lpwstr>
  </property>
  <property fmtid="{D5CDD505-2E9C-101B-9397-08002B2CF9AE}" pid="9" name="MSIP_Label_bfc084f7-b690-4c43-8ee6-d475b6d3461d_SetDate">
    <vt:lpwstr>2024-08-05T12:57:54Z</vt:lpwstr>
  </property>
  <property fmtid="{D5CDD505-2E9C-101B-9397-08002B2CF9AE}" pid="10" name="MSIP_Label_bfc084f7-b690-4c43-8ee6-d475b6d3461d_Method">
    <vt:lpwstr>Standard</vt:lpwstr>
  </property>
  <property fmtid="{D5CDD505-2E9C-101B-9397-08002B2CF9AE}" pid="11" name="MSIP_Label_bfc084f7-b690-4c43-8ee6-d475b6d3461d_Name">
    <vt:lpwstr>FOR OFFICIAL USE ONLY</vt:lpwstr>
  </property>
  <property fmtid="{D5CDD505-2E9C-101B-9397-08002B2CF9AE}" pid="12" name="MSIP_Label_bfc084f7-b690-4c43-8ee6-d475b6d3461d_SiteId">
    <vt:lpwstr>faa31b06-8ccc-48c9-867f-f7510dd11c02</vt:lpwstr>
  </property>
  <property fmtid="{D5CDD505-2E9C-101B-9397-08002B2CF9AE}" pid="13" name="MSIP_Label_bfc084f7-b690-4c43-8ee6-d475b6d3461d_ActionId">
    <vt:lpwstr>6c03410b-29cf-419d-a673-b126a36a7e95</vt:lpwstr>
  </property>
  <property fmtid="{D5CDD505-2E9C-101B-9397-08002B2CF9AE}" pid="14" name="MSIP_Label_bfc084f7-b690-4c43-8ee6-d475b6d3461d_ContentBits">
    <vt:lpwstr>2</vt:lpwstr>
  </property>
  <property fmtid="{D5CDD505-2E9C-101B-9397-08002B2CF9AE}" pid="15" name="ClassificationContentMarkingFooterLocations">
    <vt:lpwstr>EN_2010_pct background png:4</vt:lpwstr>
  </property>
  <property fmtid="{D5CDD505-2E9C-101B-9397-08002B2CF9AE}" pid="16" name="ClassificationContentMarkingFooterText">
    <vt:lpwstr>WIPO FOR OFFICIAL USE ONLY </vt:lpwstr>
  </property>
</Properties>
</file>