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1"/>
  </p:notesMasterIdLst>
  <p:sldIdLst>
    <p:sldId id="258" r:id="rId2"/>
    <p:sldId id="260" r:id="rId3"/>
    <p:sldId id="261" r:id="rId4"/>
    <p:sldId id="262" r:id="rId5"/>
    <p:sldId id="263" r:id="rId6"/>
    <p:sldId id="264" r:id="rId7"/>
    <p:sldId id="265" r:id="rId8"/>
    <p:sldId id="266" r:id="rId9"/>
    <p:sldId id="267"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86" r:id="rId28"/>
    <p:sldId id="288" r:id="rId29"/>
    <p:sldId id="289" r:id="rId30"/>
    <p:sldId id="290" r:id="rId31"/>
    <p:sldId id="291" r:id="rId32"/>
    <p:sldId id="292" r:id="rId33"/>
    <p:sldId id="293" r:id="rId34"/>
    <p:sldId id="295" r:id="rId35"/>
    <p:sldId id="296" r:id="rId36"/>
    <p:sldId id="298" r:id="rId37"/>
    <p:sldId id="299" r:id="rId38"/>
    <p:sldId id="300" r:id="rId39"/>
    <p:sldId id="301"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06" autoAdjust="0"/>
    <p:restoredTop sz="68455" autoAdjust="0"/>
  </p:normalViewPr>
  <p:slideViewPr>
    <p:cSldViewPr snapToGrid="0">
      <p:cViewPr varScale="1">
        <p:scale>
          <a:sx n="80" d="100"/>
          <a:sy n="80" d="100"/>
        </p:scale>
        <p:origin x="171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C21714-81AC-416D-8591-04BF540D6501}" type="datetimeFigureOut">
              <a:rPr lang="en-US" smtClean="0"/>
              <a:t>10/16/2022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8CE40F-F7C0-43B0-A44D-EDEE967D8C8B}" type="slidenum">
              <a:rPr lang="en-US" smtClean="0"/>
              <a:t>‹#›</a:t>
            </a:fld>
            <a:endParaRPr lang="en-US"/>
          </a:p>
        </p:txBody>
      </p:sp>
    </p:spTree>
    <p:extLst>
      <p:ext uri="{BB962C8B-B14F-4D97-AF65-F5344CB8AC3E}">
        <p14:creationId xmlns:p14="http://schemas.microsoft.com/office/powerpoint/2010/main" val="13637565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416EDD3A-9070-4F61-ADE9-0265CB9D419A}" type="slidenum">
              <a:rPr lang="en-US" altLang="en-US" sz="1200"/>
              <a:pPr/>
              <a:t>1</a:t>
            </a:fld>
            <a:endParaRPr lang="en-US" altLang="en-US" sz="120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r>
              <a:rPr lang="en-US" altLang="en-US" dirty="0" smtClean="0"/>
              <a:t>These slides are based on Looking Good – An Introduction to Designs for Small and Medium-sized Enterprises available at https://www.wipo.int/publications/en/details.jsp?id=4388&amp;plang=EN. While these slides provides an overall context and content for slides on the subject, trainers are encouraged to adapt the slide to their national, sectoral or industrial context in which this presentation is being used.  The trainer may encourage the participants to discuss products they know that are based on designs. A trainer is advised to explain that the course will be of a practical nature. A trainer should try to avoid entering into complex legal issues, such as the details of registration procedures or substantive legal issues, or options for protection for which the advise of a specialist (an IP consultant, an agent or a lawyer) would be necessary</a:t>
            </a:r>
          </a:p>
        </p:txBody>
      </p:sp>
    </p:spTree>
    <p:extLst>
      <p:ext uri="{BB962C8B-B14F-4D97-AF65-F5344CB8AC3E}">
        <p14:creationId xmlns:p14="http://schemas.microsoft.com/office/powerpoint/2010/main" val="40618663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55E2116B-CBE3-4DB6-BA5B-31B7E560B26C}" type="slidenum">
              <a:rPr lang="en-US" altLang="en-US" sz="1200"/>
              <a:pPr/>
              <a:t>10</a:t>
            </a:fld>
            <a:endParaRPr lang="en-US" altLang="en-US" sz="120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pPr marL="228600" indent="-228600" eaLnBrk="1" hangingPunct="1">
              <a:lnSpc>
                <a:spcPct val="80000"/>
              </a:lnSpc>
            </a:pPr>
            <a:r>
              <a:rPr lang="en-GB" altLang="en-US" sz="800" b="1" smtClean="0"/>
              <a:t>Key concept: </a:t>
            </a:r>
            <a:r>
              <a:rPr lang="en-GB" altLang="en-US" sz="700" smtClean="0"/>
              <a:t>To give a real life example of how a good design could be a tool to attract potential customers easier.</a:t>
            </a:r>
          </a:p>
          <a:p>
            <a:pPr marL="228600" indent="-228600" eaLnBrk="1" hangingPunct="1">
              <a:lnSpc>
                <a:spcPct val="80000"/>
              </a:lnSpc>
            </a:pPr>
            <a:endParaRPr lang="en-GB" altLang="en-US" sz="800" b="1" smtClean="0"/>
          </a:p>
          <a:p>
            <a:pPr marL="228600" indent="-228600" eaLnBrk="1" hangingPunct="1">
              <a:lnSpc>
                <a:spcPct val="80000"/>
              </a:lnSpc>
            </a:pPr>
            <a:r>
              <a:rPr lang="en-GB" altLang="en-US" sz="800" b="1" smtClean="0"/>
              <a:t>How to use this slide: </a:t>
            </a:r>
            <a:r>
              <a:rPr lang="en-GB" altLang="en-US" sz="800" smtClean="0"/>
              <a:t>This slide is not animated.  Let the audience look at the slide and discuss the examples.</a:t>
            </a:r>
          </a:p>
          <a:p>
            <a:pPr marL="228600" indent="-228600" eaLnBrk="1" hangingPunct="1">
              <a:lnSpc>
                <a:spcPct val="80000"/>
              </a:lnSpc>
            </a:pPr>
            <a:endParaRPr lang="en-GB" altLang="en-US" sz="800" smtClean="0"/>
          </a:p>
          <a:p>
            <a:pPr marL="228600" indent="-228600" eaLnBrk="1" hangingPunct="1">
              <a:lnSpc>
                <a:spcPct val="80000"/>
              </a:lnSpc>
            </a:pPr>
            <a:r>
              <a:rPr lang="en-GB" altLang="en-US" sz="800" b="1" smtClean="0"/>
              <a:t>Detailed explanation:</a:t>
            </a:r>
            <a:r>
              <a:rPr lang="en-GB" altLang="en-US" sz="800" smtClean="0"/>
              <a:t> The example shows two products of the same kind having different external appearance. A trainer can ask: “What can we learn from that appearance? What can we know about the presented products and about potential customers those products are addressed to? How that design helps to attract different groups of consumers?”</a:t>
            </a:r>
          </a:p>
          <a:p>
            <a:pPr marL="228600" indent="-228600" eaLnBrk="1" hangingPunct="1">
              <a:lnSpc>
                <a:spcPct val="80000"/>
              </a:lnSpc>
            </a:pPr>
            <a:endParaRPr lang="en-GB" altLang="en-US" sz="800" smtClean="0"/>
          </a:p>
        </p:txBody>
      </p:sp>
    </p:spTree>
    <p:extLst>
      <p:ext uri="{BB962C8B-B14F-4D97-AF65-F5344CB8AC3E}">
        <p14:creationId xmlns:p14="http://schemas.microsoft.com/office/powerpoint/2010/main" val="27253322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E821E83F-A952-4573-9AAE-76B04649D66B}" type="slidenum">
              <a:rPr lang="en-US" altLang="en-US" sz="1200"/>
              <a:pPr/>
              <a:t>11</a:t>
            </a:fld>
            <a:endParaRPr lang="en-US" altLang="en-US" sz="120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marL="228600" indent="-228600" eaLnBrk="1" hangingPunct="1">
              <a:lnSpc>
                <a:spcPct val="80000"/>
              </a:lnSpc>
            </a:pPr>
            <a:r>
              <a:rPr lang="en-GB" altLang="en-US" sz="800" b="1" smtClean="0"/>
              <a:t>Key concept: </a:t>
            </a:r>
            <a:r>
              <a:rPr lang="en-GB" altLang="en-US" sz="600" smtClean="0"/>
              <a:t>To give a real life example of how a good design could be a tool to win customer’s loyalty.</a:t>
            </a:r>
          </a:p>
          <a:p>
            <a:pPr marL="228600" indent="-228600" eaLnBrk="1" hangingPunct="1">
              <a:lnSpc>
                <a:spcPct val="80000"/>
              </a:lnSpc>
            </a:pPr>
            <a:endParaRPr lang="en-GB" altLang="en-US" sz="800" b="1" smtClean="0"/>
          </a:p>
          <a:p>
            <a:pPr marL="228600" indent="-228600" eaLnBrk="1" hangingPunct="1">
              <a:lnSpc>
                <a:spcPct val="80000"/>
              </a:lnSpc>
            </a:pPr>
            <a:r>
              <a:rPr lang="en-GB" altLang="en-US" sz="800" b="1" smtClean="0"/>
              <a:t>How to use this slide: </a:t>
            </a:r>
            <a:r>
              <a:rPr lang="en-GB" altLang="en-US" sz="800" smtClean="0"/>
              <a:t>This slide is not animated.  Let the audience look at the slide and discuss the examples.</a:t>
            </a:r>
          </a:p>
          <a:p>
            <a:pPr marL="228600" indent="-228600" eaLnBrk="1" hangingPunct="1">
              <a:lnSpc>
                <a:spcPct val="80000"/>
              </a:lnSpc>
            </a:pPr>
            <a:endParaRPr lang="en-GB" altLang="en-US" sz="800" smtClean="0"/>
          </a:p>
          <a:p>
            <a:pPr marL="228600" indent="-228600" eaLnBrk="1" hangingPunct="1">
              <a:lnSpc>
                <a:spcPct val="80000"/>
              </a:lnSpc>
            </a:pPr>
            <a:r>
              <a:rPr lang="en-GB" altLang="en-US" sz="800" b="1" smtClean="0"/>
              <a:t>Detailed explanation:</a:t>
            </a:r>
            <a:r>
              <a:rPr lang="en-GB" altLang="en-US" sz="800" smtClean="0"/>
              <a:t> This example shows how a company can win its customers’ loyalty by replicating design or its elements and adding them to its different products. Assumingly, a consumer, who buys a product with a distinctive design and later sees another product of the same company with the same or similar design, might wish to have those two different products (because together they will look better, there is some kind of continuity of style and habits, etc.). </a:t>
            </a:r>
          </a:p>
          <a:p>
            <a:pPr marL="228600" indent="-228600" eaLnBrk="1" hangingPunct="1">
              <a:lnSpc>
                <a:spcPct val="80000"/>
              </a:lnSpc>
            </a:pPr>
            <a:endParaRPr lang="en-GB" altLang="en-US" sz="800" smtClean="0"/>
          </a:p>
        </p:txBody>
      </p:sp>
    </p:spTree>
    <p:extLst>
      <p:ext uri="{BB962C8B-B14F-4D97-AF65-F5344CB8AC3E}">
        <p14:creationId xmlns:p14="http://schemas.microsoft.com/office/powerpoint/2010/main" val="35351612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228339D7-3F56-4F11-A45E-F5166FEFEC5C}" type="slidenum">
              <a:rPr lang="en-US" altLang="en-US" sz="1200"/>
              <a:pPr/>
              <a:t>12</a:t>
            </a:fld>
            <a:endParaRPr lang="en-US" altLang="en-US" sz="120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marL="228600" indent="-228600" eaLnBrk="1" hangingPunct="1"/>
            <a:r>
              <a:rPr lang="en-GB" altLang="en-US" b="1" smtClean="0"/>
              <a:t>Key concept: </a:t>
            </a:r>
            <a:r>
              <a:rPr lang="en-GB" altLang="en-US" sz="900" smtClean="0"/>
              <a:t>To give a real life example of how a good design could be a tool helping to create a good harmony between functionalities and a form of a product.</a:t>
            </a:r>
          </a:p>
          <a:p>
            <a:pPr marL="228600" indent="-228600" eaLnBrk="1" hangingPunct="1"/>
            <a:endParaRPr lang="en-GB" altLang="en-US" b="1" smtClean="0"/>
          </a:p>
          <a:p>
            <a:pPr marL="228600" indent="-228600" eaLnBrk="1" hangingPunct="1"/>
            <a:r>
              <a:rPr lang="en-GB" altLang="en-US" b="1" smtClean="0"/>
              <a:t>How to use this slide: </a:t>
            </a:r>
            <a:r>
              <a:rPr lang="en-GB" altLang="en-US" smtClean="0"/>
              <a:t>This slide is not animated.  Let the audience look at the slide and discuss the example.</a:t>
            </a:r>
          </a:p>
          <a:p>
            <a:pPr marL="228600" indent="-228600" eaLnBrk="1" hangingPunct="1"/>
            <a:endParaRPr lang="en-GB" altLang="en-US" smtClean="0"/>
          </a:p>
          <a:p>
            <a:pPr marL="228600" indent="-228600" eaLnBrk="1" hangingPunct="1"/>
            <a:r>
              <a:rPr lang="en-GB" altLang="en-US" b="1" smtClean="0"/>
              <a:t>Detailed explanation:</a:t>
            </a:r>
            <a:r>
              <a:rPr lang="en-GB" altLang="en-US" smtClean="0"/>
              <a:t> This aspect is very much relevant for products which involve one or more technical solutions. A good external appearance of a product may stress, enhance the aspects of that functionality, for instance, a shape of car lamps, and make a product more attractive to consumers who are not that “technical”.</a:t>
            </a:r>
          </a:p>
          <a:p>
            <a:pPr marL="228600" indent="-228600" eaLnBrk="1" hangingPunct="1"/>
            <a:endParaRPr lang="en-GB" altLang="en-US" smtClean="0"/>
          </a:p>
        </p:txBody>
      </p:sp>
    </p:spTree>
    <p:extLst>
      <p:ext uri="{BB962C8B-B14F-4D97-AF65-F5344CB8AC3E}">
        <p14:creationId xmlns:p14="http://schemas.microsoft.com/office/powerpoint/2010/main" val="1631403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33BDF9B0-3150-42E7-9636-8259AADC49E9}" type="slidenum">
              <a:rPr lang="en-US" altLang="en-US" sz="1200"/>
              <a:pPr/>
              <a:t>13</a:t>
            </a:fld>
            <a:endParaRPr lang="en-US" altLang="en-US" sz="120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marL="228600" indent="-228600" eaLnBrk="1" hangingPunct="1">
              <a:lnSpc>
                <a:spcPct val="80000"/>
              </a:lnSpc>
            </a:pPr>
            <a:r>
              <a:rPr lang="en-GB" altLang="en-US" sz="800" b="1" smtClean="0"/>
              <a:t>Key concept: </a:t>
            </a:r>
            <a:r>
              <a:rPr lang="en-GB" altLang="en-US" sz="700" smtClean="0"/>
              <a:t>To give a real life example of how a good design adds a value to a company’s products</a:t>
            </a:r>
          </a:p>
          <a:p>
            <a:pPr marL="228600" indent="-228600" eaLnBrk="1" hangingPunct="1">
              <a:lnSpc>
                <a:spcPct val="80000"/>
              </a:lnSpc>
            </a:pPr>
            <a:endParaRPr lang="en-GB" altLang="en-US" sz="800" b="1" smtClean="0"/>
          </a:p>
          <a:p>
            <a:pPr marL="228600" indent="-228600" eaLnBrk="1" hangingPunct="1">
              <a:lnSpc>
                <a:spcPct val="80000"/>
              </a:lnSpc>
            </a:pPr>
            <a:r>
              <a:rPr lang="en-GB" altLang="en-US" sz="800" b="1" smtClean="0"/>
              <a:t>How to use this slide: </a:t>
            </a:r>
            <a:r>
              <a:rPr lang="en-GB" altLang="en-US" sz="800" smtClean="0"/>
              <a:t>This slide is not animated.  Let the audience look at the slide and discuss the example.</a:t>
            </a:r>
          </a:p>
          <a:p>
            <a:pPr marL="228600" indent="-228600" eaLnBrk="1" hangingPunct="1">
              <a:lnSpc>
                <a:spcPct val="80000"/>
              </a:lnSpc>
            </a:pPr>
            <a:endParaRPr lang="en-GB" altLang="en-US" sz="800" smtClean="0"/>
          </a:p>
          <a:p>
            <a:pPr marL="228600" indent="-228600" eaLnBrk="1" hangingPunct="1">
              <a:lnSpc>
                <a:spcPct val="80000"/>
              </a:lnSpc>
            </a:pPr>
            <a:r>
              <a:rPr lang="en-GB" altLang="en-US" sz="800" b="1" smtClean="0"/>
              <a:t>Detailed explanation:</a:t>
            </a:r>
            <a:r>
              <a:rPr lang="en-GB" altLang="en-US" sz="800" smtClean="0"/>
              <a:t> Last, but not least a good design of products adds a value to those products. Nowadays, in many cases consumers are interested in brands rather than products themselves. They look for something that can fit to their life-style, can represent their personalities, identity, be a part of other commodities they possess. For that reason consumers can be ready to pay more in order to have a product which has a nice catchy external appearance. In turn, companies are advised think what parts (or maybe the whole) of the appearance of their products can add commercial value to them.</a:t>
            </a:r>
          </a:p>
          <a:p>
            <a:pPr marL="228600" indent="-228600" eaLnBrk="1" hangingPunct="1">
              <a:lnSpc>
                <a:spcPct val="80000"/>
              </a:lnSpc>
            </a:pPr>
            <a:r>
              <a:rPr lang="en-GB" altLang="en-US" sz="800" smtClean="0"/>
              <a:t>And, of course, a design </a:t>
            </a:r>
            <a:r>
              <a:rPr lang="en-US" altLang="en-US" smtClean="0"/>
              <a:t>owner obtains the exclusive right to prevent unauthorized copying or imitation by others which will be later discussed in this session. </a:t>
            </a:r>
            <a:r>
              <a:rPr lang="en-US" altLang="en-US" smtClean="0">
                <a:cs typeface="Arial" panose="020B0604020202020204" pitchFamily="34" charset="0"/>
              </a:rPr>
              <a:t>►Slide 26 as herein.</a:t>
            </a:r>
          </a:p>
        </p:txBody>
      </p:sp>
    </p:spTree>
    <p:extLst>
      <p:ext uri="{BB962C8B-B14F-4D97-AF65-F5344CB8AC3E}">
        <p14:creationId xmlns:p14="http://schemas.microsoft.com/office/powerpoint/2010/main" val="20709829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3A87B05F-044E-4502-B075-21506F3ABCE4}" type="slidenum">
              <a:rPr lang="en-US" altLang="en-US" sz="1200"/>
              <a:pPr/>
              <a:t>14</a:t>
            </a:fld>
            <a:endParaRPr lang="en-US" altLang="en-US" sz="120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pPr marL="228600" indent="-228600" eaLnBrk="1" hangingPunct="1"/>
            <a:endParaRPr lang="en-GB" altLang="en-US" sz="1000" smtClean="0"/>
          </a:p>
          <a:p>
            <a:pPr marL="228600" indent="-228600" eaLnBrk="1" hangingPunct="1"/>
            <a:endParaRPr lang="en-GB" altLang="en-US" sz="1000" smtClean="0"/>
          </a:p>
          <a:p>
            <a:pPr marL="228600" indent="-228600" eaLnBrk="1" hangingPunct="1"/>
            <a:endParaRPr lang="en-GB" altLang="en-US" sz="600" b="1" u="sng" smtClean="0"/>
          </a:p>
        </p:txBody>
      </p:sp>
    </p:spTree>
    <p:extLst>
      <p:ext uri="{BB962C8B-B14F-4D97-AF65-F5344CB8AC3E}">
        <p14:creationId xmlns:p14="http://schemas.microsoft.com/office/powerpoint/2010/main" val="26424580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959204E7-E99B-4D2A-8485-AF5F7004F041}" type="slidenum">
              <a:rPr lang="en-US" altLang="en-US" sz="1200"/>
              <a:pPr/>
              <a:t>15</a:t>
            </a:fld>
            <a:endParaRPr lang="en-US" altLang="en-US" sz="120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pPr marL="228600" indent="-228600" eaLnBrk="1" hangingPunct="1">
              <a:lnSpc>
                <a:spcPct val="90000"/>
              </a:lnSpc>
            </a:pPr>
            <a:r>
              <a:rPr lang="en-GB" altLang="en-US" sz="1000" b="1" dirty="0" smtClean="0"/>
              <a:t>Key concept: </a:t>
            </a:r>
            <a:r>
              <a:rPr lang="en-GB" altLang="en-US" sz="900" dirty="0" smtClean="0"/>
              <a:t>To explain main aspects of branding or marketing strategies through industrial designs.</a:t>
            </a:r>
          </a:p>
          <a:p>
            <a:pPr marL="228600" indent="-228600" eaLnBrk="1" hangingPunct="1">
              <a:lnSpc>
                <a:spcPct val="90000"/>
              </a:lnSpc>
            </a:pPr>
            <a:endParaRPr lang="en-GB" altLang="en-US" sz="1000" b="1" dirty="0" smtClean="0"/>
          </a:p>
          <a:p>
            <a:pPr marL="228600" indent="-228600" eaLnBrk="1" hangingPunct="1">
              <a:lnSpc>
                <a:spcPct val="90000"/>
              </a:lnSpc>
            </a:pPr>
            <a:r>
              <a:rPr lang="en-GB" altLang="en-US" sz="1000" b="1" dirty="0" smtClean="0"/>
              <a:t>How to use this slide: </a:t>
            </a:r>
            <a:r>
              <a:rPr lang="en-GB" altLang="en-US" sz="1000" dirty="0" smtClean="0"/>
              <a:t>This slide is not animated. Let the audience look at the slide and explain.</a:t>
            </a:r>
          </a:p>
          <a:p>
            <a:pPr marL="228600" indent="-228600" eaLnBrk="1" hangingPunct="1">
              <a:lnSpc>
                <a:spcPct val="90000"/>
              </a:lnSpc>
            </a:pPr>
            <a:endParaRPr lang="en-GB" altLang="en-US" sz="1000" dirty="0" smtClean="0"/>
          </a:p>
          <a:p>
            <a:pPr marL="228600" indent="-228600" eaLnBrk="1" hangingPunct="1">
              <a:lnSpc>
                <a:spcPct val="90000"/>
              </a:lnSpc>
            </a:pPr>
            <a:r>
              <a:rPr lang="en-GB" altLang="en-US" sz="1000" b="1" dirty="0" smtClean="0"/>
              <a:t>Detailed explanation:</a:t>
            </a:r>
            <a:r>
              <a:rPr lang="en-GB" altLang="en-US" sz="1000" dirty="0" smtClean="0"/>
              <a:t> After discussing why designs are relevant to SMEs, let’s look how designs can actually be a part of a company’s branding or marketing strategy. Again, a design is only a part of branding strategy. Branding creation process also involves creation of good, strong trademarks, marketing, advertisement campaigns, etc. </a:t>
            </a:r>
          </a:p>
          <a:p>
            <a:pPr marL="228600" indent="-228600" eaLnBrk="1" hangingPunct="1">
              <a:lnSpc>
                <a:spcPct val="90000"/>
              </a:lnSpc>
            </a:pPr>
            <a:r>
              <a:rPr lang="en-GB" altLang="en-US" sz="1000" dirty="0" smtClean="0"/>
              <a:t>As shown in this slide, there can be two basic strategies, basic routes of driving value through designs. First, making a functional differentiation by using designs as a tool to stress some elements, some part, functionalities of the product or the whole product and to show why a product is different from other products (functional differentiation). Second, to create a certain emotional attachment to product(-s) through designs of those products. As discussed, a design may also refer to a consumer’s personality, habits, needs and life-style. So, another strategy can be to create emotional value through industrial designs. There are different types of industrial designs which can help to create a functional differentiation or emotional value, or both. Let’s look at them in more detail.</a:t>
            </a:r>
          </a:p>
        </p:txBody>
      </p:sp>
    </p:spTree>
    <p:extLst>
      <p:ext uri="{BB962C8B-B14F-4D97-AF65-F5344CB8AC3E}">
        <p14:creationId xmlns:p14="http://schemas.microsoft.com/office/powerpoint/2010/main" val="25166804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2E54312B-399D-4795-A42F-270010687A27}" type="slidenum">
              <a:rPr lang="en-US" altLang="en-US" sz="1200"/>
              <a:pPr/>
              <a:t>16</a:t>
            </a:fld>
            <a:endParaRPr lang="en-US" altLang="en-US" sz="120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marL="228600" indent="-228600" eaLnBrk="1" hangingPunct="1">
              <a:lnSpc>
                <a:spcPct val="90000"/>
              </a:lnSpc>
            </a:pPr>
            <a:r>
              <a:rPr lang="en-GB" altLang="en-US" sz="1000" b="1" smtClean="0"/>
              <a:t>Key concept: </a:t>
            </a:r>
            <a:r>
              <a:rPr lang="en-GB" altLang="en-US" sz="900" smtClean="0"/>
              <a:t>To explain how the differentiation and/or value can be driven through visual designs.</a:t>
            </a:r>
          </a:p>
          <a:p>
            <a:pPr marL="228600" indent="-228600" eaLnBrk="1" hangingPunct="1">
              <a:lnSpc>
                <a:spcPct val="90000"/>
              </a:lnSpc>
            </a:pPr>
            <a:endParaRPr lang="en-GB" altLang="en-US" sz="1000" b="1" smtClean="0"/>
          </a:p>
          <a:p>
            <a:pPr marL="228600" indent="-228600" eaLnBrk="1" hangingPunct="1">
              <a:lnSpc>
                <a:spcPct val="90000"/>
              </a:lnSpc>
            </a:pPr>
            <a:r>
              <a:rPr lang="en-GB" altLang="en-US" sz="1000" b="1" smtClean="0"/>
              <a:t>How to use this slide: </a:t>
            </a:r>
            <a:r>
              <a:rPr lang="en-GB" altLang="en-US" sz="1000" smtClean="0"/>
              <a:t>This slide is not animated.  While an audience looks at the slide, a trainer can explain more about visual designs presented on the slide and discuss them with the audience. Examples of distinctive visual designs from local SMEs should be included here.</a:t>
            </a:r>
          </a:p>
          <a:p>
            <a:pPr marL="228600" indent="-228600" eaLnBrk="1" hangingPunct="1">
              <a:lnSpc>
                <a:spcPct val="90000"/>
              </a:lnSpc>
            </a:pPr>
            <a:endParaRPr lang="en-GB" altLang="en-US" sz="1000" smtClean="0"/>
          </a:p>
          <a:p>
            <a:pPr marL="228600" indent="-228600" eaLnBrk="1" hangingPunct="1"/>
            <a:r>
              <a:rPr lang="en-GB" altLang="en-US" sz="1000" b="1" smtClean="0"/>
              <a:t>Detailed explanation:</a:t>
            </a:r>
            <a:r>
              <a:rPr lang="en-GB" altLang="en-US" sz="1000" smtClean="0"/>
              <a:t> The value and differentiation can be driven from visual designs which can represent product’s “personality”, high design, zeitgeist (the current trends), natural metaphors, etc. </a:t>
            </a:r>
            <a:endParaRPr lang="en-GB" altLang="en-US" smtClean="0"/>
          </a:p>
        </p:txBody>
      </p:sp>
    </p:spTree>
    <p:extLst>
      <p:ext uri="{BB962C8B-B14F-4D97-AF65-F5344CB8AC3E}">
        <p14:creationId xmlns:p14="http://schemas.microsoft.com/office/powerpoint/2010/main" val="24798821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05F772EA-763A-4CCF-B152-800C5BAECFF0}" type="slidenum">
              <a:rPr lang="en-US" altLang="en-US" sz="1200"/>
              <a:pPr/>
              <a:t>17</a:t>
            </a:fld>
            <a:endParaRPr lang="en-US" altLang="en-US" sz="120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pPr marL="228600" indent="-228600" eaLnBrk="1" hangingPunct="1">
              <a:lnSpc>
                <a:spcPct val="90000"/>
              </a:lnSpc>
            </a:pPr>
            <a:r>
              <a:rPr lang="en-GB" altLang="en-US" sz="1000" b="1" smtClean="0"/>
              <a:t>Key concept: </a:t>
            </a:r>
            <a:r>
              <a:rPr lang="en-GB" altLang="en-US" sz="900" smtClean="0"/>
              <a:t>To explain how the differentiation and/or value can be driven through utilitarian designs.</a:t>
            </a:r>
          </a:p>
          <a:p>
            <a:pPr marL="228600" indent="-228600" eaLnBrk="1" hangingPunct="1">
              <a:lnSpc>
                <a:spcPct val="90000"/>
              </a:lnSpc>
            </a:pPr>
            <a:endParaRPr lang="en-GB" altLang="en-US" sz="1000" b="1" smtClean="0"/>
          </a:p>
          <a:p>
            <a:pPr marL="228600" indent="-228600" eaLnBrk="1" hangingPunct="1">
              <a:lnSpc>
                <a:spcPct val="90000"/>
              </a:lnSpc>
            </a:pPr>
            <a:r>
              <a:rPr lang="en-GB" altLang="en-US" sz="1000" b="1" smtClean="0"/>
              <a:t>How to use this slide: </a:t>
            </a:r>
            <a:r>
              <a:rPr lang="en-GB" altLang="en-US" sz="1000" smtClean="0"/>
              <a:t>This slide is not animated.  While an audience looks at the slide, a trainer can explain more about utilitarian designs presented on the slide and discuss them with the audience. Examples of distinctive utilitarian designs from local SMEs should be included here.</a:t>
            </a:r>
          </a:p>
          <a:p>
            <a:pPr marL="228600" indent="-228600" eaLnBrk="1" hangingPunct="1">
              <a:lnSpc>
                <a:spcPct val="90000"/>
              </a:lnSpc>
            </a:pPr>
            <a:endParaRPr lang="en-GB" altLang="en-US" sz="1000" smtClean="0"/>
          </a:p>
          <a:p>
            <a:pPr marL="228600" indent="-228600" eaLnBrk="1" hangingPunct="1"/>
            <a:r>
              <a:rPr lang="en-GB" altLang="en-US" sz="1000" b="1" smtClean="0"/>
              <a:t>Detailed explanation:</a:t>
            </a:r>
            <a:r>
              <a:rPr lang="en-GB" altLang="en-US" sz="1000" smtClean="0"/>
              <a:t> The value and differentiation can be driven from utilitarian designs which represent multi-functionality (all-in-one product) or model product architecture, trendy technical solutions, etc.</a:t>
            </a:r>
            <a:endParaRPr lang="en-GB" altLang="en-US" smtClean="0"/>
          </a:p>
        </p:txBody>
      </p:sp>
    </p:spTree>
    <p:extLst>
      <p:ext uri="{BB962C8B-B14F-4D97-AF65-F5344CB8AC3E}">
        <p14:creationId xmlns:p14="http://schemas.microsoft.com/office/powerpoint/2010/main" val="31440457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05F772EA-763A-4CCF-B152-800C5BAECFF0}" type="slidenum">
              <a:rPr lang="en-US" altLang="en-US" sz="1200"/>
              <a:pPr/>
              <a:t>18</a:t>
            </a:fld>
            <a:endParaRPr lang="en-US" altLang="en-US" sz="120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pPr marL="228600" indent="-228600" eaLnBrk="1" hangingPunct="1">
              <a:lnSpc>
                <a:spcPct val="90000"/>
              </a:lnSpc>
            </a:pPr>
            <a:r>
              <a:rPr lang="en-GB" altLang="en-US" sz="1000" b="1" smtClean="0"/>
              <a:t>Key concept: </a:t>
            </a:r>
            <a:r>
              <a:rPr lang="en-GB" altLang="en-US" sz="900" smtClean="0"/>
              <a:t>To explain how the differentiation and/or value can be driven through utilitarian designs.</a:t>
            </a:r>
          </a:p>
          <a:p>
            <a:pPr marL="228600" indent="-228600" eaLnBrk="1" hangingPunct="1">
              <a:lnSpc>
                <a:spcPct val="90000"/>
              </a:lnSpc>
            </a:pPr>
            <a:endParaRPr lang="en-GB" altLang="en-US" sz="1000" b="1" smtClean="0"/>
          </a:p>
          <a:p>
            <a:pPr marL="228600" indent="-228600" eaLnBrk="1" hangingPunct="1">
              <a:lnSpc>
                <a:spcPct val="90000"/>
              </a:lnSpc>
            </a:pPr>
            <a:r>
              <a:rPr lang="en-GB" altLang="en-US" sz="1000" b="1" smtClean="0"/>
              <a:t>How to use this slide: </a:t>
            </a:r>
            <a:r>
              <a:rPr lang="en-GB" altLang="en-US" sz="1000" smtClean="0"/>
              <a:t>This slide is not animated.  While an audience looks at the slide, a trainer can explain more about utilitarian designs presented on the slide and discuss them with the audience. Examples of distinctive utilitarian designs from local SMEs should be included here.</a:t>
            </a:r>
          </a:p>
          <a:p>
            <a:pPr marL="228600" indent="-228600" eaLnBrk="1" hangingPunct="1">
              <a:lnSpc>
                <a:spcPct val="90000"/>
              </a:lnSpc>
            </a:pPr>
            <a:endParaRPr lang="en-GB" altLang="en-US" sz="1000" smtClean="0"/>
          </a:p>
          <a:p>
            <a:pPr marL="228600" indent="-228600" eaLnBrk="1" hangingPunct="1"/>
            <a:r>
              <a:rPr lang="en-GB" altLang="en-US" sz="1000" b="1" smtClean="0"/>
              <a:t>Detailed explanation:</a:t>
            </a:r>
            <a:r>
              <a:rPr lang="en-GB" altLang="en-US" sz="1000" smtClean="0"/>
              <a:t> The value and differentiation can be driven from utilitarian designs which represent multi-functionality (all-in-one product) or model product architecture, trendy technical solutions, etc.</a:t>
            </a:r>
            <a:endParaRPr lang="en-GB" altLang="en-US" smtClean="0"/>
          </a:p>
        </p:txBody>
      </p:sp>
    </p:spTree>
    <p:extLst>
      <p:ext uri="{BB962C8B-B14F-4D97-AF65-F5344CB8AC3E}">
        <p14:creationId xmlns:p14="http://schemas.microsoft.com/office/powerpoint/2010/main" val="29202977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E24F2CAF-6F7B-448F-9974-1B990D5602EB}" type="slidenum">
              <a:rPr lang="en-US" altLang="en-US" sz="1200"/>
              <a:pPr/>
              <a:t>19</a:t>
            </a:fld>
            <a:endParaRPr lang="en-US" altLang="en-US" sz="120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pPr marL="228600" indent="-228600" eaLnBrk="1" hangingPunct="1">
              <a:lnSpc>
                <a:spcPct val="90000"/>
              </a:lnSpc>
            </a:pPr>
            <a:r>
              <a:rPr lang="en-GB" altLang="en-US" b="1" dirty="0" smtClean="0"/>
              <a:t>Key concept: </a:t>
            </a:r>
            <a:r>
              <a:rPr lang="en-GB" altLang="en-US" sz="1000" dirty="0" smtClean="0"/>
              <a:t>To give some ideas of how industrial designs can become a part of companies’ branding or marketing strategy.</a:t>
            </a:r>
          </a:p>
          <a:p>
            <a:pPr marL="228600" indent="-228600" eaLnBrk="1" hangingPunct="1">
              <a:lnSpc>
                <a:spcPct val="90000"/>
              </a:lnSpc>
            </a:pPr>
            <a:endParaRPr lang="en-GB" altLang="en-US" b="1" dirty="0" smtClean="0"/>
          </a:p>
          <a:p>
            <a:pPr marL="228600" indent="-228600" eaLnBrk="1" hangingPunct="1">
              <a:lnSpc>
                <a:spcPct val="90000"/>
              </a:lnSpc>
            </a:pPr>
            <a:r>
              <a:rPr lang="en-GB" altLang="en-US" b="1" dirty="0" smtClean="0"/>
              <a:t>How to use this slide: </a:t>
            </a:r>
            <a:r>
              <a:rPr lang="en-GB" altLang="en-US" dirty="0" smtClean="0"/>
              <a:t>This slide is not animated.  Let the audience look at the slide and explain.</a:t>
            </a:r>
          </a:p>
          <a:p>
            <a:pPr marL="228600" indent="-228600" eaLnBrk="1" hangingPunct="1">
              <a:lnSpc>
                <a:spcPct val="90000"/>
              </a:lnSpc>
            </a:pPr>
            <a:endParaRPr lang="en-GB" altLang="en-US" dirty="0" smtClean="0"/>
          </a:p>
          <a:p>
            <a:pPr marL="228600" indent="-228600" eaLnBrk="1" hangingPunct="1">
              <a:lnSpc>
                <a:spcPct val="90000"/>
              </a:lnSpc>
            </a:pPr>
            <a:r>
              <a:rPr lang="en-GB" altLang="en-US" b="1" dirty="0" smtClean="0"/>
              <a:t>Detailed explanation: </a:t>
            </a:r>
            <a:r>
              <a:rPr lang="en-GB" altLang="en-US" dirty="0" smtClean="0"/>
              <a:t>As a lot of expense may be incurred in creating, registering, using, monitoring, and protecting a mark which can be a basis of brands of a company. </a:t>
            </a:r>
            <a:r>
              <a:rPr lang="en-GB" altLang="en-US" dirty="0" smtClean="0">
                <a:cs typeface="Arial" panose="020B0604020202020204" pitchFamily="34" charset="0"/>
              </a:rPr>
              <a:t>►See</a:t>
            </a:r>
            <a:r>
              <a:rPr lang="en-GB" altLang="en-US" baseline="0" dirty="0" smtClean="0">
                <a:cs typeface="Arial" panose="020B0604020202020204" pitchFamily="34" charset="0"/>
              </a:rPr>
              <a:t> </a:t>
            </a:r>
            <a:r>
              <a:rPr lang="en-GB" altLang="en-US" dirty="0" err="1" smtClean="0">
                <a:cs typeface="Arial" panose="020B0604020202020204" pitchFamily="34" charset="0"/>
              </a:rPr>
              <a:t>ppt</a:t>
            </a:r>
            <a:r>
              <a:rPr lang="en-GB" altLang="en-US" dirty="0" smtClean="0">
                <a:cs typeface="Arial" panose="020B0604020202020204" pitchFamily="34" charset="0"/>
              </a:rPr>
              <a:t> presentation “Making a Mark”. </a:t>
            </a:r>
            <a:r>
              <a:rPr lang="en-GB" altLang="en-US" dirty="0" smtClean="0"/>
              <a:t>The question here would be if you recommend the use of one mark for all products of a business or a new mark, or a new industrial design for each new product introduced by a business or some else. The answer to this question depends on a range of factors, such as the type of the product, the nature of competition, the branding or marketing strategy of a company and that of its competitors. So, for good reasons, different businesses adopt different branding strategies for marketing their products. The same business may vary its strategy over time and even at a given point in time it may adopt varying strategies for different market segments in the same country or for markets abroad. </a:t>
            </a:r>
          </a:p>
          <a:p>
            <a:pPr marL="228600" indent="-228600" eaLnBrk="1" hangingPunct="1">
              <a:lnSpc>
                <a:spcPct val="90000"/>
              </a:lnSpc>
            </a:pPr>
            <a:r>
              <a:rPr lang="en-GB" altLang="en-US" dirty="0" smtClean="0"/>
              <a:t>So, let’s talk about a company’s branding or marketing strategies which are listed on this slide in more detail now.</a:t>
            </a:r>
          </a:p>
        </p:txBody>
      </p:sp>
    </p:spTree>
    <p:extLst>
      <p:ext uri="{BB962C8B-B14F-4D97-AF65-F5344CB8AC3E}">
        <p14:creationId xmlns:p14="http://schemas.microsoft.com/office/powerpoint/2010/main" val="41651127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919239FD-7C4E-43B9-8159-FFD63038777E}" type="slidenum">
              <a:rPr lang="en-US" altLang="en-US" sz="1200"/>
              <a:pPr/>
              <a:t>2</a:t>
            </a:fld>
            <a:endParaRPr lang="en-US" altLang="en-US" sz="120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marL="228600" indent="-228600" eaLnBrk="1" hangingPunct="1"/>
            <a:endParaRPr lang="en-GB" altLang="en-US" smtClean="0"/>
          </a:p>
          <a:p>
            <a:pPr marL="228600" indent="-228600" eaLnBrk="1" hangingPunct="1"/>
            <a:endParaRPr lang="en-GB" altLang="en-US" smtClean="0"/>
          </a:p>
          <a:p>
            <a:pPr marL="228600" indent="-228600" eaLnBrk="1" hangingPunct="1"/>
            <a:endParaRPr lang="en-GB" altLang="en-US" sz="800" b="1" u="sng" smtClean="0"/>
          </a:p>
        </p:txBody>
      </p:sp>
    </p:spTree>
    <p:extLst>
      <p:ext uri="{BB962C8B-B14F-4D97-AF65-F5344CB8AC3E}">
        <p14:creationId xmlns:p14="http://schemas.microsoft.com/office/powerpoint/2010/main" val="17620344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796E0183-FB24-4542-BB96-6B84753E7BB7}" type="slidenum">
              <a:rPr lang="en-US" altLang="en-US" sz="1200"/>
              <a:pPr/>
              <a:t>20</a:t>
            </a:fld>
            <a:endParaRPr lang="en-US" altLang="en-US" sz="120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pPr marL="228600" indent="-228600" eaLnBrk="1" hangingPunct="1"/>
            <a:r>
              <a:rPr lang="en-GB" altLang="en-US" b="1" dirty="0" smtClean="0"/>
              <a:t>Key concept: </a:t>
            </a:r>
            <a:r>
              <a:rPr lang="en-GB" altLang="en-US" sz="1000" dirty="0" smtClean="0"/>
              <a:t>To give examples of a multi-brand strategy and a family brand strategy.</a:t>
            </a:r>
          </a:p>
          <a:p>
            <a:pPr marL="228600" indent="-228600" eaLnBrk="1" hangingPunct="1"/>
            <a:endParaRPr lang="en-GB" altLang="en-US" b="1" dirty="0" smtClean="0"/>
          </a:p>
          <a:p>
            <a:pPr marL="228600" indent="-228600" eaLnBrk="1" hangingPunct="1"/>
            <a:r>
              <a:rPr lang="en-GB" altLang="en-US" b="1" dirty="0" smtClean="0"/>
              <a:t>How to use this slide: </a:t>
            </a:r>
            <a:r>
              <a:rPr lang="en-GB" altLang="en-US" dirty="0" smtClean="0"/>
              <a:t>This slide is not animated.  Let the audience look at the slide and explain. Examples of multi-brand and family brand strategies from local SMEs are recommended to be included here.</a:t>
            </a:r>
          </a:p>
          <a:p>
            <a:pPr marL="228600" indent="-228600" eaLnBrk="1" hangingPunct="1"/>
            <a:endParaRPr lang="en-GB" altLang="en-US" dirty="0" smtClean="0"/>
          </a:p>
          <a:p>
            <a:pPr marL="228600" indent="-228600" eaLnBrk="1" hangingPunct="1"/>
            <a:r>
              <a:rPr lang="en-GB" altLang="en-US" b="1" dirty="0" smtClean="0"/>
              <a:t>Detailed explanation: </a:t>
            </a:r>
            <a:r>
              <a:rPr lang="en-GB" altLang="en-US" dirty="0" smtClean="0"/>
              <a:t>General branding strategy can be usually divided into a multi-brand strategy and a family brand strategy. What does that mean?</a:t>
            </a:r>
          </a:p>
          <a:p>
            <a:pPr marL="228600" indent="-228600" eaLnBrk="1" hangingPunct="1">
              <a:buFontTx/>
              <a:buChar char="•"/>
            </a:pPr>
            <a:r>
              <a:rPr lang="en-GB" altLang="en-US" b="1" dirty="0" smtClean="0"/>
              <a:t>Multi-brand strategy</a:t>
            </a:r>
            <a:r>
              <a:rPr lang="en-GB" altLang="en-US" dirty="0" smtClean="0"/>
              <a:t> means that some companies follow a multi brand strategy </a:t>
            </a:r>
            <a:r>
              <a:rPr lang="en-GB" altLang="en-US" i="1" dirty="0" smtClean="0"/>
              <a:t>by marketing two or more similar and competing products under different and unrelated brands</a:t>
            </a:r>
            <a:r>
              <a:rPr lang="en-GB" altLang="en-US" dirty="0" smtClean="0"/>
              <a:t>. For example, Nike, which started as a shoestring operation in 1964 under the name Blue Ribbon Sports, has rapidly grown and taken the mantle of the industry's No. 1 from Adidas. It recently has made several acquisitions that allow the company to market to discount shoppers under the Starter brand; "lifestyle" consumers in the middle‐market channel under the Converse sneaker brand; and keep its core premium customers with the signature Nike brand.</a:t>
            </a:r>
          </a:p>
          <a:p>
            <a:pPr marL="228600" indent="-228600" eaLnBrk="1" hangingPunct="1">
              <a:buFontTx/>
              <a:buChar char="•"/>
            </a:pPr>
            <a:r>
              <a:rPr lang="en-GB" altLang="en-US" b="1" dirty="0" smtClean="0"/>
              <a:t>Family brand strategy </a:t>
            </a:r>
            <a:r>
              <a:rPr lang="en-GB" altLang="en-US" dirty="0" smtClean="0"/>
              <a:t>means a</a:t>
            </a:r>
            <a:r>
              <a:rPr lang="en-GB" altLang="en-US" b="1" dirty="0" smtClean="0"/>
              <a:t> </a:t>
            </a:r>
            <a:r>
              <a:rPr lang="en-GB" altLang="en-US" dirty="0" smtClean="0"/>
              <a:t>family brand which is a brand used </a:t>
            </a:r>
            <a:r>
              <a:rPr lang="en-GB" altLang="en-US" i="1" dirty="0" smtClean="0"/>
              <a:t>on a group of products</a:t>
            </a:r>
            <a:r>
              <a:rPr lang="en-GB" altLang="en-US" dirty="0" smtClean="0"/>
              <a:t> of a given company. A family brand may be the corporate brand or there may be number of family brands under a corporate brand. The product group may or may not be all of those businesses’ product line. Good examples include brands in the food industry, including Kellogg’s, Heinz and Del Monte.</a:t>
            </a:r>
          </a:p>
          <a:p>
            <a:pPr marL="228600" indent="-228600" eaLnBrk="1" hangingPunct="1">
              <a:buFontTx/>
              <a:buChar char="•"/>
            </a:pPr>
            <a:endParaRPr lang="en-GB" altLang="en-US" dirty="0" smtClean="0"/>
          </a:p>
          <a:p>
            <a:pPr marL="228600" indent="-228600" eaLnBrk="1" hangingPunct="1"/>
            <a:r>
              <a:rPr lang="en-GB" altLang="en-US" b="1" dirty="0" smtClean="0"/>
              <a:t>Reference:</a:t>
            </a:r>
          </a:p>
          <a:p>
            <a:pPr marL="228600" indent="-228600" eaLnBrk="1" hangingPunct="1"/>
            <a:r>
              <a:rPr lang="en-GB" altLang="en-US" dirty="0" smtClean="0"/>
              <a:t>See more in: IP Panorama Module 2: http://www.wipo.int/export/sites/www/sme/en/documents/pdf/ip_panorama_2_learning_points.pdf .</a:t>
            </a:r>
          </a:p>
          <a:p>
            <a:pPr marL="228600" indent="-228600" eaLnBrk="1" hangingPunct="1"/>
            <a:endParaRPr lang="en-GB" altLang="en-US" dirty="0" smtClean="0"/>
          </a:p>
        </p:txBody>
      </p:sp>
    </p:spTree>
    <p:extLst>
      <p:ext uri="{BB962C8B-B14F-4D97-AF65-F5344CB8AC3E}">
        <p14:creationId xmlns:p14="http://schemas.microsoft.com/office/powerpoint/2010/main" val="34557801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94D29BF5-2BA4-4438-ACAC-DFC4F42F785A}" type="slidenum">
              <a:rPr lang="en-US" altLang="en-US" sz="1200"/>
              <a:pPr/>
              <a:t>21</a:t>
            </a:fld>
            <a:endParaRPr lang="en-US" altLang="en-US"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pPr marL="228600" indent="-228600" eaLnBrk="1" hangingPunct="1">
              <a:lnSpc>
                <a:spcPct val="80000"/>
              </a:lnSpc>
            </a:pPr>
            <a:r>
              <a:rPr lang="en-GB" altLang="en-US" sz="800" b="1" dirty="0" smtClean="0"/>
              <a:t>Key concept: </a:t>
            </a:r>
            <a:r>
              <a:rPr lang="en-GB" altLang="en-US" sz="700" dirty="0" smtClean="0"/>
              <a:t>To give examples of product/line and brand extension.</a:t>
            </a:r>
          </a:p>
          <a:p>
            <a:pPr marL="228600" indent="-228600" eaLnBrk="1" hangingPunct="1">
              <a:lnSpc>
                <a:spcPct val="80000"/>
              </a:lnSpc>
            </a:pPr>
            <a:endParaRPr lang="en-GB" altLang="en-US" sz="800" b="1" dirty="0" smtClean="0"/>
          </a:p>
          <a:p>
            <a:pPr marL="228600" indent="-228600" eaLnBrk="1" hangingPunct="1">
              <a:lnSpc>
                <a:spcPct val="80000"/>
              </a:lnSpc>
            </a:pPr>
            <a:r>
              <a:rPr lang="en-GB" altLang="en-US" sz="800" b="1" dirty="0" smtClean="0"/>
              <a:t>How to use this slide: </a:t>
            </a:r>
            <a:r>
              <a:rPr lang="en-GB" altLang="en-US" sz="800" dirty="0" smtClean="0"/>
              <a:t>This slide is not animated.  Let the audience look at the slide and explain. Examples of product/line and brand extension from local SMEs are recommended to be included here.</a:t>
            </a:r>
          </a:p>
          <a:p>
            <a:pPr marL="228600" indent="-228600" eaLnBrk="1" hangingPunct="1">
              <a:lnSpc>
                <a:spcPct val="80000"/>
              </a:lnSpc>
            </a:pPr>
            <a:endParaRPr lang="en-GB" altLang="en-US" sz="800" dirty="0" smtClean="0"/>
          </a:p>
          <a:p>
            <a:pPr marL="228600" indent="-228600" eaLnBrk="1" hangingPunct="1">
              <a:lnSpc>
                <a:spcPct val="80000"/>
              </a:lnSpc>
            </a:pPr>
            <a:r>
              <a:rPr lang="en-GB" altLang="en-US" sz="800" b="1" dirty="0" smtClean="0"/>
              <a:t>Detailed explanation: </a:t>
            </a:r>
            <a:r>
              <a:rPr lang="en-GB" altLang="en-US" sz="800" dirty="0" smtClean="0"/>
              <a:t>Many businesses use an existing brand for a new product to save time and money. Product extensions are new products or services introduced under an established brand name either in the same (line extension) or a new (brand extension) product category. Product/line extension and brand extension may include an adjustment, application of already existing designs, as well as creation of new designs for the same product classes or a completely different product class.</a:t>
            </a:r>
          </a:p>
          <a:p>
            <a:pPr marL="228600" indent="-228600" eaLnBrk="1" hangingPunct="1">
              <a:lnSpc>
                <a:spcPct val="80000"/>
              </a:lnSpc>
              <a:buFontTx/>
              <a:buChar char="•"/>
            </a:pPr>
            <a:r>
              <a:rPr lang="en-GB" altLang="en-US" sz="800" b="1" dirty="0" smtClean="0"/>
              <a:t>Line extension:</a:t>
            </a:r>
            <a:r>
              <a:rPr lang="en-GB" altLang="en-US" sz="800" dirty="0" smtClean="0"/>
              <a:t> an established brand name is used </a:t>
            </a:r>
            <a:r>
              <a:rPr lang="en-GB" altLang="en-US" sz="800" i="1" dirty="0" smtClean="0"/>
              <a:t>to enter a new market segment in the same product class</a:t>
            </a:r>
            <a:r>
              <a:rPr lang="en-GB" altLang="en-US" sz="800" dirty="0" smtClean="0"/>
              <a:t>. A new variation of a product or service sharing the same essential characteristics as the parent, but offering a new benefit, such as </a:t>
            </a:r>
            <a:r>
              <a:rPr lang="en-GB" altLang="en-US" sz="800" dirty="0" err="1" smtClean="0"/>
              <a:t>flavor</a:t>
            </a:r>
            <a:r>
              <a:rPr lang="en-GB" altLang="en-US" sz="800" dirty="0" smtClean="0"/>
              <a:t>, size, package type, etc.</a:t>
            </a:r>
          </a:p>
          <a:p>
            <a:pPr marL="228600" indent="-228600" eaLnBrk="1" hangingPunct="1">
              <a:lnSpc>
                <a:spcPct val="80000"/>
              </a:lnSpc>
              <a:buFontTx/>
              <a:buChar char="•"/>
            </a:pPr>
            <a:r>
              <a:rPr lang="en-GB" altLang="en-US" sz="800" b="1" dirty="0" smtClean="0"/>
              <a:t>Brand extension:</a:t>
            </a:r>
            <a:r>
              <a:rPr lang="en-GB" altLang="en-US" sz="800" dirty="0" smtClean="0"/>
              <a:t> an established brand name is used </a:t>
            </a:r>
            <a:r>
              <a:rPr lang="en-GB" altLang="en-US" sz="800" i="1" dirty="0" smtClean="0"/>
              <a:t>to enter a completely different product class</a:t>
            </a:r>
            <a:r>
              <a:rPr lang="en-GB" altLang="en-US" sz="800" dirty="0" smtClean="0"/>
              <a:t>. A new product or service that is related to an existing brand, but that offers a different benefit and/or appeals to a different target segment. For example, sometimes a brand extension is defined as a product line extension marketed under the same general brand as a previous item or items in the same line. To distinguish the brand extension from the other item(s) under the primary brand, one can either add a secondary brand identification or add a generic. Thus, an Epson FX‐85 printer is an extension of Epson that used the secondary brand of FX‐85, while </a:t>
            </a:r>
            <a:r>
              <a:rPr lang="en-GB" altLang="en-US" sz="800" dirty="0" err="1" smtClean="0"/>
              <a:t>Jello</a:t>
            </a:r>
            <a:r>
              <a:rPr lang="en-GB" altLang="en-US" sz="800" dirty="0" smtClean="0"/>
              <a:t> Instant Pudding is an extension of the </a:t>
            </a:r>
            <a:r>
              <a:rPr lang="en-GB" altLang="en-US" sz="800" dirty="0" err="1" smtClean="0"/>
              <a:t>Jello</a:t>
            </a:r>
            <a:r>
              <a:rPr lang="en-GB" altLang="en-US" sz="800" dirty="0" smtClean="0"/>
              <a:t> brand that uses a generic term. A brand extension is usually aimed at another segment of the general market for the overall brand. Other examples of such brand names include Microsoft XP and Microsoft Office in personal computing software and Heinz Tomato </a:t>
            </a:r>
            <a:r>
              <a:rPr lang="en-GB" altLang="en-US" sz="800" dirty="0" err="1" smtClean="0"/>
              <a:t>Ketchupand</a:t>
            </a:r>
            <a:r>
              <a:rPr lang="en-GB" altLang="en-US" sz="800" dirty="0" smtClean="0"/>
              <a:t> Heinz Pet Foods. On the positive side, a brand extension may symbolize stability and quality, and thereby give credibility to the new product. In short order, you evolve from a single‐product company to a firm that offers a family of related applications. By sending a signal of strength to your competitors, it would make them think twice before competing with either your flagship application or your brand extensions. This would happen particularly if they see that you have a well‐rounded family of brands that is making a splash in the marketplace. On the negative side a brand extension may blur the identity or image of your brand if the extension confuses to wonder as to what the parent brand represents.</a:t>
            </a:r>
          </a:p>
          <a:p>
            <a:pPr marL="228600" indent="-228600" eaLnBrk="1" hangingPunct="1">
              <a:lnSpc>
                <a:spcPct val="80000"/>
              </a:lnSpc>
            </a:pPr>
            <a:endParaRPr lang="en-GB" altLang="en-US" sz="800" dirty="0" smtClean="0"/>
          </a:p>
          <a:p>
            <a:pPr marL="228600" indent="-228600" eaLnBrk="1" hangingPunct="1">
              <a:lnSpc>
                <a:spcPct val="80000"/>
              </a:lnSpc>
            </a:pPr>
            <a:r>
              <a:rPr lang="en-GB" altLang="en-US" sz="800" b="1" dirty="0" smtClean="0"/>
              <a:t>Reference:</a:t>
            </a:r>
          </a:p>
          <a:p>
            <a:pPr marL="228600" indent="-228600" eaLnBrk="1" hangingPunct="1">
              <a:lnSpc>
                <a:spcPct val="80000"/>
              </a:lnSpc>
            </a:pPr>
            <a:r>
              <a:rPr lang="en-GB" altLang="en-US" sz="800" dirty="0" smtClean="0"/>
              <a:t>See more in: IP Panorama Module 2: http://www.wipo.int/export/sites/www/sme/en/documents/pdf/ip_panorama_2_learning_points.pdf.</a:t>
            </a:r>
          </a:p>
          <a:p>
            <a:pPr marL="228600" indent="-228600" eaLnBrk="1" hangingPunct="1">
              <a:lnSpc>
                <a:spcPct val="80000"/>
              </a:lnSpc>
            </a:pPr>
            <a:endParaRPr lang="en-GB" altLang="en-US" sz="800" dirty="0" smtClean="0"/>
          </a:p>
        </p:txBody>
      </p:sp>
    </p:spTree>
    <p:extLst>
      <p:ext uri="{BB962C8B-B14F-4D97-AF65-F5344CB8AC3E}">
        <p14:creationId xmlns:p14="http://schemas.microsoft.com/office/powerpoint/2010/main" val="39700527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77681A77-2269-4F22-9ADD-580110408ABB}" type="slidenum">
              <a:rPr lang="en-US" altLang="en-US" sz="1200"/>
              <a:pPr/>
              <a:t>22</a:t>
            </a:fld>
            <a:endParaRPr lang="en-US" altLang="en-US" sz="120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marL="228600" indent="-228600" eaLnBrk="1" hangingPunct="1"/>
            <a:r>
              <a:rPr lang="en-GB" altLang="en-US" sz="1400" b="1" smtClean="0"/>
              <a:t>How to use this slide: </a:t>
            </a:r>
            <a:r>
              <a:rPr lang="en-GB" altLang="en-US" sz="1400" smtClean="0"/>
              <a:t>This slide is not animated. A trainer is advised to mention that the fourth section focuses on </a:t>
            </a:r>
            <a:r>
              <a:rPr lang="en-GB" altLang="en-US" sz="1400" u="sng" smtClean="0"/>
              <a:t>legal protection</a:t>
            </a:r>
            <a:r>
              <a:rPr lang="en-GB" altLang="en-US" sz="1400" smtClean="0"/>
              <a:t> of industrial designs: when a company is advised to start considering such a protection (registering industrial designs or protecting designs without a registration), why to consider the protection and what should be known in order to obtain rights to industrial designs (considering the time, the cost and so on and so forth).</a:t>
            </a:r>
          </a:p>
          <a:p>
            <a:pPr marL="228600" indent="-228600" eaLnBrk="1" hangingPunct="1"/>
            <a:endParaRPr lang="en-GB" altLang="en-US" sz="1400" smtClean="0"/>
          </a:p>
          <a:p>
            <a:pPr marL="228600" indent="-228600" eaLnBrk="1" hangingPunct="1"/>
            <a:r>
              <a:rPr lang="en-GB" altLang="en-US" b="1" u="sng" smtClean="0"/>
              <a:t>This section is advised to be covered in around 15-20 minutes.</a:t>
            </a:r>
          </a:p>
          <a:p>
            <a:pPr marL="228600" indent="-228600" eaLnBrk="1" hangingPunct="1"/>
            <a:endParaRPr lang="en-GB" altLang="en-US" smtClean="0"/>
          </a:p>
          <a:p>
            <a:pPr marL="228600" indent="-228600" eaLnBrk="1" hangingPunct="1"/>
            <a:endParaRPr lang="en-GB" altLang="en-US" smtClean="0"/>
          </a:p>
          <a:p>
            <a:pPr marL="228600" indent="-228600" eaLnBrk="1" hangingPunct="1"/>
            <a:endParaRPr lang="en-GB" altLang="en-US" sz="700" b="1" u="sng" smtClean="0"/>
          </a:p>
        </p:txBody>
      </p:sp>
    </p:spTree>
    <p:extLst>
      <p:ext uri="{BB962C8B-B14F-4D97-AF65-F5344CB8AC3E}">
        <p14:creationId xmlns:p14="http://schemas.microsoft.com/office/powerpoint/2010/main" val="31706063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33C1715E-E92B-4779-906A-1AF021A39CBA}" type="slidenum">
              <a:rPr lang="en-US" altLang="en-US" sz="1200"/>
              <a:pPr/>
              <a:t>23</a:t>
            </a:fld>
            <a:endParaRPr lang="en-US" altLang="en-US" sz="120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pPr marL="228600" indent="-228600" eaLnBrk="1" hangingPunct="1">
              <a:lnSpc>
                <a:spcPct val="90000"/>
              </a:lnSpc>
            </a:pPr>
            <a:r>
              <a:rPr lang="en-GB" altLang="en-US" sz="900" b="1" smtClean="0"/>
              <a:t>Key concept: </a:t>
            </a:r>
            <a:r>
              <a:rPr lang="en-GB" altLang="en-US" sz="800" smtClean="0"/>
              <a:t>To explain when a company may start considering to protect (to register) its products’ design(-s).</a:t>
            </a:r>
          </a:p>
          <a:p>
            <a:pPr marL="228600" indent="-228600" eaLnBrk="1" hangingPunct="1">
              <a:lnSpc>
                <a:spcPct val="90000"/>
              </a:lnSpc>
            </a:pPr>
            <a:endParaRPr lang="en-GB" altLang="en-US" sz="900" b="1" smtClean="0"/>
          </a:p>
          <a:p>
            <a:pPr marL="228600" indent="-228600" eaLnBrk="1" hangingPunct="1">
              <a:lnSpc>
                <a:spcPct val="90000"/>
              </a:lnSpc>
            </a:pPr>
            <a:r>
              <a:rPr lang="en-GB" altLang="en-US" sz="900" b="1" smtClean="0"/>
              <a:t>How to use this slide: </a:t>
            </a:r>
            <a:r>
              <a:rPr lang="en-GB" altLang="en-US" sz="900" smtClean="0"/>
              <a:t>This slide is not animated. Let the audience look at the slide and explain.</a:t>
            </a:r>
          </a:p>
          <a:p>
            <a:pPr marL="228600" indent="-228600" eaLnBrk="1" hangingPunct="1">
              <a:lnSpc>
                <a:spcPct val="90000"/>
              </a:lnSpc>
            </a:pPr>
            <a:endParaRPr lang="en-GB" altLang="en-US" sz="900" smtClean="0"/>
          </a:p>
          <a:p>
            <a:pPr marL="228600" indent="-228600" eaLnBrk="1" hangingPunct="1">
              <a:lnSpc>
                <a:spcPct val="90000"/>
              </a:lnSpc>
            </a:pPr>
            <a:r>
              <a:rPr lang="en-GB" altLang="en-US" sz="900" b="1" smtClean="0"/>
              <a:t>Detailed explanation:</a:t>
            </a:r>
            <a:r>
              <a:rPr lang="en-GB" altLang="en-US" sz="900" smtClean="0"/>
              <a:t> In most of the countries, industrial designs are protected after their registration. There is also a possibility to protect unregistered designs, and we will discuss that in a couple of minutes. What regards a registration, as a matter of fact, there is no concrete point in time when to register an industrial design. Cases vary and depend on many circumstances, business decisions, markets. However, some suggestions can be made. </a:t>
            </a:r>
          </a:p>
          <a:p>
            <a:pPr marL="228600" indent="-228600" eaLnBrk="1" hangingPunct="1">
              <a:lnSpc>
                <a:spcPct val="90000"/>
              </a:lnSpc>
            </a:pPr>
            <a:r>
              <a:rPr lang="en-GB" altLang="en-US" sz="900" smtClean="0"/>
              <a:t>Design registration makes sense when, as presented in this slide, design may improve competitiveness of a business and/or it may bring additional revenue to a company. Moreover, a company can register a design when it plans to launch a product on the market and it presumes that a new and original design of this product will be successful. Besides considering the novelty of a design and its originality (which should prevent competitors from coming up with a similar design), a company should also consider </a:t>
            </a:r>
            <a:r>
              <a:rPr lang="en-US" altLang="en-US" sz="1000" smtClean="0"/>
              <a:t>whether it has financial means, not only to pay for the registration fees, but also to attack those who are copying its design. Moreover, be considering when to register a design, a company should keep in mind a priority period as well as the grace period applicable in some countries.</a:t>
            </a:r>
            <a:endParaRPr lang="en-GB" altLang="en-US" sz="900" smtClean="0"/>
          </a:p>
          <a:p>
            <a:pPr marL="228600" indent="-228600" eaLnBrk="1" hangingPunct="1">
              <a:lnSpc>
                <a:spcPct val="90000"/>
              </a:lnSpc>
            </a:pPr>
            <a:endParaRPr lang="en-GB" altLang="en-US" sz="900" smtClean="0"/>
          </a:p>
          <a:p>
            <a:pPr marL="228600" indent="-228600" eaLnBrk="1" hangingPunct="1">
              <a:lnSpc>
                <a:spcPct val="90000"/>
              </a:lnSpc>
            </a:pPr>
            <a:r>
              <a:rPr lang="en-GB" altLang="en-US" sz="900" smtClean="0"/>
              <a:t>Now let’s look at the benefits of the registration (Go to next slide.)</a:t>
            </a:r>
          </a:p>
          <a:p>
            <a:pPr marL="228600" indent="-228600" eaLnBrk="1" hangingPunct="1">
              <a:lnSpc>
                <a:spcPct val="90000"/>
              </a:lnSpc>
            </a:pPr>
            <a:endParaRPr lang="en-GB" altLang="en-US" sz="900" smtClean="0"/>
          </a:p>
          <a:p>
            <a:pPr marL="228600" indent="-228600" eaLnBrk="1" hangingPunct="1">
              <a:lnSpc>
                <a:spcPct val="90000"/>
              </a:lnSpc>
            </a:pPr>
            <a:r>
              <a:rPr lang="en-GB" altLang="en-US" sz="900" b="1" smtClean="0"/>
              <a:t>Reference:</a:t>
            </a:r>
          </a:p>
          <a:p>
            <a:pPr marL="228600" indent="-228600" eaLnBrk="1" hangingPunct="1">
              <a:lnSpc>
                <a:spcPct val="90000"/>
              </a:lnSpc>
            </a:pPr>
            <a:r>
              <a:rPr lang="en-GB" altLang="en-US" sz="900" smtClean="0"/>
              <a:t>See more in: IP Panorama Module 2: http://www.wipo.int/export/sites/www/sme/en/documents/pdf/ip_panorama_2_learning_points.pdf.</a:t>
            </a:r>
          </a:p>
          <a:p>
            <a:pPr marL="228600" indent="-228600" eaLnBrk="1" hangingPunct="1">
              <a:lnSpc>
                <a:spcPct val="90000"/>
              </a:lnSpc>
            </a:pPr>
            <a:endParaRPr lang="en-GB" altLang="en-US" sz="1000" i="1" smtClean="0"/>
          </a:p>
        </p:txBody>
      </p:sp>
    </p:spTree>
    <p:extLst>
      <p:ext uri="{BB962C8B-B14F-4D97-AF65-F5344CB8AC3E}">
        <p14:creationId xmlns:p14="http://schemas.microsoft.com/office/powerpoint/2010/main" val="370210568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472B9585-366E-49E9-9939-001C5EB7759D}" type="slidenum">
              <a:rPr lang="en-US" altLang="en-US" sz="1200"/>
              <a:pPr/>
              <a:t>24</a:t>
            </a:fld>
            <a:endParaRPr lang="en-US" altLang="en-US" sz="120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pPr marL="228600" indent="-228600" eaLnBrk="1" hangingPunct="1">
              <a:lnSpc>
                <a:spcPct val="90000"/>
              </a:lnSpc>
            </a:pPr>
            <a:r>
              <a:rPr lang="en-GB" altLang="en-US" sz="1000" b="1" dirty="0" smtClean="0"/>
              <a:t>Key concept: </a:t>
            </a:r>
            <a:r>
              <a:rPr lang="en-GB" altLang="en-US" sz="900" dirty="0" smtClean="0"/>
              <a:t>To explain benefits of the registration of industrial designs.</a:t>
            </a:r>
          </a:p>
          <a:p>
            <a:pPr marL="228600" indent="-228600" eaLnBrk="1" hangingPunct="1">
              <a:lnSpc>
                <a:spcPct val="90000"/>
              </a:lnSpc>
            </a:pPr>
            <a:endParaRPr lang="en-GB" altLang="en-US" sz="1000" b="1" dirty="0" smtClean="0"/>
          </a:p>
          <a:p>
            <a:pPr marL="228600" indent="-228600" eaLnBrk="1" hangingPunct="1">
              <a:lnSpc>
                <a:spcPct val="90000"/>
              </a:lnSpc>
            </a:pPr>
            <a:r>
              <a:rPr lang="en-GB" altLang="en-US" sz="1000" b="1" dirty="0" smtClean="0"/>
              <a:t>How to use this slide: </a:t>
            </a:r>
            <a:r>
              <a:rPr lang="en-GB" altLang="en-US" sz="1000" dirty="0" smtClean="0"/>
              <a:t>This slide is not animated. Let the audience look at the slide and explain.</a:t>
            </a:r>
          </a:p>
          <a:p>
            <a:pPr marL="228600" indent="-228600" eaLnBrk="1" hangingPunct="1">
              <a:lnSpc>
                <a:spcPct val="90000"/>
              </a:lnSpc>
            </a:pPr>
            <a:endParaRPr lang="en-GB" altLang="en-US" sz="1000" b="1" dirty="0" smtClean="0"/>
          </a:p>
          <a:p>
            <a:pPr marL="228600" indent="-228600" eaLnBrk="1" hangingPunct="1">
              <a:lnSpc>
                <a:spcPct val="90000"/>
              </a:lnSpc>
            </a:pPr>
            <a:r>
              <a:rPr lang="en-GB" altLang="en-US" sz="1000" b="1" dirty="0" smtClean="0"/>
              <a:t>Detailed explanation: </a:t>
            </a:r>
            <a:r>
              <a:rPr lang="en-GB" altLang="en-US" sz="1000" dirty="0" smtClean="0"/>
              <a:t>The benefits of protection of industrial designs are listed in this slide. This list is not limited, though. </a:t>
            </a:r>
          </a:p>
          <a:p>
            <a:pPr marL="228600" indent="-228600" eaLnBrk="1" hangingPunct="1">
              <a:lnSpc>
                <a:spcPct val="90000"/>
              </a:lnSpc>
              <a:buFontTx/>
              <a:buChar char="•"/>
            </a:pPr>
            <a:r>
              <a:rPr lang="en-GB" altLang="en-US" sz="1000" dirty="0" smtClean="0"/>
              <a:t>As you may see, the first benefit is that registration of industrial designs gives a company </a:t>
            </a:r>
            <a:r>
              <a:rPr lang="en-GB" altLang="en-US" sz="1000" u="sng" dirty="0" smtClean="0"/>
              <a:t>exclusive rights</a:t>
            </a:r>
            <a:r>
              <a:rPr lang="en-GB" altLang="en-US" sz="1000" dirty="0" smtClean="0"/>
              <a:t> to protect its design and to prevent others from copying and imitating that design for a certain period in time. When design is not registered, this cannot be done, except some cases of unregistered designs. Moreover, without a registered industrial designs it can be difficult to outsource production of items bearing that design.</a:t>
            </a:r>
          </a:p>
          <a:p>
            <a:pPr marL="228600" indent="-228600" eaLnBrk="1" hangingPunct="1">
              <a:lnSpc>
                <a:spcPct val="90000"/>
              </a:lnSpc>
              <a:buFontTx/>
              <a:buChar char="•"/>
            </a:pPr>
            <a:r>
              <a:rPr lang="en-GB" altLang="en-US" sz="1000" dirty="0" smtClean="0"/>
              <a:t>Second benefit follows the first one and it is to recoup investments which were used to create distinctive designs and to create a market place for products with that specific design. </a:t>
            </a:r>
          </a:p>
          <a:p>
            <a:pPr marL="228600" indent="-228600" eaLnBrk="1" hangingPunct="1">
              <a:lnSpc>
                <a:spcPct val="90000"/>
              </a:lnSpc>
              <a:buFontTx/>
              <a:buChar char="•"/>
            </a:pPr>
            <a:r>
              <a:rPr lang="en-GB" altLang="en-US" sz="1000" dirty="0" smtClean="0"/>
              <a:t>Third, registration can help to increase commercial value of products because they can be assessed as business assets of a company. </a:t>
            </a:r>
          </a:p>
          <a:p>
            <a:pPr marL="228600" indent="-228600" eaLnBrk="1" hangingPunct="1">
              <a:lnSpc>
                <a:spcPct val="90000"/>
              </a:lnSpc>
              <a:buFontTx/>
              <a:buChar char="•"/>
            </a:pPr>
            <a:r>
              <a:rPr lang="en-GB" altLang="en-US" sz="1000" dirty="0" smtClean="0"/>
              <a:t>Moreover, a registration helps to facilitate commercialization of industrial designs, namely, licensing or selling rights to use that specific design. By licensing or selling, a design owner can reach other markets too.</a:t>
            </a:r>
          </a:p>
          <a:p>
            <a:pPr marL="228600" indent="-228600" eaLnBrk="1" hangingPunct="1">
              <a:lnSpc>
                <a:spcPct val="90000"/>
              </a:lnSpc>
            </a:pPr>
            <a:endParaRPr lang="en-GB" altLang="en-US" sz="1000" dirty="0" smtClean="0"/>
          </a:p>
          <a:p>
            <a:pPr marL="228600" indent="-228600" eaLnBrk="1" hangingPunct="1">
              <a:lnSpc>
                <a:spcPct val="90000"/>
              </a:lnSpc>
            </a:pPr>
            <a:r>
              <a:rPr lang="en-GB" altLang="en-US" sz="1000" b="1" dirty="0" smtClean="0"/>
              <a:t>Reference:</a:t>
            </a:r>
          </a:p>
          <a:p>
            <a:pPr marL="228600" indent="-228600" eaLnBrk="1" hangingPunct="1">
              <a:lnSpc>
                <a:spcPct val="90000"/>
              </a:lnSpc>
            </a:pPr>
            <a:r>
              <a:rPr lang="en-GB" altLang="en-US" sz="1000" dirty="0" smtClean="0"/>
              <a:t>See more in: IP Panorama Module 2: http://www.wipo.int/export/sites/www/sme/en/documents/pdf/ip_panorama_2_learning_points.pdf.</a:t>
            </a:r>
          </a:p>
          <a:p>
            <a:pPr marL="228600" indent="-228600" eaLnBrk="1" hangingPunct="1">
              <a:lnSpc>
                <a:spcPct val="90000"/>
              </a:lnSpc>
            </a:pPr>
            <a:endParaRPr lang="en-GB" altLang="en-US" i="1" dirty="0" smtClean="0"/>
          </a:p>
        </p:txBody>
      </p:sp>
    </p:spTree>
    <p:extLst>
      <p:ext uri="{BB962C8B-B14F-4D97-AF65-F5344CB8AC3E}">
        <p14:creationId xmlns:p14="http://schemas.microsoft.com/office/powerpoint/2010/main" val="386399163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735B30B0-4C29-415C-92D0-0F17334CDA1B}" type="slidenum">
              <a:rPr lang="en-US" altLang="en-US" sz="1200"/>
              <a:pPr/>
              <a:t>25</a:t>
            </a:fld>
            <a:endParaRPr lang="en-US" altLang="en-US" sz="120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marL="228600" indent="-228600" eaLnBrk="1" hangingPunct="1">
              <a:lnSpc>
                <a:spcPct val="80000"/>
              </a:lnSpc>
            </a:pPr>
            <a:r>
              <a:rPr lang="en-GB" altLang="en-US" sz="800" b="1" dirty="0" smtClean="0"/>
              <a:t>Key concept: </a:t>
            </a:r>
            <a:r>
              <a:rPr lang="en-GB" altLang="en-US" sz="700" dirty="0" smtClean="0"/>
              <a:t>To explain main aspects and procedures of how an industrial design can be protected, i.e. with or without registration. </a:t>
            </a:r>
          </a:p>
          <a:p>
            <a:pPr marL="228600" indent="-228600" eaLnBrk="1" hangingPunct="1">
              <a:lnSpc>
                <a:spcPct val="80000"/>
              </a:lnSpc>
            </a:pPr>
            <a:endParaRPr lang="en-GB" altLang="en-US" sz="800" b="1" dirty="0" smtClean="0"/>
          </a:p>
          <a:p>
            <a:pPr marL="228600" indent="-228600" eaLnBrk="1" hangingPunct="1">
              <a:lnSpc>
                <a:spcPct val="80000"/>
              </a:lnSpc>
            </a:pPr>
            <a:r>
              <a:rPr lang="en-GB" altLang="en-US" sz="800" b="1" dirty="0" smtClean="0"/>
              <a:t>How to use this slide: </a:t>
            </a:r>
            <a:r>
              <a:rPr lang="en-GB" altLang="en-US" sz="800" dirty="0" smtClean="0"/>
              <a:t>This slide is not animated. Let the audience look at the slide and explain. </a:t>
            </a:r>
            <a:r>
              <a:rPr lang="en-GB" altLang="en-US" sz="800" dirty="0" smtClean="0">
                <a:cs typeface="Arial" panose="020B0604020202020204" pitchFamily="34" charset="0"/>
              </a:rPr>
              <a:t>►Check also if a country where the training takes place is a member of the Hague Agreement and of the regional design treaties (namely, the EU Community Design Regulation). ►More about protecting designs in export markets is presented in IP Panorama, Module 9 (IP and International Trade).</a:t>
            </a:r>
          </a:p>
          <a:p>
            <a:pPr marL="228600" indent="-228600" eaLnBrk="1" hangingPunct="1">
              <a:lnSpc>
                <a:spcPct val="80000"/>
              </a:lnSpc>
            </a:pPr>
            <a:endParaRPr lang="en-GB" altLang="en-US" sz="800" b="1" dirty="0" smtClean="0"/>
          </a:p>
          <a:p>
            <a:pPr marL="228600" indent="-228600" eaLnBrk="1" hangingPunct="1">
              <a:lnSpc>
                <a:spcPct val="80000"/>
              </a:lnSpc>
            </a:pPr>
            <a:r>
              <a:rPr lang="en-GB" altLang="en-US" sz="800" b="1" dirty="0" smtClean="0"/>
              <a:t>Detailed explanation: </a:t>
            </a:r>
            <a:r>
              <a:rPr lang="en-GB" altLang="en-US" sz="800" dirty="0" smtClean="0"/>
              <a:t>As mentioned previously, under the most national legislation protection of industrial designs requires the designs to be registered. In most countries protection of industrial designs requires registration of that specific design for a particular class or classes of goods (products). As it was mentioned previously, the most common system at the international level is Locarno classification for designs. </a:t>
            </a:r>
          </a:p>
          <a:p>
            <a:pPr marL="228600" indent="-228600" eaLnBrk="1" hangingPunct="1">
              <a:lnSpc>
                <a:spcPct val="80000"/>
              </a:lnSpc>
            </a:pPr>
            <a:r>
              <a:rPr lang="en-GB" altLang="en-US" sz="800" b="1" dirty="0" smtClean="0"/>
              <a:t>Registration </a:t>
            </a:r>
            <a:r>
              <a:rPr lang="en-GB" altLang="en-US" sz="800" dirty="0" smtClean="0"/>
              <a:t>of industrial designs can be national, regional or international. There might be also a combination of them.</a:t>
            </a:r>
          </a:p>
          <a:p>
            <a:pPr marL="228600" indent="-228600" eaLnBrk="1" hangingPunct="1">
              <a:lnSpc>
                <a:spcPct val="80000"/>
              </a:lnSpc>
              <a:buFontTx/>
              <a:buChar char="•"/>
            </a:pPr>
            <a:r>
              <a:rPr lang="en-GB" altLang="en-US" sz="800" b="1" dirty="0" smtClean="0"/>
              <a:t>National:</a:t>
            </a:r>
            <a:r>
              <a:rPr lang="en-GB" altLang="en-US" sz="800" dirty="0" smtClean="0"/>
              <a:t> The registration procedure is r</a:t>
            </a:r>
            <a:r>
              <a:rPr lang="fr-FR" altLang="en-US" sz="700" dirty="0" err="1" smtClean="0">
                <a:solidFill>
                  <a:srgbClr val="4C2600"/>
                </a:solidFill>
                <a:cs typeface="Arial" panose="020B0604020202020204" pitchFamily="34" charset="0"/>
              </a:rPr>
              <a:t>egulated</a:t>
            </a:r>
            <a:r>
              <a:rPr lang="fr-FR" altLang="en-US" sz="700" dirty="0" smtClean="0">
                <a:solidFill>
                  <a:srgbClr val="4C2600"/>
                </a:solidFill>
                <a:cs typeface="Arial" panose="020B0604020202020204" pitchFamily="34" charset="0"/>
              </a:rPr>
              <a:t> </a:t>
            </a:r>
            <a:r>
              <a:rPr lang="fr-FR" altLang="en-US" sz="700" dirty="0" err="1" smtClean="0">
                <a:solidFill>
                  <a:srgbClr val="4C2600"/>
                </a:solidFill>
                <a:cs typeface="Arial" panose="020B0604020202020204" pitchFamily="34" charset="0"/>
              </a:rPr>
              <a:t>under</a:t>
            </a:r>
            <a:r>
              <a:rPr lang="fr-FR" altLang="en-US" sz="700" dirty="0" smtClean="0">
                <a:solidFill>
                  <a:srgbClr val="4C2600"/>
                </a:solidFill>
                <a:cs typeface="Arial" panose="020B0604020202020204" pitchFamily="34" charset="0"/>
              </a:rPr>
              <a:t> national design </a:t>
            </a:r>
            <a:r>
              <a:rPr lang="fr-FR" altLang="en-US" sz="700" dirty="0" err="1" smtClean="0">
                <a:solidFill>
                  <a:srgbClr val="4C2600"/>
                </a:solidFill>
                <a:cs typeface="Arial" panose="020B0604020202020204" pitchFamily="34" charset="0"/>
              </a:rPr>
              <a:t>laws</a:t>
            </a:r>
            <a:r>
              <a:rPr lang="fr-FR" altLang="en-US" sz="700" dirty="0" smtClean="0">
                <a:solidFill>
                  <a:srgbClr val="4C2600"/>
                </a:solidFill>
                <a:cs typeface="Arial" panose="020B0604020202020204" pitchFamily="34" charset="0"/>
              </a:rPr>
              <a:t>, a design application </a:t>
            </a:r>
            <a:r>
              <a:rPr lang="fr-FR" altLang="en-US" sz="700" dirty="0" err="1" smtClean="0">
                <a:solidFill>
                  <a:srgbClr val="4C2600"/>
                </a:solidFill>
                <a:cs typeface="Arial" panose="020B0604020202020204" pitchFamily="34" charset="0"/>
              </a:rPr>
              <a:t>shoudl</a:t>
            </a:r>
            <a:r>
              <a:rPr lang="fr-FR" altLang="en-US" sz="700" dirty="0" smtClean="0">
                <a:solidFill>
                  <a:srgbClr val="4C2600"/>
                </a:solidFill>
                <a:cs typeface="Arial" panose="020B0604020202020204" pitchFamily="34" charset="0"/>
              </a:rPr>
              <a:t> </a:t>
            </a:r>
            <a:r>
              <a:rPr lang="fr-FR" altLang="en-US" sz="700" dirty="0" err="1" smtClean="0">
                <a:solidFill>
                  <a:srgbClr val="4C2600"/>
                </a:solidFill>
                <a:cs typeface="Arial" panose="020B0604020202020204" pitchFamily="34" charset="0"/>
              </a:rPr>
              <a:t>be</a:t>
            </a:r>
            <a:r>
              <a:rPr lang="fr-FR" altLang="en-US" sz="700" dirty="0" smtClean="0">
                <a:solidFill>
                  <a:srgbClr val="4C2600"/>
                </a:solidFill>
                <a:cs typeface="Arial" panose="020B0604020202020204" pitchFamily="34" charset="0"/>
              </a:rPr>
              <a:t> </a:t>
            </a:r>
            <a:r>
              <a:rPr lang="fr-FR" altLang="en-US" sz="700" dirty="0" err="1" smtClean="0">
                <a:solidFill>
                  <a:srgbClr val="4C2600"/>
                </a:solidFill>
                <a:cs typeface="Arial" panose="020B0604020202020204" pitchFamily="34" charset="0"/>
              </a:rPr>
              <a:t>submitted</a:t>
            </a:r>
            <a:r>
              <a:rPr lang="fr-FR" altLang="en-US" sz="700" dirty="0" smtClean="0">
                <a:solidFill>
                  <a:srgbClr val="4C2600"/>
                </a:solidFill>
                <a:cs typeface="Arial" panose="020B0604020202020204" pitchFamily="34" charset="0"/>
              </a:rPr>
              <a:t> to a national IP office, and protection </a:t>
            </a:r>
            <a:r>
              <a:rPr lang="fr-FR" altLang="en-US" sz="700" dirty="0" err="1" smtClean="0">
                <a:solidFill>
                  <a:srgbClr val="4C2600"/>
                </a:solidFill>
                <a:cs typeface="Arial" panose="020B0604020202020204" pitchFamily="34" charset="0"/>
              </a:rPr>
              <a:t>is</a:t>
            </a:r>
            <a:r>
              <a:rPr lang="fr-FR" altLang="en-US" sz="700" dirty="0" smtClean="0">
                <a:solidFill>
                  <a:srgbClr val="4C2600"/>
                </a:solidFill>
                <a:cs typeface="Arial" panose="020B0604020202020204" pitchFamily="34" charset="0"/>
              </a:rPr>
              <a:t> </a:t>
            </a:r>
            <a:r>
              <a:rPr lang="fr-FR" altLang="en-US" sz="700" dirty="0" err="1" smtClean="0">
                <a:solidFill>
                  <a:srgbClr val="4C2600"/>
                </a:solidFill>
                <a:cs typeface="Arial" panose="020B0604020202020204" pitchFamily="34" charset="0"/>
              </a:rPr>
              <a:t>limited</a:t>
            </a:r>
            <a:r>
              <a:rPr lang="fr-FR" altLang="en-US" sz="700" dirty="0" smtClean="0">
                <a:solidFill>
                  <a:srgbClr val="4C2600"/>
                </a:solidFill>
                <a:cs typeface="Arial" panose="020B0604020202020204" pitchFamily="34" charset="0"/>
              </a:rPr>
              <a:t> to </a:t>
            </a:r>
            <a:r>
              <a:rPr lang="fr-FR" altLang="en-US" sz="700" dirty="0" err="1" smtClean="0">
                <a:solidFill>
                  <a:srgbClr val="4C2600"/>
                </a:solidFill>
                <a:cs typeface="Arial" panose="020B0604020202020204" pitchFamily="34" charset="0"/>
              </a:rPr>
              <a:t>that</a:t>
            </a:r>
            <a:r>
              <a:rPr lang="fr-FR" altLang="en-US" sz="700" dirty="0" smtClean="0">
                <a:solidFill>
                  <a:srgbClr val="4C2600"/>
                </a:solidFill>
                <a:cs typeface="Arial" panose="020B0604020202020204" pitchFamily="34" charset="0"/>
              </a:rPr>
              <a:t> </a:t>
            </a:r>
            <a:r>
              <a:rPr lang="fr-FR" altLang="en-US" sz="700" dirty="0" err="1" smtClean="0">
                <a:solidFill>
                  <a:srgbClr val="4C2600"/>
                </a:solidFill>
                <a:cs typeface="Arial" panose="020B0604020202020204" pitchFamily="34" charset="0"/>
              </a:rPr>
              <a:t>specific</a:t>
            </a:r>
            <a:r>
              <a:rPr lang="fr-FR" altLang="en-US" sz="700" dirty="0" smtClean="0">
                <a:solidFill>
                  <a:srgbClr val="4C2600"/>
                </a:solidFill>
                <a:cs typeface="Arial" panose="020B0604020202020204" pitchFamily="34" charset="0"/>
              </a:rPr>
              <a:t> country </a:t>
            </a:r>
            <a:r>
              <a:rPr lang="fr-FR" altLang="en-US" sz="700" dirty="0" err="1" smtClean="0">
                <a:solidFill>
                  <a:srgbClr val="4C2600"/>
                </a:solidFill>
                <a:cs typeface="Arial" panose="020B0604020202020204" pitchFamily="34" charset="0"/>
              </a:rPr>
              <a:t>where</a:t>
            </a:r>
            <a:r>
              <a:rPr lang="fr-FR" altLang="en-US" sz="700" dirty="0" smtClean="0">
                <a:solidFill>
                  <a:srgbClr val="4C2600"/>
                </a:solidFill>
                <a:cs typeface="Arial" panose="020B0604020202020204" pitchFamily="34" charset="0"/>
              </a:rPr>
              <a:t> design </a:t>
            </a:r>
            <a:r>
              <a:rPr lang="fr-FR" altLang="en-US" sz="700" dirty="0" err="1" smtClean="0">
                <a:solidFill>
                  <a:srgbClr val="4C2600"/>
                </a:solidFill>
                <a:cs typeface="Arial" panose="020B0604020202020204" pitchFamily="34" charset="0"/>
              </a:rPr>
              <a:t>was</a:t>
            </a:r>
            <a:r>
              <a:rPr lang="fr-FR" altLang="en-US" sz="700" dirty="0" smtClean="0">
                <a:solidFill>
                  <a:srgbClr val="4C2600"/>
                </a:solidFill>
                <a:cs typeface="Arial" panose="020B0604020202020204" pitchFamily="34" charset="0"/>
              </a:rPr>
              <a:t> </a:t>
            </a:r>
            <a:r>
              <a:rPr lang="fr-FR" altLang="en-US" sz="700" dirty="0" err="1" smtClean="0">
                <a:solidFill>
                  <a:srgbClr val="4C2600"/>
                </a:solidFill>
                <a:cs typeface="Arial" panose="020B0604020202020204" pitchFamily="34" charset="0"/>
              </a:rPr>
              <a:t>registered</a:t>
            </a:r>
            <a:r>
              <a:rPr lang="fr-FR" altLang="en-US" sz="700" dirty="0" smtClean="0">
                <a:solidFill>
                  <a:srgbClr val="4C2600"/>
                </a:solidFill>
                <a:cs typeface="Arial" panose="020B0604020202020204" pitchFamily="34" charset="0"/>
              </a:rPr>
              <a:t> (the </a:t>
            </a:r>
            <a:r>
              <a:rPr lang="fr-FR" altLang="en-US" sz="700" dirty="0" err="1" smtClean="0">
                <a:solidFill>
                  <a:srgbClr val="4C2600"/>
                </a:solidFill>
                <a:cs typeface="Arial" panose="020B0604020202020204" pitchFamily="34" charset="0"/>
              </a:rPr>
              <a:t>principle</a:t>
            </a:r>
            <a:r>
              <a:rPr lang="fr-FR" altLang="en-US" sz="700" dirty="0" smtClean="0">
                <a:solidFill>
                  <a:srgbClr val="4C2600"/>
                </a:solidFill>
                <a:cs typeface="Arial" panose="020B0604020202020204" pitchFamily="34" charset="0"/>
              </a:rPr>
              <a:t> of </a:t>
            </a:r>
            <a:r>
              <a:rPr lang="fr-FR" altLang="en-US" sz="700" dirty="0" err="1" smtClean="0">
                <a:solidFill>
                  <a:srgbClr val="4C2600"/>
                </a:solidFill>
                <a:cs typeface="Arial" panose="020B0604020202020204" pitchFamily="34" charset="0"/>
              </a:rPr>
              <a:t>territoriality</a:t>
            </a:r>
            <a:r>
              <a:rPr lang="fr-FR" altLang="en-US" sz="700" dirty="0" smtClean="0">
                <a:solidFill>
                  <a:srgbClr val="4C2600"/>
                </a:solidFill>
                <a:cs typeface="Arial" panose="020B0604020202020204" pitchFamily="34" charset="0"/>
              </a:rPr>
              <a:t>).</a:t>
            </a:r>
          </a:p>
          <a:p>
            <a:pPr marL="228600" indent="-228600" eaLnBrk="1" hangingPunct="1">
              <a:lnSpc>
                <a:spcPct val="80000"/>
              </a:lnSpc>
              <a:buFontTx/>
              <a:buChar char="•"/>
            </a:pPr>
            <a:r>
              <a:rPr lang="en-GB" altLang="en-US" sz="800" b="1" dirty="0" smtClean="0"/>
              <a:t>Regional:</a:t>
            </a:r>
            <a:r>
              <a:rPr lang="en-GB" altLang="en-US" sz="800" dirty="0" smtClean="0"/>
              <a:t> For example, within the EU. The registration procedure is r</a:t>
            </a:r>
            <a:r>
              <a:rPr lang="fr-FR" altLang="en-US" sz="700" dirty="0" err="1" smtClean="0">
                <a:solidFill>
                  <a:srgbClr val="4C2600"/>
                </a:solidFill>
                <a:cs typeface="Arial" panose="020B0604020202020204" pitchFamily="34" charset="0"/>
              </a:rPr>
              <a:t>egulated</a:t>
            </a:r>
            <a:r>
              <a:rPr lang="fr-FR" altLang="en-US" sz="700" dirty="0" smtClean="0">
                <a:solidFill>
                  <a:srgbClr val="4C2600"/>
                </a:solidFill>
                <a:cs typeface="Arial" panose="020B0604020202020204" pitchFamily="34" charset="0"/>
              </a:rPr>
              <a:t> </a:t>
            </a:r>
            <a:r>
              <a:rPr lang="fr-FR" altLang="en-US" sz="700" dirty="0" err="1" smtClean="0">
                <a:solidFill>
                  <a:srgbClr val="4C2600"/>
                </a:solidFill>
                <a:cs typeface="Arial" panose="020B0604020202020204" pitchFamily="34" charset="0"/>
              </a:rPr>
              <a:t>under</a:t>
            </a:r>
            <a:r>
              <a:rPr lang="fr-FR" altLang="en-US" sz="700" dirty="0" smtClean="0">
                <a:solidFill>
                  <a:srgbClr val="4C2600"/>
                </a:solidFill>
                <a:cs typeface="Arial" panose="020B0604020202020204" pitchFamily="34" charset="0"/>
              </a:rPr>
              <a:t> </a:t>
            </a:r>
            <a:r>
              <a:rPr lang="fr-FR" altLang="en-US" sz="700" dirty="0" err="1" smtClean="0">
                <a:solidFill>
                  <a:srgbClr val="4C2600"/>
                </a:solidFill>
                <a:cs typeface="Arial" panose="020B0604020202020204" pitchFamily="34" charset="0"/>
              </a:rPr>
              <a:t>Community</a:t>
            </a:r>
            <a:r>
              <a:rPr lang="fr-FR" altLang="en-US" sz="700" dirty="0" smtClean="0">
                <a:solidFill>
                  <a:srgbClr val="4C2600"/>
                </a:solidFill>
                <a:cs typeface="Arial" panose="020B0604020202020204" pitchFamily="34" charset="0"/>
              </a:rPr>
              <a:t> Design </a:t>
            </a:r>
            <a:r>
              <a:rPr lang="fr-FR" altLang="en-US" sz="700" dirty="0" err="1" smtClean="0">
                <a:solidFill>
                  <a:srgbClr val="4C2600"/>
                </a:solidFill>
                <a:cs typeface="Arial" panose="020B0604020202020204" pitchFamily="34" charset="0"/>
              </a:rPr>
              <a:t>Regulation</a:t>
            </a:r>
            <a:r>
              <a:rPr lang="fr-FR" altLang="en-US" sz="700" dirty="0" smtClean="0">
                <a:solidFill>
                  <a:srgbClr val="4C2600"/>
                </a:solidFill>
                <a:cs typeface="Arial" panose="020B0604020202020204" pitchFamily="34" charset="0"/>
              </a:rPr>
              <a:t> (2000), one application at the IP Office (OHIM) in Alicante, Spain, </a:t>
            </a:r>
            <a:r>
              <a:rPr lang="fr-FR" altLang="en-US" sz="700" dirty="0" err="1" smtClean="0">
                <a:solidFill>
                  <a:srgbClr val="4C2600"/>
                </a:solidFill>
                <a:cs typeface="Arial" panose="020B0604020202020204" pitchFamily="34" charset="0"/>
              </a:rPr>
              <a:t>should</a:t>
            </a:r>
            <a:r>
              <a:rPr lang="fr-FR" altLang="en-US" sz="700" dirty="0" smtClean="0">
                <a:solidFill>
                  <a:srgbClr val="4C2600"/>
                </a:solidFill>
                <a:cs typeface="Arial" panose="020B0604020202020204" pitchFamily="34" charset="0"/>
              </a:rPr>
              <a:t> </a:t>
            </a:r>
            <a:r>
              <a:rPr lang="fr-FR" altLang="en-US" sz="700" dirty="0" err="1" smtClean="0">
                <a:solidFill>
                  <a:srgbClr val="4C2600"/>
                </a:solidFill>
                <a:cs typeface="Arial" panose="020B0604020202020204" pitchFamily="34" charset="0"/>
              </a:rPr>
              <a:t>be</a:t>
            </a:r>
            <a:r>
              <a:rPr lang="fr-FR" altLang="en-US" sz="700" dirty="0" smtClean="0">
                <a:solidFill>
                  <a:srgbClr val="4C2600"/>
                </a:solidFill>
                <a:cs typeface="Arial" panose="020B0604020202020204" pitchFamily="34" charset="0"/>
              </a:rPr>
              <a:t> </a:t>
            </a:r>
            <a:r>
              <a:rPr lang="fr-FR" altLang="en-US" sz="700" dirty="0" err="1" smtClean="0">
                <a:solidFill>
                  <a:srgbClr val="4C2600"/>
                </a:solidFill>
                <a:cs typeface="Arial" panose="020B0604020202020204" pitchFamily="34" charset="0"/>
              </a:rPr>
              <a:t>submitted</a:t>
            </a:r>
            <a:r>
              <a:rPr lang="fr-FR" altLang="en-US" sz="700" dirty="0" smtClean="0">
                <a:solidFill>
                  <a:srgbClr val="4C2600"/>
                </a:solidFill>
                <a:cs typeface="Arial" panose="020B0604020202020204" pitchFamily="34" charset="0"/>
              </a:rPr>
              <a:t> (by </a:t>
            </a:r>
            <a:r>
              <a:rPr lang="fr-FR" altLang="en-US" sz="700" dirty="0" err="1" smtClean="0">
                <a:solidFill>
                  <a:srgbClr val="4C2600"/>
                </a:solidFill>
                <a:cs typeface="Arial" panose="020B0604020202020204" pitchFamily="34" charset="0"/>
              </a:rPr>
              <a:t>saving</a:t>
            </a:r>
            <a:r>
              <a:rPr lang="fr-FR" altLang="en-US" sz="700" dirty="0" smtClean="0">
                <a:solidFill>
                  <a:srgbClr val="4C2600"/>
                </a:solidFill>
                <a:cs typeface="Arial" panose="020B0604020202020204" pitchFamily="34" charset="0"/>
              </a:rPr>
              <a:t> time, </a:t>
            </a:r>
            <a:r>
              <a:rPr lang="fr-FR" altLang="en-US" sz="700" dirty="0" err="1" smtClean="0">
                <a:solidFill>
                  <a:srgbClr val="4C2600"/>
                </a:solidFill>
                <a:cs typeface="Arial" panose="020B0604020202020204" pitchFamily="34" charset="0"/>
              </a:rPr>
              <a:t>costs</a:t>
            </a:r>
            <a:r>
              <a:rPr lang="fr-FR" altLang="en-US" sz="700" dirty="0" smtClean="0">
                <a:solidFill>
                  <a:srgbClr val="4C2600"/>
                </a:solidFill>
                <a:cs typeface="Arial" panose="020B0604020202020204" pitchFamily="34" charset="0"/>
              </a:rPr>
              <a:t>), and the protection </a:t>
            </a:r>
            <a:r>
              <a:rPr lang="fr-FR" altLang="en-US" sz="700" dirty="0" err="1" smtClean="0">
                <a:solidFill>
                  <a:srgbClr val="4C2600"/>
                </a:solidFill>
                <a:cs typeface="Arial" panose="020B0604020202020204" pitchFamily="34" charset="0"/>
              </a:rPr>
              <a:t>is</a:t>
            </a:r>
            <a:r>
              <a:rPr lang="fr-FR" altLang="en-US" sz="700" dirty="0" smtClean="0">
                <a:solidFill>
                  <a:srgbClr val="4C2600"/>
                </a:solidFill>
                <a:cs typeface="Arial" panose="020B0604020202020204" pitchFamily="34" charset="0"/>
              </a:rPr>
              <a:t> </a:t>
            </a:r>
            <a:r>
              <a:rPr lang="fr-FR" altLang="en-US" sz="700" dirty="0" err="1" smtClean="0">
                <a:solidFill>
                  <a:srgbClr val="4C2600"/>
                </a:solidFill>
                <a:cs typeface="Arial" panose="020B0604020202020204" pitchFamily="34" charset="0"/>
              </a:rPr>
              <a:t>valid</a:t>
            </a:r>
            <a:r>
              <a:rPr lang="fr-FR" altLang="en-US" sz="700" dirty="0" smtClean="0">
                <a:solidFill>
                  <a:srgbClr val="4C2600"/>
                </a:solidFill>
                <a:cs typeface="Arial" panose="020B0604020202020204" pitchFamily="34" charset="0"/>
              </a:rPr>
              <a:t> in 27 </a:t>
            </a:r>
            <a:r>
              <a:rPr lang="fr-FR" altLang="en-US" sz="700" dirty="0" err="1" smtClean="0">
                <a:solidFill>
                  <a:srgbClr val="4C2600"/>
                </a:solidFill>
                <a:cs typeface="Arial" panose="020B0604020202020204" pitchFamily="34" charset="0"/>
              </a:rPr>
              <a:t>Member</a:t>
            </a:r>
            <a:r>
              <a:rPr lang="fr-FR" altLang="en-US" sz="700" dirty="0" smtClean="0">
                <a:solidFill>
                  <a:srgbClr val="4C2600"/>
                </a:solidFill>
                <a:cs typeface="Arial" panose="020B0604020202020204" pitchFamily="34" charset="0"/>
              </a:rPr>
              <a:t> States of the EU.</a:t>
            </a:r>
            <a:endParaRPr lang="en-GB" altLang="en-US" sz="800" dirty="0" smtClean="0"/>
          </a:p>
          <a:p>
            <a:pPr marL="228600" indent="-228600" eaLnBrk="1" hangingPunct="1">
              <a:lnSpc>
                <a:spcPct val="80000"/>
              </a:lnSpc>
              <a:buFontTx/>
              <a:buChar char="•"/>
            </a:pPr>
            <a:r>
              <a:rPr lang="en-GB" altLang="en-US" sz="800" b="1" dirty="0" smtClean="0"/>
              <a:t>International:</a:t>
            </a:r>
            <a:r>
              <a:rPr lang="en-GB" altLang="en-US" sz="800" dirty="0" smtClean="0"/>
              <a:t> The registration procedure is r</a:t>
            </a:r>
            <a:r>
              <a:rPr lang="fr-FR" altLang="en-US" sz="700" dirty="0" err="1" smtClean="0">
                <a:solidFill>
                  <a:srgbClr val="4C2600"/>
                </a:solidFill>
                <a:cs typeface="Arial" panose="020B0604020202020204" pitchFamily="34" charset="0"/>
              </a:rPr>
              <a:t>egulated</a:t>
            </a:r>
            <a:r>
              <a:rPr lang="fr-FR" altLang="en-US" sz="700" dirty="0" smtClean="0">
                <a:solidFill>
                  <a:srgbClr val="4C2600"/>
                </a:solidFill>
                <a:cs typeface="Arial" panose="020B0604020202020204" pitchFamily="34" charset="0"/>
              </a:rPr>
              <a:t> </a:t>
            </a:r>
            <a:r>
              <a:rPr lang="fr-FR" altLang="en-US" sz="700" dirty="0" err="1" smtClean="0">
                <a:solidFill>
                  <a:srgbClr val="4C2600"/>
                </a:solidFill>
                <a:cs typeface="Arial" panose="020B0604020202020204" pitchFamily="34" charset="0"/>
              </a:rPr>
              <a:t>under</a:t>
            </a:r>
            <a:r>
              <a:rPr lang="fr-FR" altLang="en-US" sz="700" dirty="0" smtClean="0">
                <a:solidFill>
                  <a:srgbClr val="4C2600"/>
                </a:solidFill>
                <a:cs typeface="Arial" panose="020B0604020202020204" pitchFamily="34" charset="0"/>
              </a:rPr>
              <a:t> the international </a:t>
            </a:r>
            <a:r>
              <a:rPr lang="fr-FR" altLang="en-US" sz="700" dirty="0" err="1" smtClean="0">
                <a:solidFill>
                  <a:srgbClr val="4C2600"/>
                </a:solidFill>
                <a:cs typeface="Arial" panose="020B0604020202020204" pitchFamily="34" charset="0"/>
              </a:rPr>
              <a:t>treaty</a:t>
            </a:r>
            <a:r>
              <a:rPr lang="fr-FR" altLang="en-US" sz="700" dirty="0" smtClean="0">
                <a:solidFill>
                  <a:srgbClr val="4C2600"/>
                </a:solidFill>
                <a:cs typeface="Arial" panose="020B0604020202020204" pitchFamily="34" charset="0"/>
              </a:rPr>
              <a:t> </a:t>
            </a:r>
            <a:r>
              <a:rPr lang="fr-FR" altLang="en-US" sz="700" dirty="0" err="1" smtClean="0">
                <a:solidFill>
                  <a:srgbClr val="4C2600"/>
                </a:solidFill>
                <a:cs typeface="Arial" panose="020B0604020202020204" pitchFamily="34" charset="0"/>
              </a:rPr>
              <a:t>administered</a:t>
            </a:r>
            <a:r>
              <a:rPr lang="fr-FR" altLang="en-US" sz="700" dirty="0" smtClean="0">
                <a:solidFill>
                  <a:srgbClr val="4C2600"/>
                </a:solidFill>
                <a:cs typeface="Arial" panose="020B0604020202020204" pitchFamily="34" charset="0"/>
              </a:rPr>
              <a:t> by WIPO (</a:t>
            </a:r>
            <a:r>
              <a:rPr lang="fr-FR" altLang="en-US" sz="700" dirty="0" err="1" smtClean="0">
                <a:solidFill>
                  <a:srgbClr val="4C2600"/>
                </a:solidFill>
                <a:cs typeface="Arial" panose="020B0604020202020204" pitchFamily="34" charset="0"/>
              </a:rPr>
              <a:t>under</a:t>
            </a:r>
            <a:r>
              <a:rPr lang="fr-FR" altLang="en-US" sz="700" dirty="0" smtClean="0">
                <a:solidFill>
                  <a:srgbClr val="4C2600"/>
                </a:solidFill>
                <a:cs typeface="Arial" panose="020B0604020202020204" pitchFamily="34" charset="0"/>
              </a:rPr>
              <a:t> the Hague Agreement on International Registration of </a:t>
            </a:r>
            <a:r>
              <a:rPr lang="fr-FR" altLang="en-US" sz="700" dirty="0" err="1" smtClean="0">
                <a:solidFill>
                  <a:srgbClr val="4C2600"/>
                </a:solidFill>
                <a:cs typeface="Arial" panose="020B0604020202020204" pitchFamily="34" charset="0"/>
              </a:rPr>
              <a:t>Industrial</a:t>
            </a:r>
            <a:r>
              <a:rPr lang="fr-FR" altLang="en-US" sz="700" dirty="0" smtClean="0">
                <a:solidFill>
                  <a:srgbClr val="4C2600"/>
                </a:solidFill>
                <a:cs typeface="Arial" panose="020B0604020202020204" pitchFamily="34" charset="0"/>
              </a:rPr>
              <a:t> Designs), one application at the office </a:t>
            </a:r>
            <a:r>
              <a:rPr lang="fr-FR" altLang="en-US" sz="700" dirty="0" err="1" smtClean="0">
                <a:solidFill>
                  <a:srgbClr val="4C2600"/>
                </a:solidFill>
                <a:cs typeface="Arial" panose="020B0604020202020204" pitchFamily="34" charset="0"/>
              </a:rPr>
              <a:t>registering</a:t>
            </a:r>
            <a:r>
              <a:rPr lang="fr-FR" altLang="en-US" sz="700" dirty="0" smtClean="0">
                <a:solidFill>
                  <a:srgbClr val="4C2600"/>
                </a:solidFill>
                <a:cs typeface="Arial" panose="020B0604020202020204" pitchFamily="34" charset="0"/>
              </a:rPr>
              <a:t> designs (at WIPO or a national IP office) </a:t>
            </a:r>
            <a:r>
              <a:rPr lang="fr-FR" altLang="en-US" sz="700" dirty="0" err="1" smtClean="0">
                <a:solidFill>
                  <a:srgbClr val="4C2600"/>
                </a:solidFill>
                <a:cs typeface="Arial" panose="020B0604020202020204" pitchFamily="34" charset="0"/>
              </a:rPr>
              <a:t>should</a:t>
            </a:r>
            <a:r>
              <a:rPr lang="fr-FR" altLang="en-US" sz="700" dirty="0" smtClean="0">
                <a:solidFill>
                  <a:srgbClr val="4C2600"/>
                </a:solidFill>
                <a:cs typeface="Arial" panose="020B0604020202020204" pitchFamily="34" charset="0"/>
              </a:rPr>
              <a:t> </a:t>
            </a:r>
            <a:r>
              <a:rPr lang="fr-FR" altLang="en-US" sz="700" dirty="0" err="1" smtClean="0">
                <a:solidFill>
                  <a:srgbClr val="4C2600"/>
                </a:solidFill>
                <a:cs typeface="Arial" panose="020B0604020202020204" pitchFamily="34" charset="0"/>
              </a:rPr>
              <a:t>be</a:t>
            </a:r>
            <a:r>
              <a:rPr lang="fr-FR" altLang="en-US" sz="700" dirty="0" smtClean="0">
                <a:solidFill>
                  <a:srgbClr val="4C2600"/>
                </a:solidFill>
                <a:cs typeface="Arial" panose="020B0604020202020204" pitchFamily="34" charset="0"/>
              </a:rPr>
              <a:t> </a:t>
            </a:r>
            <a:r>
              <a:rPr lang="fr-FR" altLang="en-US" sz="700" dirty="0" err="1" smtClean="0">
                <a:solidFill>
                  <a:srgbClr val="4C2600"/>
                </a:solidFill>
                <a:cs typeface="Arial" panose="020B0604020202020204" pitchFamily="34" charset="0"/>
              </a:rPr>
              <a:t>submitted</a:t>
            </a:r>
            <a:r>
              <a:rPr lang="fr-FR" altLang="en-US" sz="700" dirty="0" smtClean="0">
                <a:solidFill>
                  <a:srgbClr val="4C2600"/>
                </a:solidFill>
                <a:cs typeface="Arial" panose="020B0604020202020204" pitchFamily="34" charset="0"/>
              </a:rPr>
              <a:t>, </a:t>
            </a:r>
            <a:r>
              <a:rPr lang="fr-FR" altLang="en-US" sz="700" dirty="0" err="1" smtClean="0">
                <a:solidFill>
                  <a:srgbClr val="4C2600"/>
                </a:solidFill>
                <a:cs typeface="Arial" panose="020B0604020202020204" pitchFamily="34" charset="0"/>
              </a:rPr>
              <a:t>it</a:t>
            </a:r>
            <a:r>
              <a:rPr lang="fr-FR" altLang="en-US" sz="700" dirty="0" smtClean="0">
                <a:solidFill>
                  <a:srgbClr val="4C2600"/>
                </a:solidFill>
                <a:cs typeface="Arial" panose="020B0604020202020204" pitchFamily="34" charset="0"/>
              </a:rPr>
              <a:t> </a:t>
            </a:r>
            <a:r>
              <a:rPr lang="fr-FR" altLang="en-US" sz="700" dirty="0" err="1" smtClean="0">
                <a:solidFill>
                  <a:srgbClr val="4C2600"/>
                </a:solidFill>
                <a:cs typeface="Arial" panose="020B0604020202020204" pitchFamily="34" charset="0"/>
              </a:rPr>
              <a:t>gives</a:t>
            </a:r>
            <a:r>
              <a:rPr lang="fr-FR" altLang="en-US" sz="700" dirty="0" smtClean="0">
                <a:solidFill>
                  <a:srgbClr val="4C2600"/>
                </a:solidFill>
                <a:cs typeface="Arial" panose="020B0604020202020204" pitchFamily="34" charset="0"/>
              </a:rPr>
              <a:t> a 6-month </a:t>
            </a:r>
            <a:r>
              <a:rPr lang="fr-FR" altLang="en-US" sz="700" dirty="0" err="1" smtClean="0">
                <a:solidFill>
                  <a:srgbClr val="4C2600"/>
                </a:solidFill>
                <a:cs typeface="Arial" panose="020B0604020202020204" pitchFamily="34" charset="0"/>
              </a:rPr>
              <a:t>priority</a:t>
            </a:r>
            <a:r>
              <a:rPr lang="fr-FR" altLang="en-US" sz="700" dirty="0" smtClean="0">
                <a:solidFill>
                  <a:srgbClr val="4C2600"/>
                </a:solidFill>
                <a:cs typeface="Arial" panose="020B0604020202020204" pitchFamily="34" charset="0"/>
              </a:rPr>
              <a:t> right, and the protection </a:t>
            </a:r>
            <a:r>
              <a:rPr lang="fr-FR" altLang="en-US" sz="700" dirty="0" err="1" smtClean="0">
                <a:solidFill>
                  <a:srgbClr val="4C2600"/>
                </a:solidFill>
                <a:cs typeface="Arial" panose="020B0604020202020204" pitchFamily="34" charset="0"/>
              </a:rPr>
              <a:t>is</a:t>
            </a:r>
            <a:r>
              <a:rPr lang="fr-FR" altLang="en-US" sz="700" dirty="0" smtClean="0">
                <a:solidFill>
                  <a:srgbClr val="4C2600"/>
                </a:solidFill>
                <a:cs typeface="Arial" panose="020B0604020202020204" pitchFamily="34" charset="0"/>
              </a:rPr>
              <a:t> </a:t>
            </a:r>
            <a:r>
              <a:rPr lang="fr-FR" altLang="en-US" sz="700" dirty="0" err="1" smtClean="0">
                <a:solidFill>
                  <a:srgbClr val="4C2600"/>
                </a:solidFill>
                <a:cs typeface="Arial" panose="020B0604020202020204" pitchFamily="34" charset="0"/>
              </a:rPr>
              <a:t>valid</a:t>
            </a:r>
            <a:r>
              <a:rPr lang="fr-FR" altLang="en-US" sz="700" dirty="0" smtClean="0">
                <a:solidFill>
                  <a:srgbClr val="4C2600"/>
                </a:solidFill>
                <a:cs typeface="Arial" panose="020B0604020202020204" pitchFamily="34" charset="0"/>
              </a:rPr>
              <a:t> in </a:t>
            </a:r>
            <a:r>
              <a:rPr lang="fr-FR" altLang="en-US" sz="700" dirty="0" err="1" smtClean="0">
                <a:solidFill>
                  <a:srgbClr val="4C2600"/>
                </a:solidFill>
                <a:cs typeface="Arial" panose="020B0604020202020204" pitchFamily="34" charset="0"/>
              </a:rPr>
              <a:t>designated</a:t>
            </a:r>
            <a:r>
              <a:rPr lang="fr-FR" altLang="en-US" sz="700" dirty="0" smtClean="0">
                <a:solidFill>
                  <a:srgbClr val="4C2600"/>
                </a:solidFill>
                <a:cs typeface="Arial" panose="020B0604020202020204" pitchFamily="34" charset="0"/>
              </a:rPr>
              <a:t> states </a:t>
            </a:r>
            <a:r>
              <a:rPr lang="fr-FR" altLang="en-US" sz="700" dirty="0" err="1" smtClean="0">
                <a:solidFill>
                  <a:srgbClr val="4C2600"/>
                </a:solidFill>
                <a:cs typeface="Arial" panose="020B0604020202020204" pitchFamily="34" charset="0"/>
              </a:rPr>
              <a:t>which</a:t>
            </a:r>
            <a:r>
              <a:rPr lang="fr-FR" altLang="en-US" sz="700" dirty="0" smtClean="0">
                <a:solidFill>
                  <a:srgbClr val="4C2600"/>
                </a:solidFill>
                <a:cs typeface="Arial" panose="020B0604020202020204" pitchFamily="34" charset="0"/>
              </a:rPr>
              <a:t> are </a:t>
            </a:r>
            <a:r>
              <a:rPr lang="fr-FR" altLang="en-US" sz="700" dirty="0" err="1" smtClean="0">
                <a:solidFill>
                  <a:srgbClr val="4C2600"/>
                </a:solidFill>
                <a:cs typeface="Arial" panose="020B0604020202020204" pitchFamily="34" charset="0"/>
              </a:rPr>
              <a:t>Members</a:t>
            </a:r>
            <a:r>
              <a:rPr lang="fr-FR" altLang="en-US" sz="700" dirty="0" smtClean="0">
                <a:solidFill>
                  <a:srgbClr val="4C2600"/>
                </a:solidFill>
                <a:cs typeface="Arial" panose="020B0604020202020204" pitchFamily="34" charset="0"/>
              </a:rPr>
              <a:t> to the Hague System.</a:t>
            </a:r>
          </a:p>
          <a:p>
            <a:pPr marL="228600" indent="-228600" eaLnBrk="1" hangingPunct="1">
              <a:lnSpc>
                <a:spcPct val="80000"/>
              </a:lnSpc>
            </a:pPr>
            <a:r>
              <a:rPr lang="en-US" altLang="en-US" sz="1000" b="1" dirty="0" smtClean="0"/>
              <a:t>The difference between Community Design (regional) and The Hague system (international)</a:t>
            </a:r>
            <a:r>
              <a:rPr lang="en-US" altLang="en-US" sz="1000" dirty="0" smtClean="0"/>
              <a:t> should be kept in mind here. The Registered Community Design is a unitary system. The design grants one right which is valid in the EU as a whole. It is not possible to limit the geographic scope of protection to certain Member States. Anyone in the world can file an application to register its designs in Europe (you don’t need to have a residence, etc.). The Hague system gives the possibility of a centralized application, but the result is a bundle of several national design rights. This means that with the Hague, it is possible to pick and chose the countries that you want. To be able to use the system, you must be a national of a State that is a Contracting Party or you must have a domicile, a habitual residence or a real and effective industrial or commercial establishment in the territory of a Contracting Party.</a:t>
            </a:r>
          </a:p>
          <a:p>
            <a:pPr marL="228600" indent="-228600" eaLnBrk="1" hangingPunct="1">
              <a:lnSpc>
                <a:spcPct val="80000"/>
              </a:lnSpc>
            </a:pPr>
            <a:r>
              <a:rPr lang="en-GB" altLang="en-US" sz="800" b="1" dirty="0" smtClean="0"/>
              <a:t>Unregistered designs.</a:t>
            </a:r>
            <a:r>
              <a:rPr lang="en-GB" altLang="en-US" sz="800" dirty="0" smtClean="0"/>
              <a:t> There is also a possibility to protect unregistered designs. Such system of protection is established within the EU and has some limitations, though. The system is r</a:t>
            </a:r>
            <a:r>
              <a:rPr lang="fr-FR" altLang="en-US" sz="700" dirty="0" err="1" smtClean="0">
                <a:solidFill>
                  <a:srgbClr val="4C2600"/>
                </a:solidFill>
              </a:rPr>
              <a:t>egulated</a:t>
            </a:r>
            <a:r>
              <a:rPr lang="fr-FR" altLang="en-US" sz="700" dirty="0" smtClean="0">
                <a:solidFill>
                  <a:srgbClr val="4C2600"/>
                </a:solidFill>
              </a:rPr>
              <a:t> </a:t>
            </a:r>
            <a:r>
              <a:rPr lang="fr-FR" altLang="en-US" sz="700" dirty="0" err="1" smtClean="0">
                <a:solidFill>
                  <a:srgbClr val="4C2600"/>
                </a:solidFill>
              </a:rPr>
              <a:t>under</a:t>
            </a:r>
            <a:r>
              <a:rPr lang="fr-FR" altLang="en-US" sz="700" dirty="0" smtClean="0">
                <a:solidFill>
                  <a:srgbClr val="4C2600"/>
                </a:solidFill>
              </a:rPr>
              <a:t> EU </a:t>
            </a:r>
            <a:r>
              <a:rPr lang="fr-FR" altLang="en-US" sz="700" dirty="0" err="1" smtClean="0">
                <a:solidFill>
                  <a:srgbClr val="4C2600"/>
                </a:solidFill>
              </a:rPr>
              <a:t>Community</a:t>
            </a:r>
            <a:r>
              <a:rPr lang="fr-FR" altLang="en-US" sz="700" dirty="0" smtClean="0">
                <a:solidFill>
                  <a:srgbClr val="4C2600"/>
                </a:solidFill>
              </a:rPr>
              <a:t> Designs </a:t>
            </a:r>
            <a:r>
              <a:rPr lang="fr-FR" altLang="en-US" sz="700" dirty="0" err="1" smtClean="0">
                <a:solidFill>
                  <a:srgbClr val="4C2600"/>
                </a:solidFill>
              </a:rPr>
              <a:t>Regulation</a:t>
            </a:r>
            <a:r>
              <a:rPr lang="fr-FR" altLang="en-US" sz="700" dirty="0" smtClean="0">
                <a:solidFill>
                  <a:srgbClr val="4C2600"/>
                </a:solidFill>
              </a:rPr>
              <a:t> and national </a:t>
            </a:r>
            <a:r>
              <a:rPr lang="fr-FR" altLang="en-US" sz="700" dirty="0" err="1" smtClean="0">
                <a:solidFill>
                  <a:srgbClr val="4C2600"/>
                </a:solidFill>
              </a:rPr>
              <a:t>laws</a:t>
            </a:r>
            <a:r>
              <a:rPr lang="fr-FR" altLang="en-US" sz="700" dirty="0" smtClean="0">
                <a:solidFill>
                  <a:srgbClr val="4C2600"/>
                </a:solidFill>
              </a:rPr>
              <a:t> of EU </a:t>
            </a:r>
            <a:r>
              <a:rPr lang="fr-FR" altLang="en-US" sz="700" dirty="0" err="1" smtClean="0">
                <a:solidFill>
                  <a:srgbClr val="4C2600"/>
                </a:solidFill>
              </a:rPr>
              <a:t>Member</a:t>
            </a:r>
            <a:r>
              <a:rPr lang="fr-FR" altLang="en-US" sz="700" dirty="0" smtClean="0">
                <a:solidFill>
                  <a:srgbClr val="4C2600"/>
                </a:solidFill>
              </a:rPr>
              <a:t> States. </a:t>
            </a:r>
            <a:r>
              <a:rPr lang="fr-FR" altLang="en-US" sz="700" dirty="0" err="1" smtClean="0">
                <a:solidFill>
                  <a:srgbClr val="4C2600"/>
                </a:solidFill>
              </a:rPr>
              <a:t>Unregistered</a:t>
            </a:r>
            <a:r>
              <a:rPr lang="fr-FR" altLang="en-US" sz="700" dirty="0" smtClean="0">
                <a:solidFill>
                  <a:srgbClr val="4C2600"/>
                </a:solidFill>
              </a:rPr>
              <a:t> designs are </a:t>
            </a:r>
            <a:r>
              <a:rPr lang="fr-FR" altLang="en-US" sz="700" dirty="0" err="1" smtClean="0">
                <a:solidFill>
                  <a:srgbClr val="4C2600"/>
                </a:solidFill>
              </a:rPr>
              <a:t>usually</a:t>
            </a:r>
            <a:r>
              <a:rPr lang="fr-FR" altLang="en-US" sz="700" dirty="0" smtClean="0">
                <a:solidFill>
                  <a:srgbClr val="4C2600"/>
                </a:solidFill>
              </a:rPr>
              <a:t> </a:t>
            </a:r>
            <a:r>
              <a:rPr lang="fr-FR" altLang="en-US" sz="700" dirty="0" err="1" smtClean="0">
                <a:solidFill>
                  <a:srgbClr val="4C2600"/>
                </a:solidFill>
              </a:rPr>
              <a:t>protecting</a:t>
            </a:r>
            <a:r>
              <a:rPr lang="fr-FR" altLang="en-US" sz="700" dirty="0" smtClean="0">
                <a:solidFill>
                  <a:srgbClr val="4C2600"/>
                </a:solidFill>
              </a:rPr>
              <a:t> in the </a:t>
            </a:r>
            <a:r>
              <a:rPr lang="fr-FR" altLang="en-US" sz="700" dirty="0" err="1" smtClean="0">
                <a:solidFill>
                  <a:srgbClr val="4C2600"/>
                </a:solidFill>
              </a:rPr>
              <a:t>field</a:t>
            </a:r>
            <a:r>
              <a:rPr lang="fr-FR" altLang="en-US" sz="700" dirty="0" smtClean="0">
                <a:solidFill>
                  <a:srgbClr val="4C2600"/>
                </a:solidFill>
              </a:rPr>
              <a:t> of </a:t>
            </a:r>
            <a:r>
              <a:rPr lang="fr-FR" altLang="en-US" sz="700" dirty="0" err="1" smtClean="0">
                <a:solidFill>
                  <a:srgbClr val="4C2600"/>
                </a:solidFill>
              </a:rPr>
              <a:t>fashion</a:t>
            </a:r>
            <a:r>
              <a:rPr lang="fr-FR" altLang="en-US" sz="700" dirty="0" smtClean="0">
                <a:solidFill>
                  <a:srgbClr val="4C2600"/>
                </a:solidFill>
              </a:rPr>
              <a:t>, </a:t>
            </a:r>
            <a:r>
              <a:rPr lang="fr-FR" altLang="en-US" sz="700" dirty="0" err="1" smtClean="0">
                <a:solidFill>
                  <a:srgbClr val="4C2600"/>
                </a:solidFill>
              </a:rPr>
              <a:t>jewellry</a:t>
            </a:r>
            <a:r>
              <a:rPr lang="fr-FR" altLang="en-US" sz="700" dirty="0" smtClean="0">
                <a:solidFill>
                  <a:srgbClr val="4C2600"/>
                </a:solidFill>
              </a:rPr>
              <a:t>, </a:t>
            </a:r>
            <a:r>
              <a:rPr lang="fr-FR" altLang="en-US" sz="700" dirty="0" err="1" smtClean="0">
                <a:solidFill>
                  <a:srgbClr val="4C2600"/>
                </a:solidFill>
              </a:rPr>
              <a:t>apparel</a:t>
            </a:r>
            <a:r>
              <a:rPr lang="fr-FR" altLang="en-US" sz="700" dirty="0" smtClean="0">
                <a:solidFill>
                  <a:srgbClr val="4C2600"/>
                </a:solidFill>
              </a:rPr>
              <a:t> businesses. The </a:t>
            </a:r>
            <a:r>
              <a:rPr lang="fr-FR" altLang="en-US" sz="700" dirty="0" err="1" smtClean="0">
                <a:solidFill>
                  <a:srgbClr val="4C2600"/>
                </a:solidFill>
              </a:rPr>
              <a:t>Community</a:t>
            </a:r>
            <a:r>
              <a:rPr lang="fr-FR" altLang="en-US" sz="700" dirty="0" smtClean="0">
                <a:solidFill>
                  <a:srgbClr val="4C2600"/>
                </a:solidFill>
              </a:rPr>
              <a:t> system </a:t>
            </a:r>
            <a:r>
              <a:rPr lang="fr-FR" altLang="en-US" sz="700" dirty="0" err="1" smtClean="0">
                <a:solidFill>
                  <a:srgbClr val="4C2600"/>
                </a:solidFill>
              </a:rPr>
              <a:t>provides</a:t>
            </a:r>
            <a:r>
              <a:rPr lang="fr-FR" altLang="en-US" sz="700" dirty="0" smtClean="0">
                <a:solidFill>
                  <a:srgbClr val="4C2600"/>
                </a:solidFill>
              </a:rPr>
              <a:t> certain conditions for protection – a design </a:t>
            </a:r>
            <a:r>
              <a:rPr lang="fr-FR" altLang="en-US" sz="700" dirty="0" err="1" smtClean="0">
                <a:solidFill>
                  <a:srgbClr val="4C2600"/>
                </a:solidFill>
              </a:rPr>
              <a:t>should</a:t>
            </a:r>
            <a:r>
              <a:rPr lang="fr-FR" altLang="en-US" sz="700" dirty="0" smtClean="0">
                <a:solidFill>
                  <a:srgbClr val="4C2600"/>
                </a:solidFill>
              </a:rPr>
              <a:t> </a:t>
            </a:r>
            <a:r>
              <a:rPr lang="fr-FR" altLang="en-US" sz="700" dirty="0" err="1" smtClean="0">
                <a:solidFill>
                  <a:srgbClr val="4C2600"/>
                </a:solidFill>
              </a:rPr>
              <a:t>be</a:t>
            </a:r>
            <a:r>
              <a:rPr lang="fr-FR" altLang="en-US" sz="700" dirty="0" smtClean="0">
                <a:solidFill>
                  <a:srgbClr val="4C2600"/>
                </a:solidFill>
              </a:rPr>
              <a:t> made </a:t>
            </a:r>
            <a:r>
              <a:rPr lang="fr-FR" altLang="en-US" sz="700" dirty="0" err="1" smtClean="0">
                <a:solidFill>
                  <a:srgbClr val="4C2600"/>
                </a:solidFill>
              </a:rPr>
              <a:t>available</a:t>
            </a:r>
            <a:r>
              <a:rPr lang="fr-FR" altLang="en-US" sz="700" dirty="0" smtClean="0">
                <a:solidFill>
                  <a:srgbClr val="4C2600"/>
                </a:solidFill>
              </a:rPr>
              <a:t> to the public and </a:t>
            </a:r>
            <a:r>
              <a:rPr lang="fr-FR" altLang="en-US" sz="700" dirty="0" err="1" smtClean="0">
                <a:solidFill>
                  <a:srgbClr val="4C2600"/>
                </a:solidFill>
              </a:rPr>
              <a:t>known</a:t>
            </a:r>
            <a:r>
              <a:rPr lang="fr-FR" altLang="en-US" sz="700" dirty="0" smtClean="0">
                <a:solidFill>
                  <a:srgbClr val="4C2600"/>
                </a:solidFill>
              </a:rPr>
              <a:t> by </a:t>
            </a:r>
            <a:r>
              <a:rPr lang="fr-FR" altLang="en-US" sz="700" dirty="0" err="1" smtClean="0">
                <a:solidFill>
                  <a:srgbClr val="4C2600"/>
                </a:solidFill>
              </a:rPr>
              <a:t>specialists</a:t>
            </a:r>
            <a:r>
              <a:rPr lang="fr-FR" altLang="en-US" sz="700" dirty="0" smtClean="0">
                <a:solidFill>
                  <a:srgbClr val="4C2600"/>
                </a:solidFill>
              </a:rPr>
              <a:t> in </a:t>
            </a:r>
            <a:r>
              <a:rPr lang="fr-FR" altLang="en-US" sz="700" dirty="0" err="1" smtClean="0">
                <a:solidFill>
                  <a:srgbClr val="4C2600"/>
                </a:solidFill>
              </a:rPr>
              <a:t>that</a:t>
            </a:r>
            <a:r>
              <a:rPr lang="fr-FR" altLang="en-US" sz="700" dirty="0" smtClean="0">
                <a:solidFill>
                  <a:srgbClr val="4C2600"/>
                </a:solidFill>
              </a:rPr>
              <a:t> </a:t>
            </a:r>
            <a:r>
              <a:rPr lang="fr-FR" altLang="en-US" sz="700" dirty="0" err="1" smtClean="0">
                <a:solidFill>
                  <a:srgbClr val="4C2600"/>
                </a:solidFill>
              </a:rPr>
              <a:t>specific</a:t>
            </a:r>
            <a:r>
              <a:rPr lang="fr-FR" altLang="en-US" sz="700" dirty="0" smtClean="0">
                <a:solidFill>
                  <a:srgbClr val="4C2600"/>
                </a:solidFill>
              </a:rPr>
              <a:t> business </a:t>
            </a:r>
            <a:r>
              <a:rPr lang="fr-FR" altLang="en-US" sz="700" dirty="0" err="1" smtClean="0">
                <a:solidFill>
                  <a:srgbClr val="4C2600"/>
                </a:solidFill>
              </a:rPr>
              <a:t>sector</a:t>
            </a:r>
            <a:r>
              <a:rPr lang="fr-FR" altLang="en-US" sz="700" dirty="0" smtClean="0">
                <a:solidFill>
                  <a:srgbClr val="4C2600"/>
                </a:solidFill>
              </a:rPr>
              <a:t>. It </a:t>
            </a:r>
            <a:r>
              <a:rPr lang="fr-FR" altLang="en-US" sz="700" dirty="0" err="1" smtClean="0">
                <a:solidFill>
                  <a:srgbClr val="4C2600"/>
                </a:solidFill>
              </a:rPr>
              <a:t>is</a:t>
            </a:r>
            <a:r>
              <a:rPr lang="fr-FR" altLang="en-US" sz="700" dirty="0" smtClean="0">
                <a:solidFill>
                  <a:srgbClr val="4C2600"/>
                </a:solidFill>
              </a:rPr>
              <a:t> </a:t>
            </a:r>
            <a:r>
              <a:rPr lang="fr-FR" altLang="en-US" sz="700" dirty="0" err="1" smtClean="0">
                <a:solidFill>
                  <a:srgbClr val="4C2600"/>
                </a:solidFill>
              </a:rPr>
              <a:t>also</a:t>
            </a:r>
            <a:r>
              <a:rPr lang="fr-FR" altLang="en-US" sz="700" dirty="0" smtClean="0">
                <a:solidFill>
                  <a:srgbClr val="4C2600"/>
                </a:solidFill>
              </a:rPr>
              <a:t> </a:t>
            </a:r>
            <a:r>
              <a:rPr lang="fr-FR" altLang="en-US" sz="700" dirty="0" err="1" smtClean="0">
                <a:solidFill>
                  <a:srgbClr val="4C2600"/>
                </a:solidFill>
              </a:rPr>
              <a:t>limited</a:t>
            </a:r>
            <a:r>
              <a:rPr lang="fr-FR" altLang="en-US" sz="700" dirty="0" smtClean="0">
                <a:solidFill>
                  <a:srgbClr val="4C2600"/>
                </a:solidFill>
              </a:rPr>
              <a:t> in scope of protection </a:t>
            </a:r>
            <a:r>
              <a:rPr lang="fr-FR" altLang="en-US" sz="700" dirty="0" err="1" smtClean="0">
                <a:solidFill>
                  <a:srgbClr val="4C2600"/>
                </a:solidFill>
              </a:rPr>
              <a:t>because</a:t>
            </a:r>
            <a:r>
              <a:rPr lang="fr-FR" altLang="en-US" sz="700" dirty="0" smtClean="0">
                <a:solidFill>
                  <a:srgbClr val="4C2600"/>
                </a:solidFill>
              </a:rPr>
              <a:t> </a:t>
            </a:r>
            <a:r>
              <a:rPr lang="fr-FR" altLang="en-US" sz="700" dirty="0" err="1" smtClean="0">
                <a:solidFill>
                  <a:srgbClr val="4C2600"/>
                </a:solidFill>
              </a:rPr>
              <a:t>unregistered</a:t>
            </a:r>
            <a:r>
              <a:rPr lang="fr-FR" altLang="en-US" sz="700" dirty="0" smtClean="0">
                <a:solidFill>
                  <a:srgbClr val="4C2600"/>
                </a:solidFill>
              </a:rPr>
              <a:t> design </a:t>
            </a:r>
            <a:r>
              <a:rPr lang="fr-FR" altLang="en-US" sz="700" dirty="0" err="1" smtClean="0">
                <a:solidFill>
                  <a:srgbClr val="4C2600"/>
                </a:solidFill>
              </a:rPr>
              <a:t>rights</a:t>
            </a:r>
            <a:r>
              <a:rPr lang="fr-FR" altLang="en-US" sz="700" dirty="0" smtClean="0">
                <a:solidFill>
                  <a:srgbClr val="4C2600"/>
                </a:solidFill>
              </a:rPr>
              <a:t> </a:t>
            </a:r>
            <a:r>
              <a:rPr lang="fr-FR" altLang="en-US" sz="700" dirty="0" err="1" smtClean="0">
                <a:solidFill>
                  <a:srgbClr val="4C2600"/>
                </a:solidFill>
              </a:rPr>
              <a:t>only</a:t>
            </a:r>
            <a:r>
              <a:rPr lang="fr-FR" altLang="en-US" sz="700" dirty="0" smtClean="0">
                <a:solidFill>
                  <a:srgbClr val="4C2600"/>
                </a:solidFill>
              </a:rPr>
              <a:t> </a:t>
            </a:r>
            <a:r>
              <a:rPr lang="fr-FR" altLang="en-US" sz="700" dirty="0" err="1" smtClean="0">
                <a:solidFill>
                  <a:srgbClr val="4C2600"/>
                </a:solidFill>
              </a:rPr>
              <a:t>allow</a:t>
            </a:r>
            <a:r>
              <a:rPr lang="fr-FR" altLang="en-US" sz="700" dirty="0" smtClean="0">
                <a:solidFill>
                  <a:srgbClr val="4C2600"/>
                </a:solidFill>
              </a:rPr>
              <a:t> to </a:t>
            </a:r>
            <a:r>
              <a:rPr lang="fr-FR" altLang="en-US" sz="700" dirty="0" err="1" smtClean="0">
                <a:solidFill>
                  <a:srgbClr val="4C2600"/>
                </a:solidFill>
              </a:rPr>
              <a:t>prohibit</a:t>
            </a:r>
            <a:r>
              <a:rPr lang="fr-FR" altLang="en-US" sz="700" dirty="0" smtClean="0">
                <a:solidFill>
                  <a:srgbClr val="4C2600"/>
                </a:solidFill>
              </a:rPr>
              <a:t> a </a:t>
            </a:r>
            <a:r>
              <a:rPr lang="fr-FR" altLang="en-US" sz="700" dirty="0" err="1" smtClean="0">
                <a:solidFill>
                  <a:srgbClr val="4C2600"/>
                </a:solidFill>
              </a:rPr>
              <a:t>mere</a:t>
            </a:r>
            <a:r>
              <a:rPr lang="fr-FR" altLang="en-US" sz="700" dirty="0" smtClean="0">
                <a:solidFill>
                  <a:srgbClr val="4C2600"/>
                </a:solidFill>
              </a:rPr>
              <a:t> </a:t>
            </a:r>
            <a:r>
              <a:rPr lang="fr-FR" altLang="en-US" sz="700" dirty="0" err="1" smtClean="0">
                <a:solidFill>
                  <a:srgbClr val="4C2600"/>
                </a:solidFill>
              </a:rPr>
              <a:t>copying</a:t>
            </a:r>
            <a:r>
              <a:rPr lang="fr-FR" altLang="en-US" sz="700" dirty="0" smtClean="0">
                <a:solidFill>
                  <a:srgbClr val="4C2600"/>
                </a:solidFill>
              </a:rPr>
              <a:t> </a:t>
            </a:r>
            <a:r>
              <a:rPr lang="fr-FR" altLang="en-US" sz="700" dirty="0" err="1" smtClean="0">
                <a:solidFill>
                  <a:srgbClr val="4C2600"/>
                </a:solidFill>
              </a:rPr>
              <a:t>only</a:t>
            </a:r>
            <a:r>
              <a:rPr lang="fr-FR" altLang="en-US" sz="700" dirty="0" smtClean="0">
                <a:solidFill>
                  <a:srgbClr val="4C2600"/>
                </a:solidFill>
              </a:rPr>
              <a:t>. </a:t>
            </a:r>
            <a:r>
              <a:rPr lang="fr-FR" altLang="en-US" sz="700" dirty="0" err="1" smtClean="0">
                <a:solidFill>
                  <a:srgbClr val="4C2600"/>
                </a:solidFill>
              </a:rPr>
              <a:t>Moreover</a:t>
            </a:r>
            <a:r>
              <a:rPr lang="fr-FR" altLang="en-US" sz="700" dirty="0" smtClean="0">
                <a:solidFill>
                  <a:srgbClr val="4C2600"/>
                </a:solidFill>
              </a:rPr>
              <a:t>, and </a:t>
            </a:r>
            <a:r>
              <a:rPr lang="fr-FR" altLang="en-US" sz="700" dirty="0" err="1" smtClean="0">
                <a:solidFill>
                  <a:srgbClr val="4C2600"/>
                </a:solidFill>
              </a:rPr>
              <a:t>alleged</a:t>
            </a:r>
            <a:r>
              <a:rPr lang="fr-FR" altLang="en-US" sz="700" dirty="0" smtClean="0">
                <a:solidFill>
                  <a:srgbClr val="4C2600"/>
                </a:solidFill>
              </a:rPr>
              <a:t> </a:t>
            </a:r>
            <a:r>
              <a:rPr lang="fr-FR" altLang="en-US" sz="700" dirty="0" err="1" smtClean="0">
                <a:solidFill>
                  <a:srgbClr val="4C2600"/>
                </a:solidFill>
              </a:rPr>
              <a:t>infringer</a:t>
            </a:r>
            <a:r>
              <a:rPr lang="fr-FR" altLang="en-US" sz="700" dirty="0" smtClean="0">
                <a:solidFill>
                  <a:srgbClr val="4C2600"/>
                </a:solidFill>
              </a:rPr>
              <a:t> </a:t>
            </a:r>
            <a:r>
              <a:rPr lang="fr-FR" altLang="en-US" sz="700" dirty="0" err="1" smtClean="0">
                <a:solidFill>
                  <a:srgbClr val="4C2600"/>
                </a:solidFill>
              </a:rPr>
              <a:t>could</a:t>
            </a:r>
            <a:r>
              <a:rPr lang="fr-FR" altLang="en-US" sz="700" dirty="0" smtClean="0">
                <a:solidFill>
                  <a:srgbClr val="4C2600"/>
                </a:solidFill>
              </a:rPr>
              <a:t> </a:t>
            </a:r>
            <a:r>
              <a:rPr lang="fr-FR" altLang="en-US" sz="700" dirty="0" err="1" smtClean="0">
                <a:solidFill>
                  <a:srgbClr val="4C2600"/>
                </a:solidFill>
              </a:rPr>
              <a:t>prove</a:t>
            </a:r>
            <a:r>
              <a:rPr lang="fr-FR" altLang="en-US" sz="700" dirty="0" smtClean="0">
                <a:solidFill>
                  <a:srgbClr val="4C2600"/>
                </a:solidFill>
              </a:rPr>
              <a:t> </a:t>
            </a:r>
            <a:r>
              <a:rPr lang="fr-FR" altLang="en-US" sz="700" dirty="0" err="1" smtClean="0">
                <a:solidFill>
                  <a:srgbClr val="4C2600"/>
                </a:solidFill>
              </a:rPr>
              <a:t>that</a:t>
            </a:r>
            <a:r>
              <a:rPr lang="fr-FR" altLang="en-US" sz="700" dirty="0" smtClean="0">
                <a:solidFill>
                  <a:srgbClr val="4C2600"/>
                </a:solidFill>
              </a:rPr>
              <a:t> </a:t>
            </a:r>
            <a:r>
              <a:rPr lang="fr-FR" altLang="en-US" sz="700" dirty="0" err="1" smtClean="0">
                <a:solidFill>
                  <a:srgbClr val="4C2600"/>
                </a:solidFill>
              </a:rPr>
              <a:t>he</a:t>
            </a:r>
            <a:r>
              <a:rPr lang="fr-FR" altLang="en-US" sz="700" dirty="0" smtClean="0">
                <a:solidFill>
                  <a:srgbClr val="4C2600"/>
                </a:solidFill>
              </a:rPr>
              <a:t> or </a:t>
            </a:r>
            <a:r>
              <a:rPr lang="fr-FR" altLang="en-US" sz="700" dirty="0" err="1" smtClean="0">
                <a:solidFill>
                  <a:srgbClr val="4C2600"/>
                </a:solidFill>
              </a:rPr>
              <a:t>she</a:t>
            </a:r>
            <a:r>
              <a:rPr lang="fr-FR" altLang="en-US" sz="700" dirty="0" smtClean="0">
                <a:solidFill>
                  <a:srgbClr val="4C2600"/>
                </a:solidFill>
              </a:rPr>
              <a:t> </a:t>
            </a:r>
            <a:r>
              <a:rPr lang="fr-FR" altLang="en-US" sz="700" dirty="0" err="1" smtClean="0">
                <a:solidFill>
                  <a:srgbClr val="4C2600"/>
                </a:solidFill>
              </a:rPr>
              <a:t>created</a:t>
            </a:r>
            <a:r>
              <a:rPr lang="fr-FR" altLang="en-US" sz="700" dirty="0" smtClean="0">
                <a:solidFill>
                  <a:srgbClr val="4C2600"/>
                </a:solidFill>
              </a:rPr>
              <a:t> a design </a:t>
            </a:r>
            <a:r>
              <a:rPr lang="fr-FR" altLang="en-US" sz="700" dirty="0" err="1" smtClean="0">
                <a:solidFill>
                  <a:srgbClr val="4C2600"/>
                </a:solidFill>
              </a:rPr>
              <a:t>individually</a:t>
            </a:r>
            <a:r>
              <a:rPr lang="fr-FR" altLang="en-US" sz="700" dirty="0" smtClean="0">
                <a:solidFill>
                  <a:srgbClr val="4C2600"/>
                </a:solidFill>
              </a:rPr>
              <a:t>.</a:t>
            </a:r>
          </a:p>
          <a:p>
            <a:pPr marL="228600" indent="-228600" eaLnBrk="1" hangingPunct="1">
              <a:lnSpc>
                <a:spcPct val="80000"/>
              </a:lnSpc>
            </a:pPr>
            <a:r>
              <a:rPr lang="fr-FR" altLang="en-US" sz="700" b="1" dirty="0" smtClean="0">
                <a:solidFill>
                  <a:srgbClr val="4C2600"/>
                </a:solidFill>
              </a:rPr>
              <a:t>Basic </a:t>
            </a:r>
            <a:r>
              <a:rPr lang="fr-FR" altLang="en-US" sz="700" b="1" dirty="0" err="1" smtClean="0">
                <a:solidFill>
                  <a:srgbClr val="4C2600"/>
                </a:solidFill>
              </a:rPr>
              <a:t>steps</a:t>
            </a:r>
            <a:r>
              <a:rPr lang="fr-FR" altLang="en-US" sz="700" b="1" dirty="0" smtClean="0">
                <a:solidFill>
                  <a:srgbClr val="4C2600"/>
                </a:solidFill>
              </a:rPr>
              <a:t> of registration</a:t>
            </a:r>
            <a:r>
              <a:rPr lang="fr-FR" altLang="en-US" sz="700" dirty="0" smtClean="0">
                <a:solidFill>
                  <a:srgbClr val="4C2600"/>
                </a:solidFill>
              </a:rPr>
              <a:t> </a:t>
            </a:r>
            <a:r>
              <a:rPr lang="fr-FR" altLang="en-US" sz="700" dirty="0" err="1" smtClean="0">
                <a:solidFill>
                  <a:srgbClr val="4C2600"/>
                </a:solidFill>
              </a:rPr>
              <a:t>can</a:t>
            </a:r>
            <a:r>
              <a:rPr lang="fr-FR" altLang="en-US" sz="700" dirty="0" smtClean="0">
                <a:solidFill>
                  <a:srgbClr val="4C2600"/>
                </a:solidFill>
              </a:rPr>
              <a:t> </a:t>
            </a:r>
            <a:r>
              <a:rPr lang="fr-FR" altLang="en-US" sz="700" dirty="0" err="1" smtClean="0">
                <a:solidFill>
                  <a:srgbClr val="4C2600"/>
                </a:solidFill>
              </a:rPr>
              <a:t>be</a:t>
            </a:r>
            <a:r>
              <a:rPr lang="fr-FR" altLang="en-US" sz="700" dirty="0" smtClean="0">
                <a:solidFill>
                  <a:srgbClr val="4C2600"/>
                </a:solidFill>
              </a:rPr>
              <a:t> </a:t>
            </a:r>
            <a:r>
              <a:rPr lang="fr-FR" altLang="en-US" sz="700" dirty="0" err="1" smtClean="0">
                <a:solidFill>
                  <a:srgbClr val="4C2600"/>
                </a:solidFill>
              </a:rPr>
              <a:t>mentioned</a:t>
            </a:r>
            <a:r>
              <a:rPr lang="fr-FR" altLang="en-US" sz="700" dirty="0" smtClean="0">
                <a:solidFill>
                  <a:srgbClr val="4C2600"/>
                </a:solidFill>
              </a:rPr>
              <a:t> </a:t>
            </a:r>
            <a:r>
              <a:rPr lang="fr-FR" altLang="en-US" sz="700" dirty="0" err="1" smtClean="0">
                <a:solidFill>
                  <a:srgbClr val="4C2600"/>
                </a:solidFill>
              </a:rPr>
              <a:t>here</a:t>
            </a:r>
            <a:r>
              <a:rPr lang="fr-FR" altLang="en-US" sz="700" dirty="0" smtClean="0">
                <a:solidFill>
                  <a:srgbClr val="4C2600"/>
                </a:solidFill>
              </a:rPr>
              <a:t>. These are: application, </a:t>
            </a:r>
            <a:r>
              <a:rPr lang="fr-FR" altLang="en-US" sz="700" dirty="0" err="1" smtClean="0">
                <a:solidFill>
                  <a:srgbClr val="4C2600"/>
                </a:solidFill>
              </a:rPr>
              <a:t>formal</a:t>
            </a:r>
            <a:r>
              <a:rPr lang="fr-FR" altLang="en-US" sz="700" dirty="0" smtClean="0">
                <a:solidFill>
                  <a:srgbClr val="4C2600"/>
                </a:solidFill>
              </a:rPr>
              <a:t> </a:t>
            </a:r>
            <a:r>
              <a:rPr lang="fr-FR" altLang="en-US" sz="700" dirty="0" err="1" smtClean="0">
                <a:solidFill>
                  <a:srgbClr val="4C2600"/>
                </a:solidFill>
              </a:rPr>
              <a:t>examination</a:t>
            </a:r>
            <a:r>
              <a:rPr lang="fr-FR" altLang="en-US" sz="700" dirty="0" smtClean="0">
                <a:solidFill>
                  <a:srgbClr val="4C2600"/>
                </a:solidFill>
              </a:rPr>
              <a:t>, </a:t>
            </a:r>
            <a:r>
              <a:rPr lang="fr-FR" altLang="en-US" sz="700" dirty="0" err="1" smtClean="0">
                <a:solidFill>
                  <a:srgbClr val="4C2600"/>
                </a:solidFill>
              </a:rPr>
              <a:t>substantial</a:t>
            </a:r>
            <a:r>
              <a:rPr lang="fr-FR" altLang="en-US" sz="700" dirty="0" smtClean="0">
                <a:solidFill>
                  <a:srgbClr val="4C2600"/>
                </a:solidFill>
              </a:rPr>
              <a:t> </a:t>
            </a:r>
            <a:r>
              <a:rPr lang="fr-FR" altLang="en-US" sz="700" dirty="0" err="1" smtClean="0">
                <a:solidFill>
                  <a:srgbClr val="4C2600"/>
                </a:solidFill>
              </a:rPr>
              <a:t>examination</a:t>
            </a:r>
            <a:r>
              <a:rPr lang="fr-FR" altLang="en-US" sz="700" dirty="0" smtClean="0">
                <a:solidFill>
                  <a:srgbClr val="4C2600"/>
                </a:solidFill>
              </a:rPr>
              <a:t>, publication and opposition, registration and </a:t>
            </a:r>
            <a:r>
              <a:rPr lang="fr-FR" altLang="en-US" sz="700" dirty="0" err="1" smtClean="0">
                <a:solidFill>
                  <a:srgbClr val="4C2600"/>
                </a:solidFill>
              </a:rPr>
              <a:t>renewal</a:t>
            </a:r>
            <a:r>
              <a:rPr lang="fr-FR" altLang="en-US" sz="700" dirty="0" smtClean="0">
                <a:solidFill>
                  <a:srgbClr val="4C2600"/>
                </a:solidFill>
              </a:rPr>
              <a:t>.</a:t>
            </a:r>
          </a:p>
          <a:p>
            <a:pPr marL="228600" indent="-228600" eaLnBrk="1" hangingPunct="1">
              <a:lnSpc>
                <a:spcPct val="80000"/>
              </a:lnSpc>
            </a:pPr>
            <a:r>
              <a:rPr lang="fr-FR" altLang="en-US" sz="700" b="1" dirty="0" smtClean="0">
                <a:solidFill>
                  <a:srgbClr val="4C2600"/>
                </a:solidFill>
              </a:rPr>
              <a:t>The </a:t>
            </a:r>
            <a:r>
              <a:rPr lang="fr-FR" altLang="en-US" sz="700" b="1" dirty="0" err="1" smtClean="0">
                <a:solidFill>
                  <a:srgbClr val="4C2600"/>
                </a:solidFill>
              </a:rPr>
              <a:t>term</a:t>
            </a:r>
            <a:r>
              <a:rPr lang="fr-FR" altLang="en-US" sz="700" b="1" dirty="0" smtClean="0">
                <a:solidFill>
                  <a:srgbClr val="4C2600"/>
                </a:solidFill>
              </a:rPr>
              <a:t> of protection</a:t>
            </a:r>
            <a:r>
              <a:rPr lang="fr-FR" altLang="en-US" sz="700" dirty="0" smtClean="0">
                <a:solidFill>
                  <a:srgbClr val="4C2600"/>
                </a:solidFill>
              </a:rPr>
              <a:t> of </a:t>
            </a:r>
            <a:r>
              <a:rPr lang="fr-FR" altLang="en-US" sz="700" dirty="0" err="1" smtClean="0">
                <a:solidFill>
                  <a:srgbClr val="4C2600"/>
                </a:solidFill>
              </a:rPr>
              <a:t>registered</a:t>
            </a:r>
            <a:r>
              <a:rPr lang="fr-FR" altLang="en-US" sz="700" dirty="0" smtClean="0">
                <a:solidFill>
                  <a:srgbClr val="4C2600"/>
                </a:solidFill>
              </a:rPr>
              <a:t> </a:t>
            </a:r>
            <a:r>
              <a:rPr lang="fr-FR" altLang="en-US" sz="700" dirty="0" err="1" smtClean="0">
                <a:solidFill>
                  <a:srgbClr val="4C2600"/>
                </a:solidFill>
              </a:rPr>
              <a:t>industrial</a:t>
            </a:r>
            <a:r>
              <a:rPr lang="fr-FR" altLang="en-US" sz="700" dirty="0" smtClean="0">
                <a:solidFill>
                  <a:srgbClr val="4C2600"/>
                </a:solidFill>
              </a:rPr>
              <a:t> designs </a:t>
            </a:r>
            <a:r>
              <a:rPr lang="fr-FR" altLang="en-US" sz="700" dirty="0" err="1" smtClean="0">
                <a:solidFill>
                  <a:srgbClr val="4C2600"/>
                </a:solidFill>
              </a:rPr>
              <a:t>may</a:t>
            </a:r>
            <a:r>
              <a:rPr lang="fr-FR" altLang="en-US" sz="700" dirty="0" smtClean="0">
                <a:solidFill>
                  <a:srgbClr val="4C2600"/>
                </a:solidFill>
              </a:rPr>
              <a:t> </a:t>
            </a:r>
            <a:r>
              <a:rPr lang="fr-FR" altLang="en-US" sz="700" dirty="0" err="1" smtClean="0">
                <a:solidFill>
                  <a:srgbClr val="4C2600"/>
                </a:solidFill>
              </a:rPr>
              <a:t>vary</a:t>
            </a:r>
            <a:r>
              <a:rPr lang="fr-FR" altLang="en-US" sz="700" dirty="0" smtClean="0">
                <a:solidFill>
                  <a:srgbClr val="4C2600"/>
                </a:solidFill>
              </a:rPr>
              <a:t> </a:t>
            </a:r>
            <a:r>
              <a:rPr lang="fr-FR" altLang="en-US" sz="700" dirty="0" err="1" smtClean="0">
                <a:solidFill>
                  <a:srgbClr val="4C2600"/>
                </a:solidFill>
              </a:rPr>
              <a:t>from</a:t>
            </a:r>
            <a:r>
              <a:rPr lang="fr-FR" altLang="en-US" sz="700" dirty="0" smtClean="0">
                <a:solidFill>
                  <a:srgbClr val="4C2600"/>
                </a:solidFill>
              </a:rPr>
              <a:t> country to country and </a:t>
            </a:r>
            <a:r>
              <a:rPr lang="fr-FR" altLang="en-US" sz="700" dirty="0" err="1" smtClean="0">
                <a:solidFill>
                  <a:srgbClr val="4C2600"/>
                </a:solidFill>
              </a:rPr>
              <a:t>it</a:t>
            </a:r>
            <a:r>
              <a:rPr lang="fr-FR" altLang="en-US" sz="700" dirty="0" smtClean="0">
                <a:solidFill>
                  <a:srgbClr val="4C2600"/>
                </a:solidFill>
              </a:rPr>
              <a:t> </a:t>
            </a:r>
            <a:r>
              <a:rPr lang="fr-FR" altLang="en-US" sz="700" dirty="0" err="1" smtClean="0">
                <a:solidFill>
                  <a:srgbClr val="4C2600"/>
                </a:solidFill>
              </a:rPr>
              <a:t>can</a:t>
            </a:r>
            <a:r>
              <a:rPr lang="fr-FR" altLang="en-US" sz="700" dirty="0" smtClean="0">
                <a:solidFill>
                  <a:srgbClr val="4C2600"/>
                </a:solidFill>
              </a:rPr>
              <a:t> </a:t>
            </a:r>
            <a:r>
              <a:rPr lang="fr-FR" altLang="en-US" sz="700" dirty="0" err="1" smtClean="0">
                <a:solidFill>
                  <a:srgbClr val="4C2600"/>
                </a:solidFill>
              </a:rPr>
              <a:t>be</a:t>
            </a:r>
            <a:r>
              <a:rPr lang="fr-FR" altLang="en-US" sz="700" dirty="0" smtClean="0">
                <a:solidFill>
                  <a:srgbClr val="4C2600"/>
                </a:solidFill>
              </a:rPr>
              <a:t> </a:t>
            </a:r>
            <a:r>
              <a:rPr lang="fr-FR" altLang="en-US" sz="700" dirty="0" err="1" smtClean="0">
                <a:solidFill>
                  <a:srgbClr val="4C2600"/>
                </a:solidFill>
              </a:rPr>
              <a:t>from</a:t>
            </a:r>
            <a:r>
              <a:rPr lang="fr-FR" altLang="en-US" sz="700" dirty="0" smtClean="0">
                <a:solidFill>
                  <a:srgbClr val="4C2600"/>
                </a:solidFill>
              </a:rPr>
              <a:t> 10 to 25 </a:t>
            </a:r>
            <a:r>
              <a:rPr lang="fr-FR" altLang="en-US" sz="700" dirty="0" err="1" smtClean="0">
                <a:solidFill>
                  <a:srgbClr val="4C2600"/>
                </a:solidFill>
              </a:rPr>
              <a:t>years</a:t>
            </a:r>
            <a:r>
              <a:rPr lang="fr-FR" altLang="en-US" sz="700" dirty="0" smtClean="0">
                <a:solidFill>
                  <a:srgbClr val="4C2600"/>
                </a:solidFill>
              </a:rPr>
              <a:t> (</a:t>
            </a:r>
            <a:r>
              <a:rPr lang="fr-FR" altLang="en-US" sz="700" dirty="0" err="1" smtClean="0">
                <a:solidFill>
                  <a:srgbClr val="4C2600"/>
                </a:solidFill>
              </a:rPr>
              <a:t>with</a:t>
            </a:r>
            <a:r>
              <a:rPr lang="fr-FR" altLang="en-US" sz="700" dirty="0" smtClean="0">
                <a:solidFill>
                  <a:srgbClr val="4C2600"/>
                </a:solidFill>
              </a:rPr>
              <a:t> a </a:t>
            </a:r>
            <a:r>
              <a:rPr lang="fr-FR" altLang="en-US" sz="700" dirty="0" err="1" smtClean="0">
                <a:solidFill>
                  <a:srgbClr val="4C2600"/>
                </a:solidFill>
              </a:rPr>
              <a:t>possibility</a:t>
            </a:r>
            <a:r>
              <a:rPr lang="fr-FR" altLang="en-US" sz="700" dirty="0" smtClean="0">
                <a:solidFill>
                  <a:srgbClr val="4C2600"/>
                </a:solidFill>
              </a:rPr>
              <a:t> to </a:t>
            </a:r>
            <a:r>
              <a:rPr lang="fr-FR" altLang="en-US" sz="700" dirty="0" err="1" smtClean="0">
                <a:solidFill>
                  <a:srgbClr val="4C2600"/>
                </a:solidFill>
              </a:rPr>
              <a:t>renew</a:t>
            </a:r>
            <a:r>
              <a:rPr lang="fr-FR" altLang="en-US" sz="700" dirty="0" smtClean="0">
                <a:solidFill>
                  <a:srgbClr val="4C2600"/>
                </a:solidFill>
              </a:rPr>
              <a:t> </a:t>
            </a:r>
            <a:r>
              <a:rPr lang="fr-FR" altLang="en-US" sz="700" dirty="0" err="1" smtClean="0">
                <a:solidFill>
                  <a:srgbClr val="4C2600"/>
                </a:solidFill>
              </a:rPr>
              <a:t>it</a:t>
            </a:r>
            <a:r>
              <a:rPr lang="fr-FR" altLang="en-US" sz="700" dirty="0" smtClean="0">
                <a:solidFill>
                  <a:srgbClr val="4C2600"/>
                </a:solidFill>
              </a:rPr>
              <a:t>). The </a:t>
            </a:r>
            <a:r>
              <a:rPr lang="fr-FR" altLang="en-US" sz="700" dirty="0" err="1" smtClean="0">
                <a:solidFill>
                  <a:srgbClr val="4C2600"/>
                </a:solidFill>
              </a:rPr>
              <a:t>term</a:t>
            </a:r>
            <a:r>
              <a:rPr lang="fr-FR" altLang="en-US" sz="700" dirty="0" smtClean="0">
                <a:solidFill>
                  <a:srgbClr val="4C2600"/>
                </a:solidFill>
              </a:rPr>
              <a:t> of protection of </a:t>
            </a:r>
            <a:r>
              <a:rPr lang="fr-FR" altLang="en-US" sz="700" dirty="0" err="1" smtClean="0">
                <a:solidFill>
                  <a:srgbClr val="4C2600"/>
                </a:solidFill>
              </a:rPr>
              <a:t>unregistered</a:t>
            </a:r>
            <a:r>
              <a:rPr lang="fr-FR" altLang="en-US" sz="700" dirty="0" smtClean="0">
                <a:solidFill>
                  <a:srgbClr val="4C2600"/>
                </a:solidFill>
              </a:rPr>
              <a:t> designs </a:t>
            </a:r>
            <a:r>
              <a:rPr lang="fr-FR" altLang="en-US" sz="700" dirty="0" err="1" smtClean="0">
                <a:solidFill>
                  <a:srgbClr val="4C2600"/>
                </a:solidFill>
              </a:rPr>
              <a:t>under</a:t>
            </a:r>
            <a:r>
              <a:rPr lang="fr-FR" altLang="en-US" sz="700" dirty="0" smtClean="0">
                <a:solidFill>
                  <a:srgbClr val="4C2600"/>
                </a:solidFill>
              </a:rPr>
              <a:t> the </a:t>
            </a:r>
            <a:r>
              <a:rPr lang="fr-FR" altLang="en-US" sz="700" dirty="0" err="1" smtClean="0">
                <a:solidFill>
                  <a:srgbClr val="4C2600"/>
                </a:solidFill>
              </a:rPr>
              <a:t>Community</a:t>
            </a:r>
            <a:r>
              <a:rPr lang="fr-FR" altLang="en-US" sz="700" dirty="0" smtClean="0">
                <a:solidFill>
                  <a:srgbClr val="4C2600"/>
                </a:solidFill>
              </a:rPr>
              <a:t> </a:t>
            </a:r>
            <a:r>
              <a:rPr lang="fr-FR" altLang="en-US" sz="700" dirty="0" err="1" smtClean="0">
                <a:solidFill>
                  <a:srgbClr val="4C2600"/>
                </a:solidFill>
              </a:rPr>
              <a:t>legislation</a:t>
            </a:r>
            <a:r>
              <a:rPr lang="fr-FR" altLang="en-US" sz="700" dirty="0" smtClean="0">
                <a:solidFill>
                  <a:srgbClr val="4C2600"/>
                </a:solidFill>
              </a:rPr>
              <a:t> </a:t>
            </a:r>
            <a:r>
              <a:rPr lang="fr-FR" altLang="en-US" sz="700" dirty="0" err="1" smtClean="0">
                <a:solidFill>
                  <a:srgbClr val="4C2600"/>
                </a:solidFill>
              </a:rPr>
              <a:t>is</a:t>
            </a:r>
            <a:r>
              <a:rPr lang="fr-FR" altLang="en-US" sz="700" dirty="0" smtClean="0">
                <a:solidFill>
                  <a:srgbClr val="4C2600"/>
                </a:solidFill>
              </a:rPr>
              <a:t> 3 </a:t>
            </a:r>
            <a:r>
              <a:rPr lang="fr-FR" altLang="en-US" sz="700" dirty="0" err="1" smtClean="0">
                <a:solidFill>
                  <a:srgbClr val="4C2600"/>
                </a:solidFill>
              </a:rPr>
              <a:t>years</a:t>
            </a:r>
            <a:r>
              <a:rPr lang="fr-FR" altLang="en-US" sz="700" dirty="0" smtClean="0">
                <a:solidFill>
                  <a:srgbClr val="4C2600"/>
                </a:solidFill>
              </a:rPr>
              <a:t>.</a:t>
            </a:r>
          </a:p>
          <a:p>
            <a:pPr marL="228600" indent="-228600" eaLnBrk="1" hangingPunct="1">
              <a:lnSpc>
                <a:spcPct val="80000"/>
              </a:lnSpc>
            </a:pPr>
            <a:endParaRPr lang="fr-FR" altLang="en-US" sz="700" dirty="0" smtClean="0">
              <a:solidFill>
                <a:srgbClr val="4C2600"/>
              </a:solidFill>
            </a:endParaRPr>
          </a:p>
          <a:p>
            <a:pPr marL="228600" indent="-228600" eaLnBrk="1" hangingPunct="1">
              <a:lnSpc>
                <a:spcPct val="80000"/>
              </a:lnSpc>
            </a:pPr>
            <a:r>
              <a:rPr lang="fr-FR" altLang="en-US" sz="700" b="1" dirty="0" smtClean="0">
                <a:solidFill>
                  <a:srgbClr val="4C2600"/>
                </a:solidFill>
              </a:rPr>
              <a:t>Reference:</a:t>
            </a:r>
          </a:p>
          <a:p>
            <a:pPr marL="228600" indent="-228600" eaLnBrk="1" hangingPunct="1">
              <a:lnSpc>
                <a:spcPct val="80000"/>
              </a:lnSpc>
            </a:pPr>
            <a:r>
              <a:rPr lang="en-US" altLang="en-US" sz="1000" dirty="0" smtClean="0"/>
              <a:t>Geneva Act of the Hague Agreement Concerning the International Registration of Industrial Designs (1999), see at: http://www.wipo.int/hague/en/legal_texts/wo_haa_t.htm.</a:t>
            </a:r>
          </a:p>
          <a:p>
            <a:pPr marL="228600" indent="-228600" eaLnBrk="1" hangingPunct="1">
              <a:lnSpc>
                <a:spcPct val="80000"/>
              </a:lnSpc>
            </a:pPr>
            <a:r>
              <a:rPr lang="en-US" altLang="en-US" sz="1000" dirty="0" smtClean="0"/>
              <a:t>Locarno Classification, see at: http://www.wipo.int/classifications/nivilo/locarno/index.htm?lang=EN#.</a:t>
            </a:r>
          </a:p>
          <a:p>
            <a:pPr marL="228600" indent="-228600" eaLnBrk="1" hangingPunct="1">
              <a:lnSpc>
                <a:spcPct val="80000"/>
              </a:lnSpc>
            </a:pPr>
            <a:r>
              <a:rPr lang="en-GB" altLang="en-US" sz="1000" dirty="0" smtClean="0"/>
              <a:t>The Community Design Regulation (consolidated version), see at: </a:t>
            </a:r>
            <a:r>
              <a:rPr lang="en-US" altLang="en-US" sz="1000" dirty="0" smtClean="0"/>
              <a:t>http://oami.europa.eu/ows/rw/resource/documents/RCD/regulations/62002_en_cv.pdf</a:t>
            </a:r>
          </a:p>
          <a:p>
            <a:pPr marL="228600" indent="-228600" eaLnBrk="1" hangingPunct="1">
              <a:lnSpc>
                <a:spcPct val="80000"/>
              </a:lnSpc>
            </a:pPr>
            <a:r>
              <a:rPr lang="en-US" altLang="en-US" sz="1000" dirty="0" smtClean="0"/>
              <a:t>More on the Community designs and unregistered designs see at: http://oami.europa.eu/ows/rw/pages/RCD/legalReferences/legalReferences.en.do.</a:t>
            </a:r>
          </a:p>
          <a:p>
            <a:pPr marL="228600" indent="-228600" eaLnBrk="1" hangingPunct="1">
              <a:lnSpc>
                <a:spcPct val="80000"/>
              </a:lnSpc>
            </a:pPr>
            <a:endParaRPr lang="en-GB" altLang="en-US" sz="1000" dirty="0" smtClean="0"/>
          </a:p>
          <a:p>
            <a:pPr marL="228600" indent="-228600" eaLnBrk="1" hangingPunct="1">
              <a:lnSpc>
                <a:spcPct val="80000"/>
              </a:lnSpc>
            </a:pPr>
            <a:endParaRPr lang="en-US" altLang="en-US" sz="1000" dirty="0" smtClean="0"/>
          </a:p>
          <a:p>
            <a:pPr marL="228600" indent="-228600" eaLnBrk="1" hangingPunct="1">
              <a:lnSpc>
                <a:spcPct val="80000"/>
              </a:lnSpc>
            </a:pPr>
            <a:endParaRPr lang="fr-FR" altLang="en-US" sz="700" dirty="0" smtClean="0">
              <a:solidFill>
                <a:srgbClr val="4C2600"/>
              </a:solidFill>
            </a:endParaRPr>
          </a:p>
          <a:p>
            <a:pPr marL="228600" indent="-228600" eaLnBrk="1" hangingPunct="1">
              <a:lnSpc>
                <a:spcPct val="80000"/>
              </a:lnSpc>
              <a:buClr>
                <a:srgbClr val="824100"/>
              </a:buClr>
            </a:pPr>
            <a:endParaRPr lang="en-GB" altLang="en-US" sz="800" dirty="0" smtClean="0"/>
          </a:p>
          <a:p>
            <a:pPr marL="228600" indent="-228600" eaLnBrk="1" hangingPunct="1">
              <a:lnSpc>
                <a:spcPct val="80000"/>
              </a:lnSpc>
            </a:pPr>
            <a:endParaRPr lang="en-GB" altLang="en-US" sz="900" i="1" dirty="0" smtClean="0"/>
          </a:p>
        </p:txBody>
      </p:sp>
    </p:spTree>
    <p:extLst>
      <p:ext uri="{BB962C8B-B14F-4D97-AF65-F5344CB8AC3E}">
        <p14:creationId xmlns:p14="http://schemas.microsoft.com/office/powerpoint/2010/main" val="106018913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C372F17D-7746-43DC-B4FE-876A84C95456}" type="slidenum">
              <a:rPr lang="en-US" altLang="en-US" sz="1200"/>
              <a:pPr/>
              <a:t>26</a:t>
            </a:fld>
            <a:endParaRPr lang="en-US" altLang="en-US" sz="120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pPr marL="228600" indent="-228600" eaLnBrk="1" hangingPunct="1">
              <a:lnSpc>
                <a:spcPct val="80000"/>
              </a:lnSpc>
            </a:pPr>
            <a:r>
              <a:rPr lang="en-GB" altLang="en-US" sz="900" b="1" smtClean="0"/>
              <a:t>Key concept: </a:t>
            </a:r>
            <a:r>
              <a:rPr lang="en-GB" altLang="en-US" sz="800" smtClean="0"/>
              <a:t>To explain the main legal requirements for protection of industrial designs.</a:t>
            </a:r>
          </a:p>
          <a:p>
            <a:pPr marL="228600" indent="-228600" eaLnBrk="1" hangingPunct="1">
              <a:lnSpc>
                <a:spcPct val="80000"/>
              </a:lnSpc>
            </a:pPr>
            <a:endParaRPr lang="en-GB" altLang="en-US" sz="900" b="1" smtClean="0"/>
          </a:p>
          <a:p>
            <a:pPr marL="228600" indent="-228600" eaLnBrk="1" hangingPunct="1">
              <a:lnSpc>
                <a:spcPct val="80000"/>
              </a:lnSpc>
            </a:pPr>
            <a:r>
              <a:rPr lang="en-GB" altLang="en-US" sz="900" b="1" smtClean="0"/>
              <a:t>How to use this slide: </a:t>
            </a:r>
            <a:r>
              <a:rPr lang="en-GB" altLang="en-US" sz="900" smtClean="0"/>
              <a:t>This slide is not animated. Let the audience look at the slide and explain. A trainer is also advised to add some practical examples, so that the audience can compare two very similar designs and assess requirements for protection. </a:t>
            </a:r>
            <a:r>
              <a:rPr lang="en-GB" altLang="en-US" sz="900" smtClean="0">
                <a:cs typeface="Arial" panose="020B0604020202020204" pitchFamily="34" charset="0"/>
              </a:rPr>
              <a:t>►</a:t>
            </a:r>
            <a:r>
              <a:rPr lang="en-GB" altLang="en-US" sz="900" smtClean="0"/>
              <a:t>Check also the national legislation in order to clarify how “novelty” and “distinctiveness” (“originality” or “individual character”, or both) are defined in the legislation (also case practice, if any).</a:t>
            </a:r>
          </a:p>
          <a:p>
            <a:pPr marL="228600" indent="-228600" eaLnBrk="1" hangingPunct="1">
              <a:lnSpc>
                <a:spcPct val="80000"/>
              </a:lnSpc>
            </a:pPr>
            <a:endParaRPr lang="en-GB" altLang="en-US" sz="900" b="1" smtClean="0"/>
          </a:p>
          <a:p>
            <a:pPr marL="228600" indent="-228600" eaLnBrk="1" hangingPunct="1">
              <a:lnSpc>
                <a:spcPct val="80000"/>
              </a:lnSpc>
            </a:pPr>
            <a:r>
              <a:rPr lang="en-GB" altLang="en-US" sz="900" b="1" smtClean="0"/>
              <a:t>Detailed explanation:</a:t>
            </a:r>
            <a:r>
              <a:rPr lang="en-GB" altLang="en-US" sz="900" smtClean="0"/>
              <a:t> This slide shows the main requirements for protection of industrial designs. These requirements are established in the national laws on designs of most of the countries, also in the international treaties. Let’s see what they mean in more detail.</a:t>
            </a:r>
          </a:p>
          <a:p>
            <a:pPr marL="228600" indent="-228600" eaLnBrk="1" hangingPunct="1">
              <a:lnSpc>
                <a:spcPct val="80000"/>
              </a:lnSpc>
              <a:buFontTx/>
              <a:buChar char="•"/>
            </a:pPr>
            <a:r>
              <a:rPr lang="en-GB" altLang="en-US" sz="900" b="1" smtClean="0"/>
              <a:t>Novelty</a:t>
            </a:r>
            <a:r>
              <a:rPr lang="en-GB" altLang="en-US" sz="900" smtClean="0"/>
              <a:t> (“new”) means that </a:t>
            </a:r>
            <a:r>
              <a:rPr lang="en-GB" altLang="en-US" sz="800" smtClean="0">
                <a:solidFill>
                  <a:srgbClr val="824100"/>
                </a:solidFill>
                <a:cs typeface="Arial" panose="020B0604020202020204" pitchFamily="34" charset="0"/>
              </a:rPr>
              <a:t>n</a:t>
            </a:r>
            <a:r>
              <a:rPr lang="en-GB" altLang="en-US" sz="800" smtClean="0">
                <a:solidFill>
                  <a:srgbClr val="824100"/>
                </a:solidFill>
              </a:rPr>
              <a:t>o identical industrial design before filing an application or before the date of priority. Usually, a new industrial design means an industrial design which had not been made available to the public anywhere in the world and at any time whatsoever through description, use or in any other manner before the date of an application for registration of such industrial design or before the priority date validly claimed. </a:t>
            </a:r>
            <a:r>
              <a:rPr lang="ru-RU" altLang="en-US" sz="900" smtClean="0"/>
              <a:t>Industrial designs </a:t>
            </a:r>
            <a:r>
              <a:rPr lang="en-GB" altLang="en-US" sz="900" smtClean="0"/>
              <a:t>are</a:t>
            </a:r>
            <a:r>
              <a:rPr lang="ru-RU" altLang="en-US" sz="900" smtClean="0"/>
              <a:t> identical if their features differ only in</a:t>
            </a:r>
            <a:r>
              <a:rPr lang="de-DE" altLang="en-US" sz="900" smtClean="0"/>
              <a:t> </a:t>
            </a:r>
            <a:r>
              <a:rPr lang="ru-RU" altLang="en-US" sz="900" smtClean="0"/>
              <a:t>immaterial details</a:t>
            </a:r>
            <a:r>
              <a:rPr lang="en-GB" altLang="en-US" sz="900" smtClean="0"/>
              <a:t> (d</a:t>
            </a:r>
            <a:r>
              <a:rPr lang="ru-RU" altLang="en-US" sz="900" smtClean="0"/>
              <a:t>ifference in immaterial details is present if an informed user cannot</a:t>
            </a:r>
            <a:r>
              <a:rPr lang="lt-LT" altLang="en-US" sz="900" smtClean="0"/>
              <a:t> </a:t>
            </a:r>
            <a:r>
              <a:rPr lang="ru-RU" altLang="en-US" sz="900" smtClean="0"/>
              <a:t>distinguish between the designs at first sight</a:t>
            </a:r>
            <a:r>
              <a:rPr lang="en-GB" altLang="en-US" sz="900" smtClean="0"/>
              <a:t>).</a:t>
            </a:r>
          </a:p>
          <a:p>
            <a:pPr marL="228600" indent="-228600" eaLnBrk="1" hangingPunct="1">
              <a:lnSpc>
                <a:spcPct val="80000"/>
              </a:lnSpc>
              <a:buClr>
                <a:srgbClr val="824100"/>
              </a:buClr>
              <a:buFontTx/>
              <a:buChar char="•"/>
            </a:pPr>
            <a:r>
              <a:rPr lang="en-GB" altLang="en-US" sz="900" b="1" smtClean="0"/>
              <a:t>Originality (or individual character),</a:t>
            </a:r>
            <a:r>
              <a:rPr lang="en-GB" altLang="en-US" sz="900" smtClean="0"/>
              <a:t> or distinctiveness (as it sometimes called in the national legislation)) means that </a:t>
            </a:r>
            <a:r>
              <a:rPr lang="en-GB" altLang="en-US" sz="800" smtClean="0">
                <a:solidFill>
                  <a:srgbClr val="824100"/>
                </a:solidFill>
              </a:rPr>
              <a:t>design is</a:t>
            </a:r>
            <a:r>
              <a:rPr lang="ru-RU" altLang="en-US" sz="800" smtClean="0">
                <a:solidFill>
                  <a:srgbClr val="824100"/>
                </a:solidFill>
              </a:rPr>
              <a:t> considerably and essentially different from the previously known </a:t>
            </a:r>
            <a:r>
              <a:rPr lang="en-GB" altLang="en-US" sz="800" smtClean="0">
                <a:solidFill>
                  <a:srgbClr val="824100"/>
                </a:solidFill>
              </a:rPr>
              <a:t>designs.</a:t>
            </a:r>
            <a:r>
              <a:rPr lang="ru-RU" altLang="en-US" sz="800" smtClean="0">
                <a:solidFill>
                  <a:srgbClr val="824100"/>
                </a:solidFill>
              </a:rPr>
              <a:t> </a:t>
            </a:r>
            <a:r>
              <a:rPr lang="en-GB" altLang="en-US" sz="800" smtClean="0">
                <a:solidFill>
                  <a:srgbClr val="824100"/>
                </a:solidFill>
              </a:rPr>
              <a:t>Differently from novelty, this is a subjective criteria. </a:t>
            </a:r>
            <a:r>
              <a:rPr lang="en-US" altLang="en-US" sz="900" smtClean="0">
                <a:cs typeface="Arial" panose="020B0604020202020204" pitchFamily="34" charset="0"/>
              </a:rPr>
              <a:t>I</a:t>
            </a:r>
            <a:r>
              <a:rPr lang="en-US" altLang="en-US" sz="900" smtClean="0"/>
              <a:t>f the overall impression a design produces on an informed user differs from the overall impression produced on such a user by another design, it can be considered as having individual character. In assessing individual character of the industrial design, the degree of freedom of the designer in developing the design of the particular product, resulting from its technological and functional characteristics, should be considered too.</a:t>
            </a:r>
          </a:p>
          <a:p>
            <a:pPr marL="228600" indent="-228600" eaLnBrk="1" hangingPunct="1">
              <a:lnSpc>
                <a:spcPct val="80000"/>
              </a:lnSpc>
              <a:buClr>
                <a:srgbClr val="824100"/>
              </a:buClr>
              <a:buFontTx/>
              <a:buChar char="•"/>
            </a:pPr>
            <a:endParaRPr lang="en-GB" altLang="en-US" sz="900" smtClean="0"/>
          </a:p>
          <a:p>
            <a:pPr marL="228600" indent="-228600" eaLnBrk="1" hangingPunct="1">
              <a:lnSpc>
                <a:spcPct val="80000"/>
              </a:lnSpc>
              <a:buClr>
                <a:srgbClr val="824100"/>
              </a:buClr>
            </a:pPr>
            <a:r>
              <a:rPr lang="en-GB" altLang="en-US" sz="900" b="1" smtClean="0"/>
              <a:t>Reference:</a:t>
            </a:r>
          </a:p>
          <a:p>
            <a:pPr marL="228600" indent="-228600" eaLnBrk="1" hangingPunct="1">
              <a:lnSpc>
                <a:spcPct val="80000"/>
              </a:lnSpc>
              <a:buClr>
                <a:srgbClr val="824100"/>
              </a:buClr>
            </a:pPr>
            <a:r>
              <a:rPr lang="en-GB" altLang="en-US" sz="900" smtClean="0"/>
              <a:t>Arts. 4-6 of the Community Design Regulation, see at: </a:t>
            </a:r>
            <a:r>
              <a:rPr lang="en-US" altLang="en-US" sz="800" smtClean="0"/>
              <a:t>http://oami.europa.eu/ows/rw/resource/documents/RCD/regulations/62002_en_cv.pdf.</a:t>
            </a:r>
            <a:endParaRPr lang="en-US" altLang="en-US" sz="900" smtClean="0"/>
          </a:p>
          <a:p>
            <a:pPr marL="228600" indent="-228600" eaLnBrk="1" hangingPunct="1">
              <a:lnSpc>
                <a:spcPct val="80000"/>
              </a:lnSpc>
              <a:buClr>
                <a:srgbClr val="824100"/>
              </a:buClr>
            </a:pPr>
            <a:endParaRPr lang="en-GB" altLang="en-US" sz="800" smtClean="0">
              <a:solidFill>
                <a:srgbClr val="824100"/>
              </a:solidFill>
            </a:endParaRPr>
          </a:p>
        </p:txBody>
      </p:sp>
    </p:spTree>
    <p:extLst>
      <p:ext uri="{BB962C8B-B14F-4D97-AF65-F5344CB8AC3E}">
        <p14:creationId xmlns:p14="http://schemas.microsoft.com/office/powerpoint/2010/main" val="13459140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5024A024-AC1C-44E0-9B29-8AB15B67D1D4}" type="slidenum">
              <a:rPr lang="en-US" altLang="en-US" sz="1200"/>
              <a:pPr/>
              <a:t>27</a:t>
            </a:fld>
            <a:endParaRPr lang="en-US" altLang="en-US" sz="120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marL="228600" indent="-228600" eaLnBrk="1" hangingPunct="1"/>
            <a:r>
              <a:rPr lang="en-GB" altLang="en-US" sz="1400" b="1" dirty="0" smtClean="0"/>
              <a:t>Key concept: </a:t>
            </a:r>
            <a:r>
              <a:rPr lang="en-GB" altLang="en-US" dirty="0" smtClean="0"/>
              <a:t>To explain the scope of a legal protection of industrial designs, namely, what exclusive rights a design owner possesses.</a:t>
            </a:r>
          </a:p>
          <a:p>
            <a:pPr marL="228600" indent="-228600" eaLnBrk="1" hangingPunct="1"/>
            <a:endParaRPr lang="en-GB" altLang="en-US" sz="1400" b="1" dirty="0" smtClean="0"/>
          </a:p>
          <a:p>
            <a:pPr marL="228600" indent="-228600" eaLnBrk="1" hangingPunct="1"/>
            <a:r>
              <a:rPr lang="en-GB" altLang="en-US" sz="1400" b="1" dirty="0" smtClean="0"/>
              <a:t>How to use this slide: </a:t>
            </a:r>
            <a:r>
              <a:rPr lang="en-GB" altLang="en-US" sz="1400" dirty="0" smtClean="0"/>
              <a:t>This slide is not animated. Let the audience look at the slide and explain. Alternatively, the slide can be animated. Click, so that the left-sided box appears on the slide and explain. Click, so that the right-sided box appears on the slide and explain.</a:t>
            </a:r>
          </a:p>
          <a:p>
            <a:pPr marL="228600" indent="-228600" eaLnBrk="1" hangingPunct="1"/>
            <a:endParaRPr lang="en-GB" altLang="en-US" sz="1400" b="1" dirty="0" smtClean="0"/>
          </a:p>
          <a:p>
            <a:pPr marL="228600" indent="-228600" eaLnBrk="1" hangingPunct="1"/>
            <a:r>
              <a:rPr lang="en-GB" altLang="en-US" sz="1400" b="1" dirty="0" smtClean="0"/>
              <a:t>Detailed explanation:</a:t>
            </a:r>
            <a:r>
              <a:rPr lang="en-GB" altLang="en-US" sz="1400" dirty="0" smtClean="0"/>
              <a:t> When an industrial design is registered, an owner possesses certain exclusive rights. </a:t>
            </a:r>
          </a:p>
          <a:p>
            <a:pPr marL="228600" indent="-228600" eaLnBrk="1" hangingPunct="1">
              <a:buFontTx/>
              <a:buChar char="•"/>
            </a:pPr>
            <a:r>
              <a:rPr lang="en-GB" altLang="en-US" sz="1400" dirty="0" smtClean="0"/>
              <a:t>First of all, exclusive rights mean that an owner can prevent others from copying or imitating his/her design, unless an owner authorizes others to do that. Importantly, in cases of unregistered designs, an owner can prevent others from mere copying, not imitation. Thus, the scope of protection in cases of unregistered designs is limited. Second, rights to industrial designs mean excluding others from using (in various ways and forms presented on this slide) products which bear that design or which incorporate elements having the protected design. </a:t>
            </a:r>
          </a:p>
          <a:p>
            <a:pPr marL="228600" indent="-228600" eaLnBrk="1" hangingPunct="1">
              <a:buFontTx/>
              <a:buChar char="•"/>
            </a:pPr>
            <a:r>
              <a:rPr lang="en-GB" altLang="en-US" sz="1400" dirty="0" smtClean="0"/>
              <a:t>Industrial designs protection gives an owner a right to the visual appearance of a product, but not its technical part, its material, function, etc. In cases of an alleged infringement a test of an ordinary observer is very often applied: If in the eye of an ordinary observer, giving such attention as a purchaser usually gives, two designs are substantially the same, a design in question can be infringing.</a:t>
            </a:r>
          </a:p>
          <a:p>
            <a:pPr marL="228600" indent="-228600" eaLnBrk="1" hangingPunct="1">
              <a:buFontTx/>
              <a:buChar char="•"/>
            </a:pPr>
            <a:r>
              <a:rPr lang="en-GB" altLang="en-US" sz="1400" dirty="0" smtClean="0"/>
              <a:t>Some national design laws also refer to a notice about design protection (or pending application). The notice can be: “Design Applied For” or “Design Pending”. After a design is registered, a notice “Registered Design” can be added on products, packaging of products, other marketing material.</a:t>
            </a:r>
          </a:p>
          <a:p>
            <a:pPr marL="228600" indent="-228600" eaLnBrk="1" hangingPunct="1"/>
            <a:endParaRPr lang="en-GB" altLang="en-US" sz="1600" i="1" dirty="0" smtClean="0"/>
          </a:p>
          <a:p>
            <a:pPr marL="228600" indent="-228600" eaLnBrk="1" hangingPunct="1"/>
            <a:r>
              <a:rPr lang="en-GB" altLang="en-US" sz="1400" b="1" dirty="0" smtClean="0"/>
              <a:t>Reference:</a:t>
            </a:r>
          </a:p>
          <a:p>
            <a:pPr marL="228600" indent="-228600" eaLnBrk="1" hangingPunct="1"/>
            <a:r>
              <a:rPr lang="en-GB" altLang="en-US" sz="1400" dirty="0" smtClean="0"/>
              <a:t>Section 2 of the Community Design Regulation, see at: http://oami.europa.eu/ows/rw/resource/documents/RCD/regulations/62002_en_cv.pdf.</a:t>
            </a:r>
          </a:p>
        </p:txBody>
      </p:sp>
    </p:spTree>
    <p:extLst>
      <p:ext uri="{BB962C8B-B14F-4D97-AF65-F5344CB8AC3E}">
        <p14:creationId xmlns:p14="http://schemas.microsoft.com/office/powerpoint/2010/main" val="273985512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6262D15A-2AE7-408C-93B1-32BABCC1996B}" type="slidenum">
              <a:rPr lang="en-US" altLang="en-US" sz="1200"/>
              <a:pPr/>
              <a:t>28</a:t>
            </a:fld>
            <a:endParaRPr lang="en-US" altLang="en-US" sz="120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p:spPr>
        <p:txBody>
          <a:bodyPr/>
          <a:lstStyle/>
          <a:p>
            <a:pPr marL="228600" indent="-228600" eaLnBrk="1" hangingPunct="1">
              <a:lnSpc>
                <a:spcPct val="80000"/>
              </a:lnSpc>
            </a:pPr>
            <a:r>
              <a:rPr lang="en-GB" altLang="en-US" sz="900" b="1" dirty="0" smtClean="0"/>
              <a:t>Key concept: </a:t>
            </a:r>
            <a:r>
              <a:rPr lang="en-GB" altLang="en-US" sz="800" dirty="0" smtClean="0"/>
              <a:t>To give examples of designs which cannot be registered.</a:t>
            </a:r>
          </a:p>
          <a:p>
            <a:pPr marL="228600" indent="-228600" eaLnBrk="1" hangingPunct="1">
              <a:lnSpc>
                <a:spcPct val="80000"/>
              </a:lnSpc>
            </a:pPr>
            <a:endParaRPr lang="en-GB" altLang="en-US" sz="900" b="1" dirty="0" smtClean="0"/>
          </a:p>
          <a:p>
            <a:pPr marL="228600" indent="-228600" eaLnBrk="1" hangingPunct="1">
              <a:lnSpc>
                <a:spcPct val="80000"/>
              </a:lnSpc>
            </a:pPr>
            <a:r>
              <a:rPr lang="en-GB" altLang="en-US" sz="900" b="1" dirty="0" smtClean="0"/>
              <a:t>How to use this slide: </a:t>
            </a:r>
            <a:r>
              <a:rPr lang="en-GB" altLang="en-US" sz="900" dirty="0" smtClean="0"/>
              <a:t>This slide is not animated. Let the audience look at the slide and explain. Alternatively, there might be several slides added to explain each and every point listed on this slide with practical examples.</a:t>
            </a:r>
          </a:p>
          <a:p>
            <a:pPr marL="228600" indent="-228600" eaLnBrk="1" hangingPunct="1">
              <a:lnSpc>
                <a:spcPct val="80000"/>
              </a:lnSpc>
            </a:pPr>
            <a:endParaRPr lang="en-GB" altLang="en-US" sz="900" b="1" dirty="0" smtClean="0"/>
          </a:p>
          <a:p>
            <a:pPr marL="228600" indent="-228600" eaLnBrk="1" hangingPunct="1">
              <a:lnSpc>
                <a:spcPct val="80000"/>
              </a:lnSpc>
            </a:pPr>
            <a:r>
              <a:rPr lang="en-GB" altLang="en-US" sz="900" b="1" dirty="0" smtClean="0"/>
              <a:t>Detailed explanation:</a:t>
            </a:r>
            <a:r>
              <a:rPr lang="en-GB" altLang="en-US" sz="900" dirty="0" smtClean="0"/>
              <a:t> This slide lists designs which cannot be protected (registered) as industrial designs under the legislation of most of the countries. Let’s look at the examples:</a:t>
            </a:r>
          </a:p>
          <a:p>
            <a:pPr marL="228600" indent="-228600" eaLnBrk="1" hangingPunct="1">
              <a:lnSpc>
                <a:spcPct val="80000"/>
              </a:lnSpc>
              <a:buFontTx/>
              <a:buChar char="•"/>
            </a:pPr>
            <a:r>
              <a:rPr lang="en-GB" altLang="en-US" sz="800" dirty="0" smtClean="0"/>
              <a:t>Dictated solely by merely technical or functional considerations: for example, the shape of skis or skiing boots. That shape can be specifically dictated by the technical solution so that skis run faster, or the boots are more stable;</a:t>
            </a:r>
            <a:endParaRPr lang="en-GB" altLang="en-US" sz="900" dirty="0" smtClean="0"/>
          </a:p>
          <a:p>
            <a:pPr marL="228600" indent="-228600" eaLnBrk="1" hangingPunct="1">
              <a:lnSpc>
                <a:spcPct val="80000"/>
              </a:lnSpc>
              <a:buFontTx/>
              <a:buChar char="•"/>
            </a:pPr>
            <a:r>
              <a:rPr lang="en-GB" altLang="en-US" sz="800" dirty="0" smtClean="0"/>
              <a:t>Featuring graphics which is against public order or morality: for example, designs containing vulgar or pornographic elements. In each case, it will be assessed according to the relevant legislation and case practise, as the notions of morality and public order differs from country to country;</a:t>
            </a:r>
          </a:p>
          <a:p>
            <a:pPr marL="228600" indent="-228600" eaLnBrk="1" hangingPunct="1">
              <a:lnSpc>
                <a:spcPct val="80000"/>
              </a:lnSpc>
              <a:buFontTx/>
              <a:buChar char="•"/>
            </a:pPr>
            <a:r>
              <a:rPr lang="en-GB" altLang="en-US" sz="800" dirty="0" smtClean="0"/>
              <a:t>Containing official state symbols, also their imitations: it is not allowed to include elements such as state flag, state emblems, religious symbols, etc. in an industrial design, unless a competent state institution issues a permission to do that;</a:t>
            </a:r>
          </a:p>
          <a:p>
            <a:pPr marL="228600" indent="-228600" eaLnBrk="1" hangingPunct="1">
              <a:lnSpc>
                <a:spcPct val="80000"/>
              </a:lnSpc>
              <a:buFontTx/>
              <a:buChar char="•"/>
            </a:pPr>
            <a:r>
              <a:rPr lang="en-GB" altLang="en-US" sz="800" dirty="0" smtClean="0"/>
              <a:t>Infringing IPRs of other persons: a </a:t>
            </a:r>
            <a:r>
              <a:rPr lang="fr-FR" altLang="en-US" sz="800" dirty="0" smtClean="0">
                <a:solidFill>
                  <a:srgbClr val="4C2600"/>
                </a:solidFill>
              </a:rPr>
              <a:t>design </a:t>
            </a:r>
            <a:r>
              <a:rPr lang="fr-FR" altLang="en-US" sz="800" dirty="0" err="1" smtClean="0">
                <a:solidFill>
                  <a:srgbClr val="4C2600"/>
                </a:solidFill>
              </a:rPr>
              <a:t>cannot</a:t>
            </a:r>
            <a:r>
              <a:rPr lang="fr-FR" altLang="en-US" sz="800" dirty="0" smtClean="0">
                <a:solidFill>
                  <a:srgbClr val="4C2600"/>
                </a:solidFill>
              </a:rPr>
              <a:t> </a:t>
            </a:r>
            <a:r>
              <a:rPr lang="fr-FR" altLang="en-US" sz="800" dirty="0" err="1" smtClean="0">
                <a:solidFill>
                  <a:srgbClr val="4C2600"/>
                </a:solidFill>
              </a:rPr>
              <a:t>infringe</a:t>
            </a:r>
            <a:r>
              <a:rPr lang="fr-FR" altLang="en-US" sz="800" dirty="0" smtClean="0">
                <a:solidFill>
                  <a:srgbClr val="4C2600"/>
                </a:solidFill>
              </a:rPr>
              <a:t> copyright or </a:t>
            </a:r>
            <a:r>
              <a:rPr lang="fr-FR" altLang="en-US" sz="800" dirty="0" err="1" smtClean="0">
                <a:solidFill>
                  <a:srgbClr val="4C2600"/>
                </a:solidFill>
              </a:rPr>
              <a:t>industrial</a:t>
            </a:r>
            <a:r>
              <a:rPr lang="fr-FR" altLang="en-US" sz="800" dirty="0" smtClean="0">
                <a:solidFill>
                  <a:srgbClr val="4C2600"/>
                </a:solidFill>
              </a:rPr>
              <a:t> </a:t>
            </a:r>
            <a:r>
              <a:rPr lang="fr-FR" altLang="en-US" sz="800" dirty="0" err="1" smtClean="0">
                <a:solidFill>
                  <a:srgbClr val="4C2600"/>
                </a:solidFill>
              </a:rPr>
              <a:t>property</a:t>
            </a:r>
            <a:r>
              <a:rPr lang="fr-FR" altLang="en-US" sz="800" dirty="0" smtClean="0">
                <a:solidFill>
                  <a:srgbClr val="4C2600"/>
                </a:solidFill>
              </a:rPr>
              <a:t> right (</a:t>
            </a:r>
            <a:r>
              <a:rPr lang="fr-FR" altLang="en-US" sz="800" dirty="0" err="1" smtClean="0">
                <a:solidFill>
                  <a:srgbClr val="4C2600"/>
                </a:solidFill>
              </a:rPr>
              <a:t>trademarks</a:t>
            </a:r>
            <a:r>
              <a:rPr lang="fr-FR" altLang="en-US" sz="800" dirty="0" smtClean="0">
                <a:solidFill>
                  <a:srgbClr val="4C2600"/>
                </a:solidFill>
              </a:rPr>
              <a:t>, patents, </a:t>
            </a:r>
            <a:r>
              <a:rPr lang="fr-FR" altLang="en-US" sz="800" dirty="0" err="1" smtClean="0">
                <a:solidFill>
                  <a:srgbClr val="4C2600"/>
                </a:solidFill>
              </a:rPr>
              <a:t>other</a:t>
            </a:r>
            <a:r>
              <a:rPr lang="fr-FR" altLang="en-US" sz="800" dirty="0" smtClean="0">
                <a:solidFill>
                  <a:srgbClr val="4C2600"/>
                </a:solidFill>
              </a:rPr>
              <a:t> designs) of </a:t>
            </a:r>
            <a:r>
              <a:rPr lang="fr-FR" altLang="en-US" sz="800" dirty="0" err="1" smtClean="0">
                <a:solidFill>
                  <a:srgbClr val="4C2600"/>
                </a:solidFill>
              </a:rPr>
              <a:t>another</a:t>
            </a:r>
            <a:r>
              <a:rPr lang="fr-FR" altLang="en-US" sz="800" dirty="0" smtClean="0">
                <a:solidFill>
                  <a:srgbClr val="4C2600"/>
                </a:solidFill>
              </a:rPr>
              <a:t> </a:t>
            </a:r>
            <a:r>
              <a:rPr lang="fr-FR" altLang="en-US" sz="800" dirty="0" err="1" smtClean="0">
                <a:solidFill>
                  <a:srgbClr val="4C2600"/>
                </a:solidFill>
              </a:rPr>
              <a:t>person</a:t>
            </a:r>
            <a:r>
              <a:rPr lang="fr-FR" altLang="en-US" sz="800" dirty="0" smtClean="0">
                <a:solidFill>
                  <a:srgbClr val="4C2600"/>
                </a:solidFill>
              </a:rPr>
              <a:t>;</a:t>
            </a:r>
            <a:endParaRPr lang="en-GB" altLang="en-US" sz="800" dirty="0" smtClean="0"/>
          </a:p>
          <a:p>
            <a:pPr marL="228600" indent="-228600" eaLnBrk="1" hangingPunct="1">
              <a:lnSpc>
                <a:spcPct val="80000"/>
              </a:lnSpc>
              <a:buFontTx/>
              <a:buChar char="•"/>
            </a:pPr>
            <a:r>
              <a:rPr lang="en-GB" altLang="en-US" sz="800" dirty="0" smtClean="0"/>
              <a:t>“Must-fit” designs: w</a:t>
            </a:r>
            <a:r>
              <a:rPr lang="en-GB" altLang="en-US" sz="800" dirty="0" smtClean="0">
                <a:solidFill>
                  <a:srgbClr val="4C2600"/>
                </a:solidFill>
              </a:rPr>
              <a:t>hen appearance of a product </a:t>
            </a:r>
            <a:r>
              <a:rPr lang="pl-PL" altLang="en-US" sz="800" dirty="0" smtClean="0">
                <a:solidFill>
                  <a:srgbClr val="4C2600"/>
                </a:solidFill>
              </a:rPr>
              <a:t>must necessarily be reproduced in </a:t>
            </a:r>
            <a:r>
              <a:rPr lang="en-GB" altLang="en-US" sz="800" dirty="0" smtClean="0">
                <a:solidFill>
                  <a:srgbClr val="4C2600"/>
                </a:solidFill>
              </a:rPr>
              <a:t>its</a:t>
            </a:r>
            <a:r>
              <a:rPr lang="pl-PL" altLang="en-US" sz="800" dirty="0" smtClean="0">
                <a:solidFill>
                  <a:srgbClr val="4C2600"/>
                </a:solidFill>
              </a:rPr>
              <a:t> exact form and dimensions in order to permit the product to be mechanically connected to, or to interact with, another product</a:t>
            </a:r>
            <a:r>
              <a:rPr lang="en-GB" altLang="en-US" sz="800" dirty="0" smtClean="0">
                <a:solidFill>
                  <a:srgbClr val="4C2600"/>
                </a:solidFill>
              </a:rPr>
              <a:t>, for example, the shape of an electricity plug so that it fits to electricity outlet. “Must-fit”, however, is not the same as “Must-match” which is a </a:t>
            </a:r>
            <a:r>
              <a:rPr lang="pl-PL" altLang="en-US" sz="800" dirty="0" smtClean="0">
                <a:solidFill>
                  <a:srgbClr val="4C2600"/>
                </a:solidFill>
              </a:rPr>
              <a:t>multiple assembly or connection of mutually interchangeable products within a modular system</a:t>
            </a:r>
            <a:r>
              <a:rPr lang="en-GB" altLang="en-US" sz="800" dirty="0" smtClean="0">
                <a:solidFill>
                  <a:srgbClr val="4C2600"/>
                </a:solidFill>
              </a:rPr>
              <a:t>, for instance, spare parts of the cars (these will be protected). It should be noted that “Must-fit” exception is provided in the EU Community Design Regulation, and it is not the case for other countries. Therefore, in each case it is suggested to check the national legislation in order to clarify what is excluded from a design protection. </a:t>
            </a:r>
          </a:p>
          <a:p>
            <a:pPr marL="228600" indent="-228600" eaLnBrk="1" hangingPunct="1">
              <a:lnSpc>
                <a:spcPct val="80000"/>
              </a:lnSpc>
            </a:pPr>
            <a:endParaRPr lang="en-GB" altLang="en-US" sz="800" dirty="0" smtClean="0">
              <a:solidFill>
                <a:srgbClr val="4C2600"/>
              </a:solidFill>
            </a:endParaRPr>
          </a:p>
          <a:p>
            <a:pPr marL="228600" indent="-228600" eaLnBrk="1" hangingPunct="1">
              <a:lnSpc>
                <a:spcPct val="80000"/>
              </a:lnSpc>
            </a:pPr>
            <a:r>
              <a:rPr lang="en-GB" altLang="en-US" sz="800" b="1" dirty="0" smtClean="0">
                <a:solidFill>
                  <a:srgbClr val="4C2600"/>
                </a:solidFill>
              </a:rPr>
              <a:t>Reference:</a:t>
            </a:r>
          </a:p>
          <a:p>
            <a:pPr marL="228600" indent="-228600" eaLnBrk="1" hangingPunct="1">
              <a:lnSpc>
                <a:spcPct val="80000"/>
              </a:lnSpc>
            </a:pPr>
            <a:r>
              <a:rPr lang="en-GB" altLang="en-US" sz="800" dirty="0" smtClean="0">
                <a:solidFill>
                  <a:srgbClr val="4C2600"/>
                </a:solidFill>
              </a:rPr>
              <a:t>Arts. 8, 9 of the Community Design Regulation, see at: </a:t>
            </a:r>
            <a:r>
              <a:rPr lang="en-GB" altLang="en-US" sz="800" dirty="0" smtClean="0"/>
              <a:t>http://oami.europa.eu/ows/rw/resource/documents/RCD/regulations/62002_en_cv.pdf.</a:t>
            </a:r>
          </a:p>
        </p:txBody>
      </p:sp>
    </p:spTree>
    <p:extLst>
      <p:ext uri="{BB962C8B-B14F-4D97-AF65-F5344CB8AC3E}">
        <p14:creationId xmlns:p14="http://schemas.microsoft.com/office/powerpoint/2010/main" val="233213696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000C114F-4DAB-44B6-BDAE-95C77902B2CE}" type="slidenum">
              <a:rPr lang="en-US" altLang="en-US" sz="1200"/>
              <a:pPr/>
              <a:t>29</a:t>
            </a:fld>
            <a:endParaRPr lang="en-US" altLang="en-US" sz="120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p:spPr>
        <p:txBody>
          <a:bodyPr/>
          <a:lstStyle/>
          <a:p>
            <a:pPr marL="228600" indent="-228600" eaLnBrk="1" hangingPunct="1"/>
            <a:r>
              <a:rPr lang="en-GB" altLang="en-US" sz="1400" b="1" dirty="0" smtClean="0"/>
              <a:t>How to use this slide: </a:t>
            </a:r>
            <a:r>
              <a:rPr lang="en-GB" altLang="en-US" sz="1400" dirty="0" smtClean="0"/>
              <a:t>This slide is not animated. A trainer is advised to mention that the fifth section focuses on protection of industrial designs and other IP rights involved in one product (so-called, “multi-protection”).</a:t>
            </a:r>
          </a:p>
          <a:p>
            <a:pPr marL="228600" indent="-228600" eaLnBrk="1" hangingPunct="1"/>
            <a:endParaRPr lang="en-GB" altLang="en-US" sz="1400" dirty="0" smtClean="0"/>
          </a:p>
          <a:p>
            <a:pPr marL="228600" indent="-228600" eaLnBrk="1" hangingPunct="1"/>
            <a:r>
              <a:rPr lang="en-GB" altLang="en-US" b="1" u="sng" dirty="0" smtClean="0"/>
              <a:t>This section is advised to be covered in around 10-15 minutes.</a:t>
            </a:r>
          </a:p>
          <a:p>
            <a:pPr marL="228600" indent="-228600" eaLnBrk="1" hangingPunct="1"/>
            <a:endParaRPr lang="en-GB" altLang="en-US" dirty="0" smtClean="0"/>
          </a:p>
          <a:p>
            <a:pPr marL="228600" indent="-228600" eaLnBrk="1" hangingPunct="1"/>
            <a:endParaRPr lang="en-GB" altLang="en-US" dirty="0" smtClean="0"/>
          </a:p>
          <a:p>
            <a:pPr marL="228600" indent="-228600" eaLnBrk="1" hangingPunct="1"/>
            <a:endParaRPr lang="en-GB" altLang="en-US" sz="700" b="1" u="sng" dirty="0" smtClean="0"/>
          </a:p>
        </p:txBody>
      </p:sp>
    </p:spTree>
    <p:extLst>
      <p:ext uri="{BB962C8B-B14F-4D97-AF65-F5344CB8AC3E}">
        <p14:creationId xmlns:p14="http://schemas.microsoft.com/office/powerpoint/2010/main" val="34999549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EB56207E-9498-478F-A419-5C063445D48A}" type="slidenum">
              <a:rPr lang="en-US" altLang="en-US" sz="1200"/>
              <a:pPr/>
              <a:t>3</a:t>
            </a:fld>
            <a:endParaRPr lang="en-US" altLang="en-US" sz="12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marL="228600" indent="-228600" eaLnBrk="1" hangingPunct="1">
              <a:lnSpc>
                <a:spcPct val="90000"/>
              </a:lnSpc>
            </a:pPr>
            <a:r>
              <a:rPr lang="en-GB" altLang="en-US" sz="1000" b="1" smtClean="0"/>
              <a:t>Key concept: </a:t>
            </a:r>
            <a:r>
              <a:rPr lang="en-GB" altLang="en-US" sz="900" smtClean="0"/>
              <a:t>To discuss different perceptions regarding the term “design” in order to clarify what is actually protected as industrial designs.</a:t>
            </a:r>
          </a:p>
          <a:p>
            <a:pPr marL="228600" indent="-228600" eaLnBrk="1" hangingPunct="1">
              <a:lnSpc>
                <a:spcPct val="90000"/>
              </a:lnSpc>
            </a:pPr>
            <a:endParaRPr lang="en-GB" altLang="en-US" sz="1000" b="1" smtClean="0"/>
          </a:p>
          <a:p>
            <a:pPr marL="228600" indent="-228600" eaLnBrk="1" hangingPunct="1">
              <a:lnSpc>
                <a:spcPct val="90000"/>
              </a:lnSpc>
            </a:pPr>
            <a:r>
              <a:rPr lang="en-GB" altLang="en-US" sz="1000" b="1" smtClean="0"/>
              <a:t>How to use this slide: </a:t>
            </a:r>
            <a:r>
              <a:rPr lang="en-GB" altLang="en-US" sz="1000" smtClean="0"/>
              <a:t>This slide can be animated.  Click, so that images appear on the slide, let the audience think about them for a minute and discuss what they think about the given examples. Local examples (from local SMEs) are very much advised here. </a:t>
            </a:r>
          </a:p>
          <a:p>
            <a:pPr marL="228600" indent="-228600" eaLnBrk="1" hangingPunct="1">
              <a:lnSpc>
                <a:spcPct val="90000"/>
              </a:lnSpc>
            </a:pPr>
            <a:r>
              <a:rPr lang="en-US" altLang="en-US" smtClean="0"/>
              <a:t>It is suggested to give examples of the most typical products such as clothing items, fashion accessories, toys, furniture, household and home appliance, mobile phones, packaging/containers, handicrafts, etc.</a:t>
            </a:r>
            <a:endParaRPr lang="en-GB" altLang="en-US" sz="1000" smtClean="0"/>
          </a:p>
          <a:p>
            <a:pPr marL="228600" indent="-228600" eaLnBrk="1" hangingPunct="1">
              <a:lnSpc>
                <a:spcPct val="90000"/>
              </a:lnSpc>
            </a:pPr>
            <a:endParaRPr lang="en-GB" altLang="en-US" sz="1000" smtClean="0"/>
          </a:p>
          <a:p>
            <a:pPr marL="228600" indent="-228600" eaLnBrk="1" hangingPunct="1"/>
            <a:r>
              <a:rPr lang="en-GB" altLang="en-US" sz="1000" b="1" smtClean="0"/>
              <a:t>Detailed explanation:</a:t>
            </a:r>
            <a:r>
              <a:rPr lang="en-GB" altLang="en-US" sz="1000" smtClean="0"/>
              <a:t> Ask the audience: “When you hear a word “design”, what comes first to your mind, what items, processes other things you imagine first?”. </a:t>
            </a:r>
          </a:p>
          <a:p>
            <a:pPr marL="228600" indent="-228600" eaLnBrk="1" hangingPunct="1"/>
            <a:endParaRPr lang="en-GB" altLang="en-US" sz="1000" smtClean="0"/>
          </a:p>
          <a:p>
            <a:pPr marL="228600" indent="-228600" eaLnBrk="1" hangingPunct="1"/>
            <a:r>
              <a:rPr lang="en-GB" altLang="en-US" sz="1000" smtClean="0"/>
              <a:t>As seen, the term “design” may have different connotations. It can mean creative expressions, sometimes t</a:t>
            </a:r>
            <a:r>
              <a:rPr lang="fr-FR" altLang="en-US" smtClean="0">
                <a:solidFill>
                  <a:srgbClr val="4C2600"/>
                </a:solidFill>
              </a:rPr>
              <a:t>echnological solutions, sometimes just textile, fashion and various trends, very often interior, constructions, houses, as well as processes of creating external appearance of various objects (for example, cover of a book), also drawings, applied art works and many other things.</a:t>
            </a:r>
          </a:p>
          <a:p>
            <a:pPr marL="228600" indent="-228600" eaLnBrk="1" hangingPunct="1"/>
            <a:endParaRPr lang="fr-FR" altLang="en-US" smtClean="0">
              <a:solidFill>
                <a:srgbClr val="4C2600"/>
              </a:solidFill>
            </a:endParaRPr>
          </a:p>
          <a:p>
            <a:pPr marL="228600" indent="-228600" eaLnBrk="1" hangingPunct="1"/>
            <a:r>
              <a:rPr lang="fr-FR" altLang="en-US" smtClean="0">
                <a:solidFill>
                  <a:srgbClr val="4C2600"/>
                </a:solidFill>
              </a:rPr>
              <a:t>Now go to next slide.</a:t>
            </a:r>
          </a:p>
          <a:p>
            <a:pPr marL="228600" indent="-228600" eaLnBrk="1" hangingPunct="1">
              <a:buClr>
                <a:srgbClr val="AC5600"/>
              </a:buClr>
            </a:pPr>
            <a:endParaRPr lang="en-GB" altLang="en-US" smtClean="0"/>
          </a:p>
          <a:p>
            <a:pPr marL="228600" indent="-228600" eaLnBrk="1" hangingPunct="1"/>
            <a:endParaRPr lang="en-GB" altLang="en-US" smtClean="0"/>
          </a:p>
          <a:p>
            <a:pPr marL="228600" indent="-228600" eaLnBrk="1" hangingPunct="1">
              <a:lnSpc>
                <a:spcPct val="90000"/>
              </a:lnSpc>
            </a:pPr>
            <a:endParaRPr lang="en-GB" altLang="en-US" sz="1000" smtClean="0"/>
          </a:p>
        </p:txBody>
      </p:sp>
    </p:spTree>
    <p:extLst>
      <p:ext uri="{BB962C8B-B14F-4D97-AF65-F5344CB8AC3E}">
        <p14:creationId xmlns:p14="http://schemas.microsoft.com/office/powerpoint/2010/main" val="243380501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A0F796CB-D92E-4341-B637-528A45DE076B}" type="slidenum">
              <a:rPr lang="en-US" altLang="en-US" sz="1200"/>
              <a:pPr/>
              <a:t>30</a:t>
            </a:fld>
            <a:endParaRPr lang="en-US" altLang="en-US" sz="120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p:spPr>
        <p:txBody>
          <a:bodyPr/>
          <a:lstStyle/>
          <a:p>
            <a:pPr marL="228600" indent="-228600" eaLnBrk="1" hangingPunct="1"/>
            <a:r>
              <a:rPr lang="en-GB" altLang="en-US" b="1" dirty="0" smtClean="0"/>
              <a:t>Key concept: </a:t>
            </a:r>
            <a:r>
              <a:rPr lang="en-GB" altLang="en-US" sz="1000" dirty="0" smtClean="0"/>
              <a:t>To give one example of a complex product and discuss with participants what IP assets they can depict that product and how those assets may interrelate (also from legal point of view).</a:t>
            </a:r>
          </a:p>
          <a:p>
            <a:pPr marL="228600" indent="-228600" eaLnBrk="1" hangingPunct="1"/>
            <a:endParaRPr lang="en-GB" altLang="en-US" b="1" dirty="0" smtClean="0"/>
          </a:p>
          <a:p>
            <a:pPr marL="228600" indent="-228600" eaLnBrk="1" hangingPunct="1"/>
            <a:r>
              <a:rPr lang="en-GB" altLang="en-US" b="1" dirty="0" smtClean="0"/>
              <a:t>How to use this slide: </a:t>
            </a:r>
            <a:r>
              <a:rPr lang="en-GB" altLang="en-US" dirty="0" smtClean="0"/>
              <a:t>This slide is not animated. Let the audience look at the image on the slide and discuss. Select a complex product which has some technology involved, bears a trademark, has a nice outer appearance and may have some other creative expressions involved. </a:t>
            </a:r>
            <a:r>
              <a:rPr lang="en-GB" altLang="en-US" sz="1400" dirty="0" smtClean="0">
                <a:cs typeface="Arial" panose="020B0604020202020204" pitchFamily="34" charset="0"/>
              </a:rPr>
              <a:t>►</a:t>
            </a:r>
            <a:r>
              <a:rPr lang="en-GB" altLang="en-US" dirty="0" smtClean="0"/>
              <a:t>A trainer may add at some point that for each IP asset (inventions, creative expressions, marks, trade secrets) a separate module of IP Panorama is dedicated.</a:t>
            </a:r>
          </a:p>
          <a:p>
            <a:pPr marL="228600" indent="-228600" eaLnBrk="1" hangingPunct="1"/>
            <a:endParaRPr lang="en-GB" altLang="en-US" b="1" dirty="0" smtClean="0"/>
          </a:p>
          <a:p>
            <a:pPr marL="228600" indent="-228600" eaLnBrk="1" hangingPunct="1"/>
            <a:r>
              <a:rPr lang="en-GB" altLang="en-US" b="1" dirty="0" smtClean="0"/>
              <a:t>Detailed explanation:</a:t>
            </a:r>
            <a:r>
              <a:rPr lang="en-GB" altLang="en-US" dirty="0" smtClean="0"/>
              <a:t> A trainer may ask: “What product is presented on this slide? How many IP assets would you recognize/depict in this product?”</a:t>
            </a:r>
          </a:p>
          <a:p>
            <a:pPr marL="228600" indent="-228600" eaLnBrk="1" hangingPunct="1"/>
            <a:r>
              <a:rPr lang="en-GB" altLang="en-US" dirty="0" smtClean="0"/>
              <a:t>IP assets that can be involved in the complex product:</a:t>
            </a:r>
          </a:p>
          <a:p>
            <a:pPr marL="228600" indent="-228600" eaLnBrk="1" hangingPunct="1">
              <a:buFontTx/>
              <a:buChar char="•"/>
            </a:pPr>
            <a:r>
              <a:rPr lang="en-GB" altLang="en-US" dirty="0" smtClean="0"/>
              <a:t>Inventions (may or may not be protected under patents, utility models, also under trade secret program, if applicable)</a:t>
            </a:r>
          </a:p>
          <a:p>
            <a:pPr marL="228600" indent="-228600" eaLnBrk="1" hangingPunct="1">
              <a:buFontTx/>
              <a:buChar char="•"/>
            </a:pPr>
            <a:r>
              <a:rPr lang="en-GB" altLang="en-US" dirty="0" smtClean="0"/>
              <a:t>Trademarks (may have registered trademarks, also unregistered ones, depending on a product)</a:t>
            </a:r>
          </a:p>
          <a:p>
            <a:pPr marL="228600" indent="-228600" eaLnBrk="1" hangingPunct="1">
              <a:buFontTx/>
              <a:buChar char="•"/>
            </a:pPr>
            <a:r>
              <a:rPr lang="en-GB" altLang="en-US" dirty="0" smtClean="0"/>
              <a:t>Copyright (may have some copyrightable material (creative expressions) involved, for example, icon pictures, some other drawings, also enclosed consumer manuals, guides)</a:t>
            </a:r>
          </a:p>
          <a:p>
            <a:pPr marL="228600" indent="-228600" eaLnBrk="1" hangingPunct="1">
              <a:buFontTx/>
              <a:buChar char="•"/>
            </a:pPr>
            <a:r>
              <a:rPr lang="en-GB" altLang="en-US" dirty="0" smtClean="0"/>
              <a:t>Designs (shape of a product, icons within a product, if any)</a:t>
            </a:r>
          </a:p>
          <a:p>
            <a:pPr marL="228600" indent="-228600" eaLnBrk="1" hangingPunct="1"/>
            <a:endParaRPr lang="en-GB" altLang="en-US" sz="1400" i="1" dirty="0" smtClean="0"/>
          </a:p>
        </p:txBody>
      </p:sp>
    </p:spTree>
    <p:extLst>
      <p:ext uri="{BB962C8B-B14F-4D97-AF65-F5344CB8AC3E}">
        <p14:creationId xmlns:p14="http://schemas.microsoft.com/office/powerpoint/2010/main" val="4814342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3A9E9E4B-4AFD-4225-A35F-2BAD8F063639}" type="slidenum">
              <a:rPr lang="en-US" altLang="en-US" sz="1200"/>
              <a:pPr/>
              <a:t>31</a:t>
            </a:fld>
            <a:endParaRPr lang="en-US" altLang="en-US" sz="120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p:spPr>
        <p:txBody>
          <a:bodyPr/>
          <a:lstStyle/>
          <a:p>
            <a:pPr marL="228600" indent="-228600" eaLnBrk="1" hangingPunct="1"/>
            <a:r>
              <a:rPr lang="en-GB" altLang="en-US" b="1" smtClean="0"/>
              <a:t>Key concept: </a:t>
            </a:r>
            <a:r>
              <a:rPr lang="en-GB" altLang="en-US" sz="1000" smtClean="0"/>
              <a:t>To explain the link between industrial designs and copyright.</a:t>
            </a:r>
          </a:p>
          <a:p>
            <a:pPr marL="228600" indent="-228600" eaLnBrk="1" hangingPunct="1"/>
            <a:endParaRPr lang="en-GB" altLang="en-US" b="1" smtClean="0"/>
          </a:p>
          <a:p>
            <a:pPr marL="228600" indent="-228600" eaLnBrk="1" hangingPunct="1"/>
            <a:r>
              <a:rPr lang="en-GB" altLang="en-US" b="1" smtClean="0"/>
              <a:t>How to use this slide: </a:t>
            </a:r>
            <a:r>
              <a:rPr lang="en-GB" altLang="en-US" smtClean="0"/>
              <a:t>This slide is not animated. Let the audience look at the image on the slide and discuss. </a:t>
            </a:r>
            <a:r>
              <a:rPr lang="en-GB" altLang="en-US" sz="1400" smtClean="0">
                <a:cs typeface="Arial" panose="020B0604020202020204" pitchFamily="34" charset="0"/>
              </a:rPr>
              <a:t>►IP Panorama, Module 5 (Copyright and Related Rights).</a:t>
            </a:r>
            <a:endParaRPr lang="en-GB" altLang="en-US" smtClean="0"/>
          </a:p>
          <a:p>
            <a:pPr marL="228600" indent="-228600" eaLnBrk="1" hangingPunct="1"/>
            <a:endParaRPr lang="en-GB" altLang="en-US" b="1" smtClean="0"/>
          </a:p>
          <a:p>
            <a:pPr marL="228600" indent="-228600" eaLnBrk="1" hangingPunct="1"/>
            <a:r>
              <a:rPr lang="en-GB" altLang="en-US" b="1" smtClean="0"/>
              <a:t>Detailed explanation: </a:t>
            </a:r>
            <a:r>
              <a:rPr lang="en-GB" altLang="en-US" smtClean="0"/>
              <a:t>In some countries a design may be protected simultaneously by copyright law and by industrial design law. What does that mean? It is a difficult question which has to be answered frequently in the outsourcing of production to other countries and also in the context of exports. </a:t>
            </a:r>
          </a:p>
          <a:p>
            <a:pPr marL="228600" indent="-228600" eaLnBrk="1" hangingPunct="1">
              <a:buFontTx/>
              <a:buChar char="•"/>
            </a:pPr>
            <a:r>
              <a:rPr lang="en-GB" altLang="en-US" smtClean="0"/>
              <a:t>In many countries, one may obtain dual or cumulative protection for certain types of industrial design by copyright law as well as industrial design law (and not for others). </a:t>
            </a:r>
          </a:p>
          <a:p>
            <a:pPr marL="228600" indent="-228600" eaLnBrk="1" hangingPunct="1">
              <a:buFontTx/>
              <a:buChar char="•"/>
            </a:pPr>
            <a:r>
              <a:rPr lang="en-GB" altLang="en-US" smtClean="0"/>
              <a:t>In some countries the two types of protection are mutually exclusive for all types of designs. </a:t>
            </a:r>
          </a:p>
          <a:p>
            <a:pPr marL="228600" indent="-228600" eaLnBrk="1" hangingPunct="1">
              <a:buFontTx/>
              <a:buChar char="•"/>
            </a:pPr>
            <a:r>
              <a:rPr lang="en-GB" altLang="en-US" smtClean="0"/>
              <a:t>In still others, the overlap or extent of dual protection varies considerably; for example, the copyright is suspended for the entire period during which registered design right subsists. </a:t>
            </a:r>
          </a:p>
          <a:p>
            <a:pPr marL="228600" indent="-228600" eaLnBrk="1" hangingPunct="1">
              <a:buFontTx/>
              <a:buChar char="•"/>
            </a:pPr>
            <a:r>
              <a:rPr lang="en-GB" altLang="en-US" smtClean="0"/>
              <a:t>In some countries, works of applied art or artistic craftsmanship are protected by copyright. For example, in the USA, the designs of products such as toys are considered to be works of applied art and hence are protected by copyright. </a:t>
            </a:r>
          </a:p>
          <a:p>
            <a:pPr marL="228600" indent="-228600" eaLnBrk="1" hangingPunct="1"/>
            <a:r>
              <a:rPr lang="en-GB" altLang="en-US" smtClean="0"/>
              <a:t>When both options are available, the first step, before taking any decision on how best to protect a design, is to understand the differences between these two forms of protection in that country and to see whether one or the other or both together would better serve the objectives of the business. The protection afforded by a registered industrial design is stronger, in that it covers even unintentional infringement. And the registration certificate is an important proof in case of its infringement. But registering a design may involve a significant financial and  administrative effort, and it is of shorter duration than copyright protection. So making a choice between copyright and design right is never automatic; in a given situation a decision should be made only after taking all the costs and benefits of both types of protection fully into account. Until a design is registered, it is generally advisable to keep good records of every step in the development of the design. Signing and dating each sketch, and properly archiving these, may greatly help in case of infringement. In a concrete case a company is always advised to check the national legislation and establish which protection strategy for a certain design is more appropriate.</a:t>
            </a:r>
          </a:p>
          <a:p>
            <a:pPr marL="228600" indent="-228600" eaLnBrk="1" hangingPunct="1"/>
            <a:endParaRPr lang="en-GB" altLang="en-US" smtClean="0"/>
          </a:p>
          <a:p>
            <a:pPr marL="228600" indent="-228600" eaLnBrk="1" hangingPunct="1"/>
            <a:endParaRPr lang="en-GB" altLang="en-US" b="1" smtClean="0"/>
          </a:p>
        </p:txBody>
      </p:sp>
    </p:spTree>
    <p:extLst>
      <p:ext uri="{BB962C8B-B14F-4D97-AF65-F5344CB8AC3E}">
        <p14:creationId xmlns:p14="http://schemas.microsoft.com/office/powerpoint/2010/main" val="393330596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D4291AE2-2627-44D6-85F2-ECAC59EE463B}" type="slidenum">
              <a:rPr lang="en-US" altLang="en-US" sz="1200"/>
              <a:pPr/>
              <a:t>32</a:t>
            </a:fld>
            <a:endParaRPr lang="en-US" altLang="en-US" sz="120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p:spPr>
        <p:txBody>
          <a:bodyPr/>
          <a:lstStyle/>
          <a:p>
            <a:pPr marL="228600" indent="-228600" eaLnBrk="1" hangingPunct="1">
              <a:lnSpc>
                <a:spcPct val="80000"/>
              </a:lnSpc>
            </a:pPr>
            <a:r>
              <a:rPr lang="en-GB" altLang="en-US" sz="900" b="1" smtClean="0"/>
              <a:t>Key concept: </a:t>
            </a:r>
            <a:r>
              <a:rPr lang="en-GB" altLang="en-US" sz="800" smtClean="0"/>
              <a:t>To explain the link between industrial designs and trademarks.</a:t>
            </a:r>
          </a:p>
          <a:p>
            <a:pPr marL="228600" indent="-228600" eaLnBrk="1" hangingPunct="1">
              <a:lnSpc>
                <a:spcPct val="80000"/>
              </a:lnSpc>
            </a:pPr>
            <a:endParaRPr lang="en-GB" altLang="en-US" sz="900" b="1" smtClean="0"/>
          </a:p>
          <a:p>
            <a:pPr marL="228600" indent="-228600" eaLnBrk="1" hangingPunct="1">
              <a:lnSpc>
                <a:spcPct val="80000"/>
              </a:lnSpc>
            </a:pPr>
            <a:r>
              <a:rPr lang="en-GB" altLang="en-US" sz="900" b="1" smtClean="0"/>
              <a:t>How to use this slide: </a:t>
            </a:r>
            <a:r>
              <a:rPr lang="en-GB" altLang="en-US" sz="900" smtClean="0"/>
              <a:t>This slide is not animated. Let the audience look at the image on the slide and discuss. </a:t>
            </a:r>
            <a:r>
              <a:rPr lang="en-GB" altLang="en-US" sz="1000" smtClean="0">
                <a:cs typeface="Arial" panose="020B0604020202020204" pitchFamily="34" charset="0"/>
              </a:rPr>
              <a:t>►IP Panorama, Module 2 (Trademarks and Industrial Designs).</a:t>
            </a:r>
            <a:endParaRPr lang="en-GB" altLang="en-US" sz="900" smtClean="0"/>
          </a:p>
          <a:p>
            <a:pPr marL="228600" indent="-228600" eaLnBrk="1" hangingPunct="1">
              <a:lnSpc>
                <a:spcPct val="80000"/>
              </a:lnSpc>
            </a:pPr>
            <a:endParaRPr lang="en-GB" altLang="en-US" sz="900" b="1" smtClean="0"/>
          </a:p>
          <a:p>
            <a:pPr marL="228600" indent="-228600" eaLnBrk="1" hangingPunct="1">
              <a:lnSpc>
                <a:spcPct val="80000"/>
              </a:lnSpc>
            </a:pPr>
            <a:r>
              <a:rPr lang="en-GB" altLang="en-US" sz="900" b="1" smtClean="0"/>
              <a:t>Detailed explanation: </a:t>
            </a:r>
            <a:r>
              <a:rPr lang="en-GB" altLang="en-US" sz="900" smtClean="0"/>
              <a:t>Is it possible to have a dual design and trademark protection? </a:t>
            </a:r>
          </a:p>
          <a:p>
            <a:pPr marL="228600" indent="-228600" eaLnBrk="1" hangingPunct="1">
              <a:lnSpc>
                <a:spcPct val="80000"/>
              </a:lnSpc>
              <a:buFontTx/>
              <a:buChar char="•"/>
            </a:pPr>
            <a:r>
              <a:rPr lang="en-GB" altLang="en-US" sz="900" smtClean="0"/>
              <a:t>You might recall that a trademark is a distinctive sign that serves to differentiate the products of one business from those of others. If the form, design or packaging of a given product is or becomes a distinctive feature of the product in question, then in some countries it may be protectable as a 3D trademark or as trade dress under the trademark law (for instance, Coca‐Cola bottle or Toblerone chocolate bar) The shape of the bottle of Coca‐Cola was initially an industrial design and only later it was registered as a trademark in many countries. Rarely would a product be protected by a design right and by a trademark registration on the day of its launch or early on in its life cycle. Once a design acquires distinctiveness through its use in the market over a period of time, it may qualify for being registered as a mark. So, only at that stage an application for its registration as a mark should be filed. As design registration is for a maximum of 10 to 25 years, depending on the country, and trademark registration may be renewed forever, therefore, after some time the design registration will lapse and only trademark registration may be continued indefinitely. </a:t>
            </a:r>
          </a:p>
          <a:p>
            <a:pPr marL="228600" indent="-228600" eaLnBrk="1" hangingPunct="1">
              <a:lnSpc>
                <a:spcPct val="80000"/>
              </a:lnSpc>
              <a:buFontTx/>
              <a:buChar char="•"/>
            </a:pPr>
            <a:r>
              <a:rPr lang="en-GB" altLang="en-US" sz="900" smtClean="0"/>
              <a:t>Therefore, many IP savvy companies take steps to use a particularly well accepted new or original design in the trademark sense in their branding and marketing strategy to facilitate its eventual registration as a mark. So, one more reason for registering a new or original design as an industrial design is to protect it to the extent possible while it is in the process of acquiring  distinctiveness through use, which is required for its eventual registration as a mark. While an industrial design and a trademark are two distinct types of intellectual property, each is capable of providing significant commercial advantages to its owner. </a:t>
            </a:r>
          </a:p>
          <a:p>
            <a:pPr marL="228600" indent="-228600" eaLnBrk="1" hangingPunct="1">
              <a:lnSpc>
                <a:spcPct val="80000"/>
              </a:lnSpc>
              <a:buFontTx/>
              <a:buChar char="•"/>
            </a:pPr>
            <a:r>
              <a:rPr lang="en-GB" altLang="en-US" sz="900" smtClean="0"/>
              <a:t>Both types of rights may be available simultaneously for a given shape if it meets the legal requirements for protection under the respective laws. It is interesting to note that, in many countries, computer or desktop icons may be protected simultaneously as industrial designs and as trademarks. This is done to take advantage of the stronger protection afforded by design registration, in addition to the weaker but longer term protection possible through its trademark registration.</a:t>
            </a:r>
          </a:p>
        </p:txBody>
      </p:sp>
    </p:spTree>
    <p:extLst>
      <p:ext uri="{BB962C8B-B14F-4D97-AF65-F5344CB8AC3E}">
        <p14:creationId xmlns:p14="http://schemas.microsoft.com/office/powerpoint/2010/main" val="266370331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53AF030F-675B-4A9F-B05A-ABDC3487E058}" type="slidenum">
              <a:rPr lang="en-US" altLang="en-US" sz="1200"/>
              <a:pPr/>
              <a:t>33</a:t>
            </a:fld>
            <a:endParaRPr lang="en-US" altLang="en-US" sz="120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p:spPr>
        <p:txBody>
          <a:bodyPr/>
          <a:lstStyle/>
          <a:p>
            <a:pPr marL="228600" indent="-228600" eaLnBrk="1" hangingPunct="1">
              <a:lnSpc>
                <a:spcPct val="90000"/>
              </a:lnSpc>
            </a:pPr>
            <a:r>
              <a:rPr lang="en-GB" altLang="en-US" sz="1000" b="1" smtClean="0"/>
              <a:t>Key concept: </a:t>
            </a:r>
            <a:r>
              <a:rPr lang="en-GB" altLang="en-US" sz="900" smtClean="0"/>
              <a:t>To explain the link between industrial designs and patents (also utility models).</a:t>
            </a:r>
          </a:p>
          <a:p>
            <a:pPr marL="228600" indent="-228600" eaLnBrk="1" hangingPunct="1">
              <a:lnSpc>
                <a:spcPct val="90000"/>
              </a:lnSpc>
            </a:pPr>
            <a:endParaRPr lang="en-GB" altLang="en-US" sz="1000" b="1" dirty="0" smtClean="0"/>
          </a:p>
          <a:p>
            <a:pPr marL="228600" indent="-228600" eaLnBrk="1" hangingPunct="1">
              <a:lnSpc>
                <a:spcPct val="90000"/>
              </a:lnSpc>
            </a:pPr>
            <a:r>
              <a:rPr lang="en-GB" altLang="en-US" sz="1000" b="1" dirty="0" smtClean="0"/>
              <a:t>How to use this slide: </a:t>
            </a:r>
            <a:r>
              <a:rPr lang="en-GB" altLang="en-US" sz="1000" dirty="0" smtClean="0"/>
              <a:t>This slide is not animated. Let the audience look at the image on the slide and discuss. </a:t>
            </a:r>
            <a:r>
              <a:rPr lang="en-GB" altLang="en-US" dirty="0" smtClean="0">
                <a:cs typeface="Arial" panose="020B0604020202020204" pitchFamily="34" charset="0"/>
              </a:rPr>
              <a:t>►IP Panorama, Module 3 (Inventions and Patents).</a:t>
            </a:r>
            <a:endParaRPr lang="en-GB" altLang="en-US" sz="1000" dirty="0" smtClean="0"/>
          </a:p>
          <a:p>
            <a:pPr marL="228600" indent="-228600" eaLnBrk="1" hangingPunct="1">
              <a:lnSpc>
                <a:spcPct val="90000"/>
              </a:lnSpc>
            </a:pPr>
            <a:endParaRPr lang="en-GB" altLang="en-US" sz="1000" b="1" dirty="0" smtClean="0"/>
          </a:p>
          <a:p>
            <a:pPr marL="228600" indent="-228600" eaLnBrk="1" hangingPunct="1">
              <a:lnSpc>
                <a:spcPct val="90000"/>
              </a:lnSpc>
            </a:pPr>
            <a:r>
              <a:rPr lang="en-GB" altLang="en-US" sz="1000" b="1" dirty="0" smtClean="0"/>
              <a:t>Detailed explanation:</a:t>
            </a:r>
            <a:r>
              <a:rPr lang="en-GB" altLang="en-US" sz="1000" dirty="0" smtClean="0"/>
              <a:t> It is sometimes difficult to separate the elements of functionality from those of the form of a product. Take the example of the shape of a vehicle, or the keyboard of a computer or laptop. How do you protect such composite designs, which are partly functional and partly aesthetic? </a:t>
            </a:r>
          </a:p>
          <a:p>
            <a:pPr marL="228600" indent="-228600" eaLnBrk="1" hangingPunct="1">
              <a:lnSpc>
                <a:spcPct val="90000"/>
              </a:lnSpc>
              <a:buFontTx/>
              <a:buChar char="•"/>
            </a:pPr>
            <a:r>
              <a:rPr lang="en-GB" altLang="en-US" sz="1000" dirty="0" smtClean="0"/>
              <a:t>The industrial design law protects only the outward appearance of an article, and not its structural or functional features. Therefore, it should be considered if patent or utility model protection to obtain exclusive rights over the functional improvements of an article. </a:t>
            </a:r>
          </a:p>
          <a:p>
            <a:pPr marL="228600" indent="-228600" eaLnBrk="1" hangingPunct="1">
              <a:lnSpc>
                <a:spcPct val="90000"/>
              </a:lnSpc>
              <a:buFontTx/>
              <a:buChar char="•"/>
            </a:pPr>
            <a:r>
              <a:rPr lang="en-GB" altLang="en-US" sz="1000" dirty="0" smtClean="0"/>
              <a:t>In determining whether a design is primarily functional or primarily ornamental, the claimed design is viewed in its entirety, and not on a feature‐by‐feature basis. When a new product combines functional improvements along with innovative aesthetic features, it would be better to apply for one or more patents for the functional improvements and one or more design registrations for the aesthetic improvements. </a:t>
            </a:r>
          </a:p>
          <a:p>
            <a:pPr marL="228600" indent="-228600" eaLnBrk="1" hangingPunct="1">
              <a:lnSpc>
                <a:spcPct val="90000"/>
              </a:lnSpc>
              <a:buFontTx/>
              <a:buChar char="•"/>
            </a:pPr>
            <a:r>
              <a:rPr lang="en-GB" altLang="en-US" sz="1000" dirty="0" smtClean="0"/>
              <a:t>Let’s look at some examples. The radiator grille design at the front end of a car has functional aerodynamic features, but it also has aesthetic features and appeal that may be protected as an industrial design. Let’s say you have designed a new or improved mobile phone. While a new or improved mobile phone may be the result of a technical breakthrough or significant evolutionary improvements to the electronic components that could be protected by one or more patents, the novel or original design of the digital display or icons on the screen of the mobile phone may be registered as an industrial design.</a:t>
            </a:r>
          </a:p>
        </p:txBody>
      </p:sp>
    </p:spTree>
    <p:extLst>
      <p:ext uri="{BB962C8B-B14F-4D97-AF65-F5344CB8AC3E}">
        <p14:creationId xmlns:p14="http://schemas.microsoft.com/office/powerpoint/2010/main" val="241960899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B99AD886-671D-40B3-A1FA-7AB4E5D953B1}" type="slidenum">
              <a:rPr lang="en-US" altLang="en-US" sz="1200"/>
              <a:pPr/>
              <a:t>34</a:t>
            </a:fld>
            <a:endParaRPr lang="en-US" altLang="en-US" sz="120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p:spPr>
        <p:txBody>
          <a:bodyPr/>
          <a:lstStyle/>
          <a:p>
            <a:pPr marL="228600" indent="-228600" eaLnBrk="1" hangingPunct="1"/>
            <a:r>
              <a:rPr lang="en-GB" altLang="en-US" sz="1000" b="1" dirty="0" smtClean="0"/>
              <a:t>Key concept: </a:t>
            </a:r>
            <a:r>
              <a:rPr lang="en-GB" altLang="en-US" sz="900" dirty="0" smtClean="0"/>
              <a:t>To explain the link between industrial designs protection and unfair competition laws.</a:t>
            </a:r>
          </a:p>
          <a:p>
            <a:pPr marL="228600" indent="-228600" eaLnBrk="1" hangingPunct="1"/>
            <a:endParaRPr lang="en-GB" altLang="en-US" sz="1000" b="1" dirty="0" smtClean="0"/>
          </a:p>
          <a:p>
            <a:pPr marL="228600" indent="-228600" eaLnBrk="1" hangingPunct="1"/>
            <a:r>
              <a:rPr lang="en-GB" altLang="en-US" sz="1000" b="1" dirty="0" smtClean="0"/>
              <a:t>How to use this slide: </a:t>
            </a:r>
            <a:r>
              <a:rPr lang="en-GB" altLang="en-US" sz="1000" dirty="0" smtClean="0"/>
              <a:t>This slide is not animated. Let the audience look at the image on the slide and discuss. </a:t>
            </a:r>
            <a:r>
              <a:rPr lang="en-GB" altLang="en-US" dirty="0" smtClean="0">
                <a:cs typeface="Arial" panose="020B0604020202020204" pitchFamily="34" charset="0"/>
              </a:rPr>
              <a:t>►Check the applicable national laws to clarify if unfair competition provisions would cover unfair competition acts against design rights.</a:t>
            </a:r>
            <a:endParaRPr lang="en-GB" altLang="en-US" sz="1000" dirty="0" smtClean="0"/>
          </a:p>
          <a:p>
            <a:pPr marL="228600" indent="-228600" eaLnBrk="1" hangingPunct="1"/>
            <a:endParaRPr lang="en-GB" altLang="en-US" sz="1000" b="1" dirty="0" smtClean="0"/>
          </a:p>
          <a:p>
            <a:pPr marL="228600" indent="-228600" eaLnBrk="1" hangingPunct="1"/>
            <a:r>
              <a:rPr lang="en-GB" altLang="en-US" sz="1000" b="1" dirty="0" smtClean="0"/>
              <a:t>Detailed explanation: </a:t>
            </a:r>
            <a:r>
              <a:rPr lang="en-GB" altLang="en-US" sz="1000" dirty="0" smtClean="0"/>
              <a:t>Besides other IP assets and the form of their legal protection, which we have discussed a minute ago, there is another way to protect industrial designs. And that way is unfair competition laws which give a possibility to a owner of a design to sue competitors in case those competitors copy or imitate a design in question. Such possibility is foreseen in the national unfair competition laws of most of the countries. As it is referred on this slide, </a:t>
            </a:r>
            <a:r>
              <a:rPr lang="en-GB" altLang="en-US" dirty="0" smtClean="0"/>
              <a:t>unfair competition laws usually require to show some decisive factors. First, that a product is distinctive in a certain market because of its distinctive design. Second, that there is an indication of a product’s origin, namely, that a design can serve as a reference to a producer of that product. And, third, that </a:t>
            </a:r>
            <a:r>
              <a:rPr lang="en-GB" altLang="en-US" dirty="0" smtClean="0">
                <a:solidFill>
                  <a:srgbClr val="CC6600"/>
                </a:solidFill>
              </a:rPr>
              <a:t>a reputation</a:t>
            </a:r>
            <a:r>
              <a:rPr lang="en-GB" altLang="en-US" dirty="0" smtClean="0"/>
              <a:t> of such product is infringed by an unfair competition act. A company is advised to check national unfair competition laws in a concrete case of unfair competition act in order to clarify if it can take a certain action against an alleged infringer.</a:t>
            </a:r>
            <a:endParaRPr lang="en-US" altLang="en-US" dirty="0" smtClean="0"/>
          </a:p>
          <a:p>
            <a:pPr marL="228600" indent="-228600" eaLnBrk="1" hangingPunct="1"/>
            <a:endParaRPr lang="en-GB" altLang="en-US" i="1" dirty="0" smtClean="0"/>
          </a:p>
        </p:txBody>
      </p:sp>
    </p:spTree>
    <p:extLst>
      <p:ext uri="{BB962C8B-B14F-4D97-AF65-F5344CB8AC3E}">
        <p14:creationId xmlns:p14="http://schemas.microsoft.com/office/powerpoint/2010/main" val="284420867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F9DA7987-1430-43BA-9752-AEF9844B4915}" type="slidenum">
              <a:rPr lang="en-US" altLang="en-US" sz="1200"/>
              <a:pPr/>
              <a:t>35</a:t>
            </a:fld>
            <a:endParaRPr lang="en-US" altLang="en-US" sz="1200"/>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p:spPr>
        <p:txBody>
          <a:bodyPr/>
          <a:lstStyle/>
          <a:p>
            <a:pPr marL="228600" indent="-228600" eaLnBrk="1" hangingPunct="1"/>
            <a:r>
              <a:rPr lang="en-GB" altLang="en-US" sz="1400" b="1" dirty="0" smtClean="0"/>
              <a:t>How to use this slide: </a:t>
            </a:r>
            <a:r>
              <a:rPr lang="en-GB" altLang="en-US" sz="1400" dirty="0" smtClean="0"/>
              <a:t>This slide is not animated. A trainer should inform the audience that the rest of the training will be dedicated to practical cases and discussion. Case studies that are going to be discussed were drafted or selected in order to practically apply the information which was presented during this training. </a:t>
            </a:r>
          </a:p>
          <a:p>
            <a:pPr marL="228600" indent="-228600" eaLnBrk="1" hangingPunct="1"/>
            <a:endParaRPr lang="en-GB" altLang="en-US" b="1" u="sng" dirty="0" smtClean="0"/>
          </a:p>
          <a:p>
            <a:pPr marL="228600" indent="-228600" eaLnBrk="1" hangingPunct="1"/>
            <a:r>
              <a:rPr lang="en-GB" altLang="en-US" b="1" u="sng" dirty="0" smtClean="0"/>
              <a:t>This section is advised to be covered in around 20-30 minutes.</a:t>
            </a:r>
          </a:p>
          <a:p>
            <a:pPr marL="228600" indent="-228600" eaLnBrk="1" hangingPunct="1"/>
            <a:endParaRPr lang="en-GB" altLang="en-US" dirty="0" smtClean="0"/>
          </a:p>
          <a:p>
            <a:pPr marL="228600" indent="-228600" eaLnBrk="1" hangingPunct="1"/>
            <a:endParaRPr lang="en-GB" altLang="en-US" dirty="0" smtClean="0"/>
          </a:p>
          <a:p>
            <a:pPr marL="228600" indent="-228600" eaLnBrk="1" hangingPunct="1"/>
            <a:endParaRPr lang="en-GB" altLang="en-US" sz="700" b="1" u="sng" dirty="0" smtClean="0"/>
          </a:p>
        </p:txBody>
      </p:sp>
    </p:spTree>
    <p:extLst>
      <p:ext uri="{BB962C8B-B14F-4D97-AF65-F5344CB8AC3E}">
        <p14:creationId xmlns:p14="http://schemas.microsoft.com/office/powerpoint/2010/main" val="103043084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A490E76E-F765-4709-AA0A-260878FD89C6}" type="slidenum">
              <a:rPr lang="en-US" altLang="en-US" sz="1200"/>
              <a:pPr/>
              <a:t>36</a:t>
            </a:fld>
            <a:endParaRPr lang="en-US" altLang="en-US" sz="1200"/>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p:spPr>
        <p:txBody>
          <a:bodyPr/>
          <a:lstStyle/>
          <a:p>
            <a:pPr marL="228600" indent="-228600" eaLnBrk="1" hangingPunct="1">
              <a:lnSpc>
                <a:spcPct val="90000"/>
              </a:lnSpc>
            </a:pPr>
            <a:r>
              <a:rPr lang="en-GB" altLang="en-US" sz="1000" b="1" dirty="0" smtClean="0"/>
              <a:t>Key concept: </a:t>
            </a:r>
            <a:r>
              <a:rPr lang="en-GB" altLang="en-US" sz="900" dirty="0" smtClean="0"/>
              <a:t>To apply the discussed points practically. This case study is focused on a selection of the best marketing/branding strategy of a company using industrial designs. The audience should be able to suggest some strategic options for a company to enter another field of business through designs.</a:t>
            </a:r>
          </a:p>
          <a:p>
            <a:pPr marL="228600" indent="-228600" eaLnBrk="1" hangingPunct="1">
              <a:lnSpc>
                <a:spcPct val="90000"/>
              </a:lnSpc>
            </a:pPr>
            <a:endParaRPr lang="en-GB" altLang="en-US" sz="900" dirty="0" smtClean="0"/>
          </a:p>
          <a:p>
            <a:pPr marL="228600" indent="-228600" eaLnBrk="1" hangingPunct="1">
              <a:lnSpc>
                <a:spcPct val="90000"/>
              </a:lnSpc>
            </a:pPr>
            <a:r>
              <a:rPr lang="en-GB" altLang="en-US" sz="900" b="1" dirty="0" smtClean="0"/>
              <a:t>How to use this slide:</a:t>
            </a:r>
            <a:r>
              <a:rPr lang="en-GB" altLang="en-US" sz="900" dirty="0" smtClean="0"/>
              <a:t> Let the audience read the case and the questions for a few minutes. Discuss the answers given by the audience first and then provide a sample answer as explained below. Discuss if the audience agrees with your answer.</a:t>
            </a:r>
          </a:p>
          <a:p>
            <a:pPr marL="228600" indent="-228600" eaLnBrk="1" hangingPunct="1">
              <a:lnSpc>
                <a:spcPct val="90000"/>
              </a:lnSpc>
            </a:pPr>
            <a:endParaRPr lang="en-GB" altLang="en-US" sz="900" dirty="0" smtClean="0"/>
          </a:p>
          <a:p>
            <a:pPr marL="228600" indent="-228600" eaLnBrk="1" hangingPunct="1">
              <a:lnSpc>
                <a:spcPct val="90000"/>
              </a:lnSpc>
            </a:pPr>
            <a:r>
              <a:rPr lang="en-GB" altLang="en-US" sz="900" b="1" dirty="0" smtClean="0"/>
              <a:t>Detailed explanation:</a:t>
            </a:r>
            <a:r>
              <a:rPr lang="en-GB" altLang="en-US" sz="900" dirty="0" smtClean="0"/>
              <a:t> A company, which has a well-established distinctiveness on the market place through its trademarks and music-related products, can try to enter another field of business by producing distinctive shapes bottles of energetic non-alcoholic beverages bearing those distinctive trademarks. The design and labelling of those bottles can have elements (such as combination of </a:t>
            </a:r>
            <a:r>
              <a:rPr lang="en-GB" altLang="en-US" sz="900" dirty="0" err="1" smtClean="0"/>
              <a:t>colors</a:t>
            </a:r>
            <a:r>
              <a:rPr lang="en-GB" altLang="en-US" sz="900" dirty="0" smtClean="0"/>
              <a:t>, compositions, images, etc.) of the products it used to produce before. Moreover, a company may add advertising campaigns with some musicians who can market energetic drinks and promote non-alcoholic beverages. This is called brand extension.</a:t>
            </a:r>
          </a:p>
          <a:p>
            <a:pPr marL="228600" indent="-228600" eaLnBrk="1" hangingPunct="1">
              <a:lnSpc>
                <a:spcPct val="90000"/>
              </a:lnSpc>
            </a:pPr>
            <a:r>
              <a:rPr lang="en-GB" altLang="en-US" sz="900" dirty="0" smtClean="0">
                <a:cs typeface="Arial" panose="020B0604020202020204" pitchFamily="34" charset="0"/>
              </a:rPr>
              <a:t>►Slides 22 and 23 as herein.</a:t>
            </a:r>
          </a:p>
          <a:p>
            <a:pPr marL="228600" indent="-228600" eaLnBrk="1" hangingPunct="1">
              <a:lnSpc>
                <a:spcPct val="90000"/>
              </a:lnSpc>
            </a:pPr>
            <a:r>
              <a:rPr lang="en-GB" altLang="en-US" sz="900" dirty="0" smtClean="0"/>
              <a:t>As regards the protection of newly developed designs, a company should consider which markets it wants to cover or to enter with its products. Given that industrial design rights are territorial, a company should consider registering its industrial designs in the countries where it plans to do its business. If a company wishes to do its business in more than one of few EU countries, the Community Design can be considered. Moreover, a company is advised to check the legal requirements (novelty and individual character (originality)) for design protection in the respective countries or under the Community legislation in order to be sure that its products’ design will be registered.</a:t>
            </a:r>
          </a:p>
          <a:p>
            <a:pPr marL="228600" indent="-228600" eaLnBrk="1" hangingPunct="1">
              <a:lnSpc>
                <a:spcPct val="90000"/>
              </a:lnSpc>
            </a:pPr>
            <a:r>
              <a:rPr lang="en-GB" altLang="en-US" sz="900" dirty="0" smtClean="0">
                <a:cs typeface="Arial" panose="020B0604020202020204" pitchFamily="34" charset="0"/>
              </a:rPr>
              <a:t>►Slide 27 as herein.</a:t>
            </a:r>
          </a:p>
          <a:p>
            <a:pPr marL="228600" indent="-228600" eaLnBrk="1" hangingPunct="1">
              <a:lnSpc>
                <a:spcPct val="90000"/>
              </a:lnSpc>
            </a:pPr>
            <a:endParaRPr lang="en-GB" altLang="en-US" sz="900" dirty="0" smtClean="0"/>
          </a:p>
        </p:txBody>
      </p:sp>
    </p:spTree>
    <p:extLst>
      <p:ext uri="{BB962C8B-B14F-4D97-AF65-F5344CB8AC3E}">
        <p14:creationId xmlns:p14="http://schemas.microsoft.com/office/powerpoint/2010/main" val="256459925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85D09E3C-7E6F-41AC-AC99-476C3911A9AE}" type="slidenum">
              <a:rPr lang="en-US" altLang="en-US" sz="1200"/>
              <a:pPr/>
              <a:t>37</a:t>
            </a:fld>
            <a:endParaRPr lang="en-US" altLang="en-US" sz="1200"/>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p:spPr>
        <p:txBody>
          <a:bodyPr/>
          <a:lstStyle/>
          <a:p>
            <a:pPr marL="228600" indent="-228600" eaLnBrk="1" hangingPunct="1">
              <a:lnSpc>
                <a:spcPct val="80000"/>
              </a:lnSpc>
            </a:pPr>
            <a:r>
              <a:rPr lang="en-GB" altLang="en-US" sz="900" b="1" dirty="0" smtClean="0"/>
              <a:t>Key concept: </a:t>
            </a:r>
            <a:r>
              <a:rPr lang="en-GB" altLang="en-US" sz="800" dirty="0" smtClean="0"/>
              <a:t>To apply the discussed points practically. This case study is focused on a possible multi-protection scenarios. The audience should be able to distinguish IP assets involved in each example and to assess which protection should be or could be applied for an each IP asset. </a:t>
            </a:r>
          </a:p>
          <a:p>
            <a:pPr marL="228600" indent="-228600" eaLnBrk="1" hangingPunct="1">
              <a:lnSpc>
                <a:spcPct val="80000"/>
              </a:lnSpc>
            </a:pPr>
            <a:endParaRPr lang="en-GB" altLang="en-US" sz="800" dirty="0" smtClean="0"/>
          </a:p>
          <a:p>
            <a:pPr marL="228600" indent="-228600" eaLnBrk="1" hangingPunct="1">
              <a:lnSpc>
                <a:spcPct val="80000"/>
              </a:lnSpc>
            </a:pPr>
            <a:r>
              <a:rPr lang="en-GB" altLang="en-US" sz="800" b="1" dirty="0" smtClean="0"/>
              <a:t>How to use this slide:</a:t>
            </a:r>
            <a:r>
              <a:rPr lang="en-GB" altLang="en-US" sz="800" dirty="0" smtClean="0"/>
              <a:t> Let the audience read the sample case studies for a few minutes. Discuss the answers given by the audience first and then give your sample answers as explained below. Discuss if the audience agrees with your answers.</a:t>
            </a:r>
          </a:p>
          <a:p>
            <a:pPr marL="228600" indent="-228600" eaLnBrk="1" hangingPunct="1">
              <a:lnSpc>
                <a:spcPct val="80000"/>
              </a:lnSpc>
            </a:pPr>
            <a:endParaRPr lang="en-GB" altLang="en-US" sz="800" b="1" u="sng" dirty="0" smtClean="0"/>
          </a:p>
          <a:p>
            <a:pPr marL="228600" indent="-228600" eaLnBrk="1" hangingPunct="1">
              <a:lnSpc>
                <a:spcPct val="80000"/>
              </a:lnSpc>
            </a:pPr>
            <a:r>
              <a:rPr lang="en-GB" altLang="en-US" sz="800" b="1" dirty="0" smtClean="0"/>
              <a:t>Detailed explanation:</a:t>
            </a:r>
            <a:endParaRPr lang="en-GB" altLang="en-US" sz="800" dirty="0" smtClean="0"/>
          </a:p>
          <a:p>
            <a:pPr marL="228600" indent="-228600" eaLnBrk="1" hangingPunct="1">
              <a:lnSpc>
                <a:spcPct val="80000"/>
              </a:lnSpc>
            </a:pPr>
            <a:r>
              <a:rPr lang="en-GB" altLang="en-US" sz="800" dirty="0" smtClean="0"/>
              <a:t>1 – First case refers </a:t>
            </a:r>
            <a:r>
              <a:rPr lang="en-GB" altLang="en-US" sz="800" b="1" dirty="0" smtClean="0"/>
              <a:t>designs and copyright</a:t>
            </a:r>
            <a:r>
              <a:rPr lang="en-GB" altLang="en-US" sz="800" dirty="0" smtClean="0"/>
              <a:t>. In this case the sunflower image most probably falls under copyright protection (if it is original and not in a public domain). Note if that image does not contain moral rights protected, for instance, if the image is a part of Van Gogh’s painting(-s). In that case, you might need to check if those moral rights are not infringed (the name of an author mentioned, integrity of a work not disrupted), depending on the national legislation. While assessing which protection – design or copyright – to pursue, certain factors should be considered: Will you loose copyright if you register a design (under applicable laws)? Is it possible to protect the dresses and the mentioned accessories as unregistered design in the very country? How would industrial design and/or copyright serve the objectives of the business? It is also advised to check the scope of protection, the term of protection and registration costs. </a:t>
            </a:r>
          </a:p>
          <a:p>
            <a:pPr marL="228600" indent="-228600" eaLnBrk="1" hangingPunct="1">
              <a:lnSpc>
                <a:spcPct val="80000"/>
              </a:lnSpc>
            </a:pPr>
            <a:r>
              <a:rPr lang="en-GB" altLang="en-US" sz="800" dirty="0" smtClean="0">
                <a:cs typeface="Arial" panose="020B0604020202020204" pitchFamily="34" charset="0"/>
              </a:rPr>
              <a:t>►Slide 33 as herein.</a:t>
            </a:r>
          </a:p>
          <a:p>
            <a:pPr marL="228600" indent="-228600" eaLnBrk="1" hangingPunct="1">
              <a:lnSpc>
                <a:spcPct val="80000"/>
              </a:lnSpc>
            </a:pPr>
            <a:r>
              <a:rPr lang="en-GB" altLang="en-US" sz="800" dirty="0" smtClean="0"/>
              <a:t>2 – Second case refers to </a:t>
            </a:r>
            <a:r>
              <a:rPr lang="en-GB" altLang="en-US" sz="800" b="1" dirty="0" smtClean="0"/>
              <a:t>designs and patents, and trademarks</a:t>
            </a:r>
            <a:r>
              <a:rPr lang="en-GB" altLang="en-US" sz="800" dirty="0" smtClean="0"/>
              <a:t> (and, possibly, copyright). What concerns design and patents, it should be assessed if the designed shape of a knife dictates a technical solution of that knife, i.e. it cuts better, a handhold of a knife is not slippery, etc. What concerns trademarks, it can be assessed if a distinctive shape of a knife may add to enhancing the power of the sign which is used on that knife. A marketing strategy of shaping a 2D trademark into a 3D trademark in this case can be discussed. Copyright can be found in artistic elements of a knife, for instance, the combination of </a:t>
            </a:r>
            <a:r>
              <a:rPr lang="en-GB" altLang="en-US" sz="800" dirty="0" err="1" smtClean="0"/>
              <a:t>colors</a:t>
            </a:r>
            <a:r>
              <a:rPr lang="en-GB" altLang="en-US" sz="800" dirty="0" smtClean="0"/>
              <a:t>, composition of a design, etc. As far as ways of legal protection are concerned, again, a product should be seen in its entirety and the market where it is sold. Maybe at the beginning it is better to go ahead with trademark protection instead of a design protection. The term and scope of protection should be considered as well.</a:t>
            </a:r>
          </a:p>
          <a:p>
            <a:pPr marL="228600" indent="-228600" eaLnBrk="1" hangingPunct="1">
              <a:lnSpc>
                <a:spcPct val="80000"/>
              </a:lnSpc>
            </a:pPr>
            <a:r>
              <a:rPr lang="en-GB" altLang="en-US" sz="800" dirty="0" smtClean="0">
                <a:cs typeface="Arial" panose="020B0604020202020204" pitchFamily="34" charset="0"/>
              </a:rPr>
              <a:t>►Slides 34, 35 as herein.</a:t>
            </a:r>
          </a:p>
          <a:p>
            <a:pPr marL="228600" indent="-228600" eaLnBrk="1" hangingPunct="1">
              <a:lnSpc>
                <a:spcPct val="80000"/>
              </a:lnSpc>
            </a:pPr>
            <a:r>
              <a:rPr lang="en-GB" altLang="en-US" sz="800" dirty="0" smtClean="0"/>
              <a:t>3 – Third cases refers to </a:t>
            </a:r>
            <a:r>
              <a:rPr lang="en-GB" altLang="en-US" sz="800" b="1" dirty="0" smtClean="0"/>
              <a:t>designs and patents</a:t>
            </a:r>
            <a:r>
              <a:rPr lang="en-GB" altLang="en-US" sz="800" dirty="0" smtClean="0"/>
              <a:t>. Again, as in the second case, it should be assessed if a design of that mirror is not dictated by a technical function. Second, it should be checked if the applicable national laws allow design protection of spare parts of set of articles (“must-match” exception). Check also if a design of a mirror does not contain elements which are “must-fit” (if yes, then those elements will not be protected under industrial design laws, most probably).</a:t>
            </a:r>
          </a:p>
          <a:p>
            <a:pPr marL="228600" indent="-228600" eaLnBrk="1" hangingPunct="1">
              <a:lnSpc>
                <a:spcPct val="80000"/>
              </a:lnSpc>
            </a:pPr>
            <a:r>
              <a:rPr lang="en-GB" altLang="en-US" sz="800" dirty="0" smtClean="0">
                <a:cs typeface="Arial" panose="020B0604020202020204" pitchFamily="34" charset="0"/>
              </a:rPr>
              <a:t>►Slides 30, 35 as herein.</a:t>
            </a:r>
          </a:p>
          <a:p>
            <a:pPr marL="228600" indent="-228600" eaLnBrk="1" hangingPunct="1">
              <a:lnSpc>
                <a:spcPct val="80000"/>
              </a:lnSpc>
            </a:pPr>
            <a:endParaRPr lang="en-GB" altLang="en-US" sz="800" dirty="0" smtClean="0"/>
          </a:p>
          <a:p>
            <a:pPr marL="228600" indent="-228600" eaLnBrk="1" hangingPunct="1">
              <a:lnSpc>
                <a:spcPct val="80000"/>
              </a:lnSpc>
            </a:pPr>
            <a:endParaRPr lang="en-GB" altLang="en-US" sz="800" dirty="0" smtClean="0"/>
          </a:p>
        </p:txBody>
      </p:sp>
    </p:spTree>
    <p:extLst>
      <p:ext uri="{BB962C8B-B14F-4D97-AF65-F5344CB8AC3E}">
        <p14:creationId xmlns:p14="http://schemas.microsoft.com/office/powerpoint/2010/main" val="96488463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E450037E-B43C-464C-9F04-9E1BB5DB7A70}" type="slidenum">
              <a:rPr lang="en-US" altLang="en-US" sz="1200"/>
              <a:pPr/>
              <a:t>38</a:t>
            </a:fld>
            <a:endParaRPr lang="en-US" altLang="en-US" sz="1200"/>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p:spPr>
        <p:txBody>
          <a:bodyPr/>
          <a:lstStyle/>
          <a:p>
            <a:pPr marL="228600" indent="-228600" eaLnBrk="1" hangingPunct="1"/>
            <a:r>
              <a:rPr lang="en-GB" altLang="en-US" b="1" dirty="0" smtClean="0"/>
              <a:t>Key concept: </a:t>
            </a:r>
            <a:r>
              <a:rPr lang="en-GB" altLang="en-US" sz="1000" dirty="0" smtClean="0"/>
              <a:t>To show a good branding strategy example by an SME and to discuss the main points of how such an SME succeeded by effectively using industrial design(-s) as a basis to create its brand(s).</a:t>
            </a:r>
          </a:p>
          <a:p>
            <a:pPr marL="228600" indent="-228600" eaLnBrk="1" hangingPunct="1"/>
            <a:endParaRPr lang="en-GB" altLang="en-US" sz="1000" dirty="0" smtClean="0"/>
          </a:p>
          <a:p>
            <a:pPr marL="228600" indent="-228600" eaLnBrk="1" hangingPunct="1"/>
            <a:r>
              <a:rPr lang="en-GB" altLang="en-US" sz="1000" b="1" dirty="0" smtClean="0"/>
              <a:t>How to use this slide:</a:t>
            </a:r>
            <a:r>
              <a:rPr lang="en-GB" altLang="en-US" sz="1000" dirty="0" smtClean="0"/>
              <a:t> Let the audience look at the slide and read the case for a few minutes. Discuss the case with the audience.</a:t>
            </a:r>
          </a:p>
          <a:p>
            <a:pPr marL="228600" indent="-228600" eaLnBrk="1" hangingPunct="1"/>
            <a:endParaRPr lang="en-GB" altLang="en-US" sz="1000" dirty="0" smtClean="0"/>
          </a:p>
          <a:p>
            <a:pPr marL="228600" indent="-228600" eaLnBrk="1" hangingPunct="1"/>
            <a:r>
              <a:rPr lang="en-GB" altLang="en-US" sz="1000" dirty="0" smtClean="0"/>
              <a:t>It is advised to use a local example of a successful branding strategy by an SME. There can be more than one example. The example should focus on industrial design(-s). </a:t>
            </a:r>
          </a:p>
          <a:p>
            <a:pPr marL="228600" indent="-228600" eaLnBrk="1" hangingPunct="1"/>
            <a:endParaRPr lang="en-GB" altLang="en-US" sz="1000" dirty="0" smtClean="0"/>
          </a:p>
          <a:p>
            <a:pPr marL="228600" indent="-228600" eaLnBrk="1" hangingPunct="1"/>
            <a:endParaRPr lang="en-GB" altLang="en-US" dirty="0" smtClean="0"/>
          </a:p>
        </p:txBody>
      </p:sp>
    </p:spTree>
    <p:extLst>
      <p:ext uri="{BB962C8B-B14F-4D97-AF65-F5344CB8AC3E}">
        <p14:creationId xmlns:p14="http://schemas.microsoft.com/office/powerpoint/2010/main" val="368617170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3202A5B3-66BF-436C-B23F-0593F32FA1D0}" type="slidenum">
              <a:rPr lang="en-US" altLang="en-US" sz="1200"/>
              <a:pPr/>
              <a:t>39</a:t>
            </a:fld>
            <a:endParaRPr lang="en-US" altLang="en-US" sz="1200"/>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p:spPr>
        <p:txBody>
          <a:bodyPr/>
          <a:lstStyle/>
          <a:p>
            <a:pPr eaLnBrk="1" hangingPunct="1"/>
            <a:endParaRPr lang="en-GB" altLang="en-US" smtClean="0"/>
          </a:p>
          <a:p>
            <a:pPr eaLnBrk="1" hangingPunct="1"/>
            <a:endParaRPr lang="en-US" altLang="en-US" smtClean="0"/>
          </a:p>
        </p:txBody>
      </p:sp>
    </p:spTree>
    <p:extLst>
      <p:ext uri="{BB962C8B-B14F-4D97-AF65-F5344CB8AC3E}">
        <p14:creationId xmlns:p14="http://schemas.microsoft.com/office/powerpoint/2010/main" val="25075716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8F1038A7-4504-4F80-ABB2-6AAD570A4B92}" type="slidenum">
              <a:rPr lang="en-US" altLang="en-US" sz="1200"/>
              <a:pPr/>
              <a:t>4</a:t>
            </a:fld>
            <a:endParaRPr lang="en-US" altLang="en-US" sz="120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marL="228600" indent="-228600" eaLnBrk="1" hangingPunct="1">
              <a:lnSpc>
                <a:spcPct val="90000"/>
              </a:lnSpc>
            </a:pPr>
            <a:r>
              <a:rPr lang="en-GB" altLang="en-US" sz="900" b="1" dirty="0" smtClean="0"/>
              <a:t>Key concept: </a:t>
            </a:r>
            <a:r>
              <a:rPr lang="en-GB" altLang="en-US" sz="800" dirty="0" smtClean="0"/>
              <a:t>To explain what “industrial design” means.</a:t>
            </a:r>
          </a:p>
          <a:p>
            <a:pPr marL="228600" indent="-228600" eaLnBrk="1" hangingPunct="1">
              <a:lnSpc>
                <a:spcPct val="90000"/>
              </a:lnSpc>
            </a:pPr>
            <a:endParaRPr lang="en-GB" altLang="en-US" sz="900" b="1" dirty="0" smtClean="0"/>
          </a:p>
          <a:p>
            <a:pPr marL="228600" indent="-228600" eaLnBrk="1" hangingPunct="1">
              <a:lnSpc>
                <a:spcPct val="90000"/>
              </a:lnSpc>
            </a:pPr>
            <a:r>
              <a:rPr lang="en-GB" altLang="en-US" sz="900" b="1" dirty="0" smtClean="0"/>
              <a:t>How to use this slide: </a:t>
            </a:r>
            <a:r>
              <a:rPr lang="en-GB" altLang="en-US" sz="900" dirty="0" smtClean="0"/>
              <a:t>This slide is not animated.  Let the audience look at the slide and explain. </a:t>
            </a:r>
            <a:r>
              <a:rPr lang="en-GB" altLang="en-US" sz="900" dirty="0" smtClean="0">
                <a:cs typeface="Arial" panose="020B0604020202020204" pitchFamily="34" charset="0"/>
              </a:rPr>
              <a:t>►Check how “industrial design” is defined in the applicable national legislation on industrial designs.</a:t>
            </a:r>
          </a:p>
          <a:p>
            <a:pPr marL="228600" indent="-228600" eaLnBrk="1" hangingPunct="1">
              <a:lnSpc>
                <a:spcPct val="90000"/>
              </a:lnSpc>
            </a:pPr>
            <a:endParaRPr lang="en-GB" altLang="en-US" sz="900" dirty="0" smtClean="0"/>
          </a:p>
          <a:p>
            <a:pPr marL="228600" indent="-228600" eaLnBrk="1" hangingPunct="1">
              <a:lnSpc>
                <a:spcPct val="90000"/>
              </a:lnSpc>
            </a:pPr>
            <a:r>
              <a:rPr lang="en-GB" altLang="en-US" sz="900" b="1" dirty="0" smtClean="0"/>
              <a:t>Detailed explanation:</a:t>
            </a:r>
            <a:r>
              <a:rPr lang="en-GB" altLang="en-US" sz="900" dirty="0" smtClean="0"/>
              <a:t> “Industrial design” has a quite clear definition, however, it does not cover certain object we have discussed a minute ago. It generally means the ornamental or aesthetic aspects of a product or its part. This is how “industrial design is defined in most of the national laws and in the international treaties on design protection. </a:t>
            </a:r>
          </a:p>
          <a:p>
            <a:pPr marL="228600" indent="-228600" eaLnBrk="1" hangingPunct="1">
              <a:lnSpc>
                <a:spcPct val="90000"/>
              </a:lnSpc>
            </a:pPr>
            <a:r>
              <a:rPr lang="en-GB" altLang="en-US" sz="900" dirty="0" smtClean="0"/>
              <a:t>Industrial design – the appearance of an entire product or its part – is defined by its features which are presented in this slide such as lines, contours, </a:t>
            </a:r>
            <a:r>
              <a:rPr lang="en-GB" altLang="en-US" sz="900" dirty="0" err="1" smtClean="0"/>
              <a:t>colors</a:t>
            </a:r>
            <a:r>
              <a:rPr lang="en-GB" altLang="en-US" sz="900" dirty="0" smtClean="0"/>
              <a:t>, shape and so on. </a:t>
            </a:r>
          </a:p>
          <a:p>
            <a:pPr marL="228600" indent="-228600" eaLnBrk="1" hangingPunct="1">
              <a:lnSpc>
                <a:spcPct val="90000"/>
              </a:lnSpc>
            </a:pPr>
            <a:r>
              <a:rPr lang="en-GB" altLang="en-US" sz="900" dirty="0" smtClean="0"/>
              <a:t>“Industrial design” also can mean a “set of articles”, also packaging of various products, graphic symbols and so on. The most important point in the definition of an “industrial design” is that it refers to outer (external) appearance of a product or its part and it does not perform any technical function. It is a nice catch of the eye of a potential consumer. “Industrial” in this case means that a design is associated with a product which can be reproduced in the same outer (external) appearance many times, i.e. it can be industrially replicated.</a:t>
            </a:r>
          </a:p>
          <a:p>
            <a:pPr marL="228600" indent="-228600" eaLnBrk="1" hangingPunct="1">
              <a:lnSpc>
                <a:spcPct val="90000"/>
              </a:lnSpc>
            </a:pPr>
            <a:r>
              <a:rPr lang="en-US" altLang="en-US" sz="1000" dirty="0" smtClean="0"/>
              <a:t>Further, a design (1) does not necessarily need to have any artistic merit and (2) it protects the “visual appearance and not the function”. For example, the pattern on a t-shirt does not add to its function as a garment, but serves to make the design appealing to consumers.  If a manufacturer creates a new type of chair, the design laws will only protect the particular shape and design of the chair and not the chair itself.  If there were a new or innovative element in the function of the chair, then a patent would provide better protection for that element.</a:t>
            </a:r>
            <a:endParaRPr lang="en-GB" altLang="en-US" sz="900" dirty="0" smtClean="0"/>
          </a:p>
          <a:p>
            <a:pPr marL="228600" indent="-228600" eaLnBrk="1" hangingPunct="1">
              <a:lnSpc>
                <a:spcPct val="90000"/>
              </a:lnSpc>
            </a:pPr>
            <a:endParaRPr lang="en-GB" altLang="en-US" sz="900" dirty="0" smtClean="0"/>
          </a:p>
          <a:p>
            <a:pPr marL="228600" indent="-228600" eaLnBrk="1" hangingPunct="1">
              <a:lnSpc>
                <a:spcPct val="90000"/>
              </a:lnSpc>
            </a:pPr>
            <a:r>
              <a:rPr lang="en-GB" altLang="en-US" sz="900" b="1" dirty="0" smtClean="0"/>
              <a:t>Reference:</a:t>
            </a:r>
          </a:p>
          <a:p>
            <a:pPr marL="228600" indent="-228600" eaLnBrk="1" hangingPunct="1">
              <a:lnSpc>
                <a:spcPct val="90000"/>
              </a:lnSpc>
            </a:pPr>
            <a:r>
              <a:rPr lang="en-GB" altLang="en-US" sz="900" dirty="0" smtClean="0"/>
              <a:t>See more information regarding these three aspects at IP Panorama, Module 2: http://www.wipo.int/export/sites/www/sme/en/documents/pdf/ip_panorama_2_learning_points.pdf </a:t>
            </a:r>
          </a:p>
          <a:p>
            <a:pPr marL="228600" indent="-228600" eaLnBrk="1" hangingPunct="1">
              <a:lnSpc>
                <a:spcPct val="90000"/>
              </a:lnSpc>
            </a:pPr>
            <a:endParaRPr lang="en-GB" altLang="en-US" sz="900" dirty="0" smtClean="0"/>
          </a:p>
          <a:p>
            <a:pPr marL="228600" indent="-228600" eaLnBrk="1" hangingPunct="1">
              <a:lnSpc>
                <a:spcPct val="90000"/>
              </a:lnSpc>
            </a:pPr>
            <a:endParaRPr lang="en-GB" altLang="en-US" sz="900" dirty="0" smtClean="0"/>
          </a:p>
        </p:txBody>
      </p:sp>
    </p:spTree>
    <p:extLst>
      <p:ext uri="{BB962C8B-B14F-4D97-AF65-F5344CB8AC3E}">
        <p14:creationId xmlns:p14="http://schemas.microsoft.com/office/powerpoint/2010/main" val="32797770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8B791274-FA94-4714-ACAE-D03FDB2A3B17}" type="slidenum">
              <a:rPr lang="en-US" altLang="en-US" sz="1200"/>
              <a:pPr/>
              <a:t>5</a:t>
            </a:fld>
            <a:endParaRPr lang="en-US" altLang="en-US" sz="120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marL="228600" indent="-228600" eaLnBrk="1" hangingPunct="1">
              <a:lnSpc>
                <a:spcPct val="90000"/>
              </a:lnSpc>
            </a:pPr>
            <a:r>
              <a:rPr lang="en-GB" altLang="en-US" sz="1000" b="1" smtClean="0"/>
              <a:t>Key concept: </a:t>
            </a:r>
            <a:r>
              <a:rPr lang="en-GB" altLang="en-US" sz="900" smtClean="0"/>
              <a:t>To explain that “industrial designs” can be two-dimensional.</a:t>
            </a:r>
          </a:p>
          <a:p>
            <a:pPr marL="228600" indent="-228600" eaLnBrk="1" hangingPunct="1">
              <a:lnSpc>
                <a:spcPct val="90000"/>
              </a:lnSpc>
            </a:pPr>
            <a:endParaRPr lang="en-GB" altLang="en-US" sz="1000" b="1" smtClean="0"/>
          </a:p>
          <a:p>
            <a:pPr marL="228600" indent="-228600" eaLnBrk="1" hangingPunct="1">
              <a:lnSpc>
                <a:spcPct val="90000"/>
              </a:lnSpc>
            </a:pPr>
            <a:r>
              <a:rPr lang="en-GB" altLang="en-US" sz="1000" b="1" smtClean="0"/>
              <a:t>How to use this slide: </a:t>
            </a:r>
            <a:r>
              <a:rPr lang="en-GB" altLang="en-US" sz="1000" smtClean="0"/>
              <a:t>This slide is not animated.  Let the audience look at the slide and explain. Local examples (from local SMEs) are very much advised here.</a:t>
            </a:r>
          </a:p>
          <a:p>
            <a:pPr marL="228600" indent="-228600" eaLnBrk="1" hangingPunct="1">
              <a:lnSpc>
                <a:spcPct val="90000"/>
              </a:lnSpc>
            </a:pPr>
            <a:endParaRPr lang="en-GB" altLang="en-US" sz="1000" smtClean="0"/>
          </a:p>
          <a:p>
            <a:pPr marL="228600" indent="-228600" eaLnBrk="1" hangingPunct="1"/>
            <a:r>
              <a:rPr lang="en-GB" altLang="en-US" sz="1000" b="1" smtClean="0"/>
              <a:t>Detailed explanation:</a:t>
            </a:r>
            <a:r>
              <a:rPr lang="en-GB" altLang="en-US" sz="1000" smtClean="0"/>
              <a:t> This slide represents examples of two-dimensional designs.</a:t>
            </a:r>
            <a:endParaRPr lang="fr-FR" altLang="en-US" smtClean="0">
              <a:solidFill>
                <a:srgbClr val="4C2600"/>
              </a:solidFill>
            </a:endParaRPr>
          </a:p>
          <a:p>
            <a:pPr marL="228600" indent="-228600" eaLnBrk="1" hangingPunct="1">
              <a:buClr>
                <a:srgbClr val="AC5600"/>
              </a:buClr>
            </a:pPr>
            <a:endParaRPr lang="en-GB" altLang="en-US" smtClean="0"/>
          </a:p>
          <a:p>
            <a:pPr marL="228600" indent="-228600" eaLnBrk="1" hangingPunct="1"/>
            <a:endParaRPr lang="en-GB" altLang="en-US" smtClean="0"/>
          </a:p>
          <a:p>
            <a:pPr marL="228600" indent="-228600" eaLnBrk="1" hangingPunct="1">
              <a:lnSpc>
                <a:spcPct val="90000"/>
              </a:lnSpc>
            </a:pPr>
            <a:endParaRPr lang="en-GB" altLang="en-US" sz="1000" smtClean="0"/>
          </a:p>
        </p:txBody>
      </p:sp>
    </p:spTree>
    <p:extLst>
      <p:ext uri="{BB962C8B-B14F-4D97-AF65-F5344CB8AC3E}">
        <p14:creationId xmlns:p14="http://schemas.microsoft.com/office/powerpoint/2010/main" val="37669651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A5C658EC-78DA-4FD3-8A78-B0FBC61B1F28}" type="slidenum">
              <a:rPr lang="en-US" altLang="en-US" sz="1200"/>
              <a:pPr/>
              <a:t>6</a:t>
            </a:fld>
            <a:endParaRPr lang="en-US" altLang="en-US" sz="120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marL="228600" indent="-228600" eaLnBrk="1" hangingPunct="1">
              <a:lnSpc>
                <a:spcPct val="90000"/>
              </a:lnSpc>
            </a:pPr>
            <a:r>
              <a:rPr lang="en-GB" altLang="en-US" sz="1000" b="1" smtClean="0"/>
              <a:t>Key concept: </a:t>
            </a:r>
            <a:r>
              <a:rPr lang="en-GB" altLang="en-US" sz="900" smtClean="0"/>
              <a:t>To explain that “industrial designs” can also be three-dimensional.</a:t>
            </a:r>
          </a:p>
          <a:p>
            <a:pPr marL="228600" indent="-228600" eaLnBrk="1" hangingPunct="1">
              <a:lnSpc>
                <a:spcPct val="90000"/>
              </a:lnSpc>
            </a:pPr>
            <a:endParaRPr lang="en-GB" altLang="en-US" sz="1000" b="1" smtClean="0"/>
          </a:p>
          <a:p>
            <a:pPr marL="228600" indent="-228600" eaLnBrk="1" hangingPunct="1">
              <a:lnSpc>
                <a:spcPct val="90000"/>
              </a:lnSpc>
            </a:pPr>
            <a:r>
              <a:rPr lang="en-GB" altLang="en-US" sz="1000" b="1" smtClean="0"/>
              <a:t>How to use this slide: </a:t>
            </a:r>
            <a:r>
              <a:rPr lang="en-GB" altLang="en-US" sz="1000" smtClean="0"/>
              <a:t>This slide is not animated.  Let the audience look at the slide and explain. Local examples (from local SMEs) are very much advised here.</a:t>
            </a:r>
          </a:p>
          <a:p>
            <a:pPr marL="228600" indent="-228600" eaLnBrk="1" hangingPunct="1">
              <a:lnSpc>
                <a:spcPct val="90000"/>
              </a:lnSpc>
            </a:pPr>
            <a:endParaRPr lang="en-GB" altLang="en-US" sz="1000" smtClean="0"/>
          </a:p>
          <a:p>
            <a:pPr marL="228600" indent="-228600" eaLnBrk="1" hangingPunct="1"/>
            <a:r>
              <a:rPr lang="en-GB" altLang="en-US" sz="1000" b="1" smtClean="0"/>
              <a:t>Detailed explanation:</a:t>
            </a:r>
            <a:r>
              <a:rPr lang="en-GB" altLang="en-US" sz="1000" smtClean="0"/>
              <a:t> This slide represents examples of three-dimensional designs.</a:t>
            </a:r>
            <a:endParaRPr lang="fr-FR" altLang="en-US" smtClean="0">
              <a:solidFill>
                <a:srgbClr val="4C2600"/>
              </a:solidFill>
            </a:endParaRPr>
          </a:p>
          <a:p>
            <a:pPr marL="228600" indent="-228600" eaLnBrk="1" hangingPunct="1">
              <a:buClr>
                <a:srgbClr val="AC5600"/>
              </a:buClr>
            </a:pPr>
            <a:endParaRPr lang="en-GB" altLang="en-US" smtClean="0"/>
          </a:p>
          <a:p>
            <a:pPr marL="228600" indent="-228600" eaLnBrk="1" hangingPunct="1"/>
            <a:endParaRPr lang="en-GB" altLang="en-US" smtClean="0"/>
          </a:p>
          <a:p>
            <a:pPr marL="228600" indent="-228600" eaLnBrk="1" hangingPunct="1">
              <a:lnSpc>
                <a:spcPct val="90000"/>
              </a:lnSpc>
            </a:pPr>
            <a:endParaRPr lang="en-GB" altLang="en-US" sz="1000" smtClean="0"/>
          </a:p>
        </p:txBody>
      </p:sp>
    </p:spTree>
    <p:extLst>
      <p:ext uri="{BB962C8B-B14F-4D97-AF65-F5344CB8AC3E}">
        <p14:creationId xmlns:p14="http://schemas.microsoft.com/office/powerpoint/2010/main" val="21317071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6BB6A263-C614-42EE-BEFB-7BC760D2A9EE}" type="slidenum">
              <a:rPr lang="en-US" altLang="en-US" sz="1200"/>
              <a:pPr/>
              <a:t>7</a:t>
            </a:fld>
            <a:endParaRPr lang="en-US" altLang="en-US" sz="120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marL="228600" indent="-228600" eaLnBrk="1" hangingPunct="1">
              <a:lnSpc>
                <a:spcPct val="90000"/>
              </a:lnSpc>
            </a:pPr>
            <a:r>
              <a:rPr lang="en-GB" altLang="en-US" sz="1000" b="1" dirty="0" smtClean="0"/>
              <a:t>Key concept: </a:t>
            </a:r>
            <a:r>
              <a:rPr lang="en-GB" altLang="en-US" sz="900" dirty="0" smtClean="0"/>
              <a:t>To explain that “industrial designs” can be more than just 2D or 3D designs.</a:t>
            </a:r>
          </a:p>
          <a:p>
            <a:pPr marL="228600" indent="-228600" eaLnBrk="1" hangingPunct="1">
              <a:lnSpc>
                <a:spcPct val="90000"/>
              </a:lnSpc>
            </a:pPr>
            <a:endParaRPr lang="en-GB" altLang="en-US" sz="1000" b="1" dirty="0" smtClean="0"/>
          </a:p>
          <a:p>
            <a:pPr marL="228600" indent="-228600" eaLnBrk="1" hangingPunct="1">
              <a:lnSpc>
                <a:spcPct val="90000"/>
              </a:lnSpc>
            </a:pPr>
            <a:r>
              <a:rPr lang="en-GB" altLang="en-US" sz="1000" b="1" dirty="0" smtClean="0"/>
              <a:t>How to use this slide: </a:t>
            </a:r>
            <a:r>
              <a:rPr lang="en-GB" altLang="en-US" sz="1000" dirty="0" smtClean="0"/>
              <a:t>This slide is not animated.  Let the audience look at the slide and explain. Local examples (from local SMEs) are very much advised here. </a:t>
            </a:r>
          </a:p>
          <a:p>
            <a:pPr marL="228600" indent="-228600" eaLnBrk="1" hangingPunct="1">
              <a:lnSpc>
                <a:spcPct val="90000"/>
              </a:lnSpc>
            </a:pPr>
            <a:r>
              <a:rPr lang="en-GB" altLang="en-US" sz="1000" dirty="0" smtClean="0"/>
              <a:t>Alternatively, a separate slide can be used to explain each and every example listed on this slide, i.e. a separate slide on packaging, a separate slide on “set of articles”, a separate slide on fashion accessories and so on can be added.</a:t>
            </a:r>
          </a:p>
          <a:p>
            <a:pPr marL="228600" indent="-228600" eaLnBrk="1" hangingPunct="1">
              <a:lnSpc>
                <a:spcPct val="90000"/>
              </a:lnSpc>
            </a:pPr>
            <a:endParaRPr lang="en-GB" altLang="en-US" sz="1000" dirty="0" smtClean="0"/>
          </a:p>
          <a:p>
            <a:pPr marL="228600" indent="-228600" eaLnBrk="1" hangingPunct="1"/>
            <a:r>
              <a:rPr lang="en-GB" altLang="en-US" sz="1000" b="1" dirty="0" smtClean="0"/>
              <a:t>Detailed explanation:</a:t>
            </a:r>
            <a:r>
              <a:rPr lang="en-GB" altLang="en-US" sz="1000" dirty="0" smtClean="0"/>
              <a:t> </a:t>
            </a:r>
          </a:p>
          <a:p>
            <a:pPr marL="228600" indent="-228600" eaLnBrk="1" hangingPunct="1">
              <a:buFontTx/>
              <a:buChar char="•"/>
            </a:pPr>
            <a:r>
              <a:rPr lang="en-GB" altLang="en-US" sz="1000" dirty="0" smtClean="0"/>
              <a:t>Besides two-dimensional and three-dimensional forms, designs can also cover other ornamental or aesthetic aspects of products which are listed on this slide. In any case, it is advised to check the applicable national legislation which clearly lists what is and what is not protected as an industrial design. For example, not all the countries protect graphic user interfaces or electronic icons under industrial design legislation.</a:t>
            </a:r>
          </a:p>
          <a:p>
            <a:pPr marL="228600" indent="-228600" eaLnBrk="1" hangingPunct="1">
              <a:buFontTx/>
              <a:buChar char="•"/>
            </a:pPr>
            <a:r>
              <a:rPr lang="en-GB" altLang="en-US" sz="1000" dirty="0" smtClean="0"/>
              <a:t>Industrial design </a:t>
            </a:r>
            <a:r>
              <a:rPr lang="en-GB" altLang="en-US" sz="1000" u="sng" dirty="0" smtClean="0"/>
              <a:t>is linked with a product</a:t>
            </a:r>
            <a:r>
              <a:rPr lang="en-GB" altLang="en-US" sz="1000" dirty="0" smtClean="0"/>
              <a:t> and it can cover very wide range of products, including high-tech products such as cars, washing machines, mobile phones, as well as household products, furniture, luxury products, textiles, technical devices, and so on. International Classification of Industrial Designs (Locarno Classification) lists the products (goods or services) for which an industrial design can be registered.</a:t>
            </a:r>
          </a:p>
          <a:p>
            <a:pPr marL="228600" indent="-228600" eaLnBrk="1" hangingPunct="1">
              <a:buFontTx/>
              <a:buChar char="•"/>
            </a:pPr>
            <a:endParaRPr lang="en-GB" altLang="en-US" sz="1000" dirty="0" smtClean="0"/>
          </a:p>
          <a:p>
            <a:pPr marL="228600" indent="-228600" eaLnBrk="1" hangingPunct="1"/>
            <a:r>
              <a:rPr lang="fr-FR" altLang="en-US" b="1" dirty="0" smtClean="0">
                <a:solidFill>
                  <a:srgbClr val="4C2600"/>
                </a:solidFill>
              </a:rPr>
              <a:t>Reference:</a:t>
            </a:r>
          </a:p>
          <a:p>
            <a:pPr marL="228600" indent="-228600" eaLnBrk="1" hangingPunct="1"/>
            <a:r>
              <a:rPr lang="fr-FR" altLang="en-US" dirty="0" smtClean="0">
                <a:solidFill>
                  <a:srgbClr val="4C2600"/>
                </a:solidFill>
              </a:rPr>
              <a:t>Locarno Classification: </a:t>
            </a:r>
            <a:r>
              <a:rPr lang="fr-FR" altLang="en-US" dirty="0" smtClean="0"/>
              <a:t>http://www.wipo.int/classifications/nivilo/locarno/index.htm?lang=EN#. </a:t>
            </a:r>
            <a:endParaRPr lang="fr-FR" altLang="en-US" dirty="0" smtClean="0">
              <a:solidFill>
                <a:srgbClr val="4C2600"/>
              </a:solidFill>
            </a:endParaRPr>
          </a:p>
          <a:p>
            <a:pPr marL="228600" indent="-228600" eaLnBrk="1" hangingPunct="1">
              <a:buClr>
                <a:srgbClr val="AC5600"/>
              </a:buClr>
            </a:pPr>
            <a:endParaRPr lang="en-GB" altLang="en-US" dirty="0" smtClean="0"/>
          </a:p>
          <a:p>
            <a:pPr marL="228600" indent="-228600" eaLnBrk="1" hangingPunct="1"/>
            <a:endParaRPr lang="en-GB" altLang="en-US" dirty="0" smtClean="0"/>
          </a:p>
          <a:p>
            <a:pPr marL="228600" indent="-228600" eaLnBrk="1" hangingPunct="1">
              <a:lnSpc>
                <a:spcPct val="90000"/>
              </a:lnSpc>
            </a:pPr>
            <a:endParaRPr lang="en-GB" altLang="en-US" sz="1000" dirty="0" smtClean="0"/>
          </a:p>
        </p:txBody>
      </p:sp>
    </p:spTree>
    <p:extLst>
      <p:ext uri="{BB962C8B-B14F-4D97-AF65-F5344CB8AC3E}">
        <p14:creationId xmlns:p14="http://schemas.microsoft.com/office/powerpoint/2010/main" val="42813317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D60398B2-3B52-4AC8-B29A-E680894DA714}" type="slidenum">
              <a:rPr lang="en-US" altLang="en-US" sz="1200"/>
              <a:pPr/>
              <a:t>8</a:t>
            </a:fld>
            <a:endParaRPr lang="en-US" altLang="en-US" sz="120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marL="228600" indent="-228600" eaLnBrk="1" hangingPunct="1">
              <a:lnSpc>
                <a:spcPct val="90000"/>
              </a:lnSpc>
            </a:pPr>
            <a:r>
              <a:rPr lang="en-GB" altLang="en-US" b="1" dirty="0" smtClean="0"/>
              <a:t>Key concept: </a:t>
            </a:r>
            <a:r>
              <a:rPr lang="en-GB" altLang="en-US" sz="1000" dirty="0" smtClean="0"/>
              <a:t>To explain what is not a “design”.</a:t>
            </a:r>
          </a:p>
          <a:p>
            <a:pPr marL="228600" indent="-228600" eaLnBrk="1" hangingPunct="1">
              <a:lnSpc>
                <a:spcPct val="90000"/>
              </a:lnSpc>
            </a:pPr>
            <a:endParaRPr lang="en-GB" altLang="en-US" b="1" dirty="0" smtClean="0"/>
          </a:p>
          <a:p>
            <a:pPr marL="228600" indent="-228600" eaLnBrk="1" hangingPunct="1">
              <a:lnSpc>
                <a:spcPct val="90000"/>
              </a:lnSpc>
            </a:pPr>
            <a:r>
              <a:rPr lang="en-GB" altLang="en-US" b="1" dirty="0" smtClean="0"/>
              <a:t>How to use this slide: </a:t>
            </a:r>
            <a:r>
              <a:rPr lang="en-GB" altLang="en-US" dirty="0" smtClean="0"/>
              <a:t>This slide is not animated.  Let the audience look at the slide and explain. Local examples (from local SMEs) are very much advised here. </a:t>
            </a:r>
          </a:p>
          <a:p>
            <a:pPr marL="228600" indent="-228600" eaLnBrk="1" hangingPunct="1">
              <a:lnSpc>
                <a:spcPct val="90000"/>
              </a:lnSpc>
            </a:pPr>
            <a:endParaRPr lang="en-GB" altLang="en-US" dirty="0" smtClean="0"/>
          </a:p>
          <a:p>
            <a:pPr marL="228600" indent="-228600" eaLnBrk="1" hangingPunct="1"/>
            <a:r>
              <a:rPr lang="en-GB" altLang="en-US" b="1" dirty="0" smtClean="0"/>
              <a:t>Detailed explanation:</a:t>
            </a:r>
            <a:r>
              <a:rPr lang="en-GB" altLang="en-US" dirty="0" smtClean="0"/>
              <a:t> </a:t>
            </a:r>
          </a:p>
          <a:p>
            <a:pPr marL="228600" indent="-228600" eaLnBrk="1" hangingPunct="1">
              <a:buFontTx/>
              <a:buChar char="•"/>
            </a:pPr>
            <a:r>
              <a:rPr lang="en-GB" altLang="en-US" dirty="0" smtClean="0"/>
              <a:t>Ideas and methods cannot be protected as an industrial design. For example, a specific way to arrange an exhibition, to put paintings on the walls, in a certain esthetical order – it is not a design, it is an idea of an arrangement of an exhibition.</a:t>
            </a:r>
          </a:p>
          <a:p>
            <a:pPr marL="228600" indent="-228600" eaLnBrk="1" hangingPunct="1">
              <a:buFontTx/>
              <a:buChar char="•"/>
            </a:pPr>
            <a:r>
              <a:rPr lang="en-GB" altLang="en-US" dirty="0" smtClean="0"/>
              <a:t>Products as such, as well as technological (functional) aspects of products cannot be protected as design, as design protection relates to an ornamental (esthetical) features of a product which are considered “beautiful in a consumer’s eye” only.</a:t>
            </a:r>
          </a:p>
          <a:p>
            <a:pPr marL="228600" indent="-228600" eaLnBrk="1" hangingPunct="1">
              <a:buFontTx/>
              <a:buChar char="•"/>
            </a:pPr>
            <a:r>
              <a:rPr lang="en-GB" altLang="en-US" dirty="0" smtClean="0"/>
              <a:t>Invisible components such as hidden parts of cars, for example, cannot be protected as design.</a:t>
            </a:r>
          </a:p>
          <a:p>
            <a:pPr marL="228600" indent="-228600" eaLnBrk="1" hangingPunct="1">
              <a:buClr>
                <a:srgbClr val="AC5600"/>
              </a:buClr>
            </a:pPr>
            <a:endParaRPr lang="en-GB" altLang="en-US" sz="1400" dirty="0" smtClean="0"/>
          </a:p>
          <a:p>
            <a:pPr marL="228600" indent="-228600" eaLnBrk="1" hangingPunct="1"/>
            <a:endParaRPr lang="en-GB" altLang="en-US" sz="1400" dirty="0" smtClean="0"/>
          </a:p>
          <a:p>
            <a:pPr marL="228600" indent="-228600" eaLnBrk="1" hangingPunct="1">
              <a:lnSpc>
                <a:spcPct val="90000"/>
              </a:lnSpc>
            </a:pPr>
            <a:endParaRPr lang="en-GB" altLang="en-US" dirty="0" smtClean="0"/>
          </a:p>
        </p:txBody>
      </p:sp>
    </p:spTree>
    <p:extLst>
      <p:ext uri="{BB962C8B-B14F-4D97-AF65-F5344CB8AC3E}">
        <p14:creationId xmlns:p14="http://schemas.microsoft.com/office/powerpoint/2010/main" val="3616008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8E458811-80ED-4DA2-A43C-F7A489C6027C}" type="slidenum">
              <a:rPr lang="en-US" altLang="en-US" sz="1200"/>
              <a:pPr/>
              <a:t>9</a:t>
            </a:fld>
            <a:endParaRPr lang="en-US" altLang="en-US" sz="120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marL="228600" indent="-228600" eaLnBrk="1" hangingPunct="1">
              <a:lnSpc>
                <a:spcPct val="90000"/>
              </a:lnSpc>
            </a:pPr>
            <a:r>
              <a:rPr lang="en-GB" altLang="en-US" sz="1000" b="1" dirty="0" smtClean="0"/>
              <a:t>Detailed explanation:</a:t>
            </a:r>
            <a:r>
              <a:rPr lang="en-GB" altLang="en-US" sz="1000" dirty="0" smtClean="0"/>
              <a:t> We all agree that a</a:t>
            </a:r>
            <a:r>
              <a:rPr lang="en-GB" altLang="en-US" sz="900" dirty="0" smtClean="0"/>
              <a:t>ttracting consumers in a crowded marketplace is a big challenge nowadays, even for products based on a market‐leading technology. The brand or mark plays an extremely important role. That’s why many companies consider IP assets such as trademarks an important to tool to create its branding, to build its reputation and so on. </a:t>
            </a:r>
          </a:p>
          <a:p>
            <a:pPr marL="228600" indent="-228600" eaLnBrk="1" hangingPunct="1">
              <a:lnSpc>
                <a:spcPct val="90000"/>
              </a:lnSpc>
            </a:pPr>
            <a:endParaRPr lang="en-GB" altLang="en-US" sz="900" dirty="0" smtClean="0"/>
          </a:p>
          <a:p>
            <a:pPr marL="228600" indent="-228600" eaLnBrk="1" hangingPunct="1">
              <a:lnSpc>
                <a:spcPct val="90000"/>
              </a:lnSpc>
            </a:pPr>
            <a:r>
              <a:rPr lang="en-GB" altLang="en-US" sz="900" dirty="0" smtClean="0"/>
              <a:t>But more and more often it is an external appearance of a product that may first catch the eye of a potential consumer. Good design often wins passionate brand loyalty as in the case of, for example, Apple’s, Sony’s products, various fashion items, etc. Design savvy businesses integrate design fully into the product development process, so that aesthetic considerations are taken into account alongside the engineering aspects of the new or improved product. They also protect the distinctive appearance of their products by registering the design. In a well designed product, there is harmony between its functionality and its form, with both adding to its value. So, there are many aspects of industrial designs which can be used as a tool to strengthen a company’s brands.</a:t>
            </a:r>
          </a:p>
          <a:p>
            <a:pPr marL="228600" indent="-228600" eaLnBrk="1" hangingPunct="1">
              <a:lnSpc>
                <a:spcPct val="90000"/>
              </a:lnSpc>
            </a:pPr>
            <a:endParaRPr lang="en-GB" altLang="en-US" sz="900" dirty="0" smtClean="0"/>
          </a:p>
          <a:p>
            <a:pPr marL="228600" indent="-228600" eaLnBrk="1" hangingPunct="1">
              <a:lnSpc>
                <a:spcPct val="90000"/>
              </a:lnSpc>
            </a:pPr>
            <a:r>
              <a:rPr lang="en-GB" altLang="en-US" sz="1000" dirty="0" smtClean="0"/>
              <a:t>Let’s look in more detail now why design – an external appearance of various products – can be relevant as a branding tool to many companies. </a:t>
            </a:r>
          </a:p>
          <a:p>
            <a:pPr marL="228600" indent="-228600" eaLnBrk="1" hangingPunct="1">
              <a:lnSpc>
                <a:spcPct val="90000"/>
              </a:lnSpc>
            </a:pPr>
            <a:endParaRPr lang="en-GB" altLang="en-US" sz="1000" dirty="0" smtClean="0"/>
          </a:p>
          <a:p>
            <a:pPr marL="228600" indent="-228600" eaLnBrk="1" hangingPunct="1">
              <a:lnSpc>
                <a:spcPct val="90000"/>
              </a:lnSpc>
            </a:pPr>
            <a:endParaRPr lang="en-GB" altLang="en-US" sz="900" dirty="0" smtClean="0"/>
          </a:p>
          <a:p>
            <a:pPr marL="228600" indent="-228600" eaLnBrk="1" hangingPunct="1">
              <a:lnSpc>
                <a:spcPct val="90000"/>
              </a:lnSpc>
            </a:pPr>
            <a:endParaRPr lang="en-GB" altLang="en-US" sz="900" dirty="0" smtClean="0"/>
          </a:p>
          <a:p>
            <a:pPr marL="228600" indent="-228600" eaLnBrk="1" hangingPunct="1">
              <a:lnSpc>
                <a:spcPct val="90000"/>
              </a:lnSpc>
            </a:pPr>
            <a:endParaRPr lang="en-GB" altLang="en-US" sz="500" b="1" u="sng" dirty="0" smtClean="0"/>
          </a:p>
        </p:txBody>
      </p:sp>
    </p:spTree>
    <p:extLst>
      <p:ext uri="{BB962C8B-B14F-4D97-AF65-F5344CB8AC3E}">
        <p14:creationId xmlns:p14="http://schemas.microsoft.com/office/powerpoint/2010/main" val="26332728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973849C9-1481-4615-A742-FACB3C797280}" type="datetimeFigureOut">
              <a:rPr lang="en-US" smtClean="0"/>
              <a:t>10/16/2022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EB81DA-9A9E-426C-AECB-2CD8B3E143EC}"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8674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3849C9-1481-4615-A742-FACB3C797280}" type="datetimeFigureOut">
              <a:rPr lang="en-US" smtClean="0"/>
              <a:t>10/16/2022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EB81DA-9A9E-426C-AECB-2CD8B3E143EC}" type="slidenum">
              <a:rPr lang="en-US" smtClean="0"/>
              <a:t>‹#›</a:t>
            </a:fld>
            <a:endParaRPr lang="en-US"/>
          </a:p>
        </p:txBody>
      </p:sp>
    </p:spTree>
    <p:extLst>
      <p:ext uri="{BB962C8B-B14F-4D97-AF65-F5344CB8AC3E}">
        <p14:creationId xmlns:p14="http://schemas.microsoft.com/office/powerpoint/2010/main" val="2465795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3849C9-1481-4615-A742-FACB3C797280}" type="datetimeFigureOut">
              <a:rPr lang="en-US" smtClean="0"/>
              <a:t>10/16/2022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EB81DA-9A9E-426C-AECB-2CD8B3E143EC}"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42370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600201"/>
            <a:ext cx="53848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09600" y="6245225"/>
            <a:ext cx="2844800" cy="476250"/>
          </a:xfrm>
          <a:prstGeom prst="rect">
            <a:avLst/>
          </a:prstGeom>
        </p:spPr>
        <p:txBody>
          <a:bodyPr/>
          <a:lstStyle>
            <a:lvl1pPr eaLnBrk="1" hangingPunct="1">
              <a:spcBef>
                <a:spcPct val="50000"/>
              </a:spcBef>
              <a:defRPr>
                <a:latin typeface="Arial" charset="0"/>
                <a:cs typeface="Arial" charset="0"/>
              </a:defRPr>
            </a:lvl1pPr>
          </a:lstStyle>
          <a:p>
            <a:pPr>
              <a:defRPr/>
            </a:pPr>
            <a:endParaRPr lang="en-US" altLang="en-US"/>
          </a:p>
        </p:txBody>
      </p:sp>
      <p:sp>
        <p:nvSpPr>
          <p:cNvPr id="6" name="Footer Placeholder 5"/>
          <p:cNvSpPr>
            <a:spLocks noGrp="1"/>
          </p:cNvSpPr>
          <p:nvPr>
            <p:ph type="ftr" sz="quarter" idx="11"/>
          </p:nvPr>
        </p:nvSpPr>
        <p:spPr>
          <a:xfrm>
            <a:off x="4165600" y="6245225"/>
            <a:ext cx="3860800" cy="476250"/>
          </a:xfrm>
          <a:prstGeom prst="rect">
            <a:avLst/>
          </a:prstGeom>
        </p:spPr>
        <p:txBody>
          <a:bodyPr/>
          <a:lstStyle>
            <a:lvl1pPr eaLnBrk="1" hangingPunct="1">
              <a:spcBef>
                <a:spcPct val="50000"/>
              </a:spcBef>
              <a:defRPr>
                <a:latin typeface="Arial" charset="0"/>
                <a:cs typeface="Arial" charset="0"/>
              </a:defRPr>
            </a:lvl1pPr>
          </a:lstStyle>
          <a:p>
            <a:pPr>
              <a:defRPr/>
            </a:pPr>
            <a:endParaRPr lang="en-US" altLang="en-US"/>
          </a:p>
        </p:txBody>
      </p:sp>
      <p:sp>
        <p:nvSpPr>
          <p:cNvPr id="7" name="Slide Number Placeholder 6"/>
          <p:cNvSpPr>
            <a:spLocks noGrp="1"/>
          </p:cNvSpPr>
          <p:nvPr>
            <p:ph type="sldNum" sz="quarter" idx="12"/>
          </p:nvPr>
        </p:nvSpPr>
        <p:spPr>
          <a:xfrm>
            <a:off x="8737600" y="6245225"/>
            <a:ext cx="2844800" cy="476250"/>
          </a:xfrm>
        </p:spPr>
        <p:txBody>
          <a:bodyPr/>
          <a:lstStyle>
            <a:lvl1pPr>
              <a:defRPr smtClean="0"/>
            </a:lvl1pPr>
          </a:lstStyle>
          <a:p>
            <a:pPr>
              <a:defRPr/>
            </a:pPr>
            <a:fld id="{92B261B8-A4C3-4CAA-AAA0-C3AF02984A86}" type="slidenum">
              <a:rPr lang="en-US" altLang="en-US"/>
              <a:pPr>
                <a:defRPr/>
              </a:pPr>
              <a:t>‹#›</a:t>
            </a:fld>
            <a:endParaRPr lang="en-US" altLang="en-US"/>
          </a:p>
        </p:txBody>
      </p:sp>
    </p:spTree>
    <p:extLst>
      <p:ext uri="{BB962C8B-B14F-4D97-AF65-F5344CB8AC3E}">
        <p14:creationId xmlns:p14="http://schemas.microsoft.com/office/powerpoint/2010/main" val="3657203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3849C9-1481-4615-A742-FACB3C797280}" type="datetimeFigureOut">
              <a:rPr lang="en-US" smtClean="0"/>
              <a:t>10/16/2022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EB81DA-9A9E-426C-AECB-2CD8B3E143EC}" type="slidenum">
              <a:rPr lang="en-US" smtClean="0"/>
              <a:t>‹#›</a:t>
            </a:fld>
            <a:endParaRPr lang="en-US"/>
          </a:p>
        </p:txBody>
      </p:sp>
    </p:spTree>
    <p:extLst>
      <p:ext uri="{BB962C8B-B14F-4D97-AF65-F5344CB8AC3E}">
        <p14:creationId xmlns:p14="http://schemas.microsoft.com/office/powerpoint/2010/main" val="1382742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73849C9-1481-4615-A742-FACB3C797280}" type="datetimeFigureOut">
              <a:rPr lang="en-US" smtClean="0"/>
              <a:t>10/16/2022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EB81DA-9A9E-426C-AECB-2CD8B3E143EC}"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6102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3849C9-1481-4615-A742-FACB3C797280}" type="datetimeFigureOut">
              <a:rPr lang="en-US" smtClean="0"/>
              <a:t>10/16/2022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EB81DA-9A9E-426C-AECB-2CD8B3E143EC}" type="slidenum">
              <a:rPr lang="en-US" smtClean="0"/>
              <a:t>‹#›</a:t>
            </a:fld>
            <a:endParaRPr lang="en-US"/>
          </a:p>
        </p:txBody>
      </p:sp>
    </p:spTree>
    <p:extLst>
      <p:ext uri="{BB962C8B-B14F-4D97-AF65-F5344CB8AC3E}">
        <p14:creationId xmlns:p14="http://schemas.microsoft.com/office/powerpoint/2010/main" val="2773039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3849C9-1481-4615-A742-FACB3C797280}" type="datetimeFigureOut">
              <a:rPr lang="en-US" smtClean="0"/>
              <a:t>10/16/2022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EB81DA-9A9E-426C-AECB-2CD8B3E143EC}" type="slidenum">
              <a:rPr lang="en-US" smtClean="0"/>
              <a:t>‹#›</a:t>
            </a:fld>
            <a:endParaRPr lang="en-US"/>
          </a:p>
        </p:txBody>
      </p:sp>
    </p:spTree>
    <p:extLst>
      <p:ext uri="{BB962C8B-B14F-4D97-AF65-F5344CB8AC3E}">
        <p14:creationId xmlns:p14="http://schemas.microsoft.com/office/powerpoint/2010/main" val="1839253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73849C9-1481-4615-A742-FACB3C797280}" type="datetimeFigureOut">
              <a:rPr lang="en-US" smtClean="0"/>
              <a:t>10/16/2022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EB81DA-9A9E-426C-AECB-2CD8B3E143EC}" type="slidenum">
              <a:rPr lang="en-US" smtClean="0"/>
              <a:t>‹#›</a:t>
            </a:fld>
            <a:endParaRPr lang="en-US"/>
          </a:p>
        </p:txBody>
      </p:sp>
    </p:spTree>
    <p:extLst>
      <p:ext uri="{BB962C8B-B14F-4D97-AF65-F5344CB8AC3E}">
        <p14:creationId xmlns:p14="http://schemas.microsoft.com/office/powerpoint/2010/main" val="1907058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3849C9-1481-4615-A742-FACB3C797280}" type="datetimeFigureOut">
              <a:rPr lang="en-US" smtClean="0"/>
              <a:t>10/16/2022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EB81DA-9A9E-426C-AECB-2CD8B3E143EC}" type="slidenum">
              <a:rPr lang="en-US" smtClean="0"/>
              <a:t>‹#›</a:t>
            </a:fld>
            <a:endParaRPr lang="en-US"/>
          </a:p>
        </p:txBody>
      </p:sp>
    </p:spTree>
    <p:extLst>
      <p:ext uri="{BB962C8B-B14F-4D97-AF65-F5344CB8AC3E}">
        <p14:creationId xmlns:p14="http://schemas.microsoft.com/office/powerpoint/2010/main" val="247216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73849C9-1481-4615-A742-FACB3C797280}" type="datetimeFigureOut">
              <a:rPr lang="en-US" smtClean="0"/>
              <a:t>10/16/2022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EB81DA-9A9E-426C-AECB-2CD8B3E143EC}" type="slidenum">
              <a:rPr lang="en-US" smtClean="0"/>
              <a:t>‹#›</a:t>
            </a:fld>
            <a:endParaRPr lang="en-US"/>
          </a:p>
        </p:txBody>
      </p:sp>
    </p:spTree>
    <p:extLst>
      <p:ext uri="{BB962C8B-B14F-4D97-AF65-F5344CB8AC3E}">
        <p14:creationId xmlns:p14="http://schemas.microsoft.com/office/powerpoint/2010/main" val="3670847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73849C9-1481-4615-A742-FACB3C797280}" type="datetimeFigureOut">
              <a:rPr lang="en-US" smtClean="0"/>
              <a:t>10/16/2022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EB81DA-9A9E-426C-AECB-2CD8B3E143EC}"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4706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73849C9-1481-4615-A742-FACB3C797280}" type="datetimeFigureOut">
              <a:rPr lang="en-US" smtClean="0"/>
              <a:t>10/16/2022</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AEB81DA-9A9E-426C-AECB-2CD8B3E143EC}"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fc" descr="WIPO PUBLIC"/>
          <p:cNvSpPr txBox="1"/>
          <p:nvPr userDrawn="1"/>
        </p:nvSpPr>
        <p:spPr>
          <a:xfrm>
            <a:off x="0" y="6537960"/>
            <a:ext cx="12192000" cy="223138"/>
          </a:xfrm>
          <a:prstGeom prst="rect">
            <a:avLst/>
          </a:prstGeom>
          <a:noFill/>
        </p:spPr>
        <p:txBody>
          <a:bodyPr vert="horz" rtlCol="0">
            <a:spAutoFit/>
          </a:bodyPr>
          <a:lstStyle/>
          <a:p>
            <a:pPr algn="ctr"/>
            <a:r>
              <a:rPr lang="en-US" sz="850" b="0" i="0" u="none" baseline="0" smtClean="0">
                <a:solidFill>
                  <a:srgbClr val="000000"/>
                </a:solidFill>
                <a:latin typeface="Microsoft Sans Serif" panose="020B0604020202020204" pitchFamily="34" charset="0"/>
              </a:rPr>
              <a:t>WIPO PUBLIC</a:t>
            </a:r>
            <a:endParaRPr lang="en-US" sz="850" b="0" i="0" u="none" baseline="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6134079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www.wipo.int/export/sites/www/sme/en/documents/pdf/ip_panorama_2_learning_points.pdf" TargetMode="External"/><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p:txBody>
          <a:bodyPr>
            <a:normAutofit fontScale="90000"/>
          </a:bodyPr>
          <a:lstStyle/>
          <a:p>
            <a:r>
              <a:rPr lang="en-US" altLang="en-US" smtClean="0"/>
              <a:t>USING THE INTELLECTUAL PROPERTY SYSTEM FOR BUSINESS COMPETITIVENESS </a:t>
            </a:r>
          </a:p>
        </p:txBody>
      </p:sp>
      <p:sp>
        <p:nvSpPr>
          <p:cNvPr id="7171" name="Rectangle 3"/>
          <p:cNvSpPr>
            <a:spLocks noGrp="1" noChangeArrowheads="1"/>
          </p:cNvSpPr>
          <p:nvPr>
            <p:ph type="subTitle" idx="1"/>
          </p:nvPr>
        </p:nvSpPr>
        <p:spPr>
          <a:xfrm>
            <a:off x="8560377" y="4857065"/>
            <a:ext cx="3363769" cy="1669183"/>
          </a:xfrm>
        </p:spPr>
        <p:txBody>
          <a:bodyPr/>
          <a:lstStyle/>
          <a:p>
            <a:pPr>
              <a:lnSpc>
                <a:spcPct val="90000"/>
              </a:lnSpc>
            </a:pPr>
            <a:r>
              <a:rPr lang="en-GB" altLang="en-US" sz="3200" dirty="0"/>
              <a:t>INDUSTRIAL DESIGNS</a:t>
            </a:r>
            <a:endParaRPr lang="en-US" altLang="en-US" sz="3200" dirty="0"/>
          </a:p>
        </p:txBody>
      </p:sp>
    </p:spTree>
    <p:extLst>
      <p:ext uri="{BB962C8B-B14F-4D97-AF65-F5344CB8AC3E}">
        <p14:creationId xmlns:p14="http://schemas.microsoft.com/office/powerpoint/2010/main" val="41945797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GB" altLang="en-US" sz="4000"/>
              <a:t>Importance of design</a:t>
            </a:r>
            <a:endParaRPr lang="en-US" altLang="en-US" sz="4000"/>
          </a:p>
        </p:txBody>
      </p:sp>
      <p:sp>
        <p:nvSpPr>
          <p:cNvPr id="27651" name="Rectangle 5"/>
          <p:cNvSpPr>
            <a:spLocks noGrp="1" noChangeArrowheads="1"/>
          </p:cNvSpPr>
          <p:nvPr>
            <p:ph idx="1"/>
          </p:nvPr>
        </p:nvSpPr>
        <p:spPr>
          <a:xfrm>
            <a:off x="2279650" y="2235199"/>
            <a:ext cx="7488238" cy="3425825"/>
          </a:xfrm>
        </p:spPr>
        <p:txBody>
          <a:bodyPr/>
          <a:lstStyle/>
          <a:p>
            <a:pPr>
              <a:buFontTx/>
              <a:buNone/>
            </a:pPr>
            <a:r>
              <a:rPr lang="en-GB" altLang="en-US" dirty="0" smtClean="0"/>
              <a:t>It attracts potential customers easier.</a:t>
            </a:r>
          </a:p>
          <a:p>
            <a:pPr>
              <a:buFontTx/>
              <a:buNone/>
            </a:pPr>
            <a:endParaRPr lang="en-GB" altLang="en-US" b="1" dirty="0" smtClean="0">
              <a:solidFill>
                <a:srgbClr val="FF9900"/>
              </a:solidFill>
            </a:endParaRPr>
          </a:p>
          <a:p>
            <a:pPr>
              <a:buFontTx/>
              <a:buNone/>
            </a:pPr>
            <a:r>
              <a:rPr lang="en-GB" altLang="en-US" i="1" dirty="0" smtClean="0"/>
              <a:t>&lt;Insert: </a:t>
            </a:r>
            <a:r>
              <a:rPr lang="en-GB" altLang="en-US" dirty="0" smtClean="0"/>
              <a:t>examples of two products (for instance, chairs) of the same kind representing different external appearance)</a:t>
            </a:r>
            <a:r>
              <a:rPr lang="en-GB" altLang="en-US" i="1" dirty="0" smtClean="0"/>
              <a:t>&gt;</a:t>
            </a:r>
            <a:endParaRPr lang="en-US" altLang="en-US" i="1" dirty="0" smtClean="0"/>
          </a:p>
        </p:txBody>
      </p:sp>
    </p:spTree>
    <p:extLst>
      <p:ext uri="{BB962C8B-B14F-4D97-AF65-F5344CB8AC3E}">
        <p14:creationId xmlns:p14="http://schemas.microsoft.com/office/powerpoint/2010/main" val="3442252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GB" altLang="en-US" sz="4000"/>
              <a:t>Importance of design</a:t>
            </a:r>
            <a:endParaRPr lang="en-US" altLang="en-US" sz="4000"/>
          </a:p>
        </p:txBody>
      </p:sp>
      <p:sp>
        <p:nvSpPr>
          <p:cNvPr id="29699" name="Rectangle 3"/>
          <p:cNvSpPr>
            <a:spLocks noGrp="1" noChangeArrowheads="1"/>
          </p:cNvSpPr>
          <p:nvPr>
            <p:ph idx="1"/>
          </p:nvPr>
        </p:nvSpPr>
        <p:spPr>
          <a:xfrm>
            <a:off x="2279650" y="2309091"/>
            <a:ext cx="7488238" cy="3351934"/>
          </a:xfrm>
        </p:spPr>
        <p:txBody>
          <a:bodyPr/>
          <a:lstStyle/>
          <a:p>
            <a:pPr algn="ctr">
              <a:buFontTx/>
              <a:buNone/>
            </a:pPr>
            <a:r>
              <a:rPr lang="en-GB" altLang="en-US" b="1" dirty="0" smtClean="0">
                <a:solidFill>
                  <a:srgbClr val="FF9900"/>
                </a:solidFill>
              </a:rPr>
              <a:t>It wins customers’ loyalty.</a:t>
            </a:r>
          </a:p>
          <a:p>
            <a:pPr>
              <a:buFontTx/>
              <a:buNone/>
            </a:pPr>
            <a:endParaRPr lang="en-GB" altLang="en-US" b="1" dirty="0" smtClean="0">
              <a:solidFill>
                <a:srgbClr val="FF9900"/>
              </a:solidFill>
            </a:endParaRPr>
          </a:p>
          <a:p>
            <a:pPr>
              <a:buFontTx/>
              <a:buNone/>
            </a:pPr>
            <a:r>
              <a:rPr lang="en-GB" altLang="en-US" i="1" dirty="0" smtClean="0"/>
              <a:t>&lt;Insert: </a:t>
            </a:r>
            <a:r>
              <a:rPr lang="en-GB" altLang="en-US" dirty="0" smtClean="0"/>
              <a:t>examples of various products produced of one company (for instance, mobile phones, kitchen devices) representing different external appearance)</a:t>
            </a:r>
            <a:r>
              <a:rPr lang="en-GB" altLang="en-US" i="1" dirty="0" smtClean="0"/>
              <a:t>&gt;</a:t>
            </a:r>
            <a:endParaRPr lang="en-US" altLang="en-US" i="1" dirty="0" smtClean="0"/>
          </a:p>
        </p:txBody>
      </p:sp>
    </p:spTree>
    <p:extLst>
      <p:ext uri="{BB962C8B-B14F-4D97-AF65-F5344CB8AC3E}">
        <p14:creationId xmlns:p14="http://schemas.microsoft.com/office/powerpoint/2010/main" val="36083209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GB" altLang="en-US" sz="4000"/>
              <a:t>Importance of design</a:t>
            </a:r>
            <a:endParaRPr lang="en-US" altLang="en-US" sz="4000"/>
          </a:p>
        </p:txBody>
      </p:sp>
      <p:sp>
        <p:nvSpPr>
          <p:cNvPr id="31747" name="Rectangle 3"/>
          <p:cNvSpPr>
            <a:spLocks noGrp="1" noChangeArrowheads="1"/>
          </p:cNvSpPr>
          <p:nvPr>
            <p:ph idx="1"/>
          </p:nvPr>
        </p:nvSpPr>
        <p:spPr>
          <a:xfrm>
            <a:off x="2279650" y="1916113"/>
            <a:ext cx="7488238" cy="3744912"/>
          </a:xfrm>
        </p:spPr>
        <p:txBody>
          <a:bodyPr/>
          <a:lstStyle/>
          <a:p>
            <a:pPr algn="ctr">
              <a:buFontTx/>
              <a:buNone/>
            </a:pPr>
            <a:r>
              <a:rPr lang="en-GB" altLang="en-US" b="1" smtClean="0">
                <a:solidFill>
                  <a:srgbClr val="FF9900"/>
                </a:solidFill>
              </a:rPr>
              <a:t>It helps to create harmony between functionalities and a form of a product.</a:t>
            </a:r>
          </a:p>
          <a:p>
            <a:pPr algn="ctr">
              <a:buFontTx/>
              <a:buNone/>
            </a:pPr>
            <a:endParaRPr lang="en-GB" altLang="en-US" b="1" smtClean="0">
              <a:solidFill>
                <a:srgbClr val="FF9900"/>
              </a:solidFill>
            </a:endParaRPr>
          </a:p>
          <a:p>
            <a:pPr>
              <a:buFontTx/>
              <a:buNone/>
            </a:pPr>
            <a:r>
              <a:rPr lang="en-GB" altLang="en-US" i="1" smtClean="0"/>
              <a:t>&lt;Insert: </a:t>
            </a:r>
            <a:r>
              <a:rPr lang="en-GB" altLang="en-US" smtClean="0"/>
              <a:t>examples of cars, kitchen devices, etc.)</a:t>
            </a:r>
            <a:r>
              <a:rPr lang="en-GB" altLang="en-US" i="1" smtClean="0"/>
              <a:t>&gt;</a:t>
            </a:r>
            <a:endParaRPr lang="en-US" altLang="en-US" i="1" smtClean="0"/>
          </a:p>
        </p:txBody>
      </p:sp>
    </p:spTree>
    <p:extLst>
      <p:ext uri="{BB962C8B-B14F-4D97-AF65-F5344CB8AC3E}">
        <p14:creationId xmlns:p14="http://schemas.microsoft.com/office/powerpoint/2010/main" val="936250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GB" altLang="en-US" sz="4000"/>
              <a:t>Importance of design</a:t>
            </a:r>
            <a:endParaRPr lang="en-US" altLang="en-US" sz="4000"/>
          </a:p>
        </p:txBody>
      </p:sp>
      <p:sp>
        <p:nvSpPr>
          <p:cNvPr id="33795" name="Rectangle 3"/>
          <p:cNvSpPr>
            <a:spLocks noGrp="1" noChangeArrowheads="1"/>
          </p:cNvSpPr>
          <p:nvPr>
            <p:ph idx="1"/>
          </p:nvPr>
        </p:nvSpPr>
        <p:spPr>
          <a:xfrm>
            <a:off x="2279650" y="2084831"/>
            <a:ext cx="7488238" cy="3576193"/>
          </a:xfrm>
        </p:spPr>
        <p:txBody>
          <a:bodyPr/>
          <a:lstStyle/>
          <a:p>
            <a:pPr algn="ctr">
              <a:buFontTx/>
              <a:buNone/>
            </a:pPr>
            <a:r>
              <a:rPr lang="en-GB" altLang="en-US" b="1" dirty="0" smtClean="0">
                <a:solidFill>
                  <a:srgbClr val="FF9900"/>
                </a:solidFill>
              </a:rPr>
              <a:t>It can add value to a company’s products.</a:t>
            </a:r>
          </a:p>
          <a:p>
            <a:pPr algn="ctr">
              <a:buFontTx/>
              <a:buNone/>
            </a:pPr>
            <a:endParaRPr lang="en-GB" altLang="en-US" b="1" dirty="0" smtClean="0">
              <a:solidFill>
                <a:srgbClr val="FF9900"/>
              </a:solidFill>
            </a:endParaRPr>
          </a:p>
          <a:p>
            <a:pPr>
              <a:buFontTx/>
              <a:buNone/>
            </a:pPr>
            <a:r>
              <a:rPr lang="en-GB" altLang="en-US" i="1" dirty="0" smtClean="0"/>
              <a:t>&lt;Insert: </a:t>
            </a:r>
            <a:r>
              <a:rPr lang="en-GB" altLang="en-US" dirty="0" smtClean="0"/>
              <a:t>examples of two products of the same kind (for instance, tables) representing different external appearance and different price)</a:t>
            </a:r>
            <a:r>
              <a:rPr lang="en-GB" altLang="en-US" i="1" dirty="0" smtClean="0"/>
              <a:t>&gt;</a:t>
            </a:r>
            <a:endParaRPr lang="en-US" altLang="en-US" i="1" dirty="0" smtClean="0"/>
          </a:p>
        </p:txBody>
      </p:sp>
    </p:spTree>
    <p:extLst>
      <p:ext uri="{BB962C8B-B14F-4D97-AF65-F5344CB8AC3E}">
        <p14:creationId xmlns:p14="http://schemas.microsoft.com/office/powerpoint/2010/main" val="1227616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GB" altLang="en-US" dirty="0" smtClean="0"/>
              <a:t>Outline</a:t>
            </a:r>
            <a:endParaRPr lang="en-US" altLang="en-US" dirty="0" smtClean="0"/>
          </a:p>
        </p:txBody>
      </p:sp>
      <p:sp>
        <p:nvSpPr>
          <p:cNvPr id="35843" name="Rectangle 3"/>
          <p:cNvSpPr>
            <a:spLocks noGrp="1" noChangeArrowheads="1"/>
          </p:cNvSpPr>
          <p:nvPr>
            <p:ph idx="1"/>
          </p:nvPr>
        </p:nvSpPr>
        <p:spPr>
          <a:xfrm>
            <a:off x="1024128" y="1874982"/>
            <a:ext cx="8291513" cy="4297364"/>
          </a:xfrm>
        </p:spPr>
        <p:txBody>
          <a:bodyPr>
            <a:normAutofit fontScale="92500" lnSpcReduction="20000"/>
          </a:bodyPr>
          <a:lstStyle/>
          <a:p>
            <a:pPr>
              <a:lnSpc>
                <a:spcPct val="90000"/>
              </a:lnSpc>
              <a:buFont typeface="Wingdings" panose="05000000000000000000" pitchFamily="2" charset="2"/>
              <a:buChar char="§"/>
            </a:pPr>
            <a:r>
              <a:rPr lang="en-GB" altLang="en-US" dirty="0" smtClean="0">
                <a:solidFill>
                  <a:schemeClr val="bg2"/>
                </a:solidFill>
              </a:rPr>
              <a:t>What is “an industrial design”?</a:t>
            </a:r>
          </a:p>
          <a:p>
            <a:pPr>
              <a:lnSpc>
                <a:spcPct val="90000"/>
              </a:lnSpc>
              <a:buFont typeface="Wingdings" panose="05000000000000000000" pitchFamily="2" charset="2"/>
              <a:buChar char="§"/>
            </a:pPr>
            <a:endParaRPr lang="en-GB" altLang="en-US" dirty="0" smtClean="0">
              <a:solidFill>
                <a:schemeClr val="bg2"/>
              </a:solidFill>
            </a:endParaRPr>
          </a:p>
          <a:p>
            <a:pPr>
              <a:lnSpc>
                <a:spcPct val="90000"/>
              </a:lnSpc>
              <a:buFont typeface="Wingdings" panose="05000000000000000000" pitchFamily="2" charset="2"/>
              <a:buChar char="§"/>
            </a:pPr>
            <a:r>
              <a:rPr lang="en-GB" altLang="en-US" dirty="0" smtClean="0">
                <a:solidFill>
                  <a:schemeClr val="bg2"/>
                </a:solidFill>
              </a:rPr>
              <a:t>Design</a:t>
            </a:r>
            <a:r>
              <a:rPr lang="ru-RU" altLang="en-US" dirty="0" smtClean="0">
                <a:solidFill>
                  <a:schemeClr val="bg2"/>
                </a:solidFill>
              </a:rPr>
              <a:t> </a:t>
            </a:r>
            <a:r>
              <a:rPr lang="en-GB" altLang="en-US" dirty="0" smtClean="0">
                <a:solidFill>
                  <a:schemeClr val="bg2"/>
                </a:solidFill>
              </a:rPr>
              <a:t>as a tool to strengthen a company’s brands</a:t>
            </a:r>
          </a:p>
          <a:p>
            <a:pPr>
              <a:lnSpc>
                <a:spcPct val="90000"/>
              </a:lnSpc>
              <a:buFont typeface="Wingdings" panose="05000000000000000000" pitchFamily="2" charset="2"/>
              <a:buChar char="§"/>
            </a:pPr>
            <a:endParaRPr lang="en-GB" altLang="en-US" dirty="0" smtClean="0">
              <a:solidFill>
                <a:schemeClr val="bg2"/>
              </a:solidFill>
            </a:endParaRPr>
          </a:p>
          <a:p>
            <a:pPr>
              <a:lnSpc>
                <a:spcPct val="90000"/>
              </a:lnSpc>
              <a:buFont typeface="Wingdings" panose="05000000000000000000" pitchFamily="2" charset="2"/>
              <a:buChar char="§"/>
            </a:pPr>
            <a:r>
              <a:rPr lang="en-GB" altLang="en-US" b="1" dirty="0" smtClean="0"/>
              <a:t>Design as a part of a company’s branding strategy</a:t>
            </a:r>
          </a:p>
          <a:p>
            <a:pPr>
              <a:lnSpc>
                <a:spcPct val="90000"/>
              </a:lnSpc>
              <a:buFont typeface="Wingdings" panose="05000000000000000000" pitchFamily="2" charset="2"/>
              <a:buChar char="§"/>
            </a:pPr>
            <a:endParaRPr lang="en-GB" altLang="en-US" b="1" dirty="0" smtClean="0"/>
          </a:p>
          <a:p>
            <a:pPr>
              <a:lnSpc>
                <a:spcPct val="90000"/>
              </a:lnSpc>
              <a:buFont typeface="Wingdings" panose="05000000000000000000" pitchFamily="2" charset="2"/>
              <a:buChar char="§"/>
            </a:pPr>
            <a:r>
              <a:rPr lang="en-GB" altLang="en-US" dirty="0" smtClean="0">
                <a:solidFill>
                  <a:schemeClr val="bg2"/>
                </a:solidFill>
              </a:rPr>
              <a:t>Protection of industrial designs: when, why and how</a:t>
            </a:r>
          </a:p>
          <a:p>
            <a:pPr>
              <a:lnSpc>
                <a:spcPct val="90000"/>
              </a:lnSpc>
              <a:buFont typeface="Wingdings" panose="05000000000000000000" pitchFamily="2" charset="2"/>
              <a:buChar char="§"/>
            </a:pPr>
            <a:endParaRPr lang="en-GB" altLang="en-US" dirty="0" smtClean="0">
              <a:solidFill>
                <a:schemeClr val="bg2"/>
              </a:solidFill>
            </a:endParaRPr>
          </a:p>
          <a:p>
            <a:pPr>
              <a:lnSpc>
                <a:spcPct val="90000"/>
              </a:lnSpc>
              <a:buFont typeface="Wingdings" panose="05000000000000000000" pitchFamily="2" charset="2"/>
              <a:buChar char="§"/>
            </a:pPr>
            <a:r>
              <a:rPr lang="en-GB" altLang="en-US" dirty="0" smtClean="0">
                <a:solidFill>
                  <a:schemeClr val="bg2"/>
                </a:solidFill>
              </a:rPr>
              <a:t>Designs and other company’s IP assets: multi-protection</a:t>
            </a:r>
          </a:p>
          <a:p>
            <a:pPr>
              <a:lnSpc>
                <a:spcPct val="90000"/>
              </a:lnSpc>
              <a:buFont typeface="Wingdings" panose="05000000000000000000" pitchFamily="2" charset="2"/>
              <a:buChar char="§"/>
            </a:pPr>
            <a:endParaRPr lang="en-GB" altLang="en-US" dirty="0" smtClean="0">
              <a:solidFill>
                <a:schemeClr val="bg2"/>
              </a:solidFill>
            </a:endParaRPr>
          </a:p>
          <a:p>
            <a:pPr>
              <a:lnSpc>
                <a:spcPct val="90000"/>
              </a:lnSpc>
              <a:buFont typeface="Wingdings" panose="05000000000000000000" pitchFamily="2" charset="2"/>
              <a:buChar char="§"/>
            </a:pPr>
            <a:r>
              <a:rPr lang="en-GB" altLang="en-US" dirty="0" smtClean="0">
                <a:solidFill>
                  <a:schemeClr val="bg2"/>
                </a:solidFill>
              </a:rPr>
              <a:t>Workshop: case studies</a:t>
            </a:r>
            <a:endParaRPr lang="en-US" altLang="en-US" dirty="0" smtClean="0">
              <a:solidFill>
                <a:schemeClr val="bg2"/>
              </a:solidFill>
            </a:endParaRPr>
          </a:p>
        </p:txBody>
      </p:sp>
    </p:spTree>
    <p:extLst>
      <p:ext uri="{BB962C8B-B14F-4D97-AF65-F5344CB8AC3E}">
        <p14:creationId xmlns:p14="http://schemas.microsoft.com/office/powerpoint/2010/main" val="18920841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1058864" y="826295"/>
            <a:ext cx="8218487" cy="1152525"/>
          </a:xfrm>
        </p:spPr>
        <p:txBody>
          <a:bodyPr/>
          <a:lstStyle/>
          <a:p>
            <a:r>
              <a:rPr lang="en-GB" altLang="en-US" sz="4000" dirty="0"/>
              <a:t>Design as a part of branding strategy</a:t>
            </a:r>
            <a:endParaRPr lang="en-US" altLang="en-US" sz="4000" dirty="0"/>
          </a:p>
        </p:txBody>
      </p:sp>
      <p:sp>
        <p:nvSpPr>
          <p:cNvPr id="37891" name="Rectangle 8"/>
          <p:cNvSpPr>
            <a:spLocks noGrp="1" noChangeArrowheads="1"/>
          </p:cNvSpPr>
          <p:nvPr>
            <p:ph idx="1"/>
          </p:nvPr>
        </p:nvSpPr>
        <p:spPr>
          <a:xfrm>
            <a:off x="3719514" y="4508501"/>
            <a:ext cx="5329237" cy="1617663"/>
          </a:xfrm>
        </p:spPr>
        <p:txBody>
          <a:bodyPr/>
          <a:lstStyle/>
          <a:p>
            <a:pPr>
              <a:buFontTx/>
              <a:buNone/>
            </a:pPr>
            <a:r>
              <a:rPr lang="en-GB" altLang="en-US" b="1" smtClean="0"/>
              <a:t>Functional		Emotional</a:t>
            </a:r>
          </a:p>
          <a:p>
            <a:pPr>
              <a:buFontTx/>
              <a:buNone/>
            </a:pPr>
            <a:r>
              <a:rPr lang="en-GB" altLang="en-US" b="1" smtClean="0"/>
              <a:t>differentiation	value creation</a:t>
            </a:r>
            <a:endParaRPr lang="en-US" altLang="en-US" b="1" smtClean="0"/>
          </a:p>
        </p:txBody>
      </p:sp>
      <p:sp>
        <p:nvSpPr>
          <p:cNvPr id="37892" name="Rectangle 5"/>
          <p:cNvSpPr>
            <a:spLocks noChangeArrowheads="1"/>
          </p:cNvSpPr>
          <p:nvPr/>
        </p:nvSpPr>
        <p:spPr bwMode="auto">
          <a:xfrm>
            <a:off x="4151313" y="2205039"/>
            <a:ext cx="3816350" cy="1851025"/>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a:r>
              <a:rPr lang="en-GB" altLang="en-US" b="1" dirty="0"/>
              <a:t>Two basic strategies of </a:t>
            </a:r>
          </a:p>
          <a:p>
            <a:pPr algn="ctr"/>
            <a:r>
              <a:rPr lang="en-GB" altLang="en-US" b="1" dirty="0"/>
              <a:t>driving value </a:t>
            </a:r>
          </a:p>
          <a:p>
            <a:pPr algn="ctr"/>
            <a:r>
              <a:rPr lang="en-GB" altLang="en-US" b="1" dirty="0"/>
              <a:t>through designs</a:t>
            </a:r>
            <a:endParaRPr lang="en-US" altLang="en-US" b="1" dirty="0"/>
          </a:p>
        </p:txBody>
      </p:sp>
      <p:sp>
        <p:nvSpPr>
          <p:cNvPr id="37893" name="AutoShape 6"/>
          <p:cNvSpPr>
            <a:spLocks noChangeArrowheads="1"/>
          </p:cNvSpPr>
          <p:nvPr/>
        </p:nvSpPr>
        <p:spPr bwMode="auto">
          <a:xfrm>
            <a:off x="2782889" y="3789364"/>
            <a:ext cx="733425" cy="1214437"/>
          </a:xfrm>
          <a:prstGeom prst="curvedRightArrow">
            <a:avLst>
              <a:gd name="adj1" fmla="val 33117"/>
              <a:gd name="adj2" fmla="val 66234"/>
              <a:gd name="adj3" fmla="val 33333"/>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endParaRPr lang="en-US" altLang="en-US"/>
          </a:p>
        </p:txBody>
      </p:sp>
      <p:sp>
        <p:nvSpPr>
          <p:cNvPr id="37894" name="AutoShape 7"/>
          <p:cNvSpPr>
            <a:spLocks noChangeArrowheads="1"/>
          </p:cNvSpPr>
          <p:nvPr/>
        </p:nvSpPr>
        <p:spPr bwMode="auto">
          <a:xfrm>
            <a:off x="8543926" y="3789364"/>
            <a:ext cx="733425" cy="1214437"/>
          </a:xfrm>
          <a:prstGeom prst="curvedLeftArrow">
            <a:avLst>
              <a:gd name="adj1" fmla="val 33117"/>
              <a:gd name="adj2" fmla="val 66234"/>
              <a:gd name="adj3" fmla="val 33333"/>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endParaRPr lang="en-US" altLang="en-US"/>
          </a:p>
        </p:txBody>
      </p:sp>
    </p:spTree>
    <p:extLst>
      <p:ext uri="{BB962C8B-B14F-4D97-AF65-F5344CB8AC3E}">
        <p14:creationId xmlns:p14="http://schemas.microsoft.com/office/powerpoint/2010/main" val="40221720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GB" altLang="en-US" dirty="0" smtClean="0"/>
              <a:t>Visual Designs</a:t>
            </a:r>
            <a:endParaRPr lang="en-US" altLang="en-US" dirty="0" smtClean="0"/>
          </a:p>
        </p:txBody>
      </p:sp>
      <p:sp>
        <p:nvSpPr>
          <p:cNvPr id="26627" name="Rectangle 3"/>
          <p:cNvSpPr>
            <a:spLocks noGrp="1" noChangeArrowheads="1"/>
          </p:cNvSpPr>
          <p:nvPr>
            <p:ph idx="1"/>
          </p:nvPr>
        </p:nvSpPr>
        <p:spPr>
          <a:xfrm>
            <a:off x="1981201" y="2084832"/>
            <a:ext cx="7859713" cy="4041332"/>
          </a:xfrm>
        </p:spPr>
        <p:txBody>
          <a:bodyPr/>
          <a:lstStyle/>
          <a:p>
            <a:pPr marL="0">
              <a:buNone/>
              <a:defRPr/>
            </a:pPr>
            <a:r>
              <a:rPr lang="en-GB" altLang="en-US" dirty="0"/>
              <a:t>Driven by a form and desire to communicate the value to consumers without interaction with products</a:t>
            </a:r>
          </a:p>
          <a:p>
            <a:pPr algn="ctr">
              <a:lnSpc>
                <a:spcPct val="90000"/>
              </a:lnSpc>
              <a:buFontTx/>
              <a:buNone/>
              <a:defRPr/>
            </a:pPr>
            <a:endParaRPr lang="en-GB" altLang="en-US" i="1" dirty="0">
              <a:solidFill>
                <a:srgbClr val="FF9900"/>
              </a:solidFill>
            </a:endParaRPr>
          </a:p>
          <a:p>
            <a:pPr algn="ctr">
              <a:lnSpc>
                <a:spcPct val="90000"/>
              </a:lnSpc>
              <a:buFontTx/>
              <a:buNone/>
              <a:defRPr/>
            </a:pPr>
            <a:r>
              <a:rPr lang="en-GB" altLang="en-US" sz="2800" i="1" dirty="0"/>
              <a:t>&lt;Insert: </a:t>
            </a:r>
            <a:r>
              <a:rPr lang="en-GB" altLang="en-US" sz="2800" dirty="0"/>
              <a:t>examples of distinctive visual designs, including examples from local SMEs</a:t>
            </a:r>
            <a:r>
              <a:rPr lang="en-GB" altLang="en-US" sz="2800" i="1" dirty="0"/>
              <a:t>&gt;</a:t>
            </a:r>
          </a:p>
          <a:p>
            <a:pPr algn="ctr">
              <a:lnSpc>
                <a:spcPct val="90000"/>
              </a:lnSpc>
              <a:buFontTx/>
              <a:buNone/>
              <a:defRPr/>
            </a:pPr>
            <a:r>
              <a:rPr lang="en-GB" altLang="en-US" sz="2800" i="1" dirty="0"/>
              <a:t>&lt;For example:</a:t>
            </a:r>
          </a:p>
          <a:p>
            <a:pPr algn="ctr">
              <a:lnSpc>
                <a:spcPct val="90000"/>
              </a:lnSpc>
              <a:buFontTx/>
              <a:buNone/>
              <a:defRPr/>
            </a:pPr>
            <a:r>
              <a:rPr lang="en-GB" altLang="en-US" sz="2800" b="1" dirty="0"/>
              <a:t>Apple iPod, Burberry textile, Volkswagen beetle car, etc.</a:t>
            </a:r>
            <a:r>
              <a:rPr lang="en-GB" altLang="en-US" sz="2800" i="1" dirty="0"/>
              <a:t>&gt;</a:t>
            </a:r>
          </a:p>
          <a:p>
            <a:pPr algn="ctr">
              <a:lnSpc>
                <a:spcPct val="90000"/>
              </a:lnSpc>
              <a:buFontTx/>
              <a:buNone/>
              <a:defRPr/>
            </a:pPr>
            <a:endParaRPr lang="en-US" altLang="en-US" sz="2000" i="1" dirty="0"/>
          </a:p>
        </p:txBody>
      </p:sp>
    </p:spTree>
    <p:extLst>
      <p:ext uri="{BB962C8B-B14F-4D97-AF65-F5344CB8AC3E}">
        <p14:creationId xmlns:p14="http://schemas.microsoft.com/office/powerpoint/2010/main" val="14694265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normAutofit/>
          </a:bodyPr>
          <a:lstStyle/>
          <a:p>
            <a:r>
              <a:rPr lang="en-GB" altLang="en-US" dirty="0"/>
              <a:t>Utilitarian Designs</a:t>
            </a:r>
            <a:endParaRPr lang="en-US" altLang="en-US" dirty="0"/>
          </a:p>
        </p:txBody>
      </p:sp>
      <p:sp>
        <p:nvSpPr>
          <p:cNvPr id="137219" name="Rectangle 3"/>
          <p:cNvSpPr>
            <a:spLocks noGrp="1" noChangeArrowheads="1"/>
          </p:cNvSpPr>
          <p:nvPr>
            <p:ph idx="1"/>
          </p:nvPr>
        </p:nvSpPr>
        <p:spPr>
          <a:xfrm>
            <a:off x="1981201" y="2152073"/>
            <a:ext cx="7859713" cy="3974091"/>
          </a:xfrm>
        </p:spPr>
        <p:txBody>
          <a:bodyPr/>
          <a:lstStyle/>
          <a:p>
            <a:pPr marL="0">
              <a:buNone/>
              <a:defRPr/>
            </a:pPr>
            <a:r>
              <a:rPr lang="en-GB" altLang="en-US" dirty="0"/>
              <a:t>Focuses on practical benefits a product may provide and attempts to achieve functional differentiation</a:t>
            </a:r>
          </a:p>
          <a:p>
            <a:pPr algn="ctr">
              <a:lnSpc>
                <a:spcPct val="90000"/>
              </a:lnSpc>
              <a:buFontTx/>
              <a:buNone/>
              <a:defRPr/>
            </a:pPr>
            <a:endParaRPr lang="en-GB" altLang="en-US" i="1" dirty="0">
              <a:solidFill>
                <a:srgbClr val="FF9900"/>
              </a:solidFill>
            </a:endParaRPr>
          </a:p>
          <a:p>
            <a:pPr algn="ctr">
              <a:lnSpc>
                <a:spcPct val="90000"/>
              </a:lnSpc>
              <a:buFontTx/>
              <a:buNone/>
              <a:defRPr/>
            </a:pPr>
            <a:r>
              <a:rPr lang="en-GB" altLang="en-US" sz="2800" i="1" dirty="0"/>
              <a:t>&lt;Insert: </a:t>
            </a:r>
            <a:r>
              <a:rPr lang="en-GB" altLang="en-US" sz="2800" dirty="0"/>
              <a:t>examples of distinctive utilitarian designs, including examples from local SMEs</a:t>
            </a:r>
            <a:r>
              <a:rPr lang="en-GB" altLang="en-US" sz="2800" i="1" dirty="0"/>
              <a:t>&gt;</a:t>
            </a:r>
          </a:p>
          <a:p>
            <a:pPr algn="ctr">
              <a:lnSpc>
                <a:spcPct val="90000"/>
              </a:lnSpc>
              <a:buFontTx/>
              <a:buNone/>
              <a:defRPr/>
            </a:pPr>
            <a:r>
              <a:rPr lang="en-GB" altLang="en-US" sz="2800" i="1" dirty="0"/>
              <a:t>&lt;For example:</a:t>
            </a:r>
          </a:p>
          <a:p>
            <a:pPr algn="ctr">
              <a:lnSpc>
                <a:spcPct val="90000"/>
              </a:lnSpc>
              <a:buFontTx/>
              <a:buNone/>
              <a:defRPr/>
            </a:pPr>
            <a:r>
              <a:rPr lang="en-GB" altLang="en-US" sz="2800" b="1" dirty="0"/>
              <a:t>small kitchen devices, photo cameras, computers, etc.</a:t>
            </a:r>
            <a:r>
              <a:rPr lang="en-GB" altLang="en-US" sz="2800" i="1" dirty="0"/>
              <a:t>&gt;</a:t>
            </a:r>
          </a:p>
          <a:p>
            <a:pPr algn="ctr">
              <a:lnSpc>
                <a:spcPct val="90000"/>
              </a:lnSpc>
              <a:buFontTx/>
              <a:buNone/>
              <a:defRPr/>
            </a:pPr>
            <a:endParaRPr lang="en-US" altLang="en-US" sz="2000" i="1" dirty="0"/>
          </a:p>
        </p:txBody>
      </p:sp>
    </p:spTree>
    <p:extLst>
      <p:ext uri="{BB962C8B-B14F-4D97-AF65-F5344CB8AC3E}">
        <p14:creationId xmlns:p14="http://schemas.microsoft.com/office/powerpoint/2010/main" val="2932962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GB" altLang="en-US" dirty="0"/>
              <a:t>Utilitarian</a:t>
            </a:r>
            <a:r>
              <a:rPr lang="en-GB" altLang="en-US" dirty="0" smtClean="0"/>
              <a:t> Designs</a:t>
            </a:r>
            <a:endParaRPr lang="en-US" altLang="en-US" dirty="0" smtClean="0"/>
          </a:p>
        </p:txBody>
      </p:sp>
      <p:sp>
        <p:nvSpPr>
          <p:cNvPr id="137219" name="Rectangle 3"/>
          <p:cNvSpPr>
            <a:spLocks noGrp="1" noChangeArrowheads="1"/>
          </p:cNvSpPr>
          <p:nvPr>
            <p:ph idx="1"/>
          </p:nvPr>
        </p:nvSpPr>
        <p:spPr>
          <a:xfrm>
            <a:off x="1981201" y="2179782"/>
            <a:ext cx="7859713" cy="3946382"/>
          </a:xfrm>
        </p:spPr>
        <p:txBody>
          <a:bodyPr/>
          <a:lstStyle/>
          <a:p>
            <a:pPr marL="0">
              <a:buNone/>
              <a:defRPr/>
            </a:pPr>
            <a:r>
              <a:rPr lang="en-GB" altLang="en-US" dirty="0"/>
              <a:t>Focuses on practical benefits a product may provide and attempts to achieve functional differentiation</a:t>
            </a:r>
          </a:p>
          <a:p>
            <a:pPr algn="ctr">
              <a:lnSpc>
                <a:spcPct val="90000"/>
              </a:lnSpc>
              <a:buFontTx/>
              <a:buNone/>
              <a:defRPr/>
            </a:pPr>
            <a:endParaRPr lang="en-GB" altLang="en-US" i="1" dirty="0">
              <a:solidFill>
                <a:srgbClr val="FF9900"/>
              </a:solidFill>
            </a:endParaRPr>
          </a:p>
          <a:p>
            <a:pPr algn="ctr">
              <a:lnSpc>
                <a:spcPct val="90000"/>
              </a:lnSpc>
              <a:buFontTx/>
              <a:buNone/>
              <a:defRPr/>
            </a:pPr>
            <a:r>
              <a:rPr lang="en-GB" altLang="en-US" sz="2800" i="1" dirty="0"/>
              <a:t>&lt;Insert: </a:t>
            </a:r>
            <a:r>
              <a:rPr lang="en-GB" altLang="en-US" sz="2800" dirty="0"/>
              <a:t>examples of distinctive utilitarian designs, including examples from local SMEs</a:t>
            </a:r>
            <a:r>
              <a:rPr lang="en-GB" altLang="en-US" sz="2800" i="1" dirty="0"/>
              <a:t>&gt;</a:t>
            </a:r>
          </a:p>
          <a:p>
            <a:pPr algn="ctr">
              <a:lnSpc>
                <a:spcPct val="90000"/>
              </a:lnSpc>
              <a:buFontTx/>
              <a:buNone/>
              <a:defRPr/>
            </a:pPr>
            <a:r>
              <a:rPr lang="en-GB" altLang="en-US" sz="2800" i="1" dirty="0"/>
              <a:t>&lt;For example:</a:t>
            </a:r>
          </a:p>
          <a:p>
            <a:pPr algn="ctr">
              <a:lnSpc>
                <a:spcPct val="90000"/>
              </a:lnSpc>
              <a:buFontTx/>
              <a:buNone/>
              <a:defRPr/>
            </a:pPr>
            <a:r>
              <a:rPr lang="en-GB" altLang="en-US" sz="2800" b="1" dirty="0"/>
              <a:t>small kitchen devices, photo cameras, computers, etc.</a:t>
            </a:r>
            <a:r>
              <a:rPr lang="en-GB" altLang="en-US" sz="2800" i="1" dirty="0"/>
              <a:t>&gt;</a:t>
            </a:r>
          </a:p>
          <a:p>
            <a:pPr algn="ctr">
              <a:lnSpc>
                <a:spcPct val="90000"/>
              </a:lnSpc>
              <a:buFontTx/>
              <a:buNone/>
              <a:defRPr/>
            </a:pPr>
            <a:endParaRPr lang="en-US" altLang="en-US" sz="2000" i="1" dirty="0"/>
          </a:p>
        </p:txBody>
      </p:sp>
    </p:spTree>
    <p:extLst>
      <p:ext uri="{BB962C8B-B14F-4D97-AF65-F5344CB8AC3E}">
        <p14:creationId xmlns:p14="http://schemas.microsoft.com/office/powerpoint/2010/main" val="4778638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1076719" y="676331"/>
            <a:ext cx="10101685" cy="1271147"/>
          </a:xfrm>
        </p:spPr>
        <p:txBody>
          <a:bodyPr>
            <a:noAutofit/>
          </a:bodyPr>
          <a:lstStyle/>
          <a:p>
            <a:r>
              <a:rPr lang="en-GB" altLang="en-US" dirty="0"/>
              <a:t>Designs as a Part of a Company’s Branding or Marketing Strategy</a:t>
            </a:r>
            <a:endParaRPr lang="en-US" altLang="en-US" dirty="0"/>
          </a:p>
        </p:txBody>
      </p:sp>
      <p:sp>
        <p:nvSpPr>
          <p:cNvPr id="46083" name="Rectangle 3"/>
          <p:cNvSpPr>
            <a:spLocks noGrp="1" noChangeArrowheads="1"/>
          </p:cNvSpPr>
          <p:nvPr>
            <p:ph idx="1"/>
          </p:nvPr>
        </p:nvSpPr>
        <p:spPr>
          <a:xfrm>
            <a:off x="2135189" y="2708275"/>
            <a:ext cx="7705725" cy="3417888"/>
          </a:xfrm>
        </p:spPr>
        <p:txBody>
          <a:bodyPr/>
          <a:lstStyle/>
          <a:p>
            <a:r>
              <a:rPr lang="en-GB" altLang="en-US" sz="3200" b="1" dirty="0">
                <a:solidFill>
                  <a:schemeClr val="accent1"/>
                </a:solidFill>
              </a:rPr>
              <a:t>General branding strategy</a:t>
            </a:r>
          </a:p>
          <a:p>
            <a:pPr lvl="1"/>
            <a:r>
              <a:rPr lang="en-GB" altLang="en-US" sz="3200" dirty="0"/>
              <a:t>Multi-brand strategy</a:t>
            </a:r>
          </a:p>
          <a:p>
            <a:pPr lvl="1"/>
            <a:r>
              <a:rPr lang="en-GB" altLang="en-US" sz="3200" dirty="0"/>
              <a:t>Family brand strategy</a:t>
            </a:r>
          </a:p>
          <a:p>
            <a:pPr lvl="1">
              <a:buFontTx/>
              <a:buNone/>
            </a:pPr>
            <a:endParaRPr lang="en-GB" altLang="en-US" sz="3200" dirty="0"/>
          </a:p>
          <a:p>
            <a:r>
              <a:rPr lang="en-GB" altLang="en-US" sz="3200" b="1" dirty="0">
                <a:solidFill>
                  <a:schemeClr val="accent1"/>
                </a:solidFill>
              </a:rPr>
              <a:t>Product/line or brand extension</a:t>
            </a:r>
          </a:p>
          <a:p>
            <a:pPr algn="ctr">
              <a:buFontTx/>
              <a:buNone/>
            </a:pPr>
            <a:endParaRPr lang="en-GB" altLang="en-US" sz="3600" i="1" dirty="0">
              <a:solidFill>
                <a:srgbClr val="663300"/>
              </a:solidFill>
            </a:endParaRPr>
          </a:p>
          <a:p>
            <a:pPr algn="ctr">
              <a:buFontTx/>
              <a:buNone/>
            </a:pPr>
            <a:endParaRPr lang="en-GB" altLang="en-US" sz="3600" i="1" dirty="0"/>
          </a:p>
        </p:txBody>
      </p:sp>
    </p:spTree>
    <p:extLst>
      <p:ext uri="{BB962C8B-B14F-4D97-AF65-F5344CB8AC3E}">
        <p14:creationId xmlns:p14="http://schemas.microsoft.com/office/powerpoint/2010/main" val="743435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dirty="0"/>
              <a:t>Outline</a:t>
            </a:r>
            <a:endParaRPr lang="en-US" altLang="en-US" dirty="0"/>
          </a:p>
        </p:txBody>
      </p:sp>
      <p:sp>
        <p:nvSpPr>
          <p:cNvPr id="11267" name="Rectangle 3"/>
          <p:cNvSpPr>
            <a:spLocks noGrp="1" noChangeArrowheads="1"/>
          </p:cNvSpPr>
          <p:nvPr>
            <p:ph idx="1"/>
          </p:nvPr>
        </p:nvSpPr>
        <p:spPr>
          <a:xfrm>
            <a:off x="1981201" y="1921164"/>
            <a:ext cx="8291513" cy="4205000"/>
          </a:xfrm>
        </p:spPr>
        <p:txBody>
          <a:bodyPr>
            <a:normAutofit fontScale="85000" lnSpcReduction="20000"/>
          </a:bodyPr>
          <a:lstStyle/>
          <a:p>
            <a:pPr>
              <a:lnSpc>
                <a:spcPct val="90000"/>
              </a:lnSpc>
              <a:buFont typeface="Wingdings" panose="05000000000000000000" pitchFamily="2" charset="2"/>
              <a:buChar char="§"/>
            </a:pPr>
            <a:r>
              <a:rPr lang="en-GB" altLang="en-US" b="1" dirty="0" smtClean="0"/>
              <a:t>What is “an industrial design”?</a:t>
            </a:r>
          </a:p>
          <a:p>
            <a:pPr>
              <a:lnSpc>
                <a:spcPct val="90000"/>
              </a:lnSpc>
              <a:buFont typeface="Wingdings" panose="05000000000000000000" pitchFamily="2" charset="2"/>
              <a:buChar char="§"/>
            </a:pPr>
            <a:endParaRPr lang="en-GB" altLang="en-US" b="1" dirty="0" smtClean="0"/>
          </a:p>
          <a:p>
            <a:pPr>
              <a:lnSpc>
                <a:spcPct val="90000"/>
              </a:lnSpc>
              <a:buFont typeface="Wingdings" panose="05000000000000000000" pitchFamily="2" charset="2"/>
              <a:buChar char="§"/>
            </a:pPr>
            <a:r>
              <a:rPr lang="en-GB" altLang="en-US" dirty="0" smtClean="0">
                <a:solidFill>
                  <a:schemeClr val="bg2"/>
                </a:solidFill>
              </a:rPr>
              <a:t>Design</a:t>
            </a:r>
            <a:r>
              <a:rPr lang="ru-RU" altLang="en-US" dirty="0" smtClean="0">
                <a:solidFill>
                  <a:schemeClr val="bg2"/>
                </a:solidFill>
              </a:rPr>
              <a:t> </a:t>
            </a:r>
            <a:r>
              <a:rPr lang="en-GB" altLang="en-US" dirty="0" smtClean="0">
                <a:solidFill>
                  <a:schemeClr val="bg2"/>
                </a:solidFill>
              </a:rPr>
              <a:t>as a tool to strengthen a company’s brands</a:t>
            </a:r>
          </a:p>
          <a:p>
            <a:pPr>
              <a:lnSpc>
                <a:spcPct val="90000"/>
              </a:lnSpc>
              <a:buFont typeface="Wingdings" panose="05000000000000000000" pitchFamily="2" charset="2"/>
              <a:buChar char="§"/>
            </a:pPr>
            <a:endParaRPr lang="en-GB" altLang="en-US" dirty="0" smtClean="0">
              <a:solidFill>
                <a:schemeClr val="bg2"/>
              </a:solidFill>
            </a:endParaRPr>
          </a:p>
          <a:p>
            <a:pPr>
              <a:lnSpc>
                <a:spcPct val="90000"/>
              </a:lnSpc>
              <a:buFont typeface="Wingdings" panose="05000000000000000000" pitchFamily="2" charset="2"/>
              <a:buChar char="§"/>
            </a:pPr>
            <a:r>
              <a:rPr lang="en-GB" altLang="en-US" dirty="0" smtClean="0">
                <a:solidFill>
                  <a:schemeClr val="bg2"/>
                </a:solidFill>
              </a:rPr>
              <a:t>Design as a part of a company’s branding strategy</a:t>
            </a:r>
          </a:p>
          <a:p>
            <a:pPr>
              <a:lnSpc>
                <a:spcPct val="90000"/>
              </a:lnSpc>
              <a:buFont typeface="Wingdings" panose="05000000000000000000" pitchFamily="2" charset="2"/>
              <a:buChar char="§"/>
            </a:pPr>
            <a:endParaRPr lang="en-GB" altLang="en-US" dirty="0" smtClean="0">
              <a:solidFill>
                <a:schemeClr val="bg2"/>
              </a:solidFill>
            </a:endParaRPr>
          </a:p>
          <a:p>
            <a:pPr>
              <a:lnSpc>
                <a:spcPct val="90000"/>
              </a:lnSpc>
              <a:buFont typeface="Wingdings" panose="05000000000000000000" pitchFamily="2" charset="2"/>
              <a:buChar char="§"/>
            </a:pPr>
            <a:r>
              <a:rPr lang="en-GB" altLang="en-US" dirty="0" smtClean="0">
                <a:solidFill>
                  <a:schemeClr val="bg2"/>
                </a:solidFill>
              </a:rPr>
              <a:t>Protection of industrial designs: when, why and how</a:t>
            </a:r>
          </a:p>
          <a:p>
            <a:pPr>
              <a:lnSpc>
                <a:spcPct val="90000"/>
              </a:lnSpc>
              <a:buFont typeface="Wingdings" panose="05000000000000000000" pitchFamily="2" charset="2"/>
              <a:buChar char="§"/>
            </a:pPr>
            <a:endParaRPr lang="en-GB" altLang="en-US" dirty="0" smtClean="0">
              <a:solidFill>
                <a:schemeClr val="bg2"/>
              </a:solidFill>
            </a:endParaRPr>
          </a:p>
          <a:p>
            <a:pPr>
              <a:lnSpc>
                <a:spcPct val="90000"/>
              </a:lnSpc>
              <a:buFont typeface="Wingdings" panose="05000000000000000000" pitchFamily="2" charset="2"/>
              <a:buChar char="§"/>
            </a:pPr>
            <a:r>
              <a:rPr lang="en-GB" altLang="en-US" dirty="0" smtClean="0">
                <a:solidFill>
                  <a:schemeClr val="bg2"/>
                </a:solidFill>
              </a:rPr>
              <a:t>Designs and other company’s IP assets: multi-protection</a:t>
            </a:r>
          </a:p>
          <a:p>
            <a:pPr>
              <a:lnSpc>
                <a:spcPct val="90000"/>
              </a:lnSpc>
              <a:buFont typeface="Wingdings" panose="05000000000000000000" pitchFamily="2" charset="2"/>
              <a:buChar char="§"/>
            </a:pPr>
            <a:endParaRPr lang="en-GB" altLang="en-US" dirty="0" smtClean="0">
              <a:solidFill>
                <a:schemeClr val="bg2"/>
              </a:solidFill>
            </a:endParaRPr>
          </a:p>
          <a:p>
            <a:pPr>
              <a:lnSpc>
                <a:spcPct val="90000"/>
              </a:lnSpc>
              <a:buFont typeface="Wingdings" panose="05000000000000000000" pitchFamily="2" charset="2"/>
              <a:buChar char="§"/>
            </a:pPr>
            <a:r>
              <a:rPr lang="en-GB" altLang="en-US" dirty="0" smtClean="0">
                <a:solidFill>
                  <a:schemeClr val="bg2"/>
                </a:solidFill>
              </a:rPr>
              <a:t>Workshop: case studies</a:t>
            </a:r>
            <a:endParaRPr lang="en-US" altLang="en-US" dirty="0" smtClean="0">
              <a:solidFill>
                <a:schemeClr val="bg2"/>
              </a:solidFill>
            </a:endParaRPr>
          </a:p>
        </p:txBody>
      </p:sp>
    </p:spTree>
    <p:extLst>
      <p:ext uri="{BB962C8B-B14F-4D97-AF65-F5344CB8AC3E}">
        <p14:creationId xmlns:p14="http://schemas.microsoft.com/office/powerpoint/2010/main" val="27775158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normAutofit/>
          </a:bodyPr>
          <a:lstStyle/>
          <a:p>
            <a:r>
              <a:rPr lang="en-GB" altLang="en-US" dirty="0"/>
              <a:t>General Branding Strategy</a:t>
            </a:r>
            <a:endParaRPr lang="en-US" altLang="en-US" dirty="0"/>
          </a:p>
        </p:txBody>
      </p:sp>
      <p:sp>
        <p:nvSpPr>
          <p:cNvPr id="48131" name="Rectangle 3"/>
          <p:cNvSpPr>
            <a:spLocks noGrp="1" noChangeArrowheads="1"/>
          </p:cNvSpPr>
          <p:nvPr>
            <p:ph idx="1"/>
          </p:nvPr>
        </p:nvSpPr>
        <p:spPr>
          <a:xfrm>
            <a:off x="1992313" y="2084831"/>
            <a:ext cx="7848600" cy="4041331"/>
          </a:xfrm>
        </p:spPr>
        <p:txBody>
          <a:bodyPr/>
          <a:lstStyle/>
          <a:p>
            <a:pPr algn="ctr">
              <a:buFontTx/>
              <a:buNone/>
            </a:pPr>
            <a:r>
              <a:rPr lang="en-GB" altLang="en-US" sz="3600" b="1" dirty="0">
                <a:solidFill>
                  <a:schemeClr val="accent1"/>
                </a:solidFill>
              </a:rPr>
              <a:t>Multi-brand strategy,</a:t>
            </a:r>
            <a:r>
              <a:rPr lang="en-GB" altLang="en-US" sz="3600" b="1" dirty="0">
                <a:solidFill>
                  <a:srgbClr val="FF9900"/>
                </a:solidFill>
              </a:rPr>
              <a:t> </a:t>
            </a:r>
            <a:r>
              <a:rPr lang="en-GB" altLang="en-US" sz="3600" b="1" dirty="0">
                <a:solidFill>
                  <a:schemeClr val="accent1"/>
                </a:solidFill>
              </a:rPr>
              <a:t>or</a:t>
            </a:r>
          </a:p>
          <a:p>
            <a:pPr algn="ctr">
              <a:buFontTx/>
              <a:buNone/>
            </a:pPr>
            <a:r>
              <a:rPr lang="en-GB" altLang="en-US" sz="3600" b="1" dirty="0">
                <a:solidFill>
                  <a:schemeClr val="accent1"/>
                </a:solidFill>
              </a:rPr>
              <a:t>Family brand strategy</a:t>
            </a:r>
          </a:p>
          <a:p>
            <a:pPr algn="ctr">
              <a:buFontTx/>
              <a:buNone/>
            </a:pPr>
            <a:endParaRPr lang="en-GB" altLang="en-US" sz="3600" i="1" dirty="0">
              <a:solidFill>
                <a:srgbClr val="FF9900"/>
              </a:solidFill>
            </a:endParaRPr>
          </a:p>
          <a:p>
            <a:pPr algn="ctr">
              <a:buFontTx/>
              <a:buNone/>
            </a:pPr>
            <a:r>
              <a:rPr lang="en-GB" altLang="en-US" sz="3600" i="1" dirty="0"/>
              <a:t>&lt;Insert: </a:t>
            </a:r>
            <a:r>
              <a:rPr lang="en-GB" altLang="en-US" sz="3600" dirty="0"/>
              <a:t>examples of multi-brand strategy and family brand strategy</a:t>
            </a:r>
            <a:r>
              <a:rPr lang="en-GB" altLang="en-US" sz="3600" i="1" dirty="0"/>
              <a:t>&gt;</a:t>
            </a:r>
          </a:p>
          <a:p>
            <a:pPr algn="ctr">
              <a:buFontTx/>
              <a:buNone/>
            </a:pPr>
            <a:endParaRPr lang="en-GB" altLang="en-US" sz="3600" i="1" dirty="0"/>
          </a:p>
          <a:p>
            <a:pPr algn="ctr">
              <a:buFontTx/>
              <a:buNone/>
            </a:pPr>
            <a:endParaRPr lang="en-US" altLang="en-US" sz="2800" dirty="0"/>
          </a:p>
        </p:txBody>
      </p:sp>
    </p:spTree>
    <p:extLst>
      <p:ext uri="{BB962C8B-B14F-4D97-AF65-F5344CB8AC3E}">
        <p14:creationId xmlns:p14="http://schemas.microsoft.com/office/powerpoint/2010/main" val="711175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GB" altLang="en-US" sz="4000" dirty="0"/>
              <a:t>Product/line and brand extension</a:t>
            </a:r>
            <a:endParaRPr lang="en-US" altLang="en-US" sz="4000" dirty="0"/>
          </a:p>
        </p:txBody>
      </p:sp>
      <p:sp>
        <p:nvSpPr>
          <p:cNvPr id="50179" name="Rectangle 3"/>
          <p:cNvSpPr>
            <a:spLocks noGrp="1" noChangeArrowheads="1"/>
          </p:cNvSpPr>
          <p:nvPr>
            <p:ph idx="1"/>
          </p:nvPr>
        </p:nvSpPr>
        <p:spPr>
          <a:xfrm>
            <a:off x="1992313" y="1628775"/>
            <a:ext cx="7848600" cy="4497388"/>
          </a:xfrm>
        </p:spPr>
        <p:txBody>
          <a:bodyPr/>
          <a:lstStyle/>
          <a:p>
            <a:pPr algn="ctr">
              <a:buFontTx/>
              <a:buNone/>
            </a:pPr>
            <a:endParaRPr lang="en-GB" altLang="en-US" sz="3600" i="1"/>
          </a:p>
          <a:p>
            <a:pPr algn="ctr">
              <a:buFontTx/>
              <a:buNone/>
            </a:pPr>
            <a:r>
              <a:rPr lang="en-GB" altLang="en-US" sz="3600" i="1"/>
              <a:t>&lt;Insert: </a:t>
            </a:r>
            <a:r>
              <a:rPr lang="en-GB" altLang="en-US" sz="3600"/>
              <a:t>examples of product/line and brand extension</a:t>
            </a:r>
            <a:r>
              <a:rPr lang="en-GB" altLang="en-US" sz="3600" i="1"/>
              <a:t>&gt;</a:t>
            </a:r>
          </a:p>
          <a:p>
            <a:pPr algn="ctr">
              <a:buFontTx/>
              <a:buNone/>
            </a:pPr>
            <a:endParaRPr lang="en-GB" altLang="en-US" sz="3600" i="1"/>
          </a:p>
          <a:p>
            <a:pPr algn="ctr">
              <a:buFontTx/>
              <a:buNone/>
            </a:pPr>
            <a:endParaRPr lang="en-US" altLang="en-US" sz="2800"/>
          </a:p>
        </p:txBody>
      </p:sp>
    </p:spTree>
    <p:extLst>
      <p:ext uri="{BB962C8B-B14F-4D97-AF65-F5344CB8AC3E}">
        <p14:creationId xmlns:p14="http://schemas.microsoft.com/office/powerpoint/2010/main" val="10926914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GB" altLang="en-US" dirty="0" smtClean="0"/>
              <a:t>Outline</a:t>
            </a:r>
            <a:endParaRPr lang="en-US" altLang="en-US" dirty="0" smtClean="0"/>
          </a:p>
        </p:txBody>
      </p:sp>
      <p:sp>
        <p:nvSpPr>
          <p:cNvPr id="52227" name="Rectangle 3"/>
          <p:cNvSpPr>
            <a:spLocks noGrp="1" noChangeArrowheads="1"/>
          </p:cNvSpPr>
          <p:nvPr>
            <p:ph idx="1"/>
          </p:nvPr>
        </p:nvSpPr>
        <p:spPr>
          <a:xfrm>
            <a:off x="1024128" y="1951630"/>
            <a:ext cx="8291513" cy="4350024"/>
          </a:xfrm>
        </p:spPr>
        <p:txBody>
          <a:bodyPr>
            <a:normAutofit fontScale="92500" lnSpcReduction="20000"/>
          </a:bodyPr>
          <a:lstStyle/>
          <a:p>
            <a:pPr>
              <a:lnSpc>
                <a:spcPct val="90000"/>
              </a:lnSpc>
              <a:buFont typeface="Wingdings" panose="05000000000000000000" pitchFamily="2" charset="2"/>
              <a:buChar char="§"/>
            </a:pPr>
            <a:r>
              <a:rPr lang="en-GB" altLang="en-US" dirty="0" smtClean="0">
                <a:solidFill>
                  <a:schemeClr val="bg2"/>
                </a:solidFill>
              </a:rPr>
              <a:t>What is “an industrial design”?</a:t>
            </a:r>
          </a:p>
          <a:p>
            <a:pPr>
              <a:lnSpc>
                <a:spcPct val="90000"/>
              </a:lnSpc>
              <a:buFont typeface="Wingdings" panose="05000000000000000000" pitchFamily="2" charset="2"/>
              <a:buChar char="§"/>
            </a:pPr>
            <a:endParaRPr lang="en-GB" altLang="en-US" dirty="0" smtClean="0">
              <a:solidFill>
                <a:schemeClr val="bg2"/>
              </a:solidFill>
            </a:endParaRPr>
          </a:p>
          <a:p>
            <a:pPr>
              <a:lnSpc>
                <a:spcPct val="90000"/>
              </a:lnSpc>
              <a:buFont typeface="Wingdings" panose="05000000000000000000" pitchFamily="2" charset="2"/>
              <a:buChar char="§"/>
            </a:pPr>
            <a:r>
              <a:rPr lang="en-GB" altLang="en-US" dirty="0" smtClean="0">
                <a:solidFill>
                  <a:schemeClr val="bg2"/>
                </a:solidFill>
              </a:rPr>
              <a:t>Design</a:t>
            </a:r>
            <a:r>
              <a:rPr lang="ru-RU" altLang="en-US" dirty="0" smtClean="0">
                <a:solidFill>
                  <a:schemeClr val="bg2"/>
                </a:solidFill>
              </a:rPr>
              <a:t> </a:t>
            </a:r>
            <a:r>
              <a:rPr lang="en-GB" altLang="en-US" dirty="0" smtClean="0">
                <a:solidFill>
                  <a:schemeClr val="bg2"/>
                </a:solidFill>
              </a:rPr>
              <a:t>as a tool to strengthen a company’s brands</a:t>
            </a:r>
          </a:p>
          <a:p>
            <a:pPr>
              <a:buFont typeface="Wingdings" panose="05000000000000000000" pitchFamily="2" charset="2"/>
              <a:buChar char="§"/>
            </a:pPr>
            <a:endParaRPr lang="en-GB" altLang="en-US" dirty="0" smtClean="0">
              <a:solidFill>
                <a:schemeClr val="bg2"/>
              </a:solidFill>
            </a:endParaRPr>
          </a:p>
          <a:p>
            <a:pPr>
              <a:lnSpc>
                <a:spcPct val="90000"/>
              </a:lnSpc>
              <a:buFont typeface="Wingdings" panose="05000000000000000000" pitchFamily="2" charset="2"/>
              <a:buChar char="§"/>
            </a:pPr>
            <a:r>
              <a:rPr lang="en-GB" altLang="en-US" dirty="0" smtClean="0">
                <a:solidFill>
                  <a:schemeClr val="bg2"/>
                </a:solidFill>
              </a:rPr>
              <a:t>Design as a part of a company’s branding strategy</a:t>
            </a:r>
          </a:p>
          <a:p>
            <a:pPr>
              <a:buFont typeface="Wingdings" panose="05000000000000000000" pitchFamily="2" charset="2"/>
              <a:buChar char="§"/>
            </a:pPr>
            <a:endParaRPr lang="en-GB" altLang="en-US" dirty="0" smtClean="0">
              <a:solidFill>
                <a:schemeClr val="bg2"/>
              </a:solidFill>
            </a:endParaRPr>
          </a:p>
          <a:p>
            <a:pPr>
              <a:lnSpc>
                <a:spcPct val="90000"/>
              </a:lnSpc>
              <a:buFont typeface="Wingdings" panose="05000000000000000000" pitchFamily="2" charset="2"/>
              <a:buChar char="§"/>
            </a:pPr>
            <a:r>
              <a:rPr lang="en-GB" altLang="en-US" b="1" dirty="0" smtClean="0"/>
              <a:t>Protection of industrial designs: when, why and how</a:t>
            </a:r>
          </a:p>
          <a:p>
            <a:pPr marL="0" indent="0">
              <a:lnSpc>
                <a:spcPct val="90000"/>
              </a:lnSpc>
              <a:buNone/>
            </a:pPr>
            <a:endParaRPr lang="en-GB" altLang="en-US" b="1" dirty="0" smtClean="0"/>
          </a:p>
          <a:p>
            <a:pPr>
              <a:lnSpc>
                <a:spcPct val="90000"/>
              </a:lnSpc>
              <a:buFont typeface="Wingdings" panose="05000000000000000000" pitchFamily="2" charset="2"/>
              <a:buChar char="§"/>
            </a:pPr>
            <a:r>
              <a:rPr lang="en-GB" altLang="en-US" dirty="0" smtClean="0">
                <a:solidFill>
                  <a:schemeClr val="bg2"/>
                </a:solidFill>
              </a:rPr>
              <a:t>Designs and other company’s IP assets: multi-protection</a:t>
            </a:r>
          </a:p>
          <a:p>
            <a:pPr>
              <a:buFont typeface="Wingdings" panose="05000000000000000000" pitchFamily="2" charset="2"/>
              <a:buChar char="§"/>
            </a:pPr>
            <a:endParaRPr lang="en-GB" altLang="en-US" dirty="0" smtClean="0">
              <a:solidFill>
                <a:schemeClr val="bg2"/>
              </a:solidFill>
            </a:endParaRPr>
          </a:p>
          <a:p>
            <a:pPr>
              <a:lnSpc>
                <a:spcPct val="90000"/>
              </a:lnSpc>
              <a:buFont typeface="Wingdings" panose="05000000000000000000" pitchFamily="2" charset="2"/>
              <a:buChar char="§"/>
            </a:pPr>
            <a:r>
              <a:rPr lang="en-GB" altLang="en-US" dirty="0" smtClean="0">
                <a:solidFill>
                  <a:schemeClr val="bg2"/>
                </a:solidFill>
              </a:rPr>
              <a:t>Workshop: case studies</a:t>
            </a:r>
            <a:endParaRPr lang="en-US" altLang="en-US" dirty="0" smtClean="0">
              <a:solidFill>
                <a:schemeClr val="bg2"/>
              </a:solidFill>
            </a:endParaRPr>
          </a:p>
        </p:txBody>
      </p:sp>
    </p:spTree>
    <p:extLst>
      <p:ext uri="{BB962C8B-B14F-4D97-AF65-F5344CB8AC3E}">
        <p14:creationId xmlns:p14="http://schemas.microsoft.com/office/powerpoint/2010/main" val="8677602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GB" altLang="en-US" sz="4000" dirty="0"/>
              <a:t>Protection of Industrial Designs</a:t>
            </a:r>
            <a:endParaRPr lang="en-US" altLang="en-US" sz="4000" dirty="0"/>
          </a:p>
        </p:txBody>
      </p:sp>
      <p:sp>
        <p:nvSpPr>
          <p:cNvPr id="54275" name="Rectangle 3"/>
          <p:cNvSpPr>
            <a:spLocks noGrp="1" noChangeArrowheads="1"/>
          </p:cNvSpPr>
          <p:nvPr>
            <p:ph idx="1"/>
          </p:nvPr>
        </p:nvSpPr>
        <p:spPr>
          <a:xfrm>
            <a:off x="1981200" y="1948872"/>
            <a:ext cx="8147050" cy="4064001"/>
          </a:xfrm>
        </p:spPr>
        <p:txBody>
          <a:bodyPr/>
          <a:lstStyle/>
          <a:p>
            <a:pPr algn="ctr">
              <a:lnSpc>
                <a:spcPct val="90000"/>
              </a:lnSpc>
              <a:buFontTx/>
              <a:buNone/>
            </a:pPr>
            <a:r>
              <a:rPr lang="en-GB" altLang="en-US" b="1" dirty="0" smtClean="0">
                <a:solidFill>
                  <a:schemeClr val="accent1"/>
                </a:solidFill>
              </a:rPr>
              <a:t>When?</a:t>
            </a:r>
          </a:p>
          <a:p>
            <a:pPr algn="ctr">
              <a:lnSpc>
                <a:spcPct val="90000"/>
              </a:lnSpc>
              <a:buFontTx/>
              <a:buNone/>
            </a:pPr>
            <a:endParaRPr lang="en-GB" altLang="en-US" b="1" dirty="0" smtClean="0">
              <a:solidFill>
                <a:srgbClr val="FF9900"/>
              </a:solidFill>
            </a:endParaRPr>
          </a:p>
          <a:p>
            <a:pPr>
              <a:lnSpc>
                <a:spcPct val="90000"/>
              </a:lnSpc>
              <a:buFont typeface="Wingdings" panose="05000000000000000000" pitchFamily="2" charset="2"/>
              <a:buChar char="§"/>
            </a:pPr>
            <a:r>
              <a:rPr lang="en-GB" altLang="en-US" dirty="0" smtClean="0"/>
              <a:t>Design may improve competitiveness of a business</a:t>
            </a:r>
          </a:p>
          <a:p>
            <a:pPr>
              <a:lnSpc>
                <a:spcPct val="90000"/>
              </a:lnSpc>
              <a:buFont typeface="Wingdings" panose="05000000000000000000" pitchFamily="2" charset="2"/>
              <a:buChar char="§"/>
            </a:pPr>
            <a:endParaRPr lang="en-GB" altLang="en-US" dirty="0" smtClean="0"/>
          </a:p>
          <a:p>
            <a:pPr>
              <a:lnSpc>
                <a:spcPct val="90000"/>
              </a:lnSpc>
              <a:buFont typeface="Wingdings" panose="05000000000000000000" pitchFamily="2" charset="2"/>
              <a:buChar char="§"/>
            </a:pPr>
            <a:r>
              <a:rPr lang="en-GB" altLang="en-US" dirty="0" smtClean="0"/>
              <a:t>Design may bring additional revenue</a:t>
            </a:r>
          </a:p>
          <a:p>
            <a:pPr>
              <a:lnSpc>
                <a:spcPct val="90000"/>
              </a:lnSpc>
              <a:buFont typeface="Wingdings" panose="05000000000000000000" pitchFamily="2" charset="2"/>
              <a:buChar char="§"/>
            </a:pPr>
            <a:endParaRPr lang="en-GB" altLang="en-US" dirty="0" smtClean="0"/>
          </a:p>
          <a:p>
            <a:pPr>
              <a:lnSpc>
                <a:spcPct val="90000"/>
              </a:lnSpc>
              <a:buFont typeface="Wingdings" panose="05000000000000000000" pitchFamily="2" charset="2"/>
              <a:buChar char="§"/>
            </a:pPr>
            <a:r>
              <a:rPr lang="en-GB" altLang="en-US" dirty="0" smtClean="0"/>
              <a:t>A company plans to launch a product (which has a new and original design) on the market</a:t>
            </a:r>
          </a:p>
          <a:p>
            <a:pPr>
              <a:lnSpc>
                <a:spcPct val="90000"/>
              </a:lnSpc>
              <a:buFontTx/>
              <a:buNone/>
            </a:pPr>
            <a:endParaRPr lang="en-US" altLang="en-US" dirty="0" smtClean="0"/>
          </a:p>
        </p:txBody>
      </p:sp>
    </p:spTree>
    <p:extLst>
      <p:ext uri="{BB962C8B-B14F-4D97-AF65-F5344CB8AC3E}">
        <p14:creationId xmlns:p14="http://schemas.microsoft.com/office/powerpoint/2010/main" val="1730833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GB" altLang="en-US" sz="4000" dirty="0"/>
              <a:t>Protection of Industrial Designs</a:t>
            </a:r>
            <a:endParaRPr lang="en-US" altLang="en-US" sz="4000" dirty="0"/>
          </a:p>
        </p:txBody>
      </p:sp>
      <p:sp>
        <p:nvSpPr>
          <p:cNvPr id="56323" name="Rectangle 3"/>
          <p:cNvSpPr>
            <a:spLocks noGrp="1" noChangeArrowheads="1"/>
          </p:cNvSpPr>
          <p:nvPr>
            <p:ph idx="1"/>
          </p:nvPr>
        </p:nvSpPr>
        <p:spPr>
          <a:xfrm>
            <a:off x="1981201" y="1948873"/>
            <a:ext cx="7859713" cy="4177291"/>
          </a:xfrm>
        </p:spPr>
        <p:txBody>
          <a:bodyPr>
            <a:normAutofit fontScale="92500" lnSpcReduction="20000"/>
          </a:bodyPr>
          <a:lstStyle/>
          <a:p>
            <a:pPr algn="ctr">
              <a:lnSpc>
                <a:spcPct val="90000"/>
              </a:lnSpc>
              <a:buFontTx/>
              <a:buNone/>
            </a:pPr>
            <a:r>
              <a:rPr lang="en-GB" altLang="en-US" sz="2800" b="1" dirty="0">
                <a:solidFill>
                  <a:schemeClr val="accent1"/>
                </a:solidFill>
              </a:rPr>
              <a:t>Why?</a:t>
            </a:r>
          </a:p>
          <a:p>
            <a:pPr algn="ctr">
              <a:buFont typeface="Wingdings" panose="05000000000000000000" pitchFamily="2" charset="2"/>
              <a:buChar char="§"/>
            </a:pPr>
            <a:endParaRPr lang="en-GB" altLang="en-US" sz="2800" b="1" i="1" dirty="0">
              <a:solidFill>
                <a:schemeClr val="folHlink"/>
              </a:solidFill>
            </a:endParaRPr>
          </a:p>
          <a:p>
            <a:pPr>
              <a:lnSpc>
                <a:spcPct val="90000"/>
              </a:lnSpc>
              <a:buFont typeface="Wingdings" panose="05000000000000000000" pitchFamily="2" charset="2"/>
              <a:buChar char="§"/>
            </a:pPr>
            <a:r>
              <a:rPr lang="en-GB" altLang="en-US" sz="2800" dirty="0"/>
              <a:t>To protect from copying and illegal imitations</a:t>
            </a:r>
          </a:p>
          <a:p>
            <a:pPr>
              <a:buFont typeface="Wingdings" panose="05000000000000000000" pitchFamily="2" charset="2"/>
              <a:buChar char="§"/>
            </a:pPr>
            <a:endParaRPr lang="en-GB" altLang="en-US" sz="2800" dirty="0"/>
          </a:p>
          <a:p>
            <a:pPr>
              <a:lnSpc>
                <a:spcPct val="90000"/>
              </a:lnSpc>
              <a:buFont typeface="Wingdings" panose="05000000000000000000" pitchFamily="2" charset="2"/>
              <a:buChar char="§"/>
            </a:pPr>
            <a:r>
              <a:rPr lang="en-GB" altLang="en-US" sz="2800" dirty="0"/>
              <a:t>To recoup investments</a:t>
            </a:r>
          </a:p>
          <a:p>
            <a:pPr>
              <a:buFont typeface="Wingdings" panose="05000000000000000000" pitchFamily="2" charset="2"/>
              <a:buChar char="§"/>
            </a:pPr>
            <a:endParaRPr lang="en-GB" altLang="en-US" sz="2800" dirty="0"/>
          </a:p>
          <a:p>
            <a:pPr>
              <a:lnSpc>
                <a:spcPct val="90000"/>
              </a:lnSpc>
              <a:buFont typeface="Wingdings" panose="05000000000000000000" pitchFamily="2" charset="2"/>
              <a:buChar char="§"/>
            </a:pPr>
            <a:r>
              <a:rPr lang="en-GB" altLang="en-US" sz="2800" dirty="0"/>
              <a:t>To increase commercial value of products </a:t>
            </a:r>
          </a:p>
          <a:p>
            <a:pPr>
              <a:buFont typeface="Wingdings" panose="05000000000000000000" pitchFamily="2" charset="2"/>
              <a:buChar char="§"/>
            </a:pPr>
            <a:endParaRPr lang="en-GB" altLang="en-US" sz="2800" dirty="0"/>
          </a:p>
          <a:p>
            <a:pPr>
              <a:lnSpc>
                <a:spcPct val="90000"/>
              </a:lnSpc>
              <a:buFont typeface="Wingdings" panose="05000000000000000000" pitchFamily="2" charset="2"/>
              <a:buChar char="§"/>
            </a:pPr>
            <a:r>
              <a:rPr lang="en-GB" altLang="en-US" sz="2800" dirty="0"/>
              <a:t>To commercialize owned designs </a:t>
            </a:r>
          </a:p>
          <a:p>
            <a:pPr algn="ctr">
              <a:lnSpc>
                <a:spcPct val="90000"/>
              </a:lnSpc>
              <a:buFontTx/>
              <a:buNone/>
            </a:pPr>
            <a:endParaRPr lang="en-US" altLang="en-US" sz="2000" dirty="0"/>
          </a:p>
        </p:txBody>
      </p:sp>
    </p:spTree>
    <p:extLst>
      <p:ext uri="{BB962C8B-B14F-4D97-AF65-F5344CB8AC3E}">
        <p14:creationId xmlns:p14="http://schemas.microsoft.com/office/powerpoint/2010/main" val="30763072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GB" altLang="en-US" sz="4000" dirty="0"/>
              <a:t>Protection of Industrial Designs</a:t>
            </a:r>
            <a:endParaRPr lang="en-US" altLang="en-US" sz="4000" dirty="0"/>
          </a:p>
        </p:txBody>
      </p:sp>
      <p:sp>
        <p:nvSpPr>
          <p:cNvPr id="58371" name="Rectangle 3"/>
          <p:cNvSpPr>
            <a:spLocks noGrp="1" noChangeArrowheads="1"/>
          </p:cNvSpPr>
          <p:nvPr>
            <p:ph idx="1"/>
          </p:nvPr>
        </p:nvSpPr>
        <p:spPr>
          <a:xfrm>
            <a:off x="1992313" y="1921164"/>
            <a:ext cx="7848600" cy="4532024"/>
          </a:xfrm>
        </p:spPr>
        <p:txBody>
          <a:bodyPr>
            <a:normAutofit fontScale="92500" lnSpcReduction="10000"/>
          </a:bodyPr>
          <a:lstStyle/>
          <a:p>
            <a:pPr algn="ctr">
              <a:lnSpc>
                <a:spcPct val="90000"/>
              </a:lnSpc>
              <a:buFontTx/>
              <a:buNone/>
            </a:pPr>
            <a:r>
              <a:rPr lang="en-GB" altLang="en-US" sz="3600" b="1" dirty="0">
                <a:solidFill>
                  <a:schemeClr val="accent1"/>
                </a:solidFill>
              </a:rPr>
              <a:t>How?</a:t>
            </a:r>
          </a:p>
          <a:p>
            <a:pPr algn="ctr">
              <a:buFont typeface="Wingdings" panose="05000000000000000000" pitchFamily="2" charset="2"/>
              <a:buChar char="§"/>
            </a:pPr>
            <a:endParaRPr lang="en-GB" altLang="en-US" sz="3600" b="1" i="1" dirty="0">
              <a:solidFill>
                <a:schemeClr val="folHlink"/>
              </a:solidFill>
            </a:endParaRPr>
          </a:p>
          <a:p>
            <a:pPr>
              <a:buFont typeface="Wingdings" panose="05000000000000000000" pitchFamily="2" charset="2"/>
              <a:buChar char="§"/>
            </a:pPr>
            <a:r>
              <a:rPr lang="en-GB" altLang="en-US" sz="4000" dirty="0"/>
              <a:t>Registration → Routes:</a:t>
            </a:r>
          </a:p>
          <a:p>
            <a:pPr lvl="2">
              <a:buFont typeface="Wingdings" panose="05000000000000000000" pitchFamily="2" charset="2"/>
              <a:buChar char="§"/>
            </a:pPr>
            <a:r>
              <a:rPr lang="en-GB" altLang="en-US" sz="3200" dirty="0"/>
              <a:t>National</a:t>
            </a:r>
          </a:p>
          <a:p>
            <a:pPr lvl="2">
              <a:buFont typeface="Wingdings" panose="05000000000000000000" pitchFamily="2" charset="2"/>
              <a:buChar char="§"/>
            </a:pPr>
            <a:r>
              <a:rPr lang="en-GB" altLang="en-US" sz="3200" dirty="0"/>
              <a:t>Regional</a:t>
            </a:r>
          </a:p>
          <a:p>
            <a:pPr lvl="2">
              <a:buFont typeface="Wingdings" panose="05000000000000000000" pitchFamily="2" charset="2"/>
              <a:buChar char="§"/>
            </a:pPr>
            <a:r>
              <a:rPr lang="en-GB" altLang="en-US" sz="3200" dirty="0"/>
              <a:t>International</a:t>
            </a:r>
          </a:p>
          <a:p>
            <a:pPr>
              <a:buFont typeface="Wingdings" panose="05000000000000000000" pitchFamily="2" charset="2"/>
              <a:buChar char="§"/>
            </a:pPr>
            <a:endParaRPr lang="en-GB" altLang="en-US" sz="4000" dirty="0"/>
          </a:p>
          <a:p>
            <a:pPr>
              <a:buFont typeface="Wingdings" panose="05000000000000000000" pitchFamily="2" charset="2"/>
              <a:buChar char="§"/>
            </a:pPr>
            <a:r>
              <a:rPr lang="en-GB" altLang="en-US" sz="4000" dirty="0"/>
              <a:t>Unregistered designs</a:t>
            </a:r>
          </a:p>
          <a:p>
            <a:pPr algn="ctr">
              <a:lnSpc>
                <a:spcPct val="90000"/>
              </a:lnSpc>
              <a:buFontTx/>
              <a:buNone/>
            </a:pPr>
            <a:endParaRPr lang="en-US" altLang="en-US" sz="2800" dirty="0"/>
          </a:p>
        </p:txBody>
      </p:sp>
    </p:spTree>
    <p:extLst>
      <p:ext uri="{BB962C8B-B14F-4D97-AF65-F5344CB8AC3E}">
        <p14:creationId xmlns:p14="http://schemas.microsoft.com/office/powerpoint/2010/main" val="16350241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GB" altLang="en-US" sz="4000" dirty="0"/>
              <a:t>Protection of Industrial Designs</a:t>
            </a:r>
            <a:endParaRPr lang="en-US" altLang="en-US" sz="4000" dirty="0"/>
          </a:p>
        </p:txBody>
      </p:sp>
      <p:sp>
        <p:nvSpPr>
          <p:cNvPr id="60419" name="Rectangle 3"/>
          <p:cNvSpPr>
            <a:spLocks noGrp="1" noChangeArrowheads="1"/>
          </p:cNvSpPr>
          <p:nvPr>
            <p:ph idx="1"/>
          </p:nvPr>
        </p:nvSpPr>
        <p:spPr>
          <a:xfrm>
            <a:off x="1992313" y="2084832"/>
            <a:ext cx="7848600" cy="4368356"/>
          </a:xfrm>
        </p:spPr>
        <p:txBody>
          <a:bodyPr/>
          <a:lstStyle/>
          <a:p>
            <a:pPr algn="ctr">
              <a:buFontTx/>
              <a:buNone/>
            </a:pPr>
            <a:r>
              <a:rPr lang="en-GB" altLang="en-US" sz="3600" b="1" dirty="0">
                <a:solidFill>
                  <a:schemeClr val="accent1"/>
                </a:solidFill>
              </a:rPr>
              <a:t>Requirements for protection</a:t>
            </a:r>
          </a:p>
          <a:p>
            <a:pPr algn="ctr">
              <a:buFont typeface="Wingdings" panose="05000000000000000000" pitchFamily="2" charset="2"/>
              <a:buChar char="§"/>
            </a:pPr>
            <a:endParaRPr lang="en-GB" altLang="en-US" sz="3600" b="1" i="1" dirty="0">
              <a:solidFill>
                <a:schemeClr val="folHlink"/>
              </a:solidFill>
            </a:endParaRPr>
          </a:p>
          <a:p>
            <a:pPr>
              <a:buFont typeface="Wingdings" panose="05000000000000000000" pitchFamily="2" charset="2"/>
              <a:buChar char="§"/>
            </a:pPr>
            <a:r>
              <a:rPr lang="en-GB" altLang="en-US" sz="3600" dirty="0"/>
              <a:t>Novelty (a design must be new)</a:t>
            </a:r>
          </a:p>
          <a:p>
            <a:pPr>
              <a:buFont typeface="Wingdings" panose="05000000000000000000" pitchFamily="2" charset="2"/>
              <a:buChar char="§"/>
            </a:pPr>
            <a:endParaRPr lang="en-GB" altLang="en-US" sz="3600" dirty="0"/>
          </a:p>
          <a:p>
            <a:pPr>
              <a:buFont typeface="Wingdings" panose="05000000000000000000" pitchFamily="2" charset="2"/>
              <a:buChar char="§"/>
            </a:pPr>
            <a:r>
              <a:rPr lang="en-GB" altLang="en-US" sz="3600" dirty="0"/>
              <a:t>Originality, or individual character (“distinctiveness” of a design)</a:t>
            </a:r>
          </a:p>
          <a:p>
            <a:pPr algn="ctr">
              <a:buFont typeface="Wingdings" panose="05000000000000000000" pitchFamily="2" charset="2"/>
              <a:buChar char="§"/>
            </a:pPr>
            <a:endParaRPr lang="en-US" altLang="en-US" sz="2800" dirty="0"/>
          </a:p>
        </p:txBody>
      </p:sp>
    </p:spTree>
    <p:extLst>
      <p:ext uri="{BB962C8B-B14F-4D97-AF65-F5344CB8AC3E}">
        <p14:creationId xmlns:p14="http://schemas.microsoft.com/office/powerpoint/2010/main" val="20401064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GB" altLang="en-US" sz="4000" dirty="0"/>
              <a:t>Protection of Industrial Designs</a:t>
            </a:r>
            <a:endParaRPr lang="en-US" altLang="en-US" sz="4000" dirty="0"/>
          </a:p>
        </p:txBody>
      </p:sp>
      <p:sp>
        <p:nvSpPr>
          <p:cNvPr id="62467" name="Rectangle 3"/>
          <p:cNvSpPr>
            <a:spLocks noGrp="1" noChangeArrowheads="1"/>
          </p:cNvSpPr>
          <p:nvPr>
            <p:ph idx="1"/>
          </p:nvPr>
        </p:nvSpPr>
        <p:spPr>
          <a:xfrm>
            <a:off x="1992313" y="1600200"/>
            <a:ext cx="7848600" cy="4852988"/>
          </a:xfrm>
        </p:spPr>
        <p:txBody>
          <a:bodyPr/>
          <a:lstStyle/>
          <a:p>
            <a:pPr algn="ctr">
              <a:buFontTx/>
              <a:buNone/>
            </a:pPr>
            <a:r>
              <a:rPr lang="en-GB" altLang="en-US" sz="3600" b="1" dirty="0">
                <a:solidFill>
                  <a:schemeClr val="accent1"/>
                </a:solidFill>
              </a:rPr>
              <a:t>Scope of protection</a:t>
            </a:r>
          </a:p>
          <a:p>
            <a:pPr algn="ctr">
              <a:buFontTx/>
              <a:buNone/>
            </a:pPr>
            <a:endParaRPr lang="en-GB" altLang="en-US" sz="3600" b="1" i="1" dirty="0">
              <a:solidFill>
                <a:schemeClr val="folHlink"/>
              </a:solidFill>
            </a:endParaRPr>
          </a:p>
          <a:p>
            <a:endParaRPr lang="en-GB" altLang="en-US" sz="3600" dirty="0"/>
          </a:p>
          <a:p>
            <a:pPr algn="ctr">
              <a:buFontTx/>
              <a:buNone/>
            </a:pPr>
            <a:endParaRPr lang="en-US" altLang="en-US" sz="2800" dirty="0"/>
          </a:p>
        </p:txBody>
      </p:sp>
      <p:sp>
        <p:nvSpPr>
          <p:cNvPr id="62468" name="Rectangle 4"/>
          <p:cNvSpPr>
            <a:spLocks noChangeArrowheads="1"/>
          </p:cNvSpPr>
          <p:nvPr/>
        </p:nvSpPr>
        <p:spPr bwMode="auto">
          <a:xfrm>
            <a:off x="2424114" y="2708276"/>
            <a:ext cx="2808287" cy="3311525"/>
          </a:xfrm>
          <a:prstGeom prst="rect">
            <a:avLst/>
          </a:prstGeom>
          <a:solidFill>
            <a:schemeClr val="accent1">
              <a:lumMod val="20000"/>
              <a:lumOff val="80000"/>
            </a:schemeClr>
          </a:solidFill>
          <a:ln w="9525">
            <a:solidFill>
              <a:schemeClr val="tx1"/>
            </a:solidFill>
            <a:miter lim="800000"/>
            <a:headEnd/>
            <a:tailEnd/>
          </a:ln>
          <a:effectLst/>
        </p:spPr>
        <p:txBody>
          <a:bodyPr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a:r>
              <a:rPr lang="en-GB" altLang="en-US" sz="2000" dirty="0"/>
              <a:t>Provides its owner the </a:t>
            </a:r>
            <a:r>
              <a:rPr lang="en-GB" altLang="en-US" sz="2000" b="1" dirty="0"/>
              <a:t>exclusive right</a:t>
            </a:r>
            <a:r>
              <a:rPr lang="en-GB" altLang="en-US" sz="2000" dirty="0"/>
              <a:t> to prevent unauthorized copying or imitation by third parties</a:t>
            </a:r>
            <a:r>
              <a:rPr lang="en-GB" altLang="en-US" dirty="0"/>
              <a:t> </a:t>
            </a:r>
            <a:endParaRPr lang="en-US" altLang="en-US" dirty="0"/>
          </a:p>
        </p:txBody>
      </p:sp>
      <p:sp>
        <p:nvSpPr>
          <p:cNvPr id="62469" name="Rectangle 5"/>
          <p:cNvSpPr>
            <a:spLocks noChangeArrowheads="1"/>
          </p:cNvSpPr>
          <p:nvPr/>
        </p:nvSpPr>
        <p:spPr bwMode="auto">
          <a:xfrm>
            <a:off x="6672263" y="2708276"/>
            <a:ext cx="2881312" cy="3311525"/>
          </a:xfrm>
          <a:prstGeom prst="rect">
            <a:avLst/>
          </a:prstGeom>
          <a:solidFill>
            <a:schemeClr val="accent1">
              <a:lumMod val="20000"/>
              <a:lumOff val="80000"/>
            </a:schemeClr>
          </a:solidFill>
          <a:ln w="9525">
            <a:solidFill>
              <a:schemeClr val="tx1"/>
            </a:solidFill>
            <a:miter lim="800000"/>
            <a:headEnd/>
            <a:tailEnd/>
          </a:ln>
          <a:effectLst/>
        </p:spPr>
        <p:txBody>
          <a:bodyPr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a:r>
              <a:rPr lang="en-GB" altLang="en-US" sz="2000" dirty="0"/>
              <a:t>Excluding others from making, offering, putting on the market, importing, exporting, using, selling, or stocking for such purposes by others of a product in which the design is incorporated or applied</a:t>
            </a:r>
            <a:r>
              <a:rPr lang="en-GB" altLang="en-US" dirty="0"/>
              <a:t> </a:t>
            </a:r>
            <a:endParaRPr lang="en-US" altLang="en-US" dirty="0"/>
          </a:p>
        </p:txBody>
      </p:sp>
      <p:sp>
        <p:nvSpPr>
          <p:cNvPr id="62470" name="AutoShape 6"/>
          <p:cNvSpPr>
            <a:spLocks noChangeArrowheads="1"/>
          </p:cNvSpPr>
          <p:nvPr/>
        </p:nvSpPr>
        <p:spPr bwMode="auto">
          <a:xfrm>
            <a:off x="5303839" y="2349501"/>
            <a:ext cx="1214437" cy="485775"/>
          </a:xfrm>
          <a:prstGeom prst="leftRightArrow">
            <a:avLst>
              <a:gd name="adj1" fmla="val 50000"/>
              <a:gd name="adj2" fmla="val 50000"/>
            </a:avLst>
          </a:prstGeom>
          <a:solidFill>
            <a:schemeClr val="accent1"/>
          </a:solidFill>
          <a:ln w="9525">
            <a:solidFill>
              <a:schemeClr val="tx1"/>
            </a:solidFill>
            <a:miter lim="800000"/>
            <a:headEnd/>
            <a:tailEnd/>
          </a:ln>
          <a:effectLst/>
        </p:spPr>
        <p:txBody>
          <a:bodyPr wrap="none"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endParaRPr lang="en-US" altLang="en-US"/>
          </a:p>
        </p:txBody>
      </p:sp>
    </p:spTree>
    <p:extLst>
      <p:ext uri="{BB962C8B-B14F-4D97-AF65-F5344CB8AC3E}">
        <p14:creationId xmlns:p14="http://schemas.microsoft.com/office/powerpoint/2010/main" val="5124349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GB" altLang="en-US" sz="4000" dirty="0"/>
              <a:t>Protection of Industrial Designs</a:t>
            </a:r>
            <a:endParaRPr lang="en-US" altLang="en-US" sz="4000" dirty="0"/>
          </a:p>
        </p:txBody>
      </p:sp>
      <p:sp>
        <p:nvSpPr>
          <p:cNvPr id="64515" name="Rectangle 3"/>
          <p:cNvSpPr>
            <a:spLocks noGrp="1" noChangeArrowheads="1"/>
          </p:cNvSpPr>
          <p:nvPr>
            <p:ph idx="1"/>
          </p:nvPr>
        </p:nvSpPr>
        <p:spPr>
          <a:xfrm>
            <a:off x="1992314" y="1874982"/>
            <a:ext cx="8351837" cy="4578207"/>
          </a:xfrm>
        </p:spPr>
        <p:txBody>
          <a:bodyPr>
            <a:normAutofit fontScale="92500" lnSpcReduction="10000"/>
          </a:bodyPr>
          <a:lstStyle/>
          <a:p>
            <a:pPr algn="ctr">
              <a:lnSpc>
                <a:spcPct val="90000"/>
              </a:lnSpc>
              <a:buFontTx/>
              <a:buNone/>
            </a:pPr>
            <a:r>
              <a:rPr lang="en-GB" altLang="en-US" sz="3600" b="1" dirty="0">
                <a:solidFill>
                  <a:schemeClr val="accent1"/>
                </a:solidFill>
              </a:rPr>
              <a:t>Designs which cannot be registered</a:t>
            </a:r>
          </a:p>
          <a:p>
            <a:pPr algn="ctr">
              <a:lnSpc>
                <a:spcPct val="90000"/>
              </a:lnSpc>
              <a:buFontTx/>
              <a:buNone/>
            </a:pPr>
            <a:endParaRPr lang="en-GB" altLang="en-US" sz="3600" b="1" dirty="0">
              <a:solidFill>
                <a:srgbClr val="FF9900"/>
              </a:solidFill>
            </a:endParaRPr>
          </a:p>
          <a:p>
            <a:pPr>
              <a:lnSpc>
                <a:spcPct val="90000"/>
              </a:lnSpc>
            </a:pPr>
            <a:r>
              <a:rPr lang="en-GB" altLang="en-US" sz="2800" dirty="0"/>
              <a:t>Designs dictated solely by merely technical or functional considerations</a:t>
            </a:r>
          </a:p>
          <a:p>
            <a:pPr>
              <a:lnSpc>
                <a:spcPct val="90000"/>
              </a:lnSpc>
            </a:pPr>
            <a:r>
              <a:rPr lang="en-GB" altLang="en-US" sz="2800" dirty="0"/>
              <a:t>Designs featuring graphics which is against public order or morality</a:t>
            </a:r>
          </a:p>
          <a:p>
            <a:pPr>
              <a:lnSpc>
                <a:spcPct val="90000"/>
              </a:lnSpc>
            </a:pPr>
            <a:r>
              <a:rPr lang="en-GB" altLang="en-US" sz="2800" dirty="0"/>
              <a:t>Designs containing official state symbols, also their imitations</a:t>
            </a:r>
          </a:p>
          <a:p>
            <a:pPr>
              <a:lnSpc>
                <a:spcPct val="90000"/>
              </a:lnSpc>
            </a:pPr>
            <a:r>
              <a:rPr lang="en-GB" altLang="en-US" sz="2800" dirty="0"/>
              <a:t>Designs which infringe IPRs of other persons</a:t>
            </a:r>
          </a:p>
          <a:p>
            <a:pPr>
              <a:lnSpc>
                <a:spcPct val="90000"/>
              </a:lnSpc>
            </a:pPr>
            <a:r>
              <a:rPr lang="en-GB" altLang="en-US" sz="2800" dirty="0"/>
              <a:t>“Must-fit” designs (designs of interconnections)</a:t>
            </a:r>
          </a:p>
          <a:p>
            <a:pPr algn="ctr">
              <a:lnSpc>
                <a:spcPct val="90000"/>
              </a:lnSpc>
              <a:buFontTx/>
              <a:buNone/>
            </a:pPr>
            <a:endParaRPr lang="en-GB" altLang="en-US" sz="2800" dirty="0"/>
          </a:p>
          <a:p>
            <a:pPr algn="ctr">
              <a:lnSpc>
                <a:spcPct val="90000"/>
              </a:lnSpc>
              <a:buFontTx/>
              <a:buNone/>
            </a:pPr>
            <a:endParaRPr lang="en-US" altLang="en-US" sz="2800" dirty="0"/>
          </a:p>
        </p:txBody>
      </p:sp>
    </p:spTree>
    <p:extLst>
      <p:ext uri="{BB962C8B-B14F-4D97-AF65-F5344CB8AC3E}">
        <p14:creationId xmlns:p14="http://schemas.microsoft.com/office/powerpoint/2010/main" val="347717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GB" altLang="en-US" dirty="0" smtClean="0"/>
              <a:t>Outline</a:t>
            </a:r>
            <a:endParaRPr lang="en-US" altLang="en-US" dirty="0" smtClean="0"/>
          </a:p>
        </p:txBody>
      </p:sp>
      <p:sp>
        <p:nvSpPr>
          <p:cNvPr id="66563" name="Rectangle 3"/>
          <p:cNvSpPr>
            <a:spLocks noGrp="1" noChangeArrowheads="1"/>
          </p:cNvSpPr>
          <p:nvPr>
            <p:ph idx="1"/>
          </p:nvPr>
        </p:nvSpPr>
        <p:spPr>
          <a:xfrm>
            <a:off x="1024128" y="1937982"/>
            <a:ext cx="8291513" cy="4354436"/>
          </a:xfrm>
        </p:spPr>
        <p:txBody>
          <a:bodyPr>
            <a:normAutofit fontScale="92500" lnSpcReduction="10000"/>
          </a:bodyPr>
          <a:lstStyle/>
          <a:p>
            <a:pPr>
              <a:lnSpc>
                <a:spcPct val="80000"/>
              </a:lnSpc>
              <a:buFont typeface="Wingdings" panose="05000000000000000000" pitchFamily="2" charset="2"/>
              <a:buChar char="§"/>
            </a:pPr>
            <a:r>
              <a:rPr lang="en-GB" altLang="en-US" dirty="0" smtClean="0">
                <a:solidFill>
                  <a:schemeClr val="bg2"/>
                </a:solidFill>
              </a:rPr>
              <a:t>What is “an industrial design”?</a:t>
            </a:r>
          </a:p>
          <a:p>
            <a:pPr>
              <a:lnSpc>
                <a:spcPct val="80000"/>
              </a:lnSpc>
              <a:buFont typeface="Wingdings" panose="05000000000000000000" pitchFamily="2" charset="2"/>
              <a:buChar char="§"/>
            </a:pPr>
            <a:endParaRPr lang="en-GB" altLang="en-US" dirty="0" smtClean="0">
              <a:solidFill>
                <a:schemeClr val="bg2"/>
              </a:solidFill>
            </a:endParaRPr>
          </a:p>
          <a:p>
            <a:pPr>
              <a:lnSpc>
                <a:spcPct val="80000"/>
              </a:lnSpc>
              <a:buFont typeface="Wingdings" panose="05000000000000000000" pitchFamily="2" charset="2"/>
              <a:buChar char="§"/>
            </a:pPr>
            <a:r>
              <a:rPr lang="en-GB" altLang="en-US" dirty="0" smtClean="0">
                <a:solidFill>
                  <a:schemeClr val="bg2"/>
                </a:solidFill>
              </a:rPr>
              <a:t>Design</a:t>
            </a:r>
            <a:r>
              <a:rPr lang="ru-RU" altLang="en-US" dirty="0" smtClean="0">
                <a:solidFill>
                  <a:schemeClr val="bg2"/>
                </a:solidFill>
              </a:rPr>
              <a:t> </a:t>
            </a:r>
            <a:r>
              <a:rPr lang="en-GB" altLang="en-US" dirty="0" smtClean="0">
                <a:solidFill>
                  <a:schemeClr val="bg2"/>
                </a:solidFill>
              </a:rPr>
              <a:t>as a tool to strengthen a company’s brands</a:t>
            </a:r>
          </a:p>
          <a:p>
            <a:pPr>
              <a:lnSpc>
                <a:spcPct val="80000"/>
              </a:lnSpc>
              <a:buFont typeface="Wingdings" panose="05000000000000000000" pitchFamily="2" charset="2"/>
              <a:buChar char="§"/>
            </a:pPr>
            <a:endParaRPr lang="en-GB" altLang="en-US" dirty="0" smtClean="0">
              <a:solidFill>
                <a:schemeClr val="bg2"/>
              </a:solidFill>
            </a:endParaRPr>
          </a:p>
          <a:p>
            <a:pPr>
              <a:lnSpc>
                <a:spcPct val="80000"/>
              </a:lnSpc>
              <a:buFont typeface="Wingdings" panose="05000000000000000000" pitchFamily="2" charset="2"/>
              <a:buChar char="§"/>
            </a:pPr>
            <a:r>
              <a:rPr lang="en-GB" altLang="en-US" dirty="0" smtClean="0">
                <a:solidFill>
                  <a:schemeClr val="bg2"/>
                </a:solidFill>
              </a:rPr>
              <a:t>Design as a part of a company’s branding strategy</a:t>
            </a:r>
          </a:p>
          <a:p>
            <a:pPr>
              <a:lnSpc>
                <a:spcPct val="80000"/>
              </a:lnSpc>
              <a:buFont typeface="Wingdings" panose="05000000000000000000" pitchFamily="2" charset="2"/>
              <a:buChar char="§"/>
            </a:pPr>
            <a:endParaRPr lang="en-GB" altLang="en-US" dirty="0" smtClean="0">
              <a:solidFill>
                <a:schemeClr val="bg2"/>
              </a:solidFill>
            </a:endParaRPr>
          </a:p>
          <a:p>
            <a:pPr>
              <a:lnSpc>
                <a:spcPct val="80000"/>
              </a:lnSpc>
              <a:buFont typeface="Wingdings" panose="05000000000000000000" pitchFamily="2" charset="2"/>
              <a:buChar char="§"/>
            </a:pPr>
            <a:r>
              <a:rPr lang="en-GB" altLang="en-US" dirty="0" smtClean="0">
                <a:solidFill>
                  <a:schemeClr val="bg2"/>
                </a:solidFill>
              </a:rPr>
              <a:t>Protection of industrial designs: when, why and how</a:t>
            </a:r>
          </a:p>
          <a:p>
            <a:pPr>
              <a:lnSpc>
                <a:spcPct val="80000"/>
              </a:lnSpc>
              <a:buFont typeface="Wingdings" panose="05000000000000000000" pitchFamily="2" charset="2"/>
              <a:buChar char="§"/>
            </a:pPr>
            <a:endParaRPr lang="en-GB" altLang="en-US" b="1" dirty="0" smtClean="0"/>
          </a:p>
          <a:p>
            <a:pPr>
              <a:lnSpc>
                <a:spcPct val="80000"/>
              </a:lnSpc>
              <a:buFont typeface="Wingdings" panose="05000000000000000000" pitchFamily="2" charset="2"/>
              <a:buChar char="§"/>
            </a:pPr>
            <a:r>
              <a:rPr lang="en-GB" altLang="en-US" b="1" dirty="0" smtClean="0"/>
              <a:t>Designs and other company’s IP assets: multi-protection</a:t>
            </a:r>
          </a:p>
          <a:p>
            <a:pPr>
              <a:lnSpc>
                <a:spcPct val="80000"/>
              </a:lnSpc>
              <a:buFont typeface="Wingdings" panose="05000000000000000000" pitchFamily="2" charset="2"/>
              <a:buChar char="§"/>
            </a:pPr>
            <a:endParaRPr lang="en-GB" altLang="en-US" b="1" dirty="0" smtClean="0"/>
          </a:p>
          <a:p>
            <a:pPr>
              <a:lnSpc>
                <a:spcPct val="80000"/>
              </a:lnSpc>
              <a:buFont typeface="Wingdings" panose="05000000000000000000" pitchFamily="2" charset="2"/>
              <a:buChar char="§"/>
            </a:pPr>
            <a:r>
              <a:rPr lang="en-GB" altLang="en-US" dirty="0" smtClean="0">
                <a:solidFill>
                  <a:schemeClr val="bg2"/>
                </a:solidFill>
              </a:rPr>
              <a:t>Workshop: case studies</a:t>
            </a:r>
            <a:endParaRPr lang="en-US" altLang="en-US" dirty="0" smtClean="0">
              <a:solidFill>
                <a:schemeClr val="bg2"/>
              </a:solidFill>
            </a:endParaRPr>
          </a:p>
        </p:txBody>
      </p:sp>
    </p:spTree>
    <p:extLst>
      <p:ext uri="{BB962C8B-B14F-4D97-AF65-F5344CB8AC3E}">
        <p14:creationId xmlns:p14="http://schemas.microsoft.com/office/powerpoint/2010/main" val="2703799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GB" altLang="en-US" sz="4000"/>
              <a:t>Industrial design</a:t>
            </a:r>
            <a:endParaRPr lang="en-US" altLang="en-US" sz="4000"/>
          </a:p>
        </p:txBody>
      </p:sp>
      <p:sp>
        <p:nvSpPr>
          <p:cNvPr id="13315" name="Rectangle 3"/>
          <p:cNvSpPr>
            <a:spLocks noGrp="1" noChangeArrowheads="1"/>
          </p:cNvSpPr>
          <p:nvPr>
            <p:ph idx="1"/>
          </p:nvPr>
        </p:nvSpPr>
        <p:spPr>
          <a:xfrm>
            <a:off x="1992314" y="2133601"/>
            <a:ext cx="7775575" cy="3992563"/>
          </a:xfrm>
        </p:spPr>
        <p:txBody>
          <a:bodyPr/>
          <a:lstStyle/>
          <a:p>
            <a:pPr algn="ctr">
              <a:buFontTx/>
              <a:buNone/>
            </a:pPr>
            <a:endParaRPr lang="en-GB" altLang="en-US" sz="3600" b="1">
              <a:solidFill>
                <a:schemeClr val="folHlink"/>
              </a:solidFill>
            </a:endParaRPr>
          </a:p>
          <a:p>
            <a:pPr algn="ctr">
              <a:buFontTx/>
              <a:buNone/>
            </a:pPr>
            <a:r>
              <a:rPr lang="en-GB" altLang="en-US" sz="3600" i="1"/>
              <a:t>&lt;Insert: </a:t>
            </a:r>
            <a:r>
              <a:rPr lang="en-GB" altLang="en-US" sz="3600"/>
              <a:t>examples of various items such as </a:t>
            </a:r>
            <a:r>
              <a:rPr lang="en-GB" altLang="en-US" sz="3600" b="1"/>
              <a:t>cover of a book, clothing items, toys, mobile phone</a:t>
            </a:r>
            <a:r>
              <a:rPr lang="en-GB" altLang="en-US" sz="3600"/>
              <a:t>, etc.)</a:t>
            </a:r>
            <a:r>
              <a:rPr lang="en-GB" altLang="en-US" sz="3600" i="1"/>
              <a:t>&gt;</a:t>
            </a:r>
            <a:endParaRPr lang="en-US" altLang="en-US" sz="3600" i="1"/>
          </a:p>
        </p:txBody>
      </p:sp>
    </p:spTree>
    <p:extLst>
      <p:ext uri="{BB962C8B-B14F-4D97-AF65-F5344CB8AC3E}">
        <p14:creationId xmlns:p14="http://schemas.microsoft.com/office/powerpoint/2010/main" val="31324143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GB" altLang="en-US" dirty="0" smtClean="0"/>
              <a:t>Let’s start with the example</a:t>
            </a:r>
            <a:endParaRPr lang="en-US" altLang="en-US" dirty="0" smtClean="0"/>
          </a:p>
        </p:txBody>
      </p:sp>
      <p:sp>
        <p:nvSpPr>
          <p:cNvPr id="68611" name="Rectangle 3"/>
          <p:cNvSpPr>
            <a:spLocks noGrp="1" noChangeArrowheads="1"/>
          </p:cNvSpPr>
          <p:nvPr>
            <p:ph idx="1"/>
          </p:nvPr>
        </p:nvSpPr>
        <p:spPr>
          <a:xfrm>
            <a:off x="1992314" y="2438400"/>
            <a:ext cx="8351837" cy="4014789"/>
          </a:xfrm>
        </p:spPr>
        <p:txBody>
          <a:bodyPr/>
          <a:lstStyle/>
          <a:p>
            <a:pPr algn="ctr">
              <a:buFontTx/>
              <a:buNone/>
            </a:pPr>
            <a:endParaRPr lang="en-GB" altLang="en-US" sz="3600" b="1" dirty="0">
              <a:solidFill>
                <a:srgbClr val="FF9900"/>
              </a:solidFill>
            </a:endParaRPr>
          </a:p>
          <a:p>
            <a:pPr algn="ctr">
              <a:buFontTx/>
              <a:buNone/>
            </a:pPr>
            <a:endParaRPr lang="en-GB" altLang="en-US" sz="3600" b="1" dirty="0">
              <a:solidFill>
                <a:srgbClr val="FF9900"/>
              </a:solidFill>
            </a:endParaRPr>
          </a:p>
          <a:p>
            <a:pPr algn="ctr">
              <a:buFontTx/>
              <a:buNone/>
            </a:pPr>
            <a:r>
              <a:rPr lang="en-GB" altLang="en-US" sz="3600" i="1" dirty="0"/>
              <a:t>	&lt;Insert: </a:t>
            </a:r>
            <a:r>
              <a:rPr lang="en-GB" altLang="en-US" sz="3600" dirty="0"/>
              <a:t>example of one complex product, e.g. </a:t>
            </a:r>
            <a:r>
              <a:rPr lang="en-GB" altLang="en-US" sz="3600" b="1" dirty="0"/>
              <a:t>mobile phone, computer, or kitchen device</a:t>
            </a:r>
            <a:r>
              <a:rPr lang="en-GB" altLang="en-US" sz="3600" i="1" dirty="0"/>
              <a:t>&gt;</a:t>
            </a:r>
            <a:endParaRPr lang="en-GB" altLang="en-US" sz="2800" dirty="0"/>
          </a:p>
          <a:p>
            <a:pPr algn="ctr">
              <a:buFontTx/>
              <a:buNone/>
            </a:pPr>
            <a:endParaRPr lang="en-GB" altLang="en-US" sz="2800" dirty="0"/>
          </a:p>
          <a:p>
            <a:pPr algn="ctr">
              <a:buFontTx/>
              <a:buNone/>
            </a:pPr>
            <a:endParaRPr lang="en-US" altLang="en-US" sz="2800" dirty="0"/>
          </a:p>
        </p:txBody>
      </p:sp>
    </p:spTree>
    <p:extLst>
      <p:ext uri="{BB962C8B-B14F-4D97-AF65-F5344CB8AC3E}">
        <p14:creationId xmlns:p14="http://schemas.microsoft.com/office/powerpoint/2010/main" val="3325696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n-GB" altLang="en-US" dirty="0" smtClean="0"/>
              <a:t>Design and Copyright</a:t>
            </a:r>
            <a:endParaRPr lang="en-US" altLang="en-US" dirty="0" smtClean="0"/>
          </a:p>
        </p:txBody>
      </p:sp>
      <p:sp>
        <p:nvSpPr>
          <p:cNvPr id="70659" name="Rectangle 3"/>
          <p:cNvSpPr>
            <a:spLocks noGrp="1" noChangeArrowheads="1"/>
          </p:cNvSpPr>
          <p:nvPr>
            <p:ph idx="1"/>
          </p:nvPr>
        </p:nvSpPr>
        <p:spPr>
          <a:xfrm>
            <a:off x="1992314" y="2084832"/>
            <a:ext cx="8351837" cy="4368357"/>
          </a:xfrm>
        </p:spPr>
        <p:txBody>
          <a:bodyPr>
            <a:normAutofit fontScale="92500" lnSpcReduction="20000"/>
          </a:bodyPr>
          <a:lstStyle/>
          <a:p>
            <a:pPr algn="ctr">
              <a:lnSpc>
                <a:spcPct val="90000"/>
              </a:lnSpc>
              <a:buFontTx/>
              <a:buNone/>
            </a:pPr>
            <a:r>
              <a:rPr lang="en-GB" altLang="en-US" sz="2800" dirty="0">
                <a:solidFill>
                  <a:schemeClr val="accent1"/>
                </a:solidFill>
              </a:rPr>
              <a:t>Dual protection by design law and by copyright law varies on a country-basis:</a:t>
            </a:r>
          </a:p>
          <a:p>
            <a:pPr>
              <a:lnSpc>
                <a:spcPct val="90000"/>
              </a:lnSpc>
              <a:buFontTx/>
              <a:buNone/>
            </a:pPr>
            <a:endParaRPr lang="en-GB" altLang="en-US" sz="2800" dirty="0">
              <a:solidFill>
                <a:srgbClr val="FF9900"/>
              </a:solidFill>
            </a:endParaRPr>
          </a:p>
          <a:p>
            <a:pPr>
              <a:lnSpc>
                <a:spcPct val="90000"/>
              </a:lnSpc>
              <a:buClr>
                <a:srgbClr val="CC6600"/>
              </a:buClr>
            </a:pPr>
            <a:r>
              <a:rPr lang="en-GB" altLang="en-US" sz="2800" dirty="0"/>
              <a:t>Some countries: only for certain types of designs (and not for others),</a:t>
            </a:r>
          </a:p>
          <a:p>
            <a:pPr>
              <a:lnSpc>
                <a:spcPct val="90000"/>
              </a:lnSpc>
              <a:buClr>
                <a:srgbClr val="CC6600"/>
              </a:buClr>
            </a:pPr>
            <a:r>
              <a:rPr lang="en-GB" altLang="en-US" sz="2800" dirty="0"/>
              <a:t>In others: for all types of designs,</a:t>
            </a:r>
          </a:p>
          <a:p>
            <a:pPr>
              <a:lnSpc>
                <a:spcPct val="90000"/>
              </a:lnSpc>
              <a:buClr>
                <a:srgbClr val="CC6600"/>
              </a:buClr>
            </a:pPr>
            <a:r>
              <a:rPr lang="en-GB" altLang="en-US" sz="2800" dirty="0"/>
              <a:t>In others: copyright protection is suspended until design rights lapse,</a:t>
            </a:r>
          </a:p>
          <a:p>
            <a:pPr>
              <a:lnSpc>
                <a:spcPct val="90000"/>
              </a:lnSpc>
              <a:buClr>
                <a:srgbClr val="CC6600"/>
              </a:buClr>
            </a:pPr>
            <a:r>
              <a:rPr lang="en-GB" altLang="en-US" sz="2800" dirty="0"/>
              <a:t>In some others: design of some products is protected under copyright as “works of applied art” or “works of plastic and applied arts”.</a:t>
            </a:r>
          </a:p>
          <a:p>
            <a:pPr>
              <a:lnSpc>
                <a:spcPct val="90000"/>
              </a:lnSpc>
              <a:buClr>
                <a:srgbClr val="CC6600"/>
              </a:buClr>
              <a:buFontTx/>
              <a:buNone/>
            </a:pPr>
            <a:endParaRPr lang="en-GB" altLang="en-US" sz="2800" dirty="0"/>
          </a:p>
          <a:p>
            <a:pPr algn="ctr">
              <a:lnSpc>
                <a:spcPct val="90000"/>
              </a:lnSpc>
              <a:buFontTx/>
              <a:buNone/>
            </a:pPr>
            <a:endParaRPr lang="en-US" altLang="en-US" sz="2800" dirty="0"/>
          </a:p>
        </p:txBody>
      </p:sp>
    </p:spTree>
    <p:extLst>
      <p:ext uri="{BB962C8B-B14F-4D97-AF65-F5344CB8AC3E}">
        <p14:creationId xmlns:p14="http://schemas.microsoft.com/office/powerpoint/2010/main" val="24485053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en-GB" altLang="en-US" dirty="0" smtClean="0"/>
              <a:t>Design and Trademarks</a:t>
            </a:r>
            <a:endParaRPr lang="en-US" altLang="en-US" dirty="0" smtClean="0"/>
          </a:p>
        </p:txBody>
      </p:sp>
      <p:sp>
        <p:nvSpPr>
          <p:cNvPr id="72707" name="Rectangle 3"/>
          <p:cNvSpPr>
            <a:spLocks noGrp="1" noChangeArrowheads="1"/>
          </p:cNvSpPr>
          <p:nvPr>
            <p:ph idx="1"/>
          </p:nvPr>
        </p:nvSpPr>
        <p:spPr>
          <a:xfrm>
            <a:off x="1847850" y="1838036"/>
            <a:ext cx="8496300" cy="4615153"/>
          </a:xfrm>
        </p:spPr>
        <p:txBody>
          <a:bodyPr>
            <a:normAutofit lnSpcReduction="10000"/>
          </a:bodyPr>
          <a:lstStyle/>
          <a:p>
            <a:pPr>
              <a:lnSpc>
                <a:spcPct val="90000"/>
              </a:lnSpc>
              <a:buClr>
                <a:srgbClr val="CC6600"/>
              </a:buClr>
            </a:pPr>
            <a:r>
              <a:rPr lang="en-GB" altLang="en-US" sz="2800" dirty="0"/>
              <a:t>If a product’s design becomes </a:t>
            </a:r>
            <a:r>
              <a:rPr lang="en-GB" altLang="en-US" sz="2800" b="1" dirty="0">
                <a:solidFill>
                  <a:schemeClr val="accent1"/>
                </a:solidFill>
              </a:rPr>
              <a:t>a distinctive feature</a:t>
            </a:r>
            <a:r>
              <a:rPr lang="en-GB" altLang="en-US" sz="2800" dirty="0">
                <a:solidFill>
                  <a:schemeClr val="accent1"/>
                </a:solidFill>
              </a:rPr>
              <a:t> </a:t>
            </a:r>
            <a:r>
              <a:rPr lang="en-GB" altLang="en-US" sz="2800" dirty="0"/>
              <a:t>of that product, it can sometimes be protected as a 3D trademark or as a trade dress (in some countries).</a:t>
            </a:r>
          </a:p>
          <a:p>
            <a:pPr>
              <a:lnSpc>
                <a:spcPct val="90000"/>
              </a:lnSpc>
              <a:buClr>
                <a:srgbClr val="CC6600"/>
              </a:buClr>
            </a:pPr>
            <a:endParaRPr lang="en-GB" altLang="en-US" sz="2800" dirty="0"/>
          </a:p>
          <a:p>
            <a:pPr>
              <a:lnSpc>
                <a:spcPct val="90000"/>
              </a:lnSpc>
              <a:buClr>
                <a:srgbClr val="CC6600"/>
              </a:buClr>
            </a:pPr>
            <a:r>
              <a:rPr lang="en-GB" altLang="en-US" sz="2800" dirty="0"/>
              <a:t>Acquisition of a distinctive design within time (in order to protect it as a trademark later) can be also a company’s branding and marketing strategy.</a:t>
            </a:r>
          </a:p>
          <a:p>
            <a:pPr>
              <a:lnSpc>
                <a:spcPct val="90000"/>
              </a:lnSpc>
              <a:buClr>
                <a:srgbClr val="CC6600"/>
              </a:buClr>
            </a:pPr>
            <a:endParaRPr lang="en-GB" altLang="en-US" sz="2800" dirty="0"/>
          </a:p>
          <a:p>
            <a:pPr>
              <a:lnSpc>
                <a:spcPct val="90000"/>
              </a:lnSpc>
              <a:buClr>
                <a:srgbClr val="CC6600"/>
              </a:buClr>
            </a:pPr>
            <a:r>
              <a:rPr lang="en-GB" altLang="en-US" sz="2800" b="1" dirty="0">
                <a:solidFill>
                  <a:schemeClr val="accent1"/>
                </a:solidFill>
              </a:rPr>
              <a:t>Dual protection is also possible</a:t>
            </a:r>
            <a:r>
              <a:rPr lang="en-GB" altLang="en-US" sz="2800" dirty="0"/>
              <a:t>, but its regulation varies from country to country.</a:t>
            </a:r>
            <a:endParaRPr lang="en-US" altLang="en-US" sz="2800" dirty="0"/>
          </a:p>
        </p:txBody>
      </p:sp>
    </p:spTree>
    <p:extLst>
      <p:ext uri="{BB962C8B-B14F-4D97-AF65-F5344CB8AC3E}">
        <p14:creationId xmlns:p14="http://schemas.microsoft.com/office/powerpoint/2010/main" val="42540002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en-GB" altLang="en-US" dirty="0" smtClean="0"/>
              <a:t>Design and Patents</a:t>
            </a:r>
            <a:endParaRPr lang="en-US" altLang="en-US" dirty="0" smtClean="0"/>
          </a:p>
        </p:txBody>
      </p:sp>
      <p:sp>
        <p:nvSpPr>
          <p:cNvPr id="74755" name="Rectangle 3"/>
          <p:cNvSpPr>
            <a:spLocks noGrp="1" noChangeArrowheads="1"/>
          </p:cNvSpPr>
          <p:nvPr>
            <p:ph idx="1"/>
          </p:nvPr>
        </p:nvSpPr>
        <p:spPr>
          <a:xfrm>
            <a:off x="1992313" y="2084832"/>
            <a:ext cx="8280400" cy="4368357"/>
          </a:xfrm>
        </p:spPr>
        <p:txBody>
          <a:bodyPr>
            <a:normAutofit/>
          </a:bodyPr>
          <a:lstStyle/>
          <a:p>
            <a:pPr>
              <a:buClr>
                <a:srgbClr val="CC6600"/>
              </a:buClr>
            </a:pPr>
            <a:r>
              <a:rPr lang="en-GB" altLang="en-US" sz="2800" b="1" dirty="0" smtClean="0">
                <a:solidFill>
                  <a:schemeClr val="accent1"/>
                </a:solidFill>
              </a:rPr>
              <a:t>Design protects aesthetical features of a product</a:t>
            </a:r>
            <a:r>
              <a:rPr lang="en-GB" altLang="en-US" sz="2800" dirty="0" smtClean="0">
                <a:solidFill>
                  <a:schemeClr val="accent1"/>
                </a:solidFill>
              </a:rPr>
              <a:t> </a:t>
            </a:r>
            <a:r>
              <a:rPr lang="en-GB" altLang="en-US" sz="2800" dirty="0" smtClean="0"/>
              <a:t>(it is primarily ornamental), whereas its functional features (functional improvements) can be protected by patents or as utility models.</a:t>
            </a:r>
          </a:p>
          <a:p>
            <a:pPr>
              <a:buClr>
                <a:srgbClr val="CC6600"/>
              </a:buClr>
            </a:pPr>
            <a:r>
              <a:rPr lang="en-GB" altLang="en-US" sz="2800" dirty="0" smtClean="0"/>
              <a:t>In order to establish its aesthetical function, design should be viewed in its entirety, and not on a feature-by-feature basis.</a:t>
            </a:r>
            <a:endParaRPr lang="en-US" altLang="en-US" sz="2800" dirty="0" smtClean="0"/>
          </a:p>
        </p:txBody>
      </p:sp>
    </p:spTree>
    <p:extLst>
      <p:ext uri="{BB962C8B-B14F-4D97-AF65-F5344CB8AC3E}">
        <p14:creationId xmlns:p14="http://schemas.microsoft.com/office/powerpoint/2010/main" val="10812937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n-GB" altLang="en-US" sz="4000" dirty="0"/>
              <a:t>Design and Unfair Competition</a:t>
            </a:r>
            <a:endParaRPr lang="en-US" altLang="en-US" sz="4000" dirty="0"/>
          </a:p>
        </p:txBody>
      </p:sp>
      <p:sp>
        <p:nvSpPr>
          <p:cNvPr id="76803" name="Rectangle 3"/>
          <p:cNvSpPr>
            <a:spLocks noGrp="1" noChangeArrowheads="1"/>
          </p:cNvSpPr>
          <p:nvPr>
            <p:ph idx="1"/>
          </p:nvPr>
        </p:nvSpPr>
        <p:spPr>
          <a:xfrm>
            <a:off x="1992314" y="2084832"/>
            <a:ext cx="8351837" cy="4368357"/>
          </a:xfrm>
        </p:spPr>
        <p:txBody>
          <a:bodyPr/>
          <a:lstStyle/>
          <a:p>
            <a:pPr algn="ctr">
              <a:buClr>
                <a:srgbClr val="CC6600"/>
              </a:buClr>
              <a:buFontTx/>
              <a:buNone/>
            </a:pPr>
            <a:r>
              <a:rPr lang="en-GB" altLang="en-US" sz="2800" b="1" dirty="0">
                <a:solidFill>
                  <a:schemeClr val="accent1"/>
                </a:solidFill>
              </a:rPr>
              <a:t>Dual protection possible: </a:t>
            </a:r>
          </a:p>
          <a:p>
            <a:pPr algn="ctr">
              <a:buClr>
                <a:srgbClr val="CC6600"/>
              </a:buClr>
              <a:buFontTx/>
              <a:buNone/>
            </a:pPr>
            <a:endParaRPr lang="en-GB" altLang="en-US" sz="2800" b="1" dirty="0">
              <a:solidFill>
                <a:srgbClr val="CC6600"/>
              </a:solidFill>
            </a:endParaRPr>
          </a:p>
          <a:p>
            <a:pPr>
              <a:buClr>
                <a:srgbClr val="CC6600"/>
              </a:buClr>
            </a:pPr>
            <a:r>
              <a:rPr lang="en-GB" altLang="en-US" sz="2800" dirty="0"/>
              <a:t>Under the law against unfair competition and design law</a:t>
            </a:r>
          </a:p>
          <a:p>
            <a:pPr>
              <a:buClr>
                <a:srgbClr val="CC6600"/>
              </a:buClr>
            </a:pPr>
            <a:endParaRPr lang="en-GB" altLang="en-US" sz="2800" dirty="0"/>
          </a:p>
          <a:p>
            <a:pPr>
              <a:buClr>
                <a:srgbClr val="CC6600"/>
              </a:buClr>
            </a:pPr>
            <a:r>
              <a:rPr lang="en-GB" altLang="en-US" sz="2800" dirty="0"/>
              <a:t>Unfair competition laws usually require to show that a product is distinctive in a certain market, that there is an indication of a product’s origin and that </a:t>
            </a:r>
            <a:r>
              <a:rPr lang="en-GB" altLang="en-US" sz="2800" b="1" dirty="0">
                <a:solidFill>
                  <a:schemeClr val="accent1"/>
                </a:solidFill>
              </a:rPr>
              <a:t>a reputation</a:t>
            </a:r>
            <a:r>
              <a:rPr lang="en-GB" altLang="en-US" sz="2800" dirty="0">
                <a:solidFill>
                  <a:schemeClr val="accent1"/>
                </a:solidFill>
              </a:rPr>
              <a:t> </a:t>
            </a:r>
            <a:r>
              <a:rPr lang="en-GB" altLang="en-US" sz="2800" dirty="0"/>
              <a:t>of such product is infringed by an unfair competition act.</a:t>
            </a:r>
            <a:endParaRPr lang="en-US" altLang="en-US" sz="2800" dirty="0"/>
          </a:p>
        </p:txBody>
      </p:sp>
    </p:spTree>
    <p:extLst>
      <p:ext uri="{BB962C8B-B14F-4D97-AF65-F5344CB8AC3E}">
        <p14:creationId xmlns:p14="http://schemas.microsoft.com/office/powerpoint/2010/main" val="42425976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en-GB" altLang="en-US" dirty="0" smtClean="0"/>
              <a:t>Outline</a:t>
            </a:r>
            <a:endParaRPr lang="en-US" altLang="en-US" dirty="0" smtClean="0"/>
          </a:p>
        </p:txBody>
      </p:sp>
      <p:sp>
        <p:nvSpPr>
          <p:cNvPr id="78851" name="Rectangle 3"/>
          <p:cNvSpPr>
            <a:spLocks noGrp="1" noChangeArrowheads="1"/>
          </p:cNvSpPr>
          <p:nvPr>
            <p:ph idx="1"/>
          </p:nvPr>
        </p:nvSpPr>
        <p:spPr>
          <a:xfrm>
            <a:off x="1024128" y="2084832"/>
            <a:ext cx="8291513" cy="4263005"/>
          </a:xfrm>
        </p:spPr>
        <p:txBody>
          <a:bodyPr>
            <a:normAutofit fontScale="92500" lnSpcReduction="20000"/>
          </a:bodyPr>
          <a:lstStyle/>
          <a:p>
            <a:pPr>
              <a:lnSpc>
                <a:spcPct val="90000"/>
              </a:lnSpc>
              <a:buFont typeface="Wingdings" panose="05000000000000000000" pitchFamily="2" charset="2"/>
              <a:buChar char="§"/>
            </a:pPr>
            <a:r>
              <a:rPr lang="en-GB" altLang="en-US" dirty="0" smtClean="0">
                <a:solidFill>
                  <a:schemeClr val="bg2"/>
                </a:solidFill>
              </a:rPr>
              <a:t>What is “an industrial design”?</a:t>
            </a:r>
          </a:p>
          <a:p>
            <a:pPr>
              <a:lnSpc>
                <a:spcPct val="90000"/>
              </a:lnSpc>
              <a:buFont typeface="Wingdings" panose="05000000000000000000" pitchFamily="2" charset="2"/>
              <a:buChar char="§"/>
            </a:pPr>
            <a:endParaRPr lang="en-GB" altLang="en-US" dirty="0" smtClean="0">
              <a:solidFill>
                <a:schemeClr val="bg2"/>
              </a:solidFill>
            </a:endParaRPr>
          </a:p>
          <a:p>
            <a:pPr>
              <a:lnSpc>
                <a:spcPct val="90000"/>
              </a:lnSpc>
              <a:buFont typeface="Wingdings" panose="05000000000000000000" pitchFamily="2" charset="2"/>
              <a:buChar char="§"/>
            </a:pPr>
            <a:r>
              <a:rPr lang="en-GB" altLang="en-US" dirty="0" smtClean="0">
                <a:solidFill>
                  <a:schemeClr val="bg2"/>
                </a:solidFill>
              </a:rPr>
              <a:t>Design</a:t>
            </a:r>
            <a:r>
              <a:rPr lang="ru-RU" altLang="en-US" dirty="0" smtClean="0">
                <a:solidFill>
                  <a:schemeClr val="bg2"/>
                </a:solidFill>
              </a:rPr>
              <a:t> </a:t>
            </a:r>
            <a:r>
              <a:rPr lang="en-GB" altLang="en-US" dirty="0" smtClean="0">
                <a:solidFill>
                  <a:schemeClr val="bg2"/>
                </a:solidFill>
              </a:rPr>
              <a:t>as a tool to strengthen a company’s brands</a:t>
            </a:r>
          </a:p>
          <a:p>
            <a:pPr>
              <a:lnSpc>
                <a:spcPct val="90000"/>
              </a:lnSpc>
              <a:buFont typeface="Wingdings" panose="05000000000000000000" pitchFamily="2" charset="2"/>
              <a:buChar char="§"/>
            </a:pPr>
            <a:endParaRPr lang="en-GB" altLang="en-US" dirty="0" smtClean="0">
              <a:solidFill>
                <a:schemeClr val="bg2"/>
              </a:solidFill>
            </a:endParaRPr>
          </a:p>
          <a:p>
            <a:pPr>
              <a:lnSpc>
                <a:spcPct val="90000"/>
              </a:lnSpc>
              <a:buFont typeface="Wingdings" panose="05000000000000000000" pitchFamily="2" charset="2"/>
              <a:buChar char="§"/>
            </a:pPr>
            <a:r>
              <a:rPr lang="en-GB" altLang="en-US" dirty="0" smtClean="0">
                <a:solidFill>
                  <a:schemeClr val="bg2"/>
                </a:solidFill>
              </a:rPr>
              <a:t>Design as a part of a company’s branding strategy</a:t>
            </a:r>
          </a:p>
          <a:p>
            <a:pPr>
              <a:lnSpc>
                <a:spcPct val="90000"/>
              </a:lnSpc>
              <a:buFont typeface="Wingdings" panose="05000000000000000000" pitchFamily="2" charset="2"/>
              <a:buChar char="§"/>
            </a:pPr>
            <a:endParaRPr lang="en-GB" altLang="en-US" dirty="0" smtClean="0">
              <a:solidFill>
                <a:schemeClr val="bg2"/>
              </a:solidFill>
            </a:endParaRPr>
          </a:p>
          <a:p>
            <a:pPr>
              <a:lnSpc>
                <a:spcPct val="90000"/>
              </a:lnSpc>
              <a:buFont typeface="Wingdings" panose="05000000000000000000" pitchFamily="2" charset="2"/>
              <a:buChar char="§"/>
            </a:pPr>
            <a:r>
              <a:rPr lang="en-GB" altLang="en-US" dirty="0" smtClean="0">
                <a:solidFill>
                  <a:schemeClr val="bg2"/>
                </a:solidFill>
              </a:rPr>
              <a:t>Protection of industrial designs: when, why and how</a:t>
            </a:r>
          </a:p>
          <a:p>
            <a:pPr>
              <a:lnSpc>
                <a:spcPct val="90000"/>
              </a:lnSpc>
              <a:buFont typeface="Wingdings" panose="05000000000000000000" pitchFamily="2" charset="2"/>
              <a:buChar char="§"/>
            </a:pPr>
            <a:endParaRPr lang="en-GB" altLang="en-US" b="1" dirty="0" smtClean="0"/>
          </a:p>
          <a:p>
            <a:pPr>
              <a:lnSpc>
                <a:spcPct val="90000"/>
              </a:lnSpc>
              <a:buFont typeface="Wingdings" panose="05000000000000000000" pitchFamily="2" charset="2"/>
              <a:buChar char="§"/>
            </a:pPr>
            <a:r>
              <a:rPr lang="en-GB" altLang="en-US" dirty="0" smtClean="0">
                <a:solidFill>
                  <a:schemeClr val="bg2"/>
                </a:solidFill>
              </a:rPr>
              <a:t>Designs and other company’s IP assets: multi-protection</a:t>
            </a:r>
          </a:p>
          <a:p>
            <a:pPr>
              <a:lnSpc>
                <a:spcPct val="90000"/>
              </a:lnSpc>
              <a:buFont typeface="Wingdings" panose="05000000000000000000" pitchFamily="2" charset="2"/>
              <a:buChar char="§"/>
            </a:pPr>
            <a:endParaRPr lang="en-GB" altLang="en-US" dirty="0" smtClean="0">
              <a:solidFill>
                <a:schemeClr val="bg2"/>
              </a:solidFill>
            </a:endParaRPr>
          </a:p>
          <a:p>
            <a:pPr>
              <a:lnSpc>
                <a:spcPct val="90000"/>
              </a:lnSpc>
              <a:buFont typeface="Wingdings" panose="05000000000000000000" pitchFamily="2" charset="2"/>
              <a:buChar char="§"/>
            </a:pPr>
            <a:r>
              <a:rPr lang="en-GB" altLang="en-US" b="1" dirty="0" smtClean="0"/>
              <a:t>Workshop: case studies</a:t>
            </a:r>
            <a:endParaRPr lang="en-US" altLang="en-US" b="1" dirty="0" smtClean="0"/>
          </a:p>
        </p:txBody>
      </p:sp>
    </p:spTree>
    <p:extLst>
      <p:ext uri="{BB962C8B-B14F-4D97-AF65-F5344CB8AC3E}">
        <p14:creationId xmlns:p14="http://schemas.microsoft.com/office/powerpoint/2010/main" val="9549559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895927" y="886691"/>
            <a:ext cx="9744364" cy="692728"/>
          </a:xfrm>
        </p:spPr>
        <p:txBody>
          <a:bodyPr>
            <a:noAutofit/>
          </a:bodyPr>
          <a:lstStyle/>
          <a:p>
            <a:r>
              <a:rPr lang="en-GB" altLang="en-US" sz="4000" b="1" dirty="0" smtClean="0"/>
              <a:t>Case Study 1: </a:t>
            </a:r>
            <a:br>
              <a:rPr lang="en-GB" altLang="en-US" sz="4000" b="1" dirty="0" smtClean="0"/>
            </a:br>
            <a:r>
              <a:rPr lang="en-GB" altLang="en-US" sz="2400" b="1" dirty="0">
                <a:solidFill>
                  <a:schemeClr val="accent1"/>
                </a:solidFill>
              </a:rPr>
              <a:t>Design as a part of a company’s branding or marketing strategy</a:t>
            </a:r>
            <a:endParaRPr lang="en-US" altLang="en-US" sz="2400" b="1" dirty="0">
              <a:solidFill>
                <a:schemeClr val="accent1"/>
              </a:solidFill>
            </a:endParaRPr>
          </a:p>
        </p:txBody>
      </p:sp>
      <p:sp>
        <p:nvSpPr>
          <p:cNvPr id="80899" name="Rectangle 3"/>
          <p:cNvSpPr>
            <a:spLocks noGrp="1" noChangeArrowheads="1"/>
          </p:cNvSpPr>
          <p:nvPr>
            <p:ph idx="1"/>
          </p:nvPr>
        </p:nvSpPr>
        <p:spPr>
          <a:xfrm>
            <a:off x="1853407" y="2235201"/>
            <a:ext cx="8496300" cy="3833090"/>
          </a:xfrm>
        </p:spPr>
        <p:txBody>
          <a:bodyPr>
            <a:normAutofit fontScale="85000" lnSpcReduction="20000"/>
          </a:bodyPr>
          <a:lstStyle/>
          <a:p>
            <a:pPr>
              <a:lnSpc>
                <a:spcPct val="80000"/>
              </a:lnSpc>
              <a:buFontTx/>
              <a:buNone/>
            </a:pPr>
            <a:r>
              <a:rPr lang="en-GB" altLang="en-US" sz="2600" dirty="0"/>
              <a:t>&lt;Sample case study&gt;</a:t>
            </a:r>
          </a:p>
          <a:p>
            <a:pPr>
              <a:lnSpc>
                <a:spcPct val="80000"/>
              </a:lnSpc>
              <a:buFontTx/>
              <a:buNone/>
            </a:pPr>
            <a:r>
              <a:rPr lang="en-GB" altLang="en-US" sz="2600" dirty="0"/>
              <a:t>	A company has been in a business of entertainment for many years. It acquired distinctiveness on the local market through its trademarks and music-related products (CDs, etc.) This year the company decided to “shift” its business to another area which is production of energetic non-alcoholic beverages. </a:t>
            </a:r>
          </a:p>
          <a:p>
            <a:pPr>
              <a:lnSpc>
                <a:spcPct val="80000"/>
              </a:lnSpc>
              <a:buFontTx/>
              <a:buNone/>
            </a:pPr>
            <a:endParaRPr lang="en-GB" altLang="en-US" sz="2600" dirty="0"/>
          </a:p>
          <a:p>
            <a:pPr>
              <a:lnSpc>
                <a:spcPct val="80000"/>
              </a:lnSpc>
              <a:buFontTx/>
              <a:buNone/>
            </a:pPr>
            <a:r>
              <a:rPr lang="en-GB" altLang="en-US" sz="2600" dirty="0"/>
              <a:t>1 – What marketing strategy would you recommend to that company considering a design of beverages?</a:t>
            </a:r>
          </a:p>
          <a:p>
            <a:pPr>
              <a:lnSpc>
                <a:spcPct val="80000"/>
              </a:lnSpc>
              <a:buFontTx/>
              <a:buNone/>
            </a:pPr>
            <a:r>
              <a:rPr lang="en-GB" altLang="en-US" sz="2600" dirty="0"/>
              <a:t>2 – Would you recommend a company to protect a design of its products and where?</a:t>
            </a:r>
          </a:p>
          <a:p>
            <a:pPr>
              <a:lnSpc>
                <a:spcPct val="80000"/>
              </a:lnSpc>
              <a:buFontTx/>
              <a:buNone/>
            </a:pPr>
            <a:endParaRPr lang="en-GB" altLang="en-US" sz="2600" dirty="0"/>
          </a:p>
          <a:p>
            <a:pPr>
              <a:lnSpc>
                <a:spcPct val="80000"/>
              </a:lnSpc>
              <a:buFontTx/>
              <a:buNone/>
            </a:pPr>
            <a:r>
              <a:rPr lang="en-US" altLang="en-US" sz="2000" dirty="0"/>
              <a:t>	</a:t>
            </a:r>
          </a:p>
        </p:txBody>
      </p:sp>
    </p:spTree>
    <p:extLst>
      <p:ext uri="{BB962C8B-B14F-4D97-AF65-F5344CB8AC3E}">
        <p14:creationId xmlns:p14="http://schemas.microsoft.com/office/powerpoint/2010/main" val="10352315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1152670" y="803563"/>
            <a:ext cx="8291512" cy="1031009"/>
          </a:xfrm>
        </p:spPr>
        <p:txBody>
          <a:bodyPr>
            <a:normAutofit fontScale="90000"/>
          </a:bodyPr>
          <a:lstStyle/>
          <a:p>
            <a:r>
              <a:rPr lang="en-GB" altLang="en-US" sz="4000" b="1" dirty="0"/>
              <a:t>Case Study 2:</a:t>
            </a:r>
            <a:br>
              <a:rPr lang="en-GB" altLang="en-US" sz="4000" b="1" dirty="0"/>
            </a:br>
            <a:r>
              <a:rPr lang="en-GB" altLang="en-US" sz="4000" b="1" dirty="0" smtClean="0">
                <a:solidFill>
                  <a:schemeClr val="accent1"/>
                </a:solidFill>
              </a:rPr>
              <a:t>Multi-protection scenarios</a:t>
            </a:r>
            <a:endParaRPr lang="en-US" altLang="en-US" sz="4000" b="1" dirty="0" smtClean="0">
              <a:solidFill>
                <a:schemeClr val="accent1"/>
              </a:solidFill>
            </a:endParaRPr>
          </a:p>
        </p:txBody>
      </p:sp>
      <p:sp>
        <p:nvSpPr>
          <p:cNvPr id="82947" name="Rectangle 3"/>
          <p:cNvSpPr>
            <a:spLocks noGrp="1" noChangeArrowheads="1"/>
          </p:cNvSpPr>
          <p:nvPr>
            <p:ph idx="1"/>
          </p:nvPr>
        </p:nvSpPr>
        <p:spPr>
          <a:xfrm>
            <a:off x="2208214" y="2115127"/>
            <a:ext cx="7775575" cy="3904674"/>
          </a:xfrm>
        </p:spPr>
        <p:txBody>
          <a:bodyPr>
            <a:normAutofit fontScale="92500" lnSpcReduction="20000"/>
          </a:bodyPr>
          <a:lstStyle/>
          <a:p>
            <a:pPr>
              <a:lnSpc>
                <a:spcPct val="80000"/>
              </a:lnSpc>
              <a:buFontTx/>
              <a:buNone/>
            </a:pPr>
            <a:r>
              <a:rPr lang="en-GB" altLang="en-US" sz="2800" dirty="0"/>
              <a:t>&lt;Sample case studies&gt;</a:t>
            </a:r>
          </a:p>
          <a:p>
            <a:pPr>
              <a:lnSpc>
                <a:spcPct val="80000"/>
              </a:lnSpc>
              <a:buFontTx/>
              <a:buNone/>
            </a:pPr>
            <a:endParaRPr lang="en-GB" altLang="en-US" sz="2800" dirty="0"/>
          </a:p>
          <a:p>
            <a:pPr>
              <a:lnSpc>
                <a:spcPct val="80000"/>
              </a:lnSpc>
              <a:buFontTx/>
              <a:buNone/>
            </a:pPr>
            <a:r>
              <a:rPr lang="en-GB" altLang="en-US" sz="2800" dirty="0"/>
              <a:t>1 – Fabric design with the sunflower image used for dresses and other accessories such as scarfs, bags and hats made by local designers</a:t>
            </a:r>
          </a:p>
          <a:p>
            <a:pPr>
              <a:lnSpc>
                <a:spcPct val="80000"/>
              </a:lnSpc>
              <a:buFontTx/>
              <a:buNone/>
            </a:pPr>
            <a:endParaRPr lang="en-GB" altLang="en-US" sz="2800" dirty="0"/>
          </a:p>
          <a:p>
            <a:pPr>
              <a:lnSpc>
                <a:spcPct val="80000"/>
              </a:lnSpc>
              <a:buFontTx/>
              <a:buNone/>
            </a:pPr>
            <a:r>
              <a:rPr lang="en-GB" altLang="en-US" sz="2800" dirty="0"/>
              <a:t>2 – Design of a knife that has multiple functions and bears a distinctive sign (three different colours)</a:t>
            </a:r>
          </a:p>
          <a:p>
            <a:pPr>
              <a:lnSpc>
                <a:spcPct val="80000"/>
              </a:lnSpc>
              <a:buFontTx/>
              <a:buNone/>
            </a:pPr>
            <a:endParaRPr lang="en-GB" altLang="en-US" sz="2800" dirty="0"/>
          </a:p>
          <a:p>
            <a:pPr>
              <a:lnSpc>
                <a:spcPct val="80000"/>
              </a:lnSpc>
              <a:buFontTx/>
              <a:buNone/>
            </a:pPr>
            <a:r>
              <a:rPr lang="en-GB" altLang="en-US" sz="2800" dirty="0"/>
              <a:t>3 – Design of a mirror of a car that has multiple technical functions</a:t>
            </a:r>
          </a:p>
        </p:txBody>
      </p:sp>
    </p:spTree>
    <p:extLst>
      <p:ext uri="{BB962C8B-B14F-4D97-AF65-F5344CB8AC3E}">
        <p14:creationId xmlns:p14="http://schemas.microsoft.com/office/powerpoint/2010/main" val="10116007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914400" y="858982"/>
            <a:ext cx="9393382" cy="886691"/>
          </a:xfrm>
        </p:spPr>
        <p:txBody>
          <a:bodyPr>
            <a:noAutofit/>
          </a:bodyPr>
          <a:lstStyle/>
          <a:p>
            <a:r>
              <a:rPr lang="en-GB" altLang="en-US" sz="3600" b="1" dirty="0"/>
              <a:t>Case Study 3:</a:t>
            </a:r>
            <a:r>
              <a:rPr lang="en-GB" altLang="en-US" sz="3200" b="1" dirty="0"/>
              <a:t/>
            </a:r>
            <a:br>
              <a:rPr lang="en-GB" altLang="en-US" sz="3200" b="1" dirty="0"/>
            </a:br>
            <a:r>
              <a:rPr lang="en-GB" altLang="en-US" sz="4400" b="1" dirty="0" smtClean="0">
                <a:solidFill>
                  <a:schemeClr val="accent1"/>
                </a:solidFill>
              </a:rPr>
              <a:t>Example of a design success story</a:t>
            </a:r>
            <a:endParaRPr lang="en-US" altLang="en-US" sz="4400" b="1" dirty="0" smtClean="0">
              <a:solidFill>
                <a:schemeClr val="accent1"/>
              </a:solidFill>
            </a:endParaRPr>
          </a:p>
        </p:txBody>
      </p:sp>
      <p:sp>
        <p:nvSpPr>
          <p:cNvPr id="84995" name="Rectangle 3"/>
          <p:cNvSpPr>
            <a:spLocks noGrp="1" noChangeArrowheads="1"/>
          </p:cNvSpPr>
          <p:nvPr>
            <p:ph idx="1"/>
          </p:nvPr>
        </p:nvSpPr>
        <p:spPr>
          <a:xfrm>
            <a:off x="2711451" y="2492375"/>
            <a:ext cx="7129463" cy="3633788"/>
          </a:xfrm>
        </p:spPr>
        <p:txBody>
          <a:bodyPr/>
          <a:lstStyle/>
          <a:p>
            <a:pPr>
              <a:buFontTx/>
              <a:buNone/>
            </a:pPr>
            <a:r>
              <a:rPr lang="en-GB" altLang="en-US" i="1" smtClean="0"/>
              <a:t>&lt;Add a good local example on a successful design(s) by a local SME&gt;</a:t>
            </a:r>
          </a:p>
          <a:p>
            <a:pPr>
              <a:buFontTx/>
              <a:buNone/>
            </a:pPr>
            <a:endParaRPr lang="en-GB" altLang="en-US" i="1" smtClean="0"/>
          </a:p>
          <a:p>
            <a:pPr>
              <a:buFontTx/>
              <a:buNone/>
            </a:pPr>
            <a:r>
              <a:rPr lang="en-GB" altLang="en-US" i="1" smtClean="0"/>
              <a:t>&lt; Or, sample case study from WIPO SME Division’s database&gt;</a:t>
            </a:r>
            <a:endParaRPr lang="en-US" altLang="en-US" i="1" smtClean="0"/>
          </a:p>
        </p:txBody>
      </p:sp>
    </p:spTree>
    <p:extLst>
      <p:ext uri="{BB962C8B-B14F-4D97-AF65-F5344CB8AC3E}">
        <p14:creationId xmlns:p14="http://schemas.microsoft.com/office/powerpoint/2010/main" val="40519813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ctrTitle"/>
          </p:nvPr>
        </p:nvSpPr>
        <p:spPr>
          <a:xfrm>
            <a:off x="223260" y="5037859"/>
            <a:ext cx="7895503" cy="1470025"/>
          </a:xfrm>
        </p:spPr>
        <p:txBody>
          <a:bodyPr/>
          <a:lstStyle/>
          <a:p>
            <a:pPr algn="l"/>
            <a:r>
              <a:rPr lang="en-GB" altLang="en-US" sz="4400" b="1" dirty="0"/>
              <a:t>Thank you for your attention!</a:t>
            </a:r>
            <a:endParaRPr lang="en-US" altLang="en-US" sz="4000" dirty="0"/>
          </a:p>
        </p:txBody>
      </p:sp>
      <p:sp>
        <p:nvSpPr>
          <p:cNvPr id="87043" name="Rectangle 3"/>
          <p:cNvSpPr>
            <a:spLocks noGrp="1" noChangeArrowheads="1"/>
          </p:cNvSpPr>
          <p:nvPr>
            <p:ph type="subTitle" idx="1"/>
          </p:nvPr>
        </p:nvSpPr>
        <p:spPr>
          <a:xfrm>
            <a:off x="8691418" y="4821382"/>
            <a:ext cx="2923310" cy="1902980"/>
          </a:xfrm>
        </p:spPr>
        <p:txBody>
          <a:bodyPr>
            <a:normAutofit fontScale="85000" lnSpcReduction="10000"/>
          </a:bodyPr>
          <a:lstStyle/>
          <a:p>
            <a:pPr>
              <a:lnSpc>
                <a:spcPct val="90000"/>
              </a:lnSpc>
            </a:pPr>
            <a:r>
              <a:rPr lang="en-GB" altLang="en-US" dirty="0" smtClean="0"/>
              <a:t>For continuous learning please see</a:t>
            </a:r>
          </a:p>
          <a:p>
            <a:pPr>
              <a:lnSpc>
                <a:spcPct val="90000"/>
              </a:lnSpc>
            </a:pPr>
            <a:r>
              <a:rPr lang="en-GB" altLang="en-US" b="1" dirty="0" smtClean="0"/>
              <a:t>IP Panorama Module 2</a:t>
            </a:r>
          </a:p>
          <a:p>
            <a:pPr>
              <a:lnSpc>
                <a:spcPct val="90000"/>
              </a:lnSpc>
            </a:pPr>
            <a:r>
              <a:rPr lang="en-GB" altLang="en-US" dirty="0" smtClean="0">
                <a:hlinkClick r:id="rId3"/>
              </a:rPr>
              <a:t>www.wipo.int/export/sites/www/sme/en/documents/pdf/ip_panorama_2_learning_points.pdf</a:t>
            </a:r>
            <a:r>
              <a:rPr lang="en-GB" altLang="en-US" dirty="0" smtClean="0"/>
              <a:t> </a:t>
            </a:r>
          </a:p>
          <a:p>
            <a:pPr>
              <a:lnSpc>
                <a:spcPct val="90000"/>
              </a:lnSpc>
            </a:pPr>
            <a:endParaRPr lang="en-GB" altLang="en-US" dirty="0" smtClean="0"/>
          </a:p>
          <a:p>
            <a:pPr>
              <a:lnSpc>
                <a:spcPct val="90000"/>
              </a:lnSpc>
            </a:pPr>
            <a:r>
              <a:rPr lang="en-GB" altLang="en-US" i="1" dirty="0" smtClean="0"/>
              <a:t>&lt;Insert: </a:t>
            </a:r>
            <a:r>
              <a:rPr lang="en-GB" altLang="en-US" dirty="0" smtClean="0"/>
              <a:t>reference to the customized “Looking Good” version (if applicable)</a:t>
            </a:r>
            <a:r>
              <a:rPr lang="en-GB" altLang="en-US" i="1" dirty="0" smtClean="0"/>
              <a:t>&gt;</a:t>
            </a:r>
          </a:p>
          <a:p>
            <a:pPr>
              <a:lnSpc>
                <a:spcPct val="90000"/>
              </a:lnSpc>
            </a:pPr>
            <a:endParaRPr lang="en-US" altLang="en-US" i="1" dirty="0" smtClean="0"/>
          </a:p>
        </p:txBody>
      </p:sp>
    </p:spTree>
    <p:extLst>
      <p:ext uri="{BB962C8B-B14F-4D97-AF65-F5344CB8AC3E}">
        <p14:creationId xmlns:p14="http://schemas.microsoft.com/office/powerpoint/2010/main" val="3622606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979055" y="773114"/>
            <a:ext cx="10972800" cy="1143000"/>
          </a:xfrm>
        </p:spPr>
        <p:txBody>
          <a:bodyPr/>
          <a:lstStyle/>
          <a:p>
            <a:r>
              <a:rPr lang="en-GB" altLang="en-US" sz="4000" dirty="0"/>
              <a:t>Industrial design</a:t>
            </a:r>
            <a:endParaRPr lang="en-US" altLang="en-US" sz="4000" dirty="0"/>
          </a:p>
        </p:txBody>
      </p:sp>
      <p:sp>
        <p:nvSpPr>
          <p:cNvPr id="15363" name="Rectangle 24"/>
          <p:cNvSpPr>
            <a:spLocks noGrp="1" noChangeArrowheads="1"/>
          </p:cNvSpPr>
          <p:nvPr>
            <p:ph type="body" sz="half" idx="1"/>
          </p:nvPr>
        </p:nvSpPr>
        <p:spPr>
          <a:xfrm>
            <a:off x="415636" y="2316956"/>
            <a:ext cx="3676073" cy="3843699"/>
          </a:xfrm>
          <a:noFill/>
        </p:spPr>
        <p:txBody>
          <a:bodyPr>
            <a:normAutofit/>
          </a:bodyPr>
          <a:lstStyle/>
          <a:p>
            <a:pPr algn="ctr">
              <a:buFontTx/>
              <a:buNone/>
            </a:pPr>
            <a:r>
              <a:rPr lang="en-GB" altLang="en-US" sz="2000" b="1" dirty="0">
                <a:solidFill>
                  <a:srgbClr val="663300"/>
                </a:solidFill>
              </a:rPr>
              <a:t>Defined by its </a:t>
            </a:r>
          </a:p>
          <a:p>
            <a:pPr algn="ctr">
              <a:buFontTx/>
              <a:buNone/>
            </a:pPr>
            <a:r>
              <a:rPr lang="en-GB" altLang="en-US" sz="2000" b="1" dirty="0">
                <a:solidFill>
                  <a:srgbClr val="663300"/>
                </a:solidFill>
              </a:rPr>
              <a:t>features:</a:t>
            </a:r>
          </a:p>
          <a:p>
            <a:pPr algn="ctr">
              <a:lnSpc>
                <a:spcPct val="100000"/>
              </a:lnSpc>
              <a:spcBef>
                <a:spcPts val="0"/>
              </a:spcBef>
              <a:spcAft>
                <a:spcPts val="0"/>
              </a:spcAft>
              <a:buFontTx/>
              <a:buNone/>
            </a:pPr>
            <a:r>
              <a:rPr lang="en-GB" altLang="en-US" sz="2000" dirty="0"/>
              <a:t>lines, contours, </a:t>
            </a:r>
          </a:p>
          <a:p>
            <a:pPr algn="ctr">
              <a:lnSpc>
                <a:spcPct val="100000"/>
              </a:lnSpc>
              <a:spcBef>
                <a:spcPts val="0"/>
              </a:spcBef>
              <a:spcAft>
                <a:spcPts val="0"/>
              </a:spcAft>
              <a:buFontTx/>
              <a:buNone/>
            </a:pPr>
            <a:r>
              <a:rPr lang="en-GB" altLang="en-US" sz="2000" dirty="0" err="1"/>
              <a:t>colors</a:t>
            </a:r>
            <a:r>
              <a:rPr lang="en-GB" altLang="en-US" sz="2000" dirty="0"/>
              <a:t>, shape, </a:t>
            </a:r>
          </a:p>
          <a:p>
            <a:pPr algn="ctr">
              <a:lnSpc>
                <a:spcPct val="100000"/>
              </a:lnSpc>
              <a:spcBef>
                <a:spcPts val="0"/>
              </a:spcBef>
              <a:spcAft>
                <a:spcPts val="0"/>
              </a:spcAft>
              <a:buFontTx/>
              <a:buNone/>
            </a:pPr>
            <a:r>
              <a:rPr lang="en-GB" altLang="en-US" sz="2000" dirty="0"/>
              <a:t>texture and </a:t>
            </a:r>
          </a:p>
          <a:p>
            <a:pPr algn="ctr">
              <a:lnSpc>
                <a:spcPct val="100000"/>
              </a:lnSpc>
              <a:spcBef>
                <a:spcPts val="0"/>
              </a:spcBef>
              <a:spcAft>
                <a:spcPts val="0"/>
              </a:spcAft>
              <a:buFontTx/>
              <a:buNone/>
            </a:pPr>
            <a:r>
              <a:rPr lang="en-GB" altLang="en-US" sz="2000" dirty="0"/>
              <a:t>materials of a </a:t>
            </a:r>
          </a:p>
          <a:p>
            <a:pPr algn="ctr">
              <a:lnSpc>
                <a:spcPct val="100000"/>
              </a:lnSpc>
              <a:spcBef>
                <a:spcPts val="0"/>
              </a:spcBef>
              <a:spcAft>
                <a:spcPts val="0"/>
              </a:spcAft>
              <a:buFontTx/>
              <a:buNone/>
            </a:pPr>
            <a:r>
              <a:rPr lang="en-GB" altLang="en-US" sz="2000" dirty="0"/>
              <a:t>product itself, or its ornamentation, or their combination</a:t>
            </a:r>
            <a:endParaRPr lang="en-US" altLang="en-US" sz="2000" dirty="0"/>
          </a:p>
        </p:txBody>
      </p:sp>
      <p:sp>
        <p:nvSpPr>
          <p:cNvPr id="15364" name="Rectangle 26"/>
          <p:cNvSpPr>
            <a:spLocks noChangeArrowheads="1"/>
          </p:cNvSpPr>
          <p:nvPr/>
        </p:nvSpPr>
        <p:spPr bwMode="auto">
          <a:xfrm>
            <a:off x="7913687" y="2744355"/>
            <a:ext cx="3288003" cy="2772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Blip>
                <a:blip r:embed="rId3"/>
              </a:buBlip>
              <a:defRPr sz="2400">
                <a:solidFill>
                  <a:schemeClr val="tx1"/>
                </a:solidFill>
                <a:latin typeface="Arial" panose="020B0604020202020204" pitchFamily="34" charset="0"/>
                <a:cs typeface="Arial" panose="020B0604020202020204" pitchFamily="34" charset="0"/>
              </a:defRPr>
            </a:lvl1pPr>
            <a:lvl2pPr marL="742950" indent="-285750">
              <a:spcBef>
                <a:spcPct val="20000"/>
              </a:spcBef>
              <a:buBlip>
                <a:blip r:embed="rId3"/>
              </a:buBlip>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Blip>
                <a:blip r:embed="rId3"/>
              </a:buBlip>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Blip>
                <a:blip r:embed="rId3"/>
              </a:buBlip>
              <a:defRPr sz="2400">
                <a:solidFill>
                  <a:schemeClr val="tx1"/>
                </a:solidFill>
                <a:latin typeface="Arial" panose="020B0604020202020204" pitchFamily="34" charset="0"/>
                <a:cs typeface="Arial" panose="020B0604020202020204" pitchFamily="34" charset="0"/>
              </a:defRPr>
            </a:lvl4pPr>
            <a:lvl5pPr marL="2057400" indent="-228600">
              <a:spcBef>
                <a:spcPct val="20000"/>
              </a:spcBef>
              <a:buBlip>
                <a:blip r:embed="rId3"/>
              </a:buBlip>
              <a:defRPr sz="2400">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Blip>
                <a:blip r:embed="rId3"/>
              </a:buBlip>
              <a:defRPr sz="2400">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Blip>
                <a:blip r:embed="rId3"/>
              </a:buBlip>
              <a:defRPr sz="2400">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Blip>
                <a:blip r:embed="rId3"/>
              </a:buBlip>
              <a:defRPr sz="2400">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Blip>
                <a:blip r:embed="rId3"/>
              </a:buBlip>
              <a:defRPr sz="2400">
                <a:solidFill>
                  <a:schemeClr val="tx1"/>
                </a:solidFill>
                <a:latin typeface="Arial" panose="020B0604020202020204" pitchFamily="34" charset="0"/>
                <a:cs typeface="Arial" panose="020B0604020202020204" pitchFamily="34" charset="0"/>
              </a:defRPr>
            </a:lvl9pPr>
          </a:lstStyle>
          <a:p>
            <a:pPr algn="ctr">
              <a:buFontTx/>
              <a:buNone/>
            </a:pPr>
            <a:r>
              <a:rPr lang="en-GB" altLang="en-US" sz="2000" dirty="0"/>
              <a:t>It can be also a “</a:t>
            </a:r>
            <a:r>
              <a:rPr lang="en-GB" altLang="en-US" sz="2000" b="1" dirty="0">
                <a:solidFill>
                  <a:srgbClr val="663300"/>
                </a:solidFill>
              </a:rPr>
              <a:t>set of articles</a:t>
            </a:r>
            <a:r>
              <a:rPr lang="en-GB" altLang="en-US" sz="2000" dirty="0"/>
              <a:t>”, also</a:t>
            </a:r>
          </a:p>
          <a:p>
            <a:pPr algn="ctr">
              <a:buFontTx/>
              <a:buNone/>
            </a:pPr>
            <a:r>
              <a:rPr lang="en-GB" altLang="en-US" sz="2000" b="1" dirty="0">
                <a:solidFill>
                  <a:srgbClr val="663300"/>
                </a:solidFill>
              </a:rPr>
              <a:t>packaging</a:t>
            </a:r>
            <a:r>
              <a:rPr lang="en-GB" altLang="en-US" sz="2000" dirty="0"/>
              <a:t>, </a:t>
            </a:r>
          </a:p>
          <a:p>
            <a:pPr algn="ctr">
              <a:buFontTx/>
              <a:buNone/>
            </a:pPr>
            <a:r>
              <a:rPr lang="en-GB" altLang="en-US" sz="2000" dirty="0"/>
              <a:t>graphic symbols and typographic typefaces.</a:t>
            </a:r>
            <a:endParaRPr lang="en-US" altLang="en-US" sz="2000" dirty="0"/>
          </a:p>
        </p:txBody>
      </p:sp>
      <p:sp>
        <p:nvSpPr>
          <p:cNvPr id="15365" name="Rectangle 27"/>
          <p:cNvSpPr>
            <a:spLocks noChangeArrowheads="1"/>
          </p:cNvSpPr>
          <p:nvPr/>
        </p:nvSpPr>
        <p:spPr bwMode="auto">
          <a:xfrm>
            <a:off x="4727575" y="5516564"/>
            <a:ext cx="2160588" cy="1081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Blip>
                <a:blip r:embed="rId3"/>
              </a:buBlip>
              <a:defRPr sz="2400">
                <a:solidFill>
                  <a:schemeClr val="tx1"/>
                </a:solidFill>
                <a:latin typeface="Arial" panose="020B0604020202020204" pitchFamily="34" charset="0"/>
                <a:cs typeface="Arial" panose="020B0604020202020204" pitchFamily="34" charset="0"/>
              </a:defRPr>
            </a:lvl1pPr>
            <a:lvl2pPr marL="742950" indent="-285750">
              <a:spcBef>
                <a:spcPct val="20000"/>
              </a:spcBef>
              <a:buBlip>
                <a:blip r:embed="rId3"/>
              </a:buBlip>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Blip>
                <a:blip r:embed="rId3"/>
              </a:buBlip>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Blip>
                <a:blip r:embed="rId3"/>
              </a:buBlip>
              <a:defRPr sz="2400">
                <a:solidFill>
                  <a:schemeClr val="tx1"/>
                </a:solidFill>
                <a:latin typeface="Arial" panose="020B0604020202020204" pitchFamily="34" charset="0"/>
                <a:cs typeface="Arial" panose="020B0604020202020204" pitchFamily="34" charset="0"/>
              </a:defRPr>
            </a:lvl4pPr>
            <a:lvl5pPr marL="2057400" indent="-228600">
              <a:spcBef>
                <a:spcPct val="20000"/>
              </a:spcBef>
              <a:buBlip>
                <a:blip r:embed="rId3"/>
              </a:buBlip>
              <a:defRPr sz="2400">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Blip>
                <a:blip r:embed="rId3"/>
              </a:buBlip>
              <a:defRPr sz="2400">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Blip>
                <a:blip r:embed="rId3"/>
              </a:buBlip>
              <a:defRPr sz="2400">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Blip>
                <a:blip r:embed="rId3"/>
              </a:buBlip>
              <a:defRPr sz="2400">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Blip>
                <a:blip r:embed="rId3"/>
              </a:buBlip>
              <a:defRPr sz="2400">
                <a:solidFill>
                  <a:schemeClr val="tx1"/>
                </a:solidFill>
                <a:latin typeface="Arial" panose="020B0604020202020204" pitchFamily="34" charset="0"/>
                <a:cs typeface="Arial" panose="020B0604020202020204" pitchFamily="34" charset="0"/>
              </a:defRPr>
            </a:lvl9pPr>
          </a:lstStyle>
          <a:p>
            <a:pPr>
              <a:buFontTx/>
              <a:buNone/>
            </a:pPr>
            <a:endParaRPr lang="en-GB" altLang="en-US" sz="3200"/>
          </a:p>
          <a:p>
            <a:pPr>
              <a:buFontTx/>
              <a:buNone/>
            </a:pPr>
            <a:endParaRPr lang="en-GB" altLang="en-US" sz="3200"/>
          </a:p>
        </p:txBody>
      </p:sp>
      <p:sp>
        <p:nvSpPr>
          <p:cNvPr id="15366" name="AutoShape 29"/>
          <p:cNvSpPr>
            <a:spLocks noChangeArrowheads="1"/>
          </p:cNvSpPr>
          <p:nvPr/>
        </p:nvSpPr>
        <p:spPr bwMode="auto">
          <a:xfrm>
            <a:off x="4058011" y="1916114"/>
            <a:ext cx="3709771" cy="3817937"/>
          </a:xfrm>
          <a:prstGeom prst="leftRightArrowCallout">
            <a:avLst>
              <a:gd name="adj1" fmla="val 25000"/>
              <a:gd name="adj2" fmla="val 23731"/>
              <a:gd name="adj3" fmla="val 12734"/>
              <a:gd name="adj4" fmla="val 50000"/>
            </a:avLst>
          </a:prstGeom>
          <a:solidFill>
            <a:schemeClr val="accent1">
              <a:lumMod val="20000"/>
              <a:lumOff val="80000"/>
            </a:schemeClr>
          </a:solidFill>
          <a:ln w="9525">
            <a:solidFill>
              <a:schemeClr val="tx1"/>
            </a:solidFill>
            <a:miter lim="800000"/>
            <a:headEnd/>
            <a:tailEnd/>
          </a:ln>
        </p:spPr>
        <p:txBody>
          <a:bodyPr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a:spcBef>
                <a:spcPct val="20000"/>
              </a:spcBef>
            </a:pPr>
            <a:endParaRPr lang="en-GB" altLang="en-US" b="1" dirty="0">
              <a:solidFill>
                <a:srgbClr val="663300"/>
              </a:solidFill>
            </a:endParaRPr>
          </a:p>
          <a:p>
            <a:pPr algn="ctr">
              <a:spcBef>
                <a:spcPct val="20000"/>
              </a:spcBef>
            </a:pPr>
            <a:endParaRPr lang="en-GB" altLang="en-US" b="1" dirty="0">
              <a:solidFill>
                <a:srgbClr val="663300"/>
              </a:solidFill>
            </a:endParaRPr>
          </a:p>
          <a:p>
            <a:pPr algn="ctr">
              <a:spcBef>
                <a:spcPct val="20000"/>
              </a:spcBef>
            </a:pPr>
            <a:r>
              <a:rPr lang="en-GB" altLang="en-US" sz="2000" b="1" dirty="0"/>
              <a:t>Ornamental or </a:t>
            </a:r>
          </a:p>
          <a:p>
            <a:pPr algn="ctr">
              <a:spcBef>
                <a:spcPct val="20000"/>
              </a:spcBef>
            </a:pPr>
            <a:r>
              <a:rPr lang="en-GB" altLang="en-US" sz="2000" b="1" dirty="0"/>
              <a:t>aesthetic </a:t>
            </a:r>
          </a:p>
          <a:p>
            <a:pPr algn="ctr">
              <a:spcBef>
                <a:spcPct val="20000"/>
              </a:spcBef>
            </a:pPr>
            <a:r>
              <a:rPr lang="en-GB" altLang="en-US" sz="2000" b="1" dirty="0"/>
              <a:t>aspects </a:t>
            </a:r>
          </a:p>
          <a:p>
            <a:pPr algn="ctr">
              <a:spcBef>
                <a:spcPct val="20000"/>
              </a:spcBef>
            </a:pPr>
            <a:r>
              <a:rPr lang="en-GB" altLang="en-US" sz="2000" b="1" dirty="0"/>
              <a:t>of a product</a:t>
            </a:r>
            <a:r>
              <a:rPr lang="en-GB" altLang="en-US" sz="2000" dirty="0"/>
              <a:t> – </a:t>
            </a:r>
          </a:p>
          <a:p>
            <a:pPr algn="ctr">
              <a:spcBef>
                <a:spcPct val="20000"/>
              </a:spcBef>
            </a:pPr>
            <a:r>
              <a:rPr lang="en-GB" altLang="en-US" sz="2000" dirty="0"/>
              <a:t>appearance of </a:t>
            </a:r>
          </a:p>
          <a:p>
            <a:pPr algn="ctr">
              <a:spcBef>
                <a:spcPct val="20000"/>
              </a:spcBef>
            </a:pPr>
            <a:r>
              <a:rPr lang="en-GB" altLang="en-US" sz="2000" dirty="0"/>
              <a:t>an entire </a:t>
            </a:r>
          </a:p>
          <a:p>
            <a:pPr algn="ctr">
              <a:spcBef>
                <a:spcPct val="20000"/>
              </a:spcBef>
            </a:pPr>
            <a:r>
              <a:rPr lang="en-GB" altLang="en-US" sz="2000" dirty="0"/>
              <a:t>product or </a:t>
            </a:r>
          </a:p>
          <a:p>
            <a:pPr algn="ctr">
              <a:spcBef>
                <a:spcPct val="20000"/>
              </a:spcBef>
            </a:pPr>
            <a:r>
              <a:rPr lang="en-GB" altLang="en-US" sz="2000" dirty="0"/>
              <a:t>its part</a:t>
            </a:r>
          </a:p>
          <a:p>
            <a:pPr algn="ctr">
              <a:spcBef>
                <a:spcPct val="20000"/>
              </a:spcBef>
            </a:pPr>
            <a:endParaRPr lang="en-US" altLang="en-US" sz="2000" dirty="0"/>
          </a:p>
          <a:p>
            <a:pPr algn="ctr"/>
            <a:endParaRPr lang="en-US" altLang="en-US" dirty="0"/>
          </a:p>
        </p:txBody>
      </p:sp>
    </p:spTree>
    <p:extLst>
      <p:ext uri="{BB962C8B-B14F-4D97-AF65-F5344CB8AC3E}">
        <p14:creationId xmlns:p14="http://schemas.microsoft.com/office/powerpoint/2010/main" val="5884608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GB" altLang="en-US" sz="4000"/>
              <a:t>Industrial design</a:t>
            </a:r>
            <a:endParaRPr lang="en-US" altLang="en-US" sz="4000"/>
          </a:p>
        </p:txBody>
      </p:sp>
      <p:sp>
        <p:nvSpPr>
          <p:cNvPr id="117763" name="Rectangle 3"/>
          <p:cNvSpPr>
            <a:spLocks noGrp="1" noChangeArrowheads="1"/>
          </p:cNvSpPr>
          <p:nvPr>
            <p:ph idx="1"/>
          </p:nvPr>
        </p:nvSpPr>
        <p:spPr>
          <a:xfrm>
            <a:off x="1996376" y="2084832"/>
            <a:ext cx="7960424" cy="3992562"/>
          </a:xfrm>
        </p:spPr>
        <p:txBody>
          <a:bodyPr/>
          <a:lstStyle/>
          <a:p>
            <a:pPr marL="0">
              <a:buNone/>
              <a:defRPr/>
            </a:pPr>
            <a:r>
              <a:rPr lang="en-GB" altLang="en-US" dirty="0"/>
              <a:t>Design may consist of two-dimensional features (lines, contours, colours, material, etc.) elements of a product.</a:t>
            </a:r>
          </a:p>
          <a:p>
            <a:pPr algn="ctr">
              <a:lnSpc>
                <a:spcPct val="90000"/>
              </a:lnSpc>
              <a:buFontTx/>
              <a:buNone/>
              <a:defRPr/>
            </a:pPr>
            <a:endParaRPr lang="en-GB" altLang="en-US" b="1" dirty="0">
              <a:solidFill>
                <a:srgbClr val="FFCC66"/>
              </a:solidFill>
            </a:endParaRPr>
          </a:p>
          <a:p>
            <a:pPr algn="ctr">
              <a:lnSpc>
                <a:spcPct val="90000"/>
              </a:lnSpc>
              <a:buFontTx/>
              <a:buNone/>
              <a:defRPr/>
            </a:pPr>
            <a:r>
              <a:rPr lang="en-GB" altLang="en-US" i="1" dirty="0"/>
              <a:t>&lt;Insert: </a:t>
            </a:r>
            <a:r>
              <a:rPr lang="en-GB" altLang="en-US" dirty="0"/>
              <a:t>examples of </a:t>
            </a:r>
            <a:r>
              <a:rPr lang="en-GB" altLang="en-US" b="1" dirty="0"/>
              <a:t>a textile material or dress cloth, or image, painting on a T-shirt</a:t>
            </a:r>
            <a:r>
              <a:rPr lang="en-GB" altLang="en-US" dirty="0"/>
              <a:t>, etc.)</a:t>
            </a:r>
            <a:r>
              <a:rPr lang="en-GB" altLang="en-US" i="1" dirty="0"/>
              <a:t>&gt;</a:t>
            </a:r>
            <a:endParaRPr lang="en-US" altLang="en-US" i="1" dirty="0"/>
          </a:p>
        </p:txBody>
      </p:sp>
    </p:spTree>
    <p:extLst>
      <p:ext uri="{BB962C8B-B14F-4D97-AF65-F5344CB8AC3E}">
        <p14:creationId xmlns:p14="http://schemas.microsoft.com/office/powerpoint/2010/main" val="3912605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GB" altLang="en-US" sz="4000"/>
              <a:t>Industrial design</a:t>
            </a:r>
            <a:endParaRPr lang="en-US" altLang="en-US" sz="4000"/>
          </a:p>
        </p:txBody>
      </p:sp>
      <p:sp>
        <p:nvSpPr>
          <p:cNvPr id="119811" name="Rectangle 3"/>
          <p:cNvSpPr>
            <a:spLocks noGrp="1" noChangeArrowheads="1"/>
          </p:cNvSpPr>
          <p:nvPr>
            <p:ph idx="1"/>
          </p:nvPr>
        </p:nvSpPr>
        <p:spPr>
          <a:xfrm>
            <a:off x="1542473" y="2084831"/>
            <a:ext cx="8774545" cy="3607943"/>
          </a:xfrm>
        </p:spPr>
        <p:txBody>
          <a:bodyPr/>
          <a:lstStyle/>
          <a:p>
            <a:pPr marL="0">
              <a:buNone/>
              <a:defRPr/>
            </a:pPr>
            <a:r>
              <a:rPr lang="en-GB" altLang="en-US" sz="3600" dirty="0"/>
              <a:t>Design may also consist of three-dimensional features such as shape or surface of a product.</a:t>
            </a:r>
          </a:p>
          <a:p>
            <a:pPr algn="ctr">
              <a:lnSpc>
                <a:spcPct val="90000"/>
              </a:lnSpc>
              <a:buFontTx/>
              <a:buNone/>
              <a:defRPr/>
            </a:pPr>
            <a:endParaRPr lang="en-GB" altLang="en-US" sz="3600" b="1" dirty="0">
              <a:solidFill>
                <a:srgbClr val="FFCC66"/>
              </a:solidFill>
            </a:endParaRPr>
          </a:p>
          <a:p>
            <a:pPr algn="ctr">
              <a:lnSpc>
                <a:spcPct val="90000"/>
              </a:lnSpc>
              <a:buFontTx/>
              <a:buNone/>
              <a:defRPr/>
            </a:pPr>
            <a:r>
              <a:rPr lang="en-GB" altLang="en-US" sz="3600" i="1" dirty="0"/>
              <a:t>&lt;Insert: </a:t>
            </a:r>
            <a:r>
              <a:rPr lang="en-GB" altLang="en-US" sz="3600" dirty="0"/>
              <a:t>examples of </a:t>
            </a:r>
            <a:r>
              <a:rPr lang="en-GB" altLang="en-US" sz="3600" b="1" dirty="0"/>
              <a:t>a shape of a</a:t>
            </a:r>
            <a:r>
              <a:rPr lang="en-GB" altLang="en-US" sz="3600" dirty="0"/>
              <a:t> </a:t>
            </a:r>
            <a:r>
              <a:rPr lang="en-GB" altLang="en-US" sz="3600" b="1" dirty="0"/>
              <a:t>bottle, chocolate bar, bread</a:t>
            </a:r>
            <a:r>
              <a:rPr lang="en-GB" altLang="en-US" sz="3600" dirty="0"/>
              <a:t>, etc.)</a:t>
            </a:r>
            <a:r>
              <a:rPr lang="en-GB" altLang="en-US" sz="3600" i="1" dirty="0"/>
              <a:t>&gt;</a:t>
            </a:r>
            <a:endParaRPr lang="en-US" altLang="en-US" sz="3600" i="1" dirty="0"/>
          </a:p>
        </p:txBody>
      </p:sp>
    </p:spTree>
    <p:extLst>
      <p:ext uri="{BB962C8B-B14F-4D97-AF65-F5344CB8AC3E}">
        <p14:creationId xmlns:p14="http://schemas.microsoft.com/office/powerpoint/2010/main" val="2522356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GB" altLang="en-US" sz="4000" dirty="0"/>
              <a:t>Industrial design</a:t>
            </a:r>
            <a:endParaRPr lang="en-US" altLang="en-US" sz="4000" dirty="0"/>
          </a:p>
        </p:txBody>
      </p:sp>
      <p:sp>
        <p:nvSpPr>
          <p:cNvPr id="21507" name="Rectangle 3"/>
          <p:cNvSpPr>
            <a:spLocks noGrp="1" noChangeArrowheads="1"/>
          </p:cNvSpPr>
          <p:nvPr>
            <p:ph idx="1"/>
          </p:nvPr>
        </p:nvSpPr>
        <p:spPr>
          <a:xfrm>
            <a:off x="2063751" y="1847273"/>
            <a:ext cx="8280976" cy="4433454"/>
          </a:xfrm>
        </p:spPr>
        <p:txBody>
          <a:bodyPr/>
          <a:lstStyle/>
          <a:p>
            <a:pPr>
              <a:lnSpc>
                <a:spcPct val="90000"/>
              </a:lnSpc>
              <a:buFont typeface="Wingdings" panose="05000000000000000000" pitchFamily="2" charset="2"/>
              <a:buChar char="§"/>
            </a:pPr>
            <a:r>
              <a:rPr lang="en-GB" altLang="en-US" sz="2800" dirty="0"/>
              <a:t>Packaging of products/containers</a:t>
            </a:r>
          </a:p>
          <a:p>
            <a:pPr>
              <a:lnSpc>
                <a:spcPct val="90000"/>
              </a:lnSpc>
              <a:buFont typeface="Wingdings" panose="05000000000000000000" pitchFamily="2" charset="2"/>
              <a:buChar char="§"/>
            </a:pPr>
            <a:r>
              <a:rPr lang="en-GB" altLang="en-US" sz="2800" dirty="0"/>
              <a:t>Set of articles</a:t>
            </a:r>
          </a:p>
          <a:p>
            <a:pPr>
              <a:lnSpc>
                <a:spcPct val="90000"/>
              </a:lnSpc>
              <a:buFont typeface="Wingdings" panose="05000000000000000000" pitchFamily="2" charset="2"/>
              <a:buChar char="§"/>
            </a:pPr>
            <a:r>
              <a:rPr lang="en-GB" altLang="en-US" sz="2800" dirty="0"/>
              <a:t>Fashion accessories</a:t>
            </a:r>
          </a:p>
          <a:p>
            <a:pPr>
              <a:lnSpc>
                <a:spcPct val="90000"/>
              </a:lnSpc>
              <a:buFont typeface="Wingdings" panose="05000000000000000000" pitchFamily="2" charset="2"/>
              <a:buChar char="§"/>
            </a:pPr>
            <a:r>
              <a:rPr lang="en-GB" altLang="en-US" sz="2800" dirty="0"/>
              <a:t>Electronic icons created by a computer code</a:t>
            </a:r>
          </a:p>
          <a:p>
            <a:pPr>
              <a:lnSpc>
                <a:spcPct val="90000"/>
              </a:lnSpc>
              <a:buFont typeface="Wingdings" panose="05000000000000000000" pitchFamily="2" charset="2"/>
              <a:buChar char="§"/>
            </a:pPr>
            <a:r>
              <a:rPr lang="en-GB" altLang="en-US" sz="2800" dirty="0"/>
              <a:t>Graphic User Interfaces (GUIs) on computers’ monitors</a:t>
            </a:r>
          </a:p>
          <a:p>
            <a:pPr algn="ctr">
              <a:lnSpc>
                <a:spcPct val="90000"/>
              </a:lnSpc>
              <a:buFontTx/>
              <a:buNone/>
            </a:pPr>
            <a:endParaRPr lang="en-GB" altLang="en-US" b="1" dirty="0" smtClean="0">
              <a:solidFill>
                <a:srgbClr val="663300"/>
              </a:solidFill>
            </a:endParaRPr>
          </a:p>
          <a:p>
            <a:pPr algn="ctr">
              <a:lnSpc>
                <a:spcPct val="90000"/>
              </a:lnSpc>
              <a:buFontTx/>
              <a:buNone/>
            </a:pPr>
            <a:r>
              <a:rPr lang="en-GB" altLang="en-US" i="1" dirty="0" smtClean="0"/>
              <a:t>&lt;Insert: </a:t>
            </a:r>
            <a:r>
              <a:rPr lang="en-GB" altLang="en-US" dirty="0" smtClean="0"/>
              <a:t>examples of </a:t>
            </a:r>
            <a:r>
              <a:rPr lang="en-GB" altLang="en-US" b="1" dirty="0" smtClean="0"/>
              <a:t>product packages, electronic icons, GUIs</a:t>
            </a:r>
            <a:r>
              <a:rPr lang="en-GB" altLang="en-US" dirty="0" smtClean="0"/>
              <a:t>, etc</a:t>
            </a:r>
            <a:r>
              <a:rPr lang="en-GB" altLang="en-US" i="1" dirty="0" smtClean="0"/>
              <a:t>.</a:t>
            </a:r>
            <a:r>
              <a:rPr lang="en-GB" altLang="en-US" dirty="0" smtClean="0"/>
              <a:t>)</a:t>
            </a:r>
            <a:r>
              <a:rPr lang="en-GB" altLang="en-US" i="1" dirty="0" smtClean="0"/>
              <a:t>&gt;</a:t>
            </a:r>
            <a:endParaRPr lang="en-US" altLang="en-US" i="1" dirty="0" smtClean="0"/>
          </a:p>
        </p:txBody>
      </p:sp>
    </p:spTree>
    <p:extLst>
      <p:ext uri="{BB962C8B-B14F-4D97-AF65-F5344CB8AC3E}">
        <p14:creationId xmlns:p14="http://schemas.microsoft.com/office/powerpoint/2010/main" val="41215633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163782" y="754929"/>
            <a:ext cx="9144000" cy="1143000"/>
          </a:xfrm>
        </p:spPr>
        <p:txBody>
          <a:bodyPr>
            <a:normAutofit/>
          </a:bodyPr>
          <a:lstStyle/>
          <a:p>
            <a:r>
              <a:rPr lang="en-GB" altLang="en-US" sz="4000" dirty="0"/>
              <a:t>What’s NOT an “industrial design”?</a:t>
            </a:r>
            <a:endParaRPr lang="en-US" altLang="en-US" sz="4000" dirty="0"/>
          </a:p>
        </p:txBody>
      </p:sp>
      <p:sp>
        <p:nvSpPr>
          <p:cNvPr id="23555" name="Rectangle 3"/>
          <p:cNvSpPr>
            <a:spLocks noGrp="1" noChangeArrowheads="1"/>
          </p:cNvSpPr>
          <p:nvPr>
            <p:ph idx="1"/>
          </p:nvPr>
        </p:nvSpPr>
        <p:spPr>
          <a:xfrm>
            <a:off x="1274618" y="2456873"/>
            <a:ext cx="9504217" cy="3592945"/>
          </a:xfrm>
        </p:spPr>
        <p:txBody>
          <a:bodyPr/>
          <a:lstStyle/>
          <a:p>
            <a:pPr>
              <a:buFont typeface="Wingdings" panose="05000000000000000000" pitchFamily="2" charset="2"/>
              <a:buChar char="§"/>
            </a:pPr>
            <a:r>
              <a:rPr lang="en-US" altLang="en-US" sz="2800" dirty="0"/>
              <a:t>Ideas or methods </a:t>
            </a:r>
          </a:p>
          <a:p>
            <a:pPr>
              <a:buFont typeface="Wingdings" panose="05000000000000000000" pitchFamily="2" charset="2"/>
              <a:buChar char="§"/>
            </a:pPr>
            <a:r>
              <a:rPr lang="en-US" altLang="en-US" sz="2800" dirty="0"/>
              <a:t>Products as such</a:t>
            </a:r>
          </a:p>
          <a:p>
            <a:pPr>
              <a:buFont typeface="Wingdings" panose="05000000000000000000" pitchFamily="2" charset="2"/>
              <a:buChar char="§"/>
            </a:pPr>
            <a:r>
              <a:rPr lang="en-US" altLang="en-US" sz="2800" dirty="0"/>
              <a:t>Technology aspects of a product</a:t>
            </a:r>
          </a:p>
          <a:p>
            <a:pPr>
              <a:buFont typeface="Wingdings" panose="05000000000000000000" pitchFamily="2" charset="2"/>
              <a:buChar char="§"/>
            </a:pPr>
            <a:r>
              <a:rPr lang="en-US" altLang="en-US" sz="2800" dirty="0"/>
              <a:t>Invisible components of a product</a:t>
            </a:r>
            <a:endParaRPr lang="en-GB" altLang="en-US" sz="2800" dirty="0"/>
          </a:p>
          <a:p>
            <a:pPr algn="ctr">
              <a:buFontTx/>
              <a:buNone/>
            </a:pPr>
            <a:endParaRPr lang="en-GB" altLang="en-US" i="1" dirty="0" smtClean="0"/>
          </a:p>
          <a:p>
            <a:pPr algn="ctr">
              <a:buFontTx/>
              <a:buNone/>
            </a:pPr>
            <a:r>
              <a:rPr lang="en-GB" altLang="en-US" i="1" dirty="0" smtClean="0"/>
              <a:t>&lt;Insert: </a:t>
            </a:r>
            <a:r>
              <a:rPr lang="en-GB" altLang="en-US" dirty="0" smtClean="0"/>
              <a:t>examples of </a:t>
            </a:r>
            <a:r>
              <a:rPr lang="en-GB" altLang="en-US" b="1" dirty="0" smtClean="0"/>
              <a:t>methods, functional and invisible parts of a product which are not protected</a:t>
            </a:r>
            <a:r>
              <a:rPr lang="en-GB" altLang="en-US" dirty="0" smtClean="0"/>
              <a:t>, etc</a:t>
            </a:r>
            <a:r>
              <a:rPr lang="en-GB" altLang="en-US" i="1" dirty="0" smtClean="0"/>
              <a:t>.</a:t>
            </a:r>
            <a:r>
              <a:rPr lang="en-GB" altLang="en-US" dirty="0" smtClean="0"/>
              <a:t>)</a:t>
            </a:r>
            <a:r>
              <a:rPr lang="en-GB" altLang="en-US" i="1" dirty="0" smtClean="0"/>
              <a:t>&gt;</a:t>
            </a:r>
            <a:endParaRPr lang="en-US" altLang="en-US" i="1" dirty="0" smtClean="0"/>
          </a:p>
        </p:txBody>
      </p:sp>
    </p:spTree>
    <p:extLst>
      <p:ext uri="{BB962C8B-B14F-4D97-AF65-F5344CB8AC3E}">
        <p14:creationId xmlns:p14="http://schemas.microsoft.com/office/powerpoint/2010/main" val="1290285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024128" y="868218"/>
            <a:ext cx="9720072" cy="932873"/>
          </a:xfrm>
        </p:spPr>
        <p:txBody>
          <a:bodyPr>
            <a:normAutofit/>
          </a:bodyPr>
          <a:lstStyle/>
          <a:p>
            <a:r>
              <a:rPr lang="en-GB" altLang="en-US" sz="4000" dirty="0"/>
              <a:t>Outline</a:t>
            </a:r>
            <a:endParaRPr lang="en-US" altLang="en-US" sz="4000" dirty="0"/>
          </a:p>
        </p:txBody>
      </p:sp>
      <p:sp>
        <p:nvSpPr>
          <p:cNvPr id="25603" name="Rectangle 3"/>
          <p:cNvSpPr>
            <a:spLocks noGrp="1" noChangeArrowheads="1"/>
          </p:cNvSpPr>
          <p:nvPr>
            <p:ph idx="1"/>
          </p:nvPr>
        </p:nvSpPr>
        <p:spPr>
          <a:xfrm>
            <a:off x="1024129" y="2013527"/>
            <a:ext cx="9248586" cy="4112637"/>
          </a:xfrm>
        </p:spPr>
        <p:txBody>
          <a:bodyPr>
            <a:normAutofit fontScale="85000" lnSpcReduction="20000"/>
          </a:bodyPr>
          <a:lstStyle/>
          <a:p>
            <a:pPr>
              <a:lnSpc>
                <a:spcPct val="90000"/>
              </a:lnSpc>
              <a:buFont typeface="Wingdings" panose="05000000000000000000" pitchFamily="2" charset="2"/>
              <a:buChar char="§"/>
            </a:pPr>
            <a:r>
              <a:rPr lang="en-GB" altLang="en-US" dirty="0" smtClean="0">
                <a:solidFill>
                  <a:schemeClr val="bg2"/>
                </a:solidFill>
              </a:rPr>
              <a:t>What is “an industrial design”?</a:t>
            </a:r>
          </a:p>
          <a:p>
            <a:pPr>
              <a:lnSpc>
                <a:spcPct val="90000"/>
              </a:lnSpc>
              <a:buFont typeface="Wingdings" panose="05000000000000000000" pitchFamily="2" charset="2"/>
              <a:buChar char="§"/>
            </a:pPr>
            <a:endParaRPr lang="en-GB" altLang="en-US" dirty="0" smtClean="0">
              <a:solidFill>
                <a:schemeClr val="bg2"/>
              </a:solidFill>
            </a:endParaRPr>
          </a:p>
          <a:p>
            <a:pPr>
              <a:lnSpc>
                <a:spcPct val="90000"/>
              </a:lnSpc>
              <a:buFont typeface="Wingdings" panose="05000000000000000000" pitchFamily="2" charset="2"/>
              <a:buChar char="§"/>
            </a:pPr>
            <a:r>
              <a:rPr lang="en-GB" altLang="en-US" b="1" dirty="0" smtClean="0"/>
              <a:t>Design</a:t>
            </a:r>
            <a:r>
              <a:rPr lang="ru-RU" altLang="en-US" b="1" dirty="0" smtClean="0"/>
              <a:t> </a:t>
            </a:r>
            <a:r>
              <a:rPr lang="en-GB" altLang="en-US" b="1" dirty="0" smtClean="0"/>
              <a:t>as a tool to strengthen a company’s brands</a:t>
            </a:r>
          </a:p>
          <a:p>
            <a:pPr>
              <a:buFont typeface="Wingdings" panose="05000000000000000000" pitchFamily="2" charset="2"/>
              <a:buChar char="§"/>
            </a:pPr>
            <a:endParaRPr lang="en-GB" altLang="en-US" dirty="0" smtClean="0">
              <a:solidFill>
                <a:schemeClr val="bg2"/>
              </a:solidFill>
            </a:endParaRPr>
          </a:p>
          <a:p>
            <a:pPr>
              <a:lnSpc>
                <a:spcPct val="90000"/>
              </a:lnSpc>
              <a:buFont typeface="Wingdings" panose="05000000000000000000" pitchFamily="2" charset="2"/>
              <a:buChar char="§"/>
            </a:pPr>
            <a:r>
              <a:rPr lang="en-GB" altLang="en-US" dirty="0" smtClean="0">
                <a:solidFill>
                  <a:schemeClr val="bg2"/>
                </a:solidFill>
              </a:rPr>
              <a:t>Design as a part of a company’s branding strategy</a:t>
            </a:r>
          </a:p>
          <a:p>
            <a:pPr>
              <a:buFont typeface="Wingdings" panose="05000000000000000000" pitchFamily="2" charset="2"/>
              <a:buChar char="§"/>
            </a:pPr>
            <a:endParaRPr lang="en-GB" altLang="en-US" dirty="0" smtClean="0">
              <a:solidFill>
                <a:schemeClr val="bg2"/>
              </a:solidFill>
            </a:endParaRPr>
          </a:p>
          <a:p>
            <a:pPr>
              <a:lnSpc>
                <a:spcPct val="90000"/>
              </a:lnSpc>
              <a:buFont typeface="Wingdings" panose="05000000000000000000" pitchFamily="2" charset="2"/>
              <a:buChar char="§"/>
            </a:pPr>
            <a:r>
              <a:rPr lang="en-GB" altLang="en-US" dirty="0" smtClean="0">
                <a:solidFill>
                  <a:schemeClr val="bg2"/>
                </a:solidFill>
              </a:rPr>
              <a:t>Protection of industrial designs: when, why and how</a:t>
            </a:r>
          </a:p>
          <a:p>
            <a:pPr>
              <a:buFont typeface="Wingdings" panose="05000000000000000000" pitchFamily="2" charset="2"/>
              <a:buChar char="§"/>
            </a:pPr>
            <a:endParaRPr lang="en-GB" altLang="en-US" dirty="0" smtClean="0">
              <a:solidFill>
                <a:schemeClr val="bg2"/>
              </a:solidFill>
            </a:endParaRPr>
          </a:p>
          <a:p>
            <a:pPr>
              <a:lnSpc>
                <a:spcPct val="90000"/>
              </a:lnSpc>
              <a:buFont typeface="Wingdings" panose="05000000000000000000" pitchFamily="2" charset="2"/>
              <a:buChar char="§"/>
            </a:pPr>
            <a:r>
              <a:rPr lang="en-GB" altLang="en-US" dirty="0" smtClean="0">
                <a:solidFill>
                  <a:schemeClr val="bg2"/>
                </a:solidFill>
              </a:rPr>
              <a:t>Designs and other company’s IP assets: multi-protection</a:t>
            </a:r>
          </a:p>
          <a:p>
            <a:pPr>
              <a:buFont typeface="Wingdings" panose="05000000000000000000" pitchFamily="2" charset="2"/>
              <a:buChar char="§"/>
            </a:pPr>
            <a:endParaRPr lang="en-GB" altLang="en-US" dirty="0" smtClean="0">
              <a:solidFill>
                <a:schemeClr val="bg2"/>
              </a:solidFill>
            </a:endParaRPr>
          </a:p>
          <a:p>
            <a:pPr>
              <a:lnSpc>
                <a:spcPct val="90000"/>
              </a:lnSpc>
              <a:buFont typeface="Wingdings" panose="05000000000000000000" pitchFamily="2" charset="2"/>
              <a:buChar char="§"/>
            </a:pPr>
            <a:r>
              <a:rPr lang="en-GB" altLang="en-US" dirty="0" smtClean="0">
                <a:solidFill>
                  <a:schemeClr val="bg2"/>
                </a:solidFill>
              </a:rPr>
              <a:t>Workshop: case studies</a:t>
            </a:r>
            <a:endParaRPr lang="en-US" altLang="en-US" dirty="0" smtClean="0">
              <a:solidFill>
                <a:schemeClr val="bg2"/>
              </a:solidFill>
            </a:endParaRPr>
          </a:p>
        </p:txBody>
      </p:sp>
    </p:spTree>
    <p:extLst>
      <p:ext uri="{BB962C8B-B14F-4D97-AF65-F5344CB8AC3E}">
        <p14:creationId xmlns:p14="http://schemas.microsoft.com/office/powerpoint/2010/main" val="4235874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109</TotalTime>
  <Words>10971</Words>
  <Application>Microsoft Office PowerPoint</Application>
  <PresentationFormat>Widescreen</PresentationFormat>
  <Paragraphs>601</Paragraphs>
  <Slides>39</Slides>
  <Notes>39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39</vt:i4>
      </vt:variant>
    </vt:vector>
  </HeadingPairs>
  <TitlesOfParts>
    <vt:vector size="47" baseType="lpstr">
      <vt:lpstr>Arial</vt:lpstr>
      <vt:lpstr>Calibri</vt:lpstr>
      <vt:lpstr>Microsoft Sans Serif</vt:lpstr>
      <vt:lpstr>Tw Cen MT</vt:lpstr>
      <vt:lpstr>Tw Cen MT Condensed</vt:lpstr>
      <vt:lpstr>Wingdings</vt:lpstr>
      <vt:lpstr>Wingdings 3</vt:lpstr>
      <vt:lpstr>Integral</vt:lpstr>
      <vt:lpstr>USING THE INTELLECTUAL PROPERTY SYSTEM FOR BUSINESS COMPETITIVENESS </vt:lpstr>
      <vt:lpstr>Outline</vt:lpstr>
      <vt:lpstr>Industrial design</vt:lpstr>
      <vt:lpstr>Industrial design</vt:lpstr>
      <vt:lpstr>Industrial design</vt:lpstr>
      <vt:lpstr>Industrial design</vt:lpstr>
      <vt:lpstr>Industrial design</vt:lpstr>
      <vt:lpstr>What’s NOT an “industrial design”?</vt:lpstr>
      <vt:lpstr>Outline</vt:lpstr>
      <vt:lpstr>Importance of design</vt:lpstr>
      <vt:lpstr>Importance of design</vt:lpstr>
      <vt:lpstr>Importance of design</vt:lpstr>
      <vt:lpstr>Importance of design</vt:lpstr>
      <vt:lpstr>Outline</vt:lpstr>
      <vt:lpstr>Design as a part of branding strategy</vt:lpstr>
      <vt:lpstr>Visual Designs</vt:lpstr>
      <vt:lpstr>Utilitarian Designs</vt:lpstr>
      <vt:lpstr>Utilitarian Designs</vt:lpstr>
      <vt:lpstr>Designs as a Part of a Company’s Branding or Marketing Strategy</vt:lpstr>
      <vt:lpstr>General Branding Strategy</vt:lpstr>
      <vt:lpstr>Product/line and brand extension</vt:lpstr>
      <vt:lpstr>Outline</vt:lpstr>
      <vt:lpstr>Protection of Industrial Designs</vt:lpstr>
      <vt:lpstr>Protection of Industrial Designs</vt:lpstr>
      <vt:lpstr>Protection of Industrial Designs</vt:lpstr>
      <vt:lpstr>Protection of Industrial Designs</vt:lpstr>
      <vt:lpstr>Protection of Industrial Designs</vt:lpstr>
      <vt:lpstr>Protection of Industrial Designs</vt:lpstr>
      <vt:lpstr>Outline</vt:lpstr>
      <vt:lpstr>Let’s start with the example</vt:lpstr>
      <vt:lpstr>Design and Copyright</vt:lpstr>
      <vt:lpstr>Design and Trademarks</vt:lpstr>
      <vt:lpstr>Design and Patents</vt:lpstr>
      <vt:lpstr>Design and Unfair Competition</vt:lpstr>
      <vt:lpstr>Outline</vt:lpstr>
      <vt:lpstr>Case Study 1:  Design as a part of a company’s branding or marketing strategy</vt:lpstr>
      <vt:lpstr>Case Study 2: Multi-protection scenarios</vt:lpstr>
      <vt:lpstr>Case Study 3: Example of a design success story</vt:lpstr>
      <vt:lpstr>Thank you for your attention!</vt:lpstr>
    </vt:vector>
  </TitlesOfParts>
  <Company>World Intellectual Property Organization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NASSAR Sarah</dc:creator>
  <cp:keywords>PUBLIC</cp:keywords>
  <cp:lastModifiedBy>NASSAR Sarah</cp:lastModifiedBy>
  <cp:revision>11</cp:revision>
  <dcterms:created xsi:type="dcterms:W3CDTF">2022-06-17T14:49:43Z</dcterms:created>
  <dcterms:modified xsi:type="dcterms:W3CDTF">2022-10-16T14:55:41Z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7bc0b747-d40d-4595-96ea-80597b1a6f7b</vt:lpwstr>
  </property>
  <property fmtid="{D5CDD505-2E9C-101B-9397-08002B2CF9AE}" pid="3" name="TCSClassification">
    <vt:lpwstr>PUBLIC</vt:lpwstr>
  </property>
  <property fmtid="{D5CDD505-2E9C-101B-9397-08002B2CF9AE}" pid="4" name="Classification">
    <vt:lpwstr>Public</vt:lpwstr>
  </property>
  <property fmtid="{D5CDD505-2E9C-101B-9397-08002B2CF9AE}" pid="5" name="VisualMarkings">
    <vt:lpwstr>Footer</vt:lpwstr>
  </property>
  <property fmtid="{D5CDD505-2E9C-101B-9397-08002B2CF9AE}" pid="6" name="Alignment">
    <vt:lpwstr>Centre</vt:lpwstr>
  </property>
  <property fmtid="{D5CDD505-2E9C-101B-9397-08002B2CF9AE}" pid="7" name="Language">
    <vt:lpwstr>English</vt:lpwstr>
  </property>
</Properties>
</file>