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0" r:id="rId6"/>
    <p:sldId id="263" r:id="rId7"/>
    <p:sldId id="261" r:id="rId8"/>
    <p:sldId id="262"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ADE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70812" autoAdjust="0"/>
  </p:normalViewPr>
  <p:slideViewPr>
    <p:cSldViewPr snapToGrid="0">
      <p:cViewPr varScale="1">
        <p:scale>
          <a:sx n="83" d="100"/>
          <a:sy n="83" d="100"/>
        </p:scale>
        <p:origin x="160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3D1E03-562E-4295-BBB2-12D38F8EDB32}"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2A0AC7CC-9203-442E-BADE-8B91CA3BDDE1}">
      <dgm:prSet phldrT="[Text]"/>
      <dgm:spPr/>
      <dgm:t>
        <a:bodyPr/>
        <a:lstStyle/>
        <a:p>
          <a:r>
            <a:rPr lang="en-US" dirty="0" smtClean="0"/>
            <a:t>International Three step test</a:t>
          </a:r>
        </a:p>
        <a:p>
          <a:r>
            <a:rPr lang="en-US" dirty="0" smtClean="0"/>
            <a:t>Reproduction is permitted under Article 9.2 Berne Convention </a:t>
          </a:r>
        </a:p>
      </dgm:t>
    </dgm:pt>
    <dgm:pt modelId="{03B62BC7-5849-498A-A0CA-12A481EA9BFF}" type="parTrans" cxnId="{519F60AD-1D64-4E26-BA13-05F7B88E6C9D}">
      <dgm:prSet/>
      <dgm:spPr/>
      <dgm:t>
        <a:bodyPr/>
        <a:lstStyle/>
        <a:p>
          <a:endParaRPr lang="en-US"/>
        </a:p>
      </dgm:t>
    </dgm:pt>
    <dgm:pt modelId="{7387FD43-02B9-41FB-B209-C2D022AC6197}" type="sibTrans" cxnId="{519F60AD-1D64-4E26-BA13-05F7B88E6C9D}">
      <dgm:prSet/>
      <dgm:spPr/>
      <dgm:t>
        <a:bodyPr/>
        <a:lstStyle/>
        <a:p>
          <a:endParaRPr lang="en-US"/>
        </a:p>
      </dgm:t>
    </dgm:pt>
    <dgm:pt modelId="{2CAF44D9-F736-4E28-999B-16275675BF97}">
      <dgm:prSet phldrT="[Text]"/>
      <dgm:spPr/>
      <dgm:t>
        <a:bodyPr/>
        <a:lstStyle/>
        <a:p>
          <a:r>
            <a:rPr lang="en-US" dirty="0" smtClean="0"/>
            <a:t>In special cases </a:t>
          </a:r>
          <a:endParaRPr lang="en-US" dirty="0"/>
        </a:p>
      </dgm:t>
    </dgm:pt>
    <dgm:pt modelId="{E24749A7-1565-4F29-8B25-33BC2760BEBD}" type="parTrans" cxnId="{1806043F-7DA7-4023-A0D0-D1EED2D06BF1}">
      <dgm:prSet/>
      <dgm:spPr/>
      <dgm:t>
        <a:bodyPr/>
        <a:lstStyle/>
        <a:p>
          <a:endParaRPr lang="en-US"/>
        </a:p>
      </dgm:t>
    </dgm:pt>
    <dgm:pt modelId="{7771A1B8-F079-47BC-8FBC-5195DA393C51}" type="sibTrans" cxnId="{1806043F-7DA7-4023-A0D0-D1EED2D06BF1}">
      <dgm:prSet/>
      <dgm:spPr/>
      <dgm:t>
        <a:bodyPr/>
        <a:lstStyle/>
        <a:p>
          <a:endParaRPr lang="en-US"/>
        </a:p>
      </dgm:t>
    </dgm:pt>
    <dgm:pt modelId="{69936629-2E2E-4BF1-9169-0714164C8391}">
      <dgm:prSet phldrT="[Text]"/>
      <dgm:spPr/>
      <dgm:t>
        <a:bodyPr/>
        <a:lstStyle/>
        <a:p>
          <a:r>
            <a:rPr lang="en-US" dirty="0" smtClean="0"/>
            <a:t>Does not conflict with normal exploitation of the work </a:t>
          </a:r>
        </a:p>
      </dgm:t>
    </dgm:pt>
    <dgm:pt modelId="{39290343-5317-498C-9188-837C3C9FD463}" type="parTrans" cxnId="{726DD081-B6C4-4331-988E-F104A85A2584}">
      <dgm:prSet/>
      <dgm:spPr/>
      <dgm:t>
        <a:bodyPr/>
        <a:lstStyle/>
        <a:p>
          <a:endParaRPr lang="en-US"/>
        </a:p>
      </dgm:t>
    </dgm:pt>
    <dgm:pt modelId="{818526D0-AF05-47CC-A859-983326CB842E}" type="sibTrans" cxnId="{726DD081-B6C4-4331-988E-F104A85A2584}">
      <dgm:prSet/>
      <dgm:spPr/>
      <dgm:t>
        <a:bodyPr/>
        <a:lstStyle/>
        <a:p>
          <a:endParaRPr lang="en-US"/>
        </a:p>
      </dgm:t>
    </dgm:pt>
    <dgm:pt modelId="{9FF727CC-A286-438B-9E05-718E03C06322}">
      <dgm:prSet phldrT="[Text]"/>
      <dgm:spPr/>
      <dgm:t>
        <a:bodyPr/>
        <a:lstStyle/>
        <a:p>
          <a:r>
            <a:rPr lang="en-US" dirty="0" smtClean="0"/>
            <a:t>Civil Law </a:t>
          </a:r>
        </a:p>
        <a:p>
          <a:r>
            <a:rPr lang="en-US" dirty="0" smtClean="0"/>
            <a:t>National IP laws can list certain limitations, such as </a:t>
          </a:r>
          <a:endParaRPr lang="en-US" dirty="0"/>
        </a:p>
      </dgm:t>
    </dgm:pt>
    <dgm:pt modelId="{FFD0A941-8522-4BD8-BE7D-731D4BCFD0A2}" type="parTrans" cxnId="{0877302D-FF9D-4B6B-AAC8-AD5CBF1F532C}">
      <dgm:prSet/>
      <dgm:spPr/>
      <dgm:t>
        <a:bodyPr/>
        <a:lstStyle/>
        <a:p>
          <a:endParaRPr lang="en-US"/>
        </a:p>
      </dgm:t>
    </dgm:pt>
    <dgm:pt modelId="{D31EA348-4D7F-447A-8E76-1E31F11A6B40}" type="sibTrans" cxnId="{0877302D-FF9D-4B6B-AAC8-AD5CBF1F532C}">
      <dgm:prSet/>
      <dgm:spPr/>
      <dgm:t>
        <a:bodyPr/>
        <a:lstStyle/>
        <a:p>
          <a:endParaRPr lang="en-US"/>
        </a:p>
      </dgm:t>
    </dgm:pt>
    <dgm:pt modelId="{52220F45-6E9F-4000-9E78-FE05D07A11F3}">
      <dgm:prSet phldrT="[Text]"/>
      <dgm:spPr/>
      <dgm:t>
        <a:bodyPr/>
        <a:lstStyle/>
        <a:p>
          <a:r>
            <a:rPr lang="en-US" dirty="0" smtClean="0"/>
            <a:t>Private use</a:t>
          </a:r>
          <a:endParaRPr lang="en-US" dirty="0"/>
        </a:p>
      </dgm:t>
    </dgm:pt>
    <dgm:pt modelId="{7EFB5194-E904-49B6-BCA6-AE935B0BEA78}" type="parTrans" cxnId="{3DCFEB3E-069E-4FFC-B41C-A76F2085B1EA}">
      <dgm:prSet/>
      <dgm:spPr/>
      <dgm:t>
        <a:bodyPr/>
        <a:lstStyle/>
        <a:p>
          <a:endParaRPr lang="en-US"/>
        </a:p>
      </dgm:t>
    </dgm:pt>
    <dgm:pt modelId="{651BE54C-A996-45A2-8D01-6F6FDFCB2DEF}" type="sibTrans" cxnId="{3DCFEB3E-069E-4FFC-B41C-A76F2085B1EA}">
      <dgm:prSet/>
      <dgm:spPr/>
      <dgm:t>
        <a:bodyPr/>
        <a:lstStyle/>
        <a:p>
          <a:endParaRPr lang="en-US"/>
        </a:p>
      </dgm:t>
    </dgm:pt>
    <dgm:pt modelId="{5A29C200-6CC2-4CC0-B787-D7CC67DFB198}">
      <dgm:prSet phldrT="[Text]"/>
      <dgm:spPr/>
      <dgm:t>
        <a:bodyPr/>
        <a:lstStyle/>
        <a:p>
          <a:r>
            <a:rPr lang="en-US" dirty="0" smtClean="0"/>
            <a:t>Work in public domain</a:t>
          </a:r>
          <a:endParaRPr lang="en-US" dirty="0"/>
        </a:p>
      </dgm:t>
    </dgm:pt>
    <dgm:pt modelId="{EEC62DC0-49AD-4B6E-8FDD-057BCAA985D2}" type="parTrans" cxnId="{008DBD17-C5B6-4F8B-82EC-20419BA6777A}">
      <dgm:prSet/>
      <dgm:spPr/>
      <dgm:t>
        <a:bodyPr/>
        <a:lstStyle/>
        <a:p>
          <a:endParaRPr lang="en-US"/>
        </a:p>
      </dgm:t>
    </dgm:pt>
    <dgm:pt modelId="{69EA2A03-1B38-432F-97A1-BE0EBEC997C9}" type="sibTrans" cxnId="{008DBD17-C5B6-4F8B-82EC-20419BA6777A}">
      <dgm:prSet/>
      <dgm:spPr/>
      <dgm:t>
        <a:bodyPr/>
        <a:lstStyle/>
        <a:p>
          <a:endParaRPr lang="en-US"/>
        </a:p>
      </dgm:t>
    </dgm:pt>
    <dgm:pt modelId="{D71D3BDD-1FEF-4D9F-939E-BA89747E7400}">
      <dgm:prSet phldrT="[Text]"/>
      <dgm:spPr/>
      <dgm:t>
        <a:bodyPr/>
        <a:lstStyle/>
        <a:p>
          <a:r>
            <a:rPr lang="en-US" dirty="0" smtClean="0"/>
            <a:t>Fair Use</a:t>
          </a:r>
        </a:p>
        <a:p>
          <a:r>
            <a:rPr lang="en-US" dirty="0" smtClean="0"/>
            <a:t>Under the US system, the reproduction is fair use depending on 4 factors </a:t>
          </a:r>
          <a:endParaRPr lang="en-US" dirty="0"/>
        </a:p>
      </dgm:t>
    </dgm:pt>
    <dgm:pt modelId="{B61E81B5-0AC7-424B-9474-C264853E34F4}" type="parTrans" cxnId="{19BA9E5C-529C-4490-9663-059B9CF9E5B4}">
      <dgm:prSet/>
      <dgm:spPr/>
      <dgm:t>
        <a:bodyPr/>
        <a:lstStyle/>
        <a:p>
          <a:endParaRPr lang="en-US"/>
        </a:p>
      </dgm:t>
    </dgm:pt>
    <dgm:pt modelId="{C4F0051B-389F-4CAC-899E-367DC03D2C69}" type="sibTrans" cxnId="{19BA9E5C-529C-4490-9663-059B9CF9E5B4}">
      <dgm:prSet/>
      <dgm:spPr/>
      <dgm:t>
        <a:bodyPr/>
        <a:lstStyle/>
        <a:p>
          <a:endParaRPr lang="en-US"/>
        </a:p>
      </dgm:t>
    </dgm:pt>
    <dgm:pt modelId="{8C34EB79-95EB-4FCC-B3A9-C5CEABA349F4}">
      <dgm:prSet phldrT="[Text]"/>
      <dgm:spPr/>
      <dgm:t>
        <a:bodyPr/>
        <a:lstStyle/>
        <a:p>
          <a:r>
            <a:rPr lang="en-US" dirty="0" smtClean="0"/>
            <a:t>Purpose and character of the use</a:t>
          </a:r>
          <a:endParaRPr lang="en-US" dirty="0"/>
        </a:p>
      </dgm:t>
    </dgm:pt>
    <dgm:pt modelId="{E50AB9FF-3E1F-4A05-8D3E-1FE49C80B06F}" type="parTrans" cxnId="{01196453-E083-447A-B07B-D440D2B0CC23}">
      <dgm:prSet/>
      <dgm:spPr/>
      <dgm:t>
        <a:bodyPr/>
        <a:lstStyle/>
        <a:p>
          <a:endParaRPr lang="en-US"/>
        </a:p>
      </dgm:t>
    </dgm:pt>
    <dgm:pt modelId="{7C783F2C-3B2F-4D67-AC87-EF9FE279077D}" type="sibTrans" cxnId="{01196453-E083-447A-B07B-D440D2B0CC23}">
      <dgm:prSet/>
      <dgm:spPr/>
      <dgm:t>
        <a:bodyPr/>
        <a:lstStyle/>
        <a:p>
          <a:endParaRPr lang="en-US"/>
        </a:p>
      </dgm:t>
    </dgm:pt>
    <dgm:pt modelId="{B2D4BA9F-9BE1-400B-9EED-F3CEE0046E2A}">
      <dgm:prSet phldrT="[Text]"/>
      <dgm:spPr/>
      <dgm:t>
        <a:bodyPr/>
        <a:lstStyle/>
        <a:p>
          <a:r>
            <a:rPr lang="en-US" dirty="0" smtClean="0"/>
            <a:t>Does not unreasonably prejudice the legitimate interests of the author</a:t>
          </a:r>
        </a:p>
      </dgm:t>
    </dgm:pt>
    <dgm:pt modelId="{D0078822-44C6-4FAF-9CA0-1CC2ABBA1FBB}" type="parTrans" cxnId="{AEFE2A0D-EB65-4386-A5E7-41F7571D49F5}">
      <dgm:prSet/>
      <dgm:spPr/>
      <dgm:t>
        <a:bodyPr/>
        <a:lstStyle/>
        <a:p>
          <a:endParaRPr lang="en-US"/>
        </a:p>
      </dgm:t>
    </dgm:pt>
    <dgm:pt modelId="{44BE68CC-5DD6-4C8A-BE7A-3F8643DB9480}" type="sibTrans" cxnId="{AEFE2A0D-EB65-4386-A5E7-41F7571D49F5}">
      <dgm:prSet/>
      <dgm:spPr/>
      <dgm:t>
        <a:bodyPr/>
        <a:lstStyle/>
        <a:p>
          <a:endParaRPr lang="en-US"/>
        </a:p>
      </dgm:t>
    </dgm:pt>
    <dgm:pt modelId="{3AFBD72C-3566-4F43-935A-55097D6B82C6}">
      <dgm:prSet phldrT="[Text]"/>
      <dgm:spPr/>
      <dgm:t>
        <a:bodyPr/>
        <a:lstStyle/>
        <a:p>
          <a:r>
            <a:rPr lang="en-US" dirty="0" smtClean="0"/>
            <a:t>Quotation </a:t>
          </a:r>
          <a:endParaRPr lang="en-US" dirty="0"/>
        </a:p>
      </dgm:t>
    </dgm:pt>
    <dgm:pt modelId="{5B86F474-295A-4F36-BE68-32A017E802C0}" type="parTrans" cxnId="{CC071641-5061-4946-8481-124238D367A2}">
      <dgm:prSet/>
      <dgm:spPr/>
      <dgm:t>
        <a:bodyPr/>
        <a:lstStyle/>
        <a:p>
          <a:endParaRPr lang="en-US"/>
        </a:p>
      </dgm:t>
    </dgm:pt>
    <dgm:pt modelId="{01F84187-AB06-4458-A58E-80BCD7163A63}" type="sibTrans" cxnId="{CC071641-5061-4946-8481-124238D367A2}">
      <dgm:prSet/>
      <dgm:spPr/>
      <dgm:t>
        <a:bodyPr/>
        <a:lstStyle/>
        <a:p>
          <a:endParaRPr lang="en-US"/>
        </a:p>
      </dgm:t>
    </dgm:pt>
    <dgm:pt modelId="{966B5142-C921-4D4F-B097-0DC6635A547A}">
      <dgm:prSet phldrT="[Text]"/>
      <dgm:spPr/>
      <dgm:t>
        <a:bodyPr/>
        <a:lstStyle/>
        <a:p>
          <a:r>
            <a:rPr lang="en-US" dirty="0" smtClean="0"/>
            <a:t>Nature of the copyrighted work</a:t>
          </a:r>
          <a:endParaRPr lang="en-US" dirty="0"/>
        </a:p>
      </dgm:t>
    </dgm:pt>
    <dgm:pt modelId="{B40A417C-0818-4805-92C8-6FA4CBF7C5D8}" type="parTrans" cxnId="{56BCB5D0-9ACD-43D4-A457-E448AD9DE781}">
      <dgm:prSet/>
      <dgm:spPr/>
      <dgm:t>
        <a:bodyPr/>
        <a:lstStyle/>
        <a:p>
          <a:endParaRPr lang="en-US"/>
        </a:p>
      </dgm:t>
    </dgm:pt>
    <dgm:pt modelId="{4B312C1C-66CC-4618-AAD6-8D60C7EED61D}" type="sibTrans" cxnId="{56BCB5D0-9ACD-43D4-A457-E448AD9DE781}">
      <dgm:prSet/>
      <dgm:spPr/>
      <dgm:t>
        <a:bodyPr/>
        <a:lstStyle/>
        <a:p>
          <a:endParaRPr lang="en-US"/>
        </a:p>
      </dgm:t>
    </dgm:pt>
    <dgm:pt modelId="{B6F6ECE4-8EF7-44C7-A063-198A8887F083}">
      <dgm:prSet phldrT="[Text]"/>
      <dgm:spPr/>
      <dgm:t>
        <a:bodyPr/>
        <a:lstStyle/>
        <a:p>
          <a:r>
            <a:rPr lang="en-US" dirty="0" smtClean="0"/>
            <a:t>Amount and substance of the original work used </a:t>
          </a:r>
          <a:endParaRPr lang="en-US" dirty="0"/>
        </a:p>
      </dgm:t>
    </dgm:pt>
    <dgm:pt modelId="{A0D61F37-95C3-4669-89F5-D4BBD4709CD4}" type="parTrans" cxnId="{45291CCE-8E82-4682-8CD7-1BFDE40F6E02}">
      <dgm:prSet/>
      <dgm:spPr/>
      <dgm:t>
        <a:bodyPr/>
        <a:lstStyle/>
        <a:p>
          <a:endParaRPr lang="en-US"/>
        </a:p>
      </dgm:t>
    </dgm:pt>
    <dgm:pt modelId="{5B2CA490-B591-4EF6-83FE-DBEFD495EED1}" type="sibTrans" cxnId="{45291CCE-8E82-4682-8CD7-1BFDE40F6E02}">
      <dgm:prSet/>
      <dgm:spPr/>
      <dgm:t>
        <a:bodyPr/>
        <a:lstStyle/>
        <a:p>
          <a:endParaRPr lang="en-US"/>
        </a:p>
      </dgm:t>
    </dgm:pt>
    <dgm:pt modelId="{54640236-473C-4A1D-A558-0448C311D0D2}">
      <dgm:prSet phldrT="[Text]"/>
      <dgm:spPr/>
      <dgm:t>
        <a:bodyPr/>
        <a:lstStyle/>
        <a:p>
          <a:r>
            <a:rPr lang="en-US" dirty="0" smtClean="0"/>
            <a:t>Effect of the use upon the copyright owner’s potential market </a:t>
          </a:r>
          <a:endParaRPr lang="en-US" dirty="0"/>
        </a:p>
      </dgm:t>
    </dgm:pt>
    <dgm:pt modelId="{DE9554D9-164E-4B24-8212-C70BC74711C1}" type="parTrans" cxnId="{16F1E6BF-68D9-4331-8338-B218C1432545}">
      <dgm:prSet/>
      <dgm:spPr/>
      <dgm:t>
        <a:bodyPr/>
        <a:lstStyle/>
        <a:p>
          <a:endParaRPr lang="en-US"/>
        </a:p>
      </dgm:t>
    </dgm:pt>
    <dgm:pt modelId="{7A9E0AF9-AB49-4F09-A16E-ABFA5816B03F}" type="sibTrans" cxnId="{16F1E6BF-68D9-4331-8338-B218C1432545}">
      <dgm:prSet/>
      <dgm:spPr/>
      <dgm:t>
        <a:bodyPr/>
        <a:lstStyle/>
        <a:p>
          <a:endParaRPr lang="en-US"/>
        </a:p>
      </dgm:t>
    </dgm:pt>
    <dgm:pt modelId="{14E5F58F-D323-441F-A361-69ECA1F5A2B9}">
      <dgm:prSet phldrT="[Text]"/>
      <dgm:spPr/>
      <dgm:t>
        <a:bodyPr/>
        <a:lstStyle/>
        <a:p>
          <a:r>
            <a:rPr lang="en-US" dirty="0" smtClean="0"/>
            <a:t>Parody</a:t>
          </a:r>
          <a:endParaRPr lang="en-US" dirty="0"/>
        </a:p>
      </dgm:t>
    </dgm:pt>
    <dgm:pt modelId="{C436D616-2F8B-4FA4-B655-8E6A857FD3FB}" type="parTrans" cxnId="{0278F9B8-3892-4EA1-93D6-C6B30F7BEE59}">
      <dgm:prSet/>
      <dgm:spPr/>
      <dgm:t>
        <a:bodyPr/>
        <a:lstStyle/>
        <a:p>
          <a:endParaRPr lang="en-US"/>
        </a:p>
      </dgm:t>
    </dgm:pt>
    <dgm:pt modelId="{CFD1F2D5-995A-4406-9BED-EB468AA009AD}" type="sibTrans" cxnId="{0278F9B8-3892-4EA1-93D6-C6B30F7BEE59}">
      <dgm:prSet/>
      <dgm:spPr/>
      <dgm:t>
        <a:bodyPr/>
        <a:lstStyle/>
        <a:p>
          <a:endParaRPr lang="en-US"/>
        </a:p>
      </dgm:t>
    </dgm:pt>
    <dgm:pt modelId="{DD188063-3CD9-41CC-AB7D-E79928C4C623}" type="pres">
      <dgm:prSet presAssocID="{C23D1E03-562E-4295-BBB2-12D38F8EDB32}" presName="theList" presStyleCnt="0">
        <dgm:presLayoutVars>
          <dgm:dir/>
          <dgm:animLvl val="lvl"/>
          <dgm:resizeHandles val="exact"/>
        </dgm:presLayoutVars>
      </dgm:prSet>
      <dgm:spPr/>
      <dgm:t>
        <a:bodyPr/>
        <a:lstStyle/>
        <a:p>
          <a:endParaRPr lang="en-US"/>
        </a:p>
      </dgm:t>
    </dgm:pt>
    <dgm:pt modelId="{BEA38947-BE72-4D37-8C44-57068B6A9784}" type="pres">
      <dgm:prSet presAssocID="{2A0AC7CC-9203-442E-BADE-8B91CA3BDDE1}" presName="compNode" presStyleCnt="0"/>
      <dgm:spPr/>
    </dgm:pt>
    <dgm:pt modelId="{87D8C0C0-32D5-4552-89D9-59707060EC43}" type="pres">
      <dgm:prSet presAssocID="{2A0AC7CC-9203-442E-BADE-8B91CA3BDDE1}" presName="aNode" presStyleLbl="bgShp" presStyleIdx="0" presStyleCnt="3"/>
      <dgm:spPr/>
      <dgm:t>
        <a:bodyPr/>
        <a:lstStyle/>
        <a:p>
          <a:endParaRPr lang="en-US"/>
        </a:p>
      </dgm:t>
    </dgm:pt>
    <dgm:pt modelId="{67BCBEEA-1ADF-4307-AA24-8CAD3BC6B494}" type="pres">
      <dgm:prSet presAssocID="{2A0AC7CC-9203-442E-BADE-8B91CA3BDDE1}" presName="textNode" presStyleLbl="bgShp" presStyleIdx="0" presStyleCnt="3"/>
      <dgm:spPr/>
      <dgm:t>
        <a:bodyPr/>
        <a:lstStyle/>
        <a:p>
          <a:endParaRPr lang="en-US"/>
        </a:p>
      </dgm:t>
    </dgm:pt>
    <dgm:pt modelId="{D58A9E12-03AD-4F16-A4EA-4F112C7E19A5}" type="pres">
      <dgm:prSet presAssocID="{2A0AC7CC-9203-442E-BADE-8B91CA3BDDE1}" presName="compChildNode" presStyleCnt="0"/>
      <dgm:spPr/>
    </dgm:pt>
    <dgm:pt modelId="{B5A060FD-8162-443E-82D3-F1D138EC6997}" type="pres">
      <dgm:prSet presAssocID="{2A0AC7CC-9203-442E-BADE-8B91CA3BDDE1}" presName="theInnerList" presStyleCnt="0"/>
      <dgm:spPr/>
    </dgm:pt>
    <dgm:pt modelId="{6EC3EA99-57BA-43E0-95BD-EC33C28BDB5F}" type="pres">
      <dgm:prSet presAssocID="{2CAF44D9-F736-4E28-999B-16275675BF97}" presName="childNode" presStyleLbl="node1" presStyleIdx="0" presStyleCnt="11">
        <dgm:presLayoutVars>
          <dgm:bulletEnabled val="1"/>
        </dgm:presLayoutVars>
      </dgm:prSet>
      <dgm:spPr/>
      <dgm:t>
        <a:bodyPr/>
        <a:lstStyle/>
        <a:p>
          <a:endParaRPr lang="en-US"/>
        </a:p>
      </dgm:t>
    </dgm:pt>
    <dgm:pt modelId="{1483D93A-E257-4B94-97F3-8B3206E65EDE}" type="pres">
      <dgm:prSet presAssocID="{2CAF44D9-F736-4E28-999B-16275675BF97}" presName="aSpace2" presStyleCnt="0"/>
      <dgm:spPr/>
    </dgm:pt>
    <dgm:pt modelId="{A3FECFD0-48E8-440A-A4AB-4BE58B6A06CF}" type="pres">
      <dgm:prSet presAssocID="{69936629-2E2E-4BF1-9169-0714164C8391}" presName="childNode" presStyleLbl="node1" presStyleIdx="1" presStyleCnt="11">
        <dgm:presLayoutVars>
          <dgm:bulletEnabled val="1"/>
        </dgm:presLayoutVars>
      </dgm:prSet>
      <dgm:spPr/>
      <dgm:t>
        <a:bodyPr/>
        <a:lstStyle/>
        <a:p>
          <a:endParaRPr lang="en-US"/>
        </a:p>
      </dgm:t>
    </dgm:pt>
    <dgm:pt modelId="{A9471E19-07A0-4ADC-86E9-B0C159701702}" type="pres">
      <dgm:prSet presAssocID="{69936629-2E2E-4BF1-9169-0714164C8391}" presName="aSpace2" presStyleCnt="0"/>
      <dgm:spPr/>
    </dgm:pt>
    <dgm:pt modelId="{65B11AED-74CF-44CF-8D54-B4131753F5A1}" type="pres">
      <dgm:prSet presAssocID="{B2D4BA9F-9BE1-400B-9EED-F3CEE0046E2A}" presName="childNode" presStyleLbl="node1" presStyleIdx="2" presStyleCnt="11">
        <dgm:presLayoutVars>
          <dgm:bulletEnabled val="1"/>
        </dgm:presLayoutVars>
      </dgm:prSet>
      <dgm:spPr/>
      <dgm:t>
        <a:bodyPr/>
        <a:lstStyle/>
        <a:p>
          <a:endParaRPr lang="en-US"/>
        </a:p>
      </dgm:t>
    </dgm:pt>
    <dgm:pt modelId="{BB7161EB-D583-43B7-926D-F4F42940A11D}" type="pres">
      <dgm:prSet presAssocID="{2A0AC7CC-9203-442E-BADE-8B91CA3BDDE1}" presName="aSpace" presStyleCnt="0"/>
      <dgm:spPr/>
    </dgm:pt>
    <dgm:pt modelId="{313322D5-F02F-4803-9A9D-287FB94A85F5}" type="pres">
      <dgm:prSet presAssocID="{9FF727CC-A286-438B-9E05-718E03C06322}" presName="compNode" presStyleCnt="0"/>
      <dgm:spPr/>
    </dgm:pt>
    <dgm:pt modelId="{04A3E818-928A-407D-A406-306BE715258F}" type="pres">
      <dgm:prSet presAssocID="{9FF727CC-A286-438B-9E05-718E03C06322}" presName="aNode" presStyleLbl="bgShp" presStyleIdx="1" presStyleCnt="3"/>
      <dgm:spPr/>
      <dgm:t>
        <a:bodyPr/>
        <a:lstStyle/>
        <a:p>
          <a:endParaRPr lang="en-US"/>
        </a:p>
      </dgm:t>
    </dgm:pt>
    <dgm:pt modelId="{03EFF2DF-4099-45CB-8493-B2AC31808A13}" type="pres">
      <dgm:prSet presAssocID="{9FF727CC-A286-438B-9E05-718E03C06322}" presName="textNode" presStyleLbl="bgShp" presStyleIdx="1" presStyleCnt="3"/>
      <dgm:spPr/>
      <dgm:t>
        <a:bodyPr/>
        <a:lstStyle/>
        <a:p>
          <a:endParaRPr lang="en-US"/>
        </a:p>
      </dgm:t>
    </dgm:pt>
    <dgm:pt modelId="{3B2F32AC-FF1A-4749-B991-079909C78295}" type="pres">
      <dgm:prSet presAssocID="{9FF727CC-A286-438B-9E05-718E03C06322}" presName="compChildNode" presStyleCnt="0"/>
      <dgm:spPr/>
    </dgm:pt>
    <dgm:pt modelId="{73D7F7BA-760C-4517-8B0D-09A9A7F3B122}" type="pres">
      <dgm:prSet presAssocID="{9FF727CC-A286-438B-9E05-718E03C06322}" presName="theInnerList" presStyleCnt="0"/>
      <dgm:spPr/>
    </dgm:pt>
    <dgm:pt modelId="{7C343CB7-AC54-4824-ADA8-D6020AC35B08}" type="pres">
      <dgm:prSet presAssocID="{52220F45-6E9F-4000-9E78-FE05D07A11F3}" presName="childNode" presStyleLbl="node1" presStyleIdx="3" presStyleCnt="11">
        <dgm:presLayoutVars>
          <dgm:bulletEnabled val="1"/>
        </dgm:presLayoutVars>
      </dgm:prSet>
      <dgm:spPr/>
      <dgm:t>
        <a:bodyPr/>
        <a:lstStyle/>
        <a:p>
          <a:endParaRPr lang="en-US"/>
        </a:p>
      </dgm:t>
    </dgm:pt>
    <dgm:pt modelId="{1C7FDD1E-2373-45BC-8821-581B7DCC9BF5}" type="pres">
      <dgm:prSet presAssocID="{52220F45-6E9F-4000-9E78-FE05D07A11F3}" presName="aSpace2" presStyleCnt="0"/>
      <dgm:spPr/>
    </dgm:pt>
    <dgm:pt modelId="{90141B72-08EA-41DA-A5C1-B329F4CA9216}" type="pres">
      <dgm:prSet presAssocID="{5A29C200-6CC2-4CC0-B787-D7CC67DFB198}" presName="childNode" presStyleLbl="node1" presStyleIdx="4" presStyleCnt="11">
        <dgm:presLayoutVars>
          <dgm:bulletEnabled val="1"/>
        </dgm:presLayoutVars>
      </dgm:prSet>
      <dgm:spPr/>
      <dgm:t>
        <a:bodyPr/>
        <a:lstStyle/>
        <a:p>
          <a:endParaRPr lang="en-US"/>
        </a:p>
      </dgm:t>
    </dgm:pt>
    <dgm:pt modelId="{761AEE6F-6C9A-4D72-86E0-9ED27942F1C1}" type="pres">
      <dgm:prSet presAssocID="{5A29C200-6CC2-4CC0-B787-D7CC67DFB198}" presName="aSpace2" presStyleCnt="0"/>
      <dgm:spPr/>
    </dgm:pt>
    <dgm:pt modelId="{C523BF3F-B6CF-42B2-9BCE-2A9CF48ADD5F}" type="pres">
      <dgm:prSet presAssocID="{3AFBD72C-3566-4F43-935A-55097D6B82C6}" presName="childNode" presStyleLbl="node1" presStyleIdx="5" presStyleCnt="11">
        <dgm:presLayoutVars>
          <dgm:bulletEnabled val="1"/>
        </dgm:presLayoutVars>
      </dgm:prSet>
      <dgm:spPr/>
      <dgm:t>
        <a:bodyPr/>
        <a:lstStyle/>
        <a:p>
          <a:endParaRPr lang="en-US"/>
        </a:p>
      </dgm:t>
    </dgm:pt>
    <dgm:pt modelId="{B47C9507-419E-42F1-B12B-E1CCE6F6259A}" type="pres">
      <dgm:prSet presAssocID="{3AFBD72C-3566-4F43-935A-55097D6B82C6}" presName="aSpace2" presStyleCnt="0"/>
      <dgm:spPr/>
    </dgm:pt>
    <dgm:pt modelId="{5C19D5B4-0EBB-484E-860B-E593881E754C}" type="pres">
      <dgm:prSet presAssocID="{14E5F58F-D323-441F-A361-69ECA1F5A2B9}" presName="childNode" presStyleLbl="node1" presStyleIdx="6" presStyleCnt="11">
        <dgm:presLayoutVars>
          <dgm:bulletEnabled val="1"/>
        </dgm:presLayoutVars>
      </dgm:prSet>
      <dgm:spPr/>
      <dgm:t>
        <a:bodyPr/>
        <a:lstStyle/>
        <a:p>
          <a:endParaRPr lang="en-US"/>
        </a:p>
      </dgm:t>
    </dgm:pt>
    <dgm:pt modelId="{5A612BB1-F919-4738-A86C-3D6B77B2DB16}" type="pres">
      <dgm:prSet presAssocID="{9FF727CC-A286-438B-9E05-718E03C06322}" presName="aSpace" presStyleCnt="0"/>
      <dgm:spPr/>
    </dgm:pt>
    <dgm:pt modelId="{E6650F2F-0D1D-47BA-8825-E8BE560CB99A}" type="pres">
      <dgm:prSet presAssocID="{D71D3BDD-1FEF-4D9F-939E-BA89747E7400}" presName="compNode" presStyleCnt="0"/>
      <dgm:spPr/>
    </dgm:pt>
    <dgm:pt modelId="{1875211C-78AA-4DF2-996F-417754ED5DE9}" type="pres">
      <dgm:prSet presAssocID="{D71D3BDD-1FEF-4D9F-939E-BA89747E7400}" presName="aNode" presStyleLbl="bgShp" presStyleIdx="2" presStyleCnt="3"/>
      <dgm:spPr/>
      <dgm:t>
        <a:bodyPr/>
        <a:lstStyle/>
        <a:p>
          <a:endParaRPr lang="en-US"/>
        </a:p>
      </dgm:t>
    </dgm:pt>
    <dgm:pt modelId="{BF5E3AD3-86E2-4AD5-82B5-AC02E7EBA7F9}" type="pres">
      <dgm:prSet presAssocID="{D71D3BDD-1FEF-4D9F-939E-BA89747E7400}" presName="textNode" presStyleLbl="bgShp" presStyleIdx="2" presStyleCnt="3"/>
      <dgm:spPr/>
      <dgm:t>
        <a:bodyPr/>
        <a:lstStyle/>
        <a:p>
          <a:endParaRPr lang="en-US"/>
        </a:p>
      </dgm:t>
    </dgm:pt>
    <dgm:pt modelId="{C867C1E6-06A1-44CC-A491-F7BFE6BBA362}" type="pres">
      <dgm:prSet presAssocID="{D71D3BDD-1FEF-4D9F-939E-BA89747E7400}" presName="compChildNode" presStyleCnt="0"/>
      <dgm:spPr/>
    </dgm:pt>
    <dgm:pt modelId="{243C9ADA-FCDC-4524-99E1-2B63E35C1704}" type="pres">
      <dgm:prSet presAssocID="{D71D3BDD-1FEF-4D9F-939E-BA89747E7400}" presName="theInnerList" presStyleCnt="0"/>
      <dgm:spPr/>
    </dgm:pt>
    <dgm:pt modelId="{9260978F-B1CC-4E96-8258-71EB508F6A34}" type="pres">
      <dgm:prSet presAssocID="{8C34EB79-95EB-4FCC-B3A9-C5CEABA349F4}" presName="childNode" presStyleLbl="node1" presStyleIdx="7" presStyleCnt="11">
        <dgm:presLayoutVars>
          <dgm:bulletEnabled val="1"/>
        </dgm:presLayoutVars>
      </dgm:prSet>
      <dgm:spPr/>
      <dgm:t>
        <a:bodyPr/>
        <a:lstStyle/>
        <a:p>
          <a:endParaRPr lang="en-US"/>
        </a:p>
      </dgm:t>
    </dgm:pt>
    <dgm:pt modelId="{013D6B06-91A8-44A8-9735-D785AE531EE3}" type="pres">
      <dgm:prSet presAssocID="{8C34EB79-95EB-4FCC-B3A9-C5CEABA349F4}" presName="aSpace2" presStyleCnt="0"/>
      <dgm:spPr/>
    </dgm:pt>
    <dgm:pt modelId="{3C482EBD-8EB6-4291-B496-2B89EDEE9D84}" type="pres">
      <dgm:prSet presAssocID="{966B5142-C921-4D4F-B097-0DC6635A547A}" presName="childNode" presStyleLbl="node1" presStyleIdx="8" presStyleCnt="11">
        <dgm:presLayoutVars>
          <dgm:bulletEnabled val="1"/>
        </dgm:presLayoutVars>
      </dgm:prSet>
      <dgm:spPr/>
      <dgm:t>
        <a:bodyPr/>
        <a:lstStyle/>
        <a:p>
          <a:endParaRPr lang="en-US"/>
        </a:p>
      </dgm:t>
    </dgm:pt>
    <dgm:pt modelId="{1BF6099F-703E-4FCB-87A2-6CD276DE126B}" type="pres">
      <dgm:prSet presAssocID="{966B5142-C921-4D4F-B097-0DC6635A547A}" presName="aSpace2" presStyleCnt="0"/>
      <dgm:spPr/>
    </dgm:pt>
    <dgm:pt modelId="{D423CDD7-918A-496C-9389-DBFF062A75E4}" type="pres">
      <dgm:prSet presAssocID="{B6F6ECE4-8EF7-44C7-A063-198A8887F083}" presName="childNode" presStyleLbl="node1" presStyleIdx="9" presStyleCnt="11">
        <dgm:presLayoutVars>
          <dgm:bulletEnabled val="1"/>
        </dgm:presLayoutVars>
      </dgm:prSet>
      <dgm:spPr/>
      <dgm:t>
        <a:bodyPr/>
        <a:lstStyle/>
        <a:p>
          <a:endParaRPr lang="en-US"/>
        </a:p>
      </dgm:t>
    </dgm:pt>
    <dgm:pt modelId="{D01605D2-E50F-4548-91FD-C1D768578F20}" type="pres">
      <dgm:prSet presAssocID="{B6F6ECE4-8EF7-44C7-A063-198A8887F083}" presName="aSpace2" presStyleCnt="0"/>
      <dgm:spPr/>
    </dgm:pt>
    <dgm:pt modelId="{A4A8A526-9B37-49E5-9794-80C6FDC79003}" type="pres">
      <dgm:prSet presAssocID="{54640236-473C-4A1D-A558-0448C311D0D2}" presName="childNode" presStyleLbl="node1" presStyleIdx="10" presStyleCnt="11">
        <dgm:presLayoutVars>
          <dgm:bulletEnabled val="1"/>
        </dgm:presLayoutVars>
      </dgm:prSet>
      <dgm:spPr/>
      <dgm:t>
        <a:bodyPr/>
        <a:lstStyle/>
        <a:p>
          <a:endParaRPr lang="en-US"/>
        </a:p>
      </dgm:t>
    </dgm:pt>
  </dgm:ptLst>
  <dgm:cxnLst>
    <dgm:cxn modelId="{97026E53-7BC4-4FC3-8F9C-E13C7BC42857}" type="presOf" srcId="{D71D3BDD-1FEF-4D9F-939E-BA89747E7400}" destId="{1875211C-78AA-4DF2-996F-417754ED5DE9}" srcOrd="0" destOrd="0" presId="urn:microsoft.com/office/officeart/2005/8/layout/lProcess2"/>
    <dgm:cxn modelId="{A246431D-02B7-41E3-BA61-D895078C7A20}" type="presOf" srcId="{54640236-473C-4A1D-A558-0448C311D0D2}" destId="{A4A8A526-9B37-49E5-9794-80C6FDC79003}" srcOrd="0" destOrd="0" presId="urn:microsoft.com/office/officeart/2005/8/layout/lProcess2"/>
    <dgm:cxn modelId="{45291CCE-8E82-4682-8CD7-1BFDE40F6E02}" srcId="{D71D3BDD-1FEF-4D9F-939E-BA89747E7400}" destId="{B6F6ECE4-8EF7-44C7-A063-198A8887F083}" srcOrd="2" destOrd="0" parTransId="{A0D61F37-95C3-4669-89F5-D4BBD4709CD4}" sibTransId="{5B2CA490-B591-4EF6-83FE-DBEFD495EED1}"/>
    <dgm:cxn modelId="{15D613E4-B8E6-4689-82DD-A69F10813925}" type="presOf" srcId="{C23D1E03-562E-4295-BBB2-12D38F8EDB32}" destId="{DD188063-3CD9-41CC-AB7D-E79928C4C623}" srcOrd="0" destOrd="0" presId="urn:microsoft.com/office/officeart/2005/8/layout/lProcess2"/>
    <dgm:cxn modelId="{16F1E6BF-68D9-4331-8338-B218C1432545}" srcId="{D71D3BDD-1FEF-4D9F-939E-BA89747E7400}" destId="{54640236-473C-4A1D-A558-0448C311D0D2}" srcOrd="3" destOrd="0" parTransId="{DE9554D9-164E-4B24-8212-C70BC74711C1}" sibTransId="{7A9E0AF9-AB49-4F09-A16E-ABFA5816B03F}"/>
    <dgm:cxn modelId="{78501267-09D1-4E3B-A9FB-366FB559BAB5}" type="presOf" srcId="{5A29C200-6CC2-4CC0-B787-D7CC67DFB198}" destId="{90141B72-08EA-41DA-A5C1-B329F4CA9216}" srcOrd="0" destOrd="0" presId="urn:microsoft.com/office/officeart/2005/8/layout/lProcess2"/>
    <dgm:cxn modelId="{0877302D-FF9D-4B6B-AAC8-AD5CBF1F532C}" srcId="{C23D1E03-562E-4295-BBB2-12D38F8EDB32}" destId="{9FF727CC-A286-438B-9E05-718E03C06322}" srcOrd="1" destOrd="0" parTransId="{FFD0A941-8522-4BD8-BE7D-731D4BCFD0A2}" sibTransId="{D31EA348-4D7F-447A-8E76-1E31F11A6B40}"/>
    <dgm:cxn modelId="{46434F72-44EF-4696-BDB6-FF06BACEC40D}" type="presOf" srcId="{3AFBD72C-3566-4F43-935A-55097D6B82C6}" destId="{C523BF3F-B6CF-42B2-9BCE-2A9CF48ADD5F}" srcOrd="0" destOrd="0" presId="urn:microsoft.com/office/officeart/2005/8/layout/lProcess2"/>
    <dgm:cxn modelId="{54F527A8-2A39-4B40-A784-6E673A535EC8}" type="presOf" srcId="{D71D3BDD-1FEF-4D9F-939E-BA89747E7400}" destId="{BF5E3AD3-86E2-4AD5-82B5-AC02E7EBA7F9}" srcOrd="1" destOrd="0" presId="urn:microsoft.com/office/officeart/2005/8/layout/lProcess2"/>
    <dgm:cxn modelId="{3DCFEB3E-069E-4FFC-B41C-A76F2085B1EA}" srcId="{9FF727CC-A286-438B-9E05-718E03C06322}" destId="{52220F45-6E9F-4000-9E78-FE05D07A11F3}" srcOrd="0" destOrd="0" parTransId="{7EFB5194-E904-49B6-BCA6-AE935B0BEA78}" sibTransId="{651BE54C-A996-45A2-8D01-6F6FDFCB2DEF}"/>
    <dgm:cxn modelId="{CC071641-5061-4946-8481-124238D367A2}" srcId="{9FF727CC-A286-438B-9E05-718E03C06322}" destId="{3AFBD72C-3566-4F43-935A-55097D6B82C6}" srcOrd="2" destOrd="0" parTransId="{5B86F474-295A-4F36-BE68-32A017E802C0}" sibTransId="{01F84187-AB06-4458-A58E-80BCD7163A63}"/>
    <dgm:cxn modelId="{19BA9E5C-529C-4490-9663-059B9CF9E5B4}" srcId="{C23D1E03-562E-4295-BBB2-12D38F8EDB32}" destId="{D71D3BDD-1FEF-4D9F-939E-BA89747E7400}" srcOrd="2" destOrd="0" parTransId="{B61E81B5-0AC7-424B-9474-C264853E34F4}" sibTransId="{C4F0051B-389F-4CAC-899E-367DC03D2C69}"/>
    <dgm:cxn modelId="{01196453-E083-447A-B07B-D440D2B0CC23}" srcId="{D71D3BDD-1FEF-4D9F-939E-BA89747E7400}" destId="{8C34EB79-95EB-4FCC-B3A9-C5CEABA349F4}" srcOrd="0" destOrd="0" parTransId="{E50AB9FF-3E1F-4A05-8D3E-1FE49C80B06F}" sibTransId="{7C783F2C-3B2F-4D67-AC87-EF9FE279077D}"/>
    <dgm:cxn modelId="{9295E51B-ED32-4964-B7B3-043A856E0C65}" type="presOf" srcId="{9FF727CC-A286-438B-9E05-718E03C06322}" destId="{03EFF2DF-4099-45CB-8493-B2AC31808A13}" srcOrd="1" destOrd="0" presId="urn:microsoft.com/office/officeart/2005/8/layout/lProcess2"/>
    <dgm:cxn modelId="{0278F9B8-3892-4EA1-93D6-C6B30F7BEE59}" srcId="{9FF727CC-A286-438B-9E05-718E03C06322}" destId="{14E5F58F-D323-441F-A361-69ECA1F5A2B9}" srcOrd="3" destOrd="0" parTransId="{C436D616-2F8B-4FA4-B655-8E6A857FD3FB}" sibTransId="{CFD1F2D5-995A-4406-9BED-EB468AA009AD}"/>
    <dgm:cxn modelId="{AEFE2A0D-EB65-4386-A5E7-41F7571D49F5}" srcId="{2A0AC7CC-9203-442E-BADE-8B91CA3BDDE1}" destId="{B2D4BA9F-9BE1-400B-9EED-F3CEE0046E2A}" srcOrd="2" destOrd="0" parTransId="{D0078822-44C6-4FAF-9CA0-1CC2ABBA1FBB}" sibTransId="{44BE68CC-5DD6-4C8A-BE7A-3F8643DB9480}"/>
    <dgm:cxn modelId="{D1DB682D-697F-482F-BDE2-8991825B85DD}" type="presOf" srcId="{8C34EB79-95EB-4FCC-B3A9-C5CEABA349F4}" destId="{9260978F-B1CC-4E96-8258-71EB508F6A34}" srcOrd="0" destOrd="0" presId="urn:microsoft.com/office/officeart/2005/8/layout/lProcess2"/>
    <dgm:cxn modelId="{345AA6FF-85B5-4176-822C-8E058109CB02}" type="presOf" srcId="{2CAF44D9-F736-4E28-999B-16275675BF97}" destId="{6EC3EA99-57BA-43E0-95BD-EC33C28BDB5F}" srcOrd="0" destOrd="0" presId="urn:microsoft.com/office/officeart/2005/8/layout/lProcess2"/>
    <dgm:cxn modelId="{022D6D15-CC1F-45FD-AB0D-A58AC78054C8}" type="presOf" srcId="{69936629-2E2E-4BF1-9169-0714164C8391}" destId="{A3FECFD0-48E8-440A-A4AB-4BE58B6A06CF}" srcOrd="0" destOrd="0" presId="urn:microsoft.com/office/officeart/2005/8/layout/lProcess2"/>
    <dgm:cxn modelId="{726DD081-B6C4-4331-988E-F104A85A2584}" srcId="{2A0AC7CC-9203-442E-BADE-8B91CA3BDDE1}" destId="{69936629-2E2E-4BF1-9169-0714164C8391}" srcOrd="1" destOrd="0" parTransId="{39290343-5317-498C-9188-837C3C9FD463}" sibTransId="{818526D0-AF05-47CC-A859-983326CB842E}"/>
    <dgm:cxn modelId="{58692996-0A89-4B08-AC90-75C75B3EF474}" type="presOf" srcId="{2A0AC7CC-9203-442E-BADE-8B91CA3BDDE1}" destId="{67BCBEEA-1ADF-4307-AA24-8CAD3BC6B494}" srcOrd="1" destOrd="0" presId="urn:microsoft.com/office/officeart/2005/8/layout/lProcess2"/>
    <dgm:cxn modelId="{56BCB5D0-9ACD-43D4-A457-E448AD9DE781}" srcId="{D71D3BDD-1FEF-4D9F-939E-BA89747E7400}" destId="{966B5142-C921-4D4F-B097-0DC6635A547A}" srcOrd="1" destOrd="0" parTransId="{B40A417C-0818-4805-92C8-6FA4CBF7C5D8}" sibTransId="{4B312C1C-66CC-4618-AAD6-8D60C7EED61D}"/>
    <dgm:cxn modelId="{C6BCFE85-9C17-4CDC-821D-BB50ECBEA69C}" type="presOf" srcId="{14E5F58F-D323-441F-A361-69ECA1F5A2B9}" destId="{5C19D5B4-0EBB-484E-860B-E593881E754C}" srcOrd="0" destOrd="0" presId="urn:microsoft.com/office/officeart/2005/8/layout/lProcess2"/>
    <dgm:cxn modelId="{616A310B-F37F-4424-A61C-83F2BA6235E7}" type="presOf" srcId="{2A0AC7CC-9203-442E-BADE-8B91CA3BDDE1}" destId="{87D8C0C0-32D5-4552-89D9-59707060EC43}" srcOrd="0" destOrd="0" presId="urn:microsoft.com/office/officeart/2005/8/layout/lProcess2"/>
    <dgm:cxn modelId="{4D057705-621A-4A14-AA48-E79D805A1B61}" type="presOf" srcId="{B2D4BA9F-9BE1-400B-9EED-F3CEE0046E2A}" destId="{65B11AED-74CF-44CF-8D54-B4131753F5A1}" srcOrd="0" destOrd="0" presId="urn:microsoft.com/office/officeart/2005/8/layout/lProcess2"/>
    <dgm:cxn modelId="{7EA5923B-9FE5-4527-85BA-05640E21AEFE}" type="presOf" srcId="{966B5142-C921-4D4F-B097-0DC6635A547A}" destId="{3C482EBD-8EB6-4291-B496-2B89EDEE9D84}" srcOrd="0" destOrd="0" presId="urn:microsoft.com/office/officeart/2005/8/layout/lProcess2"/>
    <dgm:cxn modelId="{519F60AD-1D64-4E26-BA13-05F7B88E6C9D}" srcId="{C23D1E03-562E-4295-BBB2-12D38F8EDB32}" destId="{2A0AC7CC-9203-442E-BADE-8B91CA3BDDE1}" srcOrd="0" destOrd="0" parTransId="{03B62BC7-5849-498A-A0CA-12A481EA9BFF}" sibTransId="{7387FD43-02B9-41FB-B209-C2D022AC6197}"/>
    <dgm:cxn modelId="{57FC76F8-7580-495E-A17E-698E44D789B0}" type="presOf" srcId="{52220F45-6E9F-4000-9E78-FE05D07A11F3}" destId="{7C343CB7-AC54-4824-ADA8-D6020AC35B08}" srcOrd="0" destOrd="0" presId="urn:microsoft.com/office/officeart/2005/8/layout/lProcess2"/>
    <dgm:cxn modelId="{F4C1E349-8EB6-48E1-8AEB-AB4B4A4E417C}" type="presOf" srcId="{9FF727CC-A286-438B-9E05-718E03C06322}" destId="{04A3E818-928A-407D-A406-306BE715258F}" srcOrd="0" destOrd="0" presId="urn:microsoft.com/office/officeart/2005/8/layout/lProcess2"/>
    <dgm:cxn modelId="{008DBD17-C5B6-4F8B-82EC-20419BA6777A}" srcId="{9FF727CC-A286-438B-9E05-718E03C06322}" destId="{5A29C200-6CC2-4CC0-B787-D7CC67DFB198}" srcOrd="1" destOrd="0" parTransId="{EEC62DC0-49AD-4B6E-8FDD-057BCAA985D2}" sibTransId="{69EA2A03-1B38-432F-97A1-BE0EBEC997C9}"/>
    <dgm:cxn modelId="{83DB7DA8-46E9-4BCC-9517-634B32CFF391}" type="presOf" srcId="{B6F6ECE4-8EF7-44C7-A063-198A8887F083}" destId="{D423CDD7-918A-496C-9389-DBFF062A75E4}" srcOrd="0" destOrd="0" presId="urn:microsoft.com/office/officeart/2005/8/layout/lProcess2"/>
    <dgm:cxn modelId="{1806043F-7DA7-4023-A0D0-D1EED2D06BF1}" srcId="{2A0AC7CC-9203-442E-BADE-8B91CA3BDDE1}" destId="{2CAF44D9-F736-4E28-999B-16275675BF97}" srcOrd="0" destOrd="0" parTransId="{E24749A7-1565-4F29-8B25-33BC2760BEBD}" sibTransId="{7771A1B8-F079-47BC-8FBC-5195DA393C51}"/>
    <dgm:cxn modelId="{013AB48E-CC0E-46FD-922C-EEECD1737EE1}" type="presParOf" srcId="{DD188063-3CD9-41CC-AB7D-E79928C4C623}" destId="{BEA38947-BE72-4D37-8C44-57068B6A9784}" srcOrd="0" destOrd="0" presId="urn:microsoft.com/office/officeart/2005/8/layout/lProcess2"/>
    <dgm:cxn modelId="{D7568528-DB37-42C8-9E32-65EF338EECE4}" type="presParOf" srcId="{BEA38947-BE72-4D37-8C44-57068B6A9784}" destId="{87D8C0C0-32D5-4552-89D9-59707060EC43}" srcOrd="0" destOrd="0" presId="urn:microsoft.com/office/officeart/2005/8/layout/lProcess2"/>
    <dgm:cxn modelId="{3D63A182-9D0B-4FB1-96F3-833F4434C7F3}" type="presParOf" srcId="{BEA38947-BE72-4D37-8C44-57068B6A9784}" destId="{67BCBEEA-1ADF-4307-AA24-8CAD3BC6B494}" srcOrd="1" destOrd="0" presId="urn:microsoft.com/office/officeart/2005/8/layout/lProcess2"/>
    <dgm:cxn modelId="{FEF6470C-6DE4-4CBF-AFC6-7B0C5D32F255}" type="presParOf" srcId="{BEA38947-BE72-4D37-8C44-57068B6A9784}" destId="{D58A9E12-03AD-4F16-A4EA-4F112C7E19A5}" srcOrd="2" destOrd="0" presId="urn:microsoft.com/office/officeart/2005/8/layout/lProcess2"/>
    <dgm:cxn modelId="{93285ED9-6C53-4E7D-8A56-F6C5A45E3673}" type="presParOf" srcId="{D58A9E12-03AD-4F16-A4EA-4F112C7E19A5}" destId="{B5A060FD-8162-443E-82D3-F1D138EC6997}" srcOrd="0" destOrd="0" presId="urn:microsoft.com/office/officeart/2005/8/layout/lProcess2"/>
    <dgm:cxn modelId="{A1BD86F6-8E80-4FA9-BDB5-FE210E9DAA57}" type="presParOf" srcId="{B5A060FD-8162-443E-82D3-F1D138EC6997}" destId="{6EC3EA99-57BA-43E0-95BD-EC33C28BDB5F}" srcOrd="0" destOrd="0" presId="urn:microsoft.com/office/officeart/2005/8/layout/lProcess2"/>
    <dgm:cxn modelId="{4AD5C40D-F785-46A1-9C0F-C1629DDA5A0F}" type="presParOf" srcId="{B5A060FD-8162-443E-82D3-F1D138EC6997}" destId="{1483D93A-E257-4B94-97F3-8B3206E65EDE}" srcOrd="1" destOrd="0" presId="urn:microsoft.com/office/officeart/2005/8/layout/lProcess2"/>
    <dgm:cxn modelId="{17607080-9940-4A55-BC43-EE89213BD82A}" type="presParOf" srcId="{B5A060FD-8162-443E-82D3-F1D138EC6997}" destId="{A3FECFD0-48E8-440A-A4AB-4BE58B6A06CF}" srcOrd="2" destOrd="0" presId="urn:microsoft.com/office/officeart/2005/8/layout/lProcess2"/>
    <dgm:cxn modelId="{61B17C01-A171-4246-A594-516A30166254}" type="presParOf" srcId="{B5A060FD-8162-443E-82D3-F1D138EC6997}" destId="{A9471E19-07A0-4ADC-86E9-B0C159701702}" srcOrd="3" destOrd="0" presId="urn:microsoft.com/office/officeart/2005/8/layout/lProcess2"/>
    <dgm:cxn modelId="{796060C8-7968-471C-B097-3E8AEC533C9D}" type="presParOf" srcId="{B5A060FD-8162-443E-82D3-F1D138EC6997}" destId="{65B11AED-74CF-44CF-8D54-B4131753F5A1}" srcOrd="4" destOrd="0" presId="urn:microsoft.com/office/officeart/2005/8/layout/lProcess2"/>
    <dgm:cxn modelId="{78E1A748-5F0E-4E5B-83BF-504EDA39AD3A}" type="presParOf" srcId="{DD188063-3CD9-41CC-AB7D-E79928C4C623}" destId="{BB7161EB-D583-43B7-926D-F4F42940A11D}" srcOrd="1" destOrd="0" presId="urn:microsoft.com/office/officeart/2005/8/layout/lProcess2"/>
    <dgm:cxn modelId="{9F7E6AD5-E2E6-4410-8855-87CEEB087487}" type="presParOf" srcId="{DD188063-3CD9-41CC-AB7D-E79928C4C623}" destId="{313322D5-F02F-4803-9A9D-287FB94A85F5}" srcOrd="2" destOrd="0" presId="urn:microsoft.com/office/officeart/2005/8/layout/lProcess2"/>
    <dgm:cxn modelId="{FEE5A325-C5EC-4B88-96FF-F319F0CBF512}" type="presParOf" srcId="{313322D5-F02F-4803-9A9D-287FB94A85F5}" destId="{04A3E818-928A-407D-A406-306BE715258F}" srcOrd="0" destOrd="0" presId="urn:microsoft.com/office/officeart/2005/8/layout/lProcess2"/>
    <dgm:cxn modelId="{2C99EC53-8408-4197-B0EB-F5D1C23B008D}" type="presParOf" srcId="{313322D5-F02F-4803-9A9D-287FB94A85F5}" destId="{03EFF2DF-4099-45CB-8493-B2AC31808A13}" srcOrd="1" destOrd="0" presId="urn:microsoft.com/office/officeart/2005/8/layout/lProcess2"/>
    <dgm:cxn modelId="{BDA960D0-6150-4103-97F4-FC755EE80939}" type="presParOf" srcId="{313322D5-F02F-4803-9A9D-287FB94A85F5}" destId="{3B2F32AC-FF1A-4749-B991-079909C78295}" srcOrd="2" destOrd="0" presId="urn:microsoft.com/office/officeart/2005/8/layout/lProcess2"/>
    <dgm:cxn modelId="{A42FC183-205D-49D6-B862-C94B51227CF6}" type="presParOf" srcId="{3B2F32AC-FF1A-4749-B991-079909C78295}" destId="{73D7F7BA-760C-4517-8B0D-09A9A7F3B122}" srcOrd="0" destOrd="0" presId="urn:microsoft.com/office/officeart/2005/8/layout/lProcess2"/>
    <dgm:cxn modelId="{43A2B63B-86FD-46F4-BA69-931DF3E96A0B}" type="presParOf" srcId="{73D7F7BA-760C-4517-8B0D-09A9A7F3B122}" destId="{7C343CB7-AC54-4824-ADA8-D6020AC35B08}" srcOrd="0" destOrd="0" presId="urn:microsoft.com/office/officeart/2005/8/layout/lProcess2"/>
    <dgm:cxn modelId="{E51377EB-18DC-40C0-9504-405DFCDED661}" type="presParOf" srcId="{73D7F7BA-760C-4517-8B0D-09A9A7F3B122}" destId="{1C7FDD1E-2373-45BC-8821-581B7DCC9BF5}" srcOrd="1" destOrd="0" presId="urn:microsoft.com/office/officeart/2005/8/layout/lProcess2"/>
    <dgm:cxn modelId="{5B0D1D81-631A-421F-883E-347EA20C101C}" type="presParOf" srcId="{73D7F7BA-760C-4517-8B0D-09A9A7F3B122}" destId="{90141B72-08EA-41DA-A5C1-B329F4CA9216}" srcOrd="2" destOrd="0" presId="urn:microsoft.com/office/officeart/2005/8/layout/lProcess2"/>
    <dgm:cxn modelId="{7C38C759-026B-46F2-9E4A-BFFD0352B310}" type="presParOf" srcId="{73D7F7BA-760C-4517-8B0D-09A9A7F3B122}" destId="{761AEE6F-6C9A-4D72-86E0-9ED27942F1C1}" srcOrd="3" destOrd="0" presId="urn:microsoft.com/office/officeart/2005/8/layout/lProcess2"/>
    <dgm:cxn modelId="{2C3F739E-4338-4FA5-9622-5937BE5B15DC}" type="presParOf" srcId="{73D7F7BA-760C-4517-8B0D-09A9A7F3B122}" destId="{C523BF3F-B6CF-42B2-9BCE-2A9CF48ADD5F}" srcOrd="4" destOrd="0" presId="urn:microsoft.com/office/officeart/2005/8/layout/lProcess2"/>
    <dgm:cxn modelId="{63A9D34C-11AA-40B2-930B-6F1B8C4E10F0}" type="presParOf" srcId="{73D7F7BA-760C-4517-8B0D-09A9A7F3B122}" destId="{B47C9507-419E-42F1-B12B-E1CCE6F6259A}" srcOrd="5" destOrd="0" presId="urn:microsoft.com/office/officeart/2005/8/layout/lProcess2"/>
    <dgm:cxn modelId="{802AF905-07D7-46AE-B577-433136FCE0A0}" type="presParOf" srcId="{73D7F7BA-760C-4517-8B0D-09A9A7F3B122}" destId="{5C19D5B4-0EBB-484E-860B-E593881E754C}" srcOrd="6" destOrd="0" presId="urn:microsoft.com/office/officeart/2005/8/layout/lProcess2"/>
    <dgm:cxn modelId="{42139D35-119F-48DF-971C-62D8EE0DF8A7}" type="presParOf" srcId="{DD188063-3CD9-41CC-AB7D-E79928C4C623}" destId="{5A612BB1-F919-4738-A86C-3D6B77B2DB16}" srcOrd="3" destOrd="0" presId="urn:microsoft.com/office/officeart/2005/8/layout/lProcess2"/>
    <dgm:cxn modelId="{1D200528-0B19-4E12-BC72-FDA7C4930B38}" type="presParOf" srcId="{DD188063-3CD9-41CC-AB7D-E79928C4C623}" destId="{E6650F2F-0D1D-47BA-8825-E8BE560CB99A}" srcOrd="4" destOrd="0" presId="urn:microsoft.com/office/officeart/2005/8/layout/lProcess2"/>
    <dgm:cxn modelId="{23F0283B-25D8-4773-AB2F-4357A1DE9579}" type="presParOf" srcId="{E6650F2F-0D1D-47BA-8825-E8BE560CB99A}" destId="{1875211C-78AA-4DF2-996F-417754ED5DE9}" srcOrd="0" destOrd="0" presId="urn:microsoft.com/office/officeart/2005/8/layout/lProcess2"/>
    <dgm:cxn modelId="{44E1C364-3FEF-4BA8-81CC-24D8FC7164A7}" type="presParOf" srcId="{E6650F2F-0D1D-47BA-8825-E8BE560CB99A}" destId="{BF5E3AD3-86E2-4AD5-82B5-AC02E7EBA7F9}" srcOrd="1" destOrd="0" presId="urn:microsoft.com/office/officeart/2005/8/layout/lProcess2"/>
    <dgm:cxn modelId="{EDBB27E7-C62C-4A68-B778-24FD8DADBCE4}" type="presParOf" srcId="{E6650F2F-0D1D-47BA-8825-E8BE560CB99A}" destId="{C867C1E6-06A1-44CC-A491-F7BFE6BBA362}" srcOrd="2" destOrd="0" presId="urn:microsoft.com/office/officeart/2005/8/layout/lProcess2"/>
    <dgm:cxn modelId="{F0685DF4-92B3-4CB3-AB24-EFFD9C1C726D}" type="presParOf" srcId="{C867C1E6-06A1-44CC-A491-F7BFE6BBA362}" destId="{243C9ADA-FCDC-4524-99E1-2B63E35C1704}" srcOrd="0" destOrd="0" presId="urn:microsoft.com/office/officeart/2005/8/layout/lProcess2"/>
    <dgm:cxn modelId="{8C8FFBC9-ACC6-4C6A-BEA1-F27402EA009D}" type="presParOf" srcId="{243C9ADA-FCDC-4524-99E1-2B63E35C1704}" destId="{9260978F-B1CC-4E96-8258-71EB508F6A34}" srcOrd="0" destOrd="0" presId="urn:microsoft.com/office/officeart/2005/8/layout/lProcess2"/>
    <dgm:cxn modelId="{722D70F9-FB56-4422-875D-B20AA85188BB}" type="presParOf" srcId="{243C9ADA-FCDC-4524-99E1-2B63E35C1704}" destId="{013D6B06-91A8-44A8-9735-D785AE531EE3}" srcOrd="1" destOrd="0" presId="urn:microsoft.com/office/officeart/2005/8/layout/lProcess2"/>
    <dgm:cxn modelId="{F5F28750-89FD-43FB-A395-4D2B4404B569}" type="presParOf" srcId="{243C9ADA-FCDC-4524-99E1-2B63E35C1704}" destId="{3C482EBD-8EB6-4291-B496-2B89EDEE9D84}" srcOrd="2" destOrd="0" presId="urn:microsoft.com/office/officeart/2005/8/layout/lProcess2"/>
    <dgm:cxn modelId="{48E76646-FA6D-4E3D-B213-DD9C20A01A35}" type="presParOf" srcId="{243C9ADA-FCDC-4524-99E1-2B63E35C1704}" destId="{1BF6099F-703E-4FCB-87A2-6CD276DE126B}" srcOrd="3" destOrd="0" presId="urn:microsoft.com/office/officeart/2005/8/layout/lProcess2"/>
    <dgm:cxn modelId="{353FECDB-0CBD-4A88-A9F2-BF0E07368D93}" type="presParOf" srcId="{243C9ADA-FCDC-4524-99E1-2B63E35C1704}" destId="{D423CDD7-918A-496C-9389-DBFF062A75E4}" srcOrd="4" destOrd="0" presId="urn:microsoft.com/office/officeart/2005/8/layout/lProcess2"/>
    <dgm:cxn modelId="{4B928B33-F66F-4760-BD52-43775E142814}" type="presParOf" srcId="{243C9ADA-FCDC-4524-99E1-2B63E35C1704}" destId="{D01605D2-E50F-4548-91FD-C1D768578F20}" srcOrd="5" destOrd="0" presId="urn:microsoft.com/office/officeart/2005/8/layout/lProcess2"/>
    <dgm:cxn modelId="{830EEDDE-F9AD-4E83-B2BF-450AE86157E1}" type="presParOf" srcId="{243C9ADA-FCDC-4524-99E1-2B63E35C1704}" destId="{A4A8A526-9B37-49E5-9794-80C6FDC79003}" srcOrd="6"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D8C0C0-32D5-4552-89D9-59707060EC43}">
      <dsp:nvSpPr>
        <dsp:cNvPr id="0" name=""/>
        <dsp:cNvSpPr/>
      </dsp:nvSpPr>
      <dsp:spPr>
        <a:xfrm>
          <a:off x="1284" y="0"/>
          <a:ext cx="3340018" cy="440154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International Three step test</a:t>
          </a:r>
        </a:p>
        <a:p>
          <a:pPr lvl="0" algn="ctr" defTabSz="933450">
            <a:lnSpc>
              <a:spcPct val="90000"/>
            </a:lnSpc>
            <a:spcBef>
              <a:spcPct val="0"/>
            </a:spcBef>
            <a:spcAft>
              <a:spcPct val="35000"/>
            </a:spcAft>
          </a:pPr>
          <a:r>
            <a:rPr lang="en-US" sz="2100" kern="1200" dirty="0" smtClean="0"/>
            <a:t>Reproduction is permitted under Article 9.2 Berne Convention </a:t>
          </a:r>
        </a:p>
      </dsp:txBody>
      <dsp:txXfrm>
        <a:off x="1284" y="0"/>
        <a:ext cx="3340018" cy="1320464"/>
      </dsp:txXfrm>
    </dsp:sp>
    <dsp:sp modelId="{6EC3EA99-57BA-43E0-95BD-EC33C28BDB5F}">
      <dsp:nvSpPr>
        <dsp:cNvPr id="0" name=""/>
        <dsp:cNvSpPr/>
      </dsp:nvSpPr>
      <dsp:spPr>
        <a:xfrm>
          <a:off x="335286" y="1320840"/>
          <a:ext cx="2672014" cy="8647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In special cases </a:t>
          </a:r>
          <a:endParaRPr lang="en-US" sz="1400" kern="1200" dirty="0"/>
        </a:p>
      </dsp:txBody>
      <dsp:txXfrm>
        <a:off x="360613" y="1346167"/>
        <a:ext cx="2621360" cy="814074"/>
      </dsp:txXfrm>
    </dsp:sp>
    <dsp:sp modelId="{A3FECFD0-48E8-440A-A4AB-4BE58B6A06CF}">
      <dsp:nvSpPr>
        <dsp:cNvPr id="0" name=""/>
        <dsp:cNvSpPr/>
      </dsp:nvSpPr>
      <dsp:spPr>
        <a:xfrm>
          <a:off x="335286" y="2318604"/>
          <a:ext cx="2672014" cy="8647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Does not conflict with normal exploitation of the work </a:t>
          </a:r>
        </a:p>
      </dsp:txBody>
      <dsp:txXfrm>
        <a:off x="360613" y="2343931"/>
        <a:ext cx="2621360" cy="814074"/>
      </dsp:txXfrm>
    </dsp:sp>
    <dsp:sp modelId="{65B11AED-74CF-44CF-8D54-B4131753F5A1}">
      <dsp:nvSpPr>
        <dsp:cNvPr id="0" name=""/>
        <dsp:cNvSpPr/>
      </dsp:nvSpPr>
      <dsp:spPr>
        <a:xfrm>
          <a:off x="335286" y="3316367"/>
          <a:ext cx="2672014" cy="86472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Does not unreasonably prejudice the legitimate interests of the author</a:t>
          </a:r>
        </a:p>
      </dsp:txBody>
      <dsp:txXfrm>
        <a:off x="360613" y="3341694"/>
        <a:ext cx="2621360" cy="814074"/>
      </dsp:txXfrm>
    </dsp:sp>
    <dsp:sp modelId="{04A3E818-928A-407D-A406-306BE715258F}">
      <dsp:nvSpPr>
        <dsp:cNvPr id="0" name=""/>
        <dsp:cNvSpPr/>
      </dsp:nvSpPr>
      <dsp:spPr>
        <a:xfrm>
          <a:off x="3591804" y="0"/>
          <a:ext cx="3340018" cy="440154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Civil Law </a:t>
          </a:r>
        </a:p>
        <a:p>
          <a:pPr lvl="0" algn="ctr" defTabSz="933450">
            <a:lnSpc>
              <a:spcPct val="90000"/>
            </a:lnSpc>
            <a:spcBef>
              <a:spcPct val="0"/>
            </a:spcBef>
            <a:spcAft>
              <a:spcPct val="35000"/>
            </a:spcAft>
          </a:pPr>
          <a:r>
            <a:rPr lang="en-US" sz="2100" kern="1200" dirty="0" smtClean="0"/>
            <a:t>National IP laws can list certain limitations, such as </a:t>
          </a:r>
          <a:endParaRPr lang="en-US" sz="2100" kern="1200" dirty="0"/>
        </a:p>
      </dsp:txBody>
      <dsp:txXfrm>
        <a:off x="3591804" y="0"/>
        <a:ext cx="3340018" cy="1320464"/>
      </dsp:txXfrm>
    </dsp:sp>
    <dsp:sp modelId="{7C343CB7-AC54-4824-ADA8-D6020AC35B08}">
      <dsp:nvSpPr>
        <dsp:cNvPr id="0" name=""/>
        <dsp:cNvSpPr/>
      </dsp:nvSpPr>
      <dsp:spPr>
        <a:xfrm>
          <a:off x="3925806" y="1320572"/>
          <a:ext cx="2672014" cy="64121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Private use</a:t>
          </a:r>
          <a:endParaRPr lang="en-US" sz="1400" kern="1200" dirty="0"/>
        </a:p>
      </dsp:txBody>
      <dsp:txXfrm>
        <a:off x="3944586" y="1339352"/>
        <a:ext cx="2634454" cy="603651"/>
      </dsp:txXfrm>
    </dsp:sp>
    <dsp:sp modelId="{90141B72-08EA-41DA-A5C1-B329F4CA9216}">
      <dsp:nvSpPr>
        <dsp:cNvPr id="0" name=""/>
        <dsp:cNvSpPr/>
      </dsp:nvSpPr>
      <dsp:spPr>
        <a:xfrm>
          <a:off x="3925806" y="2060432"/>
          <a:ext cx="2672014" cy="64121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Work in public domain</a:t>
          </a:r>
          <a:endParaRPr lang="en-US" sz="1400" kern="1200" dirty="0"/>
        </a:p>
      </dsp:txBody>
      <dsp:txXfrm>
        <a:off x="3944586" y="2079212"/>
        <a:ext cx="2634454" cy="603651"/>
      </dsp:txXfrm>
    </dsp:sp>
    <dsp:sp modelId="{C523BF3F-B6CF-42B2-9BCE-2A9CF48ADD5F}">
      <dsp:nvSpPr>
        <dsp:cNvPr id="0" name=""/>
        <dsp:cNvSpPr/>
      </dsp:nvSpPr>
      <dsp:spPr>
        <a:xfrm>
          <a:off x="3925806" y="2800292"/>
          <a:ext cx="2672014" cy="64121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Quotation </a:t>
          </a:r>
          <a:endParaRPr lang="en-US" sz="1400" kern="1200" dirty="0"/>
        </a:p>
      </dsp:txBody>
      <dsp:txXfrm>
        <a:off x="3944586" y="2819072"/>
        <a:ext cx="2634454" cy="603651"/>
      </dsp:txXfrm>
    </dsp:sp>
    <dsp:sp modelId="{5C19D5B4-0EBB-484E-860B-E593881E754C}">
      <dsp:nvSpPr>
        <dsp:cNvPr id="0" name=""/>
        <dsp:cNvSpPr/>
      </dsp:nvSpPr>
      <dsp:spPr>
        <a:xfrm>
          <a:off x="3925806" y="3540152"/>
          <a:ext cx="2672014" cy="64121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Parody</a:t>
          </a:r>
          <a:endParaRPr lang="en-US" sz="1400" kern="1200" dirty="0"/>
        </a:p>
      </dsp:txBody>
      <dsp:txXfrm>
        <a:off x="3944586" y="3558932"/>
        <a:ext cx="2634454" cy="603651"/>
      </dsp:txXfrm>
    </dsp:sp>
    <dsp:sp modelId="{1875211C-78AA-4DF2-996F-417754ED5DE9}">
      <dsp:nvSpPr>
        <dsp:cNvPr id="0" name=""/>
        <dsp:cNvSpPr/>
      </dsp:nvSpPr>
      <dsp:spPr>
        <a:xfrm>
          <a:off x="7182324" y="0"/>
          <a:ext cx="3340018" cy="440154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Fair Use</a:t>
          </a:r>
        </a:p>
        <a:p>
          <a:pPr lvl="0" algn="ctr" defTabSz="933450">
            <a:lnSpc>
              <a:spcPct val="90000"/>
            </a:lnSpc>
            <a:spcBef>
              <a:spcPct val="0"/>
            </a:spcBef>
            <a:spcAft>
              <a:spcPct val="35000"/>
            </a:spcAft>
          </a:pPr>
          <a:r>
            <a:rPr lang="en-US" sz="2100" kern="1200" dirty="0" smtClean="0"/>
            <a:t>Under the US system, the reproduction is fair use depending on 4 factors </a:t>
          </a:r>
          <a:endParaRPr lang="en-US" sz="2100" kern="1200" dirty="0"/>
        </a:p>
      </dsp:txBody>
      <dsp:txXfrm>
        <a:off x="7182324" y="0"/>
        <a:ext cx="3340018" cy="1320464"/>
      </dsp:txXfrm>
    </dsp:sp>
    <dsp:sp modelId="{9260978F-B1CC-4E96-8258-71EB508F6A34}">
      <dsp:nvSpPr>
        <dsp:cNvPr id="0" name=""/>
        <dsp:cNvSpPr/>
      </dsp:nvSpPr>
      <dsp:spPr>
        <a:xfrm>
          <a:off x="7516326" y="1320572"/>
          <a:ext cx="2672014" cy="64121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Purpose and character of the use</a:t>
          </a:r>
          <a:endParaRPr lang="en-US" sz="1400" kern="1200" dirty="0"/>
        </a:p>
      </dsp:txBody>
      <dsp:txXfrm>
        <a:off x="7535106" y="1339352"/>
        <a:ext cx="2634454" cy="603651"/>
      </dsp:txXfrm>
    </dsp:sp>
    <dsp:sp modelId="{3C482EBD-8EB6-4291-B496-2B89EDEE9D84}">
      <dsp:nvSpPr>
        <dsp:cNvPr id="0" name=""/>
        <dsp:cNvSpPr/>
      </dsp:nvSpPr>
      <dsp:spPr>
        <a:xfrm>
          <a:off x="7516326" y="2060432"/>
          <a:ext cx="2672014" cy="64121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Nature of the copyrighted work</a:t>
          </a:r>
          <a:endParaRPr lang="en-US" sz="1400" kern="1200" dirty="0"/>
        </a:p>
      </dsp:txBody>
      <dsp:txXfrm>
        <a:off x="7535106" y="2079212"/>
        <a:ext cx="2634454" cy="603651"/>
      </dsp:txXfrm>
    </dsp:sp>
    <dsp:sp modelId="{D423CDD7-918A-496C-9389-DBFF062A75E4}">
      <dsp:nvSpPr>
        <dsp:cNvPr id="0" name=""/>
        <dsp:cNvSpPr/>
      </dsp:nvSpPr>
      <dsp:spPr>
        <a:xfrm>
          <a:off x="7516326" y="2800292"/>
          <a:ext cx="2672014" cy="64121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Amount and substance of the original work used </a:t>
          </a:r>
          <a:endParaRPr lang="en-US" sz="1400" kern="1200" dirty="0"/>
        </a:p>
      </dsp:txBody>
      <dsp:txXfrm>
        <a:off x="7535106" y="2819072"/>
        <a:ext cx="2634454" cy="603651"/>
      </dsp:txXfrm>
    </dsp:sp>
    <dsp:sp modelId="{A4A8A526-9B37-49E5-9794-80C6FDC79003}">
      <dsp:nvSpPr>
        <dsp:cNvPr id="0" name=""/>
        <dsp:cNvSpPr/>
      </dsp:nvSpPr>
      <dsp:spPr>
        <a:xfrm>
          <a:off x="7516326" y="3540152"/>
          <a:ext cx="2672014" cy="64121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Effect of the use upon the copyright owner’s potential market </a:t>
          </a:r>
          <a:endParaRPr lang="en-US" sz="1400" kern="1200" dirty="0"/>
        </a:p>
      </dsp:txBody>
      <dsp:txXfrm>
        <a:off x="7535106" y="3558932"/>
        <a:ext cx="2634454" cy="60365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F7D05E-E701-4F0F-9BF9-5E6E6F376F36}" type="datetimeFigureOut">
              <a:rPr lang="en-US" smtClean="0"/>
              <a:t>10/16/2022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A6C38A-7E18-4BD3-B58E-567DA61890D6}" type="slidenum">
              <a:rPr lang="en-US" smtClean="0"/>
              <a:t>‹#›</a:t>
            </a:fld>
            <a:endParaRPr lang="en-US"/>
          </a:p>
        </p:txBody>
      </p:sp>
    </p:spTree>
    <p:extLst>
      <p:ext uri="{BB962C8B-B14F-4D97-AF65-F5344CB8AC3E}">
        <p14:creationId xmlns:p14="http://schemas.microsoft.com/office/powerpoint/2010/main" val="1547052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smtClean="0">
                <a:ln>
                  <a:noFill/>
                </a:ln>
                <a:solidFill>
                  <a:prstClr val="black"/>
                </a:solidFill>
                <a:effectLst/>
                <a:uLnTx/>
                <a:uFillTx/>
                <a:latin typeface="+mn-lt"/>
                <a:ea typeface="+mn-ea"/>
                <a:cs typeface="+mn-cs"/>
              </a:rPr>
              <a:t>These slides are </a:t>
            </a:r>
            <a:r>
              <a:rPr kumimoji="0" lang="fr-FR" sz="1200" b="0" i="0" u="none" strike="noStrike" kern="1200" cap="none" spc="0" normalizeH="0" baseline="0" noProof="0" dirty="0" err="1" smtClean="0">
                <a:ln>
                  <a:noFill/>
                </a:ln>
                <a:solidFill>
                  <a:prstClr val="black"/>
                </a:solidFill>
                <a:effectLst/>
                <a:uLnTx/>
                <a:uFillTx/>
                <a:latin typeface="+mn-lt"/>
                <a:ea typeface="+mn-ea"/>
                <a:cs typeface="+mn-cs"/>
              </a:rPr>
              <a:t>based</a:t>
            </a:r>
            <a:r>
              <a:rPr kumimoji="0" lang="fr-FR" sz="1200" b="0" i="0" u="none" strike="noStrike" kern="1200" cap="none" spc="0" normalizeH="0" baseline="0" noProof="0" dirty="0" smtClean="0">
                <a:ln>
                  <a:noFill/>
                </a:ln>
                <a:solidFill>
                  <a:prstClr val="black"/>
                </a:solidFill>
                <a:effectLst/>
                <a:uLnTx/>
                <a:uFillTx/>
                <a:latin typeface="+mn-lt"/>
                <a:ea typeface="+mn-ea"/>
                <a:cs typeface="+mn-cs"/>
              </a:rPr>
              <a:t> on </a:t>
            </a:r>
            <a:r>
              <a:rPr kumimoji="0" lang="fr-FR" sz="1200" b="0" i="0" u="none" strike="noStrike" kern="1200" cap="none" spc="0" normalizeH="0" baseline="0" noProof="0" dirty="0" err="1" smtClean="0">
                <a:ln>
                  <a:noFill/>
                </a:ln>
                <a:solidFill>
                  <a:prstClr val="black"/>
                </a:solidFill>
                <a:effectLst/>
                <a:uLnTx/>
                <a:uFillTx/>
                <a:latin typeface="+mn-lt"/>
                <a:ea typeface="+mn-ea"/>
                <a:cs typeface="+mn-cs"/>
              </a:rPr>
              <a:t>What</a:t>
            </a:r>
            <a:r>
              <a:rPr kumimoji="0" lang="fr-FR" sz="1200" b="0" i="0" u="none" strike="noStrike" kern="1200" cap="none" spc="0" normalizeH="0" baseline="0" noProof="0" dirty="0" smtClean="0">
                <a:ln>
                  <a:noFill/>
                </a:ln>
                <a:solidFill>
                  <a:prstClr val="black"/>
                </a:solidFill>
                <a:effectLst/>
                <a:uLnTx/>
                <a:uFillTx/>
                <a:latin typeface="+mn-lt"/>
                <a:ea typeface="+mn-ea"/>
                <a:cs typeface="+mn-cs"/>
              </a:rPr>
              <a:t> </a:t>
            </a:r>
            <a:r>
              <a:rPr kumimoji="0" lang="fr-FR" sz="1200" b="0" i="0" u="none" strike="noStrike" kern="1200" cap="none" spc="0" normalizeH="0" baseline="0" noProof="0" dirty="0" err="1" smtClean="0">
                <a:ln>
                  <a:noFill/>
                </a:ln>
                <a:solidFill>
                  <a:prstClr val="black"/>
                </a:solidFill>
                <a:effectLst/>
                <a:uLnTx/>
                <a:uFillTx/>
                <a:latin typeface="+mn-lt"/>
                <a:ea typeface="+mn-ea"/>
                <a:cs typeface="+mn-cs"/>
              </a:rPr>
              <a:t>is</a:t>
            </a:r>
            <a:r>
              <a:rPr kumimoji="0" lang="fr-FR" sz="1200" b="0" i="0" u="none" strike="noStrike" kern="1200" cap="none" spc="0" normalizeH="0" baseline="0" noProof="0" dirty="0" smtClean="0">
                <a:ln>
                  <a:noFill/>
                </a:ln>
                <a:solidFill>
                  <a:prstClr val="black"/>
                </a:solidFill>
                <a:effectLst/>
                <a:uLnTx/>
                <a:uFillTx/>
                <a:latin typeface="+mn-lt"/>
                <a:ea typeface="+mn-ea"/>
                <a:cs typeface="+mn-cs"/>
              </a:rPr>
              <a:t> </a:t>
            </a:r>
            <a:r>
              <a:rPr kumimoji="0" lang="fr-FR" sz="1200" b="0" i="0" u="none" strike="noStrike" kern="1200" cap="none" spc="0" normalizeH="0" baseline="0" noProof="0" dirty="0" err="1" smtClean="0">
                <a:ln>
                  <a:noFill/>
                </a:ln>
                <a:solidFill>
                  <a:prstClr val="black"/>
                </a:solidFill>
                <a:effectLst/>
                <a:uLnTx/>
                <a:uFillTx/>
                <a:latin typeface="+mn-lt"/>
                <a:ea typeface="+mn-ea"/>
                <a:cs typeface="+mn-cs"/>
              </a:rPr>
              <a:t>Intellectual</a:t>
            </a:r>
            <a:r>
              <a:rPr kumimoji="0" lang="fr-FR" sz="1200" b="0" i="0" u="none" strike="noStrike" kern="1200" cap="none" spc="0" normalizeH="0" baseline="0" noProof="0" dirty="0" smtClean="0">
                <a:ln>
                  <a:noFill/>
                </a:ln>
                <a:solidFill>
                  <a:prstClr val="black"/>
                </a:solidFill>
                <a:effectLst/>
                <a:uLnTx/>
                <a:uFillTx/>
                <a:latin typeface="+mn-lt"/>
                <a:ea typeface="+mn-ea"/>
                <a:cs typeface="+mn-cs"/>
              </a:rPr>
              <a:t> </a:t>
            </a:r>
            <a:r>
              <a:rPr kumimoji="0" lang="fr-FR" sz="1200" b="0" i="0" u="none" strike="noStrike" kern="1200" cap="none" spc="0" normalizeH="0" baseline="0" noProof="0" dirty="0" err="1" smtClean="0">
                <a:ln>
                  <a:noFill/>
                </a:ln>
                <a:solidFill>
                  <a:prstClr val="black"/>
                </a:solidFill>
                <a:effectLst/>
                <a:uLnTx/>
                <a:uFillTx/>
                <a:latin typeface="+mn-lt"/>
                <a:ea typeface="+mn-ea"/>
                <a:cs typeface="+mn-cs"/>
              </a:rPr>
              <a:t>Property</a:t>
            </a:r>
            <a:r>
              <a:rPr kumimoji="0" lang="fr-FR" sz="1200" b="0" i="0" u="none" strike="noStrike" kern="1200" cap="none" spc="0" normalizeH="0" baseline="0" noProof="0" dirty="0" smtClean="0">
                <a:ln>
                  <a:noFill/>
                </a:ln>
                <a:solidFill>
                  <a:prstClr val="black"/>
                </a:solidFill>
                <a:effectLst/>
                <a:uLnTx/>
                <a:uFillTx/>
                <a:latin typeface="+mn-lt"/>
                <a:ea typeface="+mn-ea"/>
                <a:cs typeface="+mn-cs"/>
              </a:rPr>
              <a:t> ? </a:t>
            </a:r>
            <a:r>
              <a:rPr kumimoji="0" lang="fr-FR" sz="1200" b="0" i="0" u="none" strike="noStrike" kern="1200" cap="none" spc="0" normalizeH="0" baseline="0" noProof="0" dirty="0" err="1" smtClean="0">
                <a:ln>
                  <a:noFill/>
                </a:ln>
                <a:solidFill>
                  <a:prstClr val="black"/>
                </a:solidFill>
                <a:effectLst/>
                <a:uLnTx/>
                <a:uFillTx/>
                <a:latin typeface="+mn-lt"/>
                <a:ea typeface="+mn-ea"/>
                <a:cs typeface="+mn-cs"/>
              </a:rPr>
              <a:t>available</a:t>
            </a:r>
            <a:r>
              <a:rPr kumimoji="0" lang="fr-FR" sz="1200" b="0" i="0" u="none" strike="noStrike" kern="1200" cap="none" spc="0" normalizeH="0" baseline="0" noProof="0" dirty="0" smtClean="0">
                <a:ln>
                  <a:noFill/>
                </a:ln>
                <a:solidFill>
                  <a:prstClr val="black"/>
                </a:solidFill>
                <a:effectLst/>
                <a:uLnTx/>
                <a:uFillTx/>
                <a:latin typeface="+mn-lt"/>
                <a:ea typeface="+mn-ea"/>
                <a:cs typeface="+mn-cs"/>
              </a:rPr>
              <a:t> at https://www.wipo.int/publications/en/details.jsp?id=4528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While these slides provides an overall context and content for slides on the subject trainers are encouraged to adapt the slide to their national, sectoral or industrial context in which this presentation is being used.  The trainer may encourage the participants to use local examples to illustrate the different IP rights. A trainer is advised to explain that the course will be of a practical nature. A trainer should try to avoid entering into complex legal issues, such as the details of registration procedures or substantive legal issues, or other matters for which an advise of a specialist (an IP consultant, an agent or a lawyer) would be necessary</a:t>
            </a:r>
          </a:p>
          <a:p>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1</a:t>
            </a:fld>
            <a:endParaRPr lang="en-US"/>
          </a:p>
        </p:txBody>
      </p:sp>
    </p:spTree>
    <p:extLst>
      <p:ext uri="{BB962C8B-B14F-4D97-AF65-F5344CB8AC3E}">
        <p14:creationId xmlns:p14="http://schemas.microsoft.com/office/powerpoint/2010/main" val="3496774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with most other forms of IP, owners can exploit design rights themselves, or license or sell them to others, and can sue in the relevant national court to prevent infringement of their rights. This means that owners have a fair chance to recoup their investment in design, encouraging such investment.</a:t>
            </a:r>
          </a:p>
          <a:p>
            <a:endParaRPr lang="en-US" dirty="0" smtClean="0"/>
          </a:p>
          <a:p>
            <a:endParaRPr lang="en-US" dirty="0" smtClean="0"/>
          </a:p>
          <a:p>
            <a:r>
              <a:rPr lang="en-US" dirty="0" smtClean="0"/>
              <a:t>Industrial design rights are territorial, so designers or firms may need to deal with many different national systems if they want protection in many countries. However, regional systems exist for some groups of countries. WIPO administers the Hague System. Under the Hague Agreement Concerning the International Registration of Industrial Designs, applicants can file a single international application covering up to 100 designs in as many signatory states as they choose.</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11</a:t>
            </a:fld>
            <a:endParaRPr lang="en-US"/>
          </a:p>
        </p:txBody>
      </p:sp>
    </p:spTree>
    <p:extLst>
      <p:ext uri="{BB962C8B-B14F-4D97-AF65-F5344CB8AC3E}">
        <p14:creationId xmlns:p14="http://schemas.microsoft.com/office/powerpoint/2010/main" val="3837750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days, trademarks are essential to business. They take many forms and identify a huge array of goods and services. Enterprises spend enormous amounts of time and money developing their brands and trademarks. Legal protection allows the owner of a mark to control who uses it. This means that enterprises can develop and promote their goods and services without having their reputation undermined by counterfeiters, and consumers can rely on trademarks being genuine. </a:t>
            </a:r>
          </a:p>
          <a:p>
            <a:endParaRPr lang="en-US" dirty="0" smtClean="0"/>
          </a:p>
          <a:p>
            <a:r>
              <a:rPr lang="en-US" dirty="0" smtClean="0"/>
              <a:t>A trademark will only be granted for a limited period – in most countries, ten years – but the mark can be renewed as many times as the owner wishes on payment of additional fees, provided it is still being used, so in practice a trademark can be protected indefinitely.</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12</a:t>
            </a:fld>
            <a:endParaRPr lang="en-US"/>
          </a:p>
        </p:txBody>
      </p:sp>
    </p:spTree>
    <p:extLst>
      <p:ext uri="{BB962C8B-B14F-4D97-AF65-F5344CB8AC3E}">
        <p14:creationId xmlns:p14="http://schemas.microsoft.com/office/powerpoint/2010/main" val="36745067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sorts of signs may be used as trademarks – words, letters, numbers, symbols, colors, pictures, three-dimensional signs such as shapes and packaging, holograms, sounds, even tastes and smells. </a:t>
            </a:r>
          </a:p>
          <a:p>
            <a:r>
              <a:rPr lang="en-US" dirty="0" smtClean="0"/>
              <a:t>To be eligible for registration, the basic principle is that a trademark must be distinctive, so it cannot just be a generic description of the product or service. Nor can it be identical (or very similar) to a trademark already registered or used for that type of product or service. As well as being sufficiently distinctive and not conflicting with any existing mark, the mark must not be misleading or deceptive or violate public order or morality.</a:t>
            </a:r>
          </a:p>
          <a:p>
            <a:r>
              <a:rPr lang="en-US" dirty="0" smtClean="0"/>
              <a:t>Trademarks are not just used to identify the goods and services of a particular enterprise. There are also collective marks, each owned by an association and used by its members. For example, professional associations of accountants, engineers and architects often use this kind of mark. And there are certification marks which show that a product or service complies with certain standards, such as Ecolabels for products with reduced environmental impacts.</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13</a:t>
            </a:fld>
            <a:endParaRPr lang="en-US"/>
          </a:p>
        </p:txBody>
      </p:sp>
    </p:spTree>
    <p:extLst>
      <p:ext uri="{BB962C8B-B14F-4D97-AF65-F5344CB8AC3E}">
        <p14:creationId xmlns:p14="http://schemas.microsoft.com/office/powerpoint/2010/main" val="3046841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best way of protecting a trademark is to register it. Owners of a registered mark have the exclusive right to control who uses it: they can use it to identify their own goods or services, or license or sell it for someone else to use. To register a mark in a territory, the applicant needs to submit a reproduction of it to the trademark office plus a full list of the goods or services to which it would apply. </a:t>
            </a:r>
          </a:p>
          <a:p>
            <a:endParaRPr lang="en-US" dirty="0" smtClean="0"/>
          </a:p>
          <a:p>
            <a:r>
              <a:rPr lang="en-US" dirty="0" smtClean="0"/>
              <a:t>Once a trademark has been granted, the owner can sue in the relevant national court if it is infringed by someone else. Equally, a trademark owner could face a legal challenge from a third party arguing that it is too similar to their own mark. </a:t>
            </a:r>
          </a:p>
          <a:p>
            <a:endParaRPr lang="en-US" dirty="0" smtClean="0"/>
          </a:p>
          <a:p>
            <a:r>
              <a:rPr lang="en-US" dirty="0" smtClean="0"/>
              <a:t>Like most IP law, trademark protection is territorial. However, regional and international systems have developed to make it easier to obtain trademark protection in many countries. WIPO offers international registration under the Madrid System. By filing a single application, users can obtain trademark protection in as many of the countries that have joined the System as they wish. There are also online tools that allow users to search trademark registers and help them manage renewal of their marks in different territories.</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14</a:t>
            </a:fld>
            <a:endParaRPr lang="en-US"/>
          </a:p>
        </p:txBody>
      </p:sp>
    </p:spTree>
    <p:extLst>
      <p:ext uri="{BB962C8B-B14F-4D97-AF65-F5344CB8AC3E}">
        <p14:creationId xmlns:p14="http://schemas.microsoft.com/office/powerpoint/2010/main" val="492788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function as a geographical indication, a sign must identify a product as originating in a given place, and the qualities, characteristics or reputation of the product should be essentially due to that place of origin. This is often the case for agricultural products, because they are influenced by their local climate and environment, but geographical indications may also be used for industrial products where a region has a strong manufacturing tradition and reputation, for instance Swiss watches. Appellations of origin are a type of geographical indication. In some jurisdictions, appellations of origin are protected more strongly than other geographical indications.</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15</a:t>
            </a:fld>
            <a:endParaRPr lang="en-US"/>
          </a:p>
        </p:txBody>
      </p:sp>
    </p:spTree>
    <p:extLst>
      <p:ext uri="{BB962C8B-B14F-4D97-AF65-F5344CB8AC3E}">
        <p14:creationId xmlns:p14="http://schemas.microsoft.com/office/powerpoint/2010/main" val="324105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Countries often</a:t>
            </a:r>
            <a:r>
              <a:rPr lang="en-US" baseline="0" dirty="0" smtClean="0"/>
              <a:t> use more than one of these approaches. </a:t>
            </a:r>
            <a:r>
              <a:rPr lang="en-US" dirty="0" smtClean="0"/>
              <a:t>However, sui generis systems and collective or certification mark systems are similar in that both set up rights for collective use by those who comply with defined standards. Essentially, such rights allow legitimate producers – those whose products come from the area in question and meet all relevant standards – to use the law to stop a geographical </a:t>
            </a:r>
            <a:r>
              <a:rPr lang="en-US" dirty="0" smtClean="0"/>
              <a:t>indication from </a:t>
            </a:r>
            <a:r>
              <a:rPr lang="en-US" dirty="0" smtClean="0"/>
              <a:t>being used on goods produced elsewhere, or to a different standard.</a:t>
            </a:r>
          </a:p>
          <a:p>
            <a:r>
              <a:rPr lang="en-US" dirty="0" smtClean="0"/>
              <a:t>In some respects, geographical indication rights are similar to trademarks. Right holders can prevent infringing use of the geographical indication, and potentially the right lasts forever – although periodic re-registration of collective or certification marks may be required. </a:t>
            </a:r>
          </a:p>
          <a:p>
            <a:endParaRPr lang="en-US" dirty="0" smtClean="0"/>
          </a:p>
          <a:p>
            <a:r>
              <a:rPr lang="en-US" dirty="0" smtClean="0"/>
              <a:t>As with other types of IP, international law has developed to complement and reinforce the protection offered in different national and regional jurisdictions. International recognition of appellations of origin and “indications of source” dates back to the Paris Convention of 1883. More recently, the agreement on Trade-Related Aspects of Intellectual Property (TRIPS) included some further provisions to prevent the misuse of GIs. WIPO administers the international Lisbon System. This used to apply only to appellations of origin, but the Geneva Act of the Lisbon Agreement on Appellations of Origin and Geographical Indications, adopted in 2015, extended the System to make it possible to register other geographical indications internationally too.</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16</a:t>
            </a:fld>
            <a:endParaRPr lang="en-US"/>
          </a:p>
        </p:txBody>
      </p:sp>
    </p:spTree>
    <p:extLst>
      <p:ext uri="{BB962C8B-B14F-4D97-AF65-F5344CB8AC3E}">
        <p14:creationId xmlns:p14="http://schemas.microsoft.com/office/powerpoint/2010/main" val="29117820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Copyright applies to the creative expression of ideas in many different forms – text, still or moving pictures, sound works, three-dimensional shapes such as sculptures and architecture, reference works and collections of data.</a:t>
            </a:r>
          </a:p>
          <a:p>
            <a:r>
              <a:rPr lang="en-US" dirty="0" smtClean="0"/>
              <a:t>National copyright laws rarely provide an exhaustive list of everything that is covered. However, copyright does not generally cover ideas themselves, procedures, methods of operation, or mathematical concepts.</a:t>
            </a:r>
          </a:p>
          <a:p>
            <a:endParaRPr lang="en-US" dirty="0" smtClean="0"/>
          </a:p>
          <a:p>
            <a:r>
              <a:rPr lang="en-US" dirty="0" smtClean="0"/>
              <a:t>The law so protects the rights of certain people or groups who are involved in creative work but do not qualify for copyright protection in many jurisdictions, including performers such as singers and actors, broadcasting organizations, and organizations such as record companies that produce sound recordings. These are known as related rights or neighboring rights, because they are related to copyright. The protection offered is similar to copyright. Generally, right owners can stop people from recording, communicating or broadcasting their work without their permission. However, the term of protection is usually shorter than copyright; in most countries, it lasts for 50 years from the date of the performance, recording or broadcast</a:t>
            </a:r>
          </a:p>
        </p:txBody>
      </p:sp>
      <p:sp>
        <p:nvSpPr>
          <p:cNvPr id="4" name="Slide Number Placeholder 3"/>
          <p:cNvSpPr>
            <a:spLocks noGrp="1"/>
          </p:cNvSpPr>
          <p:nvPr>
            <p:ph type="sldNum" sz="quarter" idx="10"/>
          </p:nvPr>
        </p:nvSpPr>
        <p:spPr/>
        <p:txBody>
          <a:bodyPr/>
          <a:lstStyle/>
          <a:p>
            <a:fld id="{F3A6C38A-7E18-4BD3-B58E-567DA61890D6}" type="slidenum">
              <a:rPr lang="en-US" smtClean="0"/>
              <a:t>17</a:t>
            </a:fld>
            <a:endParaRPr lang="en-US"/>
          </a:p>
        </p:txBody>
      </p:sp>
    </p:spTree>
    <p:extLst>
      <p:ext uri="{BB962C8B-B14F-4D97-AF65-F5344CB8AC3E}">
        <p14:creationId xmlns:p14="http://schemas.microsoft.com/office/powerpoint/2010/main" val="539540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Copyright includes both economic and moral rights. Essentially, economic rights involve the right to control the distribution of a work. In other words, a copyright owner can stop anyone from copying or using a work without permission – including, for example, by translating it, reproducing it, performing it or broadcasting it.</a:t>
            </a:r>
          </a:p>
          <a:p>
            <a:endParaRPr lang="en-US" dirty="0" smtClean="0"/>
          </a:p>
          <a:p>
            <a:r>
              <a:rPr lang="en-US" dirty="0" smtClean="0"/>
              <a:t>Generally, </a:t>
            </a:r>
            <a:r>
              <a:rPr lang="en-US" b="1" dirty="0" smtClean="0"/>
              <a:t>economic rights</a:t>
            </a:r>
            <a:r>
              <a:rPr lang="en-US" dirty="0" smtClean="0"/>
              <a:t> can be transferred and divided. A right owner may agree to let someone use a work under certain conditions (licensing), or they may give or sell the rights to someone who then becomes the new owner (assignment). And if a copyright owner dies, their heirs or successors will inherit their economic rights. It is very common for rights to be transferred. For example: • Book authors, music composers and recording artists often license or assign rights to publishers in exchange for payments known as royalties. • In many countries, creators can license or assign their rights to collective management organizations which will monitor how works are used and collect payments from users on the creator’s behalf. • Copyright owners may choose to give away their work for free, or to let other people use it freely based on certain conditions. For example, they may allow use based on standard Creative Commons licenses.</a:t>
            </a:r>
          </a:p>
          <a:p>
            <a:endParaRPr lang="en-US" dirty="0" smtClean="0"/>
          </a:p>
          <a:p>
            <a:r>
              <a:rPr lang="en-US" dirty="0" smtClean="0"/>
              <a:t>In many countries, </a:t>
            </a:r>
            <a:r>
              <a:rPr lang="en-US" b="1" dirty="0" smtClean="0"/>
              <a:t>moral rights cannot be traded or transferred</a:t>
            </a:r>
            <a:r>
              <a:rPr lang="en-US" dirty="0" smtClean="0"/>
              <a:t>, but a creator may sometimes agree to waive or refrain from exercising them. </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18</a:t>
            </a:fld>
            <a:endParaRPr lang="en-US"/>
          </a:p>
        </p:txBody>
      </p:sp>
    </p:spTree>
    <p:extLst>
      <p:ext uri="{BB962C8B-B14F-4D97-AF65-F5344CB8AC3E}">
        <p14:creationId xmlns:p14="http://schemas.microsoft.com/office/powerpoint/2010/main" val="34126316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different national</a:t>
            </a:r>
            <a:r>
              <a:rPr lang="en-US" baseline="0" dirty="0" smtClean="0"/>
              <a:t> law</a:t>
            </a:r>
            <a:r>
              <a:rPr lang="en-US" dirty="0" smtClean="0"/>
              <a:t>s on copyright in different territories, as with other forms of intellectual property. However, international law establishes certain minimum standards of protect</a:t>
            </a:r>
          </a:p>
          <a:p>
            <a:r>
              <a:rPr lang="en-US" dirty="0" smtClean="0"/>
              <a:t>Copyright arises as soon as a work is created. There is no need for a creator to register a work or complete any other formalities in order to gain protection (though some countries do operate voluntary copyright registration schemes). • Countries are required to protect most copyrighted works throughout the life of the creator and for at least 50 years after the creator’s death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t>
            </a:r>
            <a:r>
              <a:rPr lang="en-US" dirty="0" smtClean="0"/>
              <a:t>International law means that copyrighted works are generally protected in most countries, not just the country in which they were created</a:t>
            </a:r>
          </a:p>
          <a:p>
            <a:r>
              <a:rPr lang="en-US" dirty="0" smtClean="0"/>
              <a:t>These minimum standards are guaranteed by a series of international treaties administered by WIPO. States that have joined these treaties can provide more than the minimum protection – for example, a longer copyright term – but they cannot provide less. </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19</a:t>
            </a:fld>
            <a:endParaRPr lang="en-US"/>
          </a:p>
        </p:txBody>
      </p:sp>
    </p:spTree>
    <p:extLst>
      <p:ext uri="{BB962C8B-B14F-4D97-AF65-F5344CB8AC3E}">
        <p14:creationId xmlns:p14="http://schemas.microsoft.com/office/powerpoint/2010/main" val="3022411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this slide,</a:t>
            </a:r>
            <a:r>
              <a:rPr lang="en-US" baseline="0" dirty="0" smtClean="0"/>
              <a:t> the presenter can choose to focus on the national limitations, or develop further </a:t>
            </a:r>
            <a:r>
              <a:rPr lang="en-US" baseline="0" dirty="0" smtClean="0"/>
              <a:t>on the </a:t>
            </a:r>
            <a:r>
              <a:rPr lang="en-US" baseline="0" dirty="0" smtClean="0"/>
              <a:t>three step test, or US fair use system. </a:t>
            </a:r>
          </a:p>
          <a:p>
            <a:endParaRPr lang="en-US" baseline="0" dirty="0" smtClean="0"/>
          </a:p>
          <a:p>
            <a:r>
              <a:rPr lang="en-US" baseline="0" dirty="0" smtClean="0"/>
              <a:t>It is encouraged to use examples from jurisprudence such as for US fair use system – the Google Book case…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20</a:t>
            </a:fld>
            <a:endParaRPr lang="en-US"/>
          </a:p>
        </p:txBody>
      </p:sp>
    </p:spTree>
    <p:extLst>
      <p:ext uri="{BB962C8B-B14F-4D97-AF65-F5344CB8AC3E}">
        <p14:creationId xmlns:p14="http://schemas.microsoft.com/office/powerpoint/2010/main" val="4127749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Key message</a:t>
            </a:r>
            <a:r>
              <a:rPr lang="en-US" dirty="0" smtClean="0"/>
              <a:t>:</a:t>
            </a:r>
            <a:r>
              <a:rPr lang="en-US" baseline="0" dirty="0" smtClean="0"/>
              <a:t> IP </a:t>
            </a:r>
            <a:r>
              <a:rPr lang="en-US" dirty="0" smtClean="0"/>
              <a:t>covers a vast range of activities, and plays an important role in both cultural and economic life. </a:t>
            </a:r>
          </a:p>
          <a:p>
            <a:r>
              <a:rPr lang="en-US" dirty="0" smtClean="0"/>
              <a:t>This importance is recognized by various laws which protect intellectual property rights. Under</a:t>
            </a:r>
            <a:r>
              <a:rPr lang="en-US" baseline="0" dirty="0" smtClean="0"/>
              <a:t> this presentation we will try to introduce the audience to the main types of IP and explain how the law protects them. </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3</a:t>
            </a:fld>
            <a:endParaRPr lang="en-US"/>
          </a:p>
        </p:txBody>
      </p:sp>
    </p:spTree>
    <p:extLst>
      <p:ext uri="{BB962C8B-B14F-4D97-AF65-F5344CB8AC3E}">
        <p14:creationId xmlns:p14="http://schemas.microsoft.com/office/powerpoint/2010/main" val="14886598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21</a:t>
            </a:fld>
            <a:endParaRPr lang="en-US"/>
          </a:p>
        </p:txBody>
      </p:sp>
    </p:spTree>
    <p:extLst>
      <p:ext uri="{BB962C8B-B14F-4D97-AF65-F5344CB8AC3E}">
        <p14:creationId xmlns:p14="http://schemas.microsoft.com/office/powerpoint/2010/main" val="1330898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Key message</a:t>
            </a:r>
            <a:r>
              <a:rPr lang="en-US" dirty="0" smtClean="0"/>
              <a:t>: </a:t>
            </a:r>
            <a:r>
              <a:rPr lang="en-US" baseline="0" dirty="0" smtClean="0"/>
              <a:t>IP rights are vital. </a:t>
            </a:r>
          </a:p>
          <a:p>
            <a:r>
              <a:rPr lang="en-US" baseline="0" dirty="0" smtClean="0"/>
              <a:t>They give rights to protect intellectual property. </a:t>
            </a:r>
            <a:r>
              <a:rPr lang="en-US" dirty="0" smtClean="0"/>
              <a:t>They allow the creators or owners of IP to benefit from their work or from their investment in a creation by giving them </a:t>
            </a:r>
            <a:r>
              <a:rPr lang="en-US" b="1" dirty="0" smtClean="0"/>
              <a:t>control over how their property is used</a:t>
            </a:r>
            <a:r>
              <a:rPr lang="en-US" dirty="0" smtClean="0"/>
              <a:t>. IP rights have long been recognized within various legal systems. These days, there are more than </a:t>
            </a:r>
            <a:r>
              <a:rPr lang="en-US" b="1" dirty="0" smtClean="0"/>
              <a:t>25 international treaties on IP administered by WIPO</a:t>
            </a:r>
            <a:r>
              <a:rPr lang="en-US" dirty="0" smtClean="0"/>
              <a:t>. IP rights are also safeguarded by Article 27 of the Universal Declaration of Human Rights.</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4</a:t>
            </a:fld>
            <a:endParaRPr lang="en-US"/>
          </a:p>
        </p:txBody>
      </p:sp>
    </p:spTree>
    <p:extLst>
      <p:ext uri="{BB962C8B-B14F-4D97-AF65-F5344CB8AC3E}">
        <p14:creationId xmlns:p14="http://schemas.microsoft.com/office/powerpoint/2010/main" val="2463512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Key message</a:t>
            </a:r>
            <a:r>
              <a:rPr lang="en-US" dirty="0" smtClean="0"/>
              <a:t>: </a:t>
            </a:r>
            <a:r>
              <a:rPr lang="en-US" baseline="0" dirty="0" smtClean="0"/>
              <a:t>An efficient and fair IP system should benefit everyone. </a:t>
            </a:r>
          </a:p>
          <a:p>
            <a:r>
              <a:rPr lang="en-US" dirty="0" smtClean="0"/>
              <a:t>Division between the two main categories,</a:t>
            </a:r>
            <a:r>
              <a:rPr lang="en-US" baseline="0" dirty="0" smtClean="0"/>
              <a:t> and the need for the Intellectual Property System to strike a balance between the rights and interests of different groups. </a:t>
            </a:r>
          </a:p>
          <a:p>
            <a:r>
              <a:rPr lang="en-US" u="sng" baseline="0" dirty="0" smtClean="0"/>
              <a:t>Examples: </a:t>
            </a:r>
          </a:p>
          <a:p>
            <a:r>
              <a:rPr lang="en-US" dirty="0" smtClean="0"/>
              <a:t>•The multibillion-dollar film, recording, publishing and software industries – which bring pleasure to millions of people worldwide – would not thrive without copyright protection. </a:t>
            </a:r>
          </a:p>
          <a:p>
            <a:r>
              <a:rPr lang="en-US" dirty="0" smtClean="0"/>
              <a:t>•The patent system rewards researchers and inventors while also ensuring that they share their knowledge by making patent applications publicly available, which helps stimulate more innovation. </a:t>
            </a:r>
          </a:p>
          <a:p>
            <a:r>
              <a:rPr lang="en-US" dirty="0" smtClean="0"/>
              <a:t>•Trademark protection discourages counterfeiting, so businesses can compete on a level playing field and users can be confident they are buying the genuine</a:t>
            </a:r>
            <a:r>
              <a:rPr lang="en-US" baseline="0" dirty="0" smtClean="0"/>
              <a:t> article.</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5</a:t>
            </a:fld>
            <a:endParaRPr lang="en-US"/>
          </a:p>
        </p:txBody>
      </p:sp>
    </p:spTree>
    <p:extLst>
      <p:ext uri="{BB962C8B-B14F-4D97-AF65-F5344CB8AC3E}">
        <p14:creationId xmlns:p14="http://schemas.microsoft.com/office/powerpoint/2010/main" val="1361892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patenting an invention, the patent owner gets </a:t>
            </a:r>
            <a:r>
              <a:rPr lang="en-US" b="1" dirty="0" smtClean="0"/>
              <a:t>exclusive rights </a:t>
            </a:r>
            <a:r>
              <a:rPr lang="en-US" dirty="0" smtClean="0"/>
              <a:t>over it, meaning that he or she can stop anyone from using, making or selling the invention without permission. The patent lasts for a </a:t>
            </a:r>
            <a:r>
              <a:rPr lang="en-US" b="1" dirty="0" smtClean="0"/>
              <a:t>limited period of time</a:t>
            </a:r>
            <a:r>
              <a:rPr lang="en-US" dirty="0" smtClean="0"/>
              <a:t>, generally 20 years. In return, the patent owner has to disclose full details of the invention in the published patent documents. Once the period of protection has come to an end, the invention becomes off patent, meaning</a:t>
            </a:r>
            <a:r>
              <a:rPr lang="en-US" baseline="0" dirty="0" smtClean="0"/>
              <a:t> anyone is free to make, sell or use. </a:t>
            </a:r>
          </a:p>
          <a:p>
            <a:endParaRPr lang="en-US" baseline="0" dirty="0" smtClean="0"/>
          </a:p>
          <a:p>
            <a:r>
              <a:rPr lang="en-US" baseline="0" dirty="0" smtClean="0"/>
              <a:t>There are many benefits stemming from the patent system:</a:t>
            </a:r>
          </a:p>
          <a:p>
            <a:pPr marL="171450" indent="-171450">
              <a:buFontTx/>
              <a:buChar char="-"/>
            </a:pPr>
            <a:r>
              <a:rPr lang="en-US" baseline="0" dirty="0" smtClean="0"/>
              <a:t>Inventors can maximize their profits during the patent protection</a:t>
            </a:r>
          </a:p>
          <a:p>
            <a:pPr marL="171450" indent="-171450">
              <a:buFontTx/>
              <a:buChar char="-"/>
            </a:pPr>
            <a:r>
              <a:rPr lang="en-US" baseline="0" dirty="0" smtClean="0"/>
              <a:t>Inventors are rewarded for their effort and encourage to innovate more, which also benefits the consumers and the general public</a:t>
            </a:r>
          </a:p>
          <a:p>
            <a:pPr marL="171450" indent="-171450">
              <a:buFontTx/>
              <a:buChar char="-"/>
            </a:pPr>
            <a:r>
              <a:rPr lang="en-US" baseline="0" dirty="0" smtClean="0"/>
              <a:t>Disclosure of the invention adds to the body of public knowledge, enabling and inspiring further research and invention </a:t>
            </a:r>
          </a:p>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F3A6C38A-7E18-4BD3-B58E-567DA61890D6}" type="slidenum">
              <a:rPr lang="en-US" smtClean="0"/>
              <a:t>6</a:t>
            </a:fld>
            <a:endParaRPr lang="en-US"/>
          </a:p>
        </p:txBody>
      </p:sp>
    </p:spTree>
    <p:extLst>
      <p:ext uri="{BB962C8B-B14F-4D97-AF65-F5344CB8AC3E}">
        <p14:creationId xmlns:p14="http://schemas.microsoft.com/office/powerpoint/2010/main" val="3973408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qualify for patent protection, an invention must be of some </a:t>
            </a:r>
            <a:r>
              <a:rPr lang="en-US" b="1" dirty="0" smtClean="0"/>
              <a:t>practical use and must offer something new </a:t>
            </a:r>
            <a:r>
              <a:rPr lang="en-US" dirty="0" smtClean="0"/>
              <a:t>which is not part of the existing body of knowledge in the relevant technical field (what lawyers call the prior art). But these requirements of utility and novelty are not enough; the invention must also </a:t>
            </a:r>
            <a:r>
              <a:rPr lang="en-US" b="1" dirty="0" smtClean="0"/>
              <a:t>involve an inventive step </a:t>
            </a:r>
            <a:r>
              <a:rPr lang="en-US" dirty="0" smtClean="0"/>
              <a:t>– something non-obvious that could not just have been deduced by someone with average knowledge of the technical field.</a:t>
            </a:r>
          </a:p>
          <a:p>
            <a:r>
              <a:rPr lang="en-US" dirty="0" smtClean="0"/>
              <a:t>The</a:t>
            </a:r>
            <a:r>
              <a:rPr lang="en-US" baseline="0" dirty="0" smtClean="0"/>
              <a:t> invention should also </a:t>
            </a:r>
            <a:r>
              <a:rPr lang="en-US" b="1" baseline="0" dirty="0" smtClean="0"/>
              <a:t>not fall under non patentable subject matter</a:t>
            </a:r>
            <a:r>
              <a:rPr lang="en-US" baseline="0" dirty="0" smtClean="0"/>
              <a:t>. Patent laws in many country exclude scientific theories, mathematical methods, plant or animal varieties….. (The text should be adapted to the national rules) </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7</a:t>
            </a:fld>
            <a:endParaRPr lang="en-US"/>
          </a:p>
        </p:txBody>
      </p:sp>
    </p:spTree>
    <p:extLst>
      <p:ext uri="{BB962C8B-B14F-4D97-AF65-F5344CB8AC3E}">
        <p14:creationId xmlns:p14="http://schemas.microsoft.com/office/powerpoint/2010/main" val="3596371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this slide, the</a:t>
            </a:r>
            <a:r>
              <a:rPr lang="en-US" baseline="0" dirty="0" smtClean="0"/>
              <a:t> presenter can briefly go over the </a:t>
            </a:r>
            <a:r>
              <a:rPr lang="en-US" b="1" baseline="0" dirty="0" smtClean="0"/>
              <a:t>application process</a:t>
            </a:r>
            <a:r>
              <a:rPr lang="en-US" baseline="0" dirty="0" smtClean="0"/>
              <a:t>, based on the national procedures in place. Putting emphasis on the fact that IP rights are territorial: protection is granted within a country under its national law. </a:t>
            </a:r>
          </a:p>
          <a:p>
            <a:endParaRPr lang="en-US" dirty="0" smtClean="0"/>
          </a:p>
          <a:p>
            <a:r>
              <a:rPr lang="en-US" dirty="0" smtClean="0"/>
              <a:t>Inventors and firms </a:t>
            </a:r>
            <a:r>
              <a:rPr lang="en-US" b="1" dirty="0" smtClean="0"/>
              <a:t>must decide in which territories they want patent protection</a:t>
            </a:r>
            <a:r>
              <a:rPr lang="en-US" dirty="0" smtClean="0"/>
              <a:t>. Each patent office usually charges fees for filing and processing applications, plus periodic fees for maintaining a patent once it has been granted. The cost of dealing with different national legal systems can be high, as laws and practices can vary widely and applicants will usually need to pay for representation by an authorized patent agent in each country.</a:t>
            </a:r>
            <a:r>
              <a:rPr lang="en-US" baseline="0" dirty="0" smtClean="0"/>
              <a:t> </a:t>
            </a:r>
          </a:p>
          <a:p>
            <a:r>
              <a:rPr lang="en-US" baseline="0" dirty="0" smtClean="0"/>
              <a:t>The presenter can also present the different regional patent systems available such as ARIPO….</a:t>
            </a:r>
          </a:p>
          <a:p>
            <a:endParaRPr lang="en-US" baseline="0" dirty="0" smtClean="0"/>
          </a:p>
          <a:p>
            <a:r>
              <a:rPr lang="en-US" baseline="0" dirty="0" smtClean="0"/>
              <a:t>Finally, it could be mentioned that </a:t>
            </a:r>
            <a:r>
              <a:rPr lang="en-US" b="1" dirty="0" smtClean="0"/>
              <a:t>WIPO administers the PCT System</a:t>
            </a:r>
            <a:r>
              <a:rPr lang="en-US" dirty="0" smtClean="0"/>
              <a:t>, an international system that allows applicants to request protection under the Patent Cooperation Treaty in as many signatory states as they wish through a single application.</a:t>
            </a:r>
          </a:p>
          <a:p>
            <a:endParaRPr lang="en-US" dirty="0" smtClean="0"/>
          </a:p>
          <a:p>
            <a:r>
              <a:rPr lang="en-US" dirty="0" smtClean="0"/>
              <a:t>Regarding</a:t>
            </a:r>
            <a:r>
              <a:rPr lang="en-US" baseline="0" dirty="0" smtClean="0"/>
              <a:t> </a:t>
            </a:r>
            <a:r>
              <a:rPr lang="en-US" b="1" baseline="0" dirty="0" smtClean="0"/>
              <a:t>patent rights and enforcement</a:t>
            </a:r>
            <a:r>
              <a:rPr lang="en-US" baseline="0" dirty="0" smtClean="0"/>
              <a:t>, we could mention the following: </a:t>
            </a:r>
          </a:p>
          <a:p>
            <a:r>
              <a:rPr lang="en-US" baseline="0" dirty="0" smtClean="0"/>
              <a:t>The inventor can choose to make, sell or use the invention themselves or someone else make or use it for a fee (Licensing), or </a:t>
            </a:r>
            <a:r>
              <a:rPr lang="en-US" baseline="0" dirty="0" err="1" smtClean="0"/>
              <a:t>sel</a:t>
            </a:r>
            <a:r>
              <a:rPr lang="en-US" baseline="0" dirty="0" smtClean="0"/>
              <a:t> the patent to someone else who then becomes the patent owners. </a:t>
            </a:r>
          </a:p>
          <a:p>
            <a:r>
              <a:rPr lang="en-US" baseline="0" dirty="0" smtClean="0"/>
              <a:t>The patent owners may stop competitors from using it during the patent period. </a:t>
            </a:r>
          </a:p>
          <a:p>
            <a:pPr marL="171450" indent="-171450">
              <a:buFontTx/>
              <a:buChar char="-"/>
            </a:pPr>
            <a:r>
              <a:rPr lang="en-US" baseline="0" dirty="0" smtClean="0"/>
              <a:t>If someone uses the patented invention without the patent owner-s permission, the patent owner can seek to enforce the rights by suing for patent infringement in the relevant national court. </a:t>
            </a:r>
          </a:p>
          <a:p>
            <a:pPr marL="0" indent="0">
              <a:buFontTx/>
              <a:buNone/>
            </a:pPr>
            <a:endParaRPr lang="en-US" baseline="0" dirty="0" smtClean="0"/>
          </a:p>
          <a:p>
            <a:endParaRPr lang="en-US" dirty="0" smtClean="0"/>
          </a:p>
          <a:p>
            <a:r>
              <a:rPr lang="en-US" baseline="0" dirty="0" smtClean="0"/>
              <a:t>	</a:t>
            </a:r>
          </a:p>
        </p:txBody>
      </p:sp>
      <p:sp>
        <p:nvSpPr>
          <p:cNvPr id="4" name="Slide Number Placeholder 3"/>
          <p:cNvSpPr>
            <a:spLocks noGrp="1"/>
          </p:cNvSpPr>
          <p:nvPr>
            <p:ph type="sldNum" sz="quarter" idx="10"/>
          </p:nvPr>
        </p:nvSpPr>
        <p:spPr/>
        <p:txBody>
          <a:bodyPr/>
          <a:lstStyle/>
          <a:p>
            <a:fld id="{F3A6C38A-7E18-4BD3-B58E-567DA61890D6}" type="slidenum">
              <a:rPr lang="en-US" smtClean="0"/>
              <a:t>8</a:t>
            </a:fld>
            <a:endParaRPr lang="en-US"/>
          </a:p>
        </p:txBody>
      </p:sp>
    </p:spTree>
    <p:extLst>
      <p:ext uri="{BB962C8B-B14F-4D97-AF65-F5344CB8AC3E}">
        <p14:creationId xmlns:p14="http://schemas.microsoft.com/office/powerpoint/2010/main" val="3293860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Industrial design rights cover those elements of a product that are aesthetic or ornamental – the way it looks and feels. </a:t>
            </a:r>
          </a:p>
          <a:p>
            <a:r>
              <a:rPr lang="en-US" dirty="0" smtClean="0"/>
              <a:t>These aesthetic aspects can be hugely important in the modern economy. Nowadays consumers face an enormous choice of products, including many that offer the same basic functionality. So they will tend to choose the one with the design they find most attractive within their price range.</a:t>
            </a:r>
          </a:p>
          <a:p>
            <a:endParaRPr lang="en-US" baseline="0" dirty="0" smtClean="0"/>
          </a:p>
          <a:p>
            <a:r>
              <a:rPr lang="en-US" dirty="0" smtClean="0"/>
              <a:t>Industrial design rights last for a </a:t>
            </a:r>
            <a:r>
              <a:rPr lang="en-US" b="1" dirty="0" smtClean="0"/>
              <a:t>limited period</a:t>
            </a:r>
            <a:r>
              <a:rPr lang="en-US" dirty="0" smtClean="0"/>
              <a:t>. This varies among countries, but the maximum period of protection in a country will be at least ten years.</a:t>
            </a:r>
          </a:p>
          <a:p>
            <a:endParaRPr lang="en-US" baseline="0" dirty="0" smtClean="0"/>
          </a:p>
          <a:p>
            <a:r>
              <a:rPr lang="en-US" dirty="0" smtClean="0"/>
              <a:t>Industrial designs are protected in different ways in different countries. In most cases, a firm or designer will need to register their design in order to protect it, but some countries also give limited protection to unregistered designs, and in some countries protection is by means of “design patents”. In certain countries, some industrial designs may be regarded as artistic works covered by copyright. This can be advantageous to the right holder because the term of protection for copyright is much longer than for a registered design. In some countries it may also be possible to protect designs using national laws against unfair competition.</a:t>
            </a:r>
            <a:endParaRPr lang="en-US" baseline="0" dirty="0" smtClean="0"/>
          </a:p>
        </p:txBody>
      </p:sp>
      <p:sp>
        <p:nvSpPr>
          <p:cNvPr id="4" name="Slide Number Placeholder 3"/>
          <p:cNvSpPr>
            <a:spLocks noGrp="1"/>
          </p:cNvSpPr>
          <p:nvPr>
            <p:ph type="sldNum" sz="quarter" idx="10"/>
          </p:nvPr>
        </p:nvSpPr>
        <p:spPr/>
        <p:txBody>
          <a:bodyPr/>
          <a:lstStyle/>
          <a:p>
            <a:fld id="{F3A6C38A-7E18-4BD3-B58E-567DA61890D6}" type="slidenum">
              <a:rPr lang="en-US" smtClean="0"/>
              <a:t>9</a:t>
            </a:fld>
            <a:endParaRPr lang="en-US"/>
          </a:p>
        </p:txBody>
      </p:sp>
    </p:spTree>
    <p:extLst>
      <p:ext uri="{BB962C8B-B14F-4D97-AF65-F5344CB8AC3E}">
        <p14:creationId xmlns:p14="http://schemas.microsoft.com/office/powerpoint/2010/main" val="4258537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Industrial designs are applied to a wide variety of industrial products and handmade goods: cars, telephones, computers, packaging and containers, technical and medical instruments, watches, jewelry, electrical appliances, textile designs, and many other types of goods.</a:t>
            </a:r>
          </a:p>
          <a:p>
            <a:r>
              <a:rPr lang="en-US" dirty="0" smtClean="0"/>
              <a:t>Industrial design law only protects those aspects of a product that are ornamental; its technical features may be protected by patent, if they meet the requirements for patent protection. </a:t>
            </a:r>
          </a:p>
          <a:p>
            <a:r>
              <a:rPr lang="en-US" dirty="0" smtClean="0"/>
              <a:t>A design may consist of three-dimensional features, such as the shape or surface of an article, or two-dimensional features such as patterns, lines or color. To qualify for protection as an industrial design under most national laws, the design must be new and show a degree of originality or individuality, meaning that it is not identical or very similar to any previous design. Moreover, it must be capable of being produced industrially, so unique artworks are not covered.</a:t>
            </a:r>
            <a:endParaRPr lang="en-US" dirty="0"/>
          </a:p>
        </p:txBody>
      </p:sp>
      <p:sp>
        <p:nvSpPr>
          <p:cNvPr id="4" name="Slide Number Placeholder 3"/>
          <p:cNvSpPr>
            <a:spLocks noGrp="1"/>
          </p:cNvSpPr>
          <p:nvPr>
            <p:ph type="sldNum" sz="quarter" idx="10"/>
          </p:nvPr>
        </p:nvSpPr>
        <p:spPr/>
        <p:txBody>
          <a:bodyPr/>
          <a:lstStyle/>
          <a:p>
            <a:fld id="{F3A6C38A-7E18-4BD3-B58E-567DA61890D6}" type="slidenum">
              <a:rPr lang="en-US" smtClean="0"/>
              <a:t>10</a:t>
            </a:fld>
            <a:endParaRPr lang="en-US"/>
          </a:p>
        </p:txBody>
      </p:sp>
    </p:spTree>
    <p:extLst>
      <p:ext uri="{BB962C8B-B14F-4D97-AF65-F5344CB8AC3E}">
        <p14:creationId xmlns:p14="http://schemas.microsoft.com/office/powerpoint/2010/main" val="3272046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B4AFCF3-0C3C-472D-8029-930F22EC60E4}"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EB2DC-5919-4E6D-B8CA-4E6DA19006F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5348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4AFCF3-0C3C-472D-8029-930F22EC60E4}"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EB2DC-5919-4E6D-B8CA-4E6DA19006FE}" type="slidenum">
              <a:rPr lang="en-US" smtClean="0"/>
              <a:t>‹#›</a:t>
            </a:fld>
            <a:endParaRPr lang="en-US"/>
          </a:p>
        </p:txBody>
      </p:sp>
    </p:spTree>
    <p:extLst>
      <p:ext uri="{BB962C8B-B14F-4D97-AF65-F5344CB8AC3E}">
        <p14:creationId xmlns:p14="http://schemas.microsoft.com/office/powerpoint/2010/main" val="1828628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4AFCF3-0C3C-472D-8029-930F22EC60E4}"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EB2DC-5919-4E6D-B8CA-4E6DA19006FE}"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90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4AFCF3-0C3C-472D-8029-930F22EC60E4}"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EB2DC-5919-4E6D-B8CA-4E6DA19006FE}" type="slidenum">
              <a:rPr lang="en-US" smtClean="0"/>
              <a:t>‹#›</a:t>
            </a:fld>
            <a:endParaRPr lang="en-US"/>
          </a:p>
        </p:txBody>
      </p:sp>
    </p:spTree>
    <p:extLst>
      <p:ext uri="{BB962C8B-B14F-4D97-AF65-F5344CB8AC3E}">
        <p14:creationId xmlns:p14="http://schemas.microsoft.com/office/powerpoint/2010/main" val="345654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4AFCF3-0C3C-472D-8029-930F22EC60E4}" type="datetimeFigureOut">
              <a:rPr lang="en-US" smtClean="0"/>
              <a:t>10/16/2022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EB2DC-5919-4E6D-B8CA-4E6DA19006F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3439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4AFCF3-0C3C-472D-8029-930F22EC60E4}"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EB2DC-5919-4E6D-B8CA-4E6DA19006FE}" type="slidenum">
              <a:rPr lang="en-US" smtClean="0"/>
              <a:t>‹#›</a:t>
            </a:fld>
            <a:endParaRPr lang="en-US"/>
          </a:p>
        </p:txBody>
      </p:sp>
    </p:spTree>
    <p:extLst>
      <p:ext uri="{BB962C8B-B14F-4D97-AF65-F5344CB8AC3E}">
        <p14:creationId xmlns:p14="http://schemas.microsoft.com/office/powerpoint/2010/main" val="634086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4AFCF3-0C3C-472D-8029-930F22EC60E4}" type="datetimeFigureOut">
              <a:rPr lang="en-US" smtClean="0"/>
              <a:t>10/16/2022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9EB2DC-5919-4E6D-B8CA-4E6DA19006FE}" type="slidenum">
              <a:rPr lang="en-US" smtClean="0"/>
              <a:t>‹#›</a:t>
            </a:fld>
            <a:endParaRPr lang="en-US"/>
          </a:p>
        </p:txBody>
      </p:sp>
    </p:spTree>
    <p:extLst>
      <p:ext uri="{BB962C8B-B14F-4D97-AF65-F5344CB8AC3E}">
        <p14:creationId xmlns:p14="http://schemas.microsoft.com/office/powerpoint/2010/main" val="3140462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4AFCF3-0C3C-472D-8029-930F22EC60E4}" type="datetimeFigureOut">
              <a:rPr lang="en-US" smtClean="0"/>
              <a:t>10/16/2022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9EB2DC-5919-4E6D-B8CA-4E6DA19006FE}" type="slidenum">
              <a:rPr lang="en-US" smtClean="0"/>
              <a:t>‹#›</a:t>
            </a:fld>
            <a:endParaRPr lang="en-US"/>
          </a:p>
        </p:txBody>
      </p:sp>
    </p:spTree>
    <p:extLst>
      <p:ext uri="{BB962C8B-B14F-4D97-AF65-F5344CB8AC3E}">
        <p14:creationId xmlns:p14="http://schemas.microsoft.com/office/powerpoint/2010/main" val="275122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AFCF3-0C3C-472D-8029-930F22EC60E4}" type="datetimeFigureOut">
              <a:rPr lang="en-US" smtClean="0"/>
              <a:t>10/16/2022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9EB2DC-5919-4E6D-B8CA-4E6DA19006FE}" type="slidenum">
              <a:rPr lang="en-US" smtClean="0"/>
              <a:t>‹#›</a:t>
            </a:fld>
            <a:endParaRPr lang="en-US"/>
          </a:p>
        </p:txBody>
      </p:sp>
    </p:spTree>
    <p:extLst>
      <p:ext uri="{BB962C8B-B14F-4D97-AF65-F5344CB8AC3E}">
        <p14:creationId xmlns:p14="http://schemas.microsoft.com/office/powerpoint/2010/main" val="3831302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B4AFCF3-0C3C-472D-8029-930F22EC60E4}"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EB2DC-5919-4E6D-B8CA-4E6DA19006FE}" type="slidenum">
              <a:rPr lang="en-US" smtClean="0"/>
              <a:t>‹#›</a:t>
            </a:fld>
            <a:endParaRPr lang="en-US"/>
          </a:p>
        </p:txBody>
      </p:sp>
    </p:spTree>
    <p:extLst>
      <p:ext uri="{BB962C8B-B14F-4D97-AF65-F5344CB8AC3E}">
        <p14:creationId xmlns:p14="http://schemas.microsoft.com/office/powerpoint/2010/main" val="372296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4AFCF3-0C3C-472D-8029-930F22EC60E4}" type="datetimeFigureOut">
              <a:rPr lang="en-US" smtClean="0"/>
              <a:t>10/16/2022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EB2DC-5919-4E6D-B8CA-4E6DA19006F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971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B4AFCF3-0C3C-472D-8029-930F22EC60E4}" type="datetimeFigureOut">
              <a:rPr lang="en-US" smtClean="0"/>
              <a:t>10/16/2022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E9EB2DC-5919-4E6D-B8CA-4E6DA19006FE}"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fc" descr="WIPO PUBLIC"/>
          <p:cNvSpPr txBox="1"/>
          <p:nvPr userDrawn="1"/>
        </p:nvSpPr>
        <p:spPr>
          <a:xfrm>
            <a:off x="0" y="6537960"/>
            <a:ext cx="12192000" cy="223138"/>
          </a:xfrm>
          <a:prstGeom prst="rect">
            <a:avLst/>
          </a:prstGeom>
          <a:noFill/>
        </p:spPr>
        <p:txBody>
          <a:bodyPr vert="horz" rtlCol="0">
            <a:spAutoFit/>
          </a:bodyPr>
          <a:lstStyle/>
          <a:p>
            <a:pPr algn="ctr"/>
            <a:r>
              <a:rPr lang="en-US" sz="850" b="0" i="0" u="none" baseline="0" smtClean="0">
                <a:solidFill>
                  <a:srgbClr val="000000"/>
                </a:solidFill>
                <a:latin typeface="Microsoft Sans Serif" panose="020B0604020202020204" pitchFamily="34" charset="0"/>
              </a:rPr>
              <a:t>WIPO PUBLIC</a:t>
            </a:r>
            <a:endParaRPr lang="en-US"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9701911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WHAT IS INTELLECTUAL PROPERTY (IP) ? </a:t>
            </a:r>
            <a:endParaRPr lang="en-US" dirty="0"/>
          </a:p>
        </p:txBody>
      </p:sp>
      <p:sp>
        <p:nvSpPr>
          <p:cNvPr id="3" name="Subtitle 2"/>
          <p:cNvSpPr>
            <a:spLocks noGrp="1"/>
          </p:cNvSpPr>
          <p:nvPr>
            <p:ph type="subTitle" idx="1"/>
          </p:nvPr>
        </p:nvSpPr>
        <p:spPr/>
        <p:txBody>
          <a:bodyPr/>
          <a:lstStyle/>
          <a:p>
            <a:r>
              <a:rPr lang="en-US" dirty="0" smtClean="0"/>
              <a:t>A SHORT INTRODUCTION TO THE IP SYSTEM </a:t>
            </a:r>
            <a:endParaRPr lang="en-US" dirty="0"/>
          </a:p>
        </p:txBody>
      </p:sp>
    </p:spTree>
    <p:extLst>
      <p:ext uri="{BB962C8B-B14F-4D97-AF65-F5344CB8AC3E}">
        <p14:creationId xmlns:p14="http://schemas.microsoft.com/office/powerpoint/2010/main" val="25425879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DESIGNS CAN BE PROTECTED ? </a:t>
            </a:r>
            <a:endParaRPr lang="en-US" dirty="0"/>
          </a:p>
        </p:txBody>
      </p:sp>
      <p:sp>
        <p:nvSpPr>
          <p:cNvPr id="8" name="Content Placeholder 7"/>
          <p:cNvSpPr>
            <a:spLocks noGrp="1"/>
          </p:cNvSpPr>
          <p:nvPr>
            <p:ph idx="1"/>
          </p:nvPr>
        </p:nvSpPr>
        <p:spPr/>
        <p:txBody>
          <a:bodyPr/>
          <a:lstStyle/>
          <a:p>
            <a:r>
              <a:rPr lang="en-US" sz="3600" b="1" dirty="0" smtClean="0"/>
              <a:t>Design</a:t>
            </a:r>
            <a:r>
              <a:rPr lang="en-US" sz="3600" dirty="0" smtClean="0"/>
              <a:t> may consist of three-dimensional features, such as the shape or surface of an article, or two-dimensional features such as patterns, lines or color.</a:t>
            </a:r>
          </a:p>
          <a:p>
            <a:pPr lvl="2">
              <a:buFont typeface="Wingdings" panose="05000000000000000000" pitchFamily="2" charset="2"/>
              <a:buChar char="§"/>
            </a:pPr>
            <a:r>
              <a:rPr lang="en-US" sz="3200" dirty="0" smtClean="0"/>
              <a:t>New </a:t>
            </a:r>
          </a:p>
          <a:p>
            <a:pPr lvl="2">
              <a:buFont typeface="Wingdings" panose="05000000000000000000" pitchFamily="2" charset="2"/>
              <a:buChar char="§"/>
            </a:pPr>
            <a:r>
              <a:rPr lang="en-US" sz="3200" dirty="0" smtClean="0"/>
              <a:t>Original </a:t>
            </a:r>
          </a:p>
          <a:p>
            <a:pPr lvl="2">
              <a:buFont typeface="Wingdings" panose="05000000000000000000" pitchFamily="2" charset="2"/>
              <a:buChar char="§"/>
            </a:pPr>
            <a:r>
              <a:rPr lang="en-US" sz="3200" dirty="0" smtClean="0"/>
              <a:t>Capable of being produced industrially (does not cover unique artworks</a:t>
            </a:r>
            <a:r>
              <a:rPr lang="en-US" sz="2000" dirty="0" smtClean="0"/>
              <a:t>)</a:t>
            </a:r>
          </a:p>
          <a:p>
            <a:pPr lvl="1">
              <a:buFont typeface="Wingdings" panose="05000000000000000000" pitchFamily="2" charset="2"/>
              <a:buChar char="§"/>
            </a:pPr>
            <a:endParaRPr lang="en-US" sz="2400" dirty="0"/>
          </a:p>
          <a:p>
            <a:pPr marL="128016" lvl="1" indent="0">
              <a:buNone/>
            </a:pPr>
            <a:endParaRPr lang="en-US" sz="2400" dirty="0" smtClean="0"/>
          </a:p>
          <a:p>
            <a:endParaRPr lang="en-US" sz="2800" dirty="0"/>
          </a:p>
          <a:p>
            <a:endParaRPr lang="en-US" dirty="0"/>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1520" y="1030224"/>
            <a:ext cx="609600" cy="609600"/>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1160" y="877824"/>
            <a:ext cx="762000" cy="762000"/>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63200" y="813816"/>
            <a:ext cx="914400" cy="914400"/>
          </a:xfrm>
          <a:prstGeom prst="rect">
            <a:avLst/>
          </a:prstGeom>
        </p:spPr>
      </p:pic>
    </p:spTree>
    <p:extLst>
      <p:ext uri="{BB962C8B-B14F-4D97-AF65-F5344CB8AC3E}">
        <p14:creationId xmlns:p14="http://schemas.microsoft.com/office/powerpoint/2010/main" val="11078692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INDUSTRIAL DESIGNS RIGHTS </a:t>
            </a:r>
            <a:endParaRPr lang="en-US" dirty="0"/>
          </a:p>
        </p:txBody>
      </p:sp>
      <p:sp>
        <p:nvSpPr>
          <p:cNvPr id="4" name="Text Placeholder 3"/>
          <p:cNvSpPr>
            <a:spLocks noGrp="1"/>
          </p:cNvSpPr>
          <p:nvPr>
            <p:ph type="body" idx="1"/>
          </p:nvPr>
        </p:nvSpPr>
        <p:spPr>
          <a:xfrm>
            <a:off x="1024128" y="1944505"/>
            <a:ext cx="4754880" cy="822960"/>
          </a:xfrm>
          <a:ln>
            <a:solidFill>
              <a:schemeClr val="tx2"/>
            </a:solidFill>
          </a:ln>
        </p:spPr>
        <p:txBody>
          <a:bodyPr>
            <a:noAutofit/>
          </a:bodyPr>
          <a:lstStyle/>
          <a:p>
            <a:r>
              <a:rPr lang="en-US" sz="2400" dirty="0" smtClean="0"/>
              <a:t>Obtaining Industrial design rights</a:t>
            </a:r>
            <a:endParaRPr lang="en-US" sz="2400" dirty="0"/>
          </a:p>
        </p:txBody>
      </p:sp>
      <p:sp>
        <p:nvSpPr>
          <p:cNvPr id="5" name="Content Placeholder 4"/>
          <p:cNvSpPr>
            <a:spLocks noGrp="1"/>
          </p:cNvSpPr>
          <p:nvPr>
            <p:ph sz="half" idx="2"/>
          </p:nvPr>
        </p:nvSpPr>
        <p:spPr>
          <a:xfrm>
            <a:off x="1024128" y="2767466"/>
            <a:ext cx="4754880" cy="2118044"/>
          </a:xfrm>
          <a:ln>
            <a:solidFill>
              <a:schemeClr val="tx2"/>
            </a:solidFill>
          </a:ln>
        </p:spPr>
        <p:txBody>
          <a:bodyPr>
            <a:normAutofit/>
          </a:bodyPr>
          <a:lstStyle/>
          <a:p>
            <a:pPr>
              <a:buFont typeface="Wingdings" panose="05000000000000000000" pitchFamily="2" charset="2"/>
              <a:buChar char="§"/>
            </a:pPr>
            <a:r>
              <a:rPr lang="en-US" sz="2400" dirty="0">
                <a:solidFill>
                  <a:prstClr val="black"/>
                </a:solidFill>
              </a:rPr>
              <a:t>Industrial design rights entitle the right holder to control the commercial production, importation and sale of products with the </a:t>
            </a:r>
            <a:r>
              <a:rPr lang="en-US" sz="2400" dirty="0" smtClean="0">
                <a:solidFill>
                  <a:prstClr val="black"/>
                </a:solidFill>
              </a:rPr>
              <a:t>protected </a:t>
            </a:r>
            <a:r>
              <a:rPr lang="en-US" sz="2400" dirty="0">
                <a:solidFill>
                  <a:prstClr val="black"/>
                </a:solidFill>
              </a:rPr>
              <a:t>design</a:t>
            </a:r>
            <a:r>
              <a:rPr lang="en-US" sz="2400" dirty="0" smtClean="0">
                <a:solidFill>
                  <a:prstClr val="black"/>
                </a:solidFill>
              </a:rPr>
              <a:t>.</a:t>
            </a:r>
          </a:p>
          <a:p>
            <a:pPr>
              <a:buFont typeface="Wingdings" panose="05000000000000000000" pitchFamily="2" charset="2"/>
              <a:buChar char="§"/>
            </a:pPr>
            <a:r>
              <a:rPr lang="en-US" sz="2400" dirty="0" smtClean="0">
                <a:solidFill>
                  <a:prstClr val="black"/>
                </a:solidFill>
              </a:rPr>
              <a:t>Industrial designs are </a:t>
            </a:r>
            <a:r>
              <a:rPr lang="en-US" sz="2400" dirty="0" smtClean="0">
                <a:solidFill>
                  <a:srgbClr val="1CADE4"/>
                </a:solidFill>
              </a:rPr>
              <a:t>TERRITORIAL</a:t>
            </a:r>
            <a:r>
              <a:rPr lang="en-US" sz="2400" dirty="0" smtClean="0">
                <a:solidFill>
                  <a:prstClr val="black"/>
                </a:solidFill>
              </a:rPr>
              <a:t> </a:t>
            </a:r>
          </a:p>
          <a:p>
            <a:pPr marL="0" indent="0">
              <a:buNone/>
            </a:pPr>
            <a:endParaRPr lang="en-US" sz="2400" dirty="0">
              <a:solidFill>
                <a:prstClr val="black"/>
              </a:solidFill>
            </a:endParaRPr>
          </a:p>
          <a:p>
            <a:endParaRPr lang="en-US" sz="2400" dirty="0">
              <a:solidFill>
                <a:prstClr val="black"/>
              </a:solidFill>
            </a:endParaRPr>
          </a:p>
        </p:txBody>
      </p:sp>
      <p:sp>
        <p:nvSpPr>
          <p:cNvPr id="6" name="Text Placeholder 5"/>
          <p:cNvSpPr>
            <a:spLocks noGrp="1"/>
          </p:cNvSpPr>
          <p:nvPr>
            <p:ph type="body" sz="quarter" idx="3"/>
          </p:nvPr>
        </p:nvSpPr>
        <p:spPr>
          <a:xfrm>
            <a:off x="5990888" y="1961065"/>
            <a:ext cx="4754880" cy="822960"/>
          </a:xfrm>
          <a:ln>
            <a:solidFill>
              <a:schemeClr val="tx2"/>
            </a:solidFill>
          </a:ln>
        </p:spPr>
        <p:txBody>
          <a:bodyPr>
            <a:normAutofit/>
          </a:bodyPr>
          <a:lstStyle/>
          <a:p>
            <a:r>
              <a:rPr lang="en-US" sz="2400" dirty="0" smtClean="0"/>
              <a:t>Enforcing design rights</a:t>
            </a:r>
            <a:endParaRPr lang="en-US" sz="2400" dirty="0"/>
          </a:p>
        </p:txBody>
      </p:sp>
      <p:sp>
        <p:nvSpPr>
          <p:cNvPr id="7" name="Content Placeholder 6"/>
          <p:cNvSpPr>
            <a:spLocks noGrp="1"/>
          </p:cNvSpPr>
          <p:nvPr>
            <p:ph sz="quarter" idx="4"/>
          </p:nvPr>
        </p:nvSpPr>
        <p:spPr>
          <a:xfrm>
            <a:off x="5990888" y="2767466"/>
            <a:ext cx="4754880" cy="2248672"/>
          </a:xfrm>
          <a:ln>
            <a:solidFill>
              <a:schemeClr val="tx2"/>
            </a:solidFill>
          </a:ln>
        </p:spPr>
        <p:txBody>
          <a:bodyPr>
            <a:normAutofit/>
          </a:bodyPr>
          <a:lstStyle/>
          <a:p>
            <a:pPr lvl="0">
              <a:buClr>
                <a:srgbClr val="1CADE4"/>
              </a:buClr>
              <a:buFont typeface="Wingdings" panose="05000000000000000000" pitchFamily="2" charset="2"/>
              <a:buChar char="§"/>
            </a:pPr>
            <a:r>
              <a:rPr lang="en-US" sz="2000" dirty="0">
                <a:solidFill>
                  <a:prstClr val="black"/>
                </a:solidFill>
              </a:rPr>
              <a:t> </a:t>
            </a:r>
            <a:r>
              <a:rPr lang="en-US" sz="2400" dirty="0">
                <a:solidFill>
                  <a:prstClr val="black"/>
                </a:solidFill>
              </a:rPr>
              <a:t>Licensing </a:t>
            </a:r>
          </a:p>
          <a:p>
            <a:pPr lvl="0">
              <a:buClr>
                <a:srgbClr val="1CADE4"/>
              </a:buClr>
              <a:buFont typeface="Wingdings" panose="05000000000000000000" pitchFamily="2" charset="2"/>
              <a:buChar char="§"/>
            </a:pPr>
            <a:r>
              <a:rPr lang="en-US" sz="2400" dirty="0">
                <a:solidFill>
                  <a:prstClr val="black"/>
                </a:solidFill>
              </a:rPr>
              <a:t> Selling</a:t>
            </a:r>
          </a:p>
          <a:p>
            <a:pPr lvl="0">
              <a:buClr>
                <a:srgbClr val="1CADE4"/>
              </a:buClr>
              <a:buFont typeface="Wingdings" panose="05000000000000000000" pitchFamily="2" charset="2"/>
              <a:buChar char="§"/>
            </a:pPr>
            <a:r>
              <a:rPr lang="en-US" sz="2400" dirty="0">
                <a:solidFill>
                  <a:prstClr val="black"/>
                </a:solidFill>
              </a:rPr>
              <a:t> Prevent unauthorized use during patent period</a:t>
            </a:r>
          </a:p>
        </p:txBody>
      </p:sp>
      <p:sp>
        <p:nvSpPr>
          <p:cNvPr id="10" name="Rectangle 9"/>
          <p:cNvSpPr/>
          <p:nvPr/>
        </p:nvSpPr>
        <p:spPr>
          <a:xfrm>
            <a:off x="2791426" y="5335825"/>
            <a:ext cx="6583021" cy="523220"/>
          </a:xfrm>
          <a:prstGeom prst="rect">
            <a:avLst/>
          </a:prstGeom>
        </p:spPr>
        <p:txBody>
          <a:bodyPr wrap="none">
            <a:spAutoFit/>
          </a:bodyPr>
          <a:lstStyle/>
          <a:p>
            <a:pPr lvl="0"/>
            <a:r>
              <a:rPr lang="en-US" sz="2800" dirty="0">
                <a:solidFill>
                  <a:srgbClr val="1CADE4"/>
                </a:solidFill>
              </a:rPr>
              <a:t>International System – WIPO </a:t>
            </a:r>
            <a:r>
              <a:rPr lang="en-US" sz="2800" dirty="0" smtClean="0">
                <a:solidFill>
                  <a:srgbClr val="1CADE4"/>
                </a:solidFill>
              </a:rPr>
              <a:t>Hague </a:t>
            </a:r>
            <a:r>
              <a:rPr lang="en-US" sz="2800" dirty="0">
                <a:solidFill>
                  <a:srgbClr val="1CADE4"/>
                </a:solidFill>
              </a:rPr>
              <a:t>System </a:t>
            </a:r>
          </a:p>
        </p:txBody>
      </p:sp>
      <p:sp>
        <p:nvSpPr>
          <p:cNvPr id="11" name="Right Arrow 10"/>
          <p:cNvSpPr/>
          <p:nvPr/>
        </p:nvSpPr>
        <p:spPr>
          <a:xfrm>
            <a:off x="1698171" y="5528775"/>
            <a:ext cx="836023" cy="2616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2433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Trademarks </a:t>
            </a:r>
            <a:endParaRPr lang="en-US" dirty="0"/>
          </a:p>
        </p:txBody>
      </p:sp>
      <p:sp>
        <p:nvSpPr>
          <p:cNvPr id="8" name="Content Placeholder 7"/>
          <p:cNvSpPr>
            <a:spLocks noGrp="1"/>
          </p:cNvSpPr>
          <p:nvPr>
            <p:ph idx="1"/>
          </p:nvPr>
        </p:nvSpPr>
        <p:spPr/>
        <p:txBody>
          <a:bodyPr>
            <a:normAutofit/>
          </a:bodyPr>
          <a:lstStyle/>
          <a:p>
            <a:pPr>
              <a:buFont typeface="Wingdings" panose="05000000000000000000" pitchFamily="2" charset="2"/>
              <a:buChar char="§"/>
            </a:pPr>
            <a:r>
              <a:rPr lang="en-US" sz="3200" dirty="0"/>
              <a:t>A trademark is a sign capable of distinguishing the goods or services of one enterprise from those of other enterprises</a:t>
            </a:r>
            <a:r>
              <a:rPr lang="en-US" sz="3200" dirty="0" smtClean="0"/>
              <a:t>.</a:t>
            </a:r>
          </a:p>
          <a:p>
            <a:pPr>
              <a:buFont typeface="Wingdings" panose="05000000000000000000" pitchFamily="2" charset="2"/>
              <a:buChar char="§"/>
            </a:pPr>
            <a:r>
              <a:rPr lang="en-US" sz="3200" dirty="0"/>
              <a:t> </a:t>
            </a:r>
            <a:r>
              <a:rPr lang="en-US" sz="3200" dirty="0" smtClean="0"/>
              <a:t>Limited period of protection (~ 10 years) but renewable indefinitely  </a:t>
            </a:r>
          </a:p>
          <a:p>
            <a:pPr marL="310896" lvl="2" indent="0">
              <a:buNone/>
            </a:pPr>
            <a:endParaRPr lang="en-US" sz="2800" dirty="0" smtClean="0"/>
          </a:p>
          <a:p>
            <a:pPr lvl="2">
              <a:buFont typeface="Wingdings" panose="05000000000000000000" pitchFamily="2" charset="2"/>
              <a:buChar char="§"/>
            </a:pPr>
            <a:endParaRPr lang="en-US" sz="2800" dirty="0" smtClean="0"/>
          </a:p>
          <a:p>
            <a:pPr lvl="2">
              <a:buFont typeface="Wingdings" panose="05000000000000000000" pitchFamily="2" charset="2"/>
              <a:buChar char="§"/>
            </a:pPr>
            <a:endParaRPr lang="en-US" sz="2800" dirty="0"/>
          </a:p>
        </p:txBody>
      </p:sp>
    </p:spTree>
    <p:extLst>
      <p:ext uri="{BB962C8B-B14F-4D97-AF65-F5344CB8AC3E}">
        <p14:creationId xmlns:p14="http://schemas.microsoft.com/office/powerpoint/2010/main" val="3930577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type of trademarks </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sz="2800" dirty="0" smtClean="0"/>
              <a:t> Words</a:t>
            </a:r>
            <a:r>
              <a:rPr lang="en-US" sz="2800" dirty="0"/>
              <a:t>, letters, numbers, symbols, colors, pictures, three-dimensional signs such as shapes and packaging, holograms, sounds, even tastes and smells</a:t>
            </a:r>
            <a:r>
              <a:rPr lang="en-US" sz="2800" dirty="0" smtClean="0"/>
              <a:t>.</a:t>
            </a:r>
          </a:p>
          <a:p>
            <a:pPr lvl="1">
              <a:buFont typeface="Wingdings" panose="05000000000000000000" pitchFamily="2" charset="2"/>
              <a:buChar char="§"/>
            </a:pPr>
            <a:r>
              <a:rPr lang="en-US" sz="2400" dirty="0"/>
              <a:t>Distinctive </a:t>
            </a:r>
            <a:r>
              <a:rPr lang="en-US" sz="2400" dirty="0" smtClean="0"/>
              <a:t>≠ generic description </a:t>
            </a:r>
          </a:p>
          <a:p>
            <a:pPr lvl="1">
              <a:buFont typeface="Wingdings" panose="05000000000000000000" pitchFamily="2" charset="2"/>
              <a:buChar char="§"/>
            </a:pPr>
            <a:r>
              <a:rPr lang="en-US" sz="2400" dirty="0" smtClean="0"/>
              <a:t>Not identical or very similar to a trademark already registered or used for that type of product or service</a:t>
            </a:r>
          </a:p>
          <a:p>
            <a:pPr lvl="1">
              <a:buFont typeface="Wingdings" panose="05000000000000000000" pitchFamily="2" charset="2"/>
              <a:buChar char="§"/>
            </a:pPr>
            <a:r>
              <a:rPr lang="en-US" sz="2400" dirty="0" smtClean="0"/>
              <a:t>Not misleading, deceptive or violating public order or morality</a:t>
            </a:r>
          </a:p>
          <a:p>
            <a:pPr lvl="1">
              <a:buFont typeface="Wingdings" panose="05000000000000000000" pitchFamily="2" charset="2"/>
              <a:buChar char="§"/>
            </a:pPr>
            <a:endParaRPr lang="en-US" dirty="0" smtClean="0"/>
          </a:p>
          <a:p>
            <a:pPr lvl="1">
              <a:buFont typeface="Wingdings" panose="05000000000000000000" pitchFamily="2" charset="2"/>
              <a:buChar char="§"/>
            </a:pPr>
            <a:r>
              <a:rPr lang="en-US" sz="2800" dirty="0" smtClean="0"/>
              <a:t>Other specific types of trademarks</a:t>
            </a:r>
          </a:p>
          <a:p>
            <a:pPr lvl="2">
              <a:buFont typeface="Wingdings" panose="05000000000000000000" pitchFamily="2" charset="2"/>
              <a:buChar char="§"/>
            </a:pPr>
            <a:r>
              <a:rPr lang="en-US" sz="2000" dirty="0" smtClean="0"/>
              <a:t>Collective marks </a:t>
            </a:r>
          </a:p>
          <a:p>
            <a:pPr lvl="2">
              <a:buFont typeface="Wingdings" panose="05000000000000000000" pitchFamily="2" charset="2"/>
              <a:buChar char="§"/>
            </a:pPr>
            <a:r>
              <a:rPr lang="en-US" sz="2000" dirty="0" smtClean="0"/>
              <a:t>Certification marks</a:t>
            </a:r>
            <a:endParaRPr lang="en-US" sz="2000" dirty="0"/>
          </a:p>
          <a:p>
            <a:pPr marL="128016" lvl="1" indent="0">
              <a:buNone/>
            </a:pPr>
            <a:endParaRPr lang="en-US" dirty="0" smtClean="0"/>
          </a:p>
          <a:p>
            <a:pPr>
              <a:buFont typeface="Wingdings" panose="05000000000000000000" pitchFamily="2" charset="2"/>
              <a:buChar char="§"/>
            </a:pPr>
            <a:endParaRPr lang="en-US" dirty="0"/>
          </a:p>
          <a:p>
            <a:pPr>
              <a:buFont typeface="Wingdings" panose="05000000000000000000" pitchFamily="2" charset="2"/>
              <a:buChar char="§"/>
            </a:pPr>
            <a:endParaRPr lang="en-US" dirty="0"/>
          </a:p>
          <a:p>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1875" y="756666"/>
            <a:ext cx="952500" cy="952500"/>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99912" y="994791"/>
            <a:ext cx="476250" cy="476250"/>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31581" y="1013841"/>
            <a:ext cx="457200" cy="457200"/>
          </a:xfrm>
          <a:prstGeom prst="rect">
            <a:avLst/>
          </a:prstGeom>
        </p:spPr>
      </p:pic>
    </p:spTree>
    <p:extLst>
      <p:ext uri="{BB962C8B-B14F-4D97-AF65-F5344CB8AC3E}">
        <p14:creationId xmlns:p14="http://schemas.microsoft.com/office/powerpoint/2010/main" val="196695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Protecting trademarks</a:t>
            </a:r>
            <a:endParaRPr lang="en-US" dirty="0"/>
          </a:p>
        </p:txBody>
      </p:sp>
      <p:sp>
        <p:nvSpPr>
          <p:cNvPr id="3" name="Content Placeholder 2"/>
          <p:cNvSpPr>
            <a:spLocks noGrp="1"/>
          </p:cNvSpPr>
          <p:nvPr>
            <p:ph idx="1"/>
          </p:nvPr>
        </p:nvSpPr>
        <p:spPr>
          <a:xfrm>
            <a:off x="1024128" y="2285999"/>
            <a:ext cx="9720073" cy="2886891"/>
          </a:xfrm>
        </p:spPr>
        <p:txBody>
          <a:bodyPr>
            <a:noAutofit/>
          </a:bodyPr>
          <a:lstStyle/>
          <a:p>
            <a:pPr>
              <a:buFont typeface="Wingdings" panose="05000000000000000000" pitchFamily="2" charset="2"/>
              <a:buChar char="§"/>
            </a:pPr>
            <a:r>
              <a:rPr lang="en-US" sz="2800" dirty="0" smtClean="0"/>
              <a:t>Registration and Use</a:t>
            </a:r>
            <a:endParaRPr lang="en-US" sz="2400" dirty="0"/>
          </a:p>
          <a:p>
            <a:pPr lvl="1">
              <a:buFont typeface="Wingdings" panose="05000000000000000000" pitchFamily="2" charset="2"/>
              <a:buChar char="§"/>
            </a:pPr>
            <a:r>
              <a:rPr lang="en-US" sz="2000" dirty="0" smtClean="0"/>
              <a:t>Submit reproduction of mark to the trademark office </a:t>
            </a:r>
          </a:p>
          <a:p>
            <a:pPr lvl="1">
              <a:buFont typeface="Wingdings" panose="05000000000000000000" pitchFamily="2" charset="2"/>
              <a:buChar char="§"/>
            </a:pPr>
            <a:r>
              <a:rPr lang="en-US" sz="2000" dirty="0" smtClean="0"/>
              <a:t>Full list of goods and services to which it would apply </a:t>
            </a:r>
            <a:endParaRPr lang="en-US" dirty="0"/>
          </a:p>
          <a:p>
            <a:pPr lvl="1">
              <a:buFont typeface="Wingdings" panose="05000000000000000000" pitchFamily="2" charset="2"/>
              <a:buChar char="§"/>
            </a:pPr>
            <a:r>
              <a:rPr lang="en-US" sz="2800" dirty="0" smtClean="0"/>
              <a:t>Exclusive right </a:t>
            </a:r>
            <a:r>
              <a:rPr lang="en-US" sz="2800" dirty="0"/>
              <a:t>to control who uses it: they can use it to identify their own goods or services, or license or sell it for someone else to use</a:t>
            </a:r>
            <a:r>
              <a:rPr lang="en-US" sz="2800" dirty="0" smtClean="0"/>
              <a:t>.</a:t>
            </a:r>
            <a:endParaRPr lang="en-US" sz="2800" dirty="0"/>
          </a:p>
          <a:p>
            <a:pPr lvl="1">
              <a:buFont typeface="Wingdings" panose="05000000000000000000" pitchFamily="2" charset="2"/>
              <a:buChar char="§"/>
            </a:pPr>
            <a:r>
              <a:rPr lang="en-US" sz="2800" dirty="0" smtClean="0"/>
              <a:t>Trademark protection is </a:t>
            </a:r>
            <a:r>
              <a:rPr lang="en-US" sz="2800" dirty="0" smtClean="0">
                <a:solidFill>
                  <a:srgbClr val="1CADE4"/>
                </a:solidFill>
              </a:rPr>
              <a:t>TERRITORIAL</a:t>
            </a:r>
            <a:r>
              <a:rPr lang="en-US" sz="2800" dirty="0" smtClean="0"/>
              <a:t> </a:t>
            </a:r>
          </a:p>
        </p:txBody>
      </p:sp>
      <p:sp>
        <p:nvSpPr>
          <p:cNvPr id="4" name="Rectangle 3"/>
          <p:cNvSpPr/>
          <p:nvPr/>
        </p:nvSpPr>
        <p:spPr>
          <a:xfrm>
            <a:off x="2791426" y="5335825"/>
            <a:ext cx="6704849" cy="523220"/>
          </a:xfrm>
          <a:prstGeom prst="rect">
            <a:avLst/>
          </a:prstGeom>
        </p:spPr>
        <p:txBody>
          <a:bodyPr wrap="none">
            <a:spAutoFit/>
          </a:bodyPr>
          <a:lstStyle/>
          <a:p>
            <a:pPr lvl="0"/>
            <a:r>
              <a:rPr lang="en-US" sz="2800" dirty="0">
                <a:solidFill>
                  <a:srgbClr val="1CADE4"/>
                </a:solidFill>
              </a:rPr>
              <a:t>International System – WIPO </a:t>
            </a:r>
            <a:r>
              <a:rPr lang="en-US" sz="2800" dirty="0" smtClean="0">
                <a:solidFill>
                  <a:srgbClr val="1CADE4"/>
                </a:solidFill>
              </a:rPr>
              <a:t>Madrid </a:t>
            </a:r>
            <a:r>
              <a:rPr lang="en-US" sz="2800" dirty="0">
                <a:solidFill>
                  <a:srgbClr val="1CADE4"/>
                </a:solidFill>
              </a:rPr>
              <a:t>System </a:t>
            </a:r>
          </a:p>
        </p:txBody>
      </p:sp>
      <p:sp>
        <p:nvSpPr>
          <p:cNvPr id="5" name="Right Arrow 4"/>
          <p:cNvSpPr/>
          <p:nvPr/>
        </p:nvSpPr>
        <p:spPr>
          <a:xfrm>
            <a:off x="1645919" y="5466630"/>
            <a:ext cx="836023" cy="2616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844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Geographical indications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A geographical </a:t>
            </a:r>
            <a:r>
              <a:rPr lang="en-US" sz="2800" dirty="0" smtClean="0"/>
              <a:t>indication (GI) </a:t>
            </a:r>
            <a:r>
              <a:rPr lang="en-US" sz="2800" dirty="0"/>
              <a:t>is a sign used on products that have a specific geographical origin and possess qualities or a reputation that are due to that origin</a:t>
            </a:r>
            <a:r>
              <a:rPr lang="en-US" sz="2800" dirty="0" smtClean="0"/>
              <a:t>.</a:t>
            </a:r>
          </a:p>
          <a:p>
            <a:pPr lvl="1">
              <a:buFont typeface="Wingdings" panose="05000000000000000000" pitchFamily="2" charset="2"/>
              <a:buChar char="§"/>
            </a:pPr>
            <a:r>
              <a:rPr lang="en-US" sz="2400" dirty="0" smtClean="0"/>
              <a:t> Examples of geographical indications – </a:t>
            </a:r>
            <a:r>
              <a:rPr lang="en-US" sz="2400" dirty="0"/>
              <a:t>often food and drink, such as Roquefort cheese from France, Darjeeling tea from India and Tequila </a:t>
            </a:r>
            <a:r>
              <a:rPr lang="en-US" sz="2400" dirty="0" smtClean="0"/>
              <a:t>liquor (&lt;insert examples from your country if relevant&gt;)</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dirty="0" smtClean="0"/>
              <a:t>Appellations of origin (AO) are a type of geographical indication </a:t>
            </a:r>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1989" y="1030224"/>
            <a:ext cx="609600" cy="6096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02237" y="1030224"/>
            <a:ext cx="609600" cy="609600"/>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02485" y="813816"/>
            <a:ext cx="914400" cy="914400"/>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63200" y="1030224"/>
            <a:ext cx="762000" cy="762000"/>
          </a:xfrm>
          <a:prstGeom prst="rect">
            <a:avLst/>
          </a:prstGeom>
        </p:spPr>
      </p:pic>
    </p:spTree>
    <p:extLst>
      <p:ext uri="{BB962C8B-B14F-4D97-AF65-F5344CB8AC3E}">
        <p14:creationId xmlns:p14="http://schemas.microsoft.com/office/powerpoint/2010/main" val="4052778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Protecting geographical indications</a:t>
            </a:r>
            <a:endParaRPr lang="en-US" dirty="0"/>
          </a:p>
        </p:txBody>
      </p:sp>
      <p:sp>
        <p:nvSpPr>
          <p:cNvPr id="3" name="Content Placeholder 2"/>
          <p:cNvSpPr>
            <a:spLocks noGrp="1"/>
          </p:cNvSpPr>
          <p:nvPr>
            <p:ph idx="1"/>
          </p:nvPr>
        </p:nvSpPr>
        <p:spPr>
          <a:xfrm>
            <a:off x="1024128" y="2286000"/>
            <a:ext cx="4592901" cy="3396343"/>
          </a:xfrm>
        </p:spPr>
        <p:txBody>
          <a:bodyPr>
            <a:normAutofit lnSpcReduction="10000"/>
          </a:bodyPr>
          <a:lstStyle/>
          <a:p>
            <a:pPr marL="128016" lvl="1" indent="0">
              <a:buNone/>
            </a:pPr>
            <a:r>
              <a:rPr lang="en-US" sz="2400" b="1" dirty="0" smtClean="0"/>
              <a:t>3 MAIN WAYS </a:t>
            </a:r>
          </a:p>
          <a:p>
            <a:pPr lvl="1">
              <a:buFont typeface="Wingdings" panose="05000000000000000000" pitchFamily="2" charset="2"/>
              <a:buChar char="§"/>
            </a:pPr>
            <a:r>
              <a:rPr lang="en-US" sz="2400" dirty="0" smtClean="0"/>
              <a:t>Special GIs laws – sui generis system</a:t>
            </a:r>
          </a:p>
          <a:p>
            <a:pPr lvl="1">
              <a:buFont typeface="Wingdings" panose="05000000000000000000" pitchFamily="2" charset="2"/>
              <a:buChar char="§"/>
            </a:pPr>
            <a:r>
              <a:rPr lang="en-US" sz="2400" dirty="0" smtClean="0"/>
              <a:t>Using collective or certification marks </a:t>
            </a:r>
          </a:p>
          <a:p>
            <a:pPr marL="128016" lvl="1" indent="0">
              <a:buNone/>
            </a:pPr>
            <a:endParaRPr lang="en-US" sz="2400" dirty="0" smtClean="0"/>
          </a:p>
          <a:p>
            <a:pPr lvl="1">
              <a:buFont typeface="Wingdings" panose="05000000000000000000" pitchFamily="2" charset="2"/>
              <a:buChar char="§"/>
            </a:pPr>
            <a:r>
              <a:rPr lang="en-US" sz="2400" dirty="0" smtClean="0"/>
              <a:t>Methods focusing on business practices, including administrative product approval schemes </a:t>
            </a:r>
          </a:p>
          <a:p>
            <a:pPr marL="128016" lvl="1" indent="0">
              <a:buNone/>
            </a:pPr>
            <a:endParaRPr lang="en-US" dirty="0"/>
          </a:p>
          <a:p>
            <a:pPr marL="128016" lvl="1" indent="0">
              <a:buNone/>
            </a:pPr>
            <a:endParaRPr lang="en-US" dirty="0" smtClean="0"/>
          </a:p>
          <a:p>
            <a:endParaRPr lang="en-US" dirty="0"/>
          </a:p>
        </p:txBody>
      </p:sp>
      <p:sp>
        <p:nvSpPr>
          <p:cNvPr id="4" name="Right Brace 3"/>
          <p:cNvSpPr/>
          <p:nvPr/>
        </p:nvSpPr>
        <p:spPr>
          <a:xfrm>
            <a:off x="5029200" y="2586269"/>
            <a:ext cx="1175657" cy="1267097"/>
          </a:xfrm>
          <a:prstGeom prst="rightBrace">
            <a:avLst>
              <a:gd name="adj1" fmla="val 611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6701245" y="2131858"/>
            <a:ext cx="4193177" cy="3046988"/>
          </a:xfrm>
          <a:prstGeom prst="rect">
            <a:avLst/>
          </a:prstGeom>
          <a:noFill/>
        </p:spPr>
        <p:txBody>
          <a:bodyPr wrap="square" rtlCol="0">
            <a:spAutoFit/>
          </a:bodyPr>
          <a:lstStyle/>
          <a:p>
            <a:r>
              <a:rPr lang="en-US" sz="2400" dirty="0"/>
              <a:t>Rights for collective use by those who comply with defined </a:t>
            </a:r>
            <a:r>
              <a:rPr lang="en-US" sz="2400" dirty="0" smtClean="0"/>
              <a:t>standards</a:t>
            </a:r>
          </a:p>
          <a:p>
            <a:pPr marL="342900" indent="-342900">
              <a:buFont typeface="Wingdings" panose="05000000000000000000" pitchFamily="2" charset="2"/>
              <a:buChar char="§"/>
            </a:pPr>
            <a:r>
              <a:rPr lang="en-US" sz="2400" dirty="0" smtClean="0"/>
              <a:t>Allows legitimate producers, to use the law to stop a GI being used on goods produced elsewhere or to a different standard </a:t>
            </a:r>
            <a:endParaRPr lang="en-US" sz="2400" dirty="0"/>
          </a:p>
        </p:txBody>
      </p:sp>
      <p:sp>
        <p:nvSpPr>
          <p:cNvPr id="6" name="Rectangle 5"/>
          <p:cNvSpPr/>
          <p:nvPr/>
        </p:nvSpPr>
        <p:spPr>
          <a:xfrm>
            <a:off x="2265906" y="5621901"/>
            <a:ext cx="8628516" cy="523220"/>
          </a:xfrm>
          <a:prstGeom prst="rect">
            <a:avLst/>
          </a:prstGeom>
        </p:spPr>
        <p:txBody>
          <a:bodyPr wrap="none">
            <a:spAutoFit/>
          </a:bodyPr>
          <a:lstStyle/>
          <a:p>
            <a:pPr lvl="0"/>
            <a:r>
              <a:rPr lang="en-US" sz="2800" dirty="0">
                <a:solidFill>
                  <a:srgbClr val="1CADE4"/>
                </a:solidFill>
              </a:rPr>
              <a:t>International System – WIPO </a:t>
            </a:r>
            <a:r>
              <a:rPr lang="en-US" sz="2800" dirty="0" smtClean="0">
                <a:solidFill>
                  <a:srgbClr val="1CADE4"/>
                </a:solidFill>
              </a:rPr>
              <a:t>Lisbon System (AOs and GIs) </a:t>
            </a:r>
            <a:endParaRPr lang="en-US" sz="2800" dirty="0">
              <a:solidFill>
                <a:srgbClr val="1CADE4"/>
              </a:solidFill>
            </a:endParaRPr>
          </a:p>
        </p:txBody>
      </p:sp>
      <p:sp>
        <p:nvSpPr>
          <p:cNvPr id="8" name="Right Arrow 7"/>
          <p:cNvSpPr/>
          <p:nvPr/>
        </p:nvSpPr>
        <p:spPr>
          <a:xfrm>
            <a:off x="1227006" y="5782927"/>
            <a:ext cx="836023" cy="2616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1313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and related rights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2800" dirty="0"/>
              <a:t>Copyright, or authors’ right, is a legal term used to describe the rights that creators have in their literary, artistic and scientific works</a:t>
            </a:r>
            <a:r>
              <a:rPr lang="en-US" sz="2800" dirty="0" smtClean="0"/>
              <a:t>.</a:t>
            </a:r>
          </a:p>
          <a:p>
            <a:pPr lvl="2">
              <a:buFont typeface="Wingdings" panose="05000000000000000000" pitchFamily="2" charset="2"/>
              <a:buChar char="§"/>
            </a:pPr>
            <a:r>
              <a:rPr lang="en-US" sz="2000" dirty="0"/>
              <a:t>B</a:t>
            </a:r>
            <a:r>
              <a:rPr lang="en-US" sz="2000" dirty="0" smtClean="0"/>
              <a:t>ooks</a:t>
            </a:r>
            <a:r>
              <a:rPr lang="en-US" sz="2000" dirty="0"/>
              <a:t>, music, paintings, sculpture and films, but also computer programs, databases, advertisements, maps and technical drawings, among other things. </a:t>
            </a:r>
            <a:endParaRPr lang="en-US" sz="2000" dirty="0" smtClean="0"/>
          </a:p>
          <a:p>
            <a:pPr lvl="2">
              <a:buFont typeface="Wingdings" panose="05000000000000000000" pitchFamily="2" charset="2"/>
              <a:buChar char="§"/>
            </a:pPr>
            <a:r>
              <a:rPr lang="en-US" sz="2000" dirty="0" smtClean="0"/>
              <a:t>Rights of performers</a:t>
            </a:r>
            <a:r>
              <a:rPr lang="en-US" sz="2000" dirty="0"/>
              <a:t>, broadcasters </a:t>
            </a:r>
            <a:r>
              <a:rPr lang="en-US" sz="2000" dirty="0" smtClean="0"/>
              <a:t>and producers </a:t>
            </a:r>
            <a:r>
              <a:rPr lang="en-US" sz="2000" dirty="0"/>
              <a:t>of sound recordings</a:t>
            </a:r>
            <a:r>
              <a:rPr lang="en-US" sz="2000" dirty="0" smtClean="0"/>
              <a:t>.</a:t>
            </a:r>
          </a:p>
          <a:p>
            <a:pPr marL="310896" lvl="2" indent="0">
              <a:buNone/>
            </a:pPr>
            <a:endParaRPr lang="en-US" sz="2000" dirty="0" smtClean="0"/>
          </a:p>
          <a:p>
            <a:pPr marL="310896" lvl="2" indent="0">
              <a:buNone/>
            </a:pPr>
            <a:r>
              <a:rPr lang="en-US" sz="2800" dirty="0"/>
              <a:t>Copyright </a:t>
            </a:r>
            <a:r>
              <a:rPr lang="en-US" sz="2800" b="1" dirty="0">
                <a:solidFill>
                  <a:srgbClr val="1CADE4"/>
                </a:solidFill>
              </a:rPr>
              <a:t>DOES NOT</a:t>
            </a:r>
            <a:r>
              <a:rPr lang="en-US" sz="2800" dirty="0"/>
              <a:t> </a:t>
            </a:r>
            <a:r>
              <a:rPr lang="en-US" sz="2800" dirty="0" smtClean="0"/>
              <a:t>cover ideas </a:t>
            </a:r>
            <a:r>
              <a:rPr lang="en-US" sz="2800" dirty="0"/>
              <a:t>themselves, procedures, methods of operation, or mathematical concepts.</a:t>
            </a:r>
          </a:p>
          <a:p>
            <a:pPr marL="310896" lvl="2" indent="0">
              <a:buNone/>
            </a:pPr>
            <a:endParaRPr lang="en-US" sz="28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0590" y="868299"/>
            <a:ext cx="933450" cy="93345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93964" y="1144524"/>
            <a:ext cx="664436" cy="657225"/>
          </a:xfrm>
          <a:prstGeom prst="rect">
            <a:avLst/>
          </a:prstGeom>
        </p:spPr>
      </p:pic>
    </p:spTree>
    <p:extLst>
      <p:ext uri="{BB962C8B-B14F-4D97-AF65-F5344CB8AC3E}">
        <p14:creationId xmlns:p14="http://schemas.microsoft.com/office/powerpoint/2010/main" val="24278123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rights does copyright provide ? </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sz="3200" dirty="0" smtClean="0"/>
              <a:t>Economic and moral rights </a:t>
            </a:r>
          </a:p>
          <a:p>
            <a:pPr>
              <a:buFont typeface="Wingdings" panose="05000000000000000000" pitchFamily="2" charset="2"/>
              <a:buChar char="§"/>
            </a:pPr>
            <a:r>
              <a:rPr lang="en-US" sz="3200" dirty="0" smtClean="0"/>
              <a:t>Transferrable economic rights</a:t>
            </a:r>
          </a:p>
          <a:p>
            <a:pPr lvl="1">
              <a:buFont typeface="Wingdings" panose="05000000000000000000" pitchFamily="2" charset="2"/>
              <a:buChar char="§"/>
            </a:pPr>
            <a:r>
              <a:rPr lang="en-US" sz="2800" dirty="0" smtClean="0"/>
              <a:t>Licensing</a:t>
            </a:r>
          </a:p>
          <a:p>
            <a:pPr lvl="1">
              <a:buFont typeface="Wingdings" panose="05000000000000000000" pitchFamily="2" charset="2"/>
              <a:buChar char="§"/>
            </a:pPr>
            <a:r>
              <a:rPr lang="en-US" sz="2800" dirty="0" smtClean="0"/>
              <a:t>Assignment </a:t>
            </a:r>
          </a:p>
          <a:p>
            <a:pPr lvl="1">
              <a:buFont typeface="Wingdings" panose="05000000000000000000" pitchFamily="2" charset="2"/>
              <a:buChar char="§"/>
            </a:pPr>
            <a:r>
              <a:rPr lang="en-US" sz="2800" dirty="0" smtClean="0"/>
              <a:t>Inheritance </a:t>
            </a:r>
          </a:p>
          <a:p>
            <a:pPr lvl="1">
              <a:buFont typeface="Wingdings" panose="05000000000000000000" pitchFamily="2" charset="2"/>
              <a:buChar char="§"/>
            </a:pPr>
            <a:endParaRPr lang="en-US" sz="2000" dirty="0"/>
          </a:p>
          <a:p>
            <a:pPr lvl="1">
              <a:buFont typeface="Wingdings" panose="05000000000000000000" pitchFamily="2" charset="2"/>
              <a:buChar char="§"/>
            </a:pPr>
            <a:r>
              <a:rPr lang="en-US" sz="2400" dirty="0" smtClean="0"/>
              <a:t>Examples: Assignment of rights to publishers in exchange of </a:t>
            </a:r>
            <a:r>
              <a:rPr lang="en-US" sz="2400" dirty="0" smtClean="0"/>
              <a:t>royalties, </a:t>
            </a:r>
            <a:r>
              <a:rPr lang="en-US" sz="2400" dirty="0" smtClean="0"/>
              <a:t>licensing or assigning rights to collective management organizations (CMOs), allow free use of the work based on certain conditions such as Creative Commons Licenses… </a:t>
            </a:r>
          </a:p>
          <a:p>
            <a:pPr lvl="1">
              <a:buFont typeface="Wingdings" panose="05000000000000000000" pitchFamily="2" charset="2"/>
              <a:buChar char="§"/>
            </a:pPr>
            <a:endParaRPr lang="en-US" dirty="0"/>
          </a:p>
          <a:p>
            <a:pPr marL="128016" lvl="1" indent="0">
              <a:buNone/>
            </a:pPr>
            <a:endParaRPr lang="en-US" dirty="0"/>
          </a:p>
        </p:txBody>
      </p:sp>
    </p:spTree>
    <p:extLst>
      <p:ext uri="{BB962C8B-B14F-4D97-AF65-F5344CB8AC3E}">
        <p14:creationId xmlns:p14="http://schemas.microsoft.com/office/powerpoint/2010/main" val="34901333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050272" cy="1499616"/>
          </a:xfrm>
        </p:spPr>
        <p:txBody>
          <a:bodyPr/>
          <a:lstStyle/>
          <a:p>
            <a:r>
              <a:rPr lang="en-US" dirty="0" smtClean="0"/>
              <a:t>Copyright minimum standard of protection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2800" dirty="0" smtClean="0"/>
              <a:t>Automatic protection – no registration formalities</a:t>
            </a:r>
          </a:p>
          <a:p>
            <a:pPr>
              <a:buFont typeface="Wingdings" panose="05000000000000000000" pitchFamily="2" charset="2"/>
              <a:buChar char="§"/>
            </a:pPr>
            <a:r>
              <a:rPr lang="en-US" sz="2800" dirty="0" smtClean="0"/>
              <a:t>Protection throughout the life of the creator + 50 years after the creator’s death</a:t>
            </a:r>
          </a:p>
          <a:p>
            <a:pPr>
              <a:buFont typeface="Wingdings" panose="05000000000000000000" pitchFamily="2" charset="2"/>
              <a:buChar char="§"/>
            </a:pPr>
            <a:r>
              <a:rPr lang="en-US" sz="2800" dirty="0" smtClean="0"/>
              <a:t>International law means that copyrighted works are protected in most countries, not just where they were created </a:t>
            </a:r>
            <a:endParaRPr lang="en-US" sz="2800" dirty="0"/>
          </a:p>
          <a:p>
            <a:pPr>
              <a:buFont typeface="Wingdings" panose="05000000000000000000" pitchFamily="2" charset="2"/>
              <a:buChar char="§"/>
            </a:pPr>
            <a:endParaRPr lang="en-US" dirty="0" smtClean="0"/>
          </a:p>
          <a:p>
            <a:pPr marL="0" indent="0">
              <a:buNone/>
            </a:pPr>
            <a:endParaRPr lang="en-US" dirty="0"/>
          </a:p>
        </p:txBody>
      </p:sp>
    </p:spTree>
    <p:extLst>
      <p:ext uri="{BB962C8B-B14F-4D97-AF65-F5344CB8AC3E}">
        <p14:creationId xmlns:p14="http://schemas.microsoft.com/office/powerpoint/2010/main" val="2149835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 Introduction</a:t>
            </a:r>
          </a:p>
          <a:p>
            <a:pPr>
              <a:buFont typeface="Wingdings" panose="05000000000000000000" pitchFamily="2" charset="2"/>
              <a:buChar char="§"/>
            </a:pPr>
            <a:r>
              <a:rPr lang="en-US" dirty="0" smtClean="0">
                <a:solidFill>
                  <a:schemeClr val="bg1">
                    <a:lumMod val="75000"/>
                  </a:schemeClr>
                </a:solidFill>
              </a:rPr>
              <a:t> </a:t>
            </a:r>
            <a:r>
              <a:rPr lang="en-US" dirty="0" smtClean="0"/>
              <a:t>Why does IP matter ?</a:t>
            </a:r>
          </a:p>
          <a:p>
            <a:pPr>
              <a:buFont typeface="Wingdings" panose="05000000000000000000" pitchFamily="2" charset="2"/>
              <a:buChar char="§"/>
            </a:pPr>
            <a:r>
              <a:rPr lang="en-US" dirty="0" smtClean="0"/>
              <a:t> Patents </a:t>
            </a:r>
          </a:p>
          <a:p>
            <a:pPr>
              <a:buFont typeface="Wingdings" panose="05000000000000000000" pitchFamily="2" charset="2"/>
              <a:buChar char="§"/>
            </a:pPr>
            <a:r>
              <a:rPr lang="en-US" dirty="0" smtClean="0"/>
              <a:t> Industrial Designs </a:t>
            </a:r>
          </a:p>
          <a:p>
            <a:pPr>
              <a:buFont typeface="Wingdings" panose="05000000000000000000" pitchFamily="2" charset="2"/>
              <a:buChar char="§"/>
            </a:pPr>
            <a:r>
              <a:rPr lang="en-US" dirty="0" smtClean="0"/>
              <a:t> Trademarks</a:t>
            </a:r>
          </a:p>
          <a:p>
            <a:pPr>
              <a:buFont typeface="Wingdings" panose="05000000000000000000" pitchFamily="2" charset="2"/>
              <a:buChar char="§"/>
            </a:pPr>
            <a:r>
              <a:rPr lang="en-US" dirty="0" smtClean="0"/>
              <a:t> Geographical Indications</a:t>
            </a:r>
          </a:p>
          <a:p>
            <a:pPr>
              <a:buFont typeface="Wingdings" panose="05000000000000000000" pitchFamily="2" charset="2"/>
              <a:buChar char="§"/>
            </a:pPr>
            <a:r>
              <a:rPr lang="en-US" dirty="0"/>
              <a:t> </a:t>
            </a:r>
            <a:r>
              <a:rPr lang="en-US" dirty="0" smtClean="0"/>
              <a:t>Copyright and related rights</a:t>
            </a:r>
          </a:p>
          <a:p>
            <a:pPr marL="0" indent="0">
              <a:buNone/>
            </a:pPr>
            <a:endParaRPr lang="en-US" dirty="0" smtClean="0"/>
          </a:p>
          <a:p>
            <a:pPr>
              <a:buFont typeface="Wingdings" panose="05000000000000000000" pitchFamily="2" charset="2"/>
              <a:buChar char="§"/>
            </a:pPr>
            <a:endParaRPr lang="en-US" dirty="0"/>
          </a:p>
        </p:txBody>
      </p:sp>
    </p:spTree>
    <p:extLst>
      <p:ext uri="{BB962C8B-B14F-4D97-AF65-F5344CB8AC3E}">
        <p14:creationId xmlns:p14="http://schemas.microsoft.com/office/powerpoint/2010/main" val="225160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to copyright protection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6289442"/>
              </p:ext>
            </p:extLst>
          </p:nvPr>
        </p:nvGraphicFramePr>
        <p:xfrm>
          <a:off x="1023938" y="1907176"/>
          <a:ext cx="10523628" cy="44015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4808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l"/>
            <a:r>
              <a:rPr lang="fr-CH" dirty="0" smtClean="0"/>
              <a:t>THANK YOU FOR YOUR ATTENTION </a:t>
            </a:r>
            <a:endParaRPr lang="en-US" dirty="0"/>
          </a:p>
        </p:txBody>
      </p:sp>
      <p:sp>
        <p:nvSpPr>
          <p:cNvPr id="7" name="Subtitle 6"/>
          <p:cNvSpPr>
            <a:spLocks noGrp="1"/>
          </p:cNvSpPr>
          <p:nvPr>
            <p:ph type="subTitle" idx="1"/>
          </p:nvPr>
        </p:nvSpPr>
        <p:spPr/>
        <p:txBody>
          <a:bodyPr>
            <a:normAutofit fontScale="92500"/>
          </a:bodyPr>
          <a:lstStyle/>
          <a:p>
            <a:r>
              <a:rPr lang="en-US" dirty="0"/>
              <a:t>For more information please refer to WIPO publication “What is Intellectual Property” , 2020 https://www.wipo.int/edocs/pubdocs/en/wipo_pub_450_2020.pdf </a:t>
            </a:r>
          </a:p>
        </p:txBody>
      </p:sp>
    </p:spTree>
    <p:extLst>
      <p:ext uri="{BB962C8B-B14F-4D97-AF65-F5344CB8AC3E}">
        <p14:creationId xmlns:p14="http://schemas.microsoft.com/office/powerpoint/2010/main" val="806454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is </a:t>
            </a:r>
            <a:r>
              <a:rPr lang="en-US" dirty="0" err="1" smtClean="0"/>
              <a:t>ip</a:t>
            </a:r>
            <a:r>
              <a:rPr lang="en-US" dirty="0" smtClean="0"/>
              <a:t> ? </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97379" y="2435125"/>
            <a:ext cx="1376762" cy="1376762"/>
          </a:xfrm>
        </p:spPr>
      </p:pic>
      <p:sp>
        <p:nvSpPr>
          <p:cNvPr id="7" name="Text Placeholder 6"/>
          <p:cNvSpPr>
            <a:spLocks noGrp="1"/>
          </p:cNvSpPr>
          <p:nvPr>
            <p:ph type="body" sz="half" idx="2"/>
          </p:nvPr>
        </p:nvSpPr>
        <p:spPr>
          <a:xfrm>
            <a:off x="3775587" y="2208869"/>
            <a:ext cx="7502013" cy="3762294"/>
          </a:xfrm>
        </p:spPr>
        <p:txBody>
          <a:bodyPr>
            <a:normAutofit/>
          </a:bodyPr>
          <a:lstStyle/>
          <a:p>
            <a:r>
              <a:rPr lang="en-US" sz="3600" dirty="0"/>
              <a:t>Intellectual property (IP) refers to </a:t>
            </a:r>
            <a:r>
              <a:rPr lang="en-US" sz="3600" dirty="0">
                <a:solidFill>
                  <a:srgbClr val="1CADE4"/>
                </a:solidFill>
              </a:rPr>
              <a:t>creations of the mind </a:t>
            </a:r>
            <a:r>
              <a:rPr lang="en-US" sz="3600" dirty="0"/>
              <a:t>– everything from works of art to inventions, computer programs to trademarks and other commercial signs.</a:t>
            </a:r>
          </a:p>
        </p:txBody>
      </p:sp>
    </p:spTree>
    <p:extLst>
      <p:ext uri="{BB962C8B-B14F-4D97-AF65-F5344CB8AC3E}">
        <p14:creationId xmlns:p14="http://schemas.microsoft.com/office/powerpoint/2010/main" val="1222799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Why does </a:t>
            </a:r>
            <a:r>
              <a:rPr lang="en-US" dirty="0" err="1" smtClean="0"/>
              <a:t>Ip</a:t>
            </a:r>
            <a:r>
              <a:rPr lang="en-US" dirty="0" smtClean="0"/>
              <a:t> </a:t>
            </a:r>
            <a:r>
              <a:rPr lang="en-US" dirty="0" err="1" smtClean="0"/>
              <a:t>mATTERS</a:t>
            </a:r>
            <a:r>
              <a:rPr lang="en-US" dirty="0" smtClean="0"/>
              <a:t> ?</a:t>
            </a:r>
            <a:endParaRPr lang="en-US" dirty="0"/>
          </a:p>
        </p:txBody>
      </p:sp>
      <p:sp>
        <p:nvSpPr>
          <p:cNvPr id="6" name="Content Placeholder 5"/>
          <p:cNvSpPr>
            <a:spLocks noGrp="1"/>
          </p:cNvSpPr>
          <p:nvPr>
            <p:ph idx="1"/>
          </p:nvPr>
        </p:nvSpPr>
        <p:spPr>
          <a:xfrm>
            <a:off x="4483510" y="2286000"/>
            <a:ext cx="6489290" cy="4023360"/>
          </a:xfrm>
        </p:spPr>
        <p:txBody>
          <a:bodyPr/>
          <a:lstStyle/>
          <a:p>
            <a:pPr>
              <a:buFont typeface="Wingdings" panose="05000000000000000000" pitchFamily="2" charset="2"/>
              <a:buChar char="§"/>
            </a:pPr>
            <a:r>
              <a:rPr lang="en-US" sz="3200" dirty="0" smtClean="0"/>
              <a:t> IP rights encourages inventors, artists, scientists and business to develop their innovations and creations, by giving them a chance to </a:t>
            </a:r>
            <a:r>
              <a:rPr lang="en-US" sz="3200" dirty="0" smtClean="0">
                <a:solidFill>
                  <a:srgbClr val="1CADE4"/>
                </a:solidFill>
              </a:rPr>
              <a:t>make a fair return on their investment</a:t>
            </a:r>
          </a:p>
          <a:p>
            <a:pPr>
              <a:buFont typeface="Wingdings" panose="05000000000000000000" pitchFamily="2" charset="2"/>
              <a:buChar char="§"/>
            </a:pP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1360" y="2467894"/>
            <a:ext cx="1079091" cy="1079091"/>
          </a:xfrm>
          <a:prstGeom prst="rect">
            <a:avLst/>
          </a:prstGeom>
        </p:spPr>
      </p:pic>
    </p:spTree>
    <p:extLst>
      <p:ext uri="{BB962C8B-B14F-4D97-AF65-F5344CB8AC3E}">
        <p14:creationId xmlns:p14="http://schemas.microsoft.com/office/powerpoint/2010/main" val="645768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types and categories of </a:t>
            </a:r>
            <a:r>
              <a:rPr lang="en-US" dirty="0" err="1" smtClean="0"/>
              <a:t>ip</a:t>
            </a:r>
            <a:r>
              <a:rPr lang="en-US" dirty="0" smtClean="0"/>
              <a:t> </a:t>
            </a:r>
            <a:endParaRPr lang="en-US" dirty="0"/>
          </a:p>
        </p:txBody>
      </p:sp>
      <p:sp>
        <p:nvSpPr>
          <p:cNvPr id="4" name="Text Placeholder 3"/>
          <p:cNvSpPr>
            <a:spLocks noGrp="1"/>
          </p:cNvSpPr>
          <p:nvPr>
            <p:ph type="body" idx="1"/>
          </p:nvPr>
        </p:nvSpPr>
        <p:spPr>
          <a:xfrm>
            <a:off x="970308" y="1959428"/>
            <a:ext cx="4754880" cy="686687"/>
          </a:xfrm>
          <a:ln>
            <a:solidFill>
              <a:schemeClr val="accent2"/>
            </a:solidFill>
          </a:ln>
        </p:spPr>
        <p:txBody>
          <a:bodyPr>
            <a:normAutofit/>
          </a:bodyPr>
          <a:lstStyle/>
          <a:p>
            <a:r>
              <a:rPr lang="en-US" sz="2400" dirty="0" smtClean="0">
                <a:solidFill>
                  <a:srgbClr val="1CADE4"/>
                </a:solidFill>
              </a:rPr>
              <a:t>Industrial</a:t>
            </a:r>
            <a:r>
              <a:rPr lang="en-US" sz="2400" dirty="0" smtClean="0"/>
              <a:t> Property</a:t>
            </a:r>
            <a:endParaRPr lang="en-US" sz="2400" dirty="0"/>
          </a:p>
        </p:txBody>
      </p:sp>
      <p:sp>
        <p:nvSpPr>
          <p:cNvPr id="5" name="Content Placeholder 4"/>
          <p:cNvSpPr>
            <a:spLocks noGrp="1"/>
          </p:cNvSpPr>
          <p:nvPr>
            <p:ph sz="half" idx="2"/>
          </p:nvPr>
        </p:nvSpPr>
        <p:spPr>
          <a:xfrm>
            <a:off x="970308" y="2646116"/>
            <a:ext cx="4754880" cy="1969972"/>
          </a:xfrm>
          <a:ln>
            <a:solidFill>
              <a:schemeClr val="accent2"/>
            </a:solidFill>
          </a:ln>
        </p:spPr>
        <p:txBody>
          <a:bodyPr/>
          <a:lstStyle/>
          <a:p>
            <a:pPr>
              <a:buFont typeface="Wingdings" panose="05000000000000000000" pitchFamily="2" charset="2"/>
              <a:buChar char="§"/>
            </a:pPr>
            <a:r>
              <a:rPr lang="en-US" dirty="0" smtClean="0"/>
              <a:t>Patents</a:t>
            </a:r>
          </a:p>
          <a:p>
            <a:pPr>
              <a:buFont typeface="Wingdings" panose="05000000000000000000" pitchFamily="2" charset="2"/>
              <a:buChar char="§"/>
            </a:pPr>
            <a:r>
              <a:rPr lang="en-US" dirty="0" smtClean="0"/>
              <a:t>Industrial designs</a:t>
            </a:r>
          </a:p>
          <a:p>
            <a:pPr>
              <a:buFont typeface="Wingdings" panose="05000000000000000000" pitchFamily="2" charset="2"/>
              <a:buChar char="§"/>
            </a:pPr>
            <a:r>
              <a:rPr lang="en-US" dirty="0" smtClean="0"/>
              <a:t>Trademarks </a:t>
            </a:r>
          </a:p>
          <a:p>
            <a:pPr>
              <a:buFont typeface="Wingdings" panose="05000000000000000000" pitchFamily="2" charset="2"/>
              <a:buChar char="§"/>
            </a:pPr>
            <a:r>
              <a:rPr lang="en-US" dirty="0" smtClean="0"/>
              <a:t>Geographical Indications</a:t>
            </a:r>
            <a:endParaRPr lang="en-US" dirty="0"/>
          </a:p>
        </p:txBody>
      </p:sp>
      <p:sp>
        <p:nvSpPr>
          <p:cNvPr id="6" name="Text Placeholder 5"/>
          <p:cNvSpPr>
            <a:spLocks noGrp="1"/>
          </p:cNvSpPr>
          <p:nvPr>
            <p:ph type="body" sz="quarter" idx="3"/>
          </p:nvPr>
        </p:nvSpPr>
        <p:spPr>
          <a:xfrm>
            <a:off x="5989320" y="1959428"/>
            <a:ext cx="4754880" cy="687944"/>
          </a:xfrm>
          <a:ln>
            <a:solidFill>
              <a:schemeClr val="tx2"/>
            </a:solidFill>
          </a:ln>
        </p:spPr>
        <p:txBody>
          <a:bodyPr>
            <a:normAutofit/>
          </a:bodyPr>
          <a:lstStyle/>
          <a:p>
            <a:r>
              <a:rPr lang="en-US" sz="2400" dirty="0" smtClean="0"/>
              <a:t>Copyright and related rights </a:t>
            </a:r>
            <a:endParaRPr lang="en-US" sz="2400" dirty="0"/>
          </a:p>
        </p:txBody>
      </p:sp>
      <p:sp>
        <p:nvSpPr>
          <p:cNvPr id="7" name="Content Placeholder 6"/>
          <p:cNvSpPr>
            <a:spLocks noGrp="1"/>
          </p:cNvSpPr>
          <p:nvPr>
            <p:ph sz="quarter" idx="4"/>
          </p:nvPr>
        </p:nvSpPr>
        <p:spPr>
          <a:xfrm>
            <a:off x="5989320" y="2646116"/>
            <a:ext cx="4754880" cy="1356018"/>
          </a:xfrm>
          <a:ln>
            <a:solidFill>
              <a:schemeClr val="accent2"/>
            </a:solidFill>
          </a:ln>
        </p:spPr>
        <p:txBody>
          <a:bodyPr/>
          <a:lstStyle/>
          <a:p>
            <a:pPr>
              <a:buFont typeface="Wingdings" panose="05000000000000000000" pitchFamily="2" charset="2"/>
              <a:buChar char="§"/>
            </a:pPr>
            <a:r>
              <a:rPr lang="en-US" dirty="0"/>
              <a:t> </a:t>
            </a:r>
            <a:r>
              <a:rPr lang="en-US" dirty="0" smtClean="0"/>
              <a:t>Literary, artistic and scientific works, including performances and broadcasts </a:t>
            </a:r>
            <a:endParaRPr lang="en-US" dirty="0"/>
          </a:p>
        </p:txBody>
      </p:sp>
      <p:sp>
        <p:nvSpPr>
          <p:cNvPr id="9" name="Rectangle 8"/>
          <p:cNvSpPr/>
          <p:nvPr/>
        </p:nvSpPr>
        <p:spPr>
          <a:xfrm>
            <a:off x="2560320" y="5111958"/>
            <a:ext cx="8294913" cy="1200329"/>
          </a:xfrm>
          <a:prstGeom prst="rect">
            <a:avLst/>
          </a:prstGeom>
        </p:spPr>
        <p:txBody>
          <a:bodyPr wrap="square">
            <a:spAutoFit/>
          </a:bodyPr>
          <a:lstStyle/>
          <a:p>
            <a:r>
              <a:rPr lang="en-US" sz="2400" b="1" dirty="0">
                <a:solidFill>
                  <a:srgbClr val="1CADE4"/>
                </a:solidFill>
              </a:rPr>
              <a:t>Striking a balance </a:t>
            </a:r>
            <a:r>
              <a:rPr lang="en-US" sz="2400" dirty="0"/>
              <a:t>between rights and interests of different groups (creators vs. consumers, businesses vs. competitors, high vs. low income countries…)</a:t>
            </a:r>
          </a:p>
        </p:txBody>
      </p:sp>
      <p:sp>
        <p:nvSpPr>
          <p:cNvPr id="10" name="Right Arrow 9"/>
          <p:cNvSpPr/>
          <p:nvPr/>
        </p:nvSpPr>
        <p:spPr>
          <a:xfrm>
            <a:off x="1024128" y="5499463"/>
            <a:ext cx="1052866" cy="2126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CADE4"/>
              </a:solidFill>
            </a:endParaRPr>
          </a:p>
        </p:txBody>
      </p:sp>
    </p:spTree>
    <p:extLst>
      <p:ext uri="{BB962C8B-B14F-4D97-AF65-F5344CB8AC3E}">
        <p14:creationId xmlns:p14="http://schemas.microsoft.com/office/powerpoint/2010/main" val="36239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pATENTS</a:t>
            </a:r>
            <a:endParaRPr lang="en-US" dirty="0"/>
          </a:p>
        </p:txBody>
      </p:sp>
      <p:sp>
        <p:nvSpPr>
          <p:cNvPr id="7" name="Content Placeholder 6"/>
          <p:cNvSpPr>
            <a:spLocks noGrp="1"/>
          </p:cNvSpPr>
          <p:nvPr>
            <p:ph idx="1"/>
          </p:nvPr>
        </p:nvSpPr>
        <p:spPr>
          <a:xfrm>
            <a:off x="1024128" y="2286000"/>
            <a:ext cx="9720073" cy="4023360"/>
          </a:xfrm>
        </p:spPr>
        <p:txBody>
          <a:bodyPr/>
          <a:lstStyle/>
          <a:p>
            <a:pPr>
              <a:buFont typeface="Wingdings" panose="05000000000000000000" pitchFamily="2" charset="2"/>
              <a:buChar char="§"/>
            </a:pPr>
            <a:r>
              <a:rPr lang="en-US" sz="3200" dirty="0" smtClean="0"/>
              <a:t>Exclusive rights over an invention – stop anyone from using, making, selling the invention without permission. </a:t>
            </a:r>
          </a:p>
          <a:p>
            <a:pPr>
              <a:buFont typeface="Wingdings" panose="05000000000000000000" pitchFamily="2" charset="2"/>
              <a:buChar char="§"/>
            </a:pPr>
            <a:r>
              <a:rPr lang="en-US" sz="3200" dirty="0" smtClean="0"/>
              <a:t>Protection for a limited period of time (20 years)</a:t>
            </a:r>
          </a:p>
          <a:p>
            <a:pPr>
              <a:buFont typeface="Wingdings" panose="05000000000000000000" pitchFamily="2" charset="2"/>
              <a:buChar char="§"/>
            </a:pPr>
            <a:r>
              <a:rPr lang="en-US" sz="3200" dirty="0" smtClean="0"/>
              <a:t>Disclosure</a:t>
            </a:r>
          </a:p>
          <a:p>
            <a:pPr>
              <a:buFont typeface="Wingdings" panose="05000000000000000000" pitchFamily="2" charset="2"/>
              <a:buChar char="§"/>
            </a:pPr>
            <a:endParaRPr lang="en-US" dirty="0"/>
          </a:p>
          <a:p>
            <a:pPr>
              <a:buFont typeface="Wingdings" panose="05000000000000000000" pitchFamily="2" charset="2"/>
              <a:buChar char="§"/>
            </a:pPr>
            <a:endParaRPr lang="en-US" dirty="0" smtClean="0"/>
          </a:p>
          <a:p>
            <a:pPr>
              <a:buFont typeface="Wingdings" panose="05000000000000000000" pitchFamily="2" charset="2"/>
              <a:buChar char="§"/>
            </a:pPr>
            <a:endParaRPr lang="en-US" dirty="0"/>
          </a:p>
        </p:txBody>
      </p:sp>
    </p:spTree>
    <p:extLst>
      <p:ext uri="{BB962C8B-B14F-4D97-AF65-F5344CB8AC3E}">
        <p14:creationId xmlns:p14="http://schemas.microsoft.com/office/powerpoint/2010/main" val="2955371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can be patented ?</a:t>
            </a:r>
            <a:endParaRPr lang="en-US" dirty="0"/>
          </a:p>
        </p:txBody>
      </p:sp>
      <p:pic>
        <p:nvPicPr>
          <p:cNvPr id="9" name="Content Placeholder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831029" y="1030224"/>
            <a:ext cx="609600" cy="609600"/>
          </a:xfr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30262" y="711423"/>
            <a:ext cx="1145341" cy="1145341"/>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16508" y="761253"/>
            <a:ext cx="954164" cy="1045683"/>
          </a:xfrm>
          <a:prstGeom prst="rect">
            <a:avLst/>
          </a:prstGeom>
        </p:spPr>
      </p:pic>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596055" y="761253"/>
            <a:ext cx="1045683" cy="1045683"/>
          </a:xfrm>
          <a:prstGeom prst="rect">
            <a:avLst/>
          </a:prstGeom>
        </p:spPr>
      </p:pic>
      <p:sp>
        <p:nvSpPr>
          <p:cNvPr id="17" name="Content Placeholder 5"/>
          <p:cNvSpPr txBox="1">
            <a:spLocks/>
          </p:cNvSpPr>
          <p:nvPr/>
        </p:nvSpPr>
        <p:spPr>
          <a:xfrm>
            <a:off x="1024127" y="2352701"/>
            <a:ext cx="9987861"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310896" lvl="2" indent="0">
              <a:buNone/>
            </a:pPr>
            <a:r>
              <a:rPr lang="en-US" sz="2800" b="1" dirty="0" smtClean="0"/>
              <a:t>Invention</a:t>
            </a:r>
            <a:r>
              <a:rPr lang="en-US" sz="2800" dirty="0" smtClean="0"/>
              <a:t>: a product or process that offers a new way of doing something, or a new technical solution to a problem </a:t>
            </a:r>
          </a:p>
          <a:p>
            <a:pPr lvl="4">
              <a:buFont typeface="Wingdings" panose="05000000000000000000" pitchFamily="2" charset="2"/>
              <a:buChar char="§"/>
            </a:pPr>
            <a:r>
              <a:rPr lang="en-US" sz="2400" dirty="0" smtClean="0"/>
              <a:t>Utility</a:t>
            </a:r>
          </a:p>
          <a:p>
            <a:pPr lvl="4">
              <a:buFont typeface="Wingdings" panose="05000000000000000000" pitchFamily="2" charset="2"/>
              <a:buChar char="§"/>
            </a:pPr>
            <a:r>
              <a:rPr lang="en-US" sz="2400" dirty="0" smtClean="0"/>
              <a:t>Novelty</a:t>
            </a:r>
          </a:p>
          <a:p>
            <a:pPr lvl="4">
              <a:buFont typeface="Wingdings" panose="05000000000000000000" pitchFamily="2" charset="2"/>
              <a:buChar char="§"/>
            </a:pPr>
            <a:r>
              <a:rPr lang="en-US" sz="2400" dirty="0" smtClean="0"/>
              <a:t>Inventive step (non obvious) </a:t>
            </a:r>
          </a:p>
          <a:p>
            <a:pPr lvl="4">
              <a:buFont typeface="Wingdings" panose="05000000000000000000" pitchFamily="2" charset="2"/>
              <a:buChar char="§"/>
            </a:pPr>
            <a:r>
              <a:rPr lang="en-US" sz="2400" dirty="0" smtClean="0"/>
              <a:t>Not fall under non patentable subject matter </a:t>
            </a:r>
            <a:r>
              <a:rPr lang="en-US" sz="2400" i="1" dirty="0" smtClean="0"/>
              <a:t>(&lt;insert country specific rule if applicable&gt;)</a:t>
            </a:r>
          </a:p>
          <a:p>
            <a:pPr marL="310896" lvl="2" indent="0">
              <a:buNone/>
            </a:pPr>
            <a:endParaRPr lang="en-US" dirty="0" smtClean="0"/>
          </a:p>
        </p:txBody>
      </p:sp>
    </p:spTree>
    <p:extLst>
      <p:ext uri="{BB962C8B-B14F-4D97-AF65-F5344CB8AC3E}">
        <p14:creationId xmlns:p14="http://schemas.microsoft.com/office/powerpoint/2010/main" val="4245779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Obtaining Patent rights and enforcement</a:t>
            </a:r>
            <a:endParaRPr lang="en-US" dirty="0"/>
          </a:p>
        </p:txBody>
      </p:sp>
      <p:sp>
        <p:nvSpPr>
          <p:cNvPr id="4" name="Text Placeholder 3"/>
          <p:cNvSpPr>
            <a:spLocks noGrp="1"/>
          </p:cNvSpPr>
          <p:nvPr>
            <p:ph type="body" idx="1"/>
          </p:nvPr>
        </p:nvSpPr>
        <p:spPr>
          <a:xfrm>
            <a:off x="1024128" y="2018165"/>
            <a:ext cx="4754880" cy="822960"/>
          </a:xfrm>
          <a:ln>
            <a:solidFill>
              <a:schemeClr val="tx2"/>
            </a:solidFill>
          </a:ln>
        </p:spPr>
        <p:txBody>
          <a:bodyPr>
            <a:normAutofit/>
          </a:bodyPr>
          <a:lstStyle/>
          <a:p>
            <a:r>
              <a:rPr lang="en-US" sz="3200" dirty="0" smtClean="0"/>
              <a:t>Obtaining a patent</a:t>
            </a:r>
            <a:endParaRPr lang="en-US" sz="3200" dirty="0"/>
          </a:p>
        </p:txBody>
      </p:sp>
      <p:sp>
        <p:nvSpPr>
          <p:cNvPr id="5" name="Content Placeholder 4"/>
          <p:cNvSpPr>
            <a:spLocks noGrp="1"/>
          </p:cNvSpPr>
          <p:nvPr>
            <p:ph sz="half" idx="2"/>
          </p:nvPr>
        </p:nvSpPr>
        <p:spPr>
          <a:xfrm>
            <a:off x="1023344" y="2841125"/>
            <a:ext cx="4754880" cy="2157233"/>
          </a:xfrm>
          <a:ln>
            <a:solidFill>
              <a:schemeClr val="tx2"/>
            </a:solidFill>
          </a:ln>
        </p:spPr>
        <p:txBody>
          <a:bodyPr>
            <a:normAutofit/>
          </a:bodyPr>
          <a:lstStyle/>
          <a:p>
            <a:pPr>
              <a:buFont typeface="Wingdings" panose="05000000000000000000" pitchFamily="2" charset="2"/>
              <a:buChar char="§"/>
            </a:pPr>
            <a:r>
              <a:rPr lang="en-US" sz="2800" dirty="0" smtClean="0"/>
              <a:t>Application </a:t>
            </a:r>
          </a:p>
          <a:p>
            <a:pPr lvl="2">
              <a:buFont typeface="Wingdings" panose="05000000000000000000" pitchFamily="2" charset="2"/>
              <a:buChar char="§"/>
            </a:pPr>
            <a:r>
              <a:rPr lang="en-US" sz="2000" dirty="0" smtClean="0"/>
              <a:t>Description of invention </a:t>
            </a:r>
          </a:p>
          <a:p>
            <a:pPr lvl="2">
              <a:buFont typeface="Wingdings" panose="05000000000000000000" pitchFamily="2" charset="2"/>
              <a:buChar char="§"/>
            </a:pPr>
            <a:r>
              <a:rPr lang="en-US" sz="2000" dirty="0" smtClean="0"/>
              <a:t>Claims </a:t>
            </a:r>
          </a:p>
          <a:p>
            <a:pPr lvl="2">
              <a:buFont typeface="Wingdings" panose="05000000000000000000" pitchFamily="2" charset="2"/>
              <a:buChar char="§"/>
            </a:pPr>
            <a:r>
              <a:rPr lang="en-US" sz="2000" dirty="0" smtClean="0"/>
              <a:t>Examination </a:t>
            </a:r>
          </a:p>
          <a:p>
            <a:pPr>
              <a:buFont typeface="Wingdings" panose="05000000000000000000" pitchFamily="2" charset="2"/>
              <a:buChar char="§"/>
            </a:pPr>
            <a:r>
              <a:rPr lang="en-US" sz="2800" dirty="0" smtClean="0"/>
              <a:t>Patents are </a:t>
            </a:r>
            <a:r>
              <a:rPr lang="en-US" sz="2800" dirty="0" smtClean="0">
                <a:solidFill>
                  <a:srgbClr val="1CADE4"/>
                </a:solidFill>
              </a:rPr>
              <a:t>TERRITORIAL</a:t>
            </a:r>
            <a:r>
              <a:rPr lang="en-US" sz="2800" dirty="0" smtClean="0"/>
              <a:t> </a:t>
            </a:r>
          </a:p>
        </p:txBody>
      </p:sp>
      <p:sp>
        <p:nvSpPr>
          <p:cNvPr id="6" name="Text Placeholder 5"/>
          <p:cNvSpPr>
            <a:spLocks noGrp="1"/>
          </p:cNvSpPr>
          <p:nvPr>
            <p:ph type="body" sz="quarter" idx="3"/>
          </p:nvPr>
        </p:nvSpPr>
        <p:spPr>
          <a:xfrm>
            <a:off x="5990888" y="2018164"/>
            <a:ext cx="4754880" cy="775425"/>
          </a:xfrm>
          <a:ln>
            <a:solidFill>
              <a:schemeClr val="tx2"/>
            </a:solidFill>
          </a:ln>
        </p:spPr>
        <p:txBody>
          <a:bodyPr>
            <a:normAutofit/>
          </a:bodyPr>
          <a:lstStyle/>
          <a:p>
            <a:r>
              <a:rPr lang="en-US" sz="3200" dirty="0" smtClean="0"/>
              <a:t>Enforcing patent rights </a:t>
            </a:r>
            <a:endParaRPr lang="en-US" sz="3200" dirty="0"/>
          </a:p>
        </p:txBody>
      </p:sp>
      <p:sp>
        <p:nvSpPr>
          <p:cNvPr id="7" name="Content Placeholder 6"/>
          <p:cNvSpPr>
            <a:spLocks noGrp="1"/>
          </p:cNvSpPr>
          <p:nvPr>
            <p:ph sz="quarter" idx="4"/>
          </p:nvPr>
        </p:nvSpPr>
        <p:spPr>
          <a:xfrm>
            <a:off x="5990888" y="2793590"/>
            <a:ext cx="4754880" cy="2157233"/>
          </a:xfrm>
          <a:ln>
            <a:solidFill>
              <a:schemeClr val="tx2"/>
            </a:solidFill>
          </a:ln>
        </p:spPr>
        <p:txBody>
          <a:bodyPr>
            <a:normAutofit/>
          </a:bodyPr>
          <a:lstStyle/>
          <a:p>
            <a:pPr>
              <a:buFont typeface="Wingdings" panose="05000000000000000000" pitchFamily="2" charset="2"/>
              <a:buChar char="§"/>
            </a:pPr>
            <a:r>
              <a:rPr lang="en-US" sz="2800" dirty="0" smtClean="0"/>
              <a:t> Licensing </a:t>
            </a:r>
          </a:p>
          <a:p>
            <a:pPr>
              <a:buFont typeface="Wingdings" panose="05000000000000000000" pitchFamily="2" charset="2"/>
              <a:buChar char="§"/>
            </a:pPr>
            <a:r>
              <a:rPr lang="en-US" sz="2800" dirty="0"/>
              <a:t> </a:t>
            </a:r>
            <a:r>
              <a:rPr lang="en-US" sz="2800" dirty="0" smtClean="0"/>
              <a:t>Selling</a:t>
            </a:r>
          </a:p>
          <a:p>
            <a:pPr>
              <a:buFont typeface="Wingdings" panose="05000000000000000000" pitchFamily="2" charset="2"/>
              <a:buChar char="§"/>
            </a:pPr>
            <a:r>
              <a:rPr lang="en-US" sz="2800" dirty="0"/>
              <a:t> </a:t>
            </a:r>
            <a:r>
              <a:rPr lang="en-US" sz="2800" dirty="0" smtClean="0"/>
              <a:t>Prevent unauthorized use during patent period</a:t>
            </a:r>
          </a:p>
        </p:txBody>
      </p:sp>
      <p:sp>
        <p:nvSpPr>
          <p:cNvPr id="8" name="TextBox 7"/>
          <p:cNvSpPr txBox="1"/>
          <p:nvPr/>
        </p:nvSpPr>
        <p:spPr>
          <a:xfrm>
            <a:off x="2791426" y="5397970"/>
            <a:ext cx="6185476" cy="523220"/>
          </a:xfrm>
          <a:prstGeom prst="rect">
            <a:avLst/>
          </a:prstGeom>
          <a:noFill/>
        </p:spPr>
        <p:txBody>
          <a:bodyPr wrap="none" rtlCol="0">
            <a:spAutoFit/>
          </a:bodyPr>
          <a:lstStyle/>
          <a:p>
            <a:r>
              <a:rPr lang="en-US" sz="2800" dirty="0" smtClean="0">
                <a:solidFill>
                  <a:srgbClr val="1CADE4"/>
                </a:solidFill>
              </a:rPr>
              <a:t>International System – WIPO PCT System </a:t>
            </a:r>
            <a:endParaRPr lang="en-US" sz="2800" dirty="0">
              <a:solidFill>
                <a:srgbClr val="1CADE4"/>
              </a:solidFill>
            </a:endParaRPr>
          </a:p>
        </p:txBody>
      </p:sp>
      <p:sp>
        <p:nvSpPr>
          <p:cNvPr id="9" name="Right Arrow 8"/>
          <p:cNvSpPr/>
          <p:nvPr/>
        </p:nvSpPr>
        <p:spPr>
          <a:xfrm>
            <a:off x="1698171" y="5528775"/>
            <a:ext cx="836023" cy="2616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0175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INDUSTRIAL DESIGN</a:t>
            </a:r>
            <a:endParaRPr lang="en-US" dirty="0"/>
          </a:p>
        </p:txBody>
      </p:sp>
      <p:sp>
        <p:nvSpPr>
          <p:cNvPr id="7" name="Content Placeholder 6"/>
          <p:cNvSpPr>
            <a:spLocks noGrp="1"/>
          </p:cNvSpPr>
          <p:nvPr>
            <p:ph idx="1"/>
          </p:nvPr>
        </p:nvSpPr>
        <p:spPr>
          <a:xfrm>
            <a:off x="1024128" y="2286000"/>
            <a:ext cx="9720073" cy="4023360"/>
          </a:xfrm>
        </p:spPr>
        <p:txBody>
          <a:bodyPr/>
          <a:lstStyle/>
          <a:p>
            <a:pPr>
              <a:buFont typeface="Wingdings" panose="05000000000000000000" pitchFamily="2" charset="2"/>
              <a:buChar char="§"/>
            </a:pPr>
            <a:r>
              <a:rPr lang="en-US" sz="3200" dirty="0" smtClean="0"/>
              <a:t> Industrial rights cover the aesthetic or ornamental aspects of a product – the looks and feels</a:t>
            </a:r>
          </a:p>
          <a:p>
            <a:pPr>
              <a:buFont typeface="Wingdings" panose="05000000000000000000" pitchFamily="2" charset="2"/>
              <a:buChar char="§"/>
            </a:pPr>
            <a:r>
              <a:rPr lang="en-US" sz="3200" dirty="0" smtClean="0"/>
              <a:t> Protection for a limited period of time (~ 10-15 years)</a:t>
            </a:r>
          </a:p>
          <a:p>
            <a:pPr>
              <a:buFont typeface="Wingdings" panose="05000000000000000000" pitchFamily="2" charset="2"/>
              <a:buChar char="§"/>
            </a:pPr>
            <a:endParaRPr lang="en-US" sz="3200" dirty="0"/>
          </a:p>
          <a:p>
            <a:pPr>
              <a:buFont typeface="Wingdings" panose="05000000000000000000" pitchFamily="2" charset="2"/>
              <a:buChar char="§"/>
            </a:pPr>
            <a:r>
              <a:rPr lang="en-US" sz="3200" dirty="0" smtClean="0"/>
              <a:t>Other ways to protect industrial designs: copyright, unfair competition, limited protection to unregistered designs </a:t>
            </a:r>
          </a:p>
          <a:p>
            <a:pPr marL="0" indent="0">
              <a:buNone/>
            </a:pPr>
            <a:endParaRPr lang="en-US" sz="3200" dirty="0" smtClean="0"/>
          </a:p>
          <a:p>
            <a:pPr>
              <a:buFont typeface="Wingdings" panose="05000000000000000000" pitchFamily="2" charset="2"/>
              <a:buChar char="§"/>
            </a:pPr>
            <a:endParaRPr lang="en-US" dirty="0"/>
          </a:p>
          <a:p>
            <a:pPr>
              <a:buFont typeface="Wingdings" panose="05000000000000000000" pitchFamily="2" charset="2"/>
              <a:buChar char="§"/>
            </a:pPr>
            <a:endParaRPr lang="en-US" dirty="0" smtClean="0"/>
          </a:p>
          <a:p>
            <a:pPr>
              <a:buFont typeface="Wingdings" panose="05000000000000000000" pitchFamily="2" charset="2"/>
              <a:buChar char="§"/>
            </a:pPr>
            <a:endParaRPr lang="en-US" dirty="0"/>
          </a:p>
        </p:txBody>
      </p:sp>
    </p:spTree>
    <p:extLst>
      <p:ext uri="{BB962C8B-B14F-4D97-AF65-F5344CB8AC3E}">
        <p14:creationId xmlns:p14="http://schemas.microsoft.com/office/powerpoint/2010/main" val="30114319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856</TotalTime>
  <Words>4167</Words>
  <Application>Microsoft Office PowerPoint</Application>
  <PresentationFormat>Widescreen</PresentationFormat>
  <Paragraphs>242</Paragraphs>
  <Slides>21</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Calibri</vt:lpstr>
      <vt:lpstr>Microsoft Sans Serif</vt:lpstr>
      <vt:lpstr>Tw Cen MT</vt:lpstr>
      <vt:lpstr>Tw Cen MT Condensed</vt:lpstr>
      <vt:lpstr>Wingdings</vt:lpstr>
      <vt:lpstr>Wingdings 3</vt:lpstr>
      <vt:lpstr>Integral</vt:lpstr>
      <vt:lpstr>WHAT IS INTELLECTUAL PROPERTY (IP) ? </vt:lpstr>
      <vt:lpstr>OUTLINE</vt:lpstr>
      <vt:lpstr>What is ip ? </vt:lpstr>
      <vt:lpstr>Why does Ip mATTERS ?</vt:lpstr>
      <vt:lpstr>Different types and categories of ip </vt:lpstr>
      <vt:lpstr>pATENTS</vt:lpstr>
      <vt:lpstr>What can be patented ?</vt:lpstr>
      <vt:lpstr>Obtaining Patent rights and enforcement</vt:lpstr>
      <vt:lpstr>INDUSTRIAL DESIGN</vt:lpstr>
      <vt:lpstr>What DESIGNS CAN BE PROTECTED ? </vt:lpstr>
      <vt:lpstr>INDUSTRIAL DESIGNS RIGHTS </vt:lpstr>
      <vt:lpstr>Trademarks </vt:lpstr>
      <vt:lpstr>Different type of trademarks </vt:lpstr>
      <vt:lpstr>Protecting trademarks</vt:lpstr>
      <vt:lpstr>Geographical indications</vt:lpstr>
      <vt:lpstr>Protecting geographical indications</vt:lpstr>
      <vt:lpstr>Copyright and related rights </vt:lpstr>
      <vt:lpstr>What rights does copyright provide ? </vt:lpstr>
      <vt:lpstr>Copyright minimum standard of protection</vt:lpstr>
      <vt:lpstr>Limitations to copyright protection </vt:lpstr>
      <vt:lpstr>THANK YOU FOR YOUR ATTENTION </vt:lpstr>
    </vt:vector>
  </TitlesOfParts>
  <Company>World Intellectual Property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NASSAR Sarah</dc:creator>
  <cp:keywords>PUBLIC</cp:keywords>
  <cp:lastModifiedBy>NASSAR Sarah</cp:lastModifiedBy>
  <cp:revision>54</cp:revision>
  <dcterms:created xsi:type="dcterms:W3CDTF">2022-06-20T08:36:10Z</dcterms:created>
  <dcterms:modified xsi:type="dcterms:W3CDTF">2022-10-16T11:24:01Z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a526f523-c9ed-434e-8df5-d7923417fcec</vt:lpwstr>
  </property>
  <property fmtid="{D5CDD505-2E9C-101B-9397-08002B2CF9AE}" pid="3" name="TCSClassification">
    <vt:lpwstr>PUBLIC</vt:lpwstr>
  </property>
  <property fmtid="{D5CDD505-2E9C-101B-9397-08002B2CF9AE}" pid="4" name="Classification">
    <vt:lpwstr>Public</vt:lpwstr>
  </property>
  <property fmtid="{D5CDD505-2E9C-101B-9397-08002B2CF9AE}" pid="5" name="VisualMarkings">
    <vt:lpwstr>Footer</vt:lpwstr>
  </property>
  <property fmtid="{D5CDD505-2E9C-101B-9397-08002B2CF9AE}" pid="6" name="Alignment">
    <vt:lpwstr>Centre</vt:lpwstr>
  </property>
  <property fmtid="{D5CDD505-2E9C-101B-9397-08002B2CF9AE}" pid="7" name="Language">
    <vt:lpwstr>English</vt:lpwstr>
  </property>
</Properties>
</file>