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notesMasterIdLst>
    <p:notesMasterId r:id="rId23"/>
  </p:notesMasterIdLst>
  <p:sldIdLst>
    <p:sldId id="258" r:id="rId2"/>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6" r:id="rId19"/>
    <p:sldId id="277" r:id="rId20"/>
    <p:sldId id="278" r:id="rId21"/>
    <p:sldId id="279"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66099" autoAdjust="0"/>
  </p:normalViewPr>
  <p:slideViewPr>
    <p:cSldViewPr snapToGrid="0">
      <p:cViewPr varScale="1">
        <p:scale>
          <a:sx n="78" d="100"/>
          <a:sy n="78" d="100"/>
        </p:scale>
        <p:origin x="1848"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D44BC2F-35F6-451F-8DD6-352B3E8A221A}" type="datetimeFigureOut">
              <a:rPr lang="en-US" smtClean="0"/>
              <a:t>10/16/2022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F7F5B5F-B0FA-4F29-8E01-705488DC77D5}" type="slidenum">
              <a:rPr lang="en-US" smtClean="0"/>
              <a:t>‹#›</a:t>
            </a:fld>
            <a:endParaRPr lang="en-US"/>
          </a:p>
        </p:txBody>
      </p:sp>
    </p:spTree>
    <p:extLst>
      <p:ext uri="{BB962C8B-B14F-4D97-AF65-F5344CB8AC3E}">
        <p14:creationId xmlns:p14="http://schemas.microsoft.com/office/powerpoint/2010/main" val="31062474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90D68C76-FE57-49EA-A73E-D4584D58A1C1}" type="slidenum">
              <a:rPr lang="en-US" altLang="en-US" sz="1200" smtClean="0"/>
              <a:pPr/>
              <a:t>1</a:t>
            </a:fld>
            <a:endParaRPr lang="en-US" altLang="en-US" sz="1200" smtClean="0"/>
          </a:p>
        </p:txBody>
      </p:sp>
      <p:sp>
        <p:nvSpPr>
          <p:cNvPr id="6147" name="Rectangle 2"/>
          <p:cNvSpPr>
            <a:spLocks noGrp="1" noRot="1" noChangeAspect="1" noChangeArrowheads="1" noTextEdit="1"/>
          </p:cNvSpPr>
          <p:nvPr>
            <p:ph type="sldImg"/>
          </p:nvPr>
        </p:nvSpPr>
        <p:spPr>
          <a:ln/>
        </p:spPr>
      </p:sp>
      <p:sp>
        <p:nvSpPr>
          <p:cNvPr id="6148" name="Rectangle 3"/>
          <p:cNvSpPr>
            <a:spLocks noGrp="1" noChangeArrowheads="1"/>
          </p:cNvSpPr>
          <p:nvPr>
            <p:ph type="body" idx="1"/>
          </p:nvPr>
        </p:nvSpPr>
        <p:spPr>
          <a:noFill/>
        </p:spPr>
        <p:txBody>
          <a:bodyPr/>
          <a:lstStyle/>
          <a:p>
            <a:pPr eaLnBrk="1" hangingPunct="1"/>
            <a:r>
              <a:rPr lang="en-US" altLang="en-US" dirty="0" smtClean="0"/>
              <a:t>These slides are based on Looking Good – An Introduction to Designs for Small and Medium-sized Enterprises available at https://www.wipo.int/edocs/pubdocs/en/wipo_pub_498_1.pdf. While these slides provides an overall context and content for slides on the subject, trainers are encouraged to adapt the slide to their national, sectoral or industrial context in which this presentation is being used.  The trainer may encourage the participants to discuss products they know that are based on designs. A trainer is advised to explain that the course will be of a practical nature. A trainer should try to avoid entering into complex legal issues, such as the details of registration procedures or substantive legal issues, or options for protection for which the advise of a specialist (an IP consultant, an agent or a lawyer) would be necessary</a:t>
            </a:r>
          </a:p>
        </p:txBody>
      </p:sp>
    </p:spTree>
    <p:extLst>
      <p:ext uri="{BB962C8B-B14F-4D97-AF65-F5344CB8AC3E}">
        <p14:creationId xmlns:p14="http://schemas.microsoft.com/office/powerpoint/2010/main" val="11782532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p:spPr>
        <p:txBody>
          <a:bodyPr/>
          <a:lstStyle/>
          <a:p>
            <a:r>
              <a:rPr lang="en-US" altLang="en-US" dirty="0" smtClean="0"/>
              <a:t>Faced with an infringement a useful first step is with the help of an IP lawyer is to send a “cease and desist letter” informing the alleged infringer of a possible conflict between their rights. This procedure is often effective in the case of non-inten­tional infringement, since the infringer will either discontinue such activities or agree to negotiate a licensing agreement. </a:t>
            </a:r>
          </a:p>
          <a:p>
            <a:r>
              <a:rPr lang="en-US" altLang="en-US" dirty="0" smtClean="0"/>
              <a:t>If it is deemed that the infringement is intentional then the tactic may be to go to court without giving notice to the in­fringer and to ask for an “interim injunc­tion” in order to surprise the infringer by a raid at their business premises, often with the help of the police. The court may order the alleged infringers to stop their infringing action pending the outcome of a trial.</a:t>
            </a:r>
          </a:p>
          <a:p>
            <a:r>
              <a:rPr lang="en-US" altLang="en-US" dirty="0" smtClean="0"/>
              <a:t>Where the company decides to initiate civil proceedings, the courts generally provide a wide range of remedies to com­pensate aggrieved owners of IP rights. </a:t>
            </a:r>
          </a:p>
          <a:p>
            <a:r>
              <a:rPr lang="en-US" altLang="en-US" dirty="0" smtClean="0"/>
              <a:t>The infringer may be compelled by the court to identify the persons involved in the production and distribution of the infringing goods or services and their channels of distribution. As an effective deterrent to infringement, the court may also order, upon the right holder’s re­quest, that infringing goods and materi­als be destroyed or disposed of without compensation. </a:t>
            </a:r>
          </a:p>
          <a:p>
            <a:r>
              <a:rPr lang="en-US" altLang="en-US" dirty="0" smtClean="0"/>
              <a:t>In order to prevent the importation of infringing goods, measures at the inter­national border may be available in some countries through the national customs authorities. However, many countries pro­vide such measures only in cases of impor­tation of counterfeit trademark goods and pirated copyright goods. </a:t>
            </a:r>
          </a:p>
          <a:p>
            <a:endParaRPr lang="en-US" altLang="en-US" dirty="0" smtClean="0"/>
          </a:p>
        </p:txBody>
      </p:sp>
      <p:sp>
        <p:nvSpPr>
          <p:cNvPr id="31748" name="Slide Number Placeholder 3"/>
          <p:cNvSpPr>
            <a:spLocks noGrp="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B5D5013C-0143-4F77-9351-E80BB9B69F61}" type="slidenum">
              <a:rPr lang="en-US" altLang="en-US" sz="1200" smtClean="0"/>
              <a:pPr/>
              <a:t>19</a:t>
            </a:fld>
            <a:endParaRPr lang="en-US" altLang="en-US" sz="1200" smtClean="0"/>
          </a:p>
        </p:txBody>
      </p:sp>
    </p:spTree>
    <p:extLst>
      <p:ext uri="{BB962C8B-B14F-4D97-AF65-F5344CB8AC3E}">
        <p14:creationId xmlns:p14="http://schemas.microsoft.com/office/powerpoint/2010/main" val="4674962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E93E2877-45A8-4E1E-84B3-5C84B237A845}" type="slidenum">
              <a:rPr lang="en-US" altLang="en-US" sz="1200" smtClean="0"/>
              <a:pPr/>
              <a:t>21</a:t>
            </a:fld>
            <a:endParaRPr lang="en-US" altLang="en-US" sz="120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p:spPr>
        <p:txBody>
          <a:bodyPr/>
          <a:lstStyle/>
          <a:p>
            <a:pPr eaLnBrk="1" hangingPunct="1"/>
            <a:endParaRPr lang="en-GB" altLang="en-US" smtClean="0"/>
          </a:p>
          <a:p>
            <a:pPr eaLnBrk="1" hangingPunct="1"/>
            <a:endParaRPr lang="en-US" altLang="en-US" smtClean="0"/>
          </a:p>
        </p:txBody>
      </p:sp>
    </p:spTree>
    <p:extLst>
      <p:ext uri="{BB962C8B-B14F-4D97-AF65-F5344CB8AC3E}">
        <p14:creationId xmlns:p14="http://schemas.microsoft.com/office/powerpoint/2010/main" val="9801692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marL="228600" indent="-228600" eaLnBrk="1" hangingPunct="1">
              <a:lnSpc>
                <a:spcPct val="90000"/>
              </a:lnSpc>
              <a:defRPr/>
            </a:pPr>
            <a:endParaRPr lang="en-GB" altLang="en-US" sz="1000" dirty="0" smtClean="0"/>
          </a:p>
          <a:p>
            <a:pPr>
              <a:defRPr/>
            </a:pPr>
            <a:r>
              <a:rPr lang="en-US" dirty="0" smtClean="0"/>
              <a:t>. </a:t>
            </a:r>
          </a:p>
        </p:txBody>
      </p:sp>
      <p:sp>
        <p:nvSpPr>
          <p:cNvPr id="8196" name="Slide Number Placeholder 3"/>
          <p:cNvSpPr>
            <a:spLocks noGrp="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FBC01DE7-8807-4858-A84B-0086370297AD}" type="slidenum">
              <a:rPr lang="en-US" altLang="en-US" sz="1200" smtClean="0"/>
              <a:pPr/>
              <a:t>2</a:t>
            </a:fld>
            <a:endParaRPr lang="en-US" altLang="en-US" sz="1200" smtClean="0"/>
          </a:p>
        </p:txBody>
      </p:sp>
    </p:spTree>
    <p:extLst>
      <p:ext uri="{BB962C8B-B14F-4D97-AF65-F5344CB8AC3E}">
        <p14:creationId xmlns:p14="http://schemas.microsoft.com/office/powerpoint/2010/main" val="2634239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a:ln/>
        </p:spPr>
      </p:sp>
      <p:sp>
        <p:nvSpPr>
          <p:cNvPr id="11267" name="Notes Placeholder 2"/>
          <p:cNvSpPr>
            <a:spLocks noGrp="1"/>
          </p:cNvSpPr>
          <p:nvPr>
            <p:ph type="body" idx="1"/>
          </p:nvPr>
        </p:nvSpPr>
        <p:spPr>
          <a:noFill/>
        </p:spPr>
        <p:txBody>
          <a:bodyPr/>
          <a:lstStyle/>
          <a:p>
            <a:r>
              <a:rPr lang="en-US" altLang="en-US" smtClean="0"/>
              <a:t>This slide to be adapted with examples from the country where the training is being undertaken or the industry that is the focus of the training</a:t>
            </a:r>
          </a:p>
        </p:txBody>
      </p:sp>
      <p:sp>
        <p:nvSpPr>
          <p:cNvPr id="11268" name="Slide Number Placeholder 3"/>
          <p:cNvSpPr>
            <a:spLocks noGrp="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53B4AD3F-0A46-454E-B0A4-208834DE910B}" type="slidenum">
              <a:rPr lang="en-US" altLang="en-US" sz="1200" smtClean="0"/>
              <a:pPr/>
              <a:t>4</a:t>
            </a:fld>
            <a:endParaRPr lang="en-US" altLang="en-US" sz="1200" smtClean="0"/>
          </a:p>
        </p:txBody>
      </p:sp>
    </p:spTree>
    <p:extLst>
      <p:ext uri="{BB962C8B-B14F-4D97-AF65-F5344CB8AC3E}">
        <p14:creationId xmlns:p14="http://schemas.microsoft.com/office/powerpoint/2010/main" val="42584883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THIS SLIDE CAN BE ADAPTED TO COUNTRY’S REQUIREMENTS</a:t>
            </a:r>
            <a:endParaRPr lang="en-US" dirty="0"/>
          </a:p>
        </p:txBody>
      </p:sp>
      <p:sp>
        <p:nvSpPr>
          <p:cNvPr id="4" name="Slide Number Placeholder 3"/>
          <p:cNvSpPr>
            <a:spLocks noGrp="1"/>
          </p:cNvSpPr>
          <p:nvPr>
            <p:ph type="sldNum" sz="quarter" idx="10"/>
          </p:nvPr>
        </p:nvSpPr>
        <p:spPr/>
        <p:txBody>
          <a:bodyPr/>
          <a:lstStyle/>
          <a:p>
            <a:fld id="{0F7F5B5F-B0FA-4F29-8E01-705488DC77D5}" type="slidenum">
              <a:rPr lang="en-US" smtClean="0"/>
              <a:t>6</a:t>
            </a:fld>
            <a:endParaRPr lang="en-US"/>
          </a:p>
        </p:txBody>
      </p:sp>
    </p:spTree>
    <p:extLst>
      <p:ext uri="{BB962C8B-B14F-4D97-AF65-F5344CB8AC3E}">
        <p14:creationId xmlns:p14="http://schemas.microsoft.com/office/powerpoint/2010/main" val="7284615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THIS SLIDE CAN BE ADAPTED TO INDICATE WHETHER THE COUNTRY PROVIDES GRACE PERIOD</a:t>
            </a:r>
          </a:p>
          <a:p>
            <a:endParaRPr lang="en-US" dirty="0"/>
          </a:p>
        </p:txBody>
      </p:sp>
      <p:sp>
        <p:nvSpPr>
          <p:cNvPr id="4" name="Slide Number Placeholder 3"/>
          <p:cNvSpPr>
            <a:spLocks noGrp="1"/>
          </p:cNvSpPr>
          <p:nvPr>
            <p:ph type="sldNum" sz="quarter" idx="10"/>
          </p:nvPr>
        </p:nvSpPr>
        <p:spPr/>
        <p:txBody>
          <a:bodyPr/>
          <a:lstStyle/>
          <a:p>
            <a:fld id="{0F7F5B5F-B0FA-4F29-8E01-705488DC77D5}" type="slidenum">
              <a:rPr lang="en-US" smtClean="0"/>
              <a:t>8</a:t>
            </a:fld>
            <a:endParaRPr lang="en-US"/>
          </a:p>
        </p:txBody>
      </p:sp>
    </p:spTree>
    <p:extLst>
      <p:ext uri="{BB962C8B-B14F-4D97-AF65-F5344CB8AC3E}">
        <p14:creationId xmlns:p14="http://schemas.microsoft.com/office/powerpoint/2010/main" val="38603862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a:ln/>
        </p:spPr>
      </p:sp>
      <p:sp>
        <p:nvSpPr>
          <p:cNvPr id="20483" name="Notes Placeholder 2"/>
          <p:cNvSpPr>
            <a:spLocks noGrp="1"/>
          </p:cNvSpPr>
          <p:nvPr>
            <p:ph type="body" idx="1"/>
          </p:nvPr>
        </p:nvSpPr>
        <p:spPr>
          <a:noFill/>
        </p:spPr>
        <p:txBody>
          <a:bodyPr/>
          <a:lstStyle/>
          <a:p>
            <a:endParaRPr lang="en-US" altLang="en-US" smtClean="0"/>
          </a:p>
        </p:txBody>
      </p:sp>
      <p:sp>
        <p:nvSpPr>
          <p:cNvPr id="20484" name="Slide Number Placeholder 3"/>
          <p:cNvSpPr>
            <a:spLocks noGrp="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5D6592E7-9943-49DC-944D-9528DD321E77}" type="slidenum">
              <a:rPr lang="en-US" altLang="en-US" sz="1200" smtClean="0"/>
              <a:pPr/>
              <a:t>12</a:t>
            </a:fld>
            <a:endParaRPr lang="en-US" altLang="en-US" sz="1200" smtClean="0"/>
          </a:p>
        </p:txBody>
      </p:sp>
    </p:spTree>
    <p:extLst>
      <p:ext uri="{BB962C8B-B14F-4D97-AF65-F5344CB8AC3E}">
        <p14:creationId xmlns:p14="http://schemas.microsoft.com/office/powerpoint/2010/main" val="41017300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p:spPr>
        <p:txBody>
          <a:bodyPr/>
          <a:lstStyle/>
          <a:p>
            <a:pPr marL="228600" indent="-228600" eaLnBrk="1" hangingPunct="1">
              <a:lnSpc>
                <a:spcPct val="80000"/>
              </a:lnSpc>
            </a:pPr>
            <a:endParaRPr lang="en-US" altLang="en-US" smtClean="0"/>
          </a:p>
        </p:txBody>
      </p:sp>
      <p:sp>
        <p:nvSpPr>
          <p:cNvPr id="24580" name="Slide Number Placeholder 3"/>
          <p:cNvSpPr>
            <a:spLocks noGrp="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EE19CCAD-5928-44F8-A0A9-0FFD2AD5BB87}" type="slidenum">
              <a:rPr lang="en-US" altLang="en-US" sz="1200" smtClean="0"/>
              <a:pPr/>
              <a:t>15</a:t>
            </a:fld>
            <a:endParaRPr lang="en-US" altLang="en-US" sz="1200" smtClean="0"/>
          </a:p>
        </p:txBody>
      </p:sp>
    </p:spTree>
    <p:extLst>
      <p:ext uri="{BB962C8B-B14F-4D97-AF65-F5344CB8AC3E}">
        <p14:creationId xmlns:p14="http://schemas.microsoft.com/office/powerpoint/2010/main" val="11647030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a:noFill/>
        </p:spPr>
        <p:txBody>
          <a:bodyPr/>
          <a:lstStyle/>
          <a:p>
            <a:endParaRPr lang="en-US" altLang="en-US" smtClean="0"/>
          </a:p>
        </p:txBody>
      </p:sp>
      <p:sp>
        <p:nvSpPr>
          <p:cNvPr id="26628" name="Slide Number Placeholder 3"/>
          <p:cNvSpPr>
            <a:spLocks noGrp="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50FA03E9-03AF-4B8D-9B36-0FEBA73A1752}" type="slidenum">
              <a:rPr lang="en-US" altLang="en-US" sz="1200" smtClean="0"/>
              <a:pPr/>
              <a:t>16</a:t>
            </a:fld>
            <a:endParaRPr lang="en-US" altLang="en-US" sz="1200" smtClean="0"/>
          </a:p>
        </p:txBody>
      </p:sp>
    </p:spTree>
    <p:extLst>
      <p:ext uri="{BB962C8B-B14F-4D97-AF65-F5344CB8AC3E}">
        <p14:creationId xmlns:p14="http://schemas.microsoft.com/office/powerpoint/2010/main" val="20604246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fld id="{9DC594AE-8E90-485C-B86E-557760AF93DE}" type="slidenum">
              <a:rPr lang="en-US" altLang="en-US" sz="1200" smtClean="0"/>
              <a:pPr/>
              <a:t>17</a:t>
            </a:fld>
            <a:endParaRPr lang="en-US" altLang="en-US" sz="1200" smtClean="0"/>
          </a:p>
        </p:txBody>
      </p:sp>
      <p:sp>
        <p:nvSpPr>
          <p:cNvPr id="28675"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p:txBody>
          <a:bodyPr/>
          <a:lstStyle/>
          <a:p>
            <a:pPr marL="171450" indent="-171450">
              <a:buFont typeface="Arial" panose="020B0604020202020204" pitchFamily="34" charset="0"/>
              <a:buChar char="•"/>
              <a:defRPr/>
            </a:pPr>
            <a:r>
              <a:rPr lang="en-US" b="1" dirty="0" smtClean="0"/>
              <a:t>The national route</a:t>
            </a:r>
            <a:r>
              <a:rPr lang="en-US" dirty="0" smtClean="0"/>
              <a:t>. Apply to the national IP office of each country of interest by filing a design application in the required language, complying with the national formality requirements and paying the required fees. This path may be very cumbersome and expensive for multiple countries. </a:t>
            </a:r>
          </a:p>
          <a:p>
            <a:pPr marL="171450" indent="-171450">
              <a:buFont typeface="Arial" panose="020B0604020202020204" pitchFamily="34" charset="0"/>
              <a:buChar char="•"/>
              <a:defRPr/>
            </a:pPr>
            <a:r>
              <a:rPr lang="en-US" b="1" dirty="0" smtClean="0"/>
              <a:t>The regional route</a:t>
            </a:r>
            <a:r>
              <a:rPr lang="en-US" dirty="0" smtClean="0"/>
              <a:t>. When countries are members of a regional system, protection with effect in the territories of all or some of these may be sought by filing an application with the relevant regional office. The regional offices are: </a:t>
            </a:r>
          </a:p>
          <a:p>
            <a:pPr marL="628650" lvl="1" indent="-171450">
              <a:buFont typeface="Arial" panose="020B0604020202020204" pitchFamily="34" charset="0"/>
              <a:buChar char="•"/>
              <a:defRPr/>
            </a:pPr>
            <a:r>
              <a:rPr lang="en-US" dirty="0" smtClean="0"/>
              <a:t>the African Regional Industrial Property Office (ARIPO) for industrial design protection in a number of African countries;</a:t>
            </a:r>
          </a:p>
          <a:p>
            <a:pPr marL="628650" lvl="1" indent="-171450">
              <a:buFont typeface="Arial" panose="020B0604020202020204" pitchFamily="34" charset="0"/>
              <a:buChar char="•"/>
              <a:defRPr/>
            </a:pPr>
            <a:r>
              <a:rPr lang="en-US" dirty="0" smtClean="0"/>
              <a:t>the Benelux Office for Intellectual Property (BOIP) for industrial design protection in the territory of Belgium, the Netherlands and Luxembourg;</a:t>
            </a:r>
          </a:p>
          <a:p>
            <a:pPr marL="628650" lvl="1" indent="-171450">
              <a:buFont typeface="Arial" panose="020B0604020202020204" pitchFamily="34" charset="0"/>
              <a:buChar char="•"/>
              <a:defRPr/>
            </a:pPr>
            <a:r>
              <a:rPr lang="en-US" dirty="0" smtClean="0"/>
              <a:t>the European Union Intellectual Property Office (EUIPO) for Registered Community Design in the territory of the Member States of the European Union;</a:t>
            </a:r>
          </a:p>
          <a:p>
            <a:pPr marL="628650" lvl="1" indent="-171450">
              <a:buFont typeface="Arial" panose="020B0604020202020204" pitchFamily="34" charset="0"/>
              <a:buChar char="•"/>
              <a:defRPr/>
            </a:pPr>
            <a:r>
              <a:rPr lang="en-US" dirty="0" smtClean="0"/>
              <a:t>The African Intellectual Property Organization (OAPI) for protection in the territory of its Member States</a:t>
            </a:r>
            <a:endParaRPr lang="en-GB" altLang="en-US" b="1" dirty="0" smtClean="0"/>
          </a:p>
          <a:p>
            <a:pPr marL="228600" indent="-228600" eaLnBrk="1" hangingPunct="1">
              <a:lnSpc>
                <a:spcPct val="80000"/>
              </a:lnSpc>
              <a:defRPr/>
            </a:pPr>
            <a:endParaRPr lang="en-GB" altLang="en-US" sz="1000" dirty="0" smtClean="0"/>
          </a:p>
        </p:txBody>
      </p:sp>
    </p:spTree>
    <p:extLst>
      <p:ext uri="{BB962C8B-B14F-4D97-AF65-F5344CB8AC3E}">
        <p14:creationId xmlns:p14="http://schemas.microsoft.com/office/powerpoint/2010/main" val="36206656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6294C1A8-5ADC-4D8B-BF3C-2AB08C559D9E}" type="datetimeFigureOut">
              <a:rPr lang="en-US" smtClean="0"/>
              <a:t>10/16/2022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EF71C0-D160-48E2-AF5B-D8C2FD029F27}"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501242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294C1A8-5ADC-4D8B-BF3C-2AB08C559D9E}" type="datetimeFigureOut">
              <a:rPr lang="en-US" smtClean="0"/>
              <a:t>10/16/2022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EF71C0-D160-48E2-AF5B-D8C2FD029F27}" type="slidenum">
              <a:rPr lang="en-US" smtClean="0"/>
              <a:t>‹#›</a:t>
            </a:fld>
            <a:endParaRPr lang="en-US"/>
          </a:p>
        </p:txBody>
      </p:sp>
    </p:spTree>
    <p:extLst>
      <p:ext uri="{BB962C8B-B14F-4D97-AF65-F5344CB8AC3E}">
        <p14:creationId xmlns:p14="http://schemas.microsoft.com/office/powerpoint/2010/main" val="40494464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294C1A8-5ADC-4D8B-BF3C-2AB08C559D9E}" type="datetimeFigureOut">
              <a:rPr lang="en-US" smtClean="0"/>
              <a:t>10/16/2022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EF71C0-D160-48E2-AF5B-D8C2FD029F27}" type="slidenum">
              <a:rPr lang="en-US" smtClean="0"/>
              <a:t>‹#›</a:t>
            </a:fld>
            <a:endParaRPr lang="en-US"/>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003417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09600" y="1600201"/>
            <a:ext cx="5384800" cy="452596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6197600" y="1600200"/>
            <a:ext cx="5384800" cy="21859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6197600" y="3938589"/>
            <a:ext cx="5384800" cy="2187575"/>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xfrm>
            <a:off x="0" y="0"/>
            <a:ext cx="0" cy="0"/>
          </a:xfrm>
        </p:spPr>
        <p:txBody>
          <a:bodyPr/>
          <a:lstStyle>
            <a:lvl1pPr eaLnBrk="1" hangingPunct="1">
              <a:spcBef>
                <a:spcPct val="50000"/>
              </a:spcBef>
              <a:defRPr>
                <a:latin typeface="Arial" charset="0"/>
                <a:cs typeface="Arial" charset="0"/>
              </a:defRPr>
            </a:lvl1pPr>
          </a:lstStyle>
          <a:p>
            <a:pPr>
              <a:defRPr/>
            </a:pPr>
            <a:endParaRPr lang="en-US" altLang="en-US"/>
          </a:p>
        </p:txBody>
      </p:sp>
      <p:sp>
        <p:nvSpPr>
          <p:cNvPr id="7" name="Rectangle 5"/>
          <p:cNvSpPr>
            <a:spLocks noGrp="1" noChangeArrowheads="1"/>
          </p:cNvSpPr>
          <p:nvPr>
            <p:ph type="ftr" sz="quarter" idx="11"/>
          </p:nvPr>
        </p:nvSpPr>
        <p:spPr>
          <a:xfrm>
            <a:off x="0" y="0"/>
            <a:ext cx="0" cy="0"/>
          </a:xfrm>
        </p:spPr>
        <p:txBody>
          <a:bodyPr/>
          <a:lstStyle>
            <a:lvl1pPr eaLnBrk="1" hangingPunct="1">
              <a:spcBef>
                <a:spcPct val="50000"/>
              </a:spcBef>
              <a:defRPr>
                <a:latin typeface="Arial" charset="0"/>
                <a:cs typeface="Arial" charset="0"/>
              </a:defRPr>
            </a:lvl1pPr>
          </a:lstStyle>
          <a:p>
            <a:pPr>
              <a:defRPr/>
            </a:pPr>
            <a:endParaRPr lang="en-US" altLang="en-US"/>
          </a:p>
        </p:txBody>
      </p:sp>
      <p:sp>
        <p:nvSpPr>
          <p:cNvPr id="8" name="Rectangle 6"/>
          <p:cNvSpPr>
            <a:spLocks noGrp="1" noChangeArrowheads="1"/>
          </p:cNvSpPr>
          <p:nvPr>
            <p:ph type="sldNum" sz="quarter" idx="12"/>
          </p:nvPr>
        </p:nvSpPr>
        <p:spPr/>
        <p:txBody>
          <a:bodyPr/>
          <a:lstStyle>
            <a:lvl1pPr>
              <a:defRPr/>
            </a:lvl1pPr>
          </a:lstStyle>
          <a:p>
            <a:pPr>
              <a:defRPr/>
            </a:pPr>
            <a:fld id="{69B4D8C7-7581-46A2-8DC1-A3611D4A3FD9}" type="slidenum">
              <a:rPr lang="en-US" altLang="en-US"/>
              <a:pPr>
                <a:defRPr/>
              </a:pPr>
              <a:t>‹#›</a:t>
            </a:fld>
            <a:endParaRPr lang="en-US" altLang="en-US"/>
          </a:p>
        </p:txBody>
      </p:sp>
    </p:spTree>
    <p:extLst>
      <p:ext uri="{BB962C8B-B14F-4D97-AF65-F5344CB8AC3E}">
        <p14:creationId xmlns:p14="http://schemas.microsoft.com/office/powerpoint/2010/main" val="23632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294C1A8-5ADC-4D8B-BF3C-2AB08C559D9E}" type="datetimeFigureOut">
              <a:rPr lang="en-US" smtClean="0"/>
              <a:t>10/16/2022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EF71C0-D160-48E2-AF5B-D8C2FD029F27}" type="slidenum">
              <a:rPr lang="en-US" smtClean="0"/>
              <a:t>‹#›</a:t>
            </a:fld>
            <a:endParaRPr lang="en-US"/>
          </a:p>
        </p:txBody>
      </p:sp>
    </p:spTree>
    <p:extLst>
      <p:ext uri="{BB962C8B-B14F-4D97-AF65-F5344CB8AC3E}">
        <p14:creationId xmlns:p14="http://schemas.microsoft.com/office/powerpoint/2010/main" val="32673189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smtClean="0"/>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294C1A8-5ADC-4D8B-BF3C-2AB08C559D9E}" type="datetimeFigureOut">
              <a:rPr lang="en-US" smtClean="0"/>
              <a:t>10/16/2022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EF71C0-D160-48E2-AF5B-D8C2FD029F27}"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563408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294C1A8-5ADC-4D8B-BF3C-2AB08C559D9E}" type="datetimeFigureOut">
              <a:rPr lang="en-US" smtClean="0"/>
              <a:t>10/16/2022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EF71C0-D160-48E2-AF5B-D8C2FD029F27}" type="slidenum">
              <a:rPr lang="en-US" smtClean="0"/>
              <a:t>‹#›</a:t>
            </a:fld>
            <a:endParaRPr lang="en-US"/>
          </a:p>
        </p:txBody>
      </p:sp>
    </p:spTree>
    <p:extLst>
      <p:ext uri="{BB962C8B-B14F-4D97-AF65-F5344CB8AC3E}">
        <p14:creationId xmlns:p14="http://schemas.microsoft.com/office/powerpoint/2010/main" val="25313222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smtClean="0"/>
              <a:t>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294C1A8-5ADC-4D8B-BF3C-2AB08C559D9E}" type="datetimeFigureOut">
              <a:rPr lang="en-US" smtClean="0"/>
              <a:t>10/16/2022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4EF71C0-D160-48E2-AF5B-D8C2FD029F27}" type="slidenum">
              <a:rPr lang="en-US" smtClean="0"/>
              <a:t>‹#›</a:t>
            </a:fld>
            <a:endParaRPr lang="en-US"/>
          </a:p>
        </p:txBody>
      </p:sp>
    </p:spTree>
    <p:extLst>
      <p:ext uri="{BB962C8B-B14F-4D97-AF65-F5344CB8AC3E}">
        <p14:creationId xmlns:p14="http://schemas.microsoft.com/office/powerpoint/2010/main" val="39122723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294C1A8-5ADC-4D8B-BF3C-2AB08C559D9E}" type="datetimeFigureOut">
              <a:rPr lang="en-US" smtClean="0"/>
              <a:t>10/16/2022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4EF71C0-D160-48E2-AF5B-D8C2FD029F27}" type="slidenum">
              <a:rPr lang="en-US" smtClean="0"/>
              <a:t>‹#›</a:t>
            </a:fld>
            <a:endParaRPr lang="en-US"/>
          </a:p>
        </p:txBody>
      </p:sp>
    </p:spTree>
    <p:extLst>
      <p:ext uri="{BB962C8B-B14F-4D97-AF65-F5344CB8AC3E}">
        <p14:creationId xmlns:p14="http://schemas.microsoft.com/office/powerpoint/2010/main" val="6672592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94C1A8-5ADC-4D8B-BF3C-2AB08C559D9E}" type="datetimeFigureOut">
              <a:rPr lang="en-US" smtClean="0"/>
              <a:t>10/16/2022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4EF71C0-D160-48E2-AF5B-D8C2FD029F27}" type="slidenum">
              <a:rPr lang="en-US" smtClean="0"/>
              <a:t>‹#›</a:t>
            </a:fld>
            <a:endParaRPr lang="en-US"/>
          </a:p>
        </p:txBody>
      </p:sp>
    </p:spTree>
    <p:extLst>
      <p:ext uri="{BB962C8B-B14F-4D97-AF65-F5344CB8AC3E}">
        <p14:creationId xmlns:p14="http://schemas.microsoft.com/office/powerpoint/2010/main" val="41685356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smtClean="0"/>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6294C1A8-5ADC-4D8B-BF3C-2AB08C559D9E}" type="datetimeFigureOut">
              <a:rPr lang="en-US" smtClean="0"/>
              <a:t>10/16/2022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EF71C0-D160-48E2-AF5B-D8C2FD029F27}" type="slidenum">
              <a:rPr lang="en-US" smtClean="0"/>
              <a:t>‹#›</a:t>
            </a:fld>
            <a:endParaRPr lang="en-US"/>
          </a:p>
        </p:txBody>
      </p:sp>
    </p:spTree>
    <p:extLst>
      <p:ext uri="{BB962C8B-B14F-4D97-AF65-F5344CB8AC3E}">
        <p14:creationId xmlns:p14="http://schemas.microsoft.com/office/powerpoint/2010/main" val="29062273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6294C1A8-5ADC-4D8B-BF3C-2AB08C559D9E}" type="datetimeFigureOut">
              <a:rPr lang="en-US" smtClean="0"/>
              <a:t>10/16/2022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EF71C0-D160-48E2-AF5B-D8C2FD029F27}"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145292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6294C1A8-5ADC-4D8B-BF3C-2AB08C559D9E}" type="datetimeFigureOut">
              <a:rPr lang="en-US" smtClean="0"/>
              <a:t>10/16/2022</a:t>
            </a:fld>
            <a:endParaRPr lang="en-US"/>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C4EF71C0-D160-48E2-AF5B-D8C2FD029F27}" type="slidenum">
              <a:rPr lang="en-US" smtClean="0"/>
              <a:t>‹#›</a:t>
            </a:fld>
            <a:endParaRPr lang="en-US"/>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8" name="fc" descr="WIPO PUBLIC"/>
          <p:cNvSpPr txBox="1"/>
          <p:nvPr userDrawn="1"/>
        </p:nvSpPr>
        <p:spPr>
          <a:xfrm>
            <a:off x="0" y="6537960"/>
            <a:ext cx="12192000" cy="223138"/>
          </a:xfrm>
          <a:prstGeom prst="rect">
            <a:avLst/>
          </a:prstGeom>
          <a:noFill/>
        </p:spPr>
        <p:txBody>
          <a:bodyPr vert="horz" rtlCol="0">
            <a:spAutoFit/>
          </a:bodyPr>
          <a:lstStyle/>
          <a:p>
            <a:pPr algn="ctr"/>
            <a:r>
              <a:rPr lang="en-US" sz="850" b="0" i="0" u="none" baseline="0" smtClean="0">
                <a:solidFill>
                  <a:srgbClr val="000000"/>
                </a:solidFill>
                <a:latin typeface="Microsoft Sans Serif" panose="020B0604020202020204" pitchFamily="34" charset="0"/>
              </a:rPr>
              <a:t>WIPO PUBLIC</a:t>
            </a:r>
            <a:endParaRPr lang="en-US" sz="850" b="0" i="0" u="none" baseline="0">
              <a:solidFill>
                <a:srgbClr val="000000"/>
              </a:solidFill>
              <a:latin typeface="Microsoft Sans Serif" panose="020B0604020202020204" pitchFamily="34" charset="0"/>
            </a:endParaRPr>
          </a:p>
        </p:txBody>
      </p:sp>
    </p:spTree>
    <p:extLst>
      <p:ext uri="{BB962C8B-B14F-4D97-AF65-F5344CB8AC3E}">
        <p14:creationId xmlns:p14="http://schemas.microsoft.com/office/powerpoint/2010/main" val="2954008239"/>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7" Type="http://schemas.openxmlformats.org/officeDocument/2006/relationships/image" Target="../media/image6.emf"/><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5.emf"/><Relationship Id="rId5" Type="http://schemas.openxmlformats.org/officeDocument/2006/relationships/image" Target="../media/image4.emf"/><Relationship Id="rId4" Type="http://schemas.openxmlformats.org/officeDocument/2006/relationships/image" Target="../media/image3.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466005" y="5253183"/>
            <a:ext cx="7056437" cy="1470025"/>
          </a:xfrm>
        </p:spPr>
        <p:txBody>
          <a:bodyPr>
            <a:normAutofit fontScale="90000"/>
          </a:bodyPr>
          <a:lstStyle/>
          <a:p>
            <a:pPr eaLnBrk="1" hangingPunct="1"/>
            <a:r>
              <a:rPr lang="en-US" altLang="en-US" dirty="0" smtClean="0"/>
              <a:t>USING THE INTELLECTUAL PROPERTY SYSTEM FOR BUSINESS COMPETITIVENESS </a:t>
            </a:r>
          </a:p>
        </p:txBody>
      </p:sp>
      <p:sp>
        <p:nvSpPr>
          <p:cNvPr id="5123" name="Rectangle 3"/>
          <p:cNvSpPr>
            <a:spLocks noGrp="1" noChangeArrowheads="1"/>
          </p:cNvSpPr>
          <p:nvPr>
            <p:ph type="subTitle" idx="1"/>
          </p:nvPr>
        </p:nvSpPr>
        <p:spPr>
          <a:xfrm>
            <a:off x="8672227" y="4996873"/>
            <a:ext cx="2642320" cy="1154545"/>
          </a:xfrm>
        </p:spPr>
        <p:txBody>
          <a:bodyPr>
            <a:normAutofit fontScale="92500" lnSpcReduction="20000"/>
          </a:bodyPr>
          <a:lstStyle/>
          <a:p>
            <a:pPr eaLnBrk="1" hangingPunct="1">
              <a:lnSpc>
                <a:spcPct val="90000"/>
              </a:lnSpc>
            </a:pPr>
            <a:endParaRPr lang="en-GB" altLang="en-US" sz="2800" dirty="0"/>
          </a:p>
          <a:p>
            <a:pPr eaLnBrk="1" hangingPunct="1">
              <a:lnSpc>
                <a:spcPct val="90000"/>
              </a:lnSpc>
            </a:pPr>
            <a:r>
              <a:rPr lang="en-GB" altLang="en-US" sz="3200" dirty="0"/>
              <a:t>INDUSTRIAL DESIGNS</a:t>
            </a:r>
            <a:endParaRPr lang="en-US" altLang="en-US" sz="3200" dirty="0"/>
          </a:p>
        </p:txBody>
      </p:sp>
    </p:spTree>
    <p:extLst>
      <p:ext uri="{BB962C8B-B14F-4D97-AF65-F5344CB8AC3E}">
        <p14:creationId xmlns:p14="http://schemas.microsoft.com/office/powerpoint/2010/main" val="36470511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altLang="en-US" smtClean="0"/>
              <a:t>Applying for protection</a:t>
            </a:r>
          </a:p>
        </p:txBody>
      </p:sp>
      <p:sp>
        <p:nvSpPr>
          <p:cNvPr id="17411" name="Content Placeholder 2"/>
          <p:cNvSpPr>
            <a:spLocks noGrp="1"/>
          </p:cNvSpPr>
          <p:nvPr>
            <p:ph idx="1"/>
          </p:nvPr>
        </p:nvSpPr>
        <p:spPr>
          <a:xfrm>
            <a:off x="1024128" y="1862139"/>
            <a:ext cx="8229600" cy="4352925"/>
          </a:xfrm>
        </p:spPr>
        <p:txBody>
          <a:bodyPr>
            <a:noAutofit/>
          </a:bodyPr>
          <a:lstStyle/>
          <a:p>
            <a:pPr>
              <a:buFont typeface="Wingdings" panose="05000000000000000000" pitchFamily="2" charset="2"/>
              <a:buChar char="§"/>
            </a:pPr>
            <a:r>
              <a:rPr lang="en-US" altLang="en-US" sz="2000" dirty="0"/>
              <a:t>Fill in the application form provided by the IP office.</a:t>
            </a:r>
          </a:p>
          <a:p>
            <a:pPr>
              <a:buFont typeface="Wingdings" panose="05000000000000000000" pitchFamily="2" charset="2"/>
              <a:buChar char="§"/>
            </a:pPr>
            <a:r>
              <a:rPr lang="en-US" altLang="en-US" sz="2000" dirty="0"/>
              <a:t>Reproduction of the design or a written description of it if so required may be submitted.</a:t>
            </a:r>
          </a:p>
          <a:p>
            <a:pPr>
              <a:buFont typeface="Wingdings" panose="05000000000000000000" pitchFamily="2" charset="2"/>
              <a:buChar char="§"/>
            </a:pPr>
            <a:r>
              <a:rPr lang="en-US" altLang="en-US" sz="2000" dirty="0"/>
              <a:t>An oath or a declaration of </a:t>
            </a:r>
            <a:r>
              <a:rPr lang="en-US" altLang="en-US" sz="2000" dirty="0" err="1"/>
              <a:t>inventorship</a:t>
            </a:r>
            <a:r>
              <a:rPr lang="en-US" altLang="en-US" sz="2000" dirty="0"/>
              <a:t> may be required.</a:t>
            </a:r>
          </a:p>
          <a:p>
            <a:pPr>
              <a:buFont typeface="Wingdings" panose="05000000000000000000" pitchFamily="2" charset="2"/>
              <a:buChar char="§"/>
            </a:pPr>
            <a:r>
              <a:rPr lang="en-US" altLang="en-US" sz="2000" dirty="0"/>
              <a:t>Pay the fees.</a:t>
            </a:r>
          </a:p>
          <a:p>
            <a:pPr>
              <a:buFont typeface="Wingdings" panose="05000000000000000000" pitchFamily="2" charset="2"/>
              <a:buChar char="§"/>
            </a:pPr>
            <a:r>
              <a:rPr lang="en-US" altLang="en-US" sz="2000" dirty="0"/>
              <a:t>In some countries an IP agent to represent and assist is compulsory but in all cases it is recommended.</a:t>
            </a:r>
          </a:p>
          <a:p>
            <a:pPr>
              <a:buFont typeface="Wingdings" panose="05000000000000000000" pitchFamily="2" charset="2"/>
              <a:buChar char="§"/>
            </a:pPr>
            <a:r>
              <a:rPr lang="en-US" altLang="en-US" sz="2000" dirty="0"/>
              <a:t>In some countries the registration may be complete after the administrative formalities have been complied with while many offices may also conduct a substantive examination by checking the novelty and/or originality of the design application against existing designs on their registers</a:t>
            </a:r>
            <a:r>
              <a:rPr lang="en-US" altLang="en-US" sz="2000" dirty="0" smtClean="0"/>
              <a:t>.</a:t>
            </a:r>
          </a:p>
        </p:txBody>
      </p:sp>
    </p:spTree>
    <p:extLst>
      <p:ext uri="{BB962C8B-B14F-4D97-AF65-F5344CB8AC3E}">
        <p14:creationId xmlns:p14="http://schemas.microsoft.com/office/powerpoint/2010/main" val="30269803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dirty="0" smtClean="0"/>
              <a:t>Cost of obtaining a design right</a:t>
            </a:r>
          </a:p>
        </p:txBody>
      </p:sp>
      <p:sp>
        <p:nvSpPr>
          <p:cNvPr id="18435" name="Content Placeholder 2"/>
          <p:cNvSpPr>
            <a:spLocks noGrp="1"/>
          </p:cNvSpPr>
          <p:nvPr>
            <p:ph idx="1"/>
          </p:nvPr>
        </p:nvSpPr>
        <p:spPr/>
        <p:txBody>
          <a:bodyPr>
            <a:normAutofit/>
          </a:bodyPr>
          <a:lstStyle/>
          <a:p>
            <a:r>
              <a:rPr lang="en-US" altLang="en-US" sz="2800" dirty="0" smtClean="0"/>
              <a:t>The costs vary from country to country but the cost categories are as follows:</a:t>
            </a:r>
          </a:p>
          <a:p>
            <a:pPr lvl="1"/>
            <a:r>
              <a:rPr lang="en-US" altLang="en-US" sz="2400" dirty="0" smtClean="0"/>
              <a:t>application/registration fee to be paid to the IP office.</a:t>
            </a:r>
          </a:p>
          <a:p>
            <a:pPr lvl="1"/>
            <a:r>
              <a:rPr lang="en-US" altLang="en-US" sz="2400" dirty="0" smtClean="0"/>
              <a:t>costs associated with the services of an IP agent</a:t>
            </a:r>
          </a:p>
          <a:p>
            <a:pPr lvl="1"/>
            <a:r>
              <a:rPr lang="en-US" altLang="en-US" sz="2400" dirty="0" smtClean="0"/>
              <a:t>renewal fee to maintain the design right </a:t>
            </a:r>
          </a:p>
          <a:p>
            <a:pPr lvl="1"/>
            <a:r>
              <a:rPr lang="en-US" altLang="en-US" sz="2400" dirty="0" smtClean="0"/>
              <a:t>translation </a:t>
            </a:r>
            <a:r>
              <a:rPr lang="en-US" altLang="en-US" sz="2400" dirty="0"/>
              <a:t>if the design is to be protected abroad.</a:t>
            </a:r>
          </a:p>
        </p:txBody>
      </p:sp>
    </p:spTree>
    <p:extLst>
      <p:ext uri="{BB962C8B-B14F-4D97-AF65-F5344CB8AC3E}">
        <p14:creationId xmlns:p14="http://schemas.microsoft.com/office/powerpoint/2010/main" val="16955335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835891" y="773402"/>
            <a:ext cx="10972800" cy="1143000"/>
          </a:xfrm>
        </p:spPr>
        <p:txBody>
          <a:bodyPr/>
          <a:lstStyle/>
          <a:p>
            <a:pPr eaLnBrk="1" hangingPunct="1"/>
            <a:r>
              <a:rPr lang="en-US" altLang="en-US" dirty="0" smtClean="0"/>
              <a:t>Owner of an industrial design</a:t>
            </a:r>
          </a:p>
        </p:txBody>
      </p:sp>
      <p:sp>
        <p:nvSpPr>
          <p:cNvPr id="19459" name="Text Placeholder 2"/>
          <p:cNvSpPr>
            <a:spLocks noGrp="1"/>
          </p:cNvSpPr>
          <p:nvPr>
            <p:ph type="body" sz="half" idx="1"/>
          </p:nvPr>
        </p:nvSpPr>
        <p:spPr>
          <a:xfrm>
            <a:off x="835890" y="2025073"/>
            <a:ext cx="10395527" cy="4525963"/>
          </a:xfrm>
        </p:spPr>
        <p:txBody>
          <a:bodyPr>
            <a:normAutofit/>
          </a:bodyPr>
          <a:lstStyle/>
          <a:p>
            <a:pPr eaLnBrk="1" hangingPunct="1">
              <a:buFont typeface="Wingdings" panose="05000000000000000000" pitchFamily="2" charset="2"/>
              <a:buChar char="§"/>
            </a:pPr>
            <a:r>
              <a:rPr lang="en-US" altLang="en-US" sz="2400" dirty="0" smtClean="0"/>
              <a:t>The creator of a design, i.e., the designer, is usually the first owner of the design</a:t>
            </a:r>
            <a:r>
              <a:rPr lang="en-US" altLang="en-US" sz="2400" b="1" dirty="0" smtClean="0"/>
              <a:t>.</a:t>
            </a:r>
          </a:p>
          <a:p>
            <a:pPr eaLnBrk="1" hangingPunct="1">
              <a:buFont typeface="Wingdings" panose="05000000000000000000" pitchFamily="2" charset="2"/>
              <a:buChar char="§"/>
            </a:pPr>
            <a:r>
              <a:rPr lang="en-US" altLang="en-US" sz="2400" dirty="0" smtClean="0"/>
              <a:t>A design developed by an employee as part of his regular duties during working hours will belong to the employer, or the designer may be required to transfer it to the employer through a formal written assignment. </a:t>
            </a:r>
          </a:p>
          <a:p>
            <a:pPr eaLnBrk="1" hangingPunct="1">
              <a:buFont typeface="Wingdings" panose="05000000000000000000" pitchFamily="2" charset="2"/>
              <a:buChar char="§"/>
            </a:pPr>
            <a:r>
              <a:rPr lang="en-US" altLang="en-US" sz="2400" dirty="0" smtClean="0"/>
              <a:t>If the design was developed by an external designer under contract, the rights will generally belong to the company that commissioned the design.</a:t>
            </a:r>
          </a:p>
          <a:p>
            <a:pPr eaLnBrk="1" hangingPunct="1">
              <a:buFont typeface="Wingdings" panose="05000000000000000000" pitchFamily="2" charset="2"/>
              <a:buChar char="§"/>
            </a:pPr>
            <a:r>
              <a:rPr lang="en-US" altLang="en-US" sz="2400" dirty="0" smtClean="0"/>
              <a:t>Always better to clarify ownership issues in advance in writing.</a:t>
            </a:r>
          </a:p>
        </p:txBody>
      </p:sp>
    </p:spTree>
    <p:extLst>
      <p:ext uri="{BB962C8B-B14F-4D97-AF65-F5344CB8AC3E}">
        <p14:creationId xmlns:p14="http://schemas.microsoft.com/office/powerpoint/2010/main" val="17437411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5"/>
          <p:cNvSpPr>
            <a:spLocks noGrp="1"/>
          </p:cNvSpPr>
          <p:nvPr>
            <p:ph type="title"/>
          </p:nvPr>
        </p:nvSpPr>
        <p:spPr/>
        <p:txBody>
          <a:bodyPr/>
          <a:lstStyle/>
          <a:p>
            <a:r>
              <a:rPr lang="en-US" altLang="en-US" smtClean="0"/>
              <a:t>Licensing industrial design rights</a:t>
            </a:r>
          </a:p>
        </p:txBody>
      </p:sp>
      <p:sp>
        <p:nvSpPr>
          <p:cNvPr id="21507" name="Content Placeholder 6"/>
          <p:cNvSpPr>
            <a:spLocks noGrp="1"/>
          </p:cNvSpPr>
          <p:nvPr>
            <p:ph idx="1"/>
          </p:nvPr>
        </p:nvSpPr>
        <p:spPr>
          <a:xfrm>
            <a:off x="1024128" y="2084832"/>
            <a:ext cx="9720072" cy="4352925"/>
          </a:xfrm>
        </p:spPr>
        <p:txBody>
          <a:bodyPr>
            <a:normAutofit/>
          </a:bodyPr>
          <a:lstStyle/>
          <a:p>
            <a:pPr>
              <a:buFont typeface="Wingdings" panose="05000000000000000000" pitchFamily="2" charset="2"/>
              <a:buChar char="§"/>
            </a:pPr>
            <a:r>
              <a:rPr lang="en-US" altLang="en-US" sz="2400" dirty="0" smtClean="0"/>
              <a:t>When the owner of the design (the licensor) grants  another person (the licensee) the right to use the design for mutually agreed purposes.</a:t>
            </a:r>
          </a:p>
          <a:p>
            <a:pPr>
              <a:buFont typeface="Wingdings" panose="05000000000000000000" pitchFamily="2" charset="2"/>
              <a:buChar char="§"/>
            </a:pPr>
            <a:r>
              <a:rPr lang="en-US" altLang="en-US" sz="2400" dirty="0" smtClean="0"/>
              <a:t>A common way of exploiting a design right.  Enables the licensor to increase revenue and enter markets that it might not otherwise have been able to.</a:t>
            </a:r>
          </a:p>
          <a:p>
            <a:pPr>
              <a:buFont typeface="Wingdings" panose="05000000000000000000" pitchFamily="2" charset="2"/>
              <a:buChar char="§"/>
            </a:pPr>
            <a:r>
              <a:rPr lang="en-US" altLang="en-US" sz="2400" dirty="0" smtClean="0"/>
              <a:t>In licensing abroad, the licensor should have obtained, or at least applied for protection in those countries. If the design is not protected in those countries it can be used in that country. No authorization is required. </a:t>
            </a:r>
          </a:p>
        </p:txBody>
      </p:sp>
    </p:spTree>
    <p:extLst>
      <p:ext uri="{BB962C8B-B14F-4D97-AF65-F5344CB8AC3E}">
        <p14:creationId xmlns:p14="http://schemas.microsoft.com/office/powerpoint/2010/main" val="11654258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smtClean="0"/>
              <a:t>Unregistered design rights</a:t>
            </a:r>
          </a:p>
        </p:txBody>
      </p:sp>
      <p:sp>
        <p:nvSpPr>
          <p:cNvPr id="22531" name="Content Placeholder 2"/>
          <p:cNvSpPr>
            <a:spLocks noGrp="1"/>
          </p:cNvSpPr>
          <p:nvPr>
            <p:ph idx="1"/>
          </p:nvPr>
        </p:nvSpPr>
        <p:spPr/>
        <p:txBody>
          <a:bodyPr>
            <a:normAutofit/>
          </a:bodyPr>
          <a:lstStyle/>
          <a:p>
            <a:pPr>
              <a:buFont typeface="Wingdings" panose="05000000000000000000" pitchFamily="2" charset="2"/>
              <a:buChar char="§"/>
            </a:pPr>
            <a:r>
              <a:rPr lang="en-US" altLang="en-US" sz="2400" dirty="0" smtClean="0"/>
              <a:t>In some jurisdictions, like in the European Union it is possible to obtain limited protection for unregistered designs.  In the EU, unregistered design protection lasts three years from the date on which the design was first made available to the public within the territory of the EU.</a:t>
            </a:r>
          </a:p>
        </p:txBody>
      </p:sp>
    </p:spTree>
    <p:extLst>
      <p:ext uri="{BB962C8B-B14F-4D97-AF65-F5344CB8AC3E}">
        <p14:creationId xmlns:p14="http://schemas.microsoft.com/office/powerpoint/2010/main" val="20131174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eaLnBrk="1" hangingPunct="1"/>
            <a:r>
              <a:rPr lang="en-US" altLang="en-US" smtClean="0"/>
              <a:t>Territoriality of design rights</a:t>
            </a:r>
          </a:p>
        </p:txBody>
      </p:sp>
      <p:sp>
        <p:nvSpPr>
          <p:cNvPr id="23555" name="Content Placeholder 1"/>
          <p:cNvSpPr>
            <a:spLocks noGrp="1"/>
          </p:cNvSpPr>
          <p:nvPr>
            <p:ph idx="1"/>
          </p:nvPr>
        </p:nvSpPr>
        <p:spPr/>
        <p:txBody>
          <a:bodyPr/>
          <a:lstStyle/>
          <a:p>
            <a:pPr eaLnBrk="1" hangingPunct="1">
              <a:buFont typeface="Wingdings" panose="05000000000000000000" pitchFamily="2" charset="2"/>
              <a:buChar char="§"/>
            </a:pPr>
            <a:r>
              <a:rPr lang="en-US" altLang="en-US" dirty="0" smtClean="0"/>
              <a:t>Design rights are territorial rights, which means that a design is protected only in the countries or regions where the design has been issued. In other words, if a design has not been granted in a given country, the design will not be protected in that country, enabling others to lawfully use and apply that design.</a:t>
            </a:r>
          </a:p>
          <a:p>
            <a:pPr eaLnBrk="1" hangingPunct="1">
              <a:buFont typeface="Wingdings" panose="05000000000000000000" pitchFamily="2" charset="2"/>
              <a:buChar char="§"/>
            </a:pPr>
            <a:r>
              <a:rPr lang="fr-CH" altLang="en-US" dirty="0" smtClean="0"/>
              <a:t>This </a:t>
            </a:r>
            <a:r>
              <a:rPr lang="fr-CH" altLang="en-US" dirty="0" err="1" smtClean="0"/>
              <a:t>means</a:t>
            </a:r>
            <a:r>
              <a:rPr lang="fr-CH" altLang="en-US" dirty="0" smtClean="0"/>
              <a:t> </a:t>
            </a:r>
            <a:r>
              <a:rPr lang="fr-CH" altLang="en-US" dirty="0" err="1" smtClean="0"/>
              <a:t>that</a:t>
            </a:r>
            <a:r>
              <a:rPr lang="fr-CH" altLang="en-US" dirty="0" smtClean="0"/>
              <a:t> design </a:t>
            </a:r>
            <a:r>
              <a:rPr lang="fr-CH" altLang="en-US" dirty="0" err="1" smtClean="0"/>
              <a:t>rights</a:t>
            </a:r>
            <a:r>
              <a:rPr lang="fr-CH" altLang="en-US" dirty="0" smtClean="0"/>
              <a:t> have to </a:t>
            </a:r>
            <a:r>
              <a:rPr lang="fr-CH" altLang="en-US" dirty="0" err="1" smtClean="0"/>
              <a:t>be</a:t>
            </a:r>
            <a:r>
              <a:rPr lang="fr-CH" altLang="en-US" dirty="0" smtClean="0"/>
              <a:t> </a:t>
            </a:r>
            <a:r>
              <a:rPr lang="fr-CH" altLang="en-US" dirty="0" err="1" smtClean="0"/>
              <a:t>applied</a:t>
            </a:r>
            <a:r>
              <a:rPr lang="fr-CH" altLang="en-US" dirty="0" smtClean="0"/>
              <a:t> for and </a:t>
            </a:r>
            <a:r>
              <a:rPr lang="fr-CH" altLang="en-US" dirty="0" err="1" smtClean="0"/>
              <a:t>obtained</a:t>
            </a:r>
            <a:r>
              <a:rPr lang="fr-CH" altLang="en-US" dirty="0" smtClean="0"/>
              <a:t> in all </a:t>
            </a:r>
            <a:r>
              <a:rPr lang="fr-CH" altLang="en-US" dirty="0" err="1" smtClean="0"/>
              <a:t>other</a:t>
            </a:r>
            <a:r>
              <a:rPr lang="fr-CH" altLang="en-US" dirty="0" smtClean="0"/>
              <a:t> countries of </a:t>
            </a:r>
            <a:r>
              <a:rPr lang="fr-CH" altLang="en-US" dirty="0" err="1" smtClean="0"/>
              <a:t>interest</a:t>
            </a:r>
            <a:r>
              <a:rPr lang="fr-CH" altLang="en-US" dirty="0" smtClean="0"/>
              <a:t>.</a:t>
            </a:r>
            <a:endParaRPr lang="en-US" altLang="en-US" dirty="0" smtClean="0"/>
          </a:p>
        </p:txBody>
      </p:sp>
    </p:spTree>
    <p:extLst>
      <p:ext uri="{BB962C8B-B14F-4D97-AF65-F5344CB8AC3E}">
        <p14:creationId xmlns:p14="http://schemas.microsoft.com/office/powerpoint/2010/main" val="4185330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eaLnBrk="1" hangingPunct="1"/>
            <a:r>
              <a:rPr lang="en-US" altLang="en-US" smtClean="0"/>
              <a:t>Priority date</a:t>
            </a:r>
          </a:p>
        </p:txBody>
      </p:sp>
      <p:sp>
        <p:nvSpPr>
          <p:cNvPr id="69635" name="Content Placeholder 2"/>
          <p:cNvSpPr>
            <a:spLocks noGrp="1"/>
          </p:cNvSpPr>
          <p:nvPr>
            <p:ph idx="1"/>
          </p:nvPr>
        </p:nvSpPr>
        <p:spPr>
          <a:xfrm>
            <a:off x="1024127" y="1985818"/>
            <a:ext cx="10281181" cy="3953164"/>
          </a:xfrm>
        </p:spPr>
        <p:txBody>
          <a:bodyPr/>
          <a:lstStyle/>
          <a:p>
            <a:pPr eaLnBrk="1" hangingPunct="1">
              <a:buFont typeface="Wingdings" panose="05000000000000000000" pitchFamily="2" charset="2"/>
              <a:buChar char="§"/>
              <a:defRPr/>
            </a:pPr>
            <a:r>
              <a:rPr lang="en-US" altLang="en-US" sz="2000" dirty="0"/>
              <a:t>The date of the first application for a design is called the priority date</a:t>
            </a:r>
            <a:r>
              <a:rPr lang="en-US" altLang="en-US" sz="2000" b="1" dirty="0"/>
              <a:t>. </a:t>
            </a:r>
          </a:p>
          <a:p>
            <a:pPr eaLnBrk="1" hangingPunct="1">
              <a:buFont typeface="Wingdings" panose="05000000000000000000" pitchFamily="2" charset="2"/>
              <a:buChar char="§"/>
              <a:defRPr/>
            </a:pPr>
            <a:r>
              <a:rPr lang="en-US" altLang="en-US" sz="2000" dirty="0"/>
              <a:t>Any subsequent applications in other countries filed within six months of that date will benefit from this priority date. That is the first application will have priority over other applications for the same or similar design filed by others after that date. </a:t>
            </a:r>
          </a:p>
          <a:p>
            <a:pPr eaLnBrk="1" hangingPunct="1">
              <a:buFont typeface="Wingdings" panose="05000000000000000000" pitchFamily="2" charset="2"/>
              <a:buChar char="§"/>
              <a:defRPr/>
            </a:pPr>
            <a:r>
              <a:rPr lang="en-US" altLang="en-US" sz="2000" dirty="0"/>
              <a:t>Once this period has lapsed, the design may no longer be considered “new” and so it may not be eligible </a:t>
            </a:r>
            <a:r>
              <a:rPr lang="en-US" altLang="en-US" sz="2000" dirty="0" smtClean="0"/>
              <a:t>for protection </a:t>
            </a:r>
            <a:r>
              <a:rPr lang="en-US" altLang="en-US" sz="2000" dirty="0"/>
              <a:t>at all in other territories</a:t>
            </a:r>
          </a:p>
          <a:p>
            <a:pPr marL="0" indent="0">
              <a:buNone/>
              <a:defRPr/>
            </a:pPr>
            <a:endParaRPr lang="en-US" altLang="en-US" dirty="0" smtClean="0"/>
          </a:p>
        </p:txBody>
      </p:sp>
    </p:spTree>
    <p:extLst>
      <p:ext uri="{BB962C8B-B14F-4D97-AF65-F5344CB8AC3E}">
        <p14:creationId xmlns:p14="http://schemas.microsoft.com/office/powerpoint/2010/main" val="140643780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1225695" y="768639"/>
            <a:ext cx="8998960" cy="1143000"/>
          </a:xfrm>
        </p:spPr>
        <p:txBody>
          <a:bodyPr>
            <a:normAutofit fontScale="90000"/>
          </a:bodyPr>
          <a:lstStyle/>
          <a:p>
            <a:pPr eaLnBrk="1" hangingPunct="1"/>
            <a:r>
              <a:rPr lang="en-US" altLang="en-US" dirty="0" smtClean="0"/>
              <a:t>Application for design protection abroad</a:t>
            </a:r>
            <a:endParaRPr lang="en-US" altLang="en-US" sz="4000" dirty="0"/>
          </a:p>
        </p:txBody>
      </p:sp>
      <p:sp>
        <p:nvSpPr>
          <p:cNvPr id="78851" name="Rectangle 3"/>
          <p:cNvSpPr>
            <a:spLocks noGrp="1" noChangeArrowheads="1"/>
          </p:cNvSpPr>
          <p:nvPr>
            <p:ph idx="1"/>
          </p:nvPr>
        </p:nvSpPr>
        <p:spPr>
          <a:xfrm>
            <a:off x="1225695" y="2290618"/>
            <a:ext cx="9241560" cy="3913189"/>
          </a:xfrm>
        </p:spPr>
        <p:txBody>
          <a:bodyPr>
            <a:normAutofit lnSpcReduction="10000"/>
          </a:bodyPr>
          <a:lstStyle/>
          <a:p>
            <a:pPr algn="ctr" eaLnBrk="1" hangingPunct="1">
              <a:buFontTx/>
              <a:buNone/>
              <a:defRPr/>
            </a:pPr>
            <a:endParaRPr lang="en-GB" altLang="en-US" sz="4000" dirty="0" smtClean="0"/>
          </a:p>
          <a:p>
            <a:pPr eaLnBrk="1" hangingPunct="1">
              <a:buClr>
                <a:schemeClr val="accent2"/>
              </a:buClr>
              <a:buFont typeface="Wingdings" panose="05000000000000000000" pitchFamily="2" charset="2"/>
              <a:buChar char="§"/>
              <a:defRPr/>
            </a:pPr>
            <a:r>
              <a:rPr lang="en-GB" altLang="en-US" sz="2800" dirty="0" smtClean="0"/>
              <a:t>The national Route</a:t>
            </a:r>
          </a:p>
          <a:p>
            <a:pPr eaLnBrk="1" hangingPunct="1">
              <a:buClr>
                <a:schemeClr val="accent2"/>
              </a:buClr>
              <a:buFont typeface="Wingdings" panose="05000000000000000000" pitchFamily="2" charset="2"/>
              <a:buChar char="§"/>
              <a:defRPr/>
            </a:pPr>
            <a:r>
              <a:rPr lang="en-GB" altLang="en-US" sz="2800" dirty="0" smtClean="0"/>
              <a:t>The regional Route</a:t>
            </a:r>
          </a:p>
          <a:p>
            <a:pPr eaLnBrk="1" hangingPunct="1">
              <a:buClr>
                <a:schemeClr val="accent2"/>
              </a:buClr>
              <a:buFont typeface="Wingdings" panose="05000000000000000000" pitchFamily="2" charset="2"/>
              <a:buChar char="§"/>
              <a:defRPr/>
            </a:pPr>
            <a:r>
              <a:rPr lang="en-GB" altLang="en-US" sz="2800" dirty="0" smtClean="0"/>
              <a:t>The international Route</a:t>
            </a:r>
          </a:p>
          <a:p>
            <a:pPr eaLnBrk="1" hangingPunct="1">
              <a:buClr>
                <a:schemeClr val="accent2"/>
              </a:buClr>
              <a:buFont typeface="Wingdings" panose="05000000000000000000" pitchFamily="2" charset="2"/>
              <a:buChar char="§"/>
              <a:defRPr/>
            </a:pPr>
            <a:endParaRPr lang="en-GB" altLang="en-US" sz="2800" dirty="0" smtClean="0"/>
          </a:p>
          <a:p>
            <a:pPr>
              <a:buClr>
                <a:schemeClr val="accent2"/>
              </a:buClr>
              <a:buFont typeface="Wingdings" panose="05000000000000000000" pitchFamily="2" charset="2"/>
              <a:buChar char="§"/>
              <a:defRPr/>
            </a:pPr>
            <a:r>
              <a:rPr lang="en-GB" altLang="en-US" sz="2800" dirty="0" smtClean="0"/>
              <a:t>There is no such thing as an international design!</a:t>
            </a:r>
          </a:p>
          <a:p>
            <a:pPr eaLnBrk="1" hangingPunct="1">
              <a:buFontTx/>
              <a:buNone/>
              <a:defRPr/>
            </a:pPr>
            <a:r>
              <a:rPr lang="en-GB" altLang="en-US" sz="2000" dirty="0"/>
              <a:t>				</a:t>
            </a:r>
          </a:p>
          <a:p>
            <a:pPr algn="ctr" eaLnBrk="1" hangingPunct="1">
              <a:buFontTx/>
              <a:buNone/>
              <a:defRPr/>
            </a:pPr>
            <a:endParaRPr lang="en-GB" altLang="en-US" sz="2000" dirty="0"/>
          </a:p>
        </p:txBody>
      </p:sp>
    </p:spTree>
    <p:extLst>
      <p:ext uri="{BB962C8B-B14F-4D97-AF65-F5344CB8AC3E}">
        <p14:creationId xmlns:p14="http://schemas.microsoft.com/office/powerpoint/2010/main" val="96580035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altLang="en-US" smtClean="0"/>
              <a:t>The Hague System</a:t>
            </a:r>
          </a:p>
        </p:txBody>
      </p:sp>
      <p:sp>
        <p:nvSpPr>
          <p:cNvPr id="29699" name="Content Placeholder 2"/>
          <p:cNvSpPr>
            <a:spLocks noGrp="1"/>
          </p:cNvSpPr>
          <p:nvPr>
            <p:ph idx="1"/>
          </p:nvPr>
        </p:nvSpPr>
        <p:spPr>
          <a:xfrm>
            <a:off x="1024128" y="2084832"/>
            <a:ext cx="9720072" cy="4096946"/>
          </a:xfrm>
        </p:spPr>
        <p:txBody>
          <a:bodyPr>
            <a:normAutofit/>
          </a:bodyPr>
          <a:lstStyle/>
          <a:p>
            <a:pPr>
              <a:buFont typeface="Wingdings" panose="05000000000000000000" pitchFamily="2" charset="2"/>
              <a:buChar char="§"/>
            </a:pPr>
            <a:r>
              <a:rPr lang="en-US" altLang="en-US" sz="2400" dirty="0"/>
              <a:t>The Hague system offers a simple cost effective system to apply for industrial design protection in multiple countries or intergovernmental organizations (EU, OAPI).</a:t>
            </a:r>
          </a:p>
          <a:p>
            <a:pPr>
              <a:buFont typeface="Wingdings" panose="05000000000000000000" pitchFamily="2" charset="2"/>
              <a:buChar char="§"/>
            </a:pPr>
            <a:r>
              <a:rPr lang="en-US" altLang="en-US" sz="2400" dirty="0"/>
              <a:t>With one single international application, made in one language, on payment of a single set of fees, in one currency (Swiss francs) and with one Office (the International Bureau), the applicant can obtain  a bundle of national rights.</a:t>
            </a:r>
          </a:p>
          <a:p>
            <a:pPr>
              <a:buFont typeface="Wingdings" panose="05000000000000000000" pitchFamily="2" charset="2"/>
              <a:buChar char="§"/>
            </a:pPr>
            <a:r>
              <a:rPr lang="en-US" altLang="en-US" sz="2400" dirty="0"/>
              <a:t>The System also offers the possibility of “central management,” i.e., operations occurring during the life of the design (renewal, changes, etc.) can also be handled through a single request transmitted directly to and processed by WIPO.</a:t>
            </a:r>
          </a:p>
        </p:txBody>
      </p:sp>
    </p:spTree>
    <p:extLst>
      <p:ext uri="{BB962C8B-B14F-4D97-AF65-F5344CB8AC3E}">
        <p14:creationId xmlns:p14="http://schemas.microsoft.com/office/powerpoint/2010/main" val="304380884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altLang="en-US" smtClean="0"/>
              <a:t>Enforcement of industrial design rights</a:t>
            </a:r>
          </a:p>
        </p:txBody>
      </p:sp>
      <p:sp>
        <p:nvSpPr>
          <p:cNvPr id="30723" name="Content Placeholder 2"/>
          <p:cNvSpPr>
            <a:spLocks noGrp="1"/>
          </p:cNvSpPr>
          <p:nvPr>
            <p:ph idx="1"/>
          </p:nvPr>
        </p:nvSpPr>
        <p:spPr>
          <a:xfrm>
            <a:off x="1024127" y="1897269"/>
            <a:ext cx="9909343" cy="4352925"/>
          </a:xfrm>
        </p:spPr>
        <p:txBody>
          <a:bodyPr>
            <a:noAutofit/>
          </a:bodyPr>
          <a:lstStyle/>
          <a:p>
            <a:pPr>
              <a:buFont typeface="Wingdings" panose="05000000000000000000" pitchFamily="2" charset="2"/>
              <a:buChar char="§"/>
            </a:pPr>
            <a:r>
              <a:rPr lang="en-US" altLang="en-US" sz="2000" dirty="0"/>
              <a:t>Infringement occurs if a third party makes, offers for sale, sells or imports articles bearing or embodying a design which is a copy, or substantially a copy, of the protected design, without authorization from the right owner.</a:t>
            </a:r>
          </a:p>
          <a:p>
            <a:pPr>
              <a:buFont typeface="Wingdings" panose="05000000000000000000" pitchFamily="2" charset="2"/>
              <a:buChar char="§"/>
            </a:pPr>
            <a:r>
              <a:rPr lang="en-US" altLang="en-US" sz="2000" dirty="0"/>
              <a:t>The main responsibility for identifying and taking action against infringements of an industrial design lies with the right owner.</a:t>
            </a:r>
          </a:p>
          <a:p>
            <a:pPr>
              <a:buFont typeface="Wingdings" panose="05000000000000000000" pitchFamily="2" charset="2"/>
              <a:buChar char="§"/>
            </a:pPr>
            <a:r>
              <a:rPr lang="en-US" altLang="en-US" sz="2000" dirty="0"/>
              <a:t>A useful first step is to send a “cease and desist letter” and if that does not work an interim injunction may be applied for to raid the business. </a:t>
            </a:r>
          </a:p>
          <a:p>
            <a:pPr>
              <a:buFont typeface="Wingdings" panose="05000000000000000000" pitchFamily="2" charset="2"/>
              <a:buChar char="§"/>
            </a:pPr>
            <a:r>
              <a:rPr lang="en-US" altLang="en-US" sz="2000" dirty="0"/>
              <a:t>In order to prevent the importation of infringing goods, measures at the inter­national border may be available in some countries through the national customs authorities. </a:t>
            </a:r>
          </a:p>
          <a:p>
            <a:pPr>
              <a:buFont typeface="Wingdings" panose="05000000000000000000" pitchFamily="2" charset="2"/>
              <a:buChar char="§"/>
            </a:pPr>
            <a:r>
              <a:rPr lang="en-US" altLang="en-US" sz="2000" dirty="0"/>
              <a:t>It is important to also regularly monitor the registration of designs in order to ensure that a third party is not attempting to register an identical or similar design.</a:t>
            </a:r>
          </a:p>
          <a:p>
            <a:endParaRPr lang="en-US" altLang="en-US" sz="2400" dirty="0"/>
          </a:p>
        </p:txBody>
      </p:sp>
    </p:spTree>
    <p:extLst>
      <p:ext uri="{BB962C8B-B14F-4D97-AF65-F5344CB8AC3E}">
        <p14:creationId xmlns:p14="http://schemas.microsoft.com/office/powerpoint/2010/main" val="10283021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eaLnBrk="1" hangingPunct="1"/>
            <a:r>
              <a:rPr lang="en-US" altLang="en-US" smtClean="0"/>
              <a:t>Industrial design rights</a:t>
            </a:r>
          </a:p>
        </p:txBody>
      </p:sp>
      <p:sp>
        <p:nvSpPr>
          <p:cNvPr id="11267" name="Content Placeholder 1"/>
          <p:cNvSpPr>
            <a:spLocks noGrp="1"/>
          </p:cNvSpPr>
          <p:nvPr>
            <p:ph idx="1"/>
          </p:nvPr>
        </p:nvSpPr>
        <p:spPr>
          <a:xfrm>
            <a:off x="1371600" y="2084832"/>
            <a:ext cx="8229600" cy="4288259"/>
          </a:xfrm>
        </p:spPr>
        <p:txBody>
          <a:bodyPr/>
          <a:lstStyle/>
          <a:p>
            <a:pPr eaLnBrk="1" hangingPunct="1">
              <a:buFont typeface="Wingdings" panose="05000000000000000000" pitchFamily="2" charset="2"/>
              <a:buChar char="§"/>
              <a:defRPr/>
            </a:pPr>
            <a:r>
              <a:rPr lang="en-US" altLang="en-US" sz="2400" dirty="0"/>
              <a:t>The ornamental or aesthetic aspects of a product may be protected as an industrial design right. </a:t>
            </a:r>
          </a:p>
          <a:p>
            <a:pPr eaLnBrk="1" hangingPunct="1">
              <a:buFont typeface="Wingdings" panose="05000000000000000000" pitchFamily="2" charset="2"/>
              <a:buChar char="§"/>
              <a:defRPr/>
            </a:pPr>
            <a:r>
              <a:rPr lang="en-US" altLang="en-US" sz="2400" dirty="0"/>
              <a:t>May consist of three-dimensional features such as the shape of a product; two-dimensional features such as ornamentation, patterns, lines or color of a product; or a combination of these.</a:t>
            </a:r>
          </a:p>
          <a:p>
            <a:pPr eaLnBrk="1" hangingPunct="1">
              <a:buFont typeface="Wingdings" panose="05000000000000000000" pitchFamily="2" charset="2"/>
              <a:buChar char="§"/>
              <a:defRPr/>
            </a:pPr>
            <a:r>
              <a:rPr lang="en-US" altLang="en-US" sz="2400" dirty="0"/>
              <a:t>Industrial design is also important in relation to packaging, containers and the “get–up” of products</a:t>
            </a:r>
          </a:p>
          <a:p>
            <a:pPr eaLnBrk="1" hangingPunct="1">
              <a:buFont typeface="Wingdings" panose="05000000000000000000" pitchFamily="2" charset="2"/>
              <a:buChar char="§"/>
              <a:defRPr/>
            </a:pPr>
            <a:r>
              <a:rPr lang="en-US" altLang="en-US" sz="2400" dirty="0"/>
              <a:t>Relevant to a variety of industrial, fashion and handicraft products; technical and medical instruments, watches, jewelry, toys, furniture, electrical appliances, cars </a:t>
            </a:r>
            <a:r>
              <a:rPr lang="en-US" altLang="en-US" sz="2400" dirty="0" err="1"/>
              <a:t>etc</a:t>
            </a:r>
            <a:endParaRPr lang="en-US" altLang="en-US" sz="2400" dirty="0"/>
          </a:p>
          <a:p>
            <a:pPr marL="0" indent="0">
              <a:buNone/>
              <a:defRPr/>
            </a:pPr>
            <a:endParaRPr lang="en-US" altLang="en-US" dirty="0" smtClean="0"/>
          </a:p>
        </p:txBody>
      </p:sp>
    </p:spTree>
    <p:extLst>
      <p:ext uri="{BB962C8B-B14F-4D97-AF65-F5344CB8AC3E}">
        <p14:creationId xmlns:p14="http://schemas.microsoft.com/office/powerpoint/2010/main" val="24228377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altLang="en-US" smtClean="0"/>
              <a:t>Other instruments for protecting designs</a:t>
            </a:r>
          </a:p>
        </p:txBody>
      </p:sp>
      <p:sp>
        <p:nvSpPr>
          <p:cNvPr id="32771" name="Content Placeholder 2"/>
          <p:cNvSpPr>
            <a:spLocks noGrp="1"/>
          </p:cNvSpPr>
          <p:nvPr>
            <p:ph idx="1"/>
          </p:nvPr>
        </p:nvSpPr>
        <p:spPr/>
        <p:txBody>
          <a:bodyPr/>
          <a:lstStyle/>
          <a:p>
            <a:pPr>
              <a:buFont typeface="Wingdings" panose="05000000000000000000" pitchFamily="2" charset="2"/>
              <a:buChar char="§"/>
            </a:pPr>
            <a:r>
              <a:rPr lang="en-US" altLang="en-US" dirty="0" smtClean="0"/>
              <a:t>In some jurisdictions, certain designs may be recognized as being works of art or applied art which may be protected under copyright law.</a:t>
            </a:r>
          </a:p>
          <a:p>
            <a:pPr>
              <a:buFont typeface="Wingdings" panose="05000000000000000000" pitchFamily="2" charset="2"/>
              <a:buChar char="§"/>
            </a:pPr>
            <a:r>
              <a:rPr lang="en-US" altLang="en-US" dirty="0" smtClean="0"/>
              <a:t>When the shape of the product or its packaging is considered “distinctive,” an industrial design may be registered as a three-dimensional mark.</a:t>
            </a:r>
          </a:p>
          <a:p>
            <a:pPr>
              <a:buFont typeface="Wingdings" panose="05000000000000000000" pitchFamily="2" charset="2"/>
              <a:buChar char="§"/>
            </a:pPr>
            <a:r>
              <a:rPr lang="en-US" altLang="en-US" dirty="0" smtClean="0"/>
              <a:t>Laws on unfair competition may also protect a company’s industrial design from imitation by competitors</a:t>
            </a:r>
          </a:p>
        </p:txBody>
      </p:sp>
    </p:spTree>
    <p:extLst>
      <p:ext uri="{BB962C8B-B14F-4D97-AF65-F5344CB8AC3E}">
        <p14:creationId xmlns:p14="http://schemas.microsoft.com/office/powerpoint/2010/main" val="52294483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ctrTitle"/>
          </p:nvPr>
        </p:nvSpPr>
        <p:spPr/>
        <p:txBody>
          <a:bodyPr/>
          <a:lstStyle/>
          <a:p>
            <a:pPr algn="l" eaLnBrk="1" hangingPunct="1">
              <a:defRPr/>
            </a:pPr>
            <a:r>
              <a:rPr lang="en-GB" altLang="en-US" sz="3200" dirty="0"/>
              <a:t>Thank you for your attention</a:t>
            </a:r>
            <a:endParaRPr lang="en-US" altLang="en-US" sz="3200" dirty="0"/>
          </a:p>
        </p:txBody>
      </p:sp>
      <p:sp>
        <p:nvSpPr>
          <p:cNvPr id="33795" name="Rectangle 3"/>
          <p:cNvSpPr>
            <a:spLocks noGrp="1" noChangeArrowheads="1"/>
          </p:cNvSpPr>
          <p:nvPr>
            <p:ph type="subTitle" idx="1"/>
          </p:nvPr>
        </p:nvSpPr>
        <p:spPr/>
        <p:txBody>
          <a:bodyPr>
            <a:normAutofit fontScale="85000" lnSpcReduction="20000"/>
          </a:bodyPr>
          <a:lstStyle/>
          <a:p>
            <a:pPr eaLnBrk="1" hangingPunct="1">
              <a:lnSpc>
                <a:spcPct val="80000"/>
              </a:lnSpc>
            </a:pPr>
            <a:r>
              <a:rPr lang="en-GB" altLang="en-US" dirty="0" smtClean="0"/>
              <a:t>For continuous learning please see</a:t>
            </a:r>
          </a:p>
          <a:p>
            <a:pPr eaLnBrk="1" hangingPunct="1"/>
            <a:endParaRPr lang="en-US" altLang="en-US" dirty="0" smtClean="0"/>
          </a:p>
          <a:p>
            <a:pPr eaLnBrk="1" hangingPunct="1"/>
            <a:r>
              <a:rPr lang="en-US" altLang="en-US" b="1" dirty="0" smtClean="0"/>
              <a:t>Intellectual Property for Business Series </a:t>
            </a:r>
          </a:p>
          <a:p>
            <a:pPr eaLnBrk="1" hangingPunct="1"/>
            <a:r>
              <a:rPr lang="en-US" altLang="en-US" b="1" dirty="0" smtClean="0"/>
              <a:t>Number 2</a:t>
            </a:r>
          </a:p>
          <a:p>
            <a:pPr eaLnBrk="1" hangingPunct="1"/>
            <a:r>
              <a:rPr lang="en-GB" altLang="en-US" dirty="0" smtClean="0"/>
              <a:t>https://www.wipo.int/edocs/pubdocs/en/wipo_pub_498_1.pdf</a:t>
            </a:r>
          </a:p>
        </p:txBody>
      </p:sp>
    </p:spTree>
    <p:extLst>
      <p:ext uri="{BB962C8B-B14F-4D97-AF65-F5344CB8AC3E}">
        <p14:creationId xmlns:p14="http://schemas.microsoft.com/office/powerpoint/2010/main" val="26231379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altLang="en-US" smtClean="0"/>
              <a:t>Using industrial designs in business strategy</a:t>
            </a:r>
          </a:p>
        </p:txBody>
      </p:sp>
      <p:sp>
        <p:nvSpPr>
          <p:cNvPr id="9219" name="Content Placeholder 2"/>
          <p:cNvSpPr>
            <a:spLocks noGrp="1"/>
          </p:cNvSpPr>
          <p:nvPr>
            <p:ph idx="1"/>
          </p:nvPr>
        </p:nvSpPr>
        <p:spPr/>
        <p:txBody>
          <a:bodyPr>
            <a:normAutofit/>
          </a:bodyPr>
          <a:lstStyle/>
          <a:p>
            <a:pPr>
              <a:buFont typeface="Wingdings" panose="05000000000000000000" pitchFamily="2" charset="2"/>
              <a:buChar char="§"/>
            </a:pPr>
            <a:r>
              <a:rPr lang="en-US" altLang="en-US" sz="2400" dirty="0"/>
              <a:t>Designs make a product attractive and appealing to customers, and may even </a:t>
            </a:r>
            <a:r>
              <a:rPr lang="en-US" altLang="en-US" sz="2400" dirty="0" smtClean="0"/>
              <a:t>  be </a:t>
            </a:r>
            <a:r>
              <a:rPr lang="en-US" altLang="en-US" sz="2400" dirty="0"/>
              <a:t>its unique selling point.</a:t>
            </a:r>
          </a:p>
          <a:p>
            <a:pPr>
              <a:buFont typeface="Wingdings" panose="05000000000000000000" pitchFamily="2" charset="2"/>
              <a:buChar char="§"/>
            </a:pPr>
            <a:r>
              <a:rPr lang="en-US" altLang="en-US" sz="2400" dirty="0"/>
              <a:t>Small modifications to the design of a product may serve to customize products to appeal to specific market segments: for example, a targeted design on a wristwatch, may make it more attractive to different age groups, cultures or social groups.</a:t>
            </a:r>
          </a:p>
          <a:p>
            <a:pPr>
              <a:buFont typeface="Wingdings" panose="05000000000000000000" pitchFamily="2" charset="2"/>
              <a:buChar char="§"/>
            </a:pPr>
            <a:r>
              <a:rPr lang="en-US" altLang="en-US" sz="2400" dirty="0"/>
              <a:t>Creative designs combined with trademarks could enhance the distinctiveness of a company’s brand(s). </a:t>
            </a:r>
          </a:p>
        </p:txBody>
      </p:sp>
    </p:spTree>
    <p:extLst>
      <p:ext uri="{BB962C8B-B14F-4D97-AF65-F5344CB8AC3E}">
        <p14:creationId xmlns:p14="http://schemas.microsoft.com/office/powerpoint/2010/main" val="29761241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87713" y="2060576"/>
            <a:ext cx="825500" cy="251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3" name="Picture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456364" y="4821239"/>
            <a:ext cx="1887537" cy="1081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4" name="Picture 5"/>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472488" y="2674939"/>
            <a:ext cx="785812" cy="186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5" name="Picture 6"/>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024563" y="1700213"/>
            <a:ext cx="1257300" cy="177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2640013" y="404814"/>
            <a:ext cx="7416800" cy="936625"/>
          </a:xfrm>
          <a:prstGeom prst="rect">
            <a:avLst/>
          </a:prstGeom>
          <a:noFill/>
          <a:ln>
            <a:noFill/>
          </a:ln>
        </p:spPr>
        <p:txBody>
          <a:bodyPr/>
          <a:lstStyle/>
          <a:p>
            <a:pPr eaLnBrk="1" hangingPunct="1">
              <a:defRPr/>
            </a:pPr>
            <a:r>
              <a:rPr lang="en-US" sz="3600" dirty="0">
                <a:solidFill>
                  <a:srgbClr val="00408C"/>
                </a:solidFill>
                <a:latin typeface="+mj-lt"/>
                <a:ea typeface="+mj-ea"/>
                <a:cs typeface="+mj-cs"/>
              </a:rPr>
              <a:t>Examples of industrial design rights</a:t>
            </a:r>
          </a:p>
        </p:txBody>
      </p:sp>
      <p:pic>
        <p:nvPicPr>
          <p:cNvPr id="10247" name="Picture 8"/>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3287714" y="4821238"/>
            <a:ext cx="1690687" cy="75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461804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Content Placeholder 2"/>
          <p:cNvSpPr>
            <a:spLocks noGrp="1"/>
          </p:cNvSpPr>
          <p:nvPr>
            <p:ph idx="4294967295"/>
          </p:nvPr>
        </p:nvSpPr>
        <p:spPr>
          <a:xfrm>
            <a:off x="1816131" y="1864295"/>
            <a:ext cx="9720262" cy="2590800"/>
          </a:xfrm>
        </p:spPr>
        <p:txBody>
          <a:bodyPr/>
          <a:lstStyle/>
          <a:p>
            <a:pPr>
              <a:buFont typeface="Wingdings" panose="05000000000000000000" pitchFamily="2" charset="2"/>
              <a:buChar char="§"/>
            </a:pPr>
            <a:r>
              <a:rPr lang="en-US" altLang="en-US" sz="2400" dirty="0"/>
              <a:t>Provides the exclusive right to prevent others from unauthorized copying or imitation</a:t>
            </a:r>
          </a:p>
          <a:p>
            <a:pPr>
              <a:buFont typeface="Wingdings" panose="05000000000000000000" pitchFamily="2" charset="2"/>
              <a:buChar char="§"/>
            </a:pPr>
            <a:r>
              <a:rPr lang="en-US" altLang="en-US" sz="2400" dirty="0"/>
              <a:t>It is granted by a national (or regional) intellectual property office and depending on the country it is valid for at least 10 years.</a:t>
            </a:r>
          </a:p>
          <a:p>
            <a:pPr>
              <a:buFont typeface="Wingdings" panose="05000000000000000000" pitchFamily="2" charset="2"/>
              <a:buChar char="§"/>
            </a:pPr>
            <a:r>
              <a:rPr lang="en-US" altLang="en-US" sz="2400" dirty="0"/>
              <a:t>It is a territorial right, </a:t>
            </a:r>
            <a:r>
              <a:rPr lang="en-US" altLang="en-US" sz="2400" dirty="0" err="1"/>
              <a:t>i.e</a:t>
            </a:r>
            <a:r>
              <a:rPr lang="en-US" altLang="en-US" sz="2400" dirty="0"/>
              <a:t> limited to the territory of the country or region granting the right.</a:t>
            </a:r>
          </a:p>
          <a:p>
            <a:endParaRPr lang="en-US" altLang="en-US" dirty="0" smtClean="0"/>
          </a:p>
        </p:txBody>
      </p:sp>
    </p:spTree>
    <p:extLst>
      <p:ext uri="{BB962C8B-B14F-4D97-AF65-F5344CB8AC3E}">
        <p14:creationId xmlns:p14="http://schemas.microsoft.com/office/powerpoint/2010/main" val="7756576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altLang="en-US" smtClean="0"/>
              <a:t>Legal requirements for obtaining a design right</a:t>
            </a:r>
          </a:p>
        </p:txBody>
      </p:sp>
      <p:sp>
        <p:nvSpPr>
          <p:cNvPr id="13315" name="Content Placeholder 2"/>
          <p:cNvSpPr>
            <a:spLocks noGrp="1"/>
          </p:cNvSpPr>
          <p:nvPr>
            <p:ph idx="1"/>
          </p:nvPr>
        </p:nvSpPr>
        <p:spPr/>
        <p:txBody>
          <a:bodyPr>
            <a:normAutofit fontScale="92500" lnSpcReduction="10000"/>
          </a:bodyPr>
          <a:lstStyle/>
          <a:p>
            <a:pPr>
              <a:buFont typeface="Wingdings" panose="05000000000000000000" pitchFamily="2" charset="2"/>
              <a:buChar char="§"/>
            </a:pPr>
            <a:r>
              <a:rPr lang="en-US" altLang="en-US" sz="2400" dirty="0"/>
              <a:t>It</a:t>
            </a:r>
            <a:r>
              <a:rPr lang="en-US" altLang="en-US" sz="2000" dirty="0"/>
              <a:t> </a:t>
            </a:r>
            <a:r>
              <a:rPr lang="en-US" altLang="en-US" sz="2400" dirty="0"/>
              <a:t>must comply with the definition of a design under the relevant law. </a:t>
            </a:r>
          </a:p>
          <a:p>
            <a:pPr>
              <a:buFont typeface="Wingdings" panose="05000000000000000000" pitchFamily="2" charset="2"/>
              <a:buChar char="§"/>
            </a:pPr>
            <a:r>
              <a:rPr lang="en-US" altLang="en-US" sz="2400" dirty="0"/>
              <a:t>The design must be new, that is no identical design has previously been made available to the public.</a:t>
            </a:r>
          </a:p>
          <a:p>
            <a:pPr>
              <a:buFont typeface="Wingdings" panose="05000000000000000000" pitchFamily="2" charset="2"/>
              <a:buChar char="§"/>
            </a:pPr>
            <a:r>
              <a:rPr lang="en-US" altLang="en-US" sz="2400" dirty="0"/>
              <a:t>The design must be original, that is it has been independently created and is not a copy or an imitation of existing designs.</a:t>
            </a:r>
          </a:p>
          <a:p>
            <a:pPr>
              <a:buFont typeface="Wingdings" panose="05000000000000000000" pitchFamily="2" charset="2"/>
              <a:buChar char="§"/>
            </a:pPr>
            <a:r>
              <a:rPr lang="en-US" altLang="en-US" sz="2400" dirty="0"/>
              <a:t>The design must have individual character. The overall impression that a design produces on an informed user must differ from the overall impression produced on such a user by any other design which has already been made available to the public.</a:t>
            </a:r>
          </a:p>
          <a:p>
            <a:pPr>
              <a:buFont typeface="Wingdings" panose="05000000000000000000" pitchFamily="2" charset="2"/>
              <a:buChar char="§"/>
            </a:pPr>
            <a:r>
              <a:rPr lang="en-US" altLang="en-US" sz="2400" dirty="0"/>
              <a:t>Design protection is gradually extending to new products and types of design like desktop icons generated by computer codes, typefaces, the graphic display on computer monitors and smartphones, and so on.</a:t>
            </a:r>
          </a:p>
        </p:txBody>
      </p:sp>
    </p:spTree>
    <p:extLst>
      <p:ext uri="{BB962C8B-B14F-4D97-AF65-F5344CB8AC3E}">
        <p14:creationId xmlns:p14="http://schemas.microsoft.com/office/powerpoint/2010/main" val="6752373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smtClean="0"/>
              <a:t>Confidentiality</a:t>
            </a:r>
          </a:p>
        </p:txBody>
      </p:sp>
      <p:sp>
        <p:nvSpPr>
          <p:cNvPr id="14339" name="Content Placeholder 2"/>
          <p:cNvSpPr>
            <a:spLocks noGrp="1"/>
          </p:cNvSpPr>
          <p:nvPr>
            <p:ph idx="1"/>
          </p:nvPr>
        </p:nvSpPr>
        <p:spPr/>
        <p:txBody>
          <a:bodyPr>
            <a:normAutofit/>
          </a:bodyPr>
          <a:lstStyle/>
          <a:p>
            <a:pPr>
              <a:buFont typeface="Wingdings" panose="05000000000000000000" pitchFamily="2" charset="2"/>
              <a:buChar char="§"/>
            </a:pPr>
            <a:r>
              <a:rPr lang="en-US" altLang="en-US" dirty="0"/>
              <a:t>Since the design must be new to qualify for protection it must be kept confidential and if disclosed to others only within the framework of a confidentiality agreement.</a:t>
            </a:r>
          </a:p>
          <a:p>
            <a:pPr>
              <a:buFont typeface="Wingdings" panose="05000000000000000000" pitchFamily="2" charset="2"/>
              <a:buChar char="§"/>
            </a:pPr>
            <a:r>
              <a:rPr lang="en-US" altLang="en-US" dirty="0"/>
              <a:t>A design that has already been disclosed to the public, for example by having been advertised in a company catalogue or brochure, may no longer be considered new unless the law provides for a “grace period” or unless the priority of an earlier application can be claimed.</a:t>
            </a:r>
          </a:p>
        </p:txBody>
      </p:sp>
    </p:spTree>
    <p:extLst>
      <p:ext uri="{BB962C8B-B14F-4D97-AF65-F5344CB8AC3E}">
        <p14:creationId xmlns:p14="http://schemas.microsoft.com/office/powerpoint/2010/main" val="24036297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altLang="en-US" smtClean="0"/>
              <a:t>Grace period</a:t>
            </a:r>
          </a:p>
        </p:txBody>
      </p:sp>
      <p:sp>
        <p:nvSpPr>
          <p:cNvPr id="15363" name="Content Placeholder 2"/>
          <p:cNvSpPr>
            <a:spLocks noGrp="1"/>
          </p:cNvSpPr>
          <p:nvPr>
            <p:ph idx="1"/>
          </p:nvPr>
        </p:nvSpPr>
        <p:spPr/>
        <p:txBody>
          <a:bodyPr>
            <a:normAutofit/>
          </a:bodyPr>
          <a:lstStyle/>
          <a:p>
            <a:pPr>
              <a:buFont typeface="Wingdings" panose="05000000000000000000" pitchFamily="2" charset="2"/>
              <a:buChar char="§"/>
            </a:pPr>
            <a:r>
              <a:rPr lang="en-US" altLang="en-US" dirty="0"/>
              <a:t>Some countries provide for a “grace” period of six months to a year where even if a design is disclosed (and thus novelty lost) an application could still be accepted if made after that disclosure but during the grace period</a:t>
            </a:r>
          </a:p>
        </p:txBody>
      </p:sp>
    </p:spTree>
    <p:extLst>
      <p:ext uri="{BB962C8B-B14F-4D97-AF65-F5344CB8AC3E}">
        <p14:creationId xmlns:p14="http://schemas.microsoft.com/office/powerpoint/2010/main" val="41952290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smtClean="0"/>
              <a:t>Designs that cannot be protected</a:t>
            </a:r>
          </a:p>
        </p:txBody>
      </p:sp>
      <p:sp>
        <p:nvSpPr>
          <p:cNvPr id="16387" name="Content Placeholder 2"/>
          <p:cNvSpPr>
            <a:spLocks noGrp="1"/>
          </p:cNvSpPr>
          <p:nvPr>
            <p:ph idx="1"/>
          </p:nvPr>
        </p:nvSpPr>
        <p:spPr>
          <a:xfrm>
            <a:off x="1024128" y="2010787"/>
            <a:ext cx="8229600" cy="4352925"/>
          </a:xfrm>
        </p:spPr>
        <p:txBody>
          <a:bodyPr>
            <a:normAutofit/>
          </a:bodyPr>
          <a:lstStyle/>
          <a:p>
            <a:pPr>
              <a:buFont typeface="Wingdings" panose="05000000000000000000" pitchFamily="2" charset="2"/>
              <a:buChar char="§"/>
            </a:pPr>
            <a:r>
              <a:rPr lang="en-US" altLang="en-US" sz="2400" dirty="0"/>
              <a:t>Designs that do not meet the requirements of novelty, originality and/or individual character.</a:t>
            </a:r>
          </a:p>
          <a:p>
            <a:pPr>
              <a:buFont typeface="Wingdings" panose="05000000000000000000" pitchFamily="2" charset="2"/>
              <a:buChar char="§"/>
            </a:pPr>
            <a:r>
              <a:rPr lang="en-US" altLang="en-US" sz="2400" dirty="0"/>
              <a:t>Designs dictated exclusively by the technical function of a product.</a:t>
            </a:r>
          </a:p>
          <a:p>
            <a:pPr>
              <a:buFont typeface="Wingdings" panose="05000000000000000000" pitchFamily="2" charset="2"/>
              <a:buChar char="§"/>
            </a:pPr>
            <a:r>
              <a:rPr lang="en-US" altLang="en-US" sz="2400" dirty="0"/>
              <a:t>Designs incorporating protected official symbols or emblems, such as a national flag.</a:t>
            </a:r>
          </a:p>
          <a:p>
            <a:pPr>
              <a:buFont typeface="Wingdings" panose="05000000000000000000" pitchFamily="2" charset="2"/>
              <a:buChar char="§"/>
            </a:pPr>
            <a:r>
              <a:rPr lang="en-US" altLang="en-US" sz="2400" dirty="0"/>
              <a:t>Designs considered to be contrary to public order or morality.</a:t>
            </a:r>
          </a:p>
          <a:p>
            <a:pPr>
              <a:buFont typeface="Wingdings" panose="05000000000000000000" pitchFamily="2" charset="2"/>
              <a:buChar char="§"/>
            </a:pPr>
            <a:r>
              <a:rPr lang="en-US" altLang="en-US" sz="2400" dirty="0"/>
              <a:t>Some jurisdictions exclude handicrafts requiring that the product to which an industrial design is applied be “an article of manufacture” or replicated by “industrial means.”</a:t>
            </a:r>
          </a:p>
        </p:txBody>
      </p:sp>
    </p:spTree>
    <p:extLst>
      <p:ext uri="{BB962C8B-B14F-4D97-AF65-F5344CB8AC3E}">
        <p14:creationId xmlns:p14="http://schemas.microsoft.com/office/powerpoint/2010/main" val="363877578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89</TotalTime>
  <Words>2264</Words>
  <Application>Microsoft Office PowerPoint</Application>
  <PresentationFormat>Widescreen</PresentationFormat>
  <Paragraphs>120</Paragraphs>
  <Slides>21</Slides>
  <Notes>11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21</vt:i4>
      </vt:variant>
    </vt:vector>
  </HeadingPairs>
  <TitlesOfParts>
    <vt:vector size="29" baseType="lpstr">
      <vt:lpstr>Arial</vt:lpstr>
      <vt:lpstr>Calibri</vt:lpstr>
      <vt:lpstr>Microsoft Sans Serif</vt:lpstr>
      <vt:lpstr>Tw Cen MT</vt:lpstr>
      <vt:lpstr>Tw Cen MT Condensed</vt:lpstr>
      <vt:lpstr>Wingdings</vt:lpstr>
      <vt:lpstr>Wingdings 3</vt:lpstr>
      <vt:lpstr>Integral</vt:lpstr>
      <vt:lpstr>USING THE INTELLECTUAL PROPERTY SYSTEM FOR BUSINESS COMPETITIVENESS </vt:lpstr>
      <vt:lpstr>Industrial design rights</vt:lpstr>
      <vt:lpstr>Using industrial designs in business strategy</vt:lpstr>
      <vt:lpstr>PowerPoint Presentation</vt:lpstr>
      <vt:lpstr>PowerPoint Presentation</vt:lpstr>
      <vt:lpstr>Legal requirements for obtaining a design right</vt:lpstr>
      <vt:lpstr>Confidentiality</vt:lpstr>
      <vt:lpstr>Grace period</vt:lpstr>
      <vt:lpstr>Designs that cannot be protected</vt:lpstr>
      <vt:lpstr>Applying for protection</vt:lpstr>
      <vt:lpstr>Cost of obtaining a design right</vt:lpstr>
      <vt:lpstr>Owner of an industrial design</vt:lpstr>
      <vt:lpstr>Licensing industrial design rights</vt:lpstr>
      <vt:lpstr>Unregistered design rights</vt:lpstr>
      <vt:lpstr>Territoriality of design rights</vt:lpstr>
      <vt:lpstr>Priority date</vt:lpstr>
      <vt:lpstr>Application for design protection abroad</vt:lpstr>
      <vt:lpstr>The Hague System</vt:lpstr>
      <vt:lpstr>Enforcement of industrial design rights</vt:lpstr>
      <vt:lpstr>Other instruments for protecting designs</vt:lpstr>
      <vt:lpstr>Thank you for your attention</vt:lpstr>
    </vt:vector>
  </TitlesOfParts>
  <Company>World Intellectual Property Organization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NASSAR Sarah</dc:creator>
  <cp:keywords>PUBLIC</cp:keywords>
  <cp:lastModifiedBy>NASSAR Sarah</cp:lastModifiedBy>
  <cp:revision>7</cp:revision>
  <dcterms:created xsi:type="dcterms:W3CDTF">2022-06-17T14:26:16Z</dcterms:created>
  <dcterms:modified xsi:type="dcterms:W3CDTF">2022-10-16T11:15:35Z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5c43c782-ceda-4682-beae-7d2ea7fd0256</vt:lpwstr>
  </property>
  <property fmtid="{D5CDD505-2E9C-101B-9397-08002B2CF9AE}" pid="3" name="TCSClassification">
    <vt:lpwstr>PUBLIC</vt:lpwstr>
  </property>
  <property fmtid="{D5CDD505-2E9C-101B-9397-08002B2CF9AE}" pid="4" name="Classification">
    <vt:lpwstr>Public</vt:lpwstr>
  </property>
  <property fmtid="{D5CDD505-2E9C-101B-9397-08002B2CF9AE}" pid="5" name="VisualMarkings">
    <vt:lpwstr>Footer</vt:lpwstr>
  </property>
  <property fmtid="{D5CDD505-2E9C-101B-9397-08002B2CF9AE}" pid="6" name="Alignment">
    <vt:lpwstr>Centre</vt:lpwstr>
  </property>
  <property fmtid="{D5CDD505-2E9C-101B-9397-08002B2CF9AE}" pid="7" name="Language">
    <vt:lpwstr>English</vt:lpwstr>
  </property>
</Properties>
</file>