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7" r:id="rId2"/>
    <p:sldMasterId id="2147483675" r:id="rId3"/>
  </p:sldMasterIdLst>
  <p:sldIdLst>
    <p:sldId id="264" r:id="rId4"/>
    <p:sldId id="265" r:id="rId5"/>
    <p:sldId id="268" r:id="rId6"/>
    <p:sldId id="269" r:id="rId7"/>
    <p:sldId id="266" r:id="rId8"/>
    <p:sldId id="258" r:id="rId9"/>
    <p:sldId id="270" r:id="rId10"/>
    <p:sldId id="272" r:id="rId11"/>
    <p:sldId id="273" r:id="rId12"/>
    <p:sldId id="274" r:id="rId13"/>
    <p:sldId id="275" r:id="rId14"/>
    <p:sldId id="366" r:id="rId15"/>
    <p:sldId id="365" r:id="rId16"/>
    <p:sldId id="367" r:id="rId17"/>
    <p:sldId id="3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D9"/>
    <a:srgbClr val="001C54"/>
    <a:srgbClr val="005291"/>
    <a:srgbClr val="054A7F"/>
    <a:srgbClr val="142B54"/>
    <a:srgbClr val="142456"/>
    <a:srgbClr val="163669"/>
    <a:srgbClr val="122C49"/>
    <a:srgbClr val="1751AA"/>
    <a:srgbClr val="1C1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8"/>
    <p:restoredTop sz="94694"/>
  </p:normalViewPr>
  <p:slideViewPr>
    <p:cSldViewPr snapToGrid="0" snapToObjects="1">
      <p:cViewPr varScale="1">
        <p:scale>
          <a:sx n="79" d="100"/>
          <a:sy n="79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A927F9-9A29-0148-A46E-FAE326386FC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3A5EF9-16FE-6C46-B91D-758CC5F0ADF8}">
      <dgm:prSet custT="1"/>
      <dgm:spPr>
        <a:solidFill>
          <a:srgbClr val="0070C0"/>
        </a:solidFill>
      </dgm:spPr>
      <dgm:t>
        <a:bodyPr/>
        <a:lstStyle/>
        <a:p>
          <a:r>
            <a:rPr lang="en-US" sz="6000" dirty="0"/>
            <a:t>REAL</a:t>
          </a:r>
        </a:p>
      </dgm:t>
    </dgm:pt>
    <dgm:pt modelId="{F6E48D60-4C2B-7D49-AC60-6086A419AD68}" type="parTrans" cxnId="{0CE1D545-D5A0-0946-9BD2-2A0832533DEE}">
      <dgm:prSet/>
      <dgm:spPr/>
      <dgm:t>
        <a:bodyPr/>
        <a:lstStyle/>
        <a:p>
          <a:endParaRPr lang="en-US"/>
        </a:p>
      </dgm:t>
    </dgm:pt>
    <dgm:pt modelId="{4894D678-5434-6B42-AAE9-BE89583B793E}" type="sibTrans" cxnId="{0CE1D545-D5A0-0946-9BD2-2A0832533DEE}">
      <dgm:prSet/>
      <dgm:spPr/>
      <dgm:t>
        <a:bodyPr/>
        <a:lstStyle/>
        <a:p>
          <a:endParaRPr lang="en-US"/>
        </a:p>
      </dgm:t>
    </dgm:pt>
    <dgm:pt modelId="{EA7F44D2-4A40-FC4C-90F4-7DCDDB23A8A7}">
      <dgm:prSet custT="1"/>
      <dgm:spPr>
        <a:solidFill>
          <a:srgbClr val="00B050"/>
        </a:solidFill>
      </dgm:spPr>
      <dgm:t>
        <a:bodyPr/>
        <a:lstStyle/>
        <a:p>
          <a:r>
            <a:rPr lang="en-US" sz="6000" dirty="0"/>
            <a:t>WIN</a:t>
          </a:r>
        </a:p>
      </dgm:t>
    </dgm:pt>
    <dgm:pt modelId="{1E9BED0D-2651-2542-9CF5-066314990B8B}" type="parTrans" cxnId="{5AF9E638-952E-CE42-8A63-D752BDA991C6}">
      <dgm:prSet/>
      <dgm:spPr/>
      <dgm:t>
        <a:bodyPr/>
        <a:lstStyle/>
        <a:p>
          <a:endParaRPr lang="en-US"/>
        </a:p>
      </dgm:t>
    </dgm:pt>
    <dgm:pt modelId="{6E3F8653-8457-3E47-B7B2-C68C85817D2C}" type="sibTrans" cxnId="{5AF9E638-952E-CE42-8A63-D752BDA991C6}">
      <dgm:prSet/>
      <dgm:spPr/>
      <dgm:t>
        <a:bodyPr/>
        <a:lstStyle/>
        <a:p>
          <a:endParaRPr lang="en-US"/>
        </a:p>
      </dgm:t>
    </dgm:pt>
    <dgm:pt modelId="{BD2B3CA2-E94D-3F40-A279-FB9D4984DC37}">
      <dgm:prSet custT="1"/>
      <dgm:spPr>
        <a:solidFill>
          <a:srgbClr val="FF0000"/>
        </a:solidFill>
      </dgm:spPr>
      <dgm:t>
        <a:bodyPr/>
        <a:lstStyle/>
        <a:p>
          <a:r>
            <a:rPr lang="en-US" sz="6000" dirty="0"/>
            <a:t>WORTH</a:t>
          </a:r>
        </a:p>
      </dgm:t>
    </dgm:pt>
    <dgm:pt modelId="{74AFB896-1BA1-204E-A69E-096030318CC3}" type="parTrans" cxnId="{EDF2C1B2-63B0-2F48-A7E5-8818201E93E6}">
      <dgm:prSet/>
      <dgm:spPr/>
      <dgm:t>
        <a:bodyPr/>
        <a:lstStyle/>
        <a:p>
          <a:endParaRPr lang="en-US"/>
        </a:p>
      </dgm:t>
    </dgm:pt>
    <dgm:pt modelId="{4AC980DF-890D-1A48-B978-F99DF14EC846}" type="sibTrans" cxnId="{EDF2C1B2-63B0-2F48-A7E5-8818201E93E6}">
      <dgm:prSet/>
      <dgm:spPr/>
      <dgm:t>
        <a:bodyPr/>
        <a:lstStyle/>
        <a:p>
          <a:endParaRPr lang="en-US"/>
        </a:p>
      </dgm:t>
    </dgm:pt>
    <dgm:pt modelId="{45436259-635E-FF4F-8D1E-CF0D94565F69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dirty="0"/>
            <a:t>Is the market real?</a:t>
          </a:r>
        </a:p>
      </dgm:t>
    </dgm:pt>
    <dgm:pt modelId="{F09D5A8C-B958-6049-B121-ADD8C4E531DE}" type="parTrans" cxnId="{E67F3CB6-FC21-D541-BC61-D05BD6A34821}">
      <dgm:prSet/>
      <dgm:spPr/>
      <dgm:t>
        <a:bodyPr/>
        <a:lstStyle/>
        <a:p>
          <a:endParaRPr lang="en-US"/>
        </a:p>
      </dgm:t>
    </dgm:pt>
    <dgm:pt modelId="{15B389D6-5ADE-A347-9945-C7FF19CA6A77}" type="sibTrans" cxnId="{E67F3CB6-FC21-D541-BC61-D05BD6A34821}">
      <dgm:prSet/>
      <dgm:spPr/>
      <dgm:t>
        <a:bodyPr/>
        <a:lstStyle/>
        <a:p>
          <a:endParaRPr lang="en-US"/>
        </a:p>
      </dgm:t>
    </dgm:pt>
    <dgm:pt modelId="{3D74C4F2-FFBA-1449-86CA-9CE4B58474F6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dirty="0"/>
            <a:t>Is the product real? </a:t>
          </a:r>
        </a:p>
      </dgm:t>
    </dgm:pt>
    <dgm:pt modelId="{392A8394-7338-E14D-99AD-80BC2F05B63D}" type="parTrans" cxnId="{A6353997-A40A-234D-8643-C35A6C620F5A}">
      <dgm:prSet/>
      <dgm:spPr/>
      <dgm:t>
        <a:bodyPr/>
        <a:lstStyle/>
        <a:p>
          <a:endParaRPr lang="en-US"/>
        </a:p>
      </dgm:t>
    </dgm:pt>
    <dgm:pt modelId="{823CAFE2-9C7C-BE4B-AE32-1F3592487E73}" type="sibTrans" cxnId="{A6353997-A40A-234D-8643-C35A6C620F5A}">
      <dgm:prSet/>
      <dgm:spPr/>
      <dgm:t>
        <a:bodyPr/>
        <a:lstStyle/>
        <a:p>
          <a:endParaRPr lang="en-US"/>
        </a:p>
      </dgm:t>
    </dgm:pt>
    <dgm:pt modelId="{90F67F8C-B96E-1846-B5F2-92AC456F60E8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dirty="0"/>
            <a:t>Can the product be competitive?</a:t>
          </a:r>
        </a:p>
      </dgm:t>
    </dgm:pt>
    <dgm:pt modelId="{6821FAD6-A580-8342-BE93-5D60B50C4E97}" type="parTrans" cxnId="{D42BC5F9-E6CA-9342-A222-E51F74B7B1BC}">
      <dgm:prSet/>
      <dgm:spPr/>
      <dgm:t>
        <a:bodyPr/>
        <a:lstStyle/>
        <a:p>
          <a:endParaRPr lang="en-US"/>
        </a:p>
      </dgm:t>
    </dgm:pt>
    <dgm:pt modelId="{BB24AEFE-3EFE-7141-BA3E-359876E00F9B}" type="sibTrans" cxnId="{D42BC5F9-E6CA-9342-A222-E51F74B7B1BC}">
      <dgm:prSet/>
      <dgm:spPr/>
      <dgm:t>
        <a:bodyPr/>
        <a:lstStyle/>
        <a:p>
          <a:endParaRPr lang="en-US"/>
        </a:p>
      </dgm:t>
    </dgm:pt>
    <dgm:pt modelId="{EEE119E2-7362-4F4E-8E15-FDAC644741D3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dirty="0"/>
            <a:t>Can your organization be competitive?</a:t>
          </a:r>
        </a:p>
      </dgm:t>
    </dgm:pt>
    <dgm:pt modelId="{32BD6929-1BD4-CC49-ACCF-20946A439D7D}" type="parTrans" cxnId="{368AE924-37F2-8540-9BE2-30FDAE5F44E3}">
      <dgm:prSet/>
      <dgm:spPr/>
      <dgm:t>
        <a:bodyPr/>
        <a:lstStyle/>
        <a:p>
          <a:endParaRPr lang="en-US"/>
        </a:p>
      </dgm:t>
    </dgm:pt>
    <dgm:pt modelId="{C8BF5E72-D492-0F4C-9806-7C94D961927E}" type="sibTrans" cxnId="{368AE924-37F2-8540-9BE2-30FDAE5F44E3}">
      <dgm:prSet/>
      <dgm:spPr/>
      <dgm:t>
        <a:bodyPr/>
        <a:lstStyle/>
        <a:p>
          <a:endParaRPr lang="en-US"/>
        </a:p>
      </dgm:t>
    </dgm:pt>
    <dgm:pt modelId="{2D2F585F-C8F5-2B4F-9B73-902471617B4C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dirty="0"/>
            <a:t>Are the forecasted returns worth the risks?</a:t>
          </a:r>
        </a:p>
      </dgm:t>
    </dgm:pt>
    <dgm:pt modelId="{495805D2-1C87-3C47-87F4-E87AF51A9B36}" type="parTrans" cxnId="{B777685F-6E85-244A-9B9C-432FE3283ECA}">
      <dgm:prSet/>
      <dgm:spPr/>
      <dgm:t>
        <a:bodyPr/>
        <a:lstStyle/>
        <a:p>
          <a:endParaRPr lang="en-US"/>
        </a:p>
      </dgm:t>
    </dgm:pt>
    <dgm:pt modelId="{0A469358-85CC-224C-A3AD-4C5630D883C4}" type="sibTrans" cxnId="{B777685F-6E85-244A-9B9C-432FE3283ECA}">
      <dgm:prSet/>
      <dgm:spPr/>
      <dgm:t>
        <a:bodyPr/>
        <a:lstStyle/>
        <a:p>
          <a:endParaRPr lang="en-US"/>
        </a:p>
      </dgm:t>
    </dgm:pt>
    <dgm:pt modelId="{1E2BD901-3D7A-254A-A883-0E0F86A053A2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dirty="0"/>
            <a:t>Does the offering make strategic sense?</a:t>
          </a:r>
        </a:p>
      </dgm:t>
    </dgm:pt>
    <dgm:pt modelId="{13944495-D543-6D4E-92C2-ADDF1F35CFBC}" type="parTrans" cxnId="{75AF013A-6F76-4548-B4F8-76BAC52EEEC0}">
      <dgm:prSet/>
      <dgm:spPr/>
      <dgm:t>
        <a:bodyPr/>
        <a:lstStyle/>
        <a:p>
          <a:endParaRPr lang="en-US"/>
        </a:p>
      </dgm:t>
    </dgm:pt>
    <dgm:pt modelId="{7D2692E1-0A63-F74D-AC57-89E79BE96386}" type="sibTrans" cxnId="{75AF013A-6F76-4548-B4F8-76BAC52EEEC0}">
      <dgm:prSet/>
      <dgm:spPr/>
      <dgm:t>
        <a:bodyPr/>
        <a:lstStyle/>
        <a:p>
          <a:endParaRPr lang="en-US"/>
        </a:p>
      </dgm:t>
    </dgm:pt>
    <dgm:pt modelId="{C560FD61-C10E-974F-96D3-D9AAD20B8AED}" type="pres">
      <dgm:prSet presAssocID="{87A927F9-9A29-0148-A46E-FAE326386FCF}" presName="Name0" presStyleCnt="0">
        <dgm:presLayoutVars>
          <dgm:dir/>
          <dgm:animLvl val="lvl"/>
          <dgm:resizeHandles val="exact"/>
        </dgm:presLayoutVars>
      </dgm:prSet>
      <dgm:spPr/>
    </dgm:pt>
    <dgm:pt modelId="{C9503AAD-3E89-3544-9A71-EA526E01F193}" type="pres">
      <dgm:prSet presAssocID="{E73A5EF9-16FE-6C46-B91D-758CC5F0ADF8}" presName="linNode" presStyleCnt="0"/>
      <dgm:spPr/>
    </dgm:pt>
    <dgm:pt modelId="{59A1E1E6-DBE9-E043-9BD2-0207F531FF28}" type="pres">
      <dgm:prSet presAssocID="{E73A5EF9-16FE-6C46-B91D-758CC5F0ADF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CB48E50-9A77-9540-88D4-9181A5FF7C04}" type="pres">
      <dgm:prSet presAssocID="{E73A5EF9-16FE-6C46-B91D-758CC5F0ADF8}" presName="descendantText" presStyleLbl="alignAccFollowNode1" presStyleIdx="0" presStyleCnt="3">
        <dgm:presLayoutVars>
          <dgm:bulletEnabled val="1"/>
        </dgm:presLayoutVars>
      </dgm:prSet>
      <dgm:spPr/>
    </dgm:pt>
    <dgm:pt modelId="{E17791B3-C52D-124D-A150-15FA1EF3B056}" type="pres">
      <dgm:prSet presAssocID="{4894D678-5434-6B42-AAE9-BE89583B793E}" presName="sp" presStyleCnt="0"/>
      <dgm:spPr/>
    </dgm:pt>
    <dgm:pt modelId="{0FFC46E3-0555-A048-A33F-61A024DDA04A}" type="pres">
      <dgm:prSet presAssocID="{EA7F44D2-4A40-FC4C-90F4-7DCDDB23A8A7}" presName="linNode" presStyleCnt="0"/>
      <dgm:spPr/>
    </dgm:pt>
    <dgm:pt modelId="{F3766F13-F64C-E845-89F8-75760625CF6D}" type="pres">
      <dgm:prSet presAssocID="{EA7F44D2-4A40-FC4C-90F4-7DCDDB23A8A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3DA11E0-E577-144D-9D2C-8A4F478B8258}" type="pres">
      <dgm:prSet presAssocID="{EA7F44D2-4A40-FC4C-90F4-7DCDDB23A8A7}" presName="descendantText" presStyleLbl="alignAccFollowNode1" presStyleIdx="1" presStyleCnt="3">
        <dgm:presLayoutVars>
          <dgm:bulletEnabled val="1"/>
        </dgm:presLayoutVars>
      </dgm:prSet>
      <dgm:spPr/>
    </dgm:pt>
    <dgm:pt modelId="{9C7E7DB7-1803-FE48-B8E1-81F0B1551758}" type="pres">
      <dgm:prSet presAssocID="{6E3F8653-8457-3E47-B7B2-C68C85817D2C}" presName="sp" presStyleCnt="0"/>
      <dgm:spPr/>
    </dgm:pt>
    <dgm:pt modelId="{F06784F6-7DC2-714A-84EB-6EFF62BE7014}" type="pres">
      <dgm:prSet presAssocID="{BD2B3CA2-E94D-3F40-A279-FB9D4984DC37}" presName="linNode" presStyleCnt="0"/>
      <dgm:spPr/>
    </dgm:pt>
    <dgm:pt modelId="{783C8E4E-B5D4-314F-BD21-48BD2A0621DE}" type="pres">
      <dgm:prSet presAssocID="{BD2B3CA2-E94D-3F40-A279-FB9D4984DC3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D4B8D93-44FF-3B4F-B32D-DDE52C48ECE5}" type="pres">
      <dgm:prSet presAssocID="{BD2B3CA2-E94D-3F40-A279-FB9D4984DC3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68AE924-37F2-8540-9BE2-30FDAE5F44E3}" srcId="{EA7F44D2-4A40-FC4C-90F4-7DCDDB23A8A7}" destId="{EEE119E2-7362-4F4E-8E15-FDAC644741D3}" srcOrd="1" destOrd="0" parTransId="{32BD6929-1BD4-CC49-ACCF-20946A439D7D}" sibTransId="{C8BF5E72-D492-0F4C-9806-7C94D961927E}"/>
    <dgm:cxn modelId="{5AF9E638-952E-CE42-8A63-D752BDA991C6}" srcId="{87A927F9-9A29-0148-A46E-FAE326386FCF}" destId="{EA7F44D2-4A40-FC4C-90F4-7DCDDB23A8A7}" srcOrd="1" destOrd="0" parTransId="{1E9BED0D-2651-2542-9CF5-066314990B8B}" sibTransId="{6E3F8653-8457-3E47-B7B2-C68C85817D2C}"/>
    <dgm:cxn modelId="{75AF013A-6F76-4548-B4F8-76BAC52EEEC0}" srcId="{BD2B3CA2-E94D-3F40-A279-FB9D4984DC37}" destId="{1E2BD901-3D7A-254A-A883-0E0F86A053A2}" srcOrd="1" destOrd="0" parTransId="{13944495-D543-6D4E-92C2-ADDF1F35CFBC}" sibTransId="{7D2692E1-0A63-F74D-AC57-89E79BE96386}"/>
    <dgm:cxn modelId="{4B9B3D3B-E7AC-614C-B5E8-160A8DF9BEE8}" type="presOf" srcId="{BD2B3CA2-E94D-3F40-A279-FB9D4984DC37}" destId="{783C8E4E-B5D4-314F-BD21-48BD2A0621DE}" srcOrd="0" destOrd="0" presId="urn:microsoft.com/office/officeart/2005/8/layout/vList5"/>
    <dgm:cxn modelId="{80B4C83B-3853-2A4A-9E90-D95C4838D944}" type="presOf" srcId="{EEE119E2-7362-4F4E-8E15-FDAC644741D3}" destId="{93DA11E0-E577-144D-9D2C-8A4F478B8258}" srcOrd="0" destOrd="1" presId="urn:microsoft.com/office/officeart/2005/8/layout/vList5"/>
    <dgm:cxn modelId="{B777685F-6E85-244A-9B9C-432FE3283ECA}" srcId="{BD2B3CA2-E94D-3F40-A279-FB9D4984DC37}" destId="{2D2F585F-C8F5-2B4F-9B73-902471617B4C}" srcOrd="0" destOrd="0" parTransId="{495805D2-1C87-3C47-87F4-E87AF51A9B36}" sibTransId="{0A469358-85CC-224C-A3AD-4C5630D883C4}"/>
    <dgm:cxn modelId="{B6677562-333E-6441-8058-C17757807E99}" type="presOf" srcId="{E73A5EF9-16FE-6C46-B91D-758CC5F0ADF8}" destId="{59A1E1E6-DBE9-E043-9BD2-0207F531FF28}" srcOrd="0" destOrd="0" presId="urn:microsoft.com/office/officeart/2005/8/layout/vList5"/>
    <dgm:cxn modelId="{0CE1D545-D5A0-0946-9BD2-2A0832533DEE}" srcId="{87A927F9-9A29-0148-A46E-FAE326386FCF}" destId="{E73A5EF9-16FE-6C46-B91D-758CC5F0ADF8}" srcOrd="0" destOrd="0" parTransId="{F6E48D60-4C2B-7D49-AC60-6086A419AD68}" sibTransId="{4894D678-5434-6B42-AAE9-BE89583B793E}"/>
    <dgm:cxn modelId="{34209646-D95F-5A4B-9CE8-56FAB3E49232}" type="presOf" srcId="{45436259-635E-FF4F-8D1E-CF0D94565F69}" destId="{FCB48E50-9A77-9540-88D4-9181A5FF7C04}" srcOrd="0" destOrd="0" presId="urn:microsoft.com/office/officeart/2005/8/layout/vList5"/>
    <dgm:cxn modelId="{6063364D-7E10-F342-9E31-B599F56D4302}" type="presOf" srcId="{3D74C4F2-FFBA-1449-86CA-9CE4B58474F6}" destId="{FCB48E50-9A77-9540-88D4-9181A5FF7C04}" srcOrd="0" destOrd="1" presId="urn:microsoft.com/office/officeart/2005/8/layout/vList5"/>
    <dgm:cxn modelId="{A6353997-A40A-234D-8643-C35A6C620F5A}" srcId="{E73A5EF9-16FE-6C46-B91D-758CC5F0ADF8}" destId="{3D74C4F2-FFBA-1449-86CA-9CE4B58474F6}" srcOrd="1" destOrd="0" parTransId="{392A8394-7338-E14D-99AD-80BC2F05B63D}" sibTransId="{823CAFE2-9C7C-BE4B-AE32-1F3592487E73}"/>
    <dgm:cxn modelId="{EDF2C1B2-63B0-2F48-A7E5-8818201E93E6}" srcId="{87A927F9-9A29-0148-A46E-FAE326386FCF}" destId="{BD2B3CA2-E94D-3F40-A279-FB9D4984DC37}" srcOrd="2" destOrd="0" parTransId="{74AFB896-1BA1-204E-A69E-096030318CC3}" sibTransId="{4AC980DF-890D-1A48-B978-F99DF14EC846}"/>
    <dgm:cxn modelId="{E67F3CB6-FC21-D541-BC61-D05BD6A34821}" srcId="{E73A5EF9-16FE-6C46-B91D-758CC5F0ADF8}" destId="{45436259-635E-FF4F-8D1E-CF0D94565F69}" srcOrd="0" destOrd="0" parTransId="{F09D5A8C-B958-6049-B121-ADD8C4E531DE}" sibTransId="{15B389D6-5ADE-A347-9945-C7FF19CA6A77}"/>
    <dgm:cxn modelId="{D6920FB8-4E2E-8F42-9AB8-057F54ED7D52}" type="presOf" srcId="{1E2BD901-3D7A-254A-A883-0E0F86A053A2}" destId="{0D4B8D93-44FF-3B4F-B32D-DDE52C48ECE5}" srcOrd="0" destOrd="1" presId="urn:microsoft.com/office/officeart/2005/8/layout/vList5"/>
    <dgm:cxn modelId="{1D8C6BB8-CC2B-1B4B-AC33-7FAA6A48E031}" type="presOf" srcId="{2D2F585F-C8F5-2B4F-9B73-902471617B4C}" destId="{0D4B8D93-44FF-3B4F-B32D-DDE52C48ECE5}" srcOrd="0" destOrd="0" presId="urn:microsoft.com/office/officeart/2005/8/layout/vList5"/>
    <dgm:cxn modelId="{AF2447BE-E6DC-8E47-96FC-FD92C51EA270}" type="presOf" srcId="{EA7F44D2-4A40-FC4C-90F4-7DCDDB23A8A7}" destId="{F3766F13-F64C-E845-89F8-75760625CF6D}" srcOrd="0" destOrd="0" presId="urn:microsoft.com/office/officeart/2005/8/layout/vList5"/>
    <dgm:cxn modelId="{B9AE63C7-E4A6-AA44-989B-61BBD1DA71A9}" type="presOf" srcId="{87A927F9-9A29-0148-A46E-FAE326386FCF}" destId="{C560FD61-C10E-974F-96D3-D9AAD20B8AED}" srcOrd="0" destOrd="0" presId="urn:microsoft.com/office/officeart/2005/8/layout/vList5"/>
    <dgm:cxn modelId="{DBFD81E9-B00D-ED45-B4CC-54A6BC911F5C}" type="presOf" srcId="{90F67F8C-B96E-1846-B5F2-92AC456F60E8}" destId="{93DA11E0-E577-144D-9D2C-8A4F478B8258}" srcOrd="0" destOrd="0" presId="urn:microsoft.com/office/officeart/2005/8/layout/vList5"/>
    <dgm:cxn modelId="{D42BC5F9-E6CA-9342-A222-E51F74B7B1BC}" srcId="{EA7F44D2-4A40-FC4C-90F4-7DCDDB23A8A7}" destId="{90F67F8C-B96E-1846-B5F2-92AC456F60E8}" srcOrd="0" destOrd="0" parTransId="{6821FAD6-A580-8342-BE93-5D60B50C4E97}" sibTransId="{BB24AEFE-3EFE-7141-BA3E-359876E00F9B}"/>
    <dgm:cxn modelId="{FAE697E8-B9FF-EC42-9387-817C1761649B}" type="presParOf" srcId="{C560FD61-C10E-974F-96D3-D9AAD20B8AED}" destId="{C9503AAD-3E89-3544-9A71-EA526E01F193}" srcOrd="0" destOrd="0" presId="urn:microsoft.com/office/officeart/2005/8/layout/vList5"/>
    <dgm:cxn modelId="{0FE83D3A-2777-B14B-BEFD-2F5C6D41809B}" type="presParOf" srcId="{C9503AAD-3E89-3544-9A71-EA526E01F193}" destId="{59A1E1E6-DBE9-E043-9BD2-0207F531FF28}" srcOrd="0" destOrd="0" presId="urn:microsoft.com/office/officeart/2005/8/layout/vList5"/>
    <dgm:cxn modelId="{426F987A-A4B7-E84A-97AC-C0F009CB61E0}" type="presParOf" srcId="{C9503AAD-3E89-3544-9A71-EA526E01F193}" destId="{FCB48E50-9A77-9540-88D4-9181A5FF7C04}" srcOrd="1" destOrd="0" presId="urn:microsoft.com/office/officeart/2005/8/layout/vList5"/>
    <dgm:cxn modelId="{63BCD6EC-063C-A640-B9A6-32D08BFA89B6}" type="presParOf" srcId="{C560FD61-C10E-974F-96D3-D9AAD20B8AED}" destId="{E17791B3-C52D-124D-A150-15FA1EF3B056}" srcOrd="1" destOrd="0" presId="urn:microsoft.com/office/officeart/2005/8/layout/vList5"/>
    <dgm:cxn modelId="{1512DAF6-FFB1-EC41-9A69-CE6EA677EFBE}" type="presParOf" srcId="{C560FD61-C10E-974F-96D3-D9AAD20B8AED}" destId="{0FFC46E3-0555-A048-A33F-61A024DDA04A}" srcOrd="2" destOrd="0" presId="urn:microsoft.com/office/officeart/2005/8/layout/vList5"/>
    <dgm:cxn modelId="{AC10791D-D09D-8D4E-82AA-30282733ACF5}" type="presParOf" srcId="{0FFC46E3-0555-A048-A33F-61A024DDA04A}" destId="{F3766F13-F64C-E845-89F8-75760625CF6D}" srcOrd="0" destOrd="0" presId="urn:microsoft.com/office/officeart/2005/8/layout/vList5"/>
    <dgm:cxn modelId="{EB7BF0C9-5648-BC4C-8BB6-2534273AB6F8}" type="presParOf" srcId="{0FFC46E3-0555-A048-A33F-61A024DDA04A}" destId="{93DA11E0-E577-144D-9D2C-8A4F478B8258}" srcOrd="1" destOrd="0" presId="urn:microsoft.com/office/officeart/2005/8/layout/vList5"/>
    <dgm:cxn modelId="{63C9B530-A3B4-B341-9392-1F53B3A89AFC}" type="presParOf" srcId="{C560FD61-C10E-974F-96D3-D9AAD20B8AED}" destId="{9C7E7DB7-1803-FE48-B8E1-81F0B1551758}" srcOrd="3" destOrd="0" presId="urn:microsoft.com/office/officeart/2005/8/layout/vList5"/>
    <dgm:cxn modelId="{7FF5D146-BBF0-C047-9EED-990C0BB39BBF}" type="presParOf" srcId="{C560FD61-C10E-974F-96D3-D9AAD20B8AED}" destId="{F06784F6-7DC2-714A-84EB-6EFF62BE7014}" srcOrd="4" destOrd="0" presId="urn:microsoft.com/office/officeart/2005/8/layout/vList5"/>
    <dgm:cxn modelId="{ED4E65A5-1765-9C43-83BE-C19C5AF8EC0D}" type="presParOf" srcId="{F06784F6-7DC2-714A-84EB-6EFF62BE7014}" destId="{783C8E4E-B5D4-314F-BD21-48BD2A0621DE}" srcOrd="0" destOrd="0" presId="urn:microsoft.com/office/officeart/2005/8/layout/vList5"/>
    <dgm:cxn modelId="{6586DBF1-B060-6E47-AB39-DE946FDE0DBF}" type="presParOf" srcId="{F06784F6-7DC2-714A-84EB-6EFF62BE7014}" destId="{0D4B8D93-44FF-3B4F-B32D-DDE52C48EC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48E50-9A77-9540-88D4-9181A5FF7C04}">
      <dsp:nvSpPr>
        <dsp:cNvPr id="0" name=""/>
        <dsp:cNvSpPr/>
      </dsp:nvSpPr>
      <dsp:spPr>
        <a:xfrm rot="5400000">
          <a:off x="5855074" y="-2383220"/>
          <a:ext cx="950225" cy="595782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Is the market real?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Is the product real? </a:t>
          </a:r>
        </a:p>
      </dsp:txBody>
      <dsp:txXfrm rot="-5400000">
        <a:off x="3351275" y="166965"/>
        <a:ext cx="5911437" cy="857453"/>
      </dsp:txXfrm>
    </dsp:sp>
    <dsp:sp modelId="{59A1E1E6-DBE9-E043-9BD2-0207F531FF28}">
      <dsp:nvSpPr>
        <dsp:cNvPr id="0" name=""/>
        <dsp:cNvSpPr/>
      </dsp:nvSpPr>
      <dsp:spPr>
        <a:xfrm>
          <a:off x="0" y="1799"/>
          <a:ext cx="3351275" cy="1187782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REAL</a:t>
          </a:r>
        </a:p>
      </dsp:txBody>
      <dsp:txXfrm>
        <a:off x="57983" y="59782"/>
        <a:ext cx="3235309" cy="1071816"/>
      </dsp:txXfrm>
    </dsp:sp>
    <dsp:sp modelId="{93DA11E0-E577-144D-9D2C-8A4F478B8258}">
      <dsp:nvSpPr>
        <dsp:cNvPr id="0" name=""/>
        <dsp:cNvSpPr/>
      </dsp:nvSpPr>
      <dsp:spPr>
        <a:xfrm rot="5400000">
          <a:off x="5855074" y="-1136049"/>
          <a:ext cx="950225" cy="595782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Can the product be competitive?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Can your organization be competitive?</a:t>
          </a:r>
        </a:p>
      </dsp:txBody>
      <dsp:txXfrm rot="-5400000">
        <a:off x="3351275" y="1414136"/>
        <a:ext cx="5911437" cy="857453"/>
      </dsp:txXfrm>
    </dsp:sp>
    <dsp:sp modelId="{F3766F13-F64C-E845-89F8-75760625CF6D}">
      <dsp:nvSpPr>
        <dsp:cNvPr id="0" name=""/>
        <dsp:cNvSpPr/>
      </dsp:nvSpPr>
      <dsp:spPr>
        <a:xfrm>
          <a:off x="0" y="1248971"/>
          <a:ext cx="3351275" cy="1187782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WIN</a:t>
          </a:r>
        </a:p>
      </dsp:txBody>
      <dsp:txXfrm>
        <a:off x="57983" y="1306954"/>
        <a:ext cx="3235309" cy="1071816"/>
      </dsp:txXfrm>
    </dsp:sp>
    <dsp:sp modelId="{0D4B8D93-44FF-3B4F-B32D-DDE52C48ECE5}">
      <dsp:nvSpPr>
        <dsp:cNvPr id="0" name=""/>
        <dsp:cNvSpPr/>
      </dsp:nvSpPr>
      <dsp:spPr>
        <a:xfrm rot="5400000">
          <a:off x="5855074" y="111122"/>
          <a:ext cx="950225" cy="595782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Are the forecasted returns worth the risks?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Does the offering make strategic sense?</a:t>
          </a:r>
        </a:p>
      </dsp:txBody>
      <dsp:txXfrm rot="-5400000">
        <a:off x="3351275" y="2661307"/>
        <a:ext cx="5911437" cy="857453"/>
      </dsp:txXfrm>
    </dsp:sp>
    <dsp:sp modelId="{783C8E4E-B5D4-314F-BD21-48BD2A0621DE}">
      <dsp:nvSpPr>
        <dsp:cNvPr id="0" name=""/>
        <dsp:cNvSpPr/>
      </dsp:nvSpPr>
      <dsp:spPr>
        <a:xfrm>
          <a:off x="0" y="2496142"/>
          <a:ext cx="3351275" cy="1187782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WORTH</a:t>
          </a:r>
        </a:p>
      </dsp:txBody>
      <dsp:txXfrm>
        <a:off x="57983" y="2554125"/>
        <a:ext cx="3235309" cy="1071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59C5-F73F-2348-8744-F4860083B2D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9DA2-EE19-234B-B52A-1C792463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2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59C5-F73F-2348-8744-F4860083B2D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9DA2-EE19-234B-B52A-1C792463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5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59C5-F73F-2348-8744-F4860083B2D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9DA2-EE19-234B-B52A-1C792463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5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59C5-F73F-2348-8744-F4860083B2D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9DA2-EE19-234B-B52A-1C792463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59C5-F73F-2348-8744-F4860083B2D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9DA2-EE19-234B-B52A-1C792463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11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49AE-2D75-5B4F-81C2-00D6EFCDE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F05CF-0F19-0F43-BB6A-F27798C0C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3FECC-F213-544D-A754-1C1E3996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21CC-54F1-774D-9354-125DB379468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E6A4A-11F1-094E-963F-2AAE2D68F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423B7-AD6C-CD48-8D73-7D39A5B0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6798-B96F-8C40-814B-3D925B22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54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84C9-DB9F-2A4D-9FDD-300C3887C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94450-C27A-9046-9C91-3D7CFF555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62EA9-A2AF-664B-BD4A-940811C30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21CC-54F1-774D-9354-125DB379468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F8BD2-8AC2-5540-8D65-2ADE3F82A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3E525-E05A-5443-8B70-8E000B62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6798-B96F-8C40-814B-3D925B22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89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F594-E5DE-3E4D-AF33-55E333C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39162-46C1-CE4A-A72F-B58F28A1C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D7325-02B0-F341-8C2B-575F2682F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21CC-54F1-774D-9354-125DB379468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F05B1-F569-274D-968E-D930F2189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91A46-8DCC-AD4B-A744-564E9377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6798-B96F-8C40-814B-3D925B22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59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58FF4-326A-9B4E-ACFE-754A62994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4639-1B1B-7D45-9BA4-B91835789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0EE91-7568-DD40-ABAA-AF61B3572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C40FD-15FE-0E45-8549-6301A4F7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21CC-54F1-774D-9354-125DB379468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8CC49-E04B-9248-A4EA-3CFB01E5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110C0-C304-2949-9005-C4E4DE6B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6798-B96F-8C40-814B-3D925B22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06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E67C2-D1E7-C041-93F8-9D365C66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1D51F-8ACC-8E49-B98C-310D04CCE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5C3CD-E54C-6E4E-95BD-36A91A12F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73356-D63A-034F-BAC8-CFE28F918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09833E-719F-7F45-8C8D-8EC6C85AD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62E09-FF2E-8C44-AAE6-1EE3D8692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21CC-54F1-774D-9354-125DB379468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88C073-322D-4144-AA05-C97536214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B0E8C1-6947-B84F-A070-7EC15535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6798-B96F-8C40-814B-3D925B22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12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F803E-436B-9548-9D0E-3C068FF57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57BE90-B01B-9D40-AD18-F462F2BD8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21CC-54F1-774D-9354-125DB379468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2828B-0749-B94B-B4D5-2C918684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710A1-A12B-3B4A-8E6B-8403688C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6798-B96F-8C40-814B-3D925B22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9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59C5-F73F-2348-8744-F4860083B2D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9DA2-EE19-234B-B52A-1C792463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91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F506CA-3F9B-6E49-A5D9-3D8EBF417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21CC-54F1-774D-9354-125DB379468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95479F-5B10-6349-8A71-89FB0093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55751-64E3-1549-8544-79107669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6798-B96F-8C40-814B-3D925B22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68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08C12-8052-B64B-8246-37E46D35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CB102-28BD-8046-AB56-241F76BE2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F82E-FF34-484A-BD79-D73F1FEB1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77A41-C50D-9541-821F-6DDEBA28F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21CC-54F1-774D-9354-125DB379468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821F6-68D7-224F-A2C5-967093261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B733A-FEF2-A342-A73B-3159B81F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6798-B96F-8C40-814B-3D925B22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19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CE1F-A867-DF4F-B2A1-2D8FA2AC0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A4F596-74FC-2740-9C8D-F4C9E4E55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47049-7E43-3640-AEE7-702DE09AD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4FCC9-187F-4E43-B6B4-23E631161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21CC-54F1-774D-9354-125DB379468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EF181-8966-9D4C-B932-29F21E50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46626-3809-BD42-9D2B-A785CC07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6798-B96F-8C40-814B-3D925B22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63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001C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EE30F-8C0D-1240-A10B-76AAB2384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5E75E-7877-8E48-8C90-0B325EE40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C3826-A1FD-7642-8B42-1E50A184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21CC-54F1-774D-9354-125DB379468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42CC0-AB31-DC48-B4D8-040891D0B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2BCFA-2CCF-1A47-BD53-8DDD306F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6798-B96F-8C40-814B-3D925B22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57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0052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8E923A-0898-3346-B16E-5FFDE159F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AA950-0CE1-0840-B2C5-D3C13F3B1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E6435-A983-1845-A9D1-F2831F90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21CC-54F1-774D-9354-125DB379468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34A99-0713-6948-A0B8-4A3E27C8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2EBB0-9047-9C4E-BE62-AD8A90CF5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6798-B96F-8C40-814B-3D925B22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53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047E5-F74C-FC41-BE30-C5F3C67AB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32BFF-6577-1440-99C5-0301B7B87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3FA90-D6A0-8D4F-B574-B29289B53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8CD-7AB1-4443-8163-B996BCFF617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92432-08AE-434D-941F-15BC3FC6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DFC89-B1FA-794C-96DE-E1B91A2B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4F22-31D3-FF4E-ADA2-48261346C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84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D9A46-FD09-6F46-8B0D-FB5A41C3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B6A8C-1064-6545-9FFB-6DCF7192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FE49B-3A94-584F-A522-A402AD22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8CD-7AB1-4443-8163-B996BCFF617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26CF6-7B5F-5541-9EA6-16165378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6169E-CAF3-0D44-A7A3-99FC46CD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4F22-31D3-FF4E-ADA2-48261346C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54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A346-F1F5-A144-B298-D73ED532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3650F-ADA8-9D4B-872C-D6BD0649F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7D5A5-9B7B-874C-B308-0AAA087AF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8CD-7AB1-4443-8163-B996BCFF617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6B9EF-37AE-344B-B306-0D57BBA8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E06E5-8D83-1444-BBF6-07DEAA7D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4F22-31D3-FF4E-ADA2-48261346C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69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DB941-982C-5A49-A6C7-42F90137D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1E363-768C-3B4C-8533-35AF055FA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920D7-2E66-2944-BEC5-1D605AEFE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8DF8C-4F46-2F49-AC3A-C7A167F52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8CD-7AB1-4443-8163-B996BCFF617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F7118-F2B6-F54C-80E0-FA8F3813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4C739-8653-7749-84FC-07486D8A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4F22-31D3-FF4E-ADA2-48261346C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6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A261-C77D-6B48-BF58-6A10EDBB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AF9C3-1FED-014D-B90E-756590A3F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60065-1B9A-6B45-83DA-9F100760F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40C02-E892-1640-A950-71F81ED72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2458D-D6D2-E54C-AD3C-A150F3A51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71B518-C073-6D4C-B4D5-A1D1DD1D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8CD-7AB1-4443-8163-B996BCFF617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FCCEB0-D082-FC4B-BB8F-A8226F20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3D0EA2-E50A-3343-8974-EE505AFB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4F22-31D3-FF4E-ADA2-48261346C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0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59C5-F73F-2348-8744-F4860083B2D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9DA2-EE19-234B-B52A-1C792463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0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532D6-DFC9-B04B-AD6C-B026F9B2D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8CB583-F5BF-6945-B336-C03182D4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8CD-7AB1-4443-8163-B996BCFF617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6E126-38EA-E642-9F88-842A01B6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61ABC-3237-CD44-AB93-D535815AC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4F22-31D3-FF4E-ADA2-48261346C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79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23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7046-979C-414A-A0EC-9EA77C45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0833C-0764-4046-8D43-872ABEA9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1A5B3-5F79-7946-BE05-90776A373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65669-D814-DB44-B130-4BCD63C8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8CD-7AB1-4443-8163-B996BCFF617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82D12-CF3A-A443-B4C1-EFF00197F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D9BF8-F7B8-DA4E-B6EC-6B7930C6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4F22-31D3-FF4E-ADA2-48261346C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40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64C0-E826-834E-922C-DD841AC0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5430A0-A08D-0045-98DC-9F56BC3CF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3B3B3-DAB0-3742-A37B-781EF9AB7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921D6-4DDB-D947-BCF4-512AF4B3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8CD-7AB1-4443-8163-B996BCFF617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6F2E4-28E9-F84F-9332-36D8E31DE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ADE43-B664-0F47-9DA6-A810CC36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4F22-31D3-FF4E-ADA2-48261346C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11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25779-569B-104F-992F-D2E3D852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386BB-4CAE-B14B-8203-5ECD7D7F1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72197-87B2-DE49-A22A-D7A9247C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8CD-7AB1-4443-8163-B996BCFF617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0D4EF-CD01-0A4E-B463-47644FC53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1ED74-B4CD-EB46-A3F6-EF11335B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4F22-31D3-FF4E-ADA2-48261346C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88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93481C-D59E-D14D-9F26-6824180EF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63E33-4E52-5747-BB9C-A52A6F897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05AB6-3931-CE46-BB98-C71077E4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8CD-7AB1-4443-8163-B996BCFF617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EC3B9-D0D1-B54D-8F1A-7224AB16C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87293-142F-694F-843E-66876451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4F22-31D3-FF4E-ADA2-48261346C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92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461146" y="1504604"/>
            <a:ext cx="11279159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415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59C5-F73F-2348-8744-F4860083B2D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9DA2-EE19-234B-B52A-1C792463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57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59C5-F73F-2348-8744-F4860083B2D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9DA2-EE19-234B-B52A-1C792463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8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59C5-F73F-2348-8744-F4860083B2D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9DA2-EE19-234B-B52A-1C792463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5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59C5-F73F-2348-8744-F4860083B2D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9DA2-EE19-234B-B52A-1C792463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8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59C5-F73F-2348-8744-F4860083B2D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9DA2-EE19-234B-B52A-1C792463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5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59C5-F73F-2348-8744-F4860083B2D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9DA2-EE19-234B-B52A-1C792463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559C5-F73F-2348-8744-F4860083B2D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C9DA2-EE19-234B-B52A-1C792463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07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4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C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4A53EE-2158-704F-940D-5993948A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69378-205F-E24E-B755-0F230EECE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ECAED-60D5-9340-8E33-A8FA5683E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21CC-54F1-774D-9354-125DB379468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F6C43-3BCC-F042-A7F6-AC127B29E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43AFD-620E-FD4D-AE13-8D3105E9A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6798-B96F-8C40-814B-3D925B22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2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475B37-750B-D742-88E1-5F8C26C1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1A8BA-1D2F-2F45-994C-693F23CC5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65DDE-624F-A640-A7AE-45B34CC42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918CD-7AB1-4443-8163-B996BCFF617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33F63-D06C-F44A-875A-F0C3EAA4B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5B4CA-D9E9-EC4B-BB07-5FE0D039F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C4F22-31D3-FF4E-ADA2-48261346C3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BEE859-6966-EC42-85BE-9F158A7B032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731519" y="-585216"/>
            <a:ext cx="23445216" cy="1337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8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62958-32DE-4A43-843D-16C9C653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6D033-AEDC-2743-B032-0421882CB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4422C-F740-C244-8F6B-08589E2F2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492" y="-186267"/>
            <a:ext cx="12474891" cy="704426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94772D9-49D8-434E-B5D1-949809741893}"/>
              </a:ext>
            </a:extLst>
          </p:cNvPr>
          <p:cNvSpPr txBox="1">
            <a:spLocks/>
          </p:cNvSpPr>
          <p:nvPr/>
        </p:nvSpPr>
        <p:spPr>
          <a:xfrm>
            <a:off x="412449" y="65137"/>
            <a:ext cx="6902751" cy="2626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 Ecosystems Accelerate Innovation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63AFFF1-0F3E-B443-8DE0-9B1F8CADAA55}"/>
              </a:ext>
            </a:extLst>
          </p:cNvPr>
          <p:cNvSpPr txBox="1">
            <a:spLocks/>
          </p:cNvSpPr>
          <p:nvPr/>
        </p:nvSpPr>
        <p:spPr>
          <a:xfrm>
            <a:off x="726895" y="4861720"/>
            <a:ext cx="496186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Theresa Kotanchek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Evolved Analytics LLC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err="1">
                <a:solidFill>
                  <a:schemeClr val="bg1">
                    <a:lumMod val="85000"/>
                  </a:schemeClr>
                </a:solidFill>
              </a:rPr>
              <a:t>Theresa@evolved-analytics.com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4271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FCE647-0849-9446-A666-53BECC229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33" y="-403257"/>
            <a:ext cx="11940734" cy="72612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13F3D0-1B20-5244-B0B8-742B8EB00FF1}"/>
              </a:ext>
            </a:extLst>
          </p:cNvPr>
          <p:cNvSpPr/>
          <p:nvPr/>
        </p:nvSpPr>
        <p:spPr>
          <a:xfrm>
            <a:off x="6771861" y="6596390"/>
            <a:ext cx="56056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www.nist.gov</a:t>
            </a:r>
            <a:r>
              <a:rPr lang="en-US" sz="1100" dirty="0"/>
              <a:t>/system/files/documents/2018/05/22/</a:t>
            </a:r>
            <a:r>
              <a:rPr lang="en-US" sz="1100" dirty="0" err="1"/>
              <a:t>nist_michael_molnar.pdf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98546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25E4AC8-3365-7845-B193-9D70E8EF3664}"/>
              </a:ext>
            </a:extLst>
          </p:cNvPr>
          <p:cNvGrpSpPr/>
          <p:nvPr/>
        </p:nvGrpSpPr>
        <p:grpSpPr>
          <a:xfrm>
            <a:off x="916465" y="-445325"/>
            <a:ext cx="10359070" cy="7303325"/>
            <a:chOff x="649356" y="-576739"/>
            <a:chExt cx="10641495" cy="801147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9EACD53-0261-F04F-B1D6-9FBB57DB4DFE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49356" y="-576739"/>
              <a:ext cx="10641495" cy="801147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CE06D1C-DA7F-B242-8E8F-458883482055}"/>
                </a:ext>
              </a:extLst>
            </p:cNvPr>
            <p:cNvSpPr/>
            <p:nvPr/>
          </p:nvSpPr>
          <p:spPr>
            <a:xfrm>
              <a:off x="7871792" y="6944139"/>
              <a:ext cx="3279912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000" dirty="0"/>
                <a:t>https://</a:t>
              </a:r>
              <a:r>
                <a:rPr lang="en-US" sz="1000" dirty="0" err="1"/>
                <a:t>www.nap.edu</a:t>
              </a:r>
              <a:r>
                <a:rPr lang="en-US" sz="1000" dirty="0"/>
                <a:t>/catalog/25417/strategic-long-term-participation-by-dod-in-its-manufacturing-usa-institutes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36E980-BF90-6D4F-B7F7-B414A1D86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4743" y="987839"/>
              <a:ext cx="1463933" cy="827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9411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A2993-7CB6-B744-9473-DD15CB6B3D65}"/>
              </a:ext>
            </a:extLst>
          </p:cNvPr>
          <p:cNvSpPr txBox="1">
            <a:spLocks/>
          </p:cNvSpPr>
          <p:nvPr/>
        </p:nvSpPr>
        <p:spPr>
          <a:xfrm>
            <a:off x="-318053" y="467333"/>
            <a:ext cx="13656365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</a:rPr>
              <a:t>How Each Manufacturing USA Institute Works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050" b="1" dirty="0">
              <a:solidFill>
                <a:schemeClr val="bg1"/>
              </a:solidFill>
            </a:endParaRPr>
          </a:p>
          <a:p>
            <a:pPr marL="9144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Has a clear mission based on a critical industry need</a:t>
            </a:r>
          </a:p>
          <a:p>
            <a:pPr marL="9144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 Operated by industry-led consortium</a:t>
            </a:r>
          </a:p>
          <a:p>
            <a:pPr marL="9144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 Works on industry priorities &amp; big challenges only solvable by collaboration</a:t>
            </a:r>
          </a:p>
          <a:p>
            <a:pPr marL="9144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 Creates a collaboration space for pre-competitive applied R&amp;D</a:t>
            </a:r>
          </a:p>
          <a:p>
            <a:pPr marL="9144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 Manages a balanced portfolio of projects </a:t>
            </a:r>
          </a:p>
          <a:p>
            <a:pPr marL="9144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 Addresses education &amp; workforce skills gaps for their technology space</a:t>
            </a:r>
          </a:p>
          <a:p>
            <a:pPr marL="9144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 Conducts topic focused workshops &amp; applies the outcomes to real applications</a:t>
            </a:r>
          </a:p>
          <a:p>
            <a:pPr marL="9144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 Funding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chemeClr val="bg1"/>
                </a:solidFill>
              </a:rPr>
              <a:t>Federal start-up funding PLUS ≥ 100% co-investment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800100"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800100"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EADAB0-0763-424E-B37E-803E07D61315}"/>
              </a:ext>
            </a:extLst>
          </p:cNvPr>
          <p:cNvSpPr/>
          <p:nvPr/>
        </p:nvSpPr>
        <p:spPr>
          <a:xfrm>
            <a:off x="6771861" y="6596390"/>
            <a:ext cx="56056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https://</a:t>
            </a:r>
            <a:r>
              <a:rPr lang="en-US" sz="1100" dirty="0" err="1">
                <a:solidFill>
                  <a:schemeClr val="bg1"/>
                </a:solidFill>
              </a:rPr>
              <a:t>www.nist.gov</a:t>
            </a:r>
            <a:r>
              <a:rPr lang="en-US" sz="1100" dirty="0">
                <a:solidFill>
                  <a:schemeClr val="bg1"/>
                </a:solidFill>
              </a:rPr>
              <a:t>/system/files/documents/2018/05/22/</a:t>
            </a:r>
            <a:r>
              <a:rPr lang="en-US" sz="1100" dirty="0" err="1">
                <a:solidFill>
                  <a:schemeClr val="bg1"/>
                </a:solidFill>
              </a:rPr>
              <a:t>nist_michael_molnar.pdf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43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6713" y="132522"/>
            <a:ext cx="11118573" cy="58026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Industry Feedback on Top Ranked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Innovation Institute Offerings</a:t>
            </a:r>
          </a:p>
          <a:p>
            <a:pPr marL="0" indent="0" algn="ctr">
              <a:buNone/>
            </a:pPr>
            <a:endParaRPr lang="en-US" sz="1050" b="1" dirty="0">
              <a:solidFill>
                <a:schemeClr val="bg1"/>
              </a:solidFill>
            </a:endParaRPr>
          </a:p>
          <a:p>
            <a:pPr marL="9144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 Networking &amp; Collaboration Opportunities </a:t>
            </a:r>
          </a:p>
          <a:p>
            <a:pPr marL="9144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 Technology R&amp;D Roadmaps </a:t>
            </a:r>
          </a:p>
          <a:p>
            <a:pPr marL="9144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 Updates on State of the Art Technologies</a:t>
            </a:r>
          </a:p>
          <a:p>
            <a:pPr marL="9144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 Education &amp; Workforce Development Roadmaps</a:t>
            </a:r>
          </a:p>
          <a:p>
            <a:pPr marL="9144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 Technology Standards Roadmaps and Coordination</a:t>
            </a:r>
          </a:p>
          <a:p>
            <a:pPr marL="9144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 Use of Institute Equipment</a:t>
            </a:r>
          </a:p>
          <a:p>
            <a:pPr marL="9144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 Data Coordination and Dissemination  </a:t>
            </a:r>
          </a:p>
          <a:p>
            <a:pPr marL="9144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 Member Driven R&amp;D Projects- Shared Cost, Risk &amp; Results (IP)</a:t>
            </a:r>
          </a:p>
          <a:p>
            <a:pPr marL="9144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 Contracted Customer R&amp;D Projects- No Cost Share, Own IP</a:t>
            </a:r>
          </a:p>
          <a:p>
            <a:pPr marL="9144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 Creation of Region Institutes/ HUBS and Technology Ecosystems</a:t>
            </a:r>
          </a:p>
          <a:p>
            <a:pPr marL="800100"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800100"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800100"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5DF0DA-9B8E-C14B-B17A-1BEBA350796E}"/>
              </a:ext>
            </a:extLst>
          </p:cNvPr>
          <p:cNvSpPr/>
          <p:nvPr/>
        </p:nvSpPr>
        <p:spPr>
          <a:xfrm>
            <a:off x="5030417" y="6283797"/>
            <a:ext cx="6465986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</a:rPr>
              <a:t>https://</a:t>
            </a:r>
            <a:r>
              <a:rPr lang="en-US" sz="1050" dirty="0" err="1">
                <a:solidFill>
                  <a:schemeClr val="bg1"/>
                </a:solidFill>
              </a:rPr>
              <a:t>www.nap.edu</a:t>
            </a:r>
            <a:r>
              <a:rPr lang="en-US" sz="1050" dirty="0">
                <a:solidFill>
                  <a:schemeClr val="bg1"/>
                </a:solidFill>
              </a:rPr>
              <a:t>/catalog/25417/strategic-long-term-participation-by-dod-in-its-manufacturing-usa-institutes</a:t>
            </a:r>
          </a:p>
        </p:txBody>
      </p:sp>
    </p:spTree>
    <p:extLst>
      <p:ext uri="{BB962C8B-B14F-4D97-AF65-F5344CB8AC3E}">
        <p14:creationId xmlns:p14="http://schemas.microsoft.com/office/powerpoint/2010/main" val="919671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76">
            <a:extLst>
              <a:ext uri="{FF2B5EF4-FFF2-40B4-BE49-F238E27FC236}">
                <a16:creationId xmlns:a16="http://schemas.microsoft.com/office/drawing/2014/main" id="{B4E67E8D-0940-F848-B880-A9710D3F9BB0}"/>
              </a:ext>
            </a:extLst>
          </p:cNvPr>
          <p:cNvSpPr txBox="1">
            <a:spLocks/>
          </p:cNvSpPr>
          <p:nvPr/>
        </p:nvSpPr>
        <p:spPr>
          <a:xfrm>
            <a:off x="431792" y="2218269"/>
            <a:ext cx="10464801" cy="4326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4400" dirty="0">
                <a:solidFill>
                  <a:srgbClr val="FFFFFF"/>
                </a:solidFill>
              </a:rPr>
              <a:t>Mitigate …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FFFFFF"/>
                </a:solidFill>
              </a:rPr>
              <a:t>Market Risks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FFFFFF"/>
                </a:solidFill>
              </a:rPr>
              <a:t>Technology Risks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FFFFFF"/>
                </a:solidFill>
              </a:rPr>
              <a:t>Product Risks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FFFFFF"/>
                </a:solidFill>
              </a:rPr>
              <a:t>Regulatory Risks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FFFFFF"/>
                </a:solidFill>
              </a:rPr>
              <a:t>Supply Chain Risks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FFFFFF"/>
                </a:solidFill>
              </a:rPr>
              <a:t>Financial Risks</a:t>
            </a:r>
          </a:p>
        </p:txBody>
      </p:sp>
      <p:sp>
        <p:nvSpPr>
          <p:cNvPr id="3" name="Shape 477">
            <a:extLst>
              <a:ext uri="{FF2B5EF4-FFF2-40B4-BE49-F238E27FC236}">
                <a16:creationId xmlns:a16="http://schemas.microsoft.com/office/drawing/2014/main" id="{195EE85E-6F6C-5240-AF28-7C4C9BFB844D}"/>
              </a:ext>
            </a:extLst>
          </p:cNvPr>
          <p:cNvSpPr/>
          <p:nvPr/>
        </p:nvSpPr>
        <p:spPr>
          <a:xfrm>
            <a:off x="6694585" y="2086790"/>
            <a:ext cx="438941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584200">
              <a:defRPr sz="1800"/>
            </a:pPr>
            <a:r>
              <a:rPr lang="en-US" sz="4000" dirty="0">
                <a:solidFill>
                  <a:srgbClr val="FFFFFF"/>
                </a:solidFill>
                <a:sym typeface="Gill Sans"/>
              </a:rPr>
              <a:t>Accelerate Growth</a:t>
            </a:r>
            <a:endParaRPr sz="4000" dirty="0">
              <a:solidFill>
                <a:srgbClr val="FFFFFF"/>
              </a:solidFill>
              <a:latin typeface="+mj-lt"/>
              <a:ea typeface="+mj-ea"/>
              <a:cs typeface="+mj-cs"/>
              <a:sym typeface="Gill Sans"/>
            </a:endParaRPr>
          </a:p>
          <a:p>
            <a:pPr lvl="0" algn="ctr" defTabSz="584200">
              <a:defRPr sz="1800"/>
            </a:pPr>
            <a:r>
              <a:rPr sz="40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rPr>
              <a:t>Maximize 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rPr>
              <a:t>Investment &amp; Impact</a:t>
            </a:r>
            <a:endParaRPr sz="4000" dirty="0">
              <a:solidFill>
                <a:srgbClr val="FFFFFF"/>
              </a:solidFill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4" name="Shape 478">
            <a:extLst>
              <a:ext uri="{FF2B5EF4-FFF2-40B4-BE49-F238E27FC236}">
                <a16:creationId xmlns:a16="http://schemas.microsoft.com/office/drawing/2014/main" id="{72BB158E-7936-0441-A88D-D7B48FE3AA30}"/>
              </a:ext>
            </a:extLst>
          </p:cNvPr>
          <p:cNvSpPr/>
          <p:nvPr/>
        </p:nvSpPr>
        <p:spPr>
          <a:xfrm>
            <a:off x="5007044" y="2363059"/>
            <a:ext cx="1689100" cy="1270000"/>
          </a:xfrm>
          <a:prstGeom prst="rightArrow">
            <a:avLst>
              <a:gd name="adj1" fmla="val 32000"/>
              <a:gd name="adj2" fmla="val 44000"/>
            </a:avLst>
          </a:prstGeom>
          <a:solidFill>
            <a:srgbClr val="F5E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pic>
        <p:nvPicPr>
          <p:cNvPr id="5" name="Using-Hedge-Funds-Financial-Planning.jpg">
            <a:extLst>
              <a:ext uri="{FF2B5EF4-FFF2-40B4-BE49-F238E27FC236}">
                <a16:creationId xmlns:a16="http://schemas.microsoft.com/office/drawing/2014/main" id="{773E5B3A-7672-A64B-BE7B-650FE56FC4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43734" y="4349306"/>
            <a:ext cx="2600375" cy="25086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475">
            <a:extLst>
              <a:ext uri="{FF2B5EF4-FFF2-40B4-BE49-F238E27FC236}">
                <a16:creationId xmlns:a16="http://schemas.microsoft.com/office/drawing/2014/main" id="{67BE7863-712C-9841-BA51-5B826A606C6A}"/>
              </a:ext>
            </a:extLst>
          </p:cNvPr>
          <p:cNvSpPr txBox="1">
            <a:spLocks/>
          </p:cNvSpPr>
          <p:nvPr/>
        </p:nvSpPr>
        <p:spPr>
          <a:xfrm>
            <a:off x="619194" y="321731"/>
            <a:ext cx="10464801" cy="1602444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en-US" sz="6400" dirty="0">
                <a:solidFill>
                  <a:srgbClr val="FFFFFF"/>
                </a:solidFill>
              </a:rPr>
              <a:t>Public-Private Partnerships</a:t>
            </a:r>
          </a:p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en-US" sz="4800" dirty="0">
                <a:solidFill>
                  <a:srgbClr val="FFFFFF"/>
                </a:solidFill>
              </a:rPr>
              <a:t>Accelerate Successful Innovations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E56219-1D1A-6641-BFDA-20DDE42A4FF2}"/>
              </a:ext>
            </a:extLst>
          </p:cNvPr>
          <p:cNvSpPr txBox="1"/>
          <p:nvPr/>
        </p:nvSpPr>
        <p:spPr>
          <a:xfrm>
            <a:off x="3048000" y="741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59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562077-2C20-DE4C-9BFC-217FA1E422F5}"/>
              </a:ext>
            </a:extLst>
          </p:cNvPr>
          <p:cNvSpPr txBox="1">
            <a:spLocks noChangeArrowheads="1"/>
          </p:cNvSpPr>
          <p:nvPr/>
        </p:nvSpPr>
        <p:spPr>
          <a:xfrm>
            <a:off x="4010903" y="1351918"/>
            <a:ext cx="6329265" cy="53700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Market Knowledge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Customer Relationships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Channel Access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Available Technology/ IP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Workable Prototypes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Raw Material Sourcing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Rapid Testing &amp; Validation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Regulatory &amp; Standards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Engineering Design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Viable Business Model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Trained Workforce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Geographic Reach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Robust Supply Chain &amp; Logistics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682FD1-C2DA-1245-B2C7-820D775B5ECE}"/>
              </a:ext>
            </a:extLst>
          </p:cNvPr>
          <p:cNvGrpSpPr/>
          <p:nvPr/>
        </p:nvGrpSpPr>
        <p:grpSpPr>
          <a:xfrm>
            <a:off x="938282" y="1597746"/>
            <a:ext cx="2959468" cy="4815959"/>
            <a:chOff x="938282" y="1597746"/>
            <a:chExt cx="2959468" cy="4815959"/>
          </a:xfrm>
        </p:grpSpPr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D0F344B2-06ED-2F49-AED1-EE52B5EBCDFB}"/>
                </a:ext>
              </a:extLst>
            </p:cNvPr>
            <p:cNvSpPr txBox="1">
              <a:spLocks/>
            </p:cNvSpPr>
            <p:nvPr/>
          </p:nvSpPr>
          <p:spPr>
            <a:xfrm>
              <a:off x="938282" y="1597746"/>
              <a:ext cx="2959468" cy="4815959"/>
            </a:xfrm>
            <a:prstGeom prst="rect">
              <a:avLst/>
            </a:prstGeom>
          </p:spPr>
          <p:txBody>
            <a:bodyPr>
              <a:normAutofit fontScale="90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b="1" dirty="0">
                  <a:solidFill>
                    <a:srgbClr val="FFFF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rPr>
                <a:t>What is Rate Limiting?</a:t>
              </a:r>
            </a:p>
            <a:p>
              <a:pPr algn="ctr"/>
              <a:endParaRPr lang="en-US" b="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r>
                <a:rPr lang="en-US" b="1" dirty="0">
                  <a:solidFill>
                    <a:srgbClr val="FFFF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pPr algn="ctr"/>
              <a:endParaRPr lang="en-US" b="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endParaRPr lang="en-US" b="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r>
                <a:rPr lang="en-US" b="1" dirty="0">
                  <a:solidFill>
                    <a:srgbClr val="FFFF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rPr>
                <a:t>Identify Gaps </a:t>
              </a:r>
            </a:p>
            <a:p>
              <a:pPr algn="ctr"/>
              <a:r>
                <a:rPr lang="en-US" b="1" dirty="0">
                  <a:solidFill>
                    <a:srgbClr val="FFFF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rPr>
                <a:t>  </a:t>
              </a:r>
            </a:p>
            <a:p>
              <a:pPr algn="ctr"/>
              <a:endParaRPr lang="en-US" b="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endParaRPr lang="en-US" b="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endParaRPr lang="en-US" b="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0A87183-ADBB-F942-BDA1-009FB9DF4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37102" y="2812519"/>
              <a:ext cx="2761827" cy="1410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EA7DF71-A5B5-3246-A5DA-7F907B7F659B}"/>
              </a:ext>
            </a:extLst>
          </p:cNvPr>
          <p:cNvGrpSpPr/>
          <p:nvPr/>
        </p:nvGrpSpPr>
        <p:grpSpPr>
          <a:xfrm>
            <a:off x="8025513" y="3517756"/>
            <a:ext cx="3178934" cy="2680984"/>
            <a:chOff x="3091237" y="3392394"/>
            <a:chExt cx="4306133" cy="3095480"/>
          </a:xfrm>
        </p:grpSpPr>
        <p:pic>
          <p:nvPicPr>
            <p:cNvPr id="8" name="Object 1" descr="image003">
              <a:extLst>
                <a:ext uri="{FF2B5EF4-FFF2-40B4-BE49-F238E27FC236}">
                  <a16:creationId xmlns:a16="http://schemas.microsoft.com/office/drawing/2014/main" id="{791CE9DC-6C08-6F45-8397-68FEAD3A2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91237" y="3392394"/>
              <a:ext cx="4306133" cy="3095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27412C-3BBC-3A4B-B8EC-BD35C112F8CC}"/>
                </a:ext>
              </a:extLst>
            </p:cNvPr>
            <p:cNvSpPr txBox="1"/>
            <p:nvPr/>
          </p:nvSpPr>
          <p:spPr>
            <a:xfrm>
              <a:off x="3339394" y="6163446"/>
              <a:ext cx="1287478" cy="3077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Partner 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5DA0D7-0489-0945-8F12-29BDB278FD0A}"/>
                </a:ext>
              </a:extLst>
            </p:cNvPr>
            <p:cNvSpPr txBox="1"/>
            <p:nvPr/>
          </p:nvSpPr>
          <p:spPr>
            <a:xfrm>
              <a:off x="5635644" y="6180097"/>
              <a:ext cx="139029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/>
                <a:t>Partner 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FF3BAA4-14A1-E64E-9BC7-B3F36A91040C}"/>
              </a:ext>
            </a:extLst>
          </p:cNvPr>
          <p:cNvGrpSpPr/>
          <p:nvPr/>
        </p:nvGrpSpPr>
        <p:grpSpPr>
          <a:xfrm>
            <a:off x="2247435" y="223935"/>
            <a:ext cx="7697129" cy="945509"/>
            <a:chOff x="2247435" y="-111967"/>
            <a:chExt cx="7697129" cy="945509"/>
          </a:xfrm>
        </p:grpSpPr>
        <p:sp>
          <p:nvSpPr>
            <p:cNvPr id="6" name="Text Box 14">
              <a:extLst>
                <a:ext uri="{FF2B5EF4-FFF2-40B4-BE49-F238E27FC236}">
                  <a16:creationId xmlns:a16="http://schemas.microsoft.com/office/drawing/2014/main" id="{1099AA28-8EDE-5544-A5A6-3B6921D68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435" y="371928"/>
              <a:ext cx="7697129" cy="4616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square" lIns="91385" tIns="45695" rIns="91385" bIns="45695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Define </a:t>
              </a:r>
              <a:r>
                <a:rPr lang="en-US" sz="2400" b="1" dirty="0">
                  <a:sym typeface="Wingdings" pitchFamily="2" charset="2"/>
                </a:rPr>
                <a:t> </a:t>
              </a:r>
              <a:r>
                <a:rPr lang="en-US" sz="2400" b="1" dirty="0">
                  <a:solidFill>
                    <a:schemeClr val="tx1"/>
                  </a:solidFill>
                  <a:sym typeface="Wingdings" pitchFamily="2" charset="2"/>
                </a:rPr>
                <a:t>Discover </a:t>
              </a:r>
              <a:r>
                <a:rPr lang="en-US" sz="2400" b="1" dirty="0">
                  <a:sym typeface="Wingdings" pitchFamily="2" charset="2"/>
                </a:rPr>
                <a:t> </a:t>
              </a:r>
              <a:r>
                <a:rPr lang="en-US" sz="2400" b="1" dirty="0">
                  <a:solidFill>
                    <a:schemeClr val="tx1"/>
                  </a:solidFill>
                  <a:sym typeface="Wingdings" pitchFamily="2" charset="2"/>
                </a:rPr>
                <a:t>Design</a:t>
              </a:r>
              <a:r>
                <a:rPr lang="en-US" sz="2400" b="1" dirty="0">
                  <a:sym typeface="Wingdings" pitchFamily="2" charset="2"/>
                </a:rPr>
                <a:t>  </a:t>
              </a:r>
              <a:r>
                <a:rPr lang="en-US" sz="2400" b="1" dirty="0">
                  <a:solidFill>
                    <a:schemeClr val="tx1"/>
                  </a:solidFill>
                  <a:sym typeface="Wingdings" pitchFamily="2" charset="2"/>
                </a:rPr>
                <a:t>Develop</a:t>
              </a:r>
              <a:r>
                <a:rPr lang="en-US" sz="2400" b="1" dirty="0">
                  <a:sym typeface="Wingdings" pitchFamily="2" charset="2"/>
                </a:rPr>
                <a:t>  </a:t>
              </a:r>
              <a:r>
                <a:rPr lang="en-US" sz="2400" b="1" dirty="0">
                  <a:solidFill>
                    <a:schemeClr val="tx1"/>
                  </a:solidFill>
                  <a:sym typeface="Wingdings" pitchFamily="2" charset="2"/>
                </a:rPr>
                <a:t>Deploy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5A5B2484-E401-0946-92A2-61EEB7DD9D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435" y="-111967"/>
              <a:ext cx="7697129" cy="52317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square" lIns="91385" tIns="45695" rIns="91385" bIns="45695">
              <a:spAutoFit/>
            </a:bodyPr>
            <a:lstStyle/>
            <a:p>
              <a:pPr algn="ctr"/>
              <a:r>
                <a:rPr lang="en-US" sz="2800" b="1" dirty="0"/>
                <a:t>Accelerating Successful Innovation 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485563F2-7409-C849-BEE1-C8C3FC4AAA55}"/>
              </a:ext>
            </a:extLst>
          </p:cNvPr>
          <p:cNvSpPr txBox="1">
            <a:spLocks/>
          </p:cNvSpPr>
          <p:nvPr/>
        </p:nvSpPr>
        <p:spPr>
          <a:xfrm>
            <a:off x="8221082" y="1432776"/>
            <a:ext cx="2959468" cy="253303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Utilize Partnerships to Overcome</a:t>
            </a:r>
            <a:br>
              <a:rPr lang="en-US" b="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0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831BEE8-5735-3E41-A244-B626387F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4422C-F740-C244-8F6B-08589E2F2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385280" cy="1094355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12DC97-3B0F-1D41-864D-40BFD7D01CDD}"/>
              </a:ext>
            </a:extLst>
          </p:cNvPr>
          <p:cNvSpPr txBox="1">
            <a:spLocks/>
          </p:cNvSpPr>
          <p:nvPr/>
        </p:nvSpPr>
        <p:spPr>
          <a:xfrm>
            <a:off x="596900" y="1271717"/>
            <a:ext cx="10998200" cy="1172263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chemeClr val="bg1">
                    <a:lumMod val="85000"/>
                  </a:schemeClr>
                </a:solidFill>
              </a:rPr>
              <a:t>Purpose of innovation is to create value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0A7797-33D5-724D-8813-E3607E4BE7C6}"/>
              </a:ext>
            </a:extLst>
          </p:cNvPr>
          <p:cNvSpPr txBox="1">
            <a:spLocks/>
          </p:cNvSpPr>
          <p:nvPr/>
        </p:nvSpPr>
        <p:spPr>
          <a:xfrm>
            <a:off x="838200" y="3197274"/>
            <a:ext cx="10515600" cy="1712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u="sng" dirty="0">
                <a:solidFill>
                  <a:schemeClr val="bg1">
                    <a:lumMod val="85000"/>
                  </a:schemeClr>
                </a:solidFill>
              </a:rPr>
              <a:t>Research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 is the transformation of money into knowledge.</a:t>
            </a:r>
          </a:p>
          <a:p>
            <a:pPr marL="0" indent="0" algn="ctr">
              <a:buNone/>
            </a:pPr>
            <a:r>
              <a:rPr lang="en-US" sz="3200" b="1" u="sng" dirty="0">
                <a:solidFill>
                  <a:schemeClr val="bg1">
                    <a:lumMod val="85000"/>
                  </a:schemeClr>
                </a:solidFill>
              </a:rPr>
              <a:t>Innovation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 is the transformation of knowledge into money.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Geoff Nicholson, 3M</a:t>
            </a:r>
          </a:p>
        </p:txBody>
      </p:sp>
    </p:spTree>
    <p:extLst>
      <p:ext uri="{BB962C8B-B14F-4D97-AF65-F5344CB8AC3E}">
        <p14:creationId xmlns:p14="http://schemas.microsoft.com/office/powerpoint/2010/main" val="366029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831BEE8-5735-3E41-A244-B626387F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4422C-F740-C244-8F6B-08589E2F2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1" y="-93213"/>
            <a:ext cx="21048133" cy="1188228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AF34A62-C464-7E49-AD09-8D8EFFAED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023722"/>
              </p:ext>
            </p:extLst>
          </p:nvPr>
        </p:nvGraphicFramePr>
        <p:xfrm>
          <a:off x="2543078" y="1386942"/>
          <a:ext cx="9309099" cy="368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41F1C71-114C-FB4F-951D-F76CA5D1F8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066" y="1328471"/>
            <a:ext cx="2214996" cy="270721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EAB808E-7FCD-AE45-9FDF-63F4F628A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7066" y="4035689"/>
            <a:ext cx="2214996" cy="113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hape 446">
            <a:extLst>
              <a:ext uri="{FF2B5EF4-FFF2-40B4-BE49-F238E27FC236}">
                <a16:creationId xmlns:a16="http://schemas.microsoft.com/office/drawing/2014/main" id="{5D8436B4-3608-0849-AFF2-E765ABB27AB4}"/>
              </a:ext>
            </a:extLst>
          </p:cNvPr>
          <p:cNvSpPr/>
          <p:nvPr/>
        </p:nvSpPr>
        <p:spPr>
          <a:xfrm>
            <a:off x="5614503" y="6492875"/>
            <a:ext cx="6910821" cy="27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584200">
              <a:defRPr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100" dirty="0">
                <a:solidFill>
                  <a:schemeClr val="bg1"/>
                </a:solidFill>
              </a:rPr>
              <a:t>Source: </a:t>
            </a:r>
            <a:r>
              <a:rPr lang="en-US" sz="1100" dirty="0">
                <a:solidFill>
                  <a:schemeClr val="bg1"/>
                </a:solidFill>
              </a:rPr>
              <a:t>George S. Day, “Is It Real? Can We Win? Is It Worth Doing?’ HBR, December 2007, 3-13.</a:t>
            </a:r>
            <a:endParaRPr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0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76">
            <a:extLst>
              <a:ext uri="{FF2B5EF4-FFF2-40B4-BE49-F238E27FC236}">
                <a16:creationId xmlns:a16="http://schemas.microsoft.com/office/drawing/2014/main" id="{B4E67E8D-0940-F848-B880-A9710D3F9BB0}"/>
              </a:ext>
            </a:extLst>
          </p:cNvPr>
          <p:cNvSpPr txBox="1">
            <a:spLocks/>
          </p:cNvSpPr>
          <p:nvPr/>
        </p:nvSpPr>
        <p:spPr>
          <a:xfrm>
            <a:off x="431793" y="2218269"/>
            <a:ext cx="5232414" cy="4326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400" dirty="0">
                <a:solidFill>
                  <a:srgbClr val="FFFFFF"/>
                </a:solidFill>
              </a:rPr>
              <a:t>Technology Risks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400" dirty="0">
                <a:solidFill>
                  <a:srgbClr val="FFFFFF"/>
                </a:solidFill>
              </a:rPr>
              <a:t>Market Risks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400" dirty="0">
                <a:solidFill>
                  <a:srgbClr val="FFFFFF"/>
                </a:solidFill>
              </a:rPr>
              <a:t>Product Risks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400" dirty="0">
                <a:solidFill>
                  <a:srgbClr val="FFFFFF"/>
                </a:solidFill>
              </a:rPr>
              <a:t>Regulatory Risks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400" dirty="0">
                <a:solidFill>
                  <a:srgbClr val="FFFFFF"/>
                </a:solidFill>
              </a:rPr>
              <a:t>Financial Risks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400" dirty="0">
                <a:solidFill>
                  <a:srgbClr val="FFFFFF"/>
                </a:solidFill>
              </a:rPr>
              <a:t>Business Model Risks</a:t>
            </a:r>
          </a:p>
        </p:txBody>
      </p:sp>
      <p:sp>
        <p:nvSpPr>
          <p:cNvPr id="3" name="Shape 477">
            <a:extLst>
              <a:ext uri="{FF2B5EF4-FFF2-40B4-BE49-F238E27FC236}">
                <a16:creationId xmlns:a16="http://schemas.microsoft.com/office/drawing/2014/main" id="{195EE85E-6F6C-5240-AF28-7C4C9BFB844D}"/>
              </a:ext>
            </a:extLst>
          </p:cNvPr>
          <p:cNvSpPr/>
          <p:nvPr/>
        </p:nvSpPr>
        <p:spPr>
          <a:xfrm>
            <a:off x="6070607" y="2290486"/>
            <a:ext cx="6337301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lang="en-US" sz="4200" b="1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rPr>
              <a:t>Partnerships</a:t>
            </a:r>
            <a:r>
              <a:rPr sz="4200" b="1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rPr>
              <a:t>...</a:t>
            </a:r>
          </a:p>
          <a:p>
            <a:pPr lvl="0" algn="ctr" defTabSz="584200">
              <a:defRPr sz="1800"/>
            </a:pPr>
            <a:r>
              <a:rPr sz="40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rPr>
              <a:t>Mitigate Risks </a:t>
            </a:r>
            <a:endParaRPr lang="en-US" sz="4000" dirty="0">
              <a:solidFill>
                <a:srgbClr val="FFFFFF"/>
              </a:solidFill>
              <a:latin typeface="+mj-lt"/>
              <a:ea typeface="+mj-ea"/>
              <a:cs typeface="+mj-cs"/>
              <a:sym typeface="Gill Sans"/>
            </a:endParaRPr>
          </a:p>
          <a:p>
            <a:pPr algn="ctr" defTabSz="584200">
              <a:defRPr sz="1800"/>
            </a:pPr>
            <a:r>
              <a:rPr lang="en-US" sz="4000" dirty="0">
                <a:solidFill>
                  <a:srgbClr val="FFFFFF"/>
                </a:solidFill>
                <a:sym typeface="Gill Sans"/>
              </a:rPr>
              <a:t>Accelerate Growth</a:t>
            </a:r>
            <a:endParaRPr sz="4000" dirty="0">
              <a:solidFill>
                <a:srgbClr val="FFFFFF"/>
              </a:solidFill>
              <a:latin typeface="+mj-lt"/>
              <a:ea typeface="+mj-ea"/>
              <a:cs typeface="+mj-cs"/>
              <a:sym typeface="Gill Sans"/>
            </a:endParaRPr>
          </a:p>
          <a:p>
            <a:pPr lvl="0" algn="ctr" defTabSz="584200">
              <a:defRPr sz="1800"/>
            </a:pPr>
            <a:r>
              <a:rPr sz="40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rPr>
              <a:t>Maximize Profits</a:t>
            </a:r>
          </a:p>
        </p:txBody>
      </p:sp>
      <p:sp>
        <p:nvSpPr>
          <p:cNvPr id="4" name="Shape 478">
            <a:extLst>
              <a:ext uri="{FF2B5EF4-FFF2-40B4-BE49-F238E27FC236}">
                <a16:creationId xmlns:a16="http://schemas.microsoft.com/office/drawing/2014/main" id="{72BB158E-7936-0441-A88D-D7B48FE3AA30}"/>
              </a:ext>
            </a:extLst>
          </p:cNvPr>
          <p:cNvSpPr/>
          <p:nvPr/>
        </p:nvSpPr>
        <p:spPr>
          <a:xfrm>
            <a:off x="5054600" y="2633133"/>
            <a:ext cx="1689100" cy="1270000"/>
          </a:xfrm>
          <a:prstGeom prst="rightArrow">
            <a:avLst>
              <a:gd name="adj1" fmla="val 32000"/>
              <a:gd name="adj2" fmla="val 44000"/>
            </a:avLst>
          </a:prstGeom>
          <a:solidFill>
            <a:srgbClr val="F5E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pic>
        <p:nvPicPr>
          <p:cNvPr id="5" name="Using-Hedge-Funds-Financial-Planning.jpg">
            <a:extLst>
              <a:ext uri="{FF2B5EF4-FFF2-40B4-BE49-F238E27FC236}">
                <a16:creationId xmlns:a16="http://schemas.microsoft.com/office/drawing/2014/main" id="{773E5B3A-7672-A64B-BE7B-650FE56FC4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39069" y="4908106"/>
            <a:ext cx="2600375" cy="25086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475">
            <a:extLst>
              <a:ext uri="{FF2B5EF4-FFF2-40B4-BE49-F238E27FC236}">
                <a16:creationId xmlns:a16="http://schemas.microsoft.com/office/drawing/2014/main" id="{67BE7863-712C-9841-BA51-5B826A606C6A}"/>
              </a:ext>
            </a:extLst>
          </p:cNvPr>
          <p:cNvSpPr txBox="1">
            <a:spLocks/>
          </p:cNvSpPr>
          <p:nvPr/>
        </p:nvSpPr>
        <p:spPr>
          <a:xfrm>
            <a:off x="619194" y="321731"/>
            <a:ext cx="10464801" cy="1602444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en-US" sz="6400" dirty="0">
                <a:solidFill>
                  <a:srgbClr val="FFFFFF"/>
                </a:solidFill>
              </a:rPr>
              <a:t>Realities</a:t>
            </a:r>
          </a:p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en-US" sz="4800" dirty="0">
                <a:solidFill>
                  <a:srgbClr val="FFFFFF"/>
                </a:solidFill>
              </a:rPr>
              <a:t>Time Value of Money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E56219-1D1A-6641-BFDA-20DDE42A4FF2}"/>
              </a:ext>
            </a:extLst>
          </p:cNvPr>
          <p:cNvSpPr txBox="1"/>
          <p:nvPr/>
        </p:nvSpPr>
        <p:spPr>
          <a:xfrm>
            <a:off x="3048000" y="741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2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48">
            <a:extLst>
              <a:ext uri="{FF2B5EF4-FFF2-40B4-BE49-F238E27FC236}">
                <a16:creationId xmlns:a16="http://schemas.microsoft.com/office/drawing/2014/main" id="{80456D91-640D-674E-955F-573CBE9E593A}"/>
              </a:ext>
            </a:extLst>
          </p:cNvPr>
          <p:cNvSpPr/>
          <p:nvPr/>
        </p:nvSpPr>
        <p:spPr>
          <a:xfrm>
            <a:off x="3446327" y="241677"/>
            <a:ext cx="2817628" cy="2805519"/>
          </a:xfrm>
          <a:prstGeom prst="rect">
            <a:avLst/>
          </a:prstGeom>
          <a:solidFill>
            <a:srgbClr val="F5EC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584200">
              <a:defRPr sz="1800"/>
            </a:pPr>
            <a:r>
              <a:rPr sz="3000" dirty="0">
                <a:solidFill>
                  <a:srgbClr val="00206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New Product into </a:t>
            </a:r>
          </a:p>
          <a:p>
            <a:pPr lvl="0" algn="ctr" defTabSz="584200">
              <a:defRPr sz="1800"/>
            </a:pPr>
            <a:r>
              <a:rPr sz="3000" dirty="0">
                <a:solidFill>
                  <a:srgbClr val="00206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Existing Market</a:t>
            </a:r>
          </a:p>
        </p:txBody>
      </p:sp>
      <p:sp>
        <p:nvSpPr>
          <p:cNvPr id="5" name="Shape 449">
            <a:extLst>
              <a:ext uri="{FF2B5EF4-FFF2-40B4-BE49-F238E27FC236}">
                <a16:creationId xmlns:a16="http://schemas.microsoft.com/office/drawing/2014/main" id="{9C5B4D02-AA15-7F4B-988D-3676D0FC91E3}"/>
              </a:ext>
            </a:extLst>
          </p:cNvPr>
          <p:cNvSpPr/>
          <p:nvPr/>
        </p:nvSpPr>
        <p:spPr>
          <a:xfrm>
            <a:off x="6367327" y="241677"/>
            <a:ext cx="2817628" cy="2805519"/>
          </a:xfrm>
          <a:prstGeom prst="rect">
            <a:avLst/>
          </a:prstGeom>
          <a:solidFill>
            <a:srgbClr val="FF6A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584200">
              <a:defRPr sz="1800"/>
            </a:pPr>
            <a:r>
              <a:rPr sz="3000" dirty="0">
                <a:solidFill>
                  <a:srgbClr val="00206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New Product into </a:t>
            </a:r>
          </a:p>
          <a:p>
            <a:pPr lvl="0" algn="ctr" defTabSz="584200">
              <a:defRPr sz="1800"/>
            </a:pPr>
            <a:r>
              <a:rPr sz="3000" dirty="0">
                <a:solidFill>
                  <a:srgbClr val="00206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New Market</a:t>
            </a:r>
          </a:p>
        </p:txBody>
      </p:sp>
      <p:sp>
        <p:nvSpPr>
          <p:cNvPr id="6" name="Shape 450">
            <a:extLst>
              <a:ext uri="{FF2B5EF4-FFF2-40B4-BE49-F238E27FC236}">
                <a16:creationId xmlns:a16="http://schemas.microsoft.com/office/drawing/2014/main" id="{4AF34FBA-839C-6747-9B36-A363703CE43B}"/>
              </a:ext>
            </a:extLst>
          </p:cNvPr>
          <p:cNvSpPr/>
          <p:nvPr/>
        </p:nvSpPr>
        <p:spPr>
          <a:xfrm>
            <a:off x="3446327" y="3175377"/>
            <a:ext cx="2817628" cy="2805519"/>
          </a:xfrm>
          <a:prstGeom prst="rect">
            <a:avLst/>
          </a:prstGeom>
          <a:solidFill>
            <a:srgbClr val="77BB4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584200">
              <a:defRPr sz="1800"/>
            </a:pPr>
            <a:r>
              <a:rPr sz="3000" dirty="0">
                <a:solidFill>
                  <a:srgbClr val="00206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Product Extension </a:t>
            </a:r>
          </a:p>
          <a:p>
            <a:pPr lvl="0" algn="ctr" defTabSz="584200">
              <a:defRPr sz="1800"/>
            </a:pPr>
            <a:r>
              <a:rPr sz="3000" dirty="0">
                <a:solidFill>
                  <a:srgbClr val="00206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into </a:t>
            </a:r>
          </a:p>
          <a:p>
            <a:pPr lvl="0" algn="ctr" defTabSz="584200">
              <a:defRPr sz="1800"/>
            </a:pPr>
            <a:r>
              <a:rPr sz="3000" dirty="0">
                <a:solidFill>
                  <a:srgbClr val="00206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Existing Market</a:t>
            </a:r>
          </a:p>
        </p:txBody>
      </p:sp>
      <p:sp>
        <p:nvSpPr>
          <p:cNvPr id="7" name="Shape 451">
            <a:extLst>
              <a:ext uri="{FF2B5EF4-FFF2-40B4-BE49-F238E27FC236}">
                <a16:creationId xmlns:a16="http://schemas.microsoft.com/office/drawing/2014/main" id="{F74EB1B7-6C38-3F4C-BAF5-B6BD28AFBFA7}"/>
              </a:ext>
            </a:extLst>
          </p:cNvPr>
          <p:cNvSpPr/>
          <p:nvPr/>
        </p:nvSpPr>
        <p:spPr>
          <a:xfrm>
            <a:off x="6367327" y="3175377"/>
            <a:ext cx="2817628" cy="2805519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584200">
              <a:defRPr sz="1800"/>
            </a:pPr>
            <a:r>
              <a:rPr sz="3000" dirty="0">
                <a:solidFill>
                  <a:srgbClr val="00206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Product Extension </a:t>
            </a:r>
          </a:p>
          <a:p>
            <a:pPr lvl="0" algn="ctr" defTabSz="584200">
              <a:defRPr sz="1800"/>
            </a:pPr>
            <a:r>
              <a:rPr sz="3000" dirty="0">
                <a:solidFill>
                  <a:srgbClr val="00206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into </a:t>
            </a:r>
          </a:p>
          <a:p>
            <a:pPr lvl="0" algn="ctr" defTabSz="584200">
              <a:defRPr sz="1800"/>
            </a:pPr>
            <a:r>
              <a:rPr sz="3000" dirty="0">
                <a:solidFill>
                  <a:srgbClr val="00206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New Market</a:t>
            </a:r>
          </a:p>
        </p:txBody>
      </p:sp>
      <p:sp>
        <p:nvSpPr>
          <p:cNvPr id="8" name="Shape 452">
            <a:extLst>
              <a:ext uri="{FF2B5EF4-FFF2-40B4-BE49-F238E27FC236}">
                <a16:creationId xmlns:a16="http://schemas.microsoft.com/office/drawing/2014/main" id="{4D729236-A482-2143-A1AE-A0EE06511B05}"/>
              </a:ext>
            </a:extLst>
          </p:cNvPr>
          <p:cNvSpPr/>
          <p:nvPr/>
        </p:nvSpPr>
        <p:spPr>
          <a:xfrm>
            <a:off x="132750" y="2102125"/>
            <a:ext cx="2730742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4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rPr>
              <a:t>Product/</a:t>
            </a:r>
            <a:endParaRPr lang="en-US" sz="4200" dirty="0">
              <a:solidFill>
                <a:srgbClr val="FFFFFF"/>
              </a:solidFill>
              <a:latin typeface="+mj-lt"/>
              <a:ea typeface="+mj-ea"/>
              <a:cs typeface="+mj-cs"/>
              <a:sym typeface="Gill Sans"/>
            </a:endParaRPr>
          </a:p>
          <a:p>
            <a:pPr lvl="0" algn="ctr" defTabSz="584200">
              <a:defRPr sz="1800"/>
            </a:pPr>
            <a:r>
              <a:rPr sz="4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rPr>
              <a:t>Technology</a:t>
            </a:r>
          </a:p>
          <a:p>
            <a:pPr lvl="0" algn="ctr" defTabSz="584200">
              <a:defRPr sz="1800"/>
            </a:pPr>
            <a:r>
              <a:rPr sz="4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rPr>
              <a:t>Risk</a:t>
            </a:r>
          </a:p>
        </p:txBody>
      </p:sp>
      <p:sp>
        <p:nvSpPr>
          <p:cNvPr id="9" name="Shape 453">
            <a:extLst>
              <a:ext uri="{FF2B5EF4-FFF2-40B4-BE49-F238E27FC236}">
                <a16:creationId xmlns:a16="http://schemas.microsoft.com/office/drawing/2014/main" id="{17AE9FFC-E860-BB45-A28B-D9A4DA051F04}"/>
              </a:ext>
            </a:extLst>
          </p:cNvPr>
          <p:cNvSpPr/>
          <p:nvPr/>
        </p:nvSpPr>
        <p:spPr>
          <a:xfrm>
            <a:off x="4935079" y="6109077"/>
            <a:ext cx="2730741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FFFFFF"/>
                </a:solidFill>
              </a:rPr>
              <a:t>Market Risk</a:t>
            </a:r>
          </a:p>
        </p:txBody>
      </p:sp>
      <p:sp>
        <p:nvSpPr>
          <p:cNvPr id="10" name="Shape 454">
            <a:extLst>
              <a:ext uri="{FF2B5EF4-FFF2-40B4-BE49-F238E27FC236}">
                <a16:creationId xmlns:a16="http://schemas.microsoft.com/office/drawing/2014/main" id="{1A8AB530-EC79-6644-97D0-03660F2628C7}"/>
              </a:ext>
            </a:extLst>
          </p:cNvPr>
          <p:cNvSpPr/>
          <p:nvPr/>
        </p:nvSpPr>
        <p:spPr>
          <a:xfrm>
            <a:off x="3231327" y="6047543"/>
            <a:ext cx="63347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584200"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Low</a:t>
            </a:r>
          </a:p>
        </p:txBody>
      </p:sp>
      <p:sp>
        <p:nvSpPr>
          <p:cNvPr id="11" name="Shape 455">
            <a:extLst>
              <a:ext uri="{FF2B5EF4-FFF2-40B4-BE49-F238E27FC236}">
                <a16:creationId xmlns:a16="http://schemas.microsoft.com/office/drawing/2014/main" id="{8EC6FD0C-7D67-3D43-A2B4-22478B52F11A}"/>
              </a:ext>
            </a:extLst>
          </p:cNvPr>
          <p:cNvSpPr/>
          <p:nvPr/>
        </p:nvSpPr>
        <p:spPr>
          <a:xfrm>
            <a:off x="2760528" y="5520493"/>
            <a:ext cx="63347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584200"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Low</a:t>
            </a:r>
          </a:p>
        </p:txBody>
      </p:sp>
      <p:sp>
        <p:nvSpPr>
          <p:cNvPr id="12" name="Shape 456">
            <a:extLst>
              <a:ext uri="{FF2B5EF4-FFF2-40B4-BE49-F238E27FC236}">
                <a16:creationId xmlns:a16="http://schemas.microsoft.com/office/drawing/2014/main" id="{850185FB-10D3-CD45-801B-016299AF60DC}"/>
              </a:ext>
            </a:extLst>
          </p:cNvPr>
          <p:cNvSpPr/>
          <p:nvPr/>
        </p:nvSpPr>
        <p:spPr>
          <a:xfrm>
            <a:off x="8736101" y="6053893"/>
            <a:ext cx="67027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584200"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High</a:t>
            </a:r>
          </a:p>
        </p:txBody>
      </p:sp>
      <p:sp>
        <p:nvSpPr>
          <p:cNvPr id="13" name="Shape 457">
            <a:extLst>
              <a:ext uri="{FF2B5EF4-FFF2-40B4-BE49-F238E27FC236}">
                <a16:creationId xmlns:a16="http://schemas.microsoft.com/office/drawing/2014/main" id="{63AEB29B-CAB2-BD4F-AF76-586DF99FB140}"/>
              </a:ext>
            </a:extLst>
          </p:cNvPr>
          <p:cNvSpPr/>
          <p:nvPr/>
        </p:nvSpPr>
        <p:spPr>
          <a:xfrm>
            <a:off x="2722427" y="224593"/>
            <a:ext cx="6702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584200"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High</a:t>
            </a:r>
          </a:p>
        </p:txBody>
      </p:sp>
      <p:sp>
        <p:nvSpPr>
          <p:cNvPr id="14" name="Shape 458">
            <a:extLst>
              <a:ext uri="{FF2B5EF4-FFF2-40B4-BE49-F238E27FC236}">
                <a16:creationId xmlns:a16="http://schemas.microsoft.com/office/drawing/2014/main" id="{57020A8F-BC26-044D-A81A-164BC069B667}"/>
              </a:ext>
            </a:extLst>
          </p:cNvPr>
          <p:cNvSpPr/>
          <p:nvPr/>
        </p:nvSpPr>
        <p:spPr>
          <a:xfrm>
            <a:off x="3202576" y="804591"/>
            <a:ext cx="3492" cy="4715902"/>
          </a:xfrm>
          <a:prstGeom prst="line">
            <a:avLst/>
          </a:prstGeom>
          <a:ln w="63500">
            <a:solidFill>
              <a:srgbClr val="FFFFFF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" name="Shape 459">
            <a:extLst>
              <a:ext uri="{FF2B5EF4-FFF2-40B4-BE49-F238E27FC236}">
                <a16:creationId xmlns:a16="http://schemas.microsoft.com/office/drawing/2014/main" id="{F21D6799-A297-D147-9AB7-831D79268D4D}"/>
              </a:ext>
            </a:extLst>
          </p:cNvPr>
          <p:cNvSpPr/>
          <p:nvPr/>
        </p:nvSpPr>
        <p:spPr>
          <a:xfrm flipH="1">
            <a:off x="3995493" y="6143982"/>
            <a:ext cx="4630769" cy="1"/>
          </a:xfrm>
          <a:prstGeom prst="line">
            <a:avLst/>
          </a:prstGeom>
          <a:ln w="63500">
            <a:solidFill>
              <a:srgbClr val="FFFFFF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" name="Shape 460">
            <a:extLst>
              <a:ext uri="{FF2B5EF4-FFF2-40B4-BE49-F238E27FC236}">
                <a16:creationId xmlns:a16="http://schemas.microsoft.com/office/drawing/2014/main" id="{82C0A157-E09E-384D-BADA-95162B8BFAA5}"/>
              </a:ext>
            </a:extLst>
          </p:cNvPr>
          <p:cNvSpPr/>
          <p:nvPr/>
        </p:nvSpPr>
        <p:spPr>
          <a:xfrm>
            <a:off x="3897091" y="2787765"/>
            <a:ext cx="4768748" cy="646331"/>
          </a:xfrm>
          <a:prstGeom prst="rect">
            <a:avLst/>
          </a:prstGeom>
          <a:solid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 defTabSz="584200"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FFFFFF"/>
                </a:solidFill>
              </a:rPr>
              <a:t>Innovation Categories</a:t>
            </a:r>
          </a:p>
        </p:txBody>
      </p:sp>
    </p:spTree>
    <p:extLst>
      <p:ext uri="{BB962C8B-B14F-4D97-AF65-F5344CB8AC3E}">
        <p14:creationId xmlns:p14="http://schemas.microsoft.com/office/powerpoint/2010/main" val="266126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5F84CAC-11BC-9D4D-860E-CDE9340581DC}"/>
              </a:ext>
            </a:extLst>
          </p:cNvPr>
          <p:cNvGrpSpPr/>
          <p:nvPr/>
        </p:nvGrpSpPr>
        <p:grpSpPr>
          <a:xfrm>
            <a:off x="450979" y="167951"/>
            <a:ext cx="11290041" cy="6232849"/>
            <a:chOff x="0" y="0"/>
            <a:chExt cx="12192000" cy="6858000"/>
          </a:xfrm>
        </p:grpSpPr>
        <p:pic>
          <p:nvPicPr>
            <p:cNvPr id="2" name="droppedImage.png">
              <a:extLst>
                <a:ext uri="{FF2B5EF4-FFF2-40B4-BE49-F238E27FC236}">
                  <a16:creationId xmlns:a16="http://schemas.microsoft.com/office/drawing/2014/main" id="{6D904589-4CE3-C44D-A9C2-2ADC7A97EE62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03943" y="0"/>
              <a:ext cx="10784114" cy="685800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" name="Shape 462">
              <a:extLst>
                <a:ext uri="{FF2B5EF4-FFF2-40B4-BE49-F238E27FC236}">
                  <a16:creationId xmlns:a16="http://schemas.microsoft.com/office/drawing/2014/main" id="{D37B312C-013D-534A-9064-E92E2599A76B}"/>
                </a:ext>
              </a:extLst>
            </p:cNvPr>
            <p:cNvSpPr txBox="1">
              <a:spLocks/>
            </p:cNvSpPr>
            <p:nvPr/>
          </p:nvSpPr>
          <p:spPr>
            <a:xfrm>
              <a:off x="0" y="0"/>
              <a:ext cx="12192000" cy="691116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 sz="1800" b="0">
                  <a:solidFill>
                    <a:srgbClr val="000000"/>
                  </a:solidFill>
                </a:defRPr>
              </a:pPr>
              <a:r>
                <a:rPr lang="en-US" sz="36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Time Line to Commercial Launch &amp; Materiality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A3FEFC-9DA7-D141-B035-2647F11C8968}"/>
                </a:ext>
              </a:extLst>
            </p:cNvPr>
            <p:cNvSpPr txBox="1"/>
            <p:nvPr/>
          </p:nvSpPr>
          <p:spPr>
            <a:xfrm>
              <a:off x="3396343" y="2253491"/>
              <a:ext cx="1061894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14 Years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C3B559-DD47-4449-A925-37763EE72590}"/>
                </a:ext>
              </a:extLst>
            </p:cNvPr>
            <p:cNvSpPr txBox="1"/>
            <p:nvPr/>
          </p:nvSpPr>
          <p:spPr>
            <a:xfrm>
              <a:off x="3396343" y="3574503"/>
              <a:ext cx="1061894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highlight>
                    <a:srgbClr val="FFFF00"/>
                  </a:highlight>
                </a:rPr>
                <a:t>11 Years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E63820-D01F-6E4E-B9B0-DC31B098D353}"/>
                </a:ext>
              </a:extLst>
            </p:cNvPr>
            <p:cNvSpPr txBox="1"/>
            <p:nvPr/>
          </p:nvSpPr>
          <p:spPr>
            <a:xfrm>
              <a:off x="3396343" y="5016196"/>
              <a:ext cx="932050" cy="400110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5 Years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04B23F-F73A-8C4E-8D8B-B74031B1065E}"/>
                </a:ext>
              </a:extLst>
            </p:cNvPr>
            <p:cNvSpPr txBox="1"/>
            <p:nvPr/>
          </p:nvSpPr>
          <p:spPr>
            <a:xfrm>
              <a:off x="3396343" y="6457890"/>
              <a:ext cx="932050" cy="400110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4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418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D885-D8AF-9046-8D74-3CE3D899FA4F}"/>
              </a:ext>
            </a:extLst>
          </p:cNvPr>
          <p:cNvSpPr txBox="1">
            <a:spLocks/>
          </p:cNvSpPr>
          <p:nvPr/>
        </p:nvSpPr>
        <p:spPr>
          <a:xfrm>
            <a:off x="1484244" y="681428"/>
            <a:ext cx="8309113" cy="614692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Commercialization Delays Are Costly</a:t>
            </a:r>
            <a:endParaRPr lang="en-US" dirty="0"/>
          </a:p>
        </p:txBody>
      </p:sp>
      <p:sp>
        <p:nvSpPr>
          <p:cNvPr id="6" name="Shape 446">
            <a:extLst>
              <a:ext uri="{FF2B5EF4-FFF2-40B4-BE49-F238E27FC236}">
                <a16:creationId xmlns:a16="http://schemas.microsoft.com/office/drawing/2014/main" id="{B8041546-0719-094E-B3B8-D86E0CD37636}"/>
              </a:ext>
            </a:extLst>
          </p:cNvPr>
          <p:cNvSpPr/>
          <p:nvPr/>
        </p:nvSpPr>
        <p:spPr>
          <a:xfrm>
            <a:off x="7189492" y="6236555"/>
            <a:ext cx="2251066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584200">
              <a:defRPr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200" dirty="0">
                <a:solidFill>
                  <a:schemeClr val="bg1"/>
                </a:solidFill>
              </a:rPr>
              <a:t>Source: </a:t>
            </a:r>
            <a:r>
              <a:rPr lang="en-US" sz="1200" dirty="0" err="1">
                <a:solidFill>
                  <a:schemeClr val="bg1"/>
                </a:solidFill>
              </a:rPr>
              <a:t>Osawa</a:t>
            </a:r>
            <a:r>
              <a:rPr lang="en-US" sz="1200" dirty="0">
                <a:solidFill>
                  <a:schemeClr val="bg1"/>
                </a:solidFill>
              </a:rPr>
              <a:t> and Miyazaki, 2006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39236-72C4-904E-A001-03FB97B55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433" y="1394361"/>
            <a:ext cx="7516125" cy="4660348"/>
          </a:xfrm>
          <a:prstGeom prst="rect">
            <a:avLst/>
          </a:prstGeom>
        </p:spPr>
      </p:pic>
      <p:sp>
        <p:nvSpPr>
          <p:cNvPr id="11" name="Chevron 10">
            <a:extLst>
              <a:ext uri="{FF2B5EF4-FFF2-40B4-BE49-F238E27FC236}">
                <a16:creationId xmlns:a16="http://schemas.microsoft.com/office/drawing/2014/main" id="{4CA783E8-A1AC-BE49-8FE0-CB9B71CC3436}"/>
              </a:ext>
            </a:extLst>
          </p:cNvPr>
          <p:cNvSpPr/>
          <p:nvPr/>
        </p:nvSpPr>
        <p:spPr>
          <a:xfrm>
            <a:off x="2080592" y="1664683"/>
            <a:ext cx="3034748" cy="6146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Research &amp; Development</a:t>
            </a: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0CE9B33E-5F52-1C46-AD6C-55204ADD3C8F}"/>
              </a:ext>
            </a:extLst>
          </p:cNvPr>
          <p:cNvSpPr/>
          <p:nvPr/>
        </p:nvSpPr>
        <p:spPr>
          <a:xfrm>
            <a:off x="4839543" y="1666218"/>
            <a:ext cx="2833466" cy="614691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Commercialization</a:t>
            </a: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0D910C21-0120-7449-A056-93A80D83A63C}"/>
              </a:ext>
            </a:extLst>
          </p:cNvPr>
          <p:cNvSpPr/>
          <p:nvPr/>
        </p:nvSpPr>
        <p:spPr>
          <a:xfrm>
            <a:off x="7229061" y="1666218"/>
            <a:ext cx="2491409" cy="614691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Successful Business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645004EF-464C-4F4A-9EE7-223FBB0FD26A}"/>
              </a:ext>
            </a:extLst>
          </p:cNvPr>
          <p:cNvSpPr/>
          <p:nvPr/>
        </p:nvSpPr>
        <p:spPr>
          <a:xfrm>
            <a:off x="6769625" y="3913465"/>
            <a:ext cx="139955" cy="2323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BFC4AA4-08F2-A744-ABD9-6B419A67F598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65410" y="3913465"/>
            <a:ext cx="674193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>
            <a:extLst>
              <a:ext uri="{FF2B5EF4-FFF2-40B4-BE49-F238E27FC236}">
                <a16:creationId xmlns:a16="http://schemas.microsoft.com/office/drawing/2014/main" id="{7B372BD8-B990-DF4D-B494-7943FCD72AB7}"/>
              </a:ext>
            </a:extLst>
          </p:cNvPr>
          <p:cNvSpPr/>
          <p:nvPr/>
        </p:nvSpPr>
        <p:spPr>
          <a:xfrm>
            <a:off x="5688281" y="3396343"/>
            <a:ext cx="3265714" cy="2897579"/>
          </a:xfrm>
          <a:custGeom>
            <a:avLst/>
            <a:gdLst>
              <a:gd name="connsiteX0" fmla="*/ 0 w 3265714"/>
              <a:gd name="connsiteY0" fmla="*/ 2315688 h 2897579"/>
              <a:gd name="connsiteX1" fmla="*/ 118753 w 3265714"/>
              <a:gd name="connsiteY1" fmla="*/ 2398815 h 2897579"/>
              <a:gd name="connsiteX2" fmla="*/ 190005 w 3265714"/>
              <a:gd name="connsiteY2" fmla="*/ 2446317 h 2897579"/>
              <a:gd name="connsiteX3" fmla="*/ 261257 w 3265714"/>
              <a:gd name="connsiteY3" fmla="*/ 2493818 h 2897579"/>
              <a:gd name="connsiteX4" fmla="*/ 332509 w 3265714"/>
              <a:gd name="connsiteY4" fmla="*/ 2553195 h 2897579"/>
              <a:gd name="connsiteX5" fmla="*/ 368135 w 3265714"/>
              <a:gd name="connsiteY5" fmla="*/ 2588821 h 2897579"/>
              <a:gd name="connsiteX6" fmla="*/ 439387 w 3265714"/>
              <a:gd name="connsiteY6" fmla="*/ 2624447 h 2897579"/>
              <a:gd name="connsiteX7" fmla="*/ 510638 w 3265714"/>
              <a:gd name="connsiteY7" fmla="*/ 2671948 h 2897579"/>
              <a:gd name="connsiteX8" fmla="*/ 581890 w 3265714"/>
              <a:gd name="connsiteY8" fmla="*/ 2719449 h 2897579"/>
              <a:gd name="connsiteX9" fmla="*/ 617516 w 3265714"/>
              <a:gd name="connsiteY9" fmla="*/ 2743200 h 2897579"/>
              <a:gd name="connsiteX10" fmla="*/ 653142 w 3265714"/>
              <a:gd name="connsiteY10" fmla="*/ 2755075 h 2897579"/>
              <a:gd name="connsiteX11" fmla="*/ 760020 w 3265714"/>
              <a:gd name="connsiteY11" fmla="*/ 2802576 h 2897579"/>
              <a:gd name="connsiteX12" fmla="*/ 795646 w 3265714"/>
              <a:gd name="connsiteY12" fmla="*/ 2814452 h 2897579"/>
              <a:gd name="connsiteX13" fmla="*/ 878774 w 3265714"/>
              <a:gd name="connsiteY13" fmla="*/ 2850078 h 2897579"/>
              <a:gd name="connsiteX14" fmla="*/ 950025 w 3265714"/>
              <a:gd name="connsiteY14" fmla="*/ 2873828 h 2897579"/>
              <a:gd name="connsiteX15" fmla="*/ 985651 w 3265714"/>
              <a:gd name="connsiteY15" fmla="*/ 2885704 h 2897579"/>
              <a:gd name="connsiteX16" fmla="*/ 1045028 w 3265714"/>
              <a:gd name="connsiteY16" fmla="*/ 2897579 h 2897579"/>
              <a:gd name="connsiteX17" fmla="*/ 1211283 w 3265714"/>
              <a:gd name="connsiteY17" fmla="*/ 2885704 h 2897579"/>
              <a:gd name="connsiteX18" fmla="*/ 1282535 w 3265714"/>
              <a:gd name="connsiteY18" fmla="*/ 2861953 h 2897579"/>
              <a:gd name="connsiteX19" fmla="*/ 1353787 w 3265714"/>
              <a:gd name="connsiteY19" fmla="*/ 2814452 h 2897579"/>
              <a:gd name="connsiteX20" fmla="*/ 1460664 w 3265714"/>
              <a:gd name="connsiteY20" fmla="*/ 2755075 h 2897579"/>
              <a:gd name="connsiteX21" fmla="*/ 1531916 w 3265714"/>
              <a:gd name="connsiteY21" fmla="*/ 2695699 h 2897579"/>
              <a:gd name="connsiteX22" fmla="*/ 1567542 w 3265714"/>
              <a:gd name="connsiteY22" fmla="*/ 2660073 h 2897579"/>
              <a:gd name="connsiteX23" fmla="*/ 1638794 w 3265714"/>
              <a:gd name="connsiteY23" fmla="*/ 2612571 h 2897579"/>
              <a:gd name="connsiteX24" fmla="*/ 1674420 w 3265714"/>
              <a:gd name="connsiteY24" fmla="*/ 2588821 h 2897579"/>
              <a:gd name="connsiteX25" fmla="*/ 1745672 w 3265714"/>
              <a:gd name="connsiteY25" fmla="*/ 2529444 h 2897579"/>
              <a:gd name="connsiteX26" fmla="*/ 1805049 w 3265714"/>
              <a:gd name="connsiteY26" fmla="*/ 2470067 h 2897579"/>
              <a:gd name="connsiteX27" fmla="*/ 1828800 w 3265714"/>
              <a:gd name="connsiteY27" fmla="*/ 2434441 h 2897579"/>
              <a:gd name="connsiteX28" fmla="*/ 1864425 w 3265714"/>
              <a:gd name="connsiteY28" fmla="*/ 2410691 h 2897579"/>
              <a:gd name="connsiteX29" fmla="*/ 1935677 w 3265714"/>
              <a:gd name="connsiteY29" fmla="*/ 2339439 h 2897579"/>
              <a:gd name="connsiteX30" fmla="*/ 2006929 w 3265714"/>
              <a:gd name="connsiteY30" fmla="*/ 2268187 h 2897579"/>
              <a:gd name="connsiteX31" fmla="*/ 2042555 w 3265714"/>
              <a:gd name="connsiteY31" fmla="*/ 2232561 h 2897579"/>
              <a:gd name="connsiteX32" fmla="*/ 2078181 w 3265714"/>
              <a:gd name="connsiteY32" fmla="*/ 2196935 h 2897579"/>
              <a:gd name="connsiteX33" fmla="*/ 2173184 w 3265714"/>
              <a:gd name="connsiteY33" fmla="*/ 2054431 h 2897579"/>
              <a:gd name="connsiteX34" fmla="*/ 2196935 w 3265714"/>
              <a:gd name="connsiteY34" fmla="*/ 2018805 h 2897579"/>
              <a:gd name="connsiteX35" fmla="*/ 2220685 w 3265714"/>
              <a:gd name="connsiteY35" fmla="*/ 1983179 h 2897579"/>
              <a:gd name="connsiteX36" fmla="*/ 2256311 w 3265714"/>
              <a:gd name="connsiteY36" fmla="*/ 1947553 h 2897579"/>
              <a:gd name="connsiteX37" fmla="*/ 2268187 w 3265714"/>
              <a:gd name="connsiteY37" fmla="*/ 1911927 h 2897579"/>
              <a:gd name="connsiteX38" fmla="*/ 2327563 w 3265714"/>
              <a:gd name="connsiteY38" fmla="*/ 1840675 h 2897579"/>
              <a:gd name="connsiteX39" fmla="*/ 2363189 w 3265714"/>
              <a:gd name="connsiteY39" fmla="*/ 1769423 h 2897579"/>
              <a:gd name="connsiteX40" fmla="*/ 2375064 w 3265714"/>
              <a:gd name="connsiteY40" fmla="*/ 1733797 h 2897579"/>
              <a:gd name="connsiteX41" fmla="*/ 2422566 w 3265714"/>
              <a:gd name="connsiteY41" fmla="*/ 1662545 h 2897579"/>
              <a:gd name="connsiteX42" fmla="*/ 2446316 w 3265714"/>
              <a:gd name="connsiteY42" fmla="*/ 1591293 h 2897579"/>
              <a:gd name="connsiteX43" fmla="*/ 2493818 w 3265714"/>
              <a:gd name="connsiteY43" fmla="*/ 1520041 h 2897579"/>
              <a:gd name="connsiteX44" fmla="*/ 2529444 w 3265714"/>
              <a:gd name="connsiteY44" fmla="*/ 1448789 h 2897579"/>
              <a:gd name="connsiteX45" fmla="*/ 2588820 w 3265714"/>
              <a:gd name="connsiteY45" fmla="*/ 1353787 h 2897579"/>
              <a:gd name="connsiteX46" fmla="*/ 2636322 w 3265714"/>
              <a:gd name="connsiteY46" fmla="*/ 1282535 h 2897579"/>
              <a:gd name="connsiteX47" fmla="*/ 2671948 w 3265714"/>
              <a:gd name="connsiteY47" fmla="*/ 1199408 h 2897579"/>
              <a:gd name="connsiteX48" fmla="*/ 2695698 w 3265714"/>
              <a:gd name="connsiteY48" fmla="*/ 1163782 h 2897579"/>
              <a:gd name="connsiteX49" fmla="*/ 2743200 w 3265714"/>
              <a:gd name="connsiteY49" fmla="*/ 1056904 h 2897579"/>
              <a:gd name="connsiteX50" fmla="*/ 2778825 w 3265714"/>
              <a:gd name="connsiteY50" fmla="*/ 985652 h 2897579"/>
              <a:gd name="connsiteX51" fmla="*/ 2826327 w 3265714"/>
              <a:gd name="connsiteY51" fmla="*/ 890649 h 2897579"/>
              <a:gd name="connsiteX52" fmla="*/ 2838202 w 3265714"/>
              <a:gd name="connsiteY52" fmla="*/ 855023 h 2897579"/>
              <a:gd name="connsiteX53" fmla="*/ 2885703 w 3265714"/>
              <a:gd name="connsiteY53" fmla="*/ 783771 h 2897579"/>
              <a:gd name="connsiteX54" fmla="*/ 2921329 w 3265714"/>
              <a:gd name="connsiteY54" fmla="*/ 712519 h 2897579"/>
              <a:gd name="connsiteX55" fmla="*/ 2933205 w 3265714"/>
              <a:gd name="connsiteY55" fmla="*/ 676893 h 2897579"/>
              <a:gd name="connsiteX56" fmla="*/ 2956955 w 3265714"/>
              <a:gd name="connsiteY56" fmla="*/ 641267 h 2897579"/>
              <a:gd name="connsiteX57" fmla="*/ 2968831 w 3265714"/>
              <a:gd name="connsiteY57" fmla="*/ 605641 h 2897579"/>
              <a:gd name="connsiteX58" fmla="*/ 2992581 w 3265714"/>
              <a:gd name="connsiteY58" fmla="*/ 570015 h 2897579"/>
              <a:gd name="connsiteX59" fmla="*/ 3004457 w 3265714"/>
              <a:gd name="connsiteY59" fmla="*/ 534389 h 2897579"/>
              <a:gd name="connsiteX60" fmla="*/ 3028207 w 3265714"/>
              <a:gd name="connsiteY60" fmla="*/ 498763 h 2897579"/>
              <a:gd name="connsiteX61" fmla="*/ 3040083 w 3265714"/>
              <a:gd name="connsiteY61" fmla="*/ 463138 h 2897579"/>
              <a:gd name="connsiteX62" fmla="*/ 3063833 w 3265714"/>
              <a:gd name="connsiteY62" fmla="*/ 427512 h 2897579"/>
              <a:gd name="connsiteX63" fmla="*/ 3111335 w 3265714"/>
              <a:gd name="connsiteY63" fmla="*/ 320634 h 2897579"/>
              <a:gd name="connsiteX64" fmla="*/ 3123210 w 3265714"/>
              <a:gd name="connsiteY64" fmla="*/ 285008 h 2897579"/>
              <a:gd name="connsiteX65" fmla="*/ 3170711 w 3265714"/>
              <a:gd name="connsiteY65" fmla="*/ 213756 h 2897579"/>
              <a:gd name="connsiteX66" fmla="*/ 3194462 w 3265714"/>
              <a:gd name="connsiteY66" fmla="*/ 142504 h 2897579"/>
              <a:gd name="connsiteX67" fmla="*/ 3206337 w 3265714"/>
              <a:gd name="connsiteY67" fmla="*/ 106878 h 2897579"/>
              <a:gd name="connsiteX68" fmla="*/ 3230088 w 3265714"/>
              <a:gd name="connsiteY68" fmla="*/ 71252 h 2897579"/>
              <a:gd name="connsiteX69" fmla="*/ 3241963 w 3265714"/>
              <a:gd name="connsiteY69" fmla="*/ 35626 h 2897579"/>
              <a:gd name="connsiteX70" fmla="*/ 3265714 w 3265714"/>
              <a:gd name="connsiteY70" fmla="*/ 0 h 289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265714" h="2897579">
                <a:moveTo>
                  <a:pt x="0" y="2315688"/>
                </a:moveTo>
                <a:lnTo>
                  <a:pt x="118753" y="2398815"/>
                </a:lnTo>
                <a:cubicBezTo>
                  <a:pt x="142222" y="2415063"/>
                  <a:pt x="166254" y="2430483"/>
                  <a:pt x="190005" y="2446317"/>
                </a:cubicBezTo>
                <a:cubicBezTo>
                  <a:pt x="190010" y="2446320"/>
                  <a:pt x="261253" y="2493814"/>
                  <a:pt x="261257" y="2493818"/>
                </a:cubicBezTo>
                <a:cubicBezTo>
                  <a:pt x="365339" y="2597900"/>
                  <a:pt x="233310" y="2470529"/>
                  <a:pt x="332509" y="2553195"/>
                </a:cubicBezTo>
                <a:cubicBezTo>
                  <a:pt x="345411" y="2563946"/>
                  <a:pt x="355233" y="2578070"/>
                  <a:pt x="368135" y="2588821"/>
                </a:cubicBezTo>
                <a:cubicBezTo>
                  <a:pt x="398828" y="2614398"/>
                  <a:pt x="403683" y="2612545"/>
                  <a:pt x="439387" y="2624447"/>
                </a:cubicBezTo>
                <a:cubicBezTo>
                  <a:pt x="518451" y="2703511"/>
                  <a:pt x="433302" y="2628984"/>
                  <a:pt x="510638" y="2671948"/>
                </a:cubicBezTo>
                <a:cubicBezTo>
                  <a:pt x="535591" y="2685811"/>
                  <a:pt x="558139" y="2703615"/>
                  <a:pt x="581890" y="2719449"/>
                </a:cubicBezTo>
                <a:cubicBezTo>
                  <a:pt x="593765" y="2727366"/>
                  <a:pt x="603976" y="2738687"/>
                  <a:pt x="617516" y="2743200"/>
                </a:cubicBezTo>
                <a:lnTo>
                  <a:pt x="653142" y="2755075"/>
                </a:lnTo>
                <a:cubicBezTo>
                  <a:pt x="709600" y="2792714"/>
                  <a:pt x="675226" y="2774311"/>
                  <a:pt x="760020" y="2802576"/>
                </a:cubicBezTo>
                <a:cubicBezTo>
                  <a:pt x="771895" y="2806534"/>
                  <a:pt x="785230" y="2807509"/>
                  <a:pt x="795646" y="2814452"/>
                </a:cubicBezTo>
                <a:cubicBezTo>
                  <a:pt x="852167" y="2852131"/>
                  <a:pt x="809061" y="2829164"/>
                  <a:pt x="878774" y="2850078"/>
                </a:cubicBezTo>
                <a:cubicBezTo>
                  <a:pt x="902753" y="2857272"/>
                  <a:pt x="926275" y="2865911"/>
                  <a:pt x="950025" y="2873828"/>
                </a:cubicBezTo>
                <a:cubicBezTo>
                  <a:pt x="961900" y="2877787"/>
                  <a:pt x="973376" y="2883249"/>
                  <a:pt x="985651" y="2885704"/>
                </a:cubicBezTo>
                <a:lnTo>
                  <a:pt x="1045028" y="2897579"/>
                </a:lnTo>
                <a:cubicBezTo>
                  <a:pt x="1100446" y="2893621"/>
                  <a:pt x="1156338" y="2893946"/>
                  <a:pt x="1211283" y="2885704"/>
                </a:cubicBezTo>
                <a:cubicBezTo>
                  <a:pt x="1236041" y="2881990"/>
                  <a:pt x="1282535" y="2861953"/>
                  <a:pt x="1282535" y="2861953"/>
                </a:cubicBezTo>
                <a:cubicBezTo>
                  <a:pt x="1306286" y="2846119"/>
                  <a:pt x="1326707" y="2823479"/>
                  <a:pt x="1353787" y="2814452"/>
                </a:cubicBezTo>
                <a:cubicBezTo>
                  <a:pt x="1398585" y="2799518"/>
                  <a:pt x="1419831" y="2795908"/>
                  <a:pt x="1460664" y="2755075"/>
                </a:cubicBezTo>
                <a:cubicBezTo>
                  <a:pt x="1564746" y="2650993"/>
                  <a:pt x="1432716" y="2778364"/>
                  <a:pt x="1531916" y="2695699"/>
                </a:cubicBezTo>
                <a:cubicBezTo>
                  <a:pt x="1544818" y="2684948"/>
                  <a:pt x="1554285" y="2670384"/>
                  <a:pt x="1567542" y="2660073"/>
                </a:cubicBezTo>
                <a:cubicBezTo>
                  <a:pt x="1590074" y="2642548"/>
                  <a:pt x="1615043" y="2628405"/>
                  <a:pt x="1638794" y="2612571"/>
                </a:cubicBezTo>
                <a:cubicBezTo>
                  <a:pt x="1650669" y="2604654"/>
                  <a:pt x="1664328" y="2598913"/>
                  <a:pt x="1674420" y="2588821"/>
                </a:cubicBezTo>
                <a:cubicBezTo>
                  <a:pt x="1720138" y="2543103"/>
                  <a:pt x="1696072" y="2562511"/>
                  <a:pt x="1745672" y="2529444"/>
                </a:cubicBezTo>
                <a:cubicBezTo>
                  <a:pt x="1809008" y="2434441"/>
                  <a:pt x="1725880" y="2549236"/>
                  <a:pt x="1805049" y="2470067"/>
                </a:cubicBezTo>
                <a:cubicBezTo>
                  <a:pt x="1815141" y="2459975"/>
                  <a:pt x="1818708" y="2444533"/>
                  <a:pt x="1828800" y="2434441"/>
                </a:cubicBezTo>
                <a:cubicBezTo>
                  <a:pt x="1838892" y="2424349"/>
                  <a:pt x="1853758" y="2420173"/>
                  <a:pt x="1864425" y="2410691"/>
                </a:cubicBezTo>
                <a:cubicBezTo>
                  <a:pt x="1889529" y="2388376"/>
                  <a:pt x="1911926" y="2363190"/>
                  <a:pt x="1935677" y="2339439"/>
                </a:cubicBezTo>
                <a:lnTo>
                  <a:pt x="2006929" y="2268187"/>
                </a:lnTo>
                <a:lnTo>
                  <a:pt x="2042555" y="2232561"/>
                </a:lnTo>
                <a:cubicBezTo>
                  <a:pt x="2054430" y="2220686"/>
                  <a:pt x="2068865" y="2210909"/>
                  <a:pt x="2078181" y="2196935"/>
                </a:cubicBezTo>
                <a:lnTo>
                  <a:pt x="2173184" y="2054431"/>
                </a:lnTo>
                <a:lnTo>
                  <a:pt x="2196935" y="2018805"/>
                </a:lnTo>
                <a:cubicBezTo>
                  <a:pt x="2204852" y="2006930"/>
                  <a:pt x="2210593" y="1993271"/>
                  <a:pt x="2220685" y="1983179"/>
                </a:cubicBezTo>
                <a:lnTo>
                  <a:pt x="2256311" y="1947553"/>
                </a:lnTo>
                <a:cubicBezTo>
                  <a:pt x="2260270" y="1935678"/>
                  <a:pt x="2262589" y="1923123"/>
                  <a:pt x="2268187" y="1911927"/>
                </a:cubicBezTo>
                <a:cubicBezTo>
                  <a:pt x="2284721" y="1878859"/>
                  <a:pt x="2301298" y="1866940"/>
                  <a:pt x="2327563" y="1840675"/>
                </a:cubicBezTo>
                <a:cubicBezTo>
                  <a:pt x="2357411" y="1751128"/>
                  <a:pt x="2317148" y="1861506"/>
                  <a:pt x="2363189" y="1769423"/>
                </a:cubicBezTo>
                <a:cubicBezTo>
                  <a:pt x="2368787" y="1758227"/>
                  <a:pt x="2368985" y="1744739"/>
                  <a:pt x="2375064" y="1733797"/>
                </a:cubicBezTo>
                <a:cubicBezTo>
                  <a:pt x="2388927" y="1708844"/>
                  <a:pt x="2422566" y="1662545"/>
                  <a:pt x="2422566" y="1662545"/>
                </a:cubicBezTo>
                <a:cubicBezTo>
                  <a:pt x="2430483" y="1638794"/>
                  <a:pt x="2432429" y="1612124"/>
                  <a:pt x="2446316" y="1591293"/>
                </a:cubicBezTo>
                <a:lnTo>
                  <a:pt x="2493818" y="1520041"/>
                </a:lnTo>
                <a:cubicBezTo>
                  <a:pt x="2515591" y="1454721"/>
                  <a:pt x="2492610" y="1513248"/>
                  <a:pt x="2529444" y="1448789"/>
                </a:cubicBezTo>
                <a:cubicBezTo>
                  <a:pt x="2599658" y="1325913"/>
                  <a:pt x="2500519" y="1479929"/>
                  <a:pt x="2588820" y="1353787"/>
                </a:cubicBezTo>
                <a:cubicBezTo>
                  <a:pt x="2605190" y="1330402"/>
                  <a:pt x="2636322" y="1282535"/>
                  <a:pt x="2636322" y="1282535"/>
                </a:cubicBezTo>
                <a:cubicBezTo>
                  <a:pt x="2649645" y="1242564"/>
                  <a:pt x="2648467" y="1240500"/>
                  <a:pt x="2671948" y="1199408"/>
                </a:cubicBezTo>
                <a:cubicBezTo>
                  <a:pt x="2679029" y="1187016"/>
                  <a:pt x="2689902" y="1176824"/>
                  <a:pt x="2695698" y="1163782"/>
                </a:cubicBezTo>
                <a:cubicBezTo>
                  <a:pt x="2752223" y="1036599"/>
                  <a:pt x="2689451" y="1137527"/>
                  <a:pt x="2743200" y="1056904"/>
                </a:cubicBezTo>
                <a:cubicBezTo>
                  <a:pt x="2767278" y="984667"/>
                  <a:pt x="2739364" y="1057998"/>
                  <a:pt x="2778825" y="985652"/>
                </a:cubicBezTo>
                <a:cubicBezTo>
                  <a:pt x="2795779" y="954570"/>
                  <a:pt x="2815131" y="924238"/>
                  <a:pt x="2826327" y="890649"/>
                </a:cubicBezTo>
                <a:cubicBezTo>
                  <a:pt x="2830285" y="878774"/>
                  <a:pt x="2832123" y="865965"/>
                  <a:pt x="2838202" y="855023"/>
                </a:cubicBezTo>
                <a:cubicBezTo>
                  <a:pt x="2852064" y="830070"/>
                  <a:pt x="2876676" y="810851"/>
                  <a:pt x="2885703" y="783771"/>
                </a:cubicBezTo>
                <a:cubicBezTo>
                  <a:pt x="2915554" y="694224"/>
                  <a:pt x="2875287" y="804602"/>
                  <a:pt x="2921329" y="712519"/>
                </a:cubicBezTo>
                <a:cubicBezTo>
                  <a:pt x="2926927" y="701323"/>
                  <a:pt x="2927607" y="688089"/>
                  <a:pt x="2933205" y="676893"/>
                </a:cubicBezTo>
                <a:cubicBezTo>
                  <a:pt x="2939588" y="664128"/>
                  <a:pt x="2950572" y="654032"/>
                  <a:pt x="2956955" y="641267"/>
                </a:cubicBezTo>
                <a:cubicBezTo>
                  <a:pt x="2962553" y="630071"/>
                  <a:pt x="2963233" y="616837"/>
                  <a:pt x="2968831" y="605641"/>
                </a:cubicBezTo>
                <a:cubicBezTo>
                  <a:pt x="2975214" y="592876"/>
                  <a:pt x="2986198" y="582780"/>
                  <a:pt x="2992581" y="570015"/>
                </a:cubicBezTo>
                <a:cubicBezTo>
                  <a:pt x="2998179" y="558819"/>
                  <a:pt x="2998859" y="545585"/>
                  <a:pt x="3004457" y="534389"/>
                </a:cubicBezTo>
                <a:cubicBezTo>
                  <a:pt x="3010840" y="521624"/>
                  <a:pt x="3021824" y="511528"/>
                  <a:pt x="3028207" y="498763"/>
                </a:cubicBezTo>
                <a:cubicBezTo>
                  <a:pt x="3033805" y="487567"/>
                  <a:pt x="3034485" y="474334"/>
                  <a:pt x="3040083" y="463138"/>
                </a:cubicBezTo>
                <a:cubicBezTo>
                  <a:pt x="3046466" y="450373"/>
                  <a:pt x="3058037" y="440554"/>
                  <a:pt x="3063833" y="427512"/>
                </a:cubicBezTo>
                <a:cubicBezTo>
                  <a:pt x="3120358" y="300329"/>
                  <a:pt x="3057586" y="401257"/>
                  <a:pt x="3111335" y="320634"/>
                </a:cubicBezTo>
                <a:cubicBezTo>
                  <a:pt x="3115293" y="308759"/>
                  <a:pt x="3117131" y="295950"/>
                  <a:pt x="3123210" y="285008"/>
                </a:cubicBezTo>
                <a:cubicBezTo>
                  <a:pt x="3137072" y="260055"/>
                  <a:pt x="3161684" y="240836"/>
                  <a:pt x="3170711" y="213756"/>
                </a:cubicBezTo>
                <a:lnTo>
                  <a:pt x="3194462" y="142504"/>
                </a:lnTo>
                <a:cubicBezTo>
                  <a:pt x="3198420" y="130629"/>
                  <a:pt x="3199393" y="117293"/>
                  <a:pt x="3206337" y="106878"/>
                </a:cubicBezTo>
                <a:lnTo>
                  <a:pt x="3230088" y="71252"/>
                </a:lnTo>
                <a:cubicBezTo>
                  <a:pt x="3234046" y="59377"/>
                  <a:pt x="3236365" y="46822"/>
                  <a:pt x="3241963" y="35626"/>
                </a:cubicBezTo>
                <a:cubicBezTo>
                  <a:pt x="3248346" y="22860"/>
                  <a:pt x="3265714" y="0"/>
                  <a:pt x="3265714" y="0"/>
                </a:cubicBezTo>
              </a:path>
            </a:pathLst>
          </a:cu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9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66AE3B28-7795-F245-BB7F-C1A7D6C68D7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284" y="65666"/>
            <a:ext cx="7565350" cy="51647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ardrop 3">
            <a:extLst>
              <a:ext uri="{FF2B5EF4-FFF2-40B4-BE49-F238E27FC236}">
                <a16:creationId xmlns:a16="http://schemas.microsoft.com/office/drawing/2014/main" id="{863F4A8A-0313-554A-872E-C5918BF2FAC0}"/>
              </a:ext>
            </a:extLst>
          </p:cNvPr>
          <p:cNvSpPr/>
          <p:nvPr/>
        </p:nvSpPr>
        <p:spPr>
          <a:xfrm>
            <a:off x="1481045" y="5309029"/>
            <a:ext cx="1636992" cy="137885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Research/ Intellectual Property</a:t>
            </a: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498D8334-11DB-D842-84DA-D27CC57BEBFC}"/>
              </a:ext>
            </a:extLst>
          </p:cNvPr>
          <p:cNvSpPr/>
          <p:nvPr/>
        </p:nvSpPr>
        <p:spPr>
          <a:xfrm>
            <a:off x="3250858" y="5273476"/>
            <a:ext cx="1480458" cy="1378857"/>
          </a:xfrm>
          <a:prstGeom prst="teardrop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Proof of Concept</a:t>
            </a: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8533CEE1-4F18-CA41-93EC-15387DEF1C29}"/>
              </a:ext>
            </a:extLst>
          </p:cNvPr>
          <p:cNvSpPr/>
          <p:nvPr/>
        </p:nvSpPr>
        <p:spPr>
          <a:xfrm>
            <a:off x="4864136" y="5273476"/>
            <a:ext cx="1656741" cy="1378857"/>
          </a:xfrm>
          <a:prstGeom prst="teardrop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Prototyping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16F601C5-192D-6243-8635-8513DA8CE86D}"/>
              </a:ext>
            </a:extLst>
          </p:cNvPr>
          <p:cNvSpPr/>
          <p:nvPr/>
        </p:nvSpPr>
        <p:spPr>
          <a:xfrm>
            <a:off x="6678003" y="5260661"/>
            <a:ext cx="1656740" cy="1378857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Capital Investment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697C1FE5-1A01-9F40-8893-28ED204B7276}"/>
              </a:ext>
            </a:extLst>
          </p:cNvPr>
          <p:cNvSpPr/>
          <p:nvPr/>
        </p:nvSpPr>
        <p:spPr>
          <a:xfrm>
            <a:off x="8419211" y="5309028"/>
            <a:ext cx="1480458" cy="1378857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Market Expansion</a:t>
            </a:r>
          </a:p>
        </p:txBody>
      </p:sp>
    </p:spTree>
    <p:extLst>
      <p:ext uri="{BB962C8B-B14F-4D97-AF65-F5344CB8AC3E}">
        <p14:creationId xmlns:p14="http://schemas.microsoft.com/office/powerpoint/2010/main" val="1692826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5BE84E-9E41-444A-BE2F-C7A7D70D2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79" y="-572082"/>
            <a:ext cx="12218358" cy="74300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89E453-97A6-1346-897E-FB32F9C5E93C}"/>
              </a:ext>
            </a:extLst>
          </p:cNvPr>
          <p:cNvSpPr/>
          <p:nvPr/>
        </p:nvSpPr>
        <p:spPr>
          <a:xfrm>
            <a:off x="6771861" y="6596390"/>
            <a:ext cx="56056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www.nist.gov</a:t>
            </a:r>
            <a:r>
              <a:rPr lang="en-US" sz="1100" dirty="0"/>
              <a:t>/system/files/documents/2018/05/22/</a:t>
            </a:r>
            <a:r>
              <a:rPr lang="en-US" sz="1100" dirty="0" err="1"/>
              <a:t>nist_michael_molnar.pdf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58698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1541</TotalTime>
  <Words>574</Words>
  <Application>Microsoft Office PowerPoint</Application>
  <PresentationFormat>Widescreen</PresentationFormat>
  <Paragraphs>134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Collaborate to Accelerate</dc:title>
  <dc:creator>Mark Kotanchek</dc:creator>
  <cp:lastModifiedBy>ALFRED WATKINS</cp:lastModifiedBy>
  <cp:revision>43</cp:revision>
  <cp:lastPrinted>2020-11-06T01:34:33Z</cp:lastPrinted>
  <dcterms:created xsi:type="dcterms:W3CDTF">2020-11-05T00:29:34Z</dcterms:created>
  <dcterms:modified xsi:type="dcterms:W3CDTF">2020-11-06T15:06:14Z</dcterms:modified>
</cp:coreProperties>
</file>