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notesMasterIdLst>
    <p:notesMasterId r:id="rId11"/>
  </p:notesMasterIdLst>
  <p:sldIdLst>
    <p:sldId id="257" r:id="rId5"/>
    <p:sldId id="258" r:id="rId6"/>
    <p:sldId id="259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20" d="100"/>
          <a:sy n="120" d="100"/>
        </p:scale>
        <p:origin x="-24" y="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E752F-8BB1-46E5-94DB-7F580BBA6A89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E1CEB-6134-4C5F-B2C6-DF31EF2F71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476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To come back on the global treatment chain, </a:t>
            </a:r>
          </a:p>
          <a:p>
            <a:r>
              <a:rPr lang="en-US" altLang="en-US" smtClean="0">
                <a:latin typeface="Arial" charset="0"/>
                <a:cs typeface="Arial" charset="0"/>
              </a:rPr>
              <a:t>The functional AI module is fully integrated, receiving patent application demands and delivering  a pole prediction list.</a:t>
            </a:r>
          </a:p>
          <a:p>
            <a:endParaRPr lang="en-US" altLang="en-US" smtClean="0">
              <a:latin typeface="Arial" charset="0"/>
              <a:cs typeface="Arial" charset="0"/>
            </a:endParaRPr>
          </a:p>
          <a:p>
            <a:r>
              <a:rPr lang="en-US" altLang="en-US" smtClean="0">
                <a:latin typeface="Arial" charset="0"/>
                <a:cs typeface="Arial" charset="0"/>
              </a:rPr>
              <a:t>At the patent department, dispatching is now done in only one step at pole level.</a:t>
            </a:r>
          </a:p>
          <a:p>
            <a:endParaRPr lang="en-US" altLang="en-US" smtClean="0">
              <a:latin typeface="Arial" charset="0"/>
              <a:cs typeface="Arial" charset="0"/>
            </a:endParaRPr>
          </a:p>
          <a:p>
            <a:r>
              <a:rPr lang="en-US" altLang="en-US" smtClean="0">
                <a:latin typeface="Arial" charset="0"/>
                <a:cs typeface="Arial" charset="0"/>
              </a:rPr>
              <a:t>Globally around 8 hours are gained every week on the patent dispatching</a:t>
            </a:r>
          </a:p>
          <a:p>
            <a:endParaRPr lang="fr-FR" altLang="fr-FR" smtClean="0">
              <a:latin typeface="Arial" charset="0"/>
              <a:cs typeface="Arial" charset="0"/>
            </a:endParaRPr>
          </a:p>
        </p:txBody>
      </p:sp>
      <p:sp>
        <p:nvSpPr>
          <p:cNvPr id="378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AD7461B-5A29-4677-8B38-3C90DE13E28A}" type="slidenum">
              <a:rPr lang="fr-FR" altLang="fr-FR" sz="1200"/>
              <a:pPr/>
              <a:t>3</a:t>
            </a:fld>
            <a:endParaRPr lang="fr-FR" altLang="fr-FR" sz="1200"/>
          </a:p>
        </p:txBody>
      </p:sp>
    </p:spTree>
    <p:extLst>
      <p:ext uri="{BB962C8B-B14F-4D97-AF65-F5344CB8AC3E}">
        <p14:creationId xmlns:p14="http://schemas.microsoft.com/office/powerpoint/2010/main" val="540341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7.wmf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719667" y="4564064"/>
            <a:ext cx="5757333" cy="1587"/>
            <a:chOff x="340" y="2875"/>
            <a:chExt cx="2720" cy="1"/>
          </a:xfrm>
        </p:grpSpPr>
        <p:sp>
          <p:nvSpPr>
            <p:cNvPr id="5" name="Line 13"/>
            <p:cNvSpPr>
              <a:spLocks noChangeShapeType="1"/>
            </p:cNvSpPr>
            <p:nvPr/>
          </p:nvSpPr>
          <p:spPr bwMode="auto">
            <a:xfrm>
              <a:off x="340" y="2876"/>
              <a:ext cx="272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6" name="Line 14"/>
            <p:cNvSpPr>
              <a:spLocks noChangeShapeType="1"/>
            </p:cNvSpPr>
            <p:nvPr/>
          </p:nvSpPr>
          <p:spPr bwMode="auto">
            <a:xfrm>
              <a:off x="340" y="2875"/>
              <a:ext cx="227" cy="0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 sz="1800"/>
            </a:p>
          </p:txBody>
        </p:sp>
      </p:grpSp>
      <p:grpSp>
        <p:nvGrpSpPr>
          <p:cNvPr id="7" name="Group 19"/>
          <p:cNvGrpSpPr>
            <a:grpSpLocks/>
          </p:cNvGrpSpPr>
          <p:nvPr/>
        </p:nvGrpSpPr>
        <p:grpSpPr bwMode="auto">
          <a:xfrm>
            <a:off x="10128251" y="0"/>
            <a:ext cx="2063749" cy="6858000"/>
            <a:chOff x="4785" y="0"/>
            <a:chExt cx="975" cy="4320"/>
          </a:xfrm>
        </p:grpSpPr>
        <p:grpSp>
          <p:nvGrpSpPr>
            <p:cNvPr id="8" name="Group 16"/>
            <p:cNvGrpSpPr>
              <a:grpSpLocks/>
            </p:cNvGrpSpPr>
            <p:nvPr/>
          </p:nvGrpSpPr>
          <p:grpSpPr bwMode="auto">
            <a:xfrm>
              <a:off x="4785" y="0"/>
              <a:ext cx="975" cy="4320"/>
              <a:chOff x="4785" y="0"/>
              <a:chExt cx="975" cy="4320"/>
            </a:xfrm>
          </p:grpSpPr>
          <p:pic>
            <p:nvPicPr>
              <p:cNvPr id="10" name="Picture 12" descr="bayaderes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85" y="0"/>
                <a:ext cx="490" cy="4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" name="Picture 15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6460"/>
              <a:stretch>
                <a:fillRect/>
              </a:stretch>
            </p:blipFill>
            <p:spPr bwMode="auto">
              <a:xfrm>
                <a:off x="5518" y="890"/>
                <a:ext cx="242" cy="25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 algn="ctr">
                    <a:solidFill>
                      <a:schemeClr val="tx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9" name="Line 18"/>
            <p:cNvSpPr>
              <a:spLocks noChangeShapeType="1"/>
            </p:cNvSpPr>
            <p:nvPr userDrawn="1"/>
          </p:nvSpPr>
          <p:spPr bwMode="auto">
            <a:xfrm>
              <a:off x="5556" y="3083"/>
              <a:ext cx="181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36000" rIns="36000" bIns="36000" anchor="ctr"/>
            <a:lstStyle/>
            <a:p>
              <a:endParaRPr lang="fr-FR" sz="1800"/>
            </a:p>
          </p:txBody>
        </p:sp>
      </p:grpSp>
      <p:pic>
        <p:nvPicPr>
          <p:cNvPr id="12" name="Picture 10" descr="Logo INP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3868" y="5562601"/>
            <a:ext cx="1919817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92151" y="1235075"/>
            <a:ext cx="9120716" cy="2770188"/>
          </a:xfrm>
        </p:spPr>
        <p:txBody>
          <a:bodyPr anchor="b"/>
          <a:lstStyle>
            <a:lvl1pPr>
              <a:lnSpc>
                <a:spcPct val="80000"/>
              </a:lnSpc>
              <a:defRPr sz="7000"/>
            </a:lvl1pPr>
          </a:lstStyle>
          <a:p>
            <a:pPr lvl="0"/>
            <a:r>
              <a:rPr lang="fr-FR" altLang="fr-FR" noProof="0" smtClean="0"/>
              <a:t>Modifiez le style du titre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2151" y="4111625"/>
            <a:ext cx="9120716" cy="719138"/>
          </a:xfr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pPr lvl="0"/>
            <a:r>
              <a:rPr lang="fr-FR" altLang="fr-FR" noProof="0" smtClean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048244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41BA4E-E19A-4E04-8B0C-56D74751A3B5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192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60351"/>
            <a:ext cx="2743200" cy="582771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60351"/>
            <a:ext cx="8026400" cy="582771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41BA4E-E19A-4E04-8B0C-56D74751A3B5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391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11679768" y="1412875"/>
            <a:ext cx="512233" cy="4044950"/>
            <a:chOff x="5518" y="890"/>
            <a:chExt cx="242" cy="2548"/>
          </a:xfrm>
        </p:grpSpPr>
        <p:pic>
          <p:nvPicPr>
            <p:cNvPr id="5" name="Picture 8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6460"/>
            <a:stretch>
              <a:fillRect/>
            </a:stretch>
          </p:blipFill>
          <p:spPr bwMode="auto">
            <a:xfrm>
              <a:off x="5518" y="890"/>
              <a:ext cx="242" cy="2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Line 9"/>
            <p:cNvSpPr>
              <a:spLocks noChangeShapeType="1"/>
            </p:cNvSpPr>
            <p:nvPr/>
          </p:nvSpPr>
          <p:spPr bwMode="auto">
            <a:xfrm>
              <a:off x="5556" y="3083"/>
              <a:ext cx="181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36000" rIns="36000" bIns="36000" anchor="ctr"/>
            <a:lstStyle/>
            <a:p>
              <a:endParaRPr lang="fr-FR" sz="1800"/>
            </a:p>
          </p:txBody>
        </p:sp>
      </p:grpSp>
      <p:pic>
        <p:nvPicPr>
          <p:cNvPr id="7" name="Picture 12" descr="Logo INP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3868" y="5562601"/>
            <a:ext cx="1919817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13"/>
          <p:cNvGrpSpPr>
            <a:grpSpLocks/>
          </p:cNvGrpSpPr>
          <p:nvPr/>
        </p:nvGrpSpPr>
        <p:grpSpPr bwMode="auto">
          <a:xfrm>
            <a:off x="719667" y="4564064"/>
            <a:ext cx="5757333" cy="1587"/>
            <a:chOff x="340" y="2875"/>
            <a:chExt cx="2720" cy="1"/>
          </a:xfrm>
        </p:grpSpPr>
        <p:sp>
          <p:nvSpPr>
            <p:cNvPr id="9" name="Line 14"/>
            <p:cNvSpPr>
              <a:spLocks noChangeShapeType="1"/>
            </p:cNvSpPr>
            <p:nvPr/>
          </p:nvSpPr>
          <p:spPr bwMode="auto">
            <a:xfrm>
              <a:off x="340" y="2876"/>
              <a:ext cx="272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10" name="Line 15"/>
            <p:cNvSpPr>
              <a:spLocks noChangeShapeType="1"/>
            </p:cNvSpPr>
            <p:nvPr/>
          </p:nvSpPr>
          <p:spPr bwMode="auto">
            <a:xfrm>
              <a:off x="340" y="2875"/>
              <a:ext cx="227" cy="0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 sz="1800"/>
            </a:p>
          </p:txBody>
        </p:sp>
      </p:grpSp>
      <p:sp>
        <p:nvSpPr>
          <p:cNvPr id="45066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92151" y="1235075"/>
            <a:ext cx="10299700" cy="2770188"/>
          </a:xfrm>
        </p:spPr>
        <p:txBody>
          <a:bodyPr anchor="b"/>
          <a:lstStyle>
            <a:lvl1pPr>
              <a:lnSpc>
                <a:spcPct val="80000"/>
              </a:lnSpc>
              <a:defRPr sz="7000"/>
            </a:lvl1pPr>
          </a:lstStyle>
          <a:p>
            <a:pPr lvl="0"/>
            <a:r>
              <a:rPr lang="fr-FR" altLang="fr-FR" noProof="0" smtClean="0"/>
              <a:t>Modifiez le style du titre</a:t>
            </a:r>
          </a:p>
        </p:txBody>
      </p:sp>
      <p:sp>
        <p:nvSpPr>
          <p:cNvPr id="45067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692151" y="4111625"/>
            <a:ext cx="10299700" cy="719138"/>
          </a:xfr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pPr lvl="0"/>
            <a:r>
              <a:rPr lang="fr-FR" altLang="fr-FR" noProof="0" smtClean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7162867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15754144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36278761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196975"/>
            <a:ext cx="5384800" cy="48910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196975"/>
            <a:ext cx="5384800" cy="48910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1075827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34569181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27423844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17576532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1815469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41BA4E-E19A-4E04-8B0C-56D74751A3B5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39844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1646638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5378645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60351"/>
            <a:ext cx="2743200" cy="582771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60351"/>
            <a:ext cx="8026400" cy="582771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40808077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11679768" y="1412875"/>
            <a:ext cx="512233" cy="4044950"/>
            <a:chOff x="5518" y="890"/>
            <a:chExt cx="242" cy="2548"/>
          </a:xfrm>
        </p:grpSpPr>
        <p:pic>
          <p:nvPicPr>
            <p:cNvPr id="5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6460"/>
            <a:stretch>
              <a:fillRect/>
            </a:stretch>
          </p:blipFill>
          <p:spPr bwMode="auto">
            <a:xfrm>
              <a:off x="5518" y="890"/>
              <a:ext cx="242" cy="2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Line 6"/>
            <p:cNvSpPr>
              <a:spLocks noChangeShapeType="1"/>
            </p:cNvSpPr>
            <p:nvPr userDrawn="1"/>
          </p:nvSpPr>
          <p:spPr bwMode="auto">
            <a:xfrm>
              <a:off x="5556" y="3083"/>
              <a:ext cx="181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36000" rIns="36000" bIns="36000" anchor="ctr"/>
            <a:lstStyle/>
            <a:p>
              <a:endParaRPr lang="fr-FR" sz="1800"/>
            </a:p>
          </p:txBody>
        </p:sp>
      </p:grpSp>
      <p:sp>
        <p:nvSpPr>
          <p:cNvPr id="1946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92152" y="2819400"/>
            <a:ext cx="10204449" cy="2770188"/>
          </a:xfrm>
        </p:spPr>
        <p:txBody>
          <a:bodyPr anchor="b"/>
          <a:lstStyle>
            <a:lvl1pPr>
              <a:lnSpc>
                <a:spcPct val="80000"/>
              </a:lnSpc>
              <a:defRPr sz="5000"/>
            </a:lvl1pPr>
          </a:lstStyle>
          <a:p>
            <a:pPr lvl="0"/>
            <a:r>
              <a:rPr lang="fr-FR" altLang="fr-FR" noProof="0" smtClean="0"/>
              <a:t>Modifiez le style du titre</a:t>
            </a: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692152" y="515939"/>
            <a:ext cx="11068049" cy="719137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fr-FR" altLang="fr-FR" noProof="0" smtClean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2653809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26064870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28263516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215218" y="1196975"/>
            <a:ext cx="4080933" cy="48910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99352" y="1196975"/>
            <a:ext cx="4083049" cy="48910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41701513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30390409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15358726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1197175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41BA4E-E19A-4E04-8B0C-56D74751A3B5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4883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31124040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28537897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30456641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491133" y="260351"/>
            <a:ext cx="2091267" cy="582771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215218" y="260351"/>
            <a:ext cx="6072716" cy="582771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28518451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 IN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8101" y="5916614"/>
            <a:ext cx="1919817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92152" y="0"/>
            <a:ext cx="512233" cy="6858000"/>
            <a:chOff x="327" y="0"/>
            <a:chExt cx="242" cy="4320"/>
          </a:xfrm>
        </p:grpSpPr>
        <p:pic>
          <p:nvPicPr>
            <p:cNvPr id="6" name="Picture 8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6460"/>
            <a:stretch>
              <a:fillRect/>
            </a:stretch>
          </p:blipFill>
          <p:spPr bwMode="auto">
            <a:xfrm>
              <a:off x="327" y="890"/>
              <a:ext cx="242" cy="2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Line 9"/>
            <p:cNvSpPr>
              <a:spLocks noChangeShapeType="1"/>
            </p:cNvSpPr>
            <p:nvPr userDrawn="1"/>
          </p:nvSpPr>
          <p:spPr bwMode="auto">
            <a:xfrm>
              <a:off x="354" y="3083"/>
              <a:ext cx="181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36000" rIns="36000" bIns="36000" anchor="ctr"/>
            <a:lstStyle/>
            <a:p>
              <a:endParaRPr lang="fr-FR" sz="1800"/>
            </a:p>
          </p:txBody>
        </p:sp>
        <p:sp>
          <p:nvSpPr>
            <p:cNvPr id="8" name="Line 14"/>
            <p:cNvSpPr>
              <a:spLocks noChangeShapeType="1"/>
            </p:cNvSpPr>
            <p:nvPr userDrawn="1"/>
          </p:nvSpPr>
          <p:spPr bwMode="auto">
            <a:xfrm>
              <a:off x="569" y="0"/>
              <a:ext cx="0" cy="432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36000" rIns="36000" bIns="36000" anchor="ctr"/>
            <a:lstStyle/>
            <a:p>
              <a:endParaRPr lang="fr-FR" sz="1800"/>
            </a:p>
          </p:txBody>
        </p:sp>
      </p:grpSp>
      <p:sp>
        <p:nvSpPr>
          <p:cNvPr id="9" name="Text Box 16"/>
          <p:cNvSpPr txBox="1">
            <a:spLocks noChangeArrowheads="1"/>
          </p:cNvSpPr>
          <p:nvPr/>
        </p:nvSpPr>
        <p:spPr bwMode="auto">
          <a:xfrm rot="16200000">
            <a:off x="-158685" y="3320485"/>
            <a:ext cx="93967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0" rIns="36000" bIns="0" anchor="ctr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400"/>
              <a:t>www.inpi.fr</a:t>
            </a:r>
          </a:p>
        </p:txBody>
      </p:sp>
      <p:pic>
        <p:nvPicPr>
          <p:cNvPr id="10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067" y="2852738"/>
            <a:ext cx="795867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922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1511300" y="3284538"/>
            <a:ext cx="9120717" cy="360362"/>
          </a:xfrm>
        </p:spPr>
        <p:txBody>
          <a:bodyPr anchor="b"/>
          <a:lstStyle>
            <a:lvl1pPr algn="ctr">
              <a:lnSpc>
                <a:spcPct val="80000"/>
              </a:lnSpc>
              <a:defRPr sz="1600"/>
            </a:lvl1pPr>
          </a:lstStyle>
          <a:p>
            <a:pPr lvl="0"/>
            <a:r>
              <a:rPr lang="fr-FR" altLang="fr-FR" noProof="0" smtClean="0"/>
              <a:t>Modifiez le style du titre</a:t>
            </a:r>
          </a:p>
        </p:txBody>
      </p:sp>
      <p:sp>
        <p:nvSpPr>
          <p:cNvPr id="38923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511300" y="3717926"/>
            <a:ext cx="9120717" cy="1223963"/>
          </a:xfrm>
        </p:spPr>
        <p:txBody>
          <a:bodyPr/>
          <a:lstStyle>
            <a:lvl1pPr algn="ctr">
              <a:defRPr sz="16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fr-FR" altLang="fr-FR" noProof="0" smtClean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596718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13628481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20516334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196975"/>
            <a:ext cx="5384800" cy="48910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196975"/>
            <a:ext cx="5384800" cy="48910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396016339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373470759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2844434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196975"/>
            <a:ext cx="5384800" cy="48910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196975"/>
            <a:ext cx="5384800" cy="48910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41BA4E-E19A-4E04-8B0C-56D74751A3B5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177727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427570501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425300302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217747834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56683076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60351"/>
            <a:ext cx="2743200" cy="582771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60351"/>
            <a:ext cx="8026400" cy="582771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1329893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41BA4E-E19A-4E04-8B0C-56D74751A3B5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4937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41BA4E-E19A-4E04-8B0C-56D74751A3B5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1789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41BA4E-E19A-4E04-8B0C-56D74751A3B5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8314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41BA4E-E19A-4E04-8B0C-56D74751A3B5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835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41BA4E-E19A-4E04-8B0C-56D74751A3B5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2457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60351"/>
            <a:ext cx="1097280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196975"/>
            <a:ext cx="10972800" cy="489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25179" y="6536275"/>
            <a:ext cx="298159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sz="1200" smtClean="0"/>
            </a:lvl1pPr>
          </a:lstStyle>
          <a:p>
            <a:fld id="{2341BA4E-E19A-4E04-8B0C-56D74751A3B5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42584" y="6536275"/>
            <a:ext cx="7874000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defRPr sz="1200" b="1" smtClean="0"/>
            </a:lvl1pPr>
          </a:lstStyle>
          <a:p>
            <a:endParaRPr lang="fr-FR"/>
          </a:p>
        </p:txBody>
      </p:sp>
      <p:sp>
        <p:nvSpPr>
          <p:cNvPr id="1030" name="Line 7"/>
          <p:cNvSpPr>
            <a:spLocks noChangeShapeType="1"/>
          </p:cNvSpPr>
          <p:nvPr/>
        </p:nvSpPr>
        <p:spPr bwMode="auto">
          <a:xfrm>
            <a:off x="692151" y="6407150"/>
            <a:ext cx="10797116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800"/>
          </a:p>
        </p:txBody>
      </p:sp>
      <p:sp>
        <p:nvSpPr>
          <p:cNvPr id="1031" name="Text Box 9"/>
          <p:cNvSpPr txBox="1">
            <a:spLocks noChangeArrowheads="1"/>
          </p:cNvSpPr>
          <p:nvPr/>
        </p:nvSpPr>
        <p:spPr bwMode="auto">
          <a:xfrm>
            <a:off x="547376" y="6536274"/>
            <a:ext cx="3606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8CD11A25-7B17-4515-8445-493225439BDC}" type="slidenum">
              <a:rPr lang="fr-FR" altLang="fr-FR" sz="1200" b="1"/>
              <a:pPr algn="r" eaLnBrk="1" hangingPunct="1"/>
              <a:t>‹N°›</a:t>
            </a:fld>
            <a:r>
              <a:rPr lang="fr-FR" altLang="fr-FR" sz="1200" b="1"/>
              <a:t> /</a:t>
            </a:r>
          </a:p>
        </p:txBody>
      </p:sp>
      <p:sp>
        <p:nvSpPr>
          <p:cNvPr id="1032" name="Line 11"/>
          <p:cNvSpPr>
            <a:spLocks noChangeShapeType="1"/>
          </p:cNvSpPr>
          <p:nvPr/>
        </p:nvSpPr>
        <p:spPr bwMode="auto">
          <a:xfrm>
            <a:off x="692151" y="981075"/>
            <a:ext cx="10797116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800"/>
          </a:p>
        </p:txBody>
      </p:sp>
      <p:pic>
        <p:nvPicPr>
          <p:cNvPr id="1033" name="Picture 12" descr="HM_Logo_INPI_Suit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4418" y="6456363"/>
            <a:ext cx="704849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252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354013" indent="-352425" algn="l" rtl="0" eaLnBrk="1" fontAlgn="base" hangingPunct="1">
        <a:spcBef>
          <a:spcPts val="12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►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355600" indent="9525" algn="l" rtl="0" eaLnBrk="1" fontAlgn="base" hangingPunct="1">
        <a:spcBef>
          <a:spcPts val="40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609600" indent="-242888" algn="l" rtl="0" eaLnBrk="1" fontAlgn="base" hangingPunct="1">
        <a:spcBef>
          <a:spcPts val="200"/>
        </a:spcBef>
        <a:spcAft>
          <a:spcPct val="0"/>
        </a:spcAft>
        <a:buFont typeface="Arial" panose="020B0604020202020204" pitchFamily="34" charset="0"/>
        <a:buChar char="●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17563" indent="-206375" algn="l" rtl="0" eaLnBrk="1" fontAlgn="base" hangingPunct="1">
        <a:spcBef>
          <a:spcPct val="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60351"/>
            <a:ext cx="1097280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196975"/>
            <a:ext cx="10972800" cy="489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25179" y="6536275"/>
            <a:ext cx="298159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sz="1200" smtClean="0"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42584" y="6536275"/>
            <a:ext cx="7874000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defRPr sz="1200" b="1" smtClean="0"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692151" y="6407150"/>
            <a:ext cx="10797116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800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547376" y="6536274"/>
            <a:ext cx="3606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F3DBCAD-87D4-4944-9F79-BB6296614573}" type="slidenum">
              <a:rPr lang="fr-FR" altLang="fr-FR" sz="1200" b="1"/>
              <a:pPr algn="r" eaLnBrk="1" hangingPunct="1"/>
              <a:t>‹N°›</a:t>
            </a:fld>
            <a:r>
              <a:rPr lang="fr-FR" altLang="fr-FR" sz="1200" b="1"/>
              <a:t> /</a:t>
            </a:r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692151" y="981075"/>
            <a:ext cx="10797116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800"/>
          </a:p>
        </p:txBody>
      </p:sp>
      <p:pic>
        <p:nvPicPr>
          <p:cNvPr id="2057" name="Picture 9" descr="HM_Logo_INPI_Suit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4418" y="6456363"/>
            <a:ext cx="704849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2197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354013" indent="-352425" algn="l" rtl="0" eaLnBrk="1" fontAlgn="base" hangingPunct="1">
        <a:spcBef>
          <a:spcPts val="12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►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355600" indent="9525" algn="l" rtl="0" eaLnBrk="1" fontAlgn="base" hangingPunct="1">
        <a:spcBef>
          <a:spcPts val="40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609600" indent="-242888" algn="l" rtl="0" eaLnBrk="1" fontAlgn="base" hangingPunct="1">
        <a:spcBef>
          <a:spcPts val="200"/>
        </a:spcBef>
        <a:spcAft>
          <a:spcPct val="0"/>
        </a:spcAft>
        <a:buFont typeface="Arial" panose="020B0604020202020204" pitchFamily="34" charset="0"/>
        <a:buChar char="●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17563" indent="-206375" algn="l" rtl="0" eaLnBrk="1" fontAlgn="base" hangingPunct="1">
        <a:spcBef>
          <a:spcPct val="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3"/>
          <p:cNvGrpSpPr>
            <a:grpSpLocks/>
          </p:cNvGrpSpPr>
          <p:nvPr/>
        </p:nvGrpSpPr>
        <p:grpSpPr bwMode="auto">
          <a:xfrm>
            <a:off x="0" y="-9525"/>
            <a:ext cx="2413000" cy="6867525"/>
            <a:chOff x="0" y="-6"/>
            <a:chExt cx="1140" cy="4326"/>
          </a:xfrm>
        </p:grpSpPr>
        <p:pic>
          <p:nvPicPr>
            <p:cNvPr id="3086" name="Picture 10" descr="trame menu"/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4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87" name="Line 12"/>
            <p:cNvSpPr>
              <a:spLocks noChangeShapeType="1"/>
            </p:cNvSpPr>
            <p:nvPr userDrawn="1"/>
          </p:nvSpPr>
          <p:spPr bwMode="auto">
            <a:xfrm rot="-5400000">
              <a:off x="-881" y="2015"/>
              <a:ext cx="4042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 sz="1800"/>
            </a:p>
          </p:txBody>
        </p:sp>
      </p:grp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15218" y="260351"/>
            <a:ext cx="8367183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15218" y="1196975"/>
            <a:ext cx="8367183" cy="489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25179" y="6536275"/>
            <a:ext cx="298159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sz="1200" smtClean="0"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42584" y="6536275"/>
            <a:ext cx="7874000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defRPr sz="1200" b="1" smtClean="0"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  <p:sp>
        <p:nvSpPr>
          <p:cNvPr id="3079" name="Line 6"/>
          <p:cNvSpPr>
            <a:spLocks noChangeShapeType="1"/>
          </p:cNvSpPr>
          <p:nvPr/>
        </p:nvSpPr>
        <p:spPr bwMode="auto">
          <a:xfrm>
            <a:off x="692151" y="6407150"/>
            <a:ext cx="10797116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800"/>
          </a:p>
        </p:txBody>
      </p:sp>
      <p:sp>
        <p:nvSpPr>
          <p:cNvPr id="3080" name="Text Box 7"/>
          <p:cNvSpPr txBox="1">
            <a:spLocks noChangeArrowheads="1"/>
          </p:cNvSpPr>
          <p:nvPr/>
        </p:nvSpPr>
        <p:spPr bwMode="auto">
          <a:xfrm>
            <a:off x="547376" y="6536274"/>
            <a:ext cx="3606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0F1C29E-ED9A-4472-A24B-EF7BF2B92D91}" type="slidenum">
              <a:rPr lang="fr-FR" altLang="fr-FR" sz="1200" b="1"/>
              <a:pPr algn="r" eaLnBrk="1" hangingPunct="1"/>
              <a:t>‹N°›</a:t>
            </a:fld>
            <a:r>
              <a:rPr lang="fr-FR" altLang="fr-FR" sz="1200" b="1"/>
              <a:t> /</a:t>
            </a:r>
          </a:p>
        </p:txBody>
      </p:sp>
      <p:sp>
        <p:nvSpPr>
          <p:cNvPr id="3081" name="Line 8"/>
          <p:cNvSpPr>
            <a:spLocks noChangeShapeType="1"/>
          </p:cNvSpPr>
          <p:nvPr/>
        </p:nvSpPr>
        <p:spPr bwMode="auto">
          <a:xfrm>
            <a:off x="3215218" y="981075"/>
            <a:ext cx="8274049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800"/>
          </a:p>
        </p:txBody>
      </p:sp>
      <p:pic>
        <p:nvPicPr>
          <p:cNvPr id="3082" name="Picture 9" descr="HM_Logo_INPI_Suite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4418" y="6456363"/>
            <a:ext cx="704849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Rectangle 15"/>
          <p:cNvSpPr>
            <a:spLocks noChangeAspect="1" noChangeArrowheads="1"/>
          </p:cNvSpPr>
          <p:nvPr/>
        </p:nvSpPr>
        <p:spPr bwMode="auto">
          <a:xfrm>
            <a:off x="1126067" y="6142039"/>
            <a:ext cx="215900" cy="161925"/>
          </a:xfrm>
          <a:prstGeom prst="rect">
            <a:avLst/>
          </a:prstGeom>
          <a:solidFill>
            <a:schemeClr val="tx2"/>
          </a:solidFill>
          <a:ln w="28575" algn="ctr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r-FR" altLang="fr-FR" sz="1600"/>
          </a:p>
        </p:txBody>
      </p:sp>
      <p:sp>
        <p:nvSpPr>
          <p:cNvPr id="3084" name="AutoShape 16">
            <a:hlinkClick r:id="" action="ppaction://hlinkshowjump?jump=previousslide"/>
          </p:cNvPr>
          <p:cNvSpPr>
            <a:spLocks noChangeAspect="1" noChangeArrowheads="1"/>
          </p:cNvSpPr>
          <p:nvPr/>
        </p:nvSpPr>
        <p:spPr bwMode="auto">
          <a:xfrm rot="-5400000">
            <a:off x="767028" y="6127486"/>
            <a:ext cx="144462" cy="192616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28575" algn="ctr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r-FR" altLang="fr-FR" sz="1600"/>
          </a:p>
        </p:txBody>
      </p:sp>
      <p:sp>
        <p:nvSpPr>
          <p:cNvPr id="3085" name="AutoShape 17">
            <a:hlinkClick r:id="" action="ppaction://hlinkshowjump?jump=nextslide"/>
          </p:cNvPr>
          <p:cNvSpPr>
            <a:spLocks noChangeAspect="1" noChangeArrowheads="1"/>
          </p:cNvSpPr>
          <p:nvPr/>
        </p:nvSpPr>
        <p:spPr bwMode="auto">
          <a:xfrm rot="5400000" flipH="1">
            <a:off x="1560778" y="6127486"/>
            <a:ext cx="144462" cy="192617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28575" algn="ctr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r-FR" altLang="fr-FR" sz="1600"/>
          </a:p>
        </p:txBody>
      </p:sp>
    </p:spTree>
    <p:extLst>
      <p:ext uri="{BB962C8B-B14F-4D97-AF65-F5344CB8AC3E}">
        <p14:creationId xmlns:p14="http://schemas.microsoft.com/office/powerpoint/2010/main" val="1711554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354013" indent="-352425" algn="l" rtl="0" eaLnBrk="1" fontAlgn="base" hangingPunct="1">
        <a:spcBef>
          <a:spcPts val="12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►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355600" indent="9525" algn="l" rtl="0" eaLnBrk="1" fontAlgn="base" hangingPunct="1">
        <a:spcBef>
          <a:spcPts val="40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609600" indent="-242888" algn="l" rtl="0" eaLnBrk="1" fontAlgn="base" hangingPunct="1">
        <a:spcBef>
          <a:spcPts val="200"/>
        </a:spcBef>
        <a:spcAft>
          <a:spcPct val="0"/>
        </a:spcAft>
        <a:buFont typeface="Arial" panose="020B0604020202020204" pitchFamily="34" charset="0"/>
        <a:buChar char="●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17563" indent="-206375" algn="l" rtl="0" eaLnBrk="1" fontAlgn="base" hangingPunct="1">
        <a:spcBef>
          <a:spcPct val="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60351"/>
            <a:ext cx="1097280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196975"/>
            <a:ext cx="10972800" cy="489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25179" y="6536275"/>
            <a:ext cx="298159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sz="1200" smtClean="0"/>
            </a:lvl1pPr>
          </a:lstStyle>
          <a:p>
            <a:pPr>
              <a:defRPr/>
            </a:pPr>
            <a:r>
              <a:rPr lang="fr-FR" altLang="fr-FR"/>
              <a:t>date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42584" y="6536275"/>
            <a:ext cx="7874000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defRPr sz="1200" b="1" smtClean="0"/>
            </a:lvl1pPr>
          </a:lstStyle>
          <a:p>
            <a:pPr>
              <a:defRPr/>
            </a:pPr>
            <a:r>
              <a:rPr lang="fr-FR" altLang="fr-FR"/>
              <a:t>/ Titre de la présentation</a:t>
            </a:r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692151" y="6407150"/>
            <a:ext cx="10797116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800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547376" y="6536274"/>
            <a:ext cx="3606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5628658-8FD5-4013-9A51-9FC9C316C27A}" type="slidenum">
              <a:rPr lang="fr-FR" altLang="fr-FR" sz="1200" b="1"/>
              <a:pPr algn="r" eaLnBrk="1" hangingPunct="1"/>
              <a:t>‹N°›</a:t>
            </a:fld>
            <a:r>
              <a:rPr lang="fr-FR" altLang="fr-FR" sz="1200" b="1"/>
              <a:t> /</a:t>
            </a: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692151" y="981075"/>
            <a:ext cx="10797116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800"/>
          </a:p>
        </p:txBody>
      </p:sp>
      <p:pic>
        <p:nvPicPr>
          <p:cNvPr id="4105" name="Picture 9" descr="HM_Logo_INPI_Suit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4418" y="6456363"/>
            <a:ext cx="704849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5163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354013" indent="-352425" algn="l" rtl="0" eaLnBrk="1" fontAlgn="base" hangingPunct="1">
        <a:spcBef>
          <a:spcPts val="12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►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355600" indent="9525" algn="l" rtl="0" eaLnBrk="1" fontAlgn="base" hangingPunct="1">
        <a:spcBef>
          <a:spcPts val="40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609600" indent="-242888" algn="l" rtl="0" eaLnBrk="1" fontAlgn="base" hangingPunct="1">
        <a:spcBef>
          <a:spcPts val="200"/>
        </a:spcBef>
        <a:spcAft>
          <a:spcPct val="0"/>
        </a:spcAft>
        <a:buFont typeface="Arial" panose="020B0604020202020204" pitchFamily="34" charset="0"/>
        <a:buChar char="●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17563" indent="-206375" algn="l" rtl="0" eaLnBrk="1" fontAlgn="base" hangingPunct="1">
        <a:spcBef>
          <a:spcPct val="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fr-FR" dirty="0" smtClean="0"/>
              <a:t>Pre-classification and AI</a:t>
            </a:r>
            <a:endParaRPr lang="en-GB" altLang="fr-FR" dirty="0" smtClean="0"/>
          </a:p>
        </p:txBody>
      </p:sp>
      <p:sp>
        <p:nvSpPr>
          <p:cNvPr id="11267" name="Sous-titre 2"/>
          <p:cNvSpPr>
            <a:spLocks noGrp="1"/>
          </p:cNvSpPr>
          <p:nvPr>
            <p:ph type="subTitle" idx="1"/>
          </p:nvPr>
        </p:nvSpPr>
        <p:spPr>
          <a:xfrm>
            <a:off x="2043114" y="4182995"/>
            <a:ext cx="6840537" cy="719138"/>
          </a:xfrm>
        </p:spPr>
        <p:txBody>
          <a:bodyPr/>
          <a:lstStyle/>
          <a:p>
            <a:pPr eaLnBrk="1" hangingPunct="1"/>
            <a:r>
              <a:rPr lang="en-GB" altLang="fr-FR" dirty="0" smtClean="0"/>
              <a:t>French Patent Department</a:t>
            </a:r>
          </a:p>
          <a:p>
            <a:pPr eaLnBrk="1" hangingPunct="1"/>
            <a:endParaRPr lang="en-GB" altLang="fr-FR" dirty="0" smtClean="0"/>
          </a:p>
          <a:p>
            <a:pPr eaLnBrk="1" hangingPunct="1"/>
            <a:r>
              <a:rPr lang="en-GB" altLang="fr-FR" dirty="0" err="1" smtClean="0"/>
              <a:t>Godefroy</a:t>
            </a:r>
            <a:r>
              <a:rPr lang="en-GB" altLang="fr-FR" dirty="0" smtClean="0"/>
              <a:t> </a:t>
            </a:r>
            <a:r>
              <a:rPr lang="en-GB" altLang="fr-FR" dirty="0" err="1" smtClean="0"/>
              <a:t>Leménager</a:t>
            </a:r>
            <a:endParaRPr lang="en-GB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23674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 smtClean="0"/>
              <a:t>AI-enabled Patent </a:t>
            </a:r>
            <a:r>
              <a:rPr lang="en-GB" altLang="fr-FR" dirty="0" err="1" smtClean="0"/>
              <a:t>Preclassification</a:t>
            </a:r>
            <a:endParaRPr lang="en-GB" altLang="fr-FR" dirty="0" smtClean="0"/>
          </a:p>
        </p:txBody>
      </p:sp>
      <p:sp>
        <p:nvSpPr>
          <p:cNvPr id="3584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z="2400" dirty="0" smtClean="0">
                <a:solidFill>
                  <a:schemeClr val="tx1"/>
                </a:solidFill>
              </a:rPr>
              <a:t>Previously: Manual dispatching of patent applications to examination teams</a:t>
            </a:r>
            <a:endParaRPr lang="en-GB" altLang="fr-FR" sz="2400" dirty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975475" y="2322513"/>
            <a:ext cx="4037082" cy="2430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575" b="1" dirty="0" smtClean="0">
                <a:latin typeface="Arial" panose="020B0604020202020204" pitchFamily="34" charset="0"/>
                <a:cs typeface="Arial" panose="020B0604020202020204" pitchFamily="34" charset="0"/>
              </a:rPr>
              <a:t>2 steps :</a:t>
            </a:r>
          </a:p>
          <a:p>
            <a:pPr>
              <a:defRPr/>
            </a:pPr>
            <a:endParaRPr lang="en-GB" sz="1238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1238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Predispatching</a:t>
            </a:r>
            <a:r>
              <a:rPr lang="en-GB" sz="1238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60735" indent="-160735">
              <a:buFont typeface="Arial" panose="020B0604020202020204" pitchFamily="34" charset="0"/>
              <a:buChar char="•"/>
              <a:defRPr/>
            </a:pPr>
            <a:r>
              <a:rPr lang="en-GB" sz="1238" dirty="0" smtClean="0">
                <a:latin typeface="Arial" panose="020B0604020202020204" pitchFamily="34" charset="0"/>
                <a:cs typeface="Arial" panose="020B0604020202020204" pitchFamily="34" charset="0"/>
              </a:rPr>
              <a:t>Based on the title and text of each application</a:t>
            </a:r>
          </a:p>
          <a:p>
            <a:pPr marL="160735" indent="-160735">
              <a:buFont typeface="Arial" panose="020B0604020202020204" pitchFamily="34" charset="0"/>
              <a:buChar char="•"/>
              <a:defRPr/>
            </a:pPr>
            <a:r>
              <a:rPr lang="en-GB" sz="1238" dirty="0" smtClean="0">
                <a:latin typeface="Arial" panose="020B0604020202020204" pitchFamily="34" charset="0"/>
                <a:cs typeface="Arial" panose="020B0604020202020204" pitchFamily="34" charset="0"/>
              </a:rPr>
              <a:t>Service Managers</a:t>
            </a:r>
          </a:p>
          <a:p>
            <a:pPr>
              <a:defRPr/>
            </a:pPr>
            <a:endParaRPr lang="en-GB" sz="1238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1238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Dispatching to examiners:</a:t>
            </a:r>
          </a:p>
          <a:p>
            <a:pPr marL="160735" indent="-160735">
              <a:buFont typeface="Arial" panose="020B0604020202020204" pitchFamily="34" charset="0"/>
              <a:buChar char="•"/>
              <a:defRPr/>
            </a:pPr>
            <a:r>
              <a:rPr lang="en-GB" sz="1238" dirty="0" smtClean="0">
                <a:latin typeface="Arial" panose="020B0604020202020204" pitchFamily="34" charset="0"/>
                <a:cs typeface="Arial" panose="020B0604020202020204" pitchFamily="34" charset="0"/>
              </a:rPr>
              <a:t>Based on:</a:t>
            </a:r>
          </a:p>
          <a:p>
            <a:pPr marL="503635" lvl="1" indent="-160735">
              <a:buFont typeface="Arial" panose="020B0604020202020204" pitchFamily="34" charset="0"/>
              <a:buChar char="•"/>
              <a:defRPr/>
            </a:pPr>
            <a:r>
              <a:rPr lang="en-GB" sz="1238" dirty="0" smtClean="0">
                <a:latin typeface="Arial" panose="020B0604020202020204" pitchFamily="34" charset="0"/>
                <a:cs typeface="Arial" panose="020B0604020202020204" pitchFamily="34" charset="0"/>
              </a:rPr>
              <a:t>Text and claims structure  </a:t>
            </a:r>
          </a:p>
          <a:p>
            <a:pPr marL="503635" lvl="1" indent="-160735">
              <a:buFont typeface="Arial" panose="020B0604020202020204" pitchFamily="34" charset="0"/>
              <a:buChar char="•"/>
              <a:defRPr/>
            </a:pPr>
            <a:r>
              <a:rPr lang="en-GB" sz="1238" dirty="0" smtClean="0">
                <a:latin typeface="Arial" panose="020B0604020202020204" pitchFamily="34" charset="0"/>
                <a:cs typeface="Arial" panose="020B0604020202020204" pitchFamily="34" charset="0"/>
              </a:rPr>
              <a:t>Workload of each examiner / IPC evolution / examiners’ experience</a:t>
            </a:r>
          </a:p>
          <a:p>
            <a:pPr marL="160735" indent="-160735">
              <a:buFont typeface="Arial" panose="020B0604020202020204" pitchFamily="34" charset="0"/>
              <a:buChar char="•"/>
              <a:defRPr/>
            </a:pPr>
            <a:r>
              <a:rPr lang="en-GB" sz="1238" dirty="0" smtClean="0">
                <a:latin typeface="Arial" panose="020B0604020202020204" pitchFamily="34" charset="0"/>
                <a:cs typeface="Arial" panose="020B0604020202020204" pitchFamily="34" charset="0"/>
              </a:rPr>
              <a:t>Team Managers</a:t>
            </a:r>
            <a:endParaRPr lang="en-GB" sz="123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Connecteur droit avec flèche 46"/>
          <p:cNvCxnSpPr>
            <a:endCxn id="52" idx="0"/>
          </p:cNvCxnSpPr>
          <p:nvPr/>
        </p:nvCxnSpPr>
        <p:spPr>
          <a:xfrm flipH="1">
            <a:off x="2141538" y="3159125"/>
            <a:ext cx="538162" cy="6238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endCxn id="68" idx="0"/>
          </p:cNvCxnSpPr>
          <p:nvPr/>
        </p:nvCxnSpPr>
        <p:spPr>
          <a:xfrm>
            <a:off x="4657726" y="3159125"/>
            <a:ext cx="582613" cy="6238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>
            <a:stCxn id="60" idx="3"/>
            <a:endCxn id="62" idx="0"/>
          </p:cNvCxnSpPr>
          <p:nvPr/>
        </p:nvCxnSpPr>
        <p:spPr>
          <a:xfrm>
            <a:off x="3668713" y="3184525"/>
            <a:ext cx="0" cy="5984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1682751" y="5462588"/>
            <a:ext cx="4124325" cy="1889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dirty="0" smtClean="0"/>
              <a:t>Examiners</a:t>
            </a:r>
            <a:endParaRPr lang="en-GB" sz="1200" dirty="0"/>
          </a:p>
        </p:txBody>
      </p:sp>
      <p:grpSp>
        <p:nvGrpSpPr>
          <p:cNvPr id="35849" name="Groupe 17"/>
          <p:cNvGrpSpPr>
            <a:grpSpLocks/>
          </p:cNvGrpSpPr>
          <p:nvPr/>
        </p:nvGrpSpPr>
        <p:grpSpPr bwMode="auto">
          <a:xfrm>
            <a:off x="1631951" y="3783014"/>
            <a:ext cx="860425" cy="1679575"/>
            <a:chOff x="2700060" y="3369275"/>
            <a:chExt cx="1146823" cy="2238633"/>
          </a:xfrm>
        </p:grpSpPr>
        <p:sp>
          <p:nvSpPr>
            <p:cNvPr id="52" name="Ellipse 51"/>
            <p:cNvSpPr/>
            <p:nvPr/>
          </p:nvSpPr>
          <p:spPr>
            <a:xfrm>
              <a:off x="2922231" y="3369275"/>
              <a:ext cx="914073" cy="914073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dirty="0" smtClean="0"/>
                <a:t>S1</a:t>
              </a:r>
              <a:endParaRPr lang="en-GB" sz="1200" dirty="0"/>
            </a:p>
          </p:txBody>
        </p:sp>
        <p:cxnSp>
          <p:nvCxnSpPr>
            <p:cNvPr id="53" name="Connecteur droit avec flèche 52"/>
            <p:cNvCxnSpPr>
              <a:stCxn id="52" idx="3"/>
              <a:endCxn id="56" idx="0"/>
            </p:cNvCxnSpPr>
            <p:nvPr/>
          </p:nvCxnSpPr>
          <p:spPr>
            <a:xfrm flipH="1">
              <a:off x="2913768" y="4150045"/>
              <a:ext cx="141765" cy="6114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4" name="Connecteur droit avec flèche 53"/>
            <p:cNvCxnSpPr>
              <a:stCxn id="52" idx="4"/>
            </p:cNvCxnSpPr>
            <p:nvPr/>
          </p:nvCxnSpPr>
          <p:spPr>
            <a:xfrm>
              <a:off x="3379268" y="4283348"/>
              <a:ext cx="10579" cy="4781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5" name="Connecteur droit avec flèche 54"/>
            <p:cNvCxnSpPr>
              <a:stCxn id="52" idx="5"/>
            </p:cNvCxnSpPr>
            <p:nvPr/>
          </p:nvCxnSpPr>
          <p:spPr>
            <a:xfrm>
              <a:off x="3703001" y="4150045"/>
              <a:ext cx="143882" cy="6114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2700060" y="4761544"/>
              <a:ext cx="427414" cy="399906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600" dirty="0" smtClean="0">
                  <a:solidFill>
                    <a:schemeClr val="tx1"/>
                  </a:solidFill>
                </a:rPr>
                <a:t>P11</a:t>
              </a:r>
              <a:endParaRPr lang="en-GB" sz="600" dirty="0">
                <a:solidFill>
                  <a:schemeClr val="tx1"/>
                </a:solidFill>
              </a:endParaRPr>
            </a:p>
          </p:txBody>
        </p:sp>
        <p:cxnSp>
          <p:nvCxnSpPr>
            <p:cNvPr id="57" name="Connecteur droit avec flèche 56"/>
            <p:cNvCxnSpPr>
              <a:stCxn id="56" idx="2"/>
            </p:cNvCxnSpPr>
            <p:nvPr/>
          </p:nvCxnSpPr>
          <p:spPr>
            <a:xfrm>
              <a:off x="2913768" y="5161450"/>
              <a:ext cx="76173" cy="44645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8" name="Connecteur droit avec flèche 57"/>
            <p:cNvCxnSpPr/>
            <p:nvPr/>
          </p:nvCxnSpPr>
          <p:spPr>
            <a:xfrm flipH="1">
              <a:off x="3389847" y="5062003"/>
              <a:ext cx="0" cy="5459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9" name="Connecteur droit avec flèche 58"/>
            <p:cNvCxnSpPr/>
            <p:nvPr/>
          </p:nvCxnSpPr>
          <p:spPr>
            <a:xfrm flipH="1">
              <a:off x="3846883" y="5062003"/>
              <a:ext cx="0" cy="53532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60" name="Cylindre 59"/>
          <p:cNvSpPr/>
          <p:nvPr/>
        </p:nvSpPr>
        <p:spPr>
          <a:xfrm>
            <a:off x="2698751" y="2332039"/>
            <a:ext cx="1939925" cy="852487"/>
          </a:xfrm>
          <a:prstGeom prst="can">
            <a:avLst>
              <a:gd name="adj" fmla="val 107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500" dirty="0" smtClean="0"/>
              <a:t>450 new applications</a:t>
            </a:r>
            <a:br>
              <a:rPr lang="en-GB" sz="1500" dirty="0" smtClean="0"/>
            </a:br>
            <a:r>
              <a:rPr lang="en-GB" sz="1500" dirty="0" smtClean="0"/>
              <a:t>per week</a:t>
            </a:r>
            <a:endParaRPr lang="en-GB" sz="15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2" name="Ellipse 61"/>
          <p:cNvSpPr/>
          <p:nvPr/>
        </p:nvSpPr>
        <p:spPr bwMode="auto">
          <a:xfrm>
            <a:off x="3325814" y="3783014"/>
            <a:ext cx="685800" cy="6858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dirty="0" smtClean="0"/>
              <a:t>S2</a:t>
            </a:r>
            <a:endParaRPr lang="en-GB" sz="1200" dirty="0"/>
          </a:p>
        </p:txBody>
      </p:sp>
      <p:cxnSp>
        <p:nvCxnSpPr>
          <p:cNvPr id="63" name="Connecteur droit avec flèche 62"/>
          <p:cNvCxnSpPr>
            <a:stCxn id="62" idx="3"/>
          </p:cNvCxnSpPr>
          <p:nvPr/>
        </p:nvCxnSpPr>
        <p:spPr bwMode="auto">
          <a:xfrm flipH="1">
            <a:off x="3303589" y="4368801"/>
            <a:ext cx="122237" cy="4587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>
            <a:stCxn id="62" idx="5"/>
          </p:cNvCxnSpPr>
          <p:nvPr/>
        </p:nvCxnSpPr>
        <p:spPr bwMode="auto">
          <a:xfrm>
            <a:off x="3911601" y="4368801"/>
            <a:ext cx="123825" cy="4587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/>
          <p:nvPr/>
        </p:nvCxnSpPr>
        <p:spPr bwMode="auto">
          <a:xfrm flipH="1">
            <a:off x="3303589" y="5053014"/>
            <a:ext cx="0" cy="409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/>
          <p:nvPr/>
        </p:nvCxnSpPr>
        <p:spPr bwMode="auto">
          <a:xfrm flipH="1">
            <a:off x="4035426" y="5053014"/>
            <a:ext cx="0" cy="409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35852" name="Groupe 28"/>
          <p:cNvGrpSpPr>
            <a:grpSpLocks/>
          </p:cNvGrpSpPr>
          <p:nvPr/>
        </p:nvGrpSpPr>
        <p:grpSpPr bwMode="auto">
          <a:xfrm>
            <a:off x="4897439" y="3783014"/>
            <a:ext cx="693737" cy="1679575"/>
            <a:chOff x="7054655" y="3369275"/>
            <a:chExt cx="924490" cy="2238633"/>
          </a:xfrm>
        </p:grpSpPr>
        <p:sp>
          <p:nvSpPr>
            <p:cNvPr id="68" name="Ellipse 67"/>
            <p:cNvSpPr/>
            <p:nvPr/>
          </p:nvSpPr>
          <p:spPr>
            <a:xfrm>
              <a:off x="7054655" y="3369275"/>
              <a:ext cx="913913" cy="914073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dirty="0" smtClean="0"/>
                <a:t>S3</a:t>
              </a:r>
              <a:endParaRPr lang="en-GB" sz="1200" dirty="0"/>
            </a:p>
          </p:txBody>
        </p:sp>
        <p:cxnSp>
          <p:nvCxnSpPr>
            <p:cNvPr id="69" name="Connecteur droit avec flèche 68"/>
            <p:cNvCxnSpPr>
              <a:stCxn id="68" idx="3"/>
            </p:cNvCxnSpPr>
            <p:nvPr/>
          </p:nvCxnSpPr>
          <p:spPr>
            <a:xfrm flipH="1">
              <a:off x="7063117" y="4150045"/>
              <a:ext cx="124816" cy="6114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0" name="Connecteur droit avec flèche 69"/>
            <p:cNvCxnSpPr>
              <a:stCxn id="68" idx="4"/>
            </p:cNvCxnSpPr>
            <p:nvPr/>
          </p:nvCxnSpPr>
          <p:spPr>
            <a:xfrm>
              <a:off x="7511611" y="4283348"/>
              <a:ext cx="10577" cy="4781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1" name="Connecteur droit avec flèche 70"/>
            <p:cNvCxnSpPr>
              <a:stCxn id="68" idx="5"/>
            </p:cNvCxnSpPr>
            <p:nvPr/>
          </p:nvCxnSpPr>
          <p:spPr>
            <a:xfrm>
              <a:off x="7835288" y="4150045"/>
              <a:ext cx="143857" cy="6114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2" name="Connecteur droit avec flèche 71"/>
            <p:cNvCxnSpPr/>
            <p:nvPr/>
          </p:nvCxnSpPr>
          <p:spPr>
            <a:xfrm flipH="1">
              <a:off x="7063117" y="5062003"/>
              <a:ext cx="0" cy="5459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3" name="Connecteur droit avec flèche 72"/>
            <p:cNvCxnSpPr/>
            <p:nvPr/>
          </p:nvCxnSpPr>
          <p:spPr>
            <a:xfrm flipH="1">
              <a:off x="7522189" y="5062003"/>
              <a:ext cx="0" cy="5459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4" name="Connecteur droit avec flèche 73"/>
            <p:cNvCxnSpPr/>
            <p:nvPr/>
          </p:nvCxnSpPr>
          <p:spPr>
            <a:xfrm flipH="1">
              <a:off x="7979145" y="5062003"/>
              <a:ext cx="0" cy="53532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75" name="Rectangle 74"/>
          <p:cNvSpPr/>
          <p:nvPr/>
        </p:nvSpPr>
        <p:spPr>
          <a:xfrm>
            <a:off x="2008189" y="4827589"/>
            <a:ext cx="320675" cy="30003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600" dirty="0" smtClean="0">
                <a:solidFill>
                  <a:schemeClr val="tx1"/>
                </a:solidFill>
              </a:rPr>
              <a:t>P12</a:t>
            </a:r>
            <a:endParaRPr lang="en-GB" sz="600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373314" y="4827589"/>
            <a:ext cx="320675" cy="30003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600" dirty="0" smtClean="0">
                <a:solidFill>
                  <a:schemeClr val="tx1"/>
                </a:solidFill>
              </a:rPr>
              <a:t>P13</a:t>
            </a:r>
            <a:endParaRPr lang="en-GB" sz="6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008314" y="4835525"/>
            <a:ext cx="320675" cy="30003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600" dirty="0" smtClean="0">
                <a:solidFill>
                  <a:schemeClr val="tx1"/>
                </a:solidFill>
              </a:rPr>
              <a:t>P21</a:t>
            </a:r>
            <a:endParaRPr lang="en-GB" sz="600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730626" y="4827589"/>
            <a:ext cx="320675" cy="30003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600" dirty="0" smtClean="0">
                <a:solidFill>
                  <a:schemeClr val="tx1"/>
                </a:solidFill>
              </a:rPr>
              <a:t>P23</a:t>
            </a:r>
            <a:endParaRPr lang="en-GB" sz="600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095751" y="4822825"/>
            <a:ext cx="320675" cy="30003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600" dirty="0" smtClean="0">
                <a:solidFill>
                  <a:schemeClr val="tx1"/>
                </a:solidFill>
              </a:rPr>
              <a:t>P24</a:t>
            </a:r>
            <a:endParaRPr lang="en-GB" sz="825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24451" y="4846639"/>
            <a:ext cx="320675" cy="30003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600" dirty="0" smtClean="0">
                <a:solidFill>
                  <a:schemeClr val="tx1"/>
                </a:solidFill>
              </a:rPr>
              <a:t>P32</a:t>
            </a:r>
            <a:endParaRPr lang="en-GB" sz="825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5541964" y="4840288"/>
            <a:ext cx="320675" cy="2984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600" dirty="0" smtClean="0">
                <a:solidFill>
                  <a:schemeClr val="tx1"/>
                </a:solidFill>
              </a:rPr>
              <a:t>P33</a:t>
            </a:r>
            <a:endParaRPr lang="en-GB" sz="825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363914" y="4832350"/>
            <a:ext cx="320675" cy="30003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600" dirty="0" smtClean="0">
                <a:solidFill>
                  <a:schemeClr val="tx1"/>
                </a:solidFill>
              </a:rPr>
              <a:t>P22</a:t>
            </a:r>
            <a:endParaRPr lang="en-GB" sz="600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722814" y="4845050"/>
            <a:ext cx="320675" cy="30003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600" dirty="0" smtClean="0">
                <a:solidFill>
                  <a:schemeClr val="tx1"/>
                </a:solidFill>
              </a:rPr>
              <a:t>P31</a:t>
            </a:r>
            <a:endParaRPr lang="en-GB" sz="825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89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mtClean="0"/>
              <a:t>AI-enabled Patent Preclassification</a:t>
            </a:r>
          </a:p>
        </p:txBody>
      </p:sp>
      <p:sp>
        <p:nvSpPr>
          <p:cNvPr id="3686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Today</a:t>
            </a:r>
            <a:endParaRPr lang="fr-FR" altLang="fr-FR" dirty="0" smtClean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682751" y="5462588"/>
            <a:ext cx="4124325" cy="1889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Examiners</a:t>
            </a:r>
          </a:p>
        </p:txBody>
      </p:sp>
      <p:sp>
        <p:nvSpPr>
          <p:cNvPr id="52" name="Ellipse 51"/>
          <p:cNvSpPr/>
          <p:nvPr/>
        </p:nvSpPr>
        <p:spPr bwMode="auto">
          <a:xfrm>
            <a:off x="1798638" y="3783013"/>
            <a:ext cx="685800" cy="6858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S1</a:t>
            </a:r>
          </a:p>
        </p:txBody>
      </p:sp>
      <p:cxnSp>
        <p:nvCxnSpPr>
          <p:cNvPr id="53" name="Connecteur droit avec flèche 52"/>
          <p:cNvCxnSpPr>
            <a:endCxn id="56" idx="0"/>
          </p:cNvCxnSpPr>
          <p:nvPr/>
        </p:nvCxnSpPr>
        <p:spPr bwMode="auto">
          <a:xfrm flipH="1">
            <a:off x="1792289" y="3184526"/>
            <a:ext cx="1063625" cy="16430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 bwMode="auto">
          <a:xfrm flipH="1">
            <a:off x="2149475" y="3184526"/>
            <a:ext cx="858838" cy="16430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/>
          <p:nvPr/>
        </p:nvCxnSpPr>
        <p:spPr bwMode="auto">
          <a:xfrm flipH="1">
            <a:off x="2492376" y="3184526"/>
            <a:ext cx="650875" cy="16430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 bwMode="auto">
          <a:xfrm>
            <a:off x="1631951" y="4827589"/>
            <a:ext cx="320675" cy="30003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" dirty="0">
                <a:solidFill>
                  <a:schemeClr val="tx1"/>
                </a:solidFill>
              </a:rPr>
              <a:t>P11</a:t>
            </a:r>
          </a:p>
        </p:txBody>
      </p:sp>
      <p:cxnSp>
        <p:nvCxnSpPr>
          <p:cNvPr id="57" name="Connecteur droit avec flèche 56"/>
          <p:cNvCxnSpPr>
            <a:stCxn id="56" idx="2"/>
          </p:cNvCxnSpPr>
          <p:nvPr/>
        </p:nvCxnSpPr>
        <p:spPr bwMode="auto">
          <a:xfrm>
            <a:off x="1792288" y="5127626"/>
            <a:ext cx="57150" cy="3349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/>
          <p:nvPr/>
        </p:nvCxnSpPr>
        <p:spPr bwMode="auto">
          <a:xfrm flipH="1">
            <a:off x="2149475" y="5053014"/>
            <a:ext cx="0" cy="409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/>
          <p:nvPr/>
        </p:nvCxnSpPr>
        <p:spPr bwMode="auto">
          <a:xfrm flipH="1">
            <a:off x="2492375" y="5053014"/>
            <a:ext cx="0" cy="401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0" name="Cylindre 59"/>
          <p:cNvSpPr/>
          <p:nvPr/>
        </p:nvSpPr>
        <p:spPr>
          <a:xfrm>
            <a:off x="2698751" y="2332039"/>
            <a:ext cx="1939925" cy="852487"/>
          </a:xfrm>
          <a:prstGeom prst="can">
            <a:avLst>
              <a:gd name="adj" fmla="val 107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00" dirty="0"/>
              <a:t>450 new applications</a:t>
            </a:r>
            <a:br>
              <a:rPr lang="en-US" sz="1500" dirty="0"/>
            </a:br>
            <a:r>
              <a:rPr lang="en-US" sz="1500" dirty="0"/>
              <a:t>per week</a:t>
            </a:r>
            <a:endParaRPr lang="en-US" sz="15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2" name="Ellipse 61"/>
          <p:cNvSpPr/>
          <p:nvPr/>
        </p:nvSpPr>
        <p:spPr bwMode="auto">
          <a:xfrm>
            <a:off x="3325813" y="3783013"/>
            <a:ext cx="685800" cy="6858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S2</a:t>
            </a:r>
          </a:p>
        </p:txBody>
      </p:sp>
      <p:cxnSp>
        <p:nvCxnSpPr>
          <p:cNvPr id="63" name="Connecteur droit avec flèche 62"/>
          <p:cNvCxnSpPr/>
          <p:nvPr/>
        </p:nvCxnSpPr>
        <p:spPr bwMode="auto">
          <a:xfrm flipH="1">
            <a:off x="3240089" y="3192464"/>
            <a:ext cx="52387" cy="16351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/>
          <p:nvPr/>
        </p:nvCxnSpPr>
        <p:spPr bwMode="auto">
          <a:xfrm flipH="1">
            <a:off x="3303588" y="5053014"/>
            <a:ext cx="0" cy="409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/>
          <p:nvPr/>
        </p:nvCxnSpPr>
        <p:spPr bwMode="auto">
          <a:xfrm flipH="1">
            <a:off x="4270375" y="5053014"/>
            <a:ext cx="0" cy="409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8" name="Ellipse 67"/>
          <p:cNvSpPr/>
          <p:nvPr/>
        </p:nvSpPr>
        <p:spPr bwMode="auto">
          <a:xfrm>
            <a:off x="4897438" y="3783013"/>
            <a:ext cx="685800" cy="6858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S3</a:t>
            </a:r>
          </a:p>
        </p:txBody>
      </p:sp>
      <p:cxnSp>
        <p:nvCxnSpPr>
          <p:cNvPr id="69" name="Connecteur droit avec flèche 68"/>
          <p:cNvCxnSpPr/>
          <p:nvPr/>
        </p:nvCxnSpPr>
        <p:spPr bwMode="auto">
          <a:xfrm>
            <a:off x="4168776" y="3201988"/>
            <a:ext cx="735013" cy="1625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0" name="Connecteur droit avec flèche 69"/>
          <p:cNvCxnSpPr/>
          <p:nvPr/>
        </p:nvCxnSpPr>
        <p:spPr bwMode="auto">
          <a:xfrm>
            <a:off x="4333875" y="3201988"/>
            <a:ext cx="914400" cy="1625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1" name="Connecteur droit avec flèche 70"/>
          <p:cNvCxnSpPr/>
          <p:nvPr/>
        </p:nvCxnSpPr>
        <p:spPr bwMode="auto">
          <a:xfrm>
            <a:off x="4489451" y="3201988"/>
            <a:ext cx="1101725" cy="1625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2" name="Connecteur droit avec flèche 71"/>
          <p:cNvCxnSpPr/>
          <p:nvPr/>
        </p:nvCxnSpPr>
        <p:spPr bwMode="auto">
          <a:xfrm flipH="1">
            <a:off x="4903788" y="5053014"/>
            <a:ext cx="0" cy="409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3" name="Connecteur droit avec flèche 72"/>
          <p:cNvCxnSpPr/>
          <p:nvPr/>
        </p:nvCxnSpPr>
        <p:spPr bwMode="auto">
          <a:xfrm flipH="1">
            <a:off x="5248275" y="5053014"/>
            <a:ext cx="0" cy="409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4" name="Connecteur droit avec flèche 73"/>
          <p:cNvCxnSpPr/>
          <p:nvPr/>
        </p:nvCxnSpPr>
        <p:spPr bwMode="auto">
          <a:xfrm flipH="1">
            <a:off x="5591175" y="5053014"/>
            <a:ext cx="0" cy="401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2008189" y="4827589"/>
            <a:ext cx="320675" cy="30003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" dirty="0">
                <a:solidFill>
                  <a:schemeClr val="tx1"/>
                </a:solidFill>
              </a:rPr>
              <a:t>P12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373314" y="4827589"/>
            <a:ext cx="320675" cy="30003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" dirty="0">
                <a:solidFill>
                  <a:schemeClr val="tx1"/>
                </a:solidFill>
              </a:rPr>
              <a:t>P13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008314" y="4835525"/>
            <a:ext cx="320675" cy="30003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" dirty="0">
                <a:solidFill>
                  <a:schemeClr val="tx1"/>
                </a:solidFill>
              </a:rPr>
              <a:t>P21</a:t>
            </a:r>
          </a:p>
        </p:txBody>
      </p:sp>
      <p:sp>
        <p:nvSpPr>
          <p:cNvPr id="78" name="Rectangle 77"/>
          <p:cNvSpPr/>
          <p:nvPr/>
        </p:nvSpPr>
        <p:spPr>
          <a:xfrm>
            <a:off x="3730626" y="4827589"/>
            <a:ext cx="320675" cy="30003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" dirty="0">
                <a:solidFill>
                  <a:schemeClr val="tx1"/>
                </a:solidFill>
              </a:rPr>
              <a:t>P23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095751" y="4822825"/>
            <a:ext cx="320675" cy="30003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" dirty="0">
                <a:solidFill>
                  <a:schemeClr val="tx1"/>
                </a:solidFill>
              </a:rPr>
              <a:t>P24</a:t>
            </a:r>
            <a:endParaRPr lang="en-US" sz="825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24451" y="4846639"/>
            <a:ext cx="320675" cy="30003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" dirty="0">
                <a:solidFill>
                  <a:schemeClr val="tx1"/>
                </a:solidFill>
              </a:rPr>
              <a:t>P32</a:t>
            </a:r>
            <a:endParaRPr lang="en-US" sz="825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5541964" y="4840288"/>
            <a:ext cx="320675" cy="2984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" dirty="0">
                <a:solidFill>
                  <a:schemeClr val="tx1"/>
                </a:solidFill>
              </a:rPr>
              <a:t>P33</a:t>
            </a:r>
            <a:endParaRPr lang="en-US" sz="825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363914" y="4832350"/>
            <a:ext cx="320675" cy="30003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" dirty="0">
                <a:solidFill>
                  <a:schemeClr val="tx1"/>
                </a:solidFill>
              </a:rPr>
              <a:t>P22</a:t>
            </a:r>
          </a:p>
        </p:txBody>
      </p:sp>
      <p:sp>
        <p:nvSpPr>
          <p:cNvPr id="83" name="Rectangle 82"/>
          <p:cNvSpPr/>
          <p:nvPr/>
        </p:nvSpPr>
        <p:spPr>
          <a:xfrm>
            <a:off x="4722814" y="4845050"/>
            <a:ext cx="320675" cy="30003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" dirty="0">
                <a:solidFill>
                  <a:schemeClr val="tx1"/>
                </a:solidFill>
              </a:rPr>
              <a:t>P31</a:t>
            </a:r>
            <a:endParaRPr lang="en-US" sz="825" dirty="0">
              <a:solidFill>
                <a:schemeClr val="tx1"/>
              </a:solidFill>
            </a:endParaRPr>
          </a:p>
        </p:txBody>
      </p:sp>
      <p:sp>
        <p:nvSpPr>
          <p:cNvPr id="84" name="ZoneTexte 83"/>
          <p:cNvSpPr txBox="1"/>
          <p:nvPr/>
        </p:nvSpPr>
        <p:spPr>
          <a:xfrm>
            <a:off x="6732062" y="2994626"/>
            <a:ext cx="3759358" cy="16850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One-step dispatching:</a:t>
            </a:r>
          </a:p>
          <a:p>
            <a:pPr>
              <a:defRPr/>
            </a:pPr>
            <a:r>
              <a:rPr lang="en-US" sz="1650" b="1" strike="dblStrike" dirty="0" err="1">
                <a:latin typeface="Arial" panose="020B0604020202020204" pitchFamily="34" charset="0"/>
                <a:cs typeface="Arial" panose="020B0604020202020204" pitchFamily="34" charset="0"/>
              </a:rPr>
              <a:t>Predispatching</a:t>
            </a:r>
            <a:r>
              <a:rPr lang="en-US" sz="1650" b="1" strike="dblStrike" dirty="0">
                <a:latin typeface="Arial" panose="020B0604020202020204" pitchFamily="34" charset="0"/>
                <a:cs typeface="Arial" panose="020B0604020202020204" pitchFamily="34" charset="0"/>
              </a:rPr>
              <a:t> (Service Managers):</a:t>
            </a:r>
          </a:p>
          <a:p>
            <a:pPr>
              <a:defRPr/>
            </a:pPr>
            <a:endParaRPr lang="en-US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1650" b="1" dirty="0">
                <a:latin typeface="Arial" panose="020B0604020202020204" pitchFamily="34" charset="0"/>
                <a:cs typeface="Arial" panose="020B0604020202020204" pitchFamily="34" charset="0"/>
              </a:rPr>
              <a:t>Distribution :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US" sz="1650" dirty="0">
                <a:latin typeface="Arial" panose="020B0604020202020204" pitchFamily="34" charset="0"/>
                <a:cs typeface="Arial" panose="020B0604020202020204" pitchFamily="34" charset="0"/>
              </a:rPr>
              <a:t>Team managers dispatch patent applications in their poles</a:t>
            </a:r>
          </a:p>
        </p:txBody>
      </p:sp>
      <p:cxnSp>
        <p:nvCxnSpPr>
          <p:cNvPr id="90" name="Connecteur droit avec flèche 89"/>
          <p:cNvCxnSpPr/>
          <p:nvPr/>
        </p:nvCxnSpPr>
        <p:spPr bwMode="auto">
          <a:xfrm flipH="1">
            <a:off x="3494089" y="3192464"/>
            <a:ext cx="52387" cy="16351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1" name="Connecteur droit avec flèche 90"/>
          <p:cNvCxnSpPr/>
          <p:nvPr/>
        </p:nvCxnSpPr>
        <p:spPr bwMode="auto">
          <a:xfrm>
            <a:off x="4046539" y="3201989"/>
            <a:ext cx="223837" cy="16351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2" name="Connecteur droit avec flèche 91"/>
          <p:cNvCxnSpPr/>
          <p:nvPr/>
        </p:nvCxnSpPr>
        <p:spPr bwMode="auto">
          <a:xfrm>
            <a:off x="3821113" y="3201988"/>
            <a:ext cx="23812" cy="1625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0" name="Connecteur droit avec flèche 99"/>
          <p:cNvCxnSpPr>
            <a:stCxn id="82" idx="2"/>
          </p:cNvCxnSpPr>
          <p:nvPr/>
        </p:nvCxnSpPr>
        <p:spPr bwMode="auto">
          <a:xfrm>
            <a:off x="3524251" y="5132388"/>
            <a:ext cx="22225" cy="330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1" name="Connecteur droit avec flèche 100"/>
          <p:cNvCxnSpPr>
            <a:stCxn id="78" idx="2"/>
          </p:cNvCxnSpPr>
          <p:nvPr/>
        </p:nvCxnSpPr>
        <p:spPr bwMode="auto">
          <a:xfrm flipH="1">
            <a:off x="3857625" y="5127626"/>
            <a:ext cx="33338" cy="327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724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Methodology</a:t>
            </a:r>
          </a:p>
        </p:txBody>
      </p:sp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Tx/>
              <a:buAutoNum type="arabicPeriod"/>
              <a:defRPr/>
            </a:pPr>
            <a:r>
              <a:rPr lang="fr-FR" altLang="fr-FR" sz="2400" dirty="0" err="1"/>
              <a:t>Text</a:t>
            </a:r>
            <a:r>
              <a:rPr lang="fr-FR" altLang="fr-FR" sz="2400" dirty="0"/>
              <a:t> </a:t>
            </a:r>
            <a:r>
              <a:rPr lang="fr-FR" altLang="fr-FR" sz="2400" dirty="0" err="1"/>
              <a:t>processing</a:t>
            </a:r>
            <a:endParaRPr lang="fr-FR" altLang="fr-FR" sz="2400" dirty="0"/>
          </a:p>
          <a:p>
            <a:pPr lvl="3" indent="0">
              <a:buNone/>
              <a:defRPr/>
            </a:pPr>
            <a:r>
              <a:rPr lang="fr-FR" altLang="fr-FR" dirty="0" err="1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Text</a:t>
            </a:r>
            <a:r>
              <a:rPr lang="fr-FR" altLang="fr-FR" dirty="0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 Mining : </a:t>
            </a:r>
            <a:r>
              <a:rPr lang="fr-FR" altLang="fr-FR" dirty="0" err="1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lowercase</a:t>
            </a:r>
            <a:r>
              <a:rPr lang="fr-FR" altLang="fr-FR" dirty="0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, </a:t>
            </a:r>
            <a:r>
              <a:rPr lang="fr-FR" altLang="fr-FR" dirty="0" err="1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punctuation</a:t>
            </a:r>
            <a:r>
              <a:rPr lang="fr-FR" altLang="fr-FR" dirty="0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fr-FR" dirty="0" err="1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removal</a:t>
            </a:r>
            <a:r>
              <a:rPr lang="fr-FR" altLang="fr-FR" dirty="0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, </a:t>
            </a:r>
            <a:r>
              <a:rPr lang="fr-FR" altLang="fr-FR" dirty="0" err="1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stopwords</a:t>
            </a:r>
            <a:r>
              <a:rPr lang="fr-FR" altLang="fr-FR" dirty="0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fr-FR" dirty="0" err="1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removal</a:t>
            </a:r>
            <a:r>
              <a:rPr lang="fr-FR" altLang="fr-FR" dirty="0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, lemmatisation, </a:t>
            </a:r>
            <a:r>
              <a:rPr lang="fr-FR" altLang="fr-FR" dirty="0" err="1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stemming</a:t>
            </a:r>
            <a:r>
              <a:rPr lang="fr-FR" altLang="fr-FR" dirty="0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,… </a:t>
            </a:r>
          </a:p>
          <a:p>
            <a:pPr marL="514350" indent="-514350">
              <a:buFontTx/>
              <a:buAutoNum type="arabicPeriod"/>
              <a:defRPr/>
            </a:pPr>
            <a:endParaRPr lang="fr-FR" altLang="fr-FR" sz="2400" dirty="0" smtClean="0"/>
          </a:p>
          <a:p>
            <a:pPr marL="514350" indent="-514350">
              <a:buFontTx/>
              <a:buAutoNum type="arabicPeriod"/>
              <a:defRPr/>
            </a:pPr>
            <a:r>
              <a:rPr lang="fr-FR" altLang="fr-FR" sz="2400" dirty="0" smtClean="0"/>
              <a:t>Model </a:t>
            </a:r>
            <a:r>
              <a:rPr lang="fr-FR" altLang="fr-FR" sz="2400" dirty="0"/>
              <a:t>construction</a:t>
            </a:r>
          </a:p>
          <a:p>
            <a:pPr lvl="3" indent="0">
              <a:buNone/>
              <a:defRPr/>
            </a:pPr>
            <a:r>
              <a:rPr lang="fr-FR" altLang="fr-FR" dirty="0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Machine </a:t>
            </a:r>
            <a:r>
              <a:rPr lang="fr-FR" altLang="fr-FR" dirty="0" err="1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learning</a:t>
            </a:r>
            <a:r>
              <a:rPr lang="fr-FR" altLang="fr-FR" dirty="0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 model: </a:t>
            </a:r>
            <a:r>
              <a:rPr lang="fr-FR" altLang="fr-FR" dirty="0" err="1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FastText</a:t>
            </a:r>
            <a:endParaRPr lang="fr-FR" altLang="fr-FR" dirty="0" smtClean="0">
              <a:solidFill>
                <a:schemeClr val="accent4">
                  <a:lumMod val="65000"/>
                  <a:lumOff val="35000"/>
                </a:schemeClr>
              </a:solidFill>
            </a:endParaRPr>
          </a:p>
          <a:p>
            <a:pPr lvl="3" indent="0">
              <a:buNone/>
              <a:defRPr/>
            </a:pPr>
            <a:r>
              <a:rPr lang="fr-FR" altLang="fr-FR" dirty="0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In the future, </a:t>
            </a:r>
            <a:r>
              <a:rPr lang="fr-FR" altLang="fr-FR" dirty="0" err="1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maybe</a:t>
            </a:r>
            <a:r>
              <a:rPr lang="fr-FR" altLang="fr-FR" dirty="0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 TF-IDF and neural networks</a:t>
            </a:r>
          </a:p>
          <a:p>
            <a:pPr marL="514350" indent="-514350">
              <a:buFontTx/>
              <a:buAutoNum type="arabicPeriod"/>
              <a:defRPr/>
            </a:pPr>
            <a:endParaRPr lang="fr-FR" altLang="fr-FR" sz="2400" dirty="0" smtClean="0"/>
          </a:p>
          <a:p>
            <a:pPr marL="514350" indent="-514350">
              <a:buFontTx/>
              <a:buAutoNum type="arabicPeriod"/>
              <a:defRPr/>
            </a:pPr>
            <a:r>
              <a:rPr lang="fr-FR" altLang="fr-FR" sz="2400" dirty="0" smtClean="0"/>
              <a:t>Model </a:t>
            </a:r>
            <a:r>
              <a:rPr lang="fr-FR" altLang="fr-FR" sz="2400" dirty="0"/>
              <a:t>application on the training set (ca. 20 000 applications)</a:t>
            </a:r>
          </a:p>
          <a:p>
            <a:pPr marL="514350" indent="-514350">
              <a:buFontTx/>
              <a:buAutoNum type="arabicPeriod"/>
              <a:defRPr/>
            </a:pPr>
            <a:endParaRPr lang="fr-FR" altLang="fr-FR" sz="2400" dirty="0" smtClean="0"/>
          </a:p>
          <a:p>
            <a:pPr marL="514350" indent="-514350">
              <a:buFontTx/>
              <a:buAutoNum type="arabicPeriod"/>
              <a:defRPr/>
            </a:pPr>
            <a:r>
              <a:rPr lang="fr-FR" altLang="fr-FR" sz="2400" dirty="0" err="1" smtClean="0"/>
              <a:t>Comparison</a:t>
            </a:r>
            <a:r>
              <a:rPr lang="fr-FR" altLang="fr-FR" sz="2400" dirty="0" smtClean="0"/>
              <a:t> </a:t>
            </a:r>
            <a:r>
              <a:rPr lang="fr-FR" altLang="fr-FR" sz="2400" dirty="0" err="1"/>
              <a:t>with</a:t>
            </a:r>
            <a:r>
              <a:rPr lang="fr-FR" altLang="fr-FR" sz="2400" dirty="0"/>
              <a:t> the correct team</a:t>
            </a:r>
          </a:p>
          <a:p>
            <a:pPr lvl="1" indent="0">
              <a:buNone/>
              <a:defRPr/>
            </a:pPr>
            <a:endParaRPr lang="fr-FR" altLang="fr-FR" sz="1200" dirty="0">
              <a:solidFill>
                <a:schemeClr val="tx2"/>
              </a:solidFill>
            </a:endParaRPr>
          </a:p>
          <a:p>
            <a:pPr marL="514350" indent="-514350">
              <a:buFontTx/>
              <a:buAutoNum type="arabicPeriod"/>
              <a:defRPr/>
            </a:pPr>
            <a:r>
              <a:rPr lang="fr-FR" altLang="fr-FR" sz="2400" dirty="0" err="1"/>
              <a:t>Graphic</a:t>
            </a:r>
            <a:r>
              <a:rPr lang="fr-FR" altLang="fr-FR" sz="2400" dirty="0"/>
              <a:t> interface R-</a:t>
            </a:r>
            <a:r>
              <a:rPr lang="fr-FR" altLang="fr-FR" sz="2400" dirty="0" err="1"/>
              <a:t>Shiny</a:t>
            </a:r>
            <a:r>
              <a:rPr lang="fr-FR" altLang="fr-FR" sz="2400" dirty="0"/>
              <a:t> to </a:t>
            </a:r>
            <a:r>
              <a:rPr lang="fr-FR" altLang="fr-FR" sz="2400" dirty="0" err="1"/>
              <a:t>apply</a:t>
            </a:r>
            <a:r>
              <a:rPr lang="fr-FR" altLang="fr-FR" sz="2400" dirty="0"/>
              <a:t> the model on new applications </a:t>
            </a:r>
          </a:p>
          <a:p>
            <a:pPr marL="514350" indent="-514350">
              <a:buFontTx/>
              <a:buAutoNum type="arabicPeriod"/>
              <a:defRPr/>
            </a:pPr>
            <a:endParaRPr lang="fr-FR" altLang="fr-FR" sz="2400" dirty="0"/>
          </a:p>
          <a:p>
            <a:pPr marL="514350" indent="-514350">
              <a:buFontTx/>
              <a:buAutoNum type="arabicPeriod"/>
              <a:defRPr/>
            </a:pPr>
            <a:r>
              <a:rPr lang="fr-FR" altLang="fr-FR" sz="2400" dirty="0" smtClean="0"/>
              <a:t>Export </a:t>
            </a:r>
            <a:r>
              <a:rPr lang="fr-FR" altLang="fr-FR" sz="2400" dirty="0"/>
              <a:t>of the </a:t>
            </a:r>
            <a:r>
              <a:rPr lang="fr-FR" altLang="fr-FR" sz="2400" dirty="0" err="1"/>
              <a:t>predicted</a:t>
            </a:r>
            <a:r>
              <a:rPr lang="fr-FR" altLang="fr-FR" sz="2400" dirty="0"/>
              <a:t> team</a:t>
            </a:r>
            <a:endParaRPr lang="fr-FR" altLang="fr-FR" dirty="0" smtClean="0"/>
          </a:p>
          <a:p>
            <a:pPr marL="514350" indent="-514350">
              <a:defRPr/>
            </a:pPr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174658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mtClean="0"/>
              <a:t>Results</a:t>
            </a: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728141"/>
              </p:ext>
            </p:extLst>
          </p:nvPr>
        </p:nvGraphicFramePr>
        <p:xfrm>
          <a:off x="710407" y="2828926"/>
          <a:ext cx="6095997" cy="33369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</a:tblGrid>
              <a:tr h="370769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P1</a:t>
                      </a:r>
                      <a:endParaRPr lang="fr-F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P2</a:t>
                      </a:r>
                      <a:endParaRPr lang="fr-F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P3</a:t>
                      </a:r>
                      <a:endParaRPr lang="fr-F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P4</a:t>
                      </a:r>
                      <a:endParaRPr lang="fr-F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P5</a:t>
                      </a:r>
                      <a:endParaRPr lang="fr-F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P6</a:t>
                      </a:r>
                      <a:endParaRPr lang="fr-F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P7</a:t>
                      </a:r>
                      <a:endParaRPr lang="fr-F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P8</a:t>
                      </a:r>
                      <a:endParaRPr lang="fr-FR" sz="1800" dirty="0"/>
                    </a:p>
                  </a:txBody>
                  <a:tcPr marT="45711" marB="45711"/>
                </a:tc>
              </a:tr>
              <a:tr h="370769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P1</a:t>
                      </a:r>
                      <a:endParaRPr lang="fr-F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1385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51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61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49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35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49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</a:tr>
              <a:tr h="370769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P2</a:t>
                      </a:r>
                      <a:endParaRPr lang="fr-F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36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1503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84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39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140</a:t>
                      </a:r>
                      <a:endParaRPr lang="fr-FR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26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39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</a:tr>
              <a:tr h="370769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P3</a:t>
                      </a:r>
                      <a:endParaRPr lang="fr-F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56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84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2160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36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50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61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</a:tr>
              <a:tr h="370769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P4</a:t>
                      </a:r>
                      <a:endParaRPr lang="fr-F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21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38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2219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106</a:t>
                      </a:r>
                      <a:endParaRPr lang="fr-FR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35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24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47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</a:tr>
              <a:tr h="370769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P5</a:t>
                      </a:r>
                      <a:endParaRPr lang="fr-F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42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51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66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136</a:t>
                      </a:r>
                      <a:endParaRPr lang="fr-FR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1326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36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34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</a:tr>
              <a:tr h="370769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P6</a:t>
                      </a:r>
                      <a:endParaRPr lang="fr-F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104</a:t>
                      </a:r>
                      <a:endParaRPr lang="fr-FR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47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29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25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1589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45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45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</a:tr>
              <a:tr h="370769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P7</a:t>
                      </a:r>
                      <a:endParaRPr lang="fr-F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45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23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47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1908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76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</a:tr>
              <a:tr h="370769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P8</a:t>
                      </a:r>
                      <a:endParaRPr lang="fr-F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33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56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21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46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43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54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59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1398</a:t>
                      </a:r>
                      <a:endParaRPr lang="fr-FR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491" name="ZoneTexte 1"/>
          <p:cNvSpPr txBox="1">
            <a:spLocks noChangeArrowheads="1"/>
          </p:cNvSpPr>
          <p:nvPr/>
        </p:nvSpPr>
        <p:spPr bwMode="auto">
          <a:xfrm>
            <a:off x="7847476" y="4695550"/>
            <a:ext cx="381546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defRPr/>
            </a:pPr>
            <a:r>
              <a:rPr lang="fr-FR" altLang="fr-FR" sz="1400" dirty="0" err="1">
                <a:solidFill>
                  <a:schemeClr val="accent4">
                    <a:lumMod val="65000"/>
                    <a:lumOff val="35000"/>
                  </a:schemeClr>
                </a:solidFill>
              </a:rPr>
              <a:t>Error</a:t>
            </a:r>
            <a:r>
              <a:rPr lang="fr-FR" altLang="fr-FR" sz="1400" dirty="0">
                <a:solidFill>
                  <a:schemeClr val="accent4">
                    <a:lumMod val="65000"/>
                    <a:lumOff val="35000"/>
                  </a:schemeClr>
                </a:solidFill>
              </a:rPr>
              <a:t> rate </a:t>
            </a:r>
            <a:r>
              <a:rPr lang="fr-FR" altLang="fr-FR" sz="1400" dirty="0" err="1">
                <a:solidFill>
                  <a:schemeClr val="accent4">
                    <a:lumMod val="65000"/>
                    <a:lumOff val="35000"/>
                  </a:schemeClr>
                </a:solidFill>
              </a:rPr>
              <a:t>with</a:t>
            </a:r>
            <a:r>
              <a:rPr lang="fr-FR" altLang="fr-FR" sz="1400" dirty="0">
                <a:solidFill>
                  <a:schemeClr val="accent4">
                    <a:lumMod val="65000"/>
                    <a:lumOff val="35000"/>
                  </a:schemeClr>
                </a:solidFill>
              </a:rPr>
              <a:t> </a:t>
            </a:r>
            <a:r>
              <a:rPr lang="fr-FR" altLang="fr-FR" sz="1400" dirty="0" err="1">
                <a:solidFill>
                  <a:schemeClr val="accent4">
                    <a:lumMod val="65000"/>
                    <a:lumOff val="35000"/>
                  </a:schemeClr>
                </a:solidFill>
              </a:rPr>
              <a:t>manual</a:t>
            </a:r>
            <a:r>
              <a:rPr lang="fr-FR" altLang="fr-FR" sz="1400" dirty="0">
                <a:solidFill>
                  <a:schemeClr val="accent4">
                    <a:lumMod val="65000"/>
                    <a:lumOff val="35000"/>
                  </a:schemeClr>
                </a:solidFill>
              </a:rPr>
              <a:t> distribution : 5 to 10 %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542506" y="2473325"/>
            <a:ext cx="124906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dirty="0">
                <a:solidFill>
                  <a:schemeClr val="accent5">
                    <a:lumMod val="50000"/>
                  </a:schemeClr>
                </a:solidFill>
              </a:rPr>
              <a:t>Reference</a:t>
            </a:r>
          </a:p>
        </p:txBody>
      </p:sp>
      <p:sp>
        <p:nvSpPr>
          <p:cNvPr id="10" name="ZoneTexte 9"/>
          <p:cNvSpPr txBox="1"/>
          <p:nvPr/>
        </p:nvSpPr>
        <p:spPr>
          <a:xfrm rot="16200000">
            <a:off x="-143331" y="4468297"/>
            <a:ext cx="121058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dirty="0" err="1">
                <a:solidFill>
                  <a:schemeClr val="accent5">
                    <a:lumMod val="50000"/>
                  </a:schemeClr>
                </a:solidFill>
              </a:rPr>
              <a:t>Prediction</a:t>
            </a:r>
            <a:endParaRPr lang="fr-FR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666081" y="2055859"/>
            <a:ext cx="4184650" cy="400050"/>
          </a:xfrm>
          <a:prstGeom prst="rect">
            <a:avLst/>
          </a:prstGeom>
          <a:solidFill>
            <a:schemeClr val="accent5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2000" dirty="0" err="1">
                <a:solidFill>
                  <a:schemeClr val="accent5">
                    <a:lumMod val="25000"/>
                  </a:schemeClr>
                </a:solidFill>
              </a:rPr>
              <a:t>Reliability</a:t>
            </a:r>
            <a:r>
              <a:rPr lang="fr-FR" sz="2000" dirty="0">
                <a:solidFill>
                  <a:schemeClr val="accent5">
                    <a:lumMod val="25000"/>
                  </a:schemeClr>
                </a:solidFill>
              </a:rPr>
              <a:t>: 85 % of the training set </a:t>
            </a:r>
          </a:p>
        </p:txBody>
      </p:sp>
      <p:cxnSp>
        <p:nvCxnSpPr>
          <p:cNvPr id="3" name="Connecteur droit 2"/>
          <p:cNvCxnSpPr/>
          <p:nvPr/>
        </p:nvCxnSpPr>
        <p:spPr bwMode="auto">
          <a:xfrm>
            <a:off x="7259541" y="1017767"/>
            <a:ext cx="15902" cy="5367130"/>
          </a:xfrm>
          <a:prstGeom prst="line">
            <a:avLst/>
          </a:prstGeom>
          <a:solidFill>
            <a:schemeClr val="tx2"/>
          </a:solidFill>
          <a:ln w="28575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ZoneTexte 4"/>
          <p:cNvSpPr txBox="1"/>
          <p:nvPr/>
        </p:nvSpPr>
        <p:spPr>
          <a:xfrm>
            <a:off x="7436357" y="1552273"/>
            <a:ext cx="3454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New organisation with 10 teams</a:t>
            </a:r>
            <a:endParaRPr lang="en-GB" dirty="0"/>
          </a:p>
        </p:txBody>
      </p:sp>
      <p:sp>
        <p:nvSpPr>
          <p:cNvPr id="14" name="ZoneTexte 13"/>
          <p:cNvSpPr txBox="1"/>
          <p:nvPr/>
        </p:nvSpPr>
        <p:spPr>
          <a:xfrm>
            <a:off x="8003155" y="2986162"/>
            <a:ext cx="2494594" cy="400110"/>
          </a:xfrm>
          <a:prstGeom prst="rect">
            <a:avLst/>
          </a:prstGeom>
          <a:solidFill>
            <a:schemeClr val="accent5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2000" dirty="0" smtClean="0">
                <a:solidFill>
                  <a:schemeClr val="accent5">
                    <a:lumMod val="25000"/>
                  </a:schemeClr>
                </a:solidFill>
              </a:rPr>
              <a:t>New </a:t>
            </a:r>
            <a:r>
              <a:rPr lang="fr-FR" sz="2000" dirty="0" err="1" smtClean="0">
                <a:solidFill>
                  <a:schemeClr val="accent5">
                    <a:lumMod val="25000"/>
                  </a:schemeClr>
                </a:solidFill>
              </a:rPr>
              <a:t>r</a:t>
            </a:r>
            <a:r>
              <a:rPr lang="fr-FR" sz="2000" dirty="0" err="1" smtClean="0">
                <a:solidFill>
                  <a:schemeClr val="accent5">
                    <a:lumMod val="25000"/>
                  </a:schemeClr>
                </a:solidFill>
              </a:rPr>
              <a:t>eliability</a:t>
            </a:r>
            <a:r>
              <a:rPr lang="fr-FR" sz="2000" dirty="0">
                <a:solidFill>
                  <a:schemeClr val="accent5">
                    <a:lumMod val="25000"/>
                  </a:schemeClr>
                </a:solidFill>
              </a:rPr>
              <a:t>: </a:t>
            </a:r>
            <a:r>
              <a:rPr lang="fr-FR" sz="2000" dirty="0" smtClean="0">
                <a:solidFill>
                  <a:schemeClr val="accent5">
                    <a:lumMod val="25000"/>
                  </a:schemeClr>
                </a:solidFill>
              </a:rPr>
              <a:t>75 %</a:t>
            </a:r>
            <a:endParaRPr lang="fr-FR" sz="2000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8369410" y="1121071"/>
            <a:ext cx="1762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After April 2019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2837120" y="1061033"/>
            <a:ext cx="1954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Before April 2019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3311641" y="1513387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8 teams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2721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91" grpId="0"/>
      <p:bldP spid="5" grpId="0"/>
      <p:bldP spid="14" grpId="0" animBg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altLang="fr-FR" dirty="0" err="1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Work</a:t>
            </a:r>
            <a:r>
              <a:rPr lang="fr-FR" altLang="fr-FR" dirty="0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 in </a:t>
            </a:r>
            <a:r>
              <a:rPr lang="fr-FR" altLang="fr-FR" dirty="0" err="1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progress</a:t>
            </a:r>
            <a:endParaRPr lang="fr-FR" altLang="fr-FR" dirty="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67910" y="1196975"/>
            <a:ext cx="9892140" cy="4891088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The new organisation implies for the IA tool another learning session</a:t>
            </a:r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r>
              <a:rPr lang="en-GB" dirty="0" smtClean="0"/>
              <a:t>Reduce the time spent by service managers in file distribution (1d/w)</a:t>
            </a:r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r>
              <a:rPr lang="en-GB" dirty="0" smtClean="0"/>
              <a:t>Next step :</a:t>
            </a:r>
          </a:p>
          <a:p>
            <a:pPr eaLnBrk="1" hangingPunct="1">
              <a:defRPr/>
            </a:pPr>
            <a:r>
              <a:rPr lang="en-GB" dirty="0" smtClean="0"/>
              <a:t>	IPC Proposal for examiners</a:t>
            </a:r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12304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PI Bleu v1a">
  <a:themeElements>
    <a:clrScheme name="INPI Bleu v1a 1">
      <a:dk1>
        <a:srgbClr val="000000"/>
      </a:dk1>
      <a:lt1>
        <a:srgbClr val="FFFFFF"/>
      </a:lt1>
      <a:dk2>
        <a:srgbClr val="0082A4"/>
      </a:dk2>
      <a:lt2>
        <a:srgbClr val="4C5459"/>
      </a:lt2>
      <a:accent1>
        <a:srgbClr val="89CCCF"/>
      </a:accent1>
      <a:accent2>
        <a:srgbClr val="A60F1A"/>
      </a:accent2>
      <a:accent3>
        <a:srgbClr val="FFFFFF"/>
      </a:accent3>
      <a:accent4>
        <a:srgbClr val="000000"/>
      </a:accent4>
      <a:accent5>
        <a:srgbClr val="C4E2E4"/>
      </a:accent5>
      <a:accent6>
        <a:srgbClr val="960C16"/>
      </a:accent6>
      <a:hlink>
        <a:srgbClr val="868429"/>
      </a:hlink>
      <a:folHlink>
        <a:srgbClr val="EB690B"/>
      </a:folHlink>
    </a:clrScheme>
    <a:fontScheme name="INPI Bleu v1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INPI Bleu v1a 1">
        <a:dk1>
          <a:srgbClr val="000000"/>
        </a:dk1>
        <a:lt1>
          <a:srgbClr val="FFFFFF"/>
        </a:lt1>
        <a:dk2>
          <a:srgbClr val="0082A4"/>
        </a:dk2>
        <a:lt2>
          <a:srgbClr val="4C5459"/>
        </a:lt2>
        <a:accent1>
          <a:srgbClr val="89CCCF"/>
        </a:accent1>
        <a:accent2>
          <a:srgbClr val="A60F1A"/>
        </a:accent2>
        <a:accent3>
          <a:srgbClr val="FFFFFF"/>
        </a:accent3>
        <a:accent4>
          <a:srgbClr val="000000"/>
        </a:accent4>
        <a:accent5>
          <a:srgbClr val="C4E2E4"/>
        </a:accent5>
        <a:accent6>
          <a:srgbClr val="960C16"/>
        </a:accent6>
        <a:hlink>
          <a:srgbClr val="868429"/>
        </a:hlink>
        <a:folHlink>
          <a:srgbClr val="EB690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inpi_bleu.ppt [Mode de compatibilité]" id="{4F603551-7B58-47B7-939A-DA076345FAA4}" vid="{F4220E34-82FA-473C-AFFC-6B5A96FC0646}"/>
    </a:ext>
  </a:extLst>
</a:theme>
</file>

<file path=ppt/theme/theme2.xml><?xml version="1.0" encoding="utf-8"?>
<a:theme xmlns:a="http://schemas.openxmlformats.org/drawingml/2006/main" name="INPI Bleu sans Bayadère">
  <a:themeElements>
    <a:clrScheme name="INPI Bleu sans Bayadère 1">
      <a:dk1>
        <a:srgbClr val="000000"/>
      </a:dk1>
      <a:lt1>
        <a:srgbClr val="FFFFFF"/>
      </a:lt1>
      <a:dk2>
        <a:srgbClr val="0082A4"/>
      </a:dk2>
      <a:lt2>
        <a:srgbClr val="4C5459"/>
      </a:lt2>
      <a:accent1>
        <a:srgbClr val="89CCCF"/>
      </a:accent1>
      <a:accent2>
        <a:srgbClr val="A60F1A"/>
      </a:accent2>
      <a:accent3>
        <a:srgbClr val="FFFFFF"/>
      </a:accent3>
      <a:accent4>
        <a:srgbClr val="000000"/>
      </a:accent4>
      <a:accent5>
        <a:srgbClr val="C4E2E4"/>
      </a:accent5>
      <a:accent6>
        <a:srgbClr val="960C16"/>
      </a:accent6>
      <a:hlink>
        <a:srgbClr val="868429"/>
      </a:hlink>
      <a:folHlink>
        <a:srgbClr val="EB690B"/>
      </a:folHlink>
    </a:clrScheme>
    <a:fontScheme name="INPI Bleu sans Bayadèr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INPI Bleu sans Bayadère 1">
        <a:dk1>
          <a:srgbClr val="000000"/>
        </a:dk1>
        <a:lt1>
          <a:srgbClr val="FFFFFF"/>
        </a:lt1>
        <a:dk2>
          <a:srgbClr val="0082A4"/>
        </a:dk2>
        <a:lt2>
          <a:srgbClr val="4C5459"/>
        </a:lt2>
        <a:accent1>
          <a:srgbClr val="89CCCF"/>
        </a:accent1>
        <a:accent2>
          <a:srgbClr val="A60F1A"/>
        </a:accent2>
        <a:accent3>
          <a:srgbClr val="FFFFFF"/>
        </a:accent3>
        <a:accent4>
          <a:srgbClr val="000000"/>
        </a:accent4>
        <a:accent5>
          <a:srgbClr val="C4E2E4"/>
        </a:accent5>
        <a:accent6>
          <a:srgbClr val="960C16"/>
        </a:accent6>
        <a:hlink>
          <a:srgbClr val="868429"/>
        </a:hlink>
        <a:folHlink>
          <a:srgbClr val="EB690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inpi_bleu.ppt [Mode de compatibilité]" id="{4F603551-7B58-47B7-939A-DA076345FAA4}" vid="{73A094D1-F5DB-4FA9-B58B-714FE959763F}"/>
    </a:ext>
  </a:extLst>
</a:theme>
</file>

<file path=ppt/theme/theme3.xml><?xml version="1.0" encoding="utf-8"?>
<a:theme xmlns:a="http://schemas.openxmlformats.org/drawingml/2006/main" name="INPI Bleu Chapitre">
  <a:themeElements>
    <a:clrScheme name="INPI Bleu Chapitre 1">
      <a:dk1>
        <a:srgbClr val="000000"/>
      </a:dk1>
      <a:lt1>
        <a:srgbClr val="FFFFFF"/>
      </a:lt1>
      <a:dk2>
        <a:srgbClr val="0082A4"/>
      </a:dk2>
      <a:lt2>
        <a:srgbClr val="4C5459"/>
      </a:lt2>
      <a:accent1>
        <a:srgbClr val="89CCCF"/>
      </a:accent1>
      <a:accent2>
        <a:srgbClr val="A60F1A"/>
      </a:accent2>
      <a:accent3>
        <a:srgbClr val="FFFFFF"/>
      </a:accent3>
      <a:accent4>
        <a:srgbClr val="000000"/>
      </a:accent4>
      <a:accent5>
        <a:srgbClr val="C4E2E4"/>
      </a:accent5>
      <a:accent6>
        <a:srgbClr val="960C16"/>
      </a:accent6>
      <a:hlink>
        <a:srgbClr val="868429"/>
      </a:hlink>
      <a:folHlink>
        <a:srgbClr val="EB690B"/>
      </a:folHlink>
    </a:clrScheme>
    <a:fontScheme name="INPI Bleu Chapitr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INPI Bleu Chapitre 1">
        <a:dk1>
          <a:srgbClr val="000000"/>
        </a:dk1>
        <a:lt1>
          <a:srgbClr val="FFFFFF"/>
        </a:lt1>
        <a:dk2>
          <a:srgbClr val="0082A4"/>
        </a:dk2>
        <a:lt2>
          <a:srgbClr val="4C5459"/>
        </a:lt2>
        <a:accent1>
          <a:srgbClr val="89CCCF"/>
        </a:accent1>
        <a:accent2>
          <a:srgbClr val="A60F1A"/>
        </a:accent2>
        <a:accent3>
          <a:srgbClr val="FFFFFF"/>
        </a:accent3>
        <a:accent4>
          <a:srgbClr val="000000"/>
        </a:accent4>
        <a:accent5>
          <a:srgbClr val="C4E2E4"/>
        </a:accent5>
        <a:accent6>
          <a:srgbClr val="960C16"/>
        </a:accent6>
        <a:hlink>
          <a:srgbClr val="868429"/>
        </a:hlink>
        <a:folHlink>
          <a:srgbClr val="EB690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inpi_bleu.ppt [Mode de compatibilité]" id="{4F603551-7B58-47B7-939A-DA076345FAA4}" vid="{B0393A2E-3DE7-4FB3-92B9-12C49286B2DE}"/>
    </a:ext>
  </a:extLst>
</a:theme>
</file>

<file path=ppt/theme/theme4.xml><?xml version="1.0" encoding="utf-8"?>
<a:theme xmlns:a="http://schemas.openxmlformats.org/drawingml/2006/main" name="INPI Bleu Clôture">
  <a:themeElements>
    <a:clrScheme name="INPI Bleu Clôture 1">
      <a:dk1>
        <a:srgbClr val="000000"/>
      </a:dk1>
      <a:lt1>
        <a:srgbClr val="FFFFFF"/>
      </a:lt1>
      <a:dk2>
        <a:srgbClr val="0082A4"/>
      </a:dk2>
      <a:lt2>
        <a:srgbClr val="4C5459"/>
      </a:lt2>
      <a:accent1>
        <a:srgbClr val="89CCCF"/>
      </a:accent1>
      <a:accent2>
        <a:srgbClr val="A60F1A"/>
      </a:accent2>
      <a:accent3>
        <a:srgbClr val="FFFFFF"/>
      </a:accent3>
      <a:accent4>
        <a:srgbClr val="000000"/>
      </a:accent4>
      <a:accent5>
        <a:srgbClr val="C4E2E4"/>
      </a:accent5>
      <a:accent6>
        <a:srgbClr val="960C16"/>
      </a:accent6>
      <a:hlink>
        <a:srgbClr val="868429"/>
      </a:hlink>
      <a:folHlink>
        <a:srgbClr val="EB690B"/>
      </a:folHlink>
    </a:clrScheme>
    <a:fontScheme name="INPI Bleu Clôtur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INPI Bleu Clôture 1">
        <a:dk1>
          <a:srgbClr val="000000"/>
        </a:dk1>
        <a:lt1>
          <a:srgbClr val="FFFFFF"/>
        </a:lt1>
        <a:dk2>
          <a:srgbClr val="0082A4"/>
        </a:dk2>
        <a:lt2>
          <a:srgbClr val="4C5459"/>
        </a:lt2>
        <a:accent1>
          <a:srgbClr val="89CCCF"/>
        </a:accent1>
        <a:accent2>
          <a:srgbClr val="A60F1A"/>
        </a:accent2>
        <a:accent3>
          <a:srgbClr val="FFFFFF"/>
        </a:accent3>
        <a:accent4>
          <a:srgbClr val="000000"/>
        </a:accent4>
        <a:accent5>
          <a:srgbClr val="C4E2E4"/>
        </a:accent5>
        <a:accent6>
          <a:srgbClr val="960C16"/>
        </a:accent6>
        <a:hlink>
          <a:srgbClr val="868429"/>
        </a:hlink>
        <a:folHlink>
          <a:srgbClr val="EB690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inpi_bleu.ppt [Mode de compatibilité]" id="{4F603551-7B58-47B7-939A-DA076345FAA4}" vid="{E6BA7E05-61FC-4F81-B1B3-5D7C8A1166BE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inpi_bleu</Template>
  <TotalTime>30</TotalTime>
  <Words>391</Words>
  <Application>Microsoft Office PowerPoint</Application>
  <PresentationFormat>Personnalisé</PresentationFormat>
  <Paragraphs>173</Paragraphs>
  <Slides>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4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INPI Bleu v1a</vt:lpstr>
      <vt:lpstr>INPI Bleu sans Bayadère</vt:lpstr>
      <vt:lpstr>INPI Bleu Chapitre</vt:lpstr>
      <vt:lpstr>INPI Bleu Clôture</vt:lpstr>
      <vt:lpstr>Pre-classification and AI</vt:lpstr>
      <vt:lpstr>AI-enabled Patent Preclassification</vt:lpstr>
      <vt:lpstr>AI-enabled Patent Preclassification</vt:lpstr>
      <vt:lpstr>Methodology</vt:lpstr>
      <vt:lpstr>Results</vt:lpstr>
      <vt:lpstr>Work in progress</vt:lpstr>
    </vt:vector>
  </TitlesOfParts>
  <Company>INPI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Pre-classification and AI</dc:title>
  <dc:creator>Lemenager Godefroy</dc:creator>
  <cp:lastModifiedBy>Godefroy Leménager</cp:lastModifiedBy>
  <cp:revision>3</cp:revision>
  <dcterms:created xsi:type="dcterms:W3CDTF">2020-02-13T13:51:41Z</dcterms:created>
  <dcterms:modified xsi:type="dcterms:W3CDTF">2020-02-19T08:04:57Z</dcterms:modified>
</cp:coreProperties>
</file>