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309" r:id="rId4"/>
    <p:sldId id="310" r:id="rId5"/>
    <p:sldId id="303" r:id="rId6"/>
    <p:sldId id="304" r:id="rId7"/>
    <p:sldId id="306" r:id="rId8"/>
    <p:sldId id="302" r:id="rId9"/>
    <p:sldId id="301" r:id="rId10"/>
    <p:sldId id="311" r:id="rId11"/>
    <p:sldId id="296" r:id="rId12"/>
    <p:sldId id="312" r:id="rId13"/>
    <p:sldId id="313" r:id="rId14"/>
    <p:sldId id="279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00"/>
    <a:srgbClr val="EAA316"/>
    <a:srgbClr val="F18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750" autoAdjust="0"/>
  </p:normalViewPr>
  <p:slideViewPr>
    <p:cSldViewPr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pogvafs01\DAT1\OrgClaims\Shared\_ITS4ICSD\Presentations_meetings_missions\IPC_CE\CE52_Feb2020\10.%20Handover%20of%20WL%20mgmt%20from%20EPO%20to%20WIPO\Copy%20of%2020200117_evolution_IPCreclassification_backlo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pogvafs01\DAT1\OrgClaims\Shared\_ITS4ICSD\Presentations_meetings_missions\IPC_CE\CE52_Feb2020\10.%20Handover%20of%20WL%20mgmt%20from%20EPO%20to%20WIPO\20200206_Residual_reclassific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IPC Reclassification backlog </a:t>
            </a:r>
            <a:r>
              <a:rPr lang="en-US">
                <a:solidFill>
                  <a:srgbClr val="FF0000"/>
                </a:solidFill>
              </a:rPr>
              <a:t>according to IPCWLMS RWL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3516850673293"/>
          <c:y val="9.795123435657499E-2"/>
          <c:w val="0.78339529795792839"/>
          <c:h val="0.749367088607594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Sheet1!$A$18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8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87-40E3-A407-FF503671B10A}"/>
              </c:ext>
            </c:extLst>
          </c:dPt>
          <c:dPt>
            <c:idx val="14"/>
            <c:marker>
              <c:symbol val="square"/>
              <c:size val="7"/>
            </c:marker>
            <c:bubble3D val="0"/>
            <c:extLst>
              <c:ext xmlns:c16="http://schemas.microsoft.com/office/drawing/2014/chart" uri="{C3380CC4-5D6E-409C-BE32-E72D297353CC}">
                <c16:uniqueId val="{00000002-5887-40E3-A407-FF503671B10A}"/>
              </c:ext>
            </c:extLst>
          </c:dPt>
          <c:dPt>
            <c:idx val="15"/>
            <c:bubble3D val="0"/>
            <c:spPr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887-40E3-A407-FF503671B10A}"/>
              </c:ext>
            </c:extLst>
          </c:dPt>
          <c:dPt>
            <c:idx val="16"/>
            <c:bubble3D val="0"/>
            <c:spPr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5887-40E3-A407-FF503671B10A}"/>
              </c:ext>
            </c:extLst>
          </c:dPt>
          <c:dPt>
            <c:idx val="17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5887-40E3-A407-FF503671B10A}"/>
              </c:ext>
            </c:extLst>
          </c:dPt>
          <c:trendline>
            <c:trendlineType val="linear"/>
            <c:dispRSqr val="0"/>
            <c:dispEq val="0"/>
          </c:trendline>
          <c:trendline>
            <c:spPr>
              <a:ln w="34925">
                <a:solidFill>
                  <a:schemeClr val="tx1">
                    <a:shade val="95000"/>
                    <a:satMod val="105000"/>
                  </a:schemeClr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Sheet1!$B$1:$J$1</c:f>
              <c:numCache>
                <c:formatCode>[$-409]d/mmm/yy;@</c:formatCode>
                <c:ptCount val="9"/>
                <c:pt idx="0">
                  <c:v>40940</c:v>
                </c:pt>
                <c:pt idx="1">
                  <c:v>41306</c:v>
                </c:pt>
                <c:pt idx="2">
                  <c:v>41730</c:v>
                </c:pt>
                <c:pt idx="3">
                  <c:v>42083</c:v>
                </c:pt>
                <c:pt idx="4">
                  <c:v>42416</c:v>
                </c:pt>
                <c:pt idx="5">
                  <c:v>42781</c:v>
                </c:pt>
                <c:pt idx="6">
                  <c:v>43136</c:v>
                </c:pt>
                <c:pt idx="7">
                  <c:v>43493</c:v>
                </c:pt>
                <c:pt idx="8">
                  <c:v>43847</c:v>
                </c:pt>
              </c:numCache>
            </c:numRef>
          </c:cat>
          <c:val>
            <c:numRef>
              <c:f>Sheet1!$B$18:$J$18</c:f>
              <c:numCache>
                <c:formatCode>0</c:formatCode>
                <c:ptCount val="9"/>
                <c:pt idx="0">
                  <c:v>555988</c:v>
                </c:pt>
                <c:pt idx="1">
                  <c:v>1579610</c:v>
                </c:pt>
                <c:pt idx="2">
                  <c:v>1552821</c:v>
                </c:pt>
                <c:pt idx="3">
                  <c:v>1760881</c:v>
                </c:pt>
                <c:pt idx="4">
                  <c:v>2172758</c:v>
                </c:pt>
                <c:pt idx="5">
                  <c:v>2523450</c:v>
                </c:pt>
                <c:pt idx="6">
                  <c:v>3709080</c:v>
                </c:pt>
                <c:pt idx="7">
                  <c:v>4549856</c:v>
                </c:pt>
                <c:pt idx="8" formatCode="General">
                  <c:v>6058984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887-40E3-A407-FF503671B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928367"/>
        <c:axId val="1"/>
      </c:lineChart>
      <c:catAx>
        <c:axId val="2059928367"/>
        <c:scaling>
          <c:orientation val="minMax"/>
        </c:scaling>
        <c:delete val="0"/>
        <c:axPos val="b"/>
        <c:numFmt formatCode="[$-409]d\-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families</a:t>
                </a:r>
              </a:p>
            </c:rich>
          </c:tx>
          <c:layout>
            <c:manualLayout>
              <c:xMode val="edge"/>
              <c:yMode val="edge"/>
              <c:x val="7.5998444119718678E-3"/>
              <c:y val="0.3287539621881350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59928367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6000739827097E-2"/>
          <c:y val="2.1750341630618984E-2"/>
          <c:w val="0.72496084425740137"/>
          <c:h val="0.8664873862430716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Sheet1!$A$1</c:f>
              <c:strCache>
                <c:ptCount val="1"/>
                <c:pt idx="0">
                  <c:v>Version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2007.01</c:v>
                </c:pt>
                <c:pt idx="1">
                  <c:v>2007.10</c:v>
                </c:pt>
                <c:pt idx="2">
                  <c:v>2008.01</c:v>
                </c:pt>
                <c:pt idx="3">
                  <c:v>2008.04</c:v>
                </c:pt>
                <c:pt idx="4">
                  <c:v>2009.01</c:v>
                </c:pt>
                <c:pt idx="5">
                  <c:v>2010.01</c:v>
                </c:pt>
                <c:pt idx="6">
                  <c:v>2011.01</c:v>
                </c:pt>
                <c:pt idx="7">
                  <c:v>2012.01</c:v>
                </c:pt>
                <c:pt idx="8">
                  <c:v>2013.01</c:v>
                </c:pt>
                <c:pt idx="9">
                  <c:v>2014.01</c:v>
                </c:pt>
                <c:pt idx="10">
                  <c:v>2015.01</c:v>
                </c:pt>
                <c:pt idx="11">
                  <c:v>2016.01</c:v>
                </c:pt>
                <c:pt idx="12">
                  <c:v>2017.01</c:v>
                </c:pt>
                <c:pt idx="13">
                  <c:v>2018.01</c:v>
                </c:pt>
                <c:pt idx="14">
                  <c:v>2019.01</c:v>
                </c:pt>
                <c:pt idx="15">
                  <c:v>2020.01</c:v>
                </c:pt>
              </c:strCache>
            </c:strRef>
          </c:cat>
          <c:val>
            <c:numRef>
              <c:f>Sheet1!$A$2:$A$16</c:f>
              <c:numCache>
                <c:formatCode>General</c:formatCode>
                <c:ptCount val="15"/>
                <c:pt idx="0">
                  <c:v>2007.01</c:v>
                </c:pt>
                <c:pt idx="1">
                  <c:v>0</c:v>
                </c:pt>
                <c:pt idx="2">
                  <c:v>2008.01</c:v>
                </c:pt>
                <c:pt idx="3">
                  <c:v>2008.04</c:v>
                </c:pt>
                <c:pt idx="4">
                  <c:v>2009.01</c:v>
                </c:pt>
                <c:pt idx="5">
                  <c:v>2010.01</c:v>
                </c:pt>
                <c:pt idx="6">
                  <c:v>2011.01</c:v>
                </c:pt>
                <c:pt idx="7">
                  <c:v>2012.01</c:v>
                </c:pt>
                <c:pt idx="8">
                  <c:v>2013.01</c:v>
                </c:pt>
                <c:pt idx="9">
                  <c:v>2014.01</c:v>
                </c:pt>
                <c:pt idx="10">
                  <c:v>2015.01</c:v>
                </c:pt>
                <c:pt idx="11">
                  <c:v>2016.01</c:v>
                </c:pt>
                <c:pt idx="12">
                  <c:v>2017.01</c:v>
                </c:pt>
                <c:pt idx="13">
                  <c:v>2018.01</c:v>
                </c:pt>
                <c:pt idx="14">
                  <c:v>2019.01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9-4ADB-8FDF-2665BF5E7D57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Number of Families not yet fully reclassified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2007.01</c:v>
                </c:pt>
                <c:pt idx="1">
                  <c:v>2007.10</c:v>
                </c:pt>
                <c:pt idx="2">
                  <c:v>2008.01</c:v>
                </c:pt>
                <c:pt idx="3">
                  <c:v>2008.04</c:v>
                </c:pt>
                <c:pt idx="4">
                  <c:v>2009.01</c:v>
                </c:pt>
                <c:pt idx="5">
                  <c:v>2010.01</c:v>
                </c:pt>
                <c:pt idx="6">
                  <c:v>2011.01</c:v>
                </c:pt>
                <c:pt idx="7">
                  <c:v>2012.01</c:v>
                </c:pt>
                <c:pt idx="8">
                  <c:v>2013.01</c:v>
                </c:pt>
                <c:pt idx="9">
                  <c:v>2014.01</c:v>
                </c:pt>
                <c:pt idx="10">
                  <c:v>2015.01</c:v>
                </c:pt>
                <c:pt idx="11">
                  <c:v>2016.01</c:v>
                </c:pt>
                <c:pt idx="12">
                  <c:v>2017.01</c:v>
                </c:pt>
                <c:pt idx="13">
                  <c:v>2018.01</c:v>
                </c:pt>
                <c:pt idx="14">
                  <c:v>2019.01</c:v>
                </c:pt>
                <c:pt idx="15">
                  <c:v>2020.01</c:v>
                </c:pt>
              </c:strCache>
            </c:strRef>
          </c:cat>
          <c:val>
            <c:numRef>
              <c:f>Sheet1!$B$2:$B$17</c:f>
              <c:numCache>
                <c:formatCode>_ * #,##0_ ;_ * \-#,##0_ ;_ * "-"??_ ;_ @_ 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27823</c:v>
                </c:pt>
                <c:pt idx="5">
                  <c:v>106465</c:v>
                </c:pt>
                <c:pt idx="6">
                  <c:v>136339</c:v>
                </c:pt>
                <c:pt idx="7">
                  <c:v>118402</c:v>
                </c:pt>
                <c:pt idx="8">
                  <c:v>361272</c:v>
                </c:pt>
                <c:pt idx="9">
                  <c:v>304480</c:v>
                </c:pt>
                <c:pt idx="10">
                  <c:v>282936</c:v>
                </c:pt>
                <c:pt idx="11">
                  <c:v>729623</c:v>
                </c:pt>
                <c:pt idx="12">
                  <c:v>495636</c:v>
                </c:pt>
                <c:pt idx="13">
                  <c:v>1349050</c:v>
                </c:pt>
                <c:pt idx="14">
                  <c:v>1127068</c:v>
                </c:pt>
                <c:pt idx="15">
                  <c:v>1019890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9-4ADB-8FDF-2665BF5E7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26272"/>
        <c:axId val="36727808"/>
        <c:extLst>
          <c:ext xmlns:c15="http://schemas.microsoft.com/office/drawing/2012/chart" uri="{02D57815-91ED-43cb-92C2-25804820EDAC}">
            <c15:filteredBa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92D05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Sheet1!$A$2:$A$17</c15:sqref>
                        </c15:formulaRef>
                      </c:ext>
                    </c:extLst>
                    <c:strCache>
                      <c:ptCount val="16"/>
                      <c:pt idx="0">
                        <c:v>2007.01</c:v>
                      </c:pt>
                      <c:pt idx="1">
                        <c:v>2007.10</c:v>
                      </c:pt>
                      <c:pt idx="2">
                        <c:v>2008.01</c:v>
                      </c:pt>
                      <c:pt idx="3">
                        <c:v>2008.04</c:v>
                      </c:pt>
                      <c:pt idx="4">
                        <c:v>2009.01</c:v>
                      </c:pt>
                      <c:pt idx="5">
                        <c:v>2010.01</c:v>
                      </c:pt>
                      <c:pt idx="6">
                        <c:v>2011.01</c:v>
                      </c:pt>
                      <c:pt idx="7">
                        <c:v>2012.01</c:v>
                      </c:pt>
                      <c:pt idx="8">
                        <c:v>2013.01</c:v>
                      </c:pt>
                      <c:pt idx="9">
                        <c:v>2014.01</c:v>
                      </c:pt>
                      <c:pt idx="10">
                        <c:v>2015.01</c:v>
                      </c:pt>
                      <c:pt idx="11">
                        <c:v>2016.01</c:v>
                      </c:pt>
                      <c:pt idx="12">
                        <c:v>2017.01</c:v>
                      </c:pt>
                      <c:pt idx="13">
                        <c:v>2018.01</c:v>
                      </c:pt>
                      <c:pt idx="14">
                        <c:v>2019.01</c:v>
                      </c:pt>
                      <c:pt idx="15">
                        <c:v>2020.01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DC9-4ADB-8FDF-2665BF5E7D57}"/>
                  </c:ext>
                </c:extLst>
              </c15:ser>
            </c15:filteredBarSeries>
          </c:ext>
        </c:extLst>
      </c:barChart>
      <c:catAx>
        <c:axId val="3672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7808"/>
        <c:crosses val="autoZero"/>
        <c:auto val="1"/>
        <c:lblAlgn val="ctr"/>
        <c:lblOffset val="100"/>
        <c:noMultiLvlLbl val="0"/>
      </c:catAx>
      <c:valAx>
        <c:axId val="3672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799684578901335"/>
          <c:y val="0.44120928775948454"/>
          <c:w val="0.14323122438642535"/>
          <c:h val="0.11781253638657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A4A9BC-AF64-4608-ACBD-A8C3B0A3E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19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914CA-A790-4ED7-B1A4-DBBECE469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4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A554-F527-4E74-851F-75FEA4C64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41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4F7E-2A41-453A-BD15-A09A4C88A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64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A391-1CFF-4651-BCD8-BCD83BB51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97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38C4-36D4-43F0-B592-EA6A5D97F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3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710A-2EBD-47BD-B3D4-39288A271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3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B06E-25F5-40CC-9395-80CCA9CFA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C765-03BC-4F28-8242-DBF11957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0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86AA-E5E9-45C8-ABC7-0FEEC6BCB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0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4F2D-8BB2-450D-834D-D95E8F651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9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BFEF9E-DCB2-41FD-A061-70F7AB1B5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pc.mail@wipo.i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wipo.int/classifications/ipc/ipcwlms/public/document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611188" y="5253038"/>
            <a:ext cx="75533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408C"/>
                </a:solidFill>
                <a:ea typeface="ヒラギノ角ゴ Pro W3" pitchFamily="1" charset="-128"/>
              </a:rPr>
              <a:t>Patrick FIEVET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408C"/>
                </a:solidFill>
                <a:ea typeface="ヒラギノ角ゴ Pro W3" pitchFamily="1" charset="-128"/>
              </a:rPr>
              <a:t>IT Systems Section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408C"/>
                </a:solidFill>
                <a:ea typeface="ヒラギノ角ゴ Pro W3" pitchFamily="1" charset="-128"/>
              </a:rPr>
              <a:t>International Classifications and Standards Division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87775"/>
            <a:ext cx="6084888" cy="170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00408C"/>
                </a:solidFill>
                <a:ea typeface="ヒラギノ角ゴ Pro W3" pitchFamily="1" charset="-128"/>
              </a:rPr>
              <a:t>10. Handover of the Working List management from the EPO to WIPO-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408C"/>
                </a:solidFill>
                <a:ea typeface="ヒラギノ角ゴ Pro W3" pitchFamily="1" charset="-128"/>
              </a:rPr>
              <a:t>52</a:t>
            </a:r>
            <a:r>
              <a:rPr lang="en-US" altLang="en-US" sz="2000" baseline="30000" dirty="0">
                <a:solidFill>
                  <a:srgbClr val="00408C"/>
                </a:solidFill>
                <a:ea typeface="ヒラギノ角ゴ Pro W3" pitchFamily="1" charset="-128"/>
              </a:rPr>
              <a:t>nd</a:t>
            </a:r>
            <a:r>
              <a:rPr lang="en-US" altLang="en-US" sz="2000" dirty="0">
                <a:solidFill>
                  <a:srgbClr val="00408C"/>
                </a:solidFill>
                <a:ea typeface="ヒラギノ角ゴ Pro W3" pitchFamily="1" charset="-128"/>
              </a:rPr>
              <a:t> session of the IPC Committee of Experts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227763" y="5191125"/>
            <a:ext cx="27146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 dirty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Geneva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 dirty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February </a:t>
            </a:r>
            <a:r>
              <a:rPr lang="en-US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20, 2020</a:t>
            </a:r>
            <a:endParaRPr lang="en-US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Residual IPC reclassification </a:t>
            </a:r>
            <a:r>
              <a:rPr lang="en-US" altLang="en-US" sz="2400" dirty="0" smtClean="0">
                <a:solidFill>
                  <a:srgbClr val="FF0000"/>
                </a:solidFill>
              </a:rPr>
              <a:t>according to IPCWLMS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048938"/>
              </p:ext>
            </p:extLst>
          </p:nvPr>
        </p:nvGraphicFramePr>
        <p:xfrm>
          <a:off x="539552" y="1196752"/>
          <a:ext cx="6863680" cy="51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6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r>
              <a:rPr lang="en-US" altLang="en-US" dirty="0" smtClean="0"/>
              <a:t>Hand over outcomes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After its first synchronization with DOCDB, IPCWLMS confirms the trend of IPC reclassification backlog evolution observed over past years in IPCRECLASS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Redistribution of the reclassification backlog according to new WL distribution algorithm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The size of residual reclassification may partially be related to incomplete reclassification of the complete family, </a:t>
            </a:r>
            <a:r>
              <a:rPr lang="en-US" altLang="en-US" dirty="0" smtClean="0">
                <a:solidFill>
                  <a:srgbClr val="FF0000"/>
                </a:solidFill>
                <a:ea typeface="ヒラギノ角ゴ Pro W3" pitchFamily="1" charset="-128"/>
              </a:rPr>
              <a:t>in particular de-activation of old symbols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r>
              <a:rPr lang="en-US" altLang="en-US" dirty="0" smtClean="0"/>
              <a:t>Hand over outcomes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Updated status of Responsibilities</a:t>
            </a: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Implementation of CE decisions in respect of the WL management are now in the hands of the IB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Automatic reclassification </a:t>
            </a:r>
            <a:r>
              <a:rPr lang="en-US" altLang="en-US" dirty="0">
                <a:ea typeface="ヒラギノ角ゴ Pro W3" pitchFamily="1" charset="-128"/>
              </a:rPr>
              <a:t>in the hands of the </a:t>
            </a:r>
            <a:r>
              <a:rPr lang="en-US" altLang="en-US" dirty="0" smtClean="0">
                <a:ea typeface="ヒラギノ角ゴ Pro W3" pitchFamily="1" charset="-128"/>
              </a:rPr>
              <a:t>IB</a:t>
            </a:r>
          </a:p>
          <a:p>
            <a:pPr>
              <a:defRPr/>
            </a:pPr>
            <a:r>
              <a:rPr lang="en-US" altLang="en-US" dirty="0">
                <a:ea typeface="ヒラギノ角ゴ Pro W3" pitchFamily="1" charset="-128"/>
              </a:rPr>
              <a:t>Intellectual</a:t>
            </a:r>
            <a:r>
              <a:rPr lang="en-US" altLang="en-US" dirty="0" smtClean="0">
                <a:ea typeface="ヒラギノ角ゴ Pro W3" pitchFamily="1" charset="-128"/>
              </a:rPr>
              <a:t> </a:t>
            </a:r>
            <a:r>
              <a:rPr lang="en-US" altLang="en-US" dirty="0">
                <a:ea typeface="ヒラギノ角ゴ Pro W3" pitchFamily="1" charset="-128"/>
              </a:rPr>
              <a:t>reclassification </a:t>
            </a:r>
            <a:r>
              <a:rPr lang="en-US" altLang="en-US" dirty="0" smtClean="0">
                <a:ea typeface="ヒラギノ角ゴ Pro W3" pitchFamily="1" charset="-128"/>
              </a:rPr>
              <a:t>remains the responsibility of Offices that are explicitly indicated in the “IPC reclassification Office information” table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  <a:p>
            <a:pPr>
              <a:defRPr/>
            </a:pPr>
            <a:r>
              <a:rPr lang="en-US" altLang="en-US" dirty="0">
                <a:ea typeface="ヒラギノ角ゴ Pro W3" pitchFamily="1" charset="-128"/>
              </a:rPr>
              <a:t>Implementation </a:t>
            </a:r>
            <a:r>
              <a:rPr lang="en-US" altLang="en-US" dirty="0" smtClean="0">
                <a:ea typeface="ヒラギノ角ゴ Pro W3" pitchFamily="1" charset="-128"/>
              </a:rPr>
              <a:t>of IPC reclassification at family level in DOCDB, </a:t>
            </a:r>
            <a:r>
              <a:rPr lang="en-US" altLang="en-US" dirty="0">
                <a:ea typeface="ヒラギノ角ゴ Pro W3" pitchFamily="1" charset="-128"/>
              </a:rPr>
              <a:t>based on </a:t>
            </a:r>
            <a:r>
              <a:rPr lang="en-US" altLang="en-US" dirty="0" smtClean="0">
                <a:ea typeface="ヒラギノ角ゴ Pro W3" pitchFamily="1" charset="-128"/>
              </a:rPr>
              <a:t>RL </a:t>
            </a:r>
            <a:r>
              <a:rPr lang="en-US" altLang="en-US" dirty="0">
                <a:ea typeface="ヒラギノ角ゴ Pro W3" pitchFamily="1" charset="-128"/>
              </a:rPr>
              <a:t>files r</a:t>
            </a:r>
            <a:r>
              <a:rPr lang="en-US" altLang="en-US" dirty="0" smtClean="0">
                <a:ea typeface="ヒラギノ角ゴ Pro W3" pitchFamily="1" charset="-128"/>
              </a:rPr>
              <a:t>emains with the EPO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4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r>
              <a:rPr lang="en-US" altLang="en-US" dirty="0"/>
              <a:t>Post-project </a:t>
            </a:r>
            <a:r>
              <a:rPr lang="en-US" altLang="en-US" dirty="0" smtClean="0"/>
              <a:t>Candidate actions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Task Force discussion:</a:t>
            </a: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Investigations about the backlog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De-activation of symbols to be reclassified</a:t>
            </a:r>
          </a:p>
          <a:p>
            <a:pPr lvl="1">
              <a:defRPr/>
            </a:pPr>
            <a:r>
              <a:rPr lang="en-US" altLang="en-US" dirty="0" smtClean="0">
                <a:ea typeface="ヒラギノ角ゴ Pro W3" pitchFamily="1" charset="-128"/>
              </a:rPr>
              <a:t>For the Front file</a:t>
            </a:r>
          </a:p>
          <a:p>
            <a:pPr lvl="1">
              <a:defRPr/>
            </a:pPr>
            <a:r>
              <a:rPr lang="en-US" altLang="en-US" dirty="0">
                <a:ea typeface="ヒラギノ角ゴ Pro W3" pitchFamily="1" charset="-128"/>
              </a:rPr>
              <a:t>For the </a:t>
            </a:r>
            <a:r>
              <a:rPr lang="en-US" altLang="en-US" dirty="0" smtClean="0">
                <a:ea typeface="ヒラギノ角ゴ Pro W3" pitchFamily="1" charset="-128"/>
              </a:rPr>
              <a:t>Legacy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Warnings and validations during reclassification process</a:t>
            </a:r>
          </a:p>
          <a:p>
            <a:pPr marL="0" indent="0">
              <a:buNone/>
              <a:defRPr/>
            </a:pPr>
            <a:endParaRPr lang="en-US" altLang="en-US" dirty="0" smtClean="0">
              <a:ea typeface="ヒラギノ角ゴ Pro W3" pitchFamily="1" charset="-128"/>
            </a:endParaRPr>
          </a:p>
          <a:p>
            <a:pPr>
              <a:defRPr/>
            </a:pPr>
            <a:r>
              <a:rPr lang="en-US" altLang="en-US" dirty="0" smtClean="0">
                <a:ea typeface="ヒラギノ角ゴ Pro W3" pitchFamily="1" charset="-128"/>
              </a:rPr>
              <a:t>Use of AI in place of Default Transfer</a:t>
            </a:r>
          </a:p>
        </p:txBody>
      </p:sp>
    </p:spTree>
    <p:extLst>
      <p:ext uri="{BB962C8B-B14F-4D97-AF65-F5344CB8AC3E}">
        <p14:creationId xmlns:p14="http://schemas.microsoft.com/office/powerpoint/2010/main" val="25312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 smtClean="0">
                <a:ea typeface="ヒラギノ角ゴ Pro W3" pitchFamily="1" charset="-128"/>
              </a:rPr>
              <a:t>Thank you for your attention!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fr-CH" altLang="en-US" smtClean="0"/>
              <a:t>QUESTIONS?</a:t>
            </a:r>
            <a:endParaRPr lang="en-US" altLang="en-US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4213" y="4916488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contact WIPO at </a:t>
            </a:r>
            <a:r>
              <a:rPr lang="en-US" altLang="en-US" b="1" u="sng">
                <a:hlinkClick r:id="rId3"/>
              </a:rPr>
              <a:t>ipc.mail@wipo.int</a:t>
            </a:r>
            <a:endParaRPr lang="en-US" altLang="en-US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b="1" dirty="0" smtClean="0"/>
              <a:t>Status after the handover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General situation today 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IPCWLMS highlights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IPC reclassification statistics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Hand over outcomes</a:t>
            </a:r>
          </a:p>
          <a:p>
            <a:pPr marL="0" indent="0" eaLnBrk="1" hangingPunct="1">
              <a:buNone/>
              <a:defRPr/>
            </a:pPr>
            <a:endParaRPr lang="en-US" altLang="en-US" b="1" dirty="0" smtClean="0"/>
          </a:p>
          <a:p>
            <a:pPr eaLnBrk="1" hangingPunct="1">
              <a:defRPr/>
            </a:pPr>
            <a:r>
              <a:rPr lang="en-US" altLang="en-US" b="1" dirty="0" smtClean="0"/>
              <a:t>Potential follow-up actions after the handover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D8F42-CBAB-43E5-9C1F-698CBA44298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2542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Status of the handover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5040312"/>
          </a:xfrm>
        </p:spPr>
        <p:txBody>
          <a:bodyPr/>
          <a:lstStyle/>
          <a:p>
            <a:pPr marL="0" indent="0">
              <a:buNone/>
            </a:pPr>
            <a:endParaRPr lang="fr-CH" altLang="en-US" dirty="0" smtClean="0">
              <a:ea typeface="ヒラギノ角ゴ Pro W3" pitchFamily="1" charset="-128"/>
            </a:endParaRPr>
          </a:p>
          <a:p>
            <a:r>
              <a:rPr lang="fr-CH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The </a:t>
            </a:r>
            <a:r>
              <a:rPr lang="fr-CH" altLang="en-US" b="1" dirty="0" err="1" smtClean="0">
                <a:solidFill>
                  <a:srgbClr val="00B050"/>
                </a:solidFill>
                <a:ea typeface="ヒラギノ角ゴ Pro W3" pitchFamily="1" charset="-128"/>
              </a:rPr>
              <a:t>handover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 smtClean="0">
                <a:ea typeface="ヒラギノ角ゴ Pro W3" pitchFamily="1" charset="-128"/>
              </a:rPr>
              <a:t>from</a:t>
            </a:r>
            <a:r>
              <a:rPr lang="fr-CH" altLang="en-US" dirty="0" smtClean="0">
                <a:ea typeface="ヒラギノ角ゴ Pro W3" pitchFamily="1" charset="-128"/>
              </a:rPr>
              <a:t> the EPO to the IB as </a:t>
            </a:r>
            <a:r>
              <a:rPr lang="fr-CH" altLang="en-US" dirty="0" err="1" smtClean="0">
                <a:ea typeface="ヒラギノ角ゴ Pro W3" pitchFamily="1" charset="-128"/>
              </a:rPr>
              <a:t>proposed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 smtClean="0">
                <a:ea typeface="ヒラギノ角ゴ Pro W3" pitchFamily="1" charset="-128"/>
              </a:rPr>
              <a:t>under</a:t>
            </a:r>
            <a:r>
              <a:rPr lang="fr-CH" altLang="en-US" dirty="0" smtClean="0">
                <a:ea typeface="ヒラギノ角ゴ Pro W3" pitchFamily="1" charset="-128"/>
              </a:rPr>
              <a:t> CE 472 and </a:t>
            </a:r>
            <a:r>
              <a:rPr lang="fr-CH" altLang="en-US" dirty="0" err="1" smtClean="0">
                <a:ea typeface="ヒラギノ角ゴ Pro W3" pitchFamily="1" charset="-128"/>
              </a:rPr>
              <a:t>decided</a:t>
            </a:r>
            <a:r>
              <a:rPr lang="fr-CH" altLang="en-US" dirty="0">
                <a:ea typeface="ヒラギノ角ゴ Pro W3" pitchFamily="1" charset="-128"/>
              </a:rPr>
              <a:t> in 2015 </a:t>
            </a:r>
            <a:r>
              <a:rPr lang="fr-CH" altLang="en-US" dirty="0" err="1" smtClean="0">
                <a:ea typeface="ヒラギノ角ゴ Pro W3" pitchFamily="1" charset="-128"/>
              </a:rPr>
              <a:t>during</a:t>
            </a:r>
            <a:r>
              <a:rPr lang="fr-CH" altLang="en-US" dirty="0" smtClean="0">
                <a:ea typeface="ヒラギノ角ゴ Pro W3" pitchFamily="1" charset="-128"/>
              </a:rPr>
              <a:t> IPC CE/47 </a:t>
            </a:r>
            <a:r>
              <a:rPr lang="fr-CH" altLang="en-US" b="1" dirty="0" err="1" smtClean="0">
                <a:solidFill>
                  <a:srgbClr val="00B050"/>
                </a:solidFill>
                <a:ea typeface="ヒラギノ角ゴ Pro W3" pitchFamily="1" charset="-128"/>
              </a:rPr>
              <a:t>is</a:t>
            </a:r>
            <a:r>
              <a:rPr lang="fr-CH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 </a:t>
            </a:r>
            <a:r>
              <a:rPr lang="fr-CH" altLang="en-US" b="1" dirty="0" err="1" smtClean="0">
                <a:solidFill>
                  <a:srgbClr val="00B050"/>
                </a:solidFill>
                <a:ea typeface="ヒラギノ角ゴ Pro W3" pitchFamily="1" charset="-128"/>
              </a:rPr>
              <a:t>now</a:t>
            </a:r>
            <a:r>
              <a:rPr lang="fr-CH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 effective</a:t>
            </a:r>
          </a:p>
          <a:p>
            <a:pPr marL="0" indent="0">
              <a:buNone/>
            </a:pPr>
            <a:endParaRPr lang="fr-CH" altLang="en-US" dirty="0" smtClean="0">
              <a:ea typeface="ヒラギノ角ゴ Pro W3" pitchFamily="1" charset="-128"/>
            </a:endParaRPr>
          </a:p>
          <a:p>
            <a:r>
              <a:rPr lang="fr-CH" altLang="en-US" dirty="0" smtClean="0">
                <a:ea typeface="ヒラギノ角ゴ Pro W3" pitchFamily="1" charset="-128"/>
              </a:rPr>
              <a:t>IPCWLMS </a:t>
            </a:r>
            <a:r>
              <a:rPr lang="fr-CH" altLang="en-US" dirty="0" err="1" smtClean="0">
                <a:ea typeface="ヒラギノ角ゴ Pro W3" pitchFamily="1" charset="-128"/>
              </a:rPr>
              <a:t>implemented</a:t>
            </a:r>
            <a:r>
              <a:rPr lang="fr-CH" altLang="en-US" dirty="0" smtClean="0">
                <a:ea typeface="ヒラギノ角ゴ Pro W3" pitchFamily="1" charset="-128"/>
              </a:rPr>
              <a:t> for </a:t>
            </a:r>
            <a:r>
              <a:rPr lang="fr-CH" altLang="en-US" dirty="0" err="1" smtClean="0">
                <a:ea typeface="ヒラギノ角ゴ Pro W3" pitchFamily="1" charset="-128"/>
              </a:rPr>
              <a:t>this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 smtClean="0">
                <a:ea typeface="ヒラギノ角ゴ Pro W3" pitchFamily="1" charset="-128"/>
              </a:rPr>
              <a:t>purpose</a:t>
            </a:r>
            <a:r>
              <a:rPr lang="fr-CH" altLang="en-US" dirty="0" smtClean="0">
                <a:ea typeface="ヒラギノ角ゴ Pro W3" pitchFamily="1" charset="-128"/>
              </a:rPr>
              <a:t>, </a:t>
            </a:r>
            <a:r>
              <a:rPr lang="fr-CH" altLang="en-US" dirty="0" err="1" smtClean="0">
                <a:ea typeface="ヒラギノ角ゴ Pro W3" pitchFamily="1" charset="-128"/>
              </a:rPr>
              <a:t>based</a:t>
            </a:r>
            <a:r>
              <a:rPr lang="fr-CH" altLang="en-US" dirty="0" smtClean="0">
                <a:ea typeface="ヒラギノ角ゴ Pro W3" pitchFamily="1" charset="-128"/>
              </a:rPr>
              <a:t> on IPCRECLASS </a:t>
            </a:r>
            <a:r>
              <a:rPr lang="fr-CH" altLang="en-US" dirty="0" err="1" smtClean="0">
                <a:ea typeface="ヒラギノ角ゴ Pro W3" pitchFamily="1" charset="-128"/>
              </a:rPr>
              <a:t>which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 smtClean="0">
                <a:ea typeface="ヒラギノ角ゴ Pro W3" pitchFamily="1" charset="-128"/>
              </a:rPr>
              <a:t>is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 smtClean="0">
                <a:ea typeface="ヒラギノ角ゴ Pro W3" pitchFamily="1" charset="-128"/>
              </a:rPr>
              <a:t>now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en-US" altLang="en-US" dirty="0">
                <a:ea typeface="ヒラギノ角ゴ Pro W3" pitchFamily="1" charset="-128"/>
              </a:rPr>
              <a:t>decommissioned</a:t>
            </a:r>
            <a:r>
              <a:rPr lang="fr-CH" altLang="en-US" dirty="0" smtClean="0">
                <a:ea typeface="ヒラギノ角ゴ Pro W3" pitchFamily="1" charset="-128"/>
              </a:rPr>
              <a:t>. </a:t>
            </a:r>
          </a:p>
          <a:p>
            <a:r>
              <a:rPr lang="fr-CH" altLang="en-US" dirty="0" smtClean="0">
                <a:ea typeface="ヒラギノ角ゴ Pro W3" pitchFamily="1" charset="-128"/>
              </a:rPr>
              <a:t>First </a:t>
            </a:r>
            <a:r>
              <a:rPr lang="fr-CH" altLang="en-US" dirty="0" err="1" smtClean="0">
                <a:ea typeface="ヒラギノ角ゴ Pro W3" pitchFamily="1" charset="-128"/>
              </a:rPr>
              <a:t>synchronization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 smtClean="0">
                <a:ea typeface="ヒラギノ角ゴ Pro W3" pitchFamily="1" charset="-128"/>
              </a:rPr>
              <a:t>with</a:t>
            </a:r>
            <a:r>
              <a:rPr lang="fr-CH" altLang="en-US" dirty="0" smtClean="0">
                <a:ea typeface="ヒラギノ角ゴ Pro W3" pitchFamily="1" charset="-128"/>
              </a:rPr>
              <a:t> DOCDB data of August 2019</a:t>
            </a:r>
          </a:p>
          <a:p>
            <a:endParaRPr lang="fr-CH" altLang="en-US" dirty="0" smtClean="0">
              <a:ea typeface="ヒラギノ角ゴ Pro W3" pitchFamily="1" charset="-128"/>
            </a:endParaRPr>
          </a:p>
          <a:p>
            <a:r>
              <a:rPr lang="fr-CH" altLang="en-US" dirty="0" smtClean="0">
                <a:ea typeface="ヒラギノ角ゴ Pro W3" pitchFamily="1" charset="-128"/>
              </a:rPr>
              <a:t>IPC reclassification </a:t>
            </a:r>
            <a:r>
              <a:rPr lang="fr-CH" altLang="en-US" dirty="0" err="1" smtClean="0">
                <a:ea typeface="ヒラギノ角ゴ Pro W3" pitchFamily="1" charset="-128"/>
              </a:rPr>
              <a:t>Working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>
                <a:ea typeface="ヒラギノ角ゴ Pro W3" pitchFamily="1" charset="-128"/>
              </a:rPr>
              <a:t>Lists</a:t>
            </a:r>
            <a:r>
              <a:rPr lang="fr-CH" altLang="en-US" dirty="0">
                <a:ea typeface="ヒラギノ角ゴ Pro W3" pitchFamily="1" charset="-128"/>
              </a:rPr>
              <a:t> </a:t>
            </a:r>
            <a:r>
              <a:rPr lang="fr-CH" altLang="en-US" dirty="0" smtClean="0">
                <a:ea typeface="ヒラギノ角ゴ Pro W3" pitchFamily="1" charset="-128"/>
              </a:rPr>
              <a:t>(WL) </a:t>
            </a:r>
            <a:r>
              <a:rPr lang="fr-CH" altLang="en-US" dirty="0" err="1" smtClean="0">
                <a:ea typeface="ヒラギノ角ゴ Pro W3" pitchFamily="1" charset="-128"/>
              </a:rPr>
              <a:t>were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 err="1" smtClean="0">
                <a:ea typeface="ヒラギノ角ゴ Pro W3" pitchFamily="1" charset="-128"/>
              </a:rPr>
              <a:t>produced</a:t>
            </a:r>
            <a:r>
              <a:rPr lang="fr-CH" altLang="en-US" dirty="0" smtClean="0">
                <a:ea typeface="ヒラギノ角ゴ Pro W3" pitchFamily="1" charset="-128"/>
              </a:rPr>
              <a:t> </a:t>
            </a:r>
            <a:r>
              <a:rPr lang="fr-CH" altLang="en-US" dirty="0">
                <a:ea typeface="ヒラギノ角ゴ Pro W3" pitchFamily="1" charset="-128"/>
              </a:rPr>
              <a:t>by the IB </a:t>
            </a:r>
            <a:r>
              <a:rPr lang="fr-CH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for IPC 2020.01 and </a:t>
            </a:r>
            <a:r>
              <a:rPr lang="fr-CH" altLang="en-US" b="1" dirty="0" err="1" smtClean="0">
                <a:solidFill>
                  <a:srgbClr val="00B050"/>
                </a:solidFill>
                <a:ea typeface="ヒラギノ角ゴ Pro W3" pitchFamily="1" charset="-128"/>
              </a:rPr>
              <a:t>residual</a:t>
            </a:r>
            <a:r>
              <a:rPr lang="fr-CH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 reclassification for IPC 2009.01 to IPC 2019.01</a:t>
            </a:r>
          </a:p>
          <a:p>
            <a:endParaRPr lang="fr-CH" altLang="en-US" b="1" dirty="0" smtClean="0">
              <a:solidFill>
                <a:srgbClr val="00B050"/>
              </a:solidFill>
              <a:ea typeface="ヒラギノ角ゴ Pro W3" pitchFamily="1" charset="-128"/>
            </a:endParaRPr>
          </a:p>
          <a:p>
            <a:endParaRPr lang="en-US" altLang="en-US" dirty="0" smtClean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Highlights of IPCLWMS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5040312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ea typeface="ヒラギノ角ゴ Pro W3" pitchFamily="1" charset="-128"/>
            </a:endParaRPr>
          </a:p>
          <a:p>
            <a:r>
              <a:rPr lang="en-US" altLang="en-US" dirty="0" smtClean="0">
                <a:ea typeface="ヒラギノ角ゴ Pro W3" pitchFamily="1" charset="-128"/>
              </a:rPr>
              <a:t>IPC reclassification possible through:</a:t>
            </a:r>
          </a:p>
          <a:p>
            <a:pPr lvl="1"/>
            <a:r>
              <a:rPr lang="en-US" altLang="en-US" dirty="0" smtClean="0">
                <a:ea typeface="ヒラギノ角ゴ Pro W3" pitchFamily="1" charset="-128"/>
              </a:rPr>
              <a:t>Interactive mode</a:t>
            </a:r>
          </a:p>
          <a:p>
            <a:pPr lvl="1"/>
            <a:r>
              <a:rPr lang="en-US" altLang="en-US" dirty="0" smtClean="0">
                <a:ea typeface="ヒラギノ角ゴ Pro W3" pitchFamily="1" charset="-128"/>
              </a:rPr>
              <a:t>Submission of already prepared Result List (RL) files</a:t>
            </a:r>
          </a:p>
          <a:p>
            <a:pPr lvl="1"/>
            <a:r>
              <a:rPr lang="en-US" altLang="en-US" dirty="0" smtClean="0">
                <a:ea typeface="ヒラギノ角ゴ Pro W3" pitchFamily="1" charset="-128"/>
              </a:rPr>
              <a:t>Calls to </a:t>
            </a:r>
            <a:r>
              <a:rPr lang="en-US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IPCWLMS web service </a:t>
            </a:r>
            <a:r>
              <a:rPr lang="en-US" altLang="en-US" dirty="0" smtClean="0">
                <a:ea typeface="ヒラギノ角ゴ Pro W3" pitchFamily="1" charset="-128"/>
              </a:rPr>
              <a:t>(see specification)</a:t>
            </a:r>
          </a:p>
          <a:p>
            <a:r>
              <a:rPr lang="en-US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Synchronization with DOCDB twice per year</a:t>
            </a:r>
          </a:p>
          <a:p>
            <a:r>
              <a:rPr lang="en-US" altLang="en-US" dirty="0" smtClean="0">
                <a:ea typeface="ヒラギノ角ゴ Pro W3" pitchFamily="1" charset="-128"/>
              </a:rPr>
              <a:t>Published WL and RL</a:t>
            </a:r>
          </a:p>
          <a:p>
            <a:pPr lvl="1"/>
            <a:r>
              <a:rPr lang="en-US" altLang="en-US" dirty="0" smtClean="0">
                <a:ea typeface="ヒラギノ角ゴ Pro W3" pitchFamily="1" charset="-128"/>
              </a:rPr>
              <a:t>For </a:t>
            </a:r>
            <a:r>
              <a:rPr lang="en-US" altLang="en-US" u="sng" dirty="0" smtClean="0">
                <a:ea typeface="ヒラギノ角ゴ Pro W3" pitchFamily="1" charset="-128"/>
              </a:rPr>
              <a:t>automatic</a:t>
            </a:r>
            <a:r>
              <a:rPr lang="en-US" altLang="en-US" dirty="0" smtClean="0">
                <a:ea typeface="ヒラギノ角ゴ Pro W3" pitchFamily="1" charset="-128"/>
              </a:rPr>
              <a:t> and intellectual reclassification</a:t>
            </a:r>
          </a:p>
          <a:p>
            <a:pPr lvl="1"/>
            <a:r>
              <a:rPr lang="en-US" altLang="en-US" dirty="0" smtClean="0">
                <a:ea typeface="ヒラギノ角ゴ Pro W3" pitchFamily="1" charset="-128"/>
              </a:rPr>
              <a:t>RL for all concerned offices </a:t>
            </a:r>
          </a:p>
          <a:p>
            <a:r>
              <a:rPr lang="en-US" altLang="en-US" dirty="0" smtClean="0">
                <a:ea typeface="ヒラギノ角ゴ Pro W3" pitchFamily="1" charset="-128"/>
              </a:rPr>
              <a:t>Facility for IPC data analytics, and data preparation for AI–based activity on patent classification</a:t>
            </a:r>
            <a:endParaRPr lang="en-US" altLang="en-US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6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Working Lists distribution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50403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Creation and distribution according to</a:t>
            </a:r>
            <a:r>
              <a:rPr lang="en-US" altLang="en-US" dirty="0" smtClean="0">
                <a:ea typeface="ヒラギノ角ゴ Pro W3" pitchFamily="1" charset="-128"/>
              </a:rPr>
              <a:t>:</a:t>
            </a:r>
          </a:p>
          <a:p>
            <a:pPr marL="0" indent="0">
              <a:buNone/>
            </a:pPr>
            <a:endParaRPr lang="en-US" altLang="en-US" dirty="0" smtClean="0">
              <a:ea typeface="ヒラギノ角ゴ Pro W3" pitchFamily="1" charset="-128"/>
            </a:endParaRPr>
          </a:p>
          <a:p>
            <a:r>
              <a:rPr lang="en-US" altLang="en-US" dirty="0" smtClean="0">
                <a:ea typeface="ヒラギノ角ゴ Pro W3" pitchFamily="1" charset="-128"/>
              </a:rPr>
              <a:t>The distribution algorithm adopted during CE/50 and further clarified after CE/51, in July 2019</a:t>
            </a:r>
          </a:p>
          <a:p>
            <a:pPr marL="0" indent="0">
              <a:buNone/>
            </a:pPr>
            <a:endParaRPr lang="en-US" altLang="en-US" dirty="0" smtClean="0">
              <a:ea typeface="ヒラギノ角ゴ Pro W3" pitchFamily="1" charset="-128"/>
            </a:endParaRPr>
          </a:p>
          <a:p>
            <a:r>
              <a:rPr lang="en-US" altLang="en-US" dirty="0">
                <a:ea typeface="ヒラギノ角ゴ Pro W3" pitchFamily="1" charset="-128"/>
              </a:rPr>
              <a:t>IPC reclassification office information </a:t>
            </a:r>
            <a:r>
              <a:rPr lang="en-US" altLang="en-US" u="sng" dirty="0">
                <a:ea typeface="ヒラギノ角ゴ Pro W3" pitchFamily="1" charset="-128"/>
              </a:rPr>
              <a:t>associated to each IPC </a:t>
            </a:r>
            <a:r>
              <a:rPr lang="en-US" altLang="en-US" u="sng" dirty="0" smtClean="0">
                <a:ea typeface="ヒラギノ角ゴ Pro W3" pitchFamily="1" charset="-128"/>
              </a:rPr>
              <a:t>revision</a:t>
            </a:r>
            <a:endParaRPr lang="en-US" altLang="en-US" dirty="0" smtClean="0">
              <a:ea typeface="ヒラギノ角ゴ Pro W3" pitchFamily="1" charset="-128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altLang="en-US" dirty="0" smtClean="0">
              <a:ea typeface="ヒラギノ角ゴ Pro W3" pitchFamily="1" charset="-128"/>
            </a:endParaRPr>
          </a:p>
          <a:p>
            <a:endParaRPr lang="en-US" altLang="en-US" dirty="0" smtClean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1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Reference documentation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0403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ea typeface="ヒラギノ角ゴ Pro W3" pitchFamily="1" charset="-128"/>
              </a:rPr>
              <a:t>Implementation according to CE explicit decisions:</a:t>
            </a:r>
          </a:p>
          <a:p>
            <a:pPr lvl="1"/>
            <a:r>
              <a:rPr lang="en-US" dirty="0" smtClean="0"/>
              <a:t>IPC reclassification life cycle</a:t>
            </a:r>
          </a:p>
          <a:p>
            <a:pPr lvl="1"/>
            <a:r>
              <a:rPr lang="en-US" dirty="0" smtClean="0"/>
              <a:t>Transition from IPCRECLASS to IPCWLMS</a:t>
            </a:r>
          </a:p>
          <a:p>
            <a:pPr lvl="1"/>
            <a:r>
              <a:rPr lang="en-US" dirty="0" smtClean="0"/>
              <a:t>Frequency of  Residual Working Lists (RWL)</a:t>
            </a:r>
          </a:p>
          <a:p>
            <a:pPr lvl="1"/>
            <a:r>
              <a:rPr lang="en-US" dirty="0" smtClean="0"/>
              <a:t>Definition of the Initial number of Working Lists for the purpose of monitoring IPC reclassification progress </a:t>
            </a:r>
          </a:p>
          <a:p>
            <a:pPr marL="457200" lvl="1" indent="0">
              <a:buNone/>
            </a:pPr>
            <a:endParaRPr lang="en-US" altLang="en-US" dirty="0">
              <a:ea typeface="ヒラギノ角ゴ Pro W3" pitchFamily="1" charset="-128"/>
            </a:endParaRP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://www3.wipo.int/classifications/ipc/ipcwlms/public/documentation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Reference documentation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0403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B050"/>
                </a:solidFill>
                <a:ea typeface="ヒラギノ角ゴ Pro W3" pitchFamily="1" charset="-128"/>
              </a:rPr>
              <a:t>IPCWLMS on-line help</a:t>
            </a:r>
            <a:r>
              <a:rPr lang="en-US" altLang="en-US" dirty="0">
                <a:solidFill>
                  <a:srgbClr val="00B050"/>
                </a:solidFill>
                <a:ea typeface="ヒラギノ角ゴ Pro W3" pitchFamily="1" charset="-128"/>
              </a:rPr>
              <a:t> </a:t>
            </a:r>
            <a:r>
              <a:rPr lang="en-US" altLang="en-US" dirty="0" smtClean="0">
                <a:solidFill>
                  <a:srgbClr val="00B050"/>
                </a:solidFill>
                <a:ea typeface="ヒラギノ角ゴ Pro W3" pitchFamily="1" charset="-128"/>
              </a:rPr>
              <a:t>(in EN and FR) tentatively details practical </a:t>
            </a:r>
            <a:r>
              <a:rPr lang="en-US" altLang="en-US" dirty="0">
                <a:solidFill>
                  <a:srgbClr val="00B050"/>
                </a:solidFill>
                <a:ea typeface="ヒラギノ角ゴ Pro W3" pitchFamily="1" charset="-128"/>
              </a:rPr>
              <a:t>aspects</a:t>
            </a:r>
            <a:r>
              <a:rPr lang="en-US" altLang="en-US" dirty="0" smtClean="0">
                <a:solidFill>
                  <a:srgbClr val="00B050"/>
                </a:solidFill>
                <a:ea typeface="ヒラギノ角ゴ Pro W3" pitchFamily="1" charset="-128"/>
              </a:rPr>
              <a:t> IPC reclassification not elsewhere documented e.g. </a:t>
            </a:r>
          </a:p>
          <a:p>
            <a:pPr lvl="1"/>
            <a:r>
              <a:rPr lang="en-US" dirty="0" smtClean="0"/>
              <a:t>Automatic generation (in </a:t>
            </a:r>
            <a:r>
              <a:rPr lang="en-US" dirty="0"/>
              <a:t>Result List </a:t>
            </a:r>
            <a:r>
              <a:rPr lang="en-US" dirty="0" smtClean="0"/>
              <a:t>files) of the de-activations for all old symbols is limited to interactive reclassification mode</a:t>
            </a:r>
          </a:p>
          <a:p>
            <a:pPr lvl="1"/>
            <a:r>
              <a:rPr lang="en-US" dirty="0" smtClean="0"/>
              <a:t>Which IPC version is used for the validation of reclassification symbols</a:t>
            </a:r>
          </a:p>
          <a:p>
            <a:pPr lvl="1"/>
            <a:r>
              <a:rPr lang="en-US" dirty="0" smtClean="0"/>
              <a:t>User alert when a symbol to be reclassified is affected by more than one IPC revisions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1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" altLang="en-US" b="1" dirty="0"/>
              <a:t>IPC </a:t>
            </a:r>
            <a:r>
              <a:rPr lang="es-ES" altLang="en-US" b="1" dirty="0" err="1"/>
              <a:t>reclassification</a:t>
            </a:r>
            <a:r>
              <a:rPr lang="es-ES" altLang="en-US" b="1" dirty="0"/>
              <a:t> </a:t>
            </a:r>
            <a:r>
              <a:rPr lang="es-ES" altLang="en-US" b="1" dirty="0" err="1"/>
              <a:t>statistics</a:t>
            </a:r>
            <a:r>
              <a:rPr lang="es-ES" altLang="en-US" b="1" dirty="0"/>
              <a:t> </a:t>
            </a:r>
            <a:r>
              <a:rPr lang="es-ES" altLang="en-US" b="1" dirty="0" err="1"/>
              <a:t>after</a:t>
            </a:r>
            <a:r>
              <a:rPr lang="es-ES" altLang="en-US" b="1" dirty="0"/>
              <a:t> </a:t>
            </a:r>
            <a:r>
              <a:rPr lang="es-ES" altLang="en-US" b="1" dirty="0" err="1"/>
              <a:t>the</a:t>
            </a:r>
            <a:r>
              <a:rPr lang="es-ES" altLang="en-US" b="1" dirty="0"/>
              <a:t> </a:t>
            </a:r>
            <a:r>
              <a:rPr lang="es-ES" altLang="en-US" b="1" dirty="0" err="1"/>
              <a:t>handover</a:t>
            </a:r>
            <a:endParaRPr lang="es-ES" altLang="en-US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229600" cy="50403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Statistics about “100</a:t>
            </a:r>
            <a:r>
              <a:rPr lang="en-US" altLang="en-US" b="1" dirty="0">
                <a:solidFill>
                  <a:srgbClr val="00B050"/>
                </a:solidFill>
                <a:ea typeface="ヒラギノ角ゴ Pro W3" pitchFamily="1" charset="-128"/>
              </a:rPr>
              <a:t>% complete </a:t>
            </a:r>
            <a:r>
              <a:rPr lang="en-US" alt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Reclassification” i.e. Number of families with obsolete IPC symbols left in DOCDB</a:t>
            </a:r>
            <a:endParaRPr lang="en-US" altLang="en-US" dirty="0" smtClean="0">
              <a:ea typeface="ヒラギノ角ゴ Pro W3" pitchFamily="1" charset="-128"/>
            </a:endParaRPr>
          </a:p>
          <a:p>
            <a:r>
              <a:rPr lang="en-US" altLang="en-US" dirty="0" smtClean="0">
                <a:ea typeface="ヒラギノ角ゴ Pro W3" pitchFamily="1" charset="-128"/>
              </a:rPr>
              <a:t>Transition from IPCRECLASS to IPCWLMS:</a:t>
            </a:r>
          </a:p>
          <a:p>
            <a:pPr lvl="1"/>
            <a:r>
              <a:rPr lang="en-US" altLang="en-US" dirty="0" smtClean="0">
                <a:ea typeface="ヒラギノ角ゴ Pro W3" pitchFamily="1" charset="-128"/>
              </a:rPr>
              <a:t>IPCWLMS loaded with residual reclassification as found in DOCDB of August 2019</a:t>
            </a:r>
          </a:p>
          <a:p>
            <a:pPr marL="457200" lvl="1" indent="0">
              <a:buNone/>
            </a:pPr>
            <a:endParaRPr lang="en-US" altLang="en-US" dirty="0" smtClean="0">
              <a:ea typeface="ヒラギノ角ゴ Pro W3" pitchFamily="1" charset="-128"/>
            </a:endParaRPr>
          </a:p>
          <a:p>
            <a:pPr lvl="1"/>
            <a:r>
              <a:rPr lang="en-US" altLang="en-US" dirty="0" smtClean="0">
                <a:ea typeface="ヒラギノ角ゴ Pro W3" pitchFamily="1" charset="-128"/>
              </a:rPr>
              <a:t>Residual WL distribution according to the new algorithm</a:t>
            </a:r>
          </a:p>
          <a:p>
            <a:pPr marL="457200" lvl="1" indent="0">
              <a:buNone/>
            </a:pPr>
            <a:endParaRPr lang="en-US" altLang="en-US" dirty="0" smtClean="0">
              <a:ea typeface="ヒラギノ角ゴ Pro W3" pitchFamily="1" charset="-128"/>
            </a:endParaRPr>
          </a:p>
          <a:p>
            <a:pPr marL="0" indent="0">
              <a:buNone/>
            </a:pPr>
            <a:endParaRPr lang="en-US" altLang="en-US" dirty="0" smtClean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0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400" smtClean="0"/>
              <a:t>Evolution of the IPC reclassification cumulative backlog </a:t>
            </a:r>
            <a:r>
              <a:rPr lang="en-US" altLang="en-US" sz="2400" smtClean="0">
                <a:solidFill>
                  <a:srgbClr val="FF0000"/>
                </a:solidFill>
              </a:rPr>
              <a:t>according to IPCWLMS RWL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753055"/>
              </p:ext>
            </p:extLst>
          </p:nvPr>
        </p:nvGraphicFramePr>
        <p:xfrm>
          <a:off x="971600" y="1268760"/>
          <a:ext cx="727280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14272</TotalTime>
  <Words>605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Microsoft Sans Serif</vt:lpstr>
      <vt:lpstr>ヒラギノ角ゴ Pro W3</vt:lpstr>
      <vt:lpstr>template_english</vt:lpstr>
      <vt:lpstr>PowerPoint Presentation</vt:lpstr>
      <vt:lpstr>Agenda</vt:lpstr>
      <vt:lpstr>Status of the handover</vt:lpstr>
      <vt:lpstr>Highlights of IPCLWMS</vt:lpstr>
      <vt:lpstr>Working Lists distribution</vt:lpstr>
      <vt:lpstr>Reference documentation</vt:lpstr>
      <vt:lpstr>Reference documentation</vt:lpstr>
      <vt:lpstr>IPC reclassification statistics after the handover</vt:lpstr>
      <vt:lpstr>Evolution of the IPC reclassification cumulative backlog according to IPCWLMS RWL</vt:lpstr>
      <vt:lpstr>Residual IPC reclassification according to IPCWLMS</vt:lpstr>
      <vt:lpstr>Hand over outcomes</vt:lpstr>
      <vt:lpstr>Hand over outcomes</vt:lpstr>
      <vt:lpstr>Post-project Candidate actions</vt:lpstr>
      <vt:lpstr>Thank you for your attention!</vt:lpstr>
    </vt:vector>
  </TitlesOfParts>
  <Manager>Farassopoulos</Manager>
  <Company>WIPO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IPCRECLASS project status review</dc:title>
  <dc:subject>IPC</dc:subject>
  <dc:creator>Fiévet Conde</dc:creator>
  <cp:keywords>FOR OFFICIAL USE ONLY</cp:keywords>
  <cp:lastModifiedBy>MALANGA SALAZAR Isabelle</cp:lastModifiedBy>
  <cp:revision>283</cp:revision>
  <cp:lastPrinted>2016-02-24T10:06:58Z</cp:lastPrinted>
  <dcterms:created xsi:type="dcterms:W3CDTF">2010-11-25T10:11:44Z</dcterms:created>
  <dcterms:modified xsi:type="dcterms:W3CDTF">2020-02-27T09:38:54Z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ff725e31-0e14-4ec5-a6d3-66fd335468a1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