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56" r:id="rId2"/>
    <p:sldId id="286" r:id="rId3"/>
    <p:sldId id="271" r:id="rId4"/>
    <p:sldId id="287" r:id="rId5"/>
    <p:sldId id="288" r:id="rId6"/>
    <p:sldId id="292" r:id="rId7"/>
    <p:sldId id="291" r:id="rId8"/>
    <p:sldId id="289" r:id="rId9"/>
    <p:sldId id="290" r:id="rId10"/>
  </p:sldIdLst>
  <p:sldSz cx="12192000" cy="6858000"/>
  <p:notesSz cx="6858000" cy="9144000"/>
  <p:defaultTextStyle>
    <a:defPPr>
      <a:defRPr lang="en-US"/>
    </a:defPPr>
    <a:lvl1pPr algn="l" rtl="0" fontAlgn="base">
      <a:spcBef>
        <a:spcPct val="5000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5000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5000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5000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5000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4D86"/>
    <a:srgbClr val="005DA2"/>
    <a:srgbClr val="0062AC"/>
    <a:srgbClr val="0067B4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28" autoAdjust="0"/>
    <p:restoredTop sz="94660"/>
  </p:normalViewPr>
  <p:slideViewPr>
    <p:cSldViewPr>
      <p:cViewPr varScale="1">
        <p:scale>
          <a:sx n="60" d="100"/>
          <a:sy n="60" d="100"/>
        </p:scale>
        <p:origin x="112" y="5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1200" smtClean="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200" smtClean="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126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1200" smtClean="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126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200" smtClean="0"/>
            </a:lvl1pPr>
          </a:lstStyle>
          <a:p>
            <a:pPr>
              <a:defRPr/>
            </a:pPr>
            <a:fld id="{4E2D2A46-31D4-42C3-9BFC-28195922560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475052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1200" smtClean="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200" smtClean="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1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229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1229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1200" smtClean="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229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200" smtClean="0"/>
            </a:lvl1pPr>
          </a:lstStyle>
          <a:p>
            <a:pPr>
              <a:defRPr/>
            </a:pPr>
            <a:fld id="{CA84FE9B-D5D4-4B76-87EA-A08EA8B20C6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027255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644B3A36-662B-4E53-B902-E6976A1277D8}" type="slidenum">
              <a:rPr lang="en-US" sz="1200"/>
              <a:pPr eaLnBrk="1" hangingPunct="1"/>
              <a:t>1</a:t>
            </a:fld>
            <a:endParaRPr lang="en-US" sz="1200" dirty="0"/>
          </a:p>
        </p:txBody>
      </p:sp>
      <p:sp>
        <p:nvSpPr>
          <p:cNvPr id="61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614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70994722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38405E63-0D80-4478-98FD-C52EE50F875D}" type="slidenum">
              <a:rPr lang="en-US" sz="1200"/>
              <a:pPr eaLnBrk="1" hangingPunct="1"/>
              <a:t>2</a:t>
            </a:fld>
            <a:endParaRPr lang="en-US" sz="1200" dirty="0"/>
          </a:p>
        </p:txBody>
      </p:sp>
      <p:sp>
        <p:nvSpPr>
          <p:cNvPr id="71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717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34223031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38405E63-0D80-4478-98FD-C52EE50F875D}" type="slidenum">
              <a:rPr lang="en-US" sz="1200"/>
              <a:pPr eaLnBrk="1" hangingPunct="1"/>
              <a:t>3</a:t>
            </a:fld>
            <a:endParaRPr lang="en-US" sz="1200" dirty="0"/>
          </a:p>
        </p:txBody>
      </p:sp>
      <p:sp>
        <p:nvSpPr>
          <p:cNvPr id="71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717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4781787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912284" y="3860800"/>
            <a:ext cx="8534400" cy="1752600"/>
          </a:xfrm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en-US" noProof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9049618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C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CH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C3305F-35F4-4D38-853F-6972B7651A0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99199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fr-C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CH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A1C06C-5FA2-4438-B070-4F16D45DBAE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3685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C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CH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79EEDA-9492-4994-BB18-1005CD6866B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9346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fr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AB5F7D-D5B1-4D98-B310-16D211F2365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49001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CH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773239"/>
            <a:ext cx="5384800" cy="43529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CH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773239"/>
            <a:ext cx="5384800" cy="43529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CH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517826-A1A8-4B20-83BB-6B4226365DC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41805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fr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CH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CH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546D48-0F63-43E9-B47C-935DCDFAA14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68512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CH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E760F4-0BB2-41F5-A823-5656424847F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9934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6D60C8-7BA5-467F-BCD3-E871B6D034E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19636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fr-C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C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C813F8-B5E0-463F-B52D-A76CAE1804A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20465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fr-CH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/>
              <a:t>Click icon to add picture</a:t>
            </a:r>
            <a:endParaRPr lang="fr-CH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77A5B0-4E40-4836-BF8A-4DD35199479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46682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773239"/>
            <a:ext cx="10972800" cy="4352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9347200" y="0"/>
            <a:ext cx="2844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400" smtClean="0"/>
            </a:lvl1pPr>
          </a:lstStyle>
          <a:p>
            <a:pPr>
              <a:defRPr/>
            </a:pPr>
            <a:fld id="{7F3150A8-B334-48D8-BDDC-A2E01CBB87C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8" name="fr" descr="  "/>
          <p:cNvSpPr txBox="1"/>
          <p:nvPr userDrawn="1"/>
        </p:nvSpPr>
        <p:spPr>
          <a:xfrm>
            <a:off x="0" y="6537960"/>
            <a:ext cx="12192000" cy="22313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850" b="0" i="0" u="none" baseline="0" smtClean="0">
                <a:solidFill>
                  <a:srgbClr val="000000"/>
                </a:solidFill>
                <a:latin typeface="Microsoft Sans Serif" panose="020B0604020202020204" pitchFamily="34" charset="0"/>
              </a:rPr>
              <a:t>  </a:t>
            </a:r>
            <a:endParaRPr lang="en-US" sz="850" b="0" i="0" u="none" baseline="0">
              <a:solidFill>
                <a:srgbClr val="000000"/>
              </a:solidFill>
              <a:latin typeface="Microsoft Sans Serif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3600">
          <a:solidFill>
            <a:srgbClr val="00408C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600">
          <a:solidFill>
            <a:srgbClr val="00408C"/>
          </a:solidFill>
          <a:latin typeface="Arial" charset="0"/>
          <a:cs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600">
          <a:solidFill>
            <a:srgbClr val="00408C"/>
          </a:solidFill>
          <a:latin typeface="Arial" charset="0"/>
          <a:cs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600">
          <a:solidFill>
            <a:srgbClr val="00408C"/>
          </a:solidFill>
          <a:latin typeface="Arial" charset="0"/>
          <a:cs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600">
          <a:solidFill>
            <a:srgbClr val="00408C"/>
          </a:solidFill>
          <a:latin typeface="Arial" charset="0"/>
          <a:cs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>
          <a:solidFill>
            <a:srgbClr val="00408C"/>
          </a:solidFill>
          <a:latin typeface="Arial" charset="0"/>
          <a:cs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>
          <a:solidFill>
            <a:srgbClr val="00408C"/>
          </a:solidFill>
          <a:latin typeface="Arial" charset="0"/>
          <a:cs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>
          <a:solidFill>
            <a:srgbClr val="00408C"/>
          </a:solidFill>
          <a:latin typeface="Arial" charset="0"/>
          <a:cs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>
          <a:solidFill>
            <a:srgbClr val="00408C"/>
          </a:solidFill>
          <a:latin typeface="Arial" charset="0"/>
          <a:cs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Blip>
          <a:blip r:embed="rId14"/>
        </a:buBlip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Blip>
          <a:blip r:embed="rId14"/>
        </a:buBlip>
        <a:defRPr sz="24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Blip>
          <a:blip r:embed="rId14"/>
        </a:buBlip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Blip>
          <a:blip r:embed="rId14"/>
        </a:buBlip>
        <a:defRPr sz="24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Blip>
          <a:blip r:embed="rId14"/>
        </a:buBlip>
        <a:defRPr sz="24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Blip>
          <a:blip r:embed="rId14"/>
        </a:buBlip>
        <a:defRPr sz="24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Blip>
          <a:blip r:embed="rId14"/>
        </a:buBlip>
        <a:defRPr sz="24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Blip>
          <a:blip r:embed="rId14"/>
        </a:buBlip>
        <a:defRPr sz="24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Blip>
          <a:blip r:embed="rId14"/>
        </a:buBlip>
        <a:defRPr sz="24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2743201" y="4183063"/>
            <a:ext cx="4937125" cy="1333500"/>
          </a:xfrm>
          <a:noFill/>
        </p:spPr>
        <p:txBody>
          <a:bodyPr/>
          <a:lstStyle/>
          <a:p>
            <a:pPr eaLnBrk="1" hangingPunct="1"/>
            <a:r>
              <a:rPr lang="en-US" sz="3000" b="1" dirty="0">
                <a:solidFill>
                  <a:srgbClr val="00408C"/>
                </a:solidFill>
                <a:ea typeface="ヒラギノ角ゴ Pro W3" pitchFamily="1" charset="-128"/>
              </a:rPr>
              <a:t>Toolkit on Preservation</a:t>
            </a:r>
          </a:p>
          <a:p>
            <a:pPr eaLnBrk="1" hangingPunct="1"/>
            <a:endParaRPr lang="en-US" sz="3000" b="1" dirty="0">
              <a:solidFill>
                <a:srgbClr val="00408C"/>
              </a:solidFill>
              <a:ea typeface="ヒラギノ角ゴ Pro W3" pitchFamily="1" charset="-128"/>
            </a:endParaRPr>
          </a:p>
        </p:txBody>
      </p:sp>
      <p:sp>
        <p:nvSpPr>
          <p:cNvPr id="3075" name="Text Box 5"/>
          <p:cNvSpPr txBox="1">
            <a:spLocks noChangeArrowheads="1"/>
          </p:cNvSpPr>
          <p:nvPr/>
        </p:nvSpPr>
        <p:spPr bwMode="auto">
          <a:xfrm>
            <a:off x="7773989" y="5253039"/>
            <a:ext cx="2147887" cy="727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lnSpc>
                <a:spcPct val="40000"/>
              </a:lnSpc>
            </a:pPr>
            <a:r>
              <a:rPr lang="en-US" sz="1300" dirty="0">
                <a:solidFill>
                  <a:srgbClr val="3399FF"/>
                </a:solidFill>
                <a:latin typeface="Arial Black" pitchFamily="34" charset="0"/>
                <a:ea typeface="ヒラギノ角ゴ Pro W3" pitchFamily="1" charset="-128"/>
              </a:rPr>
              <a:t>SCCR/43</a:t>
            </a:r>
          </a:p>
          <a:p>
            <a:pPr>
              <a:lnSpc>
                <a:spcPct val="40000"/>
              </a:lnSpc>
            </a:pPr>
            <a:r>
              <a:rPr lang="en-US" sz="1300" dirty="0">
                <a:solidFill>
                  <a:srgbClr val="3399FF"/>
                </a:solidFill>
                <a:latin typeface="Arial Black" pitchFamily="34" charset="0"/>
                <a:ea typeface="ヒラギノ角ゴ Pro W3" pitchFamily="1" charset="-128"/>
              </a:rPr>
              <a:t>Geneva</a:t>
            </a:r>
          </a:p>
          <a:p>
            <a:pPr>
              <a:lnSpc>
                <a:spcPct val="40000"/>
              </a:lnSpc>
            </a:pPr>
            <a:r>
              <a:rPr lang="en-US" sz="1300" dirty="0">
                <a:solidFill>
                  <a:srgbClr val="3399FF"/>
                </a:solidFill>
                <a:latin typeface="Arial Black" pitchFamily="34" charset="0"/>
                <a:ea typeface="ヒラギノ角ゴ Pro W3" pitchFamily="1" charset="-128"/>
              </a:rPr>
              <a:t>March</a:t>
            </a:r>
          </a:p>
          <a:p>
            <a:pPr>
              <a:lnSpc>
                <a:spcPct val="40000"/>
              </a:lnSpc>
            </a:pPr>
            <a:r>
              <a:rPr lang="en-US" sz="1300" dirty="0">
                <a:solidFill>
                  <a:srgbClr val="3399FF"/>
                </a:solidFill>
                <a:latin typeface="Arial Black" pitchFamily="34" charset="0"/>
                <a:ea typeface="ヒラギノ角ゴ Pro W3" pitchFamily="1" charset="-128"/>
              </a:rPr>
              <a:t>2023</a:t>
            </a:r>
          </a:p>
        </p:txBody>
      </p:sp>
      <p:sp>
        <p:nvSpPr>
          <p:cNvPr id="3076" name="Rectangle 6"/>
          <p:cNvSpPr>
            <a:spLocks noChangeArrowheads="1"/>
          </p:cNvSpPr>
          <p:nvPr/>
        </p:nvSpPr>
        <p:spPr bwMode="auto">
          <a:xfrm>
            <a:off x="2438400" y="3810000"/>
            <a:ext cx="381000" cy="381000"/>
          </a:xfrm>
          <a:prstGeom prst="rect">
            <a:avLst/>
          </a:prstGeom>
          <a:solidFill>
            <a:srgbClr val="3399FF"/>
          </a:soli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fr-CH" dirty="0"/>
          </a:p>
        </p:txBody>
      </p:sp>
      <p:sp>
        <p:nvSpPr>
          <p:cNvPr id="3077" name="Rectangle 7"/>
          <p:cNvSpPr>
            <a:spLocks noChangeArrowheads="1"/>
          </p:cNvSpPr>
          <p:nvPr/>
        </p:nvSpPr>
        <p:spPr bwMode="auto">
          <a:xfrm>
            <a:off x="2743201" y="5805489"/>
            <a:ext cx="6945312" cy="5953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20000"/>
              </a:spcBef>
            </a:pPr>
            <a:r>
              <a:rPr lang="en-US" sz="1800" dirty="0">
                <a:solidFill>
                  <a:srgbClr val="00408C"/>
                </a:solidFill>
                <a:ea typeface="ヒラギノ角ゴ Pro W3" pitchFamily="1" charset="-128"/>
              </a:rPr>
              <a:t>Rina Elster Pantalony</a:t>
            </a:r>
          </a:p>
          <a:p>
            <a:pPr>
              <a:spcBef>
                <a:spcPct val="20000"/>
              </a:spcBef>
            </a:pPr>
            <a:r>
              <a:rPr lang="en-US" sz="1800" dirty="0">
                <a:solidFill>
                  <a:srgbClr val="00408C"/>
                </a:solidFill>
                <a:ea typeface="ヒラギノ角ゴ Pro W3" pitchFamily="1" charset="-128"/>
              </a:rPr>
              <a:t>Director, Copyright Advisory Services, </a:t>
            </a:r>
          </a:p>
          <a:p>
            <a:pPr>
              <a:spcBef>
                <a:spcPct val="20000"/>
              </a:spcBef>
            </a:pPr>
            <a:r>
              <a:rPr lang="en-US" sz="1800" dirty="0">
                <a:solidFill>
                  <a:srgbClr val="00408C"/>
                </a:solidFill>
                <a:ea typeface="ヒラギノ角ゴ Pro W3" pitchFamily="1" charset="-128"/>
              </a:rPr>
              <a:t>Columbia University Libraries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274638"/>
            <a:ext cx="11125200" cy="1143000"/>
          </a:xfrm>
        </p:spPr>
        <p:txBody>
          <a:bodyPr/>
          <a:lstStyle/>
          <a:p>
            <a:pPr eaLnBrk="1" hangingPunct="1"/>
            <a:r>
              <a:rPr lang="en-US" dirty="0"/>
              <a:t>Defining Preservation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295400"/>
            <a:ext cx="11125200" cy="5029199"/>
          </a:xfrm>
        </p:spPr>
        <p:txBody>
          <a:bodyPr/>
          <a:lstStyle/>
          <a:p>
            <a:r>
              <a:rPr lang="en-US" dirty="0"/>
              <a:t>Conservation and stabilization</a:t>
            </a:r>
          </a:p>
          <a:p>
            <a:pPr lvl="1">
              <a:buClr>
                <a:srgbClr val="00B0F0"/>
              </a:buClr>
              <a:buFont typeface="Arial" panose="020B0604020202020204" pitchFamily="34" charset="0"/>
              <a:buChar char="•"/>
            </a:pPr>
            <a:r>
              <a:rPr lang="en-US" dirty="0"/>
              <a:t>Preservation processes require multiple copies regardless of format </a:t>
            </a:r>
          </a:p>
          <a:p>
            <a:pPr lvl="2">
              <a:buClr>
                <a:srgbClr val="00B0F0"/>
              </a:buClr>
              <a:buFont typeface="Arial" panose="020B0604020202020204" pitchFamily="34" charset="0"/>
              <a:buChar char="•"/>
            </a:pPr>
            <a:r>
              <a:rPr lang="en-US" sz="2000" dirty="0"/>
              <a:t>To analyze and assess damage</a:t>
            </a:r>
          </a:p>
          <a:p>
            <a:pPr lvl="2">
              <a:buClr>
                <a:srgbClr val="00B0F0"/>
              </a:buClr>
              <a:buFont typeface="Arial" panose="020B0604020202020204" pitchFamily="34" charset="0"/>
              <a:buChar char="•"/>
            </a:pPr>
            <a:r>
              <a:rPr lang="en-US" sz="2000" dirty="0"/>
              <a:t>To document the before and after </a:t>
            </a:r>
          </a:p>
          <a:p>
            <a:pPr lvl="2">
              <a:buClr>
                <a:srgbClr val="00B0F0"/>
              </a:buClr>
              <a:buFont typeface="Arial" panose="020B0604020202020204" pitchFamily="34" charset="0"/>
              <a:buChar char="•"/>
            </a:pPr>
            <a:r>
              <a:rPr lang="en-US" sz="2000" dirty="0"/>
              <a:t>To reformat the master copy (e.g. audio and audiovisual recordings)</a:t>
            </a:r>
          </a:p>
          <a:p>
            <a:pPr marL="914400" lvl="2" indent="0">
              <a:buClr>
                <a:srgbClr val="00B0F0"/>
              </a:buClr>
              <a:buNone/>
            </a:pPr>
            <a:endParaRPr lang="en-US" sz="2000" dirty="0"/>
          </a:p>
          <a:p>
            <a:pPr eaLnBrk="1" hangingPunct="1"/>
            <a:r>
              <a:rPr lang="en-US" dirty="0"/>
              <a:t>Documentation of object-based collections</a:t>
            </a:r>
          </a:p>
          <a:p>
            <a:pPr lvl="1">
              <a:buClr>
                <a:srgbClr val="00B0F0"/>
              </a:buClr>
              <a:buFont typeface="Arial" panose="020B0604020202020204" pitchFamily="34" charset="0"/>
              <a:buChar char="•"/>
            </a:pPr>
            <a:r>
              <a:rPr lang="en-US" sz="2000" dirty="0"/>
              <a:t>Inventory records that identify and describe objects in collections require images of objects as part of inventory process</a:t>
            </a:r>
          </a:p>
          <a:p>
            <a:pPr lvl="1">
              <a:buClr>
                <a:srgbClr val="00B0F0"/>
              </a:buClr>
              <a:buFont typeface="Arial" panose="020B0604020202020204" pitchFamily="34" charset="0"/>
              <a:buChar char="•"/>
            </a:pPr>
            <a:r>
              <a:rPr lang="en-US" sz="2000" dirty="0"/>
              <a:t>Inventories are used for collections management and preservation research purposes</a:t>
            </a:r>
          </a:p>
          <a:p>
            <a:pPr lvl="1">
              <a:buClr>
                <a:srgbClr val="00B0F0"/>
              </a:buClr>
              <a:buFont typeface="Arial" panose="020B0604020202020204" pitchFamily="34" charset="0"/>
              <a:buChar char="•"/>
            </a:pPr>
            <a:r>
              <a:rPr lang="en-US" sz="2000" dirty="0"/>
              <a:t>Inventories safeguard cultural property from theft and illicit trafficking</a:t>
            </a:r>
          </a:p>
          <a:p>
            <a:pPr lvl="1">
              <a:buClr>
                <a:srgbClr val="00B0F0"/>
              </a:buClr>
              <a:buFont typeface="Arial" panose="020B0604020202020204" pitchFamily="34" charset="0"/>
              <a:buChar char="•"/>
            </a:pPr>
            <a:r>
              <a:rPr lang="en-US" sz="2000" dirty="0"/>
              <a:t>Inventories allow for cross-border preservation research and cooperation</a:t>
            </a:r>
          </a:p>
          <a:p>
            <a:pPr lvl="1">
              <a:buFont typeface="Arial" panose="020B0604020202020204" pitchFamily="34" charset="0"/>
              <a:buChar char="•"/>
            </a:pPr>
            <a:endParaRPr lang="en-US" dirty="0"/>
          </a:p>
          <a:p>
            <a:pPr lvl="1">
              <a:buFont typeface="Arial" panose="020B0604020202020204" pitchFamily="34" charset="0"/>
              <a:buChar char="•"/>
            </a:pPr>
            <a:endParaRPr lang="en-US" dirty="0"/>
          </a:p>
          <a:p>
            <a:pPr marL="0" indent="0" eaLnBrk="1" hangingPunct="1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61058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/>
              <a:t>Disaster Planning: Future-Proofing Collections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idx="1"/>
          </p:nvPr>
        </p:nvSpPr>
        <p:spPr>
          <a:xfrm>
            <a:off x="609600" y="1295401"/>
            <a:ext cx="10972800" cy="4830764"/>
          </a:xfrm>
        </p:spPr>
        <p:txBody>
          <a:bodyPr/>
          <a:lstStyle/>
          <a:p>
            <a:r>
              <a:rPr lang="en-US" dirty="0"/>
              <a:t>Anticipatory preservation (future-proofing) of collections is now part of disaster planning, an important element of collections management</a:t>
            </a:r>
          </a:p>
          <a:p>
            <a:r>
              <a:rPr lang="en-US" dirty="0"/>
              <a:t>Anticipatory preservation reproduces original objects in digital formats at a time well </a:t>
            </a:r>
            <a:r>
              <a:rPr lang="en-US" b="1" dirty="0"/>
              <a:t>before</a:t>
            </a:r>
            <a:r>
              <a:rPr lang="en-US" dirty="0"/>
              <a:t> imminent deterioration or loss </a:t>
            </a:r>
          </a:p>
          <a:p>
            <a:r>
              <a:rPr lang="en-US" dirty="0"/>
              <a:t>Digital reproductions are held in trusted repositories</a:t>
            </a:r>
          </a:p>
          <a:p>
            <a:r>
              <a:rPr lang="en-US" dirty="0"/>
              <a:t>Climate change, human conflict and now health crises have exacerbated the potential for agents that pose the greatest risk to collections:</a:t>
            </a:r>
          </a:p>
          <a:p>
            <a:pPr lvl="1">
              <a:buClr>
                <a:srgbClr val="00B0F0"/>
              </a:buClr>
              <a:buFont typeface="Arial" panose="020B0604020202020204" pitchFamily="34" charset="0"/>
              <a:buChar char="•"/>
            </a:pPr>
            <a:r>
              <a:rPr lang="en-US" dirty="0"/>
              <a:t>Physical force (whether natural or human), vandalism, disassociation such as theft or looting, fire, water damage, pests, pollution, light, temperature changes, humidity variation, malware </a:t>
            </a:r>
            <a:r>
              <a:rPr lang="en-US"/>
              <a:t>and security </a:t>
            </a:r>
            <a:r>
              <a:rPr lang="en-US" dirty="0"/>
              <a:t>compromises</a:t>
            </a:r>
          </a:p>
          <a:p>
            <a:pPr marL="0" indent="0" eaLnBrk="1" hangingPunct="1">
              <a:buNone/>
            </a:pPr>
            <a:endParaRPr lang="en-US" dirty="0"/>
          </a:p>
          <a:p>
            <a:pPr marL="0" indent="0" eaLnBrk="1" hangingPunct="1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19715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23C497-9FBD-264A-A8DB-154A2437E3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Duty of Care to Preserve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19EF17-6D21-5A45-8E8A-EF9E0DE161A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300" dirty="0"/>
              <a:t>Cultural heritage organizations (e.g. libraries, archives, museums) have a legal duty of care to preserve collections</a:t>
            </a:r>
          </a:p>
          <a:p>
            <a:r>
              <a:rPr lang="en-US" sz="2300" dirty="0"/>
              <a:t>Their originating statutes and </a:t>
            </a:r>
            <a:r>
              <a:rPr lang="en-US" sz="2300" dirty="0" smtClean="0"/>
              <a:t>instruments </a:t>
            </a:r>
            <a:r>
              <a:rPr lang="en-US" sz="2300" dirty="0" smtClean="0"/>
              <a:t>may describe </a:t>
            </a:r>
            <a:r>
              <a:rPr lang="en-US" sz="2300" dirty="0"/>
              <a:t>their legal </a:t>
            </a:r>
            <a:r>
              <a:rPr lang="en-US" sz="2300" dirty="0" smtClean="0"/>
              <a:t>obligations</a:t>
            </a:r>
          </a:p>
          <a:p>
            <a:r>
              <a:rPr lang="en-US" sz="2300" dirty="0" smtClean="0"/>
              <a:t>Leadership </a:t>
            </a:r>
            <a:r>
              <a:rPr lang="en-US" sz="2300" dirty="0"/>
              <a:t>in cultural heritage organizations are responsible for ensuring the that their legal obligations are met</a:t>
            </a:r>
          </a:p>
          <a:p>
            <a:r>
              <a:rPr lang="en-US" sz="2300" dirty="0"/>
              <a:t>The duty of care to preserve is also an ethical requirement</a:t>
            </a:r>
          </a:p>
          <a:p>
            <a:r>
              <a:rPr lang="en-US" sz="2300" dirty="0"/>
              <a:t>Why? Collections under their stewardship are held </a:t>
            </a:r>
            <a:r>
              <a:rPr lang="en-US" sz="2300" b="1" dirty="0"/>
              <a:t>in trust for the public</a:t>
            </a:r>
          </a:p>
          <a:p>
            <a:r>
              <a:rPr lang="en-US" sz="2300" dirty="0"/>
              <a:t>For these reasons such organizations are </a:t>
            </a:r>
            <a:r>
              <a:rPr lang="en-US" sz="2300" b="1" dirty="0"/>
              <a:t>trusted institutions</a:t>
            </a:r>
          </a:p>
          <a:p>
            <a:pPr marL="0" indent="0">
              <a:buClr>
                <a:srgbClr val="00B0F0"/>
              </a:buClr>
              <a:buNone/>
            </a:pPr>
            <a:endParaRPr lang="en-US" sz="23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33414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9D4051-3C39-144B-A034-653A4F9EA3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Policy Considerations When Developing Exceptions to Copyright for Preservation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76D5795-D2DE-234D-8A47-D54D9651041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PROACTIVE PRESERVATION</a:t>
            </a:r>
          </a:p>
          <a:p>
            <a:pPr lvl="1">
              <a:buClr>
                <a:srgbClr val="00B0F0"/>
              </a:buClr>
              <a:buFont typeface="Arial" panose="020B0604020202020204" pitchFamily="34" charset="0"/>
              <a:buChar char="•"/>
            </a:pPr>
            <a:r>
              <a:rPr lang="en-US" dirty="0"/>
              <a:t>Digital reproductions made when objects and materials are in their best state and not at immediate risk ensures </a:t>
            </a:r>
          </a:p>
          <a:p>
            <a:pPr lvl="2">
              <a:buClr>
                <a:srgbClr val="00B0F0"/>
              </a:buClr>
              <a:buFont typeface="Arial" panose="020B0604020202020204" pitchFamily="34" charset="0"/>
              <a:buChar char="•"/>
            </a:pPr>
            <a:r>
              <a:rPr lang="en-US" dirty="0"/>
              <a:t>Quality of reproduction</a:t>
            </a:r>
          </a:p>
          <a:p>
            <a:pPr lvl="2">
              <a:buClr>
                <a:srgbClr val="00B0F0"/>
              </a:buClr>
              <a:buFont typeface="Arial" panose="020B0604020202020204" pitchFamily="34" charset="0"/>
              <a:buChar char="•"/>
            </a:pPr>
            <a:r>
              <a:rPr lang="en-US" dirty="0"/>
              <a:t>Deposit into trusted repositories</a:t>
            </a:r>
          </a:p>
          <a:p>
            <a:pPr lvl="2">
              <a:buClr>
                <a:srgbClr val="00B0F0"/>
              </a:buClr>
              <a:buFont typeface="Arial" panose="020B0604020202020204" pitchFamily="34" charset="0"/>
              <a:buChar char="•"/>
            </a:pPr>
            <a:r>
              <a:rPr lang="en-US" dirty="0"/>
              <a:t>Integrity and respect for IP</a:t>
            </a:r>
          </a:p>
          <a:p>
            <a:pPr lvl="2">
              <a:buClr>
                <a:srgbClr val="00B0F0"/>
              </a:buClr>
              <a:buFont typeface="Arial" panose="020B0604020202020204" pitchFamily="34" charset="0"/>
              <a:buChar char="•"/>
            </a:pPr>
            <a:r>
              <a:rPr lang="en-US" dirty="0"/>
              <a:t>Consistency in practice</a:t>
            </a:r>
          </a:p>
          <a:p>
            <a:pPr lvl="1">
              <a:buClr>
                <a:srgbClr val="00B0F0"/>
              </a:buClr>
              <a:buFont typeface="Arial" panose="020B0604020202020204" pitchFamily="34" charset="0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18919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217CEA-95B8-B240-9010-06B770500D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Policy Considerations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583B512-0043-BE41-B286-34281C71C22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IMPORTANCE OF RIGHTS METADATA</a:t>
            </a:r>
          </a:p>
          <a:p>
            <a:pPr lvl="1">
              <a:buClr>
                <a:srgbClr val="00B0F0"/>
              </a:buClr>
              <a:buFont typeface="Arial" panose="020B0604020202020204" pitchFamily="34" charset="0"/>
              <a:buChar char="•"/>
            </a:pPr>
            <a:r>
              <a:rPr lang="en-US" dirty="0"/>
              <a:t>Designed to support respectful and lawful subsequent uses</a:t>
            </a:r>
          </a:p>
          <a:p>
            <a:pPr lvl="1">
              <a:buClr>
                <a:srgbClr val="00B0F0"/>
              </a:buClr>
              <a:buFont typeface="Arial" panose="020B0604020202020204" pitchFamily="34" charset="0"/>
              <a:buChar char="•"/>
            </a:pPr>
            <a:r>
              <a:rPr lang="en-US" dirty="0"/>
              <a:t>Promotes due diligence and integrates IP assessment as part of collections management</a:t>
            </a:r>
          </a:p>
          <a:p>
            <a:pPr lvl="1">
              <a:buClr>
                <a:srgbClr val="00B0F0"/>
              </a:buClr>
              <a:buFont typeface="Arial" panose="020B0604020202020204" pitchFamily="34" charset="0"/>
              <a:buChar char="•"/>
            </a:pPr>
            <a:r>
              <a:rPr lang="en-US" dirty="0"/>
              <a:t>Records the provenance of objects and materials in a collection</a:t>
            </a:r>
          </a:p>
          <a:p>
            <a:pPr lvl="1">
              <a:buClr>
                <a:srgbClr val="00B0F0"/>
              </a:buClr>
              <a:buFont typeface="Arial" panose="020B0604020202020204" pitchFamily="34" charset="0"/>
              <a:buChar char="•"/>
            </a:pPr>
            <a:r>
              <a:rPr lang="en-US" dirty="0"/>
              <a:t>Promulgates recognized standards in rights taxonomy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554319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8D1353-864C-5649-9702-FC71071A60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Policy Considerations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632CBC1-D1B2-4346-8314-AD567F034B3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DIVERSITY OF CULTURAL HERITAGE INSTITUTIONS</a:t>
            </a:r>
          </a:p>
          <a:p>
            <a:pPr lvl="1">
              <a:buClr>
                <a:srgbClr val="00B0F0"/>
              </a:buClr>
              <a:buFont typeface="Arial" panose="020B0604020202020204" pitchFamily="34" charset="0"/>
              <a:buChar char="•"/>
            </a:pPr>
            <a:r>
              <a:rPr lang="en-US" dirty="0"/>
              <a:t>Organizations other than libraries, archives and museums also preserve cultural heritage collections </a:t>
            </a:r>
          </a:p>
          <a:p>
            <a:pPr lvl="1">
              <a:buClr>
                <a:srgbClr val="00B0F0"/>
              </a:buClr>
              <a:buFont typeface="Arial" panose="020B0604020202020204" pitchFamily="34" charset="0"/>
              <a:buChar char="•"/>
            </a:pPr>
            <a:r>
              <a:rPr lang="en-US" dirty="0"/>
              <a:t>They may meet the requirements as a </a:t>
            </a:r>
            <a:r>
              <a:rPr lang="en-US" b="1" dirty="0"/>
              <a:t>trusted institution </a:t>
            </a:r>
            <a:r>
              <a:rPr lang="en-US" dirty="0"/>
              <a:t>based on their missions, mandates, policies and protocols, notwithstanding their categorization</a:t>
            </a:r>
          </a:p>
          <a:p>
            <a:pPr lvl="1">
              <a:buClr>
                <a:srgbClr val="00B0F0"/>
              </a:buClr>
              <a:buFont typeface="Arial" panose="020B0604020202020204" pitchFamily="34" charset="0"/>
              <a:buChar char="•"/>
            </a:pPr>
            <a:r>
              <a:rPr lang="en-US" dirty="0"/>
              <a:t>Consider allowing flexibility about the scope and character of institutions who may benefit from an exception to preserve cultural heritage collections in order to meet preservation policy objectives</a:t>
            </a:r>
          </a:p>
          <a:p>
            <a:pPr lvl="1">
              <a:buClr>
                <a:srgbClr val="00B0F0"/>
              </a:buClr>
              <a:buFont typeface="Arial" panose="020B0604020202020204" pitchFamily="34" charset="0"/>
              <a:buChar char="•"/>
            </a:pP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36968975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76A567-4712-CE46-9CBF-4F4E91B4DF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Policy Considerations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4BA34BF-C904-1E42-B9F5-1F6B0181B47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cap="all" dirty="0"/>
              <a:t>Complexities in SHARED or Split COLLECTIONS</a:t>
            </a:r>
          </a:p>
          <a:p>
            <a:pPr lvl="1">
              <a:buClr>
                <a:srgbClr val="00B0F0"/>
              </a:buClr>
              <a:buFont typeface="Arial" panose="020B0604020202020204" pitchFamily="34" charset="0"/>
              <a:buChar char="•"/>
            </a:pPr>
            <a:r>
              <a:rPr lang="en-US" dirty="0"/>
              <a:t>Collections can be shared or split between cultural heritage organizations</a:t>
            </a:r>
          </a:p>
          <a:p>
            <a:pPr lvl="1">
              <a:buClr>
                <a:srgbClr val="00B0F0"/>
              </a:buClr>
              <a:buFont typeface="Arial" panose="020B0604020202020204" pitchFamily="34" charset="0"/>
              <a:buChar char="•"/>
            </a:pPr>
            <a:r>
              <a:rPr lang="en-US" dirty="0"/>
              <a:t>Shared collections may be owned jointly among distinct organizations</a:t>
            </a:r>
          </a:p>
          <a:p>
            <a:pPr lvl="1">
              <a:buClr>
                <a:srgbClr val="00B0F0"/>
              </a:buClr>
              <a:buFont typeface="Arial" panose="020B0604020202020204" pitchFamily="34" charset="0"/>
              <a:buChar char="•"/>
            </a:pPr>
            <a:r>
              <a:rPr lang="en-US" dirty="0"/>
              <a:t>Split collections may be stewarded jointly among distinct organizations</a:t>
            </a:r>
          </a:p>
          <a:p>
            <a:pPr lvl="1">
              <a:buClr>
                <a:srgbClr val="00B0F0"/>
              </a:buClr>
              <a:buFont typeface="Arial" panose="020B0604020202020204" pitchFamily="34" charset="0"/>
              <a:buChar char="•"/>
            </a:pPr>
            <a:r>
              <a:rPr lang="en-US" dirty="0"/>
              <a:t>Organizations may be interdisciplinary in nature </a:t>
            </a:r>
          </a:p>
          <a:p>
            <a:pPr lvl="1">
              <a:buClr>
                <a:srgbClr val="00B0F0"/>
              </a:buClr>
              <a:buFont typeface="Arial" panose="020B0604020202020204" pitchFamily="34" charset="0"/>
              <a:buChar char="•"/>
            </a:pPr>
            <a:r>
              <a:rPr lang="en-US" dirty="0"/>
              <a:t>Organizations may be working together across borders</a:t>
            </a:r>
          </a:p>
          <a:p>
            <a:pPr lvl="1">
              <a:buClr>
                <a:srgbClr val="00B0F0"/>
              </a:buClr>
              <a:buFont typeface="Arial" panose="020B0604020202020204" pitchFamily="34" charset="0"/>
              <a:buChar char="•"/>
            </a:pPr>
            <a:r>
              <a:rPr lang="en-US" dirty="0"/>
              <a:t>Consideration should be given how to address their interdisciplinary distinctions and how to </a:t>
            </a:r>
            <a:r>
              <a:rPr lang="en-US" dirty="0"/>
              <a:t>enable exceptions to be interoperable </a:t>
            </a:r>
            <a:r>
              <a:rPr lang="en-US" dirty="0" smtClean="0"/>
              <a:t>across </a:t>
            </a:r>
            <a:r>
              <a:rPr lang="en-US" dirty="0"/>
              <a:t>borders</a:t>
            </a:r>
            <a:r>
              <a:rPr lang="en-US"/>
              <a:t>.   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1999287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910A99-CF94-C541-975F-A5F4AE4EE9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Policy Considerations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4577355-FED0-1246-A174-31F99AD7B92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COOPERATIVE PRESERVATION PROGRAMS</a:t>
            </a:r>
          </a:p>
          <a:p>
            <a:pPr lvl="1">
              <a:buClr>
                <a:srgbClr val="00B0F0"/>
              </a:buClr>
              <a:buFont typeface="Arial" panose="020B0604020202020204" pitchFamily="34" charset="0"/>
              <a:buChar char="•"/>
            </a:pPr>
            <a:r>
              <a:rPr lang="en-US" dirty="0"/>
              <a:t>Collections may be connected substantively, related in either provenance or subject matter but held by different cultural heritage organizations</a:t>
            </a:r>
          </a:p>
          <a:p>
            <a:pPr lvl="1">
              <a:buClr>
                <a:srgbClr val="00B0F0"/>
              </a:buClr>
              <a:buFont typeface="Arial" panose="020B0604020202020204" pitchFamily="34" charset="0"/>
              <a:buChar char="•"/>
            </a:pPr>
            <a:r>
              <a:rPr lang="en-US" dirty="0"/>
              <a:t>These organizations may be diverse in nature and character</a:t>
            </a:r>
          </a:p>
          <a:p>
            <a:pPr lvl="1">
              <a:buClr>
                <a:srgbClr val="00B0F0"/>
              </a:buClr>
              <a:buFont typeface="Arial" panose="020B0604020202020204" pitchFamily="34" charset="0"/>
              <a:buChar char="•"/>
            </a:pPr>
            <a:r>
              <a:rPr lang="en-US" dirty="0"/>
              <a:t>They may look to each other for copies of objects or materials in order to carry out preservation research</a:t>
            </a:r>
          </a:p>
          <a:p>
            <a:pPr lvl="1">
              <a:buClr>
                <a:srgbClr val="00B0F0"/>
              </a:buClr>
              <a:buFont typeface="Arial" panose="020B0604020202020204" pitchFamily="34" charset="0"/>
              <a:buChar char="•"/>
            </a:pPr>
            <a:r>
              <a:rPr lang="en-US" dirty="0"/>
              <a:t>Where collections comprise rare, unique, primary source materials (archival collections), they may </a:t>
            </a:r>
            <a:r>
              <a:rPr lang="en-US" b="1" dirty="0"/>
              <a:t>complete</a:t>
            </a:r>
            <a:r>
              <a:rPr lang="en-US" dirty="0"/>
              <a:t> their respective collections by sharing copies of materials with each other as a form of preservation</a:t>
            </a:r>
          </a:p>
          <a:p>
            <a:pPr lvl="1">
              <a:buClr>
                <a:srgbClr val="00B0F0"/>
              </a:buClr>
              <a:buFont typeface="Arial" panose="020B0604020202020204" pitchFamily="34" charset="0"/>
              <a:buChar char="•"/>
            </a:pPr>
            <a:r>
              <a:rPr lang="en-US" dirty="0"/>
              <a:t>Additional consideration may be a need to address cross-border issues</a:t>
            </a:r>
          </a:p>
          <a:p>
            <a:pPr lvl="1">
              <a:buClr>
                <a:srgbClr val="00B0F0"/>
              </a:buClr>
              <a:buFont typeface="Arial" panose="020B0604020202020204" pitchFamily="34" charset="0"/>
              <a:buChar char="•"/>
            </a:pP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2503908"/>
      </p:ext>
    </p:extLst>
  </p:cSld>
  <p:clrMapOvr>
    <a:masterClrMapping/>
  </p:clrMapOvr>
</p:sld>
</file>

<file path=ppt/theme/theme1.xml><?xml version="1.0" encoding="utf-8"?>
<a:theme xmlns:a="http://schemas.openxmlformats.org/drawingml/2006/main" name="template_english">
  <a:themeElements>
    <a:clrScheme name="template_english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emplate_english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template_english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_english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_english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_english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_english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_english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_english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_english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_english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_english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_english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_english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4366</TotalTime>
  <Words>626</Words>
  <Application>Microsoft Office PowerPoint</Application>
  <PresentationFormat>Widescreen</PresentationFormat>
  <Paragraphs>70</Paragraphs>
  <Slides>9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Arial</vt:lpstr>
      <vt:lpstr>Arial Black</vt:lpstr>
      <vt:lpstr>Microsoft Sans Serif</vt:lpstr>
      <vt:lpstr>ヒラギノ角ゴ Pro W3</vt:lpstr>
      <vt:lpstr>template_english</vt:lpstr>
      <vt:lpstr>PowerPoint Presentation</vt:lpstr>
      <vt:lpstr>Defining Preservation</vt:lpstr>
      <vt:lpstr>Disaster Planning: Future-Proofing Collections</vt:lpstr>
      <vt:lpstr>The Duty of Care to Preserve</vt:lpstr>
      <vt:lpstr>Policy Considerations When Developing Exceptions to Copyright for Preservation</vt:lpstr>
      <vt:lpstr>Policy Considerations</vt:lpstr>
      <vt:lpstr>Policy Considerations</vt:lpstr>
      <vt:lpstr>Policy Considerations</vt:lpstr>
      <vt:lpstr>Policy Considerations</vt:lpstr>
    </vt:vector>
  </TitlesOfParts>
  <Company>World Intellectual Property Organization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MISRA Tanvi</dc:creator>
  <cp:keywords>FOR OFFICIAL USE ONLY</cp:keywords>
  <cp:lastModifiedBy>LANGER Christina</cp:lastModifiedBy>
  <cp:revision>102</cp:revision>
  <dcterms:created xsi:type="dcterms:W3CDTF">2019-03-27T19:08:23Z</dcterms:created>
  <dcterms:modified xsi:type="dcterms:W3CDTF">2023-03-12T12:06:31Z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TitusGUID">
    <vt:lpwstr>0e2b1ea2-57f2-47d8-9fde-5d4d889f851a</vt:lpwstr>
  </property>
  <property fmtid="{D5CDD505-2E9C-101B-9397-08002B2CF9AE}" pid="3" name="TCSClassification">
    <vt:lpwstr>FOR OFFICIAL USE ONLY</vt:lpwstr>
  </property>
  <property fmtid="{D5CDD505-2E9C-101B-9397-08002B2CF9AE}" pid="4" name="Classification">
    <vt:lpwstr>For Official Use Only</vt:lpwstr>
  </property>
  <property fmtid="{D5CDD505-2E9C-101B-9397-08002B2CF9AE}" pid="5" name="VisualMarkings">
    <vt:lpwstr>None</vt:lpwstr>
  </property>
  <property fmtid="{D5CDD505-2E9C-101B-9397-08002B2CF9AE}" pid="6" name="Alignment">
    <vt:lpwstr>Centre</vt:lpwstr>
  </property>
  <property fmtid="{D5CDD505-2E9C-101B-9397-08002B2CF9AE}" pid="7" name="Language">
    <vt:lpwstr>English</vt:lpwstr>
  </property>
</Properties>
</file>