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6" r:id="rId3"/>
    <p:sldId id="271" r:id="rId4"/>
    <p:sldId id="287" r:id="rId5"/>
    <p:sldId id="288" r:id="rId6"/>
    <p:sldId id="292" r:id="rId7"/>
    <p:sldId id="291" r:id="rId8"/>
    <p:sldId id="289" r:id="rId9"/>
    <p:sldId id="290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86"/>
    <a:srgbClr val="005DA2"/>
    <a:srgbClr val="0062AC"/>
    <a:srgbClr val="0067B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>
      <p:cViewPr varScale="1">
        <p:scale>
          <a:sx n="60" d="100"/>
          <a:sy n="60" d="100"/>
        </p:scale>
        <p:origin x="1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4E2D2A46-31D4-42C3-9BFC-2819592256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44B3A36-662B-4E53-B902-E6976A1277D8}" type="slidenum">
              <a:rPr lang="en-US" sz="1200"/>
              <a:pPr eaLnBrk="1" hangingPunct="1"/>
              <a:t>1</a:t>
            </a:fld>
            <a:endParaRPr lang="en-US" sz="12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9947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2</a:t>
            </a:fld>
            <a:endParaRPr 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2230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3</a:t>
            </a:fld>
            <a:endParaRPr 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8178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2284" y="3860800"/>
            <a:ext cx="8534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9EEDA-9492-4994-BB18-1005CD6866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239"/>
            <a:ext cx="53848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239"/>
            <a:ext cx="53848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fr-CH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73239"/>
            <a:ext cx="109728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r" descr="  "/>
          <p:cNvSpPr txBox="1"/>
          <p:nvPr userDrawn="1"/>
        </p:nvSpPr>
        <p:spPr>
          <a:xfrm>
            <a:off x="0" y="6537960"/>
            <a:ext cx="12192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743201" y="4183063"/>
            <a:ext cx="4937125" cy="1333500"/>
          </a:xfrm>
          <a:noFill/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00408C"/>
                </a:solidFill>
                <a:ea typeface="ヒラギノ角ゴ Pro W3" pitchFamily="1" charset="-128"/>
              </a:rPr>
              <a:t>Toolkit on Preservation</a:t>
            </a:r>
          </a:p>
          <a:p>
            <a:pPr eaLnBrk="1" hangingPunct="1"/>
            <a:endParaRPr lang="en-US" sz="3000" b="1" dirty="0">
              <a:solidFill>
                <a:srgbClr val="00408C"/>
              </a:solidFill>
              <a:ea typeface="ヒラギノ角ゴ Pro W3" pitchFamily="1" charset="-128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7773989" y="5253039"/>
            <a:ext cx="21478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40000"/>
              </a:lnSpc>
            </a:pPr>
            <a:r>
              <a:rPr lang="en-U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SCCR/43</a:t>
            </a:r>
          </a:p>
          <a:p>
            <a:pPr>
              <a:lnSpc>
                <a:spcPct val="40000"/>
              </a:lnSpc>
            </a:pPr>
            <a:r>
              <a:rPr lang="en-U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Geneva</a:t>
            </a:r>
          </a:p>
          <a:p>
            <a:pPr>
              <a:lnSpc>
                <a:spcPct val="40000"/>
              </a:lnSpc>
            </a:pPr>
            <a:r>
              <a:rPr lang="en-U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March</a:t>
            </a:r>
          </a:p>
          <a:p>
            <a:pPr>
              <a:lnSpc>
                <a:spcPct val="40000"/>
              </a:lnSpc>
            </a:pPr>
            <a:r>
              <a:rPr lang="en-U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2023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2438400" y="3810000"/>
            <a:ext cx="381000" cy="381000"/>
          </a:xfrm>
          <a:prstGeom prst="rect">
            <a:avLst/>
          </a:pr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CH" dirty="0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2743201" y="5805489"/>
            <a:ext cx="6945312" cy="595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1800" dirty="0">
                <a:solidFill>
                  <a:srgbClr val="00408C"/>
                </a:solidFill>
                <a:ea typeface="ヒラギノ角ゴ Pro W3" pitchFamily="1" charset="-128"/>
              </a:rPr>
              <a:t>Rina Elster Pantalony</a:t>
            </a:r>
          </a:p>
          <a:p>
            <a:pPr>
              <a:spcBef>
                <a:spcPct val="20000"/>
              </a:spcBef>
            </a:pPr>
            <a:r>
              <a:rPr lang="en-US" sz="1800" dirty="0">
                <a:solidFill>
                  <a:srgbClr val="00408C"/>
                </a:solidFill>
                <a:ea typeface="ヒラギノ角ゴ Pro W3" pitchFamily="1" charset="-128"/>
              </a:rPr>
              <a:t>Director, Copyright Advisory Services, </a:t>
            </a:r>
          </a:p>
          <a:p>
            <a:pPr>
              <a:spcBef>
                <a:spcPct val="20000"/>
              </a:spcBef>
            </a:pPr>
            <a:r>
              <a:rPr lang="en-US" sz="1800" dirty="0">
                <a:solidFill>
                  <a:srgbClr val="00408C"/>
                </a:solidFill>
                <a:ea typeface="ヒラギノ角ゴ Pro W3" pitchFamily="1" charset="-128"/>
              </a:rPr>
              <a:t>Columbia University Libraries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1125200" cy="1143000"/>
          </a:xfrm>
        </p:spPr>
        <p:txBody>
          <a:bodyPr/>
          <a:lstStyle/>
          <a:p>
            <a:pPr eaLnBrk="1" hangingPunct="1"/>
            <a:r>
              <a:rPr lang="en-US" dirty="0"/>
              <a:t>Defining Preservation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11125200" cy="5029199"/>
          </a:xfrm>
        </p:spPr>
        <p:txBody>
          <a:bodyPr/>
          <a:lstStyle/>
          <a:p>
            <a:r>
              <a:rPr lang="en-US" dirty="0"/>
              <a:t>Conservation and stabilization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Preservation processes require multiple copies regardless of format </a:t>
            </a:r>
          </a:p>
          <a:p>
            <a:pPr lvl="2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To analyze and assess damage</a:t>
            </a:r>
          </a:p>
          <a:p>
            <a:pPr lvl="2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To document the before and after </a:t>
            </a:r>
          </a:p>
          <a:p>
            <a:pPr lvl="2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To reformat the master copy (e.g. audio and audiovisual recordings)</a:t>
            </a:r>
          </a:p>
          <a:p>
            <a:pPr marL="914400" lvl="2" indent="0">
              <a:buClr>
                <a:srgbClr val="00B0F0"/>
              </a:buClr>
              <a:buNone/>
            </a:pPr>
            <a:endParaRPr lang="en-US" sz="2000" dirty="0"/>
          </a:p>
          <a:p>
            <a:pPr eaLnBrk="1" hangingPunct="1"/>
            <a:r>
              <a:rPr lang="en-US" dirty="0"/>
              <a:t>Documentation of object-based collections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Inventory records that identify and describe objects in collections require images of objects as part of inventory process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Inventories are used for collections management and preservation research purposes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Inventories safeguard cultural property from theft and illicit trafficking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Inventories allow for cross-border preservation research and cooperation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 eaLnBrk="1" hangingPunct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105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Disaster Planning: Future-Proofing Collections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1"/>
            <a:ext cx="10972800" cy="4830764"/>
          </a:xfrm>
        </p:spPr>
        <p:txBody>
          <a:bodyPr/>
          <a:lstStyle/>
          <a:p>
            <a:r>
              <a:rPr lang="en-US" dirty="0"/>
              <a:t>Anticipatory preservation (future-proofing) of collections is now part of disaster planning, an important element of collections management</a:t>
            </a:r>
          </a:p>
          <a:p>
            <a:r>
              <a:rPr lang="en-US" dirty="0"/>
              <a:t>Anticipatory preservation reproduces original objects in digital formats at a time well </a:t>
            </a:r>
            <a:r>
              <a:rPr lang="en-US" b="1" dirty="0"/>
              <a:t>before</a:t>
            </a:r>
            <a:r>
              <a:rPr lang="en-US" dirty="0"/>
              <a:t> imminent deterioration or loss </a:t>
            </a:r>
          </a:p>
          <a:p>
            <a:r>
              <a:rPr lang="en-US" dirty="0"/>
              <a:t>Digital reproductions are held in trusted repositories</a:t>
            </a:r>
          </a:p>
          <a:p>
            <a:r>
              <a:rPr lang="en-US" dirty="0"/>
              <a:t>Climate change, human conflict and now health crises have exacerbated the potential for agents that pose the greatest risk to collections: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Physical force (whether natural or human), vandalism, disassociation such as theft or looting, fire, water damage, pests, pollution, light, temperature changes, humidity variation, malware </a:t>
            </a:r>
            <a:r>
              <a:rPr lang="en-US"/>
              <a:t>and security </a:t>
            </a:r>
            <a:r>
              <a:rPr lang="en-US" dirty="0"/>
              <a:t>compromises</a:t>
            </a:r>
          </a:p>
          <a:p>
            <a:pPr marL="0" indent="0" eaLnBrk="1" hangingPunct="1">
              <a:buNone/>
            </a:pPr>
            <a:endParaRPr lang="en-US" dirty="0"/>
          </a:p>
          <a:p>
            <a:pPr marL="0" indent="0" eaLnBrk="1" hangingPunct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971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3C497-9FBD-264A-A8DB-154A2437E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Duty of Care to Preserve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9EF17-6D21-5A45-8E8A-EF9E0DE16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300" dirty="0"/>
              <a:t>Cultural heritage organizations (e.g. libraries, archives, museums) have a legal duty of care to preserve collections</a:t>
            </a:r>
          </a:p>
          <a:p>
            <a:r>
              <a:rPr lang="en-US" sz="2300" dirty="0"/>
              <a:t>Their originating statutes and </a:t>
            </a:r>
            <a:r>
              <a:rPr lang="en-US" sz="2300" dirty="0" smtClean="0"/>
              <a:t>instruments </a:t>
            </a:r>
            <a:r>
              <a:rPr lang="en-US" sz="2300" dirty="0" smtClean="0"/>
              <a:t>may describe </a:t>
            </a:r>
            <a:r>
              <a:rPr lang="en-US" sz="2300" dirty="0"/>
              <a:t>their legal </a:t>
            </a:r>
            <a:r>
              <a:rPr lang="en-US" sz="2300" dirty="0" smtClean="0"/>
              <a:t>obligations</a:t>
            </a:r>
          </a:p>
          <a:p>
            <a:r>
              <a:rPr lang="en-US" sz="2300" dirty="0" smtClean="0"/>
              <a:t>Leadership </a:t>
            </a:r>
            <a:r>
              <a:rPr lang="en-US" sz="2300" dirty="0"/>
              <a:t>in cultural heritage organizations are responsible for ensuring the that their legal obligations are met</a:t>
            </a:r>
          </a:p>
          <a:p>
            <a:r>
              <a:rPr lang="en-US" sz="2300" dirty="0"/>
              <a:t>The duty of care to preserve is also an ethical requirement</a:t>
            </a:r>
          </a:p>
          <a:p>
            <a:r>
              <a:rPr lang="en-US" sz="2300" dirty="0"/>
              <a:t>Why? Collections under their stewardship are held </a:t>
            </a:r>
            <a:r>
              <a:rPr lang="en-US" sz="2300" b="1" dirty="0"/>
              <a:t>in trust for the public</a:t>
            </a:r>
          </a:p>
          <a:p>
            <a:r>
              <a:rPr lang="en-US" sz="2300" dirty="0"/>
              <a:t>For these reasons such organizations are </a:t>
            </a:r>
            <a:r>
              <a:rPr lang="en-US" sz="2300" b="1" dirty="0"/>
              <a:t>trusted institutions</a:t>
            </a:r>
          </a:p>
          <a:p>
            <a:pPr marL="0" indent="0">
              <a:buClr>
                <a:srgbClr val="00B0F0"/>
              </a:buClr>
              <a:buNone/>
            </a:pPr>
            <a:endParaRPr lang="en-US" sz="23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341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D4051-3C39-144B-A034-653A4F9EA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Considerations When Developing Exceptions to Copyright for Preservation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D5795-D2DE-234D-8A47-D54D96510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PROACTIVE PRESERVATION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Digital reproductions made when objects and materials are in their best state and not at immediate risk ensures </a:t>
            </a:r>
          </a:p>
          <a:p>
            <a:pPr lvl="2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Quality of reproduction</a:t>
            </a:r>
          </a:p>
          <a:p>
            <a:pPr lvl="2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Deposit into trusted repositories</a:t>
            </a:r>
          </a:p>
          <a:p>
            <a:pPr lvl="2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Integrity and respect for IP</a:t>
            </a:r>
          </a:p>
          <a:p>
            <a:pPr lvl="2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Consistency in practice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891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17CEA-95B8-B240-9010-06B770500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3B512-0043-BE41-B286-34281C71C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IMPORTANCE OF RIGHTS METADATA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Designed to support respectful and lawful subsequent uses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Promotes due diligence and integrates IP assessment as part of collections management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Records the provenance of objects and materials in a collection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Promulgates recognized standards in rights taxonomy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543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D1353-864C-5649-9702-FC71071A6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2CBC1-D1B2-4346-8314-AD567F034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DIVERSITY OF CULTURAL HERITAGE INSTITUTIONS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Organizations other than libraries, archives and museums also preserve cultural heritage collections 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They may meet the requirements as a </a:t>
            </a:r>
            <a:r>
              <a:rPr lang="en-US" b="1" dirty="0"/>
              <a:t>trusted institution </a:t>
            </a:r>
            <a:r>
              <a:rPr lang="en-US" dirty="0"/>
              <a:t>based on their missions, mandates, policies and protocols, notwithstanding their categorization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Consider allowing flexibility about the scope and character of institutions who may benefit from an exception to preserve cultural heritage collections in order to meet preservation policy objectives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69689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6A567-4712-CE46-9CBF-4F4E91B4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A34BF-C904-1E42-B9F5-1F6B0181B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cap="all" dirty="0"/>
              <a:t>Complexities in SHARED or Split COLLECTIONS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Collections can be shared or split between cultural heritage organizations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Shared collections may be owned jointly among distinct organizations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Split collections may be stewarded jointly among distinct organizations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Organizations may be interdisciplinary in nature 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Organizations may be working together across borders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Consideration should be given how to address their interdisciplinary distinctions and how to </a:t>
            </a:r>
            <a:r>
              <a:rPr lang="en-US" dirty="0"/>
              <a:t>enable exceptions to be interoperable </a:t>
            </a:r>
            <a:r>
              <a:rPr lang="en-US" dirty="0" smtClean="0"/>
              <a:t>across </a:t>
            </a:r>
            <a:r>
              <a:rPr lang="en-US" dirty="0"/>
              <a:t>borders</a:t>
            </a:r>
            <a:r>
              <a:rPr lang="en-US"/>
              <a:t>. 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992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0A99-CF94-C541-975F-A5F4AE4EE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77355-FED0-1246-A174-31F99AD7B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COOPERATIVE PRESERVATION PROGRAMS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Collections may be connected substantively, related in either provenance or subject matter but held by different cultural heritage organizations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These organizations may be diverse in nature and character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They may look to each other for copies of objects or materials in order to carry out preservation research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Where collections comprise rare, unique, primary source materials (archival collections), they may </a:t>
            </a:r>
            <a:r>
              <a:rPr lang="en-US" b="1" dirty="0"/>
              <a:t>complete</a:t>
            </a:r>
            <a:r>
              <a:rPr lang="en-US" dirty="0"/>
              <a:t> their respective collections by sharing copies of materials with each other as a form of preservation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Additional consideration may be a need to address cross-border issues</a:t>
            </a: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03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english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4366</TotalTime>
  <Words>626</Words>
  <Application>Microsoft Office PowerPoint</Application>
  <PresentationFormat>Widescreen</PresentationFormat>
  <Paragraphs>70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Microsoft Sans Serif</vt:lpstr>
      <vt:lpstr>ヒラギノ角ゴ Pro W3</vt:lpstr>
      <vt:lpstr>template_english</vt:lpstr>
      <vt:lpstr>PowerPoint Presentation</vt:lpstr>
      <vt:lpstr>Defining Preservation</vt:lpstr>
      <vt:lpstr>Disaster Planning: Future-Proofing Collections</vt:lpstr>
      <vt:lpstr>The Duty of Care to Preserve</vt:lpstr>
      <vt:lpstr>Policy Considerations When Developing Exceptions to Copyright for Preservation</vt:lpstr>
      <vt:lpstr>Policy Considerations</vt:lpstr>
      <vt:lpstr>Policy Considerations</vt:lpstr>
      <vt:lpstr>Policy Considerations</vt:lpstr>
      <vt:lpstr>Policy Considerations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MISRA Tanvi</dc:creator>
  <cp:keywords>FOR OFFICIAL USE ONLY</cp:keywords>
  <cp:lastModifiedBy>LANGER Christina</cp:lastModifiedBy>
  <cp:revision>102</cp:revision>
  <dcterms:created xsi:type="dcterms:W3CDTF">2019-03-27T19:08:23Z</dcterms:created>
  <dcterms:modified xsi:type="dcterms:W3CDTF">2023-03-12T12:06:31Z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0e2b1ea2-57f2-47d8-9fde-5d4d889f851a</vt:lpwstr>
  </property>
  <property fmtid="{D5CDD505-2E9C-101B-9397-08002B2CF9AE}" pid="3" name="TCSClassification">
    <vt:lpwstr>FOR OFFICIAL USE ONLY</vt:lpwstr>
  </property>
  <property fmtid="{D5CDD505-2E9C-101B-9397-08002B2CF9AE}" pid="4" name="Classification">
    <vt:lpwstr>For Official Use Only</vt:lpwstr>
  </property>
  <property fmtid="{D5CDD505-2E9C-101B-9397-08002B2CF9AE}" pid="5" name="VisualMarkings">
    <vt:lpwstr>None</vt:lpwstr>
  </property>
  <property fmtid="{D5CDD505-2E9C-101B-9397-08002B2CF9AE}" pid="6" name="Alignment">
    <vt:lpwstr>Centre</vt:lpwstr>
  </property>
  <property fmtid="{D5CDD505-2E9C-101B-9397-08002B2CF9AE}" pid="7" name="Language">
    <vt:lpwstr>English</vt:lpwstr>
  </property>
</Properties>
</file>