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9" r:id="rId2"/>
    <p:sldId id="272" r:id="rId3"/>
    <p:sldId id="273" r:id="rId4"/>
    <p:sldId id="274" r:id="rId5"/>
    <p:sldId id="263" r:id="rId6"/>
    <p:sldId id="264" r:id="rId7"/>
    <p:sldId id="260" r:id="rId8"/>
    <p:sldId id="278" r:id="rId9"/>
    <p:sldId id="279" r:id="rId10"/>
    <p:sldId id="280" r:id="rId11"/>
    <p:sldId id="286" r:id="rId12"/>
    <p:sldId id="282" r:id="rId13"/>
    <p:sldId id="283" r:id="rId14"/>
    <p:sldId id="288" r:id="rId15"/>
    <p:sldId id="258" r:id="rId16"/>
    <p:sldId id="284" r:id="rId17"/>
    <p:sldId id="269" r:id="rId18"/>
    <p:sldId id="285" r:id="rId19"/>
    <p:sldId id="271" r:id="rId20"/>
    <p:sldId id="289"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78" autoAdjust="0"/>
  </p:normalViewPr>
  <p:slideViewPr>
    <p:cSldViewPr>
      <p:cViewPr varScale="1">
        <p:scale>
          <a:sx n="59" d="100"/>
          <a:sy n="59" d="100"/>
        </p:scale>
        <p:origin x="821" y="43"/>
      </p:cViewPr>
      <p:guideLst>
        <p:guide orient="horz" pos="2015"/>
        <p:guide pos="2880"/>
      </p:guideLst>
    </p:cSldViewPr>
  </p:slideViewPr>
  <p:outlineViewPr>
    <p:cViewPr>
      <p:scale>
        <a:sx n="33" d="100"/>
        <a:sy n="33" d="100"/>
      </p:scale>
      <p:origin x="0" y="-614"/>
    </p:cViewPr>
  </p:outlineViewPr>
  <p:notesTextViewPr>
    <p:cViewPr>
      <p:scale>
        <a:sx n="1" d="1"/>
        <a:sy n="1" d="1"/>
      </p:scale>
      <p:origin x="0" y="-134"/>
    </p:cViewPr>
  </p:notesTextViewPr>
  <p:notesViewPr>
    <p:cSldViewPr>
      <p:cViewPr varScale="1">
        <p:scale>
          <a:sx n="65" d="100"/>
          <a:sy n="65" d="100"/>
        </p:scale>
        <p:origin x="-3210" y="-102"/>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521EF981-AA44-458B-AE17-1EC916C3BB13}" type="datetimeFigureOut">
              <a:rPr lang="en-US" smtClean="0"/>
              <a:t>8/16/2018</a:t>
            </a:fld>
            <a:endParaRPr lang="en-US"/>
          </a:p>
        </p:txBody>
      </p:sp>
      <p:sp>
        <p:nvSpPr>
          <p:cNvPr id="4" name="Slide Image Placeholder 3"/>
          <p:cNvSpPr>
            <a:spLocks noGrp="1" noRot="1" noChangeAspect="1"/>
          </p:cNvSpPr>
          <p:nvPr>
            <p:ph type="sldImg" idx="2"/>
          </p:nvPr>
        </p:nvSpPr>
        <p:spPr>
          <a:xfrm>
            <a:off x="1301750" y="847725"/>
            <a:ext cx="4803775" cy="3602038"/>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dirty="0" smtClean="0"/>
              <a:t> x</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54866AE3-FDD7-4361-90AD-53DB8E5A1BE9}" type="slidenum">
              <a:rPr lang="en-US" smtClean="0"/>
              <a:t>‹#›</a:t>
            </a:fld>
            <a:endParaRPr lang="en-US"/>
          </a:p>
        </p:txBody>
      </p:sp>
    </p:spTree>
    <p:extLst>
      <p:ext uri="{BB962C8B-B14F-4D97-AF65-F5344CB8AC3E}">
        <p14:creationId xmlns:p14="http://schemas.microsoft.com/office/powerpoint/2010/main" val="193974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slide:</a:t>
            </a:r>
          </a:p>
          <a:p>
            <a:r>
              <a:rPr lang="en-US" baseline="0" dirty="0" smtClean="0"/>
              <a:t>Marrakesh and Meaningful Access</a:t>
            </a:r>
          </a:p>
          <a:p>
            <a:r>
              <a:rPr lang="en-US" baseline="0" dirty="0" smtClean="0"/>
              <a:t>Karen Keninger</a:t>
            </a:r>
          </a:p>
          <a:p>
            <a:r>
              <a:rPr lang="en-US" baseline="0" dirty="0" smtClean="0"/>
              <a:t>Marrakesh Liaison</a:t>
            </a:r>
          </a:p>
          <a:p>
            <a:r>
              <a:rPr lang="en-US" baseline="0" dirty="0" smtClean="0"/>
              <a:t>Libraries Serving Persons with Print Disabilities (LPD)</a:t>
            </a:r>
          </a:p>
          <a:p>
            <a:r>
              <a:rPr lang="en-US" baseline="0" dirty="0" smtClean="0"/>
              <a:t>International Federation of Library Associations and Institutions</a:t>
            </a:r>
          </a:p>
          <a:p>
            <a:r>
              <a:rPr lang="en-US" baseline="0" dirty="0" smtClean="0"/>
              <a:t>Kuala Lumpur, Malaysia / 28 August 2018</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a:t>
            </a:fld>
            <a:endParaRPr lang="en-US"/>
          </a:p>
        </p:txBody>
      </p:sp>
    </p:spTree>
    <p:extLst>
      <p:ext uri="{BB962C8B-B14F-4D97-AF65-F5344CB8AC3E}">
        <p14:creationId xmlns:p14="http://schemas.microsoft.com/office/powerpoint/2010/main" val="217372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shots</a:t>
            </a:r>
            <a:r>
              <a:rPr lang="en-US" baseline="0" dirty="0" smtClean="0"/>
              <a:t> of </a:t>
            </a:r>
            <a:r>
              <a:rPr lang="en-US" dirty="0" smtClean="0"/>
              <a:t>“The Main Provisions</a:t>
            </a:r>
            <a:r>
              <a:rPr lang="en-US" baseline="0" dirty="0" smtClean="0"/>
              <a:t> and Benefits of the Marrakesh Treaty (2013)” in English, Spanish, and Chinese.</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10</a:t>
            </a:fld>
            <a:endParaRPr lang="en-US"/>
          </a:p>
        </p:txBody>
      </p:sp>
    </p:spTree>
    <p:extLst>
      <p:ext uri="{BB962C8B-B14F-4D97-AF65-F5344CB8AC3E}">
        <p14:creationId xmlns:p14="http://schemas.microsoft.com/office/powerpoint/2010/main" val="134806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Implementing Marrakesh. These bullet points appear</a:t>
            </a:r>
            <a:r>
              <a:rPr lang="en-US" baseline="0" dirty="0" smtClean="0"/>
              <a:t> one after the other: (1) Advocacy. (2) Sharing knowledge. (3) Web of resources. (4) Cross-border standards.</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11</a:t>
            </a:fld>
            <a:endParaRPr lang="en-US"/>
          </a:p>
        </p:txBody>
      </p:sp>
    </p:spTree>
    <p:extLst>
      <p:ext uri="{BB962C8B-B14F-4D97-AF65-F5344CB8AC3E}">
        <p14:creationId xmlns:p14="http://schemas.microsoft.com/office/powerpoint/2010/main" val="365958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slide</a:t>
            </a:r>
            <a:r>
              <a:rPr lang="en-US" baseline="0" dirty="0" smtClean="0"/>
              <a:t> 11</a:t>
            </a:r>
            <a:r>
              <a:rPr lang="en-US" dirty="0" smtClean="0"/>
              <a:t>,</a:t>
            </a:r>
            <a:r>
              <a:rPr lang="en-US" baseline="0" dirty="0" smtClean="0"/>
              <a:t> but “Advocacy” is in bold yellow, then grows to 150%. </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12</a:t>
            </a:fld>
            <a:endParaRPr lang="en-US"/>
          </a:p>
        </p:txBody>
      </p:sp>
    </p:spTree>
    <p:extLst>
      <p:ext uri="{BB962C8B-B14F-4D97-AF65-F5344CB8AC3E}">
        <p14:creationId xmlns:p14="http://schemas.microsoft.com/office/powerpoint/2010/main" val="89442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slide</a:t>
            </a:r>
            <a:r>
              <a:rPr lang="en-US" baseline="0" dirty="0" smtClean="0"/>
              <a:t> 11</a:t>
            </a:r>
            <a:r>
              <a:rPr lang="en-US" dirty="0" smtClean="0"/>
              <a:t>,</a:t>
            </a:r>
            <a:r>
              <a:rPr lang="en-US" baseline="0" dirty="0" smtClean="0"/>
              <a:t> but “Sharing knowledge” is in bold yellow, then grows to 150%. </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13</a:t>
            </a:fld>
            <a:endParaRPr lang="en-US"/>
          </a:p>
        </p:txBody>
      </p:sp>
    </p:spTree>
    <p:extLst>
      <p:ext uri="{BB962C8B-B14F-4D97-AF65-F5344CB8AC3E}">
        <p14:creationId xmlns:p14="http://schemas.microsoft.com/office/powerpoint/2010/main" val="293728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(Names of organizations</a:t>
            </a:r>
            <a:r>
              <a:rPr lang="en-US" baseline="0" dirty="0" smtClean="0"/>
              <a:t> </a:t>
            </a:r>
            <a:r>
              <a:rPr lang="en-US" dirty="0" smtClean="0"/>
              <a:t>and</a:t>
            </a:r>
            <a:r>
              <a:rPr lang="en-US" baseline="0" dirty="0" smtClean="0"/>
              <a:t> website addresses, all appear when slide opens)</a:t>
            </a:r>
          </a:p>
          <a:p>
            <a:r>
              <a:rPr lang="en-US" baseline="0" dirty="0" smtClean="0"/>
              <a:t>LPD  www.ifla.org/lpd</a:t>
            </a:r>
          </a:p>
          <a:p>
            <a:r>
              <a:rPr lang="en-US" baseline="0" dirty="0" smtClean="0"/>
              <a:t>IFLA  www.ifla.org</a:t>
            </a:r>
          </a:p>
          <a:p>
            <a:r>
              <a:rPr lang="en-US" baseline="0" dirty="0" smtClean="0"/>
              <a:t>Daisy Consortium  www.daisy.org</a:t>
            </a:r>
          </a:p>
          <a:p>
            <a:pPr lvl="0">
              <a:defRPr/>
            </a:pPr>
            <a:r>
              <a:rPr lang="en-US" baseline="0" dirty="0" smtClean="0"/>
              <a:t>World Blind Union  </a:t>
            </a:r>
            <a:r>
              <a:rPr lang="en-US" sz="1200" dirty="0" smtClean="0">
                <a:solidFill>
                  <a:prstClr val="white"/>
                </a:solidFill>
                <a:latin typeface="Calibri" panose="020F0502020204030204" pitchFamily="34" charset="0"/>
              </a:rPr>
              <a:t>www.worldblindunion.org</a:t>
            </a:r>
            <a:endParaRPr kumimoji="0" lang="en-US" sz="9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66AE3-FDD7-4361-90AD-53DB8E5A1B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886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1998 U.S. postage</a:t>
            </a:r>
            <a:r>
              <a:rPr lang="en-US" baseline="0" dirty="0" smtClean="0"/>
              <a:t> stamp with colorful drawing of a young Margaret Mead</a:t>
            </a:r>
            <a:r>
              <a:rPr lang="en-US" dirty="0" smtClean="0"/>
              <a:t> </a:t>
            </a:r>
            <a:r>
              <a:rPr lang="en-US" baseline="0" dirty="0" smtClean="0"/>
              <a:t>in a tropical setting. Text reads: “Never doubt that a small group of thoughtful, concerned citizens can change the world. Indeed it is the only thing that ever has.” –Margaret Mead</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15</a:t>
            </a:fld>
            <a:endParaRPr lang="en-US"/>
          </a:p>
        </p:txBody>
      </p:sp>
    </p:spTree>
    <p:extLst>
      <p:ext uri="{BB962C8B-B14F-4D97-AF65-F5344CB8AC3E}">
        <p14:creationId xmlns:p14="http://schemas.microsoft.com/office/powerpoint/2010/main" val="370565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slide</a:t>
            </a:r>
            <a:r>
              <a:rPr lang="en-US" baseline="0" dirty="0" smtClean="0"/>
              <a:t> 11</a:t>
            </a:r>
            <a:r>
              <a:rPr lang="en-US" dirty="0" smtClean="0"/>
              <a:t>,</a:t>
            </a:r>
            <a:r>
              <a:rPr lang="en-US" baseline="0" dirty="0" smtClean="0"/>
              <a:t> but “Web of resources” is in bold yellow, then grows to 150%.  </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16</a:t>
            </a:fld>
            <a:endParaRPr lang="en-US"/>
          </a:p>
        </p:txBody>
      </p:sp>
    </p:spTree>
    <p:extLst>
      <p:ext uri="{BB962C8B-B14F-4D97-AF65-F5344CB8AC3E}">
        <p14:creationId xmlns:p14="http://schemas.microsoft.com/office/powerpoint/2010/main" val="69711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t>
            </a:r>
            <a:r>
              <a:rPr lang="en-US" baseline="0" dirty="0" smtClean="0"/>
              <a:t>Web of resources</a:t>
            </a:r>
          </a:p>
          <a:p>
            <a:r>
              <a:rPr lang="en-US" baseline="0" dirty="0" smtClean="0"/>
              <a:t>Slide begins with graphic of a globe, with the Americas on the left, Europe and Africa on the right. One by one, names of cities appear around the globe, along the general latitude of their locations, starting with Kuala Lumpur, Washington, and Marrakesh. Other cities follow, more quickly: Toronto, Tokyo, Mexico City, Sao Paulo, Sydney, Stockholm, Moscow, Zagreb, Beijing, Tel Aviv, Nairobi, New Delhi, and Cape Town. After all the names are on the screen, a small </a:t>
            </a:r>
            <a:r>
              <a:rPr lang="en-US" baseline="0" dirty="0" err="1" smtClean="0"/>
              <a:t>wi-fi</a:t>
            </a:r>
            <a:r>
              <a:rPr lang="en-US" baseline="0" dirty="0" smtClean="0"/>
              <a:t> symbol appears in the center of the globe and expands over 2 seconds to cover the globe and visually connect the cities. </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17</a:t>
            </a:fld>
            <a:endParaRPr lang="en-US"/>
          </a:p>
        </p:txBody>
      </p:sp>
    </p:spTree>
    <p:extLst>
      <p:ext uri="{BB962C8B-B14F-4D97-AF65-F5344CB8AC3E}">
        <p14:creationId xmlns:p14="http://schemas.microsoft.com/office/powerpoint/2010/main" val="397615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slide</a:t>
            </a:r>
            <a:r>
              <a:rPr lang="en-US" baseline="0" dirty="0" smtClean="0"/>
              <a:t> 11</a:t>
            </a:r>
            <a:r>
              <a:rPr lang="en-US" dirty="0" smtClean="0"/>
              <a:t>,</a:t>
            </a:r>
            <a:r>
              <a:rPr lang="en-US" baseline="0" dirty="0" smtClean="0"/>
              <a:t> but “Cross-border standards” is in bold yellow, then grows to 150%. </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18</a:t>
            </a:fld>
            <a:endParaRPr lang="en-US"/>
          </a:p>
        </p:txBody>
      </p:sp>
    </p:spTree>
    <p:extLst>
      <p:ext uri="{BB962C8B-B14F-4D97-AF65-F5344CB8AC3E}">
        <p14:creationId xmlns:p14="http://schemas.microsoft.com/office/powerpoint/2010/main" val="222634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the journey begin!</a:t>
            </a:r>
          </a:p>
          <a:p>
            <a:r>
              <a:rPr lang="en-US" baseline="0" dirty="0" smtClean="0"/>
              <a:t>(IFLA logo fades in)</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19</a:t>
            </a:fld>
            <a:endParaRPr lang="en-US"/>
          </a:p>
        </p:txBody>
      </p:sp>
    </p:spTree>
    <p:extLst>
      <p:ext uri="{BB962C8B-B14F-4D97-AF65-F5344CB8AC3E}">
        <p14:creationId xmlns:p14="http://schemas.microsoft.com/office/powerpoint/2010/main" val="283482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of Karen with grandson on</a:t>
            </a:r>
            <a:r>
              <a:rPr lang="en-US" baseline="0" dirty="0" smtClean="0"/>
              <a:t> lap with a book. No text.</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2</a:t>
            </a:fld>
            <a:endParaRPr lang="en-US"/>
          </a:p>
        </p:txBody>
      </p:sp>
    </p:spTree>
    <p:extLst>
      <p:ext uri="{BB962C8B-B14F-4D97-AF65-F5344CB8AC3E}">
        <p14:creationId xmlns:p14="http://schemas.microsoft.com/office/powerpoint/2010/main" val="254800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slide</a:t>
            </a:r>
          </a:p>
          <a:p>
            <a:r>
              <a:rPr lang="en-US" baseline="0" dirty="0" smtClean="0"/>
              <a:t>Karen Keninger kken@loc.gov</a:t>
            </a:r>
          </a:p>
          <a:p>
            <a:r>
              <a:rPr lang="en-US" baseline="0" dirty="0" smtClean="0"/>
              <a:t>www.loc.gov/nls</a:t>
            </a:r>
          </a:p>
          <a:p>
            <a:r>
              <a:rPr lang="en-US" baseline="0" dirty="0" smtClean="0"/>
              <a:t>That All May Read flying </a:t>
            </a:r>
            <a:r>
              <a:rPr lang="en-US" baseline="0" smtClean="0"/>
              <a:t>book banner </a:t>
            </a:r>
            <a:r>
              <a:rPr lang="en-US" baseline="0" dirty="0" smtClean="0"/>
              <a:t>in white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20</a:t>
            </a:fld>
            <a:endParaRPr lang="en-US"/>
          </a:p>
        </p:txBody>
      </p:sp>
    </p:spTree>
    <p:extLst>
      <p:ext uri="{BB962C8B-B14F-4D97-AF65-F5344CB8AC3E}">
        <p14:creationId xmlns:p14="http://schemas.microsoft.com/office/powerpoint/2010/main" val="106913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looks on as grandson</a:t>
            </a:r>
            <a:r>
              <a:rPr lang="en-US" baseline="0" dirty="0" smtClean="0"/>
              <a:t> shows Jimi the book. After one second, a thought bubble with question marks appears over Jimi’s head.</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3</a:t>
            </a:fld>
            <a:endParaRPr lang="en-US"/>
          </a:p>
        </p:txBody>
      </p:sp>
    </p:spTree>
    <p:extLst>
      <p:ext uri="{BB962C8B-B14F-4D97-AF65-F5344CB8AC3E}">
        <p14:creationId xmlns:p14="http://schemas.microsoft.com/office/powerpoint/2010/main" val="168160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book</a:t>
            </a:r>
            <a:r>
              <a:rPr lang="en-US" baseline="0" dirty="0" smtClean="0"/>
              <a:t> covers appear, one after another, with a short delay between. (1) Dr. Spock’s Baby and Child Care. (2) Good Food Cookbook. (3) Current issue of British Vogue with Rihanna on the cover. (4) Aug. 13 issue of the Kuala Lumpur Star newspaper. (5) China Watch website. (6) College Chemistry textbook. (7, after slightly longer delay) Modern Spanish Prose textbook</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4</a:t>
            </a:fld>
            <a:endParaRPr lang="en-US"/>
          </a:p>
        </p:txBody>
      </p:sp>
    </p:spTree>
    <p:extLst>
      <p:ext uri="{BB962C8B-B14F-4D97-AF65-F5344CB8AC3E}">
        <p14:creationId xmlns:p14="http://schemas.microsoft.com/office/powerpoint/2010/main" val="422038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The book famine</a:t>
            </a:r>
          </a:p>
          <a:p>
            <a:r>
              <a:rPr lang="en-US" dirty="0" smtClean="0"/>
              <a:t>More than 300 million people have print disabilities</a:t>
            </a:r>
          </a:p>
          <a:p>
            <a:r>
              <a:rPr lang="en-US" dirty="0" smtClean="0"/>
              <a:t>The</a:t>
            </a:r>
            <a:r>
              <a:rPr lang="en-US" baseline="0" dirty="0" smtClean="0"/>
              <a:t> cost to individuals?</a:t>
            </a:r>
          </a:p>
          <a:p>
            <a:r>
              <a:rPr lang="en-US" baseline="0" dirty="0" smtClean="0"/>
              <a:t>(Items appear one at a time in this order)</a:t>
            </a:r>
          </a:p>
          <a:p>
            <a:r>
              <a:rPr lang="en-US" baseline="0" dirty="0" smtClean="0"/>
              <a:t>(1) Poor education. (2) Can’t get a job. (3) Dependency. (4) Poverty.</a:t>
            </a:r>
          </a:p>
        </p:txBody>
      </p:sp>
      <p:sp>
        <p:nvSpPr>
          <p:cNvPr id="4" name="Slide Number Placeholder 3"/>
          <p:cNvSpPr>
            <a:spLocks noGrp="1"/>
          </p:cNvSpPr>
          <p:nvPr>
            <p:ph type="sldNum" sz="quarter" idx="10"/>
          </p:nvPr>
        </p:nvSpPr>
        <p:spPr/>
        <p:txBody>
          <a:bodyPr/>
          <a:lstStyle/>
          <a:p>
            <a:fld id="{54866AE3-FDD7-4361-90AD-53DB8E5A1BE9}" type="slidenum">
              <a:rPr lang="en-US" smtClean="0"/>
              <a:t>5</a:t>
            </a:fld>
            <a:endParaRPr lang="en-US"/>
          </a:p>
        </p:txBody>
      </p:sp>
    </p:spTree>
    <p:extLst>
      <p:ext uri="{BB962C8B-B14F-4D97-AF65-F5344CB8AC3E}">
        <p14:creationId xmlns:p14="http://schemas.microsoft.com/office/powerpoint/2010/main" val="307523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The book famine</a:t>
            </a:r>
          </a:p>
          <a:p>
            <a:r>
              <a:rPr lang="en-US" baseline="0" dirty="0" smtClean="0"/>
              <a:t>The cost to society?</a:t>
            </a:r>
          </a:p>
          <a:p>
            <a:r>
              <a:rPr lang="en-US" baseline="0" dirty="0" smtClean="0"/>
              <a:t>(The following text fades in)</a:t>
            </a:r>
          </a:p>
          <a:p>
            <a:r>
              <a:rPr lang="en-US" baseline="0" dirty="0" smtClean="0"/>
              <a:t>The skills, the creativity, the ideas, the work, that an individual could be contributing to her family, her community, to her employer, and her society in general, have no outlet.</a:t>
            </a:r>
          </a:p>
        </p:txBody>
      </p:sp>
      <p:sp>
        <p:nvSpPr>
          <p:cNvPr id="4" name="Slide Number Placeholder 3"/>
          <p:cNvSpPr>
            <a:spLocks noGrp="1"/>
          </p:cNvSpPr>
          <p:nvPr>
            <p:ph type="sldNum" sz="quarter" idx="10"/>
          </p:nvPr>
        </p:nvSpPr>
        <p:spPr/>
        <p:txBody>
          <a:bodyPr/>
          <a:lstStyle/>
          <a:p>
            <a:fld id="{54866AE3-FDD7-4361-90AD-53DB8E5A1BE9}" type="slidenum">
              <a:rPr lang="en-US" smtClean="0"/>
              <a:t>6</a:t>
            </a:fld>
            <a:endParaRPr lang="en-US"/>
          </a:p>
        </p:txBody>
      </p:sp>
    </p:spTree>
    <p:extLst>
      <p:ext uri="{BB962C8B-B14F-4D97-AF65-F5344CB8AC3E}">
        <p14:creationId xmlns:p14="http://schemas.microsoft.com/office/powerpoint/2010/main" val="247267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(Photograph</a:t>
            </a:r>
            <a:r>
              <a:rPr lang="en-US" baseline="0" dirty="0" smtClean="0"/>
              <a:t> of circa-2018 Bill Clinton)</a:t>
            </a:r>
          </a:p>
          <a:p>
            <a:r>
              <a:rPr lang="en-US" baseline="0" dirty="0" smtClean="0"/>
              <a:t>“Literacy is not a luxury, it is a right and a responsibility. If our world is to meet the challenges of the twenty-first century we must harness the energy and creativity of all our citizens.”</a:t>
            </a:r>
          </a:p>
          <a:p>
            <a:r>
              <a:rPr lang="en-US" baseline="0" dirty="0" smtClean="0"/>
              <a:t>--President Bill Clinton / International Literacy Day / September 8, 1994 </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7</a:t>
            </a:fld>
            <a:endParaRPr lang="en-US"/>
          </a:p>
        </p:txBody>
      </p:sp>
    </p:spTree>
    <p:extLst>
      <p:ext uri="{BB962C8B-B14F-4D97-AF65-F5344CB8AC3E}">
        <p14:creationId xmlns:p14="http://schemas.microsoft.com/office/powerpoint/2010/main" val="276136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(String</a:t>
            </a:r>
            <a:r>
              <a:rPr lang="en-US" baseline="0" dirty="0" smtClean="0"/>
              <a:t> of Chinese characters. English translation fades in below)</a:t>
            </a:r>
          </a:p>
          <a:p>
            <a:r>
              <a:rPr lang="en-US" baseline="0" dirty="0" smtClean="0"/>
              <a:t>The faintest ink is more powerful than the strongest memory</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8</a:t>
            </a:fld>
            <a:endParaRPr lang="en-US"/>
          </a:p>
        </p:txBody>
      </p:sp>
    </p:spTree>
    <p:extLst>
      <p:ext uri="{BB962C8B-B14F-4D97-AF65-F5344CB8AC3E}">
        <p14:creationId xmlns:p14="http://schemas.microsoft.com/office/powerpoint/2010/main" val="299677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photos fade in and then fade out one after the other. (1) Charles Young narrating a book in the NLS studio. (2) Donna and Katie scanning braille music. (3) </a:t>
            </a:r>
            <a:r>
              <a:rPr lang="en-US" dirty="0" smtClean="0"/>
              <a:t>Newspaper </a:t>
            </a:r>
            <a:r>
              <a:rPr lang="en-US" baseline="0" dirty="0" smtClean="0"/>
              <a:t>story from the Kuala Lumpur Star headlined “Library for blind kids opens in KL / Facility at MAB the first ever in the country.” (Slide takes 12 seconds to fully display.)</a:t>
            </a:r>
            <a:endParaRPr lang="en-US" dirty="0"/>
          </a:p>
        </p:txBody>
      </p:sp>
      <p:sp>
        <p:nvSpPr>
          <p:cNvPr id="4" name="Slide Number Placeholder 3"/>
          <p:cNvSpPr>
            <a:spLocks noGrp="1"/>
          </p:cNvSpPr>
          <p:nvPr>
            <p:ph type="sldNum" sz="quarter" idx="10"/>
          </p:nvPr>
        </p:nvSpPr>
        <p:spPr/>
        <p:txBody>
          <a:bodyPr/>
          <a:lstStyle/>
          <a:p>
            <a:fld id="{54866AE3-FDD7-4361-90AD-53DB8E5A1BE9}" type="slidenum">
              <a:rPr lang="en-US" smtClean="0"/>
              <a:t>9</a:t>
            </a:fld>
            <a:endParaRPr lang="en-US"/>
          </a:p>
        </p:txBody>
      </p:sp>
    </p:spTree>
    <p:extLst>
      <p:ext uri="{BB962C8B-B14F-4D97-AF65-F5344CB8AC3E}">
        <p14:creationId xmlns:p14="http://schemas.microsoft.com/office/powerpoint/2010/main" val="21882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EE2216EE-1261-4F57-A85F-482E8CC875FA}" type="datetimeFigureOut">
              <a:rPr lang="en-US" smtClean="0"/>
              <a:t>8/16/2018</a:t>
            </a:fld>
            <a:endParaRPr lang="en-US"/>
          </a:p>
        </p:txBody>
      </p:sp>
      <p:sp>
        <p:nvSpPr>
          <p:cNvPr id="16" name="Slide Number Placeholder 15"/>
          <p:cNvSpPr>
            <a:spLocks noGrp="1"/>
          </p:cNvSpPr>
          <p:nvPr>
            <p:ph type="sldNum" sz="quarter" idx="11"/>
          </p:nvPr>
        </p:nvSpPr>
        <p:spPr/>
        <p:txBody>
          <a:bodyPr/>
          <a:lstStyle/>
          <a:p>
            <a:fld id="{860C2726-DF54-47B4-96A8-8E296F331F5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216EE-1261-4F57-A85F-482E8CC875FA}"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2726-DF54-47B4-96A8-8E296F331F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216EE-1261-4F57-A85F-482E8CC875FA}"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2726-DF54-47B4-96A8-8E296F331F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EE2216EE-1261-4F57-A85F-482E8CC875FA}" type="datetimeFigureOut">
              <a:rPr lang="en-US" smtClean="0"/>
              <a:t>8/16/2018</a:t>
            </a:fld>
            <a:endParaRPr lang="en-US"/>
          </a:p>
        </p:txBody>
      </p:sp>
      <p:sp>
        <p:nvSpPr>
          <p:cNvPr id="15" name="Slide Number Placeholder 14"/>
          <p:cNvSpPr>
            <a:spLocks noGrp="1"/>
          </p:cNvSpPr>
          <p:nvPr>
            <p:ph type="sldNum" sz="quarter" idx="11"/>
          </p:nvPr>
        </p:nvSpPr>
        <p:spPr/>
        <p:txBody>
          <a:bodyPr/>
          <a:lstStyle/>
          <a:p>
            <a:fld id="{860C2726-DF54-47B4-96A8-8E296F331F5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EE2216EE-1261-4F57-A85F-482E8CC875FA}" type="datetimeFigureOut">
              <a:rPr lang="en-US" smtClean="0"/>
              <a:t>8/16/2018</a:t>
            </a:fld>
            <a:endParaRPr lang="en-US"/>
          </a:p>
        </p:txBody>
      </p:sp>
      <p:sp>
        <p:nvSpPr>
          <p:cNvPr id="13" name="Slide Number Placeholder 12"/>
          <p:cNvSpPr>
            <a:spLocks noGrp="1"/>
          </p:cNvSpPr>
          <p:nvPr>
            <p:ph type="sldNum" sz="quarter" idx="11"/>
          </p:nvPr>
        </p:nvSpPr>
        <p:spPr/>
        <p:txBody>
          <a:bodyPr/>
          <a:lstStyle/>
          <a:p>
            <a:fld id="{860C2726-DF54-47B4-96A8-8E296F331F5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E2216EE-1261-4F57-A85F-482E8CC875FA}" type="datetimeFigureOut">
              <a:rPr lang="en-US" smtClean="0"/>
              <a:t>8/16/2018</a:t>
            </a:fld>
            <a:endParaRPr lang="en-US"/>
          </a:p>
        </p:txBody>
      </p:sp>
      <p:sp>
        <p:nvSpPr>
          <p:cNvPr id="9" name="Slide Number Placeholder 8"/>
          <p:cNvSpPr>
            <a:spLocks noGrp="1"/>
          </p:cNvSpPr>
          <p:nvPr>
            <p:ph type="sldNum" sz="quarter" idx="11"/>
          </p:nvPr>
        </p:nvSpPr>
        <p:spPr/>
        <p:txBody>
          <a:bodyPr/>
          <a:lstStyle/>
          <a:p>
            <a:fld id="{860C2726-DF54-47B4-96A8-8E296F331F5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EE2216EE-1261-4F57-A85F-482E8CC875FA}" type="datetimeFigureOut">
              <a:rPr lang="en-US" smtClean="0"/>
              <a:t>8/16/2018</a:t>
            </a:fld>
            <a:endParaRPr lang="en-US"/>
          </a:p>
        </p:txBody>
      </p:sp>
      <p:sp>
        <p:nvSpPr>
          <p:cNvPr id="15" name="Slide Number Placeholder 14"/>
          <p:cNvSpPr>
            <a:spLocks noGrp="1"/>
          </p:cNvSpPr>
          <p:nvPr>
            <p:ph type="sldNum" sz="quarter" idx="11"/>
          </p:nvPr>
        </p:nvSpPr>
        <p:spPr/>
        <p:txBody>
          <a:bodyPr/>
          <a:lstStyle/>
          <a:p>
            <a:fld id="{860C2726-DF54-47B4-96A8-8E296F331F5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fld id="{EE2216EE-1261-4F57-A85F-482E8CC875FA}" type="datetimeFigureOut">
              <a:rPr lang="en-US" smtClean="0"/>
              <a:t>8/16/2018</a:t>
            </a:fld>
            <a:endParaRPr lang="en-US"/>
          </a:p>
        </p:txBody>
      </p:sp>
      <p:sp>
        <p:nvSpPr>
          <p:cNvPr id="8" name="Slide Number Placeholder 7"/>
          <p:cNvSpPr>
            <a:spLocks noGrp="1"/>
          </p:cNvSpPr>
          <p:nvPr>
            <p:ph type="sldNum" sz="quarter" idx="11"/>
          </p:nvPr>
        </p:nvSpPr>
        <p:spPr/>
        <p:txBody>
          <a:bodyPr/>
          <a:lstStyle/>
          <a:p>
            <a:fld id="{860C2726-DF54-47B4-96A8-8E296F331F5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2216EE-1261-4F57-A85F-482E8CC875FA}" type="datetimeFigureOut">
              <a:rPr lang="en-US" smtClean="0"/>
              <a:t>8/16/2018</a:t>
            </a:fld>
            <a:endParaRPr lang="en-US"/>
          </a:p>
        </p:txBody>
      </p:sp>
      <p:sp>
        <p:nvSpPr>
          <p:cNvPr id="6" name="Slide Number Placeholder 5"/>
          <p:cNvSpPr>
            <a:spLocks noGrp="1"/>
          </p:cNvSpPr>
          <p:nvPr>
            <p:ph type="sldNum" sz="quarter" idx="11"/>
          </p:nvPr>
        </p:nvSpPr>
        <p:spPr/>
        <p:txBody>
          <a:bodyPr/>
          <a:lstStyle/>
          <a:p>
            <a:fld id="{860C2726-DF54-47B4-96A8-8E296F331F53}"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EE2216EE-1261-4F57-A85F-482E8CC875FA}" type="datetimeFigureOut">
              <a:rPr lang="en-US" smtClean="0"/>
              <a:t>8/16/2018</a:t>
            </a:fld>
            <a:endParaRPr lang="en-US"/>
          </a:p>
        </p:txBody>
      </p:sp>
      <p:sp>
        <p:nvSpPr>
          <p:cNvPr id="16" name="Slide Number Placeholder 15"/>
          <p:cNvSpPr>
            <a:spLocks noGrp="1"/>
          </p:cNvSpPr>
          <p:nvPr>
            <p:ph type="sldNum" sz="quarter" idx="11"/>
          </p:nvPr>
        </p:nvSpPr>
        <p:spPr/>
        <p:txBody>
          <a:bodyPr/>
          <a:lstStyle/>
          <a:p>
            <a:fld id="{860C2726-DF54-47B4-96A8-8E296F331F5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EE2216EE-1261-4F57-A85F-482E8CC875FA}" type="datetimeFigureOut">
              <a:rPr lang="en-US" smtClean="0"/>
              <a:t>8/16/2018</a:t>
            </a:fld>
            <a:endParaRPr lang="en-US"/>
          </a:p>
        </p:txBody>
      </p:sp>
      <p:sp>
        <p:nvSpPr>
          <p:cNvPr id="14" name="Slide Number Placeholder 13"/>
          <p:cNvSpPr>
            <a:spLocks noGrp="1"/>
          </p:cNvSpPr>
          <p:nvPr>
            <p:ph type="sldNum" sz="quarter" idx="11"/>
          </p:nvPr>
        </p:nvSpPr>
        <p:spPr/>
        <p:txBody>
          <a:bodyPr/>
          <a:lstStyle/>
          <a:p>
            <a:fld id="{860C2726-DF54-47B4-96A8-8E296F331F5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E2216EE-1261-4F57-A85F-482E8CC875FA}" type="datetimeFigureOut">
              <a:rPr lang="en-US" smtClean="0"/>
              <a:t>8/16/2018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60C2726-DF54-47B4-96A8-8E296F331F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3429000"/>
            <a:ext cx="6705600" cy="1766630"/>
          </a:xfrm>
        </p:spPr>
        <p:txBody>
          <a:bodyPr>
            <a:normAutofit fontScale="92500" lnSpcReduction="10000"/>
          </a:bodyPr>
          <a:lstStyle/>
          <a:p>
            <a:pPr marL="18288" indent="0">
              <a:buNone/>
            </a:pPr>
            <a:r>
              <a:rPr lang="en-US" sz="3200" dirty="0">
                <a:latin typeface="Calibri" panose="020F0502020204030204" pitchFamily="34" charset="0"/>
              </a:rPr>
              <a:t>Karen</a:t>
            </a:r>
            <a:r>
              <a:rPr lang="en-US" sz="2800" dirty="0">
                <a:latin typeface="Calibri" panose="020F0502020204030204" pitchFamily="34" charset="0"/>
              </a:rPr>
              <a:t> Keninger</a:t>
            </a:r>
          </a:p>
          <a:p>
            <a:pPr marL="18288" indent="0">
              <a:buNone/>
            </a:pPr>
            <a:r>
              <a:rPr lang="en-US" sz="2000" dirty="0">
                <a:latin typeface="Calibri" panose="020F0502020204030204" pitchFamily="34" charset="0"/>
              </a:rPr>
              <a:t>Marrakesh Liaison</a:t>
            </a:r>
          </a:p>
          <a:p>
            <a:pPr marL="18288" indent="0">
              <a:buNone/>
            </a:pPr>
            <a:r>
              <a:rPr lang="en-US" sz="2000" dirty="0">
                <a:latin typeface="Calibri" panose="020F0502020204030204" pitchFamily="34" charset="0"/>
              </a:rPr>
              <a:t>Libraries Serving Persons with Print Disabilities (LPD)</a:t>
            </a:r>
          </a:p>
          <a:p>
            <a:pPr marL="18288" indent="0">
              <a:buNone/>
            </a:pPr>
            <a:r>
              <a:rPr lang="en-US" sz="2000" dirty="0">
                <a:latin typeface="Calibri" panose="020F0502020204030204" pitchFamily="34" charset="0"/>
              </a:rPr>
              <a:t>International Federation of Library Associations and Institutions (IFLA</a:t>
            </a:r>
            <a:r>
              <a:rPr lang="en-US" sz="2000" dirty="0" smtClean="0">
                <a:latin typeface="Calibri" panose="020F0502020204030204" pitchFamily="34" charset="0"/>
              </a:rPr>
              <a:t>)</a:t>
            </a:r>
          </a:p>
          <a:p>
            <a:pPr marL="18288" indent="0">
              <a:buNone/>
            </a:pPr>
            <a:endParaRPr lang="en-US" sz="3200" dirty="0">
              <a:latin typeface="Calibri" panose="020F0502020204030204" pitchFamily="34" charset="0"/>
            </a:endParaRPr>
          </a:p>
          <a:p>
            <a:endParaRPr lang="en-US" dirty="0"/>
          </a:p>
        </p:txBody>
      </p:sp>
      <p:sp>
        <p:nvSpPr>
          <p:cNvPr id="3" name="Title 2"/>
          <p:cNvSpPr>
            <a:spLocks noGrp="1"/>
          </p:cNvSpPr>
          <p:nvPr>
            <p:ph type="title"/>
          </p:nvPr>
        </p:nvSpPr>
        <p:spPr>
          <a:xfrm>
            <a:off x="1066800" y="1143000"/>
            <a:ext cx="7543800" cy="1752600"/>
          </a:xfrm>
        </p:spPr>
        <p:txBody>
          <a:bodyPr/>
          <a:lstStyle/>
          <a:p>
            <a:r>
              <a:rPr lang="en-US" sz="6000" dirty="0" smtClean="0">
                <a:latin typeface="Calibri" panose="020F0502020204030204" pitchFamily="34" charset="0"/>
              </a:rPr>
              <a:t>Marrakesh and </a:t>
            </a:r>
            <a:br>
              <a:rPr lang="en-US" sz="6000" dirty="0" smtClean="0">
                <a:latin typeface="Calibri" panose="020F0502020204030204" pitchFamily="34" charset="0"/>
              </a:rPr>
            </a:br>
            <a:r>
              <a:rPr lang="en-US" sz="6000" dirty="0" smtClean="0">
                <a:latin typeface="Calibri" panose="020F0502020204030204" pitchFamily="34" charset="0"/>
              </a:rPr>
              <a:t>Meaningful Access</a:t>
            </a:r>
            <a:endParaRPr lang="en-US" sz="6000" dirty="0">
              <a:latin typeface="Calibri" panose="020F0502020204030204" pitchFamily="34" charset="0"/>
            </a:endParaRPr>
          </a:p>
        </p:txBody>
      </p:sp>
      <p:sp>
        <p:nvSpPr>
          <p:cNvPr id="5" name="TextBox 4"/>
          <p:cNvSpPr txBox="1"/>
          <p:nvPr/>
        </p:nvSpPr>
        <p:spPr>
          <a:xfrm>
            <a:off x="2018677" y="5195630"/>
            <a:ext cx="4801845" cy="400110"/>
          </a:xfrm>
          <a:prstGeom prst="rect">
            <a:avLst/>
          </a:prstGeom>
          <a:noFill/>
        </p:spPr>
        <p:txBody>
          <a:bodyPr wrap="square" rtlCol="0">
            <a:spAutoFit/>
          </a:bodyPr>
          <a:lstStyle/>
          <a:p>
            <a:r>
              <a:rPr lang="en-US" sz="2000" dirty="0" smtClean="0">
                <a:latin typeface="Calibri" panose="020F0502020204030204" pitchFamily="34" charset="0"/>
              </a:rPr>
              <a:t>Kuala Lumpur, Malaysia  ●  28 August 2018</a:t>
            </a:r>
            <a:endParaRPr lang="en-US" sz="2000" dirty="0">
              <a:latin typeface="Calibri" panose="020F0502020204030204" pitchFamily="34" charset="0"/>
            </a:endParaRPr>
          </a:p>
        </p:txBody>
      </p:sp>
    </p:spTree>
    <p:extLst>
      <p:ext uri="{BB962C8B-B14F-4D97-AF65-F5344CB8AC3E}">
        <p14:creationId xmlns:p14="http://schemas.microsoft.com/office/powerpoint/2010/main" val="135175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0000">
            <a:off x="988762" y="1253815"/>
            <a:ext cx="3223063" cy="4572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990" y="1124700"/>
            <a:ext cx="3221883" cy="457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0">
            <a:off x="5057118" y="1338747"/>
            <a:ext cx="3221883" cy="4572000"/>
          </a:xfrm>
          <a:prstGeom prst="rect">
            <a:avLst/>
          </a:prstGeom>
        </p:spPr>
      </p:pic>
    </p:spTree>
    <p:extLst>
      <p:ext uri="{BB962C8B-B14F-4D97-AF65-F5344CB8AC3E}">
        <p14:creationId xmlns:p14="http://schemas.microsoft.com/office/powerpoint/2010/main" val="2167681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5120" y="663840"/>
            <a:ext cx="7466990" cy="914400"/>
          </a:xfrm>
        </p:spPr>
        <p:txBody>
          <a:bodyPr/>
          <a:lstStyle/>
          <a:p>
            <a:r>
              <a:rPr lang="en-US" sz="5400" dirty="0" smtClean="0">
                <a:latin typeface="Calibri" panose="020F0502020204030204" pitchFamily="34" charset="0"/>
              </a:rPr>
              <a:t>Implementing Marrakesh</a:t>
            </a:r>
            <a:endParaRPr lang="en-US" sz="5400" dirty="0">
              <a:latin typeface="Calibri" panose="020F0502020204030204" pitchFamily="34" charset="0"/>
            </a:endParaRPr>
          </a:p>
        </p:txBody>
      </p:sp>
      <p:sp>
        <p:nvSpPr>
          <p:cNvPr id="4" name="TextBox 3"/>
          <p:cNvSpPr txBox="1"/>
          <p:nvPr/>
        </p:nvSpPr>
        <p:spPr>
          <a:xfrm>
            <a:off x="3024807" y="1773445"/>
            <a:ext cx="3187615" cy="830997"/>
          </a:xfrm>
          <a:prstGeom prst="rect">
            <a:avLst/>
          </a:prstGeom>
          <a:noFill/>
        </p:spPr>
        <p:txBody>
          <a:bodyPr wrap="square" rtlCol="0">
            <a:spAutoFit/>
          </a:bodyPr>
          <a:lstStyle/>
          <a:p>
            <a:r>
              <a:rPr lang="en-US" sz="4800" dirty="0" smtClean="0">
                <a:latin typeface="Calibri" panose="020F0502020204030204" pitchFamily="34" charset="0"/>
              </a:rPr>
              <a:t>Advocacy</a:t>
            </a:r>
            <a:endParaRPr lang="en-US" sz="4800" dirty="0">
              <a:latin typeface="Calibri" panose="020F0502020204030204" pitchFamily="34" charset="0"/>
            </a:endParaRPr>
          </a:p>
        </p:txBody>
      </p:sp>
      <p:sp>
        <p:nvSpPr>
          <p:cNvPr id="5" name="TextBox 4"/>
          <p:cNvSpPr txBox="1"/>
          <p:nvPr/>
        </p:nvSpPr>
        <p:spPr>
          <a:xfrm>
            <a:off x="1883650" y="2664929"/>
            <a:ext cx="5683940" cy="830997"/>
          </a:xfrm>
          <a:prstGeom prst="rect">
            <a:avLst/>
          </a:prstGeom>
          <a:noFill/>
        </p:spPr>
        <p:txBody>
          <a:bodyPr wrap="square" rtlCol="0">
            <a:spAutoFit/>
          </a:bodyPr>
          <a:lstStyle/>
          <a:p>
            <a:r>
              <a:rPr lang="en-US" sz="4800" dirty="0" smtClean="0">
                <a:latin typeface="Calibri" panose="020F0502020204030204" pitchFamily="34" charset="0"/>
              </a:rPr>
              <a:t>Sharing knowledge</a:t>
            </a:r>
            <a:endParaRPr lang="en-US" sz="4800" dirty="0">
              <a:latin typeface="Calibri" panose="020F0502020204030204" pitchFamily="34" charset="0"/>
            </a:endParaRPr>
          </a:p>
        </p:txBody>
      </p:sp>
      <p:sp>
        <p:nvSpPr>
          <p:cNvPr id="6" name="TextBox 5"/>
          <p:cNvSpPr txBox="1"/>
          <p:nvPr/>
        </p:nvSpPr>
        <p:spPr>
          <a:xfrm>
            <a:off x="2155197" y="3681381"/>
            <a:ext cx="5031055" cy="830997"/>
          </a:xfrm>
          <a:prstGeom prst="rect">
            <a:avLst/>
          </a:prstGeom>
          <a:noFill/>
        </p:spPr>
        <p:txBody>
          <a:bodyPr wrap="square" rtlCol="0">
            <a:spAutoFit/>
          </a:bodyPr>
          <a:lstStyle/>
          <a:p>
            <a:r>
              <a:rPr lang="en-US" sz="4800" dirty="0" smtClean="0">
                <a:latin typeface="Calibri" panose="020F0502020204030204" pitchFamily="34" charset="0"/>
              </a:rPr>
              <a:t>Web of resources</a:t>
            </a:r>
            <a:endParaRPr lang="en-US" sz="4800" dirty="0">
              <a:latin typeface="Calibri" panose="020F0502020204030204" pitchFamily="34" charset="0"/>
            </a:endParaRPr>
          </a:p>
        </p:txBody>
      </p:sp>
      <p:sp>
        <p:nvSpPr>
          <p:cNvPr id="7" name="TextBox 6"/>
          <p:cNvSpPr txBox="1"/>
          <p:nvPr/>
        </p:nvSpPr>
        <p:spPr>
          <a:xfrm>
            <a:off x="638270" y="4697833"/>
            <a:ext cx="7735825" cy="830997"/>
          </a:xfrm>
          <a:prstGeom prst="rect">
            <a:avLst/>
          </a:prstGeom>
          <a:noFill/>
        </p:spPr>
        <p:txBody>
          <a:bodyPr wrap="square" rtlCol="0">
            <a:spAutoFit/>
          </a:bodyPr>
          <a:lstStyle/>
          <a:p>
            <a:pPr algn="ctr"/>
            <a:r>
              <a:rPr lang="en-US" sz="4800" dirty="0" smtClean="0">
                <a:latin typeface="Calibri" panose="020F0502020204030204" pitchFamily="34" charset="0"/>
              </a:rPr>
              <a:t>Cross-border standards</a:t>
            </a:r>
            <a:endParaRPr lang="en-US" sz="4800" dirty="0">
              <a:latin typeface="Calibri" panose="020F0502020204030204" pitchFamily="34" charset="0"/>
            </a:endParaRPr>
          </a:p>
        </p:txBody>
      </p:sp>
    </p:spTree>
    <p:extLst>
      <p:ext uri="{BB962C8B-B14F-4D97-AF65-F5344CB8AC3E}">
        <p14:creationId xmlns:p14="http://schemas.microsoft.com/office/powerpoint/2010/main" val="67679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25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250"/>
                            </p:stCondLst>
                            <p:childTnLst>
                              <p:par>
                                <p:cTn id="13" presetID="10"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5250"/>
                            </p:stCondLst>
                            <p:childTnLst>
                              <p:par>
                                <p:cTn id="17" presetID="10"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5120" y="663840"/>
            <a:ext cx="7466990" cy="914400"/>
          </a:xfrm>
        </p:spPr>
        <p:txBody>
          <a:bodyPr/>
          <a:lstStyle/>
          <a:p>
            <a:r>
              <a:rPr lang="en-US" sz="5400" dirty="0" smtClean="0">
                <a:latin typeface="Calibri" panose="020F0502020204030204" pitchFamily="34" charset="0"/>
              </a:rPr>
              <a:t>Implementing Marrakesh</a:t>
            </a:r>
            <a:endParaRPr lang="en-US" sz="5400" dirty="0">
              <a:latin typeface="Calibri" panose="020F0502020204030204" pitchFamily="34" charset="0"/>
            </a:endParaRPr>
          </a:p>
        </p:txBody>
      </p:sp>
      <p:sp>
        <p:nvSpPr>
          <p:cNvPr id="4" name="TextBox 3"/>
          <p:cNvSpPr txBox="1"/>
          <p:nvPr/>
        </p:nvSpPr>
        <p:spPr>
          <a:xfrm>
            <a:off x="3024807" y="1773445"/>
            <a:ext cx="3187615" cy="830997"/>
          </a:xfrm>
          <a:prstGeom prst="rect">
            <a:avLst/>
          </a:prstGeom>
          <a:noFill/>
        </p:spPr>
        <p:txBody>
          <a:bodyPr wrap="square" rtlCol="0">
            <a:spAutoFit/>
          </a:bodyPr>
          <a:lstStyle/>
          <a:p>
            <a:r>
              <a:rPr lang="en-US" sz="4800" b="1" dirty="0" smtClean="0">
                <a:solidFill>
                  <a:srgbClr val="FFFF99"/>
                </a:solidFill>
                <a:latin typeface="Calibri" panose="020F0502020204030204" pitchFamily="34" charset="0"/>
              </a:rPr>
              <a:t>Advocacy</a:t>
            </a:r>
            <a:endParaRPr lang="en-US" sz="4800" b="1" dirty="0">
              <a:solidFill>
                <a:srgbClr val="FFFF99"/>
              </a:solidFill>
              <a:latin typeface="Calibri" panose="020F0502020204030204" pitchFamily="34" charset="0"/>
            </a:endParaRPr>
          </a:p>
        </p:txBody>
      </p:sp>
      <p:sp>
        <p:nvSpPr>
          <p:cNvPr id="5" name="TextBox 4"/>
          <p:cNvSpPr txBox="1"/>
          <p:nvPr/>
        </p:nvSpPr>
        <p:spPr>
          <a:xfrm>
            <a:off x="1883650" y="2664929"/>
            <a:ext cx="5683940" cy="830997"/>
          </a:xfrm>
          <a:prstGeom prst="rect">
            <a:avLst/>
          </a:prstGeom>
          <a:noFill/>
        </p:spPr>
        <p:txBody>
          <a:bodyPr wrap="square" rtlCol="0">
            <a:spAutoFit/>
          </a:bodyPr>
          <a:lstStyle/>
          <a:p>
            <a:r>
              <a:rPr lang="en-US" sz="4800" dirty="0" smtClean="0">
                <a:latin typeface="Calibri" panose="020F0502020204030204" pitchFamily="34" charset="0"/>
              </a:rPr>
              <a:t>Sharing knowledge</a:t>
            </a:r>
            <a:endParaRPr lang="en-US" sz="4800" dirty="0">
              <a:latin typeface="Calibri" panose="020F0502020204030204" pitchFamily="34" charset="0"/>
            </a:endParaRPr>
          </a:p>
        </p:txBody>
      </p:sp>
      <p:sp>
        <p:nvSpPr>
          <p:cNvPr id="6" name="TextBox 5"/>
          <p:cNvSpPr txBox="1"/>
          <p:nvPr/>
        </p:nvSpPr>
        <p:spPr>
          <a:xfrm>
            <a:off x="2155197" y="3681381"/>
            <a:ext cx="5031055" cy="830997"/>
          </a:xfrm>
          <a:prstGeom prst="rect">
            <a:avLst/>
          </a:prstGeom>
          <a:noFill/>
        </p:spPr>
        <p:txBody>
          <a:bodyPr wrap="square" rtlCol="0">
            <a:spAutoFit/>
          </a:bodyPr>
          <a:lstStyle/>
          <a:p>
            <a:r>
              <a:rPr lang="en-US" sz="4800" dirty="0" smtClean="0">
                <a:latin typeface="Calibri" panose="020F0502020204030204" pitchFamily="34" charset="0"/>
              </a:rPr>
              <a:t>Web of resources</a:t>
            </a:r>
            <a:endParaRPr lang="en-US" sz="4800" dirty="0">
              <a:latin typeface="Calibri" panose="020F0502020204030204" pitchFamily="34" charset="0"/>
            </a:endParaRPr>
          </a:p>
        </p:txBody>
      </p:sp>
      <p:sp>
        <p:nvSpPr>
          <p:cNvPr id="7" name="TextBox 6"/>
          <p:cNvSpPr txBox="1"/>
          <p:nvPr/>
        </p:nvSpPr>
        <p:spPr>
          <a:xfrm>
            <a:off x="638270" y="4697833"/>
            <a:ext cx="7735825" cy="830997"/>
          </a:xfrm>
          <a:prstGeom prst="rect">
            <a:avLst/>
          </a:prstGeom>
          <a:noFill/>
        </p:spPr>
        <p:txBody>
          <a:bodyPr wrap="square" rtlCol="0">
            <a:spAutoFit/>
          </a:bodyPr>
          <a:lstStyle/>
          <a:p>
            <a:pPr algn="ctr"/>
            <a:r>
              <a:rPr lang="en-US" sz="4800" dirty="0" smtClean="0">
                <a:latin typeface="Calibri" panose="020F0502020204030204" pitchFamily="34" charset="0"/>
              </a:rPr>
              <a:t>Cross-border standards</a:t>
            </a:r>
            <a:endParaRPr lang="en-US" sz="4800" dirty="0">
              <a:latin typeface="Calibri" panose="020F0502020204030204" pitchFamily="34" charset="0"/>
            </a:endParaRPr>
          </a:p>
        </p:txBody>
      </p:sp>
    </p:spTree>
    <p:extLst>
      <p:ext uri="{BB962C8B-B14F-4D97-AF65-F5344CB8AC3E}">
        <p14:creationId xmlns:p14="http://schemas.microsoft.com/office/powerpoint/2010/main" val="89561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250"/>
                                  </p:stCondLst>
                                  <p:childTnLst>
                                    <p:animScale>
                                      <p:cBhvr>
                                        <p:cTn id="6" dur="3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5120" y="663840"/>
            <a:ext cx="7466990" cy="914400"/>
          </a:xfrm>
        </p:spPr>
        <p:txBody>
          <a:bodyPr/>
          <a:lstStyle/>
          <a:p>
            <a:r>
              <a:rPr lang="en-US" sz="5400" dirty="0" smtClean="0">
                <a:latin typeface="Calibri" panose="020F0502020204030204" pitchFamily="34" charset="0"/>
              </a:rPr>
              <a:t>Implementing Marrakesh</a:t>
            </a:r>
            <a:endParaRPr lang="en-US" sz="5400" dirty="0">
              <a:latin typeface="Calibri" panose="020F0502020204030204" pitchFamily="34" charset="0"/>
            </a:endParaRPr>
          </a:p>
        </p:txBody>
      </p:sp>
      <p:sp>
        <p:nvSpPr>
          <p:cNvPr id="4" name="TextBox 3"/>
          <p:cNvSpPr txBox="1"/>
          <p:nvPr/>
        </p:nvSpPr>
        <p:spPr>
          <a:xfrm>
            <a:off x="3024807" y="1773445"/>
            <a:ext cx="3187615" cy="830997"/>
          </a:xfrm>
          <a:prstGeom prst="rect">
            <a:avLst/>
          </a:prstGeom>
          <a:noFill/>
        </p:spPr>
        <p:txBody>
          <a:bodyPr wrap="square" rtlCol="0">
            <a:spAutoFit/>
          </a:bodyPr>
          <a:lstStyle/>
          <a:p>
            <a:r>
              <a:rPr lang="en-US" sz="4800" dirty="0" smtClean="0">
                <a:latin typeface="Calibri" panose="020F0502020204030204" pitchFamily="34" charset="0"/>
              </a:rPr>
              <a:t>Advocacy</a:t>
            </a:r>
            <a:endParaRPr lang="en-US" sz="4800" dirty="0">
              <a:latin typeface="Calibri" panose="020F0502020204030204" pitchFamily="34" charset="0"/>
            </a:endParaRPr>
          </a:p>
        </p:txBody>
      </p:sp>
      <p:sp>
        <p:nvSpPr>
          <p:cNvPr id="5" name="TextBox 4"/>
          <p:cNvSpPr txBox="1"/>
          <p:nvPr/>
        </p:nvSpPr>
        <p:spPr>
          <a:xfrm>
            <a:off x="1922055" y="2664929"/>
            <a:ext cx="5376700" cy="830997"/>
          </a:xfrm>
          <a:prstGeom prst="rect">
            <a:avLst/>
          </a:prstGeom>
          <a:noFill/>
        </p:spPr>
        <p:txBody>
          <a:bodyPr wrap="square" rtlCol="0">
            <a:spAutoFit/>
          </a:bodyPr>
          <a:lstStyle/>
          <a:p>
            <a:r>
              <a:rPr lang="en-US" sz="4800" b="1" dirty="0" smtClean="0">
                <a:solidFill>
                  <a:srgbClr val="FFFF99"/>
                </a:solidFill>
                <a:latin typeface="Calibri" panose="020F0502020204030204" pitchFamily="34" charset="0"/>
              </a:rPr>
              <a:t>Sharing knowledge</a:t>
            </a:r>
            <a:endParaRPr lang="en-US" sz="4800" b="1" dirty="0">
              <a:solidFill>
                <a:srgbClr val="FFFF99"/>
              </a:solidFill>
              <a:latin typeface="Calibri" panose="020F0502020204030204" pitchFamily="34" charset="0"/>
            </a:endParaRPr>
          </a:p>
        </p:txBody>
      </p:sp>
      <p:sp>
        <p:nvSpPr>
          <p:cNvPr id="6" name="TextBox 5"/>
          <p:cNvSpPr txBox="1"/>
          <p:nvPr/>
        </p:nvSpPr>
        <p:spPr>
          <a:xfrm>
            <a:off x="2155197" y="3681381"/>
            <a:ext cx="5031055" cy="830997"/>
          </a:xfrm>
          <a:prstGeom prst="rect">
            <a:avLst/>
          </a:prstGeom>
          <a:noFill/>
        </p:spPr>
        <p:txBody>
          <a:bodyPr wrap="square" rtlCol="0">
            <a:spAutoFit/>
          </a:bodyPr>
          <a:lstStyle/>
          <a:p>
            <a:r>
              <a:rPr lang="en-US" sz="4800" dirty="0" smtClean="0">
                <a:latin typeface="Calibri" panose="020F0502020204030204" pitchFamily="34" charset="0"/>
              </a:rPr>
              <a:t>Web of resources</a:t>
            </a:r>
            <a:endParaRPr lang="en-US" sz="4800" dirty="0">
              <a:latin typeface="Calibri" panose="020F0502020204030204" pitchFamily="34" charset="0"/>
            </a:endParaRPr>
          </a:p>
        </p:txBody>
      </p:sp>
      <p:sp>
        <p:nvSpPr>
          <p:cNvPr id="7" name="TextBox 6"/>
          <p:cNvSpPr txBox="1"/>
          <p:nvPr/>
        </p:nvSpPr>
        <p:spPr>
          <a:xfrm>
            <a:off x="638270" y="4697833"/>
            <a:ext cx="7735825" cy="830997"/>
          </a:xfrm>
          <a:prstGeom prst="rect">
            <a:avLst/>
          </a:prstGeom>
          <a:noFill/>
        </p:spPr>
        <p:txBody>
          <a:bodyPr wrap="square" rtlCol="0">
            <a:spAutoFit/>
          </a:bodyPr>
          <a:lstStyle/>
          <a:p>
            <a:pPr algn="ctr"/>
            <a:r>
              <a:rPr lang="en-US" sz="4800" dirty="0" smtClean="0">
                <a:latin typeface="Calibri" panose="020F0502020204030204" pitchFamily="34" charset="0"/>
              </a:rPr>
              <a:t>Cross-border standards</a:t>
            </a:r>
            <a:endParaRPr lang="en-US" sz="4800" dirty="0">
              <a:latin typeface="Calibri" panose="020F0502020204030204" pitchFamily="34" charset="0"/>
            </a:endParaRPr>
          </a:p>
        </p:txBody>
      </p:sp>
    </p:spTree>
    <p:extLst>
      <p:ext uri="{BB962C8B-B14F-4D97-AF65-F5344CB8AC3E}">
        <p14:creationId xmlns:p14="http://schemas.microsoft.com/office/powerpoint/2010/main" val="41828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250"/>
                                  </p:stCondLst>
                                  <p:childTnLst>
                                    <p:animScale>
                                      <p:cBhvr>
                                        <p:cTn id="6"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4510" y="510220"/>
            <a:ext cx="5621172"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LPD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www.ifla.org/lpd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IFLA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www.ifla.org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Daisy </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Consortium </a:t>
            </a:r>
            <a:r>
              <a:rPr kumimoji="0" 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www.daisy.org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World </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Blind Union </a:t>
            </a:r>
            <a:r>
              <a:rPr kumimoji="0" 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t>
            </a:r>
          </a:p>
          <a:p>
            <a:pPr lvl="0">
              <a:defRPr/>
            </a:pPr>
            <a:r>
              <a:rPr lang="en-US" sz="3200" dirty="0" smtClean="0">
                <a:solidFill>
                  <a:prstClr val="white"/>
                </a:solidFill>
                <a:latin typeface="Calibri" panose="020F0502020204030204" pitchFamily="34" charset="0"/>
              </a:rPr>
              <a:t>www.worldblindunion.org</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75495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52550"/>
            <a:ext cx="4143375" cy="4152900"/>
          </a:xfrm>
          <a:prstGeom prst="rect">
            <a:avLst/>
          </a:prstGeom>
        </p:spPr>
      </p:pic>
      <p:sp>
        <p:nvSpPr>
          <p:cNvPr id="3" name="TextBox 2"/>
          <p:cNvSpPr txBox="1"/>
          <p:nvPr/>
        </p:nvSpPr>
        <p:spPr>
          <a:xfrm rot="16200000">
            <a:off x="5016432" y="1867884"/>
            <a:ext cx="4216539" cy="3124199"/>
          </a:xfrm>
          <a:prstGeom prst="rect">
            <a:avLst/>
          </a:prstGeom>
          <a:noFill/>
        </p:spPr>
        <p:txBody>
          <a:bodyPr vert="eaVert" wrap="square" rtlCol="0">
            <a:spAutoFit/>
          </a:bodyPr>
          <a:lstStyle/>
          <a:p>
            <a:r>
              <a:rPr lang="en-US" sz="2800" dirty="0">
                <a:latin typeface="Calibri" panose="020F0502020204030204" pitchFamily="34" charset="0"/>
              </a:rPr>
              <a:t>Never doubt that a small group of thoughtful, concerned citizens can change the world. </a:t>
            </a:r>
            <a:r>
              <a:rPr lang="en-US" sz="2800" dirty="0" smtClean="0">
                <a:latin typeface="Calibri" panose="020F0502020204030204" pitchFamily="34" charset="0"/>
              </a:rPr>
              <a:t>Indeed </a:t>
            </a:r>
            <a:r>
              <a:rPr lang="en-US" sz="2800" dirty="0">
                <a:latin typeface="Calibri" panose="020F0502020204030204" pitchFamily="34" charset="0"/>
              </a:rPr>
              <a:t>it is </a:t>
            </a:r>
            <a:r>
              <a:rPr lang="en-US" sz="2800" dirty="0" smtClean="0">
                <a:latin typeface="Calibri" panose="020F0502020204030204" pitchFamily="34" charset="0"/>
              </a:rPr>
              <a:t>the </a:t>
            </a:r>
            <a:r>
              <a:rPr lang="en-US" sz="2800" b="1" dirty="0" smtClean="0">
                <a:solidFill>
                  <a:srgbClr val="FFFF99"/>
                </a:solidFill>
                <a:latin typeface="Calibri" panose="020F0502020204030204" pitchFamily="34" charset="0"/>
              </a:rPr>
              <a:t>only thing </a:t>
            </a:r>
            <a:r>
              <a:rPr lang="en-US" sz="2800" dirty="0" smtClean="0">
                <a:latin typeface="Calibri" panose="020F0502020204030204" pitchFamily="34" charset="0"/>
              </a:rPr>
              <a:t>that </a:t>
            </a:r>
            <a:r>
              <a:rPr lang="en-US" sz="2800" dirty="0">
                <a:latin typeface="Calibri" panose="020F0502020204030204" pitchFamily="34" charset="0"/>
              </a:rPr>
              <a:t>ever has. </a:t>
            </a:r>
            <a:endParaRPr lang="en-US" sz="2800" dirty="0" smtClean="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a:t>
            </a:r>
            <a:r>
              <a:rPr lang="en-US" sz="2000" dirty="0">
                <a:latin typeface="Calibri" panose="020F0502020204030204" pitchFamily="34" charset="0"/>
              </a:rPr>
              <a:t>Margaret</a:t>
            </a:r>
            <a:r>
              <a:rPr lang="en-US" dirty="0">
                <a:latin typeface="Calibri" panose="020F0502020204030204" pitchFamily="34" charset="0"/>
              </a:rPr>
              <a:t> Mead</a:t>
            </a:r>
          </a:p>
        </p:txBody>
      </p:sp>
      <p:sp>
        <p:nvSpPr>
          <p:cNvPr id="4" name="TextBox 3"/>
          <p:cNvSpPr txBox="1"/>
          <p:nvPr/>
        </p:nvSpPr>
        <p:spPr>
          <a:xfrm>
            <a:off x="5148075" y="1184377"/>
            <a:ext cx="533400" cy="1015663"/>
          </a:xfrm>
          <a:prstGeom prst="rect">
            <a:avLst/>
          </a:prstGeom>
          <a:noFill/>
        </p:spPr>
        <p:txBody>
          <a:bodyPr wrap="square" rtlCol="0">
            <a:spAutoFit/>
          </a:bodyPr>
          <a:lstStyle/>
          <a:p>
            <a:r>
              <a:rPr lang="en-US" sz="6000" dirty="0">
                <a:latin typeface="Calibri" panose="020F0502020204030204" pitchFamily="34" charset="0"/>
              </a:rPr>
              <a:t>“</a:t>
            </a:r>
          </a:p>
        </p:txBody>
      </p:sp>
      <p:sp>
        <p:nvSpPr>
          <p:cNvPr id="5" name="TextBox 4"/>
          <p:cNvSpPr txBox="1"/>
          <p:nvPr/>
        </p:nvSpPr>
        <p:spPr>
          <a:xfrm>
            <a:off x="6876300" y="4210208"/>
            <a:ext cx="844910" cy="1292662"/>
          </a:xfrm>
          <a:prstGeom prst="rect">
            <a:avLst/>
          </a:prstGeom>
          <a:noFill/>
        </p:spPr>
        <p:txBody>
          <a:bodyPr wrap="square" rtlCol="0">
            <a:spAutoFit/>
          </a:bodyPr>
          <a:lstStyle/>
          <a:p>
            <a:r>
              <a:rPr lang="en-US" sz="6000" dirty="0">
                <a:latin typeface="Calibri" panose="020F0502020204030204" pitchFamily="34" charset="0"/>
              </a:rPr>
              <a:t>”</a:t>
            </a:r>
          </a:p>
          <a:p>
            <a:endParaRPr lang="en-US" dirty="0"/>
          </a:p>
        </p:txBody>
      </p:sp>
    </p:spTree>
    <p:extLst>
      <p:ext uri="{BB962C8B-B14F-4D97-AF65-F5344CB8AC3E}">
        <p14:creationId xmlns:p14="http://schemas.microsoft.com/office/powerpoint/2010/main" val="225027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5120" y="663840"/>
            <a:ext cx="7466990" cy="914400"/>
          </a:xfrm>
        </p:spPr>
        <p:txBody>
          <a:bodyPr/>
          <a:lstStyle/>
          <a:p>
            <a:r>
              <a:rPr lang="en-US" sz="5400" dirty="0" smtClean="0">
                <a:latin typeface="Calibri" panose="020F0502020204030204" pitchFamily="34" charset="0"/>
              </a:rPr>
              <a:t>Implementing Marrakesh</a:t>
            </a:r>
            <a:endParaRPr lang="en-US" sz="5400" dirty="0">
              <a:latin typeface="Calibri" panose="020F0502020204030204" pitchFamily="34" charset="0"/>
            </a:endParaRPr>
          </a:p>
        </p:txBody>
      </p:sp>
      <p:sp>
        <p:nvSpPr>
          <p:cNvPr id="4" name="TextBox 3"/>
          <p:cNvSpPr txBox="1"/>
          <p:nvPr/>
        </p:nvSpPr>
        <p:spPr>
          <a:xfrm>
            <a:off x="3024807" y="1773445"/>
            <a:ext cx="3187615" cy="830997"/>
          </a:xfrm>
          <a:prstGeom prst="rect">
            <a:avLst/>
          </a:prstGeom>
          <a:noFill/>
        </p:spPr>
        <p:txBody>
          <a:bodyPr wrap="square" rtlCol="0">
            <a:spAutoFit/>
          </a:bodyPr>
          <a:lstStyle/>
          <a:p>
            <a:r>
              <a:rPr lang="en-US" sz="4800" dirty="0" smtClean="0">
                <a:latin typeface="Calibri" panose="020F0502020204030204" pitchFamily="34" charset="0"/>
              </a:rPr>
              <a:t>Advocacy</a:t>
            </a:r>
            <a:endParaRPr lang="en-US" sz="4800" dirty="0">
              <a:latin typeface="Calibri" panose="020F0502020204030204" pitchFamily="34" charset="0"/>
            </a:endParaRPr>
          </a:p>
        </p:txBody>
      </p:sp>
      <p:sp>
        <p:nvSpPr>
          <p:cNvPr id="5" name="TextBox 4"/>
          <p:cNvSpPr txBox="1"/>
          <p:nvPr/>
        </p:nvSpPr>
        <p:spPr>
          <a:xfrm>
            <a:off x="1922055" y="2664929"/>
            <a:ext cx="5264197" cy="830997"/>
          </a:xfrm>
          <a:prstGeom prst="rect">
            <a:avLst/>
          </a:prstGeom>
          <a:noFill/>
        </p:spPr>
        <p:txBody>
          <a:bodyPr wrap="square" rtlCol="0">
            <a:spAutoFit/>
          </a:bodyPr>
          <a:lstStyle/>
          <a:p>
            <a:r>
              <a:rPr lang="en-US" sz="4800" dirty="0" smtClean="0">
                <a:latin typeface="Calibri" panose="020F0502020204030204" pitchFamily="34" charset="0"/>
              </a:rPr>
              <a:t>Sharing knowledge</a:t>
            </a:r>
            <a:endParaRPr lang="en-US" sz="4800" dirty="0">
              <a:latin typeface="Calibri" panose="020F0502020204030204" pitchFamily="34" charset="0"/>
            </a:endParaRPr>
          </a:p>
        </p:txBody>
      </p:sp>
      <p:sp>
        <p:nvSpPr>
          <p:cNvPr id="6" name="TextBox 5"/>
          <p:cNvSpPr txBox="1"/>
          <p:nvPr/>
        </p:nvSpPr>
        <p:spPr>
          <a:xfrm>
            <a:off x="2155197" y="3681381"/>
            <a:ext cx="5031055" cy="830997"/>
          </a:xfrm>
          <a:prstGeom prst="rect">
            <a:avLst/>
          </a:prstGeom>
          <a:noFill/>
        </p:spPr>
        <p:txBody>
          <a:bodyPr wrap="square" rtlCol="0">
            <a:spAutoFit/>
          </a:bodyPr>
          <a:lstStyle/>
          <a:p>
            <a:r>
              <a:rPr lang="en-US" sz="4800" b="1" dirty="0" smtClean="0">
                <a:solidFill>
                  <a:srgbClr val="FFFF99"/>
                </a:solidFill>
                <a:latin typeface="Calibri" panose="020F0502020204030204" pitchFamily="34" charset="0"/>
              </a:rPr>
              <a:t>Web of resources</a:t>
            </a:r>
            <a:endParaRPr lang="en-US" sz="4800" b="1" dirty="0">
              <a:solidFill>
                <a:srgbClr val="FFFF99"/>
              </a:solidFill>
              <a:latin typeface="Calibri" panose="020F0502020204030204" pitchFamily="34" charset="0"/>
            </a:endParaRPr>
          </a:p>
        </p:txBody>
      </p:sp>
      <p:sp>
        <p:nvSpPr>
          <p:cNvPr id="7" name="TextBox 6"/>
          <p:cNvSpPr txBox="1"/>
          <p:nvPr/>
        </p:nvSpPr>
        <p:spPr>
          <a:xfrm>
            <a:off x="638270" y="4697833"/>
            <a:ext cx="7735825" cy="830997"/>
          </a:xfrm>
          <a:prstGeom prst="rect">
            <a:avLst/>
          </a:prstGeom>
          <a:noFill/>
        </p:spPr>
        <p:txBody>
          <a:bodyPr wrap="square" rtlCol="0">
            <a:spAutoFit/>
          </a:bodyPr>
          <a:lstStyle/>
          <a:p>
            <a:pPr algn="ctr"/>
            <a:r>
              <a:rPr lang="en-US" sz="4800" dirty="0" smtClean="0">
                <a:latin typeface="Calibri" panose="020F0502020204030204" pitchFamily="34" charset="0"/>
              </a:rPr>
              <a:t>Cross-border standards</a:t>
            </a:r>
            <a:endParaRPr lang="en-US" sz="4800" dirty="0">
              <a:latin typeface="Calibri" panose="020F0502020204030204" pitchFamily="34" charset="0"/>
            </a:endParaRPr>
          </a:p>
        </p:txBody>
      </p:sp>
    </p:spTree>
    <p:extLst>
      <p:ext uri="{BB962C8B-B14F-4D97-AF65-F5344CB8AC3E}">
        <p14:creationId xmlns:p14="http://schemas.microsoft.com/office/powerpoint/2010/main" val="29316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250"/>
                                  </p:stCondLst>
                                  <p:childTnLst>
                                    <p:animScale>
                                      <p:cBhvr>
                                        <p:cTn id="6" dur="3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1871" y="382445"/>
            <a:ext cx="5269847" cy="923330"/>
          </a:xfrm>
          <a:prstGeom prst="rect">
            <a:avLst/>
          </a:prstGeom>
          <a:noFill/>
        </p:spPr>
        <p:txBody>
          <a:bodyPr wrap="square" rtlCol="0">
            <a:spAutoFit/>
          </a:bodyPr>
          <a:lstStyle/>
          <a:p>
            <a:r>
              <a:rPr lang="en-US" sz="5400" dirty="0" smtClean="0">
                <a:latin typeface="Calibri" panose="020F0502020204030204" pitchFamily="34" charset="0"/>
              </a:rPr>
              <a:t>Web of resources</a:t>
            </a:r>
            <a:endParaRPr lang="en-US" sz="5400"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450" y="2046420"/>
            <a:ext cx="3942690" cy="3648475"/>
          </a:xfrm>
          <a:prstGeom prst="rect">
            <a:avLst/>
          </a:prstGeom>
        </p:spPr>
      </p:pic>
      <p:sp>
        <p:nvSpPr>
          <p:cNvPr id="4" name="TextBox 3"/>
          <p:cNvSpPr txBox="1"/>
          <p:nvPr/>
        </p:nvSpPr>
        <p:spPr>
          <a:xfrm>
            <a:off x="6799490" y="2951231"/>
            <a:ext cx="1036935" cy="400110"/>
          </a:xfrm>
          <a:prstGeom prst="rect">
            <a:avLst/>
          </a:prstGeom>
          <a:noFill/>
        </p:spPr>
        <p:txBody>
          <a:bodyPr wrap="square" rtlCol="0">
            <a:spAutoFit/>
          </a:bodyPr>
          <a:lstStyle/>
          <a:p>
            <a:r>
              <a:rPr lang="en-US" sz="2000" dirty="0" smtClean="0">
                <a:latin typeface="Calibri" panose="020F0502020204030204" pitchFamily="34" charset="0"/>
              </a:rPr>
              <a:t>Zagreb</a:t>
            </a:r>
            <a:endParaRPr lang="en-US" sz="2000" dirty="0">
              <a:latin typeface="Calibri" panose="020F0502020204030204" pitchFamily="34" charset="0"/>
            </a:endParaRPr>
          </a:p>
        </p:txBody>
      </p:sp>
      <p:sp>
        <p:nvSpPr>
          <p:cNvPr id="5" name="TextBox 4"/>
          <p:cNvSpPr txBox="1"/>
          <p:nvPr/>
        </p:nvSpPr>
        <p:spPr>
          <a:xfrm>
            <a:off x="1269170" y="3419287"/>
            <a:ext cx="1613010" cy="400110"/>
          </a:xfrm>
          <a:prstGeom prst="rect">
            <a:avLst/>
          </a:prstGeom>
          <a:noFill/>
        </p:spPr>
        <p:txBody>
          <a:bodyPr wrap="square" rtlCol="0">
            <a:spAutoFit/>
          </a:bodyPr>
          <a:lstStyle/>
          <a:p>
            <a:r>
              <a:rPr lang="en-US" sz="2000" dirty="0" smtClean="0">
                <a:latin typeface="Calibri" panose="020F0502020204030204" pitchFamily="34" charset="0"/>
              </a:rPr>
              <a:t>Washington</a:t>
            </a:r>
            <a:endParaRPr lang="en-US" dirty="0">
              <a:latin typeface="Calibri" panose="020F0502020204030204" pitchFamily="34" charset="0"/>
            </a:endParaRPr>
          </a:p>
        </p:txBody>
      </p:sp>
      <p:sp>
        <p:nvSpPr>
          <p:cNvPr id="6" name="TextBox 5"/>
          <p:cNvSpPr txBox="1"/>
          <p:nvPr/>
        </p:nvSpPr>
        <p:spPr>
          <a:xfrm>
            <a:off x="1538005" y="2660900"/>
            <a:ext cx="1344175" cy="400110"/>
          </a:xfrm>
          <a:prstGeom prst="rect">
            <a:avLst/>
          </a:prstGeom>
          <a:noFill/>
        </p:spPr>
        <p:txBody>
          <a:bodyPr wrap="square" rtlCol="0">
            <a:spAutoFit/>
          </a:bodyPr>
          <a:lstStyle/>
          <a:p>
            <a:r>
              <a:rPr lang="en-US" sz="2000" dirty="0" smtClean="0">
                <a:latin typeface="Calibri" panose="020F0502020204030204" pitchFamily="34" charset="0"/>
              </a:rPr>
              <a:t>Toronto</a:t>
            </a:r>
            <a:endParaRPr lang="en-US" dirty="0">
              <a:latin typeface="Calibri" panose="020F0502020204030204" pitchFamily="34" charset="0"/>
            </a:endParaRPr>
          </a:p>
        </p:txBody>
      </p:sp>
      <p:sp>
        <p:nvSpPr>
          <p:cNvPr id="7" name="TextBox 6"/>
          <p:cNvSpPr txBox="1"/>
          <p:nvPr/>
        </p:nvSpPr>
        <p:spPr>
          <a:xfrm>
            <a:off x="1998865" y="4965200"/>
            <a:ext cx="1728225" cy="400110"/>
          </a:xfrm>
          <a:prstGeom prst="rect">
            <a:avLst/>
          </a:prstGeom>
          <a:noFill/>
        </p:spPr>
        <p:txBody>
          <a:bodyPr wrap="square" rtlCol="0">
            <a:spAutoFit/>
          </a:bodyPr>
          <a:lstStyle/>
          <a:p>
            <a:r>
              <a:rPr lang="en-US" sz="2000" dirty="0">
                <a:latin typeface="Calibri" panose="020F0502020204030204" pitchFamily="34" charset="0"/>
              </a:rPr>
              <a:t>São</a:t>
            </a:r>
            <a:r>
              <a:rPr lang="en-US" dirty="0">
                <a:latin typeface="Calibri" panose="020F0502020204030204" pitchFamily="34" charset="0"/>
              </a:rPr>
              <a:t> </a:t>
            </a:r>
            <a:r>
              <a:rPr lang="en-US" dirty="0" smtClean="0">
                <a:latin typeface="Calibri" panose="020F0502020204030204" pitchFamily="34" charset="0"/>
              </a:rPr>
              <a:t>Paulo</a:t>
            </a:r>
            <a:endParaRPr lang="en-US" dirty="0">
              <a:latin typeface="Calibri" panose="020F0502020204030204" pitchFamily="34" charset="0"/>
            </a:endParaRPr>
          </a:p>
        </p:txBody>
      </p:sp>
      <p:sp>
        <p:nvSpPr>
          <p:cNvPr id="8" name="TextBox 7"/>
          <p:cNvSpPr txBox="1"/>
          <p:nvPr/>
        </p:nvSpPr>
        <p:spPr>
          <a:xfrm>
            <a:off x="6722680" y="3827768"/>
            <a:ext cx="1613010" cy="400110"/>
          </a:xfrm>
          <a:prstGeom prst="rect">
            <a:avLst/>
          </a:prstGeom>
          <a:noFill/>
        </p:spPr>
        <p:txBody>
          <a:bodyPr wrap="square" rtlCol="0">
            <a:spAutoFit/>
          </a:bodyPr>
          <a:lstStyle/>
          <a:p>
            <a:r>
              <a:rPr lang="en-US" sz="2000" dirty="0" smtClean="0">
                <a:latin typeface="Calibri" panose="020F0502020204030204" pitchFamily="34" charset="0"/>
              </a:rPr>
              <a:t>Marrakesh</a:t>
            </a:r>
            <a:endParaRPr lang="en-US" sz="2000" dirty="0">
              <a:latin typeface="Calibri" panose="020F0502020204030204" pitchFamily="34" charset="0"/>
            </a:endParaRPr>
          </a:p>
        </p:txBody>
      </p:sp>
      <p:sp>
        <p:nvSpPr>
          <p:cNvPr id="10" name="TextBox 9"/>
          <p:cNvSpPr txBox="1"/>
          <p:nvPr/>
        </p:nvSpPr>
        <p:spPr>
          <a:xfrm>
            <a:off x="6031390" y="2046420"/>
            <a:ext cx="1651415" cy="400110"/>
          </a:xfrm>
          <a:prstGeom prst="rect">
            <a:avLst/>
          </a:prstGeom>
          <a:noFill/>
        </p:spPr>
        <p:txBody>
          <a:bodyPr wrap="square" rtlCol="0">
            <a:spAutoFit/>
          </a:bodyPr>
          <a:lstStyle/>
          <a:p>
            <a:r>
              <a:rPr lang="en-US" sz="2000" dirty="0" smtClean="0">
                <a:latin typeface="Calibri" panose="020F0502020204030204" pitchFamily="34" charset="0"/>
              </a:rPr>
              <a:t>Stockholm</a:t>
            </a:r>
            <a:endParaRPr lang="en-US" dirty="0">
              <a:latin typeface="Calibri" panose="020F0502020204030204" pitchFamily="34" charset="0"/>
            </a:endParaRPr>
          </a:p>
        </p:txBody>
      </p:sp>
      <p:sp>
        <p:nvSpPr>
          <p:cNvPr id="11" name="TextBox 10"/>
          <p:cNvSpPr txBox="1"/>
          <p:nvPr/>
        </p:nvSpPr>
        <p:spPr>
          <a:xfrm>
            <a:off x="5877770" y="5371595"/>
            <a:ext cx="2067357" cy="400110"/>
          </a:xfrm>
          <a:prstGeom prst="rect">
            <a:avLst/>
          </a:prstGeom>
          <a:noFill/>
        </p:spPr>
        <p:txBody>
          <a:bodyPr wrap="square" rtlCol="0">
            <a:spAutoFit/>
          </a:bodyPr>
          <a:lstStyle/>
          <a:p>
            <a:r>
              <a:rPr lang="en-US" sz="2000" dirty="0" smtClean="0">
                <a:latin typeface="Calibri" panose="020F0502020204030204" pitchFamily="34" charset="0"/>
              </a:rPr>
              <a:t>Cape Town</a:t>
            </a:r>
            <a:endParaRPr lang="en-US" sz="2000" dirty="0">
              <a:latin typeface="Calibri" panose="020F0502020204030204" pitchFamily="34" charset="0"/>
            </a:endParaRPr>
          </a:p>
        </p:txBody>
      </p:sp>
      <p:sp>
        <p:nvSpPr>
          <p:cNvPr id="12" name="TextBox 11"/>
          <p:cNvSpPr txBox="1"/>
          <p:nvPr/>
        </p:nvSpPr>
        <p:spPr>
          <a:xfrm>
            <a:off x="1145673" y="5502870"/>
            <a:ext cx="1267365" cy="400110"/>
          </a:xfrm>
          <a:prstGeom prst="rect">
            <a:avLst/>
          </a:prstGeom>
          <a:noFill/>
        </p:spPr>
        <p:txBody>
          <a:bodyPr wrap="square" rtlCol="0">
            <a:spAutoFit/>
          </a:bodyPr>
          <a:lstStyle/>
          <a:p>
            <a:r>
              <a:rPr lang="en-US" sz="2000" dirty="0" smtClean="0">
                <a:latin typeface="Calibri" panose="020F0502020204030204" pitchFamily="34" charset="0"/>
              </a:rPr>
              <a:t>Sydney</a:t>
            </a:r>
            <a:endParaRPr lang="en-US" dirty="0">
              <a:latin typeface="Calibri" panose="020F0502020204030204" pitchFamily="34" charset="0"/>
            </a:endParaRPr>
          </a:p>
        </p:txBody>
      </p:sp>
      <p:sp>
        <p:nvSpPr>
          <p:cNvPr id="13" name="TextBox 12"/>
          <p:cNvSpPr txBox="1"/>
          <p:nvPr/>
        </p:nvSpPr>
        <p:spPr>
          <a:xfrm>
            <a:off x="520523" y="3055602"/>
            <a:ext cx="1344175" cy="400110"/>
          </a:xfrm>
          <a:prstGeom prst="rect">
            <a:avLst/>
          </a:prstGeom>
          <a:noFill/>
        </p:spPr>
        <p:txBody>
          <a:bodyPr wrap="square" rtlCol="0">
            <a:spAutoFit/>
          </a:bodyPr>
          <a:lstStyle/>
          <a:p>
            <a:r>
              <a:rPr lang="en-US" sz="2000" dirty="0" smtClean="0">
                <a:latin typeface="Calibri" panose="020F0502020204030204" pitchFamily="34" charset="0"/>
              </a:rPr>
              <a:t>Tokyo</a:t>
            </a:r>
            <a:endParaRPr lang="en-US" dirty="0">
              <a:latin typeface="Calibri" panose="020F0502020204030204" pitchFamily="34" charset="0"/>
            </a:endParaRPr>
          </a:p>
        </p:txBody>
      </p:sp>
      <p:sp>
        <p:nvSpPr>
          <p:cNvPr id="14" name="TextBox 13"/>
          <p:cNvSpPr txBox="1"/>
          <p:nvPr/>
        </p:nvSpPr>
        <p:spPr>
          <a:xfrm>
            <a:off x="6761085" y="2468875"/>
            <a:ext cx="1574605" cy="400110"/>
          </a:xfrm>
          <a:prstGeom prst="rect">
            <a:avLst/>
          </a:prstGeom>
          <a:noFill/>
        </p:spPr>
        <p:txBody>
          <a:bodyPr wrap="square" rtlCol="0">
            <a:spAutoFit/>
          </a:bodyPr>
          <a:lstStyle/>
          <a:p>
            <a:r>
              <a:rPr lang="en-US" sz="2000" dirty="0" smtClean="0">
                <a:latin typeface="Calibri" panose="020F0502020204030204" pitchFamily="34" charset="0"/>
              </a:rPr>
              <a:t>Moscow</a:t>
            </a:r>
            <a:endParaRPr lang="en-US" sz="2000" dirty="0">
              <a:latin typeface="Calibri" panose="020F0502020204030204" pitchFamily="34" charset="0"/>
            </a:endParaRPr>
          </a:p>
        </p:txBody>
      </p:sp>
      <p:sp>
        <p:nvSpPr>
          <p:cNvPr id="16" name="TextBox 15"/>
          <p:cNvSpPr txBox="1"/>
          <p:nvPr/>
        </p:nvSpPr>
        <p:spPr>
          <a:xfrm>
            <a:off x="1241686" y="3843780"/>
            <a:ext cx="1536200" cy="400110"/>
          </a:xfrm>
          <a:prstGeom prst="rect">
            <a:avLst/>
          </a:prstGeom>
          <a:noFill/>
        </p:spPr>
        <p:txBody>
          <a:bodyPr wrap="square" rtlCol="0">
            <a:spAutoFit/>
          </a:bodyPr>
          <a:lstStyle/>
          <a:p>
            <a:r>
              <a:rPr lang="en-US" sz="2000" dirty="0" smtClean="0">
                <a:latin typeface="Calibri" panose="020F0502020204030204" pitchFamily="34" charset="0"/>
              </a:rPr>
              <a:t>Mexico</a:t>
            </a:r>
            <a:r>
              <a:rPr lang="en-US" dirty="0" smtClean="0">
                <a:latin typeface="Calibri" panose="020F0502020204030204" pitchFamily="34" charset="0"/>
              </a:rPr>
              <a:t> City</a:t>
            </a:r>
            <a:endParaRPr lang="en-US" dirty="0">
              <a:latin typeface="Calibri" panose="020F0502020204030204" pitchFamily="34" charset="0"/>
            </a:endParaRPr>
          </a:p>
        </p:txBody>
      </p:sp>
      <p:sp>
        <p:nvSpPr>
          <p:cNvPr id="17" name="TextBox 16"/>
          <p:cNvSpPr txBox="1"/>
          <p:nvPr/>
        </p:nvSpPr>
        <p:spPr>
          <a:xfrm>
            <a:off x="6562547" y="4273910"/>
            <a:ext cx="1427498" cy="400110"/>
          </a:xfrm>
          <a:prstGeom prst="rect">
            <a:avLst/>
          </a:prstGeom>
          <a:noFill/>
        </p:spPr>
        <p:txBody>
          <a:bodyPr wrap="square" rtlCol="0">
            <a:spAutoFit/>
          </a:bodyPr>
          <a:lstStyle/>
          <a:p>
            <a:r>
              <a:rPr lang="en-US" sz="2000" dirty="0" smtClean="0">
                <a:latin typeface="Calibri" panose="020F0502020204030204" pitchFamily="34" charset="0"/>
              </a:rPr>
              <a:t>Nairobi</a:t>
            </a:r>
            <a:endParaRPr lang="en-US" sz="2000" dirty="0">
              <a:latin typeface="Calibri" panose="020F0502020204030204" pitchFamily="34" charset="0"/>
            </a:endParaRPr>
          </a:p>
        </p:txBody>
      </p:sp>
      <p:sp>
        <p:nvSpPr>
          <p:cNvPr id="18" name="TextBox 17"/>
          <p:cNvSpPr txBox="1"/>
          <p:nvPr/>
        </p:nvSpPr>
        <p:spPr>
          <a:xfrm>
            <a:off x="6748522" y="3401085"/>
            <a:ext cx="1049498" cy="400110"/>
          </a:xfrm>
          <a:prstGeom prst="rect">
            <a:avLst/>
          </a:prstGeom>
          <a:noFill/>
        </p:spPr>
        <p:txBody>
          <a:bodyPr wrap="square" rtlCol="0">
            <a:spAutoFit/>
          </a:bodyPr>
          <a:lstStyle/>
          <a:p>
            <a:r>
              <a:rPr lang="en-US" sz="2000" dirty="0" smtClean="0">
                <a:latin typeface="Calibri" panose="020F0502020204030204" pitchFamily="34" charset="0"/>
              </a:rPr>
              <a:t>Tel Aviv</a:t>
            </a:r>
            <a:endParaRPr lang="en-US" sz="2000" dirty="0">
              <a:latin typeface="Calibri" panose="020F0502020204030204" pitchFamily="34" charset="0"/>
            </a:endParaRPr>
          </a:p>
        </p:txBody>
      </p:sp>
      <p:sp>
        <p:nvSpPr>
          <p:cNvPr id="20" name="TextBox 19"/>
          <p:cNvSpPr txBox="1"/>
          <p:nvPr/>
        </p:nvSpPr>
        <p:spPr>
          <a:xfrm>
            <a:off x="7422502" y="4711083"/>
            <a:ext cx="1335643" cy="400110"/>
          </a:xfrm>
          <a:prstGeom prst="rect">
            <a:avLst/>
          </a:prstGeom>
          <a:noFill/>
        </p:spPr>
        <p:txBody>
          <a:bodyPr wrap="square" rtlCol="0">
            <a:spAutoFit/>
          </a:bodyPr>
          <a:lstStyle/>
          <a:p>
            <a:r>
              <a:rPr lang="en-US" sz="2000" dirty="0" smtClean="0">
                <a:latin typeface="Calibri" panose="020F0502020204030204" pitchFamily="34" charset="0"/>
              </a:rPr>
              <a:t>New Delhi</a:t>
            </a:r>
            <a:endParaRPr lang="en-US" sz="2000" dirty="0">
              <a:latin typeface="Calibri" panose="020F0502020204030204" pitchFamily="34" charset="0"/>
            </a:endParaRPr>
          </a:p>
        </p:txBody>
      </p:sp>
      <p:sp>
        <p:nvSpPr>
          <p:cNvPr id="21" name="TextBox 20"/>
          <p:cNvSpPr txBox="1"/>
          <p:nvPr/>
        </p:nvSpPr>
        <p:spPr>
          <a:xfrm>
            <a:off x="793738" y="4506633"/>
            <a:ext cx="1629852" cy="400110"/>
          </a:xfrm>
          <a:prstGeom prst="rect">
            <a:avLst/>
          </a:prstGeom>
          <a:noFill/>
        </p:spPr>
        <p:txBody>
          <a:bodyPr wrap="square" rtlCol="0">
            <a:spAutoFit/>
          </a:bodyPr>
          <a:lstStyle/>
          <a:p>
            <a:r>
              <a:rPr lang="en-US" sz="2000" dirty="0" smtClean="0">
                <a:latin typeface="Calibri" panose="020F0502020204030204" pitchFamily="34" charset="0"/>
              </a:rPr>
              <a:t>Kuala Lumpur</a:t>
            </a:r>
            <a:endParaRPr lang="en-US" dirty="0">
              <a:latin typeface="Calibri" panose="020F0502020204030204" pitchFamily="34" charset="0"/>
            </a:endParaRPr>
          </a:p>
        </p:txBody>
      </p:sp>
      <p:sp>
        <p:nvSpPr>
          <p:cNvPr id="22" name="TextBox 21"/>
          <p:cNvSpPr txBox="1"/>
          <p:nvPr/>
        </p:nvSpPr>
        <p:spPr>
          <a:xfrm>
            <a:off x="7836425" y="3105700"/>
            <a:ext cx="960125" cy="400110"/>
          </a:xfrm>
          <a:prstGeom prst="rect">
            <a:avLst/>
          </a:prstGeom>
          <a:noFill/>
        </p:spPr>
        <p:txBody>
          <a:bodyPr wrap="square" rtlCol="0">
            <a:spAutoFit/>
          </a:bodyPr>
          <a:lstStyle/>
          <a:p>
            <a:r>
              <a:rPr lang="en-US" sz="2000" dirty="0" smtClean="0">
                <a:latin typeface="Calibri" panose="020F0502020204030204" pitchFamily="34" charset="0"/>
              </a:rPr>
              <a:t>Beijing</a:t>
            </a:r>
            <a:endParaRPr lang="en-US" sz="2000" dirty="0">
              <a:latin typeface="Calibri" panose="020F0502020204030204" pitchFamily="34"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535" y="1623965"/>
            <a:ext cx="4252911" cy="4389120"/>
          </a:xfrm>
          <a:prstGeom prst="rect">
            <a:avLst/>
          </a:prstGeom>
        </p:spPr>
      </p:pic>
    </p:spTree>
    <p:extLst>
      <p:ext uri="{BB962C8B-B14F-4D97-AF65-F5344CB8AC3E}">
        <p14:creationId xmlns:p14="http://schemas.microsoft.com/office/powerpoint/2010/main" val="268771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9"/>
                                          </p:stCondLst>
                                        </p:cTn>
                                        <p:tgtEl>
                                          <p:spTgt spid="21"/>
                                        </p:tgtEl>
                                        <p:attrNameLst>
                                          <p:attrName>style.visibility</p:attrName>
                                        </p:attrNameLst>
                                      </p:cBhvr>
                                      <p:to>
                                        <p:strVal val="visible"/>
                                      </p:to>
                                    </p:set>
                                  </p:childTnLst>
                                </p:cTn>
                              </p:par>
                            </p:childTnLst>
                          </p:cTn>
                        </p:par>
                        <p:par>
                          <p:cTn id="7" fill="hold">
                            <p:stCondLst>
                              <p:cond delay="51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1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10"/>
                            </p:stCondLst>
                            <p:childTnLst>
                              <p:par>
                                <p:cTn id="14" presetID="1" presetClass="entr" presetSubtype="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010"/>
                            </p:stCondLst>
                            <p:childTnLst>
                              <p:par>
                                <p:cTn id="17" presetID="1"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3510"/>
                            </p:stCondLst>
                            <p:childTnLst>
                              <p:par>
                                <p:cTn id="20" presetID="1" presetClass="entr" presetSubtype="0" fill="hold" grpId="0" nodeType="afterEffect">
                                  <p:stCondLst>
                                    <p:cond delay="5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4010"/>
                            </p:stCondLst>
                            <p:childTnLst>
                              <p:par>
                                <p:cTn id="23" presetID="1" presetClass="entr" presetSubtype="0" fill="hold" grpId="0" nodeType="afterEffect">
                                  <p:stCondLst>
                                    <p:cond delay="5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451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10"/>
                            </p:stCondLst>
                            <p:childTnLst>
                              <p:par>
                                <p:cTn id="29" presetID="1"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5510"/>
                            </p:stCondLst>
                            <p:childTnLst>
                              <p:par>
                                <p:cTn id="32" presetID="1" presetClass="entr" presetSubtype="0" fill="hold" grpId="0" nodeType="afterEffect">
                                  <p:stCondLst>
                                    <p:cond delay="5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6010"/>
                            </p:stCondLst>
                            <p:childTnLst>
                              <p:par>
                                <p:cTn id="35" presetID="1" presetClass="entr" presetSubtype="0" fill="hold" grpId="0" nodeType="afterEffect">
                                  <p:stCondLst>
                                    <p:cond delay="500"/>
                                  </p:stCondLst>
                                  <p:childTnLst>
                                    <p:set>
                                      <p:cBhvr>
                                        <p:cTn id="36" dur="1" fill="hold">
                                          <p:stCondLst>
                                            <p:cond delay="9"/>
                                          </p:stCondLst>
                                        </p:cTn>
                                        <p:tgtEl>
                                          <p:spTgt spid="4"/>
                                        </p:tgtEl>
                                        <p:attrNameLst>
                                          <p:attrName>style.visibility</p:attrName>
                                        </p:attrNameLst>
                                      </p:cBhvr>
                                      <p:to>
                                        <p:strVal val="visible"/>
                                      </p:to>
                                    </p:set>
                                  </p:childTnLst>
                                </p:cTn>
                              </p:par>
                            </p:childTnLst>
                          </p:cTn>
                        </p:par>
                        <p:par>
                          <p:cTn id="37" fill="hold">
                            <p:stCondLst>
                              <p:cond delay="6520"/>
                            </p:stCondLst>
                            <p:childTnLst>
                              <p:par>
                                <p:cTn id="38" presetID="1"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7020"/>
                            </p:stCondLst>
                            <p:childTnLst>
                              <p:par>
                                <p:cTn id="41" presetID="1" presetClass="entr" presetSubtype="0" fill="hold" grpId="0" nodeType="afterEffect">
                                  <p:stCondLst>
                                    <p:cond delay="50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7520"/>
                            </p:stCondLst>
                            <p:childTnLst>
                              <p:par>
                                <p:cTn id="44" presetID="1" presetClass="entr" presetSubtype="0" fill="hold" grpId="0" nodeType="afterEffect">
                                  <p:stCondLst>
                                    <p:cond delay="500"/>
                                  </p:stCondLst>
                                  <p:childTnLst>
                                    <p:set>
                                      <p:cBhvr>
                                        <p:cTn id="45" dur="1" fill="hold">
                                          <p:stCondLst>
                                            <p:cond delay="0"/>
                                          </p:stCondLst>
                                        </p:cTn>
                                        <p:tgtEl>
                                          <p:spTgt spid="10"/>
                                        </p:tgtEl>
                                        <p:attrNameLst>
                                          <p:attrName>style.visibility</p:attrName>
                                        </p:attrNameLst>
                                      </p:cBhvr>
                                      <p:to>
                                        <p:strVal val="visible"/>
                                      </p:to>
                                    </p:set>
                                  </p:childTnLst>
                                </p:cTn>
                              </p:par>
                            </p:childTnLst>
                          </p:cTn>
                        </p:par>
                        <p:par>
                          <p:cTn id="46" fill="hold">
                            <p:stCondLst>
                              <p:cond delay="8020"/>
                            </p:stCondLst>
                            <p:childTnLst>
                              <p:par>
                                <p:cTn id="47" presetID="1" presetClass="entr" presetSubtype="0" fill="hold" grpId="0" nodeType="afterEffect">
                                  <p:stCondLst>
                                    <p:cond delay="5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8520"/>
                            </p:stCondLst>
                            <p:childTnLst>
                              <p:par>
                                <p:cTn id="50" presetID="1" presetClass="entr" presetSubtype="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9020"/>
                            </p:stCondLst>
                            <p:childTnLst>
                              <p:par>
                                <p:cTn id="53" presetID="53" presetClass="entr" presetSubtype="16" fill="hold" nodeType="afterEffect">
                                  <p:stCondLst>
                                    <p:cond delay="5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2000" fill="hold"/>
                                        <p:tgtEl>
                                          <p:spTgt spid="29"/>
                                        </p:tgtEl>
                                        <p:attrNameLst>
                                          <p:attrName>ppt_w</p:attrName>
                                        </p:attrNameLst>
                                      </p:cBhvr>
                                      <p:tavLst>
                                        <p:tav tm="0">
                                          <p:val>
                                            <p:fltVal val="0"/>
                                          </p:val>
                                        </p:tav>
                                        <p:tav tm="100000">
                                          <p:val>
                                            <p:strVal val="#ppt_w"/>
                                          </p:val>
                                        </p:tav>
                                      </p:tavLst>
                                    </p:anim>
                                    <p:anim calcmode="lin" valueType="num">
                                      <p:cBhvr>
                                        <p:cTn id="56" dur="2000" fill="hold"/>
                                        <p:tgtEl>
                                          <p:spTgt spid="29"/>
                                        </p:tgtEl>
                                        <p:attrNameLst>
                                          <p:attrName>ppt_h</p:attrName>
                                        </p:attrNameLst>
                                      </p:cBhvr>
                                      <p:tavLst>
                                        <p:tav tm="0">
                                          <p:val>
                                            <p:fltVal val="0"/>
                                          </p:val>
                                        </p:tav>
                                        <p:tav tm="100000">
                                          <p:val>
                                            <p:strVal val="#ppt_h"/>
                                          </p:val>
                                        </p:tav>
                                      </p:tavLst>
                                    </p:anim>
                                    <p:animEffect transition="in" filter="fade">
                                      <p:cBhvr>
                                        <p:cTn id="5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4" grpId="0"/>
      <p:bldP spid="16" grpId="0"/>
      <p:bldP spid="17" grpId="0"/>
      <p:bldP spid="18"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5120" y="663840"/>
            <a:ext cx="7466990" cy="914400"/>
          </a:xfrm>
        </p:spPr>
        <p:txBody>
          <a:bodyPr/>
          <a:lstStyle/>
          <a:p>
            <a:r>
              <a:rPr lang="en-US" sz="5400" dirty="0" smtClean="0">
                <a:latin typeface="Calibri" panose="020F0502020204030204" pitchFamily="34" charset="0"/>
              </a:rPr>
              <a:t>Implementing Marrakesh</a:t>
            </a:r>
            <a:endParaRPr lang="en-US" sz="5400" dirty="0">
              <a:latin typeface="Calibri" panose="020F0502020204030204" pitchFamily="34" charset="0"/>
            </a:endParaRPr>
          </a:p>
        </p:txBody>
      </p:sp>
      <p:sp>
        <p:nvSpPr>
          <p:cNvPr id="4" name="TextBox 3"/>
          <p:cNvSpPr txBox="1"/>
          <p:nvPr/>
        </p:nvSpPr>
        <p:spPr>
          <a:xfrm>
            <a:off x="3024807" y="1773445"/>
            <a:ext cx="3187615" cy="830997"/>
          </a:xfrm>
          <a:prstGeom prst="rect">
            <a:avLst/>
          </a:prstGeom>
          <a:noFill/>
        </p:spPr>
        <p:txBody>
          <a:bodyPr wrap="square" rtlCol="0">
            <a:spAutoFit/>
          </a:bodyPr>
          <a:lstStyle/>
          <a:p>
            <a:r>
              <a:rPr lang="en-US" sz="4800" dirty="0" smtClean="0">
                <a:latin typeface="Calibri" panose="020F0502020204030204" pitchFamily="34" charset="0"/>
              </a:rPr>
              <a:t>Advocacy</a:t>
            </a:r>
            <a:endParaRPr lang="en-US" sz="4800" dirty="0">
              <a:latin typeface="Calibri" panose="020F0502020204030204" pitchFamily="34" charset="0"/>
            </a:endParaRPr>
          </a:p>
        </p:txBody>
      </p:sp>
      <p:sp>
        <p:nvSpPr>
          <p:cNvPr id="5" name="TextBox 4"/>
          <p:cNvSpPr txBox="1"/>
          <p:nvPr/>
        </p:nvSpPr>
        <p:spPr>
          <a:xfrm>
            <a:off x="1922055" y="2664929"/>
            <a:ext cx="5031055" cy="830997"/>
          </a:xfrm>
          <a:prstGeom prst="rect">
            <a:avLst/>
          </a:prstGeom>
          <a:noFill/>
        </p:spPr>
        <p:txBody>
          <a:bodyPr wrap="square" rtlCol="0">
            <a:spAutoFit/>
          </a:bodyPr>
          <a:lstStyle/>
          <a:p>
            <a:r>
              <a:rPr lang="en-US" sz="4800" dirty="0" smtClean="0">
                <a:latin typeface="Calibri" panose="020F0502020204030204" pitchFamily="34" charset="0"/>
              </a:rPr>
              <a:t>Sharing knowledge</a:t>
            </a:r>
            <a:endParaRPr lang="en-US" sz="4800" dirty="0">
              <a:latin typeface="Calibri" panose="020F0502020204030204" pitchFamily="34" charset="0"/>
            </a:endParaRPr>
          </a:p>
        </p:txBody>
      </p:sp>
      <p:sp>
        <p:nvSpPr>
          <p:cNvPr id="6" name="TextBox 5"/>
          <p:cNvSpPr txBox="1"/>
          <p:nvPr/>
        </p:nvSpPr>
        <p:spPr>
          <a:xfrm>
            <a:off x="2155197" y="3681381"/>
            <a:ext cx="5031055" cy="830997"/>
          </a:xfrm>
          <a:prstGeom prst="rect">
            <a:avLst/>
          </a:prstGeom>
          <a:noFill/>
        </p:spPr>
        <p:txBody>
          <a:bodyPr wrap="square" rtlCol="0">
            <a:spAutoFit/>
          </a:bodyPr>
          <a:lstStyle/>
          <a:p>
            <a:r>
              <a:rPr lang="en-US" sz="4800" dirty="0" smtClean="0">
                <a:latin typeface="Calibri" panose="020F0502020204030204" pitchFamily="34" charset="0"/>
              </a:rPr>
              <a:t>Web of resources</a:t>
            </a:r>
            <a:endParaRPr lang="en-US" sz="4800" dirty="0">
              <a:latin typeface="Calibri" panose="020F0502020204030204" pitchFamily="34" charset="0"/>
            </a:endParaRPr>
          </a:p>
        </p:txBody>
      </p:sp>
      <p:sp>
        <p:nvSpPr>
          <p:cNvPr id="7" name="TextBox 6"/>
          <p:cNvSpPr txBox="1"/>
          <p:nvPr/>
        </p:nvSpPr>
        <p:spPr>
          <a:xfrm>
            <a:off x="731500" y="4697833"/>
            <a:ext cx="7735825" cy="830997"/>
          </a:xfrm>
          <a:prstGeom prst="rect">
            <a:avLst/>
          </a:prstGeom>
          <a:noFill/>
        </p:spPr>
        <p:txBody>
          <a:bodyPr wrap="square" rtlCol="0">
            <a:spAutoFit/>
          </a:bodyPr>
          <a:lstStyle/>
          <a:p>
            <a:pPr algn="ctr"/>
            <a:r>
              <a:rPr lang="en-US" sz="4800" b="1" dirty="0" smtClean="0">
                <a:solidFill>
                  <a:srgbClr val="FFFF99"/>
                </a:solidFill>
                <a:latin typeface="Calibri" panose="020F0502020204030204" pitchFamily="34" charset="0"/>
              </a:rPr>
              <a:t>Cross-border standards</a:t>
            </a:r>
            <a:endParaRPr lang="en-US" sz="4800" b="1" dirty="0">
              <a:solidFill>
                <a:srgbClr val="FFFF99"/>
              </a:solidFill>
              <a:latin typeface="Calibri" panose="020F0502020204030204" pitchFamily="34" charset="0"/>
            </a:endParaRPr>
          </a:p>
        </p:txBody>
      </p:sp>
    </p:spTree>
    <p:extLst>
      <p:ext uri="{BB962C8B-B14F-4D97-AF65-F5344CB8AC3E}">
        <p14:creationId xmlns:p14="http://schemas.microsoft.com/office/powerpoint/2010/main" val="42261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250"/>
                                  </p:stCondLst>
                                  <p:childTnLst>
                                    <p:animScale>
                                      <p:cBhvr>
                                        <p:cTn id="6" dur="3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1256" y="1360075"/>
            <a:ext cx="5261485" cy="1938992"/>
          </a:xfrm>
          <a:prstGeom prst="rect">
            <a:avLst/>
          </a:prstGeom>
          <a:noFill/>
        </p:spPr>
        <p:txBody>
          <a:bodyPr wrap="square" rtlCol="0">
            <a:spAutoFit/>
          </a:bodyPr>
          <a:lstStyle/>
          <a:p>
            <a:pPr algn="ctr"/>
            <a:r>
              <a:rPr lang="en-US" sz="6000" dirty="0" smtClean="0">
                <a:latin typeface="Calibri" panose="020F0502020204030204" pitchFamily="34" charset="0"/>
              </a:rPr>
              <a:t>Let the journey begin!</a:t>
            </a:r>
            <a:endParaRPr lang="en-US" sz="6000"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685" y="3598426"/>
            <a:ext cx="1602014" cy="1674014"/>
          </a:xfrm>
          <a:prstGeom prst="rect">
            <a:avLst/>
          </a:prstGeom>
        </p:spPr>
      </p:pic>
    </p:spTree>
    <p:extLst>
      <p:ext uri="{BB962C8B-B14F-4D97-AF65-F5344CB8AC3E}">
        <p14:creationId xmlns:p14="http://schemas.microsoft.com/office/powerpoint/2010/main" val="5646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839" y="328910"/>
            <a:ext cx="4640031" cy="6200181"/>
          </a:xfrm>
          <a:prstGeom prst="rect">
            <a:avLst/>
          </a:prstGeom>
        </p:spPr>
      </p:pic>
    </p:spTree>
    <p:extLst>
      <p:ext uri="{BB962C8B-B14F-4D97-AF65-F5344CB8AC3E}">
        <p14:creationId xmlns:p14="http://schemas.microsoft.com/office/powerpoint/2010/main" val="3601075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2387" y="1316725"/>
            <a:ext cx="4358969" cy="1508105"/>
          </a:xfrm>
          <a:prstGeom prst="rect">
            <a:avLst/>
          </a:prstGeom>
          <a:noFill/>
        </p:spPr>
        <p:txBody>
          <a:bodyPr wrap="square" rtlCol="0">
            <a:spAutoFit/>
          </a:bodyPr>
          <a:lstStyle/>
          <a:p>
            <a:pPr algn="ctr"/>
            <a:r>
              <a:rPr lang="en-US" sz="4800" dirty="0" smtClean="0">
                <a:latin typeface="Calibri" panose="020F0502020204030204" pitchFamily="34" charset="0"/>
              </a:rPr>
              <a:t>Karen Keninger</a:t>
            </a:r>
          </a:p>
          <a:p>
            <a:pPr algn="ctr"/>
            <a:r>
              <a:rPr lang="en-US" sz="4400" dirty="0" smtClean="0">
                <a:latin typeface="Calibri" panose="020F0502020204030204" pitchFamily="34" charset="0"/>
              </a:rPr>
              <a:t>kken@loc.gov</a:t>
            </a:r>
            <a:endParaRPr lang="en-US" sz="4400" dirty="0">
              <a:latin typeface="Calibri" panose="020F0502020204030204" pitchFamily="34" charset="0"/>
            </a:endParaRPr>
          </a:p>
        </p:txBody>
      </p:sp>
      <p:sp>
        <p:nvSpPr>
          <p:cNvPr id="4" name="TextBox 3"/>
          <p:cNvSpPr txBox="1"/>
          <p:nvPr/>
        </p:nvSpPr>
        <p:spPr>
          <a:xfrm>
            <a:off x="2382913" y="3236975"/>
            <a:ext cx="4378170" cy="830997"/>
          </a:xfrm>
          <a:prstGeom prst="rect">
            <a:avLst/>
          </a:prstGeom>
          <a:noFill/>
        </p:spPr>
        <p:txBody>
          <a:bodyPr wrap="square" rtlCol="0">
            <a:spAutoFit/>
          </a:bodyPr>
          <a:lstStyle/>
          <a:p>
            <a:r>
              <a:rPr lang="en-US" sz="4800" dirty="0" smtClean="0">
                <a:latin typeface="Calibri" panose="020F0502020204030204" pitchFamily="34" charset="0"/>
              </a:rPr>
              <a:t>www.loc.gov/nls</a:t>
            </a:r>
            <a:endParaRPr lang="en-US" sz="4800" dirty="0">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4510" y="4323344"/>
            <a:ext cx="4226659" cy="1064311"/>
          </a:xfrm>
          <a:prstGeom prst="rect">
            <a:avLst/>
          </a:prstGeom>
        </p:spPr>
      </p:pic>
    </p:spTree>
    <p:extLst>
      <p:ext uri="{BB962C8B-B14F-4D97-AF65-F5344CB8AC3E}">
        <p14:creationId xmlns:p14="http://schemas.microsoft.com/office/powerpoint/2010/main" val="230363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9250" y="358051"/>
            <a:ext cx="4608216" cy="6141898"/>
          </a:xfrm>
          <a:prstGeom prst="rect">
            <a:avLst/>
          </a:prstGeom>
        </p:spPr>
      </p:pic>
      <p:sp>
        <p:nvSpPr>
          <p:cNvPr id="3" name="Cloud Callout 2"/>
          <p:cNvSpPr/>
          <p:nvPr/>
        </p:nvSpPr>
        <p:spPr>
          <a:xfrm>
            <a:off x="4802430" y="2207360"/>
            <a:ext cx="1371600" cy="9144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p:cNvSpPr txBox="1"/>
          <p:nvPr/>
        </p:nvSpPr>
        <p:spPr>
          <a:xfrm rot="20849394">
            <a:off x="4977011" y="2266112"/>
            <a:ext cx="1332507" cy="769441"/>
          </a:xfrm>
          <a:prstGeom prst="rect">
            <a:avLst/>
          </a:prstGeom>
          <a:noFill/>
        </p:spPr>
        <p:txBody>
          <a:bodyPr wrap="square" rtlCol="0">
            <a:spAutoFit/>
          </a:bodyPr>
          <a:lstStyle/>
          <a:p>
            <a:r>
              <a:rPr lang="en-US" sz="4400" b="1" spc="-300" dirty="0" smtClean="0">
                <a:solidFill>
                  <a:schemeClr val="bg1"/>
                </a:solidFill>
                <a:latin typeface="Calibri" panose="020F0502020204030204" pitchFamily="34" charset="0"/>
              </a:rPr>
              <a:t>? ? </a:t>
            </a:r>
            <a:r>
              <a:rPr lang="en-US" sz="4400" b="1" spc="-300" dirty="0">
                <a:solidFill>
                  <a:schemeClr val="bg1"/>
                </a:solidFill>
                <a:latin typeface="Calibri" panose="020F0502020204030204" pitchFamily="34" charset="0"/>
              </a:rPr>
              <a:t>?</a:t>
            </a:r>
          </a:p>
        </p:txBody>
      </p:sp>
    </p:spTree>
    <p:extLst>
      <p:ext uri="{BB962C8B-B14F-4D97-AF65-F5344CB8AC3E}">
        <p14:creationId xmlns:p14="http://schemas.microsoft.com/office/powerpoint/2010/main" val="3180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1195">
            <a:off x="801794" y="387742"/>
            <a:ext cx="2018306" cy="31217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2404">
            <a:off x="6337203" y="409063"/>
            <a:ext cx="2239393" cy="357680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417" y="184992"/>
            <a:ext cx="2965540" cy="389722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34318">
            <a:off x="518563" y="2886135"/>
            <a:ext cx="2272996" cy="32731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6488" y="4464671"/>
            <a:ext cx="3789398" cy="209009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1902">
            <a:off x="6171764" y="3169475"/>
            <a:ext cx="2516405" cy="322616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004585">
            <a:off x="2947509" y="1095398"/>
            <a:ext cx="2802837" cy="4204256"/>
          </a:xfrm>
          <a:prstGeom prst="rect">
            <a:avLst/>
          </a:prstGeom>
        </p:spPr>
      </p:pic>
    </p:spTree>
    <p:extLst>
      <p:ext uri="{BB962C8B-B14F-4D97-AF65-F5344CB8AC3E}">
        <p14:creationId xmlns:p14="http://schemas.microsoft.com/office/powerpoint/2010/main" val="404478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3250"/>
                            </p:stCondLst>
                            <p:childTnLst>
                              <p:par>
                                <p:cTn id="13" presetID="10"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5250"/>
                            </p:stCondLst>
                            <p:childTnLst>
                              <p:par>
                                <p:cTn id="17" presetID="10"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500"/>
                                        <p:tgtEl>
                                          <p:spTgt spid="5"/>
                                        </p:tgtEl>
                                      </p:cBhvr>
                                    </p:animEffect>
                                  </p:childTnLst>
                                </p:cTn>
                              </p:par>
                            </p:childTnLst>
                          </p:cTn>
                        </p:par>
                        <p:par>
                          <p:cTn id="20" fill="hold">
                            <p:stCondLst>
                              <p:cond delay="7250"/>
                            </p:stCondLst>
                            <p:childTnLst>
                              <p:par>
                                <p:cTn id="21" presetID="10" presetClass="entr" presetSubtype="0" fill="hold"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par>
                          <p:cTn id="24" fill="hold">
                            <p:stCondLst>
                              <p:cond delay="9250"/>
                            </p:stCondLst>
                            <p:childTnLst>
                              <p:par>
                                <p:cTn id="25" presetID="10" presetClass="entr" presetSubtype="0"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500"/>
                                        <p:tgtEl>
                                          <p:spTgt spid="7"/>
                                        </p:tgtEl>
                                      </p:cBhvr>
                                    </p:animEffect>
                                  </p:childTnLst>
                                </p:cTn>
                              </p:par>
                            </p:childTnLst>
                          </p:cTn>
                        </p:par>
                        <p:par>
                          <p:cTn id="28" fill="hold">
                            <p:stCondLst>
                              <p:cond delay="11250"/>
                            </p:stCondLst>
                            <p:childTnLst>
                              <p:par>
                                <p:cTn id="29" presetID="10" presetClass="entr" presetSubtype="0" fill="hold" nodeType="after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6105" y="855865"/>
            <a:ext cx="4493385" cy="830997"/>
          </a:xfrm>
          <a:prstGeom prst="rect">
            <a:avLst/>
          </a:prstGeom>
          <a:noFill/>
        </p:spPr>
        <p:txBody>
          <a:bodyPr wrap="square" rtlCol="0">
            <a:spAutoFit/>
          </a:bodyPr>
          <a:lstStyle/>
          <a:p>
            <a:r>
              <a:rPr lang="en-US" sz="4800" dirty="0" smtClean="0">
                <a:latin typeface="Calibri" panose="020F0502020204030204" pitchFamily="34" charset="0"/>
              </a:rPr>
              <a:t>The book famine</a:t>
            </a:r>
            <a:endParaRPr lang="en-US" sz="4800" dirty="0">
              <a:latin typeface="Calibri" panose="020F0502020204030204" pitchFamily="34" charset="0"/>
            </a:endParaRPr>
          </a:p>
        </p:txBody>
      </p:sp>
      <p:sp>
        <p:nvSpPr>
          <p:cNvPr id="3" name="TextBox 2"/>
          <p:cNvSpPr txBox="1"/>
          <p:nvPr/>
        </p:nvSpPr>
        <p:spPr>
          <a:xfrm>
            <a:off x="1384384" y="1969610"/>
            <a:ext cx="6336825" cy="1200329"/>
          </a:xfrm>
          <a:prstGeom prst="rect">
            <a:avLst/>
          </a:prstGeom>
          <a:noFill/>
        </p:spPr>
        <p:txBody>
          <a:bodyPr wrap="square" rtlCol="0">
            <a:spAutoFit/>
          </a:bodyPr>
          <a:lstStyle/>
          <a:p>
            <a:pPr algn="ctr"/>
            <a:r>
              <a:rPr lang="en-US" sz="3600" dirty="0" smtClean="0">
                <a:latin typeface="Calibri" panose="020F0502020204030204" pitchFamily="34" charset="0"/>
              </a:rPr>
              <a:t>More than </a:t>
            </a:r>
            <a:r>
              <a:rPr lang="en-US" sz="3600" b="1" dirty="0" smtClean="0">
                <a:solidFill>
                  <a:srgbClr val="FFFF99"/>
                </a:solidFill>
                <a:latin typeface="Calibri" panose="020F0502020204030204" pitchFamily="34" charset="0"/>
              </a:rPr>
              <a:t>300 million </a:t>
            </a:r>
            <a:r>
              <a:rPr lang="en-US" sz="3600" dirty="0" smtClean="0">
                <a:latin typeface="Calibri" panose="020F0502020204030204" pitchFamily="34" charset="0"/>
              </a:rPr>
              <a:t>people have print disabilities</a:t>
            </a:r>
            <a:endParaRPr lang="en-US" sz="3600" dirty="0">
              <a:latin typeface="Calibri" panose="020F0502020204030204" pitchFamily="34" charset="0"/>
            </a:endParaRPr>
          </a:p>
        </p:txBody>
      </p:sp>
      <p:sp>
        <p:nvSpPr>
          <p:cNvPr id="4" name="TextBox 3"/>
          <p:cNvSpPr txBox="1"/>
          <p:nvPr/>
        </p:nvSpPr>
        <p:spPr>
          <a:xfrm>
            <a:off x="2267699" y="3467405"/>
            <a:ext cx="4570195" cy="646331"/>
          </a:xfrm>
          <a:prstGeom prst="rect">
            <a:avLst/>
          </a:prstGeom>
          <a:noFill/>
        </p:spPr>
        <p:txBody>
          <a:bodyPr wrap="square" rtlCol="0">
            <a:spAutoFit/>
          </a:bodyPr>
          <a:lstStyle/>
          <a:p>
            <a:r>
              <a:rPr lang="en-US" sz="3600" dirty="0" smtClean="0">
                <a:latin typeface="Calibri" panose="020F0502020204030204" pitchFamily="34" charset="0"/>
              </a:rPr>
              <a:t>The cost to individuals?</a:t>
            </a:r>
            <a:endParaRPr lang="en-US" sz="3600" dirty="0">
              <a:latin typeface="Calibri" panose="020F0502020204030204" pitchFamily="34" charset="0"/>
            </a:endParaRPr>
          </a:p>
        </p:txBody>
      </p:sp>
      <p:sp>
        <p:nvSpPr>
          <p:cNvPr id="5" name="TextBox 4"/>
          <p:cNvSpPr txBox="1"/>
          <p:nvPr/>
        </p:nvSpPr>
        <p:spPr>
          <a:xfrm>
            <a:off x="5263291" y="4312315"/>
            <a:ext cx="1574604" cy="584775"/>
          </a:xfrm>
          <a:prstGeom prst="rect">
            <a:avLst/>
          </a:prstGeom>
          <a:noFill/>
        </p:spPr>
        <p:txBody>
          <a:bodyPr wrap="square" rtlCol="0">
            <a:spAutoFit/>
          </a:bodyPr>
          <a:lstStyle/>
          <a:p>
            <a:r>
              <a:rPr lang="en-US" sz="3200" dirty="0" smtClean="0">
                <a:latin typeface="Calibri" panose="020F0502020204030204" pitchFamily="34" charset="0"/>
              </a:rPr>
              <a:t>Poverty</a:t>
            </a:r>
            <a:r>
              <a:rPr lang="en-US" dirty="0" smtClean="0"/>
              <a:t> </a:t>
            </a:r>
            <a:endParaRPr lang="en-US" dirty="0"/>
          </a:p>
        </p:txBody>
      </p:sp>
      <p:sp>
        <p:nvSpPr>
          <p:cNvPr id="6" name="TextBox 5"/>
          <p:cNvSpPr txBox="1"/>
          <p:nvPr/>
        </p:nvSpPr>
        <p:spPr>
          <a:xfrm>
            <a:off x="1748304" y="5118820"/>
            <a:ext cx="2611540" cy="584775"/>
          </a:xfrm>
          <a:prstGeom prst="rect">
            <a:avLst/>
          </a:prstGeom>
          <a:noFill/>
        </p:spPr>
        <p:txBody>
          <a:bodyPr wrap="square" rtlCol="0">
            <a:spAutoFit/>
          </a:bodyPr>
          <a:lstStyle/>
          <a:p>
            <a:r>
              <a:rPr lang="en-US" sz="3200" dirty="0" smtClean="0">
                <a:latin typeface="Calibri" panose="020F0502020204030204" pitchFamily="34" charset="0"/>
              </a:rPr>
              <a:t>Dependency</a:t>
            </a:r>
            <a:endParaRPr lang="en-US" sz="3200" dirty="0">
              <a:latin typeface="Calibri" panose="020F0502020204030204" pitchFamily="34" charset="0"/>
            </a:endParaRPr>
          </a:p>
        </p:txBody>
      </p:sp>
      <p:sp>
        <p:nvSpPr>
          <p:cNvPr id="7" name="TextBox 6"/>
          <p:cNvSpPr txBox="1"/>
          <p:nvPr/>
        </p:nvSpPr>
        <p:spPr>
          <a:xfrm>
            <a:off x="1517874" y="4320123"/>
            <a:ext cx="3072401" cy="584775"/>
          </a:xfrm>
          <a:prstGeom prst="rect">
            <a:avLst/>
          </a:prstGeom>
          <a:noFill/>
        </p:spPr>
        <p:txBody>
          <a:bodyPr wrap="square" rtlCol="0">
            <a:spAutoFit/>
          </a:bodyPr>
          <a:lstStyle/>
          <a:p>
            <a:r>
              <a:rPr lang="en-US" sz="3200" dirty="0" smtClean="0">
                <a:latin typeface="Calibri" panose="020F0502020204030204" pitchFamily="34" charset="0"/>
              </a:rPr>
              <a:t>Poor education</a:t>
            </a:r>
            <a:endParaRPr lang="en-US" sz="3200" dirty="0">
              <a:latin typeface="Calibri" panose="020F0502020204030204" pitchFamily="34" charset="0"/>
            </a:endParaRPr>
          </a:p>
        </p:txBody>
      </p:sp>
      <p:sp>
        <p:nvSpPr>
          <p:cNvPr id="8" name="TextBox 7"/>
          <p:cNvSpPr txBox="1"/>
          <p:nvPr/>
        </p:nvSpPr>
        <p:spPr>
          <a:xfrm>
            <a:off x="4898442" y="5102887"/>
            <a:ext cx="3802095" cy="584775"/>
          </a:xfrm>
          <a:prstGeom prst="rect">
            <a:avLst/>
          </a:prstGeom>
          <a:noFill/>
        </p:spPr>
        <p:txBody>
          <a:bodyPr wrap="square" rtlCol="0">
            <a:spAutoFit/>
          </a:bodyPr>
          <a:lstStyle/>
          <a:p>
            <a:r>
              <a:rPr lang="en-US" sz="3200" dirty="0" smtClean="0">
                <a:latin typeface="Calibri" panose="020F0502020204030204" pitchFamily="34" charset="0"/>
              </a:rPr>
              <a:t>Can’t get a job</a:t>
            </a:r>
            <a:endParaRPr lang="en-US" sz="3200" dirty="0">
              <a:latin typeface="Calibri" panose="020F0502020204030204" pitchFamily="34" charset="0"/>
            </a:endParaRPr>
          </a:p>
        </p:txBody>
      </p:sp>
    </p:spTree>
    <p:extLst>
      <p:ext uri="{BB962C8B-B14F-4D97-AF65-F5344CB8AC3E}">
        <p14:creationId xmlns:p14="http://schemas.microsoft.com/office/powerpoint/2010/main" val="20515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25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4250"/>
                            </p:stCondLst>
                            <p:childTnLst>
                              <p:par>
                                <p:cTn id="14" presetID="1" presetClass="entr" presetSubtype="0" fill="hold" grpId="0" nodeType="afterEffect">
                                  <p:stCondLst>
                                    <p:cond delay="12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5500"/>
                            </p:stCondLst>
                            <p:childTnLst>
                              <p:par>
                                <p:cTn id="17" presetID="1" presetClass="entr" presetSubtype="0" fill="hold" grpId="0" nodeType="afterEffect">
                                  <p:stCondLst>
                                    <p:cond delay="125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6750"/>
                            </p:stCondLst>
                            <p:childTnLst>
                              <p:par>
                                <p:cTn id="20" presetID="1" presetClass="entr" presetSubtype="0" fill="hold" grpId="0" nodeType="afterEffect">
                                  <p:stCondLst>
                                    <p:cond delay="75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6105" y="855865"/>
            <a:ext cx="4493385" cy="830997"/>
          </a:xfrm>
          <a:prstGeom prst="rect">
            <a:avLst/>
          </a:prstGeom>
          <a:noFill/>
        </p:spPr>
        <p:txBody>
          <a:bodyPr wrap="square" rtlCol="0">
            <a:spAutoFit/>
          </a:bodyPr>
          <a:lstStyle/>
          <a:p>
            <a:r>
              <a:rPr lang="en-US" sz="4800" dirty="0" smtClean="0">
                <a:latin typeface="Calibri" panose="020F0502020204030204" pitchFamily="34" charset="0"/>
              </a:rPr>
              <a:t>The book famine</a:t>
            </a:r>
            <a:endParaRPr lang="en-US" sz="4800" dirty="0">
              <a:latin typeface="Calibri" panose="020F0502020204030204" pitchFamily="34" charset="0"/>
            </a:endParaRPr>
          </a:p>
        </p:txBody>
      </p:sp>
      <p:sp>
        <p:nvSpPr>
          <p:cNvPr id="4" name="TextBox 3"/>
          <p:cNvSpPr txBox="1"/>
          <p:nvPr/>
        </p:nvSpPr>
        <p:spPr>
          <a:xfrm>
            <a:off x="2613345" y="2123230"/>
            <a:ext cx="3936512" cy="646331"/>
          </a:xfrm>
          <a:prstGeom prst="rect">
            <a:avLst/>
          </a:prstGeom>
          <a:noFill/>
        </p:spPr>
        <p:txBody>
          <a:bodyPr wrap="square" rtlCol="0">
            <a:spAutoFit/>
          </a:bodyPr>
          <a:lstStyle/>
          <a:p>
            <a:r>
              <a:rPr lang="en-US" sz="3600" dirty="0" smtClean="0">
                <a:latin typeface="Calibri" panose="020F0502020204030204" pitchFamily="34" charset="0"/>
              </a:rPr>
              <a:t>The cost to society?</a:t>
            </a:r>
            <a:endParaRPr lang="en-US" sz="3600" dirty="0">
              <a:latin typeface="Calibri" panose="020F0502020204030204" pitchFamily="34" charset="0"/>
            </a:endParaRPr>
          </a:p>
        </p:txBody>
      </p:sp>
      <p:sp>
        <p:nvSpPr>
          <p:cNvPr id="5" name="TextBox 4"/>
          <p:cNvSpPr txBox="1"/>
          <p:nvPr/>
        </p:nvSpPr>
        <p:spPr>
          <a:xfrm>
            <a:off x="1384384" y="3198570"/>
            <a:ext cx="6336825" cy="2246769"/>
          </a:xfrm>
          <a:prstGeom prst="rect">
            <a:avLst/>
          </a:prstGeom>
          <a:noFill/>
        </p:spPr>
        <p:txBody>
          <a:bodyPr wrap="square" rtlCol="0">
            <a:spAutoFit/>
          </a:bodyPr>
          <a:lstStyle/>
          <a:p>
            <a:pPr algn="ctr"/>
            <a:r>
              <a:rPr lang="en-US" sz="2800" dirty="0" smtClean="0">
                <a:latin typeface="Calibri" panose="020F0502020204030204" pitchFamily="34" charset="0"/>
              </a:rPr>
              <a:t>The </a:t>
            </a:r>
            <a:r>
              <a:rPr lang="en-US" sz="2800" b="1" dirty="0">
                <a:solidFill>
                  <a:srgbClr val="FFFF99"/>
                </a:solidFill>
                <a:latin typeface="Calibri" panose="020F0502020204030204" pitchFamily="34" charset="0"/>
              </a:rPr>
              <a:t>skills</a:t>
            </a:r>
            <a:r>
              <a:rPr lang="en-US" sz="2800" dirty="0">
                <a:latin typeface="Calibri" panose="020F0502020204030204" pitchFamily="34" charset="0"/>
              </a:rPr>
              <a:t>, the </a:t>
            </a:r>
            <a:r>
              <a:rPr lang="en-US" sz="2800" b="1" dirty="0">
                <a:solidFill>
                  <a:srgbClr val="FFFF99"/>
                </a:solidFill>
                <a:latin typeface="Calibri" panose="020F0502020204030204" pitchFamily="34" charset="0"/>
              </a:rPr>
              <a:t>creativity</a:t>
            </a:r>
            <a:r>
              <a:rPr lang="en-US" sz="2800" dirty="0">
                <a:latin typeface="Calibri" panose="020F0502020204030204" pitchFamily="34" charset="0"/>
              </a:rPr>
              <a:t>, the </a:t>
            </a:r>
            <a:r>
              <a:rPr lang="en-US" sz="2800" b="1" dirty="0">
                <a:solidFill>
                  <a:srgbClr val="FFFF99"/>
                </a:solidFill>
                <a:latin typeface="Calibri" panose="020F0502020204030204" pitchFamily="34" charset="0"/>
              </a:rPr>
              <a:t>ideas</a:t>
            </a:r>
            <a:r>
              <a:rPr lang="en-US" sz="2800" dirty="0">
                <a:latin typeface="Calibri" panose="020F0502020204030204" pitchFamily="34" charset="0"/>
              </a:rPr>
              <a:t>,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the </a:t>
            </a:r>
            <a:r>
              <a:rPr lang="en-US" sz="2800" b="1" dirty="0">
                <a:solidFill>
                  <a:srgbClr val="FFFF99"/>
                </a:solidFill>
                <a:latin typeface="Calibri" panose="020F0502020204030204" pitchFamily="34" charset="0"/>
              </a:rPr>
              <a:t>work</a:t>
            </a:r>
            <a:r>
              <a:rPr lang="en-US" sz="2800" dirty="0">
                <a:latin typeface="Calibri" panose="020F0502020204030204" pitchFamily="34" charset="0"/>
              </a:rPr>
              <a:t>, that </a:t>
            </a:r>
            <a:r>
              <a:rPr lang="en-US" sz="2800" dirty="0" smtClean="0">
                <a:latin typeface="Calibri" panose="020F0502020204030204" pitchFamily="34" charset="0"/>
              </a:rPr>
              <a:t>an individual </a:t>
            </a:r>
            <a:r>
              <a:rPr lang="en-US" sz="2800" dirty="0">
                <a:latin typeface="Calibri" panose="020F0502020204030204" pitchFamily="34" charset="0"/>
              </a:rPr>
              <a:t>could be contributing to her family, her community, to her employer, and her society in general, have no </a:t>
            </a:r>
            <a:r>
              <a:rPr lang="en-US" sz="2800" dirty="0" smtClean="0">
                <a:latin typeface="Calibri" panose="020F0502020204030204" pitchFamily="34" charset="0"/>
              </a:rPr>
              <a:t>outlet. </a:t>
            </a:r>
            <a:endParaRPr lang="en-US" sz="2800" dirty="0">
              <a:latin typeface="Calibri" panose="020F0502020204030204" pitchFamily="34" charset="0"/>
            </a:endParaRPr>
          </a:p>
        </p:txBody>
      </p:sp>
    </p:spTree>
    <p:extLst>
      <p:ext uri="{BB962C8B-B14F-4D97-AF65-F5344CB8AC3E}">
        <p14:creationId xmlns:p14="http://schemas.microsoft.com/office/powerpoint/2010/main" val="201727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85" y="919900"/>
            <a:ext cx="3505438" cy="5120640"/>
          </a:xfrm>
          <a:prstGeom prst="rect">
            <a:avLst/>
          </a:prstGeom>
        </p:spPr>
      </p:pic>
      <p:sp>
        <p:nvSpPr>
          <p:cNvPr id="3" name="TextBox 2"/>
          <p:cNvSpPr txBox="1"/>
          <p:nvPr/>
        </p:nvSpPr>
        <p:spPr>
          <a:xfrm>
            <a:off x="4626171" y="894270"/>
            <a:ext cx="3581400" cy="4555093"/>
          </a:xfrm>
          <a:prstGeom prst="rect">
            <a:avLst/>
          </a:prstGeom>
          <a:noFill/>
        </p:spPr>
        <p:txBody>
          <a:bodyPr wrap="square" rtlCol="0">
            <a:spAutoFit/>
          </a:bodyPr>
          <a:lstStyle/>
          <a:p>
            <a:r>
              <a:rPr lang="en-US" sz="2800" dirty="0">
                <a:latin typeface="Calibri" panose="020F0502020204030204" pitchFamily="34" charset="0"/>
              </a:rPr>
              <a:t>Literacy is not a luxury,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it </a:t>
            </a:r>
            <a:r>
              <a:rPr lang="en-US" sz="2800" dirty="0">
                <a:latin typeface="Calibri" panose="020F0502020204030204" pitchFamily="34" charset="0"/>
              </a:rPr>
              <a:t>is a </a:t>
            </a:r>
            <a:r>
              <a:rPr lang="en-US" sz="2800" b="1" dirty="0">
                <a:solidFill>
                  <a:srgbClr val="FFFF99"/>
                </a:solidFill>
                <a:latin typeface="Calibri" panose="020F0502020204030204" pitchFamily="34" charset="0"/>
              </a:rPr>
              <a:t>right</a:t>
            </a:r>
            <a:r>
              <a:rPr lang="en-US" sz="2800" dirty="0">
                <a:latin typeface="Calibri" panose="020F0502020204030204" pitchFamily="34" charset="0"/>
              </a:rPr>
              <a:t> and a </a:t>
            </a:r>
            <a:r>
              <a:rPr lang="en-US" sz="2800" b="1" dirty="0">
                <a:solidFill>
                  <a:srgbClr val="FFFF99"/>
                </a:solidFill>
                <a:latin typeface="Calibri" panose="020F0502020204030204" pitchFamily="34" charset="0"/>
              </a:rPr>
              <a:t>responsibility</a:t>
            </a:r>
            <a:r>
              <a:rPr lang="en-US" sz="2800" dirty="0">
                <a:latin typeface="Calibri" panose="020F0502020204030204" pitchFamily="34" charset="0"/>
              </a:rPr>
              <a:t>. If our world is to meet the challenges of the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twenty-first </a:t>
            </a:r>
            <a:r>
              <a:rPr lang="en-US" sz="2800" dirty="0">
                <a:latin typeface="Calibri" panose="020F0502020204030204" pitchFamily="34" charset="0"/>
              </a:rPr>
              <a:t>century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we </a:t>
            </a:r>
            <a:r>
              <a:rPr lang="en-US" sz="2800" dirty="0">
                <a:latin typeface="Calibri" panose="020F0502020204030204" pitchFamily="34" charset="0"/>
              </a:rPr>
              <a:t>must harness the energy and creativity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of </a:t>
            </a:r>
            <a:r>
              <a:rPr lang="en-US" sz="2800" dirty="0">
                <a:latin typeface="Calibri" panose="020F0502020204030204" pitchFamily="34" charset="0"/>
              </a:rPr>
              <a:t>all our citizens. </a:t>
            </a:r>
            <a:endParaRPr lang="en-US" sz="6000" dirty="0" smtClean="0">
              <a:latin typeface="Calibri" panose="020F0502020204030204" pitchFamily="34" charset="0"/>
            </a:endParaRPr>
          </a:p>
          <a:p>
            <a:endParaRPr lang="en-US" dirty="0">
              <a:latin typeface="Calibri" panose="020F0502020204030204" pitchFamily="34" charset="0"/>
            </a:endParaRPr>
          </a:p>
          <a:p>
            <a:r>
              <a:rPr lang="en-US" sz="2000" dirty="0" smtClean="0">
                <a:latin typeface="Calibri" panose="020F0502020204030204" pitchFamily="34" charset="0"/>
              </a:rPr>
              <a:t>—President </a:t>
            </a:r>
            <a:r>
              <a:rPr lang="en-US" sz="2000" dirty="0">
                <a:latin typeface="Calibri" panose="020F0502020204030204" pitchFamily="34" charset="0"/>
              </a:rPr>
              <a:t>Bill </a:t>
            </a:r>
            <a:r>
              <a:rPr lang="en-US" sz="2000" dirty="0" smtClean="0">
                <a:latin typeface="Calibri" panose="020F0502020204030204" pitchFamily="34" charset="0"/>
              </a:rPr>
              <a:t>Clinton</a:t>
            </a:r>
            <a:endParaRPr lang="en-US" sz="2000" dirty="0">
              <a:latin typeface="Calibri" panose="020F0502020204030204" pitchFamily="34" charset="0"/>
            </a:endParaRPr>
          </a:p>
        </p:txBody>
      </p:sp>
      <p:sp>
        <p:nvSpPr>
          <p:cNvPr id="4" name="TextBox 3"/>
          <p:cNvSpPr txBox="1"/>
          <p:nvPr/>
        </p:nvSpPr>
        <p:spPr>
          <a:xfrm>
            <a:off x="4837291" y="5324490"/>
            <a:ext cx="3124200" cy="984885"/>
          </a:xfrm>
          <a:prstGeom prst="rect">
            <a:avLst/>
          </a:prstGeom>
          <a:noFill/>
        </p:spPr>
        <p:txBody>
          <a:bodyPr wrap="square" rtlCol="0">
            <a:spAutoFit/>
          </a:bodyPr>
          <a:lstStyle/>
          <a:p>
            <a:r>
              <a:rPr lang="en-US" sz="2000" dirty="0">
                <a:latin typeface="Calibri" panose="020F0502020204030204" pitchFamily="34" charset="0"/>
              </a:rPr>
              <a:t>International Literacy </a:t>
            </a:r>
            <a:r>
              <a:rPr lang="en-US" sz="2000" dirty="0" smtClean="0">
                <a:latin typeface="Calibri" panose="020F0502020204030204" pitchFamily="34" charset="0"/>
              </a:rPr>
              <a:t>Day </a:t>
            </a:r>
            <a:r>
              <a:rPr lang="en-US" sz="2000" dirty="0">
                <a:latin typeface="Calibri" panose="020F0502020204030204" pitchFamily="34" charset="0"/>
              </a:rPr>
              <a:t>September 8, 1994</a:t>
            </a:r>
          </a:p>
          <a:p>
            <a:endParaRPr lang="en-US" dirty="0"/>
          </a:p>
        </p:txBody>
      </p:sp>
      <p:sp>
        <p:nvSpPr>
          <p:cNvPr id="5" name="TextBox 4"/>
          <p:cNvSpPr txBox="1"/>
          <p:nvPr/>
        </p:nvSpPr>
        <p:spPr>
          <a:xfrm>
            <a:off x="4269030" y="723517"/>
            <a:ext cx="533400" cy="1015663"/>
          </a:xfrm>
          <a:prstGeom prst="rect">
            <a:avLst/>
          </a:prstGeom>
          <a:noFill/>
        </p:spPr>
        <p:txBody>
          <a:bodyPr wrap="square" rtlCol="0">
            <a:spAutoFit/>
          </a:bodyPr>
          <a:lstStyle/>
          <a:p>
            <a:r>
              <a:rPr lang="en-US" sz="6000" dirty="0" smtClean="0">
                <a:latin typeface="Calibri" panose="020F0502020204030204" pitchFamily="34" charset="0"/>
              </a:rPr>
              <a:t>“</a:t>
            </a:r>
            <a:endParaRPr lang="en-US" sz="6000" dirty="0">
              <a:latin typeface="Calibri" panose="020F0502020204030204" pitchFamily="34" charset="0"/>
            </a:endParaRPr>
          </a:p>
        </p:txBody>
      </p:sp>
      <p:sp>
        <p:nvSpPr>
          <p:cNvPr id="8" name="TextBox 7"/>
          <p:cNvSpPr txBox="1"/>
          <p:nvPr/>
        </p:nvSpPr>
        <p:spPr>
          <a:xfrm>
            <a:off x="7214562" y="4155494"/>
            <a:ext cx="576075" cy="1292662"/>
          </a:xfrm>
          <a:prstGeom prst="rect">
            <a:avLst/>
          </a:prstGeom>
          <a:noFill/>
        </p:spPr>
        <p:txBody>
          <a:bodyPr wrap="square" rtlCol="0">
            <a:spAutoFit/>
          </a:bodyPr>
          <a:lstStyle/>
          <a:p>
            <a:r>
              <a:rPr lang="en-US" sz="6000" dirty="0" smtClean="0">
                <a:latin typeface="Calibri" panose="020F0502020204030204" pitchFamily="34" charset="0"/>
              </a:rPr>
              <a:t>”</a:t>
            </a:r>
            <a:endParaRPr lang="en-US" sz="6000" dirty="0">
              <a:latin typeface="Calibri" panose="020F0502020204030204" pitchFamily="34" charset="0"/>
            </a:endParaRPr>
          </a:p>
          <a:p>
            <a:endParaRPr lang="en-US" dirty="0"/>
          </a:p>
        </p:txBody>
      </p:sp>
    </p:spTree>
    <p:extLst>
      <p:ext uri="{BB962C8B-B14F-4D97-AF65-F5344CB8AC3E}">
        <p14:creationId xmlns:p14="http://schemas.microsoft.com/office/powerpoint/2010/main" val="255849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170" y="2968140"/>
            <a:ext cx="6759280" cy="2031325"/>
          </a:xfrm>
          <a:prstGeom prst="rect">
            <a:avLst/>
          </a:prstGeom>
          <a:noFill/>
        </p:spPr>
        <p:txBody>
          <a:bodyPr wrap="square" rtlCol="0">
            <a:spAutoFit/>
          </a:bodyPr>
          <a:lstStyle/>
          <a:p>
            <a:pPr algn="ctr"/>
            <a:r>
              <a:rPr lang="en-US" sz="3600" dirty="0">
                <a:latin typeface="Calibri" panose="020F0502020204030204" pitchFamily="34" charset="0"/>
              </a:rPr>
              <a:t>The faintest ink </a:t>
            </a:r>
          </a:p>
          <a:p>
            <a:pPr algn="ctr"/>
            <a:r>
              <a:rPr lang="en-US" sz="3600" dirty="0">
                <a:latin typeface="Calibri" panose="020F0502020204030204" pitchFamily="34" charset="0"/>
              </a:rPr>
              <a:t>is more powerful </a:t>
            </a:r>
          </a:p>
          <a:p>
            <a:pPr algn="ctr"/>
            <a:r>
              <a:rPr lang="en-US" sz="3600" dirty="0">
                <a:latin typeface="Calibri" panose="020F0502020204030204" pitchFamily="34" charset="0"/>
              </a:rPr>
              <a:t>than the strongest memory</a:t>
            </a:r>
            <a:r>
              <a:rPr lang="en-US" sz="3600" dirty="0"/>
              <a:t> </a:t>
            </a:r>
          </a:p>
          <a:p>
            <a:endParaRPr lang="en-US" dirty="0"/>
          </a:p>
        </p:txBody>
      </p:sp>
      <p:sp>
        <p:nvSpPr>
          <p:cNvPr id="4" name="Title 3"/>
          <p:cNvSpPr>
            <a:spLocks noGrp="1"/>
          </p:cNvSpPr>
          <p:nvPr>
            <p:ph type="title"/>
          </p:nvPr>
        </p:nvSpPr>
        <p:spPr>
          <a:xfrm>
            <a:off x="731500" y="1623965"/>
            <a:ext cx="7543800" cy="914400"/>
          </a:xfrm>
        </p:spPr>
        <p:txBody>
          <a:bodyPr/>
          <a:lstStyle/>
          <a:p>
            <a:r>
              <a:rPr lang="zh-TW" altLang="en-US" sz="3600" dirty="0" smtClean="0">
                <a:latin typeface="Calibri" panose="020F0502020204030204" pitchFamily="34" charset="0"/>
              </a:rPr>
              <a:t>最微弱的墨水比最強大的記憶更強大</a:t>
            </a:r>
            <a:endParaRPr lang="en-US" dirty="0"/>
          </a:p>
        </p:txBody>
      </p:sp>
    </p:spTree>
    <p:extLst>
      <p:ext uri="{BB962C8B-B14F-4D97-AF65-F5344CB8AC3E}">
        <p14:creationId xmlns:p14="http://schemas.microsoft.com/office/powerpoint/2010/main" val="1666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90" y="1700775"/>
            <a:ext cx="7913235" cy="32288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70" y="395004"/>
            <a:ext cx="6509648" cy="43397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005" y="2123230"/>
            <a:ext cx="6336825" cy="4224550"/>
          </a:xfrm>
          <a:prstGeom prst="rect">
            <a:avLst/>
          </a:prstGeom>
        </p:spPr>
      </p:pic>
    </p:spTree>
    <p:extLst>
      <p:ext uri="{BB962C8B-B14F-4D97-AF65-F5344CB8AC3E}">
        <p14:creationId xmlns:p14="http://schemas.microsoft.com/office/powerpoint/2010/main" val="1704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par>
                          <p:cTn id="8" fill="hold">
                            <p:stCondLst>
                              <p:cond delay="1250"/>
                            </p:stCondLst>
                            <p:childTnLst>
                              <p:par>
                                <p:cTn id="9" presetID="10" presetClass="exit" presetSubtype="0" fill="hold" nodeType="afterEffect">
                                  <p:stCondLst>
                                    <p:cond delay="2000"/>
                                  </p:stCondLst>
                                  <p:childTnLst>
                                    <p:animEffect transition="out" filter="fade">
                                      <p:cBhvr>
                                        <p:cTn id="10" dur="1500"/>
                                        <p:tgtEl>
                                          <p:spTgt spid="5"/>
                                        </p:tgtEl>
                                      </p:cBhvr>
                                    </p:animEffect>
                                    <p:set>
                                      <p:cBhvr>
                                        <p:cTn id="11" dur="1" fill="hold">
                                          <p:stCondLst>
                                            <p:cond delay="1499"/>
                                          </p:stCondLst>
                                        </p:cTn>
                                        <p:tgtEl>
                                          <p:spTgt spid="5"/>
                                        </p:tgtEl>
                                        <p:attrNameLst>
                                          <p:attrName>style.visibility</p:attrName>
                                        </p:attrNameLst>
                                      </p:cBhvr>
                                      <p:to>
                                        <p:strVal val="hidden"/>
                                      </p:to>
                                    </p:set>
                                  </p:childTnLst>
                                </p:cTn>
                              </p:par>
                            </p:childTnLst>
                          </p:cTn>
                        </p:par>
                        <p:par>
                          <p:cTn id="12" fill="hold">
                            <p:stCondLst>
                              <p:cond delay="475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par>
                          <p:cTn id="16" fill="hold">
                            <p:stCondLst>
                              <p:cond delay="6500"/>
                            </p:stCondLst>
                            <p:childTnLst>
                              <p:par>
                                <p:cTn id="17" presetID="10" presetClass="exit" presetSubtype="0" fill="hold" nodeType="afterEffect">
                                  <p:stCondLst>
                                    <p:cond delay="2000"/>
                                  </p:stCondLst>
                                  <p:childTnLst>
                                    <p:animEffect transition="out" filter="fade">
                                      <p:cBhvr>
                                        <p:cTn id="18" dur="1500"/>
                                        <p:tgtEl>
                                          <p:spTgt spid="6"/>
                                        </p:tgtEl>
                                      </p:cBhvr>
                                    </p:animEffect>
                                    <p:set>
                                      <p:cBhvr>
                                        <p:cTn id="19" dur="1" fill="hold">
                                          <p:stCondLst>
                                            <p:cond delay="1499"/>
                                          </p:stCondLst>
                                        </p:cTn>
                                        <p:tgtEl>
                                          <p:spTgt spid="6"/>
                                        </p:tgtEl>
                                        <p:attrNameLst>
                                          <p:attrName>style.visibility</p:attrName>
                                        </p:attrNameLst>
                                      </p:cBhvr>
                                      <p:to>
                                        <p:strVal val="hidden"/>
                                      </p:to>
                                    </p:set>
                                  </p:childTnLst>
                                </p:cTn>
                              </p:par>
                            </p:childTnLst>
                          </p:cTn>
                        </p:par>
                        <p:par>
                          <p:cTn id="20" fill="hold">
                            <p:stCondLst>
                              <p:cond delay="100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1186</TotalTime>
  <Words>1068</Words>
  <Application>Microsoft Office PowerPoint</Application>
  <PresentationFormat>On-screen Show (4:3)</PresentationFormat>
  <Paragraphs>155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新細明體</vt:lpstr>
      <vt:lpstr>Calibri</vt:lpstr>
      <vt:lpstr>Palatino Linotype</vt:lpstr>
      <vt:lpstr>Wingdings</vt:lpstr>
      <vt:lpstr>Elemental</vt:lpstr>
      <vt:lpstr>Marrakesh and  Meaningful Access</vt:lpstr>
      <vt:lpstr>PowerPoint Presentation</vt:lpstr>
      <vt:lpstr>PowerPoint Presentation</vt:lpstr>
      <vt:lpstr>PowerPoint Presentation</vt:lpstr>
      <vt:lpstr>PowerPoint Presentation</vt:lpstr>
      <vt:lpstr>PowerPoint Presentation</vt:lpstr>
      <vt:lpstr>PowerPoint Presentation</vt:lpstr>
      <vt:lpstr>最微弱的墨水比最強大的記憶更強大</vt:lpstr>
      <vt:lpstr>PowerPoint Presentation</vt:lpstr>
      <vt:lpstr>PowerPoint Presentation</vt:lpstr>
      <vt:lpstr>Implementing Marrakesh</vt:lpstr>
      <vt:lpstr>Implementing Marrakesh</vt:lpstr>
      <vt:lpstr>Implementing Marrakesh</vt:lpstr>
      <vt:lpstr>PowerPoint Presentation</vt:lpstr>
      <vt:lpstr>PowerPoint Presentation</vt:lpstr>
      <vt:lpstr>Implementing Marrakesh</vt:lpstr>
      <vt:lpstr>PowerPoint Presentation</vt:lpstr>
      <vt:lpstr>Implementing Marrakesh</vt:lpstr>
      <vt:lpstr>PowerPoint Presentation</vt:lpstr>
      <vt:lpstr>PowerPoint Presentation</vt:lpstr>
    </vt:vector>
  </TitlesOfParts>
  <Company>The 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Layman</dc:creator>
  <cp:lastModifiedBy>Mark Layman</cp:lastModifiedBy>
  <cp:revision>147</cp:revision>
  <cp:lastPrinted>2018-08-16T14:29:51Z</cp:lastPrinted>
  <dcterms:created xsi:type="dcterms:W3CDTF">2018-04-16T18:16:04Z</dcterms:created>
  <dcterms:modified xsi:type="dcterms:W3CDTF">2018-08-16T14:58:53Z</dcterms:modified>
</cp:coreProperties>
</file>