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81" r:id="rId6"/>
    <p:sldId id="296" r:id="rId7"/>
    <p:sldId id="271" r:id="rId8"/>
    <p:sldId id="289" r:id="rId9"/>
    <p:sldId id="290" r:id="rId10"/>
    <p:sldId id="292" r:id="rId11"/>
    <p:sldId id="291" r:id="rId12"/>
    <p:sldId id="282" r:id="rId13"/>
    <p:sldId id="263" r:id="rId14"/>
    <p:sldId id="293" r:id="rId15"/>
    <p:sldId id="294" r:id="rId16"/>
    <p:sldId id="295" r:id="rId17"/>
    <p:sldId id="284" r:id="rId18"/>
    <p:sldId id="285" r:id="rId19"/>
    <p:sldId id="297" r:id="rId20"/>
    <p:sldId id="298" r:id="rId21"/>
    <p:sldId id="260" r:id="rId22"/>
  </p:sldIdLst>
  <p:sldSz cx="9144000" cy="5715000" type="screen16x1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1C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2" autoAdjust="0"/>
  </p:normalViewPr>
  <p:slideViewPr>
    <p:cSldViewPr>
      <p:cViewPr varScale="1">
        <p:scale>
          <a:sx n="83" d="100"/>
          <a:sy n="83" d="100"/>
        </p:scale>
        <p:origin x="682" y="67"/>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7820D-1600-4C87-8E16-5465A6115C70}" type="datetimeFigureOut">
              <a:rPr lang="fi-FI" smtClean="0"/>
              <a:t>28.8.2018</a:t>
            </a:fld>
            <a:endParaRPr lang="fi-FI"/>
          </a:p>
        </p:txBody>
      </p:sp>
      <p:sp>
        <p:nvSpPr>
          <p:cNvPr id="4" name="Dian kuvan paikkamerkki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CDBED2-885E-417D-AD17-017B9E86BA41}" type="slidenum">
              <a:rPr lang="fi-FI" smtClean="0"/>
              <a:t>‹#›</a:t>
            </a:fld>
            <a:endParaRPr lang="fi-FI"/>
          </a:p>
        </p:txBody>
      </p:sp>
    </p:spTree>
    <p:extLst>
      <p:ext uri="{BB962C8B-B14F-4D97-AF65-F5344CB8AC3E}">
        <p14:creationId xmlns:p14="http://schemas.microsoft.com/office/powerpoint/2010/main" val="1826272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pic>
        <p:nvPicPr>
          <p:cNvPr id="1028" name="Picture 4" descr="Z:\Tuotanto\Celia\Celian visuaalinen ilme\Pattern\celia-taustakuvio-hiili-smaragdi50p.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1832" t="42543" r="28168" b="26207"/>
          <a:stretch/>
        </p:blipFill>
        <p:spPr bwMode="auto">
          <a:xfrm>
            <a:off x="0" y="-1"/>
            <a:ext cx="9144000" cy="5715001"/>
          </a:xfrm>
          <a:prstGeom prst="rect">
            <a:avLst/>
          </a:prstGeom>
          <a:noFill/>
          <a:extLst>
            <a:ext uri="{909E8E84-426E-40DD-AFC4-6F175D3DCCD1}">
              <a14:hiddenFill xmlns:a14="http://schemas.microsoft.com/office/drawing/2010/main">
                <a:solidFill>
                  <a:srgbClr val="FFFFFF"/>
                </a:solidFill>
              </a14:hiddenFill>
            </a:ext>
          </a:extLst>
        </p:spPr>
      </p:pic>
      <p:sp>
        <p:nvSpPr>
          <p:cNvPr id="2" name="Otsikko 1"/>
          <p:cNvSpPr>
            <a:spLocks noGrp="1"/>
          </p:cNvSpPr>
          <p:nvPr>
            <p:ph type="ctrTitle" hasCustomPrompt="1"/>
          </p:nvPr>
        </p:nvSpPr>
        <p:spPr>
          <a:xfrm>
            <a:off x="488810" y="2234614"/>
            <a:ext cx="7772400" cy="1562199"/>
          </a:xfrm>
        </p:spPr>
        <p:txBody>
          <a:bodyPr anchor="b">
            <a:noAutofit/>
          </a:bodyPr>
          <a:lstStyle>
            <a:lvl1pPr algn="l">
              <a:defRPr sz="4400" b="1" baseline="0">
                <a:solidFill>
                  <a:schemeClr val="bg1"/>
                </a:solidFill>
              </a:defRPr>
            </a:lvl1pPr>
          </a:lstStyle>
          <a:p>
            <a:r>
              <a:rPr lang="fi-FI" dirty="0"/>
              <a:t>Otsikko</a:t>
            </a:r>
          </a:p>
        </p:txBody>
      </p:sp>
      <p:sp>
        <p:nvSpPr>
          <p:cNvPr id="3" name="Alaotsikko 2"/>
          <p:cNvSpPr>
            <a:spLocks noGrp="1"/>
          </p:cNvSpPr>
          <p:nvPr>
            <p:ph type="subTitle" idx="1" hasCustomPrompt="1"/>
          </p:nvPr>
        </p:nvSpPr>
        <p:spPr>
          <a:xfrm>
            <a:off x="488810" y="4036340"/>
            <a:ext cx="7776864" cy="1200133"/>
          </a:xfrm>
        </p:spPr>
        <p:txBody>
          <a:bodyPr>
            <a:normAutofit/>
          </a:bodyPr>
          <a:lstStyle>
            <a:lvl1pPr marL="0" indent="0" algn="l">
              <a:buNone/>
              <a:defRPr sz="16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Alaotsikko</a:t>
            </a:r>
          </a:p>
        </p:txBody>
      </p:sp>
      <p:sp>
        <p:nvSpPr>
          <p:cNvPr id="4" name="Päivämäärän paikkamerkki 3"/>
          <p:cNvSpPr>
            <a:spLocks noGrp="1"/>
          </p:cNvSpPr>
          <p:nvPr>
            <p:ph type="dt" sz="half" idx="10"/>
          </p:nvPr>
        </p:nvSpPr>
        <p:spPr>
          <a:xfrm>
            <a:off x="6588224" y="337220"/>
            <a:ext cx="2133600" cy="304271"/>
          </a:xfrm>
          <a:prstGeom prst="rect">
            <a:avLst/>
          </a:prstGeom>
        </p:spPr>
        <p:txBody>
          <a:bodyPr/>
          <a:lstStyle>
            <a:lvl1pPr algn="r">
              <a:defRPr sz="1000" b="1">
                <a:solidFill>
                  <a:schemeClr val="bg1"/>
                </a:solidFill>
              </a:defRPr>
            </a:lvl1pPr>
          </a:lstStyle>
          <a:p>
            <a:fld id="{D9450BAA-C9DD-4AEE-B893-7A007E82D42D}" type="datetime1">
              <a:rPr lang="fi-FI" smtClean="0"/>
              <a:pPr/>
              <a:t>28.8.2018</a:t>
            </a:fld>
            <a:endParaRPr lang="fi-FI" dirty="0"/>
          </a:p>
        </p:txBody>
      </p:sp>
      <p:sp>
        <p:nvSpPr>
          <p:cNvPr id="24" name="Dian numeron paikkamerkki 23"/>
          <p:cNvSpPr>
            <a:spLocks noGrp="1"/>
          </p:cNvSpPr>
          <p:nvPr>
            <p:ph type="sldNum" sz="quarter" idx="12"/>
          </p:nvPr>
        </p:nvSpPr>
        <p:spPr>
          <a:xfrm>
            <a:off x="6696000" y="5256000"/>
            <a:ext cx="2133600" cy="304271"/>
          </a:xfrm>
          <a:prstGeom prst="rect">
            <a:avLst/>
          </a:prstGeom>
        </p:spPr>
        <p:txBody>
          <a:bodyPr/>
          <a:lstStyle>
            <a:lvl1pPr algn="r">
              <a:defRPr sz="1000" b="1">
                <a:solidFill>
                  <a:schemeClr val="bg1"/>
                </a:solidFill>
              </a:defRPr>
            </a:lvl1pPr>
          </a:lstStyle>
          <a:p>
            <a:fld id="{87BBD890-9714-47BC-B6FE-73CFFC699143}" type="slidenum">
              <a:rPr lang="fi-FI" smtClean="0"/>
              <a:pPr/>
              <a:t>‹#›</a:t>
            </a:fld>
            <a:endParaRPr lang="fi-FI" dirty="0"/>
          </a:p>
        </p:txBody>
      </p:sp>
      <p:pic>
        <p:nvPicPr>
          <p:cNvPr id="1027" name="Picture 3" descr="Celian logo, jossa vihreällä taustalla on valkoinen iso C-kirjain ja sen alla teksti Celia." title="Celian 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7545" y="-3204"/>
            <a:ext cx="1080120" cy="1525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965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67544" y="360000"/>
            <a:ext cx="7128792" cy="1260482"/>
          </a:xfrm>
        </p:spPr>
        <p:txBody>
          <a:bodyPr anchor="t">
            <a:noAutofit/>
          </a:bodyPr>
          <a:lstStyle>
            <a:lvl1pPr algn="l">
              <a:defRPr sz="4000" b="1"/>
            </a:lvl1pPr>
          </a:lstStyle>
          <a:p>
            <a:r>
              <a:rPr lang="fi-FI"/>
              <a:t>Muokkaa perustyyl. napsautt.</a:t>
            </a:r>
            <a:endParaRPr lang="fi-FI" dirty="0"/>
          </a:p>
        </p:txBody>
      </p:sp>
      <p:sp>
        <p:nvSpPr>
          <p:cNvPr id="3" name="Sisällön paikkamerkki 2"/>
          <p:cNvSpPr>
            <a:spLocks noGrp="1"/>
          </p:cNvSpPr>
          <p:nvPr>
            <p:ph idx="1"/>
          </p:nvPr>
        </p:nvSpPr>
        <p:spPr>
          <a:xfrm>
            <a:off x="467544" y="1921396"/>
            <a:ext cx="8208912" cy="3384376"/>
          </a:xfrm>
        </p:spPr>
        <p:txBody>
          <a:bodyPr anchor="t" anchorCtr="0">
            <a:normAutofit/>
          </a:bodyPr>
          <a:lstStyle>
            <a:lvl1pPr>
              <a:defRPr sz="2000"/>
            </a:lvl1pPr>
            <a:lvl2pPr>
              <a:defRPr sz="1800"/>
            </a:lvl2pPr>
            <a:lvl3pPr>
              <a:defRPr sz="16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Dian numeron paikkamerkki 23"/>
          <p:cNvSpPr>
            <a:spLocks noGrp="1"/>
          </p:cNvSpPr>
          <p:nvPr>
            <p:ph type="sldNum" sz="quarter" idx="12"/>
          </p:nvPr>
        </p:nvSpPr>
        <p:spPr>
          <a:xfrm>
            <a:off x="6696000" y="5256000"/>
            <a:ext cx="2133600" cy="304271"/>
          </a:xfrm>
          <a:prstGeom prst="rect">
            <a:avLst/>
          </a:prstGeom>
        </p:spPr>
        <p:txBody>
          <a:bodyPr/>
          <a:lstStyle>
            <a:lvl1pPr algn="r">
              <a:defRPr sz="1000" b="1">
                <a:solidFill>
                  <a:schemeClr val="tx1"/>
                </a:solidFill>
              </a:defRPr>
            </a:lvl1pPr>
          </a:lstStyle>
          <a:p>
            <a:fld id="{87BBD890-9714-47BC-B6FE-73CFFC699143}" type="slidenum">
              <a:rPr lang="fi-FI" smtClean="0"/>
              <a:pPr/>
              <a:t>‹#›</a:t>
            </a:fld>
            <a:endParaRPr lang="fi-FI" dirty="0"/>
          </a:p>
        </p:txBody>
      </p:sp>
      <p:pic>
        <p:nvPicPr>
          <p:cNvPr id="9" name="Picture 3" descr="Celian logo, jossa vihreällä taustalla on valkoinen iso C-kirjain ja sen alla teksti Celia." title="Celian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56376" y="-3203"/>
            <a:ext cx="750837" cy="1060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566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uvallinen dia">
    <p:spTree>
      <p:nvGrpSpPr>
        <p:cNvPr id="1" name=""/>
        <p:cNvGrpSpPr/>
        <p:nvPr/>
      </p:nvGrpSpPr>
      <p:grpSpPr>
        <a:xfrm>
          <a:off x="0" y="0"/>
          <a:ext cx="0" cy="0"/>
          <a:chOff x="0" y="0"/>
          <a:chExt cx="0" cy="0"/>
        </a:xfrm>
      </p:grpSpPr>
      <p:sp>
        <p:nvSpPr>
          <p:cNvPr id="3" name="Kuvan paikkamerkki 2"/>
          <p:cNvSpPr>
            <a:spLocks noGrp="1"/>
          </p:cNvSpPr>
          <p:nvPr>
            <p:ph type="pic" idx="1"/>
          </p:nvPr>
        </p:nvSpPr>
        <p:spPr>
          <a:xfrm>
            <a:off x="6768000" y="1489348"/>
            <a:ext cx="2376000" cy="378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fi-FI" dirty="0"/>
          </a:p>
        </p:txBody>
      </p:sp>
      <p:sp>
        <p:nvSpPr>
          <p:cNvPr id="12" name="Dian numeron paikkamerkki 23"/>
          <p:cNvSpPr>
            <a:spLocks noGrp="1"/>
          </p:cNvSpPr>
          <p:nvPr>
            <p:ph type="sldNum" sz="quarter" idx="12"/>
          </p:nvPr>
        </p:nvSpPr>
        <p:spPr>
          <a:xfrm>
            <a:off x="6696000" y="5256000"/>
            <a:ext cx="2133600" cy="304271"/>
          </a:xfrm>
          <a:prstGeom prst="rect">
            <a:avLst/>
          </a:prstGeom>
        </p:spPr>
        <p:txBody>
          <a:bodyPr/>
          <a:lstStyle>
            <a:lvl1pPr algn="r">
              <a:defRPr sz="1000" b="1">
                <a:solidFill>
                  <a:schemeClr val="tx1"/>
                </a:solidFill>
              </a:defRPr>
            </a:lvl1pPr>
          </a:lstStyle>
          <a:p>
            <a:fld id="{87BBD890-9714-47BC-B6FE-73CFFC699143}" type="slidenum">
              <a:rPr lang="fi-FI" smtClean="0"/>
              <a:pPr/>
              <a:t>‹#›</a:t>
            </a:fld>
            <a:endParaRPr lang="fi-FI" dirty="0"/>
          </a:p>
        </p:txBody>
      </p:sp>
      <p:sp>
        <p:nvSpPr>
          <p:cNvPr id="16" name="Otsikko 1"/>
          <p:cNvSpPr>
            <a:spLocks noGrp="1"/>
          </p:cNvSpPr>
          <p:nvPr>
            <p:ph type="title"/>
          </p:nvPr>
        </p:nvSpPr>
        <p:spPr>
          <a:xfrm>
            <a:off x="467544" y="360000"/>
            <a:ext cx="7056784" cy="1260482"/>
          </a:xfrm>
        </p:spPr>
        <p:txBody>
          <a:bodyPr anchor="t">
            <a:noAutofit/>
          </a:bodyPr>
          <a:lstStyle>
            <a:lvl1pPr algn="l">
              <a:defRPr sz="4000" b="1"/>
            </a:lvl1pPr>
          </a:lstStyle>
          <a:p>
            <a:r>
              <a:rPr lang="fi-FI"/>
              <a:t>Muokkaa perustyyl. napsautt.</a:t>
            </a:r>
            <a:endParaRPr lang="fi-FI" dirty="0"/>
          </a:p>
        </p:txBody>
      </p:sp>
      <p:sp>
        <p:nvSpPr>
          <p:cNvPr id="17" name="Sisällön paikkamerkki 2"/>
          <p:cNvSpPr>
            <a:spLocks noGrp="1"/>
          </p:cNvSpPr>
          <p:nvPr>
            <p:ph idx="13"/>
          </p:nvPr>
        </p:nvSpPr>
        <p:spPr>
          <a:xfrm>
            <a:off x="467544" y="1921396"/>
            <a:ext cx="5976664" cy="3312368"/>
          </a:xfrm>
        </p:spPr>
        <p:txBody>
          <a:bodyPr anchor="t" anchorCtr="0">
            <a:normAutofit/>
          </a:bodyPr>
          <a:lstStyle>
            <a:lvl1pPr>
              <a:defRPr sz="2000"/>
            </a:lvl1pPr>
            <a:lvl2pPr>
              <a:defRPr sz="1800"/>
            </a:lvl2pPr>
            <a:lvl3pPr>
              <a:defRPr sz="16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8" name="Picture 3" descr="Celian logo, jossa vihreällä taustalla on valkoinen iso C-kirjain ja sen alla teksti Celia." title="Celian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56376" y="-3203"/>
            <a:ext cx="750837" cy="1060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36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äliotsikkodia">
    <p:spTree>
      <p:nvGrpSpPr>
        <p:cNvPr id="1" name=""/>
        <p:cNvGrpSpPr/>
        <p:nvPr/>
      </p:nvGrpSpPr>
      <p:grpSpPr>
        <a:xfrm>
          <a:off x="0" y="0"/>
          <a:ext cx="0" cy="0"/>
          <a:chOff x="0" y="0"/>
          <a:chExt cx="0" cy="0"/>
        </a:xfrm>
      </p:grpSpPr>
      <p:pic>
        <p:nvPicPr>
          <p:cNvPr id="2050" name="Picture 2" descr="Z:\Tuotanto\Celia\Celian visuaalinen ilme\Pattern\celia-taustakuvio-hiili-smaragdi50p.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5417" t="35313" r="34583" b="33438"/>
          <a:stretch/>
        </p:blipFill>
        <p:spPr bwMode="auto">
          <a:xfrm>
            <a:off x="0" y="0"/>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9" name="Otsikko 1"/>
          <p:cNvSpPr>
            <a:spLocks noGrp="1"/>
          </p:cNvSpPr>
          <p:nvPr>
            <p:ph type="ctrTitle" hasCustomPrompt="1"/>
          </p:nvPr>
        </p:nvSpPr>
        <p:spPr>
          <a:xfrm>
            <a:off x="467544" y="481236"/>
            <a:ext cx="7772400" cy="1562199"/>
          </a:xfrm>
        </p:spPr>
        <p:txBody>
          <a:bodyPr anchor="t">
            <a:noAutofit/>
          </a:bodyPr>
          <a:lstStyle>
            <a:lvl1pPr algn="l">
              <a:defRPr sz="4400" b="1" baseline="0">
                <a:solidFill>
                  <a:schemeClr val="bg1"/>
                </a:solidFill>
              </a:defRPr>
            </a:lvl1pPr>
          </a:lstStyle>
          <a:p>
            <a:r>
              <a:rPr lang="fi-FI" dirty="0"/>
              <a:t>Väliotsikkodia</a:t>
            </a:r>
          </a:p>
        </p:txBody>
      </p:sp>
      <p:sp>
        <p:nvSpPr>
          <p:cNvPr id="10" name="Alaotsikko 2"/>
          <p:cNvSpPr>
            <a:spLocks noGrp="1"/>
          </p:cNvSpPr>
          <p:nvPr>
            <p:ph type="subTitle" idx="1" hasCustomPrompt="1"/>
          </p:nvPr>
        </p:nvSpPr>
        <p:spPr>
          <a:xfrm>
            <a:off x="467544" y="1263191"/>
            <a:ext cx="7776864" cy="1200133"/>
          </a:xfrm>
        </p:spPr>
        <p:txBody>
          <a:bodyPr anchor="t">
            <a:normAutofit/>
          </a:bodyPr>
          <a:lstStyle>
            <a:lvl1pPr marL="0" indent="0" algn="l">
              <a:buNone/>
              <a:defRPr sz="16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alaotsikko</a:t>
            </a:r>
          </a:p>
        </p:txBody>
      </p:sp>
      <p:sp>
        <p:nvSpPr>
          <p:cNvPr id="14" name="Dian numeron paikkamerkki 23"/>
          <p:cNvSpPr>
            <a:spLocks noGrp="1"/>
          </p:cNvSpPr>
          <p:nvPr>
            <p:ph type="sldNum" sz="quarter" idx="12"/>
          </p:nvPr>
        </p:nvSpPr>
        <p:spPr>
          <a:xfrm>
            <a:off x="6696000" y="5256000"/>
            <a:ext cx="2133600" cy="304271"/>
          </a:xfrm>
          <a:prstGeom prst="rect">
            <a:avLst/>
          </a:prstGeom>
        </p:spPr>
        <p:txBody>
          <a:bodyPr/>
          <a:lstStyle>
            <a:lvl1pPr>
              <a:defRPr sz="1000" b="1">
                <a:solidFill>
                  <a:schemeClr val="bg1"/>
                </a:solidFill>
              </a:defRPr>
            </a:lvl1pPr>
          </a:lstStyle>
          <a:p>
            <a:pPr algn="r"/>
            <a:fld id="{87BBD890-9714-47BC-B6FE-73CFFC699143}" type="slidenum">
              <a:rPr lang="fi-FI" smtClean="0"/>
              <a:pPr algn="r"/>
              <a:t>‹#›</a:t>
            </a:fld>
            <a:endParaRPr lang="fi-FI" dirty="0"/>
          </a:p>
        </p:txBody>
      </p:sp>
    </p:spTree>
    <p:extLst>
      <p:ext uri="{BB962C8B-B14F-4D97-AF65-F5344CB8AC3E}">
        <p14:creationId xmlns:p14="http://schemas.microsoft.com/office/powerpoint/2010/main" val="155878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petusdia">
    <p:spTree>
      <p:nvGrpSpPr>
        <p:cNvPr id="1" name=""/>
        <p:cNvGrpSpPr/>
        <p:nvPr/>
      </p:nvGrpSpPr>
      <p:grpSpPr>
        <a:xfrm>
          <a:off x="0" y="0"/>
          <a:ext cx="0" cy="0"/>
          <a:chOff x="0" y="0"/>
          <a:chExt cx="0" cy="0"/>
        </a:xfrm>
      </p:grpSpPr>
      <p:pic>
        <p:nvPicPr>
          <p:cNvPr id="3074" name="Picture 2" descr="Z:\Tuotanto\Celia\Celian visuaalinen ilme\Pattern\celia-taustakuvio-hiili-smaragdi50p.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4562" t="23606" r="45437" b="45144"/>
          <a:stretch/>
        </p:blipFill>
        <p:spPr bwMode="auto">
          <a:xfrm>
            <a:off x="0" y="-1"/>
            <a:ext cx="9144000" cy="571500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Valkoinen C-kirjain, joka on osa Celian logoa" title="Celian logo"/>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20736" t="18602" r="19431" b="37969"/>
          <a:stretch/>
        </p:blipFill>
        <p:spPr bwMode="auto">
          <a:xfrm>
            <a:off x="4234559" y="4585692"/>
            <a:ext cx="674881" cy="691874"/>
          </a:xfrm>
          <a:prstGeom prst="rect">
            <a:avLst/>
          </a:prstGeom>
          <a:noFill/>
          <a:extLst>
            <a:ext uri="{909E8E84-426E-40DD-AFC4-6F175D3DCCD1}">
              <a14:hiddenFill xmlns:a14="http://schemas.microsoft.com/office/drawing/2010/main">
                <a:solidFill>
                  <a:srgbClr val="FFFFFF"/>
                </a:solidFill>
              </a14:hiddenFill>
            </a:ext>
          </a:extLst>
        </p:spPr>
      </p:pic>
      <p:sp>
        <p:nvSpPr>
          <p:cNvPr id="10" name="Alaotsikko 2"/>
          <p:cNvSpPr>
            <a:spLocks noGrp="1"/>
          </p:cNvSpPr>
          <p:nvPr>
            <p:ph type="subTitle" idx="1" hasCustomPrompt="1"/>
          </p:nvPr>
        </p:nvSpPr>
        <p:spPr>
          <a:xfrm>
            <a:off x="400304" y="4072956"/>
            <a:ext cx="3577540" cy="1200133"/>
          </a:xfrm>
        </p:spPr>
        <p:txBody>
          <a:bodyPr anchor="b">
            <a:normAutofit/>
          </a:bodyPr>
          <a:lstStyle>
            <a:lvl1pPr marL="0" indent="0" algn="l">
              <a:buNone/>
              <a:defRPr sz="11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Yhteystiedot (nimi lihavoituna)</a:t>
            </a:r>
          </a:p>
        </p:txBody>
      </p:sp>
    </p:spTree>
    <p:extLst>
      <p:ext uri="{BB962C8B-B14F-4D97-AF65-F5344CB8AC3E}">
        <p14:creationId xmlns:p14="http://schemas.microsoft.com/office/powerpoint/2010/main" val="224116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56619995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8"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ifla.org/publications/node/7117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ifl.net/system/files/resources/201710/marrakesh_lowres_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fla.org/lp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88810" y="1713058"/>
            <a:ext cx="7899614" cy="1562199"/>
          </a:xfrm>
        </p:spPr>
        <p:txBody>
          <a:bodyPr/>
          <a:lstStyle/>
          <a:p>
            <a:r>
              <a:rPr lang="fi-FI" dirty="0" err="1"/>
              <a:t>The</a:t>
            </a:r>
            <a:r>
              <a:rPr lang="fi-FI" dirty="0"/>
              <a:t> </a:t>
            </a:r>
            <a:r>
              <a:rPr lang="fi-FI" dirty="0" err="1"/>
              <a:t>role</a:t>
            </a:r>
            <a:r>
              <a:rPr lang="fi-FI" dirty="0"/>
              <a:t> of </a:t>
            </a:r>
            <a:r>
              <a:rPr lang="fi-FI" dirty="0" err="1"/>
              <a:t>Authorised</a:t>
            </a:r>
            <a:r>
              <a:rPr lang="fi-FI" dirty="0"/>
              <a:t> </a:t>
            </a:r>
            <a:r>
              <a:rPr lang="fi-FI" dirty="0" err="1"/>
              <a:t>Entity</a:t>
            </a:r>
            <a:endParaRPr lang="fi-FI" sz="3600" dirty="0"/>
          </a:p>
        </p:txBody>
      </p:sp>
      <p:sp>
        <p:nvSpPr>
          <p:cNvPr id="3" name="Alaotsikko 2"/>
          <p:cNvSpPr>
            <a:spLocks noGrp="1"/>
          </p:cNvSpPr>
          <p:nvPr>
            <p:ph type="subTitle" idx="1"/>
          </p:nvPr>
        </p:nvSpPr>
        <p:spPr>
          <a:xfrm>
            <a:off x="483160" y="3617556"/>
            <a:ext cx="7905263" cy="1544200"/>
          </a:xfrm>
        </p:spPr>
        <p:txBody>
          <a:bodyPr>
            <a:noAutofit/>
          </a:bodyPr>
          <a:lstStyle/>
          <a:p>
            <a:pPr fontAlgn="base"/>
            <a:r>
              <a:rPr lang="en-US" sz="2000" dirty="0"/>
              <a:t>Malaysian National Seminar on the Marrakesh Treaty</a:t>
            </a:r>
          </a:p>
          <a:p>
            <a:pPr fontAlgn="base"/>
            <a:r>
              <a:rPr lang="en-US" sz="2000" dirty="0"/>
              <a:t>28 August 2018, </a:t>
            </a:r>
            <a:r>
              <a:rPr lang="en-US" sz="2000" dirty="0" err="1"/>
              <a:t>MyIPO</a:t>
            </a:r>
            <a:r>
              <a:rPr lang="en-US" sz="2000" dirty="0"/>
              <a:t>, Kuala Lumpur</a:t>
            </a:r>
          </a:p>
          <a:p>
            <a:pPr fontAlgn="base"/>
            <a:endParaRPr lang="en-US" sz="2000" dirty="0"/>
          </a:p>
          <a:p>
            <a:pPr fontAlgn="base"/>
            <a:r>
              <a:rPr lang="en-US" sz="2000" dirty="0"/>
              <a:t>Kirsi Ylänne, Celia Library, Finland &amp; IFLA LPD</a:t>
            </a:r>
            <a:endParaRPr lang="fi-FI" sz="2000" dirty="0"/>
          </a:p>
        </p:txBody>
      </p:sp>
      <p:sp>
        <p:nvSpPr>
          <p:cNvPr id="4" name="Päivämäärän paikkamerkki 3"/>
          <p:cNvSpPr>
            <a:spLocks noGrp="1"/>
          </p:cNvSpPr>
          <p:nvPr>
            <p:ph type="dt" sz="half" idx="10"/>
          </p:nvPr>
        </p:nvSpPr>
        <p:spPr/>
        <p:txBody>
          <a:bodyPr/>
          <a:lstStyle/>
          <a:p>
            <a:fld id="{D9450BAA-C9DD-4AEE-B893-7A007E82D42D}" type="datetime1">
              <a:rPr lang="fi-FI" smtClean="0"/>
              <a:pPr/>
              <a:t>28.8.2018</a:t>
            </a:fld>
            <a:endParaRPr lang="fi-FI" dirty="0"/>
          </a:p>
        </p:txBody>
      </p:sp>
      <p:sp>
        <p:nvSpPr>
          <p:cNvPr id="5" name="Dian numeron paikkamerkki 4"/>
          <p:cNvSpPr>
            <a:spLocks noGrp="1"/>
          </p:cNvSpPr>
          <p:nvPr>
            <p:ph type="sldNum" sz="quarter" idx="12"/>
          </p:nvPr>
        </p:nvSpPr>
        <p:spPr/>
        <p:txBody>
          <a:bodyPr/>
          <a:lstStyle/>
          <a:p>
            <a:fld id="{87BBD890-9714-47BC-B6FE-73CFFC699143}" type="slidenum">
              <a:rPr lang="fi-FI" smtClean="0"/>
              <a:pPr/>
              <a:t>1</a:t>
            </a:fld>
            <a:endParaRPr lang="fi-FI" dirty="0"/>
          </a:p>
        </p:txBody>
      </p:sp>
    </p:spTree>
    <p:extLst>
      <p:ext uri="{BB962C8B-B14F-4D97-AF65-F5344CB8AC3E}">
        <p14:creationId xmlns:p14="http://schemas.microsoft.com/office/powerpoint/2010/main" val="3160374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n numeron paikkamerkki 2"/>
          <p:cNvSpPr>
            <a:spLocks noGrp="1"/>
          </p:cNvSpPr>
          <p:nvPr>
            <p:ph type="sldNum" sz="quarter" idx="12"/>
          </p:nvPr>
        </p:nvSpPr>
        <p:spPr/>
        <p:txBody>
          <a:bodyPr/>
          <a:lstStyle/>
          <a:p>
            <a:fld id="{87BBD890-9714-47BC-B6FE-73CFFC699143}" type="slidenum">
              <a:rPr lang="fi-FI" smtClean="0"/>
              <a:pPr/>
              <a:t>10</a:t>
            </a:fld>
            <a:endParaRPr lang="fi-FI" dirty="0"/>
          </a:p>
        </p:txBody>
      </p:sp>
      <p:sp>
        <p:nvSpPr>
          <p:cNvPr id="4" name="Otsikko 3"/>
          <p:cNvSpPr>
            <a:spLocks noGrp="1"/>
          </p:cNvSpPr>
          <p:nvPr>
            <p:ph type="title"/>
          </p:nvPr>
        </p:nvSpPr>
        <p:spPr/>
        <p:txBody>
          <a:bodyPr/>
          <a:lstStyle/>
          <a:p>
            <a:r>
              <a:rPr lang="fi-FI" dirty="0" err="1"/>
              <a:t>Authorised</a:t>
            </a:r>
            <a:r>
              <a:rPr lang="fi-FI" dirty="0"/>
              <a:t> </a:t>
            </a:r>
            <a:r>
              <a:rPr lang="fi-FI" dirty="0" err="1"/>
              <a:t>entity</a:t>
            </a:r>
            <a:endParaRPr lang="fi-FI" dirty="0"/>
          </a:p>
        </p:txBody>
      </p:sp>
      <p:sp>
        <p:nvSpPr>
          <p:cNvPr id="5" name="Sisällön paikkamerkki 4"/>
          <p:cNvSpPr>
            <a:spLocks noGrp="1"/>
          </p:cNvSpPr>
          <p:nvPr>
            <p:ph idx="13"/>
          </p:nvPr>
        </p:nvSpPr>
        <p:spPr>
          <a:xfrm>
            <a:off x="467544" y="1345332"/>
            <a:ext cx="7632848" cy="3764281"/>
          </a:xfrm>
        </p:spPr>
        <p:txBody>
          <a:bodyPr>
            <a:noAutofit/>
          </a:bodyPr>
          <a:lstStyle/>
          <a:p>
            <a:pPr marL="0" indent="0">
              <a:buNone/>
            </a:pPr>
            <a:r>
              <a:rPr lang="en-US" sz="2400" dirty="0"/>
              <a:t>Definitions on Article 2:</a:t>
            </a:r>
            <a:endParaRPr lang="fi-FI" sz="2400" dirty="0"/>
          </a:p>
          <a:p>
            <a:pPr marL="0" indent="0">
              <a:buNone/>
            </a:pPr>
            <a:r>
              <a:rPr lang="en-US" sz="2400" dirty="0"/>
              <a:t>(c) "authorized entity" means an entity that is authorized or recognized by the government to provide education, instructional training, adaptive reading or information access to beneficiary persons on a non-profit basis. It also includes a government institution or non-profit organization that provides the same services to beneficiary persons as one of its primary activities or institutional obligations.</a:t>
            </a:r>
            <a:endParaRPr lang="fi-FI" sz="2400" dirty="0"/>
          </a:p>
        </p:txBody>
      </p:sp>
    </p:spTree>
    <p:extLst>
      <p:ext uri="{BB962C8B-B14F-4D97-AF65-F5344CB8AC3E}">
        <p14:creationId xmlns:p14="http://schemas.microsoft.com/office/powerpoint/2010/main" val="380672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B62C2A-FD33-4ECA-8FC5-E5D36B10CCC4}"/>
              </a:ext>
            </a:extLst>
          </p:cNvPr>
          <p:cNvSpPr>
            <a:spLocks noGrp="1"/>
          </p:cNvSpPr>
          <p:nvPr>
            <p:ph type="title"/>
          </p:nvPr>
        </p:nvSpPr>
        <p:spPr>
          <a:xfrm>
            <a:off x="467544" y="360000"/>
            <a:ext cx="7128792" cy="985332"/>
          </a:xfrm>
        </p:spPr>
        <p:txBody>
          <a:bodyPr/>
          <a:lstStyle/>
          <a:p>
            <a:r>
              <a:rPr lang="fi-FI" dirty="0" err="1"/>
              <a:t>Authorised</a:t>
            </a:r>
            <a:r>
              <a:rPr lang="fi-FI" dirty="0"/>
              <a:t> </a:t>
            </a:r>
            <a:r>
              <a:rPr lang="fi-FI" dirty="0" err="1"/>
              <a:t>entity</a:t>
            </a:r>
            <a:endParaRPr lang="fi-FI" dirty="0"/>
          </a:p>
        </p:txBody>
      </p:sp>
      <p:sp>
        <p:nvSpPr>
          <p:cNvPr id="3" name="Sisällön paikkamerkki 2">
            <a:extLst>
              <a:ext uri="{FF2B5EF4-FFF2-40B4-BE49-F238E27FC236}">
                <a16:creationId xmlns:a16="http://schemas.microsoft.com/office/drawing/2014/main" id="{6B0DFB8F-5D12-4B9C-A212-AAC532FACABD}"/>
              </a:ext>
            </a:extLst>
          </p:cNvPr>
          <p:cNvSpPr>
            <a:spLocks noGrp="1"/>
          </p:cNvSpPr>
          <p:nvPr>
            <p:ph idx="1"/>
          </p:nvPr>
        </p:nvSpPr>
        <p:spPr>
          <a:xfrm>
            <a:off x="467544" y="1345332"/>
            <a:ext cx="8208912" cy="3960440"/>
          </a:xfrm>
        </p:spPr>
        <p:txBody>
          <a:bodyPr/>
          <a:lstStyle/>
          <a:p>
            <a:pPr marL="0" indent="0">
              <a:buNone/>
            </a:pPr>
            <a:r>
              <a:rPr lang="en-US" sz="2400" b="1" dirty="0"/>
              <a:t>Agreed statement concerning Article 2(c):</a:t>
            </a:r>
            <a:r>
              <a:rPr lang="en-US" sz="2400" dirty="0"/>
              <a:t>  For the purposes of this Treaty, it is understood that "entities recognized by the government" may include entities receiving financial support from the government to provide education, instructional training, adaptive reading or information access to beneficiary persons on a non-profit basis.</a:t>
            </a:r>
          </a:p>
          <a:p>
            <a:pPr marL="0" indent="0">
              <a:buNone/>
            </a:pPr>
            <a:endParaRPr lang="fi-FI" sz="2400" dirty="0"/>
          </a:p>
          <a:p>
            <a:r>
              <a:rPr lang="fi-FI" sz="2400" dirty="0"/>
              <a:t>Public </a:t>
            </a:r>
            <a:r>
              <a:rPr lang="fi-FI" sz="2400" dirty="0" err="1"/>
              <a:t>libraries</a:t>
            </a:r>
            <a:r>
              <a:rPr lang="fi-FI" sz="2400" dirty="0"/>
              <a:t>, </a:t>
            </a:r>
            <a:r>
              <a:rPr lang="fi-FI" sz="2400" dirty="0" err="1"/>
              <a:t>academic</a:t>
            </a:r>
            <a:r>
              <a:rPr lang="fi-FI" sz="2400" dirty="0"/>
              <a:t> </a:t>
            </a:r>
            <a:r>
              <a:rPr lang="fi-FI" sz="2400" dirty="0" err="1"/>
              <a:t>libraries</a:t>
            </a:r>
            <a:r>
              <a:rPr lang="fi-FI" sz="2400" dirty="0"/>
              <a:t>, </a:t>
            </a:r>
            <a:r>
              <a:rPr lang="fi-FI" sz="2400" dirty="0" err="1"/>
              <a:t>schools</a:t>
            </a:r>
            <a:endParaRPr lang="fi-FI" sz="2400" dirty="0"/>
          </a:p>
        </p:txBody>
      </p:sp>
      <p:sp>
        <p:nvSpPr>
          <p:cNvPr id="4" name="Dian numeron paikkamerkki 3">
            <a:extLst>
              <a:ext uri="{FF2B5EF4-FFF2-40B4-BE49-F238E27FC236}">
                <a16:creationId xmlns:a16="http://schemas.microsoft.com/office/drawing/2014/main" id="{B0C06188-9E89-4B18-A22B-78AB8CF753F2}"/>
              </a:ext>
            </a:extLst>
          </p:cNvPr>
          <p:cNvSpPr>
            <a:spLocks noGrp="1"/>
          </p:cNvSpPr>
          <p:nvPr>
            <p:ph type="sldNum" sz="quarter" idx="12"/>
          </p:nvPr>
        </p:nvSpPr>
        <p:spPr/>
        <p:txBody>
          <a:bodyPr/>
          <a:lstStyle/>
          <a:p>
            <a:fld id="{87BBD890-9714-47BC-B6FE-73CFFC699143}" type="slidenum">
              <a:rPr lang="fi-FI" smtClean="0"/>
              <a:pPr/>
              <a:t>11</a:t>
            </a:fld>
            <a:endParaRPr lang="fi-FI" dirty="0"/>
          </a:p>
        </p:txBody>
      </p:sp>
    </p:spTree>
    <p:extLst>
      <p:ext uri="{BB962C8B-B14F-4D97-AF65-F5344CB8AC3E}">
        <p14:creationId xmlns:p14="http://schemas.microsoft.com/office/powerpoint/2010/main" val="2188454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7B99C8-C048-41F0-B4F1-41EE79716831}"/>
              </a:ext>
            </a:extLst>
          </p:cNvPr>
          <p:cNvSpPr>
            <a:spLocks noGrp="1"/>
          </p:cNvSpPr>
          <p:nvPr>
            <p:ph type="title"/>
          </p:nvPr>
        </p:nvSpPr>
        <p:spPr/>
        <p:txBody>
          <a:bodyPr/>
          <a:lstStyle/>
          <a:p>
            <a:r>
              <a:rPr lang="en-US" dirty="0"/>
              <a:t>What can authorized entities do?</a:t>
            </a:r>
            <a:br>
              <a:rPr lang="fi-FI" dirty="0"/>
            </a:br>
            <a:endParaRPr lang="fi-FI" dirty="0"/>
          </a:p>
        </p:txBody>
      </p:sp>
      <p:sp>
        <p:nvSpPr>
          <p:cNvPr id="3" name="Sisällön paikkamerkki 2">
            <a:extLst>
              <a:ext uri="{FF2B5EF4-FFF2-40B4-BE49-F238E27FC236}">
                <a16:creationId xmlns:a16="http://schemas.microsoft.com/office/drawing/2014/main" id="{925511FC-7713-4F0C-84AF-D13ABCA43FF5}"/>
              </a:ext>
            </a:extLst>
          </p:cNvPr>
          <p:cNvSpPr>
            <a:spLocks noGrp="1"/>
          </p:cNvSpPr>
          <p:nvPr>
            <p:ph idx="1"/>
          </p:nvPr>
        </p:nvSpPr>
        <p:spPr/>
        <p:txBody>
          <a:bodyPr/>
          <a:lstStyle/>
          <a:p>
            <a:r>
              <a:rPr lang="en-US" sz="2400" dirty="0"/>
              <a:t>They can make accessible copies of a work without the authorization of the copyright </a:t>
            </a:r>
            <a:r>
              <a:rPr lang="en-US" sz="2400" dirty="0" err="1"/>
              <a:t>rightholder</a:t>
            </a:r>
            <a:r>
              <a:rPr lang="en-US" sz="2400" dirty="0"/>
              <a:t>. </a:t>
            </a:r>
          </a:p>
          <a:p>
            <a:r>
              <a:rPr lang="en-US" sz="2400" dirty="0"/>
              <a:t>They can distribute accessible copies to beneficiary persons and other authorized entities. (Article 4)</a:t>
            </a:r>
            <a:endParaRPr lang="fi-FI" sz="2400" dirty="0"/>
          </a:p>
          <a:p>
            <a:endParaRPr lang="fi-FI" dirty="0"/>
          </a:p>
        </p:txBody>
      </p:sp>
      <p:sp>
        <p:nvSpPr>
          <p:cNvPr id="4" name="Dian numeron paikkamerkki 3">
            <a:extLst>
              <a:ext uri="{FF2B5EF4-FFF2-40B4-BE49-F238E27FC236}">
                <a16:creationId xmlns:a16="http://schemas.microsoft.com/office/drawing/2014/main" id="{541FDFCD-B1CB-4D27-811A-EBB3A4899E9D}"/>
              </a:ext>
            </a:extLst>
          </p:cNvPr>
          <p:cNvSpPr>
            <a:spLocks noGrp="1"/>
          </p:cNvSpPr>
          <p:nvPr>
            <p:ph type="sldNum" sz="quarter" idx="12"/>
          </p:nvPr>
        </p:nvSpPr>
        <p:spPr/>
        <p:txBody>
          <a:bodyPr/>
          <a:lstStyle/>
          <a:p>
            <a:fld id="{87BBD890-9714-47BC-B6FE-73CFFC699143}" type="slidenum">
              <a:rPr lang="fi-FI" smtClean="0"/>
              <a:pPr/>
              <a:t>12</a:t>
            </a:fld>
            <a:endParaRPr lang="fi-FI" dirty="0"/>
          </a:p>
        </p:txBody>
      </p:sp>
    </p:spTree>
    <p:extLst>
      <p:ext uri="{BB962C8B-B14F-4D97-AF65-F5344CB8AC3E}">
        <p14:creationId xmlns:p14="http://schemas.microsoft.com/office/powerpoint/2010/main" val="1936416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7CA0EE-9A40-432D-8509-00384D093A3D}"/>
              </a:ext>
            </a:extLst>
          </p:cNvPr>
          <p:cNvSpPr>
            <a:spLocks noGrp="1"/>
          </p:cNvSpPr>
          <p:nvPr>
            <p:ph type="title"/>
          </p:nvPr>
        </p:nvSpPr>
        <p:spPr>
          <a:xfrm>
            <a:off x="467544" y="360000"/>
            <a:ext cx="7128792" cy="913324"/>
          </a:xfrm>
        </p:spPr>
        <p:txBody>
          <a:bodyPr/>
          <a:lstStyle/>
          <a:p>
            <a:r>
              <a:rPr lang="fi-FI" dirty="0"/>
              <a:t>How?</a:t>
            </a:r>
          </a:p>
        </p:txBody>
      </p:sp>
      <p:sp>
        <p:nvSpPr>
          <p:cNvPr id="3" name="Sisällön paikkamerkki 2">
            <a:extLst>
              <a:ext uri="{FF2B5EF4-FFF2-40B4-BE49-F238E27FC236}">
                <a16:creationId xmlns:a16="http://schemas.microsoft.com/office/drawing/2014/main" id="{06D3EC28-B493-4F41-8480-4BA9EB81DFB7}"/>
              </a:ext>
            </a:extLst>
          </p:cNvPr>
          <p:cNvSpPr>
            <a:spLocks noGrp="1"/>
          </p:cNvSpPr>
          <p:nvPr>
            <p:ph idx="1"/>
          </p:nvPr>
        </p:nvSpPr>
        <p:spPr>
          <a:xfrm>
            <a:off x="467544" y="1129308"/>
            <a:ext cx="8208912" cy="4176464"/>
          </a:xfrm>
        </p:spPr>
        <p:txBody>
          <a:bodyPr/>
          <a:lstStyle/>
          <a:p>
            <a:pPr marL="0" indent="0">
              <a:buNone/>
            </a:pPr>
            <a:r>
              <a:rPr lang="en-US" dirty="0"/>
              <a:t>An authorized entity </a:t>
            </a:r>
            <a:r>
              <a:rPr lang="en-US" b="1" dirty="0"/>
              <a:t>establishes and follows its own practices</a:t>
            </a:r>
            <a:r>
              <a:rPr lang="en-US" dirty="0"/>
              <a:t>:</a:t>
            </a:r>
            <a:endParaRPr lang="fi-FI" dirty="0"/>
          </a:p>
          <a:p>
            <a:r>
              <a:rPr lang="en-US" dirty="0"/>
              <a:t>(</a:t>
            </a:r>
            <a:r>
              <a:rPr lang="en-US" dirty="0" err="1"/>
              <a:t>i</a:t>
            </a:r>
            <a:r>
              <a:rPr lang="en-US" dirty="0"/>
              <a:t>)  to establish that the persons it serves are beneficiary persons;</a:t>
            </a:r>
            <a:endParaRPr lang="fi-FI" dirty="0"/>
          </a:p>
          <a:p>
            <a:r>
              <a:rPr lang="en-US" dirty="0"/>
              <a:t>(ii) to limit to beneficiary persons and/or authorized entities its distribution and making available of accessible format copies;</a:t>
            </a:r>
            <a:endParaRPr lang="fi-FI" dirty="0"/>
          </a:p>
          <a:p>
            <a:r>
              <a:rPr lang="en-US" dirty="0"/>
              <a:t>(iii) to discourage the reproduction, distribution and making available of unauthorized copies;  and</a:t>
            </a:r>
            <a:endParaRPr lang="fi-FI" dirty="0"/>
          </a:p>
          <a:p>
            <a:r>
              <a:rPr lang="en-US" dirty="0"/>
              <a:t>(iv) to maintain due care in, and records of, its handling of copies of works, while respecting the privacy of beneficiary persons</a:t>
            </a:r>
            <a:endParaRPr lang="fi-FI" dirty="0"/>
          </a:p>
          <a:p>
            <a:endParaRPr lang="fi-FI" dirty="0"/>
          </a:p>
        </p:txBody>
      </p:sp>
      <p:sp>
        <p:nvSpPr>
          <p:cNvPr id="4" name="Dian numeron paikkamerkki 3">
            <a:extLst>
              <a:ext uri="{FF2B5EF4-FFF2-40B4-BE49-F238E27FC236}">
                <a16:creationId xmlns:a16="http://schemas.microsoft.com/office/drawing/2014/main" id="{2B4FC19B-A48C-4927-B446-BEEBB690B800}"/>
              </a:ext>
            </a:extLst>
          </p:cNvPr>
          <p:cNvSpPr>
            <a:spLocks noGrp="1"/>
          </p:cNvSpPr>
          <p:nvPr>
            <p:ph type="sldNum" sz="quarter" idx="12"/>
          </p:nvPr>
        </p:nvSpPr>
        <p:spPr/>
        <p:txBody>
          <a:bodyPr/>
          <a:lstStyle/>
          <a:p>
            <a:fld id="{87BBD890-9714-47BC-B6FE-73CFFC699143}" type="slidenum">
              <a:rPr lang="fi-FI" smtClean="0"/>
              <a:pPr/>
              <a:t>13</a:t>
            </a:fld>
            <a:endParaRPr lang="fi-FI" dirty="0"/>
          </a:p>
        </p:txBody>
      </p:sp>
    </p:spTree>
    <p:extLst>
      <p:ext uri="{BB962C8B-B14F-4D97-AF65-F5344CB8AC3E}">
        <p14:creationId xmlns:p14="http://schemas.microsoft.com/office/powerpoint/2010/main" val="233222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D459B4-F3E4-45A4-BFC7-3EC4B77B0D39}"/>
              </a:ext>
            </a:extLst>
          </p:cNvPr>
          <p:cNvSpPr>
            <a:spLocks noGrp="1"/>
          </p:cNvSpPr>
          <p:nvPr>
            <p:ph type="title"/>
          </p:nvPr>
        </p:nvSpPr>
        <p:spPr/>
        <p:txBody>
          <a:bodyPr/>
          <a:lstStyle/>
          <a:p>
            <a:r>
              <a:rPr lang="fi-FI" dirty="0" err="1"/>
              <a:t>Own</a:t>
            </a:r>
            <a:r>
              <a:rPr lang="fi-FI" dirty="0"/>
              <a:t> </a:t>
            </a:r>
            <a:r>
              <a:rPr lang="fi-FI" dirty="0" err="1"/>
              <a:t>practices</a:t>
            </a:r>
            <a:r>
              <a:rPr lang="fi-FI" dirty="0"/>
              <a:t>?</a:t>
            </a:r>
          </a:p>
        </p:txBody>
      </p:sp>
      <p:sp>
        <p:nvSpPr>
          <p:cNvPr id="3" name="Sisällön paikkamerkki 2">
            <a:extLst>
              <a:ext uri="{FF2B5EF4-FFF2-40B4-BE49-F238E27FC236}">
                <a16:creationId xmlns:a16="http://schemas.microsoft.com/office/drawing/2014/main" id="{46CB5E3D-59B1-44C5-9F65-54297E404EF7}"/>
              </a:ext>
            </a:extLst>
          </p:cNvPr>
          <p:cNvSpPr>
            <a:spLocks noGrp="1"/>
          </p:cNvSpPr>
          <p:nvPr>
            <p:ph idx="1"/>
          </p:nvPr>
        </p:nvSpPr>
        <p:spPr>
          <a:xfrm>
            <a:off x="467544" y="1417340"/>
            <a:ext cx="8208912" cy="3888432"/>
          </a:xfrm>
        </p:spPr>
        <p:txBody>
          <a:bodyPr>
            <a:normAutofit/>
          </a:bodyPr>
          <a:lstStyle/>
          <a:p>
            <a:r>
              <a:rPr lang="fi-FI" sz="2800" dirty="0"/>
              <a:t>It is </a:t>
            </a:r>
            <a:r>
              <a:rPr lang="fi-FI" sz="2800" dirty="0" err="1"/>
              <a:t>not</a:t>
            </a:r>
            <a:r>
              <a:rPr lang="fi-FI" sz="2800" dirty="0"/>
              <a:t> </a:t>
            </a:r>
            <a:r>
              <a:rPr lang="fi-FI" sz="2800" dirty="0" err="1"/>
              <a:t>very</a:t>
            </a:r>
            <a:r>
              <a:rPr lang="fi-FI" sz="2800" dirty="0"/>
              <a:t> </a:t>
            </a:r>
            <a:r>
              <a:rPr lang="fi-FI" sz="2800" dirty="0" err="1"/>
              <a:t>clear</a:t>
            </a:r>
            <a:r>
              <a:rPr lang="fi-FI" sz="2800" dirty="0"/>
              <a:t> </a:t>
            </a:r>
            <a:r>
              <a:rPr lang="fi-FI" sz="2800" dirty="0" err="1"/>
              <a:t>what</a:t>
            </a:r>
            <a:r>
              <a:rPr lang="fi-FI" sz="2800" dirty="0"/>
              <a:t> </a:t>
            </a:r>
            <a:r>
              <a:rPr lang="fi-FI" sz="2800" dirty="0" err="1"/>
              <a:t>these</a:t>
            </a:r>
            <a:r>
              <a:rPr lang="fi-FI" sz="2800" dirty="0"/>
              <a:t> </a:t>
            </a:r>
            <a:r>
              <a:rPr lang="fi-FI" sz="2800" dirty="0" err="1"/>
              <a:t>practices</a:t>
            </a:r>
            <a:r>
              <a:rPr lang="fi-FI" sz="2800" dirty="0"/>
              <a:t> </a:t>
            </a:r>
            <a:r>
              <a:rPr lang="fi-FI" sz="2800" dirty="0" err="1"/>
              <a:t>are</a:t>
            </a:r>
            <a:r>
              <a:rPr lang="fi-FI" sz="2800" dirty="0"/>
              <a:t>.</a:t>
            </a:r>
          </a:p>
          <a:p>
            <a:r>
              <a:rPr lang="fi-FI" sz="2800" dirty="0" err="1"/>
              <a:t>AEs</a:t>
            </a:r>
            <a:r>
              <a:rPr lang="fi-FI" sz="2800" dirty="0"/>
              <a:t> </a:t>
            </a:r>
            <a:r>
              <a:rPr lang="fi-FI" sz="2800" dirty="0" err="1"/>
              <a:t>can</a:t>
            </a:r>
            <a:r>
              <a:rPr lang="fi-FI" sz="2800" dirty="0"/>
              <a:t> </a:t>
            </a:r>
            <a:r>
              <a:rPr lang="fi-FI" sz="2800" dirty="0" err="1"/>
              <a:t>co-operate</a:t>
            </a:r>
            <a:r>
              <a:rPr lang="fi-FI" sz="2800" dirty="0"/>
              <a:t>, </a:t>
            </a:r>
            <a:r>
              <a:rPr lang="fi-FI" sz="2800" dirty="0" err="1"/>
              <a:t>share</a:t>
            </a:r>
            <a:r>
              <a:rPr lang="fi-FI" sz="2800" dirty="0"/>
              <a:t> </a:t>
            </a:r>
            <a:r>
              <a:rPr lang="fi-FI" sz="2800" dirty="0" err="1"/>
              <a:t>information</a:t>
            </a:r>
            <a:r>
              <a:rPr lang="fi-FI" sz="2800" dirty="0"/>
              <a:t> and </a:t>
            </a:r>
            <a:r>
              <a:rPr lang="fi-FI" sz="2800" dirty="0" err="1"/>
              <a:t>best</a:t>
            </a:r>
            <a:r>
              <a:rPr lang="fi-FI" sz="2800" dirty="0"/>
              <a:t> </a:t>
            </a:r>
            <a:r>
              <a:rPr lang="fi-FI" sz="2800" dirty="0" err="1"/>
              <a:t>practices</a:t>
            </a:r>
            <a:r>
              <a:rPr lang="fi-FI" sz="2800" dirty="0"/>
              <a:t>.</a:t>
            </a:r>
          </a:p>
          <a:p>
            <a:endParaRPr lang="fi-FI" sz="2800" dirty="0"/>
          </a:p>
        </p:txBody>
      </p:sp>
      <p:sp>
        <p:nvSpPr>
          <p:cNvPr id="4" name="Dian numeron paikkamerkki 3">
            <a:extLst>
              <a:ext uri="{FF2B5EF4-FFF2-40B4-BE49-F238E27FC236}">
                <a16:creationId xmlns:a16="http://schemas.microsoft.com/office/drawing/2014/main" id="{C052493A-4BEB-4797-B957-6C05A2E20F78}"/>
              </a:ext>
            </a:extLst>
          </p:cNvPr>
          <p:cNvSpPr>
            <a:spLocks noGrp="1"/>
          </p:cNvSpPr>
          <p:nvPr>
            <p:ph type="sldNum" sz="quarter" idx="12"/>
          </p:nvPr>
        </p:nvSpPr>
        <p:spPr/>
        <p:txBody>
          <a:bodyPr/>
          <a:lstStyle/>
          <a:p>
            <a:fld id="{87BBD890-9714-47BC-B6FE-73CFFC699143}" type="slidenum">
              <a:rPr lang="fi-FI" smtClean="0"/>
              <a:pPr/>
              <a:t>14</a:t>
            </a:fld>
            <a:endParaRPr lang="fi-FI" dirty="0"/>
          </a:p>
        </p:txBody>
      </p:sp>
    </p:spTree>
    <p:extLst>
      <p:ext uri="{BB962C8B-B14F-4D97-AF65-F5344CB8AC3E}">
        <p14:creationId xmlns:p14="http://schemas.microsoft.com/office/powerpoint/2010/main" val="191053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459B79-58C5-4DB1-B8C8-D497E12DCC9B}"/>
              </a:ext>
            </a:extLst>
          </p:cNvPr>
          <p:cNvSpPr>
            <a:spLocks noGrp="1"/>
          </p:cNvSpPr>
          <p:nvPr>
            <p:ph type="title"/>
          </p:nvPr>
        </p:nvSpPr>
        <p:spPr>
          <a:xfrm>
            <a:off x="467544" y="360000"/>
            <a:ext cx="7128792" cy="913324"/>
          </a:xfrm>
        </p:spPr>
        <p:txBody>
          <a:bodyPr/>
          <a:lstStyle/>
          <a:p>
            <a:r>
              <a:rPr lang="fi-FI" dirty="0"/>
              <a:t>A </a:t>
            </a:r>
            <a:r>
              <a:rPr lang="fi-FI" dirty="0" err="1"/>
              <a:t>new</a:t>
            </a:r>
            <a:r>
              <a:rPr lang="fi-FI" dirty="0"/>
              <a:t> Guide on MT </a:t>
            </a:r>
            <a:r>
              <a:rPr lang="fi-FI" dirty="0" err="1"/>
              <a:t>implementation</a:t>
            </a:r>
            <a:endParaRPr lang="fi-FI" dirty="0"/>
          </a:p>
        </p:txBody>
      </p:sp>
      <p:sp>
        <p:nvSpPr>
          <p:cNvPr id="3" name="Sisällön paikkamerkki 2">
            <a:extLst>
              <a:ext uri="{FF2B5EF4-FFF2-40B4-BE49-F238E27FC236}">
                <a16:creationId xmlns:a16="http://schemas.microsoft.com/office/drawing/2014/main" id="{59F3037F-BD93-41BE-BB38-9362E35BD812}"/>
              </a:ext>
            </a:extLst>
          </p:cNvPr>
          <p:cNvSpPr>
            <a:spLocks noGrp="1"/>
          </p:cNvSpPr>
          <p:nvPr>
            <p:ph idx="1"/>
          </p:nvPr>
        </p:nvSpPr>
        <p:spPr>
          <a:xfrm>
            <a:off x="467544" y="1705372"/>
            <a:ext cx="8208912" cy="3600400"/>
          </a:xfrm>
        </p:spPr>
        <p:txBody>
          <a:bodyPr>
            <a:normAutofit/>
          </a:bodyPr>
          <a:lstStyle/>
          <a:p>
            <a:r>
              <a:rPr lang="fi-FI" sz="2400" dirty="0" err="1"/>
              <a:t>Getting</a:t>
            </a:r>
            <a:r>
              <a:rPr lang="fi-FI" sz="2400" dirty="0"/>
              <a:t> </a:t>
            </a:r>
            <a:r>
              <a:rPr lang="fi-FI" sz="2400" dirty="0" err="1"/>
              <a:t>Started</a:t>
            </a:r>
            <a:r>
              <a:rPr lang="fi-FI" sz="2400" dirty="0"/>
              <a:t>. </a:t>
            </a:r>
            <a:r>
              <a:rPr lang="en-US" sz="2400" dirty="0"/>
              <a:t>Implementing the Marrakesh Treaty for persons with print disabilities</a:t>
            </a:r>
          </a:p>
          <a:p>
            <a:r>
              <a:rPr lang="en-US" sz="2400" dirty="0"/>
              <a:t>A practical guide for librarians</a:t>
            </a:r>
          </a:p>
          <a:p>
            <a:r>
              <a:rPr lang="en-US" sz="2400" dirty="0"/>
              <a:t>Published 27 August 2018 at LPD Session!</a:t>
            </a:r>
          </a:p>
          <a:p>
            <a:r>
              <a:rPr lang="en-US" sz="2400" dirty="0">
                <a:hlinkClick r:id="rId2"/>
              </a:rPr>
              <a:t>Available</a:t>
            </a:r>
            <a:r>
              <a:rPr lang="en-US" sz="2400" dirty="0"/>
              <a:t> </a:t>
            </a:r>
            <a:r>
              <a:rPr lang="fi-FI" sz="2400" dirty="0"/>
              <a:t>in English, </a:t>
            </a:r>
            <a:r>
              <a:rPr lang="fi-FI" sz="2400" dirty="0" err="1"/>
              <a:t>French</a:t>
            </a:r>
            <a:r>
              <a:rPr lang="fi-FI" sz="2400" dirty="0"/>
              <a:t> and Spanish as pdf and Word </a:t>
            </a:r>
            <a:r>
              <a:rPr lang="fi-FI" sz="2400" dirty="0" err="1"/>
              <a:t>document</a:t>
            </a:r>
            <a:r>
              <a:rPr lang="fi-FI" sz="2400" dirty="0"/>
              <a:t>.</a:t>
            </a:r>
          </a:p>
        </p:txBody>
      </p:sp>
      <p:sp>
        <p:nvSpPr>
          <p:cNvPr id="4" name="Dian numeron paikkamerkki 3">
            <a:extLst>
              <a:ext uri="{FF2B5EF4-FFF2-40B4-BE49-F238E27FC236}">
                <a16:creationId xmlns:a16="http://schemas.microsoft.com/office/drawing/2014/main" id="{ABF3B927-82E7-4A03-8560-83EDFCEAD277}"/>
              </a:ext>
            </a:extLst>
          </p:cNvPr>
          <p:cNvSpPr>
            <a:spLocks noGrp="1"/>
          </p:cNvSpPr>
          <p:nvPr>
            <p:ph type="sldNum" sz="quarter" idx="12"/>
          </p:nvPr>
        </p:nvSpPr>
        <p:spPr/>
        <p:txBody>
          <a:bodyPr/>
          <a:lstStyle/>
          <a:p>
            <a:fld id="{87BBD890-9714-47BC-B6FE-73CFFC699143}" type="slidenum">
              <a:rPr lang="fi-FI" smtClean="0"/>
              <a:pPr/>
              <a:t>15</a:t>
            </a:fld>
            <a:endParaRPr lang="fi-FI" dirty="0"/>
          </a:p>
        </p:txBody>
      </p:sp>
    </p:spTree>
    <p:extLst>
      <p:ext uri="{BB962C8B-B14F-4D97-AF65-F5344CB8AC3E}">
        <p14:creationId xmlns:p14="http://schemas.microsoft.com/office/powerpoint/2010/main" val="271078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459B79-58C5-4DB1-B8C8-D497E12DCC9B}"/>
              </a:ext>
            </a:extLst>
          </p:cNvPr>
          <p:cNvSpPr>
            <a:spLocks noGrp="1"/>
          </p:cNvSpPr>
          <p:nvPr>
            <p:ph type="title"/>
          </p:nvPr>
        </p:nvSpPr>
        <p:spPr>
          <a:xfrm>
            <a:off x="467544" y="360000"/>
            <a:ext cx="7128792" cy="913324"/>
          </a:xfrm>
        </p:spPr>
        <p:txBody>
          <a:bodyPr/>
          <a:lstStyle/>
          <a:p>
            <a:r>
              <a:rPr lang="fi-FI" dirty="0" err="1"/>
              <a:t>Getting</a:t>
            </a:r>
            <a:r>
              <a:rPr lang="fi-FI" dirty="0"/>
              <a:t> </a:t>
            </a:r>
            <a:r>
              <a:rPr lang="fi-FI" dirty="0" err="1"/>
              <a:t>Started</a:t>
            </a:r>
            <a:endParaRPr lang="fi-FI" dirty="0"/>
          </a:p>
        </p:txBody>
      </p:sp>
      <p:sp>
        <p:nvSpPr>
          <p:cNvPr id="3" name="Sisällön paikkamerkki 2">
            <a:extLst>
              <a:ext uri="{FF2B5EF4-FFF2-40B4-BE49-F238E27FC236}">
                <a16:creationId xmlns:a16="http://schemas.microsoft.com/office/drawing/2014/main" id="{59F3037F-BD93-41BE-BB38-9362E35BD812}"/>
              </a:ext>
            </a:extLst>
          </p:cNvPr>
          <p:cNvSpPr>
            <a:spLocks noGrp="1"/>
          </p:cNvSpPr>
          <p:nvPr>
            <p:ph idx="1"/>
          </p:nvPr>
        </p:nvSpPr>
        <p:spPr>
          <a:xfrm>
            <a:off x="467544" y="1705372"/>
            <a:ext cx="8208912" cy="3600400"/>
          </a:xfrm>
        </p:spPr>
        <p:txBody>
          <a:bodyPr>
            <a:normAutofit/>
          </a:bodyPr>
          <a:lstStyle/>
          <a:p>
            <a:r>
              <a:rPr lang="fi-FI" sz="2400" dirty="0" err="1"/>
              <a:t>Contents</a:t>
            </a:r>
            <a:r>
              <a:rPr lang="fi-FI" sz="2400" dirty="0"/>
              <a:t>: 24 </a:t>
            </a:r>
            <a:r>
              <a:rPr lang="fi-FI" sz="2400" dirty="0" err="1"/>
              <a:t>questions</a:t>
            </a:r>
            <a:r>
              <a:rPr lang="fi-FI" sz="2400" dirty="0"/>
              <a:t> and </a:t>
            </a:r>
            <a:r>
              <a:rPr lang="fi-FI" sz="2400" dirty="0" err="1"/>
              <a:t>answers</a:t>
            </a:r>
            <a:endParaRPr lang="fi-FI" sz="2400" dirty="0"/>
          </a:p>
          <a:p>
            <a:r>
              <a:rPr lang="en-US" sz="2400" dirty="0"/>
              <a:t>It is licensed under the Creative Commons Attribution 4.0 International </a:t>
            </a:r>
            <a:r>
              <a:rPr lang="en-US" sz="2400" dirty="0" err="1"/>
              <a:t>licence</a:t>
            </a:r>
            <a:r>
              <a:rPr lang="en-US" sz="2400" dirty="0"/>
              <a:t> (CC BY 4.0), which means you are free to copy, distribute, translate, adapt and make commercial use of the work, provided that any use is made with attribution to IFLA, WBU and EIFL.</a:t>
            </a:r>
            <a:endParaRPr lang="fi-FI" sz="2400" dirty="0"/>
          </a:p>
        </p:txBody>
      </p:sp>
      <p:sp>
        <p:nvSpPr>
          <p:cNvPr id="4" name="Dian numeron paikkamerkki 3">
            <a:extLst>
              <a:ext uri="{FF2B5EF4-FFF2-40B4-BE49-F238E27FC236}">
                <a16:creationId xmlns:a16="http://schemas.microsoft.com/office/drawing/2014/main" id="{ABF3B927-82E7-4A03-8560-83EDFCEAD277}"/>
              </a:ext>
            </a:extLst>
          </p:cNvPr>
          <p:cNvSpPr>
            <a:spLocks noGrp="1"/>
          </p:cNvSpPr>
          <p:nvPr>
            <p:ph type="sldNum" sz="quarter" idx="12"/>
          </p:nvPr>
        </p:nvSpPr>
        <p:spPr/>
        <p:txBody>
          <a:bodyPr/>
          <a:lstStyle/>
          <a:p>
            <a:fld id="{87BBD890-9714-47BC-B6FE-73CFFC699143}" type="slidenum">
              <a:rPr lang="fi-FI" smtClean="0"/>
              <a:pPr/>
              <a:t>16</a:t>
            </a:fld>
            <a:endParaRPr lang="fi-FI" dirty="0"/>
          </a:p>
        </p:txBody>
      </p:sp>
    </p:spTree>
    <p:extLst>
      <p:ext uri="{BB962C8B-B14F-4D97-AF65-F5344CB8AC3E}">
        <p14:creationId xmlns:p14="http://schemas.microsoft.com/office/powerpoint/2010/main" val="1446062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181B0A-217D-45B5-9104-023E28455B2F}"/>
              </a:ext>
            </a:extLst>
          </p:cNvPr>
          <p:cNvSpPr>
            <a:spLocks noGrp="1"/>
          </p:cNvSpPr>
          <p:nvPr>
            <p:ph type="title"/>
          </p:nvPr>
        </p:nvSpPr>
        <p:spPr/>
        <p:txBody>
          <a:bodyPr/>
          <a:lstStyle/>
          <a:p>
            <a:r>
              <a:rPr lang="fi-FI" dirty="0" err="1"/>
              <a:t>Co-operation</a:t>
            </a:r>
            <a:r>
              <a:rPr lang="fi-FI" dirty="0"/>
              <a:t> </a:t>
            </a:r>
            <a:r>
              <a:rPr lang="fi-FI" dirty="0" err="1"/>
              <a:t>with</a:t>
            </a:r>
            <a:r>
              <a:rPr lang="fi-FI" dirty="0"/>
              <a:t> </a:t>
            </a:r>
            <a:r>
              <a:rPr lang="fi-FI" dirty="0" err="1"/>
              <a:t>publishers</a:t>
            </a:r>
            <a:endParaRPr lang="fi-FI" dirty="0"/>
          </a:p>
        </p:txBody>
      </p:sp>
      <p:sp>
        <p:nvSpPr>
          <p:cNvPr id="3" name="Sisällön paikkamerkki 2">
            <a:extLst>
              <a:ext uri="{FF2B5EF4-FFF2-40B4-BE49-F238E27FC236}">
                <a16:creationId xmlns:a16="http://schemas.microsoft.com/office/drawing/2014/main" id="{CC3B3D5F-3D58-4411-9514-71866F694C5B}"/>
              </a:ext>
            </a:extLst>
          </p:cNvPr>
          <p:cNvSpPr>
            <a:spLocks noGrp="1"/>
          </p:cNvSpPr>
          <p:nvPr>
            <p:ph idx="1"/>
          </p:nvPr>
        </p:nvSpPr>
        <p:spPr/>
        <p:txBody>
          <a:bodyPr>
            <a:normAutofit/>
          </a:bodyPr>
          <a:lstStyle/>
          <a:p>
            <a:r>
              <a:rPr lang="fi-FI" sz="2800" dirty="0" err="1"/>
              <a:t>Authorised</a:t>
            </a:r>
            <a:r>
              <a:rPr lang="fi-FI" sz="2800" dirty="0"/>
              <a:t> </a:t>
            </a:r>
            <a:r>
              <a:rPr lang="fi-FI" sz="2800" dirty="0" err="1"/>
              <a:t>entities</a:t>
            </a:r>
            <a:r>
              <a:rPr lang="fi-FI" sz="2800" dirty="0"/>
              <a:t> </a:t>
            </a:r>
            <a:r>
              <a:rPr lang="fi-FI" sz="2800" dirty="0" err="1"/>
              <a:t>have</a:t>
            </a:r>
            <a:r>
              <a:rPr lang="fi-FI" sz="2800" dirty="0"/>
              <a:t> </a:t>
            </a:r>
            <a:r>
              <a:rPr lang="fi-FI" sz="2800" dirty="0" err="1"/>
              <a:t>significant</a:t>
            </a:r>
            <a:r>
              <a:rPr lang="fi-FI" sz="2800" dirty="0"/>
              <a:t> </a:t>
            </a:r>
            <a:r>
              <a:rPr lang="fi-FI" sz="2800" dirty="0" err="1"/>
              <a:t>knowledge</a:t>
            </a:r>
            <a:r>
              <a:rPr lang="fi-FI" sz="2800" dirty="0"/>
              <a:t> on </a:t>
            </a:r>
            <a:r>
              <a:rPr lang="fi-FI" sz="2800" dirty="0" err="1"/>
              <a:t>accessible</a:t>
            </a:r>
            <a:r>
              <a:rPr lang="fi-FI" sz="2800" dirty="0"/>
              <a:t> publishing</a:t>
            </a:r>
          </a:p>
          <a:p>
            <a:r>
              <a:rPr lang="fi-FI" sz="2800" dirty="0" err="1"/>
              <a:t>Let’s</a:t>
            </a:r>
            <a:r>
              <a:rPr lang="fi-FI" sz="2800" dirty="0"/>
              <a:t> </a:t>
            </a:r>
            <a:r>
              <a:rPr lang="fi-FI" sz="2800" dirty="0" err="1"/>
              <a:t>share</a:t>
            </a:r>
            <a:r>
              <a:rPr lang="fi-FI" sz="2800" dirty="0"/>
              <a:t> </a:t>
            </a:r>
            <a:r>
              <a:rPr lang="fi-FI" sz="2800" dirty="0" err="1"/>
              <a:t>our</a:t>
            </a:r>
            <a:r>
              <a:rPr lang="fi-FI" sz="2800" dirty="0"/>
              <a:t> </a:t>
            </a:r>
            <a:r>
              <a:rPr lang="fi-FI" sz="2800" dirty="0" err="1"/>
              <a:t>knowledge</a:t>
            </a:r>
            <a:r>
              <a:rPr lang="fi-FI" sz="2800" dirty="0"/>
              <a:t> </a:t>
            </a:r>
            <a:r>
              <a:rPr lang="fi-FI" sz="2800" dirty="0" err="1"/>
              <a:t>with</a:t>
            </a:r>
            <a:r>
              <a:rPr lang="fi-FI" sz="2800" dirty="0"/>
              <a:t> </a:t>
            </a:r>
            <a:r>
              <a:rPr lang="fi-FI" sz="2800" dirty="0" err="1"/>
              <a:t>publishers</a:t>
            </a:r>
            <a:r>
              <a:rPr lang="fi-FI" sz="2800" dirty="0"/>
              <a:t> and help </a:t>
            </a:r>
            <a:r>
              <a:rPr lang="fi-FI" sz="2800" dirty="0" err="1"/>
              <a:t>them</a:t>
            </a:r>
            <a:r>
              <a:rPr lang="fi-FI" sz="2800" dirty="0"/>
              <a:t> </a:t>
            </a:r>
            <a:r>
              <a:rPr lang="fi-FI" sz="2800" dirty="0" err="1"/>
              <a:t>make</a:t>
            </a:r>
            <a:r>
              <a:rPr lang="fi-FI" sz="2800" dirty="0"/>
              <a:t> </a:t>
            </a:r>
            <a:r>
              <a:rPr lang="fi-FI" sz="2800" dirty="0" err="1"/>
              <a:t>all</a:t>
            </a:r>
            <a:r>
              <a:rPr lang="fi-FI" sz="2800" dirty="0"/>
              <a:t> </a:t>
            </a:r>
            <a:r>
              <a:rPr lang="fi-FI" sz="2800" dirty="0" err="1"/>
              <a:t>digital</a:t>
            </a:r>
            <a:r>
              <a:rPr lang="fi-FI" sz="2800" dirty="0"/>
              <a:t> publishing </a:t>
            </a:r>
            <a:r>
              <a:rPr lang="fi-FI" sz="2800" dirty="0" err="1"/>
              <a:t>accessible</a:t>
            </a:r>
            <a:r>
              <a:rPr lang="fi-FI" sz="2800" dirty="0"/>
              <a:t>!</a:t>
            </a:r>
          </a:p>
        </p:txBody>
      </p:sp>
      <p:sp>
        <p:nvSpPr>
          <p:cNvPr id="4" name="Dian numeron paikkamerkki 3">
            <a:extLst>
              <a:ext uri="{FF2B5EF4-FFF2-40B4-BE49-F238E27FC236}">
                <a16:creationId xmlns:a16="http://schemas.microsoft.com/office/drawing/2014/main" id="{49306955-AC96-4AF0-A6EF-30B0BDB56D38}"/>
              </a:ext>
            </a:extLst>
          </p:cNvPr>
          <p:cNvSpPr>
            <a:spLocks noGrp="1"/>
          </p:cNvSpPr>
          <p:nvPr>
            <p:ph type="sldNum" sz="quarter" idx="12"/>
          </p:nvPr>
        </p:nvSpPr>
        <p:spPr/>
        <p:txBody>
          <a:bodyPr/>
          <a:lstStyle/>
          <a:p>
            <a:fld id="{87BBD890-9714-47BC-B6FE-73CFFC699143}" type="slidenum">
              <a:rPr lang="fi-FI" smtClean="0"/>
              <a:pPr/>
              <a:t>17</a:t>
            </a:fld>
            <a:endParaRPr lang="fi-FI" dirty="0"/>
          </a:p>
        </p:txBody>
      </p:sp>
    </p:spTree>
    <p:extLst>
      <p:ext uri="{BB962C8B-B14F-4D97-AF65-F5344CB8AC3E}">
        <p14:creationId xmlns:p14="http://schemas.microsoft.com/office/powerpoint/2010/main" val="2824393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aotsikko 1"/>
          <p:cNvSpPr>
            <a:spLocks noGrp="1"/>
          </p:cNvSpPr>
          <p:nvPr>
            <p:ph type="subTitle" idx="1"/>
          </p:nvPr>
        </p:nvSpPr>
        <p:spPr>
          <a:xfrm>
            <a:off x="971600" y="1273324"/>
            <a:ext cx="6097820" cy="3168352"/>
          </a:xfrm>
        </p:spPr>
        <p:txBody>
          <a:bodyPr>
            <a:normAutofit/>
          </a:bodyPr>
          <a:lstStyle/>
          <a:p>
            <a:endParaRPr lang="fi-FI" sz="1800" dirty="0"/>
          </a:p>
          <a:p>
            <a:r>
              <a:rPr lang="fi-FI" sz="4000" dirty="0" err="1"/>
              <a:t>Thank</a:t>
            </a:r>
            <a:r>
              <a:rPr lang="fi-FI" sz="4000" dirty="0"/>
              <a:t> </a:t>
            </a:r>
            <a:r>
              <a:rPr lang="fi-FI" sz="4000" dirty="0" err="1"/>
              <a:t>you</a:t>
            </a:r>
            <a:r>
              <a:rPr lang="fi-FI" sz="4000" dirty="0"/>
              <a:t>! Kiitos!</a:t>
            </a:r>
          </a:p>
          <a:p>
            <a:endParaRPr lang="fi-FI" sz="2000" dirty="0"/>
          </a:p>
          <a:p>
            <a:endParaRPr lang="fi-FI" sz="2000" dirty="0"/>
          </a:p>
          <a:p>
            <a:r>
              <a:rPr lang="fi-FI" sz="2000" dirty="0"/>
              <a:t>Kirsi Ylänne, Accessibility </a:t>
            </a:r>
            <a:r>
              <a:rPr lang="fi-FI" sz="2000" dirty="0" err="1"/>
              <a:t>specialist</a:t>
            </a:r>
            <a:endParaRPr lang="fi-FI" sz="2000" dirty="0"/>
          </a:p>
          <a:p>
            <a:r>
              <a:rPr lang="fi-FI" sz="2000" dirty="0" err="1"/>
              <a:t>Email</a:t>
            </a:r>
            <a:r>
              <a:rPr lang="fi-FI" sz="2000" dirty="0"/>
              <a:t>: kirsi.ylanne@celia.fi</a:t>
            </a:r>
          </a:p>
          <a:p>
            <a:endParaRPr lang="fi-FI" sz="2000" dirty="0"/>
          </a:p>
        </p:txBody>
      </p:sp>
    </p:spTree>
    <p:extLst>
      <p:ext uri="{BB962C8B-B14F-4D97-AF65-F5344CB8AC3E}">
        <p14:creationId xmlns:p14="http://schemas.microsoft.com/office/powerpoint/2010/main" val="161294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3B186D-E3EA-44F2-A1A4-9F1415C32929}"/>
              </a:ext>
            </a:extLst>
          </p:cNvPr>
          <p:cNvSpPr>
            <a:spLocks noGrp="1"/>
          </p:cNvSpPr>
          <p:nvPr>
            <p:ph type="title"/>
          </p:nvPr>
        </p:nvSpPr>
        <p:spPr>
          <a:xfrm>
            <a:off x="467544" y="360000"/>
            <a:ext cx="7128792" cy="913324"/>
          </a:xfrm>
        </p:spPr>
        <p:txBody>
          <a:bodyPr/>
          <a:lstStyle/>
          <a:p>
            <a:r>
              <a:rPr lang="fi-FI" dirty="0" err="1"/>
              <a:t>Introduction</a:t>
            </a:r>
            <a:r>
              <a:rPr lang="fi-FI" dirty="0"/>
              <a:t> </a:t>
            </a:r>
          </a:p>
        </p:txBody>
      </p:sp>
      <p:sp>
        <p:nvSpPr>
          <p:cNvPr id="3" name="Sisällön paikkamerkki 2">
            <a:extLst>
              <a:ext uri="{FF2B5EF4-FFF2-40B4-BE49-F238E27FC236}">
                <a16:creationId xmlns:a16="http://schemas.microsoft.com/office/drawing/2014/main" id="{0138B0FA-72B3-42CC-BD03-6757C049867B}"/>
              </a:ext>
            </a:extLst>
          </p:cNvPr>
          <p:cNvSpPr>
            <a:spLocks noGrp="1"/>
          </p:cNvSpPr>
          <p:nvPr>
            <p:ph idx="1"/>
          </p:nvPr>
        </p:nvSpPr>
        <p:spPr>
          <a:xfrm>
            <a:off x="467544" y="1417340"/>
            <a:ext cx="8208912" cy="3888432"/>
          </a:xfrm>
        </p:spPr>
        <p:txBody>
          <a:bodyPr>
            <a:normAutofit/>
          </a:bodyPr>
          <a:lstStyle/>
          <a:p>
            <a:r>
              <a:rPr lang="en-US" sz="3200" dirty="0"/>
              <a:t>Kirsi Ylänne, accessibility specialist</a:t>
            </a:r>
          </a:p>
          <a:p>
            <a:r>
              <a:rPr lang="en-US" sz="3200" dirty="0"/>
              <a:t>Celia Library for the Print Disabled, Finland</a:t>
            </a:r>
          </a:p>
          <a:p>
            <a:pPr lvl="1"/>
            <a:r>
              <a:rPr lang="en-US" sz="3000" dirty="0"/>
              <a:t> Under Finnish Ministry of Education and Culture</a:t>
            </a:r>
          </a:p>
          <a:p>
            <a:pPr lvl="1"/>
            <a:r>
              <a:rPr lang="en-US" sz="3000" dirty="0"/>
              <a:t> Act on Library for the Blind</a:t>
            </a:r>
          </a:p>
          <a:p>
            <a:pPr marL="457200" lvl="1" indent="0">
              <a:buNone/>
            </a:pPr>
            <a:endParaRPr lang="fi-FI" sz="3000" dirty="0"/>
          </a:p>
        </p:txBody>
      </p:sp>
      <p:sp>
        <p:nvSpPr>
          <p:cNvPr id="4" name="Dian numeron paikkamerkki 3">
            <a:extLst>
              <a:ext uri="{FF2B5EF4-FFF2-40B4-BE49-F238E27FC236}">
                <a16:creationId xmlns:a16="http://schemas.microsoft.com/office/drawing/2014/main" id="{6BFBA019-FCC9-458B-BB59-62496EA8DB20}"/>
              </a:ext>
            </a:extLst>
          </p:cNvPr>
          <p:cNvSpPr>
            <a:spLocks noGrp="1"/>
          </p:cNvSpPr>
          <p:nvPr>
            <p:ph type="sldNum" sz="quarter" idx="12"/>
          </p:nvPr>
        </p:nvSpPr>
        <p:spPr/>
        <p:txBody>
          <a:bodyPr/>
          <a:lstStyle/>
          <a:p>
            <a:fld id="{87BBD890-9714-47BC-B6FE-73CFFC699143}" type="slidenum">
              <a:rPr lang="fi-FI" smtClean="0"/>
              <a:pPr/>
              <a:t>2</a:t>
            </a:fld>
            <a:endParaRPr lang="fi-FI" dirty="0"/>
          </a:p>
        </p:txBody>
      </p:sp>
    </p:spTree>
    <p:extLst>
      <p:ext uri="{BB962C8B-B14F-4D97-AF65-F5344CB8AC3E}">
        <p14:creationId xmlns:p14="http://schemas.microsoft.com/office/powerpoint/2010/main" val="929455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CDDF028-621D-4A72-902D-065F64B8EE0F}"/>
              </a:ext>
            </a:extLst>
          </p:cNvPr>
          <p:cNvSpPr>
            <a:spLocks noGrp="1"/>
          </p:cNvSpPr>
          <p:nvPr>
            <p:ph type="title"/>
          </p:nvPr>
        </p:nvSpPr>
        <p:spPr/>
        <p:txBody>
          <a:bodyPr/>
          <a:lstStyle/>
          <a:p>
            <a:r>
              <a:rPr lang="fi-FI" dirty="0" err="1"/>
              <a:t>Introduction</a:t>
            </a:r>
            <a:endParaRPr lang="fi-FI" dirty="0"/>
          </a:p>
        </p:txBody>
      </p:sp>
      <p:sp>
        <p:nvSpPr>
          <p:cNvPr id="3" name="Sisällön paikkamerkki 2">
            <a:extLst>
              <a:ext uri="{FF2B5EF4-FFF2-40B4-BE49-F238E27FC236}">
                <a16:creationId xmlns:a16="http://schemas.microsoft.com/office/drawing/2014/main" id="{44AA6AE2-CF53-4C8F-B75F-C4CA71D03D62}"/>
              </a:ext>
            </a:extLst>
          </p:cNvPr>
          <p:cNvSpPr>
            <a:spLocks noGrp="1"/>
          </p:cNvSpPr>
          <p:nvPr>
            <p:ph idx="1"/>
          </p:nvPr>
        </p:nvSpPr>
        <p:spPr>
          <a:xfrm>
            <a:off x="467544" y="1273324"/>
            <a:ext cx="8208912" cy="4032448"/>
          </a:xfrm>
        </p:spPr>
        <p:txBody>
          <a:bodyPr>
            <a:normAutofit/>
          </a:bodyPr>
          <a:lstStyle/>
          <a:p>
            <a:r>
              <a:rPr lang="en-US" sz="3200" dirty="0"/>
              <a:t>Finland is European Union </a:t>
            </a:r>
            <a:r>
              <a:rPr lang="en-US" sz="3200" dirty="0" err="1"/>
              <a:t>memberstate</a:t>
            </a:r>
            <a:endParaRPr lang="en-US" sz="3200" dirty="0"/>
          </a:p>
          <a:p>
            <a:r>
              <a:rPr lang="en-US" sz="3200" dirty="0"/>
              <a:t>EU is ratifying the Marrakesh Treaty</a:t>
            </a:r>
          </a:p>
          <a:p>
            <a:r>
              <a:rPr lang="en-US" sz="3200" dirty="0" err="1"/>
              <a:t>Memberstates</a:t>
            </a:r>
            <a:r>
              <a:rPr lang="en-US" sz="3200" dirty="0"/>
              <a:t> updating their copyright acts</a:t>
            </a:r>
            <a:endParaRPr lang="fi-FI" sz="3200" dirty="0"/>
          </a:p>
          <a:p>
            <a:r>
              <a:rPr lang="fi-FI" sz="3200" dirty="0" err="1"/>
              <a:t>Commenting</a:t>
            </a:r>
            <a:r>
              <a:rPr lang="fi-FI" sz="3200" dirty="0"/>
              <a:t> </a:t>
            </a:r>
            <a:r>
              <a:rPr lang="fi-FI" sz="3200" dirty="0" err="1"/>
              <a:t>the</a:t>
            </a:r>
            <a:r>
              <a:rPr lang="fi-FI" sz="3200" dirty="0"/>
              <a:t> </a:t>
            </a:r>
            <a:r>
              <a:rPr lang="fi-FI" sz="3200" dirty="0" err="1"/>
              <a:t>update</a:t>
            </a:r>
            <a:endParaRPr lang="fi-FI" sz="3200" dirty="0"/>
          </a:p>
          <a:p>
            <a:pPr lvl="1"/>
            <a:r>
              <a:rPr lang="fi-FI" sz="3000" dirty="0">
                <a:hlinkClick r:id="rId2"/>
              </a:rPr>
              <a:t>EIFL Guide for Libraries</a:t>
            </a:r>
            <a:endParaRPr lang="fi-FI" sz="3000" dirty="0"/>
          </a:p>
          <a:p>
            <a:pPr lvl="1"/>
            <a:r>
              <a:rPr lang="fi-FI" sz="3000" dirty="0"/>
              <a:t>IFLA &amp; EBLIDA for EU </a:t>
            </a:r>
            <a:r>
              <a:rPr lang="fi-FI" sz="3000" dirty="0" err="1"/>
              <a:t>Ratification</a:t>
            </a:r>
            <a:endParaRPr lang="en-US" sz="3000" dirty="0"/>
          </a:p>
        </p:txBody>
      </p:sp>
      <p:sp>
        <p:nvSpPr>
          <p:cNvPr id="4" name="Dian numeron paikkamerkki 3">
            <a:extLst>
              <a:ext uri="{FF2B5EF4-FFF2-40B4-BE49-F238E27FC236}">
                <a16:creationId xmlns:a16="http://schemas.microsoft.com/office/drawing/2014/main" id="{0D2D1779-0EDF-4E65-B1E0-3B83BEBF4B37}"/>
              </a:ext>
            </a:extLst>
          </p:cNvPr>
          <p:cNvSpPr>
            <a:spLocks noGrp="1"/>
          </p:cNvSpPr>
          <p:nvPr>
            <p:ph type="sldNum" sz="quarter" idx="12"/>
          </p:nvPr>
        </p:nvSpPr>
        <p:spPr/>
        <p:txBody>
          <a:bodyPr/>
          <a:lstStyle/>
          <a:p>
            <a:fld id="{87BBD890-9714-47BC-B6FE-73CFFC699143}" type="slidenum">
              <a:rPr lang="fi-FI" smtClean="0"/>
              <a:pPr/>
              <a:t>3</a:t>
            </a:fld>
            <a:endParaRPr lang="fi-FI" dirty="0"/>
          </a:p>
        </p:txBody>
      </p:sp>
    </p:spTree>
    <p:extLst>
      <p:ext uri="{BB962C8B-B14F-4D97-AF65-F5344CB8AC3E}">
        <p14:creationId xmlns:p14="http://schemas.microsoft.com/office/powerpoint/2010/main" val="3437502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330263"/>
            <a:ext cx="7128792" cy="1260482"/>
          </a:xfrm>
        </p:spPr>
        <p:txBody>
          <a:bodyPr/>
          <a:lstStyle/>
          <a:p>
            <a:r>
              <a:rPr lang="fi-FI" dirty="0"/>
              <a:t>IFLA LPD</a:t>
            </a:r>
          </a:p>
        </p:txBody>
      </p:sp>
      <p:sp>
        <p:nvSpPr>
          <p:cNvPr id="3" name="Sisällön paikkamerkki 2"/>
          <p:cNvSpPr>
            <a:spLocks noGrp="1"/>
          </p:cNvSpPr>
          <p:nvPr>
            <p:ph idx="1"/>
          </p:nvPr>
        </p:nvSpPr>
        <p:spPr>
          <a:xfrm>
            <a:off x="467544" y="1417340"/>
            <a:ext cx="8280920" cy="3888432"/>
          </a:xfrm>
        </p:spPr>
        <p:txBody>
          <a:bodyPr>
            <a:normAutofit/>
          </a:bodyPr>
          <a:lstStyle/>
          <a:p>
            <a:r>
              <a:rPr lang="en-US" sz="2800" dirty="0"/>
              <a:t>International Federation of Library Associations and Institutions</a:t>
            </a:r>
          </a:p>
          <a:p>
            <a:r>
              <a:rPr lang="en-US" sz="2800" dirty="0"/>
              <a:t>Libraries Serving Persons with Print Disabilities Section</a:t>
            </a:r>
          </a:p>
          <a:p>
            <a:pPr lvl="1"/>
            <a:r>
              <a:rPr lang="en-US" sz="2400" dirty="0"/>
              <a:t>Until 2009 Libraries for the Blind Section</a:t>
            </a:r>
            <a:endParaRPr lang="en-US" sz="2600" dirty="0"/>
          </a:p>
          <a:p>
            <a:r>
              <a:rPr lang="en-US" sz="2800" dirty="0"/>
              <a:t>All organizations with library services for persons with print disabilities are welcome to become a member of the LPD Section.</a:t>
            </a:r>
          </a:p>
        </p:txBody>
      </p:sp>
      <p:sp>
        <p:nvSpPr>
          <p:cNvPr id="4" name="Dian numeron paikkamerkki 3"/>
          <p:cNvSpPr>
            <a:spLocks noGrp="1"/>
          </p:cNvSpPr>
          <p:nvPr>
            <p:ph type="sldNum" sz="quarter" idx="12"/>
          </p:nvPr>
        </p:nvSpPr>
        <p:spPr/>
        <p:txBody>
          <a:bodyPr/>
          <a:lstStyle/>
          <a:p>
            <a:fld id="{87BBD890-9714-47BC-B6FE-73CFFC699143}" type="slidenum">
              <a:rPr lang="fi-FI" smtClean="0"/>
              <a:pPr/>
              <a:t>4</a:t>
            </a:fld>
            <a:endParaRPr lang="fi-FI" dirty="0"/>
          </a:p>
        </p:txBody>
      </p:sp>
      <p:pic>
        <p:nvPicPr>
          <p:cNvPr id="7" name="Kuva 6">
            <a:extLst>
              <a:ext uri="{FF2B5EF4-FFF2-40B4-BE49-F238E27FC236}">
                <a16:creationId xmlns:a16="http://schemas.microsoft.com/office/drawing/2014/main" id="{308203C3-3808-4E21-BE88-F55E7C10AC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7528" y="129123"/>
            <a:ext cx="1751415" cy="1395482"/>
          </a:xfrm>
          <a:prstGeom prst="rect">
            <a:avLst/>
          </a:prstGeom>
        </p:spPr>
      </p:pic>
      <p:pic>
        <p:nvPicPr>
          <p:cNvPr id="9" name="Kuva 8">
            <a:extLst>
              <a:ext uri="{FF2B5EF4-FFF2-40B4-BE49-F238E27FC236}">
                <a16:creationId xmlns:a16="http://schemas.microsoft.com/office/drawing/2014/main" id="{EF44BE01-9142-46A3-B6AD-77F783882A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904" y="236388"/>
            <a:ext cx="1130159" cy="1180952"/>
          </a:xfrm>
          <a:prstGeom prst="rect">
            <a:avLst/>
          </a:prstGeom>
        </p:spPr>
      </p:pic>
    </p:spTree>
    <p:extLst>
      <p:ext uri="{BB962C8B-B14F-4D97-AF65-F5344CB8AC3E}">
        <p14:creationId xmlns:p14="http://schemas.microsoft.com/office/powerpoint/2010/main" val="169808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330263"/>
            <a:ext cx="7128792" cy="1260482"/>
          </a:xfrm>
        </p:spPr>
        <p:txBody>
          <a:bodyPr/>
          <a:lstStyle/>
          <a:p>
            <a:r>
              <a:rPr lang="fi-FI" dirty="0"/>
              <a:t>IFLA LPD</a:t>
            </a:r>
          </a:p>
        </p:txBody>
      </p:sp>
      <p:sp>
        <p:nvSpPr>
          <p:cNvPr id="3" name="Sisällön paikkamerkki 2"/>
          <p:cNvSpPr>
            <a:spLocks noGrp="1"/>
          </p:cNvSpPr>
          <p:nvPr>
            <p:ph idx="1"/>
          </p:nvPr>
        </p:nvSpPr>
        <p:spPr>
          <a:xfrm>
            <a:off x="467544" y="1417340"/>
            <a:ext cx="8280920" cy="3888432"/>
          </a:xfrm>
        </p:spPr>
        <p:txBody>
          <a:bodyPr>
            <a:normAutofit/>
          </a:bodyPr>
          <a:lstStyle/>
          <a:p>
            <a:r>
              <a:rPr lang="en-US" sz="2800" dirty="0"/>
              <a:t>The mission of the IFLA LPD is to advocate for </a:t>
            </a:r>
            <a:r>
              <a:rPr lang="en-US" sz="2800" b="1" dirty="0"/>
              <a:t>library services that are equitable and accessible for persons with a print disability</a:t>
            </a:r>
            <a:r>
              <a:rPr lang="en-US" sz="2800" dirty="0"/>
              <a:t>.</a:t>
            </a:r>
            <a:endParaRPr lang="fi-FI" sz="2800" dirty="0"/>
          </a:p>
          <a:p>
            <a:pPr marL="0" indent="0">
              <a:buNone/>
            </a:pPr>
            <a:endParaRPr lang="en-US" sz="2800" dirty="0"/>
          </a:p>
        </p:txBody>
      </p:sp>
      <p:sp>
        <p:nvSpPr>
          <p:cNvPr id="4" name="Dian numeron paikkamerkki 3"/>
          <p:cNvSpPr>
            <a:spLocks noGrp="1"/>
          </p:cNvSpPr>
          <p:nvPr>
            <p:ph type="sldNum" sz="quarter" idx="12"/>
          </p:nvPr>
        </p:nvSpPr>
        <p:spPr/>
        <p:txBody>
          <a:bodyPr/>
          <a:lstStyle/>
          <a:p>
            <a:fld id="{87BBD890-9714-47BC-B6FE-73CFFC699143}" type="slidenum">
              <a:rPr lang="fi-FI" smtClean="0"/>
              <a:pPr/>
              <a:t>5</a:t>
            </a:fld>
            <a:endParaRPr lang="fi-FI" dirty="0"/>
          </a:p>
        </p:txBody>
      </p:sp>
    </p:spTree>
    <p:extLst>
      <p:ext uri="{BB962C8B-B14F-4D97-AF65-F5344CB8AC3E}">
        <p14:creationId xmlns:p14="http://schemas.microsoft.com/office/powerpoint/2010/main" val="700792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8E723E-60A0-4494-BECE-C2286611DF0F}"/>
              </a:ext>
            </a:extLst>
          </p:cNvPr>
          <p:cNvSpPr>
            <a:spLocks noGrp="1"/>
          </p:cNvSpPr>
          <p:nvPr>
            <p:ph type="title"/>
          </p:nvPr>
        </p:nvSpPr>
        <p:spPr>
          <a:xfrm>
            <a:off x="467544" y="360000"/>
            <a:ext cx="7128792" cy="769308"/>
          </a:xfrm>
        </p:spPr>
        <p:txBody>
          <a:bodyPr/>
          <a:lstStyle/>
          <a:p>
            <a:r>
              <a:rPr lang="fi-FI" dirty="0"/>
              <a:t>IFLA LPD </a:t>
            </a:r>
            <a:r>
              <a:rPr lang="fi-FI" dirty="0" err="1"/>
              <a:t>goals</a:t>
            </a:r>
            <a:endParaRPr lang="fi-FI" dirty="0"/>
          </a:p>
        </p:txBody>
      </p:sp>
      <p:sp>
        <p:nvSpPr>
          <p:cNvPr id="3" name="Sisällön paikkamerkki 2">
            <a:extLst>
              <a:ext uri="{FF2B5EF4-FFF2-40B4-BE49-F238E27FC236}">
                <a16:creationId xmlns:a16="http://schemas.microsoft.com/office/drawing/2014/main" id="{1D4F0BC9-750B-4979-9893-9F57877618A1}"/>
              </a:ext>
            </a:extLst>
          </p:cNvPr>
          <p:cNvSpPr>
            <a:spLocks noGrp="1"/>
          </p:cNvSpPr>
          <p:nvPr>
            <p:ph idx="1"/>
          </p:nvPr>
        </p:nvSpPr>
        <p:spPr>
          <a:xfrm>
            <a:off x="467544" y="1273324"/>
            <a:ext cx="8208912" cy="4032448"/>
          </a:xfrm>
        </p:spPr>
        <p:txBody>
          <a:bodyPr>
            <a:normAutofit/>
          </a:bodyPr>
          <a:lstStyle/>
          <a:p>
            <a:pPr lvl="0"/>
            <a:r>
              <a:rPr lang="en-US" sz="2400" dirty="0"/>
              <a:t>To f</a:t>
            </a:r>
            <a:r>
              <a:rPr lang="en-GB" sz="2400" dirty="0" err="1"/>
              <a:t>urther</a:t>
            </a:r>
            <a:r>
              <a:rPr lang="en-GB" sz="2400" dirty="0"/>
              <a:t> development and active participation in the international library network through sharing accessible materials and services to persons with print disabilities.</a:t>
            </a:r>
            <a:endParaRPr lang="en-US" sz="2400" dirty="0"/>
          </a:p>
          <a:p>
            <a:pPr lvl="0"/>
            <a:r>
              <a:rPr lang="en-US" sz="2400" dirty="0"/>
              <a:t>To influence international policy on access to knowledge and information.</a:t>
            </a:r>
          </a:p>
          <a:p>
            <a:pPr lvl="0"/>
            <a:r>
              <a:rPr lang="en-GB" sz="2400" dirty="0"/>
              <a:t>Establish and support guidelines and best practice of products and services to persons with print disabilities.</a:t>
            </a:r>
          </a:p>
          <a:p>
            <a:pPr lvl="0"/>
            <a:r>
              <a:rPr lang="en-US" sz="2400" dirty="0"/>
              <a:t>Raise the profile of LPD and accessible library services within the library community.</a:t>
            </a:r>
            <a:endParaRPr lang="fi-FI" sz="2400" dirty="0"/>
          </a:p>
          <a:p>
            <a:endParaRPr lang="fi-FI" dirty="0"/>
          </a:p>
        </p:txBody>
      </p:sp>
      <p:sp>
        <p:nvSpPr>
          <p:cNvPr id="4" name="Dian numeron paikkamerkki 3">
            <a:extLst>
              <a:ext uri="{FF2B5EF4-FFF2-40B4-BE49-F238E27FC236}">
                <a16:creationId xmlns:a16="http://schemas.microsoft.com/office/drawing/2014/main" id="{4C0AF046-B4EB-4EDD-A50F-A650E4F36C87}"/>
              </a:ext>
            </a:extLst>
          </p:cNvPr>
          <p:cNvSpPr>
            <a:spLocks noGrp="1"/>
          </p:cNvSpPr>
          <p:nvPr>
            <p:ph type="sldNum" sz="quarter" idx="12"/>
          </p:nvPr>
        </p:nvSpPr>
        <p:spPr/>
        <p:txBody>
          <a:bodyPr/>
          <a:lstStyle/>
          <a:p>
            <a:fld id="{87BBD890-9714-47BC-B6FE-73CFFC699143}" type="slidenum">
              <a:rPr lang="fi-FI" smtClean="0"/>
              <a:pPr/>
              <a:t>6</a:t>
            </a:fld>
            <a:endParaRPr lang="fi-FI" dirty="0"/>
          </a:p>
        </p:txBody>
      </p:sp>
    </p:spTree>
    <p:extLst>
      <p:ext uri="{BB962C8B-B14F-4D97-AF65-F5344CB8AC3E}">
        <p14:creationId xmlns:p14="http://schemas.microsoft.com/office/powerpoint/2010/main" val="14740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8E723E-60A0-4494-BECE-C2286611DF0F}"/>
              </a:ext>
            </a:extLst>
          </p:cNvPr>
          <p:cNvSpPr>
            <a:spLocks noGrp="1"/>
          </p:cNvSpPr>
          <p:nvPr>
            <p:ph type="title"/>
          </p:nvPr>
        </p:nvSpPr>
        <p:spPr>
          <a:xfrm>
            <a:off x="467544" y="360000"/>
            <a:ext cx="7128792" cy="769308"/>
          </a:xfrm>
        </p:spPr>
        <p:txBody>
          <a:bodyPr/>
          <a:lstStyle/>
          <a:p>
            <a:r>
              <a:rPr lang="fi-FI" dirty="0"/>
              <a:t>IFLA LPD </a:t>
            </a:r>
            <a:r>
              <a:rPr lang="fi-FI" dirty="0" err="1"/>
              <a:t>actions</a:t>
            </a:r>
            <a:endParaRPr lang="fi-FI" dirty="0"/>
          </a:p>
        </p:txBody>
      </p:sp>
      <p:sp>
        <p:nvSpPr>
          <p:cNvPr id="3" name="Sisällön paikkamerkki 2">
            <a:extLst>
              <a:ext uri="{FF2B5EF4-FFF2-40B4-BE49-F238E27FC236}">
                <a16:creationId xmlns:a16="http://schemas.microsoft.com/office/drawing/2014/main" id="{1D4F0BC9-750B-4979-9893-9F57877618A1}"/>
              </a:ext>
            </a:extLst>
          </p:cNvPr>
          <p:cNvSpPr>
            <a:spLocks noGrp="1"/>
          </p:cNvSpPr>
          <p:nvPr>
            <p:ph idx="1"/>
          </p:nvPr>
        </p:nvSpPr>
        <p:spPr>
          <a:xfrm>
            <a:off x="467544" y="1273324"/>
            <a:ext cx="8208912" cy="4032448"/>
          </a:xfrm>
        </p:spPr>
        <p:txBody>
          <a:bodyPr>
            <a:normAutofit/>
          </a:bodyPr>
          <a:lstStyle/>
          <a:p>
            <a:r>
              <a:rPr lang="en-US" sz="2800" dirty="0"/>
              <a:t>supporting the ratification and implementation of the Marrakesh Treaty</a:t>
            </a:r>
            <a:endParaRPr lang="fi-FI" sz="2800" dirty="0"/>
          </a:p>
          <a:p>
            <a:pPr lvl="0"/>
            <a:r>
              <a:rPr lang="en-US" sz="2800" dirty="0"/>
              <a:t>contributing to the development of the Accessible Book Consortium (ABC)</a:t>
            </a:r>
            <a:endParaRPr lang="fi-FI" sz="2800" dirty="0"/>
          </a:p>
          <a:p>
            <a:pPr lvl="0"/>
            <a:r>
              <a:rPr lang="en-US" sz="2800" dirty="0"/>
              <a:t>maintaining a partnership with the DAISY Consortium.</a:t>
            </a:r>
            <a:endParaRPr lang="fi-FI" sz="2800" dirty="0"/>
          </a:p>
          <a:p>
            <a:pPr lvl="0"/>
            <a:r>
              <a:rPr lang="en-US" sz="2800" dirty="0"/>
              <a:t>engaging IFLA HQ to make its publications, events and website accessible to all.</a:t>
            </a:r>
            <a:endParaRPr lang="fi-FI" sz="2800" dirty="0"/>
          </a:p>
          <a:p>
            <a:pPr lvl="0"/>
            <a:endParaRPr lang="fi-FI" sz="2400" dirty="0"/>
          </a:p>
          <a:p>
            <a:endParaRPr lang="fi-FI" dirty="0"/>
          </a:p>
        </p:txBody>
      </p:sp>
      <p:sp>
        <p:nvSpPr>
          <p:cNvPr id="4" name="Dian numeron paikkamerkki 3">
            <a:extLst>
              <a:ext uri="{FF2B5EF4-FFF2-40B4-BE49-F238E27FC236}">
                <a16:creationId xmlns:a16="http://schemas.microsoft.com/office/drawing/2014/main" id="{4C0AF046-B4EB-4EDD-A50F-A650E4F36C87}"/>
              </a:ext>
            </a:extLst>
          </p:cNvPr>
          <p:cNvSpPr>
            <a:spLocks noGrp="1"/>
          </p:cNvSpPr>
          <p:nvPr>
            <p:ph type="sldNum" sz="quarter" idx="12"/>
          </p:nvPr>
        </p:nvSpPr>
        <p:spPr/>
        <p:txBody>
          <a:bodyPr/>
          <a:lstStyle/>
          <a:p>
            <a:fld id="{87BBD890-9714-47BC-B6FE-73CFFC699143}" type="slidenum">
              <a:rPr lang="fi-FI" smtClean="0"/>
              <a:pPr/>
              <a:t>7</a:t>
            </a:fld>
            <a:endParaRPr lang="fi-FI" dirty="0"/>
          </a:p>
        </p:txBody>
      </p:sp>
    </p:spTree>
    <p:extLst>
      <p:ext uri="{BB962C8B-B14F-4D97-AF65-F5344CB8AC3E}">
        <p14:creationId xmlns:p14="http://schemas.microsoft.com/office/powerpoint/2010/main" val="262144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330263"/>
            <a:ext cx="7128792" cy="1260482"/>
          </a:xfrm>
        </p:spPr>
        <p:txBody>
          <a:bodyPr/>
          <a:lstStyle/>
          <a:p>
            <a:r>
              <a:rPr lang="fi-FI" dirty="0"/>
              <a:t>IFLA LPD online</a:t>
            </a:r>
          </a:p>
        </p:txBody>
      </p:sp>
      <p:sp>
        <p:nvSpPr>
          <p:cNvPr id="3" name="Sisällön paikkamerkki 2"/>
          <p:cNvSpPr>
            <a:spLocks noGrp="1"/>
          </p:cNvSpPr>
          <p:nvPr>
            <p:ph idx="1"/>
          </p:nvPr>
        </p:nvSpPr>
        <p:spPr>
          <a:xfrm>
            <a:off x="467544" y="1417340"/>
            <a:ext cx="8280920" cy="3888432"/>
          </a:xfrm>
        </p:spPr>
        <p:txBody>
          <a:bodyPr>
            <a:normAutofit/>
          </a:bodyPr>
          <a:lstStyle/>
          <a:p>
            <a:r>
              <a:rPr lang="fi-FI" sz="2800" dirty="0" err="1">
                <a:latin typeface="Trebuchet MS" panose="020B0603020202020204" pitchFamily="34" charset="0"/>
              </a:rPr>
              <a:t>Webpage</a:t>
            </a:r>
            <a:r>
              <a:rPr lang="fi-FI" sz="2800" dirty="0">
                <a:latin typeface="Trebuchet MS" panose="020B0603020202020204" pitchFamily="34" charset="0"/>
              </a:rPr>
              <a:t>: </a:t>
            </a:r>
            <a:r>
              <a:rPr lang="fi-FI" sz="2800" dirty="0">
                <a:latin typeface="Trebuchet MS" panose="020B0603020202020204" pitchFamily="34" charset="0"/>
                <a:hlinkClick r:id="rId2"/>
              </a:rPr>
              <a:t>www.ifla.org/lpd</a:t>
            </a:r>
            <a:endParaRPr lang="fi-FI" sz="2800" dirty="0">
              <a:latin typeface="Trebuchet MS" panose="020B0603020202020204" pitchFamily="34" charset="0"/>
            </a:endParaRPr>
          </a:p>
          <a:p>
            <a:r>
              <a:rPr lang="fi-FI" sz="2800" dirty="0">
                <a:latin typeface="Trebuchet MS" panose="020B0603020202020204" pitchFamily="34" charset="0"/>
              </a:rPr>
              <a:t>Facebook </a:t>
            </a:r>
            <a:br>
              <a:rPr lang="fi-FI" sz="2800" dirty="0">
                <a:latin typeface="Trebuchet MS" panose="020B0603020202020204" pitchFamily="34" charset="0"/>
              </a:rPr>
            </a:br>
            <a:r>
              <a:rPr lang="fi-FI" sz="2800" dirty="0">
                <a:latin typeface="Trebuchet MS" panose="020B0603020202020204" pitchFamily="34" charset="0"/>
              </a:rPr>
              <a:t>	FB Page: facebook.com/</a:t>
            </a:r>
            <a:r>
              <a:rPr lang="fi-FI" sz="2800" dirty="0" err="1">
                <a:latin typeface="Trebuchet MS" panose="020B0603020202020204" pitchFamily="34" charset="0"/>
              </a:rPr>
              <a:t>iflalpd</a:t>
            </a:r>
            <a:r>
              <a:rPr lang="fi-FI" sz="2800" dirty="0">
                <a:latin typeface="Trebuchet MS" panose="020B0603020202020204" pitchFamily="34" charset="0"/>
              </a:rPr>
              <a:t>/  </a:t>
            </a:r>
            <a:br>
              <a:rPr lang="fi-FI" sz="2800" dirty="0">
                <a:latin typeface="Trebuchet MS" panose="020B0603020202020204" pitchFamily="34" charset="0"/>
              </a:rPr>
            </a:br>
            <a:r>
              <a:rPr lang="fi-FI" sz="2800" dirty="0">
                <a:latin typeface="Trebuchet MS" panose="020B0603020202020204" pitchFamily="34" charset="0"/>
              </a:rPr>
              <a:t>	For </a:t>
            </a:r>
            <a:r>
              <a:rPr lang="fi-FI" sz="2800" dirty="0" err="1">
                <a:latin typeface="Trebuchet MS" panose="020B0603020202020204" pitchFamily="34" charset="0"/>
              </a:rPr>
              <a:t>discussion</a:t>
            </a:r>
            <a:r>
              <a:rPr lang="fi-FI" sz="2800" dirty="0">
                <a:latin typeface="Trebuchet MS" panose="020B0603020202020204" pitchFamily="34" charset="0"/>
              </a:rPr>
              <a:t>: </a:t>
            </a:r>
            <a:r>
              <a:rPr lang="fi-FI" sz="2400" dirty="0">
                <a:latin typeface="Trebuchet MS" panose="020B0603020202020204" pitchFamily="34" charset="0"/>
              </a:rPr>
              <a:t>IFLA LPD Group</a:t>
            </a:r>
          </a:p>
          <a:p>
            <a:r>
              <a:rPr lang="fi-FI" sz="2800" dirty="0">
                <a:latin typeface="Trebuchet MS" panose="020B0603020202020204" pitchFamily="34" charset="0"/>
              </a:rPr>
              <a:t>Twitter: @IFLA_LPD</a:t>
            </a:r>
            <a:endParaRPr lang="fi-FI" sz="2800" dirty="0"/>
          </a:p>
          <a:p>
            <a:endParaRPr lang="en-US" sz="2800" dirty="0"/>
          </a:p>
        </p:txBody>
      </p:sp>
      <p:sp>
        <p:nvSpPr>
          <p:cNvPr id="4" name="Dian numeron paikkamerkki 3"/>
          <p:cNvSpPr>
            <a:spLocks noGrp="1"/>
          </p:cNvSpPr>
          <p:nvPr>
            <p:ph type="sldNum" sz="quarter" idx="12"/>
          </p:nvPr>
        </p:nvSpPr>
        <p:spPr/>
        <p:txBody>
          <a:bodyPr/>
          <a:lstStyle/>
          <a:p>
            <a:fld id="{87BBD890-9714-47BC-B6FE-73CFFC699143}" type="slidenum">
              <a:rPr lang="fi-FI" smtClean="0"/>
              <a:pPr/>
              <a:t>8</a:t>
            </a:fld>
            <a:endParaRPr lang="fi-FI" dirty="0"/>
          </a:p>
        </p:txBody>
      </p:sp>
    </p:spTree>
    <p:extLst>
      <p:ext uri="{BB962C8B-B14F-4D97-AF65-F5344CB8AC3E}">
        <p14:creationId xmlns:p14="http://schemas.microsoft.com/office/powerpoint/2010/main" val="1592647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7179D1E-D9B8-4FB9-9827-9BD4BCA6641D}"/>
              </a:ext>
            </a:extLst>
          </p:cNvPr>
          <p:cNvSpPr>
            <a:spLocks noGrp="1"/>
          </p:cNvSpPr>
          <p:nvPr>
            <p:ph type="title"/>
          </p:nvPr>
        </p:nvSpPr>
        <p:spPr>
          <a:xfrm>
            <a:off x="467544" y="360000"/>
            <a:ext cx="7128792" cy="913324"/>
          </a:xfrm>
        </p:spPr>
        <p:txBody>
          <a:bodyPr/>
          <a:lstStyle/>
          <a:p>
            <a:r>
              <a:rPr lang="fi-FI" dirty="0"/>
              <a:t>IFLA LPD </a:t>
            </a:r>
            <a:r>
              <a:rPr lang="fi-FI" dirty="0" err="1"/>
              <a:t>members</a:t>
            </a:r>
            <a:endParaRPr lang="fi-FI" dirty="0"/>
          </a:p>
        </p:txBody>
      </p:sp>
      <p:sp>
        <p:nvSpPr>
          <p:cNvPr id="3" name="Sisällön paikkamerkki 2">
            <a:extLst>
              <a:ext uri="{FF2B5EF4-FFF2-40B4-BE49-F238E27FC236}">
                <a16:creationId xmlns:a16="http://schemas.microsoft.com/office/drawing/2014/main" id="{E438D7AD-B3A1-4A41-BC61-C0868F2664C1}"/>
              </a:ext>
            </a:extLst>
          </p:cNvPr>
          <p:cNvSpPr>
            <a:spLocks noGrp="1"/>
          </p:cNvSpPr>
          <p:nvPr>
            <p:ph idx="1"/>
          </p:nvPr>
        </p:nvSpPr>
        <p:spPr>
          <a:xfrm>
            <a:off x="467544" y="1417340"/>
            <a:ext cx="8208912" cy="3888432"/>
          </a:xfrm>
        </p:spPr>
        <p:txBody>
          <a:bodyPr>
            <a:normAutofit fontScale="92500" lnSpcReduction="10000"/>
          </a:bodyPr>
          <a:lstStyle/>
          <a:p>
            <a:r>
              <a:rPr lang="fi-FI" sz="3200" dirty="0" err="1"/>
              <a:t>Around</a:t>
            </a:r>
            <a:r>
              <a:rPr lang="fi-FI" sz="3200" dirty="0"/>
              <a:t> </a:t>
            </a:r>
            <a:r>
              <a:rPr lang="fi-FI" sz="3200" dirty="0" err="1"/>
              <a:t>the</a:t>
            </a:r>
            <a:r>
              <a:rPr lang="fi-FI" sz="3200" dirty="0"/>
              <a:t> </a:t>
            </a:r>
            <a:r>
              <a:rPr lang="fi-FI" sz="3200" dirty="0" err="1"/>
              <a:t>world</a:t>
            </a:r>
            <a:endParaRPr lang="fi-FI" sz="3200" dirty="0"/>
          </a:p>
          <a:p>
            <a:pPr lvl="1"/>
            <a:r>
              <a:rPr lang="fi-FI" sz="3000" dirty="0"/>
              <a:t>Europe, </a:t>
            </a:r>
            <a:r>
              <a:rPr lang="fi-FI" sz="3000" dirty="0" err="1"/>
              <a:t>Africa</a:t>
            </a:r>
            <a:r>
              <a:rPr lang="fi-FI" sz="3000" dirty="0"/>
              <a:t>, </a:t>
            </a:r>
            <a:r>
              <a:rPr lang="fi-FI" sz="3000" dirty="0" err="1"/>
              <a:t>Latin</a:t>
            </a:r>
            <a:r>
              <a:rPr lang="fi-FI" sz="3000" dirty="0"/>
              <a:t> and North America, Asia, Australia</a:t>
            </a:r>
          </a:p>
          <a:p>
            <a:r>
              <a:rPr lang="fi-FI" sz="3200" dirty="0" err="1"/>
              <a:t>Standing</a:t>
            </a:r>
            <a:r>
              <a:rPr lang="fi-FI" sz="3200" dirty="0"/>
              <a:t> </a:t>
            </a:r>
            <a:r>
              <a:rPr lang="fi-FI" sz="3200" dirty="0" err="1"/>
              <a:t>committee</a:t>
            </a:r>
            <a:r>
              <a:rPr lang="fi-FI" sz="3200" dirty="0"/>
              <a:t> (20)</a:t>
            </a:r>
          </a:p>
          <a:p>
            <a:pPr lvl="1"/>
            <a:r>
              <a:rPr lang="fi-FI" sz="3000" dirty="0"/>
              <a:t> </a:t>
            </a:r>
            <a:r>
              <a:rPr lang="fi-FI" sz="3000" dirty="0" err="1"/>
              <a:t>corresponding</a:t>
            </a:r>
            <a:r>
              <a:rPr lang="fi-FI" sz="3000" dirty="0"/>
              <a:t> </a:t>
            </a:r>
            <a:r>
              <a:rPr lang="fi-FI" sz="3000" dirty="0" err="1"/>
              <a:t>members</a:t>
            </a:r>
            <a:r>
              <a:rPr lang="fi-FI" sz="3000" dirty="0"/>
              <a:t> (5)</a:t>
            </a:r>
          </a:p>
          <a:p>
            <a:r>
              <a:rPr lang="en-US" sz="3200" dirty="0"/>
              <a:t>A forum to exchange ideas and experiences internationally</a:t>
            </a:r>
            <a:endParaRPr lang="fi-FI" sz="3200" dirty="0"/>
          </a:p>
          <a:p>
            <a:r>
              <a:rPr lang="fi-FI" sz="3200" dirty="0" err="1"/>
              <a:t>Many</a:t>
            </a:r>
            <a:r>
              <a:rPr lang="fi-FI" sz="3200" dirty="0"/>
              <a:t> </a:t>
            </a:r>
            <a:r>
              <a:rPr lang="fi-FI" sz="3200" dirty="0" err="1"/>
              <a:t>members</a:t>
            </a:r>
            <a:r>
              <a:rPr lang="fi-FI" sz="3200" dirty="0"/>
              <a:t> </a:t>
            </a:r>
            <a:r>
              <a:rPr lang="fi-FI" sz="3200" dirty="0" err="1"/>
              <a:t>are</a:t>
            </a:r>
            <a:r>
              <a:rPr lang="fi-FI" sz="3200" dirty="0"/>
              <a:t> </a:t>
            </a:r>
            <a:r>
              <a:rPr lang="fi-FI" sz="3200" dirty="0" err="1"/>
              <a:t>authorised</a:t>
            </a:r>
            <a:r>
              <a:rPr lang="fi-FI" sz="3200" dirty="0"/>
              <a:t> </a:t>
            </a:r>
            <a:r>
              <a:rPr lang="fi-FI" sz="3200" dirty="0" err="1"/>
              <a:t>entities</a:t>
            </a:r>
            <a:endParaRPr lang="fi-FI" sz="3200" dirty="0"/>
          </a:p>
          <a:p>
            <a:endParaRPr lang="fi-FI" dirty="0"/>
          </a:p>
        </p:txBody>
      </p:sp>
      <p:sp>
        <p:nvSpPr>
          <p:cNvPr id="4" name="Dian numeron paikkamerkki 3">
            <a:extLst>
              <a:ext uri="{FF2B5EF4-FFF2-40B4-BE49-F238E27FC236}">
                <a16:creationId xmlns:a16="http://schemas.microsoft.com/office/drawing/2014/main" id="{36866D9E-95C6-49F6-A6CC-BBBE5086A013}"/>
              </a:ext>
            </a:extLst>
          </p:cNvPr>
          <p:cNvSpPr>
            <a:spLocks noGrp="1"/>
          </p:cNvSpPr>
          <p:nvPr>
            <p:ph type="sldNum" sz="quarter" idx="12"/>
          </p:nvPr>
        </p:nvSpPr>
        <p:spPr/>
        <p:txBody>
          <a:bodyPr/>
          <a:lstStyle/>
          <a:p>
            <a:fld id="{87BBD890-9714-47BC-B6FE-73CFFC699143}" type="slidenum">
              <a:rPr lang="fi-FI" smtClean="0"/>
              <a:pPr/>
              <a:t>9</a:t>
            </a:fld>
            <a:endParaRPr lang="fi-FI" dirty="0"/>
          </a:p>
        </p:txBody>
      </p:sp>
    </p:spTree>
    <p:extLst>
      <p:ext uri="{BB962C8B-B14F-4D97-AF65-F5344CB8AC3E}">
        <p14:creationId xmlns:p14="http://schemas.microsoft.com/office/powerpoint/2010/main" val="170578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lank">
  <a:themeElements>
    <a:clrScheme name="Mukautettu 1">
      <a:dk1>
        <a:srgbClr val="FFFFFF"/>
      </a:dk1>
      <a:lt1>
        <a:srgbClr val="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lia">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D29F41-A684-4F94-AB2C-CA5C6BCBFF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10F5976-7F13-47BE-9B55-F2A6A95A98B0}">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E9194AD-F16A-4FC6-AB3D-E723C19779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celia2016</Template>
  <TotalTime>1831</TotalTime>
  <Words>629</Words>
  <Application>Microsoft Office PowerPoint</Application>
  <PresentationFormat>Näytössä katseltava esitys (16:10)</PresentationFormat>
  <Paragraphs>99</Paragraphs>
  <Slides>18</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18</vt:i4>
      </vt:variant>
    </vt:vector>
  </HeadingPairs>
  <TitlesOfParts>
    <vt:vector size="23" baseType="lpstr">
      <vt:lpstr>Arial</vt:lpstr>
      <vt:lpstr>Calibri</vt:lpstr>
      <vt:lpstr>Georgia</vt:lpstr>
      <vt:lpstr>Trebuchet MS</vt:lpstr>
      <vt:lpstr>blank</vt:lpstr>
      <vt:lpstr>The role of Authorised Entity</vt:lpstr>
      <vt:lpstr>Introduction </vt:lpstr>
      <vt:lpstr>Introduction</vt:lpstr>
      <vt:lpstr>IFLA LPD</vt:lpstr>
      <vt:lpstr>IFLA LPD</vt:lpstr>
      <vt:lpstr>IFLA LPD goals</vt:lpstr>
      <vt:lpstr>IFLA LPD actions</vt:lpstr>
      <vt:lpstr>IFLA LPD online</vt:lpstr>
      <vt:lpstr>IFLA LPD members</vt:lpstr>
      <vt:lpstr>Authorised entity</vt:lpstr>
      <vt:lpstr>Authorised entity</vt:lpstr>
      <vt:lpstr>What can authorized entities do? </vt:lpstr>
      <vt:lpstr>How?</vt:lpstr>
      <vt:lpstr>Own practices?</vt:lpstr>
      <vt:lpstr>A new Guide on MT implementation</vt:lpstr>
      <vt:lpstr>Getting Started</vt:lpstr>
      <vt:lpstr>Co-operation with publishers</vt:lpstr>
      <vt:lpstr>PowerPoint-esitys</vt:lpstr>
    </vt:vector>
  </TitlesOfParts>
  <Company>Celia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Ylänne Kirsi (Celia)</dc:creator>
  <cp:lastModifiedBy>Ylänne Kirsi</cp:lastModifiedBy>
  <cp:revision>112</cp:revision>
  <dcterms:created xsi:type="dcterms:W3CDTF">2016-10-10T11:01:18Z</dcterms:created>
  <dcterms:modified xsi:type="dcterms:W3CDTF">2018-08-28T03:19:15Z</dcterms:modified>
</cp:coreProperties>
</file>