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8" r:id="rId2"/>
    <p:sldId id="267" r:id="rId3"/>
    <p:sldId id="291" r:id="rId4"/>
    <p:sldId id="281" r:id="rId5"/>
    <p:sldId id="284" r:id="rId6"/>
    <p:sldId id="285" r:id="rId7"/>
    <p:sldId id="268" r:id="rId8"/>
    <p:sldId id="298" r:id="rId9"/>
    <p:sldId id="296" r:id="rId10"/>
    <p:sldId id="297" r:id="rId11"/>
    <p:sldId id="269" r:id="rId12"/>
    <p:sldId id="299" r:id="rId13"/>
    <p:sldId id="290" r:id="rId14"/>
    <p:sldId id="294" r:id="rId15"/>
    <p:sldId id="266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73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2237" y="45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15 Conector recto">
            <a:extLst>
              <a:ext uri="{FF2B5EF4-FFF2-40B4-BE49-F238E27FC236}">
                <a16:creationId xmlns:a16="http://schemas.microsoft.com/office/drawing/2014/main" id="{79BD4062-0CC0-4A9D-A4FB-E194C0016286}"/>
              </a:ext>
            </a:extLst>
          </p:cNvPr>
          <p:cNvCxnSpPr/>
          <p:nvPr userDrawn="1"/>
        </p:nvCxnSpPr>
        <p:spPr>
          <a:xfrm>
            <a:off x="0" y="19289"/>
            <a:ext cx="9144000" cy="0"/>
          </a:xfrm>
          <a:prstGeom prst="line">
            <a:avLst/>
          </a:prstGeom>
          <a:ln w="1143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26 Rectángulo">
            <a:extLst>
              <a:ext uri="{FF2B5EF4-FFF2-40B4-BE49-F238E27FC236}">
                <a16:creationId xmlns:a16="http://schemas.microsoft.com/office/drawing/2014/main" id="{F6D94A1D-019D-46E4-83CE-8F4D4FB6F6E4}"/>
              </a:ext>
            </a:extLst>
          </p:cNvPr>
          <p:cNvSpPr/>
          <p:nvPr userDrawn="1"/>
        </p:nvSpPr>
        <p:spPr>
          <a:xfrm>
            <a:off x="0" y="6489700"/>
            <a:ext cx="9144000" cy="3683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9" name="9 Marcador de pie de página">
            <a:extLst>
              <a:ext uri="{FF2B5EF4-FFF2-40B4-BE49-F238E27FC236}">
                <a16:creationId xmlns:a16="http://schemas.microsoft.com/office/drawing/2014/main" id="{E7C846D0-8428-4A11-8DF1-A71A0396BDB9}"/>
              </a:ext>
            </a:extLst>
          </p:cNvPr>
          <p:cNvSpPr txBox="1">
            <a:spLocks/>
          </p:cNvSpPr>
          <p:nvPr userDrawn="1"/>
        </p:nvSpPr>
        <p:spPr>
          <a:xfrm>
            <a:off x="65048" y="6482327"/>
            <a:ext cx="2606040" cy="36576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1400" i="1" dirty="0">
                <a:solidFill>
                  <a:schemeClr val="bg1"/>
                </a:solidFill>
              </a:rPr>
              <a:t>Esther Labrada Martínez</a:t>
            </a:r>
          </a:p>
        </p:txBody>
      </p:sp>
      <p:cxnSp>
        <p:nvCxnSpPr>
          <p:cNvPr id="10" name="36 Conector recto">
            <a:extLst>
              <a:ext uri="{FF2B5EF4-FFF2-40B4-BE49-F238E27FC236}">
                <a16:creationId xmlns:a16="http://schemas.microsoft.com/office/drawing/2014/main" id="{BEB0F7B7-7ECB-487C-A212-34C141E22965}"/>
              </a:ext>
            </a:extLst>
          </p:cNvPr>
          <p:cNvCxnSpPr/>
          <p:nvPr userDrawn="1"/>
        </p:nvCxnSpPr>
        <p:spPr>
          <a:xfrm>
            <a:off x="0" y="99441"/>
            <a:ext cx="9144000" cy="0"/>
          </a:xfrm>
          <a:prstGeom prst="line">
            <a:avLst/>
          </a:prstGeom>
          <a:ln w="5715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716665E-DC3B-4092-B715-5462B43EB561}"/>
              </a:ext>
            </a:extLst>
          </p:cNvPr>
          <p:cNvSpPr/>
          <p:nvPr userDrawn="1"/>
        </p:nvSpPr>
        <p:spPr>
          <a:xfrm>
            <a:off x="7884368" y="6511318"/>
            <a:ext cx="11792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i="1" dirty="0">
                <a:solidFill>
                  <a:schemeClr val="bg1"/>
                </a:solidFill>
              </a:rPr>
              <a:t>DGTIC-UNAM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41099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72C578-D917-4801-9A14-39689CD40FE5}" type="datetimeFigureOut">
              <a:rPr lang="es-419" smtClean="0"/>
              <a:t>8/12/2017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99946C-7E76-4521-A95E-78203EDAE530}" type="slidenum">
              <a:rPr lang="es-419" smtClean="0"/>
              <a:t>‹Nº›</a:t>
            </a:fld>
            <a:endParaRPr lang="es-419"/>
          </a:p>
        </p:txBody>
      </p:sp>
      <p:cxnSp>
        <p:nvCxnSpPr>
          <p:cNvPr id="7" name="15 Conector recto">
            <a:extLst>
              <a:ext uri="{FF2B5EF4-FFF2-40B4-BE49-F238E27FC236}">
                <a16:creationId xmlns:a16="http://schemas.microsoft.com/office/drawing/2014/main" id="{65957A97-3AE8-48F0-9742-C3475FC8B58A}"/>
              </a:ext>
            </a:extLst>
          </p:cNvPr>
          <p:cNvCxnSpPr/>
          <p:nvPr userDrawn="1"/>
        </p:nvCxnSpPr>
        <p:spPr>
          <a:xfrm>
            <a:off x="0" y="19289"/>
            <a:ext cx="9144000" cy="0"/>
          </a:xfrm>
          <a:prstGeom prst="line">
            <a:avLst/>
          </a:prstGeom>
          <a:ln w="1143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26 Rectángulo">
            <a:extLst>
              <a:ext uri="{FF2B5EF4-FFF2-40B4-BE49-F238E27FC236}">
                <a16:creationId xmlns:a16="http://schemas.microsoft.com/office/drawing/2014/main" id="{AC342E42-6B8C-4B40-B871-2B79F2EA75E8}"/>
              </a:ext>
            </a:extLst>
          </p:cNvPr>
          <p:cNvSpPr/>
          <p:nvPr userDrawn="1"/>
        </p:nvSpPr>
        <p:spPr>
          <a:xfrm>
            <a:off x="0" y="6489700"/>
            <a:ext cx="9144000" cy="3683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9" name="9 Marcador de pie de página">
            <a:extLst>
              <a:ext uri="{FF2B5EF4-FFF2-40B4-BE49-F238E27FC236}">
                <a16:creationId xmlns:a16="http://schemas.microsoft.com/office/drawing/2014/main" id="{C5DAE0EB-1E0F-46BB-928E-0DDFB40AD0CC}"/>
              </a:ext>
            </a:extLst>
          </p:cNvPr>
          <p:cNvSpPr txBox="1">
            <a:spLocks/>
          </p:cNvSpPr>
          <p:nvPr userDrawn="1"/>
        </p:nvSpPr>
        <p:spPr>
          <a:xfrm>
            <a:off x="65048" y="6482327"/>
            <a:ext cx="2606040" cy="36576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1400" i="1" dirty="0">
                <a:solidFill>
                  <a:schemeClr val="bg1"/>
                </a:solidFill>
              </a:rPr>
              <a:t>Esther Labrada Martínez</a:t>
            </a:r>
          </a:p>
        </p:txBody>
      </p:sp>
      <p:cxnSp>
        <p:nvCxnSpPr>
          <p:cNvPr id="10" name="36 Conector recto">
            <a:extLst>
              <a:ext uri="{FF2B5EF4-FFF2-40B4-BE49-F238E27FC236}">
                <a16:creationId xmlns:a16="http://schemas.microsoft.com/office/drawing/2014/main" id="{90749424-D089-4ADD-B475-A991E389A86B}"/>
              </a:ext>
            </a:extLst>
          </p:cNvPr>
          <p:cNvCxnSpPr/>
          <p:nvPr userDrawn="1"/>
        </p:nvCxnSpPr>
        <p:spPr>
          <a:xfrm>
            <a:off x="0" y="99441"/>
            <a:ext cx="9144000" cy="0"/>
          </a:xfrm>
          <a:prstGeom prst="line">
            <a:avLst/>
          </a:prstGeom>
          <a:ln w="5715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2760212-372B-4842-9AD4-B79675F20BD2}"/>
              </a:ext>
            </a:extLst>
          </p:cNvPr>
          <p:cNvSpPr/>
          <p:nvPr userDrawn="1"/>
        </p:nvSpPr>
        <p:spPr>
          <a:xfrm>
            <a:off x="7884368" y="6511318"/>
            <a:ext cx="11792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i="1" dirty="0">
                <a:solidFill>
                  <a:schemeClr val="bg1"/>
                </a:solidFill>
              </a:rPr>
              <a:t>DGTIC-UNAM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558418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72C578-D917-4801-9A14-39689CD40FE5}" type="datetimeFigureOut">
              <a:rPr lang="es-419" smtClean="0"/>
              <a:t>8/12/2017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99946C-7E76-4521-A95E-78203EDAE530}" type="slidenum">
              <a:rPr lang="es-419" smtClean="0"/>
              <a:t>‹Nº›</a:t>
            </a:fld>
            <a:endParaRPr lang="es-419"/>
          </a:p>
        </p:txBody>
      </p:sp>
      <p:cxnSp>
        <p:nvCxnSpPr>
          <p:cNvPr id="7" name="15 Conector recto">
            <a:extLst>
              <a:ext uri="{FF2B5EF4-FFF2-40B4-BE49-F238E27FC236}">
                <a16:creationId xmlns:a16="http://schemas.microsoft.com/office/drawing/2014/main" id="{38635229-6D14-455D-8F40-7961A44D0D52}"/>
              </a:ext>
            </a:extLst>
          </p:cNvPr>
          <p:cNvCxnSpPr/>
          <p:nvPr userDrawn="1"/>
        </p:nvCxnSpPr>
        <p:spPr>
          <a:xfrm>
            <a:off x="0" y="19289"/>
            <a:ext cx="9144000" cy="0"/>
          </a:xfrm>
          <a:prstGeom prst="line">
            <a:avLst/>
          </a:prstGeom>
          <a:ln w="1143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26 Rectángulo">
            <a:extLst>
              <a:ext uri="{FF2B5EF4-FFF2-40B4-BE49-F238E27FC236}">
                <a16:creationId xmlns:a16="http://schemas.microsoft.com/office/drawing/2014/main" id="{7A1FDD8A-15EB-41D0-975B-9878BB251728}"/>
              </a:ext>
            </a:extLst>
          </p:cNvPr>
          <p:cNvSpPr/>
          <p:nvPr userDrawn="1"/>
        </p:nvSpPr>
        <p:spPr>
          <a:xfrm>
            <a:off x="0" y="6489700"/>
            <a:ext cx="9144000" cy="3683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9" name="9 Marcador de pie de página">
            <a:extLst>
              <a:ext uri="{FF2B5EF4-FFF2-40B4-BE49-F238E27FC236}">
                <a16:creationId xmlns:a16="http://schemas.microsoft.com/office/drawing/2014/main" id="{BFF0821F-22B3-4B0F-BDD1-BAF1451E28A8}"/>
              </a:ext>
            </a:extLst>
          </p:cNvPr>
          <p:cNvSpPr txBox="1">
            <a:spLocks/>
          </p:cNvSpPr>
          <p:nvPr userDrawn="1"/>
        </p:nvSpPr>
        <p:spPr>
          <a:xfrm>
            <a:off x="65048" y="6482327"/>
            <a:ext cx="2606040" cy="36576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1400" i="1" dirty="0">
                <a:solidFill>
                  <a:schemeClr val="bg1"/>
                </a:solidFill>
              </a:rPr>
              <a:t>Esther Labrada Martínez</a:t>
            </a:r>
          </a:p>
        </p:txBody>
      </p:sp>
      <p:cxnSp>
        <p:nvCxnSpPr>
          <p:cNvPr id="10" name="36 Conector recto">
            <a:extLst>
              <a:ext uri="{FF2B5EF4-FFF2-40B4-BE49-F238E27FC236}">
                <a16:creationId xmlns:a16="http://schemas.microsoft.com/office/drawing/2014/main" id="{05B04C50-7D03-4B27-81B6-C3A6E3F2CEC9}"/>
              </a:ext>
            </a:extLst>
          </p:cNvPr>
          <p:cNvCxnSpPr/>
          <p:nvPr userDrawn="1"/>
        </p:nvCxnSpPr>
        <p:spPr>
          <a:xfrm>
            <a:off x="0" y="99441"/>
            <a:ext cx="9144000" cy="0"/>
          </a:xfrm>
          <a:prstGeom prst="line">
            <a:avLst/>
          </a:prstGeom>
          <a:ln w="5715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CA1B8FC-DFC9-4F7D-9581-2C30C395CDC5}"/>
              </a:ext>
            </a:extLst>
          </p:cNvPr>
          <p:cNvSpPr/>
          <p:nvPr userDrawn="1"/>
        </p:nvSpPr>
        <p:spPr>
          <a:xfrm>
            <a:off x="7884368" y="6511318"/>
            <a:ext cx="11792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i="1" dirty="0">
                <a:solidFill>
                  <a:schemeClr val="bg1"/>
                </a:solidFill>
              </a:rPr>
              <a:t>DGTIC-UNAM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963035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071A88A6-F4F9-4BFD-96CF-9C9BAD101B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48AF3B3-579D-4AB4-AF10-0F0F8076EA9D}" type="datetimeFigureOut">
              <a:rPr lang="es-ES" smtClean="0"/>
              <a:t>08/12/2017</a:t>
            </a:fld>
            <a:endParaRPr lang="es-E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6008D733-5A6E-48B3-8065-244863CCA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81936C1-85EA-4E0C-957E-E85F249BB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419663F7-C6F7-4142-BC5A-43DCC92BF21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15 Conector recto">
            <a:extLst>
              <a:ext uri="{FF2B5EF4-FFF2-40B4-BE49-F238E27FC236}">
                <a16:creationId xmlns:a16="http://schemas.microsoft.com/office/drawing/2014/main" id="{74FB226C-7420-4170-9C33-68ABD74E4653}"/>
              </a:ext>
            </a:extLst>
          </p:cNvPr>
          <p:cNvCxnSpPr/>
          <p:nvPr userDrawn="1"/>
        </p:nvCxnSpPr>
        <p:spPr>
          <a:xfrm>
            <a:off x="0" y="19289"/>
            <a:ext cx="9144000" cy="0"/>
          </a:xfrm>
          <a:prstGeom prst="line">
            <a:avLst/>
          </a:prstGeom>
          <a:ln w="1143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26 Rectángulo">
            <a:extLst>
              <a:ext uri="{FF2B5EF4-FFF2-40B4-BE49-F238E27FC236}">
                <a16:creationId xmlns:a16="http://schemas.microsoft.com/office/drawing/2014/main" id="{1BE0F813-D92A-4BB1-AB39-A77D999A2976}"/>
              </a:ext>
            </a:extLst>
          </p:cNvPr>
          <p:cNvSpPr/>
          <p:nvPr userDrawn="1"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13"/>
          </a:p>
        </p:txBody>
      </p:sp>
      <p:sp>
        <p:nvSpPr>
          <p:cNvPr id="17" name="9 Marcador de pie de página">
            <a:extLst>
              <a:ext uri="{FF2B5EF4-FFF2-40B4-BE49-F238E27FC236}">
                <a16:creationId xmlns:a16="http://schemas.microsoft.com/office/drawing/2014/main" id="{B0F91E88-05A1-4D24-B740-AEDF1AC763D1}"/>
              </a:ext>
            </a:extLst>
          </p:cNvPr>
          <p:cNvSpPr txBox="1">
            <a:spLocks/>
          </p:cNvSpPr>
          <p:nvPr userDrawn="1"/>
        </p:nvSpPr>
        <p:spPr>
          <a:xfrm>
            <a:off x="0" y="6538044"/>
            <a:ext cx="2606040" cy="365760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675" i="1">
                <a:solidFill>
                  <a:schemeClr val="bg1"/>
                </a:solidFill>
              </a:rPr>
              <a:t>Esther Labrada Martínez</a:t>
            </a:r>
            <a:endParaRPr lang="es-MX" sz="675" i="1" dirty="0">
              <a:solidFill>
                <a:schemeClr val="bg1"/>
              </a:solidFill>
            </a:endParaRPr>
          </a:p>
        </p:txBody>
      </p:sp>
      <p:cxnSp>
        <p:nvCxnSpPr>
          <p:cNvPr id="18" name="36 Conector recto">
            <a:extLst>
              <a:ext uri="{FF2B5EF4-FFF2-40B4-BE49-F238E27FC236}">
                <a16:creationId xmlns:a16="http://schemas.microsoft.com/office/drawing/2014/main" id="{10B40F02-D1E6-4C52-8B82-CA320903525B}"/>
              </a:ext>
            </a:extLst>
          </p:cNvPr>
          <p:cNvCxnSpPr/>
          <p:nvPr userDrawn="1"/>
        </p:nvCxnSpPr>
        <p:spPr>
          <a:xfrm>
            <a:off x="0" y="99441"/>
            <a:ext cx="9144000" cy="0"/>
          </a:xfrm>
          <a:prstGeom prst="line">
            <a:avLst/>
          </a:prstGeom>
          <a:ln w="5715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3C2A262-8EFE-44BF-A2E5-20DEE6492BBE}"/>
              </a:ext>
            </a:extLst>
          </p:cNvPr>
          <p:cNvSpPr/>
          <p:nvPr userDrawn="1"/>
        </p:nvSpPr>
        <p:spPr>
          <a:xfrm>
            <a:off x="8180002" y="6567036"/>
            <a:ext cx="744114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788" i="1" dirty="0">
                <a:solidFill>
                  <a:schemeClr val="bg1"/>
                </a:solidFill>
              </a:rPr>
              <a:t>DGTIC-UNAM</a:t>
            </a:r>
            <a:endParaRPr lang="es-MX" sz="788" dirty="0"/>
          </a:p>
        </p:txBody>
      </p:sp>
      <p:cxnSp>
        <p:nvCxnSpPr>
          <p:cNvPr id="13" name="15 Conector recto">
            <a:extLst>
              <a:ext uri="{FF2B5EF4-FFF2-40B4-BE49-F238E27FC236}">
                <a16:creationId xmlns:a16="http://schemas.microsoft.com/office/drawing/2014/main" id="{9674057C-3512-45BE-932C-0D6EC4537D98}"/>
              </a:ext>
            </a:extLst>
          </p:cNvPr>
          <p:cNvCxnSpPr/>
          <p:nvPr userDrawn="1"/>
        </p:nvCxnSpPr>
        <p:spPr>
          <a:xfrm>
            <a:off x="0" y="19289"/>
            <a:ext cx="9144000" cy="0"/>
          </a:xfrm>
          <a:prstGeom prst="line">
            <a:avLst/>
          </a:prstGeom>
          <a:ln w="1143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26 Rectángulo">
            <a:extLst>
              <a:ext uri="{FF2B5EF4-FFF2-40B4-BE49-F238E27FC236}">
                <a16:creationId xmlns:a16="http://schemas.microsoft.com/office/drawing/2014/main" id="{7E89CB85-C9D7-4A8B-AC60-BF1B853BBBD6}"/>
              </a:ext>
            </a:extLst>
          </p:cNvPr>
          <p:cNvSpPr/>
          <p:nvPr userDrawn="1"/>
        </p:nvSpPr>
        <p:spPr>
          <a:xfrm>
            <a:off x="0" y="6489700"/>
            <a:ext cx="9144000" cy="3683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0" name="9 Marcador de pie de página">
            <a:extLst>
              <a:ext uri="{FF2B5EF4-FFF2-40B4-BE49-F238E27FC236}">
                <a16:creationId xmlns:a16="http://schemas.microsoft.com/office/drawing/2014/main" id="{DFDFDD38-791F-4FFC-A271-ED040423ABD2}"/>
              </a:ext>
            </a:extLst>
          </p:cNvPr>
          <p:cNvSpPr txBox="1">
            <a:spLocks/>
          </p:cNvSpPr>
          <p:nvPr userDrawn="1"/>
        </p:nvSpPr>
        <p:spPr>
          <a:xfrm>
            <a:off x="65048" y="6482327"/>
            <a:ext cx="2606040" cy="36576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1400" i="1" dirty="0">
                <a:solidFill>
                  <a:schemeClr val="bg1"/>
                </a:solidFill>
              </a:rPr>
              <a:t>Esther Labrada Martínez</a:t>
            </a:r>
          </a:p>
        </p:txBody>
      </p:sp>
      <p:cxnSp>
        <p:nvCxnSpPr>
          <p:cNvPr id="21" name="36 Conector recto">
            <a:extLst>
              <a:ext uri="{FF2B5EF4-FFF2-40B4-BE49-F238E27FC236}">
                <a16:creationId xmlns:a16="http://schemas.microsoft.com/office/drawing/2014/main" id="{A09F1076-889F-4E61-B720-4497DA10AE97}"/>
              </a:ext>
            </a:extLst>
          </p:cNvPr>
          <p:cNvCxnSpPr/>
          <p:nvPr userDrawn="1"/>
        </p:nvCxnSpPr>
        <p:spPr>
          <a:xfrm>
            <a:off x="0" y="99441"/>
            <a:ext cx="9144000" cy="0"/>
          </a:xfrm>
          <a:prstGeom prst="line">
            <a:avLst/>
          </a:prstGeom>
          <a:ln w="5715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6124ECB-D75D-495B-824D-2B162166FEDD}"/>
              </a:ext>
            </a:extLst>
          </p:cNvPr>
          <p:cNvSpPr/>
          <p:nvPr userDrawn="1"/>
        </p:nvSpPr>
        <p:spPr>
          <a:xfrm>
            <a:off x="7884368" y="6511318"/>
            <a:ext cx="11792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i="1" dirty="0">
                <a:solidFill>
                  <a:schemeClr val="bg1"/>
                </a:solidFill>
              </a:rPr>
              <a:t>DGTIC-UNAM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94463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5 Conector recto">
            <a:extLst>
              <a:ext uri="{FF2B5EF4-FFF2-40B4-BE49-F238E27FC236}">
                <a16:creationId xmlns:a16="http://schemas.microsoft.com/office/drawing/2014/main" id="{536C5AE9-12F7-4C4F-88B5-7CAC3AFBB613}"/>
              </a:ext>
            </a:extLst>
          </p:cNvPr>
          <p:cNvCxnSpPr/>
          <p:nvPr userDrawn="1"/>
        </p:nvCxnSpPr>
        <p:spPr>
          <a:xfrm>
            <a:off x="0" y="19289"/>
            <a:ext cx="9144000" cy="0"/>
          </a:xfrm>
          <a:prstGeom prst="line">
            <a:avLst/>
          </a:prstGeom>
          <a:ln w="1143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6 Rectángulo">
            <a:extLst>
              <a:ext uri="{FF2B5EF4-FFF2-40B4-BE49-F238E27FC236}">
                <a16:creationId xmlns:a16="http://schemas.microsoft.com/office/drawing/2014/main" id="{FEF270AE-2A68-4033-A77E-87A082F272F1}"/>
              </a:ext>
            </a:extLst>
          </p:cNvPr>
          <p:cNvSpPr/>
          <p:nvPr userDrawn="1"/>
        </p:nvSpPr>
        <p:spPr>
          <a:xfrm>
            <a:off x="0" y="6489700"/>
            <a:ext cx="9144000" cy="3683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4" name="9 Marcador de pie de página">
            <a:extLst>
              <a:ext uri="{FF2B5EF4-FFF2-40B4-BE49-F238E27FC236}">
                <a16:creationId xmlns:a16="http://schemas.microsoft.com/office/drawing/2014/main" id="{33D4EFE9-9737-4D8A-B370-3B02C419E68A}"/>
              </a:ext>
            </a:extLst>
          </p:cNvPr>
          <p:cNvSpPr txBox="1">
            <a:spLocks/>
          </p:cNvSpPr>
          <p:nvPr userDrawn="1"/>
        </p:nvSpPr>
        <p:spPr>
          <a:xfrm>
            <a:off x="65048" y="6482327"/>
            <a:ext cx="2606040" cy="36576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1400" i="1" dirty="0">
                <a:solidFill>
                  <a:schemeClr val="bg1"/>
                </a:solidFill>
              </a:rPr>
              <a:t>Esther Labrada Martínez</a:t>
            </a:r>
          </a:p>
        </p:txBody>
      </p:sp>
      <p:cxnSp>
        <p:nvCxnSpPr>
          <p:cNvPr id="5" name="36 Conector recto">
            <a:extLst>
              <a:ext uri="{FF2B5EF4-FFF2-40B4-BE49-F238E27FC236}">
                <a16:creationId xmlns:a16="http://schemas.microsoft.com/office/drawing/2014/main" id="{20731377-0166-4248-8F4D-CFEFEC15B3A7}"/>
              </a:ext>
            </a:extLst>
          </p:cNvPr>
          <p:cNvCxnSpPr/>
          <p:nvPr userDrawn="1"/>
        </p:nvCxnSpPr>
        <p:spPr>
          <a:xfrm>
            <a:off x="0" y="99441"/>
            <a:ext cx="9144000" cy="0"/>
          </a:xfrm>
          <a:prstGeom prst="line">
            <a:avLst/>
          </a:prstGeom>
          <a:ln w="5715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9FA9E290-C0FB-4323-AE2C-D5C9112BC4C3}"/>
              </a:ext>
            </a:extLst>
          </p:cNvPr>
          <p:cNvSpPr/>
          <p:nvPr userDrawn="1"/>
        </p:nvSpPr>
        <p:spPr>
          <a:xfrm>
            <a:off x="7884368" y="6511318"/>
            <a:ext cx="11792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i="1" dirty="0">
                <a:solidFill>
                  <a:schemeClr val="bg1"/>
                </a:solidFill>
              </a:rPr>
              <a:t>DGTIC-UNAM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25410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72C578-D917-4801-9A14-39689CD40FE5}" type="datetimeFigureOut">
              <a:rPr lang="es-419" smtClean="0"/>
              <a:t>8/12/2017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99946C-7E76-4521-A95E-78203EDAE530}" type="slidenum">
              <a:rPr lang="es-419" smtClean="0"/>
              <a:t>‹Nº›</a:t>
            </a:fld>
            <a:endParaRPr lang="es-419"/>
          </a:p>
        </p:txBody>
      </p:sp>
      <p:cxnSp>
        <p:nvCxnSpPr>
          <p:cNvPr id="7" name="15 Conector recto">
            <a:extLst>
              <a:ext uri="{FF2B5EF4-FFF2-40B4-BE49-F238E27FC236}">
                <a16:creationId xmlns:a16="http://schemas.microsoft.com/office/drawing/2014/main" id="{0CAC5C0F-55E6-4CCD-BF1D-D0A86B5A3BEB}"/>
              </a:ext>
            </a:extLst>
          </p:cNvPr>
          <p:cNvCxnSpPr/>
          <p:nvPr userDrawn="1"/>
        </p:nvCxnSpPr>
        <p:spPr>
          <a:xfrm>
            <a:off x="0" y="19289"/>
            <a:ext cx="9144000" cy="0"/>
          </a:xfrm>
          <a:prstGeom prst="line">
            <a:avLst/>
          </a:prstGeom>
          <a:ln w="1143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26 Rectángulo">
            <a:extLst>
              <a:ext uri="{FF2B5EF4-FFF2-40B4-BE49-F238E27FC236}">
                <a16:creationId xmlns:a16="http://schemas.microsoft.com/office/drawing/2014/main" id="{A0ACD69C-34ED-401B-A232-0677DA7484FF}"/>
              </a:ext>
            </a:extLst>
          </p:cNvPr>
          <p:cNvSpPr/>
          <p:nvPr userDrawn="1"/>
        </p:nvSpPr>
        <p:spPr>
          <a:xfrm>
            <a:off x="0" y="6489700"/>
            <a:ext cx="9144000" cy="3683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9" name="9 Marcador de pie de página">
            <a:extLst>
              <a:ext uri="{FF2B5EF4-FFF2-40B4-BE49-F238E27FC236}">
                <a16:creationId xmlns:a16="http://schemas.microsoft.com/office/drawing/2014/main" id="{6FD589D8-792A-45DF-8571-BFE99B148D50}"/>
              </a:ext>
            </a:extLst>
          </p:cNvPr>
          <p:cNvSpPr txBox="1">
            <a:spLocks/>
          </p:cNvSpPr>
          <p:nvPr userDrawn="1"/>
        </p:nvSpPr>
        <p:spPr>
          <a:xfrm>
            <a:off x="65048" y="6482327"/>
            <a:ext cx="2606040" cy="36576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1400" i="1" dirty="0">
                <a:solidFill>
                  <a:schemeClr val="bg1"/>
                </a:solidFill>
              </a:rPr>
              <a:t>Esther Labrada Martínez</a:t>
            </a:r>
          </a:p>
        </p:txBody>
      </p:sp>
      <p:cxnSp>
        <p:nvCxnSpPr>
          <p:cNvPr id="10" name="36 Conector recto">
            <a:extLst>
              <a:ext uri="{FF2B5EF4-FFF2-40B4-BE49-F238E27FC236}">
                <a16:creationId xmlns:a16="http://schemas.microsoft.com/office/drawing/2014/main" id="{37C48638-DDD9-4F98-9526-62C13E54DD88}"/>
              </a:ext>
            </a:extLst>
          </p:cNvPr>
          <p:cNvCxnSpPr/>
          <p:nvPr userDrawn="1"/>
        </p:nvCxnSpPr>
        <p:spPr>
          <a:xfrm>
            <a:off x="0" y="99441"/>
            <a:ext cx="9144000" cy="0"/>
          </a:xfrm>
          <a:prstGeom prst="line">
            <a:avLst/>
          </a:prstGeom>
          <a:ln w="5715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47356B4-9E03-41B5-878B-CD5BEB238E4F}"/>
              </a:ext>
            </a:extLst>
          </p:cNvPr>
          <p:cNvSpPr/>
          <p:nvPr userDrawn="1"/>
        </p:nvSpPr>
        <p:spPr>
          <a:xfrm>
            <a:off x="7884368" y="6511318"/>
            <a:ext cx="11792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i="1" dirty="0">
                <a:solidFill>
                  <a:schemeClr val="bg1"/>
                </a:solidFill>
              </a:rPr>
              <a:t>DGTIC-UNAM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79056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72C578-D917-4801-9A14-39689CD40FE5}" type="datetimeFigureOut">
              <a:rPr lang="es-419" smtClean="0"/>
              <a:t>8/12/2017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99946C-7E76-4521-A95E-78203EDAE530}" type="slidenum">
              <a:rPr lang="es-419" smtClean="0"/>
              <a:t>‹Nº›</a:t>
            </a:fld>
            <a:endParaRPr lang="es-419"/>
          </a:p>
        </p:txBody>
      </p:sp>
      <p:cxnSp>
        <p:nvCxnSpPr>
          <p:cNvPr id="8" name="15 Conector recto">
            <a:extLst>
              <a:ext uri="{FF2B5EF4-FFF2-40B4-BE49-F238E27FC236}">
                <a16:creationId xmlns:a16="http://schemas.microsoft.com/office/drawing/2014/main" id="{1DD51DB7-5861-45F6-B1A7-C0E1A8857744}"/>
              </a:ext>
            </a:extLst>
          </p:cNvPr>
          <p:cNvCxnSpPr/>
          <p:nvPr userDrawn="1"/>
        </p:nvCxnSpPr>
        <p:spPr>
          <a:xfrm>
            <a:off x="0" y="19289"/>
            <a:ext cx="9144000" cy="0"/>
          </a:xfrm>
          <a:prstGeom prst="line">
            <a:avLst/>
          </a:prstGeom>
          <a:ln w="1143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26 Rectángulo">
            <a:extLst>
              <a:ext uri="{FF2B5EF4-FFF2-40B4-BE49-F238E27FC236}">
                <a16:creationId xmlns:a16="http://schemas.microsoft.com/office/drawing/2014/main" id="{4D1C8543-3549-4A5F-8F77-55290231B4E7}"/>
              </a:ext>
            </a:extLst>
          </p:cNvPr>
          <p:cNvSpPr/>
          <p:nvPr userDrawn="1"/>
        </p:nvSpPr>
        <p:spPr>
          <a:xfrm>
            <a:off x="0" y="6489700"/>
            <a:ext cx="9144000" cy="3683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0" name="9 Marcador de pie de página">
            <a:extLst>
              <a:ext uri="{FF2B5EF4-FFF2-40B4-BE49-F238E27FC236}">
                <a16:creationId xmlns:a16="http://schemas.microsoft.com/office/drawing/2014/main" id="{EAA29B40-4162-47A3-BC16-6DAEE9D7BD03}"/>
              </a:ext>
            </a:extLst>
          </p:cNvPr>
          <p:cNvSpPr txBox="1">
            <a:spLocks/>
          </p:cNvSpPr>
          <p:nvPr userDrawn="1"/>
        </p:nvSpPr>
        <p:spPr>
          <a:xfrm>
            <a:off x="65048" y="6482327"/>
            <a:ext cx="2606040" cy="36576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1400" i="1" dirty="0">
                <a:solidFill>
                  <a:schemeClr val="bg1"/>
                </a:solidFill>
              </a:rPr>
              <a:t>Esther Labrada Martínez</a:t>
            </a:r>
          </a:p>
        </p:txBody>
      </p:sp>
      <p:cxnSp>
        <p:nvCxnSpPr>
          <p:cNvPr id="11" name="36 Conector recto">
            <a:extLst>
              <a:ext uri="{FF2B5EF4-FFF2-40B4-BE49-F238E27FC236}">
                <a16:creationId xmlns:a16="http://schemas.microsoft.com/office/drawing/2014/main" id="{E649C1B7-868A-49C7-945E-B576D308ED41}"/>
              </a:ext>
            </a:extLst>
          </p:cNvPr>
          <p:cNvCxnSpPr/>
          <p:nvPr userDrawn="1"/>
        </p:nvCxnSpPr>
        <p:spPr>
          <a:xfrm>
            <a:off x="0" y="99441"/>
            <a:ext cx="9144000" cy="0"/>
          </a:xfrm>
          <a:prstGeom prst="line">
            <a:avLst/>
          </a:prstGeom>
          <a:ln w="5715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83AD4F6-1186-46FE-8C27-432E0A582151}"/>
              </a:ext>
            </a:extLst>
          </p:cNvPr>
          <p:cNvSpPr/>
          <p:nvPr userDrawn="1"/>
        </p:nvSpPr>
        <p:spPr>
          <a:xfrm>
            <a:off x="7884368" y="6511318"/>
            <a:ext cx="11792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i="1" dirty="0">
                <a:solidFill>
                  <a:schemeClr val="bg1"/>
                </a:solidFill>
              </a:rPr>
              <a:t>DGTIC-UNAM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855642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72C578-D917-4801-9A14-39689CD40FE5}" type="datetimeFigureOut">
              <a:rPr lang="es-419" smtClean="0"/>
              <a:t>8/12/2017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99946C-7E76-4521-A95E-78203EDAE530}" type="slidenum">
              <a:rPr lang="es-419" smtClean="0"/>
              <a:t>‹Nº›</a:t>
            </a:fld>
            <a:endParaRPr lang="es-419"/>
          </a:p>
        </p:txBody>
      </p:sp>
      <p:cxnSp>
        <p:nvCxnSpPr>
          <p:cNvPr id="10" name="15 Conector recto">
            <a:extLst>
              <a:ext uri="{FF2B5EF4-FFF2-40B4-BE49-F238E27FC236}">
                <a16:creationId xmlns:a16="http://schemas.microsoft.com/office/drawing/2014/main" id="{4D2F4E1F-6B28-4BC8-8F8F-37143F848960}"/>
              </a:ext>
            </a:extLst>
          </p:cNvPr>
          <p:cNvCxnSpPr/>
          <p:nvPr userDrawn="1"/>
        </p:nvCxnSpPr>
        <p:spPr>
          <a:xfrm>
            <a:off x="0" y="19289"/>
            <a:ext cx="9144000" cy="0"/>
          </a:xfrm>
          <a:prstGeom prst="line">
            <a:avLst/>
          </a:prstGeom>
          <a:ln w="1143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6 Rectángulo">
            <a:extLst>
              <a:ext uri="{FF2B5EF4-FFF2-40B4-BE49-F238E27FC236}">
                <a16:creationId xmlns:a16="http://schemas.microsoft.com/office/drawing/2014/main" id="{108DFD4D-0E54-4272-8701-2FE97F369BA0}"/>
              </a:ext>
            </a:extLst>
          </p:cNvPr>
          <p:cNvSpPr/>
          <p:nvPr userDrawn="1"/>
        </p:nvSpPr>
        <p:spPr>
          <a:xfrm>
            <a:off x="0" y="6489700"/>
            <a:ext cx="9144000" cy="3683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2" name="9 Marcador de pie de página">
            <a:extLst>
              <a:ext uri="{FF2B5EF4-FFF2-40B4-BE49-F238E27FC236}">
                <a16:creationId xmlns:a16="http://schemas.microsoft.com/office/drawing/2014/main" id="{F26C9C46-5CDA-4EBE-90CB-F8BA68A7D439}"/>
              </a:ext>
            </a:extLst>
          </p:cNvPr>
          <p:cNvSpPr txBox="1">
            <a:spLocks/>
          </p:cNvSpPr>
          <p:nvPr userDrawn="1"/>
        </p:nvSpPr>
        <p:spPr>
          <a:xfrm>
            <a:off x="65048" y="6482327"/>
            <a:ext cx="2606040" cy="36576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1400" i="1" dirty="0">
                <a:solidFill>
                  <a:schemeClr val="bg1"/>
                </a:solidFill>
              </a:rPr>
              <a:t>Esther Labrada Martínez</a:t>
            </a:r>
          </a:p>
        </p:txBody>
      </p:sp>
      <p:cxnSp>
        <p:nvCxnSpPr>
          <p:cNvPr id="13" name="36 Conector recto">
            <a:extLst>
              <a:ext uri="{FF2B5EF4-FFF2-40B4-BE49-F238E27FC236}">
                <a16:creationId xmlns:a16="http://schemas.microsoft.com/office/drawing/2014/main" id="{377EDAE1-4C60-4C61-8D84-83EAA3E2A968}"/>
              </a:ext>
            </a:extLst>
          </p:cNvPr>
          <p:cNvCxnSpPr/>
          <p:nvPr userDrawn="1"/>
        </p:nvCxnSpPr>
        <p:spPr>
          <a:xfrm>
            <a:off x="0" y="99441"/>
            <a:ext cx="9144000" cy="0"/>
          </a:xfrm>
          <a:prstGeom prst="line">
            <a:avLst/>
          </a:prstGeom>
          <a:ln w="5715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D8B703C-ED4B-469B-A814-A4858A0A1663}"/>
              </a:ext>
            </a:extLst>
          </p:cNvPr>
          <p:cNvSpPr/>
          <p:nvPr userDrawn="1"/>
        </p:nvSpPr>
        <p:spPr>
          <a:xfrm>
            <a:off x="7884368" y="6511318"/>
            <a:ext cx="11792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i="1" dirty="0">
                <a:solidFill>
                  <a:schemeClr val="bg1"/>
                </a:solidFill>
              </a:rPr>
              <a:t>DGTIC-UNAM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410690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72C578-D917-4801-9A14-39689CD40FE5}" type="datetimeFigureOut">
              <a:rPr lang="es-419" smtClean="0"/>
              <a:t>8/12/2017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99946C-7E76-4521-A95E-78203EDAE530}" type="slidenum">
              <a:rPr lang="es-419" smtClean="0"/>
              <a:t>‹Nº›</a:t>
            </a:fld>
            <a:endParaRPr lang="es-419"/>
          </a:p>
        </p:txBody>
      </p:sp>
      <p:cxnSp>
        <p:nvCxnSpPr>
          <p:cNvPr id="6" name="15 Conector recto">
            <a:extLst>
              <a:ext uri="{FF2B5EF4-FFF2-40B4-BE49-F238E27FC236}">
                <a16:creationId xmlns:a16="http://schemas.microsoft.com/office/drawing/2014/main" id="{8045F597-7239-48E8-B5D8-70FBA5C0AF3D}"/>
              </a:ext>
            </a:extLst>
          </p:cNvPr>
          <p:cNvCxnSpPr/>
          <p:nvPr userDrawn="1"/>
        </p:nvCxnSpPr>
        <p:spPr>
          <a:xfrm>
            <a:off x="0" y="19289"/>
            <a:ext cx="9144000" cy="0"/>
          </a:xfrm>
          <a:prstGeom prst="line">
            <a:avLst/>
          </a:prstGeom>
          <a:ln w="1143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26 Rectángulo">
            <a:extLst>
              <a:ext uri="{FF2B5EF4-FFF2-40B4-BE49-F238E27FC236}">
                <a16:creationId xmlns:a16="http://schemas.microsoft.com/office/drawing/2014/main" id="{37B991C7-6F01-4212-9034-4F734276C777}"/>
              </a:ext>
            </a:extLst>
          </p:cNvPr>
          <p:cNvSpPr/>
          <p:nvPr userDrawn="1"/>
        </p:nvSpPr>
        <p:spPr>
          <a:xfrm>
            <a:off x="0" y="6489700"/>
            <a:ext cx="9144000" cy="3683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8" name="9 Marcador de pie de página">
            <a:extLst>
              <a:ext uri="{FF2B5EF4-FFF2-40B4-BE49-F238E27FC236}">
                <a16:creationId xmlns:a16="http://schemas.microsoft.com/office/drawing/2014/main" id="{8C9E7FCF-D0F5-4822-A18B-4E0725E2E5A2}"/>
              </a:ext>
            </a:extLst>
          </p:cNvPr>
          <p:cNvSpPr txBox="1">
            <a:spLocks/>
          </p:cNvSpPr>
          <p:nvPr userDrawn="1"/>
        </p:nvSpPr>
        <p:spPr>
          <a:xfrm>
            <a:off x="65048" y="6482327"/>
            <a:ext cx="2606040" cy="36576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1400" i="1" dirty="0">
                <a:solidFill>
                  <a:schemeClr val="bg1"/>
                </a:solidFill>
              </a:rPr>
              <a:t>Esther Labrada Martínez</a:t>
            </a:r>
          </a:p>
        </p:txBody>
      </p:sp>
      <p:cxnSp>
        <p:nvCxnSpPr>
          <p:cNvPr id="9" name="36 Conector recto">
            <a:extLst>
              <a:ext uri="{FF2B5EF4-FFF2-40B4-BE49-F238E27FC236}">
                <a16:creationId xmlns:a16="http://schemas.microsoft.com/office/drawing/2014/main" id="{95F6BAA9-FF4E-4372-8868-15650BA59BB6}"/>
              </a:ext>
            </a:extLst>
          </p:cNvPr>
          <p:cNvCxnSpPr/>
          <p:nvPr userDrawn="1"/>
        </p:nvCxnSpPr>
        <p:spPr>
          <a:xfrm>
            <a:off x="0" y="99441"/>
            <a:ext cx="9144000" cy="0"/>
          </a:xfrm>
          <a:prstGeom prst="line">
            <a:avLst/>
          </a:prstGeom>
          <a:ln w="5715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9C6A857F-487E-4D0F-AEF1-EAF253D1A481}"/>
              </a:ext>
            </a:extLst>
          </p:cNvPr>
          <p:cNvSpPr/>
          <p:nvPr userDrawn="1"/>
        </p:nvSpPr>
        <p:spPr>
          <a:xfrm>
            <a:off x="7884368" y="6511318"/>
            <a:ext cx="11792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i="1" dirty="0">
                <a:solidFill>
                  <a:schemeClr val="bg1"/>
                </a:solidFill>
              </a:rPr>
              <a:t>DGTIC-UNAM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60421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72C578-D917-4801-9A14-39689CD40FE5}" type="datetimeFigureOut">
              <a:rPr lang="es-419" smtClean="0"/>
              <a:t>8/12/2017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99946C-7E76-4521-A95E-78203EDAE530}" type="slidenum">
              <a:rPr lang="es-419" smtClean="0"/>
              <a:t>‹Nº›</a:t>
            </a:fld>
            <a:endParaRPr lang="es-419"/>
          </a:p>
        </p:txBody>
      </p:sp>
      <p:cxnSp>
        <p:nvCxnSpPr>
          <p:cNvPr id="5" name="15 Conector recto">
            <a:extLst>
              <a:ext uri="{FF2B5EF4-FFF2-40B4-BE49-F238E27FC236}">
                <a16:creationId xmlns:a16="http://schemas.microsoft.com/office/drawing/2014/main" id="{EBE07B43-F184-4DFF-8EC0-A674FAEDA945}"/>
              </a:ext>
            </a:extLst>
          </p:cNvPr>
          <p:cNvCxnSpPr/>
          <p:nvPr userDrawn="1"/>
        </p:nvCxnSpPr>
        <p:spPr>
          <a:xfrm>
            <a:off x="0" y="19289"/>
            <a:ext cx="9144000" cy="0"/>
          </a:xfrm>
          <a:prstGeom prst="line">
            <a:avLst/>
          </a:prstGeom>
          <a:ln w="1143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26 Rectángulo">
            <a:extLst>
              <a:ext uri="{FF2B5EF4-FFF2-40B4-BE49-F238E27FC236}">
                <a16:creationId xmlns:a16="http://schemas.microsoft.com/office/drawing/2014/main" id="{04843E37-CEDF-499D-8F05-44C47D03D165}"/>
              </a:ext>
            </a:extLst>
          </p:cNvPr>
          <p:cNvSpPr/>
          <p:nvPr userDrawn="1"/>
        </p:nvSpPr>
        <p:spPr>
          <a:xfrm>
            <a:off x="0" y="6489700"/>
            <a:ext cx="9144000" cy="3683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7" name="9 Marcador de pie de página">
            <a:extLst>
              <a:ext uri="{FF2B5EF4-FFF2-40B4-BE49-F238E27FC236}">
                <a16:creationId xmlns:a16="http://schemas.microsoft.com/office/drawing/2014/main" id="{E224A3D6-B3FB-4EF4-9B6D-6811AF7B73E0}"/>
              </a:ext>
            </a:extLst>
          </p:cNvPr>
          <p:cNvSpPr txBox="1">
            <a:spLocks/>
          </p:cNvSpPr>
          <p:nvPr userDrawn="1"/>
        </p:nvSpPr>
        <p:spPr>
          <a:xfrm>
            <a:off x="65048" y="6482327"/>
            <a:ext cx="2606040" cy="36576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1400" i="1" dirty="0">
                <a:solidFill>
                  <a:schemeClr val="bg1"/>
                </a:solidFill>
              </a:rPr>
              <a:t>Esther Labrada Martínez</a:t>
            </a:r>
          </a:p>
        </p:txBody>
      </p:sp>
      <p:cxnSp>
        <p:nvCxnSpPr>
          <p:cNvPr id="8" name="36 Conector recto">
            <a:extLst>
              <a:ext uri="{FF2B5EF4-FFF2-40B4-BE49-F238E27FC236}">
                <a16:creationId xmlns:a16="http://schemas.microsoft.com/office/drawing/2014/main" id="{C187ED7D-5B1D-4945-A772-00EF8627256B}"/>
              </a:ext>
            </a:extLst>
          </p:cNvPr>
          <p:cNvCxnSpPr/>
          <p:nvPr userDrawn="1"/>
        </p:nvCxnSpPr>
        <p:spPr>
          <a:xfrm>
            <a:off x="0" y="99441"/>
            <a:ext cx="9144000" cy="0"/>
          </a:xfrm>
          <a:prstGeom prst="line">
            <a:avLst/>
          </a:prstGeom>
          <a:ln w="5715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821484EA-A6F5-402C-999C-E8EAF821B6FB}"/>
              </a:ext>
            </a:extLst>
          </p:cNvPr>
          <p:cNvSpPr/>
          <p:nvPr userDrawn="1"/>
        </p:nvSpPr>
        <p:spPr>
          <a:xfrm>
            <a:off x="7884368" y="6511318"/>
            <a:ext cx="11792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i="1" dirty="0">
                <a:solidFill>
                  <a:schemeClr val="bg1"/>
                </a:solidFill>
              </a:rPr>
              <a:t>DGTIC-UNAM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4166040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72C578-D917-4801-9A14-39689CD40FE5}" type="datetimeFigureOut">
              <a:rPr lang="es-419" smtClean="0"/>
              <a:t>8/12/2017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99946C-7E76-4521-A95E-78203EDAE530}" type="slidenum">
              <a:rPr lang="es-419" smtClean="0"/>
              <a:t>‹Nº›</a:t>
            </a:fld>
            <a:endParaRPr lang="es-419"/>
          </a:p>
        </p:txBody>
      </p:sp>
      <p:cxnSp>
        <p:nvCxnSpPr>
          <p:cNvPr id="8" name="15 Conector recto">
            <a:extLst>
              <a:ext uri="{FF2B5EF4-FFF2-40B4-BE49-F238E27FC236}">
                <a16:creationId xmlns:a16="http://schemas.microsoft.com/office/drawing/2014/main" id="{B5CA8B03-8528-4190-BC70-0579F178CE01}"/>
              </a:ext>
            </a:extLst>
          </p:cNvPr>
          <p:cNvCxnSpPr/>
          <p:nvPr userDrawn="1"/>
        </p:nvCxnSpPr>
        <p:spPr>
          <a:xfrm>
            <a:off x="0" y="19289"/>
            <a:ext cx="9144000" cy="0"/>
          </a:xfrm>
          <a:prstGeom prst="line">
            <a:avLst/>
          </a:prstGeom>
          <a:ln w="1143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26 Rectángulo">
            <a:extLst>
              <a:ext uri="{FF2B5EF4-FFF2-40B4-BE49-F238E27FC236}">
                <a16:creationId xmlns:a16="http://schemas.microsoft.com/office/drawing/2014/main" id="{FFECB929-03FC-4369-A40A-A23D42E14828}"/>
              </a:ext>
            </a:extLst>
          </p:cNvPr>
          <p:cNvSpPr/>
          <p:nvPr userDrawn="1"/>
        </p:nvSpPr>
        <p:spPr>
          <a:xfrm>
            <a:off x="0" y="6489700"/>
            <a:ext cx="9144000" cy="3683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0" name="9 Marcador de pie de página">
            <a:extLst>
              <a:ext uri="{FF2B5EF4-FFF2-40B4-BE49-F238E27FC236}">
                <a16:creationId xmlns:a16="http://schemas.microsoft.com/office/drawing/2014/main" id="{F7CF6CEC-C312-4AFB-879D-7DA7BB61183C}"/>
              </a:ext>
            </a:extLst>
          </p:cNvPr>
          <p:cNvSpPr txBox="1">
            <a:spLocks/>
          </p:cNvSpPr>
          <p:nvPr userDrawn="1"/>
        </p:nvSpPr>
        <p:spPr>
          <a:xfrm>
            <a:off x="65048" y="6482327"/>
            <a:ext cx="2606040" cy="36576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1400" i="1" dirty="0">
                <a:solidFill>
                  <a:schemeClr val="bg1"/>
                </a:solidFill>
              </a:rPr>
              <a:t>Esther Labrada Martínez</a:t>
            </a:r>
          </a:p>
        </p:txBody>
      </p:sp>
      <p:cxnSp>
        <p:nvCxnSpPr>
          <p:cNvPr id="11" name="36 Conector recto">
            <a:extLst>
              <a:ext uri="{FF2B5EF4-FFF2-40B4-BE49-F238E27FC236}">
                <a16:creationId xmlns:a16="http://schemas.microsoft.com/office/drawing/2014/main" id="{D498216E-83C4-4948-B380-7A00D56D7AB8}"/>
              </a:ext>
            </a:extLst>
          </p:cNvPr>
          <p:cNvCxnSpPr/>
          <p:nvPr userDrawn="1"/>
        </p:nvCxnSpPr>
        <p:spPr>
          <a:xfrm>
            <a:off x="0" y="99441"/>
            <a:ext cx="9144000" cy="0"/>
          </a:xfrm>
          <a:prstGeom prst="line">
            <a:avLst/>
          </a:prstGeom>
          <a:ln w="5715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27936A6-B08F-4D75-99D9-9D23C3AFDCDD}"/>
              </a:ext>
            </a:extLst>
          </p:cNvPr>
          <p:cNvSpPr/>
          <p:nvPr userDrawn="1"/>
        </p:nvSpPr>
        <p:spPr>
          <a:xfrm>
            <a:off x="7884368" y="6511318"/>
            <a:ext cx="11792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i="1" dirty="0">
                <a:solidFill>
                  <a:schemeClr val="bg1"/>
                </a:solidFill>
              </a:rPr>
              <a:t>DGTIC-UNAM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710509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72C578-D917-4801-9A14-39689CD40FE5}" type="datetimeFigureOut">
              <a:rPr lang="es-419" smtClean="0"/>
              <a:t>8/12/2017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99946C-7E76-4521-A95E-78203EDAE530}" type="slidenum">
              <a:rPr lang="es-419" smtClean="0"/>
              <a:t>‹Nº›</a:t>
            </a:fld>
            <a:endParaRPr lang="es-419"/>
          </a:p>
        </p:txBody>
      </p:sp>
      <p:cxnSp>
        <p:nvCxnSpPr>
          <p:cNvPr id="8" name="15 Conector recto">
            <a:extLst>
              <a:ext uri="{FF2B5EF4-FFF2-40B4-BE49-F238E27FC236}">
                <a16:creationId xmlns:a16="http://schemas.microsoft.com/office/drawing/2014/main" id="{9E32A9B4-A8DC-4232-A998-1C690FB09084}"/>
              </a:ext>
            </a:extLst>
          </p:cNvPr>
          <p:cNvCxnSpPr/>
          <p:nvPr userDrawn="1"/>
        </p:nvCxnSpPr>
        <p:spPr>
          <a:xfrm>
            <a:off x="0" y="19289"/>
            <a:ext cx="9144000" cy="0"/>
          </a:xfrm>
          <a:prstGeom prst="line">
            <a:avLst/>
          </a:prstGeom>
          <a:ln w="1143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26 Rectángulo">
            <a:extLst>
              <a:ext uri="{FF2B5EF4-FFF2-40B4-BE49-F238E27FC236}">
                <a16:creationId xmlns:a16="http://schemas.microsoft.com/office/drawing/2014/main" id="{1E5D0A95-9F78-478A-B7E7-C51731644B71}"/>
              </a:ext>
            </a:extLst>
          </p:cNvPr>
          <p:cNvSpPr/>
          <p:nvPr userDrawn="1"/>
        </p:nvSpPr>
        <p:spPr>
          <a:xfrm>
            <a:off x="0" y="6489700"/>
            <a:ext cx="9144000" cy="3683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0" name="9 Marcador de pie de página">
            <a:extLst>
              <a:ext uri="{FF2B5EF4-FFF2-40B4-BE49-F238E27FC236}">
                <a16:creationId xmlns:a16="http://schemas.microsoft.com/office/drawing/2014/main" id="{E1F1087A-8D49-4BCB-81F0-2A72DD5DB5E2}"/>
              </a:ext>
            </a:extLst>
          </p:cNvPr>
          <p:cNvSpPr txBox="1">
            <a:spLocks/>
          </p:cNvSpPr>
          <p:nvPr userDrawn="1"/>
        </p:nvSpPr>
        <p:spPr>
          <a:xfrm>
            <a:off x="65048" y="6482327"/>
            <a:ext cx="2606040" cy="36576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1400" i="1" dirty="0">
                <a:solidFill>
                  <a:schemeClr val="bg1"/>
                </a:solidFill>
              </a:rPr>
              <a:t>Esther Labrada Martínez</a:t>
            </a:r>
          </a:p>
        </p:txBody>
      </p:sp>
      <p:cxnSp>
        <p:nvCxnSpPr>
          <p:cNvPr id="11" name="36 Conector recto">
            <a:extLst>
              <a:ext uri="{FF2B5EF4-FFF2-40B4-BE49-F238E27FC236}">
                <a16:creationId xmlns:a16="http://schemas.microsoft.com/office/drawing/2014/main" id="{E1C9DE8F-A86A-49BE-B589-8109986E8394}"/>
              </a:ext>
            </a:extLst>
          </p:cNvPr>
          <p:cNvCxnSpPr/>
          <p:nvPr userDrawn="1"/>
        </p:nvCxnSpPr>
        <p:spPr>
          <a:xfrm>
            <a:off x="0" y="99441"/>
            <a:ext cx="9144000" cy="0"/>
          </a:xfrm>
          <a:prstGeom prst="line">
            <a:avLst/>
          </a:prstGeom>
          <a:ln w="5715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73F939A-230D-46F5-872E-920D1997C179}"/>
              </a:ext>
            </a:extLst>
          </p:cNvPr>
          <p:cNvSpPr/>
          <p:nvPr userDrawn="1"/>
        </p:nvSpPr>
        <p:spPr>
          <a:xfrm>
            <a:off x="7884368" y="6511318"/>
            <a:ext cx="11792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i="1" dirty="0">
                <a:solidFill>
                  <a:schemeClr val="bg1"/>
                </a:solidFill>
              </a:rPr>
              <a:t>DGTIC-UNAM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53786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00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labrada@unam.m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vista.unam.mx/vol.14/num12/art54/index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Marcador de pie de página">
            <a:extLst>
              <a:ext uri="{FF2B5EF4-FFF2-40B4-BE49-F238E27FC236}">
                <a16:creationId xmlns:a16="http://schemas.microsoft.com/office/drawing/2014/main" id="{CA6592DF-9946-47AA-A25A-F0A6F7C0DEBA}"/>
              </a:ext>
            </a:extLst>
          </p:cNvPr>
          <p:cNvSpPr txBox="1">
            <a:spLocks/>
          </p:cNvSpPr>
          <p:nvPr/>
        </p:nvSpPr>
        <p:spPr>
          <a:xfrm>
            <a:off x="3913630" y="6482714"/>
            <a:ext cx="1316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000" dirty="0">
                <a:solidFill>
                  <a:schemeClr val="bg1"/>
                </a:solidFill>
              </a:rPr>
              <a:t>diciembre, 2017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10AAD13-B88E-410D-BB8D-DA4C0A9AA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23522"/>
            <a:ext cx="9144000" cy="103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s-MX" sz="1400" b="1" dirty="0">
                <a:latin typeface="Arial Unicode MS" pitchFamily="34" charset="-128"/>
                <a:cs typeface="Arial" pitchFamily="34" charset="0"/>
              </a:rPr>
              <a:t>Esther Labrada Martínez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s-MX" sz="1100" dirty="0">
                <a:latin typeface="Arial Unicode MS" pitchFamily="34" charset="-128"/>
                <a:cs typeface="Arial" pitchFamily="34" charset="0"/>
                <a:hlinkClick r:id="rId2"/>
              </a:rPr>
              <a:t>labrada@unam.mx</a:t>
            </a:r>
            <a:endParaRPr lang="es-MX" sz="1100" dirty="0">
              <a:latin typeface="Arial Unicode MS" pitchFamily="34" charset="-128"/>
              <a:cs typeface="Arial" pitchFamily="34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s-MX" sz="1100" dirty="0">
              <a:latin typeface="Arial Unicode MS" pitchFamily="34" charset="-128"/>
              <a:cs typeface="Arial" pitchFamily="34" charset="0"/>
            </a:endParaRPr>
          </a:p>
          <a:p>
            <a:pPr algn="ctr"/>
            <a:r>
              <a:rPr lang="es-MX" sz="1600" dirty="0"/>
              <a:t>Dirección General de Cómputo y de  Tecnologías de información y Comunicación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100" dirty="0">
                <a:latin typeface="Arial Unicode MS" pitchFamily="34" charset="-128"/>
                <a:cs typeface="Arial" pitchFamily="34" charset="0"/>
              </a:rPr>
              <a:t>DGTIC - UNAM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94EF6F55-0E2D-4D22-A6BD-1DE1A237C1BD}"/>
              </a:ext>
            </a:extLst>
          </p:cNvPr>
          <p:cNvSpPr txBox="1">
            <a:spLocks/>
          </p:cNvSpPr>
          <p:nvPr/>
        </p:nvSpPr>
        <p:spPr>
          <a:xfrm>
            <a:off x="0" y="162922"/>
            <a:ext cx="9144000" cy="4250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000" dirty="0"/>
              <a:t>IMPLEMENTACIÓN DEL TRATADO DE MARRAKECH Y LA CREACIÓN DE FORMATOS ACCESIBLES </a:t>
            </a:r>
            <a:endParaRPr lang="es-419" sz="2000" dirty="0"/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id="{FB866E59-47B2-44EB-A1CD-33B57EC4DCAC}"/>
              </a:ext>
            </a:extLst>
          </p:cNvPr>
          <p:cNvSpPr txBox="1">
            <a:spLocks/>
          </p:cNvSpPr>
          <p:nvPr/>
        </p:nvSpPr>
        <p:spPr>
          <a:xfrm>
            <a:off x="-2" y="878767"/>
            <a:ext cx="9144002" cy="4250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AR" sz="2000" b="1" i="1" dirty="0"/>
              <a:t>Los retos y las soluciones en la producción de formatos accesibles</a:t>
            </a:r>
            <a:endParaRPr lang="es-419" sz="2000" b="1" i="1" dirty="0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8930D391-CED9-4BDD-96E3-EB1BE71ED37F}"/>
              </a:ext>
            </a:extLst>
          </p:cNvPr>
          <p:cNvGrpSpPr/>
          <p:nvPr/>
        </p:nvGrpSpPr>
        <p:grpSpPr>
          <a:xfrm>
            <a:off x="2431" y="1279223"/>
            <a:ext cx="9142114" cy="3923852"/>
            <a:chOff x="0" y="1279223"/>
            <a:chExt cx="9142114" cy="3923852"/>
          </a:xfrm>
        </p:grpSpPr>
        <p:pic>
          <p:nvPicPr>
            <p:cNvPr id="30" name="Picture 2" descr="C:\Users\Universo\Desktop\FotosDiscap\Fotografías Esther\Biblioteca Nacional\23032011532.jpg">
              <a:extLst>
                <a:ext uri="{FF2B5EF4-FFF2-40B4-BE49-F238E27FC236}">
                  <a16:creationId xmlns:a16="http://schemas.microsoft.com/office/drawing/2014/main" id="{5BC0E610-FB69-478D-9F88-B87F85B47F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13630" y="1279223"/>
              <a:ext cx="5228484" cy="3920575"/>
            </a:xfrm>
            <a:prstGeom prst="rect">
              <a:avLst/>
            </a:prstGeom>
            <a:noFill/>
          </p:spPr>
        </p:pic>
        <p:pic>
          <p:nvPicPr>
            <p:cNvPr id="31" name="Picture 3" descr="C:\Users\Universo\Desktop\FotosDiscap\Fotografías Esther\Biblioteca Nacional\23032011509.jpg">
              <a:extLst>
                <a:ext uri="{FF2B5EF4-FFF2-40B4-BE49-F238E27FC236}">
                  <a16:creationId xmlns:a16="http://schemas.microsoft.com/office/drawing/2014/main" id="{0F15BA66-C6D9-4E8A-8393-1A4AB306C1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r="8043" b="106"/>
            <a:stretch>
              <a:fillRect/>
            </a:stretch>
          </p:blipFill>
          <p:spPr bwMode="auto">
            <a:xfrm>
              <a:off x="0" y="1279224"/>
              <a:ext cx="4817106" cy="392385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775805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C584906-78E6-458E-8204-0C6D4B71FF9D}"/>
              </a:ext>
            </a:extLst>
          </p:cNvPr>
          <p:cNvSpPr/>
          <p:nvPr/>
        </p:nvSpPr>
        <p:spPr>
          <a:xfrm>
            <a:off x="611560" y="3487709"/>
            <a:ext cx="7992888" cy="255454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248285" algn="ctr"/>
            <a:endParaRPr lang="es-ES" sz="2000" b="1" dirty="0">
              <a:ea typeface="Calibri" panose="020F0502020204030204" pitchFamily="34" charset="0"/>
            </a:endParaRPr>
          </a:p>
          <a:p>
            <a:pPr marL="248285" algn="ctr"/>
            <a:r>
              <a:rPr lang="es-ES" sz="2000" b="1" dirty="0">
                <a:ea typeface="Calibri" panose="020F0502020204030204" pitchFamily="34" charset="0"/>
              </a:rPr>
              <a:t>Premio POETA AWARDS MÉXICO 2011 a la UNAM</a:t>
            </a:r>
          </a:p>
          <a:p>
            <a:pPr marL="248285" algn="ctr"/>
            <a:r>
              <a:rPr lang="es-ES" sz="2000" b="1" dirty="0">
                <a:ea typeface="Calibri" panose="020F0502020204030204" pitchFamily="34" charset="0"/>
              </a:rPr>
              <a:t>Por sus acciones en el tema de discapacidad</a:t>
            </a:r>
            <a:endParaRPr lang="es-MX" sz="2000" b="1" dirty="0">
              <a:ea typeface="Calibri" panose="020F0502020204030204" pitchFamily="34" charset="0"/>
            </a:endParaRPr>
          </a:p>
          <a:p>
            <a:pPr marL="248285" algn="ctr"/>
            <a:endParaRPr lang="es-ES" sz="2000" dirty="0">
              <a:ea typeface="Calibri" panose="020F0502020204030204" pitchFamily="34" charset="0"/>
            </a:endParaRPr>
          </a:p>
          <a:p>
            <a:pPr marL="248285" algn="ctr"/>
            <a:r>
              <a:rPr lang="es-ES" sz="2000" dirty="0">
                <a:ea typeface="Calibri" panose="020F0502020204030204" pitchFamily="34" charset="0"/>
              </a:rPr>
              <a:t>Noviembre 2011</a:t>
            </a:r>
            <a:endParaRPr lang="es-MX" sz="2000" dirty="0">
              <a:ea typeface="Calibri" panose="020F0502020204030204" pitchFamily="34" charset="0"/>
            </a:endParaRPr>
          </a:p>
          <a:p>
            <a:pPr marL="248285" algn="ctr"/>
            <a:endParaRPr lang="es-ES" sz="2000" dirty="0">
              <a:ea typeface="Calibri" panose="020F0502020204030204" pitchFamily="34" charset="0"/>
            </a:endParaRPr>
          </a:p>
          <a:p>
            <a:pPr marL="248285" algn="ctr"/>
            <a:r>
              <a:rPr lang="es-ES" sz="2000" dirty="0">
                <a:ea typeface="Calibri" panose="020F0502020204030204" pitchFamily="34" charset="0"/>
              </a:rPr>
              <a:t>Lugar: México</a:t>
            </a:r>
          </a:p>
          <a:p>
            <a:pPr marL="248285" algn="ctr"/>
            <a:endParaRPr lang="es-MX" sz="2000" dirty="0">
              <a:ea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D2D98E-B250-486A-9E97-A53671AE9F8B}"/>
              </a:ext>
            </a:extLst>
          </p:cNvPr>
          <p:cNvSpPr txBox="1"/>
          <p:nvPr/>
        </p:nvSpPr>
        <p:spPr>
          <a:xfrm flipH="1">
            <a:off x="611560" y="476672"/>
            <a:ext cx="7992888" cy="286232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MX" sz="2000" b="1" dirty="0"/>
          </a:p>
          <a:p>
            <a:pPr algn="ctr"/>
            <a:r>
              <a:rPr lang="es-MX" sz="2000" b="1" dirty="0"/>
              <a:t>TIC para la Inclusión y Aula – Laboratorio de Innovación para Personas con Discapacidad</a:t>
            </a:r>
          </a:p>
          <a:p>
            <a:pPr algn="ctr"/>
            <a:endParaRPr lang="es-MX" sz="2000" b="1" dirty="0"/>
          </a:p>
          <a:p>
            <a:pPr algn="ctr"/>
            <a:r>
              <a:rPr lang="es-MX" sz="2000" dirty="0"/>
              <a:t>2010</a:t>
            </a:r>
          </a:p>
          <a:p>
            <a:pPr algn="ctr"/>
            <a:endParaRPr lang="es-MX" sz="2000" dirty="0"/>
          </a:p>
          <a:p>
            <a:pPr algn="ctr"/>
            <a:r>
              <a:rPr lang="es-MX" sz="2000" dirty="0"/>
              <a:t>Dirección General de Cómputo y de  Tecnologías de información y Comunicación, </a:t>
            </a:r>
            <a:r>
              <a:rPr lang="es-MX" sz="2000" dirty="0">
                <a:cs typeface="Arial" pitchFamily="34" charset="0"/>
              </a:rPr>
              <a:t>DGTIC - UNAM</a:t>
            </a:r>
            <a:r>
              <a:rPr lang="es-MX" sz="2000" dirty="0"/>
              <a:t> </a:t>
            </a:r>
          </a:p>
          <a:p>
            <a:pPr algn="ctr"/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663960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5 Rectángulo">
            <a:extLst>
              <a:ext uri="{FF2B5EF4-FFF2-40B4-BE49-F238E27FC236}">
                <a16:creationId xmlns:a16="http://schemas.microsoft.com/office/drawing/2014/main" id="{24EA3EDA-B3CB-49D1-B790-1A8199E112ED}"/>
              </a:ext>
            </a:extLst>
          </p:cNvPr>
          <p:cNvSpPr/>
          <p:nvPr/>
        </p:nvSpPr>
        <p:spPr>
          <a:xfrm>
            <a:off x="1805649" y="1870253"/>
            <a:ext cx="61461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sz="2400" dirty="0"/>
              <a:t>Difusión sobre tecnología y discapacidad.</a:t>
            </a:r>
          </a:p>
          <a:p>
            <a:pPr marL="342900" indent="-342900">
              <a:buFont typeface="+mj-lt"/>
              <a:buAutoNum type="arabicPeriod"/>
            </a:pPr>
            <a:endParaRPr lang="es-MX" sz="2400" dirty="0"/>
          </a:p>
          <a:p>
            <a:pPr marL="342900" indent="-342900">
              <a:buFont typeface="+mj-lt"/>
              <a:buAutoNum type="arabicPeriod"/>
            </a:pPr>
            <a:r>
              <a:rPr lang="es-MX" sz="2400" dirty="0"/>
              <a:t>Capacitación.</a:t>
            </a:r>
          </a:p>
          <a:p>
            <a:pPr marL="342900" indent="-342900">
              <a:buFont typeface="+mj-lt"/>
              <a:buAutoNum type="arabicPeriod"/>
            </a:pPr>
            <a:endParaRPr lang="es-MX" sz="2400" dirty="0"/>
          </a:p>
          <a:p>
            <a:pPr marL="342900" indent="-342900">
              <a:buFont typeface="+mj-lt"/>
              <a:buAutoNum type="arabicPeriod"/>
            </a:pPr>
            <a:r>
              <a:rPr lang="es-MX" sz="2400" dirty="0"/>
              <a:t>Asesoría y evaluación de TIC.</a:t>
            </a:r>
          </a:p>
          <a:p>
            <a:pPr marL="342900" indent="-342900">
              <a:buFont typeface="+mj-lt"/>
              <a:buAutoNum type="arabicPeriod"/>
            </a:pPr>
            <a:endParaRPr lang="es-MX" sz="2400" dirty="0"/>
          </a:p>
          <a:p>
            <a:pPr marL="342900" indent="-342900">
              <a:buFont typeface="+mj-lt"/>
              <a:buAutoNum type="arabicPeriod"/>
            </a:pPr>
            <a:r>
              <a:rPr lang="es-MX" sz="2400" dirty="0"/>
              <a:t>Desarrollo de tecnologías.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5BCE85C-C8B6-4E68-A8D3-0643BDF0D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67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SERVICIOS</a:t>
            </a:r>
            <a:endParaRPr kumimoji="0" lang="es-MX" altLang="es-MX" sz="1800" b="1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97680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49F90DC-6EC7-4579-BD88-E667393E4E3F}"/>
              </a:ext>
            </a:extLst>
          </p:cNvPr>
          <p:cNvSpPr txBox="1"/>
          <p:nvPr/>
        </p:nvSpPr>
        <p:spPr>
          <a:xfrm>
            <a:off x="397762" y="922839"/>
            <a:ext cx="834847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000" b="1" dirty="0"/>
              <a:t>Crear</a:t>
            </a:r>
            <a:r>
              <a:rPr lang="es-ES" sz="2000" dirty="0"/>
              <a:t> políticas públicas.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1" dirty="0"/>
              <a:t>Dimensionar</a:t>
            </a:r>
            <a:r>
              <a:rPr lang="es-MX" sz="2000" dirty="0"/>
              <a:t> las necesidades universitarias (alumnos por atender).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000" b="1" dirty="0"/>
              <a:t>Involucrar</a:t>
            </a:r>
            <a:r>
              <a:rPr lang="es-ES" sz="2000" dirty="0"/>
              <a:t> al resto de los actores.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1" dirty="0"/>
              <a:t>Seleccionar </a:t>
            </a:r>
            <a:r>
              <a:rPr lang="es-MX" sz="2000" dirty="0"/>
              <a:t>materiales.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000" dirty="0"/>
              <a:t>Establecer </a:t>
            </a:r>
            <a:r>
              <a:rPr lang="es-ES" sz="2000" b="1" dirty="0"/>
              <a:t>lineamientos</a:t>
            </a:r>
            <a:r>
              <a:rPr lang="es-ES" sz="2000" dirty="0"/>
              <a:t> y </a:t>
            </a:r>
            <a:r>
              <a:rPr lang="es-MX" sz="2000" dirty="0"/>
              <a:t>métodos de producción ágiles.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dirty="0"/>
              <a:t>Procurar la </a:t>
            </a:r>
            <a:r>
              <a:rPr lang="es-MX" sz="2000" b="1" dirty="0"/>
              <a:t>colaboración</a:t>
            </a:r>
            <a:r>
              <a:rPr lang="es-MX" sz="2000" dirty="0"/>
              <a:t> multidisciplinaria y transversal.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000" dirty="0"/>
              <a:t>Contribuir en la </a:t>
            </a:r>
            <a:r>
              <a:rPr lang="es-ES" sz="2000" b="1" dirty="0"/>
              <a:t>formación</a:t>
            </a:r>
            <a:r>
              <a:rPr lang="es-ES" sz="2000" dirty="0"/>
              <a:t> </a:t>
            </a:r>
            <a:r>
              <a:rPr lang="es-ES" sz="2000" b="1" dirty="0"/>
              <a:t>profesional</a:t>
            </a:r>
            <a:r>
              <a:rPr lang="es-ES" sz="2000" dirty="0"/>
              <a:t> de los jóvenes.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000" b="1" dirty="0"/>
              <a:t>Acompañar</a:t>
            </a:r>
            <a:r>
              <a:rPr lang="es-ES" sz="2000" dirty="0"/>
              <a:t> en la adecuación de los materiales.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000" dirty="0"/>
              <a:t>Desarrollar </a:t>
            </a:r>
            <a:r>
              <a:rPr lang="es-ES" sz="2000" b="1" dirty="0"/>
              <a:t>programas</a:t>
            </a:r>
            <a:r>
              <a:rPr lang="es-ES" sz="2000" dirty="0"/>
              <a:t> para </a:t>
            </a:r>
            <a:r>
              <a:rPr lang="es-MX" sz="2000" dirty="0"/>
              <a:t>capacitar</a:t>
            </a:r>
            <a:r>
              <a:rPr lang="es-MX" sz="2000" b="1" dirty="0"/>
              <a:t>, </a:t>
            </a:r>
            <a:r>
              <a:rPr lang="es-MX" sz="2000" dirty="0"/>
              <a:t>formar y actualizar en el tema.</a:t>
            </a:r>
            <a:endParaRPr lang="es-ES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000" dirty="0"/>
              <a:t>Trabajar en conjunto para la </a:t>
            </a:r>
            <a:r>
              <a:rPr lang="es-ES" sz="2000" b="1" dirty="0"/>
              <a:t>consecución</a:t>
            </a:r>
            <a:r>
              <a:rPr lang="es-ES" sz="2000" dirty="0"/>
              <a:t> de las metas propuestas</a:t>
            </a:r>
            <a:r>
              <a:rPr lang="es-MX" sz="2000" b="1" dirty="0"/>
              <a:t> (</a:t>
            </a:r>
            <a:r>
              <a:rPr lang="es-ES" sz="2000" dirty="0" err="1"/>
              <a:t>PcD</a:t>
            </a:r>
            <a:r>
              <a:rPr lang="es-ES" sz="2000" dirty="0"/>
              <a:t>, Organismos civiles, Instituciones especializadas, ...).</a:t>
            </a:r>
            <a:endParaRPr lang="es-MX" sz="2000" dirty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2325498A-8149-41E9-9385-9B34A0BE7B45}"/>
              </a:ext>
            </a:extLst>
          </p:cNvPr>
          <p:cNvSpPr txBox="1">
            <a:spLocks/>
          </p:cNvSpPr>
          <p:nvPr/>
        </p:nvSpPr>
        <p:spPr>
          <a:xfrm>
            <a:off x="-2" y="274385"/>
            <a:ext cx="9144002" cy="4250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Font typeface="Arial" panose="020B0604020202020204" pitchFamily="34" charset="0"/>
              <a:buNone/>
            </a:pPr>
            <a:r>
              <a:rPr lang="es-AR" dirty="0"/>
              <a:t>Los retos y las soluciones en la producción de formatos accesibles</a:t>
            </a:r>
            <a:endParaRPr lang="es-419" dirty="0"/>
          </a:p>
        </p:txBody>
      </p:sp>
      <p:cxnSp>
        <p:nvCxnSpPr>
          <p:cNvPr id="10" name="15 Conector recto">
            <a:extLst>
              <a:ext uri="{FF2B5EF4-FFF2-40B4-BE49-F238E27FC236}">
                <a16:creationId xmlns:a16="http://schemas.microsoft.com/office/drawing/2014/main" id="{0769F98D-A6BB-49B5-B182-940B0AD5F10B}"/>
              </a:ext>
            </a:extLst>
          </p:cNvPr>
          <p:cNvCxnSpPr/>
          <p:nvPr/>
        </p:nvCxnSpPr>
        <p:spPr>
          <a:xfrm>
            <a:off x="0" y="19289"/>
            <a:ext cx="9144000" cy="0"/>
          </a:xfrm>
          <a:prstGeom prst="line">
            <a:avLst/>
          </a:prstGeom>
          <a:ln w="1143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6 Rectángulo">
            <a:extLst>
              <a:ext uri="{FF2B5EF4-FFF2-40B4-BE49-F238E27FC236}">
                <a16:creationId xmlns:a16="http://schemas.microsoft.com/office/drawing/2014/main" id="{6782318C-B870-4A48-B19B-8F56D989F32C}"/>
              </a:ext>
            </a:extLst>
          </p:cNvPr>
          <p:cNvSpPr/>
          <p:nvPr/>
        </p:nvSpPr>
        <p:spPr>
          <a:xfrm>
            <a:off x="0" y="6489700"/>
            <a:ext cx="9144000" cy="3683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4" name="9 Marcador de pie de página">
            <a:extLst>
              <a:ext uri="{FF2B5EF4-FFF2-40B4-BE49-F238E27FC236}">
                <a16:creationId xmlns:a16="http://schemas.microsoft.com/office/drawing/2014/main" id="{FB7B512F-5D13-4DE5-9A86-9E1010602F4F}"/>
              </a:ext>
            </a:extLst>
          </p:cNvPr>
          <p:cNvSpPr txBox="1">
            <a:spLocks/>
          </p:cNvSpPr>
          <p:nvPr/>
        </p:nvSpPr>
        <p:spPr>
          <a:xfrm>
            <a:off x="65048" y="6482327"/>
            <a:ext cx="2606040" cy="36576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1400" i="1" dirty="0">
                <a:solidFill>
                  <a:schemeClr val="bg1"/>
                </a:solidFill>
              </a:rPr>
              <a:t>Esther Labrada Martínez</a:t>
            </a:r>
          </a:p>
        </p:txBody>
      </p:sp>
      <p:cxnSp>
        <p:nvCxnSpPr>
          <p:cNvPr id="15" name="36 Conector recto">
            <a:extLst>
              <a:ext uri="{FF2B5EF4-FFF2-40B4-BE49-F238E27FC236}">
                <a16:creationId xmlns:a16="http://schemas.microsoft.com/office/drawing/2014/main" id="{B47CE7E1-E6E6-4DA5-A9D8-EC9A851FE1E7}"/>
              </a:ext>
            </a:extLst>
          </p:cNvPr>
          <p:cNvCxnSpPr/>
          <p:nvPr/>
        </p:nvCxnSpPr>
        <p:spPr>
          <a:xfrm>
            <a:off x="0" y="99441"/>
            <a:ext cx="9144000" cy="0"/>
          </a:xfrm>
          <a:prstGeom prst="line">
            <a:avLst/>
          </a:prstGeom>
          <a:ln w="5715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6A3809F-E9E4-4C32-9DCE-CBAE5DA4AFFB}"/>
              </a:ext>
            </a:extLst>
          </p:cNvPr>
          <p:cNvSpPr/>
          <p:nvPr/>
        </p:nvSpPr>
        <p:spPr>
          <a:xfrm>
            <a:off x="7884368" y="6511318"/>
            <a:ext cx="11792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i="1" dirty="0">
                <a:solidFill>
                  <a:schemeClr val="bg1"/>
                </a:solidFill>
              </a:rPr>
              <a:t>DGTIC-UNAM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878314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900C702-CDE6-4F7B-90C4-14783728A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568" y="176660"/>
            <a:ext cx="6258864" cy="625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85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" y="36230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400" b="1" dirty="0">
                <a:solidFill>
                  <a:schemeClr val="accent6">
                    <a:lumMod val="75000"/>
                  </a:schemeClr>
                </a:solidFill>
              </a:rPr>
              <a:t>CONCLUSIONES</a:t>
            </a:r>
            <a:endParaRPr lang="es-MX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2B15BD-B1E6-4C03-BFD3-84E34955A312}"/>
              </a:ext>
            </a:extLst>
          </p:cNvPr>
          <p:cNvSpPr txBox="1">
            <a:spLocks/>
          </p:cNvSpPr>
          <p:nvPr/>
        </p:nvSpPr>
        <p:spPr>
          <a:xfrm>
            <a:off x="937549" y="1751489"/>
            <a:ext cx="7407798" cy="30983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  <a:defRPr/>
            </a:pPr>
            <a:r>
              <a:rPr lang="es-ES_tradnl" sz="2400" dirty="0"/>
              <a:t>Existe </a:t>
            </a:r>
            <a:r>
              <a:rPr lang="es-ES_tradnl" sz="2400" b="1" dirty="0"/>
              <a:t>carencia</a:t>
            </a:r>
            <a:r>
              <a:rPr lang="es-ES_tradnl" sz="2400" dirty="0"/>
              <a:t> de productos digitales </a:t>
            </a:r>
            <a:r>
              <a:rPr lang="es-ES_tradnl" sz="2400" b="1" dirty="0"/>
              <a:t>accesibles</a:t>
            </a:r>
            <a:r>
              <a:rPr lang="es-ES_tradnl" sz="2400" dirty="0"/>
              <a:t>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s-ES_tradnl" sz="2400" b="1" dirty="0"/>
              <a:t>Solidarizarnos</a:t>
            </a:r>
            <a:r>
              <a:rPr lang="es-ES_tradnl" sz="2400" dirty="0"/>
              <a:t> como desarrolladores creando medios accesibles.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s-ES_tradnl" sz="2400" dirty="0"/>
              <a:t>La </a:t>
            </a:r>
            <a:r>
              <a:rPr lang="es-ES_tradnl" sz="2400" b="1" dirty="0"/>
              <a:t>discapacidad</a:t>
            </a:r>
            <a:r>
              <a:rPr lang="es-ES_tradnl" sz="2400" dirty="0"/>
              <a:t> es un concepto en </a:t>
            </a:r>
            <a:r>
              <a:rPr lang="es-ES_tradnl" sz="2400" b="1" dirty="0"/>
              <a:t>constante definición</a:t>
            </a:r>
            <a:r>
              <a:rPr lang="es-ES_tradnl" sz="2400" dirty="0"/>
              <a:t>, todos debemos estar </a:t>
            </a:r>
            <a:r>
              <a:rPr lang="es-ES_tradnl" sz="2400" b="1" dirty="0"/>
              <a:t>comprometidos</a:t>
            </a:r>
            <a:r>
              <a:rPr lang="es-ES_tradnl" sz="2400" dirty="0"/>
              <a:t> en su construcción.</a:t>
            </a:r>
            <a:endParaRPr lang="es-MX" altLang="es-MX" sz="2400" dirty="0"/>
          </a:p>
        </p:txBody>
      </p:sp>
    </p:spTree>
    <p:extLst>
      <p:ext uri="{BB962C8B-B14F-4D97-AF65-F5344CB8AC3E}">
        <p14:creationId xmlns:p14="http://schemas.microsoft.com/office/powerpoint/2010/main" val="2796708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CD8D63-0D50-4B79-9366-DFE7439CF5C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450076"/>
            <a:ext cx="9144000" cy="1418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75" dirty="0"/>
              <a:t>Todos </a:t>
            </a:r>
            <a:r>
              <a:rPr lang="es-ES" sz="2475" dirty="0">
                <a:solidFill>
                  <a:srgbClr val="FF0000"/>
                </a:solidFill>
              </a:rPr>
              <a:t>incluyeron</a:t>
            </a:r>
            <a:r>
              <a:rPr lang="es-ES" sz="2475" dirty="0"/>
              <a:t> a todos</a:t>
            </a:r>
          </a:p>
          <a:p>
            <a:pPr marL="0" indent="0" algn="ctr">
              <a:buNone/>
            </a:pPr>
            <a:endParaRPr lang="es-ES" sz="2475" dirty="0"/>
          </a:p>
          <a:p>
            <a:pPr marL="0" indent="0" algn="ctr">
              <a:buNone/>
            </a:pPr>
            <a:r>
              <a:rPr lang="es-ES" sz="2475" dirty="0"/>
              <a:t>La UNAM </a:t>
            </a:r>
            <a:r>
              <a:rPr lang="es-ES" sz="2475" dirty="0">
                <a:solidFill>
                  <a:srgbClr val="FF0000"/>
                </a:solidFill>
              </a:rPr>
              <a:t>incluyó</a:t>
            </a:r>
            <a:r>
              <a:rPr lang="es-ES" sz="2475" dirty="0"/>
              <a:t> a los estudiantes</a:t>
            </a:r>
          </a:p>
        </p:txBody>
      </p:sp>
    </p:spTree>
    <p:extLst>
      <p:ext uri="{BB962C8B-B14F-4D97-AF65-F5344CB8AC3E}">
        <p14:creationId xmlns:p14="http://schemas.microsoft.com/office/powerpoint/2010/main" val="1864979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5 CuadroTexto">
            <a:extLst>
              <a:ext uri="{FF2B5EF4-FFF2-40B4-BE49-F238E27FC236}">
                <a16:creationId xmlns:a16="http://schemas.microsoft.com/office/drawing/2014/main" id="{723B58BB-93BB-4D95-AB99-49875FCB529B}"/>
              </a:ext>
            </a:extLst>
          </p:cNvPr>
          <p:cNvSpPr txBox="1"/>
          <p:nvPr/>
        </p:nvSpPr>
        <p:spPr>
          <a:xfrm>
            <a:off x="0" y="257816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accent6">
                    <a:lumMod val="50000"/>
                  </a:schemeClr>
                </a:solidFill>
              </a:rPr>
              <a:t>¡Gracias!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633AFC1-C4DB-41EB-907D-5BF46E044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03131"/>
            <a:ext cx="9143999" cy="80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s-MX" sz="1600" dirty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cs typeface="Arial" pitchFamily="34" charset="0"/>
              </a:rPr>
              <a:t>Esther Labrada Martínez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s-MX" sz="1600" dirty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cs typeface="Arial" pitchFamily="34" charset="0"/>
              </a:rPr>
              <a:t>labrada@unam.mx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600" dirty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cs typeface="Arial" pitchFamily="34" charset="0"/>
              </a:rPr>
              <a:t>DGTIC - UNAM</a:t>
            </a:r>
          </a:p>
        </p:txBody>
      </p:sp>
      <p:sp>
        <p:nvSpPr>
          <p:cNvPr id="4" name="22 Rectángulo">
            <a:extLst>
              <a:ext uri="{FF2B5EF4-FFF2-40B4-BE49-F238E27FC236}">
                <a16:creationId xmlns:a16="http://schemas.microsoft.com/office/drawing/2014/main" id="{22000B5A-EBCB-41C0-826B-95B78B637C4F}"/>
              </a:ext>
            </a:extLst>
          </p:cNvPr>
          <p:cNvSpPr/>
          <p:nvPr/>
        </p:nvSpPr>
        <p:spPr>
          <a:xfrm>
            <a:off x="0" y="6338478"/>
            <a:ext cx="9144000" cy="51952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/>
          </a:p>
        </p:txBody>
      </p:sp>
      <p:cxnSp>
        <p:nvCxnSpPr>
          <p:cNvPr id="5" name="20 Conector recto">
            <a:extLst>
              <a:ext uri="{FF2B5EF4-FFF2-40B4-BE49-F238E27FC236}">
                <a16:creationId xmlns:a16="http://schemas.microsoft.com/office/drawing/2014/main" id="{1E6D72EB-A16A-4BC7-BA9E-6A879A2CD7FE}"/>
              </a:ext>
            </a:extLst>
          </p:cNvPr>
          <p:cNvCxnSpPr/>
          <p:nvPr/>
        </p:nvCxnSpPr>
        <p:spPr>
          <a:xfrm>
            <a:off x="0" y="5960436"/>
            <a:ext cx="9144000" cy="0"/>
          </a:xfrm>
          <a:prstGeom prst="line">
            <a:avLst/>
          </a:prstGeom>
          <a:ln w="114300" cmpd="sng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21 Conector recto">
            <a:extLst>
              <a:ext uri="{FF2B5EF4-FFF2-40B4-BE49-F238E27FC236}">
                <a16:creationId xmlns:a16="http://schemas.microsoft.com/office/drawing/2014/main" id="{6AD604D5-F900-4984-B28C-17F3E9BA1A6F}"/>
              </a:ext>
            </a:extLst>
          </p:cNvPr>
          <p:cNvCxnSpPr/>
          <p:nvPr/>
        </p:nvCxnSpPr>
        <p:spPr>
          <a:xfrm>
            <a:off x="0" y="6062912"/>
            <a:ext cx="9144000" cy="0"/>
          </a:xfrm>
          <a:prstGeom prst="line">
            <a:avLst/>
          </a:prstGeom>
          <a:ln w="114300" cmpd="sng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3 Conector recto">
            <a:extLst>
              <a:ext uri="{FF2B5EF4-FFF2-40B4-BE49-F238E27FC236}">
                <a16:creationId xmlns:a16="http://schemas.microsoft.com/office/drawing/2014/main" id="{2F7FE44B-70E2-4CAB-B395-AA19FBB9A064}"/>
              </a:ext>
            </a:extLst>
          </p:cNvPr>
          <p:cNvCxnSpPr/>
          <p:nvPr/>
        </p:nvCxnSpPr>
        <p:spPr>
          <a:xfrm>
            <a:off x="0" y="6164554"/>
            <a:ext cx="9144000" cy="0"/>
          </a:xfrm>
          <a:prstGeom prst="line">
            <a:avLst/>
          </a:prstGeom>
          <a:ln w="11430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4 Conector recto">
            <a:extLst>
              <a:ext uri="{FF2B5EF4-FFF2-40B4-BE49-F238E27FC236}">
                <a16:creationId xmlns:a16="http://schemas.microsoft.com/office/drawing/2014/main" id="{86D383F8-A8FE-410A-AE82-276144416FF0}"/>
              </a:ext>
            </a:extLst>
          </p:cNvPr>
          <p:cNvCxnSpPr/>
          <p:nvPr/>
        </p:nvCxnSpPr>
        <p:spPr>
          <a:xfrm>
            <a:off x="0" y="6266434"/>
            <a:ext cx="9144000" cy="0"/>
          </a:xfrm>
          <a:prstGeom prst="line">
            <a:avLst/>
          </a:prstGeom>
          <a:ln w="1143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9 Marcador de pie de página">
            <a:extLst>
              <a:ext uri="{FF2B5EF4-FFF2-40B4-BE49-F238E27FC236}">
                <a16:creationId xmlns:a16="http://schemas.microsoft.com/office/drawing/2014/main" id="{56335DEA-71B1-4EC1-9A26-C3EB9FB4A59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2"/>
            <a:ext cx="91440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MX" sz="1400" i="1" dirty="0">
                <a:solidFill>
                  <a:schemeClr val="bg1"/>
                </a:solidFill>
              </a:rPr>
              <a:t>diciembre, 2017</a:t>
            </a:r>
          </a:p>
        </p:txBody>
      </p:sp>
      <p:pic>
        <p:nvPicPr>
          <p:cNvPr id="10" name="Picture 2" descr="Resultado de imagen para LOGO UNAM">
            <a:extLst>
              <a:ext uri="{FF2B5EF4-FFF2-40B4-BE49-F238E27FC236}">
                <a16:creationId xmlns:a16="http://schemas.microsoft.com/office/drawing/2014/main" id="{57235CC6-BC47-4A7D-B2B9-FD3E6C449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9284"/>
            <a:ext cx="2031179" cy="74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940962B-2CBF-49D6-BE40-B8D6E73519C6}"/>
              </a:ext>
            </a:extLst>
          </p:cNvPr>
          <p:cNvSpPr txBox="1"/>
          <p:nvPr/>
        </p:nvSpPr>
        <p:spPr>
          <a:xfrm>
            <a:off x="5796136" y="417796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DGTIC</a:t>
            </a:r>
          </a:p>
          <a:p>
            <a:pPr algn="ctr"/>
            <a:r>
              <a:rPr lang="es-MX" sz="1000" b="1" dirty="0"/>
              <a:t>DIRECCIÓN GENERAL DE CÓMPUTO Y DE</a:t>
            </a:r>
          </a:p>
          <a:p>
            <a:pPr algn="ctr"/>
            <a:r>
              <a:rPr lang="es-MX" sz="1000" b="1" dirty="0"/>
              <a:t> TECNOLOGÍAS DE INFORMACIÓN Y COMUNICACIÓN</a:t>
            </a:r>
          </a:p>
        </p:txBody>
      </p:sp>
      <p:cxnSp>
        <p:nvCxnSpPr>
          <p:cNvPr id="12" name="15 Conector recto">
            <a:extLst>
              <a:ext uri="{FF2B5EF4-FFF2-40B4-BE49-F238E27FC236}">
                <a16:creationId xmlns:a16="http://schemas.microsoft.com/office/drawing/2014/main" id="{21850258-CBCE-40BB-849C-6895315266DD}"/>
              </a:ext>
            </a:extLst>
          </p:cNvPr>
          <p:cNvCxnSpPr/>
          <p:nvPr/>
        </p:nvCxnSpPr>
        <p:spPr>
          <a:xfrm>
            <a:off x="0" y="19289"/>
            <a:ext cx="9144000" cy="0"/>
          </a:xfrm>
          <a:prstGeom prst="line">
            <a:avLst/>
          </a:prstGeom>
          <a:ln w="1143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36 Conector recto">
            <a:extLst>
              <a:ext uri="{FF2B5EF4-FFF2-40B4-BE49-F238E27FC236}">
                <a16:creationId xmlns:a16="http://schemas.microsoft.com/office/drawing/2014/main" id="{9EC614FB-A23A-4CF0-859C-67470953A89C}"/>
              </a:ext>
            </a:extLst>
          </p:cNvPr>
          <p:cNvCxnSpPr/>
          <p:nvPr/>
        </p:nvCxnSpPr>
        <p:spPr>
          <a:xfrm>
            <a:off x="0" y="99441"/>
            <a:ext cx="9144000" cy="0"/>
          </a:xfrm>
          <a:prstGeom prst="line">
            <a:avLst/>
          </a:prstGeom>
          <a:ln w="5715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283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990094A-F8CC-43BF-8495-EBB190DBAC5C}"/>
              </a:ext>
            </a:extLst>
          </p:cNvPr>
          <p:cNvSpPr txBox="1"/>
          <p:nvPr/>
        </p:nvSpPr>
        <p:spPr>
          <a:xfrm>
            <a:off x="1385646" y="827022"/>
            <a:ext cx="37131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50" b="1" dirty="0">
                <a:solidFill>
                  <a:schemeClr val="accent6">
                    <a:lumMod val="75000"/>
                  </a:schemeClr>
                </a:solidFill>
              </a:rPr>
              <a:t>PLAN DE DESARROLLO INSTITUCIONAL 2015-2019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0B967E-6AED-4D30-9F53-7358C2DC5763}"/>
              </a:ext>
            </a:extLst>
          </p:cNvPr>
          <p:cNvSpPr txBox="1"/>
          <p:nvPr/>
        </p:nvSpPr>
        <p:spPr>
          <a:xfrm>
            <a:off x="2047410" y="1270630"/>
            <a:ext cx="576495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50" b="1" dirty="0"/>
              <a:t>Programa estratégico</a:t>
            </a:r>
          </a:p>
          <a:p>
            <a:endParaRPr lang="es-ES" sz="750" dirty="0"/>
          </a:p>
          <a:p>
            <a:r>
              <a:rPr lang="es-ES" i="1" dirty="0"/>
              <a:t>11. Derechos humanos y equidad de género</a:t>
            </a:r>
          </a:p>
          <a:p>
            <a:endParaRPr lang="es-ES" dirty="0"/>
          </a:p>
          <a:p>
            <a:r>
              <a:rPr lang="es-ES" dirty="0"/>
              <a:t>… La Universidad debe ser </a:t>
            </a:r>
            <a:r>
              <a:rPr lang="es-ES" b="1" dirty="0"/>
              <a:t>tolerante e incluyente</a:t>
            </a:r>
            <a:r>
              <a:rPr lang="es-ES" dirty="0"/>
              <a:t>, por lo que se requiere privilegiar la </a:t>
            </a:r>
            <a:r>
              <a:rPr lang="es-ES" b="1" dirty="0"/>
              <a:t>cultura de respeto </a:t>
            </a:r>
            <a:r>
              <a:rPr lang="es-ES" dirty="0"/>
              <a:t>y el auxilio a la discapacidad. </a:t>
            </a:r>
          </a:p>
          <a:p>
            <a:endParaRPr lang="es-ES" dirty="0"/>
          </a:p>
          <a:p>
            <a:r>
              <a:rPr lang="es-ES" dirty="0"/>
              <a:t>… Cumpliendo su función civilizadora por definición, la Institución otorga especial </a:t>
            </a:r>
            <a:r>
              <a:rPr lang="es-ES" b="1" dirty="0"/>
              <a:t>atención a la capacitación y formación, la difusión y la investigación </a:t>
            </a:r>
            <a:r>
              <a:rPr lang="es-ES" dirty="0"/>
              <a:t>en torno a los derechos humanos, a la equidad de género y a la discapacidad.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7D6177C-327B-4FFD-BD8A-726C1B7F1AFB}"/>
              </a:ext>
            </a:extLst>
          </p:cNvPr>
          <p:cNvSpPr/>
          <p:nvPr/>
        </p:nvSpPr>
        <p:spPr>
          <a:xfrm>
            <a:off x="4059956" y="4922810"/>
            <a:ext cx="3429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900" dirty="0"/>
              <a:t>Fuente: http://www.rector.unam.mx/doctos/PDI-2015-2019.pdf</a:t>
            </a:r>
          </a:p>
        </p:txBody>
      </p:sp>
    </p:spTree>
    <p:extLst>
      <p:ext uri="{BB962C8B-B14F-4D97-AF65-F5344CB8AC3E}">
        <p14:creationId xmlns:p14="http://schemas.microsoft.com/office/powerpoint/2010/main" val="1914876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cielo, exterior, hierba, árbol&#10;&#10;Descripción generada con confianza muy alta">
            <a:extLst>
              <a:ext uri="{FF2B5EF4-FFF2-40B4-BE49-F238E27FC236}">
                <a16:creationId xmlns:a16="http://schemas.microsoft.com/office/drawing/2014/main" id="{22B87A50-7DE3-49D9-AF99-95356E94E8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9" b="-305"/>
          <a:stretch/>
        </p:blipFill>
        <p:spPr>
          <a:xfrm>
            <a:off x="-1" y="1290320"/>
            <a:ext cx="9143999" cy="5125943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EEBBCEF8-9DEA-4DB3-9EFD-22C2B00F9C3D}"/>
              </a:ext>
            </a:extLst>
          </p:cNvPr>
          <p:cNvSpPr txBox="1"/>
          <p:nvPr/>
        </p:nvSpPr>
        <p:spPr>
          <a:xfrm>
            <a:off x="-2" y="472513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Discapacidad en el contexto de la UNAM</a:t>
            </a:r>
          </a:p>
        </p:txBody>
      </p:sp>
    </p:spTree>
    <p:extLst>
      <p:ext uri="{BB962C8B-B14F-4D97-AF65-F5344CB8AC3E}">
        <p14:creationId xmlns:p14="http://schemas.microsoft.com/office/powerpoint/2010/main" val="3204749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4C6F1B2-EF37-4CC8-918F-8349850C53E5}"/>
              </a:ext>
            </a:extLst>
          </p:cNvPr>
          <p:cNvSpPr/>
          <p:nvPr/>
        </p:nvSpPr>
        <p:spPr>
          <a:xfrm>
            <a:off x="396240" y="891655"/>
            <a:ext cx="4645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349,539 </a:t>
            </a:r>
            <a:r>
              <a:rPr lang="es-MX" sz="1600" dirty="0"/>
              <a:t>alumnos en el ciclo escolar 2016-2017</a:t>
            </a:r>
            <a:endParaRPr lang="es-MX" sz="1600" i="0" dirty="0">
              <a:effectLst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26B959D-B9E3-4888-AF7A-DA9238E54E61}"/>
              </a:ext>
            </a:extLst>
          </p:cNvPr>
          <p:cNvSpPr/>
          <p:nvPr/>
        </p:nvSpPr>
        <p:spPr>
          <a:xfrm>
            <a:off x="-1" y="260648"/>
            <a:ext cx="9144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b="1" dirty="0">
                <a:solidFill>
                  <a:schemeClr val="accent6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CIFRAS EN LA UNAM, 2016-2017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C57EE3E-B2EF-4B6F-B1D8-2873FD842696}"/>
              </a:ext>
            </a:extLst>
          </p:cNvPr>
          <p:cNvSpPr/>
          <p:nvPr/>
        </p:nvSpPr>
        <p:spPr>
          <a:xfrm>
            <a:off x="396240" y="1589112"/>
            <a:ext cx="2309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40,184  </a:t>
            </a:r>
            <a:r>
              <a:rPr lang="es-MX" sz="1600" dirty="0"/>
              <a:t>académicos</a:t>
            </a:r>
            <a:endParaRPr lang="es-MX" sz="1600" i="0" dirty="0">
              <a:effectLst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6C3B6E9-B2B3-4626-9C45-6D2E67C80257}"/>
              </a:ext>
            </a:extLst>
          </p:cNvPr>
          <p:cNvSpPr/>
          <p:nvPr/>
        </p:nvSpPr>
        <p:spPr>
          <a:xfrm>
            <a:off x="5868144" y="6099178"/>
            <a:ext cx="30787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i="1" dirty="0"/>
              <a:t>Fuente: www.estadistica.unam.mx/numeralia/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E6908B3-09B9-4931-B6B3-4A27702557E0}"/>
              </a:ext>
            </a:extLst>
          </p:cNvPr>
          <p:cNvSpPr/>
          <p:nvPr/>
        </p:nvSpPr>
        <p:spPr>
          <a:xfrm>
            <a:off x="396240" y="2286569"/>
            <a:ext cx="6324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98</a:t>
            </a:r>
            <a:r>
              <a:rPr lang="es-MX" dirty="0"/>
              <a:t> </a:t>
            </a:r>
            <a:r>
              <a:rPr lang="es-MX" sz="1600" dirty="0"/>
              <a:t>Facultades, escuelas, centros e institutos y centros de investigación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F0385B0-965E-408A-B036-681429FBEAB4}"/>
              </a:ext>
            </a:extLst>
          </p:cNvPr>
          <p:cNvSpPr/>
          <p:nvPr/>
        </p:nvSpPr>
        <p:spPr>
          <a:xfrm>
            <a:off x="396240" y="4378940"/>
            <a:ext cx="7173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/>
              <a:t>+ </a:t>
            </a:r>
            <a:r>
              <a:rPr lang="es-MX" sz="2400" b="1" dirty="0"/>
              <a:t>406,000</a:t>
            </a:r>
            <a:r>
              <a:rPr lang="es-MX" dirty="0"/>
              <a:t> </a:t>
            </a:r>
            <a:r>
              <a:rPr lang="es-MX" sz="1600" dirty="0"/>
              <a:t>grabaciones de cintas y discos musicales o sonoros, títulos fílmicos, piezas de arte y materiales videográficos en los acervos especializados</a:t>
            </a:r>
            <a:endParaRPr lang="es-MX" sz="1600" i="0" dirty="0">
              <a:effectLst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8E1DBC5-BB79-4327-8D16-7A72495E2D79}"/>
              </a:ext>
            </a:extLst>
          </p:cNvPr>
          <p:cNvSpPr/>
          <p:nvPr/>
        </p:nvSpPr>
        <p:spPr>
          <a:xfrm>
            <a:off x="396240" y="2984026"/>
            <a:ext cx="5305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1,944</a:t>
            </a:r>
            <a:r>
              <a:rPr lang="es-MX" dirty="0"/>
              <a:t> </a:t>
            </a:r>
            <a:r>
              <a:rPr lang="es-MX" sz="1600" dirty="0"/>
              <a:t>libros electrónicos y en papel producidos en 2016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FA18E4F-D7DA-4024-B06B-4E7CFCFE6C5B}"/>
              </a:ext>
            </a:extLst>
          </p:cNvPr>
          <p:cNvSpPr/>
          <p:nvPr/>
        </p:nvSpPr>
        <p:spPr>
          <a:xfrm>
            <a:off x="396240" y="3681483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/>
              <a:t>La UNAM publica en promedio </a:t>
            </a:r>
            <a:r>
              <a:rPr lang="es-MX" sz="2400" b="1" dirty="0"/>
              <a:t>5</a:t>
            </a:r>
            <a:r>
              <a:rPr lang="es-MX" sz="1600" dirty="0"/>
              <a:t> libros por día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2356309-D63A-4658-9E34-76305AFFB3CF}"/>
              </a:ext>
            </a:extLst>
          </p:cNvPr>
          <p:cNvSpPr/>
          <p:nvPr/>
        </p:nvSpPr>
        <p:spPr>
          <a:xfrm>
            <a:off x="396240" y="5322619"/>
            <a:ext cx="8390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135</a:t>
            </a:r>
            <a:r>
              <a:rPr lang="es-MX" dirty="0"/>
              <a:t> </a:t>
            </a:r>
            <a:r>
              <a:rPr lang="es-MX" sz="1600" dirty="0"/>
              <a:t>Bibliotecas con un acervo de </a:t>
            </a:r>
            <a:r>
              <a:rPr lang="es-MX" sz="2400" b="1" dirty="0"/>
              <a:t>1,722,401</a:t>
            </a:r>
            <a:r>
              <a:rPr lang="es-MX" sz="1600" dirty="0"/>
              <a:t> títulos y </a:t>
            </a:r>
            <a:r>
              <a:rPr lang="es-MX" sz="2400" b="1" dirty="0"/>
              <a:t>6,874,603</a:t>
            </a:r>
            <a:r>
              <a:rPr lang="es-MX" sz="1600" dirty="0"/>
              <a:t> volúmenes de libros</a:t>
            </a:r>
          </a:p>
        </p:txBody>
      </p:sp>
    </p:spTree>
    <p:extLst>
      <p:ext uri="{BB962C8B-B14F-4D97-AF65-F5344CB8AC3E}">
        <p14:creationId xmlns:p14="http://schemas.microsoft.com/office/powerpoint/2010/main" val="1677200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GOSE - UNAM .">
            <a:extLst>
              <a:ext uri="{FF2B5EF4-FFF2-40B4-BE49-F238E27FC236}">
                <a16:creationId xmlns:a16="http://schemas.microsoft.com/office/drawing/2014/main" id="{611DE828-178B-49AE-8E3E-E3B34CBFB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6700996" cy="394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6AE3EF6-80B6-404A-B48D-4FADDAFAD18D}"/>
              </a:ext>
            </a:extLst>
          </p:cNvPr>
          <p:cNvSpPr/>
          <p:nvPr/>
        </p:nvSpPr>
        <p:spPr>
          <a:xfrm>
            <a:off x="323528" y="5166958"/>
            <a:ext cx="5482754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675" dirty="0">
                <a:solidFill>
                  <a:srgbClr val="333333"/>
                </a:solidFill>
              </a:rPr>
              <a:t>Fuente: ROBLES Bárcena, Miguel; María Elisa Celis, </a:t>
            </a:r>
            <a:r>
              <a:rPr lang="es-MX" sz="675" dirty="0" err="1">
                <a:solidFill>
                  <a:srgbClr val="333333"/>
                </a:solidFill>
              </a:rPr>
              <a:t>Telma</a:t>
            </a:r>
            <a:r>
              <a:rPr lang="es-MX" sz="675" dirty="0">
                <a:solidFill>
                  <a:srgbClr val="333333"/>
                </a:solidFill>
              </a:rPr>
              <a:t> Ríos Condado y Marco Antonio </a:t>
            </a:r>
            <a:r>
              <a:rPr lang="es-MX" sz="675" dirty="0" err="1">
                <a:solidFill>
                  <a:srgbClr val="333333"/>
                </a:solidFill>
              </a:rPr>
              <a:t>Bonaparte</a:t>
            </a:r>
            <a:r>
              <a:rPr lang="es-MX" sz="675" b="1" dirty="0" err="1">
                <a:solidFill>
                  <a:srgbClr val="000000"/>
                </a:solidFill>
              </a:rPr>
              <a:t>"Unidad</a:t>
            </a:r>
            <a:r>
              <a:rPr lang="es-MX" sz="675" b="1" dirty="0">
                <a:solidFill>
                  <a:srgbClr val="000000"/>
                </a:solidFill>
              </a:rPr>
              <a:t> de atención para personas con discapacidad"</a:t>
            </a:r>
            <a:r>
              <a:rPr lang="es-MX" sz="675" dirty="0">
                <a:solidFill>
                  <a:srgbClr val="333333"/>
                </a:solidFill>
              </a:rPr>
              <a:t> Revista Digital Universitaria [en línea]. 1 de noviembre de 2013, Vol. 14, No.12 [Consultada:]. Disponible en Internet: &lt;</a:t>
            </a:r>
            <a:r>
              <a:rPr lang="es-MX" sz="675" dirty="0">
                <a:solidFill>
                  <a:srgbClr val="7D7B7B"/>
                </a:solidFill>
                <a:hlinkClick r:id="rId3"/>
              </a:rPr>
              <a:t>http://www.revista.unam.mx/vol.14/num12/art54/index.html</a:t>
            </a:r>
            <a:r>
              <a:rPr lang="es-MX" sz="675" dirty="0">
                <a:solidFill>
                  <a:srgbClr val="333333"/>
                </a:solidFill>
              </a:rPr>
              <a:t>&gt; ISSN: 1607-6079.</a:t>
            </a:r>
            <a:endParaRPr lang="es-MX" sz="675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52C5416-91C5-4152-AA73-57E5BB3DDADF}"/>
              </a:ext>
            </a:extLst>
          </p:cNvPr>
          <p:cNvSpPr/>
          <p:nvPr/>
        </p:nvSpPr>
        <p:spPr>
          <a:xfrm>
            <a:off x="7617805" y="4225916"/>
            <a:ext cx="914683" cy="6694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281</a:t>
            </a:r>
          </a:p>
          <a:p>
            <a:pPr algn="ctr"/>
            <a:r>
              <a:rPr lang="es-MX" sz="13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alumnos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FADB3CF-815E-4E3E-AEDB-8443EBAF7AA0}"/>
              </a:ext>
            </a:extLst>
          </p:cNvPr>
          <p:cNvSpPr/>
          <p:nvPr/>
        </p:nvSpPr>
        <p:spPr>
          <a:xfrm>
            <a:off x="7096481" y="1134478"/>
            <a:ext cx="180772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959</a:t>
            </a:r>
          </a:p>
          <a:p>
            <a:pPr algn="ctr"/>
            <a:r>
              <a:rPr lang="es-MX" sz="13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personas con algún tipo de discapacidad</a:t>
            </a:r>
            <a:endParaRPr lang="es-MX" sz="13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Rectángulo: esquinas redondeadas 7">
            <a:extLst>
              <a:ext uri="{FF2B5EF4-FFF2-40B4-BE49-F238E27FC236}">
                <a16:creationId xmlns:a16="http://schemas.microsoft.com/office/drawing/2014/main" id="{FB144A36-58B9-4EC6-A070-5930459BF60F}"/>
              </a:ext>
            </a:extLst>
          </p:cNvPr>
          <p:cNvSpPr/>
          <p:nvPr/>
        </p:nvSpPr>
        <p:spPr>
          <a:xfrm>
            <a:off x="208163" y="3126649"/>
            <a:ext cx="1044026" cy="33922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 b="1" dirty="0">
                <a:solidFill>
                  <a:schemeClr val="bg1"/>
                </a:solidFill>
                <a:latin typeface="arial" panose="020B0604020202020204" pitchFamily="34" charset="0"/>
              </a:rPr>
              <a:t>2012-2013</a:t>
            </a:r>
            <a:endParaRPr lang="es-MX" sz="1350" dirty="0">
              <a:solidFill>
                <a:schemeClr val="bg1"/>
              </a:solidFill>
            </a:endParaRPr>
          </a:p>
        </p:txBody>
      </p:sp>
      <p:pic>
        <p:nvPicPr>
          <p:cNvPr id="11" name="Picture 2" descr="Resultado de imagen para LOGO UNAM">
            <a:extLst>
              <a:ext uri="{FF2B5EF4-FFF2-40B4-BE49-F238E27FC236}">
                <a16:creationId xmlns:a16="http://schemas.microsoft.com/office/drawing/2014/main" id="{FB05D668-5013-4056-8169-BDDC9B8FF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48" y="1345692"/>
            <a:ext cx="1469354" cy="53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ector curvado 2">
            <a:extLst>
              <a:ext uri="{FF2B5EF4-FFF2-40B4-BE49-F238E27FC236}">
                <a16:creationId xmlns:a16="http://schemas.microsoft.com/office/drawing/2014/main" id="{EA0725B4-504A-4485-9632-3293D4FD64DF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7024524" y="2072640"/>
            <a:ext cx="985409" cy="1097766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>
            <a:extLst>
              <a:ext uri="{FF2B5EF4-FFF2-40B4-BE49-F238E27FC236}">
                <a16:creationId xmlns:a16="http://schemas.microsoft.com/office/drawing/2014/main" id="{0EB6EBFB-281D-4BF5-BD59-EF1D63A1F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67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800" b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CENSO SOBRE DISCAPACIDAD EN LA UNAM</a:t>
            </a:r>
            <a:r>
              <a:rPr kumimoji="0" lang="es-MX" altLang="es-MX" sz="600" b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endParaRPr kumimoji="0" lang="es-MX" altLang="es-MX" sz="1800" b="1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cxnSp>
        <p:nvCxnSpPr>
          <p:cNvPr id="18" name="Conector curvado 2">
            <a:extLst>
              <a:ext uri="{FF2B5EF4-FFF2-40B4-BE49-F238E27FC236}">
                <a16:creationId xmlns:a16="http://schemas.microsoft.com/office/drawing/2014/main" id="{4BF6E518-71E9-4A51-AEA0-BA76AFBDCA56}"/>
              </a:ext>
            </a:extLst>
          </p:cNvPr>
          <p:cNvCxnSpPr>
            <a:cxnSpLocks/>
          </p:cNvCxnSpPr>
          <p:nvPr/>
        </p:nvCxnSpPr>
        <p:spPr>
          <a:xfrm>
            <a:off x="7024524" y="3170406"/>
            <a:ext cx="1050623" cy="973214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549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C93F7ED-9598-44EA-8719-A2A22097E808}"/>
              </a:ext>
            </a:extLst>
          </p:cNvPr>
          <p:cNvSpPr/>
          <p:nvPr/>
        </p:nvSpPr>
        <p:spPr>
          <a:xfrm>
            <a:off x="0" y="252161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/>
            <a:r>
              <a:rPr lang="es-ES_tradnl" dirty="0">
                <a:latin typeface="Arial" panose="020B0604020202020204" pitchFamily="34" charset="0"/>
                <a:ea typeface="Calibri" panose="020F0502020204030204" pitchFamily="34" charset="0"/>
              </a:rPr>
              <a:t>De los 281 estudiantes identificados, la clasificación por tipo de discapacidad</a:t>
            </a:r>
            <a:endParaRPr lang="es-MX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8F60785-9CA1-404B-A6D7-C9B241E01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037958"/>
              </p:ext>
            </p:extLst>
          </p:nvPr>
        </p:nvGraphicFramePr>
        <p:xfrm>
          <a:off x="899590" y="3107927"/>
          <a:ext cx="7344818" cy="309494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79681">
                  <a:extLst>
                    <a:ext uri="{9D8B030D-6E8A-4147-A177-3AD203B41FA5}">
                      <a16:colId xmlns:a16="http://schemas.microsoft.com/office/drawing/2014/main" val="1902079212"/>
                    </a:ext>
                  </a:extLst>
                </a:gridCol>
                <a:gridCol w="3638384">
                  <a:extLst>
                    <a:ext uri="{9D8B030D-6E8A-4147-A177-3AD203B41FA5}">
                      <a16:colId xmlns:a16="http://schemas.microsoft.com/office/drawing/2014/main" val="3018777544"/>
                    </a:ext>
                  </a:extLst>
                </a:gridCol>
                <a:gridCol w="2626753">
                  <a:extLst>
                    <a:ext uri="{9D8B030D-6E8A-4147-A177-3AD203B41FA5}">
                      <a16:colId xmlns:a16="http://schemas.microsoft.com/office/drawing/2014/main" val="2421640728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bg1"/>
                          </a:solidFill>
                          <a:effectLst/>
                        </a:rPr>
                        <a:t>ORDEN</a:t>
                      </a:r>
                      <a:endParaRPr lang="es-MX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bg1"/>
                          </a:solidFill>
                          <a:effectLst/>
                        </a:rPr>
                        <a:t>TIPO DISCAPACIDAD</a:t>
                      </a:r>
                      <a:endParaRPr lang="es-MX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bg1"/>
                          </a:solidFill>
                          <a:effectLst/>
                        </a:rPr>
                        <a:t>TOTAL DE ALUMNOS</a:t>
                      </a:r>
                      <a:endParaRPr lang="es-MX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5343112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>
                          <a:effectLst/>
                        </a:rPr>
                        <a:t>1</a:t>
                      </a:r>
                      <a:endParaRPr lang="es-MX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Motriz</a:t>
                      </a:r>
                      <a:endParaRPr lang="es-MX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130</a:t>
                      </a:r>
                      <a:endParaRPr lang="es-MX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183124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>
                          <a:effectLst/>
                        </a:rPr>
                        <a:t>2</a:t>
                      </a:r>
                      <a:endParaRPr lang="es-MX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Debilidad visual</a:t>
                      </a:r>
                      <a:endParaRPr lang="es-MX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77</a:t>
                      </a:r>
                      <a:endParaRPr lang="es-MX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1276179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>
                          <a:effectLst/>
                        </a:rPr>
                        <a:t>3</a:t>
                      </a:r>
                      <a:endParaRPr lang="es-MX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Ceguera</a:t>
                      </a:r>
                      <a:endParaRPr lang="es-MX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37</a:t>
                      </a:r>
                      <a:endParaRPr lang="es-MX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04459365"/>
                  </a:ext>
                </a:extLst>
              </a:tr>
              <a:tr h="358642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>
                          <a:effectLst/>
                        </a:rPr>
                        <a:t>4</a:t>
                      </a:r>
                      <a:endParaRPr lang="es-MX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Múltiple</a:t>
                      </a:r>
                      <a:endParaRPr lang="es-MX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21</a:t>
                      </a:r>
                      <a:endParaRPr lang="es-MX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55323170"/>
                  </a:ext>
                </a:extLst>
              </a:tr>
              <a:tr h="505454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>
                          <a:effectLst/>
                        </a:rPr>
                        <a:t>5</a:t>
                      </a:r>
                      <a:endParaRPr lang="es-MX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Debilidad auditiva</a:t>
                      </a:r>
                      <a:endParaRPr lang="es-MX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12</a:t>
                      </a:r>
                      <a:endParaRPr lang="es-MX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81068840"/>
                  </a:ext>
                </a:extLst>
              </a:tr>
              <a:tr h="358642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>
                          <a:effectLst/>
                        </a:rPr>
                        <a:t>6</a:t>
                      </a:r>
                      <a:endParaRPr lang="es-MX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Sordera</a:t>
                      </a:r>
                      <a:endParaRPr lang="es-MX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4</a:t>
                      </a:r>
                      <a:endParaRPr lang="es-MX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28755242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57036AAB-F986-4EE5-87F6-96C32E30F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936734"/>
              </p:ext>
            </p:extLst>
          </p:nvPr>
        </p:nvGraphicFramePr>
        <p:xfrm>
          <a:off x="0" y="928104"/>
          <a:ext cx="9143999" cy="783519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192696">
                  <a:extLst>
                    <a:ext uri="{9D8B030D-6E8A-4147-A177-3AD203B41FA5}">
                      <a16:colId xmlns:a16="http://schemas.microsoft.com/office/drawing/2014/main" val="1230352487"/>
                    </a:ext>
                  </a:extLst>
                </a:gridCol>
                <a:gridCol w="1272208">
                  <a:extLst>
                    <a:ext uri="{9D8B030D-6E8A-4147-A177-3AD203B41FA5}">
                      <a16:colId xmlns:a16="http://schemas.microsoft.com/office/drawing/2014/main" val="1918926131"/>
                    </a:ext>
                  </a:extLst>
                </a:gridCol>
                <a:gridCol w="2179104">
                  <a:extLst>
                    <a:ext uri="{9D8B030D-6E8A-4147-A177-3AD203B41FA5}">
                      <a16:colId xmlns:a16="http://schemas.microsoft.com/office/drawing/2014/main" val="1980587454"/>
                    </a:ext>
                  </a:extLst>
                </a:gridCol>
                <a:gridCol w="1955575">
                  <a:extLst>
                    <a:ext uri="{9D8B030D-6E8A-4147-A177-3AD203B41FA5}">
                      <a16:colId xmlns:a16="http://schemas.microsoft.com/office/drawing/2014/main" val="2743071817"/>
                    </a:ext>
                  </a:extLst>
                </a:gridCol>
                <a:gridCol w="1460083">
                  <a:extLst>
                    <a:ext uri="{9D8B030D-6E8A-4147-A177-3AD203B41FA5}">
                      <a16:colId xmlns:a16="http://schemas.microsoft.com/office/drawing/2014/main" val="1245294229"/>
                    </a:ext>
                  </a:extLst>
                </a:gridCol>
                <a:gridCol w="1084333">
                  <a:extLst>
                    <a:ext uri="{9D8B030D-6E8A-4147-A177-3AD203B41FA5}">
                      <a16:colId xmlns:a16="http://schemas.microsoft.com/office/drawing/2014/main" val="3904956099"/>
                    </a:ext>
                  </a:extLst>
                </a:gridCol>
              </a:tblGrid>
              <a:tr h="37983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err="1">
                          <a:solidFill>
                            <a:srgbClr val="FFFF00"/>
                          </a:solidFill>
                          <a:effectLst/>
                        </a:rPr>
                        <a:t>Estud</a:t>
                      </a:r>
                      <a:r>
                        <a:rPr lang="es-MX" sz="1600" b="1" dirty="0">
                          <a:solidFill>
                            <a:srgbClr val="FFFF00"/>
                          </a:solidFill>
                          <a:effectLst/>
                        </a:rPr>
                        <a:t>.</a:t>
                      </a:r>
                      <a:endParaRPr lang="es-MX" sz="16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 err="1">
                          <a:effectLst/>
                        </a:rPr>
                        <a:t>Acad</a:t>
                      </a:r>
                      <a:r>
                        <a:rPr lang="es-MX" sz="1600" b="0" dirty="0">
                          <a:effectLst/>
                        </a:rPr>
                        <a:t>.</a:t>
                      </a:r>
                      <a:endParaRPr lang="es-MX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 err="1">
                          <a:effectLst/>
                        </a:rPr>
                        <a:t>Pers</a:t>
                      </a:r>
                      <a:r>
                        <a:rPr lang="es-MX" sz="1600" b="0" dirty="0">
                          <a:effectLst/>
                        </a:rPr>
                        <a:t>. </a:t>
                      </a:r>
                      <a:r>
                        <a:rPr lang="es-MX" sz="1600" b="0" dirty="0" err="1">
                          <a:effectLst/>
                        </a:rPr>
                        <a:t>Admvo</a:t>
                      </a:r>
                      <a:r>
                        <a:rPr lang="es-MX" sz="1600" b="0" dirty="0">
                          <a:effectLst/>
                        </a:rPr>
                        <a:t>. de base</a:t>
                      </a:r>
                      <a:endParaRPr lang="es-MX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 err="1">
                          <a:effectLst/>
                        </a:rPr>
                        <a:t>Admvo</a:t>
                      </a:r>
                      <a:r>
                        <a:rPr lang="es-MX" sz="1600" b="0" dirty="0">
                          <a:effectLst/>
                        </a:rPr>
                        <a:t>. de confianza</a:t>
                      </a:r>
                      <a:endParaRPr lang="es-MX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</a:rPr>
                        <a:t>Funcionario</a:t>
                      </a:r>
                      <a:endParaRPr lang="es-MX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</a:rPr>
                        <a:t>TOTAL</a:t>
                      </a:r>
                      <a:endParaRPr lang="es-MX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75610"/>
                  </a:ext>
                </a:extLst>
              </a:tr>
              <a:tr h="403684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FF0000"/>
                          </a:solidFill>
                          <a:effectLst/>
                        </a:rPr>
                        <a:t>281</a:t>
                      </a:r>
                      <a:endParaRPr lang="es-MX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404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218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31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15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949</a:t>
                      </a:r>
                      <a:endParaRPr lang="es-MX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243237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C15A6785-2754-4AA0-A9C3-357AA04FD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67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800" b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CENSO SOBRE DISCAPACIDAD EN LA UNAM</a:t>
            </a:r>
            <a:r>
              <a:rPr kumimoji="0" lang="es-MX" altLang="es-MX" sz="600" b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endParaRPr kumimoji="0" lang="es-MX" altLang="es-MX" sz="1800" b="1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738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1 Imagen" descr="Logo_Final_CS5.E2.png">
            <a:extLst>
              <a:ext uri="{FF2B5EF4-FFF2-40B4-BE49-F238E27FC236}">
                <a16:creationId xmlns:a16="http://schemas.microsoft.com/office/drawing/2014/main" id="{83EE701A-D0F6-4218-BDE6-4A7EF96AC5F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0293" y="714679"/>
            <a:ext cx="3265500" cy="212365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7" name="15 Imagen" descr="DGTIC.jpg">
            <a:extLst>
              <a:ext uri="{FF2B5EF4-FFF2-40B4-BE49-F238E27FC236}">
                <a16:creationId xmlns:a16="http://schemas.microsoft.com/office/drawing/2014/main" id="{D0AB6A5C-C7CD-4B08-9FEC-EC730B0E3D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607" y="550942"/>
            <a:ext cx="3886600" cy="2960354"/>
          </a:xfrm>
          <a:prstGeom prst="rect">
            <a:avLst/>
          </a:prstGeom>
        </p:spPr>
      </p:pic>
      <p:sp>
        <p:nvSpPr>
          <p:cNvPr id="8" name="19 CuadroTexto">
            <a:extLst>
              <a:ext uri="{FF2B5EF4-FFF2-40B4-BE49-F238E27FC236}">
                <a16:creationId xmlns:a16="http://schemas.microsoft.com/office/drawing/2014/main" id="{CA233B91-852D-490E-B936-1FB450AE35FB}"/>
              </a:ext>
            </a:extLst>
          </p:cNvPr>
          <p:cNvSpPr txBox="1"/>
          <p:nvPr/>
        </p:nvSpPr>
        <p:spPr>
          <a:xfrm>
            <a:off x="0" y="4623008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2200" b="1" dirty="0"/>
              <a:t>Innovar</a:t>
            </a:r>
            <a:r>
              <a:rPr lang="es-MX" sz="2200" dirty="0"/>
              <a:t> en tecnologías de información y comunicación que promuevan la </a:t>
            </a:r>
            <a:r>
              <a:rPr lang="es-MX" sz="2200" b="1" dirty="0"/>
              <a:t>inclusión</a:t>
            </a:r>
            <a:r>
              <a:rPr lang="es-MX" sz="2200" dirty="0"/>
              <a:t> de personas con discapacidad en los ámbitos social y laboral, así como ofrecer </a:t>
            </a:r>
            <a:r>
              <a:rPr lang="es-MX" sz="2200" b="1" dirty="0"/>
              <a:t>capacitación</a:t>
            </a:r>
            <a:r>
              <a:rPr lang="es-MX" sz="2200" dirty="0"/>
              <a:t> sobre el uso y aprovechamiento de las </a:t>
            </a:r>
            <a:r>
              <a:rPr lang="es-MX" sz="2200" b="1" dirty="0"/>
              <a:t>TIC</a:t>
            </a:r>
            <a:r>
              <a:rPr lang="es-MX" sz="2200" dirty="0"/>
              <a:t> en el tema.</a:t>
            </a:r>
          </a:p>
          <a:p>
            <a:pPr algn="ctr"/>
            <a:endParaRPr lang="es-MX" sz="2200" dirty="0"/>
          </a:p>
        </p:txBody>
      </p:sp>
      <p:sp>
        <p:nvSpPr>
          <p:cNvPr id="9" name="22 CuadroTexto">
            <a:extLst>
              <a:ext uri="{FF2B5EF4-FFF2-40B4-BE49-F238E27FC236}">
                <a16:creationId xmlns:a16="http://schemas.microsoft.com/office/drawing/2014/main" id="{567C04CE-1469-432C-BFCA-708E12D9FEDC}"/>
              </a:ext>
            </a:extLst>
          </p:cNvPr>
          <p:cNvSpPr txBox="1"/>
          <p:nvPr/>
        </p:nvSpPr>
        <p:spPr>
          <a:xfrm>
            <a:off x="0" y="4051906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TIC para la inclusión</a:t>
            </a:r>
          </a:p>
        </p:txBody>
      </p:sp>
      <p:sp>
        <p:nvSpPr>
          <p:cNvPr id="10" name="19 CuadroTexto">
            <a:extLst>
              <a:ext uri="{FF2B5EF4-FFF2-40B4-BE49-F238E27FC236}">
                <a16:creationId xmlns:a16="http://schemas.microsoft.com/office/drawing/2014/main" id="{7D7F9775-971F-4664-B47D-58F223CFA5AF}"/>
              </a:ext>
            </a:extLst>
          </p:cNvPr>
          <p:cNvSpPr txBox="1"/>
          <p:nvPr/>
        </p:nvSpPr>
        <p:spPr>
          <a:xfrm>
            <a:off x="-1" y="4623008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2200" b="1" dirty="0"/>
              <a:t>Innovar</a:t>
            </a:r>
            <a:r>
              <a:rPr lang="es-MX" sz="2200" dirty="0"/>
              <a:t> en tecnologías de información y comunicación que promuevan la </a:t>
            </a:r>
            <a:r>
              <a:rPr lang="es-MX" sz="2200" b="1" dirty="0"/>
              <a:t>inclusión</a:t>
            </a:r>
            <a:r>
              <a:rPr lang="es-MX" sz="2200" dirty="0"/>
              <a:t> de personas con discapacidad en los ámbitos social y laboral, así como ofrecer </a:t>
            </a:r>
            <a:r>
              <a:rPr lang="es-MX" sz="2200" b="1" dirty="0"/>
              <a:t>capacitación</a:t>
            </a:r>
            <a:r>
              <a:rPr lang="es-MX" sz="2200" dirty="0"/>
              <a:t> sobre el uso y aprovechamiento de las </a:t>
            </a:r>
            <a:r>
              <a:rPr lang="es-MX" sz="2200" b="1" dirty="0"/>
              <a:t>TIC</a:t>
            </a:r>
            <a:r>
              <a:rPr lang="es-MX" sz="2200" dirty="0"/>
              <a:t> en el tema.</a:t>
            </a:r>
          </a:p>
          <a:p>
            <a:pPr algn="ctr"/>
            <a:endParaRPr lang="es-MX" sz="2200" dirty="0"/>
          </a:p>
        </p:txBody>
      </p:sp>
      <p:sp>
        <p:nvSpPr>
          <p:cNvPr id="11" name="22 CuadroTexto">
            <a:extLst>
              <a:ext uri="{FF2B5EF4-FFF2-40B4-BE49-F238E27FC236}">
                <a16:creationId xmlns:a16="http://schemas.microsoft.com/office/drawing/2014/main" id="{682DFAA1-1F86-49F9-A67D-0C803E34EF61}"/>
              </a:ext>
            </a:extLst>
          </p:cNvPr>
          <p:cNvSpPr txBox="1"/>
          <p:nvPr/>
        </p:nvSpPr>
        <p:spPr>
          <a:xfrm>
            <a:off x="-1" y="4051906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accent6">
                    <a:lumMod val="75000"/>
                  </a:schemeClr>
                </a:solidFill>
              </a:rPr>
              <a:t>TIC para la inclusión</a:t>
            </a:r>
          </a:p>
        </p:txBody>
      </p:sp>
    </p:spTree>
    <p:extLst>
      <p:ext uri="{BB962C8B-B14F-4D97-AF65-F5344CB8AC3E}">
        <p14:creationId xmlns:p14="http://schemas.microsoft.com/office/powerpoint/2010/main" val="3259185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9 Rectángulo">
            <a:extLst>
              <a:ext uri="{FF2B5EF4-FFF2-40B4-BE49-F238E27FC236}">
                <a16:creationId xmlns:a16="http://schemas.microsoft.com/office/drawing/2014/main" id="{CF5A2B85-7A14-4E9E-89F7-536CEAEED46F}"/>
              </a:ext>
            </a:extLst>
          </p:cNvPr>
          <p:cNvSpPr/>
          <p:nvPr/>
        </p:nvSpPr>
        <p:spPr>
          <a:xfrm>
            <a:off x="0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accent6">
                    <a:lumMod val="75000"/>
                  </a:schemeClr>
                </a:solidFill>
              </a:rPr>
              <a:t>Aula-Laboratorio de innovación para personas con discapacidad</a:t>
            </a:r>
          </a:p>
        </p:txBody>
      </p:sp>
      <p:pic>
        <p:nvPicPr>
          <p:cNvPr id="8" name="Picture 4" descr="F:\MaterialCiegos\FotosTICinclusion\PreparaAulaInauguracion\SDC12891.JPG">
            <a:extLst>
              <a:ext uri="{FF2B5EF4-FFF2-40B4-BE49-F238E27FC236}">
                <a16:creationId xmlns:a16="http://schemas.microsoft.com/office/drawing/2014/main" id="{ADCA3857-2A59-42AE-8D8E-980652490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268762"/>
            <a:ext cx="4932041" cy="277427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Picture 5" descr="F:\MaterialCiegos\FotosTICinclusion\PreparaAulaInauguracion\SDC12890.JPG">
            <a:extLst>
              <a:ext uri="{FF2B5EF4-FFF2-40B4-BE49-F238E27FC236}">
                <a16:creationId xmlns:a16="http://schemas.microsoft.com/office/drawing/2014/main" id="{33A9A783-F74D-41FC-B98A-3774680E1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356992"/>
            <a:ext cx="4932040" cy="277427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solid"/>
          </a:ln>
        </p:spPr>
      </p:pic>
      <p:pic>
        <p:nvPicPr>
          <p:cNvPr id="10" name="18 Imagen" descr="telefonoaula.jpg">
            <a:extLst>
              <a:ext uri="{FF2B5EF4-FFF2-40B4-BE49-F238E27FC236}">
                <a16:creationId xmlns:a16="http://schemas.microsoft.com/office/drawing/2014/main" id="{8B70519B-D432-4750-BBD2-E3AA70AEB7E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2305" t="42650" r="2305" b="2751"/>
          <a:stretch>
            <a:fillRect/>
          </a:stretch>
        </p:blipFill>
        <p:spPr>
          <a:xfrm>
            <a:off x="5508104" y="1340768"/>
            <a:ext cx="3046492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23 Imagen" descr="mesaaltura.png">
            <a:extLst>
              <a:ext uri="{FF2B5EF4-FFF2-40B4-BE49-F238E27FC236}">
                <a16:creationId xmlns:a16="http://schemas.microsoft.com/office/drawing/2014/main" id="{86CCD74A-4B90-4376-B663-C5532A7884D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2" y="3429002"/>
            <a:ext cx="1709925" cy="2734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453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DE41B9D0-5B02-4CFC-9D55-3A7928438341}"/>
              </a:ext>
            </a:extLst>
          </p:cNvPr>
          <p:cNvSpPr txBox="1">
            <a:spLocks/>
          </p:cNvSpPr>
          <p:nvPr/>
        </p:nvSpPr>
        <p:spPr>
          <a:xfrm>
            <a:off x="1792288" y="5537375"/>
            <a:ext cx="5486400" cy="5667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dirty="0">
                <a:latin typeface="+mn-lt"/>
              </a:rPr>
              <a:t>Participación con el Comité de Atención a Personas con Discapacidad, CADUNAM</a:t>
            </a:r>
          </a:p>
        </p:txBody>
      </p:sp>
      <p:pic>
        <p:nvPicPr>
          <p:cNvPr id="3" name="Picture 3" descr="F:\RespDGSCA100810\DGSCA2010\ProyDiscapacidad\2011\FotosAULA2010\Foro\SDC12901.JPG">
            <a:extLst>
              <a:ext uri="{FF2B5EF4-FFF2-40B4-BE49-F238E27FC236}">
                <a16:creationId xmlns:a16="http://schemas.microsoft.com/office/drawing/2014/main" id="{43DFB0CB-BAEF-4B10-BA6C-772A73CB9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0" cy="5157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66862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568</TotalTime>
  <Words>662</Words>
  <Application>Microsoft Office PowerPoint</Application>
  <PresentationFormat>Presentación en pantalla (4:3)</PresentationFormat>
  <Paragraphs>124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 Unicode MS</vt:lpstr>
      <vt:lpstr>Arial</vt:lpstr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IMPLEMENTACIÓN DEL TRATADO DE MARRAKECH Y LA CREACIÓN DE FORMATOS ACCESIBLES</dc:title>
  <dc:creator>ESTHER Labrada Martínez</dc:creator>
  <cp:lastModifiedBy>ESTHER LABRADA MARTINEZ</cp:lastModifiedBy>
  <cp:revision>84</cp:revision>
  <dcterms:created xsi:type="dcterms:W3CDTF">2017-12-07T21:26:27Z</dcterms:created>
  <dcterms:modified xsi:type="dcterms:W3CDTF">2017-12-08T15:10:12Z</dcterms:modified>
</cp:coreProperties>
</file>