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9" r:id="rId3"/>
    <p:sldId id="308" r:id="rId4"/>
    <p:sldId id="313" r:id="rId5"/>
    <p:sldId id="310" r:id="rId6"/>
    <p:sldId id="311" r:id="rId7"/>
    <p:sldId id="301" r:id="rId8"/>
    <p:sldId id="307" r:id="rId9"/>
    <p:sldId id="314" r:id="rId10"/>
    <p:sldId id="290" r:id="rId11"/>
    <p:sldId id="282" r:id="rId12"/>
  </p:sldIdLst>
  <p:sldSz cx="12192000" cy="6858000"/>
  <p:notesSz cx="6797675" cy="9926638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3" autoAdjust="0"/>
    <p:restoredTop sz="94660"/>
  </p:normalViewPr>
  <p:slideViewPr>
    <p:cSldViewPr>
      <p:cViewPr varScale="1">
        <p:scale>
          <a:sx n="78" d="100"/>
          <a:sy n="78" d="100"/>
        </p:scale>
        <p:origin x="782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2284" y="3860800"/>
            <a:ext cx="85344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118484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230BD-0A85-4422-8BFE-FC2378AA467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98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24C891-BEDC-416B-A68B-BCB8E085527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433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33EFBB-7C01-4D83-9D3C-01A99889B14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667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05C38-C6A2-4022-BD3C-D003CFFD48D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327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239"/>
            <a:ext cx="53848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239"/>
            <a:ext cx="53848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382A5A-E24C-4C01-A57F-178C4421FC8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457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6DC200-8EF6-4E67-A1A3-961CE65706D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202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9086E0-775B-403B-9FA4-E229B556ABD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415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EF30E1-F1FA-44B3-91C5-EBB133D93B6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029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AE48D6-5AAB-4224-BCDF-B0837615D29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815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fr-C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A89B39-714A-40AD-B6AF-FEC991DF609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364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773239"/>
            <a:ext cx="109728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347200" y="0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76FBD989-F529-458D-AB15-A5D67BE2354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743201" y="4183063"/>
            <a:ext cx="4937125" cy="1333500"/>
          </a:xfrm>
          <a:noFill/>
        </p:spPr>
        <p:txBody>
          <a:bodyPr/>
          <a:lstStyle/>
          <a:p>
            <a:pPr eaLnBrk="1" hangingPunct="1"/>
            <a:r>
              <a:rPr lang="es-ES" sz="3000" b="1" dirty="0">
                <a:solidFill>
                  <a:srgbClr val="00408C"/>
                </a:solidFill>
              </a:rPr>
              <a:t>Aspectos Fundamentales del Tratado de Marrakech</a:t>
            </a:r>
            <a:endParaRPr lang="es-ES" sz="3000" b="1" dirty="0">
              <a:solidFill>
                <a:srgbClr val="00408C"/>
              </a:solidFill>
              <a:ea typeface="ヒラギノ角ゴ Pro W3" pitchFamily="1" charset="-128"/>
            </a:endParaRP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7773989" y="5253039"/>
            <a:ext cx="2147887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40000"/>
              </a:lnSpc>
            </a:pPr>
            <a:r>
              <a:rPr lang="es-ES" sz="1300" dirty="0">
                <a:solidFill>
                  <a:srgbClr val="3399FF"/>
                </a:solidFill>
                <a:latin typeface="Arial Black" pitchFamily="34" charset="0"/>
                <a:ea typeface="ヒラギノ角ゴ Pro W3" pitchFamily="1" charset="-128"/>
              </a:rPr>
              <a:t>Ciudad de México</a:t>
            </a:r>
          </a:p>
          <a:p>
            <a:pPr>
              <a:lnSpc>
                <a:spcPct val="40000"/>
              </a:lnSpc>
            </a:pPr>
            <a:r>
              <a:rPr lang="es-ES" sz="1300" dirty="0">
                <a:solidFill>
                  <a:srgbClr val="3399FF"/>
                </a:solidFill>
                <a:latin typeface="Arial Black" pitchFamily="34" charset="0"/>
                <a:ea typeface="ヒラギノ角ゴ Pro W3" pitchFamily="1" charset="-128"/>
              </a:rPr>
              <a:t>8 de diciembre</a:t>
            </a:r>
          </a:p>
          <a:p>
            <a:pPr>
              <a:lnSpc>
                <a:spcPct val="40000"/>
              </a:lnSpc>
            </a:pPr>
            <a:r>
              <a:rPr lang="es-ES" sz="1300" dirty="0">
                <a:solidFill>
                  <a:srgbClr val="3399FF"/>
                </a:solidFill>
                <a:latin typeface="Arial Black" pitchFamily="34" charset="0"/>
                <a:ea typeface="ヒラギノ角ゴ Pro W3" pitchFamily="1" charset="-128"/>
              </a:rPr>
              <a:t>2017</a:t>
            </a:r>
          </a:p>
        </p:txBody>
      </p:sp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2438400" y="3810000"/>
            <a:ext cx="381000" cy="381000"/>
          </a:xfrm>
          <a:prstGeom prst="rect">
            <a:avLst/>
          </a:prstGeom>
          <a:solidFill>
            <a:srgbClr val="3399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CH"/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2754313" y="5805489"/>
            <a:ext cx="6934200" cy="712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s-ES" sz="1800" dirty="0">
                <a:solidFill>
                  <a:srgbClr val="00408C"/>
                </a:solidFill>
                <a:ea typeface="ヒラギノ角ゴ Pro W3" pitchFamily="1" charset="-128"/>
              </a:rPr>
              <a:t>Rafael Ferraz Vazquez</a:t>
            </a:r>
          </a:p>
          <a:p>
            <a:pPr>
              <a:spcBef>
                <a:spcPct val="20000"/>
              </a:spcBef>
            </a:pPr>
            <a:r>
              <a:rPr lang="es-ES" sz="1800" dirty="0">
                <a:solidFill>
                  <a:srgbClr val="00408C"/>
                </a:solidFill>
                <a:ea typeface="ヒラギノ角ゴ Pro W3" pitchFamily="1" charset="-128"/>
              </a:rPr>
              <a:t>Jurista Asociado, División de Derecho de Autor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El Tratado de Marrakech </a:t>
            </a:r>
            <a:endParaRPr lang="es-E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3600" dirty="0"/>
              <a:t>Estándar Mínimo de la limitación y excepción  </a:t>
            </a:r>
          </a:p>
          <a:p>
            <a:r>
              <a:rPr lang="es-ES" sz="3600" dirty="0"/>
              <a:t>Libertad de los Estados Miembros en su implementación:</a:t>
            </a:r>
          </a:p>
          <a:p>
            <a:pPr lvl="1"/>
            <a:r>
              <a:rPr lang="es-ES" sz="2800" dirty="0"/>
              <a:t>El ámbito de las limitaciones y excepciones</a:t>
            </a:r>
          </a:p>
          <a:p>
            <a:pPr lvl="1"/>
            <a:r>
              <a:rPr lang="es-ES" sz="2800" dirty="0"/>
              <a:t>Regulación de las entidades autorizadas</a:t>
            </a:r>
          </a:p>
          <a:p>
            <a:pPr lvl="1"/>
            <a:r>
              <a:rPr lang="es-ES" sz="2800" dirty="0"/>
              <a:t>Exigencia de que ejemplares no estén disponibles comercialmente</a:t>
            </a:r>
          </a:p>
          <a:p>
            <a:pPr lvl="1"/>
            <a:r>
              <a:rPr lang="es-ES" sz="2800" dirty="0"/>
              <a:t> Exigencia de una remuneración </a:t>
            </a:r>
          </a:p>
        </p:txBody>
      </p:sp>
    </p:spTree>
    <p:extLst>
      <p:ext uri="{BB962C8B-B14F-4D97-AF65-F5344CB8AC3E}">
        <p14:creationId xmlns:p14="http://schemas.microsoft.com/office/powerpoint/2010/main" val="5769509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1600" dirty="0"/>
              <a:t>www.wipo.int/copyright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Muchas Gracias</a:t>
            </a:r>
          </a:p>
          <a:p>
            <a:endParaRPr lang="es-E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1234" y="28600"/>
            <a:ext cx="6296767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469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983FBD-9F6A-4D25-9A65-CE567524E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Materiales protegidos por derecho de autor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6F29AA0-2D6A-4AF2-A878-1D0D31C830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3600" b="1" dirty="0"/>
              <a:t>Derechos exclusivos del titular de derecho</a:t>
            </a:r>
          </a:p>
          <a:p>
            <a:endParaRPr lang="es-ES" sz="3600" dirty="0"/>
          </a:p>
          <a:p>
            <a:r>
              <a:rPr lang="es-ES" sz="3600" dirty="0"/>
              <a:t>Utilización por terceros por medio de:</a:t>
            </a:r>
          </a:p>
          <a:p>
            <a:pPr lvl="1"/>
            <a:r>
              <a:rPr lang="es-ES" sz="3600" dirty="0"/>
              <a:t>Una </a:t>
            </a:r>
            <a:r>
              <a:rPr lang="es-ES" sz="3600" b="1" dirty="0"/>
              <a:t>licencia</a:t>
            </a:r>
            <a:r>
              <a:rPr lang="es-ES" sz="3600" dirty="0"/>
              <a:t> o autorización del titular </a:t>
            </a:r>
          </a:p>
          <a:p>
            <a:pPr lvl="1"/>
            <a:r>
              <a:rPr lang="es-ES" sz="3600" dirty="0"/>
              <a:t>Una limitación o excepción (“una autorización legal”)  </a:t>
            </a:r>
          </a:p>
        </p:txBody>
      </p:sp>
    </p:spTree>
    <p:extLst>
      <p:ext uri="{BB962C8B-B14F-4D97-AF65-F5344CB8AC3E}">
        <p14:creationId xmlns:p14="http://schemas.microsoft.com/office/powerpoint/2010/main" val="2998033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5B5EB3-AA4F-49DB-93D9-80327D742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 realidad antes del Tratado de Marrakech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A224D50-596B-4EB9-8653-FAD83BA65B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3600" b="1" dirty="0"/>
              <a:t>Baja oferta</a:t>
            </a:r>
            <a:r>
              <a:rPr lang="es-ES" sz="3600" dirty="0"/>
              <a:t> de materiales en formato accesible</a:t>
            </a:r>
          </a:p>
          <a:p>
            <a:r>
              <a:rPr lang="es-ES" sz="3600" dirty="0"/>
              <a:t>Dificultad para encontrar los </a:t>
            </a:r>
            <a:r>
              <a:rPr lang="es-ES" sz="3600" b="1" dirty="0"/>
              <a:t>titulares</a:t>
            </a:r>
            <a:r>
              <a:rPr lang="es-ES" sz="3600" dirty="0"/>
              <a:t> de derechos </a:t>
            </a:r>
          </a:p>
          <a:p>
            <a:r>
              <a:rPr lang="es-ES" sz="3600" dirty="0"/>
              <a:t>Número reducido de países con una </a:t>
            </a:r>
            <a:r>
              <a:rPr lang="es-ES" sz="3600" b="1" dirty="0"/>
              <a:t>limitación o excepción</a:t>
            </a:r>
            <a:r>
              <a:rPr lang="es-ES" sz="3600" dirty="0"/>
              <a:t> en sus leyes nacionales </a:t>
            </a:r>
          </a:p>
          <a:p>
            <a:r>
              <a:rPr lang="es-ES" sz="3600" dirty="0"/>
              <a:t>Incertidumbre sobre la posibilidad de </a:t>
            </a:r>
            <a:r>
              <a:rPr lang="es-ES" sz="3600" b="1" dirty="0"/>
              <a:t>exportar</a:t>
            </a:r>
            <a:r>
              <a:rPr lang="es-ES" sz="3600" dirty="0"/>
              <a:t> o </a:t>
            </a:r>
            <a:r>
              <a:rPr lang="es-ES" sz="3600" b="1" dirty="0"/>
              <a:t>importar</a:t>
            </a:r>
            <a:r>
              <a:rPr lang="es-ES" sz="3600" dirty="0"/>
              <a:t> los formatos. </a:t>
            </a:r>
          </a:p>
        </p:txBody>
      </p:sp>
    </p:spTree>
    <p:extLst>
      <p:ext uri="{BB962C8B-B14F-4D97-AF65-F5344CB8AC3E}">
        <p14:creationId xmlns:p14="http://schemas.microsoft.com/office/powerpoint/2010/main" val="1907242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5B5EB3-AA4F-49DB-93D9-80327D742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 realidad antes del Tratado de Marrakech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A224D50-596B-4EB9-8653-FAD83BA65B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3600" dirty="0"/>
              <a:t>Preámbulo</a:t>
            </a:r>
          </a:p>
          <a:p>
            <a:pPr marL="0" indent="0">
              <a:buNone/>
            </a:pPr>
            <a:r>
              <a:rPr lang="es-ES" sz="4400" dirty="0"/>
              <a:t>…la importancia de contar con las limitaciones y excepciones apropiadas para que esas personas puedan acceder a las obras, </a:t>
            </a:r>
            <a:r>
              <a:rPr lang="es-ES" sz="4400" b="1" dirty="0">
                <a:solidFill>
                  <a:srgbClr val="002060"/>
                </a:solidFill>
              </a:rPr>
              <a:t>en particular, cuando el mercado es incapaz de proporcionar dicho acceso</a:t>
            </a:r>
            <a:r>
              <a:rPr lang="es-ES" sz="440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5130788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5B5EB3-AA4F-49DB-93D9-80327D742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El Tratado de Marrakech 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A224D50-596B-4EB9-8653-FAD83BA65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28800"/>
            <a:ext cx="12192000" cy="5229200"/>
          </a:xfrm>
          <a:solidFill>
            <a:srgbClr val="0070C0"/>
          </a:solidFill>
        </p:spPr>
        <p:txBody>
          <a:bodyPr/>
          <a:lstStyle/>
          <a:p>
            <a:pPr marL="0" indent="0">
              <a:buNone/>
            </a:pPr>
            <a:r>
              <a:rPr lang="es-ES" sz="7200" b="1" dirty="0">
                <a:solidFill>
                  <a:schemeClr val="bg1"/>
                </a:solidFill>
              </a:rPr>
              <a:t>Una </a:t>
            </a:r>
            <a:r>
              <a:rPr lang="es-ES" sz="7200" b="1" dirty="0">
                <a:solidFill>
                  <a:schemeClr val="bg1">
                    <a:lumMod val="75000"/>
                  </a:schemeClr>
                </a:solidFill>
              </a:rPr>
              <a:t>Solución Global </a:t>
            </a:r>
            <a:br>
              <a:rPr lang="es-ES" sz="7200" b="1" dirty="0">
                <a:solidFill>
                  <a:schemeClr val="bg1">
                    <a:lumMod val="75000"/>
                  </a:schemeClr>
                </a:solidFill>
              </a:rPr>
            </a:br>
            <a:r>
              <a:rPr lang="es-ES" sz="7200" b="1" dirty="0">
                <a:solidFill>
                  <a:schemeClr val="bg1"/>
                </a:solidFill>
              </a:rPr>
              <a:t>para un </a:t>
            </a:r>
            <a:br>
              <a:rPr lang="es-ES" sz="7200" b="1" dirty="0">
                <a:solidFill>
                  <a:schemeClr val="bg1"/>
                </a:solidFill>
              </a:rPr>
            </a:br>
            <a:r>
              <a:rPr lang="es-ES" sz="7200" b="1" dirty="0">
                <a:solidFill>
                  <a:schemeClr val="bg1">
                    <a:lumMod val="50000"/>
                  </a:schemeClr>
                </a:solidFill>
              </a:rPr>
              <a:t>Problema Global </a:t>
            </a:r>
          </a:p>
          <a:p>
            <a:endParaRPr lang="es-ES" sz="7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722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5B5EB3-AA4F-49DB-93D9-80327D742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El Tratado de Marrakech 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A224D50-596B-4EB9-8653-FAD83BA65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28800"/>
            <a:ext cx="12192000" cy="5229200"/>
          </a:xfrm>
          <a:solidFill>
            <a:srgbClr val="0070C0"/>
          </a:solidFill>
        </p:spPr>
        <p:txBody>
          <a:bodyPr/>
          <a:lstStyle/>
          <a:p>
            <a:pPr marL="0" indent="0">
              <a:buNone/>
            </a:pPr>
            <a:r>
              <a:rPr lang="es-ES" sz="7200" b="1" dirty="0">
                <a:solidFill>
                  <a:srgbClr val="0070C0"/>
                </a:solidFill>
              </a:rPr>
              <a:t>Una </a:t>
            </a:r>
            <a:r>
              <a:rPr lang="es-ES" sz="7200" b="1" dirty="0">
                <a:solidFill>
                  <a:schemeClr val="bg1">
                    <a:lumMod val="75000"/>
                  </a:schemeClr>
                </a:solidFill>
              </a:rPr>
              <a:t>Solución Global: </a:t>
            </a:r>
            <a:br>
              <a:rPr lang="es-ES" sz="7200" b="1" dirty="0">
                <a:solidFill>
                  <a:schemeClr val="bg1">
                    <a:lumMod val="75000"/>
                  </a:schemeClr>
                </a:solidFill>
              </a:rPr>
            </a:br>
            <a:endParaRPr lang="es-ES" sz="7200" b="1" dirty="0">
              <a:solidFill>
                <a:schemeClr val="bg1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r>
              <a:rPr lang="es-ES" sz="6600" b="1" dirty="0"/>
              <a:t>Creación de ejemplares</a:t>
            </a:r>
          </a:p>
          <a:p>
            <a:pPr>
              <a:buFontTx/>
              <a:buChar char="-"/>
            </a:pPr>
            <a:r>
              <a:rPr lang="es-ES" sz="6600" b="1" dirty="0"/>
              <a:t>Intercambio transfronterizo</a:t>
            </a:r>
            <a:br>
              <a:rPr lang="es-ES" sz="7200" b="1" dirty="0">
                <a:solidFill>
                  <a:schemeClr val="bg1">
                    <a:lumMod val="75000"/>
                  </a:schemeClr>
                </a:solidFill>
              </a:rPr>
            </a:br>
            <a:endParaRPr lang="es-ES" sz="7200" b="1" dirty="0">
              <a:solidFill>
                <a:srgbClr val="3366FF"/>
              </a:solidFill>
            </a:endParaRPr>
          </a:p>
          <a:p>
            <a:endParaRPr lang="es-ES" sz="7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60088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C697F3-BFBE-43D7-99F4-06CEB32B1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El Tratado de Marrakech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A6B66D8-0EDD-45E7-BC12-D8967DEA9D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3200" dirty="0"/>
              <a:t>Beneficiarios </a:t>
            </a:r>
          </a:p>
          <a:p>
            <a:r>
              <a:rPr lang="es-ES" sz="3200" dirty="0"/>
              <a:t>Obra en formato de texto </a:t>
            </a:r>
          </a:p>
          <a:p>
            <a:r>
              <a:rPr lang="es-ES" sz="3200" dirty="0"/>
              <a:t>Ejemplar em formato accesible </a:t>
            </a:r>
          </a:p>
          <a:p>
            <a:r>
              <a:rPr lang="es-ES" sz="3200" dirty="0"/>
              <a:t>Entidades Autorizadas</a:t>
            </a:r>
          </a:p>
          <a:p>
            <a:pPr lvl="1"/>
            <a:r>
              <a:rPr lang="es-ES" dirty="0"/>
              <a:t>Públicas</a:t>
            </a:r>
          </a:p>
          <a:p>
            <a:pPr lvl="1"/>
            <a:r>
              <a:rPr lang="es-ES" dirty="0"/>
              <a:t>Privadas sin ánimo de lucro</a:t>
            </a:r>
          </a:p>
          <a:p>
            <a:pPr lvl="2"/>
            <a:r>
              <a:rPr lang="es-ES" dirty="0"/>
              <a:t>Reconocidas o autorizadas por el gobierno </a:t>
            </a:r>
          </a:p>
          <a:p>
            <a:pPr lvl="2"/>
            <a:r>
              <a:rPr lang="es-ES" dirty="0"/>
              <a:t> Asiste a los beneficiarios como una de sus obligaciones institucionales </a:t>
            </a:r>
          </a:p>
        </p:txBody>
      </p:sp>
    </p:spTree>
    <p:extLst>
      <p:ext uri="{BB962C8B-B14F-4D97-AF65-F5344CB8AC3E}">
        <p14:creationId xmlns:p14="http://schemas.microsoft.com/office/powerpoint/2010/main" val="1444660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394C99-C019-4D97-AE85-617C69859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Salvaguardias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716C616-7065-4703-9460-7BA99ED5F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72816"/>
            <a:ext cx="10972800" cy="4352925"/>
          </a:xfrm>
        </p:spPr>
        <p:txBody>
          <a:bodyPr/>
          <a:lstStyle/>
          <a:p>
            <a:r>
              <a:rPr lang="es-ES" dirty="0"/>
              <a:t>Preámbulo:</a:t>
            </a:r>
          </a:p>
          <a:p>
            <a:pPr marL="0" indent="0">
              <a:buNone/>
            </a:pPr>
            <a:r>
              <a:rPr lang="es-ES" sz="4000" dirty="0"/>
              <a:t>Reconociendo la necesidad de mantener un </a:t>
            </a:r>
            <a:r>
              <a:rPr lang="es-ES" sz="4000" dirty="0">
                <a:solidFill>
                  <a:srgbClr val="0070C0"/>
                </a:solidFill>
              </a:rPr>
              <a:t>equilibrio</a:t>
            </a:r>
            <a:r>
              <a:rPr lang="es-ES" sz="4000" dirty="0"/>
              <a:t> entre la protección eficaz de los derechos de los autores y el interés público en general, … tal equilibrio debe facilitar a las personas con discapacidad visual o con otras dificultades para acceder al texto impreso el </a:t>
            </a:r>
            <a:r>
              <a:rPr lang="es-ES" sz="4000" b="1" dirty="0"/>
              <a:t>acceso real</a:t>
            </a:r>
            <a:r>
              <a:rPr lang="es-ES" sz="4000" dirty="0"/>
              <a:t> y </a:t>
            </a:r>
            <a:r>
              <a:rPr lang="es-ES" sz="4000" b="1" dirty="0"/>
              <a:t>oportuno</a:t>
            </a:r>
            <a:r>
              <a:rPr lang="es-ES" sz="4000" dirty="0"/>
              <a:t> a las obras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33949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394C99-C019-4D97-AE85-617C69859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Salvaguardias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716C616-7065-4703-9460-7BA99ED5F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72816"/>
            <a:ext cx="10972800" cy="4352925"/>
          </a:xfrm>
        </p:spPr>
        <p:txBody>
          <a:bodyPr/>
          <a:lstStyle/>
          <a:p>
            <a:r>
              <a:rPr lang="es-ES" sz="3200" dirty="0"/>
              <a:t>“El ejemplar en formato accesible será utilizado </a:t>
            </a:r>
            <a:r>
              <a:rPr lang="es-ES" sz="3200" dirty="0">
                <a:solidFill>
                  <a:srgbClr val="0070C0"/>
                </a:solidFill>
              </a:rPr>
              <a:t>exclusivamente por los beneficiarios </a:t>
            </a:r>
            <a:r>
              <a:rPr lang="es-ES" sz="3200" dirty="0"/>
              <a:t>y debe respetar la integridad de la obra original”</a:t>
            </a:r>
          </a:p>
          <a:p>
            <a:pPr marL="0" indent="0">
              <a:buNone/>
            </a:pPr>
            <a:endParaRPr lang="es-ES" sz="2000" dirty="0"/>
          </a:p>
          <a:p>
            <a:r>
              <a:rPr lang="es-ES" sz="3200" dirty="0"/>
              <a:t>Prácticas de las entidades autorizadas para: </a:t>
            </a:r>
          </a:p>
          <a:p>
            <a:pPr lvl="1"/>
            <a:r>
              <a:rPr lang="es-ES" sz="3200" dirty="0"/>
              <a:t>asegurar el uso de los ejemplares </a:t>
            </a:r>
            <a:r>
              <a:rPr lang="es-ES" sz="3200" dirty="0">
                <a:solidFill>
                  <a:srgbClr val="0070C0"/>
                </a:solidFill>
              </a:rPr>
              <a:t>apenas</a:t>
            </a:r>
            <a:r>
              <a:rPr lang="es-ES" sz="3200" dirty="0"/>
              <a:t> por los beneficiarios o entidades autorizadas</a:t>
            </a:r>
          </a:p>
          <a:p>
            <a:pPr lvl="1"/>
            <a:r>
              <a:rPr lang="es-ES" sz="3200" dirty="0">
                <a:solidFill>
                  <a:srgbClr val="0070C0"/>
                </a:solidFill>
              </a:rPr>
              <a:t>Limitar</a:t>
            </a:r>
            <a:r>
              <a:rPr lang="es-ES" sz="3200" dirty="0"/>
              <a:t> la distribución de ejemplares no autorizados </a:t>
            </a:r>
          </a:p>
          <a:p>
            <a:pPr lvl="1"/>
            <a:r>
              <a:rPr lang="es-ES" sz="3200" dirty="0"/>
              <a:t>Ejercer la diligencia debida </a:t>
            </a:r>
          </a:p>
        </p:txBody>
      </p:sp>
    </p:spTree>
    <p:extLst>
      <p:ext uri="{BB962C8B-B14F-4D97-AF65-F5344CB8AC3E}">
        <p14:creationId xmlns:p14="http://schemas.microsoft.com/office/powerpoint/2010/main" val="2343244973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_spanish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template_spanish</Template>
  <TotalTime>5951</TotalTime>
  <Words>362</Words>
  <Application>Microsoft Office PowerPoint</Application>
  <PresentationFormat>Widescreen</PresentationFormat>
  <Paragraphs>54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5" baseType="lpstr">
      <vt:lpstr>Arial</vt:lpstr>
      <vt:lpstr>Arial Black</vt:lpstr>
      <vt:lpstr>ヒラギノ角ゴ Pro W3</vt:lpstr>
      <vt:lpstr>template_spanish</vt:lpstr>
      <vt:lpstr>Apresentação do PowerPoint</vt:lpstr>
      <vt:lpstr>Materiales protegidos por derecho de autor</vt:lpstr>
      <vt:lpstr>La realidad antes del Tratado de Marrakech </vt:lpstr>
      <vt:lpstr>La realidad antes del Tratado de Marrakech </vt:lpstr>
      <vt:lpstr>El Tratado de Marrakech  </vt:lpstr>
      <vt:lpstr>El Tratado de Marrakech  </vt:lpstr>
      <vt:lpstr>El Tratado de Marrakech </vt:lpstr>
      <vt:lpstr>Salvaguardias </vt:lpstr>
      <vt:lpstr>Salvaguardias </vt:lpstr>
      <vt:lpstr>El Tratado de Marrakech </vt:lpstr>
      <vt:lpstr>www.wipo.int/copyright</vt:lpstr>
    </vt:vector>
  </TitlesOfParts>
  <Company>World Intellectual Property Organization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Rafael Ferraz Vazquez</dc:creator>
  <cp:lastModifiedBy>Rafael Ferraz Vazquez</cp:lastModifiedBy>
  <cp:revision>178</cp:revision>
  <cp:lastPrinted>2016-06-18T14:58:49Z</cp:lastPrinted>
  <dcterms:created xsi:type="dcterms:W3CDTF">2014-06-26T15:04:04Z</dcterms:created>
  <dcterms:modified xsi:type="dcterms:W3CDTF">2017-12-08T06:52:41Z</dcterms:modified>
</cp:coreProperties>
</file>