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notesMasterIdLst>
    <p:notesMasterId r:id="rId26"/>
  </p:notesMasterIdLst>
  <p:sldIdLst>
    <p:sldId id="256" r:id="rId2"/>
    <p:sldId id="275" r:id="rId3"/>
    <p:sldId id="282" r:id="rId4"/>
    <p:sldId id="289" r:id="rId5"/>
    <p:sldId id="283" r:id="rId6"/>
    <p:sldId id="260" r:id="rId7"/>
    <p:sldId id="270" r:id="rId8"/>
    <p:sldId id="284" r:id="rId9"/>
    <p:sldId id="272" r:id="rId10"/>
    <p:sldId id="274" r:id="rId11"/>
    <p:sldId id="277" r:id="rId12"/>
    <p:sldId id="279" r:id="rId13"/>
    <p:sldId id="285" r:id="rId14"/>
    <p:sldId id="273" r:id="rId15"/>
    <p:sldId id="291" r:id="rId16"/>
    <p:sldId id="292" r:id="rId17"/>
    <p:sldId id="261" r:id="rId18"/>
    <p:sldId id="286" r:id="rId19"/>
    <p:sldId id="287" r:id="rId20"/>
    <p:sldId id="290" r:id="rId21"/>
    <p:sldId id="271" r:id="rId22"/>
    <p:sldId id="293" r:id="rId23"/>
    <p:sldId id="294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CC9DE-22D7-490D-89A7-A4527249B2AC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20044-602F-45BA-A624-1A27C9CA9F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40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20044-602F-45BA-A624-1A27C9CA9F4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69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4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1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72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14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2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4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7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5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8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1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9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4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4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23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10" Type="http://schemas.openxmlformats.org/officeDocument/2006/relationships/image" Target="../media/image10.png"/><Relationship Id="rId4" Type="http://schemas.openxmlformats.org/officeDocument/2006/relationships/image" Target="../media/image27.jp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1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1122361"/>
            <a:ext cx="3402768" cy="4135439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651" y="3974733"/>
            <a:ext cx="3519494" cy="2152471"/>
          </a:xfrm>
          <a:prstGeom prst="rect">
            <a:avLst/>
          </a:prstGeom>
          <a:effectLst>
            <a:outerShdw blurRad="50800" dist="38100" dir="5400000" algn="t" rotWithShape="0">
              <a:srgbClr val="FF0000">
                <a:alpha val="40000"/>
              </a:srgbClr>
            </a:outerShdw>
            <a:softEdge rad="381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5395" y="2448697"/>
            <a:ext cx="5896391" cy="249625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br>
              <a:rPr lang="es-MX" sz="3200" dirty="0"/>
            </a:br>
            <a:r>
              <a:rPr lang="es-MX" sz="3200" dirty="0"/>
              <a:t>implementación</a:t>
            </a:r>
            <a:br>
              <a:rPr lang="es-MX" sz="3200" dirty="0"/>
            </a:br>
            <a:br>
              <a:rPr lang="es-MX" sz="3200" dirty="0"/>
            </a:br>
            <a:r>
              <a:rPr lang="es-MX" sz="3200" dirty="0"/>
              <a:t> del tratado </a:t>
            </a:r>
            <a:br>
              <a:rPr lang="es-MX" sz="3200" dirty="0"/>
            </a:br>
            <a:br>
              <a:rPr lang="es-MX" sz="3200" dirty="0"/>
            </a:br>
            <a:r>
              <a:rPr lang="es-MX" sz="3200" dirty="0"/>
              <a:t>de </a:t>
            </a:r>
            <a:r>
              <a:rPr lang="es-MX" sz="3200" dirty="0" err="1"/>
              <a:t>marrakech</a:t>
            </a:r>
            <a:r>
              <a:rPr lang="es-MX" sz="3200" dirty="0"/>
              <a:t> en </a:t>
            </a:r>
            <a:br>
              <a:rPr lang="es-MX" sz="3200" dirty="0"/>
            </a:br>
            <a:br>
              <a:rPr lang="es-MX" sz="3200" dirty="0"/>
            </a:br>
            <a:r>
              <a:rPr lang="es-MX" sz="3200" dirty="0" err="1"/>
              <a:t>méxico</a:t>
            </a:r>
            <a:br>
              <a:rPr lang="es-MX" sz="3200" dirty="0"/>
            </a:br>
            <a:br>
              <a:rPr lang="es-MX" sz="3200" dirty="0"/>
            </a:br>
            <a:br>
              <a:rPr lang="es-MX" sz="3200" dirty="0"/>
            </a:br>
            <a:br>
              <a:rPr lang="es-MX" sz="3200" dirty="0"/>
            </a:br>
            <a:endParaRPr lang="es-MX" sz="3200" dirty="0">
              <a:solidFill>
                <a:schemeClr val="accent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5EC8B32-94CD-4506-A705-F5A73658F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5544" y="1091844"/>
            <a:ext cx="3169152" cy="10599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52D5872-B124-4054-AB4A-FB185A17F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5794" y="3061298"/>
            <a:ext cx="1135516" cy="122084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1B2B503-1CD9-4D97-8766-CDA32E898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3930" y="2121244"/>
            <a:ext cx="2907496" cy="92154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A86D16A-E590-4086-9CC1-756210C427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7896" y="4205709"/>
            <a:ext cx="1937456" cy="104124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F0025C3-50A3-48BD-B417-2660C2D97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3930" y="3198786"/>
            <a:ext cx="1308982" cy="996078"/>
          </a:xfrm>
          <a:prstGeom prst="rect">
            <a:avLst/>
          </a:prstGeom>
        </p:spPr>
      </p:pic>
      <p:grpSp>
        <p:nvGrpSpPr>
          <p:cNvPr id="29" name="Grupo 5">
            <a:extLst>
              <a:ext uri="{FF2B5EF4-FFF2-40B4-BE49-F238E27FC236}">
                <a16:creationId xmlns:a16="http://schemas.microsoft.com/office/drawing/2014/main" id="{9A835404-BB82-4ACE-BFF5-EA6E03C9ECB5}"/>
              </a:ext>
            </a:extLst>
          </p:cNvPr>
          <p:cNvGrpSpPr/>
          <p:nvPr/>
        </p:nvGrpSpPr>
        <p:grpSpPr>
          <a:xfrm>
            <a:off x="9568070" y="6086615"/>
            <a:ext cx="2516508" cy="631192"/>
            <a:chOff x="9094101" y="6128952"/>
            <a:chExt cx="2546536" cy="631192"/>
          </a:xfrm>
        </p:grpSpPr>
        <p:pic>
          <p:nvPicPr>
            <p:cNvPr id="30" name="Imagen 6">
              <a:extLst>
                <a:ext uri="{FF2B5EF4-FFF2-40B4-BE49-F238E27FC236}">
                  <a16:creationId xmlns:a16="http://schemas.microsoft.com/office/drawing/2014/main" id="{F0BF320C-4C05-4B75-8F6A-7001B6F28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31" name="Imagen 7">
              <a:extLst>
                <a:ext uri="{FF2B5EF4-FFF2-40B4-BE49-F238E27FC236}">
                  <a16:creationId xmlns:a16="http://schemas.microsoft.com/office/drawing/2014/main" id="{44746286-AE12-4B52-87D5-F12B8DF6B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27014" y="6264875"/>
              <a:ext cx="1913623" cy="471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81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1598" y="261930"/>
            <a:ext cx="9603275" cy="1633881"/>
          </a:xfrm>
        </p:spPr>
        <p:txBody>
          <a:bodyPr>
            <a:noAutofit/>
          </a:bodyPr>
          <a:lstStyle/>
          <a:p>
            <a:pPr algn="ctr"/>
            <a:br>
              <a:rPr lang="es-MX" sz="2800" dirty="0"/>
            </a:br>
            <a:r>
              <a:rPr lang="es-MX" sz="2800" dirty="0"/>
              <a:t>Foros implementados</a:t>
            </a:r>
            <a:br>
              <a:rPr lang="es-MX" sz="2800" dirty="0"/>
            </a:br>
            <a:r>
              <a:rPr lang="es-MX" sz="2800" dirty="0"/>
              <a:t>alineados con la campaña de la umc:  </a:t>
            </a:r>
            <a:br>
              <a:rPr lang="es-MX" sz="2800" dirty="0"/>
            </a:br>
            <a:r>
              <a:rPr lang="es-MX" sz="2800" dirty="0"/>
              <a:t>“El Derecho a Leer”</a:t>
            </a:r>
            <a:r>
              <a:rPr lang="es-ES_tradnl" sz="2800" dirty="0"/>
              <a:t>.</a:t>
            </a:r>
            <a:br>
              <a:rPr lang="es-MX" sz="2800" dirty="0"/>
            </a:b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530" y="1895811"/>
            <a:ext cx="12006470" cy="4345311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Incidencia en políticas públicas para garantizar el acceso a la información y  la Implementación del Tratado de Marrakech.</a:t>
            </a:r>
          </a:p>
          <a:p>
            <a:pPr algn="just"/>
            <a:r>
              <a:rPr lang="es-MX" dirty="0"/>
              <a:t>Campaña R2R y el rol de la OMPI en la Implementación del Tratado</a:t>
            </a:r>
          </a:p>
          <a:p>
            <a:pPr algn="just"/>
            <a:r>
              <a:rPr lang="es-MX" dirty="0"/>
              <a:t>Implicaciones del Intercambio Transfronterizo</a:t>
            </a:r>
          </a:p>
          <a:p>
            <a:pPr lvl="0" algn="just"/>
            <a:r>
              <a:rPr lang="es-MX" dirty="0"/>
              <a:t>Organismo concentrador de adaptaciones y versiones accesibles. </a:t>
            </a:r>
          </a:p>
          <a:p>
            <a:pPr lvl="0" algn="just"/>
            <a:r>
              <a:rPr lang="es-MX" dirty="0"/>
              <a:t>Disponibilidad de técnicos y profesionales en cada una de las versiones accesibles, que puedan supervisar la calidad de las adaptaciones realizadas por las entidades autorizadas</a:t>
            </a:r>
          </a:p>
          <a:p>
            <a:pPr lvl="0" algn="just"/>
            <a:r>
              <a:rPr lang="es-MX" dirty="0"/>
              <a:t>Registro de Entidades Autorizadas.</a:t>
            </a:r>
          </a:p>
          <a:p>
            <a:pPr lvl="0" algn="just"/>
            <a:r>
              <a:rPr lang="es-MX" dirty="0"/>
              <a:t>Capacitación a los propios beneficiarios para el uso concreto de obras adaptadas</a:t>
            </a:r>
          </a:p>
          <a:p>
            <a:pPr lvl="0" algn="just"/>
            <a:r>
              <a:rPr lang="es-MX" dirty="0"/>
              <a:t>Presupuesto y financiamiento para la Implementación. </a:t>
            </a:r>
          </a:p>
          <a:p>
            <a:endParaRPr lang="es-MX" dirty="0"/>
          </a:p>
        </p:txBody>
      </p:sp>
      <p:grpSp>
        <p:nvGrpSpPr>
          <p:cNvPr id="4" name="Grupo 5"/>
          <p:cNvGrpSpPr/>
          <p:nvPr/>
        </p:nvGrpSpPr>
        <p:grpSpPr>
          <a:xfrm>
            <a:off x="9428960" y="6112424"/>
            <a:ext cx="2546536" cy="495269"/>
            <a:chOff x="9094101" y="6128952"/>
            <a:chExt cx="2546536" cy="631192"/>
          </a:xfrm>
        </p:grpSpPr>
        <p:pic>
          <p:nvPicPr>
            <p:cNvPr id="5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6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648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78084" y="433458"/>
            <a:ext cx="929121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Fotos 3 foros “El Derecho a Leer” </a:t>
            </a:r>
            <a:br>
              <a:rPr lang="es-MX" dirty="0"/>
            </a:br>
            <a:r>
              <a:rPr lang="es-MX" dirty="0"/>
              <a:t>cdmx (unam/uacm) y Guadalajara</a:t>
            </a:r>
          </a:p>
        </p:txBody>
      </p:sp>
      <p:pic>
        <p:nvPicPr>
          <p:cNvPr id="7" name="Picture 3" descr="En la foto aparece Alberto Salas, persona con paralisis cerebral, se comunica a través de una tablet. " title="Foto de Alberto Sal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8978" y="2007570"/>
            <a:ext cx="4046602" cy="353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5" y="1749287"/>
            <a:ext cx="3404381" cy="40466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673" y="2120349"/>
            <a:ext cx="3821266" cy="314096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471010" y="6234432"/>
            <a:ext cx="2546536" cy="495269"/>
            <a:chOff x="9094101" y="6128952"/>
            <a:chExt cx="2546536" cy="631192"/>
          </a:xfrm>
        </p:grpSpPr>
        <p:pic>
          <p:nvPicPr>
            <p:cNvPr id="8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10" name="Imagen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96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476" y="171718"/>
            <a:ext cx="10353761" cy="1326321"/>
          </a:xfrm>
        </p:spPr>
        <p:txBody>
          <a:bodyPr/>
          <a:lstStyle/>
          <a:p>
            <a:pPr algn="ctr"/>
            <a:r>
              <a:rPr lang="es-MX" dirty="0"/>
              <a:t>Fotos foros “El Derecho a Leer” </a:t>
            </a:r>
            <a:br>
              <a:rPr lang="es-MX" dirty="0"/>
            </a:br>
            <a:r>
              <a:rPr lang="es-MX" dirty="0"/>
              <a:t>cdmx (unam/uacm) y Guadalajara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422026" y="4429857"/>
            <a:ext cx="3281091" cy="2007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8" y="1619913"/>
            <a:ext cx="3281089" cy="24608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887" y="1593022"/>
            <a:ext cx="3137095" cy="25145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887" y="4429857"/>
            <a:ext cx="3137095" cy="1891270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36" y="1619913"/>
            <a:ext cx="1594846" cy="2056530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852" y="1619913"/>
            <a:ext cx="1596385" cy="2056530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58" y="3914246"/>
            <a:ext cx="1696537" cy="2061551"/>
          </a:xfrm>
          <a:prstGeom prst="rect">
            <a:avLst/>
          </a:prstGeom>
        </p:spPr>
      </p:pic>
      <p:grpSp>
        <p:nvGrpSpPr>
          <p:cNvPr id="11" name="Grupo 5"/>
          <p:cNvGrpSpPr/>
          <p:nvPr/>
        </p:nvGrpSpPr>
        <p:grpSpPr>
          <a:xfrm>
            <a:off x="9544870" y="6253406"/>
            <a:ext cx="2546536" cy="495269"/>
            <a:chOff x="9094101" y="6128952"/>
            <a:chExt cx="2546536" cy="631192"/>
          </a:xfrm>
        </p:grpSpPr>
        <p:pic>
          <p:nvPicPr>
            <p:cNvPr id="15" name="Imagen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16" name="Imagen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26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6833" y="94207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Participación internacional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7233" y="967409"/>
            <a:ext cx="11377533" cy="3659053"/>
          </a:xfrm>
        </p:spPr>
        <p:txBody>
          <a:bodyPr/>
          <a:lstStyle/>
          <a:p>
            <a:pPr algn="ctr"/>
            <a:r>
              <a:rPr lang="es-ES" dirty="0"/>
              <a:t>Presencia de la CNDH y los Referentes Nacionales/ULAC</a:t>
            </a:r>
          </a:p>
          <a:p>
            <a:pPr marL="0" indent="0" algn="ctr">
              <a:buNone/>
            </a:pPr>
            <a:r>
              <a:rPr lang="es-ES" dirty="0"/>
              <a:t>Taller Regional de la OMPI para América Latina sobre la Implementación del Tratado de Marrakech 21-23 Junio 2016.  Panamá</a:t>
            </a:r>
          </a:p>
          <a:p>
            <a:pPr marL="0" indent="0" algn="ctr">
              <a:buNone/>
            </a:pPr>
            <a:r>
              <a:rPr lang="es-ES" dirty="0"/>
              <a:t>Taller Subregional de la OMPI sobre la producción y el intercambio de obras en formatos accesibles 13-15 junio 2017 en  San José, Costa Rica.</a:t>
            </a:r>
            <a:endParaRPr lang="es-MX" dirty="0"/>
          </a:p>
        </p:txBody>
      </p:sp>
      <p:pic>
        <p:nvPicPr>
          <p:cNvPr id="4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33" y="3458874"/>
            <a:ext cx="3583461" cy="27945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401" y="3425848"/>
            <a:ext cx="3691172" cy="279453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544870" y="6253406"/>
            <a:ext cx="2546536" cy="495269"/>
            <a:chOff x="9094101" y="6128952"/>
            <a:chExt cx="2546536" cy="63119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  <p:pic>
        <p:nvPicPr>
          <p:cNvPr id="10" name="Imagen 9" descr="Imagen que contiene persona, mesa, hombre&#10;&#10;Descripción generada con confianza alta">
            <a:extLst>
              <a:ext uri="{FF2B5EF4-FFF2-40B4-BE49-F238E27FC236}">
                <a16:creationId xmlns:a16="http://schemas.microsoft.com/office/drawing/2014/main" id="{D43364CC-1D27-4C5C-B526-F972E77C3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876" y="3458874"/>
            <a:ext cx="4091432" cy="270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4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1319" y="-102879"/>
            <a:ext cx="9603275" cy="1049235"/>
          </a:xfrm>
        </p:spPr>
        <p:txBody>
          <a:bodyPr>
            <a:noAutofit/>
          </a:bodyPr>
          <a:lstStyle/>
          <a:p>
            <a:pPr algn="l"/>
            <a:br>
              <a:rPr lang="es-MX" sz="2800" dirty="0"/>
            </a:br>
            <a:r>
              <a:rPr lang="es-MX" dirty="0"/>
              <a:t>RESULTADOS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8635" y="1046922"/>
            <a:ext cx="6148802" cy="55129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sz="2200" dirty="0">
                <a:solidFill>
                  <a:schemeClr val="accent1"/>
                </a:solidFill>
              </a:rPr>
              <a:t>Pronunciamiento dirigido a CONADIS</a:t>
            </a:r>
            <a:r>
              <a:rPr lang="es-MX" sz="2200" dirty="0"/>
              <a:t> e Instituciones de Gobierno para que desde sus áreas de competencia den seguimiento al tratado (SEP/SRE/Secretaría de Cultura, etc.)</a:t>
            </a:r>
          </a:p>
          <a:p>
            <a:pPr algn="just"/>
            <a:r>
              <a:rPr lang="es-MX" sz="2200" dirty="0">
                <a:solidFill>
                  <a:schemeClr val="accent1"/>
                </a:solidFill>
              </a:rPr>
              <a:t>Suma de Actores</a:t>
            </a:r>
            <a:r>
              <a:rPr lang="es-MX" sz="2200" dirty="0"/>
              <a:t> (INDAUTOR/CONADIS/CNDH/OSC/CDHDF/</a:t>
            </a:r>
          </a:p>
          <a:p>
            <a:pPr marL="0" indent="0" algn="just">
              <a:buNone/>
            </a:pPr>
            <a:r>
              <a:rPr lang="es-MX" sz="2200" dirty="0"/>
              <a:t>    Universidades, Bibliotecas,  algunas editoriales.</a:t>
            </a:r>
          </a:p>
          <a:p>
            <a:pPr algn="just"/>
            <a:r>
              <a:rPr lang="es-MX" sz="2200" dirty="0">
                <a:solidFill>
                  <a:schemeClr val="accent1"/>
                </a:solidFill>
              </a:rPr>
              <a:t>Unificación de opiniones entre OSCs </a:t>
            </a:r>
            <a:r>
              <a:rPr lang="es-MX" sz="2200" dirty="0"/>
              <a:t>involucradas en el tema. </a:t>
            </a:r>
          </a:p>
          <a:p>
            <a:pPr algn="just"/>
            <a:r>
              <a:rPr lang="es-MX" sz="2200" dirty="0"/>
              <a:t>Se creo la RED por la Inclusión de las Personas con Discapacidad Visual </a:t>
            </a:r>
          </a:p>
          <a:p>
            <a:pPr algn="just"/>
            <a:r>
              <a:rPr lang="es-MX" sz="2200" dirty="0"/>
              <a:t>Reunión para la propuesta de criterios sobre la </a:t>
            </a:r>
            <a:r>
              <a:rPr lang="es-MX" sz="2200" b="1" dirty="0">
                <a:solidFill>
                  <a:schemeClr val="accent1"/>
                </a:solidFill>
              </a:rPr>
              <a:t>Entidad Autorizada</a:t>
            </a:r>
            <a:r>
              <a:rPr lang="es-MX" sz="2200" dirty="0">
                <a:solidFill>
                  <a:srgbClr val="FF0000"/>
                </a:solidFill>
              </a:rPr>
              <a:t> </a:t>
            </a:r>
            <a:r>
              <a:rPr lang="es-MX" sz="2200" dirty="0"/>
              <a:t>en México.</a:t>
            </a:r>
          </a:p>
          <a:p>
            <a:pPr algn="just"/>
            <a:r>
              <a:rPr lang="es-MX" sz="2200" dirty="0"/>
              <a:t>Capacitación Entidades Autorizadas/ Diciembre OMPI/ABC/INDAUTOR</a:t>
            </a:r>
          </a:p>
          <a:p>
            <a:pPr algn="just"/>
            <a:endParaRPr lang="es-MX" dirty="0"/>
          </a:p>
        </p:txBody>
      </p:sp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604" y="3676646"/>
            <a:ext cx="1490436" cy="1980029"/>
          </a:xfrm>
          <a:prstGeom prst="rect">
            <a:avLst/>
          </a:prstGeom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604" y="897927"/>
            <a:ext cx="1427980" cy="18804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317" y="714150"/>
            <a:ext cx="3572483" cy="22479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317" y="3497768"/>
            <a:ext cx="3572487" cy="2337786"/>
          </a:xfrm>
          <a:prstGeom prst="rect">
            <a:avLst/>
          </a:prstGeom>
        </p:spPr>
      </p:pic>
      <p:grpSp>
        <p:nvGrpSpPr>
          <p:cNvPr id="8" name="Grupo 5"/>
          <p:cNvGrpSpPr/>
          <p:nvPr/>
        </p:nvGrpSpPr>
        <p:grpSpPr>
          <a:xfrm>
            <a:off x="9544870" y="6253406"/>
            <a:ext cx="2546536" cy="495269"/>
            <a:chOff x="9094101" y="6128952"/>
            <a:chExt cx="2546536" cy="631192"/>
          </a:xfrm>
        </p:grpSpPr>
        <p:pic>
          <p:nvPicPr>
            <p:cNvPr id="9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10" name="Imagen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15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75" y="581039"/>
            <a:ext cx="11290852" cy="1326321"/>
          </a:xfrm>
        </p:spPr>
        <p:txBody>
          <a:bodyPr>
            <a:normAutofit fontScale="90000"/>
          </a:bodyPr>
          <a:lstStyle/>
          <a:p>
            <a:r>
              <a:rPr lang="es-MX" sz="2700" dirty="0">
                <a:solidFill>
                  <a:srgbClr val="FFFF00"/>
                </a:solidFill>
              </a:rPr>
              <a:t>Criterios BASE</a:t>
            </a:r>
            <a:br>
              <a:rPr lang="es-MX" sz="2700" dirty="0"/>
            </a:br>
            <a:r>
              <a:rPr lang="es-MX" sz="2000" dirty="0">
                <a:effectLst/>
              </a:rPr>
              <a:t>Acordados desde sociedad civil para la selección de entidades autorizadas, </a:t>
            </a:r>
            <a:br>
              <a:rPr lang="es-MX" sz="2000" dirty="0">
                <a:effectLst/>
              </a:rPr>
            </a:br>
            <a:r>
              <a:rPr lang="es-MX" sz="2000" dirty="0">
                <a:effectLst/>
              </a:rPr>
              <a:t>teniendo como Marco Referencial las disposiciones del Tratado de Marrakech.</a:t>
            </a:r>
            <a:br>
              <a:rPr lang="es-MX" dirty="0">
                <a:effectLst/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371" y="1789043"/>
            <a:ext cx="10684461" cy="4959632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MX" dirty="0">
                <a:effectLst/>
              </a:rPr>
              <a:t>Tener y comprobar </a:t>
            </a:r>
            <a:r>
              <a:rPr lang="es-MX" dirty="0">
                <a:solidFill>
                  <a:srgbClr val="FFFF00"/>
                </a:solidFill>
                <a:effectLst/>
              </a:rPr>
              <a:t>experiencia en la elaboración de formatos accesibles </a:t>
            </a:r>
            <a:r>
              <a:rPr lang="es-MX" dirty="0">
                <a:effectLst/>
              </a:rPr>
              <a:t>(entre 3 y 5 años). 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dirty="0">
                <a:effectLst/>
              </a:rPr>
              <a:t>Contar con un </a:t>
            </a:r>
            <a:r>
              <a:rPr lang="es-MX" dirty="0">
                <a:solidFill>
                  <a:srgbClr val="FFFF00"/>
                </a:solidFill>
                <a:effectLst/>
              </a:rPr>
              <a:t>protocolo para la edición de formatos accesibles </a:t>
            </a:r>
            <a:r>
              <a:rPr lang="es-MX" dirty="0">
                <a:effectLst/>
              </a:rPr>
              <a:t>(Sistema braille, audio, digital, Lengua de Señas Mexicana, Pictogramas, Lectura Fácil, </a:t>
            </a:r>
            <a:r>
              <a:rPr lang="es-MX" dirty="0" err="1">
                <a:effectLst/>
              </a:rPr>
              <a:t>Macrotipos</a:t>
            </a:r>
            <a:r>
              <a:rPr lang="es-MX" dirty="0">
                <a:effectLst/>
              </a:rPr>
              <a:t>, etc.)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dirty="0">
                <a:solidFill>
                  <a:srgbClr val="FFFF00"/>
                </a:solidFill>
                <a:effectLst/>
              </a:rPr>
              <a:t>Documento probatorio de Constitución de la Entidad</a:t>
            </a:r>
            <a:r>
              <a:rPr lang="es-MX" dirty="0">
                <a:effectLst/>
              </a:rPr>
              <a:t>/organizaciones públicas y privadas.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dirty="0">
                <a:effectLst/>
              </a:rPr>
              <a:t>Desarrollar </a:t>
            </a:r>
            <a:r>
              <a:rPr lang="es-MX" dirty="0">
                <a:solidFill>
                  <a:srgbClr val="FFFF00"/>
                </a:solidFill>
                <a:effectLst/>
              </a:rPr>
              <a:t>funciones sin Ánimo de Lucro.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dirty="0">
                <a:effectLst/>
              </a:rPr>
              <a:t>Considerar en los procesos de elaboración de formatos accesibles se incluya la </a:t>
            </a:r>
            <a:r>
              <a:rPr lang="es-MX" dirty="0">
                <a:solidFill>
                  <a:srgbClr val="FFFF00"/>
                </a:solidFill>
                <a:effectLst/>
              </a:rPr>
              <a:t>participación directa y activa de personas con discapacidad.</a:t>
            </a:r>
            <a:r>
              <a:rPr lang="es-MX" dirty="0">
                <a:effectLst/>
              </a:rPr>
              <a:t>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MX" dirty="0">
                <a:effectLst/>
              </a:rPr>
              <a:t>Contar </a:t>
            </a:r>
            <a:r>
              <a:rPr lang="es-MX" dirty="0">
                <a:solidFill>
                  <a:srgbClr val="FFFF00"/>
                </a:solidFill>
                <a:effectLst/>
              </a:rPr>
              <a:t>con Infraestructura para la producción</a:t>
            </a:r>
            <a:r>
              <a:rPr lang="es-MX" dirty="0">
                <a:effectLst/>
              </a:rPr>
              <a:t> de materiales en formatos accesibles. </a:t>
            </a:r>
          </a:p>
          <a:p>
            <a:pPr marL="0" lvl="0" indent="0">
              <a:buNone/>
            </a:pPr>
            <a:r>
              <a:rPr lang="es-MX" dirty="0">
                <a:effectLst/>
              </a:rPr>
              <a:t> </a:t>
            </a:r>
          </a:p>
          <a:p>
            <a:endParaRPr lang="es-MX" dirty="0"/>
          </a:p>
        </p:txBody>
      </p:sp>
      <p:grpSp>
        <p:nvGrpSpPr>
          <p:cNvPr id="4" name="Grupo 5"/>
          <p:cNvGrpSpPr/>
          <p:nvPr/>
        </p:nvGrpSpPr>
        <p:grpSpPr>
          <a:xfrm>
            <a:off x="9544870" y="6253406"/>
            <a:ext cx="2546536" cy="495269"/>
            <a:chOff x="9094101" y="6128952"/>
            <a:chExt cx="2546536" cy="631192"/>
          </a:xfrm>
        </p:grpSpPr>
        <p:pic>
          <p:nvPicPr>
            <p:cNvPr id="5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6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39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669" y="331305"/>
            <a:ext cx="11529391" cy="1498600"/>
          </a:xfrm>
        </p:spPr>
        <p:txBody>
          <a:bodyPr>
            <a:normAutofit fontScale="90000"/>
          </a:bodyPr>
          <a:lstStyle/>
          <a:p>
            <a:r>
              <a:rPr lang="es-MX" sz="2700" dirty="0">
                <a:solidFill>
                  <a:srgbClr val="FFFF00"/>
                </a:solidFill>
              </a:rPr>
              <a:t>Criterios BASE</a:t>
            </a:r>
            <a:br>
              <a:rPr lang="es-MX" sz="4400" dirty="0"/>
            </a:br>
            <a:r>
              <a:rPr lang="es-MX" sz="2000" dirty="0">
                <a:effectLst/>
              </a:rPr>
              <a:t>Acordados desde sociedad civil para la selección de entidades autorizadas, </a:t>
            </a:r>
            <a:br>
              <a:rPr lang="es-MX" sz="2000" dirty="0">
                <a:effectLst/>
              </a:rPr>
            </a:br>
            <a:r>
              <a:rPr lang="es-MX" sz="2000" dirty="0">
                <a:effectLst/>
              </a:rPr>
              <a:t>teniendo como Marco Referencial las disposiciones del Tratado de Marrakech.</a:t>
            </a: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562" y="1829905"/>
            <a:ext cx="11198087" cy="44045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900" dirty="0">
                <a:effectLst/>
              </a:rPr>
              <a:t>7. La entidad, deberá </a:t>
            </a:r>
            <a:r>
              <a:rPr lang="es-MX" sz="1900" dirty="0">
                <a:solidFill>
                  <a:srgbClr val="FFFF00"/>
                </a:solidFill>
                <a:effectLst/>
              </a:rPr>
              <a:t>definir los formatos accesibles que realiza </a:t>
            </a:r>
            <a:r>
              <a:rPr lang="es-MX" sz="1900" dirty="0">
                <a:effectLst/>
              </a:rPr>
              <a:t>y acreditarlo con evidencias. </a:t>
            </a:r>
          </a:p>
          <a:p>
            <a:pPr marL="0" lvl="0" indent="0" algn="just">
              <a:buNone/>
            </a:pPr>
            <a:r>
              <a:rPr lang="es-MX" sz="1900" dirty="0">
                <a:effectLst/>
              </a:rPr>
              <a:t>8. Presentar un </a:t>
            </a:r>
            <a:r>
              <a:rPr lang="es-MX" sz="1900" dirty="0">
                <a:solidFill>
                  <a:srgbClr val="FFFF00"/>
                </a:solidFill>
                <a:effectLst/>
              </a:rPr>
              <a:t>catálogo de materiales en formatos accesibles</a:t>
            </a:r>
            <a:r>
              <a:rPr lang="es-MX" sz="1900" dirty="0">
                <a:effectLst/>
              </a:rPr>
              <a:t> y ponerlo a disposición de las personas con discapacidad. </a:t>
            </a:r>
          </a:p>
          <a:p>
            <a:pPr marL="0" lvl="0" indent="0" algn="just">
              <a:buNone/>
            </a:pPr>
            <a:r>
              <a:rPr lang="es-MX" sz="1900" dirty="0">
                <a:effectLst/>
              </a:rPr>
              <a:t>9. Contar con </a:t>
            </a:r>
            <a:r>
              <a:rPr lang="es-MX" sz="1900" dirty="0">
                <a:solidFill>
                  <a:srgbClr val="FFFF00"/>
                </a:solidFill>
                <a:effectLst/>
              </a:rPr>
              <a:t>especialistas o una entidad regulatoria para la supervisión </a:t>
            </a:r>
            <a:r>
              <a:rPr lang="es-MX" sz="1900" dirty="0">
                <a:effectLst/>
              </a:rPr>
              <a:t>de la calidad de materiales. </a:t>
            </a:r>
          </a:p>
          <a:p>
            <a:pPr marL="0" lvl="0" indent="0" algn="just">
              <a:buNone/>
            </a:pPr>
            <a:r>
              <a:rPr lang="es-MX" sz="1900" dirty="0">
                <a:effectLst/>
              </a:rPr>
              <a:t>10. Una </a:t>
            </a:r>
            <a:r>
              <a:rPr lang="es-MX" sz="1900" dirty="0">
                <a:solidFill>
                  <a:srgbClr val="FFFF00"/>
                </a:solidFill>
                <a:effectLst/>
              </a:rPr>
              <a:t>entidad autorizada, no podrá ser una entidad regulatoria </a:t>
            </a:r>
            <a:r>
              <a:rPr lang="es-MX" sz="1900" dirty="0">
                <a:effectLst/>
              </a:rPr>
              <a:t>(evaluación de la calidad de los formatos accesibles)</a:t>
            </a:r>
          </a:p>
          <a:p>
            <a:pPr marL="0" lvl="0" indent="0" algn="just">
              <a:buNone/>
            </a:pPr>
            <a:r>
              <a:rPr lang="es-MX" sz="1900" dirty="0">
                <a:effectLst/>
              </a:rPr>
              <a:t>11. Firmar un </a:t>
            </a:r>
            <a:r>
              <a:rPr lang="es-MX" sz="1900" dirty="0">
                <a:solidFill>
                  <a:srgbClr val="FFFF00"/>
                </a:solidFill>
                <a:effectLst/>
              </a:rPr>
              <a:t>convenio de adhesión como entidad autorizada. </a:t>
            </a:r>
          </a:p>
          <a:p>
            <a:pPr marL="0" lvl="0" indent="0" algn="just">
              <a:buNone/>
            </a:pPr>
            <a:r>
              <a:rPr lang="es-MX" sz="1900" dirty="0">
                <a:effectLst/>
              </a:rPr>
              <a:t>12. Estar dispuesto a </a:t>
            </a:r>
            <a:r>
              <a:rPr lang="es-MX" sz="1900" dirty="0">
                <a:solidFill>
                  <a:srgbClr val="FFFF00"/>
                </a:solidFill>
                <a:effectLst/>
              </a:rPr>
              <a:t>trabajar en equipo para realizar </a:t>
            </a:r>
            <a:r>
              <a:rPr lang="es-MX" sz="1900" dirty="0">
                <a:effectLst/>
              </a:rPr>
              <a:t>aportaciones que fortalezcan el trabajo en las entidades y por tanto de las versiones accesibles. </a:t>
            </a:r>
            <a:endParaRPr lang="es-MX" sz="1900" dirty="0"/>
          </a:p>
        </p:txBody>
      </p:sp>
      <p:grpSp>
        <p:nvGrpSpPr>
          <p:cNvPr id="4" name="Grupo 5"/>
          <p:cNvGrpSpPr/>
          <p:nvPr/>
        </p:nvGrpSpPr>
        <p:grpSpPr>
          <a:xfrm>
            <a:off x="9544870" y="6234432"/>
            <a:ext cx="2546536" cy="495269"/>
            <a:chOff x="9094101" y="6128952"/>
            <a:chExt cx="2546536" cy="631192"/>
          </a:xfrm>
        </p:grpSpPr>
        <p:pic>
          <p:nvPicPr>
            <p:cNvPr id="5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6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381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0605" y="477881"/>
            <a:ext cx="9902582" cy="1630319"/>
          </a:xfrm>
        </p:spPr>
        <p:txBody>
          <a:bodyPr>
            <a:normAutofit/>
          </a:bodyPr>
          <a:lstStyle/>
          <a:p>
            <a:r>
              <a:rPr lang="es-MX" dirty="0">
                <a:effectLst/>
              </a:rPr>
              <a:t>    </a:t>
            </a:r>
            <a:r>
              <a:rPr lang="es-MX" sz="3200" dirty="0">
                <a:effectLst/>
              </a:rPr>
              <a:t>Desafíos prácticos enfrentados en la producción y distribución </a:t>
            </a:r>
            <a:br>
              <a:rPr lang="es-MX" dirty="0">
                <a:effectLst/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3338" y="1775791"/>
            <a:ext cx="11145078" cy="4679531"/>
          </a:xfrm>
        </p:spPr>
        <p:txBody>
          <a:bodyPr>
            <a:normAutofit fontScale="92500"/>
          </a:bodyPr>
          <a:lstStyle/>
          <a:p>
            <a:pPr algn="ctr"/>
            <a:r>
              <a:rPr lang="es-MX" dirty="0"/>
              <a:t>REFORMA DEL CAPÍTULO II DE LA LIMITACIÓN A LOS DERECHOS PATRIMONIALES  </a:t>
            </a:r>
          </a:p>
          <a:p>
            <a:pPr algn="just"/>
            <a:r>
              <a:rPr lang="es-MX" sz="2400" dirty="0"/>
              <a:t>Artículo 44.- No constituye violación al derecho de autor la reproducción de obras completas o partes de una obra, fonograma, videograma, interpretación, ejecución o edición, siempre que se realice </a:t>
            </a:r>
            <a:r>
              <a:rPr lang="es-MX" sz="2400" b="1" dirty="0">
                <a:solidFill>
                  <a:srgbClr val="FFFF00"/>
                </a:solidFill>
              </a:rPr>
              <a:t>sin fines de lucro </a:t>
            </a:r>
            <a:r>
              <a:rPr lang="es-MX" sz="2400" dirty="0">
                <a:solidFill>
                  <a:srgbClr val="FFFF00"/>
                </a:solidFill>
              </a:rPr>
              <a:t>y con el </a:t>
            </a:r>
            <a:r>
              <a:rPr lang="es-MX" sz="2400" b="1" dirty="0">
                <a:solidFill>
                  <a:srgbClr val="FFFF00"/>
                </a:solidFill>
              </a:rPr>
              <a:t>objeto exclusivo de hacerla accesible a Invidentes o Sordomudos</a:t>
            </a:r>
            <a:r>
              <a:rPr lang="es-MX" sz="2400" dirty="0"/>
              <a:t>; la excepción prevista en este artículo comprende las traducciones o adaptaciones en lenguajes especiales destinados a comunicar las obras a dichas personas. </a:t>
            </a:r>
          </a:p>
          <a:p>
            <a:pPr algn="just"/>
            <a:r>
              <a:rPr lang="es-MX" sz="2600" dirty="0">
                <a:solidFill>
                  <a:srgbClr val="FFFF00"/>
                </a:solidFill>
              </a:rPr>
              <a:t>No habla de las versiones accesibles</a:t>
            </a:r>
            <a:r>
              <a:rPr lang="es-MX" sz="2600" dirty="0"/>
              <a:t>: audio, macrotipos, LSM, fácil lectura, braille</a:t>
            </a:r>
          </a:p>
          <a:p>
            <a:pPr algn="just"/>
            <a:r>
              <a:rPr lang="es-MX" sz="2600" dirty="0">
                <a:solidFill>
                  <a:srgbClr val="FFFF00"/>
                </a:solidFill>
              </a:rPr>
              <a:t>No considera a todas las PcD.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8" y="477925"/>
            <a:ext cx="978297" cy="98373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544870" y="6219077"/>
            <a:ext cx="2546536" cy="495269"/>
            <a:chOff x="9094101" y="6128952"/>
            <a:chExt cx="2546536" cy="63119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269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9119" y="-73234"/>
            <a:ext cx="10353761" cy="1326321"/>
          </a:xfrm>
        </p:spPr>
        <p:txBody>
          <a:bodyPr>
            <a:normAutofit/>
          </a:bodyPr>
          <a:lstStyle/>
          <a:p>
            <a:pPr algn="r"/>
            <a:r>
              <a:rPr lang="es-MX" dirty="0"/>
              <a:t>desafíos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962" y="589927"/>
            <a:ext cx="7335588" cy="62680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s-MX" sz="2400" dirty="0">
                <a:solidFill>
                  <a:schemeClr val="accent1"/>
                </a:solidFill>
              </a:rPr>
              <a:t>Políticas y Acciones </a:t>
            </a:r>
            <a:r>
              <a:rPr lang="es-MX" sz="2400" dirty="0"/>
              <a:t>que aseguren la catalogación, generación y distribución de textos en formatos accesibles.</a:t>
            </a:r>
          </a:p>
          <a:p>
            <a:pPr algn="just">
              <a:lnSpc>
                <a:spcPct val="100000"/>
              </a:lnSpc>
            </a:pPr>
            <a:r>
              <a:rPr lang="es-MX" sz="2400" dirty="0">
                <a:solidFill>
                  <a:schemeClr val="accent1"/>
                </a:solidFill>
              </a:rPr>
              <a:t>Trabajo Colegiado </a:t>
            </a:r>
            <a:r>
              <a:rPr lang="es-MX" sz="2400" dirty="0"/>
              <a:t>entre instancias gubernamentales y entidades autorizadas para determinar lineamientos de operación. (Comité) </a:t>
            </a:r>
          </a:p>
          <a:p>
            <a:pPr algn="just">
              <a:lnSpc>
                <a:spcPct val="100000"/>
              </a:lnSpc>
            </a:pPr>
            <a:r>
              <a:rPr lang="es-MX" sz="2400" dirty="0"/>
              <a:t>Trabajo en </a:t>
            </a:r>
            <a:r>
              <a:rPr lang="es-MX" sz="2400" dirty="0">
                <a:solidFill>
                  <a:schemeClr val="accent1"/>
                </a:solidFill>
              </a:rPr>
              <a:t>Redes para evitar la duplicidad </a:t>
            </a:r>
            <a:r>
              <a:rPr lang="es-MX" sz="2400" dirty="0"/>
              <a:t>de esfuerzo. </a:t>
            </a:r>
          </a:p>
          <a:p>
            <a:pPr algn="just">
              <a:lnSpc>
                <a:spcPct val="100000"/>
              </a:lnSpc>
            </a:pPr>
            <a:r>
              <a:rPr lang="es-MX" sz="2400" dirty="0">
                <a:solidFill>
                  <a:schemeClr val="accent1"/>
                </a:solidFill>
              </a:rPr>
              <a:t>Preservación de los materiales </a:t>
            </a:r>
            <a:r>
              <a:rPr lang="es-MX" sz="2400" dirty="0"/>
              <a:t>para el presente y el futuro.</a:t>
            </a:r>
          </a:p>
          <a:p>
            <a:pPr algn="just">
              <a:lnSpc>
                <a:spcPct val="100000"/>
              </a:lnSpc>
            </a:pPr>
            <a:r>
              <a:rPr lang="es-MX" sz="2400" dirty="0">
                <a:solidFill>
                  <a:schemeClr val="accent1"/>
                </a:solidFill>
              </a:rPr>
              <a:t>Registro de usuarios </a:t>
            </a:r>
            <a:r>
              <a:rPr lang="es-MX" sz="2400" dirty="0"/>
              <a:t>con dificultades para acceder al texto impreso.</a:t>
            </a:r>
          </a:p>
          <a:p>
            <a:pPr algn="just">
              <a:lnSpc>
                <a:spcPct val="100000"/>
              </a:lnSpc>
            </a:pPr>
            <a:r>
              <a:rPr lang="es-MX" sz="2400" dirty="0"/>
              <a:t>Relación </a:t>
            </a:r>
            <a:r>
              <a:rPr lang="es-MX" sz="2400" dirty="0">
                <a:solidFill>
                  <a:schemeClr val="accent1"/>
                </a:solidFill>
              </a:rPr>
              <a:t>de usuarios y materiales otorgados</a:t>
            </a:r>
            <a:r>
              <a:rPr lang="es-MX" sz="24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es-MX" sz="2400" dirty="0">
                <a:solidFill>
                  <a:schemeClr val="accent1"/>
                </a:solidFill>
              </a:rPr>
              <a:t>Amparos </a:t>
            </a:r>
            <a:r>
              <a:rPr lang="es-MX" sz="2400" dirty="0"/>
              <a:t>ante la promulgación de la Ley Federal del Derecho de Autor</a:t>
            </a:r>
          </a:p>
          <a:p>
            <a:pPr>
              <a:lnSpc>
                <a:spcPct val="100000"/>
              </a:lnSpc>
            </a:pPr>
            <a:endParaRPr lang="es-MX" sz="1100" dirty="0"/>
          </a:p>
          <a:p>
            <a:pPr>
              <a:lnSpc>
                <a:spcPct val="100000"/>
              </a:lnSpc>
            </a:pPr>
            <a:endParaRPr lang="es-MX" sz="1100" dirty="0"/>
          </a:p>
        </p:txBody>
      </p:sp>
      <p:grpSp>
        <p:nvGrpSpPr>
          <p:cNvPr id="5" name="Grupo 5"/>
          <p:cNvGrpSpPr/>
          <p:nvPr/>
        </p:nvGrpSpPr>
        <p:grpSpPr>
          <a:xfrm>
            <a:off x="9544870" y="6234432"/>
            <a:ext cx="2546536" cy="495269"/>
            <a:chOff x="9094101" y="6128952"/>
            <a:chExt cx="2546536" cy="631192"/>
          </a:xfrm>
        </p:grpSpPr>
        <p:pic>
          <p:nvPicPr>
            <p:cNvPr id="6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7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  <p:pic>
        <p:nvPicPr>
          <p:cNvPr id="9" name="Imagen 8" descr="Imagen que contiene persona, pose, de pie, cielo&#10;&#10;Descripción generada con confianza muy alta">
            <a:extLst>
              <a:ext uri="{FF2B5EF4-FFF2-40B4-BE49-F238E27FC236}">
                <a16:creationId xmlns:a16="http://schemas.microsoft.com/office/drawing/2014/main" id="{234DF033-D2FD-4A5F-B7A5-3D6C0EDFE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670" y="995764"/>
            <a:ext cx="2673478" cy="2605991"/>
          </a:xfrm>
          <a:prstGeom prst="rect">
            <a:avLst/>
          </a:prstGeom>
        </p:spPr>
      </p:pic>
      <p:pic>
        <p:nvPicPr>
          <p:cNvPr id="11" name="Imagen 10" descr="Imagen que contiene mesa, interior, persona, pared&#10;&#10;Descripción generada con confianza muy alta">
            <a:extLst>
              <a:ext uri="{FF2B5EF4-FFF2-40B4-BE49-F238E27FC236}">
                <a16:creationId xmlns:a16="http://schemas.microsoft.com/office/drawing/2014/main" id="{1C1CA10D-0AEE-49B3-ABE5-D9CDC5F35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409" y="387519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4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2482" y="171114"/>
            <a:ext cx="9291215" cy="1049235"/>
          </a:xfrm>
        </p:spPr>
        <p:txBody>
          <a:bodyPr/>
          <a:lstStyle/>
          <a:p>
            <a:pPr algn="ctr"/>
            <a:r>
              <a:rPr lang="es-MX" sz="3600" dirty="0"/>
              <a:t>DESAFÍOS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472" y="1095486"/>
            <a:ext cx="11455717" cy="538943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MX" sz="2400" dirty="0">
                <a:solidFill>
                  <a:schemeClr val="accent1"/>
                </a:solidFill>
              </a:rPr>
              <a:t>Etiquetado  </a:t>
            </a:r>
            <a:r>
              <a:rPr lang="es-MX" sz="2400" dirty="0"/>
              <a:t>de archivos electrónicos para su registro y seguimiento.</a:t>
            </a:r>
          </a:p>
          <a:p>
            <a:pPr lvl="0"/>
            <a:r>
              <a:rPr lang="es-MX" sz="2400" dirty="0"/>
              <a:t>Capacitación/INDAUTOR-- Uso del ISBN para formatos accesibles</a:t>
            </a:r>
          </a:p>
          <a:p>
            <a:pPr algn="just"/>
            <a:r>
              <a:rPr lang="es-MX" sz="2400" dirty="0"/>
              <a:t>Creación de una Directriz para la estandarización de formatos accesibles de calidad en colaboración con OSC de y para personas con discapacidad con experiencia en su edición.</a:t>
            </a:r>
          </a:p>
          <a:p>
            <a:pPr algn="just"/>
            <a:r>
              <a:rPr lang="es-MX" sz="2400" dirty="0"/>
              <a:t>Adaptación de formatos accesibles para los beneficiarios del Tratado hablantes de lenguas indígenas. </a:t>
            </a:r>
          </a:p>
          <a:p>
            <a:pPr algn="just"/>
            <a:r>
              <a:rPr lang="es-MX" sz="2400" dirty="0"/>
              <a:t>Programas para el fomento a la lectura en formatos accesibles</a:t>
            </a:r>
          </a:p>
          <a:p>
            <a:pPr algn="just"/>
            <a:r>
              <a:rPr lang="es-MX" sz="2400" dirty="0"/>
              <a:t>Intercambio transfronterizo/Ente regulador establezca criterios de intercambio regule la SRE</a:t>
            </a:r>
          </a:p>
          <a:p>
            <a:pPr algn="just"/>
            <a:r>
              <a:rPr lang="es-MX" sz="2400" dirty="0"/>
              <a:t>CNDH - Acompañamiento a las Organizaciones Sociales de y para Personas con Discapacidad para la protección efectiva del Derecho a Leer, contemplado en los preceptos del Tratado de Marrakech.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678" y="192944"/>
            <a:ext cx="1354263" cy="902541"/>
          </a:xfrm>
          <a:prstGeom prst="rect">
            <a:avLst/>
          </a:prstGeom>
        </p:spPr>
      </p:pic>
      <p:grpSp>
        <p:nvGrpSpPr>
          <p:cNvPr id="5" name="Grupo 5"/>
          <p:cNvGrpSpPr/>
          <p:nvPr/>
        </p:nvGrpSpPr>
        <p:grpSpPr>
          <a:xfrm>
            <a:off x="9544870" y="6253406"/>
            <a:ext cx="2546536" cy="495269"/>
            <a:chOff x="9094101" y="6128952"/>
            <a:chExt cx="2546536" cy="631192"/>
          </a:xfrm>
        </p:grpSpPr>
        <p:pic>
          <p:nvPicPr>
            <p:cNvPr id="6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7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51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827" y="127736"/>
            <a:ext cx="11118572" cy="1618869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Panorama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826" y="1427657"/>
            <a:ext cx="10972800" cy="4905260"/>
          </a:xfrm>
        </p:spPr>
        <p:txBody>
          <a:bodyPr>
            <a:normAutofit/>
          </a:bodyPr>
          <a:lstStyle/>
          <a:p>
            <a:pPr lvl="0" algn="just"/>
            <a:r>
              <a:rPr lang="es-MX" sz="2800" dirty="0"/>
              <a:t>En México </a:t>
            </a:r>
            <a:r>
              <a:rPr lang="es-MX" sz="2800" dirty="0">
                <a:solidFill>
                  <a:schemeClr val="accent1"/>
                </a:solidFill>
              </a:rPr>
              <a:t>el 5.5% de la población, vive en condición de analfabetismo </a:t>
            </a:r>
            <a:r>
              <a:rPr lang="es-MX" sz="2800" dirty="0"/>
              <a:t>de acuerdo a datos aportados por el INEGI en 2015, equivalente a:  </a:t>
            </a:r>
          </a:p>
          <a:p>
            <a:pPr marL="0" lvl="0" indent="0" algn="ctr">
              <a:buNone/>
            </a:pPr>
            <a:r>
              <a:rPr lang="es-MX" sz="2800" dirty="0">
                <a:solidFill>
                  <a:schemeClr val="accent1"/>
                </a:solidFill>
              </a:rPr>
              <a:t> 4 millones 750 mil personas que no saben leer ni escribir.</a:t>
            </a:r>
          </a:p>
          <a:p>
            <a:pPr lvl="0" algn="just"/>
            <a:r>
              <a:rPr lang="es-MX" sz="2800" dirty="0"/>
              <a:t>El censo de 2010, reveló que la </a:t>
            </a:r>
            <a:r>
              <a:rPr lang="es-MX" sz="2800" dirty="0">
                <a:solidFill>
                  <a:schemeClr val="accent1"/>
                </a:solidFill>
              </a:rPr>
              <a:t>Población con Discapacidad </a:t>
            </a:r>
            <a:r>
              <a:rPr lang="es-MX" sz="2800" dirty="0"/>
              <a:t>en condición de analfabetismo era de </a:t>
            </a:r>
            <a:r>
              <a:rPr lang="es-MX" sz="2800" dirty="0">
                <a:solidFill>
                  <a:schemeClr val="accent1"/>
                </a:solidFill>
              </a:rPr>
              <a:t>1 millón, 48 mil 195 personas.</a:t>
            </a:r>
          </a:p>
          <a:p>
            <a:pPr lvl="0" algn="just"/>
            <a:r>
              <a:rPr lang="es-MX" sz="2800" dirty="0"/>
              <a:t>De éstas, </a:t>
            </a:r>
            <a:r>
              <a:rPr lang="es-MX" sz="2800" dirty="0">
                <a:solidFill>
                  <a:schemeClr val="accent1"/>
                </a:solidFill>
              </a:rPr>
              <a:t>442 mil son hombres y 606 mil 152 son mujeres</a:t>
            </a:r>
            <a:r>
              <a:rPr lang="es-MX" sz="2800" dirty="0"/>
              <a:t>.</a:t>
            </a:r>
          </a:p>
          <a:p>
            <a:pPr lvl="0" algn="ctr"/>
            <a:r>
              <a:rPr lang="es-MX" sz="2800" dirty="0"/>
              <a:t>Promedio de Escolaridad (</a:t>
            </a:r>
            <a:r>
              <a:rPr lang="es-MX" sz="2800" dirty="0" err="1"/>
              <a:t>PcD</a:t>
            </a:r>
            <a:r>
              <a:rPr lang="es-MX" sz="2800" dirty="0"/>
              <a:t>) 6.6 grados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330337"/>
            <a:ext cx="1195599" cy="871791"/>
          </a:xfrm>
          <a:prstGeom prst="rect">
            <a:avLst/>
          </a:prstGeom>
        </p:spPr>
      </p:pic>
      <p:grpSp>
        <p:nvGrpSpPr>
          <p:cNvPr id="5" name="Grupo 5"/>
          <p:cNvGrpSpPr/>
          <p:nvPr/>
        </p:nvGrpSpPr>
        <p:grpSpPr>
          <a:xfrm>
            <a:off x="9181637" y="305978"/>
            <a:ext cx="2546536" cy="631192"/>
            <a:chOff x="9094101" y="6128952"/>
            <a:chExt cx="2546536" cy="631192"/>
          </a:xfrm>
        </p:grpSpPr>
        <p:pic>
          <p:nvPicPr>
            <p:cNvPr id="6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7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27014" y="6264875"/>
              <a:ext cx="1913623" cy="471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332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916" y="313386"/>
            <a:ext cx="10353761" cy="1326321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sz="2700" dirty="0"/>
              <a:t>Cámara nacional de la industria editorial mexicana (CANIEM/Mayo 2017)</a:t>
            </a:r>
            <a:br>
              <a:rPr lang="es-MX" sz="2700" dirty="0"/>
            </a:br>
            <a:r>
              <a:rPr lang="es-MX" sz="2700" dirty="0"/>
              <a:t>CONADIS/INDAUTOR (Noviembre 2017)</a:t>
            </a:r>
            <a:br>
              <a:rPr lang="es-MX" dirty="0"/>
            </a:b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503723" y="1849594"/>
            <a:ext cx="5301475" cy="455120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MX" sz="2400" dirty="0">
                <a:solidFill>
                  <a:schemeClr val="accent1"/>
                </a:solidFill>
              </a:rPr>
              <a:t>Certificación de Adaptadores</a:t>
            </a:r>
            <a:r>
              <a:rPr lang="es-MX" sz="2400" dirty="0"/>
              <a:t>/Versiones Accesibles/Base de datos de personal certificado.</a:t>
            </a:r>
          </a:p>
          <a:p>
            <a:pPr algn="just"/>
            <a:r>
              <a:rPr lang="es-MX" sz="2400" dirty="0">
                <a:solidFill>
                  <a:schemeClr val="accent1"/>
                </a:solidFill>
              </a:rPr>
              <a:t>Reunión de trabajo con los Editores a fin de capacitarles sobre las implicaciones del Tratado de Marrakech</a:t>
            </a:r>
            <a:r>
              <a:rPr lang="es-MX" sz="2400" dirty="0"/>
              <a:t>/Acciones-Implementación</a:t>
            </a:r>
          </a:p>
          <a:p>
            <a:pPr algn="just"/>
            <a:r>
              <a:rPr lang="es-MX" sz="2400" dirty="0">
                <a:solidFill>
                  <a:schemeClr val="accent1"/>
                </a:solidFill>
              </a:rPr>
              <a:t>Definición de la Convocatoria  </a:t>
            </a:r>
            <a:r>
              <a:rPr lang="es-MX" sz="2400" dirty="0"/>
              <a:t>para realizar el censo, registro y reconocimiento de las Entidades Autorizadas, y publicación de la lista (CONADIS-INDAUTOR).</a:t>
            </a:r>
          </a:p>
          <a:p>
            <a:pPr algn="just"/>
            <a:endParaRPr lang="es-MX" sz="24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16169" y="3934619"/>
            <a:ext cx="9525" cy="9525"/>
          </a:xfr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42" y="4219416"/>
            <a:ext cx="2770327" cy="2485515"/>
          </a:xfrm>
          <a:prstGeom prst="rect">
            <a:avLst/>
          </a:prstGeom>
        </p:spPr>
      </p:pic>
      <p:pic>
        <p:nvPicPr>
          <p:cNvPr id="5" name="Imagen 4" descr="Imagen que contiene interior, persona, techo, pared&#10;&#10;Descripción generada con confianza muy alta">
            <a:extLst>
              <a:ext uri="{FF2B5EF4-FFF2-40B4-BE49-F238E27FC236}">
                <a16:creationId xmlns:a16="http://schemas.microsoft.com/office/drawing/2014/main" id="{BF514593-B573-4733-BC47-5BED85A01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818" y="4219416"/>
            <a:ext cx="3125067" cy="2434465"/>
          </a:xfrm>
          <a:prstGeom prst="rect">
            <a:avLst/>
          </a:prstGeom>
        </p:spPr>
      </p:pic>
      <p:pic>
        <p:nvPicPr>
          <p:cNvPr id="11" name="Imagen 10" descr="Imagen que contiene persona, suelo, grupo, interior&#10;&#10;Descripción generada con confianza muy alta">
            <a:extLst>
              <a:ext uri="{FF2B5EF4-FFF2-40B4-BE49-F238E27FC236}">
                <a16:creationId xmlns:a16="http://schemas.microsoft.com/office/drawing/2014/main" id="{F8A4DB71-47B1-4D60-8042-D51AADFE8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148" y="1639707"/>
            <a:ext cx="3733672" cy="248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73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8600" y="662661"/>
            <a:ext cx="6372955" cy="1326321"/>
          </a:xfrm>
        </p:spPr>
        <p:txBody>
          <a:bodyPr/>
          <a:lstStyle/>
          <a:p>
            <a:pPr algn="ctr"/>
            <a:r>
              <a:rPr lang="es-MX" dirty="0"/>
              <a:t>MONITOREO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2421" y="1852350"/>
            <a:ext cx="10893287" cy="43271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600" dirty="0">
                <a:solidFill>
                  <a:schemeClr val="accent1"/>
                </a:solidFill>
              </a:rPr>
              <a:t>Reconocimiento-Aval/Entidades Autorizadas/CONADIS</a:t>
            </a:r>
          </a:p>
          <a:p>
            <a:pPr algn="just"/>
            <a:r>
              <a:rPr lang="es-MX" sz="2600" dirty="0">
                <a:solidFill>
                  <a:schemeClr val="accent1"/>
                </a:solidFill>
              </a:rPr>
              <a:t>Mesas de trabajo convocadas por CONADIS</a:t>
            </a:r>
            <a:r>
              <a:rPr lang="es-MX" sz="2600" dirty="0"/>
              <a:t>/Definir protocolos en la edición de versiones accesibles)</a:t>
            </a:r>
          </a:p>
          <a:p>
            <a:pPr marL="0" indent="0" algn="just">
              <a:buNone/>
            </a:pPr>
            <a:endParaRPr lang="es-MX" sz="2600" dirty="0">
              <a:solidFill>
                <a:schemeClr val="accent1"/>
              </a:solidFill>
            </a:endParaRPr>
          </a:p>
          <a:p>
            <a:pPr algn="just"/>
            <a:r>
              <a:rPr lang="es-MX" sz="2600" dirty="0">
                <a:solidFill>
                  <a:schemeClr val="accent1"/>
                </a:solidFill>
              </a:rPr>
              <a:t>Registro de Obras Adaptadas</a:t>
            </a:r>
          </a:p>
          <a:p>
            <a:pPr algn="just"/>
            <a:r>
              <a:rPr lang="es-MX" sz="2600" dirty="0">
                <a:solidFill>
                  <a:schemeClr val="accent1"/>
                </a:solidFill>
              </a:rPr>
              <a:t>Repositorio/Presupuesto/ABC</a:t>
            </a:r>
          </a:p>
          <a:p>
            <a:pPr algn="just"/>
            <a:endParaRPr lang="es-MX" sz="2600" dirty="0">
              <a:solidFill>
                <a:schemeClr val="accent1"/>
              </a:solidFill>
            </a:endParaRPr>
          </a:p>
          <a:p>
            <a:pPr algn="just"/>
            <a:r>
              <a:rPr lang="es-MX" sz="2600" dirty="0">
                <a:solidFill>
                  <a:schemeClr val="accent1"/>
                </a:solidFill>
              </a:rPr>
              <a:t>Difusión del Tratado en Versiones accesibles </a:t>
            </a:r>
            <a:r>
              <a:rPr lang="es-MX" sz="2600" dirty="0"/>
              <a:t>para conocimiento de las PcD, sus familias y Organizaciones que las representan.</a:t>
            </a:r>
          </a:p>
          <a:p>
            <a:pPr marL="0" indent="0">
              <a:buNone/>
            </a:pPr>
            <a:endParaRPr lang="es-MX" sz="2800" dirty="0"/>
          </a:p>
          <a:p>
            <a:endParaRPr 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074" y="318064"/>
            <a:ext cx="2474948" cy="18514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78" y="505429"/>
            <a:ext cx="1630622" cy="11896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BB8D0E-585A-4E19-A375-E25037B25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5734672" y="3032714"/>
            <a:ext cx="2521432" cy="1712169"/>
          </a:xfrm>
          <a:prstGeom prst="rect">
            <a:avLst/>
          </a:prstGeom>
        </p:spPr>
      </p:pic>
      <p:grpSp>
        <p:nvGrpSpPr>
          <p:cNvPr id="11" name="Grupo 5">
            <a:extLst>
              <a:ext uri="{FF2B5EF4-FFF2-40B4-BE49-F238E27FC236}">
                <a16:creationId xmlns:a16="http://schemas.microsoft.com/office/drawing/2014/main" id="{2E3BF3ED-9BD4-4B10-A524-61DB3402DCAB}"/>
              </a:ext>
            </a:extLst>
          </p:cNvPr>
          <p:cNvGrpSpPr/>
          <p:nvPr/>
        </p:nvGrpSpPr>
        <p:grpSpPr>
          <a:xfrm>
            <a:off x="9470684" y="6112424"/>
            <a:ext cx="2474948" cy="495269"/>
            <a:chOff x="9094101" y="6128952"/>
            <a:chExt cx="2546536" cy="631192"/>
          </a:xfrm>
        </p:grpSpPr>
        <p:pic>
          <p:nvPicPr>
            <p:cNvPr id="12" name="Imagen 6">
              <a:extLst>
                <a:ext uri="{FF2B5EF4-FFF2-40B4-BE49-F238E27FC236}">
                  <a16:creationId xmlns:a16="http://schemas.microsoft.com/office/drawing/2014/main" id="{0EEABBDF-4827-49CA-95C0-0F44D4F1D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13" name="Imagen 7">
              <a:extLst>
                <a:ext uri="{FF2B5EF4-FFF2-40B4-BE49-F238E27FC236}">
                  <a16:creationId xmlns:a16="http://schemas.microsoft.com/office/drawing/2014/main" id="{887C3FBD-9ADF-41C5-B1EB-758B23FB1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474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AFBED-36E2-4694-B69F-1F46214F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48" y="251791"/>
            <a:ext cx="10140515" cy="861393"/>
          </a:xfrm>
        </p:spPr>
        <p:txBody>
          <a:bodyPr>
            <a:normAutofit/>
          </a:bodyPr>
          <a:lstStyle/>
          <a:p>
            <a:pPr algn="r"/>
            <a:r>
              <a:rPr lang="es-MX" sz="2400" dirty="0"/>
              <a:t>Carta de intención costa rica</a:t>
            </a:r>
            <a:br>
              <a:rPr lang="es-MX" sz="2400" dirty="0"/>
            </a:br>
            <a:r>
              <a:rPr lang="es-MX" sz="2400" dirty="0"/>
              <a:t>Junio 2017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FD1111-BFC5-48A0-A384-093D2D978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4" y="728870"/>
            <a:ext cx="11237842" cy="597673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s-ES" dirty="0">
                <a:solidFill>
                  <a:schemeClr val="accent1"/>
                </a:solidFill>
                <a:effectLst/>
              </a:rPr>
              <a:t>Marco Jurídico:</a:t>
            </a:r>
          </a:p>
          <a:p>
            <a:pPr lvl="0"/>
            <a:r>
              <a:rPr lang="es-ES" dirty="0">
                <a:effectLst/>
              </a:rPr>
              <a:t>Promover  Legislaciones nacionales se reflejen los objetivos del Tratado.</a:t>
            </a:r>
            <a:endParaRPr lang="es-MX" dirty="0">
              <a:effectLst/>
            </a:endParaRPr>
          </a:p>
          <a:p>
            <a:pPr lvl="0" algn="just"/>
            <a:r>
              <a:rPr lang="es-ES" dirty="0">
                <a:effectLst/>
              </a:rPr>
              <a:t>Establecer condiciones que ofrezcan seguridad jurídica a las actividades de adaptación, producción, distribución e intercambio de obras en formatos accesibles por parte de las entidades autorizadas y personas con discapacidad. </a:t>
            </a:r>
            <a:endParaRPr lang="es-MX" dirty="0">
              <a:effectLst/>
            </a:endParaRPr>
          </a:p>
          <a:p>
            <a:pPr lvl="0" algn="just"/>
            <a:r>
              <a:rPr lang="es-ES" dirty="0">
                <a:effectLst/>
              </a:rPr>
              <a:t>Garantizar mecanismos de protección, almacenamiento y buen uso de los datos personales de los beneficiarios</a:t>
            </a:r>
          </a:p>
          <a:p>
            <a:pPr lvl="0" algn="just"/>
            <a:r>
              <a:rPr lang="es-ES" dirty="0">
                <a:effectLst/>
              </a:rPr>
              <a:t>Considerar la inclusión de otras discapacidades en el marco jurídico nacional respecto a la materia.</a:t>
            </a:r>
          </a:p>
          <a:p>
            <a:pPr marL="0" lvl="0" indent="0" algn="just">
              <a:buNone/>
            </a:pPr>
            <a:r>
              <a:rPr lang="es-ES" dirty="0">
                <a:solidFill>
                  <a:schemeClr val="accent1"/>
                </a:solidFill>
                <a:effectLst/>
              </a:rPr>
              <a:t>Catálogo de obras en formatos accesibles: </a:t>
            </a:r>
          </a:p>
          <a:p>
            <a:pPr lvl="0" algn="just"/>
            <a:r>
              <a:rPr lang="es-ES" dirty="0">
                <a:effectLst/>
              </a:rPr>
              <a:t>Que las organizaciones nacionales desarrollen catálogos de obras existentes en formatos accesibles y un catálogo unificado a nivel nacional.</a:t>
            </a:r>
            <a:endParaRPr lang="es-MX" dirty="0">
              <a:effectLst/>
            </a:endParaRPr>
          </a:p>
          <a:p>
            <a:pPr lvl="0" algn="just"/>
            <a:r>
              <a:rPr lang="es-ES" dirty="0">
                <a:effectLst/>
              </a:rPr>
              <a:t>Gestionar la cooperación nacional e internacional para facilitar el acceso a la información sobre los catálogos existentes en cada Estado Miembro </a:t>
            </a:r>
            <a:endParaRPr lang="es-MX" dirty="0">
              <a:effectLst/>
            </a:endParaRPr>
          </a:p>
          <a:p>
            <a:pPr lvl="0"/>
            <a:endParaRPr lang="es-MX" dirty="0">
              <a:effectLst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9432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78994-748C-43C7-8A9F-619DF247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25287"/>
            <a:ext cx="10353761" cy="993913"/>
          </a:xfrm>
        </p:spPr>
        <p:txBody>
          <a:bodyPr>
            <a:normAutofit/>
          </a:bodyPr>
          <a:lstStyle/>
          <a:p>
            <a:pPr algn="r"/>
            <a:r>
              <a:rPr lang="es-MX" sz="2800" dirty="0"/>
              <a:t>Carta de intención costa rica</a:t>
            </a:r>
            <a:br>
              <a:rPr lang="es-MX" sz="2800" dirty="0"/>
            </a:br>
            <a:r>
              <a:rPr lang="es-MX" sz="2800" dirty="0"/>
              <a:t>Junio 2017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9F81F4-04CB-42AF-A01F-C928B1749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72" y="954156"/>
            <a:ext cx="11330608" cy="567855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>
                <a:solidFill>
                  <a:schemeClr val="accent1"/>
                </a:solidFill>
              </a:rPr>
              <a:t>Entidades Autorizadas:</a:t>
            </a:r>
          </a:p>
          <a:p>
            <a:pPr lvl="0" algn="just"/>
            <a:r>
              <a:rPr lang="es-ES" dirty="0">
                <a:effectLst/>
              </a:rPr>
              <a:t>Que en los procesos nacionales de reglamentación de las entidades autorizadas se cuente con </a:t>
            </a:r>
            <a:r>
              <a:rPr lang="es-ES" dirty="0">
                <a:solidFill>
                  <a:schemeClr val="accent1"/>
                </a:solidFill>
                <a:effectLst/>
              </a:rPr>
              <a:t>la participación activa de las organizaciones </a:t>
            </a:r>
            <a:r>
              <a:rPr lang="es-ES" dirty="0">
                <a:effectLst/>
              </a:rPr>
              <a:t>representativas de las personas con discapacidad </a:t>
            </a:r>
            <a:endParaRPr lang="es-MX" dirty="0">
              <a:effectLst/>
            </a:endParaRPr>
          </a:p>
          <a:p>
            <a:pPr lvl="0" algn="just"/>
            <a:r>
              <a:rPr lang="es-ES" dirty="0">
                <a:effectLst/>
              </a:rPr>
              <a:t>Considerar durante el proceso de reglamentación nacional la importancia de las organizaciones gubernamentales y no gubernamentales locales que ya realizan las actividades de adaptación, producción, </a:t>
            </a:r>
            <a:r>
              <a:rPr lang="es-ES" dirty="0" err="1">
                <a:effectLst/>
              </a:rPr>
              <a:t>distribucion</a:t>
            </a:r>
            <a:r>
              <a:rPr lang="es-ES" dirty="0">
                <a:effectLst/>
              </a:rPr>
              <a:t> e intercambio de obras en formatos accesibles</a:t>
            </a:r>
            <a:endParaRPr lang="es-MX" dirty="0">
              <a:effectLst/>
            </a:endParaRPr>
          </a:p>
          <a:p>
            <a:pPr lvl="0" algn="just"/>
            <a:r>
              <a:rPr lang="es-ES" dirty="0">
                <a:effectLst/>
              </a:rPr>
              <a:t>Facilitar que la información relativa a las entidades autorizadas esté accesible para las partes interesadas</a:t>
            </a:r>
            <a:endParaRPr lang="es-MX" dirty="0">
              <a:effectLst/>
            </a:endParaRPr>
          </a:p>
          <a:p>
            <a:pPr algn="just"/>
            <a:r>
              <a:rPr lang="es-MX" dirty="0">
                <a:solidFill>
                  <a:schemeClr val="accent1"/>
                </a:solidFill>
              </a:rPr>
              <a:t>Producción de formatos accesibles:</a:t>
            </a:r>
          </a:p>
          <a:p>
            <a:pPr lvl="0" algn="just"/>
            <a:r>
              <a:rPr lang="es-ES" dirty="0">
                <a:effectLst/>
              </a:rPr>
              <a:t>Los países de la región predomina la producción de ejemplares en los formatos Braille, Audio, Word, TXT y RTF.</a:t>
            </a:r>
            <a:endParaRPr lang="es-MX" dirty="0">
              <a:effectLst/>
            </a:endParaRPr>
          </a:p>
          <a:p>
            <a:pPr lvl="0" algn="just"/>
            <a:r>
              <a:rPr lang="es-ES" dirty="0">
                <a:effectLst/>
              </a:rPr>
              <a:t>Hay necesidad de fortalecer la capacidad de las organizaciones en producir los formatos accesibles en uso de manera más eficiente e incluir nuevos formatos.</a:t>
            </a:r>
          </a:p>
          <a:p>
            <a:pPr algn="just"/>
            <a:r>
              <a:rPr lang="es-ES" dirty="0">
                <a:effectLst/>
              </a:rPr>
              <a:t>El Servicio de Libros Accesibles del ABC es una herramienta que provee el acceso a los catálogos internacionales y facilita el intercambio transfronterizo. </a:t>
            </a:r>
            <a:endParaRPr lang="es-MX" dirty="0">
              <a:effectLst/>
            </a:endParaRPr>
          </a:p>
          <a:p>
            <a:pPr lvl="0"/>
            <a:endParaRPr lang="es-MX" dirty="0">
              <a:effectLst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4814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5387699" y="229553"/>
            <a:ext cx="6340475" cy="901700"/>
          </a:xfrm>
        </p:spPr>
        <p:txBody>
          <a:bodyPr>
            <a:normAutofit/>
          </a:bodyPr>
          <a:lstStyle/>
          <a:p>
            <a:r>
              <a:rPr lang="es-MX" sz="3200" dirty="0"/>
              <a:t>CONCLUSIÓN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4558747" y="1106488"/>
            <a:ext cx="7416800" cy="55387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MX" sz="2400" dirty="0"/>
              <a:t>A partir de los diferentes foros implementados queda demostrado que </a:t>
            </a:r>
            <a:r>
              <a:rPr lang="es-MX" sz="2400" dirty="0">
                <a:solidFill>
                  <a:schemeClr val="accent1"/>
                </a:solidFill>
              </a:rPr>
              <a:t>el acceso a la lectura debe garantizarse a todas las personas con discapacidad y con dificultades para acceder al texto impreso.</a:t>
            </a:r>
            <a:r>
              <a:rPr lang="es-MX" sz="2400" dirty="0"/>
              <a:t> </a:t>
            </a:r>
          </a:p>
          <a:p>
            <a:pPr algn="just">
              <a:lnSpc>
                <a:spcPct val="100000"/>
              </a:lnSpc>
            </a:pPr>
            <a:r>
              <a:rPr lang="es-MX" sz="2400" dirty="0"/>
              <a:t>Para implementar el tratado no sólo se requiere de </a:t>
            </a:r>
            <a:r>
              <a:rPr lang="es-MX" sz="2400" dirty="0">
                <a:solidFill>
                  <a:schemeClr val="accent1"/>
                </a:solidFill>
              </a:rPr>
              <a:t>presupuesto</a:t>
            </a:r>
            <a:r>
              <a:rPr lang="es-MX" sz="2400" dirty="0"/>
              <a:t>, sino de </a:t>
            </a:r>
            <a:r>
              <a:rPr lang="es-MX" sz="2400" dirty="0">
                <a:solidFill>
                  <a:schemeClr val="accent1"/>
                </a:solidFill>
              </a:rPr>
              <a:t>trabajo conjunto de </a:t>
            </a:r>
            <a:r>
              <a:rPr lang="es-MX" sz="2400" dirty="0"/>
              <a:t>todos los actores</a:t>
            </a:r>
            <a:r>
              <a:rPr lang="es-MX" sz="2400" dirty="0">
                <a:solidFill>
                  <a:schemeClr val="accent1"/>
                </a:solidFill>
              </a:rPr>
              <a:t>, </a:t>
            </a:r>
            <a:r>
              <a:rPr lang="es-MX" sz="2400" dirty="0"/>
              <a:t> la </a:t>
            </a:r>
            <a:r>
              <a:rPr lang="es-MX" sz="2400" dirty="0">
                <a:solidFill>
                  <a:schemeClr val="accent1"/>
                </a:solidFill>
              </a:rPr>
              <a:t>voluntad política, </a:t>
            </a:r>
            <a:r>
              <a:rPr lang="es-MX" sz="2400" dirty="0"/>
              <a:t>de las </a:t>
            </a:r>
            <a:r>
              <a:rPr lang="es-MX" sz="2400" dirty="0">
                <a:solidFill>
                  <a:schemeClr val="accent1"/>
                </a:solidFill>
              </a:rPr>
              <a:t>reformas legislativas,  </a:t>
            </a:r>
            <a:r>
              <a:rPr lang="es-MX" sz="2400" dirty="0"/>
              <a:t>así como un </a:t>
            </a:r>
            <a:r>
              <a:rPr lang="es-MX" sz="2400" dirty="0">
                <a:solidFill>
                  <a:schemeClr val="accent1"/>
                </a:solidFill>
              </a:rPr>
              <a:t>trabajo coordinado con las organizaciones expertas en la elaboración de materiales en formatos accesibles, </a:t>
            </a:r>
            <a:r>
              <a:rPr lang="es-MX" sz="2400" dirty="0"/>
              <a:t>se requiere también de </a:t>
            </a:r>
            <a:r>
              <a:rPr lang="es-MX" sz="2400" dirty="0">
                <a:solidFill>
                  <a:schemeClr val="accent1"/>
                </a:solidFill>
              </a:rPr>
              <a:t>cooperación internacional y de sacrificar intereses particulares en pro del bien común. </a:t>
            </a:r>
            <a:endParaRPr lang="es-MX" sz="2400" b="1" dirty="0">
              <a:solidFill>
                <a:schemeClr val="accent1"/>
              </a:solidFill>
            </a:endParaRPr>
          </a:p>
        </p:txBody>
      </p:sp>
      <p:grpSp>
        <p:nvGrpSpPr>
          <p:cNvPr id="8" name="Grupo 5"/>
          <p:cNvGrpSpPr/>
          <p:nvPr/>
        </p:nvGrpSpPr>
        <p:grpSpPr>
          <a:xfrm>
            <a:off x="9555312" y="6246686"/>
            <a:ext cx="2546536" cy="495269"/>
            <a:chOff x="9094101" y="6128952"/>
            <a:chExt cx="2546536" cy="631192"/>
          </a:xfrm>
        </p:grpSpPr>
        <p:pic>
          <p:nvPicPr>
            <p:cNvPr id="9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10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  <p:pic>
        <p:nvPicPr>
          <p:cNvPr id="12" name="Imagen 11" descr="Imagen que contiene persona, pose, foto, de pie&#10;&#10;Descripción generada con confianza muy alta">
            <a:extLst>
              <a:ext uri="{FF2B5EF4-FFF2-40B4-BE49-F238E27FC236}">
                <a16:creationId xmlns:a16="http://schemas.microsoft.com/office/drawing/2014/main" id="{AAB7DED3-A600-4781-8FEB-98B5DE610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5" y="454150"/>
            <a:ext cx="3321876" cy="2844357"/>
          </a:xfrm>
          <a:prstGeom prst="rect">
            <a:avLst/>
          </a:prstGeom>
        </p:spPr>
      </p:pic>
      <p:pic>
        <p:nvPicPr>
          <p:cNvPr id="18" name="Imagen 17" descr="Imagen que contiene interior, persona, pared, techo&#10;&#10;Descripción generada con confianza muy alta">
            <a:extLst>
              <a:ext uri="{FF2B5EF4-FFF2-40B4-BE49-F238E27FC236}">
                <a16:creationId xmlns:a16="http://schemas.microsoft.com/office/drawing/2014/main" id="{FD85799B-8335-4C49-8D55-68C86632F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50" y="3508982"/>
            <a:ext cx="3912009" cy="28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478" y="311895"/>
            <a:ext cx="9291215" cy="1049235"/>
          </a:xfrm>
        </p:spPr>
        <p:txBody>
          <a:bodyPr/>
          <a:lstStyle/>
          <a:p>
            <a:r>
              <a:rPr lang="es-MX" sz="3600" dirty="0"/>
              <a:t>Proceso…</a:t>
            </a:r>
            <a:r>
              <a:rPr lang="es-MX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426" y="1298714"/>
            <a:ext cx="7089913" cy="5287308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400" dirty="0">
                <a:solidFill>
                  <a:schemeClr val="accent1"/>
                </a:solidFill>
              </a:rPr>
              <a:t>Cabildeo</a:t>
            </a:r>
            <a:r>
              <a:rPr lang="es-MX" sz="2400" dirty="0">
                <a:solidFill>
                  <a:srgbClr val="FF0000"/>
                </a:solidFill>
              </a:rPr>
              <a:t> </a:t>
            </a:r>
            <a:r>
              <a:rPr lang="es-MX" sz="2400" dirty="0"/>
              <a:t>(CÁMARAS/INDAUTOR/CNDH/CDHDF/CONADIS/OSC)</a:t>
            </a:r>
          </a:p>
          <a:p>
            <a:pPr algn="just"/>
            <a:r>
              <a:rPr lang="es-MX" sz="2400" dirty="0">
                <a:solidFill>
                  <a:schemeClr val="accent1"/>
                </a:solidFill>
              </a:rPr>
              <a:t>Resistencia</a:t>
            </a:r>
            <a:r>
              <a:rPr lang="es-MX" sz="2400" dirty="0">
                <a:solidFill>
                  <a:srgbClr val="FF0000"/>
                </a:solidFill>
              </a:rPr>
              <a:t> </a:t>
            </a:r>
            <a:r>
              <a:rPr lang="es-MX" sz="2400" dirty="0">
                <a:solidFill>
                  <a:schemeClr val="accent1"/>
                </a:solidFill>
              </a:rPr>
              <a:t>Vs Voluntad/Derechos </a:t>
            </a:r>
          </a:p>
          <a:p>
            <a:pPr algn="just"/>
            <a:r>
              <a:rPr lang="es-MX" sz="2400" dirty="0">
                <a:solidFill>
                  <a:schemeClr val="accent1"/>
                </a:solidFill>
              </a:rPr>
              <a:t>Pronunciamientos</a:t>
            </a:r>
            <a:r>
              <a:rPr lang="es-MX" sz="2400" dirty="0"/>
              <a:t> CDHDF al Senado/Ratificación del Tratado de Marrakech</a:t>
            </a:r>
          </a:p>
          <a:p>
            <a:pPr algn="just"/>
            <a:r>
              <a:rPr lang="es-MX" sz="2400" dirty="0">
                <a:solidFill>
                  <a:schemeClr val="accent1"/>
                </a:solidFill>
              </a:rPr>
              <a:t>Presencia de ULAC/Nombramiento de los referentes nacionales </a:t>
            </a:r>
            <a:r>
              <a:rPr lang="es-MX" sz="2400" dirty="0"/>
              <a:t>para el seguimiento del tema</a:t>
            </a:r>
          </a:p>
          <a:p>
            <a:pPr algn="just"/>
            <a:r>
              <a:rPr lang="es-MX" sz="2400" dirty="0"/>
              <a:t>Fortaleza de las OSC de y para </a:t>
            </a:r>
            <a:r>
              <a:rPr lang="es-MX" sz="2400" dirty="0" err="1"/>
              <a:t>PcD</a:t>
            </a:r>
            <a:r>
              <a:rPr lang="es-MX" sz="2400" dirty="0"/>
              <a:t>, se empezó a hablar de </a:t>
            </a:r>
            <a:r>
              <a:rPr lang="es-MX" sz="2400" dirty="0">
                <a:solidFill>
                  <a:schemeClr val="accent1"/>
                </a:solidFill>
              </a:rPr>
              <a:t>Accesibilidad/Diseño Universal </a:t>
            </a:r>
            <a:r>
              <a:rPr lang="es-MX" sz="2400" dirty="0"/>
              <a:t>(física, información y las comunicaciones)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653" y="265174"/>
            <a:ext cx="2460917" cy="16468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737" y="2017825"/>
            <a:ext cx="2640837" cy="18315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587" y="4028352"/>
            <a:ext cx="2813035" cy="16876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48" y="360846"/>
            <a:ext cx="1060734" cy="773903"/>
          </a:xfrm>
          <a:prstGeom prst="rect">
            <a:avLst/>
          </a:prstGeom>
        </p:spPr>
      </p:pic>
      <p:grpSp>
        <p:nvGrpSpPr>
          <p:cNvPr id="8" name="Grupo 5"/>
          <p:cNvGrpSpPr/>
          <p:nvPr/>
        </p:nvGrpSpPr>
        <p:grpSpPr>
          <a:xfrm>
            <a:off x="9518366" y="6090753"/>
            <a:ext cx="2546536" cy="495269"/>
            <a:chOff x="9094101" y="6128952"/>
            <a:chExt cx="2546536" cy="631192"/>
          </a:xfrm>
        </p:grpSpPr>
        <p:pic>
          <p:nvPicPr>
            <p:cNvPr id="10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12" name="Imagen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87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449" y="298174"/>
            <a:ext cx="10401145" cy="1301387"/>
          </a:xfrm>
        </p:spPr>
        <p:txBody>
          <a:bodyPr>
            <a:normAutofit/>
          </a:bodyPr>
          <a:lstStyle/>
          <a:p>
            <a:r>
              <a:rPr lang="es-MX" sz="3100" dirty="0">
                <a:effectLst/>
              </a:rPr>
              <a:t>formatos accesibles</a:t>
            </a:r>
            <a:br>
              <a:rPr lang="es-MX" dirty="0">
                <a:effectLst/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835" y="1142711"/>
            <a:ext cx="10941716" cy="555266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Braille (Libros de Texto de Educación Básica-Primaria-Secundaria/Evaluaciones-Certificación, Manuales de procedimientos, Redacción y Ortografía, Calendarios, Cuentos, Guías de transporte colectivo, ´Guías para la identificación de billetes, mapas, actas y sentencias)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Dual (Tinta/Braille) revistas, comics, cuentos, tarjetas de presentación, menús para restaurantes, folletería, invitaciones, carteles, informes anuales, tesis, señalización espacios, instructivos y boletas electorales)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</a:t>
            </a:r>
            <a:r>
              <a:rPr lang="es-MX" dirty="0" err="1"/>
              <a:t>Macrotipos</a:t>
            </a:r>
            <a:r>
              <a:rPr lang="es-MX" dirty="0"/>
              <a:t> (Libros de Texto de Educación básica)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</a:t>
            </a:r>
            <a:r>
              <a:rPr lang="es-MX" dirty="0" err="1"/>
              <a:t>Subtitulaje</a:t>
            </a:r>
            <a:r>
              <a:rPr lang="es-MX" dirty="0"/>
              <a:t> (publicidad gobierno)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</a:t>
            </a:r>
            <a:r>
              <a:rPr lang="es-MX" dirty="0" err="1"/>
              <a:t>Close</a:t>
            </a:r>
            <a:r>
              <a:rPr lang="es-MX" dirty="0"/>
              <a:t> </a:t>
            </a:r>
            <a:r>
              <a:rPr lang="es-MX" dirty="0" err="1"/>
              <a:t>Caption</a:t>
            </a:r>
            <a:r>
              <a:rPr lang="es-MX" dirty="0"/>
              <a:t>/Intérprete de la LSM (noticieros)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Libro Hablado Digital/Voz Humana/formato MP3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Lectura Fácil/Pictogramas (Revistas, Reglamentos/Constitución/Actas-Sentencias)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Video-Cuentos en LSM</a:t>
            </a: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grpSp>
        <p:nvGrpSpPr>
          <p:cNvPr id="4" name="Grupo 5"/>
          <p:cNvGrpSpPr/>
          <p:nvPr/>
        </p:nvGrpSpPr>
        <p:grpSpPr>
          <a:xfrm>
            <a:off x="9544870" y="6219077"/>
            <a:ext cx="2546536" cy="495269"/>
            <a:chOff x="9094101" y="6128952"/>
            <a:chExt cx="2546536" cy="631192"/>
          </a:xfrm>
        </p:grpSpPr>
        <p:pic>
          <p:nvPicPr>
            <p:cNvPr id="5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6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80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505" y="185130"/>
            <a:ext cx="9291215" cy="1049235"/>
          </a:xfrm>
        </p:spPr>
        <p:txBody>
          <a:bodyPr>
            <a:normAutofit/>
          </a:bodyPr>
          <a:lstStyle/>
          <a:p>
            <a:pPr algn="l"/>
            <a:r>
              <a:rPr lang="es-MX" sz="2400" dirty="0"/>
              <a:t>ACCIONES PARA EL POSICIONAMIENTO DE LOS FORMATOS ACCESIBLES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8238" y="1328192"/>
            <a:ext cx="7361117" cy="49496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dirty="0">
                <a:solidFill>
                  <a:schemeClr val="accent1"/>
                </a:solidFill>
              </a:rPr>
              <a:t>CONADIS/CONAPRED/TEDF/SUPREMA CORTE DE JUSTICIA </a:t>
            </a:r>
            <a:r>
              <a:rPr lang="es-MX" dirty="0"/>
              <a:t>(Versiones accesibles-información- para todas las discapacidades)  </a:t>
            </a:r>
          </a:p>
          <a:p>
            <a:pPr algn="just"/>
            <a:r>
              <a:rPr lang="es-MX" dirty="0"/>
              <a:t>TEDF/</a:t>
            </a:r>
            <a:r>
              <a:rPr lang="es-MX" dirty="0">
                <a:solidFill>
                  <a:schemeClr val="accent1"/>
                </a:solidFill>
              </a:rPr>
              <a:t>Constitución Política </a:t>
            </a:r>
            <a:r>
              <a:rPr lang="es-MX" dirty="0"/>
              <a:t>(29 primeros Artículos/Derechos Humanos y Garantías/todas las versiones/1 año) </a:t>
            </a:r>
          </a:p>
          <a:p>
            <a:pPr algn="just"/>
            <a:r>
              <a:rPr lang="es-MX" dirty="0">
                <a:solidFill>
                  <a:schemeClr val="accent1"/>
                </a:solidFill>
              </a:rPr>
              <a:t>Constitución de la CDMX </a:t>
            </a:r>
            <a:r>
              <a:rPr lang="es-MX" dirty="0"/>
              <a:t>rubro Principios, No Discriminación – Discapacidad/Accesibilidad-Diseño Universal/Inclusión. </a:t>
            </a:r>
            <a:r>
              <a:rPr lang="es-MX" dirty="0">
                <a:solidFill>
                  <a:schemeClr val="accent1"/>
                </a:solidFill>
              </a:rPr>
              <a:t>Transitorios;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/>
              <a:t>Plazo de 1 año para la realización de todas las versiones accesibles de la Constitución CDMX</a:t>
            </a:r>
          </a:p>
          <a:p>
            <a:pPr algn="just"/>
            <a:r>
              <a:rPr lang="es-MX" dirty="0">
                <a:solidFill>
                  <a:schemeClr val="accent1"/>
                </a:solidFill>
              </a:rPr>
              <a:t>México tiene doble obligación – </a:t>
            </a:r>
            <a:r>
              <a:rPr lang="es-MX" dirty="0" err="1">
                <a:solidFill>
                  <a:schemeClr val="accent1"/>
                </a:solidFill>
              </a:rPr>
              <a:t>PcD</a:t>
            </a:r>
            <a:r>
              <a:rPr lang="es-MX" dirty="0">
                <a:solidFill>
                  <a:schemeClr val="accent1"/>
                </a:solidFill>
              </a:rPr>
              <a:t> </a:t>
            </a:r>
            <a:r>
              <a:rPr lang="es-MX" dirty="0"/>
              <a:t>(Promover, firmar y ratificar la CDPCD/ONU)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692" y="489798"/>
            <a:ext cx="2766642" cy="165864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333" y="2379947"/>
            <a:ext cx="2570343" cy="172416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505" y="4299667"/>
            <a:ext cx="2761996" cy="1687908"/>
          </a:xfrm>
          <a:prstGeom prst="rect">
            <a:avLst/>
          </a:prstGeom>
        </p:spPr>
      </p:pic>
      <p:grpSp>
        <p:nvGrpSpPr>
          <p:cNvPr id="7" name="Grupo 5"/>
          <p:cNvGrpSpPr/>
          <p:nvPr/>
        </p:nvGrpSpPr>
        <p:grpSpPr>
          <a:xfrm>
            <a:off x="9544870" y="6219077"/>
            <a:ext cx="2546536" cy="495269"/>
            <a:chOff x="9094101" y="6128952"/>
            <a:chExt cx="2546536" cy="631192"/>
          </a:xfrm>
        </p:grpSpPr>
        <p:pic>
          <p:nvPicPr>
            <p:cNvPr id="8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9" name="Imagen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604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956" y="231635"/>
            <a:ext cx="10630638" cy="1548954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sz="2200" dirty="0">
                <a:effectLst/>
              </a:rPr>
              <a:t>Buenas prácticas/</a:t>
            </a:r>
            <a:r>
              <a:rPr lang="es-MX" sz="2200" dirty="0"/>
              <a:t>Avances...</a:t>
            </a:r>
            <a:br>
              <a:rPr lang="es-MX" sz="2200" dirty="0"/>
            </a:br>
            <a:br>
              <a:rPr lang="es-MX" sz="2200" dirty="0"/>
            </a:br>
            <a:r>
              <a:rPr lang="es-MX" sz="2200" dirty="0"/>
              <a:t>LEY FEDERAL DEL DERECHO DE AUTOR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3956" y="1780589"/>
            <a:ext cx="10747513" cy="4570380"/>
          </a:xfrm>
        </p:spPr>
        <p:txBody>
          <a:bodyPr>
            <a:normAutofit/>
          </a:bodyPr>
          <a:lstStyle/>
          <a:p>
            <a:r>
              <a:rPr lang="es-MX" sz="2400" dirty="0"/>
              <a:t>Capítulo II De la Limitación a los Derechos Patrimoniales  </a:t>
            </a:r>
          </a:p>
          <a:p>
            <a:pPr algn="just"/>
            <a:r>
              <a:rPr lang="es-MX" sz="2400" dirty="0"/>
              <a:t>Artículo 148.- Las obras literarias y artísticas ya divulgadas podrán utilizarse, siempre que no se afecte la explotación normal de la obra, sin autorización del titular del derecho patrimonial y sin remuneración, citando invariablemente la fuente y sin alterar la obra, sólo en los siguientes casos……</a:t>
            </a:r>
          </a:p>
          <a:p>
            <a:pPr algn="just"/>
            <a:r>
              <a:rPr lang="es-MX" sz="2400" b="1" i="1" dirty="0">
                <a:solidFill>
                  <a:schemeClr val="accent1"/>
                </a:solidFill>
              </a:rPr>
              <a:t>VIII.  Publicación de obra artística y literaria sin fines de lucro para personas con discapacidad. </a:t>
            </a:r>
            <a:r>
              <a:rPr lang="es-MX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Fracción adicionada </a:t>
            </a:r>
            <a:r>
              <a:rPr lang="es-MX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DOF 17-03-2015 </a:t>
            </a:r>
          </a:p>
        </p:txBody>
      </p:sp>
      <p:grpSp>
        <p:nvGrpSpPr>
          <p:cNvPr id="4" name="Grupo 5"/>
          <p:cNvGrpSpPr/>
          <p:nvPr/>
        </p:nvGrpSpPr>
        <p:grpSpPr>
          <a:xfrm>
            <a:off x="9544870" y="6253406"/>
            <a:ext cx="2546536" cy="495269"/>
            <a:chOff x="9094101" y="6128952"/>
            <a:chExt cx="2546536" cy="631192"/>
          </a:xfrm>
        </p:grpSpPr>
        <p:pic>
          <p:nvPicPr>
            <p:cNvPr id="5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6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54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181" y="362189"/>
            <a:ext cx="10353761" cy="1326321"/>
          </a:xfrm>
        </p:spPr>
        <p:txBody>
          <a:bodyPr/>
          <a:lstStyle/>
          <a:p>
            <a:pPr algn="ctr"/>
            <a:r>
              <a:rPr lang="es-MX" dirty="0"/>
              <a:t>Datos/MÉXICO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6348" y="1787723"/>
            <a:ext cx="10671208" cy="4823791"/>
          </a:xfrm>
        </p:spPr>
        <p:txBody>
          <a:bodyPr>
            <a:noAutofit/>
          </a:bodyPr>
          <a:lstStyle/>
          <a:p>
            <a:pPr algn="just"/>
            <a:r>
              <a:rPr lang="es-MX" sz="2200" dirty="0"/>
              <a:t>Se Firma el </a:t>
            </a:r>
            <a:r>
              <a:rPr lang="es-MX" sz="2400" dirty="0"/>
              <a:t>Tratado/25 Junio 2014</a:t>
            </a:r>
          </a:p>
          <a:p>
            <a:pPr algn="just"/>
            <a:r>
              <a:rPr lang="es-MX" sz="2400" dirty="0"/>
              <a:t>Se Ratifica 29 Julio 2015</a:t>
            </a:r>
          </a:p>
          <a:p>
            <a:pPr algn="just"/>
            <a:r>
              <a:rPr lang="es-MX" sz="2400" dirty="0"/>
              <a:t>Entra en vigor el 30 septiembre de 2016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chemeClr val="accent1"/>
                </a:solidFill>
              </a:rPr>
              <a:t>Recomendación ONU 58 </a:t>
            </a:r>
            <a:r>
              <a:rPr lang="es-MX" sz="2400" u="sng" dirty="0">
                <a:solidFill>
                  <a:schemeClr val="accent1"/>
                </a:solidFill>
              </a:rPr>
              <a:t>El comité alienta al Estado parte a que adopte todas las medidas oportunas para ratificar y aplicar el Tratado de Marrakech de la OMPI lo antes posible. (3 Oct. 2014)</a:t>
            </a:r>
          </a:p>
          <a:p>
            <a:pPr algn="just"/>
            <a:r>
              <a:rPr lang="es-MX" sz="2400" dirty="0"/>
              <a:t>Implementación/Actores: INDAUTOR/OSC/PcD/Autores/Editoriales</a:t>
            </a:r>
          </a:p>
          <a:p>
            <a:pPr marL="0" indent="0" algn="just">
              <a:buNone/>
            </a:pPr>
            <a:r>
              <a:rPr lang="es-MX" sz="2400" dirty="0"/>
              <a:t>   Bibliotecas/Escuelas/Univ./CONADIS/CNDH/Legisladores. Etc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073" y="468507"/>
            <a:ext cx="2037014" cy="1486189"/>
          </a:xfrm>
          <a:prstGeom prst="rect">
            <a:avLst/>
          </a:prstGeom>
        </p:spPr>
      </p:pic>
      <p:grpSp>
        <p:nvGrpSpPr>
          <p:cNvPr id="5" name="Grupo 5"/>
          <p:cNvGrpSpPr/>
          <p:nvPr/>
        </p:nvGrpSpPr>
        <p:grpSpPr>
          <a:xfrm>
            <a:off x="9332073" y="6234432"/>
            <a:ext cx="2546536" cy="495269"/>
            <a:chOff x="9094101" y="6128952"/>
            <a:chExt cx="2546536" cy="631192"/>
          </a:xfrm>
        </p:grpSpPr>
        <p:pic>
          <p:nvPicPr>
            <p:cNvPr id="6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7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96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5175" y="385287"/>
            <a:ext cx="929121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Cooperación </a:t>
            </a:r>
            <a:br>
              <a:rPr lang="es-MX" dirty="0"/>
            </a:br>
            <a:r>
              <a:rPr lang="es-MX" dirty="0"/>
              <a:t>LA Cndh y el tratado de Marrakech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4413" y="1656522"/>
            <a:ext cx="9291215" cy="4598504"/>
          </a:xfrm>
        </p:spPr>
        <p:txBody>
          <a:bodyPr>
            <a:normAutofit/>
          </a:bodyPr>
          <a:lstStyle/>
          <a:p>
            <a:r>
              <a:rPr lang="es-MX" dirty="0"/>
              <a:t>Noviembre 2015 </a:t>
            </a:r>
            <a:r>
              <a:rPr lang="es-MX" dirty="0">
                <a:sym typeface="Wingdings" panose="05000000000000000000" pitchFamily="2" charset="2"/>
              </a:rPr>
              <a:t> CNDH propicia una Reunión de Planeación con OSCs para el posicionamiento del Tratado de Marrakech hacia la Implementación - 2016 en México.</a:t>
            </a:r>
          </a:p>
          <a:p>
            <a:r>
              <a:rPr lang="es-MX" dirty="0">
                <a:sym typeface="Wingdings" panose="05000000000000000000" pitchFamily="2" charset="2"/>
              </a:rPr>
              <a:t>Se proponen 5 entidades federativas </a:t>
            </a:r>
          </a:p>
          <a:p>
            <a:pPr lvl="1"/>
            <a:r>
              <a:rPr lang="es-MX" sz="2000" dirty="0">
                <a:sym typeface="Wingdings" panose="05000000000000000000" pitchFamily="2" charset="2"/>
              </a:rPr>
              <a:t>Ciudad de México </a:t>
            </a:r>
          </a:p>
          <a:p>
            <a:pPr lvl="1"/>
            <a:r>
              <a:rPr lang="es-MX" sz="2000" dirty="0">
                <a:sym typeface="Wingdings" panose="05000000000000000000" pitchFamily="2" charset="2"/>
              </a:rPr>
              <a:t>Coahuila</a:t>
            </a:r>
          </a:p>
          <a:p>
            <a:pPr lvl="1"/>
            <a:r>
              <a:rPr lang="es-MX" sz="2000" dirty="0">
                <a:sym typeface="Wingdings" panose="05000000000000000000" pitchFamily="2" charset="2"/>
              </a:rPr>
              <a:t>Jalisco</a:t>
            </a:r>
          </a:p>
          <a:p>
            <a:pPr lvl="1"/>
            <a:r>
              <a:rPr lang="es-MX" sz="2000" dirty="0">
                <a:sym typeface="Wingdings" panose="05000000000000000000" pitchFamily="2" charset="2"/>
              </a:rPr>
              <a:t>Veracruz</a:t>
            </a:r>
          </a:p>
          <a:p>
            <a:pPr lvl="1"/>
            <a:r>
              <a:rPr lang="es-MX" sz="2000" dirty="0">
                <a:sym typeface="Wingdings" panose="05000000000000000000" pitchFamily="2" charset="2"/>
              </a:rPr>
              <a:t>Yucatán </a:t>
            </a:r>
          </a:p>
          <a:p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15" y="2786692"/>
            <a:ext cx="3074378" cy="25555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741" y="2786692"/>
            <a:ext cx="2430217" cy="30603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887" y="4147595"/>
            <a:ext cx="2923078" cy="1824949"/>
          </a:xfrm>
          <a:prstGeom prst="rect">
            <a:avLst/>
          </a:prstGeom>
        </p:spPr>
      </p:pic>
      <p:grpSp>
        <p:nvGrpSpPr>
          <p:cNvPr id="7" name="Grupo 5"/>
          <p:cNvGrpSpPr/>
          <p:nvPr/>
        </p:nvGrpSpPr>
        <p:grpSpPr>
          <a:xfrm>
            <a:off x="9353184" y="6234432"/>
            <a:ext cx="2546536" cy="495269"/>
            <a:chOff x="9094101" y="6128952"/>
            <a:chExt cx="2546536" cy="631192"/>
          </a:xfrm>
        </p:grpSpPr>
        <p:pic>
          <p:nvPicPr>
            <p:cNvPr id="8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10" name="Imagen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74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790" y="379065"/>
            <a:ext cx="11330609" cy="1416787"/>
          </a:xfrm>
        </p:spPr>
        <p:txBody>
          <a:bodyPr>
            <a:noAutofit/>
          </a:bodyPr>
          <a:lstStyle/>
          <a:p>
            <a:pPr algn="ctr"/>
            <a:br>
              <a:rPr lang="es-MX" b="1" dirty="0"/>
            </a:br>
            <a:r>
              <a:rPr lang="es-MX" dirty="0"/>
              <a:t>Foros implementados</a:t>
            </a:r>
            <a:br>
              <a:rPr lang="es-MX" dirty="0"/>
            </a:br>
            <a:br>
              <a:rPr lang="es-MX" sz="2200" dirty="0"/>
            </a:br>
            <a:r>
              <a:rPr lang="es-MX" sz="2200" dirty="0"/>
              <a:t>alineados con la campaña de </a:t>
            </a:r>
            <a:r>
              <a:rPr lang="es-MX" sz="2200" dirty="0" err="1"/>
              <a:t>umc</a:t>
            </a:r>
            <a:br>
              <a:rPr lang="es-MX" sz="2200" dirty="0"/>
            </a:br>
            <a:r>
              <a:rPr lang="es-MX" sz="2200" dirty="0"/>
              <a:t> “El Derecho a Leer”</a:t>
            </a:r>
            <a:r>
              <a:rPr lang="es-ES_tradnl" sz="2400" dirty="0"/>
              <a:t>.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643" y="1869986"/>
            <a:ext cx="11608904" cy="46851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1800" b="1" dirty="0">
                <a:solidFill>
                  <a:srgbClr val="FFFF00"/>
                </a:solidFill>
              </a:rPr>
              <a:t>Comisión Nacional de los Derechos Humanos/INDAUTOR/Discapacitados Visuales IAP/CADUNAM</a:t>
            </a:r>
          </a:p>
          <a:p>
            <a:pPr marL="0" indent="0" algn="ctr">
              <a:buNone/>
            </a:pPr>
            <a:r>
              <a:rPr lang="es-MX" sz="1800" b="1" dirty="0">
                <a:solidFill>
                  <a:srgbClr val="FFFF00"/>
                </a:solidFill>
              </a:rPr>
              <a:t>UNAM ( 5 y 6 abril) / CUCEA/COEDIS ( 3 mayo) / UACM/Letras Habladas (23 y 24 noviembre)</a:t>
            </a:r>
          </a:p>
          <a:p>
            <a:pPr marL="0" indent="0">
              <a:buNone/>
            </a:pPr>
            <a:r>
              <a:rPr lang="es-MX" dirty="0"/>
              <a:t>Temas:</a:t>
            </a:r>
          </a:p>
          <a:p>
            <a:pPr algn="just"/>
            <a:r>
              <a:rPr lang="es-MX" dirty="0"/>
              <a:t>Que es el Tratado, quienes son sus beneficiarios, actores involucrados y el proceso de implementación.</a:t>
            </a:r>
          </a:p>
          <a:p>
            <a:pPr algn="just"/>
            <a:r>
              <a:rPr lang="es-MX" dirty="0"/>
              <a:t>Protocolo y Homologación de Criterios en la generación de versiones accesibles</a:t>
            </a:r>
          </a:p>
          <a:p>
            <a:pPr algn="just"/>
            <a:r>
              <a:rPr lang="es-MX" dirty="0"/>
              <a:t>Medidas de Protección de las Obras</a:t>
            </a:r>
          </a:p>
          <a:p>
            <a:pPr algn="just"/>
            <a:r>
              <a:rPr lang="es-MX" dirty="0"/>
              <a:t>Mesas de Diálogo…De propia Voz; escuchando a los lectores de formatos accesibles </a:t>
            </a:r>
          </a:p>
          <a:p>
            <a:pPr algn="just"/>
            <a:r>
              <a:rPr lang="es-MX" dirty="0"/>
              <a:t>El acceso a la Información y la Inclusión Académica de las personas con discapacidad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58" y="453199"/>
            <a:ext cx="1379338" cy="1006354"/>
          </a:xfrm>
          <a:prstGeom prst="rect">
            <a:avLst/>
          </a:prstGeom>
        </p:spPr>
      </p:pic>
      <p:grpSp>
        <p:nvGrpSpPr>
          <p:cNvPr id="5" name="Grupo 5"/>
          <p:cNvGrpSpPr/>
          <p:nvPr/>
        </p:nvGrpSpPr>
        <p:grpSpPr>
          <a:xfrm>
            <a:off x="9498555" y="6134037"/>
            <a:ext cx="2546536" cy="495269"/>
            <a:chOff x="9094101" y="6128952"/>
            <a:chExt cx="2546536" cy="631192"/>
          </a:xfrm>
        </p:grpSpPr>
        <p:pic>
          <p:nvPicPr>
            <p:cNvPr id="6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4101" y="6128952"/>
              <a:ext cx="415700" cy="631192"/>
            </a:xfrm>
            <a:prstGeom prst="rect">
              <a:avLst/>
            </a:prstGeom>
          </p:spPr>
        </p:pic>
        <p:pic>
          <p:nvPicPr>
            <p:cNvPr id="7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27014" y="6264875"/>
              <a:ext cx="1913623" cy="471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078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234</TotalTime>
  <Words>1928</Words>
  <Application>Microsoft Office PowerPoint</Application>
  <PresentationFormat>Panorámica</PresentationFormat>
  <Paragraphs>148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Bookman Old Style</vt:lpstr>
      <vt:lpstr>Calibri</vt:lpstr>
      <vt:lpstr>Rockwell</vt:lpstr>
      <vt:lpstr>Wingdings</vt:lpstr>
      <vt:lpstr>Damask</vt:lpstr>
      <vt:lpstr> implementación   del tratado   de marrakech en   méxico    </vt:lpstr>
      <vt:lpstr>Panorama </vt:lpstr>
      <vt:lpstr>Proceso… </vt:lpstr>
      <vt:lpstr>formatos accesibles </vt:lpstr>
      <vt:lpstr>ACCIONES PARA EL POSICIONAMIENTO DE LOS FORMATOS ACCESIBLES </vt:lpstr>
      <vt:lpstr> Buenas prácticas/Avances...  LEY FEDERAL DEL DERECHO DE AUTOR </vt:lpstr>
      <vt:lpstr>Datos/MÉXICO</vt:lpstr>
      <vt:lpstr>Cooperación  LA Cndh y el tratado de Marrakech </vt:lpstr>
      <vt:lpstr> Foros implementados  alineados con la campaña de umc  “El Derecho a Leer”. </vt:lpstr>
      <vt:lpstr> Foros implementados alineados con la campaña de la umc:   “El Derecho a Leer”. </vt:lpstr>
      <vt:lpstr>Fotos 3 foros “El Derecho a Leer”  cdmx (unam/uacm) y Guadalajara</vt:lpstr>
      <vt:lpstr>Fotos foros “El Derecho a Leer”  cdmx (unam/uacm) y Guadalajara</vt:lpstr>
      <vt:lpstr>Participación internacional</vt:lpstr>
      <vt:lpstr> RESULTADOS</vt:lpstr>
      <vt:lpstr>Criterios BASE Acordados desde sociedad civil para la selección de entidades autorizadas,  teniendo como Marco Referencial las disposiciones del Tratado de Marrakech. </vt:lpstr>
      <vt:lpstr>Criterios BASE Acordados desde sociedad civil para la selección de entidades autorizadas,  teniendo como Marco Referencial las disposiciones del Tratado de Marrakech.</vt:lpstr>
      <vt:lpstr>    Desafíos prácticos enfrentados en la producción y distribución  </vt:lpstr>
      <vt:lpstr>desafíos</vt:lpstr>
      <vt:lpstr>DESAFÍOS</vt:lpstr>
      <vt:lpstr> Cámara nacional de la industria editorial mexicana (CANIEM/Mayo 2017) CONADIS/INDAUTOR (Noviembre 2017) </vt:lpstr>
      <vt:lpstr>MONITOREO</vt:lpstr>
      <vt:lpstr>Carta de intención costa rica Junio 2017</vt:lpstr>
      <vt:lpstr>Carta de intención costa rica Junio 2017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Tratado de Marrakech adoptado por la Conferencia Diplomática  en Marrakech el 27 de junio de 2013</dc:title>
  <dc:creator>Camerina Ahideé Robles Cuéllar</dc:creator>
  <cp:lastModifiedBy>Camerina Ahideé Robles Cuéllar</cp:lastModifiedBy>
  <cp:revision>208</cp:revision>
  <dcterms:created xsi:type="dcterms:W3CDTF">2016-10-12T01:51:25Z</dcterms:created>
  <dcterms:modified xsi:type="dcterms:W3CDTF">2017-12-07T17:03:08Z</dcterms:modified>
</cp:coreProperties>
</file>