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94" r:id="rId6"/>
  </p:sldMasterIdLst>
  <p:notesMasterIdLst>
    <p:notesMasterId r:id="rId24"/>
  </p:notesMasterIdLst>
  <p:sldIdLst>
    <p:sldId id="256" r:id="rId7"/>
    <p:sldId id="260" r:id="rId8"/>
    <p:sldId id="1092" r:id="rId9"/>
    <p:sldId id="1095" r:id="rId10"/>
    <p:sldId id="1104" r:id="rId11"/>
    <p:sldId id="273" r:id="rId12"/>
    <p:sldId id="267" r:id="rId13"/>
    <p:sldId id="1094" r:id="rId14"/>
    <p:sldId id="917" r:id="rId15"/>
    <p:sldId id="1096" r:id="rId16"/>
    <p:sldId id="1097" r:id="rId17"/>
    <p:sldId id="1098" r:id="rId18"/>
    <p:sldId id="1099" r:id="rId19"/>
    <p:sldId id="1100" r:id="rId20"/>
    <p:sldId id="1101" r:id="rId21"/>
    <p:sldId id="1102" r:id="rId22"/>
    <p:sldId id="11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9A9"/>
    <a:srgbClr val="4472C4"/>
    <a:srgbClr val="44546A"/>
    <a:srgbClr val="000000"/>
    <a:srgbClr val="203864"/>
    <a:srgbClr val="1A1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820" autoAdjust="0"/>
  </p:normalViewPr>
  <p:slideViewPr>
    <p:cSldViewPr snapToGrid="0">
      <p:cViewPr varScale="1">
        <p:scale>
          <a:sx n="108" d="100"/>
          <a:sy n="108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539D1-6646-49E4-9556-6634AA555087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A867-55D5-48CD-86C0-D8438C5AB79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1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23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Effective, accountable and transparent operations, including:</a:t>
            </a:r>
          </a:p>
          <a:p>
            <a:r>
              <a:rPr lang="en-US" sz="2400"/>
              <a:t>	F</a:t>
            </a:r>
            <a:r>
              <a:rPr lang="en-GB" sz="2400"/>
              <a:t>air, effective and non-discriminatory operations and treatment of users</a:t>
            </a:r>
          </a:p>
          <a:p>
            <a:r>
              <a:rPr lang="en-GB" sz="2400"/>
              <a:t>	Collect remuneration effectively</a:t>
            </a:r>
          </a:p>
          <a:p>
            <a:endParaRPr lang="en-GB"/>
          </a:p>
          <a:p>
            <a:r>
              <a:rPr lang="en-GB"/>
              <a:t>Distribution – also mention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728A7-EFC5-4E1C-9835-9E34E7A2E2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4" name="Google Shape;5354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11:notes"/>
          <p:cNvSpPr txBox="1">
            <a:spLocks noGrp="1"/>
          </p:cNvSpPr>
          <p:nvPr>
            <p:ph type="sldNum" idx="12"/>
          </p:nvPr>
        </p:nvSpPr>
        <p:spPr>
          <a:xfrm>
            <a:off x="3815376" y="9371285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20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" name="Google Shape;5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7" name="Google Shape;5367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12:notes"/>
          <p:cNvSpPr txBox="1">
            <a:spLocks noGrp="1"/>
          </p:cNvSpPr>
          <p:nvPr>
            <p:ph type="sldNum" idx="12"/>
          </p:nvPr>
        </p:nvSpPr>
        <p:spPr>
          <a:xfrm>
            <a:off x="3815376" y="9371285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5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A867-55D5-48CD-86C0-D8438C5AB7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4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0.sv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11" Type="http://schemas.openxmlformats.org/officeDocument/2006/relationships/image" Target="../media/image10.sv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71757-3E50-4546-A060-0A02161E7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782" y="0"/>
            <a:ext cx="3621218" cy="2268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B89E1-75BB-4136-B611-8143072C26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1" y="2252561"/>
            <a:ext cx="3623839" cy="2252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5E740-3979-4D8E-934A-3CD808F82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251082"/>
            <a:ext cx="3572062" cy="2252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BE9AE-4C38-4E62-9F11-7630CCED26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78567"/>
            <a:ext cx="3608422" cy="2377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894DED-8FE1-4E21-A2C9-7BC9F32742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25" y="4481371"/>
            <a:ext cx="3592808" cy="2374518"/>
          </a:xfrm>
          <a:prstGeom prst="rect">
            <a:avLst/>
          </a:prstGeom>
        </p:spPr>
      </p:pic>
      <p:pic>
        <p:nvPicPr>
          <p:cNvPr id="17" name="Picture 16" descr="A person sitting on a table&#10;&#10;Description generated with very high confidence">
            <a:extLst>
              <a:ext uri="{FF2B5EF4-FFF2-40B4-BE49-F238E27FC236}">
                <a16:creationId xmlns:a16="http://schemas.microsoft.com/office/drawing/2014/main" id="{FBF97072-B751-45E9-BF98-E9F613612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538" y="0"/>
            <a:ext cx="3575514" cy="2253948"/>
          </a:xfrm>
          <a:prstGeom prst="rect">
            <a:avLst/>
          </a:prstGeom>
        </p:spPr>
      </p:pic>
      <p:pic>
        <p:nvPicPr>
          <p:cNvPr id="12" name="Picture 11" descr="IFPI Swoosh full page.png">
            <a:extLst>
              <a:ext uri="{FF2B5EF4-FFF2-40B4-BE49-F238E27FC236}">
                <a16:creationId xmlns:a16="http://schemas.microsoft.com/office/drawing/2014/main" id="{A79D071E-11BC-427F-9802-AA1DB4E692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18" y="1753300"/>
            <a:ext cx="7128260" cy="40098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6AC53D-2586-4879-8EAB-548F9D6482DE}"/>
              </a:ext>
            </a:extLst>
          </p:cNvPr>
          <p:cNvSpPr/>
          <p:nvPr userDrawn="1"/>
        </p:nvSpPr>
        <p:spPr>
          <a:xfrm>
            <a:off x="9338" y="-29028"/>
            <a:ext cx="12194286" cy="6894422"/>
          </a:xfrm>
          <a:prstGeom prst="rect">
            <a:avLst/>
          </a:prstGeom>
          <a:solidFill>
            <a:srgbClr val="AAAA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Single Corner Rounded 19"/>
          <p:cNvSpPr/>
          <p:nvPr/>
        </p:nvSpPr>
        <p:spPr>
          <a:xfrm flipV="1">
            <a:off x="0" y="0"/>
            <a:ext cx="5036630" cy="6858000"/>
          </a:xfrm>
          <a:prstGeom prst="round1Rect">
            <a:avLst>
              <a:gd name="adj" fmla="val 0"/>
            </a:avLst>
          </a:prstGeom>
          <a:solidFill>
            <a:srgbClr val="1919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853" y="2851035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853" y="4533765"/>
            <a:ext cx="4048126" cy="376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5F338180-37E8-4ACE-9317-090E5C41C6E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9853" y="1107746"/>
            <a:ext cx="1758036" cy="11399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D3B3E5D-42D5-4A0E-92BB-02EEEA04D0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09361" y="1533946"/>
            <a:ext cx="1155695" cy="4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29ED-9E33-AB4B-86FE-FBD2CE3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ED656-6D2B-BE4E-929F-B09060D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E401-04C3-F14B-A6A5-EC4D892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10A5-F569-F144-8C59-EFE844BC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B023-B30C-4E49-8EEA-DAC24F501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9640C-783E-FF4A-AEB2-A49EEAFF3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C9D98-33DE-D946-A481-C41FC32C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94969-EBFF-A34A-801C-9BB44650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8899-3BE4-DC44-AEEA-4FFAEA2D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907E-A682-4A42-832A-52546407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854D9-A199-2C43-9F7E-9A390909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36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904C-F9CF-5848-AAA1-E9933B9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4F7F4-A6E3-DE4A-A48F-A35BCC5E4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DE86A-EC2D-FE40-8CC5-63F0E27F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E8D2-A726-3949-8AC2-9554E975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BB3E-3875-B845-A9D2-53C9DAE7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638A-5254-B34B-B55F-9771C1B0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A83F-B785-7A4C-8AAB-E09D936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71757-3E50-4546-A060-0A02161E7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782" y="0"/>
            <a:ext cx="3621218" cy="2268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B89E1-75BB-4136-B611-8143072C26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1" y="2252561"/>
            <a:ext cx="3623839" cy="2252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5E740-3979-4D8E-934A-3CD808F82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251082"/>
            <a:ext cx="3572062" cy="2252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BE9AE-4C38-4E62-9F11-7630CCED26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78567"/>
            <a:ext cx="3608422" cy="2377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894DED-8FE1-4E21-A2C9-7BC9F32742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25" y="4481371"/>
            <a:ext cx="3592808" cy="2374518"/>
          </a:xfrm>
          <a:prstGeom prst="rect">
            <a:avLst/>
          </a:prstGeom>
        </p:spPr>
      </p:pic>
      <p:pic>
        <p:nvPicPr>
          <p:cNvPr id="17" name="Picture 16" descr="A person sitting on a table&#10;&#10;Description generated with very high confidence">
            <a:extLst>
              <a:ext uri="{FF2B5EF4-FFF2-40B4-BE49-F238E27FC236}">
                <a16:creationId xmlns:a16="http://schemas.microsoft.com/office/drawing/2014/main" id="{FBF97072-B751-45E9-BF98-E9F613612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538" y="0"/>
            <a:ext cx="3575514" cy="2253948"/>
          </a:xfrm>
          <a:prstGeom prst="rect">
            <a:avLst/>
          </a:prstGeom>
        </p:spPr>
      </p:pic>
      <p:pic>
        <p:nvPicPr>
          <p:cNvPr id="12" name="Picture 11" descr="IFPI Swoosh full page.png">
            <a:extLst>
              <a:ext uri="{FF2B5EF4-FFF2-40B4-BE49-F238E27FC236}">
                <a16:creationId xmlns:a16="http://schemas.microsoft.com/office/drawing/2014/main" id="{A79D071E-11BC-427F-9802-AA1DB4E6924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18" y="1753300"/>
            <a:ext cx="7128260" cy="40098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6AC53D-2586-4879-8EAB-548F9D6482DE}"/>
              </a:ext>
            </a:extLst>
          </p:cNvPr>
          <p:cNvSpPr/>
          <p:nvPr userDrawn="1"/>
        </p:nvSpPr>
        <p:spPr>
          <a:xfrm>
            <a:off x="9338" y="-29028"/>
            <a:ext cx="12194286" cy="6894422"/>
          </a:xfrm>
          <a:prstGeom prst="rect">
            <a:avLst/>
          </a:prstGeom>
          <a:solidFill>
            <a:srgbClr val="AAAA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Single Corner Rounded 19"/>
          <p:cNvSpPr/>
          <p:nvPr/>
        </p:nvSpPr>
        <p:spPr>
          <a:xfrm flipV="1">
            <a:off x="0" y="0"/>
            <a:ext cx="5036630" cy="6858000"/>
          </a:xfrm>
          <a:prstGeom prst="round1Rect">
            <a:avLst>
              <a:gd name="adj" fmla="val 0"/>
            </a:avLst>
          </a:prstGeom>
          <a:solidFill>
            <a:srgbClr val="1919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853" y="2851035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853" y="4533765"/>
            <a:ext cx="4048126" cy="376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5F338180-37E8-4ACE-9317-090E5C41C6E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9853" y="1107746"/>
            <a:ext cx="1758036" cy="11399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D3B3E5D-42D5-4A0E-92BB-02EEEA04D0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09361" y="1533946"/>
            <a:ext cx="1155695" cy="4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0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4948-DC66-034E-A63C-616116CB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0703"/>
            <a:ext cx="5062162" cy="124103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E34F6-0839-B446-BEE0-D74D8FD67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45B9C-92ED-0548-8FFC-2EA11035199B}"/>
              </a:ext>
            </a:extLst>
          </p:cNvPr>
          <p:cNvSpPr/>
          <p:nvPr userDrawn="1"/>
        </p:nvSpPr>
        <p:spPr>
          <a:xfrm>
            <a:off x="6291635" y="0"/>
            <a:ext cx="5900365" cy="6858000"/>
          </a:xfrm>
          <a:prstGeom prst="roundRect">
            <a:avLst>
              <a:gd name="adj" fmla="val 0"/>
            </a:avLst>
          </a:prstGeom>
          <a:solidFill>
            <a:srgbClr val="0E0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6D100-8C77-094F-8F78-60DD1FEE75BC}"/>
              </a:ext>
            </a:extLst>
          </p:cNvPr>
          <p:cNvCxnSpPr>
            <a:cxnSpLocks/>
          </p:cNvCxnSpPr>
          <p:nvPr userDrawn="1"/>
        </p:nvCxnSpPr>
        <p:spPr>
          <a:xfrm>
            <a:off x="788326" y="350703"/>
            <a:ext cx="0" cy="728797"/>
          </a:xfrm>
          <a:prstGeom prst="line">
            <a:avLst/>
          </a:prstGeom>
          <a:ln w="76200">
            <a:solidFill>
              <a:srgbClr val="1919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4948-DC66-034E-A63C-616116CB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0703"/>
            <a:ext cx="5062162" cy="124103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E34F6-0839-B446-BEE0-D74D8FD67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45B9C-92ED-0548-8FFC-2EA11035199B}"/>
              </a:ext>
            </a:extLst>
          </p:cNvPr>
          <p:cNvSpPr/>
          <p:nvPr userDrawn="1"/>
        </p:nvSpPr>
        <p:spPr>
          <a:xfrm>
            <a:off x="6291635" y="0"/>
            <a:ext cx="5900365" cy="6858000"/>
          </a:xfrm>
          <a:prstGeom prst="roundRect">
            <a:avLst>
              <a:gd name="adj" fmla="val 0"/>
            </a:avLst>
          </a:prstGeom>
          <a:solidFill>
            <a:srgbClr val="0E0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6D100-8C77-094F-8F78-60DD1FEE75BC}"/>
              </a:ext>
            </a:extLst>
          </p:cNvPr>
          <p:cNvCxnSpPr>
            <a:cxnSpLocks/>
          </p:cNvCxnSpPr>
          <p:nvPr userDrawn="1"/>
        </p:nvCxnSpPr>
        <p:spPr>
          <a:xfrm>
            <a:off x="788326" y="350703"/>
            <a:ext cx="0" cy="728797"/>
          </a:xfrm>
          <a:prstGeom prst="line">
            <a:avLst/>
          </a:prstGeom>
          <a:ln w="76200">
            <a:solidFill>
              <a:srgbClr val="1919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0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D530C1C-119A-4A6F-A797-8C035DF8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91" y="12230"/>
            <a:ext cx="4176000" cy="6849020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081548" y="163428"/>
            <a:ext cx="575123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950478" y="4905113"/>
            <a:ext cx="1807593" cy="1352577"/>
          </a:xfrm>
        </p:spPr>
        <p:txBody>
          <a:bodyPr lIns="0" tIns="108000" rIns="0" bIns="0" anchor="ctr">
            <a:noAutofit/>
          </a:bodyPr>
          <a:lstStyle>
            <a:lvl1pPr marL="0" indent="0">
              <a:buNone/>
              <a:defRPr sz="2200" b="1" cap="none" spc="-15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91915" y="4187927"/>
            <a:ext cx="2470731" cy="168909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Stage 3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950478" y="2678531"/>
            <a:ext cx="1807593" cy="1430011"/>
          </a:xfrm>
        </p:spPr>
        <p:txBody>
          <a:bodyPr lIns="0" tIns="108000" rIns="0" bIns="0" anchor="ctr">
            <a:noAutofit/>
          </a:bodyPr>
          <a:lstStyle>
            <a:lvl1pPr marL="0" indent="0">
              <a:buNone/>
              <a:defRPr sz="2200" b="1" cap="none" spc="-15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B293CE3-D017-4F35-BF4D-31AE299AE7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91" y="5688114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5</a:t>
            </a:r>
            <a:endParaRPr lang="en-GB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397AEF28-3474-499F-8699-9398820438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9632" y="4335179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4</a:t>
            </a:r>
            <a:endParaRPr lang="en-GB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A4758FCB-1332-4AAF-93FD-79D48AD3FB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4114" y="2898355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3</a:t>
            </a:r>
            <a:endParaRPr lang="en-GB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9D8F1282-1D9D-4127-A159-D14DAA4B9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592" y="1605251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  <a:endParaRPr lang="en-GB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0C969BB0-AC80-4515-B7BC-74DE225E5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593" y="176435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E3BAFA88-6052-4F46-B127-88A7CB8FE1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196" y="1548219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B324792-235A-45EA-A264-F03881F1FA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81548" y="2922314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38E2FF35-FA69-40B6-9B1B-63325AE768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81547" y="4332106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85C8BE89-AC85-41E8-87DF-7EA96D24D1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79249" y="5669429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5CE68-EFF2-4391-8391-8782AE25B0C8}"/>
              </a:ext>
            </a:extLst>
          </p:cNvPr>
          <p:cNvSpPr/>
          <p:nvPr userDrawn="1"/>
        </p:nvSpPr>
        <p:spPr>
          <a:xfrm>
            <a:off x="-22165" y="3870"/>
            <a:ext cx="4171544" cy="6865740"/>
          </a:xfrm>
          <a:prstGeom prst="rect">
            <a:avLst/>
          </a:prstGeom>
          <a:solidFill>
            <a:srgbClr val="0E0E3D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9167" y="960671"/>
            <a:ext cx="3073318" cy="8663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4BB297CC-B998-415C-BFB4-1CA50E1C9F33}"/>
              </a:ext>
            </a:extLst>
          </p:cNvPr>
          <p:cNvSpPr/>
          <p:nvPr userDrawn="1"/>
        </p:nvSpPr>
        <p:spPr>
          <a:xfrm>
            <a:off x="-28028" y="643068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49591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3795-E3E0-4544-9D24-F561EABE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" name="Title Placeholder 1">
            <a:extLst>
              <a:ext uri="{FF2B5EF4-FFF2-40B4-BE49-F238E27FC236}">
                <a16:creationId xmlns:a16="http://schemas.microsoft.com/office/drawing/2014/main" id="{307AA992-AA00-4903-A2A7-3CD4E93B9796}"/>
              </a:ext>
            </a:extLst>
          </p:cNvPr>
          <p:cNvSpPr txBox="1">
            <a:spLocks/>
          </p:cNvSpPr>
          <p:nvPr userDrawn="1"/>
        </p:nvSpPr>
        <p:spPr>
          <a:xfrm>
            <a:off x="0" y="6631823"/>
            <a:ext cx="3239146" cy="21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2E3F2-C260-C74F-8B60-732AC588B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DDDF05B-741D-D04A-B07D-B597D3B3D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endParaRPr lang="en-US" sz="440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DB1CD33B-936B-482D-9D71-A359647CD9FD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23640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C5167C-1BB8-41D8-9876-399FB7D1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EA682FE8-C428-4631-B7E1-D09BE893EDFF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55029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DDDF05B-741D-D04A-B07D-B597D3B3D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endParaRPr lang="en-US" sz="440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271BAD8-F438-4453-B8D3-FBE257A17C68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7531614E-326D-4BA7-9C13-F1D4FE294DCF}"/>
              </a:ext>
            </a:extLst>
          </p:cNvPr>
          <p:cNvSpPr/>
          <p:nvPr userDrawn="1"/>
        </p:nvSpPr>
        <p:spPr>
          <a:xfrm>
            <a:off x="11948025" y="3149600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113586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82C929-E366-4A83-9DDA-46916400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2C11A5E3-B17E-4924-9A5D-07208A96370A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9EF9005-FDB2-41A6-AA82-4C39D5CA0364}"/>
              </a:ext>
            </a:extLst>
          </p:cNvPr>
          <p:cNvSpPr/>
          <p:nvPr userDrawn="1"/>
        </p:nvSpPr>
        <p:spPr>
          <a:xfrm>
            <a:off x="11948025" y="3149600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02317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638A-5254-B34B-B55F-9771C1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506"/>
            <a:ext cx="10515600" cy="484145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lnSpc>
                <a:spcPct val="114000"/>
              </a:lnSpc>
              <a:defRPr sz="2000">
                <a:latin typeface="+mn-lt"/>
              </a:defRPr>
            </a:lvl2pPr>
            <a:lvl3pPr>
              <a:lnSpc>
                <a:spcPct val="114000"/>
              </a:lnSpc>
              <a:defRPr sz="18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A83F-B785-7A4C-8AAB-E09D936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9BB3E-3875-B845-A9D2-53C9DAE7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10414647" cy="689061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60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29ED-9E33-AB4B-86FE-FBD2CE3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ED656-6D2B-BE4E-929F-B09060D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E401-04C3-F14B-A6A5-EC4D892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1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10A5-F569-F144-8C59-EFE844BC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B023-B30C-4E49-8EEA-DAC24F501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9640C-783E-FF4A-AEB2-A49EEAFF3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C9D98-33DE-D946-A481-C41FC32C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6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94969-EBFF-A34A-801C-9BB44650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D530C1C-119A-4A6F-A797-8C035DF87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91" y="12230"/>
            <a:ext cx="4176000" cy="6849020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6081548" y="163428"/>
            <a:ext cx="575123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950478" y="4905113"/>
            <a:ext cx="1807593" cy="1352577"/>
          </a:xfrm>
        </p:spPr>
        <p:txBody>
          <a:bodyPr lIns="0" tIns="108000" rIns="0" bIns="0" anchor="ctr">
            <a:noAutofit/>
          </a:bodyPr>
          <a:lstStyle>
            <a:lvl1pPr marL="0" indent="0">
              <a:buNone/>
              <a:defRPr sz="2200" b="1" cap="none" spc="-15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91915" y="4187927"/>
            <a:ext cx="2470731" cy="168909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Stage 3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950478" y="2678531"/>
            <a:ext cx="1807593" cy="1430011"/>
          </a:xfrm>
        </p:spPr>
        <p:txBody>
          <a:bodyPr lIns="0" tIns="108000" rIns="0" bIns="0" anchor="ctr">
            <a:noAutofit/>
          </a:bodyPr>
          <a:lstStyle>
            <a:lvl1pPr marL="0" indent="0">
              <a:buNone/>
              <a:defRPr sz="2200" b="1" cap="none" spc="-15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B293CE3-D017-4F35-BF4D-31AE299AE7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8591" y="5688114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5</a:t>
            </a:r>
            <a:endParaRPr lang="en-GB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397AEF28-3474-499F-8699-9398820438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9632" y="4335179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4</a:t>
            </a:r>
            <a:endParaRPr lang="en-GB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A4758FCB-1332-4AAF-93FD-79D48AD3FB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4114" y="2898355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3</a:t>
            </a:r>
            <a:endParaRPr lang="en-GB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9D8F1282-1D9D-4127-A159-D14DAA4B9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592" y="1605251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  <a:endParaRPr lang="en-GB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0C969BB0-AC80-4515-B7BC-74DE225E5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593" y="176435"/>
            <a:ext cx="1213743" cy="97477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E3BAFA88-6052-4F46-B127-88A7CB8FE1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196" y="1548219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B324792-235A-45EA-A264-F03881F1FA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81548" y="2922314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38E2FF35-FA69-40B6-9B1B-63325AE768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81547" y="4332106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85C8BE89-AC85-41E8-87DF-7EA96D24D1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79249" y="5669429"/>
            <a:ext cx="5403199" cy="114185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5CE68-EFF2-4391-8391-8782AE25B0C8}"/>
              </a:ext>
            </a:extLst>
          </p:cNvPr>
          <p:cNvSpPr/>
          <p:nvPr userDrawn="1"/>
        </p:nvSpPr>
        <p:spPr>
          <a:xfrm>
            <a:off x="-22165" y="3870"/>
            <a:ext cx="4171544" cy="6865740"/>
          </a:xfrm>
          <a:prstGeom prst="rect">
            <a:avLst/>
          </a:prstGeom>
          <a:solidFill>
            <a:srgbClr val="0E0E3D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9167" y="960671"/>
            <a:ext cx="3073318" cy="8663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4BB297CC-B998-415C-BFB4-1CA50E1C9F33}"/>
              </a:ext>
            </a:extLst>
          </p:cNvPr>
          <p:cNvSpPr/>
          <p:nvPr userDrawn="1"/>
        </p:nvSpPr>
        <p:spPr>
          <a:xfrm>
            <a:off x="-28028" y="643068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1238825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8899-3BE4-DC44-AEEA-4FFAEA2D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907E-A682-4A42-832A-52546407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854D9-A199-2C43-9F7E-9A390909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29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904C-F9CF-5848-AAA1-E9933B9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4F7F4-A6E3-DE4A-A48F-A35BCC5E4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DE86A-EC2D-FE40-8CC5-63F0E27F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E8D2-A726-3949-8AC2-9554E975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542" y="0"/>
            <a:ext cx="10273339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503663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137" y="3186114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824414"/>
            <a:ext cx="4048126" cy="376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1" y="1543051"/>
            <a:ext cx="3888870" cy="135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274" y="5571"/>
            <a:ext cx="7154607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6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2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1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woosh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fad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875" y="0"/>
            <a:ext cx="0" cy="3052624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00" y="1083600"/>
            <a:ext cx="10515600" cy="622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full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1332" y="5616222"/>
            <a:ext cx="2369905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4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6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79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4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309147" y="835"/>
            <a:ext cx="1863053" cy="6857165"/>
          </a:xfrm>
          <a:prstGeom prst="rect">
            <a:avLst/>
          </a:prstGeom>
          <a:solidFill>
            <a:srgbClr val="8E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172200" y="0"/>
            <a:ext cx="1863053" cy="6857165"/>
          </a:xfrm>
          <a:prstGeom prst="rect">
            <a:avLst/>
          </a:prstGeom>
          <a:solidFill>
            <a:srgbClr val="BCBA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035253" y="835"/>
            <a:ext cx="1863053" cy="6857165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9898306" y="835"/>
            <a:ext cx="2292932" cy="6857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3683836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9148" y="809625"/>
            <a:ext cx="7401589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148" y="215231"/>
            <a:ext cx="807589" cy="52785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3730330" cy="1691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9148" y="1257003"/>
            <a:ext cx="1863052" cy="1936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3561070"/>
            <a:ext cx="1863725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35925" y="1257003"/>
            <a:ext cx="1862138" cy="1935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98306" y="3561826"/>
            <a:ext cx="1862138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88088" y="1154945"/>
            <a:ext cx="1604962" cy="20381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96298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33726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62315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999743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431223" y="3470203"/>
            <a:ext cx="1620000" cy="2051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8158540" y="3470203"/>
            <a:ext cx="1620000" cy="2052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3795-E3E0-4544-9D24-F561EABE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" name="Title Placeholder 1">
            <a:extLst>
              <a:ext uri="{FF2B5EF4-FFF2-40B4-BE49-F238E27FC236}">
                <a16:creationId xmlns:a16="http://schemas.microsoft.com/office/drawing/2014/main" id="{307AA992-AA00-4903-A2A7-3CD4E93B9796}"/>
              </a:ext>
            </a:extLst>
          </p:cNvPr>
          <p:cNvSpPr txBox="1">
            <a:spLocks/>
          </p:cNvSpPr>
          <p:nvPr userDrawn="1"/>
        </p:nvSpPr>
        <p:spPr>
          <a:xfrm>
            <a:off x="0" y="6631823"/>
            <a:ext cx="3239146" cy="21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2E3F2-C260-C74F-8B60-732AC588B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" y="0"/>
            <a:ext cx="1217833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31" y="0"/>
            <a:ext cx="12185169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4484691" cy="5146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04190" y="1082375"/>
            <a:ext cx="6627435" cy="5146673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2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488950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6194774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9043988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345437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2597" y="4057954"/>
            <a:ext cx="2124000" cy="1904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764945"/>
            <a:ext cx="2124000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64856" y="4058484"/>
            <a:ext cx="2104573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46" y="3764945"/>
            <a:ext cx="2104858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61225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61224" y="3764945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310612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310083" y="3764945"/>
            <a:ext cx="2124000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1953149"/>
            <a:ext cx="5505345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995" y="2007283"/>
            <a:ext cx="5534025" cy="9921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44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3817380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39333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195427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573474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817380" y="3283857"/>
            <a:ext cx="2203383" cy="66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427238" y="3283857"/>
            <a:ext cx="2203383" cy="66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195427" y="3283857"/>
            <a:ext cx="2203383" cy="66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573474" y="3283857"/>
            <a:ext cx="2203383" cy="66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18" y="4057954"/>
            <a:ext cx="2124000" cy="16628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88066" y="3447427"/>
            <a:ext cx="2124000" cy="515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6046" y="4058484"/>
            <a:ext cx="2104573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736" y="3447143"/>
            <a:ext cx="2104858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1420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31419" y="3447143"/>
            <a:ext cx="2124001" cy="516240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621197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620668" y="3447143"/>
            <a:ext cx="2124000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2147929" y="2394857"/>
            <a:ext cx="786190" cy="7861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525976" y="2394857"/>
            <a:ext cx="786190" cy="786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904023" y="2394857"/>
            <a:ext cx="786190" cy="786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9282070" y="2394857"/>
            <a:ext cx="786190" cy="786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2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482851"/>
            <a:ext cx="5494514" cy="388143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 algn="l">
              <a:buFont typeface="Arial"/>
              <a:buChar char="•"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  <a:p>
            <a:pPr lvl="0"/>
            <a:r>
              <a:rPr lang="en-GB" dirty="0"/>
              <a:t>Bullet 3</a:t>
            </a:r>
          </a:p>
          <a:p>
            <a:pPr lvl="0"/>
            <a:r>
              <a:rPr lang="en-GB" dirty="0"/>
              <a:t>Bullet 4</a:t>
            </a:r>
          </a:p>
          <a:p>
            <a:pPr lvl="0"/>
            <a:r>
              <a:rPr lang="en-GB" dirty="0"/>
              <a:t>Bullet 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82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5494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9" y="2482850"/>
            <a:ext cx="549416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89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3589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358831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17470" y="2836863"/>
            <a:ext cx="3556529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17118" y="2482850"/>
            <a:ext cx="355688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128350" y="2836863"/>
            <a:ext cx="3602563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128350" y="2482850"/>
            <a:ext cx="3602563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3589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04992" y="2340196"/>
            <a:ext cx="3569007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135145" y="2340196"/>
            <a:ext cx="359576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0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5130" y="2836863"/>
            <a:ext cx="2638426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95130" y="2482850"/>
            <a:ext cx="2638426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044517" y="2836863"/>
            <a:ext cx="2686397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043988" y="2482850"/>
            <a:ext cx="26876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01924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058412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9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ictur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8713" y="4529667"/>
            <a:ext cx="2652712" cy="1834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8713" y="2482849"/>
            <a:ext cx="2652712" cy="1836000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059863" y="2482850"/>
            <a:ext cx="2671762" cy="3881438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2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44347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>
          <a:xfrm>
            <a:off x="380462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6173673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/>
          </p:nvPr>
        </p:nvSpPr>
        <p:spPr>
          <a:xfrm>
            <a:off x="8538771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475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4626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7059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38771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6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5301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053263" y="0"/>
            <a:ext cx="28341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147" y="809625"/>
            <a:ext cx="4326853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236915" y="809625"/>
            <a:ext cx="2490032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10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6916" y="1082375"/>
            <a:ext cx="2490032" cy="99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me</a:t>
            </a:r>
          </a:p>
        </p:txBody>
      </p:sp>
      <p:pic>
        <p:nvPicPr>
          <p:cNvPr id="12" name="Picture 11" descr="corner-logo-te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02600" y="1082675"/>
            <a:ext cx="3648075" cy="540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DDDF05B-741D-D04A-B07D-B597D3B3D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endParaRPr lang="en-US" sz="440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DB1CD33B-936B-482D-9D71-A359647CD9FD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1761781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69122" y="0"/>
            <a:ext cx="792287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69123" y="0"/>
            <a:ext cx="0" cy="6858000"/>
          </a:xfrm>
          <a:prstGeom prst="line">
            <a:avLst/>
          </a:prstGeom>
          <a:ln w="571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8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83104" y="1539875"/>
            <a:ext cx="43815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46625" y="803275"/>
            <a:ext cx="693737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9931" y="6380826"/>
            <a:ext cx="364091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52" y="1742936"/>
            <a:ext cx="3591770" cy="20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847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063789" y="-21912"/>
            <a:ext cx="3128211" cy="687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9931" y="6380826"/>
            <a:ext cx="83867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8462751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0375" y="809625"/>
            <a:ext cx="8416257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-logo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5500" y="0"/>
            <a:ext cx="1356499" cy="809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946714"/>
            <a:ext cx="8462962" cy="4185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5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rner-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516" y="0"/>
            <a:ext cx="138948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3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258C1-9599-4846-87B6-6270EC80309B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753CBA-E2D1-4CAB-804A-B43312481D4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99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5" t="11362" r="3283"/>
          <a:stretch/>
        </p:blipFill>
        <p:spPr>
          <a:xfrm>
            <a:off x="5036630" y="0"/>
            <a:ext cx="715537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50366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137" y="3186114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824414"/>
            <a:ext cx="4048126" cy="376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1" y="1543051"/>
            <a:ext cx="3888870" cy="135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274" y="5571"/>
            <a:ext cx="7154607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7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C5167C-1BB8-41D8-9876-399FB7D1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EA682FE8-C428-4631-B7E1-D09BE893EDFF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996026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Google Shape;5169;p8"/>
          <p:cNvSpPr txBox="1">
            <a:spLocks noGrp="1"/>
          </p:cNvSpPr>
          <p:nvPr>
            <p:ph type="title"/>
          </p:nvPr>
        </p:nvSpPr>
        <p:spPr>
          <a:xfrm>
            <a:off x="838200" y="514950"/>
            <a:ext cx="104145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Raleway ExtraBold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0" name="Google Shape;5170;p8"/>
          <p:cNvSpPr txBox="1"/>
          <p:nvPr/>
        </p:nvSpPr>
        <p:spPr>
          <a:xfrm>
            <a:off x="0" y="6631823"/>
            <a:ext cx="32391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 ExtraBold"/>
              <a:buNone/>
            </a:pPr>
            <a:endParaRPr sz="1100" b="1" i="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171" name="Google Shape;5171;p8"/>
          <p:cNvSpPr txBox="1">
            <a:spLocks noGrp="1"/>
          </p:cNvSpPr>
          <p:nvPr>
            <p:ph type="sldNum" idx="12"/>
          </p:nvPr>
        </p:nvSpPr>
        <p:spPr>
          <a:xfrm>
            <a:off x="5900362" y="6552319"/>
            <a:ext cx="39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107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638A-5254-B34B-B55F-9771C1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506"/>
            <a:ext cx="10515600" cy="484145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lnSpc>
                <a:spcPct val="114000"/>
              </a:lnSpc>
              <a:defRPr sz="2000">
                <a:latin typeface="+mn-lt"/>
              </a:defRPr>
            </a:lvl2pPr>
            <a:lvl3pPr>
              <a:lnSpc>
                <a:spcPct val="114000"/>
              </a:lnSpc>
              <a:defRPr sz="18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A83F-B785-7A4C-8AAB-E09D936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9BB3E-3875-B845-A9D2-53C9DAE7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10414647" cy="689061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73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C5167C-1BB8-41D8-9876-399FB7D1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EA682FE8-C428-4631-B7E1-D09BE893EDFF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50082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DDDF05B-741D-D04A-B07D-B597D3B3D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endParaRPr lang="en-US" sz="440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271BAD8-F438-4453-B8D3-FBE257A17C68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7531614E-326D-4BA7-9C13-F1D4FE294DCF}"/>
              </a:ext>
            </a:extLst>
          </p:cNvPr>
          <p:cNvSpPr/>
          <p:nvPr userDrawn="1"/>
        </p:nvSpPr>
        <p:spPr>
          <a:xfrm>
            <a:off x="11948025" y="3149600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22451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ou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4A0F565-A31B-D847-A365-9D5BE2C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362" y="6552319"/>
            <a:ext cx="39127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D7A87599-1426-BE47-B22C-B809C88F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75" y="461523"/>
            <a:ext cx="10414647" cy="689061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sz="36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82C929-E366-4A83-9DDA-46916400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defRPr sz="1600">
                <a:latin typeface="+mn-lt"/>
              </a:defRPr>
            </a:lvl3pPr>
            <a:lvl4pPr>
              <a:lnSpc>
                <a:spcPct val="114000"/>
              </a:lnSpc>
              <a:defRPr sz="1400">
                <a:latin typeface="+mn-lt"/>
              </a:defRPr>
            </a:lvl4pPr>
            <a:lvl5pPr>
              <a:lnSpc>
                <a:spcPct val="114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2C11A5E3-B17E-4924-9A5D-07208A96370A}"/>
              </a:ext>
            </a:extLst>
          </p:cNvPr>
          <p:cNvSpPr/>
          <p:nvPr userDrawn="1"/>
        </p:nvSpPr>
        <p:spPr>
          <a:xfrm>
            <a:off x="241" y="1007521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9EF9005-FDB2-41A6-AA82-4C39D5CA0364}"/>
              </a:ext>
            </a:extLst>
          </p:cNvPr>
          <p:cNvSpPr/>
          <p:nvPr userDrawn="1"/>
        </p:nvSpPr>
        <p:spPr>
          <a:xfrm>
            <a:off x="11948025" y="3149600"/>
            <a:ext cx="243975" cy="2748884"/>
          </a:xfrm>
          <a:custGeom>
            <a:avLst/>
            <a:gdLst/>
            <a:ahLst/>
            <a:cxnLst/>
            <a:rect l="l" t="t" r="r" b="b"/>
            <a:pathLst>
              <a:path w="213995" h="2411095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val="40092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638A-5254-B34B-B55F-9771C1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506"/>
            <a:ext cx="10515600" cy="484145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lnSpc>
                <a:spcPct val="114000"/>
              </a:lnSpc>
              <a:defRPr sz="2000">
                <a:latin typeface="+mn-lt"/>
              </a:defRPr>
            </a:lvl2pPr>
            <a:lvl3pPr>
              <a:lnSpc>
                <a:spcPct val="114000"/>
              </a:lnSpc>
              <a:defRPr sz="18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A83F-B785-7A4C-8AAB-E09D936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B0B-FC0F-2F44-AA84-9581F281AFEE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9BB3E-3875-B845-A9D2-53C9DAE7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10414647" cy="689061"/>
          </a:xfrm>
        </p:spPr>
        <p:txBody>
          <a:bodyPr/>
          <a:lstStyle>
            <a:lvl1pPr>
              <a:defRPr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304">
            <a:extLst>
              <a:ext uri="{FF2B5EF4-FFF2-40B4-BE49-F238E27FC236}">
                <a16:creationId xmlns:a16="http://schemas.microsoft.com/office/drawing/2014/main" id="{7D89EF0C-D343-A14A-820E-4D51803B969F}"/>
              </a:ext>
            </a:extLst>
          </p:cNvPr>
          <p:cNvSpPr/>
          <p:nvPr userDrawn="1"/>
        </p:nvSpPr>
        <p:spPr>
          <a:xfrm flipH="1" flipV="1">
            <a:off x="0" y="-11438"/>
            <a:ext cx="12192000" cy="342908"/>
          </a:xfrm>
          <a:prstGeom prst="round1Rect">
            <a:avLst>
              <a:gd name="adj" fmla="val 0"/>
            </a:avLst>
          </a:prstGeom>
          <a:solidFill>
            <a:srgbClr val="C9CF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C51C-9463-B84B-9B82-E3757C18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4208"/>
            <a:ext cx="10515600" cy="451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3704-5421-1742-8907-140DF0B2C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362" y="6552319"/>
            <a:ext cx="39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E3A7D-9DF9-5644-B15C-6450C658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950"/>
            <a:ext cx="10414647" cy="689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: Single Corner Rounded 304">
            <a:extLst>
              <a:ext uri="{FF2B5EF4-FFF2-40B4-BE49-F238E27FC236}">
                <a16:creationId xmlns:a16="http://schemas.microsoft.com/office/drawing/2014/main" id="{E9B1EBF0-225E-D24A-95F7-99A136B419B0}"/>
              </a:ext>
            </a:extLst>
          </p:cNvPr>
          <p:cNvSpPr/>
          <p:nvPr userDrawn="1"/>
        </p:nvSpPr>
        <p:spPr>
          <a:xfrm flipH="1" flipV="1">
            <a:off x="-1" y="6515092"/>
            <a:ext cx="12192000" cy="342908"/>
          </a:xfrm>
          <a:prstGeom prst="round1Rect">
            <a:avLst>
              <a:gd name="adj" fmla="val 0"/>
            </a:avLst>
          </a:prstGeom>
          <a:solidFill>
            <a:srgbClr val="C9CF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bject 267">
            <a:extLst>
              <a:ext uri="{FF2B5EF4-FFF2-40B4-BE49-F238E27FC236}">
                <a16:creationId xmlns:a16="http://schemas.microsoft.com/office/drawing/2014/main" id="{F276F611-77A6-0E40-B7A4-453F0B14556E}"/>
              </a:ext>
            </a:extLst>
          </p:cNvPr>
          <p:cNvSpPr txBox="1">
            <a:spLocks/>
          </p:cNvSpPr>
          <p:nvPr userDrawn="1"/>
        </p:nvSpPr>
        <p:spPr>
          <a:xfrm>
            <a:off x="131934" y="6584781"/>
            <a:ext cx="1412531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IFPI_org</a:t>
            </a: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IFPI Swoosh full page.png">
            <a:extLst>
              <a:ext uri="{FF2B5EF4-FFF2-40B4-BE49-F238E27FC236}">
                <a16:creationId xmlns:a16="http://schemas.microsoft.com/office/drawing/2014/main" id="{15AC6C87-30C9-4F97-B038-F7352876BFD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9068" y="6515092"/>
            <a:ext cx="592931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304">
            <a:extLst>
              <a:ext uri="{FF2B5EF4-FFF2-40B4-BE49-F238E27FC236}">
                <a16:creationId xmlns:a16="http://schemas.microsoft.com/office/drawing/2014/main" id="{7D89EF0C-D343-A14A-820E-4D51803B969F}"/>
              </a:ext>
            </a:extLst>
          </p:cNvPr>
          <p:cNvSpPr/>
          <p:nvPr userDrawn="1"/>
        </p:nvSpPr>
        <p:spPr>
          <a:xfrm flipH="1" flipV="1">
            <a:off x="0" y="-11438"/>
            <a:ext cx="12192000" cy="342908"/>
          </a:xfrm>
          <a:prstGeom prst="round1Rect">
            <a:avLst>
              <a:gd name="adj" fmla="val 0"/>
            </a:avLst>
          </a:prstGeom>
          <a:solidFill>
            <a:srgbClr val="C9CF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C51C-9463-B84B-9B82-E3757C18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4208"/>
            <a:ext cx="10515600" cy="451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3704-5421-1742-8907-140DF0B2C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362" y="6552319"/>
            <a:ext cx="39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C48B0B-FC0F-2F44-AA84-9581F281AF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E3A7D-9DF9-5644-B15C-6450C658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950"/>
            <a:ext cx="10414647" cy="689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: Single Corner Rounded 304">
            <a:extLst>
              <a:ext uri="{FF2B5EF4-FFF2-40B4-BE49-F238E27FC236}">
                <a16:creationId xmlns:a16="http://schemas.microsoft.com/office/drawing/2014/main" id="{E9B1EBF0-225E-D24A-95F7-99A136B419B0}"/>
              </a:ext>
            </a:extLst>
          </p:cNvPr>
          <p:cNvSpPr/>
          <p:nvPr userDrawn="1"/>
        </p:nvSpPr>
        <p:spPr>
          <a:xfrm flipH="1" flipV="1">
            <a:off x="-1" y="6515092"/>
            <a:ext cx="12192000" cy="342908"/>
          </a:xfrm>
          <a:prstGeom prst="round1Rect">
            <a:avLst>
              <a:gd name="adj" fmla="val 0"/>
            </a:avLst>
          </a:prstGeom>
          <a:solidFill>
            <a:srgbClr val="C9CF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bject 267">
            <a:extLst>
              <a:ext uri="{FF2B5EF4-FFF2-40B4-BE49-F238E27FC236}">
                <a16:creationId xmlns:a16="http://schemas.microsoft.com/office/drawing/2014/main" id="{F276F611-77A6-0E40-B7A4-453F0B14556E}"/>
              </a:ext>
            </a:extLst>
          </p:cNvPr>
          <p:cNvSpPr txBox="1">
            <a:spLocks/>
          </p:cNvSpPr>
          <p:nvPr userDrawn="1"/>
        </p:nvSpPr>
        <p:spPr>
          <a:xfrm>
            <a:off x="131934" y="6584781"/>
            <a:ext cx="1412531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IFPI_org</a:t>
            </a: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IFPI Swoosh full page.png">
            <a:extLst>
              <a:ext uri="{FF2B5EF4-FFF2-40B4-BE49-F238E27FC236}">
                <a16:creationId xmlns:a16="http://schemas.microsoft.com/office/drawing/2014/main" id="{15AC6C87-30C9-4F97-B038-F7352876BFD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9068" y="6515092"/>
            <a:ext cx="592931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717" r:id="rId15"/>
    <p:sldLayoutId id="214748371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35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9" r:id="rId23"/>
    <p:sldLayoutId id="214748372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ogest.pt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www.ifpi.org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hyperlink" Target="mailto:miguel.carretas@audiogest.pt" TargetMode="External"/><Relationship Id="rId4" Type="http://schemas.openxmlformats.org/officeDocument/2006/relationships/hyperlink" Target="http://www.passmusic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009059"/>
            <a:ext cx="4048126" cy="101182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/>
              <a:t>Gestão</a:t>
            </a:r>
            <a:r>
              <a:rPr lang="en-US" sz="2400" b="1"/>
              <a:t> </a:t>
            </a:r>
            <a:r>
              <a:rPr lang="en-US" sz="2400" b="1" err="1"/>
              <a:t>Coletiva</a:t>
            </a:r>
            <a:endParaRPr lang="en-US" sz="2400" b="1"/>
          </a:p>
          <a:p>
            <a:r>
              <a:rPr lang="en-US" sz="2400" b="1" err="1"/>
              <a:t>Governo</a:t>
            </a:r>
            <a:r>
              <a:rPr lang="en-US" sz="2400" b="1"/>
              <a:t> das EGC</a:t>
            </a:r>
          </a:p>
          <a:p>
            <a:r>
              <a:rPr lang="en-US" sz="2400" b="1"/>
              <a:t>Código de </a:t>
            </a:r>
            <a:r>
              <a:rPr lang="en-US" sz="2400" b="1" err="1"/>
              <a:t>Conduta</a:t>
            </a:r>
            <a:r>
              <a:rPr lang="en-US" sz="2400" b="1"/>
              <a:t> para EGC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4615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599" y="2281713"/>
            <a:ext cx="5979111" cy="4317395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As EGC </a:t>
            </a:r>
            <a:r>
              <a:rPr lang="en-GB" sz="2000" dirty="0" err="1">
                <a:solidFill>
                  <a:schemeClr val="tx1"/>
                </a:solidFill>
              </a:rPr>
              <a:t>devem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atuar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sempre</a:t>
            </a:r>
            <a:r>
              <a:rPr lang="en-GB" sz="2000" dirty="0">
                <a:solidFill>
                  <a:schemeClr val="tx1"/>
                </a:solidFill>
              </a:rPr>
              <a:t> no interesse dos </a:t>
            </a:r>
            <a:r>
              <a:rPr lang="en-GB" sz="2000" dirty="0" err="1">
                <a:solidFill>
                  <a:schemeClr val="tx1"/>
                </a:solidFill>
              </a:rPr>
              <a:t>titulares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direitos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Atuação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justa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eficiente</a:t>
            </a:r>
            <a:r>
              <a:rPr lang="en-GB" sz="2000" dirty="0">
                <a:solidFill>
                  <a:schemeClr val="tx1"/>
                </a:solidFill>
              </a:rPr>
              <a:t> e </a:t>
            </a:r>
            <a:r>
              <a:rPr lang="en-GB" sz="2000" dirty="0" err="1">
                <a:solidFill>
                  <a:schemeClr val="tx1"/>
                </a:solidFill>
              </a:rPr>
              <a:t>não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discriminatória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Cobrança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efetiva</a:t>
            </a:r>
            <a:r>
              <a:rPr lang="en-GB" sz="2000" dirty="0">
                <a:solidFill>
                  <a:schemeClr val="tx1"/>
                </a:solidFill>
              </a:rPr>
              <a:t> e </a:t>
            </a:r>
            <a:r>
              <a:rPr lang="en-GB" sz="2000" dirty="0" err="1">
                <a:solidFill>
                  <a:schemeClr val="tx1"/>
                </a:solidFill>
              </a:rPr>
              <a:t>eficiente</a:t>
            </a:r>
            <a:r>
              <a:rPr lang="en-GB" sz="2000" dirty="0">
                <a:solidFill>
                  <a:schemeClr val="tx1"/>
                </a:solidFill>
              </a:rPr>
              <a:t> das </a:t>
            </a:r>
            <a:r>
              <a:rPr lang="en-GB" sz="2000" dirty="0" err="1">
                <a:solidFill>
                  <a:schemeClr val="tx1"/>
                </a:solidFill>
              </a:rPr>
              <a:t>remunerações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devidas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Distribuição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exata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precisa</a:t>
            </a:r>
            <a:r>
              <a:rPr lang="en-GB" sz="2000" dirty="0">
                <a:solidFill>
                  <a:schemeClr val="tx1"/>
                </a:solidFill>
              </a:rPr>
              <a:t> e </a:t>
            </a:r>
            <a:r>
              <a:rPr lang="en-GB" sz="2000" dirty="0" err="1">
                <a:solidFill>
                  <a:schemeClr val="tx1"/>
                </a:solidFill>
              </a:rPr>
              <a:t>auditável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titulares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corretos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Princípios Gerais</a:t>
            </a: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309A0260-4223-BC4A-9497-32AB83355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403819"/>
            <a:ext cx="5948655" cy="4317395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Titulares determinam o âmbito, a natureza e as características do mandato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Titulares podem pôr termo ao mandato no todo ou em parte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 err="1">
                <a:solidFill>
                  <a:schemeClr val="tx1"/>
                </a:solidFill>
              </a:rPr>
              <a:t>Reports</a:t>
            </a:r>
            <a:r>
              <a:rPr lang="pt-PT" sz="2000" dirty="0">
                <a:solidFill>
                  <a:schemeClr val="tx1"/>
                </a:solidFill>
              </a:rPr>
              <a:t> atualizados aos titulares de direitos (relatórios e informações detalhadas)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Critérios de admissão de membros e de prestação de serviços não discriminatórios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lv-LV" sz="20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5545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Relações com os Titulares de Direitos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F902E716-768B-6948-808B-E1834F0C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403819"/>
            <a:ext cx="5939778" cy="4317395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Acordos de Representação Recíproca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Gestão de Direitos de outras ECG transparente e não discriminatória</a:t>
            </a:r>
            <a:endParaRPr lang="en-GB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Relações com outras </a:t>
            </a:r>
            <a:r>
              <a:rPr lang="pt-PT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EGCs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8A58FD76-4751-D044-85F0-754828906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062899"/>
            <a:ext cx="5816600" cy="4317395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Tratamento justo e não discriminatório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Tarifários transparentes e objetivos que reflitam o valor da utilização para os titulares de diretos e os benefícios da gestão coletiva para os utilizadores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Exigência de </a:t>
            </a:r>
            <a:r>
              <a:rPr lang="pt-PT" sz="2000" dirty="0" err="1">
                <a:solidFill>
                  <a:schemeClr val="tx1"/>
                </a:solidFill>
              </a:rPr>
              <a:t>relatoriamento</a:t>
            </a:r>
            <a:r>
              <a:rPr lang="pt-PT" sz="2000" dirty="0">
                <a:solidFill>
                  <a:schemeClr val="tx1"/>
                </a:solidFill>
              </a:rPr>
              <a:t> pontual e preciso do uso de obras e prestações </a:t>
            </a:r>
            <a:r>
              <a:rPr lang="lv-LV" sz="2000" dirty="0">
                <a:solidFill>
                  <a:schemeClr val="tx1"/>
                </a:solidFill>
              </a:rPr>
              <a:t>(</a:t>
            </a:r>
            <a:r>
              <a:rPr lang="pt-PT" sz="2000" dirty="0">
                <a:solidFill>
                  <a:schemeClr val="tx1"/>
                </a:solidFill>
              </a:rPr>
              <a:t>formatos eletrónicos e identificadores</a:t>
            </a:r>
            <a:r>
              <a:rPr lang="lv-LV" sz="2000" dirty="0">
                <a:solidFill>
                  <a:schemeClr val="tx1"/>
                </a:solidFill>
              </a:rPr>
              <a:t>)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Disponibilização de informação sobre os direitos e reportório gerido, sempre que seja justificadamente solicitado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Relação com Utilizadores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DCFDC647-0268-5441-A651-E205B63D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062899"/>
            <a:ext cx="5930900" cy="4317395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u="sng" dirty="0">
                <a:solidFill>
                  <a:schemeClr val="tx1"/>
                </a:solidFill>
              </a:rPr>
              <a:t>Acessível no</a:t>
            </a:r>
            <a:r>
              <a:rPr lang="lv-LV" sz="2000" u="sng" dirty="0">
                <a:solidFill>
                  <a:schemeClr val="tx1"/>
                </a:solidFill>
              </a:rPr>
              <a:t> website</a:t>
            </a:r>
            <a:r>
              <a:rPr lang="lv-LV" sz="2000" dirty="0">
                <a:solidFill>
                  <a:schemeClr val="tx1"/>
                </a:solidFill>
              </a:rPr>
              <a:t>: </a:t>
            </a:r>
            <a:r>
              <a:rPr lang="pt-PT" sz="2000" dirty="0">
                <a:solidFill>
                  <a:schemeClr val="tx1"/>
                </a:solidFill>
              </a:rPr>
              <a:t>relatórios anuais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contas de exercício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lista de acordos bilaterais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minutas de mandatos e acordos de licenciamentos ou condições de utilização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tarifas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estatutos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regras e regulamentos de distribuição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Lista de faixas não identificadas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 err="1">
                <a:solidFill>
                  <a:schemeClr val="tx1"/>
                </a:solidFill>
              </a:rPr>
              <a:t>Report</a:t>
            </a:r>
            <a:r>
              <a:rPr lang="pt-PT" sz="2000" dirty="0">
                <a:solidFill>
                  <a:schemeClr val="tx1"/>
                </a:solidFill>
              </a:rPr>
              <a:t> de remunerações a pagar por faixa e tipo de utilização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Procedimentos para resolução de disputas de reportório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2184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</a:t>
            </a:r>
            <a:r>
              <a:rPr lang="pt-PT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ência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A11ABD61-C879-544A-B88A-C300412E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6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062899"/>
            <a:ext cx="6083300" cy="4317395"/>
          </a:xfrm>
        </p:spPr>
        <p:txBody>
          <a:bodyPr>
            <a:noAutofit/>
          </a:bodyPr>
          <a:lstStyle/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Os titulares devem prestar informação sobre os seus direitos e reportório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Distribuição ao nível da faixa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Tanto quanto possível (e economicamente viável, de acordo com o uso real)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No máximo seis meses após a cobrança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No mínimo duas vezes ao ano (ou, e alternativa, mediante adiantamentos)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>
                <a:solidFill>
                  <a:schemeClr val="tx1"/>
                </a:solidFill>
              </a:rPr>
              <a:t>Deduzidos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apenas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os</a:t>
            </a:r>
            <a:r>
              <a:rPr lang="en-GB" sz="2000" dirty="0">
                <a:solidFill>
                  <a:schemeClr val="tx1"/>
                </a:solidFill>
              </a:rPr>
              <a:t> custos </a:t>
            </a:r>
            <a:r>
              <a:rPr lang="en-GB" sz="2000" dirty="0" err="1">
                <a:solidFill>
                  <a:schemeClr val="tx1"/>
                </a:solidFill>
              </a:rPr>
              <a:t>operacionais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efetivos</a:t>
            </a:r>
            <a:r>
              <a:rPr lang="en-GB" sz="2000" dirty="0">
                <a:solidFill>
                  <a:schemeClr val="tx1"/>
                </a:solidFill>
              </a:rPr>
              <a:t> (e </a:t>
            </a:r>
            <a:r>
              <a:rPr lang="en-GB" sz="2000" dirty="0" err="1">
                <a:solidFill>
                  <a:schemeClr val="tx1"/>
                </a:solidFill>
              </a:rPr>
              <a:t>aprovados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em</a:t>
            </a:r>
            <a:r>
              <a:rPr lang="en-GB" sz="2000" dirty="0">
                <a:solidFill>
                  <a:schemeClr val="tx1"/>
                </a:solidFill>
              </a:rPr>
              <a:t> A.G.);</a:t>
            </a:r>
            <a:endParaRPr lang="lv-LV" sz="2000" dirty="0">
              <a:solidFill>
                <a:schemeClr val="tx1"/>
              </a:solidFill>
            </a:endParaRPr>
          </a:p>
          <a:p>
            <a:pPr marL="468000" indent="-45720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b="1" u="sng" dirty="0">
                <a:solidFill>
                  <a:schemeClr val="tx1"/>
                </a:solidFill>
              </a:rPr>
              <a:t>SEM</a:t>
            </a:r>
            <a:r>
              <a:rPr lang="lv-LV" sz="2000" b="1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discri</a:t>
            </a:r>
            <a:r>
              <a:rPr lang="pt-PT" sz="2000" dirty="0" err="1">
                <a:solidFill>
                  <a:schemeClr val="tx1"/>
                </a:solidFill>
              </a:rPr>
              <a:t>minação</a:t>
            </a:r>
            <a:r>
              <a:rPr lang="pt-PT" sz="2000" dirty="0">
                <a:solidFill>
                  <a:schemeClr val="tx1"/>
                </a:solidFill>
              </a:rPr>
              <a:t> em função de nacionalidade</a:t>
            </a:r>
            <a:r>
              <a:rPr lang="lv-LV" sz="2000" dirty="0">
                <a:solidFill>
                  <a:schemeClr val="tx1"/>
                </a:solidFill>
              </a:rPr>
              <a:t>,</a:t>
            </a:r>
            <a:r>
              <a:rPr lang="pt-PT" sz="2000" dirty="0">
                <a:solidFill>
                  <a:schemeClr val="tx1"/>
                </a:solidFill>
              </a:rPr>
              <a:t> entre titulares</a:t>
            </a:r>
            <a:r>
              <a:rPr lang="lv-LV" sz="2000" dirty="0">
                <a:solidFill>
                  <a:schemeClr val="tx1"/>
                </a:solidFill>
              </a:rPr>
              <a:t>, </a:t>
            </a:r>
            <a:r>
              <a:rPr lang="pt-PT" sz="2000" dirty="0">
                <a:solidFill>
                  <a:schemeClr val="tx1"/>
                </a:solidFill>
              </a:rPr>
              <a:t>de género ou qualquer outra.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Distribuição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EF210254-4086-6C41-B4B4-AC18B2805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Conteúdo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6300" y="2062899"/>
            <a:ext cx="6083300" cy="4317395"/>
          </a:xfrm>
        </p:spPr>
        <p:txBody>
          <a:bodyPr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Representação justa e equilibrada no governo da EGC e órgãos executivos, tendo em conta o interesse económico direto dos membros</a:t>
            </a:r>
            <a:r>
              <a:rPr lang="en-GB" sz="2000" dirty="0">
                <a:solidFill>
                  <a:schemeClr val="tx1"/>
                </a:solidFill>
              </a:rPr>
              <a:t>;</a:t>
            </a:r>
            <a:endParaRPr lang="lv-LV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Poder de voto baseado</a:t>
            </a:r>
            <a:r>
              <a:rPr lang="lv-LV" sz="20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chemeClr val="tx1"/>
                </a:solidFill>
              </a:rPr>
              <a:t>No </a:t>
            </a:r>
            <a:r>
              <a:rPr lang="en-GB" sz="2000" dirty="0" err="1">
                <a:solidFill>
                  <a:schemeClr val="tx1"/>
                </a:solidFill>
              </a:rPr>
              <a:t>número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faixas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obras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gravações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r>
              <a:rPr lang="en-GB" sz="2000" dirty="0" err="1">
                <a:solidFill>
                  <a:schemeClr val="tx1"/>
                </a:solidFill>
              </a:rPr>
              <a:t>registadas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endParaRPr lang="lv-LV" sz="2000" dirty="0">
              <a:solidFill>
                <a:schemeClr val="tx1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pt-PT" sz="2000" dirty="0">
                <a:solidFill>
                  <a:schemeClr val="tx1"/>
                </a:solidFill>
              </a:rPr>
              <a:t>Nos valores recebidos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lvl="1" algn="just">
              <a:spcAft>
                <a:spcPts val="1200"/>
              </a:spcAft>
              <a:defRPr/>
            </a:pPr>
            <a:r>
              <a:rPr lang="en-GB" sz="2000" u="sng" dirty="0">
                <a:solidFill>
                  <a:schemeClr val="tx1"/>
                </a:solidFill>
              </a:rPr>
              <a:t>! De forma a que o </a:t>
            </a:r>
            <a:r>
              <a:rPr lang="en-GB" sz="2000" u="sng" dirty="0" err="1">
                <a:solidFill>
                  <a:schemeClr val="tx1"/>
                </a:solidFill>
              </a:rPr>
              <a:t>direito</a:t>
            </a:r>
            <a:r>
              <a:rPr lang="en-GB" sz="2000" u="sng" dirty="0">
                <a:solidFill>
                  <a:schemeClr val="tx1"/>
                </a:solidFill>
              </a:rPr>
              <a:t> de </a:t>
            </a:r>
            <a:r>
              <a:rPr lang="en-GB" sz="2000" u="sng" dirty="0" err="1">
                <a:solidFill>
                  <a:schemeClr val="tx1"/>
                </a:solidFill>
              </a:rPr>
              <a:t>voto</a:t>
            </a:r>
            <a:r>
              <a:rPr lang="en-GB" sz="2000" u="sng" dirty="0">
                <a:solidFill>
                  <a:schemeClr val="tx1"/>
                </a:solidFill>
              </a:rPr>
              <a:t> </a:t>
            </a:r>
            <a:r>
              <a:rPr lang="en-GB" sz="2000" u="sng" dirty="0" err="1">
                <a:solidFill>
                  <a:schemeClr val="tx1"/>
                </a:solidFill>
              </a:rPr>
              <a:t>seja</a:t>
            </a:r>
            <a:r>
              <a:rPr lang="en-GB" sz="2000" u="sng" dirty="0">
                <a:solidFill>
                  <a:schemeClr val="tx1"/>
                </a:solidFill>
              </a:rPr>
              <a:t> </a:t>
            </a:r>
            <a:r>
              <a:rPr lang="en-GB" sz="2000" u="sng" dirty="0" err="1">
                <a:solidFill>
                  <a:schemeClr val="tx1"/>
                </a:solidFill>
              </a:rPr>
              <a:t>proporcionado</a:t>
            </a:r>
            <a:r>
              <a:rPr lang="en-GB" sz="2000" u="sng" dirty="0">
                <a:solidFill>
                  <a:schemeClr val="tx1"/>
                </a:solidFill>
              </a:rPr>
              <a:t> </a:t>
            </a:r>
            <a:r>
              <a:rPr lang="en-GB" sz="2000" u="sng" dirty="0" err="1">
                <a:solidFill>
                  <a:schemeClr val="tx1"/>
                </a:solidFill>
              </a:rPr>
              <a:t>ao</a:t>
            </a:r>
            <a:r>
              <a:rPr lang="en-GB" sz="2000" u="sng" dirty="0">
                <a:solidFill>
                  <a:schemeClr val="tx1"/>
                </a:solidFill>
              </a:rPr>
              <a:t> </a:t>
            </a:r>
            <a:r>
              <a:rPr lang="en-GB" sz="2000" u="sng" dirty="0" err="1">
                <a:solidFill>
                  <a:schemeClr val="tx1"/>
                </a:solidFill>
              </a:rPr>
              <a:t>valor</a:t>
            </a:r>
            <a:r>
              <a:rPr lang="en-GB" sz="2000" u="sng" dirty="0">
                <a:solidFill>
                  <a:schemeClr val="tx1"/>
                </a:solidFill>
              </a:rPr>
              <a:t> dos </a:t>
            </a:r>
            <a:r>
              <a:rPr lang="en-GB" sz="2000" u="sng" dirty="0" err="1">
                <a:solidFill>
                  <a:schemeClr val="tx1"/>
                </a:solidFill>
              </a:rPr>
              <a:t>direitos</a:t>
            </a:r>
            <a:endParaRPr lang="en-GB" sz="2000" u="sng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000" dirty="0">
                <a:solidFill>
                  <a:schemeClr val="tx1"/>
                </a:solidFill>
              </a:rPr>
              <a:t>Assembleia Geral de membros pelo menos uma vez por ano.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429AA2-A887-974B-92B0-D525334625C7}"/>
              </a:ext>
            </a:extLst>
          </p:cNvPr>
          <p:cNvSpPr/>
          <p:nvPr/>
        </p:nvSpPr>
        <p:spPr>
          <a:xfrm>
            <a:off x="5558092" y="1491827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Governação | Governança</a:t>
            </a:r>
            <a:endParaRPr lang="lv-LV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 descr="Uma imagem com pessoa, edifício, homem&#10;&#10;Descrição gerada automaticamente">
            <a:extLst>
              <a:ext uri="{FF2B5EF4-FFF2-40B4-BE49-F238E27FC236}">
                <a16:creationId xmlns:a16="http://schemas.microsoft.com/office/drawing/2014/main" id="{47058E7B-26AA-5D4E-8703-EF41DD347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98" y="252598"/>
            <a:ext cx="6674290" cy="63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092" y="637875"/>
            <a:ext cx="11317033" cy="622439"/>
          </a:xfrm>
        </p:spPr>
        <p:txBody>
          <a:bodyPr/>
          <a:lstStyle/>
          <a:p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Implementação</a:t>
            </a: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Código de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Conduta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18200" y="1716310"/>
            <a:ext cx="6083300" cy="4317395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b="1" dirty="0">
                <a:solidFill>
                  <a:schemeClr val="tx1"/>
                </a:solidFill>
              </a:rPr>
              <a:t>IFPI</a:t>
            </a:r>
            <a:r>
              <a:rPr lang="en-GB" sz="2000" dirty="0">
                <a:solidFill>
                  <a:schemeClr val="tx1"/>
                </a:solidFill>
              </a:rPr>
              <a:t> e a </a:t>
            </a:r>
            <a:r>
              <a:rPr lang="en-GB" sz="2000" b="1" dirty="0">
                <a:solidFill>
                  <a:schemeClr val="tx1"/>
                </a:solidFill>
              </a:rPr>
              <a:t>AUDIOGEST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estão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disponíveis</a:t>
            </a:r>
            <a:r>
              <a:rPr lang="en-GB" sz="2000" dirty="0">
                <a:solidFill>
                  <a:schemeClr val="tx1"/>
                </a:solidFill>
              </a:rPr>
              <a:t> para </a:t>
            </a:r>
            <a:r>
              <a:rPr lang="en-GB" sz="2000" dirty="0" err="1">
                <a:solidFill>
                  <a:schemeClr val="tx1"/>
                </a:solidFill>
              </a:rPr>
              <a:t>prestar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mais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informações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detalhadas</a:t>
            </a:r>
            <a:r>
              <a:rPr lang="en-GB" sz="2000" dirty="0">
                <a:solidFill>
                  <a:schemeClr val="tx1"/>
                </a:solidFill>
              </a:rPr>
              <a:t> e para </a:t>
            </a:r>
            <a:r>
              <a:rPr lang="en-GB" sz="2000" dirty="0" err="1">
                <a:solidFill>
                  <a:schemeClr val="tx1"/>
                </a:solidFill>
              </a:rPr>
              <a:t>apoiar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processos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implementação</a:t>
            </a:r>
            <a:r>
              <a:rPr lang="en-GB" sz="2000" dirty="0">
                <a:solidFill>
                  <a:schemeClr val="tx1"/>
                </a:solidFill>
              </a:rPr>
              <a:t> de EGC, com base </a:t>
            </a:r>
            <a:r>
              <a:rPr lang="en-GB" sz="2000" dirty="0" err="1">
                <a:solidFill>
                  <a:schemeClr val="tx1"/>
                </a:solidFill>
              </a:rPr>
              <a:t>nos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princípios</a:t>
            </a:r>
            <a:r>
              <a:rPr lang="en-GB" sz="2000" dirty="0">
                <a:solidFill>
                  <a:schemeClr val="tx1"/>
                </a:solidFill>
              </a:rPr>
              <a:t> do </a:t>
            </a:r>
            <a:r>
              <a:rPr lang="en-GB" sz="2000" dirty="0" err="1">
                <a:solidFill>
                  <a:schemeClr val="tx1"/>
                </a:solidFill>
              </a:rPr>
              <a:t>seu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Código de </a:t>
            </a:r>
            <a:r>
              <a:rPr lang="en-GB" sz="2000" b="1" dirty="0" err="1">
                <a:solidFill>
                  <a:schemeClr val="tx1"/>
                </a:solidFill>
              </a:rPr>
              <a:t>Conduta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www.ifpi.org</a:t>
            </a:r>
            <a:endParaRPr lang="en-GB" sz="2000" dirty="0"/>
          </a:p>
          <a:p>
            <a:pPr algn="just"/>
            <a:r>
              <a:rPr lang="en-GB" sz="2000" dirty="0"/>
              <a:t>	</a:t>
            </a:r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www.audiogest.pt</a:t>
            </a:r>
            <a:endParaRPr lang="en-GB" sz="2000" dirty="0"/>
          </a:p>
          <a:p>
            <a:pPr algn="just"/>
            <a:r>
              <a:rPr lang="en-GB" sz="2000" dirty="0"/>
              <a:t>	</a:t>
            </a:r>
            <a:r>
              <a:rPr lang="en-GB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www.passmusica.pt</a:t>
            </a:r>
            <a:endParaRPr lang="en-GB" sz="2000" dirty="0"/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	email: </a:t>
            </a:r>
            <a:r>
              <a:rPr lang="en-GB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miguel.carretas@audiogest.pt</a:t>
            </a:r>
            <a:r>
              <a:rPr lang="en-GB" sz="2000" dirty="0"/>
              <a:t>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 err="1">
                <a:solidFill>
                  <a:schemeClr val="tx1"/>
                </a:solidFill>
              </a:rPr>
              <a:t>Telf</a:t>
            </a:r>
            <a:r>
              <a:rPr lang="en-GB" sz="2000" dirty="0">
                <a:solidFill>
                  <a:schemeClr val="tx1"/>
                </a:solidFill>
              </a:rPr>
              <a:t>: +351</a:t>
            </a:r>
            <a:r>
              <a:rPr lang="pt-PT" sz="2000" dirty="0">
                <a:solidFill>
                  <a:schemeClr val="tx1"/>
                </a:solidFill>
              </a:rPr>
              <a:t> 213 156 655</a:t>
            </a:r>
          </a:p>
        </p:txBody>
      </p:sp>
      <p:sp>
        <p:nvSpPr>
          <p:cNvPr id="5" name="Google Shape;5235;p17">
            <a:extLst>
              <a:ext uri="{FF2B5EF4-FFF2-40B4-BE49-F238E27FC236}">
                <a16:creationId xmlns:a16="http://schemas.microsoft.com/office/drawing/2014/main" id="{DDE81FFE-286F-4E54-9FD1-9CC4F881F04F}"/>
              </a:ext>
            </a:extLst>
          </p:cNvPr>
          <p:cNvSpPr/>
          <p:nvPr/>
        </p:nvSpPr>
        <p:spPr>
          <a:xfrm rot="10800000" flipH="1">
            <a:off x="-47609" y="0"/>
            <a:ext cx="5053500" cy="6858000"/>
          </a:xfrm>
          <a:prstGeom prst="round1Rect">
            <a:avLst>
              <a:gd name="adj" fmla="val 0"/>
            </a:avLst>
          </a:prstGeom>
          <a:solidFill>
            <a:srgbClr val="1919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Google Shape;5246;p17">
            <a:extLst>
              <a:ext uri="{FF2B5EF4-FFF2-40B4-BE49-F238E27FC236}">
                <a16:creationId xmlns:a16="http://schemas.microsoft.com/office/drawing/2014/main" id="{5FD91CA3-2004-4326-BB33-FAC568729E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277" y="1716310"/>
            <a:ext cx="3585683" cy="109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909E6B-0CC7-4398-A76D-4E5DDF3DF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7" y="4650053"/>
            <a:ext cx="2920885" cy="13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interior, mesa, eletrónica, chão&#10;&#10;Descrição gerada automaticamente">
            <a:extLst>
              <a:ext uri="{FF2B5EF4-FFF2-40B4-BE49-F238E27FC236}">
                <a16:creationId xmlns:a16="http://schemas.microsoft.com/office/drawing/2014/main" id="{B36C6E49-9FC1-CA47-8C04-11EF7F4C4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6"/>
          <a:stretch/>
        </p:blipFill>
        <p:spPr>
          <a:xfrm flipH="1">
            <a:off x="5994401" y="341032"/>
            <a:ext cx="6197599" cy="6175935"/>
          </a:xfrm>
          <a:prstGeom prst="rect">
            <a:avLst/>
          </a:prstGeom>
        </p:spPr>
      </p:pic>
      <p:sp>
        <p:nvSpPr>
          <p:cNvPr id="5279" name="Google Shape;5279;p21"/>
          <p:cNvSpPr txBox="1">
            <a:spLocks noGrp="1"/>
          </p:cNvSpPr>
          <p:nvPr>
            <p:ph type="sldNum" idx="12"/>
          </p:nvPr>
        </p:nvSpPr>
        <p:spPr>
          <a:xfrm>
            <a:off x="5900362" y="6552319"/>
            <a:ext cx="39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5280" name="Google Shape;5280;p21"/>
          <p:cNvSpPr txBox="1">
            <a:spLocks noGrp="1"/>
          </p:cNvSpPr>
          <p:nvPr>
            <p:ph type="title"/>
          </p:nvPr>
        </p:nvSpPr>
        <p:spPr>
          <a:xfrm>
            <a:off x="447908" y="586831"/>
            <a:ext cx="104145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GB" dirty="0"/>
              <a:t>Gestão Coletiva </a:t>
            </a:r>
            <a:br>
              <a:rPr lang="en-GB" dirty="0"/>
            </a:br>
            <a:r>
              <a:rPr lang="en-GB" sz="2700" b="0" dirty="0"/>
              <a:t>O essencial</a:t>
            </a:r>
            <a:endParaRPr b="0" dirty="0"/>
          </a:p>
        </p:txBody>
      </p:sp>
      <p:sp>
        <p:nvSpPr>
          <p:cNvPr id="5283" name="Google Shape;5283;p21"/>
          <p:cNvSpPr txBox="1">
            <a:spLocks noGrp="1"/>
          </p:cNvSpPr>
          <p:nvPr>
            <p:ph type="body" idx="1"/>
          </p:nvPr>
        </p:nvSpPr>
        <p:spPr>
          <a:xfrm>
            <a:off x="447908" y="1442486"/>
            <a:ext cx="5355992" cy="4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missão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principal das EGCs-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Prestar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Serviços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1400" b="1" u="sng" dirty="0" err="1">
                <a:solidFill>
                  <a:schemeClr val="bg2">
                    <a:lumMod val="10000"/>
                  </a:schemeClr>
                </a:solidFill>
              </a:rPr>
              <a:t>Aos</a:t>
            </a:r>
            <a:r>
              <a:rPr lang="en-GB" sz="14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b="1" u="sng" dirty="0" err="1">
                <a:solidFill>
                  <a:schemeClr val="bg2">
                    <a:lumMod val="10000"/>
                  </a:schemeClr>
                </a:solidFill>
              </a:rPr>
              <a:t>titulares</a:t>
            </a:r>
            <a:r>
              <a:rPr lang="en-GB" sz="1400" b="1" u="sng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b="1" u="sng" dirty="0" err="1">
                <a:solidFill>
                  <a:schemeClr val="bg2">
                    <a:lumMod val="10000"/>
                  </a:schemeClr>
                </a:solidFill>
              </a:rPr>
              <a:t>Direitos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Monetizar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valorizar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seus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direitos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individuais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uma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forma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economicamente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eficiente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, e</a:t>
            </a:r>
          </a:p>
          <a:p>
            <a:pPr lvl="1">
              <a:lnSpc>
                <a:spcPct val="150000"/>
              </a:lnSpc>
            </a:pPr>
            <a:r>
              <a:rPr lang="en-GB" sz="1400" b="1" u="sng" dirty="0" err="1">
                <a:solidFill>
                  <a:schemeClr val="bg2">
                    <a:lumMod val="10000"/>
                  </a:schemeClr>
                </a:solidFill>
              </a:rPr>
              <a:t>Aos</a:t>
            </a:r>
            <a:r>
              <a:rPr lang="en-GB" sz="14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b="1" u="sng" dirty="0" err="1">
                <a:solidFill>
                  <a:schemeClr val="bg2">
                    <a:lumMod val="10000"/>
                  </a:schemeClr>
                </a:solidFill>
              </a:rPr>
              <a:t>utilizadores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Reduzindo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seus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custos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transação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garantindo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o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acesso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obras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termos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justos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não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discriminatórios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Condissões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Essenciais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2">
                    <a:lumMod val="10000"/>
                  </a:schemeClr>
                </a:solidFill>
              </a:rPr>
              <a:t>Operação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Transparência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, auditoria, e boas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práticas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governação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(com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participação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dos Titulares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Direitos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Estes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requisitos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essenciais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estendem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-se a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todas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as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áreas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atuação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desde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formação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tarifas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à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distribuição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passando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pela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aquisição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reportório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fiscalização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2" name="Google Shape;5320;p23">
            <a:extLst>
              <a:ext uri="{FF2B5EF4-FFF2-40B4-BE49-F238E27FC236}">
                <a16:creationId xmlns:a16="http://schemas.microsoft.com/office/drawing/2014/main" id="{48DF0158-925D-844A-B54F-CA681EB7DB25}"/>
              </a:ext>
            </a:extLst>
          </p:cNvPr>
          <p:cNvSpPr/>
          <p:nvPr/>
        </p:nvSpPr>
        <p:spPr>
          <a:xfrm>
            <a:off x="5994401" y="341032"/>
            <a:ext cx="6197599" cy="6175935"/>
          </a:xfrm>
          <a:custGeom>
            <a:avLst/>
            <a:gdLst/>
            <a:ahLst/>
            <a:cxnLst/>
            <a:rect l="l" t="t" r="r" b="b"/>
            <a:pathLst>
              <a:path w="6345555" h="7560309" extrusionOk="0">
                <a:moveTo>
                  <a:pt x="6344996" y="0"/>
                </a:moveTo>
                <a:lnTo>
                  <a:pt x="0" y="0"/>
                </a:lnTo>
                <a:lnTo>
                  <a:pt x="0" y="7559992"/>
                </a:lnTo>
                <a:lnTo>
                  <a:pt x="6344996" y="7559992"/>
                </a:lnTo>
                <a:lnTo>
                  <a:pt x="6344996" y="0"/>
                </a:lnTo>
                <a:close/>
              </a:path>
            </a:pathLst>
          </a:custGeom>
          <a:solidFill>
            <a:srgbClr val="191970">
              <a:alpha val="1176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909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B136E3D-C00F-C742-A97F-8829709A0A16}"/>
              </a:ext>
            </a:extLst>
          </p:cNvPr>
          <p:cNvGrpSpPr/>
          <p:nvPr/>
        </p:nvGrpSpPr>
        <p:grpSpPr>
          <a:xfrm>
            <a:off x="432064" y="5878512"/>
            <a:ext cx="10931028" cy="582149"/>
            <a:chOff x="432064" y="5878512"/>
            <a:chExt cx="10931028" cy="58214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F34A4545-BA5D-854A-A8B6-0E9FF32A84A3}"/>
                </a:ext>
              </a:extLst>
            </p:cNvPr>
            <p:cNvSpPr/>
            <p:nvPr/>
          </p:nvSpPr>
          <p:spPr>
            <a:xfrm>
              <a:off x="432064" y="5878512"/>
              <a:ext cx="10931028" cy="5821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EE2A5C7-91DF-D441-9B7A-1627E0FC5BC6}"/>
                </a:ext>
              </a:extLst>
            </p:cNvPr>
            <p:cNvSpPr/>
            <p:nvPr/>
          </p:nvSpPr>
          <p:spPr>
            <a:xfrm>
              <a:off x="585899" y="5997448"/>
              <a:ext cx="64942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>
                  <a:solidFill>
                    <a:schemeClr val="bg1"/>
                  </a:solidFill>
                </a:rPr>
                <a:t>Comunicação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funcional</a:t>
              </a:r>
              <a:r>
                <a:rPr lang="en-GB" sz="2000" dirty="0">
                  <a:solidFill>
                    <a:schemeClr val="bg1"/>
                  </a:solidFill>
                </a:rPr>
                <a:t> e </a:t>
              </a:r>
              <a:r>
                <a:rPr lang="en-GB" sz="2000" dirty="0" err="1">
                  <a:solidFill>
                    <a:schemeClr val="bg1"/>
                  </a:solidFill>
                </a:rPr>
                <a:t>efetiva</a:t>
              </a:r>
              <a:r>
                <a:rPr lang="en-GB" sz="2000" dirty="0">
                  <a:solidFill>
                    <a:schemeClr val="bg1"/>
                  </a:solidFill>
                </a:rPr>
                <a:t> com </a:t>
              </a:r>
              <a:r>
                <a:rPr lang="en-GB" sz="2000" dirty="0" err="1">
                  <a:solidFill>
                    <a:schemeClr val="bg1"/>
                  </a:solidFill>
                </a:rPr>
                <a:t>titulares</a:t>
              </a:r>
              <a:r>
                <a:rPr lang="en-GB" sz="2000" dirty="0">
                  <a:solidFill>
                    <a:schemeClr val="bg1"/>
                  </a:solidFill>
                </a:rPr>
                <a:t> e </a:t>
              </a:r>
              <a:r>
                <a:rPr lang="en-GB" sz="2000" dirty="0" err="1">
                  <a:solidFill>
                    <a:schemeClr val="bg1"/>
                  </a:solidFill>
                </a:rPr>
                <a:t>utilizadores</a:t>
              </a:r>
              <a:r>
                <a:rPr lang="en-GB" sz="20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B5A9BF1-D970-F44D-A7A8-B4AF0B0E31BF}"/>
              </a:ext>
            </a:extLst>
          </p:cNvPr>
          <p:cNvGrpSpPr/>
          <p:nvPr/>
        </p:nvGrpSpPr>
        <p:grpSpPr>
          <a:xfrm>
            <a:off x="432064" y="5060186"/>
            <a:ext cx="11074378" cy="913426"/>
            <a:chOff x="432064" y="5060186"/>
            <a:chExt cx="11074378" cy="913426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89A35E7-61E2-B644-BDA9-4D4C857775A8}"/>
                </a:ext>
              </a:extLst>
            </p:cNvPr>
            <p:cNvSpPr/>
            <p:nvPr/>
          </p:nvSpPr>
          <p:spPr>
            <a:xfrm>
              <a:off x="447815" y="5060186"/>
              <a:ext cx="10931028" cy="5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C7AD83E-8736-004F-BB93-AAE41D052BD1}"/>
                </a:ext>
              </a:extLst>
            </p:cNvPr>
            <p:cNvSpPr/>
            <p:nvPr/>
          </p:nvSpPr>
          <p:spPr>
            <a:xfrm>
              <a:off x="432064" y="5202814"/>
              <a:ext cx="110743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Políticas e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processos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distribuição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justos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tão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próximos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quanto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possível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utilização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real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efetiva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;</a:t>
              </a:r>
            </a:p>
          </p:txBody>
        </p:sp>
        <p:sp>
          <p:nvSpPr>
            <p:cNvPr id="33" name="Triângulo 32">
              <a:extLst>
                <a:ext uri="{FF2B5EF4-FFF2-40B4-BE49-F238E27FC236}">
                  <a16:creationId xmlns:a16="http://schemas.microsoft.com/office/drawing/2014/main" id="{8947D7E8-F8FC-4241-B591-9B288E8AD835}"/>
                </a:ext>
              </a:extLst>
            </p:cNvPr>
            <p:cNvSpPr/>
            <p:nvPr/>
          </p:nvSpPr>
          <p:spPr>
            <a:xfrm rot="10800000">
              <a:off x="2935796" y="5626760"/>
              <a:ext cx="772267" cy="3468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D699FC32-2E0C-3447-9DBF-B453E902D67A}"/>
              </a:ext>
            </a:extLst>
          </p:cNvPr>
          <p:cNvGrpSpPr/>
          <p:nvPr/>
        </p:nvGrpSpPr>
        <p:grpSpPr>
          <a:xfrm>
            <a:off x="-281614" y="4264425"/>
            <a:ext cx="11644706" cy="907336"/>
            <a:chOff x="-281614" y="4251846"/>
            <a:chExt cx="11644706" cy="907336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08F6B5F-31E3-FE4C-A1E1-39034E490AA3}"/>
                </a:ext>
              </a:extLst>
            </p:cNvPr>
            <p:cNvSpPr/>
            <p:nvPr/>
          </p:nvSpPr>
          <p:spPr>
            <a:xfrm>
              <a:off x="432064" y="4251846"/>
              <a:ext cx="10931028" cy="5821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68DFEBE-A6FE-994C-9E0C-A9DB643726EA}"/>
                </a:ext>
              </a:extLst>
            </p:cNvPr>
            <p:cNvSpPr/>
            <p:nvPr/>
          </p:nvSpPr>
          <p:spPr>
            <a:xfrm>
              <a:off x="-281614" y="4332033"/>
              <a:ext cx="111190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Fixação de </a:t>
              </a:r>
              <a:r>
                <a:rPr lang="en-US" sz="2000" dirty="0" err="1">
                  <a:solidFill>
                    <a:schemeClr val="bg1"/>
                  </a:solidFill>
                </a:rPr>
                <a:t>tarifas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razoáveis</a:t>
              </a:r>
              <a:r>
                <a:rPr lang="en-US" sz="2000" dirty="0">
                  <a:solidFill>
                    <a:schemeClr val="bg1"/>
                  </a:solidFill>
                </a:rPr>
                <a:t> que </a:t>
              </a:r>
              <a:r>
                <a:rPr lang="en-US" sz="2000" dirty="0" err="1">
                  <a:solidFill>
                    <a:schemeClr val="bg1"/>
                  </a:solidFill>
                </a:rPr>
                <a:t>reflitam</a:t>
              </a:r>
              <a:r>
                <a:rPr lang="en-US" sz="2000" dirty="0">
                  <a:solidFill>
                    <a:schemeClr val="bg1"/>
                  </a:solidFill>
                </a:rPr>
                <a:t> o valor </a:t>
              </a:r>
              <a:r>
                <a:rPr lang="en-US" sz="2000" dirty="0" err="1">
                  <a:solidFill>
                    <a:schemeClr val="bg1"/>
                  </a:solidFill>
                </a:rPr>
                <a:t>comercial</a:t>
              </a:r>
              <a:r>
                <a:rPr lang="en-US" sz="2000" dirty="0">
                  <a:solidFill>
                    <a:schemeClr val="bg1"/>
                  </a:solidFill>
                </a:rPr>
                <a:t> das </a:t>
              </a:r>
              <a:r>
                <a:rPr lang="en-US" sz="2000" dirty="0" err="1">
                  <a:solidFill>
                    <a:schemeClr val="bg1"/>
                  </a:solidFill>
                </a:rPr>
                <a:t>obras</a:t>
              </a:r>
              <a:r>
                <a:rPr lang="en-US" sz="2000" dirty="0">
                  <a:solidFill>
                    <a:schemeClr val="bg1"/>
                  </a:solidFill>
                </a:rPr>
                <a:t> e </a:t>
              </a:r>
              <a:r>
                <a:rPr lang="en-US" sz="2000" dirty="0" err="1">
                  <a:solidFill>
                    <a:schemeClr val="bg1"/>
                  </a:solidFill>
                </a:rPr>
                <a:t>prestações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utilizadas</a:t>
              </a:r>
              <a:r>
                <a:rPr lang="en-US" sz="2000" dirty="0">
                  <a:solidFill>
                    <a:schemeClr val="bg1"/>
                  </a:solidFill>
                </a:rPr>
                <a:t>;</a:t>
              </a:r>
            </a:p>
          </p:txBody>
        </p:sp>
        <p:sp>
          <p:nvSpPr>
            <p:cNvPr id="31" name="Triângulo 30">
              <a:extLst>
                <a:ext uri="{FF2B5EF4-FFF2-40B4-BE49-F238E27FC236}">
                  <a16:creationId xmlns:a16="http://schemas.microsoft.com/office/drawing/2014/main" id="{D22D961D-111C-6744-8D65-F43613424BBA}"/>
                </a:ext>
              </a:extLst>
            </p:cNvPr>
            <p:cNvSpPr/>
            <p:nvPr/>
          </p:nvSpPr>
          <p:spPr>
            <a:xfrm rot="10800000">
              <a:off x="2460431" y="4812330"/>
              <a:ext cx="772267" cy="346852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4849E8F-5295-4A47-9F8C-BD0194814FED}"/>
              </a:ext>
            </a:extLst>
          </p:cNvPr>
          <p:cNvGrpSpPr/>
          <p:nvPr/>
        </p:nvGrpSpPr>
        <p:grpSpPr>
          <a:xfrm>
            <a:off x="447815" y="3503736"/>
            <a:ext cx="10931028" cy="923618"/>
            <a:chOff x="447815" y="3503736"/>
            <a:chExt cx="10931028" cy="923618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D3837C6-9B94-744D-A135-1A86CB3F0E37}"/>
                </a:ext>
              </a:extLst>
            </p:cNvPr>
            <p:cNvSpPr/>
            <p:nvPr/>
          </p:nvSpPr>
          <p:spPr>
            <a:xfrm>
              <a:off x="447815" y="3503736"/>
              <a:ext cx="10931028" cy="5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96FA53A-63B2-2D49-8C4A-7DEE371A4DDC}"/>
                </a:ext>
              </a:extLst>
            </p:cNvPr>
            <p:cNvSpPr/>
            <p:nvPr/>
          </p:nvSpPr>
          <p:spPr>
            <a:xfrm>
              <a:off x="532156" y="3562237"/>
              <a:ext cx="57742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Operação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efciente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efetiva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auditável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transparente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;</a:t>
              </a:r>
            </a:p>
          </p:txBody>
        </p:sp>
        <p:sp>
          <p:nvSpPr>
            <p:cNvPr id="29" name="Triângulo 28">
              <a:extLst>
                <a:ext uri="{FF2B5EF4-FFF2-40B4-BE49-F238E27FC236}">
                  <a16:creationId xmlns:a16="http://schemas.microsoft.com/office/drawing/2014/main" id="{2819F15A-54BF-DA49-BE51-DB352A7F6BB6}"/>
                </a:ext>
              </a:extLst>
            </p:cNvPr>
            <p:cNvSpPr/>
            <p:nvPr/>
          </p:nvSpPr>
          <p:spPr>
            <a:xfrm rot="10800000">
              <a:off x="2042120" y="4080502"/>
              <a:ext cx="772267" cy="3468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D3C4D55-9DA7-2647-A7DA-36CCAC5D0B89}"/>
              </a:ext>
            </a:extLst>
          </p:cNvPr>
          <p:cNvGrpSpPr/>
          <p:nvPr/>
        </p:nvGrpSpPr>
        <p:grpSpPr>
          <a:xfrm>
            <a:off x="432064" y="2719650"/>
            <a:ext cx="11119030" cy="863745"/>
            <a:chOff x="420913" y="2693968"/>
            <a:chExt cx="11119030" cy="863745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7F6B7C3-F2EB-F14A-954E-FE8DCAA7ADFC}"/>
                </a:ext>
              </a:extLst>
            </p:cNvPr>
            <p:cNvSpPr/>
            <p:nvPr/>
          </p:nvSpPr>
          <p:spPr>
            <a:xfrm>
              <a:off x="420913" y="2693968"/>
              <a:ext cx="10931028" cy="5821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Triângulo 26">
              <a:extLst>
                <a:ext uri="{FF2B5EF4-FFF2-40B4-BE49-F238E27FC236}">
                  <a16:creationId xmlns:a16="http://schemas.microsoft.com/office/drawing/2014/main" id="{E173E1B7-A070-F140-8049-297315204689}"/>
                </a:ext>
              </a:extLst>
            </p:cNvPr>
            <p:cNvSpPr/>
            <p:nvPr/>
          </p:nvSpPr>
          <p:spPr>
            <a:xfrm rot="10800000">
              <a:off x="1398331" y="3210861"/>
              <a:ext cx="772267" cy="346852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6219482-949A-164C-92D6-9774A3C905FE}"/>
                </a:ext>
              </a:extLst>
            </p:cNvPr>
            <p:cNvSpPr/>
            <p:nvPr/>
          </p:nvSpPr>
          <p:spPr>
            <a:xfrm>
              <a:off x="535897" y="2760553"/>
              <a:ext cx="110040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Tratamento </a:t>
              </a:r>
              <a:r>
                <a:rPr lang="en-GB" sz="2000" dirty="0" err="1">
                  <a:solidFill>
                    <a:schemeClr val="bg1"/>
                  </a:solidFill>
                </a:rPr>
                <a:t>não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discriminatório</a:t>
              </a:r>
              <a:r>
                <a:rPr lang="en-GB" sz="2000" dirty="0">
                  <a:solidFill>
                    <a:schemeClr val="bg1"/>
                  </a:solidFill>
                </a:rPr>
                <a:t> dos </a:t>
              </a:r>
              <a:r>
                <a:rPr lang="en-GB" sz="2000" dirty="0" err="1">
                  <a:solidFill>
                    <a:schemeClr val="bg1"/>
                  </a:solidFill>
                </a:rPr>
                <a:t>titulares</a:t>
              </a:r>
              <a:r>
                <a:rPr lang="en-GB" sz="2000" dirty="0">
                  <a:solidFill>
                    <a:schemeClr val="bg1"/>
                  </a:solidFill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</a:rPr>
                <a:t>direitos</a:t>
              </a:r>
              <a:r>
                <a:rPr lang="en-GB" sz="2000" dirty="0">
                  <a:solidFill>
                    <a:schemeClr val="bg1"/>
                  </a:solidFill>
                </a:rPr>
                <a:t> (</a:t>
              </a:r>
              <a:r>
                <a:rPr lang="en-GB" sz="2000" dirty="0" err="1">
                  <a:solidFill>
                    <a:schemeClr val="bg1"/>
                  </a:solidFill>
                </a:rPr>
                <a:t>membros</a:t>
              </a:r>
              <a:r>
                <a:rPr lang="en-GB" sz="2000" dirty="0">
                  <a:solidFill>
                    <a:schemeClr val="bg1"/>
                  </a:solidFill>
                </a:rPr>
                <a:t> e </a:t>
              </a:r>
              <a:r>
                <a:rPr lang="en-GB" sz="2000" dirty="0" err="1">
                  <a:solidFill>
                    <a:schemeClr val="bg1"/>
                  </a:solidFill>
                </a:rPr>
                <a:t>representados</a:t>
              </a:r>
              <a:r>
                <a:rPr lang="en-GB" sz="2000" dirty="0">
                  <a:solidFill>
                    <a:schemeClr val="bg1"/>
                  </a:solidFill>
                </a:rPr>
                <a:t>);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DBB4FD0-16E7-2944-BFD9-815467F6EDEB}"/>
              </a:ext>
            </a:extLst>
          </p:cNvPr>
          <p:cNvGrpSpPr/>
          <p:nvPr/>
        </p:nvGrpSpPr>
        <p:grpSpPr>
          <a:xfrm>
            <a:off x="126381" y="1912790"/>
            <a:ext cx="11236711" cy="923551"/>
            <a:chOff x="126381" y="1912790"/>
            <a:chExt cx="11236711" cy="923551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4F553D1-B89B-7F46-81DE-170DF8B16EAC}"/>
                </a:ext>
              </a:extLst>
            </p:cNvPr>
            <p:cNvSpPr/>
            <p:nvPr/>
          </p:nvSpPr>
          <p:spPr>
            <a:xfrm>
              <a:off x="432064" y="1912790"/>
              <a:ext cx="10931028" cy="5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4F85AEF-9002-564F-BD54-9651D925EE1B}"/>
                </a:ext>
              </a:extLst>
            </p:cNvPr>
            <p:cNvSpPr/>
            <p:nvPr/>
          </p:nvSpPr>
          <p:spPr>
            <a:xfrm>
              <a:off x="126381" y="1959451"/>
              <a:ext cx="866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Boas Práticas de </a:t>
              </a:r>
              <a:r>
                <a:rPr lang="en-GB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Governação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– </a:t>
              </a:r>
              <a:r>
                <a:rPr lang="en-GB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Pré-requisito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para o </a:t>
              </a:r>
              <a:r>
                <a:rPr lang="en-GB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funcionamento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EGC;</a:t>
              </a:r>
            </a:p>
          </p:txBody>
        </p:sp>
        <p:sp>
          <p:nvSpPr>
            <p:cNvPr id="24" name="Triângulo 23">
              <a:extLst>
                <a:ext uri="{FF2B5EF4-FFF2-40B4-BE49-F238E27FC236}">
                  <a16:creationId xmlns:a16="http://schemas.microsoft.com/office/drawing/2014/main" id="{0EA79BD7-DAA2-054C-9255-C95FBA4FAA2E}"/>
                </a:ext>
              </a:extLst>
            </p:cNvPr>
            <p:cNvSpPr/>
            <p:nvPr/>
          </p:nvSpPr>
          <p:spPr>
            <a:xfrm rot="10800000">
              <a:off x="840059" y="2489489"/>
              <a:ext cx="772267" cy="3468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64FFA-9035-4BC5-9FED-B5BF4CC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283" y="6543140"/>
            <a:ext cx="3912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48B0B-FC0F-2F44-AA84-9581F281A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E8842-615B-4A61-9591-3CCC0FDD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99" y="277854"/>
            <a:ext cx="10414647" cy="689061"/>
          </a:xfrm>
        </p:spPr>
        <p:txBody>
          <a:bodyPr>
            <a:normAutofit/>
          </a:bodyPr>
          <a:lstStyle/>
          <a:p>
            <a:r>
              <a:rPr lang="en-GB" sz="3200" b="1" dirty="0"/>
              <a:t>Expectativas dos Titulares e Boas Práticas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E2EAC29-1F5E-0340-A666-8631BC4EA64D}"/>
              </a:ext>
            </a:extLst>
          </p:cNvPr>
          <p:cNvGrpSpPr/>
          <p:nvPr/>
        </p:nvGrpSpPr>
        <p:grpSpPr>
          <a:xfrm>
            <a:off x="420913" y="1158399"/>
            <a:ext cx="10931028" cy="874692"/>
            <a:chOff x="420913" y="1158399"/>
            <a:chExt cx="10931028" cy="874692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6636A11-6A22-AD4D-B9DB-48CA653AEBDF}"/>
                </a:ext>
              </a:extLst>
            </p:cNvPr>
            <p:cNvSpPr/>
            <p:nvPr/>
          </p:nvSpPr>
          <p:spPr>
            <a:xfrm>
              <a:off x="420913" y="1158399"/>
              <a:ext cx="10931028" cy="58214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82837C0-275A-5149-A07C-F921742CD45D}"/>
                </a:ext>
              </a:extLst>
            </p:cNvPr>
            <p:cNvSpPr/>
            <p:nvPr/>
          </p:nvSpPr>
          <p:spPr>
            <a:xfrm>
              <a:off x="602758" y="1165944"/>
              <a:ext cx="62106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As EGC </a:t>
              </a:r>
              <a:r>
                <a:rPr lang="en-GB" sz="2000" dirty="0" err="1">
                  <a:solidFill>
                    <a:schemeClr val="bg1"/>
                  </a:solidFill>
                </a:rPr>
                <a:t>devem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atuar</a:t>
              </a:r>
              <a:r>
                <a:rPr lang="en-GB" sz="2000" dirty="0">
                  <a:solidFill>
                    <a:schemeClr val="bg1"/>
                  </a:solidFill>
                </a:rPr>
                <a:t> no interesse dos </a:t>
              </a:r>
              <a:r>
                <a:rPr lang="en-GB" sz="2000" dirty="0" err="1">
                  <a:solidFill>
                    <a:schemeClr val="bg1"/>
                  </a:solidFill>
                </a:rPr>
                <a:t>titulares</a:t>
              </a:r>
              <a:r>
                <a:rPr lang="en-GB" sz="2000" dirty="0">
                  <a:solidFill>
                    <a:schemeClr val="bg1"/>
                  </a:solidFill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</a:rPr>
                <a:t>direitos</a:t>
              </a:r>
              <a:r>
                <a:rPr lang="en-GB" sz="2000" dirty="0">
                  <a:solidFill>
                    <a:schemeClr val="bg1"/>
                  </a:solidFill>
                </a:rPr>
                <a:t>;</a:t>
              </a:r>
            </a:p>
          </p:txBody>
        </p:sp>
        <p:sp>
          <p:nvSpPr>
            <p:cNvPr id="22" name="Triângulo 21">
              <a:extLst>
                <a:ext uri="{FF2B5EF4-FFF2-40B4-BE49-F238E27FC236}">
                  <a16:creationId xmlns:a16="http://schemas.microsoft.com/office/drawing/2014/main" id="{63AE354D-5513-6D49-A9CC-EB4266D0E8DA}"/>
                </a:ext>
              </a:extLst>
            </p:cNvPr>
            <p:cNvSpPr/>
            <p:nvPr/>
          </p:nvSpPr>
          <p:spPr>
            <a:xfrm rot="10800000">
              <a:off x="432064" y="1686239"/>
              <a:ext cx="772267" cy="346852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9789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EC9A1BD-11C4-B942-AA75-EAFF9ECB25FC}"/>
              </a:ext>
            </a:extLst>
          </p:cNvPr>
          <p:cNvGrpSpPr/>
          <p:nvPr/>
        </p:nvGrpSpPr>
        <p:grpSpPr>
          <a:xfrm>
            <a:off x="0" y="-19019"/>
            <a:ext cx="12192000" cy="6962760"/>
            <a:chOff x="0" y="-19019"/>
            <a:chExt cx="12192000" cy="696276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F56FB1C-E19D-BC45-ABBD-7175809667EF}"/>
                </a:ext>
              </a:extLst>
            </p:cNvPr>
            <p:cNvSpPr/>
            <p:nvPr/>
          </p:nvSpPr>
          <p:spPr>
            <a:xfrm>
              <a:off x="0" y="-19019"/>
              <a:ext cx="12192000" cy="69364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" name="Imagem 2" descr="Uma imagem com interior, arma, preto&#10;&#10;Descrição gerada automaticamente">
              <a:extLst>
                <a:ext uri="{FF2B5EF4-FFF2-40B4-BE49-F238E27FC236}">
                  <a16:creationId xmlns:a16="http://schemas.microsoft.com/office/drawing/2014/main" id="{E60D2058-A9AD-704F-ADE2-8432DB28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682859"/>
              <a:ext cx="7574751" cy="4260882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358" name="Google Shape;5358;p27"/>
          <p:cNvSpPr txBox="1">
            <a:spLocks noGrp="1"/>
          </p:cNvSpPr>
          <p:nvPr>
            <p:ph type="sldNum" idx="12"/>
          </p:nvPr>
        </p:nvSpPr>
        <p:spPr>
          <a:xfrm>
            <a:off x="5900362" y="6552319"/>
            <a:ext cx="39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2D39002-E103-9B4E-A72D-751FB09B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47582"/>
            <a:ext cx="11838445" cy="68910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Gestão Coletiva de </a:t>
            </a:r>
            <a:r>
              <a:rPr lang="en-GB" sz="3200" b="1" dirty="0" err="1">
                <a:solidFill>
                  <a:schemeClr val="bg1"/>
                </a:solidFill>
              </a:rPr>
              <a:t>Direitos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Sobre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Gravações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Musicais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Pontos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Esseciais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99F9E89-70E1-A344-9438-FE3D98181F9F}"/>
              </a:ext>
            </a:extLst>
          </p:cNvPr>
          <p:cNvSpPr txBox="1">
            <a:spLocks/>
          </p:cNvSpPr>
          <p:nvPr/>
        </p:nvSpPr>
        <p:spPr>
          <a:xfrm>
            <a:off x="2351254" y="1352582"/>
            <a:ext cx="9662946" cy="28010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GB" sz="1900" b="1" dirty="0">
                <a:solidFill>
                  <a:schemeClr val="bg1"/>
                </a:solidFill>
              </a:rPr>
              <a:t>A </a:t>
            </a:r>
            <a:r>
              <a:rPr lang="en-GB" sz="1900" b="1" dirty="0" err="1">
                <a:solidFill>
                  <a:schemeClr val="bg1"/>
                </a:solidFill>
              </a:rPr>
              <a:t>gestão</a:t>
            </a:r>
            <a:r>
              <a:rPr lang="en-GB" sz="1900" b="1" dirty="0">
                <a:solidFill>
                  <a:schemeClr val="bg1"/>
                </a:solidFill>
              </a:rPr>
              <a:t> </a:t>
            </a:r>
            <a:r>
              <a:rPr lang="en-GB" sz="1900" b="1" dirty="0" err="1">
                <a:solidFill>
                  <a:schemeClr val="bg1"/>
                </a:solidFill>
              </a:rPr>
              <a:t>coletiva</a:t>
            </a:r>
            <a:r>
              <a:rPr lang="en-GB" sz="1900" b="1" dirty="0">
                <a:solidFill>
                  <a:schemeClr val="bg1"/>
                </a:solidFill>
              </a:rPr>
              <a:t> </a:t>
            </a:r>
            <a:r>
              <a:rPr lang="en-GB" sz="1900" b="1" dirty="0" err="1">
                <a:solidFill>
                  <a:schemeClr val="bg1"/>
                </a:solidFill>
              </a:rPr>
              <a:t>deve</a:t>
            </a:r>
            <a:r>
              <a:rPr lang="en-GB" sz="1900" b="1" dirty="0">
                <a:solidFill>
                  <a:schemeClr val="bg1"/>
                </a:solidFill>
              </a:rPr>
              <a:t> ser </a:t>
            </a:r>
            <a:r>
              <a:rPr lang="en-GB" sz="1900" b="1" dirty="0" err="1">
                <a:solidFill>
                  <a:schemeClr val="bg1"/>
                </a:solidFill>
              </a:rPr>
              <a:t>sempre</a:t>
            </a:r>
            <a:r>
              <a:rPr lang="en-GB" sz="1900" b="1" dirty="0">
                <a:solidFill>
                  <a:schemeClr val="bg1"/>
                </a:solidFill>
              </a:rPr>
              <a:t> </a:t>
            </a:r>
            <a:r>
              <a:rPr lang="en-GB" sz="1900" b="1" dirty="0" err="1">
                <a:solidFill>
                  <a:schemeClr val="bg1"/>
                </a:solidFill>
              </a:rPr>
              <a:t>uma</a:t>
            </a:r>
            <a:r>
              <a:rPr lang="en-GB" sz="1900" b="1" dirty="0">
                <a:solidFill>
                  <a:schemeClr val="bg1"/>
                </a:solidFill>
              </a:rPr>
              <a:t> </a:t>
            </a:r>
            <a:r>
              <a:rPr lang="en-GB" sz="1900" b="1" dirty="0" err="1">
                <a:solidFill>
                  <a:schemeClr val="bg1"/>
                </a:solidFill>
              </a:rPr>
              <a:t>escolha</a:t>
            </a:r>
            <a:r>
              <a:rPr lang="en-GB" sz="1900" b="1" dirty="0">
                <a:solidFill>
                  <a:schemeClr val="bg1"/>
                </a:solidFill>
              </a:rPr>
              <a:t> </a:t>
            </a:r>
            <a:r>
              <a:rPr lang="en-GB" sz="1900" b="1" dirty="0" err="1">
                <a:solidFill>
                  <a:schemeClr val="bg1"/>
                </a:solidFill>
              </a:rPr>
              <a:t>voluntária</a:t>
            </a:r>
            <a:r>
              <a:rPr lang="en-GB" sz="1900" b="1" dirty="0">
                <a:solidFill>
                  <a:schemeClr val="bg1"/>
                </a:solidFill>
              </a:rPr>
              <a:t> dos </a:t>
            </a:r>
            <a:r>
              <a:rPr lang="en-GB" sz="1900" b="1" dirty="0" err="1">
                <a:solidFill>
                  <a:schemeClr val="bg1"/>
                </a:solidFill>
              </a:rPr>
              <a:t>titulares</a:t>
            </a:r>
            <a:r>
              <a:rPr lang="en-GB" sz="1900" b="1" dirty="0">
                <a:solidFill>
                  <a:schemeClr val="bg1"/>
                </a:solidFill>
              </a:rPr>
              <a:t> de </a:t>
            </a:r>
            <a:r>
              <a:rPr lang="en-GB" sz="1900" b="1" dirty="0" err="1">
                <a:solidFill>
                  <a:schemeClr val="bg1"/>
                </a:solidFill>
              </a:rPr>
              <a:t>direitos</a:t>
            </a:r>
            <a:endParaRPr lang="en-GB" sz="1900" b="1" dirty="0">
              <a:solidFill>
                <a:schemeClr val="bg1"/>
              </a:solidFill>
            </a:endParaRP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>
                <a:solidFill>
                  <a:schemeClr val="bg1"/>
                </a:solidFill>
              </a:rPr>
              <a:t>É </a:t>
            </a:r>
            <a:r>
              <a:rPr lang="en-GB" sz="1900" dirty="0" err="1">
                <a:solidFill>
                  <a:schemeClr val="bg1"/>
                </a:solidFill>
              </a:rPr>
              <a:t>escolhida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sempre</a:t>
            </a:r>
            <a:r>
              <a:rPr lang="en-GB" sz="1900" dirty="0">
                <a:solidFill>
                  <a:schemeClr val="bg1"/>
                </a:solidFill>
              </a:rPr>
              <a:t> que for </a:t>
            </a:r>
            <a:r>
              <a:rPr lang="en-GB" sz="1900" dirty="0" err="1">
                <a:solidFill>
                  <a:schemeClr val="bg1"/>
                </a:solidFill>
              </a:rPr>
              <a:t>economicamente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eficiente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 err="1">
                <a:solidFill>
                  <a:schemeClr val="bg1"/>
                </a:solidFill>
              </a:rPr>
              <a:t>Fator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determinante</a:t>
            </a:r>
            <a:r>
              <a:rPr lang="en-GB" sz="1900" dirty="0">
                <a:solidFill>
                  <a:schemeClr val="bg1"/>
                </a:solidFill>
              </a:rPr>
              <a:t> – </a:t>
            </a:r>
            <a:r>
              <a:rPr lang="en-GB" sz="1900" dirty="0" err="1">
                <a:solidFill>
                  <a:schemeClr val="bg1"/>
                </a:solidFill>
              </a:rPr>
              <a:t>natureza</a:t>
            </a:r>
            <a:r>
              <a:rPr lang="en-GB" sz="1900" dirty="0">
                <a:solidFill>
                  <a:schemeClr val="bg1"/>
                </a:solidFill>
              </a:rPr>
              <a:t> do </a:t>
            </a:r>
            <a:r>
              <a:rPr lang="en-GB" sz="1900" dirty="0" err="1">
                <a:solidFill>
                  <a:schemeClr val="bg1"/>
                </a:solidFill>
              </a:rPr>
              <a:t>Uso</a:t>
            </a:r>
            <a:r>
              <a:rPr lang="en-GB" sz="1900" dirty="0">
                <a:solidFill>
                  <a:schemeClr val="bg1"/>
                </a:solidFill>
              </a:rPr>
              <a:t> e </a:t>
            </a:r>
            <a:r>
              <a:rPr lang="en-GB" sz="1900" dirty="0" err="1">
                <a:solidFill>
                  <a:schemeClr val="bg1"/>
                </a:solidFill>
              </a:rPr>
              <a:t>não</a:t>
            </a:r>
            <a:r>
              <a:rPr lang="en-GB" sz="1900" dirty="0">
                <a:solidFill>
                  <a:schemeClr val="bg1"/>
                </a:solidFill>
              </a:rPr>
              <a:t> a </a:t>
            </a:r>
            <a:r>
              <a:rPr lang="en-GB" sz="1900" dirty="0" err="1">
                <a:solidFill>
                  <a:schemeClr val="bg1"/>
                </a:solidFill>
              </a:rPr>
              <a:t>natureza</a:t>
            </a:r>
            <a:r>
              <a:rPr lang="en-GB" sz="1900" dirty="0">
                <a:solidFill>
                  <a:schemeClr val="bg1"/>
                </a:solidFill>
              </a:rPr>
              <a:t> dos </a:t>
            </a:r>
            <a:r>
              <a:rPr lang="en-GB" sz="1900" dirty="0" err="1">
                <a:solidFill>
                  <a:schemeClr val="bg1"/>
                </a:solidFill>
              </a:rPr>
              <a:t>Direitos</a:t>
            </a:r>
            <a:endParaRPr lang="en-GB" sz="1900" dirty="0">
              <a:solidFill>
                <a:schemeClr val="bg1"/>
              </a:solidFill>
            </a:endParaRP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 err="1">
                <a:solidFill>
                  <a:schemeClr val="bg1"/>
                </a:solidFill>
              </a:rPr>
              <a:t>Difusão</a:t>
            </a:r>
            <a:r>
              <a:rPr lang="en-GB" sz="1900" dirty="0">
                <a:solidFill>
                  <a:schemeClr val="bg1"/>
                </a:solidFill>
              </a:rPr>
              <a:t>, </a:t>
            </a:r>
            <a:r>
              <a:rPr lang="en-GB" sz="1900" dirty="0" err="1">
                <a:solidFill>
                  <a:schemeClr val="bg1"/>
                </a:solidFill>
              </a:rPr>
              <a:t>incluindo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satélite</a:t>
            </a:r>
            <a:r>
              <a:rPr lang="en-GB" sz="1900" dirty="0">
                <a:solidFill>
                  <a:schemeClr val="bg1"/>
                </a:solidFill>
              </a:rPr>
              <a:t> e </a:t>
            </a:r>
            <a:r>
              <a:rPr lang="en-GB" sz="1900" dirty="0" err="1">
                <a:solidFill>
                  <a:schemeClr val="bg1"/>
                </a:solidFill>
              </a:rPr>
              <a:t>cabo</a:t>
            </a:r>
            <a:r>
              <a:rPr lang="en-GB" sz="1900" dirty="0">
                <a:solidFill>
                  <a:schemeClr val="bg1"/>
                </a:solidFill>
              </a:rPr>
              <a:t> (Art 15 WPPT)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 err="1">
                <a:solidFill>
                  <a:schemeClr val="bg1"/>
                </a:solidFill>
              </a:rPr>
              <a:t>Execução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Pública</a:t>
            </a:r>
            <a:r>
              <a:rPr lang="en-GB" sz="1900" dirty="0">
                <a:solidFill>
                  <a:schemeClr val="bg1"/>
                </a:solidFill>
              </a:rPr>
              <a:t> (Art 15 WPPT)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>
                <a:solidFill>
                  <a:schemeClr val="bg1"/>
                </a:solidFill>
              </a:rPr>
              <a:t>“Dubbing” (</a:t>
            </a:r>
            <a:r>
              <a:rPr lang="en-GB" sz="1900" dirty="0" err="1">
                <a:solidFill>
                  <a:schemeClr val="bg1"/>
                </a:solidFill>
              </a:rPr>
              <a:t>direito</a:t>
            </a:r>
            <a:r>
              <a:rPr lang="en-GB" sz="1900" dirty="0">
                <a:solidFill>
                  <a:schemeClr val="bg1"/>
                </a:solidFill>
              </a:rPr>
              <a:t> de </a:t>
            </a:r>
            <a:r>
              <a:rPr lang="en-GB" sz="1900" dirty="0" err="1">
                <a:solidFill>
                  <a:schemeClr val="bg1"/>
                </a:solidFill>
              </a:rPr>
              <a:t>reprodução</a:t>
            </a:r>
            <a:r>
              <a:rPr lang="en-GB" sz="1900" dirty="0">
                <a:solidFill>
                  <a:schemeClr val="bg1"/>
                </a:solidFill>
              </a:rPr>
              <a:t> para </a:t>
            </a:r>
            <a:r>
              <a:rPr lang="en-GB" sz="1900" dirty="0" err="1">
                <a:solidFill>
                  <a:schemeClr val="bg1"/>
                </a:solidFill>
              </a:rPr>
              <a:t>Difusão</a:t>
            </a:r>
            <a:r>
              <a:rPr lang="en-GB" sz="1900" dirty="0">
                <a:solidFill>
                  <a:schemeClr val="bg1"/>
                </a:solidFill>
              </a:rPr>
              <a:t> e </a:t>
            </a:r>
            <a:r>
              <a:rPr lang="en-GB" sz="1900" dirty="0" err="1">
                <a:solidFill>
                  <a:schemeClr val="bg1"/>
                </a:solidFill>
              </a:rPr>
              <a:t>Execução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Pública</a:t>
            </a:r>
            <a:r>
              <a:rPr lang="en-GB" sz="1900" dirty="0">
                <a:solidFill>
                  <a:schemeClr val="bg1"/>
                </a:solidFill>
              </a:rPr>
              <a:t>)</a:t>
            </a:r>
          </a:p>
          <a:p>
            <a:pPr lvl="2" algn="just">
              <a:lnSpc>
                <a:spcPct val="100000"/>
              </a:lnSpc>
              <a:buFont typeface="Arial" panose="020B0604020202020204" pitchFamily="34" charset="0"/>
            </a:pPr>
            <a:r>
              <a:rPr lang="en-GB" sz="1900" dirty="0" err="1">
                <a:solidFill>
                  <a:schemeClr val="bg1"/>
                </a:solidFill>
              </a:rPr>
              <a:t>Algumas</a:t>
            </a:r>
            <a:r>
              <a:rPr lang="en-GB" sz="1900" dirty="0">
                <a:solidFill>
                  <a:schemeClr val="bg1"/>
                </a:solidFill>
              </a:rPr>
              <a:t> </a:t>
            </a:r>
            <a:r>
              <a:rPr lang="en-GB" sz="1900" dirty="0" err="1">
                <a:solidFill>
                  <a:schemeClr val="bg1"/>
                </a:solidFill>
              </a:rPr>
              <a:t>utilizações</a:t>
            </a:r>
            <a:r>
              <a:rPr lang="en-GB" sz="1900" dirty="0">
                <a:solidFill>
                  <a:schemeClr val="bg1"/>
                </a:solidFill>
              </a:rPr>
              <a:t> ‘on-line’ (simulcasting e webcasting, </a:t>
            </a:r>
            <a:r>
              <a:rPr lang="en-GB" sz="1900" dirty="0" err="1">
                <a:solidFill>
                  <a:schemeClr val="bg1"/>
                </a:solidFill>
              </a:rPr>
              <a:t>serviços</a:t>
            </a:r>
            <a:r>
              <a:rPr lang="en-GB" sz="1900" dirty="0">
                <a:solidFill>
                  <a:schemeClr val="bg1"/>
                </a:solidFill>
              </a:rPr>
              <a:t> de catch-up dos </a:t>
            </a:r>
            <a:r>
              <a:rPr lang="en-GB" sz="1900" dirty="0" err="1">
                <a:solidFill>
                  <a:schemeClr val="bg1"/>
                </a:solidFill>
              </a:rPr>
              <a:t>operadores</a:t>
            </a:r>
            <a:r>
              <a:rPr lang="en-GB" sz="1900" dirty="0">
                <a:solidFill>
                  <a:schemeClr val="bg1"/>
                </a:solidFill>
              </a:rPr>
              <a:t> de </a:t>
            </a:r>
            <a:r>
              <a:rPr lang="en-GB" sz="1900" dirty="0" err="1">
                <a:solidFill>
                  <a:schemeClr val="bg1"/>
                </a:solidFill>
              </a:rPr>
              <a:t>difusão</a:t>
            </a:r>
            <a:r>
              <a:rPr lang="en-GB" sz="1900" dirty="0">
                <a:solidFill>
                  <a:schemeClr val="bg1"/>
                </a:solidFill>
              </a:rPr>
              <a:t>; </a:t>
            </a:r>
            <a:r>
              <a:rPr lang="en-GB" sz="1900" dirty="0" err="1">
                <a:solidFill>
                  <a:schemeClr val="bg1"/>
                </a:solidFill>
              </a:rPr>
              <a:t>musica</a:t>
            </a:r>
            <a:r>
              <a:rPr lang="en-GB" sz="1900" dirty="0">
                <a:solidFill>
                  <a:schemeClr val="bg1"/>
                </a:solidFill>
              </a:rPr>
              <a:t> “</a:t>
            </a:r>
            <a:r>
              <a:rPr lang="en-GB" sz="1900" dirty="0" err="1">
                <a:solidFill>
                  <a:schemeClr val="bg1"/>
                </a:solidFill>
              </a:rPr>
              <a:t>ambiente</a:t>
            </a:r>
            <a:r>
              <a:rPr lang="en-GB" sz="1900" dirty="0">
                <a:solidFill>
                  <a:schemeClr val="bg1"/>
                </a:solidFill>
              </a:rPr>
              <a:t>” para sites de web)</a:t>
            </a:r>
          </a:p>
          <a:p>
            <a:pPr marL="0" indent="0" algn="just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CB8849-9D12-3440-9A95-D1E7D37FC33A}"/>
              </a:ext>
            </a:extLst>
          </p:cNvPr>
          <p:cNvSpPr txBox="1"/>
          <p:nvPr/>
        </p:nvSpPr>
        <p:spPr>
          <a:xfrm>
            <a:off x="4686300" y="4490134"/>
            <a:ext cx="7041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GB" dirty="0" err="1">
                <a:solidFill>
                  <a:schemeClr val="bg1"/>
                </a:solidFill>
              </a:rPr>
              <a:t>primárias</a:t>
            </a:r>
            <a:r>
              <a:rPr lang="en-GB" dirty="0">
                <a:solidFill>
                  <a:schemeClr val="bg1"/>
                </a:solidFill>
              </a:rPr>
              <a:t>”, </a:t>
            </a:r>
            <a:r>
              <a:rPr lang="en-GB" dirty="0" err="1">
                <a:solidFill>
                  <a:schemeClr val="bg1"/>
                </a:solidFill>
              </a:rPr>
              <a:t>como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serviços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digitais</a:t>
            </a:r>
            <a:r>
              <a:rPr lang="en-GB" dirty="0">
                <a:solidFill>
                  <a:schemeClr val="bg1"/>
                </a:solidFill>
              </a:rPr>
              <a:t> (streaming e download) </a:t>
            </a:r>
            <a:r>
              <a:rPr lang="en-GB" dirty="0" err="1">
                <a:solidFill>
                  <a:schemeClr val="bg1"/>
                </a:solidFill>
              </a:rPr>
              <a:t>ou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vendas</a:t>
            </a:r>
            <a:r>
              <a:rPr lang="en-GB" dirty="0">
                <a:solidFill>
                  <a:schemeClr val="bg1"/>
                </a:solidFill>
              </a:rPr>
              <a:t> de CDs,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deverão</a:t>
            </a:r>
            <a:r>
              <a:rPr lang="en-GB" b="1" dirty="0">
                <a:solidFill>
                  <a:schemeClr val="bg1"/>
                </a:solidFill>
              </a:rPr>
              <a:t> ser </a:t>
            </a:r>
            <a:r>
              <a:rPr lang="en-GB" b="1" dirty="0" err="1">
                <a:solidFill>
                  <a:schemeClr val="bg1"/>
                </a:solidFill>
              </a:rPr>
              <a:t>sempre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licenciados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individualmente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b="1" dirty="0">
                <a:solidFill>
                  <a:schemeClr val="bg1"/>
                </a:solidFill>
              </a:rPr>
              <a:t>O </a:t>
            </a:r>
            <a:r>
              <a:rPr lang="en-GB" b="1" dirty="0" err="1">
                <a:solidFill>
                  <a:schemeClr val="bg1"/>
                </a:solidFill>
              </a:rPr>
              <a:t>Licenciamento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Coletivo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por </a:t>
            </a:r>
            <a:r>
              <a:rPr lang="en-GB" dirty="0" err="1">
                <a:solidFill>
                  <a:schemeClr val="bg1"/>
                </a:solidFill>
              </a:rPr>
              <a:t>regra</a:t>
            </a:r>
            <a:r>
              <a:rPr lang="en-GB" dirty="0">
                <a:solidFill>
                  <a:schemeClr val="bg1"/>
                </a:solidFill>
              </a:rPr>
              <a:t> é </a:t>
            </a:r>
            <a:r>
              <a:rPr lang="en-GB" dirty="0" err="1">
                <a:solidFill>
                  <a:schemeClr val="bg1"/>
                </a:solidFill>
              </a:rPr>
              <a:t>efetuado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em</a:t>
            </a:r>
            <a:r>
              <a:rPr lang="en-GB" dirty="0">
                <a:solidFill>
                  <a:schemeClr val="bg1"/>
                </a:solidFill>
              </a:rPr>
              <a:t> conjunto com </a:t>
            </a: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artistas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b="1" dirty="0">
                <a:solidFill>
                  <a:schemeClr val="bg1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Licenciamento</a:t>
            </a:r>
            <a:r>
              <a:rPr lang="en-GB" b="1" dirty="0">
                <a:solidFill>
                  <a:schemeClr val="bg1"/>
                </a:solidFill>
              </a:rPr>
              <a:t> Individual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efetuado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pelos</a:t>
            </a:r>
            <a:r>
              <a:rPr lang="en-GB" dirty="0">
                <a:solidFill>
                  <a:schemeClr val="bg1"/>
                </a:solidFill>
              </a:rPr>
              <a:t> Produtores </a:t>
            </a:r>
            <a:r>
              <a:rPr lang="en-GB" dirty="0" err="1">
                <a:solidFill>
                  <a:schemeClr val="bg1"/>
                </a:solidFill>
              </a:rPr>
              <a:t>inclui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direitos</a:t>
            </a:r>
            <a:r>
              <a:rPr lang="en-GB" dirty="0">
                <a:solidFill>
                  <a:schemeClr val="bg1"/>
                </a:solidFill>
              </a:rPr>
              <a:t> que </a:t>
            </a: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artistas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transferiram</a:t>
            </a:r>
            <a:r>
              <a:rPr lang="en-GB" dirty="0">
                <a:solidFill>
                  <a:schemeClr val="bg1"/>
                </a:solidFill>
              </a:rPr>
              <a:t> para as </a:t>
            </a:r>
            <a:r>
              <a:rPr lang="en-GB" dirty="0" err="1">
                <a:solidFill>
                  <a:schemeClr val="bg1"/>
                </a:solidFill>
              </a:rPr>
              <a:t>companhias</a:t>
            </a:r>
            <a:r>
              <a:rPr lang="en-GB" dirty="0">
                <a:solidFill>
                  <a:schemeClr val="bg1"/>
                </a:solidFill>
              </a:rPr>
              <a:t>. </a:t>
            </a:r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7267660" y="3829119"/>
            <a:ext cx="2467827" cy="133451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A Gestão </a:t>
            </a:r>
            <a:r>
              <a:rPr lang="pt-PT" b="1" dirty="0" err="1">
                <a:solidFill>
                  <a:schemeClr val="bg1"/>
                </a:solidFill>
              </a:rPr>
              <a:t>Colectiva</a:t>
            </a:r>
            <a:r>
              <a:rPr lang="pt-PT" b="1" dirty="0">
                <a:solidFill>
                  <a:schemeClr val="bg1"/>
                </a:solidFill>
              </a:rPr>
              <a:t> é a Solução Viável </a:t>
            </a:r>
          </a:p>
        </p:txBody>
      </p:sp>
      <p:sp>
        <p:nvSpPr>
          <p:cNvPr id="26" name="Pentágono 25">
            <a:extLst>
              <a:ext uri="{FF2B5EF4-FFF2-40B4-BE49-F238E27FC236}">
                <a16:creationId xmlns:a16="http://schemas.microsoft.com/office/drawing/2014/main" id="{E042433F-88B8-9545-8B85-096C5C0E51D7}"/>
              </a:ext>
            </a:extLst>
          </p:cNvPr>
          <p:cNvSpPr/>
          <p:nvPr/>
        </p:nvSpPr>
        <p:spPr>
          <a:xfrm>
            <a:off x="0" y="4165491"/>
            <a:ext cx="7724186" cy="1767258"/>
          </a:xfrm>
          <a:prstGeom prst="homePlate">
            <a:avLst>
              <a:gd name="adj" fmla="val 3245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6353741" y="1392177"/>
            <a:ext cx="2215589" cy="1143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Tipicamente de Gestão Individual</a:t>
            </a:r>
          </a:p>
        </p:txBody>
      </p:sp>
      <p:sp>
        <p:nvSpPr>
          <p:cNvPr id="23" name="Pentágono 22">
            <a:extLst>
              <a:ext uri="{FF2B5EF4-FFF2-40B4-BE49-F238E27FC236}">
                <a16:creationId xmlns:a16="http://schemas.microsoft.com/office/drawing/2014/main" id="{25F196EA-F64A-004C-93E3-5F64EC37B772}"/>
              </a:ext>
            </a:extLst>
          </p:cNvPr>
          <p:cNvSpPr/>
          <p:nvPr/>
        </p:nvSpPr>
        <p:spPr>
          <a:xfrm>
            <a:off x="0" y="1769865"/>
            <a:ext cx="6680200" cy="1210744"/>
          </a:xfrm>
          <a:prstGeom prst="homePlate">
            <a:avLst>
              <a:gd name="adj" fmla="val 4370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532" y="150242"/>
            <a:ext cx="8262268" cy="1143000"/>
          </a:xfrm>
        </p:spPr>
        <p:txBody>
          <a:bodyPr>
            <a:normAutofit/>
          </a:bodyPr>
          <a:lstStyle/>
          <a:p>
            <a:r>
              <a:rPr lang="pt-PT" sz="3200" b="1" dirty="0"/>
              <a:t>Modelos de Gestão dos Direitos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6D853C-CB80-5F44-A398-AACFB5A66C96}"/>
              </a:ext>
            </a:extLst>
          </p:cNvPr>
          <p:cNvSpPr/>
          <p:nvPr/>
        </p:nvSpPr>
        <p:spPr>
          <a:xfrm>
            <a:off x="673245" y="1400533"/>
            <a:ext cx="39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Direitos / Faculdades “Primários”: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F97A579-D25C-9E40-BAA7-F9BA8D18D6DE}"/>
              </a:ext>
            </a:extLst>
          </p:cNvPr>
          <p:cNvSpPr/>
          <p:nvPr/>
        </p:nvSpPr>
        <p:spPr>
          <a:xfrm>
            <a:off x="824066" y="3855374"/>
            <a:ext cx="423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Direitos / Faculdades “Secundários”: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9E5751-ECFB-594C-A204-0B649F5DF6F6}"/>
              </a:ext>
            </a:extLst>
          </p:cNvPr>
          <p:cNvSpPr/>
          <p:nvPr/>
        </p:nvSpPr>
        <p:spPr>
          <a:xfrm>
            <a:off x="673245" y="17802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. Fixação e Edição</a:t>
            </a:r>
          </a:p>
          <a:p>
            <a:pPr algn="just"/>
            <a:r>
              <a:rPr lang="pt-PT" dirty="0"/>
              <a:t>. Reprodução</a:t>
            </a:r>
          </a:p>
          <a:p>
            <a:pPr algn="just"/>
            <a:r>
              <a:rPr lang="pt-PT" dirty="0"/>
              <a:t>. Distribuição</a:t>
            </a:r>
          </a:p>
          <a:p>
            <a:pPr algn="just"/>
            <a:r>
              <a:rPr lang="pt-PT" dirty="0"/>
              <a:t>. Colocação à disposição do Público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F4581EC-DB04-754B-A02A-F88F1B8B0B43}"/>
              </a:ext>
            </a:extLst>
          </p:cNvPr>
          <p:cNvSpPr/>
          <p:nvPr/>
        </p:nvSpPr>
        <p:spPr>
          <a:xfrm>
            <a:off x="985492" y="41784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b="1" dirty="0"/>
              <a:t>Comunicação Pública </a:t>
            </a:r>
          </a:p>
          <a:p>
            <a:pPr algn="just"/>
            <a:r>
              <a:rPr lang="pt-PT" dirty="0"/>
              <a:t>      . Difusão terrestres;</a:t>
            </a:r>
          </a:p>
          <a:p>
            <a:pPr algn="just"/>
            <a:r>
              <a:rPr lang="pt-PT" dirty="0"/>
              <a:t>      . Difusão Cabo e Satélite;</a:t>
            </a:r>
          </a:p>
          <a:p>
            <a:pPr algn="just"/>
            <a:r>
              <a:rPr lang="pt-PT" dirty="0"/>
              <a:t>      . Difusão via Internet;</a:t>
            </a:r>
          </a:p>
          <a:p>
            <a:pPr algn="just"/>
            <a:r>
              <a:rPr lang="pt-PT" dirty="0"/>
              <a:t>      . Execução Pública, Representação e Exibição;</a:t>
            </a:r>
          </a:p>
          <a:p>
            <a:pPr algn="just"/>
            <a:r>
              <a:rPr lang="pt-PT" b="1" dirty="0"/>
              <a:t>Cópia Privada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D67FEBD-49C1-5F4C-B513-B3816279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1892" y="1865993"/>
            <a:ext cx="6252028" cy="312601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8971DB1C-51D2-0A4A-BC38-96BC58392DCC}"/>
              </a:ext>
            </a:extLst>
          </p:cNvPr>
          <p:cNvSpPr txBox="1"/>
          <p:nvPr/>
        </p:nvSpPr>
        <p:spPr>
          <a:xfrm>
            <a:off x="-127313" y="1000658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800" dirty="0">
                <a:solidFill>
                  <a:srgbClr val="44546A"/>
                </a:solidFill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061098C-4DE7-DE4D-AED9-EBBAA2B9C533}"/>
              </a:ext>
            </a:extLst>
          </p:cNvPr>
          <p:cNvSpPr txBox="1"/>
          <p:nvPr/>
        </p:nvSpPr>
        <p:spPr>
          <a:xfrm>
            <a:off x="66169" y="3457232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800" dirty="0">
                <a:solidFill>
                  <a:srgbClr val="44546A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4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700" y="494213"/>
            <a:ext cx="10414647" cy="689061"/>
          </a:xfrm>
        </p:spPr>
        <p:txBody>
          <a:bodyPr/>
          <a:lstStyle/>
          <a:p>
            <a:r>
              <a:rPr lang="pt-PT" sz="3200" dirty="0"/>
              <a:t>O que é Gestão Coletiva?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54600" y="1493293"/>
            <a:ext cx="69850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  <a:tabLst>
                <a:tab pos="676275" algn="l"/>
              </a:tabLst>
              <a:defRPr/>
            </a:pPr>
            <a:r>
              <a:rPr lang="pt-PT" sz="1800" dirty="0">
                <a:solidFill>
                  <a:schemeClr val="tx1"/>
                </a:solidFill>
              </a:rPr>
              <a:t>A gestão coletiva em sentido estrito é a outorga de uma licença ou a cobrança de uma remuneração: </a:t>
            </a:r>
          </a:p>
          <a:p>
            <a:pPr marL="0" lvl="1" indent="0" algn="just">
              <a:lnSpc>
                <a:spcPct val="170000"/>
              </a:lnSpc>
              <a:buNone/>
              <a:tabLst>
                <a:tab pos="676275" algn="l"/>
              </a:tabLst>
              <a:defRPr/>
            </a:pPr>
            <a:r>
              <a:rPr lang="pt-PT" sz="1400" dirty="0">
                <a:solidFill>
                  <a:schemeClr val="tx1"/>
                </a:solidFill>
              </a:rPr>
              <a:t>	Para um reportório: relativamente vasto e relativamente indiferenciado;</a:t>
            </a:r>
            <a:endParaRPr lang="en-US" sz="14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70000"/>
              </a:lnSpc>
              <a:buNone/>
              <a:tabLst>
                <a:tab pos="676275" algn="l"/>
              </a:tabLst>
              <a:defRPr/>
            </a:pPr>
            <a:r>
              <a:rPr lang="pt-PT" sz="1400" dirty="0">
                <a:solidFill>
                  <a:schemeClr val="tx1"/>
                </a:solidFill>
              </a:rPr>
              <a:t>	Em representação de um conjunto de titulares;</a:t>
            </a:r>
            <a:endParaRPr lang="en-US" sz="14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70000"/>
              </a:lnSpc>
              <a:buNone/>
              <a:tabLst>
                <a:tab pos="676275" algn="l"/>
              </a:tabLst>
              <a:defRPr/>
            </a:pPr>
            <a:r>
              <a:rPr lang="en-US" sz="1400" dirty="0">
                <a:solidFill>
                  <a:schemeClr val="tx1"/>
                </a:solidFill>
              </a:rPr>
              <a:t>	M</a:t>
            </a:r>
            <a:r>
              <a:rPr lang="pt-PT" sz="1400" dirty="0" err="1">
                <a:solidFill>
                  <a:schemeClr val="tx1"/>
                </a:solidFill>
              </a:rPr>
              <a:t>ediante</a:t>
            </a:r>
            <a:r>
              <a:rPr lang="pt-PT" sz="1400" dirty="0">
                <a:solidFill>
                  <a:schemeClr val="tx1"/>
                </a:solidFill>
              </a:rPr>
              <a:t> uma contrapartida (remuneração) idêntica e comum para todo o 	conjunto do reportório;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70000"/>
              </a:lnSpc>
              <a:buNone/>
              <a:tabLst>
                <a:tab pos="676275" algn="l"/>
              </a:tabLst>
              <a:defRPr/>
            </a:pPr>
            <a:r>
              <a:rPr lang="pt-PT" sz="1800" dirty="0">
                <a:solidFill>
                  <a:schemeClr val="tx1"/>
                </a:solidFill>
              </a:rPr>
              <a:t>Por parte de uma entidade que, não sendo titular dos direitos sobre tal reportório, está encarregada de os gerir em representação dos respetivos titulares.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FF70F86-6942-284E-9418-F3B395EE4F57}"/>
              </a:ext>
            </a:extLst>
          </p:cNvPr>
          <p:cNvGrpSpPr/>
          <p:nvPr/>
        </p:nvGrpSpPr>
        <p:grpSpPr>
          <a:xfrm>
            <a:off x="5380637" y="2640354"/>
            <a:ext cx="330200" cy="1230220"/>
            <a:chOff x="5181600" y="2526054"/>
            <a:chExt cx="330200" cy="123022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72AD4A5-322C-9246-ADB6-18C5D906D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3" y="2526054"/>
              <a:ext cx="309407" cy="2959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A1313B1-83DE-014E-8647-6E192CA6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993172"/>
              <a:ext cx="309407" cy="29598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544B659-B50A-1841-A863-AB09A8D4B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3" y="3460290"/>
              <a:ext cx="309407" cy="295984"/>
            </a:xfrm>
            <a:prstGeom prst="rect">
              <a:avLst/>
            </a:prstGeom>
          </p:spPr>
        </p:pic>
      </p:grpSp>
      <p:pic>
        <p:nvPicPr>
          <p:cNvPr id="15" name="Imagem 14" descr="Uma imagem com portátil, interior, computador, parede&#10;&#10;Descrição gerada automaticamente">
            <a:extLst>
              <a:ext uri="{FF2B5EF4-FFF2-40B4-BE49-F238E27FC236}">
                <a16:creationId xmlns:a16="http://schemas.microsoft.com/office/drawing/2014/main" id="{5991E6BE-455F-6D40-9909-8FC286709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r="15431"/>
          <a:stretch/>
        </p:blipFill>
        <p:spPr>
          <a:xfrm>
            <a:off x="0" y="341032"/>
            <a:ext cx="4665274" cy="6108700"/>
          </a:xfrm>
          <a:prstGeom prst="rect">
            <a:avLst/>
          </a:prstGeom>
        </p:spPr>
      </p:pic>
      <p:sp>
        <p:nvSpPr>
          <p:cNvPr id="16" name="Google Shape;5320;p23">
            <a:extLst>
              <a:ext uri="{FF2B5EF4-FFF2-40B4-BE49-F238E27FC236}">
                <a16:creationId xmlns:a16="http://schemas.microsoft.com/office/drawing/2014/main" id="{1E6AD40D-1E6A-394D-A856-D534C07C5142}"/>
              </a:ext>
            </a:extLst>
          </p:cNvPr>
          <p:cNvSpPr/>
          <p:nvPr/>
        </p:nvSpPr>
        <p:spPr>
          <a:xfrm>
            <a:off x="0" y="341032"/>
            <a:ext cx="4665274" cy="6175935"/>
          </a:xfrm>
          <a:custGeom>
            <a:avLst/>
            <a:gdLst/>
            <a:ahLst/>
            <a:cxnLst/>
            <a:rect l="l" t="t" r="r" b="b"/>
            <a:pathLst>
              <a:path w="6345555" h="7560309" extrusionOk="0">
                <a:moveTo>
                  <a:pt x="6344996" y="0"/>
                </a:moveTo>
                <a:lnTo>
                  <a:pt x="0" y="0"/>
                </a:lnTo>
                <a:lnTo>
                  <a:pt x="0" y="7559992"/>
                </a:lnTo>
                <a:lnTo>
                  <a:pt x="6344996" y="7559992"/>
                </a:lnTo>
                <a:lnTo>
                  <a:pt x="6344996" y="0"/>
                </a:lnTo>
                <a:close/>
              </a:path>
            </a:pathLst>
          </a:custGeom>
          <a:solidFill>
            <a:srgbClr val="191970">
              <a:alpha val="1176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9195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0" name="Google Shape;5370;p28" descr="IFPI Swoosh full page.png"/>
          <p:cNvPicPr preferRelativeResize="0"/>
          <p:nvPr/>
        </p:nvPicPr>
        <p:blipFill rotWithShape="1">
          <a:blip r:embed="rId3">
            <a:alphaModFix amt="37000"/>
          </a:blip>
          <a:srcRect/>
          <a:stretch/>
        </p:blipFill>
        <p:spPr>
          <a:xfrm>
            <a:off x="8845866" y="1605220"/>
            <a:ext cx="5135607" cy="288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371" name="Google Shape;5371;p28"/>
          <p:cNvSpPr txBox="1">
            <a:spLocks noGrp="1"/>
          </p:cNvSpPr>
          <p:nvPr>
            <p:ph type="title"/>
          </p:nvPr>
        </p:nvSpPr>
        <p:spPr>
          <a:xfrm>
            <a:off x="402139" y="560071"/>
            <a:ext cx="104145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t-PT" sz="3200" dirty="0"/>
              <a:t>Em Uma Frase:</a:t>
            </a:r>
            <a:endParaRPr dirty="0"/>
          </a:p>
        </p:txBody>
      </p:sp>
      <p:sp>
        <p:nvSpPr>
          <p:cNvPr id="5372" name="Google Shape;5372;p28"/>
          <p:cNvSpPr txBox="1">
            <a:spLocks noGrp="1"/>
          </p:cNvSpPr>
          <p:nvPr>
            <p:ph type="sldNum" idx="12"/>
          </p:nvPr>
        </p:nvSpPr>
        <p:spPr>
          <a:xfrm>
            <a:off x="5900362" y="6552319"/>
            <a:ext cx="39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5373" name="Google Shape;5373;p28"/>
          <p:cNvSpPr/>
          <p:nvPr/>
        </p:nvSpPr>
        <p:spPr>
          <a:xfrm>
            <a:off x="241" y="1007521"/>
            <a:ext cx="243954" cy="2748648"/>
          </a:xfrm>
          <a:custGeom>
            <a:avLst/>
            <a:gdLst/>
            <a:ahLst/>
            <a:cxnLst/>
            <a:rect l="l" t="t" r="r" b="b"/>
            <a:pathLst>
              <a:path w="213995" h="2411095" extrusionOk="0">
                <a:moveTo>
                  <a:pt x="0" y="2410498"/>
                </a:moveTo>
                <a:lnTo>
                  <a:pt x="213372" y="2410498"/>
                </a:lnTo>
                <a:lnTo>
                  <a:pt x="213372" y="0"/>
                </a:lnTo>
                <a:lnTo>
                  <a:pt x="0" y="0"/>
                </a:lnTo>
                <a:lnTo>
                  <a:pt x="0" y="2410498"/>
                </a:lnTo>
                <a:close/>
              </a:path>
            </a:pathLst>
          </a:custGeom>
          <a:solidFill>
            <a:srgbClr val="1919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2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4" name="Google Shape;5374;p28"/>
          <p:cNvSpPr txBox="1"/>
          <p:nvPr/>
        </p:nvSpPr>
        <p:spPr>
          <a:xfrm>
            <a:off x="402139" y="785910"/>
            <a:ext cx="8476476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principal atividade de uma entidade de gestão coletiva é: </a:t>
            </a:r>
          </a:p>
          <a:p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PT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Licenciar e cobrar a remuneração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devida aos titulares de direitos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Ao maior número possível de utilizadores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Com o maior tarifário possível e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Ao menor custo possível</a:t>
            </a:r>
          </a:p>
          <a:p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… </a:t>
            </a:r>
            <a:r>
              <a:rPr lang="pt-PT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Distribuir a remuneração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forma mais: 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justa, 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eficiente e </a:t>
            </a:r>
          </a:p>
          <a:p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célere possível.</a:t>
            </a:r>
            <a:r>
              <a:rPr lang="en-GB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75" name="Google Shape;5375;p28"/>
          <p:cNvSpPr/>
          <p:nvPr/>
        </p:nvSpPr>
        <p:spPr>
          <a:xfrm rot="10800000">
            <a:off x="8006702" y="3006419"/>
            <a:ext cx="3799800" cy="6099300"/>
          </a:xfrm>
          <a:prstGeom prst="diagStripe">
            <a:avLst>
              <a:gd name="adj" fmla="val 91444"/>
            </a:avLst>
          </a:prstGeom>
          <a:solidFill>
            <a:srgbClr val="19197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6" name="Google Shape;5376;p28"/>
          <p:cNvSpPr/>
          <p:nvPr/>
        </p:nvSpPr>
        <p:spPr>
          <a:xfrm>
            <a:off x="10615417" y="491946"/>
            <a:ext cx="2788500" cy="4476000"/>
          </a:xfrm>
          <a:prstGeom prst="diagStripe">
            <a:avLst>
              <a:gd name="adj" fmla="val 87177"/>
            </a:avLst>
          </a:prstGeom>
          <a:solidFill>
            <a:srgbClr val="096E43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7" name="Google Shape;5377;p28"/>
          <p:cNvSpPr/>
          <p:nvPr/>
        </p:nvSpPr>
        <p:spPr>
          <a:xfrm>
            <a:off x="8158579" y="56439"/>
            <a:ext cx="4646865" cy="6860980"/>
          </a:xfrm>
          <a:custGeom>
            <a:avLst/>
            <a:gdLst/>
            <a:ahLst/>
            <a:cxnLst/>
            <a:rect l="l" t="t" r="r" b="b"/>
            <a:pathLst>
              <a:path w="6345555" h="7560309" extrusionOk="0">
                <a:moveTo>
                  <a:pt x="6344996" y="0"/>
                </a:moveTo>
                <a:lnTo>
                  <a:pt x="0" y="0"/>
                </a:lnTo>
                <a:lnTo>
                  <a:pt x="0" y="7559992"/>
                </a:lnTo>
                <a:lnTo>
                  <a:pt x="6344996" y="7559992"/>
                </a:lnTo>
                <a:lnTo>
                  <a:pt x="6344996" y="0"/>
                </a:lnTo>
                <a:close/>
              </a:path>
            </a:pathLst>
          </a:custGeom>
          <a:solidFill>
            <a:srgbClr val="AAAABC">
              <a:alpha val="1294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2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9617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58797DD4-0A13-F649-999F-35271EC47F3E}"/>
              </a:ext>
            </a:extLst>
          </p:cNvPr>
          <p:cNvSpPr/>
          <p:nvPr/>
        </p:nvSpPr>
        <p:spPr>
          <a:xfrm>
            <a:off x="406398" y="4531341"/>
            <a:ext cx="11988802" cy="1773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BE65A75D-2252-A840-B44A-A8CEE7B7F9C6}"/>
              </a:ext>
            </a:extLst>
          </p:cNvPr>
          <p:cNvSpPr/>
          <p:nvPr/>
        </p:nvSpPr>
        <p:spPr>
          <a:xfrm>
            <a:off x="406398" y="3197843"/>
            <a:ext cx="11988802" cy="11836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6C8EEDD-674F-D04E-A18D-07B586CDD65C}"/>
              </a:ext>
            </a:extLst>
          </p:cNvPr>
          <p:cNvSpPr/>
          <p:nvPr/>
        </p:nvSpPr>
        <p:spPr>
          <a:xfrm>
            <a:off x="406398" y="2013656"/>
            <a:ext cx="11988802" cy="1085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64FFA-9035-4BC5-9FED-B5BF4CC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48B0B-FC0F-2F44-AA84-9581F281A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E8842-615B-4A61-9591-3CCC0FDD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8" y="469285"/>
            <a:ext cx="10414647" cy="1202177"/>
          </a:xfrm>
        </p:spPr>
        <p:txBody>
          <a:bodyPr>
            <a:normAutofit/>
          </a:bodyPr>
          <a:lstStyle/>
          <a:p>
            <a:r>
              <a:rPr lang="en-GB" sz="3200" dirty="0"/>
              <a:t>“Governance” </a:t>
            </a:r>
            <a:r>
              <a:rPr lang="en-GB" sz="3200" dirty="0" err="1"/>
              <a:t>ou</a:t>
            </a:r>
            <a:r>
              <a:rPr lang="en-GB" sz="3200" dirty="0"/>
              <a:t> </a:t>
            </a:r>
            <a:r>
              <a:rPr lang="en-GB" sz="3200" dirty="0" err="1"/>
              <a:t>Governo</a:t>
            </a:r>
            <a:r>
              <a:rPr lang="en-GB" sz="3200" dirty="0"/>
              <a:t> | </a:t>
            </a:r>
            <a:r>
              <a:rPr lang="en-GB" sz="3200" dirty="0" err="1"/>
              <a:t>Governança</a:t>
            </a:r>
            <a:r>
              <a:rPr lang="en-GB" sz="3200" dirty="0"/>
              <a:t> das EGCs</a:t>
            </a:r>
            <a:br>
              <a:rPr lang="en-GB" dirty="0"/>
            </a:br>
            <a:r>
              <a:rPr lang="en-GB" dirty="0"/>
              <a:t>  </a:t>
            </a:r>
            <a:r>
              <a:rPr lang="en-GB" sz="2400" dirty="0" err="1"/>
              <a:t>Porque</a:t>
            </a:r>
            <a:r>
              <a:rPr lang="en-GB" sz="2400" dirty="0"/>
              <a:t> o que </a:t>
            </a:r>
            <a:r>
              <a:rPr lang="en-GB" sz="2400" dirty="0" err="1"/>
              <a:t>gerimos</a:t>
            </a:r>
            <a:r>
              <a:rPr lang="en-GB" sz="2400" dirty="0"/>
              <a:t> NÃO é </a:t>
            </a:r>
            <a:r>
              <a:rPr lang="en-GB" sz="2400" dirty="0" err="1"/>
              <a:t>nosso</a:t>
            </a:r>
            <a:r>
              <a:rPr lang="en-GB" sz="2400" dirty="0"/>
              <a:t> …</a:t>
            </a:r>
            <a:endParaRPr lang="en-GB" sz="2500" b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53241-1734-442D-9792-DA97880C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2" y="2144537"/>
            <a:ext cx="11379200" cy="45132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dirty="0"/>
              <a:t>O </a:t>
            </a:r>
            <a:r>
              <a:rPr lang="en-US" sz="2400" dirty="0" err="1"/>
              <a:t>Governo</a:t>
            </a:r>
            <a:r>
              <a:rPr lang="en-US" sz="2400" dirty="0"/>
              <a:t> Justo e </a:t>
            </a:r>
            <a:r>
              <a:rPr lang="en-US" sz="2400" dirty="0" err="1"/>
              <a:t>transparente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EGC e a </a:t>
            </a:r>
            <a:r>
              <a:rPr lang="en-US" sz="2400" dirty="0" err="1"/>
              <a:t>participação</a:t>
            </a:r>
            <a:r>
              <a:rPr lang="en-US" sz="2400" dirty="0"/>
              <a:t> dos dos </a:t>
            </a:r>
            <a:r>
              <a:rPr lang="en-US" sz="2400" dirty="0" err="1"/>
              <a:t>titulares</a:t>
            </a:r>
            <a:r>
              <a:rPr lang="en-US" sz="2400" dirty="0"/>
              <a:t> de </a:t>
            </a:r>
            <a:r>
              <a:rPr lang="en-US" sz="2400" dirty="0" err="1"/>
              <a:t>direitos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condições</a:t>
            </a:r>
            <a:r>
              <a:rPr lang="en-US" sz="2400" dirty="0"/>
              <a:t> </a:t>
            </a:r>
            <a:r>
              <a:rPr lang="en-US" sz="2400" dirty="0" err="1"/>
              <a:t>essenciais</a:t>
            </a:r>
            <a:r>
              <a:rPr lang="en-US" sz="2400" dirty="0"/>
              <a:t> que </a:t>
            </a:r>
            <a:r>
              <a:rPr lang="en-US" sz="2400" dirty="0" err="1"/>
              <a:t>afetam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a </a:t>
            </a:r>
            <a:r>
              <a:rPr lang="en-US" sz="2400" dirty="0" err="1"/>
              <a:t>atividade</a:t>
            </a:r>
            <a:r>
              <a:rPr lang="en-US" sz="2400" dirty="0"/>
              <a:t> da EGC </a:t>
            </a:r>
            <a:r>
              <a:rPr lang="en-US" sz="1400" dirty="0"/>
              <a:t>(</a:t>
            </a:r>
            <a:r>
              <a:rPr lang="en-US" sz="1400" dirty="0" err="1"/>
              <a:t>desde</a:t>
            </a:r>
            <a:r>
              <a:rPr lang="en-US" sz="1400" dirty="0"/>
              <a:t> a </a:t>
            </a:r>
            <a:r>
              <a:rPr lang="en-US" sz="1400" dirty="0" err="1"/>
              <a:t>fixação</a:t>
            </a:r>
            <a:r>
              <a:rPr lang="en-US" sz="1400" dirty="0"/>
              <a:t> de </a:t>
            </a:r>
            <a:r>
              <a:rPr lang="en-US" sz="1400" dirty="0" err="1"/>
              <a:t>tarifas</a:t>
            </a:r>
            <a:r>
              <a:rPr lang="en-US" sz="1400" dirty="0"/>
              <a:t> </a:t>
            </a:r>
            <a:r>
              <a:rPr lang="en-US" sz="1400" dirty="0" err="1"/>
              <a:t>à</a:t>
            </a:r>
            <a:r>
              <a:rPr lang="en-US" sz="1400" dirty="0"/>
              <a:t> </a:t>
            </a:r>
            <a:r>
              <a:rPr lang="en-US" sz="1400" dirty="0" err="1"/>
              <a:t>distribuição</a:t>
            </a:r>
            <a:r>
              <a:rPr lang="en-US" sz="1400" dirty="0"/>
              <a:t>).</a:t>
            </a:r>
            <a:endParaRPr lang="en-US" sz="2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dirty="0" err="1"/>
              <a:t>Justa</a:t>
            </a:r>
            <a:r>
              <a:rPr lang="en-US" sz="2400" dirty="0"/>
              <a:t> e </a:t>
            </a:r>
            <a:r>
              <a:rPr lang="en-US" sz="2400" dirty="0" err="1"/>
              <a:t>equilibrada</a:t>
            </a:r>
            <a:r>
              <a:rPr lang="en-US" sz="2400" dirty="0"/>
              <a:t> </a:t>
            </a:r>
            <a:r>
              <a:rPr lang="en-US" sz="2400" dirty="0" err="1"/>
              <a:t>participação</a:t>
            </a:r>
            <a:r>
              <a:rPr lang="en-US" sz="2400" dirty="0"/>
              <a:t> dos </a:t>
            </a:r>
            <a:r>
              <a:rPr lang="en-US" sz="2400" dirty="0" err="1"/>
              <a:t>titulares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processos</a:t>
            </a:r>
            <a:r>
              <a:rPr lang="en-US" sz="2400" dirty="0"/>
              <a:t> de </a:t>
            </a:r>
            <a:r>
              <a:rPr lang="en-US" sz="2400" dirty="0" err="1"/>
              <a:t>decisão</a:t>
            </a:r>
            <a:r>
              <a:rPr lang="en-US" sz="2400" dirty="0"/>
              <a:t> e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orgãos</a:t>
            </a:r>
            <a:r>
              <a:rPr lang="en-US" sz="2400" dirty="0"/>
              <a:t> </a:t>
            </a:r>
            <a:r>
              <a:rPr lang="en-US" sz="2400" dirty="0" err="1"/>
              <a:t>executivos</a:t>
            </a:r>
            <a:r>
              <a:rPr lang="en-US" sz="2400" dirty="0"/>
              <a:t>, </a:t>
            </a:r>
            <a:r>
              <a:rPr lang="en-US" sz="2400" b="1" i="1" dirty="0" err="1"/>
              <a:t>tendo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conta</a:t>
            </a:r>
            <a:r>
              <a:rPr lang="en-US" sz="2400" b="1" i="1" dirty="0"/>
              <a:t> o interesse </a:t>
            </a:r>
            <a:r>
              <a:rPr lang="en-US" sz="2400" b="1" i="1" dirty="0" err="1"/>
              <a:t>económico</a:t>
            </a:r>
            <a:r>
              <a:rPr lang="en-US" sz="2400" b="1" i="1" dirty="0"/>
              <a:t> </a:t>
            </a:r>
            <a:r>
              <a:rPr lang="en-US" sz="2400" b="1" i="1" dirty="0" err="1"/>
              <a:t>direto</a:t>
            </a:r>
            <a:r>
              <a:rPr lang="en-US" sz="2400" b="1" i="1" dirty="0"/>
              <a:t> que o </a:t>
            </a:r>
            <a:r>
              <a:rPr lang="en-US" sz="2400" b="1" i="1" dirty="0" err="1"/>
              <a:t>membro</a:t>
            </a:r>
            <a:r>
              <a:rPr lang="en-US" sz="2400" b="1" i="1" dirty="0"/>
              <a:t> </a:t>
            </a:r>
            <a:r>
              <a:rPr lang="en-US" sz="2400" b="1" i="1" dirty="0" err="1"/>
              <a:t>tem</a:t>
            </a:r>
            <a:r>
              <a:rPr lang="en-US" sz="2400" b="1" i="1" dirty="0"/>
              <a:t> no </a:t>
            </a:r>
            <a:r>
              <a:rPr lang="en-US" sz="2400" b="1" i="1" dirty="0" err="1"/>
              <a:t>funcionamento</a:t>
            </a:r>
            <a:r>
              <a:rPr lang="en-US" sz="2400" b="1" i="1" dirty="0"/>
              <a:t> da EGC </a:t>
            </a:r>
            <a:r>
              <a:rPr lang="en-US" sz="1400" dirty="0"/>
              <a:t>(Sec. 6.1 do </a:t>
            </a:r>
            <a:r>
              <a:rPr lang="en-US" sz="1400" dirty="0" err="1"/>
              <a:t>Codigo</a:t>
            </a:r>
            <a:r>
              <a:rPr lang="en-US" sz="1400" dirty="0"/>
              <a:t> de </a:t>
            </a:r>
            <a:r>
              <a:rPr lang="en-US" sz="1400" dirty="0" err="1"/>
              <a:t>Conduta</a:t>
            </a:r>
            <a:r>
              <a:rPr lang="en-US" sz="1400" dirty="0"/>
              <a:t> da IFPI)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A </a:t>
            </a:r>
            <a:r>
              <a:rPr lang="en-US" sz="2400" dirty="0" err="1"/>
              <a:t>Experiência</a:t>
            </a:r>
            <a:r>
              <a:rPr lang="en-US" sz="2400" dirty="0"/>
              <a:t> </a:t>
            </a:r>
            <a:r>
              <a:rPr lang="en-US" sz="2400" dirty="0" err="1"/>
              <a:t>demonstra</a:t>
            </a:r>
            <a:r>
              <a:rPr lang="en-US" sz="2400" dirty="0"/>
              <a:t> que um </a:t>
            </a:r>
            <a:r>
              <a:rPr lang="en-US" sz="2400" dirty="0" err="1"/>
              <a:t>bom</a:t>
            </a:r>
            <a:r>
              <a:rPr lang="en-US" sz="2400" dirty="0"/>
              <a:t> </a:t>
            </a:r>
            <a:r>
              <a:rPr lang="en-US" sz="2400" dirty="0" err="1"/>
              <a:t>Governo</a:t>
            </a:r>
            <a:r>
              <a:rPr lang="en-US" sz="2400" dirty="0"/>
              <a:t> da EGC </a:t>
            </a:r>
            <a:r>
              <a:rPr lang="en-US" sz="2400" dirty="0" err="1"/>
              <a:t>assegura</a:t>
            </a:r>
            <a:r>
              <a:rPr lang="en-US" sz="2400" dirty="0"/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Um </a:t>
            </a:r>
            <a:r>
              <a:rPr lang="en-US" dirty="0" err="1"/>
              <a:t>funcionamento</a:t>
            </a:r>
            <a:r>
              <a:rPr lang="en-US" dirty="0"/>
              <a:t>, </a:t>
            </a:r>
            <a:r>
              <a:rPr lang="en-US" dirty="0" err="1"/>
              <a:t>auditável</a:t>
            </a:r>
            <a:r>
              <a:rPr lang="en-US" dirty="0"/>
              <a:t> e </a:t>
            </a:r>
            <a:r>
              <a:rPr lang="en-US" dirty="0" err="1"/>
              <a:t>transparente</a:t>
            </a:r>
            <a:r>
              <a:rPr lang="en-US" dirty="0"/>
              <a:t>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A </a:t>
            </a:r>
            <a:r>
              <a:rPr lang="en-US" dirty="0" err="1"/>
              <a:t>fixação</a:t>
            </a:r>
            <a:r>
              <a:rPr lang="en-US" dirty="0"/>
              <a:t> de </a:t>
            </a:r>
            <a:r>
              <a:rPr lang="en-US" dirty="0" err="1"/>
              <a:t>tarifas</a:t>
            </a:r>
            <a:r>
              <a:rPr lang="en-US" dirty="0"/>
              <a:t> </a:t>
            </a:r>
            <a:r>
              <a:rPr lang="en-US" dirty="0" err="1"/>
              <a:t>racionais</a:t>
            </a:r>
            <a:r>
              <a:rPr lang="en-US" dirty="0"/>
              <a:t> e </a:t>
            </a:r>
            <a:r>
              <a:rPr lang="en-US" dirty="0" err="1"/>
              <a:t>razoáveis</a:t>
            </a:r>
            <a:r>
              <a:rPr lang="en-US" dirty="0"/>
              <a:t> que </a:t>
            </a:r>
            <a:r>
              <a:rPr lang="en-US" dirty="0" err="1"/>
              <a:t>refletem</a:t>
            </a:r>
            <a:r>
              <a:rPr lang="en-US" dirty="0"/>
              <a:t> o valor </a:t>
            </a:r>
            <a:r>
              <a:rPr lang="en-US" dirty="0" err="1"/>
              <a:t>económico</a:t>
            </a:r>
            <a:r>
              <a:rPr lang="en-US" dirty="0"/>
              <a:t> do </a:t>
            </a:r>
            <a:r>
              <a:rPr lang="en-US" dirty="0" err="1"/>
              <a:t>uso</a:t>
            </a:r>
            <a:r>
              <a:rPr lang="en-US" dirty="0"/>
              <a:t> dos </a:t>
            </a:r>
            <a:r>
              <a:rPr lang="en-US" dirty="0" err="1"/>
              <a:t>direitos</a:t>
            </a:r>
            <a:r>
              <a:rPr lang="en-US" dirty="0"/>
              <a:t>, 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justas</a:t>
            </a:r>
            <a:r>
              <a:rPr lang="en-US" dirty="0"/>
              <a:t> de </a:t>
            </a:r>
            <a:r>
              <a:rPr lang="en-US" dirty="0" err="1"/>
              <a:t>distribuição</a:t>
            </a:r>
            <a:r>
              <a:rPr lang="en-US" dirty="0"/>
              <a:t> 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distribuição</a:t>
            </a:r>
            <a:r>
              <a:rPr lang="en-US" dirty="0"/>
              <a:t> </a:t>
            </a:r>
            <a:r>
              <a:rPr lang="en-US" dirty="0" err="1"/>
              <a:t>adequada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69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94634D-06AC-44E4-91C6-15A097BB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38171"/>
            <a:ext cx="11260334" cy="48414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GB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2350" dirty="0" err="1">
                <a:solidFill>
                  <a:schemeClr val="tx1"/>
                </a:solidFill>
              </a:rPr>
              <a:t>Recolhem</a:t>
            </a:r>
            <a:r>
              <a:rPr lang="en-GB" altLang="en-US" sz="2350" dirty="0">
                <a:solidFill>
                  <a:schemeClr val="tx1"/>
                </a:solidFill>
              </a:rPr>
              <a:t> e </a:t>
            </a:r>
            <a:r>
              <a:rPr lang="en-GB" altLang="en-US" sz="2350" dirty="0" err="1">
                <a:solidFill>
                  <a:schemeClr val="tx1"/>
                </a:solidFill>
              </a:rPr>
              <a:t>partilham</a:t>
            </a:r>
            <a:r>
              <a:rPr lang="en-GB" altLang="en-US" sz="2350" dirty="0">
                <a:solidFill>
                  <a:schemeClr val="tx1"/>
                </a:solidFill>
              </a:rPr>
              <a:t> </a:t>
            </a:r>
            <a:r>
              <a:rPr lang="en-GB" altLang="en-US" sz="2350" dirty="0" err="1">
                <a:solidFill>
                  <a:schemeClr val="tx1"/>
                </a:solidFill>
              </a:rPr>
              <a:t>informação</a:t>
            </a:r>
            <a:r>
              <a:rPr lang="en-GB" altLang="en-US" sz="2350" dirty="0">
                <a:solidFill>
                  <a:schemeClr val="tx1"/>
                </a:solidFill>
              </a:rPr>
              <a:t> (know-how) e dados </a:t>
            </a:r>
          </a:p>
          <a:p>
            <a:pPr>
              <a:spcBef>
                <a:spcPts val="0"/>
              </a:spcBef>
              <a:defRPr/>
            </a:pPr>
            <a:endParaRPr lang="en-GB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2350" dirty="0" err="1">
                <a:solidFill>
                  <a:schemeClr val="tx1"/>
                </a:solidFill>
              </a:rPr>
              <a:t>Desenvolvem</a:t>
            </a:r>
            <a:r>
              <a:rPr lang="en-GB" altLang="en-US" sz="2350" dirty="0">
                <a:solidFill>
                  <a:schemeClr val="tx1"/>
                </a:solidFill>
              </a:rPr>
              <a:t> </a:t>
            </a:r>
            <a:r>
              <a:rPr lang="en-GB" altLang="en-US" sz="2350" dirty="0" err="1">
                <a:solidFill>
                  <a:schemeClr val="tx1"/>
                </a:solidFill>
              </a:rPr>
              <a:t>modelos</a:t>
            </a:r>
            <a:r>
              <a:rPr lang="en-GB" altLang="en-US" sz="2350" dirty="0">
                <a:solidFill>
                  <a:schemeClr val="tx1"/>
                </a:solidFill>
              </a:rPr>
              <a:t> </a:t>
            </a:r>
            <a:r>
              <a:rPr lang="en-GB" altLang="en-US" sz="2350" dirty="0" err="1">
                <a:solidFill>
                  <a:schemeClr val="tx1"/>
                </a:solidFill>
              </a:rPr>
              <a:t>comparativos</a:t>
            </a:r>
            <a:r>
              <a:rPr lang="en-GB" altLang="en-US" sz="2350" dirty="0">
                <a:solidFill>
                  <a:schemeClr val="tx1"/>
                </a:solidFill>
              </a:rPr>
              <a:t> de “performance” e </a:t>
            </a:r>
            <a:r>
              <a:rPr lang="en-GB" altLang="en-US" sz="2350" dirty="0" err="1">
                <a:solidFill>
                  <a:schemeClr val="tx1"/>
                </a:solidFill>
              </a:rPr>
              <a:t>estabelecem</a:t>
            </a:r>
            <a:r>
              <a:rPr lang="en-GB" altLang="en-US" sz="2350" dirty="0">
                <a:solidFill>
                  <a:schemeClr val="tx1"/>
                </a:solidFill>
              </a:rPr>
              <a:t> </a:t>
            </a:r>
            <a:r>
              <a:rPr lang="en-GB" altLang="en-US" sz="2350" dirty="0" err="1">
                <a:solidFill>
                  <a:schemeClr val="tx1"/>
                </a:solidFill>
              </a:rPr>
              <a:t>objetivos</a:t>
            </a:r>
            <a:endParaRPr lang="en-GB" altLang="en-US" sz="23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2350" dirty="0" err="1">
                <a:solidFill>
                  <a:schemeClr val="tx1"/>
                </a:solidFill>
              </a:rPr>
              <a:t>Identificam</a:t>
            </a:r>
            <a:r>
              <a:rPr lang="en-GB" altLang="en-US" sz="2350" dirty="0">
                <a:solidFill>
                  <a:schemeClr val="tx1"/>
                </a:solidFill>
              </a:rPr>
              <a:t> boas </a:t>
            </a:r>
            <a:r>
              <a:rPr lang="en-GB" altLang="en-US" sz="2350" dirty="0" err="1">
                <a:solidFill>
                  <a:schemeClr val="tx1"/>
                </a:solidFill>
              </a:rPr>
              <a:t>práticas</a:t>
            </a:r>
            <a:r>
              <a:rPr lang="en-GB" altLang="en-US" sz="2350" dirty="0">
                <a:solidFill>
                  <a:schemeClr val="tx1"/>
                </a:solidFill>
              </a:rPr>
              <a:t> e </a:t>
            </a:r>
            <a:r>
              <a:rPr lang="en-GB" altLang="en-US" sz="2350" dirty="0" err="1">
                <a:solidFill>
                  <a:schemeClr val="tx1"/>
                </a:solidFill>
              </a:rPr>
              <a:t>apoiam</a:t>
            </a:r>
            <a:r>
              <a:rPr lang="en-GB" altLang="en-US" sz="2350" dirty="0">
                <a:solidFill>
                  <a:schemeClr val="tx1"/>
                </a:solidFill>
              </a:rPr>
              <a:t> a </a:t>
            </a:r>
            <a:r>
              <a:rPr lang="en-GB" altLang="en-US" sz="2350" dirty="0" err="1">
                <a:solidFill>
                  <a:schemeClr val="tx1"/>
                </a:solidFill>
              </a:rPr>
              <a:t>sua</a:t>
            </a:r>
            <a:r>
              <a:rPr lang="en-GB" altLang="en-US" sz="2350" dirty="0">
                <a:solidFill>
                  <a:schemeClr val="tx1"/>
                </a:solidFill>
              </a:rPr>
              <a:t> </a:t>
            </a:r>
            <a:r>
              <a:rPr lang="en-GB" altLang="en-US" sz="2350" dirty="0" err="1">
                <a:solidFill>
                  <a:schemeClr val="tx1"/>
                </a:solidFill>
              </a:rPr>
              <a:t>implementação</a:t>
            </a:r>
            <a:endParaRPr lang="en-GB" altLang="en-US" sz="23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2350" dirty="0" err="1">
                <a:solidFill>
                  <a:schemeClr val="tx1"/>
                </a:solidFill>
              </a:rPr>
              <a:t>Coordenam</a:t>
            </a:r>
            <a:r>
              <a:rPr lang="en-GB" altLang="en-US" sz="2350" dirty="0">
                <a:solidFill>
                  <a:schemeClr val="tx1"/>
                </a:solidFill>
              </a:rPr>
              <a:t> e </a:t>
            </a:r>
            <a:r>
              <a:rPr lang="en-GB" altLang="en-US" sz="2350" dirty="0" err="1">
                <a:solidFill>
                  <a:schemeClr val="tx1"/>
                </a:solidFill>
              </a:rPr>
              <a:t>promovem</a:t>
            </a:r>
            <a:r>
              <a:rPr lang="en-GB" altLang="en-US" sz="2350" dirty="0">
                <a:solidFill>
                  <a:schemeClr val="tx1"/>
                </a:solidFill>
              </a:rPr>
              <a:t> a </a:t>
            </a:r>
            <a:r>
              <a:rPr lang="en-GB" altLang="en-US" sz="2350" dirty="0" err="1">
                <a:solidFill>
                  <a:schemeClr val="tx1"/>
                </a:solidFill>
              </a:rPr>
              <a:t>cooperação</a:t>
            </a:r>
            <a:endParaRPr lang="en-GB" altLang="en-US" sz="23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350" dirty="0">
                <a:solidFill>
                  <a:schemeClr val="tx1"/>
                </a:solidFill>
              </a:rPr>
              <a:t>Código de </a:t>
            </a:r>
            <a:r>
              <a:rPr lang="en-US" altLang="en-US" sz="2350" dirty="0" err="1">
                <a:solidFill>
                  <a:schemeClr val="tx1"/>
                </a:solidFill>
              </a:rPr>
              <a:t>Conduta</a:t>
            </a:r>
            <a:r>
              <a:rPr lang="en-US" altLang="en-US" sz="2350" dirty="0">
                <a:solidFill>
                  <a:schemeClr val="tx1"/>
                </a:solidFill>
              </a:rPr>
              <a:t> da IFPI para as EGCs de </a:t>
            </a:r>
            <a:r>
              <a:rPr lang="en-US" altLang="en-US" sz="2350" dirty="0" err="1">
                <a:solidFill>
                  <a:schemeClr val="tx1"/>
                </a:solidFill>
              </a:rPr>
              <a:t>direitos</a:t>
            </a:r>
            <a:r>
              <a:rPr lang="en-US" altLang="en-US" sz="2350" dirty="0">
                <a:solidFill>
                  <a:schemeClr val="tx1"/>
                </a:solidFill>
              </a:rPr>
              <a:t> </a:t>
            </a:r>
            <a:r>
              <a:rPr lang="en-US" altLang="en-US" sz="2350" dirty="0" err="1">
                <a:solidFill>
                  <a:schemeClr val="tx1"/>
                </a:solidFill>
              </a:rPr>
              <a:t>sobre</a:t>
            </a:r>
            <a:r>
              <a:rPr lang="en-US" altLang="en-US" sz="2350" dirty="0">
                <a:solidFill>
                  <a:schemeClr val="tx1"/>
                </a:solidFill>
              </a:rPr>
              <a:t> </a:t>
            </a:r>
            <a:r>
              <a:rPr lang="en-US" altLang="en-US" sz="2350" dirty="0" err="1">
                <a:solidFill>
                  <a:schemeClr val="tx1"/>
                </a:solidFill>
              </a:rPr>
              <a:t>gravações</a:t>
            </a:r>
            <a:r>
              <a:rPr lang="en-US" altLang="en-US" sz="2350" dirty="0">
                <a:solidFill>
                  <a:schemeClr val="tx1"/>
                </a:solidFill>
              </a:rPr>
              <a:t> </a:t>
            </a:r>
            <a:r>
              <a:rPr lang="en-US" altLang="en-US" sz="2350" dirty="0" err="1">
                <a:solidFill>
                  <a:schemeClr val="tx1"/>
                </a:solidFill>
              </a:rPr>
              <a:t>musicais</a:t>
            </a:r>
            <a:endParaRPr lang="en-US" altLang="en-US" sz="23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35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2350" dirty="0" err="1">
                <a:solidFill>
                  <a:schemeClr val="tx1"/>
                </a:solidFill>
              </a:rPr>
              <a:t>Diretrizes</a:t>
            </a:r>
            <a:r>
              <a:rPr lang="en-US" altLang="en-US" sz="2350" dirty="0">
                <a:solidFill>
                  <a:schemeClr val="tx1"/>
                </a:solidFill>
              </a:rPr>
              <a:t> de </a:t>
            </a:r>
            <a:r>
              <a:rPr lang="en-US" altLang="en-US" sz="2350" dirty="0" err="1">
                <a:solidFill>
                  <a:schemeClr val="tx1"/>
                </a:solidFill>
              </a:rPr>
              <a:t>monitorização</a:t>
            </a:r>
            <a:r>
              <a:rPr lang="en-US" altLang="en-US" sz="2350" dirty="0">
                <a:solidFill>
                  <a:schemeClr val="tx1"/>
                </a:solidFill>
              </a:rPr>
              <a:t> e </a:t>
            </a:r>
            <a:r>
              <a:rPr lang="en-US" altLang="en-US" sz="2350" dirty="0" err="1">
                <a:solidFill>
                  <a:schemeClr val="tx1"/>
                </a:solidFill>
              </a:rPr>
              <a:t>controlo</a:t>
            </a:r>
            <a:r>
              <a:rPr lang="en-US" altLang="en-US" sz="2350" dirty="0">
                <a:solidFill>
                  <a:schemeClr val="tx1"/>
                </a:solidFill>
              </a:rPr>
              <a:t> </a:t>
            </a:r>
            <a:r>
              <a:rPr lang="en-US" altLang="en-US" sz="2350" dirty="0" err="1">
                <a:solidFill>
                  <a:schemeClr val="tx1"/>
                </a:solidFill>
              </a:rPr>
              <a:t>financeiro</a:t>
            </a:r>
            <a:endParaRPr lang="en-US" altLang="en-US" sz="235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2350" dirty="0" err="1">
                <a:solidFill>
                  <a:schemeClr val="tx1"/>
                </a:solidFill>
              </a:rPr>
              <a:t>Princípios</a:t>
            </a:r>
            <a:r>
              <a:rPr lang="en-US" altLang="en-US" sz="2350" dirty="0">
                <a:solidFill>
                  <a:schemeClr val="tx1"/>
                </a:solidFill>
              </a:rPr>
              <a:t> e </a:t>
            </a:r>
            <a:r>
              <a:rPr lang="en-US" altLang="en-US" sz="2350" dirty="0" err="1">
                <a:solidFill>
                  <a:schemeClr val="tx1"/>
                </a:solidFill>
              </a:rPr>
              <a:t>padrões</a:t>
            </a:r>
            <a:r>
              <a:rPr lang="en-US" altLang="en-US" sz="2350" dirty="0">
                <a:solidFill>
                  <a:schemeClr val="tx1"/>
                </a:solidFill>
              </a:rPr>
              <a:t> de </a:t>
            </a:r>
            <a:r>
              <a:rPr lang="en-US" altLang="en-US" sz="2350" dirty="0" err="1">
                <a:solidFill>
                  <a:schemeClr val="tx1"/>
                </a:solidFill>
              </a:rPr>
              <a:t>Distribuição</a:t>
            </a:r>
            <a:endParaRPr lang="en-US" altLang="en-US" sz="23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GB" altLang="en-US" sz="235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91A2B9-5FE6-4D28-BADB-000F8F3C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758610"/>
            <a:ext cx="11518901" cy="689061"/>
          </a:xfrm>
        </p:spPr>
        <p:txBody>
          <a:bodyPr/>
          <a:lstStyle/>
          <a:p>
            <a:r>
              <a:rPr lang="en-GB" altLang="en-US" sz="3200" dirty="0"/>
              <a:t>A IFPI &amp; </a:t>
            </a:r>
            <a:r>
              <a:rPr lang="en-GB" altLang="en-US" sz="3200" dirty="0" err="1"/>
              <a:t>Entidades</a:t>
            </a:r>
            <a:r>
              <a:rPr lang="en-GB" altLang="en-US" sz="3200" dirty="0"/>
              <a:t> de Gestão </a:t>
            </a:r>
            <a:r>
              <a:rPr lang="en-GB" altLang="en-US" sz="3200" dirty="0" err="1"/>
              <a:t>Licenciadoras</a:t>
            </a:r>
            <a:r>
              <a:rPr lang="en-GB" altLang="en-US" sz="3200" dirty="0"/>
              <a:t> de </a:t>
            </a:r>
            <a:r>
              <a:rPr lang="en-GB" altLang="en-US" sz="3200" dirty="0" err="1"/>
              <a:t>Gravações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Musicais</a:t>
            </a:r>
            <a:r>
              <a:rPr lang="en-GB" altLang="en-US" sz="3200" dirty="0"/>
              <a:t> </a:t>
            </a:r>
            <a:endParaRPr lang="en-GB" sz="3200" dirty="0"/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C584BE46-B714-D24A-9DEE-01148F01AE98}"/>
              </a:ext>
            </a:extLst>
          </p:cNvPr>
          <p:cNvSpPr/>
          <p:nvPr/>
        </p:nvSpPr>
        <p:spPr>
          <a:xfrm>
            <a:off x="-127000" y="1917700"/>
            <a:ext cx="1371600" cy="469900"/>
          </a:xfrm>
          <a:prstGeom prst="homePlate">
            <a:avLst/>
          </a:prstGeom>
          <a:solidFill>
            <a:srgbClr val="99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Pentágono 17">
            <a:extLst>
              <a:ext uri="{FF2B5EF4-FFF2-40B4-BE49-F238E27FC236}">
                <a16:creationId xmlns:a16="http://schemas.microsoft.com/office/drawing/2014/main" id="{8D1218D7-C5DD-4744-A7ED-D4F400478153}"/>
              </a:ext>
            </a:extLst>
          </p:cNvPr>
          <p:cNvSpPr/>
          <p:nvPr/>
        </p:nvSpPr>
        <p:spPr>
          <a:xfrm>
            <a:off x="-127000" y="2578100"/>
            <a:ext cx="1371600" cy="469900"/>
          </a:xfrm>
          <a:prstGeom prst="homePlate">
            <a:avLst/>
          </a:prstGeom>
          <a:solidFill>
            <a:srgbClr val="99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Pentágono 18">
            <a:extLst>
              <a:ext uri="{FF2B5EF4-FFF2-40B4-BE49-F238E27FC236}">
                <a16:creationId xmlns:a16="http://schemas.microsoft.com/office/drawing/2014/main" id="{8FB48090-8DB8-B649-A048-1ADD69BA3970}"/>
              </a:ext>
            </a:extLst>
          </p:cNvPr>
          <p:cNvSpPr/>
          <p:nvPr/>
        </p:nvSpPr>
        <p:spPr>
          <a:xfrm>
            <a:off x="-127000" y="3263900"/>
            <a:ext cx="1371600" cy="469900"/>
          </a:xfrm>
          <a:prstGeom prst="homePlate">
            <a:avLst/>
          </a:prstGeom>
          <a:solidFill>
            <a:srgbClr val="99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Pentágono 19">
            <a:extLst>
              <a:ext uri="{FF2B5EF4-FFF2-40B4-BE49-F238E27FC236}">
                <a16:creationId xmlns:a16="http://schemas.microsoft.com/office/drawing/2014/main" id="{D333F0A6-F037-1446-B7C3-622A7291166D}"/>
              </a:ext>
            </a:extLst>
          </p:cNvPr>
          <p:cNvSpPr/>
          <p:nvPr/>
        </p:nvSpPr>
        <p:spPr>
          <a:xfrm>
            <a:off x="-127000" y="3924300"/>
            <a:ext cx="1371600" cy="469900"/>
          </a:xfrm>
          <a:prstGeom prst="homePlate">
            <a:avLst/>
          </a:prstGeom>
          <a:solidFill>
            <a:srgbClr val="99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Pentágono 20">
            <a:extLst>
              <a:ext uri="{FF2B5EF4-FFF2-40B4-BE49-F238E27FC236}">
                <a16:creationId xmlns:a16="http://schemas.microsoft.com/office/drawing/2014/main" id="{9DDDE747-8AB8-374A-B659-5A509D806D97}"/>
              </a:ext>
            </a:extLst>
          </p:cNvPr>
          <p:cNvSpPr/>
          <p:nvPr/>
        </p:nvSpPr>
        <p:spPr>
          <a:xfrm>
            <a:off x="-127000" y="4584700"/>
            <a:ext cx="1371600" cy="469900"/>
          </a:xfrm>
          <a:prstGeom prst="homePlate">
            <a:avLst/>
          </a:prstGeom>
          <a:solidFill>
            <a:srgbClr val="99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Pentágono 21">
            <a:extLst>
              <a:ext uri="{FF2B5EF4-FFF2-40B4-BE49-F238E27FC236}">
                <a16:creationId xmlns:a16="http://schemas.microsoft.com/office/drawing/2014/main" id="{EDE1A2B9-FF2E-EC42-99C2-912EFE093F50}"/>
              </a:ext>
            </a:extLst>
          </p:cNvPr>
          <p:cNvSpPr/>
          <p:nvPr/>
        </p:nvSpPr>
        <p:spPr>
          <a:xfrm>
            <a:off x="-127000" y="5411514"/>
            <a:ext cx="1917701" cy="26538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Pentágono 22">
            <a:extLst>
              <a:ext uri="{FF2B5EF4-FFF2-40B4-BE49-F238E27FC236}">
                <a16:creationId xmlns:a16="http://schemas.microsoft.com/office/drawing/2014/main" id="{7A116A86-6DFA-E747-A195-EAFA442580CA}"/>
              </a:ext>
            </a:extLst>
          </p:cNvPr>
          <p:cNvSpPr/>
          <p:nvPr/>
        </p:nvSpPr>
        <p:spPr>
          <a:xfrm>
            <a:off x="-127001" y="5806528"/>
            <a:ext cx="1917701" cy="26538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Google Shape;5375;p28">
            <a:extLst>
              <a:ext uri="{FF2B5EF4-FFF2-40B4-BE49-F238E27FC236}">
                <a16:creationId xmlns:a16="http://schemas.microsoft.com/office/drawing/2014/main" id="{F403CB24-5903-0549-B0D0-FFAF4914FFF9}"/>
              </a:ext>
            </a:extLst>
          </p:cNvPr>
          <p:cNvSpPr/>
          <p:nvPr/>
        </p:nvSpPr>
        <p:spPr>
          <a:xfrm rot="10800000">
            <a:off x="8265200" y="5030387"/>
            <a:ext cx="3799800" cy="6099300"/>
          </a:xfrm>
          <a:prstGeom prst="diagStripe">
            <a:avLst>
              <a:gd name="adj" fmla="val 91444"/>
            </a:avLst>
          </a:prstGeom>
          <a:solidFill>
            <a:srgbClr val="19197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5376;p28">
            <a:extLst>
              <a:ext uri="{FF2B5EF4-FFF2-40B4-BE49-F238E27FC236}">
                <a16:creationId xmlns:a16="http://schemas.microsoft.com/office/drawing/2014/main" id="{0E42295D-4614-254D-8B89-C8498C952F72}"/>
              </a:ext>
            </a:extLst>
          </p:cNvPr>
          <p:cNvSpPr/>
          <p:nvPr/>
        </p:nvSpPr>
        <p:spPr>
          <a:xfrm>
            <a:off x="10835815" y="2515914"/>
            <a:ext cx="2788500" cy="4476000"/>
          </a:xfrm>
          <a:prstGeom prst="diagStripe">
            <a:avLst>
              <a:gd name="adj" fmla="val 87177"/>
            </a:avLst>
          </a:prstGeom>
          <a:solidFill>
            <a:srgbClr val="096E43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2800871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P Style Template" id="{39CC552F-3806-D34D-BB37-847094AEF7F9}" vid="{AA952E2F-87AD-F24F-8173-E91D743559C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P Style Template" id="{39CC552F-3806-D34D-BB37-847094AEF7F9}" vid="{AA952E2F-87AD-F24F-8173-E91D743559CA}"/>
    </a:ext>
  </a:extLst>
</a:theme>
</file>

<file path=ppt/theme/theme3.xml><?xml version="1.0" encoding="utf-8"?>
<a:theme xmlns:a="http://schemas.openxmlformats.org/drawingml/2006/main" name="1_Teal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C84A9CA0BDD4D97C2D08295E80DE3" ma:contentTypeVersion="11" ma:contentTypeDescription="Create a new document." ma:contentTypeScope="" ma:versionID="e4e06a7460fc57717a03d000a21fedbc">
  <xsd:schema xmlns:xsd="http://www.w3.org/2001/XMLSchema" xmlns:xs="http://www.w3.org/2001/XMLSchema" xmlns:p="http://schemas.microsoft.com/office/2006/metadata/properties" xmlns:ns3="c2dd172d-62e7-4fb0-9c4f-f60f472a9373" xmlns:ns4="3a76472d-11fc-418b-a8ea-2d9ff5a721b8" targetNamespace="http://schemas.microsoft.com/office/2006/metadata/properties" ma:root="true" ma:fieldsID="df4f0793658bbc361772237f94514978" ns3:_="" ns4:_="">
    <xsd:import namespace="c2dd172d-62e7-4fb0-9c4f-f60f472a9373"/>
    <xsd:import namespace="3a76472d-11fc-418b-a8ea-2d9ff5a721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172d-62e7-4fb0-9c4f-f60f472a9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6472d-11fc-418b-a8ea-2d9ff5a72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842DB-605F-47C2-8AA6-9D569A144607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c2dd172d-62e7-4fb0-9c4f-f60f472a9373"/>
    <ds:schemaRef ds:uri="3a76472d-11fc-418b-a8ea-2d9ff5a721b8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8E56E4-15B3-41D8-8FA1-E5EC4AD09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F46BF-B06E-41FD-ADD0-83CB25CF3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d172d-62e7-4fb0-9c4f-f60f472a9373"/>
    <ds:schemaRef ds:uri="3a76472d-11fc-418b-a8ea-2d9ff5a72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1169</Words>
  <Application>Microsoft Office PowerPoint</Application>
  <PresentationFormat>Ecrã Panorâmico</PresentationFormat>
  <Paragraphs>154</Paragraphs>
  <Slides>17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Raleway</vt:lpstr>
      <vt:lpstr>Raleway ExtraBold</vt:lpstr>
      <vt:lpstr>Wingdings</vt:lpstr>
      <vt:lpstr>5_Office Theme</vt:lpstr>
      <vt:lpstr>6_Office Theme</vt:lpstr>
      <vt:lpstr>1_Teal</vt:lpstr>
      <vt:lpstr>Apresentação do PowerPoint</vt:lpstr>
      <vt:lpstr>Gestão Coletiva  O essencial</vt:lpstr>
      <vt:lpstr>Expectativas dos Titulares e Boas Práticas</vt:lpstr>
      <vt:lpstr>Gestão Coletiva de Direitos Sobre Gravações Musicais  Pontos Esseciais </vt:lpstr>
      <vt:lpstr>Modelos de Gestão dos Direitos </vt:lpstr>
      <vt:lpstr>O que é Gestão Coletiva?</vt:lpstr>
      <vt:lpstr>Em Uma Frase:</vt:lpstr>
      <vt:lpstr>“Governance” ou Governo | Governança das EGCs   Porque o que gerimos NÃO é nosso …</vt:lpstr>
      <vt:lpstr>A IFPI &amp; Entidades de Gestão Licenciadoras de Gravações Musicais </vt:lpstr>
      <vt:lpstr>Conteúdo do Código de Conduta</vt:lpstr>
      <vt:lpstr>Conteúdo do Código de Conduta</vt:lpstr>
      <vt:lpstr>Conteúdo do Código de Conduta</vt:lpstr>
      <vt:lpstr>Conteúdo do Código de Conduta</vt:lpstr>
      <vt:lpstr>Conteúdo do Código de Conduta</vt:lpstr>
      <vt:lpstr>Conteúdo do Código de Conduta</vt:lpstr>
      <vt:lpstr>Conteúdo do Código de Conduta</vt:lpstr>
      <vt:lpstr>Implementação  do Código de Conduta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IFPI &amp; Music Licensing Companies</dc:title>
  <dc:creator>Ieva Platpere-Oxenbury</dc:creator>
  <cp:lastModifiedBy>Fernando Matias</cp:lastModifiedBy>
  <cp:revision>53</cp:revision>
  <dcterms:created xsi:type="dcterms:W3CDTF">2019-08-14T13:49:29Z</dcterms:created>
  <dcterms:modified xsi:type="dcterms:W3CDTF">2019-09-02T10:23:58Z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0x01010035FC84A9CA0BDD4D97C2D08295E80DE3</vt:lpwstr>
  </property>
</Properties>
</file>