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2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2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7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20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7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5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82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98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22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6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F3D4B-ABA2-8948-BAC3-7D37219FA2A3}" type="datetimeFigureOut">
              <a:rPr lang="en-US" smtClean="0"/>
              <a:t>28/03/17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21C90-D4C3-3E43-8F94-C9626D21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1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ark.carvell@culture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085" y="660400"/>
            <a:ext cx="7968344" cy="29500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Presentation on ICANN to WIPO Standing Committee on the Law of Trademarks, Industrial Designs and Geographical Indications</a:t>
            </a:r>
            <a:br>
              <a:rPr lang="en-US" dirty="0" smtClean="0"/>
            </a:br>
            <a:r>
              <a:rPr lang="en-US" sz="3600" dirty="0" smtClean="0"/>
              <a:t>Geneva, 28 March 2017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19086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Mark </a:t>
            </a:r>
            <a:r>
              <a:rPr lang="en-US" dirty="0" err="1" smtClean="0">
                <a:solidFill>
                  <a:schemeClr val="tx1"/>
                </a:solidFill>
              </a:rPr>
              <a:t>Carvell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Vice Chair, UK Representative, Governmental Advisory Committee (GAC)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245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236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ICANN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9714"/>
            <a:ext cx="8229600" cy="5479143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en-GB" sz="1600" b="1" dirty="0" smtClean="0">
                <a:latin typeface="Arial"/>
                <a:cs typeface="Arial"/>
              </a:rPr>
              <a:t>CEO &amp; President </a:t>
            </a:r>
            <a:r>
              <a:rPr lang="en-GB" sz="1600" dirty="0" smtClean="0">
                <a:latin typeface="Arial"/>
                <a:cs typeface="Arial"/>
              </a:rPr>
              <a:t>– </a:t>
            </a:r>
            <a:r>
              <a:rPr lang="en-US" sz="1600" dirty="0" err="1" smtClean="0"/>
              <a:t>Göran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n-GB" sz="1600" dirty="0" err="1" smtClean="0">
                <a:latin typeface="Arial"/>
                <a:cs typeface="Arial"/>
              </a:rPr>
              <a:t>Marby</a:t>
            </a:r>
            <a:r>
              <a:rPr lang="en-GB" sz="1600" dirty="0" smtClean="0">
                <a:latin typeface="Arial"/>
                <a:cs typeface="Arial"/>
              </a:rPr>
              <a:t> -  </a:t>
            </a:r>
            <a:r>
              <a:rPr lang="en-GB" sz="1600" i="1" dirty="0" smtClean="0">
                <a:latin typeface="Arial"/>
                <a:cs typeface="Arial"/>
              </a:rPr>
              <a:t>implements policies  </a:t>
            </a:r>
            <a:endParaRPr lang="en-GB" sz="1600" dirty="0" smtClean="0">
              <a:latin typeface="Arial"/>
              <a:cs typeface="Arial"/>
            </a:endParaRPr>
          </a:p>
          <a:p>
            <a:pPr marL="137160" indent="0">
              <a:buNone/>
            </a:pPr>
            <a:r>
              <a:rPr lang="en-GB" sz="1600" b="1" dirty="0" smtClean="0">
                <a:latin typeface="Arial"/>
                <a:cs typeface="Arial"/>
              </a:rPr>
              <a:t>Board of Directors </a:t>
            </a:r>
            <a:r>
              <a:rPr lang="en-GB" sz="1600" dirty="0" smtClean="0">
                <a:latin typeface="Arial"/>
                <a:cs typeface="Arial"/>
              </a:rPr>
              <a:t>– 18 members (including GAC Chair) – </a:t>
            </a:r>
            <a:r>
              <a:rPr lang="en-GB" sz="1600" i="1" dirty="0" smtClean="0">
                <a:latin typeface="Arial"/>
                <a:cs typeface="Arial"/>
              </a:rPr>
              <a:t>approves or rejects policies</a:t>
            </a:r>
          </a:p>
          <a:p>
            <a:endParaRPr lang="en-GB" sz="1600" dirty="0" smtClean="0">
              <a:latin typeface="Arial"/>
              <a:cs typeface="Arial"/>
            </a:endParaRPr>
          </a:p>
          <a:p>
            <a:pPr marL="137160" indent="0">
              <a:buNone/>
            </a:pPr>
            <a:r>
              <a:rPr lang="en-GB" sz="1600" b="1" dirty="0" smtClean="0">
                <a:latin typeface="Arial"/>
                <a:cs typeface="Arial"/>
              </a:rPr>
              <a:t>Supporting Organisations </a:t>
            </a:r>
            <a:r>
              <a:rPr lang="en-GB" sz="1600" dirty="0" smtClean="0">
                <a:latin typeface="Arial"/>
                <a:cs typeface="Arial"/>
              </a:rPr>
              <a:t>– </a:t>
            </a:r>
            <a:r>
              <a:rPr lang="en-GB" sz="1600" i="1" dirty="0" smtClean="0">
                <a:latin typeface="Arial"/>
                <a:cs typeface="Arial"/>
              </a:rPr>
              <a:t>develop policies </a:t>
            </a:r>
          </a:p>
          <a:p>
            <a:r>
              <a:rPr lang="en-GB" sz="1600" dirty="0" smtClean="0">
                <a:latin typeface="Arial"/>
                <a:cs typeface="Arial"/>
              </a:rPr>
              <a:t>GNSO – generic top level domain (</a:t>
            </a:r>
            <a:r>
              <a:rPr lang="en-GB" sz="1600" dirty="0" err="1" smtClean="0">
                <a:latin typeface="Arial"/>
                <a:cs typeface="Arial"/>
              </a:rPr>
              <a:t>gTLD</a:t>
            </a:r>
            <a:r>
              <a:rPr lang="en-GB" sz="1600" dirty="0" smtClean="0">
                <a:latin typeface="Arial"/>
                <a:cs typeface="Arial"/>
              </a:rPr>
              <a:t>) registries, business and non-commercial interests</a:t>
            </a:r>
          </a:p>
          <a:p>
            <a:r>
              <a:rPr lang="en-GB" sz="1600" dirty="0" err="1" smtClean="0">
                <a:latin typeface="Arial"/>
                <a:cs typeface="Arial"/>
              </a:rPr>
              <a:t>ccNSO</a:t>
            </a:r>
            <a:r>
              <a:rPr lang="en-GB" sz="1600" dirty="0" smtClean="0">
                <a:latin typeface="Arial"/>
                <a:cs typeface="Arial"/>
              </a:rPr>
              <a:t> – country code top level domain (</a:t>
            </a:r>
            <a:r>
              <a:rPr lang="en-GB" sz="1600" dirty="0" err="1" smtClean="0">
                <a:latin typeface="Arial"/>
                <a:cs typeface="Arial"/>
              </a:rPr>
              <a:t>ccTLD</a:t>
            </a:r>
            <a:r>
              <a:rPr lang="en-GB" sz="1600" dirty="0" smtClean="0">
                <a:latin typeface="Arial"/>
                <a:cs typeface="Arial"/>
              </a:rPr>
              <a:t>) registries</a:t>
            </a:r>
          </a:p>
          <a:p>
            <a:r>
              <a:rPr lang="en-GB" sz="1600" dirty="0" smtClean="0">
                <a:latin typeface="Arial"/>
                <a:cs typeface="Arial"/>
              </a:rPr>
              <a:t>ASO – IP addresses: regional Internet registries)</a:t>
            </a:r>
          </a:p>
          <a:p>
            <a:endParaRPr lang="en-GB" sz="1600" dirty="0" smtClean="0">
              <a:latin typeface="Arial"/>
              <a:cs typeface="Arial"/>
            </a:endParaRPr>
          </a:p>
          <a:p>
            <a:pPr marL="137160" indent="0">
              <a:buNone/>
            </a:pPr>
            <a:r>
              <a:rPr lang="en-GB" sz="1600" b="1" dirty="0" smtClean="0">
                <a:latin typeface="Arial"/>
                <a:cs typeface="Arial"/>
              </a:rPr>
              <a:t>Advisory Committees</a:t>
            </a:r>
            <a:r>
              <a:rPr lang="en-GB" sz="1600" dirty="0" smtClean="0">
                <a:latin typeface="Arial"/>
                <a:cs typeface="Arial"/>
              </a:rPr>
              <a:t> – </a:t>
            </a:r>
            <a:r>
              <a:rPr lang="en-GB" sz="1600" i="1" dirty="0" smtClean="0">
                <a:latin typeface="Arial"/>
                <a:cs typeface="Arial"/>
              </a:rPr>
              <a:t>participate in and influence policy development</a:t>
            </a:r>
          </a:p>
          <a:p>
            <a:r>
              <a:rPr lang="en-GB" sz="1600" dirty="0" smtClean="0">
                <a:latin typeface="Arial"/>
                <a:cs typeface="Arial"/>
              </a:rPr>
              <a:t>GAC - 171 governments; African Union Commission; European Commission</a:t>
            </a:r>
          </a:p>
          <a:p>
            <a:pPr marL="0" indent="0">
              <a:buNone/>
            </a:pPr>
            <a:r>
              <a:rPr lang="en-GB" sz="1600" dirty="0" smtClean="0">
                <a:latin typeface="Arial"/>
                <a:cs typeface="Arial"/>
              </a:rPr>
              <a:t>	         35 IGO observers – including WIPO, ITU, UNESCO, OECD, Council of Europe</a:t>
            </a:r>
          </a:p>
          <a:p>
            <a:r>
              <a:rPr lang="en-GB" sz="1600" dirty="0" smtClean="0">
                <a:latin typeface="Arial"/>
                <a:cs typeface="Arial"/>
              </a:rPr>
              <a:t>ALAC – “at large” Internet users: regional and national representation worldwide</a:t>
            </a:r>
          </a:p>
          <a:p>
            <a:r>
              <a:rPr lang="en-GB" sz="1600" dirty="0" smtClean="0">
                <a:latin typeface="Arial"/>
                <a:cs typeface="Arial"/>
              </a:rPr>
              <a:t>SSAC – security and stability</a:t>
            </a:r>
          </a:p>
          <a:p>
            <a:r>
              <a:rPr lang="en-GB" sz="1600" dirty="0" smtClean="0">
                <a:latin typeface="Arial"/>
                <a:cs typeface="Arial"/>
              </a:rPr>
              <a:t>RSSAC – root server system</a:t>
            </a:r>
            <a:endParaRPr lang="en-GB" sz="1600" dirty="0" smtClean="0">
              <a:solidFill>
                <a:schemeClr val="accent1"/>
              </a:solidFill>
              <a:latin typeface="Arial"/>
              <a:cs typeface="Arial"/>
            </a:endParaRPr>
          </a:p>
          <a:p>
            <a:pPr marL="137160" indent="0">
              <a:buNone/>
            </a:pPr>
            <a:endParaRPr lang="en-GB" sz="1600" dirty="0" smtClean="0">
              <a:solidFill>
                <a:schemeClr val="accent1"/>
              </a:solidFill>
            </a:endParaRPr>
          </a:p>
          <a:p>
            <a:pPr marL="137160" indent="0">
              <a:buNone/>
            </a:pPr>
            <a:r>
              <a:rPr lang="en-GB" sz="1800" dirty="0" err="1" smtClean="0">
                <a:solidFill>
                  <a:schemeClr val="accent1"/>
                </a:solidFill>
                <a:latin typeface="Arial"/>
                <a:cs typeface="Arial"/>
              </a:rPr>
              <a:t>www.icann.org</a:t>
            </a:r>
            <a:r>
              <a:rPr lang="en-GB" sz="1800" dirty="0" smtClean="0">
                <a:solidFill>
                  <a:schemeClr val="accent1"/>
                </a:solidFill>
                <a:latin typeface="Arial"/>
                <a:cs typeface="Arial"/>
              </a:rPr>
              <a:t> </a:t>
            </a:r>
          </a:p>
          <a:p>
            <a:pPr marL="137160" indent="0">
              <a:buNone/>
            </a:pPr>
            <a:r>
              <a:rPr lang="en-GB" sz="1800" dirty="0" err="1" smtClean="0">
                <a:solidFill>
                  <a:schemeClr val="accent1"/>
                </a:solidFill>
                <a:latin typeface="Arial"/>
                <a:cs typeface="Arial"/>
              </a:rPr>
              <a:t>www.gacweb.icann.org</a:t>
            </a:r>
            <a:endParaRPr lang="en-GB" sz="18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6597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0" y="274638"/>
            <a:ext cx="7979229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IP RIGHTS PROTECTION PROCESSES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1143"/>
            <a:ext cx="8229599" cy="5315857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The </a:t>
            </a:r>
            <a:r>
              <a:rPr lang="en-US" sz="2000" b="1" dirty="0">
                <a:latin typeface="Arial"/>
                <a:cs typeface="Arial"/>
              </a:rPr>
              <a:t>Intellectual Property Constituency </a:t>
            </a:r>
            <a:r>
              <a:rPr lang="en-US" sz="2000" dirty="0">
                <a:latin typeface="Arial"/>
                <a:cs typeface="Arial"/>
              </a:rPr>
              <a:t>(IPC) </a:t>
            </a:r>
            <a:r>
              <a:rPr lang="en-US" sz="2000" dirty="0" smtClean="0">
                <a:latin typeface="Arial"/>
                <a:cs typeface="Arial"/>
              </a:rPr>
              <a:t>one of the stakeholder groups and constituencies of the Generic Names Supporting Organization (GNSO). President: Greg </a:t>
            </a:r>
            <a:r>
              <a:rPr lang="en-US" sz="2000" dirty="0" err="1" smtClean="0">
                <a:latin typeface="Arial"/>
                <a:cs typeface="Arial"/>
              </a:rPr>
              <a:t>Shatan</a:t>
            </a:r>
            <a:endParaRPr lang="en-US" sz="2000" dirty="0" smtClean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The IPC’s views</a:t>
            </a:r>
            <a:r>
              <a:rPr lang="en-US" sz="2000" dirty="0">
                <a:latin typeface="Arial"/>
                <a:cs typeface="Arial"/>
              </a:rPr>
              <a:t>, including minority views, are reflected in </a:t>
            </a:r>
            <a:r>
              <a:rPr lang="en-US" sz="2000" dirty="0" smtClean="0">
                <a:latin typeface="Arial"/>
                <a:cs typeface="Arial"/>
              </a:rPr>
              <a:t>Working  </a:t>
            </a:r>
            <a:r>
              <a:rPr lang="en-US" sz="2000" dirty="0">
                <a:latin typeface="Arial"/>
                <a:cs typeface="Arial"/>
              </a:rPr>
              <a:t>Groups, recommendations made by the GNSO Council to the </a:t>
            </a:r>
            <a:r>
              <a:rPr lang="en-US" sz="2000" dirty="0" smtClean="0">
                <a:latin typeface="Arial"/>
                <a:cs typeface="Arial"/>
              </a:rPr>
              <a:t>ICANN Board</a:t>
            </a:r>
            <a:r>
              <a:rPr lang="en-US" sz="2000" dirty="0">
                <a:latin typeface="Arial"/>
                <a:cs typeface="Arial"/>
              </a:rPr>
              <a:t>, in </a:t>
            </a:r>
            <a:r>
              <a:rPr lang="en-US" sz="2000" dirty="0" smtClean="0">
                <a:latin typeface="Arial"/>
                <a:cs typeface="Arial"/>
              </a:rPr>
              <a:t>public </a:t>
            </a:r>
            <a:r>
              <a:rPr lang="en-US" sz="2000" dirty="0">
                <a:latin typeface="Arial"/>
                <a:cs typeface="Arial"/>
              </a:rPr>
              <a:t>comments </a:t>
            </a:r>
            <a:r>
              <a:rPr lang="en-US" sz="2000" dirty="0" smtClean="0">
                <a:latin typeface="Arial"/>
                <a:cs typeface="Arial"/>
              </a:rPr>
              <a:t>etc. </a:t>
            </a:r>
          </a:p>
          <a:p>
            <a:r>
              <a:rPr lang="en-US" sz="2000" dirty="0">
                <a:latin typeface="Arial"/>
                <a:cs typeface="Arial"/>
              </a:rPr>
              <a:t>Reviews of ICANN’s New </a:t>
            </a:r>
            <a:r>
              <a:rPr lang="en-US" sz="2000" dirty="0" err="1">
                <a:latin typeface="Arial"/>
                <a:cs typeface="Arial"/>
              </a:rPr>
              <a:t>gTLD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smtClean="0">
                <a:latin typeface="Arial"/>
                <a:cs typeface="Arial"/>
              </a:rPr>
              <a:t>program: </a:t>
            </a:r>
          </a:p>
          <a:p>
            <a:pPr>
              <a:buFont typeface="Wingdings" charset="2"/>
              <a:buChar char="Ø"/>
            </a:pPr>
            <a:r>
              <a:rPr lang="en-US" sz="2000" b="1" dirty="0" smtClean="0">
                <a:latin typeface="Arial"/>
                <a:cs typeface="Arial"/>
              </a:rPr>
              <a:t>Competition</a:t>
            </a:r>
            <a:r>
              <a:rPr lang="en-US" sz="2000" b="1" dirty="0">
                <a:latin typeface="Arial"/>
                <a:cs typeface="Arial"/>
              </a:rPr>
              <a:t>, </a:t>
            </a:r>
            <a:r>
              <a:rPr lang="en-US" sz="2000" b="1" dirty="0" smtClean="0">
                <a:latin typeface="Arial"/>
                <a:cs typeface="Arial"/>
              </a:rPr>
              <a:t>Consumer Trust </a:t>
            </a:r>
            <a:r>
              <a:rPr lang="en-US" sz="2000" b="1" dirty="0">
                <a:latin typeface="Arial"/>
                <a:cs typeface="Arial"/>
              </a:rPr>
              <a:t>and C</a:t>
            </a:r>
            <a:r>
              <a:rPr lang="en-US" sz="2000" b="1" dirty="0" smtClean="0">
                <a:latin typeface="Arial"/>
                <a:cs typeface="Arial"/>
              </a:rPr>
              <a:t>onsumer Choice Review</a:t>
            </a:r>
            <a:r>
              <a:rPr lang="en-US" sz="2000" dirty="0" smtClean="0">
                <a:latin typeface="Arial"/>
                <a:cs typeface="Arial"/>
              </a:rPr>
              <a:t>.</a:t>
            </a:r>
          </a:p>
          <a:p>
            <a:pPr>
              <a:buFont typeface="Wingdings" charset="2"/>
              <a:buChar char="Ø"/>
            </a:pPr>
            <a:r>
              <a:rPr lang="en-US" sz="2000" b="1" dirty="0" smtClean="0">
                <a:latin typeface="Arial"/>
                <a:cs typeface="Arial"/>
              </a:rPr>
              <a:t>Subsequent Procedures Policy Development Process (PDP)</a:t>
            </a:r>
            <a:endParaRPr lang="en-US" sz="2000" b="1" dirty="0">
              <a:latin typeface="Arial"/>
              <a:cs typeface="Arial"/>
            </a:endParaRPr>
          </a:p>
          <a:p>
            <a:r>
              <a:rPr lang="en-US" sz="2000" dirty="0">
                <a:latin typeface="Arial"/>
                <a:cs typeface="Arial"/>
              </a:rPr>
              <a:t>GNSO Working Group </a:t>
            </a:r>
            <a:r>
              <a:rPr lang="en-US" sz="2000" dirty="0" smtClean="0">
                <a:latin typeface="Arial"/>
                <a:cs typeface="Arial"/>
              </a:rPr>
              <a:t>is conducting </a:t>
            </a:r>
            <a:r>
              <a:rPr lang="en-US" sz="2000" b="1" dirty="0">
                <a:latin typeface="Arial"/>
                <a:cs typeface="Arial"/>
              </a:rPr>
              <a:t>a Policy Development Process (PDP) to Review all Rights Protection Mechanisms (RPMs) </a:t>
            </a:r>
            <a:r>
              <a:rPr lang="en-US" sz="2000" dirty="0">
                <a:latin typeface="Arial"/>
                <a:cs typeface="Arial"/>
              </a:rPr>
              <a:t>in all </a:t>
            </a:r>
            <a:r>
              <a:rPr lang="en-US" sz="2000" dirty="0" err="1" smtClean="0">
                <a:latin typeface="Arial"/>
                <a:cs typeface="Arial"/>
              </a:rPr>
              <a:t>gTLDs</a:t>
            </a:r>
            <a:r>
              <a:rPr lang="en-US" sz="2000" dirty="0" smtClean="0">
                <a:latin typeface="Arial"/>
                <a:cs typeface="Arial"/>
              </a:rPr>
              <a:t> for </a:t>
            </a:r>
            <a:r>
              <a:rPr lang="en-US" sz="2000" dirty="0">
                <a:latin typeface="Arial"/>
                <a:cs typeface="Arial"/>
              </a:rPr>
              <a:t>the New </a:t>
            </a:r>
            <a:r>
              <a:rPr lang="en-US" sz="2000" dirty="0" err="1">
                <a:latin typeface="Arial"/>
                <a:cs typeface="Arial"/>
              </a:rPr>
              <a:t>gTLD</a:t>
            </a:r>
            <a:r>
              <a:rPr lang="en-US" sz="2000" dirty="0">
                <a:latin typeface="Arial"/>
                <a:cs typeface="Arial"/>
              </a:rPr>
              <a:t> Program and for “legacy” </a:t>
            </a:r>
            <a:r>
              <a:rPr lang="en-US" sz="2000" dirty="0" err="1" smtClean="0">
                <a:latin typeface="Arial"/>
                <a:cs typeface="Arial"/>
              </a:rPr>
              <a:t>gTLDs</a:t>
            </a:r>
            <a:r>
              <a:rPr lang="en-US" sz="2000" dirty="0" smtClean="0">
                <a:latin typeface="Arial"/>
                <a:cs typeface="Arial"/>
              </a:rPr>
              <a:t>. Phase 1  includes </a:t>
            </a:r>
            <a:r>
              <a:rPr lang="en-US" sz="2000" dirty="0">
                <a:latin typeface="Arial"/>
                <a:cs typeface="Arial"/>
              </a:rPr>
              <a:t>the Uniform Rapid Suspension System (URS) and the Trademark Clearinghouse (TMCH</a:t>
            </a:r>
            <a:r>
              <a:rPr lang="en-US" sz="2000" dirty="0" smtClean="0">
                <a:latin typeface="Arial"/>
                <a:cs typeface="Arial"/>
              </a:rPr>
              <a:t>); Phase 2  includes the </a:t>
            </a:r>
            <a:r>
              <a:rPr lang="en-US" sz="2000" dirty="0">
                <a:latin typeface="Arial"/>
                <a:cs typeface="Arial"/>
              </a:rPr>
              <a:t>Uniform Domain-Name Dispute-Resolution Policy (UDRP</a:t>
            </a:r>
            <a:r>
              <a:rPr lang="en-US" sz="2000" dirty="0" smtClean="0">
                <a:latin typeface="Arial"/>
                <a:cs typeface="Arial"/>
              </a:rPr>
              <a:t>).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9786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33657" cy="72321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Next steps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058" y="997857"/>
            <a:ext cx="8033657" cy="54247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 smtClean="0"/>
              <a:t>Next ICANN and GAC meetings: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Johannesburg  26-29 June 2017</a:t>
            </a:r>
          </a:p>
          <a:p>
            <a:pPr marL="0" indent="0">
              <a:buNone/>
            </a:pPr>
            <a:r>
              <a:rPr lang="en-US" dirty="0" smtClean="0"/>
              <a:t>Abu Dhabi  28 October – 2 November 2017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Do we need a GAC information session on rights protection reviews?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Consult your GAC national representatives – membership list is at: </a:t>
            </a:r>
          </a:p>
          <a:p>
            <a:pPr marL="0" indent="0">
              <a:buNone/>
            </a:pPr>
            <a:r>
              <a:rPr lang="en-US" dirty="0" smtClean="0"/>
              <a:t>https://</a:t>
            </a:r>
            <a:r>
              <a:rPr lang="en-US" dirty="0" err="1" smtClean="0"/>
              <a:t>gacweb.icann.org</a:t>
            </a:r>
            <a:r>
              <a:rPr lang="en-US" dirty="0" smtClean="0"/>
              <a:t>/display/</a:t>
            </a:r>
            <a:r>
              <a:rPr lang="en-US" dirty="0" err="1" smtClean="0"/>
              <a:t>gacweb</a:t>
            </a:r>
            <a:r>
              <a:rPr lang="en-US" dirty="0" smtClean="0"/>
              <a:t>/</a:t>
            </a:r>
            <a:r>
              <a:rPr lang="en-US" dirty="0" err="1" smtClean="0"/>
              <a:t>GAC+Representatives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875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MARK CARVELL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Senior Policy Advisor, Global Internet Governance </a:t>
            </a:r>
          </a:p>
          <a:p>
            <a:pPr marL="0" indent="0">
              <a:buNone/>
            </a:pPr>
            <a:r>
              <a:rPr lang="en-US" sz="2400" dirty="0" smtClean="0"/>
              <a:t>Department for Culture Media and Sport (DCMS)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United Kingdom Government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Floor, 100 Parliament Street</a:t>
            </a:r>
          </a:p>
          <a:p>
            <a:pPr marL="0" indent="0">
              <a:buNone/>
            </a:pPr>
            <a:r>
              <a:rPr lang="en-US" sz="2400" dirty="0" smtClean="0"/>
              <a:t>London SW1A 2BQ, United Kingdom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hlinkClick r:id="rId2"/>
              </a:rPr>
              <a:t>mark.carvell@culture.gov.uk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Tel +44 20 7211 6062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50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234</Words>
  <Application>Microsoft Macintosh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on ICANN to WIPO Standing Committee on the Law of Trademarks, Industrial Designs and Geographical Indications Geneva, 28 March 2017</vt:lpstr>
      <vt:lpstr>ICANN Structure</vt:lpstr>
      <vt:lpstr>IP RIGHTS PROTECTION PROCESSES</vt:lpstr>
      <vt:lpstr>Next steps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on ICANN to WIPO Standing Committee on the Law of Trademarks, Industrial Designs and Geographical Indications Geneva, 28 March 2017</dc:title>
  <dc:creator>OFFICE</dc:creator>
  <cp:lastModifiedBy>OFFICE</cp:lastModifiedBy>
  <cp:revision>18</cp:revision>
  <dcterms:created xsi:type="dcterms:W3CDTF">2017-03-28T06:42:08Z</dcterms:created>
  <dcterms:modified xsi:type="dcterms:W3CDTF">2017-03-28T07:40:41Z</dcterms:modified>
</cp:coreProperties>
</file>