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660"/>
  </p:normalViewPr>
  <p:slideViewPr>
    <p:cSldViewPr>
      <p:cViewPr>
        <p:scale>
          <a:sx n="66" d="100"/>
          <a:sy n="66" d="100"/>
        </p:scale>
        <p:origin x="-13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0254A6D-3F98-4ACE-A854-54FB10630129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C584B5C-43DB-469F-962A-BDE1DC578A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03682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584B5C-43DB-469F-962A-BDE1DC578A9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028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A437A-A93E-4530-A0E0-775908DF79D1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7DC07-4254-4518-B0F1-08AED500C0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4940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2D712-F90D-4D04-B6BF-E71E59D5DD17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66665-1181-4B9A-BFF9-D50D3D6FC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893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3608D-D38C-497B-A193-F0C9117F2C12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5976C-9246-4310-8792-DF7DF74C59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875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E3FD7-9C8E-478C-8D68-2B874FD861AA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C2C06-1B03-458D-892E-33DB1236C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5973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7AC7E-711A-4093-9C8E-95B84C349D26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C1951-4D92-4940-A13E-EA5105D7A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7445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148BB-5FCF-48A5-892E-3B395D77FED3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A2D9C-431D-4C64-89A0-6E837A4D24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9295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7BC0C-A859-4B56-976B-43A7A2709E0E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03B1F-C460-4951-AB96-055A055CAE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08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A868A-A82A-44E9-8F57-E059BD77C3EC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ADCD0-0A40-44BA-B1C9-66B5C74219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9143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9EB7A-7E37-4E38-B5F4-84FCE504CABC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D4B6-760B-450B-B4DB-F3C2442BF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640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02730-B4C6-4955-8FA9-7D10B7DE9E9E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635A6-2EB3-43B9-BCF3-2345EA07AC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039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5C6B7-D9D6-4CFF-A707-C4EB7E3426B7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E11A6-7145-4298-BC96-F6834E89E3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34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5F6948-22A5-4C3A-BADB-E991DA4B5664}" type="datetimeFigureOut">
              <a:rPr lang="en-US"/>
              <a:pPr>
                <a:defRPr/>
              </a:pPr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154B96-50F6-4558-A0E2-607FBC491C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VV_CenteredLogo_al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535613"/>
            <a:ext cx="1285875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a.org/Advocacy/Documents/INTAProposalforMultilateralGIRegister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sgerien@dpf-law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Napa Valley Experience in Protecting NAPA VALLEY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010400" cy="1752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Presented by: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J. Scott Gerien, Esq.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Outside Counsel, Napa Valley Vintners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Multilateral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NVV supports Lisbon, but it is beyond control of NVV</a:t>
            </a:r>
          </a:p>
          <a:p>
            <a:r>
              <a:rPr lang="en-US" dirty="0" smtClean="0"/>
              <a:t>Multilateral system for registration of geographical indications for wine per TRIPS</a:t>
            </a:r>
          </a:p>
          <a:p>
            <a:r>
              <a:rPr lang="en-US" dirty="0" smtClean="0"/>
              <a:t>Madrid-Protocol type system</a:t>
            </a:r>
          </a:p>
          <a:p>
            <a:r>
              <a:rPr lang="en-US" dirty="0" smtClean="0"/>
              <a:t>INTA Proposal for </a:t>
            </a:r>
            <a:r>
              <a:rPr lang="en-US" dirty="0" smtClean="0"/>
              <a:t>Multilateral System </a:t>
            </a:r>
            <a:r>
              <a:rPr lang="en-US" sz="2800" dirty="0" smtClean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www.inta.org/Advocacy/Documents/INTAProposalforMultilateralGIRegister.pdf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J. Scott Gerien</a:t>
            </a:r>
          </a:p>
          <a:p>
            <a:pPr algn="ctr">
              <a:buNone/>
            </a:pPr>
            <a:r>
              <a:rPr lang="en-US" dirty="0" smtClean="0"/>
              <a:t>Dickenson, Peatman &amp; Fogarty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sgerien@dpf-law.com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Outside Counsel to Napa Valley Vintners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Napa Valley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acclaimed, profitable, well-known wine appellation in the United States</a:t>
            </a:r>
          </a:p>
          <a:p>
            <a:r>
              <a:rPr lang="en-US" dirty="0" smtClean="0"/>
              <a:t>American Viticultural Area (U.S. Appellation of Origin) </a:t>
            </a:r>
          </a:p>
          <a:p>
            <a:r>
              <a:rPr lang="en-US" dirty="0" smtClean="0"/>
              <a:t>Geographical Certification Mark Registration, Napa Valley Vintners Registrant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953000"/>
            <a:ext cx="8229600" cy="1143000"/>
          </a:xfrm>
        </p:spPr>
        <p:txBody>
          <a:bodyPr/>
          <a:lstStyle/>
          <a:p>
            <a:r>
              <a:rPr lang="en-US" dirty="0" smtClean="0"/>
              <a:t>Worldwide Protection for </a:t>
            </a:r>
            <a:br>
              <a:rPr lang="en-US" dirty="0" smtClean="0"/>
            </a:br>
            <a:r>
              <a:rPr lang="en-US" dirty="0" smtClean="0"/>
              <a:t>NAPA VALLEY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761047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Jurisdictions of Protection for NAPA VALLEY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Australia (CM)</a:t>
            </a:r>
          </a:p>
          <a:p>
            <a:pPr>
              <a:buNone/>
            </a:pPr>
            <a:r>
              <a:rPr lang="en-US" dirty="0" smtClean="0"/>
              <a:t>Brazil (GI)</a:t>
            </a:r>
          </a:p>
          <a:p>
            <a:pPr>
              <a:buNone/>
            </a:pPr>
            <a:r>
              <a:rPr lang="en-US" dirty="0" smtClean="0"/>
              <a:t>Canada (GI)</a:t>
            </a:r>
          </a:p>
          <a:p>
            <a:pPr>
              <a:buNone/>
            </a:pPr>
            <a:r>
              <a:rPr lang="en-US" dirty="0" smtClean="0"/>
              <a:t>China (GI and CM)</a:t>
            </a:r>
          </a:p>
          <a:p>
            <a:pPr>
              <a:buNone/>
            </a:pPr>
            <a:r>
              <a:rPr lang="en-US" dirty="0" smtClean="0"/>
              <a:t>EU (GI)</a:t>
            </a:r>
          </a:p>
          <a:p>
            <a:pPr>
              <a:buNone/>
            </a:pPr>
            <a:r>
              <a:rPr lang="en-US" dirty="0" smtClean="0"/>
              <a:t>India (GI)</a:t>
            </a:r>
          </a:p>
          <a:p>
            <a:pPr>
              <a:buNone/>
            </a:pPr>
            <a:r>
              <a:rPr lang="en-US" dirty="0" smtClean="0"/>
              <a:t>Israel (CM)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0" y="1600200"/>
            <a:ext cx="3505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3200" dirty="0" smtClean="0">
                <a:latin typeface="+mn-lt"/>
              </a:rPr>
              <a:t>New Zealand (CM</a:t>
            </a:r>
            <a:r>
              <a:rPr lang="en-US" sz="3200" dirty="0" smtClean="0">
                <a:latin typeface="+mn-lt"/>
              </a:rPr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>
                <a:latin typeface="+mn-lt"/>
              </a:rPr>
              <a:t>Norway (CM)</a:t>
            </a:r>
            <a:endParaRPr lang="en-US" sz="320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200" dirty="0" smtClean="0">
                <a:latin typeface="+mn-lt"/>
              </a:rPr>
              <a:t>Singapore (CM)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200" dirty="0" smtClean="0">
                <a:latin typeface="+mn-lt"/>
              </a:rPr>
              <a:t>Taiwan (CM)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200" dirty="0" smtClean="0">
                <a:latin typeface="+mn-lt"/>
              </a:rPr>
              <a:t>Thailand (GI)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Turkey (CM)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200" dirty="0" smtClean="0">
                <a:latin typeface="+mn-lt"/>
              </a:rPr>
              <a:t>U.S. (CM)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59436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 = Geographical Indication Registration</a:t>
            </a:r>
          </a:p>
          <a:p>
            <a:r>
              <a:rPr lang="en-US" dirty="0" smtClean="0"/>
              <a:t>CM = Certification Mark Registration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China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not register as certification mark until U.S. certification mark registration issued</a:t>
            </a:r>
          </a:p>
          <a:p>
            <a:r>
              <a:rPr lang="en-US" dirty="0" smtClean="0"/>
              <a:t>Napa Valley first foreign wine GI registered in China by AQSIQ</a:t>
            </a:r>
          </a:p>
          <a:p>
            <a:r>
              <a:rPr lang="en-US" dirty="0" smtClean="0"/>
              <a:t>$100k+ in costs, travel, attorneys’ fees, expert fees</a:t>
            </a:r>
          </a:p>
          <a:p>
            <a:r>
              <a:rPr lang="en-US" dirty="0" smtClean="0"/>
              <a:t>Seven years</a:t>
            </a:r>
          </a:p>
          <a:p>
            <a:r>
              <a:rPr lang="en-US" dirty="0" smtClean="0"/>
              <a:t>Challenges of being first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Switzerland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Madrid extension of certification mark to CH</a:t>
            </a:r>
          </a:p>
          <a:p>
            <a:r>
              <a:rPr lang="en-US" dirty="0" smtClean="0"/>
              <a:t>Treated as equivalent to Swiss guarantee mark</a:t>
            </a:r>
          </a:p>
          <a:p>
            <a:r>
              <a:rPr lang="en-US" dirty="0" smtClean="0"/>
              <a:t>Refused, geographic terms descriptive, not registerable without acquired distinctiveness evidence</a:t>
            </a:r>
          </a:p>
          <a:p>
            <a:r>
              <a:rPr lang="en-US" dirty="0" smtClean="0"/>
              <a:t>Potential appeal to Federal Supreme Court</a:t>
            </a:r>
          </a:p>
          <a:p>
            <a:r>
              <a:rPr lang="en-US" dirty="0" smtClean="0"/>
              <a:t>Potential path through Canton system for recognizing wine appellations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Chile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Refusal of both GI and Certification Mark Apps</a:t>
            </a:r>
          </a:p>
          <a:p>
            <a:r>
              <a:rPr lang="en-US" dirty="0" smtClean="0"/>
              <a:t>GI refused for failure to demonstrate sufficient connection between product characteristics and region, expert report required</a:t>
            </a:r>
          </a:p>
          <a:p>
            <a:r>
              <a:rPr lang="en-US" dirty="0" smtClean="0"/>
              <a:t>Certification mark refused because “Napa Valley” was found to be geographically descriptive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Vietnam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 application filed nearly 10 years ago</a:t>
            </a:r>
          </a:p>
          <a:p>
            <a:r>
              <a:rPr lang="en-US" dirty="0" smtClean="0"/>
              <a:t>Refused during TPP negotiations on basis U.S. needed to provide some equivalent concession</a:t>
            </a:r>
          </a:p>
          <a:p>
            <a:r>
              <a:rPr lang="en-US" dirty="0" smtClean="0"/>
              <a:t>No action taken during pendency of TPP, NOIP said would not issue until TPP signed</a:t>
            </a:r>
          </a:p>
          <a:p>
            <a:r>
              <a:rPr lang="en-US" dirty="0" smtClean="0"/>
              <a:t>Unclear what will happen now given Trump administration position on TPP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AOC application is still pending, has been refused at examination stage and Rospatent Board of Appeal</a:t>
            </a:r>
          </a:p>
          <a:p>
            <a:r>
              <a:rPr lang="en-US" dirty="0" smtClean="0"/>
              <a:t>Basis is AVA not evidence of appellation, certification mark not evidence of appellation, and two things are contradictory</a:t>
            </a:r>
          </a:p>
          <a:p>
            <a:r>
              <a:rPr lang="en-US" dirty="0" smtClean="0"/>
              <a:t>NVV intends to appeal to IP Court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VV_Simple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NVV_Simple_PPT_Template</Template>
  <TotalTime>74</TotalTime>
  <Words>417</Words>
  <Application>Microsoft Office PowerPoint</Application>
  <PresentationFormat>On-screen Show (4:3)</PresentationFormat>
  <Paragraphs>64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NVV_Simple_PPT_Template</vt:lpstr>
      <vt:lpstr>The Napa Valley Experience in Protecting NAPA VALLEY</vt:lpstr>
      <vt:lpstr>Napa Valley</vt:lpstr>
      <vt:lpstr>Worldwide Protection for  NAPA VALLEY</vt:lpstr>
      <vt:lpstr>Jurisdictions of Protection for NAPA VALLEY</vt:lpstr>
      <vt:lpstr>China Experience</vt:lpstr>
      <vt:lpstr>Switzerland Experience</vt:lpstr>
      <vt:lpstr>Chile Experience</vt:lpstr>
      <vt:lpstr>Vietnam Experience</vt:lpstr>
      <vt:lpstr>Russia Experience</vt:lpstr>
      <vt:lpstr>Multilateral System</vt:lpstr>
      <vt:lpstr>Thank you!</vt:lpstr>
    </vt:vector>
  </TitlesOfParts>
  <Company>Dickenson, Peatman &amp; Fogarty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Napa Valley Experience in </dc:title>
  <dc:creator>J. Scott Gerien</dc:creator>
  <cp:lastModifiedBy>J. Scott Gerien</cp:lastModifiedBy>
  <cp:revision>9</cp:revision>
  <cp:lastPrinted>2012-04-19T19:37:36Z</cp:lastPrinted>
  <dcterms:created xsi:type="dcterms:W3CDTF">2017-03-17T05:07:23Z</dcterms:created>
  <dcterms:modified xsi:type="dcterms:W3CDTF">2017-03-17T06:22:16Z</dcterms:modified>
</cp:coreProperties>
</file>