
<file path=[Content_Types].xml><?xml version="1.0" encoding="utf-8"?>
<Types xmlns="http://schemas.openxmlformats.org/package/2006/content-types">
  <Default Extension="png" ContentType="image/png"/>
  <Default Extension="bin" ContentType="application/vnd.openxmlformats-officedocument.oleObject"/>
  <Default Extension="jfif" ContentType="image/jpeg"/>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313" r:id="rId2"/>
    <p:sldId id="314" r:id="rId3"/>
    <p:sldId id="315" r:id="rId4"/>
    <p:sldId id="316" r:id="rId5"/>
    <p:sldId id="317" r:id="rId6"/>
    <p:sldId id="259" r:id="rId7"/>
    <p:sldId id="260" r:id="rId8"/>
    <p:sldId id="261" r:id="rId9"/>
    <p:sldId id="263" r:id="rId10"/>
    <p:sldId id="264" r:id="rId11"/>
    <p:sldId id="265" r:id="rId12"/>
    <p:sldId id="266" r:id="rId13"/>
    <p:sldId id="267" r:id="rId14"/>
    <p:sldId id="268"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4" r:id="rId29"/>
    <p:sldId id="285" r:id="rId30"/>
    <p:sldId id="287" r:id="rId31"/>
    <p:sldId id="288" r:id="rId32"/>
    <p:sldId id="289" r:id="rId33"/>
    <p:sldId id="296" r:id="rId34"/>
    <p:sldId id="294" r:id="rId35"/>
    <p:sldId id="297" r:id="rId36"/>
    <p:sldId id="298" r:id="rId37"/>
    <p:sldId id="299" r:id="rId38"/>
    <p:sldId id="300" r:id="rId39"/>
    <p:sldId id="301" r:id="rId40"/>
    <p:sldId id="302" r:id="rId41"/>
    <p:sldId id="303" r:id="rId42"/>
    <p:sldId id="304" r:id="rId43"/>
    <p:sldId id="305" r:id="rId44"/>
    <p:sldId id="306" r:id="rId45"/>
    <p:sldId id="310" r:id="rId46"/>
    <p:sldId id="311" r:id="rId47"/>
    <p:sldId id="312" r:id="rId48"/>
  </p:sldIdLst>
  <p:sldSz cx="9144000" cy="6858000" type="screen4x3"/>
  <p:notesSz cx="6858000" cy="9144000"/>
  <p:defaultTextStyle>
    <a:defPPr>
      <a:defRPr lang="en-US"/>
    </a:defPPr>
    <a:lvl1pPr algn="l" rtl="0" fontAlgn="base">
      <a:spcBef>
        <a:spcPct val="50000"/>
      </a:spcBef>
      <a:spcAft>
        <a:spcPct val="0"/>
      </a:spcAft>
      <a:defRPr sz="2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p:cViewPr varScale="1">
        <p:scale>
          <a:sx n="69" d="100"/>
          <a:sy n="69" d="100"/>
        </p:scale>
        <p:origin x="1108" y="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smtClean="0"/>
            </a:lvl1pPr>
          </a:lstStyle>
          <a:p>
            <a:pPr>
              <a:defRPr/>
            </a:pPr>
            <a:endParaRPr lang="en-US"/>
          </a:p>
        </p:txBody>
      </p:sp>
      <p:sp>
        <p:nvSpPr>
          <p:cNvPr id="1126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smtClean="0"/>
            </a:lvl1pPr>
          </a:lstStyle>
          <a:p>
            <a:pPr>
              <a:defRPr/>
            </a:pPr>
            <a:endParaRPr lang="en-US"/>
          </a:p>
        </p:txBody>
      </p:sp>
      <p:sp>
        <p:nvSpPr>
          <p:cNvPr id="1126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smtClean="0"/>
            </a:lvl1pPr>
          </a:lstStyle>
          <a:p>
            <a:pPr>
              <a:defRPr/>
            </a:pPr>
            <a:endParaRPr lang="en-US"/>
          </a:p>
        </p:txBody>
      </p:sp>
      <p:sp>
        <p:nvSpPr>
          <p:cNvPr id="1126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smtClean="0"/>
            </a:lvl1pPr>
          </a:lstStyle>
          <a:p>
            <a:pPr>
              <a:defRPr/>
            </a:pPr>
            <a:fld id="{4E2D2A46-31D4-42C3-9BFC-281959225605}" type="slidenum">
              <a:rPr lang="en-US"/>
              <a:pPr>
                <a:defRPr/>
              </a:pPr>
              <a:t>‹#›</a:t>
            </a:fld>
            <a:endParaRPr lang="en-US"/>
          </a:p>
        </p:txBody>
      </p:sp>
    </p:spTree>
    <p:extLst>
      <p:ext uri="{BB962C8B-B14F-4D97-AF65-F5344CB8AC3E}">
        <p14:creationId xmlns:p14="http://schemas.microsoft.com/office/powerpoint/2010/main" val="29547505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smtClean="0"/>
            </a:lvl1pPr>
          </a:lstStyle>
          <a:p>
            <a:pPr>
              <a:defRPr/>
            </a:pPr>
            <a:endParaRPr lang="en-US"/>
          </a:p>
        </p:txBody>
      </p:sp>
      <p:sp>
        <p:nvSpPr>
          <p:cNvPr id="1229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smtClean="0"/>
            </a:lvl1pPr>
          </a:lstStyle>
          <a:p>
            <a:pPr>
              <a:defRPr/>
            </a:pPr>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smtClean="0"/>
            </a:lvl1pPr>
          </a:lstStyle>
          <a:p>
            <a:pPr>
              <a:defRPr/>
            </a:pPr>
            <a:endParaRPr lang="en-US"/>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smtClean="0"/>
            </a:lvl1pPr>
          </a:lstStyle>
          <a:p>
            <a:pPr>
              <a:defRPr/>
            </a:pPr>
            <a:fld id="{CA84FE9B-D5D4-4B76-87EA-A08EA8B20C62}" type="slidenum">
              <a:rPr lang="en-US"/>
              <a:pPr>
                <a:defRPr/>
              </a:pPr>
              <a:t>‹#›</a:t>
            </a:fld>
            <a:endParaRPr lang="en-US"/>
          </a:p>
        </p:txBody>
      </p:sp>
    </p:spTree>
    <p:extLst>
      <p:ext uri="{BB962C8B-B14F-4D97-AF65-F5344CB8AC3E}">
        <p14:creationId xmlns:p14="http://schemas.microsoft.com/office/powerpoint/2010/main" val="24402725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644B3A36-662B-4E53-B902-E6976A1277D8}" type="slidenum">
              <a:rPr lang="en-US" sz="1200"/>
              <a:pPr eaLnBrk="1" hangingPunct="1"/>
              <a:t>1</a:t>
            </a:fld>
            <a:endParaRPr lang="en-US"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fr-FR" smtClean="0"/>
          </a:p>
        </p:txBody>
      </p:sp>
    </p:spTree>
    <p:extLst>
      <p:ext uri="{BB962C8B-B14F-4D97-AF65-F5344CB8AC3E}">
        <p14:creationId xmlns:p14="http://schemas.microsoft.com/office/powerpoint/2010/main" val="397793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Combined . This will match images associated with records that are determined to have both a textual and non-textual element.</a:t>
            </a:r>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23</a:t>
            </a:fld>
            <a:endParaRPr lang="en-US"/>
          </a:p>
        </p:txBody>
      </p:sp>
    </p:spTree>
    <p:extLst>
      <p:ext uri="{BB962C8B-B14F-4D97-AF65-F5344CB8AC3E}">
        <p14:creationId xmlns:p14="http://schemas.microsoft.com/office/powerpoint/2010/main" val="3353830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Unfortunately, in some collections, it is impossible to determine what is </a:t>
            </a:r>
            <a:r>
              <a:rPr lang="en-US" dirty="0" err="1" smtClean="0"/>
              <a:t>comtained</a:t>
            </a:r>
            <a:r>
              <a:rPr lang="en-US" dirty="0" smtClean="0"/>
              <a:t> in the associated image, and these images are marked .Unknown.. They may be verbal, non-verbal or combined.</a:t>
            </a:r>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24</a:t>
            </a:fld>
            <a:endParaRPr lang="en-US"/>
          </a:p>
        </p:txBody>
      </p:sp>
    </p:spTree>
    <p:extLst>
      <p:ext uri="{BB962C8B-B14F-4D97-AF65-F5344CB8AC3E}">
        <p14:creationId xmlns:p14="http://schemas.microsoft.com/office/powerpoint/2010/main" val="682437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err="1" smtClean="0"/>
              <a:t>Helping</a:t>
            </a:r>
            <a:r>
              <a:rPr lang="fr-CH" dirty="0" smtClean="0"/>
              <a:t> the system go</a:t>
            </a:r>
            <a:r>
              <a:rPr lang="fr-CH" baseline="0" dirty="0" smtClean="0"/>
              <a:t> the right direction </a:t>
            </a:r>
            <a:r>
              <a:rPr lang="fr-CH" baseline="0" dirty="0" err="1" smtClean="0"/>
              <a:t>with</a:t>
            </a:r>
            <a:r>
              <a:rPr lang="fr-CH" baseline="0" dirty="0" smtClean="0"/>
              <a:t> classes</a:t>
            </a:r>
            <a:endParaRPr lang="es-CO" dirty="0"/>
          </a:p>
        </p:txBody>
      </p:sp>
      <p:sp>
        <p:nvSpPr>
          <p:cNvPr id="4" name="Slide Number Placeholder 3"/>
          <p:cNvSpPr>
            <a:spLocks noGrp="1"/>
          </p:cNvSpPr>
          <p:nvPr>
            <p:ph type="sldNum" sz="quarter" idx="10"/>
          </p:nvPr>
        </p:nvSpPr>
        <p:spPr/>
        <p:txBody>
          <a:bodyPr/>
          <a:lstStyle/>
          <a:p>
            <a:fld id="{95C9D699-62D6-4A76-B1CD-EDADD7F69EAB}" type="slidenum">
              <a:rPr lang="es-CO" smtClean="0"/>
              <a:t>34</a:t>
            </a:fld>
            <a:endParaRPr lang="es-CO"/>
          </a:p>
        </p:txBody>
      </p:sp>
    </p:spTree>
    <p:extLst>
      <p:ext uri="{BB962C8B-B14F-4D97-AF65-F5344CB8AC3E}">
        <p14:creationId xmlns:p14="http://schemas.microsoft.com/office/powerpoint/2010/main" val="270209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36</a:t>
            </a:fld>
            <a:endParaRPr lang="en-US"/>
          </a:p>
        </p:txBody>
      </p:sp>
    </p:spTree>
    <p:extLst>
      <p:ext uri="{BB962C8B-B14F-4D97-AF65-F5344CB8AC3E}">
        <p14:creationId xmlns:p14="http://schemas.microsoft.com/office/powerpoint/2010/main" val="1428165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err="1" smtClean="0"/>
              <a:t>Numbers</a:t>
            </a:r>
            <a:r>
              <a:rPr lang="fr-CH" dirty="0" smtClean="0"/>
              <a:t> on right </a:t>
            </a:r>
            <a:r>
              <a:rPr lang="fr-CH" dirty="0" err="1" smtClean="0"/>
              <a:t>indicate</a:t>
            </a:r>
            <a:r>
              <a:rPr lang="fr-CH" dirty="0" smtClean="0"/>
              <a:t> how </a:t>
            </a:r>
            <a:r>
              <a:rPr lang="fr-CH" dirty="0" err="1" smtClean="0"/>
              <a:t>obvious</a:t>
            </a:r>
            <a:r>
              <a:rPr lang="fr-CH" baseline="0" dirty="0" smtClean="0"/>
              <a:t> the concept </a:t>
            </a:r>
            <a:r>
              <a:rPr lang="fr-CH" baseline="0" dirty="0" err="1" smtClean="0"/>
              <a:t>is</a:t>
            </a:r>
            <a:r>
              <a:rPr lang="fr-CH" baseline="0" dirty="0" smtClean="0"/>
              <a:t> </a:t>
            </a:r>
            <a:r>
              <a:rPr lang="fr-CH" baseline="0" dirty="0" err="1" smtClean="0"/>
              <a:t>presnet</a:t>
            </a:r>
            <a:r>
              <a:rPr lang="fr-CH" baseline="0" dirty="0" smtClean="0"/>
              <a:t> in the image, </a:t>
            </a:r>
            <a:r>
              <a:rPr lang="fr-CH" baseline="0" dirty="0" err="1" smtClean="0"/>
              <a:t>arbitory</a:t>
            </a:r>
            <a:r>
              <a:rPr lang="fr-CH" baseline="0" dirty="0" smtClean="0"/>
              <a:t>, </a:t>
            </a:r>
            <a:r>
              <a:rPr lang="fr-CH" baseline="0" dirty="0" err="1" smtClean="0"/>
              <a:t>deep</a:t>
            </a:r>
            <a:r>
              <a:rPr lang="fr-CH" baseline="0" dirty="0" smtClean="0"/>
              <a:t> </a:t>
            </a:r>
            <a:r>
              <a:rPr lang="fr-CH" baseline="0" dirty="0" err="1" smtClean="0"/>
              <a:t>netowrk</a:t>
            </a:r>
            <a:r>
              <a:rPr lang="fr-CH" baseline="0" dirty="0" smtClean="0"/>
              <a:t> </a:t>
            </a:r>
            <a:r>
              <a:rPr lang="fr-CH" baseline="0" dirty="0" err="1" smtClean="0"/>
              <a:t>decide</a:t>
            </a:r>
            <a:r>
              <a:rPr lang="fr-CH" baseline="0" dirty="0" smtClean="0"/>
              <a:t>, value </a:t>
            </a:r>
            <a:r>
              <a:rPr lang="fr-CH" baseline="0" dirty="0" err="1" smtClean="0"/>
              <a:t>used</a:t>
            </a:r>
            <a:r>
              <a:rPr lang="fr-CH" baseline="0" dirty="0" smtClean="0"/>
              <a:t> to </a:t>
            </a:r>
            <a:r>
              <a:rPr lang="fr-CH" baseline="0" dirty="0" err="1" smtClean="0"/>
              <a:t>determine</a:t>
            </a:r>
            <a:r>
              <a:rPr lang="fr-CH" baseline="0" dirty="0" smtClean="0"/>
              <a:t> how </a:t>
            </a:r>
            <a:r>
              <a:rPr lang="fr-CH" baseline="0" dirty="0" err="1" smtClean="0"/>
              <a:t>how</a:t>
            </a:r>
            <a:r>
              <a:rPr lang="fr-CH" baseline="0" dirty="0" smtClean="0"/>
              <a:t> relevant the image </a:t>
            </a:r>
            <a:r>
              <a:rPr lang="fr-CH" baseline="0" dirty="0" err="1" smtClean="0"/>
              <a:t>is</a:t>
            </a:r>
            <a:r>
              <a:rPr lang="fr-CH" baseline="0" dirty="0" smtClean="0"/>
              <a:t> to the </a:t>
            </a:r>
            <a:r>
              <a:rPr lang="fr-CH" baseline="0" dirty="0" err="1" smtClean="0"/>
              <a:t>query</a:t>
            </a:r>
            <a:r>
              <a:rPr lang="fr-CH" baseline="0" dirty="0" smtClean="0"/>
              <a:t> image, </a:t>
            </a:r>
            <a:r>
              <a:rPr lang="fr-CH" baseline="0" dirty="0" err="1" smtClean="0"/>
              <a:t>simialr</a:t>
            </a:r>
            <a:r>
              <a:rPr lang="fr-CH" baseline="0" dirty="0" smtClean="0"/>
              <a:t> concept </a:t>
            </a:r>
            <a:r>
              <a:rPr lang="fr-CH" baseline="0" dirty="0" err="1" smtClean="0"/>
              <a:t>with</a:t>
            </a:r>
            <a:r>
              <a:rPr lang="fr-CH" baseline="0" dirty="0" smtClean="0"/>
              <a:t> </a:t>
            </a:r>
            <a:r>
              <a:rPr lang="fr-CH" baseline="0" dirty="0" err="1" smtClean="0"/>
              <a:t>simialr</a:t>
            </a:r>
            <a:r>
              <a:rPr lang="fr-CH" baseline="0" dirty="0" smtClean="0"/>
              <a:t>  </a:t>
            </a:r>
            <a:r>
              <a:rPr lang="fr-CH" baseline="0" dirty="0" err="1" smtClean="0"/>
              <a:t>weight</a:t>
            </a:r>
            <a:r>
              <a:rPr lang="fr-CH" baseline="0" dirty="0" smtClean="0"/>
              <a:t> are </a:t>
            </a:r>
            <a:r>
              <a:rPr lang="fr-CH" baseline="0" dirty="0" err="1" smtClean="0"/>
              <a:t>ranked</a:t>
            </a:r>
            <a:r>
              <a:rPr lang="fr-CH" baseline="0" dirty="0" smtClean="0"/>
              <a:t> </a:t>
            </a:r>
            <a:r>
              <a:rPr lang="fr-CH" baseline="0" dirty="0" err="1" smtClean="0"/>
              <a:t>higher</a:t>
            </a:r>
            <a:endParaRPr lang="es-CO"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41</a:t>
            </a:fld>
            <a:endParaRPr lang="en-US"/>
          </a:p>
        </p:txBody>
      </p:sp>
    </p:spTree>
    <p:extLst>
      <p:ext uri="{BB962C8B-B14F-4D97-AF65-F5344CB8AC3E}">
        <p14:creationId xmlns:p14="http://schemas.microsoft.com/office/powerpoint/2010/main" val="3913522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44</a:t>
            </a:fld>
            <a:endParaRPr lang="en-US"/>
          </a:p>
        </p:txBody>
      </p:sp>
    </p:spTree>
    <p:extLst>
      <p:ext uri="{BB962C8B-B14F-4D97-AF65-F5344CB8AC3E}">
        <p14:creationId xmlns:p14="http://schemas.microsoft.com/office/powerpoint/2010/main" val="477272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E4BB19CF-8079-422E-992A-910D4360D8C4}" type="slidenum">
              <a:rPr lang="en-US" altLang="en-US" sz="1200"/>
              <a:pPr eaLnBrk="1" hangingPunct="1"/>
              <a:t>46</a:t>
            </a:fld>
            <a:endParaRPr lang="en-US" altLang="en-US" sz="120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7274313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975B43FA-0534-4D49-AE2A-76D945E45E74}" type="slidenum">
              <a:rPr lang="en-US" altLang="en-US" sz="1200"/>
              <a:pPr eaLnBrk="1" hangingPunct="1"/>
              <a:t>47</a:t>
            </a:fld>
            <a:endParaRPr lang="en-US" altLang="en-US" sz="120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1910873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ECAE2F4C-DBAA-46E5-A972-FDC5830A1A3D}" type="slidenum">
              <a:rPr lang="en-US" sz="1200" smtClean="0"/>
              <a:pPr eaLnBrk="1" hangingPunct="1"/>
              <a:t>2</a:t>
            </a:fld>
            <a:endParaRPr lang="en-US" sz="1200" smtClean="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902572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0B21617C-881D-40B4-B05E-F44D74587E84}" type="slidenum">
              <a:rPr lang="en-US" sz="1200" smtClean="0"/>
              <a:pPr eaLnBrk="1" hangingPunct="1"/>
              <a:t>4</a:t>
            </a:fld>
            <a:endParaRPr lang="en-US" sz="1200" smtClean="0"/>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911270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8CA3735B-A827-48EA-B316-D33960D8D4C7}" type="slidenum">
              <a:rPr lang="en-US" sz="1200" smtClean="0"/>
              <a:pPr eaLnBrk="1" hangingPunct="1"/>
              <a:t>5</a:t>
            </a:fld>
            <a:endParaRPr lang="en-US" sz="1200" smtClean="0"/>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680600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Shape . This comparison method looks only at the distribution of lines in your source image, and looks for similar images in our collection. Color is completely ignored for this type of search.</a:t>
            </a:r>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17</a:t>
            </a:fld>
            <a:endParaRPr lang="en-US"/>
          </a:p>
        </p:txBody>
      </p:sp>
    </p:spTree>
    <p:extLst>
      <p:ext uri="{BB962C8B-B14F-4D97-AF65-F5344CB8AC3E}">
        <p14:creationId xmlns:p14="http://schemas.microsoft.com/office/powerpoint/2010/main" val="2786494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Color . This comparison method looks only at the colors in the image, and how they are distributed in the image. </a:t>
            </a:r>
            <a:r>
              <a:rPr lang="en-US" dirty="0" err="1" smtClean="0"/>
              <a:t>It.s</a:t>
            </a:r>
            <a:r>
              <a:rPr lang="en-US" dirty="0" smtClean="0"/>
              <a:t> not as effective at matching shapes as the Shape or Texture methods, but is the most accurate for matching colors.</a:t>
            </a:r>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18</a:t>
            </a:fld>
            <a:endParaRPr lang="en-US"/>
          </a:p>
        </p:txBody>
      </p:sp>
    </p:spTree>
    <p:extLst>
      <p:ext uri="{BB962C8B-B14F-4D97-AF65-F5344CB8AC3E}">
        <p14:creationId xmlns:p14="http://schemas.microsoft.com/office/powerpoint/2010/main" val="1281315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Composite . This option uses both color and line information in </a:t>
            </a:r>
            <a:r>
              <a:rPr lang="en-US" dirty="0" err="1" smtClean="0"/>
              <a:t>it.s</a:t>
            </a:r>
            <a:r>
              <a:rPr lang="en-US" dirty="0" smtClean="0"/>
              <a:t> analysis, but since it uses both simultaneously, </a:t>
            </a:r>
            <a:r>
              <a:rPr lang="en-US" dirty="0" err="1" smtClean="0"/>
              <a:t>it.s</a:t>
            </a:r>
            <a:r>
              <a:rPr lang="en-US" dirty="0" smtClean="0"/>
              <a:t> not as accurate as other options, but you may still receive interesting results.</a:t>
            </a:r>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19</a:t>
            </a:fld>
            <a:endParaRPr lang="en-US"/>
          </a:p>
        </p:txBody>
      </p:sp>
    </p:spTree>
    <p:extLst>
      <p:ext uri="{BB962C8B-B14F-4D97-AF65-F5344CB8AC3E}">
        <p14:creationId xmlns:p14="http://schemas.microsoft.com/office/powerpoint/2010/main" val="3772159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Verbal . These are marks that are determined to have only a textual element of some form, without being noted as having a design element. You can find any of these marks by searching in the .Text. in the .Brand. tab in the Global Brand Database page. Note that these are only records which contain an image. If the brand is purely textual and doesn.t have an associated image, this filter will not match. For some countries, it is impossible to determine the type of image (see the .Unknown. option), so this filter will automatically exclude those images as they may or may not contain a device.</a:t>
            </a:r>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21</a:t>
            </a:fld>
            <a:endParaRPr lang="en-US"/>
          </a:p>
        </p:txBody>
      </p:sp>
    </p:spTree>
    <p:extLst>
      <p:ext uri="{BB962C8B-B14F-4D97-AF65-F5344CB8AC3E}">
        <p14:creationId xmlns:p14="http://schemas.microsoft.com/office/powerpoint/2010/main" val="2789027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Nonverbal . This will match images that are determined to have no textual element at all, but only some form of device, shape, color, scent or sound.</a:t>
            </a:r>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22</a:t>
            </a:fld>
            <a:endParaRPr lang="en-US"/>
          </a:p>
        </p:txBody>
      </p:sp>
    </p:spTree>
    <p:extLst>
      <p:ext uri="{BB962C8B-B14F-4D97-AF65-F5344CB8AC3E}">
        <p14:creationId xmlns:p14="http://schemas.microsoft.com/office/powerpoint/2010/main" val="16711672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lstStyle>
            <a:lvl1pPr>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684213" y="3860800"/>
            <a:ext cx="6400800" cy="1752600"/>
          </a:xfrm>
        </p:spPr>
        <p:txBody>
          <a:bodyPr/>
          <a:lstStyle>
            <a:lvl1pPr marL="0" indent="0">
              <a:buFontTx/>
              <a:buNone/>
              <a:defRPr/>
            </a:lvl1pPr>
          </a:lstStyle>
          <a:p>
            <a:pPr lvl="0"/>
            <a:r>
              <a:rPr lang="en-US" noProof="0" smtClean="0"/>
              <a:t>Click to edit Master subtitle style</a:t>
            </a:r>
          </a:p>
        </p:txBody>
      </p:sp>
    </p:spTree>
    <p:extLst>
      <p:ext uri="{BB962C8B-B14F-4D97-AF65-F5344CB8AC3E}">
        <p14:creationId xmlns:p14="http://schemas.microsoft.com/office/powerpoint/2010/main" val="2904961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9AC3305F-35F4-4D38-853F-6972B7651A04}" type="slidenum">
              <a:rPr lang="en-US"/>
              <a:pPr>
                <a:defRPr/>
              </a:pPr>
              <a:t>‹#›</a:t>
            </a:fld>
            <a:endParaRPr lang="en-US"/>
          </a:p>
        </p:txBody>
      </p:sp>
    </p:spTree>
    <p:extLst>
      <p:ext uri="{BB962C8B-B14F-4D97-AF65-F5344CB8AC3E}">
        <p14:creationId xmlns:p14="http://schemas.microsoft.com/office/powerpoint/2010/main" val="3759919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0DA1C06C-5FA2-4438-B070-4F16D45DBAED}" type="slidenum">
              <a:rPr lang="en-US"/>
              <a:pPr>
                <a:defRPr/>
              </a:pPr>
              <a:t>‹#›</a:t>
            </a:fld>
            <a:endParaRPr lang="en-US"/>
          </a:p>
        </p:txBody>
      </p:sp>
    </p:spTree>
    <p:extLst>
      <p:ext uri="{BB962C8B-B14F-4D97-AF65-F5344CB8AC3E}">
        <p14:creationId xmlns:p14="http://schemas.microsoft.com/office/powerpoint/2010/main" val="1863685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73238"/>
            <a:ext cx="4038600" cy="435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238"/>
            <a:ext cx="4038600" cy="435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7010400" y="0"/>
            <a:ext cx="2133600" cy="476250"/>
          </a:xfrm>
        </p:spPr>
        <p:txBody>
          <a:bodyPr/>
          <a:lstStyle>
            <a:lvl1pPr>
              <a:defRPr/>
            </a:lvl1pPr>
          </a:lstStyle>
          <a:p>
            <a:fld id="{7DCC91D2-399F-4A6F-91CC-7341AA97CD91}" type="slidenum">
              <a:rPr lang="en-US" altLang="en-US"/>
              <a:pPr/>
              <a:t>‹#›</a:t>
            </a:fld>
            <a:endParaRPr lang="en-US" altLang="en-US"/>
          </a:p>
        </p:txBody>
      </p:sp>
    </p:spTree>
    <p:extLst>
      <p:ext uri="{BB962C8B-B14F-4D97-AF65-F5344CB8AC3E}">
        <p14:creationId xmlns:p14="http://schemas.microsoft.com/office/powerpoint/2010/main" val="2572666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7010400" y="0"/>
            <a:ext cx="2133600" cy="476250"/>
          </a:xfrm>
        </p:spPr>
        <p:txBody>
          <a:bodyPr/>
          <a:lstStyle>
            <a:lvl1pPr>
              <a:defRPr/>
            </a:lvl1pPr>
          </a:lstStyle>
          <a:p>
            <a:fld id="{CDCEE4AE-5CCC-4B1B-82DD-7500C7B96064}" type="slidenum">
              <a:rPr lang="en-US" altLang="en-US"/>
              <a:pPr/>
              <a:t>‹#›</a:t>
            </a:fld>
            <a:endParaRPr lang="en-US" altLang="en-US"/>
          </a:p>
        </p:txBody>
      </p:sp>
    </p:spTree>
    <p:extLst>
      <p:ext uri="{BB962C8B-B14F-4D97-AF65-F5344CB8AC3E}">
        <p14:creationId xmlns:p14="http://schemas.microsoft.com/office/powerpoint/2010/main" val="209536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DA79EEDA-9492-4994-BB18-1005CD6866B1}" type="slidenum">
              <a:rPr lang="en-US"/>
              <a:pPr>
                <a:defRPr/>
              </a:pPr>
              <a:t>‹#›</a:t>
            </a:fld>
            <a:endParaRPr lang="en-US"/>
          </a:p>
        </p:txBody>
      </p:sp>
    </p:spTree>
    <p:extLst>
      <p:ext uri="{BB962C8B-B14F-4D97-AF65-F5344CB8AC3E}">
        <p14:creationId xmlns:p14="http://schemas.microsoft.com/office/powerpoint/2010/main" val="2439346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3DAB5F7D-D5B1-4D98-B310-16D211F23652}" type="slidenum">
              <a:rPr lang="en-US"/>
              <a:pPr>
                <a:defRPr/>
              </a:pPr>
              <a:t>‹#›</a:t>
            </a:fld>
            <a:endParaRPr lang="en-US"/>
          </a:p>
        </p:txBody>
      </p:sp>
    </p:spTree>
    <p:extLst>
      <p:ext uri="{BB962C8B-B14F-4D97-AF65-F5344CB8AC3E}">
        <p14:creationId xmlns:p14="http://schemas.microsoft.com/office/powerpoint/2010/main" val="1974900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Content Placeholder 2"/>
          <p:cNvSpPr>
            <a:spLocks noGrp="1"/>
          </p:cNvSpPr>
          <p:nvPr>
            <p:ph sz="half" idx="1"/>
          </p:nvPr>
        </p:nvSpPr>
        <p:spPr>
          <a:xfrm>
            <a:off x="457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Content Placeholder 3"/>
          <p:cNvSpPr>
            <a:spLocks noGrp="1"/>
          </p:cNvSpPr>
          <p:nvPr>
            <p:ph sz="half" idx="2"/>
          </p:nvPr>
        </p:nvSpPr>
        <p:spPr>
          <a:xfrm>
            <a:off x="4648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Rectangle 6"/>
          <p:cNvSpPr>
            <a:spLocks noGrp="1" noChangeArrowheads="1"/>
          </p:cNvSpPr>
          <p:nvPr>
            <p:ph type="sldNum" sz="quarter" idx="10"/>
          </p:nvPr>
        </p:nvSpPr>
        <p:spPr>
          <a:ln/>
        </p:spPr>
        <p:txBody>
          <a:bodyPr/>
          <a:lstStyle>
            <a:lvl1pPr>
              <a:defRPr/>
            </a:lvl1pPr>
          </a:lstStyle>
          <a:p>
            <a:pPr>
              <a:defRPr/>
            </a:pPr>
            <a:fld id="{21517826-A1A8-4B20-83BB-6B4226365DCE}" type="slidenum">
              <a:rPr lang="en-US"/>
              <a:pPr>
                <a:defRPr/>
              </a:pPr>
              <a:t>‹#›</a:t>
            </a:fld>
            <a:endParaRPr lang="en-US"/>
          </a:p>
        </p:txBody>
      </p:sp>
    </p:spTree>
    <p:extLst>
      <p:ext uri="{BB962C8B-B14F-4D97-AF65-F5344CB8AC3E}">
        <p14:creationId xmlns:p14="http://schemas.microsoft.com/office/powerpoint/2010/main" val="1514180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7" name="Rectangle 6"/>
          <p:cNvSpPr>
            <a:spLocks noGrp="1" noChangeArrowheads="1"/>
          </p:cNvSpPr>
          <p:nvPr>
            <p:ph type="sldNum" sz="quarter" idx="10"/>
          </p:nvPr>
        </p:nvSpPr>
        <p:spPr>
          <a:ln/>
        </p:spPr>
        <p:txBody>
          <a:bodyPr/>
          <a:lstStyle>
            <a:lvl1pPr>
              <a:defRPr/>
            </a:lvl1pPr>
          </a:lstStyle>
          <a:p>
            <a:pPr>
              <a:defRPr/>
            </a:pPr>
            <a:fld id="{76546D48-0F63-43E9-B47C-935DCDFAA143}" type="slidenum">
              <a:rPr lang="en-US"/>
              <a:pPr>
                <a:defRPr/>
              </a:pPr>
              <a:t>‹#›</a:t>
            </a:fld>
            <a:endParaRPr lang="en-US"/>
          </a:p>
        </p:txBody>
      </p:sp>
    </p:spTree>
    <p:extLst>
      <p:ext uri="{BB962C8B-B14F-4D97-AF65-F5344CB8AC3E}">
        <p14:creationId xmlns:p14="http://schemas.microsoft.com/office/powerpoint/2010/main" val="1566851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Rectangle 6"/>
          <p:cNvSpPr>
            <a:spLocks noGrp="1" noChangeArrowheads="1"/>
          </p:cNvSpPr>
          <p:nvPr>
            <p:ph type="sldNum" sz="quarter" idx="10"/>
          </p:nvPr>
        </p:nvSpPr>
        <p:spPr>
          <a:ln/>
        </p:spPr>
        <p:txBody>
          <a:bodyPr/>
          <a:lstStyle>
            <a:lvl1pPr>
              <a:defRPr/>
            </a:lvl1pPr>
          </a:lstStyle>
          <a:p>
            <a:pPr>
              <a:defRPr/>
            </a:pPr>
            <a:fld id="{7DE760F4-0BB2-41F5-A823-5656424847FC}" type="slidenum">
              <a:rPr lang="en-US"/>
              <a:pPr>
                <a:defRPr/>
              </a:pPr>
              <a:t>‹#›</a:t>
            </a:fld>
            <a:endParaRPr lang="en-US"/>
          </a:p>
        </p:txBody>
      </p:sp>
    </p:spTree>
    <p:extLst>
      <p:ext uri="{BB962C8B-B14F-4D97-AF65-F5344CB8AC3E}">
        <p14:creationId xmlns:p14="http://schemas.microsoft.com/office/powerpoint/2010/main" val="214993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86D60C8-7BA5-467F-BCD3-E871B6D034EA}" type="slidenum">
              <a:rPr lang="en-US"/>
              <a:pPr>
                <a:defRPr/>
              </a:pPr>
              <a:t>‹#›</a:t>
            </a:fld>
            <a:endParaRPr lang="en-US"/>
          </a:p>
        </p:txBody>
      </p:sp>
    </p:spTree>
    <p:extLst>
      <p:ext uri="{BB962C8B-B14F-4D97-AF65-F5344CB8AC3E}">
        <p14:creationId xmlns:p14="http://schemas.microsoft.com/office/powerpoint/2010/main" val="1111963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DC813F8-B5E0-463F-B52D-A76CAE1804A7}" type="slidenum">
              <a:rPr lang="en-US"/>
              <a:pPr>
                <a:defRPr/>
              </a:pPr>
              <a:t>‹#›</a:t>
            </a:fld>
            <a:endParaRPr lang="en-US"/>
          </a:p>
        </p:txBody>
      </p:sp>
    </p:spTree>
    <p:extLst>
      <p:ext uri="{BB962C8B-B14F-4D97-AF65-F5344CB8AC3E}">
        <p14:creationId xmlns:p14="http://schemas.microsoft.com/office/powerpoint/2010/main" val="1942046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C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177A5B0-4E40-4836-BF8A-4DD351994794}" type="slidenum">
              <a:rPr lang="en-US"/>
              <a:pPr>
                <a:defRPr/>
              </a:pPr>
              <a:t>‹#›</a:t>
            </a:fld>
            <a:endParaRPr lang="en-US"/>
          </a:p>
        </p:txBody>
      </p:sp>
    </p:spTree>
    <p:extLst>
      <p:ext uri="{BB962C8B-B14F-4D97-AF65-F5344CB8AC3E}">
        <p14:creationId xmlns:p14="http://schemas.microsoft.com/office/powerpoint/2010/main" val="3924668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773238"/>
            <a:ext cx="8229600"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smtClean="0"/>
            </a:lvl1pPr>
          </a:lstStyle>
          <a:p>
            <a:pPr>
              <a:defRPr/>
            </a:pPr>
            <a:fld id="{7F3150A8-B334-48D8-BDDC-A2E01CBB87C9}" type="slidenum">
              <a:rPr lang="en-US"/>
              <a:pPr>
                <a:defRPr/>
              </a:pPr>
              <a:t>‹#›</a:t>
            </a:fld>
            <a:endParaRPr lang="en-US"/>
          </a:p>
        </p:txBody>
      </p:sp>
      <p:sp>
        <p:nvSpPr>
          <p:cNvPr id="8" name="fr" descr="  "/>
          <p:cNvSpPr txBox="1"/>
          <p:nvPr userDrawn="1"/>
        </p:nvSpPr>
        <p:spPr>
          <a:xfrm>
            <a:off x="0" y="6537960"/>
            <a:ext cx="9144000" cy="223138"/>
          </a:xfrm>
          <a:prstGeom prst="rect">
            <a:avLst/>
          </a:prstGeom>
          <a:noFill/>
        </p:spPr>
        <p:txBody>
          <a:bodyPr vert="horz" rtlCol="0">
            <a:spAutoFit/>
          </a:bodyPr>
          <a:lstStyle/>
          <a:p>
            <a:pPr algn="r"/>
            <a:r>
              <a:rPr lang="es-CO" sz="850" b="0" i="0" u="none" baseline="0" smtClean="0">
                <a:solidFill>
                  <a:srgbClr val="000000"/>
                </a:solidFill>
                <a:latin typeface="Microsoft Sans Serif" panose="020B0604020202020204" pitchFamily="34" charset="0"/>
              </a:rPr>
              <a:t>  </a:t>
            </a:r>
            <a:endParaRPr lang="es-CO" sz="850" b="0" i="0" u="none" baseline="0">
              <a:solidFill>
                <a:srgbClr val="000000"/>
              </a:solidFill>
              <a:latin typeface="Microsoft Sans Serif"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2" r:id="rId12"/>
    <p:sldLayoutId id="2147483673" r:id="rId13"/>
  </p:sldLayoutIdLst>
  <p:txStyles>
    <p:title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p:titleStyle>
    <p:bodyStyle>
      <a:lvl1pPr marL="342900" indent="-342900" algn="l" rtl="0" eaLnBrk="1" fontAlgn="base" hangingPunct="1">
        <a:spcBef>
          <a:spcPct val="20000"/>
        </a:spcBef>
        <a:spcAft>
          <a:spcPct val="0"/>
        </a:spcAft>
        <a:buBlip>
          <a:blip r:embed="rId16"/>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6"/>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16"/>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16"/>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16"/>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16"/>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16"/>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16"/>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16"/>
        </a:buBlip>
        <a:defRPr sz="24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f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jf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f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3.jf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3.jf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wipo.int/reference/en/branddb/webinar/index.html" TargetMode="External"/><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subTitle" idx="1"/>
          </p:nvPr>
        </p:nvSpPr>
        <p:spPr>
          <a:xfrm>
            <a:off x="1219200" y="4183063"/>
            <a:ext cx="4937125" cy="1333500"/>
          </a:xfrm>
          <a:noFill/>
        </p:spPr>
        <p:txBody>
          <a:bodyPr/>
          <a:lstStyle/>
          <a:p>
            <a:pPr eaLnBrk="1" hangingPunct="1"/>
            <a:r>
              <a:rPr lang="en-US" sz="3000" b="1" dirty="0" smtClean="0">
                <a:solidFill>
                  <a:srgbClr val="00408C"/>
                </a:solidFill>
                <a:ea typeface="ヒラギノ角ゴ Pro W3" pitchFamily="1" charset="-128"/>
              </a:rPr>
              <a:t>Image search in the Global Brand Database</a:t>
            </a:r>
          </a:p>
        </p:txBody>
      </p:sp>
      <p:sp>
        <p:nvSpPr>
          <p:cNvPr id="3075" name="Text Box 5"/>
          <p:cNvSpPr txBox="1">
            <a:spLocks noChangeArrowheads="1"/>
          </p:cNvSpPr>
          <p:nvPr/>
        </p:nvSpPr>
        <p:spPr bwMode="auto">
          <a:xfrm>
            <a:off x="6249988" y="5253038"/>
            <a:ext cx="2147887" cy="72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a:lnSpc>
                <a:spcPct val="40000"/>
              </a:lnSpc>
            </a:pPr>
            <a:r>
              <a:rPr lang="en-US" sz="1300" dirty="0" smtClean="0">
                <a:solidFill>
                  <a:srgbClr val="3399FF"/>
                </a:solidFill>
                <a:latin typeface="Arial Black" pitchFamily="34" charset="0"/>
                <a:ea typeface="ヒラギノ角ゴ Pro W3" pitchFamily="1" charset="-128"/>
              </a:rPr>
              <a:t>Internet</a:t>
            </a:r>
            <a:endParaRPr lang="en-US" sz="1300" dirty="0">
              <a:solidFill>
                <a:srgbClr val="3399FF"/>
              </a:solidFill>
              <a:latin typeface="Arial Black" pitchFamily="34" charset="0"/>
              <a:ea typeface="ヒラギノ角ゴ Pro W3" pitchFamily="1" charset="-128"/>
            </a:endParaRPr>
          </a:p>
          <a:p>
            <a:pPr>
              <a:lnSpc>
                <a:spcPct val="40000"/>
              </a:lnSpc>
            </a:pPr>
            <a:r>
              <a:rPr lang="en-US" sz="1300" smtClean="0">
                <a:solidFill>
                  <a:srgbClr val="3399FF"/>
                </a:solidFill>
                <a:latin typeface="Arial Black" pitchFamily="34" charset="0"/>
                <a:ea typeface="ヒラギノ角ゴ Pro W3" pitchFamily="1" charset="-128"/>
              </a:rPr>
              <a:t>April </a:t>
            </a:r>
            <a:r>
              <a:rPr lang="en-US" sz="1300" smtClean="0">
                <a:solidFill>
                  <a:srgbClr val="3399FF"/>
                </a:solidFill>
                <a:latin typeface="Arial Black" pitchFamily="34" charset="0"/>
                <a:ea typeface="ヒラギノ角ゴ Pro W3" pitchFamily="1" charset="-128"/>
              </a:rPr>
              <a:t>2020</a:t>
            </a:r>
            <a:endParaRPr lang="en-US" sz="1300" dirty="0">
              <a:solidFill>
                <a:srgbClr val="3399FF"/>
              </a:solidFill>
              <a:latin typeface="Arial Black" pitchFamily="34" charset="0"/>
              <a:ea typeface="ヒラギノ角ゴ Pro W3" pitchFamily="1" charset="-128"/>
            </a:endParaRPr>
          </a:p>
        </p:txBody>
      </p:sp>
      <p:sp>
        <p:nvSpPr>
          <p:cNvPr id="3076" name="Rectangle 6"/>
          <p:cNvSpPr>
            <a:spLocks noChangeArrowheads="1"/>
          </p:cNvSpPr>
          <p:nvPr/>
        </p:nvSpPr>
        <p:spPr bwMode="auto">
          <a:xfrm>
            <a:off x="914400" y="3810000"/>
            <a:ext cx="381000" cy="381000"/>
          </a:xfrm>
          <a:prstGeom prst="rect">
            <a:avLst/>
          </a:prstGeom>
          <a:solidFill>
            <a:srgbClr val="3399FF"/>
          </a:solidFill>
          <a:ln>
            <a:noFill/>
          </a:ln>
          <a:extLst>
            <a:ext uri="{91240B29-F687-4F45-9708-019B960494DF}">
              <a14:hiddenLine xmlns:a14="http://schemas.microsoft.com/office/drawing/2010/main" w="0">
                <a:solidFill>
                  <a:schemeClr val="tx1"/>
                </a:solidFill>
                <a:miter lim="800000"/>
                <a:headEnd/>
                <a:tailEnd/>
              </a14:hiddenLine>
            </a:ext>
          </a:extLst>
        </p:spPr>
        <p:txBody>
          <a:bodyPr wrap="none" anchor="ctr"/>
          <a:lstStyle/>
          <a:p>
            <a:endParaRPr lang="fr-CH"/>
          </a:p>
        </p:txBody>
      </p:sp>
      <p:sp>
        <p:nvSpPr>
          <p:cNvPr id="3077" name="Rectangle 7"/>
          <p:cNvSpPr>
            <a:spLocks noChangeArrowheads="1"/>
          </p:cNvSpPr>
          <p:nvPr/>
        </p:nvSpPr>
        <p:spPr bwMode="auto">
          <a:xfrm>
            <a:off x="1230313" y="5805488"/>
            <a:ext cx="6934200" cy="712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spcBef>
                <a:spcPct val="20000"/>
              </a:spcBef>
            </a:pPr>
            <a:r>
              <a:rPr lang="en-US" sz="1800" dirty="0" smtClean="0">
                <a:solidFill>
                  <a:srgbClr val="00408C"/>
                </a:solidFill>
                <a:ea typeface="ヒラギノ角ゴ Pro W3" pitchFamily="1" charset="-128"/>
              </a:rPr>
              <a:t>Sandrine Ammann	</a:t>
            </a:r>
            <a:endParaRPr lang="en-US" sz="1800" dirty="0">
              <a:solidFill>
                <a:srgbClr val="00408C"/>
              </a:solidFill>
              <a:ea typeface="ヒラギノ角ゴ Pro W3" pitchFamily="1" charset="-128"/>
            </a:endParaRPr>
          </a:p>
          <a:p>
            <a:pPr>
              <a:spcBef>
                <a:spcPct val="20000"/>
              </a:spcBef>
            </a:pPr>
            <a:r>
              <a:rPr lang="en-US" sz="1800" dirty="0" smtClean="0">
                <a:solidFill>
                  <a:srgbClr val="00408C"/>
                </a:solidFill>
                <a:ea typeface="ヒラギノ角ゴ Pro W3" pitchFamily="1" charset="-128"/>
              </a:rPr>
              <a:t>Marketing &amp; Communications Officer</a:t>
            </a:r>
            <a:endParaRPr lang="en-US" sz="1800" dirty="0">
              <a:solidFill>
                <a:srgbClr val="00408C"/>
              </a:solidFill>
              <a:ea typeface="ヒラギノ角ゴ Pro W3" pitchFamily="1" charset="-128"/>
            </a:endParaRPr>
          </a:p>
        </p:txBody>
      </p:sp>
    </p:spTree>
    <p:extLst>
      <p:ext uri="{BB962C8B-B14F-4D97-AF65-F5344CB8AC3E}">
        <p14:creationId xmlns:p14="http://schemas.microsoft.com/office/powerpoint/2010/main" val="30925225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a:t>
            </a:r>
            <a:r>
              <a:rPr lang="en-US" dirty="0"/>
              <a:t>: </a:t>
            </a:r>
            <a:r>
              <a:rPr lang="en-US" dirty="0" smtClean="0"/>
              <a:t>image</a:t>
            </a:r>
            <a:endParaRPr lang="en-US" dirty="0"/>
          </a:p>
        </p:txBody>
      </p:sp>
      <p:pic>
        <p:nvPicPr>
          <p:cNvPr id="4" name="Picture 3"/>
          <p:cNvPicPr>
            <a:picLocks noChangeAspect="1"/>
          </p:cNvPicPr>
          <p:nvPr/>
        </p:nvPicPr>
        <p:blipFill>
          <a:blip r:embed="rId2"/>
          <a:stretch>
            <a:fillRect/>
          </a:stretch>
        </p:blipFill>
        <p:spPr>
          <a:xfrm>
            <a:off x="566737" y="2324100"/>
            <a:ext cx="8010525" cy="2209800"/>
          </a:xfrm>
          <a:prstGeom prst="rect">
            <a:avLst/>
          </a:prstGeom>
        </p:spPr>
      </p:pic>
      <p:sp>
        <p:nvSpPr>
          <p:cNvPr id="5" name="Rectangle 4"/>
          <p:cNvSpPr/>
          <p:nvPr/>
        </p:nvSpPr>
        <p:spPr bwMode="auto">
          <a:xfrm>
            <a:off x="1447800" y="3200400"/>
            <a:ext cx="762000" cy="304800"/>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92654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Image: </a:t>
            </a:r>
            <a:r>
              <a:rPr lang="fr-CH" dirty="0" err="1" smtClean="0"/>
              <a:t>edit</a:t>
            </a:r>
            <a:endParaRPr lang="en-US" dirty="0"/>
          </a:p>
        </p:txBody>
      </p:sp>
      <p:pic>
        <p:nvPicPr>
          <p:cNvPr id="5" name="Picture 4"/>
          <p:cNvPicPr>
            <a:picLocks noChangeAspect="1"/>
          </p:cNvPicPr>
          <p:nvPr/>
        </p:nvPicPr>
        <p:blipFill>
          <a:blip r:embed="rId2"/>
          <a:stretch>
            <a:fillRect/>
          </a:stretch>
        </p:blipFill>
        <p:spPr>
          <a:xfrm>
            <a:off x="304800" y="1699666"/>
            <a:ext cx="7772400" cy="2733675"/>
          </a:xfrm>
          <a:prstGeom prst="rect">
            <a:avLst/>
          </a:prstGeom>
        </p:spPr>
      </p:pic>
      <p:sp>
        <p:nvSpPr>
          <p:cNvPr id="6" name="Rectangle 5"/>
          <p:cNvSpPr/>
          <p:nvPr/>
        </p:nvSpPr>
        <p:spPr bwMode="auto">
          <a:xfrm>
            <a:off x="457200" y="3429000"/>
            <a:ext cx="533400" cy="304800"/>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193237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4800" y="1142999"/>
            <a:ext cx="8382000" cy="4345433"/>
          </a:xfrm>
          <a:prstGeom prst="rect">
            <a:avLst/>
          </a:prstGeom>
        </p:spPr>
      </p:pic>
      <p:sp>
        <p:nvSpPr>
          <p:cNvPr id="5" name="Rectangle 4"/>
          <p:cNvSpPr/>
          <p:nvPr/>
        </p:nvSpPr>
        <p:spPr bwMode="auto">
          <a:xfrm>
            <a:off x="5257800" y="3200400"/>
            <a:ext cx="914400" cy="609600"/>
          </a:xfrm>
          <a:prstGeom prst="rect">
            <a:avLst/>
          </a:prstGeom>
          <a:noFill/>
          <a:ln w="571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
        <p:nvSpPr>
          <p:cNvPr id="6" name="Rectangle 5"/>
          <p:cNvSpPr/>
          <p:nvPr/>
        </p:nvSpPr>
        <p:spPr bwMode="auto">
          <a:xfrm>
            <a:off x="5943600" y="3962400"/>
            <a:ext cx="1295400" cy="762000"/>
          </a:xfrm>
          <a:prstGeom prst="rect">
            <a:avLst/>
          </a:prstGeom>
          <a:noFill/>
          <a:ln w="571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279723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0" y="1500186"/>
            <a:ext cx="7477125" cy="3857625"/>
          </a:xfrm>
          <a:prstGeom prst="rect">
            <a:avLst/>
          </a:prstGeom>
        </p:spPr>
      </p:pic>
      <p:sp>
        <p:nvSpPr>
          <p:cNvPr id="5" name="Rectangle 4"/>
          <p:cNvSpPr/>
          <p:nvPr/>
        </p:nvSpPr>
        <p:spPr bwMode="auto">
          <a:xfrm>
            <a:off x="6019800" y="3276599"/>
            <a:ext cx="609600" cy="457201"/>
          </a:xfrm>
          <a:prstGeom prst="rect">
            <a:avLst/>
          </a:prstGeom>
          <a:noFill/>
          <a:ln w="571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
        <p:nvSpPr>
          <p:cNvPr id="6" name="Rectangle 5"/>
          <p:cNvSpPr/>
          <p:nvPr/>
        </p:nvSpPr>
        <p:spPr bwMode="auto">
          <a:xfrm>
            <a:off x="6041036" y="3962400"/>
            <a:ext cx="609600" cy="457201"/>
          </a:xfrm>
          <a:prstGeom prst="rect">
            <a:avLst/>
          </a:prstGeom>
          <a:noFill/>
          <a:ln w="571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719519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8200" y="1419226"/>
            <a:ext cx="7410450" cy="3867150"/>
          </a:xfrm>
          <a:prstGeom prst="rect">
            <a:avLst/>
          </a:prstGeom>
        </p:spPr>
      </p:pic>
      <p:sp>
        <p:nvSpPr>
          <p:cNvPr id="5" name="Rectangle 4"/>
          <p:cNvSpPr/>
          <p:nvPr/>
        </p:nvSpPr>
        <p:spPr bwMode="auto">
          <a:xfrm>
            <a:off x="6553200" y="2895600"/>
            <a:ext cx="990600" cy="457201"/>
          </a:xfrm>
          <a:prstGeom prst="rect">
            <a:avLst/>
          </a:prstGeom>
          <a:noFill/>
          <a:ln w="571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
        <p:nvSpPr>
          <p:cNvPr id="6" name="Rectangle 5"/>
          <p:cNvSpPr/>
          <p:nvPr/>
        </p:nvSpPr>
        <p:spPr bwMode="auto">
          <a:xfrm>
            <a:off x="5867400" y="4419600"/>
            <a:ext cx="990600" cy="457201"/>
          </a:xfrm>
          <a:prstGeom prst="rect">
            <a:avLst/>
          </a:prstGeom>
          <a:noFill/>
          <a:ln w="571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40014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 strategies</a:t>
            </a:r>
            <a:endParaRPr lang="en-US" dirty="0"/>
          </a:p>
        </p:txBody>
      </p:sp>
      <p:sp>
        <p:nvSpPr>
          <p:cNvPr id="4" name="Rectangle 3"/>
          <p:cNvSpPr/>
          <p:nvPr/>
        </p:nvSpPr>
        <p:spPr bwMode="auto">
          <a:xfrm>
            <a:off x="2438400" y="1295400"/>
            <a:ext cx="22098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pic>
        <p:nvPicPr>
          <p:cNvPr id="3" name="Picture 2"/>
          <p:cNvPicPr>
            <a:picLocks noChangeAspect="1"/>
          </p:cNvPicPr>
          <p:nvPr/>
        </p:nvPicPr>
        <p:blipFill>
          <a:blip r:embed="rId2"/>
          <a:stretch>
            <a:fillRect/>
          </a:stretch>
        </p:blipFill>
        <p:spPr>
          <a:xfrm>
            <a:off x="76200" y="1668462"/>
            <a:ext cx="8105775" cy="2324100"/>
          </a:xfrm>
          <a:prstGeom prst="rect">
            <a:avLst/>
          </a:prstGeom>
        </p:spPr>
      </p:pic>
      <p:sp>
        <p:nvSpPr>
          <p:cNvPr id="7" name="Rectangle 6"/>
          <p:cNvSpPr/>
          <p:nvPr/>
        </p:nvSpPr>
        <p:spPr bwMode="auto">
          <a:xfrm>
            <a:off x="2412492" y="2057400"/>
            <a:ext cx="1981200" cy="1676400"/>
          </a:xfrm>
          <a:prstGeom prst="rect">
            <a:avLst/>
          </a:prstGeom>
          <a:noFill/>
          <a:ln w="38100"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4382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Concept: abstract </a:t>
            </a:r>
            <a:r>
              <a:rPr lang="fr-CH" dirty="0" err="1" smtClean="0"/>
              <a:t>idea</a:t>
            </a:r>
            <a:endParaRPr lang="en-US" dirty="0"/>
          </a:p>
        </p:txBody>
      </p:sp>
      <p:pic>
        <p:nvPicPr>
          <p:cNvPr id="4" name="Picture 2" descr="D:\Users\remlawi\Desktop\classification\images\3_object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286000"/>
            <a:ext cx="28194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0162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Strategy: shape</a:t>
            </a:r>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07" y="1447799"/>
            <a:ext cx="4250471" cy="401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4"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4544" y="2037845"/>
            <a:ext cx="3375234" cy="2534156"/>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bwMode="auto">
          <a:xfrm flipH="1">
            <a:off x="5410200" y="1381124"/>
            <a:ext cx="2462940" cy="3876676"/>
          </a:xfrm>
          <a:prstGeom prst="line">
            <a:avLst/>
          </a:prstGeom>
          <a:noFill/>
          <a:ln w="889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a:off x="5257800" y="1447799"/>
            <a:ext cx="2895600" cy="3733801"/>
          </a:xfrm>
          <a:prstGeom prst="line">
            <a:avLst/>
          </a:prstGeom>
          <a:noFill/>
          <a:ln w="889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59948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Strategy: </a:t>
            </a:r>
            <a:r>
              <a:rPr lang="en-US" dirty="0" smtClean="0"/>
              <a:t>color</a:t>
            </a: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470" y="2133600"/>
            <a:ext cx="2715859" cy="256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p:cNvCxnSpPr/>
          <p:nvPr/>
        </p:nvCxnSpPr>
        <p:spPr bwMode="auto">
          <a:xfrm flipH="1">
            <a:off x="5872566" y="2140058"/>
            <a:ext cx="2286000" cy="2690812"/>
          </a:xfrm>
          <a:prstGeom prst="line">
            <a:avLst/>
          </a:prstGeom>
          <a:noFill/>
          <a:ln w="889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p:nvPr/>
        </p:nvCxnSpPr>
        <p:spPr bwMode="auto">
          <a:xfrm>
            <a:off x="5815739" y="2133600"/>
            <a:ext cx="2362200" cy="2667000"/>
          </a:xfrm>
          <a:prstGeom prst="line">
            <a:avLst/>
          </a:prstGeom>
          <a:noFill/>
          <a:ln w="889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395412"/>
            <a:ext cx="5651754" cy="4243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99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Strategy: </a:t>
            </a:r>
            <a:r>
              <a:rPr lang="en-US" dirty="0" smtClean="0"/>
              <a:t>composite </a:t>
            </a:r>
            <a:endParaRPr lang="en-US" sz="9600" dirty="0">
              <a:solidFill>
                <a:schemeClr val="tx1"/>
              </a:solidFill>
            </a:endParaRPr>
          </a:p>
        </p:txBody>
      </p:sp>
      <p:pic>
        <p:nvPicPr>
          <p:cNvPr id="17410" name="Picture 2" descr="http://4.bp.blogspot.com/_SVUqq0IV36A/THhaL1uicPI/AAAAAAAAACE/_0HNR1oaSUY/s1600/line_type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072071"/>
            <a:ext cx="2460360" cy="28171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2057400"/>
            <a:ext cx="3733800" cy="2803370"/>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2799164"/>
            <a:ext cx="1295400" cy="1319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21131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p:cNvSpPr>
            <a:spLocks noChangeArrowheads="1"/>
          </p:cNvSpPr>
          <p:nvPr/>
        </p:nvSpPr>
        <p:spPr bwMode="auto">
          <a:xfrm>
            <a:off x="250825" y="1773238"/>
            <a:ext cx="1368425" cy="503237"/>
          </a:xfrm>
          <a:prstGeom prst="rightArrow">
            <a:avLst>
              <a:gd name="adj1" fmla="val 50000"/>
              <a:gd name="adj2" fmla="val 67981"/>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66563" name="AutoShape 3"/>
          <p:cNvSpPr>
            <a:spLocks noChangeArrowheads="1"/>
          </p:cNvSpPr>
          <p:nvPr/>
        </p:nvSpPr>
        <p:spPr bwMode="auto">
          <a:xfrm>
            <a:off x="1981200" y="2438400"/>
            <a:ext cx="1731962" cy="1277937"/>
          </a:xfrm>
          <a:prstGeom prst="rightArrow">
            <a:avLst>
              <a:gd name="adj1" fmla="val 50000"/>
              <a:gd name="adj2" fmla="val 33882"/>
            </a:avLst>
          </a:prstGeom>
          <a:solidFill>
            <a:srgbClr val="FF0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aphicFrame>
        <p:nvGraphicFramePr>
          <p:cNvPr id="4100" name="Object 4"/>
          <p:cNvGraphicFramePr>
            <a:graphicFrameLocks noGrp="1" noChangeAspect="1"/>
          </p:cNvGraphicFramePr>
          <p:nvPr>
            <p:ph sz="half" idx="4294967295"/>
            <p:extLst/>
          </p:nvPr>
        </p:nvGraphicFramePr>
        <p:xfrm>
          <a:off x="3810000" y="1757230"/>
          <a:ext cx="3548063" cy="4827867"/>
        </p:xfrm>
        <a:graphic>
          <a:graphicData uri="http://schemas.openxmlformats.org/presentationml/2006/ole">
            <mc:AlternateContent xmlns:mc="http://schemas.openxmlformats.org/markup-compatibility/2006">
              <mc:Choice xmlns:v="urn:schemas-microsoft-com:vml" Requires="v">
                <p:oleObj spid="_x0000_s1027" r:id="rId4" imgW="3834921" imgH="5219048" progId="">
                  <p:embed/>
                </p:oleObj>
              </mc:Choice>
              <mc:Fallback>
                <p:oleObj r:id="rId4" imgW="3834921" imgH="5219048" progId="">
                  <p:embed/>
                  <p:pic>
                    <p:nvPicPr>
                      <p:cNvPr id="410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1757230"/>
                        <a:ext cx="3548063" cy="4827867"/>
                      </a:xfrm>
                      <a:prstGeom prst="rect">
                        <a:avLst/>
                      </a:prstGeom>
                      <a:noFill/>
                      <a:ln>
                        <a:noFill/>
                      </a:ln>
                      <a:effectLst/>
                      <a:extLst/>
                    </p:spPr>
                  </p:pic>
                </p:oleObj>
              </mc:Fallback>
            </mc:AlternateContent>
          </a:graphicData>
        </a:graphic>
      </p:graphicFrame>
      <p:sp>
        <p:nvSpPr>
          <p:cNvPr id="7" name="Title 4"/>
          <p:cNvSpPr>
            <a:spLocks noGrp="1"/>
          </p:cNvSpPr>
          <p:nvPr>
            <p:ph type="title"/>
          </p:nvPr>
        </p:nvSpPr>
        <p:spPr>
          <a:xfrm>
            <a:off x="457200" y="274638"/>
            <a:ext cx="8229600" cy="1143000"/>
          </a:xfrm>
        </p:spPr>
        <p:txBody>
          <a:bodyPr/>
          <a:lstStyle/>
          <a:p>
            <a:r>
              <a:rPr lang="fr-CH" dirty="0" smtClean="0"/>
              <a:t>If </a:t>
            </a:r>
            <a:r>
              <a:rPr lang="fr-CH" dirty="0" err="1" smtClean="0"/>
              <a:t>you</a:t>
            </a:r>
            <a:r>
              <a:rPr lang="fr-CH" dirty="0" smtClean="0"/>
              <a:t> </a:t>
            </a:r>
            <a:r>
              <a:rPr lang="fr-CH" dirty="0" err="1" smtClean="0"/>
              <a:t>can</a:t>
            </a:r>
            <a:r>
              <a:rPr lang="fr-CH" dirty="0" smtClean="0"/>
              <a:t> </a:t>
            </a:r>
            <a:r>
              <a:rPr lang="fr-CH" dirty="0" err="1" smtClean="0"/>
              <a:t>hear</a:t>
            </a:r>
            <a:r>
              <a:rPr lang="fr-CH" dirty="0" smtClean="0"/>
              <a:t> me and </a:t>
            </a:r>
            <a:r>
              <a:rPr lang="fr-CH" dirty="0" err="1" smtClean="0"/>
              <a:t>see</a:t>
            </a:r>
            <a:r>
              <a:rPr lang="fr-CH" dirty="0" smtClean="0"/>
              <a:t> </a:t>
            </a:r>
            <a:r>
              <a:rPr lang="fr-CH" dirty="0" err="1" smtClean="0"/>
              <a:t>my</a:t>
            </a:r>
            <a:r>
              <a:rPr lang="fr-CH" dirty="0" smtClean="0"/>
              <a:t> </a:t>
            </a:r>
            <a:r>
              <a:rPr lang="fr-CH" dirty="0" err="1" smtClean="0"/>
              <a:t>screen</a:t>
            </a:r>
            <a:r>
              <a:rPr lang="fr-CH" dirty="0" smtClean="0"/>
              <a:t>, </a:t>
            </a:r>
            <a:r>
              <a:rPr lang="fr-CH" dirty="0" err="1" smtClean="0"/>
              <a:t>please</a:t>
            </a:r>
            <a:r>
              <a:rPr lang="fr-CH" dirty="0" smtClean="0"/>
              <a:t> click the </a:t>
            </a:r>
            <a:r>
              <a:rPr lang="fr-CH" dirty="0" err="1" smtClean="0"/>
              <a:t>raise</a:t>
            </a:r>
            <a:r>
              <a:rPr lang="fr-CH" dirty="0" smtClean="0"/>
              <a:t> hand </a:t>
            </a:r>
            <a:r>
              <a:rPr lang="fr-CH" dirty="0" err="1" smtClean="0"/>
              <a:t>button</a:t>
            </a:r>
            <a:endParaRPr lang="en-US" dirty="0"/>
          </a:p>
        </p:txBody>
      </p:sp>
    </p:spTree>
    <p:extLst>
      <p:ext uri="{BB962C8B-B14F-4D97-AF65-F5344CB8AC3E}">
        <p14:creationId xmlns:p14="http://schemas.microsoft.com/office/powerpoint/2010/main" val="1029052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6563"/>
                                        </p:tgtEl>
                                        <p:attrNameLst>
                                          <p:attrName>style.visibility</p:attrName>
                                        </p:attrNameLst>
                                      </p:cBhvr>
                                      <p:to>
                                        <p:strVal val="visible"/>
                                      </p:to>
                                    </p:set>
                                    <p:anim calcmode="lin" valueType="num">
                                      <p:cBhvr additive="base">
                                        <p:cTn id="7" dur="500" fill="hold"/>
                                        <p:tgtEl>
                                          <p:spTgt spid="66563"/>
                                        </p:tgtEl>
                                        <p:attrNameLst>
                                          <p:attrName>ppt_x</p:attrName>
                                        </p:attrNameLst>
                                      </p:cBhvr>
                                      <p:tavLst>
                                        <p:tav tm="0">
                                          <p:val>
                                            <p:strVal val="0-#ppt_w/2"/>
                                          </p:val>
                                        </p:tav>
                                        <p:tav tm="100000">
                                          <p:val>
                                            <p:strVal val="#ppt_x"/>
                                          </p:val>
                                        </p:tav>
                                      </p:tavLst>
                                    </p:anim>
                                    <p:anim calcmode="lin" valueType="num">
                                      <p:cBhvr additive="base">
                                        <p:cTn id="8" dur="500" fill="hold"/>
                                        <p:tgtEl>
                                          <p:spTgt spid="665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 (optional): image type</a:t>
            </a:r>
            <a:endParaRPr lang="en-US" dirty="0"/>
          </a:p>
        </p:txBody>
      </p:sp>
      <p:pic>
        <p:nvPicPr>
          <p:cNvPr id="6" name="Picture 5"/>
          <p:cNvPicPr>
            <a:picLocks noChangeAspect="1"/>
          </p:cNvPicPr>
          <p:nvPr/>
        </p:nvPicPr>
        <p:blipFill>
          <a:blip r:embed="rId2"/>
          <a:stretch>
            <a:fillRect/>
          </a:stretch>
        </p:blipFill>
        <p:spPr>
          <a:xfrm>
            <a:off x="228600" y="1600200"/>
            <a:ext cx="8105775" cy="2324100"/>
          </a:xfrm>
          <a:prstGeom prst="rect">
            <a:avLst/>
          </a:prstGeom>
        </p:spPr>
      </p:pic>
      <p:sp>
        <p:nvSpPr>
          <p:cNvPr id="7" name="Rectangle 6"/>
          <p:cNvSpPr/>
          <p:nvPr/>
        </p:nvSpPr>
        <p:spPr bwMode="auto">
          <a:xfrm>
            <a:off x="4724400" y="2057400"/>
            <a:ext cx="2743200" cy="1447800"/>
          </a:xfrm>
          <a:prstGeom prst="rect">
            <a:avLst/>
          </a:prstGeom>
          <a:noFill/>
          <a:ln w="38100"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90281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type: verbal</a:t>
            </a:r>
            <a:endParaRPr lang="en-US" dirty="0"/>
          </a:p>
        </p:txBody>
      </p:sp>
      <p:pic>
        <p:nvPicPr>
          <p:cNvPr id="3" name="Picture 2"/>
          <p:cNvPicPr>
            <a:picLocks noChangeAspect="1"/>
          </p:cNvPicPr>
          <p:nvPr/>
        </p:nvPicPr>
        <p:blipFill>
          <a:blip r:embed="rId3"/>
          <a:stretch>
            <a:fillRect/>
          </a:stretch>
        </p:blipFill>
        <p:spPr>
          <a:xfrm>
            <a:off x="766762" y="1430130"/>
            <a:ext cx="7610475" cy="4371975"/>
          </a:xfrm>
          <a:prstGeom prst="rect">
            <a:avLst/>
          </a:prstGeom>
        </p:spPr>
      </p:pic>
    </p:spTree>
    <p:extLst>
      <p:ext uri="{BB962C8B-B14F-4D97-AF65-F5344CB8AC3E}">
        <p14:creationId xmlns:p14="http://schemas.microsoft.com/office/powerpoint/2010/main" val="41001681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type: non verbal</a:t>
            </a:r>
            <a:endParaRPr lang="en-US" dirty="0"/>
          </a:p>
        </p:txBody>
      </p:sp>
      <p:pic>
        <p:nvPicPr>
          <p:cNvPr id="4" name="Picture 3"/>
          <p:cNvPicPr>
            <a:picLocks noChangeAspect="1"/>
          </p:cNvPicPr>
          <p:nvPr/>
        </p:nvPicPr>
        <p:blipFill>
          <a:blip r:embed="rId3"/>
          <a:stretch>
            <a:fillRect/>
          </a:stretch>
        </p:blipFill>
        <p:spPr>
          <a:xfrm>
            <a:off x="457200" y="1219200"/>
            <a:ext cx="8124825" cy="4962525"/>
          </a:xfrm>
          <a:prstGeom prst="rect">
            <a:avLst/>
          </a:prstGeom>
        </p:spPr>
      </p:pic>
    </p:spTree>
    <p:extLst>
      <p:ext uri="{BB962C8B-B14F-4D97-AF65-F5344CB8AC3E}">
        <p14:creationId xmlns:p14="http://schemas.microsoft.com/office/powerpoint/2010/main" val="10960626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type: combined</a:t>
            </a:r>
            <a:endParaRPr lang="en-US" dirty="0"/>
          </a:p>
        </p:txBody>
      </p:sp>
      <p:pic>
        <p:nvPicPr>
          <p:cNvPr id="3" name="Picture 2"/>
          <p:cNvPicPr>
            <a:picLocks noChangeAspect="1"/>
          </p:cNvPicPr>
          <p:nvPr/>
        </p:nvPicPr>
        <p:blipFill>
          <a:blip r:embed="rId3"/>
          <a:stretch>
            <a:fillRect/>
          </a:stretch>
        </p:blipFill>
        <p:spPr>
          <a:xfrm>
            <a:off x="238125" y="1143000"/>
            <a:ext cx="8667750" cy="5391150"/>
          </a:xfrm>
          <a:prstGeom prst="rect">
            <a:avLst/>
          </a:prstGeom>
        </p:spPr>
      </p:pic>
    </p:spTree>
    <p:extLst>
      <p:ext uri="{BB962C8B-B14F-4D97-AF65-F5344CB8AC3E}">
        <p14:creationId xmlns:p14="http://schemas.microsoft.com/office/powerpoint/2010/main" val="17590541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type: unknown</a:t>
            </a:r>
            <a:endParaRPr lang="en-US" dirty="0"/>
          </a:p>
        </p:txBody>
      </p:sp>
      <p:pic>
        <p:nvPicPr>
          <p:cNvPr id="4" name="Picture 3"/>
          <p:cNvPicPr>
            <a:picLocks noChangeAspect="1"/>
          </p:cNvPicPr>
          <p:nvPr/>
        </p:nvPicPr>
        <p:blipFill>
          <a:blip r:embed="rId3"/>
          <a:stretch>
            <a:fillRect/>
          </a:stretch>
        </p:blipFill>
        <p:spPr>
          <a:xfrm>
            <a:off x="609600" y="1417638"/>
            <a:ext cx="7534275" cy="4143375"/>
          </a:xfrm>
          <a:prstGeom prst="rect">
            <a:avLst/>
          </a:prstGeom>
        </p:spPr>
      </p:pic>
    </p:spTree>
    <p:extLst>
      <p:ext uri="{BB962C8B-B14F-4D97-AF65-F5344CB8AC3E}">
        <p14:creationId xmlns:p14="http://schemas.microsoft.com/office/powerpoint/2010/main" val="10189209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Image result for examp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2" y="533400"/>
            <a:ext cx="9143998"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8623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fr-CH" dirty="0" err="1" smtClean="0"/>
              <a:t>Strategy</a:t>
            </a:r>
            <a:r>
              <a:rPr lang="fr-CH" dirty="0" smtClean="0"/>
              <a:t>: Shape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9" y="152400"/>
            <a:ext cx="2333625" cy="2333625"/>
          </a:xfrm>
          <a:prstGeom prst="rect">
            <a:avLst/>
          </a:prstGeom>
        </p:spPr>
      </p:pic>
      <p:pic>
        <p:nvPicPr>
          <p:cNvPr id="3" name="Picture 2"/>
          <p:cNvPicPr>
            <a:picLocks noChangeAspect="1"/>
          </p:cNvPicPr>
          <p:nvPr/>
        </p:nvPicPr>
        <p:blipFill>
          <a:blip r:embed="rId3"/>
          <a:stretch>
            <a:fillRect/>
          </a:stretch>
        </p:blipFill>
        <p:spPr>
          <a:xfrm>
            <a:off x="228600" y="2608263"/>
            <a:ext cx="8382000" cy="3070746"/>
          </a:xfrm>
          <a:prstGeom prst="rect">
            <a:avLst/>
          </a:prstGeom>
        </p:spPr>
      </p:pic>
    </p:spTree>
    <p:extLst>
      <p:ext uri="{BB962C8B-B14F-4D97-AF65-F5344CB8AC3E}">
        <p14:creationId xmlns:p14="http://schemas.microsoft.com/office/powerpoint/2010/main" val="32169619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Strategy</a:t>
            </a:r>
            <a:r>
              <a:rPr lang="fr-CH" dirty="0" smtClean="0"/>
              <a:t>: concept</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152400"/>
            <a:ext cx="1800225" cy="1800225"/>
          </a:xfrm>
          <a:prstGeom prst="rect">
            <a:avLst/>
          </a:prstGeom>
        </p:spPr>
      </p:pic>
      <p:pic>
        <p:nvPicPr>
          <p:cNvPr id="7" name="Picture 6"/>
          <p:cNvPicPr>
            <a:picLocks noChangeAspect="1"/>
          </p:cNvPicPr>
          <p:nvPr/>
        </p:nvPicPr>
        <p:blipFill>
          <a:blip r:embed="rId3"/>
          <a:stretch>
            <a:fillRect/>
          </a:stretch>
        </p:blipFill>
        <p:spPr>
          <a:xfrm>
            <a:off x="44532" y="1962150"/>
            <a:ext cx="9100210" cy="3829050"/>
          </a:xfrm>
          <a:prstGeom prst="rect">
            <a:avLst/>
          </a:prstGeom>
        </p:spPr>
      </p:pic>
    </p:spTree>
    <p:extLst>
      <p:ext uri="{BB962C8B-B14F-4D97-AF65-F5344CB8AC3E}">
        <p14:creationId xmlns:p14="http://schemas.microsoft.com/office/powerpoint/2010/main" val="618358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a:t>Strategy</a:t>
            </a:r>
            <a:r>
              <a:rPr lang="fr-CH" dirty="0"/>
              <a:t>: Shape</a:t>
            </a:r>
            <a:endParaRPr lang="en-US" dirty="0"/>
          </a:p>
        </p:txBody>
      </p:sp>
      <p:pic>
        <p:nvPicPr>
          <p:cNvPr id="3" name="Picture 2"/>
          <p:cNvPicPr>
            <a:picLocks noChangeAspect="1"/>
          </p:cNvPicPr>
          <p:nvPr/>
        </p:nvPicPr>
        <p:blipFill>
          <a:blip r:embed="rId2"/>
          <a:stretch>
            <a:fillRect/>
          </a:stretch>
        </p:blipFill>
        <p:spPr>
          <a:xfrm>
            <a:off x="4191000" y="274638"/>
            <a:ext cx="2409825" cy="1495425"/>
          </a:xfrm>
          <a:prstGeom prst="rect">
            <a:avLst/>
          </a:prstGeom>
        </p:spPr>
      </p:pic>
      <p:pic>
        <p:nvPicPr>
          <p:cNvPr id="6" name="Picture 5"/>
          <p:cNvPicPr>
            <a:picLocks noChangeAspect="1"/>
          </p:cNvPicPr>
          <p:nvPr/>
        </p:nvPicPr>
        <p:blipFill>
          <a:blip r:embed="rId3"/>
          <a:stretch>
            <a:fillRect/>
          </a:stretch>
        </p:blipFill>
        <p:spPr>
          <a:xfrm>
            <a:off x="0" y="2243136"/>
            <a:ext cx="9177168" cy="3014663"/>
          </a:xfrm>
          <a:prstGeom prst="rect">
            <a:avLst/>
          </a:prstGeom>
        </p:spPr>
      </p:pic>
    </p:spTree>
    <p:extLst>
      <p:ext uri="{BB962C8B-B14F-4D97-AF65-F5344CB8AC3E}">
        <p14:creationId xmlns:p14="http://schemas.microsoft.com/office/powerpoint/2010/main" val="19777121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a:t>Strategy</a:t>
            </a:r>
            <a:r>
              <a:rPr lang="fr-CH" dirty="0"/>
              <a:t>: concept</a:t>
            </a:r>
            <a:endParaRPr lang="en-US" dirty="0"/>
          </a:p>
        </p:txBody>
      </p:sp>
      <p:pic>
        <p:nvPicPr>
          <p:cNvPr id="3" name="Picture 2"/>
          <p:cNvPicPr>
            <a:picLocks noChangeAspect="1"/>
          </p:cNvPicPr>
          <p:nvPr/>
        </p:nvPicPr>
        <p:blipFill>
          <a:blip r:embed="rId2"/>
          <a:stretch>
            <a:fillRect/>
          </a:stretch>
        </p:blipFill>
        <p:spPr>
          <a:xfrm>
            <a:off x="4800600" y="457200"/>
            <a:ext cx="2409825" cy="1495425"/>
          </a:xfrm>
          <a:prstGeom prst="rect">
            <a:avLst/>
          </a:prstGeom>
        </p:spPr>
      </p:pic>
      <p:pic>
        <p:nvPicPr>
          <p:cNvPr id="6" name="Picture 5"/>
          <p:cNvPicPr>
            <a:picLocks noChangeAspect="1"/>
          </p:cNvPicPr>
          <p:nvPr/>
        </p:nvPicPr>
        <p:blipFill>
          <a:blip r:embed="rId3"/>
          <a:stretch>
            <a:fillRect/>
          </a:stretch>
        </p:blipFill>
        <p:spPr>
          <a:xfrm>
            <a:off x="-99934" y="2266950"/>
            <a:ext cx="8935074" cy="2914650"/>
          </a:xfrm>
          <a:prstGeom prst="rect">
            <a:avLst/>
          </a:prstGeom>
        </p:spPr>
      </p:pic>
    </p:spTree>
    <p:extLst>
      <p:ext uri="{BB962C8B-B14F-4D97-AF65-F5344CB8AC3E}">
        <p14:creationId xmlns:p14="http://schemas.microsoft.com/office/powerpoint/2010/main" val="26864064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D:\Users\Ammann\AppData\Local\Temp\ammyqql0tdi-fredrick-kearney-j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0014857" cy="701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5094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a:t>Strategy</a:t>
            </a:r>
            <a:r>
              <a:rPr lang="fr-CH" dirty="0"/>
              <a:t>: Shape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457200"/>
            <a:ext cx="2381250" cy="2352675"/>
          </a:xfrm>
          <a:prstGeom prst="rect">
            <a:avLst/>
          </a:prstGeom>
        </p:spPr>
      </p:pic>
      <p:pic>
        <p:nvPicPr>
          <p:cNvPr id="7" name="Picture 6"/>
          <p:cNvPicPr>
            <a:picLocks noChangeAspect="1"/>
          </p:cNvPicPr>
          <p:nvPr/>
        </p:nvPicPr>
        <p:blipFill>
          <a:blip r:embed="rId3"/>
          <a:stretch>
            <a:fillRect/>
          </a:stretch>
        </p:blipFill>
        <p:spPr>
          <a:xfrm>
            <a:off x="152400" y="2895600"/>
            <a:ext cx="8915400" cy="3041006"/>
          </a:xfrm>
          <a:prstGeom prst="rect">
            <a:avLst/>
          </a:prstGeom>
        </p:spPr>
      </p:pic>
    </p:spTree>
    <p:extLst>
      <p:ext uri="{BB962C8B-B14F-4D97-AF65-F5344CB8AC3E}">
        <p14:creationId xmlns:p14="http://schemas.microsoft.com/office/powerpoint/2010/main" val="34409558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a:t>Strategy</a:t>
            </a:r>
            <a:r>
              <a:rPr lang="fr-CH" dirty="0"/>
              <a:t>: </a:t>
            </a:r>
            <a:r>
              <a:rPr lang="fr-CH" dirty="0" err="1" smtClean="0"/>
              <a:t>Color</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76200"/>
            <a:ext cx="2381250" cy="2352675"/>
          </a:xfrm>
          <a:prstGeom prst="rect">
            <a:avLst/>
          </a:prstGeom>
        </p:spPr>
      </p:pic>
      <p:pic>
        <p:nvPicPr>
          <p:cNvPr id="3" name="Picture 2"/>
          <p:cNvPicPr>
            <a:picLocks noChangeAspect="1"/>
          </p:cNvPicPr>
          <p:nvPr/>
        </p:nvPicPr>
        <p:blipFill>
          <a:blip r:embed="rId3"/>
          <a:stretch>
            <a:fillRect/>
          </a:stretch>
        </p:blipFill>
        <p:spPr>
          <a:xfrm>
            <a:off x="29980" y="2606077"/>
            <a:ext cx="8885420" cy="2922051"/>
          </a:xfrm>
          <a:prstGeom prst="rect">
            <a:avLst/>
          </a:prstGeom>
        </p:spPr>
      </p:pic>
    </p:spTree>
    <p:extLst>
      <p:ext uri="{BB962C8B-B14F-4D97-AF65-F5344CB8AC3E}">
        <p14:creationId xmlns:p14="http://schemas.microsoft.com/office/powerpoint/2010/main" val="18587972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a:t>Strategy</a:t>
            </a:r>
            <a:r>
              <a:rPr lang="fr-CH" dirty="0"/>
              <a:t>: concept</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241300"/>
            <a:ext cx="2381250" cy="2352675"/>
          </a:xfrm>
          <a:prstGeom prst="rect">
            <a:avLst/>
          </a:prstGeom>
        </p:spPr>
      </p:pic>
      <p:pic>
        <p:nvPicPr>
          <p:cNvPr id="7" name="Picture 6"/>
          <p:cNvPicPr>
            <a:picLocks noChangeAspect="1"/>
          </p:cNvPicPr>
          <p:nvPr/>
        </p:nvPicPr>
        <p:blipFill>
          <a:blip r:embed="rId3"/>
          <a:stretch>
            <a:fillRect/>
          </a:stretch>
        </p:blipFill>
        <p:spPr>
          <a:xfrm>
            <a:off x="43195" y="2895600"/>
            <a:ext cx="8674835" cy="2895600"/>
          </a:xfrm>
          <a:prstGeom prst="rect">
            <a:avLst/>
          </a:prstGeom>
        </p:spPr>
      </p:pic>
    </p:spTree>
    <p:extLst>
      <p:ext uri="{BB962C8B-B14F-4D97-AF65-F5344CB8AC3E}">
        <p14:creationId xmlns:p14="http://schemas.microsoft.com/office/powerpoint/2010/main" val="3151489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Filter</a:t>
            </a:r>
            <a:r>
              <a:rPr lang="fr-CH" dirty="0" smtClean="0"/>
              <a:t> &amp; Combine</a:t>
            </a:r>
            <a:endParaRPr lang="es-CO" dirty="0"/>
          </a:p>
        </p:txBody>
      </p:sp>
      <p:pic>
        <p:nvPicPr>
          <p:cNvPr id="4" name="Picture 3"/>
          <p:cNvPicPr>
            <a:picLocks noChangeAspect="1"/>
          </p:cNvPicPr>
          <p:nvPr/>
        </p:nvPicPr>
        <p:blipFill>
          <a:blip r:embed="rId2"/>
          <a:stretch>
            <a:fillRect/>
          </a:stretch>
        </p:blipFill>
        <p:spPr>
          <a:xfrm>
            <a:off x="228600" y="3886200"/>
            <a:ext cx="8105775" cy="2324100"/>
          </a:xfrm>
          <a:prstGeom prst="rect">
            <a:avLst/>
          </a:prstGeom>
        </p:spPr>
      </p:pic>
      <p:sp>
        <p:nvSpPr>
          <p:cNvPr id="5" name="Rectangle 4"/>
          <p:cNvSpPr/>
          <p:nvPr/>
        </p:nvSpPr>
        <p:spPr bwMode="auto">
          <a:xfrm>
            <a:off x="7315200" y="5334000"/>
            <a:ext cx="990600" cy="762000"/>
          </a:xfrm>
          <a:prstGeom prst="rect">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pic>
        <p:nvPicPr>
          <p:cNvPr id="3" name="Picture 2"/>
          <p:cNvPicPr>
            <a:picLocks noChangeAspect="1"/>
          </p:cNvPicPr>
          <p:nvPr/>
        </p:nvPicPr>
        <p:blipFill>
          <a:blip r:embed="rId3"/>
          <a:stretch>
            <a:fillRect/>
          </a:stretch>
        </p:blipFill>
        <p:spPr>
          <a:xfrm>
            <a:off x="228600" y="1417638"/>
            <a:ext cx="7791450" cy="2219325"/>
          </a:xfrm>
          <a:prstGeom prst="rect">
            <a:avLst/>
          </a:prstGeom>
        </p:spPr>
      </p:pic>
      <p:sp>
        <p:nvSpPr>
          <p:cNvPr id="7" name="Rectangle 6"/>
          <p:cNvSpPr/>
          <p:nvPr/>
        </p:nvSpPr>
        <p:spPr bwMode="auto">
          <a:xfrm>
            <a:off x="1143000" y="3886200"/>
            <a:ext cx="4038600" cy="671434"/>
          </a:xfrm>
          <a:prstGeom prst="rect">
            <a:avLst/>
          </a:prstGeom>
          <a:noFill/>
          <a:ln w="63500"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
        <p:nvSpPr>
          <p:cNvPr id="8" name="Rectangle 7"/>
          <p:cNvSpPr/>
          <p:nvPr/>
        </p:nvSpPr>
        <p:spPr bwMode="auto">
          <a:xfrm>
            <a:off x="1143000" y="1417638"/>
            <a:ext cx="4038600" cy="762000"/>
          </a:xfrm>
          <a:prstGeom prst="rect">
            <a:avLst/>
          </a:prstGeom>
          <a:noFill/>
          <a:ln w="63500"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
        <p:nvSpPr>
          <p:cNvPr id="9" name="Rectangle 8"/>
          <p:cNvSpPr/>
          <p:nvPr/>
        </p:nvSpPr>
        <p:spPr bwMode="auto">
          <a:xfrm>
            <a:off x="1371600" y="2179638"/>
            <a:ext cx="2895600" cy="1020762"/>
          </a:xfrm>
          <a:prstGeom prst="rect">
            <a:avLst/>
          </a:prstGeom>
          <a:noFill/>
          <a:ln w="63500"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
        <p:nvSpPr>
          <p:cNvPr id="10" name="Rectangle 9"/>
          <p:cNvSpPr/>
          <p:nvPr/>
        </p:nvSpPr>
        <p:spPr bwMode="auto">
          <a:xfrm>
            <a:off x="7011961" y="2999582"/>
            <a:ext cx="990600" cy="762000"/>
          </a:xfrm>
          <a:prstGeom prst="rect">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C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227958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Add</a:t>
            </a:r>
            <a:r>
              <a:rPr lang="fr-CH" dirty="0" smtClean="0"/>
              <a:t> a classification</a:t>
            </a:r>
            <a:endParaRPr lang="es-CO" dirty="0"/>
          </a:p>
        </p:txBody>
      </p:sp>
      <p:pic>
        <p:nvPicPr>
          <p:cNvPr id="4" name="Picture 3"/>
          <p:cNvPicPr>
            <a:picLocks noChangeAspect="1"/>
          </p:cNvPicPr>
          <p:nvPr/>
        </p:nvPicPr>
        <p:blipFill>
          <a:blip r:embed="rId3"/>
          <a:stretch>
            <a:fillRect/>
          </a:stretch>
        </p:blipFill>
        <p:spPr>
          <a:xfrm>
            <a:off x="314325" y="1504950"/>
            <a:ext cx="8515350" cy="3848100"/>
          </a:xfrm>
          <a:prstGeom prst="rect">
            <a:avLst/>
          </a:prstGeom>
        </p:spPr>
      </p:pic>
    </p:spTree>
    <p:extLst>
      <p:ext uri="{BB962C8B-B14F-4D97-AF65-F5344CB8AC3E}">
        <p14:creationId xmlns:p14="http://schemas.microsoft.com/office/powerpoint/2010/main" val="185025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spTree>
    <p:extLst>
      <p:ext uri="{BB962C8B-B14F-4D97-AF65-F5344CB8AC3E}">
        <p14:creationId xmlns:p14="http://schemas.microsoft.com/office/powerpoint/2010/main" val="14755182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3051" y="0"/>
            <a:ext cx="4897898" cy="6858000"/>
          </a:xfrm>
          <a:prstGeom prst="rect">
            <a:avLst/>
          </a:prstGeom>
        </p:spPr>
      </p:pic>
    </p:spTree>
    <p:extLst>
      <p:ext uri="{BB962C8B-B14F-4D97-AF65-F5344CB8AC3E}">
        <p14:creationId xmlns:p14="http://schemas.microsoft.com/office/powerpoint/2010/main" val="36857333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17001"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89395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similarity: history</a:t>
            </a:r>
            <a:endParaRPr lang="en-US" dirty="0"/>
          </a:p>
        </p:txBody>
      </p:sp>
      <p:sp>
        <p:nvSpPr>
          <p:cNvPr id="3" name="Content Placeholder 2"/>
          <p:cNvSpPr>
            <a:spLocks noGrp="1"/>
          </p:cNvSpPr>
          <p:nvPr>
            <p:ph idx="1"/>
          </p:nvPr>
        </p:nvSpPr>
        <p:spPr/>
        <p:txBody>
          <a:bodyPr/>
          <a:lstStyle/>
          <a:p>
            <a:r>
              <a:rPr lang="en-US" dirty="0" smtClean="0"/>
              <a:t>Released in 2014</a:t>
            </a:r>
          </a:p>
          <a:p>
            <a:endParaRPr lang="en-US" dirty="0"/>
          </a:p>
          <a:p>
            <a:r>
              <a:rPr lang="en-US" dirty="0" smtClean="0"/>
              <a:t>Based on Image features:</a:t>
            </a:r>
          </a:p>
          <a:p>
            <a:pPr lvl="1"/>
            <a:r>
              <a:rPr lang="en-US" dirty="0" smtClean="0"/>
              <a:t>Shape</a:t>
            </a:r>
          </a:p>
          <a:p>
            <a:pPr lvl="1"/>
            <a:r>
              <a:rPr lang="en-US" dirty="0" smtClean="0"/>
              <a:t>Color</a:t>
            </a:r>
          </a:p>
          <a:p>
            <a:pPr lvl="1"/>
            <a:r>
              <a:rPr lang="en-US" dirty="0" smtClean="0"/>
              <a:t>Texture</a:t>
            </a:r>
          </a:p>
          <a:p>
            <a:pPr marL="457200" lvl="1" indent="0">
              <a:buNone/>
            </a:pPr>
            <a:endParaRPr lang="en-US" dirty="0" smtClean="0"/>
          </a:p>
          <a:p>
            <a:pPr marL="0" lvl="1" indent="341313"/>
            <a:r>
              <a:rPr lang="en-US" dirty="0"/>
              <a:t> </a:t>
            </a:r>
            <a:r>
              <a:rPr lang="en-US" dirty="0" smtClean="0"/>
              <a:t>Very effective: simple geometric shapes</a:t>
            </a:r>
          </a:p>
          <a:p>
            <a:pPr lvl="1"/>
            <a:endParaRPr lang="en-US" dirty="0"/>
          </a:p>
        </p:txBody>
      </p:sp>
    </p:spTree>
    <p:extLst>
      <p:ext uri="{BB962C8B-B14F-4D97-AF65-F5344CB8AC3E}">
        <p14:creationId xmlns:p14="http://schemas.microsoft.com/office/powerpoint/2010/main" val="8921766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 similarity: </a:t>
            </a:r>
            <a:r>
              <a:rPr lang="en-US" dirty="0" smtClean="0"/>
              <a:t>limitation</a:t>
            </a:r>
            <a:endParaRPr lang="en-US" dirty="0"/>
          </a:p>
        </p:txBody>
      </p:sp>
      <p:sp>
        <p:nvSpPr>
          <p:cNvPr id="3" name="Content Placeholder 2"/>
          <p:cNvSpPr>
            <a:spLocks noGrp="1"/>
          </p:cNvSpPr>
          <p:nvPr>
            <p:ph idx="1"/>
          </p:nvPr>
        </p:nvSpPr>
        <p:spPr/>
        <p:txBody>
          <a:bodyPr/>
          <a:lstStyle/>
          <a:p>
            <a:r>
              <a:rPr lang="en-US" dirty="0" smtClean="0"/>
              <a:t>Semantic similarity</a:t>
            </a:r>
          </a:p>
          <a:p>
            <a:endParaRPr lang="en-US" dirty="0"/>
          </a:p>
          <a:p>
            <a:pPr marL="0" indent="0">
              <a:buNone/>
            </a:pP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438400"/>
            <a:ext cx="5895975" cy="3848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88304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692275" y="476250"/>
            <a:ext cx="5441950" cy="5865813"/>
          </a:xfrm>
        </p:spPr>
      </p:pic>
      <p:sp>
        <p:nvSpPr>
          <p:cNvPr id="6147" name="AutoShape 3"/>
          <p:cNvSpPr>
            <a:spLocks noChangeArrowheads="1"/>
          </p:cNvSpPr>
          <p:nvPr/>
        </p:nvSpPr>
        <p:spPr bwMode="auto">
          <a:xfrm>
            <a:off x="250825" y="1773238"/>
            <a:ext cx="1368425" cy="503237"/>
          </a:xfrm>
          <a:prstGeom prst="rightArrow">
            <a:avLst>
              <a:gd name="adj1" fmla="val 50000"/>
              <a:gd name="adj2" fmla="val 67981"/>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extLst>
      <p:ext uri="{BB962C8B-B14F-4D97-AF65-F5344CB8AC3E}">
        <p14:creationId xmlns:p14="http://schemas.microsoft.com/office/powerpoint/2010/main" val="16606909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similarity: now</a:t>
            </a:r>
            <a:endParaRPr lang="en-US" dirty="0"/>
          </a:p>
        </p:txBody>
      </p:sp>
      <p:sp>
        <p:nvSpPr>
          <p:cNvPr id="3" name="Content Placeholder 2"/>
          <p:cNvSpPr>
            <a:spLocks noGrp="1"/>
          </p:cNvSpPr>
          <p:nvPr>
            <p:ph idx="1"/>
          </p:nvPr>
        </p:nvSpPr>
        <p:spPr/>
        <p:txBody>
          <a:bodyPr/>
          <a:lstStyle/>
          <a:p>
            <a:r>
              <a:rPr lang="en-US" dirty="0" smtClean="0"/>
              <a:t>AI based search</a:t>
            </a:r>
          </a:p>
          <a:p>
            <a:r>
              <a:rPr lang="en-US" dirty="0" smtClean="0"/>
              <a:t>Semantic search by definition</a:t>
            </a:r>
          </a:p>
          <a:p>
            <a:r>
              <a:rPr lang="en-US" dirty="0" smtClean="0"/>
              <a:t>Automated classification of images</a:t>
            </a:r>
          </a:p>
          <a:p>
            <a:endParaRPr lang="en-US" dirty="0"/>
          </a:p>
          <a:p>
            <a:r>
              <a:rPr lang="en-US" dirty="0" smtClean="0"/>
              <a:t>Release date: April 2019</a:t>
            </a:r>
            <a:endParaRPr lang="en-US" dirty="0"/>
          </a:p>
        </p:txBody>
      </p:sp>
    </p:spTree>
    <p:extLst>
      <p:ext uri="{BB962C8B-B14F-4D97-AF65-F5344CB8AC3E}">
        <p14:creationId xmlns:p14="http://schemas.microsoft.com/office/powerpoint/2010/main" val="36593503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 classification: example</a:t>
            </a:r>
          </a:p>
        </p:txBody>
      </p:sp>
      <p:pic>
        <p:nvPicPr>
          <p:cNvPr id="4" name="Picture 2" descr="D:\Users\remlawi\Desktop\classification\images\0_scenery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3868" y="1371600"/>
            <a:ext cx="1915332" cy="19153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02956" y="3657600"/>
            <a:ext cx="6896440" cy="1938992"/>
          </a:xfrm>
          <a:prstGeom prst="rect">
            <a:avLst/>
          </a:prstGeom>
          <a:noFill/>
        </p:spPr>
        <p:txBody>
          <a:bodyPr wrap="none" rtlCol="0">
            <a:spAutoFit/>
          </a:bodyPr>
          <a:lstStyle/>
          <a:p>
            <a:r>
              <a:rPr lang="en-US" sz="1200" b="1" dirty="0" smtClean="0">
                <a:solidFill>
                  <a:schemeClr val="bg1">
                    <a:lumMod val="65000"/>
                  </a:schemeClr>
                </a:solidFill>
                <a:latin typeface="Consolas" panose="020B0609020204030204" pitchFamily="49" charset="0"/>
                <a:cs typeface="Consolas" panose="020B0609020204030204" pitchFamily="49" charset="0"/>
              </a:rPr>
              <a:t> 1</a:t>
            </a:r>
            <a:r>
              <a:rPr lang="en-US" sz="1200" b="1" dirty="0" smtClean="0">
                <a:latin typeface="Consolas" panose="020B0609020204030204" pitchFamily="49" charset="0"/>
                <a:cs typeface="Consolas" panose="020B0609020204030204" pitchFamily="49" charset="0"/>
              </a:rPr>
              <a:t> 06.09.05 Other </a:t>
            </a:r>
            <a:r>
              <a:rPr lang="en-US" sz="1200" b="1" dirty="0">
                <a:latin typeface="Consolas" panose="020B0609020204030204" pitchFamily="49" charset="0"/>
                <a:cs typeface="Consolas" panose="020B0609020204030204" pitchFamily="49" charset="0"/>
              </a:rPr>
              <a:t>cultivated areas                                       (15.1)</a:t>
            </a:r>
          </a:p>
          <a:p>
            <a:r>
              <a:rPr lang="en-US" sz="1200" b="1" dirty="0" smtClean="0">
                <a:solidFill>
                  <a:schemeClr val="bg1">
                    <a:lumMod val="65000"/>
                  </a:schemeClr>
                </a:solidFill>
                <a:latin typeface="Consolas" panose="020B0609020204030204" pitchFamily="49" charset="0"/>
                <a:cs typeface="Consolas" panose="020B0609020204030204" pitchFamily="49" charset="0"/>
              </a:rPr>
              <a:t> 2</a:t>
            </a:r>
            <a:r>
              <a:rPr lang="en-US" sz="1200" b="1" dirty="0" smtClean="0">
                <a:latin typeface="Consolas" panose="020B0609020204030204" pitchFamily="49" charset="0"/>
                <a:cs typeface="Consolas" panose="020B0609020204030204" pitchFamily="49" charset="0"/>
              </a:rPr>
              <a:t> 01.05.01 Sun</a:t>
            </a:r>
            <a:r>
              <a:rPr lang="en-US" sz="1200" b="1" dirty="0">
                <a:latin typeface="Consolas" panose="020B0609020204030204" pitchFamily="49" charset="0"/>
                <a:cs typeface="Consolas" panose="020B0609020204030204" pitchFamily="49" charset="0"/>
              </a:rPr>
              <a:t>, rising or setting (partially exposed or partially o...  (13.8)</a:t>
            </a:r>
          </a:p>
          <a:p>
            <a:r>
              <a:rPr lang="en-US" sz="1200" b="1" dirty="0" smtClean="0">
                <a:solidFill>
                  <a:schemeClr val="bg1">
                    <a:lumMod val="65000"/>
                  </a:schemeClr>
                </a:solidFill>
                <a:latin typeface="Consolas" panose="020B0609020204030204" pitchFamily="49" charset="0"/>
                <a:cs typeface="Consolas" panose="020B0609020204030204" pitchFamily="49" charset="0"/>
              </a:rPr>
              <a:t> 3</a:t>
            </a:r>
            <a:r>
              <a:rPr lang="en-US" sz="1200" b="1" dirty="0" smtClean="0">
                <a:latin typeface="Consolas" panose="020B0609020204030204" pitchFamily="49" charset="0"/>
                <a:cs typeface="Consolas" panose="020B0609020204030204" pitchFamily="49" charset="0"/>
              </a:rPr>
              <a:t> 06.03.03 Open </a:t>
            </a:r>
            <a:r>
              <a:rPr lang="en-US" sz="1200" b="1" dirty="0">
                <a:latin typeface="Consolas" panose="020B0609020204030204" pitchFamily="49" charset="0"/>
                <a:cs typeface="Consolas" panose="020B0609020204030204" pitchFamily="49" charset="0"/>
              </a:rPr>
              <a:t>sea, stretches of water without shore, multiple wav...  (12.9)</a:t>
            </a:r>
          </a:p>
          <a:p>
            <a:r>
              <a:rPr lang="en-US" sz="1200" b="1" dirty="0" smtClean="0">
                <a:solidFill>
                  <a:schemeClr val="bg1">
                    <a:lumMod val="65000"/>
                  </a:schemeClr>
                </a:solidFill>
                <a:latin typeface="Consolas" panose="020B0609020204030204" pitchFamily="49" charset="0"/>
                <a:cs typeface="Consolas" panose="020B0609020204030204" pitchFamily="49" charset="0"/>
              </a:rPr>
              <a:t> 4</a:t>
            </a:r>
            <a:r>
              <a:rPr lang="en-US" sz="1200" b="1" dirty="0" smtClean="0">
                <a:latin typeface="Consolas" panose="020B0609020204030204" pitchFamily="49" charset="0"/>
                <a:cs typeface="Consolas" panose="020B0609020204030204" pitchFamily="49" charset="0"/>
              </a:rPr>
              <a:t> 26.01.06 Semi-circles                                                 </a:t>
            </a:r>
            <a:r>
              <a:rPr lang="en-US" sz="1200" b="1" dirty="0">
                <a:latin typeface="Consolas" panose="020B0609020204030204" pitchFamily="49" charset="0"/>
                <a:cs typeface="Consolas" panose="020B0609020204030204" pitchFamily="49" charset="0"/>
              </a:rPr>
              <a:t>(11.8)</a:t>
            </a:r>
          </a:p>
          <a:p>
            <a:r>
              <a:rPr lang="en-US" sz="1200" b="1" dirty="0" smtClean="0">
                <a:solidFill>
                  <a:schemeClr val="bg1">
                    <a:lumMod val="65000"/>
                  </a:schemeClr>
                </a:solidFill>
                <a:latin typeface="Consolas" panose="020B0609020204030204" pitchFamily="49" charset="0"/>
                <a:cs typeface="Consolas" panose="020B0609020204030204" pitchFamily="49" charset="0"/>
              </a:rPr>
              <a:t> 5</a:t>
            </a:r>
            <a:r>
              <a:rPr lang="en-US" sz="1200" b="1" dirty="0" smtClean="0">
                <a:latin typeface="Consolas" panose="020B0609020204030204" pitchFamily="49" charset="0"/>
                <a:cs typeface="Consolas" panose="020B0609020204030204" pitchFamily="49" charset="0"/>
              </a:rPr>
              <a:t> 06.01.04 Mountains</a:t>
            </a:r>
            <a:r>
              <a:rPr lang="en-US" sz="1200" b="1" dirty="0">
                <a:latin typeface="Consolas" panose="020B0609020204030204" pitchFamily="49" charset="0"/>
                <a:cs typeface="Consolas" panose="020B0609020204030204" pitchFamily="49" charset="0"/>
              </a:rPr>
              <a:t>, mountain landscapes                               (10.9)</a:t>
            </a:r>
          </a:p>
          <a:p>
            <a:r>
              <a:rPr lang="en-US" sz="1200" b="1" dirty="0" smtClean="0">
                <a:solidFill>
                  <a:schemeClr val="bg1">
                    <a:lumMod val="65000"/>
                  </a:schemeClr>
                </a:solidFill>
                <a:latin typeface="Consolas" panose="020B0609020204030204" pitchFamily="49" charset="0"/>
                <a:cs typeface="Consolas" panose="020B0609020204030204" pitchFamily="49" charset="0"/>
              </a:rPr>
              <a:t> 6</a:t>
            </a:r>
            <a:r>
              <a:rPr lang="en-US" sz="1200" b="1" dirty="0" smtClean="0">
                <a:latin typeface="Consolas" panose="020B0609020204030204" pitchFamily="49" charset="0"/>
                <a:cs typeface="Consolas" panose="020B0609020204030204" pitchFamily="49" charset="0"/>
              </a:rPr>
              <a:t> 06.09.03 Farms                                                        </a:t>
            </a:r>
            <a:r>
              <a:rPr lang="en-US" sz="1200" b="1" dirty="0">
                <a:latin typeface="Consolas" panose="020B0609020204030204" pitchFamily="49" charset="0"/>
                <a:cs typeface="Consolas" panose="020B0609020204030204" pitchFamily="49" charset="0"/>
              </a:rPr>
              <a:t>(10.2)</a:t>
            </a:r>
          </a:p>
          <a:p>
            <a:r>
              <a:rPr lang="en-US" sz="1200" b="1" dirty="0" smtClean="0">
                <a:solidFill>
                  <a:schemeClr val="bg1">
                    <a:lumMod val="65000"/>
                  </a:schemeClr>
                </a:solidFill>
                <a:latin typeface="Consolas" panose="020B0609020204030204" pitchFamily="49" charset="0"/>
                <a:cs typeface="Consolas" panose="020B0609020204030204" pitchFamily="49" charset="0"/>
              </a:rPr>
              <a:t> 7</a:t>
            </a:r>
            <a:r>
              <a:rPr lang="en-US" sz="1200" b="1" dirty="0" smtClean="0">
                <a:latin typeface="Consolas" panose="020B0609020204030204" pitchFamily="49" charset="0"/>
                <a:cs typeface="Consolas" panose="020B0609020204030204" pitchFamily="49" charset="0"/>
              </a:rPr>
              <a:t> 01.15.01 Rainbows                                                     </a:t>
            </a:r>
            <a:r>
              <a:rPr lang="en-US" sz="1200" b="1" dirty="0">
                <a:latin typeface="Consolas" panose="020B0609020204030204" pitchFamily="49" charset="0"/>
                <a:cs typeface="Consolas" panose="020B0609020204030204" pitchFamily="49" charset="0"/>
              </a:rPr>
              <a:t>(10.1)</a:t>
            </a:r>
          </a:p>
          <a:p>
            <a:r>
              <a:rPr lang="en-US" sz="1200" b="1" dirty="0" smtClean="0">
                <a:solidFill>
                  <a:schemeClr val="bg1">
                    <a:lumMod val="65000"/>
                  </a:schemeClr>
                </a:solidFill>
                <a:latin typeface="Consolas" panose="020B0609020204030204" pitchFamily="49" charset="0"/>
                <a:cs typeface="Consolas" panose="020B0609020204030204" pitchFamily="49" charset="0"/>
              </a:rPr>
              <a:t> 8 </a:t>
            </a:r>
            <a:r>
              <a:rPr lang="en-US" sz="1200" b="1" dirty="0">
                <a:solidFill>
                  <a:schemeClr val="bg1">
                    <a:lumMod val="65000"/>
                  </a:schemeClr>
                </a:solidFill>
                <a:latin typeface="Consolas" panose="020B0609020204030204" pitchFamily="49" charset="0"/>
                <a:cs typeface="Consolas" panose="020B0609020204030204" pitchFamily="49" charset="0"/>
              </a:rPr>
              <a:t>01.05.25-Other representations of the sun                             (9.9)</a:t>
            </a:r>
          </a:p>
          <a:p>
            <a:r>
              <a:rPr lang="en-US" sz="1200" b="1" dirty="0" smtClean="0">
                <a:solidFill>
                  <a:schemeClr val="bg1">
                    <a:lumMod val="65000"/>
                  </a:schemeClr>
                </a:solidFill>
                <a:latin typeface="Consolas" panose="020B0609020204030204" pitchFamily="49" charset="0"/>
                <a:cs typeface="Consolas" panose="020B0609020204030204" pitchFamily="49" charset="0"/>
              </a:rPr>
              <a:t> 9 </a:t>
            </a:r>
            <a:r>
              <a:rPr lang="en-US" sz="1200" b="1" dirty="0">
                <a:solidFill>
                  <a:schemeClr val="bg1">
                    <a:lumMod val="65000"/>
                  </a:schemeClr>
                </a:solidFill>
                <a:latin typeface="Consolas" panose="020B0609020204030204" pitchFamily="49" charset="0"/>
                <a:cs typeface="Consolas" panose="020B0609020204030204" pitchFamily="49" charset="0"/>
              </a:rPr>
              <a:t>07.11.11-Roads without lines or dividers                              (9.5)</a:t>
            </a:r>
          </a:p>
          <a:p>
            <a:r>
              <a:rPr lang="en-US" sz="1200" b="1" dirty="0">
                <a:solidFill>
                  <a:schemeClr val="bg1">
                    <a:lumMod val="65000"/>
                  </a:schemeClr>
                </a:solidFill>
                <a:latin typeface="Consolas" panose="020B0609020204030204" pitchFamily="49" charset="0"/>
                <a:cs typeface="Consolas" panose="020B0609020204030204" pitchFamily="49" charset="0"/>
              </a:rPr>
              <a:t>10 01.15.13-Single wave of water                                        </a:t>
            </a:r>
            <a:r>
              <a:rPr lang="en-US" sz="1200" b="1" dirty="0" smtClean="0">
                <a:solidFill>
                  <a:schemeClr val="bg1">
                    <a:lumMod val="65000"/>
                  </a:schemeClr>
                </a:solidFill>
                <a:latin typeface="Consolas" panose="020B0609020204030204" pitchFamily="49" charset="0"/>
                <a:cs typeface="Consolas" panose="020B0609020204030204" pitchFamily="49" charset="0"/>
              </a:rPr>
              <a:t> (</a:t>
            </a:r>
            <a:r>
              <a:rPr lang="en-US" sz="1200" b="1" dirty="0">
                <a:solidFill>
                  <a:schemeClr val="bg1">
                    <a:lumMod val="65000"/>
                  </a:schemeClr>
                </a:solidFill>
                <a:latin typeface="Consolas" panose="020B0609020204030204" pitchFamily="49" charset="0"/>
                <a:cs typeface="Consolas" panose="020B0609020204030204" pitchFamily="49" charset="0"/>
              </a:rPr>
              <a:t>9.4</a:t>
            </a:r>
            <a:r>
              <a:rPr lang="en-US" sz="1200" b="1" dirty="0" smtClean="0">
                <a:solidFill>
                  <a:schemeClr val="bg1">
                    <a:lumMod val="65000"/>
                  </a:schemeClr>
                </a:solidFill>
                <a:latin typeface="Consolas" panose="020B0609020204030204" pitchFamily="49" charset="0"/>
                <a:cs typeface="Consolas" panose="020B0609020204030204" pitchFamily="49" charset="0"/>
              </a:rPr>
              <a:t>)</a:t>
            </a:r>
            <a:endParaRPr lang="en-GB" sz="1200" b="1" dirty="0">
              <a:solidFill>
                <a:schemeClr val="bg1">
                  <a:lumMod val="65000"/>
                </a:schemeClr>
              </a:solidFill>
              <a:latin typeface="Consolas" panose="020B0609020204030204" pitchFamily="49" charset="0"/>
              <a:cs typeface="Consolas" panose="020B0609020204030204" pitchFamily="49" charset="0"/>
            </a:endParaRPr>
          </a:p>
        </p:txBody>
      </p:sp>
      <p:sp>
        <p:nvSpPr>
          <p:cNvPr id="6" name="Rectangle 5"/>
          <p:cNvSpPr/>
          <p:nvPr/>
        </p:nvSpPr>
        <p:spPr bwMode="auto">
          <a:xfrm>
            <a:off x="1447800" y="3657600"/>
            <a:ext cx="1981200" cy="304800"/>
          </a:xfrm>
          <a:prstGeom prst="rect">
            <a:avLst/>
          </a:prstGeom>
          <a:solidFill>
            <a:srgbClr val="FFFF00">
              <a:alpha val="15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7" name="Rectangle 6"/>
          <p:cNvSpPr/>
          <p:nvPr/>
        </p:nvSpPr>
        <p:spPr bwMode="auto">
          <a:xfrm>
            <a:off x="1447800" y="3964983"/>
            <a:ext cx="1981200" cy="304800"/>
          </a:xfrm>
          <a:prstGeom prst="rect">
            <a:avLst/>
          </a:prstGeom>
          <a:solidFill>
            <a:srgbClr val="FFFF00">
              <a:alpha val="15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8" name="Rectangle 7"/>
          <p:cNvSpPr/>
          <p:nvPr/>
        </p:nvSpPr>
        <p:spPr bwMode="auto">
          <a:xfrm>
            <a:off x="1447800" y="4269783"/>
            <a:ext cx="3581400" cy="304800"/>
          </a:xfrm>
          <a:prstGeom prst="rect">
            <a:avLst/>
          </a:prstGeom>
          <a:solidFill>
            <a:srgbClr val="FFFF00">
              <a:alpha val="15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9" name="Rectangle 8"/>
          <p:cNvSpPr/>
          <p:nvPr/>
        </p:nvSpPr>
        <p:spPr bwMode="auto">
          <a:xfrm>
            <a:off x="1451675" y="4422183"/>
            <a:ext cx="1981200" cy="304800"/>
          </a:xfrm>
          <a:prstGeom prst="rect">
            <a:avLst/>
          </a:prstGeom>
          <a:solidFill>
            <a:srgbClr val="FFFF00">
              <a:alpha val="15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10" name="Rectangle 9"/>
          <p:cNvSpPr/>
          <p:nvPr/>
        </p:nvSpPr>
        <p:spPr bwMode="auto">
          <a:xfrm>
            <a:off x="1454258" y="4726983"/>
            <a:ext cx="2617276" cy="304800"/>
          </a:xfrm>
          <a:prstGeom prst="rect">
            <a:avLst/>
          </a:prstGeom>
          <a:solidFill>
            <a:srgbClr val="FFFF00">
              <a:alpha val="15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28243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 classification: example</a:t>
            </a:r>
          </a:p>
        </p:txBody>
      </p:sp>
      <p:pic>
        <p:nvPicPr>
          <p:cNvPr id="4" name="Picture 2" descr="D:\Users\remlawi\Desktop\classification\images\1_animals_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219200"/>
            <a:ext cx="2133600" cy="2133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1000" y="3733800"/>
            <a:ext cx="6896440" cy="1938992"/>
          </a:xfrm>
          <a:prstGeom prst="rect">
            <a:avLst/>
          </a:prstGeom>
          <a:noFill/>
        </p:spPr>
        <p:txBody>
          <a:bodyPr wrap="none" rtlCol="0">
            <a:spAutoFit/>
          </a:bodyPr>
          <a:lstStyle/>
          <a:p>
            <a:r>
              <a:rPr lang="en-US" sz="1200" b="1" dirty="0" smtClean="0">
                <a:latin typeface="Consolas" panose="020B0609020204030204" pitchFamily="49" charset="0"/>
                <a:cs typeface="Consolas" panose="020B0609020204030204" pitchFamily="49" charset="0"/>
              </a:rPr>
              <a:t> </a:t>
            </a:r>
            <a:r>
              <a:rPr lang="en-US" sz="1200" b="1" dirty="0">
                <a:solidFill>
                  <a:schemeClr val="bg1">
                    <a:lumMod val="65000"/>
                  </a:schemeClr>
                </a:solidFill>
                <a:latin typeface="Consolas" panose="020B0609020204030204" pitchFamily="49" charset="0"/>
                <a:cs typeface="Consolas" panose="020B0609020204030204" pitchFamily="49" charset="0"/>
              </a:rPr>
              <a:t>1 </a:t>
            </a:r>
            <a:r>
              <a:rPr lang="en-US" sz="1200" b="1" dirty="0" smtClean="0">
                <a:latin typeface="Consolas" panose="020B0609020204030204" pitchFamily="49" charset="0"/>
                <a:cs typeface="Consolas" panose="020B0609020204030204" pitchFamily="49" charset="0"/>
              </a:rPr>
              <a:t>03.01.08 Dogs                                                         </a:t>
            </a:r>
            <a:r>
              <a:rPr lang="en-US" sz="1200" b="1" dirty="0">
                <a:latin typeface="Consolas" panose="020B0609020204030204" pitchFamily="49" charset="0"/>
                <a:cs typeface="Consolas" panose="020B0609020204030204" pitchFamily="49" charset="0"/>
              </a:rPr>
              <a:t>(14.8)</a:t>
            </a:r>
          </a:p>
          <a:p>
            <a:r>
              <a:rPr lang="en-US" sz="1200" b="1" dirty="0" smtClean="0">
                <a:latin typeface="Consolas" panose="020B0609020204030204" pitchFamily="49" charset="0"/>
                <a:cs typeface="Consolas" panose="020B0609020204030204" pitchFamily="49" charset="0"/>
              </a:rPr>
              <a:t> </a:t>
            </a:r>
            <a:r>
              <a:rPr lang="en-US" sz="1200" b="1" dirty="0">
                <a:solidFill>
                  <a:schemeClr val="bg1">
                    <a:lumMod val="65000"/>
                  </a:schemeClr>
                </a:solidFill>
                <a:latin typeface="Consolas" panose="020B0609020204030204" pitchFamily="49" charset="0"/>
                <a:cs typeface="Consolas" panose="020B0609020204030204" pitchFamily="49" charset="0"/>
              </a:rPr>
              <a:t>2</a:t>
            </a:r>
            <a:r>
              <a:rPr lang="en-US" sz="1200" b="1" dirty="0" smtClean="0">
                <a:latin typeface="Consolas" panose="020B0609020204030204" pitchFamily="49" charset="0"/>
                <a:cs typeface="Consolas" panose="020B0609020204030204" pitchFamily="49" charset="0"/>
              </a:rPr>
              <a:t> 03.01.24 Stylized </a:t>
            </a:r>
            <a:r>
              <a:rPr lang="en-US" sz="1200" b="1" dirty="0">
                <a:latin typeface="Consolas" panose="020B0609020204030204" pitchFamily="49" charset="0"/>
                <a:cs typeface="Consolas" panose="020B0609020204030204" pitchFamily="49" charset="0"/>
              </a:rPr>
              <a:t>cats, dogs, wolves, foxes, bears, lions or </a:t>
            </a:r>
            <a:r>
              <a:rPr lang="en-US" sz="1200" b="1" dirty="0" err="1">
                <a:latin typeface="Consolas" panose="020B0609020204030204" pitchFamily="49" charset="0"/>
                <a:cs typeface="Consolas" panose="020B0609020204030204" pitchFamily="49" charset="0"/>
              </a:rPr>
              <a:t>tige</a:t>
            </a:r>
            <a:r>
              <a:rPr lang="en-US" sz="1200" b="1" dirty="0">
                <a:latin typeface="Consolas" panose="020B0609020204030204" pitchFamily="49" charset="0"/>
                <a:cs typeface="Consolas" panose="020B0609020204030204" pitchFamily="49" charset="0"/>
              </a:rPr>
              <a:t>...  (14.5)</a:t>
            </a:r>
          </a:p>
          <a:p>
            <a:r>
              <a:rPr lang="en-US" sz="1200" b="1" dirty="0" smtClean="0">
                <a:latin typeface="Consolas" panose="020B0609020204030204" pitchFamily="49" charset="0"/>
                <a:cs typeface="Consolas" panose="020B0609020204030204" pitchFamily="49" charset="0"/>
              </a:rPr>
              <a:t> </a:t>
            </a:r>
            <a:r>
              <a:rPr lang="en-US" sz="1200" b="1" dirty="0">
                <a:solidFill>
                  <a:schemeClr val="bg1">
                    <a:lumMod val="65000"/>
                  </a:schemeClr>
                </a:solidFill>
                <a:latin typeface="Consolas" panose="020B0609020204030204" pitchFamily="49" charset="0"/>
                <a:cs typeface="Consolas" panose="020B0609020204030204" pitchFamily="49" charset="0"/>
              </a:rPr>
              <a:t>3 </a:t>
            </a:r>
            <a:r>
              <a:rPr lang="en-US" sz="1200" b="1" dirty="0" smtClean="0">
                <a:latin typeface="Consolas" panose="020B0609020204030204" pitchFamily="49" charset="0"/>
                <a:cs typeface="Consolas" panose="020B0609020204030204" pitchFamily="49" charset="0"/>
              </a:rPr>
              <a:t>18.13.05 Yokes</a:t>
            </a:r>
            <a:r>
              <a:rPr lang="en-US" sz="1200" b="1" dirty="0">
                <a:latin typeface="Consolas" panose="020B0609020204030204" pitchFamily="49" charset="0"/>
                <a:cs typeface="Consolas" panose="020B0609020204030204" pitchFamily="49" charset="0"/>
              </a:rPr>
              <a:t>, collars, leashes, and harnesses for other animals     (13.8)</a:t>
            </a:r>
          </a:p>
          <a:p>
            <a:r>
              <a:rPr lang="en-US" sz="1200" b="1" dirty="0" smtClean="0">
                <a:latin typeface="Consolas" panose="020B0609020204030204" pitchFamily="49" charset="0"/>
                <a:cs typeface="Consolas" panose="020B0609020204030204" pitchFamily="49" charset="0"/>
              </a:rPr>
              <a:t> </a:t>
            </a:r>
            <a:r>
              <a:rPr lang="en-US" sz="1200" b="1" dirty="0">
                <a:solidFill>
                  <a:schemeClr val="bg1">
                    <a:lumMod val="65000"/>
                  </a:schemeClr>
                </a:solidFill>
                <a:latin typeface="Consolas" panose="020B0609020204030204" pitchFamily="49" charset="0"/>
                <a:cs typeface="Consolas" panose="020B0609020204030204" pitchFamily="49" charset="0"/>
              </a:rPr>
              <a:t>4</a:t>
            </a:r>
            <a:r>
              <a:rPr lang="en-US" sz="1200" b="1" dirty="0" smtClean="0">
                <a:latin typeface="Consolas" panose="020B0609020204030204" pitchFamily="49" charset="0"/>
                <a:cs typeface="Consolas" panose="020B0609020204030204" pitchFamily="49" charset="0"/>
              </a:rPr>
              <a:t> 03.01.07 Shadows </a:t>
            </a:r>
            <a:r>
              <a:rPr lang="en-US" sz="1200" b="1" dirty="0">
                <a:latin typeface="Consolas" panose="020B0609020204030204" pitchFamily="49" charset="0"/>
                <a:cs typeface="Consolas" panose="020B0609020204030204" pitchFamily="49" charset="0"/>
              </a:rPr>
              <a:t>or silhouettes of dogs                               (13.5)</a:t>
            </a:r>
          </a:p>
          <a:p>
            <a:r>
              <a:rPr lang="en-US" sz="1200" b="1" dirty="0">
                <a:solidFill>
                  <a:schemeClr val="bg1">
                    <a:lumMod val="65000"/>
                  </a:schemeClr>
                </a:solidFill>
                <a:latin typeface="Consolas" panose="020B0609020204030204" pitchFamily="49" charset="0"/>
                <a:cs typeface="Consolas" panose="020B0609020204030204" pitchFamily="49" charset="0"/>
              </a:rPr>
              <a:t> 5 03.01.04 Domestic cats                                                (10.9)</a:t>
            </a:r>
          </a:p>
          <a:p>
            <a:r>
              <a:rPr lang="en-US" sz="1200" b="1" dirty="0" smtClean="0">
                <a:latin typeface="Consolas" panose="020B0609020204030204" pitchFamily="49" charset="0"/>
                <a:cs typeface="Consolas" panose="020B0609020204030204" pitchFamily="49" charset="0"/>
              </a:rPr>
              <a:t> </a:t>
            </a:r>
            <a:r>
              <a:rPr lang="en-US" sz="1200" b="1" dirty="0">
                <a:solidFill>
                  <a:schemeClr val="bg1">
                    <a:lumMod val="65000"/>
                  </a:schemeClr>
                </a:solidFill>
                <a:latin typeface="Consolas" panose="020B0609020204030204" pitchFamily="49" charset="0"/>
                <a:cs typeface="Consolas" panose="020B0609020204030204" pitchFamily="49" charset="0"/>
              </a:rPr>
              <a:t>6 03.03.24 Stylized elephants, hippopotami, </a:t>
            </a:r>
            <a:r>
              <a:rPr lang="en-US" sz="1200" b="1" dirty="0" err="1">
                <a:solidFill>
                  <a:schemeClr val="bg1">
                    <a:lumMod val="65000"/>
                  </a:schemeClr>
                </a:solidFill>
                <a:latin typeface="Consolas" panose="020B0609020204030204" pitchFamily="49" charset="0"/>
                <a:cs typeface="Consolas" panose="020B0609020204030204" pitchFamily="49" charset="0"/>
              </a:rPr>
              <a:t>rhinoceri</a:t>
            </a:r>
            <a:r>
              <a:rPr lang="en-US" sz="1200" b="1" dirty="0">
                <a:solidFill>
                  <a:schemeClr val="bg1">
                    <a:lumMod val="65000"/>
                  </a:schemeClr>
                </a:solidFill>
                <a:latin typeface="Consolas" panose="020B0609020204030204" pitchFamily="49" charset="0"/>
                <a:cs typeface="Consolas" panose="020B0609020204030204" pitchFamily="49" charset="0"/>
              </a:rPr>
              <a:t>, giraffes, al...  (9.8)</a:t>
            </a:r>
          </a:p>
          <a:p>
            <a:r>
              <a:rPr lang="en-US" sz="1200" b="1" dirty="0" smtClean="0">
                <a:latin typeface="Consolas" panose="020B0609020204030204" pitchFamily="49" charset="0"/>
                <a:cs typeface="Consolas" panose="020B0609020204030204" pitchFamily="49" charset="0"/>
              </a:rPr>
              <a:t> </a:t>
            </a:r>
            <a:r>
              <a:rPr lang="en-US" sz="1200" b="1" dirty="0">
                <a:solidFill>
                  <a:schemeClr val="bg1">
                    <a:lumMod val="65000"/>
                  </a:schemeClr>
                </a:solidFill>
                <a:latin typeface="Consolas" panose="020B0609020204030204" pitchFamily="49" charset="0"/>
                <a:cs typeface="Consolas" panose="020B0609020204030204" pitchFamily="49" charset="0"/>
              </a:rPr>
              <a:t>7 03.03.01 Elephants, mammoths                                          (9.7)</a:t>
            </a:r>
          </a:p>
          <a:p>
            <a:r>
              <a:rPr lang="en-US" sz="1200" b="1" dirty="0" smtClean="0">
                <a:latin typeface="Consolas" panose="020B0609020204030204" pitchFamily="49" charset="0"/>
                <a:cs typeface="Consolas" panose="020B0609020204030204" pitchFamily="49" charset="0"/>
              </a:rPr>
              <a:t> </a:t>
            </a:r>
            <a:r>
              <a:rPr lang="en-US" sz="1200" b="1" dirty="0">
                <a:solidFill>
                  <a:schemeClr val="bg1">
                    <a:lumMod val="65000"/>
                  </a:schemeClr>
                </a:solidFill>
                <a:latin typeface="Consolas" panose="020B0609020204030204" pitchFamily="49" charset="0"/>
                <a:cs typeface="Consolas" panose="020B0609020204030204" pitchFamily="49" charset="0"/>
              </a:rPr>
              <a:t>8 03.01.26 Costumed animals and those with human attributes in this...  (9.6)</a:t>
            </a:r>
          </a:p>
          <a:p>
            <a:r>
              <a:rPr lang="en-US" sz="1200" b="1" dirty="0">
                <a:solidFill>
                  <a:schemeClr val="bg1">
                    <a:lumMod val="65000"/>
                  </a:schemeClr>
                </a:solidFill>
                <a:latin typeface="Consolas" panose="020B0609020204030204" pitchFamily="49" charset="0"/>
                <a:cs typeface="Consolas" panose="020B0609020204030204" pitchFamily="49" charset="0"/>
              </a:rPr>
              <a:t> 9 02.11.01 Hearts                                                       (9.2)</a:t>
            </a:r>
          </a:p>
          <a:p>
            <a:r>
              <a:rPr lang="en-US" sz="1200" b="1" dirty="0">
                <a:solidFill>
                  <a:schemeClr val="bg1">
                    <a:lumMod val="65000"/>
                  </a:schemeClr>
                </a:solidFill>
                <a:latin typeface="Consolas" panose="020B0609020204030204" pitchFamily="49" charset="0"/>
                <a:cs typeface="Consolas" panose="020B0609020204030204" pitchFamily="49" charset="0"/>
              </a:rPr>
              <a:t>10</a:t>
            </a:r>
            <a:r>
              <a:rPr lang="en-US" sz="1200" b="1" dirty="0">
                <a:latin typeface="Consolas" panose="020B0609020204030204" pitchFamily="49" charset="0"/>
                <a:cs typeface="Consolas" panose="020B0609020204030204" pitchFamily="49" charset="0"/>
              </a:rPr>
              <a:t> </a:t>
            </a:r>
            <a:r>
              <a:rPr lang="en-US" sz="1200" b="1" dirty="0" smtClean="0">
                <a:latin typeface="Consolas" panose="020B0609020204030204" pitchFamily="49" charset="0"/>
                <a:cs typeface="Consolas" panose="020B0609020204030204" pitchFamily="49" charset="0"/>
              </a:rPr>
              <a:t>03.01.17 Cats</a:t>
            </a:r>
            <a:r>
              <a:rPr lang="en-US" sz="1200" b="1" dirty="0">
                <a:latin typeface="Consolas" panose="020B0609020204030204" pitchFamily="49" charset="0"/>
                <a:cs typeface="Consolas" panose="020B0609020204030204" pitchFamily="49" charset="0"/>
              </a:rPr>
              <a:t>, dogs, wolves, foxes, bears, lions or tigers with f...  (8.6)</a:t>
            </a:r>
          </a:p>
        </p:txBody>
      </p:sp>
      <p:sp>
        <p:nvSpPr>
          <p:cNvPr id="6" name="Rectangle 5"/>
          <p:cNvSpPr/>
          <p:nvPr/>
        </p:nvSpPr>
        <p:spPr bwMode="auto">
          <a:xfrm>
            <a:off x="1447800" y="3657600"/>
            <a:ext cx="533400" cy="304800"/>
          </a:xfrm>
          <a:prstGeom prst="rect">
            <a:avLst/>
          </a:prstGeom>
          <a:solidFill>
            <a:srgbClr val="FFFF00">
              <a:alpha val="15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7" name="Rectangle 6"/>
          <p:cNvSpPr/>
          <p:nvPr/>
        </p:nvSpPr>
        <p:spPr bwMode="auto">
          <a:xfrm>
            <a:off x="1524000" y="4011478"/>
            <a:ext cx="762000" cy="304800"/>
          </a:xfrm>
          <a:prstGeom prst="rect">
            <a:avLst/>
          </a:prstGeom>
          <a:solidFill>
            <a:srgbClr val="FFFF00">
              <a:alpha val="15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8" name="Rectangle 7"/>
          <p:cNvSpPr/>
          <p:nvPr/>
        </p:nvSpPr>
        <p:spPr bwMode="auto">
          <a:xfrm>
            <a:off x="2743200" y="4267200"/>
            <a:ext cx="762000" cy="304800"/>
          </a:xfrm>
          <a:prstGeom prst="rect">
            <a:avLst/>
          </a:prstGeom>
          <a:solidFill>
            <a:srgbClr val="FFFF00">
              <a:alpha val="15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9" name="Rectangle 8"/>
          <p:cNvSpPr/>
          <p:nvPr/>
        </p:nvSpPr>
        <p:spPr bwMode="auto">
          <a:xfrm>
            <a:off x="1447800" y="4468678"/>
            <a:ext cx="1828800" cy="304800"/>
          </a:xfrm>
          <a:prstGeom prst="rect">
            <a:avLst/>
          </a:prstGeom>
          <a:solidFill>
            <a:srgbClr val="FFFF00">
              <a:alpha val="15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6769296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 classification: example</a:t>
            </a:r>
          </a:p>
        </p:txBody>
      </p:sp>
      <p:pic>
        <p:nvPicPr>
          <p:cNvPr id="4" name="Picture 2" descr="D:\Users\remlawi\Desktop\classification\images\2_humans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8881" y="1447800"/>
            <a:ext cx="2133600" cy="2133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4800" y="3810000"/>
            <a:ext cx="6981398" cy="1938992"/>
          </a:xfrm>
          <a:prstGeom prst="rect">
            <a:avLst/>
          </a:prstGeom>
          <a:noFill/>
        </p:spPr>
        <p:txBody>
          <a:bodyPr wrap="none" rtlCol="0">
            <a:spAutoFit/>
          </a:bodyPr>
          <a:lstStyle/>
          <a:p>
            <a:r>
              <a:rPr lang="en-US" sz="1200" b="1" dirty="0">
                <a:solidFill>
                  <a:schemeClr val="bg1">
                    <a:lumMod val="65000"/>
                  </a:schemeClr>
                </a:solidFill>
                <a:latin typeface="Consolas" panose="020B0609020204030204" pitchFamily="49" charset="0"/>
                <a:cs typeface="Consolas" panose="020B0609020204030204" pitchFamily="49" charset="0"/>
              </a:rPr>
              <a:t> 1</a:t>
            </a:r>
            <a:r>
              <a:rPr lang="en-US" sz="1200" b="1" dirty="0">
                <a:latin typeface="Consolas" panose="020B0609020204030204" pitchFamily="49" charset="0"/>
                <a:cs typeface="Consolas" panose="020B0609020204030204" pitchFamily="49" charset="0"/>
              </a:rPr>
              <a:t> </a:t>
            </a:r>
            <a:r>
              <a:rPr lang="en-US" sz="1200" b="1" dirty="0" smtClean="0">
                <a:latin typeface="Consolas" panose="020B0609020204030204" pitchFamily="49" charset="0"/>
                <a:cs typeface="Consolas" panose="020B0609020204030204" pitchFamily="49" charset="0"/>
              </a:rPr>
              <a:t>02.03.22 Heads</a:t>
            </a:r>
            <a:r>
              <a:rPr lang="en-US" sz="1200" b="1" dirty="0">
                <a:latin typeface="Consolas" panose="020B0609020204030204" pitchFamily="49" charset="0"/>
                <a:cs typeface="Consolas" panose="020B0609020204030204" pitchFamily="49" charset="0"/>
              </a:rPr>
              <a:t>, portraits or busts of women in profile                (13.2)</a:t>
            </a:r>
          </a:p>
          <a:p>
            <a:r>
              <a:rPr lang="en-US" sz="1200" b="1" dirty="0" smtClean="0">
                <a:latin typeface="Consolas" panose="020B0609020204030204" pitchFamily="49" charset="0"/>
                <a:cs typeface="Consolas" panose="020B0609020204030204" pitchFamily="49" charset="0"/>
              </a:rPr>
              <a:t> </a:t>
            </a:r>
            <a:r>
              <a:rPr lang="en-US" sz="1200" b="1" dirty="0">
                <a:solidFill>
                  <a:schemeClr val="bg1">
                    <a:lumMod val="65000"/>
                  </a:schemeClr>
                </a:solidFill>
                <a:latin typeface="Consolas" panose="020B0609020204030204" pitchFamily="49" charset="0"/>
                <a:cs typeface="Consolas" panose="020B0609020204030204" pitchFamily="49" charset="0"/>
              </a:rPr>
              <a:t>2</a:t>
            </a:r>
            <a:r>
              <a:rPr lang="en-US" sz="1200" b="1" dirty="0" smtClean="0">
                <a:latin typeface="Consolas" panose="020B0609020204030204" pitchFamily="49" charset="0"/>
                <a:cs typeface="Consolas" panose="020B0609020204030204" pitchFamily="49" charset="0"/>
              </a:rPr>
              <a:t> 02.03.18 Women </a:t>
            </a:r>
            <a:r>
              <a:rPr lang="en-US" sz="1200" b="1" dirty="0">
                <a:latin typeface="Consolas" panose="020B0609020204030204" pitchFamily="49" charset="0"/>
                <a:cs typeface="Consolas" panose="020B0609020204030204" pitchFamily="49" charset="0"/>
              </a:rPr>
              <a:t>wearing ribbons or flowers in their hair               (11.6)</a:t>
            </a:r>
          </a:p>
          <a:p>
            <a:r>
              <a:rPr lang="en-US" sz="1200" b="1" dirty="0" smtClean="0">
                <a:latin typeface="Consolas" panose="020B0609020204030204" pitchFamily="49" charset="0"/>
                <a:cs typeface="Consolas" panose="020B0609020204030204" pitchFamily="49" charset="0"/>
              </a:rPr>
              <a:t> </a:t>
            </a:r>
            <a:r>
              <a:rPr lang="en-US" sz="1200" b="1" dirty="0">
                <a:solidFill>
                  <a:schemeClr val="bg1">
                    <a:lumMod val="65000"/>
                  </a:schemeClr>
                </a:solidFill>
                <a:latin typeface="Consolas" panose="020B0609020204030204" pitchFamily="49" charset="0"/>
                <a:cs typeface="Consolas" panose="020B0609020204030204" pitchFamily="49" charset="0"/>
              </a:rPr>
              <a:t>3</a:t>
            </a:r>
            <a:r>
              <a:rPr lang="en-US" sz="1200" b="1" dirty="0" smtClean="0">
                <a:latin typeface="Consolas" panose="020B0609020204030204" pitchFamily="49" charset="0"/>
                <a:cs typeface="Consolas" panose="020B0609020204030204" pitchFamily="49" charset="0"/>
              </a:rPr>
              <a:t> 02.03.24 Stylized </a:t>
            </a:r>
            <a:r>
              <a:rPr lang="en-US" sz="1200" b="1" dirty="0">
                <a:latin typeface="Consolas" panose="020B0609020204030204" pitchFamily="49" charset="0"/>
                <a:cs typeface="Consolas" panose="020B0609020204030204" pitchFamily="49" charset="0"/>
              </a:rPr>
              <a:t>women, including women depicted in caricature f...  (10.3)</a:t>
            </a:r>
          </a:p>
          <a:p>
            <a:r>
              <a:rPr lang="en-US" sz="1200" b="1" dirty="0">
                <a:solidFill>
                  <a:schemeClr val="bg1">
                    <a:lumMod val="65000"/>
                  </a:schemeClr>
                </a:solidFill>
                <a:latin typeface="Consolas" panose="020B0609020204030204" pitchFamily="49" charset="0"/>
                <a:cs typeface="Consolas" panose="020B0609020204030204" pitchFamily="49" charset="0"/>
              </a:rPr>
              <a:t> 4 </a:t>
            </a:r>
            <a:r>
              <a:rPr lang="en-US" sz="1200" b="1" dirty="0" smtClean="0">
                <a:latin typeface="Consolas" panose="020B0609020204030204" pitchFamily="49" charset="0"/>
                <a:cs typeface="Consolas" panose="020B0609020204030204" pitchFamily="49" charset="0"/>
              </a:rPr>
              <a:t>02.03.01 Heads</a:t>
            </a:r>
            <a:r>
              <a:rPr lang="en-US" sz="1200" b="1" dirty="0">
                <a:latin typeface="Consolas" panose="020B0609020204030204" pitchFamily="49" charset="0"/>
                <a:cs typeface="Consolas" panose="020B0609020204030204" pitchFamily="49" charset="0"/>
              </a:rPr>
              <a:t>, portraits, busts of women not in profile.             (10.0)</a:t>
            </a:r>
          </a:p>
          <a:p>
            <a:r>
              <a:rPr lang="en-US" sz="1200" b="1" dirty="0" smtClean="0">
                <a:latin typeface="Consolas" panose="020B0609020204030204" pitchFamily="49" charset="0"/>
                <a:cs typeface="Consolas" panose="020B0609020204030204" pitchFamily="49" charset="0"/>
              </a:rPr>
              <a:t> </a:t>
            </a:r>
            <a:r>
              <a:rPr lang="en-US" sz="1200" b="1" dirty="0">
                <a:solidFill>
                  <a:schemeClr val="bg1">
                    <a:lumMod val="65000"/>
                  </a:schemeClr>
                </a:solidFill>
                <a:latin typeface="Consolas" panose="020B0609020204030204" pitchFamily="49" charset="0"/>
                <a:cs typeface="Consolas" panose="020B0609020204030204" pitchFamily="49" charset="0"/>
              </a:rPr>
              <a:t>5</a:t>
            </a:r>
            <a:r>
              <a:rPr lang="en-US" sz="1200" b="1" dirty="0" smtClean="0">
                <a:latin typeface="Consolas" panose="020B0609020204030204" pitchFamily="49" charset="0"/>
                <a:cs typeface="Consolas" panose="020B0609020204030204" pitchFamily="49" charset="0"/>
              </a:rPr>
              <a:t> 02.03.02 Shadows </a:t>
            </a:r>
            <a:r>
              <a:rPr lang="en-US" sz="1200" b="1" dirty="0">
                <a:latin typeface="Consolas" panose="020B0609020204030204" pitchFamily="49" charset="0"/>
                <a:cs typeface="Consolas" panose="020B0609020204030204" pitchFamily="49" charset="0"/>
              </a:rPr>
              <a:t>or silhouettes of women                              (9.9)</a:t>
            </a:r>
          </a:p>
          <a:p>
            <a:r>
              <a:rPr lang="en-US" sz="1200" b="1" dirty="0" smtClean="0">
                <a:latin typeface="Consolas" panose="020B0609020204030204" pitchFamily="49" charset="0"/>
                <a:cs typeface="Consolas" panose="020B0609020204030204" pitchFamily="49" charset="0"/>
              </a:rPr>
              <a:t> </a:t>
            </a:r>
            <a:r>
              <a:rPr lang="en-US" sz="1200" b="1" dirty="0">
                <a:solidFill>
                  <a:schemeClr val="bg1">
                    <a:lumMod val="65000"/>
                  </a:schemeClr>
                </a:solidFill>
                <a:latin typeface="Consolas" panose="020B0609020204030204" pitchFamily="49" charset="0"/>
                <a:cs typeface="Consolas" panose="020B0609020204030204" pitchFamily="49" charset="0"/>
              </a:rPr>
              <a:t>6</a:t>
            </a:r>
            <a:r>
              <a:rPr lang="en-US" sz="1200" b="1" dirty="0" smtClean="0">
                <a:latin typeface="Consolas" panose="020B0609020204030204" pitchFamily="49" charset="0"/>
                <a:cs typeface="Consolas" panose="020B0609020204030204" pitchFamily="49" charset="0"/>
              </a:rPr>
              <a:t> 05.05.25 Other </a:t>
            </a:r>
            <a:r>
              <a:rPr lang="en-US" sz="1200" b="1" dirty="0">
                <a:latin typeface="Consolas" panose="020B0609020204030204" pitchFamily="49" charset="0"/>
                <a:cs typeface="Consolas" panose="020B0609020204030204" pitchFamily="49" charset="0"/>
              </a:rPr>
              <a:t>flowers including daffodils and irises                 (8.9)</a:t>
            </a:r>
          </a:p>
          <a:p>
            <a:r>
              <a:rPr lang="en-US" sz="1200" b="1" dirty="0" smtClean="0">
                <a:latin typeface="Consolas" panose="020B0609020204030204" pitchFamily="49" charset="0"/>
                <a:cs typeface="Consolas" panose="020B0609020204030204" pitchFamily="49" charset="0"/>
              </a:rPr>
              <a:t> </a:t>
            </a:r>
            <a:r>
              <a:rPr lang="en-US" sz="1200" b="1" dirty="0">
                <a:solidFill>
                  <a:schemeClr val="bg1">
                    <a:lumMod val="65000"/>
                  </a:schemeClr>
                </a:solidFill>
                <a:latin typeface="Consolas" panose="020B0609020204030204" pitchFamily="49" charset="0"/>
                <a:cs typeface="Consolas" panose="020B0609020204030204" pitchFamily="49" charset="0"/>
              </a:rPr>
              <a:t>7 17.03.25 Other jewelry, including pendants, earrings and brooches     (8.5)</a:t>
            </a:r>
          </a:p>
          <a:p>
            <a:r>
              <a:rPr lang="en-US" sz="1200" b="1" dirty="0" smtClean="0">
                <a:latin typeface="Consolas" panose="020B0609020204030204" pitchFamily="49" charset="0"/>
                <a:cs typeface="Consolas" panose="020B0609020204030204" pitchFamily="49" charset="0"/>
              </a:rPr>
              <a:t> </a:t>
            </a:r>
            <a:r>
              <a:rPr lang="en-US" sz="1200" b="1" dirty="0">
                <a:solidFill>
                  <a:schemeClr val="bg1">
                    <a:lumMod val="65000"/>
                  </a:schemeClr>
                </a:solidFill>
                <a:latin typeface="Consolas" panose="020B0609020204030204" pitchFamily="49" charset="0"/>
                <a:cs typeface="Consolas" panose="020B0609020204030204" pitchFamily="49" charset="0"/>
              </a:rPr>
              <a:t>8 02.03.25 Other women including hobos, women holding fans and </a:t>
            </a:r>
            <a:r>
              <a:rPr lang="en-US" sz="1200" b="1" dirty="0" err="1">
                <a:solidFill>
                  <a:schemeClr val="bg1">
                    <a:lumMod val="65000"/>
                  </a:schemeClr>
                </a:solidFill>
                <a:latin typeface="Consolas" panose="020B0609020204030204" pitchFamily="49" charset="0"/>
                <a:cs typeface="Consolas" panose="020B0609020204030204" pitchFamily="49" charset="0"/>
              </a:rPr>
              <a:t>wome</a:t>
            </a:r>
            <a:r>
              <a:rPr lang="en-US" sz="1200" b="1" dirty="0">
                <a:solidFill>
                  <a:schemeClr val="bg1">
                    <a:lumMod val="65000"/>
                  </a:schemeClr>
                </a:solidFill>
                <a:latin typeface="Consolas" panose="020B0609020204030204" pitchFamily="49" charset="0"/>
                <a:cs typeface="Consolas" panose="020B0609020204030204" pitchFamily="49" charset="0"/>
              </a:rPr>
              <a:t>...  (8.4)</a:t>
            </a:r>
          </a:p>
          <a:p>
            <a:r>
              <a:rPr lang="en-US" sz="1200" b="1" dirty="0">
                <a:solidFill>
                  <a:schemeClr val="bg1">
                    <a:lumMod val="65000"/>
                  </a:schemeClr>
                </a:solidFill>
                <a:latin typeface="Consolas" panose="020B0609020204030204" pitchFamily="49" charset="0"/>
                <a:cs typeface="Consolas" panose="020B0609020204030204" pitchFamily="49" charset="0"/>
              </a:rPr>
              <a:t> 9 02.07.02 Groups of females                                            (8.2)</a:t>
            </a:r>
          </a:p>
          <a:p>
            <a:r>
              <a:rPr lang="en-US" sz="1200" b="1" dirty="0">
                <a:solidFill>
                  <a:schemeClr val="bg1">
                    <a:lumMod val="65000"/>
                  </a:schemeClr>
                </a:solidFill>
                <a:latin typeface="Consolas" panose="020B0609020204030204" pitchFamily="49" charset="0"/>
                <a:cs typeface="Consolas" panose="020B0609020204030204" pitchFamily="49" charset="0"/>
              </a:rPr>
              <a:t>10 02.03.09 Romans, Greeks or Egyptian women (ancient dress)             (8.1)</a:t>
            </a:r>
          </a:p>
        </p:txBody>
      </p:sp>
      <p:sp>
        <p:nvSpPr>
          <p:cNvPr id="6" name="Rectangle 5"/>
          <p:cNvSpPr/>
          <p:nvPr/>
        </p:nvSpPr>
        <p:spPr bwMode="auto">
          <a:xfrm>
            <a:off x="1905000" y="3810000"/>
            <a:ext cx="3352800" cy="304800"/>
          </a:xfrm>
          <a:prstGeom prst="rect">
            <a:avLst/>
          </a:prstGeom>
          <a:solidFill>
            <a:srgbClr val="FFFF00">
              <a:alpha val="15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7" name="Rectangle 6"/>
          <p:cNvSpPr/>
          <p:nvPr/>
        </p:nvSpPr>
        <p:spPr bwMode="auto">
          <a:xfrm>
            <a:off x="1371600" y="4011478"/>
            <a:ext cx="4038600" cy="304800"/>
          </a:xfrm>
          <a:prstGeom prst="rect">
            <a:avLst/>
          </a:prstGeom>
          <a:solidFill>
            <a:srgbClr val="FFFF00">
              <a:alpha val="15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8" name="Rectangle 7"/>
          <p:cNvSpPr/>
          <p:nvPr/>
        </p:nvSpPr>
        <p:spPr bwMode="auto">
          <a:xfrm>
            <a:off x="1371600" y="4342108"/>
            <a:ext cx="1295400" cy="304800"/>
          </a:xfrm>
          <a:prstGeom prst="rect">
            <a:avLst/>
          </a:prstGeom>
          <a:solidFill>
            <a:srgbClr val="FFFF00">
              <a:alpha val="15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522790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classification: example</a:t>
            </a:r>
            <a:endParaRPr lang="en-US" dirty="0"/>
          </a:p>
        </p:txBody>
      </p:sp>
      <p:pic>
        <p:nvPicPr>
          <p:cNvPr id="4" name="Picture 2" descr="D:\Users\remlawi\Desktop\classification\images\3_object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371600"/>
            <a:ext cx="2133600" cy="2133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1000" y="3810000"/>
            <a:ext cx="6896440" cy="1938992"/>
          </a:xfrm>
          <a:prstGeom prst="rect">
            <a:avLst/>
          </a:prstGeom>
          <a:noFill/>
        </p:spPr>
        <p:txBody>
          <a:bodyPr wrap="none" rtlCol="0">
            <a:spAutoFit/>
          </a:bodyPr>
          <a:lstStyle/>
          <a:p>
            <a:r>
              <a:rPr lang="en-US" sz="1200" b="1" dirty="0" smtClean="0">
                <a:solidFill>
                  <a:schemeClr val="bg1">
                    <a:lumMod val="65000"/>
                  </a:schemeClr>
                </a:solidFill>
                <a:latin typeface="Consolas" panose="020B0609020204030204" pitchFamily="49" charset="0"/>
                <a:cs typeface="Consolas" panose="020B0609020204030204" pitchFamily="49" charset="0"/>
              </a:rPr>
              <a:t> </a:t>
            </a:r>
            <a:r>
              <a:rPr lang="en-US" sz="1200" b="1" dirty="0">
                <a:solidFill>
                  <a:schemeClr val="bg1">
                    <a:lumMod val="65000"/>
                  </a:schemeClr>
                </a:solidFill>
                <a:latin typeface="Consolas" panose="020B0609020204030204" pitchFamily="49" charset="0"/>
                <a:cs typeface="Consolas" panose="020B0609020204030204" pitchFamily="49" charset="0"/>
              </a:rPr>
              <a:t>1</a:t>
            </a:r>
            <a:r>
              <a:rPr lang="en-US" sz="1200" b="1" dirty="0">
                <a:latin typeface="Consolas" panose="020B0609020204030204" pitchFamily="49" charset="0"/>
                <a:cs typeface="Consolas" panose="020B0609020204030204" pitchFamily="49" charset="0"/>
              </a:rPr>
              <a:t> </a:t>
            </a:r>
            <a:r>
              <a:rPr lang="en-US" sz="1200" b="1" dirty="0" smtClean="0">
                <a:latin typeface="Consolas" panose="020B0609020204030204" pitchFamily="49" charset="0"/>
                <a:cs typeface="Consolas" panose="020B0609020204030204" pitchFamily="49" charset="0"/>
              </a:rPr>
              <a:t>05.09.13 Slices </a:t>
            </a:r>
            <a:r>
              <a:rPr lang="en-US" sz="1200" b="1" dirty="0">
                <a:latin typeface="Consolas" panose="020B0609020204030204" pitchFamily="49" charset="0"/>
                <a:cs typeface="Consolas" panose="020B0609020204030204" pitchFamily="49" charset="0"/>
              </a:rPr>
              <a:t>or quarters of fruits, open fruits                    (13.0)</a:t>
            </a:r>
          </a:p>
          <a:p>
            <a:r>
              <a:rPr lang="en-US" sz="1200" b="1" dirty="0" smtClean="0">
                <a:latin typeface="Consolas" panose="020B0609020204030204" pitchFamily="49" charset="0"/>
                <a:cs typeface="Consolas" panose="020B0609020204030204" pitchFamily="49" charset="0"/>
              </a:rPr>
              <a:t> </a:t>
            </a:r>
            <a:r>
              <a:rPr lang="en-US" sz="1200" b="1" dirty="0">
                <a:solidFill>
                  <a:schemeClr val="bg1">
                    <a:lumMod val="65000"/>
                  </a:schemeClr>
                </a:solidFill>
                <a:latin typeface="Consolas" panose="020B0609020204030204" pitchFamily="49" charset="0"/>
                <a:cs typeface="Consolas" panose="020B0609020204030204" pitchFamily="49" charset="0"/>
              </a:rPr>
              <a:t>2</a:t>
            </a:r>
            <a:r>
              <a:rPr lang="en-US" sz="1200" b="1" dirty="0" smtClean="0">
                <a:latin typeface="Consolas" panose="020B0609020204030204" pitchFamily="49" charset="0"/>
                <a:cs typeface="Consolas" panose="020B0609020204030204" pitchFamily="49" charset="0"/>
              </a:rPr>
              <a:t> 05.09.04 Lemons</a:t>
            </a:r>
            <a:r>
              <a:rPr lang="en-US" sz="1200" b="1" dirty="0">
                <a:latin typeface="Consolas" panose="020B0609020204030204" pitchFamily="49" charset="0"/>
                <a:cs typeface="Consolas" panose="020B0609020204030204" pitchFamily="49" charset="0"/>
              </a:rPr>
              <a:t>, limes                                                (10.9)</a:t>
            </a:r>
          </a:p>
          <a:p>
            <a:r>
              <a:rPr lang="en-US" sz="1200" b="1" dirty="0" smtClean="0">
                <a:latin typeface="Consolas" panose="020B0609020204030204" pitchFamily="49" charset="0"/>
                <a:cs typeface="Consolas" panose="020B0609020204030204" pitchFamily="49" charset="0"/>
              </a:rPr>
              <a:t> </a:t>
            </a:r>
            <a:r>
              <a:rPr lang="en-US" sz="1200" b="1" dirty="0">
                <a:solidFill>
                  <a:schemeClr val="bg1">
                    <a:lumMod val="65000"/>
                  </a:schemeClr>
                </a:solidFill>
                <a:latin typeface="Consolas" panose="020B0609020204030204" pitchFamily="49" charset="0"/>
                <a:cs typeface="Consolas" panose="020B0609020204030204" pitchFamily="49" charset="0"/>
              </a:rPr>
              <a:t>3</a:t>
            </a:r>
            <a:r>
              <a:rPr lang="en-US" sz="1200" b="1" dirty="0" smtClean="0">
                <a:latin typeface="Consolas" panose="020B0609020204030204" pitchFamily="49" charset="0"/>
                <a:cs typeface="Consolas" panose="020B0609020204030204" pitchFamily="49" charset="0"/>
              </a:rPr>
              <a:t> 05.09.03 Oranges</a:t>
            </a:r>
            <a:r>
              <a:rPr lang="en-US" sz="1200" b="1" dirty="0">
                <a:latin typeface="Consolas" panose="020B0609020204030204" pitchFamily="49" charset="0"/>
                <a:cs typeface="Consolas" panose="020B0609020204030204" pitchFamily="49" charset="0"/>
              </a:rPr>
              <a:t>, tangerines and the like; grapefruit                 (10.4)</a:t>
            </a:r>
          </a:p>
          <a:p>
            <a:r>
              <a:rPr lang="en-US" sz="1200" b="1" dirty="0" smtClean="0">
                <a:latin typeface="Consolas" panose="020B0609020204030204" pitchFamily="49" charset="0"/>
                <a:cs typeface="Consolas" panose="020B0609020204030204" pitchFamily="49" charset="0"/>
              </a:rPr>
              <a:t> </a:t>
            </a:r>
            <a:r>
              <a:rPr lang="en-US" sz="1200" b="1" dirty="0">
                <a:solidFill>
                  <a:schemeClr val="bg1">
                    <a:lumMod val="65000"/>
                  </a:schemeClr>
                </a:solidFill>
                <a:latin typeface="Consolas" panose="020B0609020204030204" pitchFamily="49" charset="0"/>
                <a:cs typeface="Consolas" panose="020B0609020204030204" pitchFamily="49" charset="0"/>
              </a:rPr>
              <a:t>4</a:t>
            </a:r>
            <a:r>
              <a:rPr lang="en-US" sz="1200" b="1" dirty="0" smtClean="0">
                <a:latin typeface="Consolas" panose="020B0609020204030204" pitchFamily="49" charset="0"/>
                <a:cs typeface="Consolas" panose="020B0609020204030204" pitchFamily="49" charset="0"/>
              </a:rPr>
              <a:t> 01.15.18 More </a:t>
            </a:r>
            <a:r>
              <a:rPr lang="en-US" sz="1200" b="1" dirty="0">
                <a:latin typeface="Consolas" panose="020B0609020204030204" pitchFamily="49" charset="0"/>
                <a:cs typeface="Consolas" panose="020B0609020204030204" pitchFamily="49" charset="0"/>
              </a:rPr>
              <a:t>than one drop including teardrops or raindrops          (10.1)</a:t>
            </a:r>
          </a:p>
          <a:p>
            <a:r>
              <a:rPr lang="en-US" sz="1200" b="1" dirty="0" smtClean="0">
                <a:latin typeface="Consolas" panose="020B0609020204030204" pitchFamily="49" charset="0"/>
                <a:cs typeface="Consolas" panose="020B0609020204030204" pitchFamily="49" charset="0"/>
              </a:rPr>
              <a:t> </a:t>
            </a:r>
            <a:r>
              <a:rPr lang="en-US" sz="1200" b="1" dirty="0">
                <a:solidFill>
                  <a:schemeClr val="bg1">
                    <a:lumMod val="65000"/>
                  </a:schemeClr>
                </a:solidFill>
                <a:latin typeface="Consolas" panose="020B0609020204030204" pitchFamily="49" charset="0"/>
                <a:cs typeface="Consolas" panose="020B0609020204030204" pitchFamily="49" charset="0"/>
              </a:rPr>
              <a:t>5</a:t>
            </a:r>
            <a:r>
              <a:rPr lang="en-US" sz="1200" b="1" dirty="0" smtClean="0">
                <a:latin typeface="Consolas" panose="020B0609020204030204" pitchFamily="49" charset="0"/>
                <a:cs typeface="Consolas" panose="020B0609020204030204" pitchFamily="49" charset="0"/>
              </a:rPr>
              <a:t> 01.15.08 A </a:t>
            </a:r>
            <a:r>
              <a:rPr lang="en-US" sz="1200" b="1" dirty="0">
                <a:latin typeface="Consolas" panose="020B0609020204030204" pitchFamily="49" charset="0"/>
                <a:cs typeface="Consolas" panose="020B0609020204030204" pitchFamily="49" charset="0"/>
              </a:rPr>
              <a:t>single drop (including a single raindrop or a single t...  (9.6)</a:t>
            </a:r>
          </a:p>
          <a:p>
            <a:r>
              <a:rPr lang="en-US" sz="1200" b="1" dirty="0" smtClean="0">
                <a:latin typeface="Consolas" panose="020B0609020204030204" pitchFamily="49" charset="0"/>
                <a:cs typeface="Consolas" panose="020B0609020204030204" pitchFamily="49" charset="0"/>
              </a:rPr>
              <a:t> </a:t>
            </a:r>
            <a:r>
              <a:rPr lang="en-US" sz="1200" b="1" dirty="0">
                <a:solidFill>
                  <a:schemeClr val="bg1">
                    <a:lumMod val="65000"/>
                  </a:schemeClr>
                </a:solidFill>
                <a:latin typeface="Consolas" panose="020B0609020204030204" pitchFamily="49" charset="0"/>
                <a:cs typeface="Consolas" panose="020B0609020204030204" pitchFamily="49" charset="0"/>
              </a:rPr>
              <a:t>6 05.05.25 Other flowers including daffodils and irises                 (8.4)</a:t>
            </a:r>
          </a:p>
          <a:p>
            <a:r>
              <a:rPr lang="en-US" sz="1200" b="1" dirty="0" smtClean="0">
                <a:latin typeface="Consolas" panose="020B0609020204030204" pitchFamily="49" charset="0"/>
                <a:cs typeface="Consolas" panose="020B0609020204030204" pitchFamily="49" charset="0"/>
              </a:rPr>
              <a:t> </a:t>
            </a:r>
            <a:r>
              <a:rPr lang="en-US" sz="1200" b="1" dirty="0">
                <a:solidFill>
                  <a:schemeClr val="bg1">
                    <a:lumMod val="65000"/>
                  </a:schemeClr>
                </a:solidFill>
                <a:latin typeface="Consolas" panose="020B0609020204030204" pitchFamily="49" charset="0"/>
                <a:cs typeface="Consolas" panose="020B0609020204030204" pitchFamily="49" charset="0"/>
              </a:rPr>
              <a:t>7 05.03.25 Other leaves                                                 (7.9)</a:t>
            </a:r>
          </a:p>
          <a:p>
            <a:r>
              <a:rPr lang="en-US" sz="1200" b="1" dirty="0">
                <a:solidFill>
                  <a:schemeClr val="bg1">
                    <a:lumMod val="65000"/>
                  </a:schemeClr>
                </a:solidFill>
                <a:latin typeface="Consolas" panose="020B0609020204030204" pitchFamily="49" charset="0"/>
                <a:cs typeface="Consolas" panose="020B0609020204030204" pitchFamily="49" charset="0"/>
              </a:rPr>
              <a:t> 8 01.01.04 A single star with six points                                (7.8)</a:t>
            </a:r>
          </a:p>
          <a:p>
            <a:r>
              <a:rPr lang="en-US" sz="1200" b="1" dirty="0">
                <a:solidFill>
                  <a:schemeClr val="bg1">
                    <a:lumMod val="65000"/>
                  </a:schemeClr>
                </a:solidFill>
                <a:latin typeface="Consolas" panose="020B0609020204030204" pitchFamily="49" charset="0"/>
                <a:cs typeface="Consolas" panose="020B0609020204030204" pitchFamily="49" charset="0"/>
              </a:rPr>
              <a:t> 9 02.11.01 Hearts                                                       (7.3)</a:t>
            </a:r>
          </a:p>
          <a:p>
            <a:r>
              <a:rPr lang="en-US" sz="1200" b="1" dirty="0">
                <a:solidFill>
                  <a:schemeClr val="bg1">
                    <a:lumMod val="65000"/>
                  </a:schemeClr>
                </a:solidFill>
                <a:latin typeface="Consolas" panose="020B0609020204030204" pitchFamily="49" charset="0"/>
                <a:cs typeface="Consolas" panose="020B0609020204030204" pitchFamily="49" charset="0"/>
              </a:rPr>
              <a:t>10 18.03.06 Baby carriages and strollers                                 (7.2)</a:t>
            </a:r>
          </a:p>
        </p:txBody>
      </p:sp>
      <p:sp>
        <p:nvSpPr>
          <p:cNvPr id="6" name="Rectangle 5"/>
          <p:cNvSpPr/>
          <p:nvPr/>
        </p:nvSpPr>
        <p:spPr bwMode="auto">
          <a:xfrm>
            <a:off x="1512376" y="3804834"/>
            <a:ext cx="3440624" cy="304800"/>
          </a:xfrm>
          <a:prstGeom prst="rect">
            <a:avLst/>
          </a:prstGeom>
          <a:solidFill>
            <a:srgbClr val="FFFF00">
              <a:alpha val="15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7" name="Rectangle 6"/>
          <p:cNvSpPr/>
          <p:nvPr/>
        </p:nvSpPr>
        <p:spPr bwMode="auto">
          <a:xfrm>
            <a:off x="1447800" y="4316278"/>
            <a:ext cx="762000" cy="304800"/>
          </a:xfrm>
          <a:prstGeom prst="rect">
            <a:avLst/>
          </a:prstGeom>
          <a:solidFill>
            <a:srgbClr val="FFFF00">
              <a:alpha val="15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8" name="Rectangle 7"/>
          <p:cNvSpPr/>
          <p:nvPr/>
        </p:nvSpPr>
        <p:spPr bwMode="auto">
          <a:xfrm>
            <a:off x="1447800" y="4897464"/>
            <a:ext cx="5029200" cy="304800"/>
          </a:xfrm>
          <a:prstGeom prst="rect">
            <a:avLst/>
          </a:prstGeom>
          <a:solidFill>
            <a:srgbClr val="FFFF00">
              <a:alpha val="15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518858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540256" cy="5895975"/>
          </a:xfrm>
          <a:prstGeom prst="rect">
            <a:avLst/>
          </a:prstGeom>
        </p:spPr>
      </p:pic>
      <p:sp>
        <p:nvSpPr>
          <p:cNvPr id="6" name="Rectangle 5"/>
          <p:cNvSpPr/>
          <p:nvPr/>
        </p:nvSpPr>
        <p:spPr>
          <a:xfrm>
            <a:off x="838200" y="2057400"/>
            <a:ext cx="8915400" cy="461665"/>
          </a:xfrm>
          <a:prstGeom prst="rect">
            <a:avLst/>
          </a:prstGeom>
        </p:spPr>
        <p:txBody>
          <a:bodyPr wrap="square">
            <a:spAutoFit/>
          </a:bodyPr>
          <a:lstStyle/>
          <a:p>
            <a:r>
              <a:rPr lang="en-US" dirty="0">
                <a:hlinkClick r:id="rId3"/>
              </a:rPr>
              <a:t>http://</a:t>
            </a:r>
            <a:r>
              <a:rPr lang="en-US" dirty="0" smtClean="0">
                <a:hlinkClick r:id="rId3"/>
              </a:rPr>
              <a:t>www.wipo.int/reference/en/branddb/webinar/index.html</a:t>
            </a:r>
            <a:r>
              <a:rPr lang="en-US" dirty="0" smtClean="0"/>
              <a:t> </a:t>
            </a:r>
            <a:endParaRPr lang="en-US" dirty="0"/>
          </a:p>
        </p:txBody>
      </p:sp>
    </p:spTree>
    <p:extLst>
      <p:ext uri="{BB962C8B-B14F-4D97-AF65-F5344CB8AC3E}">
        <p14:creationId xmlns:p14="http://schemas.microsoft.com/office/powerpoint/2010/main" val="1092469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grpId="0" nodeType="clickEffect">
                                  <p:stCondLst>
                                    <p:cond delay="0"/>
                                  </p:stCondLst>
                                  <p:iterate type="lt">
                                    <p:tmPct val="10000"/>
                                  </p:iterate>
                                  <p:childTnLst>
                                    <p:animClr clrSpc="rgb" dir="cw">
                                      <p:cBhvr override="childStyle">
                                        <p:cTn id="6" dur="500" fill="hold"/>
                                        <p:tgtEl>
                                          <p:spTgt spid="6"/>
                                        </p:tgtEl>
                                        <p:attrNameLst>
                                          <p:attrName>style.color</p:attrName>
                                        </p:attrNameLst>
                                      </p:cBhvr>
                                      <p:to>
                                        <a:schemeClr val="accent2"/>
                                      </p:to>
                                    </p:animClr>
                                    <p:animClr clrSpc="rgb" dir="cw">
                                      <p:cBhvr>
                                        <p:cTn id="7" dur="500" fill="hold"/>
                                        <p:tgtEl>
                                          <p:spTgt spid="6"/>
                                        </p:tgtEl>
                                        <p:attrNameLst>
                                          <p:attrName>fillcolor</p:attrName>
                                        </p:attrNameLst>
                                      </p:cBhvr>
                                      <p:to>
                                        <a:schemeClr val="accent2"/>
                                      </p:to>
                                    </p:animClr>
                                    <p:set>
                                      <p:cBhvr>
                                        <p:cTn id="8" dur="500" fill="hold"/>
                                        <p:tgtEl>
                                          <p:spTgt spid="6"/>
                                        </p:tgtEl>
                                        <p:attrNameLst>
                                          <p:attrName>fill.type</p:attrName>
                                        </p:attrNameLst>
                                      </p:cBhvr>
                                      <p:to>
                                        <p:strVal val="solid"/>
                                      </p:to>
                                    </p:set>
                                    <p:anim to="1.5" calcmode="lin" valueType="num">
                                      <p:cBhvr override="childStyle">
                                        <p:cTn id="9" dur="500" fill="hold"/>
                                        <p:tgtEl>
                                          <p:spTgt spid="6"/>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body" sz="half" idx="1"/>
          </p:nvPr>
        </p:nvSpPr>
        <p:spPr/>
        <p:txBody>
          <a:bodyPr/>
          <a:lstStyle/>
          <a:p>
            <a:pPr eaLnBrk="1" hangingPunct="1">
              <a:buFontTx/>
              <a:buNone/>
            </a:pPr>
            <a:endParaRPr lang="fr-CH" altLang="en-US" sz="4400" b="1" smtClean="0"/>
          </a:p>
          <a:p>
            <a:pPr eaLnBrk="1" hangingPunct="1">
              <a:buFontTx/>
              <a:buNone/>
            </a:pPr>
            <a:r>
              <a:rPr lang="fr-CH" altLang="en-US" sz="4400" b="1" smtClean="0"/>
              <a:t>	</a:t>
            </a:r>
            <a:endParaRPr lang="en-US" altLang="en-US" sz="4400" b="1" smtClean="0"/>
          </a:p>
        </p:txBody>
      </p:sp>
      <p:pic>
        <p:nvPicPr>
          <p:cNvPr id="23554" name="Picture 2" descr="D:\Users\Ammann\AppData\Local\Temp\gxnyoltxcr8-jonathan-simco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32" y="-896913"/>
            <a:ext cx="9308432" cy="8212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9807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5" name="Picture 9" descr="D:\Users\Ammann\AppData\Local\Temp\pz-th3jzic8-daria-nepriakhin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5" y="685800"/>
            <a:ext cx="9144000" cy="515207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bwMode="auto">
          <a:xfrm>
            <a:off x="0" y="852963"/>
            <a:ext cx="9144000" cy="5152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4" name="TextBox 3"/>
          <p:cNvSpPr txBox="1"/>
          <p:nvPr/>
        </p:nvSpPr>
        <p:spPr>
          <a:xfrm>
            <a:off x="56041" y="4419600"/>
            <a:ext cx="2882520" cy="584775"/>
          </a:xfrm>
          <a:prstGeom prst="rect">
            <a:avLst/>
          </a:prstGeom>
          <a:noFill/>
        </p:spPr>
        <p:txBody>
          <a:bodyPr wrap="none" rtlCol="0">
            <a:spAutoFit/>
          </a:bodyPr>
          <a:lstStyle/>
          <a:p>
            <a:r>
              <a:rPr lang="fr-CH" sz="3200" b="1" dirty="0" smtClean="0">
                <a:solidFill>
                  <a:srgbClr val="FFCC66"/>
                </a:solidFill>
              </a:rPr>
              <a:t>gbd@wipo.int</a:t>
            </a:r>
            <a:endParaRPr lang="en-US" sz="3200" b="1" dirty="0">
              <a:solidFill>
                <a:srgbClr val="FFCC66"/>
              </a:solidFill>
            </a:endParaRPr>
          </a:p>
        </p:txBody>
      </p:sp>
    </p:spTree>
    <p:extLst>
      <p:ext uri="{BB962C8B-B14F-4D97-AF65-F5344CB8AC3E}">
        <p14:creationId xmlns:p14="http://schemas.microsoft.com/office/powerpoint/2010/main" val="32787495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Questions/concerns</a:t>
            </a:r>
          </a:p>
        </p:txBody>
      </p:sp>
      <p:sp>
        <p:nvSpPr>
          <p:cNvPr id="7171" name="Rectangle 3"/>
          <p:cNvSpPr>
            <a:spLocks noGrp="1" noChangeArrowheads="1"/>
          </p:cNvSpPr>
          <p:nvPr>
            <p:ph type="body" idx="1"/>
          </p:nvPr>
        </p:nvSpPr>
        <p:spPr>
          <a:xfrm>
            <a:off x="539750" y="2505075"/>
            <a:ext cx="8229600" cy="4352925"/>
          </a:xfrm>
        </p:spPr>
        <p:txBody>
          <a:bodyPr/>
          <a:lstStyle/>
          <a:p>
            <a:pPr eaLnBrk="1" hangingPunct="1">
              <a:buFontTx/>
              <a:buNone/>
            </a:pPr>
            <a:r>
              <a:rPr lang="en-US" sz="5400" b="1" dirty="0" smtClean="0">
                <a:solidFill>
                  <a:srgbClr val="0033CC"/>
                </a:solidFill>
              </a:rPr>
              <a:t>gbd@wipo.int</a:t>
            </a:r>
          </a:p>
        </p:txBody>
      </p:sp>
    </p:spTree>
    <p:extLst>
      <p:ext uri="{BB962C8B-B14F-4D97-AF65-F5344CB8AC3E}">
        <p14:creationId xmlns:p14="http://schemas.microsoft.com/office/powerpoint/2010/main" val="41498910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Image search</a:t>
            </a:r>
          </a:p>
          <a:p>
            <a:pPr lvl="1"/>
            <a:r>
              <a:rPr lang="en-US" dirty="0" smtClean="0"/>
              <a:t>As a user</a:t>
            </a:r>
          </a:p>
          <a:p>
            <a:pPr lvl="1"/>
            <a:r>
              <a:rPr lang="en-US" dirty="0" smtClean="0"/>
              <a:t>History</a:t>
            </a:r>
          </a:p>
          <a:p>
            <a:pPr lvl="1"/>
            <a:r>
              <a:rPr lang="en-US" smtClean="0"/>
              <a:t>Webinar</a:t>
            </a:r>
            <a:endParaRPr lang="en-US" dirty="0" smtClean="0"/>
          </a:p>
          <a:p>
            <a:pPr marL="0" indent="0">
              <a:buNone/>
            </a:pPr>
            <a:endParaRPr lang="en-US" dirty="0" smtClean="0"/>
          </a:p>
          <a:p>
            <a:r>
              <a:rPr lang="en-US" dirty="0" smtClean="0"/>
              <a:t>Q&amp;A</a:t>
            </a:r>
            <a:endParaRPr lang="en-US" dirty="0"/>
          </a:p>
        </p:txBody>
      </p:sp>
    </p:spTree>
    <p:extLst>
      <p:ext uri="{BB962C8B-B14F-4D97-AF65-F5344CB8AC3E}">
        <p14:creationId xmlns:p14="http://schemas.microsoft.com/office/powerpoint/2010/main" val="14705126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 search</a:t>
            </a:r>
          </a:p>
        </p:txBody>
      </p:sp>
      <p:pic>
        <p:nvPicPr>
          <p:cNvPr id="3" name="Picture 2"/>
          <p:cNvPicPr>
            <a:picLocks noChangeAspect="1"/>
          </p:cNvPicPr>
          <p:nvPr/>
        </p:nvPicPr>
        <p:blipFill>
          <a:blip r:embed="rId2"/>
          <a:stretch>
            <a:fillRect/>
          </a:stretch>
        </p:blipFill>
        <p:spPr>
          <a:xfrm>
            <a:off x="-1" y="1646238"/>
            <a:ext cx="9160183" cy="4068762"/>
          </a:xfrm>
          <a:prstGeom prst="rect">
            <a:avLst/>
          </a:prstGeom>
        </p:spPr>
      </p:pic>
      <p:sp>
        <p:nvSpPr>
          <p:cNvPr id="7" name="Rectangle 6"/>
          <p:cNvSpPr/>
          <p:nvPr/>
        </p:nvSpPr>
        <p:spPr bwMode="auto">
          <a:xfrm>
            <a:off x="4495800" y="2743200"/>
            <a:ext cx="4546170" cy="1371600"/>
          </a:xfrm>
          <a:prstGeom prst="rect">
            <a:avLst/>
          </a:prstGeom>
          <a:noFill/>
          <a:ln w="38100"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8" name="Rectangle 7"/>
          <p:cNvSpPr/>
          <p:nvPr/>
        </p:nvSpPr>
        <p:spPr bwMode="auto">
          <a:xfrm>
            <a:off x="5410200" y="2971800"/>
            <a:ext cx="304800" cy="152400"/>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33559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Image search: 2/3 steps</a:t>
            </a:r>
            <a:endParaRPr lang="en-US" dirty="0"/>
          </a:p>
        </p:txBody>
      </p:sp>
      <p:sp>
        <p:nvSpPr>
          <p:cNvPr id="5" name="Content Placeholder 4"/>
          <p:cNvSpPr>
            <a:spLocks noGrp="1"/>
          </p:cNvSpPr>
          <p:nvPr>
            <p:ph idx="1"/>
          </p:nvPr>
        </p:nvSpPr>
        <p:spPr>
          <a:xfrm>
            <a:off x="304800" y="4681537"/>
            <a:ext cx="8229600" cy="4352925"/>
          </a:xfrm>
        </p:spPr>
        <p:txBody>
          <a:bodyPr/>
          <a:lstStyle/>
          <a:p>
            <a:r>
              <a:rPr lang="en-US" dirty="0" smtClean="0"/>
              <a:t>1. Image = unique search term</a:t>
            </a:r>
          </a:p>
          <a:p>
            <a:r>
              <a:rPr lang="en-US" dirty="0" smtClean="0"/>
              <a:t>2. Rank search results by visual similarity to an image</a:t>
            </a:r>
            <a:endParaRPr lang="en-US" dirty="0"/>
          </a:p>
        </p:txBody>
      </p:sp>
      <p:pic>
        <p:nvPicPr>
          <p:cNvPr id="2" name="Picture 1"/>
          <p:cNvPicPr>
            <a:picLocks noChangeAspect="1"/>
          </p:cNvPicPr>
          <p:nvPr/>
        </p:nvPicPr>
        <p:blipFill>
          <a:blip r:embed="rId2"/>
          <a:stretch>
            <a:fillRect/>
          </a:stretch>
        </p:blipFill>
        <p:spPr>
          <a:xfrm>
            <a:off x="29870" y="1600200"/>
            <a:ext cx="8977313" cy="2476500"/>
          </a:xfrm>
          <a:prstGeom prst="rect">
            <a:avLst/>
          </a:prstGeom>
        </p:spPr>
      </p:pic>
    </p:spTree>
    <p:extLst>
      <p:ext uri="{BB962C8B-B14F-4D97-AF65-F5344CB8AC3E}">
        <p14:creationId xmlns:p14="http://schemas.microsoft.com/office/powerpoint/2010/main" val="18742870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a:t>
            </a:r>
            <a:r>
              <a:rPr lang="en-US" dirty="0"/>
              <a:t>: </a:t>
            </a:r>
            <a:r>
              <a:rPr lang="en-US" dirty="0" smtClean="0"/>
              <a:t>select image</a:t>
            </a:r>
            <a:endParaRPr lang="en-US" dirty="0"/>
          </a:p>
        </p:txBody>
      </p:sp>
      <p:pic>
        <p:nvPicPr>
          <p:cNvPr id="4" name="Picture 3"/>
          <p:cNvPicPr>
            <a:picLocks noChangeAspect="1"/>
          </p:cNvPicPr>
          <p:nvPr/>
        </p:nvPicPr>
        <p:blipFill>
          <a:blip r:embed="rId2"/>
          <a:stretch>
            <a:fillRect/>
          </a:stretch>
        </p:blipFill>
        <p:spPr>
          <a:xfrm>
            <a:off x="52321" y="1524000"/>
            <a:ext cx="9091679" cy="3886200"/>
          </a:xfrm>
          <a:prstGeom prst="rect">
            <a:avLst/>
          </a:prstGeom>
        </p:spPr>
      </p:pic>
    </p:spTree>
    <p:extLst>
      <p:ext uri="{BB962C8B-B14F-4D97-AF65-F5344CB8AC3E}">
        <p14:creationId xmlns:p14="http://schemas.microsoft.com/office/powerpoint/2010/main" val="189397507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_english">
  <a:themeElements>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english">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englis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englis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englis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englis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englis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englis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englis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englis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englis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englis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englis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template_english-3</Template>
  <TotalTime>75</TotalTime>
  <Words>1115</Words>
  <Application>Microsoft Office PowerPoint</Application>
  <PresentationFormat>On-screen Show (4:3)</PresentationFormat>
  <Paragraphs>132</Paragraphs>
  <Slides>47</Slides>
  <Notes>17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0</vt:i4>
      </vt:variant>
      <vt:variant>
        <vt:lpstr>Slide Titles</vt:lpstr>
      </vt:variant>
      <vt:variant>
        <vt:i4>47</vt:i4>
      </vt:variant>
    </vt:vector>
  </HeadingPairs>
  <TitlesOfParts>
    <vt:vector size="53" baseType="lpstr">
      <vt:lpstr>ヒラギノ角ゴ Pro W3</vt:lpstr>
      <vt:lpstr>Arial</vt:lpstr>
      <vt:lpstr>Arial Black</vt:lpstr>
      <vt:lpstr>Consolas</vt:lpstr>
      <vt:lpstr>Microsoft Sans Serif</vt:lpstr>
      <vt:lpstr>template_english</vt:lpstr>
      <vt:lpstr>PowerPoint Presentation</vt:lpstr>
      <vt:lpstr>If you can hear me and see my screen, please click the raise hand button</vt:lpstr>
      <vt:lpstr>PowerPoint Presentation</vt:lpstr>
      <vt:lpstr>PowerPoint Presentation</vt:lpstr>
      <vt:lpstr>Questions/concerns</vt:lpstr>
      <vt:lpstr>Agenda</vt:lpstr>
      <vt:lpstr>Image search</vt:lpstr>
      <vt:lpstr>Image search: 2/3 steps</vt:lpstr>
      <vt:lpstr>Step 1: select image</vt:lpstr>
      <vt:lpstr>Step 1: image</vt:lpstr>
      <vt:lpstr>Image: edit</vt:lpstr>
      <vt:lpstr>PowerPoint Presentation</vt:lpstr>
      <vt:lpstr>PowerPoint Presentation</vt:lpstr>
      <vt:lpstr>PowerPoint Presentation</vt:lpstr>
      <vt:lpstr>Step 2: strategies</vt:lpstr>
      <vt:lpstr>Concept: abstract idea</vt:lpstr>
      <vt:lpstr>Strategy: shape</vt:lpstr>
      <vt:lpstr>Strategy: color</vt:lpstr>
      <vt:lpstr>Strategy: composite </vt:lpstr>
      <vt:lpstr>Step 3 (optional): image type</vt:lpstr>
      <vt:lpstr>Image type: verbal</vt:lpstr>
      <vt:lpstr>Image type: non verbal</vt:lpstr>
      <vt:lpstr>Image type: combined</vt:lpstr>
      <vt:lpstr>Image type: unknown</vt:lpstr>
      <vt:lpstr>PowerPoint Presentation</vt:lpstr>
      <vt:lpstr>Strategy: Shape</vt:lpstr>
      <vt:lpstr>Strategy: concept</vt:lpstr>
      <vt:lpstr>Strategy: Shape</vt:lpstr>
      <vt:lpstr>Strategy: concept</vt:lpstr>
      <vt:lpstr>Strategy: Shape</vt:lpstr>
      <vt:lpstr>Strategy: Color</vt:lpstr>
      <vt:lpstr>Strategy: concept</vt:lpstr>
      <vt:lpstr>Filter &amp; Combine</vt:lpstr>
      <vt:lpstr>Add a classification</vt:lpstr>
      <vt:lpstr>PowerPoint Presentation</vt:lpstr>
      <vt:lpstr>PowerPoint Presentation</vt:lpstr>
      <vt:lpstr>PowerPoint Presentation</vt:lpstr>
      <vt:lpstr>Image similarity: history</vt:lpstr>
      <vt:lpstr>Image similarity: limitation</vt:lpstr>
      <vt:lpstr>Image similarity: now</vt:lpstr>
      <vt:lpstr>Image classification: example</vt:lpstr>
      <vt:lpstr>Image classification: example</vt:lpstr>
      <vt:lpstr>Image classification: example</vt:lpstr>
      <vt:lpstr>Image classification: example</vt:lpstr>
      <vt:lpstr>PowerPoint Presentation</vt:lpstr>
      <vt:lpstr>PowerPoint Presentation</vt:lpstr>
      <vt:lpstr>PowerPoint Presentation</vt:lpstr>
    </vt:vector>
  </TitlesOfParts>
  <Company>World Intellectual Property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AMMANN Sandrine</dc:creator>
  <cp:keywords>FOR OFFICIAL USE ONLY</cp:keywords>
  <cp:lastModifiedBy>AMMANN Sandrine</cp:lastModifiedBy>
  <cp:revision>6</cp:revision>
  <dcterms:created xsi:type="dcterms:W3CDTF">2020-02-07T09:58:31Z</dcterms:created>
  <dcterms:modified xsi:type="dcterms:W3CDTF">2020-04-07T11:21:02Z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c004a74e-a80f-4b03-952d-23c9513dd7e1</vt:lpwstr>
  </property>
  <property fmtid="{D5CDD505-2E9C-101B-9397-08002B2CF9AE}" pid="3" name="Classification">
    <vt:lpwstr>For Official Use Only</vt:lpwstr>
  </property>
  <property fmtid="{D5CDD505-2E9C-101B-9397-08002B2CF9AE}" pid="4" name="VisualMarkings">
    <vt:lpwstr>None</vt:lpwstr>
  </property>
  <property fmtid="{D5CDD505-2E9C-101B-9397-08002B2CF9AE}" pid="5" name="Alignment">
    <vt:lpwstr>Centre</vt:lpwstr>
  </property>
  <property fmtid="{D5CDD505-2E9C-101B-9397-08002B2CF9AE}" pid="6" name="Language">
    <vt:lpwstr>English</vt:lpwstr>
  </property>
</Properties>
</file>