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15" r:id="rId2"/>
    <p:sldId id="316" r:id="rId3"/>
    <p:sldId id="320" r:id="rId4"/>
    <p:sldId id="318" r:id="rId5"/>
    <p:sldId id="321" r:id="rId6"/>
    <p:sldId id="322" r:id="rId7"/>
    <p:sldId id="319" r:id="rId8"/>
    <p:sldId id="308" r:id="rId9"/>
    <p:sldId id="310" r:id="rId10"/>
    <p:sldId id="311" r:id="rId11"/>
    <p:sldId id="287" r:id="rId12"/>
    <p:sldId id="286" r:id="rId13"/>
    <p:sldId id="257" r:id="rId14"/>
    <p:sldId id="290" r:id="rId15"/>
    <p:sldId id="289" r:id="rId16"/>
    <p:sldId id="288" r:id="rId17"/>
    <p:sldId id="313" r:id="rId18"/>
    <p:sldId id="314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9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50" autoAdjust="0"/>
    <p:restoredTop sz="73113" autoAdjust="0"/>
  </p:normalViewPr>
  <p:slideViewPr>
    <p:cSldViewPr>
      <p:cViewPr varScale="1">
        <p:scale>
          <a:sx n="50" d="100"/>
          <a:sy n="50" d="100"/>
        </p:scale>
        <p:origin x="1916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-288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4E2D2A46-31D4-42C3-9BFC-281959225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50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CA84FE9B-D5D4-4B76-87EA-A08EA8B20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72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44B3A36-662B-4E53-B902-E6976A1277D8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867901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08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17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90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8405E63-0D80-4478-98FD-C52EE50F875D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8405E63-0D80-4478-98FD-C52EE50F875D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475839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8405E63-0D80-4478-98FD-C52EE50F875D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58638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8405E63-0D80-4478-98FD-C52EE50F875D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931942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28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12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8405E63-0D80-4478-98FD-C52EE50F875D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790923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4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09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07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87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73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37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84FE9B-D5D4-4B76-87EA-A08EA8B20C6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99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608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4961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3305F-35F4-4D38-853F-6972B7651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1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1C06C-5FA2-4438-B070-4F16D45DB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8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9EEDA-9492-4994-BB18-1005CD686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46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B5F7D-D5B1-4D98-B310-16D211F23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00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17826-A1A8-4B20-83BB-6B4226365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80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46D48-0F63-43E9-B47C-935DCDFAA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1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760F4-0BB2-41F5-A823-565642484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D60C8-7BA5-467F-BCD3-E871B6D03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813F8-B5E0-463F-B52D-A76CAE180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4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A5B0-4E40-4836-BF8A-4DD351994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6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7F3150A8-B334-48D8-BDDC-A2E01CBB8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atentscope.wipo.int/search/en/covid19.js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atentscope.wipo.int/search/en/covid19.js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183063"/>
            <a:ext cx="4937125" cy="1333500"/>
          </a:xfrm>
          <a:noFill/>
        </p:spPr>
        <p:txBody>
          <a:bodyPr/>
          <a:lstStyle/>
          <a:p>
            <a:pPr eaLnBrk="1" hangingPunct="1"/>
            <a:r>
              <a:rPr lang="en-US" sz="3000" b="1" dirty="0" smtClean="0">
                <a:solidFill>
                  <a:srgbClr val="00408C"/>
                </a:solidFill>
                <a:ea typeface="ヒラギノ角ゴ Pro W3" pitchFamily="1" charset="-128"/>
              </a:rPr>
              <a:t>Special COVID-19 in PATENTSCOPE</a:t>
            </a:r>
          </a:p>
          <a:p>
            <a:pPr eaLnBrk="1" hangingPunct="1"/>
            <a:endParaRPr lang="en-US" sz="2600" dirty="0" smtClean="0">
              <a:solidFill>
                <a:srgbClr val="00408C"/>
              </a:solidFill>
              <a:ea typeface="ヒラギノ角ゴ Pro W3" pitchFamily="1" charset="-128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249988" y="5253038"/>
            <a:ext cx="21478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40000"/>
              </a:lnSpc>
            </a:pP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  <a:p>
            <a:pPr>
              <a:lnSpc>
                <a:spcPct val="40000"/>
              </a:lnSpc>
            </a:pP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May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  <a:p>
            <a:pPr>
              <a:lnSpc>
                <a:spcPct val="40000"/>
              </a:lnSpc>
            </a:pP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2020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914400" y="3810000"/>
            <a:ext cx="381000" cy="3810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19200" y="5533232"/>
            <a:ext cx="6934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00408C"/>
                </a:solidFill>
                <a:ea typeface="ヒラギノ角ゴ Pro W3" pitchFamily="1" charset="-128"/>
              </a:rPr>
              <a:t>Alex Riechel </a:t>
            </a:r>
          </a:p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00408C"/>
                </a:solidFill>
                <a:ea typeface="ヒラギノ角ゴ Pro W3" pitchFamily="1" charset="-128"/>
              </a:rPr>
              <a:t>Iustin Diaconescu </a:t>
            </a:r>
          </a:p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00408C"/>
                </a:solidFill>
                <a:ea typeface="ヒラギノ角ゴ Pro W3" pitchFamily="1" charset="-128"/>
              </a:rPr>
              <a:t>Sandrine Ammann</a:t>
            </a:r>
          </a:p>
          <a:p>
            <a:pPr>
              <a:spcBef>
                <a:spcPct val="20000"/>
              </a:spcBef>
            </a:pPr>
            <a:endParaRPr lang="en-US" sz="1800" dirty="0">
              <a:solidFill>
                <a:srgbClr val="00408C"/>
              </a:solidFill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828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terms: IPC symbols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304" r="24074" b="14935"/>
          <a:stretch/>
        </p:blipFill>
        <p:spPr>
          <a:xfrm>
            <a:off x="457199" y="1905000"/>
            <a:ext cx="8141855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019800"/>
            <a:ext cx="6248400" cy="3048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“Symbols” representing (inventive) 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69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50" y="1371600"/>
            <a:ext cx="5803900" cy="4352925"/>
          </a:xfrm>
        </p:spPr>
      </p:pic>
      <p:sp>
        <p:nvSpPr>
          <p:cNvPr id="6" name="TextBox 5"/>
          <p:cNvSpPr txBox="1"/>
          <p:nvPr/>
        </p:nvSpPr>
        <p:spPr>
          <a:xfrm>
            <a:off x="457200" y="6176963"/>
            <a:ext cx="6248400" cy="3048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400" dirty="0"/>
              <a:t>Image source: </a:t>
            </a:r>
            <a:r>
              <a:rPr lang="en-US" sz="1400" dirty="0" err="1"/>
              <a:t>Skwanem</a:t>
            </a:r>
            <a:r>
              <a:rPr lang="en-US" sz="1400" dirty="0"/>
              <a:t> (</a:t>
            </a:r>
            <a:r>
              <a:rPr lang="en-US" sz="1400" dirty="0" smtClean="0"/>
              <a:t>Wikimedia)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88018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50" y="1371600"/>
            <a:ext cx="5803900" cy="4352925"/>
          </a:xfrm>
        </p:spPr>
      </p:pic>
      <p:sp>
        <p:nvSpPr>
          <p:cNvPr id="7" name="Freeform 6"/>
          <p:cNvSpPr/>
          <p:nvPr/>
        </p:nvSpPr>
        <p:spPr bwMode="auto">
          <a:xfrm>
            <a:off x="1670050" y="1371600"/>
            <a:ext cx="5803900" cy="4352925"/>
          </a:xfrm>
          <a:custGeom>
            <a:avLst/>
            <a:gdLst>
              <a:gd name="connsiteX0" fmla="*/ 3820160 w 5803900"/>
              <a:gd name="connsiteY0" fmla="*/ 800100 h 4352925"/>
              <a:gd name="connsiteX1" fmla="*/ 3801110 w 5803900"/>
              <a:gd name="connsiteY1" fmla="*/ 2693670 h 4352925"/>
              <a:gd name="connsiteX2" fmla="*/ 5660390 w 5803900"/>
              <a:gd name="connsiteY2" fmla="*/ 2640330 h 4352925"/>
              <a:gd name="connsiteX3" fmla="*/ 5652770 w 5803900"/>
              <a:gd name="connsiteY3" fmla="*/ 1059180 h 4352925"/>
              <a:gd name="connsiteX4" fmla="*/ 0 w 5803900"/>
              <a:gd name="connsiteY4" fmla="*/ 0 h 4352925"/>
              <a:gd name="connsiteX5" fmla="*/ 5803900 w 5803900"/>
              <a:gd name="connsiteY5" fmla="*/ 0 h 4352925"/>
              <a:gd name="connsiteX6" fmla="*/ 5803900 w 5803900"/>
              <a:gd name="connsiteY6" fmla="*/ 4352925 h 4352925"/>
              <a:gd name="connsiteX7" fmla="*/ 0 w 5803900"/>
              <a:gd name="connsiteY7" fmla="*/ 4352925 h 435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03900" h="4352925">
                <a:moveTo>
                  <a:pt x="3820160" y="800100"/>
                </a:moveTo>
                <a:lnTo>
                  <a:pt x="3801110" y="2693670"/>
                </a:lnTo>
                <a:lnTo>
                  <a:pt x="5660390" y="2640330"/>
                </a:lnTo>
                <a:lnTo>
                  <a:pt x="5652770" y="1059180"/>
                </a:lnTo>
                <a:close/>
                <a:moveTo>
                  <a:pt x="0" y="0"/>
                </a:moveTo>
                <a:lnTo>
                  <a:pt x="5803900" y="0"/>
                </a:lnTo>
                <a:lnTo>
                  <a:pt x="5803900" y="4352925"/>
                </a:lnTo>
                <a:lnTo>
                  <a:pt x="0" y="4352925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834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Advantages of patent classification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Independent of terminology </a:t>
            </a:r>
            <a:r>
              <a:rPr lang="en-US" b="1" dirty="0"/>
              <a:t>and </a:t>
            </a:r>
            <a:r>
              <a:rPr lang="en-US" b="1" dirty="0" smtClean="0"/>
              <a:t>jargon (</a:t>
            </a:r>
            <a:r>
              <a:rPr lang="en-US" b="1" dirty="0"/>
              <a:t>including changes in terms used over time</a:t>
            </a:r>
            <a:r>
              <a:rPr lang="en-US" b="1" dirty="0" smtClean="0"/>
              <a:t>)</a:t>
            </a:r>
            <a:endParaRPr lang="en-US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Advantages of patent classification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Independent of terminology </a:t>
            </a:r>
            <a:r>
              <a:rPr lang="en-US" dirty="0">
                <a:solidFill>
                  <a:schemeClr val="bg2"/>
                </a:solidFill>
              </a:rPr>
              <a:t>and </a:t>
            </a:r>
            <a:r>
              <a:rPr lang="en-US" dirty="0" smtClean="0">
                <a:solidFill>
                  <a:schemeClr val="bg2"/>
                </a:solidFill>
              </a:rPr>
              <a:t>jargon (</a:t>
            </a:r>
            <a:r>
              <a:rPr lang="en-US" dirty="0">
                <a:solidFill>
                  <a:schemeClr val="bg2"/>
                </a:solidFill>
              </a:rPr>
              <a:t>including changes in terms used over time)</a:t>
            </a:r>
          </a:p>
          <a:p>
            <a:r>
              <a:rPr lang="en-US" b="1" dirty="0" smtClean="0"/>
              <a:t>Independent of language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9228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Advantages of patent classification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Independent of terminology </a:t>
            </a:r>
            <a:r>
              <a:rPr lang="en-US" dirty="0">
                <a:solidFill>
                  <a:schemeClr val="bg2"/>
                </a:solidFill>
              </a:rPr>
              <a:t>and </a:t>
            </a:r>
            <a:r>
              <a:rPr lang="en-US" dirty="0" smtClean="0">
                <a:solidFill>
                  <a:schemeClr val="bg2"/>
                </a:solidFill>
              </a:rPr>
              <a:t>jargon (</a:t>
            </a:r>
            <a:r>
              <a:rPr lang="en-US" dirty="0">
                <a:solidFill>
                  <a:schemeClr val="bg2"/>
                </a:solidFill>
              </a:rPr>
              <a:t>including changes in terms used over time)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Independent of language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b="1" dirty="0" smtClean="0"/>
              <a:t>Covers patent documents with limited searchable text</a:t>
            </a:r>
          </a:p>
        </p:txBody>
      </p:sp>
    </p:spTree>
    <p:extLst>
      <p:ext uri="{BB962C8B-B14F-4D97-AF65-F5344CB8AC3E}">
        <p14:creationId xmlns:p14="http://schemas.microsoft.com/office/powerpoint/2010/main" val="2637705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Advantages of patent classification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Independent of terminology </a:t>
            </a:r>
            <a:r>
              <a:rPr lang="en-US" dirty="0">
                <a:solidFill>
                  <a:schemeClr val="bg2"/>
                </a:solidFill>
              </a:rPr>
              <a:t>and </a:t>
            </a:r>
            <a:r>
              <a:rPr lang="en-US" dirty="0" smtClean="0">
                <a:solidFill>
                  <a:schemeClr val="bg2"/>
                </a:solidFill>
              </a:rPr>
              <a:t>jargon (</a:t>
            </a:r>
            <a:r>
              <a:rPr lang="en-US" dirty="0">
                <a:solidFill>
                  <a:schemeClr val="bg2"/>
                </a:solidFill>
              </a:rPr>
              <a:t>including changes in terms used over time)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Independent of language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Covers patent documents with limited searchable text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>
                <a:sym typeface="Wingdings" panose="05000000000000000000" pitchFamily="2" charset="2"/>
              </a:rPr>
              <a:t> More precise and complete set of patent documents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0772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queries: Finding innovations</a:t>
            </a:r>
            <a:endParaRPr lang="en-US" dirty="0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773333"/>
            <a:ext cx="8229600" cy="40066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629400" y="2743200"/>
            <a:ext cx="609600" cy="2362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074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queries: Finding innovations</a:t>
            </a:r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773333"/>
            <a:ext cx="8229600" cy="40066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7315200" y="2743200"/>
            <a:ext cx="762000" cy="2362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144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9C190-CDB3-4D0D-89A6-50394E272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Covid-19 Facility in PATENTSCOPE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51AFE-FE27-4191-AC80-5927E483F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Details of a query execution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/>
              <a:t>Translation of query terms using WIPO PEARL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/>
              <a:t>Chemical search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57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Webinar functions: audio + screen validation</a:t>
            </a:r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4724400" y="1417638"/>
          <a:ext cx="3962400" cy="5391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4" imgW="3834921" imgH="5219048" progId="">
                  <p:embed/>
                </p:oleObj>
              </mc:Choice>
              <mc:Fallback>
                <p:oleObj r:id="rId4" imgW="3834921" imgH="5219048" progId="">
                  <p:embed/>
                  <p:pic>
                    <p:nvPicPr>
                      <p:cNvPr id="4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417638"/>
                        <a:ext cx="3962400" cy="53916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527482" y="1931966"/>
            <a:ext cx="4114800" cy="1706562"/>
          </a:xfrm>
          <a:prstGeom prst="rightArrow">
            <a:avLst>
              <a:gd name="adj1" fmla="val 50000"/>
              <a:gd name="adj2" fmla="val 33882"/>
            </a:avLst>
          </a:prstGeom>
          <a:solidFill>
            <a:srgbClr val="00B050">
              <a:alpha val="52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58789" y="452653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1600" dirty="0" smtClean="0"/>
              <a:t>To report issues, </a:t>
            </a:r>
            <a:r>
              <a:rPr lang="fr-CH" sz="1600" dirty="0" err="1" smtClean="0"/>
              <a:t>please</a:t>
            </a:r>
            <a:r>
              <a:rPr lang="fr-CH" sz="1600" dirty="0" smtClean="0"/>
              <a:t> use the </a:t>
            </a:r>
            <a:r>
              <a:rPr lang="fr-CH" sz="1600" i="1" dirty="0" smtClean="0"/>
              <a:t>Chat </a:t>
            </a:r>
            <a:r>
              <a:rPr lang="fr-CH" sz="1600" dirty="0" smtClean="0"/>
              <a:t>box</a:t>
            </a:r>
            <a:endParaRPr lang="fr-CH" sz="1600" dirty="0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935264" y="3842529"/>
            <a:ext cx="4114800" cy="1706562"/>
          </a:xfrm>
          <a:prstGeom prst="rightArrow">
            <a:avLst>
              <a:gd name="adj1" fmla="val 50000"/>
              <a:gd name="adj2" fmla="val 33882"/>
            </a:avLst>
          </a:prstGeom>
          <a:solidFill>
            <a:srgbClr val="FF0000">
              <a:alpha val="52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1589" y="24749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1800" dirty="0"/>
              <a:t>If </a:t>
            </a:r>
            <a:r>
              <a:rPr lang="fr-CH" sz="1800" dirty="0" err="1"/>
              <a:t>you</a:t>
            </a:r>
            <a:r>
              <a:rPr lang="fr-CH" sz="1800" dirty="0"/>
              <a:t> </a:t>
            </a:r>
            <a:r>
              <a:rPr lang="fr-CH" sz="1800" dirty="0" err="1"/>
              <a:t>can</a:t>
            </a:r>
            <a:r>
              <a:rPr lang="fr-CH" sz="1800" dirty="0"/>
              <a:t> </a:t>
            </a:r>
            <a:r>
              <a:rPr lang="fr-CH" sz="1800" dirty="0" err="1"/>
              <a:t>hear</a:t>
            </a:r>
            <a:r>
              <a:rPr lang="fr-CH" sz="1800" dirty="0"/>
              <a:t> me and </a:t>
            </a:r>
            <a:r>
              <a:rPr lang="fr-CH" sz="1800" dirty="0" err="1"/>
              <a:t>see</a:t>
            </a:r>
            <a:r>
              <a:rPr lang="fr-CH" sz="1800" dirty="0"/>
              <a:t> </a:t>
            </a:r>
            <a:r>
              <a:rPr lang="fr-CH" sz="1800" dirty="0" err="1"/>
              <a:t>my</a:t>
            </a:r>
            <a:r>
              <a:rPr lang="fr-CH" sz="1800" dirty="0"/>
              <a:t> </a:t>
            </a:r>
            <a:r>
              <a:rPr lang="fr-CH" sz="1800" dirty="0" err="1"/>
              <a:t>screen</a:t>
            </a:r>
            <a:r>
              <a:rPr lang="fr-CH" sz="1800" dirty="0"/>
              <a:t>, </a:t>
            </a:r>
            <a:r>
              <a:rPr lang="fr-CH" sz="1800" dirty="0" err="1"/>
              <a:t>please</a:t>
            </a:r>
            <a:r>
              <a:rPr lang="fr-CH" sz="1800" dirty="0"/>
              <a:t> click the </a:t>
            </a:r>
            <a:r>
              <a:rPr lang="fr-CH" sz="1800" dirty="0" err="1"/>
              <a:t>raise</a:t>
            </a:r>
            <a:r>
              <a:rPr lang="fr-CH" sz="1800" dirty="0"/>
              <a:t> hand </a:t>
            </a:r>
            <a:r>
              <a:rPr lang="fr-CH" sz="1800" dirty="0" err="1"/>
              <a:t>button</a:t>
            </a:r>
            <a:endParaRPr lang="fr-CH" sz="1800" dirty="0"/>
          </a:p>
        </p:txBody>
      </p:sp>
    </p:spTree>
    <p:extLst>
      <p:ext uri="{BB962C8B-B14F-4D97-AF65-F5344CB8AC3E}">
        <p14:creationId xmlns:p14="http://schemas.microsoft.com/office/powerpoint/2010/main" val="32221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PATENTSCOPE – Query Execution</a:t>
            </a:r>
            <a:endParaRPr lang="en-US" dirty="0"/>
          </a:p>
        </p:txBody>
      </p:sp>
      <p:pic>
        <p:nvPicPr>
          <p:cNvPr id="5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F9894342-6498-4260-A730-281DFB00E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3986" y="1199467"/>
            <a:ext cx="6725137" cy="4872055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714A52-8904-46B4-954B-DBCD4AB3142C}"/>
              </a:ext>
            </a:extLst>
          </p:cNvPr>
          <p:cNvSpPr/>
          <p:nvPr/>
        </p:nvSpPr>
        <p:spPr bwMode="auto">
          <a:xfrm>
            <a:off x="1264131" y="5285123"/>
            <a:ext cx="6624846" cy="386162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7AE1F771-1A69-44DC-84C2-7B0EA5C2B3BF}"/>
              </a:ext>
            </a:extLst>
          </p:cNvPr>
          <p:cNvSpPr/>
          <p:nvPr/>
        </p:nvSpPr>
        <p:spPr bwMode="auto">
          <a:xfrm>
            <a:off x="7100817" y="5339485"/>
            <a:ext cx="404632" cy="238728"/>
          </a:xfrm>
          <a:prstGeom prst="leftArrow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63670D-FBF4-452E-99CE-147A1D1A4609}"/>
              </a:ext>
            </a:extLst>
          </p:cNvPr>
          <p:cNvSpPr/>
          <p:nvPr/>
        </p:nvSpPr>
        <p:spPr bwMode="auto">
          <a:xfrm>
            <a:off x="1282346" y="3500039"/>
            <a:ext cx="6588415" cy="59563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13188B-C94B-4AE4-A564-7421181F8597}"/>
              </a:ext>
            </a:extLst>
          </p:cNvPr>
          <p:cNvSpPr/>
          <p:nvPr/>
        </p:nvSpPr>
        <p:spPr bwMode="auto">
          <a:xfrm>
            <a:off x="2242056" y="3539884"/>
            <a:ext cx="668496" cy="313301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24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PATENTSCOPE – Query Execution</a:t>
            </a:r>
            <a:endParaRPr lang="en-US" dirty="0"/>
          </a:p>
        </p:txBody>
      </p:sp>
      <p:pic>
        <p:nvPicPr>
          <p:cNvPr id="5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CE19B708-F967-4BCF-A6FD-57AAD251E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034" y="1170652"/>
            <a:ext cx="7715933" cy="4711104"/>
          </a:xfrm>
        </p:spPr>
      </p:pic>
    </p:spTree>
    <p:extLst>
      <p:ext uri="{BB962C8B-B14F-4D97-AF65-F5344CB8AC3E}">
        <p14:creationId xmlns:p14="http://schemas.microsoft.com/office/powerpoint/2010/main" val="1660343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PATENTSCOPE – Query Execution</a:t>
            </a:r>
            <a:endParaRPr lang="en-US" dirty="0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08E7186-A939-4455-9ECA-AC157BF98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21" y="1266771"/>
            <a:ext cx="7980051" cy="4943772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23F82680-A95B-48D1-AD6E-B5F0318204A0}"/>
              </a:ext>
            </a:extLst>
          </p:cNvPr>
          <p:cNvSpPr/>
          <p:nvPr/>
        </p:nvSpPr>
        <p:spPr bwMode="auto">
          <a:xfrm>
            <a:off x="2082546" y="1814855"/>
            <a:ext cx="404632" cy="238728"/>
          </a:xfrm>
          <a:prstGeom prst="leftArrow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EBFBF4-6939-45A7-BB73-585682CD6113}"/>
              </a:ext>
            </a:extLst>
          </p:cNvPr>
          <p:cNvSpPr/>
          <p:nvPr/>
        </p:nvSpPr>
        <p:spPr bwMode="auto">
          <a:xfrm>
            <a:off x="581065" y="2088367"/>
            <a:ext cx="7909011" cy="2398933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2EF1B3-AC0E-4BFC-A7AA-D249221FAF8E}"/>
              </a:ext>
            </a:extLst>
          </p:cNvPr>
          <p:cNvSpPr/>
          <p:nvPr/>
        </p:nvSpPr>
        <p:spPr bwMode="auto">
          <a:xfrm>
            <a:off x="742154" y="2686619"/>
            <a:ext cx="7572032" cy="504560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81B6D4-058C-4EF9-8DCE-EE82A3C126C8}"/>
              </a:ext>
            </a:extLst>
          </p:cNvPr>
          <p:cNvSpPr/>
          <p:nvPr/>
        </p:nvSpPr>
        <p:spPr bwMode="auto">
          <a:xfrm>
            <a:off x="739306" y="3585422"/>
            <a:ext cx="7572033" cy="304193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689E2-7D14-41BF-8D59-CA2083CEA3F6}"/>
              </a:ext>
            </a:extLst>
          </p:cNvPr>
          <p:cNvSpPr/>
          <p:nvPr/>
        </p:nvSpPr>
        <p:spPr bwMode="auto">
          <a:xfrm>
            <a:off x="745568" y="3919555"/>
            <a:ext cx="7581140" cy="240440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5F7BA3-9A2F-4EB9-B4A5-5DAB073BC374}"/>
              </a:ext>
            </a:extLst>
          </p:cNvPr>
          <p:cNvSpPr/>
          <p:nvPr/>
        </p:nvSpPr>
        <p:spPr bwMode="auto">
          <a:xfrm>
            <a:off x="624324" y="4772820"/>
            <a:ext cx="7863475" cy="1397101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307903-F631-40EA-83FA-3AAB369A9C0C}"/>
              </a:ext>
            </a:extLst>
          </p:cNvPr>
          <p:cNvSpPr txBox="1"/>
          <p:nvPr/>
        </p:nvSpPr>
        <p:spPr>
          <a:xfrm>
            <a:off x="1380025" y="5369140"/>
            <a:ext cx="6814283" cy="46166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IC:A61b5/00 EN_ALLTXT: coronavirus 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7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PATENTSCOPE – Query Execution</a:t>
            </a:r>
            <a:endParaRPr lang="en-US" dirty="0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41B8875-4639-47C9-A733-C1D313026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05" y="1309008"/>
            <a:ext cx="8071127" cy="4249091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2B1A64E5-1C78-4003-93DD-8B268A260D11}"/>
              </a:ext>
            </a:extLst>
          </p:cNvPr>
          <p:cNvSpPr/>
          <p:nvPr/>
        </p:nvSpPr>
        <p:spPr bwMode="auto">
          <a:xfrm>
            <a:off x="816594" y="1359477"/>
            <a:ext cx="404632" cy="238728"/>
          </a:xfrm>
          <a:prstGeom prst="leftArrow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95E118-8038-4996-B36F-C76DBBB75248}"/>
              </a:ext>
            </a:extLst>
          </p:cNvPr>
          <p:cNvSpPr/>
          <p:nvPr/>
        </p:nvSpPr>
        <p:spPr bwMode="auto">
          <a:xfrm>
            <a:off x="726785" y="2534637"/>
            <a:ext cx="7654000" cy="2981817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8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PATENTSCOPE – Query Execution</a:t>
            </a:r>
            <a:endParaRPr lang="en-US" dirty="0"/>
          </a:p>
        </p:txBody>
      </p:sp>
      <p:pic>
        <p:nvPicPr>
          <p:cNvPr id="3" name="Picture 4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14E5C1A4-7230-4452-B44B-777262987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05" y="1364573"/>
            <a:ext cx="8225956" cy="4229038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09D8FB00-7D8D-4701-8794-890EBDDF107B}"/>
              </a:ext>
            </a:extLst>
          </p:cNvPr>
          <p:cNvSpPr/>
          <p:nvPr/>
        </p:nvSpPr>
        <p:spPr bwMode="auto">
          <a:xfrm>
            <a:off x="2237375" y="1951469"/>
            <a:ext cx="404632" cy="238728"/>
          </a:xfrm>
          <a:prstGeom prst="leftArrow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45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PATENTSCOPE – Query Execution</a:t>
            </a:r>
            <a:endParaRPr lang="en-US" dirty="0"/>
          </a:p>
        </p:txBody>
      </p:sp>
      <p:pic>
        <p:nvPicPr>
          <p:cNvPr id="3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115980A7-D6AE-4D76-A479-75EAA13F3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74" y="1342061"/>
            <a:ext cx="7861653" cy="4920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14C848-6CC4-4CCA-92B4-68E7428554CF}"/>
              </a:ext>
            </a:extLst>
          </p:cNvPr>
          <p:cNvSpPr/>
          <p:nvPr/>
        </p:nvSpPr>
        <p:spPr bwMode="auto">
          <a:xfrm>
            <a:off x="672139" y="2070151"/>
            <a:ext cx="7799722" cy="395269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186A5A-2876-4589-961F-290621F7CD41}"/>
              </a:ext>
            </a:extLst>
          </p:cNvPr>
          <p:cNvSpPr/>
          <p:nvPr/>
        </p:nvSpPr>
        <p:spPr bwMode="auto">
          <a:xfrm>
            <a:off x="714830" y="2121951"/>
            <a:ext cx="750463" cy="295085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E9AE0D-55D2-434B-8C6D-C27CCABB2096}"/>
              </a:ext>
            </a:extLst>
          </p:cNvPr>
          <p:cNvSpPr/>
          <p:nvPr/>
        </p:nvSpPr>
        <p:spPr bwMode="auto">
          <a:xfrm>
            <a:off x="1534511" y="2121951"/>
            <a:ext cx="750463" cy="295085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994707-D156-4128-A77A-27A9B77D8431}"/>
              </a:ext>
            </a:extLst>
          </p:cNvPr>
          <p:cNvSpPr/>
          <p:nvPr/>
        </p:nvSpPr>
        <p:spPr bwMode="auto">
          <a:xfrm>
            <a:off x="2335977" y="2121951"/>
            <a:ext cx="750463" cy="295085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98C639-45A8-4920-A4E4-1E61B0604602}"/>
              </a:ext>
            </a:extLst>
          </p:cNvPr>
          <p:cNvSpPr/>
          <p:nvPr/>
        </p:nvSpPr>
        <p:spPr bwMode="auto">
          <a:xfrm>
            <a:off x="7436216" y="2121951"/>
            <a:ext cx="987259" cy="295085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2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PATENTSCOPE – Query Execution</a:t>
            </a:r>
            <a:endParaRPr lang="en-US" dirty="0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42E1DEC-94BD-4AE9-A7B2-964A84E5F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94" y="1168223"/>
            <a:ext cx="7570211" cy="47856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C8FCF0-E19D-4184-BDB8-166E70925951}"/>
              </a:ext>
            </a:extLst>
          </p:cNvPr>
          <p:cNvSpPr/>
          <p:nvPr/>
        </p:nvSpPr>
        <p:spPr bwMode="auto">
          <a:xfrm>
            <a:off x="790536" y="1532805"/>
            <a:ext cx="3737748" cy="4420813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8C98DA-8389-4B4E-8FDA-5531E0902EEE}"/>
              </a:ext>
            </a:extLst>
          </p:cNvPr>
          <p:cNvSpPr/>
          <p:nvPr/>
        </p:nvSpPr>
        <p:spPr bwMode="auto">
          <a:xfrm>
            <a:off x="4633930" y="1532805"/>
            <a:ext cx="3737748" cy="4420813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88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PATENTSCOPE – Query Execution</a:t>
            </a:r>
            <a:endParaRPr lang="en-US" dirty="0"/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5AF441E-C1B9-4AA3-BDF7-44E502CBC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11" y="1329149"/>
            <a:ext cx="8012276" cy="452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71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PATENTSCOPE – WIPO Pearl</a:t>
            </a:r>
            <a:endParaRPr lang="en-US" dirty="0"/>
          </a:p>
        </p:txBody>
      </p:sp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998865D-7DF1-4D0C-98CA-95B681697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10" y="1207696"/>
            <a:ext cx="6515611" cy="46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69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BC2007E-F695-4F0A-BC16-EBA0EAE2C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50" y="581538"/>
            <a:ext cx="7345952" cy="462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23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Agenda</a:t>
            </a: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Introduction to the Index</a:t>
            </a:r>
          </a:p>
          <a:p>
            <a:r>
              <a:rPr lang="fr-CH" dirty="0" smtClean="0"/>
              <a:t>The Index in </a:t>
            </a:r>
            <a:r>
              <a:rPr lang="fr-CH" dirty="0" err="1" smtClean="0"/>
              <a:t>details</a:t>
            </a:r>
            <a:endParaRPr lang="fr-CH" dirty="0" smtClean="0"/>
          </a:p>
          <a:p>
            <a:r>
              <a:rPr lang="fr-CH" dirty="0" err="1" smtClean="0"/>
              <a:t>Searches</a:t>
            </a:r>
            <a:r>
              <a:rPr lang="fr-CH" dirty="0" smtClean="0"/>
              <a:t> in PATENTSCOPE </a:t>
            </a:r>
            <a:r>
              <a:rPr lang="fr-CH" dirty="0" err="1" smtClean="0"/>
              <a:t>using</a:t>
            </a:r>
            <a:r>
              <a:rPr lang="fr-CH" dirty="0" smtClean="0"/>
              <a:t> the Index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28290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PATENTSCOPE – Chemical Search</a:t>
            </a:r>
            <a:endParaRPr lang="en-US" dirty="0"/>
          </a:p>
        </p:txBody>
      </p:sp>
      <p:pic>
        <p:nvPicPr>
          <p:cNvPr id="5" name="Picture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FD658F45-EB3D-4F01-BD4A-B381C62E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956" y="1327049"/>
            <a:ext cx="6720634" cy="473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69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PATENTSCOPE – Chemical Search</a:t>
            </a:r>
            <a:endParaRPr lang="en-US" dirty="0"/>
          </a:p>
        </p:txBody>
      </p:sp>
      <p:pic>
        <p:nvPicPr>
          <p:cNvPr id="3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92400AE0-18ED-4118-AD31-AAAAF5AE3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58" y="1129096"/>
            <a:ext cx="6802643" cy="497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44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PATENTSCOPE – Chemical Search</a:t>
            </a:r>
            <a:endParaRPr lang="en-US" dirty="0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32F550D-3B85-4BFA-9A4D-150A9A8FC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3" y="1746030"/>
            <a:ext cx="6597620" cy="336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11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PATENTSCOPE – Chemical Search</a:t>
            </a:r>
            <a:endParaRPr lang="en-US" dirty="0"/>
          </a:p>
        </p:txBody>
      </p:sp>
      <p:pic>
        <p:nvPicPr>
          <p:cNvPr id="3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C3478D6-A388-4DD1-88A4-D718BCE9B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49" y="1415112"/>
            <a:ext cx="6853898" cy="442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35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PATENTSCOPE – Chemical Search</a:t>
            </a:r>
            <a:endParaRPr lang="en-US" dirty="0"/>
          </a:p>
        </p:txBody>
      </p:sp>
      <p:pic>
        <p:nvPicPr>
          <p:cNvPr id="4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A3B74C2B-7418-4DD7-90C8-6B0E0E250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45" y="1234375"/>
            <a:ext cx="7397208" cy="471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46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PATENTSCOPE – Chemical Search</a:t>
            </a:r>
            <a:endParaRPr lang="en-US" dirty="0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0BA9AC3-F6E4-4811-8606-1E011BECC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29" y="1579763"/>
            <a:ext cx="7366455" cy="369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67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" y="1371600"/>
            <a:ext cx="9140792" cy="5029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4104" y="355937"/>
            <a:ext cx="723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>
                <a:hlinkClick r:id="rId4"/>
              </a:rPr>
              <a:t>https://</a:t>
            </a:r>
            <a:r>
              <a:rPr lang="fr-CH" dirty="0" smtClean="0">
                <a:hlinkClick r:id="rId4"/>
              </a:rPr>
              <a:t>patentscope.wipo.int/search/en/covid19.jsf</a:t>
            </a:r>
            <a:endParaRPr lang="fr-CH" dirty="0" smtClean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3160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-2209800" y="0"/>
            <a:ext cx="11353800" cy="6858000"/>
          </a:xfrm>
          <a:prstGeom prst="rect">
            <a:avLst/>
          </a:prstGeom>
          <a:blipFill>
            <a:blip r:embed="rId3">
              <a:alphaModFix amt="70000"/>
            </a:blip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83300" y="381000"/>
            <a:ext cx="3048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“</a:t>
            </a:r>
            <a:r>
              <a:rPr lang="en-US" b="1" dirty="0" smtClean="0">
                <a:solidFill>
                  <a:schemeClr val="accent3"/>
                </a:solidFill>
              </a:rPr>
              <a:t>Given </a:t>
            </a:r>
            <a:r>
              <a:rPr lang="en-US" b="1" dirty="0">
                <a:solidFill>
                  <a:schemeClr val="accent3"/>
                </a:solidFill>
              </a:rPr>
              <a:t>the drastic impact of the COVID-19 crisis </a:t>
            </a:r>
            <a:r>
              <a:rPr lang="en-US" b="1" dirty="0" smtClean="0">
                <a:solidFill>
                  <a:schemeClr val="accent3"/>
                </a:solidFill>
              </a:rPr>
              <a:t>[…], </a:t>
            </a:r>
            <a:r>
              <a:rPr lang="en-US" b="1" dirty="0">
                <a:solidFill>
                  <a:schemeClr val="accent3"/>
                </a:solidFill>
              </a:rPr>
              <a:t>the world needs easy access to every bit of information available for the successful innovation </a:t>
            </a:r>
            <a:r>
              <a:rPr lang="en-US" b="1" dirty="0" smtClean="0">
                <a:solidFill>
                  <a:schemeClr val="accent3"/>
                </a:solidFill>
              </a:rPr>
              <a:t>[…] of </a:t>
            </a:r>
            <a:r>
              <a:rPr lang="en-US" b="1" dirty="0">
                <a:solidFill>
                  <a:schemeClr val="accent3"/>
                </a:solidFill>
              </a:rPr>
              <a:t>vaccines, treatments and cures</a:t>
            </a:r>
            <a:r>
              <a:rPr lang="en-US" b="1" dirty="0" smtClean="0">
                <a:solidFill>
                  <a:schemeClr val="accent3"/>
                </a:solidFill>
              </a:rPr>
              <a:t>.”</a:t>
            </a:r>
            <a:endParaRPr lang="fr-CH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2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" y="1371600"/>
            <a:ext cx="9140792" cy="5029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4104" y="355937"/>
            <a:ext cx="723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>
                <a:hlinkClick r:id="rId4"/>
              </a:rPr>
              <a:t>https://</a:t>
            </a:r>
            <a:r>
              <a:rPr lang="fr-CH" dirty="0" smtClean="0">
                <a:hlinkClick r:id="rId4"/>
              </a:rPr>
              <a:t>patentscope.wipo.int/search/en/covid19.jsf</a:t>
            </a:r>
            <a:endParaRPr lang="fr-CH" dirty="0" smtClean="0"/>
          </a:p>
          <a:p>
            <a:endParaRPr lang="fr-CH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208" y="4267200"/>
            <a:ext cx="8843612" cy="107061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14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620" y="1422400"/>
          <a:ext cx="9144000" cy="386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23928802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9166994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63607507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731252439"/>
                    </a:ext>
                  </a:extLst>
                </a:gridCol>
              </a:tblGrid>
              <a:tr h="1930400">
                <a:tc>
                  <a:txBody>
                    <a:bodyPr/>
                    <a:lstStyle/>
                    <a:p>
                      <a:pPr algn="ctr"/>
                      <a:r>
                        <a:rPr lang="fr-CH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ARTIFICAL RESPIRATION</a:t>
                      </a:r>
                      <a:endParaRPr lang="fr-CH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DIAGNOSTICS</a:t>
                      </a:r>
                      <a:endParaRPr lang="fr-CH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INFORMATICS</a:t>
                      </a:r>
                      <a:endParaRPr lang="fr-CH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MEDICAL TREATMENT</a:t>
                      </a:r>
                      <a:endParaRPr lang="fr-CH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831043"/>
                  </a:ext>
                </a:extLst>
              </a:tr>
              <a:tr h="1930400">
                <a:tc>
                  <a:txBody>
                    <a:bodyPr/>
                    <a:lstStyle/>
                    <a:p>
                      <a:pPr algn="ctr"/>
                      <a:endParaRPr lang="fr-CH" sz="16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fr-CH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MEDICAL</a:t>
                      </a:r>
                      <a:r>
                        <a:rPr lang="fr-CH" sz="16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EQUIPMENT</a:t>
                      </a:r>
                      <a:endParaRPr lang="fr-CH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MEDICAL FACILITIES/ TRANSPORT</a:t>
                      </a:r>
                      <a:endParaRPr lang="fr-CH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PERSONAL PROTECTIVE EQUIPEMENT</a:t>
                      </a:r>
                      <a:endParaRPr lang="fr-CH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H" sz="16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fr-CH" sz="16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DISINFECTION</a:t>
                      </a:r>
                      <a:endParaRPr lang="fr-CH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27102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2600"/>
            <a:ext cx="2269205" cy="1600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5789"/>
            <a:ext cx="2295094" cy="1329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45" y="1752599"/>
            <a:ext cx="2245101" cy="1600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209" y="1752600"/>
            <a:ext cx="2194787" cy="1600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83412" y="12496800"/>
            <a:ext cx="3332205" cy="32231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9806" y="3935789"/>
            <a:ext cx="2220389" cy="13299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95208" y="3942139"/>
            <a:ext cx="2172591" cy="13235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99" y="3942139"/>
            <a:ext cx="2226305" cy="13235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" y="1752600"/>
            <a:ext cx="2244238" cy="1600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9051" y="1385938"/>
            <a:ext cx="2276043" cy="196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24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terms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773333"/>
            <a:ext cx="8229600" cy="40066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381000" y="5181600"/>
            <a:ext cx="8382000" cy="59839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24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terms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773333"/>
            <a:ext cx="8229600" cy="40066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81000" y="2667001"/>
            <a:ext cx="1600200" cy="2590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70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english">
  <a:themeElements>
    <a:clrScheme name="template_englis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_englis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  <a:txDef>
      <a:spPr>
        <a:noFill/>
        <a:ln>
          <a:solidFill>
            <a:schemeClr val="tx1"/>
          </a:solidFill>
        </a:ln>
      </a:spPr>
      <a:bodyPr wrap="square" rtlCol="0">
        <a:noAutofit/>
      </a:bodyPr>
      <a:lstStyle>
        <a:defPPr>
          <a:defRPr dirty="0"/>
        </a:defPPr>
      </a:lstStyle>
    </a:txDef>
  </a:objectDefaults>
  <a:extraClrSchemeLst>
    <a:extraClrScheme>
      <a:clrScheme name="template_englis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template_english</Template>
  <TotalTime>2103</TotalTime>
  <Words>356</Words>
  <Application>Microsoft Office PowerPoint</Application>
  <PresentationFormat>On-screen Show (4:3)</PresentationFormat>
  <Paragraphs>91</Paragraphs>
  <Slides>35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ヒラギノ角ゴ Pro W3</vt:lpstr>
      <vt:lpstr>Arial</vt:lpstr>
      <vt:lpstr>Arial Black</vt:lpstr>
      <vt:lpstr>Calibri</vt:lpstr>
      <vt:lpstr>Wingdings</vt:lpstr>
      <vt:lpstr>template_english</vt:lpstr>
      <vt:lpstr>PowerPoint Presentation</vt:lpstr>
      <vt:lpstr>Webinar functions: audio + screen validation</vt:lpstr>
      <vt:lpstr>Agenda</vt:lpstr>
      <vt:lpstr>PowerPoint Presentation</vt:lpstr>
      <vt:lpstr>PowerPoint Presentation</vt:lpstr>
      <vt:lpstr>PowerPoint Presentation</vt:lpstr>
      <vt:lpstr>PowerPoint Presentation</vt:lpstr>
      <vt:lpstr>Search terms</vt:lpstr>
      <vt:lpstr>Search terms</vt:lpstr>
      <vt:lpstr>Search terms: IPC symbols</vt:lpstr>
      <vt:lpstr>Classification</vt:lpstr>
      <vt:lpstr>Classification</vt:lpstr>
      <vt:lpstr>Advantages of patent classification</vt:lpstr>
      <vt:lpstr>Advantages of patent classification</vt:lpstr>
      <vt:lpstr>Advantages of patent classification</vt:lpstr>
      <vt:lpstr>Advantages of patent classification</vt:lpstr>
      <vt:lpstr>Search queries: Finding innovations</vt:lpstr>
      <vt:lpstr>Search queries: Finding innovations</vt:lpstr>
      <vt:lpstr>Covid-19 Facility in PATENTSCOPE</vt:lpstr>
      <vt:lpstr>PATENTSCOPE – Query Execution</vt:lpstr>
      <vt:lpstr>PATENTSCOPE – Query Execution</vt:lpstr>
      <vt:lpstr>PATENTSCOPE – Query Execution</vt:lpstr>
      <vt:lpstr>PATENTSCOPE – Query Execution</vt:lpstr>
      <vt:lpstr>PATENTSCOPE – Query Execution</vt:lpstr>
      <vt:lpstr>PATENTSCOPE – Query Execution</vt:lpstr>
      <vt:lpstr>PATENTSCOPE – Query Execution</vt:lpstr>
      <vt:lpstr>PATENTSCOPE – Query Execution</vt:lpstr>
      <vt:lpstr>PATENTSCOPE – WIPO Pearl</vt:lpstr>
      <vt:lpstr>PowerPoint Presentation</vt:lpstr>
      <vt:lpstr>PATENTSCOPE – Chemical Search</vt:lpstr>
      <vt:lpstr>PATENTSCOPE – Chemical Search</vt:lpstr>
      <vt:lpstr>PATENTSCOPE – Chemical Search</vt:lpstr>
      <vt:lpstr>PATENTSCOPE – Chemical Search</vt:lpstr>
      <vt:lpstr>PATENTSCOPE – Chemical Search</vt:lpstr>
      <vt:lpstr>PATENTSCOPE – Chemical Search</vt:lpstr>
    </vt:vector>
  </TitlesOfParts>
  <Company>World Intelectual Property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RIECHEL Alex</dc:creator>
  <cp:keywords>FOR OFFICIAL USE ONLY</cp:keywords>
  <cp:lastModifiedBy>AMMANN Sandrine</cp:lastModifiedBy>
  <cp:revision>43</cp:revision>
  <dcterms:created xsi:type="dcterms:W3CDTF">2020-04-24T12:52:07Z</dcterms:created>
  <dcterms:modified xsi:type="dcterms:W3CDTF">2020-05-08T07:58:44Z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5a69f80b-b939-49fc-bbc8-8e451aa081fa</vt:lpwstr>
  </property>
  <property fmtid="{D5CDD505-2E9C-101B-9397-08002B2CF9AE}" pid="3" name="Classification">
    <vt:lpwstr>For Official Use Only</vt:lpwstr>
  </property>
  <property fmtid="{D5CDD505-2E9C-101B-9397-08002B2CF9AE}" pid="4" name="VisualMarkings">
    <vt:lpwstr>None</vt:lpwstr>
  </property>
  <property fmtid="{D5CDD505-2E9C-101B-9397-08002B2CF9AE}" pid="5" name="Alignment">
    <vt:lpwstr>Centre</vt:lpwstr>
  </property>
  <property fmtid="{D5CDD505-2E9C-101B-9397-08002B2CF9AE}" pid="6" name="Language">
    <vt:lpwstr>English</vt:lpwstr>
  </property>
</Properties>
</file>