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317" r:id="rId9"/>
    <p:sldId id="268" r:id="rId10"/>
    <p:sldId id="267" r:id="rId11"/>
    <p:sldId id="270" r:id="rId12"/>
    <p:sldId id="269" r:id="rId13"/>
    <p:sldId id="271" r:id="rId14"/>
    <p:sldId id="272" r:id="rId15"/>
    <p:sldId id="273" r:id="rId16"/>
    <p:sldId id="321" r:id="rId17"/>
    <p:sldId id="320" r:id="rId18"/>
    <p:sldId id="318" r:id="rId19"/>
    <p:sldId id="319" r:id="rId20"/>
    <p:sldId id="281" r:id="rId21"/>
    <p:sldId id="282" r:id="rId22"/>
    <p:sldId id="283" r:id="rId23"/>
    <p:sldId id="284" r:id="rId24"/>
    <p:sldId id="322" r:id="rId25"/>
    <p:sldId id="324" r:id="rId26"/>
    <p:sldId id="286" r:id="rId27"/>
    <p:sldId id="288" r:id="rId28"/>
    <p:sldId id="325" r:id="rId29"/>
    <p:sldId id="290" r:id="rId30"/>
    <p:sldId id="292" r:id="rId31"/>
    <p:sldId id="293" r:id="rId32"/>
    <p:sldId id="326" r:id="rId33"/>
    <p:sldId id="294" r:id="rId34"/>
    <p:sldId id="327" r:id="rId35"/>
    <p:sldId id="295" r:id="rId36"/>
    <p:sldId id="328" r:id="rId37"/>
    <p:sldId id="296" r:id="rId38"/>
    <p:sldId id="329" r:id="rId39"/>
    <p:sldId id="297" r:id="rId40"/>
    <p:sldId id="299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30" r:id="rId51"/>
    <p:sldId id="313" r:id="rId52"/>
    <p:sldId id="331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ADE"/>
    <a:srgbClr val="F3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6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753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26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87990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752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44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3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fr-CH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fr-CH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6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6.png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6.pn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reference/en/designdb/webinar/index.html" TargetMode="External"/><Relationship Id="rId2" Type="http://schemas.openxmlformats.org/officeDocument/2006/relationships/hyperlink" Target="https://www.wipo.int/reference/en/branddb/webinar/index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Translation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6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Language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70363" algn="l"/>
              </a:tabLst>
            </a:pPr>
            <a:r>
              <a:rPr lang="en-US" dirty="0" smtClean="0"/>
              <a:t>Arabic – English 	English-Arabic</a:t>
            </a:r>
          </a:p>
          <a:p>
            <a:r>
              <a:rPr lang="en-US" dirty="0" smtClean="0"/>
              <a:t>Chinese – English	      English - Chinese	</a:t>
            </a:r>
          </a:p>
          <a:p>
            <a:r>
              <a:rPr lang="en-US" dirty="0" smtClean="0"/>
              <a:t>French – English		      English - French</a:t>
            </a:r>
          </a:p>
          <a:p>
            <a:r>
              <a:rPr lang="en-US" dirty="0" smtClean="0"/>
              <a:t>German – English	      English - German</a:t>
            </a:r>
          </a:p>
          <a:p>
            <a:r>
              <a:rPr lang="en-US" dirty="0" smtClean="0"/>
              <a:t>Japanese – English	      English - Japanese</a:t>
            </a:r>
          </a:p>
          <a:p>
            <a:r>
              <a:rPr lang="en-US" dirty="0" smtClean="0"/>
              <a:t>Korean – English		      English - Korean</a:t>
            </a:r>
          </a:p>
          <a:p>
            <a:r>
              <a:rPr lang="en-US" dirty="0" smtClean="0"/>
              <a:t>Portuguese – English	      English - Portuguese</a:t>
            </a:r>
          </a:p>
          <a:p>
            <a:r>
              <a:rPr lang="en-US" dirty="0" smtClean="0"/>
              <a:t>Russian – English	      English - Russian</a:t>
            </a:r>
          </a:p>
          <a:p>
            <a:r>
              <a:rPr lang="en-US" dirty="0" smtClean="0"/>
              <a:t>Spanish – English	      English -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315418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" y="3886200"/>
            <a:ext cx="64709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88377"/>
            <a:ext cx="3429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50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WIPO Translate: an </a:t>
            </a:r>
            <a:r>
              <a:rPr lang="fr-CH" dirty="0" err="1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237306" cy="45262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914400" y="3220266"/>
            <a:ext cx="7848600" cy="11811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5584" y="4458142"/>
            <a:ext cx="3534747" cy="352765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1994" y="4844823"/>
            <a:ext cx="4419600" cy="380999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99" y="-76200"/>
            <a:ext cx="8992317" cy="64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5129" cy="6392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8600" y="2362200"/>
            <a:ext cx="1219200" cy="3810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ISA/WOSA/Art172a translation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40" y="1676400"/>
            <a:ext cx="9206543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52600" y="1648097"/>
            <a:ext cx="990600" cy="48550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47900" y="2396716"/>
            <a:ext cx="3162300" cy="24038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translation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76471"/>
            <a:ext cx="8991600" cy="506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96200" y="1276471"/>
            <a:ext cx="1371600" cy="1371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" y="1524000"/>
            <a:ext cx="9203221" cy="42058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Biblio data translation</a:t>
            </a:r>
            <a:endParaRPr lang="fr-CH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979" y="1981200"/>
            <a:ext cx="821221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0" y="2438399"/>
            <a:ext cx="1219200" cy="36207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Full-</a:t>
            </a:r>
            <a:r>
              <a:rPr lang="fr-CH" dirty="0" err="1" smtClean="0"/>
              <a:t>text</a:t>
            </a:r>
            <a:r>
              <a:rPr lang="fr-CH" dirty="0" smtClean="0"/>
              <a:t>/description/claims translation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" y="1426347"/>
            <a:ext cx="9126583" cy="4682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2057400"/>
            <a:ext cx="609600" cy="3809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01000" y="2438399"/>
            <a:ext cx="1219200" cy="36207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303846" y="25146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Click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button</a:t>
            </a:r>
            <a:r>
              <a:rPr lang="fr-CH" dirty="0" smtClean="0"/>
              <a:t> if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hear</a:t>
            </a:r>
            <a:r>
              <a:rPr lang="fr-CH" dirty="0" smtClean="0"/>
              <a:t> me </a:t>
            </a:r>
            <a:r>
              <a:rPr lang="fr-CH" dirty="0" err="1" smtClean="0"/>
              <a:t>otherwise</a:t>
            </a:r>
            <a:r>
              <a:rPr lang="fr-CH" dirty="0" smtClean="0"/>
              <a:t> </a:t>
            </a:r>
            <a:r>
              <a:rPr lang="fr-CH" dirty="0" err="1" smtClean="0"/>
              <a:t>send</a:t>
            </a:r>
            <a:r>
              <a:rPr lang="fr-CH" dirty="0" smtClean="0"/>
              <a:t> me a message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3048000" y="1600200"/>
          <a:ext cx="4233863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4233863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219200"/>
            <a:ext cx="9059091" cy="4262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638800" y="962828"/>
            <a:ext cx="2362200" cy="26185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0800000">
            <a:off x="5257800" y="2590800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" y="1295400"/>
            <a:ext cx="8993642" cy="4572000"/>
          </a:xfrm>
          <a:prstGeom prst="rect">
            <a:avLst/>
          </a:prstGeom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209800" y="2293937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1163637" y="401796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67200" y="3615464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934200" y="355822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255553"/>
            <a:ext cx="4648200" cy="49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Mode: </a:t>
            </a:r>
            <a:r>
              <a:rPr lang="fr-CH" dirty="0" err="1" smtClean="0"/>
              <a:t>supervised</a:t>
            </a:r>
            <a:r>
              <a:rPr lang="fr-CH" dirty="0" smtClean="0"/>
              <a:t> or </a:t>
            </a:r>
            <a:r>
              <a:rPr lang="fr-CH" dirty="0" err="1" smtClean="0"/>
              <a:t>automatic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53" y="1905000"/>
            <a:ext cx="4430183" cy="24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22340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83" y="1828800"/>
            <a:ext cx="5039428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Highest p</a:t>
            </a:r>
            <a:r>
              <a:rPr lang="en-US" dirty="0" smtClean="0">
                <a:latin typeface="+mj-lt"/>
                <a:ea typeface="+mj-ea"/>
                <a:cs typeface="+mj-cs"/>
              </a:rPr>
              <a:t>recision </a:t>
            </a:r>
            <a:r>
              <a:rPr lang="en-US" dirty="0">
                <a:latin typeface="+mj-lt"/>
                <a:ea typeface="+mj-ea"/>
                <a:cs typeface="+mj-cs"/>
              </a:rPr>
              <a:t>vs </a:t>
            </a:r>
            <a:r>
              <a:rPr lang="en-US" dirty="0" smtClean="0">
                <a:latin typeface="+mj-lt"/>
                <a:ea typeface="+mj-ea"/>
                <a:cs typeface="+mj-cs"/>
              </a:rPr>
              <a:t>lowest precision (recall)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2" y="1295400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23312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039660" cy="4162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91400" y="1447800"/>
            <a:ext cx="4572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" y="1828800"/>
            <a:ext cx="9558637" cy="34227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4200" y="2895600"/>
            <a:ext cx="1371600" cy="8274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627414"/>
            <a:ext cx="8915400" cy="3572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086600" y="3581400"/>
            <a:ext cx="1371600" cy="8274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03" y="1524000"/>
            <a:ext cx="939393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" y="2514600"/>
            <a:ext cx="8986122" cy="17993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4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Synonyms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8" y="1676401"/>
            <a:ext cx="88270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932189" cy="32449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620000" y="2249332"/>
            <a:ext cx="1021080" cy="777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2819400"/>
            <a:ext cx="80772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3274"/>
            <a:ext cx="9227024" cy="29338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28600" y="4953000"/>
            <a:ext cx="841248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synonyms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" y="1524001"/>
            <a:ext cx="9144000" cy="3429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06680" y="1417638"/>
            <a:ext cx="8255203" cy="1447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12" y="3413002"/>
            <a:ext cx="8691335" cy="992435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7239000" y="3017836"/>
            <a:ext cx="1480998" cy="395165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200400"/>
            <a:ext cx="3810000" cy="252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3" y="1257200"/>
            <a:ext cx="9157063" cy="177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176" y="2976403"/>
            <a:ext cx="5239481" cy="2972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943600" y="1268086"/>
            <a:ext cx="239268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9067800" cy="33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" y="1524000"/>
            <a:ext cx="90795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s-BO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09800" y="2057400"/>
            <a:ext cx="2362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" y="1676400"/>
            <a:ext cx="9071753" cy="3581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467600" y="1676400"/>
            <a:ext cx="1524000" cy="2438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0800000">
            <a:off x="6858000" y="2197826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6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9161005" cy="45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If in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there</a:t>
            </a:r>
            <a:r>
              <a:rPr lang="fr-CH" sz="2800" dirty="0" smtClean="0">
                <a:solidFill>
                  <a:srgbClr val="0070C0"/>
                </a:solidFill>
              </a:rPr>
              <a:t> a document in Greek,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WIPOTranslate</a:t>
            </a:r>
            <a:r>
              <a:rPr lang="fr-CH" sz="2800" dirty="0" smtClean="0">
                <a:solidFill>
                  <a:srgbClr val="0070C0"/>
                </a:solidFill>
              </a:rPr>
              <a:t> to translate </a:t>
            </a:r>
            <a:r>
              <a:rPr lang="fr-CH" sz="2800" dirty="0" err="1" smtClean="0">
                <a:solidFill>
                  <a:srgbClr val="0070C0"/>
                </a:solidFill>
              </a:rPr>
              <a:t>it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If in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there</a:t>
            </a:r>
            <a:r>
              <a:rPr lang="fr-CH" sz="2800" dirty="0">
                <a:solidFill>
                  <a:srgbClr val="0070C0"/>
                </a:solidFill>
              </a:rPr>
              <a:t> a document in Greek,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>
                <a:solidFill>
                  <a:srgbClr val="0070C0"/>
                </a:solidFill>
              </a:rPr>
              <a:t>WIPOTranslate</a:t>
            </a:r>
            <a:r>
              <a:rPr lang="fr-CH" sz="2800" dirty="0">
                <a:solidFill>
                  <a:srgbClr val="0070C0"/>
                </a:solidFill>
              </a:rPr>
              <a:t> to translate </a:t>
            </a:r>
            <a:r>
              <a:rPr lang="fr-CH" sz="2800" dirty="0" err="1">
                <a:solidFill>
                  <a:srgbClr val="0070C0"/>
                </a:solidFill>
              </a:rPr>
              <a:t>it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4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find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synonyms</a:t>
            </a:r>
            <a:r>
              <a:rPr lang="fr-CH" sz="2800" dirty="0" smtClean="0">
                <a:solidFill>
                  <a:srgbClr val="0070C0"/>
                </a:solidFill>
              </a:rPr>
              <a:t> and translation of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tool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3638" y="2743200"/>
            <a:ext cx="456956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81200" y="1811956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99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>
                <a:solidFill>
                  <a:srgbClr val="0070C0"/>
                </a:solidFill>
              </a:rPr>
              <a:t>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find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synonyms</a:t>
            </a:r>
            <a:r>
              <a:rPr lang="fr-CH" sz="2800" dirty="0">
                <a:solidFill>
                  <a:srgbClr val="0070C0"/>
                </a:solidFill>
              </a:rPr>
              <a:t> and translation of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tool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29317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WIPOTranslate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726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smtClean="0">
                <a:solidFill>
                  <a:srgbClr val="0070C0"/>
                </a:solidFill>
              </a:rPr>
              <a:t>In CLIR,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mode </a:t>
            </a:r>
            <a:r>
              <a:rPr lang="fr-CH" sz="2800" dirty="0" err="1" smtClean="0">
                <a:solidFill>
                  <a:srgbClr val="0070C0"/>
                </a:solidFill>
              </a:rPr>
              <a:t>provides</a:t>
            </a:r>
            <a:r>
              <a:rPr lang="fr-CH" sz="2800" dirty="0" smtClean="0">
                <a:solidFill>
                  <a:srgbClr val="0070C0"/>
                </a:solidFill>
              </a:rPr>
              <a:t>, in </a:t>
            </a:r>
            <a:r>
              <a:rPr lang="fr-CH" sz="2800" dirty="0" err="1" smtClean="0">
                <a:solidFill>
                  <a:srgbClr val="0070C0"/>
                </a:solidFill>
              </a:rPr>
              <a:t>most</a:t>
            </a:r>
            <a:r>
              <a:rPr lang="fr-CH" sz="2800" dirty="0" smtClean="0">
                <a:solidFill>
                  <a:srgbClr val="0070C0"/>
                </a:solidFill>
              </a:rPr>
              <a:t> cases, the </a:t>
            </a:r>
            <a:r>
              <a:rPr lang="fr-CH" sz="2800" dirty="0" err="1" smtClean="0">
                <a:solidFill>
                  <a:srgbClr val="0070C0"/>
                </a:solidFill>
              </a:rPr>
              <a:t>longest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queries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42699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smtClean="0">
                <a:solidFill>
                  <a:srgbClr val="0070C0"/>
                </a:solidFill>
              </a:rPr>
              <a:t>In CLIR,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mode </a:t>
            </a:r>
            <a:r>
              <a:rPr lang="fr-CH" sz="2800" dirty="0" err="1" smtClean="0">
                <a:solidFill>
                  <a:srgbClr val="0070C0"/>
                </a:solidFill>
              </a:rPr>
              <a:t>provides</a:t>
            </a:r>
            <a:r>
              <a:rPr lang="fr-CH" sz="2800" dirty="0" smtClean="0">
                <a:solidFill>
                  <a:srgbClr val="0070C0"/>
                </a:solidFill>
              </a:rPr>
              <a:t>, in </a:t>
            </a:r>
            <a:r>
              <a:rPr lang="fr-CH" sz="2800" dirty="0" err="1" smtClean="0">
                <a:solidFill>
                  <a:srgbClr val="0070C0"/>
                </a:solidFill>
              </a:rPr>
              <a:t>most</a:t>
            </a:r>
            <a:r>
              <a:rPr lang="fr-CH" sz="2800" dirty="0" smtClean="0">
                <a:solidFill>
                  <a:srgbClr val="0070C0"/>
                </a:solidFill>
              </a:rPr>
              <a:t> cases, the </a:t>
            </a:r>
            <a:r>
              <a:rPr lang="fr-CH" sz="2800" dirty="0" err="1" smtClean="0">
                <a:solidFill>
                  <a:srgbClr val="0070C0"/>
                </a:solidFill>
              </a:rPr>
              <a:t>longest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queries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0093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2999"/>
            <a:ext cx="6019800" cy="5847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8349" y="2784773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3505200"/>
            <a:ext cx="2448459" cy="1108373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38200" y="3962400"/>
            <a:ext cx="6111765" cy="2638585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38283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Global Brand </a:t>
            </a:r>
            <a:r>
              <a:rPr lang="fr-CH" sz="2800" dirty="0" err="1" smtClean="0"/>
              <a:t>Database</a:t>
            </a:r>
            <a:r>
              <a:rPr lang="fr-CH" sz="2800" dirty="0" smtClean="0"/>
              <a:t>, Global Design </a:t>
            </a:r>
            <a:r>
              <a:rPr lang="fr-CH" sz="2800" dirty="0" err="1" smtClean="0"/>
              <a:t>Database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Webinars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www.wipo.int/reference/en/branddb/webinar/index.html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fr-CH" sz="1800" dirty="0" smtClean="0"/>
              <a:t>Q:</a:t>
            </a:r>
            <a:r>
              <a:rPr lang="fr-CH" sz="1800" dirty="0"/>
              <a:t>Will new </a:t>
            </a:r>
            <a:r>
              <a:rPr lang="fr-CH" sz="1800" dirty="0" err="1" smtClean="0"/>
              <a:t>languages</a:t>
            </a:r>
            <a:r>
              <a:rPr lang="fr-CH" sz="1800" dirty="0" smtClean="0"/>
              <a:t> </a:t>
            </a:r>
            <a:r>
              <a:rPr lang="fr-CH" sz="1800" dirty="0" err="1"/>
              <a:t>be</a:t>
            </a:r>
            <a:r>
              <a:rPr lang="fr-CH" sz="1800" dirty="0"/>
              <a:t> </a:t>
            </a:r>
            <a:r>
              <a:rPr lang="fr-CH" sz="1800" dirty="0" err="1" smtClean="0"/>
              <a:t>added</a:t>
            </a:r>
            <a:r>
              <a:rPr lang="fr-CH" sz="1800" dirty="0" smtClean="0"/>
              <a:t> in </a:t>
            </a:r>
            <a:r>
              <a:rPr lang="fr-CH" sz="1800" dirty="0" err="1" smtClean="0"/>
              <a:t>WIPOTranslate</a:t>
            </a:r>
            <a:r>
              <a:rPr lang="fr-CH" sz="1800" dirty="0" smtClean="0"/>
              <a:t>?</a:t>
            </a:r>
            <a:r>
              <a:rPr lang="fr-CH" sz="1800" dirty="0"/>
              <a:t> </a:t>
            </a:r>
          </a:p>
          <a:p>
            <a:pPr marL="0" indent="0">
              <a:buNone/>
            </a:pPr>
            <a:r>
              <a:rPr lang="fr-CH" sz="1800" dirty="0" smtClean="0"/>
              <a:t>A: </a:t>
            </a:r>
            <a:r>
              <a:rPr lang="fr-CH" sz="1800" dirty="0" err="1"/>
              <a:t>We</a:t>
            </a:r>
            <a:r>
              <a:rPr lang="fr-CH" sz="1800" dirty="0"/>
              <a:t> </a:t>
            </a:r>
            <a:r>
              <a:rPr lang="fr-CH" sz="1800" dirty="0" err="1"/>
              <a:t>hope</a:t>
            </a:r>
            <a:r>
              <a:rPr lang="fr-CH" sz="1800" dirty="0"/>
              <a:t> </a:t>
            </a:r>
            <a:r>
              <a:rPr lang="fr-CH" sz="1800" dirty="0" smtClean="0"/>
              <a:t>to </a:t>
            </a:r>
            <a:r>
              <a:rPr lang="fr-CH" sz="1800" dirty="0" err="1"/>
              <a:t>provide</a:t>
            </a:r>
            <a:r>
              <a:rPr lang="fr-CH" sz="1800" dirty="0"/>
              <a:t> new </a:t>
            </a:r>
            <a:r>
              <a:rPr lang="fr-CH" sz="1800" dirty="0" err="1"/>
              <a:t>languages</a:t>
            </a:r>
            <a:r>
              <a:rPr lang="fr-CH" sz="1800" dirty="0"/>
              <a:t> in the </a:t>
            </a:r>
            <a:r>
              <a:rPr lang="fr-CH" sz="1800" dirty="0" smtClean="0"/>
              <a:t>future (candidate </a:t>
            </a:r>
            <a:r>
              <a:rPr lang="fr-CH" sz="1800" dirty="0"/>
              <a:t>new </a:t>
            </a:r>
            <a:r>
              <a:rPr lang="fr-CH" sz="1800" dirty="0" err="1"/>
              <a:t>languages</a:t>
            </a:r>
            <a:r>
              <a:rPr lang="fr-CH" sz="1800" dirty="0"/>
              <a:t> are </a:t>
            </a:r>
            <a:r>
              <a:rPr lang="fr-CH" sz="1800" dirty="0" err="1"/>
              <a:t>Italian</a:t>
            </a:r>
            <a:r>
              <a:rPr lang="fr-CH" sz="1800" dirty="0"/>
              <a:t>, </a:t>
            </a:r>
            <a:r>
              <a:rPr lang="fr-CH" sz="1800" dirty="0" err="1"/>
              <a:t>then</a:t>
            </a:r>
            <a:r>
              <a:rPr lang="fr-CH" sz="1800" dirty="0"/>
              <a:t> </a:t>
            </a:r>
            <a:r>
              <a:rPr lang="fr-CH" sz="1800" dirty="0" err="1"/>
              <a:t>maybe</a:t>
            </a:r>
            <a:r>
              <a:rPr lang="fr-CH" sz="1800" dirty="0"/>
              <a:t> </a:t>
            </a:r>
            <a:r>
              <a:rPr lang="fr-CH" sz="1800" dirty="0" err="1"/>
              <a:t>Polish</a:t>
            </a:r>
            <a:r>
              <a:rPr lang="fr-CH" sz="1800" dirty="0"/>
              <a:t> and/or Dutch</a:t>
            </a:r>
            <a:r>
              <a:rPr lang="fr-CH" sz="1800" dirty="0" smtClean="0"/>
              <a:t>). To </a:t>
            </a:r>
            <a:r>
              <a:rPr lang="fr-CH" sz="1800" dirty="0" err="1" smtClean="0"/>
              <a:t>add</a:t>
            </a:r>
            <a:r>
              <a:rPr lang="fr-CH" sz="1800" dirty="0" smtClean="0"/>
              <a:t> new </a:t>
            </a:r>
            <a:r>
              <a:rPr lang="fr-CH" sz="1800" dirty="0" err="1" smtClean="0"/>
              <a:t>languages</a:t>
            </a:r>
            <a:r>
              <a:rPr lang="fr-CH" sz="1800" dirty="0" smtClean="0"/>
              <a:t>, as a first </a:t>
            </a:r>
            <a:r>
              <a:rPr lang="fr-CH" sz="1800" dirty="0" err="1" smtClean="0"/>
              <a:t>step</a:t>
            </a:r>
            <a:r>
              <a:rPr lang="fr-CH" sz="1800" dirty="0"/>
              <a:t>,</a:t>
            </a:r>
            <a:r>
              <a:rPr lang="fr-CH" sz="1800" dirty="0" smtClean="0"/>
              <a:t> </a:t>
            </a:r>
            <a:r>
              <a:rPr lang="fr-CH" sz="1800" dirty="0" err="1" smtClean="0"/>
              <a:t>additional</a:t>
            </a:r>
            <a:r>
              <a:rPr lang="fr-CH" sz="1800" dirty="0" smtClean="0"/>
              <a:t> </a:t>
            </a:r>
            <a:r>
              <a:rPr lang="fr-CH" sz="1800" dirty="0" err="1"/>
              <a:t>parallel</a:t>
            </a:r>
            <a:r>
              <a:rPr lang="fr-CH" sz="1800" dirty="0"/>
              <a:t> </a:t>
            </a:r>
            <a:r>
              <a:rPr lang="fr-CH" sz="1800" dirty="0" err="1"/>
              <a:t>texts</a:t>
            </a:r>
            <a:r>
              <a:rPr lang="fr-CH" sz="1800" dirty="0"/>
              <a:t> </a:t>
            </a:r>
            <a:r>
              <a:rPr lang="fr-CH" sz="1800" dirty="0" smtClean="0"/>
              <a:t>(training data) have to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collected</a:t>
            </a:r>
            <a:r>
              <a:rPr lang="fr-CH" sz="1800" dirty="0" smtClean="0"/>
              <a:t> </a:t>
            </a:r>
            <a:r>
              <a:rPr lang="fr-CH" sz="1800" dirty="0" err="1" smtClean="0"/>
              <a:t>from</a:t>
            </a:r>
            <a:r>
              <a:rPr lang="fr-CH" sz="1800" dirty="0" smtClean="0"/>
              <a:t> offices. As the </a:t>
            </a:r>
            <a:r>
              <a:rPr lang="fr-CH" sz="1800" dirty="0" err="1" smtClean="0"/>
              <a:t>process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not </a:t>
            </a:r>
            <a:r>
              <a:rPr lang="fr-CH" sz="1800" dirty="0" err="1" smtClean="0"/>
              <a:t>entirely</a:t>
            </a:r>
            <a:r>
              <a:rPr lang="fr-CH" sz="1800" dirty="0" smtClean="0"/>
              <a:t> </a:t>
            </a:r>
            <a:r>
              <a:rPr lang="fr-CH" sz="1800" dirty="0" err="1" smtClean="0"/>
              <a:t>controlled</a:t>
            </a:r>
            <a:r>
              <a:rPr lang="fr-CH" sz="1800" dirty="0" smtClean="0"/>
              <a:t> by </a:t>
            </a:r>
            <a:r>
              <a:rPr lang="fr-CH" sz="1800" dirty="0"/>
              <a:t>WIPO, </a:t>
            </a:r>
            <a:r>
              <a:rPr lang="fr-CH" sz="1800" dirty="0" err="1" smtClean="0"/>
              <a:t>it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difficult</a:t>
            </a:r>
            <a:r>
              <a:rPr lang="fr-CH" sz="1800" dirty="0" smtClean="0"/>
              <a:t> to </a:t>
            </a:r>
            <a:r>
              <a:rPr lang="fr-CH" sz="1800" dirty="0" err="1" smtClean="0"/>
              <a:t>provide</a:t>
            </a:r>
            <a:r>
              <a:rPr lang="fr-CH" sz="1800" dirty="0" smtClean="0"/>
              <a:t> </a:t>
            </a:r>
            <a:r>
              <a:rPr lang="fr-CH" sz="1800" dirty="0" err="1" smtClean="0"/>
              <a:t>any</a:t>
            </a:r>
            <a:r>
              <a:rPr lang="fr-CH" sz="1800" dirty="0" smtClean="0"/>
              <a:t> deadline for new </a:t>
            </a:r>
            <a:r>
              <a:rPr lang="fr-CH" sz="1800" dirty="0" err="1" smtClean="0"/>
              <a:t>language</a:t>
            </a:r>
            <a:r>
              <a:rPr lang="fr-CH" sz="1800" dirty="0" smtClean="0"/>
              <a:t> addition.</a:t>
            </a:r>
          </a:p>
          <a:p>
            <a:pPr marL="0" indent="0">
              <a:buNone/>
            </a:pPr>
            <a:endParaRPr lang="fr-CH" sz="1800" dirty="0" smtClean="0"/>
          </a:p>
          <a:p>
            <a:pPr marL="0" indent="0">
              <a:buNone/>
            </a:pPr>
            <a:r>
              <a:rPr lang="fr-CH" sz="1800" dirty="0" smtClean="0"/>
              <a:t>Q: </a:t>
            </a:r>
            <a:r>
              <a:rPr lang="fr-CH" sz="1800" dirty="0"/>
              <a:t>Will the </a:t>
            </a:r>
            <a:r>
              <a:rPr lang="fr-CH" sz="1800" dirty="0" err="1"/>
              <a:t>number</a:t>
            </a:r>
            <a:r>
              <a:rPr lang="fr-CH" sz="1800" dirty="0"/>
              <a:t> of </a:t>
            </a:r>
            <a:r>
              <a:rPr lang="fr-CH" sz="1800" dirty="0" err="1"/>
              <a:t>words</a:t>
            </a:r>
            <a:r>
              <a:rPr lang="fr-CH" sz="1800" dirty="0"/>
              <a:t> </a:t>
            </a:r>
            <a:r>
              <a:rPr lang="fr-CH" sz="1800" dirty="0" err="1"/>
              <a:t>be</a:t>
            </a:r>
            <a:r>
              <a:rPr lang="fr-CH" sz="1800" dirty="0"/>
              <a:t> </a:t>
            </a:r>
            <a:r>
              <a:rPr lang="fr-CH" sz="1800" dirty="0" err="1" smtClean="0"/>
              <a:t>increased</a:t>
            </a:r>
            <a:r>
              <a:rPr lang="fr-CH" sz="1800" dirty="0" smtClean="0"/>
              <a:t> in </a:t>
            </a:r>
            <a:r>
              <a:rPr lang="fr-CH" sz="1800" dirty="0" err="1" smtClean="0"/>
              <a:t>WIPOTranslate</a:t>
            </a:r>
            <a:r>
              <a:rPr lang="fr-CH" sz="1800" dirty="0" smtClean="0"/>
              <a:t>? Will </a:t>
            </a:r>
            <a:r>
              <a:rPr lang="fr-CH" sz="1800" dirty="0" err="1" smtClean="0"/>
              <a:t>it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possible to </a:t>
            </a:r>
            <a:r>
              <a:rPr lang="fr-CH" sz="1800" dirty="0" err="1" smtClean="0"/>
              <a:t>upload</a:t>
            </a:r>
            <a:r>
              <a:rPr lang="fr-CH" sz="1800" dirty="0" smtClean="0"/>
              <a:t> a Word document or PDF?</a:t>
            </a:r>
            <a:endParaRPr lang="fr-CH" sz="1800" dirty="0"/>
          </a:p>
          <a:p>
            <a:pPr marL="0" indent="0">
              <a:buNone/>
            </a:pPr>
            <a:r>
              <a:rPr lang="fr-CH" sz="1800" dirty="0" smtClean="0"/>
              <a:t>A: A new translation on-</a:t>
            </a:r>
            <a:r>
              <a:rPr lang="fr-CH" sz="1800" dirty="0" err="1" smtClean="0"/>
              <a:t>demand</a:t>
            </a:r>
            <a:r>
              <a:rPr lang="fr-CH" sz="1800" dirty="0" smtClean="0"/>
              <a:t> (Word document)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currently</a:t>
            </a:r>
            <a:r>
              <a:rPr lang="fr-CH" sz="1800" dirty="0" smtClean="0"/>
              <a:t> </a:t>
            </a:r>
            <a:r>
              <a:rPr lang="fr-CH" sz="1800" dirty="0" err="1" smtClean="0"/>
              <a:t>under</a:t>
            </a:r>
            <a:r>
              <a:rPr lang="fr-CH" sz="1800" dirty="0" smtClean="0"/>
              <a:t> </a:t>
            </a:r>
            <a:r>
              <a:rPr lang="fr-CH" sz="1800" dirty="0" err="1" smtClean="0"/>
              <a:t>consideration</a:t>
            </a:r>
            <a:r>
              <a:rPr lang="fr-CH" sz="1800" dirty="0" smtClean="0"/>
              <a:t> </a:t>
            </a:r>
            <a:r>
              <a:rPr lang="fr-CH" sz="1800" dirty="0" err="1" smtClean="0"/>
              <a:t>rather</a:t>
            </a:r>
            <a:r>
              <a:rPr lang="fr-CH" sz="1800" dirty="0" smtClean="0"/>
              <a:t> </a:t>
            </a:r>
            <a:r>
              <a:rPr lang="fr-CH" sz="1800" dirty="0" err="1" smtClean="0"/>
              <a:t>than</a:t>
            </a:r>
            <a:r>
              <a:rPr lang="fr-CH" sz="1800" dirty="0" smtClean="0"/>
              <a:t> an </a:t>
            </a:r>
            <a:r>
              <a:rPr lang="fr-CH" sz="1800" dirty="0" err="1" smtClean="0"/>
              <a:t>increase</a:t>
            </a:r>
            <a:r>
              <a:rPr lang="fr-CH" sz="1800" smtClean="0"/>
              <a:t> of the </a:t>
            </a:r>
            <a:r>
              <a:rPr lang="fr-CH" sz="1800" dirty="0" err="1" smtClean="0"/>
              <a:t>number</a:t>
            </a:r>
            <a:r>
              <a:rPr lang="fr-CH" sz="1800" dirty="0" smtClean="0"/>
              <a:t> of </a:t>
            </a:r>
            <a:r>
              <a:rPr lang="fr-CH" sz="1800" dirty="0" err="1" smtClean="0"/>
              <a:t>words</a:t>
            </a:r>
            <a:r>
              <a:rPr lang="fr-CH" sz="1800" dirty="0" smtClean="0"/>
              <a:t> </a:t>
            </a:r>
            <a:r>
              <a:rPr lang="fr-CH" sz="1800" dirty="0" err="1"/>
              <a:t>t</a:t>
            </a:r>
            <a:r>
              <a:rPr lang="fr-CH" sz="1800" dirty="0" err="1" smtClean="0"/>
              <a:t>hat</a:t>
            </a:r>
            <a:r>
              <a:rPr lang="fr-CH" sz="1800" dirty="0" smtClean="0"/>
              <a:t>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translated</a:t>
            </a:r>
            <a:r>
              <a:rPr lang="fr-CH" sz="1800" dirty="0" smtClean="0"/>
              <a:t>.</a:t>
            </a:r>
          </a:p>
          <a:p>
            <a:pPr marL="0" indent="0">
              <a:buNone/>
            </a:pPr>
            <a:endParaRPr lang="fr-CH" sz="1800" dirty="0" smtClean="0"/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fr-CH" sz="1800" dirty="0" smtClean="0"/>
              <a:t>Q: How </a:t>
            </a:r>
            <a:r>
              <a:rPr lang="fr-CH" sz="1800" dirty="0" err="1" smtClean="0"/>
              <a:t>safe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WIPOTranslate</a:t>
            </a:r>
            <a:r>
              <a:rPr lang="fr-CH" sz="1800" dirty="0" smtClean="0"/>
              <a:t>? </a:t>
            </a:r>
          </a:p>
          <a:p>
            <a:pPr marL="0" indent="0">
              <a:buNone/>
            </a:pPr>
            <a:r>
              <a:rPr lang="fr-CH" sz="1800" dirty="0" smtClean="0"/>
              <a:t>A:It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err="1" smtClean="0"/>
              <a:t>safe</a:t>
            </a:r>
            <a:r>
              <a:rPr lang="fr-CH" sz="1800" dirty="0" smtClean="0"/>
              <a:t> to use, </a:t>
            </a:r>
            <a:r>
              <a:rPr lang="fr-CH" sz="1800" dirty="0" err="1" smtClean="0"/>
              <a:t>what</a:t>
            </a:r>
            <a:r>
              <a:rPr lang="fr-CH" sz="1800" dirty="0" smtClean="0"/>
              <a:t> </a:t>
            </a:r>
            <a:r>
              <a:rPr lang="fr-CH" sz="1800" dirty="0" err="1" smtClean="0"/>
              <a:t>users</a:t>
            </a:r>
            <a:r>
              <a:rPr lang="fr-CH" sz="1800" dirty="0" smtClean="0"/>
              <a:t> do in PATENTSCOPE </a:t>
            </a:r>
            <a:r>
              <a:rPr lang="fr-CH" sz="1800" dirty="0" err="1" smtClean="0"/>
              <a:t>stay</a:t>
            </a:r>
            <a:r>
              <a:rPr lang="fr-CH" sz="1800" dirty="0" smtClean="0"/>
              <a:t> </a:t>
            </a:r>
            <a:r>
              <a:rPr lang="fr-CH" sz="1800" dirty="0" err="1" smtClean="0"/>
              <a:t>confidential</a:t>
            </a:r>
            <a:r>
              <a:rPr lang="fr-CH" sz="1800" dirty="0" smtClean="0"/>
              <a:t> </a:t>
            </a:r>
            <a:r>
              <a:rPr lang="fr-CH" sz="1800" dirty="0" err="1" smtClean="0"/>
              <a:t>between</a:t>
            </a:r>
            <a:r>
              <a:rPr lang="fr-CH" sz="1800" dirty="0" smtClean="0"/>
              <a:t> </a:t>
            </a:r>
            <a:r>
              <a:rPr lang="fr-CH" sz="1800" dirty="0" err="1" smtClean="0"/>
              <a:t>users</a:t>
            </a:r>
            <a:r>
              <a:rPr lang="fr-CH" sz="1800" dirty="0" smtClean="0"/>
              <a:t> and WIPO.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685334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09800" y="2057400"/>
            <a:ext cx="2362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" y="1752600"/>
            <a:ext cx="8978448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619999" y="2449677"/>
            <a:ext cx="1439049" cy="11317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10800000">
            <a:off x="7162800" y="2449677"/>
            <a:ext cx="762000" cy="342900"/>
          </a:xfrm>
          <a:prstGeom prst="leftArrow">
            <a:avLst>
              <a:gd name="adj1" fmla="val 50000"/>
              <a:gd name="adj2" fmla="val 77937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09"/>
            <a:ext cx="9114758" cy="6172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867400" y="228600"/>
            <a:ext cx="2971800" cy="4984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81800" y="1600200"/>
            <a:ext cx="20574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</a:t>
            </a:r>
            <a:r>
              <a:rPr lang="fr-CH" dirty="0" err="1" smtClean="0"/>
              <a:t>steps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Enter </a:t>
            </a:r>
            <a:r>
              <a:rPr lang="fr-CH" dirty="0" err="1" smtClean="0"/>
              <a:t>text</a:t>
            </a:r>
            <a:endParaRPr lang="fr-CH" dirty="0" smtClean="0"/>
          </a:p>
          <a:p>
            <a:r>
              <a:rPr lang="fr-CH" dirty="0" smtClean="0"/>
              <a:t>Select </a:t>
            </a:r>
            <a:r>
              <a:rPr lang="fr-CH" dirty="0" err="1" smtClean="0"/>
              <a:t>language</a:t>
            </a:r>
            <a:r>
              <a:rPr lang="fr-CH" dirty="0" smtClean="0"/>
              <a:t> pair</a:t>
            </a:r>
          </a:p>
          <a:p>
            <a:r>
              <a:rPr lang="fr-CH" dirty="0" smtClean="0"/>
              <a:t>Select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domain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98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315418" cy="449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" y="3429000"/>
            <a:ext cx="685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54" y="3505200"/>
            <a:ext cx="2738846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template_english-6</Template>
  <TotalTime>433</TotalTime>
  <Words>806</Words>
  <Application>Microsoft Office PowerPoint</Application>
  <PresentationFormat>On-screen Show (4:3)</PresentationFormat>
  <Paragraphs>137</Paragraphs>
  <Slides>53</Slides>
  <Notes>4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Avenir 55 Roman</vt:lpstr>
      <vt:lpstr>ＭＳ Ｐゴシック</vt:lpstr>
      <vt:lpstr>ヒラギノ角ゴ Pro W3</vt:lpstr>
      <vt:lpstr>Arial</vt:lpstr>
      <vt:lpstr>Arial Black</vt:lpstr>
      <vt:lpstr>Microsoft Sans Serif</vt:lpstr>
      <vt:lpstr>Times New Roman</vt:lpstr>
      <vt:lpstr>template_english</vt:lpstr>
      <vt:lpstr>PowerPoint Presentation</vt:lpstr>
      <vt:lpstr>Click this button if you can hear me otherwise send me a message</vt:lpstr>
      <vt:lpstr>PowerPoint Presentation</vt:lpstr>
      <vt:lpstr>PowerPoint Presentation</vt:lpstr>
      <vt:lpstr>Questions/concerns</vt:lpstr>
      <vt:lpstr>WIPO Translate</vt:lpstr>
      <vt:lpstr>PowerPoint Presentation</vt:lpstr>
      <vt:lpstr>3 steps</vt:lpstr>
      <vt:lpstr>PowerPoint Presentation</vt:lpstr>
      <vt:lpstr>18 Language pairs</vt:lpstr>
      <vt:lpstr>PowerPoint Presentation</vt:lpstr>
      <vt:lpstr>32 Technical domains from the IPC</vt:lpstr>
      <vt:lpstr>WIPO Translate: an example</vt:lpstr>
      <vt:lpstr>PowerPoint Presentation</vt:lpstr>
      <vt:lpstr>PowerPoint Presentation</vt:lpstr>
      <vt:lpstr>ISA/WOSA/Art172a translation</vt:lpstr>
      <vt:lpstr>Result list translation</vt:lpstr>
      <vt:lpstr>Biblio data translation</vt:lpstr>
      <vt:lpstr>Full-text/description/claims translation</vt:lpstr>
      <vt:lpstr>PowerPoint Presentation</vt:lpstr>
      <vt:lpstr>CLIR</vt:lpstr>
      <vt:lpstr>CLIR: interface</vt:lpstr>
      <vt:lpstr>CLIR: query language</vt:lpstr>
      <vt:lpstr>Mode: supervised or automatic</vt:lpstr>
      <vt:lpstr>Precision level</vt:lpstr>
      <vt:lpstr>Highest precision vs lowest precision (recall)</vt:lpstr>
      <vt:lpstr>CLIR: an example</vt:lpstr>
      <vt:lpstr>PowerPoint Presentation</vt:lpstr>
      <vt:lpstr>Supervised mode</vt:lpstr>
      <vt:lpstr>CLIR: supervised</vt:lpstr>
      <vt:lpstr>Domain selection</vt:lpstr>
      <vt:lpstr>Domain selection</vt:lpstr>
      <vt:lpstr>Synonyms selection</vt:lpstr>
      <vt:lpstr>PowerPoint Presentation</vt:lpstr>
      <vt:lpstr>Summary of synonyms</vt:lpstr>
      <vt:lpstr>PowerPoint Presentation</vt:lpstr>
      <vt:lpstr>Results</vt:lpstr>
      <vt:lpstr>PowerPoint Presentation</vt:lpstr>
      <vt:lpstr>WIPO Pearl</vt:lpstr>
      <vt:lpstr>WIPO Pearl</vt:lpstr>
      <vt:lpstr>Example: bicycle fork</vt:lpstr>
      <vt:lpstr>PowerPoint Presentation</vt:lpstr>
      <vt:lpstr>Q1: If in your result list, there a document in Greek, can you use WIPOTranslate to translate it?</vt:lpstr>
      <vt:lpstr>Q1: If in your result list, there a document in Greek, can you use WIPOTranslate to translate it?</vt:lpstr>
      <vt:lpstr>Q 2: if you would like to find synonyms and translation of your search which tool should you use?</vt:lpstr>
      <vt:lpstr>Q 2: if you would like to find synonyms and translation of your search which tool should you use?</vt:lpstr>
      <vt:lpstr>Q3: In CLIR, which mode provides, in most cases, the longest queries?</vt:lpstr>
      <vt:lpstr>Q3: In CLIR, which mode provides, in most cases, the longest queries?</vt:lpstr>
      <vt:lpstr>Future/past webinars:</vt:lpstr>
      <vt:lpstr>Global Brand Database, Global Design Database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25</cp:revision>
  <dcterms:created xsi:type="dcterms:W3CDTF">2020-05-05T07:15:05Z</dcterms:created>
  <dcterms:modified xsi:type="dcterms:W3CDTF">2020-05-08T15:42:10Z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87783b39-79d4-4708-9c44-d0403404d848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