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96" r:id="rId3"/>
    <p:sldId id="303" r:id="rId4"/>
    <p:sldId id="304" r:id="rId5"/>
    <p:sldId id="306" r:id="rId6"/>
    <p:sldId id="307" r:id="rId7"/>
    <p:sldId id="301" r:id="rId8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ichael Gotthainer" initials="MG" lastIdx="14" clrIdx="0"/>
  <p:cmAuthor id="1" name="COOK ROBBINS Janice" initials="CRJ" lastIdx="10" clrIdx="1">
    <p:extLst>
      <p:ext uri="{19B8F6BF-5375-455C-9EA6-DF929625EA0E}">
        <p15:presenceInfo xmlns:p15="http://schemas.microsoft.com/office/powerpoint/2012/main" userId="S-1-5-21-3637208745-3825800285-422149103-148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99"/>
    <a:srgbClr val="003366"/>
    <a:srgbClr val="000099"/>
    <a:srgbClr val="0066CC"/>
    <a:srgbClr val="33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618" autoAdjust="0"/>
    <p:restoredTop sz="95374" autoAdjust="0"/>
  </p:normalViewPr>
  <p:slideViewPr>
    <p:cSldViewPr>
      <p:cViewPr varScale="1">
        <p:scale>
          <a:sx n="117" d="100"/>
          <a:sy n="117" d="100"/>
        </p:scale>
        <p:origin x="1986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4B619F-E9F0-4208-8E36-8529449588AA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2C8834B-7409-4816-8AF9-C9A099DAFDA1}">
      <dgm:prSet phldrT="[Text]"/>
      <dgm:spPr>
        <a:solidFill>
          <a:srgbClr val="003366">
            <a:alpha val="52000"/>
          </a:srgbClr>
        </a:solidFill>
      </dgm:spPr>
      <dgm:t>
        <a:bodyPr/>
        <a:lstStyle/>
        <a:p>
          <a:r>
            <a:rPr lang="ar-SA" dirty="0" smtClean="0">
              <a:latin typeface="Calibri" panose="020F0502020204030204" pitchFamily="34" charset="0"/>
              <a:cs typeface="Calibri" panose="020F0502020204030204" pitchFamily="34" charset="0"/>
            </a:rPr>
            <a:t>الدول الأعضاء في الويبو</a:t>
          </a:r>
          <a:endParaRPr lang="en-US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B8271FF-8F4F-4F90-9A18-BF48A17FDA7B}" type="parTrans" cxnId="{4ADB4D69-EA1B-47C6-9496-0366A67A491C}">
      <dgm:prSet/>
      <dgm:spPr/>
      <dgm:t>
        <a:bodyPr/>
        <a:lstStyle/>
        <a:p>
          <a:endParaRPr lang="en-US"/>
        </a:p>
      </dgm:t>
    </dgm:pt>
    <dgm:pt modelId="{E9A03E4D-B90B-4471-820E-B2E3D1848E6E}" type="sibTrans" cxnId="{4ADB4D69-EA1B-47C6-9496-0366A67A491C}">
      <dgm:prSet/>
      <dgm:spPr/>
      <dgm:t>
        <a:bodyPr/>
        <a:lstStyle/>
        <a:p>
          <a:endParaRPr lang="en-US"/>
        </a:p>
      </dgm:t>
    </dgm:pt>
    <dgm:pt modelId="{1AAB7B31-E423-4775-81D3-275A68F403CB}">
      <dgm:prSet phldrT="[Text]"/>
      <dgm:spPr>
        <a:solidFill>
          <a:srgbClr val="003366">
            <a:alpha val="52000"/>
          </a:srgbClr>
        </a:solidFill>
        <a:ln w="0">
          <a:solidFill>
            <a:schemeClr val="lt1">
              <a:hueOff val="0"/>
              <a:satOff val="0"/>
              <a:lumOff val="0"/>
            </a:schemeClr>
          </a:solidFill>
        </a:ln>
      </dgm:spPr>
      <dgm:t>
        <a:bodyPr/>
        <a:lstStyle/>
        <a:p>
          <a:r>
            <a:rPr lang="ar-SA" dirty="0" smtClean="0">
              <a:latin typeface="Calibri" panose="020F0502020204030204" pitchFamily="34" charset="0"/>
              <a:cs typeface="Calibri" panose="020F0502020204030204" pitchFamily="34" charset="0"/>
            </a:rPr>
            <a:t>اللجنة الاستشارية المستقلة للرقابة </a:t>
          </a:r>
          <a:endParaRPr lang="en-US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C314E37-D10C-469D-AF15-AB777C9E0857}" type="parTrans" cxnId="{9E9996E8-491B-4BDA-9157-8ACE0363EF7B}">
      <dgm:prSet/>
      <dgm:spPr/>
      <dgm:t>
        <a:bodyPr/>
        <a:lstStyle/>
        <a:p>
          <a:endParaRPr lang="en-US"/>
        </a:p>
      </dgm:t>
    </dgm:pt>
    <dgm:pt modelId="{1DB68115-4442-4783-B02B-013E202AFE3D}" type="sibTrans" cxnId="{9E9996E8-491B-4BDA-9157-8ACE0363EF7B}">
      <dgm:prSet/>
      <dgm:spPr/>
      <dgm:t>
        <a:bodyPr/>
        <a:lstStyle/>
        <a:p>
          <a:endParaRPr lang="en-US"/>
        </a:p>
      </dgm:t>
    </dgm:pt>
    <dgm:pt modelId="{E1CE0640-D27E-4AD9-843B-B6BB70F286A1}">
      <dgm:prSet phldrT="[Text]"/>
      <dgm:spPr>
        <a:solidFill>
          <a:srgbClr val="003366">
            <a:alpha val="52000"/>
          </a:srgbClr>
        </a:solidFill>
        <a:ln w="0">
          <a:solidFill>
            <a:schemeClr val="bg1"/>
          </a:solidFill>
        </a:ln>
      </dgm:spPr>
      <dgm:t>
        <a:bodyPr/>
        <a:lstStyle/>
        <a:p>
          <a:r>
            <a:rPr lang="ar-SA" dirty="0" smtClean="0">
              <a:latin typeface="Calibri" panose="020F0502020204030204" pitchFamily="34" charset="0"/>
              <a:cs typeface="Calibri" panose="020F0502020204030204" pitchFamily="34" charset="0"/>
            </a:rPr>
            <a:t>لجنة الويبو المعنية بإدارة المخاطر</a:t>
          </a:r>
          <a:endParaRPr lang="en-US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7CD06BB-186A-41A8-A686-303B229D1DF8}" type="parTrans" cxnId="{46A84400-14BE-4F52-92D3-7618C57959BB}">
      <dgm:prSet/>
      <dgm:spPr/>
      <dgm:t>
        <a:bodyPr/>
        <a:lstStyle/>
        <a:p>
          <a:endParaRPr lang="en-US"/>
        </a:p>
      </dgm:t>
    </dgm:pt>
    <dgm:pt modelId="{9FCD0B5D-568C-4120-B3F8-7786D05C03F2}" type="sibTrans" cxnId="{46A84400-14BE-4F52-92D3-7618C57959BB}">
      <dgm:prSet/>
      <dgm:spPr/>
      <dgm:t>
        <a:bodyPr/>
        <a:lstStyle/>
        <a:p>
          <a:endParaRPr lang="en-US"/>
        </a:p>
      </dgm:t>
    </dgm:pt>
    <dgm:pt modelId="{416A09FF-98AC-47CD-B98C-06650A47C043}">
      <dgm:prSet phldrT="[Text]"/>
      <dgm:spPr>
        <a:solidFill>
          <a:srgbClr val="003366">
            <a:alpha val="52000"/>
          </a:srgbClr>
        </a:solidFill>
        <a:ln w="0">
          <a:solidFill>
            <a:schemeClr val="bg1"/>
          </a:solidFill>
        </a:ln>
      </dgm:spPr>
      <dgm:t>
        <a:bodyPr/>
        <a:lstStyle/>
        <a:p>
          <a:r>
            <a:rPr lang="ar-SA" dirty="0" smtClean="0">
              <a:latin typeface="Calibri" panose="020F0502020204030204" pitchFamily="34" charset="0"/>
              <a:cs typeface="Calibri" panose="020F0502020204030204" pitchFamily="34" charset="0"/>
            </a:rPr>
            <a:t>المدققون الخارجيون والداخليون</a:t>
          </a:r>
          <a:endParaRPr lang="en-US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1D50B7A-114D-4F9F-8DD4-6434F5F39C08}" type="parTrans" cxnId="{DACEDA11-6FD0-4492-86B8-6C566DF167AB}">
      <dgm:prSet/>
      <dgm:spPr/>
      <dgm:t>
        <a:bodyPr/>
        <a:lstStyle/>
        <a:p>
          <a:endParaRPr lang="en-US"/>
        </a:p>
      </dgm:t>
    </dgm:pt>
    <dgm:pt modelId="{00A8B10D-A213-449A-884B-573DA546A700}" type="sibTrans" cxnId="{DACEDA11-6FD0-4492-86B8-6C566DF167AB}">
      <dgm:prSet/>
      <dgm:spPr/>
      <dgm:t>
        <a:bodyPr/>
        <a:lstStyle/>
        <a:p>
          <a:endParaRPr lang="en-US"/>
        </a:p>
      </dgm:t>
    </dgm:pt>
    <dgm:pt modelId="{2B3CDB94-ED7A-444A-B9BE-39D736E1EF46}">
      <dgm:prSet phldrT="[Text]"/>
      <dgm:spPr>
        <a:solidFill>
          <a:srgbClr val="003366">
            <a:alpha val="52000"/>
          </a:srgbClr>
        </a:solidFill>
      </dgm:spPr>
      <dgm:t>
        <a:bodyPr/>
        <a:lstStyle/>
        <a:p>
          <a:r>
            <a:rPr lang="ar-SA" dirty="0" smtClean="0">
              <a:latin typeface="Calibri" panose="020F0502020204030204" pitchFamily="34" charset="0"/>
              <a:cs typeface="Calibri" panose="020F0502020204030204" pitchFamily="34" charset="0"/>
            </a:rPr>
            <a:t>استثمارات الويبو</a:t>
          </a:r>
          <a:endParaRPr lang="en-US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590F0D4-1DB9-4936-9139-348F53C4EF6A}" type="parTrans" cxnId="{EB60AE24-3CBF-4DBF-A0C5-AAA0122F7996}">
      <dgm:prSet/>
      <dgm:spPr/>
      <dgm:t>
        <a:bodyPr/>
        <a:lstStyle/>
        <a:p>
          <a:endParaRPr lang="en-US"/>
        </a:p>
      </dgm:t>
    </dgm:pt>
    <dgm:pt modelId="{2B1E35E4-F8EA-4FA2-86CC-87E084CC94FB}" type="sibTrans" cxnId="{EB60AE24-3CBF-4DBF-A0C5-AAA0122F7996}">
      <dgm:prSet/>
      <dgm:spPr/>
      <dgm:t>
        <a:bodyPr/>
        <a:lstStyle/>
        <a:p>
          <a:endParaRPr lang="en-US"/>
        </a:p>
      </dgm:t>
    </dgm:pt>
    <dgm:pt modelId="{4A54A966-C645-45C4-BAE3-C8E0E3EAB0CF}">
      <dgm:prSet phldrT="[Text]"/>
      <dgm:spPr>
        <a:solidFill>
          <a:srgbClr val="003366">
            <a:alpha val="52000"/>
          </a:srgbClr>
        </a:solidFill>
        <a:ln w="0">
          <a:solidFill>
            <a:schemeClr val="bg1"/>
          </a:solidFill>
        </a:ln>
      </dgm:spPr>
      <dgm:t>
        <a:bodyPr/>
        <a:lstStyle/>
        <a:p>
          <a:r>
            <a:rPr lang="ar-SA" dirty="0" smtClean="0">
              <a:latin typeface="Calibri" panose="020F0502020204030204" pitchFamily="34" charset="0"/>
              <a:cs typeface="Calibri" panose="020F0502020204030204" pitchFamily="34" charset="0"/>
            </a:rPr>
            <a:t>لجنة الويبو الاستشارية المعنية بالاستثمارات</a:t>
          </a:r>
          <a:endParaRPr lang="en-US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29F75BF-08CB-4CF3-9B69-579483A2A375}" type="sibTrans" cxnId="{7751A5BC-80AF-44F4-8DFE-25D8E8097BE1}">
      <dgm:prSet/>
      <dgm:spPr/>
      <dgm:t>
        <a:bodyPr/>
        <a:lstStyle/>
        <a:p>
          <a:endParaRPr lang="en-US"/>
        </a:p>
      </dgm:t>
    </dgm:pt>
    <dgm:pt modelId="{77B78B7C-E04F-41E1-BF06-4BC0F4874000}" type="parTrans" cxnId="{7751A5BC-80AF-44F4-8DFE-25D8E8097BE1}">
      <dgm:prSet/>
      <dgm:spPr/>
      <dgm:t>
        <a:bodyPr/>
        <a:lstStyle/>
        <a:p>
          <a:endParaRPr lang="en-US"/>
        </a:p>
      </dgm:t>
    </dgm:pt>
    <dgm:pt modelId="{2784E1BA-B3EA-4B6F-A061-F3D29E6C733C}" type="pres">
      <dgm:prSet presAssocID="{8F4B619F-E9F0-4208-8E36-8529449588AA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E512E21-DF15-4DC4-8EAB-80632F3F7697}" type="pres">
      <dgm:prSet presAssocID="{8F4B619F-E9F0-4208-8E36-8529449588AA}" presName="comp1" presStyleCnt="0"/>
      <dgm:spPr/>
    </dgm:pt>
    <dgm:pt modelId="{111C4B8A-9E53-427B-B656-541E9BE6CD89}" type="pres">
      <dgm:prSet presAssocID="{8F4B619F-E9F0-4208-8E36-8529449588AA}" presName="circle1" presStyleLbl="node1" presStyleIdx="0" presStyleCnt="6"/>
      <dgm:spPr/>
      <dgm:t>
        <a:bodyPr/>
        <a:lstStyle/>
        <a:p>
          <a:endParaRPr lang="en-US"/>
        </a:p>
      </dgm:t>
    </dgm:pt>
    <dgm:pt modelId="{1E98C4A0-651F-450F-B04E-6B0FEC20CF36}" type="pres">
      <dgm:prSet presAssocID="{8F4B619F-E9F0-4208-8E36-8529449588AA}" presName="c1text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A6EF42-6DF0-4378-96F0-4855D222A37C}" type="pres">
      <dgm:prSet presAssocID="{8F4B619F-E9F0-4208-8E36-8529449588AA}" presName="comp2" presStyleCnt="0"/>
      <dgm:spPr/>
    </dgm:pt>
    <dgm:pt modelId="{85D6B53F-FDBA-4E7A-91BD-AE665588A2AD}" type="pres">
      <dgm:prSet presAssocID="{8F4B619F-E9F0-4208-8E36-8529449588AA}" presName="circle2" presStyleLbl="node1" presStyleIdx="1" presStyleCnt="6"/>
      <dgm:spPr/>
      <dgm:t>
        <a:bodyPr/>
        <a:lstStyle/>
        <a:p>
          <a:endParaRPr lang="en-US"/>
        </a:p>
      </dgm:t>
    </dgm:pt>
    <dgm:pt modelId="{9C45D668-994D-41EB-B772-511CD852D3FC}" type="pres">
      <dgm:prSet presAssocID="{8F4B619F-E9F0-4208-8E36-8529449588AA}" presName="c2text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CAF84-A073-4108-9579-9A298640C538}" type="pres">
      <dgm:prSet presAssocID="{8F4B619F-E9F0-4208-8E36-8529449588AA}" presName="comp3" presStyleCnt="0"/>
      <dgm:spPr/>
    </dgm:pt>
    <dgm:pt modelId="{6B4C8622-96AB-4FBA-8C6E-1780B2FB283E}" type="pres">
      <dgm:prSet presAssocID="{8F4B619F-E9F0-4208-8E36-8529449588AA}" presName="circle3" presStyleLbl="node1" presStyleIdx="2" presStyleCnt="6"/>
      <dgm:spPr/>
      <dgm:t>
        <a:bodyPr/>
        <a:lstStyle/>
        <a:p>
          <a:endParaRPr lang="en-US"/>
        </a:p>
      </dgm:t>
    </dgm:pt>
    <dgm:pt modelId="{E4425408-8B80-4F48-B4BB-0817F1B2E41E}" type="pres">
      <dgm:prSet presAssocID="{8F4B619F-E9F0-4208-8E36-8529449588AA}" presName="c3text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E1C786-BFE4-4449-A799-FA61BA56F0DA}" type="pres">
      <dgm:prSet presAssocID="{8F4B619F-E9F0-4208-8E36-8529449588AA}" presName="comp4" presStyleCnt="0"/>
      <dgm:spPr/>
    </dgm:pt>
    <dgm:pt modelId="{F6586015-BB1C-401F-8549-10B79F557FCC}" type="pres">
      <dgm:prSet presAssocID="{8F4B619F-E9F0-4208-8E36-8529449588AA}" presName="circle4" presStyleLbl="node1" presStyleIdx="3" presStyleCnt="6"/>
      <dgm:spPr/>
      <dgm:t>
        <a:bodyPr/>
        <a:lstStyle/>
        <a:p>
          <a:endParaRPr lang="en-US"/>
        </a:p>
      </dgm:t>
    </dgm:pt>
    <dgm:pt modelId="{9AD08BC5-F649-4018-B487-645EAA9A12FF}" type="pres">
      <dgm:prSet presAssocID="{8F4B619F-E9F0-4208-8E36-8529449588AA}" presName="c4text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8B1A33-48C5-4618-9F18-D77E14964C2F}" type="pres">
      <dgm:prSet presAssocID="{8F4B619F-E9F0-4208-8E36-8529449588AA}" presName="comp5" presStyleCnt="0"/>
      <dgm:spPr/>
    </dgm:pt>
    <dgm:pt modelId="{FB1FB8E6-D94E-46F5-A8AA-D0CAF5F2F3FD}" type="pres">
      <dgm:prSet presAssocID="{8F4B619F-E9F0-4208-8E36-8529449588AA}" presName="circle5" presStyleLbl="node1" presStyleIdx="4" presStyleCnt="6"/>
      <dgm:spPr/>
      <dgm:t>
        <a:bodyPr/>
        <a:lstStyle/>
        <a:p>
          <a:endParaRPr lang="en-US"/>
        </a:p>
      </dgm:t>
    </dgm:pt>
    <dgm:pt modelId="{0DA3D102-BB81-48DA-BC8C-A5773FA48C5C}" type="pres">
      <dgm:prSet presAssocID="{8F4B619F-E9F0-4208-8E36-8529449588AA}" presName="c5text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3CD136-5F72-4F7E-8FC8-96CAE519CEB2}" type="pres">
      <dgm:prSet presAssocID="{8F4B619F-E9F0-4208-8E36-8529449588AA}" presName="comp6" presStyleCnt="0"/>
      <dgm:spPr/>
    </dgm:pt>
    <dgm:pt modelId="{CAA90159-585B-4C2A-B590-26299C81EDE8}" type="pres">
      <dgm:prSet presAssocID="{8F4B619F-E9F0-4208-8E36-8529449588AA}" presName="circle6" presStyleLbl="node1" presStyleIdx="5" presStyleCnt="6"/>
      <dgm:spPr/>
      <dgm:t>
        <a:bodyPr/>
        <a:lstStyle/>
        <a:p>
          <a:endParaRPr lang="en-US"/>
        </a:p>
      </dgm:t>
    </dgm:pt>
    <dgm:pt modelId="{51197667-445D-41BC-8E91-B56275C73F55}" type="pres">
      <dgm:prSet presAssocID="{8F4B619F-E9F0-4208-8E36-8529449588AA}" presName="c6text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2F51C21-343E-4016-B71C-6AFE1BB331AB}" type="presOf" srcId="{416A09FF-98AC-47CD-B98C-06650A47C043}" destId="{E4425408-8B80-4F48-B4BB-0817F1B2E41E}" srcOrd="1" destOrd="0" presId="urn:microsoft.com/office/officeart/2005/8/layout/venn2"/>
    <dgm:cxn modelId="{7751A5BC-80AF-44F4-8DFE-25D8E8097BE1}" srcId="{8F4B619F-E9F0-4208-8E36-8529449588AA}" destId="{4A54A966-C645-45C4-BAE3-C8E0E3EAB0CF}" srcOrd="4" destOrd="0" parTransId="{77B78B7C-E04F-41E1-BF06-4BC0F4874000}" sibTransId="{929F75BF-08CB-4CF3-9B69-579483A2A375}"/>
    <dgm:cxn modelId="{477EF3D8-E614-4913-B91C-D78B0B335B08}" type="presOf" srcId="{1AAB7B31-E423-4775-81D3-275A68F403CB}" destId="{85D6B53F-FDBA-4E7A-91BD-AE665588A2AD}" srcOrd="0" destOrd="0" presId="urn:microsoft.com/office/officeart/2005/8/layout/venn2"/>
    <dgm:cxn modelId="{9E9996E8-491B-4BDA-9157-8ACE0363EF7B}" srcId="{8F4B619F-E9F0-4208-8E36-8529449588AA}" destId="{1AAB7B31-E423-4775-81D3-275A68F403CB}" srcOrd="1" destOrd="0" parTransId="{6C314E37-D10C-469D-AF15-AB777C9E0857}" sibTransId="{1DB68115-4442-4783-B02B-013E202AFE3D}"/>
    <dgm:cxn modelId="{C02018B1-1861-4D2F-B93E-BBAADB0D94DA}" type="presOf" srcId="{8F4B619F-E9F0-4208-8E36-8529449588AA}" destId="{2784E1BA-B3EA-4B6F-A061-F3D29E6C733C}" srcOrd="0" destOrd="0" presId="urn:microsoft.com/office/officeart/2005/8/layout/venn2"/>
    <dgm:cxn modelId="{AF2BB893-F43B-4E82-879E-82F8BECDF9E7}" type="presOf" srcId="{2B3CDB94-ED7A-444A-B9BE-39D736E1EF46}" destId="{CAA90159-585B-4C2A-B590-26299C81EDE8}" srcOrd="0" destOrd="0" presId="urn:microsoft.com/office/officeart/2005/8/layout/venn2"/>
    <dgm:cxn modelId="{46A84400-14BE-4F52-92D3-7618C57959BB}" srcId="{8F4B619F-E9F0-4208-8E36-8529449588AA}" destId="{E1CE0640-D27E-4AD9-843B-B6BB70F286A1}" srcOrd="3" destOrd="0" parTransId="{47CD06BB-186A-41A8-A686-303B229D1DF8}" sibTransId="{9FCD0B5D-568C-4120-B3F8-7786D05C03F2}"/>
    <dgm:cxn modelId="{616C5567-5323-4BB9-8686-8929B6BB1092}" type="presOf" srcId="{416A09FF-98AC-47CD-B98C-06650A47C043}" destId="{6B4C8622-96AB-4FBA-8C6E-1780B2FB283E}" srcOrd="0" destOrd="0" presId="urn:microsoft.com/office/officeart/2005/8/layout/venn2"/>
    <dgm:cxn modelId="{B4996740-8236-4D31-84A3-287BB8A78AE6}" type="presOf" srcId="{D2C8834B-7409-4816-8AF9-C9A099DAFDA1}" destId="{1E98C4A0-651F-450F-B04E-6B0FEC20CF36}" srcOrd="1" destOrd="0" presId="urn:microsoft.com/office/officeart/2005/8/layout/venn2"/>
    <dgm:cxn modelId="{4ADB4D69-EA1B-47C6-9496-0366A67A491C}" srcId="{8F4B619F-E9F0-4208-8E36-8529449588AA}" destId="{D2C8834B-7409-4816-8AF9-C9A099DAFDA1}" srcOrd="0" destOrd="0" parTransId="{5B8271FF-8F4F-4F90-9A18-BF48A17FDA7B}" sibTransId="{E9A03E4D-B90B-4471-820E-B2E3D1848E6E}"/>
    <dgm:cxn modelId="{0D098EFB-12DB-41D9-8C0D-B3D8C379F4FC}" type="presOf" srcId="{1AAB7B31-E423-4775-81D3-275A68F403CB}" destId="{9C45D668-994D-41EB-B772-511CD852D3FC}" srcOrd="1" destOrd="0" presId="urn:microsoft.com/office/officeart/2005/8/layout/venn2"/>
    <dgm:cxn modelId="{2D8E786A-68D9-4581-8C2D-6A5D1F81BE68}" type="presOf" srcId="{4A54A966-C645-45C4-BAE3-C8E0E3EAB0CF}" destId="{FB1FB8E6-D94E-46F5-A8AA-D0CAF5F2F3FD}" srcOrd="0" destOrd="0" presId="urn:microsoft.com/office/officeart/2005/8/layout/venn2"/>
    <dgm:cxn modelId="{E1C4881D-C51C-4C2A-A27B-62474E77DFAE}" type="presOf" srcId="{4A54A966-C645-45C4-BAE3-C8E0E3EAB0CF}" destId="{0DA3D102-BB81-48DA-BC8C-A5773FA48C5C}" srcOrd="1" destOrd="0" presId="urn:microsoft.com/office/officeart/2005/8/layout/venn2"/>
    <dgm:cxn modelId="{DACEDA11-6FD0-4492-86B8-6C566DF167AB}" srcId="{8F4B619F-E9F0-4208-8E36-8529449588AA}" destId="{416A09FF-98AC-47CD-B98C-06650A47C043}" srcOrd="2" destOrd="0" parTransId="{11D50B7A-114D-4F9F-8DD4-6434F5F39C08}" sibTransId="{00A8B10D-A213-449A-884B-573DA546A700}"/>
    <dgm:cxn modelId="{6D652846-101D-48C3-985C-77E92302783C}" type="presOf" srcId="{E1CE0640-D27E-4AD9-843B-B6BB70F286A1}" destId="{9AD08BC5-F649-4018-B487-645EAA9A12FF}" srcOrd="1" destOrd="0" presId="urn:microsoft.com/office/officeart/2005/8/layout/venn2"/>
    <dgm:cxn modelId="{476CF615-B1B1-4D5B-A782-C74E4DAC4592}" type="presOf" srcId="{2B3CDB94-ED7A-444A-B9BE-39D736E1EF46}" destId="{51197667-445D-41BC-8E91-B56275C73F55}" srcOrd="1" destOrd="0" presId="urn:microsoft.com/office/officeart/2005/8/layout/venn2"/>
    <dgm:cxn modelId="{7E75AF46-F885-4E5A-837D-5A7D3C10A9DB}" type="presOf" srcId="{D2C8834B-7409-4816-8AF9-C9A099DAFDA1}" destId="{111C4B8A-9E53-427B-B656-541E9BE6CD89}" srcOrd="0" destOrd="0" presId="urn:microsoft.com/office/officeart/2005/8/layout/venn2"/>
    <dgm:cxn modelId="{45127F2B-B35A-485C-B26E-8C492446702B}" type="presOf" srcId="{E1CE0640-D27E-4AD9-843B-B6BB70F286A1}" destId="{F6586015-BB1C-401F-8549-10B79F557FCC}" srcOrd="0" destOrd="0" presId="urn:microsoft.com/office/officeart/2005/8/layout/venn2"/>
    <dgm:cxn modelId="{EB60AE24-3CBF-4DBF-A0C5-AAA0122F7996}" srcId="{8F4B619F-E9F0-4208-8E36-8529449588AA}" destId="{2B3CDB94-ED7A-444A-B9BE-39D736E1EF46}" srcOrd="5" destOrd="0" parTransId="{E590F0D4-1DB9-4936-9139-348F53C4EF6A}" sibTransId="{2B1E35E4-F8EA-4FA2-86CC-87E084CC94FB}"/>
    <dgm:cxn modelId="{A32E4A90-5A07-4F47-9F0D-82BC6E857BE8}" type="presParOf" srcId="{2784E1BA-B3EA-4B6F-A061-F3D29E6C733C}" destId="{2E512E21-DF15-4DC4-8EAB-80632F3F7697}" srcOrd="0" destOrd="0" presId="urn:microsoft.com/office/officeart/2005/8/layout/venn2"/>
    <dgm:cxn modelId="{7F20E5F9-76E0-45F4-9755-2B7F7E737698}" type="presParOf" srcId="{2E512E21-DF15-4DC4-8EAB-80632F3F7697}" destId="{111C4B8A-9E53-427B-B656-541E9BE6CD89}" srcOrd="0" destOrd="0" presId="urn:microsoft.com/office/officeart/2005/8/layout/venn2"/>
    <dgm:cxn modelId="{6B5C7F7E-3E66-4EAB-A9FD-48A50F2FEB5D}" type="presParOf" srcId="{2E512E21-DF15-4DC4-8EAB-80632F3F7697}" destId="{1E98C4A0-651F-450F-B04E-6B0FEC20CF36}" srcOrd="1" destOrd="0" presId="urn:microsoft.com/office/officeart/2005/8/layout/venn2"/>
    <dgm:cxn modelId="{7D87FE21-91A8-4395-8492-36F80EA56176}" type="presParOf" srcId="{2784E1BA-B3EA-4B6F-A061-F3D29E6C733C}" destId="{26A6EF42-6DF0-4378-96F0-4855D222A37C}" srcOrd="1" destOrd="0" presId="urn:microsoft.com/office/officeart/2005/8/layout/venn2"/>
    <dgm:cxn modelId="{59EABD57-6292-4033-BE0A-7BF1548B7129}" type="presParOf" srcId="{26A6EF42-6DF0-4378-96F0-4855D222A37C}" destId="{85D6B53F-FDBA-4E7A-91BD-AE665588A2AD}" srcOrd="0" destOrd="0" presId="urn:microsoft.com/office/officeart/2005/8/layout/venn2"/>
    <dgm:cxn modelId="{12B86767-452C-48CC-868B-67AFE1641E15}" type="presParOf" srcId="{26A6EF42-6DF0-4378-96F0-4855D222A37C}" destId="{9C45D668-994D-41EB-B772-511CD852D3FC}" srcOrd="1" destOrd="0" presId="urn:microsoft.com/office/officeart/2005/8/layout/venn2"/>
    <dgm:cxn modelId="{B0789D60-FBB7-4493-B16B-E720EE2D1FA7}" type="presParOf" srcId="{2784E1BA-B3EA-4B6F-A061-F3D29E6C733C}" destId="{B69CAF84-A073-4108-9579-9A298640C538}" srcOrd="2" destOrd="0" presId="urn:microsoft.com/office/officeart/2005/8/layout/venn2"/>
    <dgm:cxn modelId="{59226EAF-C2B9-44CF-929B-A12E602135C6}" type="presParOf" srcId="{B69CAF84-A073-4108-9579-9A298640C538}" destId="{6B4C8622-96AB-4FBA-8C6E-1780B2FB283E}" srcOrd="0" destOrd="0" presId="urn:microsoft.com/office/officeart/2005/8/layout/venn2"/>
    <dgm:cxn modelId="{07588A0B-3C00-44E4-BB10-602C1F2AF78C}" type="presParOf" srcId="{B69CAF84-A073-4108-9579-9A298640C538}" destId="{E4425408-8B80-4F48-B4BB-0817F1B2E41E}" srcOrd="1" destOrd="0" presId="urn:microsoft.com/office/officeart/2005/8/layout/venn2"/>
    <dgm:cxn modelId="{03E91849-6C18-4472-AC98-D024AB1AF235}" type="presParOf" srcId="{2784E1BA-B3EA-4B6F-A061-F3D29E6C733C}" destId="{A2E1C786-BFE4-4449-A799-FA61BA56F0DA}" srcOrd="3" destOrd="0" presId="urn:microsoft.com/office/officeart/2005/8/layout/venn2"/>
    <dgm:cxn modelId="{94B44421-A840-4656-97E9-556C6BA0E3E2}" type="presParOf" srcId="{A2E1C786-BFE4-4449-A799-FA61BA56F0DA}" destId="{F6586015-BB1C-401F-8549-10B79F557FCC}" srcOrd="0" destOrd="0" presId="urn:microsoft.com/office/officeart/2005/8/layout/venn2"/>
    <dgm:cxn modelId="{6E5ABAA1-EB0F-4543-AF88-D6198E83C9F4}" type="presParOf" srcId="{A2E1C786-BFE4-4449-A799-FA61BA56F0DA}" destId="{9AD08BC5-F649-4018-B487-645EAA9A12FF}" srcOrd="1" destOrd="0" presId="urn:microsoft.com/office/officeart/2005/8/layout/venn2"/>
    <dgm:cxn modelId="{93ADFD02-B712-42C1-904F-4C8DC0C97426}" type="presParOf" srcId="{2784E1BA-B3EA-4B6F-A061-F3D29E6C733C}" destId="{CF8B1A33-48C5-4618-9F18-D77E14964C2F}" srcOrd="4" destOrd="0" presId="urn:microsoft.com/office/officeart/2005/8/layout/venn2"/>
    <dgm:cxn modelId="{4D2BDC1F-572D-4CEC-9D71-F2F37600280C}" type="presParOf" srcId="{CF8B1A33-48C5-4618-9F18-D77E14964C2F}" destId="{FB1FB8E6-D94E-46F5-A8AA-D0CAF5F2F3FD}" srcOrd="0" destOrd="0" presId="urn:microsoft.com/office/officeart/2005/8/layout/venn2"/>
    <dgm:cxn modelId="{4CED84E1-4B7E-4B68-BAE0-5190D0433F29}" type="presParOf" srcId="{CF8B1A33-48C5-4618-9F18-D77E14964C2F}" destId="{0DA3D102-BB81-48DA-BC8C-A5773FA48C5C}" srcOrd="1" destOrd="0" presId="urn:microsoft.com/office/officeart/2005/8/layout/venn2"/>
    <dgm:cxn modelId="{C35A5D24-D29B-4862-BCD4-0047503A5E7D}" type="presParOf" srcId="{2784E1BA-B3EA-4B6F-A061-F3D29E6C733C}" destId="{FB3CD136-5F72-4F7E-8FC8-96CAE519CEB2}" srcOrd="5" destOrd="0" presId="urn:microsoft.com/office/officeart/2005/8/layout/venn2"/>
    <dgm:cxn modelId="{4E34741F-0D75-42EC-ABD3-E7AB2ABED196}" type="presParOf" srcId="{FB3CD136-5F72-4F7E-8FC8-96CAE519CEB2}" destId="{CAA90159-585B-4C2A-B590-26299C81EDE8}" srcOrd="0" destOrd="0" presId="urn:microsoft.com/office/officeart/2005/8/layout/venn2"/>
    <dgm:cxn modelId="{766DFCA7-9C21-4962-A2C5-E958916698E3}" type="presParOf" srcId="{FB3CD136-5F72-4F7E-8FC8-96CAE519CEB2}" destId="{51197667-445D-41BC-8E91-B56275C73F55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1C4B8A-9E53-427B-B656-541E9BE6CD89}">
      <dsp:nvSpPr>
        <dsp:cNvPr id="0" name=""/>
        <dsp:cNvSpPr/>
      </dsp:nvSpPr>
      <dsp:spPr>
        <a:xfrm>
          <a:off x="109537" y="0"/>
          <a:ext cx="4352925" cy="4352925"/>
        </a:xfrm>
        <a:prstGeom prst="ellipse">
          <a:avLst/>
        </a:prstGeom>
        <a:solidFill>
          <a:srgbClr val="003366">
            <a:alpha val="52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000" kern="1200" dirty="0" smtClean="0">
              <a:latin typeface="Calibri" panose="020F0502020204030204" pitchFamily="34" charset="0"/>
              <a:cs typeface="Calibri" panose="020F0502020204030204" pitchFamily="34" charset="0"/>
            </a:rPr>
            <a:t>الدول الأعضاء في الويبو</a:t>
          </a:r>
          <a:endParaRPr lang="en-US" sz="10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469826" y="217646"/>
        <a:ext cx="1632346" cy="435292"/>
      </dsp:txXfrm>
    </dsp:sp>
    <dsp:sp modelId="{85D6B53F-FDBA-4E7A-91BD-AE665588A2AD}">
      <dsp:nvSpPr>
        <dsp:cNvPr id="0" name=""/>
        <dsp:cNvSpPr/>
      </dsp:nvSpPr>
      <dsp:spPr>
        <a:xfrm>
          <a:off x="436006" y="652938"/>
          <a:ext cx="3699986" cy="3699986"/>
        </a:xfrm>
        <a:prstGeom prst="ellipse">
          <a:avLst/>
        </a:prstGeom>
        <a:solidFill>
          <a:srgbClr val="003366">
            <a:alpha val="52000"/>
          </a:srgbClr>
        </a:solidFill>
        <a:ln w="0" cap="flat" cmpd="sng" algn="ctr">
          <a:solidFill>
            <a:schemeClr val="lt1">
              <a:hueOff val="0"/>
              <a:satOff val="0"/>
              <a:lum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000" kern="1200" dirty="0" smtClean="0">
              <a:latin typeface="Calibri" panose="020F0502020204030204" pitchFamily="34" charset="0"/>
              <a:cs typeface="Calibri" panose="020F0502020204030204" pitchFamily="34" charset="0"/>
            </a:rPr>
            <a:t>اللجنة الاستشارية المستقلة للرقابة </a:t>
          </a:r>
          <a:endParaRPr lang="en-US" sz="10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488190" y="865687"/>
        <a:ext cx="1595619" cy="425498"/>
      </dsp:txXfrm>
    </dsp:sp>
    <dsp:sp modelId="{6B4C8622-96AB-4FBA-8C6E-1780B2FB283E}">
      <dsp:nvSpPr>
        <dsp:cNvPr id="0" name=""/>
        <dsp:cNvSpPr/>
      </dsp:nvSpPr>
      <dsp:spPr>
        <a:xfrm>
          <a:off x="762476" y="1305877"/>
          <a:ext cx="3047047" cy="3047047"/>
        </a:xfrm>
        <a:prstGeom prst="ellipse">
          <a:avLst/>
        </a:prstGeom>
        <a:solidFill>
          <a:srgbClr val="003366">
            <a:alpha val="52000"/>
          </a:srgbClr>
        </a:solidFill>
        <a:ln w="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000" kern="1200" dirty="0" smtClean="0">
              <a:latin typeface="Calibri" panose="020F0502020204030204" pitchFamily="34" charset="0"/>
              <a:cs typeface="Calibri" panose="020F0502020204030204" pitchFamily="34" charset="0"/>
            </a:rPr>
            <a:t>المدققون الخارجيون والداخليون</a:t>
          </a:r>
          <a:endParaRPr lang="en-US" sz="10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497576" y="1516123"/>
        <a:ext cx="1576847" cy="420492"/>
      </dsp:txXfrm>
    </dsp:sp>
    <dsp:sp modelId="{F6586015-BB1C-401F-8549-10B79F557FCC}">
      <dsp:nvSpPr>
        <dsp:cNvPr id="0" name=""/>
        <dsp:cNvSpPr/>
      </dsp:nvSpPr>
      <dsp:spPr>
        <a:xfrm>
          <a:off x="1088945" y="1958816"/>
          <a:ext cx="2394108" cy="2394108"/>
        </a:xfrm>
        <a:prstGeom prst="ellipse">
          <a:avLst/>
        </a:prstGeom>
        <a:solidFill>
          <a:srgbClr val="003366">
            <a:alpha val="52000"/>
          </a:srgbClr>
        </a:solidFill>
        <a:ln w="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000" kern="1200" dirty="0" smtClean="0">
              <a:latin typeface="Calibri" panose="020F0502020204030204" pitchFamily="34" charset="0"/>
              <a:cs typeface="Calibri" panose="020F0502020204030204" pitchFamily="34" charset="0"/>
            </a:rPr>
            <a:t>لجنة الويبو المعنية بإدارة المخاطر</a:t>
          </a:r>
          <a:endParaRPr lang="en-US" sz="10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639590" y="2174286"/>
        <a:ext cx="1292818" cy="430939"/>
      </dsp:txXfrm>
    </dsp:sp>
    <dsp:sp modelId="{FB1FB8E6-D94E-46F5-A8AA-D0CAF5F2F3FD}">
      <dsp:nvSpPr>
        <dsp:cNvPr id="0" name=""/>
        <dsp:cNvSpPr/>
      </dsp:nvSpPr>
      <dsp:spPr>
        <a:xfrm>
          <a:off x="1415414" y="2611755"/>
          <a:ext cx="1741170" cy="1741170"/>
        </a:xfrm>
        <a:prstGeom prst="ellipse">
          <a:avLst/>
        </a:prstGeom>
        <a:solidFill>
          <a:srgbClr val="003366">
            <a:alpha val="52000"/>
          </a:srgbClr>
        </a:solidFill>
        <a:ln w="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000" kern="1200" dirty="0" smtClean="0">
              <a:latin typeface="Calibri" panose="020F0502020204030204" pitchFamily="34" charset="0"/>
              <a:cs typeface="Calibri" panose="020F0502020204030204" pitchFamily="34" charset="0"/>
            </a:rPr>
            <a:t>لجنة الويبو الاستشارية المعنية بالاستثمارات</a:t>
          </a:r>
          <a:endParaRPr lang="en-US" sz="10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720119" y="2829401"/>
        <a:ext cx="1131760" cy="435292"/>
      </dsp:txXfrm>
    </dsp:sp>
    <dsp:sp modelId="{CAA90159-585B-4C2A-B590-26299C81EDE8}">
      <dsp:nvSpPr>
        <dsp:cNvPr id="0" name=""/>
        <dsp:cNvSpPr/>
      </dsp:nvSpPr>
      <dsp:spPr>
        <a:xfrm>
          <a:off x="1741884" y="3264693"/>
          <a:ext cx="1088231" cy="1088231"/>
        </a:xfrm>
        <a:prstGeom prst="ellipse">
          <a:avLst/>
        </a:prstGeom>
        <a:solidFill>
          <a:srgbClr val="003366">
            <a:alpha val="52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000" kern="1200" dirty="0" smtClean="0">
              <a:latin typeface="Calibri" panose="020F0502020204030204" pitchFamily="34" charset="0"/>
              <a:cs typeface="Calibri" panose="020F0502020204030204" pitchFamily="34" charset="0"/>
            </a:rPr>
            <a:t>استثمارات الويبو</a:t>
          </a:r>
          <a:endParaRPr lang="en-US" sz="10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901252" y="3536751"/>
        <a:ext cx="769495" cy="5441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28584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28584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fld id="{4E2D2A46-31D4-42C3-9BFC-28195922560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750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4"/>
            <a:ext cx="543814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28584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4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fld id="{CA84FE9B-D5D4-4B76-87EA-A08EA8B20C6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272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44B3A36-662B-4E53-B902-E6976A1277D8}" type="slidenum">
              <a:rPr lang="en-US" sz="1200"/>
              <a:pPr eaLnBrk="1" hangingPunct="1"/>
              <a:t>1</a:t>
            </a:fld>
            <a:endParaRPr lang="en-US" sz="1200" dirty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2776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608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04961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3305F-35F4-4D38-853F-6972B7651A0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9919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1C06C-5FA2-4438-B070-4F16D45DBA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3685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79EEDA-9492-4994-BB18-1005CD6866B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346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AB5F7D-D5B1-4D98-B310-16D211F2365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900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17826-A1A8-4B20-83BB-6B4226365DC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180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46D48-0F63-43E9-B47C-935DCDFAA14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851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760F4-0BB2-41F5-A823-5656424847F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93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D60C8-7BA5-467F-BCD3-E871B6D034E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1963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813F8-B5E0-463F-B52D-A76CAE1804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2046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  <a:endParaRPr lang="fr-CH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7A5B0-4E40-4836-BF8A-4DD3519947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668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7F3150A8-B334-48D8-BDDC-A2E01CBB87C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7" name="fc" descr="WIPO FOR OFFICIAL USE ONLY"/>
          <p:cNvSpPr txBox="1"/>
          <p:nvPr userDrawn="1"/>
        </p:nvSpPr>
        <p:spPr>
          <a:xfrm>
            <a:off x="0" y="6537960"/>
            <a:ext cx="9144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endParaRPr lang="en-US" sz="850" b="0" i="0" u="none" baseline="0" dirty="0">
              <a:solidFill>
                <a:srgbClr val="000000"/>
              </a:solidFill>
              <a:latin typeface="Microsoft Sans Serif" panose="020B0604020202020204" pitchFamily="34" charset="0"/>
            </a:endParaRPr>
          </a:p>
        </p:txBody>
      </p:sp>
      <p:sp>
        <p:nvSpPr>
          <p:cNvPr id="2" name="MSIPCMContentMarking" descr="{&quot;HashCode&quot;:2082126947,&quot;Placement&quot;:&quot;Footer&quot;,&quot;Top&quot;:519.343,&quot;Left&quot;:286.33,&quot;SlideWidth&quot;:720,&quot;SlideHeight&quot;:540}"/>
          <p:cNvSpPr txBox="1"/>
          <p:nvPr userDrawn="1"/>
        </p:nvSpPr>
        <p:spPr>
          <a:xfrm>
            <a:off x="3636391" y="6649884"/>
            <a:ext cx="1871217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en-US" sz="1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MSIPCMContentMarking" descr="{&quot;HashCode&quot;:2082126947,&quot;Placement&quot;:&quot;Footer&quot;,&quot;Top&quot;:519.343,&quot;Left&quot;:286.33,&quot;SlideWidth&quot;:720,&quot;SlideHeight&quot;:540}"/>
          <p:cNvSpPr txBox="1"/>
          <p:nvPr userDrawn="1"/>
        </p:nvSpPr>
        <p:spPr>
          <a:xfrm>
            <a:off x="3636391" y="6595656"/>
            <a:ext cx="1871217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000" smtClean="0">
                <a:solidFill>
                  <a:srgbClr val="000000"/>
                </a:solidFill>
                <a:latin typeface="Calibri" panose="020F0502020204030204" pitchFamily="34" charset="0"/>
              </a:rPr>
              <a:t>WIPO FOR OFFICIAL USE ONLY </a:t>
            </a:r>
            <a:endParaRPr lang="en-US" sz="1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846388" y="3922097"/>
            <a:ext cx="4937125" cy="1760538"/>
          </a:xfrm>
          <a:noFill/>
        </p:spPr>
        <p:txBody>
          <a:bodyPr/>
          <a:lstStyle/>
          <a:p>
            <a:pPr algn="r" rtl="1" eaLnBrk="1" hangingPunct="1"/>
            <a:r>
              <a:rPr lang="ar-SA" sz="3000" b="1" dirty="0" smtClean="0">
                <a:solidFill>
                  <a:srgbClr val="00408C"/>
                </a:solidFill>
                <a:latin typeface="Calibri" panose="020F0502020204030204" pitchFamily="34" charset="0"/>
                <a:ea typeface="ヒラギノ角ゴ Pro W3" pitchFamily="1" charset="-128"/>
                <a:cs typeface="Calibri" panose="020F0502020204030204" pitchFamily="34" charset="0"/>
              </a:rPr>
              <a:t>معلومات محدّثة بشأن الاستثمارات</a:t>
            </a:r>
            <a:endParaRPr lang="en-US" sz="3000" b="1" dirty="0">
              <a:solidFill>
                <a:srgbClr val="00408C"/>
              </a:solidFill>
              <a:latin typeface="Calibri" panose="020F0502020204030204" pitchFamily="34" charset="0"/>
              <a:ea typeface="ヒラギノ角ゴ Pro W3" pitchFamily="1" charset="-128"/>
              <a:cs typeface="Calibri" panose="020F0502020204030204" pitchFamily="34" charset="0"/>
            </a:endParaRPr>
          </a:p>
          <a:p>
            <a:pPr algn="r" rtl="1"/>
            <a:r>
              <a:rPr lang="ar-SA" b="1" dirty="0" smtClean="0">
                <a:solidFill>
                  <a:srgbClr val="00408C"/>
                </a:solidFill>
                <a:latin typeface="Calibri" panose="020F0502020204030204" pitchFamily="34" charset="0"/>
                <a:ea typeface="ヒラギノ角ゴ Pro W3" pitchFamily="1" charset="-128"/>
                <a:cs typeface="Calibri" panose="020F0502020204030204" pitchFamily="34" charset="0"/>
              </a:rPr>
              <a:t>الدورة السادسة والثلاثون للجنة البرنامج والميزانية </a:t>
            </a:r>
            <a:r>
              <a:rPr lang="fr-CH" b="1" dirty="0" smtClean="0">
                <a:solidFill>
                  <a:srgbClr val="00408C"/>
                </a:solidFill>
                <a:latin typeface="Calibri" panose="020F0502020204030204" pitchFamily="34" charset="0"/>
                <a:ea typeface="ヒラギノ角ゴ Pro W3" pitchFamily="1" charset="-128"/>
                <a:cs typeface="Calibri" panose="020F0502020204030204" pitchFamily="34" charset="0"/>
              </a:rPr>
              <a:t>(WO/PBC/36)</a:t>
            </a:r>
            <a:endParaRPr lang="en-US" b="1" dirty="0">
              <a:solidFill>
                <a:srgbClr val="00408C"/>
              </a:solidFill>
              <a:latin typeface="Calibri" panose="020F0502020204030204" pitchFamily="34" charset="0"/>
              <a:ea typeface="ヒラギノ角ゴ Pro W3" pitchFamily="1" charset="-128"/>
              <a:cs typeface="Calibri" panose="020F0502020204030204" pitchFamily="34" charset="0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-152400" y="5445692"/>
            <a:ext cx="2133600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1">
              <a:lnSpc>
                <a:spcPct val="40000"/>
              </a:lnSpc>
            </a:pPr>
            <a:r>
              <a:rPr lang="ar-SA" sz="1400" dirty="0" smtClean="0">
                <a:solidFill>
                  <a:srgbClr val="3399FF"/>
                </a:solidFill>
                <a:latin typeface="Calibri" panose="020F0502020204030204" pitchFamily="34" charset="0"/>
                <a:ea typeface="ヒラギノ角ゴ Pro W3" pitchFamily="1" charset="-128"/>
                <a:cs typeface="Calibri" panose="020F0502020204030204" pitchFamily="34" charset="0"/>
              </a:rPr>
              <a:t>جنيف</a:t>
            </a:r>
            <a:endParaRPr lang="en-US" sz="1400" dirty="0">
              <a:solidFill>
                <a:srgbClr val="3399FF"/>
              </a:solidFill>
              <a:latin typeface="Calibri" panose="020F0502020204030204" pitchFamily="34" charset="0"/>
              <a:ea typeface="ヒラギノ角ゴ Pro W3" pitchFamily="1" charset="-128"/>
              <a:cs typeface="Calibri" panose="020F0502020204030204" pitchFamily="34" charset="0"/>
            </a:endParaRPr>
          </a:p>
          <a:p>
            <a:pPr algn="r" rtl="1">
              <a:lnSpc>
                <a:spcPct val="40000"/>
              </a:lnSpc>
            </a:pPr>
            <a:r>
              <a:rPr lang="ar-SA" sz="1400" dirty="0" smtClean="0">
                <a:solidFill>
                  <a:srgbClr val="3399FF"/>
                </a:solidFill>
                <a:latin typeface="Calibri" panose="020F0502020204030204" pitchFamily="34" charset="0"/>
                <a:ea typeface="ヒラギノ角ゴ Pro W3" pitchFamily="1" charset="-128"/>
                <a:cs typeface="Calibri" panose="020F0502020204030204" pitchFamily="34" charset="0"/>
              </a:rPr>
              <a:t>مايو 2023</a:t>
            </a:r>
            <a:endParaRPr lang="en-US" sz="1400" dirty="0">
              <a:solidFill>
                <a:srgbClr val="3399FF"/>
              </a:solidFill>
              <a:latin typeface="Calibri" panose="020F0502020204030204" pitchFamily="34" charset="0"/>
              <a:ea typeface="ヒラギノ角ゴ Pro W3" pitchFamily="1" charset="-128"/>
              <a:cs typeface="Calibri" panose="020F0502020204030204" pitchFamily="34" charset="0"/>
            </a:endParaRPr>
          </a:p>
        </p:txBody>
      </p:sp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7783513" y="3657600"/>
            <a:ext cx="381000" cy="381000"/>
          </a:xfrm>
          <a:prstGeom prst="rect">
            <a:avLst/>
          </a:prstGeom>
          <a:solidFill>
            <a:srgbClr val="3399FF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CH" dirty="0"/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1230313" y="5805488"/>
            <a:ext cx="6934200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1800" dirty="0">
                <a:solidFill>
                  <a:srgbClr val="00408C"/>
                </a:solidFill>
                <a:ea typeface="ヒラギノ角ゴ Pro W3" pitchFamily="1" charset="-128"/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الأسواق العالمية - انتعاش فاتر حتى الآن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ar-SA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في </a:t>
            </a:r>
            <a:r>
              <a:rPr lang="ar-SA" b="1" dirty="0">
                <a:latin typeface="Calibri" panose="020F0502020204030204" pitchFamily="34" charset="0"/>
                <a:cs typeface="Calibri" panose="020F0502020204030204" pitchFamily="34" charset="0"/>
              </a:rPr>
              <a:t>معظم فئات </a:t>
            </a:r>
            <a:r>
              <a:rPr lang="ar-SA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الأصول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19600" y="1371600"/>
            <a:ext cx="4567382" cy="4722102"/>
          </a:xfrm>
        </p:spPr>
        <p:txBody>
          <a:bodyPr/>
          <a:lstStyle/>
          <a:p>
            <a:pPr marL="0" indent="0" algn="r" rtl="1">
              <a:buNone/>
            </a:pPr>
            <a:r>
              <a:rPr lang="ar-SA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نهاية أسعار الفائدة السلبية في سويسرا</a:t>
            </a:r>
            <a:endParaRPr lang="ar-SA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 rtl="1"/>
            <a:r>
              <a:rPr lang="ar-SA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بعد </a:t>
            </a:r>
            <a:r>
              <a:rPr lang="ar-SA" sz="1600" dirty="0">
                <a:latin typeface="Calibri" panose="020F0502020204030204" pitchFamily="34" charset="0"/>
                <a:cs typeface="Calibri" panose="020F0502020204030204" pitchFamily="34" charset="0"/>
              </a:rPr>
              <a:t>أكثر من عقد من أسعار الفائدة </a:t>
            </a:r>
            <a:r>
              <a:rPr lang="ar-SA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المنخفضة، </a:t>
            </a:r>
            <a:r>
              <a:rPr lang="ar-SA" sz="1600" dirty="0">
                <a:latin typeface="Calibri" panose="020F0502020204030204" pitchFamily="34" charset="0"/>
                <a:cs typeface="Calibri" panose="020F0502020204030204" pitchFamily="34" charset="0"/>
              </a:rPr>
              <a:t>تبنت البنوك المركزية الكبرى سياسات نقدية تقييدية لمواجهة الضغوط التضخمية</a:t>
            </a:r>
            <a:r>
              <a:rPr lang="ar-SA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r" rtl="1"/>
            <a:r>
              <a:rPr lang="ar-SA" sz="1600" dirty="0">
                <a:latin typeface="Calibri" panose="020F0502020204030204" pitchFamily="34" charset="0"/>
                <a:cs typeface="Calibri" panose="020F0502020204030204" pitchFamily="34" charset="0"/>
              </a:rPr>
              <a:t>في </a:t>
            </a:r>
            <a:r>
              <a:rPr lang="ar-SA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سبتمبر 2022، </a:t>
            </a:r>
            <a:r>
              <a:rPr lang="ar-SA" sz="1600" dirty="0">
                <a:latin typeface="Calibri" panose="020F0502020204030204" pitchFamily="34" charset="0"/>
                <a:cs typeface="Calibri" panose="020F0502020204030204" pitchFamily="34" charset="0"/>
              </a:rPr>
              <a:t>أنهى البنك الوطني السويسري سياسة الفائدة </a:t>
            </a:r>
            <a:r>
              <a:rPr lang="ar-SA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السلبية.</a:t>
            </a:r>
            <a:endParaRPr lang="fr-CH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 rtl="1"/>
            <a:r>
              <a:rPr lang="ar-SA" sz="1600" dirty="0">
                <a:latin typeface="Calibri" panose="020F0502020204030204" pitchFamily="34" charset="0"/>
                <a:cs typeface="Calibri" panose="020F0502020204030204" pitchFamily="34" charset="0"/>
              </a:rPr>
              <a:t>أدى ارتفاع أسعار الفائدة إلى عوائد سلبية على جميع فئات الاستثمار </a:t>
            </a:r>
            <a:r>
              <a:rPr lang="ar-SA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تقريباً.</a:t>
            </a:r>
          </a:p>
          <a:p>
            <a:pPr marL="0" indent="0" algn="r" rtl="1">
              <a:buNone/>
            </a:pPr>
            <a:endParaRPr lang="fr-CH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r" rtl="1">
              <a:buNone/>
            </a:pPr>
            <a:r>
              <a:rPr lang="ar-SA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تعافي الأسواق في </a:t>
            </a:r>
            <a:r>
              <a:rPr lang="ar-SA" sz="1600" b="1" dirty="0">
                <a:latin typeface="Calibri" panose="020F0502020204030204" pitchFamily="34" charset="0"/>
                <a:cs typeface="Calibri" panose="020F0502020204030204" pitchFamily="34" charset="0"/>
              </a:rPr>
              <a:t>عام 2023 </a:t>
            </a:r>
            <a:r>
              <a:rPr lang="ar-SA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(حتى الآن)</a:t>
            </a:r>
            <a:endParaRPr lang="fr-CH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 rtl="1"/>
            <a:r>
              <a:rPr lang="ar-SA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تسهل معدلات </a:t>
            </a:r>
            <a:r>
              <a:rPr lang="ar-SA" sz="1600" dirty="0">
                <a:latin typeface="Calibri" panose="020F0502020204030204" pitchFamily="34" charset="0"/>
                <a:cs typeface="Calibri" panose="020F0502020204030204" pitchFamily="34" charset="0"/>
              </a:rPr>
              <a:t>الفائدة </a:t>
            </a:r>
            <a:r>
              <a:rPr lang="ar-SA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المرتفعة </a:t>
            </a:r>
            <a:r>
              <a:rPr lang="ar-SA" sz="1600" dirty="0">
                <a:latin typeface="Calibri" panose="020F0502020204030204" pitchFamily="34" charset="0"/>
                <a:cs typeface="Calibri" panose="020F0502020204030204" pitchFamily="34" charset="0"/>
              </a:rPr>
              <a:t>على </a:t>
            </a:r>
            <a:r>
              <a:rPr lang="ar-SA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السيولة </a:t>
            </a:r>
            <a:r>
              <a:rPr lang="ar-SA" sz="1600" dirty="0">
                <a:latin typeface="Calibri" panose="020F0502020204030204" pitchFamily="34" charset="0"/>
                <a:cs typeface="Calibri" panose="020F0502020204030204" pitchFamily="34" charset="0"/>
              </a:rPr>
              <a:t>والسندات عالية </a:t>
            </a:r>
            <a:r>
              <a:rPr lang="ar-SA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الجودة، على المستثمرين </a:t>
            </a:r>
            <a:r>
              <a:rPr lang="ar-SA" sz="1600" dirty="0">
                <a:latin typeface="Calibri" panose="020F0502020204030204" pitchFamily="34" charset="0"/>
                <a:cs typeface="Calibri" panose="020F0502020204030204" pitchFamily="34" charset="0"/>
              </a:rPr>
              <a:t>تحقيق عوائد اسمية إيجابية.</a:t>
            </a:r>
            <a:endParaRPr lang="fr-CH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r" rtl="1">
              <a:buNone/>
            </a:pPr>
            <a:endParaRPr lang="fr-CH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r" rtl="1">
              <a:buNone/>
            </a:pPr>
            <a:r>
              <a:rPr lang="ar-SA" sz="1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الصعوبات تتواصل</a:t>
            </a:r>
            <a:endParaRPr lang="fr-CH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 rtl="1"/>
            <a:r>
              <a:rPr lang="ar-SA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تباطؤ </a:t>
            </a:r>
            <a:r>
              <a:rPr lang="ar-SA" sz="1600" dirty="0">
                <a:latin typeface="Calibri" panose="020F0502020204030204" pitchFamily="34" charset="0"/>
                <a:cs typeface="Calibri" panose="020F0502020204030204" pitchFamily="34" charset="0"/>
              </a:rPr>
              <a:t>النمو العالمي </a:t>
            </a:r>
            <a:r>
              <a:rPr lang="ar-SA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وخطر الكساد.</a:t>
            </a:r>
            <a:endParaRPr lang="fr-CH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 rtl="1"/>
            <a:r>
              <a:rPr lang="ar-SA" sz="1600" dirty="0">
                <a:latin typeface="Calibri" panose="020F0502020204030204" pitchFamily="34" charset="0"/>
                <a:cs typeface="Calibri" panose="020F0502020204030204" pitchFamily="34" charset="0"/>
              </a:rPr>
              <a:t>الإجهاد الناجم عن الاضطرابات المصرفية وخطر العدوى العالمية.</a:t>
            </a:r>
            <a:endParaRPr lang="fr-CH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r" rtl="1">
              <a:buNone/>
            </a:pPr>
            <a:endParaRPr lang="fr-CH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r" rtl="1">
              <a:buNone/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-1752600" y="152400"/>
            <a:ext cx="2133600" cy="476250"/>
          </a:xfrm>
        </p:spPr>
        <p:txBody>
          <a:bodyPr/>
          <a:lstStyle/>
          <a:p>
            <a:pPr>
              <a:defRPr/>
            </a:pPr>
            <a:fld id="{DA79EEDA-9492-4994-BB18-1005CD6866B1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1259881"/>
              </p:ext>
            </p:extLst>
          </p:nvPr>
        </p:nvGraphicFramePr>
        <p:xfrm>
          <a:off x="199159" y="1456939"/>
          <a:ext cx="4195618" cy="42910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2574">
                  <a:extLst>
                    <a:ext uri="{9D8B030D-6E8A-4147-A177-3AD203B41FA5}">
                      <a16:colId xmlns:a16="http://schemas.microsoft.com/office/drawing/2014/main" val="2193811738"/>
                    </a:ext>
                  </a:extLst>
                </a:gridCol>
                <a:gridCol w="973983">
                  <a:extLst>
                    <a:ext uri="{9D8B030D-6E8A-4147-A177-3AD203B41FA5}">
                      <a16:colId xmlns:a16="http://schemas.microsoft.com/office/drawing/2014/main" val="1435147580"/>
                    </a:ext>
                  </a:extLst>
                </a:gridCol>
                <a:gridCol w="899061">
                  <a:extLst>
                    <a:ext uri="{9D8B030D-6E8A-4147-A177-3AD203B41FA5}">
                      <a16:colId xmlns:a16="http://schemas.microsoft.com/office/drawing/2014/main" val="3776222413"/>
                    </a:ext>
                  </a:extLst>
                </a:gridCol>
              </a:tblGrid>
              <a:tr h="306505">
                <a:tc>
                  <a:txBody>
                    <a:bodyPr/>
                    <a:lstStyle/>
                    <a:p>
                      <a:pPr algn="l" rtl="1"/>
                      <a:r>
                        <a:rPr lang="fr-CH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*</a:t>
                      </a:r>
                      <a:r>
                        <a:rPr lang="ar-SA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العائدات</a:t>
                      </a:r>
                      <a:r>
                        <a:rPr lang="ar-SA" sz="14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حسب فئة الأصول (%)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ar-SA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أبريل</a:t>
                      </a:r>
                      <a:r>
                        <a:rPr lang="ar-SA" sz="14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2023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fr-CH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2022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2489750"/>
                  </a:ext>
                </a:extLst>
              </a:tr>
              <a:tr h="306505">
                <a:tc gridSpan="3">
                  <a:txBody>
                    <a:bodyPr/>
                    <a:lstStyle/>
                    <a:p>
                      <a:pPr algn="l" rtl="1"/>
                      <a:r>
                        <a:rPr lang="ar-SA" sz="14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الأسهم</a:t>
                      </a:r>
                      <a:endParaRPr lang="en-US" sz="1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8786131"/>
                  </a:ext>
                </a:extLst>
              </a:tr>
              <a:tr h="306505">
                <a:tc>
                  <a:txBody>
                    <a:bodyPr/>
                    <a:lstStyle/>
                    <a:p>
                      <a:pPr algn="l" rtl="1"/>
                      <a:r>
                        <a:rPr lang="fr-CH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</a:t>
                      </a:r>
                      <a:r>
                        <a:rPr lang="ar-SA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سويسرا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fr-CH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9.7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fr-CH" sz="14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-16.5</a:t>
                      </a:r>
                      <a:endParaRPr lang="en-US" sz="14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5510700"/>
                  </a:ext>
                </a:extLst>
              </a:tr>
              <a:tr h="306505">
                <a:tc>
                  <a:txBody>
                    <a:bodyPr/>
                    <a:lstStyle/>
                    <a:p>
                      <a:pPr algn="l" rtl="1"/>
                      <a:r>
                        <a:rPr lang="fr-CH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</a:t>
                      </a:r>
                      <a:r>
                        <a:rPr lang="ar-SA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أوروبا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fr-CH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11.1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fr-CH" sz="14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-12.6</a:t>
                      </a:r>
                      <a:endParaRPr lang="en-US" sz="14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3124799"/>
                  </a:ext>
                </a:extLst>
              </a:tr>
              <a:tr h="306505">
                <a:tc>
                  <a:txBody>
                    <a:bodyPr/>
                    <a:lstStyle/>
                    <a:p>
                      <a:pPr algn="l" rtl="1"/>
                      <a:r>
                        <a:rPr lang="fr-CH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</a:t>
                      </a:r>
                      <a:r>
                        <a:rPr lang="ar-SA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أمريكا</a:t>
                      </a:r>
                      <a:r>
                        <a:rPr lang="ar-SA" sz="14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الشمالية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fr-CH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4.7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fr-CH" sz="14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-17.9</a:t>
                      </a:r>
                      <a:endParaRPr lang="en-US" sz="14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0329516"/>
                  </a:ext>
                </a:extLst>
              </a:tr>
              <a:tr h="306505">
                <a:tc>
                  <a:txBody>
                    <a:bodyPr/>
                    <a:lstStyle/>
                    <a:p>
                      <a:pPr algn="l" rtl="1"/>
                      <a:r>
                        <a:rPr lang="fr-CH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</a:t>
                      </a:r>
                      <a:r>
                        <a:rPr lang="ar-SA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اليابان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fr-CH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2.5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fr-CH" sz="14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-15.0</a:t>
                      </a:r>
                      <a:endParaRPr lang="en-US" sz="14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5846881"/>
                  </a:ext>
                </a:extLst>
              </a:tr>
              <a:tr h="306505">
                <a:tc>
                  <a:txBody>
                    <a:bodyPr/>
                    <a:lstStyle/>
                    <a:p>
                      <a:pPr algn="l" rtl="1"/>
                      <a:r>
                        <a:rPr lang="fr-CH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</a:t>
                      </a:r>
                      <a:r>
                        <a:rPr lang="ar-SA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الأسواق</a:t>
                      </a:r>
                      <a:r>
                        <a:rPr lang="ar-SA" sz="14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الناشئة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fr-CH" sz="14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-1.1</a:t>
                      </a:r>
                      <a:endParaRPr lang="en-US" sz="14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fr-CH" sz="14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-18.5</a:t>
                      </a:r>
                      <a:endParaRPr lang="en-US" sz="14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5054382"/>
                  </a:ext>
                </a:extLst>
              </a:tr>
              <a:tr h="306505">
                <a:tc gridSpan="3">
                  <a:txBody>
                    <a:bodyPr/>
                    <a:lstStyle/>
                    <a:p>
                      <a:pPr algn="l" rtl="1"/>
                      <a:r>
                        <a:rPr lang="ar-SA" sz="14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السندات الحكومية</a:t>
                      </a:r>
                      <a:endParaRPr lang="en-US" sz="1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7871377"/>
                  </a:ext>
                </a:extLst>
              </a:tr>
              <a:tr h="306505">
                <a:tc>
                  <a:txBody>
                    <a:bodyPr/>
                    <a:lstStyle/>
                    <a:p>
                      <a:pPr algn="l" rtl="1"/>
                      <a:r>
                        <a:rPr lang="fr-CH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</a:t>
                      </a:r>
                      <a:r>
                        <a:rPr lang="ar-SA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سويسرا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fr-CH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5.6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fr-CH" sz="14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-17.0</a:t>
                      </a:r>
                      <a:endParaRPr lang="en-US" sz="14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3972672"/>
                  </a:ext>
                </a:extLst>
              </a:tr>
              <a:tr h="306505">
                <a:tc gridSpan="3">
                  <a:txBody>
                    <a:bodyPr/>
                    <a:lstStyle/>
                    <a:p>
                      <a:pPr algn="l" rtl="1"/>
                      <a:r>
                        <a:rPr lang="fr-CH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ar-SA" sz="14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الائتمانات</a:t>
                      </a:r>
                      <a:endParaRPr lang="en-US" sz="1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1896134"/>
                  </a:ext>
                </a:extLst>
              </a:tr>
              <a:tr h="306505">
                <a:tc>
                  <a:txBody>
                    <a:bodyPr/>
                    <a:lstStyle/>
                    <a:p>
                      <a:pPr algn="l" rtl="1"/>
                      <a:r>
                        <a:rPr lang="ar-SA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القروض</a:t>
                      </a:r>
                      <a:r>
                        <a:rPr lang="ar-SA" sz="14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القديمة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fr-CH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2.5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fr-CH" sz="14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-4.3</a:t>
                      </a:r>
                      <a:endParaRPr lang="en-US" sz="14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8870656"/>
                  </a:ext>
                </a:extLst>
              </a:tr>
              <a:tr h="306505">
                <a:tc>
                  <a:txBody>
                    <a:bodyPr/>
                    <a:lstStyle/>
                    <a:p>
                      <a:pPr algn="l" rtl="1"/>
                      <a:r>
                        <a:rPr lang="ar-SA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السوق الناشئة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fr-CH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1.0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fr-CH" sz="14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-20.3</a:t>
                      </a:r>
                      <a:endParaRPr lang="en-US" sz="14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4825317"/>
                  </a:ext>
                </a:extLst>
              </a:tr>
              <a:tr h="306505">
                <a:tc gridSpan="3">
                  <a:txBody>
                    <a:bodyPr/>
                    <a:lstStyle/>
                    <a:p>
                      <a:pPr algn="l" rtl="1"/>
                      <a:r>
                        <a:rPr lang="ar-SA" sz="1400" b="1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العقارات</a:t>
                      </a:r>
                      <a:endParaRPr lang="en-US" sz="1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2512698"/>
                  </a:ext>
                </a:extLst>
              </a:tr>
              <a:tr h="306505">
                <a:tc>
                  <a:txBody>
                    <a:bodyPr/>
                    <a:lstStyle/>
                    <a:p>
                      <a:pPr algn="l" rtl="1"/>
                      <a:r>
                        <a:rPr lang="fr-CH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</a:t>
                      </a:r>
                      <a:r>
                        <a:rPr lang="ar-SA" sz="14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الصناديق السويسرية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fr-CH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1.2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1"/>
                      <a:r>
                        <a:rPr lang="fr-CH" sz="14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-15.2</a:t>
                      </a:r>
                      <a:endParaRPr lang="en-US" sz="14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645899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133600" y="5962897"/>
            <a:ext cx="1985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CH" sz="11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*</a:t>
            </a:r>
            <a:r>
              <a:rPr lang="ar-SA" sz="11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العائدات بالفرنكات السويسرية</a:t>
            </a:r>
            <a:endParaRPr lang="en-US" sz="11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430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5488043"/>
              </p:ext>
            </p:extLst>
          </p:nvPr>
        </p:nvGraphicFramePr>
        <p:xfrm>
          <a:off x="507683" y="4953000"/>
          <a:ext cx="6350318" cy="16627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0375">
                  <a:extLst>
                    <a:ext uri="{9D8B030D-6E8A-4147-A177-3AD203B41FA5}">
                      <a16:colId xmlns:a16="http://schemas.microsoft.com/office/drawing/2014/main" val="1509202913"/>
                    </a:ext>
                  </a:extLst>
                </a:gridCol>
                <a:gridCol w="999587">
                  <a:extLst>
                    <a:ext uri="{9D8B030D-6E8A-4147-A177-3AD203B41FA5}">
                      <a16:colId xmlns:a16="http://schemas.microsoft.com/office/drawing/2014/main" val="1661629336"/>
                    </a:ext>
                  </a:extLst>
                </a:gridCol>
                <a:gridCol w="978319">
                  <a:extLst>
                    <a:ext uri="{9D8B030D-6E8A-4147-A177-3AD203B41FA5}">
                      <a16:colId xmlns:a16="http://schemas.microsoft.com/office/drawing/2014/main" val="195519292"/>
                    </a:ext>
                  </a:extLst>
                </a:gridCol>
                <a:gridCol w="1148462">
                  <a:extLst>
                    <a:ext uri="{9D8B030D-6E8A-4147-A177-3AD203B41FA5}">
                      <a16:colId xmlns:a16="http://schemas.microsoft.com/office/drawing/2014/main" val="2488773983"/>
                    </a:ext>
                  </a:extLst>
                </a:gridCol>
                <a:gridCol w="1283575">
                  <a:extLst>
                    <a:ext uri="{9D8B030D-6E8A-4147-A177-3AD203B41FA5}">
                      <a16:colId xmlns:a16="http://schemas.microsoft.com/office/drawing/2014/main" val="37080051"/>
                    </a:ext>
                  </a:extLst>
                </a:gridCol>
              </a:tblGrid>
              <a:tr h="550227">
                <a:tc>
                  <a:txBody>
                    <a:bodyPr/>
                    <a:lstStyle/>
                    <a:p>
                      <a:pPr algn="ctr" rtl="1"/>
                      <a:r>
                        <a:rPr lang="ar-SA" sz="12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أداء الاستثمار (%)</a:t>
                      </a:r>
                      <a:endParaRPr 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يناير – أبريل</a:t>
                      </a:r>
                    </a:p>
                    <a:p>
                      <a:pPr algn="ctr" rtl="1"/>
                      <a:r>
                        <a:rPr lang="ar-SA" sz="12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2023</a:t>
                      </a:r>
                      <a:endParaRPr 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r-CH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2022</a:t>
                      </a:r>
                      <a:endParaRPr 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قبل خمس</a:t>
                      </a:r>
                      <a:r>
                        <a:rPr lang="ar-SA" sz="12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سنوات</a:t>
                      </a:r>
                      <a:endParaRPr 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منذ التأسيس</a:t>
                      </a:r>
                      <a:endParaRPr 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15793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2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الأموال النقدية</a:t>
                      </a:r>
                      <a:r>
                        <a:rPr lang="ar-SA" sz="12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الأساسية </a:t>
                      </a:r>
                      <a:r>
                        <a:rPr lang="ar-SA" sz="1200" baseline="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للويبو</a:t>
                      </a:r>
                      <a:endParaRPr 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r-CH" sz="11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1.3</a:t>
                      </a:r>
                      <a:endParaRPr lang="en-US" sz="11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r-CH" sz="11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-9.4</a:t>
                      </a:r>
                      <a:endParaRPr lang="en-US" sz="11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r-CH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1.0</a:t>
                      </a:r>
                      <a:endParaRPr 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r-CH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0.6</a:t>
                      </a:r>
                      <a:endParaRPr 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2394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2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العائد المعياري</a:t>
                      </a:r>
                      <a:endParaRPr 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r-CH" sz="11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1.2</a:t>
                      </a:r>
                      <a:endParaRPr lang="en-US" sz="11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r-CH" sz="11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-9.5</a:t>
                      </a:r>
                      <a:endParaRPr lang="en-US" sz="11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r-CH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1.2</a:t>
                      </a:r>
                      <a:endParaRPr 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r-CH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0.8</a:t>
                      </a:r>
                      <a:endParaRPr 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44793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2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العائد النسبي</a:t>
                      </a:r>
                      <a:endParaRPr 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r-CH" sz="11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0.1</a:t>
                      </a:r>
                      <a:endParaRPr lang="en-US" sz="11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r-CH" sz="1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0.1</a:t>
                      </a:r>
                      <a:endParaRPr lang="en-US" sz="1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r-CH" sz="11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-0.2</a:t>
                      </a:r>
                      <a:endParaRPr lang="en-US" sz="11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r-CH" sz="11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-0.2</a:t>
                      </a:r>
                      <a:endParaRPr lang="en-US" sz="11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5670303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SA" sz="3200" dirty="0">
                <a:latin typeface="Calibri" panose="020F0502020204030204" pitchFamily="34" charset="0"/>
                <a:cs typeface="Calibri" panose="020F0502020204030204" pitchFamily="34" charset="0"/>
              </a:rPr>
              <a:t>من المتوقع حدوث تقلبات قصيرة </a:t>
            </a:r>
            <a:r>
              <a:rPr lang="ar-SA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الأجل، </a:t>
            </a:r>
            <a:r>
              <a:rPr lang="ar-SA" sz="3200" dirty="0">
                <a:latin typeface="Calibri" panose="020F0502020204030204" pitchFamily="34" charset="0"/>
                <a:cs typeface="Calibri" panose="020F0502020204030204" pitchFamily="34" charset="0"/>
              </a:rPr>
              <a:t>لكن المحافظ تتسم بالمرونة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-1709057" y="152400"/>
            <a:ext cx="2133600" cy="476250"/>
          </a:xfrm>
        </p:spPr>
        <p:txBody>
          <a:bodyPr/>
          <a:lstStyle/>
          <a:p>
            <a:pPr>
              <a:defRPr/>
            </a:pPr>
            <a:fld id="{DA79EEDA-9492-4994-BB18-1005CD6866B1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507684" y="4953000"/>
            <a:ext cx="6350318" cy="1662747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37909"/>
            <a:ext cx="7962122" cy="3588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641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3915158"/>
              </p:ext>
            </p:extLst>
          </p:nvPr>
        </p:nvGraphicFramePr>
        <p:xfrm>
          <a:off x="507683" y="4953000"/>
          <a:ext cx="6350318" cy="16627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0375">
                  <a:extLst>
                    <a:ext uri="{9D8B030D-6E8A-4147-A177-3AD203B41FA5}">
                      <a16:colId xmlns:a16="http://schemas.microsoft.com/office/drawing/2014/main" val="1509202913"/>
                    </a:ext>
                  </a:extLst>
                </a:gridCol>
                <a:gridCol w="999587">
                  <a:extLst>
                    <a:ext uri="{9D8B030D-6E8A-4147-A177-3AD203B41FA5}">
                      <a16:colId xmlns:a16="http://schemas.microsoft.com/office/drawing/2014/main" val="1661629336"/>
                    </a:ext>
                  </a:extLst>
                </a:gridCol>
                <a:gridCol w="978319">
                  <a:extLst>
                    <a:ext uri="{9D8B030D-6E8A-4147-A177-3AD203B41FA5}">
                      <a16:colId xmlns:a16="http://schemas.microsoft.com/office/drawing/2014/main" val="195519292"/>
                    </a:ext>
                  </a:extLst>
                </a:gridCol>
                <a:gridCol w="1148462">
                  <a:extLst>
                    <a:ext uri="{9D8B030D-6E8A-4147-A177-3AD203B41FA5}">
                      <a16:colId xmlns:a16="http://schemas.microsoft.com/office/drawing/2014/main" val="2488773983"/>
                    </a:ext>
                  </a:extLst>
                </a:gridCol>
                <a:gridCol w="1283575">
                  <a:extLst>
                    <a:ext uri="{9D8B030D-6E8A-4147-A177-3AD203B41FA5}">
                      <a16:colId xmlns:a16="http://schemas.microsoft.com/office/drawing/2014/main" val="37080051"/>
                    </a:ext>
                  </a:extLst>
                </a:gridCol>
              </a:tblGrid>
              <a:tr h="550227">
                <a:tc>
                  <a:txBody>
                    <a:bodyPr/>
                    <a:lstStyle/>
                    <a:p>
                      <a:pPr algn="ctr" rtl="1"/>
                      <a:r>
                        <a:rPr lang="ar-SA" sz="12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أداء الاستثمار</a:t>
                      </a:r>
                      <a:endParaRPr 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يناير – أبريل </a:t>
                      </a:r>
                    </a:p>
                    <a:p>
                      <a:pPr algn="ctr" rtl="1"/>
                      <a:r>
                        <a:rPr lang="ar-SA" sz="12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2023</a:t>
                      </a:r>
                      <a:endParaRPr 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r-CH" sz="1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2022</a:t>
                      </a:r>
                      <a:endParaRPr 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قبل خمس</a:t>
                      </a:r>
                      <a:r>
                        <a:rPr lang="ar-SA" sz="12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سنوات</a:t>
                      </a:r>
                      <a:endParaRPr 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منذ التأسيس</a:t>
                      </a:r>
                      <a:endParaRPr 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15793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2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الأموال النقدية</a:t>
                      </a:r>
                      <a:r>
                        <a:rPr lang="ar-SA" sz="12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الاستراتيجية </a:t>
                      </a:r>
                      <a:r>
                        <a:rPr lang="ar-SA" sz="1200" baseline="0" dirty="0" err="1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للويبو</a:t>
                      </a:r>
                      <a:endParaRPr 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r-CH" sz="11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1.9</a:t>
                      </a:r>
                      <a:endParaRPr lang="en-US" sz="11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r-CH" sz="11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-11.1</a:t>
                      </a:r>
                      <a:endParaRPr lang="en-US" sz="11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r-CH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1.5</a:t>
                      </a:r>
                      <a:endParaRPr 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r-CH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1.2</a:t>
                      </a:r>
                      <a:endParaRPr 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2394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2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العائد المعياري</a:t>
                      </a:r>
                      <a:endParaRPr 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r-CH" sz="11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1.8</a:t>
                      </a:r>
                      <a:endParaRPr lang="en-US" sz="11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r-CH" sz="11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-11.0</a:t>
                      </a:r>
                      <a:endParaRPr lang="en-US" sz="11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r-CH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1.7</a:t>
                      </a:r>
                      <a:endParaRPr 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r-CH" sz="11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1.3</a:t>
                      </a:r>
                      <a:endParaRPr 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44793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2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العائد النسبي</a:t>
                      </a:r>
                      <a:endParaRPr 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r-CH" sz="11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0.1</a:t>
                      </a:r>
                      <a:endParaRPr lang="en-US" sz="11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r-CH" sz="11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-0.1</a:t>
                      </a:r>
                      <a:endParaRPr lang="en-US" sz="11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r-CH" sz="11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-0.2</a:t>
                      </a:r>
                      <a:endParaRPr lang="en-US" sz="11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r-CH" sz="11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-0.1</a:t>
                      </a:r>
                      <a:endParaRPr lang="en-US" sz="11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5670303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SA" sz="3200" dirty="0">
                <a:latin typeface="Calibri" panose="020F0502020204030204" pitchFamily="34" charset="0"/>
                <a:cs typeface="Calibri" panose="020F0502020204030204" pitchFamily="34" charset="0"/>
              </a:rPr>
              <a:t>من المتوقع حدوث تقلبات قصيرة </a:t>
            </a:r>
            <a:r>
              <a:rPr lang="ar-SA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الأجل، </a:t>
            </a:r>
            <a:r>
              <a:rPr lang="ar-SA" sz="3200" dirty="0">
                <a:latin typeface="Calibri" panose="020F0502020204030204" pitchFamily="34" charset="0"/>
                <a:cs typeface="Calibri" panose="020F0502020204030204" pitchFamily="34" charset="0"/>
              </a:rPr>
              <a:t>لكن المحافظ تتسم بالمرونة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-1709057" y="152400"/>
            <a:ext cx="2133600" cy="476250"/>
          </a:xfrm>
        </p:spPr>
        <p:txBody>
          <a:bodyPr/>
          <a:lstStyle/>
          <a:p>
            <a:pPr>
              <a:defRPr/>
            </a:pPr>
            <a:fld id="{DA79EEDA-9492-4994-BB18-1005CD6866B1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507684" y="4953000"/>
            <a:ext cx="6350318" cy="1662747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43" y="1295400"/>
            <a:ext cx="7776230" cy="359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882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68326"/>
            <a:ext cx="8229600" cy="1143000"/>
          </a:xfrm>
        </p:spPr>
        <p:txBody>
          <a:bodyPr/>
          <a:lstStyle/>
          <a:p>
            <a:pPr algn="r" rtl="1"/>
            <a:r>
              <a:rPr lang="ar-SA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الاستثمار متوسط وطويل الأجل والتركيز ينصب على تحقيق الهدف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352925"/>
          </a:xfrm>
        </p:spPr>
        <p:txBody>
          <a:bodyPr/>
          <a:lstStyle/>
          <a:p>
            <a:pPr marL="0" indent="0" algn="r" rtl="1">
              <a:buNone/>
            </a:pPr>
            <a:r>
              <a:rPr lang="ar-SA" sz="1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العائد المستهدف من الأموال الأساسية</a:t>
            </a:r>
            <a:endParaRPr lang="fr-CH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 rtl="1"/>
            <a:r>
              <a:rPr lang="ar-SA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وُضعت استراتيجية </a:t>
            </a:r>
            <a:r>
              <a:rPr lang="ar-SA" sz="1800" dirty="0">
                <a:latin typeface="Calibri" panose="020F0502020204030204" pitchFamily="34" charset="0"/>
                <a:cs typeface="Calibri" panose="020F0502020204030204" pitchFamily="34" charset="0"/>
              </a:rPr>
              <a:t>الاستثمار الحالية في عام </a:t>
            </a:r>
            <a:r>
              <a:rPr lang="ar-SA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2017، </a:t>
            </a:r>
            <a:r>
              <a:rPr lang="ar-SA" sz="1800" dirty="0">
                <a:latin typeface="Calibri" panose="020F0502020204030204" pitchFamily="34" charset="0"/>
                <a:cs typeface="Calibri" panose="020F0502020204030204" pitchFamily="34" charset="0"/>
              </a:rPr>
              <a:t>عندما كان الحفاظ على رأس المال وتحقيق عائد إيجابي يمثل </a:t>
            </a:r>
            <a:r>
              <a:rPr lang="ar-SA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تحدياً </a:t>
            </a:r>
            <a:r>
              <a:rPr lang="ar-SA" sz="1800" dirty="0">
                <a:latin typeface="Calibri" panose="020F0502020204030204" pitchFamily="34" charset="0"/>
                <a:cs typeface="Calibri" panose="020F0502020204030204" pitchFamily="34" charset="0"/>
              </a:rPr>
              <a:t>بسبب معدلات الفائدة </a:t>
            </a:r>
            <a:r>
              <a:rPr lang="ar-SA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السلبية المفروضة على السيولة والسندات عالية </a:t>
            </a:r>
            <a:r>
              <a:rPr lang="ar-SA" sz="1800" dirty="0">
                <a:latin typeface="Calibri" panose="020F0502020204030204" pitchFamily="34" charset="0"/>
                <a:cs typeface="Calibri" panose="020F0502020204030204" pitchFamily="34" charset="0"/>
              </a:rPr>
              <a:t>الجودة </a:t>
            </a:r>
            <a:r>
              <a:rPr lang="ar-SA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المحوطة </a:t>
            </a:r>
            <a:r>
              <a:rPr lang="ar-SA" sz="1800" dirty="0">
                <a:latin typeface="Calibri" panose="020F0502020204030204" pitchFamily="34" charset="0"/>
                <a:cs typeface="Calibri" panose="020F0502020204030204" pitchFamily="34" charset="0"/>
              </a:rPr>
              <a:t>بالفرنك </a:t>
            </a:r>
            <a:r>
              <a:rPr lang="ar-SA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السويسري؛</a:t>
            </a:r>
            <a:endParaRPr lang="ar-SA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r" rtl="1">
              <a:buNone/>
            </a:pPr>
            <a:endParaRPr lang="fr-CH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 rtl="1"/>
            <a:r>
              <a:rPr lang="ar-SA" sz="1800" dirty="0">
                <a:latin typeface="Calibri" panose="020F0502020204030204" pitchFamily="34" charset="0"/>
                <a:cs typeface="Calibri" panose="020F0502020204030204" pitchFamily="34" charset="0"/>
              </a:rPr>
              <a:t>تتنوع الاستثمارات في محفظة </a:t>
            </a:r>
            <a:r>
              <a:rPr lang="ar-SA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الأموال الأساسية إلى </a:t>
            </a:r>
            <a:r>
              <a:rPr lang="ar-SA" sz="1800" dirty="0">
                <a:latin typeface="Calibri" panose="020F0502020204030204" pitchFamily="34" charset="0"/>
                <a:cs typeface="Calibri" panose="020F0502020204030204" pitchFamily="34" charset="0"/>
              </a:rPr>
              <a:t>أصول عالمية </a:t>
            </a:r>
            <a:r>
              <a:rPr lang="ar-SA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تشمل السندات </a:t>
            </a:r>
            <a:r>
              <a:rPr lang="ar-SA" sz="1800" dirty="0">
                <a:latin typeface="Calibri" panose="020F0502020204030204" pitchFamily="34" charset="0"/>
                <a:cs typeface="Calibri" panose="020F0502020204030204" pitchFamily="34" charset="0"/>
              </a:rPr>
              <a:t>والعقارات السويسرية. </a:t>
            </a:r>
            <a:r>
              <a:rPr lang="ar-SA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وعلى </a:t>
            </a:r>
            <a:r>
              <a:rPr lang="ar-SA" sz="1800" dirty="0">
                <a:latin typeface="Calibri" panose="020F0502020204030204" pitchFamily="34" charset="0"/>
                <a:cs typeface="Calibri" panose="020F0502020204030204" pitchFamily="34" charset="0"/>
              </a:rPr>
              <a:t>الرغم من ظروف السوق المالية الصعبة </a:t>
            </a:r>
            <a:r>
              <a:rPr lang="ar-SA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التي شهدها </a:t>
            </a:r>
            <a:r>
              <a:rPr lang="ar-SA" sz="1800" dirty="0">
                <a:latin typeface="Calibri" panose="020F0502020204030204" pitchFamily="34" charset="0"/>
                <a:cs typeface="Calibri" panose="020F0502020204030204" pitchFamily="34" charset="0"/>
              </a:rPr>
              <a:t>عام </a:t>
            </a:r>
            <a:r>
              <a:rPr lang="ar-SA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2022، </a:t>
            </a:r>
            <a:r>
              <a:rPr lang="ar-SA" sz="1800" dirty="0">
                <a:latin typeface="Calibri" panose="020F0502020204030204" pitchFamily="34" charset="0"/>
                <a:cs typeface="Calibri" panose="020F0502020204030204" pitchFamily="34" charset="0"/>
              </a:rPr>
              <a:t>حققت استراتيجية الاستثمار هدفها وحققت </a:t>
            </a:r>
            <a:r>
              <a:rPr lang="ar-SA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عائداً إيجابياً </a:t>
            </a:r>
            <a:r>
              <a:rPr lang="ar-SA" sz="1800" dirty="0">
                <a:latin typeface="Calibri" panose="020F0502020204030204" pitchFamily="34" charset="0"/>
                <a:cs typeface="Calibri" panose="020F0502020204030204" pitchFamily="34" charset="0"/>
              </a:rPr>
              <a:t>على مدى 5 </a:t>
            </a:r>
            <a:r>
              <a:rPr lang="ar-SA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سنوات؛</a:t>
            </a:r>
          </a:p>
          <a:p>
            <a:pPr marL="0" indent="0" algn="r" rtl="1">
              <a:buNone/>
            </a:pPr>
            <a:endParaRPr lang="fr-CH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 rtl="1"/>
            <a:r>
              <a:rPr lang="ar-SA" sz="1800" dirty="0">
                <a:latin typeface="Calibri" panose="020F0502020204030204" pitchFamily="34" charset="0"/>
                <a:cs typeface="Calibri" panose="020F0502020204030204" pitchFamily="34" charset="0"/>
              </a:rPr>
              <a:t>مع نهاية أسعار الفائدة السلبية بالفرنك </a:t>
            </a:r>
            <a:r>
              <a:rPr lang="ar-SA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السويسري، </a:t>
            </a:r>
            <a:r>
              <a:rPr lang="ar-SA" sz="1800" dirty="0">
                <a:latin typeface="Calibri" panose="020F0502020204030204" pitchFamily="34" charset="0"/>
                <a:cs typeface="Calibri" panose="020F0502020204030204" pitchFamily="34" charset="0"/>
              </a:rPr>
              <a:t>يجري العمل على استراتيجية للحد من </a:t>
            </a:r>
            <a:r>
              <a:rPr lang="ar-SA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تقلبات المحفظة؛</a:t>
            </a:r>
          </a:p>
          <a:p>
            <a:pPr algn="r" rtl="1"/>
            <a:endParaRPr lang="ar-SA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 rtl="1"/>
            <a:r>
              <a:rPr lang="ar-SA" sz="1800" dirty="0">
                <a:latin typeface="Calibri" panose="020F0502020204030204" pitchFamily="34" charset="0"/>
                <a:cs typeface="Calibri" panose="020F0502020204030204" pitchFamily="34" charset="0"/>
              </a:rPr>
              <a:t>من المرجح أن تستمر المحفظة في تحقيق عائد إيجابي في المستقبل بالنظر إلى ارتفاع أسعار </a:t>
            </a:r>
            <a:r>
              <a:rPr lang="ar-SA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الفائدة.</a:t>
            </a:r>
            <a:endParaRPr lang="fr-CH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-1752600" y="152400"/>
            <a:ext cx="2133600" cy="476250"/>
          </a:xfrm>
        </p:spPr>
        <p:txBody>
          <a:bodyPr/>
          <a:lstStyle/>
          <a:p>
            <a:pPr>
              <a:defRPr/>
            </a:pPr>
            <a:fld id="{DA79EEDA-9492-4994-BB18-1005CD6866B1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184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sz="3200" dirty="0">
                <a:latin typeface="Calibri" panose="020F0502020204030204" pitchFamily="34" charset="0"/>
                <a:cs typeface="Calibri" panose="020F0502020204030204" pitchFamily="34" charset="0"/>
              </a:rPr>
              <a:t>الاستثمار متوسط وطويل الأجل والتركيز ينصب على تحقيق الهدف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352925"/>
          </a:xfrm>
        </p:spPr>
        <p:txBody>
          <a:bodyPr/>
          <a:lstStyle/>
          <a:p>
            <a:pPr marL="0" indent="0" algn="r" rtl="1">
              <a:buNone/>
            </a:pPr>
            <a:r>
              <a:rPr lang="ar-SA" sz="1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العائد المستهدف من الأموال النقدية الاستراتيجية</a:t>
            </a:r>
          </a:p>
          <a:p>
            <a:pPr marL="0" indent="0" algn="r" rtl="1">
              <a:buNone/>
            </a:pPr>
            <a:endParaRPr lang="fr-CH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 rtl="1"/>
            <a:r>
              <a:rPr lang="ar-SA" sz="1800" dirty="0">
                <a:latin typeface="Calibri" panose="020F0502020204030204" pitchFamily="34" charset="0"/>
                <a:cs typeface="Calibri" panose="020F0502020204030204" pitchFamily="34" charset="0"/>
              </a:rPr>
              <a:t>تتنوع الاستثمارات في </a:t>
            </a:r>
            <a:r>
              <a:rPr lang="ar-SA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محفظة الأموال النقدية </a:t>
            </a:r>
            <a:r>
              <a:rPr lang="ar-SA" sz="1800" dirty="0">
                <a:latin typeface="Calibri" panose="020F0502020204030204" pitchFamily="34" charset="0"/>
                <a:cs typeface="Calibri" panose="020F0502020204030204" pitchFamily="34" charset="0"/>
              </a:rPr>
              <a:t>الاستراتيجية إلى أصول عالمية </a:t>
            </a:r>
            <a:r>
              <a:rPr lang="ar-SA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تشمل السندات </a:t>
            </a:r>
            <a:r>
              <a:rPr lang="ar-SA" sz="1800" dirty="0">
                <a:latin typeface="Calibri" panose="020F0502020204030204" pitchFamily="34" charset="0"/>
                <a:cs typeface="Calibri" panose="020F0502020204030204" pitchFamily="34" charset="0"/>
              </a:rPr>
              <a:t>والأسهم والعقارات السويسرية. </a:t>
            </a:r>
            <a:r>
              <a:rPr lang="ar-SA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وعلى </a:t>
            </a:r>
            <a:r>
              <a:rPr lang="ar-SA" sz="1800" dirty="0">
                <a:latin typeface="Calibri" panose="020F0502020204030204" pitchFamily="34" charset="0"/>
                <a:cs typeface="Calibri" panose="020F0502020204030204" pitchFamily="34" charset="0"/>
              </a:rPr>
              <a:t>الرغم من ظروف السوق المالية الصعبة </a:t>
            </a:r>
            <a:r>
              <a:rPr lang="ar-SA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التي شهدها </a:t>
            </a:r>
            <a:r>
              <a:rPr lang="ar-SA" sz="1800" dirty="0">
                <a:latin typeface="Calibri" panose="020F0502020204030204" pitchFamily="34" charset="0"/>
                <a:cs typeface="Calibri" panose="020F0502020204030204" pitchFamily="34" charset="0"/>
              </a:rPr>
              <a:t>عام </a:t>
            </a:r>
            <a:r>
              <a:rPr lang="ar-SA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2022، </a:t>
            </a:r>
            <a:r>
              <a:rPr lang="ar-SA" sz="1800" dirty="0">
                <a:latin typeface="Calibri" panose="020F0502020204030204" pitchFamily="34" charset="0"/>
                <a:cs typeface="Calibri" panose="020F0502020204030204" pitchFamily="34" charset="0"/>
              </a:rPr>
              <a:t>فإن </a:t>
            </a:r>
            <a:r>
              <a:rPr lang="ar-SA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استثمارات الأموال </a:t>
            </a:r>
            <a:r>
              <a:rPr lang="ar-SA" sz="1800" dirty="0">
                <a:latin typeface="Calibri" panose="020F0502020204030204" pitchFamily="34" charset="0"/>
                <a:cs typeface="Calibri" panose="020F0502020204030204" pitchFamily="34" charset="0"/>
              </a:rPr>
              <a:t>النقدية الاستراتيجية </a:t>
            </a:r>
            <a:r>
              <a:rPr lang="ar-SA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تسلك الطريق </a:t>
            </a:r>
            <a:r>
              <a:rPr lang="ar-SA" sz="1800" dirty="0">
                <a:latin typeface="Calibri" panose="020F0502020204030204" pitchFamily="34" charset="0"/>
                <a:cs typeface="Calibri" panose="020F0502020204030204" pitchFamily="34" charset="0"/>
              </a:rPr>
              <a:t>الصحيح </a:t>
            </a:r>
            <a:r>
              <a:rPr lang="ar-SA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نحو تحقيق </a:t>
            </a:r>
            <a:r>
              <a:rPr lang="ar-SA" sz="1800" dirty="0">
                <a:latin typeface="Calibri" panose="020F0502020204030204" pitchFamily="34" charset="0"/>
                <a:cs typeface="Calibri" panose="020F0502020204030204" pitchFamily="34" charset="0"/>
              </a:rPr>
              <a:t>هدفها الاستثماري طويل الأجل المتمثل </a:t>
            </a:r>
            <a:r>
              <a:rPr lang="ar-SA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في تحقيق عائد بنسبة </a:t>
            </a:r>
            <a:r>
              <a:rPr lang="ar-SA" sz="1800" dirty="0">
                <a:latin typeface="Calibri" panose="020F0502020204030204" pitchFamily="34" charset="0"/>
                <a:cs typeface="Calibri" panose="020F0502020204030204" pitchFamily="34" charset="0"/>
              </a:rPr>
              <a:t>2٪ </a:t>
            </a:r>
            <a:r>
              <a:rPr lang="ar-SA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وتمويل </a:t>
            </a:r>
            <a:r>
              <a:rPr lang="ar-SA" sz="1800" dirty="0">
                <a:latin typeface="Calibri" panose="020F0502020204030204" pitchFamily="34" charset="0"/>
                <a:cs typeface="Calibri" panose="020F0502020204030204" pitchFamily="34" charset="0"/>
              </a:rPr>
              <a:t>التزامات الويبو طويلة الأجل </a:t>
            </a:r>
            <a:r>
              <a:rPr lang="ar-SA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بالكامل في إطار مستحقات </a:t>
            </a:r>
            <a:r>
              <a:rPr lang="ar-SA" sz="1800" dirty="0">
                <a:latin typeface="Calibri" panose="020F0502020204030204" pitchFamily="34" charset="0"/>
                <a:cs typeface="Calibri" panose="020F0502020204030204" pitchFamily="34" charset="0"/>
              </a:rPr>
              <a:t>الموظفين </a:t>
            </a:r>
            <a:r>
              <a:rPr lang="ar-SA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على </a:t>
            </a:r>
            <a:r>
              <a:rPr lang="ar-SA" sz="1800" dirty="0">
                <a:latin typeface="Calibri" panose="020F0502020204030204" pitchFamily="34" charset="0"/>
                <a:cs typeface="Calibri" panose="020F0502020204030204" pitchFamily="34" charset="0"/>
              </a:rPr>
              <a:t>مدى 20 </a:t>
            </a:r>
            <a:r>
              <a:rPr lang="ar-SA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عاماً.</a:t>
            </a:r>
          </a:p>
          <a:p>
            <a:pPr marL="0" indent="0" algn="r" rtl="1">
              <a:buNone/>
            </a:pPr>
            <a:endParaRPr lang="fr-CH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 rtl="1"/>
            <a:r>
              <a:rPr lang="ar-SA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بلغت </a:t>
            </a:r>
            <a:r>
              <a:rPr lang="ar-SA" sz="1800" dirty="0">
                <a:latin typeface="Calibri" panose="020F0502020204030204" pitchFamily="34" charset="0"/>
                <a:cs typeface="Calibri" panose="020F0502020204030204" pitchFamily="34" charset="0"/>
              </a:rPr>
              <a:t>نسبة </a:t>
            </a:r>
            <a:r>
              <a:rPr lang="ar-SA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الوفاء بالالتزامات طويلة الأجل لمستحقات الموظفين نسبة 70</a:t>
            </a:r>
            <a:r>
              <a:rPr lang="ar-SA" sz="1800" dirty="0">
                <a:latin typeface="Calibri" panose="020F0502020204030204" pitchFamily="34" charset="0"/>
                <a:cs typeface="Calibri" panose="020F0502020204030204" pitchFamily="34" charset="0"/>
              </a:rPr>
              <a:t>٪ </a:t>
            </a:r>
            <a:r>
              <a:rPr lang="ar-SA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اعتباراً </a:t>
            </a:r>
            <a:r>
              <a:rPr lang="ar-SA" sz="1800" dirty="0">
                <a:latin typeface="Calibri" panose="020F0502020204030204" pitchFamily="34" charset="0"/>
                <a:cs typeface="Calibri" panose="020F0502020204030204" pitchFamily="34" charset="0"/>
              </a:rPr>
              <a:t>من الربع </a:t>
            </a:r>
            <a:r>
              <a:rPr lang="ar-SA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>الأول لعام 2023.</a:t>
            </a:r>
            <a:endParaRPr lang="fr-CH" sz="1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 rtl="1"/>
            <a:endParaRPr lang="fr-CH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 rtl="1"/>
            <a:endParaRPr lang="fr-CH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 rtl="1"/>
            <a:endParaRPr lang="fr-CH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 rtl="1"/>
            <a:endParaRPr lang="fr-CH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-1709057" y="152400"/>
            <a:ext cx="2133600" cy="476250"/>
          </a:xfrm>
        </p:spPr>
        <p:txBody>
          <a:bodyPr/>
          <a:lstStyle/>
          <a:p>
            <a:pPr>
              <a:defRPr/>
            </a:pPr>
            <a:fld id="{DA79EEDA-9492-4994-BB18-1005CD6866B1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545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sz="3200" dirty="0">
                <a:latin typeface="Calibri" panose="020F0502020204030204" pitchFamily="34" charset="0"/>
                <a:cs typeface="Calibri" panose="020F0502020204030204" pitchFamily="34" charset="0"/>
              </a:rPr>
              <a:t>إطار </a:t>
            </a:r>
            <a:r>
              <a:rPr lang="ar-SA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حوكمة</a:t>
            </a:r>
            <a:r>
              <a:rPr lang="ar-SA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SA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متين مدمج في عملية </a:t>
            </a:r>
            <a:r>
              <a:rPr lang="ar-SA" sz="3200" dirty="0">
                <a:latin typeface="Calibri" panose="020F0502020204030204" pitchFamily="34" charset="0"/>
                <a:cs typeface="Calibri" panose="020F0502020204030204" pitchFamily="34" charset="0"/>
              </a:rPr>
              <a:t>الاستثمار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8720136"/>
              </p:ext>
            </p:extLst>
          </p:nvPr>
        </p:nvGraphicFramePr>
        <p:xfrm>
          <a:off x="76200" y="1692276"/>
          <a:ext cx="4572000" cy="4352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-1657350" y="152400"/>
            <a:ext cx="2133600" cy="476250"/>
          </a:xfrm>
        </p:spPr>
        <p:txBody>
          <a:bodyPr/>
          <a:lstStyle/>
          <a:p>
            <a:pPr>
              <a:defRPr/>
            </a:pPr>
            <a:fld id="{DA79EEDA-9492-4994-BB18-1005CD6866B1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572000" y="1417638"/>
            <a:ext cx="4516582" cy="4906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7"/>
              </a:buBlip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7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7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7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7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7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7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7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7"/>
              </a:buBlip>
              <a:defRPr sz="24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None/>
            </a:pPr>
            <a:endParaRPr 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rtl="1"/>
            <a:r>
              <a:rPr lang="ar-SA" sz="1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لجنة </a:t>
            </a:r>
            <a:r>
              <a:rPr lang="ar-SA" sz="1400" b="1" dirty="0">
                <a:latin typeface="Calibri" panose="020F0502020204030204" pitchFamily="34" charset="0"/>
                <a:cs typeface="Calibri" panose="020F0502020204030204" pitchFamily="34" charset="0"/>
              </a:rPr>
              <a:t>الويبو الاستشارية </a:t>
            </a:r>
            <a:r>
              <a:rPr lang="ar-SA" sz="1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المعنية بالاستثمارات </a:t>
            </a:r>
            <a:r>
              <a:rPr lang="ar-SA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تسدي </a:t>
            </a:r>
            <a:r>
              <a:rPr lang="ar-SA" sz="1400" dirty="0">
                <a:latin typeface="Calibri" panose="020F0502020204030204" pitchFamily="34" charset="0"/>
                <a:cs typeface="Calibri" panose="020F0502020204030204" pitchFamily="34" charset="0"/>
              </a:rPr>
              <a:t>المشورة </a:t>
            </a:r>
            <a:r>
              <a:rPr lang="ar-SA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بشأن استثمار </a:t>
            </a:r>
            <a:r>
              <a:rPr lang="ar-SA" sz="1400" dirty="0">
                <a:latin typeface="Calibri" panose="020F0502020204030204" pitchFamily="34" charset="0"/>
                <a:cs typeface="Calibri" panose="020F0502020204030204" pitchFamily="34" charset="0"/>
              </a:rPr>
              <a:t>أموال المنظمة </a:t>
            </a:r>
            <a:r>
              <a:rPr lang="ar-SA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وفقاً </a:t>
            </a:r>
            <a:r>
              <a:rPr lang="ar-SA" sz="1400" dirty="0">
                <a:latin typeface="Calibri" panose="020F0502020204030204" pitchFamily="34" charset="0"/>
                <a:cs typeface="Calibri" panose="020F0502020204030204" pitchFamily="34" charset="0"/>
              </a:rPr>
              <a:t>لقواعد اللائحة المالية. </a:t>
            </a:r>
            <a:r>
              <a:rPr lang="ar-SA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وتغطي </a:t>
            </a:r>
            <a:r>
              <a:rPr lang="ar-SA" sz="1400" dirty="0">
                <a:latin typeface="Calibri" panose="020F0502020204030204" pitchFamily="34" charset="0"/>
                <a:cs typeface="Calibri" panose="020F0502020204030204" pitchFamily="34" charset="0"/>
              </a:rPr>
              <a:t>هذه </a:t>
            </a:r>
            <a:r>
              <a:rPr lang="ar-SA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المشورة </a:t>
            </a:r>
            <a:r>
              <a:rPr lang="ar-SA" sz="1400" dirty="0">
                <a:latin typeface="Calibri" panose="020F0502020204030204" pitchFamily="34" charset="0"/>
                <a:cs typeface="Calibri" panose="020F0502020204030204" pitchFamily="34" charset="0"/>
              </a:rPr>
              <a:t>مسائل </a:t>
            </a:r>
            <a:r>
              <a:rPr lang="ar-SA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من قبيل </a:t>
            </a:r>
            <a:r>
              <a:rPr lang="ar-SA" sz="1400" dirty="0">
                <a:latin typeface="Calibri" panose="020F0502020204030204" pitchFamily="34" charset="0"/>
                <a:cs typeface="Calibri" panose="020F0502020204030204" pitchFamily="34" charset="0"/>
              </a:rPr>
              <a:t>محتويات سياسة </a:t>
            </a:r>
            <a:r>
              <a:rPr lang="ar-SA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الاستثمار، والاستراتيجية، وتوزيع الأصول، </a:t>
            </a:r>
            <a:r>
              <a:rPr lang="ar-SA" sz="1400" dirty="0">
                <a:latin typeface="Calibri" panose="020F0502020204030204" pitchFamily="34" charset="0"/>
                <a:cs typeface="Calibri" panose="020F0502020204030204" pitchFamily="34" charset="0"/>
              </a:rPr>
              <a:t>ومعايير الأداء </a:t>
            </a:r>
            <a:r>
              <a:rPr lang="ar-SA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المناسبة، </a:t>
            </a:r>
            <a:r>
              <a:rPr lang="ar-SA" sz="1400" dirty="0">
                <a:latin typeface="Calibri" panose="020F0502020204030204" pitchFamily="34" charset="0"/>
                <a:cs typeface="Calibri" panose="020F0502020204030204" pitchFamily="34" charset="0"/>
              </a:rPr>
              <a:t>والمبادئ التوجيهية للاستثمار</a:t>
            </a:r>
            <a:r>
              <a:rPr lang="ar-SA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ar-SA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 rtl="1">
              <a:buNone/>
            </a:pPr>
            <a:endParaRPr lang="fr-CH" sz="1400" b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rtl="1"/>
            <a:r>
              <a:rPr lang="ar-SA" sz="1400" b="1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لجنة الويبو المعنية بإدارة </a:t>
            </a:r>
            <a:r>
              <a:rPr lang="ar-SA" sz="1400" b="1" kern="0" dirty="0">
                <a:latin typeface="Calibri" panose="020F0502020204030204" pitchFamily="34" charset="0"/>
                <a:cs typeface="Calibri" panose="020F0502020204030204" pitchFamily="34" charset="0"/>
              </a:rPr>
              <a:t>المخاطر </a:t>
            </a:r>
            <a:r>
              <a:rPr lang="ar-SA" sz="1400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أرست ثقافة متينة فيما يتعلق بالمخاطر، وهي من يحدد </a:t>
            </a:r>
            <a:r>
              <a:rPr lang="ar-SA" sz="1400" kern="0" dirty="0">
                <a:latin typeface="Calibri" panose="020F0502020204030204" pitchFamily="34" charset="0"/>
                <a:cs typeface="Calibri" panose="020F0502020204030204" pitchFamily="34" charset="0"/>
              </a:rPr>
              <a:t>قابلية المخاطرة بما يتناسب مع تحقيق أهداف الويبو الاستثمارية.</a:t>
            </a:r>
            <a:endParaRPr lang="fr-CH" sz="14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n-US" sz="1400" b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rtl="1"/>
            <a:r>
              <a:rPr lang="ar-SA" sz="1400" b="1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المدققون </a:t>
            </a:r>
            <a:r>
              <a:rPr lang="ar-SA" sz="1400" b="1" kern="0" dirty="0">
                <a:latin typeface="Calibri" panose="020F0502020204030204" pitchFamily="34" charset="0"/>
                <a:cs typeface="Calibri" panose="020F0502020204030204" pitchFamily="34" charset="0"/>
              </a:rPr>
              <a:t>الخارجيون والداخليون </a:t>
            </a:r>
            <a:r>
              <a:rPr lang="ar-SA" sz="1400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يتولون</a:t>
            </a:r>
            <a:r>
              <a:rPr lang="ar-SA" sz="1400" b="1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SA" sz="1400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وظيفة تدقيق </a:t>
            </a:r>
            <a:r>
              <a:rPr lang="ar-SA" sz="1400" kern="0" dirty="0">
                <a:latin typeface="Calibri" panose="020F0502020204030204" pitchFamily="34" charset="0"/>
                <a:cs typeface="Calibri" panose="020F0502020204030204" pitchFamily="34" charset="0"/>
              </a:rPr>
              <a:t>مستقلة </a:t>
            </a:r>
            <a:r>
              <a:rPr lang="ar-SA" sz="1400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ويتحققون </a:t>
            </a:r>
            <a:r>
              <a:rPr lang="ar-SA" sz="1400" kern="0" dirty="0">
                <a:latin typeface="Calibri" panose="020F0502020204030204" pitchFamily="34" charset="0"/>
                <a:cs typeface="Calibri" panose="020F0502020204030204" pitchFamily="34" charset="0"/>
              </a:rPr>
              <a:t>من الضوابط الداخلية المتعلقة بعمليات </a:t>
            </a:r>
            <a:r>
              <a:rPr lang="ar-SA" sz="1400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الاستثمار وإعداد </a:t>
            </a:r>
            <a:r>
              <a:rPr lang="ar-SA" sz="1400" kern="0" dirty="0">
                <a:latin typeface="Calibri" panose="020F0502020204030204" pitchFamily="34" charset="0"/>
                <a:cs typeface="Calibri" panose="020F0502020204030204" pitchFamily="34" charset="0"/>
              </a:rPr>
              <a:t>التقارير</a:t>
            </a:r>
            <a:r>
              <a:rPr lang="ar-SA" sz="1400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endParaRPr lang="en-US" sz="1400" b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rtl="1"/>
            <a:r>
              <a:rPr lang="ar-SA" sz="1400" b="1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اللجنة </a:t>
            </a:r>
            <a:r>
              <a:rPr lang="ar-SA" sz="1400" b="1" kern="0" dirty="0">
                <a:latin typeface="Calibri" panose="020F0502020204030204" pitchFamily="34" charset="0"/>
                <a:cs typeface="Calibri" panose="020F0502020204030204" pitchFamily="34" charset="0"/>
              </a:rPr>
              <a:t>الاستشارية المستقلة </a:t>
            </a:r>
            <a:r>
              <a:rPr lang="ar-SA" sz="1400" b="1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للرقابة </a:t>
            </a:r>
            <a:r>
              <a:rPr lang="ar-SA" sz="1400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تؤدي</a:t>
            </a:r>
            <a:r>
              <a:rPr lang="ar-SA" sz="1400" b="1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SA" sz="1400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دوراً استشارياً متخصصاً ومستقلاً وتضمن </a:t>
            </a:r>
            <a:r>
              <a:rPr lang="ar-SA" sz="1400" kern="0" dirty="0">
                <a:latin typeface="Calibri" panose="020F0502020204030204" pitchFamily="34" charset="0"/>
                <a:cs typeface="Calibri" panose="020F0502020204030204" pitchFamily="34" charset="0"/>
              </a:rPr>
              <a:t>الإشراف على أنشطة الاستثمار</a:t>
            </a:r>
            <a:r>
              <a:rPr lang="ar-SA" sz="1400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 algn="just" rtl="1">
              <a:buNone/>
            </a:pPr>
            <a:endParaRPr lang="ar-SA" sz="14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rtl="1"/>
            <a:r>
              <a:rPr lang="ar-SA" sz="1400" b="1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الدول </a:t>
            </a:r>
            <a:r>
              <a:rPr lang="ar-SA" sz="1400" b="1" kern="0" dirty="0">
                <a:latin typeface="Calibri" panose="020F0502020204030204" pitchFamily="34" charset="0"/>
                <a:cs typeface="Calibri" panose="020F0502020204030204" pitchFamily="34" charset="0"/>
              </a:rPr>
              <a:t>الأعضاء في الويبو </a:t>
            </a:r>
            <a:r>
              <a:rPr lang="ar-SA" sz="1400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تخول </a:t>
            </a:r>
            <a:r>
              <a:rPr lang="ar-SA" sz="1400" kern="0" dirty="0">
                <a:latin typeface="Calibri" panose="020F0502020204030204" pitchFamily="34" charset="0"/>
                <a:cs typeface="Calibri" panose="020F0502020204030204" pitchFamily="34" charset="0"/>
              </a:rPr>
              <a:t>ا</a:t>
            </a:r>
            <a:r>
              <a:rPr lang="ar-SA" sz="1400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لأمانة سلطة الاستثمار وفقاً </a:t>
            </a:r>
            <a:r>
              <a:rPr lang="ar-SA" sz="1400" kern="0" dirty="0">
                <a:latin typeface="Calibri" panose="020F0502020204030204" pitchFamily="34" charset="0"/>
                <a:cs typeface="Calibri" panose="020F0502020204030204" pitchFamily="34" charset="0"/>
              </a:rPr>
              <a:t>لسياسة الويبو بشأن الاستثمارات.</a:t>
            </a:r>
          </a:p>
        </p:txBody>
      </p:sp>
    </p:spTree>
    <p:extLst>
      <p:ext uri="{BB962C8B-B14F-4D97-AF65-F5344CB8AC3E}">
        <p14:creationId xmlns:p14="http://schemas.microsoft.com/office/powerpoint/2010/main" val="2435995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_english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template_english</Template>
  <TotalTime>33265</TotalTime>
  <Words>651</Words>
  <Application>Microsoft Office PowerPoint</Application>
  <PresentationFormat>On-screen Show (4:3)</PresentationFormat>
  <Paragraphs>138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Microsoft Sans Serif</vt:lpstr>
      <vt:lpstr>ヒラギノ角ゴ Pro W3</vt:lpstr>
      <vt:lpstr>template_english</vt:lpstr>
      <vt:lpstr>PowerPoint Presentation</vt:lpstr>
      <vt:lpstr>الأسواق العالمية - انتعاش فاتر حتى الآن في معظم فئات الأصول</vt:lpstr>
      <vt:lpstr>من المتوقع حدوث تقلبات قصيرة الأجل، لكن المحافظ تتسم بالمرونة</vt:lpstr>
      <vt:lpstr>من المتوقع حدوث تقلبات قصيرة الأجل، لكن المحافظ تتسم بالمرونة</vt:lpstr>
      <vt:lpstr>الاستثمار متوسط وطويل الأجل والتركيز ينصب على تحقيق الهدف</vt:lpstr>
      <vt:lpstr>الاستثمار متوسط وطويل الأجل والتركيز ينصب على تحقيق الهدف</vt:lpstr>
      <vt:lpstr>إطار حوكمة متين مدمج في عملية الاستثمار</vt:lpstr>
    </vt:vector>
  </TitlesOfParts>
  <Company>World Intellectual Property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CHEN Seong Joon</dc:creator>
  <cp:keywords>FOR OFFICIAL USE ONLY</cp:keywords>
  <cp:lastModifiedBy>GENOUD Anne</cp:lastModifiedBy>
  <cp:revision>448</cp:revision>
  <cp:lastPrinted>2023-05-15T10:45:46Z</cp:lastPrinted>
  <dcterms:created xsi:type="dcterms:W3CDTF">2018-02-22T10:36:31Z</dcterms:created>
  <dcterms:modified xsi:type="dcterms:W3CDTF">2023-06-08T09:05:01Z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e5830c90-e4ea-41a2-82d7-c7d111c92112</vt:lpwstr>
  </property>
  <property fmtid="{D5CDD505-2E9C-101B-9397-08002B2CF9AE}" pid="3" name="Classification">
    <vt:lpwstr>For Official Use Only</vt:lpwstr>
  </property>
  <property fmtid="{D5CDD505-2E9C-101B-9397-08002B2CF9AE}" pid="4" name="VisualMarkings">
    <vt:lpwstr>Footer</vt:lpwstr>
  </property>
  <property fmtid="{D5CDD505-2E9C-101B-9397-08002B2CF9AE}" pid="5" name="Alignment">
    <vt:lpwstr>Centre</vt:lpwstr>
  </property>
  <property fmtid="{D5CDD505-2E9C-101B-9397-08002B2CF9AE}" pid="6" name="Language">
    <vt:lpwstr>English</vt:lpwstr>
  </property>
  <property fmtid="{D5CDD505-2E9C-101B-9397-08002B2CF9AE}" pid="7" name="TCSClassification">
    <vt:lpwstr>FOR OFFICIAL USE ONLY</vt:lpwstr>
  </property>
  <property fmtid="{D5CDD505-2E9C-101B-9397-08002B2CF9AE}" pid="8" name="MSIP_Label_bfc084f7-b690-4c43-8ee6-d475b6d3461d_Enabled">
    <vt:lpwstr>true</vt:lpwstr>
  </property>
  <property fmtid="{D5CDD505-2E9C-101B-9397-08002B2CF9AE}" pid="9" name="MSIP_Label_bfc084f7-b690-4c43-8ee6-d475b6d3461d_SetDate">
    <vt:lpwstr>2023-06-08T09:04:41Z</vt:lpwstr>
  </property>
  <property fmtid="{D5CDD505-2E9C-101B-9397-08002B2CF9AE}" pid="10" name="MSIP_Label_bfc084f7-b690-4c43-8ee6-d475b6d3461d_Method">
    <vt:lpwstr>Standard</vt:lpwstr>
  </property>
  <property fmtid="{D5CDD505-2E9C-101B-9397-08002B2CF9AE}" pid="11" name="MSIP_Label_bfc084f7-b690-4c43-8ee6-d475b6d3461d_Name">
    <vt:lpwstr>FOR OFFICIAL USE ONLY</vt:lpwstr>
  </property>
  <property fmtid="{D5CDD505-2E9C-101B-9397-08002B2CF9AE}" pid="12" name="MSIP_Label_bfc084f7-b690-4c43-8ee6-d475b6d3461d_SiteId">
    <vt:lpwstr>faa31b06-8ccc-48c9-867f-f7510dd11c02</vt:lpwstr>
  </property>
  <property fmtid="{D5CDD505-2E9C-101B-9397-08002B2CF9AE}" pid="13" name="MSIP_Label_bfc084f7-b690-4c43-8ee6-d475b6d3461d_ActionId">
    <vt:lpwstr>fd6d8df6-d35c-4204-b53b-f90a4e0fcf5c</vt:lpwstr>
  </property>
  <property fmtid="{D5CDD505-2E9C-101B-9397-08002B2CF9AE}" pid="14" name="MSIP_Label_bfc084f7-b690-4c43-8ee6-d475b6d3461d_ContentBits">
    <vt:lpwstr>2</vt:lpwstr>
  </property>
</Properties>
</file>