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handoutMasterIdLst>
    <p:handoutMasterId r:id="rId20"/>
  </p:handoutMasterIdLst>
  <p:sldIdLst>
    <p:sldId id="256" r:id="rId2"/>
    <p:sldId id="257" r:id="rId3"/>
    <p:sldId id="291" r:id="rId4"/>
    <p:sldId id="268" r:id="rId5"/>
    <p:sldId id="292" r:id="rId6"/>
    <p:sldId id="289" r:id="rId7"/>
    <p:sldId id="286" r:id="rId8"/>
    <p:sldId id="270" r:id="rId9"/>
    <p:sldId id="260" r:id="rId10"/>
    <p:sldId id="274" r:id="rId11"/>
    <p:sldId id="276" r:id="rId12"/>
    <p:sldId id="265" r:id="rId13"/>
    <p:sldId id="272" r:id="rId14"/>
    <p:sldId id="266" r:id="rId15"/>
    <p:sldId id="288" r:id="rId16"/>
    <p:sldId id="267" r:id="rId17"/>
    <p:sldId id="259" r:id="rId18"/>
  </p:sldIdLst>
  <p:sldSz cx="9144000" cy="5143500" type="screen16x9"/>
  <p:notesSz cx="6858000" cy="9144000"/>
  <p:defaultTextStyle>
    <a:defPPr>
      <a:defRPr lang="en-US"/>
    </a:defPPr>
    <a:lvl1pPr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hauna" initials="CS" lastIdx="1" clrIdx="0">
    <p:extLst>
      <p:ext uri="{19B8F6BF-5375-455C-9EA6-DF929625EA0E}">
        <p15:presenceInfo xmlns:p15="http://schemas.microsoft.com/office/powerpoint/2012/main" userId="S-1-5-21-3637208745-3825800285-422149103-1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6" autoAdjust="0"/>
    <p:restoredTop sz="93780" autoAdjust="0"/>
  </p:normalViewPr>
  <p:slideViewPr>
    <p:cSldViewPr>
      <p:cViewPr varScale="1">
        <p:scale>
          <a:sx n="81" d="100"/>
          <a:sy n="81" d="100"/>
        </p:scale>
        <p:origin x="11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es-ES" sz="1400" b="1" noProof="0" dirty="0"/>
              <a:t>n.º de artículos en el Reglamento</a:t>
            </a:r>
          </a:p>
        </c:rich>
      </c:tx>
      <c:layout>
        <c:manualLayout>
          <c:xMode val="edge"/>
          <c:yMode val="edge"/>
          <c:x val="0.14310367132901777"/>
          <c:y val="3.2564102564102561E-2"/>
        </c:manualLayout>
      </c:layout>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Foglio1!$B$1</c:f>
              <c:strCache>
                <c:ptCount val="1"/>
                <c:pt idx="0">
                  <c:v>Actual</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77</c:v>
                </c:pt>
              </c:numCache>
            </c:numRef>
          </c:val>
          <c:extLst>
            <c:ext xmlns:c16="http://schemas.microsoft.com/office/drawing/2014/chart" uri="{C3380CC4-5D6E-409C-BE32-E72D297353CC}">
              <c16:uniqueId val="{00000000-580E-4CF0-B894-40111EBFE1A7}"/>
            </c:ext>
          </c:extLst>
        </c:ser>
        <c:ser>
          <c:idx val="1"/>
          <c:order val="1"/>
          <c:tx>
            <c:strRef>
              <c:f>Foglio1!$C$1</c:f>
              <c:strCache>
                <c:ptCount val="1"/>
                <c:pt idx="0">
                  <c:v>Propuesta</c:v>
                </c:pt>
              </c:strCache>
            </c:strRef>
          </c:tx>
          <c:spPr>
            <a:solidFill>
              <a:srgbClr val="6D2077"/>
            </a:solidFill>
            <a:ln>
              <a:noFill/>
            </a:ln>
            <a:effectLst/>
          </c:spPr>
          <c:invertIfNegative val="0"/>
          <c:cat>
            <c:numRef>
              <c:f>Foglio1!$A$2</c:f>
              <c:numCache>
                <c:formatCode>General</c:formatCode>
                <c:ptCount val="1"/>
              </c:numCache>
            </c:numRef>
          </c:cat>
          <c:val>
            <c:numRef>
              <c:f>Foglio1!$C$2</c:f>
              <c:numCache>
                <c:formatCode>General</c:formatCode>
                <c:ptCount val="1"/>
                <c:pt idx="0">
                  <c:v>69</c:v>
                </c:pt>
              </c:numCache>
            </c:numRef>
          </c:val>
          <c:extLst>
            <c:ext xmlns:c16="http://schemas.microsoft.com/office/drawing/2014/chart" uri="{C3380CC4-5D6E-409C-BE32-E72D297353CC}">
              <c16:uniqueId val="{00000001-580E-4CF0-B894-40111EBFE1A7}"/>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majorUnit val="20"/>
      </c:valAx>
      <c:spPr>
        <a:noFill/>
        <a:ln>
          <a:noFill/>
        </a:ln>
        <a:effectLst/>
      </c:spPr>
    </c:plotArea>
    <c:legend>
      <c:legendPos val="b"/>
      <c:layout>
        <c:manualLayout>
          <c:xMode val="edge"/>
          <c:yMode val="edge"/>
          <c:x val="0.21255825579812035"/>
          <c:y val="0.82561923076923072"/>
          <c:w val="0.63395443598988921"/>
          <c:h val="0.10381075407718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r>
              <a:rPr lang="es-ES" sz="1400" b="1" i="0" u="none" strike="noStrike" baseline="0" dirty="0">
                <a:solidFill>
                  <a:prstClr val="black">
                    <a:lumMod val="65000"/>
                    <a:lumOff val="35000"/>
                  </a:prstClr>
                </a:solidFill>
                <a:latin typeface="+mn-lt"/>
                <a:ea typeface="+mn-ea"/>
                <a:cs typeface="+mn-cs"/>
              </a:rPr>
              <a:t>n.º de reglas en el Reglamento</a:t>
            </a:r>
          </a:p>
        </c:rich>
      </c:tx>
      <c:layout>
        <c:manualLayout>
          <c:xMode val="edge"/>
          <c:yMode val="edge"/>
          <c:x val="0.13914902499130921"/>
          <c:y val="2.894586894586894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9.0264038221295473E-2"/>
          <c:y val="0.16306923076923077"/>
          <c:w val="0.85924558875271806"/>
          <c:h val="0.57150488842546998"/>
        </c:manualLayout>
      </c:layout>
      <c:barChart>
        <c:barDir val="col"/>
        <c:grouping val="clustered"/>
        <c:varyColors val="0"/>
        <c:ser>
          <c:idx val="0"/>
          <c:order val="0"/>
          <c:tx>
            <c:strRef>
              <c:f>Foglio1!$B$1</c:f>
              <c:strCache>
                <c:ptCount val="1"/>
                <c:pt idx="0">
                  <c:v>Actual</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71</c:v>
                </c:pt>
              </c:numCache>
            </c:numRef>
          </c:val>
          <c:extLst>
            <c:ext xmlns:c16="http://schemas.microsoft.com/office/drawing/2014/chart" uri="{C3380CC4-5D6E-409C-BE32-E72D297353CC}">
              <c16:uniqueId val="{00000000-64D8-4C07-A206-E6B4B19E079F}"/>
            </c:ext>
          </c:extLst>
        </c:ser>
        <c:ser>
          <c:idx val="1"/>
          <c:order val="1"/>
          <c:tx>
            <c:strRef>
              <c:f>Foglio1!$C$1</c:f>
              <c:strCache>
                <c:ptCount val="1"/>
                <c:pt idx="0">
                  <c:v>Propuesta</c:v>
                </c:pt>
              </c:strCache>
            </c:strRef>
          </c:tx>
          <c:spPr>
            <a:solidFill>
              <a:srgbClr val="6D2077"/>
            </a:solidFill>
            <a:ln>
              <a:solidFill>
                <a:srgbClr val="F68D2E"/>
              </a:solidFill>
            </a:ln>
            <a:effectLst/>
          </c:spPr>
          <c:invertIfNegative val="0"/>
          <c:dPt>
            <c:idx val="0"/>
            <c:invertIfNegative val="0"/>
            <c:bubble3D val="0"/>
            <c:spPr>
              <a:solidFill>
                <a:srgbClr val="6D2077"/>
              </a:solidFill>
              <a:ln>
                <a:noFill/>
              </a:ln>
              <a:effectLst/>
            </c:spPr>
            <c:extLst>
              <c:ext xmlns:c16="http://schemas.microsoft.com/office/drawing/2014/chart" uri="{C3380CC4-5D6E-409C-BE32-E72D297353CC}">
                <c16:uniqueId val="{00000000-7C87-4074-B0D7-CE56F1B6A4ED}"/>
              </c:ext>
            </c:extLst>
          </c:dPt>
          <c:cat>
            <c:numRef>
              <c:f>Foglio1!$A$2</c:f>
              <c:numCache>
                <c:formatCode>General</c:formatCode>
                <c:ptCount val="1"/>
              </c:numCache>
            </c:numRef>
          </c:cat>
          <c:val>
            <c:numRef>
              <c:f>Foglio1!$C$2</c:f>
              <c:numCache>
                <c:formatCode>General</c:formatCode>
                <c:ptCount val="1"/>
                <c:pt idx="0">
                  <c:v>51</c:v>
                </c:pt>
              </c:numCache>
            </c:numRef>
          </c:val>
          <c:extLst>
            <c:ext xmlns:c16="http://schemas.microsoft.com/office/drawing/2014/chart" uri="{C3380CC4-5D6E-409C-BE32-E72D297353CC}">
              <c16:uniqueId val="{00000001-64D8-4C07-A206-E6B4B19E079F}"/>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valAx>
      <c:spPr>
        <a:noFill/>
        <a:ln>
          <a:noFill/>
        </a:ln>
        <a:effectLst/>
      </c:spPr>
    </c:plotArea>
    <c:legend>
      <c:legendPos val="b"/>
      <c:layout>
        <c:manualLayout>
          <c:xMode val="edge"/>
          <c:yMode val="edge"/>
          <c:x val="0.19817742827208412"/>
          <c:y val="0.77134572649572664"/>
          <c:w val="0.64474033972157241"/>
          <c:h val="9.24952266720277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BA865-31FF-4110-AF60-64E190BF1FE2}"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15D2C2D7-1348-4227-977D-2F283ADDC140}">
      <dgm:prSet phldrT="[Text]" custT="1"/>
      <dgm:spPr/>
      <dgm:t>
        <a:bodyPr/>
        <a:lstStyle/>
        <a:p>
          <a:r>
            <a:rPr lang="es-ES" sz="1100" dirty="0"/>
            <a:t>Reglamentos y decisiones de otros órganos de gobierno</a:t>
          </a:r>
        </a:p>
      </dgm:t>
    </dgm:pt>
    <dgm:pt modelId="{0715E23F-8496-4EA4-A858-657143A314B5}" type="parTrans" cxnId="{E69D1E39-9E41-450E-AAE7-98A624F7E490}">
      <dgm:prSet/>
      <dgm:spPr/>
      <dgm:t>
        <a:bodyPr/>
        <a:lstStyle/>
        <a:p>
          <a:endParaRPr lang="en-US"/>
        </a:p>
      </dgm:t>
    </dgm:pt>
    <dgm:pt modelId="{A2C6D34D-4AFD-460D-8259-9A2E183ACF6D}" type="sibTrans" cxnId="{E69D1E39-9E41-450E-AAE7-98A624F7E490}">
      <dgm:prSet/>
      <dgm:spPr/>
      <dgm:t>
        <a:bodyPr/>
        <a:lstStyle/>
        <a:p>
          <a:endParaRPr lang="en-US"/>
        </a:p>
      </dgm:t>
    </dgm:pt>
    <dgm:pt modelId="{89F9F25A-3CCC-48B2-B810-5BF715062C45}">
      <dgm:prSet custT="1"/>
      <dgm:spPr/>
      <dgm:t>
        <a:bodyPr/>
        <a:lstStyle/>
        <a:p>
          <a:r>
            <a:rPr lang="es-ES" sz="1100" dirty="0"/>
            <a:t>Reglas</a:t>
          </a:r>
          <a:r>
            <a:rPr lang="es-ES" sz="1400" dirty="0"/>
            <a:t> </a:t>
          </a:r>
        </a:p>
      </dgm:t>
    </dgm:pt>
    <dgm:pt modelId="{9ACE8D4C-6330-4C00-80E9-2ABEE3E274C8}" type="parTrans" cxnId="{B0BC6321-1BF4-4BE8-9E4D-46BFA147E719}">
      <dgm:prSet/>
      <dgm:spPr/>
      <dgm:t>
        <a:bodyPr/>
        <a:lstStyle/>
        <a:p>
          <a:endParaRPr lang="en-US"/>
        </a:p>
      </dgm:t>
    </dgm:pt>
    <dgm:pt modelId="{1C717574-0C8C-46BE-B056-23362D5BA858}" type="sibTrans" cxnId="{B0BC6321-1BF4-4BE8-9E4D-46BFA147E719}">
      <dgm:prSet/>
      <dgm:spPr/>
      <dgm:t>
        <a:bodyPr/>
        <a:lstStyle/>
        <a:p>
          <a:endParaRPr lang="en-US"/>
        </a:p>
      </dgm:t>
    </dgm:pt>
    <dgm:pt modelId="{43F334E9-9382-4B65-BD42-99F1BE014432}">
      <dgm:prSet custT="1"/>
      <dgm:spPr/>
      <dgm:t>
        <a:bodyPr/>
        <a:lstStyle/>
        <a:p>
          <a:r>
            <a:rPr lang="es-ES" sz="1100" dirty="0"/>
            <a:t>Procedimientos operativos estándar, manuales y directrices</a:t>
          </a:r>
        </a:p>
      </dgm:t>
    </dgm:pt>
    <dgm:pt modelId="{7E2B99E7-6A95-4F8E-9F60-759411C55019}" type="parTrans" cxnId="{5619BB3F-949E-444F-883B-724AB3B3E7A5}">
      <dgm:prSet/>
      <dgm:spPr/>
      <dgm:t>
        <a:bodyPr/>
        <a:lstStyle/>
        <a:p>
          <a:endParaRPr lang="en-US"/>
        </a:p>
      </dgm:t>
    </dgm:pt>
    <dgm:pt modelId="{8069AB71-3126-4881-A43D-5D3567DC7F8A}" type="sibTrans" cxnId="{5619BB3F-949E-444F-883B-724AB3B3E7A5}">
      <dgm:prSet/>
      <dgm:spPr/>
      <dgm:t>
        <a:bodyPr/>
        <a:lstStyle/>
        <a:p>
          <a:endParaRPr lang="en-US"/>
        </a:p>
      </dgm:t>
    </dgm:pt>
    <dgm:pt modelId="{D2B70157-EAD0-4EBC-A80D-2A31CCA1B135}">
      <dgm:prSet custT="1"/>
      <dgm:spPr/>
      <dgm:t>
        <a:bodyPr/>
        <a:lstStyle/>
        <a:p>
          <a:r>
            <a:rPr lang="es-ES" sz="1100" dirty="0"/>
            <a:t>Órdenes de servicio </a:t>
          </a:r>
        </a:p>
      </dgm:t>
    </dgm:pt>
    <dgm:pt modelId="{F7FDF065-5BF6-42C1-B0B3-014D22AFF694}" type="parTrans" cxnId="{1743C80C-E6D0-47E3-903D-BE506FAF9B8B}">
      <dgm:prSet/>
      <dgm:spPr/>
      <dgm:t>
        <a:bodyPr/>
        <a:lstStyle/>
        <a:p>
          <a:endParaRPr lang="en-US"/>
        </a:p>
      </dgm:t>
    </dgm:pt>
    <dgm:pt modelId="{959C6CEE-0C41-44DC-9BF4-BD645DA2D51E}" type="sibTrans" cxnId="{1743C80C-E6D0-47E3-903D-BE506FAF9B8B}">
      <dgm:prSet/>
      <dgm:spPr/>
      <dgm:t>
        <a:bodyPr/>
        <a:lstStyle/>
        <a:p>
          <a:endParaRPr lang="en-US"/>
        </a:p>
      </dgm:t>
    </dgm:pt>
    <dgm:pt modelId="{2EC4D980-502E-476C-9348-A90CB39E75A4}" type="pres">
      <dgm:prSet presAssocID="{401BA865-31FF-4110-AF60-64E190BF1FE2}" presName="compositeShape" presStyleCnt="0">
        <dgm:presLayoutVars>
          <dgm:dir/>
          <dgm:resizeHandles/>
        </dgm:presLayoutVars>
      </dgm:prSet>
      <dgm:spPr/>
      <dgm:t>
        <a:bodyPr/>
        <a:lstStyle/>
        <a:p>
          <a:endParaRPr lang="en-US"/>
        </a:p>
      </dgm:t>
    </dgm:pt>
    <dgm:pt modelId="{F75F640F-0124-4AE5-A382-C33E7372AF8D}" type="pres">
      <dgm:prSet presAssocID="{401BA865-31FF-4110-AF60-64E190BF1FE2}" presName="pyramid" presStyleLbl="node1" presStyleIdx="0" presStyleCnt="1" custLinFactNeighborX="-49100" custLinFactNeighborY="2289"/>
      <dgm:spPr/>
      <dgm:t>
        <a:bodyPr/>
        <a:lstStyle/>
        <a:p>
          <a:endParaRPr lang="en-US"/>
        </a:p>
      </dgm:t>
    </dgm:pt>
    <dgm:pt modelId="{D7EA2226-F106-4DE5-927D-A4E5770CCEA4}" type="pres">
      <dgm:prSet presAssocID="{401BA865-31FF-4110-AF60-64E190BF1FE2}" presName="theList" presStyleCnt="0"/>
      <dgm:spPr/>
      <dgm:t>
        <a:bodyPr/>
        <a:lstStyle/>
        <a:p>
          <a:endParaRPr lang="en-US"/>
        </a:p>
      </dgm:t>
    </dgm:pt>
    <dgm:pt modelId="{489CCE7B-FC7C-4811-9937-DB1AA8CB1CD2}" type="pres">
      <dgm:prSet presAssocID="{15D2C2D7-1348-4227-977D-2F283ADDC140}" presName="aNode" presStyleLbl="fgAcc1" presStyleIdx="0" presStyleCnt="4" custLinFactNeighborX="-2547">
        <dgm:presLayoutVars>
          <dgm:bulletEnabled val="1"/>
        </dgm:presLayoutVars>
      </dgm:prSet>
      <dgm:spPr/>
      <dgm:t>
        <a:bodyPr/>
        <a:lstStyle/>
        <a:p>
          <a:endParaRPr lang="en-US"/>
        </a:p>
      </dgm:t>
    </dgm:pt>
    <dgm:pt modelId="{9D1843A3-630B-439A-8A8B-69A9C90D3DE5}" type="pres">
      <dgm:prSet presAssocID="{15D2C2D7-1348-4227-977D-2F283ADDC140}" presName="aSpace" presStyleCnt="0"/>
      <dgm:spPr/>
      <dgm:t>
        <a:bodyPr/>
        <a:lstStyle/>
        <a:p>
          <a:endParaRPr lang="en-US"/>
        </a:p>
      </dgm:t>
    </dgm:pt>
    <dgm:pt modelId="{D3583F90-736E-4B1D-A989-AC7906400438}" type="pres">
      <dgm:prSet presAssocID="{89F9F25A-3CCC-48B2-B810-5BF715062C45}" presName="aNode" presStyleLbl="fgAcc1" presStyleIdx="1" presStyleCnt="4" custLinFactNeighborX="-2547">
        <dgm:presLayoutVars>
          <dgm:bulletEnabled val="1"/>
        </dgm:presLayoutVars>
      </dgm:prSet>
      <dgm:spPr/>
      <dgm:t>
        <a:bodyPr/>
        <a:lstStyle/>
        <a:p>
          <a:endParaRPr lang="en-US"/>
        </a:p>
      </dgm:t>
    </dgm:pt>
    <dgm:pt modelId="{4F4C84DC-E27F-4D93-ADA3-6F4BA0C5F4D7}" type="pres">
      <dgm:prSet presAssocID="{89F9F25A-3CCC-48B2-B810-5BF715062C45}" presName="aSpace" presStyleCnt="0"/>
      <dgm:spPr/>
      <dgm:t>
        <a:bodyPr/>
        <a:lstStyle/>
        <a:p>
          <a:endParaRPr lang="en-US"/>
        </a:p>
      </dgm:t>
    </dgm:pt>
    <dgm:pt modelId="{E5B880DE-8826-494E-A361-B942923B973F}" type="pres">
      <dgm:prSet presAssocID="{D2B70157-EAD0-4EBC-A80D-2A31CCA1B135}" presName="aNode" presStyleLbl="fgAcc1" presStyleIdx="2" presStyleCnt="4" custLinFactNeighborX="-2547">
        <dgm:presLayoutVars>
          <dgm:bulletEnabled val="1"/>
        </dgm:presLayoutVars>
      </dgm:prSet>
      <dgm:spPr/>
      <dgm:t>
        <a:bodyPr/>
        <a:lstStyle/>
        <a:p>
          <a:endParaRPr lang="en-US"/>
        </a:p>
      </dgm:t>
    </dgm:pt>
    <dgm:pt modelId="{2901EC83-2570-4F32-8B6D-966BA9B1C927}" type="pres">
      <dgm:prSet presAssocID="{D2B70157-EAD0-4EBC-A80D-2A31CCA1B135}" presName="aSpace" presStyleCnt="0"/>
      <dgm:spPr/>
      <dgm:t>
        <a:bodyPr/>
        <a:lstStyle/>
        <a:p>
          <a:endParaRPr lang="en-US"/>
        </a:p>
      </dgm:t>
    </dgm:pt>
    <dgm:pt modelId="{88B04146-E3E5-40FA-8EB3-1156804F0083}" type="pres">
      <dgm:prSet presAssocID="{43F334E9-9382-4B65-BD42-99F1BE014432}" presName="aNode" presStyleLbl="fgAcc1" presStyleIdx="3" presStyleCnt="4" custLinFactNeighborX="-2547">
        <dgm:presLayoutVars>
          <dgm:bulletEnabled val="1"/>
        </dgm:presLayoutVars>
      </dgm:prSet>
      <dgm:spPr/>
      <dgm:t>
        <a:bodyPr/>
        <a:lstStyle/>
        <a:p>
          <a:endParaRPr lang="en-US"/>
        </a:p>
      </dgm:t>
    </dgm:pt>
    <dgm:pt modelId="{9BB6C0B3-039B-48C3-8FE2-C4F1B1190F99}" type="pres">
      <dgm:prSet presAssocID="{43F334E9-9382-4B65-BD42-99F1BE014432}" presName="aSpace" presStyleCnt="0"/>
      <dgm:spPr/>
      <dgm:t>
        <a:bodyPr/>
        <a:lstStyle/>
        <a:p>
          <a:endParaRPr lang="en-US"/>
        </a:p>
      </dgm:t>
    </dgm:pt>
  </dgm:ptLst>
  <dgm:cxnLst>
    <dgm:cxn modelId="{179786ED-7BE2-4E93-89D2-DA4309428D06}" type="presOf" srcId="{15D2C2D7-1348-4227-977D-2F283ADDC140}" destId="{489CCE7B-FC7C-4811-9937-DB1AA8CB1CD2}" srcOrd="0" destOrd="0" presId="urn:microsoft.com/office/officeart/2005/8/layout/pyramid2"/>
    <dgm:cxn modelId="{0B2B8003-63D9-4EBF-BCEA-16A14BEB874F}" type="presOf" srcId="{401BA865-31FF-4110-AF60-64E190BF1FE2}" destId="{2EC4D980-502E-476C-9348-A90CB39E75A4}" srcOrd="0" destOrd="0" presId="urn:microsoft.com/office/officeart/2005/8/layout/pyramid2"/>
    <dgm:cxn modelId="{180A16F2-CC7C-4ECB-B583-907A58001E27}" type="presOf" srcId="{43F334E9-9382-4B65-BD42-99F1BE014432}" destId="{88B04146-E3E5-40FA-8EB3-1156804F0083}" srcOrd="0" destOrd="0" presId="urn:microsoft.com/office/officeart/2005/8/layout/pyramid2"/>
    <dgm:cxn modelId="{5619BB3F-949E-444F-883B-724AB3B3E7A5}" srcId="{401BA865-31FF-4110-AF60-64E190BF1FE2}" destId="{43F334E9-9382-4B65-BD42-99F1BE014432}" srcOrd="3" destOrd="0" parTransId="{7E2B99E7-6A95-4F8E-9F60-759411C55019}" sibTransId="{8069AB71-3126-4881-A43D-5D3567DC7F8A}"/>
    <dgm:cxn modelId="{43D448E1-39C1-4556-A406-C8C44A31481F}" type="presOf" srcId="{89F9F25A-3CCC-48B2-B810-5BF715062C45}" destId="{D3583F90-736E-4B1D-A989-AC7906400438}" srcOrd="0" destOrd="0" presId="urn:microsoft.com/office/officeart/2005/8/layout/pyramid2"/>
    <dgm:cxn modelId="{D0137F15-9B6D-4B22-9A98-CFB149153C4F}" type="presOf" srcId="{D2B70157-EAD0-4EBC-A80D-2A31CCA1B135}" destId="{E5B880DE-8826-494E-A361-B942923B973F}" srcOrd="0" destOrd="0" presId="urn:microsoft.com/office/officeart/2005/8/layout/pyramid2"/>
    <dgm:cxn modelId="{E69D1E39-9E41-450E-AAE7-98A624F7E490}" srcId="{401BA865-31FF-4110-AF60-64E190BF1FE2}" destId="{15D2C2D7-1348-4227-977D-2F283ADDC140}" srcOrd="0" destOrd="0" parTransId="{0715E23F-8496-4EA4-A858-657143A314B5}" sibTransId="{A2C6D34D-4AFD-460D-8259-9A2E183ACF6D}"/>
    <dgm:cxn modelId="{B0BC6321-1BF4-4BE8-9E4D-46BFA147E719}" srcId="{401BA865-31FF-4110-AF60-64E190BF1FE2}" destId="{89F9F25A-3CCC-48B2-B810-5BF715062C45}" srcOrd="1" destOrd="0" parTransId="{9ACE8D4C-6330-4C00-80E9-2ABEE3E274C8}" sibTransId="{1C717574-0C8C-46BE-B056-23362D5BA858}"/>
    <dgm:cxn modelId="{1743C80C-E6D0-47E3-903D-BE506FAF9B8B}" srcId="{401BA865-31FF-4110-AF60-64E190BF1FE2}" destId="{D2B70157-EAD0-4EBC-A80D-2A31CCA1B135}" srcOrd="2" destOrd="0" parTransId="{F7FDF065-5BF6-42C1-B0B3-014D22AFF694}" sibTransId="{959C6CEE-0C41-44DC-9BF4-BD645DA2D51E}"/>
    <dgm:cxn modelId="{AE5B6C67-042B-4C92-9CD3-7719588D6EAC}" type="presParOf" srcId="{2EC4D980-502E-476C-9348-A90CB39E75A4}" destId="{F75F640F-0124-4AE5-A382-C33E7372AF8D}" srcOrd="0" destOrd="0" presId="urn:microsoft.com/office/officeart/2005/8/layout/pyramid2"/>
    <dgm:cxn modelId="{CB3FB3B0-BBCD-4C3E-9B4F-9806C2464FAD}" type="presParOf" srcId="{2EC4D980-502E-476C-9348-A90CB39E75A4}" destId="{D7EA2226-F106-4DE5-927D-A4E5770CCEA4}" srcOrd="1" destOrd="0" presId="urn:microsoft.com/office/officeart/2005/8/layout/pyramid2"/>
    <dgm:cxn modelId="{2D0F1B63-0112-4A60-B98B-5FAF33BAC693}" type="presParOf" srcId="{D7EA2226-F106-4DE5-927D-A4E5770CCEA4}" destId="{489CCE7B-FC7C-4811-9937-DB1AA8CB1CD2}" srcOrd="0" destOrd="0" presId="urn:microsoft.com/office/officeart/2005/8/layout/pyramid2"/>
    <dgm:cxn modelId="{7CAB4908-7462-4E55-AD88-99E03B4862E9}" type="presParOf" srcId="{D7EA2226-F106-4DE5-927D-A4E5770CCEA4}" destId="{9D1843A3-630B-439A-8A8B-69A9C90D3DE5}" srcOrd="1" destOrd="0" presId="urn:microsoft.com/office/officeart/2005/8/layout/pyramid2"/>
    <dgm:cxn modelId="{5E871E77-20F2-4519-8EF2-08AD4E20B00D}" type="presParOf" srcId="{D7EA2226-F106-4DE5-927D-A4E5770CCEA4}" destId="{D3583F90-736E-4B1D-A989-AC7906400438}" srcOrd="2" destOrd="0" presId="urn:microsoft.com/office/officeart/2005/8/layout/pyramid2"/>
    <dgm:cxn modelId="{1C5F7BC4-40BB-44F8-AA19-87CEF2FE6B81}" type="presParOf" srcId="{D7EA2226-F106-4DE5-927D-A4E5770CCEA4}" destId="{4F4C84DC-E27F-4D93-ADA3-6F4BA0C5F4D7}" srcOrd="3" destOrd="0" presId="urn:microsoft.com/office/officeart/2005/8/layout/pyramid2"/>
    <dgm:cxn modelId="{F4DFAD7D-2D7C-4610-A826-28AEEAD0B053}" type="presParOf" srcId="{D7EA2226-F106-4DE5-927D-A4E5770CCEA4}" destId="{E5B880DE-8826-494E-A361-B942923B973F}" srcOrd="4" destOrd="0" presId="urn:microsoft.com/office/officeart/2005/8/layout/pyramid2"/>
    <dgm:cxn modelId="{3F4D2BE0-D233-4554-8F21-5CD37AFC221C}" type="presParOf" srcId="{D7EA2226-F106-4DE5-927D-A4E5770CCEA4}" destId="{2901EC83-2570-4F32-8B6D-966BA9B1C927}" srcOrd="5" destOrd="0" presId="urn:microsoft.com/office/officeart/2005/8/layout/pyramid2"/>
    <dgm:cxn modelId="{BF5279AD-6CFA-465D-B90D-9F40B5127315}" type="presParOf" srcId="{D7EA2226-F106-4DE5-927D-A4E5770CCEA4}" destId="{88B04146-E3E5-40FA-8EB3-1156804F0083}" srcOrd="6" destOrd="0" presId="urn:microsoft.com/office/officeart/2005/8/layout/pyramid2"/>
    <dgm:cxn modelId="{2FAA103B-F5F8-440F-91F7-BD762331BBEE}" type="presParOf" srcId="{D7EA2226-F106-4DE5-927D-A4E5770CCEA4}" destId="{9BB6C0B3-039B-48C3-8FE2-C4F1B1190F99}" srcOrd="7" destOrd="0" presId="urn:microsoft.com/office/officeart/2005/8/layout/pyramid2"/>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1BFD9-E461-49CD-881B-79952220F759}" type="doc">
      <dgm:prSet loTypeId="urn:microsoft.com/office/officeart/2005/8/layout/chevron1" loCatId="process" qsTypeId="urn:microsoft.com/office/officeart/2005/8/quickstyle/simple5" qsCatId="simple" csTypeId="urn:microsoft.com/office/officeart/2005/8/colors/accent1_5" csCatId="accent1" phldr="1"/>
      <dgm:spPr/>
      <dgm:t>
        <a:bodyPr/>
        <a:lstStyle/>
        <a:p>
          <a:endParaRPr lang="en-US"/>
        </a:p>
      </dgm:t>
    </dgm:pt>
    <dgm:pt modelId="{A0AA4BFB-1446-44B4-935A-72DA54038C82}">
      <dgm:prSet phldrT="[Text]" custT="1"/>
      <dgm:spPr>
        <a:solidFill>
          <a:schemeClr val="accent1">
            <a:lumMod val="40000"/>
            <a:lumOff val="60000"/>
          </a:schemeClr>
        </a:solidFill>
      </dgm:spPr>
      <dgm:t>
        <a:bodyPr/>
        <a:lstStyle/>
        <a:p>
          <a:r>
            <a:rPr lang="es-ES" sz="1400" dirty="0">
              <a:solidFill>
                <a:schemeClr val="tx1"/>
              </a:solidFill>
            </a:rPr>
            <a:t>PBC 2022</a:t>
          </a:r>
        </a:p>
      </dgm:t>
    </dgm:pt>
    <dgm:pt modelId="{FA5ABF51-3CB8-402B-B3A4-65A62889371F}" type="parTrans" cxnId="{134BC3BB-B4ED-48B1-BDA1-6A65C746F8A3}">
      <dgm:prSet/>
      <dgm:spPr/>
      <dgm:t>
        <a:bodyPr/>
        <a:lstStyle/>
        <a:p>
          <a:endParaRPr lang="en-US" sz="1050"/>
        </a:p>
      </dgm:t>
    </dgm:pt>
    <dgm:pt modelId="{4326CDD7-B670-4DE4-B1DF-EDD8FF63846D}" type="sibTrans" cxnId="{134BC3BB-B4ED-48B1-BDA1-6A65C746F8A3}">
      <dgm:prSet/>
      <dgm:spPr/>
      <dgm:t>
        <a:bodyPr/>
        <a:lstStyle/>
        <a:p>
          <a:endParaRPr lang="en-US" sz="1050"/>
        </a:p>
      </dgm:t>
    </dgm:pt>
    <dgm:pt modelId="{7A47880E-6F64-4B29-B5E7-92660F6264A2}">
      <dgm:prSet phldrT="[Text]" custT="1"/>
      <dgm:spPr>
        <a:solidFill>
          <a:schemeClr val="accent6">
            <a:lumMod val="60000"/>
            <a:lumOff val="40000"/>
          </a:schemeClr>
        </a:solidFill>
        <a:ln>
          <a:solidFill>
            <a:schemeClr val="accent6">
              <a:lumMod val="20000"/>
              <a:lumOff val="80000"/>
            </a:schemeClr>
          </a:solidFill>
        </a:ln>
      </dgm:spPr>
      <dgm:t>
        <a:bodyPr/>
        <a:lstStyle/>
        <a:p>
          <a:r>
            <a:rPr lang="es-ES" sz="1400" dirty="0">
              <a:solidFill>
                <a:schemeClr val="bg1"/>
              </a:solidFill>
            </a:rPr>
            <a:t>Enero de 2023</a:t>
          </a:r>
        </a:p>
      </dgm:t>
    </dgm:pt>
    <dgm:pt modelId="{EA0EAB75-EE5E-46F1-B6BE-58B22EF9F53B}" type="parTrans" cxnId="{5A123284-308F-4B12-BEBB-B95DDBA0EA7B}">
      <dgm:prSet/>
      <dgm:spPr/>
      <dgm:t>
        <a:bodyPr/>
        <a:lstStyle/>
        <a:p>
          <a:endParaRPr lang="en-US" sz="1050"/>
        </a:p>
      </dgm:t>
    </dgm:pt>
    <dgm:pt modelId="{312F2417-64EA-4290-9777-A8EB2EF652DE}" type="sibTrans" cxnId="{5A123284-308F-4B12-BEBB-B95DDBA0EA7B}">
      <dgm:prSet/>
      <dgm:spPr/>
      <dgm:t>
        <a:bodyPr/>
        <a:lstStyle/>
        <a:p>
          <a:endParaRPr lang="en-US" sz="1050"/>
        </a:p>
      </dgm:t>
    </dgm:pt>
    <dgm:pt modelId="{87B5C6FA-FA02-48A0-B32A-F5D0361D00BF}">
      <dgm:prSet phldrT="[Text]" custT="1"/>
      <dgm:spPr>
        <a:solidFill>
          <a:schemeClr val="accent1">
            <a:lumMod val="40000"/>
            <a:lumOff val="60000"/>
          </a:schemeClr>
        </a:solidFill>
      </dgm:spPr>
      <dgm:t>
        <a:bodyPr/>
        <a:lstStyle/>
        <a:p>
          <a:r>
            <a:rPr lang="es-ES" sz="1400" dirty="0">
              <a:solidFill>
                <a:schemeClr val="tx1"/>
              </a:solidFill>
            </a:rPr>
            <a:t>Asamblea General de la OMPI </a:t>
          </a:r>
        </a:p>
      </dgm:t>
    </dgm:pt>
    <dgm:pt modelId="{8182FC10-AE80-4F91-BD62-F91A48F67B95}" type="parTrans" cxnId="{00A1050A-9CD8-4038-AE01-0BC47F070DBB}">
      <dgm:prSet/>
      <dgm:spPr/>
      <dgm:t>
        <a:bodyPr/>
        <a:lstStyle/>
        <a:p>
          <a:endParaRPr lang="en-US"/>
        </a:p>
      </dgm:t>
    </dgm:pt>
    <dgm:pt modelId="{E5BA4925-02C3-483D-ABEC-82E046AED759}" type="sibTrans" cxnId="{00A1050A-9CD8-4038-AE01-0BC47F070DBB}">
      <dgm:prSet/>
      <dgm:spPr/>
      <dgm:t>
        <a:bodyPr/>
        <a:lstStyle/>
        <a:p>
          <a:endParaRPr lang="en-US"/>
        </a:p>
      </dgm:t>
    </dgm:pt>
    <dgm:pt modelId="{CC61EA88-6389-4087-A12A-F11B4ECF27FD}">
      <dgm:prSet phldrT="[Text]" custT="1"/>
      <dgm:spPr>
        <a:solidFill>
          <a:schemeClr val="accent6">
            <a:lumMod val="60000"/>
            <a:lumOff val="40000"/>
          </a:schemeClr>
        </a:solidFill>
        <a:ln>
          <a:solidFill>
            <a:schemeClr val="accent6">
              <a:lumMod val="20000"/>
              <a:lumOff val="80000"/>
            </a:schemeClr>
          </a:solidFill>
        </a:ln>
      </dgm:spPr>
      <dgm:t>
        <a:bodyPr/>
        <a:lstStyle/>
        <a:p>
          <a:r>
            <a:rPr lang="es-ES" sz="1400" dirty="0">
              <a:solidFill>
                <a:schemeClr val="bg1"/>
              </a:solidFill>
            </a:rPr>
            <a:t>PBC 2024</a:t>
          </a:r>
        </a:p>
      </dgm:t>
    </dgm:pt>
    <dgm:pt modelId="{A0A5880D-D656-4D9F-BF58-D38BA3BB09E5}" type="parTrans" cxnId="{8864EC83-6A2D-4023-8BFD-A66684301064}">
      <dgm:prSet/>
      <dgm:spPr/>
      <dgm:t>
        <a:bodyPr/>
        <a:lstStyle/>
        <a:p>
          <a:endParaRPr lang="en-US"/>
        </a:p>
      </dgm:t>
    </dgm:pt>
    <dgm:pt modelId="{F055B361-9A2A-4F51-A085-F843B65E5FB4}" type="sibTrans" cxnId="{8864EC83-6A2D-4023-8BFD-A66684301064}">
      <dgm:prSet/>
      <dgm:spPr/>
      <dgm:t>
        <a:bodyPr/>
        <a:lstStyle/>
        <a:p>
          <a:endParaRPr lang="en-US"/>
        </a:p>
      </dgm:t>
    </dgm:pt>
    <dgm:pt modelId="{61DCF653-97C8-47E1-B7F7-896AAB2CA3EC}" type="pres">
      <dgm:prSet presAssocID="{9571BFD9-E461-49CD-881B-79952220F759}" presName="Name0" presStyleCnt="0">
        <dgm:presLayoutVars>
          <dgm:dir/>
          <dgm:animLvl val="lvl"/>
          <dgm:resizeHandles val="exact"/>
        </dgm:presLayoutVars>
      </dgm:prSet>
      <dgm:spPr/>
      <dgm:t>
        <a:bodyPr/>
        <a:lstStyle/>
        <a:p>
          <a:endParaRPr lang="en-US"/>
        </a:p>
      </dgm:t>
    </dgm:pt>
    <dgm:pt modelId="{CD039B4D-2358-4ABB-86D7-C475D3DBD304}" type="pres">
      <dgm:prSet presAssocID="{A0AA4BFB-1446-44B4-935A-72DA54038C82}" presName="parTxOnly" presStyleLbl="node1" presStyleIdx="0" presStyleCnt="4" custScaleX="18423" custScaleY="19216" custLinFactX="-7949" custLinFactNeighborX="-100000" custLinFactNeighborY="686">
        <dgm:presLayoutVars>
          <dgm:chMax val="0"/>
          <dgm:chPref val="0"/>
          <dgm:bulletEnabled val="1"/>
        </dgm:presLayoutVars>
      </dgm:prSet>
      <dgm:spPr/>
      <dgm:t>
        <a:bodyPr/>
        <a:lstStyle/>
        <a:p>
          <a:endParaRPr lang="en-US"/>
        </a:p>
      </dgm:t>
    </dgm:pt>
    <dgm:pt modelId="{AE9FEADB-B483-4E4C-8A4D-D9ACF819FAE8}" type="pres">
      <dgm:prSet presAssocID="{4326CDD7-B670-4DE4-B1DF-EDD8FF63846D}" presName="parTxOnlySpace" presStyleCnt="0"/>
      <dgm:spPr/>
    </dgm:pt>
    <dgm:pt modelId="{4FE176DE-8DDF-4676-9EAE-11464936055E}" type="pres">
      <dgm:prSet presAssocID="{87B5C6FA-FA02-48A0-B32A-F5D0361D00BF}" presName="parTxOnly" presStyleLbl="node1" presStyleIdx="1" presStyleCnt="4" custScaleX="20065" custScaleY="17460" custLinFactNeighborX="-95467" custLinFactNeighborY="-108">
        <dgm:presLayoutVars>
          <dgm:chMax val="0"/>
          <dgm:chPref val="0"/>
          <dgm:bulletEnabled val="1"/>
        </dgm:presLayoutVars>
      </dgm:prSet>
      <dgm:spPr/>
      <dgm:t>
        <a:bodyPr/>
        <a:lstStyle/>
        <a:p>
          <a:endParaRPr lang="en-US"/>
        </a:p>
      </dgm:t>
    </dgm:pt>
    <dgm:pt modelId="{6B4BE480-3BD4-446B-8F02-8969D3037195}" type="pres">
      <dgm:prSet presAssocID="{E5BA4925-02C3-483D-ABEC-82E046AED759}" presName="parTxOnlySpace" presStyleCnt="0"/>
      <dgm:spPr/>
    </dgm:pt>
    <dgm:pt modelId="{1CB8CF3F-69BF-49F6-A6D0-86D8BEFE60A3}" type="pres">
      <dgm:prSet presAssocID="{7A47880E-6F64-4B29-B5E7-92660F6264A2}" presName="parTxOnly" presStyleLbl="node1" presStyleIdx="2" presStyleCnt="4" custScaleX="18615" custScaleY="16613" custLinFactNeighborX="-8852">
        <dgm:presLayoutVars>
          <dgm:chMax val="0"/>
          <dgm:chPref val="0"/>
          <dgm:bulletEnabled val="1"/>
        </dgm:presLayoutVars>
      </dgm:prSet>
      <dgm:spPr/>
      <dgm:t>
        <a:bodyPr/>
        <a:lstStyle/>
        <a:p>
          <a:endParaRPr lang="en-US"/>
        </a:p>
      </dgm:t>
    </dgm:pt>
    <dgm:pt modelId="{8FEFFD02-2332-44E7-95C7-6A8B80B70B9C}" type="pres">
      <dgm:prSet presAssocID="{312F2417-64EA-4290-9777-A8EB2EF652DE}" presName="parTxOnlySpace" presStyleCnt="0"/>
      <dgm:spPr/>
    </dgm:pt>
    <dgm:pt modelId="{F322A7C5-6ED6-448B-AB0B-7CAE7FB67868}" type="pres">
      <dgm:prSet presAssocID="{CC61EA88-6389-4087-A12A-F11B4ECF27FD}" presName="parTxOnly" presStyleLbl="node1" presStyleIdx="3" presStyleCnt="4" custScaleX="19199" custScaleY="16613" custLinFactNeighborX="88376">
        <dgm:presLayoutVars>
          <dgm:chMax val="0"/>
          <dgm:chPref val="0"/>
          <dgm:bulletEnabled val="1"/>
        </dgm:presLayoutVars>
      </dgm:prSet>
      <dgm:spPr/>
      <dgm:t>
        <a:bodyPr/>
        <a:lstStyle/>
        <a:p>
          <a:endParaRPr lang="en-US"/>
        </a:p>
      </dgm:t>
    </dgm:pt>
  </dgm:ptLst>
  <dgm:cxnLst>
    <dgm:cxn modelId="{00A1050A-9CD8-4038-AE01-0BC47F070DBB}" srcId="{9571BFD9-E461-49CD-881B-79952220F759}" destId="{87B5C6FA-FA02-48A0-B32A-F5D0361D00BF}" srcOrd="1" destOrd="0" parTransId="{8182FC10-AE80-4F91-BD62-F91A48F67B95}" sibTransId="{E5BA4925-02C3-483D-ABEC-82E046AED759}"/>
    <dgm:cxn modelId="{2F9B13A5-0343-41D8-B93D-25476BD36F17}" type="presOf" srcId="{A0AA4BFB-1446-44B4-935A-72DA54038C82}" destId="{CD039B4D-2358-4ABB-86D7-C475D3DBD304}" srcOrd="0" destOrd="0" presId="urn:microsoft.com/office/officeart/2005/8/layout/chevron1"/>
    <dgm:cxn modelId="{5A123284-308F-4B12-BEBB-B95DDBA0EA7B}" srcId="{9571BFD9-E461-49CD-881B-79952220F759}" destId="{7A47880E-6F64-4B29-B5E7-92660F6264A2}" srcOrd="2" destOrd="0" parTransId="{EA0EAB75-EE5E-46F1-B6BE-58B22EF9F53B}" sibTransId="{312F2417-64EA-4290-9777-A8EB2EF652DE}"/>
    <dgm:cxn modelId="{134BC3BB-B4ED-48B1-BDA1-6A65C746F8A3}" srcId="{9571BFD9-E461-49CD-881B-79952220F759}" destId="{A0AA4BFB-1446-44B4-935A-72DA54038C82}" srcOrd="0" destOrd="0" parTransId="{FA5ABF51-3CB8-402B-B3A4-65A62889371F}" sibTransId="{4326CDD7-B670-4DE4-B1DF-EDD8FF63846D}"/>
    <dgm:cxn modelId="{34B168EA-070B-4B45-BB60-6F19CE4CB736}" type="presOf" srcId="{87B5C6FA-FA02-48A0-B32A-F5D0361D00BF}" destId="{4FE176DE-8DDF-4676-9EAE-11464936055E}" srcOrd="0" destOrd="0" presId="urn:microsoft.com/office/officeart/2005/8/layout/chevron1"/>
    <dgm:cxn modelId="{5CEB44D5-1DD0-457A-B0C6-DC852914B759}" type="presOf" srcId="{CC61EA88-6389-4087-A12A-F11B4ECF27FD}" destId="{F322A7C5-6ED6-448B-AB0B-7CAE7FB67868}" srcOrd="0" destOrd="0" presId="urn:microsoft.com/office/officeart/2005/8/layout/chevron1"/>
    <dgm:cxn modelId="{09295D06-D444-435A-9485-1F6E875A9EB2}" type="presOf" srcId="{9571BFD9-E461-49CD-881B-79952220F759}" destId="{61DCF653-97C8-47E1-B7F7-896AAB2CA3EC}" srcOrd="0" destOrd="0" presId="urn:microsoft.com/office/officeart/2005/8/layout/chevron1"/>
    <dgm:cxn modelId="{5EE6E748-6C48-4CA7-B523-F5EC8BB3592D}" type="presOf" srcId="{7A47880E-6F64-4B29-B5E7-92660F6264A2}" destId="{1CB8CF3F-69BF-49F6-A6D0-86D8BEFE60A3}" srcOrd="0" destOrd="0" presId="urn:microsoft.com/office/officeart/2005/8/layout/chevron1"/>
    <dgm:cxn modelId="{8864EC83-6A2D-4023-8BFD-A66684301064}" srcId="{9571BFD9-E461-49CD-881B-79952220F759}" destId="{CC61EA88-6389-4087-A12A-F11B4ECF27FD}" srcOrd="3" destOrd="0" parTransId="{A0A5880D-D656-4D9F-BF58-D38BA3BB09E5}" sibTransId="{F055B361-9A2A-4F51-A085-F843B65E5FB4}"/>
    <dgm:cxn modelId="{6E132007-8E8C-4CA9-9F16-234ADB2934B2}" type="presParOf" srcId="{61DCF653-97C8-47E1-B7F7-896AAB2CA3EC}" destId="{CD039B4D-2358-4ABB-86D7-C475D3DBD304}" srcOrd="0" destOrd="0" presId="urn:microsoft.com/office/officeart/2005/8/layout/chevron1"/>
    <dgm:cxn modelId="{50F26AE5-5889-40D1-96A7-602FDEBD65F1}" type="presParOf" srcId="{61DCF653-97C8-47E1-B7F7-896AAB2CA3EC}" destId="{AE9FEADB-B483-4E4C-8A4D-D9ACF819FAE8}" srcOrd="1" destOrd="0" presId="urn:microsoft.com/office/officeart/2005/8/layout/chevron1"/>
    <dgm:cxn modelId="{275C6362-C298-477B-83A6-52E9C81E0503}" type="presParOf" srcId="{61DCF653-97C8-47E1-B7F7-896AAB2CA3EC}" destId="{4FE176DE-8DDF-4676-9EAE-11464936055E}" srcOrd="2" destOrd="0" presId="urn:microsoft.com/office/officeart/2005/8/layout/chevron1"/>
    <dgm:cxn modelId="{C86B5BFA-EC13-4601-B491-BA118B1D8CD5}" type="presParOf" srcId="{61DCF653-97C8-47E1-B7F7-896AAB2CA3EC}" destId="{6B4BE480-3BD4-446B-8F02-8969D3037195}" srcOrd="3" destOrd="0" presId="urn:microsoft.com/office/officeart/2005/8/layout/chevron1"/>
    <dgm:cxn modelId="{B985F899-5903-4D68-8B1E-1761319AE447}" type="presParOf" srcId="{61DCF653-97C8-47E1-B7F7-896AAB2CA3EC}" destId="{1CB8CF3F-69BF-49F6-A6D0-86D8BEFE60A3}" srcOrd="4" destOrd="0" presId="urn:microsoft.com/office/officeart/2005/8/layout/chevron1"/>
    <dgm:cxn modelId="{60666AFC-176F-4E28-88A5-F2AE107ED13C}" type="presParOf" srcId="{61DCF653-97C8-47E1-B7F7-896AAB2CA3EC}" destId="{8FEFFD02-2332-44E7-95C7-6A8B80B70B9C}" srcOrd="5" destOrd="0" presId="urn:microsoft.com/office/officeart/2005/8/layout/chevron1"/>
    <dgm:cxn modelId="{3421D082-F39B-4A4A-9204-31C5960BC403}" type="presParOf" srcId="{61DCF653-97C8-47E1-B7F7-896AAB2CA3EC}" destId="{F322A7C5-6ED6-448B-AB0B-7CAE7FB6786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640F-0124-4AE5-A382-C33E7372AF8D}">
      <dsp:nvSpPr>
        <dsp:cNvPr id="0" name=""/>
        <dsp:cNvSpPr/>
      </dsp:nvSpPr>
      <dsp:spPr>
        <a:xfrm>
          <a:off x="0" y="0"/>
          <a:ext cx="3298256" cy="3649252"/>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CCE7B-FC7C-4811-9937-DB1AA8CB1CD2}">
      <dsp:nvSpPr>
        <dsp:cNvPr id="0" name=""/>
        <dsp:cNvSpPr/>
      </dsp:nvSpPr>
      <dsp:spPr>
        <a:xfrm>
          <a:off x="1594523" y="365281"/>
          <a:ext cx="2143866" cy="64859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Reglamentos y decisiones de otros órganos de gobierno</a:t>
          </a:r>
        </a:p>
      </dsp:txBody>
      <dsp:txXfrm>
        <a:off x="1626185" y="396943"/>
        <a:ext cx="2080542" cy="585273"/>
      </dsp:txXfrm>
    </dsp:sp>
    <dsp:sp modelId="{D3583F90-736E-4B1D-A989-AC7906400438}">
      <dsp:nvSpPr>
        <dsp:cNvPr id="0" name=""/>
        <dsp:cNvSpPr/>
      </dsp:nvSpPr>
      <dsp:spPr>
        <a:xfrm>
          <a:off x="1594523" y="1094953"/>
          <a:ext cx="2143866" cy="648597"/>
        </a:xfrm>
        <a:prstGeom prst="roundRect">
          <a:avLst/>
        </a:prstGeom>
        <a:solidFill>
          <a:schemeClr val="lt1">
            <a:alpha val="90000"/>
            <a:hueOff val="0"/>
            <a:satOff val="0"/>
            <a:lumOff val="0"/>
            <a:alphaOff val="0"/>
          </a:schemeClr>
        </a:solidFill>
        <a:ln w="12700" cap="flat" cmpd="sng" algn="ctr">
          <a:solidFill>
            <a:schemeClr val="accent5">
              <a:hueOff val="1085675"/>
              <a:satOff val="3732"/>
              <a:lumOff val="-179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Reglas</a:t>
          </a:r>
          <a:r>
            <a:rPr lang="es-ES" sz="1400" kern="1200" dirty="0"/>
            <a:t> </a:t>
          </a:r>
        </a:p>
      </dsp:txBody>
      <dsp:txXfrm>
        <a:off x="1626185" y="1126615"/>
        <a:ext cx="2080542" cy="585273"/>
      </dsp:txXfrm>
    </dsp:sp>
    <dsp:sp modelId="{E5B880DE-8826-494E-A361-B942923B973F}">
      <dsp:nvSpPr>
        <dsp:cNvPr id="0" name=""/>
        <dsp:cNvSpPr/>
      </dsp:nvSpPr>
      <dsp:spPr>
        <a:xfrm>
          <a:off x="1594523" y="1824626"/>
          <a:ext cx="2143866" cy="648597"/>
        </a:xfrm>
        <a:prstGeom prst="roundRect">
          <a:avLst/>
        </a:prstGeom>
        <a:solidFill>
          <a:schemeClr val="lt1">
            <a:alpha val="90000"/>
            <a:hueOff val="0"/>
            <a:satOff val="0"/>
            <a:lumOff val="0"/>
            <a:alphaOff val="0"/>
          </a:schemeClr>
        </a:solidFill>
        <a:ln w="12700" cap="flat" cmpd="sng" algn="ctr">
          <a:solidFill>
            <a:schemeClr val="accent5">
              <a:hueOff val="2171351"/>
              <a:satOff val="7464"/>
              <a:lumOff val="-358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Órdenes de servicio </a:t>
          </a:r>
        </a:p>
      </dsp:txBody>
      <dsp:txXfrm>
        <a:off x="1626185" y="1856288"/>
        <a:ext cx="2080542" cy="585273"/>
      </dsp:txXfrm>
    </dsp:sp>
    <dsp:sp modelId="{88B04146-E3E5-40FA-8EB3-1156804F0083}">
      <dsp:nvSpPr>
        <dsp:cNvPr id="0" name=""/>
        <dsp:cNvSpPr/>
      </dsp:nvSpPr>
      <dsp:spPr>
        <a:xfrm>
          <a:off x="1594523" y="2554298"/>
          <a:ext cx="2143866" cy="648597"/>
        </a:xfrm>
        <a:prstGeom prst="roundRect">
          <a:avLst/>
        </a:prstGeom>
        <a:solidFill>
          <a:schemeClr val="lt1">
            <a:alpha val="90000"/>
            <a:hueOff val="0"/>
            <a:satOff val="0"/>
            <a:lumOff val="0"/>
            <a:alphaOff val="0"/>
          </a:schemeClr>
        </a:solidFill>
        <a:ln w="12700" cap="flat" cmpd="sng" algn="ctr">
          <a:solidFill>
            <a:schemeClr val="accent5">
              <a:hueOff val="3257026"/>
              <a:satOff val="11196"/>
              <a:lumOff val="-53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Procedimientos operativos estándar, manuales y directrices</a:t>
          </a:r>
        </a:p>
      </dsp:txBody>
      <dsp:txXfrm>
        <a:off x="1626185" y="2585960"/>
        <a:ext cx="2080542"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B4D-2358-4ABB-86D7-C475D3DBD304}">
      <dsp:nvSpPr>
        <dsp:cNvPr id="0" name=""/>
        <dsp:cNvSpPr/>
      </dsp:nvSpPr>
      <dsp:spPr>
        <a:xfrm>
          <a:off x="875125" y="683781"/>
          <a:ext cx="1811509" cy="755793"/>
        </a:xfrm>
        <a:prstGeom prst="chevron">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rPr>
            <a:t>PBC 2022</a:t>
          </a:r>
        </a:p>
      </dsp:txBody>
      <dsp:txXfrm>
        <a:off x="1253022" y="683781"/>
        <a:ext cx="1055716" cy="755793"/>
      </dsp:txXfrm>
    </dsp:sp>
    <dsp:sp modelId="{4FE176DE-8DDF-4676-9EAE-11464936055E}">
      <dsp:nvSpPr>
        <dsp:cNvPr id="0" name=""/>
        <dsp:cNvSpPr/>
      </dsp:nvSpPr>
      <dsp:spPr>
        <a:xfrm>
          <a:off x="2529534" y="687085"/>
          <a:ext cx="1972964" cy="686727"/>
        </a:xfrm>
        <a:prstGeom prst="chevron">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rPr>
            <a:t>Asamblea General de la OMPI </a:t>
          </a:r>
        </a:p>
      </dsp:txBody>
      <dsp:txXfrm>
        <a:off x="2872898" y="687085"/>
        <a:ext cx="1286237" cy="686727"/>
      </dsp:txXfrm>
    </dsp:sp>
    <dsp:sp modelId="{1CB8CF3F-69BF-49F6-A6D0-86D8BEFE60A3}">
      <dsp:nvSpPr>
        <dsp:cNvPr id="0" name=""/>
        <dsp:cNvSpPr/>
      </dsp:nvSpPr>
      <dsp:spPr>
        <a:xfrm>
          <a:off x="4370886" y="707990"/>
          <a:ext cx="1830388" cy="653413"/>
        </a:xfrm>
        <a:prstGeom prst="chevron">
          <a:avLst/>
        </a:prstGeom>
        <a:solidFill>
          <a:schemeClr val="accent6">
            <a:lumMod val="60000"/>
            <a:lumOff val="40000"/>
          </a:schemeClr>
        </a:solidFill>
        <a:ln>
          <a:solidFill>
            <a:schemeClr val="accent6">
              <a:lumMod val="20000"/>
              <a:lumOff val="8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a:solidFill>
                <a:schemeClr val="bg1"/>
              </a:solidFill>
            </a:rPr>
            <a:t>Enero de 2023</a:t>
          </a:r>
        </a:p>
      </dsp:txBody>
      <dsp:txXfrm>
        <a:off x="4697593" y="707990"/>
        <a:ext cx="1176975" cy="653413"/>
      </dsp:txXfrm>
    </dsp:sp>
    <dsp:sp modelId="{F322A7C5-6ED6-448B-AB0B-7CAE7FB67868}">
      <dsp:nvSpPr>
        <dsp:cNvPr id="0" name=""/>
        <dsp:cNvSpPr/>
      </dsp:nvSpPr>
      <dsp:spPr>
        <a:xfrm>
          <a:off x="6174017" y="707990"/>
          <a:ext cx="1887812" cy="653413"/>
        </a:xfrm>
        <a:prstGeom prst="chevron">
          <a:avLst/>
        </a:prstGeom>
        <a:solidFill>
          <a:schemeClr val="accent6">
            <a:lumMod val="60000"/>
            <a:lumOff val="40000"/>
          </a:schemeClr>
        </a:solidFill>
        <a:ln>
          <a:solidFill>
            <a:schemeClr val="accent6">
              <a:lumMod val="20000"/>
              <a:lumOff val="8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a:solidFill>
                <a:schemeClr val="bg1"/>
              </a:solidFill>
            </a:rPr>
            <a:t>PBC 2024</a:t>
          </a:r>
        </a:p>
      </dsp:txBody>
      <dsp:txXfrm>
        <a:off x="6500724" y="707990"/>
        <a:ext cx="1234399" cy="653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7B76C-0592-EE4D-AD5B-7EBB437355C2}" type="datetimeFigureOut">
              <a:rPr lang="en-US" smtClean="0"/>
              <a:t>6/27/2022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3B3D3-3FB9-9942-ABF3-AA486F838B5F}" type="slidenum">
              <a:rPr lang="en-US" smtClean="0"/>
              <a:t>‹#›</a:t>
            </a:fld>
            <a:endParaRPr lang="en-US" dirty="0"/>
          </a:p>
        </p:txBody>
      </p:sp>
    </p:spTree>
    <p:extLst>
      <p:ext uri="{BB962C8B-B14F-4D97-AF65-F5344CB8AC3E}">
        <p14:creationId xmlns:p14="http://schemas.microsoft.com/office/powerpoint/2010/main" val="70344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06B70-1B75-4466-8C21-FF759C7C9A4D}" type="datetimeFigureOut">
              <a:rPr lang="en-US" smtClean="0"/>
              <a:t>6/27/2022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98C9A-010B-4F62-830F-585A212B6D6C}" type="slidenum">
              <a:rPr lang="en-US" smtClean="0"/>
              <a:t>‹#›</a:t>
            </a:fld>
            <a:endParaRPr lang="en-US" dirty="0"/>
          </a:p>
        </p:txBody>
      </p:sp>
    </p:spTree>
    <p:extLst>
      <p:ext uri="{BB962C8B-B14F-4D97-AF65-F5344CB8AC3E}">
        <p14:creationId xmlns:p14="http://schemas.microsoft.com/office/powerpoint/2010/main" val="150347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2</a:t>
            </a:fld>
            <a:endParaRPr lang="en-US" dirty="0"/>
          </a:p>
        </p:txBody>
      </p:sp>
    </p:spTree>
    <p:extLst>
      <p:ext uri="{BB962C8B-B14F-4D97-AF65-F5344CB8AC3E}">
        <p14:creationId xmlns:p14="http://schemas.microsoft.com/office/powerpoint/2010/main" val="121838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11</a:t>
            </a:fld>
            <a:endParaRPr lang="en-US" dirty="0"/>
          </a:p>
        </p:txBody>
      </p:sp>
    </p:spTree>
    <p:extLst>
      <p:ext uri="{BB962C8B-B14F-4D97-AF65-F5344CB8AC3E}">
        <p14:creationId xmlns:p14="http://schemas.microsoft.com/office/powerpoint/2010/main" val="288233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12</a:t>
            </a:fld>
            <a:endParaRPr lang="en-US" dirty="0"/>
          </a:p>
        </p:txBody>
      </p:sp>
    </p:spTree>
    <p:extLst>
      <p:ext uri="{BB962C8B-B14F-4D97-AF65-F5344CB8AC3E}">
        <p14:creationId xmlns:p14="http://schemas.microsoft.com/office/powerpoint/2010/main" val="5404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13</a:t>
            </a:fld>
            <a:endParaRPr lang="en-US" dirty="0"/>
          </a:p>
        </p:txBody>
      </p:sp>
    </p:spTree>
    <p:extLst>
      <p:ext uri="{BB962C8B-B14F-4D97-AF65-F5344CB8AC3E}">
        <p14:creationId xmlns:p14="http://schemas.microsoft.com/office/powerpoint/2010/main" val="272348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14</a:t>
            </a:fld>
            <a:endParaRPr lang="en-US" dirty="0"/>
          </a:p>
        </p:txBody>
      </p:sp>
    </p:spTree>
    <p:extLst>
      <p:ext uri="{BB962C8B-B14F-4D97-AF65-F5344CB8AC3E}">
        <p14:creationId xmlns:p14="http://schemas.microsoft.com/office/powerpoint/2010/main" val="35038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15</a:t>
            </a:fld>
            <a:endParaRPr lang="en-US" dirty="0"/>
          </a:p>
        </p:txBody>
      </p:sp>
    </p:spTree>
    <p:extLst>
      <p:ext uri="{BB962C8B-B14F-4D97-AF65-F5344CB8AC3E}">
        <p14:creationId xmlns:p14="http://schemas.microsoft.com/office/powerpoint/2010/main" val="203683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16</a:t>
            </a:fld>
            <a:endParaRPr lang="en-US" dirty="0"/>
          </a:p>
        </p:txBody>
      </p:sp>
    </p:spTree>
    <p:extLst>
      <p:ext uri="{BB962C8B-B14F-4D97-AF65-F5344CB8AC3E}">
        <p14:creationId xmlns:p14="http://schemas.microsoft.com/office/powerpoint/2010/main" val="54620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3</a:t>
            </a:fld>
            <a:endParaRPr lang="en-US" dirty="0"/>
          </a:p>
        </p:txBody>
      </p:sp>
    </p:spTree>
    <p:extLst>
      <p:ext uri="{BB962C8B-B14F-4D97-AF65-F5344CB8AC3E}">
        <p14:creationId xmlns:p14="http://schemas.microsoft.com/office/powerpoint/2010/main" val="266208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4</a:t>
            </a:fld>
            <a:endParaRPr lang="en-US" dirty="0"/>
          </a:p>
        </p:txBody>
      </p:sp>
    </p:spTree>
    <p:extLst>
      <p:ext uri="{BB962C8B-B14F-4D97-AF65-F5344CB8AC3E}">
        <p14:creationId xmlns:p14="http://schemas.microsoft.com/office/powerpoint/2010/main" val="255563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5</a:t>
            </a:fld>
            <a:endParaRPr lang="en-US" dirty="0"/>
          </a:p>
        </p:txBody>
      </p:sp>
    </p:spTree>
    <p:extLst>
      <p:ext uri="{BB962C8B-B14F-4D97-AF65-F5344CB8AC3E}">
        <p14:creationId xmlns:p14="http://schemas.microsoft.com/office/powerpoint/2010/main" val="36590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D014-3DD3-407A-BA98-D4CA59DBB1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1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7</a:t>
            </a:fld>
            <a:endParaRPr lang="en-US" dirty="0"/>
          </a:p>
        </p:txBody>
      </p:sp>
    </p:spTree>
    <p:extLst>
      <p:ext uri="{BB962C8B-B14F-4D97-AF65-F5344CB8AC3E}">
        <p14:creationId xmlns:p14="http://schemas.microsoft.com/office/powerpoint/2010/main" val="333896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8</a:t>
            </a:fld>
            <a:endParaRPr lang="en-US" dirty="0"/>
          </a:p>
        </p:txBody>
      </p:sp>
    </p:spTree>
    <p:extLst>
      <p:ext uri="{BB962C8B-B14F-4D97-AF65-F5344CB8AC3E}">
        <p14:creationId xmlns:p14="http://schemas.microsoft.com/office/powerpoint/2010/main" val="329232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9</a:t>
            </a:fld>
            <a:endParaRPr lang="en-US" dirty="0"/>
          </a:p>
        </p:txBody>
      </p:sp>
    </p:spTree>
    <p:extLst>
      <p:ext uri="{BB962C8B-B14F-4D97-AF65-F5344CB8AC3E}">
        <p14:creationId xmlns:p14="http://schemas.microsoft.com/office/powerpoint/2010/main" val="159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10</a:t>
            </a:fld>
            <a:endParaRPr lang="en-US" dirty="0"/>
          </a:p>
        </p:txBody>
      </p:sp>
    </p:spTree>
    <p:extLst>
      <p:ext uri="{BB962C8B-B14F-4D97-AF65-F5344CB8AC3E}">
        <p14:creationId xmlns:p14="http://schemas.microsoft.com/office/powerpoint/2010/main" val="133071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34944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296668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123426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066800"/>
            <a:ext cx="7619816" cy="3453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2" y="152897"/>
            <a:ext cx="7619816" cy="126900"/>
          </a:xfrm>
        </p:spPr>
        <p:txBody>
          <a:bodyPr anchor="b"/>
          <a:lstStyle>
            <a:lvl1pPr>
              <a:spcAft>
                <a:spcPts val="0"/>
              </a:spcAft>
              <a:defRPr sz="900"/>
            </a:lvl1pPr>
          </a:lstStyle>
          <a:p>
            <a:pPr lvl="0"/>
            <a:r>
              <a:rPr lang="en-US" dirty="0"/>
              <a:t>Super title here</a:t>
            </a:r>
          </a:p>
        </p:txBody>
      </p:sp>
      <p:sp>
        <p:nvSpPr>
          <p:cNvPr id="6" name="Title 5"/>
          <p:cNvSpPr>
            <a:spLocks noGrp="1"/>
          </p:cNvSpPr>
          <p:nvPr>
            <p:ph type="title"/>
          </p:nvPr>
        </p:nvSpPr>
        <p:spPr>
          <a:xfrm>
            <a:off x="762092" y="338681"/>
            <a:ext cx="7619816" cy="542700"/>
          </a:xfrm>
        </p:spPr>
        <p:txBody>
          <a:bodyPr/>
          <a:lstStyle/>
          <a:p>
            <a:r>
              <a:rPr lang="it-IT"/>
              <a:t>Fare clic per modificare lo stile del titolo</a:t>
            </a:r>
            <a:endParaRPr lang="en-GB" dirty="0"/>
          </a:p>
        </p:txBody>
      </p:sp>
      <p:pic>
        <p:nvPicPr>
          <p:cNvPr id="48" name="Immagine 47">
            <a:extLst>
              <a:ext uri="{FF2B5EF4-FFF2-40B4-BE49-F238E27FC236}">
                <a16:creationId xmlns:a16="http://schemas.microsoft.com/office/drawing/2014/main" id="{6419EB38-5689-4358-9C62-10F86BC306E4}"/>
              </a:ext>
            </a:extLst>
          </p:cNvPr>
          <p:cNvPicPr>
            <a:picLocks noChangeAspect="1"/>
          </p:cNvPicPr>
          <p:nvPr userDrawn="1"/>
        </p:nvPicPr>
        <p:blipFill>
          <a:blip r:embed="rId2"/>
          <a:stretch>
            <a:fillRect/>
          </a:stretch>
        </p:blipFill>
        <p:spPr>
          <a:xfrm>
            <a:off x="8580472" y="123457"/>
            <a:ext cx="430450" cy="430450"/>
          </a:xfrm>
          <a:prstGeom prst="rect">
            <a:avLst/>
          </a:prstGeom>
        </p:spPr>
      </p:pic>
    </p:spTree>
    <p:extLst>
      <p:ext uri="{BB962C8B-B14F-4D97-AF65-F5344CB8AC3E}">
        <p14:creationId xmlns:p14="http://schemas.microsoft.com/office/powerpoint/2010/main" val="344929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161520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4708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29929"/>
            <a:ext cx="4038600" cy="32646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29929"/>
            <a:ext cx="4038600" cy="32646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3660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335306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121524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283942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30472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AD355A0-319A-494F-80BC-8EAD4028FC98}" type="slidenum">
              <a:rPr lang="en-US" smtClean="0"/>
              <a:pPr>
                <a:defRPr/>
              </a:pPr>
              <a:t>‹#›</a:t>
            </a:fld>
            <a:endParaRPr lang="en-US" dirty="0"/>
          </a:p>
        </p:txBody>
      </p:sp>
    </p:spTree>
    <p:extLst>
      <p:ext uri="{BB962C8B-B14F-4D97-AF65-F5344CB8AC3E}">
        <p14:creationId xmlns:p14="http://schemas.microsoft.com/office/powerpoint/2010/main" val="38981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pPr>
              <a:defRPr/>
            </a:pPr>
            <a:fld id="{1AD355A0-319A-494F-80BC-8EAD4028FC98}" type="slidenum">
              <a:rPr lang="en-US" smtClean="0"/>
              <a:pPr>
                <a:defRPr/>
              </a:pPr>
              <a:t>‹#›</a:t>
            </a:fld>
            <a:endParaRPr lang="en-US" dirty="0"/>
          </a:p>
        </p:txBody>
      </p:sp>
      <p:sp>
        <p:nvSpPr>
          <p:cNvPr id="5"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dirty="0" smtClean="0">
                <a:solidFill>
                  <a:srgbClr val="000000"/>
                </a:solidFill>
                <a:latin typeface="Microsoft Sans Serif" panose="020B0604020202020204" pitchFamily="34" charset="0"/>
              </a:rPr>
              <a:t>WIPO FOR OFFICIAL USE ONLY</a:t>
            </a:r>
            <a:endParaRPr lang="en-US"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9861959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1" fontAlgn="base" hangingPunct="1">
        <a:spcBef>
          <a:spcPct val="0"/>
        </a:spcBef>
        <a:spcAft>
          <a:spcPct val="0"/>
        </a:spcAft>
        <a:defRPr sz="2700" kern="12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6pPr>
      <a:lvl7pPr marL="685800"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7pPr>
      <a:lvl8pPr marL="1028700"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8pPr>
      <a:lvl9pPr marL="1371600" algn="l" rtl="0" eaLnBrk="1" fontAlgn="base" hangingPunct="1">
        <a:spcBef>
          <a:spcPct val="0"/>
        </a:spcBef>
        <a:spcAft>
          <a:spcPct val="0"/>
        </a:spcAft>
        <a:defRPr sz="2700">
          <a:solidFill>
            <a:srgbClr val="00408C"/>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Blip>
          <a:blip r:embed="rId15"/>
        </a:buBlip>
        <a:defRPr sz="1800" kern="12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1800" kern="1200">
          <a:solidFill>
            <a:schemeClr val="tx1"/>
          </a:solidFill>
          <a:latin typeface="+mn-lt"/>
          <a:ea typeface="+mn-ea"/>
          <a:cs typeface="+mn-cs"/>
        </a:defRPr>
      </a:lvl2pPr>
      <a:lvl3pPr marL="857250" indent="-171450" algn="l" rtl="0" eaLnBrk="1" fontAlgn="base" hangingPunct="1">
        <a:spcBef>
          <a:spcPct val="20000"/>
        </a:spcBef>
        <a:spcAft>
          <a:spcPct val="0"/>
        </a:spcAft>
        <a:buBlip>
          <a:blip r:embed="rId15"/>
        </a:buBlip>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Blip>
          <a:blip r:embed="rId15"/>
        </a:buBlip>
        <a:defRPr sz="1800" kern="1200">
          <a:solidFill>
            <a:schemeClr val="tx1"/>
          </a:solidFill>
          <a:latin typeface="+mn-lt"/>
          <a:ea typeface="+mn-ea"/>
          <a:cs typeface="+mn-cs"/>
        </a:defRPr>
      </a:lvl4pPr>
      <a:lvl5pPr marL="1543050" indent="-171450" algn="l" rtl="0" eaLnBrk="1" fontAlgn="base" hangingPunct="1">
        <a:spcBef>
          <a:spcPct val="20000"/>
        </a:spcBef>
        <a:spcAft>
          <a:spcPct val="0"/>
        </a:spcAft>
        <a:buBlip>
          <a:blip r:embed="rId15"/>
        </a:buBlip>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683568" y="2507729"/>
            <a:ext cx="7920880" cy="1432173"/>
          </a:xfrm>
          <a:noFill/>
        </p:spPr>
        <p:txBody>
          <a:bodyPr/>
          <a:lstStyle/>
          <a:p>
            <a:pPr eaLnBrk="1" hangingPunct="1"/>
            <a:r>
              <a:rPr lang="es-ES" sz="2800" b="1" dirty="0" smtClean="0">
                <a:solidFill>
                  <a:srgbClr val="00408C"/>
                </a:solidFill>
                <a:ea typeface="ヒラギノ角ゴ Pro W3" pitchFamily="1" charset="-128"/>
              </a:rPr>
              <a:t>Comité del Programa y Presupuesto (PBC) 34</a:t>
            </a:r>
          </a:p>
          <a:p>
            <a:endParaRPr lang="es-ES" sz="1200" dirty="0" smtClean="0">
              <a:solidFill>
                <a:srgbClr val="00408C"/>
              </a:solidFill>
              <a:ea typeface="ヒラギノ角ゴ Pro W3" pitchFamily="1" charset="-128"/>
            </a:endParaRPr>
          </a:p>
          <a:p>
            <a:r>
              <a:rPr lang="es-ES" sz="2400" dirty="0" smtClean="0">
                <a:solidFill>
                  <a:srgbClr val="00408C"/>
                </a:solidFill>
                <a:ea typeface="ヒラギノ角ゴ Pro W3" pitchFamily="1" charset="-128"/>
              </a:rPr>
              <a:t>Revisión del Reglamento Financiero y la Reglamentación Financiera</a:t>
            </a:r>
            <a:endParaRPr lang="es-ES" sz="2400" dirty="0">
              <a:solidFill>
                <a:srgbClr val="00408C"/>
              </a:solidFill>
              <a:ea typeface="ヒラギノ角ゴ Pro W3" pitchFamily="1" charset="-128"/>
            </a:endParaRPr>
          </a:p>
        </p:txBody>
      </p:sp>
      <p:sp>
        <p:nvSpPr>
          <p:cNvPr id="3075" name="Text Box 5"/>
          <p:cNvSpPr txBox="1">
            <a:spLocks noChangeArrowheads="1"/>
          </p:cNvSpPr>
          <p:nvPr/>
        </p:nvSpPr>
        <p:spPr bwMode="auto">
          <a:xfrm>
            <a:off x="7164288" y="4598194"/>
            <a:ext cx="1643198" cy="545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s-ES" sz="1300" dirty="0">
                <a:solidFill>
                  <a:schemeClr val="accent5">
                    <a:lumMod val="50000"/>
                  </a:schemeClr>
                </a:solidFill>
                <a:latin typeface="Arial Black" pitchFamily="34" charset="0"/>
                <a:ea typeface="ヒラギノ角ゴ Pro W3" pitchFamily="1" charset="-128"/>
              </a:rPr>
              <a:t>2022</a:t>
            </a:r>
          </a:p>
        </p:txBody>
      </p:sp>
      <p:sp>
        <p:nvSpPr>
          <p:cNvPr id="3076" name="Rectangle 6"/>
          <p:cNvSpPr>
            <a:spLocks noChangeArrowheads="1"/>
          </p:cNvSpPr>
          <p:nvPr/>
        </p:nvSpPr>
        <p:spPr bwMode="auto">
          <a:xfrm>
            <a:off x="179512" y="3291830"/>
            <a:ext cx="360040" cy="360040"/>
          </a:xfrm>
          <a:prstGeom prst="rect">
            <a:avLst/>
          </a:prstGeom>
          <a:solidFill>
            <a:schemeClr val="accent1">
              <a:lumMod val="75000"/>
            </a:schemeClr>
          </a:solidFill>
          <a:ln>
            <a:noFill/>
          </a:ln>
          <a:extLst/>
        </p:spPr>
        <p:txBody>
          <a:bodyPr wrap="none" anchor="ctr"/>
          <a:lstStyle/>
          <a:p>
            <a:endParaRPr lang="es-ES" dirty="0"/>
          </a:p>
        </p:txBody>
      </p:sp>
      <p:pic>
        <p:nvPicPr>
          <p:cNvPr id="2" name="Picture 1"/>
          <p:cNvPicPr>
            <a:picLocks noChangeAspect="1"/>
          </p:cNvPicPr>
          <p:nvPr/>
        </p:nvPicPr>
        <p:blipFill>
          <a:blip r:embed="rId3"/>
          <a:stretch>
            <a:fillRect/>
          </a:stretch>
        </p:blipFill>
        <p:spPr>
          <a:xfrm>
            <a:off x="179512" y="267494"/>
            <a:ext cx="5375513" cy="2088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Propuesta de supresión de artículos</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3470338607"/>
              </p:ext>
            </p:extLst>
          </p:nvPr>
        </p:nvGraphicFramePr>
        <p:xfrm>
          <a:off x="457200" y="1049082"/>
          <a:ext cx="8229600" cy="3687781"/>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25677">
                <a:tc>
                  <a:txBody>
                    <a:bodyPr/>
                    <a:lstStyle/>
                    <a:p>
                      <a:pPr>
                        <a:tabLst>
                          <a:tab pos="3600450" algn="l"/>
                        </a:tabLst>
                      </a:pPr>
                      <a:r>
                        <a:rPr lang="es-ES" sz="800" u="sng" dirty="0">
                          <a:effectLst/>
                        </a:rPr>
                        <a:t>Artículo actual</a:t>
                      </a:r>
                    </a:p>
                  </a:txBody>
                  <a:tcPr marL="68580" marR="68580" marT="0" marB="0" anchor="ctr"/>
                </a:tc>
                <a:tc>
                  <a:txBody>
                    <a:bodyPr/>
                    <a:lstStyle/>
                    <a:p>
                      <a:pPr>
                        <a:tabLst>
                          <a:tab pos="3600450" algn="l"/>
                        </a:tabLst>
                      </a:pPr>
                      <a:r>
                        <a:rPr lang="es-ES" sz="800" u="sng" dirty="0">
                          <a:effectLst/>
                        </a:rPr>
                        <a:t>Tema</a:t>
                      </a:r>
                    </a:p>
                  </a:txBody>
                  <a:tcPr marL="68580" marR="68580" marT="0" marB="0" anchor="ctr"/>
                </a:tc>
                <a:tc>
                  <a:txBody>
                    <a:bodyPr/>
                    <a:lstStyle/>
                    <a:p>
                      <a:pPr>
                        <a:tabLst>
                          <a:tab pos="3600450" algn="l"/>
                        </a:tabLst>
                      </a:pPr>
                      <a:r>
                        <a:rPr lang="es-ES" sz="800" u="sng" dirty="0">
                          <a:solidFill>
                            <a:schemeClr val="lt1"/>
                          </a:solidFill>
                          <a:effectLst/>
                          <a:latin typeface="+mn-lt"/>
                        </a:rPr>
                        <a:t>Texto actual</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Motivo del cambio</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012892">
                <a:tc>
                  <a:txBody>
                    <a:bodyPr/>
                    <a:lstStyle/>
                    <a:p>
                      <a:pPr>
                        <a:tabLst>
                          <a:tab pos="3600450" algn="l"/>
                        </a:tabLst>
                      </a:pPr>
                      <a:r>
                        <a:rPr lang="es-ES" sz="700" dirty="0">
                          <a:effectLst/>
                        </a:rPr>
                        <a:t>3.13</a:t>
                      </a:r>
                    </a:p>
                  </a:txBody>
                  <a:tcPr marL="68580" marR="68580" marT="0" marB="0"/>
                </a:tc>
                <a:tc>
                  <a:txBody>
                    <a:bodyPr/>
                    <a:lstStyle/>
                    <a:p>
                      <a:pPr>
                        <a:tabLst>
                          <a:tab pos="3600450" algn="l"/>
                        </a:tabLst>
                      </a:pPr>
                      <a:r>
                        <a:rPr lang="es-ES" sz="700" dirty="0">
                          <a:effectLst/>
                        </a:rPr>
                        <a:t>Ingresos diversos</a:t>
                      </a:r>
                    </a:p>
                  </a:txBody>
                  <a:tcPr marL="68580" marR="68580" marT="0" marB="0"/>
                </a:tc>
                <a:tc>
                  <a:txBody>
                    <a:bodyPr/>
                    <a:lstStyle/>
                    <a:p>
                      <a:pPr>
                        <a:tabLst>
                          <a:tab pos="3600450" algn="l"/>
                        </a:tabLst>
                      </a:pPr>
                      <a:r>
                        <a:rPr lang="es-ES" sz="700" dirty="0">
                          <a:effectLst/>
                        </a:rPr>
                        <a:t>Todos los ingresos, a excepción de: </a:t>
                      </a:r>
                    </a:p>
                    <a:p>
                      <a:pPr>
                        <a:tabLst>
                          <a:tab pos="3600450" algn="l"/>
                        </a:tabLst>
                      </a:pPr>
                      <a:r>
                        <a:rPr lang="es-ES" sz="700" dirty="0">
                          <a:effectLst/>
                        </a:rPr>
                        <a:t>a) las contribuciones de los Estados miembros; </a:t>
                      </a:r>
                    </a:p>
                    <a:p>
                      <a:pPr>
                        <a:tabLst>
                          <a:tab pos="3600450" algn="l"/>
                        </a:tabLst>
                      </a:pPr>
                      <a:r>
                        <a:rPr lang="es-ES" sz="700" dirty="0">
                          <a:effectLst/>
                        </a:rPr>
                        <a:t>b) las tasas que se obtienen por los servicios prestados por la Organización en el marco de los sistemas del PCT, Madrid, La Haya y Lisboa; </a:t>
                      </a:r>
                    </a:p>
                    <a:p>
                      <a:pPr>
                        <a:tabLst>
                          <a:tab pos="3600450" algn="l"/>
                        </a:tabLst>
                      </a:pPr>
                      <a:r>
                        <a:rPr lang="es-ES" sz="700" dirty="0">
                          <a:effectLst/>
                        </a:rPr>
                        <a:t>c) los reembolsos directos de gastos efectuados durante cada año del ejercicio económico; </a:t>
                      </a:r>
                    </a:p>
                    <a:p>
                      <a:pPr>
                        <a:tabLst>
                          <a:tab pos="3600450" algn="l"/>
                        </a:tabLst>
                      </a:pPr>
                      <a:r>
                        <a:rPr lang="es-ES" sz="700" dirty="0">
                          <a:effectLst/>
                        </a:rPr>
                        <a:t>d) los anticipos o depósitos acreditados en los fondos; </a:t>
                      </a:r>
                    </a:p>
                    <a:p>
                      <a:pPr>
                        <a:tabLst>
                          <a:tab pos="3600450" algn="l"/>
                        </a:tabLst>
                      </a:pPr>
                      <a:r>
                        <a:rPr lang="es-ES" sz="700" dirty="0">
                          <a:effectLst/>
                        </a:rPr>
                        <a:t>e) los intereses o el rédito de las inversiones; </a:t>
                      </a:r>
                    </a:p>
                    <a:p>
                      <a:pPr>
                        <a:tabLst>
                          <a:tab pos="3600450" algn="l"/>
                        </a:tabLst>
                      </a:pPr>
                      <a:r>
                        <a:rPr lang="es-ES" sz="700" dirty="0">
                          <a:effectLst/>
                        </a:rPr>
                        <a:t>f) los ingresos procedentes del Centro de Arbitraje y Mediación; y </a:t>
                      </a:r>
                    </a:p>
                    <a:p>
                      <a:pPr>
                        <a:tabLst>
                          <a:tab pos="3600450" algn="l"/>
                        </a:tabLst>
                      </a:pPr>
                      <a:r>
                        <a:rPr lang="es-ES" sz="700" dirty="0">
                          <a:effectLst/>
                        </a:rPr>
                        <a:t>g) los ingresos procedentes de la venta de publicaciones, </a:t>
                      </a:r>
                    </a:p>
                    <a:p>
                      <a:pPr>
                        <a:tabLst>
                          <a:tab pos="3600450" algn="l"/>
                        </a:tabLst>
                      </a:pPr>
                      <a:r>
                        <a:rPr lang="es-ES" sz="700" dirty="0">
                          <a:effectLst/>
                        </a:rPr>
                        <a:t>se clasificarán como ingresos diversos. </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Este artículo se suprime, ya que la definición que figura en el artículo 2.11 propuesto es más clara y adecuada. </a:t>
                      </a:r>
                    </a:p>
                  </a:txBody>
                  <a:tcPr marL="68580" marR="68580" marT="0" marB="0"/>
                </a:tc>
                <a:extLst>
                  <a:ext uri="{0D108BD9-81ED-4DB2-BD59-A6C34878D82A}">
                    <a16:rowId xmlns:a16="http://schemas.microsoft.com/office/drawing/2014/main" val="990582903"/>
                  </a:ext>
                </a:extLst>
              </a:tr>
              <a:tr h="6550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lt1"/>
                          </a:solidFill>
                          <a:effectLst/>
                        </a:rPr>
                        <a:t>2.8</a:t>
                      </a:r>
                    </a:p>
                    <a:p>
                      <a:pPr algn="l" rtl="0">
                        <a:tabLst>
                          <a:tab pos="3600450" algn="l"/>
                        </a:tabLst>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s-ES" sz="700" dirty="0">
                          <a:effectLst/>
                        </a:rPr>
                        <a:t>Presupuesto por programas - Examen y aprobación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Las Asambleas de los Estados miembros y de las Uniones, cada una en lo que le concierna, adoptarán el presupuesto por programas para el ejercicio económico siguiente, después de que hayan sido examinadas la propuesta de presupuesto por programas y las recomendaciones del Comité del Programa y Presupuesto a ese respecto. En caso de que el presupuesto por programas no hubiese sido adoptado antes del comienzo del ejercicio económico siguiente, la autorización para que el director general contraiga obligaciones y efectúe pagos permanecerá en el nivel de las consignaciones del ejercicio económico anterior.</a:t>
                      </a:r>
                    </a:p>
                  </a:txBody>
                  <a:tcPr marL="68580" marR="68580" marT="0" marB="0"/>
                </a:tc>
                <a:tc>
                  <a:txBody>
                    <a:bodyPr/>
                    <a:lstStyle/>
                    <a:p>
                      <a:pPr>
                        <a:tabLst>
                          <a:tab pos="3600450" algn="l"/>
                        </a:tabLst>
                      </a:pPr>
                      <a:r>
                        <a:rPr lang="es-ES" sz="700" dirty="0">
                          <a:effectLst/>
                        </a:rPr>
                        <a:t>Este artículo se suprime y se combina con el artículo 2.20 para simplificar el contenido y aumentar la claridad. </a:t>
                      </a:r>
                    </a:p>
                  </a:txBody>
                  <a:tcPr marL="68580" marR="68580" marT="0" marB="0"/>
                </a:tc>
                <a:extLst>
                  <a:ext uri="{0D108BD9-81ED-4DB2-BD59-A6C34878D82A}">
                    <a16:rowId xmlns:a16="http://schemas.microsoft.com/office/drawing/2014/main" val="2891029740"/>
                  </a:ext>
                </a:extLst>
              </a:tr>
              <a:tr h="1234859">
                <a:tc>
                  <a:txBody>
                    <a:bodyPr/>
                    <a:lstStyle/>
                    <a:p>
                      <a:pPr>
                        <a:tabLst>
                          <a:tab pos="3600450" algn="l"/>
                        </a:tabLst>
                      </a:pPr>
                      <a:r>
                        <a:rPr lang="es-ES" sz="700" baseline="0" dirty="0">
                          <a:effectLst/>
                        </a:rPr>
                        <a:t>2.10</a:t>
                      </a:r>
                    </a:p>
                  </a:txBody>
                  <a:tcPr marL="68580" marR="68580" marT="0" marB="0"/>
                </a:tc>
                <a:tc>
                  <a:txBody>
                    <a:bodyPr/>
                    <a:lstStyle/>
                    <a:p>
                      <a:pPr>
                        <a:tabLst>
                          <a:tab pos="3600450" algn="l"/>
                        </a:tabLst>
                      </a:pPr>
                      <a:r>
                        <a:rPr lang="es-ES" sz="700" dirty="0">
                          <a:effectLst/>
                        </a:rPr>
                        <a:t>Presupuesto por programas - Necesidades presupuestarias suplementarias y revisadas</a:t>
                      </a:r>
                    </a:p>
                  </a:txBody>
                  <a:tcPr marL="68580" marR="68580" marT="0" marB="0"/>
                </a:tc>
                <a:tc>
                  <a:txBody>
                    <a:bodyPr/>
                    <a:lstStyle/>
                    <a:p>
                      <a:pPr>
                        <a:tabLst>
                          <a:tab pos="3600450" algn="l"/>
                        </a:tabLst>
                      </a:pPr>
                      <a:r>
                        <a:rPr lang="es-ES" sz="700" dirty="0">
                          <a:effectLst/>
                        </a:rPr>
                        <a:t>a) En las propuestas suplementarias y revisadas de presupuesto por programas se reflejarán los cambios pertinentes en las necesidades de recursos financieros y humanos relativas a: </a:t>
                      </a:r>
                    </a:p>
                    <a:p>
                      <a:pPr>
                        <a:tabLst>
                          <a:tab pos="3600450" algn="l"/>
                        </a:tabLst>
                      </a:pPr>
                      <a:r>
                        <a:rPr lang="es-ES" sz="700" dirty="0">
                          <a:effectLst/>
                        </a:rPr>
                        <a:t>i) actividades que el director general considere de suma urgencia y que no se hayan podido prever cuando se prepararon las propuestas iniciales de presupuesto por programas; </a:t>
                      </a:r>
                    </a:p>
                    <a:p>
                      <a:pPr>
                        <a:tabLst>
                          <a:tab pos="3600450" algn="l"/>
                        </a:tabLst>
                      </a:pPr>
                      <a:r>
                        <a:rPr lang="es-ES" sz="700" dirty="0">
                          <a:effectLst/>
                        </a:rPr>
                        <a:t>ii) transferencias de consignaciones entre programas con arreglo al Artículo 5.5; </a:t>
                      </a:r>
                    </a:p>
                    <a:p>
                      <a:pPr>
                        <a:tabLst>
                          <a:tab pos="3600450" algn="l"/>
                        </a:tabLst>
                      </a:pPr>
                      <a:r>
                        <a:rPr lang="es-ES" sz="700" dirty="0">
                          <a:effectLst/>
                        </a:rPr>
                        <a:t>iii) ajustes de flexibilidad efectuados de conformidad con el Artículo 5.6; </a:t>
                      </a:r>
                    </a:p>
                    <a:p>
                      <a:pPr>
                        <a:tabLst>
                          <a:tab pos="3600450" algn="l"/>
                        </a:tabLst>
                      </a:pPr>
                      <a:r>
                        <a:rPr lang="es-ES" sz="700" dirty="0">
                          <a:effectLst/>
                        </a:rPr>
                        <a:t>iv) actividades respecto de las cuales se haya indicado en las propuestas anteriores de presupuesto por programas que se presentarían estimaciones con posterioridad; </a:t>
                      </a:r>
                    </a:p>
                    <a:p>
                      <a:pPr>
                        <a:tabLst>
                          <a:tab pos="3600450" algn="l"/>
                        </a:tabLst>
                      </a:pPr>
                      <a:r>
                        <a:rPr lang="es-ES" sz="700" dirty="0">
                          <a:effectLst/>
                        </a:rPr>
                        <a:t>v) inflación, ajustes obligatorios de la escala de sueldos y fluctuaciones monetarias. </a:t>
                      </a:r>
                    </a:p>
                    <a:p>
                      <a:pPr>
                        <a:tabLst>
                          <a:tab pos="3600450" algn="l"/>
                        </a:tabLst>
                      </a:pPr>
                      <a:r>
                        <a:rPr lang="es-ES" sz="700" dirty="0">
                          <a:effectLst/>
                        </a:rPr>
                        <a:t>b) En las propuestas suplementarias y revisadas de presupuesto también se suministrarán: </a:t>
                      </a:r>
                    </a:p>
                    <a:p>
                      <a:pPr>
                        <a:tabLst>
                          <a:tab pos="3600450" algn="l"/>
                        </a:tabLst>
                      </a:pPr>
                      <a:r>
                        <a:rPr lang="es-ES" sz="700" dirty="0">
                          <a:effectLst/>
                        </a:rPr>
                        <a:t>i) estimaciones revisadas de la demanda de servicios en el marco de los sistemas del PCT, Madrid y La Haya; </a:t>
                      </a:r>
                    </a:p>
                    <a:p>
                      <a:pPr>
                        <a:tabLst>
                          <a:tab pos="3600450" algn="l"/>
                        </a:tabLst>
                      </a:pPr>
                      <a:r>
                        <a:rPr lang="es-ES" sz="700" dirty="0">
                          <a:effectLst/>
                        </a:rPr>
                        <a:t>ii) estimaciones revisadas de ingresos, incluidos los procedentes de los servicios mencionados en el punto anterior, e ingresos diversos en la manera que se define en el Artículo 3.13.</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Este artículo se suprime para reducir el contenido repetitivo, ya que los requisitos del programa de trabajo y presupuesto ya están definidos en el artículo 2.19.  Con la mención incluida de que el presupuesto suplementario debe ser coherente con el programa de trabajo y presupuesto, no es necesario que este artículo profundice en su contenido.</a:t>
                      </a:r>
                    </a:p>
                  </a:txBody>
                  <a:tcPr marL="68580" marR="68580" marT="0" marB="0"/>
                </a:tc>
                <a:extLst>
                  <a:ext uri="{0D108BD9-81ED-4DB2-BD59-A6C34878D82A}">
                    <a16:rowId xmlns:a16="http://schemas.microsoft.com/office/drawing/2014/main" val="3000201555"/>
                  </a:ext>
                </a:extLst>
              </a:tr>
            </a:tbl>
          </a:graphicData>
        </a:graphic>
      </p:graphicFrame>
      <p:sp>
        <p:nvSpPr>
          <p:cNvPr id="3" name="Rectangle 2"/>
          <p:cNvSpPr/>
          <p:nvPr/>
        </p:nvSpPr>
        <p:spPr>
          <a:xfrm>
            <a:off x="457200" y="721976"/>
            <a:ext cx="8363272"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200" dirty="0"/>
              <a:t>A continuación figuran los artículos actuales que se propone </a:t>
            </a:r>
            <a:r>
              <a:rPr lang="es-ES" sz="1200" dirty="0">
                <a:solidFill>
                  <a:srgbClr val="FF0000"/>
                </a:solidFill>
              </a:rPr>
              <a:t>suprimir</a:t>
            </a:r>
          </a:p>
        </p:txBody>
      </p:sp>
    </p:spTree>
    <p:extLst>
      <p:ext uri="{BB962C8B-B14F-4D97-AF65-F5344CB8AC3E}">
        <p14:creationId xmlns:p14="http://schemas.microsoft.com/office/powerpoint/2010/main" val="333335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sz="2800" b="1" dirty="0">
                <a:solidFill>
                  <a:schemeClr val="accent5">
                    <a:lumMod val="10000"/>
                  </a:schemeClr>
                </a:solidFill>
              </a:rPr>
              <a:t>Propuesta de supresión de artículos </a:t>
            </a:r>
            <a:r>
              <a:rPr lang="es-ES" sz="1600" b="1" dirty="0">
                <a:solidFill>
                  <a:schemeClr val="accent5">
                    <a:lumMod val="10000"/>
                  </a:schemeClr>
                </a:solidFill>
              </a:rPr>
              <a:t>(continuación)</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2549124175"/>
              </p:ext>
            </p:extLst>
          </p:nvPr>
        </p:nvGraphicFramePr>
        <p:xfrm>
          <a:off x="457200" y="806650"/>
          <a:ext cx="8229600" cy="3883862"/>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72860">
                <a:tc>
                  <a:txBody>
                    <a:bodyPr/>
                    <a:lstStyle/>
                    <a:p>
                      <a:pPr>
                        <a:tabLst>
                          <a:tab pos="3600450" algn="l"/>
                        </a:tabLst>
                      </a:pPr>
                      <a:r>
                        <a:rPr lang="es-ES" sz="800" u="sng" dirty="0">
                          <a:effectLst/>
                        </a:rPr>
                        <a:t>Artículo actual</a:t>
                      </a:r>
                    </a:p>
                  </a:txBody>
                  <a:tcPr marL="68580" marR="68580" marT="0" marB="0" anchor="ctr"/>
                </a:tc>
                <a:tc>
                  <a:txBody>
                    <a:bodyPr/>
                    <a:lstStyle/>
                    <a:p>
                      <a:pPr>
                        <a:tabLst>
                          <a:tab pos="3600450" algn="l"/>
                        </a:tabLst>
                      </a:pPr>
                      <a:r>
                        <a:rPr lang="es-ES" sz="800" u="sng" dirty="0">
                          <a:effectLst/>
                        </a:rPr>
                        <a:t>Tema</a:t>
                      </a:r>
                    </a:p>
                  </a:txBody>
                  <a:tcPr marL="68580" marR="68580" marT="0" marB="0" anchor="ctr"/>
                </a:tc>
                <a:tc>
                  <a:txBody>
                    <a:bodyPr/>
                    <a:lstStyle/>
                    <a:p>
                      <a:pPr>
                        <a:tabLst>
                          <a:tab pos="3600450" algn="l"/>
                        </a:tabLst>
                      </a:pPr>
                      <a:r>
                        <a:rPr lang="es-ES" sz="800" u="sng" dirty="0">
                          <a:solidFill>
                            <a:schemeClr val="lt1"/>
                          </a:solidFill>
                          <a:effectLst/>
                          <a:latin typeface="+mn-lt"/>
                        </a:rPr>
                        <a:t>Texto actual</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Motivo del cambio</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435004">
                <a:tc>
                  <a:txBody>
                    <a:bodyPr/>
                    <a:lstStyle/>
                    <a:p>
                      <a:pPr>
                        <a:tabLst>
                          <a:tab pos="3600450" algn="l"/>
                        </a:tabLst>
                      </a:pPr>
                      <a:r>
                        <a:rPr lang="es-ES" sz="700" dirty="0">
                          <a:effectLst/>
                        </a:rPr>
                        <a:t>4.1</a:t>
                      </a:r>
                    </a:p>
                  </a:txBody>
                  <a:tcPr marL="68580" marR="68580" marT="0" marB="0"/>
                </a:tc>
                <a:tc>
                  <a:txBody>
                    <a:bodyPr/>
                    <a:lstStyle/>
                    <a:p>
                      <a:pPr>
                        <a:tabLst>
                          <a:tab pos="3600450" algn="l"/>
                        </a:tabLst>
                      </a:pPr>
                      <a:r>
                        <a:rPr lang="es-ES" sz="700" dirty="0">
                          <a:effectLst/>
                        </a:rPr>
                        <a:t>Cuentas internas - Fondo general</a:t>
                      </a:r>
                    </a:p>
                  </a:txBody>
                  <a:tcPr marL="68580" marR="68580" marT="0" marB="0"/>
                </a:tc>
                <a:tc>
                  <a:txBody>
                    <a:bodyPr/>
                    <a:lstStyle/>
                    <a:p>
                      <a:pPr>
                        <a:tabLst>
                          <a:tab pos="3600450" algn="l"/>
                        </a:tabLst>
                      </a:pPr>
                      <a:r>
                        <a:rPr lang="es-ES" sz="700" dirty="0">
                          <a:effectLst/>
                        </a:rPr>
                        <a:t>Se establecerá un fondo general con el fin de contabilizar los gastos de la Organización. Se acreditarán en el fondo general las contribuciones que abonen los Estados miembros, las tasas obtenidas por los servicios prestados por la Organización en el marco de los sistemas del PCT, Madrid, La Haya y Lisboa, los ingresos diversos y todo anticipo que se efectúe con cargo a los fondos de operaciones o los fondos de reserva para sufragar gastos generales.</a:t>
                      </a:r>
                    </a:p>
                  </a:txBody>
                  <a:tcPr marL="68580" marR="68580" marT="0" marB="0"/>
                </a:tc>
                <a:tc>
                  <a:txBody>
                    <a:bodyPr/>
                    <a:lstStyle/>
                    <a:p>
                      <a:pPr>
                        <a:tabLst>
                          <a:tab pos="3600450" algn="l"/>
                        </a:tabLst>
                      </a:pPr>
                      <a:r>
                        <a:rPr lang="es-ES" sz="700" dirty="0">
                          <a:effectLst/>
                        </a:rPr>
                        <a:t>Este artículo se suprime ya que el planteamiento de un "fondo general" resulta redundante con los requisitos de información de las IPSAS.</a:t>
                      </a:r>
                    </a:p>
                  </a:txBody>
                  <a:tcPr marL="68580" marR="68580" marT="0" marB="0"/>
                </a:tc>
                <a:extLst>
                  <a:ext uri="{0D108BD9-81ED-4DB2-BD59-A6C34878D82A}">
                    <a16:rowId xmlns:a16="http://schemas.microsoft.com/office/drawing/2014/main" val="990582903"/>
                  </a:ext>
                </a:extLst>
              </a:tr>
              <a:tr h="32625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lt1"/>
                          </a:solidFill>
                          <a:effectLst/>
                        </a:rPr>
                        <a:t>4.3</a:t>
                      </a:r>
                    </a:p>
                    <a:p>
                      <a:pPr algn="l" rtl="0">
                        <a:tabLst>
                          <a:tab pos="3600450" algn="l"/>
                        </a:tabLst>
                      </a:pPr>
                      <a:endParaRPr lang="en-US" sz="700" dirty="0" smtClean="0">
                        <a:solidFill>
                          <a:schemeClr val="accent5">
                            <a:lumMod val="10000"/>
                          </a:schemeClr>
                        </a:solidFill>
                        <a:effectLst/>
                      </a:endParaRPr>
                    </a:p>
                  </a:txBody>
                  <a:tcPr marL="68580" marR="68580" marT="0" marB="0"/>
                </a:tc>
                <a:tc rowSpan="2">
                  <a:txBody>
                    <a:bodyPr/>
                    <a:lstStyle/>
                    <a:p>
                      <a:pPr>
                        <a:tabLst>
                          <a:tab pos="3600450" algn="l"/>
                        </a:tabLst>
                      </a:pPr>
                      <a:r>
                        <a:rPr lang="es-ES" sz="700" dirty="0">
                          <a:effectLst/>
                        </a:rPr>
                        <a:t>Fondos de operaciones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Los fondos de operaciones se utilizarán, en la medida de lo posible, como anticipos para financiar consignaciones presupuestarias que todavía no están cubiertas por efectivo disponible, y para otros fines que determinen las Asambleas de los Estados miembros y de las Uniones, cada una en lo que le concierna.</a:t>
                      </a:r>
                    </a:p>
                  </a:txBody>
                  <a:tcPr marL="68580" marR="68580" marT="0" marB="0"/>
                </a:tc>
                <a:tc rowSpan="2">
                  <a:txBody>
                    <a:bodyPr/>
                    <a:lstStyle/>
                    <a:p>
                      <a:pPr>
                        <a:tabLst>
                          <a:tab pos="3600450" algn="l"/>
                        </a:tabLst>
                      </a:pPr>
                      <a:r>
                        <a:rPr lang="es-ES" sz="700" dirty="0">
                          <a:effectLst/>
                        </a:rPr>
                        <a:t>Estos artículos se suprimen y se combinan con el 3.12.</a:t>
                      </a:r>
                    </a:p>
                  </a:txBody>
                  <a:tcPr marL="68580" marR="68580" marT="0" marB="0" anchor="ctr"/>
                </a:tc>
                <a:extLst>
                  <a:ext uri="{0D108BD9-81ED-4DB2-BD59-A6C34878D82A}">
                    <a16:rowId xmlns:a16="http://schemas.microsoft.com/office/drawing/2014/main" val="2891029740"/>
                  </a:ext>
                </a:extLst>
              </a:tr>
              <a:tr h="217502">
                <a:tc>
                  <a:txBody>
                    <a:bodyPr/>
                    <a:lstStyle/>
                    <a:p>
                      <a:pPr>
                        <a:tabLst>
                          <a:tab pos="3600450" algn="l"/>
                        </a:tabLst>
                      </a:pPr>
                      <a:r>
                        <a:rPr lang="es-ES" sz="700" baseline="0" dirty="0">
                          <a:effectLst/>
                        </a:rPr>
                        <a:t>4.4</a:t>
                      </a:r>
                    </a:p>
                  </a:txBody>
                  <a:tcPr marL="68580" marR="68580" marT="0" marB="0"/>
                </a:tc>
                <a:tc vMerge="1">
                  <a:txBody>
                    <a:bodyPr/>
                    <a:lstStyle/>
                    <a:p>
                      <a:pPr algn="l" rtl="0">
                        <a:tabLst>
                          <a:tab pos="3600450" algn="l"/>
                        </a:tabLst>
                      </a:pPr>
                      <a:endParaRPr lang="en-US" sz="700" dirty="0" smtClean="0">
                        <a:effectLst/>
                      </a:endParaRPr>
                    </a:p>
                  </a:txBody>
                  <a:tcPr marL="68580" marR="68580" marT="0" marB="0"/>
                </a:tc>
                <a:tc>
                  <a:txBody>
                    <a:bodyPr/>
                    <a:lstStyle/>
                    <a:p>
                      <a:pPr>
                        <a:tabLst>
                          <a:tab pos="3600450" algn="l"/>
                        </a:tabLst>
                      </a:pPr>
                      <a:r>
                        <a:rPr lang="es-ES" sz="700" dirty="0">
                          <a:effectLst/>
                        </a:rPr>
                        <a:t>Los anticipos con cargo al fondo de operaciones para financiar consignaciones presupuestarias se reembolsarán al Fondo en cuanto haya ingresos disponibles para ese fin y en la medida en que tales ingresos lo permitan.</a:t>
                      </a:r>
                    </a:p>
                  </a:txBody>
                  <a:tcPr marL="68580" marR="68580" marT="0" marB="0"/>
                </a:tc>
                <a:tc vMerge="1">
                  <a:txBody>
                    <a:bodyPr/>
                    <a:lstStyle/>
                    <a:p>
                      <a:pPr algn="l" rtl="0">
                        <a:tabLst>
                          <a:tab pos="3600450" algn="l"/>
                        </a:tabLst>
                      </a:pPr>
                      <a:endParaRPr lang="en-US" sz="700" dirty="0">
                        <a:effectLst/>
                      </a:endParaRPr>
                    </a:p>
                  </a:txBody>
                  <a:tcPr marL="68580" marR="68580" marT="0" marB="0"/>
                </a:tc>
                <a:extLst>
                  <a:ext uri="{0D108BD9-81ED-4DB2-BD59-A6C34878D82A}">
                    <a16:rowId xmlns:a16="http://schemas.microsoft.com/office/drawing/2014/main" val="3000201555"/>
                  </a:ext>
                </a:extLst>
              </a:tr>
              <a:tr h="217502">
                <a:tc rowSpan="2">
                  <a:txBody>
                    <a:bodyPr/>
                    <a:lstStyle/>
                    <a:p>
                      <a:pPr>
                        <a:tabLst>
                          <a:tab pos="3600450" algn="l"/>
                        </a:tabLst>
                      </a:pPr>
                      <a:r>
                        <a:rPr lang="es-ES" sz="700" baseline="0" dirty="0">
                          <a:effectLst/>
                        </a:rPr>
                        <a:t>4.7</a:t>
                      </a:r>
                    </a:p>
                  </a:txBody>
                  <a:tcPr marL="68580" marR="68580" marT="0" marB="0"/>
                </a:tc>
                <a:tc rowSpan="3">
                  <a:txBody>
                    <a:bodyPr/>
                    <a:lstStyle/>
                    <a:p>
                      <a:pPr>
                        <a:tabLst>
                          <a:tab pos="3600450" algn="l"/>
                        </a:tabLst>
                      </a:pPr>
                      <a:r>
                        <a:rPr lang="es-ES" sz="700" dirty="0">
                          <a:effectLst/>
                        </a:rPr>
                        <a:t>Excedentes y déficit; fondos de reserva </a:t>
                      </a:r>
                    </a:p>
                  </a:txBody>
                  <a:tcPr marL="68580" marR="68580" marT="0" marB="0" anchor="ctr"/>
                </a:tc>
                <a:tc>
                  <a:txBody>
                    <a:bodyPr/>
                    <a:lstStyle/>
                    <a:p>
                      <a:pPr>
                        <a:tabLst>
                          <a:tab pos="3600450" algn="l"/>
                        </a:tabLst>
                      </a:pPr>
                      <a:r>
                        <a:rPr lang="es-ES" sz="700" dirty="0">
                          <a:effectLst/>
                        </a:rPr>
                        <a:t>Si, tras el cierre del ejercicio económico, las cuentas de cualquiera de las Uniones reflejan un excedente de ingresos, éste se contabilizará en los fondos de reserva, salvo que la Asamblea General o la Asamblea de la Unión correspondiente decida otra cosa.</a:t>
                      </a:r>
                    </a:p>
                  </a:txBody>
                  <a:tcPr marL="68580" marR="68580" marT="0" marB="0"/>
                </a:tc>
                <a:tc rowSpan="3">
                  <a:txBody>
                    <a:bodyPr/>
                    <a:lstStyle/>
                    <a:p>
                      <a:pPr>
                        <a:tabLst>
                          <a:tab pos="3600450" algn="l"/>
                        </a:tabLst>
                      </a:pPr>
                      <a:r>
                        <a:rPr lang="es-ES" sz="700" dirty="0">
                          <a:effectLst/>
                        </a:rPr>
                        <a:t>Estos artículos se suprimen y se combinan con el 3.14.</a:t>
                      </a:r>
                    </a:p>
                  </a:txBody>
                  <a:tcPr marL="68580" marR="68580" marT="0" marB="0" anchor="ctr"/>
                </a:tc>
                <a:extLst>
                  <a:ext uri="{0D108BD9-81ED-4DB2-BD59-A6C34878D82A}">
                    <a16:rowId xmlns:a16="http://schemas.microsoft.com/office/drawing/2014/main" val="129952673"/>
                  </a:ext>
                </a:extLst>
              </a:tr>
              <a:tr h="98376">
                <a:tc vMerge="1">
                  <a:txBody>
                    <a:bodyPr/>
                    <a:lstStyle/>
                    <a:p>
                      <a:endParaRPr lang="en-US"/>
                    </a:p>
                  </a:txBody>
                  <a:tcPr/>
                </a:tc>
                <a:tc vMerge="1">
                  <a:txBody>
                    <a:bodyPr/>
                    <a:lstStyle/>
                    <a:p>
                      <a:endParaRPr lang="en-US"/>
                    </a:p>
                  </a:txBody>
                  <a:tcPr/>
                </a:tc>
                <a:tc rowSpan="2">
                  <a:txBody>
                    <a:bodyPr/>
                    <a:lstStyle/>
                    <a:p>
                      <a:pPr>
                        <a:tabLst>
                          <a:tab pos="3600450" algn="l"/>
                        </a:tabLst>
                      </a:pPr>
                      <a:r>
                        <a:rPr lang="es-ES" sz="700" dirty="0">
                          <a:effectLst/>
                        </a:rPr>
                        <a:t>Si, tras el cierre del ejercicio económico, alguna de las Uniones reflejase un déficit que no pudieren enjugar los fondos de reserva, la Asamblea General de la OMPI o las Asambleas de las Uniones interesadas, según proceda, adoptarán las medidas oportunas para corregir la situación financiera.</a:t>
                      </a:r>
                    </a:p>
                  </a:txBody>
                  <a:tcPr marL="68580" marR="68580" marT="0" marB="0"/>
                </a:tc>
                <a:tc vMerge="1">
                  <a:txBody>
                    <a:bodyPr/>
                    <a:lstStyle/>
                    <a:p>
                      <a:endParaRPr lang="en-US"/>
                    </a:p>
                  </a:txBody>
                  <a:tcPr/>
                </a:tc>
                <a:extLst>
                  <a:ext uri="{0D108BD9-81ED-4DB2-BD59-A6C34878D82A}">
                    <a16:rowId xmlns:a16="http://schemas.microsoft.com/office/drawing/2014/main" val="4019600883"/>
                  </a:ext>
                </a:extLst>
              </a:tr>
              <a:tr h="227876">
                <a:tc>
                  <a:txBody>
                    <a:bodyPr/>
                    <a:lstStyle/>
                    <a:p>
                      <a:pPr>
                        <a:tabLst>
                          <a:tab pos="3600450" algn="l"/>
                        </a:tabLst>
                      </a:pPr>
                      <a:r>
                        <a:rPr lang="es-ES" sz="700" baseline="0" dirty="0">
                          <a:effectLst/>
                        </a:rPr>
                        <a:t>4.8</a:t>
                      </a:r>
                    </a:p>
                  </a:txBody>
                  <a:tcPr marL="68580" marR="68580" marT="0" marB="0"/>
                </a:tc>
                <a:tc vMerge="1">
                  <a:txBody>
                    <a:bodyPr/>
                    <a:lstStyle/>
                    <a:p>
                      <a:pPr algn="l" rtl="0">
                        <a:tabLst>
                          <a:tab pos="3600450" algn="l"/>
                        </a:tabLst>
                      </a:pPr>
                      <a:endParaRPr lang="en-US" sz="700" dirty="0">
                        <a:effectLst/>
                      </a:endParaRPr>
                    </a:p>
                  </a:txBody>
                  <a:tcPr marL="68580" marR="68580" marT="0" marB="0" anchor="ctr"/>
                </a:tc>
                <a:tc vMerge="1">
                  <a:txBody>
                    <a:bodyPr/>
                    <a:lstStyle/>
                    <a:p>
                      <a:pPr algn="l" rtl="0">
                        <a:tabLst>
                          <a:tab pos="3600450" algn="l"/>
                        </a:tabLst>
                      </a:pPr>
                      <a:endParaRPr lang="en-US" sz="700" dirty="0">
                        <a:effectLst/>
                      </a:endParaRPr>
                    </a:p>
                  </a:txBody>
                  <a:tcPr marL="68580" marR="68580" marT="0" marB="0"/>
                </a:tc>
                <a:tc vMerge="1">
                  <a:txBody>
                    <a:bodyPr/>
                    <a:lstStyle/>
                    <a:p>
                      <a:pPr algn="l" rtl="0">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45178711"/>
                  </a:ext>
                </a:extLst>
              </a:tr>
              <a:tr h="217502">
                <a:tc>
                  <a:txBody>
                    <a:bodyPr/>
                    <a:lstStyle/>
                    <a:p>
                      <a:pPr>
                        <a:tabLst>
                          <a:tab pos="3600450" algn="l"/>
                        </a:tabLst>
                      </a:pPr>
                      <a:r>
                        <a:rPr lang="es-ES" sz="700" baseline="0" dirty="0">
                          <a:effectLst/>
                        </a:rPr>
                        <a:t>4.12</a:t>
                      </a:r>
                    </a:p>
                  </a:txBody>
                  <a:tcPr marL="68580" marR="68580" marT="0" marB="0"/>
                </a:tc>
                <a:tc>
                  <a:txBody>
                    <a:bodyPr/>
                    <a:lstStyle/>
                    <a:p>
                      <a:pPr>
                        <a:tabLst>
                          <a:tab pos="3600450" algn="l"/>
                        </a:tabLst>
                      </a:pPr>
                      <a:r>
                        <a:rPr lang="es-ES" sz="700" dirty="0">
                          <a:effectLst/>
                        </a:rPr>
                        <a:t>Inversiones - Ingresos </a:t>
                      </a:r>
                    </a:p>
                  </a:txBody>
                  <a:tcPr marL="68580" marR="68580" marT="0" marB="0"/>
                </a:tc>
                <a:tc>
                  <a:txBody>
                    <a:bodyPr/>
                    <a:lstStyle/>
                    <a:p>
                      <a:pPr>
                        <a:tabLst>
                          <a:tab pos="3600450" algn="l"/>
                        </a:tabLst>
                      </a:pPr>
                      <a:r>
                        <a:rPr lang="es-ES" sz="700" dirty="0">
                          <a:effectLst/>
                        </a:rPr>
                        <a:t>Los ingresos procedentes de inversiones a corto o largo plazo se acreditarán conforme a lo que dispongan las normas de contabilidad aplicables.</a:t>
                      </a:r>
                    </a:p>
                  </a:txBody>
                  <a:tcPr marL="68580" marR="68580" marT="0" marB="0"/>
                </a:tc>
                <a:tc>
                  <a:txBody>
                    <a:bodyPr/>
                    <a:lstStyle/>
                    <a:p>
                      <a:pPr algn="l" rtl="0">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77241676"/>
                  </a:ext>
                </a:extLst>
              </a:tr>
              <a:tr h="91034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baseline="0" dirty="0">
                          <a:effectLst/>
                        </a:rPr>
                        <a:t>2.14</a:t>
                      </a:r>
                      <a:r>
                        <a:rPr lang="es-ES" sz="700" i="1" baseline="0" dirty="0">
                          <a:effectLst/>
                        </a:rPr>
                        <a:t>bis</a:t>
                      </a:r>
                    </a:p>
                    <a:p>
                      <a:pPr algn="l" rtl="0">
                        <a:tabLst>
                          <a:tab pos="3600450" algn="l"/>
                        </a:tabLst>
                      </a:pPr>
                      <a:endParaRPr lang="en-US" sz="700" baseline="0" dirty="0" smtClean="0">
                        <a:effectLst/>
                      </a:endParaRPr>
                    </a:p>
                  </a:txBody>
                  <a:tcPr marL="68580" marR="68580" marT="0" marB="0"/>
                </a:tc>
                <a:tc rowSpan="3">
                  <a:txBody>
                    <a:bodyPr/>
                    <a:lstStyle/>
                    <a:p>
                      <a:pPr>
                        <a:tabLst>
                          <a:tab pos="3600450" algn="l"/>
                        </a:tabLst>
                      </a:pPr>
                      <a:r>
                        <a:rPr lang="es-ES" sz="700" dirty="0">
                          <a:effectLst/>
                        </a:rPr>
                        <a:t>Desempeño financiero y rendimiento de los programas, y presentación de informes</a:t>
                      </a:r>
                    </a:p>
                    <a:p>
                      <a:pPr algn="l" rtl="0">
                        <a:tabLst>
                          <a:tab pos="3600450" algn="l"/>
                        </a:tabLst>
                      </a:pPr>
                      <a:endParaRPr lang="en-US" sz="700" dirty="0">
                        <a:effectLst/>
                      </a:endParaRPr>
                    </a:p>
                  </a:txBody>
                  <a:tcPr marL="68580" marR="68580" marT="0" marB="0" anchor="ctr"/>
                </a:tc>
                <a:tc rowSpan="2">
                  <a:txBody>
                    <a:bodyPr/>
                    <a:lstStyle/>
                    <a:p>
                      <a:pPr>
                        <a:tabLst>
                          <a:tab pos="3600450" algn="l"/>
                        </a:tabLst>
                      </a:pPr>
                      <a:r>
                        <a:rPr lang="es-ES" sz="700" dirty="0">
                          <a:effectLst/>
                        </a:rPr>
                        <a:t>El Informe de gestión financiera y de rendimiento de los programas del segundo año del bienio incluirá la información financiera siguiente:</a:t>
                      </a:r>
                    </a:p>
                    <a:p>
                      <a:pPr>
                        <a:tabLst>
                          <a:tab pos="3600450" algn="l"/>
                        </a:tabLst>
                      </a:pPr>
                      <a:r>
                        <a:rPr lang="es-ES" sz="700" dirty="0">
                          <a:effectLst/>
                        </a:rPr>
                        <a:t>a) un estado de los ingresos y gastos presupuestados y reales correspondientes al ejercicio económico objeto del informe, sobre la misma base contable que el presupuesto aprobado;</a:t>
                      </a:r>
                    </a:p>
                    <a:p>
                      <a:pPr>
                        <a:tabLst>
                          <a:tab pos="3600450" algn="l"/>
                        </a:tabLst>
                      </a:pPr>
                      <a:r>
                        <a:rPr lang="es-ES" sz="700" dirty="0">
                          <a:effectLst/>
                        </a:rPr>
                        <a:t>b) el estado de las consignaciones, con inclusión de:</a:t>
                      </a:r>
                    </a:p>
                    <a:p>
                      <a:pPr>
                        <a:tabLst>
                          <a:tab pos="3600450" algn="l"/>
                        </a:tabLst>
                      </a:pPr>
                      <a:r>
                        <a:rPr lang="es-ES" sz="700" dirty="0">
                          <a:effectLst/>
                        </a:rPr>
                        <a:t>i) las consignaciones presupuestarias iniciales;</a:t>
                      </a:r>
                    </a:p>
                    <a:p>
                      <a:pPr>
                        <a:tabLst>
                          <a:tab pos="3600450" algn="l"/>
                        </a:tabLst>
                      </a:pPr>
                      <a:r>
                        <a:rPr lang="es-ES" sz="700" dirty="0">
                          <a:effectLst/>
                        </a:rPr>
                        <a:t>ii) las consignaciones modificadas como resultado de transferencias efectuadas por el director general en virtud del Artículo 5.5;</a:t>
                      </a:r>
                    </a:p>
                    <a:p>
                      <a:pPr>
                        <a:tabLst>
                          <a:tab pos="3600450" algn="l"/>
                        </a:tabLst>
                      </a:pPr>
                      <a:r>
                        <a:rPr lang="es-ES" sz="700" dirty="0">
                          <a:effectLst/>
                        </a:rPr>
                        <a:t>iii) los aumentos o disminuciones derivados de los ajustes de flexibilidad en virtud del Artículo 5.6;</a:t>
                      </a:r>
                    </a:p>
                    <a:p>
                      <a:pPr>
                        <a:tabLst>
                          <a:tab pos="3600450" algn="l"/>
                        </a:tabLst>
                      </a:pPr>
                      <a:r>
                        <a:rPr lang="es-ES" sz="700" dirty="0">
                          <a:effectLst/>
                        </a:rPr>
                        <a:t>Asimismo, el director general proporcionará cualquier otra información apropiada a los fines de exponer la situación financiera de la Organización en un momento determinado.</a:t>
                      </a:r>
                    </a:p>
                  </a:txBody>
                  <a:tcPr marL="68580" marR="68580" marT="0" marB="0"/>
                </a:tc>
                <a:tc rowSpan="2">
                  <a:txBody>
                    <a:bodyPr/>
                    <a:lstStyle/>
                    <a:p>
                      <a:pPr>
                        <a:tabLst>
                          <a:tab pos="3600450" algn="l"/>
                        </a:tabLst>
                      </a:pPr>
                      <a:r>
                        <a:rPr lang="es-ES" sz="700" dirty="0">
                          <a:effectLst/>
                        </a:rPr>
                        <a:t>Este artículo se suprime ya que los elementos se combinan con el artículo 4.4 para simplificar y facilitar la comprensión y la claridad de los requisitos de información. </a:t>
                      </a:r>
                    </a:p>
                  </a:txBody>
                  <a:tcPr marL="68580" marR="68580" marT="0" marB="0"/>
                </a:tc>
                <a:extLst>
                  <a:ext uri="{0D108BD9-81ED-4DB2-BD59-A6C34878D82A}">
                    <a16:rowId xmlns:a16="http://schemas.microsoft.com/office/drawing/2014/main" val="665145624"/>
                  </a:ext>
                </a:extLst>
              </a:tr>
              <a:tr h="323096">
                <a:tc rowSpan="2">
                  <a:txBody>
                    <a:bodyPr/>
                    <a:lstStyle/>
                    <a:p>
                      <a:pPr>
                        <a:tabLst>
                          <a:tab pos="3600450" algn="l"/>
                        </a:tabLst>
                      </a:pPr>
                      <a:r>
                        <a:rPr lang="es-ES" sz="700" baseline="0" dirty="0">
                          <a:effectLst/>
                        </a:rPr>
                        <a:t>2.15</a:t>
                      </a:r>
                    </a:p>
                  </a:txBody>
                  <a:tcPr marL="68580" marR="68580" marT="0" marB="0"/>
                </a:tc>
                <a:tc vMerge="1">
                  <a:txBody>
                    <a:bodyPr/>
                    <a:lstStyle/>
                    <a:p>
                      <a:pPr algn="l" rtl="0">
                        <a:tabLst>
                          <a:tab pos="3600450" algn="l"/>
                        </a:tabLst>
                      </a:pPr>
                      <a:endParaRPr lang="en-US" sz="700" dirty="0">
                        <a:effectLst/>
                      </a:endParaRPr>
                    </a:p>
                  </a:txBody>
                  <a:tcPr marL="68580" marR="68580" marT="0" marB="0" anchor="ctr"/>
                </a:tc>
                <a:tc vMerge="1">
                  <a:txBody>
                    <a:bodyPr/>
                    <a:lstStyle/>
                    <a:p>
                      <a:pPr algn="l" rtl="0">
                        <a:tabLst>
                          <a:tab pos="3600450" algn="l"/>
                        </a:tabLst>
                      </a:pPr>
                      <a:endParaRPr lang="en-US" sz="700" dirty="0">
                        <a:effectLst/>
                      </a:endParaRPr>
                    </a:p>
                  </a:txBody>
                  <a:tcPr marL="68580" marR="68580" marT="0" marB="0"/>
                </a:tc>
                <a:tc vMerge="1">
                  <a:txBody>
                    <a:bodyPr/>
                    <a:lstStyle/>
                    <a:p>
                      <a:pPr algn="l" rtl="0">
                        <a:tabLst>
                          <a:tab pos="3600450" algn="l"/>
                        </a:tabLst>
                      </a:pPr>
                      <a:endParaRPr lang="en-US" sz="700" dirty="0">
                        <a:effectLst/>
                      </a:endParaRPr>
                    </a:p>
                  </a:txBody>
                  <a:tcPr marL="68580" marR="68580" marT="0" marB="0" anchor="ctr"/>
                </a:tc>
                <a:extLst>
                  <a:ext uri="{0D108BD9-81ED-4DB2-BD59-A6C34878D82A}">
                    <a16:rowId xmlns:a16="http://schemas.microsoft.com/office/drawing/2014/main" val="2844673253"/>
                  </a:ext>
                </a:extLst>
              </a:tr>
              <a:tr h="435004">
                <a:tc vMerge="1">
                  <a:txBody>
                    <a:bodyPr/>
                    <a:lstStyle/>
                    <a:p>
                      <a:endParaRPr lang="en-US"/>
                    </a:p>
                  </a:txBody>
                  <a:tcPr/>
                </a:tc>
                <a:tc vMerge="1">
                  <a:txBody>
                    <a:bodyPr/>
                    <a:lstStyle/>
                    <a:p>
                      <a:endParaRPr lang="en-US"/>
                    </a:p>
                  </a:txBody>
                  <a:tcPr/>
                </a:tc>
                <a:tc>
                  <a:txBody>
                    <a:bodyPr/>
                    <a:lstStyle/>
                    <a:p>
                      <a:pPr>
                        <a:tabLst>
                          <a:tab pos="3600450" algn="l"/>
                        </a:tabLst>
                      </a:pPr>
                      <a:r>
                        <a:rPr lang="es-ES" sz="700" dirty="0">
                          <a:effectLst/>
                        </a:rPr>
                        <a:t>El director general establecerá un sistema de planificación, compilación y utilización de información para evaluar la adopción de decisiones.</a:t>
                      </a:r>
                    </a:p>
                  </a:txBody>
                  <a:tcPr marL="68580" marR="68580" marT="0" marB="0"/>
                </a:tc>
                <a:tc>
                  <a:txBody>
                    <a:bodyPr/>
                    <a:lstStyle/>
                    <a:p>
                      <a:r>
                        <a:rPr lang="es-ES" sz="700" dirty="0"/>
                        <a:t>Este artículo se ha suprimido porque las disposiciones se incluyen ahora en las secciones de planificación y de seguimiento y control. </a:t>
                      </a:r>
                    </a:p>
                  </a:txBody>
                  <a:tcPr marL="68580" marR="68580" marT="0" marB="0"/>
                </a:tc>
                <a:extLst>
                  <a:ext uri="{0D108BD9-81ED-4DB2-BD59-A6C34878D82A}">
                    <a16:rowId xmlns:a16="http://schemas.microsoft.com/office/drawing/2014/main" val="2817110026"/>
                  </a:ext>
                </a:extLst>
              </a:tr>
            </a:tbl>
          </a:graphicData>
        </a:graphic>
      </p:graphicFrame>
    </p:spTree>
    <p:extLst>
      <p:ext uri="{BB962C8B-B14F-4D97-AF65-F5344CB8AC3E}">
        <p14:creationId xmlns:p14="http://schemas.microsoft.com/office/powerpoint/2010/main" val="85180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Nuevas reglas propuestas</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2379428367"/>
              </p:ext>
            </p:extLst>
          </p:nvPr>
        </p:nvGraphicFramePr>
        <p:xfrm>
          <a:off x="467544" y="1203598"/>
          <a:ext cx="8219256" cy="2817916"/>
        </p:xfrm>
        <a:graphic>
          <a:graphicData uri="http://schemas.openxmlformats.org/drawingml/2006/table">
            <a:tbl>
              <a:tblPr firstRow="1" firstCol="1" bandRow="1">
                <a:tableStyleId>{5C22544A-7EE6-4342-B048-85BDC9FD1C3A}</a:tableStyleId>
              </a:tblPr>
              <a:tblGrid>
                <a:gridCol w="798792">
                  <a:extLst>
                    <a:ext uri="{9D8B030D-6E8A-4147-A177-3AD203B41FA5}">
                      <a16:colId xmlns:a16="http://schemas.microsoft.com/office/drawing/2014/main" val="2521934618"/>
                    </a:ext>
                  </a:extLst>
                </a:gridCol>
                <a:gridCol w="1001408">
                  <a:extLst>
                    <a:ext uri="{9D8B030D-6E8A-4147-A177-3AD203B41FA5}">
                      <a16:colId xmlns:a16="http://schemas.microsoft.com/office/drawing/2014/main" val="2733110947"/>
                    </a:ext>
                  </a:extLst>
                </a:gridCol>
                <a:gridCol w="3945568">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87179">
                <a:tc>
                  <a:txBody>
                    <a:bodyPr/>
                    <a:lstStyle/>
                    <a:p>
                      <a:pPr>
                        <a:tabLst>
                          <a:tab pos="3600450" algn="l"/>
                        </a:tabLst>
                      </a:pPr>
                      <a:r>
                        <a:rPr lang="es-ES" sz="700" u="sng" dirty="0">
                          <a:solidFill>
                            <a:schemeClr val="accent5">
                              <a:lumMod val="10000"/>
                            </a:schemeClr>
                          </a:solidFill>
                          <a:effectLst/>
                        </a:rPr>
                        <a:t>Nueva regla</a:t>
                      </a:r>
                    </a:p>
                  </a:txBody>
                  <a:tcPr marL="68580" marR="68580" marT="0" marB="0" anchor="ctr"/>
                </a:tc>
                <a:tc>
                  <a:txBody>
                    <a:bodyPr/>
                    <a:lstStyle/>
                    <a:p>
                      <a:pPr>
                        <a:tabLst>
                          <a:tab pos="3600450" algn="l"/>
                        </a:tabLst>
                      </a:pPr>
                      <a:r>
                        <a:rPr lang="es-ES" sz="700" u="sng" dirty="0">
                          <a:solidFill>
                            <a:schemeClr val="accent5">
                              <a:lumMod val="10000"/>
                            </a:schemeClr>
                          </a:solidFill>
                          <a:effectLst/>
                        </a:rPr>
                        <a:t>Tema</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u="sng" dirty="0">
                          <a:solidFill>
                            <a:schemeClr val="accent5">
                              <a:lumMod val="10000"/>
                            </a:schemeClr>
                          </a:solidFill>
                          <a:effectLst/>
                        </a:rPr>
                        <a:t>Nuevo texto propuesto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u="sng" dirty="0">
                          <a:solidFill>
                            <a:schemeClr val="accent5">
                              <a:lumMod val="10000"/>
                            </a:schemeClr>
                          </a:solidFill>
                          <a:effectLst/>
                        </a:rPr>
                        <a:t>Motivo del cambio</a:t>
                      </a:r>
                    </a:p>
                  </a:txBody>
                  <a:tcPr marL="68580" marR="68580" marT="0" marB="0" anchor="ctr"/>
                </a:tc>
                <a:extLst>
                  <a:ext uri="{0D108BD9-81ED-4DB2-BD59-A6C34878D82A}">
                    <a16:rowId xmlns:a16="http://schemas.microsoft.com/office/drawing/2014/main" val="247748153"/>
                  </a:ext>
                </a:extLst>
              </a:tr>
              <a:tr h="1124991">
                <a:tc>
                  <a:txBody>
                    <a:bodyPr/>
                    <a:lstStyle/>
                    <a:p>
                      <a:pPr>
                        <a:tabLst>
                          <a:tab pos="3600450" algn="l"/>
                        </a:tabLst>
                      </a:pPr>
                      <a:r>
                        <a:rPr lang="es-ES" sz="700" dirty="0">
                          <a:solidFill>
                            <a:schemeClr val="accent5">
                              <a:lumMod val="10000"/>
                            </a:schemeClr>
                          </a:solidFill>
                          <a:effectLst/>
                        </a:rPr>
                        <a:t>101.6</a:t>
                      </a:r>
                    </a:p>
                  </a:txBody>
                  <a:tcPr marL="68580" marR="68580" marT="0" marB="0"/>
                </a:tc>
                <a:tc>
                  <a:txBody>
                    <a:bodyPr/>
                    <a:lstStyle/>
                    <a:p>
                      <a:pPr>
                        <a:tabLst>
                          <a:tab pos="3600450" algn="l"/>
                        </a:tabLst>
                      </a:pPr>
                      <a:r>
                        <a:rPr lang="es-ES" sz="700" dirty="0">
                          <a:effectLst/>
                        </a:rPr>
                        <a:t>Principios rectores</a:t>
                      </a:r>
                    </a:p>
                  </a:txBody>
                  <a:tcPr marL="68580" marR="68580" marT="0" marB="0"/>
                </a:tc>
                <a:tc>
                  <a:txBody>
                    <a:bodyPr/>
                    <a:lstStyle/>
                    <a:p>
                      <a:pPr>
                        <a:tabLst>
                          <a:tab pos="3600450" algn="l"/>
                        </a:tabLst>
                      </a:pPr>
                      <a:r>
                        <a:rPr lang="es-ES" sz="700" dirty="0">
                          <a:effectLst/>
                        </a:rPr>
                        <a:t>En la administración de las actividades de la Organización, de conformidad con el Reglamento Financiero y la Reglamentación, se observarán los siguientes principios:</a:t>
                      </a:r>
                    </a:p>
                    <a:p>
                      <a:pPr>
                        <a:tabLst>
                          <a:tab pos="3600450" algn="l"/>
                        </a:tabLst>
                      </a:pPr>
                      <a:r>
                        <a:rPr lang="es-ES" sz="700" dirty="0">
                          <a:effectLst/>
                        </a:rPr>
                        <a:t>1. Toma de decisiones basada en los resultados y en los riesgos y fundamentada en el marco establecido por el director general; </a:t>
                      </a:r>
                    </a:p>
                    <a:p>
                      <a:pPr>
                        <a:tabLst>
                          <a:tab pos="3600450" algn="l"/>
                        </a:tabLst>
                      </a:pPr>
                      <a:r>
                        <a:rPr lang="es-ES" sz="700" dirty="0">
                          <a:effectLst/>
                        </a:rPr>
                        <a:t>2. Conformidad con las decisiones de las Asambleas Generales y de las Uniones;</a:t>
                      </a:r>
                    </a:p>
                    <a:p>
                      <a:pPr>
                        <a:tabLst>
                          <a:tab pos="3600450" algn="l"/>
                        </a:tabLst>
                      </a:pPr>
                      <a:r>
                        <a:rPr lang="es-ES" sz="700" dirty="0">
                          <a:effectLst/>
                        </a:rPr>
                        <a:t>3. Controles internos eficaces y eficientes, incluida la separación de funciones y las comprobaciones de acuerdo con el sistema de control interno establecido;</a:t>
                      </a:r>
                    </a:p>
                    <a:p>
                      <a:pPr>
                        <a:tabLst>
                          <a:tab pos="3600450" algn="l"/>
                        </a:tabLst>
                      </a:pPr>
                      <a:r>
                        <a:rPr lang="es-ES" sz="700" dirty="0">
                          <a:effectLst/>
                        </a:rPr>
                        <a:t>4. Prevención de la mala praxis financiera, de acuerdo con los documentos administrativos; y</a:t>
                      </a:r>
                    </a:p>
                    <a:p>
                      <a:pPr>
                        <a:tabLst>
                          <a:tab pos="3600450" algn="l"/>
                        </a:tabLst>
                      </a:pPr>
                      <a:r>
                        <a:rPr lang="es-ES" sz="700" dirty="0">
                          <a:effectLst/>
                        </a:rPr>
                        <a:t>5. Evitar los conflictos de intereses, así como la divulgación financiera y la declaración de intereses de acuerdo con los documentos administrativos.</a:t>
                      </a:r>
                    </a:p>
                  </a:txBody>
                  <a:tcPr marL="68580" marR="68580" marT="0" marB="0"/>
                </a:tc>
                <a:tc>
                  <a:txBody>
                    <a:bodyPr/>
                    <a:lstStyle/>
                    <a:p>
                      <a:pPr>
                        <a:tabLst>
                          <a:tab pos="3600450" algn="l"/>
                        </a:tabLst>
                      </a:pPr>
                      <a:r>
                        <a:rPr lang="es-ES" sz="700" dirty="0">
                          <a:effectLst/>
                        </a:rPr>
                        <a:t>Se trata de una nueva regla introducida para adaptarse a las mejores prácticas. Se han añadido principios rectores sobre la administración de las actividades de acuerdo con el Reglamento. </a:t>
                      </a:r>
                    </a:p>
                  </a:txBody>
                  <a:tcPr marL="68580" marR="68580" marT="0" marB="0"/>
                </a:tc>
                <a:extLst>
                  <a:ext uri="{0D108BD9-81ED-4DB2-BD59-A6C34878D82A}">
                    <a16:rowId xmlns:a16="http://schemas.microsoft.com/office/drawing/2014/main" val="990582903"/>
                  </a:ext>
                </a:extLst>
              </a:tr>
              <a:tr h="471376">
                <a:tc>
                  <a:txBody>
                    <a:bodyPr/>
                    <a:lstStyle/>
                    <a:p>
                      <a:pPr>
                        <a:tabLst>
                          <a:tab pos="3600450" algn="l"/>
                        </a:tabLst>
                      </a:pPr>
                      <a:r>
                        <a:rPr lang="es-ES" sz="700" baseline="0" dirty="0">
                          <a:solidFill>
                            <a:schemeClr val="accent5">
                              <a:lumMod val="10000"/>
                            </a:schemeClr>
                          </a:solidFill>
                          <a:effectLst/>
                          <a:latin typeface="+mn-lt"/>
                        </a:rPr>
                        <a:t>102.2</a:t>
                      </a:r>
                    </a:p>
                  </a:txBody>
                  <a:tcPr marL="68580" marR="68580" marT="0" marB="0"/>
                </a:tc>
                <a:tc>
                  <a:txBody>
                    <a:bodyPr/>
                    <a:lstStyle/>
                    <a:p>
                      <a:pPr>
                        <a:tabLst>
                          <a:tab pos="3600450" algn="l"/>
                        </a:tabLst>
                      </a:pPr>
                      <a:r>
                        <a:rPr lang="es-ES" sz="700" dirty="0">
                          <a:effectLst/>
                        </a:rPr>
                        <a:t>Fondos temáticos</a:t>
                      </a:r>
                    </a:p>
                  </a:txBody>
                  <a:tcPr marL="68580" marR="68580" marT="0" marB="0"/>
                </a:tc>
                <a:tc>
                  <a:txBody>
                    <a:bodyPr/>
                    <a:lstStyle/>
                    <a:p>
                      <a:pPr>
                        <a:tabLst>
                          <a:tab pos="3600450" algn="l"/>
                        </a:tabLst>
                      </a:pPr>
                      <a:r>
                        <a:rPr lang="es-ES" sz="700" dirty="0">
                          <a:effectLst/>
                        </a:rPr>
                        <a:t>El contralor clasificará los fondos fiduciarios como temáticos si están destinados a apoyar determinados resultados previstos institucionales definidos en el programa de trabajo y presupuesto de la OMPI.</a:t>
                      </a:r>
                    </a:p>
                  </a:txBody>
                  <a:tcPr marL="68580" marR="68580" marT="0" marB="0"/>
                </a:tc>
                <a:tc>
                  <a:txBody>
                    <a:bodyPr/>
                    <a:lstStyle/>
                    <a:p>
                      <a:pPr>
                        <a:tabLst>
                          <a:tab pos="3600450" algn="l"/>
                        </a:tabLst>
                      </a:pPr>
                      <a:r>
                        <a:rPr lang="es-ES" sz="700" dirty="0">
                          <a:effectLst/>
                        </a:rPr>
                        <a:t>Esta nueva regla se introduce para ajustarse a la clasificación del GNUDS sobre los fondos fiduciarios temáticos si cumplen los criterios y las definiciones normalizadas de datos de las Naciones Unidas. </a:t>
                      </a:r>
                    </a:p>
                  </a:txBody>
                  <a:tcPr marL="68580" marR="68580" marT="0" marB="0"/>
                </a:tc>
                <a:extLst>
                  <a:ext uri="{0D108BD9-81ED-4DB2-BD59-A6C34878D82A}">
                    <a16:rowId xmlns:a16="http://schemas.microsoft.com/office/drawing/2014/main" val="3000201555"/>
                  </a:ext>
                </a:extLst>
              </a:tr>
              <a:tr h="45032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103.6</a:t>
                      </a:r>
                    </a:p>
                  </a:txBody>
                  <a:tcPr marL="68580" marR="68580" marT="0" marB="0"/>
                </a:tc>
                <a:tc rowSpan="2">
                  <a:txBody>
                    <a:bodyPr/>
                    <a:lstStyle/>
                    <a:p>
                      <a:pPr>
                        <a:tabLst>
                          <a:tab pos="3600450" algn="l"/>
                        </a:tabLst>
                      </a:pPr>
                      <a:r>
                        <a:rPr lang="es-ES" sz="700" dirty="0">
                          <a:effectLst/>
                        </a:rPr>
                        <a:t>Gestión financiera de los recursos humanos</a:t>
                      </a:r>
                    </a:p>
                  </a:txBody>
                  <a:tcPr marL="68580" marR="68580" marT="0" marB="0" anchor="ctr"/>
                </a:tc>
                <a:tc>
                  <a:txBody>
                    <a:bodyPr/>
                    <a:lstStyle/>
                    <a:p>
                      <a:pPr>
                        <a:tabLst>
                          <a:tab pos="3600450" algn="l"/>
                        </a:tabLst>
                      </a:pPr>
                      <a:r>
                        <a:rPr lang="es-ES" sz="700" dirty="0">
                          <a:effectLst/>
                        </a:rPr>
                        <a:t>En el programa de trabajo y presupuesto aprobado se establece el límite de puestos y recursos de personal asociados disponibles para la Organización y los sectores (entidades organizativas).</a:t>
                      </a:r>
                    </a:p>
                  </a:txBody>
                  <a:tcPr marL="68580" marR="68580" marT="0" marB="0"/>
                </a:tc>
                <a:tc>
                  <a:txBody>
                    <a:bodyPr/>
                    <a:lstStyle/>
                    <a:p>
                      <a:pPr>
                        <a:tabLst>
                          <a:tab pos="3600450" algn="l"/>
                        </a:tabLst>
                      </a:pPr>
                      <a:r>
                        <a:rPr lang="es-ES" sz="700" dirty="0">
                          <a:effectLst/>
                        </a:rPr>
                        <a:t>Esta nueva regla se ha introducido para reflejar la práctica actual de fijar los límites de las consignaciones para los recursos de personal.</a:t>
                      </a:r>
                    </a:p>
                  </a:txBody>
                  <a:tcPr marL="68580" marR="68580" marT="0" marB="0"/>
                </a:tc>
                <a:extLst>
                  <a:ext uri="{0D108BD9-81ED-4DB2-BD59-A6C34878D82A}">
                    <a16:rowId xmlns:a16="http://schemas.microsoft.com/office/drawing/2014/main" val="2152376157"/>
                  </a:ext>
                </a:extLst>
              </a:tr>
              <a:tr h="38404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vMerge="1">
                  <a:txBody>
                    <a:bodyPr/>
                    <a:lstStyle/>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Durante el período presupuestario, todas las operaciones de recursos humanos con implicaciones presupuestarias requieren la aprobación del contralor.</a:t>
                      </a:r>
                    </a:p>
                  </a:txBody>
                  <a:tcPr marL="68580" marR="68580" marT="0" marB="0"/>
                </a:tc>
                <a:tc>
                  <a:txBody>
                    <a:bodyPr/>
                    <a:lstStyle/>
                    <a:p>
                      <a:pPr>
                        <a:tabLst>
                          <a:tab pos="3600450" algn="l"/>
                        </a:tabLst>
                      </a:pPr>
                      <a:r>
                        <a:rPr lang="es-ES" sz="700" dirty="0">
                          <a:effectLst/>
                        </a:rPr>
                        <a:t>Esta nueva regla se introduce para reflejar la práctica actual de las autorizaciones de compromisos financieros para recursos de personal.</a:t>
                      </a:r>
                    </a:p>
                  </a:txBody>
                  <a:tcPr marL="68580" marR="68580" marT="0" marB="0"/>
                </a:tc>
                <a:extLst>
                  <a:ext uri="{0D108BD9-81ED-4DB2-BD59-A6C34878D82A}">
                    <a16:rowId xmlns:a16="http://schemas.microsoft.com/office/drawing/2014/main" val="239823309"/>
                  </a:ext>
                </a:extLst>
              </a:tr>
            </a:tbl>
          </a:graphicData>
        </a:graphic>
      </p:graphicFrame>
      <p:sp>
        <p:nvSpPr>
          <p:cNvPr id="3" name="Rectangle 2"/>
          <p:cNvSpPr/>
          <p:nvPr/>
        </p:nvSpPr>
        <p:spPr>
          <a:xfrm>
            <a:off x="456136" y="771550"/>
            <a:ext cx="8075239" cy="338554"/>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600" dirty="0"/>
              <a:t>A continuación figuran las 9 nuevas reglas propuestas</a:t>
            </a:r>
          </a:p>
        </p:txBody>
      </p:sp>
    </p:spTree>
    <p:extLst>
      <p:ext uri="{BB962C8B-B14F-4D97-AF65-F5344CB8AC3E}">
        <p14:creationId xmlns:p14="http://schemas.microsoft.com/office/powerpoint/2010/main" val="154161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es-ES" b="1" dirty="0">
                <a:solidFill>
                  <a:schemeClr val="accent5">
                    <a:lumMod val="10000"/>
                  </a:schemeClr>
                </a:solidFill>
              </a:rPr>
              <a:t>Nuevas reglas propuestas </a:t>
            </a:r>
            <a:r>
              <a:rPr lang="es-ES" sz="1800" b="1" dirty="0">
                <a:solidFill>
                  <a:schemeClr val="accent5">
                    <a:lumMod val="10000"/>
                  </a:schemeClr>
                </a:solidFill>
              </a:rPr>
              <a:t>(continuación)</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2465992986"/>
              </p:ext>
            </p:extLst>
          </p:nvPr>
        </p:nvGraphicFramePr>
        <p:xfrm>
          <a:off x="467544" y="987574"/>
          <a:ext cx="8219256" cy="3434046"/>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val="2521934618"/>
                    </a:ext>
                  </a:extLst>
                </a:gridCol>
                <a:gridCol w="720080">
                  <a:extLst>
                    <a:ext uri="{9D8B030D-6E8A-4147-A177-3AD203B41FA5}">
                      <a16:colId xmlns:a16="http://schemas.microsoft.com/office/drawing/2014/main" val="2733110947"/>
                    </a:ext>
                  </a:extLst>
                </a:gridCol>
                <a:gridCol w="4161592">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46900">
                <a:tc>
                  <a:txBody>
                    <a:bodyPr/>
                    <a:lstStyle/>
                    <a:p>
                      <a:pPr>
                        <a:tabLst>
                          <a:tab pos="3600450" algn="l"/>
                        </a:tabLst>
                      </a:pPr>
                      <a:r>
                        <a:rPr lang="es-ES" sz="700" u="sng" dirty="0">
                          <a:solidFill>
                            <a:schemeClr val="accent5">
                              <a:lumMod val="10000"/>
                            </a:schemeClr>
                          </a:solidFill>
                          <a:effectLst/>
                        </a:rPr>
                        <a:t>Nueva regla</a:t>
                      </a:r>
                    </a:p>
                  </a:txBody>
                  <a:tcPr marL="68580" marR="68580" marT="0" marB="0" anchor="ctr"/>
                </a:tc>
                <a:tc>
                  <a:txBody>
                    <a:bodyPr/>
                    <a:lstStyle/>
                    <a:p>
                      <a:pPr>
                        <a:tabLst>
                          <a:tab pos="3600450" algn="l"/>
                        </a:tabLst>
                      </a:pPr>
                      <a:r>
                        <a:rPr lang="es-ES" sz="700" u="sng" dirty="0">
                          <a:solidFill>
                            <a:schemeClr val="accent5">
                              <a:lumMod val="10000"/>
                            </a:schemeClr>
                          </a:solidFill>
                          <a:effectLst/>
                        </a:rPr>
                        <a:t>Tema</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u="sng" dirty="0">
                          <a:solidFill>
                            <a:schemeClr val="accent5">
                              <a:lumMod val="10000"/>
                            </a:schemeClr>
                          </a:solidFill>
                          <a:effectLst/>
                        </a:rPr>
                        <a:t>Nuevo texto propuesto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u="sng" dirty="0">
                          <a:solidFill>
                            <a:schemeClr val="accent5">
                              <a:lumMod val="10000"/>
                            </a:schemeClr>
                          </a:solidFill>
                          <a:effectLst/>
                        </a:rPr>
                        <a:t>Motivo del cambio</a:t>
                      </a:r>
                    </a:p>
                  </a:txBody>
                  <a:tcPr marL="68580" marR="68580" marT="0" marB="0" anchor="ctr"/>
                </a:tc>
                <a:extLst>
                  <a:ext uri="{0D108BD9-81ED-4DB2-BD59-A6C34878D82A}">
                    <a16:rowId xmlns:a16="http://schemas.microsoft.com/office/drawing/2014/main" val="247748153"/>
                  </a:ext>
                </a:extLst>
              </a:tr>
              <a:tr h="75418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103.13</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s-ES" sz="700" dirty="0">
                          <a:effectLst/>
                        </a:rPr>
                        <a:t>Registros e informes financieros</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El contralor establecerá los requisitos para el mantenimiento de los registros financieros, las cuentas y otros justificantes que sean necesarios para permitir la presentación de informes, la auditoría o la investigación sobre la situación financiera de los fondos proporcionados por la OMPI a un colaborador encargado de la ejecución, en particular el saldo de las consignaciones, los gastos y los compromisos registrados. Para garantizar la uniformidad y la utilidad de los datos necesarios a efectos de gestión, rendimiento y presentación de informes financieros de la OMPI, el contralor está autorizado a especificar los criterios, el contenido y la periodicidad de los informes presentados por el colaborador sobre los fondos obtenidos de la OMPI.</a:t>
                      </a:r>
                    </a:p>
                  </a:txBody>
                  <a:tcPr marL="68580" marR="68580" marT="0" marB="0"/>
                </a:tc>
                <a:tc>
                  <a:txBody>
                    <a:bodyPr/>
                    <a:lstStyle/>
                    <a:p>
                      <a:pPr>
                        <a:tabLst>
                          <a:tab pos="3600450" algn="l"/>
                        </a:tabLst>
                      </a:pPr>
                      <a:r>
                        <a:rPr lang="es-ES" sz="700" dirty="0">
                          <a:effectLst/>
                        </a:rPr>
                        <a:t>En esta nueva regla sobre los acuerdos de colaboración, la OMPI realiza una contribución financiera a un colaborador encargado de la ejecución, de acuerdo con el PEMP y los resultados previstos incluidos en el programa de trabajo y presupuesto.</a:t>
                      </a:r>
                    </a:p>
                  </a:txBody>
                  <a:tcPr marL="68580" marR="68580" marT="0" marB="0"/>
                </a:tc>
                <a:extLst>
                  <a:ext uri="{0D108BD9-81ED-4DB2-BD59-A6C34878D82A}">
                    <a16:rowId xmlns:a16="http://schemas.microsoft.com/office/drawing/2014/main" val="3333989263"/>
                  </a:ext>
                </a:extLst>
              </a:tr>
              <a:tr h="30586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Pasivos a largo plazo</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El contralor se asegurará de que exista un plan de financiación para las obligaciones a largo plazo, con cargo a las reservas y sujeto a la aprobación de las Asambleas de la OMPI.</a:t>
                      </a:r>
                    </a:p>
                  </a:txBody>
                  <a:tcPr marL="68580" marR="68580" marT="0" marB="0"/>
                </a:tc>
                <a:tc>
                  <a:txBody>
                    <a:bodyPr/>
                    <a:lstStyle/>
                    <a:p>
                      <a:pPr>
                        <a:tabLst>
                          <a:tab pos="3600450" algn="l"/>
                        </a:tabLst>
                      </a:pPr>
                      <a:r>
                        <a:rPr lang="es-ES" sz="700" dirty="0">
                          <a:effectLst/>
                        </a:rPr>
                        <a:t>Esta nueva regla se introduce para la gestión de las obligaciones a largo plazo y su financiación.</a:t>
                      </a:r>
                    </a:p>
                  </a:txBody>
                  <a:tcPr marL="68580" marR="68580" marT="0" marB="0"/>
                </a:tc>
                <a:extLst>
                  <a:ext uri="{0D108BD9-81ED-4DB2-BD59-A6C34878D82A}">
                    <a16:rowId xmlns:a16="http://schemas.microsoft.com/office/drawing/2014/main" val="2473910161"/>
                  </a:ext>
                </a:extLst>
              </a:tr>
              <a:tr h="40781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103.25</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(vinculada al Artículo 3.19)</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Cuentas bancarias, atribuciones y política</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Los procedimientos de gestión de las cuentas bancarias, del efectivo para gastos de funcionamiento y del efectivo para gastos menores se establecerán mediante una disposición administrativa.  El contralor definirá en la disposición administrativa los criterios y modalidades de gestión de las cuentas bancarias siguiendo las mejores prácticas.</a:t>
                      </a:r>
                    </a:p>
                  </a:txBody>
                  <a:tcPr marL="68580" marR="68580" marT="0" marB="0"/>
                </a:tc>
                <a:tc>
                  <a:txBody>
                    <a:bodyPr/>
                    <a:lstStyle/>
                    <a:p>
                      <a:pPr>
                        <a:tabLst>
                          <a:tab pos="3600450" algn="l"/>
                        </a:tabLst>
                      </a:pPr>
                      <a:r>
                        <a:rPr lang="es-ES" sz="700" dirty="0">
                          <a:effectLst/>
                        </a:rPr>
                        <a:t>Esta nueva regla se introduce para simplificar los requisitos de los procesos detallados. Los procedimientos relativos a los procesos deben incluirse en la política de tesorería. </a:t>
                      </a:r>
                    </a:p>
                  </a:txBody>
                  <a:tcPr marL="68580" marR="68580" marT="0" marB="0"/>
                </a:tc>
                <a:extLst>
                  <a:ext uri="{0D108BD9-81ED-4DB2-BD59-A6C34878D82A}">
                    <a16:rowId xmlns:a16="http://schemas.microsoft.com/office/drawing/2014/main" val="3510837130"/>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103.27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(vinculada al Artículo 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Inversiones - Atribuciones, responsabilidad y política</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El contralor podrá realizar inversiones a corto plazo con el efectivo que no se precise para atender las necesidades inmediatas, de acuerdo con la política de la Organización en materia de inversiones aprobada por los Estados miembros, e informará periódicamente al Comité del Programa y Presupuesto acerca de las inversiones que haya efectuado.</a:t>
                      </a:r>
                    </a:p>
                  </a:txBody>
                  <a:tcPr marL="68580" marR="68580" marT="0" marB="0"/>
                </a:tc>
                <a:tc>
                  <a:txBody>
                    <a:bodyPr/>
                    <a:lstStyle/>
                    <a:p>
                      <a:pPr>
                        <a:tabLst>
                          <a:tab pos="3600450" algn="l"/>
                        </a:tabLst>
                      </a:pPr>
                      <a:r>
                        <a:rPr lang="es-ES" sz="700" dirty="0">
                          <a:effectLst/>
                        </a:rPr>
                        <a:t>Esta nueva regla se introduce para aclarar el artículo 3.20 y ajustarse a la política de inversiones aprobada por los Estados miembros. </a:t>
                      </a:r>
                    </a:p>
                  </a:txBody>
                  <a:tcPr marL="68580" marR="68580" marT="0" marB="0"/>
                </a:tc>
                <a:extLst>
                  <a:ext uri="{0D108BD9-81ED-4DB2-BD59-A6C34878D82A}">
                    <a16:rowId xmlns:a16="http://schemas.microsoft.com/office/drawing/2014/main" val="2495221495"/>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accent5">
                              <a:lumMod val="10000"/>
                            </a:schemeClr>
                          </a:solidFill>
                          <a:effectLst/>
                        </a:rPr>
                        <a:t>105.1</a:t>
                      </a:r>
                    </a:p>
                  </a:txBody>
                  <a:tcPr marL="68580" marR="68580" marT="0" marB="0"/>
                </a:tc>
                <a:tc>
                  <a:txBody>
                    <a:bodyPr/>
                    <a:lstStyle/>
                    <a:p>
                      <a:pPr>
                        <a:tabLst>
                          <a:tab pos="3600450" algn="l"/>
                        </a:tabLst>
                      </a:pPr>
                      <a:r>
                        <a:rPr lang="es-ES" sz="700" dirty="0">
                          <a:effectLst/>
                        </a:rPr>
                        <a:t>Delegación de atribuciones</a:t>
                      </a:r>
                    </a:p>
                  </a:txBody>
                  <a:tcPr marL="68580" marR="68580" marT="0" marB="0"/>
                </a:tc>
                <a:tc>
                  <a:txBody>
                    <a:bodyPr/>
                    <a:lstStyle/>
                    <a:p>
                      <a:pPr>
                        <a:tabLst>
                          <a:tab pos="3600450" algn="l"/>
                        </a:tabLst>
                      </a:pPr>
                      <a:r>
                        <a:rPr lang="es-ES" sz="700" dirty="0">
                          <a:effectLst/>
                        </a:rPr>
                        <a:t>El director general establecerá un sistema sólido y eficaz de delegación de atribuciones, que podrá incluir la designación de funcionarios para el programa de trabajo y la responsabilidad presupuestaria y los correspondientes límites de autorización de gastos. </a:t>
                      </a:r>
                    </a:p>
                    <a:p>
                      <a:pPr algn="l" rtl="0">
                        <a:tabLst>
                          <a:tab pos="3600450" algn="l"/>
                        </a:tabLst>
                      </a:pPr>
                      <a:endParaRPr lang="en-US" sz="700" dirty="0" smtClean="0">
                        <a:effectLst/>
                      </a:endParaRPr>
                    </a:p>
                    <a:p>
                      <a:pPr>
                        <a:tabLst>
                          <a:tab pos="3600450" algn="l"/>
                        </a:tabLst>
                      </a:pPr>
                      <a:r>
                        <a:rPr lang="es-ES" sz="700" dirty="0">
                          <a:effectLst/>
                        </a:rPr>
                        <a:t>El director general hará que todos los pagos se efectúen a partir de los documentos justificativos adecuados relacionados con la naturaleza del pago.</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Establecimiento y mantenimiento del sistema de delegación. </a:t>
                      </a:r>
                    </a:p>
                  </a:txBody>
                  <a:tcPr marL="68580" marR="68580" marT="0" marB="0"/>
                </a:tc>
                <a:extLst>
                  <a:ext uri="{0D108BD9-81ED-4DB2-BD59-A6C34878D82A}">
                    <a16:rowId xmlns:a16="http://schemas.microsoft.com/office/drawing/2014/main" val="883210215"/>
                  </a:ext>
                </a:extLst>
              </a:tr>
            </a:tbl>
          </a:graphicData>
        </a:graphic>
      </p:graphicFrame>
    </p:spTree>
    <p:extLst>
      <p:ext uri="{BB962C8B-B14F-4D97-AF65-F5344CB8AC3E}">
        <p14:creationId xmlns:p14="http://schemas.microsoft.com/office/powerpoint/2010/main" val="426632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Examen del auditor externo</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sp>
        <p:nvSpPr>
          <p:cNvPr id="3" name="Rectangle 2"/>
          <p:cNvSpPr/>
          <p:nvPr/>
        </p:nvSpPr>
        <p:spPr>
          <a:xfrm>
            <a:off x="435722" y="721258"/>
            <a:ext cx="8075239" cy="923330"/>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200" dirty="0">
                <a:solidFill>
                  <a:schemeClr val="accent1">
                    <a:lumMod val="10000"/>
                  </a:schemeClr>
                </a:solidFill>
              </a:rPr>
              <a:t>En general, el auditor externo confirmó su apoyo a los principios en los que se basa la iniciativa de revisar el Reglamento Financiero y ajustarlo a las prácticas de trabajo actuales.</a:t>
            </a:r>
          </a:p>
          <a:p>
            <a:pPr marL="285750" lvl="0" indent="-285750">
              <a:buClr>
                <a:schemeClr val="accent5">
                  <a:lumMod val="50000"/>
                </a:schemeClr>
              </a:buClr>
              <a:buSzPct val="100000"/>
              <a:buFont typeface="Wingdings" panose="05000000000000000000" pitchFamily="2" charset="2"/>
              <a:buChar char="q"/>
            </a:pPr>
            <a:r>
              <a:rPr lang="es-ES" sz="1200" dirty="0">
                <a:solidFill>
                  <a:schemeClr val="accent1">
                    <a:lumMod val="10000"/>
                  </a:schemeClr>
                </a:solidFill>
              </a:rPr>
              <a:t>A continuación figura una muestra de las observaciones realizadas por el auditor externo y la respuesta de la OMPI.</a:t>
            </a:r>
          </a:p>
        </p:txBody>
      </p:sp>
      <p:graphicFrame>
        <p:nvGraphicFramePr>
          <p:cNvPr id="4" name="Table 3"/>
          <p:cNvGraphicFramePr>
            <a:graphicFrameLocks noGrp="1"/>
          </p:cNvGraphicFramePr>
          <p:nvPr>
            <p:extLst>
              <p:ext uri="{D42A27DB-BD31-4B8C-83A1-F6EECF244321}">
                <p14:modId xmlns:p14="http://schemas.microsoft.com/office/powerpoint/2010/main" val="4288371546"/>
              </p:ext>
            </p:extLst>
          </p:nvPr>
        </p:nvGraphicFramePr>
        <p:xfrm>
          <a:off x="456136" y="1635646"/>
          <a:ext cx="8230665" cy="3383280"/>
        </p:xfrm>
        <a:graphic>
          <a:graphicData uri="http://schemas.openxmlformats.org/drawingml/2006/table">
            <a:tbl>
              <a:tblPr firstRow="1" bandRow="1">
                <a:tableStyleId>{5C22544A-7EE6-4342-B048-85BDC9FD1C3A}</a:tableStyleId>
              </a:tblPr>
              <a:tblGrid>
                <a:gridCol w="3467792">
                  <a:extLst>
                    <a:ext uri="{9D8B030D-6E8A-4147-A177-3AD203B41FA5}">
                      <a16:colId xmlns:a16="http://schemas.microsoft.com/office/drawing/2014/main" val="3052228696"/>
                    </a:ext>
                  </a:extLst>
                </a:gridCol>
                <a:gridCol w="2520280">
                  <a:extLst>
                    <a:ext uri="{9D8B030D-6E8A-4147-A177-3AD203B41FA5}">
                      <a16:colId xmlns:a16="http://schemas.microsoft.com/office/drawing/2014/main" val="1860320532"/>
                    </a:ext>
                  </a:extLst>
                </a:gridCol>
                <a:gridCol w="2242593">
                  <a:extLst>
                    <a:ext uri="{9D8B030D-6E8A-4147-A177-3AD203B41FA5}">
                      <a16:colId xmlns:a16="http://schemas.microsoft.com/office/drawing/2014/main" val="1478100304"/>
                    </a:ext>
                  </a:extLst>
                </a:gridCol>
              </a:tblGrid>
              <a:tr h="275337">
                <a:tc>
                  <a:txBody>
                    <a:bodyPr/>
                    <a:lstStyle/>
                    <a:p>
                      <a:r>
                        <a:rPr lang="es-ES" sz="1200" dirty="0">
                          <a:solidFill>
                            <a:schemeClr val="accent5">
                              <a:lumMod val="10000"/>
                            </a:schemeClr>
                          </a:solidFill>
                        </a:rPr>
                        <a:t>Artículo/Regla</a:t>
                      </a:r>
                    </a:p>
                  </a:txBody>
                  <a:tcPr/>
                </a:tc>
                <a:tc>
                  <a:txBody>
                    <a:bodyPr/>
                    <a:lstStyle/>
                    <a:p>
                      <a:r>
                        <a:rPr lang="es-ES" sz="1200" dirty="0">
                          <a:solidFill>
                            <a:schemeClr val="accent5">
                              <a:lumMod val="10000"/>
                            </a:schemeClr>
                          </a:solidFill>
                        </a:rPr>
                        <a:t>Observaciones del auditor externo</a:t>
                      </a:r>
                    </a:p>
                  </a:txBody>
                  <a:tcPr/>
                </a:tc>
                <a:tc>
                  <a:txBody>
                    <a:bodyPr/>
                    <a:lstStyle/>
                    <a:p>
                      <a:r>
                        <a:rPr lang="es-ES" sz="1200" dirty="0">
                          <a:solidFill>
                            <a:schemeClr val="accent5">
                              <a:lumMod val="10000"/>
                            </a:schemeClr>
                          </a:solidFill>
                        </a:rPr>
                        <a:t>Observaciones de la OMPI</a:t>
                      </a:r>
                    </a:p>
                  </a:txBody>
                  <a:tcPr/>
                </a:tc>
                <a:extLst>
                  <a:ext uri="{0D108BD9-81ED-4DB2-BD59-A6C34878D82A}">
                    <a16:rowId xmlns:a16="http://schemas.microsoft.com/office/drawing/2014/main" val="3453002838"/>
                  </a:ext>
                </a:extLst>
              </a:tr>
              <a:tr h="1394323">
                <a:tc>
                  <a:txBody>
                    <a:bodyPr/>
                    <a:lstStyle/>
                    <a:p>
                      <a:r>
                        <a:rPr lang="es-ES" sz="1000" u="sng" dirty="0"/>
                        <a:t>Artículo 3.19</a:t>
                      </a:r>
                    </a:p>
                    <a:p>
                      <a:r>
                        <a:rPr lang="es-ES" sz="1000" dirty="0"/>
                        <a:t>El contralor designará a las contrapartes de la Organización para la gestión del efectivo y los servicios bancarios tras la debida diligencia.</a:t>
                      </a:r>
                    </a:p>
                    <a:p>
                      <a:endParaRPr lang="en-US" sz="400" dirty="0" smtClean="0"/>
                    </a:p>
                    <a:p>
                      <a:r>
                        <a:rPr lang="es-ES" sz="1000" dirty="0"/>
                        <a:t>La selección de las contrapartes financieras en relación con la aplicación de la política de inversiones con respecto al efectivo básico y estratégico se regirá por las normas de adquisición.</a:t>
                      </a:r>
                    </a:p>
                  </a:txBody>
                  <a:tcPr/>
                </a:tc>
                <a:tc>
                  <a:txBody>
                    <a:bodyPr/>
                    <a:lstStyle/>
                    <a:p>
                      <a:r>
                        <a:rPr lang="es-ES" sz="1000" dirty="0"/>
                        <a:t>¿Debería aclararse un poco el concepto de "diligencia debida"?</a:t>
                      </a:r>
                    </a:p>
                    <a:p>
                      <a:endParaRPr lang="en-US" sz="1000" dirty="0" smtClean="0"/>
                    </a:p>
                    <a:p>
                      <a:endParaRPr lang="en-US" sz="1000" dirty="0" smtClean="0"/>
                    </a:p>
                    <a:p>
                      <a:r>
                        <a:rPr lang="es-ES" sz="1000" dirty="0"/>
                        <a:t>¿Son las "reglas sobre adquisiciones" lo suficientemente adecuadas para las contrapartes financieras?</a:t>
                      </a:r>
                    </a:p>
                    <a:p>
                      <a:endParaRPr lang="en-US" sz="1000" dirty="0"/>
                    </a:p>
                  </a:txBody>
                  <a:tcPr/>
                </a:tc>
                <a:tc>
                  <a:txBody>
                    <a:bodyPr/>
                    <a:lstStyle/>
                    <a:p>
                      <a:r>
                        <a:rPr lang="es-ES" sz="1000" dirty="0"/>
                        <a:t>La aclaración de la diligencia debida será objeto de la política de tesorería.</a:t>
                      </a:r>
                    </a:p>
                    <a:p>
                      <a:endParaRPr lang="en-US" sz="1000" dirty="0" smtClean="0"/>
                    </a:p>
                    <a:p>
                      <a:r>
                        <a:rPr lang="es-ES" sz="1000" dirty="0" smtClean="0"/>
                        <a:t>La </a:t>
                      </a:r>
                      <a:r>
                        <a:rPr lang="es-ES" sz="1000" dirty="0"/>
                        <a:t>selección de las contrapartes a efectos de inversión según la política de inversiones puede hacerse de forma suficiente y adecuada mediante las reglas sobre adquisiciones.</a:t>
                      </a:r>
                    </a:p>
                  </a:txBody>
                  <a:tcPr/>
                </a:tc>
                <a:extLst>
                  <a:ext uri="{0D108BD9-81ED-4DB2-BD59-A6C34878D82A}">
                    <a16:rowId xmlns:a16="http://schemas.microsoft.com/office/drawing/2014/main" val="582584679"/>
                  </a:ext>
                </a:extLst>
              </a:tr>
              <a:tr h="1103839">
                <a:tc>
                  <a:txBody>
                    <a:bodyPr/>
                    <a:lstStyle/>
                    <a:p>
                      <a:r>
                        <a:rPr lang="es-ES" sz="1000" u="sng" dirty="0"/>
                        <a:t>Regla 105.3</a:t>
                      </a:r>
                    </a:p>
                    <a:p>
                      <a:r>
                        <a:rPr lang="es-ES" sz="1000" dirty="0"/>
                        <a:t>El director general establece y firma una declaración anual sobre el control interno, que ofrece garantías a las partes interesadas. La declaración sobre el control interno está respaldada por las garantías de los funcionarios designados y se basará en el dictamen de supervisión interna de la gobernanza, la gestión de riesgos y el entorno de control de la OMPI.</a:t>
                      </a:r>
                    </a:p>
                  </a:txBody>
                  <a:tcPr/>
                </a:tc>
                <a:tc>
                  <a:txBody>
                    <a:bodyPr/>
                    <a:lstStyle/>
                    <a:p>
                      <a:r>
                        <a:rPr lang="es-ES" sz="1000" dirty="0"/>
                        <a:t>¿Podría elevarse esta regla a la categoría de artículo?</a:t>
                      </a:r>
                    </a:p>
                  </a:txBody>
                  <a:tcPr/>
                </a:tc>
                <a:tc>
                  <a:txBody>
                    <a:bodyPr/>
                    <a:lstStyle/>
                    <a:p>
                      <a:r>
                        <a:rPr lang="es-ES" sz="1000" dirty="0"/>
                        <a:t>Elevada al artículo 5.3.</a:t>
                      </a: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427419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Examen de la CCIS</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sp>
        <p:nvSpPr>
          <p:cNvPr id="3" name="Rectangle 2"/>
          <p:cNvSpPr/>
          <p:nvPr/>
        </p:nvSpPr>
        <p:spPr>
          <a:xfrm>
            <a:off x="435722" y="721258"/>
            <a:ext cx="8075239" cy="684803"/>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100" dirty="0">
                <a:solidFill>
                  <a:schemeClr val="accent1">
                    <a:lumMod val="10000"/>
                  </a:schemeClr>
                </a:solidFill>
              </a:rPr>
              <a:t>La CCIS aprobó las revisiones.  La Comisión pidió a la Secretaría que hiciera un seguimiento de la evolución en el sistema de las Naciones Unidas, concretamente en lo que se refiere a la elaboración de informes de sostenibilidad.</a:t>
            </a:r>
          </a:p>
          <a:p>
            <a:pPr marL="285750" lvl="0" indent="-285750">
              <a:buClr>
                <a:schemeClr val="accent5">
                  <a:lumMod val="50000"/>
                </a:schemeClr>
              </a:buClr>
              <a:buSzPct val="100000"/>
              <a:buFont typeface="Wingdings" panose="05000000000000000000" pitchFamily="2" charset="2"/>
              <a:buChar char="q"/>
            </a:pPr>
            <a:r>
              <a:rPr lang="es-ES" sz="1100" dirty="0">
                <a:solidFill>
                  <a:schemeClr val="accent1">
                    <a:lumMod val="10000"/>
                  </a:schemeClr>
                </a:solidFill>
              </a:rPr>
              <a:t>A continuación figura una muestra de las observaciones realizadas por la CCIS y la respuesta de la OMPI.</a:t>
            </a:r>
          </a:p>
        </p:txBody>
      </p:sp>
      <p:graphicFrame>
        <p:nvGraphicFramePr>
          <p:cNvPr id="4" name="Table 3"/>
          <p:cNvGraphicFramePr>
            <a:graphicFrameLocks noGrp="1"/>
          </p:cNvGraphicFramePr>
          <p:nvPr>
            <p:extLst>
              <p:ext uri="{D42A27DB-BD31-4B8C-83A1-F6EECF244321}">
                <p14:modId xmlns:p14="http://schemas.microsoft.com/office/powerpoint/2010/main" val="2188082263"/>
              </p:ext>
            </p:extLst>
          </p:nvPr>
        </p:nvGraphicFramePr>
        <p:xfrm>
          <a:off x="179512" y="1371601"/>
          <a:ext cx="8784976" cy="3729124"/>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860320532"/>
                    </a:ext>
                  </a:extLst>
                </a:gridCol>
                <a:gridCol w="6768752">
                  <a:extLst>
                    <a:ext uri="{9D8B030D-6E8A-4147-A177-3AD203B41FA5}">
                      <a16:colId xmlns:a16="http://schemas.microsoft.com/office/drawing/2014/main" val="1478100304"/>
                    </a:ext>
                  </a:extLst>
                </a:gridCol>
              </a:tblGrid>
              <a:tr h="450342">
                <a:tc>
                  <a:txBody>
                    <a:bodyPr/>
                    <a:lstStyle/>
                    <a:p>
                      <a:r>
                        <a:rPr lang="es-ES" sz="1200" baseline="0" dirty="0">
                          <a:solidFill>
                            <a:schemeClr val="accent5">
                              <a:lumMod val="10000"/>
                            </a:schemeClr>
                          </a:solidFill>
                        </a:rPr>
                        <a:t>Observaciones de la CCIS</a:t>
                      </a:r>
                    </a:p>
                  </a:txBody>
                  <a:tcPr/>
                </a:tc>
                <a:tc>
                  <a:txBody>
                    <a:bodyPr/>
                    <a:lstStyle/>
                    <a:p>
                      <a:r>
                        <a:rPr lang="es-ES" sz="1200" dirty="0">
                          <a:solidFill>
                            <a:schemeClr val="accent5">
                              <a:lumMod val="10000"/>
                            </a:schemeClr>
                          </a:solidFill>
                        </a:rPr>
                        <a:t>Observaciones de la OMPI</a:t>
                      </a:r>
                    </a:p>
                  </a:txBody>
                  <a:tcPr/>
                </a:tc>
                <a:extLst>
                  <a:ext uri="{0D108BD9-81ED-4DB2-BD59-A6C34878D82A}">
                    <a16:rowId xmlns:a16="http://schemas.microsoft.com/office/drawing/2014/main" val="3453002838"/>
                  </a:ext>
                </a:extLst>
              </a:tr>
              <a:tr h="1004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750" dirty="0"/>
                        <a:t>Desde la perspectiva del control interno, no me gustó el hecho de que el contralor y el oficial superior de adquisiciones o el director puedan delegar más facultades. Creo que el sistema sería más robusto si la responsabilidad recayera en el contralor. Ahí es donde termina la responsabilidad desde el punto de vista del control interno.</a:t>
                      </a:r>
                    </a:p>
                  </a:txBody>
                  <a:tcPr/>
                </a:tc>
                <a:tc>
                  <a:txBody>
                    <a:bodyPr/>
                    <a:lstStyle/>
                    <a:p>
                      <a:r>
                        <a:rPr lang="es-ES" sz="750" dirty="0"/>
                        <a:t>El director general asigna tanto la autoridad como la responsabilidad; no obstante, el contralor o el oficial superior de adquisiciones solo puede delegar la autoridad y no la responsabilidad, por lo que esta última recae en el contralor o el oficial superior de adquisiciones (véanse a continuación las reglas relativas a las delegaciones y subdelegaciones).</a:t>
                      </a:r>
                    </a:p>
                  </a:txBody>
                  <a:tcPr/>
                </a:tc>
                <a:extLst>
                  <a:ext uri="{0D108BD9-81ED-4DB2-BD59-A6C34878D82A}">
                    <a16:rowId xmlns:a16="http://schemas.microsoft.com/office/drawing/2014/main" val="582584679"/>
                  </a:ext>
                </a:extLst>
              </a:tr>
              <a:tr h="2266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750" dirty="0"/>
                        <a:t>La Comisión pidió a la Secretaría que hiciera un seguimiento de la evolución en el sistema de las Naciones Unidas, concretamente en lo que se refiere a la elaboración de informes de sostenibilidad.</a:t>
                      </a:r>
                      <a:r>
                        <a:rPr lang="es-ES" sz="750" baseline="0" dirty="0"/>
                        <a:t> </a:t>
                      </a:r>
                    </a:p>
                    <a:p>
                      <a:endParaRPr lang="en-US" sz="750" dirty="0"/>
                    </a:p>
                  </a:txBody>
                  <a:tcPr/>
                </a:tc>
                <a:tc>
                  <a:txBody>
                    <a:bodyPr/>
                    <a:lstStyle/>
                    <a:p>
                      <a:r>
                        <a:rPr lang="es-ES" sz="750" baseline="0" dirty="0"/>
                        <a:t>Actualmente, la Red de Finanzas y Presupuesto y el Grupo de Trabajo sobre Normas de Contabilidad están debatiendo la elaboración de informes de sostenibilidad a fin de adoptar un planteamiento coherente en todo el sistema de las Naciones Unidas.  La OMPI participa plenamente en ese debate.</a:t>
                      </a:r>
                    </a:p>
                    <a:p>
                      <a:r>
                        <a:rPr lang="es-ES" sz="750" dirty="0" smtClean="0"/>
                        <a:t>Se </a:t>
                      </a:r>
                      <a:r>
                        <a:rPr lang="es-ES" sz="750" dirty="0"/>
                        <a:t>ha modificado el Artículo 3.8 para incluir la sostenibilidad como principio en el proceso de adquisición. </a:t>
                      </a:r>
                    </a:p>
                    <a:p>
                      <a:r>
                        <a:rPr lang="es-ES" sz="750" dirty="0"/>
                        <a:t>Como se ha indicado a la Comisión, participamos en los grupos de trabajo y las redes pertinentes del sistema de las Naciones Unidas para supervisar la evolución y participar de manera positiva en los debates sobre este tema.  </a:t>
                      </a:r>
                    </a:p>
                    <a:p>
                      <a:r>
                        <a:rPr lang="es-ES" sz="750" u="sng" dirty="0" smtClean="0"/>
                        <a:t>Artículo </a:t>
                      </a:r>
                      <a:r>
                        <a:rPr lang="es-ES" sz="750" u="sng" dirty="0"/>
                        <a:t>3.8  </a:t>
                      </a:r>
                    </a:p>
                    <a:p>
                      <a:r>
                        <a:rPr lang="es-ES" sz="750" dirty="0"/>
                        <a:t>a) "Adquisición" incluirá todas las acciones necesarias para la adquisición de bienes (sean productos o bienes inmuebles) y servicios (incluidas las obras), ya sea por compra, arrendamiento u otros medios apropiados. </a:t>
                      </a:r>
                    </a:p>
                    <a:p>
                      <a:r>
                        <a:rPr lang="es-ES" sz="750" dirty="0"/>
                        <a:t>b) Además de los principios rectores que figuran en el capítulo 1, sección II, del presente Reglamento Financiero y Reglamentación Financiera, se tendrán debidamente en cuenta los siguientes principios generales para las actividades de adquisición:</a:t>
                      </a:r>
                    </a:p>
                    <a:p>
                      <a:r>
                        <a:rPr lang="es-ES" sz="750" dirty="0"/>
                        <a:t>i) la mayor rentabilidad;</a:t>
                      </a:r>
                    </a:p>
                    <a:p>
                      <a:r>
                        <a:rPr lang="es-ES" sz="750" dirty="0"/>
                        <a:t>ii) la competencia abierta y efectiva para la adjudicación de los contratos;</a:t>
                      </a:r>
                    </a:p>
                    <a:p>
                      <a:r>
                        <a:rPr lang="es-ES" sz="750" dirty="0"/>
                        <a:t>iii) la equidad, integridad y transparencia en el proceso de adquisición;</a:t>
                      </a:r>
                    </a:p>
                    <a:p>
                      <a:r>
                        <a:rPr lang="es-ES" sz="750" dirty="0"/>
                        <a:t>iv) el interés de la Organización;</a:t>
                      </a:r>
                    </a:p>
                    <a:p>
                      <a:r>
                        <a:rPr lang="es-ES" sz="750" dirty="0"/>
                        <a:t>v) la prudencia en las prácticas de adquisición y la </a:t>
                      </a:r>
                      <a:r>
                        <a:rPr lang="es-ES" sz="750" u="sng" dirty="0">
                          <a:solidFill>
                            <a:srgbClr val="FF0000"/>
                          </a:solidFill>
                        </a:rPr>
                        <a:t>sostenibilidad</a:t>
                      </a:r>
                      <a:r>
                        <a:rPr lang="es-ES" sz="750" dirty="0"/>
                        <a:t>.</a:t>
                      </a:r>
                    </a:p>
                    <a:p>
                      <a:r>
                        <a:rPr lang="es-ES" sz="750" dirty="0"/>
                        <a:t>b) La adquisición de productos o servicios se realizará a partir de:</a:t>
                      </a:r>
                    </a:p>
                    <a:p>
                      <a:r>
                        <a:rPr lang="es-ES" sz="750" dirty="0"/>
                        <a:t>i) un proceso de adjudicación;</a:t>
                      </a:r>
                    </a:p>
                    <a:p>
                      <a:r>
                        <a:rPr lang="es-ES" sz="750" dirty="0"/>
                        <a:t>ii) una cooperación con otras organizaciones intergubernamentales; o</a:t>
                      </a:r>
                    </a:p>
                    <a:p>
                      <a:r>
                        <a:rPr lang="es-ES" sz="750" dirty="0"/>
                        <a:t>iii) un procedimiento alternativo</a:t>
                      </a:r>
                      <a:r>
                        <a:rPr lang="es-ES" sz="750" dirty="0" smtClean="0"/>
                        <a:t>.</a:t>
                      </a:r>
                      <a:endParaRPr lang="es-ES" sz="750" dirty="0"/>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21494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5486"/>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Calendario</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99" name="Diagram 98"/>
          <p:cNvGraphicFramePr/>
          <p:nvPr>
            <p:extLst>
              <p:ext uri="{D42A27DB-BD31-4B8C-83A1-F6EECF244321}">
                <p14:modId xmlns:p14="http://schemas.microsoft.com/office/powerpoint/2010/main" val="2460126603"/>
              </p:ext>
            </p:extLst>
          </p:nvPr>
        </p:nvGraphicFramePr>
        <p:xfrm>
          <a:off x="211741" y="2350854"/>
          <a:ext cx="9832867" cy="2069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3" name="Straight Connector 102"/>
          <p:cNvCxnSpPr/>
          <p:nvPr/>
        </p:nvCxnSpPr>
        <p:spPr>
          <a:xfrm>
            <a:off x="4941022" y="2269632"/>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4" name="TextBox 103"/>
          <p:cNvSpPr txBox="1"/>
          <p:nvPr/>
        </p:nvSpPr>
        <p:spPr>
          <a:xfrm>
            <a:off x="211741" y="2355726"/>
            <a:ext cx="1551947" cy="507831"/>
          </a:xfrm>
          <a:prstGeom prst="rect">
            <a:avLst/>
          </a:prstGeom>
          <a:noFill/>
          <a:ln>
            <a:solidFill>
              <a:srgbClr val="0070C0"/>
            </a:solidFill>
          </a:ln>
        </p:spPr>
        <p:txBody>
          <a:bodyPr wrap="square" rtlCol="0">
            <a:spAutoFit/>
          </a:bodyPr>
          <a:lstStyle/>
          <a:p>
            <a:pPr algn="ctr"/>
            <a:r>
              <a:rPr lang="es-ES" sz="900" dirty="0"/>
              <a:t>Propuesta de revisión del Reglamento presentada en la 34.ª sesión del PBC</a:t>
            </a:r>
          </a:p>
        </p:txBody>
      </p:sp>
      <p:sp>
        <p:nvSpPr>
          <p:cNvPr id="105" name="Oval 104"/>
          <p:cNvSpPr/>
          <p:nvPr/>
        </p:nvSpPr>
        <p:spPr>
          <a:xfrm>
            <a:off x="1643935" y="2019949"/>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cxnSp>
        <p:nvCxnSpPr>
          <p:cNvPr id="106" name="Straight Connector 105"/>
          <p:cNvCxnSpPr/>
          <p:nvPr/>
        </p:nvCxnSpPr>
        <p:spPr>
          <a:xfrm flipH="1">
            <a:off x="1763688" y="2291477"/>
            <a:ext cx="2015" cy="712321"/>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7" name="TextBox 106"/>
          <p:cNvSpPr txBox="1"/>
          <p:nvPr/>
        </p:nvSpPr>
        <p:spPr>
          <a:xfrm>
            <a:off x="457199" y="1283260"/>
            <a:ext cx="3871398" cy="400110"/>
          </a:xfrm>
          <a:prstGeom prst="rect">
            <a:avLst/>
          </a:prstGeom>
          <a:solidFill>
            <a:schemeClr val="accent1">
              <a:lumMod val="40000"/>
              <a:lumOff val="60000"/>
            </a:schemeClr>
          </a:solidFill>
        </p:spPr>
        <p:txBody>
          <a:bodyPr wrap="square" rtlCol="0">
            <a:spAutoFit/>
          </a:bodyPr>
          <a:lstStyle/>
          <a:p>
            <a:pPr algn="ctr"/>
            <a:r>
              <a:rPr lang="es-ES" sz="2000" b="1" dirty="0"/>
              <a:t>2022</a:t>
            </a:r>
          </a:p>
        </p:txBody>
      </p:sp>
      <p:sp>
        <p:nvSpPr>
          <p:cNvPr id="108" name="TextBox 107"/>
          <p:cNvSpPr txBox="1"/>
          <p:nvPr/>
        </p:nvSpPr>
        <p:spPr>
          <a:xfrm>
            <a:off x="4572000" y="1257670"/>
            <a:ext cx="4114800" cy="400110"/>
          </a:xfrm>
          <a:prstGeom prst="rect">
            <a:avLst/>
          </a:prstGeom>
          <a:solidFill>
            <a:schemeClr val="accent6">
              <a:lumMod val="40000"/>
              <a:lumOff val="60000"/>
            </a:schemeClr>
          </a:solidFill>
        </p:spPr>
        <p:txBody>
          <a:bodyPr wrap="square" rtlCol="0">
            <a:spAutoFit/>
          </a:bodyPr>
          <a:lstStyle/>
          <a:p>
            <a:pPr algn="ctr"/>
            <a:r>
              <a:rPr lang="es-ES" sz="2000" b="1" dirty="0">
                <a:solidFill>
                  <a:schemeClr val="bg1"/>
                </a:solidFill>
              </a:rPr>
              <a:t>2023-2024</a:t>
            </a:r>
          </a:p>
        </p:txBody>
      </p:sp>
      <p:sp>
        <p:nvSpPr>
          <p:cNvPr id="111" name="Oval 110"/>
          <p:cNvSpPr/>
          <p:nvPr/>
        </p:nvSpPr>
        <p:spPr>
          <a:xfrm>
            <a:off x="6550828" y="4540115"/>
            <a:ext cx="263769" cy="263769"/>
          </a:xfrm>
          <a:prstGeom prst="ellipse">
            <a:avLst/>
          </a:prstGeom>
          <a:solidFill>
            <a:schemeClr val="accent6">
              <a:lumMod val="60000"/>
              <a:lumOff val="40000"/>
            </a:schemeClr>
          </a:solidFill>
          <a:ln>
            <a:solidFill>
              <a:schemeClr val="accent6">
                <a:lumMod val="60000"/>
                <a:lumOff val="40000"/>
              </a:schemeClr>
            </a:solidFill>
          </a:ln>
        </p:spPr>
        <p:style>
          <a:lnRef idx="0">
            <a:schemeClr val="accent1"/>
          </a:lnRef>
          <a:fillRef idx="1001">
            <a:schemeClr val="dk2"/>
          </a:fillRef>
          <a:effectRef idx="3">
            <a:schemeClr val="accent1"/>
          </a:effectRef>
          <a:fontRef idx="minor">
            <a:schemeClr val="lt1"/>
          </a:fontRef>
        </p:style>
        <p:txBody>
          <a:bodyPr rtlCol="0" anchor="ctr"/>
          <a:lstStyle/>
          <a:p>
            <a:pPr algn="ctr"/>
            <a:endParaRPr lang="es-ES" dirty="0"/>
          </a:p>
        </p:txBody>
      </p:sp>
      <p:sp>
        <p:nvSpPr>
          <p:cNvPr id="120" name="Oval 119"/>
          <p:cNvSpPr/>
          <p:nvPr/>
        </p:nvSpPr>
        <p:spPr>
          <a:xfrm>
            <a:off x="3228111" y="4659982"/>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121" name="Oval 120"/>
          <p:cNvSpPr/>
          <p:nvPr/>
        </p:nvSpPr>
        <p:spPr>
          <a:xfrm>
            <a:off x="4834813" y="2138744"/>
            <a:ext cx="263769" cy="263769"/>
          </a:xfrm>
          <a:prstGeom prst="ellipse">
            <a:avLst/>
          </a:prstGeom>
          <a:solidFill>
            <a:schemeClr val="accent6">
              <a:lumMod val="60000"/>
              <a:lumOff val="40000"/>
            </a:schemeClr>
          </a:solidFill>
          <a:ln>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122" name="TextBox 121"/>
          <p:cNvSpPr txBox="1"/>
          <p:nvPr/>
        </p:nvSpPr>
        <p:spPr>
          <a:xfrm>
            <a:off x="4966984" y="2506494"/>
            <a:ext cx="2269312" cy="369332"/>
          </a:xfrm>
          <a:prstGeom prst="rect">
            <a:avLst/>
          </a:prstGeom>
          <a:solidFill>
            <a:schemeClr val="bg1"/>
          </a:solidFill>
          <a:ln>
            <a:solidFill>
              <a:schemeClr val="accent6">
                <a:lumMod val="50000"/>
              </a:schemeClr>
            </a:solidFill>
          </a:ln>
        </p:spPr>
        <p:txBody>
          <a:bodyPr wrap="square" rtlCol="0">
            <a:spAutoFit/>
          </a:bodyPr>
          <a:lstStyle/>
          <a:p>
            <a:pPr algn="ctr"/>
            <a:r>
              <a:rPr lang="es-ES" sz="900" dirty="0"/>
              <a:t>Entra en vigor el nuevo Reglamento Financiero y Reglamentación Financiera</a:t>
            </a:r>
          </a:p>
        </p:txBody>
      </p:sp>
      <p:sp>
        <p:nvSpPr>
          <p:cNvPr id="123" name="TextBox 122"/>
          <p:cNvSpPr txBox="1"/>
          <p:nvPr/>
        </p:nvSpPr>
        <p:spPr>
          <a:xfrm>
            <a:off x="899592" y="4002618"/>
            <a:ext cx="2448272" cy="507831"/>
          </a:xfrm>
          <a:prstGeom prst="rect">
            <a:avLst/>
          </a:prstGeom>
          <a:noFill/>
          <a:ln>
            <a:solidFill>
              <a:srgbClr val="0070C0"/>
            </a:solidFill>
          </a:ln>
        </p:spPr>
        <p:txBody>
          <a:bodyPr wrap="square" rtlCol="0">
            <a:spAutoFit/>
          </a:bodyPr>
          <a:lstStyle/>
          <a:p>
            <a:pPr algn="ctr"/>
            <a:r>
              <a:rPr lang="es-ES" sz="900" dirty="0"/>
              <a:t>Propuestas de modificación del Reglamento Financiero presentadas a la Asamblea General de la OMPI para su aprobación</a:t>
            </a:r>
          </a:p>
        </p:txBody>
      </p:sp>
      <p:cxnSp>
        <p:nvCxnSpPr>
          <p:cNvPr id="124" name="Straight Connector 123"/>
          <p:cNvCxnSpPr/>
          <p:nvPr/>
        </p:nvCxnSpPr>
        <p:spPr>
          <a:xfrm>
            <a:off x="3347864" y="3735174"/>
            <a:ext cx="0" cy="924808"/>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6695176" y="3795886"/>
            <a:ext cx="2053288" cy="646331"/>
          </a:xfrm>
          <a:prstGeom prst="rect">
            <a:avLst/>
          </a:prstGeom>
          <a:solidFill>
            <a:schemeClr val="bg1"/>
          </a:solidFill>
          <a:ln>
            <a:solidFill>
              <a:schemeClr val="accent6">
                <a:lumMod val="50000"/>
              </a:schemeClr>
            </a:solidFill>
          </a:ln>
        </p:spPr>
        <p:txBody>
          <a:bodyPr wrap="square" rtlCol="0">
            <a:spAutoFit/>
          </a:bodyPr>
          <a:lstStyle/>
          <a:p>
            <a:pPr algn="ctr"/>
            <a:r>
              <a:rPr lang="es-ES" sz="900" dirty="0"/>
              <a:t>La Secretaría de la OMPI informa a los Estados miembros sobre la aplicación del Reglamento y los ajustes que puedan ser necesarios</a:t>
            </a:r>
          </a:p>
        </p:txBody>
      </p:sp>
      <p:cxnSp>
        <p:nvCxnSpPr>
          <p:cNvPr id="20" name="Straight Connector 19"/>
          <p:cNvCxnSpPr/>
          <p:nvPr/>
        </p:nvCxnSpPr>
        <p:spPr>
          <a:xfrm>
            <a:off x="6682713" y="3714160"/>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85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2562" y="1131590"/>
            <a:ext cx="6238875" cy="3400425"/>
          </a:xfrm>
          <a:prstGeom prst="rect">
            <a:avLst/>
          </a:prstGeom>
        </p:spPr>
      </p:pic>
      <p:sp>
        <p:nvSpPr>
          <p:cNvPr id="7" name="Rectangle 2"/>
          <p:cNvSpPr txBox="1">
            <a:spLocks noChangeArrowheads="1"/>
          </p:cNvSpPr>
          <p:nvPr/>
        </p:nvSpPr>
        <p:spPr bwMode="auto">
          <a:xfrm>
            <a:off x="683568" y="123478"/>
            <a:ext cx="8229600" cy="493776"/>
          </a:xfrm>
          <a:prstGeom prst="rect">
            <a:avLst/>
          </a:prstGeom>
          <a:solidFill>
            <a:schemeClr val="accent1">
              <a:lumMod val="75000"/>
            </a:schemeClr>
          </a:solidFill>
          <a:ln>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es-ES" b="1" dirty="0">
                <a:solidFill>
                  <a:schemeClr val="accent5">
                    <a:lumMod val="10000"/>
                  </a:schemeClr>
                </a:solidFill>
              </a:rPr>
              <a:t>¿Preguntas / comentarios?</a:t>
            </a:r>
          </a:p>
        </p:txBody>
      </p:sp>
    </p:spTree>
    <p:extLst>
      <p:ext uri="{BB962C8B-B14F-4D97-AF65-F5344CB8AC3E}">
        <p14:creationId xmlns:p14="http://schemas.microsoft.com/office/powerpoint/2010/main" val="77899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¿Por qué ahora? / Motivos del cambio</a:t>
            </a:r>
          </a:p>
        </p:txBody>
      </p:sp>
      <p:sp>
        <p:nvSpPr>
          <p:cNvPr id="4099" name="Rectangle 3"/>
          <p:cNvSpPr>
            <a:spLocks noGrp="1" noChangeArrowheads="1"/>
          </p:cNvSpPr>
          <p:nvPr>
            <p:ph idx="1"/>
          </p:nvPr>
        </p:nvSpPr>
        <p:spPr>
          <a:xfrm>
            <a:off x="457200" y="915566"/>
            <a:ext cx="8229600" cy="3731555"/>
          </a:xfrm>
        </p:spPr>
        <p:txBody>
          <a:bodyPr/>
          <a:lstStyle/>
          <a:p>
            <a:pPr lvl="0">
              <a:buClr>
                <a:schemeClr val="accent5">
                  <a:lumMod val="50000"/>
                </a:schemeClr>
              </a:buClr>
              <a:buSzPct val="100000"/>
              <a:buFont typeface="Wingdings" panose="05000000000000000000" pitchFamily="2" charset="2"/>
              <a:buChar char="q"/>
            </a:pPr>
            <a:r>
              <a:rPr lang="es-ES" sz="1500" dirty="0" smtClean="0"/>
              <a:t>La última vez que se hizo una revisión exhaustiva del Reglamento fue en 2008 y los modelos operativos, procesos y sistemas de la OMPI han evolucionado y madurado desde entonces.</a:t>
            </a:r>
          </a:p>
          <a:p>
            <a:pPr lvl="0">
              <a:buClr>
                <a:schemeClr val="accent5">
                  <a:lumMod val="50000"/>
                </a:schemeClr>
              </a:buClr>
              <a:buSzPct val="100000"/>
              <a:buFont typeface="Wingdings" panose="05000000000000000000" pitchFamily="2" charset="2"/>
              <a:buChar char="q"/>
            </a:pPr>
            <a:endParaRPr lang="es-ES" sz="600" dirty="0" smtClean="0"/>
          </a:p>
          <a:p>
            <a:pPr lvl="0">
              <a:buClr>
                <a:schemeClr val="accent5">
                  <a:lumMod val="50000"/>
                </a:schemeClr>
              </a:buClr>
              <a:buSzPct val="100000"/>
              <a:buFont typeface="Wingdings" panose="05000000000000000000" pitchFamily="2" charset="2"/>
              <a:buChar char="q"/>
            </a:pPr>
            <a:r>
              <a:rPr lang="es-ES" sz="1500" dirty="0" smtClean="0"/>
              <a:t>Entre los cambios que han reforzado los procesos internos de gestión y gobernanza de la OMPI cabe señalar:</a:t>
            </a:r>
          </a:p>
          <a:p>
            <a:pPr lvl="0">
              <a:buClr>
                <a:schemeClr val="accent5">
                  <a:lumMod val="50000"/>
                </a:schemeClr>
              </a:buClr>
              <a:buSzPct val="100000"/>
              <a:buFont typeface="Wingdings" panose="05000000000000000000" pitchFamily="2" charset="2"/>
              <a:buChar char="q"/>
            </a:pPr>
            <a:endParaRPr lang="es-ES" sz="400" dirty="0" smtClean="0"/>
          </a:p>
          <a:p>
            <a:pPr lvl="2">
              <a:buClr>
                <a:schemeClr val="accent5">
                  <a:lumMod val="50000"/>
                </a:schemeClr>
              </a:buClr>
              <a:buSzPct val="100000"/>
              <a:buFont typeface="Wingdings" panose="05000000000000000000" pitchFamily="2" charset="2"/>
              <a:buChar char="§"/>
            </a:pPr>
            <a:r>
              <a:rPr lang="es-ES" sz="1200" dirty="0" smtClean="0"/>
              <a:t>Gestión por resultados</a:t>
            </a:r>
          </a:p>
          <a:p>
            <a:pPr lvl="2">
              <a:buClr>
                <a:schemeClr val="accent5">
                  <a:lumMod val="50000"/>
                </a:schemeClr>
              </a:buClr>
              <a:buSzPct val="100000"/>
              <a:buFont typeface="Wingdings" panose="05000000000000000000" pitchFamily="2" charset="2"/>
              <a:buChar char="§"/>
            </a:pPr>
            <a:r>
              <a:rPr lang="es-ES" sz="1200" dirty="0" smtClean="0"/>
              <a:t>Marcos de gestión de riesgos y de control interno de la OMPI</a:t>
            </a:r>
          </a:p>
          <a:p>
            <a:pPr lvl="2">
              <a:buClr>
                <a:schemeClr val="accent5">
                  <a:lumMod val="50000"/>
                </a:schemeClr>
              </a:buClr>
              <a:buSzPct val="100000"/>
              <a:buFont typeface="Wingdings" panose="05000000000000000000" pitchFamily="2" charset="2"/>
              <a:buChar char="§"/>
            </a:pPr>
            <a:r>
              <a:rPr lang="es-ES" sz="1200" dirty="0" smtClean="0"/>
              <a:t>Sensibilización de la Dirección y rendición de cuentas</a:t>
            </a:r>
          </a:p>
          <a:p>
            <a:pPr lvl="2">
              <a:buClr>
                <a:schemeClr val="accent5">
                  <a:lumMod val="50000"/>
                </a:schemeClr>
              </a:buClr>
              <a:buSzPct val="100000"/>
              <a:buFont typeface="Wingdings" panose="05000000000000000000" pitchFamily="2" charset="2"/>
              <a:buChar char="§"/>
            </a:pPr>
            <a:r>
              <a:rPr lang="es-ES" sz="1200" dirty="0" smtClean="0"/>
              <a:t>Planificación de los recursos institucionales / Sistemas de gestión del rendimiento</a:t>
            </a:r>
          </a:p>
          <a:p>
            <a:pPr marL="914400" lvl="2" indent="0">
              <a:buClr>
                <a:schemeClr val="accent5">
                  <a:lumMod val="50000"/>
                </a:schemeClr>
              </a:buClr>
              <a:buSzPct val="100000"/>
              <a:buNone/>
            </a:pPr>
            <a:endParaRPr lang="es-ES" sz="600" dirty="0" smtClean="0"/>
          </a:p>
          <a:p>
            <a:pPr marL="400050" indent="-285750">
              <a:buClr>
                <a:schemeClr val="accent5">
                  <a:lumMod val="50000"/>
                </a:schemeClr>
              </a:buClr>
              <a:buSzPct val="100000"/>
              <a:buFont typeface="Wingdings" panose="05000000000000000000" pitchFamily="2" charset="2"/>
              <a:buChar char="q"/>
            </a:pPr>
            <a:r>
              <a:rPr lang="es-ES" sz="1500" dirty="0" smtClean="0"/>
              <a:t>Además, la Dirección de la OMPI se está centrando en un cambio cultural con el fin de empoderar al personal y mejorar la rendición de cuentas, la agilidad y la eficiencia.</a:t>
            </a:r>
          </a:p>
          <a:p>
            <a:pPr marL="400050" indent="-285750">
              <a:buClr>
                <a:schemeClr val="accent5">
                  <a:lumMod val="50000"/>
                </a:schemeClr>
              </a:buClr>
              <a:buSzPct val="100000"/>
              <a:buFont typeface="Wingdings" panose="05000000000000000000" pitchFamily="2" charset="2"/>
              <a:buChar char="q"/>
            </a:pPr>
            <a:endParaRPr lang="es-ES" sz="600" dirty="0" smtClean="0"/>
          </a:p>
          <a:p>
            <a:pPr marL="400050" indent="-285750">
              <a:buClr>
                <a:schemeClr val="accent5">
                  <a:lumMod val="50000"/>
                </a:schemeClr>
              </a:buClr>
              <a:buSzPct val="100000"/>
              <a:buFont typeface="Wingdings" panose="05000000000000000000" pitchFamily="2" charset="2"/>
              <a:buChar char="q"/>
            </a:pPr>
            <a:r>
              <a:rPr lang="es-ES" sz="1500" dirty="0" smtClean="0"/>
              <a:t>Las revisiones propuestas del Reglamento se redactaron con el apoyo de consultores externos especializados, tras consultar al auditor externo y a la CCIS.</a:t>
            </a:r>
          </a:p>
          <a:p>
            <a:pPr marL="114300" indent="0">
              <a:buClr>
                <a:schemeClr val="accent5">
                  <a:lumMod val="50000"/>
                </a:schemeClr>
              </a:buClr>
              <a:buSzPct val="100000"/>
              <a:buNone/>
            </a:pPr>
            <a:endParaRPr lang="es-ES" sz="1600" dirty="0" smtClean="0"/>
          </a:p>
          <a:p>
            <a:pPr marL="0" indent="0">
              <a:buNone/>
            </a:pPr>
            <a:r>
              <a:rPr lang="es-ES" sz="1100" dirty="0" smtClean="0"/>
              <a:t> </a:t>
            </a:r>
          </a:p>
          <a:p>
            <a:pPr eaLnBrk="1" hangingPunct="1">
              <a:buFontTx/>
              <a:buNone/>
            </a:pPr>
            <a:endParaRPr lang="es-ES" dirty="0" smtClean="0"/>
          </a:p>
        </p:txBody>
      </p:sp>
      <p:pic>
        <p:nvPicPr>
          <p:cNvPr id="4" name="Picture 3"/>
          <p:cNvPicPr>
            <a:picLocks noChangeAspect="1"/>
          </p:cNvPicPr>
          <p:nvPr/>
        </p:nvPicPr>
        <p:blipFill>
          <a:blip r:embed="rId4"/>
          <a:stretch>
            <a:fillRect/>
          </a:stretch>
        </p:blipFill>
        <p:spPr>
          <a:xfrm>
            <a:off x="6300192" y="2139702"/>
            <a:ext cx="1402127" cy="874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099">
                                            <p:txEl>
                                              <p:pRg st="5" end="5"/>
                                            </p:txEl>
                                          </p:spTgt>
                                        </p:tgtEl>
                                        <p:attrNameLst>
                                          <p:attrName>style.visibility</p:attrName>
                                        </p:attrNameLst>
                                      </p:cBhvr>
                                      <p:to>
                                        <p:strVal val="visible"/>
                                      </p:to>
                                    </p:set>
                                    <p:animEffect transition="in" filter="wipe(down)">
                                      <p:cBhvr>
                                        <p:cTn id="18" dur="500"/>
                                        <p:tgtEl>
                                          <p:spTgt spid="4099">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animEffect transition="in" filter="wipe(down)">
                                      <p:cBhvr>
                                        <p:cTn id="21" dur="500"/>
                                        <p:tgtEl>
                                          <p:spTgt spid="4099">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099">
                                            <p:txEl>
                                              <p:pRg st="7" end="7"/>
                                            </p:txEl>
                                          </p:spTgt>
                                        </p:tgtEl>
                                        <p:attrNameLst>
                                          <p:attrName>style.visibility</p:attrName>
                                        </p:attrNameLst>
                                      </p:cBhvr>
                                      <p:to>
                                        <p:strVal val="visible"/>
                                      </p:to>
                                    </p:set>
                                    <p:animEffect transition="in" filter="wipe(down)">
                                      <p:cBhvr>
                                        <p:cTn id="24" dur="500"/>
                                        <p:tgtEl>
                                          <p:spTgt spid="409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wipe(down)">
                                      <p:cBhvr>
                                        <p:cTn id="34" dur="500"/>
                                        <p:tgtEl>
                                          <p:spTgt spid="4099">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99">
                                            <p:txEl>
                                              <p:pRg st="11" end="11"/>
                                            </p:txEl>
                                          </p:spTgt>
                                        </p:tgtEl>
                                        <p:attrNameLst>
                                          <p:attrName>style.visibility</p:attrName>
                                        </p:attrNameLst>
                                      </p:cBhvr>
                                      <p:to>
                                        <p:strVal val="visible"/>
                                      </p:to>
                                    </p:set>
                                    <p:animEffect transition="in" filter="wipe(down)">
                                      <p:cBhvr>
                                        <p:cTn id="39"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es-ES" b="1" dirty="0">
                <a:solidFill>
                  <a:schemeClr val="accent5">
                    <a:lumMod val="10000"/>
                  </a:schemeClr>
                </a:solidFill>
              </a:rPr>
              <a:t>Análisis del Reglamento</a:t>
            </a:r>
          </a:p>
        </p:txBody>
      </p:sp>
      <p:sp>
        <p:nvSpPr>
          <p:cNvPr id="16" name="Rettangolo 19">
            <a:extLst>
              <a:ext uri="{FF2B5EF4-FFF2-40B4-BE49-F238E27FC236}">
                <a16:creationId xmlns:a16="http://schemas.microsoft.com/office/drawing/2014/main" id="{712D692D-F0FD-4F9E-BE6F-0B69F906A65A}"/>
              </a:ext>
            </a:extLst>
          </p:cNvPr>
          <p:cNvSpPr/>
          <p:nvPr/>
        </p:nvSpPr>
        <p:spPr>
          <a:xfrm>
            <a:off x="927121" y="1053902"/>
            <a:ext cx="1708529" cy="21600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s-ES" sz="1200" b="1" i="1" dirty="0">
                <a:solidFill>
                  <a:schemeClr val="accent5">
                    <a:lumMod val="25000"/>
                  </a:schemeClr>
                </a:solidFill>
              </a:rPr>
              <a:t>Áreas de intervención</a:t>
            </a:r>
          </a:p>
        </p:txBody>
      </p:sp>
      <p:sp>
        <p:nvSpPr>
          <p:cNvPr id="17" name="Rettangolo 39">
            <a:extLst>
              <a:ext uri="{FF2B5EF4-FFF2-40B4-BE49-F238E27FC236}">
                <a16:creationId xmlns:a16="http://schemas.microsoft.com/office/drawing/2014/main" id="{6B12342B-C6B6-4D2D-839F-BEBAD57E261D}"/>
              </a:ext>
            </a:extLst>
          </p:cNvPr>
          <p:cNvSpPr/>
          <p:nvPr/>
        </p:nvSpPr>
        <p:spPr>
          <a:xfrm>
            <a:off x="429211" y="1453598"/>
            <a:ext cx="5726965" cy="327839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s-ES" sz="750" dirty="0">
              <a:solidFill>
                <a:schemeClr val="bg1"/>
              </a:solidFill>
            </a:endParaRPr>
          </a:p>
        </p:txBody>
      </p:sp>
      <p:sp>
        <p:nvSpPr>
          <p:cNvPr id="18" name="Rettangolo con angoli arrotondati 36">
            <a:extLst>
              <a:ext uri="{FF2B5EF4-FFF2-40B4-BE49-F238E27FC236}">
                <a16:creationId xmlns:a16="http://schemas.microsoft.com/office/drawing/2014/main" id="{DAC48438-39A7-474A-B16A-6E9F6915E074}"/>
              </a:ext>
            </a:extLst>
          </p:cNvPr>
          <p:cNvSpPr/>
          <p:nvPr/>
        </p:nvSpPr>
        <p:spPr>
          <a:xfrm>
            <a:off x="6701408" y="1454048"/>
            <a:ext cx="2091115" cy="3108930"/>
          </a:xfrm>
          <a:prstGeom prst="roundRect">
            <a:avLst/>
          </a:prstGeom>
          <a:noFill/>
          <a:ln w="19050">
            <a:solidFill>
              <a:srgbClr val="470A6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ES" sz="1000" dirty="0">
              <a:solidFill>
                <a:schemeClr val="bg1"/>
              </a:solidFill>
            </a:endParaRPr>
          </a:p>
        </p:txBody>
      </p:sp>
      <p:grpSp>
        <p:nvGrpSpPr>
          <p:cNvPr id="19" name="Gruppo 46">
            <a:extLst>
              <a:ext uri="{FF2B5EF4-FFF2-40B4-BE49-F238E27FC236}">
                <a16:creationId xmlns:a16="http://schemas.microsoft.com/office/drawing/2014/main" id="{07B2208D-D93F-41C1-AE68-B33391D7417A}"/>
              </a:ext>
            </a:extLst>
          </p:cNvPr>
          <p:cNvGrpSpPr/>
          <p:nvPr/>
        </p:nvGrpSpPr>
        <p:grpSpPr>
          <a:xfrm>
            <a:off x="6350117" y="1011946"/>
            <a:ext cx="720000" cy="720000"/>
            <a:chOff x="8676196" y="5201626"/>
            <a:chExt cx="1119588" cy="1119588"/>
          </a:xfrm>
        </p:grpSpPr>
        <p:sp>
          <p:nvSpPr>
            <p:cNvPr id="20" name="Forma libre: forma 19">
              <a:extLst>
                <a:ext uri="{FF2B5EF4-FFF2-40B4-BE49-F238E27FC236}">
                  <a16:creationId xmlns:a16="http://schemas.microsoft.com/office/drawing/2014/main" id="{C7EB5332-F4FD-4B9C-8EB9-71A53E5EBF1E}"/>
                </a:ext>
              </a:extLst>
            </p:cNvPr>
            <p:cNvSpPr>
              <a:spLocks noChangeAspect="1"/>
            </p:cNvSpPr>
            <p:nvPr/>
          </p:nvSpPr>
          <p:spPr>
            <a:xfrm>
              <a:off x="8676196" y="5201626"/>
              <a:ext cx="1119588" cy="1119588"/>
            </a:xfrm>
            <a:custGeom>
              <a:avLst/>
              <a:gdLst>
                <a:gd name="connsiteX0" fmla="*/ 779790 w 766032"/>
                <a:gd name="connsiteY0" fmla="*/ 389895 h 766032"/>
                <a:gd name="connsiteX1" fmla="*/ 389895 w 766032"/>
                <a:gd name="connsiteY1" fmla="*/ 779790 h 766032"/>
                <a:gd name="connsiteX2" fmla="*/ 0 w 766032"/>
                <a:gd name="connsiteY2" fmla="*/ 389895 h 766032"/>
                <a:gd name="connsiteX3" fmla="*/ 389895 w 766032"/>
                <a:gd name="connsiteY3" fmla="*/ 0 h 766032"/>
                <a:gd name="connsiteX4" fmla="*/ 779790 w 766032"/>
                <a:gd name="connsiteY4" fmla="*/ 389895 h 7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032" h="766032">
                  <a:moveTo>
                    <a:pt x="779790" y="389895"/>
                  </a:moveTo>
                  <a:cubicBezTo>
                    <a:pt x="779790" y="605228"/>
                    <a:pt x="605228" y="779790"/>
                    <a:pt x="389895" y="779790"/>
                  </a:cubicBezTo>
                  <a:cubicBezTo>
                    <a:pt x="174562" y="779790"/>
                    <a:pt x="0" y="605228"/>
                    <a:pt x="0" y="389895"/>
                  </a:cubicBezTo>
                  <a:cubicBezTo>
                    <a:pt x="0" y="174562"/>
                    <a:pt x="174562" y="0"/>
                    <a:pt x="389895" y="0"/>
                  </a:cubicBezTo>
                  <a:cubicBezTo>
                    <a:pt x="605228" y="0"/>
                    <a:pt x="779790" y="174562"/>
                    <a:pt x="779790" y="389895"/>
                  </a:cubicBezTo>
                  <a:close/>
                </a:path>
              </a:pathLst>
            </a:custGeom>
            <a:solidFill>
              <a:srgbClr val="460968"/>
            </a:solidFill>
            <a:ln w="57150" cap="flat">
              <a:solidFill>
                <a:schemeClr val="bg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dirty="0">
                <a:ln>
                  <a:noFill/>
                </a:ln>
                <a:solidFill>
                  <a:srgbClr val="000000"/>
                </a:solidFill>
                <a:effectLst/>
                <a:uLnTx/>
                <a:uFillTx/>
              </a:endParaRPr>
            </a:p>
          </p:txBody>
        </p:sp>
        <p:sp>
          <p:nvSpPr>
            <p:cNvPr id="21" name="Freeform 1215">
              <a:extLst>
                <a:ext uri="{FF2B5EF4-FFF2-40B4-BE49-F238E27FC236}">
                  <a16:creationId xmlns:a16="http://schemas.microsoft.com/office/drawing/2014/main" id="{6CA3CA03-49DD-4A13-850D-492964B029B3}"/>
                </a:ext>
              </a:extLst>
            </p:cNvPr>
            <p:cNvSpPr>
              <a:spLocks noEditPoints="1"/>
            </p:cNvSpPr>
            <p:nvPr/>
          </p:nvSpPr>
          <p:spPr bwMode="auto">
            <a:xfrm>
              <a:off x="9017778" y="5370542"/>
              <a:ext cx="205101" cy="205100"/>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22" name="Freeform 1216">
              <a:extLst>
                <a:ext uri="{FF2B5EF4-FFF2-40B4-BE49-F238E27FC236}">
                  <a16:creationId xmlns:a16="http://schemas.microsoft.com/office/drawing/2014/main" id="{79EACEAC-816B-4E86-A03C-506480B6042C}"/>
                </a:ext>
              </a:extLst>
            </p:cNvPr>
            <p:cNvSpPr>
              <a:spLocks/>
            </p:cNvSpPr>
            <p:nvPr/>
          </p:nvSpPr>
          <p:spPr bwMode="auto">
            <a:xfrm>
              <a:off x="8982302" y="5532405"/>
              <a:ext cx="87584" cy="93127"/>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23" name="Freeform 1217">
              <a:extLst>
                <a:ext uri="{FF2B5EF4-FFF2-40B4-BE49-F238E27FC236}">
                  <a16:creationId xmlns:a16="http://schemas.microsoft.com/office/drawing/2014/main" id="{95CD6EB0-D3D9-4F8A-B21F-4593868DA9E9}"/>
                </a:ext>
              </a:extLst>
            </p:cNvPr>
            <p:cNvSpPr>
              <a:spLocks/>
            </p:cNvSpPr>
            <p:nvPr/>
          </p:nvSpPr>
          <p:spPr bwMode="auto">
            <a:xfrm>
              <a:off x="8937956" y="5559012"/>
              <a:ext cx="107539" cy="115299"/>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24" name="Freeform 7">
              <a:extLst>
                <a:ext uri="{FF2B5EF4-FFF2-40B4-BE49-F238E27FC236}">
                  <a16:creationId xmlns:a16="http://schemas.microsoft.com/office/drawing/2014/main" id="{52755BF4-4330-40D8-9318-C384EE54EACC}"/>
                </a:ext>
              </a:extLst>
            </p:cNvPr>
            <p:cNvSpPr>
              <a:spLocks noChangeAspect="1" noEditPoints="1"/>
            </p:cNvSpPr>
            <p:nvPr/>
          </p:nvSpPr>
          <p:spPr bwMode="auto">
            <a:xfrm>
              <a:off x="8958265" y="5559344"/>
              <a:ext cx="632960" cy="512581"/>
            </a:xfrm>
            <a:custGeom>
              <a:avLst/>
              <a:gdLst>
                <a:gd name="T0" fmla="*/ 2982 w 3093"/>
                <a:gd name="T1" fmla="*/ 2208 h 2497"/>
                <a:gd name="T2" fmla="*/ 1055 w 3093"/>
                <a:gd name="T3" fmla="*/ 1864 h 2497"/>
                <a:gd name="T4" fmla="*/ 2074 w 3093"/>
                <a:gd name="T5" fmla="*/ 1845 h 2497"/>
                <a:gd name="T6" fmla="*/ 3093 w 3093"/>
                <a:gd name="T7" fmla="*/ 1914 h 2497"/>
                <a:gd name="T8" fmla="*/ 2860 w 3093"/>
                <a:gd name="T9" fmla="*/ 2495 h 2497"/>
                <a:gd name="T10" fmla="*/ 1675 w 3093"/>
                <a:gd name="T11" fmla="*/ 2483 h 2497"/>
                <a:gd name="T12" fmla="*/ 1660 w 3093"/>
                <a:gd name="T13" fmla="*/ 1119 h 2497"/>
                <a:gd name="T14" fmla="*/ 1526 w 3093"/>
                <a:gd name="T15" fmla="*/ 1082 h 2497"/>
                <a:gd name="T16" fmla="*/ 1424 w 3093"/>
                <a:gd name="T17" fmla="*/ 1007 h 2497"/>
                <a:gd name="T18" fmla="*/ 1392 w 3093"/>
                <a:gd name="T19" fmla="*/ 908 h 2497"/>
                <a:gd name="T20" fmla="*/ 2515 w 3093"/>
                <a:gd name="T21" fmla="*/ 910 h 2497"/>
                <a:gd name="T22" fmla="*/ 2482 w 3093"/>
                <a:gd name="T23" fmla="*/ 1008 h 2497"/>
                <a:gd name="T24" fmla="*/ 2381 w 3093"/>
                <a:gd name="T25" fmla="*/ 1082 h 2497"/>
                <a:gd name="T26" fmla="*/ 2249 w 3093"/>
                <a:gd name="T27" fmla="*/ 1119 h 2497"/>
                <a:gd name="T28" fmla="*/ 2196 w 3093"/>
                <a:gd name="T29" fmla="*/ 11 h 2497"/>
                <a:gd name="T30" fmla="*/ 2237 w 3093"/>
                <a:gd name="T31" fmla="*/ 65 h 2497"/>
                <a:gd name="T32" fmla="*/ 2224 w 3093"/>
                <a:gd name="T33" fmla="*/ 271 h 2497"/>
                <a:gd name="T34" fmla="*/ 2166 w 3093"/>
                <a:gd name="T35" fmla="*/ 305 h 2497"/>
                <a:gd name="T36" fmla="*/ 1698 w 3093"/>
                <a:gd name="T37" fmla="*/ 287 h 2497"/>
                <a:gd name="T38" fmla="*/ 1669 w 3093"/>
                <a:gd name="T39" fmla="*/ 225 h 2497"/>
                <a:gd name="T40" fmla="*/ 1692 w 3093"/>
                <a:gd name="T41" fmla="*/ 24 h 2497"/>
                <a:gd name="T42" fmla="*/ 1326 w 3093"/>
                <a:gd name="T43" fmla="*/ 569 h 2497"/>
                <a:gd name="T44" fmla="*/ 338 w 3093"/>
                <a:gd name="T45" fmla="*/ 2275 h 2497"/>
                <a:gd name="T46" fmla="*/ 721 w 3093"/>
                <a:gd name="T47" fmla="*/ 353 h 2497"/>
                <a:gd name="T48" fmla="*/ 324 w 3093"/>
                <a:gd name="T49" fmla="*/ 1437 h 2497"/>
                <a:gd name="T50" fmla="*/ 152 w 3093"/>
                <a:gd name="T51" fmla="*/ 2323 h 2497"/>
                <a:gd name="T52" fmla="*/ 743 w 3093"/>
                <a:gd name="T53" fmla="*/ 2165 h 2497"/>
                <a:gd name="T54" fmla="*/ 1153 w 3093"/>
                <a:gd name="T55" fmla="*/ 1041 h 2497"/>
                <a:gd name="T56" fmla="*/ 968 w 3093"/>
                <a:gd name="T57" fmla="*/ 543 h 2497"/>
                <a:gd name="T58" fmla="*/ 654 w 3093"/>
                <a:gd name="T59" fmla="*/ 1516 h 2497"/>
                <a:gd name="T60" fmla="*/ 1018 w 3093"/>
                <a:gd name="T61" fmla="*/ 546 h 2497"/>
                <a:gd name="T62" fmla="*/ 318 w 3093"/>
                <a:gd name="T63" fmla="*/ 1995 h 2497"/>
                <a:gd name="T64" fmla="*/ 699 w 3093"/>
                <a:gd name="T65" fmla="*/ 981 h 2497"/>
                <a:gd name="T66" fmla="*/ 1072 w 3093"/>
                <a:gd name="T67" fmla="*/ 572 h 2497"/>
                <a:gd name="T68" fmla="*/ 702 w 3093"/>
                <a:gd name="T69" fmla="*/ 1663 h 2497"/>
                <a:gd name="T70" fmla="*/ 1080 w 3093"/>
                <a:gd name="T71" fmla="*/ 655 h 2497"/>
                <a:gd name="T72" fmla="*/ 1247 w 3093"/>
                <a:gd name="T73" fmla="*/ 1531 h 2497"/>
                <a:gd name="T74" fmla="*/ 2774 w 3093"/>
                <a:gd name="T75" fmla="*/ 1236 h 2497"/>
                <a:gd name="T76" fmla="*/ 2070 w 3093"/>
                <a:gd name="T77" fmla="*/ 1198 h 2497"/>
                <a:gd name="T78" fmla="*/ 1158 w 3093"/>
                <a:gd name="T79" fmla="*/ 1189 h 2497"/>
                <a:gd name="T80" fmla="*/ 1250 w 3093"/>
                <a:gd name="T81" fmla="*/ 1715 h 2497"/>
                <a:gd name="T82" fmla="*/ 2177 w 3093"/>
                <a:gd name="T83" fmla="*/ 1706 h 2497"/>
                <a:gd name="T84" fmla="*/ 2713 w 3093"/>
                <a:gd name="T85" fmla="*/ 1455 h 2497"/>
                <a:gd name="T86" fmla="*/ 1699 w 3093"/>
                <a:gd name="T87" fmla="*/ 1475 h 2497"/>
                <a:gd name="T88" fmla="*/ 2575 w 3093"/>
                <a:gd name="T89" fmla="*/ 1475 h 2497"/>
                <a:gd name="T90" fmla="*/ 1319 w 3093"/>
                <a:gd name="T91" fmla="*/ 1358 h 2497"/>
                <a:gd name="T92" fmla="*/ 2106 w 3093"/>
                <a:gd name="T93" fmla="*/ 1358 h 2497"/>
                <a:gd name="T94" fmla="*/ 2720 w 3093"/>
                <a:gd name="T95" fmla="*/ 1542 h 2497"/>
                <a:gd name="T96" fmla="*/ 1612 w 3093"/>
                <a:gd name="T97" fmla="*/ 1551 h 2497"/>
                <a:gd name="T98" fmla="*/ 2494 w 3093"/>
                <a:gd name="T99" fmla="*/ 1551 h 2497"/>
                <a:gd name="T100" fmla="*/ 2910 w 3093"/>
                <a:gd name="T101" fmla="*/ 2145 h 2497"/>
                <a:gd name="T102" fmla="*/ 2034 w 3093"/>
                <a:gd name="T103" fmla="*/ 2193 h 2497"/>
                <a:gd name="T104" fmla="*/ 1122 w 3093"/>
                <a:gd name="T105" fmla="*/ 2047 h 2497"/>
                <a:gd name="T106" fmla="*/ 2630 w 3093"/>
                <a:gd name="T107" fmla="*/ 2046 h 2497"/>
                <a:gd name="T108" fmla="*/ 1525 w 3093"/>
                <a:gd name="T109" fmla="*/ 2046 h 2497"/>
                <a:gd name="T110" fmla="*/ 1137 w 3093"/>
                <a:gd name="T111" fmla="*/ 2241 h 2497"/>
                <a:gd name="T112" fmla="*/ 2157 w 3093"/>
                <a:gd name="T113" fmla="*/ 2289 h 2497"/>
                <a:gd name="T114" fmla="*/ 1122 w 3093"/>
                <a:gd name="T115" fmla="*/ 2288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3" h="2497">
                  <a:moveTo>
                    <a:pt x="1040" y="2478"/>
                  </a:moveTo>
                  <a:lnTo>
                    <a:pt x="1044" y="2450"/>
                  </a:lnTo>
                  <a:lnTo>
                    <a:pt x="1048" y="2421"/>
                  </a:lnTo>
                  <a:lnTo>
                    <a:pt x="1052" y="2393"/>
                  </a:lnTo>
                  <a:lnTo>
                    <a:pt x="1057" y="2365"/>
                  </a:lnTo>
                  <a:lnTo>
                    <a:pt x="2981" y="2366"/>
                  </a:lnTo>
                  <a:lnTo>
                    <a:pt x="2982" y="2316"/>
                  </a:lnTo>
                  <a:lnTo>
                    <a:pt x="2982" y="2262"/>
                  </a:lnTo>
                  <a:lnTo>
                    <a:pt x="2982" y="2208"/>
                  </a:lnTo>
                  <a:lnTo>
                    <a:pt x="2982" y="2153"/>
                  </a:lnTo>
                  <a:lnTo>
                    <a:pt x="2984" y="2098"/>
                  </a:lnTo>
                  <a:lnTo>
                    <a:pt x="2984" y="2045"/>
                  </a:lnTo>
                  <a:lnTo>
                    <a:pt x="2984" y="1995"/>
                  </a:lnTo>
                  <a:lnTo>
                    <a:pt x="2984" y="1948"/>
                  </a:lnTo>
                  <a:lnTo>
                    <a:pt x="1067" y="1949"/>
                  </a:lnTo>
                  <a:lnTo>
                    <a:pt x="1062" y="1921"/>
                  </a:lnTo>
                  <a:lnTo>
                    <a:pt x="1058" y="1892"/>
                  </a:lnTo>
                  <a:lnTo>
                    <a:pt x="1055" y="1864"/>
                  </a:lnTo>
                  <a:lnTo>
                    <a:pt x="1049" y="1835"/>
                  </a:lnTo>
                  <a:lnTo>
                    <a:pt x="1176" y="1835"/>
                  </a:lnTo>
                  <a:lnTo>
                    <a:pt x="1302" y="1836"/>
                  </a:lnTo>
                  <a:lnTo>
                    <a:pt x="1429" y="1837"/>
                  </a:lnTo>
                  <a:lnTo>
                    <a:pt x="1557" y="1839"/>
                  </a:lnTo>
                  <a:lnTo>
                    <a:pt x="1686" y="1840"/>
                  </a:lnTo>
                  <a:lnTo>
                    <a:pt x="1815" y="1842"/>
                  </a:lnTo>
                  <a:lnTo>
                    <a:pt x="1944" y="1843"/>
                  </a:lnTo>
                  <a:lnTo>
                    <a:pt x="2074" y="1845"/>
                  </a:lnTo>
                  <a:lnTo>
                    <a:pt x="2203" y="1846"/>
                  </a:lnTo>
                  <a:lnTo>
                    <a:pt x="2333" y="1846"/>
                  </a:lnTo>
                  <a:lnTo>
                    <a:pt x="2461" y="1846"/>
                  </a:lnTo>
                  <a:lnTo>
                    <a:pt x="2589" y="1845"/>
                  </a:lnTo>
                  <a:lnTo>
                    <a:pt x="2716" y="1844"/>
                  </a:lnTo>
                  <a:lnTo>
                    <a:pt x="2844" y="1841"/>
                  </a:lnTo>
                  <a:lnTo>
                    <a:pt x="2969" y="1837"/>
                  </a:lnTo>
                  <a:lnTo>
                    <a:pt x="3093" y="1832"/>
                  </a:lnTo>
                  <a:lnTo>
                    <a:pt x="3093" y="1914"/>
                  </a:lnTo>
                  <a:lnTo>
                    <a:pt x="3092" y="1996"/>
                  </a:lnTo>
                  <a:lnTo>
                    <a:pt x="3092" y="2078"/>
                  </a:lnTo>
                  <a:lnTo>
                    <a:pt x="3092" y="2160"/>
                  </a:lnTo>
                  <a:lnTo>
                    <a:pt x="3091" y="2244"/>
                  </a:lnTo>
                  <a:lnTo>
                    <a:pt x="3091" y="2327"/>
                  </a:lnTo>
                  <a:lnTo>
                    <a:pt x="3091" y="2412"/>
                  </a:lnTo>
                  <a:lnTo>
                    <a:pt x="3090" y="2497"/>
                  </a:lnTo>
                  <a:lnTo>
                    <a:pt x="2978" y="2496"/>
                  </a:lnTo>
                  <a:lnTo>
                    <a:pt x="2860" y="2495"/>
                  </a:lnTo>
                  <a:lnTo>
                    <a:pt x="2738" y="2494"/>
                  </a:lnTo>
                  <a:lnTo>
                    <a:pt x="2612" y="2492"/>
                  </a:lnTo>
                  <a:lnTo>
                    <a:pt x="2482" y="2491"/>
                  </a:lnTo>
                  <a:lnTo>
                    <a:pt x="2350" y="2490"/>
                  </a:lnTo>
                  <a:lnTo>
                    <a:pt x="2216" y="2488"/>
                  </a:lnTo>
                  <a:lnTo>
                    <a:pt x="2081" y="2487"/>
                  </a:lnTo>
                  <a:lnTo>
                    <a:pt x="1946" y="2485"/>
                  </a:lnTo>
                  <a:lnTo>
                    <a:pt x="1810" y="2484"/>
                  </a:lnTo>
                  <a:lnTo>
                    <a:pt x="1675" y="2483"/>
                  </a:lnTo>
                  <a:lnTo>
                    <a:pt x="1542" y="2482"/>
                  </a:lnTo>
                  <a:lnTo>
                    <a:pt x="1411" y="2480"/>
                  </a:lnTo>
                  <a:lnTo>
                    <a:pt x="1283" y="2479"/>
                  </a:lnTo>
                  <a:lnTo>
                    <a:pt x="1160" y="2478"/>
                  </a:lnTo>
                  <a:lnTo>
                    <a:pt x="1040" y="2478"/>
                  </a:lnTo>
                  <a:close/>
                  <a:moveTo>
                    <a:pt x="2219" y="1120"/>
                  </a:moveTo>
                  <a:lnTo>
                    <a:pt x="1690" y="1120"/>
                  </a:lnTo>
                  <a:lnTo>
                    <a:pt x="1674" y="1120"/>
                  </a:lnTo>
                  <a:lnTo>
                    <a:pt x="1660" y="1119"/>
                  </a:lnTo>
                  <a:lnTo>
                    <a:pt x="1645" y="1117"/>
                  </a:lnTo>
                  <a:lnTo>
                    <a:pt x="1629" y="1115"/>
                  </a:lnTo>
                  <a:lnTo>
                    <a:pt x="1614" y="1112"/>
                  </a:lnTo>
                  <a:lnTo>
                    <a:pt x="1599" y="1108"/>
                  </a:lnTo>
                  <a:lnTo>
                    <a:pt x="1585" y="1104"/>
                  </a:lnTo>
                  <a:lnTo>
                    <a:pt x="1569" y="1100"/>
                  </a:lnTo>
                  <a:lnTo>
                    <a:pt x="1554" y="1094"/>
                  </a:lnTo>
                  <a:lnTo>
                    <a:pt x="1541" y="1088"/>
                  </a:lnTo>
                  <a:lnTo>
                    <a:pt x="1526" y="1082"/>
                  </a:lnTo>
                  <a:lnTo>
                    <a:pt x="1513" y="1074"/>
                  </a:lnTo>
                  <a:lnTo>
                    <a:pt x="1500" y="1068"/>
                  </a:lnTo>
                  <a:lnTo>
                    <a:pt x="1487" y="1060"/>
                  </a:lnTo>
                  <a:lnTo>
                    <a:pt x="1475" y="1051"/>
                  </a:lnTo>
                  <a:lnTo>
                    <a:pt x="1464" y="1043"/>
                  </a:lnTo>
                  <a:lnTo>
                    <a:pt x="1452" y="1035"/>
                  </a:lnTo>
                  <a:lnTo>
                    <a:pt x="1442" y="1025"/>
                  </a:lnTo>
                  <a:lnTo>
                    <a:pt x="1432" y="1016"/>
                  </a:lnTo>
                  <a:lnTo>
                    <a:pt x="1424" y="1007"/>
                  </a:lnTo>
                  <a:lnTo>
                    <a:pt x="1417" y="996"/>
                  </a:lnTo>
                  <a:lnTo>
                    <a:pt x="1409" y="986"/>
                  </a:lnTo>
                  <a:lnTo>
                    <a:pt x="1403" y="975"/>
                  </a:lnTo>
                  <a:lnTo>
                    <a:pt x="1399" y="965"/>
                  </a:lnTo>
                  <a:lnTo>
                    <a:pt x="1395" y="953"/>
                  </a:lnTo>
                  <a:lnTo>
                    <a:pt x="1393" y="943"/>
                  </a:lnTo>
                  <a:lnTo>
                    <a:pt x="1391" y="931"/>
                  </a:lnTo>
                  <a:lnTo>
                    <a:pt x="1391" y="920"/>
                  </a:lnTo>
                  <a:lnTo>
                    <a:pt x="1392" y="908"/>
                  </a:lnTo>
                  <a:lnTo>
                    <a:pt x="1394" y="897"/>
                  </a:lnTo>
                  <a:lnTo>
                    <a:pt x="1398" y="886"/>
                  </a:lnTo>
                  <a:lnTo>
                    <a:pt x="1403" y="874"/>
                  </a:lnTo>
                  <a:lnTo>
                    <a:pt x="1661" y="379"/>
                  </a:lnTo>
                  <a:lnTo>
                    <a:pt x="2276" y="379"/>
                  </a:lnTo>
                  <a:lnTo>
                    <a:pt x="2506" y="874"/>
                  </a:lnTo>
                  <a:lnTo>
                    <a:pt x="2510" y="886"/>
                  </a:lnTo>
                  <a:lnTo>
                    <a:pt x="2513" y="898"/>
                  </a:lnTo>
                  <a:lnTo>
                    <a:pt x="2515" y="910"/>
                  </a:lnTo>
                  <a:lnTo>
                    <a:pt x="2516" y="921"/>
                  </a:lnTo>
                  <a:lnTo>
                    <a:pt x="2516" y="933"/>
                  </a:lnTo>
                  <a:lnTo>
                    <a:pt x="2514" y="944"/>
                  </a:lnTo>
                  <a:lnTo>
                    <a:pt x="2511" y="954"/>
                  </a:lnTo>
                  <a:lnTo>
                    <a:pt x="2508" y="966"/>
                  </a:lnTo>
                  <a:lnTo>
                    <a:pt x="2503" y="976"/>
                  </a:lnTo>
                  <a:lnTo>
                    <a:pt x="2496" y="987"/>
                  </a:lnTo>
                  <a:lnTo>
                    <a:pt x="2490" y="997"/>
                  </a:lnTo>
                  <a:lnTo>
                    <a:pt x="2482" y="1008"/>
                  </a:lnTo>
                  <a:lnTo>
                    <a:pt x="2473" y="1017"/>
                  </a:lnTo>
                  <a:lnTo>
                    <a:pt x="2464" y="1026"/>
                  </a:lnTo>
                  <a:lnTo>
                    <a:pt x="2454" y="1036"/>
                  </a:lnTo>
                  <a:lnTo>
                    <a:pt x="2443" y="1044"/>
                  </a:lnTo>
                  <a:lnTo>
                    <a:pt x="2432" y="1053"/>
                  </a:lnTo>
                  <a:lnTo>
                    <a:pt x="2420" y="1061"/>
                  </a:lnTo>
                  <a:lnTo>
                    <a:pt x="2408" y="1068"/>
                  </a:lnTo>
                  <a:lnTo>
                    <a:pt x="2394" y="1076"/>
                  </a:lnTo>
                  <a:lnTo>
                    <a:pt x="2381" y="1082"/>
                  </a:lnTo>
                  <a:lnTo>
                    <a:pt x="2367" y="1088"/>
                  </a:lnTo>
                  <a:lnTo>
                    <a:pt x="2352" y="1094"/>
                  </a:lnTo>
                  <a:lnTo>
                    <a:pt x="2339" y="1100"/>
                  </a:lnTo>
                  <a:lnTo>
                    <a:pt x="2324" y="1104"/>
                  </a:lnTo>
                  <a:lnTo>
                    <a:pt x="2309" y="1108"/>
                  </a:lnTo>
                  <a:lnTo>
                    <a:pt x="2294" y="1112"/>
                  </a:lnTo>
                  <a:lnTo>
                    <a:pt x="2279" y="1115"/>
                  </a:lnTo>
                  <a:lnTo>
                    <a:pt x="2264" y="1117"/>
                  </a:lnTo>
                  <a:lnTo>
                    <a:pt x="2249" y="1119"/>
                  </a:lnTo>
                  <a:lnTo>
                    <a:pt x="2233" y="1120"/>
                  </a:lnTo>
                  <a:lnTo>
                    <a:pt x="2219" y="1120"/>
                  </a:lnTo>
                  <a:close/>
                  <a:moveTo>
                    <a:pt x="1749" y="0"/>
                  </a:moveTo>
                  <a:lnTo>
                    <a:pt x="2157" y="0"/>
                  </a:lnTo>
                  <a:lnTo>
                    <a:pt x="2166" y="1"/>
                  </a:lnTo>
                  <a:lnTo>
                    <a:pt x="2174" y="2"/>
                  </a:lnTo>
                  <a:lnTo>
                    <a:pt x="2181" y="5"/>
                  </a:lnTo>
                  <a:lnTo>
                    <a:pt x="2189" y="7"/>
                  </a:lnTo>
                  <a:lnTo>
                    <a:pt x="2196" y="11"/>
                  </a:lnTo>
                  <a:lnTo>
                    <a:pt x="2202" y="14"/>
                  </a:lnTo>
                  <a:lnTo>
                    <a:pt x="2208" y="19"/>
                  </a:lnTo>
                  <a:lnTo>
                    <a:pt x="2215" y="24"/>
                  </a:lnTo>
                  <a:lnTo>
                    <a:pt x="2220" y="30"/>
                  </a:lnTo>
                  <a:lnTo>
                    <a:pt x="2224" y="36"/>
                  </a:lnTo>
                  <a:lnTo>
                    <a:pt x="2228" y="43"/>
                  </a:lnTo>
                  <a:lnTo>
                    <a:pt x="2231" y="50"/>
                  </a:lnTo>
                  <a:lnTo>
                    <a:pt x="2234" y="58"/>
                  </a:lnTo>
                  <a:lnTo>
                    <a:pt x="2237" y="65"/>
                  </a:lnTo>
                  <a:lnTo>
                    <a:pt x="2238" y="73"/>
                  </a:lnTo>
                  <a:lnTo>
                    <a:pt x="2239" y="82"/>
                  </a:lnTo>
                  <a:lnTo>
                    <a:pt x="2239" y="225"/>
                  </a:lnTo>
                  <a:lnTo>
                    <a:pt x="2238" y="233"/>
                  </a:lnTo>
                  <a:lnTo>
                    <a:pt x="2237" y="241"/>
                  </a:lnTo>
                  <a:lnTo>
                    <a:pt x="2234" y="249"/>
                  </a:lnTo>
                  <a:lnTo>
                    <a:pt x="2231" y="256"/>
                  </a:lnTo>
                  <a:lnTo>
                    <a:pt x="2228" y="263"/>
                  </a:lnTo>
                  <a:lnTo>
                    <a:pt x="2224" y="271"/>
                  </a:lnTo>
                  <a:lnTo>
                    <a:pt x="2220" y="276"/>
                  </a:lnTo>
                  <a:lnTo>
                    <a:pt x="2215" y="282"/>
                  </a:lnTo>
                  <a:lnTo>
                    <a:pt x="2208" y="287"/>
                  </a:lnTo>
                  <a:lnTo>
                    <a:pt x="2202" y="293"/>
                  </a:lnTo>
                  <a:lnTo>
                    <a:pt x="2196" y="296"/>
                  </a:lnTo>
                  <a:lnTo>
                    <a:pt x="2189" y="300"/>
                  </a:lnTo>
                  <a:lnTo>
                    <a:pt x="2181" y="302"/>
                  </a:lnTo>
                  <a:lnTo>
                    <a:pt x="2174" y="304"/>
                  </a:lnTo>
                  <a:lnTo>
                    <a:pt x="2166" y="305"/>
                  </a:lnTo>
                  <a:lnTo>
                    <a:pt x="2157" y="306"/>
                  </a:lnTo>
                  <a:lnTo>
                    <a:pt x="1749" y="306"/>
                  </a:lnTo>
                  <a:lnTo>
                    <a:pt x="1741" y="305"/>
                  </a:lnTo>
                  <a:lnTo>
                    <a:pt x="1734" y="304"/>
                  </a:lnTo>
                  <a:lnTo>
                    <a:pt x="1725" y="302"/>
                  </a:lnTo>
                  <a:lnTo>
                    <a:pt x="1718" y="300"/>
                  </a:lnTo>
                  <a:lnTo>
                    <a:pt x="1711" y="296"/>
                  </a:lnTo>
                  <a:lnTo>
                    <a:pt x="1705" y="293"/>
                  </a:lnTo>
                  <a:lnTo>
                    <a:pt x="1698" y="287"/>
                  </a:lnTo>
                  <a:lnTo>
                    <a:pt x="1692" y="282"/>
                  </a:lnTo>
                  <a:lnTo>
                    <a:pt x="1687" y="276"/>
                  </a:lnTo>
                  <a:lnTo>
                    <a:pt x="1683" y="271"/>
                  </a:lnTo>
                  <a:lnTo>
                    <a:pt x="1678" y="263"/>
                  </a:lnTo>
                  <a:lnTo>
                    <a:pt x="1675" y="256"/>
                  </a:lnTo>
                  <a:lnTo>
                    <a:pt x="1672" y="249"/>
                  </a:lnTo>
                  <a:lnTo>
                    <a:pt x="1670" y="241"/>
                  </a:lnTo>
                  <a:lnTo>
                    <a:pt x="1669" y="233"/>
                  </a:lnTo>
                  <a:lnTo>
                    <a:pt x="1669" y="225"/>
                  </a:lnTo>
                  <a:lnTo>
                    <a:pt x="1669" y="82"/>
                  </a:lnTo>
                  <a:lnTo>
                    <a:pt x="1669" y="73"/>
                  </a:lnTo>
                  <a:lnTo>
                    <a:pt x="1670" y="65"/>
                  </a:lnTo>
                  <a:lnTo>
                    <a:pt x="1672" y="58"/>
                  </a:lnTo>
                  <a:lnTo>
                    <a:pt x="1675" y="50"/>
                  </a:lnTo>
                  <a:lnTo>
                    <a:pt x="1678" y="43"/>
                  </a:lnTo>
                  <a:lnTo>
                    <a:pt x="1683" y="36"/>
                  </a:lnTo>
                  <a:lnTo>
                    <a:pt x="1687" y="30"/>
                  </a:lnTo>
                  <a:lnTo>
                    <a:pt x="1692" y="24"/>
                  </a:lnTo>
                  <a:lnTo>
                    <a:pt x="1698" y="19"/>
                  </a:lnTo>
                  <a:lnTo>
                    <a:pt x="1705" y="14"/>
                  </a:lnTo>
                  <a:lnTo>
                    <a:pt x="1711" y="11"/>
                  </a:lnTo>
                  <a:lnTo>
                    <a:pt x="1718" y="7"/>
                  </a:lnTo>
                  <a:lnTo>
                    <a:pt x="1725" y="5"/>
                  </a:lnTo>
                  <a:lnTo>
                    <a:pt x="1734" y="2"/>
                  </a:lnTo>
                  <a:lnTo>
                    <a:pt x="1741" y="1"/>
                  </a:lnTo>
                  <a:lnTo>
                    <a:pt x="1749" y="0"/>
                  </a:lnTo>
                  <a:close/>
                  <a:moveTo>
                    <a:pt x="1326" y="569"/>
                  </a:moveTo>
                  <a:lnTo>
                    <a:pt x="1299" y="564"/>
                  </a:lnTo>
                  <a:lnTo>
                    <a:pt x="1271" y="558"/>
                  </a:lnTo>
                  <a:lnTo>
                    <a:pt x="1242" y="550"/>
                  </a:lnTo>
                  <a:lnTo>
                    <a:pt x="1214" y="545"/>
                  </a:lnTo>
                  <a:lnTo>
                    <a:pt x="538" y="2349"/>
                  </a:lnTo>
                  <a:lnTo>
                    <a:pt x="490" y="2331"/>
                  </a:lnTo>
                  <a:lnTo>
                    <a:pt x="441" y="2313"/>
                  </a:lnTo>
                  <a:lnTo>
                    <a:pt x="390" y="2295"/>
                  </a:lnTo>
                  <a:lnTo>
                    <a:pt x="338" y="2275"/>
                  </a:lnTo>
                  <a:lnTo>
                    <a:pt x="287" y="2256"/>
                  </a:lnTo>
                  <a:lnTo>
                    <a:pt x="238" y="2238"/>
                  </a:lnTo>
                  <a:lnTo>
                    <a:pt x="190" y="2221"/>
                  </a:lnTo>
                  <a:lnTo>
                    <a:pt x="146" y="2204"/>
                  </a:lnTo>
                  <a:lnTo>
                    <a:pt x="822" y="409"/>
                  </a:lnTo>
                  <a:lnTo>
                    <a:pt x="797" y="394"/>
                  </a:lnTo>
                  <a:lnTo>
                    <a:pt x="772" y="380"/>
                  </a:lnTo>
                  <a:lnTo>
                    <a:pt x="746" y="367"/>
                  </a:lnTo>
                  <a:lnTo>
                    <a:pt x="721" y="353"/>
                  </a:lnTo>
                  <a:lnTo>
                    <a:pt x="677" y="470"/>
                  </a:lnTo>
                  <a:lnTo>
                    <a:pt x="633" y="589"/>
                  </a:lnTo>
                  <a:lnTo>
                    <a:pt x="589" y="709"/>
                  </a:lnTo>
                  <a:lnTo>
                    <a:pt x="546" y="829"/>
                  </a:lnTo>
                  <a:lnTo>
                    <a:pt x="502" y="950"/>
                  </a:lnTo>
                  <a:lnTo>
                    <a:pt x="458" y="1072"/>
                  </a:lnTo>
                  <a:lnTo>
                    <a:pt x="414" y="1193"/>
                  </a:lnTo>
                  <a:lnTo>
                    <a:pt x="369" y="1316"/>
                  </a:lnTo>
                  <a:lnTo>
                    <a:pt x="324" y="1437"/>
                  </a:lnTo>
                  <a:lnTo>
                    <a:pt x="280" y="1558"/>
                  </a:lnTo>
                  <a:lnTo>
                    <a:pt x="235" y="1679"/>
                  </a:lnTo>
                  <a:lnTo>
                    <a:pt x="189" y="1798"/>
                  </a:lnTo>
                  <a:lnTo>
                    <a:pt x="143" y="1917"/>
                  </a:lnTo>
                  <a:lnTo>
                    <a:pt x="96" y="2035"/>
                  </a:lnTo>
                  <a:lnTo>
                    <a:pt x="48" y="2151"/>
                  </a:lnTo>
                  <a:lnTo>
                    <a:pt x="0" y="2265"/>
                  </a:lnTo>
                  <a:lnTo>
                    <a:pt x="76" y="2294"/>
                  </a:lnTo>
                  <a:lnTo>
                    <a:pt x="152" y="2323"/>
                  </a:lnTo>
                  <a:lnTo>
                    <a:pt x="229" y="2351"/>
                  </a:lnTo>
                  <a:lnTo>
                    <a:pt x="307" y="2379"/>
                  </a:lnTo>
                  <a:lnTo>
                    <a:pt x="385" y="2408"/>
                  </a:lnTo>
                  <a:lnTo>
                    <a:pt x="463" y="2438"/>
                  </a:lnTo>
                  <a:lnTo>
                    <a:pt x="542" y="2467"/>
                  </a:lnTo>
                  <a:lnTo>
                    <a:pt x="622" y="2497"/>
                  </a:lnTo>
                  <a:lnTo>
                    <a:pt x="660" y="2391"/>
                  </a:lnTo>
                  <a:lnTo>
                    <a:pt x="701" y="2281"/>
                  </a:lnTo>
                  <a:lnTo>
                    <a:pt x="743" y="2165"/>
                  </a:lnTo>
                  <a:lnTo>
                    <a:pt x="787" y="2047"/>
                  </a:lnTo>
                  <a:lnTo>
                    <a:pt x="830" y="1925"/>
                  </a:lnTo>
                  <a:lnTo>
                    <a:pt x="875" y="1801"/>
                  </a:lnTo>
                  <a:lnTo>
                    <a:pt x="921" y="1675"/>
                  </a:lnTo>
                  <a:lnTo>
                    <a:pt x="968" y="1547"/>
                  </a:lnTo>
                  <a:lnTo>
                    <a:pt x="1014" y="1420"/>
                  </a:lnTo>
                  <a:lnTo>
                    <a:pt x="1060" y="1293"/>
                  </a:lnTo>
                  <a:lnTo>
                    <a:pt x="1107" y="1166"/>
                  </a:lnTo>
                  <a:lnTo>
                    <a:pt x="1153" y="1041"/>
                  </a:lnTo>
                  <a:lnTo>
                    <a:pt x="1198" y="918"/>
                  </a:lnTo>
                  <a:lnTo>
                    <a:pt x="1241" y="798"/>
                  </a:lnTo>
                  <a:lnTo>
                    <a:pt x="1284" y="682"/>
                  </a:lnTo>
                  <a:lnTo>
                    <a:pt x="1326" y="569"/>
                  </a:lnTo>
                  <a:close/>
                  <a:moveTo>
                    <a:pt x="1018" y="546"/>
                  </a:moveTo>
                  <a:lnTo>
                    <a:pt x="1006" y="546"/>
                  </a:lnTo>
                  <a:lnTo>
                    <a:pt x="993" y="545"/>
                  </a:lnTo>
                  <a:lnTo>
                    <a:pt x="981" y="543"/>
                  </a:lnTo>
                  <a:lnTo>
                    <a:pt x="968" y="543"/>
                  </a:lnTo>
                  <a:lnTo>
                    <a:pt x="346" y="2200"/>
                  </a:lnTo>
                  <a:lnTo>
                    <a:pt x="396" y="2203"/>
                  </a:lnTo>
                  <a:lnTo>
                    <a:pt x="422" y="2133"/>
                  </a:lnTo>
                  <a:lnTo>
                    <a:pt x="454" y="2051"/>
                  </a:lnTo>
                  <a:lnTo>
                    <a:pt x="488" y="1959"/>
                  </a:lnTo>
                  <a:lnTo>
                    <a:pt x="526" y="1857"/>
                  </a:lnTo>
                  <a:lnTo>
                    <a:pt x="566" y="1749"/>
                  </a:lnTo>
                  <a:lnTo>
                    <a:pt x="610" y="1634"/>
                  </a:lnTo>
                  <a:lnTo>
                    <a:pt x="654" y="1516"/>
                  </a:lnTo>
                  <a:lnTo>
                    <a:pt x="699" y="1396"/>
                  </a:lnTo>
                  <a:lnTo>
                    <a:pt x="745" y="1275"/>
                  </a:lnTo>
                  <a:lnTo>
                    <a:pt x="790" y="1155"/>
                  </a:lnTo>
                  <a:lnTo>
                    <a:pt x="833" y="1037"/>
                  </a:lnTo>
                  <a:lnTo>
                    <a:pt x="876" y="923"/>
                  </a:lnTo>
                  <a:lnTo>
                    <a:pt x="917" y="817"/>
                  </a:lnTo>
                  <a:lnTo>
                    <a:pt x="954" y="716"/>
                  </a:lnTo>
                  <a:lnTo>
                    <a:pt x="988" y="627"/>
                  </a:lnTo>
                  <a:lnTo>
                    <a:pt x="1018" y="546"/>
                  </a:lnTo>
                  <a:close/>
                  <a:moveTo>
                    <a:pt x="884" y="491"/>
                  </a:moveTo>
                  <a:lnTo>
                    <a:pt x="893" y="498"/>
                  </a:lnTo>
                  <a:lnTo>
                    <a:pt x="903" y="506"/>
                  </a:lnTo>
                  <a:lnTo>
                    <a:pt x="913" y="513"/>
                  </a:lnTo>
                  <a:lnTo>
                    <a:pt x="922" y="521"/>
                  </a:lnTo>
                  <a:lnTo>
                    <a:pt x="300" y="2177"/>
                  </a:lnTo>
                  <a:lnTo>
                    <a:pt x="261" y="2146"/>
                  </a:lnTo>
                  <a:lnTo>
                    <a:pt x="287" y="2077"/>
                  </a:lnTo>
                  <a:lnTo>
                    <a:pt x="318" y="1995"/>
                  </a:lnTo>
                  <a:lnTo>
                    <a:pt x="353" y="1902"/>
                  </a:lnTo>
                  <a:lnTo>
                    <a:pt x="391" y="1801"/>
                  </a:lnTo>
                  <a:lnTo>
                    <a:pt x="432" y="1692"/>
                  </a:lnTo>
                  <a:lnTo>
                    <a:pt x="475" y="1578"/>
                  </a:lnTo>
                  <a:lnTo>
                    <a:pt x="518" y="1460"/>
                  </a:lnTo>
                  <a:lnTo>
                    <a:pt x="564" y="1340"/>
                  </a:lnTo>
                  <a:lnTo>
                    <a:pt x="609" y="1219"/>
                  </a:lnTo>
                  <a:lnTo>
                    <a:pt x="655" y="1098"/>
                  </a:lnTo>
                  <a:lnTo>
                    <a:pt x="699" y="981"/>
                  </a:lnTo>
                  <a:lnTo>
                    <a:pt x="742" y="868"/>
                  </a:lnTo>
                  <a:lnTo>
                    <a:pt x="782" y="760"/>
                  </a:lnTo>
                  <a:lnTo>
                    <a:pt x="819" y="660"/>
                  </a:lnTo>
                  <a:lnTo>
                    <a:pt x="853" y="570"/>
                  </a:lnTo>
                  <a:lnTo>
                    <a:pt x="884" y="491"/>
                  </a:lnTo>
                  <a:close/>
                  <a:moveTo>
                    <a:pt x="1110" y="576"/>
                  </a:moveTo>
                  <a:lnTo>
                    <a:pt x="1097" y="576"/>
                  </a:lnTo>
                  <a:lnTo>
                    <a:pt x="1085" y="574"/>
                  </a:lnTo>
                  <a:lnTo>
                    <a:pt x="1072" y="572"/>
                  </a:lnTo>
                  <a:lnTo>
                    <a:pt x="1060" y="572"/>
                  </a:lnTo>
                  <a:lnTo>
                    <a:pt x="438" y="2229"/>
                  </a:lnTo>
                  <a:lnTo>
                    <a:pt x="488" y="2232"/>
                  </a:lnTo>
                  <a:lnTo>
                    <a:pt x="514" y="2162"/>
                  </a:lnTo>
                  <a:lnTo>
                    <a:pt x="546" y="2080"/>
                  </a:lnTo>
                  <a:lnTo>
                    <a:pt x="580" y="1988"/>
                  </a:lnTo>
                  <a:lnTo>
                    <a:pt x="618" y="1887"/>
                  </a:lnTo>
                  <a:lnTo>
                    <a:pt x="658" y="1778"/>
                  </a:lnTo>
                  <a:lnTo>
                    <a:pt x="702" y="1663"/>
                  </a:lnTo>
                  <a:lnTo>
                    <a:pt x="746" y="1545"/>
                  </a:lnTo>
                  <a:lnTo>
                    <a:pt x="791" y="1425"/>
                  </a:lnTo>
                  <a:lnTo>
                    <a:pt x="837" y="1303"/>
                  </a:lnTo>
                  <a:lnTo>
                    <a:pt x="881" y="1183"/>
                  </a:lnTo>
                  <a:lnTo>
                    <a:pt x="926" y="1066"/>
                  </a:lnTo>
                  <a:lnTo>
                    <a:pt x="968" y="952"/>
                  </a:lnTo>
                  <a:lnTo>
                    <a:pt x="1009" y="846"/>
                  </a:lnTo>
                  <a:lnTo>
                    <a:pt x="1046" y="746"/>
                  </a:lnTo>
                  <a:lnTo>
                    <a:pt x="1080" y="655"/>
                  </a:lnTo>
                  <a:lnTo>
                    <a:pt x="1110" y="576"/>
                  </a:lnTo>
                  <a:close/>
                  <a:moveTo>
                    <a:pt x="2788" y="1702"/>
                  </a:moveTo>
                  <a:lnTo>
                    <a:pt x="2785" y="1679"/>
                  </a:lnTo>
                  <a:lnTo>
                    <a:pt x="2782" y="1657"/>
                  </a:lnTo>
                  <a:lnTo>
                    <a:pt x="2779" y="1634"/>
                  </a:lnTo>
                  <a:lnTo>
                    <a:pt x="2775" y="1611"/>
                  </a:lnTo>
                  <a:lnTo>
                    <a:pt x="1247" y="1612"/>
                  </a:lnTo>
                  <a:lnTo>
                    <a:pt x="1247" y="1572"/>
                  </a:lnTo>
                  <a:lnTo>
                    <a:pt x="1247" y="1531"/>
                  </a:lnTo>
                  <a:lnTo>
                    <a:pt x="1246" y="1487"/>
                  </a:lnTo>
                  <a:lnTo>
                    <a:pt x="1246" y="1443"/>
                  </a:lnTo>
                  <a:lnTo>
                    <a:pt x="1246" y="1400"/>
                  </a:lnTo>
                  <a:lnTo>
                    <a:pt x="1246" y="1358"/>
                  </a:lnTo>
                  <a:lnTo>
                    <a:pt x="1246" y="1318"/>
                  </a:lnTo>
                  <a:lnTo>
                    <a:pt x="1245" y="1280"/>
                  </a:lnTo>
                  <a:lnTo>
                    <a:pt x="2768" y="1281"/>
                  </a:lnTo>
                  <a:lnTo>
                    <a:pt x="2771" y="1259"/>
                  </a:lnTo>
                  <a:lnTo>
                    <a:pt x="2774" y="1236"/>
                  </a:lnTo>
                  <a:lnTo>
                    <a:pt x="2777" y="1213"/>
                  </a:lnTo>
                  <a:lnTo>
                    <a:pt x="2780" y="1191"/>
                  </a:lnTo>
                  <a:lnTo>
                    <a:pt x="2681" y="1191"/>
                  </a:lnTo>
                  <a:lnTo>
                    <a:pt x="2581" y="1191"/>
                  </a:lnTo>
                  <a:lnTo>
                    <a:pt x="2480" y="1192"/>
                  </a:lnTo>
                  <a:lnTo>
                    <a:pt x="2377" y="1193"/>
                  </a:lnTo>
                  <a:lnTo>
                    <a:pt x="2275" y="1194"/>
                  </a:lnTo>
                  <a:lnTo>
                    <a:pt x="2173" y="1197"/>
                  </a:lnTo>
                  <a:lnTo>
                    <a:pt x="2070" y="1198"/>
                  </a:lnTo>
                  <a:lnTo>
                    <a:pt x="1967" y="1199"/>
                  </a:lnTo>
                  <a:lnTo>
                    <a:pt x="1864" y="1199"/>
                  </a:lnTo>
                  <a:lnTo>
                    <a:pt x="1762" y="1200"/>
                  </a:lnTo>
                  <a:lnTo>
                    <a:pt x="1660" y="1200"/>
                  </a:lnTo>
                  <a:lnTo>
                    <a:pt x="1559" y="1199"/>
                  </a:lnTo>
                  <a:lnTo>
                    <a:pt x="1457" y="1198"/>
                  </a:lnTo>
                  <a:lnTo>
                    <a:pt x="1356" y="1196"/>
                  </a:lnTo>
                  <a:lnTo>
                    <a:pt x="1257" y="1192"/>
                  </a:lnTo>
                  <a:lnTo>
                    <a:pt x="1158" y="1189"/>
                  </a:lnTo>
                  <a:lnTo>
                    <a:pt x="1159" y="1254"/>
                  </a:lnTo>
                  <a:lnTo>
                    <a:pt x="1159" y="1319"/>
                  </a:lnTo>
                  <a:lnTo>
                    <a:pt x="1159" y="1383"/>
                  </a:lnTo>
                  <a:lnTo>
                    <a:pt x="1159" y="1449"/>
                  </a:lnTo>
                  <a:lnTo>
                    <a:pt x="1160" y="1515"/>
                  </a:lnTo>
                  <a:lnTo>
                    <a:pt x="1160" y="1582"/>
                  </a:lnTo>
                  <a:lnTo>
                    <a:pt x="1160" y="1649"/>
                  </a:lnTo>
                  <a:lnTo>
                    <a:pt x="1160" y="1716"/>
                  </a:lnTo>
                  <a:lnTo>
                    <a:pt x="1250" y="1715"/>
                  </a:lnTo>
                  <a:lnTo>
                    <a:pt x="1343" y="1714"/>
                  </a:lnTo>
                  <a:lnTo>
                    <a:pt x="1441" y="1713"/>
                  </a:lnTo>
                  <a:lnTo>
                    <a:pt x="1541" y="1712"/>
                  </a:lnTo>
                  <a:lnTo>
                    <a:pt x="1643" y="1711"/>
                  </a:lnTo>
                  <a:lnTo>
                    <a:pt x="1748" y="1710"/>
                  </a:lnTo>
                  <a:lnTo>
                    <a:pt x="1855" y="1709"/>
                  </a:lnTo>
                  <a:lnTo>
                    <a:pt x="1962" y="1708"/>
                  </a:lnTo>
                  <a:lnTo>
                    <a:pt x="2070" y="1707"/>
                  </a:lnTo>
                  <a:lnTo>
                    <a:pt x="2177" y="1706"/>
                  </a:lnTo>
                  <a:lnTo>
                    <a:pt x="2285" y="1705"/>
                  </a:lnTo>
                  <a:lnTo>
                    <a:pt x="2390" y="1704"/>
                  </a:lnTo>
                  <a:lnTo>
                    <a:pt x="2493" y="1703"/>
                  </a:lnTo>
                  <a:lnTo>
                    <a:pt x="2595" y="1703"/>
                  </a:lnTo>
                  <a:lnTo>
                    <a:pt x="2694" y="1702"/>
                  </a:lnTo>
                  <a:lnTo>
                    <a:pt x="2788" y="1702"/>
                  </a:lnTo>
                  <a:close/>
                  <a:moveTo>
                    <a:pt x="2719" y="1475"/>
                  </a:moveTo>
                  <a:lnTo>
                    <a:pt x="2715" y="1466"/>
                  </a:lnTo>
                  <a:lnTo>
                    <a:pt x="2713" y="1455"/>
                  </a:lnTo>
                  <a:lnTo>
                    <a:pt x="2710" y="1446"/>
                  </a:lnTo>
                  <a:lnTo>
                    <a:pt x="2707" y="1437"/>
                  </a:lnTo>
                  <a:lnTo>
                    <a:pt x="1303" y="1438"/>
                  </a:lnTo>
                  <a:lnTo>
                    <a:pt x="1314" y="1475"/>
                  </a:lnTo>
                  <a:lnTo>
                    <a:pt x="1374" y="1475"/>
                  </a:lnTo>
                  <a:lnTo>
                    <a:pt x="1444" y="1475"/>
                  </a:lnTo>
                  <a:lnTo>
                    <a:pt x="1522" y="1475"/>
                  </a:lnTo>
                  <a:lnTo>
                    <a:pt x="1608" y="1475"/>
                  </a:lnTo>
                  <a:lnTo>
                    <a:pt x="1699" y="1475"/>
                  </a:lnTo>
                  <a:lnTo>
                    <a:pt x="1796" y="1475"/>
                  </a:lnTo>
                  <a:lnTo>
                    <a:pt x="1897" y="1475"/>
                  </a:lnTo>
                  <a:lnTo>
                    <a:pt x="1999" y="1475"/>
                  </a:lnTo>
                  <a:lnTo>
                    <a:pt x="2102" y="1475"/>
                  </a:lnTo>
                  <a:lnTo>
                    <a:pt x="2203" y="1475"/>
                  </a:lnTo>
                  <a:lnTo>
                    <a:pt x="2303" y="1475"/>
                  </a:lnTo>
                  <a:lnTo>
                    <a:pt x="2399" y="1475"/>
                  </a:lnTo>
                  <a:lnTo>
                    <a:pt x="2490" y="1475"/>
                  </a:lnTo>
                  <a:lnTo>
                    <a:pt x="2575" y="1475"/>
                  </a:lnTo>
                  <a:lnTo>
                    <a:pt x="2651" y="1475"/>
                  </a:lnTo>
                  <a:lnTo>
                    <a:pt x="2719" y="1475"/>
                  </a:lnTo>
                  <a:close/>
                  <a:moveTo>
                    <a:pt x="2723" y="1359"/>
                  </a:moveTo>
                  <a:lnTo>
                    <a:pt x="2720" y="1369"/>
                  </a:lnTo>
                  <a:lnTo>
                    <a:pt x="2716" y="1378"/>
                  </a:lnTo>
                  <a:lnTo>
                    <a:pt x="2714" y="1388"/>
                  </a:lnTo>
                  <a:lnTo>
                    <a:pt x="2711" y="1397"/>
                  </a:lnTo>
                  <a:lnTo>
                    <a:pt x="1307" y="1396"/>
                  </a:lnTo>
                  <a:lnTo>
                    <a:pt x="1319" y="1358"/>
                  </a:lnTo>
                  <a:lnTo>
                    <a:pt x="1378" y="1358"/>
                  </a:lnTo>
                  <a:lnTo>
                    <a:pt x="1448" y="1358"/>
                  </a:lnTo>
                  <a:lnTo>
                    <a:pt x="1526" y="1358"/>
                  </a:lnTo>
                  <a:lnTo>
                    <a:pt x="1612" y="1358"/>
                  </a:lnTo>
                  <a:lnTo>
                    <a:pt x="1704" y="1358"/>
                  </a:lnTo>
                  <a:lnTo>
                    <a:pt x="1801" y="1358"/>
                  </a:lnTo>
                  <a:lnTo>
                    <a:pt x="1901" y="1358"/>
                  </a:lnTo>
                  <a:lnTo>
                    <a:pt x="2003" y="1358"/>
                  </a:lnTo>
                  <a:lnTo>
                    <a:pt x="2106" y="1358"/>
                  </a:lnTo>
                  <a:lnTo>
                    <a:pt x="2207" y="1359"/>
                  </a:lnTo>
                  <a:lnTo>
                    <a:pt x="2308" y="1359"/>
                  </a:lnTo>
                  <a:lnTo>
                    <a:pt x="2403" y="1359"/>
                  </a:lnTo>
                  <a:lnTo>
                    <a:pt x="2494" y="1359"/>
                  </a:lnTo>
                  <a:lnTo>
                    <a:pt x="2579" y="1359"/>
                  </a:lnTo>
                  <a:lnTo>
                    <a:pt x="2655" y="1359"/>
                  </a:lnTo>
                  <a:lnTo>
                    <a:pt x="2723" y="1359"/>
                  </a:lnTo>
                  <a:close/>
                  <a:moveTo>
                    <a:pt x="2723" y="1551"/>
                  </a:moveTo>
                  <a:lnTo>
                    <a:pt x="2720" y="1542"/>
                  </a:lnTo>
                  <a:lnTo>
                    <a:pt x="2716" y="1533"/>
                  </a:lnTo>
                  <a:lnTo>
                    <a:pt x="2714" y="1523"/>
                  </a:lnTo>
                  <a:lnTo>
                    <a:pt x="2711" y="1514"/>
                  </a:lnTo>
                  <a:lnTo>
                    <a:pt x="1307" y="1514"/>
                  </a:lnTo>
                  <a:lnTo>
                    <a:pt x="1319" y="1551"/>
                  </a:lnTo>
                  <a:lnTo>
                    <a:pt x="1378" y="1551"/>
                  </a:lnTo>
                  <a:lnTo>
                    <a:pt x="1448" y="1551"/>
                  </a:lnTo>
                  <a:lnTo>
                    <a:pt x="1526" y="1551"/>
                  </a:lnTo>
                  <a:lnTo>
                    <a:pt x="1612" y="1551"/>
                  </a:lnTo>
                  <a:lnTo>
                    <a:pt x="1704" y="1551"/>
                  </a:lnTo>
                  <a:lnTo>
                    <a:pt x="1801" y="1551"/>
                  </a:lnTo>
                  <a:lnTo>
                    <a:pt x="1901" y="1551"/>
                  </a:lnTo>
                  <a:lnTo>
                    <a:pt x="2003" y="1551"/>
                  </a:lnTo>
                  <a:lnTo>
                    <a:pt x="2106" y="1551"/>
                  </a:lnTo>
                  <a:lnTo>
                    <a:pt x="2207" y="1551"/>
                  </a:lnTo>
                  <a:lnTo>
                    <a:pt x="2308" y="1551"/>
                  </a:lnTo>
                  <a:lnTo>
                    <a:pt x="2403" y="1551"/>
                  </a:lnTo>
                  <a:lnTo>
                    <a:pt x="2494" y="1551"/>
                  </a:lnTo>
                  <a:lnTo>
                    <a:pt x="2579" y="1551"/>
                  </a:lnTo>
                  <a:lnTo>
                    <a:pt x="2655" y="1551"/>
                  </a:lnTo>
                  <a:lnTo>
                    <a:pt x="2723" y="1551"/>
                  </a:lnTo>
                  <a:close/>
                  <a:moveTo>
                    <a:pt x="1128" y="2192"/>
                  </a:moveTo>
                  <a:lnTo>
                    <a:pt x="1132" y="2181"/>
                  </a:lnTo>
                  <a:lnTo>
                    <a:pt x="1135" y="2168"/>
                  </a:lnTo>
                  <a:lnTo>
                    <a:pt x="1138" y="2157"/>
                  </a:lnTo>
                  <a:lnTo>
                    <a:pt x="1142" y="2145"/>
                  </a:lnTo>
                  <a:lnTo>
                    <a:pt x="2910" y="2145"/>
                  </a:lnTo>
                  <a:lnTo>
                    <a:pt x="2896" y="2193"/>
                  </a:lnTo>
                  <a:lnTo>
                    <a:pt x="2822" y="2193"/>
                  </a:lnTo>
                  <a:lnTo>
                    <a:pt x="2734" y="2193"/>
                  </a:lnTo>
                  <a:lnTo>
                    <a:pt x="2635" y="2193"/>
                  </a:lnTo>
                  <a:lnTo>
                    <a:pt x="2527" y="2193"/>
                  </a:lnTo>
                  <a:lnTo>
                    <a:pt x="2411" y="2193"/>
                  </a:lnTo>
                  <a:lnTo>
                    <a:pt x="2289" y="2193"/>
                  </a:lnTo>
                  <a:lnTo>
                    <a:pt x="2163" y="2193"/>
                  </a:lnTo>
                  <a:lnTo>
                    <a:pt x="2034" y="2193"/>
                  </a:lnTo>
                  <a:lnTo>
                    <a:pt x="1905" y="2193"/>
                  </a:lnTo>
                  <a:lnTo>
                    <a:pt x="1777" y="2193"/>
                  </a:lnTo>
                  <a:lnTo>
                    <a:pt x="1651" y="2193"/>
                  </a:lnTo>
                  <a:lnTo>
                    <a:pt x="1530" y="2193"/>
                  </a:lnTo>
                  <a:lnTo>
                    <a:pt x="1416" y="2192"/>
                  </a:lnTo>
                  <a:lnTo>
                    <a:pt x="1309" y="2192"/>
                  </a:lnTo>
                  <a:lnTo>
                    <a:pt x="1213" y="2192"/>
                  </a:lnTo>
                  <a:lnTo>
                    <a:pt x="1128" y="2192"/>
                  </a:lnTo>
                  <a:close/>
                  <a:moveTo>
                    <a:pt x="1122" y="2047"/>
                  </a:moveTo>
                  <a:lnTo>
                    <a:pt x="1127" y="2059"/>
                  </a:lnTo>
                  <a:lnTo>
                    <a:pt x="1130" y="2070"/>
                  </a:lnTo>
                  <a:lnTo>
                    <a:pt x="1133" y="2083"/>
                  </a:lnTo>
                  <a:lnTo>
                    <a:pt x="1137" y="2094"/>
                  </a:lnTo>
                  <a:lnTo>
                    <a:pt x="2905" y="2094"/>
                  </a:lnTo>
                  <a:lnTo>
                    <a:pt x="2891" y="2046"/>
                  </a:lnTo>
                  <a:lnTo>
                    <a:pt x="2817" y="2046"/>
                  </a:lnTo>
                  <a:lnTo>
                    <a:pt x="2729" y="2046"/>
                  </a:lnTo>
                  <a:lnTo>
                    <a:pt x="2630" y="2046"/>
                  </a:lnTo>
                  <a:lnTo>
                    <a:pt x="2521" y="2046"/>
                  </a:lnTo>
                  <a:lnTo>
                    <a:pt x="2406" y="2046"/>
                  </a:lnTo>
                  <a:lnTo>
                    <a:pt x="2284" y="2046"/>
                  </a:lnTo>
                  <a:lnTo>
                    <a:pt x="2157" y="2046"/>
                  </a:lnTo>
                  <a:lnTo>
                    <a:pt x="2029" y="2046"/>
                  </a:lnTo>
                  <a:lnTo>
                    <a:pt x="1900" y="2046"/>
                  </a:lnTo>
                  <a:lnTo>
                    <a:pt x="1771" y="2046"/>
                  </a:lnTo>
                  <a:lnTo>
                    <a:pt x="1646" y="2046"/>
                  </a:lnTo>
                  <a:lnTo>
                    <a:pt x="1525" y="2046"/>
                  </a:lnTo>
                  <a:lnTo>
                    <a:pt x="1410" y="2047"/>
                  </a:lnTo>
                  <a:lnTo>
                    <a:pt x="1304" y="2047"/>
                  </a:lnTo>
                  <a:lnTo>
                    <a:pt x="1208" y="2047"/>
                  </a:lnTo>
                  <a:lnTo>
                    <a:pt x="1122" y="2047"/>
                  </a:lnTo>
                  <a:close/>
                  <a:moveTo>
                    <a:pt x="1122" y="2288"/>
                  </a:moveTo>
                  <a:lnTo>
                    <a:pt x="1127" y="2277"/>
                  </a:lnTo>
                  <a:lnTo>
                    <a:pt x="1130" y="2265"/>
                  </a:lnTo>
                  <a:lnTo>
                    <a:pt x="1133" y="2253"/>
                  </a:lnTo>
                  <a:lnTo>
                    <a:pt x="1137" y="2241"/>
                  </a:lnTo>
                  <a:lnTo>
                    <a:pt x="2905" y="2242"/>
                  </a:lnTo>
                  <a:lnTo>
                    <a:pt x="2891" y="2289"/>
                  </a:lnTo>
                  <a:lnTo>
                    <a:pt x="2817" y="2289"/>
                  </a:lnTo>
                  <a:lnTo>
                    <a:pt x="2729" y="2289"/>
                  </a:lnTo>
                  <a:lnTo>
                    <a:pt x="2630" y="2289"/>
                  </a:lnTo>
                  <a:lnTo>
                    <a:pt x="2521" y="2289"/>
                  </a:lnTo>
                  <a:lnTo>
                    <a:pt x="2406" y="2289"/>
                  </a:lnTo>
                  <a:lnTo>
                    <a:pt x="2284" y="2289"/>
                  </a:lnTo>
                  <a:lnTo>
                    <a:pt x="2157" y="2289"/>
                  </a:lnTo>
                  <a:lnTo>
                    <a:pt x="2029" y="2289"/>
                  </a:lnTo>
                  <a:lnTo>
                    <a:pt x="1900" y="2289"/>
                  </a:lnTo>
                  <a:lnTo>
                    <a:pt x="1771" y="2289"/>
                  </a:lnTo>
                  <a:lnTo>
                    <a:pt x="1646" y="2289"/>
                  </a:lnTo>
                  <a:lnTo>
                    <a:pt x="1525" y="2289"/>
                  </a:lnTo>
                  <a:lnTo>
                    <a:pt x="1410" y="2289"/>
                  </a:lnTo>
                  <a:lnTo>
                    <a:pt x="1304" y="2289"/>
                  </a:lnTo>
                  <a:lnTo>
                    <a:pt x="1208" y="2289"/>
                  </a:lnTo>
                  <a:lnTo>
                    <a:pt x="1122" y="2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grpSp>
      <p:sp>
        <p:nvSpPr>
          <p:cNvPr id="25" name="Rettangolo 65">
            <a:extLst>
              <a:ext uri="{FF2B5EF4-FFF2-40B4-BE49-F238E27FC236}">
                <a16:creationId xmlns:a16="http://schemas.microsoft.com/office/drawing/2014/main" id="{35E3FD9C-0033-4747-AC48-E9764549E160}"/>
              </a:ext>
            </a:extLst>
          </p:cNvPr>
          <p:cNvSpPr/>
          <p:nvPr/>
        </p:nvSpPr>
        <p:spPr>
          <a:xfrm>
            <a:off x="7061849" y="1146775"/>
            <a:ext cx="1442559" cy="25153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s-ES" sz="1400" b="1" i="1" dirty="0">
                <a:solidFill>
                  <a:srgbClr val="460968"/>
                </a:solidFill>
              </a:rPr>
              <a:t>Referencias</a:t>
            </a:r>
          </a:p>
        </p:txBody>
      </p:sp>
      <p:pic>
        <p:nvPicPr>
          <p:cNvPr id="26" name="Picture 2" descr="Risultati immagini per colored icons png">
            <a:extLst>
              <a:ext uri="{FF2B5EF4-FFF2-40B4-BE49-F238E27FC236}">
                <a16:creationId xmlns:a16="http://schemas.microsoft.com/office/drawing/2014/main" id="{2E35C84C-AAC6-478D-A041-CA24D79B10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7347" y="1393250"/>
            <a:ext cx="503729" cy="5114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7074" y="1510469"/>
            <a:ext cx="3191899" cy="369332"/>
          </a:xfrm>
          <a:prstGeom prst="rect">
            <a:avLst/>
          </a:prstGeom>
        </p:spPr>
        <p:txBody>
          <a:bodyPr wrap="none">
            <a:spAutoFit/>
          </a:bodyPr>
          <a:lstStyle/>
          <a:p>
            <a:pPr marL="0" lvl="1" algn="just">
              <a:lnSpc>
                <a:spcPct val="150000"/>
              </a:lnSpc>
            </a:pPr>
            <a:r>
              <a:rPr lang="es-ES" sz="1200" dirty="0">
                <a:solidFill>
                  <a:srgbClr val="0070C0"/>
                </a:solidFill>
                <a:latin typeface="Univers for KPMG Light" panose="020B0403020202020204" pitchFamily="34" charset="0"/>
              </a:rPr>
              <a:t>En el análisis se trataron las siguientes áreas de intervención:</a:t>
            </a:r>
          </a:p>
        </p:txBody>
      </p:sp>
      <p:sp>
        <p:nvSpPr>
          <p:cNvPr id="29" name="Rettangolo con angoli arrotondati 41">
            <a:extLst>
              <a:ext uri="{FF2B5EF4-FFF2-40B4-BE49-F238E27FC236}">
                <a16:creationId xmlns:a16="http://schemas.microsoft.com/office/drawing/2014/main" id="{EE5E5A33-3FDA-49A9-B7DD-7E0450E82FD0}"/>
              </a:ext>
            </a:extLst>
          </p:cNvPr>
          <p:cNvSpPr/>
          <p:nvPr/>
        </p:nvSpPr>
        <p:spPr>
          <a:xfrm>
            <a:off x="579958" y="1896122"/>
            <a:ext cx="2591123" cy="989938"/>
          </a:xfrm>
          <a:prstGeom prst="roundRect">
            <a:avLst>
              <a:gd name="adj" fmla="val 855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s-ES" sz="1000" b="1" dirty="0">
                <a:solidFill>
                  <a:schemeClr val="bg1"/>
                </a:solidFill>
              </a:rPr>
              <a:t>Estandarización de términos y funciones</a:t>
            </a:r>
          </a:p>
          <a:p>
            <a:pPr algn="ctr"/>
            <a:r>
              <a:rPr lang="es-ES" sz="700" dirty="0" smtClean="0">
                <a:solidFill>
                  <a:schemeClr val="bg1"/>
                </a:solidFill>
              </a:rPr>
              <a:t>Identificación </a:t>
            </a:r>
            <a:r>
              <a:rPr lang="es-ES" sz="700" dirty="0">
                <a:solidFill>
                  <a:schemeClr val="bg1"/>
                </a:solidFill>
              </a:rPr>
              <a:t>de todas las referencias a las estructuras y funciones de la Organización y estandarización del nombre de las funciones (por ejemplo, responsable de sector / jefe de la función responsable de...) para evitar tener que actualizar el Reglamento tras un cambio institucional.</a:t>
            </a:r>
          </a:p>
        </p:txBody>
      </p:sp>
      <p:sp>
        <p:nvSpPr>
          <p:cNvPr id="30" name="Rettangolo con angoli arrotondati 42">
            <a:extLst>
              <a:ext uri="{FF2B5EF4-FFF2-40B4-BE49-F238E27FC236}">
                <a16:creationId xmlns:a16="http://schemas.microsoft.com/office/drawing/2014/main" id="{B35A91C0-2F63-480E-A8FE-98D6B9880DFD}"/>
              </a:ext>
            </a:extLst>
          </p:cNvPr>
          <p:cNvSpPr/>
          <p:nvPr/>
        </p:nvSpPr>
        <p:spPr>
          <a:xfrm>
            <a:off x="3285746" y="1886440"/>
            <a:ext cx="2744270" cy="989938"/>
          </a:xfrm>
          <a:prstGeom prst="roundRect">
            <a:avLst>
              <a:gd name="adj" fmla="val 85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s-ES" sz="1000" b="1" dirty="0">
                <a:solidFill>
                  <a:schemeClr val="tx2"/>
                </a:solidFill>
              </a:rPr>
              <a:t>Racionalización de los controles "operativos" incluidos en el Reglamento</a:t>
            </a:r>
          </a:p>
          <a:p>
            <a:pPr algn="ctr"/>
            <a:r>
              <a:rPr lang="es-ES" sz="700" dirty="0" smtClean="0">
                <a:solidFill>
                  <a:schemeClr val="tx2"/>
                </a:solidFill>
              </a:rPr>
              <a:t>Identificación </a:t>
            </a:r>
            <a:r>
              <a:rPr lang="es-ES" sz="700" dirty="0">
                <a:solidFill>
                  <a:schemeClr val="tx2"/>
                </a:solidFill>
              </a:rPr>
              <a:t>de todos los controles operativos que podrían trasladarse del Reglamento al procedimiento operativo correspondiente, si no estuviera previsto, con el fin de simplificar el Reglamento.</a:t>
            </a:r>
          </a:p>
        </p:txBody>
      </p:sp>
      <p:sp>
        <p:nvSpPr>
          <p:cNvPr id="31" name="Rettangolo con angoli arrotondati 44">
            <a:extLst>
              <a:ext uri="{FF2B5EF4-FFF2-40B4-BE49-F238E27FC236}">
                <a16:creationId xmlns:a16="http://schemas.microsoft.com/office/drawing/2014/main" id="{2531FF57-91BF-428C-B2A0-864474FF48B7}"/>
              </a:ext>
            </a:extLst>
          </p:cNvPr>
          <p:cNvSpPr/>
          <p:nvPr/>
        </p:nvSpPr>
        <p:spPr>
          <a:xfrm>
            <a:off x="564790" y="3060073"/>
            <a:ext cx="1770871" cy="1599909"/>
          </a:xfrm>
          <a:prstGeom prst="roundRect">
            <a:avLst>
              <a:gd name="adj" fmla="val 855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s-ES" sz="1050" b="1" dirty="0">
                <a:solidFill>
                  <a:schemeClr val="bg1"/>
                </a:solidFill>
              </a:rPr>
              <a:t>Organizado en principios</a:t>
            </a:r>
          </a:p>
          <a:p>
            <a:pPr algn="ctr"/>
            <a:endParaRPr lang="es-ES" sz="750" dirty="0" smtClean="0">
              <a:solidFill>
                <a:schemeClr val="bg1"/>
              </a:solidFill>
            </a:endParaRPr>
          </a:p>
          <a:p>
            <a:pPr algn="ctr"/>
            <a:r>
              <a:rPr lang="es-ES" sz="750" dirty="0" smtClean="0">
                <a:solidFill>
                  <a:schemeClr val="bg1"/>
                </a:solidFill>
              </a:rPr>
              <a:t>Identificación </a:t>
            </a:r>
            <a:r>
              <a:rPr lang="es-ES" sz="750" dirty="0">
                <a:solidFill>
                  <a:schemeClr val="bg1"/>
                </a:solidFill>
              </a:rPr>
              <a:t>de los principios de alto nivel que, a partir de las mejores prácticas, podrían preverse para garantizar el buen funcionamiento de los procesos y las actividades financieras ya incluidas en el Reglamento.</a:t>
            </a:r>
          </a:p>
        </p:txBody>
      </p:sp>
      <p:sp>
        <p:nvSpPr>
          <p:cNvPr id="33" name="Rettangolo con angoli arrotondati 45">
            <a:extLst>
              <a:ext uri="{FF2B5EF4-FFF2-40B4-BE49-F238E27FC236}">
                <a16:creationId xmlns:a16="http://schemas.microsoft.com/office/drawing/2014/main" id="{613D77F5-8A91-4797-95D5-84A9192F0C2A}"/>
              </a:ext>
            </a:extLst>
          </p:cNvPr>
          <p:cNvSpPr/>
          <p:nvPr/>
        </p:nvSpPr>
        <p:spPr>
          <a:xfrm>
            <a:off x="2411760" y="3068797"/>
            <a:ext cx="2014273" cy="1502905"/>
          </a:xfrm>
          <a:prstGeom prst="roundRect">
            <a:avLst>
              <a:gd name="adj" fmla="val 8559"/>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s-ES" sz="1050" b="1" dirty="0">
                <a:solidFill>
                  <a:schemeClr val="bg1"/>
                </a:solidFill>
              </a:rPr>
              <a:t>Reflejar los procesos y las prácticas operativas actuales y futuras</a:t>
            </a:r>
          </a:p>
          <a:p>
            <a:pPr algn="ctr"/>
            <a:r>
              <a:rPr lang="es-ES" sz="750" dirty="0">
                <a:solidFill>
                  <a:schemeClr val="bg1"/>
                </a:solidFill>
              </a:rPr>
              <a:t>Inclusión de procesos no incluidos en el Reglamento. En concreto, análisis de los procedimientos vinculados a esos procesos y entrevistas con los directivos implicados para comprender mejor el funcionamiento.</a:t>
            </a:r>
          </a:p>
        </p:txBody>
      </p:sp>
      <p:sp>
        <p:nvSpPr>
          <p:cNvPr id="34" name="Rettangolo con angoli arrotondati 43">
            <a:extLst>
              <a:ext uri="{FF2B5EF4-FFF2-40B4-BE49-F238E27FC236}">
                <a16:creationId xmlns:a16="http://schemas.microsoft.com/office/drawing/2014/main" id="{696AB052-AB83-4939-A3BF-35FC32FC46A0}"/>
              </a:ext>
            </a:extLst>
          </p:cNvPr>
          <p:cNvSpPr/>
          <p:nvPr/>
        </p:nvSpPr>
        <p:spPr>
          <a:xfrm>
            <a:off x="4473231" y="3060073"/>
            <a:ext cx="1606741" cy="1502905"/>
          </a:xfrm>
          <a:prstGeom prst="roundRect">
            <a:avLst>
              <a:gd name="adj" fmla="val 8559"/>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s-ES" sz="1050" b="1" dirty="0" smtClean="0">
                <a:solidFill>
                  <a:schemeClr val="bg1"/>
                </a:solidFill>
              </a:rPr>
              <a:t>Definiciones</a:t>
            </a:r>
          </a:p>
          <a:p>
            <a:pPr algn="ctr"/>
            <a:endParaRPr lang="es-ES" sz="750" dirty="0" smtClean="0">
              <a:solidFill>
                <a:schemeClr val="bg1"/>
              </a:solidFill>
            </a:endParaRPr>
          </a:p>
          <a:p>
            <a:pPr algn="ctr"/>
            <a:r>
              <a:rPr lang="es-ES" sz="750" dirty="0" smtClean="0">
                <a:solidFill>
                  <a:schemeClr val="bg1"/>
                </a:solidFill>
              </a:rPr>
              <a:t>Actualización de la sección sobre definiciones teniendo en cuenta las modificaciones propuestas o realizadas.</a:t>
            </a:r>
            <a:endParaRPr lang="es-ES" sz="750" dirty="0">
              <a:solidFill>
                <a:schemeClr val="bg1"/>
              </a:solidFill>
            </a:endParaRPr>
          </a:p>
        </p:txBody>
      </p:sp>
      <p:sp>
        <p:nvSpPr>
          <p:cNvPr id="35" name="TextBox 34"/>
          <p:cNvSpPr txBox="1"/>
          <p:nvPr/>
        </p:nvSpPr>
        <p:spPr>
          <a:xfrm>
            <a:off x="7052144" y="1510126"/>
            <a:ext cx="1582542" cy="807913"/>
          </a:xfrm>
          <a:prstGeom prst="rect">
            <a:avLst/>
          </a:prstGeom>
          <a:noFill/>
        </p:spPr>
        <p:txBody>
          <a:bodyPr wrap="square" rtlCol="0">
            <a:spAutoFit/>
          </a:bodyPr>
          <a:lstStyle/>
          <a:p>
            <a:pPr algn="ctr"/>
            <a:r>
              <a:rPr lang="es-ES" sz="900" b="1" dirty="0">
                <a:solidFill>
                  <a:srgbClr val="0070C0"/>
                </a:solidFill>
                <a:latin typeface="Univers for KPMG Light" panose="020B0403020202020204" pitchFamily="34" charset="0"/>
              </a:rPr>
              <a:t>Las entidades incluidas en el análisis de referencia fueron 12 organismos de las Naciones Unidas y 3 organizaciones internacionales.</a:t>
            </a:r>
          </a:p>
          <a:p>
            <a:pPr algn="ctr"/>
            <a:r>
              <a:rPr lang="es-ES" sz="700" b="1" dirty="0"/>
              <a:t>(algunos ejemplos)</a:t>
            </a:r>
          </a:p>
        </p:txBody>
      </p:sp>
      <p:pic>
        <p:nvPicPr>
          <p:cNvPr id="36" name="Immagine 40">
            <a:extLst>
              <a:ext uri="{FF2B5EF4-FFF2-40B4-BE49-F238E27FC236}">
                <a16:creationId xmlns:a16="http://schemas.microsoft.com/office/drawing/2014/main" id="{08EEB304-C03C-4A45-8279-F418D9FFB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687" y="2514707"/>
            <a:ext cx="821705" cy="427775"/>
          </a:xfrm>
          <a:prstGeom prst="rect">
            <a:avLst/>
          </a:prstGeom>
        </p:spPr>
      </p:pic>
      <p:pic>
        <p:nvPicPr>
          <p:cNvPr id="37" name="Immagine 42">
            <a:extLst>
              <a:ext uri="{FF2B5EF4-FFF2-40B4-BE49-F238E27FC236}">
                <a16:creationId xmlns:a16="http://schemas.microsoft.com/office/drawing/2014/main" id="{2910892F-4AD3-4921-ABA1-B080FBD25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1008" y="2370254"/>
            <a:ext cx="686342" cy="683838"/>
          </a:xfrm>
          <a:prstGeom prst="rect">
            <a:avLst/>
          </a:prstGeom>
        </p:spPr>
      </p:pic>
      <p:pic>
        <p:nvPicPr>
          <p:cNvPr id="38" name="Immagine 39">
            <a:extLst>
              <a:ext uri="{FF2B5EF4-FFF2-40B4-BE49-F238E27FC236}">
                <a16:creationId xmlns:a16="http://schemas.microsoft.com/office/drawing/2014/main" id="{9119F2EC-6FE6-4FB7-A726-B0518659B8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040" y="3308828"/>
            <a:ext cx="1137311" cy="584727"/>
          </a:xfrm>
          <a:prstGeom prst="rect">
            <a:avLst/>
          </a:prstGeom>
        </p:spPr>
      </p:pic>
      <p:pic>
        <p:nvPicPr>
          <p:cNvPr id="39" name="Immagine 43">
            <a:extLst>
              <a:ext uri="{FF2B5EF4-FFF2-40B4-BE49-F238E27FC236}">
                <a16:creationId xmlns:a16="http://schemas.microsoft.com/office/drawing/2014/main" id="{038D9C85-7404-4CB7-A909-363CDA34F7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493" y="3372739"/>
            <a:ext cx="655460" cy="487288"/>
          </a:xfrm>
          <a:prstGeom prst="rect">
            <a:avLst/>
          </a:prstGeom>
        </p:spPr>
      </p:pic>
      <p:pic>
        <p:nvPicPr>
          <p:cNvPr id="40" name="Immagine 45">
            <a:extLst>
              <a:ext uri="{FF2B5EF4-FFF2-40B4-BE49-F238E27FC236}">
                <a16:creationId xmlns:a16="http://schemas.microsoft.com/office/drawing/2014/main" id="{BF9BCF07-4FE0-4E63-A02D-EBAD7976FF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352" y="4039849"/>
            <a:ext cx="1176775" cy="452852"/>
          </a:xfrm>
          <a:prstGeom prst="rect">
            <a:avLst/>
          </a:prstGeom>
        </p:spPr>
      </p:pic>
    </p:spTree>
    <p:extLst>
      <p:ext uri="{BB962C8B-B14F-4D97-AF65-F5344CB8AC3E}">
        <p14:creationId xmlns:p14="http://schemas.microsoft.com/office/powerpoint/2010/main" val="45329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80"/>
            <a:ext cx="8229600" cy="438164"/>
          </a:xfrm>
          <a:solidFill>
            <a:schemeClr val="accent1">
              <a:lumMod val="75000"/>
            </a:schemeClr>
          </a:solidFill>
          <a:ln>
            <a:solidFill>
              <a:srgbClr val="0070C0"/>
            </a:solidFill>
          </a:ln>
        </p:spPr>
        <p:txBody>
          <a:bodyPr/>
          <a:lstStyle/>
          <a:p>
            <a:pPr algn="ctr" eaLnBrk="1" hangingPunct="1"/>
            <a:r>
              <a:rPr lang="es-ES" sz="2400" b="1" dirty="0">
                <a:solidFill>
                  <a:schemeClr val="accent5">
                    <a:lumMod val="10000"/>
                  </a:schemeClr>
                </a:solidFill>
              </a:rPr>
              <a:t>Cambios propuestos en el Reglamento - Estructura</a:t>
            </a:r>
          </a:p>
        </p:txBody>
      </p:sp>
      <p:graphicFrame>
        <p:nvGraphicFramePr>
          <p:cNvPr id="7" name="Table 6"/>
          <p:cNvGraphicFramePr>
            <a:graphicFrameLocks noGrp="1"/>
          </p:cNvGraphicFramePr>
          <p:nvPr>
            <p:extLst>
              <p:ext uri="{D42A27DB-BD31-4B8C-83A1-F6EECF244321}">
                <p14:modId xmlns:p14="http://schemas.microsoft.com/office/powerpoint/2010/main" val="2539930961"/>
              </p:ext>
            </p:extLst>
          </p:nvPr>
        </p:nvGraphicFramePr>
        <p:xfrm>
          <a:off x="35496" y="799815"/>
          <a:ext cx="4032447" cy="4248109"/>
        </p:xfrm>
        <a:graphic>
          <a:graphicData uri="http://schemas.openxmlformats.org/drawingml/2006/table">
            <a:tbl>
              <a:tblPr/>
              <a:tblGrid>
                <a:gridCol w="762231">
                  <a:extLst>
                    <a:ext uri="{9D8B030D-6E8A-4147-A177-3AD203B41FA5}">
                      <a16:colId xmlns:a16="http://schemas.microsoft.com/office/drawing/2014/main" val="3136351437"/>
                    </a:ext>
                  </a:extLst>
                </a:gridCol>
                <a:gridCol w="3270216">
                  <a:extLst>
                    <a:ext uri="{9D8B030D-6E8A-4147-A177-3AD203B41FA5}">
                      <a16:colId xmlns:a16="http://schemas.microsoft.com/office/drawing/2014/main" val="3508489412"/>
                    </a:ext>
                  </a:extLst>
                </a:gridCol>
              </a:tblGrid>
              <a:tr h="251753">
                <a:tc gridSpan="2">
                  <a:txBody>
                    <a:bodyPr/>
                    <a:lstStyle/>
                    <a:p>
                      <a:pPr algn="ctr" fontAlgn="b"/>
                      <a:r>
                        <a:rPr lang="es-ES" sz="1000" b="1" i="0" u="sng" strike="noStrike" dirty="0">
                          <a:solidFill>
                            <a:srgbClr val="000000"/>
                          </a:solidFill>
                          <a:effectLst/>
                          <a:latin typeface="Arial" panose="020B0604020202020204" pitchFamily="34" charset="0"/>
                        </a:rPr>
                        <a:t>Estructura actual</a:t>
                      </a:r>
                    </a:p>
                    <a:p>
                      <a:pPr algn="l" rtl="0" fontAlgn="b"/>
                      <a:endParaRPr lang="en-US" sz="800" b="1" i="0" u="sng"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902332742"/>
                  </a:ext>
                </a:extLst>
              </a:tr>
              <a:tr h="118749">
                <a:tc>
                  <a:txBody>
                    <a:bodyPr/>
                    <a:lstStyle/>
                    <a:p>
                      <a:pPr algn="ctr" rtl="0" fontAlgn="ctr"/>
                      <a:r>
                        <a:rPr lang="es-ES" sz="700" b="0" i="0" u="none" strike="noStrike" dirty="0">
                          <a:solidFill>
                            <a:schemeClr val="tx1"/>
                          </a:solidFill>
                          <a:effectLst/>
                          <a:latin typeface="+mj-lt"/>
                        </a:rPr>
                        <a:t>CAPÍTULO 1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DISPOSICIONES GENERALES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265437708"/>
                  </a:ext>
                </a:extLst>
              </a:tr>
              <a:tr h="118749">
                <a:tc>
                  <a:txBody>
                    <a:bodyPr/>
                    <a:lstStyle/>
                    <a:p>
                      <a:pPr algn="ctr" rtl="0" fontAlgn="ctr"/>
                      <a:r>
                        <a:rPr lang="es-ES" sz="700" b="0" i="0" u="none" strike="noStrike" dirty="0">
                          <a:solidFill>
                            <a:schemeClr val="tx1"/>
                          </a:solidFill>
                          <a:effectLst/>
                          <a:latin typeface="+mj-lt"/>
                        </a:rPr>
                        <a:t>CAPÍTULO 2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PRESUPUESTO POR PROGRAMAS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344628649"/>
                  </a:ext>
                </a:extLst>
              </a:tr>
              <a:tr h="118749">
                <a:tc>
                  <a:txBody>
                    <a:bodyPr/>
                    <a:lstStyle/>
                    <a:p>
                      <a:pPr algn="ctr" rtl="0" fontAlgn="ctr"/>
                      <a:r>
                        <a:rPr lang="es-ES" sz="700" b="0" i="0" u="none" strike="noStrike" dirty="0">
                          <a:solidFill>
                            <a:schemeClr val="tx1"/>
                          </a:solidFill>
                          <a:effectLst/>
                          <a:latin typeface="+mj-lt"/>
                        </a:rPr>
                        <a:t>CAPÍTULO 3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FONDOS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539229125"/>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 CONTRIBUCIONES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39596477"/>
                  </a:ext>
                </a:extLst>
              </a:tr>
              <a:tr h="113174">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B. TASAS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1321149"/>
                  </a:ext>
                </a:extLst>
              </a:tr>
              <a:tr h="130780">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 CONTRIBUCIONES VOLUNTARIAS, DONATIVOS Y DONACIONES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12696063"/>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D. INGRESOS DIVERSOS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15323450"/>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E. COBROS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852548278"/>
                  </a:ext>
                </a:extLst>
              </a:tr>
              <a:tr h="120912">
                <a:tc>
                  <a:txBody>
                    <a:bodyPr/>
                    <a:lstStyle/>
                    <a:p>
                      <a:pPr algn="ctr" rtl="0" fontAlgn="ctr"/>
                      <a:r>
                        <a:rPr lang="es-ES" sz="700" b="0" i="0" u="none" strike="noStrike" dirty="0">
                          <a:solidFill>
                            <a:schemeClr val="tx1"/>
                          </a:solidFill>
                          <a:effectLst/>
                          <a:latin typeface="+mj-lt"/>
                        </a:rPr>
                        <a:t>CAPÍTULO 4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CUSTODIA DE LOS FONDOS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214377766"/>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 CUENTAS INTERNAS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24241674"/>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B. BANCOS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760288707"/>
                  </a:ext>
                </a:extLst>
              </a:tr>
              <a:tr h="120912">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 INVERSIONES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22701066"/>
                  </a:ext>
                </a:extLst>
              </a:tr>
              <a:tr h="118749">
                <a:tc>
                  <a:txBody>
                    <a:bodyPr/>
                    <a:lstStyle/>
                    <a:p>
                      <a:pPr algn="ctr" rtl="0" fontAlgn="ctr"/>
                      <a:r>
                        <a:rPr lang="es-ES" sz="700" b="0" i="0" u="none" strike="noStrike" dirty="0">
                          <a:solidFill>
                            <a:schemeClr val="tx1"/>
                          </a:solidFill>
                          <a:effectLst/>
                          <a:latin typeface="+mj-lt"/>
                        </a:rPr>
                        <a:t>CAPÍTULO 5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UTILIZACIÓN DE LOS FONDOS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32660590"/>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 CONSIGNACIONES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82221814"/>
                  </a:ext>
                </a:extLst>
              </a:tr>
              <a:tr h="157074">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B. COMPROMISOS, OBLIGACIONES Y GASTOS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56306284"/>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 ADQUISICIONES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02407415"/>
                  </a:ext>
                </a:extLst>
              </a:tr>
              <a:tr h="118749">
                <a:tc>
                  <a:txBody>
                    <a:bodyPr/>
                    <a:lstStyle/>
                    <a:p>
                      <a:pPr algn="l"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D. GESTIÓN DE BIENES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8224369"/>
                  </a:ext>
                </a:extLst>
              </a:tr>
              <a:tr h="118749">
                <a:tc>
                  <a:txBody>
                    <a:bodyPr/>
                    <a:lstStyle/>
                    <a:p>
                      <a:pPr algn="ctr" rtl="0" fontAlgn="ctr"/>
                      <a:r>
                        <a:rPr lang="es-ES" sz="700" b="0" i="0" u="none" strike="noStrike" dirty="0">
                          <a:solidFill>
                            <a:schemeClr val="tx1"/>
                          </a:solidFill>
                          <a:effectLst/>
                          <a:latin typeface="+mj-lt"/>
                        </a:rPr>
                        <a:t>CAPÍTULO 6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CONTABILIDAD</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803772168"/>
                  </a:ext>
                </a:extLst>
              </a:tr>
              <a:tr h="118749">
                <a:tc>
                  <a:txBody>
                    <a:bodyPr/>
                    <a:lstStyle/>
                    <a:p>
                      <a:pPr algn="ctr" rtl="0" fontAlgn="ctr"/>
                      <a:r>
                        <a:rPr lang="es-ES" sz="700" b="0" i="0" u="none" strike="noStrike" dirty="0">
                          <a:solidFill>
                            <a:schemeClr val="tx1"/>
                          </a:solidFill>
                          <a:effectLst/>
                          <a:latin typeface="+mj-lt"/>
                        </a:rPr>
                        <a:t>CAPÍTULO 7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CARTA DE SUPERVISIÓN INTERNA</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64562233"/>
                  </a:ext>
                </a:extLst>
              </a:tr>
              <a:tr h="113174">
                <a:tc>
                  <a:txBody>
                    <a:bodyPr/>
                    <a:lstStyle/>
                    <a:p>
                      <a:pPr algn="ctr" rtl="0" fontAlgn="ctr"/>
                      <a:r>
                        <a:rPr lang="es-ES" sz="700" b="0" i="0" u="none" strike="noStrike" dirty="0">
                          <a:solidFill>
                            <a:schemeClr val="tx1"/>
                          </a:solidFill>
                          <a:effectLst/>
                          <a:latin typeface="+mj-lt"/>
                        </a:rPr>
                        <a:t>CAPÍTULO 8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AUDITOR EXTERNO</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098182364"/>
                  </a:ext>
                </a:extLst>
              </a:tr>
              <a:tr h="201897">
                <a:tc>
                  <a:txBody>
                    <a:bodyPr/>
                    <a:lstStyle/>
                    <a:p>
                      <a:pPr algn="ctr" rtl="0" fontAlgn="ctr"/>
                      <a:r>
                        <a:rPr lang="es-ES" sz="700" b="0" i="0" u="none" strike="noStrike" dirty="0">
                          <a:solidFill>
                            <a:schemeClr val="tx1"/>
                          </a:solidFill>
                          <a:effectLst/>
                          <a:latin typeface="+mj-lt"/>
                        </a:rPr>
                        <a:t>CAPÍTULO 9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COMISIÓN CONSULTIVA INDEPENDIENTE DE SUPERVISIÓN</a:t>
                      </a:r>
                    </a:p>
                  </a:txBody>
                  <a:tcPr marL="5336" marR="5336" marT="5336"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984264842"/>
                  </a:ext>
                </a:extLst>
              </a:tr>
              <a:tr h="118749">
                <a:tc>
                  <a:txBody>
                    <a:bodyPr/>
                    <a:lstStyle/>
                    <a:p>
                      <a:pPr algn="ctr" rtl="0" fontAlgn="ctr"/>
                      <a:r>
                        <a:rPr lang="es-ES" sz="700" b="0" i="0" u="none" strike="noStrike" dirty="0">
                          <a:solidFill>
                            <a:schemeClr val="tx1"/>
                          </a:solidFill>
                          <a:effectLst/>
                          <a:latin typeface="+mj-lt"/>
                        </a:rPr>
                        <a:t>CAPÍTULO 10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DISPOSICIONES FINALES</a:t>
                      </a: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671544459"/>
                  </a:ext>
                </a:extLst>
              </a:tr>
              <a:tr h="118749">
                <a:tc>
                  <a:txBody>
                    <a:bodyPr/>
                    <a:lstStyle/>
                    <a:p>
                      <a:pPr algn="l" rtl="0" fontAlgn="b"/>
                      <a:endParaRPr lang="en-US" sz="700" b="0" i="0" u="none" strike="noStrike" dirty="0">
                        <a:solidFill>
                          <a:schemeClr val="tx1"/>
                        </a:solidFill>
                        <a:effectLst/>
                        <a:latin typeface="+mj-lt"/>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ANEXOS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81523430"/>
                  </a:ext>
                </a:extLst>
              </a:tr>
              <a:tr h="118749">
                <a:tc>
                  <a:txBody>
                    <a:bodyPr/>
                    <a:lstStyle/>
                    <a:p>
                      <a:pPr algn="l" rtl="0"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Anexo </a:t>
                      </a:r>
                      <a:r>
                        <a:rPr lang="es-ES" sz="700" b="0" i="0" u="none" strike="noStrike" dirty="0" smtClean="0">
                          <a:solidFill>
                            <a:srgbClr val="000000"/>
                          </a:solidFill>
                          <a:effectLst/>
                          <a:latin typeface="Arial" panose="020B0604020202020204" pitchFamily="34" charset="0"/>
                        </a:rPr>
                        <a:t>I - Carta </a:t>
                      </a:r>
                      <a:r>
                        <a:rPr lang="es-ES" sz="700" b="0" i="0" u="none" strike="noStrike" dirty="0">
                          <a:solidFill>
                            <a:srgbClr val="000000"/>
                          </a:solidFill>
                          <a:effectLst/>
                          <a:latin typeface="Arial" panose="020B0604020202020204" pitchFamily="34" charset="0"/>
                        </a:rPr>
                        <a:t>de Supervisión Interna de la OMPI</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87396305"/>
                  </a:ext>
                </a:extLst>
              </a:tr>
              <a:tr h="118749">
                <a:tc>
                  <a:txBody>
                    <a:bodyPr/>
                    <a:lstStyle/>
                    <a:p>
                      <a:pPr algn="l" rtl="0"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Anexo </a:t>
                      </a:r>
                      <a:r>
                        <a:rPr lang="es-ES" sz="700" b="0" i="0" u="none" strike="noStrike" dirty="0" smtClean="0">
                          <a:solidFill>
                            <a:srgbClr val="000000"/>
                          </a:solidFill>
                          <a:effectLst/>
                          <a:latin typeface="Arial" panose="020B0604020202020204" pitchFamily="34" charset="0"/>
                        </a:rPr>
                        <a:t>II - Mandato </a:t>
                      </a:r>
                      <a:r>
                        <a:rPr lang="es-ES" sz="700" b="0" i="0" u="none" strike="noStrike" dirty="0">
                          <a:solidFill>
                            <a:srgbClr val="000000"/>
                          </a:solidFill>
                          <a:effectLst/>
                          <a:latin typeface="Arial" panose="020B0604020202020204" pitchFamily="34" charset="0"/>
                        </a:rPr>
                        <a:t>de la auditoría </a:t>
                      </a:r>
                      <a:r>
                        <a:rPr lang="es-ES" sz="700" b="0" i="0" u="none" strike="noStrike" dirty="0" smtClean="0">
                          <a:solidFill>
                            <a:srgbClr val="000000"/>
                          </a:solidFill>
                          <a:effectLst/>
                          <a:latin typeface="Arial" panose="020B0604020202020204" pitchFamily="34" charset="0"/>
                        </a:rPr>
                        <a:t>externa</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46399598"/>
                  </a:ext>
                </a:extLst>
              </a:tr>
              <a:tr h="436524">
                <a:tc>
                  <a:txBody>
                    <a:bodyPr/>
                    <a:lstStyle/>
                    <a:p>
                      <a:pPr algn="l" rtl="0"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s-ES" sz="700" b="0" i="0" u="none" strike="noStrike" dirty="0">
                          <a:solidFill>
                            <a:srgbClr val="000000"/>
                          </a:solidFill>
                          <a:effectLst/>
                          <a:latin typeface="Arial" panose="020B0604020202020204" pitchFamily="34" charset="0"/>
                        </a:rPr>
                        <a:t>Anexo </a:t>
                      </a:r>
                      <a:r>
                        <a:rPr lang="es-ES" sz="700" b="0" i="0" u="none" strike="noStrike" dirty="0" smtClean="0">
                          <a:solidFill>
                            <a:srgbClr val="000000"/>
                          </a:solidFill>
                          <a:effectLst/>
                          <a:latin typeface="Arial" panose="020B0604020202020204" pitchFamily="34" charset="0"/>
                        </a:rPr>
                        <a:t>III</a:t>
                      </a:r>
                      <a:r>
                        <a:rPr lang="es-ES" sz="700" b="0" i="0" u="none" strike="noStrike" baseline="0" dirty="0" smtClean="0">
                          <a:solidFill>
                            <a:srgbClr val="000000"/>
                          </a:solidFill>
                          <a:effectLst/>
                          <a:latin typeface="Arial" panose="020B0604020202020204" pitchFamily="34" charset="0"/>
                        </a:rPr>
                        <a:t> - </a:t>
                      </a:r>
                      <a:r>
                        <a:rPr lang="es-ES" sz="700" b="0" i="0" u="none" strike="noStrike" dirty="0" smtClean="0">
                          <a:solidFill>
                            <a:srgbClr val="000000"/>
                          </a:solidFill>
                          <a:effectLst/>
                          <a:latin typeface="Arial" panose="020B0604020202020204" pitchFamily="34" charset="0"/>
                        </a:rPr>
                        <a:t>Mandato </a:t>
                      </a:r>
                      <a:r>
                        <a:rPr lang="es-ES" sz="700" b="0" i="0" u="none" strike="noStrike" dirty="0">
                          <a:solidFill>
                            <a:srgbClr val="000000"/>
                          </a:solidFill>
                          <a:effectLst/>
                          <a:latin typeface="Arial" panose="020B0604020202020204" pitchFamily="34" charset="0"/>
                        </a:rPr>
                        <a:t>de la </a:t>
                      </a:r>
                      <a:r>
                        <a:rPr lang="es-ES" sz="700" b="0" i="0" u="none" strike="noStrike" dirty="0" smtClean="0">
                          <a:solidFill>
                            <a:srgbClr val="000000"/>
                          </a:solidFill>
                          <a:effectLst/>
                          <a:latin typeface="Arial" panose="020B0604020202020204" pitchFamily="34" charset="0"/>
                        </a:rPr>
                        <a:t>CCIS </a:t>
                      </a:r>
                      <a:r>
                        <a:rPr lang="es-ES" sz="700" b="0" i="0" u="none" strike="noStrike" dirty="0">
                          <a:solidFill>
                            <a:srgbClr val="000000"/>
                          </a:solidFill>
                          <a:effectLst/>
                          <a:latin typeface="Arial" panose="020B0604020202020204" pitchFamily="34" charset="0"/>
                        </a:rPr>
                        <a:t>de la </a:t>
                      </a:r>
                      <a:r>
                        <a:rPr lang="es-ES" sz="700" b="0" i="0" u="none" strike="noStrike" dirty="0" smtClean="0">
                          <a:solidFill>
                            <a:srgbClr val="000000"/>
                          </a:solidFill>
                          <a:effectLst/>
                          <a:latin typeface="Arial" panose="020B0604020202020204" pitchFamily="34" charset="0"/>
                        </a:rPr>
                        <a:t>OMPI</a:t>
                      </a:r>
                      <a:endParaRPr lang="es-ES" sz="700" b="0" i="0" u="none" strike="noStrike" baseline="0" dirty="0" smtClean="0">
                        <a:solidFill>
                          <a:srgbClr val="000000"/>
                        </a:solidFill>
                        <a:effectLst/>
                        <a:latin typeface="Arial" panose="020B0604020202020204" pitchFamily="34" charset="0"/>
                      </a:endParaRPr>
                    </a:p>
                    <a:p>
                      <a:pPr algn="l" fontAlgn="b"/>
                      <a:r>
                        <a:rPr lang="es-ES" sz="700" b="0" i="0" u="none" strike="noStrike" dirty="0" smtClean="0">
                          <a:solidFill>
                            <a:srgbClr val="000000"/>
                          </a:solidFill>
                          <a:effectLst/>
                          <a:latin typeface="Arial" panose="020B0604020202020204" pitchFamily="34" charset="0"/>
                        </a:rPr>
                        <a:t>Anexo IV - Procedimiento de selección de los miembros de la CCIS</a:t>
                      </a:r>
                    </a:p>
                    <a:p>
                      <a:pPr algn="l" fontAlgn="b"/>
                      <a:r>
                        <a:rPr lang="es-ES" sz="700" b="0" i="0" u="none" strike="noStrike" baseline="0" dirty="0" smtClean="0">
                          <a:solidFill>
                            <a:srgbClr val="000000"/>
                          </a:solidFill>
                          <a:effectLst/>
                          <a:latin typeface="Arial" panose="020B0604020202020204" pitchFamily="34" charset="0"/>
                        </a:rPr>
                        <a:t>                 </a:t>
                      </a:r>
                      <a:endParaRPr lang="es-ES" sz="700" b="0" i="0" u="none" strike="noStrike" baseline="0"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10533416"/>
                  </a:ext>
                </a:extLst>
              </a:tr>
              <a:tr h="436524">
                <a:tc>
                  <a:txBody>
                    <a:bodyPr/>
                    <a:lstStyle/>
                    <a:p>
                      <a:pPr algn="l" rtl="0"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endParaRPr lang="es-ES" sz="700" b="0" i="0" u="none" strike="noStrike" baseline="0"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999148966"/>
                  </a:ext>
                </a:extLst>
              </a:tr>
            </a:tbl>
          </a:graphicData>
        </a:graphic>
      </p:graphicFrame>
      <p:sp>
        <p:nvSpPr>
          <p:cNvPr id="8" name="Right Arrow 7"/>
          <p:cNvSpPr/>
          <p:nvPr/>
        </p:nvSpPr>
        <p:spPr>
          <a:xfrm>
            <a:off x="4103947" y="2427735"/>
            <a:ext cx="360040" cy="255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9" name="Table 8"/>
          <p:cNvGraphicFramePr>
            <a:graphicFrameLocks noGrp="1"/>
          </p:cNvGraphicFramePr>
          <p:nvPr>
            <p:extLst>
              <p:ext uri="{D42A27DB-BD31-4B8C-83A1-F6EECF244321}">
                <p14:modId xmlns:p14="http://schemas.microsoft.com/office/powerpoint/2010/main" val="3872053666"/>
              </p:ext>
            </p:extLst>
          </p:nvPr>
        </p:nvGraphicFramePr>
        <p:xfrm>
          <a:off x="4499992" y="771552"/>
          <a:ext cx="4608512" cy="4247159"/>
        </p:xfrm>
        <a:graphic>
          <a:graphicData uri="http://schemas.openxmlformats.org/drawingml/2006/table">
            <a:tbl>
              <a:tblPr/>
              <a:tblGrid>
                <a:gridCol w="604396">
                  <a:extLst>
                    <a:ext uri="{9D8B030D-6E8A-4147-A177-3AD203B41FA5}">
                      <a16:colId xmlns:a16="http://schemas.microsoft.com/office/drawing/2014/main" val="3961013973"/>
                    </a:ext>
                  </a:extLst>
                </a:gridCol>
                <a:gridCol w="4004116">
                  <a:extLst>
                    <a:ext uri="{9D8B030D-6E8A-4147-A177-3AD203B41FA5}">
                      <a16:colId xmlns:a16="http://schemas.microsoft.com/office/drawing/2014/main" val="2536748128"/>
                    </a:ext>
                  </a:extLst>
                </a:gridCol>
              </a:tblGrid>
              <a:tr h="203679">
                <a:tc gridSpan="2">
                  <a:txBody>
                    <a:bodyPr/>
                    <a:lstStyle/>
                    <a:p>
                      <a:pPr algn="ctr" fontAlgn="b"/>
                      <a:r>
                        <a:rPr lang="es-ES" sz="1000" b="1" i="0" u="sng" strike="noStrike" dirty="0">
                          <a:solidFill>
                            <a:srgbClr val="000000"/>
                          </a:solidFill>
                          <a:effectLst/>
                          <a:latin typeface="Arial" panose="020B0604020202020204" pitchFamily="34" charset="0"/>
                        </a:rPr>
                        <a:t>Estructura propuesta</a:t>
                      </a:r>
                    </a:p>
                    <a:p>
                      <a:pPr algn="l" rtl="0" fontAlgn="b"/>
                      <a:endParaRPr lang="en-US" sz="300" b="1" i="0" u="sng" strike="noStrike" dirty="0">
                        <a:solidFill>
                          <a:srgbClr val="000000"/>
                        </a:solidFill>
                        <a:effectLst/>
                        <a:latin typeface="Arial" panose="020B0604020202020204" pitchFamily="34" charset="0"/>
                      </a:endParaRPr>
                    </a:p>
                  </a:txBody>
                  <a:tcPr marL="3010" marR="3010" marT="3010" marB="0" anchor="b">
                    <a:lnL>
                      <a:noFill/>
                    </a:lnL>
                    <a:lnR>
                      <a:noFill/>
                    </a:lnR>
                    <a:lnT>
                      <a:noFill/>
                    </a:lnT>
                    <a:lnB>
                      <a:noFill/>
                    </a:lnB>
                    <a:solidFill>
                      <a:schemeClr val="accent5"/>
                    </a:solidFill>
                  </a:tcPr>
                </a:tc>
                <a:tc hMerge="1">
                  <a:txBody>
                    <a:bodyPr/>
                    <a:lstStyle/>
                    <a:p>
                      <a:endParaRPr lang="en-US"/>
                    </a:p>
                  </a:txBody>
                  <a:tcPr/>
                </a:tc>
                <a:extLst>
                  <a:ext uri="{0D108BD9-81ED-4DB2-BD59-A6C34878D82A}">
                    <a16:rowId xmlns:a16="http://schemas.microsoft.com/office/drawing/2014/main" val="3466512008"/>
                  </a:ext>
                </a:extLst>
              </a:tr>
              <a:tr h="97378">
                <a:tc>
                  <a:txBody>
                    <a:bodyPr/>
                    <a:lstStyle/>
                    <a:p>
                      <a:pPr algn="l" fontAlgn="b"/>
                      <a:r>
                        <a:rPr lang="es-ES" sz="700" b="0" i="0" u="none" strike="noStrike" dirty="0">
                          <a:solidFill>
                            <a:srgbClr val="000000"/>
                          </a:solidFill>
                          <a:effectLst/>
                          <a:latin typeface="Arial" panose="020B0604020202020204" pitchFamily="34" charset="0"/>
                        </a:rPr>
                        <a:t>CAPÍTULO 1</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Disposiciones y principios generales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8780770"/>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s-ES" sz="700" b="0" i="0" u="none" strike="noStrike" dirty="0">
                          <a:solidFill>
                            <a:srgbClr val="000000"/>
                          </a:solidFill>
                          <a:effectLst/>
                          <a:latin typeface="Arial" panose="020B0604020202020204" pitchFamily="34" charset="0"/>
                        </a:rPr>
                        <a:t>Alcance y administración</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221318686"/>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s-ES" sz="700" b="0" i="0" u="none" strike="noStrike" dirty="0">
                          <a:solidFill>
                            <a:srgbClr val="000000"/>
                          </a:solidFill>
                          <a:effectLst/>
                          <a:latin typeface="Arial" panose="020B0604020202020204" pitchFamily="34" charset="0"/>
                        </a:rPr>
                        <a:t>Principios rectores</a:t>
                      </a:r>
                      <a:r>
                        <a:rPr lang="es-ES" sz="700" b="0" i="0" u="none" strike="noStrike" baseline="0" dirty="0">
                          <a:solidFill>
                            <a:srgbClr val="000000"/>
                          </a:solidFill>
                          <a:effectLst/>
                          <a:latin typeface="Arial" panose="020B0604020202020204" pitchFamily="34" charset="0"/>
                        </a:rPr>
                        <a:t> </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305354670"/>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es-ES" sz="700" b="0" i="0" u="none" strike="noStrike" baseline="0" dirty="0">
                          <a:solidFill>
                            <a:srgbClr val="000000"/>
                          </a:solidFill>
                          <a:effectLst/>
                          <a:latin typeface="Arial" panose="020B0604020202020204" pitchFamily="34" charset="0"/>
                        </a:rPr>
                        <a:t>Responsabilidad y rendición de cuentas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144776344"/>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4"/>
                      </a:pPr>
                      <a:r>
                        <a:rPr lang="es-ES" sz="700" b="0" i="0" u="none" strike="noStrike" dirty="0">
                          <a:solidFill>
                            <a:srgbClr val="000000"/>
                          </a:solidFill>
                          <a:effectLst/>
                          <a:latin typeface="Arial" panose="020B0604020202020204" pitchFamily="34" charset="0"/>
                        </a:rPr>
                        <a:t>Períodos de planificación y financieros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836910481"/>
                  </a:ext>
                </a:extLst>
              </a:tr>
              <a:tr h="97378">
                <a:tc>
                  <a:txBody>
                    <a:bodyPr/>
                    <a:lstStyle/>
                    <a:p>
                      <a:pPr algn="l" fontAlgn="b"/>
                      <a:r>
                        <a:rPr lang="es-ES" sz="700" b="0" i="0" u="none" strike="noStrike" dirty="0">
                          <a:solidFill>
                            <a:srgbClr val="000000"/>
                          </a:solidFill>
                          <a:effectLst/>
                          <a:latin typeface="Arial" panose="020B0604020202020204" pitchFamily="34" charset="0"/>
                        </a:rPr>
                        <a:t>CAPÍTULO 2</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Planificación </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6783757"/>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s-ES" sz="700" b="0" i="0" u="none" strike="noStrike" dirty="0">
                          <a:solidFill>
                            <a:srgbClr val="000000"/>
                          </a:solidFill>
                          <a:effectLst/>
                          <a:latin typeface="Arial" panose="020B0604020202020204" pitchFamily="34" charset="0"/>
                        </a:rPr>
                        <a:t>Ingresos</a:t>
                      </a:r>
                      <a:r>
                        <a:rPr lang="es-ES" sz="700" b="1" i="0" u="none" strike="noStrike" dirty="0">
                          <a:solidFill>
                            <a:srgbClr val="000000"/>
                          </a:solidFill>
                          <a:effectLst/>
                          <a:latin typeface="Arial" panose="020B0604020202020204" pitchFamily="34" charset="0"/>
                        </a:rPr>
                        <a:t> </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615822245"/>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s-ES" sz="700" b="0" i="0" u="none" strike="noStrike" dirty="0">
                          <a:solidFill>
                            <a:srgbClr val="000000"/>
                          </a:solidFill>
                          <a:effectLst/>
                          <a:latin typeface="Arial" panose="020B0604020202020204" pitchFamily="34" charset="0"/>
                        </a:rPr>
                        <a:t>A. Tasas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62035900"/>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s-ES" sz="700" b="0" i="0" u="none" strike="noStrike" dirty="0">
                          <a:solidFill>
                            <a:srgbClr val="000000"/>
                          </a:solidFill>
                          <a:effectLst/>
                          <a:latin typeface="Arial" panose="020B0604020202020204" pitchFamily="34" charset="0"/>
                        </a:rPr>
                        <a:t>B. Contribuciones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14934424"/>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s-ES" sz="700" b="0" i="0" u="none" strike="noStrike" dirty="0">
                          <a:solidFill>
                            <a:srgbClr val="000000"/>
                          </a:solidFill>
                          <a:effectLst/>
                          <a:latin typeface="Arial" panose="020B0604020202020204" pitchFamily="34" charset="0"/>
                        </a:rPr>
                        <a:t>C. Ingresos diversos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447121123"/>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s-ES" sz="700" b="0" i="0" u="none" strike="noStrike" dirty="0">
                          <a:solidFill>
                            <a:srgbClr val="000000"/>
                          </a:solidFill>
                          <a:effectLst/>
                          <a:latin typeface="Arial" panose="020B0604020202020204" pitchFamily="34" charset="0"/>
                        </a:rPr>
                        <a:t>D. Contribuciones financieras voluntarias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628106826"/>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s-ES" sz="700" b="0" i="0" u="none" strike="noStrike" dirty="0">
                          <a:solidFill>
                            <a:srgbClr val="000000"/>
                          </a:solidFill>
                          <a:effectLst/>
                          <a:latin typeface="Arial" panose="020B0604020202020204" pitchFamily="34" charset="0"/>
                        </a:rPr>
                        <a:t>E. Donativos y donaciones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53501542"/>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s-ES" sz="700" b="0" i="0" u="none" strike="noStrike" dirty="0">
                          <a:solidFill>
                            <a:srgbClr val="000000"/>
                          </a:solidFill>
                          <a:effectLst/>
                          <a:latin typeface="Arial" panose="020B0604020202020204" pitchFamily="34" charset="0"/>
                        </a:rPr>
                        <a:t>Programa de trabajo y presupuesto</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106480250"/>
                  </a:ext>
                </a:extLst>
              </a:tr>
              <a:tr h="973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700" b="0" i="0" u="none" strike="noStrike" dirty="0">
                          <a:solidFill>
                            <a:srgbClr val="000000"/>
                          </a:solidFill>
                          <a:effectLst/>
                          <a:latin typeface="Arial" panose="020B0604020202020204" pitchFamily="34" charset="0"/>
                        </a:rPr>
                        <a:t>CAPÍTULO 3</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Aplicación</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716231455"/>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a:tabLst/>
                        <a:defRPr/>
                      </a:pPr>
                      <a:r>
                        <a:rPr lang="es-ES" sz="700" b="0" i="0" u="none" strike="noStrike" dirty="0">
                          <a:solidFill>
                            <a:srgbClr val="000000"/>
                          </a:solidFill>
                          <a:effectLst/>
                          <a:latin typeface="Arial" panose="020B0604020202020204" pitchFamily="34" charset="0"/>
                          <a:ea typeface="+mn-ea"/>
                          <a:cs typeface="+mn-cs"/>
                        </a:rPr>
                        <a:t>Consignaciones presupuestarias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33969125"/>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Tx/>
                        <a:buAutoNum type="romanUcPeriod" startAt="2"/>
                        <a:tabLst/>
                        <a:defRPr/>
                      </a:pPr>
                      <a:r>
                        <a:rPr lang="es-ES" sz="700" b="0" i="0" u="none" strike="noStrike" dirty="0">
                          <a:solidFill>
                            <a:srgbClr val="000000"/>
                          </a:solidFill>
                          <a:effectLst/>
                          <a:latin typeface="Arial" panose="020B0604020202020204" pitchFamily="34" charset="0"/>
                          <a:ea typeface="+mn-ea"/>
                          <a:cs typeface="+mn-cs"/>
                        </a:rPr>
                        <a:t>Adquisiciones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91828316"/>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3"/>
                        <a:tabLst/>
                        <a:defRPr/>
                      </a:pPr>
                      <a:r>
                        <a:rPr lang="es-ES" sz="700" b="0" i="0" u="none" strike="noStrike" dirty="0">
                          <a:solidFill>
                            <a:srgbClr val="000000"/>
                          </a:solidFill>
                          <a:effectLst/>
                          <a:latin typeface="Arial" panose="020B0604020202020204" pitchFamily="34" charset="0"/>
                          <a:ea typeface="+mn-ea"/>
                          <a:cs typeface="+mn-cs"/>
                        </a:rPr>
                        <a:t>Colaboradores encargados de la ejecución </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46133652"/>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4"/>
                        <a:tabLst/>
                        <a:defRPr/>
                      </a:pPr>
                      <a:r>
                        <a:rPr lang="es-ES" sz="700" b="0" i="0" u="none" strike="noStrike" dirty="0">
                          <a:solidFill>
                            <a:srgbClr val="000000"/>
                          </a:solidFill>
                          <a:effectLst/>
                          <a:latin typeface="Arial" panose="020B0604020202020204" pitchFamily="34" charset="0"/>
                          <a:ea typeface="+mn-ea"/>
                          <a:cs typeface="+mn-cs"/>
                        </a:rPr>
                        <a:t>Custodia y gestión de bienes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048615823"/>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5"/>
                        <a:tabLst/>
                        <a:defRPr/>
                      </a:pPr>
                      <a:r>
                        <a:rPr lang="es-ES" sz="700" b="0" i="0" u="none" strike="noStrike" dirty="0">
                          <a:solidFill>
                            <a:srgbClr val="000000"/>
                          </a:solidFill>
                          <a:effectLst/>
                          <a:latin typeface="Arial" panose="020B0604020202020204" pitchFamily="34" charset="0"/>
                          <a:ea typeface="+mn-ea"/>
                          <a:cs typeface="+mn-cs"/>
                        </a:rPr>
                        <a:t>Contabilidad</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2537396"/>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6"/>
                        <a:tabLst/>
                        <a:defRPr/>
                      </a:pPr>
                      <a:r>
                        <a:rPr lang="es-ES" sz="700" b="0" i="0" u="none" strike="noStrike" dirty="0">
                          <a:solidFill>
                            <a:srgbClr val="000000"/>
                          </a:solidFill>
                          <a:effectLst/>
                          <a:latin typeface="Arial" panose="020B0604020202020204" pitchFamily="34" charset="0"/>
                          <a:ea typeface="+mn-ea"/>
                          <a:cs typeface="+mn-cs"/>
                        </a:rPr>
                        <a:t>Gestión de la tesorería y las inversiones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560371128"/>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l" defTabSz="914400" rtl="0" eaLnBrk="1" fontAlgn="b" latinLnBrk="0" hangingPunct="1">
                        <a:lnSpc>
                          <a:spcPct val="100000"/>
                        </a:lnSpc>
                        <a:spcBef>
                          <a:spcPts val="0"/>
                        </a:spcBef>
                        <a:spcAft>
                          <a:spcPts val="0"/>
                        </a:spcAft>
                        <a:buClrTx/>
                        <a:buSzTx/>
                        <a:buFont typeface="+mj-lt"/>
                        <a:buNone/>
                        <a:tabLst/>
                        <a:defRPr/>
                      </a:pPr>
                      <a:r>
                        <a:rPr lang="es-ES" sz="700" b="0" i="0" u="none" strike="noStrike" dirty="0">
                          <a:solidFill>
                            <a:srgbClr val="000000"/>
                          </a:solidFill>
                          <a:effectLst/>
                          <a:latin typeface="Arial" panose="020B0604020202020204" pitchFamily="34" charset="0"/>
                          <a:ea typeface="+mn-ea"/>
                          <a:cs typeface="+mn-cs"/>
                        </a:rPr>
                        <a:t>VII.     </a:t>
                      </a:r>
                      <a:r>
                        <a:rPr lang="es-ES" sz="700" b="0" i="0" u="none" strike="noStrike" baseline="0" dirty="0">
                          <a:solidFill>
                            <a:srgbClr val="000000"/>
                          </a:solidFill>
                          <a:effectLst/>
                          <a:latin typeface="Arial" panose="020B0604020202020204" pitchFamily="34" charset="0"/>
                          <a:ea typeface="+mn-ea"/>
                          <a:cs typeface="+mn-cs"/>
                        </a:rPr>
                        <a:t> Carácter graciable</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42176459"/>
                  </a:ext>
                </a:extLst>
              </a:tr>
              <a:tr h="97378">
                <a:tc>
                  <a:txBody>
                    <a:bodyPr/>
                    <a:lstStyle/>
                    <a:p>
                      <a:pPr algn="l" fontAlgn="b"/>
                      <a:r>
                        <a:rPr lang="es-ES" sz="700" b="0" i="0" u="none" strike="noStrike" dirty="0">
                          <a:solidFill>
                            <a:srgbClr val="000000"/>
                          </a:solidFill>
                          <a:effectLst/>
                          <a:latin typeface="Arial" panose="020B0604020202020204" pitchFamily="34" charset="0"/>
                        </a:rPr>
                        <a:t>CAPÍTULO 4</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Presentación de informes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128835016"/>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s-ES" sz="700" b="0" i="0" u="none" strike="noStrike" dirty="0">
                          <a:solidFill>
                            <a:srgbClr val="000000"/>
                          </a:solidFill>
                          <a:effectLst/>
                          <a:latin typeface="Arial" panose="020B0604020202020204" pitchFamily="34" charset="0"/>
                        </a:rPr>
                        <a:t>Estados financieros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1043887"/>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s-ES" sz="700" b="0" i="0" u="none" strike="noStrike" dirty="0">
                          <a:solidFill>
                            <a:srgbClr val="000000"/>
                          </a:solidFill>
                          <a:effectLst/>
                          <a:latin typeface="Arial" panose="020B0604020202020204" pitchFamily="34" charset="0"/>
                        </a:rPr>
                        <a:t>Informes de rendimiento</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44171865"/>
                  </a:ext>
                </a:extLst>
              </a:tr>
              <a:tr h="97378">
                <a:tc>
                  <a:txBody>
                    <a:bodyPr/>
                    <a:lstStyle/>
                    <a:p>
                      <a:pPr algn="l" fontAlgn="b"/>
                      <a:r>
                        <a:rPr lang="es-ES" sz="700" b="0" i="0" u="none" strike="noStrike" dirty="0">
                          <a:solidFill>
                            <a:srgbClr val="000000"/>
                          </a:solidFill>
                          <a:effectLst/>
                          <a:latin typeface="Arial" panose="020B0604020202020204" pitchFamily="34" charset="0"/>
                        </a:rPr>
                        <a:t>CAPÍTULO 5</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Seguimiento y control</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819771201"/>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s-ES" sz="700" b="0" i="0" u="none" strike="noStrike" dirty="0">
                          <a:solidFill>
                            <a:srgbClr val="000000"/>
                          </a:solidFill>
                          <a:effectLst/>
                          <a:latin typeface="Arial" panose="020B0604020202020204" pitchFamily="34" charset="0"/>
                        </a:rPr>
                        <a:t>Gestión de riesgos y supervisión del rendimiento</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09032507"/>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s-ES" sz="700" b="0" i="0" u="none" strike="noStrike" dirty="0">
                          <a:solidFill>
                            <a:srgbClr val="000000"/>
                          </a:solidFill>
                          <a:effectLst/>
                          <a:latin typeface="Arial" panose="020B0604020202020204" pitchFamily="34" charset="0"/>
                        </a:rPr>
                        <a:t>Control interno</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5669250"/>
                  </a:ext>
                </a:extLst>
              </a:tr>
              <a:tr h="973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700" b="0" i="0" u="none" strike="noStrike" dirty="0">
                          <a:solidFill>
                            <a:srgbClr val="000000"/>
                          </a:solidFill>
                          <a:effectLst/>
                          <a:latin typeface="Arial" panose="020B0604020202020204" pitchFamily="34" charset="0"/>
                        </a:rPr>
                        <a:t>CAPÍTULO 6</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Supervisión independiente</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63452454"/>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s-ES" sz="700" b="0" i="0" u="none" strike="noStrike" dirty="0">
                          <a:solidFill>
                            <a:srgbClr val="000000"/>
                          </a:solidFill>
                          <a:effectLst/>
                          <a:latin typeface="Arial" panose="020B0604020202020204" pitchFamily="34" charset="0"/>
                        </a:rPr>
                        <a:t>Carta de Supervisión Interna</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4991759"/>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s-ES" sz="700" b="0" i="0" u="none" strike="noStrike" dirty="0">
                          <a:solidFill>
                            <a:srgbClr val="000000"/>
                          </a:solidFill>
                          <a:effectLst/>
                          <a:latin typeface="Arial" panose="020B0604020202020204" pitchFamily="34" charset="0"/>
                        </a:rPr>
                        <a:t>Auditor externo</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59464438"/>
                  </a:ext>
                </a:extLst>
              </a:tr>
              <a:tr h="97378">
                <a:tc>
                  <a:txBody>
                    <a:bodyPr/>
                    <a:lstStyle/>
                    <a:p>
                      <a:pPr algn="l" rtl="0"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es-ES" sz="700" b="0" i="0" u="none" strike="noStrike" dirty="0">
                          <a:effectLst/>
                          <a:latin typeface="Arial" panose="020B0604020202020204" pitchFamily="34" charset="0"/>
                        </a:rPr>
                        <a:t>Comisión Consultiva Independiente de Supervisión</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517406282"/>
                  </a:ext>
                </a:extLst>
              </a:tr>
              <a:tr h="570908">
                <a:tc>
                  <a:txBody>
                    <a:bodyPr/>
                    <a:lstStyle/>
                    <a:p>
                      <a:pPr algn="l" fontAlgn="b"/>
                      <a:r>
                        <a:rPr lang="es-ES" sz="700" b="0" i="0" u="none" strike="noStrike" dirty="0">
                          <a:solidFill>
                            <a:srgbClr val="000000"/>
                          </a:solidFill>
                          <a:effectLst/>
                          <a:latin typeface="Arial" panose="020B0604020202020204" pitchFamily="34" charset="0"/>
                        </a:rPr>
                        <a:t>CAPÍTULO 7</a:t>
                      </a:r>
                    </a:p>
                  </a:txBody>
                  <a:tcPr marL="3010" marR="3010" marT="3010" marB="0">
                    <a:lnL>
                      <a:noFill/>
                    </a:lnL>
                    <a:lnR>
                      <a:noFill/>
                    </a:lnR>
                    <a:lnT>
                      <a:noFill/>
                    </a:lnT>
                    <a:lnB>
                      <a:noFill/>
                    </a:lnB>
                    <a:solidFill>
                      <a:schemeClr val="accent5"/>
                    </a:solidFill>
                  </a:tcPr>
                </a:tc>
                <a:tc>
                  <a:txBody>
                    <a:bodyPr/>
                    <a:lstStyle/>
                    <a:p>
                      <a:pPr algn="l" fontAlgn="b"/>
                      <a:r>
                        <a:rPr lang="es-ES" sz="700" b="1" i="0" u="none" strike="noStrike" dirty="0">
                          <a:solidFill>
                            <a:srgbClr val="000000"/>
                          </a:solidFill>
                          <a:effectLst/>
                          <a:latin typeface="Arial" panose="020B0604020202020204" pitchFamily="34" charset="0"/>
                        </a:rPr>
                        <a:t>Definiciones y anexos</a:t>
                      </a:r>
                    </a:p>
                    <a:p>
                      <a:pPr algn="l" fontAlgn="b"/>
                      <a:r>
                        <a:rPr lang="es-ES" sz="700" b="0" i="0" u="none" strike="noStrike" baseline="0" dirty="0">
                          <a:solidFill>
                            <a:srgbClr val="000000"/>
                          </a:solidFill>
                          <a:effectLst/>
                          <a:latin typeface="Arial" panose="020B0604020202020204" pitchFamily="34" charset="0"/>
                        </a:rPr>
                        <a:t>ANEXOS</a:t>
                      </a:r>
                    </a:p>
                    <a:p>
                      <a:pPr algn="l" fontAlgn="b"/>
                      <a:r>
                        <a:rPr lang="es-ES" sz="700" b="0" i="0" u="none" strike="noStrike" baseline="0" dirty="0">
                          <a:solidFill>
                            <a:srgbClr val="000000"/>
                          </a:solidFill>
                          <a:effectLst/>
                          <a:latin typeface="Arial" panose="020B0604020202020204" pitchFamily="34" charset="0"/>
                        </a:rPr>
                        <a:t>Anexo </a:t>
                      </a:r>
                      <a:r>
                        <a:rPr lang="es-ES" sz="700" b="0" i="0" u="none" strike="noStrike" baseline="0" dirty="0" smtClean="0">
                          <a:solidFill>
                            <a:srgbClr val="000000"/>
                          </a:solidFill>
                          <a:effectLst/>
                          <a:latin typeface="Arial" panose="020B0604020202020204" pitchFamily="34" charset="0"/>
                        </a:rPr>
                        <a:t>I - Carta </a:t>
                      </a:r>
                      <a:r>
                        <a:rPr lang="es-ES" sz="700" b="0" i="0" u="none" strike="noStrike" baseline="0" dirty="0">
                          <a:solidFill>
                            <a:srgbClr val="000000"/>
                          </a:solidFill>
                          <a:effectLst/>
                          <a:latin typeface="Arial" panose="020B0604020202020204" pitchFamily="34" charset="0"/>
                        </a:rPr>
                        <a:t>de Supervisión Interna de la OMPI</a:t>
                      </a:r>
                    </a:p>
                    <a:p>
                      <a:pPr algn="l" fontAlgn="b"/>
                      <a:r>
                        <a:rPr lang="es-ES" sz="700" b="0" i="0" u="none" strike="noStrike" baseline="0" dirty="0">
                          <a:solidFill>
                            <a:srgbClr val="000000"/>
                          </a:solidFill>
                          <a:effectLst/>
                          <a:latin typeface="Arial" panose="020B0604020202020204" pitchFamily="34" charset="0"/>
                        </a:rPr>
                        <a:t>Anexo </a:t>
                      </a:r>
                      <a:r>
                        <a:rPr lang="es-ES" sz="700" b="0" i="0" u="none" strike="noStrike" baseline="0" dirty="0" smtClean="0">
                          <a:solidFill>
                            <a:srgbClr val="000000"/>
                          </a:solidFill>
                          <a:effectLst/>
                          <a:latin typeface="Arial" panose="020B0604020202020204" pitchFamily="34" charset="0"/>
                        </a:rPr>
                        <a:t>II - Mandato </a:t>
                      </a:r>
                      <a:r>
                        <a:rPr lang="es-ES" sz="700" b="0" i="0" u="none" strike="noStrike" baseline="0" dirty="0">
                          <a:solidFill>
                            <a:srgbClr val="000000"/>
                          </a:solidFill>
                          <a:effectLst/>
                          <a:latin typeface="Arial" panose="020B0604020202020204" pitchFamily="34" charset="0"/>
                        </a:rPr>
                        <a:t>de la auditoría externa</a:t>
                      </a:r>
                    </a:p>
                    <a:p>
                      <a:pPr algn="l" fontAlgn="b"/>
                      <a:r>
                        <a:rPr lang="es-ES" sz="700" b="0" i="0" u="none" strike="noStrike" baseline="0" dirty="0">
                          <a:solidFill>
                            <a:srgbClr val="000000"/>
                          </a:solidFill>
                          <a:effectLst/>
                          <a:latin typeface="Arial" panose="020B0604020202020204" pitchFamily="34" charset="0"/>
                        </a:rPr>
                        <a:t>Anexo </a:t>
                      </a:r>
                      <a:r>
                        <a:rPr lang="es-ES" sz="700" b="0" i="0" u="none" strike="noStrike" baseline="0" dirty="0" smtClean="0">
                          <a:solidFill>
                            <a:srgbClr val="000000"/>
                          </a:solidFill>
                          <a:effectLst/>
                          <a:latin typeface="Arial" panose="020B0604020202020204" pitchFamily="34" charset="0"/>
                        </a:rPr>
                        <a:t>III - Mandato </a:t>
                      </a:r>
                      <a:r>
                        <a:rPr lang="es-ES" sz="700" b="0" i="0" u="none" strike="noStrike" baseline="0" dirty="0">
                          <a:solidFill>
                            <a:srgbClr val="000000"/>
                          </a:solidFill>
                          <a:effectLst/>
                          <a:latin typeface="Arial" panose="020B0604020202020204" pitchFamily="34" charset="0"/>
                        </a:rPr>
                        <a:t>de la Comisión Consultiva Independiente de Supervisión de la OMPI</a:t>
                      </a:r>
                    </a:p>
                    <a:p>
                      <a:pPr algn="l" fontAlgn="b"/>
                      <a:r>
                        <a:rPr lang="es-ES" sz="700" b="0" i="0" u="none" strike="noStrike" baseline="0" dirty="0">
                          <a:solidFill>
                            <a:srgbClr val="000000"/>
                          </a:solidFill>
                          <a:effectLst/>
                          <a:latin typeface="Arial" panose="020B0604020202020204" pitchFamily="34" charset="0"/>
                        </a:rPr>
                        <a:t>Anexo </a:t>
                      </a:r>
                      <a:r>
                        <a:rPr lang="es-ES" sz="700" b="0" i="0" u="none" strike="noStrike" baseline="0" dirty="0" smtClean="0">
                          <a:solidFill>
                            <a:srgbClr val="000000"/>
                          </a:solidFill>
                          <a:effectLst/>
                          <a:latin typeface="Arial" panose="020B0604020202020204" pitchFamily="34" charset="0"/>
                        </a:rPr>
                        <a:t>IV - Procedimiento </a:t>
                      </a:r>
                      <a:r>
                        <a:rPr lang="es-ES" sz="700" b="0" i="0" u="none" strike="noStrike" baseline="0" dirty="0">
                          <a:solidFill>
                            <a:srgbClr val="000000"/>
                          </a:solidFill>
                          <a:effectLst/>
                          <a:latin typeface="Arial" panose="020B0604020202020204" pitchFamily="34" charset="0"/>
                        </a:rPr>
                        <a:t>de selección de los miembros de la </a:t>
                      </a:r>
                      <a:r>
                        <a:rPr lang="es-ES" sz="700" b="0" i="0" u="none" strike="noStrike" baseline="0" dirty="0" smtClean="0">
                          <a:solidFill>
                            <a:srgbClr val="000000"/>
                          </a:solidFill>
                          <a:effectLst/>
                          <a:latin typeface="Arial" panose="020B0604020202020204" pitchFamily="34" charset="0"/>
                        </a:rPr>
                        <a:t>CCIS</a:t>
                      </a:r>
                      <a:endParaRPr lang="es-ES" sz="700" b="0" i="0" u="none" strike="noStrike" baseline="0"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775286065"/>
                  </a:ext>
                </a:extLst>
              </a:tr>
            </a:tbl>
          </a:graphicData>
        </a:graphic>
      </p:graphicFrame>
    </p:spTree>
    <p:extLst>
      <p:ext uri="{BB962C8B-B14F-4D97-AF65-F5344CB8AC3E}">
        <p14:creationId xmlns:p14="http://schemas.microsoft.com/office/powerpoint/2010/main" val="7992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Marco normativo de la OMPI</a:t>
            </a:r>
          </a:p>
        </p:txBody>
      </p:sp>
      <p:sp>
        <p:nvSpPr>
          <p:cNvPr id="13" name="Slide Number Placeholder 4"/>
          <p:cNvSpPr>
            <a:spLocks noGrp="1"/>
          </p:cNvSpPr>
          <p:nvPr>
            <p:ph type="sldNum" sz="quarter" idx="10"/>
          </p:nvPr>
        </p:nvSpPr>
        <p:spPr>
          <a:xfrm>
            <a:off x="11633200" y="6537960"/>
            <a:ext cx="508000" cy="31053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79EEDA-9492-4994-BB18-1005CD6866B1}" type="slidenum">
              <a:rPr kumimoji="0" lang="es-ES" sz="1100" b="0" i="0" u="none" strike="noStrike" kern="1200" cap="none" spc="0" normalizeH="0" baseline="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100" b="0" i="0" u="none" strike="noStrike" kern="1200" cap="none" spc="0" normalizeH="0" baseline="0" dirty="0">
              <a:ln>
                <a:noFill/>
              </a:ln>
              <a:solidFill>
                <a:srgbClr val="000000"/>
              </a:solidFill>
              <a:effectLst/>
              <a:uLnTx/>
              <a:uFillTx/>
              <a:latin typeface="Arial" charset="0"/>
              <a:ea typeface="+mn-ea"/>
              <a:cs typeface="Arial" charset="0"/>
            </a:endParaRPr>
          </a:p>
        </p:txBody>
      </p:sp>
      <p:graphicFrame>
        <p:nvGraphicFramePr>
          <p:cNvPr id="6" name="Diagram 5"/>
          <p:cNvGraphicFramePr/>
          <p:nvPr>
            <p:extLst>
              <p:ext uri="{D42A27DB-BD31-4B8C-83A1-F6EECF244321}">
                <p14:modId xmlns:p14="http://schemas.microsoft.com/office/powerpoint/2010/main" val="556934498"/>
              </p:ext>
            </p:extLst>
          </p:nvPr>
        </p:nvGraphicFramePr>
        <p:xfrm>
          <a:off x="457200" y="773978"/>
          <a:ext cx="3792995" cy="364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23528" y="4558357"/>
            <a:ext cx="8725329" cy="430887"/>
          </a:xfrm>
          <a:prstGeom prst="rect">
            <a:avLst/>
          </a:prstGeom>
          <a:solidFill>
            <a:schemeClr val="bg1"/>
          </a:solidFill>
          <a:ln>
            <a:solidFill>
              <a:srgbClr val="00B0F0"/>
            </a:solidFill>
          </a:ln>
        </p:spPr>
        <p:txBody>
          <a:bodyPr wrap="square" rtlCol="0">
            <a:spAutoFit/>
          </a:bodyPr>
          <a:lstStyle/>
          <a:p>
            <a:r>
              <a:rPr lang="es-ES" sz="1100" dirty="0"/>
              <a:t>La información que no es de carácter normativo puede presentarse en forma de </a:t>
            </a:r>
            <a:r>
              <a:rPr lang="es-ES" sz="1100" b="1" dirty="0"/>
              <a:t>preguntas frecuentes, formularios, plantillas, chats automáticos y otros formatos</a:t>
            </a:r>
            <a:r>
              <a:rPr lang="es-ES" sz="1100" dirty="0"/>
              <a:t>.</a:t>
            </a:r>
            <a:r>
              <a:rPr lang="es-ES" sz="1100" b="1" dirty="0"/>
              <a:t> </a:t>
            </a:r>
          </a:p>
        </p:txBody>
      </p:sp>
      <p:graphicFrame>
        <p:nvGraphicFramePr>
          <p:cNvPr id="11" name="Table 10"/>
          <p:cNvGraphicFramePr>
            <a:graphicFrameLocks noGrp="1"/>
          </p:cNvGraphicFramePr>
          <p:nvPr>
            <p:extLst>
              <p:ext uri="{D42A27DB-BD31-4B8C-83A1-F6EECF244321}">
                <p14:modId xmlns:p14="http://schemas.microsoft.com/office/powerpoint/2010/main" val="2720336047"/>
              </p:ext>
            </p:extLst>
          </p:nvPr>
        </p:nvGraphicFramePr>
        <p:xfrm>
          <a:off x="4427984" y="768144"/>
          <a:ext cx="4258816" cy="364783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43265711"/>
                    </a:ext>
                  </a:extLst>
                </a:gridCol>
                <a:gridCol w="2458616">
                  <a:extLst>
                    <a:ext uri="{9D8B030D-6E8A-4147-A177-3AD203B41FA5}">
                      <a16:colId xmlns:a16="http://schemas.microsoft.com/office/drawing/2014/main" val="4267181492"/>
                    </a:ext>
                  </a:extLst>
                </a:gridCol>
              </a:tblGrid>
              <a:tr h="201141">
                <a:tc>
                  <a:txBody>
                    <a:bodyPr/>
                    <a:lstStyle/>
                    <a:p>
                      <a:r>
                        <a:rPr lang="es-ES" sz="1000" dirty="0">
                          <a:solidFill>
                            <a:schemeClr val="tx1"/>
                          </a:solidFill>
                        </a:rPr>
                        <a:t>Jerarquía</a:t>
                      </a:r>
                    </a:p>
                  </a:txBody>
                  <a:tcPr marL="51435" marR="51435" marT="25718" marB="25718"/>
                </a:tc>
                <a:tc>
                  <a:txBody>
                    <a:bodyPr/>
                    <a:lstStyle/>
                    <a:p>
                      <a:r>
                        <a:rPr lang="es-ES" sz="1000" dirty="0">
                          <a:solidFill>
                            <a:schemeClr val="tx1"/>
                          </a:solidFill>
                        </a:rPr>
                        <a:t>Descripción</a:t>
                      </a:r>
                    </a:p>
                  </a:txBody>
                  <a:tcPr marL="51435" marR="51435" marT="25718" marB="25718"/>
                </a:tc>
                <a:extLst>
                  <a:ext uri="{0D108BD9-81ED-4DB2-BD59-A6C34878D82A}">
                    <a16:rowId xmlns:a16="http://schemas.microsoft.com/office/drawing/2014/main" val="3238796187"/>
                  </a:ext>
                </a:extLst>
              </a:tr>
              <a:tr h="11034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s-ES" sz="1000" b="1" dirty="0">
                          <a:solidFill>
                            <a:schemeClr val="tx1"/>
                          </a:solidFill>
                        </a:rPr>
                        <a:t>1. Reglamentos y decisiones de otros órganos de gobierno</a:t>
                      </a:r>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s-ES" sz="1000" dirty="0">
                          <a:solidFill>
                            <a:schemeClr val="dk1"/>
                          </a:solidFill>
                          <a:effectLst/>
                          <a:latin typeface="+mn-lt"/>
                          <a:ea typeface="+mn-ea"/>
                          <a:cs typeface="+mn-cs"/>
                        </a:rPr>
                        <a:t>Disposiciones contenidas en el Reglamento Financiero y Reglamentación Financiera y el Estatuto y Reglamento del Personal aprobados, respectivamente, por la Asamblea General y el Comité de Coordinación; decisiones de otros órganos rectores.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smtClean="0"/>
                    </a:p>
                  </a:txBody>
                  <a:tcPr marL="51435" marR="51435" marT="25718" marB="25718"/>
                </a:tc>
                <a:extLst>
                  <a:ext uri="{0D108BD9-81ED-4DB2-BD59-A6C34878D82A}">
                    <a16:rowId xmlns:a16="http://schemas.microsoft.com/office/drawing/2014/main" val="2614408694"/>
                  </a:ext>
                </a:extLst>
              </a:tr>
              <a:tr h="625550">
                <a:tc>
                  <a:txBody>
                    <a:bodyPr/>
                    <a:lstStyle/>
                    <a:p>
                      <a:r>
                        <a:rPr lang="es-ES" sz="1000" b="1" dirty="0">
                          <a:solidFill>
                            <a:schemeClr val="tx1"/>
                          </a:solidFill>
                          <a:latin typeface="+mn-lt"/>
                          <a:ea typeface="+mn-ea"/>
                          <a:cs typeface="+mn-cs"/>
                        </a:rPr>
                        <a:t>2. Reglas </a:t>
                      </a:r>
                    </a:p>
                  </a:txBody>
                  <a:tcPr marL="51435" marR="51435" marT="25718" marB="25718"/>
                </a:tc>
                <a:tc>
                  <a:txBody>
                    <a:bodyPr/>
                    <a:lstStyle/>
                    <a:p>
                      <a:r>
                        <a:rPr lang="es-ES" sz="1000" dirty="0">
                          <a:solidFill>
                            <a:schemeClr val="dk1"/>
                          </a:solidFill>
                          <a:effectLst/>
                          <a:latin typeface="+mn-lt"/>
                          <a:ea typeface="+mn-ea"/>
                          <a:cs typeface="+mn-cs"/>
                        </a:rPr>
                        <a:t>Reglas establecidas por el director general para la aplicación de dichos reglamentos. </a:t>
                      </a:r>
                    </a:p>
                  </a:txBody>
                  <a:tcPr marL="51435" marR="51435" marT="25718" marB="25718"/>
                </a:tc>
                <a:extLst>
                  <a:ext uri="{0D108BD9-81ED-4DB2-BD59-A6C34878D82A}">
                    <a16:rowId xmlns:a16="http://schemas.microsoft.com/office/drawing/2014/main" val="2302471606"/>
                  </a:ext>
                </a:extLst>
              </a:tr>
              <a:tr h="60234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s-ES" sz="1000" b="1" dirty="0">
                          <a:solidFill>
                            <a:schemeClr val="tx1"/>
                          </a:solidFill>
                          <a:latin typeface="+mn-lt"/>
                          <a:ea typeface="+mn-ea"/>
                          <a:cs typeface="+mn-cs"/>
                        </a:rPr>
                        <a:t>3.</a:t>
                      </a:r>
                      <a:r>
                        <a:rPr lang="es-ES" sz="1000" b="1" baseline="0" dirty="0">
                          <a:solidFill>
                            <a:schemeClr val="tx1"/>
                          </a:solidFill>
                          <a:latin typeface="+mn-lt"/>
                          <a:ea typeface="+mn-ea"/>
                          <a:cs typeface="+mn-cs"/>
                        </a:rPr>
                        <a:t> </a:t>
                      </a:r>
                      <a:r>
                        <a:rPr lang="es-ES" sz="1000" b="1" dirty="0">
                          <a:solidFill>
                            <a:schemeClr val="tx1"/>
                          </a:solidFill>
                          <a:latin typeface="+mn-lt"/>
                          <a:ea typeface="+mn-ea"/>
                          <a:cs typeface="+mn-cs"/>
                        </a:rPr>
                        <a:t>Órdenes de servicio</a:t>
                      </a:r>
                    </a:p>
                    <a:p>
                      <a:endParaRPr lang="en-US" sz="1000" b="1" dirty="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s-ES" sz="1000" dirty="0">
                          <a:solidFill>
                            <a:schemeClr val="dk1"/>
                          </a:solidFill>
                          <a:effectLst/>
                          <a:latin typeface="+mn-lt"/>
                          <a:ea typeface="+mn-ea"/>
                          <a:cs typeface="+mn-cs"/>
                        </a:rPr>
                        <a:t>Políticas y estrategias de alto nivel de la OMPI que regulan las operaciones y actividades de la Organización.</a:t>
                      </a:r>
                    </a:p>
                  </a:txBody>
                  <a:tcPr marL="51435" marR="51435" marT="25718" marB="25718"/>
                </a:tc>
                <a:extLst>
                  <a:ext uri="{0D108BD9-81ED-4DB2-BD59-A6C34878D82A}">
                    <a16:rowId xmlns:a16="http://schemas.microsoft.com/office/drawing/2014/main" val="541601627"/>
                  </a:ext>
                </a:extLst>
              </a:tr>
              <a:tr h="94547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s-ES" sz="1000" b="1" dirty="0"/>
                        <a:t>4. Procedimientos operativos estándar, manuales y directrices</a:t>
                      </a:r>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00" dirty="0">
                          <a:solidFill>
                            <a:schemeClr val="dk1"/>
                          </a:solidFill>
                          <a:effectLst/>
                          <a:latin typeface="+mn-lt"/>
                          <a:ea typeface="+mn-ea"/>
                          <a:cs typeface="+mn-cs"/>
                        </a:rPr>
                        <a:t>Documentación exhaustiva de los procedimientos estándar para la aplicación de dichos reglamentos, las instrucciones de servicio y otras políticas y estrategias.</a:t>
                      </a:r>
                    </a:p>
                  </a:txBody>
                  <a:tcPr marL="51435" marR="51435" marT="25718" marB="25718"/>
                </a:tc>
                <a:extLst>
                  <a:ext uri="{0D108BD9-81ED-4DB2-BD59-A6C34878D82A}">
                    <a16:rowId xmlns:a16="http://schemas.microsoft.com/office/drawing/2014/main" val="2887309817"/>
                  </a:ext>
                </a:extLst>
              </a:tr>
            </a:tbl>
          </a:graphicData>
        </a:graphic>
      </p:graphicFrame>
    </p:spTree>
    <p:extLst>
      <p:ext uri="{BB962C8B-B14F-4D97-AF65-F5344CB8AC3E}">
        <p14:creationId xmlns:p14="http://schemas.microsoft.com/office/powerpoint/2010/main" val="309739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Arrow Connector 76">
            <a:extLst>
              <a:ext uri="{FF2B5EF4-FFF2-40B4-BE49-F238E27FC236}">
                <a16:creationId xmlns:a16="http://schemas.microsoft.com/office/drawing/2014/main" id="{E3BB4715-3819-4CE2-9F24-D35601305B87}"/>
              </a:ext>
            </a:extLst>
          </p:cNvPr>
          <p:cNvCxnSpPr>
            <a:cxnSpLocks/>
          </p:cNvCxnSpPr>
          <p:nvPr/>
        </p:nvCxnSpPr>
        <p:spPr>
          <a:xfrm flipH="1" flipV="1">
            <a:off x="7505201" y="4059511"/>
            <a:ext cx="521918"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76">
            <a:extLst>
              <a:ext uri="{FF2B5EF4-FFF2-40B4-BE49-F238E27FC236}">
                <a16:creationId xmlns:a16="http://schemas.microsoft.com/office/drawing/2014/main" id="{BBADDEF0-2CE3-47DD-976C-F54A30E41B1A}"/>
              </a:ext>
            </a:extLst>
          </p:cNvPr>
          <p:cNvCxnSpPr>
            <a:cxnSpLocks/>
          </p:cNvCxnSpPr>
          <p:nvPr/>
        </p:nvCxnSpPr>
        <p:spPr>
          <a:xfrm flipH="1">
            <a:off x="7505026" y="3943066"/>
            <a:ext cx="480836" cy="110898"/>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9" name="Ovale 168">
            <a:extLst>
              <a:ext uri="{FF2B5EF4-FFF2-40B4-BE49-F238E27FC236}">
                <a16:creationId xmlns:a16="http://schemas.microsoft.com/office/drawing/2014/main" id="{B4EE9EB2-8423-487D-8486-01CA48FB4FAE}"/>
              </a:ext>
            </a:extLst>
          </p:cNvPr>
          <p:cNvSpPr/>
          <p:nvPr/>
        </p:nvSpPr>
        <p:spPr>
          <a:xfrm>
            <a:off x="7935856" y="3065238"/>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s-ES" sz="750" dirty="0">
              <a:solidFill>
                <a:schemeClr val="bg1"/>
              </a:solidFill>
            </a:endParaRPr>
          </a:p>
        </p:txBody>
      </p:sp>
      <p:cxnSp>
        <p:nvCxnSpPr>
          <p:cNvPr id="45" name="Straight Arrow Connector 76">
            <a:extLst>
              <a:ext uri="{FF2B5EF4-FFF2-40B4-BE49-F238E27FC236}">
                <a16:creationId xmlns:a16="http://schemas.microsoft.com/office/drawing/2014/main" id="{7B8FE627-EB52-4509-AB81-713F5E8889AC}"/>
              </a:ext>
            </a:extLst>
          </p:cNvPr>
          <p:cNvCxnSpPr>
            <a:cxnSpLocks/>
          </p:cNvCxnSpPr>
          <p:nvPr/>
        </p:nvCxnSpPr>
        <p:spPr>
          <a:xfrm flipH="1" flipV="1">
            <a:off x="7524251" y="2173561"/>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77">
            <a:extLst>
              <a:ext uri="{FF2B5EF4-FFF2-40B4-BE49-F238E27FC236}">
                <a16:creationId xmlns:a16="http://schemas.microsoft.com/office/drawing/2014/main" id="{D9B988C9-D1EC-4B2F-99D7-05D79B4A253D}"/>
              </a:ext>
            </a:extLst>
          </p:cNvPr>
          <p:cNvCxnSpPr>
            <a:cxnSpLocks/>
          </p:cNvCxnSpPr>
          <p:nvPr/>
        </p:nvCxnSpPr>
        <p:spPr>
          <a:xfrm flipH="1">
            <a:off x="7524251" y="2050650"/>
            <a:ext cx="469049" cy="122911"/>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5F8853E-2234-4AF2-A899-9FFE9843BF61}"/>
              </a:ext>
            </a:extLst>
          </p:cNvPr>
          <p:cNvSpPr/>
          <p:nvPr/>
        </p:nvSpPr>
        <p:spPr>
          <a:xfrm>
            <a:off x="7954331" y="1183663"/>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s-ES" sz="750" dirty="0">
              <a:solidFill>
                <a:schemeClr val="bg1"/>
              </a:solidFill>
            </a:endParaRPr>
          </a:p>
        </p:txBody>
      </p:sp>
      <p:sp>
        <p:nvSpPr>
          <p:cNvPr id="12" name="Dati 2">
            <a:extLst>
              <a:ext uri="{FF2B5EF4-FFF2-40B4-BE49-F238E27FC236}">
                <a16:creationId xmlns:a16="http://schemas.microsoft.com/office/drawing/2014/main" id="{FF4538A8-E013-4EFD-90D7-4C61ABFC67DE}"/>
              </a:ext>
            </a:extLst>
          </p:cNvPr>
          <p:cNvSpPr/>
          <p:nvPr/>
        </p:nvSpPr>
        <p:spPr bwMode="auto">
          <a:xfrm rot="7200000">
            <a:off x="2403587" y="2190890"/>
            <a:ext cx="763433" cy="901391"/>
          </a:xfrm>
          <a:prstGeom prst="flowChartInputOutput">
            <a:avLst/>
          </a:prstGeom>
          <a:gradFill>
            <a:gsLst>
              <a:gs pos="18000">
                <a:srgbClr val="0091DA">
                  <a:shade val="30000"/>
                  <a:satMod val="115000"/>
                </a:srgbClr>
              </a:gs>
              <a:gs pos="53000">
                <a:srgbClr val="0091DA">
                  <a:shade val="67500"/>
                  <a:satMod val="115000"/>
                </a:srgbClr>
              </a:gs>
              <a:gs pos="87000">
                <a:srgbClr val="00A3A1"/>
              </a:gs>
            </a:gsLst>
            <a:path path="circle">
              <a:fillToRect l="100000" t="100000"/>
            </a:path>
          </a:gradFill>
          <a:ln w="25400" cap="flat" cmpd="sng" algn="ctr">
            <a:noFill/>
            <a:prstDash val="solid"/>
          </a:ln>
          <a:effectLst/>
        </p:spPr>
        <p:txBody>
          <a:bodyPr anchor="ctr"/>
          <a:lstStyle/>
          <a:p>
            <a:pPr algn="ctr" defTabSz="717947" fontAlgn="auto" latinLnBrk="1">
              <a:spcBef>
                <a:spcPts val="0"/>
              </a:spcBef>
              <a:spcAft>
                <a:spcPts val="0"/>
              </a:spcAft>
              <a:defRPr/>
            </a:pPr>
            <a:endParaRPr lang="es-ES" sz="900" b="1" kern="0" dirty="0">
              <a:solidFill>
                <a:prstClr val="white"/>
              </a:solidFill>
              <a:latin typeface="맑은 고딕"/>
              <a:ea typeface="ＭＳ Ｐゴシック" panose="020B0600070205080204" pitchFamily="34" charset="-128"/>
              <a:cs typeface="Arial" panose="020B0604020202020204" pitchFamily="34" charset="0"/>
            </a:endParaRPr>
          </a:p>
        </p:txBody>
      </p:sp>
      <p:sp>
        <p:nvSpPr>
          <p:cNvPr id="14" name="모서리가 둥근 직사각형 58">
            <a:extLst>
              <a:ext uri="{FF2B5EF4-FFF2-40B4-BE49-F238E27FC236}">
                <a16:creationId xmlns:a16="http://schemas.microsoft.com/office/drawing/2014/main" id="{E20AEE92-D525-4D8E-AD02-A02C46EE12DC}"/>
              </a:ext>
            </a:extLst>
          </p:cNvPr>
          <p:cNvSpPr/>
          <p:nvPr/>
        </p:nvSpPr>
        <p:spPr>
          <a:xfrm>
            <a:off x="67612" y="1619406"/>
            <a:ext cx="2519570" cy="2798602"/>
          </a:xfrm>
          <a:prstGeom prst="rect">
            <a:avLst/>
          </a:prstGeom>
          <a:solidFill>
            <a:schemeClr val="bg1"/>
          </a:solidFill>
          <a:ln>
            <a:solidFill>
              <a:srgbClr val="4472C4">
                <a:lumMod val="75000"/>
              </a:srgbClr>
            </a:solidFill>
          </a:ln>
          <a:effectLst>
            <a:outerShdw blurRad="50800" dist="38100" dir="5400000" algn="t" rotWithShape="0">
              <a:prstClr val="black">
                <a:alpha val="40000"/>
              </a:prstClr>
            </a:outerShdw>
          </a:effectLst>
        </p:spPr>
        <p:txBody>
          <a:bodyPr lIns="54000" tIns="162000" rIns="54000" bIns="81000" anchor="ctr"/>
          <a:lstStyle/>
          <a:p>
            <a:pPr defTabSz="717947" eaLnBrk="0" hangingPunct="0">
              <a:spcBef>
                <a:spcPct val="0"/>
              </a:spcBef>
              <a:defRPr/>
            </a:pPr>
            <a:endParaRPr lang="es-ES" altLang="it-IT" sz="788" kern="0" dirty="0">
              <a:solidFill>
                <a:srgbClr val="4472C4">
                  <a:lumMod val="50000"/>
                </a:srgbClr>
              </a:solidFill>
              <a:latin typeface="Trebuchet MS" panose="020B0603020202020204" pitchFamily="34" charset="0"/>
              <a:cs typeface="Arial" panose="020B0604020202020204" pitchFamily="34" charset="0"/>
            </a:endParaRPr>
          </a:p>
        </p:txBody>
      </p:sp>
      <p:sp>
        <p:nvSpPr>
          <p:cNvPr id="15" name="양쪽 모서리가 둥근 사각형 27">
            <a:extLst>
              <a:ext uri="{FF2B5EF4-FFF2-40B4-BE49-F238E27FC236}">
                <a16:creationId xmlns:a16="http://schemas.microsoft.com/office/drawing/2014/main" id="{A8A94015-1048-4A25-9306-1BBADF4D2B64}"/>
              </a:ext>
            </a:extLst>
          </p:cNvPr>
          <p:cNvSpPr/>
          <p:nvPr/>
        </p:nvSpPr>
        <p:spPr bwMode="auto">
          <a:xfrm rot="5400000">
            <a:off x="1350112" y="138906"/>
            <a:ext cx="216000" cy="2781000"/>
          </a:xfrm>
          <a:prstGeom prst="round2SameRect">
            <a:avLst>
              <a:gd name="adj1" fmla="val 50000"/>
              <a:gd name="adj2" fmla="val 0"/>
            </a:avLst>
          </a:prstGeom>
          <a:solidFill>
            <a:srgbClr val="00338D"/>
          </a:solidFill>
          <a:ln w="25400" cap="flat" cmpd="sng" algn="ctr">
            <a:noFill/>
            <a:prstDash val="solid"/>
          </a:ln>
          <a:effectLst/>
        </p:spPr>
        <p:txBody>
          <a:bodyPr vert="vert270" tIns="0" rIns="54000" bIns="162000" anchor="ctr"/>
          <a:lstStyle/>
          <a:p>
            <a:pPr algn="ctr" defTabSz="717947" fontAlgn="auto" latinLnBrk="1">
              <a:lnSpc>
                <a:spcPct val="80000"/>
              </a:lnSpc>
              <a:spcBef>
                <a:spcPts val="0"/>
              </a:spcBef>
              <a:spcAft>
                <a:spcPts val="0"/>
              </a:spcAft>
              <a:defRPr/>
            </a:pPr>
            <a:r>
              <a:rPr lang="es-ES" sz="1050" b="1" dirty="0">
                <a:solidFill>
                  <a:srgbClr val="FFFFFF"/>
                </a:solidFill>
                <a:latin typeface="Trebuchet MS" panose="020B0603020202020204" pitchFamily="34" charset="0"/>
                <a:ea typeface="Verdana" panose="020B0604030504040204" pitchFamily="34" charset="0"/>
                <a:cs typeface="Verdana" panose="020B0604030504040204" pitchFamily="34" charset="0"/>
              </a:rPr>
              <a:t>Reglamento </a:t>
            </a:r>
            <a:r>
              <a:rPr lang="es-ES" sz="1050" b="1" i="1" dirty="0">
                <a:solidFill>
                  <a:srgbClr val="FFFFFF"/>
                </a:solidFill>
                <a:latin typeface="Trebuchet MS" panose="020B0603020202020204" pitchFamily="34" charset="0"/>
                <a:ea typeface="Verdana" panose="020B0604030504040204" pitchFamily="34" charset="0"/>
                <a:cs typeface="Verdana" panose="020B0604030504040204" pitchFamily="34" charset="0"/>
              </a:rPr>
              <a:t>actual</a:t>
            </a:r>
          </a:p>
        </p:txBody>
      </p:sp>
      <p:grpSp>
        <p:nvGrpSpPr>
          <p:cNvPr id="25" name="Gruppo 24">
            <a:extLst>
              <a:ext uri="{FF2B5EF4-FFF2-40B4-BE49-F238E27FC236}">
                <a16:creationId xmlns:a16="http://schemas.microsoft.com/office/drawing/2014/main" id="{A58B21E3-FF8D-4503-AE9C-288C6D53272E}"/>
              </a:ext>
            </a:extLst>
          </p:cNvPr>
          <p:cNvGrpSpPr/>
          <p:nvPr/>
        </p:nvGrpSpPr>
        <p:grpSpPr>
          <a:xfrm>
            <a:off x="363555" y="1869563"/>
            <a:ext cx="1737532" cy="2350145"/>
            <a:chOff x="1933559" y="2822133"/>
            <a:chExt cx="2316709" cy="2848661"/>
          </a:xfrm>
        </p:grpSpPr>
        <p:sp>
          <p:nvSpPr>
            <p:cNvPr id="26" name="Rectangle 1">
              <a:extLst>
                <a:ext uri="{FF2B5EF4-FFF2-40B4-BE49-F238E27FC236}">
                  <a16:creationId xmlns:a16="http://schemas.microsoft.com/office/drawing/2014/main" id="{1148F142-5DF1-4F63-9E91-102A0FBCA349}"/>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s-ES" sz="1350" dirty="0">
                <a:solidFill>
                  <a:prstClr val="white"/>
                </a:solidFill>
                <a:latin typeface="Arial"/>
              </a:endParaRPr>
            </a:p>
          </p:txBody>
        </p:sp>
        <p:sp>
          <p:nvSpPr>
            <p:cNvPr id="27" name="TextBox 17">
              <a:extLst>
                <a:ext uri="{FF2B5EF4-FFF2-40B4-BE49-F238E27FC236}">
                  <a16:creationId xmlns:a16="http://schemas.microsoft.com/office/drawing/2014/main" id="{FCD5A0E7-30C8-4FA8-89C5-6E41D502F818}"/>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s-ES" sz="1500" b="1" dirty="0" smtClean="0">
                  <a:solidFill>
                    <a:srgbClr val="335B74"/>
                  </a:solidFill>
                  <a:latin typeface="Arial"/>
                  <a:cs typeface="+mn-cs"/>
                </a:rPr>
                <a:t>Reglamento</a:t>
              </a:r>
            </a:p>
            <a:p>
              <a:pPr marL="108000" defTabSz="685800" fontAlgn="auto">
                <a:spcBef>
                  <a:spcPts val="0"/>
                </a:spcBef>
                <a:spcAft>
                  <a:spcPts val="450"/>
                </a:spcAft>
                <a:defRPr/>
              </a:pPr>
              <a:r>
                <a:rPr lang="es-ES" sz="1200" b="1" dirty="0" smtClean="0">
                  <a:solidFill>
                    <a:srgbClr val="335B74"/>
                  </a:solidFill>
                  <a:latin typeface="Arial"/>
                  <a:cs typeface="+mn-cs"/>
                </a:rPr>
                <a:t>n.º de artículos</a:t>
              </a:r>
            </a:p>
            <a:p>
              <a:pPr marL="108000" defTabSz="685800" fontAlgn="auto">
                <a:spcBef>
                  <a:spcPts val="0"/>
                </a:spcBef>
                <a:spcAft>
                  <a:spcPts val="450"/>
                </a:spcAft>
                <a:defRPr/>
              </a:pPr>
              <a:endParaRPr lang="es-ES" sz="1200" b="1" dirty="0" smtClean="0">
                <a:solidFill>
                  <a:srgbClr val="335B74"/>
                </a:solidFill>
                <a:latin typeface="Arial"/>
                <a:cs typeface="+mn-cs"/>
              </a:endParaRPr>
            </a:p>
            <a:p>
              <a:pPr marL="108000" defTabSz="685800" fontAlgn="auto">
                <a:spcBef>
                  <a:spcPts val="0"/>
                </a:spcBef>
                <a:spcAft>
                  <a:spcPts val="450"/>
                </a:spcAft>
                <a:defRPr/>
              </a:pPr>
              <a:endParaRPr lang="es-ES" sz="1200" b="1" dirty="0" smtClean="0">
                <a:solidFill>
                  <a:srgbClr val="335B74"/>
                </a:solidFill>
                <a:latin typeface="Arial"/>
                <a:cs typeface="+mn-cs"/>
              </a:endParaRPr>
            </a:p>
            <a:p>
              <a:pPr marL="108000" defTabSz="685800" fontAlgn="auto">
                <a:spcBef>
                  <a:spcPts val="0"/>
                </a:spcBef>
                <a:spcAft>
                  <a:spcPts val="900"/>
                </a:spcAft>
                <a:defRPr/>
              </a:pPr>
              <a:endParaRPr lang="es-ES" sz="1200" b="1" dirty="0" smtClean="0">
                <a:solidFill>
                  <a:srgbClr val="335B74"/>
                </a:solidFill>
                <a:latin typeface="Arial"/>
                <a:cs typeface="+mn-cs"/>
              </a:endParaRPr>
            </a:p>
            <a:p>
              <a:pPr marL="108000" defTabSz="685800" fontAlgn="auto">
                <a:spcBef>
                  <a:spcPts val="0"/>
                </a:spcBef>
                <a:spcAft>
                  <a:spcPts val="450"/>
                </a:spcAft>
                <a:defRPr/>
              </a:pPr>
              <a:r>
                <a:rPr lang="es-ES" sz="1200" b="1" dirty="0" smtClean="0">
                  <a:solidFill>
                    <a:srgbClr val="335B74"/>
                  </a:solidFill>
                  <a:latin typeface="Arial"/>
                  <a:cs typeface="+mn-cs"/>
                </a:rPr>
                <a:t>n.º de reglas</a:t>
              </a:r>
              <a:endParaRPr lang="es-ES" sz="1200" b="1" dirty="0">
                <a:solidFill>
                  <a:srgbClr val="335B74"/>
                </a:solidFill>
                <a:latin typeface="Arial"/>
                <a:cs typeface="+mn-cs"/>
              </a:endParaRPr>
            </a:p>
          </p:txBody>
        </p:sp>
      </p:grpSp>
      <p:pic>
        <p:nvPicPr>
          <p:cNvPr id="24" name="Immagine 23">
            <a:extLst>
              <a:ext uri="{FF2B5EF4-FFF2-40B4-BE49-F238E27FC236}">
                <a16:creationId xmlns:a16="http://schemas.microsoft.com/office/drawing/2014/main" id="{DFA66C00-3368-461F-8D63-C85DB6FC659E}"/>
              </a:ext>
            </a:extLst>
          </p:cNvPr>
          <p:cNvPicPr>
            <a:picLocks noChangeAspect="1"/>
          </p:cNvPicPr>
          <p:nvPr/>
        </p:nvPicPr>
        <p:blipFill>
          <a:blip r:embed="rId3"/>
          <a:stretch>
            <a:fillRect/>
          </a:stretch>
        </p:blipFill>
        <p:spPr>
          <a:xfrm>
            <a:off x="1934118" y="1891310"/>
            <a:ext cx="388702" cy="388702"/>
          </a:xfrm>
          <a:prstGeom prst="rect">
            <a:avLst/>
          </a:prstGeom>
          <a:ln>
            <a:noFill/>
          </a:ln>
        </p:spPr>
      </p:pic>
      <p:pic>
        <p:nvPicPr>
          <p:cNvPr id="19" name="Immagine 18">
            <a:extLst>
              <a:ext uri="{FF2B5EF4-FFF2-40B4-BE49-F238E27FC236}">
                <a16:creationId xmlns:a16="http://schemas.microsoft.com/office/drawing/2014/main" id="{C89232EB-AAA2-4D66-A69E-C46BF1DC699E}"/>
              </a:ext>
            </a:extLst>
          </p:cNvPr>
          <p:cNvPicPr>
            <a:picLocks noChangeAspect="1"/>
          </p:cNvPicPr>
          <p:nvPr/>
        </p:nvPicPr>
        <p:blipFill>
          <a:blip r:embed="rId4"/>
          <a:stretch>
            <a:fillRect/>
          </a:stretch>
        </p:blipFill>
        <p:spPr>
          <a:xfrm>
            <a:off x="1834996" y="3460643"/>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2" name="Ovale 1">
            <a:extLst>
              <a:ext uri="{FF2B5EF4-FFF2-40B4-BE49-F238E27FC236}">
                <a16:creationId xmlns:a16="http://schemas.microsoft.com/office/drawing/2014/main" id="{82398818-4E08-43CD-832C-446EF0245044}"/>
              </a:ext>
            </a:extLst>
          </p:cNvPr>
          <p:cNvSpPr/>
          <p:nvPr/>
        </p:nvSpPr>
        <p:spPr>
          <a:xfrm>
            <a:off x="1030771" y="2639539"/>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1350" b="1" dirty="0">
                <a:solidFill>
                  <a:prstClr val="white"/>
                </a:solidFill>
                <a:latin typeface="Arial"/>
              </a:rPr>
              <a:t>77</a:t>
            </a:r>
          </a:p>
        </p:txBody>
      </p:sp>
      <p:sp>
        <p:nvSpPr>
          <p:cNvPr id="28" name="Ovale 27">
            <a:extLst>
              <a:ext uri="{FF2B5EF4-FFF2-40B4-BE49-F238E27FC236}">
                <a16:creationId xmlns:a16="http://schemas.microsoft.com/office/drawing/2014/main" id="{70034FDE-0308-4DDC-A13D-22658FDB5A5D}"/>
              </a:ext>
            </a:extLst>
          </p:cNvPr>
          <p:cNvSpPr/>
          <p:nvPr/>
        </p:nvSpPr>
        <p:spPr>
          <a:xfrm>
            <a:off x="1030771"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1350" b="1" dirty="0">
                <a:solidFill>
                  <a:prstClr val="white"/>
                </a:solidFill>
                <a:latin typeface="Arial"/>
              </a:rPr>
              <a:t>71</a:t>
            </a:r>
          </a:p>
        </p:txBody>
      </p:sp>
      <p:sp>
        <p:nvSpPr>
          <p:cNvPr id="29" name="모서리가 둥근 직사각형 58">
            <a:extLst>
              <a:ext uri="{FF2B5EF4-FFF2-40B4-BE49-F238E27FC236}">
                <a16:creationId xmlns:a16="http://schemas.microsoft.com/office/drawing/2014/main" id="{4348C83A-2DD1-4282-8ED0-DAE47412F288}"/>
              </a:ext>
            </a:extLst>
          </p:cNvPr>
          <p:cNvSpPr/>
          <p:nvPr/>
        </p:nvSpPr>
        <p:spPr>
          <a:xfrm>
            <a:off x="2905312" y="1637407"/>
            <a:ext cx="2519100" cy="2799900"/>
          </a:xfrm>
          <a:prstGeom prst="rect">
            <a:avLst/>
          </a:prstGeom>
          <a:solidFill>
            <a:schemeClr val="bg2"/>
          </a:solidFill>
          <a:ln w="9525" cap="flat" cmpd="sng" algn="ctr">
            <a:solidFill>
              <a:srgbClr val="4472C4">
                <a:lumMod val="75000"/>
              </a:srgbClr>
            </a:solidFill>
            <a:prstDash val="solid"/>
          </a:ln>
          <a:effectLst>
            <a:outerShdw blurRad="50800" dist="38100" dir="5400000" algn="t" rotWithShape="0">
              <a:prstClr val="black">
                <a:alpha val="40000"/>
              </a:prstClr>
            </a:outerShdw>
          </a:effectLst>
        </p:spPr>
        <p:txBody>
          <a:bodyPr lIns="54000" tIns="162000" rIns="54000" bIns="81000"/>
          <a:lstStyle/>
          <a:p>
            <a:pPr defTabSz="717947" fontAlgn="auto">
              <a:spcBef>
                <a:spcPts val="450"/>
              </a:spcBef>
              <a:spcAft>
                <a:spcPts val="0"/>
              </a:spcAft>
              <a:defRPr/>
            </a:pPr>
            <a:endParaRPr lang="es-ES" altLang="it-IT" sz="825" kern="0" dirty="0">
              <a:solidFill>
                <a:srgbClr val="4472C4">
                  <a:lumMod val="50000"/>
                </a:srgbClr>
              </a:solidFill>
              <a:latin typeface="Trebuchet MS" panose="020B0603020202020204" pitchFamily="34" charset="0"/>
              <a:cs typeface="Arial" panose="020B0604020202020204" pitchFamily="34" charset="0"/>
            </a:endParaRPr>
          </a:p>
        </p:txBody>
      </p:sp>
      <p:sp>
        <p:nvSpPr>
          <p:cNvPr id="18" name="양쪽 모서리가 둥근 사각형 27">
            <a:extLst>
              <a:ext uri="{FF2B5EF4-FFF2-40B4-BE49-F238E27FC236}">
                <a16:creationId xmlns:a16="http://schemas.microsoft.com/office/drawing/2014/main" id="{234F7DA4-7541-4256-8C0A-315453E9D6D2}"/>
              </a:ext>
            </a:extLst>
          </p:cNvPr>
          <p:cNvSpPr/>
          <p:nvPr/>
        </p:nvSpPr>
        <p:spPr bwMode="auto">
          <a:xfrm rot="16210527">
            <a:off x="3925811" y="3070631"/>
            <a:ext cx="245281" cy="2781000"/>
          </a:xfrm>
          <a:prstGeom prst="round2SameRect">
            <a:avLst>
              <a:gd name="adj1" fmla="val 50000"/>
              <a:gd name="adj2" fmla="val 0"/>
            </a:avLst>
          </a:prstGeom>
          <a:solidFill>
            <a:srgbClr val="6D2077"/>
          </a:solidFill>
          <a:ln w="25400" cap="flat" cmpd="sng" algn="ctr">
            <a:noFill/>
            <a:prstDash val="solid"/>
          </a:ln>
          <a:effectLst/>
        </p:spPr>
        <p:txBody>
          <a:bodyPr vert="vert" anchor="ctr"/>
          <a:lstStyle/>
          <a:p>
            <a:pPr algn="ctr" defTabSz="717947" fontAlgn="auto" latinLnBrk="1">
              <a:spcBef>
                <a:spcPts val="0"/>
              </a:spcBef>
              <a:spcAft>
                <a:spcPts val="0"/>
              </a:spcAft>
              <a:defRPr/>
            </a:pPr>
            <a:r>
              <a:rPr lang="es-ES" sz="1050" b="1" dirty="0">
                <a:solidFill>
                  <a:srgbClr val="FFFFFF"/>
                </a:solidFill>
                <a:latin typeface="Trebuchet MS" panose="020B0603020202020204" pitchFamily="34" charset="0"/>
                <a:ea typeface="Verdana" panose="020B0604030504040204" pitchFamily="34" charset="0"/>
                <a:cs typeface="Verdana" panose="020B0604030504040204" pitchFamily="34" charset="0"/>
              </a:rPr>
              <a:t>Reglamento </a:t>
            </a:r>
            <a:r>
              <a:rPr lang="es-ES" sz="1050" b="1" i="1" dirty="0">
                <a:solidFill>
                  <a:srgbClr val="FFFFFF"/>
                </a:solidFill>
                <a:latin typeface="Trebuchet MS" panose="020B0603020202020204" pitchFamily="34" charset="0"/>
                <a:ea typeface="Verdana" panose="020B0604030504040204" pitchFamily="34" charset="0"/>
                <a:cs typeface="Verdana" panose="020B0604030504040204" pitchFamily="34" charset="0"/>
              </a:rPr>
              <a:t>propuesto</a:t>
            </a:r>
          </a:p>
        </p:txBody>
      </p:sp>
      <p:grpSp>
        <p:nvGrpSpPr>
          <p:cNvPr id="30" name="Gruppo 29">
            <a:extLst>
              <a:ext uri="{FF2B5EF4-FFF2-40B4-BE49-F238E27FC236}">
                <a16:creationId xmlns:a16="http://schemas.microsoft.com/office/drawing/2014/main" id="{076EB631-059E-442A-84BD-B8585BE3841B}"/>
              </a:ext>
            </a:extLst>
          </p:cNvPr>
          <p:cNvGrpSpPr/>
          <p:nvPr/>
        </p:nvGrpSpPr>
        <p:grpSpPr>
          <a:xfrm>
            <a:off x="3323883" y="1869564"/>
            <a:ext cx="1737532" cy="2350145"/>
            <a:chOff x="1933559" y="2822133"/>
            <a:chExt cx="2316709" cy="2848661"/>
          </a:xfrm>
        </p:grpSpPr>
        <p:sp>
          <p:nvSpPr>
            <p:cNvPr id="31" name="Rectangle 1">
              <a:extLst>
                <a:ext uri="{FF2B5EF4-FFF2-40B4-BE49-F238E27FC236}">
                  <a16:creationId xmlns:a16="http://schemas.microsoft.com/office/drawing/2014/main" id="{8D50A870-D94F-4964-B9E3-DAED36DF0322}"/>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s-ES" sz="1350" dirty="0">
                <a:solidFill>
                  <a:prstClr val="white"/>
                </a:solidFill>
                <a:latin typeface="Arial"/>
              </a:endParaRPr>
            </a:p>
          </p:txBody>
        </p:sp>
        <p:sp>
          <p:nvSpPr>
            <p:cNvPr id="32" name="TextBox 17">
              <a:extLst>
                <a:ext uri="{FF2B5EF4-FFF2-40B4-BE49-F238E27FC236}">
                  <a16:creationId xmlns:a16="http://schemas.microsoft.com/office/drawing/2014/main" id="{771BEC2A-3935-4D6D-8E91-8CE32D43A1ED}"/>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s-ES" sz="1500" b="1" dirty="0" smtClean="0">
                  <a:solidFill>
                    <a:srgbClr val="335B74"/>
                  </a:solidFill>
                  <a:latin typeface="Arial"/>
                  <a:cs typeface="+mn-cs"/>
                </a:rPr>
                <a:t>Reglamento</a:t>
              </a:r>
            </a:p>
            <a:p>
              <a:pPr marL="108000" defTabSz="685800" fontAlgn="auto">
                <a:spcBef>
                  <a:spcPts val="0"/>
                </a:spcBef>
                <a:spcAft>
                  <a:spcPts val="450"/>
                </a:spcAft>
                <a:defRPr/>
              </a:pPr>
              <a:r>
                <a:rPr lang="es-ES" sz="1200" b="1" dirty="0" smtClean="0">
                  <a:solidFill>
                    <a:srgbClr val="335B74"/>
                  </a:solidFill>
                  <a:latin typeface="Arial"/>
                  <a:cs typeface="+mn-cs"/>
                </a:rPr>
                <a:t>n.º de artículos</a:t>
              </a:r>
            </a:p>
            <a:p>
              <a:pPr marL="108000" defTabSz="685800" fontAlgn="auto">
                <a:spcBef>
                  <a:spcPts val="0"/>
                </a:spcBef>
                <a:spcAft>
                  <a:spcPts val="450"/>
                </a:spcAft>
                <a:defRPr/>
              </a:pPr>
              <a:endParaRPr lang="es-ES" sz="1200" b="1" dirty="0" smtClean="0">
                <a:solidFill>
                  <a:srgbClr val="335B74"/>
                </a:solidFill>
                <a:latin typeface="Arial"/>
                <a:cs typeface="+mn-cs"/>
              </a:endParaRPr>
            </a:p>
            <a:p>
              <a:pPr marL="108000" defTabSz="685800" fontAlgn="auto">
                <a:spcBef>
                  <a:spcPts val="0"/>
                </a:spcBef>
                <a:spcAft>
                  <a:spcPts val="450"/>
                </a:spcAft>
                <a:defRPr/>
              </a:pPr>
              <a:endParaRPr lang="es-ES" sz="1200" b="1" dirty="0" smtClean="0">
                <a:solidFill>
                  <a:srgbClr val="335B74"/>
                </a:solidFill>
                <a:latin typeface="Arial"/>
                <a:cs typeface="+mn-cs"/>
              </a:endParaRPr>
            </a:p>
            <a:p>
              <a:pPr marL="108000" defTabSz="685800" fontAlgn="auto">
                <a:spcBef>
                  <a:spcPts val="0"/>
                </a:spcBef>
                <a:spcAft>
                  <a:spcPts val="900"/>
                </a:spcAft>
                <a:defRPr/>
              </a:pPr>
              <a:endParaRPr lang="es-ES" sz="1200" b="1" dirty="0" smtClean="0">
                <a:solidFill>
                  <a:srgbClr val="335B74"/>
                </a:solidFill>
                <a:latin typeface="Arial"/>
                <a:cs typeface="+mn-cs"/>
              </a:endParaRPr>
            </a:p>
            <a:p>
              <a:pPr marL="108000" defTabSz="685800" fontAlgn="auto">
                <a:spcBef>
                  <a:spcPts val="0"/>
                </a:spcBef>
                <a:spcAft>
                  <a:spcPts val="450"/>
                </a:spcAft>
                <a:defRPr/>
              </a:pPr>
              <a:r>
                <a:rPr lang="es-ES" sz="1200" b="1" dirty="0" smtClean="0">
                  <a:solidFill>
                    <a:srgbClr val="335B74"/>
                  </a:solidFill>
                  <a:latin typeface="Arial"/>
                  <a:cs typeface="+mn-cs"/>
                </a:rPr>
                <a:t>n.º de reglas</a:t>
              </a:r>
              <a:endParaRPr lang="es-ES" sz="1200" b="1" dirty="0">
                <a:solidFill>
                  <a:srgbClr val="335B74"/>
                </a:solidFill>
                <a:latin typeface="Arial"/>
                <a:cs typeface="+mn-cs"/>
              </a:endParaRPr>
            </a:p>
          </p:txBody>
        </p:sp>
      </p:grpSp>
      <p:pic>
        <p:nvPicPr>
          <p:cNvPr id="33" name="Immagine 32">
            <a:extLst>
              <a:ext uri="{FF2B5EF4-FFF2-40B4-BE49-F238E27FC236}">
                <a16:creationId xmlns:a16="http://schemas.microsoft.com/office/drawing/2014/main" id="{3642222A-EE65-4E98-B601-FDD73C576692}"/>
              </a:ext>
            </a:extLst>
          </p:cNvPr>
          <p:cNvPicPr>
            <a:picLocks noChangeAspect="1"/>
          </p:cNvPicPr>
          <p:nvPr/>
        </p:nvPicPr>
        <p:blipFill>
          <a:blip r:embed="rId3"/>
          <a:stretch>
            <a:fillRect/>
          </a:stretch>
        </p:blipFill>
        <p:spPr>
          <a:xfrm>
            <a:off x="4894446" y="1891311"/>
            <a:ext cx="388702" cy="388702"/>
          </a:xfrm>
          <a:prstGeom prst="rect">
            <a:avLst/>
          </a:prstGeom>
          <a:ln>
            <a:noFill/>
          </a:ln>
        </p:spPr>
      </p:pic>
      <p:pic>
        <p:nvPicPr>
          <p:cNvPr id="34" name="Immagine 33">
            <a:extLst>
              <a:ext uri="{FF2B5EF4-FFF2-40B4-BE49-F238E27FC236}">
                <a16:creationId xmlns:a16="http://schemas.microsoft.com/office/drawing/2014/main" id="{6212CDB4-374C-4C2F-8E34-C226D6F98147}"/>
              </a:ext>
            </a:extLst>
          </p:cNvPr>
          <p:cNvPicPr>
            <a:picLocks noChangeAspect="1"/>
          </p:cNvPicPr>
          <p:nvPr/>
        </p:nvPicPr>
        <p:blipFill>
          <a:blip r:embed="rId4"/>
          <a:stretch>
            <a:fillRect/>
          </a:stretch>
        </p:blipFill>
        <p:spPr>
          <a:xfrm>
            <a:off x="4715576" y="3460644"/>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35" name="Ovale 34">
            <a:extLst>
              <a:ext uri="{FF2B5EF4-FFF2-40B4-BE49-F238E27FC236}">
                <a16:creationId xmlns:a16="http://schemas.microsoft.com/office/drawing/2014/main" id="{0F285E65-D7CE-4FB6-A736-66921D0BF44C}"/>
              </a:ext>
            </a:extLst>
          </p:cNvPr>
          <p:cNvSpPr/>
          <p:nvPr/>
        </p:nvSpPr>
        <p:spPr>
          <a:xfrm>
            <a:off x="3992227" y="2639540"/>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1600" b="1" dirty="0">
                <a:solidFill>
                  <a:prstClr val="white"/>
                </a:solidFill>
                <a:latin typeface="Arial"/>
              </a:rPr>
              <a:t>69</a:t>
            </a:r>
          </a:p>
        </p:txBody>
      </p:sp>
      <p:sp>
        <p:nvSpPr>
          <p:cNvPr id="36" name="Ovale 35">
            <a:extLst>
              <a:ext uri="{FF2B5EF4-FFF2-40B4-BE49-F238E27FC236}">
                <a16:creationId xmlns:a16="http://schemas.microsoft.com/office/drawing/2014/main" id="{4124F5AC-86AB-49DC-ACAF-187A2F446449}"/>
              </a:ext>
            </a:extLst>
          </p:cNvPr>
          <p:cNvSpPr/>
          <p:nvPr/>
        </p:nvSpPr>
        <p:spPr>
          <a:xfrm>
            <a:off x="3992227"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1350" b="1" dirty="0">
                <a:solidFill>
                  <a:prstClr val="white"/>
                </a:solidFill>
                <a:latin typeface="Arial"/>
              </a:rPr>
              <a:t>51</a:t>
            </a:r>
          </a:p>
        </p:txBody>
      </p:sp>
      <p:graphicFrame>
        <p:nvGraphicFramePr>
          <p:cNvPr id="61" name="Grafico 60">
            <a:extLst>
              <a:ext uri="{FF2B5EF4-FFF2-40B4-BE49-F238E27FC236}">
                <a16:creationId xmlns:a16="http://schemas.microsoft.com/office/drawing/2014/main" id="{BA2B6723-2315-4E07-AF46-3FD1F23705B9}"/>
              </a:ext>
            </a:extLst>
          </p:cNvPr>
          <p:cNvGraphicFramePr/>
          <p:nvPr>
            <p:extLst>
              <p:ext uri="{D42A27DB-BD31-4B8C-83A1-F6EECF244321}">
                <p14:modId xmlns:p14="http://schemas.microsoft.com/office/powerpoint/2010/main" val="1826626432"/>
              </p:ext>
            </p:extLst>
          </p:nvPr>
        </p:nvGraphicFramePr>
        <p:xfrm>
          <a:off x="5555772" y="1292381"/>
          <a:ext cx="2649361" cy="175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4" name="Connettore 2 63">
            <a:extLst>
              <a:ext uri="{FF2B5EF4-FFF2-40B4-BE49-F238E27FC236}">
                <a16:creationId xmlns:a16="http://schemas.microsoft.com/office/drawing/2014/main" id="{55DC4CF8-33EF-4A7B-B406-5F1C6AD384D0}"/>
              </a:ext>
            </a:extLst>
          </p:cNvPr>
          <p:cNvCxnSpPr>
            <a:cxnSpLocks/>
          </p:cNvCxnSpPr>
          <p:nvPr/>
        </p:nvCxnSpPr>
        <p:spPr>
          <a:xfrm>
            <a:off x="6876256" y="1991920"/>
            <a:ext cx="216024" cy="9374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291BC2E4-8B91-41E0-B894-1AFD3B535BED}"/>
              </a:ext>
            </a:extLst>
          </p:cNvPr>
          <p:cNvSpPr/>
          <p:nvPr/>
        </p:nvSpPr>
        <p:spPr>
          <a:xfrm>
            <a:off x="7164288" y="211732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600" b="1" i="1" dirty="0">
                <a:solidFill>
                  <a:schemeClr val="bg1"/>
                </a:solidFill>
                <a:latin typeface="Arial"/>
              </a:rPr>
              <a:t>- 10%</a:t>
            </a:r>
          </a:p>
        </p:txBody>
      </p:sp>
      <p:graphicFrame>
        <p:nvGraphicFramePr>
          <p:cNvPr id="66" name="Grafico 65">
            <a:extLst>
              <a:ext uri="{FF2B5EF4-FFF2-40B4-BE49-F238E27FC236}">
                <a16:creationId xmlns:a16="http://schemas.microsoft.com/office/drawing/2014/main" id="{64DBD591-C422-455F-B945-CB56DF63EEC1}"/>
              </a:ext>
            </a:extLst>
          </p:cNvPr>
          <p:cNvGraphicFramePr/>
          <p:nvPr>
            <p:extLst>
              <p:ext uri="{D42A27DB-BD31-4B8C-83A1-F6EECF244321}">
                <p14:modId xmlns:p14="http://schemas.microsoft.com/office/powerpoint/2010/main" val="1975951611"/>
              </p:ext>
            </p:extLst>
          </p:nvPr>
        </p:nvGraphicFramePr>
        <p:xfrm>
          <a:off x="5555772" y="3109199"/>
          <a:ext cx="2649361" cy="1755000"/>
        </p:xfrm>
        <a:graphic>
          <a:graphicData uri="http://schemas.openxmlformats.org/drawingml/2006/chart">
            <c:chart xmlns:c="http://schemas.openxmlformats.org/drawingml/2006/chart" xmlns:r="http://schemas.openxmlformats.org/officeDocument/2006/relationships" r:id="rId6"/>
          </a:graphicData>
        </a:graphic>
      </p:graphicFrame>
      <p:cxnSp>
        <p:nvCxnSpPr>
          <p:cNvPr id="67" name="Connettore 2 66">
            <a:extLst>
              <a:ext uri="{FF2B5EF4-FFF2-40B4-BE49-F238E27FC236}">
                <a16:creationId xmlns:a16="http://schemas.microsoft.com/office/drawing/2014/main" id="{D2D03AD4-D976-4A35-9344-6791F902D6D7}"/>
              </a:ext>
            </a:extLst>
          </p:cNvPr>
          <p:cNvCxnSpPr>
            <a:cxnSpLocks/>
          </p:cNvCxnSpPr>
          <p:nvPr/>
        </p:nvCxnSpPr>
        <p:spPr>
          <a:xfrm>
            <a:off x="7015779" y="3710749"/>
            <a:ext cx="220517" cy="15714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258E545E-8FE1-4755-ABFA-379CE5F9E8C1}"/>
              </a:ext>
            </a:extLst>
          </p:cNvPr>
          <p:cNvSpPr/>
          <p:nvPr/>
        </p:nvSpPr>
        <p:spPr>
          <a:xfrm>
            <a:off x="7257382" y="404191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s-ES" sz="600" b="1" i="1" dirty="0">
                <a:solidFill>
                  <a:schemeClr val="bg1"/>
                </a:solidFill>
                <a:latin typeface="Arial"/>
              </a:rPr>
              <a:t>- 28%</a:t>
            </a:r>
          </a:p>
        </p:txBody>
      </p:sp>
      <p:grpSp>
        <p:nvGrpSpPr>
          <p:cNvPr id="3" name="Gruppo 2">
            <a:extLst>
              <a:ext uri="{FF2B5EF4-FFF2-40B4-BE49-F238E27FC236}">
                <a16:creationId xmlns:a16="http://schemas.microsoft.com/office/drawing/2014/main" id="{CB3C5E5D-F8E8-4678-BE09-F2B39E50EF59}"/>
              </a:ext>
            </a:extLst>
          </p:cNvPr>
          <p:cNvGrpSpPr/>
          <p:nvPr/>
        </p:nvGrpSpPr>
        <p:grpSpPr>
          <a:xfrm>
            <a:off x="8143218" y="1773909"/>
            <a:ext cx="922609" cy="167753"/>
            <a:chOff x="10794123" y="1875624"/>
            <a:chExt cx="1230145" cy="223671"/>
          </a:xfrm>
        </p:grpSpPr>
        <p:sp>
          <p:nvSpPr>
            <p:cNvPr id="37" name="Rectangle 3">
              <a:extLst>
                <a:ext uri="{FF2B5EF4-FFF2-40B4-BE49-F238E27FC236}">
                  <a16:creationId xmlns:a16="http://schemas.microsoft.com/office/drawing/2014/main" id="{0B875ED0-31AD-481B-89A1-86D86AC4B922}"/>
                </a:ext>
              </a:extLst>
            </p:cNvPr>
            <p:cNvSpPr>
              <a:spLocks noChangeArrowheads="1"/>
            </p:cNvSpPr>
            <p:nvPr/>
          </p:nvSpPr>
          <p:spPr bwMode="gray">
            <a:xfrm>
              <a:off x="10794123" y="188329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5</a:t>
              </a:r>
            </a:p>
          </p:txBody>
        </p:sp>
        <p:sp>
          <p:nvSpPr>
            <p:cNvPr id="38" name="Rectangle 3">
              <a:extLst>
                <a:ext uri="{FF2B5EF4-FFF2-40B4-BE49-F238E27FC236}">
                  <a16:creationId xmlns:a16="http://schemas.microsoft.com/office/drawing/2014/main" id="{1A0D0A9F-486A-4AAB-B532-F80D5F1BC20D}"/>
                </a:ext>
              </a:extLst>
            </p:cNvPr>
            <p:cNvSpPr>
              <a:spLocks noChangeArrowheads="1"/>
            </p:cNvSpPr>
            <p:nvPr/>
          </p:nvSpPr>
          <p:spPr bwMode="gray">
            <a:xfrm>
              <a:off x="11232268" y="187562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Nuevo</a:t>
              </a:r>
              <a:r>
                <a:rPr lang="es-ES" sz="675" b="1" i="1" dirty="0">
                  <a:solidFill>
                    <a:srgbClr val="002060"/>
                  </a:solidFill>
                  <a:cs typeface="Helvetica" pitchFamily="34" charset="0"/>
                </a:rPr>
                <a:t> </a:t>
              </a:r>
            </a:p>
          </p:txBody>
        </p:sp>
      </p:grpSp>
      <p:grpSp>
        <p:nvGrpSpPr>
          <p:cNvPr id="4" name="Gruppo 3">
            <a:extLst>
              <a:ext uri="{FF2B5EF4-FFF2-40B4-BE49-F238E27FC236}">
                <a16:creationId xmlns:a16="http://schemas.microsoft.com/office/drawing/2014/main" id="{DA45551C-42E3-495C-8D42-8C810D923478}"/>
              </a:ext>
            </a:extLst>
          </p:cNvPr>
          <p:cNvGrpSpPr/>
          <p:nvPr/>
        </p:nvGrpSpPr>
        <p:grpSpPr>
          <a:xfrm>
            <a:off x="8135847" y="2036065"/>
            <a:ext cx="929982" cy="162258"/>
            <a:chOff x="10784298" y="2172527"/>
            <a:chExt cx="1239976" cy="216344"/>
          </a:xfrm>
        </p:grpSpPr>
        <p:sp>
          <p:nvSpPr>
            <p:cNvPr id="39" name="Rectangle 3">
              <a:extLst>
                <a:ext uri="{FF2B5EF4-FFF2-40B4-BE49-F238E27FC236}">
                  <a16:creationId xmlns:a16="http://schemas.microsoft.com/office/drawing/2014/main" id="{FC5B058E-66E5-468A-973D-6EC528C89B4D}"/>
                </a:ext>
              </a:extLst>
            </p:cNvPr>
            <p:cNvSpPr>
              <a:spLocks noChangeArrowheads="1"/>
            </p:cNvSpPr>
            <p:nvPr/>
          </p:nvSpPr>
          <p:spPr bwMode="gray">
            <a:xfrm>
              <a:off x="10784298" y="2172527"/>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11</a:t>
              </a:r>
            </a:p>
          </p:txBody>
        </p:sp>
        <p:sp>
          <p:nvSpPr>
            <p:cNvPr id="40" name="Rectangle 3">
              <a:extLst>
                <a:ext uri="{FF2B5EF4-FFF2-40B4-BE49-F238E27FC236}">
                  <a16:creationId xmlns:a16="http://schemas.microsoft.com/office/drawing/2014/main" id="{D22647BB-27E2-4011-886E-87FF97F41F7E}"/>
                </a:ext>
              </a:extLst>
            </p:cNvPr>
            <p:cNvSpPr>
              <a:spLocks noChangeArrowheads="1"/>
            </p:cNvSpPr>
            <p:nvPr/>
          </p:nvSpPr>
          <p:spPr bwMode="gray">
            <a:xfrm>
              <a:off x="11232274" y="2172871"/>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Modificación</a:t>
              </a:r>
            </a:p>
          </p:txBody>
        </p:sp>
      </p:grpSp>
      <p:grpSp>
        <p:nvGrpSpPr>
          <p:cNvPr id="6" name="Gruppo 5">
            <a:extLst>
              <a:ext uri="{FF2B5EF4-FFF2-40B4-BE49-F238E27FC236}">
                <a16:creationId xmlns:a16="http://schemas.microsoft.com/office/drawing/2014/main" id="{48801F2B-AA13-4759-AFD0-BF618E02E7BC}"/>
              </a:ext>
            </a:extLst>
          </p:cNvPr>
          <p:cNvGrpSpPr/>
          <p:nvPr/>
        </p:nvGrpSpPr>
        <p:grpSpPr>
          <a:xfrm>
            <a:off x="8143218" y="2283718"/>
            <a:ext cx="917056" cy="178989"/>
            <a:chOff x="10801530" y="2596465"/>
            <a:chExt cx="1222741" cy="238652"/>
          </a:xfrm>
        </p:grpSpPr>
        <p:sp>
          <p:nvSpPr>
            <p:cNvPr id="43" name="Rectangle 3">
              <a:extLst>
                <a:ext uri="{FF2B5EF4-FFF2-40B4-BE49-F238E27FC236}">
                  <a16:creationId xmlns:a16="http://schemas.microsoft.com/office/drawing/2014/main" id="{A8234B11-A6CC-4DD2-9CF9-0CE6D23569D6}"/>
                </a:ext>
              </a:extLst>
            </p:cNvPr>
            <p:cNvSpPr>
              <a:spLocks noChangeArrowheads="1"/>
            </p:cNvSpPr>
            <p:nvPr/>
          </p:nvSpPr>
          <p:spPr bwMode="gray">
            <a:xfrm>
              <a:off x="10801530" y="2619117"/>
              <a:ext cx="395307" cy="216000"/>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62</a:t>
              </a:r>
            </a:p>
          </p:txBody>
        </p:sp>
        <p:sp>
          <p:nvSpPr>
            <p:cNvPr id="44" name="Rectangle 3">
              <a:extLst>
                <a:ext uri="{FF2B5EF4-FFF2-40B4-BE49-F238E27FC236}">
                  <a16:creationId xmlns:a16="http://schemas.microsoft.com/office/drawing/2014/main" id="{F59318E5-1C28-4F85-A1B3-CA58871FCBC2}"/>
                </a:ext>
              </a:extLst>
            </p:cNvPr>
            <p:cNvSpPr>
              <a:spLocks noChangeArrowheads="1"/>
            </p:cNvSpPr>
            <p:nvPr/>
          </p:nvSpPr>
          <p:spPr bwMode="gray">
            <a:xfrm>
              <a:off x="11232271" y="259646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Sin cambio sustancial</a:t>
              </a:r>
            </a:p>
          </p:txBody>
        </p:sp>
      </p:grpSp>
      <p:grpSp>
        <p:nvGrpSpPr>
          <p:cNvPr id="47" name="Gruppo 46">
            <a:extLst>
              <a:ext uri="{FF2B5EF4-FFF2-40B4-BE49-F238E27FC236}">
                <a16:creationId xmlns:a16="http://schemas.microsoft.com/office/drawing/2014/main" id="{E79D4DD0-9421-4540-8519-496C4DA58571}"/>
              </a:ext>
            </a:extLst>
          </p:cNvPr>
          <p:cNvGrpSpPr/>
          <p:nvPr/>
        </p:nvGrpSpPr>
        <p:grpSpPr>
          <a:xfrm>
            <a:off x="8151517" y="2546704"/>
            <a:ext cx="917056" cy="162000"/>
            <a:chOff x="10801527" y="2429936"/>
            <a:chExt cx="1222741" cy="216000"/>
          </a:xfrm>
        </p:grpSpPr>
        <p:sp>
          <p:nvSpPr>
            <p:cNvPr id="48" name="Rectangle 3">
              <a:extLst>
                <a:ext uri="{FF2B5EF4-FFF2-40B4-BE49-F238E27FC236}">
                  <a16:creationId xmlns:a16="http://schemas.microsoft.com/office/drawing/2014/main" id="{25BF6D06-0F56-406E-AFA2-326C79647ED5}"/>
                </a:ext>
              </a:extLst>
            </p:cNvPr>
            <p:cNvSpPr>
              <a:spLocks noChangeArrowheads="1"/>
            </p:cNvSpPr>
            <p:nvPr/>
          </p:nvSpPr>
          <p:spPr bwMode="gray">
            <a:xfrm>
              <a:off x="10801527" y="2429936"/>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11</a:t>
              </a:r>
            </a:p>
          </p:txBody>
        </p:sp>
        <p:sp>
          <p:nvSpPr>
            <p:cNvPr id="49" name="Rectangle 3">
              <a:extLst>
                <a:ext uri="{FF2B5EF4-FFF2-40B4-BE49-F238E27FC236}">
                  <a16:creationId xmlns:a16="http://schemas.microsoft.com/office/drawing/2014/main" id="{A04FE8FD-4562-4E29-BBF9-602420C18004}"/>
                </a:ext>
              </a:extLst>
            </p:cNvPr>
            <p:cNvSpPr>
              <a:spLocks noChangeArrowheads="1"/>
            </p:cNvSpPr>
            <p:nvPr/>
          </p:nvSpPr>
          <p:spPr bwMode="gray">
            <a:xfrm>
              <a:off x="11232268" y="2429936"/>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Supresión</a:t>
              </a:r>
            </a:p>
          </p:txBody>
        </p:sp>
      </p:grpSp>
      <p:sp>
        <p:nvSpPr>
          <p:cNvPr id="143" name="CasellaDiTesto 142">
            <a:extLst>
              <a:ext uri="{FF2B5EF4-FFF2-40B4-BE49-F238E27FC236}">
                <a16:creationId xmlns:a16="http://schemas.microsoft.com/office/drawing/2014/main" id="{35C502A3-40FE-4198-9E10-4467484A6955}"/>
              </a:ext>
            </a:extLst>
          </p:cNvPr>
          <p:cNvSpPr txBox="1"/>
          <p:nvPr/>
        </p:nvSpPr>
        <p:spPr>
          <a:xfrm>
            <a:off x="658658" y="1114772"/>
            <a:ext cx="7632799" cy="351069"/>
          </a:xfrm>
          <a:prstGeom prst="rect">
            <a:avLst/>
          </a:prstGeom>
          <a:noFill/>
        </p:spPr>
        <p:txBody>
          <a:bodyPr wrap="square" lIns="40958" tIns="40958" rIns="40958" bIns="40958" rtlCol="0">
            <a:noAutofit/>
          </a:bodyPr>
          <a:lstStyle/>
          <a:p>
            <a:pPr marL="0" lvl="1" algn="just">
              <a:lnSpc>
                <a:spcPct val="150000"/>
              </a:lnSpc>
              <a:spcAft>
                <a:spcPts val="450"/>
              </a:spcAft>
            </a:pPr>
            <a:r>
              <a:rPr lang="es-ES" sz="1050" dirty="0">
                <a:solidFill>
                  <a:schemeClr val="tx2"/>
                </a:solidFill>
                <a:latin typeface="Univers for KPMG Light" panose="020B0403020202020204" pitchFamily="34" charset="0"/>
              </a:rPr>
              <a:t>A continuación se presenta un resumen de los cuatro tipos de </a:t>
            </a:r>
            <a:r>
              <a:rPr lang="es-ES" sz="1050" b="1" dirty="0">
                <a:solidFill>
                  <a:schemeClr val="tx2"/>
                </a:solidFill>
                <a:latin typeface="Univers for KPMG Light" panose="020B0403020202020204" pitchFamily="34" charset="0"/>
              </a:rPr>
              <a:t>modificaciones propuestas</a:t>
            </a:r>
            <a:r>
              <a:rPr lang="es-ES" sz="1050" dirty="0">
                <a:solidFill>
                  <a:schemeClr val="tx2"/>
                </a:solidFill>
                <a:latin typeface="Univers for KPMG Light" panose="020B0403020202020204" pitchFamily="34" charset="0"/>
              </a:rPr>
              <a:t> al Reglamento.</a:t>
            </a:r>
          </a:p>
        </p:txBody>
      </p:sp>
      <p:sp>
        <p:nvSpPr>
          <p:cNvPr id="144" name="Rettangolo 143">
            <a:extLst>
              <a:ext uri="{FF2B5EF4-FFF2-40B4-BE49-F238E27FC236}">
                <a16:creationId xmlns:a16="http://schemas.microsoft.com/office/drawing/2014/main" id="{AD7C1B10-19D8-48F1-BAC9-22D9FE66BD98}"/>
              </a:ext>
            </a:extLst>
          </p:cNvPr>
          <p:cNvSpPr/>
          <p:nvPr/>
        </p:nvSpPr>
        <p:spPr>
          <a:xfrm>
            <a:off x="7889982" y="1449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es-ES" sz="1050" b="1" dirty="0">
                <a:solidFill>
                  <a:prstClr val="black">
                    <a:lumMod val="65000"/>
                    <a:lumOff val="35000"/>
                  </a:prstClr>
                </a:solidFill>
              </a:rPr>
              <a:t>Tipos de cambios</a:t>
            </a:r>
          </a:p>
        </p:txBody>
      </p:sp>
      <p:grpSp>
        <p:nvGrpSpPr>
          <p:cNvPr id="145" name="Group 32">
            <a:extLst>
              <a:ext uri="{FF2B5EF4-FFF2-40B4-BE49-F238E27FC236}">
                <a16:creationId xmlns:a16="http://schemas.microsoft.com/office/drawing/2014/main" id="{A94DFD08-0A18-4193-93ED-E703AC48BEB9}"/>
              </a:ext>
            </a:extLst>
          </p:cNvPr>
          <p:cNvGrpSpPr/>
          <p:nvPr/>
        </p:nvGrpSpPr>
        <p:grpSpPr>
          <a:xfrm rot="1960460">
            <a:off x="8142764" y="1374416"/>
            <a:ext cx="108000" cy="189000"/>
            <a:chOff x="975911" y="870585"/>
            <a:chExt cx="2482125" cy="4212184"/>
          </a:xfrm>
        </p:grpSpPr>
        <p:sp>
          <p:nvSpPr>
            <p:cNvPr id="146" name="Rectangle 30">
              <a:extLst>
                <a:ext uri="{FF2B5EF4-FFF2-40B4-BE49-F238E27FC236}">
                  <a16:creationId xmlns:a16="http://schemas.microsoft.com/office/drawing/2014/main" id="{FDAAB93E-50DF-4709-BEE6-99FE7A690BD4}"/>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s-ES" sz="750" kern="0" dirty="0">
                <a:solidFill>
                  <a:prstClr val="white"/>
                </a:solidFill>
                <a:latin typeface="Arial"/>
                <a:cs typeface="Arial" panose="020B0604020202020204" pitchFamily="34" charset="0"/>
              </a:endParaRPr>
            </a:p>
          </p:txBody>
        </p:sp>
        <p:sp>
          <p:nvSpPr>
            <p:cNvPr id="147" name="Rounded Rectangle 31">
              <a:extLst>
                <a:ext uri="{FF2B5EF4-FFF2-40B4-BE49-F238E27FC236}">
                  <a16:creationId xmlns:a16="http://schemas.microsoft.com/office/drawing/2014/main" id="{3F980961-B722-4C41-8277-CD417C6A1ECA}"/>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s-ES" sz="750" kern="0" dirty="0">
                <a:solidFill>
                  <a:prstClr val="white"/>
                </a:solidFill>
                <a:latin typeface="Arial"/>
                <a:cs typeface="Arial" panose="020B0604020202020204" pitchFamily="34" charset="0"/>
              </a:endParaRPr>
            </a:p>
          </p:txBody>
        </p:sp>
        <p:sp>
          <p:nvSpPr>
            <p:cNvPr id="148" name="Donut 29">
              <a:extLst>
                <a:ext uri="{FF2B5EF4-FFF2-40B4-BE49-F238E27FC236}">
                  <a16:creationId xmlns:a16="http://schemas.microsoft.com/office/drawing/2014/main" id="{CD285EF5-4E48-4C52-B7F7-B159C2B32D29}"/>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s-ES" sz="750" kern="0" dirty="0">
                <a:solidFill>
                  <a:srgbClr val="1F497D"/>
                </a:solidFill>
                <a:latin typeface="Arial"/>
                <a:cs typeface="Arial" panose="020B0604020202020204" pitchFamily="34" charset="0"/>
              </a:endParaRPr>
            </a:p>
          </p:txBody>
        </p:sp>
      </p:grpSp>
      <p:grpSp>
        <p:nvGrpSpPr>
          <p:cNvPr id="170" name="Gruppo 169">
            <a:extLst>
              <a:ext uri="{FF2B5EF4-FFF2-40B4-BE49-F238E27FC236}">
                <a16:creationId xmlns:a16="http://schemas.microsoft.com/office/drawing/2014/main" id="{C0B105CC-6DEB-449E-AB67-D515FE89A678}"/>
              </a:ext>
            </a:extLst>
          </p:cNvPr>
          <p:cNvGrpSpPr/>
          <p:nvPr/>
        </p:nvGrpSpPr>
        <p:grpSpPr>
          <a:xfrm>
            <a:off x="8124168" y="3710749"/>
            <a:ext cx="922609" cy="162000"/>
            <a:chOff x="10794123" y="1918075"/>
            <a:chExt cx="1230145" cy="216000"/>
          </a:xfrm>
        </p:grpSpPr>
        <p:sp>
          <p:nvSpPr>
            <p:cNvPr id="171" name="Rectangle 3">
              <a:extLst>
                <a:ext uri="{FF2B5EF4-FFF2-40B4-BE49-F238E27FC236}">
                  <a16:creationId xmlns:a16="http://schemas.microsoft.com/office/drawing/2014/main" id="{D215871A-AC16-491B-82EB-1EC68941880C}"/>
                </a:ext>
              </a:extLst>
            </p:cNvPr>
            <p:cNvSpPr>
              <a:spLocks noChangeArrowheads="1"/>
            </p:cNvSpPr>
            <p:nvPr/>
          </p:nvSpPr>
          <p:spPr bwMode="gray">
            <a:xfrm>
              <a:off x="10794123" y="191807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9</a:t>
              </a:r>
            </a:p>
          </p:txBody>
        </p:sp>
        <p:sp>
          <p:nvSpPr>
            <p:cNvPr id="172" name="Rectangle 3">
              <a:extLst>
                <a:ext uri="{FF2B5EF4-FFF2-40B4-BE49-F238E27FC236}">
                  <a16:creationId xmlns:a16="http://schemas.microsoft.com/office/drawing/2014/main" id="{46D6709A-CBFE-4C2C-971A-3353EDD92F6C}"/>
                </a:ext>
              </a:extLst>
            </p:cNvPr>
            <p:cNvSpPr>
              <a:spLocks noChangeArrowheads="1"/>
            </p:cNvSpPr>
            <p:nvPr/>
          </p:nvSpPr>
          <p:spPr bwMode="gray">
            <a:xfrm>
              <a:off x="11232268" y="191807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Nuevo </a:t>
              </a:r>
            </a:p>
          </p:txBody>
        </p:sp>
      </p:grpSp>
      <p:grpSp>
        <p:nvGrpSpPr>
          <p:cNvPr id="173" name="Gruppo 172">
            <a:extLst>
              <a:ext uri="{FF2B5EF4-FFF2-40B4-BE49-F238E27FC236}">
                <a16:creationId xmlns:a16="http://schemas.microsoft.com/office/drawing/2014/main" id="{8F047A1A-36FF-4AB9-AEB0-C7F7214238C9}"/>
              </a:ext>
            </a:extLst>
          </p:cNvPr>
          <p:cNvGrpSpPr/>
          <p:nvPr/>
        </p:nvGrpSpPr>
        <p:grpSpPr>
          <a:xfrm>
            <a:off x="8124168" y="3941325"/>
            <a:ext cx="922609" cy="162000"/>
            <a:chOff x="10794123" y="2172874"/>
            <a:chExt cx="1230145" cy="216000"/>
          </a:xfrm>
        </p:grpSpPr>
        <p:sp>
          <p:nvSpPr>
            <p:cNvPr id="174" name="Rectangle 3">
              <a:extLst>
                <a:ext uri="{FF2B5EF4-FFF2-40B4-BE49-F238E27FC236}">
                  <a16:creationId xmlns:a16="http://schemas.microsoft.com/office/drawing/2014/main" id="{49BDF7E1-D603-4F17-A46D-51A46B86D59C}"/>
                </a:ext>
              </a:extLst>
            </p:cNvPr>
            <p:cNvSpPr>
              <a:spLocks noChangeArrowheads="1"/>
            </p:cNvSpPr>
            <p:nvPr/>
          </p:nvSpPr>
          <p:spPr bwMode="gray">
            <a:xfrm>
              <a:off x="10794123" y="2172874"/>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6</a:t>
              </a:r>
            </a:p>
          </p:txBody>
        </p:sp>
        <p:sp>
          <p:nvSpPr>
            <p:cNvPr id="175" name="Rectangle 3">
              <a:extLst>
                <a:ext uri="{FF2B5EF4-FFF2-40B4-BE49-F238E27FC236}">
                  <a16:creationId xmlns:a16="http://schemas.microsoft.com/office/drawing/2014/main" id="{C46678B1-1DB9-4B33-86FD-3E8B9049EAC4}"/>
                </a:ext>
              </a:extLst>
            </p:cNvPr>
            <p:cNvSpPr>
              <a:spLocks noChangeArrowheads="1"/>
            </p:cNvSpPr>
            <p:nvPr/>
          </p:nvSpPr>
          <p:spPr bwMode="gray">
            <a:xfrm>
              <a:off x="11232268" y="217287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Modificación</a:t>
              </a:r>
            </a:p>
          </p:txBody>
        </p:sp>
      </p:grpSp>
      <p:grpSp>
        <p:nvGrpSpPr>
          <p:cNvPr id="176" name="Gruppo 175">
            <a:extLst>
              <a:ext uri="{FF2B5EF4-FFF2-40B4-BE49-F238E27FC236}">
                <a16:creationId xmlns:a16="http://schemas.microsoft.com/office/drawing/2014/main" id="{04D1C6D9-3288-4F18-9E0D-05BE8FBF1665}"/>
              </a:ext>
            </a:extLst>
          </p:cNvPr>
          <p:cNvGrpSpPr/>
          <p:nvPr/>
        </p:nvGrpSpPr>
        <p:grpSpPr>
          <a:xfrm>
            <a:off x="8124159" y="4205674"/>
            <a:ext cx="917057" cy="166274"/>
            <a:chOff x="10801523" y="2811422"/>
            <a:chExt cx="1222743" cy="221698"/>
          </a:xfrm>
        </p:grpSpPr>
        <p:sp>
          <p:nvSpPr>
            <p:cNvPr id="177" name="Rectangle 3">
              <a:extLst>
                <a:ext uri="{FF2B5EF4-FFF2-40B4-BE49-F238E27FC236}">
                  <a16:creationId xmlns:a16="http://schemas.microsoft.com/office/drawing/2014/main" id="{1C98E3A1-DCA1-488D-8653-066FF22A9E09}"/>
                </a:ext>
              </a:extLst>
            </p:cNvPr>
            <p:cNvSpPr>
              <a:spLocks noChangeArrowheads="1"/>
            </p:cNvSpPr>
            <p:nvPr/>
          </p:nvSpPr>
          <p:spPr bwMode="gray">
            <a:xfrm>
              <a:off x="10801523" y="2817121"/>
              <a:ext cx="395305" cy="215999"/>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35</a:t>
              </a:r>
            </a:p>
          </p:txBody>
        </p:sp>
        <p:sp>
          <p:nvSpPr>
            <p:cNvPr id="178" name="Rectangle 3">
              <a:extLst>
                <a:ext uri="{FF2B5EF4-FFF2-40B4-BE49-F238E27FC236}">
                  <a16:creationId xmlns:a16="http://schemas.microsoft.com/office/drawing/2014/main" id="{521DF10F-6864-4A86-A134-055E96FA5351}"/>
                </a:ext>
              </a:extLst>
            </p:cNvPr>
            <p:cNvSpPr>
              <a:spLocks noChangeArrowheads="1"/>
            </p:cNvSpPr>
            <p:nvPr/>
          </p:nvSpPr>
          <p:spPr bwMode="gray">
            <a:xfrm>
              <a:off x="11232266" y="281142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50" b="1" i="1" dirty="0">
                  <a:solidFill>
                    <a:srgbClr val="002060"/>
                  </a:solidFill>
                  <a:cs typeface="Helvetica" pitchFamily="34" charset="0"/>
                </a:rPr>
                <a:t>Sin cambio sustancial</a:t>
              </a:r>
            </a:p>
          </p:txBody>
        </p:sp>
      </p:grpSp>
      <p:grpSp>
        <p:nvGrpSpPr>
          <p:cNvPr id="179" name="Gruppo 178">
            <a:extLst>
              <a:ext uri="{FF2B5EF4-FFF2-40B4-BE49-F238E27FC236}">
                <a16:creationId xmlns:a16="http://schemas.microsoft.com/office/drawing/2014/main" id="{EC50BC12-5DF8-4D15-B4EB-F8DBADA99AFE}"/>
              </a:ext>
            </a:extLst>
          </p:cNvPr>
          <p:cNvGrpSpPr/>
          <p:nvPr/>
        </p:nvGrpSpPr>
        <p:grpSpPr>
          <a:xfrm>
            <a:off x="8132467" y="4450189"/>
            <a:ext cx="921957" cy="174109"/>
            <a:chOff x="10812605" y="2492092"/>
            <a:chExt cx="1229277" cy="232145"/>
          </a:xfrm>
        </p:grpSpPr>
        <p:sp>
          <p:nvSpPr>
            <p:cNvPr id="180" name="Rectangle 3">
              <a:extLst>
                <a:ext uri="{FF2B5EF4-FFF2-40B4-BE49-F238E27FC236}">
                  <a16:creationId xmlns:a16="http://schemas.microsoft.com/office/drawing/2014/main" id="{4CBA3BAC-B7B1-47E2-907A-A536460C7462}"/>
                </a:ext>
              </a:extLst>
            </p:cNvPr>
            <p:cNvSpPr>
              <a:spLocks noChangeArrowheads="1"/>
            </p:cNvSpPr>
            <p:nvPr/>
          </p:nvSpPr>
          <p:spPr bwMode="gray">
            <a:xfrm>
              <a:off x="10812605" y="2508237"/>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s-ES" sz="675" b="1" dirty="0">
                  <a:solidFill>
                    <a:schemeClr val="bg1"/>
                  </a:solidFill>
                  <a:cs typeface="Helvetica" pitchFamily="34" charset="0"/>
                </a:rPr>
                <a:t>29</a:t>
              </a:r>
            </a:p>
          </p:txBody>
        </p:sp>
        <p:sp>
          <p:nvSpPr>
            <p:cNvPr id="181" name="Rectangle 3">
              <a:extLst>
                <a:ext uri="{FF2B5EF4-FFF2-40B4-BE49-F238E27FC236}">
                  <a16:creationId xmlns:a16="http://schemas.microsoft.com/office/drawing/2014/main" id="{376434F5-5150-4EFC-BD89-2910374402B4}"/>
                </a:ext>
              </a:extLst>
            </p:cNvPr>
            <p:cNvSpPr>
              <a:spLocks noChangeArrowheads="1"/>
            </p:cNvSpPr>
            <p:nvPr/>
          </p:nvSpPr>
          <p:spPr bwMode="gray">
            <a:xfrm>
              <a:off x="11249882" y="249209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s-ES" sz="600" b="1" i="1" dirty="0">
                  <a:solidFill>
                    <a:srgbClr val="002060"/>
                  </a:solidFill>
                  <a:cs typeface="Helvetica" pitchFamily="34" charset="0"/>
                </a:rPr>
                <a:t>Supresión</a:t>
              </a:r>
            </a:p>
          </p:txBody>
        </p:sp>
      </p:grpSp>
      <p:sp>
        <p:nvSpPr>
          <p:cNvPr id="182" name="Rettangolo 181">
            <a:extLst>
              <a:ext uri="{FF2B5EF4-FFF2-40B4-BE49-F238E27FC236}">
                <a16:creationId xmlns:a16="http://schemas.microsoft.com/office/drawing/2014/main" id="{6EA48380-EF26-4F43-AACC-9497B2746164}"/>
              </a:ext>
            </a:extLst>
          </p:cNvPr>
          <p:cNvSpPr/>
          <p:nvPr/>
        </p:nvSpPr>
        <p:spPr>
          <a:xfrm>
            <a:off x="7870932" y="3354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es-ES" sz="1050" b="1" dirty="0">
                <a:solidFill>
                  <a:prstClr val="black">
                    <a:lumMod val="65000"/>
                    <a:lumOff val="35000"/>
                  </a:prstClr>
                </a:solidFill>
              </a:rPr>
              <a:t>Tipos de cambios</a:t>
            </a:r>
          </a:p>
        </p:txBody>
      </p:sp>
      <p:grpSp>
        <p:nvGrpSpPr>
          <p:cNvPr id="183" name="Group 32">
            <a:extLst>
              <a:ext uri="{FF2B5EF4-FFF2-40B4-BE49-F238E27FC236}">
                <a16:creationId xmlns:a16="http://schemas.microsoft.com/office/drawing/2014/main" id="{E4D6F2F1-FA38-4F75-AE7B-30053F5914A4}"/>
              </a:ext>
            </a:extLst>
          </p:cNvPr>
          <p:cNvGrpSpPr/>
          <p:nvPr/>
        </p:nvGrpSpPr>
        <p:grpSpPr>
          <a:xfrm rot="1960460">
            <a:off x="8123714" y="3279416"/>
            <a:ext cx="108000" cy="189000"/>
            <a:chOff x="975911" y="870585"/>
            <a:chExt cx="2482125" cy="4212184"/>
          </a:xfrm>
        </p:grpSpPr>
        <p:sp>
          <p:nvSpPr>
            <p:cNvPr id="184" name="Rectangle 30">
              <a:extLst>
                <a:ext uri="{FF2B5EF4-FFF2-40B4-BE49-F238E27FC236}">
                  <a16:creationId xmlns:a16="http://schemas.microsoft.com/office/drawing/2014/main" id="{95120CF2-F2A3-4390-A045-DAF022435337}"/>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s-ES" sz="750" kern="0" dirty="0">
                <a:solidFill>
                  <a:prstClr val="white"/>
                </a:solidFill>
                <a:latin typeface="Arial"/>
                <a:cs typeface="Arial" panose="020B0604020202020204" pitchFamily="34" charset="0"/>
              </a:endParaRPr>
            </a:p>
          </p:txBody>
        </p:sp>
        <p:sp>
          <p:nvSpPr>
            <p:cNvPr id="185" name="Rounded Rectangle 31">
              <a:extLst>
                <a:ext uri="{FF2B5EF4-FFF2-40B4-BE49-F238E27FC236}">
                  <a16:creationId xmlns:a16="http://schemas.microsoft.com/office/drawing/2014/main" id="{7682C6B5-381E-435D-AA77-F818E8AFDD98}"/>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s-ES" sz="750" kern="0" dirty="0">
                <a:solidFill>
                  <a:prstClr val="white"/>
                </a:solidFill>
                <a:latin typeface="Arial"/>
                <a:cs typeface="Arial" panose="020B0604020202020204" pitchFamily="34" charset="0"/>
              </a:endParaRPr>
            </a:p>
          </p:txBody>
        </p:sp>
        <p:sp>
          <p:nvSpPr>
            <p:cNvPr id="186" name="Donut 29">
              <a:extLst>
                <a:ext uri="{FF2B5EF4-FFF2-40B4-BE49-F238E27FC236}">
                  <a16:creationId xmlns:a16="http://schemas.microsoft.com/office/drawing/2014/main" id="{6F0C3927-796C-4D2E-BB54-7E0E78F67426}"/>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s-ES" sz="750" kern="0" dirty="0">
                <a:solidFill>
                  <a:srgbClr val="1F497D"/>
                </a:solidFill>
                <a:latin typeface="Arial"/>
                <a:cs typeface="Arial" panose="020B0604020202020204" pitchFamily="34" charset="0"/>
              </a:endParaRPr>
            </a:p>
          </p:txBody>
        </p:sp>
      </p:grpSp>
      <p:sp>
        <p:nvSpPr>
          <p:cNvPr id="69" name="Rectangle 2"/>
          <p:cNvSpPr>
            <a:spLocks noGrp="1" noChangeArrowheads="1"/>
          </p:cNvSpPr>
          <p:nvPr>
            <p:ph type="title"/>
          </p:nvPr>
        </p:nvSpPr>
        <p:spPr>
          <a:xfrm>
            <a:off x="457200" y="205979"/>
            <a:ext cx="8229600" cy="891626"/>
          </a:xfrm>
          <a:solidFill>
            <a:schemeClr val="accent1">
              <a:lumMod val="75000"/>
            </a:schemeClr>
          </a:solidFill>
          <a:ln>
            <a:solidFill>
              <a:srgbClr val="0070C0"/>
            </a:solidFill>
          </a:ln>
        </p:spPr>
        <p:txBody>
          <a:bodyPr/>
          <a:lstStyle/>
          <a:p>
            <a:pPr algn="ctr" eaLnBrk="1" hangingPunct="1"/>
            <a:r>
              <a:rPr lang="es-ES" sz="2800" b="1" dirty="0">
                <a:solidFill>
                  <a:schemeClr val="accent5">
                    <a:lumMod val="10000"/>
                  </a:schemeClr>
                </a:solidFill>
              </a:rPr>
              <a:t>Propuesta de modificación del Reglamento - 
</a:t>
            </a:r>
            <a:r>
              <a:rPr lang="es-ES" sz="2800" b="1" dirty="0" smtClean="0">
                <a:solidFill>
                  <a:schemeClr val="accent5">
                    <a:lumMod val="10000"/>
                  </a:schemeClr>
                </a:solidFill>
              </a:rPr>
              <a:t>Resumen </a:t>
            </a:r>
            <a:r>
              <a:rPr lang="es-ES" sz="2800" b="1" dirty="0">
                <a:solidFill>
                  <a:schemeClr val="accent5">
                    <a:lumMod val="10000"/>
                  </a:schemeClr>
                </a:solidFill>
              </a:rPr>
              <a:t>de los cambios</a:t>
            </a:r>
          </a:p>
        </p:txBody>
      </p:sp>
      <p:sp>
        <p:nvSpPr>
          <p:cNvPr id="7" name="TextBox 6"/>
          <p:cNvSpPr txBox="1"/>
          <p:nvPr/>
        </p:nvSpPr>
        <p:spPr>
          <a:xfrm>
            <a:off x="380380" y="4432732"/>
            <a:ext cx="3985350" cy="461665"/>
          </a:xfrm>
          <a:prstGeom prst="rect">
            <a:avLst/>
          </a:prstGeom>
          <a:noFill/>
        </p:spPr>
        <p:txBody>
          <a:bodyPr wrap="square" rtlCol="0">
            <a:spAutoFit/>
          </a:bodyPr>
          <a:lstStyle/>
          <a:p>
            <a:r>
              <a:rPr lang="es-ES" dirty="0">
                <a:solidFill>
                  <a:srgbClr val="7030A0"/>
                </a:solidFill>
              </a:rPr>
              <a:t>25% </a:t>
            </a:r>
            <a:r>
              <a:rPr lang="es-ES" sz="1000" dirty="0"/>
              <a:t>de reducción del número de páginas (sin anexos)</a:t>
            </a:r>
          </a:p>
        </p:txBody>
      </p:sp>
    </p:spTree>
    <p:extLst>
      <p:ext uri="{BB962C8B-B14F-4D97-AF65-F5344CB8AC3E}">
        <p14:creationId xmlns:p14="http://schemas.microsoft.com/office/powerpoint/2010/main" val="415001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Principales cambios del Reglamento</a:t>
            </a:r>
          </a:p>
        </p:txBody>
      </p:sp>
      <p:sp>
        <p:nvSpPr>
          <p:cNvPr id="11" name="TextBox 10"/>
          <p:cNvSpPr txBox="1"/>
          <p:nvPr/>
        </p:nvSpPr>
        <p:spPr>
          <a:xfrm>
            <a:off x="251520" y="808514"/>
            <a:ext cx="4032448" cy="3754874"/>
          </a:xfrm>
          <a:prstGeom prst="rect">
            <a:avLst/>
          </a:prstGeom>
          <a:noFill/>
          <a:ln>
            <a:solidFill>
              <a:schemeClr val="accent1">
                <a:lumMod val="25000"/>
              </a:schemeClr>
            </a:solidFill>
          </a:ln>
        </p:spPr>
        <p:txBody>
          <a:bodyPr wrap="square" rtlCol="0">
            <a:spAutoFit/>
          </a:bodyPr>
          <a:lstStyle/>
          <a:p>
            <a:pPr fontAlgn="auto">
              <a:spcBef>
                <a:spcPts val="0"/>
              </a:spcBef>
              <a:spcAft>
                <a:spcPts val="0"/>
              </a:spcAft>
            </a:pPr>
            <a:r>
              <a:rPr lang="es-ES" sz="1600" b="1" dirty="0" smtClean="0">
                <a:solidFill>
                  <a:srgbClr val="015172"/>
                </a:solidFill>
                <a:latin typeface="Calibri" panose="020F0502020204030204"/>
                <a:cs typeface="+mn-cs"/>
              </a:rPr>
              <a:t>Nuevo:</a:t>
            </a:r>
          </a:p>
          <a:p>
            <a:pPr fontAlgn="auto">
              <a:spcBef>
                <a:spcPts val="0"/>
              </a:spcBef>
              <a:spcAft>
                <a:spcPts val="0"/>
              </a:spcAft>
            </a:pPr>
            <a:endParaRPr lang="es-ES" sz="1200" b="1" dirty="0" smtClean="0">
              <a:solidFill>
                <a:srgbClr val="015172"/>
              </a:solidFill>
              <a:latin typeface="Calibri" panose="020F0502020204030204"/>
              <a:cs typeface="+mn-cs"/>
            </a:endParaRPr>
          </a:p>
          <a:p>
            <a:pPr marL="228600" indent="-228600" fontAlgn="auto">
              <a:spcBef>
                <a:spcPts val="0"/>
              </a:spcBef>
              <a:spcAft>
                <a:spcPts val="0"/>
              </a:spcAft>
              <a:buAutoNum type="arabicPeriod"/>
            </a:pPr>
            <a:r>
              <a:rPr lang="es-ES" sz="1200" b="1" dirty="0" smtClean="0">
                <a:latin typeface="Calibri" panose="020F0502020204030204"/>
                <a:cs typeface="+mn-cs"/>
              </a:rPr>
              <a:t>Organizado en principios</a:t>
            </a:r>
            <a:r>
              <a:rPr lang="es-ES" sz="1200" dirty="0" smtClean="0">
                <a:latin typeface="Calibri" panose="020F0502020204030204"/>
                <a:cs typeface="+mn-cs"/>
              </a:rPr>
              <a:t> </a:t>
            </a:r>
            <a:r>
              <a:rPr lang="es-ES" sz="1200" b="1" dirty="0" smtClean="0">
                <a:solidFill>
                  <a:schemeClr val="accent1">
                    <a:lumMod val="50000"/>
                  </a:schemeClr>
                </a:solidFill>
                <a:latin typeface="Calibri" panose="020F0502020204030204"/>
                <a:cs typeface="+mn-cs"/>
              </a:rPr>
              <a:t>(nueva regla 101.6)</a:t>
            </a:r>
            <a:r>
              <a:rPr lang="es-ES" sz="1200" dirty="0" smtClean="0">
                <a:solidFill>
                  <a:schemeClr val="accent1">
                    <a:lumMod val="50000"/>
                  </a:schemeClr>
                </a:solidFill>
                <a:latin typeface="Calibri" panose="020F0502020204030204"/>
                <a:cs typeface="+mn-cs"/>
              </a:rPr>
              <a:t> </a:t>
            </a:r>
          </a:p>
          <a:p>
            <a:pPr fontAlgn="auto">
              <a:spcBef>
                <a:spcPts val="0"/>
              </a:spcBef>
              <a:spcAft>
                <a:spcPts val="0"/>
              </a:spcAft>
            </a:pPr>
            <a:endParaRPr lang="es-ES" sz="700" dirty="0" smtClean="0">
              <a:solidFill>
                <a:schemeClr val="accent1">
                  <a:lumMod val="50000"/>
                </a:schemeClr>
              </a:solidFill>
              <a:latin typeface="Calibri" panose="020F0502020204030204"/>
              <a:cs typeface="+mn-cs"/>
            </a:endParaRPr>
          </a:p>
          <a:p>
            <a:pPr marL="228600" indent="-228600" fontAlgn="auto">
              <a:spcBef>
                <a:spcPts val="0"/>
              </a:spcBef>
              <a:spcAft>
                <a:spcPts val="0"/>
              </a:spcAft>
              <a:buAutoNum type="arabicPeriod" startAt="2"/>
            </a:pPr>
            <a:r>
              <a:rPr lang="es-ES" sz="1200" b="1" dirty="0" smtClean="0">
                <a:latin typeface="Calibri" panose="020F0502020204030204"/>
                <a:cs typeface="+mn-cs"/>
              </a:rPr>
              <a:t>Fondos temáticos </a:t>
            </a:r>
            <a:r>
              <a:rPr lang="es-ES" sz="1200" b="1" dirty="0" smtClean="0">
                <a:solidFill>
                  <a:schemeClr val="accent1">
                    <a:lumMod val="50000"/>
                  </a:schemeClr>
                </a:solidFill>
                <a:latin typeface="Calibri" panose="020F0502020204030204"/>
                <a:cs typeface="+mn-cs"/>
              </a:rPr>
              <a:t>(nueva regla 102.2)</a:t>
            </a:r>
          </a:p>
          <a:p>
            <a:pPr marL="228600" indent="-228600" fontAlgn="auto">
              <a:spcBef>
                <a:spcPts val="0"/>
              </a:spcBef>
              <a:spcAft>
                <a:spcPts val="0"/>
              </a:spcAft>
              <a:buAutoNum type="arabicPeriod" startAt="2"/>
            </a:pPr>
            <a:endParaRPr lang="es-ES" sz="700" b="1" dirty="0" smtClean="0">
              <a:solidFill>
                <a:schemeClr val="accent1">
                  <a:lumMod val="50000"/>
                </a:schemeClr>
              </a:solidFill>
              <a:latin typeface="Calibri" panose="020F0502020204030204"/>
              <a:cs typeface="+mn-cs"/>
            </a:endParaRPr>
          </a:p>
          <a:p>
            <a:pPr fontAlgn="auto">
              <a:spcBef>
                <a:spcPts val="0"/>
              </a:spcBef>
              <a:spcAft>
                <a:spcPts val="0"/>
              </a:spcAft>
            </a:pPr>
            <a:r>
              <a:rPr lang="es-ES" sz="1200" b="1" dirty="0" smtClean="0">
                <a:latin typeface="Calibri" panose="020F0502020204030204"/>
                <a:cs typeface="+mn-cs"/>
              </a:rPr>
              <a:t>3.   Pasivo a largo plazo </a:t>
            </a:r>
            <a:r>
              <a:rPr lang="es-ES" sz="1200" b="1" dirty="0" smtClean="0">
                <a:solidFill>
                  <a:schemeClr val="accent1">
                    <a:lumMod val="50000"/>
                  </a:schemeClr>
                </a:solidFill>
                <a:latin typeface="Calibri" panose="020F0502020204030204"/>
                <a:cs typeface="+mn-cs"/>
              </a:rPr>
              <a:t>(nueva regla 103.20)</a:t>
            </a:r>
          </a:p>
          <a:p>
            <a:pPr marL="285750" indent="-285750" fontAlgn="auto">
              <a:spcBef>
                <a:spcPts val="0"/>
              </a:spcBef>
              <a:spcAft>
                <a:spcPts val="0"/>
              </a:spcAft>
              <a:buFont typeface="+mj-lt"/>
              <a:buAutoNum type="arabicPeriod"/>
            </a:pPr>
            <a:endParaRPr lang="es-ES" sz="700" dirty="0" smtClean="0">
              <a:latin typeface="Calibri" panose="020F0502020204030204"/>
              <a:cs typeface="+mn-cs"/>
            </a:endParaRPr>
          </a:p>
          <a:p>
            <a:pPr marL="228600" indent="-228600" fontAlgn="auto">
              <a:spcBef>
                <a:spcPts val="0"/>
              </a:spcBef>
              <a:spcAft>
                <a:spcPts val="0"/>
              </a:spcAft>
            </a:pPr>
            <a:r>
              <a:rPr lang="es-ES" sz="1200" b="1" dirty="0" smtClean="0">
                <a:latin typeface="Calibri" panose="020F0502020204030204"/>
                <a:cs typeface="+mn-cs"/>
              </a:rPr>
              <a:t>4.   Gestión financiera de los recursos humanos</a:t>
            </a:r>
            <a:r>
              <a:rPr lang="es-ES" sz="1200" dirty="0" smtClean="0">
                <a:latin typeface="Calibri" panose="020F0502020204030204"/>
                <a:cs typeface="+mn-cs"/>
              </a:rPr>
              <a:t> </a:t>
            </a:r>
            <a:r>
              <a:rPr lang="es-ES" sz="1200" b="1" dirty="0" smtClean="0">
                <a:solidFill>
                  <a:schemeClr val="accent1">
                    <a:lumMod val="50000"/>
                  </a:schemeClr>
                </a:solidFill>
                <a:latin typeface="Calibri" panose="020F0502020204030204"/>
                <a:cs typeface="+mn-cs"/>
              </a:rPr>
              <a:t>(nuevas reglas 103.6, 103.7)</a:t>
            </a:r>
          </a:p>
          <a:p>
            <a:pPr marL="342900" indent="-342900" fontAlgn="auto">
              <a:spcBef>
                <a:spcPts val="0"/>
              </a:spcBef>
              <a:spcAft>
                <a:spcPts val="0"/>
              </a:spcAft>
              <a:buFont typeface="+mj-lt"/>
              <a:buAutoNum type="arabicPeriod"/>
            </a:pPr>
            <a:endParaRPr lang="es-ES" sz="700" b="1" dirty="0" smtClean="0">
              <a:latin typeface="Calibri" panose="020F0502020204030204"/>
              <a:cs typeface="+mn-cs"/>
            </a:endParaRPr>
          </a:p>
          <a:p>
            <a:pPr marL="228600" indent="-228600" fontAlgn="auto">
              <a:spcBef>
                <a:spcPts val="0"/>
              </a:spcBef>
              <a:spcAft>
                <a:spcPts val="0"/>
              </a:spcAft>
              <a:buAutoNum type="arabicPeriod" startAt="5"/>
            </a:pPr>
            <a:r>
              <a:rPr lang="es-ES" sz="1200" b="1" dirty="0" smtClean="0">
                <a:latin typeface="Calibri" panose="020F0502020204030204"/>
                <a:cs typeface="+mn-cs"/>
              </a:rPr>
              <a:t>Colaboradores encargados de la ejecución </a:t>
            </a:r>
            <a:r>
              <a:rPr lang="es-ES" sz="1200" b="1" dirty="0" smtClean="0">
                <a:solidFill>
                  <a:schemeClr val="accent6"/>
                </a:solidFill>
                <a:latin typeface="Calibri" panose="020F0502020204030204"/>
                <a:cs typeface="+mn-cs"/>
              </a:rPr>
              <a:t>(nuevos artículos 3.9, 3.10, 3.11)</a:t>
            </a:r>
            <a:r>
              <a:rPr lang="es-ES" sz="1200" dirty="0" smtClean="0">
                <a:latin typeface="Calibri" panose="020F0502020204030204"/>
                <a:cs typeface="+mn-cs"/>
              </a:rPr>
              <a:t> </a:t>
            </a:r>
          </a:p>
          <a:p>
            <a:pPr marL="228600" indent="-228600" fontAlgn="auto">
              <a:spcBef>
                <a:spcPts val="0"/>
              </a:spcBef>
              <a:spcAft>
                <a:spcPts val="0"/>
              </a:spcAft>
              <a:buAutoNum type="arabicPeriod" startAt="5"/>
            </a:pPr>
            <a:endParaRPr lang="es-ES" sz="700" dirty="0" smtClean="0">
              <a:latin typeface="Calibri" panose="020F0502020204030204"/>
              <a:cs typeface="+mn-cs"/>
            </a:endParaRPr>
          </a:p>
          <a:p>
            <a:pPr marL="228600" indent="-228600" fontAlgn="auto">
              <a:spcBef>
                <a:spcPts val="0"/>
              </a:spcBef>
              <a:spcAft>
                <a:spcPts val="0"/>
              </a:spcAft>
            </a:pPr>
            <a:r>
              <a:rPr lang="es-ES" sz="1200" b="1" dirty="0" smtClean="0">
                <a:latin typeface="Calibri" panose="020F0502020204030204"/>
                <a:cs typeface="+mn-cs"/>
              </a:rPr>
              <a:t>6.   Información financiera - IPSAS </a:t>
            </a:r>
            <a:r>
              <a:rPr lang="es-ES" sz="1200" b="1" dirty="0" smtClean="0">
                <a:solidFill>
                  <a:schemeClr val="accent6"/>
                </a:solidFill>
                <a:latin typeface="Calibri" panose="020F0502020204030204"/>
                <a:cs typeface="+mn-cs"/>
              </a:rPr>
              <a:t>(nuevo artículo 4.2, </a:t>
            </a:r>
            <a:r>
              <a:rPr lang="es-ES" sz="1200" b="1" dirty="0" smtClean="0">
                <a:solidFill>
                  <a:schemeClr val="accent1">
                    <a:lumMod val="50000"/>
                  </a:schemeClr>
                </a:solidFill>
                <a:latin typeface="Calibri" panose="020F0502020204030204"/>
                <a:cs typeface="+mn-cs"/>
              </a:rPr>
              <a:t>regla 103.13)</a:t>
            </a:r>
          </a:p>
          <a:p>
            <a:pPr marL="342900" indent="-342900" fontAlgn="auto">
              <a:spcBef>
                <a:spcPts val="0"/>
              </a:spcBef>
              <a:spcAft>
                <a:spcPts val="0"/>
              </a:spcAft>
              <a:buFont typeface="+mj-lt"/>
              <a:buAutoNum type="arabicPeriod"/>
            </a:pPr>
            <a:endParaRPr lang="es-ES" sz="700" b="1" dirty="0" smtClean="0">
              <a:latin typeface="Calibri" panose="020F0502020204030204"/>
              <a:cs typeface="+mn-cs"/>
            </a:endParaRPr>
          </a:p>
          <a:p>
            <a:pPr marL="228600" indent="-228600" fontAlgn="auto">
              <a:spcBef>
                <a:spcPts val="0"/>
              </a:spcBef>
              <a:spcAft>
                <a:spcPts val="0"/>
              </a:spcAft>
              <a:buAutoNum type="arabicPeriod" startAt="7"/>
            </a:pPr>
            <a:r>
              <a:rPr lang="es-ES" sz="1200" b="1" dirty="0" smtClean="0">
                <a:latin typeface="Calibri" panose="020F0502020204030204"/>
                <a:cs typeface="+mn-cs"/>
              </a:rPr>
              <a:t>Gestión por resultados, gestión de riesgos, declaración sobre el control interno </a:t>
            </a:r>
            <a:r>
              <a:rPr lang="es-ES" sz="1200" b="1" dirty="0" smtClean="0">
                <a:solidFill>
                  <a:schemeClr val="accent6"/>
                </a:solidFill>
                <a:latin typeface="Calibri" panose="020F0502020204030204"/>
                <a:cs typeface="+mn-cs"/>
              </a:rPr>
              <a:t>(nuevos artículos 5.1, 5.3)</a:t>
            </a:r>
          </a:p>
          <a:p>
            <a:pPr marL="228600" indent="-228600" fontAlgn="auto">
              <a:spcBef>
                <a:spcPts val="0"/>
              </a:spcBef>
              <a:spcAft>
                <a:spcPts val="0"/>
              </a:spcAft>
              <a:buAutoNum type="arabicPeriod" startAt="7"/>
            </a:pPr>
            <a:endParaRPr lang="es-ES" sz="700" b="1" dirty="0" smtClean="0">
              <a:latin typeface="Calibri" panose="020F0502020204030204"/>
              <a:cs typeface="+mn-cs"/>
            </a:endParaRPr>
          </a:p>
          <a:p>
            <a:pPr marL="228600" indent="-228600" fontAlgn="auto">
              <a:spcBef>
                <a:spcPts val="0"/>
              </a:spcBef>
              <a:spcAft>
                <a:spcPts val="0"/>
              </a:spcAft>
              <a:buAutoNum type="arabicPeriod" startAt="8"/>
            </a:pPr>
            <a:r>
              <a:rPr lang="es-ES" sz="1200" b="1" dirty="0" smtClean="0">
                <a:latin typeface="Calibri" panose="020F0502020204030204"/>
                <a:cs typeface="+mn-cs"/>
              </a:rPr>
              <a:t>Cuentas bancarias </a:t>
            </a:r>
            <a:r>
              <a:rPr lang="es-ES" sz="1200" b="1" dirty="0" smtClean="0">
                <a:solidFill>
                  <a:schemeClr val="accent1">
                    <a:lumMod val="50000"/>
                  </a:schemeClr>
                </a:solidFill>
                <a:latin typeface="Calibri" panose="020F0502020204030204"/>
                <a:cs typeface="+mn-cs"/>
              </a:rPr>
              <a:t>(nueva regla 103.25)</a:t>
            </a:r>
          </a:p>
          <a:p>
            <a:pPr marL="228600" indent="-228600" fontAlgn="auto">
              <a:spcBef>
                <a:spcPts val="0"/>
              </a:spcBef>
              <a:spcAft>
                <a:spcPts val="0"/>
              </a:spcAft>
              <a:buAutoNum type="arabicPeriod" startAt="8"/>
            </a:pPr>
            <a:endParaRPr lang="es-ES" sz="700" b="1" dirty="0" smtClean="0">
              <a:latin typeface="Calibri" panose="020F0502020204030204"/>
              <a:cs typeface="+mn-cs"/>
            </a:endParaRPr>
          </a:p>
          <a:p>
            <a:pPr marL="228600" indent="-228600" fontAlgn="auto">
              <a:spcBef>
                <a:spcPts val="0"/>
              </a:spcBef>
              <a:spcAft>
                <a:spcPts val="0"/>
              </a:spcAft>
              <a:buAutoNum type="arabicPeriod" startAt="9"/>
            </a:pPr>
            <a:r>
              <a:rPr lang="es-ES" sz="1200" b="1" dirty="0" smtClean="0">
                <a:latin typeface="Calibri" panose="020F0502020204030204"/>
              </a:rPr>
              <a:t>Inversiones </a:t>
            </a:r>
            <a:r>
              <a:rPr lang="es-ES" sz="1200" b="1" dirty="0" smtClean="0">
                <a:solidFill>
                  <a:schemeClr val="accent1">
                    <a:lumMod val="50000"/>
                  </a:schemeClr>
                </a:solidFill>
                <a:latin typeface="Calibri" panose="020F0502020204030204"/>
              </a:rPr>
              <a:t>(nueva regla 103.27)</a:t>
            </a:r>
            <a:endParaRPr lang="es-ES" sz="1200" b="1" dirty="0">
              <a:solidFill>
                <a:schemeClr val="accent1">
                  <a:lumMod val="50000"/>
                </a:schemeClr>
              </a:solidFill>
              <a:latin typeface="Calibri" panose="020F0502020204030204"/>
            </a:endParaRPr>
          </a:p>
        </p:txBody>
      </p:sp>
      <p:sp>
        <p:nvSpPr>
          <p:cNvPr id="12" name="TextBox 11"/>
          <p:cNvSpPr txBox="1"/>
          <p:nvPr/>
        </p:nvSpPr>
        <p:spPr>
          <a:xfrm>
            <a:off x="4572000" y="808514"/>
            <a:ext cx="4392488" cy="3785652"/>
          </a:xfrm>
          <a:prstGeom prst="rect">
            <a:avLst/>
          </a:prstGeom>
          <a:noFill/>
          <a:ln>
            <a:solidFill>
              <a:schemeClr val="accent1"/>
            </a:solidFill>
          </a:ln>
        </p:spPr>
        <p:txBody>
          <a:bodyPr wrap="square" rtlCol="0">
            <a:spAutoFit/>
          </a:bodyPr>
          <a:lstStyle/>
          <a:p>
            <a:pPr fontAlgn="auto">
              <a:spcBef>
                <a:spcPts val="0"/>
              </a:spcBef>
              <a:spcAft>
                <a:spcPts val="0"/>
              </a:spcAft>
            </a:pPr>
            <a:r>
              <a:rPr lang="es-ES" sz="1600" b="1" dirty="0" smtClean="0">
                <a:solidFill>
                  <a:srgbClr val="015172"/>
                </a:solidFill>
                <a:latin typeface="Calibri" panose="020F0502020204030204"/>
                <a:cs typeface="+mn-cs"/>
              </a:rPr>
              <a:t>Modificaciones</a:t>
            </a:r>
            <a:r>
              <a:rPr lang="es-ES" sz="1400" b="1" dirty="0" smtClean="0">
                <a:solidFill>
                  <a:srgbClr val="015172"/>
                </a:solidFill>
                <a:latin typeface="Calibri" panose="020F0502020204030204"/>
                <a:cs typeface="+mn-cs"/>
              </a:rPr>
              <a:t>:</a:t>
            </a:r>
          </a:p>
          <a:p>
            <a:pPr marL="285750" indent="-285750" fontAlgn="auto">
              <a:spcBef>
                <a:spcPts val="0"/>
              </a:spcBef>
              <a:spcAft>
                <a:spcPts val="0"/>
              </a:spcAft>
              <a:buFont typeface="+mj-lt"/>
              <a:buAutoNum type="arabicPeriod"/>
            </a:pPr>
            <a:endParaRPr lang="es-ES" sz="1200" b="1"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1.   Definiciones </a:t>
            </a:r>
            <a:r>
              <a:rPr lang="es-ES" sz="1200" b="1" dirty="0" smtClean="0">
                <a:solidFill>
                  <a:srgbClr val="5B9BD5"/>
                </a:solidFill>
                <a:latin typeface="Calibri" panose="020F0502020204030204"/>
                <a:cs typeface="+mn-cs"/>
              </a:rPr>
              <a:t>(modificaciones - capítulo 7) </a:t>
            </a:r>
          </a:p>
          <a:p>
            <a:pPr marL="285750" indent="-285750" fontAlgn="auto">
              <a:spcBef>
                <a:spcPts val="0"/>
              </a:spcBef>
              <a:spcAft>
                <a:spcPts val="0"/>
              </a:spcAft>
              <a:buFont typeface="+mj-lt"/>
              <a:buAutoNum type="arabicPeriod"/>
            </a:pPr>
            <a:endParaRPr lang="es-ES" sz="700" b="1" dirty="0" smtClean="0">
              <a:solidFill>
                <a:prstClr val="black"/>
              </a:solidFill>
              <a:latin typeface="Calibri" panose="020F0502020204030204"/>
              <a:cs typeface="+mn-cs"/>
            </a:endParaRPr>
          </a:p>
          <a:p>
            <a:pPr marL="228600" indent="-228600" fontAlgn="auto">
              <a:spcBef>
                <a:spcPts val="0"/>
              </a:spcBef>
              <a:spcAft>
                <a:spcPts val="0"/>
              </a:spcAft>
              <a:buAutoNum type="arabicPeriod" startAt="2"/>
            </a:pPr>
            <a:r>
              <a:rPr lang="es-ES" sz="1200" b="1" dirty="0" smtClean="0">
                <a:solidFill>
                  <a:prstClr val="black"/>
                </a:solidFill>
                <a:latin typeface="Calibri" panose="020F0502020204030204"/>
              </a:rPr>
              <a:t>Programa de trabajo y presupuesto </a:t>
            </a:r>
            <a:r>
              <a:rPr lang="es-ES" sz="1200" b="1" dirty="0" smtClean="0">
                <a:solidFill>
                  <a:srgbClr val="5B9BD5"/>
                </a:solidFill>
                <a:latin typeface="Calibri" panose="020F0502020204030204"/>
              </a:rPr>
              <a:t>(modificaciones)</a:t>
            </a:r>
          </a:p>
          <a:p>
            <a:pPr marL="228600" indent="-228600" fontAlgn="auto">
              <a:spcBef>
                <a:spcPts val="0"/>
              </a:spcBef>
              <a:spcAft>
                <a:spcPts val="0"/>
              </a:spcAft>
              <a:buAutoNum type="arabicPeriod" startAt="2"/>
            </a:pPr>
            <a:endParaRPr lang="es-ES" sz="700" dirty="0" smtClean="0">
              <a:solidFill>
                <a:srgbClr val="5B9BD5"/>
              </a:solidFill>
              <a:latin typeface="Calibri" panose="020F0502020204030204"/>
            </a:endParaRPr>
          </a:p>
          <a:p>
            <a:pPr fontAlgn="auto">
              <a:spcBef>
                <a:spcPts val="0"/>
              </a:spcBef>
              <a:spcAft>
                <a:spcPts val="0"/>
              </a:spcAft>
            </a:pPr>
            <a:r>
              <a:rPr lang="es-ES" sz="1200" b="1" dirty="0" smtClean="0">
                <a:solidFill>
                  <a:prstClr val="black"/>
                </a:solidFill>
                <a:latin typeface="Calibri" panose="020F0502020204030204"/>
                <a:cs typeface="+mn-cs"/>
              </a:rPr>
              <a:t>3.   Rendición de cuentas</a:t>
            </a:r>
            <a:r>
              <a:rPr lang="es-ES" sz="1200" dirty="0" smtClean="0">
                <a:solidFill>
                  <a:prstClr val="black"/>
                </a:solidFill>
                <a:latin typeface="Calibri" panose="020F0502020204030204"/>
                <a:cs typeface="+mn-cs"/>
              </a:rPr>
              <a:t>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b="1"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4.   Gastos imprevistos y extraordinarios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5.   Compromisos, obligaciones y gastos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b="1"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6.   Adquisiciones</a:t>
            </a:r>
            <a:r>
              <a:rPr lang="es-ES" sz="1200" dirty="0" smtClean="0">
                <a:solidFill>
                  <a:prstClr val="black"/>
                </a:solidFill>
                <a:latin typeface="Calibri" panose="020F0502020204030204"/>
                <a:cs typeface="+mn-cs"/>
              </a:rPr>
              <a:t>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b="1"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7.   Cuentas bancarias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b="1" dirty="0" smtClean="0">
              <a:solidFill>
                <a:srgbClr val="5B9BD5"/>
              </a:solidFill>
              <a:latin typeface="Calibri" panose="020F0502020204030204"/>
              <a:cs typeface="+mn-cs"/>
            </a:endParaRPr>
          </a:p>
          <a:p>
            <a:pPr fontAlgn="auto">
              <a:spcBef>
                <a:spcPts val="0"/>
              </a:spcBef>
              <a:spcAft>
                <a:spcPts val="0"/>
              </a:spcAft>
            </a:pPr>
            <a:r>
              <a:rPr lang="es-ES" sz="1200" b="1" dirty="0" smtClean="0">
                <a:latin typeface="Calibri" panose="020F0502020204030204"/>
                <a:cs typeface="+mn-cs"/>
              </a:rPr>
              <a:t>8.   Inversiones</a:t>
            </a:r>
            <a:r>
              <a:rPr lang="es-ES" sz="1200" b="1" dirty="0" smtClean="0">
                <a:solidFill>
                  <a:srgbClr val="5B9BD5"/>
                </a:solidFill>
                <a:latin typeface="Calibri" panose="020F0502020204030204"/>
                <a:cs typeface="+mn-cs"/>
              </a:rPr>
              <a:t> (modificaciones)</a:t>
            </a:r>
          </a:p>
          <a:p>
            <a:pPr marL="285750" indent="-285750" fontAlgn="auto">
              <a:spcBef>
                <a:spcPts val="0"/>
              </a:spcBef>
              <a:spcAft>
                <a:spcPts val="0"/>
              </a:spcAft>
              <a:buFont typeface="+mj-lt"/>
              <a:buAutoNum type="arabicPeriod"/>
            </a:pPr>
            <a:endParaRPr lang="es-ES" sz="700"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9.   Gestión de bienes </a:t>
            </a:r>
            <a:r>
              <a:rPr lang="es-ES" sz="1200" b="1" dirty="0" smtClean="0">
                <a:solidFill>
                  <a:srgbClr val="5B9BD5"/>
                </a:solidFill>
                <a:latin typeface="Calibri" panose="020F0502020204030204"/>
                <a:cs typeface="+mn-cs"/>
              </a:rPr>
              <a:t>(modificaciones) </a:t>
            </a:r>
          </a:p>
          <a:p>
            <a:pPr marL="285750" indent="-285750" fontAlgn="auto">
              <a:spcBef>
                <a:spcPts val="0"/>
              </a:spcBef>
              <a:spcAft>
                <a:spcPts val="0"/>
              </a:spcAft>
              <a:buFont typeface="+mj-lt"/>
              <a:buAutoNum type="arabicPeriod"/>
            </a:pPr>
            <a:endParaRPr lang="es-ES" sz="700" dirty="0" smtClean="0">
              <a:solidFill>
                <a:prstClr val="black"/>
              </a:solidFill>
              <a:latin typeface="Calibri" panose="020F0502020204030204"/>
              <a:cs typeface="+mn-cs"/>
            </a:endParaRPr>
          </a:p>
          <a:p>
            <a:pPr fontAlgn="auto">
              <a:spcBef>
                <a:spcPts val="0"/>
              </a:spcBef>
              <a:spcAft>
                <a:spcPts val="0"/>
              </a:spcAft>
            </a:pPr>
            <a:r>
              <a:rPr lang="es-ES" sz="1200" b="1" dirty="0" smtClean="0">
                <a:solidFill>
                  <a:prstClr val="black"/>
                </a:solidFill>
                <a:latin typeface="Calibri" panose="020F0502020204030204"/>
                <a:cs typeface="+mn-cs"/>
              </a:rPr>
              <a:t>10.  Contabilidad </a:t>
            </a:r>
            <a:r>
              <a:rPr lang="es-ES" sz="1200" b="1" dirty="0" smtClean="0">
                <a:solidFill>
                  <a:srgbClr val="5B9BD5"/>
                </a:solidFill>
                <a:latin typeface="Calibri" panose="020F0502020204030204"/>
                <a:cs typeface="+mn-cs"/>
              </a:rPr>
              <a:t>(modificaciones)</a:t>
            </a:r>
          </a:p>
          <a:p>
            <a:pPr marL="285750" indent="-285750" fontAlgn="auto">
              <a:spcBef>
                <a:spcPts val="0"/>
              </a:spcBef>
              <a:spcAft>
                <a:spcPts val="0"/>
              </a:spcAft>
              <a:buFont typeface="+mj-lt"/>
              <a:buAutoNum type="arabicPeriod"/>
            </a:pPr>
            <a:endParaRPr lang="es-ES" sz="700" b="1" dirty="0" smtClean="0">
              <a:solidFill>
                <a:srgbClr val="5B9BD5"/>
              </a:solidFill>
              <a:latin typeface="Calibri" panose="020F0502020204030204"/>
              <a:cs typeface="+mn-cs"/>
            </a:endParaRPr>
          </a:p>
          <a:p>
            <a:pPr fontAlgn="auto">
              <a:spcBef>
                <a:spcPts val="0"/>
              </a:spcBef>
              <a:spcAft>
                <a:spcPts val="0"/>
              </a:spcAft>
            </a:pPr>
            <a:r>
              <a:rPr lang="es-ES" sz="1200" b="1" dirty="0" smtClean="0">
                <a:latin typeface="Calibri" panose="020F0502020204030204"/>
                <a:cs typeface="+mn-cs"/>
              </a:rPr>
              <a:t>11.  Ingresos</a:t>
            </a:r>
            <a:r>
              <a:rPr lang="es-ES" sz="1200" b="1" dirty="0" smtClean="0">
                <a:solidFill>
                  <a:srgbClr val="5B9BD5"/>
                </a:solidFill>
                <a:latin typeface="Calibri" panose="020F0502020204030204"/>
                <a:cs typeface="+mn-cs"/>
              </a:rPr>
              <a:t> (modificaciones)</a:t>
            </a:r>
          </a:p>
          <a:p>
            <a:pPr marL="285750" indent="-285750" fontAlgn="auto">
              <a:spcBef>
                <a:spcPts val="0"/>
              </a:spcBef>
              <a:spcAft>
                <a:spcPts val="0"/>
              </a:spcAft>
              <a:buFont typeface="+mj-lt"/>
              <a:buAutoNum type="arabicPeriod"/>
            </a:pPr>
            <a:endParaRPr lang="es-ES"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69981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Nuevos artículos propuestos</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3725892448"/>
              </p:ext>
            </p:extLst>
          </p:nvPr>
        </p:nvGraphicFramePr>
        <p:xfrm>
          <a:off x="107505" y="1115284"/>
          <a:ext cx="8928992" cy="3246120"/>
        </p:xfrm>
        <a:graphic>
          <a:graphicData uri="http://schemas.openxmlformats.org/drawingml/2006/table">
            <a:tbl>
              <a:tblPr firstRow="1" firstCol="1" bandRow="1">
                <a:tableStyleId>{21E4AEA4-8DFA-4A89-87EB-49C32662AFE0}</a:tableStyleId>
              </a:tblPr>
              <a:tblGrid>
                <a:gridCol w="775467">
                  <a:extLst>
                    <a:ext uri="{9D8B030D-6E8A-4147-A177-3AD203B41FA5}">
                      <a16:colId xmlns:a16="http://schemas.microsoft.com/office/drawing/2014/main" val="2521934618"/>
                    </a:ext>
                  </a:extLst>
                </a:gridCol>
                <a:gridCol w="853011">
                  <a:extLst>
                    <a:ext uri="{9D8B030D-6E8A-4147-A177-3AD203B41FA5}">
                      <a16:colId xmlns:a16="http://schemas.microsoft.com/office/drawing/2014/main" val="2733110947"/>
                    </a:ext>
                  </a:extLst>
                </a:gridCol>
                <a:gridCol w="4496371">
                  <a:extLst>
                    <a:ext uri="{9D8B030D-6E8A-4147-A177-3AD203B41FA5}">
                      <a16:colId xmlns:a16="http://schemas.microsoft.com/office/drawing/2014/main" val="3875830861"/>
                    </a:ext>
                  </a:extLst>
                </a:gridCol>
                <a:gridCol w="2804143">
                  <a:extLst>
                    <a:ext uri="{9D8B030D-6E8A-4147-A177-3AD203B41FA5}">
                      <a16:colId xmlns:a16="http://schemas.microsoft.com/office/drawing/2014/main" val="1846972749"/>
                    </a:ext>
                  </a:extLst>
                </a:gridCol>
              </a:tblGrid>
              <a:tr h="356418">
                <a:tc>
                  <a:txBody>
                    <a:bodyPr/>
                    <a:lstStyle/>
                    <a:p>
                      <a:pPr>
                        <a:tabLst>
                          <a:tab pos="3600450" algn="l"/>
                        </a:tabLst>
                      </a:pPr>
                      <a:r>
                        <a:rPr lang="es-ES" sz="800" u="sng" dirty="0">
                          <a:effectLst/>
                        </a:rPr>
                        <a:t>Nuevo artículo</a:t>
                      </a:r>
                    </a:p>
                  </a:txBody>
                  <a:tcPr marL="68580" marR="68580" marT="0" marB="0"/>
                </a:tc>
                <a:tc>
                  <a:txBody>
                    <a:bodyPr/>
                    <a:lstStyle/>
                    <a:p>
                      <a:pPr>
                        <a:tabLst>
                          <a:tab pos="3600450" algn="l"/>
                        </a:tabLst>
                      </a:pPr>
                      <a:r>
                        <a:rPr lang="es-ES" sz="800" u="sng" dirty="0">
                          <a:effectLst/>
                        </a:rPr>
                        <a:t>Tema</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Nuevo texto propuesto</a:t>
                      </a:r>
                    </a:p>
                    <a:p>
                      <a:pPr algn="l" rtl="0">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Motivo del cambio</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76363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3.9</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Colaboradores encargados de la ejecución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El director general podrá, mediante acuerdos por escrito, conceder subvenciones a colaboradores del sector público o privado para la ejecución de actividades que permitan avanzar en la consecución de los resultados previstos, incluidos en el programa de trabajo y presupuesto aprobado. La selección de los colaboradores encargados de la ejecución será objetiva y se basará en los requisitos para la realización de la diligencia debida, la selección, las necesidades y la evaluación de la capacidad. Los acuerdos escritos correspondientes incluirán disposiciones sobre los objetivos y las responsabilidades de las partes, la supervisión, la presentación de informes, la evaluación y la designación de los funcionarios principalmente responsables de la puesta en práctica de esas colaboraciones.</a:t>
                      </a:r>
                    </a:p>
                    <a:p>
                      <a:pPr algn="l" rtl="0">
                        <a:tabLst>
                          <a:tab pos="3600450" algn="l"/>
                        </a:tabLst>
                      </a:pPr>
                      <a:endParaRPr lang="en-US" sz="700" dirty="0" smtClean="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Este nuevo artículo se introduce para los acuerdos de colaboración en los que la OMPI realiza una contribución financiera de acuerdo con el PEMP y los resultados previstos incluidos en el programa de trabajo y presupuesto. </a:t>
                      </a:r>
                    </a:p>
                    <a:p>
                      <a:pPr algn="l" rtl="0">
                        <a:tabLst>
                          <a:tab pos="3600450" algn="l"/>
                        </a:tabLst>
                      </a:pPr>
                      <a:endParaRPr lang="en-US" sz="700" dirty="0">
                        <a:effectLst/>
                      </a:endParaRPr>
                    </a:p>
                  </a:txBody>
                  <a:tcPr marL="68580" marR="68580" marT="0" marB="0"/>
                </a:tc>
                <a:extLst>
                  <a:ext uri="{0D108BD9-81ED-4DB2-BD59-A6C34878D82A}">
                    <a16:rowId xmlns:a16="http://schemas.microsoft.com/office/drawing/2014/main" val="391710684"/>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3.10</a:t>
                      </a:r>
                    </a:p>
                    <a:p>
                      <a:pPr algn="l" rtl="0">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Administración de los fondos de la OMPI</a:t>
                      </a:r>
                      <a:r>
                        <a:rPr lang="es-ES" sz="700" baseline="0" dirty="0">
                          <a:effectLst/>
                        </a:rPr>
                        <a:t> </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El contralor establecerá los requisitos para la gestión financiera de los fondos obtenidos de la OMPI por los colaboradores encargados de la ejecución.  Cuando el contralor considere que la capacidad de gestión financiera del colaborador encargado de la ejecución es adecuada, la administración de los fondos podrá llevarse a cabo de conformidad con el Reglamento Financiero y Reglamentación Financiera y los documentos administrativos del colaborador; en caso contrario, se aplicarán los de la OMPI.</a:t>
                      </a:r>
                    </a:p>
                  </a:txBody>
                  <a:tcPr marL="68580" marR="68580" marT="0" marB="0"/>
                </a:tc>
                <a:tc>
                  <a:txBody>
                    <a:bodyPr/>
                    <a:lstStyle/>
                    <a:p>
                      <a:pPr>
                        <a:tabLst>
                          <a:tab pos="3600450" algn="l"/>
                        </a:tabLst>
                      </a:pPr>
                      <a:r>
                        <a:rPr lang="es-ES" sz="700" dirty="0">
                          <a:effectLst/>
                        </a:rPr>
                        <a:t>Este nuevo artículo se introduce para los acuerdos de colaboración en los que la OMPI realiza una contribución financiera de acuerdo con el PEMP y los resultados previstos incluidos en el programa de trabajo y presupuesto.</a:t>
                      </a:r>
                    </a:p>
                  </a:txBody>
                  <a:tcPr marL="68580" marR="68580" marT="0" marB="0"/>
                </a:tc>
                <a:extLst>
                  <a:ext uri="{0D108BD9-81ED-4DB2-BD59-A6C34878D82A}">
                    <a16:rowId xmlns:a16="http://schemas.microsoft.com/office/drawing/2014/main" val="1447970172"/>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4.2</a:t>
                      </a:r>
                    </a:p>
                  </a:txBody>
                  <a:tcPr marL="68580" marR="68580" marT="0" marB="0"/>
                </a:tc>
                <a:tc>
                  <a:txBody>
                    <a:bodyPr/>
                    <a:lstStyle/>
                    <a:p>
                      <a:pPr>
                        <a:tabLst>
                          <a:tab pos="3600450" algn="l"/>
                        </a:tabLst>
                      </a:pPr>
                      <a:r>
                        <a:rPr lang="es-ES" sz="700" dirty="0">
                          <a:effectLst/>
                        </a:rPr>
                        <a:t>Información financiera</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El contralor, en nombre del director general, preparará los estados financieros anuales de acuerdo con este Reglamento y Reglamentación y con las Normas Internacionales de Contabilidad del Sector Público (IPSAS).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Este nuevo artículo se introduce para actualizar el Reglamento con referencia a la preparación de los estados financieros utilizando como base las Normas Internacionales de Contabilidad del Sector Público (IPSAS) y ajustándolas directamente a la práctica actual.</a:t>
                      </a:r>
                    </a:p>
                    <a:p>
                      <a:pPr algn="l" rtl="0">
                        <a:tabLst>
                          <a:tab pos="3600450" algn="l"/>
                        </a:tabLst>
                      </a:pPr>
                      <a:endParaRPr lang="en-US" sz="700" dirty="0">
                        <a:effectLst/>
                      </a:endParaRPr>
                    </a:p>
                  </a:txBody>
                  <a:tcPr marL="68580" marR="68580" marT="0" marB="0"/>
                </a:tc>
                <a:extLst>
                  <a:ext uri="{0D108BD9-81ED-4DB2-BD59-A6C34878D82A}">
                    <a16:rowId xmlns:a16="http://schemas.microsoft.com/office/drawing/2014/main" val="2152376157"/>
                  </a:ext>
                </a:extLst>
              </a:tr>
              <a:tr h="4158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lt1"/>
                          </a:solidFill>
                          <a:effectLst/>
                        </a:rPr>
                        <a:t>5.1</a:t>
                      </a:r>
                    </a:p>
                    <a:p>
                      <a:pPr algn="l" rtl="0">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Marcos para la evaluación del rendimiento</a:t>
                      </a: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El director general establecerá marcos para la gestión por resultados, la gestión de riesgos institucionales y los controles internos. Estos marcos serán componentes del marco de rendición de cuentas de la Organización y proporcionarán garantías sobre el rendimiento, los resultados y el uso eficaz y económico de los recursos a los Estados miembros.</a:t>
                      </a: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En este nuevo artículo se introducen los marcos para la gestión de riesgos y la supervisión del rendimiento, que son elementos fundamentales en la aplicación del Reglamento Financiero y la Reglamentación Financiera. </a:t>
                      </a:r>
                    </a:p>
                  </a:txBody>
                  <a:tcPr marL="68580" marR="68580" marT="0" marB="0"/>
                </a:tc>
                <a:extLst>
                  <a:ext uri="{0D108BD9-81ED-4DB2-BD59-A6C34878D82A}">
                    <a16:rowId xmlns:a16="http://schemas.microsoft.com/office/drawing/2014/main" val="3549481468"/>
                  </a:ext>
                </a:extLst>
              </a:tr>
              <a:tr h="3818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solidFill>
                            <a:schemeClr val="lt1"/>
                          </a:solidFill>
                          <a:effectLst/>
                        </a:rPr>
                        <a:t>5.3</a:t>
                      </a:r>
                    </a:p>
                    <a:p>
                      <a:pPr algn="l" rtl="0">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Declaración de control interno</a:t>
                      </a: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El director general establece y firma una declaración anual sobre el control interno, que ofrece garantías a las partes interesadas. La declaración sobre el control interno está respaldada por las garantías de los funcionarios designados y se basará en el dictamen de supervisión interna de la gobernanza, la gestión de riesgos y el entorno de control de la OMPI.</a:t>
                      </a:r>
                    </a:p>
                  </a:txBody>
                  <a:tcPr marL="68580" marR="68580" marT="0" marB="0"/>
                </a:tc>
                <a:tc>
                  <a:txBody>
                    <a:bodyPr/>
                    <a:lstStyle/>
                    <a:p>
                      <a:pPr marL="0" algn="l" defTabSz="914400" rtl="0" eaLnBrk="1" latinLnBrk="0" hangingPunct="1">
                        <a:tabLst>
                          <a:tab pos="3600450" algn="l"/>
                        </a:tabLst>
                      </a:pPr>
                      <a:r>
                        <a:rPr lang="es-ES" sz="700" dirty="0">
                          <a:solidFill>
                            <a:schemeClr val="dk1"/>
                          </a:solidFill>
                          <a:effectLst/>
                          <a:latin typeface="+mn-lt"/>
                          <a:ea typeface="+mn-ea"/>
                          <a:cs typeface="+mn-cs"/>
                        </a:rPr>
                        <a:t>En este nuevo artículo se introduce la declaración sobre el control interno, un documento fundamental que ofrece garantías a los Estados miembros sobre el control interno. </a:t>
                      </a:r>
                    </a:p>
                  </a:txBody>
                  <a:tcPr marL="68580" marR="68580" marT="0" marB="0"/>
                </a:tc>
                <a:extLst>
                  <a:ext uri="{0D108BD9-81ED-4DB2-BD59-A6C34878D82A}">
                    <a16:rowId xmlns:a16="http://schemas.microsoft.com/office/drawing/2014/main" val="439465455"/>
                  </a:ext>
                </a:extLst>
              </a:tr>
            </a:tbl>
          </a:graphicData>
        </a:graphic>
      </p:graphicFrame>
      <p:sp>
        <p:nvSpPr>
          <p:cNvPr id="6" name="Rectangle 5"/>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200" dirty="0"/>
              <a:t>A continuación figuran los 5 nuevos artículos propuestos</a:t>
            </a:r>
          </a:p>
        </p:txBody>
      </p:sp>
    </p:spTree>
    <p:extLst>
      <p:ext uri="{BB962C8B-B14F-4D97-AF65-F5344CB8AC3E}">
        <p14:creationId xmlns:p14="http://schemas.microsoft.com/office/powerpoint/2010/main" val="198368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es-ES" b="1" dirty="0">
                <a:solidFill>
                  <a:schemeClr val="accent5">
                    <a:lumMod val="10000"/>
                  </a:schemeClr>
                </a:solidFill>
              </a:rPr>
              <a:t>Propuesta de modificación de artículos</a:t>
            </a:r>
          </a:p>
        </p:txBody>
      </p:sp>
      <p:sp>
        <p:nvSpPr>
          <p:cNvPr id="4099" name="Rectangle 3"/>
          <p:cNvSpPr>
            <a:spLocks noGrp="1" noChangeArrowheads="1"/>
          </p:cNvSpPr>
          <p:nvPr>
            <p:ph idx="1"/>
          </p:nvPr>
        </p:nvSpPr>
        <p:spPr>
          <a:xfrm>
            <a:off x="457200" y="1144451"/>
            <a:ext cx="8229600" cy="3264694"/>
          </a:xfrm>
        </p:spPr>
        <p:txBody>
          <a:bodyPr/>
          <a:lstStyle/>
          <a:p>
            <a:pPr marL="114300" indent="0">
              <a:buClr>
                <a:schemeClr val="accent5">
                  <a:lumMod val="50000"/>
                </a:schemeClr>
              </a:buClr>
              <a:buSzPct val="100000"/>
              <a:buNone/>
            </a:pPr>
            <a:endParaRPr lang="es-ES" sz="1600" dirty="0" smtClean="0"/>
          </a:p>
          <a:p>
            <a:pPr marL="0" indent="0">
              <a:buNone/>
            </a:pPr>
            <a:endParaRPr lang="es-ES" sz="1100" dirty="0"/>
          </a:p>
        </p:txBody>
      </p:sp>
      <p:graphicFrame>
        <p:nvGraphicFramePr>
          <p:cNvPr id="2" name="Table 1"/>
          <p:cNvGraphicFramePr>
            <a:graphicFrameLocks noGrp="1"/>
          </p:cNvGraphicFramePr>
          <p:nvPr>
            <p:extLst>
              <p:ext uri="{D42A27DB-BD31-4B8C-83A1-F6EECF244321}">
                <p14:modId xmlns:p14="http://schemas.microsoft.com/office/powerpoint/2010/main" val="2432347374"/>
              </p:ext>
            </p:extLst>
          </p:nvPr>
        </p:nvGraphicFramePr>
        <p:xfrm>
          <a:off x="457200" y="1069062"/>
          <a:ext cx="8229601" cy="3550920"/>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864096">
                  <a:extLst>
                    <a:ext uri="{9D8B030D-6E8A-4147-A177-3AD203B41FA5}">
                      <a16:colId xmlns:a16="http://schemas.microsoft.com/office/drawing/2014/main" val="2733110947"/>
                    </a:ext>
                  </a:extLst>
                </a:gridCol>
                <a:gridCol w="2144709">
                  <a:extLst>
                    <a:ext uri="{9D8B030D-6E8A-4147-A177-3AD203B41FA5}">
                      <a16:colId xmlns:a16="http://schemas.microsoft.com/office/drawing/2014/main" val="4056373748"/>
                    </a:ext>
                  </a:extLst>
                </a:gridCol>
                <a:gridCol w="2778437">
                  <a:extLst>
                    <a:ext uri="{9D8B030D-6E8A-4147-A177-3AD203B41FA5}">
                      <a16:colId xmlns:a16="http://schemas.microsoft.com/office/drawing/2014/main" val="3875830861"/>
                    </a:ext>
                  </a:extLst>
                </a:gridCol>
                <a:gridCol w="1711935">
                  <a:extLst>
                    <a:ext uri="{9D8B030D-6E8A-4147-A177-3AD203B41FA5}">
                      <a16:colId xmlns:a16="http://schemas.microsoft.com/office/drawing/2014/main" val="1846972749"/>
                    </a:ext>
                  </a:extLst>
                </a:gridCol>
              </a:tblGrid>
              <a:tr h="339427">
                <a:tc>
                  <a:txBody>
                    <a:bodyPr/>
                    <a:lstStyle/>
                    <a:p>
                      <a:pPr>
                        <a:tabLst>
                          <a:tab pos="3600450" algn="l"/>
                        </a:tabLst>
                      </a:pPr>
                      <a:r>
                        <a:rPr lang="es-ES" sz="800" u="sng" dirty="0">
                          <a:effectLst/>
                        </a:rPr>
                        <a:t>Artículo</a:t>
                      </a:r>
                    </a:p>
                  </a:txBody>
                  <a:tcPr marL="68580" marR="68580" marT="0" marB="0" anchor="ctr"/>
                </a:tc>
                <a:tc>
                  <a:txBody>
                    <a:bodyPr/>
                    <a:lstStyle/>
                    <a:p>
                      <a:pPr>
                        <a:tabLst>
                          <a:tab pos="3600450" algn="l"/>
                        </a:tabLst>
                      </a:pPr>
                      <a:r>
                        <a:rPr lang="es-ES" sz="800" u="sng" dirty="0">
                          <a:effectLst/>
                        </a:rPr>
                        <a:t>Tema</a:t>
                      </a:r>
                    </a:p>
                  </a:txBody>
                  <a:tcPr marL="68580" marR="68580" marT="0" marB="0" anchor="ctr"/>
                </a:tc>
                <a:tc>
                  <a:txBody>
                    <a:bodyPr/>
                    <a:lstStyle/>
                    <a:p>
                      <a:pPr>
                        <a:tabLst>
                          <a:tab pos="3600450" algn="l"/>
                        </a:tabLst>
                      </a:pPr>
                      <a:r>
                        <a:rPr lang="es-ES" sz="800" u="sng" dirty="0">
                          <a:solidFill>
                            <a:schemeClr val="lt1"/>
                          </a:solidFill>
                          <a:effectLst/>
                          <a:latin typeface="+mn-lt"/>
                        </a:rPr>
                        <a:t>Texto actual</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Nuevo texto propuesto</a:t>
                      </a:r>
                    </a:p>
                    <a:p>
                      <a:pPr algn="l" rtl="0">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800" u="sng" dirty="0">
                          <a:solidFill>
                            <a:schemeClr val="lt1"/>
                          </a:solidFill>
                          <a:effectLst/>
                          <a:latin typeface="+mn-lt"/>
                        </a:rPr>
                        <a:t>Motivo del cambio</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285366">
                <a:tc>
                  <a:txBody>
                    <a:bodyPr/>
                    <a:lstStyle/>
                    <a:p>
                      <a:pPr>
                        <a:tabLst>
                          <a:tab pos="3600450" algn="l"/>
                        </a:tabLst>
                      </a:pPr>
                      <a:r>
                        <a:rPr lang="es-ES" sz="700" dirty="0">
                          <a:effectLst/>
                        </a:rPr>
                        <a:t>1.2</a:t>
                      </a:r>
                    </a:p>
                  </a:txBody>
                  <a:tcPr marL="68580" marR="68580" marT="0" marB="0"/>
                </a:tc>
                <a:tc>
                  <a:txBody>
                    <a:bodyPr/>
                    <a:lstStyle/>
                    <a:p>
                      <a:pPr>
                        <a:tabLst>
                          <a:tab pos="3600450" algn="l"/>
                        </a:tabLst>
                      </a:pPr>
                      <a:r>
                        <a:rPr lang="es-ES" sz="700" dirty="0">
                          <a:effectLst/>
                        </a:rPr>
                        <a:t>Responsabilidad y rendición de cuentas</a:t>
                      </a:r>
                    </a:p>
                  </a:txBody>
                  <a:tcPr marL="68580" marR="68580" marT="0" marB="0"/>
                </a:tc>
                <a:tc>
                  <a:txBody>
                    <a:bodyPr/>
                    <a:lstStyle/>
                    <a:p>
                      <a:pPr>
                        <a:tabLst>
                          <a:tab pos="3600450" algn="l"/>
                        </a:tabLst>
                      </a:pPr>
                      <a:r>
                        <a:rPr lang="es-ES" sz="700" dirty="0">
                          <a:effectLst/>
                        </a:rPr>
                        <a:t>Regla 101.2 </a:t>
                      </a:r>
                    </a:p>
                    <a:p>
                      <a:pPr>
                        <a:tabLst>
                          <a:tab pos="3600450" algn="l"/>
                        </a:tabLst>
                      </a:pPr>
                      <a:r>
                        <a:rPr lang="es-ES" sz="700" dirty="0">
                          <a:effectLst/>
                        </a:rPr>
                        <a:t>Todos los empleados de la Organización deberán observar el Reglamento Financiero y la Reglamentación Financiera y las órdenes de servicio emitidas en aplicación de ese Reglamento y esa Reglamentación.  El empleado que contravenga el Reglamento Financiero y la Reglamentación Financiera o las órdenes de servicio pertinentes podrá ser tenido por responsable, personal y financieramente, de las consecuencias de sus actos.</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Todos los funcionarios designados y los suplentes son responsables ante el director general de la ejecución del programa de trabajo y presupuesto para el que se les ha delegado la autoridad, y deben rendir cuentas de la consecución de los resultados de acuerdo con el Reglamento Financiero y la Reglamentación Financiera.</a:t>
                      </a:r>
                    </a:p>
                  </a:txBody>
                  <a:tcPr marL="68580" marR="68580" marT="0" marB="0"/>
                </a:tc>
                <a:tc>
                  <a:txBody>
                    <a:bodyPr/>
                    <a:lstStyle/>
                    <a:p>
                      <a:pPr>
                        <a:tabLst>
                          <a:tab pos="3600450" algn="l"/>
                        </a:tabLst>
                      </a:pPr>
                      <a:r>
                        <a:rPr lang="es-ES" sz="700" dirty="0">
                          <a:effectLst/>
                        </a:rPr>
                        <a:t>Este cambio se introduce para reflejar el empoderamiento del personal incluido en los resultados esperados de los fundamentos del Plan Estratégico a Medio Plazo (PEMP).  Se refuerzan las disposiciones en materia de responsabilidad para:</a:t>
                      </a:r>
                    </a:p>
                    <a:p>
                      <a:pPr algn="l" rtl="0">
                        <a:tabLst>
                          <a:tab pos="3600450" algn="l"/>
                        </a:tabLst>
                      </a:pPr>
                      <a:endParaRPr lang="en-US" sz="600" dirty="0" smtClean="0">
                        <a:effectLst/>
                      </a:endParaRPr>
                    </a:p>
                    <a:p>
                      <a:pPr>
                        <a:tabLst>
                          <a:tab pos="3600450" algn="l"/>
                        </a:tabLst>
                      </a:pPr>
                      <a:r>
                        <a:rPr lang="es-ES" sz="700" dirty="0">
                          <a:effectLst/>
                        </a:rPr>
                        <a:t>i) los funcionarios en los que se delega la autoridad para la ejecución del programa de trabajo y presupuesto y para la consecución de los resultados.</a:t>
                      </a:r>
                    </a:p>
                    <a:p>
                      <a:pPr>
                        <a:tabLst>
                          <a:tab pos="3600450" algn="l"/>
                        </a:tabLst>
                      </a:pPr>
                      <a:r>
                        <a:rPr lang="es-ES" sz="700" dirty="0">
                          <a:effectLst/>
                        </a:rPr>
                        <a:t> </a:t>
                      </a:r>
                    </a:p>
                    <a:p>
                      <a:pPr>
                        <a:tabLst>
                          <a:tab pos="3600450" algn="l"/>
                        </a:tabLst>
                      </a:pPr>
                      <a:r>
                        <a:rPr lang="es-ES" sz="700" dirty="0">
                          <a:effectLst/>
                        </a:rPr>
                        <a:t>ii) todos los empleados de la Organización con respecto a su cumplimiento del Reglamento. </a:t>
                      </a:r>
                    </a:p>
                    <a:p>
                      <a:pPr algn="l" rtl="0">
                        <a:tabLst>
                          <a:tab pos="3600450" algn="l"/>
                        </a:tabLst>
                      </a:pPr>
                      <a:endParaRPr lang="en-US" sz="700" dirty="0">
                        <a:effectLst/>
                      </a:endParaRPr>
                    </a:p>
                  </a:txBody>
                  <a:tcPr marL="68580" marR="68580" marT="0" marB="0"/>
                </a:tc>
                <a:extLst>
                  <a:ext uri="{0D108BD9-81ED-4DB2-BD59-A6C34878D82A}">
                    <a16:rowId xmlns:a16="http://schemas.microsoft.com/office/drawing/2014/main" val="990582903"/>
                  </a:ext>
                </a:extLst>
              </a:tr>
              <a:tr h="86723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1.3</a:t>
                      </a:r>
                    </a:p>
                    <a:p>
                      <a:pPr algn="l" rtl="0">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s-ES" sz="700" dirty="0">
                          <a:effectLst/>
                        </a:rPr>
                        <a:t>Períodos de planificación y financieros</a:t>
                      </a:r>
                    </a:p>
                    <a:p>
                      <a:pPr algn="l" rtl="0">
                        <a:tabLst>
                          <a:tab pos="3600450" algn="l"/>
                        </a:tabLst>
                      </a:pPr>
                      <a:endParaRPr lang="en-US" sz="700" dirty="0">
                        <a:effectLst/>
                      </a:endParaRPr>
                    </a:p>
                  </a:txBody>
                  <a:tcPr marL="68580" marR="68580" marT="0" marB="0"/>
                </a:tc>
                <a:tc>
                  <a:txBody>
                    <a:bodyPr/>
                    <a:lstStyle/>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A efectos del Reglamento Financiero y la Reglamentación Financiera, los periodos de planificación y de información son los siguientes:</a:t>
                      </a:r>
                    </a:p>
                    <a:p>
                      <a:pPr>
                        <a:tabLst>
                          <a:tab pos="3600450" algn="l"/>
                        </a:tabLst>
                      </a:pPr>
                      <a:r>
                        <a:rPr lang="es-ES" sz="700" dirty="0">
                          <a:effectLst/>
                        </a:rPr>
                        <a:t>1. La OMPI tendrá un Plan Estratégico a Medio Plazo, que abarcará un período de planificación determinado por el director general;</a:t>
                      </a:r>
                    </a:p>
                    <a:p>
                      <a:pPr>
                        <a:tabLst>
                          <a:tab pos="3600450" algn="l"/>
                        </a:tabLst>
                      </a:pPr>
                      <a:r>
                        <a:rPr lang="es-ES" sz="700" dirty="0">
                          <a:effectLst/>
                        </a:rPr>
                        <a:t>2. El período de planificación del programa de trabajo y presupuesto será de dos años; y</a:t>
                      </a:r>
                    </a:p>
                    <a:p>
                      <a:pPr>
                        <a:tabLst>
                          <a:tab pos="3600450" algn="l"/>
                        </a:tabLst>
                      </a:pPr>
                      <a:r>
                        <a:rPr lang="es-ES" sz="700" dirty="0">
                          <a:effectLst/>
                        </a:rPr>
                        <a:t>3. El ejercicio económico a efectos de la contabilidad y la preparación de los estados financieros de conformidad con las Normas Internacionales de Contabilidad del Sector Público (IPSAS) consistirá en un único año natural.</a:t>
                      </a:r>
                    </a:p>
                    <a:p>
                      <a:pPr algn="l" rtl="0">
                        <a:tabLst>
                          <a:tab pos="3600450" algn="l"/>
                        </a:tabLst>
                      </a:pPr>
                      <a:endParaRPr lang="en-US" sz="700" dirty="0">
                        <a:effectLst/>
                      </a:endParaRPr>
                    </a:p>
                  </a:txBody>
                  <a:tcPr marL="68580" marR="68580" marT="0" marB="0"/>
                </a:tc>
                <a:tc>
                  <a:txBody>
                    <a:bodyPr/>
                    <a:lstStyle/>
                    <a:p>
                      <a:pPr>
                        <a:tabLst>
                          <a:tab pos="3600450" algn="l"/>
                        </a:tabLst>
                      </a:pPr>
                      <a:r>
                        <a:rPr lang="es-ES" sz="700" dirty="0">
                          <a:effectLst/>
                        </a:rPr>
                        <a:t>Estos cambios se han realizado para distinguir los periodos a efectos de planificación de los periodos contables y financieros.</a:t>
                      </a:r>
                    </a:p>
                  </a:txBody>
                  <a:tcPr marL="68580" marR="68580" marT="0" marB="0"/>
                </a:tc>
                <a:extLst>
                  <a:ext uri="{0D108BD9-81ED-4DB2-BD59-A6C34878D82A}">
                    <a16:rowId xmlns:a16="http://schemas.microsoft.com/office/drawing/2014/main" val="2891029740"/>
                  </a:ext>
                </a:extLst>
              </a:tr>
            </a:tbl>
          </a:graphicData>
        </a:graphic>
      </p:graphicFrame>
      <p:sp>
        <p:nvSpPr>
          <p:cNvPr id="10" name="Rectangle 9"/>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s-ES" sz="1200" dirty="0"/>
              <a:t>A continuación figuran los 2 artículos propuestos para una modificación de fondo</a:t>
            </a:r>
          </a:p>
        </p:txBody>
      </p:sp>
    </p:spTree>
    <p:extLst>
      <p:ext uri="{BB962C8B-B14F-4D97-AF65-F5344CB8AC3E}">
        <p14:creationId xmlns:p14="http://schemas.microsoft.com/office/powerpoint/2010/main" val="73287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template_spanish</Template>
  <TotalTime>1910</TotalTime>
  <Words>5024</Words>
  <Application>Microsoft Office PowerPoint</Application>
  <PresentationFormat>On-screen Show (16:9)</PresentationFormat>
  <Paragraphs>480</Paragraphs>
  <Slides>17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맑은 고딕</vt:lpstr>
      <vt:lpstr>ＭＳ Ｐゴシック</vt:lpstr>
      <vt:lpstr>Arial</vt:lpstr>
      <vt:lpstr>Arial Black</vt:lpstr>
      <vt:lpstr>Calibri</vt:lpstr>
      <vt:lpstr>Helvetica</vt:lpstr>
      <vt:lpstr>Microsoft Sans Serif</vt:lpstr>
      <vt:lpstr>Times New Roman</vt:lpstr>
      <vt:lpstr>Trebuchet MS</vt:lpstr>
      <vt:lpstr>Univers for KPMG Light</vt:lpstr>
      <vt:lpstr>Verdana</vt:lpstr>
      <vt:lpstr>Wingdings</vt:lpstr>
      <vt:lpstr>ヒラギノ角ゴ Pro W3</vt:lpstr>
      <vt:lpstr>template_english</vt:lpstr>
      <vt:lpstr>PowerPoint Presentation</vt:lpstr>
      <vt:lpstr>¿Por qué ahora? / Motivos del cambio</vt:lpstr>
      <vt:lpstr>Análisis del Reglamento</vt:lpstr>
      <vt:lpstr>Cambios propuestos en el Reglamento - Estructura</vt:lpstr>
      <vt:lpstr>Marco normativo de la OMPI</vt:lpstr>
      <vt:lpstr>Propuesta de modificación del Reglamento - 
Resumen de los cambios</vt:lpstr>
      <vt:lpstr>Principales cambios del Reglamento</vt:lpstr>
      <vt:lpstr>Nuevos artículos propuestos</vt:lpstr>
      <vt:lpstr>Propuesta de modificación de artículos</vt:lpstr>
      <vt:lpstr>Propuesta de supresión de artículos</vt:lpstr>
      <vt:lpstr>Propuesta de supresión de artículos (continuación)</vt:lpstr>
      <vt:lpstr>Nuevas reglas propuestas</vt:lpstr>
      <vt:lpstr>Nuevas reglas propuestas (continuación)</vt:lpstr>
      <vt:lpstr>Examen del auditor externo</vt:lpstr>
      <vt:lpstr>Examen de la CCIS</vt:lpstr>
      <vt:lpstr>Calendario</vt:lpstr>
      <vt:lpstr>PowerPoint Presentation</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keywords>FOR OFFICIAL USE ONLY</cp:keywords>
  <cp:lastModifiedBy>CHANG Shauna</cp:lastModifiedBy>
  <cp:revision>244</cp:revision>
  <dcterms:created xsi:type="dcterms:W3CDTF">2010-05-03T08:25:15Z</dcterms:created>
  <dcterms:modified xsi:type="dcterms:W3CDTF">2022-06-27T15:13:37Z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823477b3-a87e-49bd-bd4e-e427149ea7ba</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