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7.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9.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0.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1.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12.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3.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4.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28.xml" ContentType="application/vnd.openxmlformats-officedocument.presentationml.tags+xml"/>
  <Override PartName="/ppt/tags/tag129.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5143500" type="screen16x9"/>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609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112" d="100"/>
          <a:sy n="112" d="100"/>
        </p:scale>
        <p:origin x="566" y="72"/>
      </p:cViewPr>
      <p:guideLst>
        <p:guide orient="horz" pos="1620"/>
        <p:guide pos="2880"/>
      </p:guideLst>
    </p:cSldViewPr>
  </p:slideViewPr>
  <p:notesTextViewPr>
    <p:cViewPr>
      <p:scale>
        <a:sx n="1" d="1"/>
        <a:sy n="1" d="1"/>
      </p:scale>
      <p:origin x="0" y="0"/>
    </p:cViewPr>
  </p:notesTextViewPr>
  <p:notesViewPr>
    <p:cSldViewPr>
      <p:cViewPr varScale="1">
        <p:scale>
          <a:sx n="86" d="100"/>
          <a:sy n="86" d="100"/>
        </p:scale>
        <p:origin x="378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2" b="0" i="0" u="none" strike="noStrike" kern="1200" spc="0" baseline="0" noProof="0">
                <a:solidFill>
                  <a:schemeClr val="tx1">
                    <a:lumMod val="65000"/>
                    <a:lumOff val="35000"/>
                  </a:schemeClr>
                </a:solidFill>
                <a:latin typeface="+mn-lt"/>
                <a:ea typeface="+mn-ea"/>
                <a:cs typeface="+mn-cs"/>
              </a:defRPr>
            </a:pPr>
            <a:r>
              <a:rPr lang="fr-CH" sz="1100" b="1" noProof="0" dirty="0" smtClean="0"/>
              <a:t>Nombre d’articles dans</a:t>
            </a:r>
            <a:r>
              <a:rPr lang="en-US" sz="1100" b="1" noProof="0" dirty="0" smtClean="0"/>
              <a:t> </a:t>
            </a:r>
            <a:r>
              <a:rPr lang="en-US" sz="1100" b="1" noProof="0" dirty="0" smtClean="0"/>
              <a:t>le </a:t>
            </a:r>
            <a:r>
              <a:rPr lang="fr-CH" sz="1100" b="1" noProof="0" dirty="0" smtClean="0"/>
              <a:t>Règlement financier</a:t>
            </a:r>
          </a:p>
        </c:rich>
      </c:tx>
      <c:layout>
        <c:manualLayout>
          <c:xMode val="edge"/>
          <c:yMode val="edge"/>
          <c:x val="0.18624604197012035"/>
          <c:y val="6.8746438746438751E-2"/>
        </c:manualLayout>
      </c:layout>
      <c:overlay val="0"/>
      <c:spPr>
        <a:noFill/>
        <a:ln>
          <a:noFill/>
        </a:ln>
        <a:effectLst/>
      </c:spPr>
      <c:txPr>
        <a:bodyPr rot="0" spcFirstLastPara="1" vertOverflow="ellipsis" vert="horz" wrap="square" anchor="ctr" anchorCtr="1"/>
        <a:lstStyle/>
        <a:p>
          <a:pPr>
            <a:defRPr lang="en-US" sz="1862" b="0" i="0" u="none" strike="noStrike" kern="1200" spc="0" baseline="0" noProof="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Foglio1!$B$1</c:f>
              <c:strCache>
                <c:ptCount val="1"/>
                <c:pt idx="0">
                  <c:v>actuel</c:v>
                </c:pt>
              </c:strCache>
            </c:strRef>
          </c:tx>
          <c:spPr>
            <a:solidFill>
              <a:srgbClr val="00338D"/>
            </a:solidFill>
            <a:ln>
              <a:noFill/>
            </a:ln>
            <a:effectLst/>
          </c:spPr>
          <c:invertIfNegative val="0"/>
          <c:cat>
            <c:numRef>
              <c:f>Foglio1!$A$2</c:f>
              <c:numCache>
                <c:formatCode>General</c:formatCode>
                <c:ptCount val="1"/>
              </c:numCache>
            </c:numRef>
          </c:cat>
          <c:val>
            <c:numRef>
              <c:f>Foglio1!$B$2</c:f>
              <c:numCache>
                <c:formatCode>General</c:formatCode>
                <c:ptCount val="1"/>
                <c:pt idx="0">
                  <c:v>77</c:v>
                </c:pt>
              </c:numCache>
            </c:numRef>
          </c:val>
          <c:extLst>
            <c:ext xmlns:c16="http://schemas.microsoft.com/office/drawing/2014/chart" uri="{C3380CC4-5D6E-409C-BE32-E72D297353CC}">
              <c16:uniqueId val="{00000000-580E-4CF0-B894-40111EBFE1A7}"/>
            </c:ext>
          </c:extLst>
        </c:ser>
        <c:ser>
          <c:idx val="1"/>
          <c:order val="1"/>
          <c:tx>
            <c:strRef>
              <c:f>Foglio1!$C$1</c:f>
              <c:strCache>
                <c:ptCount val="1"/>
                <c:pt idx="0">
                  <c:v>proposé</c:v>
                </c:pt>
              </c:strCache>
            </c:strRef>
          </c:tx>
          <c:spPr>
            <a:solidFill>
              <a:srgbClr val="6D2077"/>
            </a:solidFill>
            <a:ln>
              <a:noFill/>
            </a:ln>
            <a:effectLst/>
          </c:spPr>
          <c:invertIfNegative val="0"/>
          <c:cat>
            <c:numRef>
              <c:f>Foglio1!$A$2</c:f>
              <c:numCache>
                <c:formatCode>General</c:formatCode>
                <c:ptCount val="1"/>
              </c:numCache>
            </c:numRef>
          </c:cat>
          <c:val>
            <c:numRef>
              <c:f>Foglio1!$C$2</c:f>
              <c:numCache>
                <c:formatCode>General</c:formatCode>
                <c:ptCount val="1"/>
                <c:pt idx="0">
                  <c:v>69</c:v>
                </c:pt>
              </c:numCache>
            </c:numRef>
          </c:val>
          <c:extLst>
            <c:ext xmlns:c16="http://schemas.microsoft.com/office/drawing/2014/chart" uri="{C3380CC4-5D6E-409C-BE32-E72D297353CC}">
              <c16:uniqueId val="{00000001-580E-4CF0-B894-40111EBFE1A7}"/>
            </c:ext>
          </c:extLst>
        </c:ser>
        <c:dLbls>
          <c:showLegendKey val="0"/>
          <c:showVal val="0"/>
          <c:showCatName val="0"/>
          <c:showSerName val="0"/>
          <c:showPercent val="0"/>
          <c:showBubbleSize val="0"/>
        </c:dLbls>
        <c:gapWidth val="219"/>
        <c:overlap val="-27"/>
        <c:axId val="1591177007"/>
        <c:axId val="1591174095"/>
      </c:barChart>
      <c:catAx>
        <c:axId val="1591177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1174095"/>
        <c:crosses val="autoZero"/>
        <c:auto val="1"/>
        <c:lblAlgn val="ctr"/>
        <c:lblOffset val="100"/>
        <c:noMultiLvlLbl val="0"/>
      </c:catAx>
      <c:valAx>
        <c:axId val="1591174095"/>
        <c:scaling>
          <c:orientation val="minMax"/>
          <c:max val="8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1177007"/>
        <c:crosses val="autoZero"/>
        <c:crossBetween val="between"/>
        <c:majorUnit val="20"/>
      </c:valAx>
      <c:spPr>
        <a:noFill/>
        <a:ln>
          <a:noFill/>
        </a:ln>
        <a:effectLst/>
      </c:spPr>
    </c:plotArea>
    <c:legend>
      <c:legendPos val="b"/>
      <c:layout>
        <c:manualLayout>
          <c:xMode val="edge"/>
          <c:yMode val="edge"/>
          <c:x val="0.21255825579812035"/>
          <c:y val="0.82561923076923072"/>
          <c:w val="0.63395443598988921"/>
          <c:h val="0.10381075407718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sz="1100" b="0" i="0" u="none" strike="noStrike" kern="1200" spc="0" baseline="0" noProof="0">
                <a:solidFill>
                  <a:prstClr val="black">
                    <a:lumMod val="65000"/>
                    <a:lumOff val="35000"/>
                  </a:prstClr>
                </a:solidFill>
                <a:latin typeface="+mn-lt"/>
                <a:ea typeface="+mn-ea"/>
                <a:cs typeface="+mn-cs"/>
              </a:defRPr>
            </a:pPr>
            <a:r>
              <a:rPr lang="fr-CH" sz="1100" b="1" i="0" u="none" strike="noStrike" kern="1200" spc="0" baseline="0" noProof="0" dirty="0" smtClean="0">
                <a:solidFill>
                  <a:prstClr val="black">
                    <a:lumMod val="65000"/>
                    <a:lumOff val="35000"/>
                  </a:prstClr>
                </a:solidFill>
                <a:latin typeface="+mn-lt"/>
                <a:ea typeface="+mn-ea"/>
                <a:cs typeface="+mn-cs"/>
              </a:rPr>
              <a:t>Nombre de règles dans </a:t>
            </a:r>
            <a:r>
              <a:rPr lang="en-US" sz="1100" b="1" i="0" u="none" strike="noStrike" kern="1200" spc="0" baseline="0" dirty="0" smtClean="0">
                <a:solidFill>
                  <a:prstClr val="black">
                    <a:lumMod val="65000"/>
                    <a:lumOff val="35000"/>
                  </a:prstClr>
                </a:solidFill>
                <a:latin typeface="+mn-lt"/>
                <a:ea typeface="+mn-ea"/>
                <a:cs typeface="+mn-cs"/>
              </a:rPr>
              <a:t>le </a:t>
            </a:r>
            <a:r>
              <a:rPr lang="fr-CH" sz="1100" b="1" i="0" u="none" strike="noStrike" kern="1200" spc="0" baseline="0" dirty="0" smtClean="0">
                <a:solidFill>
                  <a:prstClr val="black">
                    <a:lumMod val="65000"/>
                    <a:lumOff val="35000"/>
                  </a:prstClr>
                </a:solidFill>
                <a:latin typeface="+mn-lt"/>
                <a:ea typeface="+mn-ea"/>
                <a:cs typeface="+mn-cs"/>
              </a:rPr>
              <a:t>règlement </a:t>
            </a:r>
            <a:r>
              <a:rPr lang="fr-CH" sz="1100" b="1" i="0" u="none" strike="noStrike" kern="1200" spc="0" baseline="0" dirty="0" smtClean="0">
                <a:solidFill>
                  <a:prstClr val="black">
                    <a:lumMod val="65000"/>
                    <a:lumOff val="35000"/>
                  </a:prstClr>
                </a:solidFill>
                <a:latin typeface="+mn-lt"/>
                <a:ea typeface="+mn-ea"/>
                <a:cs typeface="+mn-cs"/>
              </a:rPr>
              <a:t>d’exécution </a:t>
            </a:r>
            <a:r>
              <a:rPr lang="fr-CH" sz="1100" b="1" i="0" u="none" strike="noStrike" kern="1200" spc="0" baseline="0" dirty="0" smtClean="0">
                <a:solidFill>
                  <a:prstClr val="black">
                    <a:lumMod val="65000"/>
                    <a:lumOff val="35000"/>
                  </a:prstClr>
                </a:solidFill>
                <a:latin typeface="+mn-lt"/>
                <a:ea typeface="+mn-ea"/>
                <a:cs typeface="+mn-cs"/>
              </a:rPr>
              <a:t>du Règlement financier </a:t>
            </a:r>
          </a:p>
        </c:rich>
      </c:tx>
      <c:layout>
        <c:manualLayout>
          <c:xMode val="edge"/>
          <c:yMode val="edge"/>
          <c:x val="0.16791067732936357"/>
          <c:y val="7.2364672364672363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sz="1100" b="0" i="0" u="none" strike="noStrike" kern="1200" spc="0" baseline="0" noProof="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9.0264038221295473E-2"/>
          <c:y val="0.16306923076923077"/>
          <c:w val="0.85924558875271806"/>
          <c:h val="0.57150488842546998"/>
        </c:manualLayout>
      </c:layout>
      <c:barChart>
        <c:barDir val="col"/>
        <c:grouping val="clustered"/>
        <c:varyColors val="0"/>
        <c:ser>
          <c:idx val="0"/>
          <c:order val="0"/>
          <c:tx>
            <c:strRef>
              <c:f>Foglio1!$B$1</c:f>
              <c:strCache>
                <c:ptCount val="1"/>
                <c:pt idx="0">
                  <c:v>actuel</c:v>
                </c:pt>
              </c:strCache>
            </c:strRef>
          </c:tx>
          <c:spPr>
            <a:solidFill>
              <a:srgbClr val="00338D"/>
            </a:solidFill>
            <a:ln>
              <a:noFill/>
            </a:ln>
            <a:effectLst/>
          </c:spPr>
          <c:invertIfNegative val="0"/>
          <c:cat>
            <c:numRef>
              <c:f>Foglio1!$A$2</c:f>
              <c:numCache>
                <c:formatCode>General</c:formatCode>
                <c:ptCount val="1"/>
              </c:numCache>
            </c:numRef>
          </c:cat>
          <c:val>
            <c:numRef>
              <c:f>Foglio1!$B$2</c:f>
              <c:numCache>
                <c:formatCode>General</c:formatCode>
                <c:ptCount val="1"/>
                <c:pt idx="0">
                  <c:v>71</c:v>
                </c:pt>
              </c:numCache>
            </c:numRef>
          </c:val>
          <c:extLst>
            <c:ext xmlns:c16="http://schemas.microsoft.com/office/drawing/2014/chart" uri="{C3380CC4-5D6E-409C-BE32-E72D297353CC}">
              <c16:uniqueId val="{00000000-64D8-4C07-A206-E6B4B19E079F}"/>
            </c:ext>
          </c:extLst>
        </c:ser>
        <c:ser>
          <c:idx val="1"/>
          <c:order val="1"/>
          <c:tx>
            <c:strRef>
              <c:f>Foglio1!$C$1</c:f>
              <c:strCache>
                <c:ptCount val="1"/>
                <c:pt idx="0">
                  <c:v>proposé</c:v>
                </c:pt>
              </c:strCache>
            </c:strRef>
          </c:tx>
          <c:spPr>
            <a:solidFill>
              <a:srgbClr val="6D2077"/>
            </a:solidFill>
            <a:ln>
              <a:solidFill>
                <a:srgbClr val="F68D2E"/>
              </a:solidFill>
            </a:ln>
            <a:effectLst/>
          </c:spPr>
          <c:invertIfNegative val="0"/>
          <c:dPt>
            <c:idx val="0"/>
            <c:invertIfNegative val="0"/>
            <c:bubble3D val="0"/>
            <c:spPr>
              <a:solidFill>
                <a:srgbClr val="6D2077"/>
              </a:solidFill>
              <a:ln>
                <a:noFill/>
              </a:ln>
              <a:effectLst/>
            </c:spPr>
            <c:extLst>
              <c:ext xmlns:c16="http://schemas.microsoft.com/office/drawing/2014/chart" uri="{C3380CC4-5D6E-409C-BE32-E72D297353CC}">
                <c16:uniqueId val="{00000000-7C87-4074-B0D7-CE56F1B6A4ED}"/>
              </c:ext>
            </c:extLst>
          </c:dPt>
          <c:cat>
            <c:numRef>
              <c:f>Foglio1!$A$2</c:f>
              <c:numCache>
                <c:formatCode>General</c:formatCode>
                <c:ptCount val="1"/>
              </c:numCache>
            </c:numRef>
          </c:cat>
          <c:val>
            <c:numRef>
              <c:f>Foglio1!$C$2</c:f>
              <c:numCache>
                <c:formatCode>General</c:formatCode>
                <c:ptCount val="1"/>
                <c:pt idx="0">
                  <c:v>51</c:v>
                </c:pt>
              </c:numCache>
            </c:numRef>
          </c:val>
          <c:extLst>
            <c:ext xmlns:c16="http://schemas.microsoft.com/office/drawing/2014/chart" uri="{C3380CC4-5D6E-409C-BE32-E72D297353CC}">
              <c16:uniqueId val="{00000001-64D8-4C07-A206-E6B4B19E079F}"/>
            </c:ext>
          </c:extLst>
        </c:ser>
        <c:dLbls>
          <c:showLegendKey val="0"/>
          <c:showVal val="0"/>
          <c:showCatName val="0"/>
          <c:showSerName val="0"/>
          <c:showPercent val="0"/>
          <c:showBubbleSize val="0"/>
        </c:dLbls>
        <c:gapWidth val="219"/>
        <c:overlap val="-27"/>
        <c:axId val="1591177007"/>
        <c:axId val="1591174095"/>
      </c:barChart>
      <c:catAx>
        <c:axId val="1591177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1174095"/>
        <c:crosses val="autoZero"/>
        <c:auto val="1"/>
        <c:lblAlgn val="ctr"/>
        <c:lblOffset val="100"/>
        <c:noMultiLvlLbl val="0"/>
      </c:catAx>
      <c:valAx>
        <c:axId val="1591174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1177007"/>
        <c:crosses val="autoZero"/>
        <c:crossBetween val="between"/>
        <c:majorUnit val="50"/>
      </c:valAx>
      <c:spPr>
        <a:noFill/>
        <a:ln>
          <a:noFill/>
        </a:ln>
        <a:effectLst/>
      </c:spPr>
    </c:plotArea>
    <c:legend>
      <c:legendPos val="b"/>
      <c:layout>
        <c:manualLayout>
          <c:xMode val="edge"/>
          <c:yMode val="edge"/>
          <c:x val="0.19817742827208412"/>
          <c:y val="0.77134572649572664"/>
          <c:w val="0.64474033972157241"/>
          <c:h val="9.24952266720277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1BA865-31FF-4110-AF60-64E190BF1FE2}"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en-US"/>
        </a:p>
      </dgm:t>
    </dgm:pt>
    <dgm:pt modelId="{15D2C2D7-1348-4227-977D-2F283ADDC140}">
      <dgm:prSet phldrT="[Text]" custT="1"/>
      <dgm:spPr/>
      <dgm:t>
        <a:bodyPr/>
        <a:lstStyle/>
        <a:p>
          <a:r>
            <a:rPr lang="fr-CH" sz="1100" noProof="0" dirty="0" smtClean="0"/>
            <a:t>Règlement, statut et autres décisions des organes directeurs</a:t>
          </a:r>
          <a:endParaRPr lang="fr-CH" sz="1100" noProof="0" dirty="0"/>
        </a:p>
      </dgm:t>
    </dgm:pt>
    <dgm:pt modelId="{0715E23F-8496-4EA4-A858-657143A314B5}" type="parTrans" cxnId="{E69D1E39-9E41-450E-AAE7-98A624F7E490}">
      <dgm:prSet/>
      <dgm:spPr/>
      <dgm:t>
        <a:bodyPr/>
        <a:lstStyle/>
        <a:p>
          <a:endParaRPr lang="en-US"/>
        </a:p>
      </dgm:t>
    </dgm:pt>
    <dgm:pt modelId="{A2C6D34D-4AFD-460D-8259-9A2E183ACF6D}" type="sibTrans" cxnId="{E69D1E39-9E41-450E-AAE7-98A624F7E490}">
      <dgm:prSet/>
      <dgm:spPr/>
      <dgm:t>
        <a:bodyPr/>
        <a:lstStyle/>
        <a:p>
          <a:endParaRPr lang="en-US"/>
        </a:p>
      </dgm:t>
    </dgm:pt>
    <dgm:pt modelId="{89F9F25A-3CCC-48B2-B810-5BF715062C45}">
      <dgm:prSet custT="1"/>
      <dgm:spPr/>
      <dgm:t>
        <a:bodyPr/>
        <a:lstStyle/>
        <a:p>
          <a:r>
            <a:rPr lang="fr-CH" sz="1100" noProof="0" dirty="0" smtClean="0"/>
            <a:t>Règlements d’exécution</a:t>
          </a:r>
          <a:r>
            <a:rPr lang="fr-CH" sz="1400" noProof="0" dirty="0" smtClean="0"/>
            <a:t> </a:t>
          </a:r>
          <a:endParaRPr lang="fr-CH" sz="1400" noProof="0" dirty="0" smtClean="0"/>
        </a:p>
      </dgm:t>
    </dgm:pt>
    <dgm:pt modelId="{9ACE8D4C-6330-4C00-80E9-2ABEE3E274C8}" type="parTrans" cxnId="{B0BC6321-1BF4-4BE8-9E4D-46BFA147E719}">
      <dgm:prSet/>
      <dgm:spPr/>
      <dgm:t>
        <a:bodyPr/>
        <a:lstStyle/>
        <a:p>
          <a:endParaRPr lang="en-US"/>
        </a:p>
      </dgm:t>
    </dgm:pt>
    <dgm:pt modelId="{1C717574-0C8C-46BE-B056-23362D5BA858}" type="sibTrans" cxnId="{B0BC6321-1BF4-4BE8-9E4D-46BFA147E719}">
      <dgm:prSet/>
      <dgm:spPr/>
      <dgm:t>
        <a:bodyPr/>
        <a:lstStyle/>
        <a:p>
          <a:endParaRPr lang="en-US"/>
        </a:p>
      </dgm:t>
    </dgm:pt>
    <dgm:pt modelId="{43F334E9-9382-4B65-BD42-99F1BE014432}">
      <dgm:prSet custT="1"/>
      <dgm:spPr/>
      <dgm:t>
        <a:bodyPr/>
        <a:lstStyle/>
        <a:p>
          <a:r>
            <a:rPr lang="fr-CH" sz="1100" noProof="0" dirty="0" smtClean="0"/>
            <a:t>Procédures opérationnelles standard, manuels ou directives </a:t>
          </a:r>
          <a:endParaRPr lang="fr-CH" sz="1100" noProof="0" dirty="0" smtClean="0"/>
        </a:p>
      </dgm:t>
    </dgm:pt>
    <dgm:pt modelId="{7E2B99E7-6A95-4F8E-9F60-759411C55019}" type="parTrans" cxnId="{5619BB3F-949E-444F-883B-724AB3B3E7A5}">
      <dgm:prSet/>
      <dgm:spPr/>
      <dgm:t>
        <a:bodyPr/>
        <a:lstStyle/>
        <a:p>
          <a:endParaRPr lang="en-US"/>
        </a:p>
      </dgm:t>
    </dgm:pt>
    <dgm:pt modelId="{8069AB71-3126-4881-A43D-5D3567DC7F8A}" type="sibTrans" cxnId="{5619BB3F-949E-444F-883B-724AB3B3E7A5}">
      <dgm:prSet/>
      <dgm:spPr/>
      <dgm:t>
        <a:bodyPr/>
        <a:lstStyle/>
        <a:p>
          <a:endParaRPr lang="en-US"/>
        </a:p>
      </dgm:t>
    </dgm:pt>
    <dgm:pt modelId="{D2B70157-EAD0-4EBC-A80D-2A31CCA1B135}">
      <dgm:prSet custT="1"/>
      <dgm:spPr/>
      <dgm:t>
        <a:bodyPr/>
        <a:lstStyle/>
        <a:p>
          <a:r>
            <a:rPr lang="fr-CH" sz="1100" noProof="0" dirty="0" smtClean="0"/>
            <a:t>Ordres de service</a:t>
          </a:r>
          <a:endParaRPr lang="fr-CH" sz="1100" noProof="0" dirty="0" smtClean="0"/>
        </a:p>
      </dgm:t>
    </dgm:pt>
    <dgm:pt modelId="{F7FDF065-5BF6-42C1-B0B3-014D22AFF694}" type="parTrans" cxnId="{1743C80C-E6D0-47E3-903D-BE506FAF9B8B}">
      <dgm:prSet/>
      <dgm:spPr/>
      <dgm:t>
        <a:bodyPr/>
        <a:lstStyle/>
        <a:p>
          <a:endParaRPr lang="en-US"/>
        </a:p>
      </dgm:t>
    </dgm:pt>
    <dgm:pt modelId="{959C6CEE-0C41-44DC-9BF4-BD645DA2D51E}" type="sibTrans" cxnId="{1743C80C-E6D0-47E3-903D-BE506FAF9B8B}">
      <dgm:prSet/>
      <dgm:spPr/>
      <dgm:t>
        <a:bodyPr/>
        <a:lstStyle/>
        <a:p>
          <a:endParaRPr lang="en-US"/>
        </a:p>
      </dgm:t>
    </dgm:pt>
    <dgm:pt modelId="{2EC4D980-502E-476C-9348-A90CB39E75A4}" type="pres">
      <dgm:prSet presAssocID="{401BA865-31FF-4110-AF60-64E190BF1FE2}" presName="compositeShape" presStyleCnt="0">
        <dgm:presLayoutVars>
          <dgm:dir/>
          <dgm:resizeHandles/>
        </dgm:presLayoutVars>
      </dgm:prSet>
      <dgm:spPr/>
      <dgm:t>
        <a:bodyPr/>
        <a:lstStyle/>
        <a:p>
          <a:endParaRPr lang="en-US"/>
        </a:p>
      </dgm:t>
    </dgm:pt>
    <dgm:pt modelId="{F75F640F-0124-4AE5-A382-C33E7372AF8D}" type="pres">
      <dgm:prSet presAssocID="{401BA865-31FF-4110-AF60-64E190BF1FE2}" presName="pyramid" presStyleLbl="node1" presStyleIdx="0" presStyleCnt="1" custLinFactNeighborX="-49100" custLinFactNeighborY="2289"/>
      <dgm:spPr/>
      <dgm:t>
        <a:bodyPr/>
        <a:lstStyle/>
        <a:p>
          <a:endParaRPr lang="en-US"/>
        </a:p>
      </dgm:t>
    </dgm:pt>
    <dgm:pt modelId="{D7EA2226-F106-4DE5-927D-A4E5770CCEA4}" type="pres">
      <dgm:prSet presAssocID="{401BA865-31FF-4110-AF60-64E190BF1FE2}" presName="theList" presStyleCnt="0"/>
      <dgm:spPr/>
      <dgm:t>
        <a:bodyPr/>
        <a:lstStyle/>
        <a:p>
          <a:endParaRPr lang="en-US"/>
        </a:p>
      </dgm:t>
    </dgm:pt>
    <dgm:pt modelId="{489CCE7B-FC7C-4811-9937-DB1AA8CB1CD2}" type="pres">
      <dgm:prSet presAssocID="{15D2C2D7-1348-4227-977D-2F283ADDC140}" presName="aNode" presStyleLbl="fgAcc1" presStyleIdx="0" presStyleCnt="4" custLinFactNeighborX="-2547">
        <dgm:presLayoutVars>
          <dgm:bulletEnabled val="1"/>
        </dgm:presLayoutVars>
      </dgm:prSet>
      <dgm:spPr/>
      <dgm:t>
        <a:bodyPr/>
        <a:lstStyle/>
        <a:p>
          <a:endParaRPr lang="en-US"/>
        </a:p>
      </dgm:t>
    </dgm:pt>
    <dgm:pt modelId="{9D1843A3-630B-439A-8A8B-69A9C90D3DE5}" type="pres">
      <dgm:prSet presAssocID="{15D2C2D7-1348-4227-977D-2F283ADDC140}" presName="aSpace" presStyleCnt="0"/>
      <dgm:spPr/>
      <dgm:t>
        <a:bodyPr/>
        <a:lstStyle/>
        <a:p>
          <a:endParaRPr lang="en-US"/>
        </a:p>
      </dgm:t>
    </dgm:pt>
    <dgm:pt modelId="{D3583F90-736E-4B1D-A989-AC7906400438}" type="pres">
      <dgm:prSet presAssocID="{89F9F25A-3CCC-48B2-B810-5BF715062C45}" presName="aNode" presStyleLbl="fgAcc1" presStyleIdx="1" presStyleCnt="4" custLinFactNeighborX="-2547">
        <dgm:presLayoutVars>
          <dgm:bulletEnabled val="1"/>
        </dgm:presLayoutVars>
      </dgm:prSet>
      <dgm:spPr/>
      <dgm:t>
        <a:bodyPr/>
        <a:lstStyle/>
        <a:p>
          <a:endParaRPr lang="en-US"/>
        </a:p>
      </dgm:t>
    </dgm:pt>
    <dgm:pt modelId="{4F4C84DC-E27F-4D93-ADA3-6F4BA0C5F4D7}" type="pres">
      <dgm:prSet presAssocID="{89F9F25A-3CCC-48B2-B810-5BF715062C45}" presName="aSpace" presStyleCnt="0"/>
      <dgm:spPr/>
      <dgm:t>
        <a:bodyPr/>
        <a:lstStyle/>
        <a:p>
          <a:endParaRPr lang="en-US"/>
        </a:p>
      </dgm:t>
    </dgm:pt>
    <dgm:pt modelId="{E5B880DE-8826-494E-A361-B942923B973F}" type="pres">
      <dgm:prSet presAssocID="{D2B70157-EAD0-4EBC-A80D-2A31CCA1B135}" presName="aNode" presStyleLbl="fgAcc1" presStyleIdx="2" presStyleCnt="4" custLinFactNeighborX="-2547">
        <dgm:presLayoutVars>
          <dgm:bulletEnabled val="1"/>
        </dgm:presLayoutVars>
      </dgm:prSet>
      <dgm:spPr/>
      <dgm:t>
        <a:bodyPr/>
        <a:lstStyle/>
        <a:p>
          <a:endParaRPr lang="en-US"/>
        </a:p>
      </dgm:t>
    </dgm:pt>
    <dgm:pt modelId="{2901EC83-2570-4F32-8B6D-966BA9B1C927}" type="pres">
      <dgm:prSet presAssocID="{D2B70157-EAD0-4EBC-A80D-2A31CCA1B135}" presName="aSpace" presStyleCnt="0"/>
      <dgm:spPr/>
      <dgm:t>
        <a:bodyPr/>
        <a:lstStyle/>
        <a:p>
          <a:endParaRPr lang="en-US"/>
        </a:p>
      </dgm:t>
    </dgm:pt>
    <dgm:pt modelId="{88B04146-E3E5-40FA-8EB3-1156804F0083}" type="pres">
      <dgm:prSet presAssocID="{43F334E9-9382-4B65-BD42-99F1BE014432}" presName="aNode" presStyleLbl="fgAcc1" presStyleIdx="3" presStyleCnt="4" custLinFactNeighborX="-2547">
        <dgm:presLayoutVars>
          <dgm:bulletEnabled val="1"/>
        </dgm:presLayoutVars>
      </dgm:prSet>
      <dgm:spPr/>
      <dgm:t>
        <a:bodyPr/>
        <a:lstStyle/>
        <a:p>
          <a:endParaRPr lang="en-US"/>
        </a:p>
      </dgm:t>
    </dgm:pt>
    <dgm:pt modelId="{9BB6C0B3-039B-48C3-8FE2-C4F1B1190F99}" type="pres">
      <dgm:prSet presAssocID="{43F334E9-9382-4B65-BD42-99F1BE014432}" presName="aSpace" presStyleCnt="0"/>
      <dgm:spPr/>
      <dgm:t>
        <a:bodyPr/>
        <a:lstStyle/>
        <a:p>
          <a:endParaRPr lang="en-US"/>
        </a:p>
      </dgm:t>
    </dgm:pt>
  </dgm:ptLst>
  <dgm:cxnLst>
    <dgm:cxn modelId="{179786ED-7BE2-4E93-89D2-DA4309428D06}" type="presOf" srcId="{15D2C2D7-1348-4227-977D-2F283ADDC140}" destId="{489CCE7B-FC7C-4811-9937-DB1AA8CB1CD2}" srcOrd="0" destOrd="0" presId="urn:microsoft.com/office/officeart/2005/8/layout/pyramid2"/>
    <dgm:cxn modelId="{0B2B8003-63D9-4EBF-BCEA-16A14BEB874F}" type="presOf" srcId="{401BA865-31FF-4110-AF60-64E190BF1FE2}" destId="{2EC4D980-502E-476C-9348-A90CB39E75A4}" srcOrd="0" destOrd="0" presId="urn:microsoft.com/office/officeart/2005/8/layout/pyramid2"/>
    <dgm:cxn modelId="{180A16F2-CC7C-4ECB-B583-907A58001E27}" type="presOf" srcId="{43F334E9-9382-4B65-BD42-99F1BE014432}" destId="{88B04146-E3E5-40FA-8EB3-1156804F0083}" srcOrd="0" destOrd="0" presId="urn:microsoft.com/office/officeart/2005/8/layout/pyramid2"/>
    <dgm:cxn modelId="{5619BB3F-949E-444F-883B-724AB3B3E7A5}" srcId="{401BA865-31FF-4110-AF60-64E190BF1FE2}" destId="{43F334E9-9382-4B65-BD42-99F1BE014432}" srcOrd="3" destOrd="0" parTransId="{7E2B99E7-6A95-4F8E-9F60-759411C55019}" sibTransId="{8069AB71-3126-4881-A43D-5D3567DC7F8A}"/>
    <dgm:cxn modelId="{43D448E1-39C1-4556-A406-C8C44A31481F}" type="presOf" srcId="{89F9F25A-3CCC-48B2-B810-5BF715062C45}" destId="{D3583F90-736E-4B1D-A989-AC7906400438}" srcOrd="0" destOrd="0" presId="urn:microsoft.com/office/officeart/2005/8/layout/pyramid2"/>
    <dgm:cxn modelId="{D0137F15-9B6D-4B22-9A98-CFB149153C4F}" type="presOf" srcId="{D2B70157-EAD0-4EBC-A80D-2A31CCA1B135}" destId="{E5B880DE-8826-494E-A361-B942923B973F}" srcOrd="0" destOrd="0" presId="urn:microsoft.com/office/officeart/2005/8/layout/pyramid2"/>
    <dgm:cxn modelId="{E69D1E39-9E41-450E-AAE7-98A624F7E490}" srcId="{401BA865-31FF-4110-AF60-64E190BF1FE2}" destId="{15D2C2D7-1348-4227-977D-2F283ADDC140}" srcOrd="0" destOrd="0" parTransId="{0715E23F-8496-4EA4-A858-657143A314B5}" sibTransId="{A2C6D34D-4AFD-460D-8259-9A2E183ACF6D}"/>
    <dgm:cxn modelId="{B0BC6321-1BF4-4BE8-9E4D-46BFA147E719}" srcId="{401BA865-31FF-4110-AF60-64E190BF1FE2}" destId="{89F9F25A-3CCC-48B2-B810-5BF715062C45}" srcOrd="1" destOrd="0" parTransId="{9ACE8D4C-6330-4C00-80E9-2ABEE3E274C8}" sibTransId="{1C717574-0C8C-46BE-B056-23362D5BA858}"/>
    <dgm:cxn modelId="{1743C80C-E6D0-47E3-903D-BE506FAF9B8B}" srcId="{401BA865-31FF-4110-AF60-64E190BF1FE2}" destId="{D2B70157-EAD0-4EBC-A80D-2A31CCA1B135}" srcOrd="2" destOrd="0" parTransId="{F7FDF065-5BF6-42C1-B0B3-014D22AFF694}" sibTransId="{959C6CEE-0C41-44DC-9BF4-BD645DA2D51E}"/>
    <dgm:cxn modelId="{AE5B6C67-042B-4C92-9CD3-7719588D6EAC}" type="presParOf" srcId="{2EC4D980-502E-476C-9348-A90CB39E75A4}" destId="{F75F640F-0124-4AE5-A382-C33E7372AF8D}" srcOrd="0" destOrd="0" presId="urn:microsoft.com/office/officeart/2005/8/layout/pyramid2"/>
    <dgm:cxn modelId="{CB3FB3B0-BBCD-4C3E-9B4F-9806C2464FAD}" type="presParOf" srcId="{2EC4D980-502E-476C-9348-A90CB39E75A4}" destId="{D7EA2226-F106-4DE5-927D-A4E5770CCEA4}" srcOrd="1" destOrd="0" presId="urn:microsoft.com/office/officeart/2005/8/layout/pyramid2"/>
    <dgm:cxn modelId="{2D0F1B63-0112-4A60-B98B-5FAF33BAC693}" type="presParOf" srcId="{D7EA2226-F106-4DE5-927D-A4E5770CCEA4}" destId="{489CCE7B-FC7C-4811-9937-DB1AA8CB1CD2}" srcOrd="0" destOrd="0" presId="urn:microsoft.com/office/officeart/2005/8/layout/pyramid2"/>
    <dgm:cxn modelId="{7CAB4908-7462-4E55-AD88-99E03B4862E9}" type="presParOf" srcId="{D7EA2226-F106-4DE5-927D-A4E5770CCEA4}" destId="{9D1843A3-630B-439A-8A8B-69A9C90D3DE5}" srcOrd="1" destOrd="0" presId="urn:microsoft.com/office/officeart/2005/8/layout/pyramid2"/>
    <dgm:cxn modelId="{5E871E77-20F2-4519-8EF2-08AD4E20B00D}" type="presParOf" srcId="{D7EA2226-F106-4DE5-927D-A4E5770CCEA4}" destId="{D3583F90-736E-4B1D-A989-AC7906400438}" srcOrd="2" destOrd="0" presId="urn:microsoft.com/office/officeart/2005/8/layout/pyramid2"/>
    <dgm:cxn modelId="{1C5F7BC4-40BB-44F8-AA19-87CEF2FE6B81}" type="presParOf" srcId="{D7EA2226-F106-4DE5-927D-A4E5770CCEA4}" destId="{4F4C84DC-E27F-4D93-ADA3-6F4BA0C5F4D7}" srcOrd="3" destOrd="0" presId="urn:microsoft.com/office/officeart/2005/8/layout/pyramid2"/>
    <dgm:cxn modelId="{F4DFAD7D-2D7C-4610-A826-28AEEAD0B053}" type="presParOf" srcId="{D7EA2226-F106-4DE5-927D-A4E5770CCEA4}" destId="{E5B880DE-8826-494E-A361-B942923B973F}" srcOrd="4" destOrd="0" presId="urn:microsoft.com/office/officeart/2005/8/layout/pyramid2"/>
    <dgm:cxn modelId="{3F4D2BE0-D233-4554-8F21-5CD37AFC221C}" type="presParOf" srcId="{D7EA2226-F106-4DE5-927D-A4E5770CCEA4}" destId="{2901EC83-2570-4F32-8B6D-966BA9B1C927}" srcOrd="5" destOrd="0" presId="urn:microsoft.com/office/officeart/2005/8/layout/pyramid2"/>
    <dgm:cxn modelId="{BF5279AD-6CFA-465D-B90D-9F40B5127315}" type="presParOf" srcId="{D7EA2226-F106-4DE5-927D-A4E5770CCEA4}" destId="{88B04146-E3E5-40FA-8EB3-1156804F0083}" srcOrd="6" destOrd="0" presId="urn:microsoft.com/office/officeart/2005/8/layout/pyramid2"/>
    <dgm:cxn modelId="{2FAA103B-F5F8-440F-91F7-BD762331BBEE}" type="presParOf" srcId="{D7EA2226-F106-4DE5-927D-A4E5770CCEA4}" destId="{9BB6C0B3-039B-48C3-8FE2-C4F1B1190F99}" srcOrd="7" destOrd="0" presId="urn:microsoft.com/office/officeart/2005/8/layout/pyramid2"/>
  </dgm:cxnLst>
  <dgm:bg/>
  <dgm:whole>
    <a:ln>
      <a:solidFill>
        <a:srgbClr val="00B0F0"/>
      </a:solidFill>
    </a:ln>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71BFD9-E461-49CD-881B-79952220F759}" type="doc">
      <dgm:prSet loTypeId="urn:microsoft.com/office/officeart/2005/8/layout/chevron1" loCatId="process" qsTypeId="urn:microsoft.com/office/officeart/2005/8/quickstyle/simple5" qsCatId="simple" csTypeId="urn:microsoft.com/office/officeart/2005/8/colors/accent1_5" csCatId="accent1" phldr="1"/>
      <dgm:spPr/>
      <dgm:t>
        <a:bodyPr/>
        <a:lstStyle/>
        <a:p>
          <a:endParaRPr lang="en-US"/>
        </a:p>
      </dgm:t>
    </dgm:pt>
    <dgm:pt modelId="{A0AA4BFB-1446-44B4-935A-72DA54038C82}">
      <dgm:prSet phldrT="[Text]" custT="1"/>
      <dgm:spPr>
        <a:solidFill>
          <a:schemeClr val="accent1">
            <a:lumMod val="40000"/>
            <a:lumOff val="60000"/>
          </a:schemeClr>
        </a:solidFill>
      </dgm:spPr>
      <dgm:t>
        <a:bodyPr/>
        <a:lstStyle/>
        <a:p>
          <a:r>
            <a:rPr lang="en-US" sz="1400" dirty="0" smtClean="0">
              <a:solidFill>
                <a:srgbClr val="000000"/>
              </a:solidFill>
            </a:rPr>
            <a:t>PBC 2022</a:t>
          </a:r>
          <a:endParaRPr lang="en-US" sz="900" dirty="0">
            <a:solidFill>
              <a:srgbClr val="000000"/>
            </a:solidFill>
          </a:endParaRPr>
        </a:p>
      </dgm:t>
    </dgm:pt>
    <dgm:pt modelId="{FA5ABF51-3CB8-402B-B3A4-65A62889371F}" type="parTrans" cxnId="{134BC3BB-B4ED-48B1-BDA1-6A65C746F8A3}">
      <dgm:prSet/>
      <dgm:spPr/>
      <dgm:t>
        <a:bodyPr/>
        <a:lstStyle/>
        <a:p>
          <a:endParaRPr lang="en-US" sz="1050"/>
        </a:p>
      </dgm:t>
    </dgm:pt>
    <dgm:pt modelId="{4326CDD7-B670-4DE4-B1DF-EDD8FF63846D}" type="sibTrans" cxnId="{134BC3BB-B4ED-48B1-BDA1-6A65C746F8A3}">
      <dgm:prSet/>
      <dgm:spPr/>
      <dgm:t>
        <a:bodyPr/>
        <a:lstStyle/>
        <a:p>
          <a:endParaRPr lang="en-US" sz="1050"/>
        </a:p>
      </dgm:t>
    </dgm:pt>
    <dgm:pt modelId="{7A47880E-6F64-4B29-B5E7-92660F6264A2}">
      <dgm:prSet phldrT="[Text]" custT="1"/>
      <dgm:spPr>
        <a:solidFill>
          <a:schemeClr val="accent6">
            <a:lumMod val="60000"/>
            <a:lumOff val="40000"/>
          </a:schemeClr>
        </a:solidFill>
        <a:ln>
          <a:solidFill>
            <a:schemeClr val="accent6">
              <a:lumMod val="20000"/>
              <a:lumOff val="80000"/>
            </a:schemeClr>
          </a:solidFill>
        </a:ln>
      </dgm:spPr>
      <dgm:t>
        <a:bodyPr/>
        <a:lstStyle/>
        <a:p>
          <a:r>
            <a:rPr lang="fr-CH" sz="1400" b="0" i="0" u="none" baseline="0" noProof="0" dirty="0" smtClean="0">
              <a:solidFill>
                <a:schemeClr val="bg1"/>
              </a:solidFill>
            </a:rPr>
            <a:t>Janvier</a:t>
          </a:r>
          <a:r>
            <a:rPr lang="en-US" sz="1400" b="0" i="0" u="none" baseline="0" dirty="0" smtClean="0">
              <a:solidFill>
                <a:schemeClr val="bg1"/>
              </a:solidFill>
            </a:rPr>
            <a:t> 2023</a:t>
          </a:r>
          <a:endParaRPr lang="en-US" sz="1050" b="0" i="0" u="none" baseline="0" dirty="0">
            <a:solidFill>
              <a:schemeClr val="bg1"/>
            </a:solidFill>
          </a:endParaRPr>
        </a:p>
      </dgm:t>
    </dgm:pt>
    <dgm:pt modelId="{EA0EAB75-EE5E-46F1-B6BE-58B22EF9F53B}" type="parTrans" cxnId="{5A123284-308F-4B12-BEBB-B95DDBA0EA7B}">
      <dgm:prSet/>
      <dgm:spPr/>
      <dgm:t>
        <a:bodyPr/>
        <a:lstStyle/>
        <a:p>
          <a:endParaRPr lang="en-US" sz="1050"/>
        </a:p>
      </dgm:t>
    </dgm:pt>
    <dgm:pt modelId="{312F2417-64EA-4290-9777-A8EB2EF652DE}" type="sibTrans" cxnId="{5A123284-308F-4B12-BEBB-B95DDBA0EA7B}">
      <dgm:prSet/>
      <dgm:spPr/>
      <dgm:t>
        <a:bodyPr/>
        <a:lstStyle/>
        <a:p>
          <a:endParaRPr lang="en-US" sz="1050"/>
        </a:p>
      </dgm:t>
    </dgm:pt>
    <dgm:pt modelId="{87B5C6FA-FA02-48A0-B32A-F5D0361D00BF}">
      <dgm:prSet phldrT="[Text]" custT="1"/>
      <dgm:spPr>
        <a:solidFill>
          <a:schemeClr val="accent1">
            <a:lumMod val="40000"/>
            <a:lumOff val="60000"/>
          </a:schemeClr>
        </a:solidFill>
      </dgm:spPr>
      <dgm:t>
        <a:bodyPr/>
        <a:lstStyle/>
        <a:p>
          <a:r>
            <a:rPr lang="en-US" sz="1400" dirty="0" smtClean="0">
              <a:solidFill>
                <a:schemeClr val="tx1"/>
              </a:solidFill>
            </a:rPr>
            <a:t>Assemblée </a:t>
          </a:r>
          <a:r>
            <a:rPr lang="fr-CH" sz="1400" noProof="0" dirty="0" smtClean="0">
              <a:solidFill>
                <a:schemeClr val="tx1"/>
              </a:solidFill>
            </a:rPr>
            <a:t>générale de l’OMPI </a:t>
          </a:r>
          <a:endParaRPr lang="fr-CH" sz="1400" noProof="0" dirty="0">
            <a:solidFill>
              <a:schemeClr val="tx1"/>
            </a:solidFill>
          </a:endParaRPr>
        </a:p>
      </dgm:t>
    </dgm:pt>
    <dgm:pt modelId="{8182FC10-AE80-4F91-BD62-F91A48F67B95}" type="parTrans" cxnId="{00A1050A-9CD8-4038-AE01-0BC47F070DBB}">
      <dgm:prSet/>
      <dgm:spPr/>
      <dgm:t>
        <a:bodyPr/>
        <a:lstStyle/>
        <a:p>
          <a:endParaRPr lang="en-US"/>
        </a:p>
      </dgm:t>
    </dgm:pt>
    <dgm:pt modelId="{E5BA4925-02C3-483D-ABEC-82E046AED759}" type="sibTrans" cxnId="{00A1050A-9CD8-4038-AE01-0BC47F070DBB}">
      <dgm:prSet/>
      <dgm:spPr/>
      <dgm:t>
        <a:bodyPr/>
        <a:lstStyle/>
        <a:p>
          <a:endParaRPr lang="en-US"/>
        </a:p>
      </dgm:t>
    </dgm:pt>
    <dgm:pt modelId="{CC61EA88-6389-4087-A12A-F11B4ECF27FD}">
      <dgm:prSet phldrT="[Text]" custT="1"/>
      <dgm:spPr>
        <a:solidFill>
          <a:schemeClr val="accent6">
            <a:lumMod val="60000"/>
            <a:lumOff val="40000"/>
          </a:schemeClr>
        </a:solidFill>
        <a:ln>
          <a:solidFill>
            <a:schemeClr val="accent6">
              <a:lumMod val="20000"/>
              <a:lumOff val="80000"/>
            </a:schemeClr>
          </a:solidFill>
        </a:ln>
      </dgm:spPr>
      <dgm:t>
        <a:bodyPr/>
        <a:lstStyle/>
        <a:p>
          <a:r>
            <a:rPr lang="en-US" sz="1400" dirty="0" smtClean="0">
              <a:solidFill>
                <a:schemeClr val="bg1"/>
              </a:solidFill>
            </a:rPr>
            <a:t>PBC 2024</a:t>
          </a:r>
          <a:endParaRPr lang="en-US" sz="1400" dirty="0">
            <a:solidFill>
              <a:schemeClr val="bg1"/>
            </a:solidFill>
          </a:endParaRPr>
        </a:p>
      </dgm:t>
    </dgm:pt>
    <dgm:pt modelId="{A0A5880D-D656-4D9F-BF58-D38BA3BB09E5}" type="parTrans" cxnId="{8864EC83-6A2D-4023-8BFD-A66684301064}">
      <dgm:prSet/>
      <dgm:spPr/>
      <dgm:t>
        <a:bodyPr/>
        <a:lstStyle/>
        <a:p>
          <a:endParaRPr lang="en-US"/>
        </a:p>
      </dgm:t>
    </dgm:pt>
    <dgm:pt modelId="{F055B361-9A2A-4F51-A085-F843B65E5FB4}" type="sibTrans" cxnId="{8864EC83-6A2D-4023-8BFD-A66684301064}">
      <dgm:prSet/>
      <dgm:spPr/>
      <dgm:t>
        <a:bodyPr/>
        <a:lstStyle/>
        <a:p>
          <a:endParaRPr lang="en-US"/>
        </a:p>
      </dgm:t>
    </dgm:pt>
    <dgm:pt modelId="{61DCF653-97C8-47E1-B7F7-896AAB2CA3EC}" type="pres">
      <dgm:prSet presAssocID="{9571BFD9-E461-49CD-881B-79952220F759}" presName="Name0" presStyleCnt="0">
        <dgm:presLayoutVars>
          <dgm:dir/>
          <dgm:animLvl val="lvl"/>
          <dgm:resizeHandles val="exact"/>
        </dgm:presLayoutVars>
      </dgm:prSet>
      <dgm:spPr/>
      <dgm:t>
        <a:bodyPr/>
        <a:lstStyle/>
        <a:p>
          <a:endParaRPr lang="en-US"/>
        </a:p>
      </dgm:t>
    </dgm:pt>
    <dgm:pt modelId="{CD039B4D-2358-4ABB-86D7-C475D3DBD304}" type="pres">
      <dgm:prSet presAssocID="{A0AA4BFB-1446-44B4-935A-72DA54038C82}" presName="parTxOnly" presStyleLbl="node1" presStyleIdx="0" presStyleCnt="4" custScaleX="18423" custScaleY="19216" custLinFactX="-7949" custLinFactNeighborX="-100000" custLinFactNeighborY="686">
        <dgm:presLayoutVars>
          <dgm:chMax val="0"/>
          <dgm:chPref val="0"/>
          <dgm:bulletEnabled val="1"/>
        </dgm:presLayoutVars>
      </dgm:prSet>
      <dgm:spPr/>
      <dgm:t>
        <a:bodyPr/>
        <a:lstStyle/>
        <a:p>
          <a:endParaRPr lang="en-US"/>
        </a:p>
      </dgm:t>
    </dgm:pt>
    <dgm:pt modelId="{AE9FEADB-B483-4E4C-8A4D-D9ACF819FAE8}" type="pres">
      <dgm:prSet presAssocID="{4326CDD7-B670-4DE4-B1DF-EDD8FF63846D}" presName="parTxOnlySpace" presStyleCnt="0"/>
      <dgm:spPr/>
    </dgm:pt>
    <dgm:pt modelId="{4FE176DE-8DDF-4676-9EAE-11464936055E}" type="pres">
      <dgm:prSet presAssocID="{87B5C6FA-FA02-48A0-B32A-F5D0361D00BF}" presName="parTxOnly" presStyleLbl="node1" presStyleIdx="1" presStyleCnt="4" custScaleX="20065" custScaleY="17460" custLinFactNeighborX="-95467" custLinFactNeighborY="-108">
        <dgm:presLayoutVars>
          <dgm:chMax val="0"/>
          <dgm:chPref val="0"/>
          <dgm:bulletEnabled val="1"/>
        </dgm:presLayoutVars>
      </dgm:prSet>
      <dgm:spPr/>
      <dgm:t>
        <a:bodyPr/>
        <a:lstStyle/>
        <a:p>
          <a:endParaRPr lang="en-US"/>
        </a:p>
      </dgm:t>
    </dgm:pt>
    <dgm:pt modelId="{6B4BE480-3BD4-446B-8F02-8969D3037195}" type="pres">
      <dgm:prSet presAssocID="{E5BA4925-02C3-483D-ABEC-82E046AED759}" presName="parTxOnlySpace" presStyleCnt="0"/>
      <dgm:spPr/>
    </dgm:pt>
    <dgm:pt modelId="{1CB8CF3F-69BF-49F6-A6D0-86D8BEFE60A3}" type="pres">
      <dgm:prSet presAssocID="{7A47880E-6F64-4B29-B5E7-92660F6264A2}" presName="parTxOnly" presStyleLbl="node1" presStyleIdx="2" presStyleCnt="4" custScaleX="18615" custScaleY="16613" custLinFactNeighborX="-8852">
        <dgm:presLayoutVars>
          <dgm:chMax val="0"/>
          <dgm:chPref val="0"/>
          <dgm:bulletEnabled val="1"/>
        </dgm:presLayoutVars>
      </dgm:prSet>
      <dgm:spPr/>
      <dgm:t>
        <a:bodyPr/>
        <a:lstStyle/>
        <a:p>
          <a:endParaRPr lang="en-US"/>
        </a:p>
      </dgm:t>
    </dgm:pt>
    <dgm:pt modelId="{8FEFFD02-2332-44E7-95C7-6A8B80B70B9C}" type="pres">
      <dgm:prSet presAssocID="{312F2417-64EA-4290-9777-A8EB2EF652DE}" presName="parTxOnlySpace" presStyleCnt="0"/>
      <dgm:spPr/>
    </dgm:pt>
    <dgm:pt modelId="{F322A7C5-6ED6-448B-AB0B-7CAE7FB67868}" type="pres">
      <dgm:prSet presAssocID="{CC61EA88-6389-4087-A12A-F11B4ECF27FD}" presName="parTxOnly" presStyleLbl="node1" presStyleIdx="3" presStyleCnt="4" custScaleX="19199" custScaleY="16613" custLinFactNeighborX="88376">
        <dgm:presLayoutVars>
          <dgm:chMax val="0"/>
          <dgm:chPref val="0"/>
          <dgm:bulletEnabled val="1"/>
        </dgm:presLayoutVars>
      </dgm:prSet>
      <dgm:spPr/>
      <dgm:t>
        <a:bodyPr/>
        <a:lstStyle/>
        <a:p>
          <a:endParaRPr lang="en-US"/>
        </a:p>
      </dgm:t>
    </dgm:pt>
  </dgm:ptLst>
  <dgm:cxnLst>
    <dgm:cxn modelId="{00A1050A-9CD8-4038-AE01-0BC47F070DBB}" srcId="{9571BFD9-E461-49CD-881B-79952220F759}" destId="{87B5C6FA-FA02-48A0-B32A-F5D0361D00BF}" srcOrd="1" destOrd="0" parTransId="{8182FC10-AE80-4F91-BD62-F91A48F67B95}" sibTransId="{E5BA4925-02C3-483D-ABEC-82E046AED759}"/>
    <dgm:cxn modelId="{2F9B13A5-0343-41D8-B93D-25476BD36F17}" type="presOf" srcId="{A0AA4BFB-1446-44B4-935A-72DA54038C82}" destId="{CD039B4D-2358-4ABB-86D7-C475D3DBD304}" srcOrd="0" destOrd="0" presId="urn:microsoft.com/office/officeart/2005/8/layout/chevron1"/>
    <dgm:cxn modelId="{5A123284-308F-4B12-BEBB-B95DDBA0EA7B}" srcId="{9571BFD9-E461-49CD-881B-79952220F759}" destId="{7A47880E-6F64-4B29-B5E7-92660F6264A2}" srcOrd="2" destOrd="0" parTransId="{EA0EAB75-EE5E-46F1-B6BE-58B22EF9F53B}" sibTransId="{312F2417-64EA-4290-9777-A8EB2EF652DE}"/>
    <dgm:cxn modelId="{134BC3BB-B4ED-48B1-BDA1-6A65C746F8A3}" srcId="{9571BFD9-E461-49CD-881B-79952220F759}" destId="{A0AA4BFB-1446-44B4-935A-72DA54038C82}" srcOrd="0" destOrd="0" parTransId="{FA5ABF51-3CB8-402B-B3A4-65A62889371F}" sibTransId="{4326CDD7-B670-4DE4-B1DF-EDD8FF63846D}"/>
    <dgm:cxn modelId="{34B168EA-070B-4B45-BB60-6F19CE4CB736}" type="presOf" srcId="{87B5C6FA-FA02-48A0-B32A-F5D0361D00BF}" destId="{4FE176DE-8DDF-4676-9EAE-11464936055E}" srcOrd="0" destOrd="0" presId="urn:microsoft.com/office/officeart/2005/8/layout/chevron1"/>
    <dgm:cxn modelId="{5CEB44D5-1DD0-457A-B0C6-DC852914B759}" type="presOf" srcId="{CC61EA88-6389-4087-A12A-F11B4ECF27FD}" destId="{F322A7C5-6ED6-448B-AB0B-7CAE7FB67868}" srcOrd="0" destOrd="0" presId="urn:microsoft.com/office/officeart/2005/8/layout/chevron1"/>
    <dgm:cxn modelId="{09295D06-D444-435A-9485-1F6E875A9EB2}" type="presOf" srcId="{9571BFD9-E461-49CD-881B-79952220F759}" destId="{61DCF653-97C8-47E1-B7F7-896AAB2CA3EC}" srcOrd="0" destOrd="0" presId="urn:microsoft.com/office/officeart/2005/8/layout/chevron1"/>
    <dgm:cxn modelId="{5EE6E748-6C48-4CA7-B523-F5EC8BB3592D}" type="presOf" srcId="{7A47880E-6F64-4B29-B5E7-92660F6264A2}" destId="{1CB8CF3F-69BF-49F6-A6D0-86D8BEFE60A3}" srcOrd="0" destOrd="0" presId="urn:microsoft.com/office/officeart/2005/8/layout/chevron1"/>
    <dgm:cxn modelId="{8864EC83-6A2D-4023-8BFD-A66684301064}" srcId="{9571BFD9-E461-49CD-881B-79952220F759}" destId="{CC61EA88-6389-4087-A12A-F11B4ECF27FD}" srcOrd="3" destOrd="0" parTransId="{A0A5880D-D656-4D9F-BF58-D38BA3BB09E5}" sibTransId="{F055B361-9A2A-4F51-A085-F843B65E5FB4}"/>
    <dgm:cxn modelId="{6E132007-8E8C-4CA9-9F16-234ADB2934B2}" type="presParOf" srcId="{61DCF653-97C8-47E1-B7F7-896AAB2CA3EC}" destId="{CD039B4D-2358-4ABB-86D7-C475D3DBD304}" srcOrd="0" destOrd="0" presId="urn:microsoft.com/office/officeart/2005/8/layout/chevron1"/>
    <dgm:cxn modelId="{50F26AE5-5889-40D1-96A7-602FDEBD65F1}" type="presParOf" srcId="{61DCF653-97C8-47E1-B7F7-896AAB2CA3EC}" destId="{AE9FEADB-B483-4E4C-8A4D-D9ACF819FAE8}" srcOrd="1" destOrd="0" presId="urn:microsoft.com/office/officeart/2005/8/layout/chevron1"/>
    <dgm:cxn modelId="{275C6362-C298-477B-83A6-52E9C81E0503}" type="presParOf" srcId="{61DCF653-97C8-47E1-B7F7-896AAB2CA3EC}" destId="{4FE176DE-8DDF-4676-9EAE-11464936055E}" srcOrd="2" destOrd="0" presId="urn:microsoft.com/office/officeart/2005/8/layout/chevron1"/>
    <dgm:cxn modelId="{C86B5BFA-EC13-4601-B491-BA118B1D8CD5}" type="presParOf" srcId="{61DCF653-97C8-47E1-B7F7-896AAB2CA3EC}" destId="{6B4BE480-3BD4-446B-8F02-8969D3037195}" srcOrd="3" destOrd="0" presId="urn:microsoft.com/office/officeart/2005/8/layout/chevron1"/>
    <dgm:cxn modelId="{B985F899-5903-4D68-8B1E-1761319AE447}" type="presParOf" srcId="{61DCF653-97C8-47E1-B7F7-896AAB2CA3EC}" destId="{1CB8CF3F-69BF-49F6-A6D0-86D8BEFE60A3}" srcOrd="4" destOrd="0" presId="urn:microsoft.com/office/officeart/2005/8/layout/chevron1"/>
    <dgm:cxn modelId="{60666AFC-176F-4E28-88A5-F2AE107ED13C}" type="presParOf" srcId="{61DCF653-97C8-47E1-B7F7-896AAB2CA3EC}" destId="{8FEFFD02-2332-44E7-95C7-6A8B80B70B9C}" srcOrd="5" destOrd="0" presId="urn:microsoft.com/office/officeart/2005/8/layout/chevron1"/>
    <dgm:cxn modelId="{3421D082-F39B-4A4A-9204-31C5960BC403}" type="presParOf" srcId="{61DCF653-97C8-47E1-B7F7-896AAB2CA3EC}" destId="{F322A7C5-6ED6-448B-AB0B-7CAE7FB67868}" srcOrd="6" destOrd="0" presId="urn:microsoft.com/office/officeart/2005/8/layout/chevron1"/>
  </dgm:cxnLst>
  <dgm:bg/>
  <dgm:whole/>
  <dgm:extLst>
    <a:ext uri="http://schemas.microsoft.com/office/drawing/2008/diagram">
      <dsp:dataModelExt xmlns:dsp="http://schemas.microsoft.com/office/drawing/2008/diagram" relId="rId2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F640F-0124-4AE5-A382-C33E7372AF8D}">
      <dsp:nvSpPr>
        <dsp:cNvPr id="0" name=""/>
        <dsp:cNvSpPr/>
      </dsp:nvSpPr>
      <dsp:spPr>
        <a:xfrm>
          <a:off x="0" y="0"/>
          <a:ext cx="3298256" cy="3649252"/>
        </a:xfrm>
        <a:prstGeom prst="triangl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9CCE7B-FC7C-4811-9937-DB1AA8CB1CD2}">
      <dsp:nvSpPr>
        <dsp:cNvPr id="0" name=""/>
        <dsp:cNvSpPr/>
      </dsp:nvSpPr>
      <dsp:spPr>
        <a:xfrm>
          <a:off x="1594523" y="365281"/>
          <a:ext cx="2143866" cy="648597"/>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CH" sz="1100" kern="1200" noProof="0" dirty="0" smtClean="0"/>
            <a:t>Règlement, statut et autres décisions des organes directeurs</a:t>
          </a:r>
          <a:endParaRPr lang="fr-CH" sz="1100" kern="1200" noProof="0" dirty="0"/>
        </a:p>
      </dsp:txBody>
      <dsp:txXfrm>
        <a:off x="1626185" y="396943"/>
        <a:ext cx="2080542" cy="585273"/>
      </dsp:txXfrm>
    </dsp:sp>
    <dsp:sp modelId="{D3583F90-736E-4B1D-A989-AC7906400438}">
      <dsp:nvSpPr>
        <dsp:cNvPr id="0" name=""/>
        <dsp:cNvSpPr/>
      </dsp:nvSpPr>
      <dsp:spPr>
        <a:xfrm>
          <a:off x="1594523" y="1094953"/>
          <a:ext cx="2143866" cy="648597"/>
        </a:xfrm>
        <a:prstGeom prst="roundRect">
          <a:avLst/>
        </a:prstGeom>
        <a:solidFill>
          <a:schemeClr val="lt1">
            <a:alpha val="90000"/>
            <a:hueOff val="0"/>
            <a:satOff val="0"/>
            <a:lumOff val="0"/>
            <a:alphaOff val="0"/>
          </a:schemeClr>
        </a:solidFill>
        <a:ln w="25400" cap="flat" cmpd="sng" algn="ctr">
          <a:solidFill>
            <a:schemeClr val="accent5">
              <a:hueOff val="1085675"/>
              <a:satOff val="3732"/>
              <a:lumOff val="-179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CH" sz="1100" kern="1200" noProof="0" dirty="0" smtClean="0"/>
            <a:t>Règlements d’exécution</a:t>
          </a:r>
          <a:r>
            <a:rPr lang="fr-CH" sz="1400" kern="1200" noProof="0" dirty="0" smtClean="0"/>
            <a:t> </a:t>
          </a:r>
          <a:endParaRPr lang="fr-CH" sz="1400" kern="1200" noProof="0" dirty="0" smtClean="0"/>
        </a:p>
      </dsp:txBody>
      <dsp:txXfrm>
        <a:off x="1626185" y="1126615"/>
        <a:ext cx="2080542" cy="585273"/>
      </dsp:txXfrm>
    </dsp:sp>
    <dsp:sp modelId="{E5B880DE-8826-494E-A361-B942923B973F}">
      <dsp:nvSpPr>
        <dsp:cNvPr id="0" name=""/>
        <dsp:cNvSpPr/>
      </dsp:nvSpPr>
      <dsp:spPr>
        <a:xfrm>
          <a:off x="1594523" y="1824626"/>
          <a:ext cx="2143866" cy="648597"/>
        </a:xfrm>
        <a:prstGeom prst="roundRect">
          <a:avLst/>
        </a:prstGeom>
        <a:solidFill>
          <a:schemeClr val="lt1">
            <a:alpha val="90000"/>
            <a:hueOff val="0"/>
            <a:satOff val="0"/>
            <a:lumOff val="0"/>
            <a:alphaOff val="0"/>
          </a:schemeClr>
        </a:solidFill>
        <a:ln w="25400" cap="flat" cmpd="sng" algn="ctr">
          <a:solidFill>
            <a:schemeClr val="accent5">
              <a:hueOff val="2171351"/>
              <a:satOff val="7464"/>
              <a:lumOff val="-358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CH" sz="1100" kern="1200" noProof="0" dirty="0" smtClean="0"/>
            <a:t>Ordres de service</a:t>
          </a:r>
          <a:endParaRPr lang="fr-CH" sz="1100" kern="1200" noProof="0" dirty="0" smtClean="0"/>
        </a:p>
      </dsp:txBody>
      <dsp:txXfrm>
        <a:off x="1626185" y="1856288"/>
        <a:ext cx="2080542" cy="585273"/>
      </dsp:txXfrm>
    </dsp:sp>
    <dsp:sp modelId="{88B04146-E3E5-40FA-8EB3-1156804F0083}">
      <dsp:nvSpPr>
        <dsp:cNvPr id="0" name=""/>
        <dsp:cNvSpPr/>
      </dsp:nvSpPr>
      <dsp:spPr>
        <a:xfrm>
          <a:off x="1594523" y="2554298"/>
          <a:ext cx="2143866" cy="648597"/>
        </a:xfrm>
        <a:prstGeom prst="roundRect">
          <a:avLst/>
        </a:prstGeom>
        <a:solidFill>
          <a:schemeClr val="lt1">
            <a:alpha val="90000"/>
            <a:hueOff val="0"/>
            <a:satOff val="0"/>
            <a:lumOff val="0"/>
            <a:alphaOff val="0"/>
          </a:schemeClr>
        </a:solidFill>
        <a:ln w="25400" cap="flat" cmpd="sng" algn="ctr">
          <a:solidFill>
            <a:schemeClr val="accent5">
              <a:hueOff val="3257026"/>
              <a:satOff val="11196"/>
              <a:lumOff val="-537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CH" sz="1100" kern="1200" noProof="0" dirty="0" smtClean="0"/>
            <a:t>Procédures opérationnelles standard, manuels ou directives </a:t>
          </a:r>
          <a:endParaRPr lang="fr-CH" sz="1100" kern="1200" noProof="0" dirty="0" smtClean="0"/>
        </a:p>
      </dsp:txBody>
      <dsp:txXfrm>
        <a:off x="1626185" y="2585960"/>
        <a:ext cx="2080542" cy="5852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39B4D-2358-4ABB-86D7-C475D3DBD304}">
      <dsp:nvSpPr>
        <dsp:cNvPr id="0" name=""/>
        <dsp:cNvSpPr/>
      </dsp:nvSpPr>
      <dsp:spPr>
        <a:xfrm>
          <a:off x="875125" y="683782"/>
          <a:ext cx="1811509" cy="755793"/>
        </a:xfrm>
        <a:prstGeom prst="chevron">
          <a:avLst/>
        </a:prstGeom>
        <a:solidFill>
          <a:schemeClr val="accent1">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dirty="0" smtClean="0">
              <a:solidFill>
                <a:srgbClr val="000000"/>
              </a:solidFill>
            </a:rPr>
            <a:t>PBC 2022</a:t>
          </a:r>
          <a:endParaRPr lang="en-US" sz="900" kern="1200" dirty="0">
            <a:solidFill>
              <a:srgbClr val="000000"/>
            </a:solidFill>
          </a:endParaRPr>
        </a:p>
      </dsp:txBody>
      <dsp:txXfrm>
        <a:off x="1253022" y="683782"/>
        <a:ext cx="1055716" cy="755793"/>
      </dsp:txXfrm>
    </dsp:sp>
    <dsp:sp modelId="{4FE176DE-8DDF-4676-9EAE-11464936055E}">
      <dsp:nvSpPr>
        <dsp:cNvPr id="0" name=""/>
        <dsp:cNvSpPr/>
      </dsp:nvSpPr>
      <dsp:spPr>
        <a:xfrm>
          <a:off x="2529534" y="687085"/>
          <a:ext cx="1972964" cy="686727"/>
        </a:xfrm>
        <a:prstGeom prst="chevron">
          <a:avLst/>
        </a:prstGeom>
        <a:solidFill>
          <a:schemeClr val="accent1">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Assemblée </a:t>
          </a:r>
          <a:r>
            <a:rPr lang="fr-CH" sz="1400" kern="1200" noProof="0" dirty="0" smtClean="0">
              <a:solidFill>
                <a:schemeClr val="tx1"/>
              </a:solidFill>
            </a:rPr>
            <a:t>générale de l’OMPI </a:t>
          </a:r>
          <a:endParaRPr lang="fr-CH" sz="1400" kern="1200" noProof="0" dirty="0">
            <a:solidFill>
              <a:schemeClr val="tx1"/>
            </a:solidFill>
          </a:endParaRPr>
        </a:p>
      </dsp:txBody>
      <dsp:txXfrm>
        <a:off x="2872898" y="687085"/>
        <a:ext cx="1286237" cy="686727"/>
      </dsp:txXfrm>
    </dsp:sp>
    <dsp:sp modelId="{1CB8CF3F-69BF-49F6-A6D0-86D8BEFE60A3}">
      <dsp:nvSpPr>
        <dsp:cNvPr id="0" name=""/>
        <dsp:cNvSpPr/>
      </dsp:nvSpPr>
      <dsp:spPr>
        <a:xfrm>
          <a:off x="4370886" y="707990"/>
          <a:ext cx="1830388" cy="653413"/>
        </a:xfrm>
        <a:prstGeom prst="chevron">
          <a:avLst/>
        </a:prstGeom>
        <a:solidFill>
          <a:schemeClr val="accent6">
            <a:lumMod val="60000"/>
            <a:lumOff val="40000"/>
          </a:schemeClr>
        </a:solidFill>
        <a:ln>
          <a:solidFill>
            <a:schemeClr val="accent6">
              <a:lumMod val="20000"/>
              <a:lumOff val="8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fr-CH" sz="1400" b="0" i="0" u="none" kern="1200" baseline="0" noProof="0" dirty="0" smtClean="0">
              <a:solidFill>
                <a:schemeClr val="bg1"/>
              </a:solidFill>
            </a:rPr>
            <a:t>Janvier</a:t>
          </a:r>
          <a:r>
            <a:rPr lang="en-US" sz="1400" b="0" i="0" u="none" kern="1200" baseline="0" dirty="0" smtClean="0">
              <a:solidFill>
                <a:schemeClr val="bg1"/>
              </a:solidFill>
            </a:rPr>
            <a:t> 2023</a:t>
          </a:r>
          <a:endParaRPr lang="en-US" sz="1050" b="0" i="0" u="none" kern="1200" baseline="0" dirty="0">
            <a:solidFill>
              <a:schemeClr val="bg1"/>
            </a:solidFill>
          </a:endParaRPr>
        </a:p>
      </dsp:txBody>
      <dsp:txXfrm>
        <a:off x="4697593" y="707990"/>
        <a:ext cx="1176975" cy="653413"/>
      </dsp:txXfrm>
    </dsp:sp>
    <dsp:sp modelId="{F322A7C5-6ED6-448B-AB0B-7CAE7FB67868}">
      <dsp:nvSpPr>
        <dsp:cNvPr id="0" name=""/>
        <dsp:cNvSpPr/>
      </dsp:nvSpPr>
      <dsp:spPr>
        <a:xfrm>
          <a:off x="6174017" y="707990"/>
          <a:ext cx="1887812" cy="653413"/>
        </a:xfrm>
        <a:prstGeom prst="chevron">
          <a:avLst/>
        </a:prstGeom>
        <a:solidFill>
          <a:schemeClr val="accent6">
            <a:lumMod val="60000"/>
            <a:lumOff val="40000"/>
          </a:schemeClr>
        </a:solidFill>
        <a:ln>
          <a:solidFill>
            <a:schemeClr val="accent6">
              <a:lumMod val="20000"/>
              <a:lumOff val="8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PBC 2024</a:t>
          </a:r>
          <a:endParaRPr lang="en-US" sz="1400" kern="1200" dirty="0">
            <a:solidFill>
              <a:schemeClr val="bg1"/>
            </a:solidFill>
          </a:endParaRPr>
        </a:p>
      </dsp:txBody>
      <dsp:txXfrm>
        <a:off x="6500724" y="707990"/>
        <a:ext cx="1234399" cy="65341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0E9C49-B312-48BC-AB54-1D74256BC2D0}" type="datetimeFigureOut">
              <a:rPr lang="en-US" smtClean="0"/>
              <a:t>6/27/2022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FFFB67-8331-4F54-99AE-97C6714F6608}" type="slidenum">
              <a:rPr lang="en-US" smtClean="0"/>
              <a:t>‹#›</a:t>
            </a:fld>
            <a:endParaRPr lang="en-US"/>
          </a:p>
        </p:txBody>
      </p:sp>
    </p:spTree>
    <p:extLst>
      <p:ext uri="{BB962C8B-B14F-4D97-AF65-F5344CB8AC3E}">
        <p14:creationId xmlns:p14="http://schemas.microsoft.com/office/powerpoint/2010/main" val="2315597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3D81F0-244F-4401-BD49-7AC23A247375}" type="datetimeFigureOut">
              <a:rPr lang="en-US" smtClean="0"/>
              <a:t>6/27/2022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1E5911-DFFE-4C73-B370-D9654C3DFFB4}" type="slidenum">
              <a:rPr lang="en-US" smtClean="0"/>
              <a:t>‹#›</a:t>
            </a:fld>
            <a:endParaRPr lang="en-US"/>
          </a:p>
        </p:txBody>
      </p:sp>
    </p:spTree>
    <p:extLst>
      <p:ext uri="{BB962C8B-B14F-4D97-AF65-F5344CB8AC3E}">
        <p14:creationId xmlns:p14="http://schemas.microsoft.com/office/powerpoint/2010/main" val="2653639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a:t>
            </a:fld>
            <a:endParaRPr lang="fr-FR" dirty="0"/>
          </a:p>
        </p:txBody>
      </p:sp>
    </p:spTree>
    <p:extLst>
      <p:ext uri="{BB962C8B-B14F-4D97-AF65-F5344CB8AC3E}">
        <p14:creationId xmlns:p14="http://schemas.microsoft.com/office/powerpoint/2010/main" val="954246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10</a:t>
            </a:fld>
            <a:endParaRPr lang="fr-FR" dirty="0"/>
          </a:p>
        </p:txBody>
      </p:sp>
    </p:spTree>
    <p:extLst>
      <p:ext uri="{BB962C8B-B14F-4D97-AF65-F5344CB8AC3E}">
        <p14:creationId xmlns:p14="http://schemas.microsoft.com/office/powerpoint/2010/main" val="151743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11</a:t>
            </a:fld>
            <a:endParaRPr lang="fr-FR" dirty="0"/>
          </a:p>
        </p:txBody>
      </p:sp>
    </p:spTree>
    <p:extLst>
      <p:ext uri="{BB962C8B-B14F-4D97-AF65-F5344CB8AC3E}">
        <p14:creationId xmlns:p14="http://schemas.microsoft.com/office/powerpoint/2010/main" val="3753001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12</a:t>
            </a:fld>
            <a:endParaRPr lang="fr-FR" dirty="0"/>
          </a:p>
        </p:txBody>
      </p:sp>
    </p:spTree>
    <p:extLst>
      <p:ext uri="{BB962C8B-B14F-4D97-AF65-F5344CB8AC3E}">
        <p14:creationId xmlns:p14="http://schemas.microsoft.com/office/powerpoint/2010/main" val="2003670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13</a:t>
            </a:fld>
            <a:endParaRPr lang="fr-FR" dirty="0"/>
          </a:p>
        </p:txBody>
      </p:sp>
    </p:spTree>
    <p:extLst>
      <p:ext uri="{BB962C8B-B14F-4D97-AF65-F5344CB8AC3E}">
        <p14:creationId xmlns:p14="http://schemas.microsoft.com/office/powerpoint/2010/main" val="4187175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14</a:t>
            </a:fld>
            <a:endParaRPr lang="fr-FR" dirty="0"/>
          </a:p>
        </p:txBody>
      </p:sp>
    </p:spTree>
    <p:extLst>
      <p:ext uri="{BB962C8B-B14F-4D97-AF65-F5344CB8AC3E}">
        <p14:creationId xmlns:p14="http://schemas.microsoft.com/office/powerpoint/2010/main" val="171916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15</a:t>
            </a:fld>
            <a:endParaRPr lang="fr-FR" dirty="0"/>
          </a:p>
        </p:txBody>
      </p:sp>
    </p:spTree>
    <p:extLst>
      <p:ext uri="{BB962C8B-B14F-4D97-AF65-F5344CB8AC3E}">
        <p14:creationId xmlns:p14="http://schemas.microsoft.com/office/powerpoint/2010/main" val="132264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16</a:t>
            </a:fld>
            <a:endParaRPr lang="fr-FR" dirty="0"/>
          </a:p>
        </p:txBody>
      </p:sp>
    </p:spTree>
    <p:extLst>
      <p:ext uri="{BB962C8B-B14F-4D97-AF65-F5344CB8AC3E}">
        <p14:creationId xmlns:p14="http://schemas.microsoft.com/office/powerpoint/2010/main" val="4106767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17</a:t>
            </a:fld>
            <a:endParaRPr lang="fr-FR" dirty="0"/>
          </a:p>
        </p:txBody>
      </p:sp>
    </p:spTree>
    <p:extLst>
      <p:ext uri="{BB962C8B-B14F-4D97-AF65-F5344CB8AC3E}">
        <p14:creationId xmlns:p14="http://schemas.microsoft.com/office/powerpoint/2010/main" val="907486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2</a:t>
            </a:fld>
            <a:endParaRPr lang="fr-FR" dirty="0"/>
          </a:p>
        </p:txBody>
      </p:sp>
    </p:spTree>
    <p:extLst>
      <p:ext uri="{BB962C8B-B14F-4D97-AF65-F5344CB8AC3E}">
        <p14:creationId xmlns:p14="http://schemas.microsoft.com/office/powerpoint/2010/main" val="1382683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3</a:t>
            </a:fld>
            <a:endParaRPr lang="fr-FR" dirty="0"/>
          </a:p>
        </p:txBody>
      </p:sp>
    </p:spTree>
    <p:extLst>
      <p:ext uri="{BB962C8B-B14F-4D97-AF65-F5344CB8AC3E}">
        <p14:creationId xmlns:p14="http://schemas.microsoft.com/office/powerpoint/2010/main" val="3802553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4</a:t>
            </a:fld>
            <a:endParaRPr lang="fr-FR" dirty="0"/>
          </a:p>
        </p:txBody>
      </p:sp>
    </p:spTree>
    <p:extLst>
      <p:ext uri="{BB962C8B-B14F-4D97-AF65-F5344CB8AC3E}">
        <p14:creationId xmlns:p14="http://schemas.microsoft.com/office/powerpoint/2010/main" val="2069574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5</a:t>
            </a:fld>
            <a:endParaRPr lang="fr-FR" dirty="0"/>
          </a:p>
        </p:txBody>
      </p:sp>
    </p:spTree>
    <p:extLst>
      <p:ext uri="{BB962C8B-B14F-4D97-AF65-F5344CB8AC3E}">
        <p14:creationId xmlns:p14="http://schemas.microsoft.com/office/powerpoint/2010/main" val="1637478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fr-FR"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35D014-3DD3-407A-BA98-D4CA59DBB1D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7154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7</a:t>
            </a:fld>
            <a:endParaRPr lang="fr-FR" dirty="0"/>
          </a:p>
        </p:txBody>
      </p:sp>
    </p:spTree>
    <p:extLst>
      <p:ext uri="{BB962C8B-B14F-4D97-AF65-F5344CB8AC3E}">
        <p14:creationId xmlns:p14="http://schemas.microsoft.com/office/powerpoint/2010/main" val="4662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8</a:t>
            </a:fld>
            <a:endParaRPr lang="fr-FR" dirty="0"/>
          </a:p>
        </p:txBody>
      </p:sp>
    </p:spTree>
    <p:extLst>
      <p:ext uri="{BB962C8B-B14F-4D97-AF65-F5344CB8AC3E}">
        <p14:creationId xmlns:p14="http://schemas.microsoft.com/office/powerpoint/2010/main" val="323280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5098C9A-010B-4F62-830F-585A212B6D6C}" type="slidenum">
              <a:rPr lang="fr-FR" smtClean="0"/>
              <a:t>9</a:t>
            </a:fld>
            <a:endParaRPr lang="fr-FR" dirty="0"/>
          </a:p>
        </p:txBody>
      </p:sp>
    </p:spTree>
    <p:extLst>
      <p:ext uri="{BB962C8B-B14F-4D97-AF65-F5344CB8AC3E}">
        <p14:creationId xmlns:p14="http://schemas.microsoft.com/office/powerpoint/2010/main" val="3393180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97821"/>
            <a:ext cx="7772400" cy="1102519"/>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2895600"/>
            <a:ext cx="6400800" cy="1314450"/>
          </a:xfrm>
        </p:spPr>
        <p:txBody>
          <a:bodyPr/>
          <a:lstStyle>
            <a:lvl1pPr marL="0" indent="0">
              <a:buFontTx/>
              <a:buNone/>
              <a:defRPr/>
            </a:lvl1pPr>
          </a:lstStyle>
          <a:p>
            <a:pPr lvl="0"/>
            <a:r>
              <a:rPr lang="en-US" noProof="0" dirty="0" smtClean="0"/>
              <a:t>Click to edit Master subtitle style</a:t>
            </a:r>
          </a:p>
        </p:txBody>
      </p:sp>
    </p:spTree>
    <p:extLst>
      <p:ext uri="{BB962C8B-B14F-4D97-AF65-F5344CB8AC3E}">
        <p14:creationId xmlns:p14="http://schemas.microsoft.com/office/powerpoint/2010/main" val="13639573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F0C87F44-F69E-422C-8535-CD3109F0F54E}" type="slidenum">
              <a:rPr lang="en-US"/>
              <a:pPr>
                <a:defRPr/>
              </a:pPr>
              <a:t>‹#›</a:t>
            </a:fld>
            <a:endParaRPr lang="en-US"/>
          </a:p>
        </p:txBody>
      </p:sp>
    </p:spTree>
    <p:extLst>
      <p:ext uri="{BB962C8B-B14F-4D97-AF65-F5344CB8AC3E}">
        <p14:creationId xmlns:p14="http://schemas.microsoft.com/office/powerpoint/2010/main" val="378890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645FCB04-ABC5-4034-8FA5-EB80B4F8071E}" type="slidenum">
              <a:rPr lang="en-US"/>
              <a:pPr>
                <a:defRPr/>
              </a:pPr>
              <a:t>‹#›</a:t>
            </a:fld>
            <a:endParaRPr lang="en-US"/>
          </a:p>
        </p:txBody>
      </p:sp>
    </p:spTree>
    <p:extLst>
      <p:ext uri="{BB962C8B-B14F-4D97-AF65-F5344CB8AC3E}">
        <p14:creationId xmlns:p14="http://schemas.microsoft.com/office/powerpoint/2010/main" val="3275142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762092" y="1066800"/>
            <a:ext cx="7619816" cy="34533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4"/>
          <p:cNvSpPr>
            <a:spLocks noGrp="1"/>
          </p:cNvSpPr>
          <p:nvPr>
            <p:ph type="body" sz="quarter" idx="11" hasCustomPrompt="1"/>
          </p:nvPr>
        </p:nvSpPr>
        <p:spPr>
          <a:xfrm>
            <a:off x="762092" y="152897"/>
            <a:ext cx="7619816" cy="126900"/>
          </a:xfrm>
        </p:spPr>
        <p:txBody>
          <a:bodyPr anchor="b"/>
          <a:lstStyle>
            <a:lvl1pPr>
              <a:spcAft>
                <a:spcPts val="0"/>
              </a:spcAft>
              <a:defRPr sz="900"/>
            </a:lvl1pPr>
          </a:lstStyle>
          <a:p>
            <a:pPr lvl="0"/>
            <a:r>
              <a:rPr lang="en-US" dirty="0"/>
              <a:t>Super title here</a:t>
            </a:r>
          </a:p>
        </p:txBody>
      </p:sp>
      <p:sp>
        <p:nvSpPr>
          <p:cNvPr id="6" name="Title 5"/>
          <p:cNvSpPr>
            <a:spLocks noGrp="1"/>
          </p:cNvSpPr>
          <p:nvPr>
            <p:ph type="title"/>
          </p:nvPr>
        </p:nvSpPr>
        <p:spPr>
          <a:xfrm>
            <a:off x="762092" y="338681"/>
            <a:ext cx="7619816" cy="542700"/>
          </a:xfrm>
        </p:spPr>
        <p:txBody>
          <a:bodyPr/>
          <a:lstStyle/>
          <a:p>
            <a:r>
              <a:rPr lang="it-IT"/>
              <a:t>Fare clic per modificare lo stile del titolo</a:t>
            </a:r>
            <a:endParaRPr lang="en-GB" dirty="0"/>
          </a:p>
        </p:txBody>
      </p:sp>
      <p:pic>
        <p:nvPicPr>
          <p:cNvPr id="48" name="Immagine 47">
            <a:extLst>
              <a:ext uri="{FF2B5EF4-FFF2-40B4-BE49-F238E27FC236}">
                <a16:creationId xmlns:a16="http://schemas.microsoft.com/office/drawing/2014/main" id="{6419EB38-5689-4358-9C62-10F86BC306E4}"/>
              </a:ext>
            </a:extLst>
          </p:cNvPr>
          <p:cNvPicPr>
            <a:picLocks noChangeAspect="1"/>
          </p:cNvPicPr>
          <p:nvPr userDrawn="1"/>
        </p:nvPicPr>
        <p:blipFill>
          <a:blip r:embed="rId2"/>
          <a:stretch>
            <a:fillRect/>
          </a:stretch>
        </p:blipFill>
        <p:spPr>
          <a:xfrm>
            <a:off x="8580472" y="123457"/>
            <a:ext cx="430451" cy="430450"/>
          </a:xfrm>
          <a:prstGeom prst="rect">
            <a:avLst/>
          </a:prstGeom>
        </p:spPr>
      </p:pic>
    </p:spTree>
    <p:extLst>
      <p:ext uri="{BB962C8B-B14F-4D97-AF65-F5344CB8AC3E}">
        <p14:creationId xmlns:p14="http://schemas.microsoft.com/office/powerpoint/2010/main" val="220633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DB691572-585C-412F-8989-1D611FFE419E}" type="slidenum">
              <a:rPr lang="en-US"/>
              <a:pPr>
                <a:defRPr/>
              </a:pPr>
              <a:t>‹#›</a:t>
            </a:fld>
            <a:endParaRPr lang="en-US"/>
          </a:p>
        </p:txBody>
      </p:sp>
    </p:spTree>
    <p:extLst>
      <p:ext uri="{BB962C8B-B14F-4D97-AF65-F5344CB8AC3E}">
        <p14:creationId xmlns:p14="http://schemas.microsoft.com/office/powerpoint/2010/main" val="3461825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891" indent="0">
              <a:buNone/>
              <a:defRPr sz="1351"/>
            </a:lvl2pPr>
            <a:lvl3pPr marL="685783" indent="0">
              <a:buNone/>
              <a:defRPr sz="1200"/>
            </a:lvl3pPr>
            <a:lvl4pPr marL="1028674" indent="0">
              <a:buNone/>
              <a:defRPr sz="1051"/>
            </a:lvl4pPr>
            <a:lvl5pPr marL="1371566" indent="0">
              <a:buNone/>
              <a:defRPr sz="1051"/>
            </a:lvl5pPr>
            <a:lvl6pPr marL="1714457" indent="0">
              <a:buNone/>
              <a:defRPr sz="1051"/>
            </a:lvl6pPr>
            <a:lvl7pPr marL="2057349" indent="0">
              <a:buNone/>
              <a:defRPr sz="1051"/>
            </a:lvl7pPr>
            <a:lvl8pPr marL="2400240" indent="0">
              <a:buNone/>
              <a:defRPr sz="1051"/>
            </a:lvl8pPr>
            <a:lvl9pPr marL="2743131" indent="0">
              <a:buNone/>
              <a:defRPr sz="1051"/>
            </a:lvl9pPr>
          </a:lstStyle>
          <a:p>
            <a:pPr lvl="0"/>
            <a:r>
              <a:rPr lang="en-US" dirty="0" smtClean="0"/>
              <a:t>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78EC082-E2BA-4736-9396-74A260CE7D00}" type="slidenum">
              <a:rPr lang="en-US"/>
              <a:pPr>
                <a:defRPr/>
              </a:pPr>
              <a:t>‹#›</a:t>
            </a:fld>
            <a:endParaRPr lang="en-US"/>
          </a:p>
        </p:txBody>
      </p:sp>
    </p:spTree>
    <p:extLst>
      <p:ext uri="{BB962C8B-B14F-4D97-AF65-F5344CB8AC3E}">
        <p14:creationId xmlns:p14="http://schemas.microsoft.com/office/powerpoint/2010/main" val="2034675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329929"/>
            <a:ext cx="4038600" cy="3264694"/>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329929"/>
            <a:ext cx="4038600" cy="3264694"/>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4543CD20-1BCC-4C9D-BFDB-3521026AB6C4}" type="slidenum">
              <a:rPr lang="en-US"/>
              <a:pPr>
                <a:defRPr/>
              </a:pPr>
              <a:t>‹#›</a:t>
            </a:fld>
            <a:endParaRPr lang="en-US"/>
          </a:p>
        </p:txBody>
      </p:sp>
    </p:spTree>
    <p:extLst>
      <p:ext uri="{BB962C8B-B14F-4D97-AF65-F5344CB8AC3E}">
        <p14:creationId xmlns:p14="http://schemas.microsoft.com/office/powerpoint/2010/main" val="577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1" y="1151335"/>
            <a:ext cx="4040188" cy="47982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smtClean="0"/>
              <a:t>Edit Master text styles</a:t>
            </a:r>
          </a:p>
        </p:txBody>
      </p:sp>
      <p:sp>
        <p:nvSpPr>
          <p:cNvPr id="4" name="Content Placeholder 3"/>
          <p:cNvSpPr>
            <a:spLocks noGrp="1"/>
          </p:cNvSpPr>
          <p:nvPr>
            <p:ph sz="half" idx="2"/>
          </p:nvPr>
        </p:nvSpPr>
        <p:spPr>
          <a:xfrm>
            <a:off x="457201" y="1631156"/>
            <a:ext cx="4040188" cy="2963466"/>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C2D4093F-107C-45E0-A025-65FCB919FCDE}" type="slidenum">
              <a:rPr lang="en-US"/>
              <a:pPr>
                <a:defRPr/>
              </a:pPr>
              <a:t>‹#›</a:t>
            </a:fld>
            <a:endParaRPr lang="en-US"/>
          </a:p>
        </p:txBody>
      </p:sp>
    </p:spTree>
    <p:extLst>
      <p:ext uri="{BB962C8B-B14F-4D97-AF65-F5344CB8AC3E}">
        <p14:creationId xmlns:p14="http://schemas.microsoft.com/office/powerpoint/2010/main" val="128162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D82C7A2C-614A-4DC6-845D-C9FD0CFDC60A}" type="slidenum">
              <a:rPr lang="en-US"/>
              <a:pPr>
                <a:defRPr/>
              </a:pPr>
              <a:t>‹#›</a:t>
            </a:fld>
            <a:endParaRPr lang="en-US"/>
          </a:p>
        </p:txBody>
      </p:sp>
    </p:spTree>
    <p:extLst>
      <p:ext uri="{BB962C8B-B14F-4D97-AF65-F5344CB8AC3E}">
        <p14:creationId xmlns:p14="http://schemas.microsoft.com/office/powerpoint/2010/main" val="4025716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E15D710-EA32-43EF-9CFD-E65166C7F2A3}" type="slidenum">
              <a:rPr lang="en-US"/>
              <a:pPr>
                <a:defRPr/>
              </a:pPr>
              <a:t>‹#›</a:t>
            </a:fld>
            <a:endParaRPr lang="en-US"/>
          </a:p>
        </p:txBody>
      </p:sp>
    </p:spTree>
    <p:extLst>
      <p:ext uri="{BB962C8B-B14F-4D97-AF65-F5344CB8AC3E}">
        <p14:creationId xmlns:p14="http://schemas.microsoft.com/office/powerpoint/2010/main" val="171814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smtClean="0"/>
              <a:t>Click to edit Master title style</a:t>
            </a:r>
            <a:endParaRPr lang="fr-CH"/>
          </a:p>
        </p:txBody>
      </p:sp>
      <p:sp>
        <p:nvSpPr>
          <p:cNvPr id="3" name="Content Placeholder 2"/>
          <p:cNvSpPr>
            <a:spLocks noGrp="1"/>
          </p:cNvSpPr>
          <p:nvPr>
            <p:ph idx="1"/>
          </p:nvPr>
        </p:nvSpPr>
        <p:spPr>
          <a:xfrm>
            <a:off x="3575050" y="204790"/>
            <a:ext cx="5111751"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smtClean="0"/>
              <a:t>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88C303-52BA-4743-9C41-48C2380AC69E}" type="slidenum">
              <a:rPr lang="en-US"/>
              <a:pPr>
                <a:defRPr/>
              </a:pPr>
              <a:t>‹#›</a:t>
            </a:fld>
            <a:endParaRPr lang="en-US"/>
          </a:p>
        </p:txBody>
      </p:sp>
    </p:spTree>
    <p:extLst>
      <p:ext uri="{BB962C8B-B14F-4D97-AF65-F5344CB8AC3E}">
        <p14:creationId xmlns:p14="http://schemas.microsoft.com/office/powerpoint/2010/main" val="99985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fr-CH"/>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smtClean="0"/>
              <a:t>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B9CB6FA-28E1-4D11-A496-3128317E231B}" type="slidenum">
              <a:rPr lang="en-US"/>
              <a:pPr>
                <a:defRPr/>
              </a:pPr>
              <a:t>‹#›</a:t>
            </a:fld>
            <a:endParaRPr lang="en-US"/>
          </a:p>
        </p:txBody>
      </p:sp>
    </p:spTree>
    <p:extLst>
      <p:ext uri="{BB962C8B-B14F-4D97-AF65-F5344CB8AC3E}">
        <p14:creationId xmlns:p14="http://schemas.microsoft.com/office/powerpoint/2010/main" val="1975604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329929"/>
            <a:ext cx="8229600" cy="3264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051" smtClean="0"/>
            </a:lvl1pPr>
          </a:lstStyle>
          <a:p>
            <a:pPr>
              <a:defRPr/>
            </a:pPr>
            <a:fld id="{1AD355A0-319A-494F-80BC-8EAD4028FC98}" type="slidenum">
              <a:rPr lang="en-US"/>
              <a:pPr>
                <a:defRPr/>
              </a:pPr>
              <a:t>‹#›</a:t>
            </a:fld>
            <a:endParaRPr lang="en-US"/>
          </a:p>
        </p:txBody>
      </p:sp>
      <p:sp>
        <p:nvSpPr>
          <p:cNvPr id="10" name="fc" descr="WIPO FOR OFFICIAL USE ONLY"/>
          <p:cNvSpPr txBox="1"/>
          <p:nvPr userDrawn="1"/>
        </p:nvSpPr>
        <p:spPr>
          <a:xfrm>
            <a:off x="0" y="4823460"/>
            <a:ext cx="9144000" cy="0"/>
          </a:xfrm>
          <a:prstGeom prst="rect">
            <a:avLst/>
          </a:prstGeom>
          <a:noFill/>
          <a:ln>
            <a:noFill/>
          </a:ln>
        </p:spPr>
        <p:txBody>
          <a:bodyPr vert="horz" wrap="square" rtlCol="0">
            <a:noAutofit/>
          </a:bodyPr>
          <a:lstStyle/>
          <a:p>
            <a:pPr algn="ctr"/>
            <a:r>
              <a:rPr lang="en-US" sz="851" b="0" i="0" u="none" baseline="0" dirty="0" smtClean="0">
                <a:solidFill>
                  <a:srgbClr val="000000"/>
                </a:solidFill>
                <a:latin typeface="Microsoft Sans Serif" panose="020B0604020202020204" pitchFamily="34" charset="0"/>
              </a:rPr>
              <a:t>WIPO FOR OFFICIAL USE ONLY</a:t>
            </a:r>
            <a:endParaRPr lang="en-US" sz="851" b="0" i="0" u="none" baseline="0" dirty="0">
              <a:solidFill>
                <a:srgbClr val="000000"/>
              </a:solidFill>
              <a:latin typeface="Microsoft Sans Serif"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Lst>
  <p:txStyles>
    <p:titleStyle>
      <a:lvl1pPr algn="l" rtl="0" eaLnBrk="1" fontAlgn="base" hangingPunct="1">
        <a:spcBef>
          <a:spcPct val="0"/>
        </a:spcBef>
        <a:spcAft>
          <a:spcPct val="0"/>
        </a:spcAft>
        <a:defRPr sz="2700">
          <a:solidFill>
            <a:srgbClr val="00408C"/>
          </a:solidFill>
          <a:latin typeface="+mj-lt"/>
          <a:ea typeface="+mj-ea"/>
          <a:cs typeface="+mj-cs"/>
        </a:defRPr>
      </a:lvl1pPr>
      <a:lvl2pPr algn="l" rtl="0" eaLnBrk="1" fontAlgn="base" hangingPunct="1">
        <a:spcBef>
          <a:spcPct val="0"/>
        </a:spcBef>
        <a:spcAft>
          <a:spcPct val="0"/>
        </a:spcAft>
        <a:defRPr sz="2700">
          <a:solidFill>
            <a:srgbClr val="00408C"/>
          </a:solidFill>
          <a:latin typeface="Arial" charset="0"/>
          <a:cs typeface="Arial" charset="0"/>
        </a:defRPr>
      </a:lvl2pPr>
      <a:lvl3pPr algn="l" rtl="0" eaLnBrk="1" fontAlgn="base" hangingPunct="1">
        <a:spcBef>
          <a:spcPct val="0"/>
        </a:spcBef>
        <a:spcAft>
          <a:spcPct val="0"/>
        </a:spcAft>
        <a:defRPr sz="2700">
          <a:solidFill>
            <a:srgbClr val="00408C"/>
          </a:solidFill>
          <a:latin typeface="Arial" charset="0"/>
          <a:cs typeface="Arial" charset="0"/>
        </a:defRPr>
      </a:lvl3pPr>
      <a:lvl4pPr algn="l" rtl="0" eaLnBrk="1" fontAlgn="base" hangingPunct="1">
        <a:spcBef>
          <a:spcPct val="0"/>
        </a:spcBef>
        <a:spcAft>
          <a:spcPct val="0"/>
        </a:spcAft>
        <a:defRPr sz="2700">
          <a:solidFill>
            <a:srgbClr val="00408C"/>
          </a:solidFill>
          <a:latin typeface="Arial" charset="0"/>
          <a:cs typeface="Arial" charset="0"/>
        </a:defRPr>
      </a:lvl4pPr>
      <a:lvl5pPr algn="l" rtl="0" eaLnBrk="1" fontAlgn="base" hangingPunct="1">
        <a:spcBef>
          <a:spcPct val="0"/>
        </a:spcBef>
        <a:spcAft>
          <a:spcPct val="0"/>
        </a:spcAft>
        <a:defRPr sz="2700">
          <a:solidFill>
            <a:srgbClr val="00408C"/>
          </a:solidFill>
          <a:latin typeface="Arial" charset="0"/>
          <a:cs typeface="Arial" charset="0"/>
        </a:defRPr>
      </a:lvl5pPr>
      <a:lvl6pPr marL="342891" algn="l" rtl="0" eaLnBrk="1" fontAlgn="base" hangingPunct="1">
        <a:spcBef>
          <a:spcPct val="0"/>
        </a:spcBef>
        <a:spcAft>
          <a:spcPct val="0"/>
        </a:spcAft>
        <a:defRPr sz="2700">
          <a:solidFill>
            <a:srgbClr val="00408C"/>
          </a:solidFill>
          <a:latin typeface="Arial" charset="0"/>
          <a:cs typeface="Arial" charset="0"/>
        </a:defRPr>
      </a:lvl6pPr>
      <a:lvl7pPr marL="685783" algn="l" rtl="0" eaLnBrk="1" fontAlgn="base" hangingPunct="1">
        <a:spcBef>
          <a:spcPct val="0"/>
        </a:spcBef>
        <a:spcAft>
          <a:spcPct val="0"/>
        </a:spcAft>
        <a:defRPr sz="2700">
          <a:solidFill>
            <a:srgbClr val="00408C"/>
          </a:solidFill>
          <a:latin typeface="Arial" charset="0"/>
          <a:cs typeface="Arial" charset="0"/>
        </a:defRPr>
      </a:lvl7pPr>
      <a:lvl8pPr marL="1028674" algn="l" rtl="0" eaLnBrk="1" fontAlgn="base" hangingPunct="1">
        <a:spcBef>
          <a:spcPct val="0"/>
        </a:spcBef>
        <a:spcAft>
          <a:spcPct val="0"/>
        </a:spcAft>
        <a:defRPr sz="2700">
          <a:solidFill>
            <a:srgbClr val="00408C"/>
          </a:solidFill>
          <a:latin typeface="Arial" charset="0"/>
          <a:cs typeface="Arial" charset="0"/>
        </a:defRPr>
      </a:lvl8pPr>
      <a:lvl9pPr marL="1371566" algn="l" rtl="0" eaLnBrk="1" fontAlgn="base" hangingPunct="1">
        <a:spcBef>
          <a:spcPct val="0"/>
        </a:spcBef>
        <a:spcAft>
          <a:spcPct val="0"/>
        </a:spcAft>
        <a:defRPr sz="2700">
          <a:solidFill>
            <a:srgbClr val="00408C"/>
          </a:solidFill>
          <a:latin typeface="Arial" charset="0"/>
          <a:cs typeface="Arial" charset="0"/>
        </a:defRPr>
      </a:lvl9pPr>
    </p:titleStyle>
    <p:bodyStyle>
      <a:lvl1pPr marL="257168" indent="-257168" algn="l" rtl="0" eaLnBrk="1" fontAlgn="base" hangingPunct="1">
        <a:spcBef>
          <a:spcPct val="20000"/>
        </a:spcBef>
        <a:spcAft>
          <a:spcPct val="0"/>
        </a:spcAft>
        <a:buBlip>
          <a:blip r:embed="rId15"/>
        </a:buBlip>
        <a:defRPr sz="1800">
          <a:solidFill>
            <a:schemeClr val="tx1"/>
          </a:solidFill>
          <a:latin typeface="+mn-lt"/>
          <a:ea typeface="+mn-ea"/>
          <a:cs typeface="+mn-cs"/>
        </a:defRPr>
      </a:lvl1pPr>
      <a:lvl2pPr marL="557199" indent="-214308" algn="l" rtl="0" eaLnBrk="1" fontAlgn="base" hangingPunct="1">
        <a:spcBef>
          <a:spcPct val="20000"/>
        </a:spcBef>
        <a:spcAft>
          <a:spcPct val="0"/>
        </a:spcAft>
        <a:buBlip>
          <a:blip r:embed="rId15"/>
        </a:buBlip>
        <a:defRPr sz="1800">
          <a:solidFill>
            <a:schemeClr val="tx1"/>
          </a:solidFill>
          <a:latin typeface="+mn-lt"/>
          <a:cs typeface="+mn-cs"/>
        </a:defRPr>
      </a:lvl2pPr>
      <a:lvl3pPr marL="857229" indent="-171446" algn="l" rtl="0" eaLnBrk="1" fontAlgn="base" hangingPunct="1">
        <a:spcBef>
          <a:spcPct val="20000"/>
        </a:spcBef>
        <a:spcAft>
          <a:spcPct val="0"/>
        </a:spcAft>
        <a:buBlip>
          <a:blip r:embed="rId15"/>
        </a:buBlip>
        <a:defRPr sz="1800">
          <a:solidFill>
            <a:schemeClr val="tx1"/>
          </a:solidFill>
          <a:latin typeface="+mn-lt"/>
          <a:cs typeface="+mn-cs"/>
        </a:defRPr>
      </a:lvl3pPr>
      <a:lvl4pPr marL="1200121" indent="-171446" algn="l" rtl="0" eaLnBrk="1" fontAlgn="base" hangingPunct="1">
        <a:spcBef>
          <a:spcPct val="20000"/>
        </a:spcBef>
        <a:spcAft>
          <a:spcPct val="0"/>
        </a:spcAft>
        <a:buBlip>
          <a:blip r:embed="rId15"/>
        </a:buBlip>
        <a:defRPr sz="1800">
          <a:solidFill>
            <a:schemeClr val="tx1"/>
          </a:solidFill>
          <a:latin typeface="+mn-lt"/>
          <a:cs typeface="+mn-cs"/>
        </a:defRPr>
      </a:lvl4pPr>
      <a:lvl5pPr marL="1543012" indent="-171446" algn="l" rtl="0" eaLnBrk="1" fontAlgn="base" hangingPunct="1">
        <a:spcBef>
          <a:spcPct val="20000"/>
        </a:spcBef>
        <a:spcAft>
          <a:spcPct val="0"/>
        </a:spcAft>
        <a:buBlip>
          <a:blip r:embed="rId15"/>
        </a:buBlip>
        <a:defRPr sz="1800">
          <a:solidFill>
            <a:schemeClr val="tx1"/>
          </a:solidFill>
          <a:latin typeface="+mn-lt"/>
          <a:cs typeface="+mn-cs"/>
        </a:defRPr>
      </a:lvl5pPr>
      <a:lvl6pPr marL="1885904" indent="-171446" algn="l" rtl="0" eaLnBrk="1" fontAlgn="base" hangingPunct="1">
        <a:spcBef>
          <a:spcPct val="20000"/>
        </a:spcBef>
        <a:spcAft>
          <a:spcPct val="0"/>
        </a:spcAft>
        <a:buBlip>
          <a:blip r:embed="rId15"/>
        </a:buBlip>
        <a:defRPr sz="1800">
          <a:solidFill>
            <a:schemeClr val="tx1"/>
          </a:solidFill>
          <a:latin typeface="+mn-lt"/>
          <a:cs typeface="+mn-cs"/>
        </a:defRPr>
      </a:lvl6pPr>
      <a:lvl7pPr marL="2228795" indent="-171446" algn="l" rtl="0" eaLnBrk="1" fontAlgn="base" hangingPunct="1">
        <a:spcBef>
          <a:spcPct val="20000"/>
        </a:spcBef>
        <a:spcAft>
          <a:spcPct val="0"/>
        </a:spcAft>
        <a:buBlip>
          <a:blip r:embed="rId15"/>
        </a:buBlip>
        <a:defRPr sz="1800">
          <a:solidFill>
            <a:schemeClr val="tx1"/>
          </a:solidFill>
          <a:latin typeface="+mn-lt"/>
          <a:cs typeface="+mn-cs"/>
        </a:defRPr>
      </a:lvl7pPr>
      <a:lvl8pPr marL="2571686" indent="-171446" algn="l" rtl="0" eaLnBrk="1" fontAlgn="base" hangingPunct="1">
        <a:spcBef>
          <a:spcPct val="20000"/>
        </a:spcBef>
        <a:spcAft>
          <a:spcPct val="0"/>
        </a:spcAft>
        <a:buBlip>
          <a:blip r:embed="rId15"/>
        </a:buBlip>
        <a:defRPr sz="1800">
          <a:solidFill>
            <a:schemeClr val="tx1"/>
          </a:solidFill>
          <a:latin typeface="+mn-lt"/>
          <a:cs typeface="+mn-cs"/>
        </a:defRPr>
      </a:lvl8pPr>
      <a:lvl9pPr marL="2914578" indent="-171446" algn="l" rtl="0" eaLnBrk="1" fontAlgn="base" hangingPunct="1">
        <a:spcBef>
          <a:spcPct val="20000"/>
        </a:spcBef>
        <a:spcAft>
          <a:spcPct val="0"/>
        </a:spcAft>
        <a:buBlip>
          <a:blip r:embed="rId15"/>
        </a:buBlip>
        <a:defRPr sz="1800">
          <a:solidFill>
            <a:schemeClr val="tx1"/>
          </a:solidFill>
          <a:latin typeface="+mn-lt"/>
          <a:cs typeface="+mn-cs"/>
        </a:defRPr>
      </a:lvl9pPr>
    </p:bodyStyle>
    <p:otherStyle>
      <a:defPPr>
        <a:defRPr lang="fr-FR"/>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92.xml"/></Relationships>
</file>

<file path=ppt/slides/_rels/slide11.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99.xml"/></Relationships>
</file>

<file path=ppt/slides/_rels/slide13.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106.xml"/></Relationships>
</file>

<file path=ppt/slides/_rels/slide1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16.xml.rels><?xml version="1.0" encoding="UTF-8" standalone="yes"?>
<Relationships xmlns="http://schemas.openxmlformats.org/package/2006/relationships"><Relationship Id="rId8" Type="http://schemas.openxmlformats.org/officeDocument/2006/relationships/tags" Target="../tags/tag118.xml"/><Relationship Id="rId13" Type="http://schemas.openxmlformats.org/officeDocument/2006/relationships/tags" Target="../tags/tag123.xml"/><Relationship Id="rId18" Type="http://schemas.openxmlformats.org/officeDocument/2006/relationships/slideLayout" Target="../slideLayouts/slideLayout2.xml"/><Relationship Id="rId3" Type="http://schemas.openxmlformats.org/officeDocument/2006/relationships/tags" Target="../tags/tag113.xml"/><Relationship Id="rId21" Type="http://schemas.openxmlformats.org/officeDocument/2006/relationships/diagramLayout" Target="../diagrams/layout2.xml"/><Relationship Id="rId7" Type="http://schemas.openxmlformats.org/officeDocument/2006/relationships/tags" Target="../tags/tag117.xml"/><Relationship Id="rId12" Type="http://schemas.openxmlformats.org/officeDocument/2006/relationships/tags" Target="../tags/tag122.xml"/><Relationship Id="rId17" Type="http://schemas.openxmlformats.org/officeDocument/2006/relationships/tags" Target="../tags/tag127.xml"/><Relationship Id="rId2" Type="http://schemas.openxmlformats.org/officeDocument/2006/relationships/tags" Target="../tags/tag112.xml"/><Relationship Id="rId16" Type="http://schemas.openxmlformats.org/officeDocument/2006/relationships/tags" Target="../tags/tag126.xml"/><Relationship Id="rId20" Type="http://schemas.openxmlformats.org/officeDocument/2006/relationships/diagramData" Target="../diagrams/data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tags" Target="../tags/tag121.xml"/><Relationship Id="rId24" Type="http://schemas.microsoft.com/office/2007/relationships/diagramDrawing" Target="../diagrams/drawing2.xml"/><Relationship Id="rId5" Type="http://schemas.openxmlformats.org/officeDocument/2006/relationships/tags" Target="../tags/tag115.xml"/><Relationship Id="rId15" Type="http://schemas.openxmlformats.org/officeDocument/2006/relationships/tags" Target="../tags/tag125.xml"/><Relationship Id="rId23" Type="http://schemas.openxmlformats.org/officeDocument/2006/relationships/diagramColors" Target="../diagrams/colors2.xml"/><Relationship Id="rId10" Type="http://schemas.openxmlformats.org/officeDocument/2006/relationships/tags" Target="../tags/tag120.xml"/><Relationship Id="rId19" Type="http://schemas.openxmlformats.org/officeDocument/2006/relationships/notesSlide" Target="../notesSlides/notesSlide16.xml"/><Relationship Id="rId4" Type="http://schemas.openxmlformats.org/officeDocument/2006/relationships/tags" Target="../tags/tag114.xml"/><Relationship Id="rId9" Type="http://schemas.openxmlformats.org/officeDocument/2006/relationships/tags" Target="../tags/tag119.xml"/><Relationship Id="rId14" Type="http://schemas.openxmlformats.org/officeDocument/2006/relationships/tags" Target="../tags/tag124.xml"/><Relationship Id="rId22"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image" Target="../media/image14.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image" Target="../media/image11.png"/><Relationship Id="rId3" Type="http://schemas.openxmlformats.org/officeDocument/2006/relationships/tags" Target="../tags/tag10.xml"/><Relationship Id="rId21" Type="http://schemas.openxmlformats.org/officeDocument/2006/relationships/notesSlide" Target="../notesSlides/notesSlide3.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image" Target="../media/image10.png"/><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image" Target="../media/image9.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image" Target="../media/image8.png"/><Relationship Id="rId10" Type="http://schemas.openxmlformats.org/officeDocument/2006/relationships/tags" Target="../tags/tag17.xml"/><Relationship Id="rId19" Type="http://schemas.openxmlformats.org/officeDocument/2006/relationships/tags" Target="../tags/tag26.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image" Target="../media/image7.png"/><Relationship Id="rId27"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30.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tags" Target="../tags/tag33.xml"/><Relationship Id="rId7" Type="http://schemas.openxmlformats.org/officeDocument/2006/relationships/notesSlide" Target="../notesSlides/notesSlide5.xml"/><Relationship Id="rId12" Type="http://schemas.microsoft.com/office/2007/relationships/diagramDrawing" Target="../diagrams/drawing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Layout" Target="../slideLayouts/slideLayout2.xml"/><Relationship Id="rId11" Type="http://schemas.openxmlformats.org/officeDocument/2006/relationships/diagramColors" Target="../diagrams/colors1.xml"/><Relationship Id="rId5" Type="http://schemas.openxmlformats.org/officeDocument/2006/relationships/tags" Target="../tags/tag35.xml"/><Relationship Id="rId10" Type="http://schemas.openxmlformats.org/officeDocument/2006/relationships/diagramQuickStyle" Target="../diagrams/quickStyle1.xml"/><Relationship Id="rId4" Type="http://schemas.openxmlformats.org/officeDocument/2006/relationships/tags" Target="../tags/tag34.xml"/><Relationship Id="rId9"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tags" Target="../tags/tag48.xml"/><Relationship Id="rId18" Type="http://schemas.openxmlformats.org/officeDocument/2006/relationships/tags" Target="../tags/tag53.xml"/><Relationship Id="rId26" Type="http://schemas.openxmlformats.org/officeDocument/2006/relationships/tags" Target="../tags/tag61.xml"/><Relationship Id="rId39" Type="http://schemas.openxmlformats.org/officeDocument/2006/relationships/tags" Target="../tags/tag74.xml"/><Relationship Id="rId3" Type="http://schemas.openxmlformats.org/officeDocument/2006/relationships/tags" Target="../tags/tag38.xml"/><Relationship Id="rId21" Type="http://schemas.openxmlformats.org/officeDocument/2006/relationships/tags" Target="../tags/tag56.xml"/><Relationship Id="rId34" Type="http://schemas.openxmlformats.org/officeDocument/2006/relationships/tags" Target="../tags/tag69.xml"/><Relationship Id="rId42" Type="http://schemas.openxmlformats.org/officeDocument/2006/relationships/tags" Target="../tags/tag77.xml"/><Relationship Id="rId47" Type="http://schemas.openxmlformats.org/officeDocument/2006/relationships/chart" Target="../charts/chart1.xml"/><Relationship Id="rId7" Type="http://schemas.openxmlformats.org/officeDocument/2006/relationships/tags" Target="../tags/tag42.xml"/><Relationship Id="rId12" Type="http://schemas.openxmlformats.org/officeDocument/2006/relationships/tags" Target="../tags/tag47.xml"/><Relationship Id="rId17" Type="http://schemas.openxmlformats.org/officeDocument/2006/relationships/tags" Target="../tags/tag52.xml"/><Relationship Id="rId25" Type="http://schemas.openxmlformats.org/officeDocument/2006/relationships/tags" Target="../tags/tag60.xml"/><Relationship Id="rId33" Type="http://schemas.openxmlformats.org/officeDocument/2006/relationships/tags" Target="../tags/tag68.xml"/><Relationship Id="rId38" Type="http://schemas.openxmlformats.org/officeDocument/2006/relationships/tags" Target="../tags/tag73.xml"/><Relationship Id="rId46" Type="http://schemas.openxmlformats.org/officeDocument/2006/relationships/image" Target="../media/image13.emf"/><Relationship Id="rId2" Type="http://schemas.openxmlformats.org/officeDocument/2006/relationships/tags" Target="../tags/tag37.xml"/><Relationship Id="rId16" Type="http://schemas.openxmlformats.org/officeDocument/2006/relationships/tags" Target="../tags/tag51.xml"/><Relationship Id="rId20" Type="http://schemas.openxmlformats.org/officeDocument/2006/relationships/tags" Target="../tags/tag55.xml"/><Relationship Id="rId29" Type="http://schemas.openxmlformats.org/officeDocument/2006/relationships/tags" Target="../tags/tag64.xml"/><Relationship Id="rId41" Type="http://schemas.openxmlformats.org/officeDocument/2006/relationships/tags" Target="../tags/tag76.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tags" Target="../tags/tag46.xml"/><Relationship Id="rId24" Type="http://schemas.openxmlformats.org/officeDocument/2006/relationships/tags" Target="../tags/tag59.xml"/><Relationship Id="rId32" Type="http://schemas.openxmlformats.org/officeDocument/2006/relationships/tags" Target="../tags/tag67.xml"/><Relationship Id="rId37" Type="http://schemas.openxmlformats.org/officeDocument/2006/relationships/tags" Target="../tags/tag72.xml"/><Relationship Id="rId40" Type="http://schemas.openxmlformats.org/officeDocument/2006/relationships/tags" Target="../tags/tag75.xml"/><Relationship Id="rId45" Type="http://schemas.openxmlformats.org/officeDocument/2006/relationships/image" Target="../media/image4.png"/><Relationship Id="rId5" Type="http://schemas.openxmlformats.org/officeDocument/2006/relationships/tags" Target="../tags/tag40.xml"/><Relationship Id="rId15" Type="http://schemas.openxmlformats.org/officeDocument/2006/relationships/tags" Target="../tags/tag50.xml"/><Relationship Id="rId23" Type="http://schemas.openxmlformats.org/officeDocument/2006/relationships/tags" Target="../tags/tag58.xml"/><Relationship Id="rId28" Type="http://schemas.openxmlformats.org/officeDocument/2006/relationships/tags" Target="../tags/tag63.xml"/><Relationship Id="rId36" Type="http://schemas.openxmlformats.org/officeDocument/2006/relationships/tags" Target="../tags/tag71.xml"/><Relationship Id="rId10" Type="http://schemas.openxmlformats.org/officeDocument/2006/relationships/tags" Target="../tags/tag45.xml"/><Relationship Id="rId19" Type="http://schemas.openxmlformats.org/officeDocument/2006/relationships/tags" Target="../tags/tag54.xml"/><Relationship Id="rId31" Type="http://schemas.openxmlformats.org/officeDocument/2006/relationships/tags" Target="../tags/tag66.xml"/><Relationship Id="rId44" Type="http://schemas.openxmlformats.org/officeDocument/2006/relationships/notesSlide" Target="../notesSlides/notesSlide6.xml"/><Relationship Id="rId4" Type="http://schemas.openxmlformats.org/officeDocument/2006/relationships/tags" Target="../tags/tag39.xml"/><Relationship Id="rId9" Type="http://schemas.openxmlformats.org/officeDocument/2006/relationships/tags" Target="../tags/tag44.xml"/><Relationship Id="rId14" Type="http://schemas.openxmlformats.org/officeDocument/2006/relationships/tags" Target="../tags/tag49.xml"/><Relationship Id="rId22" Type="http://schemas.openxmlformats.org/officeDocument/2006/relationships/tags" Target="../tags/tag57.xml"/><Relationship Id="rId27" Type="http://schemas.openxmlformats.org/officeDocument/2006/relationships/tags" Target="../tags/tag62.xml"/><Relationship Id="rId30" Type="http://schemas.openxmlformats.org/officeDocument/2006/relationships/tags" Target="../tags/tag65.xml"/><Relationship Id="rId35" Type="http://schemas.openxmlformats.org/officeDocument/2006/relationships/tags" Target="../tags/tag70.xml"/><Relationship Id="rId43" Type="http://schemas.openxmlformats.org/officeDocument/2006/relationships/slideLayout" Target="../slideLayouts/slideLayout12.xml"/><Relationship Id="rId48"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84.xml"/></Relationships>
</file>

<file path=ppt/slides/_rels/slide9.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custDataLst>
              <p:tags r:id="rId1"/>
            </p:custDataLst>
          </p:nvPr>
        </p:nvSpPr>
        <p:spPr>
          <a:xfrm>
            <a:off x="683568" y="2507730"/>
            <a:ext cx="7776864" cy="2008237"/>
          </a:xfrm>
          <a:noFill/>
        </p:spPr>
        <p:txBody>
          <a:bodyPr/>
          <a:lstStyle/>
          <a:p>
            <a:pPr eaLnBrk="1" hangingPunct="1"/>
            <a:r>
              <a:rPr lang="fr-FR" sz="2800" b="1" dirty="0" smtClean="0">
                <a:solidFill>
                  <a:srgbClr val="00408C"/>
                </a:solidFill>
                <a:ea typeface="ヒラギノ角ゴ Pro W3" pitchFamily="1" charset="-128"/>
              </a:rPr>
              <a:t>Trente-quatrième session du Comité du programme et budget (PBC)</a:t>
            </a:r>
          </a:p>
          <a:p>
            <a:endParaRPr lang="fr-FR" sz="1200" dirty="0" smtClean="0">
              <a:solidFill>
                <a:srgbClr val="00408C"/>
              </a:solidFill>
              <a:ea typeface="ヒラギノ角ゴ Pro W3" pitchFamily="1" charset="-128"/>
            </a:endParaRPr>
          </a:p>
          <a:p>
            <a:r>
              <a:rPr lang="fr-FR" sz="2400" dirty="0" smtClean="0">
                <a:solidFill>
                  <a:srgbClr val="00408C"/>
                </a:solidFill>
                <a:ea typeface="ヒラギノ角ゴ Pro W3" pitchFamily="1" charset="-128"/>
              </a:rPr>
              <a:t>Révision du Règlement financier et du règlement d’exécution du Règlement financier</a:t>
            </a:r>
            <a:endParaRPr lang="fr-FR" sz="2400" dirty="0">
              <a:solidFill>
                <a:srgbClr val="00408C"/>
              </a:solidFill>
              <a:ea typeface="ヒラギノ角ゴ Pro W3" pitchFamily="1" charset="-128"/>
            </a:endParaRPr>
          </a:p>
        </p:txBody>
      </p:sp>
      <p:sp>
        <p:nvSpPr>
          <p:cNvPr id="3075" name="Text Box 5"/>
          <p:cNvSpPr txBox="1">
            <a:spLocks noChangeArrowheads="1"/>
          </p:cNvSpPr>
          <p:nvPr>
            <p:custDataLst>
              <p:tags r:id="rId2"/>
            </p:custDataLst>
          </p:nvPr>
        </p:nvSpPr>
        <p:spPr bwMode="auto">
          <a:xfrm>
            <a:off x="7164289" y="4598194"/>
            <a:ext cx="1643199" cy="54530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nSpc>
                <a:spcPct val="40000"/>
              </a:lnSpc>
            </a:pPr>
            <a:r>
              <a:rPr lang="fr-FR" sz="1300" dirty="0" smtClean="0">
                <a:solidFill>
                  <a:schemeClr val="accent5">
                    <a:lumMod val="50000"/>
                  </a:schemeClr>
                </a:solidFill>
                <a:latin typeface="Arial Black" pitchFamily="34" charset="0"/>
                <a:ea typeface="ヒラギノ角ゴ Pro W3" pitchFamily="1" charset="-128"/>
              </a:rPr>
              <a:t>2022</a:t>
            </a:r>
            <a:endParaRPr lang="fr-FR" sz="1300" dirty="0">
              <a:solidFill>
                <a:schemeClr val="accent5">
                  <a:lumMod val="50000"/>
                </a:schemeClr>
              </a:solidFill>
              <a:latin typeface="Arial Black" pitchFamily="34" charset="0"/>
              <a:ea typeface="ヒラギノ角ゴ Pro W3" pitchFamily="1" charset="-128"/>
            </a:endParaRPr>
          </a:p>
        </p:txBody>
      </p:sp>
      <p:sp>
        <p:nvSpPr>
          <p:cNvPr id="3076" name="Rectangle 6"/>
          <p:cNvSpPr>
            <a:spLocks noChangeArrowheads="1"/>
          </p:cNvSpPr>
          <p:nvPr>
            <p:custDataLst>
              <p:tags r:id="rId3"/>
            </p:custDataLst>
          </p:nvPr>
        </p:nvSpPr>
        <p:spPr bwMode="auto">
          <a:xfrm>
            <a:off x="179512" y="3291830"/>
            <a:ext cx="360040" cy="360040"/>
          </a:xfrm>
          <a:prstGeom prst="rect">
            <a:avLst/>
          </a:prstGeom>
          <a:solidFill>
            <a:schemeClr val="accent1">
              <a:lumMod val="75000"/>
            </a:schemeClr>
          </a:solidFill>
          <a:ln>
            <a:noFill/>
          </a:ln>
          <a:extLst/>
        </p:spPr>
        <p:txBody>
          <a:bodyPr wrap="none" anchor="ctr"/>
          <a:lstStyle/>
          <a:p>
            <a:endParaRPr lang="fr-FR" dirty="0"/>
          </a:p>
        </p:txBody>
      </p:sp>
      <p:pic>
        <p:nvPicPr>
          <p:cNvPr id="2" name="Picture 1"/>
          <p:cNvPicPr>
            <a:picLocks noChangeAspect="1"/>
          </p:cNvPicPr>
          <p:nvPr>
            <p:custDataLst>
              <p:tags r:id="rId4"/>
            </p:custDataLst>
          </p:nvPr>
        </p:nvPicPr>
        <p:blipFill>
          <a:blip r:embed="rId7"/>
          <a:stretch>
            <a:fillRect/>
          </a:stretch>
        </p:blipFill>
        <p:spPr>
          <a:xfrm>
            <a:off x="179513" y="267494"/>
            <a:ext cx="5040000" cy="1957895"/>
          </a:xfrm>
          <a:prstGeom prst="rect">
            <a:avLst/>
          </a:prstGeom>
        </p:spPr>
      </p:pic>
    </p:spTree>
    <p:extLst>
      <p:ext uri="{BB962C8B-B14F-4D97-AF65-F5344CB8AC3E}">
        <p14:creationId xmlns:p14="http://schemas.microsoft.com/office/powerpoint/2010/main" val="22383721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eaLnBrk="1" hangingPunct="1"/>
            <a:r>
              <a:rPr lang="fr-FR" sz="2800" b="1" dirty="0" smtClean="0">
                <a:solidFill>
                  <a:srgbClr val="000000"/>
                </a:solidFill>
              </a:rPr>
              <a:t>Articles qu’il est proposé de supprimer</a:t>
            </a:r>
            <a:endParaRPr lang="fr-FR" sz="28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graphicFrame>
        <p:nvGraphicFramePr>
          <p:cNvPr id="2" name="Table 1"/>
          <p:cNvGraphicFramePr>
            <a:graphicFrameLocks noGrp="1"/>
          </p:cNvGraphicFramePr>
          <p:nvPr>
            <p:custDataLst>
              <p:tags r:id="rId3"/>
            </p:custDataLst>
            <p:extLst>
              <p:ext uri="{D42A27DB-BD31-4B8C-83A1-F6EECF244321}">
                <p14:modId xmlns:p14="http://schemas.microsoft.com/office/powerpoint/2010/main" val="3408965633"/>
              </p:ext>
            </p:extLst>
          </p:nvPr>
        </p:nvGraphicFramePr>
        <p:xfrm>
          <a:off x="457200" y="1049082"/>
          <a:ext cx="8229600" cy="3687781"/>
        </p:xfrm>
        <a:graphic>
          <a:graphicData uri="http://schemas.openxmlformats.org/drawingml/2006/table">
            <a:tbl>
              <a:tblPr firstRow="1" firstCol="1" bandRow="1">
                <a:tableStyleId>{21E4AEA4-8DFA-4A89-87EB-49C32662AFE0}</a:tableStyleId>
              </a:tblPr>
              <a:tblGrid>
                <a:gridCol w="730424">
                  <a:extLst>
                    <a:ext uri="{9D8B030D-6E8A-4147-A177-3AD203B41FA5}">
                      <a16:colId xmlns:a16="http://schemas.microsoft.com/office/drawing/2014/main" val="2521934618"/>
                    </a:ext>
                  </a:extLst>
                </a:gridCol>
                <a:gridCol w="792088">
                  <a:extLst>
                    <a:ext uri="{9D8B030D-6E8A-4147-A177-3AD203B41FA5}">
                      <a16:colId xmlns:a16="http://schemas.microsoft.com/office/drawing/2014/main" val="2733110947"/>
                    </a:ext>
                  </a:extLst>
                </a:gridCol>
                <a:gridCol w="4896544">
                  <a:extLst>
                    <a:ext uri="{9D8B030D-6E8A-4147-A177-3AD203B41FA5}">
                      <a16:colId xmlns:a16="http://schemas.microsoft.com/office/drawing/2014/main" val="1062590191"/>
                    </a:ext>
                  </a:extLst>
                </a:gridCol>
                <a:gridCol w="1810544">
                  <a:extLst>
                    <a:ext uri="{9D8B030D-6E8A-4147-A177-3AD203B41FA5}">
                      <a16:colId xmlns:a16="http://schemas.microsoft.com/office/drawing/2014/main" val="1846972749"/>
                    </a:ext>
                  </a:extLst>
                </a:gridCol>
              </a:tblGrid>
              <a:tr h="365760">
                <a:tc>
                  <a:txBody>
                    <a:bodyPr/>
                    <a:lstStyle/>
                    <a:p>
                      <a:pPr>
                        <a:tabLst>
                          <a:tab pos="3600450" algn="l"/>
                        </a:tabLst>
                      </a:pPr>
                      <a:r>
                        <a:rPr lang="en-US" sz="800" u="sng" dirty="0" smtClean="0">
                          <a:solidFill>
                            <a:schemeClr val="bg1"/>
                          </a:solidFill>
                          <a:effectLst/>
                        </a:rPr>
                        <a:t>Article </a:t>
                      </a:r>
                      <a:r>
                        <a:rPr lang="en-US" sz="800" u="sng" dirty="0" err="1" smtClean="0">
                          <a:solidFill>
                            <a:schemeClr val="bg1"/>
                          </a:solidFill>
                          <a:effectLst/>
                        </a:rPr>
                        <a:t>actuel</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a:tabLst>
                          <a:tab pos="3600450" algn="l"/>
                        </a:tabLst>
                      </a:pPr>
                      <a:r>
                        <a:rPr lang="en-US" sz="800" u="sng" dirty="0" err="1" smtClean="0">
                          <a:solidFill>
                            <a:schemeClr val="bg1"/>
                          </a:solidFill>
                          <a:effectLst/>
                        </a:rPr>
                        <a:t>Thème</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a:tabLst>
                          <a:tab pos="3600450" algn="l"/>
                        </a:tabLst>
                      </a:pPr>
                      <a:r>
                        <a:rPr lang="en-US" sz="800" u="sng" dirty="0" err="1" smtClean="0">
                          <a:solidFill>
                            <a:schemeClr val="bg1"/>
                          </a:solidFill>
                          <a:effectLst/>
                          <a:latin typeface="+mn-lt"/>
                        </a:rPr>
                        <a:t>Texte</a:t>
                      </a:r>
                      <a:r>
                        <a:rPr lang="en-US" sz="800" u="sng" dirty="0" smtClean="0">
                          <a:solidFill>
                            <a:schemeClr val="bg1"/>
                          </a:solidFill>
                          <a:effectLst/>
                          <a:latin typeface="+mn-lt"/>
                        </a:rPr>
                        <a:t> </a:t>
                      </a:r>
                      <a:r>
                        <a:rPr lang="en-US" sz="800" u="sng" dirty="0" err="1" smtClean="0">
                          <a:solidFill>
                            <a:schemeClr val="bg1"/>
                          </a:solidFill>
                          <a:effectLst/>
                          <a:latin typeface="+mn-lt"/>
                        </a:rPr>
                        <a:t>actuel</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u="sng" dirty="0" smtClean="0">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800" u="sng" dirty="0" smtClean="0">
                          <a:solidFill>
                            <a:schemeClr val="bg1"/>
                          </a:solidFill>
                          <a:effectLst/>
                          <a:latin typeface="+mn-lt"/>
                        </a:rPr>
                        <a:t>Raison de la modification</a:t>
                      </a:r>
                      <a:endParaRPr lang="en-US" sz="800" u="sng" baseline="0" dirty="0" smtClean="0">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dirty="0">
                        <a:solidFill>
                          <a:schemeClr val="bg1"/>
                        </a:solidFill>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47748153"/>
                  </a:ext>
                </a:extLst>
              </a:tr>
              <a:tr h="1173480">
                <a:tc>
                  <a:txBody>
                    <a:bodyPr/>
                    <a:lstStyle/>
                    <a:p>
                      <a:pPr>
                        <a:tabLst>
                          <a:tab pos="3600450" algn="l"/>
                        </a:tabLst>
                      </a:pPr>
                      <a:r>
                        <a:rPr lang="en-US" sz="700" dirty="0" smtClean="0">
                          <a:effectLst/>
                        </a:rPr>
                        <a:t>3.13</a:t>
                      </a:r>
                    </a:p>
                  </a:txBody>
                  <a:tcPr marL="68580" marR="68580" marT="0" marB="0"/>
                </a:tc>
                <a:tc>
                  <a:txBody>
                    <a:bodyPr/>
                    <a:lstStyle/>
                    <a:p>
                      <a:pPr>
                        <a:tabLst>
                          <a:tab pos="3600450" algn="l"/>
                        </a:tabLst>
                      </a:pPr>
                      <a:r>
                        <a:rPr lang="fr-CH" sz="700" noProof="0" dirty="0" smtClean="0">
                          <a:solidFill>
                            <a:schemeClr val="tx1"/>
                          </a:solidFill>
                          <a:effectLst/>
                        </a:rPr>
                        <a:t>Recettes accessoires</a:t>
                      </a:r>
                      <a:endParaRPr lang="fr-CH" sz="700" noProof="0" dirty="0" smtClean="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Toutes les recettes autres que</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a) les contributions statutaires versées par les États membres;</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b) les taxes liées aux services fournis par </a:t>
                      </a:r>
                      <a:r>
                        <a:rPr lang="fr-CH" sz="700" b="0" i="0" u="none" baseline="0" dirty="0" smtClean="0">
                          <a:solidFill>
                            <a:schemeClr val="tx1"/>
                          </a:solidFill>
                          <a:effectLst/>
                        </a:rPr>
                        <a:t>l’Organisation </a:t>
                      </a:r>
                      <a:r>
                        <a:rPr lang="fr-CH" sz="700" b="0" i="0" u="none" baseline="0" dirty="0" smtClean="0">
                          <a:solidFill>
                            <a:schemeClr val="tx1"/>
                          </a:solidFill>
                          <a:effectLst/>
                        </a:rPr>
                        <a:t>dans le cadre des systèmes du PCT, de Madrid, de La Haye et de Lisbonne;</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c) les remboursements directs de dépenses faites pendant chaque année de </a:t>
                      </a:r>
                      <a:r>
                        <a:rPr lang="fr-CH" sz="700" b="0" i="0" u="none" baseline="0" dirty="0" smtClean="0">
                          <a:solidFill>
                            <a:schemeClr val="tx1"/>
                          </a:solidFill>
                          <a:effectLst/>
                        </a:rPr>
                        <a:t>l’exercice </a:t>
                      </a:r>
                      <a:r>
                        <a:rPr lang="fr-CH" sz="700" b="0" i="0" u="none" baseline="0" dirty="0" smtClean="0">
                          <a:solidFill>
                            <a:schemeClr val="tx1"/>
                          </a:solidFill>
                          <a:effectLst/>
                        </a:rPr>
                        <a:t>financier;</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d) les avances ou dépôts à des fonds;</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e) les revenus provenant des produits ou actifs financiers;</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f) les recettes provenant du Centre </a:t>
                      </a:r>
                      <a:r>
                        <a:rPr lang="fr-CH" sz="700" b="0" i="0" u="none" baseline="0" dirty="0" smtClean="0">
                          <a:solidFill>
                            <a:schemeClr val="tx1"/>
                          </a:solidFill>
                          <a:effectLst/>
                        </a:rPr>
                        <a:t>d’arbitrage </a:t>
                      </a:r>
                      <a:r>
                        <a:rPr lang="fr-CH" sz="700" b="0" i="0" u="none" baseline="0" dirty="0" smtClean="0">
                          <a:solidFill>
                            <a:schemeClr val="tx1"/>
                          </a:solidFill>
                          <a:effectLst/>
                        </a:rPr>
                        <a:t>et de médiation;</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g) les recettes provenant de la vente de publications</a:t>
                      </a:r>
                      <a:r>
                        <a:rPr lang="en-US" sz="700" dirty="0" smtClean="0">
                          <a:solidFill>
                            <a:schemeClr val="tx1"/>
                          </a:solidFill>
                          <a:effectLst/>
                        </a:rPr>
                        <a:t> </a:t>
                      </a:r>
                    </a:p>
                    <a:p>
                      <a:pPr>
                        <a:tabLst>
                          <a:tab pos="3600450" algn="l"/>
                        </a:tabLst>
                      </a:pPr>
                      <a:r>
                        <a:rPr lang="fr-CH" sz="700" dirty="0" smtClean="0">
                          <a:solidFill>
                            <a:schemeClr val="tx1"/>
                          </a:solidFill>
                          <a:effectLst/>
                        </a:rPr>
                        <a:t>sont considérées comme des recettes accessoires.</a:t>
                      </a:r>
                      <a:r>
                        <a:rPr lang="en-US" sz="700" dirty="0" smtClean="0">
                          <a:solidFill>
                            <a:schemeClr val="tx1"/>
                          </a:solidFill>
                          <a:effectLst/>
                        </a:rPr>
                        <a:t> </a:t>
                      </a: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 article est supprimé car la définition figurant dans </a:t>
                      </a:r>
                      <a:r>
                        <a:rPr lang="fr-CH" sz="700" dirty="0" smtClean="0">
                          <a:solidFill>
                            <a:schemeClr val="tx1"/>
                          </a:solidFill>
                          <a:effectLst/>
                        </a:rPr>
                        <a:t>l’article </a:t>
                      </a:r>
                      <a:r>
                        <a:rPr lang="fr-CH" sz="700" dirty="0" smtClean="0">
                          <a:solidFill>
                            <a:schemeClr val="tx1"/>
                          </a:solidFill>
                          <a:effectLst/>
                        </a:rPr>
                        <a:t>2.11 proposé est plus simple, adéquate et claire.</a:t>
                      </a:r>
                      <a:r>
                        <a:rPr lang="en-US" sz="700" dirty="0" smtClean="0">
                          <a:solidFill>
                            <a:schemeClr val="tx1"/>
                          </a:solidFill>
                          <a:effectLst/>
                        </a:rPr>
                        <a:t> </a:t>
                      </a:r>
                      <a:endParaRPr lang="en-US" sz="700" dirty="0">
                        <a:solidFill>
                          <a:schemeClr val="tx1"/>
                        </a:solidFill>
                        <a:effectLst/>
                      </a:endParaRPr>
                    </a:p>
                  </a:txBody>
                  <a:tcPr marL="68580" marR="68580" marT="0" marB="0"/>
                </a:tc>
                <a:extLst>
                  <a:ext uri="{0D108BD9-81ED-4DB2-BD59-A6C34878D82A}">
                    <a16:rowId xmlns:a16="http://schemas.microsoft.com/office/drawing/2014/main" val="990582903"/>
                  </a:ext>
                </a:extLst>
              </a:tr>
              <a:tr h="655021">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lt1"/>
                          </a:solidFill>
                          <a:effectLst/>
                        </a:rPr>
                        <a:t>2.8</a:t>
                      </a:r>
                      <a:endParaRPr lang="en-US" sz="700" dirty="0" smtClean="0">
                        <a:solidFill>
                          <a:schemeClr val="accent5">
                            <a:lumMod val="10000"/>
                          </a:schemeClr>
                        </a:solidFill>
                        <a:effectLst/>
                      </a:endParaRPr>
                    </a:p>
                    <a:p>
                      <a:pPr>
                        <a:tabLst>
                          <a:tab pos="3600450" algn="l"/>
                        </a:tabLst>
                      </a:pPr>
                      <a:endParaRPr lang="en-US" sz="700" dirty="0" smtClean="0">
                        <a:solidFill>
                          <a:schemeClr val="accent5">
                            <a:lumMod val="10000"/>
                          </a:schemeClr>
                        </a:solidFill>
                        <a:effectLst/>
                      </a:endParaRPr>
                    </a:p>
                  </a:txBody>
                  <a:tcPr marL="68580" marR="68580" marT="0" marB="0"/>
                </a:tc>
                <a:tc>
                  <a:txBody>
                    <a:bodyPr/>
                    <a:lstStyle/>
                    <a:p>
                      <a:pPr>
                        <a:tabLst>
                          <a:tab pos="3600450" algn="l"/>
                        </a:tabLst>
                      </a:pPr>
                      <a:r>
                        <a:rPr lang="fr-CH" sz="700" dirty="0" smtClean="0">
                          <a:solidFill>
                            <a:schemeClr val="tx1"/>
                          </a:solidFill>
                          <a:effectLst/>
                        </a:rPr>
                        <a:t>Programme et budget - Examen et approbation</a:t>
                      </a:r>
                      <a:endParaRPr lang="en-US" sz="700" dirty="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Les assemblées des États membres et des unions, chacune pour ce qui la concerne, adoptent le programme et budget de </a:t>
                      </a:r>
                      <a:r>
                        <a:rPr lang="fr-CH" sz="700" dirty="0" smtClean="0">
                          <a:solidFill>
                            <a:schemeClr val="tx1"/>
                          </a:solidFill>
                          <a:effectLst/>
                        </a:rPr>
                        <a:t>l’exercice </a:t>
                      </a:r>
                      <a:r>
                        <a:rPr lang="fr-CH" sz="700" dirty="0" smtClean="0">
                          <a:solidFill>
                            <a:schemeClr val="tx1"/>
                          </a:solidFill>
                          <a:effectLst/>
                        </a:rPr>
                        <a:t>financier à venir après examen du programme et budget proposé et des recommandations y relatives du Comité du programme et budget.</a:t>
                      </a:r>
                      <a:r>
                        <a:rPr lang="en-US" sz="700" dirty="0" smtClean="0">
                          <a:solidFill>
                            <a:schemeClr val="tx1"/>
                          </a:solidFill>
                          <a:effectLst/>
                        </a:rPr>
                        <a:t> </a:t>
                      </a:r>
                      <a:r>
                        <a:rPr lang="fr-CH" sz="700" dirty="0" smtClean="0">
                          <a:solidFill>
                            <a:schemeClr val="tx1"/>
                          </a:solidFill>
                          <a:effectLst/>
                        </a:rPr>
                        <a:t>Si le programme et budget </a:t>
                      </a:r>
                      <a:r>
                        <a:rPr lang="fr-CH" sz="700" dirty="0" smtClean="0">
                          <a:solidFill>
                            <a:schemeClr val="tx1"/>
                          </a:solidFill>
                          <a:effectLst/>
                        </a:rPr>
                        <a:t>n’est </a:t>
                      </a:r>
                      <a:r>
                        <a:rPr lang="fr-CH" sz="700" dirty="0" smtClean="0">
                          <a:solidFill>
                            <a:schemeClr val="tx1"/>
                          </a:solidFill>
                          <a:effectLst/>
                        </a:rPr>
                        <a:t>pas adopté avant le début de </a:t>
                      </a:r>
                      <a:r>
                        <a:rPr lang="fr-CH" sz="700" dirty="0" smtClean="0">
                          <a:solidFill>
                            <a:schemeClr val="tx1"/>
                          </a:solidFill>
                          <a:effectLst/>
                        </a:rPr>
                        <a:t>l’exercice </a:t>
                      </a:r>
                      <a:r>
                        <a:rPr lang="fr-CH" sz="700" dirty="0" smtClean="0">
                          <a:solidFill>
                            <a:schemeClr val="tx1"/>
                          </a:solidFill>
                          <a:effectLst/>
                        </a:rPr>
                        <a:t>financier suivant, le Directeur général est autorisé à engager des dépenses et à effectuer des paiements à hauteur des crédits ouverts pour </a:t>
                      </a:r>
                      <a:r>
                        <a:rPr lang="fr-CH" sz="700" dirty="0" smtClean="0">
                          <a:solidFill>
                            <a:schemeClr val="tx1"/>
                          </a:solidFill>
                          <a:effectLst/>
                        </a:rPr>
                        <a:t>l’exercice </a:t>
                      </a:r>
                      <a:r>
                        <a:rPr lang="fr-CH" sz="700" dirty="0" smtClean="0">
                          <a:solidFill>
                            <a:schemeClr val="tx1"/>
                          </a:solidFill>
                          <a:effectLst/>
                        </a:rPr>
                        <a:t>financier précédent.</a:t>
                      </a:r>
                      <a:endParaRPr lang="en-US" sz="700" dirty="0" smtClean="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 article est supprimé et combiné avec </a:t>
                      </a:r>
                      <a:r>
                        <a:rPr lang="fr-CH" sz="700" dirty="0" smtClean="0">
                          <a:solidFill>
                            <a:schemeClr val="tx1"/>
                          </a:solidFill>
                          <a:effectLst/>
                        </a:rPr>
                        <a:t>l’article </a:t>
                      </a:r>
                      <a:r>
                        <a:rPr lang="fr-CH" sz="700" dirty="0" smtClean="0">
                          <a:solidFill>
                            <a:schemeClr val="tx1"/>
                          </a:solidFill>
                          <a:effectLst/>
                        </a:rPr>
                        <a:t>2.20 afin </a:t>
                      </a:r>
                      <a:r>
                        <a:rPr lang="fr-CH" sz="700" dirty="0" smtClean="0">
                          <a:solidFill>
                            <a:schemeClr val="tx1"/>
                          </a:solidFill>
                          <a:effectLst/>
                        </a:rPr>
                        <a:t>d’en </a:t>
                      </a:r>
                      <a:r>
                        <a:rPr lang="fr-CH" sz="700" dirty="0" smtClean="0">
                          <a:solidFill>
                            <a:schemeClr val="tx1"/>
                          </a:solidFill>
                          <a:effectLst/>
                        </a:rPr>
                        <a:t>simplifier le contenu et de gagner en clarté.</a:t>
                      </a:r>
                      <a:r>
                        <a:rPr lang="en-US" sz="700" dirty="0" smtClean="0">
                          <a:solidFill>
                            <a:schemeClr val="tx1"/>
                          </a:solidFill>
                          <a:effectLst/>
                        </a:rPr>
                        <a:t> </a:t>
                      </a:r>
                      <a:endParaRPr lang="en-US" sz="700" dirty="0">
                        <a:solidFill>
                          <a:schemeClr val="tx1"/>
                        </a:solidFill>
                        <a:effectLst/>
                      </a:endParaRPr>
                    </a:p>
                  </a:txBody>
                  <a:tcPr marL="68580" marR="68580" marT="0" marB="0"/>
                </a:tc>
                <a:extLst>
                  <a:ext uri="{0D108BD9-81ED-4DB2-BD59-A6C34878D82A}">
                    <a16:rowId xmlns:a16="http://schemas.microsoft.com/office/drawing/2014/main" val="2891029740"/>
                  </a:ext>
                </a:extLst>
              </a:tr>
              <a:tr h="1493520">
                <a:tc>
                  <a:txBody>
                    <a:bodyPr/>
                    <a:lstStyle/>
                    <a:p>
                      <a:pPr>
                        <a:tabLst>
                          <a:tab pos="3600450" algn="l"/>
                        </a:tabLst>
                      </a:pPr>
                      <a:r>
                        <a:rPr lang="en-US" sz="700" baseline="0" dirty="0" smtClean="0">
                          <a:effectLst/>
                        </a:rPr>
                        <a:t>2.10</a:t>
                      </a:r>
                    </a:p>
                  </a:txBody>
                  <a:tcPr marL="68580" marR="68580" marT="0" marB="0"/>
                </a:tc>
                <a:tc>
                  <a:txBody>
                    <a:bodyPr/>
                    <a:lstStyle/>
                    <a:p>
                      <a:pPr>
                        <a:tabLst>
                          <a:tab pos="3600450" algn="l"/>
                        </a:tabLst>
                      </a:pPr>
                      <a:r>
                        <a:rPr lang="fr-CH" sz="700" b="0" i="0" u="none" baseline="0" dirty="0" smtClean="0">
                          <a:solidFill>
                            <a:schemeClr val="tx1"/>
                          </a:solidFill>
                          <a:effectLst/>
                        </a:rPr>
                        <a:t>Programme et budget - Propositions supplémentaires ou révisées relatives au budget</a:t>
                      </a:r>
                      <a:endParaRPr lang="en-US" sz="700" b="0" i="0" u="none" baseline="0" dirty="0" smtClean="0">
                        <a:solidFill>
                          <a:schemeClr val="tx1"/>
                        </a:solidFill>
                        <a:effectLst/>
                      </a:endParaRPr>
                    </a:p>
                  </a:txBody>
                  <a:tcPr marL="68580" marR="68580" marT="0" marB="0"/>
                </a:tc>
                <a:tc>
                  <a:txBody>
                    <a:bodyPr/>
                    <a:lstStyle/>
                    <a:p>
                      <a:pPr>
                        <a:tabLst>
                          <a:tab pos="3600450" algn="l"/>
                        </a:tabLst>
                      </a:pPr>
                      <a:r>
                        <a:rPr lang="fr-CH" sz="700" b="0" i="0" u="none" baseline="0" dirty="0" smtClean="0">
                          <a:solidFill>
                            <a:schemeClr val="tx1"/>
                          </a:solidFill>
                          <a:effectLst/>
                        </a:rPr>
                        <a:t>a) Les propositions supplémentaires ou révisées relatives au budget tiennent compte de </a:t>
                      </a:r>
                      <a:r>
                        <a:rPr lang="fr-CH" sz="700" b="0" i="0" u="none" baseline="0" dirty="0" smtClean="0">
                          <a:solidFill>
                            <a:schemeClr val="tx1"/>
                          </a:solidFill>
                          <a:effectLst/>
                        </a:rPr>
                        <a:t>l’évolution </a:t>
                      </a:r>
                      <a:r>
                        <a:rPr lang="fr-CH" sz="700" b="0" i="0" u="none" baseline="0" dirty="0" smtClean="0">
                          <a:solidFill>
                            <a:schemeClr val="tx1"/>
                          </a:solidFill>
                          <a:effectLst/>
                        </a:rPr>
                        <a:t>des besoins en ressources financières et humaines liée :</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i) aux activités que le directeur général considère de la plus extrême urgence et qui ne pouvaient pas être prévues lors de </a:t>
                      </a:r>
                      <a:r>
                        <a:rPr lang="fr-CH" sz="700" b="0" i="0" u="none" baseline="0" dirty="0" smtClean="0">
                          <a:solidFill>
                            <a:schemeClr val="tx1"/>
                          </a:solidFill>
                          <a:effectLst/>
                        </a:rPr>
                        <a:t>l’élaboration </a:t>
                      </a:r>
                      <a:r>
                        <a:rPr lang="fr-CH" sz="700" b="0" i="0" u="none" baseline="0" dirty="0" smtClean="0">
                          <a:solidFill>
                            <a:schemeClr val="tx1"/>
                          </a:solidFill>
                          <a:effectLst/>
                        </a:rPr>
                        <a:t>des propositions initiales relatives au programme et budget;</a:t>
                      </a:r>
                      <a:r>
                        <a:rPr lang="en-US" sz="700" dirty="0" smtClean="0">
                          <a:solidFill>
                            <a:schemeClr val="tx1"/>
                          </a:solidFill>
                          <a:effectLst/>
                        </a:rPr>
                        <a:t> </a:t>
                      </a:r>
                    </a:p>
                    <a:p>
                      <a:pPr>
                        <a:tabLst>
                          <a:tab pos="3600450" algn="l"/>
                        </a:tabLst>
                      </a:pPr>
                      <a:r>
                        <a:rPr lang="fr-CH" sz="700" dirty="0" smtClean="0">
                          <a:solidFill>
                            <a:schemeClr val="tx1"/>
                          </a:solidFill>
                          <a:effectLst/>
                        </a:rPr>
                        <a:t>ii) aux virements de crédits entre les programmes conformément à </a:t>
                      </a:r>
                      <a:r>
                        <a:rPr lang="fr-CH" sz="700" dirty="0" smtClean="0">
                          <a:solidFill>
                            <a:schemeClr val="tx1"/>
                          </a:solidFill>
                          <a:effectLst/>
                        </a:rPr>
                        <a:t>l’article</a:t>
                      </a:r>
                      <a:r>
                        <a:rPr lang="fr-CH" sz="700" dirty="0" smtClean="0">
                          <a:solidFill>
                            <a:schemeClr val="tx1"/>
                          </a:solidFill>
                          <a:effectLst/>
                        </a:rPr>
                        <a:t> 5.5;</a:t>
                      </a:r>
                      <a:r>
                        <a:rPr lang="en-US" sz="700" dirty="0" smtClean="0">
                          <a:solidFill>
                            <a:schemeClr val="tx1"/>
                          </a:solidFill>
                          <a:effectLst/>
                        </a:rPr>
                        <a:t> </a:t>
                      </a:r>
                    </a:p>
                    <a:p>
                      <a:pPr>
                        <a:tabLst>
                          <a:tab pos="3600450" algn="l"/>
                        </a:tabLst>
                      </a:pPr>
                      <a:r>
                        <a:rPr lang="fr-CH" sz="700" dirty="0" smtClean="0">
                          <a:solidFill>
                            <a:schemeClr val="tx1"/>
                          </a:solidFill>
                          <a:effectLst/>
                        </a:rPr>
                        <a:t>iii) aux ajustements au titre de la clause de flexibilité réalisés conformément à </a:t>
                      </a:r>
                      <a:r>
                        <a:rPr lang="fr-CH" sz="700" dirty="0" smtClean="0">
                          <a:solidFill>
                            <a:schemeClr val="tx1"/>
                          </a:solidFill>
                          <a:effectLst/>
                        </a:rPr>
                        <a:t>l’article</a:t>
                      </a:r>
                      <a:r>
                        <a:rPr lang="fr-CH" sz="700" dirty="0" smtClean="0">
                          <a:solidFill>
                            <a:schemeClr val="tx1"/>
                          </a:solidFill>
                          <a:effectLst/>
                        </a:rPr>
                        <a:t> 5.6;</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iv) aux activités qui, aux termes de propositions antérieures relatives au programme et budget, devaient être présentées ultérieurement;</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v) à </a:t>
                      </a:r>
                      <a:r>
                        <a:rPr lang="fr-CH" sz="700" b="0" i="0" u="none" baseline="0" dirty="0" smtClean="0">
                          <a:solidFill>
                            <a:schemeClr val="tx1"/>
                          </a:solidFill>
                          <a:effectLst/>
                        </a:rPr>
                        <a:t>l’inflation</a:t>
                      </a:r>
                      <a:r>
                        <a:rPr lang="fr-CH" sz="700" b="0" i="0" u="none" baseline="0" dirty="0" smtClean="0">
                          <a:solidFill>
                            <a:schemeClr val="tx1"/>
                          </a:solidFill>
                          <a:effectLst/>
                        </a:rPr>
                        <a:t>, aux ajustements obligatoires du barème des traitements et aux fluctuations monétaires.</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b) Les propositions supplémentaires ou révisées relatives au budget contiennent aussi :</a:t>
                      </a:r>
                      <a:r>
                        <a:rPr lang="en-US" sz="700" dirty="0" smtClean="0">
                          <a:solidFill>
                            <a:schemeClr val="tx1"/>
                          </a:solidFill>
                          <a:effectLst/>
                        </a:rPr>
                        <a:t> </a:t>
                      </a:r>
                    </a:p>
                    <a:p>
                      <a:pPr>
                        <a:tabLst>
                          <a:tab pos="3600450" algn="l"/>
                        </a:tabLst>
                      </a:pPr>
                      <a:r>
                        <a:rPr lang="fr-CH" sz="700" dirty="0" smtClean="0">
                          <a:solidFill>
                            <a:schemeClr val="tx1"/>
                          </a:solidFill>
                          <a:effectLst/>
                        </a:rPr>
                        <a:t>i) des estimations révisées de la demande de services au titre des systèmes du PCT, de Madrid et de La Haye;</a:t>
                      </a:r>
                      <a:r>
                        <a:rPr lang="en-US" sz="700" dirty="0" smtClean="0">
                          <a:solidFill>
                            <a:schemeClr val="tx1"/>
                          </a:solidFill>
                          <a:effectLst/>
                        </a:rPr>
                        <a:t> </a:t>
                      </a:r>
                    </a:p>
                    <a:p>
                      <a:pPr>
                        <a:tabLst>
                          <a:tab pos="3600450" algn="l"/>
                        </a:tabLst>
                      </a:pPr>
                      <a:r>
                        <a:rPr lang="fr-CH" sz="700" dirty="0" smtClean="0">
                          <a:solidFill>
                            <a:schemeClr val="tx1"/>
                          </a:solidFill>
                          <a:effectLst/>
                        </a:rPr>
                        <a:t>ii) des estimations révisées des recettes, y compris celles provenant des services précités, et des recettes accessoires définies à </a:t>
                      </a:r>
                      <a:r>
                        <a:rPr lang="fr-CH" sz="700" dirty="0" smtClean="0">
                          <a:solidFill>
                            <a:schemeClr val="tx1"/>
                          </a:solidFill>
                          <a:effectLst/>
                        </a:rPr>
                        <a:t>l’article</a:t>
                      </a:r>
                      <a:r>
                        <a:rPr lang="fr-CH" sz="700" dirty="0" smtClean="0">
                          <a:solidFill>
                            <a:schemeClr val="tx1"/>
                          </a:solidFill>
                          <a:effectLst/>
                        </a:rPr>
                        <a:t> 3.13.</a:t>
                      </a:r>
                      <a:endParaRPr lang="en-US" sz="70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 article est supprimé afin de limiter les répétitions, puisque les exigences relatives au programme de travail et budget sont déjà définies dans un autre article, </a:t>
                      </a:r>
                      <a:r>
                        <a:rPr lang="fr-CH" sz="700" dirty="0" smtClean="0">
                          <a:solidFill>
                            <a:schemeClr val="tx1"/>
                          </a:solidFill>
                          <a:effectLst/>
                        </a:rPr>
                        <a:t>l’article </a:t>
                      </a:r>
                      <a:r>
                        <a:rPr lang="fr-CH" sz="700" dirty="0" smtClean="0">
                          <a:solidFill>
                            <a:schemeClr val="tx1"/>
                          </a:solidFill>
                          <a:effectLst/>
                        </a:rPr>
                        <a:t>2.19. </a:t>
                      </a:r>
                      <a:r>
                        <a:rPr lang="fr-CH" sz="700" dirty="0" smtClean="0">
                          <a:solidFill>
                            <a:schemeClr val="tx1"/>
                          </a:solidFill>
                          <a:effectLst/>
                        </a:rPr>
                        <a:t>Puisqu’il </a:t>
                      </a:r>
                      <a:r>
                        <a:rPr lang="fr-CH" sz="700" dirty="0" smtClean="0">
                          <a:solidFill>
                            <a:schemeClr val="tx1"/>
                          </a:solidFill>
                          <a:effectLst/>
                        </a:rPr>
                        <a:t>y est stipulé que les propositions supplémentaires relatives au budget doivent être établies sous une forme compatible avec le programme de travail et budget, il </a:t>
                      </a:r>
                      <a:r>
                        <a:rPr lang="fr-CH" sz="700" dirty="0" smtClean="0">
                          <a:solidFill>
                            <a:schemeClr val="tx1"/>
                          </a:solidFill>
                          <a:effectLst/>
                        </a:rPr>
                        <a:t>n’est </a:t>
                      </a:r>
                      <a:r>
                        <a:rPr lang="fr-CH" sz="700" dirty="0" smtClean="0">
                          <a:solidFill>
                            <a:schemeClr val="tx1"/>
                          </a:solidFill>
                          <a:effectLst/>
                        </a:rPr>
                        <a:t>pas nécessaire que le présent article donne davantage de précisions à cet égard.</a:t>
                      </a:r>
                      <a:endParaRPr lang="en-US" sz="700" dirty="0">
                        <a:solidFill>
                          <a:schemeClr val="tx1"/>
                        </a:solidFill>
                        <a:effectLst/>
                      </a:endParaRPr>
                    </a:p>
                  </a:txBody>
                  <a:tcPr marL="68580" marR="68580" marT="0" marB="0"/>
                </a:tc>
                <a:extLst>
                  <a:ext uri="{0D108BD9-81ED-4DB2-BD59-A6C34878D82A}">
                    <a16:rowId xmlns:a16="http://schemas.microsoft.com/office/drawing/2014/main" val="3000201555"/>
                  </a:ext>
                </a:extLst>
              </a:tr>
            </a:tbl>
          </a:graphicData>
        </a:graphic>
      </p:graphicFrame>
      <p:sp>
        <p:nvSpPr>
          <p:cNvPr id="3" name="Rectangle 2"/>
          <p:cNvSpPr/>
          <p:nvPr>
            <p:custDataLst>
              <p:tags r:id="rId4"/>
            </p:custDataLst>
          </p:nvPr>
        </p:nvSpPr>
        <p:spPr>
          <a:xfrm>
            <a:off x="457200" y="721977"/>
            <a:ext cx="8363272" cy="276999"/>
          </a:xfrm>
          <a:prstGeom prst="rect">
            <a:avLst/>
          </a:prstGeom>
        </p:spPr>
        <p:txBody>
          <a:bodyPr wrap="square">
            <a:spAutoFit/>
          </a:bodyPr>
          <a:lstStyle/>
          <a:p>
            <a:pPr marL="285744" indent="-285744">
              <a:buClr>
                <a:schemeClr val="accent5">
                  <a:lumMod val="50000"/>
                </a:schemeClr>
              </a:buClr>
              <a:buSzPct val="100000"/>
              <a:buFont typeface="Wingdings" panose="05000000000000000000" pitchFamily="2" charset="2"/>
              <a:buChar char="q"/>
            </a:pPr>
            <a:r>
              <a:rPr lang="fr-FR" sz="1200" dirty="0" smtClean="0">
                <a:solidFill>
                  <a:srgbClr val="000000"/>
                </a:solidFill>
              </a:rPr>
              <a:t>Ce tableau présente les </a:t>
            </a:r>
            <a:r>
              <a:rPr lang="fr-FR" sz="1200" dirty="0" smtClean="0">
                <a:solidFill>
                  <a:srgbClr val="2D2D8A"/>
                </a:solidFill>
              </a:rPr>
              <a:t>articles</a:t>
            </a:r>
            <a:r>
              <a:rPr lang="fr-FR" sz="1200" dirty="0" smtClean="0">
                <a:solidFill>
                  <a:srgbClr val="000000"/>
                </a:solidFill>
              </a:rPr>
              <a:t> actuels qu’il est proposé de </a:t>
            </a:r>
            <a:r>
              <a:rPr lang="fr-FR" sz="1200" dirty="0" smtClean="0">
                <a:solidFill>
                  <a:srgbClr val="FF0000"/>
                </a:solidFill>
              </a:rPr>
              <a:t>supprimer</a:t>
            </a:r>
            <a:endParaRPr lang="fr-FR" sz="1200" dirty="0">
              <a:solidFill>
                <a:srgbClr val="FF0000"/>
              </a:solidFill>
            </a:endParaRPr>
          </a:p>
        </p:txBody>
      </p:sp>
    </p:spTree>
    <p:extLst>
      <p:ext uri="{BB962C8B-B14F-4D97-AF65-F5344CB8AC3E}">
        <p14:creationId xmlns:p14="http://schemas.microsoft.com/office/powerpoint/2010/main" val="2494587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eaLnBrk="1" hangingPunct="1"/>
            <a:r>
              <a:rPr lang="fr-FR" sz="2800" b="1" dirty="0" smtClean="0">
                <a:solidFill>
                  <a:srgbClr val="000000"/>
                </a:solidFill>
              </a:rPr>
              <a:t>Articles qu’il est proposé de supprimer </a:t>
            </a:r>
            <a:r>
              <a:rPr lang="fr-FR" sz="1600" b="1" dirty="0" smtClean="0">
                <a:solidFill>
                  <a:srgbClr val="000000"/>
                </a:solidFill>
              </a:rPr>
              <a:t>(suite)</a:t>
            </a:r>
            <a:endParaRPr lang="fr-FR" sz="16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graphicFrame>
        <p:nvGraphicFramePr>
          <p:cNvPr id="2" name="Table 1"/>
          <p:cNvGraphicFramePr>
            <a:graphicFrameLocks noGrp="1"/>
          </p:cNvGraphicFramePr>
          <p:nvPr>
            <p:custDataLst>
              <p:tags r:id="rId3"/>
            </p:custDataLst>
            <p:extLst>
              <p:ext uri="{D42A27DB-BD31-4B8C-83A1-F6EECF244321}">
                <p14:modId xmlns:p14="http://schemas.microsoft.com/office/powerpoint/2010/main" val="2847536110"/>
              </p:ext>
            </p:extLst>
          </p:nvPr>
        </p:nvGraphicFramePr>
        <p:xfrm>
          <a:off x="457200" y="806650"/>
          <a:ext cx="8229600" cy="3986401"/>
        </p:xfrm>
        <a:graphic>
          <a:graphicData uri="http://schemas.openxmlformats.org/drawingml/2006/table">
            <a:tbl>
              <a:tblPr firstRow="1" firstCol="1" bandRow="1">
                <a:tableStyleId>{21E4AEA4-8DFA-4A89-87EB-49C32662AFE0}</a:tableStyleId>
              </a:tblPr>
              <a:tblGrid>
                <a:gridCol w="730424">
                  <a:extLst>
                    <a:ext uri="{9D8B030D-6E8A-4147-A177-3AD203B41FA5}">
                      <a16:colId xmlns:a16="http://schemas.microsoft.com/office/drawing/2014/main" val="2521934618"/>
                    </a:ext>
                  </a:extLst>
                </a:gridCol>
                <a:gridCol w="792088">
                  <a:extLst>
                    <a:ext uri="{9D8B030D-6E8A-4147-A177-3AD203B41FA5}">
                      <a16:colId xmlns:a16="http://schemas.microsoft.com/office/drawing/2014/main" val="2733110947"/>
                    </a:ext>
                  </a:extLst>
                </a:gridCol>
                <a:gridCol w="4896544">
                  <a:extLst>
                    <a:ext uri="{9D8B030D-6E8A-4147-A177-3AD203B41FA5}">
                      <a16:colId xmlns:a16="http://schemas.microsoft.com/office/drawing/2014/main" val="1062590191"/>
                    </a:ext>
                  </a:extLst>
                </a:gridCol>
                <a:gridCol w="1810544">
                  <a:extLst>
                    <a:ext uri="{9D8B030D-6E8A-4147-A177-3AD203B41FA5}">
                      <a16:colId xmlns:a16="http://schemas.microsoft.com/office/drawing/2014/main" val="1846972749"/>
                    </a:ext>
                  </a:extLst>
                </a:gridCol>
              </a:tblGrid>
              <a:tr h="372860">
                <a:tc>
                  <a:txBody>
                    <a:bodyPr/>
                    <a:lstStyle/>
                    <a:p>
                      <a:pPr>
                        <a:tabLst>
                          <a:tab pos="3600450" algn="l"/>
                        </a:tabLst>
                      </a:pPr>
                      <a:r>
                        <a:rPr lang="en-US" sz="800" u="sng" dirty="0" smtClean="0">
                          <a:solidFill>
                            <a:schemeClr val="bg1"/>
                          </a:solidFill>
                          <a:effectLst/>
                        </a:rPr>
                        <a:t>Article </a:t>
                      </a:r>
                      <a:r>
                        <a:rPr lang="en-US" sz="800" u="sng" dirty="0" err="1" smtClean="0">
                          <a:solidFill>
                            <a:schemeClr val="bg1"/>
                          </a:solidFill>
                          <a:effectLst/>
                        </a:rPr>
                        <a:t>actuel</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a:tabLst>
                          <a:tab pos="3600450" algn="l"/>
                        </a:tabLst>
                      </a:pPr>
                      <a:r>
                        <a:rPr lang="en-US" sz="800" u="sng" dirty="0" err="1" smtClean="0">
                          <a:solidFill>
                            <a:schemeClr val="bg1"/>
                          </a:solidFill>
                          <a:effectLst/>
                        </a:rPr>
                        <a:t>Thème</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a:tabLst>
                          <a:tab pos="3600450" algn="l"/>
                        </a:tabLst>
                      </a:pPr>
                      <a:r>
                        <a:rPr lang="en-US" sz="800" u="sng" dirty="0" err="1" smtClean="0">
                          <a:solidFill>
                            <a:schemeClr val="bg1"/>
                          </a:solidFill>
                          <a:effectLst/>
                          <a:latin typeface="+mn-lt"/>
                        </a:rPr>
                        <a:t>Texte</a:t>
                      </a:r>
                      <a:r>
                        <a:rPr lang="en-US" sz="800" u="sng" dirty="0" smtClean="0">
                          <a:solidFill>
                            <a:schemeClr val="bg1"/>
                          </a:solidFill>
                          <a:effectLst/>
                          <a:latin typeface="+mn-lt"/>
                        </a:rPr>
                        <a:t> </a:t>
                      </a:r>
                      <a:r>
                        <a:rPr lang="en-US" sz="800" u="sng" dirty="0" err="1" smtClean="0">
                          <a:solidFill>
                            <a:schemeClr val="bg1"/>
                          </a:solidFill>
                          <a:effectLst/>
                          <a:latin typeface="+mn-lt"/>
                        </a:rPr>
                        <a:t>actuel</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u="sng" dirty="0" smtClean="0">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800" u="sng" dirty="0" smtClean="0">
                          <a:solidFill>
                            <a:schemeClr val="bg1"/>
                          </a:solidFill>
                          <a:effectLst/>
                          <a:latin typeface="+mn-lt"/>
                        </a:rPr>
                        <a:t>Raison de la modification</a:t>
                      </a:r>
                      <a:endParaRPr lang="en-US" sz="800" u="sng" baseline="0" dirty="0" smtClean="0">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dirty="0">
                        <a:solidFill>
                          <a:schemeClr val="bg1"/>
                        </a:solidFill>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47748153"/>
                  </a:ext>
                </a:extLst>
              </a:tr>
              <a:tr h="435004">
                <a:tc>
                  <a:txBody>
                    <a:bodyPr/>
                    <a:lstStyle/>
                    <a:p>
                      <a:pPr>
                        <a:tabLst>
                          <a:tab pos="3600450" algn="l"/>
                        </a:tabLst>
                      </a:pPr>
                      <a:r>
                        <a:rPr lang="en-US" sz="700" dirty="0" smtClean="0">
                          <a:effectLst/>
                        </a:rPr>
                        <a:t>4.1</a:t>
                      </a:r>
                    </a:p>
                  </a:txBody>
                  <a:tcPr marL="68580" marR="68580" marT="0" marB="0"/>
                </a:tc>
                <a:tc>
                  <a:txBody>
                    <a:bodyPr/>
                    <a:lstStyle/>
                    <a:p>
                      <a:pPr>
                        <a:tabLst>
                          <a:tab pos="3600450" algn="l"/>
                        </a:tabLst>
                      </a:pPr>
                      <a:r>
                        <a:rPr lang="fr-CH" sz="700" noProof="0" dirty="0" smtClean="0">
                          <a:solidFill>
                            <a:schemeClr val="tx1"/>
                          </a:solidFill>
                          <a:effectLst/>
                        </a:rPr>
                        <a:t>Comptes internes - Fonds général</a:t>
                      </a:r>
                      <a:endParaRPr lang="fr-CH" sz="700" noProof="0" dirty="0" smtClean="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Il est créé un fonds général où sont comptabilisées les dépenses de </a:t>
                      </a:r>
                      <a:r>
                        <a:rPr lang="fr-CH" sz="700" dirty="0" smtClean="0">
                          <a:solidFill>
                            <a:schemeClr val="tx1"/>
                          </a:solidFill>
                          <a:effectLst/>
                        </a:rPr>
                        <a:t>l’Organisation</a:t>
                      </a:r>
                      <a:r>
                        <a:rPr lang="fr-CH" sz="700" dirty="0" smtClean="0">
                          <a:solidFill>
                            <a:schemeClr val="tx1"/>
                          </a:solidFill>
                          <a:effectLst/>
                        </a:rPr>
                        <a:t>.</a:t>
                      </a:r>
                      <a:r>
                        <a:rPr lang="en-US" sz="700" dirty="0" smtClean="0">
                          <a:solidFill>
                            <a:schemeClr val="tx1"/>
                          </a:solidFill>
                          <a:effectLst/>
                        </a:rPr>
                        <a:t> </a:t>
                      </a:r>
                      <a:r>
                        <a:rPr lang="fr-CH" sz="700" dirty="0" smtClean="0">
                          <a:solidFill>
                            <a:schemeClr val="tx1"/>
                          </a:solidFill>
                          <a:effectLst/>
                        </a:rPr>
                        <a:t>Les contributions statutaires versées par les États membres, les taxes liées aux services fournis par </a:t>
                      </a:r>
                      <a:r>
                        <a:rPr lang="fr-CH" sz="700" dirty="0" smtClean="0">
                          <a:solidFill>
                            <a:schemeClr val="tx1"/>
                          </a:solidFill>
                          <a:effectLst/>
                        </a:rPr>
                        <a:t>l’Organisation </a:t>
                      </a:r>
                      <a:r>
                        <a:rPr lang="fr-CH" sz="700" dirty="0" smtClean="0">
                          <a:solidFill>
                            <a:schemeClr val="tx1"/>
                          </a:solidFill>
                          <a:effectLst/>
                        </a:rPr>
                        <a:t>dans le cadre des systèmes du PCT, de Madrid, de La Haye et de Lisbonne, les recettes accessoires et les sommes prélevées à titre </a:t>
                      </a:r>
                      <a:r>
                        <a:rPr lang="fr-CH" sz="700" dirty="0" smtClean="0">
                          <a:solidFill>
                            <a:schemeClr val="tx1"/>
                          </a:solidFill>
                          <a:effectLst/>
                        </a:rPr>
                        <a:t>d’avance </a:t>
                      </a:r>
                      <a:r>
                        <a:rPr lang="fr-CH" sz="700" dirty="0" smtClean="0">
                          <a:solidFill>
                            <a:schemeClr val="tx1"/>
                          </a:solidFill>
                          <a:effectLst/>
                        </a:rPr>
                        <a:t>sur les fonds de roulement et de réserve pour financer les dépenses générales sont portées au crédit du fonds général.</a:t>
                      </a:r>
                      <a:endParaRPr lang="en-US" sz="700" dirty="0">
                        <a:solidFill>
                          <a:schemeClr val="tx1"/>
                        </a:solidFill>
                        <a:effectLst/>
                      </a:endParaRPr>
                    </a:p>
                  </a:txBody>
                  <a:tcPr marL="68580" marR="68580" marT="0" marB="0"/>
                </a:tc>
                <a:tc>
                  <a:txBody>
                    <a:bodyPr/>
                    <a:lstStyle/>
                    <a:p>
                      <a:pPr>
                        <a:tabLst>
                          <a:tab pos="3600450" algn="l"/>
                        </a:tabLst>
                      </a:pPr>
                      <a:r>
                        <a:rPr lang="fr-CH" sz="700" b="0" i="0" u="none" baseline="0" dirty="0" smtClean="0">
                          <a:solidFill>
                            <a:schemeClr val="tx1"/>
                          </a:solidFill>
                          <a:effectLst/>
                        </a:rPr>
                        <a:t>Cet article est supprimé car </a:t>
                      </a:r>
                      <a:r>
                        <a:rPr lang="fr-CH" sz="700" b="0" i="0" u="none" baseline="0" dirty="0" smtClean="0">
                          <a:solidFill>
                            <a:schemeClr val="tx1"/>
                          </a:solidFill>
                          <a:effectLst/>
                        </a:rPr>
                        <a:t>l’approche </a:t>
                      </a:r>
                      <a:r>
                        <a:rPr lang="fr-CH" sz="700" b="0" i="0" u="none" baseline="0" dirty="0" smtClean="0">
                          <a:solidFill>
                            <a:schemeClr val="tx1"/>
                          </a:solidFill>
                          <a:effectLst/>
                        </a:rPr>
                        <a:t>relative à un “fonds général” est désormais redondante avec </a:t>
                      </a:r>
                      <a:r>
                        <a:rPr lang="fr-CH" sz="700" b="0" i="0" u="none" baseline="0" dirty="0" smtClean="0">
                          <a:solidFill>
                            <a:schemeClr val="tx1"/>
                          </a:solidFill>
                          <a:effectLst/>
                        </a:rPr>
                        <a:t>l’adaptation </a:t>
                      </a:r>
                      <a:r>
                        <a:rPr lang="fr-CH" sz="700" b="0" i="0" u="none" baseline="0" dirty="0" smtClean="0">
                          <a:solidFill>
                            <a:schemeClr val="tx1"/>
                          </a:solidFill>
                          <a:effectLst/>
                        </a:rPr>
                        <a:t>des rapports selon les normes IPSAS.</a:t>
                      </a:r>
                      <a:endParaRPr lang="en-US" sz="700" b="0" i="0" u="none" baseline="0" dirty="0">
                        <a:solidFill>
                          <a:schemeClr val="tx1"/>
                        </a:solidFill>
                        <a:effectLst/>
                      </a:endParaRPr>
                    </a:p>
                  </a:txBody>
                  <a:tcPr marL="68580" marR="68580" marT="0" marB="0"/>
                </a:tc>
                <a:extLst>
                  <a:ext uri="{0D108BD9-81ED-4DB2-BD59-A6C34878D82A}">
                    <a16:rowId xmlns:a16="http://schemas.microsoft.com/office/drawing/2014/main" val="990582903"/>
                  </a:ext>
                </a:extLst>
              </a:tr>
              <a:tr h="326253">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lt1"/>
                          </a:solidFill>
                          <a:effectLst/>
                        </a:rPr>
                        <a:t>4.3</a:t>
                      </a:r>
                      <a:endParaRPr lang="en-US" sz="700" dirty="0" smtClean="0">
                        <a:solidFill>
                          <a:schemeClr val="accent5">
                            <a:lumMod val="10000"/>
                          </a:schemeClr>
                        </a:solidFill>
                        <a:effectLst/>
                      </a:endParaRPr>
                    </a:p>
                    <a:p>
                      <a:pPr>
                        <a:tabLst>
                          <a:tab pos="3600450" algn="l"/>
                        </a:tabLst>
                      </a:pPr>
                      <a:endParaRPr lang="en-US" sz="700" dirty="0" smtClean="0">
                        <a:solidFill>
                          <a:schemeClr val="accent5">
                            <a:lumMod val="10000"/>
                          </a:schemeClr>
                        </a:solidFill>
                        <a:effectLst/>
                      </a:endParaRPr>
                    </a:p>
                  </a:txBody>
                  <a:tcPr marL="68580" marR="68580" marT="0" marB="0"/>
                </a:tc>
                <a:tc rowSpan="2">
                  <a:txBody>
                    <a:bodyPr/>
                    <a:lstStyle/>
                    <a:p>
                      <a:pPr>
                        <a:tabLst>
                          <a:tab pos="3600450" algn="l"/>
                        </a:tabLst>
                      </a:pPr>
                      <a:r>
                        <a:rPr lang="fr-CH" sz="700" noProof="0" dirty="0" smtClean="0">
                          <a:solidFill>
                            <a:schemeClr val="tx1"/>
                          </a:solidFill>
                          <a:effectLst/>
                        </a:rPr>
                        <a:t>Fonds de roulement</a:t>
                      </a:r>
                      <a:endParaRPr lang="fr-CH" sz="700" noProof="0" dirty="0">
                        <a:solidFill>
                          <a:schemeClr val="tx1"/>
                        </a:solidFill>
                        <a:effectLst/>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Les fonds de roulement sont utilisés, dans la mesure du possible, comme des avances pour financer les crédits budgétaires qui ne sont pas encore couverts par les liquidités disponibles et pour </a:t>
                      </a:r>
                      <a:r>
                        <a:rPr lang="fr-CH" sz="700" dirty="0" smtClean="0">
                          <a:solidFill>
                            <a:schemeClr val="tx1"/>
                          </a:solidFill>
                          <a:effectLst/>
                        </a:rPr>
                        <a:t>d’autres </a:t>
                      </a:r>
                      <a:r>
                        <a:rPr lang="fr-CH" sz="700" dirty="0" smtClean="0">
                          <a:solidFill>
                            <a:schemeClr val="tx1"/>
                          </a:solidFill>
                          <a:effectLst/>
                        </a:rPr>
                        <a:t>fins déterminées par les assemblées des États membres et des unions, chacune pour ce qui la concerne.</a:t>
                      </a:r>
                      <a:endParaRPr lang="en-US" sz="700" dirty="0" smtClean="0">
                        <a:solidFill>
                          <a:schemeClr val="tx1"/>
                        </a:solidFill>
                        <a:effectLst/>
                      </a:endParaRPr>
                    </a:p>
                  </a:txBody>
                  <a:tcPr marL="68580" marR="68580" marT="0" marB="0"/>
                </a:tc>
                <a:tc rowSpan="2">
                  <a:txBody>
                    <a:bodyPr/>
                    <a:lstStyle/>
                    <a:p>
                      <a:pPr>
                        <a:tabLst>
                          <a:tab pos="3600450" algn="l"/>
                        </a:tabLst>
                      </a:pPr>
                      <a:r>
                        <a:rPr lang="fr-CH" sz="700" dirty="0" smtClean="0">
                          <a:solidFill>
                            <a:schemeClr val="tx1"/>
                          </a:solidFill>
                          <a:effectLst/>
                        </a:rPr>
                        <a:t>Ces articles sont supprimés et combinés avec </a:t>
                      </a:r>
                      <a:r>
                        <a:rPr lang="fr-CH" sz="700" dirty="0" smtClean="0">
                          <a:solidFill>
                            <a:schemeClr val="tx1"/>
                          </a:solidFill>
                          <a:effectLst/>
                        </a:rPr>
                        <a:t>l’article </a:t>
                      </a:r>
                      <a:r>
                        <a:rPr lang="fr-CH" sz="700" dirty="0" smtClean="0">
                          <a:solidFill>
                            <a:schemeClr val="tx1"/>
                          </a:solidFill>
                          <a:effectLst/>
                        </a:rPr>
                        <a:t>3.12.</a:t>
                      </a:r>
                      <a:endParaRPr lang="en-US" sz="700" dirty="0">
                        <a:solidFill>
                          <a:schemeClr val="tx1"/>
                        </a:solidFill>
                        <a:effectLst/>
                      </a:endParaRPr>
                    </a:p>
                  </a:txBody>
                  <a:tcPr marL="68580" marR="68580" marT="0" marB="0" anchor="ctr"/>
                </a:tc>
                <a:extLst>
                  <a:ext uri="{0D108BD9-81ED-4DB2-BD59-A6C34878D82A}">
                    <a16:rowId xmlns:a16="http://schemas.microsoft.com/office/drawing/2014/main" val="2891029740"/>
                  </a:ext>
                </a:extLst>
              </a:tr>
              <a:tr h="320040">
                <a:tc>
                  <a:txBody>
                    <a:bodyPr/>
                    <a:lstStyle/>
                    <a:p>
                      <a:pPr>
                        <a:tabLst>
                          <a:tab pos="3600450" algn="l"/>
                        </a:tabLst>
                      </a:pPr>
                      <a:r>
                        <a:rPr lang="en-US" sz="700" baseline="0" dirty="0" smtClean="0">
                          <a:effectLst/>
                        </a:rPr>
                        <a:t>4.4</a:t>
                      </a:r>
                    </a:p>
                  </a:txBody>
                  <a:tcPr marL="68580" marR="68580" marT="0" marB="0"/>
                </a:tc>
                <a:tc vMerge="1">
                  <a:txBody>
                    <a:bodyPr/>
                    <a:lstStyle/>
                    <a:p>
                      <a:pPr>
                        <a:tabLst>
                          <a:tab pos="3600450" algn="l"/>
                        </a:tabLst>
                      </a:pPr>
                      <a:endParaRPr lang="en-US" sz="700" dirty="0" smtClean="0">
                        <a:effectLst/>
                      </a:endParaRPr>
                    </a:p>
                  </a:txBody>
                  <a:tcPr marL="68580" marR="68580" marT="0" marB="0"/>
                </a:tc>
                <a:tc>
                  <a:txBody>
                    <a:bodyPr/>
                    <a:lstStyle/>
                    <a:p>
                      <a:pPr>
                        <a:tabLst>
                          <a:tab pos="3600450" algn="l"/>
                        </a:tabLst>
                      </a:pPr>
                      <a:r>
                        <a:rPr lang="fr-CH" sz="700" dirty="0" smtClean="0">
                          <a:solidFill>
                            <a:schemeClr val="tx1"/>
                          </a:solidFill>
                          <a:effectLst/>
                        </a:rPr>
                        <a:t>Les sommes prélevées à titre </a:t>
                      </a:r>
                      <a:r>
                        <a:rPr lang="fr-CH" sz="700" dirty="0" smtClean="0">
                          <a:solidFill>
                            <a:schemeClr val="tx1"/>
                          </a:solidFill>
                          <a:effectLst/>
                        </a:rPr>
                        <a:t>d’avance </a:t>
                      </a:r>
                      <a:r>
                        <a:rPr lang="fr-CH" sz="700" dirty="0" smtClean="0">
                          <a:solidFill>
                            <a:schemeClr val="tx1"/>
                          </a:solidFill>
                          <a:effectLst/>
                        </a:rPr>
                        <a:t>sur les fonds de roulement pour financer les crédits budgétaires sont remboursées aux fonds dès que des recettes deviennent disponibles à cette fin et dans la mesure où ces recettes le permettent.</a:t>
                      </a:r>
                      <a:endParaRPr lang="en-US" sz="700" dirty="0">
                        <a:solidFill>
                          <a:schemeClr val="tx1"/>
                        </a:solidFill>
                        <a:effectLst/>
                      </a:endParaRPr>
                    </a:p>
                  </a:txBody>
                  <a:tcPr marL="68580" marR="68580" marT="0" marB="0"/>
                </a:tc>
                <a:tc vMerge="1">
                  <a:txBody>
                    <a:bodyPr/>
                    <a:lstStyle/>
                    <a:p>
                      <a:pPr>
                        <a:tabLst>
                          <a:tab pos="3600450" algn="l"/>
                        </a:tabLst>
                      </a:pPr>
                      <a:endParaRPr lang="en-US" sz="700" dirty="0">
                        <a:effectLst/>
                      </a:endParaRPr>
                    </a:p>
                  </a:txBody>
                  <a:tcPr marL="68580" marR="68580" marT="0" marB="0"/>
                </a:tc>
                <a:extLst>
                  <a:ext uri="{0D108BD9-81ED-4DB2-BD59-A6C34878D82A}">
                    <a16:rowId xmlns:a16="http://schemas.microsoft.com/office/drawing/2014/main" val="3000201555"/>
                  </a:ext>
                </a:extLst>
              </a:tr>
              <a:tr h="320040">
                <a:tc rowSpan="2">
                  <a:txBody>
                    <a:bodyPr/>
                    <a:lstStyle/>
                    <a:p>
                      <a:pPr>
                        <a:tabLst>
                          <a:tab pos="3600450" algn="l"/>
                        </a:tabLst>
                      </a:pPr>
                      <a:r>
                        <a:rPr lang="en-US" sz="700" baseline="0" dirty="0" smtClean="0">
                          <a:effectLst/>
                        </a:rPr>
                        <a:t>4.7</a:t>
                      </a:r>
                    </a:p>
                  </a:txBody>
                  <a:tcPr marL="68580" marR="68580" marT="0" marB="0"/>
                </a:tc>
                <a:tc rowSpan="3">
                  <a:txBody>
                    <a:bodyPr/>
                    <a:lstStyle/>
                    <a:p>
                      <a:pPr>
                        <a:tabLst>
                          <a:tab pos="3600450" algn="l"/>
                        </a:tabLst>
                      </a:pPr>
                      <a:r>
                        <a:rPr lang="fr-CH" sz="700" dirty="0" smtClean="0">
                          <a:solidFill>
                            <a:schemeClr val="tx1"/>
                          </a:solidFill>
                          <a:effectLst/>
                        </a:rPr>
                        <a:t>Excédents de recettes et déficits;  fonds de réserve</a:t>
                      </a:r>
                      <a:r>
                        <a:rPr lang="en-US" sz="700" dirty="0" smtClean="0">
                          <a:solidFill>
                            <a:schemeClr val="tx1"/>
                          </a:solidFill>
                          <a:effectLst/>
                        </a:rPr>
                        <a:t> </a:t>
                      </a:r>
                      <a:endParaRPr lang="en-US" sz="700" dirty="0">
                        <a:solidFill>
                          <a:schemeClr val="tx1"/>
                        </a:solidFill>
                        <a:effectLst/>
                      </a:endParaRPr>
                    </a:p>
                  </a:txBody>
                  <a:tcPr marL="68580" marR="68580" marT="0" marB="0" anchor="ctr"/>
                </a:tc>
                <a:tc>
                  <a:txBody>
                    <a:bodyPr/>
                    <a:lstStyle/>
                    <a:p>
                      <a:pPr>
                        <a:tabLst>
                          <a:tab pos="3600450" algn="l"/>
                        </a:tabLst>
                      </a:pPr>
                      <a:r>
                        <a:rPr lang="fr-CH" sz="700" dirty="0" smtClean="0">
                          <a:solidFill>
                            <a:schemeClr val="tx1"/>
                          </a:solidFill>
                          <a:effectLst/>
                        </a:rPr>
                        <a:t>Si, après la clôture de </a:t>
                      </a:r>
                      <a:r>
                        <a:rPr lang="fr-CH" sz="700" dirty="0" smtClean="0">
                          <a:solidFill>
                            <a:schemeClr val="tx1"/>
                          </a:solidFill>
                          <a:effectLst/>
                        </a:rPr>
                        <a:t>l’exercice </a:t>
                      </a:r>
                      <a:r>
                        <a:rPr lang="fr-CH" sz="700" dirty="0" smtClean="0">
                          <a:solidFill>
                            <a:schemeClr val="tx1"/>
                          </a:solidFill>
                          <a:effectLst/>
                        </a:rPr>
                        <a:t>financier, les comptes de </a:t>
                      </a:r>
                      <a:r>
                        <a:rPr lang="fr-CH" sz="700" dirty="0" smtClean="0">
                          <a:solidFill>
                            <a:schemeClr val="tx1"/>
                          </a:solidFill>
                          <a:effectLst/>
                        </a:rPr>
                        <a:t>l’une </a:t>
                      </a:r>
                      <a:r>
                        <a:rPr lang="fr-CH" sz="700" dirty="0" smtClean="0">
                          <a:solidFill>
                            <a:schemeClr val="tx1"/>
                          </a:solidFill>
                          <a:effectLst/>
                        </a:rPr>
                        <a:t>des unions font apparaître un excédent de recettes, celui-ci sera comptabilisé dans les fonds de réserve sauf décision contraire de </a:t>
                      </a:r>
                      <a:r>
                        <a:rPr lang="fr-CH" sz="700" dirty="0" smtClean="0">
                          <a:solidFill>
                            <a:schemeClr val="tx1"/>
                          </a:solidFill>
                          <a:effectLst/>
                        </a:rPr>
                        <a:t>l’Assemblée </a:t>
                      </a:r>
                      <a:r>
                        <a:rPr lang="fr-CH" sz="700" dirty="0" smtClean="0">
                          <a:solidFill>
                            <a:schemeClr val="tx1"/>
                          </a:solidFill>
                          <a:effectLst/>
                        </a:rPr>
                        <a:t>générale ou de </a:t>
                      </a:r>
                      <a:r>
                        <a:rPr lang="fr-CH" sz="700" dirty="0" smtClean="0">
                          <a:solidFill>
                            <a:schemeClr val="tx1"/>
                          </a:solidFill>
                          <a:effectLst/>
                        </a:rPr>
                        <a:t>l’assemblée </a:t>
                      </a:r>
                      <a:r>
                        <a:rPr lang="fr-CH" sz="700" dirty="0" smtClean="0">
                          <a:solidFill>
                            <a:schemeClr val="tx1"/>
                          </a:solidFill>
                          <a:effectLst/>
                        </a:rPr>
                        <a:t>de </a:t>
                      </a:r>
                      <a:r>
                        <a:rPr lang="fr-CH" sz="700" dirty="0" smtClean="0">
                          <a:solidFill>
                            <a:schemeClr val="tx1"/>
                          </a:solidFill>
                          <a:effectLst/>
                        </a:rPr>
                        <a:t>l’union </a:t>
                      </a:r>
                      <a:r>
                        <a:rPr lang="fr-CH" sz="700" dirty="0" smtClean="0">
                          <a:solidFill>
                            <a:schemeClr val="tx1"/>
                          </a:solidFill>
                          <a:effectLst/>
                        </a:rPr>
                        <a:t>concernée.</a:t>
                      </a:r>
                      <a:endParaRPr lang="en-US" sz="700" dirty="0">
                        <a:solidFill>
                          <a:schemeClr val="tx1"/>
                        </a:solidFill>
                        <a:effectLst/>
                      </a:endParaRPr>
                    </a:p>
                  </a:txBody>
                  <a:tcPr marL="68580" marR="68580" marT="0" marB="0"/>
                </a:tc>
                <a:tc rowSpan="3">
                  <a:txBody>
                    <a:bodyPr/>
                    <a:lstStyle/>
                    <a:p>
                      <a:pPr>
                        <a:tabLst>
                          <a:tab pos="3600450" algn="l"/>
                        </a:tabLst>
                      </a:pPr>
                      <a:r>
                        <a:rPr lang="fr-CH" sz="700" dirty="0" smtClean="0">
                          <a:solidFill>
                            <a:schemeClr val="tx1"/>
                          </a:solidFill>
                          <a:effectLst/>
                        </a:rPr>
                        <a:t>Ces articles sont supprimés et combinés avec </a:t>
                      </a:r>
                      <a:r>
                        <a:rPr lang="fr-CH" sz="700" dirty="0" smtClean="0">
                          <a:solidFill>
                            <a:schemeClr val="tx1"/>
                          </a:solidFill>
                          <a:effectLst/>
                        </a:rPr>
                        <a:t>l’article </a:t>
                      </a:r>
                      <a:r>
                        <a:rPr lang="fr-CH" sz="700" dirty="0" smtClean="0">
                          <a:solidFill>
                            <a:schemeClr val="tx1"/>
                          </a:solidFill>
                          <a:effectLst/>
                        </a:rPr>
                        <a:t>3.14.</a:t>
                      </a:r>
                      <a:endParaRPr lang="en-US" sz="700" dirty="0">
                        <a:solidFill>
                          <a:schemeClr val="tx1"/>
                        </a:solidFill>
                        <a:effectLst/>
                      </a:endParaRPr>
                    </a:p>
                  </a:txBody>
                  <a:tcPr marL="68580" marR="68580" marT="0" marB="0" anchor="ctr"/>
                </a:tc>
                <a:extLst>
                  <a:ext uri="{0D108BD9-81ED-4DB2-BD59-A6C34878D82A}">
                    <a16:rowId xmlns:a16="http://schemas.microsoft.com/office/drawing/2014/main" val="129952673"/>
                  </a:ext>
                </a:extLst>
              </a:tr>
              <a:tr h="98376">
                <a:tc vMerge="1">
                  <a:txBody>
                    <a:bodyPr/>
                    <a:lstStyle/>
                    <a:p>
                      <a:endParaRPr lang="en-US"/>
                    </a:p>
                  </a:txBody>
                  <a:tcPr/>
                </a:tc>
                <a:tc vMerge="1">
                  <a:txBody>
                    <a:bodyPr/>
                    <a:lstStyle/>
                    <a:p>
                      <a:endParaRPr lang="en-US"/>
                    </a:p>
                  </a:txBody>
                  <a:tcPr/>
                </a:tc>
                <a:tc rowSpan="2">
                  <a:txBody>
                    <a:bodyPr/>
                    <a:lstStyle/>
                    <a:p>
                      <a:pPr>
                        <a:tabLst>
                          <a:tab pos="3600450" algn="l"/>
                        </a:tabLst>
                      </a:pPr>
                      <a:r>
                        <a:rPr lang="fr-CH" sz="700" dirty="0" smtClean="0">
                          <a:solidFill>
                            <a:schemeClr val="tx1"/>
                          </a:solidFill>
                          <a:effectLst/>
                        </a:rPr>
                        <a:t>Si, après la clôture de </a:t>
                      </a:r>
                      <a:r>
                        <a:rPr lang="fr-CH" sz="700" dirty="0" smtClean="0">
                          <a:solidFill>
                            <a:schemeClr val="tx1"/>
                          </a:solidFill>
                          <a:effectLst/>
                        </a:rPr>
                        <a:t>l’exercice </a:t>
                      </a:r>
                      <a:r>
                        <a:rPr lang="fr-CH" sz="700" dirty="0" smtClean="0">
                          <a:solidFill>
                            <a:schemeClr val="tx1"/>
                          </a:solidFill>
                          <a:effectLst/>
                        </a:rPr>
                        <a:t>financier, une union présente un déficit qui ne peut pas être couvert par un appel aux fonds de réserve, il appartient à </a:t>
                      </a:r>
                      <a:r>
                        <a:rPr lang="fr-CH" sz="700" dirty="0" smtClean="0">
                          <a:solidFill>
                            <a:schemeClr val="tx1"/>
                          </a:solidFill>
                          <a:effectLst/>
                        </a:rPr>
                        <a:t>l’Assemblée </a:t>
                      </a:r>
                      <a:r>
                        <a:rPr lang="fr-CH" sz="700" dirty="0" smtClean="0">
                          <a:solidFill>
                            <a:schemeClr val="tx1"/>
                          </a:solidFill>
                          <a:effectLst/>
                        </a:rPr>
                        <a:t>générale de </a:t>
                      </a:r>
                      <a:r>
                        <a:rPr lang="fr-CH" sz="700" dirty="0" smtClean="0">
                          <a:solidFill>
                            <a:schemeClr val="tx1"/>
                          </a:solidFill>
                          <a:effectLst/>
                        </a:rPr>
                        <a:t>l’OMPI </a:t>
                      </a:r>
                      <a:r>
                        <a:rPr lang="fr-CH" sz="700" dirty="0" smtClean="0">
                          <a:solidFill>
                            <a:schemeClr val="tx1"/>
                          </a:solidFill>
                          <a:effectLst/>
                        </a:rPr>
                        <a:t>ou aux assemblées des unions intéressées, selon le cas, </a:t>
                      </a:r>
                      <a:r>
                        <a:rPr lang="fr-CH" sz="700" dirty="0" smtClean="0">
                          <a:solidFill>
                            <a:schemeClr val="tx1"/>
                          </a:solidFill>
                          <a:effectLst/>
                        </a:rPr>
                        <a:t>d’arrêter </a:t>
                      </a:r>
                      <a:r>
                        <a:rPr lang="fr-CH" sz="700" dirty="0" smtClean="0">
                          <a:solidFill>
                            <a:schemeClr val="tx1"/>
                          </a:solidFill>
                          <a:effectLst/>
                        </a:rPr>
                        <a:t>les mesures nécessaires pour assainir la situation financière.</a:t>
                      </a:r>
                      <a:endParaRPr lang="en-US" sz="700" dirty="0">
                        <a:solidFill>
                          <a:schemeClr val="tx1"/>
                        </a:solidFill>
                        <a:effectLst/>
                      </a:endParaRPr>
                    </a:p>
                  </a:txBody>
                  <a:tcPr marL="68580" marR="68580" marT="0" marB="0"/>
                </a:tc>
                <a:tc vMerge="1">
                  <a:txBody>
                    <a:bodyPr/>
                    <a:lstStyle/>
                    <a:p>
                      <a:endParaRPr lang="en-US"/>
                    </a:p>
                  </a:txBody>
                  <a:tcPr/>
                </a:tc>
                <a:extLst>
                  <a:ext uri="{0D108BD9-81ED-4DB2-BD59-A6C34878D82A}">
                    <a16:rowId xmlns:a16="http://schemas.microsoft.com/office/drawing/2014/main" val="4019600883"/>
                  </a:ext>
                </a:extLst>
              </a:tr>
              <a:tr h="227876">
                <a:tc>
                  <a:txBody>
                    <a:bodyPr/>
                    <a:lstStyle/>
                    <a:p>
                      <a:pPr>
                        <a:tabLst>
                          <a:tab pos="3600450" algn="l"/>
                        </a:tabLst>
                      </a:pPr>
                      <a:r>
                        <a:rPr lang="en-US" sz="700" baseline="0" dirty="0" smtClean="0">
                          <a:effectLst/>
                        </a:rPr>
                        <a:t>4.8</a:t>
                      </a:r>
                    </a:p>
                  </a:txBody>
                  <a:tcPr marL="68580" marR="68580" marT="0" marB="0"/>
                </a:tc>
                <a:tc vMerge="1">
                  <a:txBody>
                    <a:bodyPr/>
                    <a:lstStyle/>
                    <a:p>
                      <a:pPr>
                        <a:tabLst>
                          <a:tab pos="3600450" algn="l"/>
                        </a:tabLst>
                      </a:pPr>
                      <a:endParaRPr lang="en-US" sz="700" dirty="0">
                        <a:effectLst/>
                      </a:endParaRPr>
                    </a:p>
                  </a:txBody>
                  <a:tcPr marL="68580" marR="68580" marT="0" marB="0" anchor="ctr"/>
                </a:tc>
                <a:tc vMerge="1">
                  <a:txBody>
                    <a:bodyPr/>
                    <a:lstStyle/>
                    <a:p>
                      <a:pPr>
                        <a:tabLst>
                          <a:tab pos="3600450" algn="l"/>
                        </a:tabLst>
                      </a:pPr>
                      <a:endParaRPr lang="en-US" sz="700" dirty="0">
                        <a:effectLst/>
                      </a:endParaRPr>
                    </a:p>
                  </a:txBody>
                  <a:tcPr marL="68580" marR="68580" marT="0" marB="0"/>
                </a:tc>
                <a:tc vMerge="1">
                  <a:txBody>
                    <a:bodyPr/>
                    <a:lstStyle/>
                    <a:p>
                      <a:pPr>
                        <a:tabLst>
                          <a:tab pos="3600450" algn="l"/>
                        </a:tabLst>
                      </a:pPr>
                      <a:endParaRPr lang="en-US" sz="700" dirty="0">
                        <a:effectLst/>
                      </a:endParaRPr>
                    </a:p>
                  </a:txBody>
                  <a:tcPr marL="68580" marR="68580" marT="0" marB="0" anchor="ctr"/>
                </a:tc>
                <a:extLst>
                  <a:ext uri="{0D108BD9-81ED-4DB2-BD59-A6C34878D82A}">
                    <a16:rowId xmlns:a16="http://schemas.microsoft.com/office/drawing/2014/main" val="1245178711"/>
                  </a:ext>
                </a:extLst>
              </a:tr>
              <a:tr h="217503">
                <a:tc>
                  <a:txBody>
                    <a:bodyPr/>
                    <a:lstStyle/>
                    <a:p>
                      <a:pPr>
                        <a:tabLst>
                          <a:tab pos="3600450" algn="l"/>
                        </a:tabLst>
                      </a:pPr>
                      <a:r>
                        <a:rPr lang="en-US" sz="700" baseline="0" dirty="0" smtClean="0">
                          <a:effectLst/>
                        </a:rPr>
                        <a:t>4.12</a:t>
                      </a:r>
                    </a:p>
                  </a:txBody>
                  <a:tcPr marL="68580" marR="68580" marT="0" marB="0"/>
                </a:tc>
                <a:tc>
                  <a:txBody>
                    <a:bodyPr/>
                    <a:lstStyle/>
                    <a:p>
                      <a:pPr>
                        <a:tabLst>
                          <a:tab pos="3600450" algn="l"/>
                        </a:tabLst>
                      </a:pPr>
                      <a:r>
                        <a:rPr lang="fr-CH" sz="700" noProof="0" dirty="0" smtClean="0">
                          <a:solidFill>
                            <a:schemeClr val="tx1"/>
                          </a:solidFill>
                          <a:effectLst/>
                        </a:rPr>
                        <a:t>Placements - Revenus </a:t>
                      </a:r>
                      <a:endParaRPr lang="fr-CH" sz="700" noProof="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Les revenus des placements à court terme et à long terme sont comptabilisés conformément aux normes comptables applicables.</a:t>
                      </a:r>
                      <a:endParaRPr lang="en-US" sz="700" dirty="0">
                        <a:solidFill>
                          <a:schemeClr val="tx1"/>
                        </a:solidFill>
                        <a:effectLst/>
                      </a:endParaRPr>
                    </a:p>
                  </a:txBody>
                  <a:tcPr marL="68580" marR="68580" marT="0" marB="0"/>
                </a:tc>
                <a:tc>
                  <a:txBody>
                    <a:bodyPr/>
                    <a:lstStyle/>
                    <a:p>
                      <a:pPr>
                        <a:tabLst>
                          <a:tab pos="3600450" algn="l"/>
                        </a:tabLst>
                      </a:pPr>
                      <a:endParaRPr lang="en-US" sz="700" dirty="0">
                        <a:solidFill>
                          <a:schemeClr val="tx1"/>
                        </a:solidFill>
                        <a:effectLst/>
                      </a:endParaRPr>
                    </a:p>
                  </a:txBody>
                  <a:tcPr marL="68580" marR="68580" marT="0" marB="0" anchor="ctr"/>
                </a:tc>
                <a:extLst>
                  <a:ext uri="{0D108BD9-81ED-4DB2-BD59-A6C34878D82A}">
                    <a16:rowId xmlns:a16="http://schemas.microsoft.com/office/drawing/2014/main" val="1277241676"/>
                  </a:ext>
                </a:extLst>
              </a:tr>
              <a:tr h="910349">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baseline="0" dirty="0" smtClean="0">
                          <a:effectLst/>
                        </a:rPr>
                        <a:t>2.14</a:t>
                      </a:r>
                      <a:r>
                        <a:rPr lang="en-US" sz="700" i="1" baseline="0" dirty="0" smtClean="0">
                          <a:effectLst/>
                        </a:rPr>
                        <a:t>bis</a:t>
                      </a:r>
                    </a:p>
                    <a:p>
                      <a:pPr>
                        <a:tabLst>
                          <a:tab pos="3600450" algn="l"/>
                        </a:tabLst>
                      </a:pPr>
                      <a:endParaRPr lang="en-US" sz="700" baseline="0" dirty="0" smtClean="0">
                        <a:effectLst/>
                      </a:endParaRPr>
                    </a:p>
                  </a:txBody>
                  <a:tcPr marL="68580" marR="68580" marT="0" marB="0"/>
                </a:tc>
                <a:tc rowSpan="3">
                  <a:txBody>
                    <a:bodyPr/>
                    <a:lstStyle/>
                    <a:p>
                      <a:pPr>
                        <a:tabLst>
                          <a:tab pos="3600450" algn="l"/>
                        </a:tabLst>
                      </a:pPr>
                      <a:r>
                        <a:rPr lang="fr-CH" sz="700" dirty="0" smtClean="0">
                          <a:solidFill>
                            <a:schemeClr val="tx1"/>
                          </a:solidFill>
                          <a:effectLst/>
                        </a:rPr>
                        <a:t>Établissement de rapports sur </a:t>
                      </a:r>
                      <a:r>
                        <a:rPr lang="fr-CH" sz="700" dirty="0" smtClean="0">
                          <a:solidFill>
                            <a:schemeClr val="tx1"/>
                          </a:solidFill>
                          <a:effectLst/>
                        </a:rPr>
                        <a:t>l’exécution </a:t>
                      </a:r>
                      <a:r>
                        <a:rPr lang="fr-CH" sz="700" dirty="0" smtClean="0">
                          <a:solidFill>
                            <a:schemeClr val="tx1"/>
                          </a:solidFill>
                          <a:effectLst/>
                        </a:rPr>
                        <a:t>du programme et la performance financière</a:t>
                      </a:r>
                      <a:endParaRPr lang="en-US" sz="70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nchor="ctr"/>
                </a:tc>
                <a:tc rowSpan="2">
                  <a:txBody>
                    <a:bodyPr/>
                    <a:lstStyle/>
                    <a:p>
                      <a:pPr>
                        <a:tabLst>
                          <a:tab pos="3600450" algn="l"/>
                        </a:tabLst>
                      </a:pPr>
                      <a:r>
                        <a:rPr lang="fr-CH" sz="700" dirty="0" smtClean="0">
                          <a:solidFill>
                            <a:schemeClr val="tx1"/>
                          </a:solidFill>
                          <a:effectLst/>
                        </a:rPr>
                        <a:t>Le rapport sur </a:t>
                      </a:r>
                      <a:r>
                        <a:rPr lang="fr-CH" sz="700" dirty="0" smtClean="0">
                          <a:solidFill>
                            <a:schemeClr val="tx1"/>
                          </a:solidFill>
                          <a:effectLst/>
                        </a:rPr>
                        <a:t>l’exécution </a:t>
                      </a:r>
                      <a:r>
                        <a:rPr lang="fr-CH" sz="700" dirty="0" smtClean="0">
                          <a:solidFill>
                            <a:schemeClr val="tx1"/>
                          </a:solidFill>
                          <a:effectLst/>
                        </a:rPr>
                        <a:t>du programme et la gestion financière de la deuxième année de </a:t>
                      </a:r>
                      <a:r>
                        <a:rPr lang="fr-CH" sz="700" dirty="0" smtClean="0">
                          <a:solidFill>
                            <a:schemeClr val="tx1"/>
                          </a:solidFill>
                          <a:effectLst/>
                        </a:rPr>
                        <a:t>l’exercice </a:t>
                      </a:r>
                      <a:r>
                        <a:rPr lang="fr-CH" sz="700" dirty="0" smtClean="0">
                          <a:solidFill>
                            <a:schemeClr val="tx1"/>
                          </a:solidFill>
                          <a:effectLst/>
                        </a:rPr>
                        <a:t>biennal comprend les informations financières suivantes :</a:t>
                      </a:r>
                      <a:endParaRPr lang="en-US" sz="700" dirty="0" smtClean="0">
                        <a:solidFill>
                          <a:schemeClr val="tx1"/>
                        </a:solidFill>
                        <a:effectLst/>
                      </a:endParaRPr>
                    </a:p>
                    <a:p>
                      <a:pPr>
                        <a:tabLst>
                          <a:tab pos="3600450" algn="l"/>
                        </a:tabLst>
                      </a:pPr>
                      <a:r>
                        <a:rPr lang="fr-CH" sz="700" dirty="0" smtClean="0">
                          <a:solidFill>
                            <a:schemeClr val="tx1"/>
                          </a:solidFill>
                          <a:effectLst/>
                        </a:rPr>
                        <a:t>a) un état budgétaire et les recettes et dépenses effectives pour </a:t>
                      </a:r>
                      <a:r>
                        <a:rPr lang="fr-CH" sz="700" dirty="0" smtClean="0">
                          <a:solidFill>
                            <a:schemeClr val="tx1"/>
                          </a:solidFill>
                          <a:effectLst/>
                        </a:rPr>
                        <a:t>l’exercice </a:t>
                      </a:r>
                      <a:r>
                        <a:rPr lang="fr-CH" sz="700" dirty="0" smtClean="0">
                          <a:solidFill>
                            <a:schemeClr val="tx1"/>
                          </a:solidFill>
                          <a:effectLst/>
                        </a:rPr>
                        <a:t>financier, présenté selon la même convention comptable que le budget adopté;</a:t>
                      </a:r>
                      <a:endParaRPr lang="en-US" sz="700" dirty="0" smtClean="0">
                        <a:solidFill>
                          <a:schemeClr val="tx1"/>
                        </a:solidFill>
                        <a:effectLst/>
                      </a:endParaRPr>
                    </a:p>
                    <a:p>
                      <a:pPr>
                        <a:tabLst>
                          <a:tab pos="3600450" algn="l"/>
                        </a:tabLst>
                      </a:pPr>
                      <a:r>
                        <a:rPr lang="fr-CH" sz="700" b="0" i="0" u="none" baseline="0" dirty="0" smtClean="0">
                          <a:solidFill>
                            <a:schemeClr val="tx1"/>
                          </a:solidFill>
                          <a:effectLst/>
                        </a:rPr>
                        <a:t>b) </a:t>
                      </a:r>
                      <a:r>
                        <a:rPr lang="fr-CH" sz="700" b="0" i="0" u="none" baseline="0" dirty="0" smtClean="0">
                          <a:solidFill>
                            <a:schemeClr val="tx1"/>
                          </a:solidFill>
                          <a:effectLst/>
                        </a:rPr>
                        <a:t>l’utilisation </a:t>
                      </a:r>
                      <a:r>
                        <a:rPr lang="fr-CH" sz="700" b="0" i="0" u="none" baseline="0" dirty="0" smtClean="0">
                          <a:solidFill>
                            <a:schemeClr val="tx1"/>
                          </a:solidFill>
                          <a:effectLst/>
                        </a:rPr>
                        <a:t>des crédits ouverts, notamment :</a:t>
                      </a:r>
                      <a:endParaRPr lang="en-US" sz="700" b="0" i="0" u="none" baseline="0" dirty="0" smtClean="0">
                        <a:solidFill>
                          <a:schemeClr val="tx1"/>
                        </a:solidFill>
                        <a:effectLst/>
                      </a:endParaRPr>
                    </a:p>
                    <a:p>
                      <a:pPr>
                        <a:tabLst>
                          <a:tab pos="3600450" algn="l"/>
                        </a:tabLst>
                      </a:pPr>
                      <a:r>
                        <a:rPr lang="fr-CH" sz="700" b="0" i="0" u="none" baseline="0" dirty="0" smtClean="0">
                          <a:solidFill>
                            <a:schemeClr val="tx1"/>
                          </a:solidFill>
                          <a:effectLst/>
                        </a:rPr>
                        <a:t>i) les crédits initialement ouverts;</a:t>
                      </a:r>
                      <a:endParaRPr lang="en-US" sz="700" b="0" i="0" u="none" baseline="0" dirty="0" smtClean="0">
                        <a:solidFill>
                          <a:schemeClr val="tx1"/>
                        </a:solidFill>
                        <a:effectLst/>
                      </a:endParaRPr>
                    </a:p>
                    <a:p>
                      <a:pPr>
                        <a:tabLst>
                          <a:tab pos="3600450" algn="l"/>
                        </a:tabLst>
                      </a:pPr>
                      <a:r>
                        <a:rPr lang="fr-CH" sz="700" dirty="0" smtClean="0">
                          <a:solidFill>
                            <a:schemeClr val="tx1"/>
                          </a:solidFill>
                          <a:effectLst/>
                        </a:rPr>
                        <a:t>ii) les crédits ouverts tels </a:t>
                      </a:r>
                      <a:r>
                        <a:rPr lang="fr-CH" sz="700" dirty="0" smtClean="0">
                          <a:solidFill>
                            <a:schemeClr val="tx1"/>
                          </a:solidFill>
                          <a:effectLst/>
                        </a:rPr>
                        <a:t>qu’ils </a:t>
                      </a:r>
                      <a:r>
                        <a:rPr lang="fr-CH" sz="700" dirty="0" smtClean="0">
                          <a:solidFill>
                            <a:schemeClr val="tx1"/>
                          </a:solidFill>
                          <a:effectLst/>
                        </a:rPr>
                        <a:t>ont été modifiés pour des virements effectués par le directeur général selon </a:t>
                      </a:r>
                      <a:r>
                        <a:rPr lang="fr-CH" sz="700" dirty="0" smtClean="0">
                          <a:solidFill>
                            <a:schemeClr val="tx1"/>
                          </a:solidFill>
                          <a:effectLst/>
                        </a:rPr>
                        <a:t>l’article</a:t>
                      </a:r>
                      <a:r>
                        <a:rPr lang="fr-CH" sz="700" dirty="0" smtClean="0">
                          <a:solidFill>
                            <a:schemeClr val="tx1"/>
                          </a:solidFill>
                          <a:effectLst/>
                        </a:rPr>
                        <a:t> 5.5;</a:t>
                      </a:r>
                      <a:endParaRPr lang="en-US" sz="700" dirty="0" smtClean="0">
                        <a:solidFill>
                          <a:schemeClr val="tx1"/>
                        </a:solidFill>
                        <a:effectLst/>
                      </a:endParaRPr>
                    </a:p>
                    <a:p>
                      <a:pPr>
                        <a:tabLst>
                          <a:tab pos="3600450" algn="l"/>
                        </a:tabLst>
                      </a:pPr>
                      <a:r>
                        <a:rPr lang="fr-CH" sz="700" dirty="0" smtClean="0">
                          <a:solidFill>
                            <a:schemeClr val="tx1"/>
                          </a:solidFill>
                          <a:effectLst/>
                        </a:rPr>
                        <a:t>iii) les augmentations ou les diminutions découlant des ajustements au titre de la clause de flexibilité selon </a:t>
                      </a:r>
                      <a:r>
                        <a:rPr lang="fr-CH" sz="700" dirty="0" smtClean="0">
                          <a:solidFill>
                            <a:schemeClr val="tx1"/>
                          </a:solidFill>
                          <a:effectLst/>
                        </a:rPr>
                        <a:t>l’article</a:t>
                      </a:r>
                      <a:r>
                        <a:rPr lang="fr-CH" sz="700" dirty="0" smtClean="0">
                          <a:solidFill>
                            <a:schemeClr val="tx1"/>
                          </a:solidFill>
                          <a:effectLst/>
                        </a:rPr>
                        <a:t> 5.6;</a:t>
                      </a:r>
                      <a:endParaRPr lang="en-US" sz="700" dirty="0" smtClean="0">
                        <a:solidFill>
                          <a:schemeClr val="tx1"/>
                        </a:solidFill>
                        <a:effectLst/>
                      </a:endParaRPr>
                    </a:p>
                    <a:p>
                      <a:pPr>
                        <a:tabLst>
                          <a:tab pos="3600450" algn="l"/>
                        </a:tabLst>
                      </a:pPr>
                      <a:r>
                        <a:rPr lang="fr-CH" sz="700" dirty="0" smtClean="0">
                          <a:solidFill>
                            <a:schemeClr val="tx1"/>
                          </a:solidFill>
                          <a:effectLst/>
                        </a:rPr>
                        <a:t>Le Directeur général fournit également tous autres renseignements propres à indiquer la situation financière de </a:t>
                      </a:r>
                      <a:r>
                        <a:rPr lang="fr-CH" sz="700" dirty="0" smtClean="0">
                          <a:solidFill>
                            <a:schemeClr val="tx1"/>
                          </a:solidFill>
                          <a:effectLst/>
                        </a:rPr>
                        <a:t>l’Organisation </a:t>
                      </a:r>
                      <a:r>
                        <a:rPr lang="fr-CH" sz="700" dirty="0" smtClean="0">
                          <a:solidFill>
                            <a:schemeClr val="tx1"/>
                          </a:solidFill>
                          <a:effectLst/>
                        </a:rPr>
                        <a:t>à la date considérée.</a:t>
                      </a:r>
                      <a:endParaRPr lang="en-US" sz="700" dirty="0" smtClean="0">
                        <a:solidFill>
                          <a:schemeClr val="tx1"/>
                        </a:solidFill>
                        <a:effectLst/>
                      </a:endParaRPr>
                    </a:p>
                  </a:txBody>
                  <a:tcPr marL="68580" marR="68580" marT="0" marB="0"/>
                </a:tc>
                <a:tc rowSpan="2">
                  <a:txBody>
                    <a:bodyPr/>
                    <a:lstStyle/>
                    <a:p>
                      <a:pPr>
                        <a:tabLst>
                          <a:tab pos="3600450" algn="l"/>
                        </a:tabLst>
                      </a:pPr>
                      <a:r>
                        <a:rPr lang="fr-CH" sz="700" dirty="0" smtClean="0">
                          <a:solidFill>
                            <a:schemeClr val="tx1"/>
                          </a:solidFill>
                          <a:effectLst/>
                        </a:rPr>
                        <a:t>Cet article est supprimé car certains de ses éléments ont été intégrés dans </a:t>
                      </a:r>
                      <a:r>
                        <a:rPr lang="fr-CH" sz="700" dirty="0" smtClean="0">
                          <a:solidFill>
                            <a:schemeClr val="tx1"/>
                          </a:solidFill>
                          <a:effectLst/>
                        </a:rPr>
                        <a:t>l’article </a:t>
                      </a:r>
                      <a:r>
                        <a:rPr lang="fr-CH" sz="700" dirty="0" smtClean="0">
                          <a:solidFill>
                            <a:schemeClr val="tx1"/>
                          </a:solidFill>
                          <a:effectLst/>
                        </a:rPr>
                        <a:t>4.4 aux fins de clarté, de simplification et pour mieux comprendre les exigences relatives aux rapports.</a:t>
                      </a:r>
                      <a:r>
                        <a:rPr lang="en-US" sz="700" dirty="0" smtClean="0">
                          <a:solidFill>
                            <a:schemeClr val="tx1"/>
                          </a:solidFill>
                          <a:effectLst/>
                        </a:rPr>
                        <a:t> </a:t>
                      </a:r>
                      <a:endParaRPr lang="en-US" sz="700" dirty="0">
                        <a:solidFill>
                          <a:schemeClr val="tx1"/>
                        </a:solidFill>
                        <a:effectLst/>
                      </a:endParaRPr>
                    </a:p>
                  </a:txBody>
                  <a:tcPr marL="68580" marR="68580" marT="0" marB="0"/>
                </a:tc>
                <a:extLst>
                  <a:ext uri="{0D108BD9-81ED-4DB2-BD59-A6C34878D82A}">
                    <a16:rowId xmlns:a16="http://schemas.microsoft.com/office/drawing/2014/main" val="665145624"/>
                  </a:ext>
                </a:extLst>
              </a:tr>
              <a:tr h="323096">
                <a:tc rowSpan="2">
                  <a:txBody>
                    <a:bodyPr/>
                    <a:lstStyle/>
                    <a:p>
                      <a:pPr>
                        <a:tabLst>
                          <a:tab pos="3600450" algn="l"/>
                        </a:tabLst>
                      </a:pPr>
                      <a:r>
                        <a:rPr lang="en-US" sz="700" baseline="0" dirty="0" smtClean="0">
                          <a:effectLst/>
                        </a:rPr>
                        <a:t>2.15</a:t>
                      </a:r>
                    </a:p>
                  </a:txBody>
                  <a:tcPr marL="68580" marR="68580" marT="0" marB="0"/>
                </a:tc>
                <a:tc vMerge="1">
                  <a:txBody>
                    <a:bodyPr/>
                    <a:lstStyle/>
                    <a:p>
                      <a:pPr>
                        <a:tabLst>
                          <a:tab pos="3600450" algn="l"/>
                        </a:tabLst>
                      </a:pPr>
                      <a:endParaRPr lang="en-US" sz="700" dirty="0">
                        <a:effectLst/>
                      </a:endParaRPr>
                    </a:p>
                  </a:txBody>
                  <a:tcPr marL="68580" marR="68580" marT="0" marB="0" anchor="ctr"/>
                </a:tc>
                <a:tc vMerge="1">
                  <a:txBody>
                    <a:bodyPr/>
                    <a:lstStyle/>
                    <a:p>
                      <a:pPr>
                        <a:tabLst>
                          <a:tab pos="3600450" algn="l"/>
                        </a:tabLst>
                      </a:pPr>
                      <a:endParaRPr lang="en-US" sz="700" dirty="0">
                        <a:effectLst/>
                      </a:endParaRPr>
                    </a:p>
                  </a:txBody>
                  <a:tcPr marL="68580" marR="68580" marT="0" marB="0"/>
                </a:tc>
                <a:tc vMerge="1">
                  <a:txBody>
                    <a:bodyPr/>
                    <a:lstStyle/>
                    <a:p>
                      <a:pPr>
                        <a:tabLst>
                          <a:tab pos="3600450" algn="l"/>
                        </a:tabLst>
                      </a:pPr>
                      <a:endParaRPr lang="en-US" sz="700" dirty="0">
                        <a:effectLst/>
                      </a:endParaRPr>
                    </a:p>
                  </a:txBody>
                  <a:tcPr marL="68580" marR="68580" marT="0" marB="0" anchor="ctr"/>
                </a:tc>
                <a:extLst>
                  <a:ext uri="{0D108BD9-81ED-4DB2-BD59-A6C34878D82A}">
                    <a16:rowId xmlns:a16="http://schemas.microsoft.com/office/drawing/2014/main" val="2844673253"/>
                  </a:ext>
                </a:extLst>
              </a:tr>
              <a:tr h="435004">
                <a:tc vMerge="1">
                  <a:txBody>
                    <a:bodyPr/>
                    <a:lstStyle/>
                    <a:p>
                      <a:endParaRPr lang="en-US"/>
                    </a:p>
                  </a:txBody>
                  <a:tcPr/>
                </a:tc>
                <a:tc vMerge="1">
                  <a:txBody>
                    <a:bodyPr/>
                    <a:lstStyle/>
                    <a:p>
                      <a:endParaRPr lang="en-US"/>
                    </a:p>
                  </a:txBody>
                  <a:tcPr/>
                </a:tc>
                <a:tc>
                  <a:txBody>
                    <a:bodyPr/>
                    <a:lstStyle/>
                    <a:p>
                      <a:pPr>
                        <a:tabLst>
                          <a:tab pos="3600450" algn="l"/>
                        </a:tabLst>
                      </a:pPr>
                      <a:r>
                        <a:rPr lang="fr-CH" sz="700" dirty="0" smtClean="0">
                          <a:solidFill>
                            <a:schemeClr val="tx1"/>
                          </a:solidFill>
                          <a:effectLst/>
                        </a:rPr>
                        <a:t>Le Directeur général établit un système pour la planification et la direction de </a:t>
                      </a:r>
                      <a:r>
                        <a:rPr lang="fr-CH" sz="700" dirty="0" smtClean="0">
                          <a:solidFill>
                            <a:schemeClr val="tx1"/>
                          </a:solidFill>
                          <a:effectLst/>
                        </a:rPr>
                        <a:t>l’élaboration </a:t>
                      </a:r>
                      <a:r>
                        <a:rPr lang="fr-CH" sz="700" dirty="0" smtClean="0">
                          <a:solidFill>
                            <a:schemeClr val="tx1"/>
                          </a:solidFill>
                          <a:effectLst/>
                        </a:rPr>
                        <a:t>des décisions ainsi que </a:t>
                      </a:r>
                      <a:r>
                        <a:rPr lang="fr-CH" sz="700" dirty="0" smtClean="0">
                          <a:solidFill>
                            <a:schemeClr val="tx1"/>
                          </a:solidFill>
                          <a:effectLst/>
                        </a:rPr>
                        <a:t>l’utilisation </a:t>
                      </a:r>
                      <a:r>
                        <a:rPr lang="fr-CH" sz="700" dirty="0" smtClean="0">
                          <a:solidFill>
                            <a:schemeClr val="tx1"/>
                          </a:solidFill>
                          <a:effectLst/>
                        </a:rPr>
                        <a:t>à cet égard </a:t>
                      </a:r>
                      <a:r>
                        <a:rPr lang="fr-CH" sz="700" dirty="0" smtClean="0">
                          <a:solidFill>
                            <a:schemeClr val="tx1"/>
                          </a:solidFill>
                          <a:effectLst/>
                        </a:rPr>
                        <a:t>d’informations </a:t>
                      </a:r>
                      <a:r>
                        <a:rPr lang="fr-CH" sz="700" dirty="0" smtClean="0">
                          <a:solidFill>
                            <a:schemeClr val="tx1"/>
                          </a:solidFill>
                          <a:effectLst/>
                        </a:rPr>
                        <a:t>propices à </a:t>
                      </a:r>
                      <a:r>
                        <a:rPr lang="fr-CH" sz="700" dirty="0" smtClean="0">
                          <a:solidFill>
                            <a:schemeClr val="tx1"/>
                          </a:solidFill>
                          <a:effectLst/>
                        </a:rPr>
                        <a:t>l’évaluation</a:t>
                      </a:r>
                      <a:r>
                        <a:rPr lang="fr-CH" sz="700" dirty="0" smtClean="0">
                          <a:solidFill>
                            <a:schemeClr val="tx1"/>
                          </a:solidFill>
                          <a:effectLst/>
                        </a:rPr>
                        <a:t>.</a:t>
                      </a:r>
                      <a:endParaRPr lang="en-US" sz="700" dirty="0">
                        <a:solidFill>
                          <a:schemeClr val="tx1"/>
                        </a:solidFill>
                        <a:effectLst/>
                      </a:endParaRPr>
                    </a:p>
                  </a:txBody>
                  <a:tcPr marL="68580" marR="68580" marT="0" marB="0"/>
                </a:tc>
                <a:tc>
                  <a:txBody>
                    <a:bodyPr/>
                    <a:lstStyle/>
                    <a:p>
                      <a:r>
                        <a:rPr lang="fr-CH" sz="700" dirty="0" smtClean="0">
                          <a:solidFill>
                            <a:schemeClr val="tx1"/>
                          </a:solidFill>
                        </a:rPr>
                        <a:t>Cet article est supprimé car ses dispositions ont été incluses dans la section Planification et dans la section Suivi et contrôle.</a:t>
                      </a:r>
                      <a:r>
                        <a:rPr lang="en-US" sz="700" dirty="0" smtClean="0">
                          <a:solidFill>
                            <a:schemeClr val="tx1"/>
                          </a:solidFill>
                        </a:rPr>
                        <a:t> </a:t>
                      </a:r>
                      <a:endParaRPr lang="en-US" sz="700" dirty="0">
                        <a:solidFill>
                          <a:schemeClr val="tx1"/>
                        </a:solidFill>
                      </a:endParaRPr>
                    </a:p>
                  </a:txBody>
                  <a:tcPr marL="68580" marR="68580" marT="0" marB="0"/>
                </a:tc>
                <a:extLst>
                  <a:ext uri="{0D108BD9-81ED-4DB2-BD59-A6C34878D82A}">
                    <a16:rowId xmlns:a16="http://schemas.microsoft.com/office/drawing/2014/main" val="2817110026"/>
                  </a:ext>
                </a:extLst>
              </a:tr>
            </a:tbl>
          </a:graphicData>
        </a:graphic>
      </p:graphicFrame>
    </p:spTree>
    <p:extLst>
      <p:ext uri="{BB962C8B-B14F-4D97-AF65-F5344CB8AC3E}">
        <p14:creationId xmlns:p14="http://schemas.microsoft.com/office/powerpoint/2010/main" val="328907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eaLnBrk="1" hangingPunct="1"/>
            <a:r>
              <a:rPr lang="fr-FR" sz="2800" b="1" dirty="0" smtClean="0">
                <a:solidFill>
                  <a:srgbClr val="000000"/>
                </a:solidFill>
              </a:rPr>
              <a:t>Nouvelles règles proposées</a:t>
            </a:r>
            <a:endParaRPr lang="fr-FR" sz="28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graphicFrame>
        <p:nvGraphicFramePr>
          <p:cNvPr id="2" name="Table 1"/>
          <p:cNvGraphicFramePr>
            <a:graphicFrameLocks noGrp="1"/>
          </p:cNvGraphicFramePr>
          <p:nvPr>
            <p:custDataLst>
              <p:tags r:id="rId3"/>
            </p:custDataLst>
            <p:extLst>
              <p:ext uri="{D42A27DB-BD31-4B8C-83A1-F6EECF244321}">
                <p14:modId xmlns:p14="http://schemas.microsoft.com/office/powerpoint/2010/main" val="2277205045"/>
              </p:ext>
            </p:extLst>
          </p:nvPr>
        </p:nvGraphicFramePr>
        <p:xfrm>
          <a:off x="467544" y="1203599"/>
          <a:ext cx="8219256" cy="2879940"/>
        </p:xfrm>
        <a:graphic>
          <a:graphicData uri="http://schemas.openxmlformats.org/drawingml/2006/table">
            <a:tbl>
              <a:tblPr firstRow="1" firstCol="1" bandRow="1">
                <a:tableStyleId>{5C22544A-7EE6-4342-B048-85BDC9FD1C3A}</a:tableStyleId>
              </a:tblPr>
              <a:tblGrid>
                <a:gridCol w="798792">
                  <a:extLst>
                    <a:ext uri="{9D8B030D-6E8A-4147-A177-3AD203B41FA5}">
                      <a16:colId xmlns:a16="http://schemas.microsoft.com/office/drawing/2014/main" val="2521934618"/>
                    </a:ext>
                  </a:extLst>
                </a:gridCol>
                <a:gridCol w="1001408">
                  <a:extLst>
                    <a:ext uri="{9D8B030D-6E8A-4147-A177-3AD203B41FA5}">
                      <a16:colId xmlns:a16="http://schemas.microsoft.com/office/drawing/2014/main" val="2733110947"/>
                    </a:ext>
                  </a:extLst>
                </a:gridCol>
                <a:gridCol w="3945568">
                  <a:extLst>
                    <a:ext uri="{9D8B030D-6E8A-4147-A177-3AD203B41FA5}">
                      <a16:colId xmlns:a16="http://schemas.microsoft.com/office/drawing/2014/main" val="2834881570"/>
                    </a:ext>
                  </a:extLst>
                </a:gridCol>
                <a:gridCol w="2473488">
                  <a:extLst>
                    <a:ext uri="{9D8B030D-6E8A-4147-A177-3AD203B41FA5}">
                      <a16:colId xmlns:a16="http://schemas.microsoft.com/office/drawing/2014/main" val="2833569326"/>
                    </a:ext>
                  </a:extLst>
                </a:gridCol>
              </a:tblGrid>
              <a:tr h="387179">
                <a:tc>
                  <a:txBody>
                    <a:bodyPr/>
                    <a:lstStyle/>
                    <a:p>
                      <a:pPr>
                        <a:tabLst>
                          <a:tab pos="3600450" algn="l"/>
                        </a:tabLst>
                      </a:pPr>
                      <a:r>
                        <a:rPr lang="fr-CH" sz="700" u="sng" noProof="0" dirty="0" smtClean="0">
                          <a:solidFill>
                            <a:schemeClr val="tx1"/>
                          </a:solidFill>
                          <a:effectLst/>
                        </a:rPr>
                        <a:t>Nouvelle règle</a:t>
                      </a:r>
                      <a:endParaRPr lang="fr-CH" sz="700" noProof="0" dirty="0">
                        <a:solidFill>
                          <a:schemeClr val="tx1"/>
                        </a:solidFill>
                        <a:effectLst/>
                        <a:latin typeface="Times New Roman" panose="02020603050405020304" pitchFamily="18" charset="0"/>
                      </a:endParaRPr>
                    </a:p>
                  </a:txBody>
                  <a:tcPr marL="68580" marR="68580" marT="0" marB="0" anchor="ctr"/>
                </a:tc>
                <a:tc>
                  <a:txBody>
                    <a:bodyPr/>
                    <a:lstStyle/>
                    <a:p>
                      <a:pPr>
                        <a:tabLst>
                          <a:tab pos="3600450" algn="l"/>
                        </a:tabLst>
                      </a:pPr>
                      <a:r>
                        <a:rPr lang="fr-CH" sz="700" u="sng" noProof="0" dirty="0" smtClean="0">
                          <a:solidFill>
                            <a:schemeClr val="tx1"/>
                          </a:solidFill>
                          <a:effectLst/>
                        </a:rPr>
                        <a:t>Thème</a:t>
                      </a:r>
                      <a:endParaRPr lang="fr-CH" sz="700" noProof="0" dirty="0">
                        <a:solidFill>
                          <a:schemeClr val="tx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u="sng" noProof="0" dirty="0" smtClean="0">
                          <a:solidFill>
                            <a:schemeClr val="tx1"/>
                          </a:solidFill>
                          <a:effectLst/>
                        </a:rPr>
                        <a:t>Nouveau texte proposé</a:t>
                      </a:r>
                      <a:endParaRPr lang="fr-CH" sz="700" noProof="0" dirty="0" smtClean="0">
                        <a:solidFill>
                          <a:schemeClr val="tx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u="sng" dirty="0" smtClean="0">
                          <a:solidFill>
                            <a:schemeClr val="tx1"/>
                          </a:solidFill>
                          <a:effectLst/>
                        </a:rPr>
                        <a:t>Raison de la modification</a:t>
                      </a:r>
                      <a:endParaRPr lang="en-US" sz="700" dirty="0" smtClean="0">
                        <a:solidFill>
                          <a:schemeClr val="tx1"/>
                        </a:solidFill>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47748153"/>
                  </a:ext>
                </a:extLst>
              </a:tr>
              <a:tr h="1124991">
                <a:tc>
                  <a:txBody>
                    <a:bodyPr/>
                    <a:lstStyle/>
                    <a:p>
                      <a:pPr>
                        <a:tabLst>
                          <a:tab pos="3600450" algn="l"/>
                        </a:tabLst>
                      </a:pPr>
                      <a:r>
                        <a:rPr lang="en-US" sz="700" dirty="0" smtClean="0">
                          <a:solidFill>
                            <a:schemeClr val="accent5">
                              <a:lumMod val="10000"/>
                            </a:schemeClr>
                          </a:solidFill>
                          <a:effectLst/>
                        </a:rPr>
                        <a:t>101.6</a:t>
                      </a:r>
                    </a:p>
                  </a:txBody>
                  <a:tcPr marL="68580" marR="68580" marT="0" marB="0"/>
                </a:tc>
                <a:tc>
                  <a:txBody>
                    <a:bodyPr/>
                    <a:lstStyle/>
                    <a:p>
                      <a:pPr>
                        <a:tabLst>
                          <a:tab pos="3600450" algn="l"/>
                        </a:tabLst>
                      </a:pPr>
                      <a:r>
                        <a:rPr lang="fr-CH" sz="700" noProof="0" dirty="0" smtClean="0">
                          <a:solidFill>
                            <a:schemeClr val="tx1"/>
                          </a:solidFill>
                          <a:effectLst/>
                        </a:rPr>
                        <a:t>Principes directeurs</a:t>
                      </a:r>
                      <a:endParaRPr lang="fr-CH" sz="700" noProof="0" dirty="0" smtClean="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Dans la gestion des activités de </a:t>
                      </a:r>
                      <a:r>
                        <a:rPr lang="fr-CH" sz="700" dirty="0" smtClean="0">
                          <a:solidFill>
                            <a:schemeClr val="tx1"/>
                          </a:solidFill>
                          <a:effectLst/>
                        </a:rPr>
                        <a:t>l’Organisation </a:t>
                      </a:r>
                      <a:r>
                        <a:rPr lang="fr-CH" sz="700" dirty="0" smtClean="0">
                          <a:solidFill>
                            <a:schemeClr val="tx1"/>
                          </a:solidFill>
                          <a:effectLst/>
                        </a:rPr>
                        <a:t>conformément au Règlement financier et à son règlement </a:t>
                      </a:r>
                      <a:r>
                        <a:rPr lang="fr-CH" sz="700" dirty="0" smtClean="0">
                          <a:solidFill>
                            <a:schemeClr val="tx1"/>
                          </a:solidFill>
                          <a:effectLst/>
                        </a:rPr>
                        <a:t>d’exécution</a:t>
                      </a:r>
                      <a:r>
                        <a:rPr lang="fr-CH" sz="700" dirty="0" smtClean="0">
                          <a:solidFill>
                            <a:schemeClr val="tx1"/>
                          </a:solidFill>
                          <a:effectLst/>
                        </a:rPr>
                        <a:t>, les principes suivants doivent être observés :</a:t>
                      </a:r>
                      <a:endParaRPr lang="en-US" sz="700" dirty="0" smtClean="0">
                        <a:solidFill>
                          <a:schemeClr val="tx1"/>
                        </a:solidFill>
                        <a:effectLst/>
                      </a:endParaRPr>
                    </a:p>
                    <a:p>
                      <a:pPr>
                        <a:tabLst>
                          <a:tab pos="3600450" algn="l"/>
                        </a:tabLst>
                      </a:pPr>
                      <a:r>
                        <a:rPr lang="fr-CH" sz="700" b="0" i="0" u="none" baseline="0" dirty="0" smtClean="0">
                          <a:solidFill>
                            <a:schemeClr val="tx1"/>
                          </a:solidFill>
                          <a:effectLst/>
                        </a:rPr>
                        <a:t>1. Prise de décision fondée sur les résultats et tenant compte des risques, conformément au cadre établi par le Directeur général;</a:t>
                      </a: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2. Conformité avec les décisions des assemblées de </a:t>
                      </a:r>
                      <a:r>
                        <a:rPr lang="fr-CH" sz="700" b="0" i="0" u="none" baseline="0" dirty="0" smtClean="0">
                          <a:solidFill>
                            <a:schemeClr val="tx1"/>
                          </a:solidFill>
                          <a:effectLst/>
                        </a:rPr>
                        <a:t>l’OMPI</a:t>
                      </a:r>
                      <a:r>
                        <a:rPr lang="fr-CH" sz="700" b="0" i="0" u="none" baseline="0" dirty="0" smtClean="0">
                          <a:solidFill>
                            <a:schemeClr val="tx1"/>
                          </a:solidFill>
                          <a:effectLst/>
                        </a:rPr>
                        <a:t>;</a:t>
                      </a:r>
                      <a:endParaRPr lang="en-US" sz="700" b="0" i="0" u="none" baseline="0" dirty="0" smtClean="0">
                        <a:solidFill>
                          <a:schemeClr val="tx1"/>
                        </a:solidFill>
                        <a:effectLst/>
                      </a:endParaRPr>
                    </a:p>
                    <a:p>
                      <a:pPr>
                        <a:tabLst>
                          <a:tab pos="3600450" algn="l"/>
                        </a:tabLst>
                      </a:pPr>
                      <a:r>
                        <a:rPr lang="fr-CH" sz="700" b="0" i="0" u="none" baseline="0" dirty="0" smtClean="0">
                          <a:solidFill>
                            <a:schemeClr val="tx1"/>
                          </a:solidFill>
                          <a:effectLst/>
                        </a:rPr>
                        <a:t>3. Contrôles internes efficaces et rationnels, notamment en ce qui concerne la séparation des tâches et les contrôles croisés, conformément au système de contrôle interne établi;</a:t>
                      </a:r>
                      <a:endParaRPr lang="en-US" sz="700" b="0" i="0" u="none" baseline="0" dirty="0" smtClean="0">
                        <a:solidFill>
                          <a:schemeClr val="tx1"/>
                        </a:solidFill>
                        <a:effectLst/>
                      </a:endParaRPr>
                    </a:p>
                    <a:p>
                      <a:pPr>
                        <a:tabLst>
                          <a:tab pos="3600450" algn="l"/>
                        </a:tabLst>
                      </a:pPr>
                      <a:r>
                        <a:rPr lang="fr-CH" sz="700" b="0" i="0" u="none" baseline="0" dirty="0" smtClean="0">
                          <a:solidFill>
                            <a:schemeClr val="tx1"/>
                          </a:solidFill>
                          <a:effectLst/>
                        </a:rPr>
                        <a:t>4. Prévention des malversations financières, conformément aux textes administratifs; et</a:t>
                      </a:r>
                      <a:endParaRPr lang="en-US" sz="700" b="0" i="0" u="none" baseline="0" dirty="0" smtClean="0">
                        <a:solidFill>
                          <a:schemeClr val="tx1"/>
                        </a:solidFill>
                        <a:effectLst/>
                      </a:endParaRPr>
                    </a:p>
                    <a:p>
                      <a:pPr>
                        <a:tabLst>
                          <a:tab pos="3600450" algn="l"/>
                        </a:tabLst>
                      </a:pPr>
                      <a:r>
                        <a:rPr lang="fr-CH" sz="700" b="0" i="0" u="none" baseline="0" dirty="0" smtClean="0">
                          <a:solidFill>
                            <a:schemeClr val="tx1"/>
                          </a:solidFill>
                          <a:effectLst/>
                        </a:rPr>
                        <a:t>5. Prévention des conflits </a:t>
                      </a:r>
                      <a:r>
                        <a:rPr lang="fr-CH" sz="700" b="0" i="0" u="none" baseline="0" dirty="0" smtClean="0">
                          <a:solidFill>
                            <a:schemeClr val="tx1"/>
                          </a:solidFill>
                          <a:effectLst/>
                        </a:rPr>
                        <a:t>d’intérêts</a:t>
                      </a:r>
                      <a:r>
                        <a:rPr lang="fr-CH" sz="700" b="0" i="0" u="none" baseline="0" dirty="0" smtClean="0">
                          <a:solidFill>
                            <a:schemeClr val="tx1"/>
                          </a:solidFill>
                          <a:effectLst/>
                        </a:rPr>
                        <a:t>, ainsi que divulgation financière et déclaration </a:t>
                      </a:r>
                      <a:r>
                        <a:rPr lang="fr-CH" sz="700" b="0" i="0" u="none" baseline="0" dirty="0" smtClean="0">
                          <a:solidFill>
                            <a:schemeClr val="tx1"/>
                          </a:solidFill>
                          <a:effectLst/>
                        </a:rPr>
                        <a:t>d’intérêts</a:t>
                      </a:r>
                      <a:r>
                        <a:rPr lang="fr-CH" sz="700" b="0" i="0" u="none" baseline="0" dirty="0" smtClean="0">
                          <a:solidFill>
                            <a:schemeClr val="tx1"/>
                          </a:solidFill>
                          <a:effectLst/>
                        </a:rPr>
                        <a:t>, conformément aux textes administratifs.</a:t>
                      </a:r>
                      <a:endParaRPr lang="en-US" sz="700" b="0" i="0" u="none" baseline="0" dirty="0" smtClean="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Il </a:t>
                      </a:r>
                      <a:r>
                        <a:rPr lang="fr-CH" sz="700" dirty="0" smtClean="0">
                          <a:solidFill>
                            <a:schemeClr val="tx1"/>
                          </a:solidFill>
                          <a:effectLst/>
                        </a:rPr>
                        <a:t>s’agit d’une </a:t>
                      </a:r>
                      <a:r>
                        <a:rPr lang="fr-CH" sz="700" dirty="0" smtClean="0">
                          <a:solidFill>
                            <a:schemeClr val="tx1"/>
                          </a:solidFill>
                          <a:effectLst/>
                        </a:rPr>
                        <a:t>nouvelle règle introduite afin de tenir compte des meilleures pratiques.</a:t>
                      </a:r>
                      <a:r>
                        <a:rPr lang="en-US" sz="700" dirty="0" smtClean="0">
                          <a:solidFill>
                            <a:schemeClr val="tx1"/>
                          </a:solidFill>
                          <a:effectLst/>
                        </a:rPr>
                        <a:t> </a:t>
                      </a:r>
                      <a:r>
                        <a:rPr lang="fr-CH" sz="700" dirty="0" smtClean="0">
                          <a:solidFill>
                            <a:schemeClr val="tx1"/>
                          </a:solidFill>
                          <a:effectLst/>
                        </a:rPr>
                        <a:t>Des principes directeurs sur </a:t>
                      </a:r>
                      <a:r>
                        <a:rPr lang="fr-CH" sz="700" dirty="0" smtClean="0">
                          <a:solidFill>
                            <a:schemeClr val="tx1"/>
                          </a:solidFill>
                          <a:effectLst/>
                        </a:rPr>
                        <a:t>l’administration </a:t>
                      </a:r>
                      <a:r>
                        <a:rPr lang="fr-CH" sz="700" dirty="0" smtClean="0">
                          <a:solidFill>
                            <a:schemeClr val="tx1"/>
                          </a:solidFill>
                          <a:effectLst/>
                        </a:rPr>
                        <a:t>des activités conformément au Règlement financier et à son règlement </a:t>
                      </a:r>
                      <a:r>
                        <a:rPr lang="fr-CH" sz="700" dirty="0" smtClean="0">
                          <a:solidFill>
                            <a:schemeClr val="tx1"/>
                          </a:solidFill>
                          <a:effectLst/>
                        </a:rPr>
                        <a:t>d’exécution </a:t>
                      </a:r>
                      <a:r>
                        <a:rPr lang="fr-CH" sz="700" dirty="0" smtClean="0">
                          <a:solidFill>
                            <a:schemeClr val="tx1"/>
                          </a:solidFill>
                          <a:effectLst/>
                        </a:rPr>
                        <a:t>ont été ajoutés.</a:t>
                      </a:r>
                      <a:r>
                        <a:rPr lang="en-US" sz="700" dirty="0" smtClean="0">
                          <a:solidFill>
                            <a:schemeClr val="tx1"/>
                          </a:solidFill>
                          <a:effectLst/>
                        </a:rPr>
                        <a:t> </a:t>
                      </a:r>
                    </a:p>
                  </a:txBody>
                  <a:tcPr marL="68580" marR="68580" marT="0" marB="0"/>
                </a:tc>
                <a:extLst>
                  <a:ext uri="{0D108BD9-81ED-4DB2-BD59-A6C34878D82A}">
                    <a16:rowId xmlns:a16="http://schemas.microsoft.com/office/drawing/2014/main" val="990582903"/>
                  </a:ext>
                </a:extLst>
              </a:tr>
              <a:tr h="533400">
                <a:tc>
                  <a:txBody>
                    <a:bodyPr/>
                    <a:lstStyle/>
                    <a:p>
                      <a:pPr>
                        <a:tabLst>
                          <a:tab pos="3600450" algn="l"/>
                        </a:tabLst>
                      </a:pPr>
                      <a:r>
                        <a:rPr lang="en-US" sz="700" baseline="0" dirty="0" smtClean="0">
                          <a:solidFill>
                            <a:schemeClr val="accent5">
                              <a:lumMod val="10000"/>
                            </a:schemeClr>
                          </a:solidFill>
                          <a:effectLst/>
                          <a:latin typeface="+mn-lt"/>
                        </a:rPr>
                        <a:t>102.2</a:t>
                      </a:r>
                    </a:p>
                  </a:txBody>
                  <a:tcPr marL="68580" marR="68580" marT="0" marB="0"/>
                </a:tc>
                <a:tc>
                  <a:txBody>
                    <a:bodyPr/>
                    <a:lstStyle/>
                    <a:p>
                      <a:pPr>
                        <a:tabLst>
                          <a:tab pos="3600450" algn="l"/>
                        </a:tabLst>
                      </a:pPr>
                      <a:r>
                        <a:rPr lang="fr-CH" sz="700" noProof="0" dirty="0" smtClean="0">
                          <a:solidFill>
                            <a:schemeClr val="tx1"/>
                          </a:solidFill>
                          <a:effectLst/>
                        </a:rPr>
                        <a:t>Fonds thématiques</a:t>
                      </a:r>
                      <a:endParaRPr lang="fr-CH" sz="700" noProof="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Le contrôleur classe les fonds fiduciaires comme fonds thématiques </a:t>
                      </a:r>
                      <a:r>
                        <a:rPr lang="fr-CH" sz="700" dirty="0" smtClean="0">
                          <a:solidFill>
                            <a:schemeClr val="tx1"/>
                          </a:solidFill>
                          <a:effectLst/>
                        </a:rPr>
                        <a:t>s’ils </a:t>
                      </a:r>
                      <a:r>
                        <a:rPr lang="fr-CH" sz="700" dirty="0" smtClean="0">
                          <a:solidFill>
                            <a:schemeClr val="tx1"/>
                          </a:solidFill>
                          <a:effectLst/>
                        </a:rPr>
                        <a:t>visent à appuyer les résultats escomptés de </a:t>
                      </a:r>
                      <a:r>
                        <a:rPr lang="fr-CH" sz="700" dirty="0" smtClean="0">
                          <a:solidFill>
                            <a:schemeClr val="tx1"/>
                          </a:solidFill>
                          <a:effectLst/>
                        </a:rPr>
                        <a:t>l’Organisation </a:t>
                      </a:r>
                      <a:r>
                        <a:rPr lang="fr-CH" sz="700" dirty="0" smtClean="0">
                          <a:solidFill>
                            <a:schemeClr val="tx1"/>
                          </a:solidFill>
                          <a:effectLst/>
                        </a:rPr>
                        <a:t>tels </a:t>
                      </a:r>
                      <a:r>
                        <a:rPr lang="fr-CH" sz="700" dirty="0" smtClean="0">
                          <a:solidFill>
                            <a:schemeClr val="tx1"/>
                          </a:solidFill>
                          <a:effectLst/>
                        </a:rPr>
                        <a:t>qu’ils </a:t>
                      </a:r>
                      <a:r>
                        <a:rPr lang="fr-CH" sz="700" dirty="0" smtClean="0">
                          <a:solidFill>
                            <a:schemeClr val="tx1"/>
                          </a:solidFill>
                          <a:effectLst/>
                        </a:rPr>
                        <a:t>sont définis dans le programme de travail et budget de </a:t>
                      </a:r>
                      <a:r>
                        <a:rPr lang="fr-CH" sz="700" dirty="0" smtClean="0">
                          <a:solidFill>
                            <a:schemeClr val="tx1"/>
                          </a:solidFill>
                          <a:effectLst/>
                        </a:rPr>
                        <a:t>l’OMPI</a:t>
                      </a:r>
                      <a:r>
                        <a:rPr lang="fr-CH" sz="700" dirty="0" smtClean="0">
                          <a:solidFill>
                            <a:schemeClr val="tx1"/>
                          </a:solidFill>
                          <a:effectLst/>
                        </a:rPr>
                        <a:t>.</a:t>
                      </a: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Cette nouvelle règle a été introduite afin de se conformer au classement des fonds thématiques du GNUDD </a:t>
                      </a:r>
                      <a:r>
                        <a:rPr lang="fr-CH" sz="700" dirty="0" smtClean="0">
                          <a:solidFill>
                            <a:schemeClr val="tx1"/>
                          </a:solidFill>
                          <a:effectLst/>
                        </a:rPr>
                        <a:t>s’ils </a:t>
                      </a:r>
                      <a:r>
                        <a:rPr lang="fr-CH" sz="700" dirty="0" smtClean="0">
                          <a:solidFill>
                            <a:schemeClr val="tx1"/>
                          </a:solidFill>
                          <a:effectLst/>
                        </a:rPr>
                        <a:t>répondent aux critères et aux définitions des normes applicables en matière de données à </a:t>
                      </a:r>
                      <a:r>
                        <a:rPr lang="fr-CH" sz="700" dirty="0" smtClean="0">
                          <a:solidFill>
                            <a:schemeClr val="tx1"/>
                          </a:solidFill>
                          <a:effectLst/>
                        </a:rPr>
                        <a:t>l’échelle </a:t>
                      </a:r>
                      <a:r>
                        <a:rPr lang="fr-CH" sz="700" dirty="0" smtClean="0">
                          <a:solidFill>
                            <a:schemeClr val="tx1"/>
                          </a:solidFill>
                          <a:effectLst/>
                        </a:rPr>
                        <a:t>du système des Nations Unies.</a:t>
                      </a:r>
                      <a:r>
                        <a:rPr lang="en-US" sz="700" dirty="0" smtClean="0">
                          <a:solidFill>
                            <a:schemeClr val="tx1"/>
                          </a:solidFill>
                          <a:effectLst/>
                        </a:rPr>
                        <a:t> </a:t>
                      </a:r>
                      <a:endParaRPr lang="en-US" sz="700" dirty="0">
                        <a:solidFill>
                          <a:schemeClr val="tx1"/>
                        </a:solidFill>
                        <a:effectLst/>
                      </a:endParaRPr>
                    </a:p>
                  </a:txBody>
                  <a:tcPr marL="68580" marR="68580" marT="0" marB="0"/>
                </a:tc>
                <a:extLst>
                  <a:ext uri="{0D108BD9-81ED-4DB2-BD59-A6C34878D82A}">
                    <a16:rowId xmlns:a16="http://schemas.microsoft.com/office/drawing/2014/main" val="3000201555"/>
                  </a:ext>
                </a:extLst>
              </a:tr>
              <a:tr h="450327">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accent5">
                              <a:lumMod val="10000"/>
                            </a:schemeClr>
                          </a:solidFill>
                          <a:effectLst/>
                        </a:rPr>
                        <a:t>103.6</a:t>
                      </a:r>
                    </a:p>
                  </a:txBody>
                  <a:tcPr marL="68580" marR="68580" marT="0" marB="0"/>
                </a:tc>
                <a:tc rowSpan="2">
                  <a:txBody>
                    <a:bodyPr/>
                    <a:lstStyle/>
                    <a:p>
                      <a:pPr>
                        <a:tabLst>
                          <a:tab pos="3600450" algn="l"/>
                        </a:tabLst>
                      </a:pPr>
                      <a:r>
                        <a:rPr lang="fr-CH" sz="700" dirty="0" smtClean="0">
                          <a:solidFill>
                            <a:schemeClr val="tx1"/>
                          </a:solidFill>
                          <a:effectLst/>
                        </a:rPr>
                        <a:t>Gestion financière des ressources humaines</a:t>
                      </a:r>
                      <a:endParaRPr lang="en-US" sz="700" dirty="0" smtClean="0">
                        <a:solidFill>
                          <a:schemeClr val="tx1"/>
                        </a:solidFill>
                        <a:effectLst/>
                      </a:endParaRPr>
                    </a:p>
                  </a:txBody>
                  <a:tcPr marL="68580" marR="68580" marT="0" marB="0" anchor="ctr"/>
                </a:tc>
                <a:tc>
                  <a:txBody>
                    <a:bodyPr/>
                    <a:lstStyle/>
                    <a:p>
                      <a:pPr>
                        <a:tabLst>
                          <a:tab pos="3600450" algn="l"/>
                        </a:tabLst>
                      </a:pPr>
                      <a:r>
                        <a:rPr lang="fr-CH" sz="700" dirty="0" smtClean="0">
                          <a:solidFill>
                            <a:schemeClr val="tx1"/>
                          </a:solidFill>
                          <a:effectLst/>
                        </a:rPr>
                        <a:t>Le programme de travail et budget approuvé fixe la limite des postes et dépenses de personnel correspondantes pour </a:t>
                      </a:r>
                      <a:r>
                        <a:rPr lang="fr-CH" sz="700" dirty="0" smtClean="0">
                          <a:solidFill>
                            <a:schemeClr val="tx1"/>
                          </a:solidFill>
                          <a:effectLst/>
                        </a:rPr>
                        <a:t>l’Organisation </a:t>
                      </a:r>
                      <a:r>
                        <a:rPr lang="fr-CH" sz="700" dirty="0" smtClean="0">
                          <a:solidFill>
                            <a:schemeClr val="tx1"/>
                          </a:solidFill>
                          <a:effectLst/>
                        </a:rPr>
                        <a:t>et les secteurs (services administratifs).</a:t>
                      </a: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Cette nouvelle règle a été créée afin de tenir compte de la pratique actuelle, consistant à établir des limites aux dotations pour les dépenses de personnel.</a:t>
                      </a:r>
                      <a:endParaRPr lang="en-US" sz="700" dirty="0">
                        <a:solidFill>
                          <a:schemeClr val="tx1"/>
                        </a:solidFill>
                        <a:effectLst/>
                      </a:endParaRPr>
                    </a:p>
                  </a:txBody>
                  <a:tcPr marL="68580" marR="68580" marT="0" marB="0"/>
                </a:tc>
                <a:extLst>
                  <a:ext uri="{0D108BD9-81ED-4DB2-BD59-A6C34878D82A}">
                    <a16:rowId xmlns:a16="http://schemas.microsoft.com/office/drawing/2014/main" val="2152376157"/>
                  </a:ext>
                </a:extLst>
              </a:tr>
              <a:tr h="384043">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accent5">
                              <a:lumMod val="10000"/>
                            </a:schemeClr>
                          </a:solidFill>
                          <a:effectLst/>
                        </a:rPr>
                        <a:t>103.7</a:t>
                      </a: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700" dirty="0" smtClean="0">
                        <a:solidFill>
                          <a:schemeClr val="accent5">
                            <a:lumMod val="10000"/>
                          </a:schemeClr>
                        </a:solidFill>
                        <a:effectLst/>
                      </a:endParaRPr>
                    </a:p>
                  </a:txBody>
                  <a:tcPr marL="68580" marR="68580" marT="0" marB="0"/>
                </a:tc>
                <a:tc vMerge="1">
                  <a:txBody>
                    <a:bodyPr/>
                    <a:lstStyle/>
                    <a:p>
                      <a:pPr>
                        <a:tabLst>
                          <a:tab pos="3600450" algn="l"/>
                        </a:tabLst>
                      </a:pPr>
                      <a:endParaRPr lang="en-US" sz="700" dirty="0">
                        <a:effectLst/>
                      </a:endParaRPr>
                    </a:p>
                  </a:txBody>
                  <a:tcPr marL="68580" marR="68580" marT="0" marB="0"/>
                </a:tc>
                <a:tc>
                  <a:txBody>
                    <a:bodyPr/>
                    <a:lstStyle/>
                    <a:p>
                      <a:pPr>
                        <a:tabLst>
                          <a:tab pos="3600450" algn="l"/>
                        </a:tabLst>
                      </a:pPr>
                      <a:r>
                        <a:rPr lang="fr-CH" sz="700" dirty="0" smtClean="0">
                          <a:solidFill>
                            <a:schemeClr val="tx1"/>
                          </a:solidFill>
                          <a:effectLst/>
                        </a:rPr>
                        <a:t>Durant </a:t>
                      </a:r>
                      <a:r>
                        <a:rPr lang="fr-CH" sz="700" dirty="0" smtClean="0">
                          <a:solidFill>
                            <a:schemeClr val="tx1"/>
                          </a:solidFill>
                          <a:effectLst/>
                        </a:rPr>
                        <a:t>l’exercice </a:t>
                      </a:r>
                      <a:r>
                        <a:rPr lang="fr-CH" sz="700" dirty="0" smtClean="0">
                          <a:solidFill>
                            <a:schemeClr val="tx1"/>
                          </a:solidFill>
                          <a:effectLst/>
                        </a:rPr>
                        <a:t>budgétaire, toutes les opérations en matière de ressources humaines ayant des incidences budgétaires nécessitent </a:t>
                      </a:r>
                      <a:r>
                        <a:rPr lang="fr-CH" sz="700" dirty="0" smtClean="0">
                          <a:solidFill>
                            <a:schemeClr val="tx1"/>
                          </a:solidFill>
                          <a:effectLst/>
                        </a:rPr>
                        <a:t>l’approbation </a:t>
                      </a:r>
                      <a:r>
                        <a:rPr lang="fr-CH" sz="700" dirty="0" smtClean="0">
                          <a:solidFill>
                            <a:schemeClr val="tx1"/>
                          </a:solidFill>
                          <a:effectLst/>
                        </a:rPr>
                        <a:t>du contrôleur.</a:t>
                      </a: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Cette nouvelle règle a été créée afin de tenir compte de la pratique actuelle en matière </a:t>
                      </a:r>
                      <a:r>
                        <a:rPr lang="fr-CH" sz="700" dirty="0" smtClean="0">
                          <a:solidFill>
                            <a:schemeClr val="tx1"/>
                          </a:solidFill>
                          <a:effectLst/>
                        </a:rPr>
                        <a:t>d’autorisation </a:t>
                      </a:r>
                      <a:r>
                        <a:rPr lang="fr-CH" sz="700" dirty="0" smtClean="0">
                          <a:solidFill>
                            <a:schemeClr val="tx1"/>
                          </a:solidFill>
                          <a:effectLst/>
                        </a:rPr>
                        <a:t>des engagements financiers pour les dépenses de personnel.</a:t>
                      </a:r>
                      <a:endParaRPr lang="en-US" sz="700" dirty="0">
                        <a:solidFill>
                          <a:schemeClr val="tx1"/>
                        </a:solidFill>
                        <a:effectLst/>
                      </a:endParaRPr>
                    </a:p>
                  </a:txBody>
                  <a:tcPr marL="68580" marR="68580" marT="0" marB="0"/>
                </a:tc>
                <a:extLst>
                  <a:ext uri="{0D108BD9-81ED-4DB2-BD59-A6C34878D82A}">
                    <a16:rowId xmlns:a16="http://schemas.microsoft.com/office/drawing/2014/main" val="239823309"/>
                  </a:ext>
                </a:extLst>
              </a:tr>
            </a:tbl>
          </a:graphicData>
        </a:graphic>
      </p:graphicFrame>
      <p:sp>
        <p:nvSpPr>
          <p:cNvPr id="3" name="Rectangle 2"/>
          <p:cNvSpPr/>
          <p:nvPr>
            <p:custDataLst>
              <p:tags r:id="rId4"/>
            </p:custDataLst>
          </p:nvPr>
        </p:nvSpPr>
        <p:spPr>
          <a:xfrm>
            <a:off x="456138" y="771552"/>
            <a:ext cx="8075239" cy="338554"/>
          </a:xfrm>
          <a:prstGeom prst="rect">
            <a:avLst/>
          </a:prstGeom>
        </p:spPr>
        <p:txBody>
          <a:bodyPr wrap="square">
            <a:spAutoFit/>
          </a:bodyPr>
          <a:lstStyle/>
          <a:p>
            <a:pPr marL="285744" indent="-285744">
              <a:buClr>
                <a:schemeClr val="accent5">
                  <a:lumMod val="50000"/>
                </a:schemeClr>
              </a:buClr>
              <a:buSzPct val="100000"/>
              <a:buFont typeface="Wingdings" panose="05000000000000000000" pitchFamily="2" charset="2"/>
              <a:buChar char="q"/>
            </a:pPr>
            <a:r>
              <a:rPr lang="fr-FR" sz="1600" dirty="0" smtClean="0">
                <a:solidFill>
                  <a:srgbClr val="000000"/>
                </a:solidFill>
              </a:rPr>
              <a:t>Ce tableau présente les neuf nouvelles </a:t>
            </a:r>
            <a:r>
              <a:rPr lang="fr-FR" sz="1600" dirty="0" smtClean="0">
                <a:solidFill>
                  <a:srgbClr val="3C8C93"/>
                </a:solidFill>
              </a:rPr>
              <a:t>règles</a:t>
            </a:r>
            <a:r>
              <a:rPr lang="fr-FR" sz="1600" dirty="0" smtClean="0">
                <a:solidFill>
                  <a:srgbClr val="000000"/>
                </a:solidFill>
              </a:rPr>
              <a:t> proposées</a:t>
            </a:r>
            <a:endParaRPr lang="fr-FR" sz="1600" dirty="0">
              <a:solidFill>
                <a:srgbClr val="000000"/>
              </a:solidFill>
            </a:endParaRPr>
          </a:p>
        </p:txBody>
      </p:sp>
    </p:spTree>
    <p:extLst>
      <p:ext uri="{BB962C8B-B14F-4D97-AF65-F5344CB8AC3E}">
        <p14:creationId xmlns:p14="http://schemas.microsoft.com/office/powerpoint/2010/main" val="808896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a:r>
              <a:rPr lang="fr-FR" sz="2800" b="1" dirty="0" smtClean="0">
                <a:solidFill>
                  <a:srgbClr val="000000"/>
                </a:solidFill>
              </a:rPr>
              <a:t>Nouvelles règles proposées </a:t>
            </a:r>
            <a:r>
              <a:rPr lang="fr-FR" sz="1600" b="1" dirty="0" smtClean="0">
                <a:solidFill>
                  <a:srgbClr val="000000"/>
                </a:solidFill>
              </a:rPr>
              <a:t>(suite)</a:t>
            </a:r>
            <a:endParaRPr lang="fr-FR" sz="16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graphicFrame>
        <p:nvGraphicFramePr>
          <p:cNvPr id="2" name="Table 1"/>
          <p:cNvGraphicFramePr>
            <a:graphicFrameLocks noGrp="1"/>
          </p:cNvGraphicFramePr>
          <p:nvPr>
            <p:custDataLst>
              <p:tags r:id="rId3"/>
            </p:custDataLst>
            <p:extLst>
              <p:ext uri="{D42A27DB-BD31-4B8C-83A1-F6EECF244321}">
                <p14:modId xmlns:p14="http://schemas.microsoft.com/office/powerpoint/2010/main" val="77898391"/>
              </p:ext>
            </p:extLst>
          </p:nvPr>
        </p:nvGraphicFramePr>
        <p:xfrm>
          <a:off x="467544" y="987575"/>
          <a:ext cx="8219256" cy="3547300"/>
        </p:xfrm>
        <a:graphic>
          <a:graphicData uri="http://schemas.openxmlformats.org/drawingml/2006/table">
            <a:tbl>
              <a:tblPr firstRow="1" firstCol="1" bandRow="1">
                <a:tableStyleId>{5C22544A-7EE6-4342-B048-85BDC9FD1C3A}</a:tableStyleId>
              </a:tblPr>
              <a:tblGrid>
                <a:gridCol w="864096">
                  <a:extLst>
                    <a:ext uri="{9D8B030D-6E8A-4147-A177-3AD203B41FA5}">
                      <a16:colId xmlns:a16="http://schemas.microsoft.com/office/drawing/2014/main" val="2521934618"/>
                    </a:ext>
                  </a:extLst>
                </a:gridCol>
                <a:gridCol w="720080">
                  <a:extLst>
                    <a:ext uri="{9D8B030D-6E8A-4147-A177-3AD203B41FA5}">
                      <a16:colId xmlns:a16="http://schemas.microsoft.com/office/drawing/2014/main" val="2733110947"/>
                    </a:ext>
                  </a:extLst>
                </a:gridCol>
                <a:gridCol w="4161592">
                  <a:extLst>
                    <a:ext uri="{9D8B030D-6E8A-4147-A177-3AD203B41FA5}">
                      <a16:colId xmlns:a16="http://schemas.microsoft.com/office/drawing/2014/main" val="2834881570"/>
                    </a:ext>
                  </a:extLst>
                </a:gridCol>
                <a:gridCol w="2473488">
                  <a:extLst>
                    <a:ext uri="{9D8B030D-6E8A-4147-A177-3AD203B41FA5}">
                      <a16:colId xmlns:a16="http://schemas.microsoft.com/office/drawing/2014/main" val="2833569326"/>
                    </a:ext>
                  </a:extLst>
                </a:gridCol>
              </a:tblGrid>
              <a:tr h="346900">
                <a:tc>
                  <a:txBody>
                    <a:bodyPr/>
                    <a:lstStyle/>
                    <a:p>
                      <a:pPr>
                        <a:tabLst>
                          <a:tab pos="3600450" algn="l"/>
                        </a:tabLst>
                      </a:pPr>
                      <a:r>
                        <a:rPr lang="fr-CH" sz="700" u="sng" noProof="0" dirty="0" smtClean="0">
                          <a:solidFill>
                            <a:schemeClr val="tx1"/>
                          </a:solidFill>
                          <a:effectLst/>
                        </a:rPr>
                        <a:t>Nouvelle règle</a:t>
                      </a:r>
                      <a:endParaRPr lang="fr-CH" sz="700" noProof="0" dirty="0">
                        <a:solidFill>
                          <a:schemeClr val="tx1"/>
                        </a:solidFill>
                        <a:effectLst/>
                        <a:latin typeface="Times New Roman" panose="02020603050405020304" pitchFamily="18" charset="0"/>
                      </a:endParaRPr>
                    </a:p>
                  </a:txBody>
                  <a:tcPr marL="68580" marR="68580" marT="0" marB="0" anchor="ctr"/>
                </a:tc>
                <a:tc>
                  <a:txBody>
                    <a:bodyPr/>
                    <a:lstStyle/>
                    <a:p>
                      <a:pPr>
                        <a:tabLst>
                          <a:tab pos="3600450" algn="l"/>
                        </a:tabLst>
                      </a:pPr>
                      <a:r>
                        <a:rPr lang="fr-CH" sz="700" u="sng" noProof="0" dirty="0" smtClean="0">
                          <a:solidFill>
                            <a:schemeClr val="tx1"/>
                          </a:solidFill>
                          <a:effectLst/>
                        </a:rPr>
                        <a:t>Thème</a:t>
                      </a:r>
                      <a:endParaRPr lang="fr-CH" sz="700" noProof="0" dirty="0">
                        <a:solidFill>
                          <a:schemeClr val="tx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u="sng" noProof="0" dirty="0" smtClean="0">
                          <a:solidFill>
                            <a:schemeClr val="tx1"/>
                          </a:solidFill>
                          <a:effectLst/>
                        </a:rPr>
                        <a:t>Nouveau texte proposé</a:t>
                      </a:r>
                      <a:endParaRPr lang="fr-CH" sz="700" noProof="0" dirty="0" smtClean="0">
                        <a:solidFill>
                          <a:schemeClr val="tx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u="sng" dirty="0" smtClean="0">
                          <a:solidFill>
                            <a:schemeClr val="tx1"/>
                          </a:solidFill>
                          <a:effectLst/>
                        </a:rPr>
                        <a:t>Raison de la modification</a:t>
                      </a:r>
                      <a:endParaRPr lang="en-US" sz="700" dirty="0" smtClean="0">
                        <a:solidFill>
                          <a:schemeClr val="tx1"/>
                        </a:solidFill>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47748153"/>
                  </a:ext>
                </a:extLst>
              </a:tr>
              <a:tr h="85344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tx1"/>
                          </a:solidFill>
                          <a:effectLst/>
                        </a:rPr>
                        <a:t>103.13</a:t>
                      </a: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700" dirty="0" smtClean="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Documents comptables et rapports financiers</a:t>
                      </a:r>
                      <a:endParaRPr lang="en-US" sz="70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Le contrôleur définit les conditions relatives à la tenue des documents comptables, des comptes et des autres pièces justificatives nécessaires à </a:t>
                      </a:r>
                      <a:r>
                        <a:rPr lang="fr-CH" sz="700" dirty="0" smtClean="0">
                          <a:solidFill>
                            <a:schemeClr val="tx1"/>
                          </a:solidFill>
                          <a:effectLst/>
                        </a:rPr>
                        <a:t>l’établissement </a:t>
                      </a:r>
                      <a:r>
                        <a:rPr lang="fr-CH" sz="700" dirty="0" smtClean="0">
                          <a:solidFill>
                            <a:schemeClr val="tx1"/>
                          </a:solidFill>
                          <a:effectLst/>
                        </a:rPr>
                        <a:t>de rapports, à </a:t>
                      </a:r>
                      <a:r>
                        <a:rPr lang="fr-CH" sz="700" dirty="0" smtClean="0">
                          <a:solidFill>
                            <a:schemeClr val="tx1"/>
                          </a:solidFill>
                          <a:effectLst/>
                        </a:rPr>
                        <a:t>l’audit </a:t>
                      </a:r>
                      <a:r>
                        <a:rPr lang="fr-CH" sz="700" dirty="0" smtClean="0">
                          <a:solidFill>
                            <a:schemeClr val="tx1"/>
                          </a:solidFill>
                          <a:effectLst/>
                        </a:rPr>
                        <a:t>ou à </a:t>
                      </a:r>
                      <a:r>
                        <a:rPr lang="fr-CH" sz="700" dirty="0" smtClean="0">
                          <a:solidFill>
                            <a:schemeClr val="tx1"/>
                          </a:solidFill>
                          <a:effectLst/>
                        </a:rPr>
                        <a:t>l’enquête </a:t>
                      </a:r>
                      <a:r>
                        <a:rPr lang="fr-CH" sz="700" dirty="0" smtClean="0">
                          <a:solidFill>
                            <a:schemeClr val="tx1"/>
                          </a:solidFill>
                          <a:effectLst/>
                        </a:rPr>
                        <a:t>sur la situation financière des fonds fournis par </a:t>
                      </a:r>
                      <a:r>
                        <a:rPr lang="fr-CH" sz="700" dirty="0" smtClean="0">
                          <a:solidFill>
                            <a:schemeClr val="tx1"/>
                          </a:solidFill>
                          <a:effectLst/>
                        </a:rPr>
                        <a:t>l’OMPI </a:t>
                      </a:r>
                      <a:r>
                        <a:rPr lang="fr-CH" sz="700" dirty="0" smtClean="0">
                          <a:solidFill>
                            <a:schemeClr val="tx1"/>
                          </a:solidFill>
                          <a:effectLst/>
                        </a:rPr>
                        <a:t>à un partenaire chargé de la mise en œuvre, y compris, en particulier, le solde des affectations, des dépenses et des engagements enregistrés.</a:t>
                      </a:r>
                      <a:r>
                        <a:rPr lang="en-US" sz="700" dirty="0" smtClean="0">
                          <a:solidFill>
                            <a:schemeClr val="tx1"/>
                          </a:solidFill>
                          <a:effectLst/>
                        </a:rPr>
                        <a:t> </a:t>
                      </a:r>
                      <a:r>
                        <a:rPr lang="fr-CH" sz="700" dirty="0" smtClean="0">
                          <a:solidFill>
                            <a:schemeClr val="tx1"/>
                          </a:solidFill>
                          <a:effectLst/>
                        </a:rPr>
                        <a:t>Afin </a:t>
                      </a:r>
                      <a:r>
                        <a:rPr lang="fr-CH" sz="700" dirty="0" smtClean="0">
                          <a:solidFill>
                            <a:schemeClr val="tx1"/>
                          </a:solidFill>
                          <a:effectLst/>
                        </a:rPr>
                        <a:t>d’assurer l’homogénéité </a:t>
                      </a:r>
                      <a:r>
                        <a:rPr lang="fr-CH" sz="700" dirty="0" smtClean="0">
                          <a:solidFill>
                            <a:schemeClr val="tx1"/>
                          </a:solidFill>
                          <a:effectLst/>
                        </a:rPr>
                        <a:t>et la facilité </a:t>
                      </a:r>
                      <a:r>
                        <a:rPr lang="fr-CH" sz="700" dirty="0" smtClean="0">
                          <a:solidFill>
                            <a:schemeClr val="tx1"/>
                          </a:solidFill>
                          <a:effectLst/>
                        </a:rPr>
                        <a:t>d’utilisation </a:t>
                      </a:r>
                      <a:r>
                        <a:rPr lang="fr-CH" sz="700" dirty="0" smtClean="0">
                          <a:solidFill>
                            <a:schemeClr val="tx1"/>
                          </a:solidFill>
                          <a:effectLst/>
                        </a:rPr>
                        <a:t>des données requises aux fins de la gestion, de la performance et de </a:t>
                      </a:r>
                      <a:r>
                        <a:rPr lang="fr-CH" sz="700" dirty="0" smtClean="0">
                          <a:solidFill>
                            <a:schemeClr val="tx1"/>
                          </a:solidFill>
                          <a:effectLst/>
                        </a:rPr>
                        <a:t>l’établissement </a:t>
                      </a:r>
                      <a:r>
                        <a:rPr lang="fr-CH" sz="700" dirty="0" smtClean="0">
                          <a:solidFill>
                            <a:schemeClr val="tx1"/>
                          </a:solidFill>
                          <a:effectLst/>
                        </a:rPr>
                        <a:t>des rapports financiers de </a:t>
                      </a:r>
                      <a:r>
                        <a:rPr lang="fr-CH" sz="700" dirty="0" smtClean="0">
                          <a:solidFill>
                            <a:schemeClr val="tx1"/>
                          </a:solidFill>
                          <a:effectLst/>
                        </a:rPr>
                        <a:t>l’OMPI</a:t>
                      </a:r>
                      <a:r>
                        <a:rPr lang="fr-CH" sz="700" dirty="0" smtClean="0">
                          <a:solidFill>
                            <a:schemeClr val="tx1"/>
                          </a:solidFill>
                          <a:effectLst/>
                        </a:rPr>
                        <a:t>, le contrôleur est autorisé à préciser la base, le contenu et la périodicité des rapports du partenaire chargé de la mise en œuvre sur les fonds obtenus de </a:t>
                      </a:r>
                      <a:r>
                        <a:rPr lang="fr-CH" sz="700" dirty="0" smtClean="0">
                          <a:solidFill>
                            <a:schemeClr val="tx1"/>
                          </a:solidFill>
                          <a:effectLst/>
                        </a:rPr>
                        <a:t>l’OMPI</a:t>
                      </a:r>
                      <a:r>
                        <a:rPr lang="fr-CH" sz="700" dirty="0" smtClean="0">
                          <a:solidFill>
                            <a:schemeClr val="tx1"/>
                          </a:solidFill>
                          <a:effectLst/>
                        </a:rPr>
                        <a:t>.</a:t>
                      </a:r>
                      <a:endParaRPr lang="en-US" sz="700" dirty="0">
                        <a:solidFill>
                          <a:schemeClr val="tx1"/>
                        </a:solidFill>
                        <a:effectLst/>
                      </a:endParaRPr>
                    </a:p>
                  </a:txBody>
                  <a:tcPr marL="68580" marR="68580" marT="0" marB="0"/>
                </a:tc>
                <a:tc>
                  <a:txBody>
                    <a:bodyPr/>
                    <a:lstStyle/>
                    <a:p>
                      <a:pPr>
                        <a:tabLst>
                          <a:tab pos="3600450" algn="l"/>
                        </a:tabLst>
                      </a:pPr>
                      <a:r>
                        <a:rPr lang="fr-CH" sz="700" b="0" i="0" u="none" baseline="0" dirty="0" smtClean="0">
                          <a:solidFill>
                            <a:schemeClr val="tx1"/>
                          </a:solidFill>
                          <a:effectLst/>
                        </a:rPr>
                        <a:t>Il </a:t>
                      </a:r>
                      <a:r>
                        <a:rPr lang="fr-CH" sz="700" b="0" i="0" u="none" baseline="0" dirty="0" smtClean="0">
                          <a:solidFill>
                            <a:schemeClr val="tx1"/>
                          </a:solidFill>
                          <a:effectLst/>
                        </a:rPr>
                        <a:t>s’agit d’un </a:t>
                      </a:r>
                      <a:r>
                        <a:rPr lang="fr-CH" sz="700" b="0" i="0" u="none" baseline="0" dirty="0" smtClean="0">
                          <a:solidFill>
                            <a:schemeClr val="tx1"/>
                          </a:solidFill>
                          <a:effectLst/>
                        </a:rPr>
                        <a:t>nouvel article concerne les accords de partenariat dans le cadre desquels </a:t>
                      </a:r>
                      <a:r>
                        <a:rPr lang="fr-CH" sz="700" b="0" i="0" u="none" baseline="0" dirty="0" smtClean="0">
                          <a:solidFill>
                            <a:schemeClr val="tx1"/>
                          </a:solidFill>
                          <a:effectLst/>
                        </a:rPr>
                        <a:t>l’OMPI </a:t>
                      </a:r>
                      <a:r>
                        <a:rPr lang="fr-CH" sz="700" b="0" i="0" u="none" baseline="0" dirty="0" smtClean="0">
                          <a:solidFill>
                            <a:schemeClr val="tx1"/>
                          </a:solidFill>
                          <a:effectLst/>
                        </a:rPr>
                        <a:t>apporte une contribution financière à un partenaire chargé de la mise en œuvre, conformément au PSMT et aux résultats escomptés figurant dans le programme de travail et budget.</a:t>
                      </a:r>
                      <a:endParaRPr lang="en-US" sz="700" b="0" i="0" u="none" baseline="0" dirty="0">
                        <a:solidFill>
                          <a:schemeClr val="tx1"/>
                        </a:solidFill>
                        <a:effectLst/>
                      </a:endParaRPr>
                    </a:p>
                  </a:txBody>
                  <a:tcPr marL="68580" marR="68580" marT="0" marB="0"/>
                </a:tc>
                <a:extLst>
                  <a:ext uri="{0D108BD9-81ED-4DB2-BD59-A6C34878D82A}">
                    <a16:rowId xmlns:a16="http://schemas.microsoft.com/office/drawing/2014/main" val="3333989263"/>
                  </a:ext>
                </a:extLst>
              </a:tr>
              <a:tr h="32004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tx1"/>
                          </a:solidFill>
                          <a:effectLst/>
                        </a:rPr>
                        <a:t>103.20</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tx1"/>
                          </a:solidFill>
                          <a:effectLst/>
                        </a:rPr>
                        <a:t>Obligations à long </a:t>
                      </a:r>
                      <a:r>
                        <a:rPr lang="fr-CH" sz="700" noProof="0" dirty="0" smtClean="0">
                          <a:solidFill>
                            <a:schemeClr val="tx1"/>
                          </a:solidFill>
                          <a:effectLst/>
                        </a:rPr>
                        <a:t>terme</a:t>
                      </a: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Le contrôleur veille à ce </a:t>
                      </a:r>
                      <a:r>
                        <a:rPr lang="fr-CH" sz="700" dirty="0" smtClean="0">
                          <a:solidFill>
                            <a:schemeClr val="tx1"/>
                          </a:solidFill>
                          <a:effectLst/>
                        </a:rPr>
                        <a:t>qu’un </a:t>
                      </a:r>
                      <a:r>
                        <a:rPr lang="fr-CH" sz="700" dirty="0" smtClean="0">
                          <a:solidFill>
                            <a:schemeClr val="tx1"/>
                          </a:solidFill>
                          <a:effectLst/>
                        </a:rPr>
                        <a:t>plan de financement soit mis en place pour les obligations à long terme, en puisant dans les réserves et sous réserve de </a:t>
                      </a:r>
                      <a:r>
                        <a:rPr lang="fr-CH" sz="700" dirty="0" smtClean="0">
                          <a:solidFill>
                            <a:schemeClr val="tx1"/>
                          </a:solidFill>
                          <a:effectLst/>
                        </a:rPr>
                        <a:t>l’approbation </a:t>
                      </a:r>
                      <a:r>
                        <a:rPr lang="fr-CH" sz="700" dirty="0" smtClean="0">
                          <a:solidFill>
                            <a:schemeClr val="tx1"/>
                          </a:solidFill>
                          <a:effectLst/>
                        </a:rPr>
                        <a:t>des assemblées de </a:t>
                      </a:r>
                      <a:r>
                        <a:rPr lang="fr-CH" sz="700" dirty="0" smtClean="0">
                          <a:solidFill>
                            <a:schemeClr val="tx1"/>
                          </a:solidFill>
                          <a:effectLst/>
                        </a:rPr>
                        <a:t>l’OMPI</a:t>
                      </a:r>
                      <a:r>
                        <a:rPr lang="fr-CH" sz="700" dirty="0" smtClean="0">
                          <a:solidFill>
                            <a:schemeClr val="tx1"/>
                          </a:solidFill>
                          <a:effectLst/>
                        </a:rPr>
                        <a:t>.</a:t>
                      </a: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Cette nouvelle règle a été introduite aux fins de la gestion des obligations à long terme et de leur financement.</a:t>
                      </a:r>
                      <a:endParaRPr lang="en-US" sz="700" dirty="0">
                        <a:solidFill>
                          <a:schemeClr val="tx1"/>
                        </a:solidFill>
                        <a:effectLst/>
                      </a:endParaRPr>
                    </a:p>
                  </a:txBody>
                  <a:tcPr marL="68580" marR="68580" marT="0" marB="0"/>
                </a:tc>
                <a:extLst>
                  <a:ext uri="{0D108BD9-81ED-4DB2-BD59-A6C34878D82A}">
                    <a16:rowId xmlns:a16="http://schemas.microsoft.com/office/drawing/2014/main" val="2473910161"/>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tx1"/>
                          </a:solidFill>
                          <a:effectLst/>
                        </a:rPr>
                        <a:t>103.25</a:t>
                      </a: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700" dirty="0" smtClean="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noProof="0" dirty="0" smtClean="0">
                          <a:solidFill>
                            <a:schemeClr val="tx1"/>
                          </a:solidFill>
                          <a:effectLst/>
                        </a:rPr>
                        <a:t>(liée à l’article 3.19)</a:t>
                      </a: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700" dirty="0" smtClean="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Comptes en banque, pouvoirs et principes directeurs</a:t>
                      </a:r>
                      <a:endParaRPr lang="en-US" sz="70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Les procédures de gestion des comptes bancaires, de la trésorerie </a:t>
                      </a:r>
                      <a:r>
                        <a:rPr lang="fr-CH" sz="700" dirty="0" smtClean="0">
                          <a:solidFill>
                            <a:schemeClr val="tx1"/>
                          </a:solidFill>
                          <a:effectLst/>
                        </a:rPr>
                        <a:t>d’exploitation </a:t>
                      </a:r>
                      <a:r>
                        <a:rPr lang="fr-CH" sz="700" dirty="0" smtClean="0">
                          <a:solidFill>
                            <a:schemeClr val="tx1"/>
                          </a:solidFill>
                          <a:effectLst/>
                        </a:rPr>
                        <a:t>et de la petite caisse sont établies dans un texte administratif.</a:t>
                      </a:r>
                      <a:r>
                        <a:rPr lang="en-US" sz="700" dirty="0" smtClean="0">
                          <a:solidFill>
                            <a:schemeClr val="tx1"/>
                          </a:solidFill>
                          <a:effectLst/>
                        </a:rPr>
                        <a:t>  </a:t>
                      </a:r>
                      <a:r>
                        <a:rPr lang="fr-CH" sz="700" dirty="0" smtClean="0">
                          <a:solidFill>
                            <a:schemeClr val="tx1"/>
                          </a:solidFill>
                          <a:effectLst/>
                        </a:rPr>
                        <a:t>Le contrôleur définit dans le texte administratif les critères, les modalités et la gestion des comptes bancaires conformément aux pratiques recommandées.</a:t>
                      </a: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Cette nouvelle règle a été introduite en vue de simplifier les exigences détaillées concernant les procédures.</a:t>
                      </a:r>
                      <a:r>
                        <a:rPr lang="en-US" sz="700" dirty="0" smtClean="0">
                          <a:solidFill>
                            <a:schemeClr val="tx1"/>
                          </a:solidFill>
                          <a:effectLst/>
                        </a:rPr>
                        <a:t> </a:t>
                      </a:r>
                      <a:r>
                        <a:rPr lang="fr-CH" sz="700" dirty="0" smtClean="0">
                          <a:solidFill>
                            <a:schemeClr val="tx1"/>
                          </a:solidFill>
                          <a:effectLst/>
                        </a:rPr>
                        <a:t>Les procédures au niveau des processus doivent être incluses dans la politique de trésorerie.</a:t>
                      </a:r>
                      <a:r>
                        <a:rPr lang="en-US" sz="700" dirty="0" smtClean="0">
                          <a:solidFill>
                            <a:schemeClr val="tx1"/>
                          </a:solidFill>
                          <a:effectLst/>
                        </a:rPr>
                        <a:t> </a:t>
                      </a:r>
                      <a:endParaRPr lang="en-US" sz="700" dirty="0">
                        <a:solidFill>
                          <a:schemeClr val="tx1"/>
                        </a:solidFill>
                        <a:effectLst/>
                      </a:endParaRPr>
                    </a:p>
                  </a:txBody>
                  <a:tcPr marL="68580" marR="68580" marT="0" marB="0"/>
                </a:tc>
                <a:extLst>
                  <a:ext uri="{0D108BD9-81ED-4DB2-BD59-A6C34878D82A}">
                    <a16:rowId xmlns:a16="http://schemas.microsoft.com/office/drawing/2014/main" val="3510837130"/>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tx1"/>
                          </a:solidFill>
                          <a:effectLst/>
                        </a:rPr>
                        <a:t>103.27</a:t>
                      </a: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700" dirty="0" smtClean="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noProof="0" dirty="0" smtClean="0">
                          <a:solidFill>
                            <a:schemeClr val="tx1"/>
                          </a:solidFill>
                          <a:effectLst/>
                        </a:rPr>
                        <a:t>(liée à l’article 3.20)</a:t>
                      </a:r>
                      <a:endParaRPr lang="fr-CH" sz="700" noProof="0" dirty="0" smtClean="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b="0" i="0" u="none" baseline="0" dirty="0" smtClean="0">
                          <a:solidFill>
                            <a:schemeClr val="tx1"/>
                          </a:solidFill>
                          <a:effectLst/>
                        </a:rPr>
                        <a:t>Placements - Pouvoirs, responsabilité et principes directeurs</a:t>
                      </a:r>
                      <a:endParaRPr lang="en-US" sz="700" b="0" i="0" u="none" baseline="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Le contrôleur peut placer à court terme les fonds qui ne sont pas nécessaires pour répondre à des besoins immédiats, conformément à la politique de placement de </a:t>
                      </a:r>
                      <a:r>
                        <a:rPr lang="fr-CH" sz="700" dirty="0" smtClean="0">
                          <a:solidFill>
                            <a:schemeClr val="tx1"/>
                          </a:solidFill>
                          <a:effectLst/>
                        </a:rPr>
                        <a:t>l’Organisation </a:t>
                      </a:r>
                      <a:r>
                        <a:rPr lang="fr-CH" sz="700" dirty="0" smtClean="0">
                          <a:solidFill>
                            <a:schemeClr val="tx1"/>
                          </a:solidFill>
                          <a:effectLst/>
                        </a:rPr>
                        <a:t>approuvée par les États membres; il informe régulièrement le Comité du programme et budget des placements ainsi réalisés.</a:t>
                      </a:r>
                      <a:endParaRPr lang="en-US" sz="700" dirty="0">
                        <a:solidFill>
                          <a:schemeClr val="tx1"/>
                        </a:solidFill>
                        <a:effectLst/>
                      </a:endParaRPr>
                    </a:p>
                  </a:txBody>
                  <a:tcPr marL="68580" marR="68580" marT="0" marB="0"/>
                </a:tc>
                <a:tc>
                  <a:txBody>
                    <a:bodyPr/>
                    <a:lstStyle/>
                    <a:p>
                      <a:pPr>
                        <a:tabLst>
                          <a:tab pos="3600450" algn="l"/>
                        </a:tabLst>
                      </a:pPr>
                      <a:r>
                        <a:rPr lang="fr-CH" sz="700" b="0" i="0" u="none" baseline="0" dirty="0" smtClean="0">
                          <a:solidFill>
                            <a:schemeClr val="tx1"/>
                          </a:solidFill>
                          <a:effectLst/>
                        </a:rPr>
                        <a:t>Cette nouvelle règle a été introduite afin de clarifier </a:t>
                      </a:r>
                      <a:r>
                        <a:rPr lang="fr-CH" sz="700" b="0" i="0" u="none" baseline="0" dirty="0" smtClean="0">
                          <a:solidFill>
                            <a:schemeClr val="tx1"/>
                          </a:solidFill>
                          <a:effectLst/>
                        </a:rPr>
                        <a:t>l’article </a:t>
                      </a:r>
                      <a:r>
                        <a:rPr lang="fr-CH" sz="700" b="0" i="0" u="none" baseline="0" dirty="0" smtClean="0">
                          <a:solidFill>
                            <a:schemeClr val="tx1"/>
                          </a:solidFill>
                          <a:effectLst/>
                        </a:rPr>
                        <a:t>3.20 et de se conformer à la politique de placement approuvée par les États membres.</a:t>
                      </a:r>
                      <a:r>
                        <a:rPr lang="en-US" sz="700" dirty="0" smtClean="0">
                          <a:solidFill>
                            <a:schemeClr val="tx1"/>
                          </a:solidFill>
                          <a:effectLst/>
                        </a:rPr>
                        <a:t> </a:t>
                      </a:r>
                      <a:endParaRPr lang="en-US" sz="700" dirty="0">
                        <a:solidFill>
                          <a:schemeClr val="tx1"/>
                        </a:solidFill>
                        <a:effectLst/>
                      </a:endParaRPr>
                    </a:p>
                  </a:txBody>
                  <a:tcPr marL="68580" marR="68580" marT="0" marB="0"/>
                </a:tc>
                <a:extLst>
                  <a:ext uri="{0D108BD9-81ED-4DB2-BD59-A6C34878D82A}">
                    <a16:rowId xmlns:a16="http://schemas.microsoft.com/office/drawing/2014/main" val="2495221495"/>
                  </a:ext>
                </a:extLst>
              </a:tr>
              <a:tr h="74676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tx1"/>
                          </a:solidFill>
                          <a:effectLst/>
                        </a:rPr>
                        <a:t>105.1</a:t>
                      </a:r>
                    </a:p>
                  </a:txBody>
                  <a:tcPr marL="68580" marR="68580" marT="0" marB="0"/>
                </a:tc>
                <a:tc>
                  <a:txBody>
                    <a:bodyPr/>
                    <a:lstStyle/>
                    <a:p>
                      <a:pPr>
                        <a:tabLst>
                          <a:tab pos="3600450" algn="l"/>
                        </a:tabLst>
                      </a:pPr>
                      <a:r>
                        <a:rPr lang="fr-CH" sz="700" noProof="0" dirty="0" smtClean="0">
                          <a:solidFill>
                            <a:schemeClr val="tx1"/>
                          </a:solidFill>
                          <a:effectLst/>
                        </a:rPr>
                        <a:t>Délégation de pouvoirs</a:t>
                      </a:r>
                      <a:endParaRPr lang="fr-CH" sz="700" noProof="0" dirty="0">
                        <a:solidFill>
                          <a:schemeClr val="tx1"/>
                        </a:solidFill>
                        <a:effectLst/>
                      </a:endParaRPr>
                    </a:p>
                  </a:txBody>
                  <a:tcPr marL="68580" marR="68580" marT="0" marB="0"/>
                </a:tc>
                <a:tc>
                  <a:txBody>
                    <a:bodyPr/>
                    <a:lstStyle/>
                    <a:p>
                      <a:pPr>
                        <a:tabLst>
                          <a:tab pos="3600450" algn="l"/>
                        </a:tabLst>
                      </a:pPr>
                      <a:r>
                        <a:rPr lang="fr-CH" sz="700" b="0" i="0" u="none" baseline="0" dirty="0" smtClean="0">
                          <a:solidFill>
                            <a:schemeClr val="tx1"/>
                          </a:solidFill>
                          <a:effectLst/>
                        </a:rPr>
                        <a:t>Le contrôleur établit un système solide et efficace de délégation de pouvoirs, qui peut inclure des fonctionnaires désignés pour le programme de travail et la responsabilité budgétaire, ainsi que les limites </a:t>
                      </a:r>
                      <a:r>
                        <a:rPr lang="fr-CH" sz="700" b="0" i="0" u="none" baseline="0" dirty="0" smtClean="0">
                          <a:solidFill>
                            <a:schemeClr val="tx1"/>
                          </a:solidFill>
                          <a:effectLst/>
                        </a:rPr>
                        <a:t>d’autorisation </a:t>
                      </a:r>
                      <a:r>
                        <a:rPr lang="fr-CH" sz="700" b="0" i="0" u="none" baseline="0" dirty="0" smtClean="0">
                          <a:solidFill>
                            <a:schemeClr val="tx1"/>
                          </a:solidFill>
                          <a:effectLst/>
                        </a:rPr>
                        <a:t>des dépenses correspondantes.</a:t>
                      </a:r>
                      <a:r>
                        <a:rPr lang="en-US" sz="700" dirty="0" smtClean="0">
                          <a:solidFill>
                            <a:schemeClr val="tx1"/>
                          </a:solidFill>
                          <a:effectLst/>
                        </a:rPr>
                        <a:t> </a:t>
                      </a:r>
                    </a:p>
                    <a:p>
                      <a:pPr>
                        <a:tabLst>
                          <a:tab pos="3600450" algn="l"/>
                        </a:tabLst>
                      </a:pPr>
                      <a:endParaRPr lang="en-US" sz="700" dirty="0" smtClean="0">
                        <a:solidFill>
                          <a:schemeClr val="tx1"/>
                        </a:solidFill>
                        <a:effectLst/>
                      </a:endParaRPr>
                    </a:p>
                    <a:p>
                      <a:pPr>
                        <a:tabLst>
                          <a:tab pos="3600450" algn="l"/>
                        </a:tabLst>
                      </a:pPr>
                      <a:r>
                        <a:rPr lang="fr-CH" sz="700" b="0" i="0" u="none" baseline="0" dirty="0" smtClean="0">
                          <a:solidFill>
                            <a:schemeClr val="tx1"/>
                          </a:solidFill>
                          <a:effectLst/>
                        </a:rPr>
                        <a:t>Le contrôleur veille à ce que tous les paiements soient faits à partir des pièces justificatives appropriées concernant la nature du paiement.</a:t>
                      </a:r>
                      <a:endParaRPr lang="en-US" sz="700" b="0" i="0" u="none" baseline="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Mise en place et maintien du système de délégation de pouvoirs.</a:t>
                      </a:r>
                      <a:r>
                        <a:rPr lang="en-US" sz="700" dirty="0" smtClean="0">
                          <a:solidFill>
                            <a:schemeClr val="tx1"/>
                          </a:solidFill>
                          <a:effectLst/>
                        </a:rPr>
                        <a:t> </a:t>
                      </a:r>
                      <a:endParaRPr lang="en-US" sz="700" dirty="0">
                        <a:solidFill>
                          <a:schemeClr val="tx1"/>
                        </a:solidFill>
                        <a:effectLst/>
                      </a:endParaRPr>
                    </a:p>
                  </a:txBody>
                  <a:tcPr marL="68580" marR="68580" marT="0" marB="0"/>
                </a:tc>
                <a:extLst>
                  <a:ext uri="{0D108BD9-81ED-4DB2-BD59-A6C34878D82A}">
                    <a16:rowId xmlns:a16="http://schemas.microsoft.com/office/drawing/2014/main" val="883210215"/>
                  </a:ext>
                </a:extLst>
              </a:tr>
            </a:tbl>
          </a:graphicData>
        </a:graphic>
      </p:graphicFrame>
    </p:spTree>
    <p:extLst>
      <p:ext uri="{BB962C8B-B14F-4D97-AF65-F5344CB8AC3E}">
        <p14:creationId xmlns:p14="http://schemas.microsoft.com/office/powerpoint/2010/main" val="76945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89971"/>
            <a:ext cx="8229600" cy="493776"/>
          </a:xfrm>
          <a:solidFill>
            <a:schemeClr val="accent1">
              <a:lumMod val="75000"/>
            </a:schemeClr>
          </a:solidFill>
          <a:ln>
            <a:solidFill>
              <a:srgbClr val="0070C0"/>
            </a:solidFill>
          </a:ln>
        </p:spPr>
        <p:txBody>
          <a:bodyPr/>
          <a:lstStyle/>
          <a:p>
            <a:pPr algn="ctr" eaLnBrk="1" hangingPunct="1"/>
            <a:r>
              <a:rPr lang="fr-FR" sz="2600" b="1" dirty="0" smtClean="0">
                <a:solidFill>
                  <a:srgbClr val="000000"/>
                </a:solidFill>
              </a:rPr>
              <a:t>Examen par le vérificateur externe des comptes</a:t>
            </a:r>
            <a:endParaRPr lang="fr-FR" sz="26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sp>
        <p:nvSpPr>
          <p:cNvPr id="3" name="Rectangle 2"/>
          <p:cNvSpPr/>
          <p:nvPr>
            <p:custDataLst>
              <p:tags r:id="rId3"/>
            </p:custDataLst>
          </p:nvPr>
        </p:nvSpPr>
        <p:spPr>
          <a:xfrm>
            <a:off x="435723" y="605250"/>
            <a:ext cx="8075239" cy="923330"/>
          </a:xfrm>
          <a:prstGeom prst="rect">
            <a:avLst/>
          </a:prstGeom>
        </p:spPr>
        <p:txBody>
          <a:bodyPr wrap="square">
            <a:spAutoFit/>
          </a:bodyPr>
          <a:lstStyle/>
          <a:p>
            <a:pPr marL="285744" indent="-285744">
              <a:buClr>
                <a:schemeClr val="accent5">
                  <a:lumMod val="50000"/>
                </a:schemeClr>
              </a:buClr>
              <a:buSzPct val="100000"/>
              <a:buFont typeface="Wingdings" panose="05000000000000000000" pitchFamily="2" charset="2"/>
              <a:buChar char="q"/>
            </a:pPr>
            <a:r>
              <a:rPr lang="fr-FR" sz="1200" dirty="0" smtClean="0"/>
              <a:t>Dans l’ensemble, il a confirmé son appui aux principes sur lesquels repose l’initiative visant à réviser le Règlement financier et à l’aligner sur les pratiques de travail actuelles.</a:t>
            </a:r>
          </a:p>
          <a:p>
            <a:pPr marL="285744" indent="-285744">
              <a:buClr>
                <a:schemeClr val="accent5">
                  <a:lumMod val="50000"/>
                </a:schemeClr>
              </a:buClr>
              <a:buSzPct val="100000"/>
              <a:buFont typeface="Wingdings" panose="05000000000000000000" pitchFamily="2" charset="2"/>
              <a:buChar char="q"/>
            </a:pPr>
            <a:r>
              <a:rPr lang="fr-FR" sz="1200" dirty="0" smtClean="0">
                <a:solidFill>
                  <a:srgbClr val="000000"/>
                </a:solidFill>
              </a:rPr>
              <a:t>Le tableau ci-dessous présente un échantillon des observations faites par le vérificateur externe des comptes et la réponse de l’OMPI.</a:t>
            </a:r>
            <a:endParaRPr lang="fr-FR" sz="1200" dirty="0">
              <a:solidFill>
                <a:srgbClr val="000000"/>
              </a:solidFill>
            </a:endParaRPr>
          </a:p>
        </p:txBody>
      </p:sp>
      <p:graphicFrame>
        <p:nvGraphicFramePr>
          <p:cNvPr id="4" name="Table 3"/>
          <p:cNvGraphicFramePr>
            <a:graphicFrameLocks noGrp="1"/>
          </p:cNvGraphicFramePr>
          <p:nvPr>
            <p:custDataLst>
              <p:tags r:id="rId4"/>
            </p:custDataLst>
            <p:extLst>
              <p:ext uri="{D42A27DB-BD31-4B8C-83A1-F6EECF244321}">
                <p14:modId xmlns:p14="http://schemas.microsoft.com/office/powerpoint/2010/main" val="3353525007"/>
              </p:ext>
            </p:extLst>
          </p:nvPr>
        </p:nvGraphicFramePr>
        <p:xfrm>
          <a:off x="251520" y="1560582"/>
          <a:ext cx="8712967" cy="3510722"/>
        </p:xfrm>
        <a:graphic>
          <a:graphicData uri="http://schemas.openxmlformats.org/drawingml/2006/table">
            <a:tbl>
              <a:tblPr firstRow="1" bandRow="1">
                <a:tableStyleId>{5C22544A-7EE6-4342-B048-85BDC9FD1C3A}</a:tableStyleId>
              </a:tblPr>
              <a:tblGrid>
                <a:gridCol w="3670998">
                  <a:extLst>
                    <a:ext uri="{9D8B030D-6E8A-4147-A177-3AD203B41FA5}">
                      <a16:colId xmlns:a16="http://schemas.microsoft.com/office/drawing/2014/main" val="3052228696"/>
                    </a:ext>
                  </a:extLst>
                </a:gridCol>
                <a:gridCol w="2667964">
                  <a:extLst>
                    <a:ext uri="{9D8B030D-6E8A-4147-A177-3AD203B41FA5}">
                      <a16:colId xmlns:a16="http://schemas.microsoft.com/office/drawing/2014/main" val="1860320532"/>
                    </a:ext>
                  </a:extLst>
                </a:gridCol>
                <a:gridCol w="2374005">
                  <a:extLst>
                    <a:ext uri="{9D8B030D-6E8A-4147-A177-3AD203B41FA5}">
                      <a16:colId xmlns:a16="http://schemas.microsoft.com/office/drawing/2014/main" val="1478100304"/>
                    </a:ext>
                  </a:extLst>
                </a:gridCol>
              </a:tblGrid>
              <a:tr h="422965">
                <a:tc>
                  <a:txBody>
                    <a:bodyPr/>
                    <a:lstStyle/>
                    <a:p>
                      <a:r>
                        <a:rPr lang="fr-CH" sz="1200" noProof="0" dirty="0" smtClean="0">
                          <a:solidFill>
                            <a:schemeClr val="tx1"/>
                          </a:solidFill>
                        </a:rPr>
                        <a:t>Article/Règle</a:t>
                      </a:r>
                      <a:endParaRPr lang="fr-CH" sz="1200" noProof="0" dirty="0">
                        <a:solidFill>
                          <a:schemeClr val="tx1"/>
                        </a:solidFill>
                      </a:endParaRPr>
                    </a:p>
                  </a:txBody>
                  <a:tcPr/>
                </a:tc>
                <a:tc>
                  <a:txBody>
                    <a:bodyPr/>
                    <a:lstStyle/>
                    <a:p>
                      <a:r>
                        <a:rPr lang="fr-CH" sz="1200" dirty="0" smtClean="0">
                          <a:solidFill>
                            <a:schemeClr val="tx1"/>
                          </a:solidFill>
                        </a:rPr>
                        <a:t>Observations du vérificateur externe des comptes</a:t>
                      </a:r>
                      <a:endParaRPr lang="en-US" sz="1200" dirty="0">
                        <a:solidFill>
                          <a:schemeClr val="tx1"/>
                        </a:solidFill>
                      </a:endParaRPr>
                    </a:p>
                  </a:txBody>
                  <a:tcPr/>
                </a:tc>
                <a:tc>
                  <a:txBody>
                    <a:bodyPr/>
                    <a:lstStyle/>
                    <a:p>
                      <a:r>
                        <a:rPr lang="fr-CH" sz="1200" noProof="0" dirty="0" smtClean="0">
                          <a:solidFill>
                            <a:schemeClr val="tx1"/>
                          </a:solidFill>
                        </a:rPr>
                        <a:t>Commentaires de l’OMPI</a:t>
                      </a:r>
                      <a:endParaRPr lang="fr-CH" sz="1200" noProof="0" dirty="0">
                        <a:solidFill>
                          <a:schemeClr val="tx1"/>
                        </a:solidFill>
                      </a:endParaRPr>
                    </a:p>
                  </a:txBody>
                  <a:tcPr/>
                </a:tc>
                <a:extLst>
                  <a:ext uri="{0D108BD9-81ED-4DB2-BD59-A6C34878D82A}">
                    <a16:rowId xmlns:a16="http://schemas.microsoft.com/office/drawing/2014/main" val="3453002838"/>
                  </a:ext>
                </a:extLst>
              </a:tr>
              <a:tr h="1575518">
                <a:tc>
                  <a:txBody>
                    <a:bodyPr/>
                    <a:lstStyle/>
                    <a:p>
                      <a:r>
                        <a:rPr lang="en-US" sz="1000" u="sng" dirty="0" smtClean="0">
                          <a:solidFill>
                            <a:schemeClr val="tx1"/>
                          </a:solidFill>
                        </a:rPr>
                        <a:t>Article 3.18</a:t>
                      </a:r>
                    </a:p>
                    <a:p>
                      <a:r>
                        <a:rPr lang="fr-CH" sz="1000" dirty="0" smtClean="0">
                          <a:solidFill>
                            <a:schemeClr val="tx1"/>
                          </a:solidFill>
                        </a:rPr>
                        <a:t>Le contrôleur désigne les contreparties de </a:t>
                      </a:r>
                      <a:r>
                        <a:rPr lang="fr-CH" sz="1000" dirty="0" smtClean="0">
                          <a:solidFill>
                            <a:schemeClr val="tx1"/>
                          </a:solidFill>
                        </a:rPr>
                        <a:t>l’Organisation </a:t>
                      </a:r>
                      <a:r>
                        <a:rPr lang="fr-CH" sz="1000" dirty="0" smtClean="0">
                          <a:solidFill>
                            <a:schemeClr val="tx1"/>
                          </a:solidFill>
                        </a:rPr>
                        <a:t>en matière de gestion de trésorerie et de services bancaires après avoir exercé toute la diligence requise</a:t>
                      </a:r>
                      <a:r>
                        <a:rPr lang="fr-CH" sz="1000" dirty="0" smtClean="0">
                          <a:solidFill>
                            <a:schemeClr val="tx1"/>
                          </a:solidFill>
                        </a:rPr>
                        <a:t>.</a:t>
                      </a:r>
                    </a:p>
                    <a:p>
                      <a:endParaRPr lang="en-US" sz="1000" dirty="0" smtClean="0">
                        <a:solidFill>
                          <a:schemeClr val="tx1"/>
                        </a:solidFill>
                      </a:endParaRPr>
                    </a:p>
                    <a:p>
                      <a:endParaRPr lang="en-US" sz="200" dirty="0" smtClean="0">
                        <a:solidFill>
                          <a:schemeClr val="tx1"/>
                        </a:solidFill>
                      </a:endParaRPr>
                    </a:p>
                    <a:p>
                      <a:r>
                        <a:rPr lang="fr-CH" sz="1000" b="0" i="0" u="none" baseline="0" dirty="0" smtClean="0">
                          <a:solidFill>
                            <a:schemeClr val="tx1"/>
                          </a:solidFill>
                        </a:rPr>
                        <a:t>La sélection des contreparties financières liées à la mise en œuvre de la politique de placement en ce qui concerne la trésorerie principale et la trésorerie stratégique est régie par les règles de passation de marchés.</a:t>
                      </a:r>
                      <a:endParaRPr lang="en-US" sz="1000" b="0" i="0" u="none" baseline="0" dirty="0" smtClean="0">
                        <a:solidFill>
                          <a:schemeClr val="tx1"/>
                        </a:solidFill>
                      </a:endParaRPr>
                    </a:p>
                  </a:txBody>
                  <a:tcPr/>
                </a:tc>
                <a:tc>
                  <a:txBody>
                    <a:bodyPr/>
                    <a:lstStyle/>
                    <a:p>
                      <a:r>
                        <a:rPr lang="fr-CH" sz="1000" noProof="0" dirty="0" smtClean="0">
                          <a:solidFill>
                            <a:schemeClr val="tx1"/>
                          </a:solidFill>
                        </a:rPr>
                        <a:t>La notion de </a:t>
                      </a:r>
                      <a:r>
                        <a:rPr lang="fr-CH" sz="1000" noProof="0" dirty="0" smtClean="0">
                          <a:solidFill>
                            <a:schemeClr val="tx1"/>
                          </a:solidFill>
                        </a:rPr>
                        <a:t>“diligence requise” </a:t>
                      </a:r>
                      <a:r>
                        <a:rPr lang="fr-CH" sz="1000" noProof="0" dirty="0" err="1" smtClean="0">
                          <a:solidFill>
                            <a:schemeClr val="tx1"/>
                          </a:solidFill>
                        </a:rPr>
                        <a:t>doit-elle</a:t>
                      </a:r>
                      <a:r>
                        <a:rPr lang="fr-CH" sz="1000" noProof="0" dirty="0" smtClean="0">
                          <a:solidFill>
                            <a:schemeClr val="tx1"/>
                          </a:solidFill>
                        </a:rPr>
                        <a:t> </a:t>
                      </a:r>
                      <a:r>
                        <a:rPr lang="fr-CH" sz="1000" noProof="0" dirty="0" smtClean="0">
                          <a:solidFill>
                            <a:schemeClr val="tx1"/>
                          </a:solidFill>
                        </a:rPr>
                        <a:t>être légèrement précisée</a:t>
                      </a:r>
                      <a:r>
                        <a:rPr lang="fr-CH" sz="1000" dirty="0" smtClean="0">
                          <a:solidFill>
                            <a:schemeClr val="tx1"/>
                          </a:solidFill>
                        </a:rPr>
                        <a:t>?</a:t>
                      </a:r>
                      <a:endParaRPr lang="en-US" sz="1000" dirty="0" smtClean="0">
                        <a:solidFill>
                          <a:schemeClr val="tx1"/>
                        </a:solidFill>
                      </a:endParaRPr>
                    </a:p>
                    <a:p>
                      <a:endParaRPr lang="en-US" sz="1000" dirty="0" smtClean="0">
                        <a:solidFill>
                          <a:schemeClr val="tx1"/>
                        </a:solidFill>
                      </a:endParaRPr>
                    </a:p>
                    <a:p>
                      <a:endParaRPr lang="en-US" sz="1000" dirty="0" smtClean="0">
                        <a:solidFill>
                          <a:schemeClr val="tx1"/>
                        </a:solidFill>
                      </a:endParaRPr>
                    </a:p>
                    <a:p>
                      <a:r>
                        <a:rPr lang="fr-CH" sz="1000" dirty="0" smtClean="0">
                          <a:solidFill>
                            <a:schemeClr val="tx1"/>
                          </a:solidFill>
                        </a:rPr>
                        <a:t>Les </a:t>
                      </a:r>
                      <a:r>
                        <a:rPr lang="fr-CH" sz="1000" dirty="0" smtClean="0">
                          <a:solidFill>
                            <a:schemeClr val="tx1"/>
                          </a:solidFill>
                        </a:rPr>
                        <a:t>“règles </a:t>
                      </a:r>
                      <a:r>
                        <a:rPr lang="fr-CH" sz="1000" dirty="0" smtClean="0">
                          <a:solidFill>
                            <a:schemeClr val="tx1"/>
                          </a:solidFill>
                        </a:rPr>
                        <a:t>de passation de </a:t>
                      </a:r>
                      <a:r>
                        <a:rPr lang="fr-CH" sz="1000" dirty="0" smtClean="0">
                          <a:solidFill>
                            <a:schemeClr val="tx1"/>
                          </a:solidFill>
                        </a:rPr>
                        <a:t>marchés” </a:t>
                      </a:r>
                      <a:r>
                        <a:rPr lang="fr-CH" sz="1000" dirty="0" smtClean="0">
                          <a:solidFill>
                            <a:schemeClr val="tx1"/>
                          </a:solidFill>
                        </a:rPr>
                        <a:t>sont-elles suffisamment adaptées aux contreparties financières ?</a:t>
                      </a:r>
                      <a:endParaRPr lang="en-US" sz="1000" dirty="0" smtClean="0">
                        <a:solidFill>
                          <a:schemeClr val="tx1"/>
                        </a:solidFill>
                      </a:endParaRPr>
                    </a:p>
                    <a:p>
                      <a:endParaRPr lang="en-US" sz="1000" dirty="0">
                        <a:solidFill>
                          <a:schemeClr val="tx1"/>
                        </a:solidFill>
                      </a:endParaRPr>
                    </a:p>
                  </a:txBody>
                  <a:tcPr/>
                </a:tc>
                <a:tc>
                  <a:txBody>
                    <a:bodyPr/>
                    <a:lstStyle/>
                    <a:p>
                      <a:r>
                        <a:rPr lang="fr-CH" sz="1000" dirty="0" smtClean="0">
                          <a:solidFill>
                            <a:schemeClr val="tx1"/>
                          </a:solidFill>
                        </a:rPr>
                        <a:t>La </a:t>
                      </a:r>
                      <a:r>
                        <a:rPr lang="fr-CH" sz="1000" dirty="0" smtClean="0">
                          <a:solidFill>
                            <a:schemeClr val="tx1"/>
                          </a:solidFill>
                        </a:rPr>
                        <a:t>“précision” </a:t>
                      </a:r>
                      <a:r>
                        <a:rPr lang="fr-CH" sz="1000" dirty="0" smtClean="0">
                          <a:solidFill>
                            <a:schemeClr val="tx1"/>
                          </a:solidFill>
                        </a:rPr>
                        <a:t>de la diligence requise fera </a:t>
                      </a:r>
                      <a:r>
                        <a:rPr lang="fr-CH" sz="1000" dirty="0" smtClean="0">
                          <a:solidFill>
                            <a:schemeClr val="tx1"/>
                          </a:solidFill>
                        </a:rPr>
                        <a:t>l’objet </a:t>
                      </a:r>
                      <a:r>
                        <a:rPr lang="fr-CH" sz="1000" dirty="0" smtClean="0">
                          <a:solidFill>
                            <a:schemeClr val="tx1"/>
                          </a:solidFill>
                        </a:rPr>
                        <a:t>de la politique de trésorerie.</a:t>
                      </a:r>
                      <a:endParaRPr lang="en-US" sz="1000" dirty="0" smtClean="0">
                        <a:solidFill>
                          <a:schemeClr val="tx1"/>
                        </a:solidFill>
                      </a:endParaRPr>
                    </a:p>
                    <a:p>
                      <a:endParaRPr lang="en-US" sz="1000" dirty="0" smtClean="0">
                        <a:solidFill>
                          <a:schemeClr val="tx1"/>
                        </a:solidFill>
                      </a:endParaRPr>
                    </a:p>
                    <a:p>
                      <a:endParaRPr lang="en-US" sz="1000" dirty="0" smtClean="0">
                        <a:solidFill>
                          <a:schemeClr val="tx1"/>
                        </a:solidFill>
                      </a:endParaRPr>
                    </a:p>
                    <a:p>
                      <a:r>
                        <a:rPr lang="fr-CH" sz="1000" dirty="0" smtClean="0">
                          <a:solidFill>
                            <a:schemeClr val="tx1"/>
                          </a:solidFill>
                        </a:rPr>
                        <a:t>La sélection des contreparties aux fins des placements conformément à la politique de placement peut être effectuée de manière suffisante et appropriée au moyen de règles de passation de marchés.</a:t>
                      </a:r>
                      <a:endParaRPr lang="en-US" sz="1000" dirty="0">
                        <a:solidFill>
                          <a:schemeClr val="tx1"/>
                        </a:solidFill>
                      </a:endParaRPr>
                    </a:p>
                  </a:txBody>
                  <a:tcPr/>
                </a:tc>
                <a:extLst>
                  <a:ext uri="{0D108BD9-81ED-4DB2-BD59-A6C34878D82A}">
                    <a16:rowId xmlns:a16="http://schemas.microsoft.com/office/drawing/2014/main" val="582584679"/>
                  </a:ext>
                </a:extLst>
              </a:tr>
              <a:tr h="1438082">
                <a:tc>
                  <a:txBody>
                    <a:bodyPr/>
                    <a:lstStyle/>
                    <a:p>
                      <a:r>
                        <a:rPr lang="fr-CH" sz="1000" u="sng" noProof="0" dirty="0" smtClean="0">
                          <a:solidFill>
                            <a:schemeClr val="tx1"/>
                          </a:solidFill>
                        </a:rPr>
                        <a:t>Règle 105.3</a:t>
                      </a:r>
                    </a:p>
                    <a:p>
                      <a:r>
                        <a:rPr lang="fr-CH" sz="1000" dirty="0" smtClean="0">
                          <a:solidFill>
                            <a:schemeClr val="tx1"/>
                          </a:solidFill>
                        </a:rPr>
                        <a:t>Le </a:t>
                      </a:r>
                      <a:r>
                        <a:rPr lang="fr-CH" sz="1000" dirty="0" smtClean="0">
                          <a:solidFill>
                            <a:schemeClr val="tx1"/>
                          </a:solidFill>
                        </a:rPr>
                        <a:t>Directeur général établit et signe une déclaration annuelle sur le contrôle interne, qui donne des garanties aux parties prenantes.</a:t>
                      </a:r>
                      <a:r>
                        <a:rPr lang="en-US" sz="1000" dirty="0" smtClean="0">
                          <a:solidFill>
                            <a:schemeClr val="tx1"/>
                          </a:solidFill>
                        </a:rPr>
                        <a:t> </a:t>
                      </a:r>
                      <a:r>
                        <a:rPr lang="fr-CH" sz="1000" dirty="0" smtClean="0">
                          <a:solidFill>
                            <a:schemeClr val="tx1"/>
                          </a:solidFill>
                        </a:rPr>
                        <a:t>La Déclaration sur le contrôle interne repose sur les garanties données par les fonctionnaires désignés et </a:t>
                      </a:r>
                      <a:r>
                        <a:rPr lang="fr-CH" sz="1000" dirty="0" smtClean="0">
                          <a:solidFill>
                            <a:schemeClr val="tx1"/>
                          </a:solidFill>
                        </a:rPr>
                        <a:t>s’appuiera </a:t>
                      </a:r>
                      <a:r>
                        <a:rPr lang="fr-CH" sz="1000" dirty="0" smtClean="0">
                          <a:solidFill>
                            <a:schemeClr val="tx1"/>
                          </a:solidFill>
                        </a:rPr>
                        <a:t>sur les avis concernant la gouvernance, la gestion des risques et </a:t>
                      </a:r>
                      <a:r>
                        <a:rPr lang="fr-CH" sz="1000" dirty="0" smtClean="0">
                          <a:solidFill>
                            <a:schemeClr val="tx1"/>
                          </a:solidFill>
                        </a:rPr>
                        <a:t>l’environnement </a:t>
                      </a:r>
                      <a:r>
                        <a:rPr lang="fr-CH" sz="1000" dirty="0" smtClean="0">
                          <a:solidFill>
                            <a:schemeClr val="tx1"/>
                          </a:solidFill>
                        </a:rPr>
                        <a:t>de contrôle de </a:t>
                      </a:r>
                      <a:r>
                        <a:rPr lang="fr-CH" sz="1000" dirty="0" smtClean="0">
                          <a:solidFill>
                            <a:schemeClr val="tx1"/>
                          </a:solidFill>
                        </a:rPr>
                        <a:t>l’OMPI </a:t>
                      </a:r>
                      <a:r>
                        <a:rPr lang="fr-CH" sz="1000" dirty="0" smtClean="0">
                          <a:solidFill>
                            <a:schemeClr val="tx1"/>
                          </a:solidFill>
                        </a:rPr>
                        <a:t>du point de vue de la supervision interne.</a:t>
                      </a:r>
                      <a:endParaRPr lang="en-US" sz="1000" dirty="0" smtClean="0">
                        <a:solidFill>
                          <a:schemeClr val="tx1"/>
                        </a:solidFill>
                      </a:endParaRPr>
                    </a:p>
                  </a:txBody>
                  <a:tcPr/>
                </a:tc>
                <a:tc>
                  <a:txBody>
                    <a:bodyPr/>
                    <a:lstStyle/>
                    <a:p>
                      <a:r>
                        <a:rPr lang="fr-CH" sz="1000" dirty="0" smtClean="0">
                          <a:solidFill>
                            <a:schemeClr val="tx1"/>
                          </a:solidFill>
                        </a:rPr>
                        <a:t>Pourrait-elle être élevée au rang </a:t>
                      </a:r>
                      <a:r>
                        <a:rPr lang="fr-CH" sz="1000" dirty="0" smtClean="0">
                          <a:solidFill>
                            <a:schemeClr val="tx1"/>
                          </a:solidFill>
                        </a:rPr>
                        <a:t>d’article</a:t>
                      </a:r>
                      <a:r>
                        <a:rPr lang="fr-CH" sz="1000" dirty="0" smtClean="0">
                          <a:solidFill>
                            <a:schemeClr val="tx1"/>
                          </a:solidFill>
                        </a:rPr>
                        <a:t>?</a:t>
                      </a:r>
                      <a:endParaRPr lang="en-US" sz="1000" dirty="0">
                        <a:solidFill>
                          <a:schemeClr val="tx1"/>
                        </a:solidFill>
                      </a:endParaRPr>
                    </a:p>
                  </a:txBody>
                  <a:tcPr/>
                </a:tc>
                <a:tc>
                  <a:txBody>
                    <a:bodyPr/>
                    <a:lstStyle/>
                    <a:p>
                      <a:r>
                        <a:rPr lang="fr-CH" sz="1000" noProof="0" dirty="0" smtClean="0">
                          <a:solidFill>
                            <a:schemeClr val="tx1"/>
                          </a:solidFill>
                        </a:rPr>
                        <a:t>Élevée au rang d’article.</a:t>
                      </a:r>
                      <a:endParaRPr lang="fr-CH" sz="1000" noProof="0" dirty="0">
                        <a:solidFill>
                          <a:schemeClr val="tx1"/>
                        </a:solidFill>
                      </a:endParaRPr>
                    </a:p>
                  </a:txBody>
                  <a:tcPr/>
                </a:tc>
                <a:extLst>
                  <a:ext uri="{0D108BD9-81ED-4DB2-BD59-A6C34878D82A}">
                    <a16:rowId xmlns:a16="http://schemas.microsoft.com/office/drawing/2014/main" val="3181874302"/>
                  </a:ext>
                </a:extLst>
              </a:tr>
            </a:tbl>
          </a:graphicData>
        </a:graphic>
      </p:graphicFrame>
    </p:spTree>
    <p:extLst>
      <p:ext uri="{BB962C8B-B14F-4D97-AF65-F5344CB8AC3E}">
        <p14:creationId xmlns:p14="http://schemas.microsoft.com/office/powerpoint/2010/main" val="4032981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8083"/>
            <a:ext cx="8229600" cy="389779"/>
          </a:xfrm>
          <a:solidFill>
            <a:schemeClr val="accent1">
              <a:lumMod val="75000"/>
            </a:schemeClr>
          </a:solidFill>
          <a:ln>
            <a:solidFill>
              <a:srgbClr val="0070C0"/>
            </a:solidFill>
          </a:ln>
        </p:spPr>
        <p:txBody>
          <a:bodyPr/>
          <a:lstStyle/>
          <a:p>
            <a:pPr algn="ctr" eaLnBrk="1" hangingPunct="1"/>
            <a:r>
              <a:rPr lang="fr-FR" sz="2800" b="1" dirty="0" smtClean="0">
                <a:solidFill>
                  <a:srgbClr val="000000"/>
                </a:solidFill>
              </a:rPr>
              <a:t>Examen par l’OCIS</a:t>
            </a:r>
            <a:endParaRPr lang="fr-FR" sz="28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sp>
        <p:nvSpPr>
          <p:cNvPr id="3" name="Rectangle 2"/>
          <p:cNvSpPr/>
          <p:nvPr>
            <p:custDataLst>
              <p:tags r:id="rId3"/>
            </p:custDataLst>
          </p:nvPr>
        </p:nvSpPr>
        <p:spPr>
          <a:xfrm>
            <a:off x="435723" y="386883"/>
            <a:ext cx="8075239" cy="684803"/>
          </a:xfrm>
          <a:prstGeom prst="rect">
            <a:avLst/>
          </a:prstGeom>
        </p:spPr>
        <p:txBody>
          <a:bodyPr wrap="square">
            <a:spAutoFit/>
          </a:bodyPr>
          <a:lstStyle/>
          <a:p>
            <a:pPr marL="285744" indent="-285744">
              <a:buClr>
                <a:schemeClr val="accent5">
                  <a:lumMod val="50000"/>
                </a:schemeClr>
              </a:buClr>
              <a:buSzPct val="100000"/>
              <a:buFont typeface="Wingdings" panose="05000000000000000000" pitchFamily="2" charset="2"/>
              <a:buChar char="q"/>
            </a:pPr>
            <a:r>
              <a:rPr lang="fr-FR" sz="1100" dirty="0" smtClean="0"/>
              <a:t>L’OCIS a approuvé les révisions.  Il a également demandé au Secrétariat de suivre l’évolution de la situation dans le système des Nations Unies, notamment en ce qui concerne les rapports sur la durabilité.</a:t>
            </a:r>
          </a:p>
          <a:p>
            <a:pPr marL="285744" indent="-285744">
              <a:buClr>
                <a:schemeClr val="accent5">
                  <a:lumMod val="50000"/>
                </a:schemeClr>
              </a:buClr>
              <a:buSzPct val="100000"/>
              <a:buFont typeface="Wingdings" panose="05000000000000000000" pitchFamily="2" charset="2"/>
              <a:buChar char="q"/>
            </a:pPr>
            <a:r>
              <a:rPr lang="fr-FR" sz="1100" dirty="0" smtClean="0">
                <a:solidFill>
                  <a:srgbClr val="000000"/>
                </a:solidFill>
              </a:rPr>
              <a:t>Le tableau ci-dessous présente un échantillon des observations de l’OCIS et de la réponse de l’OMPI.</a:t>
            </a:r>
            <a:endParaRPr lang="fr-FR" sz="1100" dirty="0">
              <a:solidFill>
                <a:srgbClr val="000000"/>
              </a:solidFill>
            </a:endParaRPr>
          </a:p>
        </p:txBody>
      </p:sp>
      <p:graphicFrame>
        <p:nvGraphicFramePr>
          <p:cNvPr id="4" name="Table 3"/>
          <p:cNvGraphicFramePr>
            <a:graphicFrameLocks noGrp="1"/>
          </p:cNvGraphicFramePr>
          <p:nvPr>
            <p:custDataLst>
              <p:tags r:id="rId4"/>
            </p:custDataLst>
            <p:extLst>
              <p:ext uri="{D42A27DB-BD31-4B8C-83A1-F6EECF244321}">
                <p14:modId xmlns:p14="http://schemas.microsoft.com/office/powerpoint/2010/main" val="4195405449"/>
              </p:ext>
            </p:extLst>
          </p:nvPr>
        </p:nvGraphicFramePr>
        <p:xfrm>
          <a:off x="179512" y="1023577"/>
          <a:ext cx="8784978" cy="4114800"/>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1860320532"/>
                    </a:ext>
                  </a:extLst>
                </a:gridCol>
                <a:gridCol w="6840762">
                  <a:extLst>
                    <a:ext uri="{9D8B030D-6E8A-4147-A177-3AD203B41FA5}">
                      <a16:colId xmlns:a16="http://schemas.microsoft.com/office/drawing/2014/main" val="1478100304"/>
                    </a:ext>
                  </a:extLst>
                </a:gridCol>
              </a:tblGrid>
              <a:tr h="240000">
                <a:tc>
                  <a:txBody>
                    <a:bodyPr/>
                    <a:lstStyle/>
                    <a:p>
                      <a:r>
                        <a:rPr lang="en-US" sz="1200" baseline="0" dirty="0" smtClean="0">
                          <a:solidFill>
                            <a:schemeClr val="tx1"/>
                          </a:solidFill>
                        </a:rPr>
                        <a:t>Observations de </a:t>
                      </a:r>
                      <a:r>
                        <a:rPr lang="fr-CH" sz="1200" baseline="0" noProof="0" dirty="0" smtClean="0">
                          <a:solidFill>
                            <a:schemeClr val="tx1"/>
                          </a:solidFill>
                        </a:rPr>
                        <a:t>l’OCIS</a:t>
                      </a:r>
                      <a:endParaRPr lang="fr-CH" sz="1200" noProof="0" dirty="0">
                        <a:solidFill>
                          <a:schemeClr val="tx1"/>
                        </a:solidFill>
                      </a:endParaRPr>
                    </a:p>
                  </a:txBody>
                  <a:tcPr/>
                </a:tc>
                <a:tc>
                  <a:txBody>
                    <a:bodyPr/>
                    <a:lstStyle/>
                    <a:p>
                      <a:r>
                        <a:rPr lang="fr-CH" sz="1200" noProof="0" dirty="0" smtClean="0">
                          <a:solidFill>
                            <a:schemeClr val="tx1"/>
                          </a:solidFill>
                        </a:rPr>
                        <a:t>Commentaires de l’OMPI</a:t>
                      </a:r>
                      <a:endParaRPr lang="fr-CH" sz="1200" noProof="0" dirty="0">
                        <a:solidFill>
                          <a:schemeClr val="tx1"/>
                        </a:solidFill>
                      </a:endParaRPr>
                    </a:p>
                  </a:txBody>
                  <a:tcPr/>
                </a:tc>
                <a:extLst>
                  <a:ext uri="{0D108BD9-81ED-4DB2-BD59-A6C34878D82A}">
                    <a16:rowId xmlns:a16="http://schemas.microsoft.com/office/drawing/2014/main" val="3453002838"/>
                  </a:ext>
                </a:extLst>
              </a:tr>
              <a:tr h="10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800" dirty="0" smtClean="0">
                          <a:solidFill>
                            <a:schemeClr val="tx1"/>
                          </a:solidFill>
                        </a:rPr>
                        <a:t>Du point de vue du contrôle interne, il</a:t>
                      </a:r>
                      <a:r>
                        <a:rPr lang="fr-CH" sz="800" baseline="0" dirty="0" smtClean="0">
                          <a:solidFill>
                            <a:schemeClr val="tx1"/>
                          </a:solidFill>
                        </a:rPr>
                        <a:t> est regrettable </a:t>
                      </a:r>
                      <a:r>
                        <a:rPr lang="fr-CH" sz="800" dirty="0" smtClean="0">
                          <a:solidFill>
                            <a:schemeClr val="tx1"/>
                          </a:solidFill>
                        </a:rPr>
                        <a:t>que le contrôleur et le haut fonctionnaire chargé des achats ou le directeur puissent déléguer davantage de pouvoirs.</a:t>
                      </a:r>
                      <a:r>
                        <a:rPr lang="en-US" sz="800" dirty="0" smtClean="0">
                          <a:solidFill>
                            <a:schemeClr val="tx1"/>
                          </a:solidFill>
                        </a:rPr>
                        <a:t> L</a:t>
                      </a:r>
                      <a:r>
                        <a:rPr lang="fr-CH" sz="800" dirty="0" smtClean="0">
                          <a:solidFill>
                            <a:schemeClr val="tx1"/>
                          </a:solidFill>
                        </a:rPr>
                        <a:t>e système serait plus solide si cette responsabilité incombait au contrôleur.</a:t>
                      </a:r>
                      <a:r>
                        <a:rPr lang="en-US" sz="800" dirty="0" smtClean="0">
                          <a:solidFill>
                            <a:schemeClr val="tx1"/>
                          </a:solidFill>
                        </a:rPr>
                        <a:t> </a:t>
                      </a:r>
                      <a:r>
                        <a:rPr lang="fr-CH" sz="800" dirty="0" smtClean="0">
                          <a:solidFill>
                            <a:schemeClr val="tx1"/>
                          </a:solidFill>
                        </a:rPr>
                        <a:t>C’est </a:t>
                      </a:r>
                      <a:r>
                        <a:rPr lang="fr-CH" sz="800" dirty="0" smtClean="0">
                          <a:solidFill>
                            <a:schemeClr val="tx1"/>
                          </a:solidFill>
                        </a:rPr>
                        <a:t>là que </a:t>
                      </a:r>
                      <a:r>
                        <a:rPr lang="fr-CH" sz="800" dirty="0" smtClean="0">
                          <a:solidFill>
                            <a:schemeClr val="tx1"/>
                          </a:solidFill>
                        </a:rPr>
                        <a:t>s’arrête </a:t>
                      </a:r>
                      <a:r>
                        <a:rPr lang="fr-CH" sz="800" dirty="0" smtClean="0">
                          <a:solidFill>
                            <a:schemeClr val="tx1"/>
                          </a:solidFill>
                        </a:rPr>
                        <a:t>la responsabilité du point de vue du contrôle interne.</a:t>
                      </a:r>
                      <a:endParaRPr lang="en-US" sz="800" dirty="0" smtClean="0">
                        <a:solidFill>
                          <a:schemeClr val="tx1"/>
                        </a:solidFill>
                      </a:endParaRPr>
                    </a:p>
                  </a:txBody>
                  <a:tcPr/>
                </a:tc>
                <a:tc>
                  <a:txBody>
                    <a:bodyPr/>
                    <a:lstStyle/>
                    <a:p>
                      <a:r>
                        <a:rPr lang="fr-CH" sz="800" dirty="0" smtClean="0">
                          <a:solidFill>
                            <a:schemeClr val="tx1"/>
                          </a:solidFill>
                        </a:rPr>
                        <a:t>Le Directeur général confère à la fois les pouvoirs et la responsabilité, mais le contrôleur/haut fonctionnaire chargé des achats ne peut déléguer que les pouvoirs - et non la responsabilité, qui incombe donc au contrôleur/haut fonctionnaire chargé des achats (voir ci-dessous les règles relatives aux délégations et sous-délégations).</a:t>
                      </a:r>
                      <a:endParaRPr lang="en-US" sz="800" dirty="0">
                        <a:solidFill>
                          <a:schemeClr val="tx1"/>
                        </a:solidFill>
                      </a:endParaRPr>
                    </a:p>
                  </a:txBody>
                  <a:tcPr/>
                </a:tc>
                <a:extLst>
                  <a:ext uri="{0D108BD9-81ED-4DB2-BD59-A6C34878D82A}">
                    <a16:rowId xmlns:a16="http://schemas.microsoft.com/office/drawing/2014/main" val="582584679"/>
                  </a:ext>
                </a:extLst>
              </a:tr>
              <a:tr h="23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800" b="0" i="0" u="none" baseline="0" dirty="0" smtClean="0">
                          <a:solidFill>
                            <a:schemeClr val="tx1"/>
                          </a:solidFill>
                        </a:rPr>
                        <a:t>L’OCIS </a:t>
                      </a:r>
                      <a:r>
                        <a:rPr lang="fr-CH" sz="800" b="0" i="0" u="none" baseline="0" dirty="0" smtClean="0">
                          <a:solidFill>
                            <a:schemeClr val="tx1"/>
                          </a:solidFill>
                        </a:rPr>
                        <a:t>a demandé au Secrétariat de suivre </a:t>
                      </a:r>
                      <a:r>
                        <a:rPr lang="fr-CH" sz="800" b="0" i="0" u="none" baseline="0" dirty="0" smtClean="0">
                          <a:solidFill>
                            <a:schemeClr val="tx1"/>
                          </a:solidFill>
                        </a:rPr>
                        <a:t>l’évolution </a:t>
                      </a:r>
                      <a:r>
                        <a:rPr lang="fr-CH" sz="800" b="0" i="0" u="none" baseline="0" dirty="0" smtClean="0">
                          <a:solidFill>
                            <a:schemeClr val="tx1"/>
                          </a:solidFill>
                        </a:rPr>
                        <a:t>de la situation dans le système des Nations Unies, notamment en ce qui concerne les rapports sur la durabilité.</a:t>
                      </a:r>
                      <a:r>
                        <a:rPr lang="en-US" sz="800" baseline="0" dirty="0" smtClean="0">
                          <a:solidFill>
                            <a:schemeClr val="tx1"/>
                          </a:solidFill>
                        </a:rPr>
                        <a:t> </a:t>
                      </a:r>
                      <a:endParaRPr lang="en-US" sz="800" dirty="0" smtClean="0">
                        <a:solidFill>
                          <a:schemeClr val="tx1"/>
                        </a:solidFill>
                      </a:endParaRPr>
                    </a:p>
                    <a:p>
                      <a:endParaRPr lang="en-US" sz="800" dirty="0">
                        <a:solidFill>
                          <a:schemeClr val="tx1"/>
                        </a:solidFill>
                      </a:endParaRPr>
                    </a:p>
                  </a:txBody>
                  <a:tcPr/>
                </a:tc>
                <a:tc>
                  <a:txBody>
                    <a:bodyPr/>
                    <a:lstStyle/>
                    <a:p>
                      <a:r>
                        <a:rPr lang="fr-CH" sz="800" baseline="0" dirty="0" smtClean="0">
                          <a:solidFill>
                            <a:schemeClr val="tx1"/>
                          </a:solidFill>
                        </a:rPr>
                        <a:t>L’établissement </a:t>
                      </a:r>
                      <a:r>
                        <a:rPr lang="fr-CH" sz="800" baseline="0" dirty="0" smtClean="0">
                          <a:solidFill>
                            <a:schemeClr val="tx1"/>
                          </a:solidFill>
                        </a:rPr>
                        <a:t>de rapports sur la durabilité fait actuellement </a:t>
                      </a:r>
                      <a:r>
                        <a:rPr lang="fr-CH" sz="800" baseline="0" dirty="0" smtClean="0">
                          <a:solidFill>
                            <a:schemeClr val="tx1"/>
                          </a:solidFill>
                        </a:rPr>
                        <a:t>l’objet </a:t>
                      </a:r>
                      <a:r>
                        <a:rPr lang="fr-CH" sz="800" baseline="0" dirty="0" smtClean="0">
                          <a:solidFill>
                            <a:schemeClr val="tx1"/>
                          </a:solidFill>
                        </a:rPr>
                        <a:t>de discussions au sein du Réseau finances et budget et de </a:t>
                      </a:r>
                      <a:r>
                        <a:rPr lang="fr-CH" sz="800" baseline="0" dirty="0" smtClean="0">
                          <a:solidFill>
                            <a:schemeClr val="tx1"/>
                          </a:solidFill>
                        </a:rPr>
                        <a:t>l’Équipe </a:t>
                      </a:r>
                      <a:r>
                        <a:rPr lang="fr-CH" sz="800" baseline="0" dirty="0" smtClean="0">
                          <a:solidFill>
                            <a:schemeClr val="tx1"/>
                          </a:solidFill>
                        </a:rPr>
                        <a:t>spéciale sur les normes comptables, </a:t>
                      </a:r>
                      <a:r>
                        <a:rPr lang="fr-CH" sz="800" baseline="0" dirty="0" smtClean="0">
                          <a:solidFill>
                            <a:schemeClr val="tx1"/>
                          </a:solidFill>
                        </a:rPr>
                        <a:t>l’objectif </a:t>
                      </a:r>
                      <a:r>
                        <a:rPr lang="fr-CH" sz="800" baseline="0" dirty="0" smtClean="0">
                          <a:solidFill>
                            <a:schemeClr val="tx1"/>
                          </a:solidFill>
                        </a:rPr>
                        <a:t>étant </a:t>
                      </a:r>
                      <a:r>
                        <a:rPr lang="fr-CH" sz="800" baseline="0" dirty="0" smtClean="0">
                          <a:solidFill>
                            <a:schemeClr val="tx1"/>
                          </a:solidFill>
                        </a:rPr>
                        <a:t>d’adopter </a:t>
                      </a:r>
                      <a:r>
                        <a:rPr lang="fr-CH" sz="800" baseline="0" dirty="0" smtClean="0">
                          <a:solidFill>
                            <a:schemeClr val="tx1"/>
                          </a:solidFill>
                        </a:rPr>
                        <a:t>une approche cohérente dans </a:t>
                      </a:r>
                      <a:r>
                        <a:rPr lang="fr-CH" sz="800" baseline="0" dirty="0" smtClean="0">
                          <a:solidFill>
                            <a:schemeClr val="tx1"/>
                          </a:solidFill>
                        </a:rPr>
                        <a:t>l’ensemble </a:t>
                      </a:r>
                      <a:r>
                        <a:rPr lang="fr-CH" sz="800" baseline="0" dirty="0" smtClean="0">
                          <a:solidFill>
                            <a:schemeClr val="tx1"/>
                          </a:solidFill>
                        </a:rPr>
                        <a:t>du système des Nations Unies.</a:t>
                      </a:r>
                      <a:r>
                        <a:rPr lang="en-US" sz="800" baseline="0" dirty="0" smtClean="0">
                          <a:solidFill>
                            <a:schemeClr val="tx1"/>
                          </a:solidFill>
                        </a:rPr>
                        <a:t>  </a:t>
                      </a:r>
                      <a:r>
                        <a:rPr lang="fr-CH" sz="800" baseline="0" dirty="0" smtClean="0">
                          <a:solidFill>
                            <a:schemeClr val="tx1"/>
                          </a:solidFill>
                        </a:rPr>
                        <a:t>L’OMPI </a:t>
                      </a:r>
                      <a:r>
                        <a:rPr lang="fr-CH" sz="800" baseline="0" dirty="0" smtClean="0">
                          <a:solidFill>
                            <a:schemeClr val="tx1"/>
                          </a:solidFill>
                        </a:rPr>
                        <a:t>participe pleinement à ces discussions.</a:t>
                      </a:r>
                      <a:endParaRPr lang="en-US" sz="800" dirty="0" smtClean="0">
                        <a:solidFill>
                          <a:schemeClr val="tx1"/>
                        </a:solidFill>
                      </a:endParaRPr>
                    </a:p>
                    <a:p>
                      <a:endParaRPr lang="en-US" sz="400" dirty="0" smtClean="0">
                        <a:solidFill>
                          <a:schemeClr val="tx1"/>
                        </a:solidFill>
                      </a:endParaRPr>
                    </a:p>
                    <a:p>
                      <a:r>
                        <a:rPr lang="fr-CH" sz="800" dirty="0" smtClean="0">
                          <a:solidFill>
                            <a:schemeClr val="tx1"/>
                          </a:solidFill>
                        </a:rPr>
                        <a:t>L’article </a:t>
                      </a:r>
                      <a:r>
                        <a:rPr lang="fr-CH" sz="800" dirty="0" smtClean="0">
                          <a:solidFill>
                            <a:schemeClr val="tx1"/>
                          </a:solidFill>
                        </a:rPr>
                        <a:t>3.8 a été modifié pour inclure la durabilité comme principe dans la procédure de passation de marchés.</a:t>
                      </a:r>
                      <a:r>
                        <a:rPr lang="en-US" sz="800" dirty="0" smtClean="0">
                          <a:solidFill>
                            <a:schemeClr val="tx1"/>
                          </a:solidFill>
                        </a:rPr>
                        <a:t> </a:t>
                      </a:r>
                    </a:p>
                    <a:p>
                      <a:r>
                        <a:rPr lang="fr-CH" sz="800" dirty="0" smtClean="0">
                          <a:solidFill>
                            <a:schemeClr val="tx1"/>
                          </a:solidFill>
                        </a:rPr>
                        <a:t>Comme indiqué au comité, nous coopérons avec les groupes de travail et les réseaux pertinents au sein du système des Nations Unies pour suivre les évolutions et participer positivement aux discussions sur ce sujet.</a:t>
                      </a:r>
                      <a:r>
                        <a:rPr lang="en-US" sz="800" dirty="0" smtClean="0">
                          <a:solidFill>
                            <a:schemeClr val="tx1"/>
                          </a:solidFill>
                        </a:rPr>
                        <a:t>  </a:t>
                      </a:r>
                      <a:endParaRPr lang="en-US" sz="800" dirty="0" smtClean="0">
                        <a:solidFill>
                          <a:schemeClr val="tx1"/>
                        </a:solidFill>
                      </a:endParaRPr>
                    </a:p>
                    <a:p>
                      <a:endParaRPr lang="en-US" sz="400" dirty="0" smtClean="0">
                        <a:solidFill>
                          <a:schemeClr val="tx1"/>
                        </a:solidFill>
                      </a:endParaRPr>
                    </a:p>
                    <a:p>
                      <a:r>
                        <a:rPr lang="en-US" sz="800" u="sng" dirty="0" smtClean="0">
                          <a:solidFill>
                            <a:schemeClr val="tx1"/>
                          </a:solidFill>
                        </a:rPr>
                        <a:t>Article </a:t>
                      </a:r>
                      <a:r>
                        <a:rPr lang="en-US" sz="800" u="sng" dirty="0" smtClean="0">
                          <a:solidFill>
                            <a:schemeClr val="tx1"/>
                          </a:solidFill>
                        </a:rPr>
                        <a:t>3.8  </a:t>
                      </a:r>
                    </a:p>
                    <a:p>
                      <a:r>
                        <a:rPr lang="fr-CH" sz="800" b="0" i="0" u="none" baseline="0" dirty="0" smtClean="0">
                          <a:solidFill>
                            <a:schemeClr val="tx1"/>
                          </a:solidFill>
                        </a:rPr>
                        <a:t>a) Le terme “achat” recouvre tous les actes nécessaires à </a:t>
                      </a:r>
                      <a:r>
                        <a:rPr lang="fr-CH" sz="800" b="0" i="0" u="none" baseline="0" dirty="0" smtClean="0">
                          <a:solidFill>
                            <a:schemeClr val="tx1"/>
                          </a:solidFill>
                        </a:rPr>
                        <a:t>l’acquisition </a:t>
                      </a:r>
                      <a:r>
                        <a:rPr lang="fr-CH" sz="800" b="0" i="0" u="none" baseline="0" dirty="0" smtClean="0">
                          <a:solidFill>
                            <a:schemeClr val="tx1"/>
                          </a:solidFill>
                        </a:rPr>
                        <a:t>de biens (y compris des produits et des biens immobiliers), ainsi que de services (y compris des travaux de construction), par </a:t>
                      </a:r>
                      <a:r>
                        <a:rPr lang="fr-CH" sz="800" b="0" i="0" u="none" baseline="0" dirty="0" smtClean="0">
                          <a:solidFill>
                            <a:schemeClr val="tx1"/>
                          </a:solidFill>
                        </a:rPr>
                        <a:t>l’achat</a:t>
                      </a:r>
                      <a:r>
                        <a:rPr lang="fr-CH" sz="800" b="0" i="0" u="none" baseline="0" dirty="0" smtClean="0">
                          <a:solidFill>
                            <a:schemeClr val="tx1"/>
                          </a:solidFill>
                        </a:rPr>
                        <a:t>, la location ou tout autre moyen approprié.</a:t>
                      </a:r>
                      <a:r>
                        <a:rPr lang="en-US" sz="800" dirty="0" smtClean="0">
                          <a:solidFill>
                            <a:schemeClr val="tx1"/>
                          </a:solidFill>
                        </a:rPr>
                        <a:t> </a:t>
                      </a:r>
                    </a:p>
                    <a:p>
                      <a:r>
                        <a:rPr lang="fr-CH" sz="800" b="0" i="0" u="none" baseline="0" dirty="0" smtClean="0">
                          <a:solidFill>
                            <a:schemeClr val="tx1"/>
                          </a:solidFill>
                        </a:rPr>
                        <a:t>b) Outre les Principes directeurs énoncés au chapitre premier de la deuxième section du Règlement financier et de son règlement </a:t>
                      </a:r>
                      <a:r>
                        <a:rPr lang="fr-CH" sz="800" b="0" i="0" u="none" baseline="0" dirty="0" smtClean="0">
                          <a:solidFill>
                            <a:schemeClr val="tx1"/>
                          </a:solidFill>
                        </a:rPr>
                        <a:t>d’exécution</a:t>
                      </a:r>
                      <a:r>
                        <a:rPr lang="fr-CH" sz="800" b="0" i="0" u="none" baseline="0" dirty="0" smtClean="0">
                          <a:solidFill>
                            <a:schemeClr val="tx1"/>
                          </a:solidFill>
                        </a:rPr>
                        <a:t>, les principes généraux ci-après sont dûment pris en considération pour les opérations </a:t>
                      </a:r>
                      <a:r>
                        <a:rPr lang="fr-CH" sz="800" b="0" i="0" u="none" baseline="0" dirty="0" smtClean="0">
                          <a:solidFill>
                            <a:schemeClr val="tx1"/>
                          </a:solidFill>
                        </a:rPr>
                        <a:t>d’achat </a:t>
                      </a:r>
                      <a:r>
                        <a:rPr lang="fr-CH" sz="800" b="0" i="0" u="none" baseline="0" dirty="0" smtClean="0">
                          <a:solidFill>
                            <a:schemeClr val="tx1"/>
                          </a:solidFill>
                        </a:rPr>
                        <a:t>:</a:t>
                      </a:r>
                      <a:endParaRPr lang="en-US" sz="800" b="0" i="0" u="none" baseline="0" dirty="0" smtClean="0">
                        <a:solidFill>
                          <a:schemeClr val="tx1"/>
                        </a:solidFill>
                      </a:endParaRPr>
                    </a:p>
                    <a:p>
                      <a:r>
                        <a:rPr lang="fr-CH" sz="800" b="0" i="0" u="none" baseline="0" noProof="0" dirty="0" smtClean="0">
                          <a:solidFill>
                            <a:schemeClr val="tx1"/>
                          </a:solidFill>
                        </a:rPr>
                        <a:t>i) meilleur rapport qualité-prix;</a:t>
                      </a:r>
                    </a:p>
                    <a:p>
                      <a:r>
                        <a:rPr lang="fr-CH" sz="800" b="0" i="0" u="none" baseline="0" dirty="0" smtClean="0">
                          <a:solidFill>
                            <a:schemeClr val="tx1"/>
                          </a:solidFill>
                        </a:rPr>
                        <a:t>ii</a:t>
                      </a:r>
                      <a:r>
                        <a:rPr lang="fr-CH" sz="800" b="0" i="0" u="none" baseline="0" dirty="0" smtClean="0">
                          <a:solidFill>
                            <a:schemeClr val="tx1"/>
                          </a:solidFill>
                        </a:rPr>
                        <a:t>) concurrence large et effective pour </a:t>
                      </a:r>
                      <a:r>
                        <a:rPr lang="fr-CH" sz="800" b="0" i="0" u="none" baseline="0" dirty="0" smtClean="0">
                          <a:solidFill>
                            <a:schemeClr val="tx1"/>
                          </a:solidFill>
                        </a:rPr>
                        <a:t>l’attribution </a:t>
                      </a:r>
                      <a:r>
                        <a:rPr lang="fr-CH" sz="800" b="0" i="0" u="none" baseline="0" dirty="0" smtClean="0">
                          <a:solidFill>
                            <a:schemeClr val="tx1"/>
                          </a:solidFill>
                        </a:rPr>
                        <a:t>des marchés;</a:t>
                      </a:r>
                      <a:endParaRPr lang="en-US" sz="800" b="0" i="0" u="none" baseline="0" dirty="0" smtClean="0">
                        <a:solidFill>
                          <a:schemeClr val="tx1"/>
                        </a:solidFill>
                      </a:endParaRPr>
                    </a:p>
                    <a:p>
                      <a:r>
                        <a:rPr lang="fr-CH" sz="800" b="0" i="0" u="none" baseline="0" dirty="0" smtClean="0">
                          <a:solidFill>
                            <a:schemeClr val="tx1"/>
                          </a:solidFill>
                        </a:rPr>
                        <a:t>iii) équité, intégrité et transparence de la procédure </a:t>
                      </a:r>
                      <a:r>
                        <a:rPr lang="fr-CH" sz="800" b="0" i="0" u="none" baseline="0" dirty="0" smtClean="0">
                          <a:solidFill>
                            <a:schemeClr val="tx1"/>
                          </a:solidFill>
                        </a:rPr>
                        <a:t>d’achat</a:t>
                      </a:r>
                      <a:r>
                        <a:rPr lang="fr-CH" sz="800" b="0" i="0" u="none" baseline="0" dirty="0" smtClean="0">
                          <a:solidFill>
                            <a:schemeClr val="tx1"/>
                          </a:solidFill>
                        </a:rPr>
                        <a:t>;</a:t>
                      </a:r>
                      <a:endParaRPr lang="en-US" sz="800" b="0" i="0" u="none" baseline="0" dirty="0" smtClean="0">
                        <a:solidFill>
                          <a:schemeClr val="tx1"/>
                        </a:solidFill>
                      </a:endParaRPr>
                    </a:p>
                    <a:p>
                      <a:r>
                        <a:rPr lang="fr-CH" sz="800" b="0" i="0" u="none" baseline="0" dirty="0" smtClean="0">
                          <a:solidFill>
                            <a:schemeClr val="tx1"/>
                          </a:solidFill>
                        </a:rPr>
                        <a:t>iv) intérêt optimal de </a:t>
                      </a:r>
                      <a:r>
                        <a:rPr lang="fr-CH" sz="800" b="0" i="0" u="none" baseline="0" dirty="0" smtClean="0">
                          <a:solidFill>
                            <a:schemeClr val="tx1"/>
                          </a:solidFill>
                        </a:rPr>
                        <a:t>l’Organisation</a:t>
                      </a:r>
                      <a:r>
                        <a:rPr lang="fr-CH" sz="800" b="0" i="0" u="none" baseline="0" dirty="0" smtClean="0">
                          <a:solidFill>
                            <a:schemeClr val="tx1"/>
                          </a:solidFill>
                        </a:rPr>
                        <a:t>;</a:t>
                      </a:r>
                      <a:endParaRPr lang="en-US" sz="800" b="0" i="0" u="none" baseline="0" dirty="0" smtClean="0">
                        <a:solidFill>
                          <a:schemeClr val="tx1"/>
                        </a:solidFill>
                      </a:endParaRPr>
                    </a:p>
                    <a:p>
                      <a:r>
                        <a:rPr lang="fr-CH" sz="800" b="0" i="0" u="none" baseline="0" dirty="0" smtClean="0">
                          <a:solidFill>
                            <a:schemeClr val="tx1"/>
                          </a:solidFill>
                        </a:rPr>
                        <a:t>v) pratiques prudentes en matière </a:t>
                      </a:r>
                      <a:r>
                        <a:rPr lang="fr-CH" sz="800" b="0" i="0" u="none" baseline="0" dirty="0" smtClean="0">
                          <a:solidFill>
                            <a:schemeClr val="tx1"/>
                          </a:solidFill>
                        </a:rPr>
                        <a:t>d’acquisition </a:t>
                      </a:r>
                      <a:r>
                        <a:rPr lang="fr-CH" sz="800" b="0" i="0" u="none" baseline="0" dirty="0" smtClean="0">
                          <a:solidFill>
                            <a:schemeClr val="tx1"/>
                          </a:solidFill>
                        </a:rPr>
                        <a:t>et </a:t>
                      </a:r>
                      <a:r>
                        <a:rPr lang="fr-CH" sz="800" b="0" i="0" u="sng" baseline="0" dirty="0" smtClean="0">
                          <a:solidFill>
                            <a:srgbClr val="FF0000"/>
                          </a:solidFill>
                        </a:rPr>
                        <a:t>viabilité</a:t>
                      </a:r>
                      <a:r>
                        <a:rPr lang="fr-CH" sz="800" b="0" i="0" u="none" baseline="0" dirty="0" smtClean="0">
                          <a:solidFill>
                            <a:schemeClr val="tx1"/>
                          </a:solidFill>
                        </a:rPr>
                        <a:t>.</a:t>
                      </a:r>
                      <a:endParaRPr lang="en-US" sz="800" b="0" i="0" u="none" baseline="0" dirty="0" smtClean="0">
                        <a:solidFill>
                          <a:schemeClr val="tx1"/>
                        </a:solidFill>
                      </a:endParaRPr>
                    </a:p>
                    <a:p>
                      <a:r>
                        <a:rPr lang="fr-CH" sz="800" b="0" i="0" u="none" baseline="0" dirty="0" smtClean="0">
                          <a:solidFill>
                            <a:schemeClr val="tx1"/>
                          </a:solidFill>
                        </a:rPr>
                        <a:t>c) </a:t>
                      </a:r>
                      <a:r>
                        <a:rPr lang="fr-CH" sz="800" b="0" i="0" u="none" baseline="0" dirty="0" smtClean="0">
                          <a:solidFill>
                            <a:schemeClr val="tx1"/>
                          </a:solidFill>
                        </a:rPr>
                        <a:t>L’acquisition </a:t>
                      </a:r>
                      <a:r>
                        <a:rPr lang="fr-CH" sz="800" b="0" i="0" u="none" baseline="0" dirty="0" smtClean="0">
                          <a:solidFill>
                            <a:schemeClr val="tx1"/>
                          </a:solidFill>
                        </a:rPr>
                        <a:t>de biens ou de services est effectuée conformément à :</a:t>
                      </a:r>
                      <a:endParaRPr lang="en-US" sz="800" b="0" i="0" u="none" baseline="0" dirty="0" smtClean="0">
                        <a:solidFill>
                          <a:schemeClr val="tx1"/>
                        </a:solidFill>
                      </a:endParaRPr>
                    </a:p>
                    <a:p>
                      <a:r>
                        <a:rPr lang="fr-CH" sz="800" b="0" i="0" u="none" baseline="0" dirty="0" smtClean="0">
                          <a:solidFill>
                            <a:schemeClr val="tx1"/>
                          </a:solidFill>
                        </a:rPr>
                        <a:t>i) </a:t>
                      </a:r>
                      <a:r>
                        <a:rPr lang="fr-CH" sz="800" b="0" i="0" u="none" baseline="0" dirty="0" smtClean="0">
                          <a:solidFill>
                            <a:schemeClr val="tx1"/>
                          </a:solidFill>
                        </a:rPr>
                        <a:t>d’une </a:t>
                      </a:r>
                      <a:r>
                        <a:rPr lang="fr-CH" sz="800" b="0" i="0" u="none" baseline="0" dirty="0" smtClean="0">
                          <a:solidFill>
                            <a:schemeClr val="tx1"/>
                          </a:solidFill>
                        </a:rPr>
                        <a:t>procédure de mise en concurrence;  ou</a:t>
                      </a:r>
                      <a:endParaRPr lang="en-US" sz="800" b="0" i="0" u="none" baseline="0" dirty="0" smtClean="0">
                        <a:solidFill>
                          <a:schemeClr val="tx1"/>
                        </a:solidFill>
                      </a:endParaRPr>
                    </a:p>
                    <a:p>
                      <a:r>
                        <a:rPr lang="fr-CH" sz="800" b="0" i="0" u="none" baseline="0" dirty="0" smtClean="0">
                          <a:solidFill>
                            <a:schemeClr val="tx1"/>
                          </a:solidFill>
                        </a:rPr>
                        <a:t>ii) </a:t>
                      </a:r>
                      <a:r>
                        <a:rPr lang="fr-CH" sz="800" b="0" i="0" u="none" baseline="0" dirty="0" smtClean="0">
                          <a:solidFill>
                            <a:schemeClr val="tx1"/>
                          </a:solidFill>
                        </a:rPr>
                        <a:t>d’une </a:t>
                      </a:r>
                      <a:r>
                        <a:rPr lang="fr-CH" sz="800" b="0" i="0" u="none" baseline="0" dirty="0" smtClean="0">
                          <a:solidFill>
                            <a:schemeClr val="tx1"/>
                          </a:solidFill>
                        </a:rPr>
                        <a:t>coopération avec </a:t>
                      </a:r>
                      <a:r>
                        <a:rPr lang="fr-CH" sz="800" b="0" i="0" u="none" baseline="0" dirty="0" smtClean="0">
                          <a:solidFill>
                            <a:schemeClr val="tx1"/>
                          </a:solidFill>
                        </a:rPr>
                        <a:t>d’autres </a:t>
                      </a:r>
                      <a:r>
                        <a:rPr lang="fr-CH" sz="800" b="0" i="0" u="none" baseline="0" dirty="0" smtClean="0">
                          <a:solidFill>
                            <a:schemeClr val="tx1"/>
                          </a:solidFill>
                        </a:rPr>
                        <a:t>organisations intergouvernementales;  ou</a:t>
                      </a:r>
                      <a:endParaRPr lang="en-US" sz="800" b="0" i="0" u="none" baseline="0" dirty="0" smtClean="0">
                        <a:solidFill>
                          <a:schemeClr val="tx1"/>
                        </a:solidFill>
                      </a:endParaRPr>
                    </a:p>
                    <a:p>
                      <a:r>
                        <a:rPr lang="fr-CH" sz="800" noProof="0" dirty="0" smtClean="0">
                          <a:solidFill>
                            <a:schemeClr val="tx1"/>
                          </a:solidFill>
                        </a:rPr>
                        <a:t>iii) d’une autre procédure. </a:t>
                      </a:r>
                      <a:endParaRPr lang="fr-CH" sz="800" noProof="0" dirty="0" smtClean="0">
                        <a:solidFill>
                          <a:schemeClr val="tx1"/>
                        </a:solidFill>
                      </a:endParaRPr>
                    </a:p>
                  </a:txBody>
                  <a:tcPr/>
                </a:tc>
                <a:extLst>
                  <a:ext uri="{0D108BD9-81ED-4DB2-BD59-A6C34878D82A}">
                    <a16:rowId xmlns:a16="http://schemas.microsoft.com/office/drawing/2014/main" val="3181874302"/>
                  </a:ext>
                </a:extLst>
              </a:tr>
            </a:tbl>
          </a:graphicData>
        </a:graphic>
      </p:graphicFrame>
    </p:spTree>
    <p:extLst>
      <p:ext uri="{BB962C8B-B14F-4D97-AF65-F5344CB8AC3E}">
        <p14:creationId xmlns:p14="http://schemas.microsoft.com/office/powerpoint/2010/main" val="1382331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195486"/>
            <a:ext cx="8229600" cy="493776"/>
          </a:xfrm>
          <a:solidFill>
            <a:schemeClr val="accent1">
              <a:lumMod val="75000"/>
            </a:schemeClr>
          </a:solidFill>
          <a:ln>
            <a:solidFill>
              <a:srgbClr val="0070C0"/>
            </a:solidFill>
          </a:ln>
        </p:spPr>
        <p:txBody>
          <a:bodyPr/>
          <a:lstStyle/>
          <a:p>
            <a:pPr algn="ctr" eaLnBrk="1" hangingPunct="1"/>
            <a:r>
              <a:rPr lang="fr-FR" b="1" dirty="0" smtClean="0">
                <a:solidFill>
                  <a:schemeClr val="tx1"/>
                </a:solidFill>
              </a:rPr>
              <a:t>Calendrier</a:t>
            </a:r>
            <a:endParaRPr lang="fr-FR" b="1" dirty="0" smtClean="0">
              <a:solidFill>
                <a:schemeClr val="tx1"/>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graphicFrame>
        <p:nvGraphicFramePr>
          <p:cNvPr id="99" name="Diagram 98"/>
          <p:cNvGraphicFramePr/>
          <p:nvPr>
            <p:custDataLst>
              <p:tags r:id="rId3"/>
            </p:custDataLst>
            <p:extLst>
              <p:ext uri="{D42A27DB-BD31-4B8C-83A1-F6EECF244321}">
                <p14:modId xmlns:p14="http://schemas.microsoft.com/office/powerpoint/2010/main" val="1494379969"/>
              </p:ext>
            </p:extLst>
          </p:nvPr>
        </p:nvGraphicFramePr>
        <p:xfrm>
          <a:off x="211741" y="2350854"/>
          <a:ext cx="9832867" cy="2069395"/>
        </p:xfrm>
        <a:graphic>
          <a:graphicData uri="http://schemas.openxmlformats.org/drawingml/2006/diagram">
            <dgm:relIds xmlns:dgm="http://schemas.openxmlformats.org/drawingml/2006/diagram" xmlns:r="http://schemas.openxmlformats.org/officeDocument/2006/relationships" r:dm="rId20" r:lo="rId21" r:qs="rId22" r:cs="rId23"/>
          </a:graphicData>
        </a:graphic>
      </p:graphicFrame>
      <p:cxnSp>
        <p:nvCxnSpPr>
          <p:cNvPr id="103" name="Straight Connector 102"/>
          <p:cNvCxnSpPr/>
          <p:nvPr>
            <p:custDataLst>
              <p:tags r:id="rId4"/>
            </p:custDataLst>
          </p:nvPr>
        </p:nvCxnSpPr>
        <p:spPr>
          <a:xfrm>
            <a:off x="4941021" y="2269633"/>
            <a:ext cx="7843" cy="825955"/>
          </a:xfrm>
          <a:prstGeom prst="line">
            <a:avLst/>
          </a:prstGeom>
          <a:ln>
            <a:solidFill>
              <a:schemeClr val="accent6">
                <a:lumMod val="60000"/>
                <a:lumOff val="40000"/>
              </a:schemeClr>
            </a:solidFill>
          </a:ln>
        </p:spPr>
        <p:style>
          <a:lnRef idx="3">
            <a:schemeClr val="accent1"/>
          </a:lnRef>
          <a:fillRef idx="0">
            <a:schemeClr val="accent1"/>
          </a:fillRef>
          <a:effectRef idx="2">
            <a:schemeClr val="accent1"/>
          </a:effectRef>
          <a:fontRef idx="minor">
            <a:schemeClr val="tx1"/>
          </a:fontRef>
        </p:style>
      </p:cxnSp>
      <p:sp>
        <p:nvSpPr>
          <p:cNvPr id="104" name="TextBox 103"/>
          <p:cNvSpPr txBox="1"/>
          <p:nvPr>
            <p:custDataLst>
              <p:tags r:id="rId5"/>
            </p:custDataLst>
          </p:nvPr>
        </p:nvSpPr>
        <p:spPr>
          <a:xfrm>
            <a:off x="179512" y="2219246"/>
            <a:ext cx="1584178" cy="784830"/>
          </a:xfrm>
          <a:prstGeom prst="rect">
            <a:avLst/>
          </a:prstGeom>
          <a:noFill/>
          <a:ln>
            <a:solidFill>
              <a:srgbClr val="0070C0"/>
            </a:solidFill>
          </a:ln>
        </p:spPr>
        <p:txBody>
          <a:bodyPr wrap="square" rtlCol="0">
            <a:spAutoFit/>
          </a:bodyPr>
          <a:lstStyle/>
          <a:p>
            <a:pPr algn="ctr"/>
            <a:r>
              <a:rPr lang="fr-FR" sz="900" dirty="0" smtClean="0">
                <a:solidFill>
                  <a:srgbClr val="000000"/>
                </a:solidFill>
              </a:rPr>
              <a:t>Proposition de révision du Règlement financier et de son règlement d’exécution présentée à la trente-quatrième session du PBC</a:t>
            </a:r>
            <a:endParaRPr lang="fr-FR" sz="900" b="1" dirty="0">
              <a:solidFill>
                <a:srgbClr val="000000"/>
              </a:solidFill>
            </a:endParaRPr>
          </a:p>
        </p:txBody>
      </p:sp>
      <p:sp>
        <p:nvSpPr>
          <p:cNvPr id="105" name="Oval 104"/>
          <p:cNvSpPr/>
          <p:nvPr>
            <p:custDataLst>
              <p:tags r:id="rId6"/>
            </p:custDataLst>
          </p:nvPr>
        </p:nvSpPr>
        <p:spPr>
          <a:xfrm>
            <a:off x="1643937" y="1903943"/>
            <a:ext cx="263769" cy="263769"/>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dirty="0"/>
          </a:p>
        </p:txBody>
      </p:sp>
      <p:cxnSp>
        <p:nvCxnSpPr>
          <p:cNvPr id="106" name="Straight Connector 105"/>
          <p:cNvCxnSpPr>
            <a:stCxn id="105" idx="4"/>
          </p:cNvCxnSpPr>
          <p:nvPr>
            <p:custDataLst>
              <p:tags r:id="rId7"/>
            </p:custDataLst>
          </p:nvPr>
        </p:nvCxnSpPr>
        <p:spPr>
          <a:xfrm>
            <a:off x="1775822" y="2167712"/>
            <a:ext cx="5988" cy="870484"/>
          </a:xfrm>
          <a:prstGeom prst="line">
            <a:avLst/>
          </a:prstGeom>
          <a:ln>
            <a:solidFill>
              <a:schemeClr val="accent1">
                <a:lumMod val="75000"/>
              </a:schemeClr>
            </a:solidFill>
          </a:ln>
        </p:spPr>
        <p:style>
          <a:lnRef idx="3">
            <a:schemeClr val="accent1"/>
          </a:lnRef>
          <a:fillRef idx="0">
            <a:schemeClr val="accent1"/>
          </a:fillRef>
          <a:effectRef idx="2">
            <a:schemeClr val="accent1"/>
          </a:effectRef>
          <a:fontRef idx="minor">
            <a:schemeClr val="tx1"/>
          </a:fontRef>
        </p:style>
      </p:cxnSp>
      <p:sp>
        <p:nvSpPr>
          <p:cNvPr id="107" name="TextBox 106"/>
          <p:cNvSpPr txBox="1"/>
          <p:nvPr>
            <p:custDataLst>
              <p:tags r:id="rId8"/>
            </p:custDataLst>
          </p:nvPr>
        </p:nvSpPr>
        <p:spPr>
          <a:xfrm>
            <a:off x="457199" y="1283261"/>
            <a:ext cx="3871399" cy="400110"/>
          </a:xfrm>
          <a:prstGeom prst="rect">
            <a:avLst/>
          </a:prstGeom>
          <a:solidFill>
            <a:schemeClr val="accent1">
              <a:lumMod val="40000"/>
              <a:lumOff val="60000"/>
            </a:schemeClr>
          </a:solidFill>
        </p:spPr>
        <p:txBody>
          <a:bodyPr wrap="square" rtlCol="0">
            <a:spAutoFit/>
          </a:bodyPr>
          <a:lstStyle/>
          <a:p>
            <a:pPr algn="ctr"/>
            <a:r>
              <a:rPr lang="fr-FR" sz="2000" b="1" dirty="0" smtClean="0"/>
              <a:t>2022</a:t>
            </a:r>
            <a:endParaRPr lang="fr-FR" b="1" dirty="0"/>
          </a:p>
        </p:txBody>
      </p:sp>
      <p:sp>
        <p:nvSpPr>
          <p:cNvPr id="108" name="TextBox 107"/>
          <p:cNvSpPr txBox="1"/>
          <p:nvPr>
            <p:custDataLst>
              <p:tags r:id="rId9"/>
            </p:custDataLst>
          </p:nvPr>
        </p:nvSpPr>
        <p:spPr>
          <a:xfrm>
            <a:off x="4572000" y="1257670"/>
            <a:ext cx="4114800" cy="400110"/>
          </a:xfrm>
          <a:prstGeom prst="rect">
            <a:avLst/>
          </a:prstGeom>
          <a:solidFill>
            <a:schemeClr val="accent6">
              <a:lumMod val="40000"/>
              <a:lumOff val="60000"/>
            </a:schemeClr>
          </a:solidFill>
        </p:spPr>
        <p:txBody>
          <a:bodyPr wrap="square" rtlCol="0">
            <a:spAutoFit/>
          </a:bodyPr>
          <a:lstStyle/>
          <a:p>
            <a:pPr algn="ctr"/>
            <a:r>
              <a:rPr lang="fr-FR" sz="2000" b="1" dirty="0" smtClean="0">
                <a:solidFill>
                  <a:schemeClr val="bg1"/>
                </a:solidFill>
              </a:rPr>
              <a:t>2023-2024</a:t>
            </a:r>
            <a:endParaRPr lang="fr-FR" sz="2000" b="1" dirty="0">
              <a:solidFill>
                <a:schemeClr val="bg1"/>
              </a:solidFill>
            </a:endParaRPr>
          </a:p>
        </p:txBody>
      </p:sp>
      <p:sp>
        <p:nvSpPr>
          <p:cNvPr id="111" name="Oval 110"/>
          <p:cNvSpPr/>
          <p:nvPr>
            <p:custDataLst>
              <p:tags r:id="rId10"/>
            </p:custDataLst>
          </p:nvPr>
        </p:nvSpPr>
        <p:spPr>
          <a:xfrm>
            <a:off x="6550829" y="4690244"/>
            <a:ext cx="263769" cy="263769"/>
          </a:xfrm>
          <a:prstGeom prst="ellipse">
            <a:avLst/>
          </a:prstGeom>
          <a:solidFill>
            <a:schemeClr val="accent6">
              <a:lumMod val="60000"/>
              <a:lumOff val="40000"/>
            </a:schemeClr>
          </a:solidFill>
          <a:ln>
            <a:solidFill>
              <a:schemeClr val="accent6">
                <a:lumMod val="60000"/>
                <a:lumOff val="40000"/>
              </a:schemeClr>
            </a:solidFill>
          </a:ln>
        </p:spPr>
        <p:style>
          <a:lnRef idx="0">
            <a:schemeClr val="accent1"/>
          </a:lnRef>
          <a:fillRef idx="1001">
            <a:schemeClr val="dk2"/>
          </a:fillRef>
          <a:effectRef idx="3">
            <a:schemeClr val="accent1"/>
          </a:effectRef>
          <a:fontRef idx="minor">
            <a:schemeClr val="lt1"/>
          </a:fontRef>
        </p:style>
        <p:txBody>
          <a:bodyPr rtlCol="0" anchor="ctr"/>
          <a:lstStyle/>
          <a:p>
            <a:pPr algn="ctr"/>
            <a:endParaRPr lang="fr-FR" dirty="0"/>
          </a:p>
        </p:txBody>
      </p:sp>
      <p:sp>
        <p:nvSpPr>
          <p:cNvPr id="120" name="Oval 119"/>
          <p:cNvSpPr/>
          <p:nvPr>
            <p:custDataLst>
              <p:tags r:id="rId11"/>
            </p:custDataLst>
          </p:nvPr>
        </p:nvSpPr>
        <p:spPr>
          <a:xfrm>
            <a:off x="3228113" y="4659983"/>
            <a:ext cx="263769" cy="263769"/>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dirty="0"/>
          </a:p>
        </p:txBody>
      </p:sp>
      <p:sp>
        <p:nvSpPr>
          <p:cNvPr id="121" name="Oval 120"/>
          <p:cNvSpPr/>
          <p:nvPr>
            <p:custDataLst>
              <p:tags r:id="rId12"/>
            </p:custDataLst>
          </p:nvPr>
        </p:nvSpPr>
        <p:spPr>
          <a:xfrm>
            <a:off x="4834814" y="2138746"/>
            <a:ext cx="263769" cy="263769"/>
          </a:xfrm>
          <a:prstGeom prst="ellipse">
            <a:avLst/>
          </a:prstGeom>
          <a:solidFill>
            <a:schemeClr val="accent6">
              <a:lumMod val="60000"/>
              <a:lumOff val="40000"/>
            </a:schemeClr>
          </a:solidFill>
          <a:ln>
            <a:solidFill>
              <a:schemeClr val="accent6">
                <a:lumMod val="5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dirty="0"/>
          </a:p>
        </p:txBody>
      </p:sp>
      <p:sp>
        <p:nvSpPr>
          <p:cNvPr id="122" name="TextBox 121"/>
          <p:cNvSpPr txBox="1"/>
          <p:nvPr>
            <p:custDataLst>
              <p:tags r:id="rId13"/>
            </p:custDataLst>
          </p:nvPr>
        </p:nvSpPr>
        <p:spPr>
          <a:xfrm>
            <a:off x="4960160" y="2465551"/>
            <a:ext cx="2053288" cy="507831"/>
          </a:xfrm>
          <a:prstGeom prst="rect">
            <a:avLst/>
          </a:prstGeom>
          <a:solidFill>
            <a:schemeClr val="bg1"/>
          </a:solidFill>
          <a:ln>
            <a:solidFill>
              <a:schemeClr val="accent6">
                <a:lumMod val="50000"/>
              </a:schemeClr>
            </a:solidFill>
          </a:ln>
        </p:spPr>
        <p:txBody>
          <a:bodyPr wrap="square" rtlCol="0">
            <a:spAutoFit/>
          </a:bodyPr>
          <a:lstStyle/>
          <a:p>
            <a:pPr algn="ctr"/>
            <a:r>
              <a:rPr lang="fr-FR" sz="900" dirty="0" smtClean="0">
                <a:solidFill>
                  <a:srgbClr val="000000"/>
                </a:solidFill>
              </a:rPr>
              <a:t>Entrée en vigueur du nouveau Règlement financier et de son règlement d’exécution </a:t>
            </a:r>
            <a:endParaRPr lang="fr-FR" sz="900" dirty="0">
              <a:solidFill>
                <a:srgbClr val="000000"/>
              </a:solidFill>
            </a:endParaRPr>
          </a:p>
        </p:txBody>
      </p:sp>
      <p:sp>
        <p:nvSpPr>
          <p:cNvPr id="123" name="TextBox 122"/>
          <p:cNvSpPr txBox="1"/>
          <p:nvPr>
            <p:custDataLst>
              <p:tags r:id="rId14"/>
            </p:custDataLst>
          </p:nvPr>
        </p:nvSpPr>
        <p:spPr>
          <a:xfrm>
            <a:off x="1086885" y="3968498"/>
            <a:ext cx="2260979" cy="646331"/>
          </a:xfrm>
          <a:prstGeom prst="rect">
            <a:avLst/>
          </a:prstGeom>
          <a:noFill/>
          <a:ln>
            <a:solidFill>
              <a:srgbClr val="0070C0"/>
            </a:solidFill>
          </a:ln>
        </p:spPr>
        <p:txBody>
          <a:bodyPr wrap="square" rtlCol="0">
            <a:spAutoFit/>
          </a:bodyPr>
          <a:lstStyle/>
          <a:p>
            <a:pPr algn="ctr"/>
            <a:r>
              <a:rPr lang="fr-FR" sz="900" dirty="0" smtClean="0">
                <a:solidFill>
                  <a:srgbClr val="000000"/>
                </a:solidFill>
              </a:rPr>
              <a:t>Propositions de modification du Règlement financier et de son règlement d’exécution soumises à l’approbation de l’Assemblée générale de l’OMPI </a:t>
            </a:r>
            <a:endParaRPr lang="fr-FR" sz="900" dirty="0">
              <a:solidFill>
                <a:srgbClr val="000000"/>
              </a:solidFill>
            </a:endParaRPr>
          </a:p>
        </p:txBody>
      </p:sp>
      <p:cxnSp>
        <p:nvCxnSpPr>
          <p:cNvPr id="124" name="Straight Connector 123"/>
          <p:cNvCxnSpPr/>
          <p:nvPr>
            <p:custDataLst>
              <p:tags r:id="rId15"/>
            </p:custDataLst>
          </p:nvPr>
        </p:nvCxnSpPr>
        <p:spPr>
          <a:xfrm>
            <a:off x="3347864" y="3735174"/>
            <a:ext cx="0" cy="924808"/>
          </a:xfrm>
          <a:prstGeom prst="line">
            <a:avLst/>
          </a:prstGeom>
          <a:ln>
            <a:solidFill>
              <a:schemeClr val="accent1">
                <a:lumMod val="75000"/>
              </a:schemeClr>
            </a:solidFill>
          </a:ln>
        </p:spPr>
        <p:style>
          <a:lnRef idx="3">
            <a:schemeClr val="accent1"/>
          </a:lnRef>
          <a:fillRef idx="0">
            <a:schemeClr val="accent1"/>
          </a:fillRef>
          <a:effectRef idx="2">
            <a:schemeClr val="accent1"/>
          </a:effectRef>
          <a:fontRef idx="minor">
            <a:schemeClr val="tx1"/>
          </a:fontRef>
        </p:style>
      </p:cxnSp>
      <p:sp>
        <p:nvSpPr>
          <p:cNvPr id="137" name="TextBox 136"/>
          <p:cNvSpPr txBox="1"/>
          <p:nvPr>
            <p:custDataLst>
              <p:tags r:id="rId16"/>
            </p:custDataLst>
          </p:nvPr>
        </p:nvSpPr>
        <p:spPr>
          <a:xfrm>
            <a:off x="6695176" y="3775415"/>
            <a:ext cx="2341320" cy="784830"/>
          </a:xfrm>
          <a:prstGeom prst="rect">
            <a:avLst/>
          </a:prstGeom>
          <a:solidFill>
            <a:schemeClr val="bg1"/>
          </a:solidFill>
          <a:ln>
            <a:solidFill>
              <a:schemeClr val="accent6">
                <a:lumMod val="50000"/>
              </a:schemeClr>
            </a:solidFill>
          </a:ln>
        </p:spPr>
        <p:txBody>
          <a:bodyPr wrap="square" rtlCol="0">
            <a:spAutoFit/>
          </a:bodyPr>
          <a:lstStyle/>
          <a:p>
            <a:pPr algn="ctr"/>
            <a:r>
              <a:rPr lang="fr-FR" sz="900" dirty="0" smtClean="0">
                <a:solidFill>
                  <a:srgbClr val="000000"/>
                </a:solidFill>
              </a:rPr>
              <a:t>Le Secrétariat de l’OMPI rend compte aux États membres de la mise en œuvre du Règlement financier et de son règlement d’exécution et des améliorations qui pourraient être nécessaires</a:t>
            </a:r>
            <a:endParaRPr lang="fr-FR" sz="133" dirty="0">
              <a:solidFill>
                <a:srgbClr val="000000"/>
              </a:solidFill>
            </a:endParaRPr>
          </a:p>
        </p:txBody>
      </p:sp>
      <p:cxnSp>
        <p:nvCxnSpPr>
          <p:cNvPr id="20" name="Straight Connector 19"/>
          <p:cNvCxnSpPr>
            <a:endCxn id="111" idx="0"/>
          </p:cNvCxnSpPr>
          <p:nvPr>
            <p:custDataLst>
              <p:tags r:id="rId17"/>
            </p:custDataLst>
          </p:nvPr>
        </p:nvCxnSpPr>
        <p:spPr>
          <a:xfrm>
            <a:off x="6682713" y="3714161"/>
            <a:ext cx="1" cy="976083"/>
          </a:xfrm>
          <a:prstGeom prst="line">
            <a:avLst/>
          </a:prstGeom>
          <a:ln>
            <a:solidFill>
              <a:schemeClr val="accent6">
                <a:lumMod val="60000"/>
                <a:lumOff val="40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9010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custDataLst>
              <p:tags r:id="rId1"/>
            </p:custDataLst>
          </p:nvPr>
        </p:nvPicPr>
        <p:blipFill>
          <a:blip r:embed="rId5"/>
          <a:stretch>
            <a:fillRect/>
          </a:stretch>
        </p:blipFill>
        <p:spPr>
          <a:xfrm>
            <a:off x="1452563" y="1131591"/>
            <a:ext cx="6238875" cy="3400425"/>
          </a:xfrm>
          <a:prstGeom prst="rect">
            <a:avLst/>
          </a:prstGeom>
        </p:spPr>
      </p:pic>
      <p:sp>
        <p:nvSpPr>
          <p:cNvPr id="7" name="Rectangle 2"/>
          <p:cNvSpPr txBox="1">
            <a:spLocks noChangeArrowheads="1"/>
          </p:cNvSpPr>
          <p:nvPr>
            <p:custDataLst>
              <p:tags r:id="rId2"/>
            </p:custDataLst>
          </p:nvPr>
        </p:nvSpPr>
        <p:spPr bwMode="auto">
          <a:xfrm>
            <a:off x="683568" y="123478"/>
            <a:ext cx="8229600" cy="493776"/>
          </a:xfrm>
          <a:prstGeom prst="rect">
            <a:avLst/>
          </a:prstGeom>
          <a:solidFill>
            <a:schemeClr val="accent1">
              <a:lumMod val="75000"/>
            </a:schemeClr>
          </a:solidFill>
          <a:ln>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pPr algn="ctr"/>
            <a:r>
              <a:rPr lang="fr-FR" b="1" kern="0" dirty="0" smtClean="0">
                <a:solidFill>
                  <a:srgbClr val="000000"/>
                </a:solidFill>
              </a:rPr>
              <a:t>Des questions ou des commentaires?</a:t>
            </a:r>
            <a:endParaRPr lang="fr-FR" b="1" kern="0" dirty="0">
              <a:solidFill>
                <a:srgbClr val="000000"/>
              </a:solidFill>
            </a:endParaRPr>
          </a:p>
        </p:txBody>
      </p:sp>
    </p:spTree>
    <p:extLst>
      <p:ext uri="{BB962C8B-B14F-4D97-AF65-F5344CB8AC3E}">
        <p14:creationId xmlns:p14="http://schemas.microsoft.com/office/powerpoint/2010/main" val="20819160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eaLnBrk="1" hangingPunct="1"/>
            <a:r>
              <a:rPr lang="fr-FR" sz="2600" b="1" dirty="0" smtClean="0">
                <a:solidFill>
                  <a:srgbClr val="000000"/>
                </a:solidFill>
              </a:rPr>
              <a:t>Pourquoi maintenant? </a:t>
            </a:r>
            <a:r>
              <a:rPr lang="fr-FR" sz="2600" b="1" dirty="0" smtClean="0">
                <a:solidFill>
                  <a:schemeClr val="accent5">
                    <a:lumMod val="10000"/>
                  </a:schemeClr>
                </a:solidFill>
              </a:rPr>
              <a:t> </a:t>
            </a:r>
            <a:r>
              <a:rPr lang="fr-FR" sz="2600" b="1" dirty="0" smtClean="0">
                <a:solidFill>
                  <a:schemeClr val="tx1"/>
                </a:solidFill>
              </a:rPr>
              <a:t>Raison de la modification</a:t>
            </a:r>
            <a:endParaRPr lang="fr-FR" sz="2600" b="1" dirty="0">
              <a:solidFill>
                <a:schemeClr val="tx1"/>
              </a:solidFill>
            </a:endParaRPr>
          </a:p>
        </p:txBody>
      </p:sp>
      <p:sp>
        <p:nvSpPr>
          <p:cNvPr id="4099" name="Rectangle 3"/>
          <p:cNvSpPr>
            <a:spLocks noGrp="1" noChangeArrowheads="1"/>
          </p:cNvSpPr>
          <p:nvPr>
            <p:ph type="body" idx="1"/>
            <p:custDataLst>
              <p:tags r:id="rId2"/>
            </p:custDataLst>
          </p:nvPr>
        </p:nvSpPr>
        <p:spPr>
          <a:xfrm>
            <a:off x="457200" y="915567"/>
            <a:ext cx="8229600" cy="3731555"/>
          </a:xfrm>
        </p:spPr>
        <p:txBody>
          <a:bodyPr/>
          <a:lstStyle/>
          <a:p>
            <a:pPr lvl="0">
              <a:buClr>
                <a:schemeClr val="accent5">
                  <a:lumMod val="50000"/>
                </a:schemeClr>
              </a:buClr>
              <a:buSzPct val="100000"/>
              <a:buFont typeface="Wingdings" panose="05000000000000000000" pitchFamily="2" charset="2"/>
              <a:buChar char="q"/>
            </a:pPr>
            <a:r>
              <a:rPr lang="fr-FR" sz="1400" dirty="0" smtClean="0">
                <a:solidFill>
                  <a:srgbClr val="000000"/>
                </a:solidFill>
              </a:rPr>
              <a:t>La dernière révision complète du Règlement financier et du règlement d’exécution du Règlement financier a été effectuée en 2008 et les modèles opérationnels, les procédures et les systèmes de l’OMPI ont évolué et ont été affinés depuis.</a:t>
            </a:r>
          </a:p>
          <a:p>
            <a:pPr lvl="0">
              <a:buClr>
                <a:schemeClr val="accent5">
                  <a:lumMod val="50000"/>
                </a:schemeClr>
              </a:buClr>
              <a:buSzPct val="100000"/>
              <a:buFont typeface="Wingdings" panose="05000000000000000000" pitchFamily="2" charset="2"/>
              <a:buChar char="q"/>
            </a:pPr>
            <a:endParaRPr lang="fr-FR" sz="600" dirty="0" smtClean="0"/>
          </a:p>
          <a:p>
            <a:pPr lvl="0">
              <a:buClr>
                <a:schemeClr val="accent5">
                  <a:lumMod val="50000"/>
                </a:schemeClr>
              </a:buClr>
              <a:buSzPct val="100000"/>
              <a:buFont typeface="Wingdings" panose="05000000000000000000" pitchFamily="2" charset="2"/>
              <a:buChar char="q"/>
            </a:pPr>
            <a:r>
              <a:rPr lang="fr-FR" sz="1400" dirty="0" smtClean="0">
                <a:solidFill>
                  <a:srgbClr val="000000"/>
                </a:solidFill>
              </a:rPr>
              <a:t>Parmi les changements notables ayant renforcé les processus de gestion interne et de gouvernance de l’OMPI figurent les suivants : </a:t>
            </a:r>
          </a:p>
          <a:p>
            <a:pPr lvl="0">
              <a:buClr>
                <a:schemeClr val="accent5">
                  <a:lumMod val="50000"/>
                </a:schemeClr>
              </a:buClr>
              <a:buSzPct val="100000"/>
              <a:buFont typeface="Wingdings" panose="05000000000000000000" pitchFamily="2" charset="2"/>
              <a:buChar char="q"/>
            </a:pPr>
            <a:endParaRPr lang="fr-FR" sz="400" dirty="0" smtClean="0"/>
          </a:p>
          <a:p>
            <a:pPr lvl="2">
              <a:buClr>
                <a:schemeClr val="accent5">
                  <a:lumMod val="50000"/>
                </a:schemeClr>
              </a:buClr>
              <a:buSzPct val="100000"/>
              <a:buFont typeface="Wingdings" panose="05000000000000000000" pitchFamily="2" charset="2"/>
              <a:buChar char="§"/>
            </a:pPr>
            <a:r>
              <a:rPr lang="fr-FR" sz="1200" dirty="0" smtClean="0"/>
              <a:t>Gestion axée sur les résultats</a:t>
            </a:r>
          </a:p>
          <a:p>
            <a:pPr lvl="2">
              <a:buClr>
                <a:schemeClr val="accent5">
                  <a:lumMod val="50000"/>
                </a:schemeClr>
              </a:buClr>
              <a:buSzPct val="100000"/>
              <a:buFont typeface="Wingdings" panose="05000000000000000000" pitchFamily="2" charset="2"/>
              <a:buChar char="§"/>
            </a:pPr>
            <a:r>
              <a:rPr lang="fr-FR" sz="1200" dirty="0" smtClean="0"/>
              <a:t>Cadres de gestion des risques et de contrôle interne de l’OMPI</a:t>
            </a:r>
          </a:p>
          <a:p>
            <a:pPr lvl="2">
              <a:buClr>
                <a:schemeClr val="accent5">
                  <a:lumMod val="50000"/>
                </a:schemeClr>
              </a:buClr>
              <a:buSzPct val="100000"/>
              <a:buFont typeface="Wingdings" panose="05000000000000000000" pitchFamily="2" charset="2"/>
              <a:buChar char="§"/>
            </a:pPr>
            <a:r>
              <a:rPr lang="fr-FR" sz="1200" dirty="0" smtClean="0"/>
              <a:t>Sensibilisation et responsabilisation de la direction</a:t>
            </a:r>
          </a:p>
          <a:p>
            <a:pPr lvl="2">
              <a:buClr>
                <a:schemeClr val="accent5">
                  <a:lumMod val="50000"/>
                </a:schemeClr>
              </a:buClr>
              <a:buSzPct val="100000"/>
              <a:buFont typeface="Wingdings" panose="05000000000000000000" pitchFamily="2" charset="2"/>
              <a:buChar char="§"/>
            </a:pPr>
            <a:r>
              <a:rPr lang="fr-FR" sz="1200" dirty="0" smtClean="0"/>
              <a:t>Systèmes de planification des ressources de l’Organisation / de gestion des performances </a:t>
            </a:r>
          </a:p>
          <a:p>
            <a:pPr marL="914377" lvl="2" indent="0">
              <a:buClr>
                <a:schemeClr val="accent5">
                  <a:lumMod val="50000"/>
                </a:schemeClr>
              </a:buClr>
              <a:buSzPct val="100000"/>
              <a:buNone/>
            </a:pPr>
            <a:endParaRPr lang="fr-FR" sz="600" dirty="0" smtClean="0"/>
          </a:p>
          <a:p>
            <a:pPr marL="400041" indent="-285744">
              <a:buClr>
                <a:schemeClr val="accent5">
                  <a:lumMod val="50000"/>
                </a:schemeClr>
              </a:buClr>
              <a:buSzPct val="100000"/>
              <a:buFont typeface="Wingdings" panose="05000000000000000000" pitchFamily="2" charset="2"/>
              <a:buChar char="q"/>
            </a:pPr>
            <a:r>
              <a:rPr lang="fr-FR" sz="1400" dirty="0" smtClean="0"/>
              <a:t>La haute direction de l’OMPI met en outre l’accent sur un changement culturel visant à donner davantage de moyens au personnel en renforçant la responsabilité, la souplesse et l’efficacité.</a:t>
            </a:r>
          </a:p>
          <a:p>
            <a:pPr marL="400041" indent="-285744">
              <a:buClr>
                <a:schemeClr val="accent5">
                  <a:lumMod val="50000"/>
                </a:schemeClr>
              </a:buClr>
              <a:buSzPct val="100000"/>
              <a:buFont typeface="Wingdings" panose="05000000000000000000" pitchFamily="2" charset="2"/>
              <a:buChar char="q"/>
            </a:pPr>
            <a:endParaRPr lang="fr-FR" sz="600" dirty="0" smtClean="0"/>
          </a:p>
          <a:p>
            <a:pPr marL="400041" indent="-285744">
              <a:buClr>
                <a:schemeClr val="accent5">
                  <a:lumMod val="50000"/>
                </a:schemeClr>
              </a:buClr>
              <a:buSzPct val="100000"/>
              <a:buFont typeface="Wingdings" panose="05000000000000000000" pitchFamily="2" charset="2"/>
              <a:buChar char="q"/>
            </a:pPr>
            <a:r>
              <a:rPr lang="fr-FR" sz="1400" dirty="0" smtClean="0"/>
              <a:t>Les propositions de révision du Règlement financier et de son règlement d’exécution ont été rédigées avec l’aide de consultants externes spécialisés et après consultation du vérificateur externe des comptes et de l’OCIS.</a:t>
            </a:r>
          </a:p>
          <a:p>
            <a:pPr marL="114297" indent="0">
              <a:buClr>
                <a:schemeClr val="accent5">
                  <a:lumMod val="50000"/>
                </a:schemeClr>
              </a:buClr>
              <a:buSzPct val="100000"/>
              <a:buNone/>
            </a:pPr>
            <a:endParaRPr lang="fr-FR" sz="1600" dirty="0" smtClean="0"/>
          </a:p>
          <a:p>
            <a:pPr marL="0" indent="0">
              <a:buNone/>
            </a:pPr>
            <a:r>
              <a:rPr lang="fr-FR" sz="1100" dirty="0" smtClean="0"/>
              <a:t> </a:t>
            </a:r>
          </a:p>
          <a:p>
            <a:pPr eaLnBrk="1" hangingPunct="1">
              <a:buFontTx/>
              <a:buNone/>
            </a:pPr>
            <a:endParaRPr lang="fr-FR" dirty="0" smtClean="0"/>
          </a:p>
        </p:txBody>
      </p:sp>
      <p:pic>
        <p:nvPicPr>
          <p:cNvPr id="4" name="Picture 3"/>
          <p:cNvPicPr>
            <a:picLocks noChangeAspect="1"/>
          </p:cNvPicPr>
          <p:nvPr>
            <p:custDataLst>
              <p:tags r:id="rId3"/>
            </p:custDataLst>
          </p:nvPr>
        </p:nvPicPr>
        <p:blipFill>
          <a:blip r:embed="rId6"/>
          <a:stretch>
            <a:fillRect/>
          </a:stretch>
        </p:blipFill>
        <p:spPr>
          <a:xfrm>
            <a:off x="6660234" y="2067694"/>
            <a:ext cx="1402127" cy="874832"/>
          </a:xfrm>
          <a:prstGeom prst="rect">
            <a:avLst/>
          </a:prstGeom>
        </p:spPr>
      </p:pic>
    </p:spTree>
    <p:extLst>
      <p:ext uri="{BB962C8B-B14F-4D97-AF65-F5344CB8AC3E}">
        <p14:creationId xmlns:p14="http://schemas.microsoft.com/office/powerpoint/2010/main" val="42358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99">
                                            <p:txEl>
                                              <p:pRg st="2" end="2"/>
                                            </p:txEl>
                                          </p:spTgt>
                                        </p:tgtEl>
                                        <p:attrNameLst>
                                          <p:attrName>style.visibility</p:attrName>
                                        </p:attrNameLst>
                                      </p:cBhvr>
                                      <p:to>
                                        <p:strVal val="visible"/>
                                      </p:to>
                                    </p:set>
                                    <p:animEffect transition="in" filter="wipe(down)">
                                      <p:cBhvr>
                                        <p:cTn id="12" dur="500"/>
                                        <p:tgtEl>
                                          <p:spTgt spid="4099">
                                            <p:txEl>
                                              <p:pRg st="2" end="2"/>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animEffect transition="in" filter="wipe(down)">
                                      <p:cBhvr>
                                        <p:cTn id="15" dur="500"/>
                                        <p:tgtEl>
                                          <p:spTgt spid="4099">
                                            <p:txEl>
                                              <p:pRg st="4" end="4"/>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4099">
                                            <p:txEl>
                                              <p:pRg st="5" end="5"/>
                                            </p:txEl>
                                          </p:spTgt>
                                        </p:tgtEl>
                                        <p:attrNameLst>
                                          <p:attrName>style.visibility</p:attrName>
                                        </p:attrNameLst>
                                      </p:cBhvr>
                                      <p:to>
                                        <p:strVal val="visible"/>
                                      </p:to>
                                    </p:set>
                                    <p:animEffect transition="in" filter="wipe(down)">
                                      <p:cBhvr>
                                        <p:cTn id="18" dur="500"/>
                                        <p:tgtEl>
                                          <p:spTgt spid="4099">
                                            <p:txEl>
                                              <p:pRg st="5" end="5"/>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animEffect transition="in" filter="wipe(down)">
                                      <p:cBhvr>
                                        <p:cTn id="21" dur="500"/>
                                        <p:tgtEl>
                                          <p:spTgt spid="4099">
                                            <p:txEl>
                                              <p:pRg st="6" end="6"/>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4099">
                                            <p:txEl>
                                              <p:pRg st="7" end="7"/>
                                            </p:txEl>
                                          </p:spTgt>
                                        </p:tgtEl>
                                        <p:attrNameLst>
                                          <p:attrName>style.visibility</p:attrName>
                                        </p:attrNameLst>
                                      </p:cBhvr>
                                      <p:to>
                                        <p:strVal val="visible"/>
                                      </p:to>
                                    </p:set>
                                    <p:animEffect transition="in" filter="wipe(down)">
                                      <p:cBhvr>
                                        <p:cTn id="24" dur="500"/>
                                        <p:tgtEl>
                                          <p:spTgt spid="4099">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099">
                                            <p:txEl>
                                              <p:pRg st="9" end="9"/>
                                            </p:txEl>
                                          </p:spTgt>
                                        </p:tgtEl>
                                        <p:attrNameLst>
                                          <p:attrName>style.visibility</p:attrName>
                                        </p:attrNameLst>
                                      </p:cBhvr>
                                      <p:to>
                                        <p:strVal val="visible"/>
                                      </p:to>
                                    </p:set>
                                    <p:animEffect transition="in" filter="wipe(down)">
                                      <p:cBhvr>
                                        <p:cTn id="34" dur="500"/>
                                        <p:tgtEl>
                                          <p:spTgt spid="4099">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99">
                                            <p:txEl>
                                              <p:pRg st="11" end="11"/>
                                            </p:txEl>
                                          </p:spTgt>
                                        </p:tgtEl>
                                        <p:attrNameLst>
                                          <p:attrName>style.visibility</p:attrName>
                                        </p:attrNameLst>
                                      </p:cBhvr>
                                      <p:to>
                                        <p:strVal val="visible"/>
                                      </p:to>
                                    </p:set>
                                    <p:animEffect transition="in" filter="wipe(down)">
                                      <p:cBhvr>
                                        <p:cTn id="39" dur="500"/>
                                        <p:tgtEl>
                                          <p:spTgt spid="409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a:r>
              <a:rPr lang="fr-FR" sz="2000" b="1" dirty="0" smtClean="0">
                <a:solidFill>
                  <a:schemeClr val="tx1"/>
                </a:solidFill>
              </a:rPr>
              <a:t>Analyse du Règlement financier et de son règlement d’exécution</a:t>
            </a:r>
            <a:endParaRPr lang="fr-FR" sz="2000" b="1" dirty="0">
              <a:solidFill>
                <a:schemeClr val="tx1"/>
              </a:solidFill>
            </a:endParaRPr>
          </a:p>
        </p:txBody>
      </p:sp>
      <p:sp>
        <p:nvSpPr>
          <p:cNvPr id="16" name="Rettangolo 19">
            <a:extLst>
              <a:ext uri="{FF2B5EF4-FFF2-40B4-BE49-F238E27FC236}">
                <a16:creationId xmlns:a16="http://schemas.microsoft.com/office/drawing/2014/main" id="{712D692D-F0FD-4F9E-BE6F-0B69F906A65A}"/>
              </a:ext>
            </a:extLst>
          </p:cNvPr>
          <p:cNvSpPr/>
          <p:nvPr>
            <p:custDataLst>
              <p:tags r:id="rId2"/>
            </p:custDataLst>
          </p:nvPr>
        </p:nvSpPr>
        <p:spPr>
          <a:xfrm>
            <a:off x="927122" y="1053903"/>
            <a:ext cx="1916686" cy="198571"/>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a:r>
              <a:rPr lang="fr-FR" sz="1200" b="1" i="1" dirty="0" smtClean="0">
                <a:solidFill>
                  <a:schemeClr val="accent5">
                    <a:lumMod val="25000"/>
                  </a:schemeClr>
                </a:solidFill>
              </a:rPr>
              <a:t>Domaines d’intervention </a:t>
            </a:r>
            <a:endParaRPr lang="fr-FR" sz="1200" b="1" i="1" dirty="0">
              <a:solidFill>
                <a:schemeClr val="accent5">
                  <a:lumMod val="25000"/>
                </a:schemeClr>
              </a:solidFill>
            </a:endParaRPr>
          </a:p>
        </p:txBody>
      </p:sp>
      <p:sp>
        <p:nvSpPr>
          <p:cNvPr id="17" name="Rettangolo 39">
            <a:extLst>
              <a:ext uri="{FF2B5EF4-FFF2-40B4-BE49-F238E27FC236}">
                <a16:creationId xmlns:a16="http://schemas.microsoft.com/office/drawing/2014/main" id="{6B12342B-C6B6-4D2D-839F-BEBAD57E261D}"/>
              </a:ext>
            </a:extLst>
          </p:cNvPr>
          <p:cNvSpPr/>
          <p:nvPr>
            <p:custDataLst>
              <p:tags r:id="rId3"/>
            </p:custDataLst>
          </p:nvPr>
        </p:nvSpPr>
        <p:spPr>
          <a:xfrm>
            <a:off x="429212" y="1453598"/>
            <a:ext cx="5726965" cy="3278392"/>
          </a:xfrm>
          <a:prstGeom prst="rect">
            <a:avLst/>
          </a:prstGeom>
          <a:noFill/>
          <a:ln w="28575">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a:endParaRPr lang="fr-FR" sz="751" dirty="0">
              <a:solidFill>
                <a:schemeClr val="bg1"/>
              </a:solidFill>
            </a:endParaRPr>
          </a:p>
        </p:txBody>
      </p:sp>
      <p:sp>
        <p:nvSpPr>
          <p:cNvPr id="18" name="Rettangolo con angoli arrotondati 36">
            <a:extLst>
              <a:ext uri="{FF2B5EF4-FFF2-40B4-BE49-F238E27FC236}">
                <a16:creationId xmlns:a16="http://schemas.microsoft.com/office/drawing/2014/main" id="{DAC48438-39A7-474A-B16A-6E9F6915E074}"/>
              </a:ext>
            </a:extLst>
          </p:cNvPr>
          <p:cNvSpPr/>
          <p:nvPr>
            <p:custDataLst>
              <p:tags r:id="rId4"/>
            </p:custDataLst>
          </p:nvPr>
        </p:nvSpPr>
        <p:spPr>
          <a:xfrm>
            <a:off x="6701409" y="1454047"/>
            <a:ext cx="2091115" cy="3108931"/>
          </a:xfrm>
          <a:prstGeom prst="roundRect">
            <a:avLst/>
          </a:prstGeom>
          <a:noFill/>
          <a:ln w="19050">
            <a:solidFill>
              <a:srgbClr val="470A68"/>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fr-FR" sz="1000" dirty="0">
              <a:solidFill>
                <a:schemeClr val="bg1"/>
              </a:solidFill>
            </a:endParaRPr>
          </a:p>
        </p:txBody>
      </p:sp>
      <p:grpSp>
        <p:nvGrpSpPr>
          <p:cNvPr id="19" name="Gruppo 46">
            <a:extLst>
              <a:ext uri="{FF2B5EF4-FFF2-40B4-BE49-F238E27FC236}">
                <a16:creationId xmlns:a16="http://schemas.microsoft.com/office/drawing/2014/main" id="{07B2208D-D93F-41C1-AE68-B33391D7417A}"/>
              </a:ext>
            </a:extLst>
          </p:cNvPr>
          <p:cNvGrpSpPr/>
          <p:nvPr>
            <p:custDataLst>
              <p:tags r:id="rId5"/>
            </p:custDataLst>
          </p:nvPr>
        </p:nvGrpSpPr>
        <p:grpSpPr>
          <a:xfrm>
            <a:off x="6350117" y="1011946"/>
            <a:ext cx="720000" cy="720000"/>
            <a:chOff x="8676196" y="5201626"/>
            <a:chExt cx="1119588" cy="1119588"/>
          </a:xfrm>
        </p:grpSpPr>
        <p:sp>
          <p:nvSpPr>
            <p:cNvPr id="20" name="Forma libre: forma 19">
              <a:extLst>
                <a:ext uri="{FF2B5EF4-FFF2-40B4-BE49-F238E27FC236}">
                  <a16:creationId xmlns:a16="http://schemas.microsoft.com/office/drawing/2014/main" id="{C7EB5332-F4FD-4B9C-8EB9-71A53E5EBF1E}"/>
                </a:ext>
              </a:extLst>
            </p:cNvPr>
            <p:cNvSpPr>
              <a:spLocks noChangeAspect="1"/>
            </p:cNvSpPr>
            <p:nvPr/>
          </p:nvSpPr>
          <p:spPr>
            <a:xfrm>
              <a:off x="8676196" y="5201626"/>
              <a:ext cx="1119588" cy="1119588"/>
            </a:xfrm>
            <a:custGeom>
              <a:avLst/>
              <a:gdLst>
                <a:gd name="connsiteX0" fmla="*/ 779790 w 766032"/>
                <a:gd name="connsiteY0" fmla="*/ 389895 h 766032"/>
                <a:gd name="connsiteX1" fmla="*/ 389895 w 766032"/>
                <a:gd name="connsiteY1" fmla="*/ 779790 h 766032"/>
                <a:gd name="connsiteX2" fmla="*/ 0 w 766032"/>
                <a:gd name="connsiteY2" fmla="*/ 389895 h 766032"/>
                <a:gd name="connsiteX3" fmla="*/ 389895 w 766032"/>
                <a:gd name="connsiteY3" fmla="*/ 0 h 766032"/>
                <a:gd name="connsiteX4" fmla="*/ 779790 w 766032"/>
                <a:gd name="connsiteY4" fmla="*/ 389895 h 76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032" h="766032">
                  <a:moveTo>
                    <a:pt x="779790" y="389895"/>
                  </a:moveTo>
                  <a:cubicBezTo>
                    <a:pt x="779790" y="605228"/>
                    <a:pt x="605228" y="779790"/>
                    <a:pt x="389895" y="779790"/>
                  </a:cubicBezTo>
                  <a:cubicBezTo>
                    <a:pt x="174562" y="779790"/>
                    <a:pt x="0" y="605228"/>
                    <a:pt x="0" y="389895"/>
                  </a:cubicBezTo>
                  <a:cubicBezTo>
                    <a:pt x="0" y="174562"/>
                    <a:pt x="174562" y="0"/>
                    <a:pt x="389895" y="0"/>
                  </a:cubicBezTo>
                  <a:cubicBezTo>
                    <a:pt x="605228" y="0"/>
                    <a:pt x="779790" y="174562"/>
                    <a:pt x="779790" y="389895"/>
                  </a:cubicBezTo>
                  <a:close/>
                </a:path>
              </a:pathLst>
            </a:custGeom>
            <a:solidFill>
              <a:srgbClr val="460968"/>
            </a:solidFill>
            <a:ln w="57150" cap="flat">
              <a:solidFill>
                <a:schemeClr val="bg1"/>
              </a:solidFill>
              <a:prstDash val="solid"/>
              <a:miter/>
            </a:ln>
          </p:spPr>
          <p:txBody>
            <a:bodyPr rtlCol="0" anchor="ctr"/>
            <a:lstStyle/>
            <a:p>
              <a:pPr defTabSz="914377" fontAlgn="auto">
                <a:spcBef>
                  <a:spcPts val="0"/>
                </a:spcBef>
                <a:spcAft>
                  <a:spcPts val="0"/>
                </a:spcAft>
                <a:defRPr/>
              </a:pPr>
              <a:endParaRPr lang="en-US" sz="1351" kern="0" dirty="0">
                <a:solidFill>
                  <a:schemeClr val="bg1"/>
                </a:solidFill>
              </a:endParaRPr>
            </a:p>
          </p:txBody>
        </p:sp>
        <p:sp>
          <p:nvSpPr>
            <p:cNvPr id="21" name="Freeform 1215">
              <a:extLst>
                <a:ext uri="{FF2B5EF4-FFF2-40B4-BE49-F238E27FC236}">
                  <a16:creationId xmlns:a16="http://schemas.microsoft.com/office/drawing/2014/main" id="{6CA3CA03-49DD-4A13-850D-492964B029B3}"/>
                </a:ext>
              </a:extLst>
            </p:cNvPr>
            <p:cNvSpPr>
              <a:spLocks noEditPoints="1"/>
            </p:cNvSpPr>
            <p:nvPr/>
          </p:nvSpPr>
          <p:spPr bwMode="auto">
            <a:xfrm>
              <a:off x="9017778" y="5370542"/>
              <a:ext cx="205101" cy="205100"/>
            </a:xfrm>
            <a:custGeom>
              <a:avLst/>
              <a:gdLst>
                <a:gd name="T0" fmla="*/ 556 w 741"/>
                <a:gd name="T1" fmla="*/ 51 h 742"/>
                <a:gd name="T2" fmla="*/ 473 w 741"/>
                <a:gd name="T3" fmla="*/ 16 h 742"/>
                <a:gd name="T4" fmla="*/ 386 w 741"/>
                <a:gd name="T5" fmla="*/ 2 h 742"/>
                <a:gd name="T6" fmla="*/ 297 w 741"/>
                <a:gd name="T7" fmla="*/ 8 h 742"/>
                <a:gd name="T8" fmla="*/ 212 w 741"/>
                <a:gd name="T9" fmla="*/ 36 h 742"/>
                <a:gd name="T10" fmla="*/ 135 w 741"/>
                <a:gd name="T11" fmla="*/ 85 h 742"/>
                <a:gd name="T12" fmla="*/ 71 w 741"/>
                <a:gd name="T13" fmla="*/ 154 h 742"/>
                <a:gd name="T14" fmla="*/ 26 w 741"/>
                <a:gd name="T15" fmla="*/ 234 h 742"/>
                <a:gd name="T16" fmla="*/ 4 w 741"/>
                <a:gd name="T17" fmla="*/ 321 h 742"/>
                <a:gd name="T18" fmla="*/ 1 w 741"/>
                <a:gd name="T19" fmla="*/ 410 h 742"/>
                <a:gd name="T20" fmla="*/ 22 w 741"/>
                <a:gd name="T21" fmla="*/ 496 h 742"/>
                <a:gd name="T22" fmla="*/ 62 w 741"/>
                <a:gd name="T23" fmla="*/ 577 h 742"/>
                <a:gd name="T24" fmla="*/ 123 w 741"/>
                <a:gd name="T25" fmla="*/ 647 h 742"/>
                <a:gd name="T26" fmla="*/ 200 w 741"/>
                <a:gd name="T27" fmla="*/ 700 h 742"/>
                <a:gd name="T28" fmla="*/ 284 w 741"/>
                <a:gd name="T29" fmla="*/ 732 h 742"/>
                <a:gd name="T30" fmla="*/ 373 w 741"/>
                <a:gd name="T31" fmla="*/ 742 h 742"/>
                <a:gd name="T32" fmla="*/ 461 w 741"/>
                <a:gd name="T33" fmla="*/ 731 h 742"/>
                <a:gd name="T34" fmla="*/ 545 w 741"/>
                <a:gd name="T35" fmla="*/ 698 h 742"/>
                <a:gd name="T36" fmla="*/ 620 w 741"/>
                <a:gd name="T37" fmla="*/ 645 h 742"/>
                <a:gd name="T38" fmla="*/ 681 w 741"/>
                <a:gd name="T39" fmla="*/ 574 h 742"/>
                <a:gd name="T40" fmla="*/ 721 w 741"/>
                <a:gd name="T41" fmla="*/ 492 h 742"/>
                <a:gd name="T42" fmla="*/ 740 w 741"/>
                <a:gd name="T43" fmla="*/ 404 h 742"/>
                <a:gd name="T44" fmla="*/ 737 w 741"/>
                <a:gd name="T45" fmla="*/ 316 h 742"/>
                <a:gd name="T46" fmla="*/ 713 w 741"/>
                <a:gd name="T47" fmla="*/ 229 h 742"/>
                <a:gd name="T48" fmla="*/ 668 w 741"/>
                <a:gd name="T49" fmla="*/ 151 h 742"/>
                <a:gd name="T50" fmla="*/ 169 w 741"/>
                <a:gd name="T51" fmla="*/ 597 h 742"/>
                <a:gd name="T52" fmla="*/ 119 w 741"/>
                <a:gd name="T53" fmla="*/ 538 h 742"/>
                <a:gd name="T54" fmla="*/ 87 w 741"/>
                <a:gd name="T55" fmla="*/ 473 h 742"/>
                <a:gd name="T56" fmla="*/ 71 w 741"/>
                <a:gd name="T57" fmla="*/ 402 h 742"/>
                <a:gd name="T58" fmla="*/ 72 w 741"/>
                <a:gd name="T59" fmla="*/ 330 h 742"/>
                <a:gd name="T60" fmla="*/ 90 w 741"/>
                <a:gd name="T61" fmla="*/ 260 h 742"/>
                <a:gd name="T62" fmla="*/ 127 w 741"/>
                <a:gd name="T63" fmla="*/ 195 h 742"/>
                <a:gd name="T64" fmla="*/ 178 w 741"/>
                <a:gd name="T65" fmla="*/ 139 h 742"/>
                <a:gd name="T66" fmla="*/ 242 w 741"/>
                <a:gd name="T67" fmla="*/ 99 h 742"/>
                <a:gd name="T68" fmla="*/ 310 w 741"/>
                <a:gd name="T69" fmla="*/ 76 h 742"/>
                <a:gd name="T70" fmla="*/ 383 w 741"/>
                <a:gd name="T71" fmla="*/ 71 h 742"/>
                <a:gd name="T72" fmla="*/ 454 w 741"/>
                <a:gd name="T73" fmla="*/ 81 h 742"/>
                <a:gd name="T74" fmla="*/ 522 w 741"/>
                <a:gd name="T75" fmla="*/ 111 h 742"/>
                <a:gd name="T76" fmla="*/ 582 w 741"/>
                <a:gd name="T77" fmla="*/ 157 h 742"/>
                <a:gd name="T78" fmla="*/ 629 w 741"/>
                <a:gd name="T79" fmla="*/ 216 h 742"/>
                <a:gd name="T80" fmla="*/ 659 w 741"/>
                <a:gd name="T81" fmla="*/ 283 h 742"/>
                <a:gd name="T82" fmla="*/ 671 w 741"/>
                <a:gd name="T83" fmla="*/ 355 h 742"/>
                <a:gd name="T84" fmla="*/ 667 w 741"/>
                <a:gd name="T85" fmla="*/ 427 h 742"/>
                <a:gd name="T86" fmla="*/ 645 w 741"/>
                <a:gd name="T87" fmla="*/ 497 h 742"/>
                <a:gd name="T88" fmla="*/ 605 w 741"/>
                <a:gd name="T89" fmla="*/ 561 h 742"/>
                <a:gd name="T90" fmla="*/ 550 w 741"/>
                <a:gd name="T91" fmla="*/ 614 h 742"/>
                <a:gd name="T92" fmla="*/ 485 w 741"/>
                <a:gd name="T93" fmla="*/ 651 h 742"/>
                <a:gd name="T94" fmla="*/ 416 w 741"/>
                <a:gd name="T95" fmla="*/ 669 h 742"/>
                <a:gd name="T96" fmla="*/ 344 w 741"/>
                <a:gd name="T97" fmla="*/ 672 h 742"/>
                <a:gd name="T98" fmla="*/ 272 w 741"/>
                <a:gd name="T99" fmla="*/ 657 h 742"/>
                <a:gd name="T100" fmla="*/ 205 w 741"/>
                <a:gd name="T101" fmla="*/ 62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1" h="742">
                  <a:moveTo>
                    <a:pt x="618" y="95"/>
                  </a:moveTo>
                  <a:lnTo>
                    <a:pt x="603" y="83"/>
                  </a:lnTo>
                  <a:lnTo>
                    <a:pt x="588" y="72"/>
                  </a:lnTo>
                  <a:lnTo>
                    <a:pt x="573" y="61"/>
                  </a:lnTo>
                  <a:lnTo>
                    <a:pt x="556" y="51"/>
                  </a:lnTo>
                  <a:lnTo>
                    <a:pt x="540" y="43"/>
                  </a:lnTo>
                  <a:lnTo>
                    <a:pt x="524" y="34"/>
                  </a:lnTo>
                  <a:lnTo>
                    <a:pt x="508" y="27"/>
                  </a:lnTo>
                  <a:lnTo>
                    <a:pt x="491" y="21"/>
                  </a:lnTo>
                  <a:lnTo>
                    <a:pt x="473" y="16"/>
                  </a:lnTo>
                  <a:lnTo>
                    <a:pt x="456" y="11"/>
                  </a:lnTo>
                  <a:lnTo>
                    <a:pt x="439" y="7"/>
                  </a:lnTo>
                  <a:lnTo>
                    <a:pt x="421" y="5"/>
                  </a:lnTo>
                  <a:lnTo>
                    <a:pt x="403" y="3"/>
                  </a:lnTo>
                  <a:lnTo>
                    <a:pt x="386" y="2"/>
                  </a:lnTo>
                  <a:lnTo>
                    <a:pt x="367" y="0"/>
                  </a:lnTo>
                  <a:lnTo>
                    <a:pt x="350" y="2"/>
                  </a:lnTo>
                  <a:lnTo>
                    <a:pt x="332" y="3"/>
                  </a:lnTo>
                  <a:lnTo>
                    <a:pt x="315" y="5"/>
                  </a:lnTo>
                  <a:lnTo>
                    <a:pt x="297" y="8"/>
                  </a:lnTo>
                  <a:lnTo>
                    <a:pt x="280" y="12"/>
                  </a:lnTo>
                  <a:lnTo>
                    <a:pt x="263" y="17"/>
                  </a:lnTo>
                  <a:lnTo>
                    <a:pt x="245" y="22"/>
                  </a:lnTo>
                  <a:lnTo>
                    <a:pt x="228" y="29"/>
                  </a:lnTo>
                  <a:lnTo>
                    <a:pt x="212" y="36"/>
                  </a:lnTo>
                  <a:lnTo>
                    <a:pt x="196" y="45"/>
                  </a:lnTo>
                  <a:lnTo>
                    <a:pt x="181" y="53"/>
                  </a:lnTo>
                  <a:lnTo>
                    <a:pt x="164" y="63"/>
                  </a:lnTo>
                  <a:lnTo>
                    <a:pt x="149" y="74"/>
                  </a:lnTo>
                  <a:lnTo>
                    <a:pt x="135" y="85"/>
                  </a:lnTo>
                  <a:lnTo>
                    <a:pt x="121" y="98"/>
                  </a:lnTo>
                  <a:lnTo>
                    <a:pt x="107" y="111"/>
                  </a:lnTo>
                  <a:lnTo>
                    <a:pt x="94" y="125"/>
                  </a:lnTo>
                  <a:lnTo>
                    <a:pt x="82" y="139"/>
                  </a:lnTo>
                  <a:lnTo>
                    <a:pt x="71" y="154"/>
                  </a:lnTo>
                  <a:lnTo>
                    <a:pt x="60" y="169"/>
                  </a:lnTo>
                  <a:lnTo>
                    <a:pt x="50" y="185"/>
                  </a:lnTo>
                  <a:lnTo>
                    <a:pt x="41" y="201"/>
                  </a:lnTo>
                  <a:lnTo>
                    <a:pt x="33" y="218"/>
                  </a:lnTo>
                  <a:lnTo>
                    <a:pt x="26" y="234"/>
                  </a:lnTo>
                  <a:lnTo>
                    <a:pt x="20" y="251"/>
                  </a:lnTo>
                  <a:lnTo>
                    <a:pt x="14" y="268"/>
                  </a:lnTo>
                  <a:lnTo>
                    <a:pt x="10" y="286"/>
                  </a:lnTo>
                  <a:lnTo>
                    <a:pt x="6" y="303"/>
                  </a:lnTo>
                  <a:lnTo>
                    <a:pt x="4" y="321"/>
                  </a:lnTo>
                  <a:lnTo>
                    <a:pt x="1" y="338"/>
                  </a:lnTo>
                  <a:lnTo>
                    <a:pt x="0" y="357"/>
                  </a:lnTo>
                  <a:lnTo>
                    <a:pt x="0" y="374"/>
                  </a:lnTo>
                  <a:lnTo>
                    <a:pt x="0" y="391"/>
                  </a:lnTo>
                  <a:lnTo>
                    <a:pt x="1" y="410"/>
                  </a:lnTo>
                  <a:lnTo>
                    <a:pt x="4" y="427"/>
                  </a:lnTo>
                  <a:lnTo>
                    <a:pt x="7" y="444"/>
                  </a:lnTo>
                  <a:lnTo>
                    <a:pt x="11" y="463"/>
                  </a:lnTo>
                  <a:lnTo>
                    <a:pt x="15" y="480"/>
                  </a:lnTo>
                  <a:lnTo>
                    <a:pt x="22" y="496"/>
                  </a:lnTo>
                  <a:lnTo>
                    <a:pt x="28" y="513"/>
                  </a:lnTo>
                  <a:lnTo>
                    <a:pt x="35" y="530"/>
                  </a:lnTo>
                  <a:lnTo>
                    <a:pt x="44" y="546"/>
                  </a:lnTo>
                  <a:lnTo>
                    <a:pt x="52" y="562"/>
                  </a:lnTo>
                  <a:lnTo>
                    <a:pt x="62" y="577"/>
                  </a:lnTo>
                  <a:lnTo>
                    <a:pt x="73" y="592"/>
                  </a:lnTo>
                  <a:lnTo>
                    <a:pt x="83" y="606"/>
                  </a:lnTo>
                  <a:lnTo>
                    <a:pt x="96" y="621"/>
                  </a:lnTo>
                  <a:lnTo>
                    <a:pt x="109" y="634"/>
                  </a:lnTo>
                  <a:lnTo>
                    <a:pt x="123" y="647"/>
                  </a:lnTo>
                  <a:lnTo>
                    <a:pt x="137" y="660"/>
                  </a:lnTo>
                  <a:lnTo>
                    <a:pt x="153" y="671"/>
                  </a:lnTo>
                  <a:lnTo>
                    <a:pt x="168" y="682"/>
                  </a:lnTo>
                  <a:lnTo>
                    <a:pt x="184" y="692"/>
                  </a:lnTo>
                  <a:lnTo>
                    <a:pt x="200" y="700"/>
                  </a:lnTo>
                  <a:lnTo>
                    <a:pt x="216" y="709"/>
                  </a:lnTo>
                  <a:lnTo>
                    <a:pt x="234" y="715"/>
                  </a:lnTo>
                  <a:lnTo>
                    <a:pt x="250" y="722"/>
                  </a:lnTo>
                  <a:lnTo>
                    <a:pt x="267" y="727"/>
                  </a:lnTo>
                  <a:lnTo>
                    <a:pt x="284" y="732"/>
                  </a:lnTo>
                  <a:lnTo>
                    <a:pt x="302" y="736"/>
                  </a:lnTo>
                  <a:lnTo>
                    <a:pt x="320" y="739"/>
                  </a:lnTo>
                  <a:lnTo>
                    <a:pt x="337" y="740"/>
                  </a:lnTo>
                  <a:lnTo>
                    <a:pt x="356" y="741"/>
                  </a:lnTo>
                  <a:lnTo>
                    <a:pt x="373" y="742"/>
                  </a:lnTo>
                  <a:lnTo>
                    <a:pt x="391" y="741"/>
                  </a:lnTo>
                  <a:lnTo>
                    <a:pt x="408" y="740"/>
                  </a:lnTo>
                  <a:lnTo>
                    <a:pt x="426" y="738"/>
                  </a:lnTo>
                  <a:lnTo>
                    <a:pt x="444" y="735"/>
                  </a:lnTo>
                  <a:lnTo>
                    <a:pt x="461" y="731"/>
                  </a:lnTo>
                  <a:lnTo>
                    <a:pt x="479" y="726"/>
                  </a:lnTo>
                  <a:lnTo>
                    <a:pt x="495" y="721"/>
                  </a:lnTo>
                  <a:lnTo>
                    <a:pt x="512" y="714"/>
                  </a:lnTo>
                  <a:lnTo>
                    <a:pt x="528" y="707"/>
                  </a:lnTo>
                  <a:lnTo>
                    <a:pt x="545" y="698"/>
                  </a:lnTo>
                  <a:lnTo>
                    <a:pt x="561" y="689"/>
                  </a:lnTo>
                  <a:lnTo>
                    <a:pt x="576" y="680"/>
                  </a:lnTo>
                  <a:lnTo>
                    <a:pt x="591" y="669"/>
                  </a:lnTo>
                  <a:lnTo>
                    <a:pt x="606" y="658"/>
                  </a:lnTo>
                  <a:lnTo>
                    <a:pt x="620" y="645"/>
                  </a:lnTo>
                  <a:lnTo>
                    <a:pt x="633" y="632"/>
                  </a:lnTo>
                  <a:lnTo>
                    <a:pt x="646" y="618"/>
                  </a:lnTo>
                  <a:lnTo>
                    <a:pt x="659" y="604"/>
                  </a:lnTo>
                  <a:lnTo>
                    <a:pt x="670" y="589"/>
                  </a:lnTo>
                  <a:lnTo>
                    <a:pt x="681" y="574"/>
                  </a:lnTo>
                  <a:lnTo>
                    <a:pt x="690" y="558"/>
                  </a:lnTo>
                  <a:lnTo>
                    <a:pt x="700" y="542"/>
                  </a:lnTo>
                  <a:lnTo>
                    <a:pt x="708" y="525"/>
                  </a:lnTo>
                  <a:lnTo>
                    <a:pt x="715" y="509"/>
                  </a:lnTo>
                  <a:lnTo>
                    <a:pt x="721" y="492"/>
                  </a:lnTo>
                  <a:lnTo>
                    <a:pt x="726" y="475"/>
                  </a:lnTo>
                  <a:lnTo>
                    <a:pt x="731" y="457"/>
                  </a:lnTo>
                  <a:lnTo>
                    <a:pt x="735" y="440"/>
                  </a:lnTo>
                  <a:lnTo>
                    <a:pt x="738" y="422"/>
                  </a:lnTo>
                  <a:lnTo>
                    <a:pt x="740" y="404"/>
                  </a:lnTo>
                  <a:lnTo>
                    <a:pt x="741" y="387"/>
                  </a:lnTo>
                  <a:lnTo>
                    <a:pt x="741" y="369"/>
                  </a:lnTo>
                  <a:lnTo>
                    <a:pt x="740" y="351"/>
                  </a:lnTo>
                  <a:lnTo>
                    <a:pt x="739" y="333"/>
                  </a:lnTo>
                  <a:lnTo>
                    <a:pt x="737" y="316"/>
                  </a:lnTo>
                  <a:lnTo>
                    <a:pt x="734" y="299"/>
                  </a:lnTo>
                  <a:lnTo>
                    <a:pt x="729" y="281"/>
                  </a:lnTo>
                  <a:lnTo>
                    <a:pt x="725" y="264"/>
                  </a:lnTo>
                  <a:lnTo>
                    <a:pt x="719" y="247"/>
                  </a:lnTo>
                  <a:lnTo>
                    <a:pt x="713" y="229"/>
                  </a:lnTo>
                  <a:lnTo>
                    <a:pt x="705" y="213"/>
                  </a:lnTo>
                  <a:lnTo>
                    <a:pt x="698" y="197"/>
                  </a:lnTo>
                  <a:lnTo>
                    <a:pt x="688" y="181"/>
                  </a:lnTo>
                  <a:lnTo>
                    <a:pt x="678" y="166"/>
                  </a:lnTo>
                  <a:lnTo>
                    <a:pt x="668" y="151"/>
                  </a:lnTo>
                  <a:lnTo>
                    <a:pt x="657" y="137"/>
                  </a:lnTo>
                  <a:lnTo>
                    <a:pt x="645" y="122"/>
                  </a:lnTo>
                  <a:lnTo>
                    <a:pt x="631" y="108"/>
                  </a:lnTo>
                  <a:lnTo>
                    <a:pt x="618" y="95"/>
                  </a:lnTo>
                  <a:close/>
                  <a:moveTo>
                    <a:pt x="169" y="597"/>
                  </a:moveTo>
                  <a:lnTo>
                    <a:pt x="158" y="586"/>
                  </a:lnTo>
                  <a:lnTo>
                    <a:pt x="147" y="574"/>
                  </a:lnTo>
                  <a:lnTo>
                    <a:pt x="137" y="563"/>
                  </a:lnTo>
                  <a:lnTo>
                    <a:pt x="128" y="551"/>
                  </a:lnTo>
                  <a:lnTo>
                    <a:pt x="119" y="538"/>
                  </a:lnTo>
                  <a:lnTo>
                    <a:pt x="112" y="526"/>
                  </a:lnTo>
                  <a:lnTo>
                    <a:pt x="104" y="513"/>
                  </a:lnTo>
                  <a:lnTo>
                    <a:pt x="98" y="500"/>
                  </a:lnTo>
                  <a:lnTo>
                    <a:pt x="92" y="486"/>
                  </a:lnTo>
                  <a:lnTo>
                    <a:pt x="87" y="473"/>
                  </a:lnTo>
                  <a:lnTo>
                    <a:pt x="82" y="459"/>
                  </a:lnTo>
                  <a:lnTo>
                    <a:pt x="78" y="445"/>
                  </a:lnTo>
                  <a:lnTo>
                    <a:pt x="75" y="431"/>
                  </a:lnTo>
                  <a:lnTo>
                    <a:pt x="73" y="417"/>
                  </a:lnTo>
                  <a:lnTo>
                    <a:pt x="71" y="402"/>
                  </a:lnTo>
                  <a:lnTo>
                    <a:pt x="69" y="388"/>
                  </a:lnTo>
                  <a:lnTo>
                    <a:pt x="69" y="374"/>
                  </a:lnTo>
                  <a:lnTo>
                    <a:pt x="69" y="359"/>
                  </a:lnTo>
                  <a:lnTo>
                    <a:pt x="71" y="345"/>
                  </a:lnTo>
                  <a:lnTo>
                    <a:pt x="72" y="330"/>
                  </a:lnTo>
                  <a:lnTo>
                    <a:pt x="74" y="316"/>
                  </a:lnTo>
                  <a:lnTo>
                    <a:pt x="77" y="302"/>
                  </a:lnTo>
                  <a:lnTo>
                    <a:pt x="81" y="288"/>
                  </a:lnTo>
                  <a:lnTo>
                    <a:pt x="86" y="274"/>
                  </a:lnTo>
                  <a:lnTo>
                    <a:pt x="90" y="260"/>
                  </a:lnTo>
                  <a:lnTo>
                    <a:pt x="96" y="247"/>
                  </a:lnTo>
                  <a:lnTo>
                    <a:pt x="103" y="233"/>
                  </a:lnTo>
                  <a:lnTo>
                    <a:pt x="109" y="220"/>
                  </a:lnTo>
                  <a:lnTo>
                    <a:pt x="118" y="207"/>
                  </a:lnTo>
                  <a:lnTo>
                    <a:pt x="127" y="195"/>
                  </a:lnTo>
                  <a:lnTo>
                    <a:pt x="135" y="182"/>
                  </a:lnTo>
                  <a:lnTo>
                    <a:pt x="146" y="170"/>
                  </a:lnTo>
                  <a:lnTo>
                    <a:pt x="157" y="159"/>
                  </a:lnTo>
                  <a:lnTo>
                    <a:pt x="168" y="148"/>
                  </a:lnTo>
                  <a:lnTo>
                    <a:pt x="178" y="139"/>
                  </a:lnTo>
                  <a:lnTo>
                    <a:pt x="190" y="129"/>
                  </a:lnTo>
                  <a:lnTo>
                    <a:pt x="203" y="120"/>
                  </a:lnTo>
                  <a:lnTo>
                    <a:pt x="215" y="113"/>
                  </a:lnTo>
                  <a:lnTo>
                    <a:pt x="228" y="105"/>
                  </a:lnTo>
                  <a:lnTo>
                    <a:pt x="242" y="99"/>
                  </a:lnTo>
                  <a:lnTo>
                    <a:pt x="255" y="93"/>
                  </a:lnTo>
                  <a:lnTo>
                    <a:pt x="269" y="88"/>
                  </a:lnTo>
                  <a:lnTo>
                    <a:pt x="282" y="83"/>
                  </a:lnTo>
                  <a:lnTo>
                    <a:pt x="296" y="79"/>
                  </a:lnTo>
                  <a:lnTo>
                    <a:pt x="310" y="76"/>
                  </a:lnTo>
                  <a:lnTo>
                    <a:pt x="325" y="74"/>
                  </a:lnTo>
                  <a:lnTo>
                    <a:pt x="339" y="72"/>
                  </a:lnTo>
                  <a:lnTo>
                    <a:pt x="353" y="71"/>
                  </a:lnTo>
                  <a:lnTo>
                    <a:pt x="369" y="70"/>
                  </a:lnTo>
                  <a:lnTo>
                    <a:pt x="383" y="71"/>
                  </a:lnTo>
                  <a:lnTo>
                    <a:pt x="397" y="71"/>
                  </a:lnTo>
                  <a:lnTo>
                    <a:pt x="412" y="73"/>
                  </a:lnTo>
                  <a:lnTo>
                    <a:pt x="426" y="75"/>
                  </a:lnTo>
                  <a:lnTo>
                    <a:pt x="440" y="78"/>
                  </a:lnTo>
                  <a:lnTo>
                    <a:pt x="454" y="81"/>
                  </a:lnTo>
                  <a:lnTo>
                    <a:pt x="468" y="86"/>
                  </a:lnTo>
                  <a:lnTo>
                    <a:pt x="482" y="91"/>
                  </a:lnTo>
                  <a:lnTo>
                    <a:pt x="496" y="98"/>
                  </a:lnTo>
                  <a:lnTo>
                    <a:pt x="509" y="104"/>
                  </a:lnTo>
                  <a:lnTo>
                    <a:pt x="522" y="111"/>
                  </a:lnTo>
                  <a:lnTo>
                    <a:pt x="535" y="119"/>
                  </a:lnTo>
                  <a:lnTo>
                    <a:pt x="548" y="128"/>
                  </a:lnTo>
                  <a:lnTo>
                    <a:pt x="560" y="137"/>
                  </a:lnTo>
                  <a:lnTo>
                    <a:pt x="572" y="147"/>
                  </a:lnTo>
                  <a:lnTo>
                    <a:pt x="582" y="157"/>
                  </a:lnTo>
                  <a:lnTo>
                    <a:pt x="593" y="169"/>
                  </a:lnTo>
                  <a:lnTo>
                    <a:pt x="603" y="180"/>
                  </a:lnTo>
                  <a:lnTo>
                    <a:pt x="613" y="192"/>
                  </a:lnTo>
                  <a:lnTo>
                    <a:pt x="621" y="205"/>
                  </a:lnTo>
                  <a:lnTo>
                    <a:pt x="629" y="216"/>
                  </a:lnTo>
                  <a:lnTo>
                    <a:pt x="636" y="229"/>
                  </a:lnTo>
                  <a:lnTo>
                    <a:pt x="643" y="242"/>
                  </a:lnTo>
                  <a:lnTo>
                    <a:pt x="649" y="256"/>
                  </a:lnTo>
                  <a:lnTo>
                    <a:pt x="655" y="269"/>
                  </a:lnTo>
                  <a:lnTo>
                    <a:pt x="659" y="283"/>
                  </a:lnTo>
                  <a:lnTo>
                    <a:pt x="662" y="297"/>
                  </a:lnTo>
                  <a:lnTo>
                    <a:pt x="665" y="311"/>
                  </a:lnTo>
                  <a:lnTo>
                    <a:pt x="669" y="326"/>
                  </a:lnTo>
                  <a:lnTo>
                    <a:pt x="670" y="341"/>
                  </a:lnTo>
                  <a:lnTo>
                    <a:pt x="671" y="355"/>
                  </a:lnTo>
                  <a:lnTo>
                    <a:pt x="672" y="370"/>
                  </a:lnTo>
                  <a:lnTo>
                    <a:pt x="672" y="384"/>
                  </a:lnTo>
                  <a:lnTo>
                    <a:pt x="671" y="398"/>
                  </a:lnTo>
                  <a:lnTo>
                    <a:pt x="669" y="413"/>
                  </a:lnTo>
                  <a:lnTo>
                    <a:pt x="667" y="427"/>
                  </a:lnTo>
                  <a:lnTo>
                    <a:pt x="663" y="441"/>
                  </a:lnTo>
                  <a:lnTo>
                    <a:pt x="660" y="455"/>
                  </a:lnTo>
                  <a:lnTo>
                    <a:pt x="656" y="469"/>
                  </a:lnTo>
                  <a:lnTo>
                    <a:pt x="650" y="483"/>
                  </a:lnTo>
                  <a:lnTo>
                    <a:pt x="645" y="497"/>
                  </a:lnTo>
                  <a:lnTo>
                    <a:pt x="639" y="510"/>
                  </a:lnTo>
                  <a:lnTo>
                    <a:pt x="631" y="523"/>
                  </a:lnTo>
                  <a:lnTo>
                    <a:pt x="623" y="536"/>
                  </a:lnTo>
                  <a:lnTo>
                    <a:pt x="615" y="549"/>
                  </a:lnTo>
                  <a:lnTo>
                    <a:pt x="605" y="561"/>
                  </a:lnTo>
                  <a:lnTo>
                    <a:pt x="595" y="573"/>
                  </a:lnTo>
                  <a:lnTo>
                    <a:pt x="585" y="584"/>
                  </a:lnTo>
                  <a:lnTo>
                    <a:pt x="574" y="594"/>
                  </a:lnTo>
                  <a:lnTo>
                    <a:pt x="562" y="604"/>
                  </a:lnTo>
                  <a:lnTo>
                    <a:pt x="550" y="614"/>
                  </a:lnTo>
                  <a:lnTo>
                    <a:pt x="538" y="623"/>
                  </a:lnTo>
                  <a:lnTo>
                    <a:pt x="525" y="630"/>
                  </a:lnTo>
                  <a:lnTo>
                    <a:pt x="512" y="638"/>
                  </a:lnTo>
                  <a:lnTo>
                    <a:pt x="499" y="644"/>
                  </a:lnTo>
                  <a:lnTo>
                    <a:pt x="485" y="651"/>
                  </a:lnTo>
                  <a:lnTo>
                    <a:pt x="472" y="655"/>
                  </a:lnTo>
                  <a:lnTo>
                    <a:pt x="458" y="660"/>
                  </a:lnTo>
                  <a:lnTo>
                    <a:pt x="444" y="664"/>
                  </a:lnTo>
                  <a:lnTo>
                    <a:pt x="430" y="667"/>
                  </a:lnTo>
                  <a:lnTo>
                    <a:pt x="416" y="669"/>
                  </a:lnTo>
                  <a:lnTo>
                    <a:pt x="401" y="671"/>
                  </a:lnTo>
                  <a:lnTo>
                    <a:pt x="387" y="672"/>
                  </a:lnTo>
                  <a:lnTo>
                    <a:pt x="373" y="673"/>
                  </a:lnTo>
                  <a:lnTo>
                    <a:pt x="358" y="672"/>
                  </a:lnTo>
                  <a:lnTo>
                    <a:pt x="344" y="672"/>
                  </a:lnTo>
                  <a:lnTo>
                    <a:pt x="330" y="670"/>
                  </a:lnTo>
                  <a:lnTo>
                    <a:pt x="315" y="668"/>
                  </a:lnTo>
                  <a:lnTo>
                    <a:pt x="301" y="665"/>
                  </a:lnTo>
                  <a:lnTo>
                    <a:pt x="286" y="661"/>
                  </a:lnTo>
                  <a:lnTo>
                    <a:pt x="272" y="657"/>
                  </a:lnTo>
                  <a:lnTo>
                    <a:pt x="258" y="652"/>
                  </a:lnTo>
                  <a:lnTo>
                    <a:pt x="245" y="646"/>
                  </a:lnTo>
                  <a:lnTo>
                    <a:pt x="231" y="639"/>
                  </a:lnTo>
                  <a:lnTo>
                    <a:pt x="218" y="632"/>
                  </a:lnTo>
                  <a:lnTo>
                    <a:pt x="205" y="624"/>
                  </a:lnTo>
                  <a:lnTo>
                    <a:pt x="194" y="615"/>
                  </a:lnTo>
                  <a:lnTo>
                    <a:pt x="181" y="606"/>
                  </a:lnTo>
                  <a:lnTo>
                    <a:pt x="169" y="5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2" name="Freeform 1216">
              <a:extLst>
                <a:ext uri="{FF2B5EF4-FFF2-40B4-BE49-F238E27FC236}">
                  <a16:creationId xmlns:a16="http://schemas.microsoft.com/office/drawing/2014/main" id="{79EACEAC-816B-4E86-A03C-506480B6042C}"/>
                </a:ext>
              </a:extLst>
            </p:cNvPr>
            <p:cNvSpPr>
              <a:spLocks/>
            </p:cNvSpPr>
            <p:nvPr/>
          </p:nvSpPr>
          <p:spPr bwMode="auto">
            <a:xfrm>
              <a:off x="8982302" y="5532405"/>
              <a:ext cx="87584" cy="93127"/>
            </a:xfrm>
            <a:custGeom>
              <a:avLst/>
              <a:gdLst>
                <a:gd name="T0" fmla="*/ 74 w 315"/>
                <a:gd name="T1" fmla="*/ 335 h 335"/>
                <a:gd name="T2" fmla="*/ 0 w 315"/>
                <a:gd name="T3" fmla="*/ 268 h 335"/>
                <a:gd name="T4" fmla="*/ 241 w 315"/>
                <a:gd name="T5" fmla="*/ 0 h 335"/>
                <a:gd name="T6" fmla="*/ 315 w 315"/>
                <a:gd name="T7" fmla="*/ 67 h 335"/>
                <a:gd name="T8" fmla="*/ 74 w 315"/>
                <a:gd name="T9" fmla="*/ 335 h 335"/>
              </a:gdLst>
              <a:ahLst/>
              <a:cxnLst>
                <a:cxn ang="0">
                  <a:pos x="T0" y="T1"/>
                </a:cxn>
                <a:cxn ang="0">
                  <a:pos x="T2" y="T3"/>
                </a:cxn>
                <a:cxn ang="0">
                  <a:pos x="T4" y="T5"/>
                </a:cxn>
                <a:cxn ang="0">
                  <a:pos x="T6" y="T7"/>
                </a:cxn>
                <a:cxn ang="0">
                  <a:pos x="T8" y="T9"/>
                </a:cxn>
              </a:cxnLst>
              <a:rect l="0" t="0" r="r" b="b"/>
              <a:pathLst>
                <a:path w="315" h="335">
                  <a:moveTo>
                    <a:pt x="74" y="335"/>
                  </a:moveTo>
                  <a:lnTo>
                    <a:pt x="0" y="268"/>
                  </a:lnTo>
                  <a:lnTo>
                    <a:pt x="241" y="0"/>
                  </a:lnTo>
                  <a:lnTo>
                    <a:pt x="315" y="67"/>
                  </a:lnTo>
                  <a:lnTo>
                    <a:pt x="74" y="33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3" name="Freeform 1217">
              <a:extLst>
                <a:ext uri="{FF2B5EF4-FFF2-40B4-BE49-F238E27FC236}">
                  <a16:creationId xmlns:a16="http://schemas.microsoft.com/office/drawing/2014/main" id="{95CD6EB0-D3D9-4F8A-B21F-4593868DA9E9}"/>
                </a:ext>
              </a:extLst>
            </p:cNvPr>
            <p:cNvSpPr>
              <a:spLocks/>
            </p:cNvSpPr>
            <p:nvPr/>
          </p:nvSpPr>
          <p:spPr bwMode="auto">
            <a:xfrm>
              <a:off x="8937956" y="5559012"/>
              <a:ext cx="107539" cy="115299"/>
            </a:xfrm>
            <a:custGeom>
              <a:avLst/>
              <a:gdLst>
                <a:gd name="T0" fmla="*/ 134 w 388"/>
                <a:gd name="T1" fmla="*/ 393 h 414"/>
                <a:gd name="T2" fmla="*/ 122 w 388"/>
                <a:gd name="T3" fmla="*/ 403 h 414"/>
                <a:gd name="T4" fmla="*/ 108 w 388"/>
                <a:gd name="T5" fmla="*/ 409 h 414"/>
                <a:gd name="T6" fmla="*/ 93 w 388"/>
                <a:gd name="T7" fmla="*/ 412 h 414"/>
                <a:gd name="T8" fmla="*/ 78 w 388"/>
                <a:gd name="T9" fmla="*/ 414 h 414"/>
                <a:gd name="T10" fmla="*/ 62 w 388"/>
                <a:gd name="T11" fmla="*/ 411 h 414"/>
                <a:gd name="T12" fmla="*/ 48 w 388"/>
                <a:gd name="T13" fmla="*/ 407 h 414"/>
                <a:gd name="T14" fmla="*/ 34 w 388"/>
                <a:gd name="T15" fmla="*/ 398 h 414"/>
                <a:gd name="T16" fmla="*/ 22 w 388"/>
                <a:gd name="T17" fmla="*/ 388 h 414"/>
                <a:gd name="T18" fmla="*/ 12 w 388"/>
                <a:gd name="T19" fmla="*/ 375 h 414"/>
                <a:gd name="T20" fmla="*/ 5 w 388"/>
                <a:gd name="T21" fmla="*/ 361 h 414"/>
                <a:gd name="T22" fmla="*/ 1 w 388"/>
                <a:gd name="T23" fmla="*/ 346 h 414"/>
                <a:gd name="T24" fmla="*/ 0 w 388"/>
                <a:gd name="T25" fmla="*/ 330 h 414"/>
                <a:gd name="T26" fmla="*/ 2 w 388"/>
                <a:gd name="T27" fmla="*/ 315 h 414"/>
                <a:gd name="T28" fmla="*/ 8 w 388"/>
                <a:gd name="T29" fmla="*/ 300 h 414"/>
                <a:gd name="T30" fmla="*/ 16 w 388"/>
                <a:gd name="T31" fmla="*/ 287 h 414"/>
                <a:gd name="T32" fmla="*/ 248 w 388"/>
                <a:gd name="T33" fmla="*/ 27 h 414"/>
                <a:gd name="T34" fmla="*/ 260 w 388"/>
                <a:gd name="T35" fmla="*/ 16 h 414"/>
                <a:gd name="T36" fmla="*/ 273 w 388"/>
                <a:gd name="T37" fmla="*/ 7 h 414"/>
                <a:gd name="T38" fmla="*/ 288 w 388"/>
                <a:gd name="T39" fmla="*/ 2 h 414"/>
                <a:gd name="T40" fmla="*/ 304 w 388"/>
                <a:gd name="T41" fmla="*/ 0 h 414"/>
                <a:gd name="T42" fmla="*/ 319 w 388"/>
                <a:gd name="T43" fmla="*/ 1 h 414"/>
                <a:gd name="T44" fmla="*/ 334 w 388"/>
                <a:gd name="T45" fmla="*/ 4 h 414"/>
                <a:gd name="T46" fmla="*/ 348 w 388"/>
                <a:gd name="T47" fmla="*/ 11 h 414"/>
                <a:gd name="T48" fmla="*/ 361 w 388"/>
                <a:gd name="T49" fmla="*/ 20 h 414"/>
                <a:gd name="T50" fmla="*/ 373 w 388"/>
                <a:gd name="T51" fmla="*/ 32 h 414"/>
                <a:gd name="T52" fmla="*/ 380 w 388"/>
                <a:gd name="T53" fmla="*/ 45 h 414"/>
                <a:gd name="T54" fmla="*/ 386 w 388"/>
                <a:gd name="T55" fmla="*/ 60 h 414"/>
                <a:gd name="T56" fmla="*/ 388 w 388"/>
                <a:gd name="T57" fmla="*/ 76 h 414"/>
                <a:gd name="T58" fmla="*/ 387 w 388"/>
                <a:gd name="T59" fmla="*/ 91 h 414"/>
                <a:gd name="T60" fmla="*/ 383 w 388"/>
                <a:gd name="T61" fmla="*/ 106 h 414"/>
                <a:gd name="T62" fmla="*/ 377 w 388"/>
                <a:gd name="T63" fmla="*/ 121 h 414"/>
                <a:gd name="T64" fmla="*/ 367 w 388"/>
                <a:gd name="T65" fmla="*/ 13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8" h="414">
                  <a:moveTo>
                    <a:pt x="140" y="388"/>
                  </a:moveTo>
                  <a:lnTo>
                    <a:pt x="134" y="393"/>
                  </a:lnTo>
                  <a:lnTo>
                    <a:pt x="129" y="398"/>
                  </a:lnTo>
                  <a:lnTo>
                    <a:pt x="122" y="403"/>
                  </a:lnTo>
                  <a:lnTo>
                    <a:pt x="115" y="406"/>
                  </a:lnTo>
                  <a:lnTo>
                    <a:pt x="108" y="409"/>
                  </a:lnTo>
                  <a:lnTo>
                    <a:pt x="101" y="411"/>
                  </a:lnTo>
                  <a:lnTo>
                    <a:pt x="93" y="412"/>
                  </a:lnTo>
                  <a:lnTo>
                    <a:pt x="85" y="414"/>
                  </a:lnTo>
                  <a:lnTo>
                    <a:pt x="78" y="414"/>
                  </a:lnTo>
                  <a:lnTo>
                    <a:pt x="69" y="414"/>
                  </a:lnTo>
                  <a:lnTo>
                    <a:pt x="62" y="411"/>
                  </a:lnTo>
                  <a:lnTo>
                    <a:pt x="54" y="409"/>
                  </a:lnTo>
                  <a:lnTo>
                    <a:pt x="48" y="407"/>
                  </a:lnTo>
                  <a:lnTo>
                    <a:pt x="40" y="403"/>
                  </a:lnTo>
                  <a:lnTo>
                    <a:pt x="34" y="398"/>
                  </a:lnTo>
                  <a:lnTo>
                    <a:pt x="27" y="393"/>
                  </a:lnTo>
                  <a:lnTo>
                    <a:pt x="22" y="388"/>
                  </a:lnTo>
                  <a:lnTo>
                    <a:pt x="16" y="381"/>
                  </a:lnTo>
                  <a:lnTo>
                    <a:pt x="12" y="375"/>
                  </a:lnTo>
                  <a:lnTo>
                    <a:pt x="8" y="368"/>
                  </a:lnTo>
                  <a:lnTo>
                    <a:pt x="5" y="361"/>
                  </a:lnTo>
                  <a:lnTo>
                    <a:pt x="3" y="353"/>
                  </a:lnTo>
                  <a:lnTo>
                    <a:pt x="1" y="346"/>
                  </a:lnTo>
                  <a:lnTo>
                    <a:pt x="0" y="338"/>
                  </a:lnTo>
                  <a:lnTo>
                    <a:pt x="0" y="330"/>
                  </a:lnTo>
                  <a:lnTo>
                    <a:pt x="1" y="323"/>
                  </a:lnTo>
                  <a:lnTo>
                    <a:pt x="2" y="315"/>
                  </a:lnTo>
                  <a:lnTo>
                    <a:pt x="4" y="308"/>
                  </a:lnTo>
                  <a:lnTo>
                    <a:pt x="8" y="300"/>
                  </a:lnTo>
                  <a:lnTo>
                    <a:pt x="11" y="294"/>
                  </a:lnTo>
                  <a:lnTo>
                    <a:pt x="16" y="287"/>
                  </a:lnTo>
                  <a:lnTo>
                    <a:pt x="21" y="281"/>
                  </a:lnTo>
                  <a:lnTo>
                    <a:pt x="248" y="27"/>
                  </a:lnTo>
                  <a:lnTo>
                    <a:pt x="254" y="20"/>
                  </a:lnTo>
                  <a:lnTo>
                    <a:pt x="260" y="16"/>
                  </a:lnTo>
                  <a:lnTo>
                    <a:pt x="267" y="11"/>
                  </a:lnTo>
                  <a:lnTo>
                    <a:pt x="273" y="7"/>
                  </a:lnTo>
                  <a:lnTo>
                    <a:pt x="281" y="4"/>
                  </a:lnTo>
                  <a:lnTo>
                    <a:pt x="288" y="2"/>
                  </a:lnTo>
                  <a:lnTo>
                    <a:pt x="296" y="1"/>
                  </a:lnTo>
                  <a:lnTo>
                    <a:pt x="304" y="0"/>
                  </a:lnTo>
                  <a:lnTo>
                    <a:pt x="311" y="0"/>
                  </a:lnTo>
                  <a:lnTo>
                    <a:pt x="319" y="1"/>
                  </a:lnTo>
                  <a:lnTo>
                    <a:pt x="326" y="2"/>
                  </a:lnTo>
                  <a:lnTo>
                    <a:pt x="334" y="4"/>
                  </a:lnTo>
                  <a:lnTo>
                    <a:pt x="341" y="7"/>
                  </a:lnTo>
                  <a:lnTo>
                    <a:pt x="348" y="11"/>
                  </a:lnTo>
                  <a:lnTo>
                    <a:pt x="355" y="15"/>
                  </a:lnTo>
                  <a:lnTo>
                    <a:pt x="361" y="20"/>
                  </a:lnTo>
                  <a:lnTo>
                    <a:pt x="367" y="26"/>
                  </a:lnTo>
                  <a:lnTo>
                    <a:pt x="373" y="32"/>
                  </a:lnTo>
                  <a:lnTo>
                    <a:pt x="377" y="39"/>
                  </a:lnTo>
                  <a:lnTo>
                    <a:pt x="380" y="45"/>
                  </a:lnTo>
                  <a:lnTo>
                    <a:pt x="383" y="53"/>
                  </a:lnTo>
                  <a:lnTo>
                    <a:pt x="386" y="60"/>
                  </a:lnTo>
                  <a:lnTo>
                    <a:pt x="387" y="68"/>
                  </a:lnTo>
                  <a:lnTo>
                    <a:pt x="388" y="76"/>
                  </a:lnTo>
                  <a:lnTo>
                    <a:pt x="388" y="83"/>
                  </a:lnTo>
                  <a:lnTo>
                    <a:pt x="387" y="91"/>
                  </a:lnTo>
                  <a:lnTo>
                    <a:pt x="386" y="98"/>
                  </a:lnTo>
                  <a:lnTo>
                    <a:pt x="383" y="106"/>
                  </a:lnTo>
                  <a:lnTo>
                    <a:pt x="380" y="113"/>
                  </a:lnTo>
                  <a:lnTo>
                    <a:pt x="377" y="121"/>
                  </a:lnTo>
                  <a:lnTo>
                    <a:pt x="373" y="127"/>
                  </a:lnTo>
                  <a:lnTo>
                    <a:pt x="367" y="134"/>
                  </a:lnTo>
                  <a:lnTo>
                    <a:pt x="140" y="3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4" name="Freeform 7">
              <a:extLst>
                <a:ext uri="{FF2B5EF4-FFF2-40B4-BE49-F238E27FC236}">
                  <a16:creationId xmlns:a16="http://schemas.microsoft.com/office/drawing/2014/main" id="{52755BF4-4330-40D8-9318-C384EE54EACC}"/>
                </a:ext>
              </a:extLst>
            </p:cNvPr>
            <p:cNvSpPr>
              <a:spLocks noChangeAspect="1" noEditPoints="1"/>
            </p:cNvSpPr>
            <p:nvPr/>
          </p:nvSpPr>
          <p:spPr bwMode="auto">
            <a:xfrm>
              <a:off x="8958265" y="5559344"/>
              <a:ext cx="632960" cy="512581"/>
            </a:xfrm>
            <a:custGeom>
              <a:avLst/>
              <a:gdLst>
                <a:gd name="T0" fmla="*/ 2982 w 3093"/>
                <a:gd name="T1" fmla="*/ 2208 h 2497"/>
                <a:gd name="T2" fmla="*/ 1055 w 3093"/>
                <a:gd name="T3" fmla="*/ 1864 h 2497"/>
                <a:gd name="T4" fmla="*/ 2074 w 3093"/>
                <a:gd name="T5" fmla="*/ 1845 h 2497"/>
                <a:gd name="T6" fmla="*/ 3093 w 3093"/>
                <a:gd name="T7" fmla="*/ 1914 h 2497"/>
                <a:gd name="T8" fmla="*/ 2860 w 3093"/>
                <a:gd name="T9" fmla="*/ 2495 h 2497"/>
                <a:gd name="T10" fmla="*/ 1675 w 3093"/>
                <a:gd name="T11" fmla="*/ 2483 h 2497"/>
                <a:gd name="T12" fmla="*/ 1660 w 3093"/>
                <a:gd name="T13" fmla="*/ 1119 h 2497"/>
                <a:gd name="T14" fmla="*/ 1526 w 3093"/>
                <a:gd name="T15" fmla="*/ 1082 h 2497"/>
                <a:gd name="T16" fmla="*/ 1424 w 3093"/>
                <a:gd name="T17" fmla="*/ 1007 h 2497"/>
                <a:gd name="T18" fmla="*/ 1392 w 3093"/>
                <a:gd name="T19" fmla="*/ 908 h 2497"/>
                <a:gd name="T20" fmla="*/ 2515 w 3093"/>
                <a:gd name="T21" fmla="*/ 910 h 2497"/>
                <a:gd name="T22" fmla="*/ 2482 w 3093"/>
                <a:gd name="T23" fmla="*/ 1008 h 2497"/>
                <a:gd name="T24" fmla="*/ 2381 w 3093"/>
                <a:gd name="T25" fmla="*/ 1082 h 2497"/>
                <a:gd name="T26" fmla="*/ 2249 w 3093"/>
                <a:gd name="T27" fmla="*/ 1119 h 2497"/>
                <a:gd name="T28" fmla="*/ 2196 w 3093"/>
                <a:gd name="T29" fmla="*/ 11 h 2497"/>
                <a:gd name="T30" fmla="*/ 2237 w 3093"/>
                <a:gd name="T31" fmla="*/ 65 h 2497"/>
                <a:gd name="T32" fmla="*/ 2224 w 3093"/>
                <a:gd name="T33" fmla="*/ 271 h 2497"/>
                <a:gd name="T34" fmla="*/ 2166 w 3093"/>
                <a:gd name="T35" fmla="*/ 305 h 2497"/>
                <a:gd name="T36" fmla="*/ 1698 w 3093"/>
                <a:gd name="T37" fmla="*/ 287 h 2497"/>
                <a:gd name="T38" fmla="*/ 1669 w 3093"/>
                <a:gd name="T39" fmla="*/ 225 h 2497"/>
                <a:gd name="T40" fmla="*/ 1692 w 3093"/>
                <a:gd name="T41" fmla="*/ 24 h 2497"/>
                <a:gd name="T42" fmla="*/ 1326 w 3093"/>
                <a:gd name="T43" fmla="*/ 569 h 2497"/>
                <a:gd name="T44" fmla="*/ 338 w 3093"/>
                <a:gd name="T45" fmla="*/ 2275 h 2497"/>
                <a:gd name="T46" fmla="*/ 721 w 3093"/>
                <a:gd name="T47" fmla="*/ 353 h 2497"/>
                <a:gd name="T48" fmla="*/ 324 w 3093"/>
                <a:gd name="T49" fmla="*/ 1437 h 2497"/>
                <a:gd name="T50" fmla="*/ 152 w 3093"/>
                <a:gd name="T51" fmla="*/ 2323 h 2497"/>
                <a:gd name="T52" fmla="*/ 743 w 3093"/>
                <a:gd name="T53" fmla="*/ 2165 h 2497"/>
                <a:gd name="T54" fmla="*/ 1153 w 3093"/>
                <a:gd name="T55" fmla="*/ 1041 h 2497"/>
                <a:gd name="T56" fmla="*/ 968 w 3093"/>
                <a:gd name="T57" fmla="*/ 543 h 2497"/>
                <a:gd name="T58" fmla="*/ 654 w 3093"/>
                <a:gd name="T59" fmla="*/ 1516 h 2497"/>
                <a:gd name="T60" fmla="*/ 1018 w 3093"/>
                <a:gd name="T61" fmla="*/ 546 h 2497"/>
                <a:gd name="T62" fmla="*/ 318 w 3093"/>
                <a:gd name="T63" fmla="*/ 1995 h 2497"/>
                <a:gd name="T64" fmla="*/ 699 w 3093"/>
                <a:gd name="T65" fmla="*/ 981 h 2497"/>
                <a:gd name="T66" fmla="*/ 1072 w 3093"/>
                <a:gd name="T67" fmla="*/ 572 h 2497"/>
                <a:gd name="T68" fmla="*/ 702 w 3093"/>
                <a:gd name="T69" fmla="*/ 1663 h 2497"/>
                <a:gd name="T70" fmla="*/ 1080 w 3093"/>
                <a:gd name="T71" fmla="*/ 655 h 2497"/>
                <a:gd name="T72" fmla="*/ 1247 w 3093"/>
                <a:gd name="T73" fmla="*/ 1531 h 2497"/>
                <a:gd name="T74" fmla="*/ 2774 w 3093"/>
                <a:gd name="T75" fmla="*/ 1236 h 2497"/>
                <a:gd name="T76" fmla="*/ 2070 w 3093"/>
                <a:gd name="T77" fmla="*/ 1198 h 2497"/>
                <a:gd name="T78" fmla="*/ 1158 w 3093"/>
                <a:gd name="T79" fmla="*/ 1189 h 2497"/>
                <a:gd name="T80" fmla="*/ 1250 w 3093"/>
                <a:gd name="T81" fmla="*/ 1715 h 2497"/>
                <a:gd name="T82" fmla="*/ 2177 w 3093"/>
                <a:gd name="T83" fmla="*/ 1706 h 2497"/>
                <a:gd name="T84" fmla="*/ 2713 w 3093"/>
                <a:gd name="T85" fmla="*/ 1455 h 2497"/>
                <a:gd name="T86" fmla="*/ 1699 w 3093"/>
                <a:gd name="T87" fmla="*/ 1475 h 2497"/>
                <a:gd name="T88" fmla="*/ 2575 w 3093"/>
                <a:gd name="T89" fmla="*/ 1475 h 2497"/>
                <a:gd name="T90" fmla="*/ 1319 w 3093"/>
                <a:gd name="T91" fmla="*/ 1358 h 2497"/>
                <a:gd name="T92" fmla="*/ 2106 w 3093"/>
                <a:gd name="T93" fmla="*/ 1358 h 2497"/>
                <a:gd name="T94" fmla="*/ 2720 w 3093"/>
                <a:gd name="T95" fmla="*/ 1542 h 2497"/>
                <a:gd name="T96" fmla="*/ 1612 w 3093"/>
                <a:gd name="T97" fmla="*/ 1551 h 2497"/>
                <a:gd name="T98" fmla="*/ 2494 w 3093"/>
                <a:gd name="T99" fmla="*/ 1551 h 2497"/>
                <a:gd name="T100" fmla="*/ 2910 w 3093"/>
                <a:gd name="T101" fmla="*/ 2145 h 2497"/>
                <a:gd name="T102" fmla="*/ 2034 w 3093"/>
                <a:gd name="T103" fmla="*/ 2193 h 2497"/>
                <a:gd name="T104" fmla="*/ 1122 w 3093"/>
                <a:gd name="T105" fmla="*/ 2047 h 2497"/>
                <a:gd name="T106" fmla="*/ 2630 w 3093"/>
                <a:gd name="T107" fmla="*/ 2046 h 2497"/>
                <a:gd name="T108" fmla="*/ 1525 w 3093"/>
                <a:gd name="T109" fmla="*/ 2046 h 2497"/>
                <a:gd name="T110" fmla="*/ 1137 w 3093"/>
                <a:gd name="T111" fmla="*/ 2241 h 2497"/>
                <a:gd name="T112" fmla="*/ 2157 w 3093"/>
                <a:gd name="T113" fmla="*/ 2289 h 2497"/>
                <a:gd name="T114" fmla="*/ 1122 w 3093"/>
                <a:gd name="T115" fmla="*/ 2288 h 2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93" h="2497">
                  <a:moveTo>
                    <a:pt x="1040" y="2478"/>
                  </a:moveTo>
                  <a:lnTo>
                    <a:pt x="1044" y="2450"/>
                  </a:lnTo>
                  <a:lnTo>
                    <a:pt x="1048" y="2421"/>
                  </a:lnTo>
                  <a:lnTo>
                    <a:pt x="1052" y="2393"/>
                  </a:lnTo>
                  <a:lnTo>
                    <a:pt x="1057" y="2365"/>
                  </a:lnTo>
                  <a:lnTo>
                    <a:pt x="2981" y="2366"/>
                  </a:lnTo>
                  <a:lnTo>
                    <a:pt x="2982" y="2316"/>
                  </a:lnTo>
                  <a:lnTo>
                    <a:pt x="2982" y="2262"/>
                  </a:lnTo>
                  <a:lnTo>
                    <a:pt x="2982" y="2208"/>
                  </a:lnTo>
                  <a:lnTo>
                    <a:pt x="2982" y="2153"/>
                  </a:lnTo>
                  <a:lnTo>
                    <a:pt x="2984" y="2098"/>
                  </a:lnTo>
                  <a:lnTo>
                    <a:pt x="2984" y="2045"/>
                  </a:lnTo>
                  <a:lnTo>
                    <a:pt x="2984" y="1995"/>
                  </a:lnTo>
                  <a:lnTo>
                    <a:pt x="2984" y="1948"/>
                  </a:lnTo>
                  <a:lnTo>
                    <a:pt x="1067" y="1949"/>
                  </a:lnTo>
                  <a:lnTo>
                    <a:pt x="1062" y="1921"/>
                  </a:lnTo>
                  <a:lnTo>
                    <a:pt x="1058" y="1892"/>
                  </a:lnTo>
                  <a:lnTo>
                    <a:pt x="1055" y="1864"/>
                  </a:lnTo>
                  <a:lnTo>
                    <a:pt x="1049" y="1835"/>
                  </a:lnTo>
                  <a:lnTo>
                    <a:pt x="1176" y="1835"/>
                  </a:lnTo>
                  <a:lnTo>
                    <a:pt x="1302" y="1836"/>
                  </a:lnTo>
                  <a:lnTo>
                    <a:pt x="1429" y="1837"/>
                  </a:lnTo>
                  <a:lnTo>
                    <a:pt x="1557" y="1839"/>
                  </a:lnTo>
                  <a:lnTo>
                    <a:pt x="1686" y="1840"/>
                  </a:lnTo>
                  <a:lnTo>
                    <a:pt x="1815" y="1842"/>
                  </a:lnTo>
                  <a:lnTo>
                    <a:pt x="1944" y="1843"/>
                  </a:lnTo>
                  <a:lnTo>
                    <a:pt x="2074" y="1845"/>
                  </a:lnTo>
                  <a:lnTo>
                    <a:pt x="2203" y="1846"/>
                  </a:lnTo>
                  <a:lnTo>
                    <a:pt x="2333" y="1846"/>
                  </a:lnTo>
                  <a:lnTo>
                    <a:pt x="2461" y="1846"/>
                  </a:lnTo>
                  <a:lnTo>
                    <a:pt x="2589" y="1845"/>
                  </a:lnTo>
                  <a:lnTo>
                    <a:pt x="2716" y="1844"/>
                  </a:lnTo>
                  <a:lnTo>
                    <a:pt x="2844" y="1841"/>
                  </a:lnTo>
                  <a:lnTo>
                    <a:pt x="2969" y="1837"/>
                  </a:lnTo>
                  <a:lnTo>
                    <a:pt x="3093" y="1832"/>
                  </a:lnTo>
                  <a:lnTo>
                    <a:pt x="3093" y="1914"/>
                  </a:lnTo>
                  <a:lnTo>
                    <a:pt x="3092" y="1996"/>
                  </a:lnTo>
                  <a:lnTo>
                    <a:pt x="3092" y="2078"/>
                  </a:lnTo>
                  <a:lnTo>
                    <a:pt x="3092" y="2160"/>
                  </a:lnTo>
                  <a:lnTo>
                    <a:pt x="3091" y="2244"/>
                  </a:lnTo>
                  <a:lnTo>
                    <a:pt x="3091" y="2327"/>
                  </a:lnTo>
                  <a:lnTo>
                    <a:pt x="3091" y="2412"/>
                  </a:lnTo>
                  <a:lnTo>
                    <a:pt x="3090" y="2497"/>
                  </a:lnTo>
                  <a:lnTo>
                    <a:pt x="2978" y="2496"/>
                  </a:lnTo>
                  <a:lnTo>
                    <a:pt x="2860" y="2495"/>
                  </a:lnTo>
                  <a:lnTo>
                    <a:pt x="2738" y="2494"/>
                  </a:lnTo>
                  <a:lnTo>
                    <a:pt x="2612" y="2492"/>
                  </a:lnTo>
                  <a:lnTo>
                    <a:pt x="2482" y="2491"/>
                  </a:lnTo>
                  <a:lnTo>
                    <a:pt x="2350" y="2490"/>
                  </a:lnTo>
                  <a:lnTo>
                    <a:pt x="2216" y="2488"/>
                  </a:lnTo>
                  <a:lnTo>
                    <a:pt x="2081" y="2487"/>
                  </a:lnTo>
                  <a:lnTo>
                    <a:pt x="1946" y="2485"/>
                  </a:lnTo>
                  <a:lnTo>
                    <a:pt x="1810" y="2484"/>
                  </a:lnTo>
                  <a:lnTo>
                    <a:pt x="1675" y="2483"/>
                  </a:lnTo>
                  <a:lnTo>
                    <a:pt x="1542" y="2482"/>
                  </a:lnTo>
                  <a:lnTo>
                    <a:pt x="1411" y="2480"/>
                  </a:lnTo>
                  <a:lnTo>
                    <a:pt x="1283" y="2479"/>
                  </a:lnTo>
                  <a:lnTo>
                    <a:pt x="1160" y="2478"/>
                  </a:lnTo>
                  <a:lnTo>
                    <a:pt x="1040" y="2478"/>
                  </a:lnTo>
                  <a:close/>
                  <a:moveTo>
                    <a:pt x="2219" y="1120"/>
                  </a:moveTo>
                  <a:lnTo>
                    <a:pt x="1690" y="1120"/>
                  </a:lnTo>
                  <a:lnTo>
                    <a:pt x="1674" y="1120"/>
                  </a:lnTo>
                  <a:lnTo>
                    <a:pt x="1660" y="1119"/>
                  </a:lnTo>
                  <a:lnTo>
                    <a:pt x="1645" y="1117"/>
                  </a:lnTo>
                  <a:lnTo>
                    <a:pt x="1629" y="1115"/>
                  </a:lnTo>
                  <a:lnTo>
                    <a:pt x="1614" y="1112"/>
                  </a:lnTo>
                  <a:lnTo>
                    <a:pt x="1599" y="1108"/>
                  </a:lnTo>
                  <a:lnTo>
                    <a:pt x="1585" y="1104"/>
                  </a:lnTo>
                  <a:lnTo>
                    <a:pt x="1569" y="1100"/>
                  </a:lnTo>
                  <a:lnTo>
                    <a:pt x="1554" y="1094"/>
                  </a:lnTo>
                  <a:lnTo>
                    <a:pt x="1541" y="1088"/>
                  </a:lnTo>
                  <a:lnTo>
                    <a:pt x="1526" y="1082"/>
                  </a:lnTo>
                  <a:lnTo>
                    <a:pt x="1513" y="1074"/>
                  </a:lnTo>
                  <a:lnTo>
                    <a:pt x="1500" y="1068"/>
                  </a:lnTo>
                  <a:lnTo>
                    <a:pt x="1487" y="1060"/>
                  </a:lnTo>
                  <a:lnTo>
                    <a:pt x="1475" y="1051"/>
                  </a:lnTo>
                  <a:lnTo>
                    <a:pt x="1464" y="1043"/>
                  </a:lnTo>
                  <a:lnTo>
                    <a:pt x="1452" y="1035"/>
                  </a:lnTo>
                  <a:lnTo>
                    <a:pt x="1442" y="1025"/>
                  </a:lnTo>
                  <a:lnTo>
                    <a:pt x="1432" y="1016"/>
                  </a:lnTo>
                  <a:lnTo>
                    <a:pt x="1424" y="1007"/>
                  </a:lnTo>
                  <a:lnTo>
                    <a:pt x="1417" y="996"/>
                  </a:lnTo>
                  <a:lnTo>
                    <a:pt x="1409" y="986"/>
                  </a:lnTo>
                  <a:lnTo>
                    <a:pt x="1403" y="975"/>
                  </a:lnTo>
                  <a:lnTo>
                    <a:pt x="1399" y="965"/>
                  </a:lnTo>
                  <a:lnTo>
                    <a:pt x="1395" y="953"/>
                  </a:lnTo>
                  <a:lnTo>
                    <a:pt x="1393" y="943"/>
                  </a:lnTo>
                  <a:lnTo>
                    <a:pt x="1391" y="931"/>
                  </a:lnTo>
                  <a:lnTo>
                    <a:pt x="1391" y="920"/>
                  </a:lnTo>
                  <a:lnTo>
                    <a:pt x="1392" y="908"/>
                  </a:lnTo>
                  <a:lnTo>
                    <a:pt x="1394" y="897"/>
                  </a:lnTo>
                  <a:lnTo>
                    <a:pt x="1398" y="886"/>
                  </a:lnTo>
                  <a:lnTo>
                    <a:pt x="1403" y="874"/>
                  </a:lnTo>
                  <a:lnTo>
                    <a:pt x="1661" y="379"/>
                  </a:lnTo>
                  <a:lnTo>
                    <a:pt x="2276" y="379"/>
                  </a:lnTo>
                  <a:lnTo>
                    <a:pt x="2506" y="874"/>
                  </a:lnTo>
                  <a:lnTo>
                    <a:pt x="2510" y="886"/>
                  </a:lnTo>
                  <a:lnTo>
                    <a:pt x="2513" y="898"/>
                  </a:lnTo>
                  <a:lnTo>
                    <a:pt x="2515" y="910"/>
                  </a:lnTo>
                  <a:lnTo>
                    <a:pt x="2516" y="921"/>
                  </a:lnTo>
                  <a:lnTo>
                    <a:pt x="2516" y="933"/>
                  </a:lnTo>
                  <a:lnTo>
                    <a:pt x="2514" y="944"/>
                  </a:lnTo>
                  <a:lnTo>
                    <a:pt x="2511" y="954"/>
                  </a:lnTo>
                  <a:lnTo>
                    <a:pt x="2508" y="966"/>
                  </a:lnTo>
                  <a:lnTo>
                    <a:pt x="2503" y="976"/>
                  </a:lnTo>
                  <a:lnTo>
                    <a:pt x="2496" y="987"/>
                  </a:lnTo>
                  <a:lnTo>
                    <a:pt x="2490" y="997"/>
                  </a:lnTo>
                  <a:lnTo>
                    <a:pt x="2482" y="1008"/>
                  </a:lnTo>
                  <a:lnTo>
                    <a:pt x="2473" y="1017"/>
                  </a:lnTo>
                  <a:lnTo>
                    <a:pt x="2464" y="1026"/>
                  </a:lnTo>
                  <a:lnTo>
                    <a:pt x="2454" y="1036"/>
                  </a:lnTo>
                  <a:lnTo>
                    <a:pt x="2443" y="1044"/>
                  </a:lnTo>
                  <a:lnTo>
                    <a:pt x="2432" y="1053"/>
                  </a:lnTo>
                  <a:lnTo>
                    <a:pt x="2420" y="1061"/>
                  </a:lnTo>
                  <a:lnTo>
                    <a:pt x="2408" y="1068"/>
                  </a:lnTo>
                  <a:lnTo>
                    <a:pt x="2394" y="1076"/>
                  </a:lnTo>
                  <a:lnTo>
                    <a:pt x="2381" y="1082"/>
                  </a:lnTo>
                  <a:lnTo>
                    <a:pt x="2367" y="1088"/>
                  </a:lnTo>
                  <a:lnTo>
                    <a:pt x="2352" y="1094"/>
                  </a:lnTo>
                  <a:lnTo>
                    <a:pt x="2339" y="1100"/>
                  </a:lnTo>
                  <a:lnTo>
                    <a:pt x="2324" y="1104"/>
                  </a:lnTo>
                  <a:lnTo>
                    <a:pt x="2309" y="1108"/>
                  </a:lnTo>
                  <a:lnTo>
                    <a:pt x="2294" y="1112"/>
                  </a:lnTo>
                  <a:lnTo>
                    <a:pt x="2279" y="1115"/>
                  </a:lnTo>
                  <a:lnTo>
                    <a:pt x="2264" y="1117"/>
                  </a:lnTo>
                  <a:lnTo>
                    <a:pt x="2249" y="1119"/>
                  </a:lnTo>
                  <a:lnTo>
                    <a:pt x="2233" y="1120"/>
                  </a:lnTo>
                  <a:lnTo>
                    <a:pt x="2219" y="1120"/>
                  </a:lnTo>
                  <a:close/>
                  <a:moveTo>
                    <a:pt x="1749" y="0"/>
                  </a:moveTo>
                  <a:lnTo>
                    <a:pt x="2157" y="0"/>
                  </a:lnTo>
                  <a:lnTo>
                    <a:pt x="2166" y="1"/>
                  </a:lnTo>
                  <a:lnTo>
                    <a:pt x="2174" y="2"/>
                  </a:lnTo>
                  <a:lnTo>
                    <a:pt x="2181" y="5"/>
                  </a:lnTo>
                  <a:lnTo>
                    <a:pt x="2189" y="7"/>
                  </a:lnTo>
                  <a:lnTo>
                    <a:pt x="2196" y="11"/>
                  </a:lnTo>
                  <a:lnTo>
                    <a:pt x="2202" y="14"/>
                  </a:lnTo>
                  <a:lnTo>
                    <a:pt x="2208" y="19"/>
                  </a:lnTo>
                  <a:lnTo>
                    <a:pt x="2215" y="24"/>
                  </a:lnTo>
                  <a:lnTo>
                    <a:pt x="2220" y="30"/>
                  </a:lnTo>
                  <a:lnTo>
                    <a:pt x="2224" y="36"/>
                  </a:lnTo>
                  <a:lnTo>
                    <a:pt x="2228" y="43"/>
                  </a:lnTo>
                  <a:lnTo>
                    <a:pt x="2231" y="50"/>
                  </a:lnTo>
                  <a:lnTo>
                    <a:pt x="2234" y="58"/>
                  </a:lnTo>
                  <a:lnTo>
                    <a:pt x="2237" y="65"/>
                  </a:lnTo>
                  <a:lnTo>
                    <a:pt x="2238" y="73"/>
                  </a:lnTo>
                  <a:lnTo>
                    <a:pt x="2239" y="82"/>
                  </a:lnTo>
                  <a:lnTo>
                    <a:pt x="2239" y="225"/>
                  </a:lnTo>
                  <a:lnTo>
                    <a:pt x="2238" y="233"/>
                  </a:lnTo>
                  <a:lnTo>
                    <a:pt x="2237" y="241"/>
                  </a:lnTo>
                  <a:lnTo>
                    <a:pt x="2234" y="249"/>
                  </a:lnTo>
                  <a:lnTo>
                    <a:pt x="2231" y="256"/>
                  </a:lnTo>
                  <a:lnTo>
                    <a:pt x="2228" y="263"/>
                  </a:lnTo>
                  <a:lnTo>
                    <a:pt x="2224" y="271"/>
                  </a:lnTo>
                  <a:lnTo>
                    <a:pt x="2220" y="276"/>
                  </a:lnTo>
                  <a:lnTo>
                    <a:pt x="2215" y="282"/>
                  </a:lnTo>
                  <a:lnTo>
                    <a:pt x="2208" y="287"/>
                  </a:lnTo>
                  <a:lnTo>
                    <a:pt x="2202" y="293"/>
                  </a:lnTo>
                  <a:lnTo>
                    <a:pt x="2196" y="296"/>
                  </a:lnTo>
                  <a:lnTo>
                    <a:pt x="2189" y="300"/>
                  </a:lnTo>
                  <a:lnTo>
                    <a:pt x="2181" y="302"/>
                  </a:lnTo>
                  <a:lnTo>
                    <a:pt x="2174" y="304"/>
                  </a:lnTo>
                  <a:lnTo>
                    <a:pt x="2166" y="305"/>
                  </a:lnTo>
                  <a:lnTo>
                    <a:pt x="2157" y="306"/>
                  </a:lnTo>
                  <a:lnTo>
                    <a:pt x="1749" y="306"/>
                  </a:lnTo>
                  <a:lnTo>
                    <a:pt x="1741" y="305"/>
                  </a:lnTo>
                  <a:lnTo>
                    <a:pt x="1734" y="304"/>
                  </a:lnTo>
                  <a:lnTo>
                    <a:pt x="1725" y="302"/>
                  </a:lnTo>
                  <a:lnTo>
                    <a:pt x="1718" y="300"/>
                  </a:lnTo>
                  <a:lnTo>
                    <a:pt x="1711" y="296"/>
                  </a:lnTo>
                  <a:lnTo>
                    <a:pt x="1705" y="293"/>
                  </a:lnTo>
                  <a:lnTo>
                    <a:pt x="1698" y="287"/>
                  </a:lnTo>
                  <a:lnTo>
                    <a:pt x="1692" y="282"/>
                  </a:lnTo>
                  <a:lnTo>
                    <a:pt x="1687" y="276"/>
                  </a:lnTo>
                  <a:lnTo>
                    <a:pt x="1683" y="271"/>
                  </a:lnTo>
                  <a:lnTo>
                    <a:pt x="1678" y="263"/>
                  </a:lnTo>
                  <a:lnTo>
                    <a:pt x="1675" y="256"/>
                  </a:lnTo>
                  <a:lnTo>
                    <a:pt x="1672" y="249"/>
                  </a:lnTo>
                  <a:lnTo>
                    <a:pt x="1670" y="241"/>
                  </a:lnTo>
                  <a:lnTo>
                    <a:pt x="1669" y="233"/>
                  </a:lnTo>
                  <a:lnTo>
                    <a:pt x="1669" y="225"/>
                  </a:lnTo>
                  <a:lnTo>
                    <a:pt x="1669" y="82"/>
                  </a:lnTo>
                  <a:lnTo>
                    <a:pt x="1669" y="73"/>
                  </a:lnTo>
                  <a:lnTo>
                    <a:pt x="1670" y="65"/>
                  </a:lnTo>
                  <a:lnTo>
                    <a:pt x="1672" y="58"/>
                  </a:lnTo>
                  <a:lnTo>
                    <a:pt x="1675" y="50"/>
                  </a:lnTo>
                  <a:lnTo>
                    <a:pt x="1678" y="43"/>
                  </a:lnTo>
                  <a:lnTo>
                    <a:pt x="1683" y="36"/>
                  </a:lnTo>
                  <a:lnTo>
                    <a:pt x="1687" y="30"/>
                  </a:lnTo>
                  <a:lnTo>
                    <a:pt x="1692" y="24"/>
                  </a:lnTo>
                  <a:lnTo>
                    <a:pt x="1698" y="19"/>
                  </a:lnTo>
                  <a:lnTo>
                    <a:pt x="1705" y="14"/>
                  </a:lnTo>
                  <a:lnTo>
                    <a:pt x="1711" y="11"/>
                  </a:lnTo>
                  <a:lnTo>
                    <a:pt x="1718" y="7"/>
                  </a:lnTo>
                  <a:lnTo>
                    <a:pt x="1725" y="5"/>
                  </a:lnTo>
                  <a:lnTo>
                    <a:pt x="1734" y="2"/>
                  </a:lnTo>
                  <a:lnTo>
                    <a:pt x="1741" y="1"/>
                  </a:lnTo>
                  <a:lnTo>
                    <a:pt x="1749" y="0"/>
                  </a:lnTo>
                  <a:close/>
                  <a:moveTo>
                    <a:pt x="1326" y="569"/>
                  </a:moveTo>
                  <a:lnTo>
                    <a:pt x="1299" y="564"/>
                  </a:lnTo>
                  <a:lnTo>
                    <a:pt x="1271" y="558"/>
                  </a:lnTo>
                  <a:lnTo>
                    <a:pt x="1242" y="550"/>
                  </a:lnTo>
                  <a:lnTo>
                    <a:pt x="1214" y="545"/>
                  </a:lnTo>
                  <a:lnTo>
                    <a:pt x="538" y="2349"/>
                  </a:lnTo>
                  <a:lnTo>
                    <a:pt x="490" y="2331"/>
                  </a:lnTo>
                  <a:lnTo>
                    <a:pt x="441" y="2313"/>
                  </a:lnTo>
                  <a:lnTo>
                    <a:pt x="390" y="2295"/>
                  </a:lnTo>
                  <a:lnTo>
                    <a:pt x="338" y="2275"/>
                  </a:lnTo>
                  <a:lnTo>
                    <a:pt x="287" y="2256"/>
                  </a:lnTo>
                  <a:lnTo>
                    <a:pt x="238" y="2238"/>
                  </a:lnTo>
                  <a:lnTo>
                    <a:pt x="190" y="2221"/>
                  </a:lnTo>
                  <a:lnTo>
                    <a:pt x="146" y="2204"/>
                  </a:lnTo>
                  <a:lnTo>
                    <a:pt x="822" y="409"/>
                  </a:lnTo>
                  <a:lnTo>
                    <a:pt x="797" y="394"/>
                  </a:lnTo>
                  <a:lnTo>
                    <a:pt x="772" y="380"/>
                  </a:lnTo>
                  <a:lnTo>
                    <a:pt x="746" y="367"/>
                  </a:lnTo>
                  <a:lnTo>
                    <a:pt x="721" y="353"/>
                  </a:lnTo>
                  <a:lnTo>
                    <a:pt x="677" y="470"/>
                  </a:lnTo>
                  <a:lnTo>
                    <a:pt x="633" y="589"/>
                  </a:lnTo>
                  <a:lnTo>
                    <a:pt x="589" y="709"/>
                  </a:lnTo>
                  <a:lnTo>
                    <a:pt x="546" y="829"/>
                  </a:lnTo>
                  <a:lnTo>
                    <a:pt x="502" y="950"/>
                  </a:lnTo>
                  <a:lnTo>
                    <a:pt x="458" y="1072"/>
                  </a:lnTo>
                  <a:lnTo>
                    <a:pt x="414" y="1193"/>
                  </a:lnTo>
                  <a:lnTo>
                    <a:pt x="369" y="1316"/>
                  </a:lnTo>
                  <a:lnTo>
                    <a:pt x="324" y="1437"/>
                  </a:lnTo>
                  <a:lnTo>
                    <a:pt x="280" y="1558"/>
                  </a:lnTo>
                  <a:lnTo>
                    <a:pt x="235" y="1679"/>
                  </a:lnTo>
                  <a:lnTo>
                    <a:pt x="189" y="1798"/>
                  </a:lnTo>
                  <a:lnTo>
                    <a:pt x="143" y="1917"/>
                  </a:lnTo>
                  <a:lnTo>
                    <a:pt x="96" y="2035"/>
                  </a:lnTo>
                  <a:lnTo>
                    <a:pt x="48" y="2151"/>
                  </a:lnTo>
                  <a:lnTo>
                    <a:pt x="0" y="2265"/>
                  </a:lnTo>
                  <a:lnTo>
                    <a:pt x="76" y="2294"/>
                  </a:lnTo>
                  <a:lnTo>
                    <a:pt x="152" y="2323"/>
                  </a:lnTo>
                  <a:lnTo>
                    <a:pt x="229" y="2351"/>
                  </a:lnTo>
                  <a:lnTo>
                    <a:pt x="307" y="2379"/>
                  </a:lnTo>
                  <a:lnTo>
                    <a:pt x="385" y="2408"/>
                  </a:lnTo>
                  <a:lnTo>
                    <a:pt x="463" y="2438"/>
                  </a:lnTo>
                  <a:lnTo>
                    <a:pt x="542" y="2467"/>
                  </a:lnTo>
                  <a:lnTo>
                    <a:pt x="622" y="2497"/>
                  </a:lnTo>
                  <a:lnTo>
                    <a:pt x="660" y="2391"/>
                  </a:lnTo>
                  <a:lnTo>
                    <a:pt x="701" y="2281"/>
                  </a:lnTo>
                  <a:lnTo>
                    <a:pt x="743" y="2165"/>
                  </a:lnTo>
                  <a:lnTo>
                    <a:pt x="787" y="2047"/>
                  </a:lnTo>
                  <a:lnTo>
                    <a:pt x="830" y="1925"/>
                  </a:lnTo>
                  <a:lnTo>
                    <a:pt x="875" y="1801"/>
                  </a:lnTo>
                  <a:lnTo>
                    <a:pt x="921" y="1675"/>
                  </a:lnTo>
                  <a:lnTo>
                    <a:pt x="968" y="1547"/>
                  </a:lnTo>
                  <a:lnTo>
                    <a:pt x="1014" y="1420"/>
                  </a:lnTo>
                  <a:lnTo>
                    <a:pt x="1060" y="1293"/>
                  </a:lnTo>
                  <a:lnTo>
                    <a:pt x="1107" y="1166"/>
                  </a:lnTo>
                  <a:lnTo>
                    <a:pt x="1153" y="1041"/>
                  </a:lnTo>
                  <a:lnTo>
                    <a:pt x="1198" y="918"/>
                  </a:lnTo>
                  <a:lnTo>
                    <a:pt x="1241" y="798"/>
                  </a:lnTo>
                  <a:lnTo>
                    <a:pt x="1284" y="682"/>
                  </a:lnTo>
                  <a:lnTo>
                    <a:pt x="1326" y="569"/>
                  </a:lnTo>
                  <a:close/>
                  <a:moveTo>
                    <a:pt x="1018" y="546"/>
                  </a:moveTo>
                  <a:lnTo>
                    <a:pt x="1006" y="546"/>
                  </a:lnTo>
                  <a:lnTo>
                    <a:pt x="993" y="545"/>
                  </a:lnTo>
                  <a:lnTo>
                    <a:pt x="981" y="543"/>
                  </a:lnTo>
                  <a:lnTo>
                    <a:pt x="968" y="543"/>
                  </a:lnTo>
                  <a:lnTo>
                    <a:pt x="346" y="2200"/>
                  </a:lnTo>
                  <a:lnTo>
                    <a:pt x="396" y="2203"/>
                  </a:lnTo>
                  <a:lnTo>
                    <a:pt x="422" y="2133"/>
                  </a:lnTo>
                  <a:lnTo>
                    <a:pt x="454" y="2051"/>
                  </a:lnTo>
                  <a:lnTo>
                    <a:pt x="488" y="1959"/>
                  </a:lnTo>
                  <a:lnTo>
                    <a:pt x="526" y="1857"/>
                  </a:lnTo>
                  <a:lnTo>
                    <a:pt x="566" y="1749"/>
                  </a:lnTo>
                  <a:lnTo>
                    <a:pt x="610" y="1634"/>
                  </a:lnTo>
                  <a:lnTo>
                    <a:pt x="654" y="1516"/>
                  </a:lnTo>
                  <a:lnTo>
                    <a:pt x="699" y="1396"/>
                  </a:lnTo>
                  <a:lnTo>
                    <a:pt x="745" y="1275"/>
                  </a:lnTo>
                  <a:lnTo>
                    <a:pt x="790" y="1155"/>
                  </a:lnTo>
                  <a:lnTo>
                    <a:pt x="833" y="1037"/>
                  </a:lnTo>
                  <a:lnTo>
                    <a:pt x="876" y="923"/>
                  </a:lnTo>
                  <a:lnTo>
                    <a:pt x="917" y="817"/>
                  </a:lnTo>
                  <a:lnTo>
                    <a:pt x="954" y="716"/>
                  </a:lnTo>
                  <a:lnTo>
                    <a:pt x="988" y="627"/>
                  </a:lnTo>
                  <a:lnTo>
                    <a:pt x="1018" y="546"/>
                  </a:lnTo>
                  <a:close/>
                  <a:moveTo>
                    <a:pt x="884" y="491"/>
                  </a:moveTo>
                  <a:lnTo>
                    <a:pt x="893" y="498"/>
                  </a:lnTo>
                  <a:lnTo>
                    <a:pt x="903" y="506"/>
                  </a:lnTo>
                  <a:lnTo>
                    <a:pt x="913" y="513"/>
                  </a:lnTo>
                  <a:lnTo>
                    <a:pt x="922" y="521"/>
                  </a:lnTo>
                  <a:lnTo>
                    <a:pt x="300" y="2177"/>
                  </a:lnTo>
                  <a:lnTo>
                    <a:pt x="261" y="2146"/>
                  </a:lnTo>
                  <a:lnTo>
                    <a:pt x="287" y="2077"/>
                  </a:lnTo>
                  <a:lnTo>
                    <a:pt x="318" y="1995"/>
                  </a:lnTo>
                  <a:lnTo>
                    <a:pt x="353" y="1902"/>
                  </a:lnTo>
                  <a:lnTo>
                    <a:pt x="391" y="1801"/>
                  </a:lnTo>
                  <a:lnTo>
                    <a:pt x="432" y="1692"/>
                  </a:lnTo>
                  <a:lnTo>
                    <a:pt x="475" y="1578"/>
                  </a:lnTo>
                  <a:lnTo>
                    <a:pt x="518" y="1460"/>
                  </a:lnTo>
                  <a:lnTo>
                    <a:pt x="564" y="1340"/>
                  </a:lnTo>
                  <a:lnTo>
                    <a:pt x="609" y="1219"/>
                  </a:lnTo>
                  <a:lnTo>
                    <a:pt x="655" y="1098"/>
                  </a:lnTo>
                  <a:lnTo>
                    <a:pt x="699" y="981"/>
                  </a:lnTo>
                  <a:lnTo>
                    <a:pt x="742" y="868"/>
                  </a:lnTo>
                  <a:lnTo>
                    <a:pt x="782" y="760"/>
                  </a:lnTo>
                  <a:lnTo>
                    <a:pt x="819" y="660"/>
                  </a:lnTo>
                  <a:lnTo>
                    <a:pt x="853" y="570"/>
                  </a:lnTo>
                  <a:lnTo>
                    <a:pt x="884" y="491"/>
                  </a:lnTo>
                  <a:close/>
                  <a:moveTo>
                    <a:pt x="1110" y="576"/>
                  </a:moveTo>
                  <a:lnTo>
                    <a:pt x="1097" y="576"/>
                  </a:lnTo>
                  <a:lnTo>
                    <a:pt x="1085" y="574"/>
                  </a:lnTo>
                  <a:lnTo>
                    <a:pt x="1072" y="572"/>
                  </a:lnTo>
                  <a:lnTo>
                    <a:pt x="1060" y="572"/>
                  </a:lnTo>
                  <a:lnTo>
                    <a:pt x="438" y="2229"/>
                  </a:lnTo>
                  <a:lnTo>
                    <a:pt x="488" y="2232"/>
                  </a:lnTo>
                  <a:lnTo>
                    <a:pt x="514" y="2162"/>
                  </a:lnTo>
                  <a:lnTo>
                    <a:pt x="546" y="2080"/>
                  </a:lnTo>
                  <a:lnTo>
                    <a:pt x="580" y="1988"/>
                  </a:lnTo>
                  <a:lnTo>
                    <a:pt x="618" y="1887"/>
                  </a:lnTo>
                  <a:lnTo>
                    <a:pt x="658" y="1778"/>
                  </a:lnTo>
                  <a:lnTo>
                    <a:pt x="702" y="1663"/>
                  </a:lnTo>
                  <a:lnTo>
                    <a:pt x="746" y="1545"/>
                  </a:lnTo>
                  <a:lnTo>
                    <a:pt x="791" y="1425"/>
                  </a:lnTo>
                  <a:lnTo>
                    <a:pt x="837" y="1303"/>
                  </a:lnTo>
                  <a:lnTo>
                    <a:pt x="881" y="1183"/>
                  </a:lnTo>
                  <a:lnTo>
                    <a:pt x="926" y="1066"/>
                  </a:lnTo>
                  <a:lnTo>
                    <a:pt x="968" y="952"/>
                  </a:lnTo>
                  <a:lnTo>
                    <a:pt x="1009" y="846"/>
                  </a:lnTo>
                  <a:lnTo>
                    <a:pt x="1046" y="746"/>
                  </a:lnTo>
                  <a:lnTo>
                    <a:pt x="1080" y="655"/>
                  </a:lnTo>
                  <a:lnTo>
                    <a:pt x="1110" y="576"/>
                  </a:lnTo>
                  <a:close/>
                  <a:moveTo>
                    <a:pt x="2788" y="1702"/>
                  </a:moveTo>
                  <a:lnTo>
                    <a:pt x="2785" y="1679"/>
                  </a:lnTo>
                  <a:lnTo>
                    <a:pt x="2782" y="1657"/>
                  </a:lnTo>
                  <a:lnTo>
                    <a:pt x="2779" y="1634"/>
                  </a:lnTo>
                  <a:lnTo>
                    <a:pt x="2775" y="1611"/>
                  </a:lnTo>
                  <a:lnTo>
                    <a:pt x="1247" y="1612"/>
                  </a:lnTo>
                  <a:lnTo>
                    <a:pt x="1247" y="1572"/>
                  </a:lnTo>
                  <a:lnTo>
                    <a:pt x="1247" y="1531"/>
                  </a:lnTo>
                  <a:lnTo>
                    <a:pt x="1246" y="1487"/>
                  </a:lnTo>
                  <a:lnTo>
                    <a:pt x="1246" y="1443"/>
                  </a:lnTo>
                  <a:lnTo>
                    <a:pt x="1246" y="1400"/>
                  </a:lnTo>
                  <a:lnTo>
                    <a:pt x="1246" y="1358"/>
                  </a:lnTo>
                  <a:lnTo>
                    <a:pt x="1246" y="1318"/>
                  </a:lnTo>
                  <a:lnTo>
                    <a:pt x="1245" y="1280"/>
                  </a:lnTo>
                  <a:lnTo>
                    <a:pt x="2768" y="1281"/>
                  </a:lnTo>
                  <a:lnTo>
                    <a:pt x="2771" y="1259"/>
                  </a:lnTo>
                  <a:lnTo>
                    <a:pt x="2774" y="1236"/>
                  </a:lnTo>
                  <a:lnTo>
                    <a:pt x="2777" y="1213"/>
                  </a:lnTo>
                  <a:lnTo>
                    <a:pt x="2780" y="1191"/>
                  </a:lnTo>
                  <a:lnTo>
                    <a:pt x="2681" y="1191"/>
                  </a:lnTo>
                  <a:lnTo>
                    <a:pt x="2581" y="1191"/>
                  </a:lnTo>
                  <a:lnTo>
                    <a:pt x="2480" y="1192"/>
                  </a:lnTo>
                  <a:lnTo>
                    <a:pt x="2377" y="1193"/>
                  </a:lnTo>
                  <a:lnTo>
                    <a:pt x="2275" y="1194"/>
                  </a:lnTo>
                  <a:lnTo>
                    <a:pt x="2173" y="1197"/>
                  </a:lnTo>
                  <a:lnTo>
                    <a:pt x="2070" y="1198"/>
                  </a:lnTo>
                  <a:lnTo>
                    <a:pt x="1967" y="1199"/>
                  </a:lnTo>
                  <a:lnTo>
                    <a:pt x="1864" y="1199"/>
                  </a:lnTo>
                  <a:lnTo>
                    <a:pt x="1762" y="1200"/>
                  </a:lnTo>
                  <a:lnTo>
                    <a:pt x="1660" y="1200"/>
                  </a:lnTo>
                  <a:lnTo>
                    <a:pt x="1559" y="1199"/>
                  </a:lnTo>
                  <a:lnTo>
                    <a:pt x="1457" y="1198"/>
                  </a:lnTo>
                  <a:lnTo>
                    <a:pt x="1356" y="1196"/>
                  </a:lnTo>
                  <a:lnTo>
                    <a:pt x="1257" y="1192"/>
                  </a:lnTo>
                  <a:lnTo>
                    <a:pt x="1158" y="1189"/>
                  </a:lnTo>
                  <a:lnTo>
                    <a:pt x="1159" y="1254"/>
                  </a:lnTo>
                  <a:lnTo>
                    <a:pt x="1159" y="1319"/>
                  </a:lnTo>
                  <a:lnTo>
                    <a:pt x="1159" y="1383"/>
                  </a:lnTo>
                  <a:lnTo>
                    <a:pt x="1159" y="1449"/>
                  </a:lnTo>
                  <a:lnTo>
                    <a:pt x="1160" y="1515"/>
                  </a:lnTo>
                  <a:lnTo>
                    <a:pt x="1160" y="1582"/>
                  </a:lnTo>
                  <a:lnTo>
                    <a:pt x="1160" y="1649"/>
                  </a:lnTo>
                  <a:lnTo>
                    <a:pt x="1160" y="1716"/>
                  </a:lnTo>
                  <a:lnTo>
                    <a:pt x="1250" y="1715"/>
                  </a:lnTo>
                  <a:lnTo>
                    <a:pt x="1343" y="1714"/>
                  </a:lnTo>
                  <a:lnTo>
                    <a:pt x="1441" y="1713"/>
                  </a:lnTo>
                  <a:lnTo>
                    <a:pt x="1541" y="1712"/>
                  </a:lnTo>
                  <a:lnTo>
                    <a:pt x="1643" y="1711"/>
                  </a:lnTo>
                  <a:lnTo>
                    <a:pt x="1748" y="1710"/>
                  </a:lnTo>
                  <a:lnTo>
                    <a:pt x="1855" y="1709"/>
                  </a:lnTo>
                  <a:lnTo>
                    <a:pt x="1962" y="1708"/>
                  </a:lnTo>
                  <a:lnTo>
                    <a:pt x="2070" y="1707"/>
                  </a:lnTo>
                  <a:lnTo>
                    <a:pt x="2177" y="1706"/>
                  </a:lnTo>
                  <a:lnTo>
                    <a:pt x="2285" y="1705"/>
                  </a:lnTo>
                  <a:lnTo>
                    <a:pt x="2390" y="1704"/>
                  </a:lnTo>
                  <a:lnTo>
                    <a:pt x="2493" y="1703"/>
                  </a:lnTo>
                  <a:lnTo>
                    <a:pt x="2595" y="1703"/>
                  </a:lnTo>
                  <a:lnTo>
                    <a:pt x="2694" y="1702"/>
                  </a:lnTo>
                  <a:lnTo>
                    <a:pt x="2788" y="1702"/>
                  </a:lnTo>
                  <a:close/>
                  <a:moveTo>
                    <a:pt x="2719" y="1475"/>
                  </a:moveTo>
                  <a:lnTo>
                    <a:pt x="2715" y="1466"/>
                  </a:lnTo>
                  <a:lnTo>
                    <a:pt x="2713" y="1455"/>
                  </a:lnTo>
                  <a:lnTo>
                    <a:pt x="2710" y="1446"/>
                  </a:lnTo>
                  <a:lnTo>
                    <a:pt x="2707" y="1437"/>
                  </a:lnTo>
                  <a:lnTo>
                    <a:pt x="1303" y="1438"/>
                  </a:lnTo>
                  <a:lnTo>
                    <a:pt x="1314" y="1475"/>
                  </a:lnTo>
                  <a:lnTo>
                    <a:pt x="1374" y="1475"/>
                  </a:lnTo>
                  <a:lnTo>
                    <a:pt x="1444" y="1475"/>
                  </a:lnTo>
                  <a:lnTo>
                    <a:pt x="1522" y="1475"/>
                  </a:lnTo>
                  <a:lnTo>
                    <a:pt x="1608" y="1475"/>
                  </a:lnTo>
                  <a:lnTo>
                    <a:pt x="1699" y="1475"/>
                  </a:lnTo>
                  <a:lnTo>
                    <a:pt x="1796" y="1475"/>
                  </a:lnTo>
                  <a:lnTo>
                    <a:pt x="1897" y="1475"/>
                  </a:lnTo>
                  <a:lnTo>
                    <a:pt x="1999" y="1475"/>
                  </a:lnTo>
                  <a:lnTo>
                    <a:pt x="2102" y="1475"/>
                  </a:lnTo>
                  <a:lnTo>
                    <a:pt x="2203" y="1475"/>
                  </a:lnTo>
                  <a:lnTo>
                    <a:pt x="2303" y="1475"/>
                  </a:lnTo>
                  <a:lnTo>
                    <a:pt x="2399" y="1475"/>
                  </a:lnTo>
                  <a:lnTo>
                    <a:pt x="2490" y="1475"/>
                  </a:lnTo>
                  <a:lnTo>
                    <a:pt x="2575" y="1475"/>
                  </a:lnTo>
                  <a:lnTo>
                    <a:pt x="2651" y="1475"/>
                  </a:lnTo>
                  <a:lnTo>
                    <a:pt x="2719" y="1475"/>
                  </a:lnTo>
                  <a:close/>
                  <a:moveTo>
                    <a:pt x="2723" y="1359"/>
                  </a:moveTo>
                  <a:lnTo>
                    <a:pt x="2720" y="1369"/>
                  </a:lnTo>
                  <a:lnTo>
                    <a:pt x="2716" y="1378"/>
                  </a:lnTo>
                  <a:lnTo>
                    <a:pt x="2714" y="1388"/>
                  </a:lnTo>
                  <a:lnTo>
                    <a:pt x="2711" y="1397"/>
                  </a:lnTo>
                  <a:lnTo>
                    <a:pt x="1307" y="1396"/>
                  </a:lnTo>
                  <a:lnTo>
                    <a:pt x="1319" y="1358"/>
                  </a:lnTo>
                  <a:lnTo>
                    <a:pt x="1378" y="1358"/>
                  </a:lnTo>
                  <a:lnTo>
                    <a:pt x="1448" y="1358"/>
                  </a:lnTo>
                  <a:lnTo>
                    <a:pt x="1526" y="1358"/>
                  </a:lnTo>
                  <a:lnTo>
                    <a:pt x="1612" y="1358"/>
                  </a:lnTo>
                  <a:lnTo>
                    <a:pt x="1704" y="1358"/>
                  </a:lnTo>
                  <a:lnTo>
                    <a:pt x="1801" y="1358"/>
                  </a:lnTo>
                  <a:lnTo>
                    <a:pt x="1901" y="1358"/>
                  </a:lnTo>
                  <a:lnTo>
                    <a:pt x="2003" y="1358"/>
                  </a:lnTo>
                  <a:lnTo>
                    <a:pt x="2106" y="1358"/>
                  </a:lnTo>
                  <a:lnTo>
                    <a:pt x="2207" y="1359"/>
                  </a:lnTo>
                  <a:lnTo>
                    <a:pt x="2308" y="1359"/>
                  </a:lnTo>
                  <a:lnTo>
                    <a:pt x="2403" y="1359"/>
                  </a:lnTo>
                  <a:lnTo>
                    <a:pt x="2494" y="1359"/>
                  </a:lnTo>
                  <a:lnTo>
                    <a:pt x="2579" y="1359"/>
                  </a:lnTo>
                  <a:lnTo>
                    <a:pt x="2655" y="1359"/>
                  </a:lnTo>
                  <a:lnTo>
                    <a:pt x="2723" y="1359"/>
                  </a:lnTo>
                  <a:close/>
                  <a:moveTo>
                    <a:pt x="2723" y="1551"/>
                  </a:moveTo>
                  <a:lnTo>
                    <a:pt x="2720" y="1542"/>
                  </a:lnTo>
                  <a:lnTo>
                    <a:pt x="2716" y="1533"/>
                  </a:lnTo>
                  <a:lnTo>
                    <a:pt x="2714" y="1523"/>
                  </a:lnTo>
                  <a:lnTo>
                    <a:pt x="2711" y="1514"/>
                  </a:lnTo>
                  <a:lnTo>
                    <a:pt x="1307" y="1514"/>
                  </a:lnTo>
                  <a:lnTo>
                    <a:pt x="1319" y="1551"/>
                  </a:lnTo>
                  <a:lnTo>
                    <a:pt x="1378" y="1551"/>
                  </a:lnTo>
                  <a:lnTo>
                    <a:pt x="1448" y="1551"/>
                  </a:lnTo>
                  <a:lnTo>
                    <a:pt x="1526" y="1551"/>
                  </a:lnTo>
                  <a:lnTo>
                    <a:pt x="1612" y="1551"/>
                  </a:lnTo>
                  <a:lnTo>
                    <a:pt x="1704" y="1551"/>
                  </a:lnTo>
                  <a:lnTo>
                    <a:pt x="1801" y="1551"/>
                  </a:lnTo>
                  <a:lnTo>
                    <a:pt x="1901" y="1551"/>
                  </a:lnTo>
                  <a:lnTo>
                    <a:pt x="2003" y="1551"/>
                  </a:lnTo>
                  <a:lnTo>
                    <a:pt x="2106" y="1551"/>
                  </a:lnTo>
                  <a:lnTo>
                    <a:pt x="2207" y="1551"/>
                  </a:lnTo>
                  <a:lnTo>
                    <a:pt x="2308" y="1551"/>
                  </a:lnTo>
                  <a:lnTo>
                    <a:pt x="2403" y="1551"/>
                  </a:lnTo>
                  <a:lnTo>
                    <a:pt x="2494" y="1551"/>
                  </a:lnTo>
                  <a:lnTo>
                    <a:pt x="2579" y="1551"/>
                  </a:lnTo>
                  <a:lnTo>
                    <a:pt x="2655" y="1551"/>
                  </a:lnTo>
                  <a:lnTo>
                    <a:pt x="2723" y="1551"/>
                  </a:lnTo>
                  <a:close/>
                  <a:moveTo>
                    <a:pt x="1128" y="2192"/>
                  </a:moveTo>
                  <a:lnTo>
                    <a:pt x="1132" y="2181"/>
                  </a:lnTo>
                  <a:lnTo>
                    <a:pt x="1135" y="2168"/>
                  </a:lnTo>
                  <a:lnTo>
                    <a:pt x="1138" y="2157"/>
                  </a:lnTo>
                  <a:lnTo>
                    <a:pt x="1142" y="2145"/>
                  </a:lnTo>
                  <a:lnTo>
                    <a:pt x="2910" y="2145"/>
                  </a:lnTo>
                  <a:lnTo>
                    <a:pt x="2896" y="2193"/>
                  </a:lnTo>
                  <a:lnTo>
                    <a:pt x="2822" y="2193"/>
                  </a:lnTo>
                  <a:lnTo>
                    <a:pt x="2734" y="2193"/>
                  </a:lnTo>
                  <a:lnTo>
                    <a:pt x="2635" y="2193"/>
                  </a:lnTo>
                  <a:lnTo>
                    <a:pt x="2527" y="2193"/>
                  </a:lnTo>
                  <a:lnTo>
                    <a:pt x="2411" y="2193"/>
                  </a:lnTo>
                  <a:lnTo>
                    <a:pt x="2289" y="2193"/>
                  </a:lnTo>
                  <a:lnTo>
                    <a:pt x="2163" y="2193"/>
                  </a:lnTo>
                  <a:lnTo>
                    <a:pt x="2034" y="2193"/>
                  </a:lnTo>
                  <a:lnTo>
                    <a:pt x="1905" y="2193"/>
                  </a:lnTo>
                  <a:lnTo>
                    <a:pt x="1777" y="2193"/>
                  </a:lnTo>
                  <a:lnTo>
                    <a:pt x="1651" y="2193"/>
                  </a:lnTo>
                  <a:lnTo>
                    <a:pt x="1530" y="2193"/>
                  </a:lnTo>
                  <a:lnTo>
                    <a:pt x="1416" y="2192"/>
                  </a:lnTo>
                  <a:lnTo>
                    <a:pt x="1309" y="2192"/>
                  </a:lnTo>
                  <a:lnTo>
                    <a:pt x="1213" y="2192"/>
                  </a:lnTo>
                  <a:lnTo>
                    <a:pt x="1128" y="2192"/>
                  </a:lnTo>
                  <a:close/>
                  <a:moveTo>
                    <a:pt x="1122" y="2047"/>
                  </a:moveTo>
                  <a:lnTo>
                    <a:pt x="1127" y="2059"/>
                  </a:lnTo>
                  <a:lnTo>
                    <a:pt x="1130" y="2070"/>
                  </a:lnTo>
                  <a:lnTo>
                    <a:pt x="1133" y="2083"/>
                  </a:lnTo>
                  <a:lnTo>
                    <a:pt x="1137" y="2094"/>
                  </a:lnTo>
                  <a:lnTo>
                    <a:pt x="2905" y="2094"/>
                  </a:lnTo>
                  <a:lnTo>
                    <a:pt x="2891" y="2046"/>
                  </a:lnTo>
                  <a:lnTo>
                    <a:pt x="2817" y="2046"/>
                  </a:lnTo>
                  <a:lnTo>
                    <a:pt x="2729" y="2046"/>
                  </a:lnTo>
                  <a:lnTo>
                    <a:pt x="2630" y="2046"/>
                  </a:lnTo>
                  <a:lnTo>
                    <a:pt x="2521" y="2046"/>
                  </a:lnTo>
                  <a:lnTo>
                    <a:pt x="2406" y="2046"/>
                  </a:lnTo>
                  <a:lnTo>
                    <a:pt x="2284" y="2046"/>
                  </a:lnTo>
                  <a:lnTo>
                    <a:pt x="2157" y="2046"/>
                  </a:lnTo>
                  <a:lnTo>
                    <a:pt x="2029" y="2046"/>
                  </a:lnTo>
                  <a:lnTo>
                    <a:pt x="1900" y="2046"/>
                  </a:lnTo>
                  <a:lnTo>
                    <a:pt x="1771" y="2046"/>
                  </a:lnTo>
                  <a:lnTo>
                    <a:pt x="1646" y="2046"/>
                  </a:lnTo>
                  <a:lnTo>
                    <a:pt x="1525" y="2046"/>
                  </a:lnTo>
                  <a:lnTo>
                    <a:pt x="1410" y="2047"/>
                  </a:lnTo>
                  <a:lnTo>
                    <a:pt x="1304" y="2047"/>
                  </a:lnTo>
                  <a:lnTo>
                    <a:pt x="1208" y="2047"/>
                  </a:lnTo>
                  <a:lnTo>
                    <a:pt x="1122" y="2047"/>
                  </a:lnTo>
                  <a:close/>
                  <a:moveTo>
                    <a:pt x="1122" y="2288"/>
                  </a:moveTo>
                  <a:lnTo>
                    <a:pt x="1127" y="2277"/>
                  </a:lnTo>
                  <a:lnTo>
                    <a:pt x="1130" y="2265"/>
                  </a:lnTo>
                  <a:lnTo>
                    <a:pt x="1133" y="2253"/>
                  </a:lnTo>
                  <a:lnTo>
                    <a:pt x="1137" y="2241"/>
                  </a:lnTo>
                  <a:lnTo>
                    <a:pt x="2905" y="2242"/>
                  </a:lnTo>
                  <a:lnTo>
                    <a:pt x="2891" y="2289"/>
                  </a:lnTo>
                  <a:lnTo>
                    <a:pt x="2817" y="2289"/>
                  </a:lnTo>
                  <a:lnTo>
                    <a:pt x="2729" y="2289"/>
                  </a:lnTo>
                  <a:lnTo>
                    <a:pt x="2630" y="2289"/>
                  </a:lnTo>
                  <a:lnTo>
                    <a:pt x="2521" y="2289"/>
                  </a:lnTo>
                  <a:lnTo>
                    <a:pt x="2406" y="2289"/>
                  </a:lnTo>
                  <a:lnTo>
                    <a:pt x="2284" y="2289"/>
                  </a:lnTo>
                  <a:lnTo>
                    <a:pt x="2157" y="2289"/>
                  </a:lnTo>
                  <a:lnTo>
                    <a:pt x="2029" y="2289"/>
                  </a:lnTo>
                  <a:lnTo>
                    <a:pt x="1900" y="2289"/>
                  </a:lnTo>
                  <a:lnTo>
                    <a:pt x="1771" y="2289"/>
                  </a:lnTo>
                  <a:lnTo>
                    <a:pt x="1646" y="2289"/>
                  </a:lnTo>
                  <a:lnTo>
                    <a:pt x="1525" y="2289"/>
                  </a:lnTo>
                  <a:lnTo>
                    <a:pt x="1410" y="2289"/>
                  </a:lnTo>
                  <a:lnTo>
                    <a:pt x="1304" y="2289"/>
                  </a:lnTo>
                  <a:lnTo>
                    <a:pt x="1208" y="2289"/>
                  </a:lnTo>
                  <a:lnTo>
                    <a:pt x="1122" y="22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sp>
        <p:nvSpPr>
          <p:cNvPr id="25" name="Rettangolo 65">
            <a:extLst>
              <a:ext uri="{FF2B5EF4-FFF2-40B4-BE49-F238E27FC236}">
                <a16:creationId xmlns:a16="http://schemas.microsoft.com/office/drawing/2014/main" id="{35E3FD9C-0033-4747-AC48-E9764549E160}"/>
              </a:ext>
            </a:extLst>
          </p:cNvPr>
          <p:cNvSpPr/>
          <p:nvPr>
            <p:custDataLst>
              <p:tags r:id="rId6"/>
            </p:custDataLst>
          </p:nvPr>
        </p:nvSpPr>
        <p:spPr>
          <a:xfrm>
            <a:off x="7091111" y="1146776"/>
            <a:ext cx="1840896" cy="251533"/>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54000" rtlCol="0" anchor="ctr"/>
          <a:lstStyle/>
          <a:p>
            <a:r>
              <a:rPr lang="fr-FR" sz="1400" b="1" i="1" dirty="0" smtClean="0">
                <a:solidFill>
                  <a:srgbClr val="460968"/>
                </a:solidFill>
              </a:rPr>
              <a:t>Analyse comparative</a:t>
            </a:r>
            <a:endParaRPr lang="fr-FR" sz="1400" b="1" i="1" dirty="0">
              <a:solidFill>
                <a:srgbClr val="460968"/>
              </a:solidFill>
            </a:endParaRPr>
          </a:p>
        </p:txBody>
      </p:sp>
      <p:pic>
        <p:nvPicPr>
          <p:cNvPr id="26" name="Picture 2" descr="Risultati immagini per colored icons png">
            <a:extLst>
              <a:ext uri="{FF2B5EF4-FFF2-40B4-BE49-F238E27FC236}">
                <a16:creationId xmlns:a16="http://schemas.microsoft.com/office/drawing/2014/main" id="{2E35C84C-AAC6-478D-A041-CA24D79B10DB}"/>
              </a:ext>
            </a:extLst>
          </p:cNvPr>
          <p:cNvPicPr>
            <a:picLocks noChangeAspect="1" noChangeArrowheads="1"/>
          </p:cNvPicPr>
          <p:nvPr>
            <p:custDataLst>
              <p:tags r:id="rId7"/>
            </p:custDataLst>
          </p:nvPr>
        </p:nvPicPr>
        <p:blipFill rotWithShape="1">
          <a:blip r:embed="rId22" cstate="print">
            <a:extLst>
              <a:ext uri="{28A0092B-C50C-407E-A947-70E740481C1C}">
                <a14:useLocalDpi xmlns:a14="http://schemas.microsoft.com/office/drawing/2010/main" val="0"/>
              </a:ext>
            </a:extLst>
          </a:blip>
          <a:srcRect/>
          <a:stretch/>
        </p:blipFill>
        <p:spPr bwMode="auto">
          <a:xfrm>
            <a:off x="177349" y="1393250"/>
            <a:ext cx="503729" cy="5114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custDataLst>
              <p:tags r:id="rId8"/>
            </p:custDataLst>
          </p:nvPr>
        </p:nvSpPr>
        <p:spPr>
          <a:xfrm>
            <a:off x="750297" y="1510469"/>
            <a:ext cx="3922869" cy="369332"/>
          </a:xfrm>
          <a:prstGeom prst="rect">
            <a:avLst/>
          </a:prstGeom>
        </p:spPr>
        <p:txBody>
          <a:bodyPr wrap="none">
            <a:spAutoFit/>
          </a:bodyPr>
          <a:lstStyle/>
          <a:p>
            <a:pPr marL="0" lvl="1" algn="just">
              <a:lnSpc>
                <a:spcPct val="150000"/>
              </a:lnSpc>
            </a:pPr>
            <a:r>
              <a:rPr lang="fr-FR" sz="1200" dirty="0" smtClean="0">
                <a:solidFill>
                  <a:srgbClr val="0070C0"/>
                </a:solidFill>
                <a:latin typeface="Univers for KPMG Light" panose="020B0403020202020204" pitchFamily="34" charset="0"/>
              </a:rPr>
              <a:t>Les domaines d’intervention suivants ont été examinés au cours de l’analyse :</a:t>
            </a:r>
            <a:endParaRPr lang="fr-FR" sz="1200" dirty="0">
              <a:solidFill>
                <a:srgbClr val="0070C0"/>
              </a:solidFill>
              <a:latin typeface="Univers for KPMG Light" panose="020B0403020202020204" pitchFamily="34" charset="0"/>
            </a:endParaRPr>
          </a:p>
        </p:txBody>
      </p:sp>
      <p:sp>
        <p:nvSpPr>
          <p:cNvPr id="29" name="Rettangolo con angoli arrotondati 41">
            <a:extLst>
              <a:ext uri="{FF2B5EF4-FFF2-40B4-BE49-F238E27FC236}">
                <a16:creationId xmlns:a16="http://schemas.microsoft.com/office/drawing/2014/main" id="{EE5E5A33-3FDA-49A9-B7DD-7E0450E82FD0}"/>
              </a:ext>
            </a:extLst>
          </p:cNvPr>
          <p:cNvSpPr/>
          <p:nvPr>
            <p:custDataLst>
              <p:tags r:id="rId9"/>
            </p:custDataLst>
          </p:nvPr>
        </p:nvSpPr>
        <p:spPr>
          <a:xfrm>
            <a:off x="579959" y="1896122"/>
            <a:ext cx="2591123" cy="1046361"/>
          </a:xfrm>
          <a:prstGeom prst="roundRect">
            <a:avLst>
              <a:gd name="adj" fmla="val 8559"/>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t"/>
          <a:lstStyle/>
          <a:p>
            <a:pPr algn="ctr"/>
            <a:r>
              <a:rPr lang="fr-FR" sz="900" b="1" dirty="0" smtClean="0">
                <a:solidFill>
                  <a:schemeClr val="bg1"/>
                </a:solidFill>
              </a:rPr>
              <a:t>Normalisation des termes et des fonctions</a:t>
            </a:r>
          </a:p>
          <a:p>
            <a:pPr algn="ctr"/>
            <a:r>
              <a:rPr lang="fr-FR" sz="700" dirty="0" smtClean="0">
                <a:solidFill>
                  <a:schemeClr val="bg1"/>
                </a:solidFill>
              </a:rPr>
              <a:t>Identification de toutes les références aux structures et fonctions de l’Organisation et généralisation de la dénomination de ces dernières au moyen de titres normalisés (par exemple : responsable de secteur ou responsable de la fonction en charge de...) afin d’éviter de devoir mettre à jour le Règlement financier et son règlement d’exécution après chaque changement institutionnel.</a:t>
            </a:r>
            <a:endParaRPr lang="fr-FR" sz="700" dirty="0">
              <a:solidFill>
                <a:schemeClr val="bg1"/>
              </a:solidFill>
            </a:endParaRPr>
          </a:p>
        </p:txBody>
      </p:sp>
      <p:sp>
        <p:nvSpPr>
          <p:cNvPr id="30" name="Rettangolo con angoli arrotondati 42">
            <a:extLst>
              <a:ext uri="{FF2B5EF4-FFF2-40B4-BE49-F238E27FC236}">
                <a16:creationId xmlns:a16="http://schemas.microsoft.com/office/drawing/2014/main" id="{B35A91C0-2F63-480E-A8FE-98D6B9880DFD}"/>
              </a:ext>
            </a:extLst>
          </p:cNvPr>
          <p:cNvSpPr/>
          <p:nvPr>
            <p:custDataLst>
              <p:tags r:id="rId10"/>
            </p:custDataLst>
          </p:nvPr>
        </p:nvSpPr>
        <p:spPr>
          <a:xfrm>
            <a:off x="3285746" y="1886439"/>
            <a:ext cx="2744271" cy="1056044"/>
          </a:xfrm>
          <a:prstGeom prst="roundRect">
            <a:avLst>
              <a:gd name="adj" fmla="val 8559"/>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t"/>
          <a:lstStyle/>
          <a:p>
            <a:pPr algn="ctr"/>
            <a:r>
              <a:rPr lang="fr-FR" sz="900" b="1" dirty="0" smtClean="0">
                <a:solidFill>
                  <a:schemeClr val="tx1"/>
                </a:solidFill>
              </a:rPr>
              <a:t>Rationalisation des contrôles “opérationnels” inclus dans le Règlement financier et son règlement d’exécution</a:t>
            </a:r>
            <a:endParaRPr lang="fr-FR" sz="700" dirty="0" smtClean="0">
              <a:solidFill>
                <a:schemeClr val="tx1"/>
              </a:solidFill>
            </a:endParaRPr>
          </a:p>
          <a:p>
            <a:pPr algn="ctr"/>
            <a:r>
              <a:rPr lang="fr-FR" sz="700" dirty="0" smtClean="0">
                <a:solidFill>
                  <a:schemeClr val="tx1"/>
                </a:solidFill>
              </a:rPr>
              <a:t>Identification de tous les contrôles opérationnels qui pourraient être déplacés du Règlement financier et de son règlement d’exécution vers la procédure opérationnelle correspondante, s’ils ne sont pas déjà prévus, afin d’alléger le Règlement financier et son règlement d’exécution.</a:t>
            </a:r>
            <a:endParaRPr lang="fr-FR" sz="700" dirty="0">
              <a:solidFill>
                <a:schemeClr val="tx1"/>
              </a:solidFill>
            </a:endParaRPr>
          </a:p>
        </p:txBody>
      </p:sp>
      <p:sp>
        <p:nvSpPr>
          <p:cNvPr id="31" name="Rettangolo con angoli arrotondati 44">
            <a:extLst>
              <a:ext uri="{FF2B5EF4-FFF2-40B4-BE49-F238E27FC236}">
                <a16:creationId xmlns:a16="http://schemas.microsoft.com/office/drawing/2014/main" id="{2531FF57-91BF-428C-B2A0-864474FF48B7}"/>
              </a:ext>
            </a:extLst>
          </p:cNvPr>
          <p:cNvSpPr/>
          <p:nvPr>
            <p:custDataLst>
              <p:tags r:id="rId11"/>
            </p:custDataLst>
          </p:nvPr>
        </p:nvSpPr>
        <p:spPr>
          <a:xfrm>
            <a:off x="564791" y="3060074"/>
            <a:ext cx="1770871" cy="1599909"/>
          </a:xfrm>
          <a:prstGeom prst="roundRect">
            <a:avLst>
              <a:gd name="adj" fmla="val 8559"/>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t"/>
          <a:lstStyle/>
          <a:p>
            <a:pPr algn="ctr"/>
            <a:r>
              <a:rPr lang="fr-FR" sz="900" b="1" dirty="0" smtClean="0">
                <a:solidFill>
                  <a:schemeClr val="bg1"/>
                </a:solidFill>
              </a:rPr>
              <a:t>Fondé sur des principes</a:t>
            </a:r>
          </a:p>
          <a:p>
            <a:pPr algn="ctr"/>
            <a:endParaRPr lang="fr-FR" sz="751" dirty="0" smtClean="0">
              <a:solidFill>
                <a:schemeClr val="bg1"/>
              </a:solidFill>
            </a:endParaRPr>
          </a:p>
          <a:p>
            <a:pPr algn="ctr"/>
            <a:r>
              <a:rPr lang="fr-FR" sz="700" dirty="0" smtClean="0">
                <a:solidFill>
                  <a:schemeClr val="bg1"/>
                </a:solidFill>
              </a:rPr>
              <a:t>Identification des principes de haut niveau qui, à partir des meilleures pratiques recommandées, pourraient être envisagés afin d’assurer le bon déroulement des procédures ou activités financières déjà incluses dans le Règlement financier et son règlement d’exécution.</a:t>
            </a:r>
            <a:endParaRPr lang="fr-FR" sz="700" dirty="0">
              <a:solidFill>
                <a:schemeClr val="bg1"/>
              </a:solidFill>
            </a:endParaRPr>
          </a:p>
        </p:txBody>
      </p:sp>
      <p:sp>
        <p:nvSpPr>
          <p:cNvPr id="33" name="Rettangolo con angoli arrotondati 45">
            <a:extLst>
              <a:ext uri="{FF2B5EF4-FFF2-40B4-BE49-F238E27FC236}">
                <a16:creationId xmlns:a16="http://schemas.microsoft.com/office/drawing/2014/main" id="{613D77F5-8A91-4797-95D5-84A9192F0C2A}"/>
              </a:ext>
            </a:extLst>
          </p:cNvPr>
          <p:cNvSpPr/>
          <p:nvPr>
            <p:custDataLst>
              <p:tags r:id="rId12"/>
            </p:custDataLst>
          </p:nvPr>
        </p:nvSpPr>
        <p:spPr>
          <a:xfrm>
            <a:off x="2411761" y="3068799"/>
            <a:ext cx="2014273" cy="1502905"/>
          </a:xfrm>
          <a:prstGeom prst="roundRect">
            <a:avLst>
              <a:gd name="adj" fmla="val 8559"/>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t"/>
          <a:lstStyle/>
          <a:p>
            <a:pPr algn="ctr"/>
            <a:r>
              <a:rPr lang="fr-FR" sz="900" b="1" dirty="0" smtClean="0">
                <a:solidFill>
                  <a:schemeClr val="bg1"/>
                </a:solidFill>
              </a:rPr>
              <a:t>Tenir compte des procédures et pratiques opérationnelles actuelles et futures</a:t>
            </a:r>
            <a:endParaRPr lang="fr-FR" sz="900" dirty="0" smtClean="0">
              <a:solidFill>
                <a:schemeClr val="bg1"/>
              </a:solidFill>
            </a:endParaRPr>
          </a:p>
          <a:p>
            <a:pPr algn="ctr"/>
            <a:r>
              <a:rPr lang="fr-FR" sz="700" dirty="0" smtClean="0">
                <a:solidFill>
                  <a:schemeClr val="bg1"/>
                </a:solidFill>
              </a:rPr>
              <a:t>Inclusion de procédures qui ne figurent pas déjà dans le Règlement financier et son règlement d’exécution.  En particulier, analyse des procédures relatives à ces procédures et conduite d’entretiens avec les responsables des services concernés pour mieux comprendre leurs méthodes de travail.</a:t>
            </a:r>
            <a:endParaRPr lang="fr-FR" sz="700" dirty="0">
              <a:solidFill>
                <a:schemeClr val="bg1"/>
              </a:solidFill>
            </a:endParaRPr>
          </a:p>
        </p:txBody>
      </p:sp>
      <p:sp>
        <p:nvSpPr>
          <p:cNvPr id="34" name="Rettangolo con angoli arrotondati 43">
            <a:extLst>
              <a:ext uri="{FF2B5EF4-FFF2-40B4-BE49-F238E27FC236}">
                <a16:creationId xmlns:a16="http://schemas.microsoft.com/office/drawing/2014/main" id="{696AB052-AB83-4939-A3BF-35FC32FC46A0}"/>
              </a:ext>
            </a:extLst>
          </p:cNvPr>
          <p:cNvSpPr/>
          <p:nvPr>
            <p:custDataLst>
              <p:tags r:id="rId13"/>
            </p:custDataLst>
          </p:nvPr>
        </p:nvSpPr>
        <p:spPr>
          <a:xfrm>
            <a:off x="4473232" y="3060075"/>
            <a:ext cx="1606741" cy="1502905"/>
          </a:xfrm>
          <a:prstGeom prst="roundRect">
            <a:avLst>
              <a:gd name="adj" fmla="val 8559"/>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t"/>
          <a:lstStyle/>
          <a:p>
            <a:pPr algn="ctr"/>
            <a:r>
              <a:rPr lang="fr-FR" sz="900" b="1" dirty="0" smtClean="0">
                <a:solidFill>
                  <a:schemeClr val="bg1"/>
                </a:solidFill>
              </a:rPr>
              <a:t>Définitions</a:t>
            </a:r>
          </a:p>
          <a:p>
            <a:pPr algn="ctr"/>
            <a:endParaRPr lang="fr-FR" sz="751" dirty="0" smtClean="0">
              <a:solidFill>
                <a:schemeClr val="bg1"/>
              </a:solidFill>
            </a:endParaRPr>
          </a:p>
          <a:p>
            <a:pPr algn="ctr"/>
            <a:r>
              <a:rPr lang="fr-FR" sz="700" dirty="0" smtClean="0">
                <a:solidFill>
                  <a:schemeClr val="bg1"/>
                </a:solidFill>
              </a:rPr>
              <a:t>Mise à jour de la section consacrée aux “Définitions” compte tenu des modifications proposées ou apportées.</a:t>
            </a:r>
            <a:endParaRPr lang="fr-FR" sz="700" dirty="0">
              <a:solidFill>
                <a:schemeClr val="bg1"/>
              </a:solidFill>
            </a:endParaRPr>
          </a:p>
        </p:txBody>
      </p:sp>
      <p:sp>
        <p:nvSpPr>
          <p:cNvPr id="35" name="TextBox 34"/>
          <p:cNvSpPr txBox="1"/>
          <p:nvPr>
            <p:custDataLst>
              <p:tags r:id="rId14"/>
            </p:custDataLst>
          </p:nvPr>
        </p:nvSpPr>
        <p:spPr>
          <a:xfrm>
            <a:off x="7052145" y="1510126"/>
            <a:ext cx="1582543" cy="807913"/>
          </a:xfrm>
          <a:prstGeom prst="rect">
            <a:avLst/>
          </a:prstGeom>
          <a:noFill/>
        </p:spPr>
        <p:txBody>
          <a:bodyPr wrap="square" rtlCol="0">
            <a:spAutoFit/>
          </a:bodyPr>
          <a:lstStyle/>
          <a:p>
            <a:pPr algn="ctr"/>
            <a:r>
              <a:rPr lang="fr-FR" sz="900" b="1" dirty="0" smtClean="0">
                <a:solidFill>
                  <a:srgbClr val="0070C0"/>
                </a:solidFill>
                <a:latin typeface="Univers for KPMG Light" panose="020B0403020202020204" pitchFamily="34" charset="0"/>
              </a:rPr>
              <a:t>Les sujets de l’analyse comparative comprenaient 12 institutions des Nations Unies et trois autres organisations internationales.</a:t>
            </a:r>
          </a:p>
          <a:p>
            <a:pPr algn="ctr"/>
            <a:r>
              <a:rPr lang="fr-FR" sz="700" b="1" dirty="0" smtClean="0"/>
              <a:t>(quelques exemples)</a:t>
            </a:r>
            <a:endParaRPr lang="fr-FR" sz="700" b="1" dirty="0"/>
          </a:p>
        </p:txBody>
      </p:sp>
      <p:pic>
        <p:nvPicPr>
          <p:cNvPr id="36" name="Immagine 40">
            <a:extLst>
              <a:ext uri="{FF2B5EF4-FFF2-40B4-BE49-F238E27FC236}">
                <a16:creationId xmlns:a16="http://schemas.microsoft.com/office/drawing/2014/main" id="{08EEB304-C03C-4A45-8279-F418D9FFB799}"/>
              </a:ext>
            </a:extLst>
          </p:cNvPr>
          <p:cNvPicPr>
            <a:picLocks noChangeAspect="1"/>
          </p:cNvPicPr>
          <p:nvPr>
            <p:custDataLst>
              <p:tags r:id="rId15"/>
            </p:custDataLst>
          </p:nvPr>
        </p:nvPicPr>
        <p:blipFill>
          <a:blip r:embed="rId23" cstate="print">
            <a:extLst>
              <a:ext uri="{28A0092B-C50C-407E-A947-70E740481C1C}">
                <a14:useLocalDpi xmlns:a14="http://schemas.microsoft.com/office/drawing/2010/main" val="0"/>
              </a:ext>
            </a:extLst>
          </a:blip>
          <a:stretch>
            <a:fillRect/>
          </a:stretch>
        </p:blipFill>
        <p:spPr>
          <a:xfrm>
            <a:off x="6866689" y="2514708"/>
            <a:ext cx="821705" cy="427775"/>
          </a:xfrm>
          <a:prstGeom prst="rect">
            <a:avLst/>
          </a:prstGeom>
        </p:spPr>
      </p:pic>
      <p:pic>
        <p:nvPicPr>
          <p:cNvPr id="37" name="Immagine 42">
            <a:extLst>
              <a:ext uri="{FF2B5EF4-FFF2-40B4-BE49-F238E27FC236}">
                <a16:creationId xmlns:a16="http://schemas.microsoft.com/office/drawing/2014/main" id="{2910892F-4AD3-4921-ABA1-B080FBD25801}"/>
              </a:ext>
            </a:extLst>
          </p:cNvPr>
          <p:cNvPicPr>
            <a:picLocks noChangeAspect="1"/>
          </p:cNvPicPr>
          <p:nvPr>
            <p:custDataLst>
              <p:tags r:id="rId16"/>
            </p:custDataLst>
          </p:nvPr>
        </p:nvPicPr>
        <p:blipFill>
          <a:blip r:embed="rId24" cstate="print">
            <a:extLst>
              <a:ext uri="{28A0092B-C50C-407E-A947-70E740481C1C}">
                <a14:useLocalDpi xmlns:a14="http://schemas.microsoft.com/office/drawing/2010/main" val="0"/>
              </a:ext>
            </a:extLst>
          </a:blip>
          <a:stretch>
            <a:fillRect/>
          </a:stretch>
        </p:blipFill>
        <p:spPr>
          <a:xfrm>
            <a:off x="7961009" y="2370255"/>
            <a:ext cx="686343" cy="683839"/>
          </a:xfrm>
          <a:prstGeom prst="rect">
            <a:avLst/>
          </a:prstGeom>
        </p:spPr>
      </p:pic>
      <p:pic>
        <p:nvPicPr>
          <p:cNvPr id="38" name="Immagine 39">
            <a:extLst>
              <a:ext uri="{FF2B5EF4-FFF2-40B4-BE49-F238E27FC236}">
                <a16:creationId xmlns:a16="http://schemas.microsoft.com/office/drawing/2014/main" id="{9119F2EC-6FE6-4FB7-A726-B0518659B800}"/>
              </a:ext>
            </a:extLst>
          </p:cNvPr>
          <p:cNvPicPr>
            <a:picLocks noChangeAspect="1"/>
          </p:cNvPicPr>
          <p:nvPr>
            <p:custDataLst>
              <p:tags r:id="rId17"/>
            </p:custDataLst>
          </p:nvPr>
        </p:nvPicPr>
        <p:blipFill>
          <a:blip r:embed="rId25" cstate="print">
            <a:extLst>
              <a:ext uri="{28A0092B-C50C-407E-A947-70E740481C1C}">
                <a14:useLocalDpi xmlns:a14="http://schemas.microsoft.com/office/drawing/2010/main" val="0"/>
              </a:ext>
            </a:extLst>
          </a:blip>
          <a:stretch>
            <a:fillRect/>
          </a:stretch>
        </p:blipFill>
        <p:spPr>
          <a:xfrm>
            <a:off x="6735042" y="3308829"/>
            <a:ext cx="1137311" cy="584727"/>
          </a:xfrm>
          <a:prstGeom prst="rect">
            <a:avLst/>
          </a:prstGeom>
        </p:spPr>
      </p:pic>
      <p:pic>
        <p:nvPicPr>
          <p:cNvPr id="39" name="Immagine 43">
            <a:extLst>
              <a:ext uri="{FF2B5EF4-FFF2-40B4-BE49-F238E27FC236}">
                <a16:creationId xmlns:a16="http://schemas.microsoft.com/office/drawing/2014/main" id="{038D9C85-7404-4CB7-A909-363CDA34F7BE}"/>
              </a:ext>
            </a:extLst>
          </p:cNvPr>
          <p:cNvPicPr>
            <a:picLocks noChangeAspect="1"/>
          </p:cNvPicPr>
          <p:nvPr>
            <p:custDataLst>
              <p:tags r:id="rId18"/>
            </p:custDataLst>
          </p:nvPr>
        </p:nvPicPr>
        <p:blipFill>
          <a:blip r:embed="rId26" cstate="print">
            <a:extLst>
              <a:ext uri="{28A0092B-C50C-407E-A947-70E740481C1C}">
                <a14:useLocalDpi xmlns:a14="http://schemas.microsoft.com/office/drawing/2010/main" val="0"/>
              </a:ext>
            </a:extLst>
          </a:blip>
          <a:stretch>
            <a:fillRect/>
          </a:stretch>
        </p:blipFill>
        <p:spPr>
          <a:xfrm>
            <a:off x="8027494" y="3372739"/>
            <a:ext cx="655460" cy="487288"/>
          </a:xfrm>
          <a:prstGeom prst="rect">
            <a:avLst/>
          </a:prstGeom>
        </p:spPr>
      </p:pic>
      <p:pic>
        <p:nvPicPr>
          <p:cNvPr id="40" name="Immagine 45">
            <a:extLst>
              <a:ext uri="{FF2B5EF4-FFF2-40B4-BE49-F238E27FC236}">
                <a16:creationId xmlns:a16="http://schemas.microsoft.com/office/drawing/2014/main" id="{BF9BCF07-4FE0-4E63-A02D-EBAD7976FF53}"/>
              </a:ext>
            </a:extLst>
          </p:cNvPr>
          <p:cNvPicPr>
            <a:picLocks noChangeAspect="1"/>
          </p:cNvPicPr>
          <p:nvPr>
            <p:custDataLst>
              <p:tags r:id="rId19"/>
            </p:custDataLst>
          </p:nvPr>
        </p:nvPicPr>
        <p:blipFill>
          <a:blip r:embed="rId27" cstate="print">
            <a:extLst>
              <a:ext uri="{28A0092B-C50C-407E-A947-70E740481C1C}">
                <a14:useLocalDpi xmlns:a14="http://schemas.microsoft.com/office/drawing/2010/main" val="0"/>
              </a:ext>
            </a:extLst>
          </a:blip>
          <a:stretch>
            <a:fillRect/>
          </a:stretch>
        </p:blipFill>
        <p:spPr>
          <a:xfrm>
            <a:off x="7214354" y="4039849"/>
            <a:ext cx="1176775" cy="452852"/>
          </a:xfrm>
          <a:prstGeom prst="rect">
            <a:avLst/>
          </a:prstGeom>
        </p:spPr>
      </p:pic>
    </p:spTree>
    <p:extLst>
      <p:ext uri="{BB962C8B-B14F-4D97-AF65-F5344CB8AC3E}">
        <p14:creationId xmlns:p14="http://schemas.microsoft.com/office/powerpoint/2010/main" val="3617191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107504" y="-505"/>
            <a:ext cx="8856984" cy="576064"/>
          </a:xfrm>
          <a:solidFill>
            <a:schemeClr val="accent1">
              <a:lumMod val="75000"/>
            </a:schemeClr>
          </a:solidFill>
          <a:ln>
            <a:solidFill>
              <a:srgbClr val="0070C0"/>
            </a:solidFill>
          </a:ln>
        </p:spPr>
        <p:txBody>
          <a:bodyPr/>
          <a:lstStyle/>
          <a:p>
            <a:pPr algn="ctr" eaLnBrk="1" hangingPunct="1"/>
            <a:r>
              <a:rPr lang="fr-FR" sz="2000" b="1" dirty="0" smtClean="0">
                <a:solidFill>
                  <a:schemeClr val="tx1"/>
                </a:solidFill>
              </a:rPr>
              <a:t>Propositions de modification du Règlement financier et de </a:t>
            </a:r>
            <a:br>
              <a:rPr lang="fr-FR" sz="2000" b="1" dirty="0" smtClean="0">
                <a:solidFill>
                  <a:schemeClr val="tx1"/>
                </a:solidFill>
              </a:rPr>
            </a:br>
            <a:r>
              <a:rPr lang="fr-FR" sz="2000" b="1" dirty="0" smtClean="0">
                <a:solidFill>
                  <a:schemeClr val="tx1"/>
                </a:solidFill>
              </a:rPr>
              <a:t>son règlement d’exécution – Structure</a:t>
            </a:r>
            <a:endParaRPr lang="fr-FR" sz="2000" b="1" dirty="0">
              <a:solidFill>
                <a:schemeClr val="tx1"/>
              </a:solidFill>
            </a:endParaRPr>
          </a:p>
        </p:txBody>
      </p:sp>
      <p:graphicFrame>
        <p:nvGraphicFramePr>
          <p:cNvPr id="7" name="Table 6"/>
          <p:cNvGraphicFramePr>
            <a:graphicFrameLocks noGrp="1"/>
          </p:cNvGraphicFramePr>
          <p:nvPr>
            <p:custDataLst>
              <p:tags r:id="rId2"/>
            </p:custDataLst>
            <p:extLst>
              <p:ext uri="{D42A27DB-BD31-4B8C-83A1-F6EECF244321}">
                <p14:modId xmlns:p14="http://schemas.microsoft.com/office/powerpoint/2010/main" val="2753396011"/>
              </p:ext>
            </p:extLst>
          </p:nvPr>
        </p:nvGraphicFramePr>
        <p:xfrm>
          <a:off x="35498" y="606090"/>
          <a:ext cx="4032447" cy="4525956"/>
        </p:xfrm>
        <a:graphic>
          <a:graphicData uri="http://schemas.openxmlformats.org/drawingml/2006/table">
            <a:tbl>
              <a:tblPr/>
              <a:tblGrid>
                <a:gridCol w="762231">
                  <a:extLst>
                    <a:ext uri="{9D8B030D-6E8A-4147-A177-3AD203B41FA5}">
                      <a16:colId xmlns:a16="http://schemas.microsoft.com/office/drawing/2014/main" val="3136351437"/>
                    </a:ext>
                  </a:extLst>
                </a:gridCol>
                <a:gridCol w="3270216">
                  <a:extLst>
                    <a:ext uri="{9D8B030D-6E8A-4147-A177-3AD203B41FA5}">
                      <a16:colId xmlns:a16="http://schemas.microsoft.com/office/drawing/2014/main" val="3508489412"/>
                    </a:ext>
                  </a:extLst>
                </a:gridCol>
              </a:tblGrid>
              <a:tr h="452376">
                <a:tc gridSpan="2">
                  <a:txBody>
                    <a:bodyPr/>
                    <a:lstStyle/>
                    <a:p>
                      <a:pPr algn="ctr" fontAlgn="b"/>
                      <a:r>
                        <a:rPr lang="fr-CH" sz="1100" b="1" i="0" u="sng" strike="noStrike" baseline="0" dirty="0" smtClean="0">
                          <a:solidFill>
                            <a:schemeClr val="tx1"/>
                          </a:solidFill>
                          <a:effectLst/>
                          <a:latin typeface="Arial" panose="020B0604020202020204" pitchFamily="34" charset="0"/>
                        </a:rPr>
                        <a:t>Structure actuelle du Règlement financier et de </a:t>
                      </a:r>
                      <a:r>
                        <a:rPr lang="fr-CH" sz="1100" b="1" i="0" u="sng" strike="noStrike" baseline="0" dirty="0" smtClean="0">
                          <a:solidFill>
                            <a:schemeClr val="tx1"/>
                          </a:solidFill>
                          <a:effectLst/>
                          <a:latin typeface="Arial" panose="020B0604020202020204" pitchFamily="34" charset="0"/>
                        </a:rPr>
                        <a:t/>
                      </a:r>
                      <a:br>
                        <a:rPr lang="fr-CH" sz="1100" b="1" i="0" u="sng" strike="noStrike" baseline="0" dirty="0" smtClean="0">
                          <a:solidFill>
                            <a:schemeClr val="tx1"/>
                          </a:solidFill>
                          <a:effectLst/>
                          <a:latin typeface="Arial" panose="020B0604020202020204" pitchFamily="34" charset="0"/>
                        </a:rPr>
                      </a:br>
                      <a:r>
                        <a:rPr lang="fr-CH" sz="1100" b="1" i="0" u="sng" strike="noStrike" baseline="0" dirty="0" smtClean="0">
                          <a:solidFill>
                            <a:schemeClr val="tx1"/>
                          </a:solidFill>
                          <a:effectLst/>
                          <a:latin typeface="Arial" panose="020B0604020202020204" pitchFamily="34" charset="0"/>
                        </a:rPr>
                        <a:t>son </a:t>
                      </a:r>
                      <a:r>
                        <a:rPr lang="fr-CH" sz="1100" b="1" i="0" u="sng" strike="noStrike" baseline="0" dirty="0" smtClean="0">
                          <a:solidFill>
                            <a:schemeClr val="tx1"/>
                          </a:solidFill>
                          <a:effectLst/>
                          <a:latin typeface="Arial" panose="020B0604020202020204" pitchFamily="34" charset="0"/>
                        </a:rPr>
                        <a:t>règlement </a:t>
                      </a:r>
                      <a:r>
                        <a:rPr lang="fr-CH" sz="1100" b="1" i="0" u="sng" strike="noStrike" baseline="0" dirty="0" smtClean="0">
                          <a:solidFill>
                            <a:schemeClr val="tx1"/>
                          </a:solidFill>
                          <a:effectLst/>
                          <a:latin typeface="Arial" panose="020B0604020202020204" pitchFamily="34" charset="0"/>
                        </a:rPr>
                        <a:t>d’exécution</a:t>
                      </a:r>
                      <a:endParaRPr lang="en-US" sz="1100" b="1" i="0" u="sng" strike="noStrike" baseline="0" dirty="0" smtClean="0">
                        <a:solidFill>
                          <a:schemeClr val="tx1"/>
                        </a:solidFill>
                        <a:effectLst/>
                        <a:latin typeface="Arial" panose="020B0604020202020204" pitchFamily="34" charset="0"/>
                      </a:endParaRPr>
                    </a:p>
                    <a:p>
                      <a:pPr algn="ctr" fontAlgn="b"/>
                      <a:endParaRPr lang="en-US" sz="800" b="1" i="0" u="sng" strike="noStrike" dirty="0">
                        <a:solidFill>
                          <a:srgbClr val="000000"/>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tc hMerge="1">
                  <a:txBody>
                    <a:bodyPr/>
                    <a:lstStyle/>
                    <a:p>
                      <a:endParaRPr lang="en-US"/>
                    </a:p>
                  </a:txBody>
                  <a:tcPr/>
                </a:tc>
                <a:extLst>
                  <a:ext uri="{0D108BD9-81ED-4DB2-BD59-A6C34878D82A}">
                    <a16:rowId xmlns:a16="http://schemas.microsoft.com/office/drawing/2014/main" val="902332742"/>
                  </a:ext>
                </a:extLst>
              </a:tr>
              <a:tr h="218696">
                <a:tc>
                  <a:txBody>
                    <a:bodyPr/>
                    <a:lstStyle/>
                    <a:p>
                      <a:pPr marL="85725" indent="0" algn="l" rtl="0" fontAlgn="ctr"/>
                      <a:r>
                        <a:rPr lang="en-US" sz="700" b="0" i="0" u="none" strike="noStrike" dirty="0" smtClean="0">
                          <a:solidFill>
                            <a:schemeClr val="tx1"/>
                          </a:solidFill>
                          <a:effectLst/>
                          <a:latin typeface="+mj-lt"/>
                        </a:rPr>
                        <a:t>CHAPITRE PREMIER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DISPOSITIONS GÉNÉRALES</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2265437708"/>
                  </a:ext>
                </a:extLst>
              </a:tr>
              <a:tr h="133763">
                <a:tc>
                  <a:txBody>
                    <a:bodyPr/>
                    <a:lstStyle/>
                    <a:p>
                      <a:pPr marL="85725" indent="0" algn="l" rtl="0" fontAlgn="ctr"/>
                      <a:r>
                        <a:rPr lang="en-US" sz="700" b="0" i="0" u="none" strike="noStrike" dirty="0" smtClean="0">
                          <a:solidFill>
                            <a:schemeClr val="tx1"/>
                          </a:solidFill>
                          <a:effectLst/>
                          <a:latin typeface="+mj-lt"/>
                        </a:rPr>
                        <a:t>CHAPITRE 2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LE PROGRAMME ET BUDGET</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1344628649"/>
                  </a:ext>
                </a:extLst>
              </a:tr>
              <a:tr h="133763">
                <a:tc>
                  <a:txBody>
                    <a:bodyPr/>
                    <a:lstStyle/>
                    <a:p>
                      <a:pPr marL="85725" indent="0" algn="l" rtl="0" fontAlgn="ctr"/>
                      <a:r>
                        <a:rPr lang="en-US" sz="700" b="0" i="0" u="none" strike="noStrike" dirty="0" smtClean="0">
                          <a:solidFill>
                            <a:schemeClr val="tx1"/>
                          </a:solidFill>
                          <a:effectLst/>
                          <a:latin typeface="+mj-lt"/>
                        </a:rPr>
                        <a:t>CHAPITRE 3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FONDS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1539229125"/>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A. CONTRIBUTIONS STATUTAIRES</a:t>
                      </a:r>
                      <a:r>
                        <a:rPr lang="en-US" sz="700" b="0" i="0" u="none" strike="noStrike" dirty="0" smtClean="0">
                          <a:solidFill>
                            <a:schemeClr val="tx1"/>
                          </a:solidFill>
                          <a:effectLst/>
                          <a:latin typeface="Arial" panose="020B0604020202020204" pitchFamily="34" charset="0"/>
                        </a:rPr>
                        <a:t>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439596477"/>
                  </a:ext>
                </a:extLst>
              </a:tr>
              <a:tr h="12748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B. TAXES</a:t>
                      </a:r>
                      <a:endParaRPr lang="en-US" sz="700" b="0" i="0" u="none" strike="noStrike" baseline="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861321149"/>
                  </a:ext>
                </a:extLst>
              </a:tr>
              <a:tr h="147315">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fr-CH" sz="700" b="0" i="0" u="none" strike="noStrike" baseline="0" dirty="0" smtClean="0">
                          <a:solidFill>
                            <a:schemeClr val="tx1"/>
                          </a:solidFill>
                          <a:effectLst/>
                          <a:latin typeface="Arial" panose="020B0604020202020204" pitchFamily="34" charset="0"/>
                        </a:rPr>
                        <a:t>C. CONTRIBUTIONS VOLONTAIRES, DONS ET DONATIONS</a:t>
                      </a:r>
                      <a:r>
                        <a:rPr lang="en-US" sz="700" b="0" i="0" u="none" strike="noStrike" dirty="0" smtClean="0">
                          <a:solidFill>
                            <a:schemeClr val="tx1"/>
                          </a:solidFill>
                          <a:effectLst/>
                          <a:latin typeface="Arial" panose="020B0604020202020204" pitchFamily="34" charset="0"/>
                        </a:rPr>
                        <a:t>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2712696063"/>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D. RECETTES ACCESSOIRES</a:t>
                      </a:r>
                      <a:r>
                        <a:rPr lang="en-US" sz="700" b="0" i="0" u="none" strike="noStrike" dirty="0" smtClean="0">
                          <a:solidFill>
                            <a:schemeClr val="tx1"/>
                          </a:solidFill>
                          <a:effectLst/>
                          <a:latin typeface="Arial" panose="020B0604020202020204" pitchFamily="34" charset="0"/>
                        </a:rPr>
                        <a:t>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2515323450"/>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E. ENCAISSEMENTS</a:t>
                      </a:r>
                      <a:r>
                        <a:rPr lang="en-US" sz="700" b="0" i="0" u="none" strike="noStrike" dirty="0" smtClean="0">
                          <a:solidFill>
                            <a:schemeClr val="tx1"/>
                          </a:solidFill>
                          <a:effectLst/>
                          <a:latin typeface="Arial" panose="020B0604020202020204" pitchFamily="34" charset="0"/>
                        </a:rPr>
                        <a:t>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1852548278"/>
                  </a:ext>
                </a:extLst>
              </a:tr>
              <a:tr h="136199">
                <a:tc>
                  <a:txBody>
                    <a:bodyPr/>
                    <a:lstStyle/>
                    <a:p>
                      <a:pPr marL="85725" indent="0" algn="l" rtl="0" fontAlgn="ctr"/>
                      <a:r>
                        <a:rPr lang="en-US" sz="700" b="0" i="0" u="none" strike="noStrike" dirty="0" smtClean="0">
                          <a:solidFill>
                            <a:schemeClr val="tx1"/>
                          </a:solidFill>
                          <a:effectLst/>
                          <a:latin typeface="+mj-lt"/>
                        </a:rPr>
                        <a:t>CHAPITRE 4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DÉPÔT DES FONDS</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4214377766"/>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A. COMPTES INTERNES</a:t>
                      </a:r>
                      <a:r>
                        <a:rPr lang="en-US" sz="700" b="0" i="0" u="none" strike="noStrike" dirty="0" smtClean="0">
                          <a:solidFill>
                            <a:schemeClr val="tx1"/>
                          </a:solidFill>
                          <a:effectLst/>
                          <a:latin typeface="Arial" panose="020B0604020202020204" pitchFamily="34" charset="0"/>
                        </a:rPr>
                        <a:t>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224241674"/>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B. COMPTES BANCAIRES</a:t>
                      </a:r>
                      <a:endParaRPr lang="en-US" sz="700" b="0" i="0" u="none" strike="noStrike" baseline="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760288707"/>
                  </a:ext>
                </a:extLst>
              </a:tr>
              <a:tr h="136199">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C. PLACEMENTS</a:t>
                      </a:r>
                      <a:endParaRPr lang="en-US" sz="700" b="0" i="0" u="none" strike="noStrike" baseline="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022701066"/>
                  </a:ext>
                </a:extLst>
              </a:tr>
              <a:tr h="133763">
                <a:tc>
                  <a:txBody>
                    <a:bodyPr/>
                    <a:lstStyle/>
                    <a:p>
                      <a:pPr marL="85725" indent="0" algn="l" rtl="0" fontAlgn="ctr"/>
                      <a:r>
                        <a:rPr lang="en-US" sz="700" b="0" i="0" u="none" strike="noStrike" dirty="0" smtClean="0">
                          <a:solidFill>
                            <a:schemeClr val="tx1"/>
                          </a:solidFill>
                          <a:effectLst/>
                          <a:latin typeface="+mj-lt"/>
                        </a:rPr>
                        <a:t>CHAPITRE 5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UTILISATION DES FONDS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532660590"/>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A. OUVERTURE DE CRÉDITS</a:t>
                      </a:r>
                      <a:endParaRPr lang="en-US" sz="700" b="0" i="0" u="none" strike="noStrike" baseline="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282221814"/>
                  </a:ext>
                </a:extLst>
              </a:tr>
              <a:tr h="176935">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fr-CH" sz="700" b="0" i="0" u="none" strike="noStrike" baseline="0" dirty="0" smtClean="0">
                          <a:solidFill>
                            <a:schemeClr val="tx1"/>
                          </a:solidFill>
                          <a:effectLst/>
                          <a:latin typeface="Arial" panose="020B0604020202020204" pitchFamily="34" charset="0"/>
                        </a:rPr>
                        <a:t>B. ENGAGEMENTS DE DÉPENSES ET DÉPENSES</a:t>
                      </a:r>
                      <a:r>
                        <a:rPr lang="en-US" sz="700" b="0" i="0" u="none" strike="noStrike" dirty="0" smtClean="0">
                          <a:solidFill>
                            <a:schemeClr val="tx1"/>
                          </a:solidFill>
                          <a:effectLst/>
                          <a:latin typeface="Arial" panose="020B0604020202020204" pitchFamily="34" charset="0"/>
                        </a:rPr>
                        <a:t> </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556306284"/>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C. ACHATS</a:t>
                      </a:r>
                      <a:endParaRPr lang="en-US" sz="700" b="0" i="0" u="none" strike="noStrike" baseline="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302407415"/>
                  </a:ext>
                </a:extLst>
              </a:tr>
              <a:tr h="133763">
                <a:tc>
                  <a:txBody>
                    <a:bodyPr/>
                    <a:lstStyle/>
                    <a:p>
                      <a:pPr algn="ctr" rtl="0" fontAlgn="ct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baseline="0" dirty="0" smtClean="0">
                          <a:solidFill>
                            <a:schemeClr val="tx1"/>
                          </a:solidFill>
                          <a:effectLst/>
                          <a:latin typeface="Arial" panose="020B0604020202020204" pitchFamily="34" charset="0"/>
                        </a:rPr>
                        <a:t>D. GESTION DES BIENS</a:t>
                      </a:r>
                      <a:endParaRPr lang="en-US" sz="700" b="0" i="0" u="none" strike="noStrike" baseline="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868224369"/>
                  </a:ext>
                </a:extLst>
              </a:tr>
              <a:tr h="133763">
                <a:tc>
                  <a:txBody>
                    <a:bodyPr/>
                    <a:lstStyle/>
                    <a:p>
                      <a:pPr marL="85725" indent="0" algn="l" rtl="0" fontAlgn="ctr"/>
                      <a:r>
                        <a:rPr lang="en-US" sz="700" b="0" i="0" u="none" strike="noStrike" dirty="0" smtClean="0">
                          <a:solidFill>
                            <a:schemeClr val="tx1"/>
                          </a:solidFill>
                          <a:effectLst/>
                          <a:latin typeface="+mj-lt"/>
                        </a:rPr>
                        <a:t>CHAPITRE 6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COMPTABILITÉ</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803772168"/>
                  </a:ext>
                </a:extLst>
              </a:tr>
              <a:tr h="133763">
                <a:tc>
                  <a:txBody>
                    <a:bodyPr/>
                    <a:lstStyle/>
                    <a:p>
                      <a:pPr marL="85725" indent="0" algn="l" rtl="0" fontAlgn="ctr"/>
                      <a:r>
                        <a:rPr lang="en-US" sz="700" b="0" i="0" u="none" strike="noStrike" dirty="0" smtClean="0">
                          <a:solidFill>
                            <a:schemeClr val="tx1"/>
                          </a:solidFill>
                          <a:effectLst/>
                          <a:latin typeface="+mj-lt"/>
                        </a:rPr>
                        <a:t>CHAPITRE 7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fr-CH" sz="700" b="0" i="0" u="none" strike="noStrike" dirty="0" smtClean="0">
                          <a:solidFill>
                            <a:schemeClr val="tx1"/>
                          </a:solidFill>
                          <a:effectLst/>
                          <a:latin typeface="Arial" panose="020B0604020202020204" pitchFamily="34" charset="0"/>
                        </a:rPr>
                        <a:t>CHARTE DE LA SUPERVISION INTERNE</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2564562233"/>
                  </a:ext>
                </a:extLst>
              </a:tr>
              <a:tr h="127483">
                <a:tc>
                  <a:txBody>
                    <a:bodyPr/>
                    <a:lstStyle/>
                    <a:p>
                      <a:pPr marL="85725" indent="0" algn="l" rtl="0" fontAlgn="ctr"/>
                      <a:r>
                        <a:rPr lang="en-US" sz="700" b="0" i="0" u="none" strike="noStrike" dirty="0" smtClean="0">
                          <a:solidFill>
                            <a:schemeClr val="tx1"/>
                          </a:solidFill>
                          <a:effectLst/>
                          <a:latin typeface="+mj-lt"/>
                        </a:rPr>
                        <a:t>CHAPITRE 8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VÉRIFICATEUR EXTERNE DES COMPTES</a:t>
                      </a:r>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1098182364"/>
                  </a:ext>
                </a:extLst>
              </a:tr>
              <a:tr h="227424">
                <a:tc>
                  <a:txBody>
                    <a:bodyPr/>
                    <a:lstStyle/>
                    <a:p>
                      <a:pPr marL="85725" indent="0" algn="l" rtl="0" fontAlgn="ctr"/>
                      <a:r>
                        <a:rPr lang="en-US" sz="700" b="0" i="0" u="none" strike="noStrike" dirty="0" smtClean="0">
                          <a:solidFill>
                            <a:schemeClr val="tx1"/>
                          </a:solidFill>
                          <a:effectLst/>
                          <a:latin typeface="+mj-lt"/>
                        </a:rPr>
                        <a:t>CHAPITRE 9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fr-CH" sz="700" b="0" i="0" u="none" strike="noStrike" dirty="0" smtClean="0">
                          <a:solidFill>
                            <a:schemeClr val="tx1"/>
                          </a:solidFill>
                          <a:effectLst/>
                          <a:latin typeface="Arial" panose="020B0604020202020204" pitchFamily="34" charset="0"/>
                        </a:rPr>
                        <a:t>ORGANE CONSULTATIF INDÉPENDANT DE SURVEILLANCE</a:t>
                      </a:r>
                      <a:endParaRPr lang="en-US" sz="700" b="0" i="0" u="none" strike="noStrike" dirty="0">
                        <a:solidFill>
                          <a:schemeClr val="tx1"/>
                        </a:solidFill>
                        <a:effectLst/>
                        <a:latin typeface="Arial" panose="020B0604020202020204" pitchFamily="34" charset="0"/>
                      </a:endParaRPr>
                    </a:p>
                  </a:txBody>
                  <a:tcPr marL="5336" marR="5336" marT="5336" marB="0" anchor="ctr">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984264842"/>
                  </a:ext>
                </a:extLst>
              </a:tr>
              <a:tr h="133763">
                <a:tc>
                  <a:txBody>
                    <a:bodyPr/>
                    <a:lstStyle/>
                    <a:p>
                      <a:pPr marL="85725" indent="0" algn="l" rtl="0" fontAlgn="ctr"/>
                      <a:r>
                        <a:rPr lang="en-US" sz="700" b="0" i="0" u="none" strike="noStrike" dirty="0" smtClean="0">
                          <a:solidFill>
                            <a:schemeClr val="tx1"/>
                          </a:solidFill>
                          <a:effectLst/>
                          <a:latin typeface="+mj-lt"/>
                        </a:rPr>
                        <a:t>CHAPITRE 10 </a:t>
                      </a:r>
                      <a:endParaRPr lang="en-US" sz="700" b="0" i="0" u="none" strike="noStrike" dirty="0">
                        <a:solidFill>
                          <a:schemeClr val="tx1"/>
                        </a:solidFill>
                        <a:effectLst/>
                        <a:latin typeface="+mj-lt"/>
                      </a:endParaRPr>
                    </a:p>
                  </a:txBody>
                  <a:tcPr marL="5336" marR="5336" marT="5336" marB="0" anchor="ctr">
                    <a:lnL>
                      <a:noFill/>
                    </a:lnL>
                    <a:lnR>
                      <a:noFill/>
                    </a:lnR>
                    <a:lnT>
                      <a:noFill/>
                    </a:lnT>
                    <a:lnB>
                      <a:noFill/>
                    </a:lnB>
                    <a:solidFill>
                      <a:schemeClr val="bg2">
                        <a:lumMod val="20000"/>
                        <a:lumOff val="80000"/>
                      </a:schemeClr>
                    </a:solidFill>
                  </a:tcPr>
                </a:tc>
                <a:tc>
                  <a:txBody>
                    <a:bodyPr/>
                    <a:lstStyle/>
                    <a:p>
                      <a:pPr algn="l" fontAlgn="b"/>
                      <a:r>
                        <a:rPr lang="en-US" sz="700" b="0" i="0" u="none" strike="noStrike" dirty="0" smtClean="0">
                          <a:solidFill>
                            <a:schemeClr val="tx1"/>
                          </a:solidFill>
                          <a:effectLst/>
                          <a:latin typeface="Arial" panose="020B0604020202020204" pitchFamily="34" charset="0"/>
                        </a:rPr>
                        <a:t>DISPOSITIONS FINALES</a:t>
                      </a:r>
                      <a:endParaRPr lang="en-US" sz="700" b="0" i="0" u="none" strike="noStrike" dirty="0">
                        <a:solidFill>
                          <a:schemeClr val="tx1"/>
                        </a:solidFill>
                        <a:effectLst/>
                        <a:latin typeface="Arial" panose="020B0604020202020204" pitchFamily="34" charset="0"/>
                      </a:endParaRPr>
                    </a:p>
                  </a:txBody>
                  <a:tcPr marL="5336" marR="5336" marT="5336" marB="0">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1671544459"/>
                  </a:ext>
                </a:extLst>
              </a:tr>
              <a:tr h="133763">
                <a:tc>
                  <a:txBody>
                    <a:bodyPr/>
                    <a:lstStyle/>
                    <a:p>
                      <a:pPr algn="l" fontAlgn="b"/>
                      <a:endParaRPr lang="en-US" sz="700" b="0" i="0" u="none" strike="noStrike" dirty="0">
                        <a:solidFill>
                          <a:schemeClr val="tx1"/>
                        </a:solidFill>
                        <a:effectLst/>
                        <a:latin typeface="+mj-lt"/>
                      </a:endParaRPr>
                    </a:p>
                  </a:txBody>
                  <a:tcPr marL="5336" marR="5336" marT="5336" marB="0" anchor="b">
                    <a:lnL>
                      <a:noFill/>
                    </a:lnL>
                    <a:lnR>
                      <a:noFill/>
                    </a:lnR>
                    <a:lnT>
                      <a:noFill/>
                    </a:lnT>
                    <a:lnB>
                      <a:noFill/>
                    </a:lnB>
                    <a:solidFill>
                      <a:schemeClr val="bg2">
                        <a:lumMod val="20000"/>
                        <a:lumOff val="80000"/>
                      </a:schemeClr>
                    </a:solidFill>
                  </a:tcPr>
                </a:tc>
                <a:tc>
                  <a:txBody>
                    <a:bodyPr/>
                    <a:lstStyle/>
                    <a:p>
                      <a:pPr algn="l" fontAlgn="b"/>
                      <a:r>
                        <a:rPr lang="en-US" sz="700" b="0" i="0" u="none" strike="noStrike" dirty="0">
                          <a:solidFill>
                            <a:schemeClr val="tx1"/>
                          </a:solidFill>
                          <a:effectLst/>
                          <a:latin typeface="Arial" panose="020B0604020202020204" pitchFamily="34" charset="0"/>
                        </a:rPr>
                        <a:t>ANNEXES</a:t>
                      </a: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281523430"/>
                  </a:ext>
                </a:extLst>
              </a:tr>
              <a:tr h="133763">
                <a:tc>
                  <a:txBody>
                    <a:bodyPr/>
                    <a:lstStyle/>
                    <a:p>
                      <a:pPr algn="l" fontAlgn="b"/>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tc>
                  <a:txBody>
                    <a:bodyPr/>
                    <a:lstStyle/>
                    <a:p>
                      <a:pPr algn="l" fontAlgn="b"/>
                      <a:r>
                        <a:rPr lang="fr-CH" sz="700" b="0" i="0" u="none" strike="noStrike" baseline="0" noProof="0" dirty="0" smtClean="0">
                          <a:solidFill>
                            <a:schemeClr val="tx1"/>
                          </a:solidFill>
                          <a:effectLst/>
                          <a:latin typeface="Arial" panose="020B0604020202020204" pitchFamily="34" charset="0"/>
                        </a:rPr>
                        <a:t>Annexe I : Charte de la supervision interne de l’OMPI</a:t>
                      </a:r>
                      <a:endParaRPr lang="fr-CH" sz="700" b="0" i="0" u="none" strike="noStrike" baseline="0" noProof="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187396305"/>
                  </a:ext>
                </a:extLst>
              </a:tr>
              <a:tr h="133763">
                <a:tc>
                  <a:txBody>
                    <a:bodyPr/>
                    <a:lstStyle/>
                    <a:p>
                      <a:pPr algn="l" fontAlgn="b"/>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tc>
                  <a:txBody>
                    <a:bodyPr/>
                    <a:lstStyle/>
                    <a:p>
                      <a:pPr algn="l" fontAlgn="b"/>
                      <a:r>
                        <a:rPr lang="fr-CH" sz="700" b="0" i="0" u="none" strike="noStrike" baseline="0" dirty="0" smtClean="0">
                          <a:solidFill>
                            <a:schemeClr val="tx1"/>
                          </a:solidFill>
                          <a:effectLst/>
                          <a:latin typeface="Arial" panose="020B0604020202020204" pitchFamily="34" charset="0"/>
                        </a:rPr>
                        <a:t>Annexe II : Mandat pour la vérification externe des comptes</a:t>
                      </a:r>
                      <a:endParaRPr lang="en-US" sz="700" b="0" i="0" u="none" strike="noStrike" baseline="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346399598"/>
                  </a:ext>
                </a:extLst>
              </a:tr>
              <a:tr h="491715">
                <a:tc>
                  <a:txBody>
                    <a:bodyPr/>
                    <a:lstStyle/>
                    <a:p>
                      <a:pPr algn="l" fontAlgn="b"/>
                      <a:endParaRPr lang="en-US" sz="700" b="0" i="0" u="none" strike="noStrike"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tc>
                  <a:txBody>
                    <a:bodyPr/>
                    <a:lstStyle/>
                    <a:p>
                      <a:pPr algn="l" fontAlgn="b"/>
                      <a:r>
                        <a:rPr lang="fr-CH" sz="700" b="0" i="0" u="none" strike="noStrike" baseline="0" dirty="0" smtClean="0">
                          <a:solidFill>
                            <a:schemeClr val="tx1"/>
                          </a:solidFill>
                          <a:effectLst/>
                          <a:latin typeface="Arial" panose="020B0604020202020204" pitchFamily="34" charset="0"/>
                        </a:rPr>
                        <a:t>Ann</a:t>
                      </a:r>
                      <a:r>
                        <a:rPr lang="fr-CH" sz="700" b="0" i="0" u="none" strike="noStrike" kern="0" baseline="0" dirty="0" smtClean="0">
                          <a:solidFill>
                            <a:schemeClr val="tx1"/>
                          </a:solidFill>
                          <a:effectLst/>
                          <a:latin typeface="Arial" panose="020B0604020202020204" pitchFamily="34" charset="0"/>
                        </a:rPr>
                        <a:t>exe </a:t>
                      </a:r>
                      <a:r>
                        <a:rPr lang="fr-CH" sz="700" b="0" i="0" u="none" strike="noStrike" baseline="0" dirty="0" smtClean="0">
                          <a:solidFill>
                            <a:schemeClr val="tx1"/>
                          </a:solidFill>
                          <a:effectLst/>
                          <a:latin typeface="Arial" panose="020B0604020202020204" pitchFamily="34" charset="0"/>
                        </a:rPr>
                        <a:t>III : </a:t>
                      </a:r>
                      <a:r>
                        <a:rPr lang="fr-CH" sz="700" b="0" i="0" u="none" strike="noStrike" baseline="0" noProof="0" dirty="0" smtClean="0">
                          <a:solidFill>
                            <a:schemeClr val="tx1"/>
                          </a:solidFill>
                          <a:effectLst/>
                          <a:latin typeface="Arial" panose="020B0604020202020204" pitchFamily="34" charset="0"/>
                        </a:rPr>
                        <a:t>Mandat de l’Organe consultatif indépendant de surveillance </a:t>
                      </a:r>
                    </a:p>
                    <a:p>
                      <a:pPr algn="l" fontAlgn="b"/>
                      <a:r>
                        <a:rPr lang="fr-CH" sz="700" b="0" i="0" u="none" strike="noStrike" baseline="0" noProof="0" dirty="0" smtClean="0">
                          <a:solidFill>
                            <a:schemeClr val="tx1"/>
                          </a:solidFill>
                          <a:effectLst/>
                          <a:latin typeface="Arial" panose="020B0604020202020204" pitchFamily="34" charset="0"/>
                        </a:rPr>
                        <a:t>                   de l’OMPI</a:t>
                      </a:r>
                      <a:endParaRPr lang="fr-CH" sz="700" b="0" i="0" u="none" strike="noStrike" noProof="0" dirty="0" smtClean="0">
                        <a:solidFill>
                          <a:schemeClr val="tx1"/>
                        </a:solidFill>
                        <a:effectLst/>
                        <a:latin typeface="Arial" panose="020B0604020202020204" pitchFamily="34" charset="0"/>
                      </a:endParaRPr>
                    </a:p>
                    <a:p>
                      <a:pPr algn="l" fontAlgn="b"/>
                      <a:r>
                        <a:rPr lang="fr-CH" sz="700" b="0" i="0" u="none" strike="noStrike" dirty="0" smtClean="0">
                          <a:solidFill>
                            <a:schemeClr val="tx1"/>
                          </a:solidFill>
                          <a:effectLst/>
                          <a:latin typeface="Arial" panose="020B0604020202020204" pitchFamily="34" charset="0"/>
                        </a:rPr>
                        <a:t>Annexe </a:t>
                      </a:r>
                      <a:r>
                        <a:rPr lang="fr-CH" sz="700" b="0" i="0" u="none" strike="noStrike" dirty="0" smtClean="0">
                          <a:solidFill>
                            <a:schemeClr val="tx1"/>
                          </a:solidFill>
                          <a:effectLst/>
                          <a:latin typeface="Arial" panose="020B0604020202020204" pitchFamily="34" charset="0"/>
                        </a:rPr>
                        <a:t>IV : Procédure de sélection des </a:t>
                      </a:r>
                      <a:r>
                        <a:rPr lang="fr-CH" sz="700" b="0" i="0" u="none" strike="noStrike" noProof="0" dirty="0" smtClean="0">
                          <a:solidFill>
                            <a:schemeClr val="tx1"/>
                          </a:solidFill>
                          <a:effectLst/>
                          <a:latin typeface="Arial" panose="020B0604020202020204" pitchFamily="34" charset="0"/>
                        </a:rPr>
                        <a:t>membres de l’Organe consultatif</a:t>
                      </a:r>
                      <a:endParaRPr lang="fr-CH" sz="700" b="0" i="0" u="none" strike="noStrike" baseline="0" noProof="0" dirty="0" smtClean="0">
                        <a:solidFill>
                          <a:schemeClr val="tx1"/>
                        </a:solidFill>
                        <a:effectLst/>
                        <a:latin typeface="Arial" panose="020B0604020202020204" pitchFamily="34" charset="0"/>
                      </a:endParaRPr>
                    </a:p>
                    <a:p>
                      <a:pPr algn="l" fontAlgn="b"/>
                      <a:r>
                        <a:rPr lang="fr-CH" sz="700" b="0" i="0" u="none" strike="noStrike" baseline="0" noProof="0" dirty="0" smtClean="0">
                          <a:solidFill>
                            <a:schemeClr val="tx1"/>
                          </a:solidFill>
                          <a:effectLst/>
                          <a:latin typeface="Arial" panose="020B0604020202020204" pitchFamily="34" charset="0"/>
                        </a:rPr>
                        <a:t>                   </a:t>
                      </a:r>
                      <a:r>
                        <a:rPr lang="fr-CH" sz="700" b="0" i="0" u="none" strike="noStrike" noProof="0" dirty="0" smtClean="0">
                          <a:solidFill>
                            <a:schemeClr val="tx1"/>
                          </a:solidFill>
                          <a:effectLst/>
                          <a:latin typeface="Arial" panose="020B0604020202020204" pitchFamily="34" charset="0"/>
                        </a:rPr>
                        <a:t>indépendant </a:t>
                      </a:r>
                      <a:r>
                        <a:rPr lang="fr-CH" sz="700" b="0" i="0" u="none" strike="noStrike" baseline="0" noProof="0" dirty="0" smtClean="0">
                          <a:solidFill>
                            <a:schemeClr val="tx1"/>
                          </a:solidFill>
                          <a:effectLst/>
                          <a:latin typeface="Arial" panose="020B0604020202020204" pitchFamily="34" charset="0"/>
                        </a:rPr>
                        <a:t>de surveillance de l’OMPI</a:t>
                      </a:r>
                      <a:endParaRPr lang="fr-CH" sz="700" b="0" i="0" u="none" strike="noStrike" noProof="0" dirty="0">
                        <a:solidFill>
                          <a:schemeClr val="tx1"/>
                        </a:solidFill>
                        <a:effectLst/>
                        <a:latin typeface="Arial" panose="020B0604020202020204" pitchFamily="34" charset="0"/>
                      </a:endParaRPr>
                    </a:p>
                  </a:txBody>
                  <a:tcPr marL="5336" marR="5336" marT="5336" marB="0" anchor="b">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510533416"/>
                  </a:ext>
                </a:extLst>
              </a:tr>
            </a:tbl>
          </a:graphicData>
        </a:graphic>
      </p:graphicFrame>
      <p:sp>
        <p:nvSpPr>
          <p:cNvPr id="8" name="Right Arrow 7"/>
          <p:cNvSpPr/>
          <p:nvPr>
            <p:custDataLst>
              <p:tags r:id="rId3"/>
            </p:custDataLst>
          </p:nvPr>
        </p:nvSpPr>
        <p:spPr>
          <a:xfrm>
            <a:off x="4103947" y="2427736"/>
            <a:ext cx="360040" cy="2880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aphicFrame>
        <p:nvGraphicFramePr>
          <p:cNvPr id="9" name="Table 8"/>
          <p:cNvGraphicFramePr>
            <a:graphicFrameLocks noGrp="1"/>
          </p:cNvGraphicFramePr>
          <p:nvPr>
            <p:custDataLst>
              <p:tags r:id="rId4"/>
            </p:custDataLst>
            <p:extLst>
              <p:ext uri="{D42A27DB-BD31-4B8C-83A1-F6EECF244321}">
                <p14:modId xmlns:p14="http://schemas.microsoft.com/office/powerpoint/2010/main" val="3100898823"/>
              </p:ext>
            </p:extLst>
          </p:nvPr>
        </p:nvGraphicFramePr>
        <p:xfrm>
          <a:off x="4499992" y="593325"/>
          <a:ext cx="4608512" cy="4543020"/>
        </p:xfrm>
        <a:graphic>
          <a:graphicData uri="http://schemas.openxmlformats.org/drawingml/2006/table">
            <a:tbl>
              <a:tblPr/>
              <a:tblGrid>
                <a:gridCol w="604396">
                  <a:extLst>
                    <a:ext uri="{9D8B030D-6E8A-4147-A177-3AD203B41FA5}">
                      <a16:colId xmlns:a16="http://schemas.microsoft.com/office/drawing/2014/main" val="3961013973"/>
                    </a:ext>
                  </a:extLst>
                </a:gridCol>
                <a:gridCol w="4004116">
                  <a:extLst>
                    <a:ext uri="{9D8B030D-6E8A-4147-A177-3AD203B41FA5}">
                      <a16:colId xmlns:a16="http://schemas.microsoft.com/office/drawing/2014/main" val="2536748128"/>
                    </a:ext>
                  </a:extLst>
                </a:gridCol>
              </a:tblGrid>
              <a:tr h="369107">
                <a:tc gridSpan="2">
                  <a:txBody>
                    <a:bodyPr/>
                    <a:lstStyle/>
                    <a:p>
                      <a:pPr algn="ctr" fontAlgn="b"/>
                      <a:r>
                        <a:rPr lang="fr-CH" sz="1100" b="1" i="0" u="sng" strike="noStrike" baseline="0" dirty="0" smtClean="0">
                          <a:solidFill>
                            <a:schemeClr val="tx1"/>
                          </a:solidFill>
                          <a:effectLst/>
                          <a:latin typeface="Arial" panose="020B0604020202020204" pitchFamily="34" charset="0"/>
                        </a:rPr>
                        <a:t>Structure proposée pour le Règlement financier et </a:t>
                      </a:r>
                      <a:r>
                        <a:rPr lang="fr-CH" sz="1100" b="1" i="0" u="sng" strike="noStrike" baseline="0" dirty="0" smtClean="0">
                          <a:solidFill>
                            <a:schemeClr val="tx1"/>
                          </a:solidFill>
                          <a:effectLst/>
                          <a:latin typeface="Arial" panose="020B0604020202020204" pitchFamily="34" charset="0"/>
                        </a:rPr>
                        <a:t/>
                      </a:r>
                      <a:br>
                        <a:rPr lang="fr-CH" sz="1100" b="1" i="0" u="sng" strike="noStrike" baseline="0" dirty="0" smtClean="0">
                          <a:solidFill>
                            <a:schemeClr val="tx1"/>
                          </a:solidFill>
                          <a:effectLst/>
                          <a:latin typeface="Arial" panose="020B0604020202020204" pitchFamily="34" charset="0"/>
                        </a:rPr>
                      </a:br>
                      <a:r>
                        <a:rPr lang="fr-CH" sz="1100" b="1" i="0" u="sng" strike="noStrike" baseline="0" dirty="0" smtClean="0">
                          <a:solidFill>
                            <a:schemeClr val="tx1"/>
                          </a:solidFill>
                          <a:effectLst/>
                          <a:latin typeface="Arial" panose="020B0604020202020204" pitchFamily="34" charset="0"/>
                        </a:rPr>
                        <a:t>son </a:t>
                      </a:r>
                      <a:r>
                        <a:rPr lang="fr-CH" sz="1100" b="1" i="0" u="sng" strike="noStrike" baseline="0" dirty="0" smtClean="0">
                          <a:solidFill>
                            <a:schemeClr val="tx1"/>
                          </a:solidFill>
                          <a:effectLst/>
                          <a:latin typeface="Arial" panose="020B0604020202020204" pitchFamily="34" charset="0"/>
                        </a:rPr>
                        <a:t>règlement </a:t>
                      </a:r>
                      <a:r>
                        <a:rPr lang="fr-CH" sz="1100" b="1" i="0" u="sng" strike="noStrike" baseline="0" dirty="0" smtClean="0">
                          <a:solidFill>
                            <a:schemeClr val="tx1"/>
                          </a:solidFill>
                          <a:effectLst/>
                          <a:latin typeface="Arial" panose="020B0604020202020204" pitchFamily="34" charset="0"/>
                        </a:rPr>
                        <a:t>d’exécution</a:t>
                      </a:r>
                      <a:endParaRPr lang="en-150" sz="1100" b="1" i="0" u="sng" strike="noStrike" baseline="0" dirty="0" smtClean="0">
                        <a:solidFill>
                          <a:schemeClr val="tx1"/>
                        </a:solidFill>
                        <a:effectLst/>
                        <a:latin typeface="Arial" panose="020B0604020202020204" pitchFamily="34" charset="0"/>
                      </a:endParaRPr>
                    </a:p>
                    <a:p>
                      <a:pPr algn="ctr" fontAlgn="b"/>
                      <a:endParaRPr lang="en-US" sz="300" b="1" i="0" u="sng" strike="noStrike" dirty="0">
                        <a:solidFill>
                          <a:schemeClr val="tx1"/>
                        </a:solidFill>
                        <a:effectLst/>
                        <a:latin typeface="Arial" panose="020B0604020202020204" pitchFamily="34" charset="0"/>
                      </a:endParaRPr>
                    </a:p>
                  </a:txBody>
                  <a:tcPr marL="3011" marR="3011" marT="3011" marB="0" anchor="b">
                    <a:lnL>
                      <a:noFill/>
                    </a:lnL>
                    <a:lnR>
                      <a:noFill/>
                    </a:lnR>
                    <a:lnT>
                      <a:noFill/>
                    </a:lnT>
                    <a:lnB>
                      <a:noFill/>
                    </a:lnB>
                    <a:solidFill>
                      <a:schemeClr val="accent5"/>
                    </a:solidFill>
                  </a:tcPr>
                </a:tc>
                <a:tc hMerge="1">
                  <a:txBody>
                    <a:bodyPr/>
                    <a:lstStyle/>
                    <a:p>
                      <a:endParaRPr lang="en-US"/>
                    </a:p>
                  </a:txBody>
                  <a:tcPr/>
                </a:tc>
                <a:extLst>
                  <a:ext uri="{0D108BD9-81ED-4DB2-BD59-A6C34878D82A}">
                    <a16:rowId xmlns:a16="http://schemas.microsoft.com/office/drawing/2014/main" val="3466512008"/>
                  </a:ext>
                </a:extLst>
              </a:tr>
              <a:tr h="207973">
                <a:tc>
                  <a:txBody>
                    <a:bodyPr/>
                    <a:lstStyle/>
                    <a:p>
                      <a:pPr algn="l" fontAlgn="b"/>
                      <a:r>
                        <a:rPr lang="en-US" sz="700" b="0" i="0" u="none" strike="noStrike" dirty="0" smtClean="0">
                          <a:solidFill>
                            <a:schemeClr val="tx1"/>
                          </a:solidFill>
                          <a:effectLst/>
                          <a:latin typeface="Arial" panose="020B0604020202020204" pitchFamily="34" charset="0"/>
                        </a:rPr>
                        <a:t>CHAPITRE PREMIER</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algn="l" fontAlgn="b"/>
                      <a:r>
                        <a:rPr lang="fr-CH" sz="700" b="1" i="0" u="none" strike="noStrike" dirty="0" smtClean="0">
                          <a:solidFill>
                            <a:schemeClr val="tx1"/>
                          </a:solidFill>
                          <a:effectLst/>
                          <a:latin typeface="Arial" panose="020B0604020202020204" pitchFamily="34" charset="0"/>
                        </a:rPr>
                        <a:t>Dispositions générales et principes</a:t>
                      </a:r>
                      <a:endParaRPr lang="en-US" sz="700" b="1"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48780770"/>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a:pPr>
                      <a:r>
                        <a:rPr lang="fr-CH" sz="700" b="0" i="0" u="none" strike="noStrike" dirty="0" smtClean="0">
                          <a:solidFill>
                            <a:schemeClr val="tx1"/>
                          </a:solidFill>
                          <a:effectLst/>
                          <a:latin typeface="Arial" panose="020B0604020202020204" pitchFamily="34" charset="0"/>
                        </a:rPr>
                        <a:t>Portée et application</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4221318686"/>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2"/>
                      </a:pPr>
                      <a:r>
                        <a:rPr lang="fr-CH" sz="700" b="0" i="0" u="none" strike="noStrike" dirty="0" smtClean="0">
                          <a:solidFill>
                            <a:schemeClr val="tx1"/>
                          </a:solidFill>
                          <a:effectLst/>
                          <a:latin typeface="Arial" panose="020B0604020202020204" pitchFamily="34" charset="0"/>
                        </a:rPr>
                        <a:t>Principes directeurs</a:t>
                      </a:r>
                      <a:r>
                        <a:rPr lang="en-150" sz="700" b="0" i="0" u="none" strike="noStrike" baseline="0" dirty="0" smtClean="0">
                          <a:solidFill>
                            <a:schemeClr val="tx1"/>
                          </a:solidFill>
                          <a:effectLst/>
                          <a:latin typeface="Arial" panose="020B0604020202020204" pitchFamily="34" charset="0"/>
                        </a:rPr>
                        <a:t> </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305354670"/>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3"/>
                      </a:pPr>
                      <a:r>
                        <a:rPr lang="fr-CH" sz="700" b="0" i="0" u="none" strike="noStrike" baseline="0" dirty="0" smtClean="0">
                          <a:solidFill>
                            <a:schemeClr val="tx1"/>
                          </a:solidFill>
                          <a:effectLst/>
                          <a:latin typeface="Arial" panose="020B0604020202020204" pitchFamily="34" charset="0"/>
                        </a:rPr>
                        <a:t>Responsabilité et obligation redditionnelle</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4144776344"/>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4"/>
                      </a:pPr>
                      <a:r>
                        <a:rPr lang="fr-CH" sz="700" b="0" i="0" u="none" strike="noStrike" dirty="0" smtClean="0">
                          <a:solidFill>
                            <a:schemeClr val="tx1"/>
                          </a:solidFill>
                          <a:effectLst/>
                          <a:latin typeface="Arial" panose="020B0604020202020204" pitchFamily="34" charset="0"/>
                        </a:rPr>
                        <a:t>Période de planification et exercice financier</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1836910481"/>
                  </a:ext>
                </a:extLst>
              </a:tr>
              <a:tr h="105434">
                <a:tc>
                  <a:txBody>
                    <a:bodyPr/>
                    <a:lstStyle/>
                    <a:p>
                      <a:pPr algn="l" fontAlgn="b"/>
                      <a:r>
                        <a:rPr lang="en-US" sz="700" b="0" i="0" u="none" strike="noStrike" dirty="0" smtClean="0">
                          <a:solidFill>
                            <a:schemeClr val="tx1"/>
                          </a:solidFill>
                          <a:effectLst/>
                          <a:latin typeface="Arial" panose="020B0604020202020204" pitchFamily="34" charset="0"/>
                        </a:rPr>
                        <a:t>CHAPITRE 2</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algn="l" fontAlgn="b"/>
                      <a:r>
                        <a:rPr lang="fr-CH" sz="700" b="1" i="0" u="none" strike="noStrike" dirty="0" smtClean="0">
                          <a:solidFill>
                            <a:schemeClr val="tx1"/>
                          </a:solidFill>
                          <a:effectLst/>
                          <a:latin typeface="Arial" panose="020B0604020202020204" pitchFamily="34" charset="0"/>
                        </a:rPr>
                        <a:t>Planification</a:t>
                      </a:r>
                      <a:r>
                        <a:rPr lang="en-150" sz="700" b="1" i="0" u="none" strike="noStrike" dirty="0" smtClean="0">
                          <a:solidFill>
                            <a:schemeClr val="tx1"/>
                          </a:solidFill>
                          <a:effectLst/>
                          <a:latin typeface="Arial" panose="020B0604020202020204" pitchFamily="34" charset="0"/>
                        </a:rPr>
                        <a:t> </a:t>
                      </a:r>
                      <a:endParaRPr lang="en-US" sz="700" b="1"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536783757"/>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a:pPr>
                      <a:r>
                        <a:rPr lang="fr-CH" sz="700" b="0" i="0" u="none" strike="noStrike" dirty="0" smtClean="0">
                          <a:solidFill>
                            <a:schemeClr val="tx1"/>
                          </a:solidFill>
                          <a:effectLst/>
                          <a:latin typeface="Arial" panose="020B0604020202020204" pitchFamily="34" charset="0"/>
                        </a:rPr>
                        <a:t>Recettes</a:t>
                      </a:r>
                      <a:r>
                        <a:rPr lang="en-150" sz="700" b="1" i="0" u="none" strike="noStrike" dirty="0" smtClean="0">
                          <a:solidFill>
                            <a:schemeClr val="tx1"/>
                          </a:solidFill>
                          <a:effectLst/>
                          <a:latin typeface="Arial" panose="020B0604020202020204" pitchFamily="34" charset="0"/>
                        </a:rPr>
                        <a:t> </a:t>
                      </a:r>
                      <a:endParaRPr lang="en-US" sz="700" b="1"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615822245"/>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lvl="1" algn="l" fontAlgn="b"/>
                      <a:r>
                        <a:rPr lang="fr-CH" sz="700" b="0" i="0" u="none" strike="noStrike" dirty="0" smtClean="0">
                          <a:solidFill>
                            <a:schemeClr val="tx1"/>
                          </a:solidFill>
                          <a:effectLst/>
                          <a:latin typeface="Arial" panose="020B0604020202020204" pitchFamily="34" charset="0"/>
                        </a:rPr>
                        <a:t>A. Taxes</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262035900"/>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lvl="1" algn="l" fontAlgn="b"/>
                      <a:r>
                        <a:rPr lang="fr-CH" sz="700" b="0" i="0" u="none" strike="noStrike" dirty="0" smtClean="0">
                          <a:solidFill>
                            <a:schemeClr val="tx1"/>
                          </a:solidFill>
                          <a:effectLst/>
                          <a:latin typeface="Arial" panose="020B0604020202020204" pitchFamily="34" charset="0"/>
                        </a:rPr>
                        <a:t>B. Contributions statutaires </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2214934424"/>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lvl="1" algn="l" fontAlgn="b"/>
                      <a:r>
                        <a:rPr lang="fr-CH" sz="700" b="0" i="0" u="none" strike="noStrike" dirty="0" smtClean="0">
                          <a:solidFill>
                            <a:schemeClr val="tx1"/>
                          </a:solidFill>
                          <a:effectLst/>
                          <a:latin typeface="Arial" panose="020B0604020202020204" pitchFamily="34" charset="0"/>
                        </a:rPr>
                        <a:t>C. Recettes accessoires</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1447121123"/>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lvl="1" algn="l" fontAlgn="b"/>
                      <a:r>
                        <a:rPr lang="en-US" sz="700" b="0" i="0" u="none" strike="noStrike" dirty="0" smtClean="0">
                          <a:solidFill>
                            <a:schemeClr val="tx1"/>
                          </a:solidFill>
                          <a:effectLst/>
                          <a:latin typeface="Arial" panose="020B0604020202020204" pitchFamily="34" charset="0"/>
                        </a:rPr>
                        <a:t>D. </a:t>
                      </a:r>
                      <a:r>
                        <a:rPr lang="fr-CH" sz="700" b="0" i="0" u="none" strike="noStrike" noProof="0" dirty="0" smtClean="0">
                          <a:solidFill>
                            <a:schemeClr val="tx1"/>
                          </a:solidFill>
                          <a:effectLst/>
                          <a:latin typeface="Arial" panose="020B0604020202020204" pitchFamily="34" charset="0"/>
                        </a:rPr>
                        <a:t>Contributions financières volontaires</a:t>
                      </a:r>
                      <a:endParaRPr lang="fr-CH" sz="700" b="0" i="0" u="none" strike="noStrike" noProof="0"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1628106826"/>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lvl="1" algn="l" fontAlgn="b"/>
                      <a:r>
                        <a:rPr lang="en-US" sz="700" b="0" i="0" u="none" strike="noStrike" dirty="0" smtClean="0">
                          <a:solidFill>
                            <a:schemeClr val="tx1"/>
                          </a:solidFill>
                          <a:effectLst/>
                          <a:latin typeface="Arial" panose="020B0604020202020204" pitchFamily="34" charset="0"/>
                        </a:rPr>
                        <a:t>E. Dons et donations</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1253501542"/>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2"/>
                      </a:pPr>
                      <a:r>
                        <a:rPr lang="fr-CH" sz="700" b="0" i="0" u="none" strike="noStrike" dirty="0" smtClean="0">
                          <a:solidFill>
                            <a:schemeClr val="tx1"/>
                          </a:solidFill>
                          <a:effectLst/>
                          <a:latin typeface="Arial" panose="020B0604020202020204" pitchFamily="34" charset="0"/>
                        </a:rPr>
                        <a:t>Programme de travail et budget</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106480250"/>
                  </a:ext>
                </a:extLst>
              </a:tr>
              <a:tr h="10543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700" b="0" i="0" u="none" strike="noStrike" dirty="0" smtClean="0">
                          <a:solidFill>
                            <a:schemeClr val="tx1"/>
                          </a:solidFill>
                          <a:effectLst/>
                          <a:latin typeface="Arial" panose="020B0604020202020204" pitchFamily="34" charset="0"/>
                        </a:rPr>
                        <a:t>CHAPITRE 3</a:t>
                      </a:r>
                    </a:p>
                  </a:txBody>
                  <a:tcPr marL="3011" marR="3011" marT="3011" marB="0">
                    <a:lnL>
                      <a:noFill/>
                    </a:lnL>
                    <a:lnR>
                      <a:noFill/>
                    </a:lnR>
                    <a:lnT>
                      <a:noFill/>
                    </a:lnT>
                    <a:lnB>
                      <a:noFill/>
                    </a:lnB>
                    <a:solidFill>
                      <a:schemeClr val="accent5"/>
                    </a:solidFill>
                  </a:tcPr>
                </a:tc>
                <a:tc>
                  <a:txBody>
                    <a:bodyPr/>
                    <a:lstStyle/>
                    <a:p>
                      <a:pPr algn="l" fontAlgn="b"/>
                      <a:r>
                        <a:rPr lang="fr-CH" sz="700" b="1" i="0" u="none" strike="noStrike" dirty="0" smtClean="0">
                          <a:solidFill>
                            <a:schemeClr val="tx1"/>
                          </a:solidFill>
                          <a:effectLst/>
                          <a:latin typeface="Arial" panose="020B0604020202020204" pitchFamily="34" charset="0"/>
                        </a:rPr>
                        <a:t>Mise en œuvre</a:t>
                      </a:r>
                      <a:endParaRPr lang="en-US" sz="700" b="1"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2716231455"/>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marR="0" lvl="0" indent="-285750" algn="l" defTabSz="914400" rtl="0" eaLnBrk="1" fontAlgn="b" latinLnBrk="0" hangingPunct="1">
                        <a:lnSpc>
                          <a:spcPct val="100000"/>
                        </a:lnSpc>
                        <a:spcBef>
                          <a:spcPts val="0"/>
                        </a:spcBef>
                        <a:spcAft>
                          <a:spcPts val="0"/>
                        </a:spcAft>
                        <a:buClrTx/>
                        <a:buSzTx/>
                        <a:buFont typeface="+mj-lt"/>
                        <a:buAutoNum type="romanUcPeriod"/>
                        <a:tabLst/>
                        <a:defRPr/>
                      </a:pPr>
                      <a:r>
                        <a:rPr lang="fr-CH" sz="700" b="0" i="0" u="none" strike="noStrike" kern="1200" noProof="0" dirty="0" smtClean="0">
                          <a:solidFill>
                            <a:schemeClr val="tx1"/>
                          </a:solidFill>
                          <a:effectLst/>
                          <a:latin typeface="Arial" panose="020B0604020202020204" pitchFamily="34" charset="0"/>
                          <a:ea typeface="+mn-ea"/>
                          <a:cs typeface="+mn-cs"/>
                        </a:rPr>
                        <a:t>Dotations budgétaires</a:t>
                      </a:r>
                      <a:endParaRPr lang="fr-CH" sz="700" b="0" i="0" u="none" strike="noStrike" kern="1200" noProof="0" dirty="0">
                        <a:solidFill>
                          <a:schemeClr val="tx1"/>
                        </a:solidFill>
                        <a:effectLst/>
                        <a:latin typeface="Arial" panose="020B0604020202020204" pitchFamily="34" charset="0"/>
                        <a:ea typeface="+mn-ea"/>
                        <a:cs typeface="+mn-cs"/>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233969125"/>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marR="0" lvl="0" indent="-285750" algn="l" defTabSz="914400" rtl="0" eaLnBrk="1" fontAlgn="b" latinLnBrk="0" hangingPunct="1">
                        <a:lnSpc>
                          <a:spcPct val="100000"/>
                        </a:lnSpc>
                        <a:spcBef>
                          <a:spcPts val="0"/>
                        </a:spcBef>
                        <a:spcAft>
                          <a:spcPts val="0"/>
                        </a:spcAft>
                        <a:buClrTx/>
                        <a:buSzTx/>
                        <a:buFontTx/>
                        <a:buAutoNum type="romanUcPeriod" startAt="2"/>
                        <a:tabLst/>
                        <a:defRPr/>
                      </a:pPr>
                      <a:r>
                        <a:rPr lang="fr-CH" sz="700" b="0" i="0" u="none" strike="noStrike" kern="1200" dirty="0" smtClean="0">
                          <a:solidFill>
                            <a:schemeClr val="tx1"/>
                          </a:solidFill>
                          <a:effectLst/>
                          <a:latin typeface="Arial" panose="020B0604020202020204" pitchFamily="34" charset="0"/>
                          <a:ea typeface="+mn-ea"/>
                          <a:cs typeface="+mn-cs"/>
                        </a:rPr>
                        <a:t>Passation de marchés</a:t>
                      </a:r>
                      <a:endParaRPr lang="en-US" sz="700" b="0" i="0" u="none" strike="noStrike" kern="1200" dirty="0">
                        <a:solidFill>
                          <a:schemeClr val="tx1"/>
                        </a:solidFill>
                        <a:effectLst/>
                        <a:latin typeface="Arial" panose="020B0604020202020204" pitchFamily="34" charset="0"/>
                        <a:ea typeface="+mn-ea"/>
                        <a:cs typeface="+mn-cs"/>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891828316"/>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marR="0" lvl="0" indent="-285750" algn="l" defTabSz="914400" rtl="0" eaLnBrk="1" fontAlgn="b" latinLnBrk="0" hangingPunct="1">
                        <a:lnSpc>
                          <a:spcPct val="100000"/>
                        </a:lnSpc>
                        <a:spcBef>
                          <a:spcPts val="0"/>
                        </a:spcBef>
                        <a:spcAft>
                          <a:spcPts val="0"/>
                        </a:spcAft>
                        <a:buClrTx/>
                        <a:buSzTx/>
                        <a:buFont typeface="+mj-lt"/>
                        <a:buAutoNum type="romanUcPeriod" startAt="3"/>
                        <a:tabLst/>
                        <a:defRPr/>
                      </a:pPr>
                      <a:r>
                        <a:rPr lang="fr-CH" sz="700" b="0" i="0" u="none" strike="noStrike" kern="1200" dirty="0" smtClean="0">
                          <a:solidFill>
                            <a:schemeClr val="tx1"/>
                          </a:solidFill>
                          <a:effectLst/>
                          <a:latin typeface="Arial" panose="020B0604020202020204" pitchFamily="34" charset="0"/>
                          <a:ea typeface="+mn-ea"/>
                          <a:cs typeface="+mn-cs"/>
                        </a:rPr>
                        <a:t>Partenaires chargés de la mise en œuvre</a:t>
                      </a:r>
                      <a:r>
                        <a:rPr lang="en-US" sz="700" b="0" i="0" u="none" strike="noStrike" kern="1200" dirty="0" smtClean="0">
                          <a:solidFill>
                            <a:schemeClr val="tx1"/>
                          </a:solidFill>
                          <a:effectLst/>
                          <a:latin typeface="Arial" panose="020B0604020202020204" pitchFamily="34" charset="0"/>
                          <a:ea typeface="+mn-ea"/>
                          <a:cs typeface="+mn-cs"/>
                        </a:rPr>
                        <a:t> </a:t>
                      </a:r>
                      <a:endParaRPr lang="en-US" sz="700" b="0" i="0" u="none" strike="noStrike" kern="1200" dirty="0">
                        <a:solidFill>
                          <a:schemeClr val="tx1"/>
                        </a:solidFill>
                        <a:effectLst/>
                        <a:latin typeface="Arial" panose="020B0604020202020204" pitchFamily="34" charset="0"/>
                        <a:ea typeface="+mn-ea"/>
                        <a:cs typeface="+mn-cs"/>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246133652"/>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marR="0" lvl="0" indent="-285750" algn="l" defTabSz="914400" rtl="0" eaLnBrk="1" fontAlgn="b" latinLnBrk="0" hangingPunct="1">
                        <a:lnSpc>
                          <a:spcPct val="100000"/>
                        </a:lnSpc>
                        <a:spcBef>
                          <a:spcPts val="0"/>
                        </a:spcBef>
                        <a:spcAft>
                          <a:spcPts val="0"/>
                        </a:spcAft>
                        <a:buClrTx/>
                        <a:buSzTx/>
                        <a:buFont typeface="+mj-lt"/>
                        <a:buAutoNum type="romanUcPeriod" startAt="4"/>
                        <a:tabLst/>
                        <a:defRPr/>
                      </a:pPr>
                      <a:r>
                        <a:rPr lang="fr-CH" sz="700" b="0" i="0" u="none" strike="noStrike" kern="1200" dirty="0" smtClean="0">
                          <a:solidFill>
                            <a:schemeClr val="tx1"/>
                          </a:solidFill>
                          <a:effectLst/>
                          <a:latin typeface="Arial" panose="020B0604020202020204" pitchFamily="34" charset="0"/>
                          <a:ea typeface="+mn-ea"/>
                          <a:cs typeface="+mn-cs"/>
                        </a:rPr>
                        <a:t>Détention des actifs et gestion des biens</a:t>
                      </a:r>
                      <a:endParaRPr lang="en-US" sz="700" b="0" i="0" u="none" strike="noStrike" kern="1200" dirty="0" smtClean="0">
                        <a:solidFill>
                          <a:schemeClr val="tx1"/>
                        </a:solidFill>
                        <a:effectLst/>
                        <a:latin typeface="Arial" panose="020B0604020202020204" pitchFamily="34" charset="0"/>
                        <a:ea typeface="+mn-ea"/>
                        <a:cs typeface="+mn-cs"/>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048615823"/>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marR="0" lvl="0" indent="-285750" algn="l" defTabSz="914400" rtl="0" eaLnBrk="1" fontAlgn="b" latinLnBrk="0" hangingPunct="1">
                        <a:lnSpc>
                          <a:spcPct val="100000"/>
                        </a:lnSpc>
                        <a:spcBef>
                          <a:spcPts val="0"/>
                        </a:spcBef>
                        <a:spcAft>
                          <a:spcPts val="0"/>
                        </a:spcAft>
                        <a:buClrTx/>
                        <a:buSzTx/>
                        <a:buFont typeface="+mj-lt"/>
                        <a:buAutoNum type="romanUcPeriod" startAt="5"/>
                        <a:tabLst/>
                        <a:defRPr/>
                      </a:pPr>
                      <a:r>
                        <a:rPr lang="fr-CH" sz="700" b="0" i="0" u="none" strike="noStrike" kern="1200" noProof="0" dirty="0" smtClean="0">
                          <a:solidFill>
                            <a:schemeClr val="tx1"/>
                          </a:solidFill>
                          <a:effectLst/>
                          <a:latin typeface="Arial" panose="020B0604020202020204" pitchFamily="34" charset="0"/>
                          <a:ea typeface="+mn-ea"/>
                          <a:cs typeface="+mn-cs"/>
                        </a:rPr>
                        <a:t>Comptabilité</a:t>
                      </a:r>
                      <a:endParaRPr lang="fr-CH" sz="700" b="0" i="0" u="none" strike="noStrike" kern="1200" noProof="0" dirty="0">
                        <a:solidFill>
                          <a:schemeClr val="tx1"/>
                        </a:solidFill>
                        <a:effectLst/>
                        <a:latin typeface="Arial" panose="020B0604020202020204" pitchFamily="34" charset="0"/>
                        <a:ea typeface="+mn-ea"/>
                        <a:cs typeface="+mn-cs"/>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472537396"/>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marR="0" lvl="0" indent="-285750" algn="l" defTabSz="914400" rtl="0" eaLnBrk="1" fontAlgn="b" latinLnBrk="0" hangingPunct="1">
                        <a:lnSpc>
                          <a:spcPct val="100000"/>
                        </a:lnSpc>
                        <a:spcBef>
                          <a:spcPts val="0"/>
                        </a:spcBef>
                        <a:spcAft>
                          <a:spcPts val="0"/>
                        </a:spcAft>
                        <a:buClrTx/>
                        <a:buSzTx/>
                        <a:buFont typeface="+mj-lt"/>
                        <a:buAutoNum type="romanUcPeriod" startAt="6"/>
                        <a:tabLst/>
                        <a:defRPr/>
                      </a:pPr>
                      <a:r>
                        <a:rPr lang="fr-CH" sz="700" b="0" i="0" u="none" strike="noStrike" kern="1200" dirty="0" smtClean="0">
                          <a:solidFill>
                            <a:schemeClr val="tx1"/>
                          </a:solidFill>
                          <a:effectLst/>
                          <a:latin typeface="Arial" panose="020B0604020202020204" pitchFamily="34" charset="0"/>
                          <a:ea typeface="+mn-ea"/>
                          <a:cs typeface="+mn-cs"/>
                        </a:rPr>
                        <a:t>Gestion de la trésorerie et des placements</a:t>
                      </a:r>
                      <a:endParaRPr lang="en-US" sz="700" b="0" i="0" u="none" strike="noStrike" kern="1200" dirty="0">
                        <a:solidFill>
                          <a:schemeClr val="tx1"/>
                        </a:solidFill>
                        <a:effectLst/>
                        <a:latin typeface="Arial" panose="020B0604020202020204" pitchFamily="34" charset="0"/>
                        <a:ea typeface="+mn-ea"/>
                        <a:cs typeface="+mn-cs"/>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2560371128"/>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0" marR="0" lvl="0" indent="0" algn="l" defTabSz="914400" rtl="0" eaLnBrk="1" fontAlgn="b" latinLnBrk="0" hangingPunct="1">
                        <a:lnSpc>
                          <a:spcPct val="100000"/>
                        </a:lnSpc>
                        <a:spcBef>
                          <a:spcPts val="0"/>
                        </a:spcBef>
                        <a:spcAft>
                          <a:spcPts val="0"/>
                        </a:spcAft>
                        <a:buClrTx/>
                        <a:buSzTx/>
                        <a:buFont typeface="+mj-lt"/>
                        <a:buNone/>
                        <a:tabLst/>
                        <a:defRPr/>
                      </a:pPr>
                      <a:r>
                        <a:rPr lang="en-US" sz="700" b="0" i="0" u="none" strike="noStrike" kern="1200" dirty="0" smtClean="0">
                          <a:solidFill>
                            <a:srgbClr val="000000"/>
                          </a:solidFill>
                          <a:effectLst/>
                          <a:latin typeface="Arial" panose="020B0604020202020204" pitchFamily="34" charset="0"/>
                          <a:ea typeface="+mn-ea"/>
                          <a:cs typeface="+mn-cs"/>
                        </a:rPr>
                        <a:t>VII.     </a:t>
                      </a:r>
                      <a:r>
                        <a:rPr lang="en-US" sz="700" b="0" i="0" u="none" strike="noStrike" kern="1200" baseline="0" dirty="0" smtClean="0">
                          <a:solidFill>
                            <a:srgbClr val="000000"/>
                          </a:solidFill>
                          <a:effectLst/>
                          <a:latin typeface="Arial" panose="020B0604020202020204" pitchFamily="34" charset="0"/>
                          <a:ea typeface="+mn-ea"/>
                          <a:cs typeface="+mn-cs"/>
                        </a:rPr>
                        <a:t> </a:t>
                      </a:r>
                      <a:r>
                        <a:rPr lang="fr-CH" sz="700" b="0" i="0" u="none" strike="noStrike" kern="1200" baseline="0" noProof="0" dirty="0" smtClean="0">
                          <a:solidFill>
                            <a:srgbClr val="000000"/>
                          </a:solidFill>
                          <a:effectLst/>
                          <a:latin typeface="Arial" panose="020B0604020202020204" pitchFamily="34" charset="0"/>
                          <a:ea typeface="+mn-ea"/>
                          <a:cs typeface="+mn-cs"/>
                        </a:rPr>
                        <a:t>Versements à titre gracieux</a:t>
                      </a:r>
                      <a:endParaRPr lang="fr-CH" sz="700" b="0" i="0" u="none" strike="noStrike" kern="1200" noProof="0" dirty="0" smtClean="0">
                        <a:solidFill>
                          <a:srgbClr val="000000"/>
                        </a:solidFill>
                        <a:effectLst/>
                        <a:latin typeface="Arial" panose="020B0604020202020204" pitchFamily="34" charset="0"/>
                        <a:ea typeface="+mn-ea"/>
                        <a:cs typeface="+mn-cs"/>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1242176459"/>
                  </a:ext>
                </a:extLst>
              </a:tr>
              <a:tr h="105434">
                <a:tc>
                  <a:txBody>
                    <a:bodyPr/>
                    <a:lstStyle/>
                    <a:p>
                      <a:pPr algn="l" fontAlgn="b"/>
                      <a:r>
                        <a:rPr lang="en-US" sz="700" b="0" i="0" u="none" strike="noStrike" dirty="0" smtClean="0">
                          <a:solidFill>
                            <a:schemeClr val="tx1"/>
                          </a:solidFill>
                          <a:effectLst/>
                          <a:latin typeface="Arial" panose="020B0604020202020204" pitchFamily="34" charset="0"/>
                        </a:rPr>
                        <a:t>CHAPITRE 4</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algn="l" fontAlgn="b"/>
                      <a:r>
                        <a:rPr lang="fr-CH" sz="700" b="1" i="0" u="none" strike="noStrike" dirty="0" smtClean="0">
                          <a:solidFill>
                            <a:schemeClr val="tx1"/>
                          </a:solidFill>
                          <a:effectLst/>
                          <a:latin typeface="Arial" panose="020B0604020202020204" pitchFamily="34" charset="0"/>
                        </a:rPr>
                        <a:t>Rapports</a:t>
                      </a:r>
                      <a:endParaRPr lang="en-US" sz="700" b="1"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2128835016"/>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a:pPr>
                      <a:r>
                        <a:rPr lang="fr-CH" sz="700" b="0" i="0" u="none" strike="noStrike" dirty="0" smtClean="0">
                          <a:solidFill>
                            <a:schemeClr val="tx1"/>
                          </a:solidFill>
                          <a:effectLst/>
                          <a:latin typeface="Arial" panose="020B0604020202020204" pitchFamily="34" charset="0"/>
                        </a:rPr>
                        <a:t>États financiers</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471043887"/>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2"/>
                      </a:pPr>
                      <a:r>
                        <a:rPr lang="fr-CH" sz="700" b="0" i="0" u="none" strike="noStrike" dirty="0" smtClean="0">
                          <a:solidFill>
                            <a:schemeClr val="tx1"/>
                          </a:solidFill>
                          <a:effectLst/>
                          <a:latin typeface="Arial" panose="020B0604020202020204" pitchFamily="34" charset="0"/>
                        </a:rPr>
                        <a:t>Rapports sur la performance</a:t>
                      </a:r>
                      <a:endParaRPr lang="en-150" sz="700" b="0" i="0" u="none" strike="noStrike" dirty="0" smtClean="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844171865"/>
                  </a:ext>
                </a:extLst>
              </a:tr>
              <a:tr h="105434">
                <a:tc>
                  <a:txBody>
                    <a:bodyPr/>
                    <a:lstStyle/>
                    <a:p>
                      <a:pPr algn="l" fontAlgn="b"/>
                      <a:r>
                        <a:rPr lang="en-US" sz="700" b="0" i="0" u="none" strike="noStrike" dirty="0" smtClean="0">
                          <a:solidFill>
                            <a:schemeClr val="tx1"/>
                          </a:solidFill>
                          <a:effectLst/>
                          <a:latin typeface="Arial" panose="020B0604020202020204" pitchFamily="34" charset="0"/>
                        </a:rPr>
                        <a:t>CHAPITRE 5</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algn="l" fontAlgn="b"/>
                      <a:r>
                        <a:rPr lang="fr-CH" sz="700" b="1" i="0" u="none" strike="noStrike" dirty="0" smtClean="0">
                          <a:solidFill>
                            <a:schemeClr val="tx1"/>
                          </a:solidFill>
                          <a:effectLst/>
                          <a:latin typeface="Arial" panose="020B0604020202020204" pitchFamily="34" charset="0"/>
                        </a:rPr>
                        <a:t>Suivi et contrôle</a:t>
                      </a:r>
                      <a:endParaRPr lang="en-US" sz="700" b="1"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2819771201"/>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a:pPr>
                      <a:r>
                        <a:rPr lang="fr-CH" sz="700" b="0" i="0" u="none" strike="noStrike" dirty="0" smtClean="0">
                          <a:solidFill>
                            <a:schemeClr val="tx1"/>
                          </a:solidFill>
                          <a:effectLst/>
                          <a:latin typeface="Arial" panose="020B0604020202020204" pitchFamily="34" charset="0"/>
                        </a:rPr>
                        <a:t>Gestion des risques et suivi des performances</a:t>
                      </a:r>
                      <a:endParaRPr lang="en-150" sz="700" b="0" i="0" u="none" strike="noStrike" baseline="0" dirty="0" smtClean="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2209032507"/>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2"/>
                      </a:pPr>
                      <a:r>
                        <a:rPr lang="fr-CH" sz="700" b="0" i="0" u="none" strike="noStrike" dirty="0" smtClean="0">
                          <a:solidFill>
                            <a:schemeClr val="tx1"/>
                          </a:solidFill>
                          <a:effectLst/>
                          <a:latin typeface="Arial" panose="020B0604020202020204" pitchFamily="34" charset="0"/>
                        </a:rPr>
                        <a:t>Contrôle interne</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535669250"/>
                  </a:ext>
                </a:extLst>
              </a:tr>
              <a:tr h="10543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700" b="0" i="0" u="none" strike="noStrike" dirty="0" smtClean="0">
                          <a:solidFill>
                            <a:schemeClr val="tx1"/>
                          </a:solidFill>
                          <a:effectLst/>
                          <a:latin typeface="Arial" panose="020B0604020202020204" pitchFamily="34" charset="0"/>
                        </a:rPr>
                        <a:t>CHAPITRE 6</a:t>
                      </a:r>
                    </a:p>
                  </a:txBody>
                  <a:tcPr marL="3011" marR="3011" marT="3011" marB="0">
                    <a:lnL>
                      <a:noFill/>
                    </a:lnL>
                    <a:lnR>
                      <a:noFill/>
                    </a:lnR>
                    <a:lnT>
                      <a:noFill/>
                    </a:lnT>
                    <a:lnB>
                      <a:noFill/>
                    </a:lnB>
                    <a:solidFill>
                      <a:schemeClr val="accent5"/>
                    </a:solidFill>
                  </a:tcPr>
                </a:tc>
                <a:tc>
                  <a:txBody>
                    <a:bodyPr/>
                    <a:lstStyle/>
                    <a:p>
                      <a:pPr algn="l" fontAlgn="b"/>
                      <a:r>
                        <a:rPr lang="fr-CH" sz="700" b="1" i="0" u="none" strike="noStrike" dirty="0" smtClean="0">
                          <a:solidFill>
                            <a:schemeClr val="tx1"/>
                          </a:solidFill>
                          <a:effectLst/>
                          <a:latin typeface="Arial" panose="020B0604020202020204" pitchFamily="34" charset="0"/>
                        </a:rPr>
                        <a:t>Supervision indépendante</a:t>
                      </a:r>
                      <a:endParaRPr lang="en-150" sz="700" b="1" i="0" u="none" strike="noStrike" dirty="0" smtClean="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463452454"/>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a:pPr>
                      <a:r>
                        <a:rPr lang="fr-CH" sz="700" b="0" i="0" u="none" strike="noStrike" smtClean="0">
                          <a:solidFill>
                            <a:schemeClr val="tx1"/>
                          </a:solidFill>
                          <a:effectLst/>
                          <a:latin typeface="Arial" panose="020B0604020202020204" pitchFamily="34" charset="0"/>
                        </a:rPr>
                        <a:t>Supervision indépendante</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3474991759"/>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2"/>
                      </a:pPr>
                      <a:r>
                        <a:rPr lang="fr-CH" sz="700" b="0" i="0" u="none" strike="noStrike" baseline="0" smtClean="0">
                          <a:solidFill>
                            <a:schemeClr val="tx1"/>
                          </a:solidFill>
                          <a:effectLst/>
                          <a:latin typeface="Arial" panose="020B0604020202020204" pitchFamily="34" charset="0"/>
                        </a:rPr>
                        <a:t>Vérificateur externe des comptes</a:t>
                      </a:r>
                      <a:endParaRPr lang="en-US" sz="700" b="0" i="0" u="none" strike="noStrike" baseline="0"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859464438"/>
                  </a:ext>
                </a:extLst>
              </a:tr>
              <a:tr h="105434">
                <a:tc>
                  <a:txBody>
                    <a:bodyPr/>
                    <a:lstStyle/>
                    <a:p>
                      <a:pPr algn="l" fontAlgn="b"/>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marL="285750" indent="-285750" algn="l" fontAlgn="b">
                        <a:buFont typeface="+mj-lt"/>
                        <a:buAutoNum type="romanUcPeriod" startAt="3"/>
                      </a:pPr>
                      <a:r>
                        <a:rPr lang="fr-CH" sz="700" b="0" i="0" u="none" strike="noStrike" dirty="0" smtClean="0">
                          <a:solidFill>
                            <a:schemeClr val="tx1"/>
                          </a:solidFill>
                          <a:effectLst/>
                          <a:latin typeface="Arial" panose="020B0604020202020204" pitchFamily="34" charset="0"/>
                        </a:rPr>
                        <a:t>Organe consultatif indépendant de surveillance</a:t>
                      </a:r>
                      <a:endParaRPr lang="en-150" sz="700" b="0" i="0" u="none" strike="noStrike" dirty="0" smtClean="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1517406282"/>
                  </a:ext>
                </a:extLst>
              </a:tr>
              <a:tr h="651908">
                <a:tc>
                  <a:txBody>
                    <a:bodyPr/>
                    <a:lstStyle/>
                    <a:p>
                      <a:pPr algn="l" fontAlgn="b"/>
                      <a:r>
                        <a:rPr lang="en-US" sz="700" b="0" i="0" u="none" strike="noStrike" dirty="0" smtClean="0">
                          <a:solidFill>
                            <a:schemeClr val="tx1"/>
                          </a:solidFill>
                          <a:effectLst/>
                          <a:latin typeface="Arial" panose="020B0604020202020204" pitchFamily="34" charset="0"/>
                        </a:rPr>
                        <a:t>CHAPITRE 7</a:t>
                      </a:r>
                      <a:endParaRPr lang="en-US" sz="700" b="0" i="0" u="none" strike="noStrike"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tc>
                  <a:txBody>
                    <a:bodyPr/>
                    <a:lstStyle/>
                    <a:p>
                      <a:pPr algn="l" fontAlgn="b"/>
                      <a:r>
                        <a:rPr lang="fr-CH" sz="700" b="1" i="0" u="none" strike="noStrike" dirty="0" smtClean="0">
                          <a:solidFill>
                            <a:schemeClr val="tx1"/>
                          </a:solidFill>
                          <a:effectLst/>
                          <a:latin typeface="Arial" panose="020B0604020202020204" pitchFamily="34" charset="0"/>
                        </a:rPr>
                        <a:t>Définitions et annexes</a:t>
                      </a:r>
                      <a:endParaRPr lang="en-US" sz="700" b="0" i="0" u="none" strike="noStrike" baseline="0" dirty="0" smtClean="0">
                        <a:solidFill>
                          <a:schemeClr val="tx1"/>
                        </a:solidFill>
                        <a:effectLst/>
                        <a:latin typeface="Arial" panose="020B0604020202020204" pitchFamily="34" charset="0"/>
                      </a:endParaRPr>
                    </a:p>
                    <a:p>
                      <a:pPr algn="l" fontAlgn="b"/>
                      <a:r>
                        <a:rPr lang="en-US" sz="700" b="0" i="0" u="none" strike="noStrike" baseline="0" dirty="0" smtClean="0">
                          <a:solidFill>
                            <a:schemeClr val="tx1"/>
                          </a:solidFill>
                          <a:effectLst/>
                          <a:latin typeface="Arial" panose="020B0604020202020204" pitchFamily="34" charset="0"/>
                        </a:rPr>
                        <a:t>ANNEXES</a:t>
                      </a:r>
                    </a:p>
                    <a:p>
                      <a:pPr algn="l" fontAlgn="b"/>
                      <a:r>
                        <a:rPr lang="fr-CH" sz="700" b="0" i="0" u="none" strike="noStrike" baseline="0" noProof="0" dirty="0" smtClean="0">
                          <a:solidFill>
                            <a:schemeClr val="tx1"/>
                          </a:solidFill>
                          <a:effectLst/>
                          <a:latin typeface="Arial" panose="020B0604020202020204" pitchFamily="34" charset="0"/>
                        </a:rPr>
                        <a:t>Annexe I : Charte de la supervision interne de l’OMPI</a:t>
                      </a:r>
                    </a:p>
                    <a:p>
                      <a:pPr algn="l" fontAlgn="b"/>
                      <a:r>
                        <a:rPr lang="fr-CH" sz="700" b="0" i="0" u="none" strike="noStrike" baseline="0" dirty="0" smtClean="0">
                          <a:solidFill>
                            <a:schemeClr val="tx1"/>
                          </a:solidFill>
                          <a:effectLst/>
                          <a:latin typeface="Arial" panose="020B0604020202020204" pitchFamily="34" charset="0"/>
                        </a:rPr>
                        <a:t>Annexe </a:t>
                      </a:r>
                      <a:r>
                        <a:rPr lang="fr-CH" sz="700" b="0" i="0" u="none" strike="noStrike" baseline="0" dirty="0" smtClean="0">
                          <a:solidFill>
                            <a:schemeClr val="tx1"/>
                          </a:solidFill>
                          <a:effectLst/>
                          <a:latin typeface="Arial" panose="020B0604020202020204" pitchFamily="34" charset="0"/>
                        </a:rPr>
                        <a:t>II : Mandat pour la vérification externe des comptes</a:t>
                      </a:r>
                      <a:endParaRPr lang="en-US" sz="700" b="0" i="0" u="none" strike="noStrike" baseline="0" dirty="0" smtClean="0">
                        <a:solidFill>
                          <a:schemeClr val="tx1"/>
                        </a:solidFill>
                        <a:effectLst/>
                        <a:latin typeface="Arial" panose="020B0604020202020204" pitchFamily="34" charset="0"/>
                      </a:endParaRPr>
                    </a:p>
                    <a:p>
                      <a:pPr algn="l" fontAlgn="b"/>
                      <a:r>
                        <a:rPr lang="fr-CH" sz="700" b="0" i="0" u="none" strike="noStrike" baseline="0" dirty="0" smtClean="0">
                          <a:solidFill>
                            <a:schemeClr val="tx1"/>
                          </a:solidFill>
                          <a:effectLst/>
                          <a:latin typeface="Arial" panose="020B0604020202020204" pitchFamily="34" charset="0"/>
                        </a:rPr>
                        <a:t>Annexe III : Mandat de </a:t>
                      </a:r>
                      <a:r>
                        <a:rPr lang="fr-CH" sz="700" b="0" i="0" u="none" strike="noStrike" baseline="0" dirty="0" smtClean="0">
                          <a:solidFill>
                            <a:schemeClr val="tx1"/>
                          </a:solidFill>
                          <a:effectLst/>
                          <a:latin typeface="Arial" panose="020B0604020202020204" pitchFamily="34" charset="0"/>
                        </a:rPr>
                        <a:t>l’Organe </a:t>
                      </a:r>
                      <a:r>
                        <a:rPr lang="fr-CH" sz="700" b="0" i="0" u="none" strike="noStrike" baseline="0" dirty="0" smtClean="0">
                          <a:solidFill>
                            <a:schemeClr val="tx1"/>
                          </a:solidFill>
                          <a:effectLst/>
                          <a:latin typeface="Arial" panose="020B0604020202020204" pitchFamily="34" charset="0"/>
                        </a:rPr>
                        <a:t>consultatif indépendant de surveillance de </a:t>
                      </a:r>
                      <a:r>
                        <a:rPr lang="fr-CH" sz="700" b="0" i="0" u="none" strike="noStrike" baseline="0" dirty="0" smtClean="0">
                          <a:solidFill>
                            <a:schemeClr val="tx1"/>
                          </a:solidFill>
                          <a:effectLst/>
                          <a:latin typeface="Arial" panose="020B0604020202020204" pitchFamily="34" charset="0"/>
                        </a:rPr>
                        <a:t>l’OMPI</a:t>
                      </a:r>
                      <a:endParaRPr lang="en-US" sz="700" b="0" i="0" u="none" strike="noStrike" baseline="0" dirty="0" smtClean="0">
                        <a:solidFill>
                          <a:schemeClr val="tx1"/>
                        </a:solidFill>
                        <a:effectLst/>
                        <a:latin typeface="Arial" panose="020B0604020202020204" pitchFamily="34" charset="0"/>
                      </a:endParaRPr>
                    </a:p>
                    <a:p>
                      <a:pPr algn="l" fontAlgn="b"/>
                      <a:r>
                        <a:rPr lang="fr-CH" sz="700" b="0" i="0" u="none" strike="noStrike" baseline="0" dirty="0" smtClean="0">
                          <a:solidFill>
                            <a:schemeClr val="tx1"/>
                          </a:solidFill>
                          <a:effectLst/>
                          <a:latin typeface="Arial" panose="020B0604020202020204" pitchFamily="34" charset="0"/>
                        </a:rPr>
                        <a:t>Annexe IV : Procédure de sélection des membres de </a:t>
                      </a:r>
                      <a:r>
                        <a:rPr lang="fr-CH" sz="700" b="0" i="0" u="none" strike="noStrike" baseline="0" dirty="0" smtClean="0">
                          <a:solidFill>
                            <a:schemeClr val="tx1"/>
                          </a:solidFill>
                          <a:effectLst/>
                          <a:latin typeface="Arial" panose="020B0604020202020204" pitchFamily="34" charset="0"/>
                        </a:rPr>
                        <a:t>l’OCIS </a:t>
                      </a:r>
                      <a:r>
                        <a:rPr lang="fr-CH" sz="700" b="0" i="0" u="none" strike="noStrike" baseline="0" dirty="0" smtClean="0">
                          <a:solidFill>
                            <a:schemeClr val="tx1"/>
                          </a:solidFill>
                          <a:effectLst/>
                          <a:latin typeface="Arial" panose="020B0604020202020204" pitchFamily="34" charset="0"/>
                        </a:rPr>
                        <a:t>de </a:t>
                      </a:r>
                      <a:r>
                        <a:rPr lang="fr-CH" sz="700" b="0" i="0" u="none" strike="noStrike" baseline="0" dirty="0" smtClean="0">
                          <a:solidFill>
                            <a:schemeClr val="tx1"/>
                          </a:solidFill>
                          <a:effectLst/>
                          <a:latin typeface="Arial" panose="020B0604020202020204" pitchFamily="34" charset="0"/>
                        </a:rPr>
                        <a:t>l’OMPI</a:t>
                      </a:r>
                      <a:endParaRPr lang="en-US" sz="700" b="0" i="0" u="none" strike="noStrike" baseline="0" dirty="0">
                        <a:solidFill>
                          <a:schemeClr val="tx1"/>
                        </a:solidFill>
                        <a:effectLst/>
                        <a:latin typeface="Arial" panose="020B0604020202020204" pitchFamily="34" charset="0"/>
                      </a:endParaRPr>
                    </a:p>
                  </a:txBody>
                  <a:tcPr marL="3011" marR="3011" marT="3011" marB="0">
                    <a:lnL>
                      <a:noFill/>
                    </a:lnL>
                    <a:lnR>
                      <a:noFill/>
                    </a:lnR>
                    <a:lnT>
                      <a:noFill/>
                    </a:lnT>
                    <a:lnB>
                      <a:noFill/>
                    </a:lnB>
                    <a:solidFill>
                      <a:schemeClr val="accent5"/>
                    </a:solidFill>
                  </a:tcPr>
                </a:tc>
                <a:extLst>
                  <a:ext uri="{0D108BD9-81ED-4DB2-BD59-A6C34878D82A}">
                    <a16:rowId xmlns:a16="http://schemas.microsoft.com/office/drawing/2014/main" val="1775286065"/>
                  </a:ext>
                </a:extLst>
              </a:tr>
            </a:tbl>
          </a:graphicData>
        </a:graphic>
      </p:graphicFrame>
    </p:spTree>
    <p:extLst>
      <p:ext uri="{BB962C8B-B14F-4D97-AF65-F5344CB8AC3E}">
        <p14:creationId xmlns:p14="http://schemas.microsoft.com/office/powerpoint/2010/main" val="416739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563"/>
          </a:xfrm>
          <a:solidFill>
            <a:schemeClr val="accent1">
              <a:lumMod val="75000"/>
            </a:schemeClr>
          </a:solidFill>
          <a:ln>
            <a:solidFill>
              <a:srgbClr val="0070C0"/>
            </a:solidFill>
          </a:ln>
        </p:spPr>
        <p:txBody>
          <a:bodyPr/>
          <a:lstStyle/>
          <a:p>
            <a:pPr algn="ctr" eaLnBrk="1" hangingPunct="1"/>
            <a:r>
              <a:rPr lang="fr-FR" b="1" dirty="0" smtClean="0">
                <a:solidFill>
                  <a:srgbClr val="000000"/>
                </a:solidFill>
              </a:rPr>
              <a:t>Cadre réglementaire de l’OMPI </a:t>
            </a:r>
            <a:endParaRPr lang="fr-FR" b="1" dirty="0" smtClean="0">
              <a:solidFill>
                <a:srgbClr val="000000"/>
              </a:solidFill>
            </a:endParaRPr>
          </a:p>
        </p:txBody>
      </p:sp>
      <p:graphicFrame>
        <p:nvGraphicFramePr>
          <p:cNvPr id="6" name="Diagram 5"/>
          <p:cNvGraphicFramePr/>
          <p:nvPr>
            <p:custDataLst>
              <p:tags r:id="rId2"/>
            </p:custDataLst>
            <p:extLst>
              <p:ext uri="{D42A27DB-BD31-4B8C-83A1-F6EECF244321}">
                <p14:modId xmlns:p14="http://schemas.microsoft.com/office/powerpoint/2010/main" val="699542955"/>
              </p:ext>
            </p:extLst>
          </p:nvPr>
        </p:nvGraphicFramePr>
        <p:xfrm>
          <a:off x="457201" y="773979"/>
          <a:ext cx="3792995" cy="36492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p:cNvSpPr txBox="1"/>
          <p:nvPr>
            <p:custDataLst>
              <p:tags r:id="rId3"/>
            </p:custDataLst>
          </p:nvPr>
        </p:nvSpPr>
        <p:spPr>
          <a:xfrm>
            <a:off x="323529" y="4558358"/>
            <a:ext cx="8725329" cy="430887"/>
          </a:xfrm>
          <a:prstGeom prst="rect">
            <a:avLst/>
          </a:prstGeom>
          <a:solidFill>
            <a:schemeClr val="bg1"/>
          </a:solidFill>
          <a:ln>
            <a:solidFill>
              <a:srgbClr val="00B0F0"/>
            </a:solidFill>
          </a:ln>
        </p:spPr>
        <p:txBody>
          <a:bodyPr wrap="square" rtlCol="0">
            <a:spAutoFit/>
          </a:bodyPr>
          <a:lstStyle/>
          <a:p>
            <a:r>
              <a:rPr lang="fr-FR" sz="1100" dirty="0" smtClean="0"/>
              <a:t>La communication de contenus dont le caractère n’est pas normatif peut se faire au moyen d’une </a:t>
            </a:r>
            <a:r>
              <a:rPr lang="fr-FR" sz="1100" b="1" dirty="0" smtClean="0"/>
              <a:t>foire aux questions</a:t>
            </a:r>
            <a:r>
              <a:rPr lang="fr-FR" sz="1100" dirty="0" smtClean="0"/>
              <a:t>, de </a:t>
            </a:r>
            <a:r>
              <a:rPr lang="fr-FR" sz="1100" b="1" dirty="0" smtClean="0"/>
              <a:t>formulaires</a:t>
            </a:r>
            <a:r>
              <a:rPr lang="fr-FR" sz="1100" dirty="0" smtClean="0"/>
              <a:t>, de </a:t>
            </a:r>
            <a:r>
              <a:rPr lang="fr-FR" sz="1100" b="1" dirty="0" smtClean="0"/>
              <a:t>modèles</a:t>
            </a:r>
            <a:r>
              <a:rPr lang="fr-FR" sz="1100" dirty="0" smtClean="0"/>
              <a:t>, d’</a:t>
            </a:r>
            <a:r>
              <a:rPr lang="fr-FR" sz="1100" b="1" dirty="0" smtClean="0"/>
              <a:t>agents conversationnels (“</a:t>
            </a:r>
            <a:r>
              <a:rPr lang="fr-FR" sz="1100" b="1" dirty="0" err="1" smtClean="0"/>
              <a:t>chatbots</a:t>
            </a:r>
            <a:r>
              <a:rPr lang="fr-FR" sz="1100" b="1" dirty="0" smtClean="0"/>
              <a:t>”)</a:t>
            </a:r>
            <a:r>
              <a:rPr lang="fr-FR" sz="1100" dirty="0" smtClean="0"/>
              <a:t> et d’</a:t>
            </a:r>
            <a:r>
              <a:rPr lang="fr-FR" sz="1100" b="1" dirty="0" smtClean="0"/>
              <a:t>autres formats</a:t>
            </a:r>
            <a:r>
              <a:rPr lang="fr-FR" sz="1100" dirty="0" smtClean="0"/>
              <a:t>.</a:t>
            </a:r>
            <a:r>
              <a:rPr lang="fr-FR" sz="1100" b="1" dirty="0" smtClean="0"/>
              <a:t> </a:t>
            </a:r>
            <a:endParaRPr lang="fr-FR" sz="500" b="1" dirty="0"/>
          </a:p>
        </p:txBody>
      </p:sp>
      <p:graphicFrame>
        <p:nvGraphicFramePr>
          <p:cNvPr id="11" name="Table 10"/>
          <p:cNvGraphicFramePr>
            <a:graphicFrameLocks noGrp="1"/>
          </p:cNvGraphicFramePr>
          <p:nvPr>
            <p:custDataLst>
              <p:tags r:id="rId4"/>
            </p:custDataLst>
            <p:extLst>
              <p:ext uri="{D42A27DB-BD31-4B8C-83A1-F6EECF244321}">
                <p14:modId xmlns:p14="http://schemas.microsoft.com/office/powerpoint/2010/main" val="4101819649"/>
              </p:ext>
            </p:extLst>
          </p:nvPr>
        </p:nvGraphicFramePr>
        <p:xfrm>
          <a:off x="4427984" y="768143"/>
          <a:ext cx="4258816" cy="3739252"/>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val="2043265711"/>
                    </a:ext>
                  </a:extLst>
                </a:gridCol>
                <a:gridCol w="2458616">
                  <a:extLst>
                    <a:ext uri="{9D8B030D-6E8A-4147-A177-3AD203B41FA5}">
                      <a16:colId xmlns:a16="http://schemas.microsoft.com/office/drawing/2014/main" val="4267181492"/>
                    </a:ext>
                  </a:extLst>
                </a:gridCol>
              </a:tblGrid>
              <a:tr h="213997">
                <a:tc>
                  <a:txBody>
                    <a:bodyPr/>
                    <a:lstStyle/>
                    <a:p>
                      <a:r>
                        <a:rPr lang="fr-CH" sz="1100" noProof="0" dirty="0" smtClean="0">
                          <a:solidFill>
                            <a:schemeClr val="tx1"/>
                          </a:solidFill>
                        </a:rPr>
                        <a:t>Hiérarchie</a:t>
                      </a:r>
                      <a:endParaRPr lang="fr-CH" sz="1100" noProof="0" dirty="0">
                        <a:solidFill>
                          <a:schemeClr val="tx1"/>
                        </a:solidFill>
                      </a:endParaRPr>
                    </a:p>
                  </a:txBody>
                  <a:tcPr marL="51435" marR="51435" marT="25719" marB="25719"/>
                </a:tc>
                <a:tc>
                  <a:txBody>
                    <a:bodyPr/>
                    <a:lstStyle/>
                    <a:p>
                      <a:r>
                        <a:rPr lang="en-150" sz="1100" dirty="0" smtClean="0">
                          <a:solidFill>
                            <a:schemeClr val="tx1"/>
                          </a:solidFill>
                        </a:rPr>
                        <a:t>Description</a:t>
                      </a:r>
                      <a:endParaRPr lang="en-US" sz="1100" dirty="0">
                        <a:solidFill>
                          <a:schemeClr val="tx1"/>
                        </a:solidFill>
                      </a:endParaRPr>
                    </a:p>
                  </a:txBody>
                  <a:tcPr marL="51435" marR="51435" marT="25719" marB="25719"/>
                </a:tc>
                <a:extLst>
                  <a:ext uri="{0D108BD9-81ED-4DB2-BD59-A6C34878D82A}">
                    <a16:rowId xmlns:a16="http://schemas.microsoft.com/office/drawing/2014/main" val="3238796187"/>
                  </a:ext>
                </a:extLst>
              </a:tr>
              <a:tr h="1189357">
                <a:tc>
                  <a: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rPr>
                        <a:t>1. </a:t>
                      </a:r>
                      <a:r>
                        <a:rPr lang="fr-CH" sz="1100" b="1" dirty="0" smtClean="0">
                          <a:solidFill>
                            <a:schemeClr val="tx1"/>
                          </a:solidFill>
                        </a:rPr>
                        <a:t>Règlement, statut et autres décisions des organes directeurs</a:t>
                      </a:r>
                      <a:endParaRPr lang="en-US" sz="1100" b="1" dirty="0"/>
                    </a:p>
                  </a:txBody>
                  <a:tcPr marL="51435" marR="51435" marT="25719" marB="25719"/>
                </a:tc>
                <a:tc>
                  <a: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fr-CH" sz="1050" kern="1200" dirty="0" smtClean="0">
                          <a:solidFill>
                            <a:schemeClr val="dk1"/>
                          </a:solidFill>
                          <a:effectLst/>
                          <a:latin typeface="+mn-lt"/>
                          <a:ea typeface="+mn-ea"/>
                          <a:cs typeface="+mn-cs"/>
                        </a:rPr>
                        <a:t>Articles du Règlement financier et articles du Statut du personnel approuvés, respectivement, par </a:t>
                      </a:r>
                      <a:r>
                        <a:rPr lang="fr-CH" sz="1050" kern="1200" dirty="0" smtClean="0">
                          <a:solidFill>
                            <a:schemeClr val="dk1"/>
                          </a:solidFill>
                          <a:effectLst/>
                          <a:latin typeface="+mn-lt"/>
                          <a:ea typeface="+mn-ea"/>
                          <a:cs typeface="+mn-cs"/>
                        </a:rPr>
                        <a:t>l’Assemblée </a:t>
                      </a:r>
                      <a:r>
                        <a:rPr lang="fr-CH" sz="1050" kern="1200" dirty="0" smtClean="0">
                          <a:solidFill>
                            <a:schemeClr val="dk1"/>
                          </a:solidFill>
                          <a:effectLst/>
                          <a:latin typeface="+mn-lt"/>
                          <a:ea typeface="+mn-ea"/>
                          <a:cs typeface="+mn-cs"/>
                        </a:rPr>
                        <a:t>générale et le Comité de coordination;  autres décisions des organes directeurs</a:t>
                      </a:r>
                      <a:r>
                        <a:rPr lang="en-US" sz="1050" kern="1200" dirty="0" smtClean="0">
                          <a:solidFill>
                            <a:schemeClr val="dk1"/>
                          </a:solidFill>
                          <a:effectLst/>
                          <a:latin typeface="+mn-lt"/>
                          <a:ea typeface="+mn-ea"/>
                          <a:cs typeface="+mn-cs"/>
                        </a:rPr>
                        <a:t>. </a:t>
                      </a:r>
                    </a:p>
                    <a:p>
                      <a:pPr marL="0" marR="0" lvl="0" indent="0" algn="l" defTabSz="1097280" rtl="0" eaLnBrk="1" fontAlgn="auto" latinLnBrk="0" hangingPunct="1">
                        <a:lnSpc>
                          <a:spcPct val="100000"/>
                        </a:lnSpc>
                        <a:spcBef>
                          <a:spcPts val="0"/>
                        </a:spcBef>
                        <a:spcAft>
                          <a:spcPts val="0"/>
                        </a:spcAft>
                        <a:buClrTx/>
                        <a:buSzTx/>
                        <a:buFontTx/>
                        <a:buNone/>
                        <a:tabLst/>
                        <a:defRPr/>
                      </a:pPr>
                      <a:endParaRPr lang="en-US" sz="1050" dirty="0" smtClean="0"/>
                    </a:p>
                  </a:txBody>
                  <a:tcPr marL="51435" marR="51435" marT="25719" marB="25719"/>
                </a:tc>
                <a:extLst>
                  <a:ext uri="{0D108BD9-81ED-4DB2-BD59-A6C34878D82A}">
                    <a16:rowId xmlns:a16="http://schemas.microsoft.com/office/drawing/2014/main" val="2614408694"/>
                  </a:ext>
                </a:extLst>
              </a:tr>
              <a:tr h="701677">
                <a:tc>
                  <a:txBody>
                    <a:bodyPr/>
                    <a:lstStyle/>
                    <a:p>
                      <a:r>
                        <a:rPr lang="fr-CH" sz="1100" b="1" kern="1200" noProof="0" dirty="0" smtClean="0">
                          <a:solidFill>
                            <a:schemeClr val="tx1"/>
                          </a:solidFill>
                          <a:latin typeface="+mn-lt"/>
                          <a:ea typeface="+mn-ea"/>
                          <a:cs typeface="+mn-cs"/>
                        </a:rPr>
                        <a:t>2. Règlements d’exécution</a:t>
                      </a:r>
                      <a:endParaRPr lang="fr-CH" sz="1100" b="1" noProof="0" dirty="0"/>
                    </a:p>
                  </a:txBody>
                  <a:tcPr marL="51435" marR="51435" marT="25719" marB="25719"/>
                </a:tc>
                <a:tc>
                  <a:txBody>
                    <a:bodyPr/>
                    <a:lstStyle/>
                    <a:p>
                      <a:r>
                        <a:rPr lang="fr-CH" sz="1050" kern="1200" dirty="0" smtClean="0">
                          <a:solidFill>
                            <a:schemeClr val="dk1"/>
                          </a:solidFill>
                          <a:effectLst/>
                          <a:latin typeface="+mn-lt"/>
                          <a:ea typeface="+mn-ea"/>
                          <a:cs typeface="+mn-cs"/>
                        </a:rPr>
                        <a:t>Règlements établis par le Directeur général pour </a:t>
                      </a:r>
                      <a:r>
                        <a:rPr lang="fr-CH" sz="1050" kern="1200" dirty="0" smtClean="0">
                          <a:solidFill>
                            <a:schemeClr val="dk1"/>
                          </a:solidFill>
                          <a:effectLst/>
                          <a:latin typeface="+mn-lt"/>
                          <a:ea typeface="+mn-ea"/>
                          <a:cs typeface="+mn-cs"/>
                        </a:rPr>
                        <a:t>l’application </a:t>
                      </a:r>
                      <a:r>
                        <a:rPr lang="fr-CH" sz="1050" kern="1200" dirty="0" smtClean="0">
                          <a:solidFill>
                            <a:schemeClr val="dk1"/>
                          </a:solidFill>
                          <a:effectLst/>
                          <a:latin typeface="+mn-lt"/>
                          <a:ea typeface="+mn-ea"/>
                          <a:cs typeface="+mn-cs"/>
                        </a:rPr>
                        <a:t>du Règlement financier et du Statut du personnel</a:t>
                      </a:r>
                      <a:r>
                        <a:rPr lang="en-US" sz="1050" kern="1200" dirty="0" smtClean="0">
                          <a:solidFill>
                            <a:schemeClr val="dk1"/>
                          </a:solidFill>
                          <a:effectLst/>
                          <a:latin typeface="+mn-lt"/>
                          <a:ea typeface="+mn-ea"/>
                          <a:cs typeface="+mn-cs"/>
                        </a:rPr>
                        <a:t>. </a:t>
                      </a:r>
                      <a:endParaRPr lang="x-none" sz="1050" kern="1200" dirty="0" smtClean="0">
                        <a:solidFill>
                          <a:schemeClr val="dk1"/>
                        </a:solidFill>
                        <a:effectLst/>
                        <a:latin typeface="+mn-lt"/>
                        <a:ea typeface="+mn-ea"/>
                        <a:cs typeface="+mn-cs"/>
                      </a:endParaRPr>
                    </a:p>
                  </a:txBody>
                  <a:tcPr marL="51435" marR="51435" marT="25719" marB="25719"/>
                </a:tc>
                <a:extLst>
                  <a:ext uri="{0D108BD9-81ED-4DB2-BD59-A6C34878D82A}">
                    <a16:rowId xmlns:a16="http://schemas.microsoft.com/office/drawing/2014/main" val="2302471606"/>
                  </a:ext>
                </a:extLst>
              </a:tr>
              <a:tr h="602343">
                <a:tc>
                  <a: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sz="1100" b="1" kern="1200" dirty="0" smtClean="0">
                          <a:solidFill>
                            <a:schemeClr val="tx1"/>
                          </a:solidFill>
                          <a:latin typeface="+mn-lt"/>
                          <a:ea typeface="+mn-ea"/>
                          <a:cs typeface="+mn-cs"/>
                        </a:rPr>
                        <a:t>3.</a:t>
                      </a:r>
                      <a:r>
                        <a:rPr lang="en-US" sz="1100" b="1" kern="1200" baseline="0" dirty="0" smtClean="0">
                          <a:solidFill>
                            <a:schemeClr val="tx1"/>
                          </a:solidFill>
                          <a:latin typeface="+mn-lt"/>
                          <a:ea typeface="+mn-ea"/>
                          <a:cs typeface="+mn-cs"/>
                        </a:rPr>
                        <a:t> </a:t>
                      </a:r>
                      <a:r>
                        <a:rPr lang="fr-CH" sz="1100" b="1" kern="1200" dirty="0" smtClean="0">
                          <a:solidFill>
                            <a:schemeClr val="tx1"/>
                          </a:solidFill>
                          <a:latin typeface="+mn-lt"/>
                          <a:ea typeface="+mn-ea"/>
                          <a:cs typeface="+mn-cs"/>
                        </a:rPr>
                        <a:t>Ordres de service</a:t>
                      </a:r>
                      <a:endParaRPr lang="en-US" sz="1100" b="1" kern="1200" dirty="0" smtClean="0">
                        <a:solidFill>
                          <a:schemeClr val="tx1"/>
                        </a:solidFill>
                        <a:latin typeface="+mn-lt"/>
                        <a:ea typeface="+mn-ea"/>
                        <a:cs typeface="+mn-cs"/>
                      </a:endParaRPr>
                    </a:p>
                    <a:p>
                      <a:endParaRPr lang="en-US" sz="1100" b="1" dirty="0"/>
                    </a:p>
                  </a:txBody>
                  <a:tcPr marL="51435" marR="51435" marT="25719" marB="25719"/>
                </a:tc>
                <a:tc>
                  <a: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fr-CH" sz="1050" kern="1200" dirty="0" smtClean="0">
                          <a:solidFill>
                            <a:schemeClr val="dk1"/>
                          </a:solidFill>
                          <a:effectLst/>
                          <a:latin typeface="+mn-lt"/>
                          <a:ea typeface="+mn-ea"/>
                          <a:cs typeface="+mn-cs"/>
                        </a:rPr>
                        <a:t>Politiques et stratégies de haut niveau de </a:t>
                      </a:r>
                      <a:r>
                        <a:rPr lang="fr-CH" sz="1050" kern="1200" dirty="0" smtClean="0">
                          <a:solidFill>
                            <a:schemeClr val="dk1"/>
                          </a:solidFill>
                          <a:effectLst/>
                          <a:latin typeface="+mn-lt"/>
                          <a:ea typeface="+mn-ea"/>
                          <a:cs typeface="+mn-cs"/>
                        </a:rPr>
                        <a:t>l’OMPI</a:t>
                      </a:r>
                      <a:r>
                        <a:rPr lang="fr-CH" sz="1050" kern="1200" dirty="0" smtClean="0">
                          <a:solidFill>
                            <a:schemeClr val="dk1"/>
                          </a:solidFill>
                          <a:effectLst/>
                          <a:latin typeface="+mn-lt"/>
                          <a:ea typeface="+mn-ea"/>
                          <a:cs typeface="+mn-cs"/>
                        </a:rPr>
                        <a:t>, régissant les opérations et les activités de </a:t>
                      </a:r>
                      <a:r>
                        <a:rPr lang="fr-CH" sz="1050" kern="1200" dirty="0" smtClean="0">
                          <a:solidFill>
                            <a:schemeClr val="dk1"/>
                          </a:solidFill>
                          <a:effectLst/>
                          <a:latin typeface="+mn-lt"/>
                          <a:ea typeface="+mn-ea"/>
                          <a:cs typeface="+mn-cs"/>
                        </a:rPr>
                        <a:t>l’Organisation</a:t>
                      </a:r>
                      <a:r>
                        <a:rPr lang="en-US" sz="1050" kern="1200" dirty="0" smtClean="0">
                          <a:solidFill>
                            <a:schemeClr val="dk1"/>
                          </a:solidFill>
                          <a:effectLst/>
                          <a:latin typeface="+mn-lt"/>
                          <a:ea typeface="+mn-ea"/>
                          <a:cs typeface="+mn-cs"/>
                        </a:rPr>
                        <a:t>.</a:t>
                      </a:r>
                      <a:endParaRPr lang="en-US" sz="1050" dirty="0"/>
                    </a:p>
                  </a:txBody>
                  <a:tcPr marL="51435" marR="51435" marT="25719" marB="25719"/>
                </a:tc>
                <a:extLst>
                  <a:ext uri="{0D108BD9-81ED-4DB2-BD59-A6C34878D82A}">
                    <a16:rowId xmlns:a16="http://schemas.microsoft.com/office/drawing/2014/main" val="541601627"/>
                  </a:ext>
                </a:extLst>
              </a:tr>
              <a:tr h="1026797">
                <a:tc>
                  <a: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sz="1100" b="1" dirty="0" smtClean="0"/>
                        <a:t>4. </a:t>
                      </a:r>
                      <a:r>
                        <a:rPr lang="fr-CH" sz="1100" b="1" dirty="0" smtClean="0"/>
                        <a:t>Procédures opérationnelles standard, manuels ou directives </a:t>
                      </a:r>
                      <a:endParaRPr lang="en-US" sz="1100" b="1" dirty="0" smtClean="0"/>
                    </a:p>
                  </a:txBody>
                  <a:tcPr marL="51435" marR="51435" marT="25719" marB="25719"/>
                </a:tc>
                <a:tc>
                  <a:txBody>
                    <a:bodyPr/>
                    <a:lstStyle/>
                    <a:p>
                      <a:pPr marL="0" marR="0" lvl="0" indent="0" algn="l" defTabSz="109728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sz="1050" kern="1200" dirty="0" smtClean="0">
                          <a:solidFill>
                            <a:schemeClr val="dk1"/>
                          </a:solidFill>
                          <a:effectLst/>
                          <a:latin typeface="+mn-lt"/>
                          <a:ea typeface="+mn-ea"/>
                          <a:cs typeface="+mn-cs"/>
                        </a:rPr>
                        <a:t>Ensemble des procédures standard de bout en bout pour </a:t>
                      </a:r>
                      <a:r>
                        <a:rPr lang="fr-CH" sz="1050" kern="1200" dirty="0" smtClean="0">
                          <a:solidFill>
                            <a:schemeClr val="dk1"/>
                          </a:solidFill>
                          <a:effectLst/>
                          <a:latin typeface="+mn-lt"/>
                          <a:ea typeface="+mn-ea"/>
                          <a:cs typeface="+mn-cs"/>
                        </a:rPr>
                        <a:t>l’application </a:t>
                      </a:r>
                      <a:r>
                        <a:rPr lang="fr-CH" sz="1050" kern="1200" dirty="0" smtClean="0">
                          <a:solidFill>
                            <a:schemeClr val="dk1"/>
                          </a:solidFill>
                          <a:effectLst/>
                          <a:latin typeface="+mn-lt"/>
                          <a:ea typeface="+mn-ea"/>
                          <a:cs typeface="+mn-cs"/>
                        </a:rPr>
                        <a:t>du Statut du personnel, du Règlement financier, des ordres de service et des autres politiques et stratégies pertinentes</a:t>
                      </a:r>
                      <a:r>
                        <a:rPr lang="en-US" sz="1050" kern="1200" dirty="0" smtClean="0">
                          <a:solidFill>
                            <a:schemeClr val="dk1"/>
                          </a:solidFill>
                          <a:effectLst/>
                          <a:latin typeface="+mn-lt"/>
                          <a:ea typeface="+mn-ea"/>
                          <a:cs typeface="+mn-cs"/>
                        </a:rPr>
                        <a:t>.</a:t>
                      </a:r>
                      <a:endParaRPr lang="en-US" sz="1050" dirty="0"/>
                    </a:p>
                  </a:txBody>
                  <a:tcPr marL="51435" marR="51435" marT="25719" marB="25719"/>
                </a:tc>
                <a:extLst>
                  <a:ext uri="{0D108BD9-81ED-4DB2-BD59-A6C34878D82A}">
                    <a16:rowId xmlns:a16="http://schemas.microsoft.com/office/drawing/2014/main" val="2887309817"/>
                  </a:ext>
                </a:extLst>
              </a:tr>
            </a:tbl>
          </a:graphicData>
        </a:graphic>
      </p:graphicFrame>
      <p:sp>
        <p:nvSpPr>
          <p:cNvPr id="13" name="Slide Number Placeholder 4"/>
          <p:cNvSpPr>
            <a:spLocks noGrp="1"/>
          </p:cNvSpPr>
          <p:nvPr>
            <p:ph type="sldNum" sz="quarter" idx="4294967295"/>
            <p:custDataLst>
              <p:tags r:id="rId5"/>
            </p:custDataLst>
          </p:nvPr>
        </p:nvSpPr>
        <p:spPr>
          <a:xfrm>
            <a:off x="11633200" y="6537960"/>
            <a:ext cx="508000" cy="310534"/>
          </a:xfrm>
          <a:prstGeom prst="rect">
            <a:avLst/>
          </a:prstGeom>
        </p:spPr>
        <p:txBody>
          <a:bodyPr/>
          <a:lstStyle/>
          <a:p>
            <a:pPr defTabSz="914377">
              <a:defRPr/>
            </a:pPr>
            <a:fld id="{DA79EEDA-9492-4994-BB18-1005CD6866B1}" type="slidenum">
              <a:rPr lang="fr-FR" sz="1100" smtClean="0">
                <a:solidFill>
                  <a:srgbClr val="000000"/>
                </a:solidFill>
              </a:rPr>
              <a:pPr defTabSz="914377">
                <a:defRPr/>
              </a:pPr>
              <a:t>5</a:t>
            </a:fld>
            <a:endParaRPr lang="fr-FR" sz="1100" dirty="0">
              <a:solidFill>
                <a:srgbClr val="000000"/>
              </a:solidFill>
            </a:endParaRPr>
          </a:p>
        </p:txBody>
      </p:sp>
    </p:spTree>
    <p:extLst>
      <p:ext uri="{BB962C8B-B14F-4D97-AF65-F5344CB8AC3E}">
        <p14:creationId xmlns:p14="http://schemas.microsoft.com/office/powerpoint/2010/main" val="1093523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8" name="Straight Arrow Connector 76">
            <a:extLst>
              <a:ext uri="{FF2B5EF4-FFF2-40B4-BE49-F238E27FC236}">
                <a16:creationId xmlns:a16="http://schemas.microsoft.com/office/drawing/2014/main" id="{E3BB4715-3819-4CE2-9F24-D35601305B87}"/>
              </a:ext>
            </a:extLst>
          </p:cNvPr>
          <p:cNvCxnSpPr>
            <a:cxnSpLocks/>
          </p:cNvCxnSpPr>
          <p:nvPr>
            <p:custDataLst>
              <p:tags r:id="rId1"/>
            </p:custDataLst>
          </p:nvPr>
        </p:nvCxnSpPr>
        <p:spPr>
          <a:xfrm flipH="1" flipV="1">
            <a:off x="7505202" y="4059512"/>
            <a:ext cx="521919" cy="138407"/>
          </a:xfrm>
          <a:prstGeom prst="straightConnector1">
            <a:avLst/>
          </a:prstGeom>
          <a:ln w="95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88" name="Straight Arrow Connector 76">
            <a:extLst>
              <a:ext uri="{FF2B5EF4-FFF2-40B4-BE49-F238E27FC236}">
                <a16:creationId xmlns:a16="http://schemas.microsoft.com/office/drawing/2014/main" id="{BBADDEF0-2CE3-47DD-976C-F54A30E41B1A}"/>
              </a:ext>
            </a:extLst>
          </p:cNvPr>
          <p:cNvCxnSpPr>
            <a:cxnSpLocks/>
          </p:cNvCxnSpPr>
          <p:nvPr>
            <p:custDataLst>
              <p:tags r:id="rId2"/>
            </p:custDataLst>
          </p:nvPr>
        </p:nvCxnSpPr>
        <p:spPr>
          <a:xfrm flipH="1">
            <a:off x="7505027" y="3943066"/>
            <a:ext cx="480836" cy="110899"/>
          </a:xfrm>
          <a:prstGeom prst="straightConnector1">
            <a:avLst/>
          </a:prstGeom>
          <a:ln w="95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
        <p:nvSpPr>
          <p:cNvPr id="169" name="Ovale 168">
            <a:extLst>
              <a:ext uri="{FF2B5EF4-FFF2-40B4-BE49-F238E27FC236}">
                <a16:creationId xmlns:a16="http://schemas.microsoft.com/office/drawing/2014/main" id="{B4EE9EB2-8423-487D-8486-01CA48FB4FAE}"/>
              </a:ext>
            </a:extLst>
          </p:cNvPr>
          <p:cNvSpPr/>
          <p:nvPr>
            <p:custDataLst>
              <p:tags r:id="rId3"/>
            </p:custDataLst>
          </p:nvPr>
        </p:nvSpPr>
        <p:spPr>
          <a:xfrm>
            <a:off x="7935856" y="3065238"/>
            <a:ext cx="1150995" cy="1830864"/>
          </a:xfrm>
          <a:prstGeom prst="ellipse">
            <a:avLst/>
          </a:prstGeom>
          <a:solidFill>
            <a:schemeClr val="bg1">
              <a:lumMod val="85000"/>
            </a:schemeClr>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a:endParaRPr lang="fr-FR" sz="751" dirty="0" err="1">
              <a:solidFill>
                <a:schemeClr val="bg1"/>
              </a:solidFill>
            </a:endParaRPr>
          </a:p>
        </p:txBody>
      </p:sp>
      <p:cxnSp>
        <p:nvCxnSpPr>
          <p:cNvPr id="45" name="Straight Arrow Connector 76">
            <a:extLst>
              <a:ext uri="{FF2B5EF4-FFF2-40B4-BE49-F238E27FC236}">
                <a16:creationId xmlns:a16="http://schemas.microsoft.com/office/drawing/2014/main" id="{7B8FE627-EB52-4509-AB81-713F5E8889AC}"/>
              </a:ext>
            </a:extLst>
          </p:cNvPr>
          <p:cNvCxnSpPr>
            <a:cxnSpLocks/>
          </p:cNvCxnSpPr>
          <p:nvPr>
            <p:custDataLst>
              <p:tags r:id="rId4"/>
            </p:custDataLst>
          </p:nvPr>
        </p:nvCxnSpPr>
        <p:spPr>
          <a:xfrm flipH="1" flipV="1">
            <a:off x="7524253" y="2173563"/>
            <a:ext cx="521919" cy="138407"/>
          </a:xfrm>
          <a:prstGeom prst="straightConnector1">
            <a:avLst/>
          </a:prstGeom>
          <a:ln w="95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77">
            <a:extLst>
              <a:ext uri="{FF2B5EF4-FFF2-40B4-BE49-F238E27FC236}">
                <a16:creationId xmlns:a16="http://schemas.microsoft.com/office/drawing/2014/main" id="{D9B988C9-D1EC-4B2F-99D7-05D79B4A253D}"/>
              </a:ext>
            </a:extLst>
          </p:cNvPr>
          <p:cNvCxnSpPr>
            <a:cxnSpLocks/>
          </p:cNvCxnSpPr>
          <p:nvPr>
            <p:custDataLst>
              <p:tags r:id="rId5"/>
            </p:custDataLst>
          </p:nvPr>
        </p:nvCxnSpPr>
        <p:spPr>
          <a:xfrm flipH="1">
            <a:off x="7524253" y="2050652"/>
            <a:ext cx="469049" cy="122911"/>
          </a:xfrm>
          <a:prstGeom prst="straightConnector1">
            <a:avLst/>
          </a:prstGeom>
          <a:ln w="95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
        <p:nvSpPr>
          <p:cNvPr id="5" name="Ovale 4">
            <a:extLst>
              <a:ext uri="{FF2B5EF4-FFF2-40B4-BE49-F238E27FC236}">
                <a16:creationId xmlns:a16="http://schemas.microsoft.com/office/drawing/2014/main" id="{E5F8853E-2234-4AF2-A899-9FFE9843BF61}"/>
              </a:ext>
            </a:extLst>
          </p:cNvPr>
          <p:cNvSpPr/>
          <p:nvPr>
            <p:custDataLst>
              <p:tags r:id="rId6"/>
            </p:custDataLst>
          </p:nvPr>
        </p:nvSpPr>
        <p:spPr>
          <a:xfrm>
            <a:off x="7954331" y="1183663"/>
            <a:ext cx="1150995" cy="1830864"/>
          </a:xfrm>
          <a:prstGeom prst="ellipse">
            <a:avLst/>
          </a:prstGeom>
          <a:solidFill>
            <a:schemeClr val="bg1">
              <a:lumMod val="85000"/>
            </a:schemeClr>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a:endParaRPr lang="fr-FR" sz="751" dirty="0" err="1">
              <a:solidFill>
                <a:schemeClr val="bg1"/>
              </a:solidFill>
            </a:endParaRPr>
          </a:p>
        </p:txBody>
      </p:sp>
      <p:sp>
        <p:nvSpPr>
          <p:cNvPr id="12" name="Dati 2">
            <a:extLst>
              <a:ext uri="{FF2B5EF4-FFF2-40B4-BE49-F238E27FC236}">
                <a16:creationId xmlns:a16="http://schemas.microsoft.com/office/drawing/2014/main" id="{FF4538A8-E013-4EFD-90D7-4C61ABFC67DE}"/>
              </a:ext>
            </a:extLst>
          </p:cNvPr>
          <p:cNvSpPr/>
          <p:nvPr>
            <p:custDataLst>
              <p:tags r:id="rId7"/>
            </p:custDataLst>
          </p:nvPr>
        </p:nvSpPr>
        <p:spPr bwMode="auto">
          <a:xfrm rot="7200000">
            <a:off x="2403589" y="2190892"/>
            <a:ext cx="763433" cy="901391"/>
          </a:xfrm>
          <a:prstGeom prst="flowChartInputOutput">
            <a:avLst/>
          </a:prstGeom>
          <a:gradFill>
            <a:gsLst>
              <a:gs pos="18000">
                <a:srgbClr val="0091DA">
                  <a:shade val="30000"/>
                  <a:satMod val="115000"/>
                </a:srgbClr>
              </a:gs>
              <a:gs pos="53000">
                <a:srgbClr val="0091DA">
                  <a:shade val="67500"/>
                  <a:satMod val="115000"/>
                </a:srgbClr>
              </a:gs>
              <a:gs pos="87000">
                <a:srgbClr val="00A3A1"/>
              </a:gs>
            </a:gsLst>
            <a:path path="circle">
              <a:fillToRect l="100000" t="100000"/>
            </a:path>
          </a:gradFill>
          <a:ln w="25400" cap="flat" cmpd="sng" algn="ctr">
            <a:noFill/>
            <a:prstDash val="solid"/>
          </a:ln>
          <a:effectLst/>
        </p:spPr>
        <p:txBody>
          <a:bodyPr anchor="ctr"/>
          <a:lstStyle/>
          <a:p>
            <a:pPr algn="ctr" defTabSz="717929" fontAlgn="auto" latinLnBrk="1">
              <a:spcBef>
                <a:spcPts val="0"/>
              </a:spcBef>
              <a:spcAft>
                <a:spcPts val="0"/>
              </a:spcAft>
              <a:defRPr/>
            </a:pPr>
            <a:endParaRPr lang="fr-FR" sz="900" b="1" kern="0" dirty="0">
              <a:solidFill>
                <a:prstClr val="white"/>
              </a:solidFill>
              <a:latin typeface="맑은 고딕"/>
              <a:ea typeface="ＭＳ Ｐゴシック" panose="020B0600070205080204" pitchFamily="34" charset="-128"/>
              <a:cs typeface="Arial" panose="020B0604020202020204" pitchFamily="34" charset="0"/>
            </a:endParaRPr>
          </a:p>
        </p:txBody>
      </p:sp>
      <p:sp>
        <p:nvSpPr>
          <p:cNvPr id="14" name="모서리가 둥근 직사각형 58">
            <a:extLst>
              <a:ext uri="{FF2B5EF4-FFF2-40B4-BE49-F238E27FC236}">
                <a16:creationId xmlns:a16="http://schemas.microsoft.com/office/drawing/2014/main" id="{E20AEE92-D525-4D8E-AD02-A02C46EE12DC}"/>
              </a:ext>
            </a:extLst>
          </p:cNvPr>
          <p:cNvSpPr/>
          <p:nvPr>
            <p:custDataLst>
              <p:tags r:id="rId8"/>
            </p:custDataLst>
          </p:nvPr>
        </p:nvSpPr>
        <p:spPr>
          <a:xfrm>
            <a:off x="67612" y="1619406"/>
            <a:ext cx="2519571" cy="2798603"/>
          </a:xfrm>
          <a:prstGeom prst="rect">
            <a:avLst/>
          </a:prstGeom>
          <a:solidFill>
            <a:schemeClr val="bg1"/>
          </a:solidFill>
          <a:ln>
            <a:solidFill>
              <a:srgbClr val="4472C4">
                <a:lumMod val="75000"/>
              </a:srgbClr>
            </a:solidFill>
          </a:ln>
          <a:effectLst>
            <a:outerShdw blurRad="50800" dist="38100" dir="5400000" algn="t" rotWithShape="0">
              <a:prstClr val="black">
                <a:alpha val="40000"/>
              </a:prstClr>
            </a:outerShdw>
          </a:effectLst>
        </p:spPr>
        <p:txBody>
          <a:bodyPr lIns="54000" tIns="162000" rIns="54000" bIns="81000" anchor="ctr"/>
          <a:lstStyle/>
          <a:p>
            <a:pPr defTabSz="717929" eaLnBrk="0" hangingPunct="0">
              <a:spcBef>
                <a:spcPct val="0"/>
              </a:spcBef>
              <a:defRPr/>
            </a:pPr>
            <a:endParaRPr lang="fr-FR" altLang="it-IT" sz="788" kern="0" dirty="0">
              <a:solidFill>
                <a:srgbClr val="4472C4">
                  <a:lumMod val="50000"/>
                </a:srgbClr>
              </a:solidFill>
              <a:latin typeface="Trebuchet MS" panose="020B0603020202020204" pitchFamily="34" charset="0"/>
              <a:cs typeface="Arial" panose="020B0604020202020204" pitchFamily="34" charset="0"/>
            </a:endParaRPr>
          </a:p>
        </p:txBody>
      </p:sp>
      <p:sp>
        <p:nvSpPr>
          <p:cNvPr id="15" name="양쪽 모서리가 둥근 사각형 27">
            <a:extLst>
              <a:ext uri="{FF2B5EF4-FFF2-40B4-BE49-F238E27FC236}">
                <a16:creationId xmlns:a16="http://schemas.microsoft.com/office/drawing/2014/main" id="{A8A94015-1048-4A25-9306-1BBADF4D2B64}"/>
              </a:ext>
            </a:extLst>
          </p:cNvPr>
          <p:cNvSpPr/>
          <p:nvPr>
            <p:custDataLst>
              <p:tags r:id="rId9"/>
            </p:custDataLst>
          </p:nvPr>
        </p:nvSpPr>
        <p:spPr bwMode="auto">
          <a:xfrm rot="5400000">
            <a:off x="1320184" y="115761"/>
            <a:ext cx="277189" cy="2766103"/>
          </a:xfrm>
          <a:prstGeom prst="round2SameRect">
            <a:avLst>
              <a:gd name="adj1" fmla="val 47538"/>
              <a:gd name="adj2" fmla="val 0"/>
            </a:avLst>
          </a:prstGeom>
          <a:solidFill>
            <a:srgbClr val="00338D"/>
          </a:solidFill>
          <a:ln w="25400" cap="flat" cmpd="sng" algn="ctr">
            <a:noFill/>
            <a:prstDash val="solid"/>
          </a:ln>
          <a:effectLst/>
        </p:spPr>
        <p:txBody>
          <a:bodyPr vert="vert270" tIns="0" rIns="54000" bIns="162000" anchor="ctr"/>
          <a:lstStyle/>
          <a:p>
            <a:pPr algn="ctr" defTabSz="717929" fontAlgn="auto" latinLnBrk="1">
              <a:lnSpc>
                <a:spcPct val="80000"/>
              </a:lnSpc>
              <a:spcBef>
                <a:spcPts val="0"/>
              </a:spcBef>
              <a:spcAft>
                <a:spcPts val="0"/>
              </a:spcAft>
              <a:defRPr/>
            </a:pPr>
            <a:r>
              <a:rPr lang="fr-FR" altLang="it-IT" sz="1051" b="1" kern="0" dirty="0" smtClean="0">
                <a:solidFill>
                  <a:srgbClr val="FFFFFF"/>
                </a:solidFill>
                <a:latin typeface="Trebuchet MS" panose="020B0603020202020204" pitchFamily="34" charset="0"/>
                <a:ea typeface="Verdana" panose="020B0604030504040204" pitchFamily="34" charset="0"/>
                <a:cs typeface="Verdana" panose="020B0604030504040204" pitchFamily="34" charset="0"/>
              </a:rPr>
              <a:t>Règlement financier et son règlement </a:t>
            </a:r>
            <a:br>
              <a:rPr lang="fr-FR" altLang="it-IT" sz="1051" b="1" kern="0" dirty="0" smtClean="0">
                <a:solidFill>
                  <a:srgbClr val="FFFFFF"/>
                </a:solidFill>
                <a:latin typeface="Trebuchet MS" panose="020B0603020202020204" pitchFamily="34" charset="0"/>
                <a:ea typeface="Verdana" panose="020B0604030504040204" pitchFamily="34" charset="0"/>
                <a:cs typeface="Verdana" panose="020B0604030504040204" pitchFamily="34" charset="0"/>
              </a:rPr>
            </a:br>
            <a:r>
              <a:rPr lang="fr-FR" altLang="it-IT" sz="1051" b="1" kern="0" dirty="0" smtClean="0">
                <a:solidFill>
                  <a:srgbClr val="FFFFFF"/>
                </a:solidFill>
                <a:latin typeface="Trebuchet MS" panose="020B0603020202020204" pitchFamily="34" charset="0"/>
                <a:ea typeface="Verdana" panose="020B0604030504040204" pitchFamily="34" charset="0"/>
                <a:cs typeface="Verdana" panose="020B0604030504040204" pitchFamily="34" charset="0"/>
              </a:rPr>
              <a:t>d’exécution </a:t>
            </a:r>
            <a:r>
              <a:rPr lang="fr-FR" altLang="it-IT" sz="1051" b="1" i="1" kern="0" dirty="0" smtClean="0">
                <a:solidFill>
                  <a:srgbClr val="FFFFFF"/>
                </a:solidFill>
                <a:latin typeface="Trebuchet MS" panose="020B0603020202020204" pitchFamily="34" charset="0"/>
                <a:ea typeface="Verdana" panose="020B0604030504040204" pitchFamily="34" charset="0"/>
                <a:cs typeface="Verdana" panose="020B0604030504040204" pitchFamily="34" charset="0"/>
              </a:rPr>
              <a:t>“actuels”</a:t>
            </a:r>
            <a:endParaRPr lang="fr-FR" altLang="it-IT" sz="1051" b="1" i="1" kern="0" dirty="0">
              <a:solidFill>
                <a:srgbClr val="FFFFFF"/>
              </a:solidFill>
              <a:latin typeface="Trebuchet MS" panose="020B0603020202020204" pitchFamily="34" charset="0"/>
              <a:ea typeface="Verdana" panose="020B0604030504040204" pitchFamily="34" charset="0"/>
              <a:cs typeface="Verdana" panose="020B0604030504040204" pitchFamily="34" charset="0"/>
            </a:endParaRPr>
          </a:p>
        </p:txBody>
      </p:sp>
      <p:grpSp>
        <p:nvGrpSpPr>
          <p:cNvPr id="25" name="Gruppo 24">
            <a:extLst>
              <a:ext uri="{FF2B5EF4-FFF2-40B4-BE49-F238E27FC236}">
                <a16:creationId xmlns:a16="http://schemas.microsoft.com/office/drawing/2014/main" id="{A58B21E3-FF8D-4503-AE9C-288C6D53272E}"/>
              </a:ext>
            </a:extLst>
          </p:cNvPr>
          <p:cNvGrpSpPr/>
          <p:nvPr>
            <p:custDataLst>
              <p:tags r:id="rId10"/>
            </p:custDataLst>
          </p:nvPr>
        </p:nvGrpSpPr>
        <p:grpSpPr>
          <a:xfrm>
            <a:off x="363555" y="1869564"/>
            <a:ext cx="1737532" cy="2350145"/>
            <a:chOff x="1933559" y="2822133"/>
            <a:chExt cx="2316709" cy="2848661"/>
          </a:xfrm>
        </p:grpSpPr>
        <p:sp>
          <p:nvSpPr>
            <p:cNvPr id="26" name="Rectangle 1">
              <a:extLst>
                <a:ext uri="{FF2B5EF4-FFF2-40B4-BE49-F238E27FC236}">
                  <a16:creationId xmlns:a16="http://schemas.microsoft.com/office/drawing/2014/main" id="{1148F142-5DF1-4F63-9E91-102A0FBCA349}"/>
                </a:ext>
              </a:extLst>
            </p:cNvPr>
            <p:cNvSpPr/>
            <p:nvPr/>
          </p:nvSpPr>
          <p:spPr>
            <a:xfrm>
              <a:off x="1982892" y="2906279"/>
              <a:ext cx="2267376" cy="2764515"/>
            </a:xfrm>
            <a:prstGeom prst="rect">
              <a:avLst/>
            </a:prstGeom>
            <a:solidFill>
              <a:schemeClr val="tx2"/>
            </a:solidFill>
            <a:ln>
              <a:solidFill>
                <a:schemeClr val="tx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defTabSz="685783" fontAlgn="auto">
                <a:spcBef>
                  <a:spcPts val="0"/>
                </a:spcBef>
                <a:spcAft>
                  <a:spcPts val="0"/>
                </a:spcAft>
                <a:defRPr/>
              </a:pPr>
              <a:endParaRPr lang="en-US" sz="1351" dirty="0">
                <a:solidFill>
                  <a:prstClr val="white"/>
                </a:solidFill>
                <a:latin typeface="Arial"/>
              </a:endParaRPr>
            </a:p>
          </p:txBody>
        </p:sp>
        <p:sp>
          <p:nvSpPr>
            <p:cNvPr id="27" name="TextBox 17">
              <a:extLst>
                <a:ext uri="{FF2B5EF4-FFF2-40B4-BE49-F238E27FC236}">
                  <a16:creationId xmlns:a16="http://schemas.microsoft.com/office/drawing/2014/main" id="{FCD5A0E7-30C8-4FA8-89C5-6E41D502F818}"/>
                </a:ext>
              </a:extLst>
            </p:cNvPr>
            <p:cNvSpPr txBox="1"/>
            <p:nvPr/>
          </p:nvSpPr>
          <p:spPr>
            <a:xfrm>
              <a:off x="1933559" y="2822133"/>
              <a:ext cx="2267376" cy="2764515"/>
            </a:xfrm>
            <a:prstGeom prst="rect">
              <a:avLst/>
            </a:prstGeom>
            <a:solidFill>
              <a:schemeClr val="bg1"/>
            </a:solidFill>
            <a:ln w="19050">
              <a:solidFill>
                <a:schemeClr val="tx2">
                  <a:lumMod val="75000"/>
                </a:schemeClr>
              </a:solidFill>
              <a:prstDash val="sysDot"/>
            </a:ln>
          </p:spPr>
          <p:txBody>
            <a:bodyPr wrap="square" tIns="54000" rIns="81000" rtlCol="0" anchor="t">
              <a:noAutofit/>
            </a:bodyPr>
            <a:lstStyle/>
            <a:p>
              <a:pPr marL="107997" algn="ctr" defTabSz="685783" fontAlgn="auto">
                <a:spcBef>
                  <a:spcPts val="0"/>
                </a:spcBef>
                <a:spcAft>
                  <a:spcPts val="900"/>
                </a:spcAft>
                <a:defRPr/>
              </a:pPr>
              <a:r>
                <a:rPr lang="fr-CH" altLang="it-IT" sz="1100" b="1" dirty="0" smtClean="0">
                  <a:solidFill>
                    <a:srgbClr val="335B74"/>
                  </a:solidFill>
                  <a:latin typeface="Arial"/>
                  <a:cs typeface="+mn-cs"/>
                </a:rPr>
                <a:t>Règlement financier et son règlement d’exécution</a:t>
              </a:r>
              <a:endParaRPr lang="fr-CH" sz="1100" b="1" dirty="0" smtClean="0">
                <a:solidFill>
                  <a:srgbClr val="335B74"/>
                </a:solidFill>
                <a:latin typeface="Arial"/>
                <a:cs typeface="+mn-cs"/>
              </a:endParaRPr>
            </a:p>
            <a:p>
              <a:pPr marL="107997" defTabSz="685783" fontAlgn="auto">
                <a:spcBef>
                  <a:spcPts val="0"/>
                </a:spcBef>
                <a:spcAft>
                  <a:spcPts val="451"/>
                </a:spcAft>
                <a:defRPr/>
              </a:pPr>
              <a:r>
                <a:rPr lang="fr-CH" sz="1100" b="1" dirty="0" smtClean="0">
                  <a:solidFill>
                    <a:srgbClr val="335B74"/>
                  </a:solidFill>
                  <a:latin typeface="Arial"/>
                  <a:cs typeface="+mn-cs"/>
                </a:rPr>
                <a:t>Nombre </a:t>
              </a:r>
              <a:r>
                <a:rPr lang="fr-CH" sz="1100" b="1" dirty="0" smtClean="0">
                  <a:solidFill>
                    <a:srgbClr val="335B74"/>
                  </a:solidFill>
                  <a:latin typeface="Arial"/>
                  <a:cs typeface="+mn-cs"/>
                </a:rPr>
                <a:t>d’articles</a:t>
              </a:r>
            </a:p>
            <a:p>
              <a:pPr marL="107997" defTabSz="685783" fontAlgn="auto">
                <a:spcBef>
                  <a:spcPts val="0"/>
                </a:spcBef>
                <a:spcAft>
                  <a:spcPts val="451"/>
                </a:spcAft>
                <a:defRPr/>
              </a:pPr>
              <a:endParaRPr lang="en-US" sz="1200" b="1" dirty="0">
                <a:solidFill>
                  <a:srgbClr val="335B74"/>
                </a:solidFill>
                <a:latin typeface="Arial"/>
                <a:cs typeface="+mn-cs"/>
              </a:endParaRPr>
            </a:p>
            <a:p>
              <a:pPr marL="107997" defTabSz="685783" fontAlgn="auto">
                <a:spcBef>
                  <a:spcPts val="0"/>
                </a:spcBef>
                <a:spcAft>
                  <a:spcPts val="451"/>
                </a:spcAft>
                <a:defRPr/>
              </a:pPr>
              <a:endParaRPr lang="fr-CH" sz="1200" b="1" dirty="0" smtClean="0">
                <a:solidFill>
                  <a:srgbClr val="335B74"/>
                </a:solidFill>
                <a:latin typeface="Arial"/>
              </a:endParaRPr>
            </a:p>
            <a:p>
              <a:pPr marL="107997" defTabSz="685783" fontAlgn="auto">
                <a:spcBef>
                  <a:spcPts val="0"/>
                </a:spcBef>
                <a:spcAft>
                  <a:spcPts val="451"/>
                </a:spcAft>
                <a:defRPr/>
              </a:pPr>
              <a:endParaRPr lang="en-US" sz="100" b="1" dirty="0">
                <a:solidFill>
                  <a:srgbClr val="335B74"/>
                </a:solidFill>
                <a:latin typeface="Arial"/>
              </a:endParaRPr>
            </a:p>
            <a:p>
              <a:pPr marL="107997" defTabSz="685783" fontAlgn="auto">
                <a:spcBef>
                  <a:spcPts val="0"/>
                </a:spcBef>
                <a:spcAft>
                  <a:spcPts val="451"/>
                </a:spcAft>
                <a:defRPr/>
              </a:pPr>
              <a:r>
                <a:rPr lang="fr-CH" sz="1100" b="1" dirty="0" smtClean="0">
                  <a:solidFill>
                    <a:srgbClr val="335B74"/>
                  </a:solidFill>
                  <a:latin typeface="Arial"/>
                </a:rPr>
                <a:t>Nombre</a:t>
              </a:r>
              <a:r>
                <a:rPr lang="fr-CH" sz="1100" b="1" dirty="0" smtClean="0">
                  <a:solidFill>
                    <a:srgbClr val="335B74"/>
                  </a:solidFill>
                  <a:latin typeface="Arial"/>
                </a:rPr>
                <a:t> de règles</a:t>
              </a:r>
              <a:endParaRPr lang="fr-CH" sz="1400" b="1" dirty="0">
                <a:solidFill>
                  <a:srgbClr val="335B74"/>
                </a:solidFill>
                <a:latin typeface="Arial"/>
                <a:cs typeface="+mn-cs"/>
              </a:endParaRPr>
            </a:p>
          </p:txBody>
        </p:sp>
      </p:grpSp>
      <p:pic>
        <p:nvPicPr>
          <p:cNvPr id="24" name="Immagine 23">
            <a:extLst>
              <a:ext uri="{FF2B5EF4-FFF2-40B4-BE49-F238E27FC236}">
                <a16:creationId xmlns:a16="http://schemas.microsoft.com/office/drawing/2014/main" id="{DFA66C00-3368-461F-8D63-C85DB6FC659E}"/>
              </a:ext>
            </a:extLst>
          </p:cNvPr>
          <p:cNvPicPr>
            <a:picLocks noChangeAspect="1"/>
          </p:cNvPicPr>
          <p:nvPr>
            <p:custDataLst>
              <p:tags r:id="rId11"/>
            </p:custDataLst>
          </p:nvPr>
        </p:nvPicPr>
        <p:blipFill>
          <a:blip r:embed="rId45"/>
          <a:stretch>
            <a:fillRect/>
          </a:stretch>
        </p:blipFill>
        <p:spPr>
          <a:xfrm>
            <a:off x="1934118" y="1891311"/>
            <a:ext cx="388703" cy="388703"/>
          </a:xfrm>
          <a:prstGeom prst="rect">
            <a:avLst/>
          </a:prstGeom>
          <a:ln>
            <a:noFill/>
          </a:ln>
        </p:spPr>
      </p:pic>
      <p:pic>
        <p:nvPicPr>
          <p:cNvPr id="19" name="Immagine 18">
            <a:extLst>
              <a:ext uri="{FF2B5EF4-FFF2-40B4-BE49-F238E27FC236}">
                <a16:creationId xmlns:a16="http://schemas.microsoft.com/office/drawing/2014/main" id="{C89232EB-AAA2-4D66-A69E-C46BF1DC699E}"/>
              </a:ext>
            </a:extLst>
          </p:cNvPr>
          <p:cNvPicPr>
            <a:picLocks noChangeAspect="1"/>
          </p:cNvPicPr>
          <p:nvPr>
            <p:custDataLst>
              <p:tags r:id="rId12"/>
            </p:custDataLst>
          </p:nvPr>
        </p:nvPicPr>
        <p:blipFill>
          <a:blip r:embed="rId46"/>
          <a:stretch>
            <a:fillRect/>
          </a:stretch>
        </p:blipFill>
        <p:spPr>
          <a:xfrm>
            <a:off x="1834998" y="3460644"/>
            <a:ext cx="644055" cy="826276"/>
          </a:xfrm>
          <a:prstGeom prst="rect">
            <a:avLst/>
          </a:prstGeom>
          <a:ln>
            <a:solidFill>
              <a:srgbClr val="0091DA"/>
            </a:solidFill>
          </a:ln>
          <a:effectLst>
            <a:outerShdw blurRad="63500" sx="102000" sy="102000" algn="ctr" rotWithShape="0">
              <a:prstClr val="black">
                <a:alpha val="40000"/>
              </a:prstClr>
            </a:outerShdw>
          </a:effectLst>
        </p:spPr>
      </p:pic>
      <p:sp>
        <p:nvSpPr>
          <p:cNvPr id="2" name="Ovale 1">
            <a:extLst>
              <a:ext uri="{FF2B5EF4-FFF2-40B4-BE49-F238E27FC236}">
                <a16:creationId xmlns:a16="http://schemas.microsoft.com/office/drawing/2014/main" id="{82398818-4E08-43CD-832C-446EF0245044}"/>
              </a:ext>
            </a:extLst>
          </p:cNvPr>
          <p:cNvSpPr/>
          <p:nvPr>
            <p:custDataLst>
              <p:tags r:id="rId13"/>
            </p:custDataLst>
          </p:nvPr>
        </p:nvSpPr>
        <p:spPr>
          <a:xfrm>
            <a:off x="813667" y="2757705"/>
            <a:ext cx="440100" cy="43980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defTabSz="685783" fontAlgn="auto">
              <a:spcBef>
                <a:spcPts val="0"/>
              </a:spcBef>
              <a:spcAft>
                <a:spcPts val="0"/>
              </a:spcAft>
              <a:defRPr/>
            </a:pPr>
            <a:r>
              <a:rPr lang="fr-FR" sz="1351" b="1" dirty="0" smtClean="0">
                <a:solidFill>
                  <a:prstClr val="white"/>
                </a:solidFill>
                <a:latin typeface="Arial"/>
              </a:rPr>
              <a:t>77</a:t>
            </a:r>
            <a:endParaRPr lang="fr-FR" sz="1351" b="1" dirty="0">
              <a:solidFill>
                <a:prstClr val="white"/>
              </a:solidFill>
              <a:latin typeface="Arial"/>
            </a:endParaRPr>
          </a:p>
        </p:txBody>
      </p:sp>
      <p:sp>
        <p:nvSpPr>
          <p:cNvPr id="28" name="Ovale 27">
            <a:extLst>
              <a:ext uri="{FF2B5EF4-FFF2-40B4-BE49-F238E27FC236}">
                <a16:creationId xmlns:a16="http://schemas.microsoft.com/office/drawing/2014/main" id="{70034FDE-0308-4DDC-A13D-22658FDB5A5D}"/>
              </a:ext>
            </a:extLst>
          </p:cNvPr>
          <p:cNvSpPr/>
          <p:nvPr>
            <p:custDataLst>
              <p:tags r:id="rId14"/>
            </p:custDataLst>
          </p:nvPr>
        </p:nvSpPr>
        <p:spPr>
          <a:xfrm>
            <a:off x="799878" y="3509094"/>
            <a:ext cx="440100" cy="43980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defTabSz="685783" fontAlgn="auto">
              <a:spcBef>
                <a:spcPts val="0"/>
              </a:spcBef>
              <a:spcAft>
                <a:spcPts val="0"/>
              </a:spcAft>
              <a:defRPr/>
            </a:pPr>
            <a:r>
              <a:rPr lang="fr-FR" sz="1351" b="1" dirty="0" smtClean="0">
                <a:solidFill>
                  <a:prstClr val="white"/>
                </a:solidFill>
                <a:latin typeface="Arial"/>
              </a:rPr>
              <a:t>71</a:t>
            </a:r>
            <a:endParaRPr lang="fr-FR" sz="1351" b="1" dirty="0">
              <a:solidFill>
                <a:prstClr val="white"/>
              </a:solidFill>
              <a:latin typeface="Arial"/>
            </a:endParaRPr>
          </a:p>
        </p:txBody>
      </p:sp>
      <p:sp>
        <p:nvSpPr>
          <p:cNvPr id="29" name="모서리가 둥근 직사각형 58">
            <a:extLst>
              <a:ext uri="{FF2B5EF4-FFF2-40B4-BE49-F238E27FC236}">
                <a16:creationId xmlns:a16="http://schemas.microsoft.com/office/drawing/2014/main" id="{4348C83A-2DD1-4282-8ED0-DAE47412F288}"/>
              </a:ext>
            </a:extLst>
          </p:cNvPr>
          <p:cNvSpPr/>
          <p:nvPr>
            <p:custDataLst>
              <p:tags r:id="rId15"/>
            </p:custDataLst>
          </p:nvPr>
        </p:nvSpPr>
        <p:spPr>
          <a:xfrm>
            <a:off x="2905313" y="1637408"/>
            <a:ext cx="2519100" cy="2799900"/>
          </a:xfrm>
          <a:prstGeom prst="rect">
            <a:avLst/>
          </a:prstGeom>
          <a:solidFill>
            <a:schemeClr val="bg2"/>
          </a:solidFill>
          <a:ln w="9525" cap="flat" cmpd="sng" algn="ctr">
            <a:solidFill>
              <a:srgbClr val="4472C4">
                <a:lumMod val="75000"/>
              </a:srgbClr>
            </a:solidFill>
            <a:prstDash val="solid"/>
          </a:ln>
          <a:effectLst>
            <a:outerShdw blurRad="50800" dist="38100" dir="5400000" algn="t" rotWithShape="0">
              <a:prstClr val="black">
                <a:alpha val="40000"/>
              </a:prstClr>
            </a:outerShdw>
          </a:effectLst>
        </p:spPr>
        <p:txBody>
          <a:bodyPr lIns="54000" tIns="162000" rIns="54000" bIns="81000"/>
          <a:lstStyle/>
          <a:p>
            <a:pPr defTabSz="717929" fontAlgn="auto">
              <a:spcBef>
                <a:spcPts val="451"/>
              </a:spcBef>
              <a:spcAft>
                <a:spcPts val="0"/>
              </a:spcAft>
              <a:defRPr/>
            </a:pPr>
            <a:endParaRPr lang="fr-FR" altLang="it-IT" sz="825" kern="0" dirty="0">
              <a:solidFill>
                <a:srgbClr val="4472C4">
                  <a:lumMod val="50000"/>
                </a:srgbClr>
              </a:solidFill>
              <a:latin typeface="Trebuchet MS" panose="020B0603020202020204" pitchFamily="34" charset="0"/>
              <a:cs typeface="Arial" panose="020B0604020202020204" pitchFamily="34" charset="0"/>
            </a:endParaRPr>
          </a:p>
        </p:txBody>
      </p:sp>
      <p:sp>
        <p:nvSpPr>
          <p:cNvPr id="18" name="양쪽 모서리가 둥근 사각형 27">
            <a:extLst>
              <a:ext uri="{FF2B5EF4-FFF2-40B4-BE49-F238E27FC236}">
                <a16:creationId xmlns:a16="http://schemas.microsoft.com/office/drawing/2014/main" id="{234F7DA4-7541-4256-8C0A-315453E9D6D2}"/>
              </a:ext>
            </a:extLst>
          </p:cNvPr>
          <p:cNvSpPr/>
          <p:nvPr>
            <p:custDataLst>
              <p:tags r:id="rId16"/>
            </p:custDataLst>
          </p:nvPr>
        </p:nvSpPr>
        <p:spPr bwMode="auto">
          <a:xfrm rot="16210527">
            <a:off x="3905407" y="3097799"/>
            <a:ext cx="285969" cy="2781000"/>
          </a:xfrm>
          <a:prstGeom prst="round2SameRect">
            <a:avLst>
              <a:gd name="adj1" fmla="val 50000"/>
              <a:gd name="adj2" fmla="val 0"/>
            </a:avLst>
          </a:prstGeom>
          <a:solidFill>
            <a:srgbClr val="6D2077"/>
          </a:solidFill>
          <a:ln w="25400" cap="flat" cmpd="sng" algn="ctr">
            <a:noFill/>
            <a:prstDash val="solid"/>
          </a:ln>
          <a:effectLst/>
        </p:spPr>
        <p:txBody>
          <a:bodyPr vert="vert" anchor="ctr"/>
          <a:lstStyle/>
          <a:p>
            <a:pPr algn="ctr" defTabSz="717929" fontAlgn="auto" latinLnBrk="1">
              <a:spcBef>
                <a:spcPts val="0"/>
              </a:spcBef>
              <a:spcAft>
                <a:spcPts val="0"/>
              </a:spcAft>
              <a:defRPr/>
            </a:pPr>
            <a:r>
              <a:rPr lang="fr-FR" altLang="ko-KR" sz="1051" b="1" kern="0" dirty="0" smtClean="0">
                <a:solidFill>
                  <a:srgbClr val="FFFFFF"/>
                </a:solidFill>
                <a:latin typeface="Trebuchet MS" panose="020B0603020202020204" pitchFamily="34" charset="0"/>
                <a:ea typeface="Verdana" panose="020B0604030504040204" pitchFamily="34" charset="0"/>
                <a:cs typeface="Verdana" panose="020B0604030504040204" pitchFamily="34" charset="0"/>
              </a:rPr>
              <a:t>Règlement financier et son règlement d’exécution </a:t>
            </a:r>
            <a:r>
              <a:rPr lang="fr-FR" altLang="ko-KR" sz="1051" b="1" i="1" kern="0" dirty="0" smtClean="0">
                <a:solidFill>
                  <a:srgbClr val="FFFFFF"/>
                </a:solidFill>
                <a:latin typeface="Trebuchet MS" panose="020B0603020202020204" pitchFamily="34" charset="0"/>
                <a:ea typeface="Verdana" panose="020B0604030504040204" pitchFamily="34" charset="0"/>
                <a:cs typeface="Verdana" panose="020B0604030504040204" pitchFamily="34" charset="0"/>
              </a:rPr>
              <a:t>“proposés”</a:t>
            </a:r>
            <a:endParaRPr lang="fr-FR" altLang="ko-KR" sz="1051" b="1" i="1" kern="0" dirty="0">
              <a:solidFill>
                <a:srgbClr val="FFFFFF"/>
              </a:solidFill>
              <a:latin typeface="Trebuchet MS" panose="020B0603020202020204" pitchFamily="34" charset="0"/>
              <a:ea typeface="Verdana" panose="020B0604030504040204" pitchFamily="34" charset="0"/>
              <a:cs typeface="Verdana" panose="020B0604030504040204" pitchFamily="34" charset="0"/>
            </a:endParaRPr>
          </a:p>
        </p:txBody>
      </p:sp>
      <p:grpSp>
        <p:nvGrpSpPr>
          <p:cNvPr id="30" name="Gruppo 29">
            <a:extLst>
              <a:ext uri="{FF2B5EF4-FFF2-40B4-BE49-F238E27FC236}">
                <a16:creationId xmlns:a16="http://schemas.microsoft.com/office/drawing/2014/main" id="{076EB631-059E-442A-84BD-B8585BE3841B}"/>
              </a:ext>
            </a:extLst>
          </p:cNvPr>
          <p:cNvGrpSpPr/>
          <p:nvPr>
            <p:custDataLst>
              <p:tags r:id="rId17"/>
            </p:custDataLst>
          </p:nvPr>
        </p:nvGrpSpPr>
        <p:grpSpPr>
          <a:xfrm>
            <a:off x="3323883" y="1869566"/>
            <a:ext cx="1737532" cy="2350145"/>
            <a:chOff x="1933559" y="2822133"/>
            <a:chExt cx="2316709" cy="2848661"/>
          </a:xfrm>
        </p:grpSpPr>
        <p:sp>
          <p:nvSpPr>
            <p:cNvPr id="31" name="Rectangle 1">
              <a:extLst>
                <a:ext uri="{FF2B5EF4-FFF2-40B4-BE49-F238E27FC236}">
                  <a16:creationId xmlns:a16="http://schemas.microsoft.com/office/drawing/2014/main" id="{8D50A870-D94F-4964-B9E3-DAED36DF0322}"/>
                </a:ext>
              </a:extLst>
            </p:cNvPr>
            <p:cNvSpPr/>
            <p:nvPr/>
          </p:nvSpPr>
          <p:spPr>
            <a:xfrm>
              <a:off x="1982892" y="2906279"/>
              <a:ext cx="2267376" cy="2764515"/>
            </a:xfrm>
            <a:prstGeom prst="rect">
              <a:avLst/>
            </a:prstGeom>
            <a:solidFill>
              <a:schemeClr val="tx2"/>
            </a:solidFill>
            <a:ln>
              <a:solidFill>
                <a:schemeClr val="tx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defTabSz="685783" fontAlgn="auto">
                <a:spcBef>
                  <a:spcPts val="0"/>
                </a:spcBef>
                <a:spcAft>
                  <a:spcPts val="0"/>
                </a:spcAft>
                <a:defRPr/>
              </a:pPr>
              <a:endParaRPr lang="en-US" sz="1351" dirty="0">
                <a:solidFill>
                  <a:prstClr val="white"/>
                </a:solidFill>
                <a:latin typeface="Arial"/>
              </a:endParaRPr>
            </a:p>
          </p:txBody>
        </p:sp>
        <p:sp>
          <p:nvSpPr>
            <p:cNvPr id="32" name="TextBox 17">
              <a:extLst>
                <a:ext uri="{FF2B5EF4-FFF2-40B4-BE49-F238E27FC236}">
                  <a16:creationId xmlns:a16="http://schemas.microsoft.com/office/drawing/2014/main" id="{771BEC2A-3935-4D6D-8E91-8CE32D43A1ED}"/>
                </a:ext>
              </a:extLst>
            </p:cNvPr>
            <p:cNvSpPr txBox="1"/>
            <p:nvPr/>
          </p:nvSpPr>
          <p:spPr>
            <a:xfrm>
              <a:off x="1933559" y="2822133"/>
              <a:ext cx="2267376" cy="2764515"/>
            </a:xfrm>
            <a:prstGeom prst="rect">
              <a:avLst/>
            </a:prstGeom>
            <a:solidFill>
              <a:schemeClr val="bg1"/>
            </a:solidFill>
            <a:ln w="19050">
              <a:solidFill>
                <a:schemeClr val="tx2">
                  <a:lumMod val="75000"/>
                </a:schemeClr>
              </a:solidFill>
              <a:prstDash val="sysDot"/>
            </a:ln>
          </p:spPr>
          <p:txBody>
            <a:bodyPr wrap="square" tIns="54000" rIns="81000" rtlCol="0" anchor="t">
              <a:noAutofit/>
            </a:bodyPr>
            <a:lstStyle/>
            <a:p>
              <a:pPr marL="107997" algn="ctr" defTabSz="685783" fontAlgn="auto">
                <a:spcBef>
                  <a:spcPts val="0"/>
                </a:spcBef>
                <a:spcAft>
                  <a:spcPts val="900"/>
                </a:spcAft>
                <a:defRPr/>
              </a:pPr>
              <a:r>
                <a:rPr lang="fr-CH" altLang="it-IT" sz="1100" b="1" dirty="0" smtClean="0">
                  <a:solidFill>
                    <a:srgbClr val="335B74"/>
                  </a:solidFill>
                  <a:latin typeface="Arial"/>
                </a:rPr>
                <a:t>Règlement financier et son règlement d’exécution</a:t>
              </a:r>
              <a:endParaRPr lang="fr-CH" sz="1100" b="1" dirty="0" smtClean="0">
                <a:solidFill>
                  <a:srgbClr val="335B74"/>
                </a:solidFill>
                <a:latin typeface="Arial"/>
              </a:endParaRPr>
            </a:p>
            <a:p>
              <a:pPr marL="107997" defTabSz="685783" fontAlgn="auto">
                <a:spcBef>
                  <a:spcPts val="0"/>
                </a:spcBef>
                <a:spcAft>
                  <a:spcPts val="451"/>
                </a:spcAft>
                <a:defRPr/>
              </a:pPr>
              <a:r>
                <a:rPr lang="fr-CH" sz="1100" b="1" dirty="0" smtClean="0">
                  <a:solidFill>
                    <a:srgbClr val="335B74"/>
                  </a:solidFill>
                  <a:latin typeface="Arial"/>
                  <a:cs typeface="+mn-cs"/>
                </a:rPr>
                <a:t>Nombre d’articles</a:t>
              </a:r>
            </a:p>
            <a:p>
              <a:pPr marL="107997" defTabSz="685783" fontAlgn="auto">
                <a:spcBef>
                  <a:spcPts val="0"/>
                </a:spcBef>
                <a:spcAft>
                  <a:spcPts val="451"/>
                </a:spcAft>
                <a:defRPr/>
              </a:pPr>
              <a:endParaRPr lang="en-US" sz="1200" b="1" dirty="0">
                <a:solidFill>
                  <a:srgbClr val="335B74"/>
                </a:solidFill>
                <a:latin typeface="Arial"/>
                <a:cs typeface="+mn-cs"/>
              </a:endParaRPr>
            </a:p>
            <a:p>
              <a:pPr marL="107997" defTabSz="685783" fontAlgn="auto">
                <a:spcBef>
                  <a:spcPts val="0"/>
                </a:spcBef>
                <a:spcAft>
                  <a:spcPts val="451"/>
                </a:spcAft>
                <a:defRPr/>
              </a:pPr>
              <a:endParaRPr lang="en-US" sz="1200" b="1" dirty="0">
                <a:solidFill>
                  <a:srgbClr val="335B74"/>
                </a:solidFill>
                <a:latin typeface="Arial"/>
                <a:cs typeface="+mn-cs"/>
              </a:endParaRPr>
            </a:p>
            <a:p>
              <a:pPr marL="107997" defTabSz="685783" fontAlgn="auto">
                <a:spcBef>
                  <a:spcPts val="0"/>
                </a:spcBef>
                <a:spcAft>
                  <a:spcPts val="451"/>
                </a:spcAft>
                <a:defRPr/>
              </a:pPr>
              <a:endParaRPr lang="fr-CH" sz="400" b="1" dirty="0" smtClean="0">
                <a:solidFill>
                  <a:srgbClr val="335B74"/>
                </a:solidFill>
                <a:latin typeface="Arial"/>
                <a:cs typeface="+mn-cs"/>
              </a:endParaRPr>
            </a:p>
            <a:p>
              <a:pPr marL="107997" defTabSz="685783" fontAlgn="auto">
                <a:spcBef>
                  <a:spcPts val="0"/>
                </a:spcBef>
                <a:spcAft>
                  <a:spcPts val="451"/>
                </a:spcAft>
                <a:defRPr/>
              </a:pPr>
              <a:r>
                <a:rPr lang="fr-CH" sz="1100" b="1" dirty="0" smtClean="0">
                  <a:solidFill>
                    <a:srgbClr val="335B74"/>
                  </a:solidFill>
                  <a:latin typeface="Arial"/>
                  <a:cs typeface="+mn-cs"/>
                </a:rPr>
                <a:t>Nombre</a:t>
              </a:r>
              <a:r>
                <a:rPr lang="fr-CH" sz="1100" b="1" dirty="0" smtClean="0">
                  <a:solidFill>
                    <a:srgbClr val="335B74"/>
                  </a:solidFill>
                  <a:latin typeface="Arial"/>
                  <a:cs typeface="+mn-cs"/>
                </a:rPr>
                <a:t> de règles</a:t>
              </a:r>
              <a:endParaRPr lang="fr-CH" sz="1400" b="1" dirty="0">
                <a:solidFill>
                  <a:srgbClr val="335B74"/>
                </a:solidFill>
                <a:latin typeface="Arial"/>
                <a:cs typeface="+mn-cs"/>
              </a:endParaRPr>
            </a:p>
          </p:txBody>
        </p:sp>
      </p:grpSp>
      <p:pic>
        <p:nvPicPr>
          <p:cNvPr id="33" name="Immagine 32">
            <a:extLst>
              <a:ext uri="{FF2B5EF4-FFF2-40B4-BE49-F238E27FC236}">
                <a16:creationId xmlns:a16="http://schemas.microsoft.com/office/drawing/2014/main" id="{3642222A-EE65-4E98-B601-FDD73C576692}"/>
              </a:ext>
            </a:extLst>
          </p:cNvPr>
          <p:cNvPicPr>
            <a:picLocks noChangeAspect="1"/>
          </p:cNvPicPr>
          <p:nvPr>
            <p:custDataLst>
              <p:tags r:id="rId18"/>
            </p:custDataLst>
          </p:nvPr>
        </p:nvPicPr>
        <p:blipFill>
          <a:blip r:embed="rId45"/>
          <a:stretch>
            <a:fillRect/>
          </a:stretch>
        </p:blipFill>
        <p:spPr>
          <a:xfrm>
            <a:off x="4894446" y="1891312"/>
            <a:ext cx="388703" cy="388703"/>
          </a:xfrm>
          <a:prstGeom prst="rect">
            <a:avLst/>
          </a:prstGeom>
          <a:ln>
            <a:noFill/>
          </a:ln>
        </p:spPr>
      </p:pic>
      <p:pic>
        <p:nvPicPr>
          <p:cNvPr id="34" name="Immagine 33">
            <a:extLst>
              <a:ext uri="{FF2B5EF4-FFF2-40B4-BE49-F238E27FC236}">
                <a16:creationId xmlns:a16="http://schemas.microsoft.com/office/drawing/2014/main" id="{6212CDB4-374C-4C2F-8E34-C226D6F98147}"/>
              </a:ext>
            </a:extLst>
          </p:cNvPr>
          <p:cNvPicPr>
            <a:picLocks noChangeAspect="1"/>
          </p:cNvPicPr>
          <p:nvPr>
            <p:custDataLst>
              <p:tags r:id="rId19"/>
            </p:custDataLst>
          </p:nvPr>
        </p:nvPicPr>
        <p:blipFill>
          <a:blip r:embed="rId46"/>
          <a:stretch>
            <a:fillRect/>
          </a:stretch>
        </p:blipFill>
        <p:spPr>
          <a:xfrm>
            <a:off x="4715578" y="3460645"/>
            <a:ext cx="644055" cy="826276"/>
          </a:xfrm>
          <a:prstGeom prst="rect">
            <a:avLst/>
          </a:prstGeom>
          <a:ln>
            <a:solidFill>
              <a:srgbClr val="0091DA"/>
            </a:solidFill>
          </a:ln>
          <a:effectLst>
            <a:outerShdw blurRad="63500" sx="102000" sy="102000" algn="ctr" rotWithShape="0">
              <a:prstClr val="black">
                <a:alpha val="40000"/>
              </a:prstClr>
            </a:outerShdw>
          </a:effectLst>
        </p:spPr>
      </p:pic>
      <p:sp>
        <p:nvSpPr>
          <p:cNvPr id="35" name="Ovale 34">
            <a:extLst>
              <a:ext uri="{FF2B5EF4-FFF2-40B4-BE49-F238E27FC236}">
                <a16:creationId xmlns:a16="http://schemas.microsoft.com/office/drawing/2014/main" id="{0F285E65-D7CE-4FB6-A736-66921D0BF44C}"/>
              </a:ext>
            </a:extLst>
          </p:cNvPr>
          <p:cNvSpPr/>
          <p:nvPr>
            <p:custDataLst>
              <p:tags r:id="rId20"/>
            </p:custDataLst>
          </p:nvPr>
        </p:nvSpPr>
        <p:spPr>
          <a:xfrm>
            <a:off x="3831613" y="2757705"/>
            <a:ext cx="440100" cy="49549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defTabSz="685783" fontAlgn="auto">
              <a:spcBef>
                <a:spcPts val="0"/>
              </a:spcBef>
              <a:spcAft>
                <a:spcPts val="0"/>
              </a:spcAft>
              <a:defRPr/>
            </a:pPr>
            <a:r>
              <a:rPr lang="fr-FR" sz="1600" b="1" dirty="0" smtClean="0">
                <a:solidFill>
                  <a:prstClr val="white"/>
                </a:solidFill>
                <a:latin typeface="Arial"/>
              </a:rPr>
              <a:t>69</a:t>
            </a:r>
            <a:endParaRPr lang="fr-FR" sz="1200" b="1" dirty="0">
              <a:solidFill>
                <a:prstClr val="white"/>
              </a:solidFill>
              <a:latin typeface="Arial"/>
            </a:endParaRPr>
          </a:p>
        </p:txBody>
      </p:sp>
      <p:sp>
        <p:nvSpPr>
          <p:cNvPr id="36" name="Ovale 35">
            <a:extLst>
              <a:ext uri="{FF2B5EF4-FFF2-40B4-BE49-F238E27FC236}">
                <a16:creationId xmlns:a16="http://schemas.microsoft.com/office/drawing/2014/main" id="{4124F5AC-86AB-49DC-ACAF-187A2F446449}"/>
              </a:ext>
            </a:extLst>
          </p:cNvPr>
          <p:cNvSpPr/>
          <p:nvPr>
            <p:custDataLst>
              <p:tags r:id="rId21"/>
            </p:custDataLst>
          </p:nvPr>
        </p:nvSpPr>
        <p:spPr>
          <a:xfrm>
            <a:off x="3823573" y="3556259"/>
            <a:ext cx="440100" cy="43980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defTabSz="685783" fontAlgn="auto">
              <a:spcBef>
                <a:spcPts val="0"/>
              </a:spcBef>
              <a:spcAft>
                <a:spcPts val="0"/>
              </a:spcAft>
              <a:defRPr/>
            </a:pPr>
            <a:r>
              <a:rPr lang="fr-FR" sz="1351" b="1" dirty="0" smtClean="0">
                <a:solidFill>
                  <a:prstClr val="white"/>
                </a:solidFill>
                <a:latin typeface="Arial"/>
              </a:rPr>
              <a:t>51</a:t>
            </a:r>
            <a:endParaRPr lang="fr-FR" sz="1351" b="1" dirty="0">
              <a:solidFill>
                <a:prstClr val="white"/>
              </a:solidFill>
              <a:latin typeface="Arial"/>
            </a:endParaRPr>
          </a:p>
        </p:txBody>
      </p:sp>
      <p:graphicFrame>
        <p:nvGraphicFramePr>
          <p:cNvPr id="61" name="Grafico 60">
            <a:extLst>
              <a:ext uri="{FF2B5EF4-FFF2-40B4-BE49-F238E27FC236}">
                <a16:creationId xmlns:a16="http://schemas.microsoft.com/office/drawing/2014/main" id="{BA2B6723-2315-4E07-AF46-3FD1F23705B9}"/>
              </a:ext>
            </a:extLst>
          </p:cNvPr>
          <p:cNvGraphicFramePr/>
          <p:nvPr>
            <p:custDataLst>
              <p:tags r:id="rId22"/>
            </p:custDataLst>
            <p:extLst>
              <p:ext uri="{D42A27DB-BD31-4B8C-83A1-F6EECF244321}">
                <p14:modId xmlns:p14="http://schemas.microsoft.com/office/powerpoint/2010/main" val="2152389113"/>
              </p:ext>
            </p:extLst>
          </p:nvPr>
        </p:nvGraphicFramePr>
        <p:xfrm>
          <a:off x="5555773" y="1292381"/>
          <a:ext cx="2649361" cy="1755000"/>
        </p:xfrm>
        <a:graphic>
          <a:graphicData uri="http://schemas.openxmlformats.org/drawingml/2006/chart">
            <c:chart xmlns:c="http://schemas.openxmlformats.org/drawingml/2006/chart" xmlns:r="http://schemas.openxmlformats.org/officeDocument/2006/relationships" r:id="rId47"/>
          </a:graphicData>
        </a:graphic>
      </p:graphicFrame>
      <p:cxnSp>
        <p:nvCxnSpPr>
          <p:cNvPr id="64" name="Connettore 2 63">
            <a:extLst>
              <a:ext uri="{FF2B5EF4-FFF2-40B4-BE49-F238E27FC236}">
                <a16:creationId xmlns:a16="http://schemas.microsoft.com/office/drawing/2014/main" id="{55DC4CF8-33EF-4A7B-B406-5F1C6AD384D0}"/>
              </a:ext>
            </a:extLst>
          </p:cNvPr>
          <p:cNvCxnSpPr>
            <a:cxnSpLocks/>
          </p:cNvCxnSpPr>
          <p:nvPr>
            <p:custDataLst>
              <p:tags r:id="rId23"/>
            </p:custDataLst>
          </p:nvPr>
        </p:nvCxnSpPr>
        <p:spPr>
          <a:xfrm>
            <a:off x="6876256" y="1991921"/>
            <a:ext cx="216024" cy="93741"/>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5" name="Rettangolo 64">
            <a:extLst>
              <a:ext uri="{FF2B5EF4-FFF2-40B4-BE49-F238E27FC236}">
                <a16:creationId xmlns:a16="http://schemas.microsoft.com/office/drawing/2014/main" id="{291BC2E4-8B91-41E0-B894-1AFD3B535BED}"/>
              </a:ext>
            </a:extLst>
          </p:cNvPr>
          <p:cNvSpPr/>
          <p:nvPr>
            <p:custDataLst>
              <p:tags r:id="rId24"/>
            </p:custDataLst>
          </p:nvPr>
        </p:nvSpPr>
        <p:spPr>
          <a:xfrm>
            <a:off x="7164288" y="2117325"/>
            <a:ext cx="297000" cy="162000"/>
          </a:xfrm>
          <a:prstGeom prst="rect">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defTabSz="685783" fontAlgn="auto">
              <a:spcBef>
                <a:spcPts val="0"/>
              </a:spcBef>
              <a:spcAft>
                <a:spcPts val="0"/>
              </a:spcAft>
              <a:defRPr/>
            </a:pPr>
            <a:r>
              <a:rPr lang="fr-FR" sz="600" b="1" i="1" dirty="0" smtClean="0">
                <a:solidFill>
                  <a:schemeClr val="bg1"/>
                </a:solidFill>
                <a:latin typeface="Arial"/>
              </a:rPr>
              <a:t>- 10%</a:t>
            </a:r>
            <a:endParaRPr lang="fr-FR" sz="600" b="1" i="1" dirty="0">
              <a:solidFill>
                <a:schemeClr val="bg1"/>
              </a:solidFill>
              <a:latin typeface="Arial"/>
            </a:endParaRPr>
          </a:p>
        </p:txBody>
      </p:sp>
      <p:graphicFrame>
        <p:nvGraphicFramePr>
          <p:cNvPr id="66" name="Grafico 65">
            <a:extLst>
              <a:ext uri="{FF2B5EF4-FFF2-40B4-BE49-F238E27FC236}">
                <a16:creationId xmlns:a16="http://schemas.microsoft.com/office/drawing/2014/main" id="{64DBD591-C422-455F-B945-CB56DF63EEC1}"/>
              </a:ext>
            </a:extLst>
          </p:cNvPr>
          <p:cNvGraphicFramePr/>
          <p:nvPr>
            <p:custDataLst>
              <p:tags r:id="rId25"/>
            </p:custDataLst>
            <p:extLst>
              <p:ext uri="{D42A27DB-BD31-4B8C-83A1-F6EECF244321}">
                <p14:modId xmlns:p14="http://schemas.microsoft.com/office/powerpoint/2010/main" val="2959561831"/>
              </p:ext>
            </p:extLst>
          </p:nvPr>
        </p:nvGraphicFramePr>
        <p:xfrm>
          <a:off x="5555773" y="3109199"/>
          <a:ext cx="2649361" cy="1755000"/>
        </p:xfrm>
        <a:graphic>
          <a:graphicData uri="http://schemas.openxmlformats.org/drawingml/2006/chart">
            <c:chart xmlns:c="http://schemas.openxmlformats.org/drawingml/2006/chart" xmlns:r="http://schemas.openxmlformats.org/officeDocument/2006/relationships" r:id="rId48"/>
          </a:graphicData>
        </a:graphic>
      </p:graphicFrame>
      <p:cxnSp>
        <p:nvCxnSpPr>
          <p:cNvPr id="67" name="Connettore 2 66">
            <a:extLst>
              <a:ext uri="{FF2B5EF4-FFF2-40B4-BE49-F238E27FC236}">
                <a16:creationId xmlns:a16="http://schemas.microsoft.com/office/drawing/2014/main" id="{D2D03AD4-D976-4A35-9344-6791F902D6D7}"/>
              </a:ext>
            </a:extLst>
          </p:cNvPr>
          <p:cNvCxnSpPr>
            <a:cxnSpLocks/>
          </p:cNvCxnSpPr>
          <p:nvPr>
            <p:custDataLst>
              <p:tags r:id="rId26"/>
            </p:custDataLst>
          </p:nvPr>
        </p:nvCxnSpPr>
        <p:spPr>
          <a:xfrm>
            <a:off x="7015780" y="3710751"/>
            <a:ext cx="220517" cy="157145"/>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8" name="Rettangolo 67">
            <a:extLst>
              <a:ext uri="{FF2B5EF4-FFF2-40B4-BE49-F238E27FC236}">
                <a16:creationId xmlns:a16="http://schemas.microsoft.com/office/drawing/2014/main" id="{258E545E-8FE1-4755-ABFA-379CE5F9E8C1}"/>
              </a:ext>
            </a:extLst>
          </p:cNvPr>
          <p:cNvSpPr/>
          <p:nvPr>
            <p:custDataLst>
              <p:tags r:id="rId27"/>
            </p:custDataLst>
          </p:nvPr>
        </p:nvSpPr>
        <p:spPr>
          <a:xfrm>
            <a:off x="7257383" y="4041915"/>
            <a:ext cx="297000" cy="162000"/>
          </a:xfrm>
          <a:prstGeom prst="rect">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defTabSz="685783" fontAlgn="auto">
              <a:spcBef>
                <a:spcPts val="0"/>
              </a:spcBef>
              <a:spcAft>
                <a:spcPts val="0"/>
              </a:spcAft>
              <a:defRPr/>
            </a:pPr>
            <a:r>
              <a:rPr lang="fr-FR" sz="600" b="1" i="1" dirty="0" smtClean="0">
                <a:solidFill>
                  <a:schemeClr val="bg1"/>
                </a:solidFill>
                <a:latin typeface="Arial"/>
              </a:rPr>
              <a:t>- 28%</a:t>
            </a:r>
            <a:endParaRPr lang="fr-FR" sz="600" b="1" i="1" dirty="0">
              <a:solidFill>
                <a:schemeClr val="bg1"/>
              </a:solidFill>
              <a:latin typeface="Arial"/>
            </a:endParaRPr>
          </a:p>
        </p:txBody>
      </p:sp>
      <p:grpSp>
        <p:nvGrpSpPr>
          <p:cNvPr id="3" name="Gruppo 2">
            <a:extLst>
              <a:ext uri="{FF2B5EF4-FFF2-40B4-BE49-F238E27FC236}">
                <a16:creationId xmlns:a16="http://schemas.microsoft.com/office/drawing/2014/main" id="{CB3C5E5D-F8E8-4678-BE09-F2B39E50EF59}"/>
              </a:ext>
            </a:extLst>
          </p:cNvPr>
          <p:cNvGrpSpPr/>
          <p:nvPr>
            <p:custDataLst>
              <p:tags r:id="rId28"/>
            </p:custDataLst>
          </p:nvPr>
        </p:nvGrpSpPr>
        <p:grpSpPr>
          <a:xfrm>
            <a:off x="8143220" y="1773911"/>
            <a:ext cx="922609" cy="167753"/>
            <a:chOff x="10794123" y="1875624"/>
            <a:chExt cx="1230145" cy="223671"/>
          </a:xfrm>
        </p:grpSpPr>
        <p:sp>
          <p:nvSpPr>
            <p:cNvPr id="37" name="Rectangle 3">
              <a:extLst>
                <a:ext uri="{FF2B5EF4-FFF2-40B4-BE49-F238E27FC236}">
                  <a16:creationId xmlns:a16="http://schemas.microsoft.com/office/drawing/2014/main" id="{0B875ED0-31AD-481B-89A1-86D86AC4B922}"/>
                </a:ext>
              </a:extLst>
            </p:cNvPr>
            <p:cNvSpPr>
              <a:spLocks noChangeArrowheads="1"/>
            </p:cNvSpPr>
            <p:nvPr/>
          </p:nvSpPr>
          <p:spPr bwMode="gray">
            <a:xfrm>
              <a:off x="10794123" y="1883295"/>
              <a:ext cx="395307" cy="216000"/>
            </a:xfrm>
            <a:prstGeom prst="rect">
              <a:avLst/>
            </a:prstGeom>
            <a:solidFill>
              <a:srgbClr val="00359E"/>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dirty="0">
                  <a:solidFill>
                    <a:schemeClr val="bg1"/>
                  </a:solidFill>
                  <a:cs typeface="Helvetica" pitchFamily="34" charset="0"/>
                </a:rPr>
                <a:t>5</a:t>
              </a:r>
            </a:p>
          </p:txBody>
        </p:sp>
        <p:sp>
          <p:nvSpPr>
            <p:cNvPr id="38" name="Rectangle 3">
              <a:extLst>
                <a:ext uri="{FF2B5EF4-FFF2-40B4-BE49-F238E27FC236}">
                  <a16:creationId xmlns:a16="http://schemas.microsoft.com/office/drawing/2014/main" id="{1A0D0A9F-486A-4AAB-B532-F80D5F1BC20D}"/>
                </a:ext>
              </a:extLst>
            </p:cNvPr>
            <p:cNvSpPr>
              <a:spLocks noChangeArrowheads="1"/>
            </p:cNvSpPr>
            <p:nvPr/>
          </p:nvSpPr>
          <p:spPr bwMode="gray">
            <a:xfrm>
              <a:off x="11232268" y="1875624"/>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en-US" sz="651" b="1" i="1" dirty="0">
                  <a:solidFill>
                    <a:srgbClr val="002060"/>
                  </a:solidFill>
                  <a:cs typeface="Helvetica" pitchFamily="34" charset="0"/>
                </a:rPr>
                <a:t>Nouveau</a:t>
              </a:r>
              <a:r>
                <a:rPr lang="en-US" sz="675" b="1" i="1" dirty="0">
                  <a:solidFill>
                    <a:srgbClr val="002060"/>
                  </a:solidFill>
                  <a:cs typeface="Helvetica" pitchFamily="34" charset="0"/>
                </a:rPr>
                <a:t> </a:t>
              </a:r>
              <a:endParaRPr lang="en-US" sz="675" i="1" dirty="0">
                <a:solidFill>
                  <a:srgbClr val="002060"/>
                </a:solidFill>
                <a:cs typeface="Helvetica" pitchFamily="34" charset="0"/>
              </a:endParaRPr>
            </a:p>
          </p:txBody>
        </p:sp>
      </p:grpSp>
      <p:grpSp>
        <p:nvGrpSpPr>
          <p:cNvPr id="4" name="Gruppo 3">
            <a:extLst>
              <a:ext uri="{FF2B5EF4-FFF2-40B4-BE49-F238E27FC236}">
                <a16:creationId xmlns:a16="http://schemas.microsoft.com/office/drawing/2014/main" id="{DA45551C-42E3-495C-8D42-8C810D923478}"/>
              </a:ext>
            </a:extLst>
          </p:cNvPr>
          <p:cNvGrpSpPr/>
          <p:nvPr>
            <p:custDataLst>
              <p:tags r:id="rId29"/>
            </p:custDataLst>
          </p:nvPr>
        </p:nvGrpSpPr>
        <p:grpSpPr>
          <a:xfrm>
            <a:off x="8135847" y="2036065"/>
            <a:ext cx="929983" cy="162259"/>
            <a:chOff x="10784298" y="2172527"/>
            <a:chExt cx="1239976" cy="216344"/>
          </a:xfrm>
        </p:grpSpPr>
        <p:sp>
          <p:nvSpPr>
            <p:cNvPr id="39" name="Rectangle 3">
              <a:extLst>
                <a:ext uri="{FF2B5EF4-FFF2-40B4-BE49-F238E27FC236}">
                  <a16:creationId xmlns:a16="http://schemas.microsoft.com/office/drawing/2014/main" id="{FC5B058E-66E5-468A-973D-6EC528C89B4D}"/>
                </a:ext>
              </a:extLst>
            </p:cNvPr>
            <p:cNvSpPr>
              <a:spLocks noChangeArrowheads="1"/>
            </p:cNvSpPr>
            <p:nvPr/>
          </p:nvSpPr>
          <p:spPr bwMode="gray">
            <a:xfrm>
              <a:off x="10784298" y="2172527"/>
              <a:ext cx="395307" cy="216000"/>
            </a:xfrm>
            <a:prstGeom prst="rect">
              <a:avLst/>
            </a:prstGeom>
            <a:solidFill>
              <a:srgbClr val="0044CC"/>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dirty="0">
                  <a:solidFill>
                    <a:schemeClr val="bg1"/>
                  </a:solidFill>
                  <a:cs typeface="Helvetica" pitchFamily="34" charset="0"/>
                </a:rPr>
                <a:t>11</a:t>
              </a:r>
            </a:p>
          </p:txBody>
        </p:sp>
        <p:sp>
          <p:nvSpPr>
            <p:cNvPr id="40" name="Rectangle 3">
              <a:extLst>
                <a:ext uri="{FF2B5EF4-FFF2-40B4-BE49-F238E27FC236}">
                  <a16:creationId xmlns:a16="http://schemas.microsoft.com/office/drawing/2014/main" id="{D22647BB-27E2-4011-886E-87FF97F41F7E}"/>
                </a:ext>
              </a:extLst>
            </p:cNvPr>
            <p:cNvSpPr>
              <a:spLocks noChangeArrowheads="1"/>
            </p:cNvSpPr>
            <p:nvPr/>
          </p:nvSpPr>
          <p:spPr bwMode="gray">
            <a:xfrm>
              <a:off x="11232274" y="2172871"/>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en-US" sz="651" b="1" i="1" dirty="0">
                  <a:solidFill>
                    <a:srgbClr val="002060"/>
                  </a:solidFill>
                  <a:cs typeface="Helvetica" pitchFamily="34" charset="0"/>
                </a:rPr>
                <a:t>Modification</a:t>
              </a:r>
              <a:endParaRPr lang="en-US" sz="651" i="1" dirty="0">
                <a:solidFill>
                  <a:srgbClr val="002060"/>
                </a:solidFill>
                <a:cs typeface="Helvetica" pitchFamily="34" charset="0"/>
              </a:endParaRPr>
            </a:p>
          </p:txBody>
        </p:sp>
      </p:grpSp>
      <p:grpSp>
        <p:nvGrpSpPr>
          <p:cNvPr id="6" name="Gruppo 5">
            <a:extLst>
              <a:ext uri="{FF2B5EF4-FFF2-40B4-BE49-F238E27FC236}">
                <a16:creationId xmlns:a16="http://schemas.microsoft.com/office/drawing/2014/main" id="{48801F2B-AA13-4759-AFD0-BF618E02E7BC}"/>
              </a:ext>
            </a:extLst>
          </p:cNvPr>
          <p:cNvGrpSpPr/>
          <p:nvPr>
            <p:custDataLst>
              <p:tags r:id="rId30"/>
            </p:custDataLst>
          </p:nvPr>
        </p:nvGrpSpPr>
        <p:grpSpPr>
          <a:xfrm>
            <a:off x="8143219" y="2283718"/>
            <a:ext cx="917056" cy="178989"/>
            <a:chOff x="10801530" y="2596465"/>
            <a:chExt cx="1222741" cy="238652"/>
          </a:xfrm>
        </p:grpSpPr>
        <p:sp>
          <p:nvSpPr>
            <p:cNvPr id="43" name="Rectangle 3">
              <a:extLst>
                <a:ext uri="{FF2B5EF4-FFF2-40B4-BE49-F238E27FC236}">
                  <a16:creationId xmlns:a16="http://schemas.microsoft.com/office/drawing/2014/main" id="{A8234B11-A6CC-4DD2-9CF9-0CE6D23569D6}"/>
                </a:ext>
              </a:extLst>
            </p:cNvPr>
            <p:cNvSpPr>
              <a:spLocks noChangeArrowheads="1"/>
            </p:cNvSpPr>
            <p:nvPr/>
          </p:nvSpPr>
          <p:spPr bwMode="gray">
            <a:xfrm>
              <a:off x="10801530" y="2619117"/>
              <a:ext cx="395307" cy="216000"/>
            </a:xfrm>
            <a:prstGeom prst="rect">
              <a:avLst/>
            </a:prstGeom>
            <a:solidFill>
              <a:schemeClr val="bg1">
                <a:lumMod val="65000"/>
              </a:schemeClr>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dirty="0">
                  <a:solidFill>
                    <a:schemeClr val="bg1"/>
                  </a:solidFill>
                  <a:cs typeface="Helvetica" pitchFamily="34" charset="0"/>
                </a:rPr>
                <a:t>62</a:t>
              </a:r>
            </a:p>
          </p:txBody>
        </p:sp>
        <p:sp>
          <p:nvSpPr>
            <p:cNvPr id="44" name="Rectangle 3">
              <a:extLst>
                <a:ext uri="{FF2B5EF4-FFF2-40B4-BE49-F238E27FC236}">
                  <a16:creationId xmlns:a16="http://schemas.microsoft.com/office/drawing/2014/main" id="{F59318E5-1C28-4F85-A1B3-CA58871FCBC2}"/>
                </a:ext>
              </a:extLst>
            </p:cNvPr>
            <p:cNvSpPr>
              <a:spLocks noChangeArrowheads="1"/>
            </p:cNvSpPr>
            <p:nvPr/>
          </p:nvSpPr>
          <p:spPr bwMode="gray">
            <a:xfrm>
              <a:off x="11232271" y="2596465"/>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en-US" sz="651" b="1" i="1" dirty="0">
                  <a:solidFill>
                    <a:srgbClr val="002060"/>
                  </a:solidFill>
                  <a:cs typeface="Helvetica" pitchFamily="34" charset="0"/>
                </a:rPr>
                <a:t>Pas de modification de fond</a:t>
              </a:r>
              <a:endParaRPr lang="en-US" sz="651" i="1" dirty="0">
                <a:solidFill>
                  <a:srgbClr val="002060"/>
                </a:solidFill>
                <a:cs typeface="Helvetica" pitchFamily="34" charset="0"/>
              </a:endParaRPr>
            </a:p>
          </p:txBody>
        </p:sp>
      </p:grpSp>
      <p:grpSp>
        <p:nvGrpSpPr>
          <p:cNvPr id="47" name="Gruppo 46">
            <a:extLst>
              <a:ext uri="{FF2B5EF4-FFF2-40B4-BE49-F238E27FC236}">
                <a16:creationId xmlns:a16="http://schemas.microsoft.com/office/drawing/2014/main" id="{E79D4DD0-9421-4540-8519-496C4DA58571}"/>
              </a:ext>
            </a:extLst>
          </p:cNvPr>
          <p:cNvGrpSpPr/>
          <p:nvPr>
            <p:custDataLst>
              <p:tags r:id="rId31"/>
            </p:custDataLst>
          </p:nvPr>
        </p:nvGrpSpPr>
        <p:grpSpPr>
          <a:xfrm>
            <a:off x="8151517" y="2546705"/>
            <a:ext cx="917056" cy="162000"/>
            <a:chOff x="10801527" y="2429936"/>
            <a:chExt cx="1222741" cy="216000"/>
          </a:xfrm>
        </p:grpSpPr>
        <p:sp>
          <p:nvSpPr>
            <p:cNvPr id="48" name="Rectangle 3">
              <a:extLst>
                <a:ext uri="{FF2B5EF4-FFF2-40B4-BE49-F238E27FC236}">
                  <a16:creationId xmlns:a16="http://schemas.microsoft.com/office/drawing/2014/main" id="{25BF6D06-0F56-406E-AFA2-326C79647ED5}"/>
                </a:ext>
              </a:extLst>
            </p:cNvPr>
            <p:cNvSpPr>
              <a:spLocks noChangeArrowheads="1"/>
            </p:cNvSpPr>
            <p:nvPr/>
          </p:nvSpPr>
          <p:spPr bwMode="gray">
            <a:xfrm>
              <a:off x="10801527" y="2429936"/>
              <a:ext cx="395307" cy="216000"/>
            </a:xfrm>
            <a:prstGeom prst="rect">
              <a:avLst/>
            </a:prstGeom>
            <a:solidFill>
              <a:schemeClr val="bg1">
                <a:lumMod val="50000"/>
              </a:schemeClr>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dirty="0">
                  <a:solidFill>
                    <a:schemeClr val="bg1"/>
                  </a:solidFill>
                  <a:cs typeface="Helvetica" pitchFamily="34" charset="0"/>
                </a:rPr>
                <a:t>11</a:t>
              </a:r>
            </a:p>
          </p:txBody>
        </p:sp>
        <p:sp>
          <p:nvSpPr>
            <p:cNvPr id="49" name="Rectangle 3">
              <a:extLst>
                <a:ext uri="{FF2B5EF4-FFF2-40B4-BE49-F238E27FC236}">
                  <a16:creationId xmlns:a16="http://schemas.microsoft.com/office/drawing/2014/main" id="{A04FE8FD-4562-4E29-BBF9-602420C18004}"/>
                </a:ext>
              </a:extLst>
            </p:cNvPr>
            <p:cNvSpPr>
              <a:spLocks noChangeArrowheads="1"/>
            </p:cNvSpPr>
            <p:nvPr/>
          </p:nvSpPr>
          <p:spPr bwMode="gray">
            <a:xfrm>
              <a:off x="11232268" y="2429936"/>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en-US" sz="651" b="1" i="1" dirty="0">
                  <a:solidFill>
                    <a:srgbClr val="002060"/>
                  </a:solidFill>
                  <a:cs typeface="Helvetica" pitchFamily="34" charset="0"/>
                </a:rPr>
                <a:t>Suppression</a:t>
              </a:r>
              <a:endParaRPr lang="en-US" sz="651" i="1" dirty="0">
                <a:solidFill>
                  <a:srgbClr val="002060"/>
                </a:solidFill>
                <a:cs typeface="Helvetica" pitchFamily="34" charset="0"/>
              </a:endParaRPr>
            </a:p>
          </p:txBody>
        </p:sp>
      </p:grpSp>
      <p:sp>
        <p:nvSpPr>
          <p:cNvPr id="143" name="CasellaDiTesto 142">
            <a:extLst>
              <a:ext uri="{FF2B5EF4-FFF2-40B4-BE49-F238E27FC236}">
                <a16:creationId xmlns:a16="http://schemas.microsoft.com/office/drawing/2014/main" id="{35C502A3-40FE-4198-9E10-4467484A6955}"/>
              </a:ext>
            </a:extLst>
          </p:cNvPr>
          <p:cNvSpPr txBox="1"/>
          <p:nvPr>
            <p:custDataLst>
              <p:tags r:id="rId32"/>
            </p:custDataLst>
          </p:nvPr>
        </p:nvSpPr>
        <p:spPr>
          <a:xfrm>
            <a:off x="658659" y="1114773"/>
            <a:ext cx="7632799" cy="351069"/>
          </a:xfrm>
          <a:prstGeom prst="rect">
            <a:avLst/>
          </a:prstGeom>
          <a:noFill/>
        </p:spPr>
        <p:txBody>
          <a:bodyPr wrap="square" lIns="40959" tIns="40959" rIns="40959" bIns="40959" rtlCol="0">
            <a:noAutofit/>
          </a:bodyPr>
          <a:lstStyle/>
          <a:p>
            <a:pPr marL="0" lvl="1" algn="just">
              <a:lnSpc>
                <a:spcPct val="150000"/>
              </a:lnSpc>
              <a:spcAft>
                <a:spcPts val="451"/>
              </a:spcAft>
            </a:pPr>
            <a:r>
              <a:rPr lang="fr-FR" sz="1051" dirty="0" smtClean="0">
                <a:solidFill>
                  <a:srgbClr val="000000"/>
                </a:solidFill>
                <a:latin typeface="Univers for KPMG Light" panose="020B0403020202020204" pitchFamily="34" charset="0"/>
              </a:rPr>
              <a:t>Les graphiques ci-dessous donnent un </a:t>
            </a:r>
            <a:r>
              <a:rPr lang="fr-FR" sz="1051" b="1" dirty="0" smtClean="0">
                <a:solidFill>
                  <a:srgbClr val="000000"/>
                </a:solidFill>
                <a:latin typeface="Univers for KPMG Light" panose="020B0403020202020204" pitchFamily="34" charset="0"/>
              </a:rPr>
              <a:t>aperçu des propositions de modification </a:t>
            </a:r>
            <a:r>
              <a:rPr lang="fr-FR" sz="1051" dirty="0" smtClean="0">
                <a:solidFill>
                  <a:srgbClr val="000000"/>
                </a:solidFill>
                <a:latin typeface="Univers for KPMG Light" panose="020B0403020202020204" pitchFamily="34" charset="0"/>
              </a:rPr>
              <a:t>du Règlement financier et de son règlement d’exécution, en indiquant les quatre types prévus.</a:t>
            </a:r>
            <a:endParaRPr lang="fr-FR" sz="1051" dirty="0">
              <a:solidFill>
                <a:srgbClr val="000000"/>
              </a:solidFill>
              <a:latin typeface="Univers for KPMG Light" panose="020B0403020202020204" pitchFamily="34" charset="0"/>
            </a:endParaRPr>
          </a:p>
        </p:txBody>
      </p:sp>
      <p:sp>
        <p:nvSpPr>
          <p:cNvPr id="144" name="Rettangolo 143">
            <a:extLst>
              <a:ext uri="{FF2B5EF4-FFF2-40B4-BE49-F238E27FC236}">
                <a16:creationId xmlns:a16="http://schemas.microsoft.com/office/drawing/2014/main" id="{AD7C1B10-19D8-48F1-BAC9-22D9FE66BD98}"/>
              </a:ext>
            </a:extLst>
          </p:cNvPr>
          <p:cNvSpPr/>
          <p:nvPr>
            <p:custDataLst>
              <p:tags r:id="rId33"/>
            </p:custDataLst>
          </p:nvPr>
        </p:nvSpPr>
        <p:spPr>
          <a:xfrm>
            <a:off x="7889981" y="1449614"/>
            <a:ext cx="1358307" cy="220785"/>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a:defRPr lang="en-US" sz="1862" b="0" i="0" u="none" strike="noStrike" kern="1200" spc="0" baseline="0" noProof="0">
                <a:solidFill>
                  <a:prstClr val="black">
                    <a:lumMod val="65000"/>
                    <a:lumOff val="35000"/>
                  </a:prstClr>
                </a:solidFill>
                <a:latin typeface="+mn-lt"/>
                <a:ea typeface="+mn-ea"/>
                <a:cs typeface="+mn-cs"/>
              </a:defRPr>
            </a:pPr>
            <a:r>
              <a:rPr lang="fr-FR" sz="1051" b="1" dirty="0" smtClean="0">
                <a:solidFill>
                  <a:srgbClr val="000000"/>
                </a:solidFill>
              </a:rPr>
              <a:t>Types de modification</a:t>
            </a:r>
            <a:endParaRPr lang="fr-FR" sz="1051" b="1" dirty="0">
              <a:solidFill>
                <a:srgbClr val="000000"/>
              </a:solidFill>
            </a:endParaRPr>
          </a:p>
        </p:txBody>
      </p:sp>
      <p:grpSp>
        <p:nvGrpSpPr>
          <p:cNvPr id="145" name="Group 32">
            <a:extLst>
              <a:ext uri="{FF2B5EF4-FFF2-40B4-BE49-F238E27FC236}">
                <a16:creationId xmlns:a16="http://schemas.microsoft.com/office/drawing/2014/main" id="{A94DFD08-0A18-4193-93ED-E703AC48BEB9}"/>
              </a:ext>
            </a:extLst>
          </p:cNvPr>
          <p:cNvGrpSpPr/>
          <p:nvPr>
            <p:custDataLst>
              <p:tags r:id="rId34"/>
            </p:custDataLst>
          </p:nvPr>
        </p:nvGrpSpPr>
        <p:grpSpPr>
          <a:xfrm rot="1960460">
            <a:off x="8142764" y="1374417"/>
            <a:ext cx="108000" cy="189000"/>
            <a:chOff x="975911" y="870585"/>
            <a:chExt cx="2482125" cy="4212184"/>
          </a:xfrm>
        </p:grpSpPr>
        <p:sp>
          <p:nvSpPr>
            <p:cNvPr id="146" name="Rectangle 30">
              <a:extLst>
                <a:ext uri="{FF2B5EF4-FFF2-40B4-BE49-F238E27FC236}">
                  <a16:creationId xmlns:a16="http://schemas.microsoft.com/office/drawing/2014/main" id="{FDAAB93E-50DF-4709-BEE6-99FE7A690BD4}"/>
                </a:ext>
              </a:extLst>
            </p:cNvPr>
            <p:cNvSpPr/>
            <p:nvPr/>
          </p:nvSpPr>
          <p:spPr>
            <a:xfrm>
              <a:off x="2026133" y="3033454"/>
              <a:ext cx="304800" cy="1522508"/>
            </a:xfrm>
            <a:prstGeom prst="rect">
              <a:avLst/>
            </a:prstGeom>
            <a:solidFill>
              <a:srgbClr val="1F497D">
                <a:lumMod val="25000"/>
                <a:lumOff val="75000"/>
              </a:srgbClr>
            </a:solidFill>
            <a:ln w="12700" cap="flat" cmpd="sng" algn="ctr">
              <a:solidFill>
                <a:sysClr val="windowText" lastClr="000000"/>
              </a:solidFill>
              <a:prstDash val="solid"/>
              <a:miter lim="800000"/>
            </a:ln>
            <a:effectLst/>
          </p:spPr>
          <p:txBody>
            <a:bodyPr rtlCol="0" anchor="ctr"/>
            <a:lstStyle/>
            <a:p>
              <a:pPr algn="ctr" defTabSz="685766" fontAlgn="auto">
                <a:spcBef>
                  <a:spcPts val="0"/>
                </a:spcBef>
                <a:spcAft>
                  <a:spcPts val="0"/>
                </a:spcAft>
                <a:defRPr/>
              </a:pPr>
              <a:endParaRPr lang="en-US" sz="751" kern="0" dirty="0">
                <a:solidFill>
                  <a:prstClr val="white"/>
                </a:solidFill>
                <a:latin typeface="Arial"/>
                <a:cs typeface="Arial" panose="020B0604020202020204" pitchFamily="34" charset="0"/>
              </a:endParaRPr>
            </a:p>
          </p:txBody>
        </p:sp>
        <p:sp>
          <p:nvSpPr>
            <p:cNvPr id="147" name="Rounded Rectangle 31">
              <a:extLst>
                <a:ext uri="{FF2B5EF4-FFF2-40B4-BE49-F238E27FC236}">
                  <a16:creationId xmlns:a16="http://schemas.microsoft.com/office/drawing/2014/main" id="{3F980961-B722-4C41-8277-CD417C6A1ECA}"/>
                </a:ext>
              </a:extLst>
            </p:cNvPr>
            <p:cNvSpPr/>
            <p:nvPr/>
          </p:nvSpPr>
          <p:spPr>
            <a:xfrm>
              <a:off x="1949933" y="4194344"/>
              <a:ext cx="457200" cy="888425"/>
            </a:xfrm>
            <a:prstGeom prst="roundRect">
              <a:avLst/>
            </a:prstGeom>
            <a:solidFill>
              <a:srgbClr val="1F497D">
                <a:lumMod val="50000"/>
                <a:lumOff val="50000"/>
              </a:srgbClr>
            </a:solidFill>
            <a:ln w="12700" cap="flat" cmpd="sng" algn="ctr">
              <a:solidFill>
                <a:srgbClr val="00607A"/>
              </a:solidFill>
              <a:prstDash val="solid"/>
              <a:miter lim="800000"/>
            </a:ln>
            <a:effectLst/>
          </p:spPr>
          <p:txBody>
            <a:bodyPr rtlCol="0" anchor="ctr"/>
            <a:lstStyle/>
            <a:p>
              <a:pPr algn="ctr" defTabSz="685766" fontAlgn="auto">
                <a:spcBef>
                  <a:spcPts val="0"/>
                </a:spcBef>
                <a:spcAft>
                  <a:spcPts val="0"/>
                </a:spcAft>
                <a:defRPr/>
              </a:pPr>
              <a:endParaRPr lang="en-US" sz="751" kern="0" dirty="0">
                <a:solidFill>
                  <a:prstClr val="white"/>
                </a:solidFill>
                <a:latin typeface="Arial"/>
                <a:cs typeface="Arial" panose="020B0604020202020204" pitchFamily="34" charset="0"/>
              </a:endParaRPr>
            </a:p>
          </p:txBody>
        </p:sp>
        <p:sp>
          <p:nvSpPr>
            <p:cNvPr id="148" name="Donut 29">
              <a:extLst>
                <a:ext uri="{FF2B5EF4-FFF2-40B4-BE49-F238E27FC236}">
                  <a16:creationId xmlns:a16="http://schemas.microsoft.com/office/drawing/2014/main" id="{CD285EF5-4E48-4C52-B7F7-B159C2B32D29}"/>
                </a:ext>
              </a:extLst>
            </p:cNvPr>
            <p:cNvSpPr/>
            <p:nvPr/>
          </p:nvSpPr>
          <p:spPr>
            <a:xfrm>
              <a:off x="975911" y="870585"/>
              <a:ext cx="2482125" cy="2346866"/>
            </a:xfrm>
            <a:prstGeom prst="donut">
              <a:avLst>
                <a:gd name="adj" fmla="val 13713"/>
              </a:avLst>
            </a:prstGeom>
            <a:solidFill>
              <a:srgbClr val="00607A"/>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defTabSz="685766" fontAlgn="auto">
                <a:spcBef>
                  <a:spcPts val="0"/>
                </a:spcBef>
                <a:spcAft>
                  <a:spcPts val="0"/>
                </a:spcAft>
                <a:defRPr/>
              </a:pPr>
              <a:endParaRPr lang="en-US" sz="751" kern="0" dirty="0">
                <a:solidFill>
                  <a:srgbClr val="1F497D"/>
                </a:solidFill>
                <a:latin typeface="Arial"/>
                <a:cs typeface="Arial" panose="020B0604020202020204" pitchFamily="34" charset="0"/>
              </a:endParaRPr>
            </a:p>
          </p:txBody>
        </p:sp>
      </p:grpSp>
      <p:grpSp>
        <p:nvGrpSpPr>
          <p:cNvPr id="170" name="Gruppo 169">
            <a:extLst>
              <a:ext uri="{FF2B5EF4-FFF2-40B4-BE49-F238E27FC236}">
                <a16:creationId xmlns:a16="http://schemas.microsoft.com/office/drawing/2014/main" id="{C0B105CC-6DEB-449E-AB67-D515FE89A678}"/>
              </a:ext>
            </a:extLst>
          </p:cNvPr>
          <p:cNvGrpSpPr/>
          <p:nvPr>
            <p:custDataLst>
              <p:tags r:id="rId35"/>
            </p:custDataLst>
          </p:nvPr>
        </p:nvGrpSpPr>
        <p:grpSpPr>
          <a:xfrm>
            <a:off x="8124169" y="3710749"/>
            <a:ext cx="922609" cy="162000"/>
            <a:chOff x="10794123" y="1918075"/>
            <a:chExt cx="1230145" cy="216000"/>
          </a:xfrm>
        </p:grpSpPr>
        <p:sp>
          <p:nvSpPr>
            <p:cNvPr id="171" name="Rectangle 3">
              <a:extLst>
                <a:ext uri="{FF2B5EF4-FFF2-40B4-BE49-F238E27FC236}">
                  <a16:creationId xmlns:a16="http://schemas.microsoft.com/office/drawing/2014/main" id="{D215871A-AC16-491B-82EB-1EC68941880C}"/>
                </a:ext>
              </a:extLst>
            </p:cNvPr>
            <p:cNvSpPr>
              <a:spLocks noChangeArrowheads="1"/>
            </p:cNvSpPr>
            <p:nvPr/>
          </p:nvSpPr>
          <p:spPr bwMode="gray">
            <a:xfrm>
              <a:off x="10794123" y="1918075"/>
              <a:ext cx="395307" cy="216000"/>
            </a:xfrm>
            <a:prstGeom prst="rect">
              <a:avLst/>
            </a:prstGeom>
            <a:solidFill>
              <a:srgbClr val="00359E"/>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a:solidFill>
                    <a:schemeClr val="bg1"/>
                  </a:solidFill>
                  <a:cs typeface="Helvetica" pitchFamily="34" charset="0"/>
                </a:rPr>
                <a:t>9</a:t>
              </a:r>
              <a:endParaRPr lang="en-US" sz="675" b="1" dirty="0">
                <a:solidFill>
                  <a:schemeClr val="bg1"/>
                </a:solidFill>
                <a:cs typeface="Helvetica" pitchFamily="34" charset="0"/>
              </a:endParaRPr>
            </a:p>
          </p:txBody>
        </p:sp>
        <p:sp>
          <p:nvSpPr>
            <p:cNvPr id="172" name="Rectangle 3">
              <a:extLst>
                <a:ext uri="{FF2B5EF4-FFF2-40B4-BE49-F238E27FC236}">
                  <a16:creationId xmlns:a16="http://schemas.microsoft.com/office/drawing/2014/main" id="{46D6709A-CBFE-4C2C-971A-3353EDD92F6C}"/>
                </a:ext>
              </a:extLst>
            </p:cNvPr>
            <p:cNvSpPr>
              <a:spLocks noChangeArrowheads="1"/>
            </p:cNvSpPr>
            <p:nvPr/>
          </p:nvSpPr>
          <p:spPr bwMode="gray">
            <a:xfrm>
              <a:off x="11232268" y="1918075"/>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en-US" sz="651" b="1" i="1" dirty="0">
                  <a:solidFill>
                    <a:srgbClr val="002060"/>
                  </a:solidFill>
                  <a:cs typeface="Helvetica" pitchFamily="34" charset="0"/>
                </a:rPr>
                <a:t>Nouveau </a:t>
              </a:r>
              <a:endParaRPr lang="en-US" sz="651" i="1" dirty="0">
                <a:solidFill>
                  <a:srgbClr val="002060"/>
                </a:solidFill>
                <a:cs typeface="Helvetica" pitchFamily="34" charset="0"/>
              </a:endParaRPr>
            </a:p>
          </p:txBody>
        </p:sp>
      </p:grpSp>
      <p:grpSp>
        <p:nvGrpSpPr>
          <p:cNvPr id="173" name="Gruppo 172">
            <a:extLst>
              <a:ext uri="{FF2B5EF4-FFF2-40B4-BE49-F238E27FC236}">
                <a16:creationId xmlns:a16="http://schemas.microsoft.com/office/drawing/2014/main" id="{8F047A1A-36FF-4AB9-AEB0-C7F7214238C9}"/>
              </a:ext>
            </a:extLst>
          </p:cNvPr>
          <p:cNvGrpSpPr/>
          <p:nvPr>
            <p:custDataLst>
              <p:tags r:id="rId36"/>
            </p:custDataLst>
          </p:nvPr>
        </p:nvGrpSpPr>
        <p:grpSpPr>
          <a:xfrm>
            <a:off x="8124169" y="3941325"/>
            <a:ext cx="922609" cy="162000"/>
            <a:chOff x="10794123" y="2172874"/>
            <a:chExt cx="1230145" cy="216000"/>
          </a:xfrm>
        </p:grpSpPr>
        <p:sp>
          <p:nvSpPr>
            <p:cNvPr id="174" name="Rectangle 3">
              <a:extLst>
                <a:ext uri="{FF2B5EF4-FFF2-40B4-BE49-F238E27FC236}">
                  <a16:creationId xmlns:a16="http://schemas.microsoft.com/office/drawing/2014/main" id="{49BDF7E1-D603-4F17-A46D-51A46B86D59C}"/>
                </a:ext>
              </a:extLst>
            </p:cNvPr>
            <p:cNvSpPr>
              <a:spLocks noChangeArrowheads="1"/>
            </p:cNvSpPr>
            <p:nvPr/>
          </p:nvSpPr>
          <p:spPr bwMode="gray">
            <a:xfrm>
              <a:off x="10794123" y="2172874"/>
              <a:ext cx="395307" cy="216000"/>
            </a:xfrm>
            <a:prstGeom prst="rect">
              <a:avLst/>
            </a:prstGeom>
            <a:solidFill>
              <a:srgbClr val="0044CC"/>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dirty="0">
                  <a:solidFill>
                    <a:schemeClr val="bg1"/>
                  </a:solidFill>
                  <a:cs typeface="Helvetica" pitchFamily="34" charset="0"/>
                </a:rPr>
                <a:t>6</a:t>
              </a:r>
            </a:p>
          </p:txBody>
        </p:sp>
        <p:sp>
          <p:nvSpPr>
            <p:cNvPr id="175" name="Rectangle 3">
              <a:extLst>
                <a:ext uri="{FF2B5EF4-FFF2-40B4-BE49-F238E27FC236}">
                  <a16:creationId xmlns:a16="http://schemas.microsoft.com/office/drawing/2014/main" id="{C46678B1-1DB9-4B33-86FD-3E8B9049EAC4}"/>
                </a:ext>
              </a:extLst>
            </p:cNvPr>
            <p:cNvSpPr>
              <a:spLocks noChangeArrowheads="1"/>
            </p:cNvSpPr>
            <p:nvPr/>
          </p:nvSpPr>
          <p:spPr bwMode="gray">
            <a:xfrm>
              <a:off x="11232268" y="2172874"/>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en-US" sz="651" b="1" i="1" dirty="0">
                  <a:solidFill>
                    <a:srgbClr val="002060"/>
                  </a:solidFill>
                  <a:cs typeface="Helvetica" pitchFamily="34" charset="0"/>
                </a:rPr>
                <a:t>Modification</a:t>
              </a:r>
              <a:endParaRPr lang="en-US" sz="651" i="1" dirty="0">
                <a:solidFill>
                  <a:srgbClr val="002060"/>
                </a:solidFill>
                <a:cs typeface="Helvetica" pitchFamily="34" charset="0"/>
              </a:endParaRPr>
            </a:p>
          </p:txBody>
        </p:sp>
      </p:grpSp>
      <p:grpSp>
        <p:nvGrpSpPr>
          <p:cNvPr id="176" name="Gruppo 175">
            <a:extLst>
              <a:ext uri="{FF2B5EF4-FFF2-40B4-BE49-F238E27FC236}">
                <a16:creationId xmlns:a16="http://schemas.microsoft.com/office/drawing/2014/main" id="{04D1C6D9-3288-4F18-9E0D-05BE8FBF1665}"/>
              </a:ext>
            </a:extLst>
          </p:cNvPr>
          <p:cNvGrpSpPr/>
          <p:nvPr>
            <p:custDataLst>
              <p:tags r:id="rId37"/>
            </p:custDataLst>
          </p:nvPr>
        </p:nvGrpSpPr>
        <p:grpSpPr>
          <a:xfrm>
            <a:off x="8124161" y="4205674"/>
            <a:ext cx="917057" cy="166275"/>
            <a:chOff x="10801523" y="2811422"/>
            <a:chExt cx="1222743" cy="221698"/>
          </a:xfrm>
        </p:grpSpPr>
        <p:sp>
          <p:nvSpPr>
            <p:cNvPr id="177" name="Rectangle 3">
              <a:extLst>
                <a:ext uri="{FF2B5EF4-FFF2-40B4-BE49-F238E27FC236}">
                  <a16:creationId xmlns:a16="http://schemas.microsoft.com/office/drawing/2014/main" id="{1C98E3A1-DCA1-488D-8653-066FF22A9E09}"/>
                </a:ext>
              </a:extLst>
            </p:cNvPr>
            <p:cNvSpPr>
              <a:spLocks noChangeArrowheads="1"/>
            </p:cNvSpPr>
            <p:nvPr/>
          </p:nvSpPr>
          <p:spPr bwMode="gray">
            <a:xfrm>
              <a:off x="10801523" y="2817121"/>
              <a:ext cx="395305" cy="215999"/>
            </a:xfrm>
            <a:prstGeom prst="rect">
              <a:avLst/>
            </a:prstGeom>
            <a:solidFill>
              <a:schemeClr val="bg1">
                <a:lumMod val="65000"/>
              </a:schemeClr>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dirty="0">
                  <a:solidFill>
                    <a:schemeClr val="bg1"/>
                  </a:solidFill>
                  <a:cs typeface="Helvetica" pitchFamily="34" charset="0"/>
                </a:rPr>
                <a:t>35</a:t>
              </a:r>
            </a:p>
          </p:txBody>
        </p:sp>
        <p:sp>
          <p:nvSpPr>
            <p:cNvPr id="178" name="Rectangle 3">
              <a:extLst>
                <a:ext uri="{FF2B5EF4-FFF2-40B4-BE49-F238E27FC236}">
                  <a16:creationId xmlns:a16="http://schemas.microsoft.com/office/drawing/2014/main" id="{521DF10F-6864-4A86-A134-055E96FA5351}"/>
                </a:ext>
              </a:extLst>
            </p:cNvPr>
            <p:cNvSpPr>
              <a:spLocks noChangeArrowheads="1"/>
            </p:cNvSpPr>
            <p:nvPr/>
          </p:nvSpPr>
          <p:spPr bwMode="gray">
            <a:xfrm>
              <a:off x="11232266" y="2811422"/>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fr-CH" sz="651" b="1" i="1" dirty="0">
                  <a:solidFill>
                    <a:srgbClr val="002060"/>
                  </a:solidFill>
                  <a:cs typeface="Helvetica" pitchFamily="34" charset="0"/>
                </a:rPr>
                <a:t>Pas de modification de fond</a:t>
              </a:r>
              <a:endParaRPr lang="en-US" sz="651" i="1" dirty="0">
                <a:solidFill>
                  <a:srgbClr val="002060"/>
                </a:solidFill>
                <a:cs typeface="Helvetica" pitchFamily="34" charset="0"/>
              </a:endParaRPr>
            </a:p>
          </p:txBody>
        </p:sp>
      </p:grpSp>
      <p:grpSp>
        <p:nvGrpSpPr>
          <p:cNvPr id="179" name="Gruppo 178">
            <a:extLst>
              <a:ext uri="{FF2B5EF4-FFF2-40B4-BE49-F238E27FC236}">
                <a16:creationId xmlns:a16="http://schemas.microsoft.com/office/drawing/2014/main" id="{EC50BC12-5DF8-4D15-B4EB-F8DBADA99AFE}"/>
              </a:ext>
            </a:extLst>
          </p:cNvPr>
          <p:cNvGrpSpPr/>
          <p:nvPr>
            <p:custDataLst>
              <p:tags r:id="rId38"/>
            </p:custDataLst>
          </p:nvPr>
        </p:nvGrpSpPr>
        <p:grpSpPr>
          <a:xfrm>
            <a:off x="8132468" y="4450190"/>
            <a:ext cx="921957" cy="174109"/>
            <a:chOff x="10812605" y="2492092"/>
            <a:chExt cx="1229277" cy="232145"/>
          </a:xfrm>
        </p:grpSpPr>
        <p:sp>
          <p:nvSpPr>
            <p:cNvPr id="180" name="Rectangle 3">
              <a:extLst>
                <a:ext uri="{FF2B5EF4-FFF2-40B4-BE49-F238E27FC236}">
                  <a16:creationId xmlns:a16="http://schemas.microsoft.com/office/drawing/2014/main" id="{4CBA3BAC-B7B1-47E2-907A-A536460C7462}"/>
                </a:ext>
              </a:extLst>
            </p:cNvPr>
            <p:cNvSpPr>
              <a:spLocks noChangeArrowheads="1"/>
            </p:cNvSpPr>
            <p:nvPr/>
          </p:nvSpPr>
          <p:spPr bwMode="gray">
            <a:xfrm>
              <a:off x="10812605" y="2508237"/>
              <a:ext cx="395307" cy="216000"/>
            </a:xfrm>
            <a:prstGeom prst="rect">
              <a:avLst/>
            </a:prstGeom>
            <a:solidFill>
              <a:schemeClr val="bg1">
                <a:lumMod val="50000"/>
              </a:schemeClr>
            </a:solidFill>
            <a:ln w="9525" algn="ctr">
              <a:noFill/>
              <a:prstDash val="sysDot"/>
              <a:miter lim="800000"/>
              <a:headEnd/>
              <a:tailEnd/>
            </a:ln>
          </p:spPr>
          <p:txBody>
            <a:bodyPr lIns="0" tIns="68580" rIns="0" bIns="68580" anchor="ctr" anchorCtr="0"/>
            <a:lstStyle/>
            <a:p>
              <a:pPr algn="ctr" defTabSz="685783">
                <a:buClr>
                  <a:srgbClr val="505050"/>
                </a:buClr>
                <a:buSzPct val="100000"/>
              </a:pPr>
              <a:r>
                <a:rPr lang="en-US" sz="675" b="1" dirty="0">
                  <a:solidFill>
                    <a:schemeClr val="bg1"/>
                  </a:solidFill>
                  <a:cs typeface="Helvetica" pitchFamily="34" charset="0"/>
                </a:rPr>
                <a:t>29</a:t>
              </a:r>
            </a:p>
          </p:txBody>
        </p:sp>
        <p:sp>
          <p:nvSpPr>
            <p:cNvPr id="181" name="Rectangle 3">
              <a:extLst>
                <a:ext uri="{FF2B5EF4-FFF2-40B4-BE49-F238E27FC236}">
                  <a16:creationId xmlns:a16="http://schemas.microsoft.com/office/drawing/2014/main" id="{376434F5-5150-4EFC-BD89-2910374402B4}"/>
                </a:ext>
              </a:extLst>
            </p:cNvPr>
            <p:cNvSpPr>
              <a:spLocks noChangeArrowheads="1"/>
            </p:cNvSpPr>
            <p:nvPr/>
          </p:nvSpPr>
          <p:spPr bwMode="gray">
            <a:xfrm>
              <a:off x="11249882" y="2492092"/>
              <a:ext cx="792000" cy="216000"/>
            </a:xfrm>
            <a:prstGeom prst="rect">
              <a:avLst/>
            </a:prstGeom>
            <a:noFill/>
            <a:ln w="9525" algn="ctr">
              <a:noFill/>
              <a:prstDash val="sysDot"/>
              <a:miter lim="800000"/>
              <a:headEnd/>
              <a:tailEnd/>
            </a:ln>
          </p:spPr>
          <p:txBody>
            <a:bodyPr lIns="0" tIns="68580" rIns="0" bIns="68580" anchor="ctr" anchorCtr="0"/>
            <a:lstStyle/>
            <a:p>
              <a:pPr defTabSz="685783">
                <a:buClr>
                  <a:srgbClr val="505050"/>
                </a:buClr>
                <a:buSzPct val="100000"/>
                <a:defRPr/>
              </a:pPr>
              <a:r>
                <a:rPr lang="en-US" sz="600" b="1" i="1" dirty="0">
                  <a:solidFill>
                    <a:srgbClr val="002060"/>
                  </a:solidFill>
                  <a:cs typeface="Helvetica" pitchFamily="34" charset="0"/>
                </a:rPr>
                <a:t>Suppression</a:t>
              </a:r>
              <a:endParaRPr lang="en-US" sz="600" i="1" dirty="0">
                <a:solidFill>
                  <a:srgbClr val="002060"/>
                </a:solidFill>
                <a:cs typeface="Helvetica" pitchFamily="34" charset="0"/>
              </a:endParaRPr>
            </a:p>
          </p:txBody>
        </p:sp>
      </p:grpSp>
      <p:sp>
        <p:nvSpPr>
          <p:cNvPr id="182" name="Rettangolo 181">
            <a:extLst>
              <a:ext uri="{FF2B5EF4-FFF2-40B4-BE49-F238E27FC236}">
                <a16:creationId xmlns:a16="http://schemas.microsoft.com/office/drawing/2014/main" id="{6EA48380-EF26-4F43-AACC-9497B2746164}"/>
              </a:ext>
            </a:extLst>
          </p:cNvPr>
          <p:cNvSpPr/>
          <p:nvPr>
            <p:custDataLst>
              <p:tags r:id="rId39"/>
            </p:custDataLst>
          </p:nvPr>
        </p:nvSpPr>
        <p:spPr>
          <a:xfrm>
            <a:off x="7870932" y="3354614"/>
            <a:ext cx="1358307" cy="220785"/>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a:defRPr lang="en-US" sz="1862" b="0" i="0" u="none" strike="noStrike" kern="1200" spc="0" baseline="0" noProof="0">
                <a:solidFill>
                  <a:prstClr val="black">
                    <a:lumMod val="65000"/>
                    <a:lumOff val="35000"/>
                  </a:prstClr>
                </a:solidFill>
                <a:latin typeface="+mn-lt"/>
                <a:ea typeface="+mn-ea"/>
                <a:cs typeface="+mn-cs"/>
              </a:defRPr>
            </a:pPr>
            <a:r>
              <a:rPr lang="fr-FR" sz="1051" b="1" dirty="0" smtClean="0">
                <a:solidFill>
                  <a:srgbClr val="000000"/>
                </a:solidFill>
              </a:rPr>
              <a:t>Types de modification</a:t>
            </a:r>
            <a:endParaRPr lang="fr-FR" sz="1051" b="1" dirty="0">
              <a:solidFill>
                <a:srgbClr val="000000"/>
              </a:solidFill>
            </a:endParaRPr>
          </a:p>
        </p:txBody>
      </p:sp>
      <p:grpSp>
        <p:nvGrpSpPr>
          <p:cNvPr id="183" name="Group 32">
            <a:extLst>
              <a:ext uri="{FF2B5EF4-FFF2-40B4-BE49-F238E27FC236}">
                <a16:creationId xmlns:a16="http://schemas.microsoft.com/office/drawing/2014/main" id="{E4D6F2F1-FA38-4F75-AE7B-30053F5914A4}"/>
              </a:ext>
            </a:extLst>
          </p:cNvPr>
          <p:cNvGrpSpPr/>
          <p:nvPr>
            <p:custDataLst>
              <p:tags r:id="rId40"/>
            </p:custDataLst>
          </p:nvPr>
        </p:nvGrpSpPr>
        <p:grpSpPr>
          <a:xfrm rot="1960460">
            <a:off x="8123715" y="3279417"/>
            <a:ext cx="108000" cy="189000"/>
            <a:chOff x="975911" y="870585"/>
            <a:chExt cx="2482125" cy="4212184"/>
          </a:xfrm>
        </p:grpSpPr>
        <p:sp>
          <p:nvSpPr>
            <p:cNvPr id="184" name="Rectangle 30">
              <a:extLst>
                <a:ext uri="{FF2B5EF4-FFF2-40B4-BE49-F238E27FC236}">
                  <a16:creationId xmlns:a16="http://schemas.microsoft.com/office/drawing/2014/main" id="{95120CF2-F2A3-4390-A045-DAF022435337}"/>
                </a:ext>
              </a:extLst>
            </p:cNvPr>
            <p:cNvSpPr/>
            <p:nvPr/>
          </p:nvSpPr>
          <p:spPr>
            <a:xfrm>
              <a:off x="2026133" y="3033454"/>
              <a:ext cx="304800" cy="1522508"/>
            </a:xfrm>
            <a:prstGeom prst="rect">
              <a:avLst/>
            </a:prstGeom>
            <a:solidFill>
              <a:srgbClr val="1F497D">
                <a:lumMod val="25000"/>
                <a:lumOff val="75000"/>
              </a:srgbClr>
            </a:solidFill>
            <a:ln w="12700" cap="flat" cmpd="sng" algn="ctr">
              <a:solidFill>
                <a:sysClr val="windowText" lastClr="000000"/>
              </a:solidFill>
              <a:prstDash val="solid"/>
              <a:miter lim="800000"/>
            </a:ln>
            <a:effectLst/>
          </p:spPr>
          <p:txBody>
            <a:bodyPr rtlCol="0" anchor="ctr"/>
            <a:lstStyle/>
            <a:p>
              <a:pPr algn="ctr" defTabSz="685766" fontAlgn="auto">
                <a:spcBef>
                  <a:spcPts val="0"/>
                </a:spcBef>
                <a:spcAft>
                  <a:spcPts val="0"/>
                </a:spcAft>
                <a:defRPr/>
              </a:pPr>
              <a:endParaRPr lang="en-US" sz="751" kern="0" dirty="0">
                <a:solidFill>
                  <a:prstClr val="white"/>
                </a:solidFill>
                <a:latin typeface="Arial"/>
                <a:cs typeface="Arial" panose="020B0604020202020204" pitchFamily="34" charset="0"/>
              </a:endParaRPr>
            </a:p>
          </p:txBody>
        </p:sp>
        <p:sp>
          <p:nvSpPr>
            <p:cNvPr id="185" name="Rounded Rectangle 31">
              <a:extLst>
                <a:ext uri="{FF2B5EF4-FFF2-40B4-BE49-F238E27FC236}">
                  <a16:creationId xmlns:a16="http://schemas.microsoft.com/office/drawing/2014/main" id="{7682C6B5-381E-435D-AA77-F818E8AFDD98}"/>
                </a:ext>
              </a:extLst>
            </p:cNvPr>
            <p:cNvSpPr/>
            <p:nvPr/>
          </p:nvSpPr>
          <p:spPr>
            <a:xfrm>
              <a:off x="1949933" y="4194344"/>
              <a:ext cx="457200" cy="888425"/>
            </a:xfrm>
            <a:prstGeom prst="roundRect">
              <a:avLst/>
            </a:prstGeom>
            <a:solidFill>
              <a:srgbClr val="1F497D">
                <a:lumMod val="50000"/>
                <a:lumOff val="50000"/>
              </a:srgbClr>
            </a:solidFill>
            <a:ln w="12700" cap="flat" cmpd="sng" algn="ctr">
              <a:solidFill>
                <a:srgbClr val="00607A"/>
              </a:solidFill>
              <a:prstDash val="solid"/>
              <a:miter lim="800000"/>
            </a:ln>
            <a:effectLst/>
          </p:spPr>
          <p:txBody>
            <a:bodyPr rtlCol="0" anchor="ctr"/>
            <a:lstStyle/>
            <a:p>
              <a:pPr algn="ctr" defTabSz="685766" fontAlgn="auto">
                <a:spcBef>
                  <a:spcPts val="0"/>
                </a:spcBef>
                <a:spcAft>
                  <a:spcPts val="0"/>
                </a:spcAft>
                <a:defRPr/>
              </a:pPr>
              <a:endParaRPr lang="en-US" sz="751" kern="0" dirty="0">
                <a:solidFill>
                  <a:prstClr val="white"/>
                </a:solidFill>
                <a:latin typeface="Arial"/>
                <a:cs typeface="Arial" panose="020B0604020202020204" pitchFamily="34" charset="0"/>
              </a:endParaRPr>
            </a:p>
          </p:txBody>
        </p:sp>
        <p:sp>
          <p:nvSpPr>
            <p:cNvPr id="186" name="Donut 29">
              <a:extLst>
                <a:ext uri="{FF2B5EF4-FFF2-40B4-BE49-F238E27FC236}">
                  <a16:creationId xmlns:a16="http://schemas.microsoft.com/office/drawing/2014/main" id="{6F0C3927-796C-4D2E-BB54-7E0E78F67426}"/>
                </a:ext>
              </a:extLst>
            </p:cNvPr>
            <p:cNvSpPr/>
            <p:nvPr/>
          </p:nvSpPr>
          <p:spPr>
            <a:xfrm>
              <a:off x="975911" y="870585"/>
              <a:ext cx="2482125" cy="2346866"/>
            </a:xfrm>
            <a:prstGeom prst="donut">
              <a:avLst>
                <a:gd name="adj" fmla="val 13713"/>
              </a:avLst>
            </a:prstGeom>
            <a:solidFill>
              <a:srgbClr val="00607A"/>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defTabSz="685766" fontAlgn="auto">
                <a:spcBef>
                  <a:spcPts val="0"/>
                </a:spcBef>
                <a:spcAft>
                  <a:spcPts val="0"/>
                </a:spcAft>
                <a:defRPr/>
              </a:pPr>
              <a:endParaRPr lang="en-US" sz="751" kern="0" dirty="0">
                <a:solidFill>
                  <a:srgbClr val="1F497D"/>
                </a:solidFill>
                <a:latin typeface="Arial"/>
                <a:cs typeface="Arial" panose="020B0604020202020204" pitchFamily="34" charset="0"/>
              </a:endParaRPr>
            </a:p>
          </p:txBody>
        </p:sp>
      </p:grpSp>
      <p:sp>
        <p:nvSpPr>
          <p:cNvPr id="69" name="Rectangle 2"/>
          <p:cNvSpPr>
            <a:spLocks noGrp="1" noChangeArrowheads="1"/>
          </p:cNvSpPr>
          <p:nvPr>
            <p:ph type="title"/>
            <p:custDataLst>
              <p:tags r:id="rId41"/>
            </p:custDataLst>
          </p:nvPr>
        </p:nvSpPr>
        <p:spPr>
          <a:xfrm>
            <a:off x="457200" y="205979"/>
            <a:ext cx="8229600" cy="891627"/>
          </a:xfrm>
          <a:solidFill>
            <a:schemeClr val="accent1">
              <a:lumMod val="75000"/>
            </a:schemeClr>
          </a:solidFill>
          <a:ln>
            <a:solidFill>
              <a:srgbClr val="0070C0"/>
            </a:solidFill>
          </a:ln>
        </p:spPr>
        <p:txBody>
          <a:bodyPr/>
          <a:lstStyle/>
          <a:p>
            <a:pPr algn="ctr" eaLnBrk="1" hangingPunct="1"/>
            <a:r>
              <a:rPr lang="fr-FR" sz="2400" b="1" dirty="0" smtClean="0">
                <a:solidFill>
                  <a:srgbClr val="000000"/>
                </a:solidFill>
              </a:rPr>
              <a:t>Propositions de révision du Règlement financier et de son règlement d’exécution – Aperçu des modifications</a:t>
            </a:r>
            <a:endParaRPr lang="fr-FR" sz="2400" b="1" dirty="0">
              <a:solidFill>
                <a:srgbClr val="000000"/>
              </a:solidFill>
            </a:endParaRPr>
          </a:p>
        </p:txBody>
      </p:sp>
      <p:sp>
        <p:nvSpPr>
          <p:cNvPr id="7" name="TextBox 6"/>
          <p:cNvSpPr txBox="1"/>
          <p:nvPr>
            <p:custDataLst>
              <p:tags r:id="rId42"/>
            </p:custDataLst>
          </p:nvPr>
        </p:nvSpPr>
        <p:spPr>
          <a:xfrm>
            <a:off x="380381" y="4432734"/>
            <a:ext cx="3985351" cy="461665"/>
          </a:xfrm>
          <a:prstGeom prst="rect">
            <a:avLst/>
          </a:prstGeom>
          <a:noFill/>
        </p:spPr>
        <p:txBody>
          <a:bodyPr wrap="square" rtlCol="0">
            <a:spAutoFit/>
          </a:bodyPr>
          <a:lstStyle/>
          <a:p>
            <a:r>
              <a:rPr lang="fr-FR" sz="1000" dirty="0" smtClean="0">
                <a:solidFill>
                  <a:srgbClr val="000000"/>
                </a:solidFill>
              </a:rPr>
              <a:t>Réduction de </a:t>
            </a:r>
            <a:r>
              <a:rPr lang="fr-FR" dirty="0" smtClean="0">
                <a:solidFill>
                  <a:srgbClr val="7030A0"/>
                </a:solidFill>
              </a:rPr>
              <a:t>25%</a:t>
            </a:r>
            <a:r>
              <a:rPr lang="fr-FR" sz="1000" dirty="0" smtClean="0">
                <a:solidFill>
                  <a:srgbClr val="000000"/>
                </a:solidFill>
              </a:rPr>
              <a:t> du nombre de pages (hors annexes)</a:t>
            </a:r>
            <a:endParaRPr lang="fr-FR" sz="1000" dirty="0">
              <a:solidFill>
                <a:srgbClr val="000000"/>
              </a:solidFill>
            </a:endParaRPr>
          </a:p>
        </p:txBody>
      </p:sp>
    </p:spTree>
    <p:extLst>
      <p:ext uri="{BB962C8B-B14F-4D97-AF65-F5344CB8AC3E}">
        <p14:creationId xmlns:p14="http://schemas.microsoft.com/office/powerpoint/2010/main" val="138904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123478"/>
            <a:ext cx="8229600" cy="576065"/>
          </a:xfrm>
          <a:solidFill>
            <a:schemeClr val="accent1">
              <a:lumMod val="75000"/>
            </a:schemeClr>
          </a:solidFill>
          <a:ln>
            <a:solidFill>
              <a:srgbClr val="0070C0"/>
            </a:solidFill>
          </a:ln>
        </p:spPr>
        <p:txBody>
          <a:bodyPr/>
          <a:lstStyle/>
          <a:p>
            <a:pPr algn="ctr" eaLnBrk="1" hangingPunct="1"/>
            <a:r>
              <a:rPr lang="fr-FR" sz="2000" b="1" dirty="0" smtClean="0">
                <a:solidFill>
                  <a:srgbClr val="000000"/>
                </a:solidFill>
              </a:rPr>
              <a:t>Vue d’ensemble des modifications du Règlement financier et de son règlement d’exécution</a:t>
            </a:r>
            <a:endParaRPr lang="fr-FR" sz="2000" b="1" dirty="0">
              <a:solidFill>
                <a:srgbClr val="000000"/>
              </a:solidFill>
            </a:endParaRPr>
          </a:p>
        </p:txBody>
      </p:sp>
      <p:sp>
        <p:nvSpPr>
          <p:cNvPr id="11" name="TextBox 10"/>
          <p:cNvSpPr txBox="1"/>
          <p:nvPr>
            <p:custDataLst>
              <p:tags r:id="rId2"/>
            </p:custDataLst>
          </p:nvPr>
        </p:nvSpPr>
        <p:spPr>
          <a:xfrm>
            <a:off x="251520" y="808514"/>
            <a:ext cx="4032448" cy="4016484"/>
          </a:xfrm>
          <a:prstGeom prst="rect">
            <a:avLst/>
          </a:prstGeom>
          <a:noFill/>
          <a:ln>
            <a:solidFill>
              <a:schemeClr val="accent1">
                <a:lumMod val="25000"/>
              </a:schemeClr>
            </a:solidFill>
          </a:ln>
        </p:spPr>
        <p:txBody>
          <a:bodyPr wrap="square" rtlCol="0">
            <a:spAutoFit/>
          </a:bodyPr>
          <a:lstStyle/>
          <a:p>
            <a:pPr fontAlgn="auto">
              <a:spcBef>
                <a:spcPts val="0"/>
              </a:spcBef>
              <a:spcAft>
                <a:spcPts val="0"/>
              </a:spcAft>
            </a:pPr>
            <a:r>
              <a:rPr lang="fr-FR" sz="1400" b="1" dirty="0" smtClean="0">
                <a:solidFill>
                  <a:srgbClr val="015172"/>
                </a:solidFill>
                <a:latin typeface="Calibri" panose="020F0502020204030204"/>
                <a:cs typeface="+mn-cs"/>
              </a:rPr>
              <a:t>Nouveau</a:t>
            </a:r>
            <a:r>
              <a:rPr lang="fr-FR" sz="1400" b="1" dirty="0" smtClean="0">
                <a:solidFill>
                  <a:srgbClr val="000000"/>
                </a:solidFill>
                <a:latin typeface="Calibri" panose="020F0502020204030204"/>
                <a:cs typeface="+mn-cs"/>
              </a:rPr>
              <a:t> :</a:t>
            </a:r>
            <a:endParaRPr lang="fr-FR" sz="1200" b="1" dirty="0" smtClean="0">
              <a:solidFill>
                <a:srgbClr val="000000"/>
              </a:solidFill>
              <a:latin typeface="Calibri" panose="020F0502020204030204"/>
              <a:cs typeface="+mn-cs"/>
            </a:endParaRPr>
          </a:p>
          <a:p>
            <a:pPr fontAlgn="auto">
              <a:spcBef>
                <a:spcPts val="0"/>
              </a:spcBef>
              <a:spcAft>
                <a:spcPts val="0"/>
              </a:spcAft>
            </a:pPr>
            <a:endParaRPr lang="fr-FR" sz="1200" b="1" dirty="0" smtClean="0">
              <a:solidFill>
                <a:srgbClr val="015172"/>
              </a:solidFill>
              <a:latin typeface="Calibri" panose="020F0502020204030204"/>
              <a:cs typeface="+mn-cs"/>
            </a:endParaRPr>
          </a:p>
          <a:p>
            <a:pPr marL="227013" indent="-227013" fontAlgn="auto">
              <a:spcBef>
                <a:spcPts val="0"/>
              </a:spcBef>
              <a:spcAft>
                <a:spcPts val="0"/>
              </a:spcAft>
              <a:buAutoNum type="arabicPeriod"/>
            </a:pPr>
            <a:r>
              <a:rPr lang="fr-FR" sz="1200" b="1" dirty="0" smtClean="0">
                <a:solidFill>
                  <a:srgbClr val="000000"/>
                </a:solidFill>
                <a:latin typeface="Calibri" panose="020F0502020204030204"/>
                <a:cs typeface="+mn-cs"/>
              </a:rPr>
              <a:t>Fondé sur des principes </a:t>
            </a:r>
            <a:r>
              <a:rPr lang="fr-FR" sz="1200" b="1" dirty="0" smtClean="0">
                <a:solidFill>
                  <a:srgbClr val="3C8C93"/>
                </a:solidFill>
                <a:latin typeface="Calibri" panose="020F0502020204030204"/>
                <a:cs typeface="+mn-cs"/>
              </a:rPr>
              <a:t>(nouveau – règle 101.6)</a:t>
            </a:r>
            <a:r>
              <a:rPr lang="fr-FR" sz="1200" dirty="0" smtClean="0">
                <a:solidFill>
                  <a:srgbClr val="3C8C93"/>
                </a:solidFill>
                <a:latin typeface="Calibri" panose="020F0502020204030204"/>
                <a:cs typeface="+mn-cs"/>
              </a:rPr>
              <a:t> </a:t>
            </a:r>
          </a:p>
          <a:p>
            <a:pPr marL="227013" indent="-227013" fontAlgn="auto">
              <a:spcBef>
                <a:spcPts val="0"/>
              </a:spcBef>
              <a:spcAft>
                <a:spcPts val="0"/>
              </a:spcAft>
            </a:pPr>
            <a:endParaRPr lang="fr-FR" sz="700" dirty="0" smtClean="0">
              <a:solidFill>
                <a:schemeClr val="accent1">
                  <a:lumMod val="50000"/>
                </a:schemeClr>
              </a:solidFill>
              <a:latin typeface="Calibri" panose="020F0502020204030204"/>
              <a:cs typeface="+mn-cs"/>
            </a:endParaRPr>
          </a:p>
          <a:p>
            <a:pPr marL="227013" indent="-227013" fontAlgn="auto">
              <a:spcBef>
                <a:spcPts val="0"/>
              </a:spcBef>
              <a:spcAft>
                <a:spcPts val="0"/>
              </a:spcAft>
              <a:buAutoNum type="arabicPeriod" startAt="2"/>
            </a:pPr>
            <a:r>
              <a:rPr lang="fr-FR" sz="1200" b="1" dirty="0" smtClean="0">
                <a:solidFill>
                  <a:srgbClr val="000000"/>
                </a:solidFill>
                <a:latin typeface="Calibri" panose="020F0502020204030204"/>
                <a:cs typeface="+mn-cs"/>
              </a:rPr>
              <a:t>Fonds thématiques </a:t>
            </a:r>
            <a:r>
              <a:rPr lang="fr-FR" sz="1200" b="1" dirty="0" smtClean="0">
                <a:solidFill>
                  <a:srgbClr val="3C8C93"/>
                </a:solidFill>
                <a:latin typeface="Calibri" panose="020F0502020204030204"/>
                <a:cs typeface="+mn-cs"/>
              </a:rPr>
              <a:t>(nouveau – règle 102.2)</a:t>
            </a:r>
          </a:p>
          <a:p>
            <a:pPr marL="227013" indent="-227013" fontAlgn="auto">
              <a:spcBef>
                <a:spcPts val="0"/>
              </a:spcBef>
              <a:spcAft>
                <a:spcPts val="0"/>
              </a:spcAft>
              <a:buAutoNum type="arabicPeriod" startAt="2"/>
            </a:pPr>
            <a:endParaRPr lang="fr-FR" sz="700" b="1" dirty="0" smtClean="0">
              <a:solidFill>
                <a:schemeClr val="accent1">
                  <a:lumMod val="50000"/>
                </a:schemeClr>
              </a:solidFill>
              <a:latin typeface="Calibri" panose="020F0502020204030204"/>
              <a:cs typeface="+mn-cs"/>
            </a:endParaRPr>
          </a:p>
          <a:p>
            <a:pPr marL="227013" indent="-227013" fontAlgn="auto">
              <a:spcBef>
                <a:spcPts val="0"/>
              </a:spcBef>
              <a:spcAft>
                <a:spcPts val="0"/>
              </a:spcAft>
            </a:pPr>
            <a:r>
              <a:rPr lang="fr-FR" sz="1200" b="1" dirty="0" smtClean="0">
                <a:latin typeface="Calibri" panose="020F0502020204030204"/>
              </a:rPr>
              <a:t>3. 	</a:t>
            </a:r>
            <a:r>
              <a:rPr lang="fr-FR" sz="1200" b="1" dirty="0" smtClean="0">
                <a:solidFill>
                  <a:srgbClr val="000000"/>
                </a:solidFill>
                <a:latin typeface="Calibri" panose="020F0502020204030204"/>
                <a:cs typeface="+mn-cs"/>
              </a:rPr>
              <a:t>Obligations à long terme </a:t>
            </a:r>
            <a:r>
              <a:rPr lang="fr-FR" sz="1200" b="1" dirty="0" smtClean="0">
                <a:solidFill>
                  <a:srgbClr val="3C8C93"/>
                </a:solidFill>
                <a:latin typeface="Calibri" panose="020F0502020204030204"/>
                <a:cs typeface="+mn-cs"/>
              </a:rPr>
              <a:t>(nouveau – règle 103.20)</a:t>
            </a:r>
          </a:p>
          <a:p>
            <a:pPr marL="227013" indent="-227013" fontAlgn="auto">
              <a:spcBef>
                <a:spcPts val="0"/>
              </a:spcBef>
              <a:spcAft>
                <a:spcPts val="0"/>
              </a:spcAft>
              <a:buFont typeface="+mj-lt"/>
              <a:buAutoNum type="arabicPeriod"/>
            </a:pPr>
            <a:endParaRPr lang="fr-FR" sz="700" dirty="0" smtClean="0">
              <a:latin typeface="Calibri" panose="020F0502020204030204"/>
              <a:cs typeface="+mn-cs"/>
            </a:endParaRPr>
          </a:p>
          <a:p>
            <a:pPr marL="228600" indent="-228600" fontAlgn="auto">
              <a:spcBef>
                <a:spcPts val="0"/>
              </a:spcBef>
              <a:spcAft>
                <a:spcPts val="0"/>
              </a:spcAft>
              <a:buAutoNum type="arabicPeriod" startAt="4"/>
            </a:pPr>
            <a:r>
              <a:rPr lang="fr-FR" sz="1200" b="1" dirty="0" smtClean="0">
                <a:solidFill>
                  <a:srgbClr val="000000"/>
                </a:solidFill>
                <a:latin typeface="Calibri" panose="020F0502020204030204"/>
                <a:cs typeface="+mn-cs"/>
              </a:rPr>
              <a:t>Gestion financière des ressources humaines </a:t>
            </a:r>
            <a:r>
              <a:rPr lang="fr-FR" sz="1200" b="1" dirty="0" smtClean="0">
                <a:solidFill>
                  <a:srgbClr val="3C8C93"/>
                </a:solidFill>
                <a:latin typeface="Calibri" panose="020F0502020204030204"/>
                <a:cs typeface="+mn-cs"/>
              </a:rPr>
              <a:t>(nouveau – règles 103.6 et 103.7)</a:t>
            </a:r>
          </a:p>
          <a:p>
            <a:pPr marL="228600" indent="-228600" fontAlgn="auto">
              <a:spcBef>
                <a:spcPts val="0"/>
              </a:spcBef>
              <a:spcAft>
                <a:spcPts val="0"/>
              </a:spcAft>
              <a:buAutoNum type="arabicPeriod" startAt="4"/>
            </a:pPr>
            <a:endParaRPr lang="fr-FR" sz="700" b="1" dirty="0" smtClean="0">
              <a:solidFill>
                <a:srgbClr val="3C8C93"/>
              </a:solidFill>
              <a:latin typeface="Calibri" panose="020F0502020204030204"/>
              <a:cs typeface="+mn-cs"/>
            </a:endParaRPr>
          </a:p>
          <a:p>
            <a:pPr marL="227013" indent="-227013" fontAlgn="auto">
              <a:spcBef>
                <a:spcPts val="0"/>
              </a:spcBef>
              <a:spcAft>
                <a:spcPts val="0"/>
              </a:spcAft>
            </a:pPr>
            <a:r>
              <a:rPr lang="fr-FR" sz="1200" b="1" dirty="0" smtClean="0">
                <a:solidFill>
                  <a:srgbClr val="000000"/>
                </a:solidFill>
                <a:latin typeface="Calibri" panose="020F0502020204030204"/>
                <a:cs typeface="+mn-cs"/>
              </a:rPr>
              <a:t>5. 	Partenaires chargés de la mise en œuvre </a:t>
            </a:r>
            <a:r>
              <a:rPr lang="fr-FR" sz="1200" b="1" dirty="0" smtClean="0">
                <a:solidFill>
                  <a:srgbClr val="2D2D8A"/>
                </a:solidFill>
                <a:latin typeface="Calibri" panose="020F0502020204030204"/>
                <a:cs typeface="+mn-cs"/>
              </a:rPr>
              <a:t>(nouveau – articles 3.9, 3.10, 3.11) </a:t>
            </a:r>
          </a:p>
          <a:p>
            <a:pPr marL="227013" indent="-227013" fontAlgn="auto">
              <a:spcBef>
                <a:spcPts val="0"/>
              </a:spcBef>
              <a:spcAft>
                <a:spcPts val="0"/>
              </a:spcAft>
              <a:buAutoNum type="arabicPeriod" startAt="5"/>
            </a:pPr>
            <a:endParaRPr lang="fr-FR" sz="700" dirty="0" smtClean="0">
              <a:latin typeface="Calibri" panose="020F0502020204030204"/>
              <a:cs typeface="+mn-cs"/>
            </a:endParaRPr>
          </a:p>
          <a:p>
            <a:pPr marL="227013" indent="-227013" fontAlgn="auto">
              <a:spcBef>
                <a:spcPts val="0"/>
              </a:spcBef>
              <a:spcAft>
                <a:spcPts val="0"/>
              </a:spcAft>
            </a:pPr>
            <a:r>
              <a:rPr lang="fr-FR" sz="1200" b="1" dirty="0" smtClean="0">
                <a:solidFill>
                  <a:srgbClr val="000000"/>
                </a:solidFill>
                <a:latin typeface="Calibri" panose="020F0502020204030204"/>
                <a:cs typeface="+mn-cs"/>
              </a:rPr>
              <a:t>6. 	Établissement de rapports – IPSAS </a:t>
            </a:r>
            <a:r>
              <a:rPr lang="fr-FR" sz="1200" b="1" dirty="0" smtClean="0">
                <a:solidFill>
                  <a:srgbClr val="2D2D8A"/>
                </a:solidFill>
                <a:latin typeface="Calibri" panose="020F0502020204030204"/>
                <a:cs typeface="+mn-cs"/>
              </a:rPr>
              <a:t>(nouveau – article 4.2,</a:t>
            </a:r>
            <a:r>
              <a:rPr lang="fr-FR" sz="1200" b="1" dirty="0" smtClean="0">
                <a:solidFill>
                  <a:srgbClr val="000000"/>
                </a:solidFill>
                <a:latin typeface="Calibri" panose="020F0502020204030204"/>
                <a:cs typeface="+mn-cs"/>
              </a:rPr>
              <a:t> </a:t>
            </a:r>
            <a:r>
              <a:rPr lang="fr-FR" sz="1200" b="1" dirty="0" smtClean="0">
                <a:solidFill>
                  <a:srgbClr val="3C8C93"/>
                </a:solidFill>
                <a:latin typeface="Calibri" panose="020F0502020204030204"/>
                <a:cs typeface="+mn-cs"/>
              </a:rPr>
              <a:t>règle 103.13)</a:t>
            </a:r>
          </a:p>
          <a:p>
            <a:pPr marL="227013" indent="-227013" fontAlgn="auto">
              <a:spcBef>
                <a:spcPts val="0"/>
              </a:spcBef>
              <a:spcAft>
                <a:spcPts val="0"/>
              </a:spcAft>
              <a:buFont typeface="+mj-lt"/>
              <a:buAutoNum type="arabicPeriod"/>
            </a:pPr>
            <a:endParaRPr lang="fr-FR" sz="700" b="1" dirty="0" smtClean="0">
              <a:latin typeface="Calibri" panose="020F0502020204030204"/>
              <a:cs typeface="+mn-cs"/>
            </a:endParaRPr>
          </a:p>
          <a:p>
            <a:pPr marL="227013" indent="-227013" fontAlgn="auto">
              <a:spcBef>
                <a:spcPts val="0"/>
              </a:spcBef>
              <a:spcAft>
                <a:spcPts val="0"/>
              </a:spcAft>
              <a:buAutoNum type="arabicPeriod" startAt="7"/>
            </a:pPr>
            <a:r>
              <a:rPr lang="fr-FR" sz="1200" b="1" dirty="0" smtClean="0">
                <a:solidFill>
                  <a:srgbClr val="000000"/>
                </a:solidFill>
                <a:latin typeface="Calibri" panose="020F0502020204030204"/>
                <a:cs typeface="+mn-cs"/>
              </a:rPr>
              <a:t>Gestion axée sur les résultats, gestion des risques, déclaration sur le contrôle interne </a:t>
            </a:r>
            <a:r>
              <a:rPr lang="fr-FR" sz="1200" b="1" dirty="0" smtClean="0">
                <a:solidFill>
                  <a:srgbClr val="2D2D8A"/>
                </a:solidFill>
                <a:latin typeface="Calibri" panose="020F0502020204030204"/>
                <a:cs typeface="+mn-cs"/>
              </a:rPr>
              <a:t>(nouveau – articles 5.1, 5.3)</a:t>
            </a:r>
          </a:p>
          <a:p>
            <a:pPr marL="227013" indent="-227013" fontAlgn="auto">
              <a:spcBef>
                <a:spcPts val="0"/>
              </a:spcBef>
              <a:spcAft>
                <a:spcPts val="0"/>
              </a:spcAft>
              <a:buAutoNum type="arabicPeriod" startAt="7"/>
            </a:pPr>
            <a:endParaRPr lang="fr-FR" sz="700" b="1" dirty="0" smtClean="0">
              <a:latin typeface="Calibri" panose="020F0502020204030204"/>
              <a:cs typeface="+mn-cs"/>
            </a:endParaRPr>
          </a:p>
          <a:p>
            <a:pPr marL="227013" indent="-227013" fontAlgn="auto">
              <a:spcBef>
                <a:spcPts val="0"/>
              </a:spcBef>
              <a:spcAft>
                <a:spcPts val="0"/>
              </a:spcAft>
              <a:buAutoNum type="arabicPeriod" startAt="8"/>
            </a:pPr>
            <a:r>
              <a:rPr lang="fr-FR" sz="1200" b="1" dirty="0" smtClean="0">
                <a:solidFill>
                  <a:srgbClr val="000000"/>
                </a:solidFill>
                <a:latin typeface="Calibri" panose="020F0502020204030204"/>
                <a:cs typeface="+mn-cs"/>
              </a:rPr>
              <a:t>Comptes bancaires </a:t>
            </a:r>
            <a:r>
              <a:rPr lang="fr-FR" sz="1200" b="1" dirty="0" smtClean="0">
                <a:solidFill>
                  <a:srgbClr val="3C8C93"/>
                </a:solidFill>
                <a:latin typeface="Calibri" panose="020F0502020204030204"/>
                <a:cs typeface="+mn-cs"/>
              </a:rPr>
              <a:t>(nouveau – règle 103.25)</a:t>
            </a:r>
          </a:p>
          <a:p>
            <a:pPr marL="227013" indent="-227013" fontAlgn="auto">
              <a:spcBef>
                <a:spcPts val="0"/>
              </a:spcBef>
              <a:spcAft>
                <a:spcPts val="0"/>
              </a:spcAft>
              <a:buAutoNum type="arabicPeriod" startAt="8"/>
            </a:pPr>
            <a:endParaRPr lang="fr-FR" sz="700" b="1" dirty="0" smtClean="0">
              <a:latin typeface="Calibri" panose="020F0502020204030204"/>
              <a:cs typeface="+mn-cs"/>
            </a:endParaRPr>
          </a:p>
          <a:p>
            <a:pPr marL="227013" indent="-227013" fontAlgn="auto">
              <a:spcBef>
                <a:spcPts val="0"/>
              </a:spcBef>
              <a:spcAft>
                <a:spcPts val="0"/>
              </a:spcAft>
              <a:buAutoNum type="arabicPeriod" startAt="9"/>
            </a:pPr>
            <a:r>
              <a:rPr lang="fr-FR" sz="1200" b="1" dirty="0" smtClean="0">
                <a:solidFill>
                  <a:srgbClr val="000000"/>
                </a:solidFill>
                <a:latin typeface="Calibri" panose="020F0502020204030204"/>
              </a:rPr>
              <a:t>Placements </a:t>
            </a:r>
            <a:r>
              <a:rPr lang="fr-FR" sz="1200" b="1" dirty="0" smtClean="0">
                <a:solidFill>
                  <a:srgbClr val="3C8C93"/>
                </a:solidFill>
                <a:latin typeface="Calibri" panose="020F0502020204030204"/>
              </a:rPr>
              <a:t>(nouveau - règle 103.27)</a:t>
            </a:r>
            <a:endParaRPr lang="fr-FR" sz="1200" b="1" dirty="0">
              <a:solidFill>
                <a:srgbClr val="3C8C93"/>
              </a:solidFill>
              <a:latin typeface="Calibri" panose="020F0502020204030204"/>
            </a:endParaRPr>
          </a:p>
        </p:txBody>
      </p:sp>
      <p:sp>
        <p:nvSpPr>
          <p:cNvPr id="12" name="TextBox 11"/>
          <p:cNvSpPr txBox="1"/>
          <p:nvPr>
            <p:custDataLst>
              <p:tags r:id="rId3"/>
            </p:custDataLst>
          </p:nvPr>
        </p:nvSpPr>
        <p:spPr>
          <a:xfrm>
            <a:off x="4572000" y="808514"/>
            <a:ext cx="4392488" cy="3785652"/>
          </a:xfrm>
          <a:prstGeom prst="rect">
            <a:avLst/>
          </a:prstGeom>
          <a:noFill/>
          <a:ln>
            <a:solidFill>
              <a:schemeClr val="accent1"/>
            </a:solidFill>
          </a:ln>
        </p:spPr>
        <p:txBody>
          <a:bodyPr wrap="square" rtlCol="0">
            <a:spAutoFit/>
          </a:bodyPr>
          <a:lstStyle/>
          <a:p>
            <a:pPr fontAlgn="auto">
              <a:spcBef>
                <a:spcPts val="0"/>
              </a:spcBef>
              <a:spcAft>
                <a:spcPts val="0"/>
              </a:spcAft>
            </a:pPr>
            <a:r>
              <a:rPr lang="fr-FR" sz="1400" b="1" dirty="0" smtClean="0">
                <a:solidFill>
                  <a:srgbClr val="015172"/>
                </a:solidFill>
                <a:latin typeface="Calibri" panose="020F0502020204030204"/>
                <a:cs typeface="+mn-cs"/>
              </a:rPr>
              <a:t>Modification :</a:t>
            </a:r>
            <a:endParaRPr lang="fr-FR" sz="1200" b="1" dirty="0" smtClean="0">
              <a:solidFill>
                <a:srgbClr val="015172"/>
              </a:solidFill>
              <a:latin typeface="Calibri" panose="020F0502020204030204"/>
              <a:cs typeface="+mn-cs"/>
            </a:endParaRPr>
          </a:p>
          <a:p>
            <a:pPr marL="285744" indent="-285744" fontAlgn="auto">
              <a:spcBef>
                <a:spcPts val="0"/>
              </a:spcBef>
              <a:spcAft>
                <a:spcPts val="0"/>
              </a:spcAft>
              <a:buFont typeface="+mj-lt"/>
              <a:buAutoNum type="arabicPeriod"/>
            </a:pPr>
            <a:endParaRPr lang="fr-FR" sz="1200" b="1" dirty="0" smtClean="0">
              <a:solidFill>
                <a:prstClr val="black"/>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1.	Définitions </a:t>
            </a:r>
            <a:r>
              <a:rPr lang="fr-FR" sz="1200" b="1" dirty="0" smtClean="0">
                <a:solidFill>
                  <a:srgbClr val="5B9BD5"/>
                </a:solidFill>
                <a:latin typeface="Calibri" panose="020F0502020204030204"/>
                <a:cs typeface="+mn-cs"/>
              </a:rPr>
              <a:t>(modification – chapitre 7) </a:t>
            </a:r>
          </a:p>
          <a:p>
            <a:pPr marL="266700" indent="-266700" fontAlgn="auto">
              <a:spcBef>
                <a:spcPts val="0"/>
              </a:spcBef>
              <a:spcAft>
                <a:spcPts val="0"/>
              </a:spcAft>
              <a:buFont typeface="+mj-lt"/>
              <a:buAutoNum type="arabicPeriod"/>
            </a:pPr>
            <a:endParaRPr lang="fr-FR" sz="700" b="1" dirty="0" smtClean="0">
              <a:solidFill>
                <a:prstClr val="black"/>
              </a:solidFill>
              <a:latin typeface="Calibri" panose="020F0502020204030204"/>
              <a:cs typeface="+mn-cs"/>
            </a:endParaRPr>
          </a:p>
          <a:p>
            <a:pPr marL="266700" indent="-266700" fontAlgn="auto">
              <a:spcBef>
                <a:spcPts val="0"/>
              </a:spcBef>
              <a:spcAft>
                <a:spcPts val="0"/>
              </a:spcAft>
              <a:buAutoNum type="arabicPeriod" startAt="2"/>
            </a:pPr>
            <a:r>
              <a:rPr lang="fr-FR" sz="1200" b="1" dirty="0" smtClean="0">
                <a:latin typeface="Calibri" panose="020F0502020204030204"/>
              </a:rPr>
              <a:t>Programme de travail et budget </a:t>
            </a:r>
            <a:r>
              <a:rPr lang="fr-FR" sz="1200" b="1" dirty="0" smtClean="0">
                <a:solidFill>
                  <a:srgbClr val="5B9BD5"/>
                </a:solidFill>
                <a:latin typeface="Calibri" panose="020F0502020204030204"/>
              </a:rPr>
              <a:t>(modification)</a:t>
            </a:r>
          </a:p>
          <a:p>
            <a:pPr marL="266700" indent="-266700" fontAlgn="auto">
              <a:spcBef>
                <a:spcPts val="0"/>
              </a:spcBef>
              <a:spcAft>
                <a:spcPts val="0"/>
              </a:spcAft>
              <a:buAutoNum type="arabicPeriod" startAt="2"/>
            </a:pPr>
            <a:endParaRPr lang="fr-FR" sz="700" dirty="0" smtClean="0">
              <a:solidFill>
                <a:srgbClr val="5B9BD5"/>
              </a:solidFill>
              <a:latin typeface="Calibri" panose="020F0502020204030204"/>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3. 	Obligation redditionnelle </a:t>
            </a:r>
            <a:r>
              <a:rPr lang="fr-FR" sz="1200" b="1" dirty="0" smtClean="0">
                <a:solidFill>
                  <a:srgbClr val="5B9BD5"/>
                </a:solidFill>
                <a:latin typeface="Calibri" panose="020F0502020204030204"/>
                <a:cs typeface="+mn-cs"/>
              </a:rPr>
              <a:t>(modification)</a:t>
            </a:r>
            <a:endParaRPr lang="fr-FR" sz="1200" dirty="0" smtClean="0">
              <a:solidFill>
                <a:srgbClr val="5B9BD5"/>
              </a:solidFill>
              <a:latin typeface="Calibri" panose="020F0502020204030204"/>
              <a:cs typeface="+mn-cs"/>
            </a:endParaRPr>
          </a:p>
          <a:p>
            <a:pPr marL="266700" indent="-266700" fontAlgn="auto">
              <a:spcBef>
                <a:spcPts val="0"/>
              </a:spcBef>
              <a:spcAft>
                <a:spcPts val="0"/>
              </a:spcAft>
              <a:buFont typeface="+mj-lt"/>
              <a:buAutoNum type="arabicPeriod"/>
            </a:pPr>
            <a:endParaRPr lang="fr-FR" sz="700" b="1" dirty="0" smtClean="0">
              <a:solidFill>
                <a:prstClr val="black"/>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4. 	Dépenses imprévues et extraordinaires </a:t>
            </a:r>
            <a:r>
              <a:rPr lang="fr-FR" sz="1200" b="1" dirty="0" smtClean="0">
                <a:solidFill>
                  <a:srgbClr val="5B9BD5"/>
                </a:solidFill>
                <a:latin typeface="Calibri" panose="020F0502020204030204"/>
                <a:cs typeface="+mn-cs"/>
              </a:rPr>
              <a:t>(modification)</a:t>
            </a:r>
          </a:p>
          <a:p>
            <a:pPr marL="266700" indent="-266700" fontAlgn="auto">
              <a:spcBef>
                <a:spcPts val="0"/>
              </a:spcBef>
              <a:spcAft>
                <a:spcPts val="0"/>
              </a:spcAft>
              <a:buFont typeface="+mj-lt"/>
              <a:buAutoNum type="arabicPeriod"/>
            </a:pPr>
            <a:endParaRPr lang="fr-FR" sz="700" dirty="0" smtClean="0">
              <a:solidFill>
                <a:prstClr val="black"/>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5. 	Engagements de dépenses et dépenses </a:t>
            </a:r>
            <a:r>
              <a:rPr lang="fr-FR" sz="1200" b="1" dirty="0" smtClean="0">
                <a:solidFill>
                  <a:srgbClr val="5B9BD5"/>
                </a:solidFill>
                <a:latin typeface="Calibri" panose="020F0502020204030204"/>
                <a:cs typeface="+mn-cs"/>
              </a:rPr>
              <a:t>(modification)</a:t>
            </a:r>
          </a:p>
          <a:p>
            <a:pPr marL="266700" indent="-266700" fontAlgn="auto">
              <a:spcBef>
                <a:spcPts val="0"/>
              </a:spcBef>
              <a:spcAft>
                <a:spcPts val="0"/>
              </a:spcAft>
              <a:buFont typeface="+mj-lt"/>
              <a:buAutoNum type="arabicPeriod"/>
            </a:pPr>
            <a:endParaRPr lang="fr-FR" sz="700" b="1" dirty="0" smtClean="0">
              <a:solidFill>
                <a:prstClr val="black"/>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6. 	Passation de marchés</a:t>
            </a:r>
            <a:r>
              <a:rPr lang="fr-FR" sz="1200" b="1" dirty="0" smtClean="0">
                <a:solidFill>
                  <a:srgbClr val="5B9BD5"/>
                </a:solidFill>
                <a:latin typeface="Calibri" panose="020F0502020204030204"/>
                <a:cs typeface="+mn-cs"/>
              </a:rPr>
              <a:t> (modification)</a:t>
            </a:r>
          </a:p>
          <a:p>
            <a:pPr marL="266700" indent="-266700" fontAlgn="auto">
              <a:spcBef>
                <a:spcPts val="0"/>
              </a:spcBef>
              <a:spcAft>
                <a:spcPts val="0"/>
              </a:spcAft>
              <a:buFont typeface="+mj-lt"/>
              <a:buAutoNum type="arabicPeriod"/>
            </a:pPr>
            <a:endParaRPr lang="fr-FR" sz="700" b="1" dirty="0" smtClean="0">
              <a:solidFill>
                <a:prstClr val="black"/>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7. 	Comptes bancaires </a:t>
            </a:r>
            <a:r>
              <a:rPr lang="fr-FR" sz="1200" b="1" dirty="0" smtClean="0">
                <a:solidFill>
                  <a:srgbClr val="5B9BD5"/>
                </a:solidFill>
                <a:latin typeface="Calibri" panose="020F0502020204030204"/>
                <a:cs typeface="+mn-cs"/>
              </a:rPr>
              <a:t>(modification)</a:t>
            </a:r>
          </a:p>
          <a:p>
            <a:pPr marL="266700" indent="-266700" fontAlgn="auto">
              <a:spcBef>
                <a:spcPts val="0"/>
              </a:spcBef>
              <a:spcAft>
                <a:spcPts val="0"/>
              </a:spcAft>
              <a:buFont typeface="+mj-lt"/>
              <a:buAutoNum type="arabicPeriod"/>
            </a:pPr>
            <a:endParaRPr lang="fr-FR" sz="700" b="1" dirty="0" smtClean="0">
              <a:solidFill>
                <a:srgbClr val="5B9BD5"/>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8. 	Placements </a:t>
            </a:r>
            <a:r>
              <a:rPr lang="fr-FR" sz="1200" b="1" dirty="0" smtClean="0">
                <a:solidFill>
                  <a:srgbClr val="5B9BD5"/>
                </a:solidFill>
                <a:latin typeface="Calibri" panose="020F0502020204030204"/>
                <a:cs typeface="+mn-cs"/>
              </a:rPr>
              <a:t>(modification)</a:t>
            </a:r>
          </a:p>
          <a:p>
            <a:pPr marL="266700" indent="-266700" fontAlgn="auto">
              <a:spcBef>
                <a:spcPts val="0"/>
              </a:spcBef>
              <a:spcAft>
                <a:spcPts val="0"/>
              </a:spcAft>
              <a:buFont typeface="+mj-lt"/>
              <a:buAutoNum type="arabicPeriod"/>
            </a:pPr>
            <a:endParaRPr lang="fr-FR" sz="700" dirty="0" smtClean="0">
              <a:solidFill>
                <a:prstClr val="black"/>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9. 	Gestion des biens </a:t>
            </a:r>
            <a:r>
              <a:rPr lang="fr-FR" sz="1200" b="1" dirty="0" smtClean="0">
                <a:solidFill>
                  <a:srgbClr val="5B9BD5"/>
                </a:solidFill>
                <a:latin typeface="Calibri" panose="020F0502020204030204"/>
                <a:cs typeface="+mn-cs"/>
              </a:rPr>
              <a:t>(modification) </a:t>
            </a:r>
          </a:p>
          <a:p>
            <a:pPr marL="266700" indent="-266700" fontAlgn="auto">
              <a:spcBef>
                <a:spcPts val="0"/>
              </a:spcBef>
              <a:spcAft>
                <a:spcPts val="0"/>
              </a:spcAft>
              <a:buFont typeface="+mj-lt"/>
              <a:buAutoNum type="arabicPeriod"/>
            </a:pPr>
            <a:endParaRPr lang="fr-FR" sz="700" dirty="0" smtClean="0">
              <a:solidFill>
                <a:prstClr val="black"/>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10. 	Comptabilité </a:t>
            </a:r>
            <a:r>
              <a:rPr lang="fr-FR" sz="1200" b="1" dirty="0" smtClean="0">
                <a:solidFill>
                  <a:srgbClr val="5B9BD5"/>
                </a:solidFill>
                <a:latin typeface="Calibri" panose="020F0502020204030204"/>
                <a:cs typeface="+mn-cs"/>
              </a:rPr>
              <a:t>(modification)</a:t>
            </a:r>
          </a:p>
          <a:p>
            <a:pPr marL="266700" indent="-266700" fontAlgn="auto">
              <a:spcBef>
                <a:spcPts val="0"/>
              </a:spcBef>
              <a:spcAft>
                <a:spcPts val="0"/>
              </a:spcAft>
              <a:buFont typeface="+mj-lt"/>
              <a:buAutoNum type="arabicPeriod"/>
            </a:pPr>
            <a:endParaRPr lang="fr-FR" sz="700" b="1" dirty="0" smtClean="0">
              <a:solidFill>
                <a:srgbClr val="5B9BD5"/>
              </a:solidFill>
              <a:latin typeface="Calibri" panose="020F0502020204030204"/>
              <a:cs typeface="+mn-cs"/>
            </a:endParaRPr>
          </a:p>
          <a:p>
            <a:pPr marL="266700" indent="-266700" fontAlgn="auto">
              <a:spcBef>
                <a:spcPts val="0"/>
              </a:spcBef>
              <a:spcAft>
                <a:spcPts val="0"/>
              </a:spcAft>
            </a:pPr>
            <a:r>
              <a:rPr lang="fr-FR" sz="1200" b="1" dirty="0" smtClean="0">
                <a:solidFill>
                  <a:srgbClr val="000000"/>
                </a:solidFill>
                <a:latin typeface="Calibri" panose="020F0502020204030204"/>
                <a:cs typeface="+mn-cs"/>
              </a:rPr>
              <a:t>11. 	Recettes</a:t>
            </a:r>
            <a:r>
              <a:rPr lang="fr-FR" sz="1200" b="1" dirty="0" smtClean="0">
                <a:solidFill>
                  <a:srgbClr val="5B9BD5"/>
                </a:solidFill>
                <a:latin typeface="Calibri" panose="020F0502020204030204"/>
                <a:cs typeface="+mn-cs"/>
              </a:rPr>
              <a:t> (modification)</a:t>
            </a:r>
          </a:p>
          <a:p>
            <a:pPr marL="285744" indent="-285744" fontAlgn="auto">
              <a:spcBef>
                <a:spcPts val="0"/>
              </a:spcBef>
              <a:spcAft>
                <a:spcPts val="0"/>
              </a:spcAft>
              <a:buFont typeface="+mj-lt"/>
              <a:buAutoNum type="arabicPeriod"/>
            </a:pPr>
            <a:endParaRPr lang="fr-FR" sz="1200" dirty="0">
              <a:solidFill>
                <a:prstClr val="black"/>
              </a:solidFill>
              <a:latin typeface="Calibri" panose="020F0502020204030204"/>
              <a:cs typeface="+mn-cs"/>
            </a:endParaRPr>
          </a:p>
        </p:txBody>
      </p:sp>
    </p:spTree>
    <p:extLst>
      <p:ext uri="{BB962C8B-B14F-4D97-AF65-F5344CB8AC3E}">
        <p14:creationId xmlns:p14="http://schemas.microsoft.com/office/powerpoint/2010/main" val="746690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eaLnBrk="1" hangingPunct="1"/>
            <a:r>
              <a:rPr lang="fr-FR" sz="2800" b="1" dirty="0" smtClean="0">
                <a:solidFill>
                  <a:srgbClr val="000000"/>
                </a:solidFill>
              </a:rPr>
              <a:t>Nouveaux articles proposés</a:t>
            </a:r>
            <a:endParaRPr lang="fr-FR" sz="28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graphicFrame>
        <p:nvGraphicFramePr>
          <p:cNvPr id="2" name="Table 1"/>
          <p:cNvGraphicFramePr>
            <a:graphicFrameLocks noGrp="1"/>
          </p:cNvGraphicFramePr>
          <p:nvPr>
            <p:custDataLst>
              <p:tags r:id="rId3"/>
            </p:custDataLst>
            <p:extLst>
              <p:ext uri="{D42A27DB-BD31-4B8C-83A1-F6EECF244321}">
                <p14:modId xmlns:p14="http://schemas.microsoft.com/office/powerpoint/2010/main" val="641988172"/>
              </p:ext>
            </p:extLst>
          </p:nvPr>
        </p:nvGraphicFramePr>
        <p:xfrm>
          <a:off x="107505" y="1115285"/>
          <a:ext cx="8928992" cy="3352800"/>
        </p:xfrm>
        <a:graphic>
          <a:graphicData uri="http://schemas.openxmlformats.org/drawingml/2006/table">
            <a:tbl>
              <a:tblPr firstRow="1" firstCol="1" bandRow="1">
                <a:tableStyleId>{21E4AEA4-8DFA-4A89-87EB-49C32662AFE0}</a:tableStyleId>
              </a:tblPr>
              <a:tblGrid>
                <a:gridCol w="775467">
                  <a:extLst>
                    <a:ext uri="{9D8B030D-6E8A-4147-A177-3AD203B41FA5}">
                      <a16:colId xmlns:a16="http://schemas.microsoft.com/office/drawing/2014/main" val="2521934618"/>
                    </a:ext>
                  </a:extLst>
                </a:gridCol>
                <a:gridCol w="853011">
                  <a:extLst>
                    <a:ext uri="{9D8B030D-6E8A-4147-A177-3AD203B41FA5}">
                      <a16:colId xmlns:a16="http://schemas.microsoft.com/office/drawing/2014/main" val="2733110947"/>
                    </a:ext>
                  </a:extLst>
                </a:gridCol>
                <a:gridCol w="4496371">
                  <a:extLst>
                    <a:ext uri="{9D8B030D-6E8A-4147-A177-3AD203B41FA5}">
                      <a16:colId xmlns:a16="http://schemas.microsoft.com/office/drawing/2014/main" val="3875830861"/>
                    </a:ext>
                  </a:extLst>
                </a:gridCol>
                <a:gridCol w="2804143">
                  <a:extLst>
                    <a:ext uri="{9D8B030D-6E8A-4147-A177-3AD203B41FA5}">
                      <a16:colId xmlns:a16="http://schemas.microsoft.com/office/drawing/2014/main" val="1846972749"/>
                    </a:ext>
                  </a:extLst>
                </a:gridCol>
              </a:tblGrid>
              <a:tr h="365760">
                <a:tc>
                  <a:txBody>
                    <a:bodyPr/>
                    <a:lstStyle/>
                    <a:p>
                      <a:pPr>
                        <a:tabLst>
                          <a:tab pos="3600450" algn="l"/>
                        </a:tabLst>
                      </a:pPr>
                      <a:r>
                        <a:rPr lang="fr-CH" sz="800" u="sng" noProof="0" dirty="0" smtClean="0">
                          <a:solidFill>
                            <a:schemeClr val="bg1"/>
                          </a:solidFill>
                          <a:effectLst/>
                        </a:rPr>
                        <a:t>Nouvel article</a:t>
                      </a:r>
                      <a:endParaRPr lang="fr-CH" sz="800" noProof="0" dirty="0">
                        <a:solidFill>
                          <a:schemeClr val="bg1"/>
                        </a:solidFill>
                        <a:effectLst/>
                        <a:latin typeface="Times New Roman" panose="02020603050405020304" pitchFamily="18" charset="0"/>
                      </a:endParaRPr>
                    </a:p>
                  </a:txBody>
                  <a:tcPr marL="68580" marR="68580" marT="0" marB="0"/>
                </a:tc>
                <a:tc>
                  <a:txBody>
                    <a:bodyPr/>
                    <a:lstStyle/>
                    <a:p>
                      <a:pPr>
                        <a:tabLst>
                          <a:tab pos="3600450" algn="l"/>
                        </a:tabLst>
                      </a:pPr>
                      <a:r>
                        <a:rPr lang="fr-CH" sz="800" u="sng" noProof="0" dirty="0" smtClean="0">
                          <a:solidFill>
                            <a:schemeClr val="bg1"/>
                          </a:solidFill>
                          <a:effectLst/>
                        </a:rPr>
                        <a:t>Thème</a:t>
                      </a:r>
                      <a:endParaRPr lang="fr-CH" sz="800" noProof="0" dirty="0">
                        <a:solidFill>
                          <a:schemeClr val="bg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u="sng" dirty="0" smtClean="0">
                        <a:solidFill>
                          <a:schemeClr val="bg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800" u="sng" noProof="0" dirty="0" smtClean="0">
                          <a:solidFill>
                            <a:schemeClr val="bg1"/>
                          </a:solidFill>
                          <a:effectLst/>
                          <a:latin typeface="+mn-lt"/>
                        </a:rPr>
                        <a:t>Nouveau texte proposé</a:t>
                      </a:r>
                      <a:endParaRPr lang="fr-CH" sz="800" noProof="0" dirty="0" smtClean="0">
                        <a:solidFill>
                          <a:schemeClr val="bg1"/>
                        </a:solidFill>
                        <a:effectLst/>
                        <a:latin typeface="Times New Roman" panose="02020603050405020304" pitchFamily="18" charset="0"/>
                      </a:endParaRPr>
                    </a:p>
                    <a:p>
                      <a:pPr>
                        <a:tabLst>
                          <a:tab pos="3600450" algn="l"/>
                        </a:tabLst>
                      </a:pP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u="sng" dirty="0" smtClean="0">
                        <a:solidFill>
                          <a:schemeClr val="lt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800" u="sng" dirty="0" smtClean="0">
                          <a:solidFill>
                            <a:schemeClr val="bg1"/>
                          </a:solidFill>
                          <a:effectLst/>
                          <a:latin typeface="+mn-lt"/>
                        </a:rPr>
                        <a:t>Raison de la modification</a:t>
                      </a:r>
                      <a:endParaRPr lang="en-US" sz="800" u="sng" baseline="0" dirty="0" smtClean="0">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dirty="0">
                        <a:solidFill>
                          <a:schemeClr val="bg1"/>
                        </a:solidFill>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47748153"/>
                  </a:ext>
                </a:extLst>
              </a:tr>
              <a:tr h="85344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effectLst/>
                        </a:rPr>
                        <a:t>3.9</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Partenaires chargés de la mise en œuvre</a:t>
                      </a:r>
                      <a:endParaRPr lang="en-US" sz="700" dirty="0" smtClean="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Le Directeur général peut, sur la base </a:t>
                      </a:r>
                      <a:r>
                        <a:rPr lang="fr-CH" sz="700" dirty="0" smtClean="0">
                          <a:solidFill>
                            <a:schemeClr val="tx1"/>
                          </a:solidFill>
                          <a:effectLst/>
                        </a:rPr>
                        <a:t>d’accords </a:t>
                      </a:r>
                      <a:r>
                        <a:rPr lang="fr-CH" sz="700" dirty="0" smtClean="0">
                          <a:solidFill>
                            <a:schemeClr val="tx1"/>
                          </a:solidFill>
                          <a:effectLst/>
                        </a:rPr>
                        <a:t>écrits, accorder des subventions à des partenaires du secteur public ou privé chargés de mettre en œuvre des activités qui contribuent à </a:t>
                      </a:r>
                      <a:r>
                        <a:rPr lang="fr-CH" sz="700" dirty="0" smtClean="0">
                          <a:solidFill>
                            <a:schemeClr val="tx1"/>
                          </a:solidFill>
                          <a:effectLst/>
                        </a:rPr>
                        <a:t>l’obtention </a:t>
                      </a:r>
                      <a:r>
                        <a:rPr lang="fr-CH" sz="700" dirty="0" smtClean="0">
                          <a:solidFill>
                            <a:schemeClr val="tx1"/>
                          </a:solidFill>
                          <a:effectLst/>
                        </a:rPr>
                        <a:t>des résultats escomptés, tels </a:t>
                      </a:r>
                      <a:r>
                        <a:rPr lang="fr-CH" sz="700" dirty="0" smtClean="0">
                          <a:solidFill>
                            <a:schemeClr val="tx1"/>
                          </a:solidFill>
                          <a:effectLst/>
                        </a:rPr>
                        <a:t>qu’ils </a:t>
                      </a:r>
                      <a:r>
                        <a:rPr lang="fr-CH" sz="700" dirty="0" smtClean="0">
                          <a:solidFill>
                            <a:schemeClr val="tx1"/>
                          </a:solidFill>
                          <a:effectLst/>
                        </a:rPr>
                        <a:t>figurent dans le programme de travail et budget approuvé.</a:t>
                      </a:r>
                      <a:r>
                        <a:rPr lang="en-US" sz="700" dirty="0" smtClean="0">
                          <a:solidFill>
                            <a:schemeClr val="tx1"/>
                          </a:solidFill>
                          <a:effectLst/>
                        </a:rPr>
                        <a:t> </a:t>
                      </a:r>
                      <a:r>
                        <a:rPr lang="fr-CH" sz="700" dirty="0" smtClean="0">
                          <a:solidFill>
                            <a:schemeClr val="tx1"/>
                          </a:solidFill>
                          <a:effectLst/>
                        </a:rPr>
                        <a:t>La sélection des partenaires chargés de la mise en œuvre doit être objective et reposer sur des exigences de diligence raisonnable, de contrôle et </a:t>
                      </a:r>
                      <a:r>
                        <a:rPr lang="fr-CH" sz="700" dirty="0" smtClean="0">
                          <a:solidFill>
                            <a:schemeClr val="tx1"/>
                          </a:solidFill>
                          <a:effectLst/>
                        </a:rPr>
                        <a:t>d’évaluation </a:t>
                      </a:r>
                      <a:r>
                        <a:rPr lang="fr-CH" sz="700" dirty="0" smtClean="0">
                          <a:solidFill>
                            <a:schemeClr val="tx1"/>
                          </a:solidFill>
                          <a:effectLst/>
                        </a:rPr>
                        <a:t>des besoins et des capacités.</a:t>
                      </a:r>
                      <a:r>
                        <a:rPr lang="en-US" sz="700" dirty="0" smtClean="0">
                          <a:solidFill>
                            <a:schemeClr val="tx1"/>
                          </a:solidFill>
                          <a:effectLst/>
                        </a:rPr>
                        <a:t> </a:t>
                      </a:r>
                      <a:r>
                        <a:rPr lang="fr-CH" sz="700" dirty="0" smtClean="0">
                          <a:solidFill>
                            <a:schemeClr val="tx1"/>
                          </a:solidFill>
                          <a:effectLst/>
                        </a:rPr>
                        <a:t>Les accords écrits correspondants comprennent des dispositions relatives aux objectifs et aux responsabilités des parties, au suivi, à </a:t>
                      </a:r>
                      <a:r>
                        <a:rPr lang="fr-CH" sz="700" dirty="0" smtClean="0">
                          <a:solidFill>
                            <a:schemeClr val="tx1"/>
                          </a:solidFill>
                          <a:effectLst/>
                        </a:rPr>
                        <a:t>l’établissement </a:t>
                      </a:r>
                      <a:r>
                        <a:rPr lang="fr-CH" sz="700" dirty="0" smtClean="0">
                          <a:solidFill>
                            <a:schemeClr val="tx1"/>
                          </a:solidFill>
                          <a:effectLst/>
                        </a:rPr>
                        <a:t>de rapports, à </a:t>
                      </a:r>
                      <a:r>
                        <a:rPr lang="fr-CH" sz="700" dirty="0" smtClean="0">
                          <a:solidFill>
                            <a:schemeClr val="tx1"/>
                          </a:solidFill>
                          <a:effectLst/>
                        </a:rPr>
                        <a:t>l’évaluation </a:t>
                      </a:r>
                      <a:r>
                        <a:rPr lang="fr-CH" sz="700" dirty="0" smtClean="0">
                          <a:solidFill>
                            <a:schemeClr val="tx1"/>
                          </a:solidFill>
                          <a:effectLst/>
                        </a:rPr>
                        <a:t>et à la désignation des fonctionnaires responsables de la mise en œuvre de ces partenariats.</a:t>
                      </a:r>
                      <a:endParaRPr lang="en-US" sz="700" dirty="0" smtClean="0">
                        <a:solidFill>
                          <a:schemeClr val="tx1"/>
                        </a:solidFill>
                        <a:effectLst/>
                      </a:endParaRPr>
                    </a:p>
                    <a:p>
                      <a:pPr>
                        <a:tabLst>
                          <a:tab pos="3600450" algn="l"/>
                        </a:tabLst>
                      </a:pPr>
                      <a:endParaRPr lang="en-US" sz="700" dirty="0" smtClean="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Ce nouvel article a été introduit aux fins des accords de partenariat dans le cadre desquels </a:t>
                      </a:r>
                      <a:r>
                        <a:rPr lang="fr-CH" sz="700" dirty="0" smtClean="0">
                          <a:solidFill>
                            <a:schemeClr val="tx1"/>
                          </a:solidFill>
                          <a:effectLst/>
                        </a:rPr>
                        <a:t>l’OMPI </a:t>
                      </a:r>
                      <a:r>
                        <a:rPr lang="fr-CH" sz="700" dirty="0" smtClean="0">
                          <a:solidFill>
                            <a:schemeClr val="tx1"/>
                          </a:solidFill>
                          <a:effectLst/>
                        </a:rPr>
                        <a:t>apporte une contribution financière conforme au PSMT et aux résultats escomptés figurant dans le programme de travail et budget.</a:t>
                      </a:r>
                      <a:r>
                        <a:rPr lang="en-US" sz="700" dirty="0" smtClean="0">
                          <a:solidFill>
                            <a:schemeClr val="tx1"/>
                          </a:solidFill>
                          <a:effectLst/>
                        </a:rPr>
                        <a:t> </a:t>
                      </a:r>
                    </a:p>
                    <a:p>
                      <a:pPr>
                        <a:tabLst>
                          <a:tab pos="3600450" algn="l"/>
                        </a:tabLst>
                      </a:pPr>
                      <a:endParaRPr lang="en-US" sz="700" dirty="0">
                        <a:solidFill>
                          <a:schemeClr val="tx1"/>
                        </a:solidFill>
                        <a:effectLst/>
                      </a:endParaRPr>
                    </a:p>
                  </a:txBody>
                  <a:tcPr marL="68580" marR="68580" marT="0" marB="0"/>
                </a:tc>
                <a:extLst>
                  <a:ext uri="{0D108BD9-81ED-4DB2-BD59-A6C34878D82A}">
                    <a16:rowId xmlns:a16="http://schemas.microsoft.com/office/drawing/2014/main" val="391710684"/>
                  </a:ext>
                </a:extLst>
              </a:tr>
              <a:tr h="53340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effectLst/>
                        </a:rPr>
                        <a:t>3.10</a:t>
                      </a:r>
                      <a:endParaRPr lang="en-US" sz="700" dirty="0" smtClean="0">
                        <a:solidFill>
                          <a:schemeClr val="accent5">
                            <a:lumMod val="10000"/>
                          </a:schemeClr>
                        </a:solidFill>
                        <a:effectLst/>
                      </a:endParaRPr>
                    </a:p>
                    <a:p>
                      <a:pPr>
                        <a:tabLst>
                          <a:tab pos="3600450" algn="l"/>
                        </a:tabLst>
                      </a:pPr>
                      <a:endParaRPr lang="en-US" sz="700" dirty="0" smtClean="0">
                        <a:solidFill>
                          <a:schemeClr val="accent5">
                            <a:lumMod val="10000"/>
                          </a:schemeClr>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Administration des fonds de </a:t>
                      </a:r>
                      <a:r>
                        <a:rPr lang="fr-CH" sz="700" dirty="0" smtClean="0">
                          <a:solidFill>
                            <a:schemeClr val="tx1"/>
                          </a:solidFill>
                          <a:effectLst/>
                        </a:rPr>
                        <a:t>l’OMPI</a:t>
                      </a:r>
                      <a:r>
                        <a:rPr lang="en-US" sz="700" baseline="0" dirty="0" smtClean="0">
                          <a:solidFill>
                            <a:schemeClr val="tx1"/>
                          </a:solidFill>
                          <a:effectLst/>
                        </a:rPr>
                        <a:t> </a:t>
                      </a:r>
                      <a:endParaRPr lang="en-US" sz="70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Le contrôleur, au nom du Directeur général, définit les conditions relatives à la gestion financière des fonds obtenus de </a:t>
                      </a:r>
                      <a:r>
                        <a:rPr lang="fr-CH" sz="700" dirty="0" smtClean="0">
                          <a:solidFill>
                            <a:schemeClr val="tx1"/>
                          </a:solidFill>
                          <a:effectLst/>
                        </a:rPr>
                        <a:t>l’OMPI </a:t>
                      </a:r>
                      <a:r>
                        <a:rPr lang="fr-CH" sz="700" dirty="0" smtClean="0">
                          <a:solidFill>
                            <a:schemeClr val="tx1"/>
                          </a:solidFill>
                          <a:effectLst/>
                        </a:rPr>
                        <a:t>par les partenaires chargés de la mise en œuvre.</a:t>
                      </a:r>
                      <a:r>
                        <a:rPr lang="en-US" sz="700" dirty="0" smtClean="0">
                          <a:solidFill>
                            <a:schemeClr val="tx1"/>
                          </a:solidFill>
                          <a:effectLst/>
                        </a:rPr>
                        <a:t>  </a:t>
                      </a:r>
                      <a:r>
                        <a:rPr lang="fr-CH" sz="700" dirty="0" smtClean="0">
                          <a:solidFill>
                            <a:schemeClr val="tx1"/>
                          </a:solidFill>
                          <a:effectLst/>
                        </a:rPr>
                        <a:t>Lorsque le contrôleur estime que la capacité de gestion financière du partenaire chargé de la mise en œuvre est suffisante, </a:t>
                      </a:r>
                      <a:r>
                        <a:rPr lang="fr-CH" sz="700" dirty="0" smtClean="0">
                          <a:solidFill>
                            <a:schemeClr val="tx1"/>
                          </a:solidFill>
                          <a:effectLst/>
                        </a:rPr>
                        <a:t>l’administration </a:t>
                      </a:r>
                      <a:r>
                        <a:rPr lang="fr-CH" sz="700" dirty="0" smtClean="0">
                          <a:solidFill>
                            <a:schemeClr val="tx1"/>
                          </a:solidFill>
                          <a:effectLst/>
                        </a:rPr>
                        <a:t>des fonds peut être effectuée conformément au Règlement financier et à son règlement </a:t>
                      </a:r>
                      <a:r>
                        <a:rPr lang="fr-CH" sz="700" dirty="0" smtClean="0">
                          <a:solidFill>
                            <a:schemeClr val="tx1"/>
                          </a:solidFill>
                          <a:effectLst/>
                        </a:rPr>
                        <a:t>d’exécution </a:t>
                      </a:r>
                      <a:r>
                        <a:rPr lang="fr-CH" sz="700" dirty="0" smtClean="0">
                          <a:solidFill>
                            <a:schemeClr val="tx1"/>
                          </a:solidFill>
                          <a:effectLst/>
                        </a:rPr>
                        <a:t>ainsi </a:t>
                      </a:r>
                      <a:r>
                        <a:rPr lang="fr-CH" sz="700" dirty="0" smtClean="0">
                          <a:solidFill>
                            <a:schemeClr val="tx1"/>
                          </a:solidFill>
                          <a:effectLst/>
                        </a:rPr>
                        <a:t>qu’aux </a:t>
                      </a:r>
                      <a:r>
                        <a:rPr lang="fr-CH" sz="700" dirty="0" smtClean="0">
                          <a:solidFill>
                            <a:schemeClr val="tx1"/>
                          </a:solidFill>
                          <a:effectLst/>
                        </a:rPr>
                        <a:t>textes administratifs du partenaire chargé de la mise en œuvre; dans le cas contraire, les textes de </a:t>
                      </a:r>
                      <a:r>
                        <a:rPr lang="fr-CH" sz="700" dirty="0" smtClean="0">
                          <a:solidFill>
                            <a:schemeClr val="tx1"/>
                          </a:solidFill>
                          <a:effectLst/>
                        </a:rPr>
                        <a:t>l’OMPI s’appliquent</a:t>
                      </a:r>
                      <a:r>
                        <a:rPr lang="fr-CH" sz="700" dirty="0" smtClean="0">
                          <a:solidFill>
                            <a:schemeClr val="tx1"/>
                          </a:solidFill>
                          <a:effectLst/>
                        </a:rPr>
                        <a:t>.</a:t>
                      </a: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 nouvel article a été introduit aux fins des accords de partenariat dans le cadre desquels </a:t>
                      </a:r>
                      <a:r>
                        <a:rPr lang="fr-CH" sz="700" dirty="0" smtClean="0">
                          <a:solidFill>
                            <a:schemeClr val="tx1"/>
                          </a:solidFill>
                          <a:effectLst/>
                        </a:rPr>
                        <a:t>l’OMPI </a:t>
                      </a:r>
                      <a:r>
                        <a:rPr lang="fr-CH" sz="700" dirty="0" smtClean="0">
                          <a:solidFill>
                            <a:schemeClr val="tx1"/>
                          </a:solidFill>
                          <a:effectLst/>
                        </a:rPr>
                        <a:t>apporte une contribution financière conforme au PSMT et aux résultats escomptés figurant dans le programme de travail et budget.</a:t>
                      </a:r>
                      <a:endParaRPr lang="en-US" sz="700" dirty="0">
                        <a:solidFill>
                          <a:schemeClr val="tx1"/>
                        </a:solidFill>
                        <a:effectLst/>
                      </a:endParaRPr>
                    </a:p>
                  </a:txBody>
                  <a:tcPr marL="68580" marR="68580" marT="0" marB="0"/>
                </a:tc>
                <a:extLst>
                  <a:ext uri="{0D108BD9-81ED-4DB2-BD59-A6C34878D82A}">
                    <a16:rowId xmlns:a16="http://schemas.microsoft.com/office/drawing/2014/main" val="1447970172"/>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effectLst/>
                        </a:rPr>
                        <a:t>4.2</a:t>
                      </a:r>
                      <a:endParaRPr lang="en-US" sz="700" dirty="0" smtClean="0">
                        <a:solidFill>
                          <a:schemeClr val="accent5">
                            <a:lumMod val="10000"/>
                          </a:schemeClr>
                        </a:solidFill>
                        <a:effectLst/>
                      </a:endParaRPr>
                    </a:p>
                  </a:txBody>
                  <a:tcPr marL="68580" marR="68580" marT="0" marB="0"/>
                </a:tc>
                <a:tc>
                  <a:txBody>
                    <a:bodyPr/>
                    <a:lstStyle/>
                    <a:p>
                      <a:pPr>
                        <a:tabLst>
                          <a:tab pos="3600450" algn="l"/>
                        </a:tabLst>
                      </a:pPr>
                      <a:r>
                        <a:rPr lang="en-US" sz="700" dirty="0" smtClean="0">
                          <a:solidFill>
                            <a:schemeClr val="tx1"/>
                          </a:solidFill>
                          <a:effectLst/>
                        </a:rPr>
                        <a:t>Rapports financiers</a:t>
                      </a:r>
                      <a:endParaRPr lang="en-US" sz="700" dirty="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Le contrôleur, au nom du Directeur général, établit les états financiers annuels conformément au présent Règlement financier et son règlement </a:t>
                      </a:r>
                      <a:r>
                        <a:rPr lang="fr-CH" sz="700" dirty="0" smtClean="0">
                          <a:solidFill>
                            <a:schemeClr val="tx1"/>
                          </a:solidFill>
                          <a:effectLst/>
                        </a:rPr>
                        <a:t>d’exécution</a:t>
                      </a:r>
                      <a:r>
                        <a:rPr lang="fr-CH" sz="700" dirty="0" smtClean="0">
                          <a:solidFill>
                            <a:schemeClr val="tx1"/>
                          </a:solidFill>
                          <a:effectLst/>
                        </a:rPr>
                        <a:t>, et aux Normes comptables internationales du secteur public (normes IPSAS).</a:t>
                      </a:r>
                      <a:endParaRPr lang="en-US" sz="700" dirty="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Ce nouvel article a été créé afin </a:t>
                      </a:r>
                      <a:r>
                        <a:rPr lang="fr-CH" sz="700" dirty="0" smtClean="0">
                          <a:solidFill>
                            <a:schemeClr val="tx1"/>
                          </a:solidFill>
                          <a:effectLst/>
                        </a:rPr>
                        <a:t>d’actualiser </a:t>
                      </a:r>
                      <a:r>
                        <a:rPr lang="fr-CH" sz="700" dirty="0" smtClean="0">
                          <a:solidFill>
                            <a:schemeClr val="tx1"/>
                          </a:solidFill>
                          <a:effectLst/>
                        </a:rPr>
                        <a:t>le Règlement financier et son règlement </a:t>
                      </a:r>
                      <a:r>
                        <a:rPr lang="fr-CH" sz="700" dirty="0" smtClean="0">
                          <a:solidFill>
                            <a:schemeClr val="tx1"/>
                          </a:solidFill>
                          <a:effectLst/>
                        </a:rPr>
                        <a:t>d’exécution </a:t>
                      </a:r>
                      <a:r>
                        <a:rPr lang="fr-CH" sz="700" dirty="0" smtClean="0">
                          <a:solidFill>
                            <a:schemeClr val="tx1"/>
                          </a:solidFill>
                          <a:effectLst/>
                        </a:rPr>
                        <a:t>pour ce qui est de </a:t>
                      </a:r>
                      <a:r>
                        <a:rPr lang="fr-CH" sz="700" dirty="0" smtClean="0">
                          <a:solidFill>
                            <a:schemeClr val="tx1"/>
                          </a:solidFill>
                          <a:effectLst/>
                        </a:rPr>
                        <a:t>l’établissement </a:t>
                      </a:r>
                      <a:r>
                        <a:rPr lang="fr-CH" sz="700" dirty="0" smtClean="0">
                          <a:solidFill>
                            <a:schemeClr val="tx1"/>
                          </a:solidFill>
                          <a:effectLst/>
                        </a:rPr>
                        <a:t>des états financiers conformément aux Normes comptables internationales du secteur public (normes IPSAS), et de les aligner directement sur la pratique actuelle.</a:t>
                      </a:r>
                      <a:endParaRPr lang="en-US" sz="700" kern="1200" dirty="0" smtClean="0">
                        <a:solidFill>
                          <a:schemeClr val="tx1"/>
                        </a:solidFill>
                        <a:effectLst/>
                        <a:latin typeface="+mn-lt"/>
                        <a:ea typeface="+mn-ea"/>
                        <a:cs typeface="+mn-cs"/>
                      </a:endParaRPr>
                    </a:p>
                    <a:p>
                      <a:pPr>
                        <a:tabLst>
                          <a:tab pos="3600450" algn="l"/>
                        </a:tabLst>
                      </a:pPr>
                      <a:endParaRPr lang="en-US" sz="700" dirty="0">
                        <a:solidFill>
                          <a:schemeClr val="tx1"/>
                        </a:solidFill>
                        <a:effectLst/>
                      </a:endParaRPr>
                    </a:p>
                  </a:txBody>
                  <a:tcPr marL="68580" marR="68580" marT="0" marB="0"/>
                </a:tc>
                <a:extLst>
                  <a:ext uri="{0D108BD9-81ED-4DB2-BD59-A6C34878D82A}">
                    <a16:rowId xmlns:a16="http://schemas.microsoft.com/office/drawing/2014/main" val="2152376157"/>
                  </a:ext>
                </a:extLst>
              </a:tr>
              <a:tr h="42672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lt1"/>
                          </a:solidFill>
                          <a:effectLst/>
                        </a:rPr>
                        <a:t>5.1</a:t>
                      </a:r>
                      <a:endParaRPr lang="en-US" sz="700" dirty="0" smtClean="0">
                        <a:solidFill>
                          <a:schemeClr val="accent5">
                            <a:lumMod val="10000"/>
                          </a:schemeClr>
                        </a:solidFill>
                        <a:effectLst/>
                      </a:endParaRPr>
                    </a:p>
                    <a:p>
                      <a:pPr>
                        <a:tabLst>
                          <a:tab pos="3600450" algn="l"/>
                        </a:tabLst>
                      </a:pPr>
                      <a:endParaRPr lang="en-US" sz="700" dirty="0" smtClean="0">
                        <a:solidFill>
                          <a:schemeClr val="accent5">
                            <a:lumMod val="10000"/>
                          </a:schemeClr>
                        </a:solidFill>
                        <a:effectLst/>
                        <a:latin typeface="Times New Roman" panose="02020603050405020304" pitchFamily="18" charset="0"/>
                      </a:endParaRPr>
                    </a:p>
                  </a:txBody>
                  <a:tcPr marL="68580" marR="68580" marT="0" marB="0"/>
                </a:tc>
                <a:tc>
                  <a:txBody>
                    <a:bodyPr/>
                    <a:lstStyle/>
                    <a:p>
                      <a:pPr marL="0" algn="l" defTabSz="914400" rtl="0" eaLnBrk="1" latinLnBrk="0" hangingPunct="1">
                        <a:tabLst>
                          <a:tab pos="3600450" algn="l"/>
                        </a:tabLst>
                      </a:pPr>
                      <a:r>
                        <a:rPr lang="fr-CH" sz="700" kern="1200" dirty="0" smtClean="0">
                          <a:solidFill>
                            <a:schemeClr val="tx1"/>
                          </a:solidFill>
                          <a:effectLst/>
                          <a:latin typeface="+mn-lt"/>
                          <a:ea typeface="+mn-ea"/>
                          <a:cs typeface="+mn-cs"/>
                        </a:rPr>
                        <a:t>Dispositifs pour </a:t>
                      </a:r>
                      <a:r>
                        <a:rPr lang="fr-CH" sz="700" kern="1200" dirty="0" smtClean="0">
                          <a:solidFill>
                            <a:schemeClr val="tx1"/>
                          </a:solidFill>
                          <a:effectLst/>
                          <a:latin typeface="+mn-lt"/>
                          <a:ea typeface="+mn-ea"/>
                          <a:cs typeface="+mn-cs"/>
                        </a:rPr>
                        <a:t>l’examen </a:t>
                      </a:r>
                      <a:r>
                        <a:rPr lang="fr-CH" sz="700" kern="1200" dirty="0" smtClean="0">
                          <a:solidFill>
                            <a:schemeClr val="tx1"/>
                          </a:solidFill>
                          <a:effectLst/>
                          <a:latin typeface="+mn-lt"/>
                          <a:ea typeface="+mn-ea"/>
                          <a:cs typeface="+mn-cs"/>
                        </a:rPr>
                        <a:t>des performances</a:t>
                      </a:r>
                      <a:endParaRPr lang="en-US" sz="700" kern="1200" dirty="0" smtClean="0">
                        <a:solidFill>
                          <a:schemeClr val="tx1"/>
                        </a:solidFill>
                        <a:effectLst/>
                        <a:latin typeface="+mn-lt"/>
                        <a:ea typeface="+mn-ea"/>
                        <a:cs typeface="+mn-cs"/>
                      </a:endParaRPr>
                    </a:p>
                  </a:txBody>
                  <a:tcPr marL="68580" marR="68580" marT="0" marB="0"/>
                </a:tc>
                <a:tc>
                  <a:txBody>
                    <a:bodyPr/>
                    <a:lstStyle/>
                    <a:p>
                      <a:pPr marL="0" algn="l" defTabSz="914400" rtl="0" eaLnBrk="1" latinLnBrk="0" hangingPunct="1">
                        <a:tabLst>
                          <a:tab pos="3600450" algn="l"/>
                        </a:tabLst>
                      </a:pPr>
                      <a:r>
                        <a:rPr lang="fr-CH" sz="700" kern="1200" dirty="0" smtClean="0">
                          <a:solidFill>
                            <a:schemeClr val="tx1"/>
                          </a:solidFill>
                          <a:effectLst/>
                          <a:latin typeface="+mn-lt"/>
                          <a:ea typeface="+mn-ea"/>
                          <a:cs typeface="+mn-cs"/>
                        </a:rPr>
                        <a:t>Le Directeur général établit des dispositifs pour la gestion axée sur les résultats, la gestion des risques de </a:t>
                      </a:r>
                      <a:r>
                        <a:rPr lang="fr-CH" sz="700" kern="1200" dirty="0" smtClean="0">
                          <a:solidFill>
                            <a:schemeClr val="tx1"/>
                          </a:solidFill>
                          <a:effectLst/>
                          <a:latin typeface="+mn-lt"/>
                          <a:ea typeface="+mn-ea"/>
                          <a:cs typeface="+mn-cs"/>
                        </a:rPr>
                        <a:t>l’Organisation </a:t>
                      </a:r>
                      <a:r>
                        <a:rPr lang="fr-CH" sz="700" kern="1200" dirty="0" smtClean="0">
                          <a:solidFill>
                            <a:schemeClr val="tx1"/>
                          </a:solidFill>
                          <a:effectLst/>
                          <a:latin typeface="+mn-lt"/>
                          <a:ea typeface="+mn-ea"/>
                          <a:cs typeface="+mn-cs"/>
                        </a:rPr>
                        <a:t>et les contrôles internes.</a:t>
                      </a:r>
                      <a:r>
                        <a:rPr lang="en-US" sz="700" kern="1200" dirty="0" smtClean="0">
                          <a:solidFill>
                            <a:schemeClr val="tx1"/>
                          </a:solidFill>
                          <a:effectLst/>
                          <a:latin typeface="+mn-lt"/>
                          <a:ea typeface="+mn-ea"/>
                          <a:cs typeface="+mn-cs"/>
                        </a:rPr>
                        <a:t> </a:t>
                      </a:r>
                      <a:r>
                        <a:rPr lang="fr-CH" sz="700" kern="1200" dirty="0" smtClean="0">
                          <a:solidFill>
                            <a:schemeClr val="tx1"/>
                          </a:solidFill>
                          <a:effectLst/>
                          <a:latin typeface="+mn-lt"/>
                          <a:ea typeface="+mn-ea"/>
                          <a:cs typeface="+mn-cs"/>
                        </a:rPr>
                        <a:t>Ces dispositifs </a:t>
                      </a:r>
                      <a:r>
                        <a:rPr lang="fr-CH" sz="700" kern="1200" dirty="0" smtClean="0">
                          <a:solidFill>
                            <a:schemeClr val="tx1"/>
                          </a:solidFill>
                          <a:effectLst/>
                          <a:latin typeface="+mn-lt"/>
                          <a:ea typeface="+mn-ea"/>
                          <a:cs typeface="+mn-cs"/>
                        </a:rPr>
                        <a:t>s’intègrent </a:t>
                      </a:r>
                      <a:r>
                        <a:rPr lang="fr-CH" sz="700" kern="1200" dirty="0" smtClean="0">
                          <a:solidFill>
                            <a:schemeClr val="tx1"/>
                          </a:solidFill>
                          <a:effectLst/>
                          <a:latin typeface="+mn-lt"/>
                          <a:ea typeface="+mn-ea"/>
                          <a:cs typeface="+mn-cs"/>
                        </a:rPr>
                        <a:t>dans le dispositif </a:t>
                      </a:r>
                      <a:r>
                        <a:rPr lang="fr-CH" sz="700" kern="1200" dirty="0" smtClean="0">
                          <a:solidFill>
                            <a:schemeClr val="tx1"/>
                          </a:solidFill>
                          <a:effectLst/>
                          <a:latin typeface="+mn-lt"/>
                          <a:ea typeface="+mn-ea"/>
                          <a:cs typeface="+mn-cs"/>
                        </a:rPr>
                        <a:t>d’application </a:t>
                      </a:r>
                      <a:r>
                        <a:rPr lang="fr-CH" sz="700" kern="1200" dirty="0" smtClean="0">
                          <a:solidFill>
                            <a:schemeClr val="tx1"/>
                          </a:solidFill>
                          <a:effectLst/>
                          <a:latin typeface="+mn-lt"/>
                          <a:ea typeface="+mn-ea"/>
                          <a:cs typeface="+mn-cs"/>
                        </a:rPr>
                        <a:t>du principe de responsabilité de </a:t>
                      </a:r>
                      <a:r>
                        <a:rPr lang="fr-CH" sz="700" kern="1200" dirty="0" smtClean="0">
                          <a:solidFill>
                            <a:schemeClr val="tx1"/>
                          </a:solidFill>
                          <a:effectLst/>
                          <a:latin typeface="+mn-lt"/>
                          <a:ea typeface="+mn-ea"/>
                          <a:cs typeface="+mn-cs"/>
                        </a:rPr>
                        <a:t>l’Organisation</a:t>
                      </a:r>
                      <a:r>
                        <a:rPr lang="fr-CH" sz="700" kern="1200" dirty="0" smtClean="0">
                          <a:solidFill>
                            <a:schemeClr val="tx1"/>
                          </a:solidFill>
                          <a:effectLst/>
                          <a:latin typeface="+mn-lt"/>
                          <a:ea typeface="+mn-ea"/>
                          <a:cs typeface="+mn-cs"/>
                        </a:rPr>
                        <a:t>, donnant des assurances quant à la performance, aux résultats et à </a:t>
                      </a:r>
                      <a:r>
                        <a:rPr lang="fr-CH" sz="700" kern="1200" dirty="0" smtClean="0">
                          <a:solidFill>
                            <a:schemeClr val="tx1"/>
                          </a:solidFill>
                          <a:effectLst/>
                          <a:latin typeface="+mn-lt"/>
                          <a:ea typeface="+mn-ea"/>
                          <a:cs typeface="+mn-cs"/>
                        </a:rPr>
                        <a:t>l’utilisation </a:t>
                      </a:r>
                      <a:r>
                        <a:rPr lang="fr-CH" sz="700" kern="1200" dirty="0" smtClean="0">
                          <a:solidFill>
                            <a:schemeClr val="tx1"/>
                          </a:solidFill>
                          <a:effectLst/>
                          <a:latin typeface="+mn-lt"/>
                          <a:ea typeface="+mn-ea"/>
                          <a:cs typeface="+mn-cs"/>
                        </a:rPr>
                        <a:t>efficace et économique des ressources des États membres.</a:t>
                      </a:r>
                      <a:endParaRPr lang="en-US" sz="700" kern="1200" dirty="0" smtClean="0">
                        <a:solidFill>
                          <a:schemeClr val="tx1"/>
                        </a:solidFill>
                        <a:effectLst/>
                        <a:latin typeface="+mn-lt"/>
                        <a:ea typeface="+mn-ea"/>
                        <a:cs typeface="+mn-cs"/>
                      </a:endParaRPr>
                    </a:p>
                  </a:txBody>
                  <a:tcPr marL="68580" marR="68580" marT="0" marB="0"/>
                </a:tc>
                <a:tc>
                  <a:txBody>
                    <a:bodyPr/>
                    <a:lstStyle/>
                    <a:p>
                      <a:pPr marL="0" algn="l" defTabSz="914400" rtl="0" eaLnBrk="1" latinLnBrk="0" hangingPunct="1">
                        <a:tabLst>
                          <a:tab pos="3600450" algn="l"/>
                        </a:tabLst>
                      </a:pPr>
                      <a:r>
                        <a:rPr lang="fr-CH" sz="700" kern="1200" dirty="0" smtClean="0">
                          <a:solidFill>
                            <a:schemeClr val="tx1"/>
                          </a:solidFill>
                          <a:effectLst/>
                          <a:latin typeface="+mn-lt"/>
                          <a:ea typeface="+mn-ea"/>
                          <a:cs typeface="+mn-cs"/>
                        </a:rPr>
                        <a:t>Ce nouvel article porte sur les dispositifs de gestion des risques et de suivi des performances, qui sont des éléments clés de </a:t>
                      </a:r>
                      <a:r>
                        <a:rPr lang="fr-CH" sz="700" kern="1200" dirty="0" smtClean="0">
                          <a:solidFill>
                            <a:schemeClr val="tx1"/>
                          </a:solidFill>
                          <a:effectLst/>
                          <a:latin typeface="+mn-lt"/>
                          <a:ea typeface="+mn-ea"/>
                          <a:cs typeface="+mn-cs"/>
                        </a:rPr>
                        <a:t>l’application </a:t>
                      </a:r>
                      <a:r>
                        <a:rPr lang="fr-CH" sz="700" kern="1200" dirty="0" smtClean="0">
                          <a:solidFill>
                            <a:schemeClr val="tx1"/>
                          </a:solidFill>
                          <a:effectLst/>
                          <a:latin typeface="+mn-lt"/>
                          <a:ea typeface="+mn-ea"/>
                          <a:cs typeface="+mn-cs"/>
                        </a:rPr>
                        <a:t>du Règlement financier et son règlement </a:t>
                      </a:r>
                      <a:r>
                        <a:rPr lang="fr-CH" sz="700" kern="1200" dirty="0" smtClean="0">
                          <a:solidFill>
                            <a:schemeClr val="tx1"/>
                          </a:solidFill>
                          <a:effectLst/>
                          <a:latin typeface="+mn-lt"/>
                          <a:ea typeface="+mn-ea"/>
                          <a:cs typeface="+mn-cs"/>
                        </a:rPr>
                        <a:t>d’exécution</a:t>
                      </a:r>
                      <a:r>
                        <a:rPr lang="fr-CH" sz="700" kern="1200" dirty="0" smtClean="0">
                          <a:solidFill>
                            <a:schemeClr val="tx1"/>
                          </a:solidFill>
                          <a:effectLst/>
                          <a:latin typeface="+mn-lt"/>
                          <a:ea typeface="+mn-ea"/>
                          <a:cs typeface="+mn-cs"/>
                        </a:rPr>
                        <a:t>.</a:t>
                      </a:r>
                      <a:r>
                        <a:rPr lang="en-US" sz="700" kern="1200" dirty="0" smtClean="0">
                          <a:solidFill>
                            <a:schemeClr val="tx1"/>
                          </a:solidFill>
                          <a:effectLst/>
                          <a:latin typeface="+mn-lt"/>
                          <a:ea typeface="+mn-ea"/>
                          <a:cs typeface="+mn-cs"/>
                        </a:rPr>
                        <a:t> </a:t>
                      </a:r>
                    </a:p>
                  </a:txBody>
                  <a:tcPr marL="68580" marR="68580" marT="0" marB="0"/>
                </a:tc>
                <a:extLst>
                  <a:ext uri="{0D108BD9-81ED-4DB2-BD59-A6C34878D82A}">
                    <a16:rowId xmlns:a16="http://schemas.microsoft.com/office/drawing/2014/main" val="3549481468"/>
                  </a:ext>
                </a:extLst>
              </a:tr>
              <a:tr h="42672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solidFill>
                            <a:schemeClr val="lt1"/>
                          </a:solidFill>
                          <a:effectLst/>
                        </a:rPr>
                        <a:t>5.3</a:t>
                      </a:r>
                      <a:endParaRPr lang="en-US" sz="700" dirty="0" smtClean="0">
                        <a:solidFill>
                          <a:schemeClr val="accent5">
                            <a:lumMod val="10000"/>
                          </a:schemeClr>
                        </a:solidFill>
                        <a:effectLst/>
                      </a:endParaRPr>
                    </a:p>
                    <a:p>
                      <a:pPr>
                        <a:tabLst>
                          <a:tab pos="3600450" algn="l"/>
                        </a:tabLst>
                      </a:pPr>
                      <a:endParaRPr lang="en-US" sz="700" dirty="0" smtClean="0">
                        <a:solidFill>
                          <a:schemeClr val="accent5">
                            <a:lumMod val="10000"/>
                          </a:schemeClr>
                        </a:solidFill>
                        <a:effectLst/>
                        <a:latin typeface="Times New Roman" panose="02020603050405020304" pitchFamily="18" charset="0"/>
                      </a:endParaRPr>
                    </a:p>
                  </a:txBody>
                  <a:tcPr marL="68580" marR="68580" marT="0" marB="0"/>
                </a:tc>
                <a:tc>
                  <a:txBody>
                    <a:bodyPr/>
                    <a:lstStyle/>
                    <a:p>
                      <a:pPr marL="0" algn="l" defTabSz="914400" rtl="0" eaLnBrk="1" latinLnBrk="0" hangingPunct="1">
                        <a:tabLst>
                          <a:tab pos="3600450" algn="l"/>
                        </a:tabLst>
                      </a:pPr>
                      <a:r>
                        <a:rPr lang="fr-CH" sz="700" kern="1200" dirty="0" smtClean="0">
                          <a:solidFill>
                            <a:schemeClr val="tx1"/>
                          </a:solidFill>
                          <a:effectLst/>
                          <a:latin typeface="+mn-lt"/>
                          <a:ea typeface="+mn-ea"/>
                          <a:cs typeface="+mn-cs"/>
                        </a:rPr>
                        <a:t>Déclaration sur le contrôle interne</a:t>
                      </a:r>
                      <a:endParaRPr lang="en-US" sz="700" kern="1200" dirty="0" smtClean="0">
                        <a:solidFill>
                          <a:schemeClr val="tx1"/>
                        </a:solidFill>
                        <a:effectLst/>
                        <a:latin typeface="+mn-lt"/>
                        <a:ea typeface="+mn-ea"/>
                        <a:cs typeface="+mn-cs"/>
                      </a:endParaRPr>
                    </a:p>
                  </a:txBody>
                  <a:tcPr marL="68580" marR="68580" marT="0" marB="0"/>
                </a:tc>
                <a:tc>
                  <a:txBody>
                    <a:bodyPr/>
                    <a:lstStyle/>
                    <a:p>
                      <a:pPr marL="0" algn="l" defTabSz="914400" rtl="0" eaLnBrk="1" latinLnBrk="0" hangingPunct="1">
                        <a:tabLst>
                          <a:tab pos="3600450" algn="l"/>
                        </a:tabLst>
                      </a:pPr>
                      <a:r>
                        <a:rPr lang="fr-CH" sz="700" kern="1200" dirty="0" smtClean="0">
                          <a:solidFill>
                            <a:schemeClr val="tx1"/>
                          </a:solidFill>
                          <a:effectLst/>
                          <a:latin typeface="+mn-lt"/>
                          <a:ea typeface="+mn-ea"/>
                          <a:cs typeface="+mn-cs"/>
                        </a:rPr>
                        <a:t>Le Directeur général établit et signe une déclaration annuelle sur le contrôle interne, qui donne des garanties aux parties prenantes.</a:t>
                      </a:r>
                      <a:r>
                        <a:rPr lang="en-US" sz="700" kern="1200" dirty="0" smtClean="0">
                          <a:solidFill>
                            <a:schemeClr val="tx1"/>
                          </a:solidFill>
                          <a:effectLst/>
                          <a:latin typeface="+mn-lt"/>
                          <a:ea typeface="+mn-ea"/>
                          <a:cs typeface="+mn-cs"/>
                        </a:rPr>
                        <a:t> </a:t>
                      </a:r>
                      <a:r>
                        <a:rPr lang="fr-CH" sz="700" kern="1200" dirty="0" smtClean="0">
                          <a:solidFill>
                            <a:schemeClr val="tx1"/>
                          </a:solidFill>
                          <a:effectLst/>
                          <a:latin typeface="+mn-lt"/>
                          <a:ea typeface="+mn-ea"/>
                          <a:cs typeface="+mn-cs"/>
                        </a:rPr>
                        <a:t>La Déclaration sur le contrôle interne repose sur les garanties données par les fonctionnaires désignés et </a:t>
                      </a:r>
                      <a:r>
                        <a:rPr lang="fr-CH" sz="700" kern="1200" dirty="0" smtClean="0">
                          <a:solidFill>
                            <a:schemeClr val="tx1"/>
                          </a:solidFill>
                          <a:effectLst/>
                          <a:latin typeface="+mn-lt"/>
                          <a:ea typeface="+mn-ea"/>
                          <a:cs typeface="+mn-cs"/>
                        </a:rPr>
                        <a:t>s’appuiera </a:t>
                      </a:r>
                      <a:r>
                        <a:rPr lang="fr-CH" sz="700" kern="1200" dirty="0" smtClean="0">
                          <a:solidFill>
                            <a:schemeClr val="tx1"/>
                          </a:solidFill>
                          <a:effectLst/>
                          <a:latin typeface="+mn-lt"/>
                          <a:ea typeface="+mn-ea"/>
                          <a:cs typeface="+mn-cs"/>
                        </a:rPr>
                        <a:t>sur les avis concernant la gouvernance, la gestion des risques et </a:t>
                      </a:r>
                      <a:r>
                        <a:rPr lang="fr-CH" sz="700" kern="1200" dirty="0" smtClean="0">
                          <a:solidFill>
                            <a:schemeClr val="tx1"/>
                          </a:solidFill>
                          <a:effectLst/>
                          <a:latin typeface="+mn-lt"/>
                          <a:ea typeface="+mn-ea"/>
                          <a:cs typeface="+mn-cs"/>
                        </a:rPr>
                        <a:t>l’environnement </a:t>
                      </a:r>
                      <a:r>
                        <a:rPr lang="fr-CH" sz="700" kern="1200" dirty="0" smtClean="0">
                          <a:solidFill>
                            <a:schemeClr val="tx1"/>
                          </a:solidFill>
                          <a:effectLst/>
                          <a:latin typeface="+mn-lt"/>
                          <a:ea typeface="+mn-ea"/>
                          <a:cs typeface="+mn-cs"/>
                        </a:rPr>
                        <a:t>de contrôle de </a:t>
                      </a:r>
                      <a:r>
                        <a:rPr lang="fr-CH" sz="700" kern="1200" dirty="0" smtClean="0">
                          <a:solidFill>
                            <a:schemeClr val="tx1"/>
                          </a:solidFill>
                          <a:effectLst/>
                          <a:latin typeface="+mn-lt"/>
                          <a:ea typeface="+mn-ea"/>
                          <a:cs typeface="+mn-cs"/>
                        </a:rPr>
                        <a:t>l’OMPI </a:t>
                      </a:r>
                      <a:r>
                        <a:rPr lang="fr-CH" sz="700" kern="1200" dirty="0" smtClean="0">
                          <a:solidFill>
                            <a:schemeClr val="tx1"/>
                          </a:solidFill>
                          <a:effectLst/>
                          <a:latin typeface="+mn-lt"/>
                          <a:ea typeface="+mn-ea"/>
                          <a:cs typeface="+mn-cs"/>
                        </a:rPr>
                        <a:t>du point de vue de la supervision interne.</a:t>
                      </a:r>
                      <a:endParaRPr lang="en-US" sz="700" kern="1200" dirty="0" smtClean="0">
                        <a:solidFill>
                          <a:schemeClr val="tx1"/>
                        </a:solidFill>
                        <a:effectLst/>
                        <a:latin typeface="+mn-lt"/>
                        <a:ea typeface="+mn-ea"/>
                        <a:cs typeface="+mn-cs"/>
                      </a:endParaRPr>
                    </a:p>
                  </a:txBody>
                  <a:tcPr marL="68580" marR="68580" marT="0" marB="0"/>
                </a:tc>
                <a:tc>
                  <a:txBody>
                    <a:bodyPr/>
                    <a:lstStyle/>
                    <a:p>
                      <a:pPr marL="0" algn="l" defTabSz="914400" rtl="0" eaLnBrk="1" latinLnBrk="0" hangingPunct="1">
                        <a:tabLst>
                          <a:tab pos="3600450" algn="l"/>
                        </a:tabLst>
                      </a:pPr>
                      <a:r>
                        <a:rPr lang="fr-CH" sz="700" b="0" i="0" u="none" kern="1200" baseline="0" dirty="0" smtClean="0">
                          <a:solidFill>
                            <a:schemeClr val="tx1"/>
                          </a:solidFill>
                          <a:effectLst/>
                          <a:latin typeface="+mn-lt"/>
                          <a:ea typeface="+mn-ea"/>
                          <a:cs typeface="+mn-cs"/>
                        </a:rPr>
                        <a:t>Ce nouvel article a été établi pour la Déclaration sur le contrôle interne, un document essentiel qui donne des garanties aux États membres en matière de contrôle interne.</a:t>
                      </a:r>
                      <a:r>
                        <a:rPr lang="en-US" sz="700" kern="1200" dirty="0" smtClean="0">
                          <a:solidFill>
                            <a:schemeClr val="tx1"/>
                          </a:solidFill>
                          <a:effectLst/>
                          <a:latin typeface="+mn-lt"/>
                          <a:ea typeface="+mn-ea"/>
                          <a:cs typeface="+mn-cs"/>
                        </a:rPr>
                        <a:t> </a:t>
                      </a:r>
                    </a:p>
                  </a:txBody>
                  <a:tcPr marL="68580" marR="68580" marT="0" marB="0"/>
                </a:tc>
                <a:extLst>
                  <a:ext uri="{0D108BD9-81ED-4DB2-BD59-A6C34878D82A}">
                    <a16:rowId xmlns:a16="http://schemas.microsoft.com/office/drawing/2014/main" val="439465455"/>
                  </a:ext>
                </a:extLst>
              </a:tr>
            </a:tbl>
          </a:graphicData>
        </a:graphic>
      </p:graphicFrame>
      <p:sp>
        <p:nvSpPr>
          <p:cNvPr id="6" name="Rectangle 5"/>
          <p:cNvSpPr/>
          <p:nvPr>
            <p:custDataLst>
              <p:tags r:id="rId4"/>
            </p:custDataLst>
          </p:nvPr>
        </p:nvSpPr>
        <p:spPr>
          <a:xfrm>
            <a:off x="469178" y="782584"/>
            <a:ext cx="8075239" cy="276999"/>
          </a:xfrm>
          <a:prstGeom prst="rect">
            <a:avLst/>
          </a:prstGeom>
        </p:spPr>
        <p:txBody>
          <a:bodyPr wrap="square">
            <a:spAutoFit/>
          </a:bodyPr>
          <a:lstStyle/>
          <a:p>
            <a:pPr marL="285744" indent="-285744">
              <a:buClr>
                <a:schemeClr val="accent5">
                  <a:lumMod val="50000"/>
                </a:schemeClr>
              </a:buClr>
              <a:buSzPct val="100000"/>
              <a:buFont typeface="Wingdings" panose="05000000000000000000" pitchFamily="2" charset="2"/>
              <a:buChar char="q"/>
            </a:pPr>
            <a:r>
              <a:rPr lang="fr-FR" sz="1200" dirty="0" smtClean="0">
                <a:solidFill>
                  <a:srgbClr val="000000"/>
                </a:solidFill>
              </a:rPr>
              <a:t>Le tableau 5 présente les cinq nouveaux </a:t>
            </a:r>
            <a:r>
              <a:rPr lang="fr-FR" sz="1200" dirty="0" smtClean="0">
                <a:solidFill>
                  <a:srgbClr val="2D2D8A"/>
                </a:solidFill>
              </a:rPr>
              <a:t>articles</a:t>
            </a:r>
            <a:r>
              <a:rPr lang="fr-FR" sz="1200" dirty="0" smtClean="0">
                <a:solidFill>
                  <a:srgbClr val="000000"/>
                </a:solidFill>
              </a:rPr>
              <a:t> proposés</a:t>
            </a:r>
            <a:endParaRPr lang="fr-FR" sz="1200" dirty="0">
              <a:solidFill>
                <a:srgbClr val="000000"/>
              </a:solidFill>
            </a:endParaRPr>
          </a:p>
        </p:txBody>
      </p:sp>
    </p:spTree>
    <p:extLst>
      <p:ext uri="{BB962C8B-B14F-4D97-AF65-F5344CB8AC3E}">
        <p14:creationId xmlns:p14="http://schemas.microsoft.com/office/powerpoint/2010/main" val="27782491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custDataLst>
              <p:tags r:id="rId1"/>
            </p:custDataLst>
          </p:nvPr>
        </p:nvSpPr>
        <p:spPr>
          <a:xfrm>
            <a:off x="457200" y="205979"/>
            <a:ext cx="8229600" cy="493776"/>
          </a:xfrm>
          <a:solidFill>
            <a:schemeClr val="accent1">
              <a:lumMod val="75000"/>
            </a:schemeClr>
          </a:solidFill>
          <a:ln>
            <a:solidFill>
              <a:srgbClr val="0070C0"/>
            </a:solidFill>
          </a:ln>
        </p:spPr>
        <p:txBody>
          <a:bodyPr/>
          <a:lstStyle/>
          <a:p>
            <a:pPr algn="ctr" eaLnBrk="1" hangingPunct="1"/>
            <a:r>
              <a:rPr lang="fr-FR" sz="2800" b="1" dirty="0" smtClean="0">
                <a:solidFill>
                  <a:srgbClr val="000000"/>
                </a:solidFill>
              </a:rPr>
              <a:t>Articles qu’il est proposé de modifier</a:t>
            </a:r>
            <a:endParaRPr lang="fr-FR" sz="2800" b="1" dirty="0">
              <a:solidFill>
                <a:srgbClr val="000000"/>
              </a:solidFill>
            </a:endParaRPr>
          </a:p>
        </p:txBody>
      </p:sp>
      <p:sp>
        <p:nvSpPr>
          <p:cNvPr id="4099" name="Rectangle 3"/>
          <p:cNvSpPr>
            <a:spLocks noGrp="1" noChangeArrowheads="1"/>
          </p:cNvSpPr>
          <p:nvPr>
            <p:ph type="body" idx="1"/>
            <p:custDataLst>
              <p:tags r:id="rId2"/>
            </p:custDataLst>
          </p:nvPr>
        </p:nvSpPr>
        <p:spPr>
          <a:xfrm>
            <a:off x="457200" y="1144452"/>
            <a:ext cx="8229600" cy="3264695"/>
          </a:xfrm>
        </p:spPr>
        <p:txBody>
          <a:bodyPr/>
          <a:lstStyle/>
          <a:p>
            <a:pPr marL="114297" indent="0">
              <a:buClr>
                <a:schemeClr val="accent5">
                  <a:lumMod val="50000"/>
                </a:schemeClr>
              </a:buClr>
              <a:buSzPct val="100000"/>
              <a:buNone/>
            </a:pPr>
            <a:endParaRPr lang="fr-FR" sz="1600" dirty="0" smtClean="0"/>
          </a:p>
          <a:p>
            <a:pPr marL="0" indent="0">
              <a:buNone/>
            </a:pPr>
            <a:endParaRPr lang="fr-FR" sz="1100" dirty="0"/>
          </a:p>
        </p:txBody>
      </p:sp>
      <p:graphicFrame>
        <p:nvGraphicFramePr>
          <p:cNvPr id="2" name="Table 1"/>
          <p:cNvGraphicFramePr>
            <a:graphicFrameLocks noGrp="1"/>
          </p:cNvGraphicFramePr>
          <p:nvPr>
            <p:custDataLst>
              <p:tags r:id="rId3"/>
            </p:custDataLst>
            <p:extLst>
              <p:ext uri="{D42A27DB-BD31-4B8C-83A1-F6EECF244321}">
                <p14:modId xmlns:p14="http://schemas.microsoft.com/office/powerpoint/2010/main" val="3527449933"/>
              </p:ext>
            </p:extLst>
          </p:nvPr>
        </p:nvGraphicFramePr>
        <p:xfrm>
          <a:off x="457201" y="1069062"/>
          <a:ext cx="8229601" cy="3672840"/>
        </p:xfrm>
        <a:graphic>
          <a:graphicData uri="http://schemas.openxmlformats.org/drawingml/2006/table">
            <a:tbl>
              <a:tblPr firstRow="1" firstCol="1" bandRow="1">
                <a:tableStyleId>{21E4AEA4-8DFA-4A89-87EB-49C32662AFE0}</a:tableStyleId>
              </a:tblPr>
              <a:tblGrid>
                <a:gridCol w="730424">
                  <a:extLst>
                    <a:ext uri="{9D8B030D-6E8A-4147-A177-3AD203B41FA5}">
                      <a16:colId xmlns:a16="http://schemas.microsoft.com/office/drawing/2014/main" val="2521934618"/>
                    </a:ext>
                  </a:extLst>
                </a:gridCol>
                <a:gridCol w="864096">
                  <a:extLst>
                    <a:ext uri="{9D8B030D-6E8A-4147-A177-3AD203B41FA5}">
                      <a16:colId xmlns:a16="http://schemas.microsoft.com/office/drawing/2014/main" val="2733110947"/>
                    </a:ext>
                  </a:extLst>
                </a:gridCol>
                <a:gridCol w="2144709">
                  <a:extLst>
                    <a:ext uri="{9D8B030D-6E8A-4147-A177-3AD203B41FA5}">
                      <a16:colId xmlns:a16="http://schemas.microsoft.com/office/drawing/2014/main" val="4056373748"/>
                    </a:ext>
                  </a:extLst>
                </a:gridCol>
                <a:gridCol w="2778437">
                  <a:extLst>
                    <a:ext uri="{9D8B030D-6E8A-4147-A177-3AD203B41FA5}">
                      <a16:colId xmlns:a16="http://schemas.microsoft.com/office/drawing/2014/main" val="3875830861"/>
                    </a:ext>
                  </a:extLst>
                </a:gridCol>
                <a:gridCol w="1711935">
                  <a:extLst>
                    <a:ext uri="{9D8B030D-6E8A-4147-A177-3AD203B41FA5}">
                      <a16:colId xmlns:a16="http://schemas.microsoft.com/office/drawing/2014/main" val="1846972749"/>
                    </a:ext>
                  </a:extLst>
                </a:gridCol>
              </a:tblGrid>
              <a:tr h="365760">
                <a:tc>
                  <a:txBody>
                    <a:bodyPr/>
                    <a:lstStyle/>
                    <a:p>
                      <a:pPr>
                        <a:tabLst>
                          <a:tab pos="3600450" algn="l"/>
                        </a:tabLst>
                      </a:pPr>
                      <a:r>
                        <a:rPr lang="en-US" sz="800" u="sng" dirty="0" smtClean="0">
                          <a:solidFill>
                            <a:schemeClr val="bg1"/>
                          </a:solidFill>
                          <a:effectLst/>
                        </a:rPr>
                        <a:t>Article</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a:tabLst>
                          <a:tab pos="3600450" algn="l"/>
                        </a:tabLst>
                      </a:pPr>
                      <a:r>
                        <a:rPr lang="en-US" sz="800" u="sng" dirty="0" err="1" smtClean="0">
                          <a:solidFill>
                            <a:schemeClr val="bg1"/>
                          </a:solidFill>
                          <a:effectLst/>
                        </a:rPr>
                        <a:t>Thème</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a:tabLst>
                          <a:tab pos="3600450" algn="l"/>
                        </a:tabLst>
                      </a:pPr>
                      <a:r>
                        <a:rPr lang="en-US" sz="800" u="sng" dirty="0" err="1" smtClean="0">
                          <a:solidFill>
                            <a:schemeClr val="bg1"/>
                          </a:solidFill>
                          <a:effectLst/>
                          <a:latin typeface="+mn-lt"/>
                        </a:rPr>
                        <a:t>Texte</a:t>
                      </a:r>
                      <a:r>
                        <a:rPr lang="en-US" sz="800" u="sng" dirty="0" smtClean="0">
                          <a:solidFill>
                            <a:schemeClr val="bg1"/>
                          </a:solidFill>
                          <a:effectLst/>
                          <a:latin typeface="+mn-lt"/>
                        </a:rPr>
                        <a:t> </a:t>
                      </a:r>
                      <a:r>
                        <a:rPr lang="en-US" sz="800" u="sng" dirty="0" err="1" smtClean="0">
                          <a:solidFill>
                            <a:schemeClr val="bg1"/>
                          </a:solidFill>
                          <a:effectLst/>
                          <a:latin typeface="+mn-lt"/>
                        </a:rPr>
                        <a:t>actuel</a:t>
                      </a: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u="sng" dirty="0" smtClean="0">
                        <a:solidFill>
                          <a:schemeClr val="bg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800" u="sng" dirty="0" smtClean="0">
                          <a:solidFill>
                            <a:schemeClr val="bg1"/>
                          </a:solidFill>
                          <a:effectLst/>
                          <a:latin typeface="+mn-lt"/>
                        </a:rPr>
                        <a:t>Nouveau </a:t>
                      </a:r>
                      <a:r>
                        <a:rPr lang="en-US" sz="800" u="sng" dirty="0" err="1" smtClean="0">
                          <a:solidFill>
                            <a:schemeClr val="bg1"/>
                          </a:solidFill>
                          <a:effectLst/>
                          <a:latin typeface="+mn-lt"/>
                        </a:rPr>
                        <a:t>texte</a:t>
                      </a:r>
                      <a:r>
                        <a:rPr lang="en-US" sz="800" u="sng" dirty="0" smtClean="0">
                          <a:solidFill>
                            <a:schemeClr val="bg1"/>
                          </a:solidFill>
                          <a:effectLst/>
                          <a:latin typeface="+mn-lt"/>
                        </a:rPr>
                        <a:t> </a:t>
                      </a:r>
                      <a:r>
                        <a:rPr lang="en-US" sz="800" u="sng" dirty="0" err="1" smtClean="0">
                          <a:solidFill>
                            <a:schemeClr val="bg1"/>
                          </a:solidFill>
                          <a:effectLst/>
                          <a:latin typeface="+mn-lt"/>
                        </a:rPr>
                        <a:t>proposé</a:t>
                      </a:r>
                      <a:endParaRPr lang="en-US" sz="800" dirty="0" smtClean="0">
                        <a:solidFill>
                          <a:schemeClr val="bg1"/>
                        </a:solidFill>
                        <a:effectLst/>
                        <a:latin typeface="Times New Roman" panose="02020603050405020304" pitchFamily="18" charset="0"/>
                      </a:endParaRPr>
                    </a:p>
                    <a:p>
                      <a:pPr>
                        <a:tabLst>
                          <a:tab pos="3600450" algn="l"/>
                        </a:tabLst>
                      </a:pPr>
                      <a:endParaRPr lang="en-US" sz="800" dirty="0">
                        <a:solidFill>
                          <a:schemeClr val="bg1"/>
                        </a:solidFill>
                        <a:effectLst/>
                        <a:latin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u="sng" dirty="0" smtClean="0">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800" u="sng" dirty="0" smtClean="0">
                          <a:solidFill>
                            <a:schemeClr val="bg1"/>
                          </a:solidFill>
                          <a:effectLst/>
                          <a:latin typeface="+mn-lt"/>
                        </a:rPr>
                        <a:t>Raison de la modification</a:t>
                      </a:r>
                      <a:endParaRPr lang="en-US" sz="800" u="sng" baseline="0" dirty="0" smtClean="0">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endParaRPr lang="en-US" sz="800" dirty="0">
                        <a:solidFill>
                          <a:schemeClr val="bg1"/>
                        </a:solidFill>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47748153"/>
                  </a:ext>
                </a:extLst>
              </a:tr>
              <a:tr h="2118360">
                <a:tc>
                  <a:txBody>
                    <a:bodyPr/>
                    <a:lstStyle/>
                    <a:p>
                      <a:pPr>
                        <a:tabLst>
                          <a:tab pos="3600450" algn="l"/>
                        </a:tabLst>
                      </a:pPr>
                      <a:r>
                        <a:rPr lang="en-US" sz="700" dirty="0" smtClean="0">
                          <a:effectLst/>
                        </a:rPr>
                        <a:t>1.2</a:t>
                      </a:r>
                    </a:p>
                  </a:txBody>
                  <a:tcPr marL="68580" marR="68580" marT="0" marB="0"/>
                </a:tc>
                <a:tc>
                  <a:txBody>
                    <a:bodyPr/>
                    <a:lstStyle/>
                    <a:p>
                      <a:pPr>
                        <a:tabLst>
                          <a:tab pos="3600450" algn="l"/>
                        </a:tabLst>
                      </a:pPr>
                      <a:r>
                        <a:rPr lang="fr-CH" sz="700" noProof="0" dirty="0" smtClean="0">
                          <a:solidFill>
                            <a:schemeClr val="tx1"/>
                          </a:solidFill>
                          <a:effectLst/>
                        </a:rPr>
                        <a:t>Responsabilité et obligation redditionnelle</a:t>
                      </a:r>
                      <a:endParaRPr lang="fr-CH" sz="700" noProof="0" dirty="0" smtClean="0">
                        <a:solidFill>
                          <a:schemeClr val="tx1"/>
                        </a:solidFill>
                        <a:effectLst/>
                      </a:endParaRPr>
                    </a:p>
                  </a:txBody>
                  <a:tcPr marL="68580" marR="68580" marT="0" marB="0"/>
                </a:tc>
                <a:tc>
                  <a:txBody>
                    <a:bodyPr/>
                    <a:lstStyle/>
                    <a:p>
                      <a:pPr>
                        <a:tabLst>
                          <a:tab pos="3600450" algn="l"/>
                        </a:tabLst>
                      </a:pPr>
                      <a:r>
                        <a:rPr lang="fr-CH" sz="700" noProof="0" dirty="0" smtClean="0">
                          <a:solidFill>
                            <a:schemeClr val="tx1"/>
                          </a:solidFill>
                          <a:effectLst/>
                        </a:rPr>
                        <a:t>Règle</a:t>
                      </a:r>
                      <a:r>
                        <a:rPr lang="en-US" sz="700" dirty="0" smtClean="0">
                          <a:solidFill>
                            <a:schemeClr val="tx1"/>
                          </a:solidFill>
                          <a:effectLst/>
                        </a:rPr>
                        <a:t> </a:t>
                      </a:r>
                      <a:r>
                        <a:rPr lang="en-US" sz="700" dirty="0" smtClean="0">
                          <a:solidFill>
                            <a:schemeClr val="tx1"/>
                          </a:solidFill>
                          <a:effectLst/>
                        </a:rPr>
                        <a:t>101.2 </a:t>
                      </a:r>
                    </a:p>
                    <a:p>
                      <a:pPr>
                        <a:tabLst>
                          <a:tab pos="3600450" algn="l"/>
                        </a:tabLst>
                      </a:pPr>
                      <a:r>
                        <a:rPr lang="fr-CH" sz="700" dirty="0" smtClean="0">
                          <a:solidFill>
                            <a:schemeClr val="tx1"/>
                          </a:solidFill>
                          <a:effectLst/>
                        </a:rPr>
                        <a:t>Tous les membres du personnel de </a:t>
                      </a:r>
                      <a:r>
                        <a:rPr lang="fr-CH" sz="700" dirty="0" smtClean="0">
                          <a:solidFill>
                            <a:schemeClr val="tx1"/>
                          </a:solidFill>
                          <a:effectLst/>
                        </a:rPr>
                        <a:t>l’Organisation </a:t>
                      </a:r>
                      <a:r>
                        <a:rPr lang="fr-CH" sz="700" dirty="0" smtClean="0">
                          <a:solidFill>
                            <a:schemeClr val="tx1"/>
                          </a:solidFill>
                          <a:effectLst/>
                        </a:rPr>
                        <a:t>sont tenus de respecter le Règlement financier et son règlement </a:t>
                      </a:r>
                      <a:r>
                        <a:rPr lang="fr-CH" sz="700" dirty="0" smtClean="0">
                          <a:solidFill>
                            <a:schemeClr val="tx1"/>
                          </a:solidFill>
                          <a:effectLst/>
                        </a:rPr>
                        <a:t>d’exécution</a:t>
                      </a:r>
                      <a:r>
                        <a:rPr lang="fr-CH" sz="700" dirty="0" smtClean="0">
                          <a:solidFill>
                            <a:schemeClr val="tx1"/>
                          </a:solidFill>
                          <a:effectLst/>
                        </a:rPr>
                        <a:t>, ainsi que les ordres de services y relatifs.</a:t>
                      </a:r>
                      <a:r>
                        <a:rPr lang="en-US" sz="700" dirty="0" smtClean="0">
                          <a:solidFill>
                            <a:schemeClr val="tx1"/>
                          </a:solidFill>
                          <a:effectLst/>
                        </a:rPr>
                        <a:t>  </a:t>
                      </a:r>
                      <a:r>
                        <a:rPr lang="fr-CH" sz="700" dirty="0" smtClean="0">
                          <a:solidFill>
                            <a:schemeClr val="tx1"/>
                          </a:solidFill>
                          <a:effectLst/>
                        </a:rPr>
                        <a:t>Tout membre du personnel qui contrevient au Règlement financier et à son règlement </a:t>
                      </a:r>
                      <a:r>
                        <a:rPr lang="fr-CH" sz="700" dirty="0" smtClean="0">
                          <a:solidFill>
                            <a:schemeClr val="tx1"/>
                          </a:solidFill>
                          <a:effectLst/>
                        </a:rPr>
                        <a:t>d’exécution </a:t>
                      </a:r>
                      <a:r>
                        <a:rPr lang="fr-CH" sz="700" dirty="0" smtClean="0">
                          <a:solidFill>
                            <a:schemeClr val="tx1"/>
                          </a:solidFill>
                          <a:effectLst/>
                        </a:rPr>
                        <a:t>ou aux ordres de service correspondants peut être tenu personnellement et pécuniairement responsable des conséquences de ses actes.</a:t>
                      </a:r>
                      <a:endParaRPr lang="en-US" sz="70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Tous les fonctionnaires désignés et leurs suppléants sont responsables devant le Directeur général de la mise en œuvre du programme de travail et budget pour lesquels ils ont reçu une délégation de pouvoir, et sont tenus responsables des résultats obtenus conformément au Règlement financier et à son règlement </a:t>
                      </a:r>
                      <a:r>
                        <a:rPr lang="fr-CH" sz="700" dirty="0" smtClean="0">
                          <a:solidFill>
                            <a:schemeClr val="tx1"/>
                          </a:solidFill>
                          <a:effectLst/>
                        </a:rPr>
                        <a:t>d’exécution</a:t>
                      </a:r>
                      <a:r>
                        <a:rPr lang="fr-CH" sz="700" dirty="0" smtClean="0">
                          <a:solidFill>
                            <a:schemeClr val="tx1"/>
                          </a:solidFill>
                          <a:effectLst/>
                        </a:rPr>
                        <a:t>.</a:t>
                      </a: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 changement vise à aligner les dispositions sur la responsabilisation du personnel telle </a:t>
                      </a:r>
                      <a:r>
                        <a:rPr lang="fr-CH" sz="700" dirty="0" smtClean="0">
                          <a:solidFill>
                            <a:schemeClr val="tx1"/>
                          </a:solidFill>
                          <a:effectLst/>
                        </a:rPr>
                        <a:t>qu’elle </a:t>
                      </a:r>
                      <a:r>
                        <a:rPr lang="fr-CH" sz="700" dirty="0" smtClean="0">
                          <a:solidFill>
                            <a:schemeClr val="tx1"/>
                          </a:solidFill>
                          <a:effectLst/>
                        </a:rPr>
                        <a:t>figure dans les résultats escomptés du Plan stratégique à moyen terme (PSMT).</a:t>
                      </a:r>
                      <a:r>
                        <a:rPr lang="en-US" sz="700" dirty="0" smtClean="0">
                          <a:solidFill>
                            <a:schemeClr val="tx1"/>
                          </a:solidFill>
                          <a:effectLst/>
                        </a:rPr>
                        <a:t>  </a:t>
                      </a:r>
                      <a:r>
                        <a:rPr lang="fr-CH" sz="700" dirty="0" smtClean="0">
                          <a:solidFill>
                            <a:schemeClr val="tx1"/>
                          </a:solidFill>
                          <a:effectLst/>
                        </a:rPr>
                        <a:t>Les dispositions relatives à la responsabilisation sont renforcées en ce qui concerne :</a:t>
                      </a:r>
                      <a:endParaRPr lang="en-US" sz="700" dirty="0" smtClean="0">
                        <a:solidFill>
                          <a:schemeClr val="tx1"/>
                        </a:solidFill>
                        <a:effectLst/>
                      </a:endParaRPr>
                    </a:p>
                    <a:p>
                      <a:pPr>
                        <a:tabLst>
                          <a:tab pos="3600450" algn="l"/>
                        </a:tabLst>
                      </a:pPr>
                      <a:endParaRPr lang="en-US" sz="700" dirty="0" smtClean="0">
                        <a:solidFill>
                          <a:schemeClr val="tx1"/>
                        </a:solidFill>
                        <a:effectLst/>
                      </a:endParaRPr>
                    </a:p>
                    <a:p>
                      <a:pPr>
                        <a:tabLst>
                          <a:tab pos="3600450" algn="l"/>
                        </a:tabLst>
                      </a:pPr>
                      <a:r>
                        <a:rPr lang="fr-CH" sz="700" b="0" i="0" u="none" baseline="0" dirty="0" smtClean="0">
                          <a:solidFill>
                            <a:schemeClr val="tx1"/>
                          </a:solidFill>
                          <a:effectLst/>
                        </a:rPr>
                        <a:t>i) les fonctionnaires ayant reçu une délégation de pouvoir pour la mise en œuvre du programme de travail et budget et pour </a:t>
                      </a:r>
                      <a:r>
                        <a:rPr lang="fr-CH" sz="700" b="0" i="0" u="none" baseline="0" dirty="0" smtClean="0">
                          <a:solidFill>
                            <a:schemeClr val="tx1"/>
                          </a:solidFill>
                          <a:effectLst/>
                        </a:rPr>
                        <a:t>l’obtention </a:t>
                      </a:r>
                      <a:r>
                        <a:rPr lang="fr-CH" sz="700" b="0" i="0" u="none" baseline="0" dirty="0" smtClean="0">
                          <a:solidFill>
                            <a:schemeClr val="tx1"/>
                          </a:solidFill>
                          <a:effectLst/>
                        </a:rPr>
                        <a:t>de résultats.</a:t>
                      </a:r>
                      <a:endParaRPr lang="en-US" sz="700" b="0" i="0" u="none" baseline="0" dirty="0" smtClean="0">
                        <a:solidFill>
                          <a:schemeClr val="tx1"/>
                        </a:solidFill>
                        <a:effectLst/>
                      </a:endParaRPr>
                    </a:p>
                    <a:p>
                      <a:pPr>
                        <a:tabLst>
                          <a:tab pos="3600450" algn="l"/>
                        </a:tabLst>
                      </a:pPr>
                      <a:r>
                        <a:rPr lang="en-US" sz="700" dirty="0" smtClean="0">
                          <a:solidFill>
                            <a:schemeClr val="tx1"/>
                          </a:solidFill>
                          <a:effectLst/>
                        </a:rPr>
                        <a:t> </a:t>
                      </a:r>
                    </a:p>
                    <a:p>
                      <a:pPr>
                        <a:tabLst>
                          <a:tab pos="3600450" algn="l"/>
                        </a:tabLst>
                      </a:pPr>
                      <a:r>
                        <a:rPr lang="fr-CH" sz="700" b="0" i="0" u="none" baseline="0" dirty="0" smtClean="0">
                          <a:solidFill>
                            <a:schemeClr val="tx1"/>
                          </a:solidFill>
                          <a:effectLst/>
                        </a:rPr>
                        <a:t>ii) tous les membres du personnel de </a:t>
                      </a:r>
                      <a:r>
                        <a:rPr lang="fr-CH" sz="700" b="0" i="0" u="none" baseline="0" dirty="0" smtClean="0">
                          <a:solidFill>
                            <a:schemeClr val="tx1"/>
                          </a:solidFill>
                          <a:effectLst/>
                        </a:rPr>
                        <a:t>l’Organisation </a:t>
                      </a:r>
                      <a:r>
                        <a:rPr lang="fr-CH" sz="700" b="0" i="0" u="none" baseline="0" dirty="0" smtClean="0">
                          <a:solidFill>
                            <a:schemeClr val="tx1"/>
                          </a:solidFill>
                          <a:effectLst/>
                        </a:rPr>
                        <a:t>au regard de leur prise en considération du Règlement financier et de son règlement </a:t>
                      </a:r>
                      <a:r>
                        <a:rPr lang="fr-CH" sz="700" b="0" i="0" u="none" baseline="0" dirty="0" smtClean="0">
                          <a:solidFill>
                            <a:schemeClr val="tx1"/>
                          </a:solidFill>
                          <a:effectLst/>
                        </a:rPr>
                        <a:t>d’exécution</a:t>
                      </a:r>
                      <a:r>
                        <a:rPr lang="fr-CH" sz="700" b="0" i="0" u="none" baseline="0" dirty="0" smtClean="0">
                          <a:solidFill>
                            <a:schemeClr val="tx1"/>
                          </a:solidFill>
                          <a:effectLst/>
                        </a:rPr>
                        <a:t>.</a:t>
                      </a:r>
                      <a:r>
                        <a:rPr lang="en-US" sz="700" dirty="0" smtClean="0">
                          <a:solidFill>
                            <a:schemeClr val="tx1"/>
                          </a:solidFill>
                          <a:effectLst/>
                        </a:rPr>
                        <a:t> </a:t>
                      </a:r>
                    </a:p>
                    <a:p>
                      <a:pPr>
                        <a:tabLst>
                          <a:tab pos="3600450" algn="l"/>
                        </a:tabLst>
                      </a:pPr>
                      <a:endParaRPr lang="en-US" sz="700" dirty="0">
                        <a:solidFill>
                          <a:schemeClr val="tx1"/>
                        </a:solidFill>
                        <a:effectLst/>
                      </a:endParaRPr>
                    </a:p>
                  </a:txBody>
                  <a:tcPr marL="68580" marR="68580" marT="0" marB="0"/>
                </a:tc>
                <a:extLst>
                  <a:ext uri="{0D108BD9-81ED-4DB2-BD59-A6C34878D82A}">
                    <a16:rowId xmlns:a16="http://schemas.microsoft.com/office/drawing/2014/main" val="990582903"/>
                  </a:ext>
                </a:extLst>
              </a:tr>
              <a:tr h="117348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en-US" sz="700" dirty="0" smtClean="0">
                          <a:effectLst/>
                        </a:rPr>
                        <a:t>1.3</a:t>
                      </a:r>
                      <a:endParaRPr lang="en-US" sz="700" dirty="0" smtClean="0">
                        <a:solidFill>
                          <a:schemeClr val="accent5">
                            <a:lumMod val="10000"/>
                          </a:schemeClr>
                        </a:solidFill>
                        <a:effectLst/>
                      </a:endParaRPr>
                    </a:p>
                    <a:p>
                      <a:pPr>
                        <a:tabLst>
                          <a:tab pos="3600450" algn="l"/>
                        </a:tabLst>
                      </a:pPr>
                      <a:endParaRPr lang="en-US" sz="700" dirty="0" smtClean="0">
                        <a:solidFill>
                          <a:schemeClr val="accent5">
                            <a:lumMod val="10000"/>
                          </a:schemeClr>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00450" algn="l"/>
                        </a:tabLst>
                        <a:defRPr/>
                      </a:pPr>
                      <a:r>
                        <a:rPr lang="fr-CH" sz="700" dirty="0" smtClean="0">
                          <a:solidFill>
                            <a:schemeClr val="tx1"/>
                          </a:solidFill>
                          <a:effectLst/>
                        </a:rPr>
                        <a:t>Période de planification et exercice financier</a:t>
                      </a:r>
                      <a:endParaRPr lang="en-US" sz="70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Aux fins du Règlement financier et de son règlement </a:t>
                      </a:r>
                      <a:r>
                        <a:rPr lang="fr-CH" sz="700" dirty="0" smtClean="0">
                          <a:solidFill>
                            <a:schemeClr val="tx1"/>
                          </a:solidFill>
                          <a:effectLst/>
                        </a:rPr>
                        <a:t>d’exécution</a:t>
                      </a:r>
                      <a:r>
                        <a:rPr lang="fr-CH" sz="700" dirty="0" smtClean="0">
                          <a:solidFill>
                            <a:schemeClr val="tx1"/>
                          </a:solidFill>
                          <a:effectLst/>
                        </a:rPr>
                        <a:t>, la période de planification et </a:t>
                      </a:r>
                      <a:r>
                        <a:rPr lang="fr-CH" sz="700" dirty="0" smtClean="0">
                          <a:solidFill>
                            <a:schemeClr val="tx1"/>
                          </a:solidFill>
                          <a:effectLst/>
                        </a:rPr>
                        <a:t>l’exercice </a:t>
                      </a:r>
                      <a:r>
                        <a:rPr lang="fr-CH" sz="700" dirty="0" smtClean="0">
                          <a:solidFill>
                            <a:schemeClr val="tx1"/>
                          </a:solidFill>
                          <a:effectLst/>
                        </a:rPr>
                        <a:t>financier sont les suivants :</a:t>
                      </a:r>
                      <a:endParaRPr lang="en-US" sz="700" dirty="0" smtClean="0">
                        <a:solidFill>
                          <a:schemeClr val="tx1"/>
                        </a:solidFill>
                        <a:effectLst/>
                      </a:endParaRPr>
                    </a:p>
                    <a:p>
                      <a:pPr>
                        <a:tabLst>
                          <a:tab pos="3600450" algn="l"/>
                        </a:tabLst>
                      </a:pPr>
                      <a:r>
                        <a:rPr lang="fr-CH" sz="700" b="0" i="0" u="none" baseline="0" dirty="0" smtClean="0">
                          <a:solidFill>
                            <a:schemeClr val="tx1"/>
                          </a:solidFill>
                          <a:effectLst/>
                        </a:rPr>
                        <a:t>1. </a:t>
                      </a:r>
                      <a:r>
                        <a:rPr lang="fr-CH" sz="700" b="0" i="0" u="none" baseline="0" dirty="0" smtClean="0">
                          <a:solidFill>
                            <a:schemeClr val="tx1"/>
                          </a:solidFill>
                          <a:effectLst/>
                        </a:rPr>
                        <a:t>L’OMPI </a:t>
                      </a:r>
                      <a:r>
                        <a:rPr lang="fr-CH" sz="700" b="0" i="0" u="none" baseline="0" dirty="0" smtClean="0">
                          <a:solidFill>
                            <a:schemeClr val="tx1"/>
                          </a:solidFill>
                          <a:effectLst/>
                        </a:rPr>
                        <a:t>dispose </a:t>
                      </a:r>
                      <a:r>
                        <a:rPr lang="fr-CH" sz="700" b="0" i="0" u="none" baseline="0" dirty="0" smtClean="0">
                          <a:solidFill>
                            <a:schemeClr val="tx1"/>
                          </a:solidFill>
                          <a:effectLst/>
                        </a:rPr>
                        <a:t>d’un </a:t>
                      </a:r>
                      <a:r>
                        <a:rPr lang="fr-CH" sz="700" b="0" i="0" u="none" baseline="0" dirty="0" smtClean="0">
                          <a:solidFill>
                            <a:schemeClr val="tx1"/>
                          </a:solidFill>
                          <a:effectLst/>
                        </a:rPr>
                        <a:t>Plan stratégique à moyen terme couvrant une période de planification déterminée par le Directeur général;</a:t>
                      </a:r>
                      <a:endParaRPr lang="en-US" sz="700" b="0" i="0" u="none" baseline="0" dirty="0" smtClean="0">
                        <a:solidFill>
                          <a:schemeClr val="tx1"/>
                        </a:solidFill>
                        <a:effectLst/>
                      </a:endParaRPr>
                    </a:p>
                    <a:p>
                      <a:pPr>
                        <a:tabLst>
                          <a:tab pos="3600450" algn="l"/>
                        </a:tabLst>
                      </a:pPr>
                      <a:r>
                        <a:rPr lang="fr-CH" sz="700" b="0" i="0" u="none" baseline="0" dirty="0" smtClean="0">
                          <a:solidFill>
                            <a:schemeClr val="tx1"/>
                          </a:solidFill>
                          <a:effectLst/>
                        </a:rPr>
                        <a:t>2. La période de planification du programme de travail et budget est de deux ans;</a:t>
                      </a:r>
                      <a:endParaRPr lang="en-US" sz="700" b="0" i="0" u="none" baseline="0" dirty="0" smtClean="0">
                        <a:solidFill>
                          <a:schemeClr val="tx1"/>
                        </a:solidFill>
                        <a:effectLst/>
                      </a:endParaRPr>
                    </a:p>
                    <a:p>
                      <a:pPr>
                        <a:tabLst>
                          <a:tab pos="3600450" algn="l"/>
                        </a:tabLst>
                      </a:pPr>
                      <a:r>
                        <a:rPr lang="fr-CH" sz="700" b="0" i="0" u="none" baseline="0" dirty="0" smtClean="0">
                          <a:solidFill>
                            <a:schemeClr val="tx1"/>
                          </a:solidFill>
                          <a:effectLst/>
                        </a:rPr>
                        <a:t>3. </a:t>
                      </a:r>
                      <a:r>
                        <a:rPr lang="fr-CH" sz="700" b="0" i="0" u="none" baseline="0" dirty="0" smtClean="0">
                          <a:solidFill>
                            <a:schemeClr val="tx1"/>
                          </a:solidFill>
                          <a:effectLst/>
                        </a:rPr>
                        <a:t>L’exercice </a:t>
                      </a:r>
                      <a:r>
                        <a:rPr lang="fr-CH" sz="700" b="0" i="0" u="none" baseline="0" dirty="0" smtClean="0">
                          <a:solidFill>
                            <a:schemeClr val="tx1"/>
                          </a:solidFill>
                          <a:effectLst/>
                        </a:rPr>
                        <a:t>financier aux fins de la comptabilité et de </a:t>
                      </a:r>
                      <a:r>
                        <a:rPr lang="fr-CH" sz="700" b="0" i="0" u="none" baseline="0" dirty="0" smtClean="0">
                          <a:solidFill>
                            <a:schemeClr val="tx1"/>
                          </a:solidFill>
                          <a:effectLst/>
                        </a:rPr>
                        <a:t>l’établissement </a:t>
                      </a:r>
                      <a:r>
                        <a:rPr lang="fr-CH" sz="700" b="0" i="0" u="none" baseline="0" dirty="0" smtClean="0">
                          <a:solidFill>
                            <a:schemeClr val="tx1"/>
                          </a:solidFill>
                          <a:effectLst/>
                        </a:rPr>
                        <a:t>des états financiers conformément aux normes comptables internationales du secteur public (IPSAS) consiste en une seule année civile.</a:t>
                      </a:r>
                      <a:endParaRPr lang="en-US" sz="700" b="0" i="0" u="none" baseline="0" dirty="0" smtClean="0">
                        <a:solidFill>
                          <a:schemeClr val="tx1"/>
                        </a:solidFill>
                        <a:effectLst/>
                      </a:endParaRPr>
                    </a:p>
                    <a:p>
                      <a:pPr>
                        <a:tabLst>
                          <a:tab pos="3600450" algn="l"/>
                        </a:tabLst>
                      </a:pPr>
                      <a:endParaRPr lang="en-US" sz="700" dirty="0">
                        <a:solidFill>
                          <a:schemeClr val="tx1"/>
                        </a:solidFill>
                        <a:effectLst/>
                      </a:endParaRPr>
                    </a:p>
                  </a:txBody>
                  <a:tcPr marL="68580" marR="68580" marT="0" marB="0"/>
                </a:tc>
                <a:tc>
                  <a:txBody>
                    <a:bodyPr/>
                    <a:lstStyle/>
                    <a:p>
                      <a:pPr>
                        <a:tabLst>
                          <a:tab pos="3600450" algn="l"/>
                        </a:tabLst>
                      </a:pPr>
                      <a:r>
                        <a:rPr lang="fr-CH" sz="700" dirty="0" smtClean="0">
                          <a:solidFill>
                            <a:schemeClr val="tx1"/>
                          </a:solidFill>
                          <a:effectLst/>
                        </a:rPr>
                        <a:t>Ces modifications ont été apportées afin </a:t>
                      </a:r>
                      <a:r>
                        <a:rPr lang="fr-CH" sz="700" dirty="0" smtClean="0">
                          <a:solidFill>
                            <a:schemeClr val="tx1"/>
                          </a:solidFill>
                          <a:effectLst/>
                        </a:rPr>
                        <a:t>d’établir </a:t>
                      </a:r>
                      <a:r>
                        <a:rPr lang="fr-CH" sz="700" dirty="0" smtClean="0">
                          <a:solidFill>
                            <a:schemeClr val="tx1"/>
                          </a:solidFill>
                          <a:effectLst/>
                        </a:rPr>
                        <a:t>une distinction claire entre les périodes définies à des fins de planification et les exercices comptable et financier.</a:t>
                      </a:r>
                      <a:endParaRPr lang="en-US" sz="700" dirty="0">
                        <a:solidFill>
                          <a:schemeClr val="tx1"/>
                        </a:solidFill>
                        <a:effectLst/>
                      </a:endParaRPr>
                    </a:p>
                  </a:txBody>
                  <a:tcPr marL="68580" marR="68580" marT="0" marB="0"/>
                </a:tc>
                <a:extLst>
                  <a:ext uri="{0D108BD9-81ED-4DB2-BD59-A6C34878D82A}">
                    <a16:rowId xmlns:a16="http://schemas.microsoft.com/office/drawing/2014/main" val="2891029740"/>
                  </a:ext>
                </a:extLst>
              </a:tr>
            </a:tbl>
          </a:graphicData>
        </a:graphic>
      </p:graphicFrame>
      <p:sp>
        <p:nvSpPr>
          <p:cNvPr id="10" name="Rectangle 9"/>
          <p:cNvSpPr/>
          <p:nvPr>
            <p:custDataLst>
              <p:tags r:id="rId4"/>
            </p:custDataLst>
          </p:nvPr>
        </p:nvSpPr>
        <p:spPr>
          <a:xfrm>
            <a:off x="469178" y="782584"/>
            <a:ext cx="8075239" cy="276999"/>
          </a:xfrm>
          <a:prstGeom prst="rect">
            <a:avLst/>
          </a:prstGeom>
        </p:spPr>
        <p:txBody>
          <a:bodyPr wrap="square">
            <a:spAutoFit/>
          </a:bodyPr>
          <a:lstStyle/>
          <a:p>
            <a:pPr marL="285744" indent="-285744">
              <a:buClr>
                <a:schemeClr val="accent5">
                  <a:lumMod val="50000"/>
                </a:schemeClr>
              </a:buClr>
              <a:buSzPct val="100000"/>
              <a:buFont typeface="Wingdings" panose="05000000000000000000" pitchFamily="2" charset="2"/>
              <a:buChar char="q"/>
            </a:pPr>
            <a:r>
              <a:rPr lang="fr-FR" sz="1200" dirty="0" smtClean="0">
                <a:solidFill>
                  <a:srgbClr val="000000"/>
                </a:solidFill>
              </a:rPr>
              <a:t>Ce tableau présente les deux </a:t>
            </a:r>
            <a:r>
              <a:rPr lang="fr-FR" sz="1200" dirty="0" smtClean="0">
                <a:solidFill>
                  <a:srgbClr val="2D2D8A"/>
                </a:solidFill>
              </a:rPr>
              <a:t>articles</a:t>
            </a:r>
            <a:r>
              <a:rPr lang="fr-FR" sz="1200" dirty="0" smtClean="0">
                <a:solidFill>
                  <a:srgbClr val="000000"/>
                </a:solidFill>
              </a:rPr>
              <a:t> pour lesquels des modifications de fond ont été proposées</a:t>
            </a:r>
            <a:endParaRPr lang="fr-FR" sz="1200" dirty="0">
              <a:solidFill>
                <a:srgbClr val="000000"/>
              </a:solidFill>
            </a:endParaRPr>
          </a:p>
        </p:txBody>
      </p:sp>
    </p:spTree>
    <p:extLst>
      <p:ext uri="{BB962C8B-B14F-4D97-AF65-F5344CB8AC3E}">
        <p14:creationId xmlns:p14="http://schemas.microsoft.com/office/powerpoint/2010/main" val="4851578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4"/>
</p:tagLst>
</file>

<file path=ppt/tags/tag115.xml><?xml version="1.0" encoding="utf-8"?>
<p:tagLst xmlns:a="http://schemas.openxmlformats.org/drawingml/2006/main" xmlns:r="http://schemas.openxmlformats.org/officeDocument/2006/relationships" xmlns:p="http://schemas.openxmlformats.org/presentationml/2006/main">
  <p:tag name="NUM" val="5"/>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7"/>
</p:tagLst>
</file>

<file path=ppt/tags/tag118.xml><?xml version="1.0" encoding="utf-8"?>
<p:tagLst xmlns:a="http://schemas.openxmlformats.org/drawingml/2006/main" xmlns:r="http://schemas.openxmlformats.org/officeDocument/2006/relationships" xmlns:p="http://schemas.openxmlformats.org/presentationml/2006/main">
  <p:tag name="NUM" val="8"/>
</p:tagLst>
</file>

<file path=ppt/tags/tag119.xml><?xml version="1.0" encoding="utf-8"?>
<p:tagLst xmlns:a="http://schemas.openxmlformats.org/drawingml/2006/main" xmlns:r="http://schemas.openxmlformats.org/officeDocument/2006/relationships" xmlns:p="http://schemas.openxmlformats.org/presentationml/2006/main">
  <p:tag name="NUM" val="9"/>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10"/>
</p:tagLst>
</file>

<file path=ppt/tags/tag121.xml><?xml version="1.0" encoding="utf-8"?>
<p:tagLst xmlns:a="http://schemas.openxmlformats.org/drawingml/2006/main" xmlns:r="http://schemas.openxmlformats.org/officeDocument/2006/relationships" xmlns:p="http://schemas.openxmlformats.org/presentationml/2006/main">
  <p:tag name="NUM" val="11"/>
</p:tagLst>
</file>

<file path=ppt/tags/tag122.xml><?xml version="1.0" encoding="utf-8"?>
<p:tagLst xmlns:a="http://schemas.openxmlformats.org/drawingml/2006/main" xmlns:r="http://schemas.openxmlformats.org/officeDocument/2006/relationships" xmlns:p="http://schemas.openxmlformats.org/presentationml/2006/main">
  <p:tag name="NUM" val="12"/>
</p:tagLst>
</file>

<file path=ppt/tags/tag123.xml><?xml version="1.0" encoding="utf-8"?>
<p:tagLst xmlns:a="http://schemas.openxmlformats.org/drawingml/2006/main" xmlns:r="http://schemas.openxmlformats.org/officeDocument/2006/relationships" xmlns:p="http://schemas.openxmlformats.org/presentationml/2006/main">
  <p:tag name="NUM" val="13"/>
</p:tagLst>
</file>

<file path=ppt/tags/tag124.xml><?xml version="1.0" encoding="utf-8"?>
<p:tagLst xmlns:a="http://schemas.openxmlformats.org/drawingml/2006/main" xmlns:r="http://schemas.openxmlformats.org/officeDocument/2006/relationships" xmlns:p="http://schemas.openxmlformats.org/presentationml/2006/main">
  <p:tag name="NUM" val="14"/>
</p:tagLst>
</file>

<file path=ppt/tags/tag125.xml><?xml version="1.0" encoding="utf-8"?>
<p:tagLst xmlns:a="http://schemas.openxmlformats.org/drawingml/2006/main" xmlns:r="http://schemas.openxmlformats.org/officeDocument/2006/relationships" xmlns:p="http://schemas.openxmlformats.org/presentationml/2006/main">
  <p:tag name="NUM" val="15"/>
</p:tagLst>
</file>

<file path=ppt/tags/tag126.xml><?xml version="1.0" encoding="utf-8"?>
<p:tagLst xmlns:a="http://schemas.openxmlformats.org/drawingml/2006/main" xmlns:r="http://schemas.openxmlformats.org/officeDocument/2006/relationships" xmlns:p="http://schemas.openxmlformats.org/presentationml/2006/main">
  <p:tag name="NUM" val="16"/>
</p:tagLst>
</file>

<file path=ppt/tags/tag127.xml><?xml version="1.0" encoding="utf-8"?>
<p:tagLst xmlns:a="http://schemas.openxmlformats.org/drawingml/2006/main" xmlns:r="http://schemas.openxmlformats.org/officeDocument/2006/relationships" xmlns:p="http://schemas.openxmlformats.org/presentationml/2006/main">
  <p:tag name="NUM" val="17"/>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11"/>
</p:tagLst>
</file>

<file path=ppt/tags/tag19.xml><?xml version="1.0" encoding="utf-8"?>
<p:tagLst xmlns:a="http://schemas.openxmlformats.org/drawingml/2006/main" xmlns:r="http://schemas.openxmlformats.org/officeDocument/2006/relationships" xmlns:p="http://schemas.openxmlformats.org/presentationml/2006/main">
  <p:tag name="NUM" val="1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3"/>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3.xml><?xml version="1.0" encoding="utf-8"?>
<p:tagLst xmlns:a="http://schemas.openxmlformats.org/drawingml/2006/main" xmlns:r="http://schemas.openxmlformats.org/officeDocument/2006/relationships" xmlns:p="http://schemas.openxmlformats.org/presentationml/2006/main">
  <p:tag name="NUM" val="16"/>
</p:tagLst>
</file>

<file path=ppt/tags/tag24.xml><?xml version="1.0" encoding="utf-8"?>
<p:tagLst xmlns:a="http://schemas.openxmlformats.org/drawingml/2006/main" xmlns:r="http://schemas.openxmlformats.org/officeDocument/2006/relationships" xmlns:p="http://schemas.openxmlformats.org/presentationml/2006/main">
  <p:tag name="NUM" val="17"/>
</p:tagLst>
</file>

<file path=ppt/tags/tag25.xml><?xml version="1.0" encoding="utf-8"?>
<p:tagLst xmlns:a="http://schemas.openxmlformats.org/drawingml/2006/main" xmlns:r="http://schemas.openxmlformats.org/officeDocument/2006/relationships" xmlns:p="http://schemas.openxmlformats.org/presentationml/2006/main">
  <p:tag name="NUM" val="18"/>
</p:tagLst>
</file>

<file path=ppt/tags/tag26.xml><?xml version="1.0" encoding="utf-8"?>
<p:tagLst xmlns:a="http://schemas.openxmlformats.org/drawingml/2006/main" xmlns:r="http://schemas.openxmlformats.org/officeDocument/2006/relationships" xmlns:p="http://schemas.openxmlformats.org/presentationml/2006/main">
  <p:tag name="NUM" val="19"/>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6"/>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0"/>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12"/>
</p:tagLst>
</file>

<file path=ppt/tags/tag48.xml><?xml version="1.0" encoding="utf-8"?>
<p:tagLst xmlns:a="http://schemas.openxmlformats.org/drawingml/2006/main" xmlns:r="http://schemas.openxmlformats.org/officeDocument/2006/relationships" xmlns:p="http://schemas.openxmlformats.org/presentationml/2006/main">
  <p:tag name="NUM" val="13"/>
</p:tagLst>
</file>

<file path=ppt/tags/tag49.xml><?xml version="1.0" encoding="utf-8"?>
<p:tagLst xmlns:a="http://schemas.openxmlformats.org/drawingml/2006/main" xmlns:r="http://schemas.openxmlformats.org/officeDocument/2006/relationships" xmlns:p="http://schemas.openxmlformats.org/presentationml/2006/main">
  <p:tag name="NUM" val="14"/>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5"/>
</p:tagLst>
</file>

<file path=ppt/tags/tag51.xml><?xml version="1.0" encoding="utf-8"?>
<p:tagLst xmlns:a="http://schemas.openxmlformats.org/drawingml/2006/main" xmlns:r="http://schemas.openxmlformats.org/officeDocument/2006/relationships" xmlns:p="http://schemas.openxmlformats.org/presentationml/2006/main">
  <p:tag name="NUM" val="16"/>
</p:tagLst>
</file>

<file path=ppt/tags/tag52.xml><?xml version="1.0" encoding="utf-8"?>
<p:tagLst xmlns:a="http://schemas.openxmlformats.org/drawingml/2006/main" xmlns:r="http://schemas.openxmlformats.org/officeDocument/2006/relationships" xmlns:p="http://schemas.openxmlformats.org/presentationml/2006/main">
  <p:tag name="NUM" val="17"/>
</p:tagLst>
</file>

<file path=ppt/tags/tag53.xml><?xml version="1.0" encoding="utf-8"?>
<p:tagLst xmlns:a="http://schemas.openxmlformats.org/drawingml/2006/main" xmlns:r="http://schemas.openxmlformats.org/officeDocument/2006/relationships" xmlns:p="http://schemas.openxmlformats.org/presentationml/2006/main">
  <p:tag name="NUM" val="18"/>
</p:tagLst>
</file>

<file path=ppt/tags/tag54.xml><?xml version="1.0" encoding="utf-8"?>
<p:tagLst xmlns:a="http://schemas.openxmlformats.org/drawingml/2006/main" xmlns:r="http://schemas.openxmlformats.org/officeDocument/2006/relationships" xmlns:p="http://schemas.openxmlformats.org/presentationml/2006/main">
  <p:tag name="NUM" val="19"/>
</p:tagLst>
</file>

<file path=ppt/tags/tag55.xml><?xml version="1.0" encoding="utf-8"?>
<p:tagLst xmlns:a="http://schemas.openxmlformats.org/drawingml/2006/main" xmlns:r="http://schemas.openxmlformats.org/officeDocument/2006/relationships" xmlns:p="http://schemas.openxmlformats.org/presentationml/2006/main">
  <p:tag name="NUM" val="20"/>
</p:tagLst>
</file>

<file path=ppt/tags/tag56.xml><?xml version="1.0" encoding="utf-8"?>
<p:tagLst xmlns:a="http://schemas.openxmlformats.org/drawingml/2006/main" xmlns:r="http://schemas.openxmlformats.org/officeDocument/2006/relationships" xmlns:p="http://schemas.openxmlformats.org/presentationml/2006/main">
  <p:tag name="NUM" val="21"/>
</p:tagLst>
</file>

<file path=ppt/tags/tag57.xml><?xml version="1.0" encoding="utf-8"?>
<p:tagLst xmlns:a="http://schemas.openxmlformats.org/drawingml/2006/main" xmlns:r="http://schemas.openxmlformats.org/officeDocument/2006/relationships" xmlns:p="http://schemas.openxmlformats.org/presentationml/2006/main">
  <p:tag name="NUM" val="22"/>
</p:tagLst>
</file>

<file path=ppt/tags/tag58.xml><?xml version="1.0" encoding="utf-8"?>
<p:tagLst xmlns:a="http://schemas.openxmlformats.org/drawingml/2006/main" xmlns:r="http://schemas.openxmlformats.org/officeDocument/2006/relationships" xmlns:p="http://schemas.openxmlformats.org/presentationml/2006/main">
  <p:tag name="NUM" val="23"/>
</p:tagLst>
</file>

<file path=ppt/tags/tag59.xml><?xml version="1.0" encoding="utf-8"?>
<p:tagLst xmlns:a="http://schemas.openxmlformats.org/drawingml/2006/main" xmlns:r="http://schemas.openxmlformats.org/officeDocument/2006/relationships" xmlns:p="http://schemas.openxmlformats.org/presentationml/2006/main">
  <p:tag name="NUM" val="24"/>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25"/>
</p:tagLst>
</file>

<file path=ppt/tags/tag61.xml><?xml version="1.0" encoding="utf-8"?>
<p:tagLst xmlns:a="http://schemas.openxmlformats.org/drawingml/2006/main" xmlns:r="http://schemas.openxmlformats.org/officeDocument/2006/relationships" xmlns:p="http://schemas.openxmlformats.org/presentationml/2006/main">
  <p:tag name="NUM" val="26"/>
</p:tagLst>
</file>

<file path=ppt/tags/tag62.xml><?xml version="1.0" encoding="utf-8"?>
<p:tagLst xmlns:a="http://schemas.openxmlformats.org/drawingml/2006/main" xmlns:r="http://schemas.openxmlformats.org/officeDocument/2006/relationships" xmlns:p="http://schemas.openxmlformats.org/presentationml/2006/main">
  <p:tag name="NUM" val="27"/>
</p:tagLst>
</file>

<file path=ppt/tags/tag63.xml><?xml version="1.0" encoding="utf-8"?>
<p:tagLst xmlns:a="http://schemas.openxmlformats.org/drawingml/2006/main" xmlns:r="http://schemas.openxmlformats.org/officeDocument/2006/relationships" xmlns:p="http://schemas.openxmlformats.org/presentationml/2006/main">
  <p:tag name="NUM" val="28"/>
</p:tagLst>
</file>

<file path=ppt/tags/tag64.xml><?xml version="1.0" encoding="utf-8"?>
<p:tagLst xmlns:a="http://schemas.openxmlformats.org/drawingml/2006/main" xmlns:r="http://schemas.openxmlformats.org/officeDocument/2006/relationships" xmlns:p="http://schemas.openxmlformats.org/presentationml/2006/main">
  <p:tag name="NUM" val="29"/>
</p:tagLst>
</file>

<file path=ppt/tags/tag65.xml><?xml version="1.0" encoding="utf-8"?>
<p:tagLst xmlns:a="http://schemas.openxmlformats.org/drawingml/2006/main" xmlns:r="http://schemas.openxmlformats.org/officeDocument/2006/relationships" xmlns:p="http://schemas.openxmlformats.org/presentationml/2006/main">
  <p:tag name="NUM" val="30"/>
</p:tagLst>
</file>

<file path=ppt/tags/tag66.xml><?xml version="1.0" encoding="utf-8"?>
<p:tagLst xmlns:a="http://schemas.openxmlformats.org/drawingml/2006/main" xmlns:r="http://schemas.openxmlformats.org/officeDocument/2006/relationships" xmlns:p="http://schemas.openxmlformats.org/presentationml/2006/main">
  <p:tag name="NUM" val="31"/>
</p:tagLst>
</file>

<file path=ppt/tags/tag67.xml><?xml version="1.0" encoding="utf-8"?>
<p:tagLst xmlns:a="http://schemas.openxmlformats.org/drawingml/2006/main" xmlns:r="http://schemas.openxmlformats.org/officeDocument/2006/relationships" xmlns:p="http://schemas.openxmlformats.org/presentationml/2006/main">
  <p:tag name="NUM" val="32"/>
</p:tagLst>
</file>

<file path=ppt/tags/tag68.xml><?xml version="1.0" encoding="utf-8"?>
<p:tagLst xmlns:a="http://schemas.openxmlformats.org/drawingml/2006/main" xmlns:r="http://schemas.openxmlformats.org/officeDocument/2006/relationships" xmlns:p="http://schemas.openxmlformats.org/presentationml/2006/main">
  <p:tag name="NUM" val="33"/>
</p:tagLst>
</file>

<file path=ppt/tags/tag69.xml><?xml version="1.0" encoding="utf-8"?>
<p:tagLst xmlns:a="http://schemas.openxmlformats.org/drawingml/2006/main" xmlns:r="http://schemas.openxmlformats.org/officeDocument/2006/relationships" xmlns:p="http://schemas.openxmlformats.org/presentationml/2006/main">
  <p:tag name="NUM" val="34"/>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35"/>
</p:tagLst>
</file>

<file path=ppt/tags/tag71.xml><?xml version="1.0" encoding="utf-8"?>
<p:tagLst xmlns:a="http://schemas.openxmlformats.org/drawingml/2006/main" xmlns:r="http://schemas.openxmlformats.org/officeDocument/2006/relationships" xmlns:p="http://schemas.openxmlformats.org/presentationml/2006/main">
  <p:tag name="NUM" val="36"/>
</p:tagLst>
</file>

<file path=ppt/tags/tag72.xml><?xml version="1.0" encoding="utf-8"?>
<p:tagLst xmlns:a="http://schemas.openxmlformats.org/drawingml/2006/main" xmlns:r="http://schemas.openxmlformats.org/officeDocument/2006/relationships" xmlns:p="http://schemas.openxmlformats.org/presentationml/2006/main">
  <p:tag name="NUM" val="37"/>
</p:tagLst>
</file>

<file path=ppt/tags/tag73.xml><?xml version="1.0" encoding="utf-8"?>
<p:tagLst xmlns:a="http://schemas.openxmlformats.org/drawingml/2006/main" xmlns:r="http://schemas.openxmlformats.org/officeDocument/2006/relationships" xmlns:p="http://schemas.openxmlformats.org/presentationml/2006/main">
  <p:tag name="NUM" val="38"/>
</p:tagLst>
</file>

<file path=ppt/tags/tag74.xml><?xml version="1.0" encoding="utf-8"?>
<p:tagLst xmlns:a="http://schemas.openxmlformats.org/drawingml/2006/main" xmlns:r="http://schemas.openxmlformats.org/officeDocument/2006/relationships" xmlns:p="http://schemas.openxmlformats.org/presentationml/2006/main">
  <p:tag name="NUM" val="39"/>
</p:tagLst>
</file>

<file path=ppt/tags/tag75.xml><?xml version="1.0" encoding="utf-8"?>
<p:tagLst xmlns:a="http://schemas.openxmlformats.org/drawingml/2006/main" xmlns:r="http://schemas.openxmlformats.org/officeDocument/2006/relationships" xmlns:p="http://schemas.openxmlformats.org/presentationml/2006/main">
  <p:tag name="NUM" val="40"/>
</p:tagLst>
</file>

<file path=ppt/tags/tag76.xml><?xml version="1.0" encoding="utf-8"?>
<p:tagLst xmlns:a="http://schemas.openxmlformats.org/drawingml/2006/main" xmlns:r="http://schemas.openxmlformats.org/officeDocument/2006/relationships" xmlns:p="http://schemas.openxmlformats.org/presentationml/2006/main">
  <p:tag name="NUM" val="41"/>
</p:tagLst>
</file>

<file path=ppt/tags/tag77.xml><?xml version="1.0" encoding="utf-8"?>
<p:tagLst xmlns:a="http://schemas.openxmlformats.org/drawingml/2006/main" xmlns:r="http://schemas.openxmlformats.org/officeDocument/2006/relationships" xmlns:p="http://schemas.openxmlformats.org/presentationml/2006/main">
  <p:tag name="NUM" val="4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template_english">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txDef>
      <a:spPr>
        <a:noFill/>
        <a:ln>
          <a:solidFill>
            <a:schemeClr val="tx1"/>
          </a:solidFill>
        </a:ln>
      </a:spPr>
      <a:bodyPr wrap="square" rtlCol="0">
        <a:noAutofit/>
      </a:bodyPr>
      <a:lstStyle>
        <a:defPPr>
          <a:defRPr dirty="0"/>
        </a:defPPr>
      </a:lstStyle>
    </a:tx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_french.potx" id="{E2FE161A-48A8-4BD0-8891-534CF2C39C42}" vid="{34DAC864-4738-4C60-BFF7-420AD1DFAF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template_french</Template>
  <TotalTime>86</TotalTime>
  <Words>5316</Words>
  <Application>Microsoft Office PowerPoint</Application>
  <PresentationFormat>On-screen Show (16:9)</PresentationFormat>
  <Paragraphs>487</Paragraphs>
  <Slides>17</Slides>
  <Notes>17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17</vt:i4>
      </vt:variant>
    </vt:vector>
  </HeadingPairs>
  <TitlesOfParts>
    <vt:vector size="31" baseType="lpstr">
      <vt:lpstr>맑은 고딕</vt:lpstr>
      <vt:lpstr>ＭＳ Ｐゴシック</vt:lpstr>
      <vt:lpstr>Arial</vt:lpstr>
      <vt:lpstr>Arial Black</vt:lpstr>
      <vt:lpstr>Calibri</vt:lpstr>
      <vt:lpstr>Helvetica</vt:lpstr>
      <vt:lpstr>Microsoft Sans Serif</vt:lpstr>
      <vt:lpstr>Times New Roman</vt:lpstr>
      <vt:lpstr>Trebuchet MS</vt:lpstr>
      <vt:lpstr>Univers for KPMG Light</vt:lpstr>
      <vt:lpstr>Verdana</vt:lpstr>
      <vt:lpstr>Wingdings</vt:lpstr>
      <vt:lpstr>ヒラギノ角ゴ Pro W3</vt:lpstr>
      <vt:lpstr>template_english</vt:lpstr>
      <vt:lpstr>PowerPoint Presentation</vt:lpstr>
      <vt:lpstr>Pourquoi maintenant?  Raison de la modification</vt:lpstr>
      <vt:lpstr>Analyse du Règlement financier et de son règlement d’exécution</vt:lpstr>
      <vt:lpstr>Propositions de modification du Règlement financier et de  son règlement d’exécution – Structure</vt:lpstr>
      <vt:lpstr>Cadre réglementaire de l’OMPI </vt:lpstr>
      <vt:lpstr>Propositions de révision du Règlement financier et de son règlement d’exécution – Aperçu des modifications</vt:lpstr>
      <vt:lpstr>Vue d’ensemble des modifications du Règlement financier et de son règlement d’exécution</vt:lpstr>
      <vt:lpstr>Nouveaux articles proposés</vt:lpstr>
      <vt:lpstr>Articles qu’il est proposé de modifier</vt:lpstr>
      <vt:lpstr>Articles qu’il est proposé de supprimer</vt:lpstr>
      <vt:lpstr>Articles qu’il est proposé de supprimer (suite)</vt:lpstr>
      <vt:lpstr>Nouvelles règles proposées</vt:lpstr>
      <vt:lpstr>Nouvelles règles proposées (suite)</vt:lpstr>
      <vt:lpstr>Examen par le vérificateur externe des comptes</vt:lpstr>
      <vt:lpstr>Examen par l’OCIS</vt:lpstr>
      <vt:lpstr>Calendrier</vt:lpstr>
      <vt:lpstr>PowerPoint Presentation</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OLIVIÉ Karen</dc:creator>
  <cp:keywords>FOR OFFICIAL USE ONLY</cp:keywords>
  <cp:lastModifiedBy>OLIVIÉ Karen</cp:lastModifiedBy>
  <cp:revision>17</cp:revision>
  <dcterms:created xsi:type="dcterms:W3CDTF">2022-06-27T13:45:31Z</dcterms:created>
  <dcterms:modified xsi:type="dcterms:W3CDTF">2022-06-27T15:46:23Z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061d138c-2cd1-4a65-a9e8-789e058298be</vt:lpwstr>
  </property>
  <property fmtid="{D5CDD505-2E9C-101B-9397-08002B2CF9AE}" pid="3" name="Classification">
    <vt:lpwstr>For Official Use Only</vt:lpwstr>
  </property>
  <property fmtid="{D5CDD505-2E9C-101B-9397-08002B2CF9AE}" pid="4" name="VisualMarkings">
    <vt:lpwstr>Footer</vt:lpwstr>
  </property>
  <property fmtid="{D5CDD505-2E9C-101B-9397-08002B2CF9AE}" pid="5" name="Alignment">
    <vt:lpwstr>Centre</vt:lpwstr>
  </property>
  <property fmtid="{D5CDD505-2E9C-101B-9397-08002B2CF9AE}" pid="6" name="Language">
    <vt:lpwstr>English</vt:lpwstr>
  </property>
  <property fmtid="{D5CDD505-2E9C-101B-9397-08002B2CF9AE}" pid="7" name="TCSClassification">
    <vt:lpwstr>FOR OFFICIAL USE ONLY</vt:lpwstr>
  </property>
</Properties>
</file>