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6" r:id="rId3"/>
    <p:sldId id="303" r:id="rId4"/>
    <p:sldId id="304" r:id="rId5"/>
    <p:sldId id="306" r:id="rId6"/>
    <p:sldId id="307" r:id="rId7"/>
    <p:sldId id="301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Gotthainer" initials="MG" lastIdx="14" clrIdx="0"/>
  <p:cmAuthor id="1" name="COOK ROBBINS Janice" initials="CRJ" lastIdx="10" clrIdx="1">
    <p:extLst>
      <p:ext uri="{19B8F6BF-5375-455C-9EA6-DF929625EA0E}">
        <p15:presenceInfo xmlns:p15="http://schemas.microsoft.com/office/powerpoint/2012/main" userId="S-1-5-21-3637208745-3825800285-422149103-14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66"/>
    <a:srgbClr val="000099"/>
    <a:srgbClr val="3366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5374" autoAdjust="0"/>
  </p:normalViewPr>
  <p:slideViewPr>
    <p:cSldViewPr>
      <p:cViewPr varScale="1">
        <p:scale>
          <a:sx n="117" d="100"/>
          <a:sy n="117" d="100"/>
        </p:scale>
        <p:origin x="136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N:\ORGLAN\SHARED\LANC\ALL\Meetings\WPBC\Wpbc36\wo_pbc_36_update_figs_193179_ZH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N:\ORGLAN\SHARED\LANC\ALL\Meetings\WPBC\Wpbc36\wo_pbc_36_update_figs_193179_ZH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'Core Cash - Apr 30, 23'!$B$5:$B$8</cx:f>
        <cx:lvl ptCount="4">
          <cx:pt idx="0">瑞士房地产</cx:pt>
          <cx:pt idx="1">优先贷款</cx:pt>
          <cx:pt idx="2">瑞士债券</cx:pt>
          <cx:pt idx="3">新兴市场债券</cx:pt>
        </cx:lvl>
      </cx:strDim>
      <cx:numDim type="val">
        <cx:f>'Core Cash - Apr 30, 23'!$C$5:$C$8</cx:f>
        <cx:lvl ptCount="4" formatCode="#,##0.00;[Red]!-#,##0.00">
          <cx:pt idx="0">1481371</cx:pt>
          <cx:pt idx="1">4590041</cx:pt>
          <cx:pt idx="2">2514935</cx:pt>
          <cx:pt idx="3">360023</cx:pt>
        </cx:lvl>
      </cx:numDim>
    </cx:data>
  </cx:chartData>
  <cx:chart>
    <cx:title pos="t" align="ctr" overlay="0">
      <cx:tx>
        <cx:rich>
          <a:bodyPr rot="0" spcFirstLastPara="1" vertOverflow="ellipsis" vert="horz" wrap="square" lIns="38100" tIns="19050" rIns="38100" bIns="19050" anchor="ctr" anchorCtr="1" compatLnSpc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pPr>
            <a:r>
              <a:rPr lang="zh-CN" altLang="zh-CN" sz="1400" b="0" i="0" u="none" strike="noStrike" baseline="0">
                <a:effectLst/>
              </a:rPr>
              <a:t>产权组织</a:t>
            </a:r>
            <a:r>
              <a:rPr lang="zh-CN" altLang="en-US" sz="1400" b="0" i="0" u="none" strike="noStrike" baseline="0">
                <a:effectLst/>
              </a:rPr>
              <a:t>核心</a:t>
            </a:r>
            <a:r>
              <a:rPr lang="zh-CN" altLang="zh-CN" sz="1400" b="0" i="0" u="none" strike="noStrike" baseline="0">
                <a:effectLst/>
              </a:rPr>
              <a:t>现金投资组合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pPr>
            <a:r>
              <a:rPr lang="zh-CN" altLang="zh-CN" sz="1400" b="0" i="0" u="none" strike="noStrike" baseline="0">
                <a:effectLst/>
              </a:rPr>
              <a:t>按资产类别分列的损益，截至</a:t>
            </a:r>
            <a:r>
              <a:rPr lang="en-US" altLang="zh-CN" sz="1400" b="0" i="0" u="none" strike="noStrike" baseline="0">
                <a:effectLst/>
              </a:rPr>
              <a:t>2023</a:t>
            </a:r>
            <a:r>
              <a:rPr lang="zh-CN" altLang="zh-CN" sz="1400" b="0" i="0" u="none" strike="noStrike" baseline="0">
                <a:effectLst/>
              </a:rPr>
              <a:t>年</a:t>
            </a:r>
            <a:r>
              <a:rPr lang="en-US" altLang="zh-CN" sz="1400" b="0" i="0" u="none" strike="noStrike" baseline="0">
                <a:effectLst/>
              </a:rPr>
              <a:t>4</a:t>
            </a:r>
            <a:r>
              <a:rPr lang="zh-CN" altLang="zh-CN" sz="1400" b="0" i="0" u="none" strike="noStrike" baseline="0">
                <a:effectLst/>
              </a:rPr>
              <a:t>月</a:t>
            </a:r>
            <a:r>
              <a:rPr lang="en-US" altLang="zh-CN" sz="1400" b="0" i="0" u="none" strike="noStrike" baseline="0">
                <a:effectLst/>
              </a:rPr>
              <a:t>30</a:t>
            </a:r>
            <a:r>
              <a:rPr lang="zh-CN" altLang="zh-CN" sz="1400" b="0" i="0" u="none" strike="noStrike" baseline="0">
                <a:effectLst/>
              </a:rPr>
              <a:t>日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 </a:t>
            </a:r>
            <a:endParaRPr lang="en-US">
              <a:latin typeface="Arial Narrow" panose="020B0606020202030204" pitchFamily="34" charset="0"/>
            </a:endParaRPr>
          </a:p>
        </cx:rich>
      </cx:tx>
    </cx:title>
    <cx:plotArea>
      <cx:plotAreaRegion>
        <cx:series layoutId="waterfall" uniqueId="{40653436-3B46-4AAD-B638-CB35E03823C8}">
          <cx:spPr>
            <a:solidFill>
              <a:srgbClr val="0066CC"/>
            </a:solidFill>
            <a:ln w="3175">
              <a:solidFill>
                <a:schemeClr val="bg1">
                  <a:lumMod val="75000"/>
                </a:schemeClr>
              </a:solidFill>
            </a:ln>
          </cx:spPr>
          <cx:dataLabels pos="outEnd">
            <cx:numFmt formatCode="#,##0.0" sourceLinked="0"/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 sz="1050"/>
                </a:pPr>
                <a:endParaRPr lang="en-US" sz="1050"/>
              </a:p>
            </cx:txPr>
            <cx:visibility seriesName="0" categoryName="0" value="1"/>
            <cx:separator>, </cx:separator>
          </cx:dataLabels>
          <cx:dataId val="0"/>
          <cx:layoutPr>
            <cx:visibility connectorLines="1"/>
            <cx:subtotals/>
          </cx:layoutPr>
        </cx:series>
      </cx:plotAreaRegion>
      <cx:axis id="0">
        <cx:catScaling gapWidth="0.670000017"/>
        <cx:tickLabels/>
        <cx:txPr>
          <a:bodyPr spcFirstLastPara="1" vertOverflow="ellipsis" wrap="square" lIns="0" tIns="0" rIns="0" bIns="0" anchor="ctr" anchorCtr="1"/>
          <a:lstStyle/>
          <a:p>
            <a:pPr>
              <a:defRPr lang="en-US" sz="1100" b="0" i="0" u="none" strike="noStrike" kern="1200" baseline="0">
                <a:solidFill>
                  <a:srgbClr val="000000">
                    <a:lumMod val="65000"/>
                    <a:lumOff val="35000"/>
                  </a:srgbClr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pPr>
            <a:endParaRPr lang="en-US" sz="1100">
              <a:latin typeface="Arial Narrow" panose="020B0606020202030204" pitchFamily="34" charset="0"/>
            </a:endParaRPr>
          </a:p>
        </cx:txPr>
      </cx:axis>
      <cx:axis id="1">
        <cx:valScaling/>
        <cx:title>
          <cx:tx>
            <cx:txData>
              <cx:v>(in millions of Swiss francs)</cx:v>
            </cx:txData>
          </cx:tx>
          <cx:txPr>
            <a:bodyPr spcFirstLastPara="1" vertOverflow="ellipsis" wrap="square" lIns="0" tIns="0" rIns="0" bIns="0" anchor="ctr" anchorCtr="1"/>
            <a:lstStyle/>
            <a:p>
              <a:pPr algn="ctr">
                <a:defRPr lang="en-US" sz="1000" b="0" i="1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Arial Narrow" panose="020B0606020202030204" pitchFamily="34" charset="0"/>
                  <a:ea typeface="Arial Narrow" panose="020B0606020202030204" pitchFamily="34" charset="0"/>
                  <a:cs typeface="Arial Narrow" panose="020B0606020202030204" pitchFamily="34" charset="0"/>
                </a:defRPr>
              </a:pPr>
              <a:r>
                <a:rPr lang="en-US" i="1">
                  <a:latin typeface="Arial Narrow" panose="020B0606020202030204" pitchFamily="34" charset="0"/>
                </a:rPr>
                <a:t>(in millions of Swiss francs)</a:t>
              </a:r>
            </a:p>
          </cx:txPr>
        </cx:title>
        <cx:units unit="millions"/>
        <cx:majorGridlines>
          <cx:spPr>
            <a:ln>
              <a:noFill/>
            </a:ln>
          </cx:spPr>
        </cx:majorGridlines>
        <cx:tickLabels/>
        <cx:numFmt formatCode="0.0" sourceLinked="0"/>
      </cx:axis>
    </cx:plotArea>
  </cx:chart>
  <cx:spPr>
    <a:ln>
      <a:solidFill>
        <a:schemeClr val="bg1">
          <a:lumMod val="85000"/>
        </a:schemeClr>
      </a:solidFill>
    </a:ln>
  </cx:spPr>
  <cx:clrMapOvr bg1="lt1" tx1="dk1" bg2="lt2" tx2="dk2" accent1="accent1" accent2="accent2" accent3="accent3" accent4="accent4" accent5="accent5" accent6="accent6" hlink="hlink" folHlink="folHlink"/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'Strategic Cash - Apr 30,23'!$B$6:$B$10</cx:f>
        <cx:lvl ptCount="5">
          <cx:pt idx="0">瑞士房地产 </cx:pt>
          <cx:pt idx="1">股票</cx:pt>
          <cx:pt idx="2">优先贷款</cx:pt>
          <cx:pt idx="3">瑞士债券</cx:pt>
          <cx:pt idx="4">新兴市场债券</cx:pt>
        </cx:lvl>
      </cx:strDim>
      <cx:numDim type="val">
        <cx:f>'Strategic Cash - Apr 30,23'!$C$6:$C$10</cx:f>
        <cx:lvl ptCount="5" formatCode="#,##0.00;[Red]!-#,##0.00">
          <cx:pt idx="0">385694</cx:pt>
          <cx:pt idx="1">1696427</cx:pt>
          <cx:pt idx="2">1115994</cx:pt>
          <cx:pt idx="3">630421</cx:pt>
          <cx:pt idx="4">120228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 lang="en-US"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pPr>
            <a:r>
              <a:rPr lang="zh-CN" altLang="en-US" sz="1400">
                <a:latin typeface="Arial Narrow" panose="020B0606020202030204" pitchFamily="34" charset="0"/>
                <a:cs typeface="Calibri" panose="020F0502020204030204" pitchFamily="34" charset="0"/>
              </a:rPr>
              <a:t>产权组织战略现金投资组合</a:t>
            </a:r>
            <a:endParaRPr lang="en-US" sz="140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algn="ctr">
              <a:defRPr lang="en-US"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pPr>
            <a:r>
              <a:rPr lang="zh-CN" altLang="en-US" sz="1400">
                <a:latin typeface="Arial Narrow" panose="020B0606020202030204" pitchFamily="34" charset="0"/>
                <a:cs typeface="Calibri" panose="020F0502020204030204" pitchFamily="34" charset="0"/>
              </a:rPr>
              <a:t>按资产类别分列的损益，截至</a:t>
            </a:r>
            <a:r>
              <a:rPr lang="en-US" altLang="zh-CN" sz="1400">
                <a:latin typeface="Arial Narrow" panose="020B0606020202030204" pitchFamily="34" charset="0"/>
                <a:cs typeface="Calibri" panose="020F0502020204030204" pitchFamily="34" charset="0"/>
              </a:rPr>
              <a:t>2023</a:t>
            </a:r>
            <a:r>
              <a:rPr lang="zh-CN" altLang="en-US" sz="1400">
                <a:latin typeface="Arial Narrow" panose="020B0606020202030204" pitchFamily="34" charset="0"/>
                <a:cs typeface="Calibri" panose="020F0502020204030204" pitchFamily="34" charset="0"/>
              </a:rPr>
              <a:t>年</a:t>
            </a:r>
            <a:r>
              <a:rPr lang="en-US" altLang="zh-CN" sz="1400">
                <a:latin typeface="Arial Narrow" panose="020B0606020202030204" pitchFamily="34" charset="0"/>
                <a:cs typeface="Calibri" panose="020F0502020204030204" pitchFamily="34" charset="0"/>
              </a:rPr>
              <a:t>4</a:t>
            </a:r>
            <a:r>
              <a:rPr lang="zh-CN" altLang="en-US" sz="1400">
                <a:latin typeface="Arial Narrow" panose="020B0606020202030204" pitchFamily="34" charset="0"/>
                <a:cs typeface="Calibri" panose="020F0502020204030204" pitchFamily="34" charset="0"/>
              </a:rPr>
              <a:t>月</a:t>
            </a:r>
            <a:r>
              <a:rPr lang="en-US" altLang="zh-CN" sz="1400">
                <a:latin typeface="Arial Narrow" panose="020B0606020202030204" pitchFamily="34" charset="0"/>
                <a:cs typeface="Calibri" panose="020F0502020204030204" pitchFamily="34" charset="0"/>
              </a:rPr>
              <a:t>30</a:t>
            </a:r>
            <a:r>
              <a:rPr lang="zh-CN" altLang="en-US" sz="1400">
                <a:latin typeface="Arial Narrow" panose="020B0606020202030204" pitchFamily="34" charset="0"/>
                <a:cs typeface="Calibri" panose="020F0502020204030204" pitchFamily="34" charset="0"/>
              </a:rPr>
              <a:t>日</a:t>
            </a:r>
            <a:endParaRPr lang="en-US" sz="1600">
              <a:latin typeface="Arial Narrow" panose="020B0606020202030204" pitchFamily="34" charset="0"/>
              <a:cs typeface="Calibri" panose="020F0502020204030204" pitchFamily="34" charset="0"/>
            </a:endParaRPr>
          </a:p>
        </cx:rich>
      </cx:tx>
    </cx:title>
    <cx:plotArea>
      <cx:plotAreaRegion>
        <cx:series layoutId="waterfall" uniqueId="{C0BFC95A-DE1E-459C-BFB3-E9AD1F8DCB9D}">
          <cx:spPr>
            <a:solidFill>
              <a:srgbClr val="0066CC"/>
            </a:solidFill>
            <a:ln>
              <a:solidFill>
                <a:schemeClr val="bg1">
                  <a:lumMod val="75000"/>
                </a:schemeClr>
              </a:solidFill>
            </a:ln>
          </cx:spPr>
          <cx:dataLabels pos="outEnd">
            <cx:numFmt formatCode="#,##0.0" sourceLinked="0"/>
            <cx:visibility seriesName="0" categoryName="0" value="1"/>
            <cx:separator>, </cx:separator>
          </cx:dataLabels>
          <cx:dataId val="0"/>
          <cx:layoutPr>
            <cx:subtotals/>
          </cx:layoutPr>
        </cx:series>
      </cx:plotAreaRegion>
      <cx:axis id="0">
        <cx:catScaling gapWidth="0.670000017"/>
        <cx:tickLabels/>
        <cx:txPr>
          <a:bodyPr spcFirstLastPara="1" vertOverflow="ellipsis" wrap="square" lIns="0" tIns="0" rIns="0" bIns="0" anchor="ctr" anchorCtr="1"/>
          <a:lstStyle/>
          <a:p>
            <a:pPr>
              <a:defRPr lang="en-US" sz="1000" b="0" i="0" u="none" strike="noStrike" kern="1200" baseline="0">
                <a:solidFill>
                  <a:srgbClr val="000000">
                    <a:lumMod val="65000"/>
                    <a:lumOff val="35000"/>
                  </a:srgbClr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pPr>
            <a:endParaRPr lang="en-US" sz="1000">
              <a:latin typeface="Arial Narrow" panose="020B0606020202030204" pitchFamily="34" charset="0"/>
            </a:endParaRPr>
          </a:p>
        </cx:txPr>
      </cx:axis>
      <cx:axis id="1">
        <cx:valScaling/>
        <cx:title>
          <cx:tx>
            <cx:rich>
              <a:bodyPr spcFirstLastPara="1" vertOverflow="ellipsis" wrap="square" lIns="0" tIns="0" rIns="0" bIns="0" anchor="ctr" anchorCtr="1"/>
              <a:lstStyle/>
              <a:p>
                <a:pPr algn="ctr">
                  <a:defRPr lang="en-US" sz="1000" b="0" i="1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Arial Narrow" panose="020B0606020202030204" pitchFamily="34" charset="0"/>
                    <a:ea typeface="Arial Narrow" panose="020B0606020202030204" pitchFamily="34" charset="0"/>
                    <a:cs typeface="Arial Narrow" panose="020B0606020202030204" pitchFamily="34" charset="0"/>
                  </a:defRPr>
                </a:pPr>
                <a:r>
                  <a:rPr lang="zh-CN" altLang="en-US" i="1">
                    <a:latin typeface="Arial Narrow" panose="020B0606020202030204" pitchFamily="34" charset="0"/>
                  </a:rPr>
                  <a:t>（单位：百万瑞郎）</a:t>
                </a:r>
                <a:endParaRPr lang="en-US" i="1">
                  <a:latin typeface="Arial Narrow" panose="020B0606020202030204" pitchFamily="34" charset="0"/>
                </a:endParaRPr>
              </a:p>
            </cx:rich>
          </cx:tx>
        </cx:title>
        <cx:units unit="millions"/>
        <cx:majorGridlines>
          <cx:spPr>
            <a:ln>
              <a:noFill/>
            </a:ln>
          </cx:spPr>
        </cx:majorGridlines>
        <cx:tickLabels/>
        <cx:numFmt formatCode="0.0" sourceLinked="0"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4B619F-E9F0-4208-8E36-8529449588A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C8834B-7409-4816-8AF9-C9A099DAFDA1}">
      <dgm:prSet phldrT="[Text]"/>
      <dgm:spPr>
        <a:solidFill>
          <a:srgbClr val="003366">
            <a:alpha val="52000"/>
          </a:srgbClr>
        </a:solidFill>
      </dgm:spPr>
      <dgm:t>
        <a:bodyPr/>
        <a:lstStyle/>
        <a:p>
          <a:r>
            <a:rPr lang="zh-CN" altLang="en-US" dirty="0"/>
            <a:t>产权组织成员国</a:t>
          </a:r>
          <a:endParaRPr lang="en-US" dirty="0"/>
        </a:p>
      </dgm:t>
    </dgm:pt>
    <dgm:pt modelId="{5B8271FF-8F4F-4F90-9A18-BF48A17FDA7B}" type="parTrans" cxnId="{4ADB4D69-EA1B-47C6-9496-0366A67A491C}">
      <dgm:prSet/>
      <dgm:spPr/>
      <dgm:t>
        <a:bodyPr/>
        <a:lstStyle/>
        <a:p>
          <a:endParaRPr lang="en-US"/>
        </a:p>
      </dgm:t>
    </dgm:pt>
    <dgm:pt modelId="{E9A03E4D-B90B-4471-820E-B2E3D1848E6E}" type="sibTrans" cxnId="{4ADB4D69-EA1B-47C6-9496-0366A67A491C}">
      <dgm:prSet/>
      <dgm:spPr/>
      <dgm:t>
        <a:bodyPr/>
        <a:lstStyle/>
        <a:p>
          <a:endParaRPr lang="en-US"/>
        </a:p>
      </dgm:t>
    </dgm:pt>
    <dgm:pt modelId="{1AAB7B31-E423-4775-81D3-275A68F403CB}">
      <dgm:prSet phldrT="[Text]"/>
      <dgm:spPr>
        <a:solidFill>
          <a:srgbClr val="003366">
            <a:alpha val="52000"/>
          </a:srgbClr>
        </a:solidFill>
        <a:ln w="0"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zh-CN" altLang="en-US" dirty="0"/>
            <a:t>独立咨询监督委员会（咨监委）</a:t>
          </a:r>
          <a:endParaRPr lang="en-US" dirty="0"/>
        </a:p>
      </dgm:t>
    </dgm:pt>
    <dgm:pt modelId="{6C314E37-D10C-469D-AF15-AB777C9E0857}" type="parTrans" cxnId="{9E9996E8-491B-4BDA-9157-8ACE0363EF7B}">
      <dgm:prSet/>
      <dgm:spPr/>
      <dgm:t>
        <a:bodyPr/>
        <a:lstStyle/>
        <a:p>
          <a:endParaRPr lang="en-US"/>
        </a:p>
      </dgm:t>
    </dgm:pt>
    <dgm:pt modelId="{1DB68115-4442-4783-B02B-013E202AFE3D}" type="sibTrans" cxnId="{9E9996E8-491B-4BDA-9157-8ACE0363EF7B}">
      <dgm:prSet/>
      <dgm:spPr/>
      <dgm:t>
        <a:bodyPr/>
        <a:lstStyle/>
        <a:p>
          <a:endParaRPr lang="en-US"/>
        </a:p>
      </dgm:t>
    </dgm:pt>
    <dgm:pt modelId="{E1CE0640-D27E-4AD9-843B-B6BB70F286A1}">
      <dgm:prSet phldrT="[Text]"/>
      <dgm:spPr>
        <a:solidFill>
          <a:srgbClr val="003366">
            <a:alpha val="52000"/>
          </a:srgbClr>
        </a:solidFill>
        <a:ln w="0">
          <a:solidFill>
            <a:schemeClr val="bg1"/>
          </a:solidFill>
        </a:ln>
      </dgm:spPr>
      <dgm:t>
        <a:bodyPr/>
        <a:lstStyle/>
        <a:p>
          <a:r>
            <a:rPr lang="zh-CN" altLang="en-US" dirty="0"/>
            <a:t>产权组织风险管理委员会</a:t>
          </a:r>
          <a:endParaRPr lang="en-US" dirty="0"/>
        </a:p>
      </dgm:t>
    </dgm:pt>
    <dgm:pt modelId="{47CD06BB-186A-41A8-A686-303B229D1DF8}" type="parTrans" cxnId="{46A84400-14BE-4F52-92D3-7618C57959BB}">
      <dgm:prSet/>
      <dgm:spPr/>
      <dgm:t>
        <a:bodyPr/>
        <a:lstStyle/>
        <a:p>
          <a:endParaRPr lang="en-US"/>
        </a:p>
      </dgm:t>
    </dgm:pt>
    <dgm:pt modelId="{9FCD0B5D-568C-4120-B3F8-7786D05C03F2}" type="sibTrans" cxnId="{46A84400-14BE-4F52-92D3-7618C57959BB}">
      <dgm:prSet/>
      <dgm:spPr/>
      <dgm:t>
        <a:bodyPr/>
        <a:lstStyle/>
        <a:p>
          <a:endParaRPr lang="en-US"/>
        </a:p>
      </dgm:t>
    </dgm:pt>
    <dgm:pt modelId="{416A09FF-98AC-47CD-B98C-06650A47C043}">
      <dgm:prSet phldrT="[Text]"/>
      <dgm:spPr>
        <a:solidFill>
          <a:srgbClr val="003366">
            <a:alpha val="52000"/>
          </a:srgbClr>
        </a:solidFill>
        <a:ln w="0">
          <a:solidFill>
            <a:schemeClr val="bg1"/>
          </a:solidFill>
        </a:ln>
      </dgm:spPr>
      <dgm:t>
        <a:bodyPr/>
        <a:lstStyle/>
        <a:p>
          <a:r>
            <a:rPr lang="zh-CN" altLang="en-US" dirty="0"/>
            <a:t>外部和内部审计员</a:t>
          </a:r>
          <a:endParaRPr lang="en-US" dirty="0"/>
        </a:p>
      </dgm:t>
    </dgm:pt>
    <dgm:pt modelId="{11D50B7A-114D-4F9F-8DD4-6434F5F39C08}" type="parTrans" cxnId="{DACEDA11-6FD0-4492-86B8-6C566DF167AB}">
      <dgm:prSet/>
      <dgm:spPr/>
      <dgm:t>
        <a:bodyPr/>
        <a:lstStyle/>
        <a:p>
          <a:endParaRPr lang="en-US"/>
        </a:p>
      </dgm:t>
    </dgm:pt>
    <dgm:pt modelId="{00A8B10D-A213-449A-884B-573DA546A700}" type="sibTrans" cxnId="{DACEDA11-6FD0-4492-86B8-6C566DF167AB}">
      <dgm:prSet/>
      <dgm:spPr/>
      <dgm:t>
        <a:bodyPr/>
        <a:lstStyle/>
        <a:p>
          <a:endParaRPr lang="en-US"/>
        </a:p>
      </dgm:t>
    </dgm:pt>
    <dgm:pt modelId="{4A54A966-C645-45C4-BAE3-C8E0E3EAB0CF}">
      <dgm:prSet phldrT="[Text]"/>
      <dgm:spPr>
        <a:solidFill>
          <a:srgbClr val="003366">
            <a:alpha val="52000"/>
          </a:srgbClr>
        </a:solidFill>
        <a:ln w="0">
          <a:solidFill>
            <a:schemeClr val="bg1"/>
          </a:solidFill>
        </a:ln>
      </dgm:spPr>
      <dgm:t>
        <a:bodyPr/>
        <a:lstStyle/>
        <a:p>
          <a:r>
            <a:rPr lang="zh-CN" altLang="en-US" dirty="0"/>
            <a:t>产权组织投资咨询委员会</a:t>
          </a:r>
          <a:endParaRPr lang="en-US" dirty="0"/>
        </a:p>
      </dgm:t>
    </dgm:pt>
    <dgm:pt modelId="{77B78B7C-E04F-41E1-BF06-4BC0F4874000}" type="parTrans" cxnId="{7751A5BC-80AF-44F4-8DFE-25D8E8097BE1}">
      <dgm:prSet/>
      <dgm:spPr/>
      <dgm:t>
        <a:bodyPr/>
        <a:lstStyle/>
        <a:p>
          <a:endParaRPr lang="en-US"/>
        </a:p>
      </dgm:t>
    </dgm:pt>
    <dgm:pt modelId="{929F75BF-08CB-4CF3-9B69-579483A2A375}" type="sibTrans" cxnId="{7751A5BC-80AF-44F4-8DFE-25D8E8097BE1}">
      <dgm:prSet/>
      <dgm:spPr/>
      <dgm:t>
        <a:bodyPr/>
        <a:lstStyle/>
        <a:p>
          <a:endParaRPr lang="en-US"/>
        </a:p>
      </dgm:t>
    </dgm:pt>
    <dgm:pt modelId="{2B3CDB94-ED7A-444A-B9BE-39D736E1EF46}">
      <dgm:prSet phldrT="[Text]"/>
      <dgm:spPr>
        <a:solidFill>
          <a:srgbClr val="003366">
            <a:alpha val="52000"/>
          </a:srgbClr>
        </a:solidFill>
      </dgm:spPr>
      <dgm:t>
        <a:bodyPr/>
        <a:lstStyle/>
        <a:p>
          <a:r>
            <a:rPr lang="zh-CN" altLang="en-US" dirty="0"/>
            <a:t>产权组织的投资</a:t>
          </a:r>
          <a:endParaRPr lang="en-US" dirty="0"/>
        </a:p>
      </dgm:t>
    </dgm:pt>
    <dgm:pt modelId="{E590F0D4-1DB9-4936-9139-348F53C4EF6A}" type="parTrans" cxnId="{EB60AE24-3CBF-4DBF-A0C5-AAA0122F7996}">
      <dgm:prSet/>
      <dgm:spPr/>
      <dgm:t>
        <a:bodyPr/>
        <a:lstStyle/>
        <a:p>
          <a:endParaRPr lang="en-US"/>
        </a:p>
      </dgm:t>
    </dgm:pt>
    <dgm:pt modelId="{2B1E35E4-F8EA-4FA2-86CC-87E084CC94FB}" type="sibTrans" cxnId="{EB60AE24-3CBF-4DBF-A0C5-AAA0122F7996}">
      <dgm:prSet/>
      <dgm:spPr/>
      <dgm:t>
        <a:bodyPr/>
        <a:lstStyle/>
        <a:p>
          <a:endParaRPr lang="en-US"/>
        </a:p>
      </dgm:t>
    </dgm:pt>
    <dgm:pt modelId="{2784E1BA-B3EA-4B6F-A061-F3D29E6C733C}" type="pres">
      <dgm:prSet presAssocID="{8F4B619F-E9F0-4208-8E36-8529449588A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 altLang="zh-CN"/>
        </a:p>
      </dgm:t>
    </dgm:pt>
    <dgm:pt modelId="{2E512E21-DF15-4DC4-8EAB-80632F3F7697}" type="pres">
      <dgm:prSet presAssocID="{8F4B619F-E9F0-4208-8E36-8529449588AA}" presName="comp1" presStyleCnt="0"/>
      <dgm:spPr/>
    </dgm:pt>
    <dgm:pt modelId="{111C4B8A-9E53-427B-B656-541E9BE6CD89}" type="pres">
      <dgm:prSet presAssocID="{8F4B619F-E9F0-4208-8E36-8529449588AA}" presName="circle1" presStyleLbl="node1" presStyleIdx="0" presStyleCnt="6"/>
      <dgm:spPr/>
      <dgm:t>
        <a:bodyPr/>
        <a:lstStyle/>
        <a:p>
          <a:endParaRPr lang="en-US" altLang="zh-CN"/>
        </a:p>
      </dgm:t>
    </dgm:pt>
    <dgm:pt modelId="{1E98C4A0-651F-450F-B04E-6B0FEC20CF36}" type="pres">
      <dgm:prSet presAssocID="{8F4B619F-E9F0-4208-8E36-8529449588AA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 altLang="zh-CN"/>
        </a:p>
      </dgm:t>
    </dgm:pt>
    <dgm:pt modelId="{26A6EF42-6DF0-4378-96F0-4855D222A37C}" type="pres">
      <dgm:prSet presAssocID="{8F4B619F-E9F0-4208-8E36-8529449588AA}" presName="comp2" presStyleCnt="0"/>
      <dgm:spPr/>
    </dgm:pt>
    <dgm:pt modelId="{85D6B53F-FDBA-4E7A-91BD-AE665588A2AD}" type="pres">
      <dgm:prSet presAssocID="{8F4B619F-E9F0-4208-8E36-8529449588AA}" presName="circle2" presStyleLbl="node1" presStyleIdx="1" presStyleCnt="6"/>
      <dgm:spPr/>
      <dgm:t>
        <a:bodyPr/>
        <a:lstStyle/>
        <a:p>
          <a:endParaRPr lang="en-US" altLang="zh-CN"/>
        </a:p>
      </dgm:t>
    </dgm:pt>
    <dgm:pt modelId="{9C45D668-994D-41EB-B772-511CD852D3FC}" type="pres">
      <dgm:prSet presAssocID="{8F4B619F-E9F0-4208-8E36-8529449588AA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 altLang="zh-CN"/>
        </a:p>
      </dgm:t>
    </dgm:pt>
    <dgm:pt modelId="{B69CAF84-A073-4108-9579-9A298640C538}" type="pres">
      <dgm:prSet presAssocID="{8F4B619F-E9F0-4208-8E36-8529449588AA}" presName="comp3" presStyleCnt="0"/>
      <dgm:spPr/>
    </dgm:pt>
    <dgm:pt modelId="{6B4C8622-96AB-4FBA-8C6E-1780B2FB283E}" type="pres">
      <dgm:prSet presAssocID="{8F4B619F-E9F0-4208-8E36-8529449588AA}" presName="circle3" presStyleLbl="node1" presStyleIdx="2" presStyleCnt="6"/>
      <dgm:spPr/>
      <dgm:t>
        <a:bodyPr/>
        <a:lstStyle/>
        <a:p>
          <a:endParaRPr lang="en-US" altLang="zh-CN"/>
        </a:p>
      </dgm:t>
    </dgm:pt>
    <dgm:pt modelId="{E4425408-8B80-4F48-B4BB-0817F1B2E41E}" type="pres">
      <dgm:prSet presAssocID="{8F4B619F-E9F0-4208-8E36-8529449588AA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 altLang="zh-CN"/>
        </a:p>
      </dgm:t>
    </dgm:pt>
    <dgm:pt modelId="{A2E1C786-BFE4-4449-A799-FA61BA56F0DA}" type="pres">
      <dgm:prSet presAssocID="{8F4B619F-E9F0-4208-8E36-8529449588AA}" presName="comp4" presStyleCnt="0"/>
      <dgm:spPr/>
    </dgm:pt>
    <dgm:pt modelId="{F6586015-BB1C-401F-8549-10B79F557FCC}" type="pres">
      <dgm:prSet presAssocID="{8F4B619F-E9F0-4208-8E36-8529449588AA}" presName="circle4" presStyleLbl="node1" presStyleIdx="3" presStyleCnt="6"/>
      <dgm:spPr/>
      <dgm:t>
        <a:bodyPr/>
        <a:lstStyle/>
        <a:p>
          <a:endParaRPr lang="en-US" altLang="zh-CN"/>
        </a:p>
      </dgm:t>
    </dgm:pt>
    <dgm:pt modelId="{9AD08BC5-F649-4018-B487-645EAA9A12FF}" type="pres">
      <dgm:prSet presAssocID="{8F4B619F-E9F0-4208-8E36-8529449588AA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 altLang="zh-CN"/>
        </a:p>
      </dgm:t>
    </dgm:pt>
    <dgm:pt modelId="{CF8B1A33-48C5-4618-9F18-D77E14964C2F}" type="pres">
      <dgm:prSet presAssocID="{8F4B619F-E9F0-4208-8E36-8529449588AA}" presName="comp5" presStyleCnt="0"/>
      <dgm:spPr/>
    </dgm:pt>
    <dgm:pt modelId="{FB1FB8E6-D94E-46F5-A8AA-D0CAF5F2F3FD}" type="pres">
      <dgm:prSet presAssocID="{8F4B619F-E9F0-4208-8E36-8529449588AA}" presName="circle5" presStyleLbl="node1" presStyleIdx="4" presStyleCnt="6"/>
      <dgm:spPr/>
      <dgm:t>
        <a:bodyPr/>
        <a:lstStyle/>
        <a:p>
          <a:endParaRPr lang="en-US" altLang="zh-CN"/>
        </a:p>
      </dgm:t>
    </dgm:pt>
    <dgm:pt modelId="{0DA3D102-BB81-48DA-BC8C-A5773FA48C5C}" type="pres">
      <dgm:prSet presAssocID="{8F4B619F-E9F0-4208-8E36-8529449588AA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 altLang="zh-CN"/>
        </a:p>
      </dgm:t>
    </dgm:pt>
    <dgm:pt modelId="{FB3CD136-5F72-4F7E-8FC8-96CAE519CEB2}" type="pres">
      <dgm:prSet presAssocID="{8F4B619F-E9F0-4208-8E36-8529449588AA}" presName="comp6" presStyleCnt="0"/>
      <dgm:spPr/>
    </dgm:pt>
    <dgm:pt modelId="{CAA90159-585B-4C2A-B590-26299C81EDE8}" type="pres">
      <dgm:prSet presAssocID="{8F4B619F-E9F0-4208-8E36-8529449588AA}" presName="circle6" presStyleLbl="node1" presStyleIdx="5" presStyleCnt="6"/>
      <dgm:spPr/>
      <dgm:t>
        <a:bodyPr/>
        <a:lstStyle/>
        <a:p>
          <a:endParaRPr lang="en-US" altLang="zh-CN"/>
        </a:p>
      </dgm:t>
    </dgm:pt>
    <dgm:pt modelId="{51197667-445D-41BC-8E91-B56275C73F55}" type="pres">
      <dgm:prSet presAssocID="{8F4B619F-E9F0-4208-8E36-8529449588AA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 altLang="zh-CN"/>
        </a:p>
      </dgm:t>
    </dgm:pt>
  </dgm:ptLst>
  <dgm:cxnLst>
    <dgm:cxn modelId="{72F51C21-343E-4016-B71C-6AFE1BB331AB}" type="presOf" srcId="{416A09FF-98AC-47CD-B98C-06650A47C043}" destId="{E4425408-8B80-4F48-B4BB-0817F1B2E41E}" srcOrd="1" destOrd="0" presId="urn:microsoft.com/office/officeart/2005/8/layout/venn2"/>
    <dgm:cxn modelId="{7751A5BC-80AF-44F4-8DFE-25D8E8097BE1}" srcId="{8F4B619F-E9F0-4208-8E36-8529449588AA}" destId="{4A54A966-C645-45C4-BAE3-C8E0E3EAB0CF}" srcOrd="4" destOrd="0" parTransId="{77B78B7C-E04F-41E1-BF06-4BC0F4874000}" sibTransId="{929F75BF-08CB-4CF3-9B69-579483A2A375}"/>
    <dgm:cxn modelId="{477EF3D8-E614-4913-B91C-D78B0B335B08}" type="presOf" srcId="{1AAB7B31-E423-4775-81D3-275A68F403CB}" destId="{85D6B53F-FDBA-4E7A-91BD-AE665588A2AD}" srcOrd="0" destOrd="0" presId="urn:microsoft.com/office/officeart/2005/8/layout/venn2"/>
    <dgm:cxn modelId="{9E9996E8-491B-4BDA-9157-8ACE0363EF7B}" srcId="{8F4B619F-E9F0-4208-8E36-8529449588AA}" destId="{1AAB7B31-E423-4775-81D3-275A68F403CB}" srcOrd="1" destOrd="0" parTransId="{6C314E37-D10C-469D-AF15-AB777C9E0857}" sibTransId="{1DB68115-4442-4783-B02B-013E202AFE3D}"/>
    <dgm:cxn modelId="{C02018B1-1861-4D2F-B93E-BBAADB0D94DA}" type="presOf" srcId="{8F4B619F-E9F0-4208-8E36-8529449588AA}" destId="{2784E1BA-B3EA-4B6F-A061-F3D29E6C733C}" srcOrd="0" destOrd="0" presId="urn:microsoft.com/office/officeart/2005/8/layout/venn2"/>
    <dgm:cxn modelId="{AF2BB893-F43B-4E82-879E-82F8BECDF9E7}" type="presOf" srcId="{2B3CDB94-ED7A-444A-B9BE-39D736E1EF46}" destId="{CAA90159-585B-4C2A-B590-26299C81EDE8}" srcOrd="0" destOrd="0" presId="urn:microsoft.com/office/officeart/2005/8/layout/venn2"/>
    <dgm:cxn modelId="{46A84400-14BE-4F52-92D3-7618C57959BB}" srcId="{8F4B619F-E9F0-4208-8E36-8529449588AA}" destId="{E1CE0640-D27E-4AD9-843B-B6BB70F286A1}" srcOrd="3" destOrd="0" parTransId="{47CD06BB-186A-41A8-A686-303B229D1DF8}" sibTransId="{9FCD0B5D-568C-4120-B3F8-7786D05C03F2}"/>
    <dgm:cxn modelId="{616C5567-5323-4BB9-8686-8929B6BB1092}" type="presOf" srcId="{416A09FF-98AC-47CD-B98C-06650A47C043}" destId="{6B4C8622-96AB-4FBA-8C6E-1780B2FB283E}" srcOrd="0" destOrd="0" presId="urn:microsoft.com/office/officeart/2005/8/layout/venn2"/>
    <dgm:cxn modelId="{B4996740-8236-4D31-84A3-287BB8A78AE6}" type="presOf" srcId="{D2C8834B-7409-4816-8AF9-C9A099DAFDA1}" destId="{1E98C4A0-651F-450F-B04E-6B0FEC20CF36}" srcOrd="1" destOrd="0" presId="urn:microsoft.com/office/officeart/2005/8/layout/venn2"/>
    <dgm:cxn modelId="{4ADB4D69-EA1B-47C6-9496-0366A67A491C}" srcId="{8F4B619F-E9F0-4208-8E36-8529449588AA}" destId="{D2C8834B-7409-4816-8AF9-C9A099DAFDA1}" srcOrd="0" destOrd="0" parTransId="{5B8271FF-8F4F-4F90-9A18-BF48A17FDA7B}" sibTransId="{E9A03E4D-B90B-4471-820E-B2E3D1848E6E}"/>
    <dgm:cxn modelId="{0D098EFB-12DB-41D9-8C0D-B3D8C379F4FC}" type="presOf" srcId="{1AAB7B31-E423-4775-81D3-275A68F403CB}" destId="{9C45D668-994D-41EB-B772-511CD852D3FC}" srcOrd="1" destOrd="0" presId="urn:microsoft.com/office/officeart/2005/8/layout/venn2"/>
    <dgm:cxn modelId="{2D8E786A-68D9-4581-8C2D-6A5D1F81BE68}" type="presOf" srcId="{4A54A966-C645-45C4-BAE3-C8E0E3EAB0CF}" destId="{FB1FB8E6-D94E-46F5-A8AA-D0CAF5F2F3FD}" srcOrd="0" destOrd="0" presId="urn:microsoft.com/office/officeart/2005/8/layout/venn2"/>
    <dgm:cxn modelId="{E1C4881D-C51C-4C2A-A27B-62474E77DFAE}" type="presOf" srcId="{4A54A966-C645-45C4-BAE3-C8E0E3EAB0CF}" destId="{0DA3D102-BB81-48DA-BC8C-A5773FA48C5C}" srcOrd="1" destOrd="0" presId="urn:microsoft.com/office/officeart/2005/8/layout/venn2"/>
    <dgm:cxn modelId="{DACEDA11-6FD0-4492-86B8-6C566DF167AB}" srcId="{8F4B619F-E9F0-4208-8E36-8529449588AA}" destId="{416A09FF-98AC-47CD-B98C-06650A47C043}" srcOrd="2" destOrd="0" parTransId="{11D50B7A-114D-4F9F-8DD4-6434F5F39C08}" sibTransId="{00A8B10D-A213-449A-884B-573DA546A700}"/>
    <dgm:cxn modelId="{476CF615-B1B1-4D5B-A782-C74E4DAC4592}" type="presOf" srcId="{2B3CDB94-ED7A-444A-B9BE-39D736E1EF46}" destId="{51197667-445D-41BC-8E91-B56275C73F55}" srcOrd="1" destOrd="0" presId="urn:microsoft.com/office/officeart/2005/8/layout/venn2"/>
    <dgm:cxn modelId="{6D652846-101D-48C3-985C-77E92302783C}" type="presOf" srcId="{E1CE0640-D27E-4AD9-843B-B6BB70F286A1}" destId="{9AD08BC5-F649-4018-B487-645EAA9A12FF}" srcOrd="1" destOrd="0" presId="urn:microsoft.com/office/officeart/2005/8/layout/venn2"/>
    <dgm:cxn modelId="{7E75AF46-F885-4E5A-837D-5A7D3C10A9DB}" type="presOf" srcId="{D2C8834B-7409-4816-8AF9-C9A099DAFDA1}" destId="{111C4B8A-9E53-427B-B656-541E9BE6CD89}" srcOrd="0" destOrd="0" presId="urn:microsoft.com/office/officeart/2005/8/layout/venn2"/>
    <dgm:cxn modelId="{45127F2B-B35A-485C-B26E-8C492446702B}" type="presOf" srcId="{E1CE0640-D27E-4AD9-843B-B6BB70F286A1}" destId="{F6586015-BB1C-401F-8549-10B79F557FCC}" srcOrd="0" destOrd="0" presId="urn:microsoft.com/office/officeart/2005/8/layout/venn2"/>
    <dgm:cxn modelId="{EB60AE24-3CBF-4DBF-A0C5-AAA0122F7996}" srcId="{8F4B619F-E9F0-4208-8E36-8529449588AA}" destId="{2B3CDB94-ED7A-444A-B9BE-39D736E1EF46}" srcOrd="5" destOrd="0" parTransId="{E590F0D4-1DB9-4936-9139-348F53C4EF6A}" sibTransId="{2B1E35E4-F8EA-4FA2-86CC-87E084CC94FB}"/>
    <dgm:cxn modelId="{A32E4A90-5A07-4F47-9F0D-82BC6E857BE8}" type="presParOf" srcId="{2784E1BA-B3EA-4B6F-A061-F3D29E6C733C}" destId="{2E512E21-DF15-4DC4-8EAB-80632F3F7697}" srcOrd="0" destOrd="0" presId="urn:microsoft.com/office/officeart/2005/8/layout/venn2"/>
    <dgm:cxn modelId="{7F20E5F9-76E0-45F4-9755-2B7F7E737698}" type="presParOf" srcId="{2E512E21-DF15-4DC4-8EAB-80632F3F7697}" destId="{111C4B8A-9E53-427B-B656-541E9BE6CD89}" srcOrd="0" destOrd="0" presId="urn:microsoft.com/office/officeart/2005/8/layout/venn2"/>
    <dgm:cxn modelId="{6B5C7F7E-3E66-4EAB-A9FD-48A50F2FEB5D}" type="presParOf" srcId="{2E512E21-DF15-4DC4-8EAB-80632F3F7697}" destId="{1E98C4A0-651F-450F-B04E-6B0FEC20CF36}" srcOrd="1" destOrd="0" presId="urn:microsoft.com/office/officeart/2005/8/layout/venn2"/>
    <dgm:cxn modelId="{7D87FE21-91A8-4395-8492-36F80EA56176}" type="presParOf" srcId="{2784E1BA-B3EA-4B6F-A061-F3D29E6C733C}" destId="{26A6EF42-6DF0-4378-96F0-4855D222A37C}" srcOrd="1" destOrd="0" presId="urn:microsoft.com/office/officeart/2005/8/layout/venn2"/>
    <dgm:cxn modelId="{59EABD57-6292-4033-BE0A-7BF1548B7129}" type="presParOf" srcId="{26A6EF42-6DF0-4378-96F0-4855D222A37C}" destId="{85D6B53F-FDBA-4E7A-91BD-AE665588A2AD}" srcOrd="0" destOrd="0" presId="urn:microsoft.com/office/officeart/2005/8/layout/venn2"/>
    <dgm:cxn modelId="{12B86767-452C-48CC-868B-67AFE1641E15}" type="presParOf" srcId="{26A6EF42-6DF0-4378-96F0-4855D222A37C}" destId="{9C45D668-994D-41EB-B772-511CD852D3FC}" srcOrd="1" destOrd="0" presId="urn:microsoft.com/office/officeart/2005/8/layout/venn2"/>
    <dgm:cxn modelId="{B0789D60-FBB7-4493-B16B-E720EE2D1FA7}" type="presParOf" srcId="{2784E1BA-B3EA-4B6F-A061-F3D29E6C733C}" destId="{B69CAF84-A073-4108-9579-9A298640C538}" srcOrd="2" destOrd="0" presId="urn:microsoft.com/office/officeart/2005/8/layout/venn2"/>
    <dgm:cxn modelId="{59226EAF-C2B9-44CF-929B-A12E602135C6}" type="presParOf" srcId="{B69CAF84-A073-4108-9579-9A298640C538}" destId="{6B4C8622-96AB-4FBA-8C6E-1780B2FB283E}" srcOrd="0" destOrd="0" presId="urn:microsoft.com/office/officeart/2005/8/layout/venn2"/>
    <dgm:cxn modelId="{07588A0B-3C00-44E4-BB10-602C1F2AF78C}" type="presParOf" srcId="{B69CAF84-A073-4108-9579-9A298640C538}" destId="{E4425408-8B80-4F48-B4BB-0817F1B2E41E}" srcOrd="1" destOrd="0" presId="urn:microsoft.com/office/officeart/2005/8/layout/venn2"/>
    <dgm:cxn modelId="{03E91849-6C18-4472-AC98-D024AB1AF235}" type="presParOf" srcId="{2784E1BA-B3EA-4B6F-A061-F3D29E6C733C}" destId="{A2E1C786-BFE4-4449-A799-FA61BA56F0DA}" srcOrd="3" destOrd="0" presId="urn:microsoft.com/office/officeart/2005/8/layout/venn2"/>
    <dgm:cxn modelId="{94B44421-A840-4656-97E9-556C6BA0E3E2}" type="presParOf" srcId="{A2E1C786-BFE4-4449-A799-FA61BA56F0DA}" destId="{F6586015-BB1C-401F-8549-10B79F557FCC}" srcOrd="0" destOrd="0" presId="urn:microsoft.com/office/officeart/2005/8/layout/venn2"/>
    <dgm:cxn modelId="{6E5ABAA1-EB0F-4543-AF88-D6198E83C9F4}" type="presParOf" srcId="{A2E1C786-BFE4-4449-A799-FA61BA56F0DA}" destId="{9AD08BC5-F649-4018-B487-645EAA9A12FF}" srcOrd="1" destOrd="0" presId="urn:microsoft.com/office/officeart/2005/8/layout/venn2"/>
    <dgm:cxn modelId="{93ADFD02-B712-42C1-904F-4C8DC0C97426}" type="presParOf" srcId="{2784E1BA-B3EA-4B6F-A061-F3D29E6C733C}" destId="{CF8B1A33-48C5-4618-9F18-D77E14964C2F}" srcOrd="4" destOrd="0" presId="urn:microsoft.com/office/officeart/2005/8/layout/venn2"/>
    <dgm:cxn modelId="{4D2BDC1F-572D-4CEC-9D71-F2F37600280C}" type="presParOf" srcId="{CF8B1A33-48C5-4618-9F18-D77E14964C2F}" destId="{FB1FB8E6-D94E-46F5-A8AA-D0CAF5F2F3FD}" srcOrd="0" destOrd="0" presId="urn:microsoft.com/office/officeart/2005/8/layout/venn2"/>
    <dgm:cxn modelId="{4CED84E1-4B7E-4B68-BAE0-5190D0433F29}" type="presParOf" srcId="{CF8B1A33-48C5-4618-9F18-D77E14964C2F}" destId="{0DA3D102-BB81-48DA-BC8C-A5773FA48C5C}" srcOrd="1" destOrd="0" presId="urn:microsoft.com/office/officeart/2005/8/layout/venn2"/>
    <dgm:cxn modelId="{C35A5D24-D29B-4862-BCD4-0047503A5E7D}" type="presParOf" srcId="{2784E1BA-B3EA-4B6F-A061-F3D29E6C733C}" destId="{FB3CD136-5F72-4F7E-8FC8-96CAE519CEB2}" srcOrd="5" destOrd="0" presId="urn:microsoft.com/office/officeart/2005/8/layout/venn2"/>
    <dgm:cxn modelId="{4E34741F-0D75-42EC-ABD3-E7AB2ABED196}" type="presParOf" srcId="{FB3CD136-5F72-4F7E-8FC8-96CAE519CEB2}" destId="{CAA90159-585B-4C2A-B590-26299C81EDE8}" srcOrd="0" destOrd="0" presId="urn:microsoft.com/office/officeart/2005/8/layout/venn2"/>
    <dgm:cxn modelId="{766DFCA7-9C21-4962-A2C5-E958916698E3}" type="presParOf" srcId="{FB3CD136-5F72-4F7E-8FC8-96CAE519CEB2}" destId="{51197667-445D-41BC-8E91-B56275C73F5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C4B8A-9E53-427B-B656-541E9BE6CD89}">
      <dsp:nvSpPr>
        <dsp:cNvPr id="0" name=""/>
        <dsp:cNvSpPr/>
      </dsp:nvSpPr>
      <dsp:spPr>
        <a:xfrm>
          <a:off x="109537" y="0"/>
          <a:ext cx="4352925" cy="4352925"/>
        </a:xfrm>
        <a:prstGeom prst="ellipse">
          <a:avLst/>
        </a:prstGeom>
        <a:solidFill>
          <a:srgbClr val="003366">
            <a:alpha val="5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/>
            <a:t>产权组织成员国</a:t>
          </a:r>
          <a:endParaRPr lang="en-US" sz="800" kern="1200" dirty="0"/>
        </a:p>
      </dsp:txBody>
      <dsp:txXfrm>
        <a:off x="1469826" y="217646"/>
        <a:ext cx="1632346" cy="435292"/>
      </dsp:txXfrm>
    </dsp:sp>
    <dsp:sp modelId="{85D6B53F-FDBA-4E7A-91BD-AE665588A2AD}">
      <dsp:nvSpPr>
        <dsp:cNvPr id="0" name=""/>
        <dsp:cNvSpPr/>
      </dsp:nvSpPr>
      <dsp:spPr>
        <a:xfrm>
          <a:off x="436006" y="652938"/>
          <a:ext cx="3699986" cy="3699986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/>
            <a:t>独立咨询监督委员会（咨监委）</a:t>
          </a:r>
          <a:endParaRPr lang="en-US" sz="800" kern="1200" dirty="0"/>
        </a:p>
      </dsp:txBody>
      <dsp:txXfrm>
        <a:off x="1488190" y="865687"/>
        <a:ext cx="1595619" cy="425498"/>
      </dsp:txXfrm>
    </dsp:sp>
    <dsp:sp modelId="{6B4C8622-96AB-4FBA-8C6E-1780B2FB283E}">
      <dsp:nvSpPr>
        <dsp:cNvPr id="0" name=""/>
        <dsp:cNvSpPr/>
      </dsp:nvSpPr>
      <dsp:spPr>
        <a:xfrm>
          <a:off x="762476" y="1305877"/>
          <a:ext cx="3047047" cy="3047047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/>
            <a:t>外部和内部审计员</a:t>
          </a:r>
          <a:endParaRPr lang="en-US" sz="800" kern="1200" dirty="0"/>
        </a:p>
      </dsp:txBody>
      <dsp:txXfrm>
        <a:off x="1497576" y="1516123"/>
        <a:ext cx="1576847" cy="420492"/>
      </dsp:txXfrm>
    </dsp:sp>
    <dsp:sp modelId="{F6586015-BB1C-401F-8549-10B79F557FCC}">
      <dsp:nvSpPr>
        <dsp:cNvPr id="0" name=""/>
        <dsp:cNvSpPr/>
      </dsp:nvSpPr>
      <dsp:spPr>
        <a:xfrm>
          <a:off x="1088945" y="1958816"/>
          <a:ext cx="2394108" cy="2394108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/>
            <a:t>产权组织风险管理委员会</a:t>
          </a:r>
          <a:endParaRPr lang="en-US" sz="800" kern="1200" dirty="0"/>
        </a:p>
      </dsp:txBody>
      <dsp:txXfrm>
        <a:off x="1639590" y="2174286"/>
        <a:ext cx="1292818" cy="430939"/>
      </dsp:txXfrm>
    </dsp:sp>
    <dsp:sp modelId="{FB1FB8E6-D94E-46F5-A8AA-D0CAF5F2F3FD}">
      <dsp:nvSpPr>
        <dsp:cNvPr id="0" name=""/>
        <dsp:cNvSpPr/>
      </dsp:nvSpPr>
      <dsp:spPr>
        <a:xfrm>
          <a:off x="1415414" y="2611755"/>
          <a:ext cx="1741170" cy="1741170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/>
            <a:t>产权组织投资咨询委员会</a:t>
          </a:r>
          <a:endParaRPr lang="en-US" sz="800" kern="1200" dirty="0"/>
        </a:p>
      </dsp:txBody>
      <dsp:txXfrm>
        <a:off x="1720119" y="2829401"/>
        <a:ext cx="1131760" cy="435292"/>
      </dsp:txXfrm>
    </dsp:sp>
    <dsp:sp modelId="{CAA90159-585B-4C2A-B590-26299C81EDE8}">
      <dsp:nvSpPr>
        <dsp:cNvPr id="0" name=""/>
        <dsp:cNvSpPr/>
      </dsp:nvSpPr>
      <dsp:spPr>
        <a:xfrm>
          <a:off x="1741884" y="3264693"/>
          <a:ext cx="1088231" cy="1088231"/>
        </a:xfrm>
        <a:prstGeom prst="ellipse">
          <a:avLst/>
        </a:prstGeom>
        <a:solidFill>
          <a:srgbClr val="003366">
            <a:alpha val="5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/>
            <a:t>产权组织的投资</a:t>
          </a:r>
          <a:endParaRPr lang="en-US" sz="800" kern="1200" dirty="0"/>
        </a:p>
      </dsp:txBody>
      <dsp:txXfrm>
        <a:off x="1901252" y="3536751"/>
        <a:ext cx="769495" cy="544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4E2D2A46-31D4-42C3-9BFC-2819592256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4B3A36-662B-4E53-B902-E6976A1277D8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7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9EEDA-9492-4994-BB18-1005CD6866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7" name="fc" descr="WIPO FOR OFFICIAL USE ONLY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3" name="MSIPCMContentMarking" descr="{&quot;HashCode&quot;:2082126947,&quot;Placement&quot;:&quot;Footer&quot;,&quot;Top&quot;:519.343,&quot;Left&quot;:286.33,&quot;SlideWidth&quot;:720,&quot;SlideHeight&quot;:540}"/>
          <p:cNvSpPr txBox="1"/>
          <p:nvPr userDrawn="1"/>
        </p:nvSpPr>
        <p:spPr>
          <a:xfrm>
            <a:off x="3636391" y="6649884"/>
            <a:ext cx="187121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SIPCMContentMarking" descr="{&quot;HashCode&quot;:2082126947,&quot;Placement&quot;:&quot;Footer&quot;,&quot;Top&quot;:519.343,&quot;Left&quot;:286.33,&quot;SlideWidth&quot;:720,&quot;SlideHeight&quot;:540}"/>
          <p:cNvSpPr txBox="1"/>
          <p:nvPr userDrawn="1"/>
        </p:nvSpPr>
        <p:spPr>
          <a:xfrm>
            <a:off x="3636391" y="6595656"/>
            <a:ext cx="187121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Calibri" panose="020F0502020204030204" pitchFamily="34" charset="0"/>
              </a:rPr>
              <a:t>WIPO FOR OFFICIAL USE ONLY </a:t>
            </a:r>
            <a:endParaRPr 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183063"/>
            <a:ext cx="4937125" cy="1333500"/>
          </a:xfrm>
          <a:noFill/>
        </p:spPr>
        <p:txBody>
          <a:bodyPr/>
          <a:lstStyle/>
          <a:p>
            <a:pPr eaLnBrk="1" hangingPunct="1"/>
            <a:r>
              <a:rPr lang="zh-CN" altLang="en-US" sz="3000" b="1" dirty="0">
                <a:solidFill>
                  <a:srgbClr val="00408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关于投资的最新消息</a:t>
            </a:r>
            <a:endParaRPr lang="en-US" sz="3000" b="1" dirty="0">
              <a:solidFill>
                <a:srgbClr val="00408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sz="3000" b="1" dirty="0">
                <a:solidFill>
                  <a:srgbClr val="00408C"/>
                </a:solidFill>
                <a:ea typeface="ヒラギノ角ゴ Pro W3" pitchFamily="1" charset="-128"/>
              </a:rPr>
              <a:t>WO/PBC/36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248400" y="5153025"/>
            <a:ext cx="214788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40000"/>
              </a:lnSpc>
            </a:pPr>
            <a:r>
              <a:rPr lang="zh-CN" altLang="en-US" sz="1300" dirty="0">
                <a:solidFill>
                  <a:srgbClr val="3399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日内瓦</a:t>
            </a:r>
            <a:endParaRPr lang="en-US" sz="1300" dirty="0">
              <a:solidFill>
                <a:srgbClr val="3399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40000"/>
              </a:lnSpc>
            </a:pPr>
            <a:r>
              <a:rPr lang="en-US" altLang="zh-CN" sz="13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2023</a:t>
            </a:r>
            <a:r>
              <a:rPr lang="zh-CN" altLang="en-US" sz="1300" dirty="0">
                <a:solidFill>
                  <a:srgbClr val="3399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年</a:t>
            </a:r>
            <a:r>
              <a:rPr lang="en-US" altLang="zh-CN" sz="13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5</a:t>
            </a:r>
            <a:r>
              <a:rPr lang="zh-CN" altLang="en-US" sz="1300" dirty="0">
                <a:solidFill>
                  <a:srgbClr val="3399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月</a:t>
            </a:r>
            <a:endParaRPr lang="en-US" sz="1300" dirty="0">
              <a:solidFill>
                <a:srgbClr val="3399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914400" y="3810000"/>
            <a:ext cx="381000" cy="3810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 dirty="0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1230313" y="5805488"/>
            <a:ext cx="69342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800" dirty="0">
                <a:solidFill>
                  <a:srgbClr val="00408C"/>
                </a:solidFill>
                <a:ea typeface="ヒラギノ角ゴ Pro W3" pitchFamily="1" charset="-128"/>
              </a:rPr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/>
              <a:t>全球市场</a:t>
            </a:r>
            <a:r>
              <a:rPr lang="en-US" altLang="zh-CN" sz="3200" dirty="0"/>
              <a:t>——</a:t>
            </a:r>
            <a:r>
              <a:rPr lang="zh-CN" altLang="en-US" sz="3200" dirty="0"/>
              <a:t>截至目前，大多数资产类别的复苏缓慢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5825"/>
            <a:ext cx="4567382" cy="4385252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1400" b="1" dirty="0"/>
              <a:t>瑞士的负利率时代终结</a:t>
            </a:r>
            <a:endParaRPr lang="fr-CH" sz="1400" b="1" dirty="0"/>
          </a:p>
          <a:p>
            <a:r>
              <a:rPr lang="zh-CN" altLang="en-US" sz="1400" dirty="0"/>
              <a:t>在十多年的低利率之后，主要央行采取了限制性货币政策来应对通货膨胀压力。</a:t>
            </a:r>
            <a:endParaRPr lang="fr-CH" sz="1400" dirty="0"/>
          </a:p>
          <a:p>
            <a:r>
              <a:rPr lang="en-US" altLang="zh-CN" sz="1400" dirty="0"/>
              <a:t>2022</a:t>
            </a:r>
            <a:r>
              <a:rPr lang="zh-CN" altLang="en-US" sz="1400" dirty="0"/>
              <a:t>年</a:t>
            </a:r>
            <a:r>
              <a:rPr lang="en-US" altLang="zh-CN" sz="1400" dirty="0"/>
              <a:t>9</a:t>
            </a:r>
            <a:r>
              <a:rPr lang="zh-CN" altLang="en-US" sz="1400" dirty="0"/>
              <a:t>月，瑞士国家银行结束了其负利率政策</a:t>
            </a:r>
            <a:endParaRPr lang="fr-CH" sz="1400" dirty="0"/>
          </a:p>
          <a:p>
            <a:r>
              <a:rPr lang="zh-CN" altLang="en-US" sz="1400" dirty="0"/>
              <a:t>利率上升导致了几乎所有投资类别的负收益。</a:t>
            </a:r>
            <a:endParaRPr lang="fr-CH" sz="1400" dirty="0"/>
          </a:p>
          <a:p>
            <a:pPr marL="0" indent="0">
              <a:buNone/>
            </a:pPr>
            <a:endParaRPr lang="fr-CH" sz="1400" dirty="0"/>
          </a:p>
          <a:p>
            <a:pPr marL="0" indent="0">
              <a:buNone/>
            </a:pPr>
            <a:r>
              <a:rPr lang="fr-CH" altLang="zh-CN" sz="1400" b="1" dirty="0"/>
              <a:t>2023</a:t>
            </a:r>
            <a:r>
              <a:rPr lang="zh-CN" altLang="en-US" sz="1400" b="1" dirty="0"/>
              <a:t>年市场有所复苏（截至目前）</a:t>
            </a:r>
            <a:endParaRPr lang="fr-CH" sz="1400" b="1" dirty="0"/>
          </a:p>
          <a:p>
            <a:r>
              <a:rPr lang="zh-CN" altLang="en-US" sz="1400" dirty="0"/>
              <a:t>现金和传统优质债券的较高利率使投资者更容易获得正名义回报。</a:t>
            </a:r>
            <a:endParaRPr lang="fr-CH" sz="1400" dirty="0"/>
          </a:p>
          <a:p>
            <a:pPr marL="0" indent="0">
              <a:buNone/>
            </a:pPr>
            <a:endParaRPr lang="fr-CH" sz="1400" dirty="0"/>
          </a:p>
          <a:p>
            <a:pPr marL="0" indent="0">
              <a:buNone/>
            </a:pPr>
            <a:r>
              <a:rPr lang="zh-CN" altLang="en-US" sz="1400" b="1" dirty="0"/>
              <a:t>困局依旧</a:t>
            </a:r>
            <a:endParaRPr lang="fr-CH" sz="1400" b="1" dirty="0"/>
          </a:p>
          <a:p>
            <a:r>
              <a:rPr lang="zh-CN" altLang="en-US" sz="1400" dirty="0"/>
              <a:t>全球增长放缓，可能出现衰退。</a:t>
            </a:r>
            <a:endParaRPr lang="fr-CH" sz="1400" dirty="0"/>
          </a:p>
          <a:p>
            <a:r>
              <a:rPr lang="zh-CN" altLang="en-US" sz="1400" dirty="0"/>
              <a:t>来自银行业动荡的压力和全球蔓延的风险。</a:t>
            </a:r>
            <a:endParaRPr lang="fr-CH" sz="1400" dirty="0"/>
          </a:p>
          <a:p>
            <a:endParaRPr lang="fr-CH" sz="1400" dirty="0"/>
          </a:p>
          <a:p>
            <a:pPr marL="0" indent="0">
              <a:buNone/>
            </a:pPr>
            <a:endParaRPr lang="fr-CH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59262"/>
              </p:ext>
            </p:extLst>
          </p:nvPr>
        </p:nvGraphicFramePr>
        <p:xfrm>
          <a:off x="4872183" y="1692275"/>
          <a:ext cx="4195618" cy="4291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574">
                  <a:extLst>
                    <a:ext uri="{9D8B030D-6E8A-4147-A177-3AD203B41FA5}">
                      <a16:colId xmlns:a16="http://schemas.microsoft.com/office/drawing/2014/main" val="2193811738"/>
                    </a:ext>
                  </a:extLst>
                </a:gridCol>
                <a:gridCol w="973983">
                  <a:extLst>
                    <a:ext uri="{9D8B030D-6E8A-4147-A177-3AD203B41FA5}">
                      <a16:colId xmlns:a16="http://schemas.microsoft.com/office/drawing/2014/main" val="1435147580"/>
                    </a:ext>
                  </a:extLst>
                </a:gridCol>
                <a:gridCol w="899061">
                  <a:extLst>
                    <a:ext uri="{9D8B030D-6E8A-4147-A177-3AD203B41FA5}">
                      <a16:colId xmlns:a16="http://schemas.microsoft.com/office/drawing/2014/main" val="3776222413"/>
                    </a:ext>
                  </a:extLst>
                </a:gridCol>
              </a:tblGrid>
              <a:tr h="306505"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资产类别回报（</a:t>
                      </a:r>
                      <a:r>
                        <a:rPr lang="fr-CH" sz="1400" baseline="0" dirty="0"/>
                        <a:t>%</a:t>
                      </a:r>
                      <a:r>
                        <a:rPr lang="zh-CN" altLang="en-US" sz="1400" baseline="0" dirty="0"/>
                        <a:t>）</a:t>
                      </a:r>
                      <a:r>
                        <a:rPr lang="fr-CH" sz="1400" baseline="0" dirty="0"/>
                        <a:t>*</a:t>
                      </a:r>
                      <a:endParaRPr lang="en-US" sz="1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2023</a:t>
                      </a:r>
                      <a:r>
                        <a:rPr lang="en-US" altLang="zh-CN" sz="1400" dirty="0"/>
                        <a:t>.4</a:t>
                      </a:r>
                      <a:endParaRPr lang="en-US" sz="1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2022</a:t>
                      </a:r>
                      <a:endParaRPr lang="en-US" sz="1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489750"/>
                  </a:ext>
                </a:extLst>
              </a:tr>
              <a:tr h="306505">
                <a:tc gridSpan="3">
                  <a:txBody>
                    <a:bodyPr/>
                    <a:lstStyle/>
                    <a:p>
                      <a:r>
                        <a:rPr lang="zh-CN" altLang="en-US" sz="1400" b="1" dirty="0"/>
                        <a:t>股票</a:t>
                      </a:r>
                      <a:endParaRPr lang="en-US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786131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r>
                        <a:rPr lang="fr-CH" sz="1400" dirty="0"/>
                        <a:t>   </a:t>
                      </a:r>
                      <a:r>
                        <a:rPr lang="zh-CN" altLang="en-US" sz="1400" dirty="0"/>
                        <a:t>瑞士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9.7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>
                          <a:solidFill>
                            <a:srgbClr val="FF0000"/>
                          </a:solidFill>
                        </a:rPr>
                        <a:t>-16.5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510700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r>
                        <a:rPr lang="fr-CH" sz="1400" dirty="0"/>
                        <a:t>   </a:t>
                      </a:r>
                      <a:r>
                        <a:rPr lang="zh-CN" altLang="en-US" sz="1400" dirty="0"/>
                        <a:t>欧洲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11.1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>
                          <a:solidFill>
                            <a:srgbClr val="FF0000"/>
                          </a:solidFill>
                        </a:rPr>
                        <a:t>-12.6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124799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r>
                        <a:rPr lang="fr-CH" sz="1400" dirty="0"/>
                        <a:t>   </a:t>
                      </a:r>
                      <a:r>
                        <a:rPr lang="zh-CN" altLang="en-US" sz="1400" dirty="0"/>
                        <a:t>北美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4.7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>
                          <a:solidFill>
                            <a:srgbClr val="FF0000"/>
                          </a:solidFill>
                        </a:rPr>
                        <a:t>-17.9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329516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r>
                        <a:rPr lang="fr-CH" sz="1400" dirty="0"/>
                        <a:t>   </a:t>
                      </a:r>
                      <a:r>
                        <a:rPr lang="zh-CN" altLang="en-US" sz="1400" dirty="0"/>
                        <a:t>日本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2.5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>
                          <a:solidFill>
                            <a:srgbClr val="FF0000"/>
                          </a:solidFill>
                        </a:rPr>
                        <a:t>-15.0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46881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r>
                        <a:rPr lang="fr-CH" sz="1400" dirty="0"/>
                        <a:t>   </a:t>
                      </a:r>
                      <a:r>
                        <a:rPr lang="zh-CN" altLang="en-US" sz="1400" dirty="0"/>
                        <a:t>新兴市场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>
                          <a:solidFill>
                            <a:srgbClr val="FF0000"/>
                          </a:solidFill>
                        </a:rPr>
                        <a:t>-1.1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>
                          <a:solidFill>
                            <a:srgbClr val="FF0000"/>
                          </a:solidFill>
                        </a:rPr>
                        <a:t>-18.5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054382"/>
                  </a:ext>
                </a:extLst>
              </a:tr>
              <a:tr h="306505">
                <a:tc gridSpan="3">
                  <a:txBody>
                    <a:bodyPr/>
                    <a:lstStyle/>
                    <a:p>
                      <a:r>
                        <a:rPr lang="zh-CN" altLang="en-US" sz="1400" b="1" dirty="0"/>
                        <a:t>政府债券</a:t>
                      </a:r>
                      <a:endParaRPr lang="en-US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871377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r>
                        <a:rPr lang="fr-CH" sz="1400" dirty="0"/>
                        <a:t>   </a:t>
                      </a:r>
                      <a:r>
                        <a:rPr lang="zh-CN" altLang="en-US" sz="1400" dirty="0"/>
                        <a:t>瑞士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5.6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>
                          <a:solidFill>
                            <a:srgbClr val="FF0000"/>
                          </a:solidFill>
                        </a:rPr>
                        <a:t>-17.0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972672"/>
                  </a:ext>
                </a:extLst>
              </a:tr>
              <a:tr h="306505">
                <a:tc gridSpan="3">
                  <a:txBody>
                    <a:bodyPr/>
                    <a:lstStyle/>
                    <a:p>
                      <a:r>
                        <a:rPr lang="fr-CH" sz="1400" dirty="0"/>
                        <a:t> </a:t>
                      </a:r>
                      <a:r>
                        <a:rPr lang="zh-CN" altLang="en-US" sz="1400" b="1" dirty="0"/>
                        <a:t>信贷</a:t>
                      </a:r>
                      <a:endParaRPr lang="en-US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96134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r>
                        <a:rPr lang="fr-CH" sz="1400" dirty="0"/>
                        <a:t>   </a:t>
                      </a:r>
                      <a:r>
                        <a:rPr lang="zh-CN" altLang="en-US" sz="1400" dirty="0"/>
                        <a:t>优先贷款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2.5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>
                          <a:solidFill>
                            <a:srgbClr val="FF0000"/>
                          </a:solidFill>
                        </a:rPr>
                        <a:t>-4.3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870656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r>
                        <a:rPr lang="fr-CH" sz="1400" dirty="0"/>
                        <a:t>   </a:t>
                      </a:r>
                      <a:r>
                        <a:rPr lang="zh-CN" altLang="en-US" sz="1400" dirty="0"/>
                        <a:t>新兴市场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1.0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>
                          <a:solidFill>
                            <a:srgbClr val="FF0000"/>
                          </a:solidFill>
                        </a:rPr>
                        <a:t>-20.3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825317"/>
                  </a:ext>
                </a:extLst>
              </a:tr>
              <a:tr h="306505">
                <a:tc gridSpan="3">
                  <a:txBody>
                    <a:bodyPr/>
                    <a:lstStyle/>
                    <a:p>
                      <a:r>
                        <a:rPr lang="zh-CN" altLang="en-US" sz="1400" b="1" baseline="0" dirty="0"/>
                        <a:t>房地产</a:t>
                      </a:r>
                      <a:endParaRPr lang="en-US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512698"/>
                  </a:ext>
                </a:extLst>
              </a:tr>
              <a:tr h="306505">
                <a:tc>
                  <a:txBody>
                    <a:bodyPr/>
                    <a:lstStyle/>
                    <a:p>
                      <a:r>
                        <a:rPr lang="fr-CH" sz="1400" dirty="0"/>
                        <a:t>   </a:t>
                      </a:r>
                      <a:r>
                        <a:rPr lang="zh-CN" altLang="en-US" sz="1400" dirty="0"/>
                        <a:t>瑞士基金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1.2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>
                          <a:solidFill>
                            <a:srgbClr val="FF0000"/>
                          </a:solidFill>
                        </a:rPr>
                        <a:t>-15.2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4589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84174" y="6094851"/>
            <a:ext cx="1985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100" i="1" dirty="0"/>
              <a:t>* - </a:t>
            </a:r>
            <a:r>
              <a:rPr lang="zh-CN" altLang="en-US" sz="1100" i="1" dirty="0"/>
              <a:t>以瑞郎计的回报</a:t>
            </a:r>
            <a:endParaRPr lang="en-US" sz="1100" i="1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872182" y="1675825"/>
            <a:ext cx="4195618" cy="4419026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30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55563"/>
              </p:ext>
            </p:extLst>
          </p:nvPr>
        </p:nvGraphicFramePr>
        <p:xfrm>
          <a:off x="507683" y="4953000"/>
          <a:ext cx="6350318" cy="1662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375">
                  <a:extLst>
                    <a:ext uri="{9D8B030D-6E8A-4147-A177-3AD203B41FA5}">
                      <a16:colId xmlns:a16="http://schemas.microsoft.com/office/drawing/2014/main" val="1509202913"/>
                    </a:ext>
                  </a:extLst>
                </a:gridCol>
                <a:gridCol w="999587">
                  <a:extLst>
                    <a:ext uri="{9D8B030D-6E8A-4147-A177-3AD203B41FA5}">
                      <a16:colId xmlns:a16="http://schemas.microsoft.com/office/drawing/2014/main" val="1661629336"/>
                    </a:ext>
                  </a:extLst>
                </a:gridCol>
                <a:gridCol w="978319">
                  <a:extLst>
                    <a:ext uri="{9D8B030D-6E8A-4147-A177-3AD203B41FA5}">
                      <a16:colId xmlns:a16="http://schemas.microsoft.com/office/drawing/2014/main" val="195519292"/>
                    </a:ext>
                  </a:extLst>
                </a:gridCol>
                <a:gridCol w="1148462">
                  <a:extLst>
                    <a:ext uri="{9D8B030D-6E8A-4147-A177-3AD203B41FA5}">
                      <a16:colId xmlns:a16="http://schemas.microsoft.com/office/drawing/2014/main" val="2488773983"/>
                    </a:ext>
                  </a:extLst>
                </a:gridCol>
                <a:gridCol w="1283575">
                  <a:extLst>
                    <a:ext uri="{9D8B030D-6E8A-4147-A177-3AD203B41FA5}">
                      <a16:colId xmlns:a16="http://schemas.microsoft.com/office/drawing/2014/main" val="37080051"/>
                    </a:ext>
                  </a:extLst>
                </a:gridCol>
              </a:tblGrid>
              <a:tr h="550227"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投资绩效（</a:t>
                      </a:r>
                      <a:r>
                        <a:rPr lang="fr-CH" sz="1100" dirty="0"/>
                        <a:t>%</a:t>
                      </a:r>
                      <a:r>
                        <a:rPr lang="zh-CN" altLang="en-US" sz="1100" dirty="0"/>
                        <a:t>）</a:t>
                      </a:r>
                      <a:endParaRPr lang="en-US" sz="11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baseline="0" dirty="0"/>
                        <a:t>2023</a:t>
                      </a:r>
                      <a:r>
                        <a:rPr lang="zh-CN" altLang="en-US" sz="1100" baseline="0" dirty="0"/>
                        <a:t>年</a:t>
                      </a:r>
                      <a:r>
                        <a:rPr lang="en-US" altLang="zh-CN" sz="1100" baseline="0" dirty="0"/>
                        <a:t>1-4</a:t>
                      </a:r>
                      <a:r>
                        <a:rPr lang="zh-CN" altLang="en-US" sz="1100" baseline="0" dirty="0"/>
                        <a:t>月</a:t>
                      </a:r>
                      <a:endParaRPr lang="en-US" sz="11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2022</a:t>
                      </a:r>
                      <a:r>
                        <a:rPr lang="zh-CN" altLang="en-US" sz="1100" dirty="0"/>
                        <a:t>年</a:t>
                      </a:r>
                      <a:endParaRPr lang="en-US" sz="11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5</a:t>
                      </a:r>
                      <a:r>
                        <a:rPr lang="zh-CN" altLang="en-US" sz="1100" dirty="0"/>
                        <a:t>年</a:t>
                      </a:r>
                      <a:endParaRPr lang="en-US" sz="11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/>
                        <a:t>自开始以来</a:t>
                      </a:r>
                      <a:endParaRPr lang="en-US" sz="11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579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100" baseline="0" dirty="0"/>
                        <a:t>产权组织核心现金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b="1" dirty="0"/>
                        <a:t>1.3</a:t>
                      </a:r>
                      <a:endParaRPr lang="en-US" sz="11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>
                          <a:solidFill>
                            <a:srgbClr val="FF0000"/>
                          </a:solidFill>
                        </a:rPr>
                        <a:t>-9.4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1.0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0.6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基准回报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b="1" dirty="0"/>
                        <a:t>1.2</a:t>
                      </a:r>
                      <a:endParaRPr lang="en-US" sz="11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>
                          <a:solidFill>
                            <a:srgbClr val="FF0000"/>
                          </a:solidFill>
                        </a:rPr>
                        <a:t>-9.5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1.2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0.8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479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100" baseline="0" dirty="0"/>
                        <a:t>相对回报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b="1" dirty="0"/>
                        <a:t>0.1</a:t>
                      </a:r>
                      <a:endParaRPr lang="en-US" sz="11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0.1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>
                          <a:solidFill>
                            <a:srgbClr val="FF0000"/>
                          </a:solidFill>
                        </a:rPr>
                        <a:t>-0.2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>
                          <a:solidFill>
                            <a:srgbClr val="FF0000"/>
                          </a:solidFill>
                        </a:rPr>
                        <a:t>-0.2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6703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/>
              <a:t>预计会有短期波动，但投资组合具备韧性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07684" y="4953000"/>
            <a:ext cx="6350318" cy="1662747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pSpPr>
            <a:grpSpLocks noChangeAspect="1"/>
          </p:cNvGrpSpPr>
          <p:nvPr/>
        </p:nvGrpSpPr>
        <p:grpSpPr>
          <a:xfrm>
            <a:off x="507683" y="1295400"/>
            <a:ext cx="7883722" cy="3551974"/>
            <a:chOff x="0" y="0"/>
            <a:chExt cx="9710182" cy="5218860"/>
          </a:xfrm>
        </p:grpSpPr>
        <mc:AlternateContent xmlns:mc="http://schemas.openxmlformats.org/markup-compatibility/2006" xmlns:cx1="http://schemas.microsoft.com/office/drawing/2015/9/8/chartex">
          <mc:Choice Requires="cx1">
            <p:graphicFrame>
              <p:nvGraphicFramePr>
                <p:cNvPr id="13" name="Chart 12">
                  <a:extLst>
                    <a:ext uri="{FF2B5EF4-FFF2-40B4-BE49-F238E27FC236}">
                      <a16:creationId xmlns:a16="http://schemas.microsoft.com/office/drawing/2014/main" id="{00000000-0008-0000-0000-000002000000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1371238674"/>
                    </p:ext>
                  </p:extLst>
                </p:nvPr>
              </p:nvGraphicFramePr>
              <p:xfrm>
                <a:off x="0" y="0"/>
                <a:ext cx="9710182" cy="5218860"/>
              </p:xfrm>
              <a:graphic>
                <a:graphicData uri="http://schemas.microsoft.com/office/drawing/2014/chartex">
                  <cx:chart xmlns:cx="http://schemas.microsoft.com/office/drawing/2014/chartex" xmlns:r="http://schemas.openxmlformats.org/officeDocument/2006/relationships" r:id="rId2"/>
                </a:graphicData>
              </a:graphic>
            </p:graphicFrame>
          </mc:Choice>
          <mc:Fallback xmlns="">
            <p:pic>
              <p:nvPicPr>
                <p:cNvPr id="13" name="Chart 12">
                  <a:extLst>
                    <a:ext uri="{FF2B5EF4-FFF2-40B4-BE49-F238E27FC236}">
                      <a16:creationId xmlns:a16="http://schemas.microsoft.com/office/drawing/2014/main" id="{00000000-0008-0000-0000-000002000000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07683" y="1295400"/>
                  <a:ext cx="7883722" cy="3551974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14" name="Wave 13">
              <a:extLst>
                <a:ext uri="{FF2B5EF4-FFF2-40B4-BE49-F238E27FC236}">
                  <a16:creationId xmlns:a16="http://schemas.microsoft.com/office/drawing/2014/main" id="{00000000-0008-0000-0000-000005000000}"/>
                </a:ext>
              </a:extLst>
            </p:cNvPr>
            <p:cNvSpPr/>
            <p:nvPr/>
          </p:nvSpPr>
          <p:spPr>
            <a:xfrm>
              <a:off x="988875" y="731591"/>
              <a:ext cx="2214531" cy="1448464"/>
            </a:xfrm>
            <a:prstGeom prst="wav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zh-CN" altLang="en-US" sz="1100" b="1">
                  <a:solidFill>
                    <a:sysClr val="windowText" lastClr="000000"/>
                  </a:solidFill>
                  <a:latin typeface="Arial Narrow" panose="020B0606020202030204" pitchFamily="34" charset="0"/>
                </a:rPr>
                <a:t>资产组合价值：</a:t>
              </a:r>
              <a:r>
                <a:rPr lang="en-US" sz="1100" b="1">
                  <a:solidFill>
                    <a:sysClr val="windowText" lastClr="000000"/>
                  </a:solidFill>
                  <a:latin typeface="Arial Narrow" panose="020B0606020202030204" pitchFamily="34" charset="0"/>
                </a:rPr>
                <a:t>6.714</a:t>
              </a:r>
              <a:r>
                <a:rPr lang="zh-CN" altLang="en-US" sz="1100" b="1">
                  <a:solidFill>
                    <a:sysClr val="windowText" lastClr="000000"/>
                  </a:solidFill>
                  <a:latin typeface="Arial Narrow" panose="020B0606020202030204" pitchFamily="34" charset="0"/>
                </a:rPr>
                <a:t>亿瑞郎</a:t>
              </a:r>
              <a:endParaRPr lang="en-US" sz="1100" b="1">
                <a:solidFill>
                  <a:sysClr val="windowText" lastClr="000000"/>
                </a:solidFill>
                <a:latin typeface="Arial Narrow" panose="020B0606020202030204" pitchFamily="34" charset="0"/>
              </a:endParaRPr>
            </a:p>
            <a:p>
              <a:pPr algn="l"/>
              <a:r>
                <a:rPr lang="zh-CN" altLang="en-US" sz="1100" b="1">
                  <a:solidFill>
                    <a:sysClr val="windowText" lastClr="000000"/>
                  </a:solidFill>
                  <a:latin typeface="Arial Narrow" panose="020B0606020202030204" pitchFamily="34" charset="0"/>
                </a:rPr>
                <a:t>总损益：</a:t>
              </a:r>
              <a:r>
                <a:rPr lang="en-US" sz="1100" b="1" baseline="0">
                  <a:solidFill>
                    <a:sysClr val="windowText" lastClr="000000"/>
                  </a:solidFill>
                  <a:latin typeface="Arial Narrow" panose="020B0606020202030204" pitchFamily="34" charset="0"/>
                </a:rPr>
                <a:t>890</a:t>
              </a:r>
              <a:r>
                <a:rPr lang="zh-CN" altLang="en-US" sz="1100" b="1" baseline="0">
                  <a:solidFill>
                    <a:sysClr val="windowText" lastClr="000000"/>
                  </a:solidFill>
                  <a:latin typeface="Arial Narrow" panose="020B0606020202030204" pitchFamily="34" charset="0"/>
                </a:rPr>
                <a:t>万瑞郎</a:t>
              </a:r>
              <a:endParaRPr lang="en-US" sz="1100" b="1">
                <a:solidFill>
                  <a:sysClr val="windowText" lastClr="000000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464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323104"/>
              </p:ext>
            </p:extLst>
          </p:nvPr>
        </p:nvGraphicFramePr>
        <p:xfrm>
          <a:off x="507683" y="4953000"/>
          <a:ext cx="6350318" cy="1662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375">
                  <a:extLst>
                    <a:ext uri="{9D8B030D-6E8A-4147-A177-3AD203B41FA5}">
                      <a16:colId xmlns:a16="http://schemas.microsoft.com/office/drawing/2014/main" val="1509202913"/>
                    </a:ext>
                  </a:extLst>
                </a:gridCol>
                <a:gridCol w="999587">
                  <a:extLst>
                    <a:ext uri="{9D8B030D-6E8A-4147-A177-3AD203B41FA5}">
                      <a16:colId xmlns:a16="http://schemas.microsoft.com/office/drawing/2014/main" val="1661629336"/>
                    </a:ext>
                  </a:extLst>
                </a:gridCol>
                <a:gridCol w="978319">
                  <a:extLst>
                    <a:ext uri="{9D8B030D-6E8A-4147-A177-3AD203B41FA5}">
                      <a16:colId xmlns:a16="http://schemas.microsoft.com/office/drawing/2014/main" val="195519292"/>
                    </a:ext>
                  </a:extLst>
                </a:gridCol>
                <a:gridCol w="1148462">
                  <a:extLst>
                    <a:ext uri="{9D8B030D-6E8A-4147-A177-3AD203B41FA5}">
                      <a16:colId xmlns:a16="http://schemas.microsoft.com/office/drawing/2014/main" val="2488773983"/>
                    </a:ext>
                  </a:extLst>
                </a:gridCol>
                <a:gridCol w="1283575">
                  <a:extLst>
                    <a:ext uri="{9D8B030D-6E8A-4147-A177-3AD203B41FA5}">
                      <a16:colId xmlns:a16="http://schemas.microsoft.com/office/drawing/2014/main" val="37080051"/>
                    </a:ext>
                  </a:extLst>
                </a:gridCol>
              </a:tblGrid>
              <a:tr h="550227">
                <a:tc>
                  <a:txBody>
                    <a:bodyPr/>
                    <a:lstStyle/>
                    <a:p>
                      <a:r>
                        <a:rPr lang="zh-CN" altLang="en-US" sz="1100" baseline="0" dirty="0"/>
                        <a:t>投资绩效（</a:t>
                      </a:r>
                      <a:r>
                        <a:rPr lang="en-US" altLang="zh-CN" sz="1100" baseline="0" dirty="0"/>
                        <a:t>%</a:t>
                      </a:r>
                      <a:r>
                        <a:rPr lang="zh-CN" altLang="en-US" sz="1100" baseline="0" dirty="0"/>
                        <a:t>）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aseline="0" dirty="0"/>
                        <a:t>2023</a:t>
                      </a:r>
                      <a:r>
                        <a:rPr lang="zh-CN" altLang="en-US" sz="1100" baseline="0" dirty="0"/>
                        <a:t>年</a:t>
                      </a:r>
                      <a:r>
                        <a:rPr lang="en-US" altLang="zh-CN" sz="1100" baseline="0" dirty="0"/>
                        <a:t>1-4</a:t>
                      </a:r>
                      <a:r>
                        <a:rPr lang="zh-CN" altLang="en-US" sz="1100" baseline="0" dirty="0"/>
                        <a:t>月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2022</a:t>
                      </a:r>
                      <a:r>
                        <a:rPr lang="zh-CN" altLang="en-US" sz="1100" dirty="0"/>
                        <a:t>年</a:t>
                      </a:r>
                      <a:endParaRPr lang="en-US" sz="11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5</a:t>
                      </a:r>
                      <a:r>
                        <a:rPr lang="zh-CN" altLang="en-US" sz="1100" dirty="0"/>
                        <a:t>年</a:t>
                      </a:r>
                      <a:endParaRPr lang="en-US" sz="11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/>
                        <a:t>自开始以来</a:t>
                      </a:r>
                      <a:endParaRPr lang="en-US" sz="11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579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100" baseline="0" dirty="0"/>
                        <a:t>产权组织战略现金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b="1" dirty="0"/>
                        <a:t>1.9</a:t>
                      </a:r>
                      <a:endParaRPr lang="en-US" sz="11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>
                          <a:solidFill>
                            <a:srgbClr val="FF0000"/>
                          </a:solidFill>
                        </a:rPr>
                        <a:t>-11.1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1.5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1.2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基准回报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b="1" dirty="0"/>
                        <a:t>1.8</a:t>
                      </a:r>
                      <a:endParaRPr lang="en-US" sz="11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>
                          <a:solidFill>
                            <a:srgbClr val="FF0000"/>
                          </a:solidFill>
                        </a:rPr>
                        <a:t>-11.0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1.7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1.3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479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100" baseline="0" dirty="0"/>
                        <a:t>相对回报</a:t>
                      </a:r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b="1" dirty="0"/>
                        <a:t>0.1</a:t>
                      </a:r>
                      <a:endParaRPr lang="en-US" sz="11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>
                          <a:solidFill>
                            <a:srgbClr val="FF0000"/>
                          </a:solidFill>
                        </a:rPr>
                        <a:t>-0.1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>
                          <a:solidFill>
                            <a:srgbClr val="FF0000"/>
                          </a:solidFill>
                        </a:rPr>
                        <a:t>-0.2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>
                          <a:solidFill>
                            <a:srgbClr val="FF0000"/>
                          </a:solidFill>
                        </a:rPr>
                        <a:t>-0.1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6703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/>
              <a:t>预计会有短期波动，但投资组合具备韧性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07684" y="4953000"/>
            <a:ext cx="6350318" cy="1662747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1" name="Chart 10">
                <a:extLst>
                  <a:ext uri="{FF2B5EF4-FFF2-40B4-BE49-F238E27FC236}">
                    <a16:creationId xmlns:a16="http://schemas.microsoft.com/office/drawing/2014/main" id="{00000000-0008-0000-0100-00000200000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01739907"/>
                  </p:ext>
                </p:extLst>
              </p:nvPr>
            </p:nvGraphicFramePr>
            <p:xfrm>
              <a:off x="507683" y="1219200"/>
              <a:ext cx="7567901" cy="3505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1" name="Chart 10">
                <a:extLst>
                  <a:ext uri="{FF2B5EF4-FFF2-40B4-BE49-F238E27FC236}">
                    <a16:creationId xmlns:a16="http://schemas.microsoft.com/office/drawing/2014/main" id="{00000000-0008-0000-0100-00000200000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7683" y="1219200"/>
                <a:ext cx="7567901" cy="35052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Wave 11">
            <a:extLst>
              <a:ext uri="{FF2B5EF4-FFF2-40B4-BE49-F238E27FC236}">
                <a16:creationId xmlns:a16="http://schemas.microsoft.com/office/drawing/2014/main" id="{00000000-0008-0000-0100-000009000000}"/>
              </a:ext>
            </a:extLst>
          </p:cNvPr>
          <p:cNvSpPr>
            <a:spLocks noChangeAspect="1"/>
          </p:cNvSpPr>
          <p:nvPr/>
        </p:nvSpPr>
        <p:spPr>
          <a:xfrm>
            <a:off x="1292548" y="1910714"/>
            <a:ext cx="1762060" cy="951882"/>
          </a:xfrm>
          <a:prstGeom prst="wave">
            <a:avLst>
              <a:gd name="adj1" fmla="val 12500"/>
              <a:gd name="adj2" fmla="val 990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投资组合的价值：</a:t>
            </a:r>
            <a:r>
              <a:rPr lang="en-US" sz="1100" b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2.236</a:t>
            </a:r>
            <a:r>
              <a:rPr lang="zh-CN" altLang="en-US" sz="1100" b="1" baseline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亿瑞郎</a:t>
            </a:r>
            <a:endParaRPr lang="en-US" sz="1100" b="1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  <a:p>
            <a:pPr algn="l"/>
            <a:r>
              <a:rPr lang="zh-CN" altLang="en-US" sz="1100" b="1" i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总损益：</a:t>
            </a:r>
            <a:r>
              <a:rPr lang="en-US" sz="1100" b="1" i="0" baseline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390</a:t>
            </a:r>
            <a:r>
              <a:rPr lang="zh-CN" altLang="en-US" sz="1100" b="1" i="0" baseline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万瑞郎</a:t>
            </a:r>
            <a:endParaRPr lang="en-US" sz="1100" b="1" i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88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/>
              <a:t>投资着眼于中长期，我们的重点</a:t>
            </a:r>
            <a:r>
              <a:rPr lang="zh-CN" altLang="en-US" sz="3200" dirty="0" smtClean="0"/>
              <a:t>仍是达到目标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5292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1600" b="1" dirty="0"/>
              <a:t>核心现金的目标回报</a:t>
            </a:r>
            <a:endParaRPr lang="fr-CH" sz="1600" b="1" dirty="0"/>
          </a:p>
          <a:p>
            <a:endParaRPr lang="fr-CH" sz="1600" dirty="0"/>
          </a:p>
          <a:p>
            <a:r>
              <a:rPr lang="zh-CN" altLang="en-US" sz="1600" dirty="0"/>
              <a:t>当前的投资策略制定于</a:t>
            </a:r>
            <a:r>
              <a:rPr lang="en-US" altLang="zh-CN" sz="1600" dirty="0"/>
              <a:t>2017</a:t>
            </a:r>
            <a:r>
              <a:rPr lang="zh-CN" altLang="en-US" sz="1600" dirty="0"/>
              <a:t>年，当时由于对现金和以瑞郎计价的优质债券适用负利率，资本保值和实现正回报具有挑战性；</a:t>
            </a:r>
            <a:endParaRPr lang="fr-CH" sz="1600" dirty="0"/>
          </a:p>
          <a:p>
            <a:endParaRPr lang="fr-CH" sz="1600" dirty="0"/>
          </a:p>
          <a:p>
            <a:r>
              <a:rPr lang="zh-CN" altLang="en-US" sz="1600" dirty="0"/>
              <a:t>对核心现金组合的投资被分散到全球资产中，包括债券和瑞士房地产。 尽管</a:t>
            </a:r>
            <a:r>
              <a:rPr lang="en-US" altLang="zh-CN" sz="1600" dirty="0"/>
              <a:t>2022</a:t>
            </a:r>
            <a:r>
              <a:rPr lang="zh-CN" altLang="en-US" sz="1600" dirty="0"/>
              <a:t>年的金融市场条件很困难，但该投资策略已达到其目标，并在</a:t>
            </a:r>
            <a:r>
              <a:rPr lang="en-US" altLang="zh-CN" sz="1600" dirty="0"/>
              <a:t>5</a:t>
            </a:r>
            <a:r>
              <a:rPr lang="zh-CN" altLang="en-US" sz="1600" dirty="0"/>
              <a:t>年的范围内取得了正回报；</a:t>
            </a:r>
            <a:endParaRPr lang="fr-CH" sz="1600" dirty="0"/>
          </a:p>
          <a:p>
            <a:endParaRPr lang="fr-CH" sz="1600" dirty="0"/>
          </a:p>
          <a:p>
            <a:r>
              <a:rPr lang="zh-CN" altLang="en-US" sz="1600" dirty="0"/>
              <a:t>随着瑞郎负利率的终结，一项减少投资组合波动性的策略正在实施中；</a:t>
            </a:r>
            <a:endParaRPr lang="fr-CH" sz="1600" dirty="0"/>
          </a:p>
          <a:p>
            <a:endParaRPr lang="fr-CH" sz="1600" dirty="0"/>
          </a:p>
          <a:p>
            <a:r>
              <a:rPr lang="zh-CN" altLang="en-US" sz="1600" dirty="0"/>
              <a:t>鉴于利率上升，投资组合在未来可能会继续带来正回报。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84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/>
              <a:t>投资着眼于中长期，我们的重点</a:t>
            </a:r>
            <a:r>
              <a:rPr lang="zh-CN" altLang="en-US" sz="3200" dirty="0" smtClean="0"/>
              <a:t>仍是达到目标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5292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1600" b="1" dirty="0"/>
              <a:t>战略现金的目标回报</a:t>
            </a:r>
            <a:endParaRPr lang="fr-CH" sz="1600" b="1" dirty="0"/>
          </a:p>
          <a:p>
            <a:endParaRPr lang="fr-CH" sz="1600" dirty="0"/>
          </a:p>
          <a:p>
            <a:r>
              <a:rPr lang="zh-CN" altLang="en-US" sz="1600" dirty="0"/>
              <a:t>对战略现金投资组合的投资分散到全球资产中，包括债券、股票和瑞士房地产。尽管</a:t>
            </a:r>
            <a:r>
              <a:rPr lang="en-US" altLang="zh-CN" sz="1600" dirty="0"/>
              <a:t>2022</a:t>
            </a:r>
            <a:r>
              <a:rPr lang="zh-CN" altLang="en-US" sz="1600" dirty="0"/>
              <a:t>年的金融市场条件很困难，但战略现金投资并未偏离其长期投资目标，即</a:t>
            </a:r>
            <a:r>
              <a:rPr lang="en-US" altLang="zh-CN" sz="1600" dirty="0"/>
              <a:t>2%</a:t>
            </a:r>
            <a:r>
              <a:rPr lang="zh-CN" altLang="en-US" sz="1600" dirty="0"/>
              <a:t>的回报，并有望在</a:t>
            </a:r>
            <a:r>
              <a:rPr lang="en-US" altLang="zh-CN" sz="1600" dirty="0"/>
              <a:t>20</a:t>
            </a:r>
            <a:r>
              <a:rPr lang="zh-CN" altLang="en-US" sz="1600" dirty="0"/>
              <a:t>年内为产权组织的长期雇员福利债务提供全部资金。</a:t>
            </a:r>
            <a:endParaRPr lang="fr-CH" sz="1600" dirty="0"/>
          </a:p>
          <a:p>
            <a:endParaRPr lang="fr-CH" sz="1600" dirty="0"/>
          </a:p>
          <a:p>
            <a:r>
              <a:rPr lang="zh-CN" altLang="en-US" sz="1600" dirty="0"/>
              <a:t>截至</a:t>
            </a:r>
            <a:r>
              <a:rPr lang="en-US" altLang="zh-CN" sz="1600" dirty="0"/>
              <a:t>2023</a:t>
            </a:r>
            <a:r>
              <a:rPr lang="zh-CN" altLang="en-US" sz="1600" dirty="0"/>
              <a:t>年第一季度，长期雇员福利债务的偿付比率为</a:t>
            </a:r>
            <a:r>
              <a:rPr lang="en-US" altLang="zh-CN" sz="1600" dirty="0"/>
              <a:t>70%</a:t>
            </a:r>
            <a:r>
              <a:rPr lang="zh-CN" altLang="en-US" sz="1600" dirty="0"/>
              <a:t>。</a:t>
            </a:r>
            <a:endParaRPr lang="fr-CH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45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/>
              <a:t>在投资过程中融入了强有力的治理框架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078643"/>
              </p:ext>
            </p:extLst>
          </p:nvPr>
        </p:nvGraphicFramePr>
        <p:xfrm>
          <a:off x="76200" y="1692276"/>
          <a:ext cx="4572000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0" y="1417638"/>
            <a:ext cx="4516582" cy="438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en-US" sz="1200" b="1" dirty="0"/>
          </a:p>
          <a:p>
            <a:r>
              <a:rPr lang="zh-CN" altLang="en-US" sz="1200" b="1" dirty="0"/>
              <a:t>产权组织投资咨询委员会（</a:t>
            </a:r>
            <a:r>
              <a:rPr lang="en-US" altLang="zh-CN" sz="1200" b="1" dirty="0"/>
              <a:t>ACI</a:t>
            </a:r>
            <a:r>
              <a:rPr lang="zh-CN" altLang="en-US" sz="1200" b="1" dirty="0"/>
              <a:t>）</a:t>
            </a:r>
            <a:r>
              <a:rPr lang="zh-CN" altLang="en-US" sz="1200" dirty="0"/>
              <a:t>根据</a:t>
            </a:r>
            <a:r>
              <a:rPr lang="en-US" altLang="zh-CN" sz="1200" dirty="0"/>
              <a:t>《</a:t>
            </a:r>
            <a:r>
              <a:rPr lang="zh-CN" altLang="en-US" sz="1200" dirty="0"/>
              <a:t>财务条例与细则</a:t>
            </a:r>
            <a:r>
              <a:rPr lang="en-US" altLang="zh-CN" sz="1200" dirty="0"/>
              <a:t>》</a:t>
            </a:r>
            <a:r>
              <a:rPr lang="zh-CN" altLang="en-US" sz="1200" dirty="0"/>
              <a:t>，就本组织的资金投资提出意见。 此种意见所涉事宜包括投资政策、战略、资产分配、适当的绩效基准和投资指导原则方面的内容。</a:t>
            </a:r>
            <a:endParaRPr lang="en-US" sz="1200" dirty="0"/>
          </a:p>
          <a:p>
            <a:endParaRPr lang="fr-CH" sz="1200" b="1" kern="0" dirty="0"/>
          </a:p>
          <a:p>
            <a:r>
              <a:rPr lang="zh-CN" altLang="en-US" sz="1200" b="1" kern="0" dirty="0"/>
              <a:t>产权组织风险管理委员会</a:t>
            </a:r>
            <a:r>
              <a:rPr lang="zh-CN" altLang="en-US" sz="1200" kern="0" dirty="0"/>
              <a:t>确立了强有力的风险文化，并制定了与实现产权组织的投资目标相称的风险偏好。</a:t>
            </a:r>
            <a:endParaRPr lang="fr-CH" sz="1200" kern="0" dirty="0"/>
          </a:p>
          <a:p>
            <a:endParaRPr lang="en-US" sz="1200" b="1" kern="0" dirty="0"/>
          </a:p>
          <a:p>
            <a:r>
              <a:rPr lang="zh-CN" altLang="en-US" sz="1200" b="1" kern="0" dirty="0"/>
              <a:t>外部和内部审计员</a:t>
            </a:r>
            <a:r>
              <a:rPr lang="zh-CN" altLang="en-US" sz="1200" kern="0" dirty="0"/>
              <a:t>提供独立的审计职能，并对与投资过程和报告有关的内部控制进行验证。</a:t>
            </a:r>
            <a:endParaRPr lang="en-US" sz="1200" kern="0" dirty="0"/>
          </a:p>
          <a:p>
            <a:endParaRPr lang="en-US" sz="1200" b="1" kern="0" dirty="0"/>
          </a:p>
          <a:p>
            <a:r>
              <a:rPr lang="zh-CN" altLang="en-US" sz="1200" b="1" kern="0" dirty="0"/>
              <a:t>独立咨询监督委员会（咨监委）</a:t>
            </a:r>
            <a:r>
              <a:rPr lang="zh-CN" altLang="en-US" sz="1200" kern="0" dirty="0"/>
              <a:t>以独立专家顾问身份提供服务，监督投资活动。</a:t>
            </a:r>
            <a:endParaRPr lang="en-US" sz="1200" kern="0" dirty="0"/>
          </a:p>
          <a:p>
            <a:endParaRPr lang="fr-CH" sz="1200" b="1" kern="0" dirty="0"/>
          </a:p>
          <a:p>
            <a:r>
              <a:rPr lang="zh-CN" altLang="en-US" sz="1200" b="1" kern="0" dirty="0"/>
              <a:t>产权组织成员国</a:t>
            </a:r>
            <a:r>
              <a:rPr lang="zh-CN" altLang="en-US" sz="1200" kern="0" dirty="0"/>
              <a:t>授权秘书处根据产权组织的投资政策进行投资。</a:t>
            </a:r>
            <a:endParaRPr lang="fr-CH" sz="1200" kern="0" dirty="0"/>
          </a:p>
          <a:p>
            <a:pPr marL="0" indent="0">
              <a:buNone/>
            </a:pPr>
            <a:endParaRPr lang="fr-CH" sz="1200" kern="0" dirty="0"/>
          </a:p>
        </p:txBody>
      </p:sp>
    </p:spTree>
    <p:extLst>
      <p:ext uri="{BB962C8B-B14F-4D97-AF65-F5344CB8AC3E}">
        <p14:creationId xmlns:p14="http://schemas.microsoft.com/office/powerpoint/2010/main" val="243599586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template_english</Template>
  <TotalTime>32168</TotalTime>
  <Words>1169</Words>
  <Application>Microsoft Office PowerPoint</Application>
  <PresentationFormat>On-screen Show (4:3)</PresentationFormat>
  <Paragraphs>140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宋体</vt:lpstr>
      <vt:lpstr>Arial</vt:lpstr>
      <vt:lpstr>Arial Black</vt:lpstr>
      <vt:lpstr>Arial Narrow</vt:lpstr>
      <vt:lpstr>Calibri</vt:lpstr>
      <vt:lpstr>Microsoft Sans Serif</vt:lpstr>
      <vt:lpstr>ヒラギノ角ゴ Pro W3</vt:lpstr>
      <vt:lpstr>template_english</vt:lpstr>
      <vt:lpstr>PowerPoint Presentation</vt:lpstr>
      <vt:lpstr>全球市场——截至目前，大多数资产类别的复苏缓慢</vt:lpstr>
      <vt:lpstr>预计会有短期波动，但投资组合具备韧性</vt:lpstr>
      <vt:lpstr>预计会有短期波动，但投资组合具备韧性</vt:lpstr>
      <vt:lpstr>投资着眼于中长期，我们的重点仍是达到目标</vt:lpstr>
      <vt:lpstr>投资着眼于中长期，我们的重点仍是达到目标</vt:lpstr>
      <vt:lpstr>在投资过程中融入了强有力的治理框架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 Seong Joon</dc:creator>
  <cp:keywords>FOR OFFICIAL USE ONLY</cp:keywords>
  <cp:lastModifiedBy>GENOUD Anne</cp:lastModifiedBy>
  <cp:revision>420</cp:revision>
  <cp:lastPrinted>2023-05-15T10:45:46Z</cp:lastPrinted>
  <dcterms:created xsi:type="dcterms:W3CDTF">2018-02-22T10:36:31Z</dcterms:created>
  <dcterms:modified xsi:type="dcterms:W3CDTF">2023-06-07T08:58:46Z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e5830c90-e4ea-41a2-82d7-c7d111c92112</vt:lpwstr>
  </property>
  <property fmtid="{D5CDD505-2E9C-101B-9397-08002B2CF9AE}" pid="3" name="Classification">
    <vt:lpwstr>For Official Use Only</vt:lpwstr>
  </property>
  <property fmtid="{D5CDD505-2E9C-101B-9397-08002B2CF9AE}" pid="4" name="VisualMarkings">
    <vt:lpwstr>Footer</vt:lpwstr>
  </property>
  <property fmtid="{D5CDD505-2E9C-101B-9397-08002B2CF9AE}" pid="5" name="Alignment">
    <vt:lpwstr>Centre</vt:lpwstr>
  </property>
  <property fmtid="{D5CDD505-2E9C-101B-9397-08002B2CF9AE}" pid="6" name="Language">
    <vt:lpwstr>English</vt:lpwstr>
  </property>
  <property fmtid="{D5CDD505-2E9C-101B-9397-08002B2CF9AE}" pid="7" name="TCSClassification">
    <vt:lpwstr>FOR OFFICIAL USE ONLY</vt:lpwstr>
  </property>
  <property fmtid="{D5CDD505-2E9C-101B-9397-08002B2CF9AE}" pid="8" name="MSIP_Label_bfc084f7-b690-4c43-8ee6-d475b6d3461d_Enabled">
    <vt:lpwstr>true</vt:lpwstr>
  </property>
  <property fmtid="{D5CDD505-2E9C-101B-9397-08002B2CF9AE}" pid="9" name="MSIP_Label_bfc084f7-b690-4c43-8ee6-d475b6d3461d_SetDate">
    <vt:lpwstr>2023-06-07T08:58:24Z</vt:lpwstr>
  </property>
  <property fmtid="{D5CDD505-2E9C-101B-9397-08002B2CF9AE}" pid="10" name="MSIP_Label_bfc084f7-b690-4c43-8ee6-d475b6d3461d_Method">
    <vt:lpwstr>Standard</vt:lpwstr>
  </property>
  <property fmtid="{D5CDD505-2E9C-101B-9397-08002B2CF9AE}" pid="11" name="MSIP_Label_bfc084f7-b690-4c43-8ee6-d475b6d3461d_Name">
    <vt:lpwstr>FOR OFFICIAL USE ONLY</vt:lpwstr>
  </property>
  <property fmtid="{D5CDD505-2E9C-101B-9397-08002B2CF9AE}" pid="12" name="MSIP_Label_bfc084f7-b690-4c43-8ee6-d475b6d3461d_SiteId">
    <vt:lpwstr>faa31b06-8ccc-48c9-867f-f7510dd11c02</vt:lpwstr>
  </property>
  <property fmtid="{D5CDD505-2E9C-101B-9397-08002B2CF9AE}" pid="13" name="MSIP_Label_bfc084f7-b690-4c43-8ee6-d475b6d3461d_ActionId">
    <vt:lpwstr>bbf2a837-2a6a-4f23-9433-efbedf07b786</vt:lpwstr>
  </property>
  <property fmtid="{D5CDD505-2E9C-101B-9397-08002B2CF9AE}" pid="14" name="MSIP_Label_bfc084f7-b690-4c43-8ee6-d475b6d3461d_ContentBits">
    <vt:lpwstr>2</vt:lpwstr>
  </property>
</Properties>
</file>