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3" r:id="rId1"/>
  </p:sldMasterIdLst>
  <p:notesMasterIdLst>
    <p:notesMasterId r:id="rId53"/>
  </p:notesMasterIdLst>
  <p:handoutMasterIdLst>
    <p:handoutMasterId r:id="rId54"/>
  </p:handoutMasterIdLst>
  <p:sldIdLst>
    <p:sldId id="781" r:id="rId2"/>
    <p:sldId id="718" r:id="rId3"/>
    <p:sldId id="719" r:id="rId4"/>
    <p:sldId id="721" r:id="rId5"/>
    <p:sldId id="720" r:id="rId6"/>
    <p:sldId id="722" r:id="rId7"/>
    <p:sldId id="723" r:id="rId8"/>
    <p:sldId id="724" r:id="rId9"/>
    <p:sldId id="725" r:id="rId10"/>
    <p:sldId id="726" r:id="rId11"/>
    <p:sldId id="727" r:id="rId12"/>
    <p:sldId id="728" r:id="rId13"/>
    <p:sldId id="730" r:id="rId14"/>
    <p:sldId id="729" r:id="rId15"/>
    <p:sldId id="731" r:id="rId16"/>
    <p:sldId id="732" r:id="rId17"/>
    <p:sldId id="733" r:id="rId18"/>
    <p:sldId id="734" r:id="rId19"/>
    <p:sldId id="735" r:id="rId20"/>
    <p:sldId id="736" r:id="rId21"/>
    <p:sldId id="737" r:id="rId22"/>
    <p:sldId id="738" r:id="rId23"/>
    <p:sldId id="739" r:id="rId24"/>
    <p:sldId id="740" r:id="rId25"/>
    <p:sldId id="741" r:id="rId26"/>
    <p:sldId id="743" r:id="rId27"/>
    <p:sldId id="742" r:id="rId28"/>
    <p:sldId id="744" r:id="rId29"/>
    <p:sldId id="745" r:id="rId30"/>
    <p:sldId id="768" r:id="rId31"/>
    <p:sldId id="747" r:id="rId32"/>
    <p:sldId id="769" r:id="rId33"/>
    <p:sldId id="771" r:id="rId34"/>
    <p:sldId id="772" r:id="rId35"/>
    <p:sldId id="774" r:id="rId36"/>
    <p:sldId id="770" r:id="rId37"/>
    <p:sldId id="780" r:id="rId38"/>
    <p:sldId id="766" r:id="rId39"/>
    <p:sldId id="767" r:id="rId40"/>
    <p:sldId id="754" r:id="rId41"/>
    <p:sldId id="753" r:id="rId42"/>
    <p:sldId id="775" r:id="rId43"/>
    <p:sldId id="776" r:id="rId44"/>
    <p:sldId id="777" r:id="rId45"/>
    <p:sldId id="778" r:id="rId46"/>
    <p:sldId id="779" r:id="rId47"/>
    <p:sldId id="756" r:id="rId48"/>
    <p:sldId id="761" r:id="rId49"/>
    <p:sldId id="755" r:id="rId50"/>
    <p:sldId id="765" r:id="rId51"/>
    <p:sldId id="764" r:id="rId52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443098C-A843-4A06-A2F5-ACBB795642F5}">
          <p14:sldIdLst>
            <p14:sldId id="781"/>
            <p14:sldId id="718"/>
            <p14:sldId id="719"/>
            <p14:sldId id="721"/>
            <p14:sldId id="720"/>
            <p14:sldId id="722"/>
            <p14:sldId id="723"/>
            <p14:sldId id="724"/>
            <p14:sldId id="725"/>
            <p14:sldId id="726"/>
            <p14:sldId id="727"/>
            <p14:sldId id="728"/>
            <p14:sldId id="730"/>
            <p14:sldId id="729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3"/>
            <p14:sldId id="742"/>
            <p14:sldId id="744"/>
            <p14:sldId id="745"/>
            <p14:sldId id="768"/>
            <p14:sldId id="747"/>
            <p14:sldId id="769"/>
            <p14:sldId id="771"/>
            <p14:sldId id="772"/>
            <p14:sldId id="774"/>
            <p14:sldId id="770"/>
            <p14:sldId id="780"/>
            <p14:sldId id="766"/>
            <p14:sldId id="767"/>
          </p14:sldIdLst>
        </p14:section>
        <p14:section name="Administration of an international registration" id="{FDF7A66A-4C7E-4FF0-9217-6BA756920635}">
          <p14:sldIdLst>
            <p14:sldId id="754"/>
            <p14:sldId id="753"/>
            <p14:sldId id="775"/>
            <p14:sldId id="776"/>
            <p14:sldId id="777"/>
            <p14:sldId id="778"/>
            <p14:sldId id="779"/>
            <p14:sldId id="756"/>
            <p14:sldId id="761"/>
            <p14:sldId id="755"/>
            <p14:sldId id="765"/>
            <p14:sldId id="7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E98"/>
    <a:srgbClr val="FEA403"/>
    <a:srgbClr val="2B59E3"/>
    <a:srgbClr val="70899B"/>
    <a:srgbClr val="EEA514"/>
    <a:srgbClr val="FE9E38"/>
    <a:srgbClr val="FE666D"/>
    <a:srgbClr val="FF5050"/>
    <a:srgbClr val="EEB83F"/>
    <a:srgbClr val="76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369" autoAdjust="0"/>
  </p:normalViewPr>
  <p:slideViewPr>
    <p:cSldViewPr>
      <p:cViewPr varScale="1">
        <p:scale>
          <a:sx n="119" d="100"/>
          <a:sy n="119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4A5E-45CB-4E51-9A61-CB461D707921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C747A-76D6-43BC-8787-E21FA64E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0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4CF7AA-B281-44EF-A0BF-C401EC6505C5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EDF249-B6C1-4CAC-B626-269F80D73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7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5E55A7-2D9E-417F-8BDB-4215A9FA9AAE}" type="slidenum">
              <a:rPr lang="en-US" altLang="en-US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051050" y="981075"/>
            <a:ext cx="3384550" cy="647700"/>
          </a:xfrm>
          <a:prstGeom prst="up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38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9D12-EEC8-464C-9E07-3C4BBEC48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7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4DB6-6D69-4D52-BA91-66A362723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6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2580-3603-4DFB-B2C3-B866B6A6DA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5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83E9-047E-4E16-A483-42F928A99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9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052FB-F878-44BE-ACF2-4E9DB7F0FF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1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FFC3-9636-46F1-8B11-069DF1250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FC49D-6FBF-45CB-B196-3B8E77317D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2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E3A0-E0CC-49BD-9B66-565E1E7330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7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76A37-2811-4B59-936C-706971971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6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F9484-4594-4E36-AA9E-2A8D9B7D7E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4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28" name="Line 8"/>
          <p:cNvSpPr>
            <a:spLocks noChangeShapeType="1"/>
          </p:cNvSpPr>
          <p:nvPr userDrawn="1"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610247-7848-49E6-A3AB-0A216006E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 userDrawn="1"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/>
              </a:rPr>
              <a:t> </a:t>
            </a:r>
          </a:p>
        </p:txBody>
      </p:sp>
      <p:sp>
        <p:nvSpPr>
          <p:cNvPr id="4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/>
              </a:rPr>
              <a:t>WIPO 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2078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ccess.wipo.int/erenewal_dm/IndexController?lang=EN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intdesigns@wipo.i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designdb/hague/en/" TargetMode="External"/><Relationship Id="rId2" Type="http://schemas.openxmlformats.org/officeDocument/2006/relationships/hyperlink" Target="http://www.wipo.int/haguebulletin/?locale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designdb/en/index.jsp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hague/en/contac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11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39" name="Line 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9940" name="Picture 2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71852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Line 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25" y="5876057"/>
            <a:ext cx="2159000" cy="64928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400" dirty="0" smtClean="0">
                <a:solidFill>
                  <a:srgbClr val="990033"/>
                </a:solidFill>
                <a:latin typeface="Arial Black" pitchFamily="34" charset="0"/>
              </a:rPr>
              <a:t>Geneva, </a:t>
            </a:r>
            <a:br>
              <a:rPr lang="en-US" altLang="en-US" sz="1400" dirty="0" smtClean="0">
                <a:solidFill>
                  <a:srgbClr val="990033"/>
                </a:solidFill>
                <a:latin typeface="Arial Black" pitchFamily="34" charset="0"/>
              </a:rPr>
            </a:br>
            <a:r>
              <a:rPr lang="en-US" altLang="en-US" sz="1400" dirty="0" smtClean="0">
                <a:solidFill>
                  <a:srgbClr val="990033"/>
                </a:solidFill>
                <a:latin typeface="Arial Black" pitchFamily="34" charset="0"/>
              </a:rPr>
              <a:t>July 19, 2018</a:t>
            </a:r>
            <a:br>
              <a:rPr lang="en-US" altLang="en-US" sz="1400" dirty="0" smtClean="0">
                <a:solidFill>
                  <a:srgbClr val="990033"/>
                </a:solidFill>
                <a:latin typeface="Arial Black" pitchFamily="34" charset="0"/>
              </a:rPr>
            </a:br>
            <a:endParaRPr lang="en-US" altLang="en-US" sz="1400" dirty="0" smtClean="0">
              <a:solidFill>
                <a:srgbClr val="990033"/>
              </a:solidFill>
              <a:latin typeface="Arial Black" pitchFamily="34" charset="0"/>
            </a:endParaRPr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1373303" y="5516562"/>
            <a:ext cx="41046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fr-CH" altLang="en-US" sz="1800" dirty="0" smtClean="0">
                <a:solidFill>
                  <a:srgbClr val="70899B"/>
                </a:solidFill>
              </a:rPr>
              <a:t>Quan-Ling Sim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fr-CH" altLang="en-US" sz="1800" dirty="0" smtClean="0">
                <a:solidFill>
                  <a:srgbClr val="70899B"/>
                </a:solidFill>
              </a:rPr>
              <a:t>Head, Operations Service</a:t>
            </a:r>
            <a:br>
              <a:rPr lang="fr-CH" altLang="en-US" sz="1800" dirty="0" smtClean="0">
                <a:solidFill>
                  <a:srgbClr val="70899B"/>
                </a:solidFill>
              </a:rPr>
            </a:br>
            <a:r>
              <a:rPr lang="fr-CH" altLang="en-US" sz="1800" dirty="0" smtClean="0">
                <a:solidFill>
                  <a:srgbClr val="70899B"/>
                </a:solidFill>
              </a:rPr>
              <a:t>The Hague Registry </a:t>
            </a:r>
            <a:endParaRPr lang="en-US" altLang="en-US" sz="1800" dirty="0" smtClean="0">
              <a:solidFill>
                <a:srgbClr val="70899B"/>
              </a:solidFill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373303" y="2931057"/>
            <a:ext cx="6769051" cy="20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b="1" kern="0" dirty="0" smtClean="0"/>
              <a:t>From Filing to Expiry:</a:t>
            </a:r>
          </a:p>
          <a:p>
            <a:pPr eaLnBrk="1" hangingPunct="1">
              <a:defRPr/>
            </a:pPr>
            <a:r>
              <a:rPr lang="en-US" altLang="en-US" sz="2600" b="1" kern="0" dirty="0" smtClean="0"/>
              <a:t>The Lifecycle of an International Registration</a:t>
            </a:r>
          </a:p>
        </p:txBody>
      </p:sp>
    </p:spTree>
    <p:extLst>
      <p:ext uri="{BB962C8B-B14F-4D97-AF65-F5344CB8AC3E}">
        <p14:creationId xmlns:p14="http://schemas.microsoft.com/office/powerpoint/2010/main" val="33516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contents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Creator (if not required by a designated Contracting Party)</a:t>
            </a:r>
          </a:p>
          <a:p>
            <a:r>
              <a:rPr lang="en-US" dirty="0"/>
              <a:t>Description (if not required by a designated Contracting Party)</a:t>
            </a:r>
          </a:p>
          <a:p>
            <a:r>
              <a:rPr lang="en-US" dirty="0"/>
              <a:t>Legends</a:t>
            </a:r>
          </a:p>
          <a:p>
            <a:r>
              <a:rPr lang="en-US" dirty="0"/>
              <a:t>Priority claim</a:t>
            </a:r>
          </a:p>
          <a:p>
            <a:r>
              <a:rPr lang="en-US" dirty="0"/>
              <a:t>Publication (immediate/deferred instead of standard)</a:t>
            </a:r>
          </a:p>
          <a:p>
            <a:r>
              <a:rPr lang="en-US" dirty="0"/>
              <a:t>International exhibition</a:t>
            </a:r>
          </a:p>
          <a:p>
            <a:r>
              <a:rPr lang="en-US" dirty="0"/>
              <a:t>Exceptions to lack of novelty (JP and KR)</a:t>
            </a:r>
          </a:p>
          <a:p>
            <a:r>
              <a:rPr lang="en-US" dirty="0"/>
              <a:t>Relation with the principle design (JP and KR)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contents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Appointment of a representative</a:t>
            </a:r>
          </a:p>
          <a:p>
            <a:r>
              <a:rPr lang="en-US" dirty="0"/>
              <a:t>Information on eligibility for protection (Information Disclosure Statement in the United States)</a:t>
            </a:r>
          </a:p>
          <a:p>
            <a:r>
              <a:rPr lang="en-US" dirty="0"/>
              <a:t>Economic status and certificate where applicable</a:t>
            </a:r>
          </a:p>
          <a:p>
            <a:r>
              <a:rPr lang="en-US" dirty="0"/>
              <a:t>Locarno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4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concerning the reproductions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</a:t>
            </a:r>
          </a:p>
          <a:p>
            <a:pPr lvl="1"/>
            <a:r>
              <a:rPr lang="en-US" dirty="0"/>
              <a:t>Max: 16cm x 16 cm</a:t>
            </a:r>
          </a:p>
          <a:p>
            <a:pPr lvl="1"/>
            <a:r>
              <a:rPr lang="en-US" dirty="0"/>
              <a:t>Min: One side at least 3cm</a:t>
            </a:r>
          </a:p>
          <a:p>
            <a:r>
              <a:rPr lang="en-US" dirty="0"/>
              <a:t>5mm left around the reproduction</a:t>
            </a:r>
          </a:p>
          <a:p>
            <a:r>
              <a:rPr lang="en-US" dirty="0"/>
              <a:t>Numbering</a:t>
            </a:r>
          </a:p>
          <a:p>
            <a:pPr lvl="1"/>
            <a:r>
              <a:rPr lang="en-US" dirty="0"/>
              <a:t>1.1, 1.2, 1.3, 2.1, 2.2, 2.3 (first number refers to the design, second number to the reproduction)</a:t>
            </a:r>
          </a:p>
          <a:p>
            <a:r>
              <a:rPr lang="en-US" dirty="0"/>
              <a:t>Can submit photographs or graphic representations in black/white and/or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concerning the reproductions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include other objects, accessories, person or animal</a:t>
            </a:r>
          </a:p>
          <a:p>
            <a:r>
              <a:rPr lang="en-US" dirty="0"/>
              <a:t>No technical drawings (axes &amp; dimension)</a:t>
            </a:r>
          </a:p>
          <a:p>
            <a:r>
              <a:rPr lang="en-US" dirty="0"/>
              <a:t>No explanatory text or legends in the representations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0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Photograph and/or graphic representation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133600"/>
            <a:ext cx="53244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581551"/>
            <a:ext cx="8229600" cy="1151705"/>
          </a:xfrm>
        </p:spPr>
        <p:txBody>
          <a:bodyPr/>
          <a:lstStyle/>
          <a:p>
            <a:r>
              <a:rPr lang="en-US" dirty="0"/>
              <a:t>Photograph and graphic representation can be included as one design (note: examining offices may issue objection)</a:t>
            </a:r>
          </a:p>
        </p:txBody>
      </p:sp>
    </p:spTree>
    <p:extLst>
      <p:ext uri="{BB962C8B-B14F-4D97-AF65-F5344CB8AC3E}">
        <p14:creationId xmlns:p14="http://schemas.microsoft.com/office/powerpoint/2010/main" val="165206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objects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00163"/>
            <a:ext cx="6934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28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drawing not permitted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27039"/>
            <a:ext cx="2088232" cy="2373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4" r="26533"/>
          <a:stretch/>
        </p:blipFill>
        <p:spPr>
          <a:xfrm>
            <a:off x="5796136" y="2301684"/>
            <a:ext cx="2468880" cy="242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2" r="9442"/>
          <a:stretch/>
        </p:blipFill>
        <p:spPr>
          <a:xfrm>
            <a:off x="3017520" y="2293976"/>
            <a:ext cx="2736304" cy="25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00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Matter which is shown in a reproduction but for which protection is not sought</a:t>
            </a:r>
          </a:p>
          <a:p>
            <a:pPr lvl="1"/>
            <a:r>
              <a:rPr lang="en-US" dirty="0"/>
              <a:t>Text in the description</a:t>
            </a:r>
          </a:p>
          <a:p>
            <a:pPr lvl="1"/>
            <a:r>
              <a:rPr lang="en-US" dirty="0"/>
              <a:t>Dotted or broken lines or coloring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4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 by coloring and description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57363"/>
            <a:ext cx="71437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2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 by broken lines and description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342557" cy="29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01317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DM/082544</a:t>
            </a:r>
            <a:br>
              <a:rPr lang="en-US" dirty="0"/>
            </a:br>
            <a:r>
              <a:rPr lang="en-US" dirty="0"/>
              <a:t>“No protection is sought for the matter shown in dotted lines”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3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Filing</a:t>
            </a:r>
          </a:p>
          <a:p>
            <a:r>
              <a:rPr lang="en-US" dirty="0"/>
              <a:t>Examination by the International Bureau</a:t>
            </a:r>
          </a:p>
          <a:p>
            <a:r>
              <a:rPr lang="en-US" dirty="0"/>
              <a:t>Maintenance of an International Registration</a:t>
            </a:r>
          </a:p>
          <a:p>
            <a:r>
              <a:rPr lang="en-US" dirty="0"/>
              <a:t>Changes to an International Registration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in most instances</a:t>
            </a:r>
          </a:p>
          <a:p>
            <a:pPr lvl="1"/>
            <a:r>
              <a:rPr lang="en-US" dirty="0"/>
              <a:t>Appearance of the design</a:t>
            </a:r>
          </a:p>
          <a:p>
            <a:pPr lvl="1"/>
            <a:r>
              <a:rPr lang="en-US" dirty="0"/>
              <a:t>Possible utilization</a:t>
            </a:r>
          </a:p>
          <a:p>
            <a:pPr lvl="1"/>
            <a:r>
              <a:rPr lang="en-US" dirty="0"/>
              <a:t>Omitted views</a:t>
            </a:r>
          </a:p>
          <a:p>
            <a:pPr lvl="1"/>
            <a:r>
              <a:rPr lang="en-US" dirty="0"/>
              <a:t>Disclaimer</a:t>
            </a:r>
          </a:p>
          <a:p>
            <a:pPr lvl="1"/>
            <a:r>
              <a:rPr lang="en-US" dirty="0"/>
              <a:t>Legends</a:t>
            </a:r>
          </a:p>
          <a:p>
            <a:r>
              <a:rPr lang="en-US" dirty="0"/>
              <a:t>Brief description is compulsory for Romania and Syria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84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04" y="1628800"/>
            <a:ext cx="50577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3933056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DM/095106, “</a:t>
            </a:r>
            <a:r>
              <a:rPr lang="en-GB" dirty="0"/>
              <a:t>Drive module assembly for vehicles”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5C43A57-CDF5-406F-B3FB-30F05DCF3729}"/>
              </a:ext>
            </a:extLst>
          </p:cNvPr>
          <p:cNvCxnSpPr>
            <a:cxnSpLocks/>
          </p:cNvCxnSpPr>
          <p:nvPr/>
        </p:nvCxnSpPr>
        <p:spPr bwMode="auto">
          <a:xfrm>
            <a:off x="2636097" y="3620085"/>
            <a:ext cx="554462" cy="0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9EC6907-B8C2-4623-91D7-6D94D96B6A43}"/>
              </a:ext>
            </a:extLst>
          </p:cNvPr>
          <p:cNvCxnSpPr>
            <a:cxnSpLocks/>
          </p:cNvCxnSpPr>
          <p:nvPr/>
        </p:nvCxnSpPr>
        <p:spPr bwMode="auto">
          <a:xfrm>
            <a:off x="4452923" y="3645024"/>
            <a:ext cx="258660" cy="0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A35BC62-4DCE-485D-A375-0A9F5B9E92E7}"/>
              </a:ext>
            </a:extLst>
          </p:cNvPr>
          <p:cNvCxnSpPr>
            <a:cxnSpLocks/>
          </p:cNvCxnSpPr>
          <p:nvPr/>
        </p:nvCxnSpPr>
        <p:spPr bwMode="auto">
          <a:xfrm>
            <a:off x="6147855" y="3645024"/>
            <a:ext cx="312979" cy="0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5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Omitted views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39582" cy="22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83515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DM/084264, “Watch dial”</a:t>
            </a:r>
          </a:p>
          <a:p>
            <a:pPr algn="l"/>
            <a:r>
              <a:rPr lang="en-US" dirty="0"/>
              <a:t>(Right side, top and bottom views can be omitted because they are identical or mirror image of the left side view)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17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utilization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231434" cy="297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65313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DM/084820, “Heel protector”</a:t>
            </a:r>
            <a:br>
              <a:rPr lang="en-US" dirty="0"/>
            </a:br>
            <a:r>
              <a:rPr lang="en-US" dirty="0"/>
              <a:t>Heel protection designed to protect the back of shoes or sandals against rubbing or damage while driving or traveling </a:t>
            </a:r>
            <a:r>
              <a:rPr lang="en-US" b="1" u="sng" dirty="0"/>
              <a:t>and to improve safe driving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5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indication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and usually generic name</a:t>
            </a:r>
          </a:p>
          <a:p>
            <a:pPr lvl="1"/>
            <a:r>
              <a:rPr lang="en-US" dirty="0"/>
              <a:t>Be as precise as possible</a:t>
            </a:r>
          </a:p>
          <a:p>
            <a:r>
              <a:rPr lang="en-US" dirty="0"/>
              <a:t>Check Hague Express for examples</a:t>
            </a:r>
          </a:p>
          <a:p>
            <a:pPr lvl="1"/>
            <a:r>
              <a:rPr lang="en-US" dirty="0"/>
              <a:t>Lighting device -&gt; Table lamp</a:t>
            </a:r>
          </a:p>
          <a:p>
            <a:pPr lvl="1"/>
            <a:r>
              <a:rPr lang="en-US" dirty="0"/>
              <a:t>Communication equipment -&gt; Mobile phone</a:t>
            </a:r>
          </a:p>
          <a:p>
            <a:pPr lvl="1"/>
            <a:r>
              <a:rPr lang="en-US" dirty="0"/>
              <a:t>Footwear article -&gt; Boot</a:t>
            </a:r>
          </a:p>
          <a:p>
            <a:r>
              <a:rPr lang="en-US" dirty="0"/>
              <a:t>One product indication per design</a:t>
            </a:r>
          </a:p>
          <a:p>
            <a:pPr lvl="1"/>
            <a:r>
              <a:rPr lang="en-US" dirty="0"/>
              <a:t>Carpets, mats or rugs -&gt; Bathroom mat</a:t>
            </a:r>
          </a:p>
          <a:p>
            <a:pPr lvl="1"/>
            <a:r>
              <a:rPr lang="en-US" dirty="0"/>
              <a:t>Footwear, socks or stockings -&gt; Golf shoes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0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indication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the product itself or part thereof</a:t>
            </a:r>
          </a:p>
          <a:p>
            <a:pPr lvl="1"/>
            <a:r>
              <a:rPr lang="en-US" dirty="0"/>
              <a:t>Chair, Chair seat</a:t>
            </a:r>
          </a:p>
          <a:p>
            <a:r>
              <a:rPr lang="en-US" dirty="0"/>
              <a:t>Industrial designs are classified according to the Locarno classification</a:t>
            </a:r>
          </a:p>
          <a:p>
            <a:pPr lvl="1"/>
            <a:r>
              <a:rPr lang="en-US" dirty="0"/>
              <a:t>Mono class system</a:t>
            </a:r>
          </a:p>
          <a:p>
            <a:pPr lvl="1"/>
            <a:r>
              <a:rPr lang="en-US" dirty="0"/>
              <a:t>Multiple designs can be included as long as they belong to the same class</a:t>
            </a:r>
          </a:p>
          <a:p>
            <a:pPr lvl="1"/>
            <a:r>
              <a:rPr lang="en-US" dirty="0"/>
              <a:t>If there are multiple Locarno classes, divisional applications are to be filed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89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 class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547813"/>
            <a:ext cx="63912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5310188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Class 6 (Furnishing)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7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classes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488750" cy="22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18573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3096344" cy="140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342900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Class 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2280" y="443711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Class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7844" y="552912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Class 26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14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by the International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examination by the International Bureau</a:t>
            </a:r>
          </a:p>
          <a:p>
            <a:r>
              <a:rPr lang="en-US" dirty="0"/>
              <a:t>Issuance of irregularity letter in case of defect</a:t>
            </a:r>
          </a:p>
          <a:p>
            <a:r>
              <a:rPr lang="en-US" dirty="0"/>
              <a:t>Time limit of 3 months to file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25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Irregularities affecting the filing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in a prescribed language (English, French, or Spanish)</a:t>
            </a:r>
          </a:p>
          <a:p>
            <a:r>
              <a:rPr lang="en-US" dirty="0"/>
              <a:t>No express or implicit indication that an international registration is being sought</a:t>
            </a:r>
          </a:p>
          <a:p>
            <a:r>
              <a:rPr lang="en-US" dirty="0"/>
              <a:t>No applicant details</a:t>
            </a:r>
          </a:p>
          <a:p>
            <a:r>
              <a:rPr lang="en-US" dirty="0"/>
              <a:t>No contact details</a:t>
            </a:r>
          </a:p>
          <a:p>
            <a:r>
              <a:rPr lang="en-US" dirty="0"/>
              <a:t>No reproductions</a:t>
            </a:r>
          </a:p>
          <a:p>
            <a:r>
              <a:rPr lang="en-US" dirty="0"/>
              <a:t>No designation of Contracting Party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1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Entitlements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Hague is a closed system governed by the 1960 and 1999 Acts</a:t>
            </a:r>
          </a:p>
          <a:p>
            <a:r>
              <a:rPr lang="en-US" dirty="0"/>
              <a:t>Entitlements</a:t>
            </a:r>
          </a:p>
          <a:p>
            <a:pPr lvl="1"/>
            <a:r>
              <a:rPr lang="en-US" dirty="0"/>
              <a:t>Nationality</a:t>
            </a:r>
          </a:p>
          <a:p>
            <a:pPr lvl="1"/>
            <a:r>
              <a:rPr lang="en-US" dirty="0"/>
              <a:t>Domicile</a:t>
            </a:r>
          </a:p>
          <a:p>
            <a:pPr lvl="1"/>
            <a:r>
              <a:rPr lang="en-US" dirty="0"/>
              <a:t>Real and effective commercial or industrial establishment</a:t>
            </a:r>
          </a:p>
          <a:p>
            <a:pPr lvl="1"/>
            <a:r>
              <a:rPr lang="en-US" dirty="0"/>
              <a:t>Habitual residence (1999 Act)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Irregularities affecting the registration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Creator: Romania</a:t>
            </a:r>
          </a:p>
          <a:p>
            <a:r>
              <a:rPr lang="en-US" dirty="0"/>
              <a:t>Description: Romania and Syria</a:t>
            </a:r>
          </a:p>
          <a:p>
            <a:r>
              <a:rPr lang="en-US" dirty="0"/>
              <a:t>Claim: United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38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examination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and training guide</a:t>
            </a:r>
          </a:p>
          <a:p>
            <a:r>
              <a:rPr lang="en-US" dirty="0"/>
              <a:t>Increased efficiency, consistency and predictability</a:t>
            </a:r>
          </a:p>
          <a:p>
            <a:r>
              <a:rPr lang="en-US" dirty="0"/>
              <a:t>Incorporates best practices and experience gained from reviewing refusals from Japan, Republic of Korea, and the United States</a:t>
            </a:r>
          </a:p>
          <a:p>
            <a:r>
              <a:rPr lang="en-US" dirty="0"/>
              <a:t>Preserve as many options as possible for Hague applicants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84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changes in examination practice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 Examination of the claim required by the United States of America</a:t>
            </a:r>
          </a:p>
          <a:p>
            <a:pPr lvl="1"/>
            <a:r>
              <a:rPr lang="en-US" dirty="0"/>
              <a:t>Formal check only (claim there/ not there)</a:t>
            </a:r>
          </a:p>
          <a:p>
            <a:r>
              <a:rPr lang="en-US" dirty="0"/>
              <a:t>(2) Late addition of priority claim</a:t>
            </a:r>
          </a:p>
          <a:p>
            <a:pPr lvl="1"/>
            <a:r>
              <a:rPr lang="en-US" dirty="0"/>
              <a:t>Priority claim has to be in the application at the time of filing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21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changes in examination practice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(3) Combined product (D097264)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0" y="2204864"/>
            <a:ext cx="5152913" cy="32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78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changes in examination practice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(4) Cross-section or enlarged views (D098942)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24944"/>
            <a:ext cx="2667896" cy="2097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420888"/>
            <a:ext cx="1344121" cy="38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16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changes in examination practice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(5) Color shown in reproductions may be disclaimed (D099926)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0" y="2875700"/>
            <a:ext cx="4303059" cy="20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02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changes in examination practice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(6) Reference views require a textual or graphical disclaimer (D098930)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89448"/>
            <a:ext cx="5095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64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A33F0-39E5-4D64-90C2-51B95D34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Registration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F83CD-D677-4609-980C-B3A7D4FE0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Registration certificate </a:t>
            </a:r>
          </a:p>
          <a:p>
            <a:r>
              <a:rPr lang="en-US" dirty="0"/>
              <a:t>Publication in the Gazette (immediate, standard, deferred) and availability in Hague Express</a:t>
            </a:r>
          </a:p>
          <a:p>
            <a:r>
              <a:rPr lang="en-US" dirty="0"/>
              <a:t>Communication to the Offices 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1FD2BE-BA0D-4FD0-BC72-FC2384E2B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40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month refusal period for non-examining Offices</a:t>
            </a:r>
          </a:p>
          <a:p>
            <a:r>
              <a:rPr lang="en-US" dirty="0"/>
              <a:t>12 months for examining Offices (primarily JPO, KIPO and USPTO) or Offices with an opposition period (e.g., TURKPATENT)</a:t>
            </a:r>
          </a:p>
          <a:p>
            <a:r>
              <a:rPr lang="en-US" dirty="0"/>
              <a:t>If no refusal issued, grant is automatic</a:t>
            </a:r>
          </a:p>
          <a:p>
            <a:pPr lvl="1"/>
            <a:r>
              <a:rPr lang="en-US" dirty="0"/>
              <a:t>Contracting Parties may provide a Statement of Grant of Protection (particularly Examining Offices such as the JPO, KIPO and USPTO)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86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refusals by the International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to the number of the international registration</a:t>
            </a:r>
          </a:p>
          <a:p>
            <a:r>
              <a:rPr lang="en-US" dirty="0"/>
              <a:t>Grounds of refusal</a:t>
            </a:r>
          </a:p>
          <a:p>
            <a:r>
              <a:rPr lang="en-US" dirty="0"/>
              <a:t>Sent to the International Bureau within the time limit</a:t>
            </a:r>
          </a:p>
          <a:p>
            <a:r>
              <a:rPr lang="en-US" dirty="0"/>
              <a:t>If the refusal is in order, it is recorded and communicated to the holder by the International Bureau</a:t>
            </a:r>
          </a:p>
          <a:p>
            <a:r>
              <a:rPr lang="en-US" dirty="0"/>
              <a:t>If the refusal is out of time, Office is informed that refusal is not recorded with copy of the refusal sent to the holder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1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1960 and 1999 Acts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1960 Act only: Belize, Morocco, and Suriname</a:t>
            </a:r>
          </a:p>
          <a:p>
            <a:r>
              <a:rPr lang="en-US" dirty="0"/>
              <a:t>1999 Act: all other (1960/1999) countries either individually or by virtue of membership in the European Union (EU) or OAPI</a:t>
            </a:r>
          </a:p>
          <a:p>
            <a:pPr lvl="1"/>
            <a:r>
              <a:rPr lang="en-US" dirty="0"/>
              <a:t>Japan, Republic of Korea, United States</a:t>
            </a:r>
          </a:p>
          <a:p>
            <a:pPr lvl="1"/>
            <a:r>
              <a:rPr lang="en-US" dirty="0"/>
              <a:t>EU: Belgium, Greece, Italy, Luxembourg, Netherlands, + other EU countries</a:t>
            </a:r>
          </a:p>
          <a:p>
            <a:pPr lvl="1"/>
            <a:r>
              <a:rPr lang="en-US" dirty="0"/>
              <a:t>OAPI: Benin, Côte d’Ivoire, Gabon, Mali, Niger, Senegal </a:t>
            </a:r>
          </a:p>
          <a:p>
            <a:pPr lvl="1"/>
            <a:r>
              <a:rPr lang="en-US" dirty="0"/>
              <a:t>+ other countries, e.g., Russian Federation, United Kingdom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DM/3</a:t>
            </a:r>
          </a:p>
          <a:p>
            <a:r>
              <a:rPr lang="en-US" dirty="0"/>
              <a:t>Limitation of protection for some designs in some or all Contracting Parties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0" y="4376393"/>
            <a:ext cx="6680944" cy="143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015251"/>
            <a:ext cx="7668343" cy="11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866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Renunciation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DM/5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29" y="2348880"/>
            <a:ext cx="5990059" cy="38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77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Duration of protection</a:t>
            </a:r>
          </a:p>
          <a:p>
            <a:pPr lvl="1"/>
            <a:r>
              <a:rPr lang="en-US" dirty="0"/>
              <a:t>Initial term: 5 years</a:t>
            </a:r>
          </a:p>
          <a:p>
            <a:pPr lvl="1"/>
            <a:r>
              <a:rPr lang="en-US" dirty="0"/>
              <a:t>Renewal period: every 5 years</a:t>
            </a:r>
          </a:p>
          <a:p>
            <a:pPr lvl="1"/>
            <a:r>
              <a:rPr lang="en-US" dirty="0"/>
              <a:t>Minimum duration</a:t>
            </a:r>
          </a:p>
          <a:p>
            <a:pPr lvl="2"/>
            <a:r>
              <a:rPr lang="en-US" dirty="0"/>
              <a:t>1960 Act: 10 years</a:t>
            </a:r>
          </a:p>
          <a:p>
            <a:pPr lvl="2"/>
            <a:r>
              <a:rPr lang="en-US" dirty="0"/>
              <a:t>1999 Act: 15 years</a:t>
            </a:r>
          </a:p>
          <a:p>
            <a:pPr lvl="1"/>
            <a:r>
              <a:rPr lang="en-US" dirty="0"/>
              <a:t>Maximum duration may be longer in each Contracting Party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66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Renewal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</a:t>
            </a:r>
          </a:p>
          <a:p>
            <a:r>
              <a:rPr lang="en-US" dirty="0"/>
              <a:t>Partial</a:t>
            </a:r>
          </a:p>
          <a:p>
            <a:pPr lvl="1"/>
            <a:r>
              <a:rPr lang="en-US" dirty="0"/>
              <a:t>For some designated Contracting Parties</a:t>
            </a:r>
          </a:p>
          <a:p>
            <a:pPr lvl="1"/>
            <a:r>
              <a:rPr lang="en-US" dirty="0"/>
              <a:t>For some designs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95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DM/4 Form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"/>
          <a:stretch/>
        </p:blipFill>
        <p:spPr bwMode="auto">
          <a:xfrm>
            <a:off x="1043608" y="1412776"/>
            <a:ext cx="6858000" cy="456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85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Renewal tips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WIPO will send a reminder 6 months prior to expiry</a:t>
            </a:r>
          </a:p>
          <a:p>
            <a:r>
              <a:rPr lang="en-US" dirty="0">
                <a:hlinkClick r:id="rId2"/>
              </a:rPr>
              <a:t>Use E-renewal</a:t>
            </a:r>
            <a:endParaRPr lang="en-US" dirty="0"/>
          </a:p>
          <a:p>
            <a:pPr lvl="1"/>
            <a:r>
              <a:rPr lang="en-US" dirty="0"/>
              <a:t>Pay between 0-3 months before and renewal is automatic</a:t>
            </a:r>
          </a:p>
          <a:p>
            <a:pPr lvl="1"/>
            <a:r>
              <a:rPr lang="en-US" dirty="0"/>
              <a:t>Any concurrent transaction will block automatic renewal</a:t>
            </a:r>
          </a:p>
          <a:p>
            <a:pPr lvl="1"/>
            <a:r>
              <a:rPr lang="en-US" dirty="0"/>
              <a:t>Payment between 3-6 months (e.g., with WIPO current account) will be deemed premature and will require manual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99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Renewal tips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Renewals still possible even after expiry of minimum period of protection</a:t>
            </a:r>
          </a:p>
          <a:p>
            <a:r>
              <a:rPr lang="en-US" dirty="0"/>
              <a:t>Renewal still possible even if refusal is recorded</a:t>
            </a:r>
          </a:p>
          <a:p>
            <a:r>
              <a:rPr lang="en-US" dirty="0"/>
              <a:t>No renewal possible in cases of renunciation, limitation, or invalidation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06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DM/2</a:t>
            </a:r>
          </a:p>
          <a:p>
            <a:r>
              <a:rPr lang="en-US" dirty="0"/>
              <a:t>Can be presented by the current holder (recommended)</a:t>
            </a:r>
          </a:p>
          <a:p>
            <a:r>
              <a:rPr lang="en-US" dirty="0"/>
              <a:t>Can be presented by the new holder</a:t>
            </a:r>
          </a:p>
          <a:p>
            <a:pPr lvl="1"/>
            <a:r>
              <a:rPr lang="en-US" dirty="0"/>
              <a:t>Proof of entitlement (e.g. attestation from a competent authority)</a:t>
            </a:r>
          </a:p>
          <a:p>
            <a:r>
              <a:rPr lang="en-US" dirty="0"/>
              <a:t>Common treaty between new owner and each Contracting Party</a:t>
            </a:r>
          </a:p>
          <a:p>
            <a:r>
              <a:rPr lang="en-US" dirty="0"/>
              <a:t>Transfer between 1960 </a:t>
            </a:r>
            <a:r>
              <a:rPr lang="en-US"/>
              <a:t>and </a:t>
            </a:r>
            <a:r>
              <a:rPr lang="en-US" smtClean="0"/>
              <a:t>1999 </a:t>
            </a:r>
            <a:r>
              <a:rPr lang="en-US" dirty="0"/>
              <a:t>Acts is complicated</a:t>
            </a:r>
          </a:p>
          <a:p>
            <a:r>
              <a:rPr lang="en-US" dirty="0"/>
              <a:t>New agent can be appointed by new owner if transfer is in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494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DM/6 (Change in name or address of the holder)</a:t>
            </a:r>
          </a:p>
          <a:p>
            <a:r>
              <a:rPr lang="en-US" dirty="0"/>
              <a:t>Form DM/7 (Appointment of a representative)</a:t>
            </a:r>
          </a:p>
          <a:p>
            <a:r>
              <a:rPr lang="en-US" dirty="0"/>
              <a:t>Form DM/8 (Change in name or address of the representative)</a:t>
            </a:r>
          </a:p>
          <a:p>
            <a:r>
              <a:rPr lang="en-US" dirty="0"/>
              <a:t>Form DM/9 (Cancellation of appointment of the representative)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87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Forms to the International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Hague Contact Form upload (to be launched shortly)</a:t>
            </a:r>
          </a:p>
          <a:p>
            <a:r>
              <a:rPr lang="en-US" dirty="0"/>
              <a:t>Send to </a:t>
            </a:r>
            <a:r>
              <a:rPr lang="en-US" dirty="0">
                <a:hlinkClick r:id="rId2"/>
              </a:rPr>
              <a:t>intdesigns@wipo.int</a:t>
            </a:r>
            <a:r>
              <a:rPr lang="en-US" dirty="0"/>
              <a:t> (temporary solution)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7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1960 and 1999 Acts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1960/1999: Albania, Bulgaria, Croatia, DPR Korea, France, Georgia, Germany, Hungary, Kyrgyzstan, Liechtenstein, Moldova, Monaco, Mongolia, Montenegro, North Korea, Romania, Serbia, Slovenia, Switzerland, FYROM,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Bulletin and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Designs Bulletin</a:t>
            </a:r>
          </a:p>
          <a:p>
            <a:pPr lvl="1"/>
            <a:r>
              <a:rPr lang="en-US" dirty="0">
                <a:hlinkClick r:id="rId2"/>
              </a:rPr>
              <a:t>http://www.wipo.int/haguebulletin/?locale=en</a:t>
            </a:r>
            <a:endParaRPr lang="en-US" dirty="0"/>
          </a:p>
          <a:p>
            <a:r>
              <a:rPr lang="en-US" dirty="0"/>
              <a:t>Hague Express</a:t>
            </a:r>
          </a:p>
          <a:p>
            <a:pPr lvl="1"/>
            <a:r>
              <a:rPr lang="en-US" dirty="0">
                <a:hlinkClick r:id="rId3"/>
              </a:rPr>
              <a:t>http://www.wipo.int/designdb/hague/en/</a:t>
            </a:r>
            <a:endParaRPr lang="en-US" dirty="0"/>
          </a:p>
          <a:p>
            <a:r>
              <a:rPr lang="en-US" dirty="0"/>
              <a:t>Global Designs Database</a:t>
            </a:r>
          </a:p>
          <a:p>
            <a:pPr lvl="1"/>
            <a:r>
              <a:rPr lang="en-US" dirty="0">
                <a:hlinkClick r:id="rId4"/>
              </a:rPr>
              <a:t>http://www.wipo.int/designdb/en/index.jsp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49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Hague “Contact Us”</a:t>
            </a:r>
          </a:p>
          <a:p>
            <a:pPr lvl="1"/>
            <a:r>
              <a:rPr lang="en-US" dirty="0">
                <a:hlinkClick r:id="rId2"/>
              </a:rPr>
              <a:t>http://www.wipo.int/hague/en/contact</a:t>
            </a:r>
            <a:endParaRPr lang="en-US" dirty="0"/>
          </a:p>
          <a:p>
            <a:r>
              <a:rPr lang="en-US" dirty="0"/>
              <a:t>Hague Customer Service</a:t>
            </a:r>
          </a:p>
          <a:p>
            <a:pPr lvl="1"/>
            <a:r>
              <a:rPr lang="de-DE" dirty="0"/>
              <a:t>Tel: +41 22 338 7575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5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1960 Act: 1960 Contracting Parties only</a:t>
            </a:r>
          </a:p>
          <a:p>
            <a:r>
              <a:rPr lang="en-US" dirty="0"/>
              <a:t>1960/1999 Acts: 1960, 1960/1999, 1999 Contracting Parties</a:t>
            </a:r>
          </a:p>
          <a:p>
            <a:r>
              <a:rPr lang="en-US" dirty="0"/>
              <a:t>1999 Act: 1960/1999 and 1999 Contracting Parties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International Bureau or indirect filing (e.g. Japan, Republic of Korea, Russian Federation, United States)</a:t>
            </a:r>
          </a:p>
          <a:p>
            <a:r>
              <a:rPr lang="en-US" dirty="0"/>
              <a:t>File electronically!</a:t>
            </a:r>
          </a:p>
          <a:p>
            <a:r>
              <a:rPr lang="en-US" dirty="0"/>
              <a:t>English, French, or Spanish</a:t>
            </a:r>
          </a:p>
          <a:p>
            <a:r>
              <a:rPr lang="en-US" dirty="0"/>
              <a:t>No need for an earlier national application</a:t>
            </a:r>
          </a:p>
          <a:p>
            <a:r>
              <a:rPr lang="en-US" dirty="0"/>
              <a:t>Designation of Contracting Parties at time of filing (no subsequent designation possible)</a:t>
            </a:r>
          </a:p>
          <a:p>
            <a:r>
              <a:rPr lang="en-US" dirty="0"/>
              <a:t>Be aware of declarations made by Contracting Parties (e.g., creator, deferment of publication, oath/declaration, special reproductions, claim, description,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contents of an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Applicant details</a:t>
            </a:r>
          </a:p>
          <a:p>
            <a:r>
              <a:rPr lang="en-US" dirty="0"/>
              <a:t>Reproductions (can include up to 100 designs)</a:t>
            </a:r>
          </a:p>
          <a:p>
            <a:r>
              <a:rPr lang="en-US" dirty="0"/>
              <a:t>Product indication</a:t>
            </a:r>
          </a:p>
          <a:p>
            <a:r>
              <a:rPr lang="en-US" dirty="0"/>
              <a:t>Designation of Contracting Parties</a:t>
            </a:r>
          </a:p>
          <a:p>
            <a:r>
              <a:rPr lang="en-US" dirty="0"/>
              <a:t>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mandatory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Contracting Parties may have additional requirements</a:t>
            </a:r>
          </a:p>
          <a:p>
            <a:pPr lvl="1"/>
            <a:r>
              <a:rPr lang="en-US" dirty="0"/>
              <a:t>Creator</a:t>
            </a:r>
          </a:p>
          <a:p>
            <a:pPr lvl="2"/>
            <a:r>
              <a:rPr lang="en-US" dirty="0"/>
              <a:t>Romania</a:t>
            </a:r>
          </a:p>
          <a:p>
            <a:pPr lvl="2"/>
            <a:r>
              <a:rPr lang="en-US" dirty="0"/>
              <a:t>National requirement: (see Box 11 of DM1)</a:t>
            </a:r>
          </a:p>
          <a:p>
            <a:pPr lvl="1"/>
            <a:r>
              <a:rPr lang="en-US" dirty="0"/>
              <a:t>Description (Romania, Syria)</a:t>
            </a:r>
          </a:p>
          <a:p>
            <a:pPr lvl="1"/>
            <a:r>
              <a:rPr lang="en-US" dirty="0"/>
              <a:t>Oath/declaration of the creator (United States only)</a:t>
            </a:r>
          </a:p>
          <a:p>
            <a:pPr lvl="1"/>
            <a:r>
              <a:rPr lang="en-US" dirty="0"/>
              <a:t>Claim (United States only)</a:t>
            </a:r>
          </a:p>
          <a:p>
            <a:pPr lvl="1"/>
            <a:r>
              <a:rPr lang="en-US" dirty="0"/>
              <a:t>Individual designation fee payable in two parts (United States only)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ague PowerPoint template EN">
  <a:themeElements>
    <a:clrScheme name="Hague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Hague PowerPoint template 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Hague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gue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gue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gue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gue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gue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Hague PowerPoint template EN_2015</Template>
  <TotalTime>37188</TotalTime>
  <Words>1647</Words>
  <Application>Microsoft Office PowerPoint</Application>
  <PresentationFormat>On-screen Show (4:3)</PresentationFormat>
  <Paragraphs>283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1_Hague PowerPoint template EN</vt:lpstr>
      <vt:lpstr>PowerPoint Presentation</vt:lpstr>
      <vt:lpstr>Outline</vt:lpstr>
      <vt:lpstr>Filing Entitlements</vt:lpstr>
      <vt:lpstr>1960 and 1999 Acts (1)</vt:lpstr>
      <vt:lpstr>1960 and 1999 Acts (2) </vt:lpstr>
      <vt:lpstr>Designations</vt:lpstr>
      <vt:lpstr>How to file?</vt:lpstr>
      <vt:lpstr>Mandatory contents of an application</vt:lpstr>
      <vt:lpstr>Additional mandatory contents</vt:lpstr>
      <vt:lpstr>Optional contents (1)</vt:lpstr>
      <vt:lpstr>Optional contents (2)</vt:lpstr>
      <vt:lpstr>Requirements concerning the reproductions (1)</vt:lpstr>
      <vt:lpstr>Requirements concerning the reproductions (2)</vt:lpstr>
      <vt:lpstr>Photograph and/or graphic representation</vt:lpstr>
      <vt:lpstr>Other objects</vt:lpstr>
      <vt:lpstr>Technical drawing not permitted</vt:lpstr>
      <vt:lpstr>Disclaimer</vt:lpstr>
      <vt:lpstr>Disclaimer by coloring and description</vt:lpstr>
      <vt:lpstr>Disclaimer by broken lines and description</vt:lpstr>
      <vt:lpstr>Description</vt:lpstr>
      <vt:lpstr>Legends</vt:lpstr>
      <vt:lpstr>Omitted views</vt:lpstr>
      <vt:lpstr>Possible utilization</vt:lpstr>
      <vt:lpstr>Product indication (1)</vt:lpstr>
      <vt:lpstr>Product indication (2)</vt:lpstr>
      <vt:lpstr>Mono class</vt:lpstr>
      <vt:lpstr>Multiple classes</vt:lpstr>
      <vt:lpstr>Examination by the International Bureau</vt:lpstr>
      <vt:lpstr>Irregularities affecting the filing date</vt:lpstr>
      <vt:lpstr>Irregularities affecting the registration date</vt:lpstr>
      <vt:lpstr>Revised examination guidelines</vt:lpstr>
      <vt:lpstr>Main changes in examination practice (1)</vt:lpstr>
      <vt:lpstr>Main changes in examination practice (2)</vt:lpstr>
      <vt:lpstr>Main changes in examination practice (3)</vt:lpstr>
      <vt:lpstr>Main changes in examination practice (4)</vt:lpstr>
      <vt:lpstr>Main changes in examination practice (5)</vt:lpstr>
      <vt:lpstr>International Registration</vt:lpstr>
      <vt:lpstr>Refusals</vt:lpstr>
      <vt:lpstr>Examination of refusals by the International Bureau</vt:lpstr>
      <vt:lpstr>Limitation</vt:lpstr>
      <vt:lpstr>Renunciation</vt:lpstr>
      <vt:lpstr>Renewal</vt:lpstr>
      <vt:lpstr>Scope of Renewal</vt:lpstr>
      <vt:lpstr>DM/4 Form</vt:lpstr>
      <vt:lpstr>Renewal tips (1)</vt:lpstr>
      <vt:lpstr>Renewal tips (2)</vt:lpstr>
      <vt:lpstr>Change of Ownership</vt:lpstr>
      <vt:lpstr>Other transactions</vt:lpstr>
      <vt:lpstr>Sending Forms to the International Bureau</vt:lpstr>
      <vt:lpstr>Bulletin and Databases</vt:lpstr>
      <vt:lpstr>Questions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Hague System for the International Registration of Industrial Designs</dc:title>
  <dc:creator>STANIEV Andrii</dc:creator>
  <cp:keywords>FOUO</cp:keywords>
  <cp:lastModifiedBy>FRICOT Karine</cp:lastModifiedBy>
  <cp:revision>914</cp:revision>
  <cp:lastPrinted>2018-07-10T09:40:19Z</cp:lastPrinted>
  <dcterms:created xsi:type="dcterms:W3CDTF">2015-02-16T09:28:25Z</dcterms:created>
  <dcterms:modified xsi:type="dcterms:W3CDTF">2018-07-20T05:56:10Z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4c0d3e66-2197-43c0-8f8e-7160c3f43797</vt:lpwstr>
  </property>
  <property fmtid="{D5CDD505-2E9C-101B-9397-08002B2CF9AE}" pid="3" name="Classification">
    <vt:lpwstr>FOUO</vt:lpwstr>
  </property>
  <property fmtid="{D5CDD505-2E9C-101B-9397-08002B2CF9AE}" pid="4" name="VisualMarkings">
    <vt:lpwstr>Footer</vt:lpwstr>
  </property>
</Properties>
</file>