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9"/>
  </p:notesMasterIdLst>
  <p:handoutMasterIdLst>
    <p:handoutMasterId r:id="rId30"/>
  </p:handoutMasterIdLst>
  <p:sldIdLst>
    <p:sldId id="256" r:id="rId2"/>
    <p:sldId id="257" r:id="rId3"/>
    <p:sldId id="270" r:id="rId4"/>
    <p:sldId id="258" r:id="rId5"/>
    <p:sldId id="259" r:id="rId6"/>
    <p:sldId id="264" r:id="rId7"/>
    <p:sldId id="265" r:id="rId8"/>
    <p:sldId id="266" r:id="rId9"/>
    <p:sldId id="267" r:id="rId10"/>
    <p:sldId id="302" r:id="rId11"/>
    <p:sldId id="268" r:id="rId12"/>
    <p:sldId id="307" r:id="rId13"/>
    <p:sldId id="308" r:id="rId14"/>
    <p:sldId id="309" r:id="rId15"/>
    <p:sldId id="310" r:id="rId16"/>
    <p:sldId id="311" r:id="rId17"/>
    <p:sldId id="312" r:id="rId18"/>
    <p:sldId id="313" r:id="rId19"/>
    <p:sldId id="314" r:id="rId20"/>
    <p:sldId id="315" r:id="rId21"/>
    <p:sldId id="316" r:id="rId22"/>
    <p:sldId id="317" r:id="rId23"/>
    <p:sldId id="318" r:id="rId24"/>
    <p:sldId id="319" r:id="rId25"/>
    <p:sldId id="320" r:id="rId26"/>
    <p:sldId id="321" r:id="rId27"/>
    <p:sldId id="300" r:id="rId28"/>
  </p:sldIdLst>
  <p:sldSz cx="9144000" cy="6858000" type="screen4x3"/>
  <p:notesSz cx="6858000" cy="9144000"/>
  <p:defaultTextStyle>
    <a:defPPr>
      <a:defRPr lang="hu-HU"/>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19" autoAdjust="0"/>
    <p:restoredTop sz="89947" autoAdjust="0"/>
  </p:normalViewPr>
  <p:slideViewPr>
    <p:cSldViewPr>
      <p:cViewPr varScale="1">
        <p:scale>
          <a:sx n="66" d="100"/>
          <a:sy n="66" d="100"/>
        </p:scale>
        <p:origin x="-64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Élőfej helye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hu-HU"/>
          </a:p>
        </p:txBody>
      </p:sp>
      <p:sp>
        <p:nvSpPr>
          <p:cNvPr id="3" name="Dátum hely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115420C2-709F-46C7-91B6-32E86AD175D7}" type="datetimeFigureOut">
              <a:rPr lang="hu-HU"/>
              <a:pPr>
                <a:defRPr/>
              </a:pPr>
              <a:t>2010. 08. 20.</a:t>
            </a:fld>
            <a:endParaRPr lang="hu-HU"/>
          </a:p>
        </p:txBody>
      </p:sp>
      <p:sp>
        <p:nvSpPr>
          <p:cNvPr id="4" name="Élőláb hely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hu-HU"/>
          </a:p>
        </p:txBody>
      </p:sp>
      <p:sp>
        <p:nvSpPr>
          <p:cNvPr id="5" name="Dia számának hely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D82CEEA0-0348-4957-BF35-E20CC9AA8FF5}" type="slidenum">
              <a:rPr lang="hu-HU"/>
              <a:pPr>
                <a:defRPr/>
              </a:pPr>
              <a:t>‹#›</a:t>
            </a:fld>
            <a:endParaRPr lang="hu-HU"/>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Élőfej helye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hu-HU"/>
          </a:p>
        </p:txBody>
      </p:sp>
      <p:sp>
        <p:nvSpPr>
          <p:cNvPr id="3" name="Dátum helye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1F3F3CA1-6D44-4263-81EC-0EFAD1FF6913}" type="datetimeFigureOut">
              <a:rPr lang="hu-HU"/>
              <a:pPr>
                <a:defRPr/>
              </a:pPr>
              <a:t>2010. 08. 20.</a:t>
            </a:fld>
            <a:endParaRPr lang="hu-HU"/>
          </a:p>
        </p:txBody>
      </p:sp>
      <p:sp>
        <p:nvSpPr>
          <p:cNvPr id="4" name="Diakép hely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hu-HU" noProof="0"/>
          </a:p>
        </p:txBody>
      </p:sp>
      <p:sp>
        <p:nvSpPr>
          <p:cNvPr id="5" name="Jegyzetek hely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hu-HU" noProof="0" smtClean="0"/>
              <a:t>Mintaszöveg szerkesztése</a:t>
            </a:r>
          </a:p>
          <a:p>
            <a:pPr lvl="1"/>
            <a:r>
              <a:rPr lang="hu-HU" noProof="0" smtClean="0"/>
              <a:t>Második szint</a:t>
            </a:r>
          </a:p>
          <a:p>
            <a:pPr lvl="2"/>
            <a:r>
              <a:rPr lang="hu-HU" noProof="0" smtClean="0"/>
              <a:t>Harmadik szint</a:t>
            </a:r>
          </a:p>
          <a:p>
            <a:pPr lvl="3"/>
            <a:r>
              <a:rPr lang="hu-HU" noProof="0" smtClean="0"/>
              <a:t>Negyedik szint</a:t>
            </a:r>
          </a:p>
          <a:p>
            <a:pPr lvl="4"/>
            <a:r>
              <a:rPr lang="hu-HU" noProof="0" smtClean="0"/>
              <a:t>Ötödik szint</a:t>
            </a:r>
            <a:endParaRPr lang="hu-HU" noProof="0"/>
          </a:p>
        </p:txBody>
      </p:sp>
      <p:sp>
        <p:nvSpPr>
          <p:cNvPr id="6" name="Élőláb hely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hu-HU"/>
          </a:p>
        </p:txBody>
      </p:sp>
      <p:sp>
        <p:nvSpPr>
          <p:cNvPr id="7" name="Dia számának hely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D290AC95-CD82-4BDF-8FC6-5C1190A3AE2B}" type="slidenum">
              <a:rPr lang="hu-HU"/>
              <a:pPr>
                <a:defRPr/>
              </a:pPr>
              <a:t>‹#›</a:t>
            </a:fld>
            <a:endParaRPr lang="hu-HU"/>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2" name="Cím 1"/>
          <p:cNvSpPr>
            <a:spLocks noGrp="1"/>
          </p:cNvSpPr>
          <p:nvPr>
            <p:ph type="ctrTitle"/>
          </p:nvPr>
        </p:nvSpPr>
        <p:spPr>
          <a:xfrm>
            <a:off x="685800" y="2130425"/>
            <a:ext cx="7772400" cy="1470025"/>
          </a:xfrm>
        </p:spPr>
        <p:txBody>
          <a:bodyPr/>
          <a:lstStyle/>
          <a:p>
            <a:r>
              <a:rPr lang="hu-HU" smtClean="0"/>
              <a:t>Mintacím szerkesztése</a:t>
            </a:r>
            <a:endParaRPr lang="hu-HU"/>
          </a:p>
        </p:txBody>
      </p:sp>
      <p:sp>
        <p:nvSpPr>
          <p:cNvPr id="3" name="Alcím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u-HU" smtClean="0"/>
              <a:t>Alcím mintájának szerkesztése</a:t>
            </a:r>
            <a:endParaRPr lang="hu-HU"/>
          </a:p>
        </p:txBody>
      </p:sp>
      <p:sp>
        <p:nvSpPr>
          <p:cNvPr id="4" name="Dátum helye 3"/>
          <p:cNvSpPr>
            <a:spLocks noGrp="1"/>
          </p:cNvSpPr>
          <p:nvPr>
            <p:ph type="dt" sz="half" idx="10"/>
          </p:nvPr>
        </p:nvSpPr>
        <p:spPr/>
        <p:txBody>
          <a:bodyPr/>
          <a:lstStyle>
            <a:lvl1pPr>
              <a:defRPr/>
            </a:lvl1pPr>
          </a:lstStyle>
          <a:p>
            <a:pPr>
              <a:defRPr/>
            </a:pPr>
            <a:fld id="{B551988A-605E-46CA-ABD9-2200F962318A}" type="datetime1">
              <a:rPr lang="hu-HU"/>
              <a:pPr>
                <a:defRPr/>
              </a:pPr>
              <a:t>2010. 08. 20.</a:t>
            </a:fld>
            <a:endParaRPr lang="hu-HU"/>
          </a:p>
        </p:txBody>
      </p:sp>
      <p:sp>
        <p:nvSpPr>
          <p:cNvPr id="5" name="Élőláb helye 4"/>
          <p:cNvSpPr>
            <a:spLocks noGrp="1"/>
          </p:cNvSpPr>
          <p:nvPr>
            <p:ph type="ftr" sz="quarter" idx="11"/>
          </p:nvPr>
        </p:nvSpPr>
        <p:spPr/>
        <p:txBody>
          <a:bodyPr/>
          <a:lstStyle>
            <a:lvl1pPr>
              <a:defRPr/>
            </a:lvl1pPr>
          </a:lstStyle>
          <a:p>
            <a:pPr>
              <a:defRPr/>
            </a:pPr>
            <a:r>
              <a:rPr lang="pt-BR"/>
              <a:t>M. Ficsor, Mangalia, August 25-27, 2010</a:t>
            </a:r>
            <a:endParaRPr lang="hu-HU"/>
          </a:p>
        </p:txBody>
      </p:sp>
      <p:sp>
        <p:nvSpPr>
          <p:cNvPr id="6" name="Dia számának helye 5"/>
          <p:cNvSpPr>
            <a:spLocks noGrp="1"/>
          </p:cNvSpPr>
          <p:nvPr>
            <p:ph type="sldNum" sz="quarter" idx="12"/>
          </p:nvPr>
        </p:nvSpPr>
        <p:spPr/>
        <p:txBody>
          <a:bodyPr/>
          <a:lstStyle>
            <a:lvl1pPr>
              <a:defRPr/>
            </a:lvl1pPr>
          </a:lstStyle>
          <a:p>
            <a:pPr>
              <a:defRPr/>
            </a:pPr>
            <a:fld id="{420054E7-0597-4EE1-B747-A9A856EB4DF5}" type="slidenum">
              <a:rPr lang="hu-HU"/>
              <a:pPr>
                <a:defRPr/>
              </a:pPr>
              <a:t>‹#›</a:t>
            </a:fld>
            <a:endParaRPr lang="hu-H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Függőleges szöveg helye 2"/>
          <p:cNvSpPr>
            <a:spLocks noGrp="1"/>
          </p:cNvSpPr>
          <p:nvPr>
            <p:ph type="body" orient="vert" idx="1"/>
          </p:nvPr>
        </p:nvSpPr>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lvl1pPr>
              <a:defRPr/>
            </a:lvl1pPr>
          </a:lstStyle>
          <a:p>
            <a:pPr>
              <a:defRPr/>
            </a:pPr>
            <a:fld id="{71DFAF0A-C731-44FF-9EEC-92FBCA498024}" type="datetime1">
              <a:rPr lang="hu-HU"/>
              <a:pPr>
                <a:defRPr/>
              </a:pPr>
              <a:t>2010. 08. 20.</a:t>
            </a:fld>
            <a:endParaRPr lang="hu-HU"/>
          </a:p>
        </p:txBody>
      </p:sp>
      <p:sp>
        <p:nvSpPr>
          <p:cNvPr id="5" name="Élőláb helye 4"/>
          <p:cNvSpPr>
            <a:spLocks noGrp="1"/>
          </p:cNvSpPr>
          <p:nvPr>
            <p:ph type="ftr" sz="quarter" idx="11"/>
          </p:nvPr>
        </p:nvSpPr>
        <p:spPr/>
        <p:txBody>
          <a:bodyPr/>
          <a:lstStyle>
            <a:lvl1pPr>
              <a:defRPr/>
            </a:lvl1pPr>
          </a:lstStyle>
          <a:p>
            <a:pPr>
              <a:defRPr/>
            </a:pPr>
            <a:r>
              <a:rPr lang="pt-BR"/>
              <a:t>M. Ficsor, Mangalia, August 25-27, 2010</a:t>
            </a:r>
            <a:endParaRPr lang="hu-HU"/>
          </a:p>
        </p:txBody>
      </p:sp>
      <p:sp>
        <p:nvSpPr>
          <p:cNvPr id="6" name="Dia számának helye 5"/>
          <p:cNvSpPr>
            <a:spLocks noGrp="1"/>
          </p:cNvSpPr>
          <p:nvPr>
            <p:ph type="sldNum" sz="quarter" idx="12"/>
          </p:nvPr>
        </p:nvSpPr>
        <p:spPr/>
        <p:txBody>
          <a:bodyPr/>
          <a:lstStyle>
            <a:lvl1pPr>
              <a:defRPr/>
            </a:lvl1pPr>
          </a:lstStyle>
          <a:p>
            <a:pPr>
              <a:defRPr/>
            </a:pPr>
            <a:fld id="{975BD33A-122F-4D5F-BFB7-7F294DE7716F}" type="slidenum">
              <a:rPr lang="hu-HU"/>
              <a:pPr>
                <a:defRPr/>
              </a:pPr>
              <a:t>‹#›</a:t>
            </a:fld>
            <a:endParaRPr lang="hu-H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Függőleges cím 1"/>
          <p:cNvSpPr>
            <a:spLocks noGrp="1"/>
          </p:cNvSpPr>
          <p:nvPr>
            <p:ph type="title" orient="vert"/>
          </p:nvPr>
        </p:nvSpPr>
        <p:spPr>
          <a:xfrm>
            <a:off x="6629400" y="274638"/>
            <a:ext cx="2057400" cy="5851525"/>
          </a:xfrm>
        </p:spPr>
        <p:txBody>
          <a:bodyPr vert="eaVert"/>
          <a:lstStyle/>
          <a:p>
            <a:r>
              <a:rPr lang="hu-HU" smtClean="0"/>
              <a:t>Mintacím szerkesztése</a:t>
            </a:r>
            <a:endParaRPr lang="hu-HU"/>
          </a:p>
        </p:txBody>
      </p:sp>
      <p:sp>
        <p:nvSpPr>
          <p:cNvPr id="3" name="Függőleges szöveg helye 2"/>
          <p:cNvSpPr>
            <a:spLocks noGrp="1"/>
          </p:cNvSpPr>
          <p:nvPr>
            <p:ph type="body" orient="vert" idx="1"/>
          </p:nvPr>
        </p:nvSpPr>
        <p:spPr>
          <a:xfrm>
            <a:off x="457200" y="274638"/>
            <a:ext cx="6019800" cy="5851525"/>
          </a:xfrm>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lvl1pPr>
              <a:defRPr/>
            </a:lvl1pPr>
          </a:lstStyle>
          <a:p>
            <a:pPr>
              <a:defRPr/>
            </a:pPr>
            <a:fld id="{977FA5A7-064A-4ADC-9C4A-8279F3BC172F}" type="datetime1">
              <a:rPr lang="hu-HU"/>
              <a:pPr>
                <a:defRPr/>
              </a:pPr>
              <a:t>2010. 08. 20.</a:t>
            </a:fld>
            <a:endParaRPr lang="hu-HU"/>
          </a:p>
        </p:txBody>
      </p:sp>
      <p:sp>
        <p:nvSpPr>
          <p:cNvPr id="5" name="Élőláb helye 4"/>
          <p:cNvSpPr>
            <a:spLocks noGrp="1"/>
          </p:cNvSpPr>
          <p:nvPr>
            <p:ph type="ftr" sz="quarter" idx="11"/>
          </p:nvPr>
        </p:nvSpPr>
        <p:spPr/>
        <p:txBody>
          <a:bodyPr/>
          <a:lstStyle>
            <a:lvl1pPr>
              <a:defRPr/>
            </a:lvl1pPr>
          </a:lstStyle>
          <a:p>
            <a:pPr>
              <a:defRPr/>
            </a:pPr>
            <a:r>
              <a:rPr lang="pt-BR"/>
              <a:t>M. Ficsor, Mangalia, August 25-27, 2010</a:t>
            </a:r>
            <a:endParaRPr lang="hu-HU"/>
          </a:p>
        </p:txBody>
      </p:sp>
      <p:sp>
        <p:nvSpPr>
          <p:cNvPr id="6" name="Dia számának helye 5"/>
          <p:cNvSpPr>
            <a:spLocks noGrp="1"/>
          </p:cNvSpPr>
          <p:nvPr>
            <p:ph type="sldNum" sz="quarter" idx="12"/>
          </p:nvPr>
        </p:nvSpPr>
        <p:spPr/>
        <p:txBody>
          <a:bodyPr/>
          <a:lstStyle>
            <a:lvl1pPr>
              <a:defRPr/>
            </a:lvl1pPr>
          </a:lstStyle>
          <a:p>
            <a:pPr>
              <a:defRPr/>
            </a:pPr>
            <a:fld id="{EA0C27FF-FD38-4838-8D82-23B35966C2A8}" type="slidenum">
              <a:rPr lang="hu-HU"/>
              <a:pPr>
                <a:defRPr/>
              </a:pPr>
              <a:t>‹#›</a:t>
            </a:fld>
            <a:endParaRPr lang="hu-H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idx="1"/>
          </p:nvPr>
        </p:nvSpPr>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lvl1pPr>
              <a:defRPr/>
            </a:lvl1pPr>
          </a:lstStyle>
          <a:p>
            <a:pPr>
              <a:defRPr/>
            </a:pPr>
            <a:fld id="{36FDA22C-7442-437D-81AF-BA2F72EC9356}" type="datetime1">
              <a:rPr lang="hu-HU"/>
              <a:pPr>
                <a:defRPr/>
              </a:pPr>
              <a:t>2010. 08. 20.</a:t>
            </a:fld>
            <a:endParaRPr lang="hu-HU"/>
          </a:p>
        </p:txBody>
      </p:sp>
      <p:sp>
        <p:nvSpPr>
          <p:cNvPr id="5" name="Élőláb helye 4"/>
          <p:cNvSpPr>
            <a:spLocks noGrp="1"/>
          </p:cNvSpPr>
          <p:nvPr>
            <p:ph type="ftr" sz="quarter" idx="11"/>
          </p:nvPr>
        </p:nvSpPr>
        <p:spPr/>
        <p:txBody>
          <a:bodyPr/>
          <a:lstStyle>
            <a:lvl1pPr>
              <a:defRPr/>
            </a:lvl1pPr>
          </a:lstStyle>
          <a:p>
            <a:pPr>
              <a:defRPr/>
            </a:pPr>
            <a:r>
              <a:rPr lang="pt-BR"/>
              <a:t>M. Ficsor, Mangalia, August 25-27, 2010</a:t>
            </a:r>
            <a:endParaRPr lang="hu-HU"/>
          </a:p>
        </p:txBody>
      </p:sp>
      <p:sp>
        <p:nvSpPr>
          <p:cNvPr id="6" name="Dia számának helye 5"/>
          <p:cNvSpPr>
            <a:spLocks noGrp="1"/>
          </p:cNvSpPr>
          <p:nvPr>
            <p:ph type="sldNum" sz="quarter" idx="12"/>
          </p:nvPr>
        </p:nvSpPr>
        <p:spPr/>
        <p:txBody>
          <a:bodyPr/>
          <a:lstStyle>
            <a:lvl1pPr>
              <a:defRPr/>
            </a:lvl1pPr>
          </a:lstStyle>
          <a:p>
            <a:pPr>
              <a:defRPr/>
            </a:pPr>
            <a:fld id="{237BD9EC-4760-48DD-987D-2727F3238AF4}" type="slidenum">
              <a:rPr lang="hu-HU"/>
              <a:pPr>
                <a:defRPr/>
              </a:pPr>
              <a:t>‹#›</a:t>
            </a:fld>
            <a:endParaRPr lang="hu-H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Cím 1"/>
          <p:cNvSpPr>
            <a:spLocks noGrp="1"/>
          </p:cNvSpPr>
          <p:nvPr>
            <p:ph type="title"/>
          </p:nvPr>
        </p:nvSpPr>
        <p:spPr>
          <a:xfrm>
            <a:off x="722313" y="4406900"/>
            <a:ext cx="7772400" cy="1362075"/>
          </a:xfrm>
        </p:spPr>
        <p:txBody>
          <a:bodyPr anchor="t"/>
          <a:lstStyle>
            <a:lvl1pPr algn="l">
              <a:defRPr sz="4000" b="1" cap="all"/>
            </a:lvl1pPr>
          </a:lstStyle>
          <a:p>
            <a:r>
              <a:rPr lang="hu-HU" smtClean="0"/>
              <a:t>Mintacím szerkesztése</a:t>
            </a:r>
            <a:endParaRPr lang="hu-HU"/>
          </a:p>
        </p:txBody>
      </p:sp>
      <p:sp>
        <p:nvSpPr>
          <p:cNvPr id="3" name="Szöveg hely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smtClean="0"/>
              <a:t>Mintaszöveg szerkesztése</a:t>
            </a:r>
          </a:p>
        </p:txBody>
      </p:sp>
      <p:sp>
        <p:nvSpPr>
          <p:cNvPr id="4" name="Dátum helye 3"/>
          <p:cNvSpPr>
            <a:spLocks noGrp="1"/>
          </p:cNvSpPr>
          <p:nvPr>
            <p:ph type="dt" sz="half" idx="10"/>
          </p:nvPr>
        </p:nvSpPr>
        <p:spPr/>
        <p:txBody>
          <a:bodyPr/>
          <a:lstStyle>
            <a:lvl1pPr>
              <a:defRPr/>
            </a:lvl1pPr>
          </a:lstStyle>
          <a:p>
            <a:pPr>
              <a:defRPr/>
            </a:pPr>
            <a:fld id="{4DCC7BBB-0932-463E-AC8A-0BCA2AE342F2}" type="datetime1">
              <a:rPr lang="hu-HU"/>
              <a:pPr>
                <a:defRPr/>
              </a:pPr>
              <a:t>2010. 08. 20.</a:t>
            </a:fld>
            <a:endParaRPr lang="hu-HU"/>
          </a:p>
        </p:txBody>
      </p:sp>
      <p:sp>
        <p:nvSpPr>
          <p:cNvPr id="5" name="Élőláb helye 4"/>
          <p:cNvSpPr>
            <a:spLocks noGrp="1"/>
          </p:cNvSpPr>
          <p:nvPr>
            <p:ph type="ftr" sz="quarter" idx="11"/>
          </p:nvPr>
        </p:nvSpPr>
        <p:spPr/>
        <p:txBody>
          <a:bodyPr/>
          <a:lstStyle>
            <a:lvl1pPr>
              <a:defRPr/>
            </a:lvl1pPr>
          </a:lstStyle>
          <a:p>
            <a:pPr>
              <a:defRPr/>
            </a:pPr>
            <a:r>
              <a:rPr lang="pt-BR"/>
              <a:t>M. Ficsor, Mangalia, August 25-27, 2010</a:t>
            </a:r>
            <a:endParaRPr lang="hu-HU"/>
          </a:p>
        </p:txBody>
      </p:sp>
      <p:sp>
        <p:nvSpPr>
          <p:cNvPr id="6" name="Dia számának helye 5"/>
          <p:cNvSpPr>
            <a:spLocks noGrp="1"/>
          </p:cNvSpPr>
          <p:nvPr>
            <p:ph type="sldNum" sz="quarter" idx="12"/>
          </p:nvPr>
        </p:nvSpPr>
        <p:spPr/>
        <p:txBody>
          <a:bodyPr/>
          <a:lstStyle>
            <a:lvl1pPr>
              <a:defRPr/>
            </a:lvl1pPr>
          </a:lstStyle>
          <a:p>
            <a:pPr>
              <a:defRPr/>
            </a:pPr>
            <a:fld id="{A85AF4A4-B0AB-438B-902A-2D5AEA30D606}" type="slidenum">
              <a:rPr lang="hu-HU"/>
              <a:pPr>
                <a:defRPr/>
              </a:pPr>
              <a:t>‹#›</a:t>
            </a:fld>
            <a:endParaRPr lang="hu-H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Tartalom helye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Dátum helye 3"/>
          <p:cNvSpPr>
            <a:spLocks noGrp="1"/>
          </p:cNvSpPr>
          <p:nvPr>
            <p:ph type="dt" sz="half" idx="10"/>
          </p:nvPr>
        </p:nvSpPr>
        <p:spPr/>
        <p:txBody>
          <a:bodyPr/>
          <a:lstStyle>
            <a:lvl1pPr>
              <a:defRPr/>
            </a:lvl1pPr>
          </a:lstStyle>
          <a:p>
            <a:pPr>
              <a:defRPr/>
            </a:pPr>
            <a:fld id="{B4289E82-339C-46F4-875E-8CCB15D7544C}" type="datetime1">
              <a:rPr lang="hu-HU"/>
              <a:pPr>
                <a:defRPr/>
              </a:pPr>
              <a:t>2010. 08. 20.</a:t>
            </a:fld>
            <a:endParaRPr lang="hu-HU"/>
          </a:p>
        </p:txBody>
      </p:sp>
      <p:sp>
        <p:nvSpPr>
          <p:cNvPr id="6" name="Élőláb helye 4"/>
          <p:cNvSpPr>
            <a:spLocks noGrp="1"/>
          </p:cNvSpPr>
          <p:nvPr>
            <p:ph type="ftr" sz="quarter" idx="11"/>
          </p:nvPr>
        </p:nvSpPr>
        <p:spPr/>
        <p:txBody>
          <a:bodyPr/>
          <a:lstStyle>
            <a:lvl1pPr>
              <a:defRPr/>
            </a:lvl1pPr>
          </a:lstStyle>
          <a:p>
            <a:pPr>
              <a:defRPr/>
            </a:pPr>
            <a:r>
              <a:rPr lang="pt-BR"/>
              <a:t>M. Ficsor, Mangalia, August 25-27, 2010</a:t>
            </a:r>
            <a:endParaRPr lang="hu-HU"/>
          </a:p>
        </p:txBody>
      </p:sp>
      <p:sp>
        <p:nvSpPr>
          <p:cNvPr id="7" name="Dia számának helye 5"/>
          <p:cNvSpPr>
            <a:spLocks noGrp="1"/>
          </p:cNvSpPr>
          <p:nvPr>
            <p:ph type="sldNum" sz="quarter" idx="12"/>
          </p:nvPr>
        </p:nvSpPr>
        <p:spPr/>
        <p:txBody>
          <a:bodyPr/>
          <a:lstStyle>
            <a:lvl1pPr>
              <a:defRPr/>
            </a:lvl1pPr>
          </a:lstStyle>
          <a:p>
            <a:pPr>
              <a:defRPr/>
            </a:pPr>
            <a:fld id="{29AECB18-0188-44F8-814F-8F8C76065E2B}" type="slidenum">
              <a:rPr lang="hu-HU"/>
              <a:pPr>
                <a:defRPr/>
              </a:pPr>
              <a:t>‹#›</a:t>
            </a:fld>
            <a:endParaRPr lang="hu-H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lvl1pPr>
              <a:defRPr/>
            </a:lvl1pPr>
          </a:lstStyle>
          <a:p>
            <a:r>
              <a:rPr lang="hu-HU" smtClean="0"/>
              <a:t>Mintacím szerkesztése</a:t>
            </a:r>
            <a:endParaRPr lang="hu-HU"/>
          </a:p>
        </p:txBody>
      </p:sp>
      <p:sp>
        <p:nvSpPr>
          <p:cNvPr id="3" name="Szöveg hely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4" name="Tartalom helye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Szöveg hely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6" name="Tartalom helye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7" name="Dátum helye 3"/>
          <p:cNvSpPr>
            <a:spLocks noGrp="1"/>
          </p:cNvSpPr>
          <p:nvPr>
            <p:ph type="dt" sz="half" idx="10"/>
          </p:nvPr>
        </p:nvSpPr>
        <p:spPr/>
        <p:txBody>
          <a:bodyPr/>
          <a:lstStyle>
            <a:lvl1pPr>
              <a:defRPr/>
            </a:lvl1pPr>
          </a:lstStyle>
          <a:p>
            <a:pPr>
              <a:defRPr/>
            </a:pPr>
            <a:fld id="{87AAE78A-C266-40BD-B82F-3ECBB4D0E692}" type="datetime1">
              <a:rPr lang="hu-HU"/>
              <a:pPr>
                <a:defRPr/>
              </a:pPr>
              <a:t>2010. 08. 20.</a:t>
            </a:fld>
            <a:endParaRPr lang="hu-HU"/>
          </a:p>
        </p:txBody>
      </p:sp>
      <p:sp>
        <p:nvSpPr>
          <p:cNvPr id="8" name="Élőláb helye 4"/>
          <p:cNvSpPr>
            <a:spLocks noGrp="1"/>
          </p:cNvSpPr>
          <p:nvPr>
            <p:ph type="ftr" sz="quarter" idx="11"/>
          </p:nvPr>
        </p:nvSpPr>
        <p:spPr/>
        <p:txBody>
          <a:bodyPr/>
          <a:lstStyle>
            <a:lvl1pPr>
              <a:defRPr/>
            </a:lvl1pPr>
          </a:lstStyle>
          <a:p>
            <a:pPr>
              <a:defRPr/>
            </a:pPr>
            <a:r>
              <a:rPr lang="pt-BR"/>
              <a:t>M. Ficsor, Mangalia, August 25-27, 2010</a:t>
            </a:r>
            <a:endParaRPr lang="hu-HU"/>
          </a:p>
        </p:txBody>
      </p:sp>
      <p:sp>
        <p:nvSpPr>
          <p:cNvPr id="9" name="Dia számának helye 5"/>
          <p:cNvSpPr>
            <a:spLocks noGrp="1"/>
          </p:cNvSpPr>
          <p:nvPr>
            <p:ph type="sldNum" sz="quarter" idx="12"/>
          </p:nvPr>
        </p:nvSpPr>
        <p:spPr/>
        <p:txBody>
          <a:bodyPr/>
          <a:lstStyle>
            <a:lvl1pPr>
              <a:defRPr/>
            </a:lvl1pPr>
          </a:lstStyle>
          <a:p>
            <a:pPr>
              <a:defRPr/>
            </a:pPr>
            <a:fld id="{8E0DCE8A-2A65-4509-8D23-B413736096F3}" type="slidenum">
              <a:rPr lang="hu-HU"/>
              <a:pPr>
                <a:defRPr/>
              </a:pPr>
              <a:t>‹#›</a:t>
            </a:fld>
            <a:endParaRPr lang="hu-H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Dátum helye 3"/>
          <p:cNvSpPr>
            <a:spLocks noGrp="1"/>
          </p:cNvSpPr>
          <p:nvPr>
            <p:ph type="dt" sz="half" idx="10"/>
          </p:nvPr>
        </p:nvSpPr>
        <p:spPr/>
        <p:txBody>
          <a:bodyPr/>
          <a:lstStyle>
            <a:lvl1pPr>
              <a:defRPr/>
            </a:lvl1pPr>
          </a:lstStyle>
          <a:p>
            <a:pPr>
              <a:defRPr/>
            </a:pPr>
            <a:fld id="{6752871D-94D0-43D2-A667-7EFBCD502F98}" type="datetime1">
              <a:rPr lang="hu-HU"/>
              <a:pPr>
                <a:defRPr/>
              </a:pPr>
              <a:t>2010. 08. 20.</a:t>
            </a:fld>
            <a:endParaRPr lang="hu-HU"/>
          </a:p>
        </p:txBody>
      </p:sp>
      <p:sp>
        <p:nvSpPr>
          <p:cNvPr id="4" name="Élőláb helye 4"/>
          <p:cNvSpPr>
            <a:spLocks noGrp="1"/>
          </p:cNvSpPr>
          <p:nvPr>
            <p:ph type="ftr" sz="quarter" idx="11"/>
          </p:nvPr>
        </p:nvSpPr>
        <p:spPr/>
        <p:txBody>
          <a:bodyPr/>
          <a:lstStyle>
            <a:lvl1pPr>
              <a:defRPr/>
            </a:lvl1pPr>
          </a:lstStyle>
          <a:p>
            <a:pPr>
              <a:defRPr/>
            </a:pPr>
            <a:r>
              <a:rPr lang="pt-BR"/>
              <a:t>M. Ficsor, Mangalia, August 25-27, 2010</a:t>
            </a:r>
            <a:endParaRPr lang="hu-HU"/>
          </a:p>
        </p:txBody>
      </p:sp>
      <p:sp>
        <p:nvSpPr>
          <p:cNvPr id="5" name="Dia számának helye 5"/>
          <p:cNvSpPr>
            <a:spLocks noGrp="1"/>
          </p:cNvSpPr>
          <p:nvPr>
            <p:ph type="sldNum" sz="quarter" idx="12"/>
          </p:nvPr>
        </p:nvSpPr>
        <p:spPr/>
        <p:txBody>
          <a:bodyPr/>
          <a:lstStyle>
            <a:lvl1pPr>
              <a:defRPr/>
            </a:lvl1pPr>
          </a:lstStyle>
          <a:p>
            <a:pPr>
              <a:defRPr/>
            </a:pPr>
            <a:fld id="{0FE0C3DC-22D8-4D21-9C3C-142427DFB824}" type="slidenum">
              <a:rPr lang="hu-HU"/>
              <a:pPr>
                <a:defRPr/>
              </a:pPr>
              <a:t>‹#›</a:t>
            </a:fld>
            <a:endParaRPr lang="hu-H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átum helye 3"/>
          <p:cNvSpPr>
            <a:spLocks noGrp="1"/>
          </p:cNvSpPr>
          <p:nvPr>
            <p:ph type="dt" sz="half" idx="10"/>
          </p:nvPr>
        </p:nvSpPr>
        <p:spPr/>
        <p:txBody>
          <a:bodyPr/>
          <a:lstStyle>
            <a:lvl1pPr>
              <a:defRPr/>
            </a:lvl1pPr>
          </a:lstStyle>
          <a:p>
            <a:pPr>
              <a:defRPr/>
            </a:pPr>
            <a:fld id="{B3D17934-915B-40AB-BCFC-412283B8DB81}" type="datetime1">
              <a:rPr lang="hu-HU"/>
              <a:pPr>
                <a:defRPr/>
              </a:pPr>
              <a:t>2010. 08. 20.</a:t>
            </a:fld>
            <a:endParaRPr lang="hu-HU"/>
          </a:p>
        </p:txBody>
      </p:sp>
      <p:sp>
        <p:nvSpPr>
          <p:cNvPr id="3" name="Élőláb helye 4"/>
          <p:cNvSpPr>
            <a:spLocks noGrp="1"/>
          </p:cNvSpPr>
          <p:nvPr>
            <p:ph type="ftr" sz="quarter" idx="11"/>
          </p:nvPr>
        </p:nvSpPr>
        <p:spPr/>
        <p:txBody>
          <a:bodyPr/>
          <a:lstStyle>
            <a:lvl1pPr>
              <a:defRPr/>
            </a:lvl1pPr>
          </a:lstStyle>
          <a:p>
            <a:pPr>
              <a:defRPr/>
            </a:pPr>
            <a:r>
              <a:rPr lang="pt-BR"/>
              <a:t>M. Ficsor, Mangalia, August 25-27, 2010</a:t>
            </a:r>
            <a:endParaRPr lang="hu-HU"/>
          </a:p>
        </p:txBody>
      </p:sp>
      <p:sp>
        <p:nvSpPr>
          <p:cNvPr id="4" name="Dia számának helye 5"/>
          <p:cNvSpPr>
            <a:spLocks noGrp="1"/>
          </p:cNvSpPr>
          <p:nvPr>
            <p:ph type="sldNum" sz="quarter" idx="12"/>
          </p:nvPr>
        </p:nvSpPr>
        <p:spPr/>
        <p:txBody>
          <a:bodyPr/>
          <a:lstStyle>
            <a:lvl1pPr>
              <a:defRPr/>
            </a:lvl1pPr>
          </a:lstStyle>
          <a:p>
            <a:pPr>
              <a:defRPr/>
            </a:pPr>
            <a:fld id="{669E3318-114D-48FA-B1E1-7A95FEB74AC8}" type="slidenum">
              <a:rPr lang="hu-HU"/>
              <a:pPr>
                <a:defRPr/>
              </a:pPr>
              <a:t>‹#›</a:t>
            </a:fld>
            <a:endParaRPr lang="hu-H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457200" y="273050"/>
            <a:ext cx="3008313" cy="1162050"/>
          </a:xfrm>
        </p:spPr>
        <p:txBody>
          <a:bodyPr anchor="b"/>
          <a:lstStyle>
            <a:lvl1pPr algn="l">
              <a:defRPr sz="2000" b="1"/>
            </a:lvl1pPr>
          </a:lstStyle>
          <a:p>
            <a:r>
              <a:rPr lang="hu-HU" smtClean="0"/>
              <a:t>Mintacím szerkesztése</a:t>
            </a:r>
            <a:endParaRPr lang="hu-HU"/>
          </a:p>
        </p:txBody>
      </p:sp>
      <p:sp>
        <p:nvSpPr>
          <p:cNvPr id="3" name="Tartalom helye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Szöveg hely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Dátum helye 3"/>
          <p:cNvSpPr>
            <a:spLocks noGrp="1"/>
          </p:cNvSpPr>
          <p:nvPr>
            <p:ph type="dt" sz="half" idx="10"/>
          </p:nvPr>
        </p:nvSpPr>
        <p:spPr/>
        <p:txBody>
          <a:bodyPr/>
          <a:lstStyle>
            <a:lvl1pPr>
              <a:defRPr/>
            </a:lvl1pPr>
          </a:lstStyle>
          <a:p>
            <a:pPr>
              <a:defRPr/>
            </a:pPr>
            <a:fld id="{89BD594B-BF04-4F72-ACD4-DB62918CFDA3}" type="datetime1">
              <a:rPr lang="hu-HU"/>
              <a:pPr>
                <a:defRPr/>
              </a:pPr>
              <a:t>2010. 08. 20.</a:t>
            </a:fld>
            <a:endParaRPr lang="hu-HU"/>
          </a:p>
        </p:txBody>
      </p:sp>
      <p:sp>
        <p:nvSpPr>
          <p:cNvPr id="6" name="Élőláb helye 4"/>
          <p:cNvSpPr>
            <a:spLocks noGrp="1"/>
          </p:cNvSpPr>
          <p:nvPr>
            <p:ph type="ftr" sz="quarter" idx="11"/>
          </p:nvPr>
        </p:nvSpPr>
        <p:spPr/>
        <p:txBody>
          <a:bodyPr/>
          <a:lstStyle>
            <a:lvl1pPr>
              <a:defRPr/>
            </a:lvl1pPr>
          </a:lstStyle>
          <a:p>
            <a:pPr>
              <a:defRPr/>
            </a:pPr>
            <a:r>
              <a:rPr lang="pt-BR"/>
              <a:t>M. Ficsor, Mangalia, August 25-27, 2010</a:t>
            </a:r>
            <a:endParaRPr lang="hu-HU"/>
          </a:p>
        </p:txBody>
      </p:sp>
      <p:sp>
        <p:nvSpPr>
          <p:cNvPr id="7" name="Dia számának helye 5"/>
          <p:cNvSpPr>
            <a:spLocks noGrp="1"/>
          </p:cNvSpPr>
          <p:nvPr>
            <p:ph type="sldNum" sz="quarter" idx="12"/>
          </p:nvPr>
        </p:nvSpPr>
        <p:spPr/>
        <p:txBody>
          <a:bodyPr/>
          <a:lstStyle>
            <a:lvl1pPr>
              <a:defRPr/>
            </a:lvl1pPr>
          </a:lstStyle>
          <a:p>
            <a:pPr>
              <a:defRPr/>
            </a:pPr>
            <a:fld id="{0686A592-A35B-4E2B-A09B-CF20A30986E4}" type="slidenum">
              <a:rPr lang="hu-HU"/>
              <a:pPr>
                <a:defRPr/>
              </a:pPr>
              <a:t>‹#›</a:t>
            </a:fld>
            <a:endParaRPr lang="hu-H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1792288" y="4800600"/>
            <a:ext cx="5486400" cy="566738"/>
          </a:xfrm>
        </p:spPr>
        <p:txBody>
          <a:bodyPr anchor="b"/>
          <a:lstStyle>
            <a:lvl1pPr algn="l">
              <a:defRPr sz="2000" b="1"/>
            </a:lvl1pPr>
          </a:lstStyle>
          <a:p>
            <a:r>
              <a:rPr lang="hu-HU" smtClean="0"/>
              <a:t>Mintacím szerkesztése</a:t>
            </a:r>
            <a:endParaRPr lang="hu-HU"/>
          </a:p>
        </p:txBody>
      </p:sp>
      <p:sp>
        <p:nvSpPr>
          <p:cNvPr id="3" name="Kép hely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hu-HU" noProof="0"/>
          </a:p>
        </p:txBody>
      </p:sp>
      <p:sp>
        <p:nvSpPr>
          <p:cNvPr id="4" name="Szöveg hely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Dátum helye 3"/>
          <p:cNvSpPr>
            <a:spLocks noGrp="1"/>
          </p:cNvSpPr>
          <p:nvPr>
            <p:ph type="dt" sz="half" idx="10"/>
          </p:nvPr>
        </p:nvSpPr>
        <p:spPr/>
        <p:txBody>
          <a:bodyPr/>
          <a:lstStyle>
            <a:lvl1pPr>
              <a:defRPr/>
            </a:lvl1pPr>
          </a:lstStyle>
          <a:p>
            <a:pPr>
              <a:defRPr/>
            </a:pPr>
            <a:fld id="{F3B0BC00-7D50-4D90-867A-9C60E5928145}" type="datetime1">
              <a:rPr lang="hu-HU"/>
              <a:pPr>
                <a:defRPr/>
              </a:pPr>
              <a:t>2010. 08. 20.</a:t>
            </a:fld>
            <a:endParaRPr lang="hu-HU"/>
          </a:p>
        </p:txBody>
      </p:sp>
      <p:sp>
        <p:nvSpPr>
          <p:cNvPr id="6" name="Élőláb helye 4"/>
          <p:cNvSpPr>
            <a:spLocks noGrp="1"/>
          </p:cNvSpPr>
          <p:nvPr>
            <p:ph type="ftr" sz="quarter" idx="11"/>
          </p:nvPr>
        </p:nvSpPr>
        <p:spPr/>
        <p:txBody>
          <a:bodyPr/>
          <a:lstStyle>
            <a:lvl1pPr>
              <a:defRPr/>
            </a:lvl1pPr>
          </a:lstStyle>
          <a:p>
            <a:pPr>
              <a:defRPr/>
            </a:pPr>
            <a:r>
              <a:rPr lang="pt-BR"/>
              <a:t>M. Ficsor, Mangalia, August 25-27, 2010</a:t>
            </a:r>
            <a:endParaRPr lang="hu-HU"/>
          </a:p>
        </p:txBody>
      </p:sp>
      <p:sp>
        <p:nvSpPr>
          <p:cNvPr id="7" name="Dia számának helye 5"/>
          <p:cNvSpPr>
            <a:spLocks noGrp="1"/>
          </p:cNvSpPr>
          <p:nvPr>
            <p:ph type="sldNum" sz="quarter" idx="12"/>
          </p:nvPr>
        </p:nvSpPr>
        <p:spPr/>
        <p:txBody>
          <a:bodyPr/>
          <a:lstStyle>
            <a:lvl1pPr>
              <a:defRPr/>
            </a:lvl1pPr>
          </a:lstStyle>
          <a:p>
            <a:pPr>
              <a:defRPr/>
            </a:pPr>
            <a:fld id="{579B4337-BC9C-4E1C-B180-ADD8460CFA29}" type="slidenum">
              <a:rPr lang="hu-HU"/>
              <a:pPr>
                <a:defRPr/>
              </a:pPr>
              <a:t>‹#›</a:t>
            </a:fld>
            <a:endParaRPr lang="hu-H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Cím helye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hu-HU" smtClean="0"/>
              <a:t>Mintacím szerkesztése</a:t>
            </a:r>
          </a:p>
        </p:txBody>
      </p:sp>
      <p:sp>
        <p:nvSpPr>
          <p:cNvPr id="1027" name="Szöveg helye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p>
        </p:txBody>
      </p:sp>
      <p:sp>
        <p:nvSpPr>
          <p:cNvPr id="4" name="Dátum hely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8366381E-2FA7-4612-B0E1-3AB1C16CF339}" type="datetime1">
              <a:rPr lang="hu-HU"/>
              <a:pPr>
                <a:defRPr/>
              </a:pPr>
              <a:t>2010. 08. 20.</a:t>
            </a:fld>
            <a:endParaRPr lang="hu-HU"/>
          </a:p>
        </p:txBody>
      </p:sp>
      <p:sp>
        <p:nvSpPr>
          <p:cNvPr id="5" name="Élőláb hely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chemeClr val="tx1">
                    <a:tint val="75000"/>
                  </a:schemeClr>
                </a:solidFill>
                <a:latin typeface="+mn-lt"/>
                <a:cs typeface="+mn-cs"/>
              </a:defRPr>
            </a:lvl1pPr>
          </a:lstStyle>
          <a:p>
            <a:pPr>
              <a:defRPr/>
            </a:pPr>
            <a:r>
              <a:rPr lang="pt-BR"/>
              <a:t>M. Ficsor, Mangalia, August 25-27, 2010</a:t>
            </a:r>
            <a:endParaRPr lang="hu-HU"/>
          </a:p>
        </p:txBody>
      </p:sp>
      <p:sp>
        <p:nvSpPr>
          <p:cNvPr id="6" name="Dia számának hely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82476CFA-75A9-46A2-A319-8278B40F87FF}" type="slidenum">
              <a:rPr lang="hu-HU"/>
              <a:pPr>
                <a:defRPr/>
              </a:pPr>
              <a:t>‹#›</a:t>
            </a:fld>
            <a:endParaRPr lang="hu-HU"/>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hf hdr="0" dt="0"/>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www.creativecommons.org/"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ctrTitle"/>
          </p:nvPr>
        </p:nvSpPr>
        <p:spPr>
          <a:xfrm>
            <a:off x="714375" y="3286125"/>
            <a:ext cx="7743825" cy="785813"/>
          </a:xfrm>
        </p:spPr>
        <p:txBody>
          <a:bodyPr rtlCol="0">
            <a:normAutofit fontScale="90000"/>
          </a:bodyPr>
          <a:lstStyle/>
          <a:p>
            <a:pPr fontAlgn="auto">
              <a:spcAft>
                <a:spcPts val="0"/>
              </a:spcAft>
              <a:defRPr/>
            </a:pPr>
            <a:r>
              <a:rPr lang="hu-HU" dirty="0" smtClean="0"/>
              <a:t/>
            </a:r>
            <a:br>
              <a:rPr lang="hu-HU" dirty="0" smtClean="0"/>
            </a:br>
            <a:r>
              <a:rPr lang="en-GB" dirty="0" smtClean="0"/>
              <a:t> </a:t>
            </a:r>
            <a:r>
              <a:rPr lang="hu-HU" dirty="0" smtClean="0"/>
              <a:t/>
            </a:r>
            <a:br>
              <a:rPr lang="hu-HU" dirty="0" smtClean="0"/>
            </a:br>
            <a:r>
              <a:rPr lang="hu-HU" dirty="0" smtClean="0"/>
              <a:t/>
            </a:r>
            <a:br>
              <a:rPr lang="hu-HU" dirty="0" smtClean="0"/>
            </a:br>
            <a:r>
              <a:rPr lang="en-GB" dirty="0" smtClean="0"/>
              <a:t> </a:t>
            </a:r>
            <a:r>
              <a:rPr lang="hu-HU" dirty="0" smtClean="0"/>
              <a:t/>
            </a:r>
            <a:br>
              <a:rPr lang="hu-HU" dirty="0" smtClean="0"/>
            </a:br>
            <a:r>
              <a:rPr lang="hu-HU" dirty="0" smtClean="0"/>
              <a:t/>
            </a:r>
            <a:br>
              <a:rPr lang="hu-HU" dirty="0" smtClean="0"/>
            </a:br>
            <a:r>
              <a:rPr lang="en-GB" dirty="0" smtClean="0"/>
              <a:t> </a:t>
            </a:r>
            <a:r>
              <a:rPr lang="hu-HU" dirty="0" smtClean="0"/>
              <a:t/>
            </a:r>
            <a:br>
              <a:rPr lang="hu-HU" dirty="0" smtClean="0"/>
            </a:br>
            <a:r>
              <a:rPr lang="hu-HU" dirty="0" smtClean="0"/>
              <a:t/>
            </a:r>
            <a:br>
              <a:rPr lang="hu-HU" dirty="0" smtClean="0"/>
            </a:br>
            <a:r>
              <a:rPr lang="en-GB" dirty="0" smtClean="0"/>
              <a:t> </a:t>
            </a:r>
            <a:r>
              <a:rPr lang="hu-HU" dirty="0" smtClean="0"/>
              <a:t/>
            </a:r>
            <a:br>
              <a:rPr lang="hu-HU" dirty="0" smtClean="0"/>
            </a:br>
            <a:r>
              <a:rPr lang="hu-HU" dirty="0" smtClean="0"/>
              <a:t/>
            </a:r>
            <a:br>
              <a:rPr lang="hu-HU" dirty="0" smtClean="0"/>
            </a:br>
            <a:r>
              <a:rPr lang="en-GB" dirty="0" smtClean="0"/>
              <a:t> </a:t>
            </a:r>
            <a:r>
              <a:rPr lang="hu-HU" dirty="0" smtClean="0"/>
              <a:t/>
            </a:r>
            <a:br>
              <a:rPr lang="hu-HU" dirty="0" smtClean="0"/>
            </a:br>
            <a:r>
              <a:rPr lang="en-GB" dirty="0" smtClean="0"/>
              <a:t> </a:t>
            </a:r>
            <a:r>
              <a:rPr lang="hu-HU" dirty="0" smtClean="0"/>
              <a:t/>
            </a:r>
            <a:br>
              <a:rPr lang="hu-HU" dirty="0" smtClean="0"/>
            </a:br>
            <a:r>
              <a:rPr lang="en-GB" dirty="0" smtClean="0"/>
              <a:t>		</a:t>
            </a:r>
            <a:r>
              <a:rPr lang="hu-HU" dirty="0" smtClean="0"/>
              <a:t/>
            </a:r>
            <a:br>
              <a:rPr lang="hu-HU" dirty="0" smtClean="0"/>
            </a:br>
            <a:r>
              <a:rPr lang="en-GB" dirty="0" smtClean="0"/>
              <a:t> </a:t>
            </a:r>
            <a:r>
              <a:rPr lang="hu-HU" dirty="0" smtClean="0"/>
              <a:t/>
            </a:r>
            <a:br>
              <a:rPr lang="hu-HU" dirty="0" smtClean="0"/>
            </a:br>
            <a:r>
              <a:rPr lang="hu-HU" dirty="0" smtClean="0"/>
              <a:t/>
            </a:r>
            <a:br>
              <a:rPr lang="hu-HU" dirty="0" smtClean="0"/>
            </a:br>
            <a:endParaRPr lang="hu-HU" dirty="0"/>
          </a:p>
        </p:txBody>
      </p:sp>
      <p:sp>
        <p:nvSpPr>
          <p:cNvPr id="3" name="Alcím 2"/>
          <p:cNvSpPr>
            <a:spLocks noGrp="1"/>
          </p:cNvSpPr>
          <p:nvPr>
            <p:ph type="subTitle" idx="1"/>
          </p:nvPr>
        </p:nvSpPr>
        <p:spPr>
          <a:xfrm>
            <a:off x="1285875" y="4572000"/>
            <a:ext cx="6486525" cy="1066800"/>
          </a:xfrm>
        </p:spPr>
        <p:txBody>
          <a:bodyPr rtlCol="0">
            <a:normAutofit/>
          </a:bodyPr>
          <a:lstStyle/>
          <a:p>
            <a:pPr fontAlgn="auto">
              <a:spcAft>
                <a:spcPts val="0"/>
              </a:spcAft>
              <a:buFont typeface="Arial" pitchFamily="34" charset="0"/>
              <a:buNone/>
              <a:defRPr/>
            </a:pPr>
            <a:endParaRPr lang="hu-HU" dirty="0" smtClean="0"/>
          </a:p>
          <a:p>
            <a:pPr fontAlgn="auto">
              <a:spcAft>
                <a:spcPts val="0"/>
              </a:spcAft>
              <a:buFont typeface="Arial" pitchFamily="34" charset="0"/>
              <a:buNone/>
              <a:defRPr/>
            </a:pPr>
            <a:endParaRPr lang="hu-HU" dirty="0" smtClean="0"/>
          </a:p>
          <a:p>
            <a:pPr fontAlgn="auto">
              <a:spcAft>
                <a:spcPts val="0"/>
              </a:spcAft>
              <a:buFont typeface="Arial" pitchFamily="34" charset="0"/>
              <a:buNone/>
              <a:defRPr/>
            </a:pPr>
            <a:endParaRPr lang="hu-HU" dirty="0"/>
          </a:p>
        </p:txBody>
      </p:sp>
      <p:sp>
        <p:nvSpPr>
          <p:cNvPr id="15363" name="Szövegdoboz 3"/>
          <p:cNvSpPr txBox="1">
            <a:spLocks noChangeArrowheads="1"/>
          </p:cNvSpPr>
          <p:nvPr/>
        </p:nvSpPr>
        <p:spPr bwMode="auto">
          <a:xfrm>
            <a:off x="642938" y="357188"/>
            <a:ext cx="7643812" cy="369887"/>
          </a:xfrm>
          <a:prstGeom prst="rect">
            <a:avLst/>
          </a:prstGeom>
          <a:noFill/>
          <a:ln w="9525">
            <a:noFill/>
            <a:miter lim="800000"/>
            <a:headEnd/>
            <a:tailEnd/>
          </a:ln>
        </p:spPr>
        <p:txBody>
          <a:bodyPr>
            <a:spAutoFit/>
          </a:bodyPr>
          <a:lstStyle/>
          <a:p>
            <a:endParaRPr lang="en-US">
              <a:latin typeface="Calibri" pitchFamily="34" charset="0"/>
            </a:endParaRPr>
          </a:p>
        </p:txBody>
      </p:sp>
      <p:sp>
        <p:nvSpPr>
          <p:cNvPr id="5" name="Szövegdoboz 4"/>
          <p:cNvSpPr txBox="1"/>
          <p:nvPr/>
        </p:nvSpPr>
        <p:spPr>
          <a:xfrm>
            <a:off x="539750" y="285750"/>
            <a:ext cx="8032750" cy="3648075"/>
          </a:xfrm>
          <a:prstGeom prst="rect">
            <a:avLst/>
          </a:prstGeom>
          <a:solidFill>
            <a:schemeClr val="tx2">
              <a:lumMod val="20000"/>
              <a:lumOff val="80000"/>
            </a:schemeClr>
          </a:solidFill>
        </p:spPr>
        <p:txBody>
          <a:bodyPr>
            <a:spAutoFit/>
          </a:bodyPr>
          <a:lstStyle/>
          <a:p>
            <a:pPr algn="ctr" fontAlgn="auto">
              <a:spcBef>
                <a:spcPts val="0"/>
              </a:spcBef>
              <a:spcAft>
                <a:spcPts val="0"/>
              </a:spcAft>
              <a:defRPr/>
            </a:pPr>
            <a:endParaRPr lang="hu-HU" sz="2400" b="1" dirty="0">
              <a:latin typeface="+mn-lt"/>
              <a:cs typeface="+mn-cs"/>
            </a:endParaRPr>
          </a:p>
          <a:p>
            <a:pPr algn="ctr" fontAlgn="auto">
              <a:spcBef>
                <a:spcPts val="0"/>
              </a:spcBef>
              <a:spcAft>
                <a:spcPts val="0"/>
              </a:spcAft>
              <a:defRPr/>
            </a:pPr>
            <a:r>
              <a:rPr lang="hu-HU" sz="2600" b="1" dirty="0" err="1">
                <a:latin typeface="+mn-lt"/>
                <a:cs typeface="+mn-cs"/>
              </a:rPr>
              <a:t>Sub-regional</a:t>
            </a:r>
            <a:r>
              <a:rPr lang="hu-HU" sz="2600" b="1" dirty="0">
                <a:latin typeface="+mn-lt"/>
                <a:cs typeface="+mn-cs"/>
              </a:rPr>
              <a:t> </a:t>
            </a:r>
            <a:r>
              <a:rPr lang="hu-HU" sz="2600" b="1" dirty="0" err="1">
                <a:latin typeface="+mn-lt"/>
                <a:cs typeface="+mn-cs"/>
              </a:rPr>
              <a:t>Seminar</a:t>
            </a:r>
            <a:r>
              <a:rPr lang="hu-HU" sz="2600" b="1" dirty="0">
                <a:latin typeface="+mn-lt"/>
                <a:cs typeface="+mn-cs"/>
              </a:rPr>
              <a:t> </a:t>
            </a:r>
            <a:r>
              <a:rPr lang="hu-HU" sz="2600" b="1" dirty="0" err="1">
                <a:latin typeface="+mn-lt"/>
                <a:cs typeface="+mn-cs"/>
              </a:rPr>
              <a:t>on</a:t>
            </a:r>
            <a:r>
              <a:rPr lang="hu-HU" sz="2600" b="1" dirty="0">
                <a:latin typeface="+mn-lt"/>
                <a:cs typeface="+mn-cs"/>
              </a:rPr>
              <a:t> </a:t>
            </a:r>
            <a:br>
              <a:rPr lang="hu-HU" sz="2600" b="1" dirty="0">
                <a:latin typeface="+mn-lt"/>
                <a:cs typeface="+mn-cs"/>
              </a:rPr>
            </a:br>
            <a:r>
              <a:rPr lang="hu-HU" sz="2600" b="1" dirty="0" err="1">
                <a:latin typeface="+mn-lt"/>
                <a:cs typeface="+mn-cs"/>
              </a:rPr>
              <a:t>the</a:t>
            </a:r>
            <a:r>
              <a:rPr lang="hu-HU" sz="2600" b="1" dirty="0">
                <a:latin typeface="+mn-lt"/>
                <a:cs typeface="+mn-cs"/>
              </a:rPr>
              <a:t> </a:t>
            </a:r>
            <a:r>
              <a:rPr lang="en-US" sz="2600" b="1" dirty="0">
                <a:latin typeface="+mn-lt"/>
                <a:cs typeface="+mn-cs"/>
              </a:rPr>
              <a:t>Protection of Computer Software and Databases</a:t>
            </a:r>
            <a:r>
              <a:rPr lang="hu-HU" b="1" dirty="0">
                <a:latin typeface="+mn-lt"/>
                <a:cs typeface="+mn-cs"/>
              </a:rPr>
              <a:t/>
            </a:r>
            <a:br>
              <a:rPr lang="hu-HU" b="1" dirty="0">
                <a:latin typeface="+mn-lt"/>
                <a:cs typeface="+mn-cs"/>
              </a:rPr>
            </a:br>
            <a:r>
              <a:rPr lang="hu-HU" sz="2400" i="1" dirty="0">
                <a:latin typeface="+mn-lt"/>
                <a:cs typeface="+mn-cs"/>
              </a:rPr>
              <a:t>o</a:t>
            </a:r>
            <a:r>
              <a:rPr lang="en-US" sz="2400" i="1" dirty="0" err="1">
                <a:latin typeface="+mn-lt"/>
                <a:cs typeface="+mn-cs"/>
              </a:rPr>
              <a:t>rganized</a:t>
            </a:r>
            <a:r>
              <a:rPr lang="en-US" sz="2400" i="1" dirty="0">
                <a:latin typeface="+mn-lt"/>
                <a:cs typeface="+mn-cs"/>
              </a:rPr>
              <a:t> by</a:t>
            </a:r>
            <a:r>
              <a:rPr lang="hu-HU" sz="2400" i="1" dirty="0">
                <a:latin typeface="+mn-lt"/>
                <a:cs typeface="+mn-cs"/>
              </a:rPr>
              <a:t/>
            </a:r>
            <a:br>
              <a:rPr lang="hu-HU" sz="2400" i="1" dirty="0">
                <a:latin typeface="+mn-lt"/>
                <a:cs typeface="+mn-cs"/>
              </a:rPr>
            </a:br>
            <a:r>
              <a:rPr lang="en-US" sz="2400" dirty="0">
                <a:latin typeface="+mn-lt"/>
                <a:cs typeface="+mn-cs"/>
              </a:rPr>
              <a:t>the World Intellectual Property Organization (</a:t>
            </a:r>
            <a:r>
              <a:rPr lang="hu-HU" sz="2400" dirty="0">
                <a:latin typeface="+mn-lt"/>
                <a:cs typeface="+mn-cs"/>
              </a:rPr>
              <a:t>WIPO</a:t>
            </a:r>
            <a:r>
              <a:rPr lang="en-US" sz="2400" dirty="0">
                <a:latin typeface="+mn-lt"/>
                <a:cs typeface="+mn-cs"/>
              </a:rPr>
              <a:t>),</a:t>
            </a:r>
            <a:r>
              <a:rPr lang="hu-HU" sz="2400" dirty="0">
                <a:latin typeface="+mn-lt"/>
                <a:cs typeface="+mn-cs"/>
              </a:rPr>
              <a:t/>
            </a:r>
            <a:br>
              <a:rPr lang="hu-HU" sz="2400" dirty="0">
                <a:latin typeface="+mn-lt"/>
                <a:cs typeface="+mn-cs"/>
              </a:rPr>
            </a:br>
            <a:r>
              <a:rPr lang="en-US" sz="2400" dirty="0">
                <a:latin typeface="+mn-lt"/>
                <a:cs typeface="+mn-cs"/>
              </a:rPr>
              <a:t>the Romanian Copyright Office (ORDA),</a:t>
            </a:r>
            <a:r>
              <a:rPr lang="hu-HU" sz="2400" dirty="0">
                <a:latin typeface="+mn-lt"/>
                <a:cs typeface="+mn-cs"/>
              </a:rPr>
              <a:t> and</a:t>
            </a:r>
            <a:br>
              <a:rPr lang="hu-HU" sz="2400" dirty="0">
                <a:latin typeface="+mn-lt"/>
                <a:cs typeface="+mn-cs"/>
              </a:rPr>
            </a:br>
            <a:r>
              <a:rPr lang="en-US" sz="2400" dirty="0">
                <a:latin typeface="+mn-lt"/>
                <a:cs typeface="+mn-cs"/>
              </a:rPr>
              <a:t>the State Office for Inventions and Trademarks (OSIM)</a:t>
            </a:r>
            <a:endParaRPr lang="hu-HU" sz="2400" dirty="0">
              <a:latin typeface="+mn-lt"/>
              <a:cs typeface="+mn-cs"/>
            </a:endParaRPr>
          </a:p>
          <a:p>
            <a:pPr algn="ctr" fontAlgn="auto">
              <a:spcBef>
                <a:spcPts val="0"/>
              </a:spcBef>
              <a:spcAft>
                <a:spcPts val="0"/>
              </a:spcAft>
              <a:defRPr/>
            </a:pPr>
            <a:endParaRPr lang="hu-HU" sz="2400" dirty="0">
              <a:latin typeface="+mn-lt"/>
              <a:cs typeface="+mn-cs"/>
            </a:endParaRPr>
          </a:p>
          <a:p>
            <a:pPr algn="ctr" fontAlgn="auto">
              <a:spcBef>
                <a:spcPts val="0"/>
              </a:spcBef>
              <a:spcAft>
                <a:spcPts val="0"/>
              </a:spcAft>
              <a:defRPr/>
            </a:pPr>
            <a:r>
              <a:rPr lang="en-US" sz="2600" b="1" dirty="0" err="1">
                <a:latin typeface="+mn-lt"/>
                <a:cs typeface="+mn-cs"/>
              </a:rPr>
              <a:t>Mangalia</a:t>
            </a:r>
            <a:r>
              <a:rPr lang="en-US" sz="2600" b="1" dirty="0">
                <a:latin typeface="+mn-lt"/>
                <a:cs typeface="+mn-cs"/>
              </a:rPr>
              <a:t>, Romania, August 25 to 27, 2010</a:t>
            </a:r>
            <a:endParaRPr lang="hu-HU" sz="2600" dirty="0">
              <a:latin typeface="+mn-lt"/>
              <a:cs typeface="+mn-cs"/>
            </a:endParaRPr>
          </a:p>
        </p:txBody>
      </p:sp>
      <p:sp>
        <p:nvSpPr>
          <p:cNvPr id="15365" name="Szövegdoboz 6"/>
          <p:cNvSpPr txBox="1">
            <a:spLocks noChangeArrowheads="1"/>
          </p:cNvSpPr>
          <p:nvPr/>
        </p:nvSpPr>
        <p:spPr bwMode="auto">
          <a:xfrm>
            <a:off x="571500" y="4714875"/>
            <a:ext cx="8143875" cy="677863"/>
          </a:xfrm>
          <a:prstGeom prst="rect">
            <a:avLst/>
          </a:prstGeom>
          <a:noFill/>
          <a:ln w="9525">
            <a:noFill/>
            <a:miter lim="800000"/>
            <a:headEnd/>
            <a:tailEnd/>
          </a:ln>
        </p:spPr>
        <p:txBody>
          <a:bodyPr>
            <a:spAutoFit/>
          </a:bodyPr>
          <a:lstStyle/>
          <a:p>
            <a:r>
              <a:rPr lang="hu-HU" sz="2000">
                <a:latin typeface="Calibri" pitchFamily="34" charset="0"/>
              </a:rPr>
              <a:t> </a:t>
            </a:r>
            <a:endParaRPr lang="en-US" sz="2000" b="1">
              <a:solidFill>
                <a:schemeClr val="tx2"/>
              </a:solidFill>
              <a:latin typeface="Calibri" pitchFamily="34" charset="0"/>
            </a:endParaRPr>
          </a:p>
          <a:p>
            <a:endParaRPr lang="hu-HU">
              <a:latin typeface="Calibri" pitchFamily="34" charset="0"/>
            </a:endParaRPr>
          </a:p>
        </p:txBody>
      </p:sp>
      <p:sp>
        <p:nvSpPr>
          <p:cNvPr id="10" name="Szövegdoboz 9"/>
          <p:cNvSpPr txBox="1"/>
          <p:nvPr/>
        </p:nvSpPr>
        <p:spPr>
          <a:xfrm>
            <a:off x="395288" y="4005263"/>
            <a:ext cx="8353425" cy="2503487"/>
          </a:xfrm>
          <a:prstGeom prst="rect">
            <a:avLst/>
          </a:prstGeom>
          <a:solidFill>
            <a:schemeClr val="accent2">
              <a:lumMod val="20000"/>
              <a:lumOff val="80000"/>
            </a:schemeClr>
          </a:solidFill>
        </p:spPr>
        <p:txBody>
          <a:bodyPr>
            <a:spAutoFit/>
          </a:bodyPr>
          <a:lstStyle/>
          <a:p>
            <a:pPr algn="ctr" fontAlgn="auto">
              <a:spcBef>
                <a:spcPts val="0"/>
              </a:spcBef>
              <a:spcAft>
                <a:spcPts val="0"/>
              </a:spcAft>
              <a:defRPr/>
            </a:pPr>
            <a:r>
              <a:rPr lang="hu-HU" sz="2200" b="1" dirty="0">
                <a:latin typeface="+mn-lt"/>
                <a:cs typeface="+mn-cs"/>
              </a:rPr>
              <a:t>TOPIC 16: </a:t>
            </a:r>
            <a:r>
              <a:rPr lang="en-US" sz="2200" b="1" dirty="0">
                <a:latin typeface="+mn-lt"/>
                <a:cs typeface="+mn-cs"/>
              </a:rPr>
              <a:t>MANAGING AND MAINTAINING CULTURAL HERITAGE</a:t>
            </a:r>
            <a:r>
              <a:rPr lang="hu-HU" sz="2200" b="1" dirty="0">
                <a:latin typeface="+mn-lt"/>
                <a:cs typeface="+mn-cs"/>
              </a:rPr>
              <a:t> - E</a:t>
            </a:r>
            <a:r>
              <a:rPr lang="en-US" sz="2200" b="1" dirty="0">
                <a:latin typeface="+mn-lt"/>
                <a:cs typeface="+mn-cs"/>
              </a:rPr>
              <a:t>XPLOITING THE POTENTIAL OF DIGITAL TECHNOLOGY (DIGITIZATION, USE OF ORPHAN WORKS, ETC.) </a:t>
            </a:r>
            <a:endParaRPr lang="en-US" sz="2200" b="1" dirty="0">
              <a:solidFill>
                <a:schemeClr val="tx2"/>
              </a:solidFill>
              <a:latin typeface="+mn-lt"/>
              <a:cs typeface="+mn-cs"/>
            </a:endParaRPr>
          </a:p>
          <a:p>
            <a:pPr algn="ctr" fontAlgn="auto">
              <a:spcBef>
                <a:spcPts val="0"/>
              </a:spcBef>
              <a:spcAft>
                <a:spcPts val="0"/>
              </a:spcAft>
              <a:defRPr/>
            </a:pPr>
            <a:endParaRPr lang="hu-HU" sz="2400" b="1" dirty="0">
              <a:latin typeface="+mn-lt"/>
              <a:cs typeface="+mn-cs"/>
            </a:endParaRPr>
          </a:p>
          <a:p>
            <a:pPr algn="ctr" fontAlgn="auto">
              <a:spcBef>
                <a:spcPts val="0"/>
              </a:spcBef>
              <a:spcAft>
                <a:spcPts val="0"/>
              </a:spcAft>
              <a:defRPr/>
            </a:pPr>
            <a:r>
              <a:rPr lang="sl-SI" sz="2200" b="1" dirty="0">
                <a:latin typeface="+mn-lt"/>
                <a:cs typeface="+mn-cs"/>
              </a:rPr>
              <a:t>Dr. Mihály Ficsor,  Chairman,  Central and Eastern European </a:t>
            </a:r>
          </a:p>
          <a:p>
            <a:pPr algn="ctr" fontAlgn="auto">
              <a:spcBef>
                <a:spcPts val="0"/>
              </a:spcBef>
              <a:spcAft>
                <a:spcPts val="0"/>
              </a:spcAft>
              <a:defRPr/>
            </a:pPr>
            <a:r>
              <a:rPr lang="sl-SI" sz="2200" b="1" dirty="0">
                <a:latin typeface="+mn-lt"/>
                <a:cs typeface="+mn-cs"/>
              </a:rPr>
              <a:t>Copyright Alliance (CEECA), Budapest</a:t>
            </a:r>
          </a:p>
          <a:p>
            <a:pPr fontAlgn="auto">
              <a:spcBef>
                <a:spcPts val="0"/>
              </a:spcBef>
              <a:spcAft>
                <a:spcPts val="0"/>
              </a:spcAft>
              <a:defRPr/>
            </a:pPr>
            <a:endParaRPr lang="hu-HU" dirty="0">
              <a:latin typeface="+mn-lt"/>
              <a:cs typeface="+mn-c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solidFill>
            <a:schemeClr val="accent3">
              <a:lumMod val="40000"/>
              <a:lumOff val="60000"/>
            </a:schemeClr>
          </a:solidFill>
        </p:spPr>
        <p:txBody>
          <a:bodyPr rtlCol="0">
            <a:normAutofit/>
          </a:bodyPr>
          <a:lstStyle/>
          <a:p>
            <a:pPr fontAlgn="auto">
              <a:spcAft>
                <a:spcPts val="0"/>
              </a:spcAft>
              <a:defRPr/>
            </a:pPr>
            <a:r>
              <a:rPr lang="hu-HU" sz="3200" b="1" dirty="0" err="1" smtClean="0">
                <a:solidFill>
                  <a:schemeClr val="accent1">
                    <a:lumMod val="50000"/>
                  </a:schemeClr>
                </a:solidFill>
              </a:rPr>
              <a:t>Specific</a:t>
            </a:r>
            <a:r>
              <a:rPr lang="hu-HU" sz="3200" b="1" dirty="0" smtClean="0">
                <a:solidFill>
                  <a:schemeClr val="accent1">
                    <a:lumMod val="50000"/>
                  </a:schemeClr>
                </a:solidFill>
              </a:rPr>
              <a:t> e</a:t>
            </a:r>
            <a:r>
              <a:rPr lang="en-US" sz="3200" b="1" dirty="0" err="1" smtClean="0">
                <a:solidFill>
                  <a:schemeClr val="accent1">
                    <a:lumMod val="50000"/>
                  </a:schemeClr>
                </a:solidFill>
              </a:rPr>
              <a:t>xceptions</a:t>
            </a:r>
            <a:r>
              <a:rPr lang="en-US" sz="3200" b="1" dirty="0" smtClean="0">
                <a:solidFill>
                  <a:schemeClr val="accent1">
                    <a:lumMod val="50000"/>
                  </a:schemeClr>
                </a:solidFill>
              </a:rPr>
              <a:t> and limitations</a:t>
            </a:r>
            <a:r>
              <a:rPr lang="hu-HU" sz="3200" b="1" dirty="0" smtClean="0">
                <a:solidFill>
                  <a:schemeClr val="accent1">
                    <a:lumMod val="50000"/>
                  </a:schemeClr>
                </a:solidFill>
              </a:rPr>
              <a:t> </a:t>
            </a:r>
            <a:r>
              <a:rPr lang="hu-HU" sz="3200" b="1" dirty="0" err="1" smtClean="0">
                <a:solidFill>
                  <a:schemeClr val="accent1">
                    <a:lumMod val="50000"/>
                  </a:schemeClr>
                </a:solidFill>
              </a:rPr>
              <a:t>for</a:t>
            </a:r>
            <a:r>
              <a:rPr lang="hu-HU" sz="3200" b="1" dirty="0" smtClean="0">
                <a:solidFill>
                  <a:schemeClr val="accent1">
                    <a:lumMod val="50000"/>
                  </a:schemeClr>
                </a:solidFill>
              </a:rPr>
              <a:t> </a:t>
            </a:r>
            <a:br>
              <a:rPr lang="hu-HU" sz="3200" b="1" dirty="0" smtClean="0">
                <a:solidFill>
                  <a:schemeClr val="accent1">
                    <a:lumMod val="50000"/>
                  </a:schemeClr>
                </a:solidFill>
              </a:rPr>
            </a:br>
            <a:r>
              <a:rPr lang="hu-HU" sz="3200" b="1" dirty="0" err="1" smtClean="0">
                <a:solidFill>
                  <a:schemeClr val="accent1">
                    <a:lumMod val="50000"/>
                  </a:schemeClr>
                </a:solidFill>
              </a:rPr>
              <a:t>education</a:t>
            </a:r>
            <a:r>
              <a:rPr lang="hu-HU" sz="3200" b="1" dirty="0" smtClean="0">
                <a:solidFill>
                  <a:schemeClr val="accent1">
                    <a:lumMod val="50000"/>
                  </a:schemeClr>
                </a:solidFill>
              </a:rPr>
              <a:t> and </a:t>
            </a:r>
            <a:r>
              <a:rPr lang="hu-HU" sz="3200" b="1" dirty="0" err="1" smtClean="0">
                <a:solidFill>
                  <a:schemeClr val="accent1">
                    <a:lumMod val="50000"/>
                  </a:schemeClr>
                </a:solidFill>
              </a:rPr>
              <a:t>library</a:t>
            </a:r>
            <a:r>
              <a:rPr lang="hu-HU" sz="3200" b="1" dirty="0" smtClean="0">
                <a:solidFill>
                  <a:schemeClr val="accent1">
                    <a:lumMod val="50000"/>
                  </a:schemeClr>
                </a:solidFill>
              </a:rPr>
              <a:t> </a:t>
            </a:r>
            <a:r>
              <a:rPr lang="hu-HU" sz="3200" b="1" dirty="0" err="1" smtClean="0">
                <a:solidFill>
                  <a:schemeClr val="accent1">
                    <a:lumMod val="50000"/>
                  </a:schemeClr>
                </a:solidFill>
              </a:rPr>
              <a:t>services</a:t>
            </a:r>
            <a:r>
              <a:rPr lang="hu-HU" sz="3200" b="1" dirty="0" smtClean="0">
                <a:solidFill>
                  <a:schemeClr val="accent1">
                    <a:lumMod val="50000"/>
                  </a:schemeClr>
                </a:solidFill>
              </a:rPr>
              <a:t> </a:t>
            </a:r>
            <a:endParaRPr lang="hu-HU" sz="3200" dirty="0">
              <a:solidFill>
                <a:schemeClr val="accent1">
                  <a:lumMod val="50000"/>
                </a:schemeClr>
              </a:solidFill>
            </a:endParaRPr>
          </a:p>
        </p:txBody>
      </p:sp>
      <p:sp>
        <p:nvSpPr>
          <p:cNvPr id="3" name="Tartalom helye 2"/>
          <p:cNvSpPr>
            <a:spLocks noGrp="1"/>
          </p:cNvSpPr>
          <p:nvPr>
            <p:ph idx="1"/>
          </p:nvPr>
        </p:nvSpPr>
        <p:spPr/>
        <p:txBody>
          <a:bodyPr rtlCol="0">
            <a:normAutofit fontScale="25000" lnSpcReduction="20000"/>
          </a:bodyPr>
          <a:lstStyle/>
          <a:p>
            <a:pPr marL="400050" lvl="1" fontAlgn="auto">
              <a:spcAft>
                <a:spcPts val="0"/>
              </a:spcAft>
              <a:buFont typeface="Arial" pitchFamily="34" charset="0"/>
              <a:buNone/>
              <a:defRPr/>
            </a:pPr>
            <a:r>
              <a:rPr lang="hu-HU" sz="7600" b="1" dirty="0" smtClean="0"/>
              <a:t>     </a:t>
            </a:r>
            <a:r>
              <a:rPr lang="en-US" sz="7600" b="1" dirty="0" smtClean="0"/>
              <a:t>Examples for the application of exceptions for education and library    services </a:t>
            </a:r>
            <a:r>
              <a:rPr lang="en-US" sz="7600" dirty="0" smtClean="0"/>
              <a:t>in the digital online environment:</a:t>
            </a:r>
          </a:p>
          <a:p>
            <a:pPr marL="324000" fontAlgn="auto">
              <a:spcBef>
                <a:spcPts val="0"/>
              </a:spcBef>
              <a:spcAft>
                <a:spcPts val="0"/>
              </a:spcAft>
              <a:buFont typeface="Wingdings" pitchFamily="2" charset="2"/>
              <a:buChar char="§"/>
              <a:defRPr/>
            </a:pPr>
            <a:endParaRPr lang="en-US" sz="8000" b="1" dirty="0" smtClean="0"/>
          </a:p>
          <a:p>
            <a:pPr marL="324000" fontAlgn="auto">
              <a:spcBef>
                <a:spcPts val="0"/>
              </a:spcBef>
              <a:spcAft>
                <a:spcPts val="0"/>
              </a:spcAft>
              <a:buFont typeface="Wingdings" pitchFamily="2" charset="2"/>
              <a:buChar char="§"/>
              <a:defRPr/>
            </a:pPr>
            <a:r>
              <a:rPr lang="en-US" sz="8000" b="1" dirty="0" smtClean="0"/>
              <a:t>The E.U. Information Society (Copyright) Directive provides for exceptions, </a:t>
            </a:r>
            <a:r>
              <a:rPr lang="en-US" sz="8000" b="1" i="1" dirty="0" smtClean="0"/>
              <a:t>inter alia</a:t>
            </a:r>
            <a:r>
              <a:rPr lang="en-US" sz="8000" b="1" dirty="0" smtClean="0"/>
              <a:t>, in the following cases:</a:t>
            </a:r>
          </a:p>
          <a:p>
            <a:pPr marL="724050" lvl="1" fontAlgn="auto">
              <a:spcBef>
                <a:spcPts val="0"/>
              </a:spcBef>
              <a:spcAft>
                <a:spcPts val="0"/>
              </a:spcAft>
              <a:buFont typeface="Wingdings" pitchFamily="2" charset="2"/>
              <a:buChar char="Ø"/>
              <a:defRPr/>
            </a:pPr>
            <a:r>
              <a:rPr lang="en-US" sz="7600" b="1" dirty="0" smtClean="0"/>
              <a:t>Article 5.2(c): „</a:t>
            </a:r>
            <a:r>
              <a:rPr lang="en-US" sz="7600" dirty="0" smtClean="0"/>
              <a:t>in respect of </a:t>
            </a:r>
            <a:r>
              <a:rPr lang="en-US" sz="7600" b="1" dirty="0" smtClean="0"/>
              <a:t>specific acts of reproduction made by publicly accessible libraries,  educational establishments or museums, or by archives</a:t>
            </a:r>
            <a:r>
              <a:rPr lang="en-US" sz="7600" dirty="0" smtClean="0"/>
              <a:t>, which are not for direct or indirect economic or commercial advantage;”</a:t>
            </a:r>
          </a:p>
          <a:p>
            <a:pPr lvl="1" fontAlgn="auto">
              <a:spcAft>
                <a:spcPts val="0"/>
              </a:spcAft>
              <a:buFont typeface="Wingdings" pitchFamily="2" charset="2"/>
              <a:buChar char="Ø"/>
              <a:defRPr/>
            </a:pPr>
            <a:r>
              <a:rPr lang="en-US" sz="7600" b="1" dirty="0" smtClean="0"/>
              <a:t>Article 5(3)(n):</a:t>
            </a:r>
            <a:r>
              <a:rPr lang="en-US" sz="7600" dirty="0" smtClean="0"/>
              <a:t>„</a:t>
            </a:r>
            <a:r>
              <a:rPr lang="en-US" sz="7600" b="1" dirty="0" smtClean="0"/>
              <a:t>use by communication or making available, for the purpose of research or private study, </a:t>
            </a:r>
            <a:r>
              <a:rPr lang="en-US" sz="7600" dirty="0" smtClean="0"/>
              <a:t>to individual members of the public </a:t>
            </a:r>
            <a:r>
              <a:rPr lang="en-US" sz="7600" b="1" dirty="0" smtClean="0"/>
              <a:t>by dedicated terminals on the premises of establishments referred to in paragraph 2(c) of works and other subject-matter not subject to purchase or licensing terms which are contained </a:t>
            </a:r>
            <a:r>
              <a:rPr lang="en-US" sz="7600" dirty="0" smtClean="0"/>
              <a:t>in </a:t>
            </a:r>
            <a:r>
              <a:rPr lang="en-US" sz="7600" b="1" dirty="0" smtClean="0"/>
              <a:t>their collection</a:t>
            </a:r>
            <a:r>
              <a:rPr lang="en-US" sz="7600" dirty="0" smtClean="0"/>
              <a:t>.</a:t>
            </a:r>
            <a:r>
              <a:rPr lang="en-US" sz="7600" b="1" dirty="0" smtClean="0"/>
              <a:t>”</a:t>
            </a:r>
          </a:p>
          <a:p>
            <a:pPr marL="342900" lvl="1" indent="-342900" fontAlgn="auto">
              <a:spcAft>
                <a:spcPts val="0"/>
              </a:spcAft>
              <a:buFont typeface="Wingdings" pitchFamily="2" charset="2"/>
              <a:buChar char="§"/>
              <a:defRPr/>
            </a:pPr>
            <a:r>
              <a:rPr lang="en-US" sz="8000" b="1" dirty="0" smtClean="0"/>
              <a:t>TEACH Act of 2002 of the U.S</a:t>
            </a:r>
            <a:r>
              <a:rPr lang="en-US" sz="8000" dirty="0" smtClean="0"/>
              <a:t>.: </a:t>
            </a:r>
            <a:r>
              <a:rPr lang="en-US" sz="8000" b="1" dirty="0" smtClean="0"/>
              <a:t>extension of the classroom exception for teaching  to distance education, subject to guarantees – by technological measures – </a:t>
            </a:r>
            <a:r>
              <a:rPr lang="en-US" sz="8000" dirty="0" smtClean="0"/>
              <a:t>that the works and objects of related rights are only made available  through the Internet to those who participate in the organized educational program.</a:t>
            </a:r>
          </a:p>
          <a:p>
            <a:pPr fontAlgn="auto">
              <a:spcAft>
                <a:spcPts val="0"/>
              </a:spcAft>
              <a:buFont typeface="Arial" pitchFamily="34" charset="0"/>
              <a:buChar char="•"/>
              <a:defRPr/>
            </a:pPr>
            <a:endParaRPr lang="hu-HU" dirty="0"/>
          </a:p>
        </p:txBody>
      </p:sp>
      <p:sp>
        <p:nvSpPr>
          <p:cNvPr id="4" name="Dia számának helye 3"/>
          <p:cNvSpPr>
            <a:spLocks noGrp="1"/>
          </p:cNvSpPr>
          <p:nvPr>
            <p:ph type="sldNum" sz="quarter" idx="12"/>
          </p:nvPr>
        </p:nvSpPr>
        <p:spPr/>
        <p:txBody>
          <a:bodyPr/>
          <a:lstStyle/>
          <a:p>
            <a:pPr>
              <a:defRPr/>
            </a:pPr>
            <a:fld id="{3140530D-493C-45F7-B91E-21A7B91B0600}" type="slidenum">
              <a:rPr lang="hu-HU"/>
              <a:pPr>
                <a:defRPr/>
              </a:pPr>
              <a:t>10</a:t>
            </a:fld>
            <a:endParaRPr lang="hu-HU"/>
          </a:p>
        </p:txBody>
      </p:sp>
      <p:sp>
        <p:nvSpPr>
          <p:cNvPr id="5" name="Élőláb helye 4"/>
          <p:cNvSpPr>
            <a:spLocks noGrp="1"/>
          </p:cNvSpPr>
          <p:nvPr>
            <p:ph type="ftr" sz="quarter" idx="11"/>
          </p:nvPr>
        </p:nvSpPr>
        <p:spPr/>
        <p:txBody>
          <a:bodyPr/>
          <a:lstStyle/>
          <a:p>
            <a:pPr>
              <a:defRPr/>
            </a:pPr>
            <a:r>
              <a:rPr lang="pt-BR"/>
              <a:t>M. Ficsor, Mangalia, August 25-27, 2010</a:t>
            </a:r>
            <a:endParaRPr lang="hu-HU"/>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solidFill>
            <a:schemeClr val="bg2">
              <a:lumMod val="75000"/>
            </a:schemeClr>
          </a:solidFill>
        </p:spPr>
        <p:txBody>
          <a:bodyPr rtlCol="0">
            <a:normAutofit/>
          </a:bodyPr>
          <a:lstStyle/>
          <a:p>
            <a:pPr fontAlgn="auto">
              <a:spcAft>
                <a:spcPts val="0"/>
              </a:spcAft>
              <a:defRPr/>
            </a:pPr>
            <a:r>
              <a:rPr lang="hu-HU" sz="3200" b="1" dirty="0" err="1" smtClean="0">
                <a:solidFill>
                  <a:schemeClr val="accent3">
                    <a:lumMod val="50000"/>
                  </a:schemeClr>
                </a:solidFill>
              </a:rPr>
              <a:t>Exceptions</a:t>
            </a:r>
            <a:r>
              <a:rPr lang="hu-HU" sz="3200" b="1" dirty="0" smtClean="0">
                <a:solidFill>
                  <a:schemeClr val="accent3">
                    <a:lumMod val="50000"/>
                  </a:schemeClr>
                </a:solidFill>
              </a:rPr>
              <a:t> and </a:t>
            </a:r>
            <a:r>
              <a:rPr lang="hu-HU" sz="3200" b="1" dirty="0" err="1" smtClean="0">
                <a:solidFill>
                  <a:schemeClr val="accent3">
                    <a:lumMod val="50000"/>
                  </a:schemeClr>
                </a:solidFill>
              </a:rPr>
              <a:t>limitations</a:t>
            </a:r>
            <a:r>
              <a:rPr lang="hu-HU" sz="3200" b="1" dirty="0" smtClean="0">
                <a:solidFill>
                  <a:schemeClr val="accent3">
                    <a:lumMod val="50000"/>
                  </a:schemeClr>
                </a:solidFill>
              </a:rPr>
              <a:t> </a:t>
            </a:r>
            <a:r>
              <a:rPr lang="hu-HU" sz="3200" b="1" dirty="0" err="1" smtClean="0">
                <a:solidFill>
                  <a:schemeClr val="accent3">
                    <a:lumMod val="50000"/>
                  </a:schemeClr>
                </a:solidFill>
              </a:rPr>
              <a:t>in</a:t>
            </a:r>
            <a:r>
              <a:rPr lang="hu-HU" sz="3200" b="1" dirty="0" smtClean="0">
                <a:solidFill>
                  <a:schemeClr val="accent3">
                    <a:lumMod val="50000"/>
                  </a:schemeClr>
                </a:solidFill>
              </a:rPr>
              <a:t> </a:t>
            </a:r>
            <a:r>
              <a:rPr lang="hu-HU" sz="3200" b="1" dirty="0" err="1" smtClean="0">
                <a:solidFill>
                  <a:schemeClr val="accent3">
                    <a:lumMod val="50000"/>
                  </a:schemeClr>
                </a:solidFill>
              </a:rPr>
              <a:t>the</a:t>
            </a:r>
            <a:r>
              <a:rPr lang="hu-HU" sz="3200" b="1" dirty="0" smtClean="0">
                <a:solidFill>
                  <a:schemeClr val="accent3">
                    <a:lumMod val="50000"/>
                  </a:schemeClr>
                </a:solidFill>
              </a:rPr>
              <a:t> </a:t>
            </a:r>
            <a:r>
              <a:rPr lang="hu-HU" sz="3200" b="1" dirty="0" err="1" smtClean="0">
                <a:solidFill>
                  <a:schemeClr val="accent3">
                    <a:lumMod val="50000"/>
                  </a:schemeClr>
                </a:solidFill>
              </a:rPr>
              <a:t>digital</a:t>
            </a:r>
            <a:r>
              <a:rPr lang="hu-HU" sz="3200" b="1" dirty="0" smtClean="0">
                <a:solidFill>
                  <a:schemeClr val="accent3">
                    <a:lumMod val="50000"/>
                  </a:schemeClr>
                </a:solidFill>
              </a:rPr>
              <a:t> online </a:t>
            </a:r>
            <a:r>
              <a:rPr lang="hu-HU" sz="3200" b="1" dirty="0" err="1" smtClean="0">
                <a:solidFill>
                  <a:schemeClr val="accent3">
                    <a:lumMod val="50000"/>
                  </a:schemeClr>
                </a:solidFill>
              </a:rPr>
              <a:t>environment</a:t>
            </a:r>
            <a:r>
              <a:rPr lang="hu-HU" sz="3200" b="1" dirty="0" smtClean="0">
                <a:solidFill>
                  <a:schemeClr val="accent3">
                    <a:lumMod val="50000"/>
                  </a:schemeClr>
                </a:solidFill>
              </a:rPr>
              <a:t> – WIPO program  </a:t>
            </a:r>
            <a:endParaRPr lang="hu-HU" sz="3200" dirty="0">
              <a:solidFill>
                <a:schemeClr val="accent3">
                  <a:lumMod val="50000"/>
                </a:schemeClr>
              </a:solidFill>
            </a:endParaRPr>
          </a:p>
        </p:txBody>
      </p:sp>
      <p:sp>
        <p:nvSpPr>
          <p:cNvPr id="25602" name="Tartalom helye 2"/>
          <p:cNvSpPr>
            <a:spLocks noGrp="1"/>
          </p:cNvSpPr>
          <p:nvPr>
            <p:ph idx="1"/>
          </p:nvPr>
        </p:nvSpPr>
        <p:spPr>
          <a:xfrm>
            <a:off x="285750" y="1571625"/>
            <a:ext cx="8329613" cy="4840288"/>
          </a:xfrm>
        </p:spPr>
        <p:txBody>
          <a:bodyPr/>
          <a:lstStyle/>
          <a:p>
            <a:pPr>
              <a:buFont typeface="Wingdings" pitchFamily="2" charset="2"/>
              <a:buChar char="§"/>
            </a:pPr>
            <a:r>
              <a:rPr lang="en-US" sz="2000" b="1" smtClean="0"/>
              <a:t>Although Article 10 of the WCT and Article 16 of the WPPT</a:t>
            </a:r>
            <a:r>
              <a:rPr lang="en-US" sz="2000" smtClean="0"/>
              <a:t>, along with the agreed statement adopted concerning them </a:t>
            </a:r>
            <a:r>
              <a:rPr lang="en-US" sz="2000" b="1" smtClean="0"/>
              <a:t>offer sufficient flexibilities, guidance is needed  </a:t>
            </a:r>
            <a:r>
              <a:rPr lang="en-US" sz="2000" smtClean="0"/>
              <a:t>for appropriate regulation and  application of exceptions and limitations in the digital online environment.</a:t>
            </a:r>
          </a:p>
          <a:p>
            <a:pPr>
              <a:buFont typeface="Wingdings" pitchFamily="2" charset="2"/>
              <a:buChar char="§"/>
            </a:pPr>
            <a:r>
              <a:rPr lang="en-US" sz="2000" smtClean="0"/>
              <a:t>Intensive </a:t>
            </a:r>
            <a:r>
              <a:rPr lang="en-US" sz="2000" b="1" smtClean="0"/>
              <a:t>WIPO activities </a:t>
            </a:r>
            <a:r>
              <a:rPr lang="en-US" sz="2000" smtClean="0"/>
              <a:t>with this objective, also as part of the  WIPO Development Agenda:</a:t>
            </a:r>
          </a:p>
          <a:p>
            <a:pPr lvl="1">
              <a:buFont typeface="Wingdings" pitchFamily="2" charset="2"/>
              <a:buChar char="Ø"/>
            </a:pPr>
            <a:r>
              <a:rPr lang="hu-HU" sz="2000" smtClean="0"/>
              <a:t>e</a:t>
            </a:r>
            <a:r>
              <a:rPr lang="en-US" sz="2000" smtClean="0"/>
              <a:t>xceptions and limitations on the agenda of the </a:t>
            </a:r>
            <a:r>
              <a:rPr lang="en-US" sz="2000" b="1" smtClean="0"/>
              <a:t>Standing Committee on Copyright and Related Rights </a:t>
            </a:r>
            <a:r>
              <a:rPr lang="en-US" sz="2000" smtClean="0"/>
              <a:t>, in particular </a:t>
            </a:r>
            <a:r>
              <a:rPr lang="en-US" sz="2000" b="1" smtClean="0"/>
              <a:t>for the visually impaired, educational purposes and library services</a:t>
            </a:r>
            <a:r>
              <a:rPr lang="hu-HU" sz="2000" smtClean="0"/>
              <a:t>;</a:t>
            </a:r>
            <a:endParaRPr lang="en-US" sz="2000" smtClean="0"/>
          </a:p>
          <a:p>
            <a:pPr lvl="1">
              <a:buFont typeface="Wingdings" pitchFamily="2" charset="2"/>
              <a:buChar char="Ø"/>
            </a:pPr>
            <a:r>
              <a:rPr lang="hu-HU" sz="2000" b="1" smtClean="0"/>
              <a:t>r</a:t>
            </a:r>
            <a:r>
              <a:rPr lang="en-US" sz="2000" b="1" smtClean="0"/>
              <a:t>eview of national laws and practical experience; studies and information meetings</a:t>
            </a:r>
            <a:r>
              <a:rPr lang="hu-HU" sz="2000" smtClean="0"/>
              <a:t>;</a:t>
            </a:r>
            <a:endParaRPr lang="en-US" sz="2000" smtClean="0"/>
          </a:p>
          <a:p>
            <a:pPr lvl="1">
              <a:buFont typeface="Wingdings" pitchFamily="2" charset="2"/>
              <a:buChar char="Ø"/>
            </a:pPr>
            <a:r>
              <a:rPr lang="hu-HU" sz="2000" b="1" smtClean="0"/>
              <a:t>p</a:t>
            </a:r>
            <a:r>
              <a:rPr lang="en-US" sz="2000" b="1" smtClean="0"/>
              <a:t>roposals for norm-settings and/or practical harmonization efforts in particular as regards exceptions for the visually impaired</a:t>
            </a:r>
            <a:r>
              <a:rPr lang="hu-HU" sz="2000" smtClean="0"/>
              <a:t>.</a:t>
            </a:r>
            <a:r>
              <a:rPr lang="hu-HU" sz="2000" b="1" smtClean="0"/>
              <a:t> </a:t>
            </a:r>
            <a:endParaRPr lang="en-US" sz="2000" smtClean="0"/>
          </a:p>
        </p:txBody>
      </p:sp>
      <p:sp>
        <p:nvSpPr>
          <p:cNvPr id="4" name="Dia számának helye 3"/>
          <p:cNvSpPr>
            <a:spLocks noGrp="1"/>
          </p:cNvSpPr>
          <p:nvPr>
            <p:ph type="sldNum" sz="quarter" idx="12"/>
          </p:nvPr>
        </p:nvSpPr>
        <p:spPr/>
        <p:txBody>
          <a:bodyPr/>
          <a:lstStyle/>
          <a:p>
            <a:pPr>
              <a:defRPr/>
            </a:pPr>
            <a:fld id="{579D92D6-5C0E-49D4-8966-FD672E7C912C}" type="slidenum">
              <a:rPr lang="hu-HU"/>
              <a:pPr>
                <a:defRPr/>
              </a:pPr>
              <a:t>11</a:t>
            </a:fld>
            <a:endParaRPr lang="hu-HU"/>
          </a:p>
        </p:txBody>
      </p:sp>
      <p:sp>
        <p:nvSpPr>
          <p:cNvPr id="5" name="Élőláb helye 4"/>
          <p:cNvSpPr>
            <a:spLocks noGrp="1"/>
          </p:cNvSpPr>
          <p:nvPr>
            <p:ph type="ftr" sz="quarter" idx="11"/>
          </p:nvPr>
        </p:nvSpPr>
        <p:spPr/>
        <p:txBody>
          <a:bodyPr/>
          <a:lstStyle/>
          <a:p>
            <a:pPr>
              <a:defRPr/>
            </a:pPr>
            <a:r>
              <a:rPr lang="pt-BR"/>
              <a:t>M. Ficsor, Mangalia, August 25-27, 2010</a:t>
            </a:r>
            <a:endParaRPr lang="hu-HU"/>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solidFill>
            <a:schemeClr val="accent2">
              <a:lumMod val="40000"/>
              <a:lumOff val="60000"/>
            </a:schemeClr>
          </a:solidFill>
        </p:spPr>
        <p:txBody>
          <a:bodyPr rtlCol="0">
            <a:normAutofit/>
          </a:bodyPr>
          <a:lstStyle/>
          <a:p>
            <a:pPr fontAlgn="auto">
              <a:spcAft>
                <a:spcPts val="0"/>
              </a:spcAft>
              <a:defRPr/>
            </a:pPr>
            <a:r>
              <a:rPr lang="hu-HU" sz="3200" b="1" dirty="0" err="1" smtClean="0">
                <a:solidFill>
                  <a:schemeClr val="accent4">
                    <a:lumMod val="50000"/>
                  </a:schemeClr>
                </a:solidFill>
              </a:rPr>
              <a:t>Digitization</a:t>
            </a:r>
            <a:r>
              <a:rPr lang="hu-HU" sz="3200" b="1" dirty="0" smtClean="0">
                <a:solidFill>
                  <a:schemeClr val="accent4">
                    <a:lumMod val="50000"/>
                  </a:schemeClr>
                </a:solidFill>
              </a:rPr>
              <a:t> of </a:t>
            </a:r>
            <a:r>
              <a:rPr lang="hu-HU" sz="3200" b="1" dirty="0" err="1" smtClean="0">
                <a:solidFill>
                  <a:schemeClr val="accent4">
                    <a:lumMod val="50000"/>
                  </a:schemeClr>
                </a:solidFill>
              </a:rPr>
              <a:t>books</a:t>
            </a:r>
            <a:r>
              <a:rPr lang="hu-HU" sz="3200" b="1" dirty="0" smtClean="0">
                <a:solidFill>
                  <a:schemeClr val="accent4">
                    <a:lumMod val="50000"/>
                  </a:schemeClr>
                </a:solidFill>
              </a:rPr>
              <a:t> and </a:t>
            </a:r>
            <a:r>
              <a:rPr lang="hu-HU" sz="3200" b="1" dirty="0" err="1" smtClean="0">
                <a:solidFill>
                  <a:schemeClr val="accent4">
                    <a:lumMod val="50000"/>
                  </a:schemeClr>
                </a:solidFill>
              </a:rPr>
              <a:t>other</a:t>
            </a:r>
            <a:r>
              <a:rPr lang="hu-HU" sz="3200" b="1" dirty="0" smtClean="0">
                <a:solidFill>
                  <a:schemeClr val="accent4">
                    <a:lumMod val="50000"/>
                  </a:schemeClr>
                </a:solidFill>
              </a:rPr>
              <a:t> </a:t>
            </a:r>
            <a:r>
              <a:rPr lang="hu-HU" sz="3200" b="1" dirty="0" err="1" smtClean="0">
                <a:solidFill>
                  <a:schemeClr val="accent4">
                    <a:lumMod val="50000"/>
                  </a:schemeClr>
                </a:solidFill>
              </a:rPr>
              <a:t>publications</a:t>
            </a:r>
            <a:r>
              <a:rPr lang="hu-HU" sz="3200" b="1" dirty="0" smtClean="0">
                <a:solidFill>
                  <a:schemeClr val="accent4">
                    <a:lumMod val="50000"/>
                  </a:schemeClr>
                </a:solidFill>
              </a:rPr>
              <a:t> (1)</a:t>
            </a:r>
            <a:r>
              <a:rPr lang="hu-HU" sz="3200" dirty="0" smtClean="0">
                <a:solidFill>
                  <a:schemeClr val="accent4">
                    <a:lumMod val="50000"/>
                  </a:schemeClr>
                </a:solidFill>
              </a:rPr>
              <a:t> </a:t>
            </a:r>
            <a:endParaRPr lang="hu-HU" sz="3200" dirty="0">
              <a:solidFill>
                <a:schemeClr val="accent4">
                  <a:lumMod val="50000"/>
                </a:schemeClr>
              </a:solidFill>
            </a:endParaRPr>
          </a:p>
        </p:txBody>
      </p:sp>
      <p:sp>
        <p:nvSpPr>
          <p:cNvPr id="3" name="Tartalom helye 2"/>
          <p:cNvSpPr>
            <a:spLocks noGrp="1"/>
          </p:cNvSpPr>
          <p:nvPr>
            <p:ph idx="1"/>
          </p:nvPr>
        </p:nvSpPr>
        <p:spPr/>
        <p:txBody>
          <a:bodyPr rtlCol="0">
            <a:normAutofit fontScale="70000" lnSpcReduction="20000"/>
          </a:bodyPr>
          <a:lstStyle/>
          <a:p>
            <a:pPr fontAlgn="auto">
              <a:spcAft>
                <a:spcPts val="0"/>
              </a:spcAft>
              <a:buFont typeface="Arial" pitchFamily="34" charset="0"/>
              <a:buNone/>
              <a:defRPr/>
            </a:pPr>
            <a:r>
              <a:rPr lang="hu-HU" dirty="0" smtClean="0"/>
              <a:t>      </a:t>
            </a:r>
            <a:r>
              <a:rPr lang="en-US" b="1" dirty="0" smtClean="0"/>
              <a:t>Different purposes</a:t>
            </a:r>
            <a:r>
              <a:rPr lang="hu-HU" b="1" dirty="0" smtClean="0"/>
              <a:t> -</a:t>
            </a:r>
            <a:r>
              <a:rPr lang="en-US" b="1" dirty="0" smtClean="0"/>
              <a:t> different conditions for applying exceptions</a:t>
            </a:r>
            <a:r>
              <a:rPr lang="en-US" dirty="0" smtClean="0"/>
              <a:t>:</a:t>
            </a:r>
          </a:p>
          <a:p>
            <a:pPr fontAlgn="auto">
              <a:spcAft>
                <a:spcPts val="0"/>
              </a:spcAft>
              <a:buFont typeface="Arial" pitchFamily="34" charset="0"/>
              <a:buNone/>
              <a:defRPr/>
            </a:pPr>
            <a:endParaRPr lang="en-US" dirty="0" smtClean="0"/>
          </a:p>
          <a:p>
            <a:pPr fontAlgn="auto">
              <a:spcAft>
                <a:spcPts val="0"/>
              </a:spcAft>
              <a:buFont typeface="Wingdings" pitchFamily="2" charset="2"/>
              <a:buChar char="Ø"/>
              <a:defRPr/>
            </a:pPr>
            <a:r>
              <a:rPr lang="en-US" dirty="0" smtClean="0"/>
              <a:t>digitization of </a:t>
            </a:r>
            <a:r>
              <a:rPr lang="en-US" b="1" dirty="0" smtClean="0"/>
              <a:t>protected works or works in the public domain </a:t>
            </a:r>
            <a:r>
              <a:rPr lang="en-US" dirty="0" smtClean="0"/>
              <a:t>(or „</a:t>
            </a:r>
            <a:r>
              <a:rPr lang="en-US" b="1" dirty="0" smtClean="0"/>
              <a:t>orphan works</a:t>
            </a:r>
            <a:r>
              <a:rPr lang="en-US" dirty="0" smtClean="0"/>
              <a:t>” (see below))? </a:t>
            </a:r>
          </a:p>
          <a:p>
            <a:pPr fontAlgn="auto">
              <a:spcAft>
                <a:spcPts val="0"/>
              </a:spcAft>
              <a:buFont typeface="Wingdings" pitchFamily="2" charset="2"/>
              <a:buChar char="Ø"/>
              <a:defRPr/>
            </a:pPr>
            <a:r>
              <a:rPr lang="en-US" b="1" dirty="0" smtClean="0"/>
              <a:t>archival purposes </a:t>
            </a:r>
            <a:r>
              <a:rPr lang="en-US" dirty="0" smtClean="0"/>
              <a:t>(for reservation, possible replacement of damaged or lost copies) </a:t>
            </a:r>
            <a:r>
              <a:rPr lang="en-US" b="1" dirty="0" smtClean="0"/>
              <a:t>or for making available</a:t>
            </a:r>
            <a:r>
              <a:rPr lang="en-US" dirty="0" smtClean="0"/>
              <a:t>?</a:t>
            </a:r>
          </a:p>
          <a:p>
            <a:pPr fontAlgn="auto">
              <a:spcAft>
                <a:spcPts val="0"/>
              </a:spcAft>
              <a:buFont typeface="Wingdings" pitchFamily="2" charset="2"/>
              <a:buChar char="Ø"/>
              <a:defRPr/>
            </a:pPr>
            <a:r>
              <a:rPr lang="en-US" b="1" dirty="0" smtClean="0"/>
              <a:t>making available for use in the premises of the establishment </a:t>
            </a:r>
            <a:r>
              <a:rPr lang="en-US" dirty="0" smtClean="0"/>
              <a:t>(library, archive, educational establishment) </a:t>
            </a:r>
            <a:r>
              <a:rPr lang="en-US" b="1" dirty="0" smtClean="0"/>
              <a:t>or through the Internet</a:t>
            </a:r>
            <a:r>
              <a:rPr lang="en-US" dirty="0" smtClean="0"/>
              <a:t>?</a:t>
            </a:r>
          </a:p>
          <a:p>
            <a:pPr fontAlgn="auto">
              <a:spcAft>
                <a:spcPts val="0"/>
              </a:spcAft>
              <a:buFont typeface="Wingdings" pitchFamily="2" charset="2"/>
              <a:buChar char="Ø"/>
              <a:defRPr/>
            </a:pPr>
            <a:r>
              <a:rPr lang="en-US" b="1" dirty="0" smtClean="0"/>
              <a:t> public non-profit </a:t>
            </a:r>
            <a:r>
              <a:rPr lang="en-US" dirty="0" smtClean="0"/>
              <a:t>establishments and activities </a:t>
            </a:r>
            <a:r>
              <a:rPr lang="en-US" b="1" dirty="0" smtClean="0"/>
              <a:t>or commercial </a:t>
            </a:r>
            <a:r>
              <a:rPr lang="en-US" dirty="0" smtClean="0"/>
              <a:t>establishment and/or activities?</a:t>
            </a:r>
          </a:p>
          <a:p>
            <a:pPr fontAlgn="auto">
              <a:spcAft>
                <a:spcPts val="0"/>
              </a:spcAft>
              <a:buFont typeface="Wingdings" pitchFamily="2" charset="2"/>
              <a:buChar char="Ø"/>
              <a:defRPr/>
            </a:pPr>
            <a:r>
              <a:rPr lang="en-US" dirty="0" smtClean="0"/>
              <a:t>making available </a:t>
            </a:r>
            <a:r>
              <a:rPr lang="en-US" b="1" dirty="0" smtClean="0"/>
              <a:t>for specific purposes </a:t>
            </a:r>
            <a:r>
              <a:rPr lang="en-US" dirty="0" smtClean="0"/>
              <a:t>in respect of which specific copyright exceptions may be granted (such as research, education) </a:t>
            </a:r>
            <a:r>
              <a:rPr lang="en-US" b="1" dirty="0" smtClean="0"/>
              <a:t>or to the public in general </a:t>
            </a:r>
            <a:r>
              <a:rPr lang="en-US" dirty="0" smtClean="0"/>
              <a:t>(in particular, to the entire Internet population)</a:t>
            </a:r>
            <a:r>
              <a:rPr lang="hu-HU" dirty="0" smtClean="0"/>
              <a:t>?</a:t>
            </a:r>
            <a:endParaRPr lang="en-US" dirty="0" smtClean="0"/>
          </a:p>
        </p:txBody>
      </p:sp>
      <p:sp>
        <p:nvSpPr>
          <p:cNvPr id="4" name="Dia számának helye 3"/>
          <p:cNvSpPr>
            <a:spLocks noGrp="1"/>
          </p:cNvSpPr>
          <p:nvPr>
            <p:ph type="sldNum" sz="quarter" idx="12"/>
          </p:nvPr>
        </p:nvSpPr>
        <p:spPr/>
        <p:txBody>
          <a:bodyPr/>
          <a:lstStyle/>
          <a:p>
            <a:pPr>
              <a:defRPr/>
            </a:pPr>
            <a:fld id="{500193AC-FB16-43F9-9394-4ACA2B050C1A}" type="slidenum">
              <a:rPr lang="hu-HU"/>
              <a:pPr>
                <a:defRPr/>
              </a:pPr>
              <a:t>12</a:t>
            </a:fld>
            <a:endParaRPr lang="hu-HU"/>
          </a:p>
        </p:txBody>
      </p:sp>
      <p:sp>
        <p:nvSpPr>
          <p:cNvPr id="5" name="Élőláb helye 4"/>
          <p:cNvSpPr>
            <a:spLocks noGrp="1"/>
          </p:cNvSpPr>
          <p:nvPr>
            <p:ph type="ftr" sz="quarter" idx="11"/>
          </p:nvPr>
        </p:nvSpPr>
        <p:spPr/>
        <p:txBody>
          <a:bodyPr/>
          <a:lstStyle/>
          <a:p>
            <a:pPr>
              <a:defRPr/>
            </a:pPr>
            <a:r>
              <a:rPr lang="pt-BR"/>
              <a:t>M. Ficsor, Mangalia, August 25-27, 2010</a:t>
            </a:r>
            <a:endParaRPr lang="hu-HU"/>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solidFill>
            <a:schemeClr val="accent2">
              <a:lumMod val="40000"/>
              <a:lumOff val="60000"/>
            </a:schemeClr>
          </a:solidFill>
        </p:spPr>
        <p:txBody>
          <a:bodyPr rtlCol="0">
            <a:normAutofit/>
          </a:bodyPr>
          <a:lstStyle/>
          <a:p>
            <a:pPr fontAlgn="auto">
              <a:spcAft>
                <a:spcPts val="0"/>
              </a:spcAft>
              <a:defRPr/>
            </a:pPr>
            <a:r>
              <a:rPr lang="hu-HU" sz="3200" b="1" dirty="0" err="1" smtClean="0">
                <a:solidFill>
                  <a:schemeClr val="accent4">
                    <a:lumMod val="50000"/>
                  </a:schemeClr>
                </a:solidFill>
              </a:rPr>
              <a:t>Digitization</a:t>
            </a:r>
            <a:r>
              <a:rPr lang="hu-HU" sz="3200" b="1" dirty="0" smtClean="0">
                <a:solidFill>
                  <a:schemeClr val="accent4">
                    <a:lumMod val="50000"/>
                  </a:schemeClr>
                </a:solidFill>
              </a:rPr>
              <a:t> of </a:t>
            </a:r>
            <a:r>
              <a:rPr lang="hu-HU" sz="3200" b="1" dirty="0" err="1" smtClean="0">
                <a:solidFill>
                  <a:schemeClr val="accent4">
                    <a:lumMod val="50000"/>
                  </a:schemeClr>
                </a:solidFill>
              </a:rPr>
              <a:t>books</a:t>
            </a:r>
            <a:r>
              <a:rPr lang="hu-HU" sz="3200" b="1" dirty="0" smtClean="0">
                <a:solidFill>
                  <a:schemeClr val="accent4">
                    <a:lumMod val="50000"/>
                  </a:schemeClr>
                </a:solidFill>
              </a:rPr>
              <a:t> and </a:t>
            </a:r>
            <a:r>
              <a:rPr lang="hu-HU" sz="3200" b="1" dirty="0" err="1" smtClean="0">
                <a:solidFill>
                  <a:schemeClr val="accent4">
                    <a:lumMod val="50000"/>
                  </a:schemeClr>
                </a:solidFill>
              </a:rPr>
              <a:t>other</a:t>
            </a:r>
            <a:r>
              <a:rPr lang="hu-HU" sz="3200" b="1" dirty="0" smtClean="0">
                <a:solidFill>
                  <a:schemeClr val="accent4">
                    <a:lumMod val="50000"/>
                  </a:schemeClr>
                </a:solidFill>
              </a:rPr>
              <a:t> </a:t>
            </a:r>
            <a:r>
              <a:rPr lang="hu-HU" sz="3200" b="1" dirty="0" err="1" smtClean="0">
                <a:solidFill>
                  <a:schemeClr val="accent4">
                    <a:lumMod val="50000"/>
                  </a:schemeClr>
                </a:solidFill>
              </a:rPr>
              <a:t>publications</a:t>
            </a:r>
            <a:r>
              <a:rPr lang="hu-HU" sz="3200" b="1" dirty="0" smtClean="0">
                <a:solidFill>
                  <a:schemeClr val="accent4">
                    <a:lumMod val="50000"/>
                  </a:schemeClr>
                </a:solidFill>
              </a:rPr>
              <a:t> (2)</a:t>
            </a:r>
            <a:r>
              <a:rPr lang="hu-HU" sz="3200" dirty="0" smtClean="0">
                <a:solidFill>
                  <a:schemeClr val="accent4">
                    <a:lumMod val="50000"/>
                  </a:schemeClr>
                </a:solidFill>
              </a:rPr>
              <a:t> </a:t>
            </a:r>
            <a:endParaRPr lang="hu-HU" sz="3200" dirty="0"/>
          </a:p>
        </p:txBody>
      </p:sp>
      <p:sp>
        <p:nvSpPr>
          <p:cNvPr id="3" name="Tartalom helye 2"/>
          <p:cNvSpPr>
            <a:spLocks noGrp="1"/>
          </p:cNvSpPr>
          <p:nvPr>
            <p:ph idx="1"/>
          </p:nvPr>
        </p:nvSpPr>
        <p:spPr/>
        <p:txBody>
          <a:bodyPr rtlCol="0">
            <a:normAutofit fontScale="70000" lnSpcReduction="20000"/>
          </a:bodyPr>
          <a:lstStyle/>
          <a:p>
            <a:pPr fontAlgn="auto">
              <a:spcAft>
                <a:spcPts val="0"/>
              </a:spcAft>
              <a:buFont typeface="Arial" pitchFamily="34" charset="0"/>
              <a:buNone/>
              <a:defRPr/>
            </a:pPr>
            <a:r>
              <a:rPr lang="hu-HU" b="1" dirty="0" smtClean="0"/>
              <a:t>      </a:t>
            </a:r>
            <a:r>
              <a:rPr lang="en-US" b="1" dirty="0" smtClean="0"/>
              <a:t>International projects</a:t>
            </a:r>
            <a:r>
              <a:rPr lang="en-US" dirty="0" smtClean="0"/>
              <a:t>:</a:t>
            </a:r>
          </a:p>
          <a:p>
            <a:pPr fontAlgn="auto">
              <a:spcAft>
                <a:spcPts val="0"/>
              </a:spcAft>
              <a:buFont typeface="Wingdings" pitchFamily="2" charset="2"/>
              <a:buChar char="§"/>
              <a:defRPr/>
            </a:pPr>
            <a:endParaRPr lang="en-US" dirty="0" smtClean="0"/>
          </a:p>
          <a:p>
            <a:pPr fontAlgn="auto">
              <a:spcAft>
                <a:spcPts val="0"/>
              </a:spcAft>
              <a:buFont typeface="Wingdings" pitchFamily="2" charset="2"/>
              <a:buChar char="Ø"/>
              <a:defRPr/>
            </a:pPr>
            <a:r>
              <a:rPr lang="hu-HU" b="1" dirty="0" smtClean="0"/>
              <a:t>b</a:t>
            </a:r>
            <a:r>
              <a:rPr lang="en-US" b="1" dirty="0" smtClean="0"/>
              <a:t>ad example: Google book digitization and making available „snippets” with the proposed Google book settlement </a:t>
            </a:r>
            <a:r>
              <a:rPr lang="en-US" dirty="0" smtClean="0"/>
              <a:t>(conflicts with copyright norms; monopolization of knowledge; American-centrism; commercial objectives for functions where non-commercial interests justify exceptions);</a:t>
            </a:r>
          </a:p>
          <a:p>
            <a:pPr fontAlgn="auto">
              <a:spcAft>
                <a:spcPts val="0"/>
              </a:spcAft>
              <a:buFont typeface="Wingdings" pitchFamily="2" charset="2"/>
              <a:buChar char="Ø"/>
              <a:defRPr/>
            </a:pPr>
            <a:r>
              <a:rPr lang="hu-HU" b="1" dirty="0" smtClean="0"/>
              <a:t>r</a:t>
            </a:r>
            <a:r>
              <a:rPr lang="en-US" b="1" dirty="0" err="1" smtClean="0"/>
              <a:t>elatively</a:t>
            </a:r>
            <a:r>
              <a:rPr lang="en-US" b="1" dirty="0" smtClean="0"/>
              <a:t> good example:  </a:t>
            </a:r>
            <a:r>
              <a:rPr lang="en-US" b="1" dirty="0" err="1" smtClean="0"/>
              <a:t>Europeana</a:t>
            </a:r>
            <a:r>
              <a:rPr lang="en-US" dirty="0" smtClean="0"/>
              <a:t> (only or mainly for works in the public domain);</a:t>
            </a:r>
          </a:p>
          <a:p>
            <a:pPr fontAlgn="auto">
              <a:spcAft>
                <a:spcPts val="0"/>
              </a:spcAft>
              <a:buFont typeface="Wingdings" pitchFamily="2" charset="2"/>
              <a:buChar char="Ø"/>
              <a:defRPr/>
            </a:pPr>
            <a:r>
              <a:rPr lang="hu-HU" b="1" dirty="0" smtClean="0"/>
              <a:t>d</a:t>
            </a:r>
            <a:r>
              <a:rPr lang="en-US" b="1" dirty="0" err="1" smtClean="0"/>
              <a:t>esirable</a:t>
            </a:r>
            <a:r>
              <a:rPr lang="en-US" b="1" dirty="0" smtClean="0"/>
              <a:t> system</a:t>
            </a:r>
            <a:r>
              <a:rPr lang="en-US" dirty="0" smtClean="0"/>
              <a:t>: digitization of </a:t>
            </a:r>
            <a:r>
              <a:rPr lang="en-US" b="1" dirty="0" smtClean="0"/>
              <a:t>all public domain </a:t>
            </a:r>
            <a:r>
              <a:rPr lang="en-US" dirty="0" smtClean="0"/>
              <a:t>works in respect of which it is worthwhile doing so </a:t>
            </a:r>
            <a:r>
              <a:rPr lang="en-US" b="1" dirty="0" smtClean="0"/>
              <a:t>combined with digitization of works protected by copyright through appropriate agreements </a:t>
            </a:r>
            <a:r>
              <a:rPr lang="en-US" dirty="0" smtClean="0"/>
              <a:t>(individual and/or collective) with the owners of rights.  </a:t>
            </a:r>
          </a:p>
          <a:p>
            <a:pPr fontAlgn="auto">
              <a:spcAft>
                <a:spcPts val="0"/>
              </a:spcAft>
              <a:buFont typeface="Arial" pitchFamily="34" charset="0"/>
              <a:buNone/>
              <a:defRPr/>
            </a:pPr>
            <a:endParaRPr lang="hu-HU" dirty="0"/>
          </a:p>
        </p:txBody>
      </p:sp>
      <p:sp>
        <p:nvSpPr>
          <p:cNvPr id="4" name="Dia számának helye 3"/>
          <p:cNvSpPr>
            <a:spLocks noGrp="1"/>
          </p:cNvSpPr>
          <p:nvPr>
            <p:ph type="sldNum" sz="quarter" idx="12"/>
          </p:nvPr>
        </p:nvSpPr>
        <p:spPr/>
        <p:txBody>
          <a:bodyPr/>
          <a:lstStyle/>
          <a:p>
            <a:pPr>
              <a:defRPr/>
            </a:pPr>
            <a:fld id="{087C483C-E2AD-467B-8964-FE55ABC5B5C8}" type="slidenum">
              <a:rPr lang="hu-HU"/>
              <a:pPr>
                <a:defRPr/>
              </a:pPr>
              <a:t>13</a:t>
            </a:fld>
            <a:endParaRPr lang="hu-HU"/>
          </a:p>
        </p:txBody>
      </p:sp>
      <p:sp>
        <p:nvSpPr>
          <p:cNvPr id="5" name="Élőláb helye 4"/>
          <p:cNvSpPr>
            <a:spLocks noGrp="1"/>
          </p:cNvSpPr>
          <p:nvPr>
            <p:ph type="ftr" sz="quarter" idx="11"/>
          </p:nvPr>
        </p:nvSpPr>
        <p:spPr/>
        <p:txBody>
          <a:bodyPr/>
          <a:lstStyle/>
          <a:p>
            <a:pPr>
              <a:defRPr/>
            </a:pPr>
            <a:r>
              <a:rPr lang="pt-BR"/>
              <a:t>M. Ficsor, Mangalia, August 25-27, 2010</a:t>
            </a:r>
            <a:endParaRPr lang="hu-HU"/>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solidFill>
            <a:srgbClr val="FFFF00"/>
          </a:solidFill>
        </p:spPr>
        <p:txBody>
          <a:bodyPr rtlCol="0">
            <a:normAutofit/>
          </a:bodyPr>
          <a:lstStyle/>
          <a:p>
            <a:pPr fontAlgn="auto">
              <a:spcAft>
                <a:spcPts val="0"/>
              </a:spcAft>
              <a:defRPr/>
            </a:pPr>
            <a:r>
              <a:rPr lang="hu-HU" sz="3200" b="1" dirty="0" err="1" smtClean="0">
                <a:solidFill>
                  <a:schemeClr val="bg2">
                    <a:lumMod val="25000"/>
                  </a:schemeClr>
                </a:solidFill>
              </a:rPr>
              <a:t>Digitization</a:t>
            </a:r>
            <a:r>
              <a:rPr lang="hu-HU" sz="3200" b="1" dirty="0" smtClean="0">
                <a:solidFill>
                  <a:schemeClr val="bg2">
                    <a:lumMod val="25000"/>
                  </a:schemeClr>
                </a:solidFill>
              </a:rPr>
              <a:t> and </a:t>
            </a:r>
            <a:r>
              <a:rPr lang="hu-HU" sz="3200" b="1" dirty="0" err="1" smtClean="0">
                <a:solidFill>
                  <a:schemeClr val="bg2">
                    <a:lumMod val="25000"/>
                  </a:schemeClr>
                </a:solidFill>
              </a:rPr>
              <a:t>use</a:t>
            </a:r>
            <a:r>
              <a:rPr lang="hu-HU" sz="3200" b="1" dirty="0" smtClean="0">
                <a:solidFill>
                  <a:schemeClr val="bg2">
                    <a:lumMod val="25000"/>
                  </a:schemeClr>
                </a:solidFill>
              </a:rPr>
              <a:t> of „</a:t>
            </a:r>
            <a:r>
              <a:rPr lang="hu-HU" sz="3200" b="1" dirty="0" err="1" smtClean="0">
                <a:solidFill>
                  <a:schemeClr val="bg2">
                    <a:lumMod val="25000"/>
                  </a:schemeClr>
                </a:solidFill>
              </a:rPr>
              <a:t>orphan</a:t>
            </a:r>
            <a:r>
              <a:rPr lang="hu-HU" sz="3200" b="1" dirty="0" smtClean="0">
                <a:solidFill>
                  <a:schemeClr val="bg2">
                    <a:lumMod val="25000"/>
                  </a:schemeClr>
                </a:solidFill>
              </a:rPr>
              <a:t> </a:t>
            </a:r>
            <a:r>
              <a:rPr lang="hu-HU" sz="3200" b="1" dirty="0" err="1" smtClean="0">
                <a:solidFill>
                  <a:schemeClr val="bg2">
                    <a:lumMod val="25000"/>
                  </a:schemeClr>
                </a:solidFill>
              </a:rPr>
              <a:t>works</a:t>
            </a:r>
            <a:r>
              <a:rPr lang="hu-HU" sz="3200" b="1" dirty="0" smtClean="0">
                <a:solidFill>
                  <a:schemeClr val="bg2">
                    <a:lumMod val="25000"/>
                  </a:schemeClr>
                </a:solidFill>
              </a:rPr>
              <a:t>” – </a:t>
            </a:r>
            <a:r>
              <a:rPr lang="hu-HU" sz="3200" b="1" dirty="0" err="1" smtClean="0">
                <a:solidFill>
                  <a:schemeClr val="bg2">
                    <a:lumMod val="25000"/>
                  </a:schemeClr>
                </a:solidFill>
              </a:rPr>
              <a:t>basic</a:t>
            </a:r>
            <a:r>
              <a:rPr lang="hu-HU" sz="3200" b="1" dirty="0" smtClean="0">
                <a:solidFill>
                  <a:schemeClr val="bg2">
                    <a:lumMod val="25000"/>
                  </a:schemeClr>
                </a:solidFill>
              </a:rPr>
              <a:t> </a:t>
            </a:r>
            <a:r>
              <a:rPr lang="hu-HU" sz="3200" b="1" dirty="0" err="1" smtClean="0">
                <a:solidFill>
                  <a:schemeClr val="bg2">
                    <a:lumMod val="25000"/>
                  </a:schemeClr>
                </a:solidFill>
              </a:rPr>
              <a:t>considerations</a:t>
            </a:r>
            <a:r>
              <a:rPr lang="hu-HU" sz="3200" b="1" dirty="0" smtClean="0">
                <a:solidFill>
                  <a:schemeClr val="bg2">
                    <a:lumMod val="25000"/>
                  </a:schemeClr>
                </a:solidFill>
              </a:rPr>
              <a:t> and </a:t>
            </a:r>
            <a:r>
              <a:rPr lang="hu-HU" sz="3200" b="1" dirty="0" err="1" smtClean="0">
                <a:solidFill>
                  <a:schemeClr val="bg2">
                    <a:lumMod val="25000"/>
                  </a:schemeClr>
                </a:solidFill>
              </a:rPr>
              <a:t>definitions</a:t>
            </a:r>
            <a:r>
              <a:rPr lang="hu-HU" sz="3200" b="1" dirty="0" smtClean="0">
                <a:solidFill>
                  <a:schemeClr val="bg2">
                    <a:lumMod val="25000"/>
                  </a:schemeClr>
                </a:solidFill>
              </a:rPr>
              <a:t> (1) </a:t>
            </a:r>
            <a:endParaRPr lang="hu-HU" sz="3200" b="1" dirty="0">
              <a:solidFill>
                <a:schemeClr val="bg2">
                  <a:lumMod val="25000"/>
                </a:schemeClr>
              </a:solidFill>
            </a:endParaRPr>
          </a:p>
        </p:txBody>
      </p:sp>
      <p:sp>
        <p:nvSpPr>
          <p:cNvPr id="3" name="Tartalom helye 2"/>
          <p:cNvSpPr>
            <a:spLocks noGrp="1"/>
          </p:cNvSpPr>
          <p:nvPr>
            <p:ph idx="1"/>
          </p:nvPr>
        </p:nvSpPr>
        <p:spPr>
          <a:xfrm>
            <a:off x="214313" y="1428750"/>
            <a:ext cx="8643937" cy="5000625"/>
          </a:xfrm>
        </p:spPr>
        <p:txBody>
          <a:bodyPr rtlCol="0">
            <a:normAutofit fontScale="25000" lnSpcReduction="20000"/>
          </a:bodyPr>
          <a:lstStyle/>
          <a:p>
            <a:pPr fontAlgn="auto">
              <a:spcAft>
                <a:spcPts val="0"/>
              </a:spcAft>
              <a:buFont typeface="Arial" pitchFamily="34" charset="0"/>
              <a:buChar char="•"/>
              <a:defRPr/>
            </a:pPr>
            <a:endParaRPr lang="hu-HU" dirty="0" smtClean="0"/>
          </a:p>
          <a:p>
            <a:pPr fontAlgn="auto">
              <a:spcAft>
                <a:spcPts val="0"/>
              </a:spcAft>
              <a:buFont typeface="Wingdings" pitchFamily="2" charset="2"/>
              <a:buChar char="§"/>
              <a:defRPr/>
            </a:pPr>
            <a:r>
              <a:rPr lang="en-GB" sz="8000" dirty="0" smtClean="0"/>
              <a:t>Recital 10 of </a:t>
            </a:r>
            <a:r>
              <a:rPr lang="en-GB" sz="8000" b="1" dirty="0" smtClean="0"/>
              <a:t>Commission Recommendation of 24 August 2006 on the digitisation and online accessibility of cultural material and digital preservation (2006/585/EC) </a:t>
            </a:r>
            <a:r>
              <a:rPr lang="en-GB" sz="8000" dirty="0" smtClean="0"/>
              <a:t>(“</a:t>
            </a:r>
            <a:r>
              <a:rPr lang="en-GB" sz="8000" b="1" dirty="0" smtClean="0"/>
              <a:t>2006 Commission Recommendation</a:t>
            </a:r>
            <a:r>
              <a:rPr lang="en-GB" sz="8000" dirty="0" smtClean="0"/>
              <a:t>”) refers to orphan works in the following manner:</a:t>
            </a:r>
            <a:r>
              <a:rPr lang="hu-HU" sz="8000" dirty="0" smtClean="0"/>
              <a:t> </a:t>
            </a:r>
            <a:r>
              <a:rPr lang="en-GB" sz="8000" dirty="0" smtClean="0"/>
              <a:t>“copyrighted works </a:t>
            </a:r>
            <a:r>
              <a:rPr lang="en-GB" sz="8000" b="1" dirty="0" smtClean="0"/>
              <a:t>whose owners are difficult or even impossible to locate</a:t>
            </a:r>
            <a:r>
              <a:rPr lang="hu-HU" sz="8000" dirty="0" smtClean="0"/>
              <a:t>.</a:t>
            </a:r>
            <a:r>
              <a:rPr lang="en-GB" sz="8000" dirty="0" smtClean="0"/>
              <a:t>” </a:t>
            </a:r>
            <a:endParaRPr lang="hu-HU" sz="8000" dirty="0" smtClean="0"/>
          </a:p>
          <a:p>
            <a:pPr fontAlgn="auto">
              <a:spcAft>
                <a:spcPts val="0"/>
              </a:spcAft>
              <a:buFont typeface="Wingdings" pitchFamily="2" charset="2"/>
              <a:buChar char="§"/>
              <a:defRPr/>
            </a:pPr>
            <a:r>
              <a:rPr lang="en-GB" sz="8000" dirty="0" smtClean="0"/>
              <a:t>The Commission’s </a:t>
            </a:r>
            <a:r>
              <a:rPr lang="hu-HU" sz="8000" dirty="0" smtClean="0"/>
              <a:t>2008 </a:t>
            </a:r>
            <a:r>
              <a:rPr lang="en-GB" sz="8000" b="1" dirty="0" smtClean="0"/>
              <a:t>Green Paper on Copyright in the Knowledge Economy </a:t>
            </a:r>
            <a:r>
              <a:rPr lang="en-GB" sz="8000" dirty="0" smtClean="0"/>
              <a:t>describes orphan works and the problems related to them as follows:</a:t>
            </a:r>
            <a:r>
              <a:rPr lang="hu-HU" sz="8000" dirty="0" smtClean="0"/>
              <a:t>  „</a:t>
            </a:r>
            <a:r>
              <a:rPr lang="en-GB" sz="8000" dirty="0" smtClean="0"/>
              <a:t>Orphan works are works </a:t>
            </a:r>
            <a:r>
              <a:rPr lang="en-GB" sz="8000" b="1" dirty="0" smtClean="0"/>
              <a:t>which are still in copyright but whose owners cannot be identified or located…</a:t>
            </a:r>
            <a:r>
              <a:rPr lang="en-GB" sz="8000" dirty="0" smtClean="0"/>
              <a:t> Protected works can become orphaned </a:t>
            </a:r>
            <a:r>
              <a:rPr lang="en-GB" sz="8000" b="1" dirty="0" smtClean="0"/>
              <a:t>if data on the author and/or the relevant </a:t>
            </a:r>
            <a:r>
              <a:rPr lang="en-GB" sz="8000" b="1" dirty="0" err="1" smtClean="0"/>
              <a:t>rightholder</a:t>
            </a:r>
            <a:r>
              <a:rPr lang="en-GB" sz="8000" b="1" dirty="0" smtClean="0"/>
              <a:t>(s) […] is missing or outdated</a:t>
            </a:r>
            <a:r>
              <a:rPr lang="en-GB" sz="8000" dirty="0" smtClean="0"/>
              <a:t>. […] </a:t>
            </a:r>
            <a:endParaRPr lang="hu-HU" sz="8000" dirty="0" smtClean="0"/>
          </a:p>
          <a:p>
            <a:pPr fontAlgn="auto">
              <a:spcAft>
                <a:spcPts val="0"/>
              </a:spcAft>
              <a:buFont typeface="Arial" pitchFamily="34" charset="0"/>
              <a:buNone/>
              <a:defRPr/>
            </a:pPr>
            <a:r>
              <a:rPr lang="hu-HU" sz="8000" dirty="0" smtClean="0"/>
              <a:t>       </a:t>
            </a:r>
            <a:r>
              <a:rPr lang="en-GB" sz="8000" dirty="0" smtClean="0"/>
              <a:t>“The lack of data on their ownership </a:t>
            </a:r>
            <a:r>
              <a:rPr lang="en-GB" sz="8000" b="1" dirty="0" smtClean="0"/>
              <a:t>can constitute an obstacle to making such works available online</a:t>
            </a:r>
            <a:r>
              <a:rPr lang="en-GB" sz="8000" dirty="0" smtClean="0"/>
              <a:t> to the public and </a:t>
            </a:r>
            <a:r>
              <a:rPr lang="en-GB" sz="8000" b="1" dirty="0" smtClean="0"/>
              <a:t>can impede restoration efforts</a:t>
            </a:r>
            <a:r>
              <a:rPr lang="en-GB" sz="8000" dirty="0" smtClean="0"/>
              <a:t>. […]</a:t>
            </a:r>
            <a:r>
              <a:rPr lang="hu-HU" sz="8000" dirty="0" smtClean="0"/>
              <a:t>   </a:t>
            </a:r>
            <a:r>
              <a:rPr lang="en-GB" sz="8000" dirty="0" smtClean="0"/>
              <a:t>“The issue of orphan works is </a:t>
            </a:r>
            <a:r>
              <a:rPr lang="en-GB" sz="8000" b="1" dirty="0" smtClean="0"/>
              <a:t>mainly a rights clearance issue </a:t>
            </a:r>
            <a:r>
              <a:rPr lang="hu-HU" sz="8000" b="1" dirty="0" smtClean="0"/>
              <a:t>... </a:t>
            </a:r>
            <a:r>
              <a:rPr lang="en-GB" sz="8000" dirty="0" smtClean="0"/>
              <a:t>Apart from liability concerns, </a:t>
            </a:r>
            <a:r>
              <a:rPr lang="en-GB" sz="8000" b="1" dirty="0" smtClean="0"/>
              <a:t>the cost and time needed to locate or identify the </a:t>
            </a:r>
            <a:r>
              <a:rPr lang="en-GB" sz="8000" b="1" dirty="0" err="1" smtClean="0"/>
              <a:t>rightholders</a:t>
            </a:r>
            <a:r>
              <a:rPr lang="en-GB" sz="8000" b="1" dirty="0" smtClean="0"/>
              <a:t>, especially in the case of works of multiple authorship, can prove to be too great to justify the effort</a:t>
            </a:r>
            <a:r>
              <a:rPr lang="en-GB" sz="8000" dirty="0" smtClean="0"/>
              <a:t>. […] Copyright clearance of orphan works </a:t>
            </a:r>
            <a:r>
              <a:rPr lang="en-GB" sz="8000" b="1" dirty="0" smtClean="0"/>
              <a:t>can constitute an obstacle to the dissemination of valuable content and can be seen as hampering follow-on creativity</a:t>
            </a:r>
            <a:r>
              <a:rPr lang="en-GB" sz="8000" dirty="0" smtClean="0"/>
              <a:t>.”</a:t>
            </a:r>
            <a:r>
              <a:rPr lang="hu-HU" sz="8000" dirty="0" smtClean="0"/>
              <a:t> (</a:t>
            </a:r>
            <a:r>
              <a:rPr lang="hu-HU" sz="8000" dirty="0" err="1" smtClean="0"/>
              <a:t>Page</a:t>
            </a:r>
            <a:r>
              <a:rPr lang="en-GB" sz="8000" dirty="0" smtClean="0"/>
              <a:t> 10.</a:t>
            </a:r>
            <a:r>
              <a:rPr lang="hu-HU" sz="8000" dirty="0" smtClean="0"/>
              <a:t>)</a:t>
            </a:r>
            <a:r>
              <a:rPr lang="en-GB" sz="8000" dirty="0" smtClean="0"/>
              <a:t> </a:t>
            </a:r>
            <a:r>
              <a:rPr lang="hu-HU" sz="8000" dirty="0" smtClean="0"/>
              <a:t>      </a:t>
            </a:r>
            <a:endParaRPr lang="hu-HU" sz="8000" i="1" dirty="0" smtClean="0"/>
          </a:p>
          <a:p>
            <a:pPr fontAlgn="auto">
              <a:spcAft>
                <a:spcPts val="0"/>
              </a:spcAft>
              <a:buFont typeface="Arial" pitchFamily="34" charset="0"/>
              <a:buNone/>
              <a:defRPr/>
            </a:pPr>
            <a:r>
              <a:rPr lang="en-GB" sz="8000" dirty="0" smtClean="0"/>
              <a:t> </a:t>
            </a:r>
            <a:endParaRPr lang="hu-HU" sz="8000" dirty="0" smtClean="0"/>
          </a:p>
          <a:p>
            <a:pPr fontAlgn="auto">
              <a:spcAft>
                <a:spcPts val="0"/>
              </a:spcAft>
              <a:buFont typeface="Arial" pitchFamily="34" charset="0"/>
              <a:buChar char="•"/>
              <a:defRPr/>
            </a:pPr>
            <a:endParaRPr lang="hu-HU" dirty="0" smtClean="0"/>
          </a:p>
          <a:p>
            <a:pPr fontAlgn="auto">
              <a:spcAft>
                <a:spcPts val="0"/>
              </a:spcAft>
              <a:buFont typeface="Arial" pitchFamily="34" charset="0"/>
              <a:buChar char="•"/>
              <a:defRPr/>
            </a:pPr>
            <a:endParaRPr lang="hu-HU" dirty="0"/>
          </a:p>
        </p:txBody>
      </p:sp>
      <p:sp>
        <p:nvSpPr>
          <p:cNvPr id="4" name="Dia számának helye 3"/>
          <p:cNvSpPr>
            <a:spLocks noGrp="1"/>
          </p:cNvSpPr>
          <p:nvPr>
            <p:ph type="sldNum" sz="quarter" idx="12"/>
          </p:nvPr>
        </p:nvSpPr>
        <p:spPr/>
        <p:txBody>
          <a:bodyPr/>
          <a:lstStyle/>
          <a:p>
            <a:pPr>
              <a:defRPr/>
            </a:pPr>
            <a:fld id="{5A9815F0-1F0B-43D8-B9CD-2A7A47C97C51}" type="slidenum">
              <a:rPr lang="hu-HU"/>
              <a:pPr>
                <a:defRPr/>
              </a:pPr>
              <a:t>14</a:t>
            </a:fld>
            <a:endParaRPr lang="hu-HU"/>
          </a:p>
        </p:txBody>
      </p:sp>
      <p:sp>
        <p:nvSpPr>
          <p:cNvPr id="5" name="Élőláb helye 4"/>
          <p:cNvSpPr>
            <a:spLocks noGrp="1"/>
          </p:cNvSpPr>
          <p:nvPr>
            <p:ph type="ftr" sz="quarter" idx="11"/>
          </p:nvPr>
        </p:nvSpPr>
        <p:spPr/>
        <p:txBody>
          <a:bodyPr/>
          <a:lstStyle/>
          <a:p>
            <a:pPr>
              <a:defRPr/>
            </a:pPr>
            <a:r>
              <a:rPr lang="pt-BR"/>
              <a:t>M. Ficsor, Mangalia, August 25-27, 2010</a:t>
            </a:r>
            <a:endParaRPr lang="hu-HU"/>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solidFill>
            <a:srgbClr val="FFFF00"/>
          </a:solidFill>
        </p:spPr>
        <p:txBody>
          <a:bodyPr rtlCol="0">
            <a:normAutofit/>
          </a:bodyPr>
          <a:lstStyle/>
          <a:p>
            <a:pPr fontAlgn="auto">
              <a:spcAft>
                <a:spcPts val="0"/>
              </a:spcAft>
              <a:defRPr/>
            </a:pPr>
            <a:r>
              <a:rPr lang="hu-HU" sz="3200" b="1" dirty="0" err="1" smtClean="0">
                <a:solidFill>
                  <a:schemeClr val="bg2">
                    <a:lumMod val="10000"/>
                  </a:schemeClr>
                </a:solidFill>
              </a:rPr>
              <a:t>Digitization</a:t>
            </a:r>
            <a:r>
              <a:rPr lang="hu-HU" sz="3200" b="1" dirty="0" smtClean="0">
                <a:solidFill>
                  <a:schemeClr val="bg2">
                    <a:lumMod val="10000"/>
                  </a:schemeClr>
                </a:solidFill>
              </a:rPr>
              <a:t> and </a:t>
            </a:r>
            <a:r>
              <a:rPr lang="hu-HU" sz="3200" b="1" dirty="0" err="1" smtClean="0">
                <a:solidFill>
                  <a:schemeClr val="bg2">
                    <a:lumMod val="10000"/>
                  </a:schemeClr>
                </a:solidFill>
              </a:rPr>
              <a:t>use</a:t>
            </a:r>
            <a:r>
              <a:rPr lang="hu-HU" sz="3200" b="1" dirty="0" smtClean="0">
                <a:solidFill>
                  <a:schemeClr val="bg2">
                    <a:lumMod val="10000"/>
                  </a:schemeClr>
                </a:solidFill>
              </a:rPr>
              <a:t> of „</a:t>
            </a:r>
            <a:r>
              <a:rPr lang="hu-HU" sz="3200" b="1" dirty="0" err="1" smtClean="0">
                <a:solidFill>
                  <a:schemeClr val="bg2">
                    <a:lumMod val="10000"/>
                  </a:schemeClr>
                </a:solidFill>
              </a:rPr>
              <a:t>orphan</a:t>
            </a:r>
            <a:r>
              <a:rPr lang="hu-HU" sz="3200" b="1" dirty="0" smtClean="0">
                <a:solidFill>
                  <a:schemeClr val="bg2">
                    <a:lumMod val="10000"/>
                  </a:schemeClr>
                </a:solidFill>
              </a:rPr>
              <a:t> </a:t>
            </a:r>
            <a:r>
              <a:rPr lang="hu-HU" sz="3200" b="1" dirty="0" err="1" smtClean="0">
                <a:solidFill>
                  <a:schemeClr val="bg2">
                    <a:lumMod val="10000"/>
                  </a:schemeClr>
                </a:solidFill>
              </a:rPr>
              <a:t>works</a:t>
            </a:r>
            <a:r>
              <a:rPr lang="hu-HU" sz="3200" b="1" dirty="0" smtClean="0">
                <a:solidFill>
                  <a:schemeClr val="bg2">
                    <a:lumMod val="10000"/>
                  </a:schemeClr>
                </a:solidFill>
              </a:rPr>
              <a:t>” – </a:t>
            </a:r>
            <a:r>
              <a:rPr lang="hu-HU" sz="3200" b="1" dirty="0" err="1" smtClean="0">
                <a:solidFill>
                  <a:schemeClr val="bg2">
                    <a:lumMod val="10000"/>
                  </a:schemeClr>
                </a:solidFill>
              </a:rPr>
              <a:t>basic</a:t>
            </a:r>
            <a:r>
              <a:rPr lang="hu-HU" sz="3200" b="1" dirty="0" smtClean="0">
                <a:solidFill>
                  <a:schemeClr val="bg2">
                    <a:lumMod val="10000"/>
                  </a:schemeClr>
                </a:solidFill>
              </a:rPr>
              <a:t> </a:t>
            </a:r>
            <a:r>
              <a:rPr lang="hu-HU" sz="3200" b="1" dirty="0" err="1" smtClean="0">
                <a:solidFill>
                  <a:schemeClr val="bg2">
                    <a:lumMod val="10000"/>
                  </a:schemeClr>
                </a:solidFill>
              </a:rPr>
              <a:t>considerations</a:t>
            </a:r>
            <a:r>
              <a:rPr lang="hu-HU" sz="3200" b="1" dirty="0" smtClean="0">
                <a:solidFill>
                  <a:schemeClr val="bg2">
                    <a:lumMod val="10000"/>
                  </a:schemeClr>
                </a:solidFill>
              </a:rPr>
              <a:t> and </a:t>
            </a:r>
            <a:r>
              <a:rPr lang="hu-HU" sz="3200" b="1" dirty="0" err="1" smtClean="0">
                <a:solidFill>
                  <a:schemeClr val="bg2">
                    <a:lumMod val="10000"/>
                  </a:schemeClr>
                </a:solidFill>
              </a:rPr>
              <a:t>definitions</a:t>
            </a:r>
            <a:r>
              <a:rPr lang="hu-HU" sz="3200" b="1" dirty="0" smtClean="0">
                <a:solidFill>
                  <a:schemeClr val="bg2">
                    <a:lumMod val="10000"/>
                  </a:schemeClr>
                </a:solidFill>
              </a:rPr>
              <a:t> (2)</a:t>
            </a:r>
            <a:endParaRPr lang="hu-HU" sz="3200" dirty="0">
              <a:solidFill>
                <a:schemeClr val="bg2">
                  <a:lumMod val="10000"/>
                </a:schemeClr>
              </a:solidFill>
            </a:endParaRPr>
          </a:p>
        </p:txBody>
      </p:sp>
      <p:sp>
        <p:nvSpPr>
          <p:cNvPr id="3" name="Tartalom helye 2"/>
          <p:cNvSpPr>
            <a:spLocks noGrp="1"/>
          </p:cNvSpPr>
          <p:nvPr>
            <p:ph idx="1"/>
          </p:nvPr>
        </p:nvSpPr>
        <p:spPr/>
        <p:txBody>
          <a:bodyPr rtlCol="0">
            <a:normAutofit fontScale="62500" lnSpcReduction="20000"/>
          </a:bodyPr>
          <a:lstStyle/>
          <a:p>
            <a:pPr fontAlgn="auto">
              <a:spcAft>
                <a:spcPts val="0"/>
              </a:spcAft>
              <a:buFont typeface="Wingdings" pitchFamily="2" charset="2"/>
              <a:buChar char="§"/>
              <a:defRPr/>
            </a:pPr>
            <a:endParaRPr lang="hu-HU" dirty="0" smtClean="0"/>
          </a:p>
          <a:p>
            <a:pPr fontAlgn="auto">
              <a:spcAft>
                <a:spcPts val="0"/>
              </a:spcAft>
              <a:buFont typeface="Wingdings" pitchFamily="2" charset="2"/>
              <a:buChar char="§"/>
              <a:defRPr/>
            </a:pPr>
            <a:r>
              <a:rPr lang="en-GB" dirty="0" smtClean="0"/>
              <a:t>In its </a:t>
            </a:r>
            <a:r>
              <a:rPr lang="en-GB" b="1" dirty="0" smtClean="0"/>
              <a:t>Communication </a:t>
            </a:r>
            <a:r>
              <a:rPr lang="en-GB" dirty="0" smtClean="0"/>
              <a:t>to the European Parliament, the Council, the European Economic and Social Committee and the Committee of the Regions </a:t>
            </a:r>
            <a:r>
              <a:rPr lang="en-GB" b="1" dirty="0" smtClean="0"/>
              <a:t>on </a:t>
            </a:r>
            <a:r>
              <a:rPr lang="en-GB" b="1" dirty="0" err="1" smtClean="0"/>
              <a:t>Europeana</a:t>
            </a:r>
            <a:r>
              <a:rPr lang="en-GB" b="1" dirty="0" smtClean="0"/>
              <a:t> – next steps</a:t>
            </a:r>
            <a:r>
              <a:rPr lang="en-GB" dirty="0" smtClean="0"/>
              <a:t>, the </a:t>
            </a:r>
            <a:r>
              <a:rPr lang="en-GB" b="1" dirty="0" smtClean="0"/>
              <a:t>Commission </a:t>
            </a:r>
            <a:r>
              <a:rPr lang="en-GB" dirty="0" smtClean="0"/>
              <a:t>has used the following definition of orphan works: </a:t>
            </a:r>
            <a:r>
              <a:rPr lang="hu-HU" dirty="0" smtClean="0"/>
              <a:t> </a:t>
            </a:r>
            <a:r>
              <a:rPr lang="en-GB" dirty="0" smtClean="0"/>
              <a:t>“</a:t>
            </a:r>
            <a:r>
              <a:rPr lang="en-GB" b="1" dirty="0" smtClean="0"/>
              <a:t>works for which it is impossible or very difficult to trace the </a:t>
            </a:r>
            <a:r>
              <a:rPr lang="en-GB" b="1" dirty="0" err="1" smtClean="0"/>
              <a:t>rightholders</a:t>
            </a:r>
            <a:r>
              <a:rPr lang="hu-HU" dirty="0" smtClean="0"/>
              <a:t>.</a:t>
            </a:r>
            <a:r>
              <a:rPr lang="en-GB" dirty="0" smtClean="0"/>
              <a:t>” </a:t>
            </a:r>
            <a:endParaRPr lang="hu-HU" dirty="0" smtClean="0"/>
          </a:p>
          <a:p>
            <a:pPr fontAlgn="auto">
              <a:spcAft>
                <a:spcPts val="0"/>
              </a:spcAft>
              <a:buFont typeface="Wingdings" pitchFamily="2" charset="2"/>
              <a:buChar char="§"/>
              <a:defRPr/>
            </a:pPr>
            <a:r>
              <a:rPr lang="en-GB" dirty="0" smtClean="0"/>
              <a:t>In the </a:t>
            </a:r>
            <a:r>
              <a:rPr lang="en-GB" b="1" dirty="0" smtClean="0"/>
              <a:t>Final Report on Digital Preservation, Orphan Works, and Out-of-Print Works of the Copyright Subgroup of the High Level Expert Group on Digital Libraries </a:t>
            </a:r>
            <a:r>
              <a:rPr lang="en-GB" dirty="0" smtClean="0"/>
              <a:t>(hereinafter referred to as the “</a:t>
            </a:r>
            <a:r>
              <a:rPr lang="en-GB" b="1" dirty="0" smtClean="0"/>
              <a:t>Final Report</a:t>
            </a:r>
            <a:r>
              <a:rPr lang="en-GB" dirty="0" smtClean="0"/>
              <a:t>”) the following explanation of the term “orphan works” can be found:  “In some cases </a:t>
            </a:r>
            <a:r>
              <a:rPr lang="en-GB" dirty="0" err="1" smtClean="0"/>
              <a:t>rightholders</a:t>
            </a:r>
            <a:r>
              <a:rPr lang="en-GB" dirty="0" smtClean="0"/>
              <a:t> </a:t>
            </a:r>
            <a:r>
              <a:rPr lang="en-GB" b="1" dirty="0" smtClean="0"/>
              <a:t>cannot be identified or</a:t>
            </a:r>
            <a:r>
              <a:rPr lang="en-GB" dirty="0" smtClean="0"/>
              <a:t>, if they can be identified, they </a:t>
            </a:r>
            <a:r>
              <a:rPr lang="en-GB" b="1" dirty="0" smtClean="0"/>
              <a:t>cannot be located</a:t>
            </a:r>
            <a:r>
              <a:rPr lang="en-GB" dirty="0" smtClean="0"/>
              <a:t>, hence the term ‘orphan’.”</a:t>
            </a:r>
            <a:r>
              <a:rPr lang="hu-HU" dirty="0" smtClean="0"/>
              <a:t> (</a:t>
            </a:r>
            <a:r>
              <a:rPr lang="hu-HU" dirty="0" err="1" smtClean="0"/>
              <a:t>Page</a:t>
            </a:r>
            <a:r>
              <a:rPr lang="en-GB" dirty="0" smtClean="0"/>
              <a:t> 10</a:t>
            </a:r>
            <a:r>
              <a:rPr lang="hu-HU" dirty="0" smtClean="0"/>
              <a:t>.)</a:t>
            </a:r>
            <a:endParaRPr lang="hu-HU" i="1" dirty="0" smtClean="0"/>
          </a:p>
          <a:p>
            <a:pPr fontAlgn="auto">
              <a:spcAft>
                <a:spcPts val="0"/>
              </a:spcAft>
              <a:buFont typeface="Wingdings" pitchFamily="2" charset="2"/>
              <a:buChar char="§"/>
              <a:defRPr/>
            </a:pPr>
            <a:r>
              <a:rPr lang="hu-HU" dirty="0" smtClean="0"/>
              <a:t>A</a:t>
            </a:r>
            <a:r>
              <a:rPr lang="en-GB" dirty="0" smtClean="0"/>
              <a:t> similar definition can be found in the recently </a:t>
            </a:r>
            <a:r>
              <a:rPr lang="hu-HU" dirty="0" smtClean="0"/>
              <a:t>(</a:t>
            </a:r>
            <a:r>
              <a:rPr lang="hu-HU" dirty="0" err="1" smtClean="0"/>
              <a:t>in</a:t>
            </a:r>
            <a:r>
              <a:rPr lang="hu-HU" dirty="0" smtClean="0"/>
              <a:t> 2009) </a:t>
            </a:r>
            <a:r>
              <a:rPr lang="en-GB" dirty="0" smtClean="0"/>
              <a:t>issued </a:t>
            </a:r>
            <a:r>
              <a:rPr lang="en-GB" b="1" dirty="0" smtClean="0"/>
              <a:t>Communication from the Commission on Copyright in the Knowledge Economy</a:t>
            </a:r>
            <a:r>
              <a:rPr lang="en-GB" dirty="0" smtClean="0"/>
              <a:t>: “[o]</a:t>
            </a:r>
            <a:r>
              <a:rPr lang="en-GB" dirty="0" err="1" smtClean="0"/>
              <a:t>rphan</a:t>
            </a:r>
            <a:r>
              <a:rPr lang="en-GB" dirty="0" smtClean="0"/>
              <a:t> works are works that are in copyright but </a:t>
            </a:r>
            <a:r>
              <a:rPr lang="en-GB" b="1" dirty="0" smtClean="0"/>
              <a:t>whose right holders cannot be identified or located</a:t>
            </a:r>
            <a:r>
              <a:rPr lang="hu-HU" dirty="0" smtClean="0"/>
              <a:t>.</a:t>
            </a:r>
            <a:r>
              <a:rPr lang="en-GB" dirty="0" smtClean="0"/>
              <a:t>”</a:t>
            </a:r>
            <a:r>
              <a:rPr lang="hu-HU" dirty="0" smtClean="0"/>
              <a:t> (</a:t>
            </a:r>
            <a:r>
              <a:rPr lang="hu-HU" dirty="0" err="1" smtClean="0"/>
              <a:t>Page</a:t>
            </a:r>
            <a:r>
              <a:rPr lang="en-GB" dirty="0" smtClean="0"/>
              <a:t> 5.</a:t>
            </a:r>
            <a:r>
              <a:rPr lang="hu-HU" dirty="0" smtClean="0"/>
              <a:t>)</a:t>
            </a:r>
          </a:p>
          <a:p>
            <a:pPr fontAlgn="auto">
              <a:spcAft>
                <a:spcPts val="0"/>
              </a:spcAft>
              <a:buFont typeface="Arial" pitchFamily="34" charset="0"/>
              <a:buNone/>
              <a:defRPr/>
            </a:pPr>
            <a:endParaRPr lang="hu-HU" dirty="0"/>
          </a:p>
        </p:txBody>
      </p:sp>
      <p:sp>
        <p:nvSpPr>
          <p:cNvPr id="4" name="Dia számának helye 3"/>
          <p:cNvSpPr>
            <a:spLocks noGrp="1"/>
          </p:cNvSpPr>
          <p:nvPr>
            <p:ph type="sldNum" sz="quarter" idx="12"/>
          </p:nvPr>
        </p:nvSpPr>
        <p:spPr/>
        <p:txBody>
          <a:bodyPr/>
          <a:lstStyle/>
          <a:p>
            <a:pPr>
              <a:defRPr/>
            </a:pPr>
            <a:fld id="{D5966D58-1D9A-4A8B-BAAA-EAB1FC30C7A2}" type="slidenum">
              <a:rPr lang="hu-HU"/>
              <a:pPr>
                <a:defRPr/>
              </a:pPr>
              <a:t>15</a:t>
            </a:fld>
            <a:endParaRPr lang="hu-HU"/>
          </a:p>
        </p:txBody>
      </p:sp>
      <p:sp>
        <p:nvSpPr>
          <p:cNvPr id="5" name="Élőláb helye 4"/>
          <p:cNvSpPr>
            <a:spLocks noGrp="1"/>
          </p:cNvSpPr>
          <p:nvPr>
            <p:ph type="ftr" sz="quarter" idx="11"/>
          </p:nvPr>
        </p:nvSpPr>
        <p:spPr/>
        <p:txBody>
          <a:bodyPr/>
          <a:lstStyle/>
          <a:p>
            <a:pPr>
              <a:defRPr/>
            </a:pPr>
            <a:r>
              <a:rPr lang="pt-BR"/>
              <a:t>M. Ficsor, Mangalia, August 25-27, 2010</a:t>
            </a:r>
            <a:endParaRPr lang="hu-HU"/>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solidFill>
            <a:schemeClr val="accent5">
              <a:lumMod val="40000"/>
              <a:lumOff val="60000"/>
            </a:schemeClr>
          </a:solidFill>
        </p:spPr>
        <p:txBody>
          <a:bodyPr rtlCol="0">
            <a:normAutofit/>
          </a:bodyPr>
          <a:lstStyle/>
          <a:p>
            <a:pPr fontAlgn="auto">
              <a:spcAft>
                <a:spcPts val="0"/>
              </a:spcAft>
              <a:defRPr/>
            </a:pPr>
            <a:r>
              <a:rPr lang="hu-HU" sz="3200" b="1" dirty="0" smtClean="0">
                <a:solidFill>
                  <a:schemeClr val="bg2">
                    <a:lumMod val="10000"/>
                  </a:schemeClr>
                </a:solidFill>
              </a:rPr>
              <a:t>„</a:t>
            </a:r>
            <a:r>
              <a:rPr lang="hu-HU" sz="3200" b="1" dirty="0" err="1" smtClean="0">
                <a:solidFill>
                  <a:schemeClr val="bg2">
                    <a:lumMod val="10000"/>
                  </a:schemeClr>
                </a:solidFill>
              </a:rPr>
              <a:t>Orphan</a:t>
            </a:r>
            <a:r>
              <a:rPr lang="hu-HU" sz="3200" b="1" dirty="0" smtClean="0">
                <a:solidFill>
                  <a:schemeClr val="bg2">
                    <a:lumMod val="10000"/>
                  </a:schemeClr>
                </a:solidFill>
              </a:rPr>
              <a:t> </a:t>
            </a:r>
            <a:r>
              <a:rPr lang="hu-HU" sz="3200" b="1" dirty="0" err="1" smtClean="0">
                <a:solidFill>
                  <a:schemeClr val="bg2">
                    <a:lumMod val="10000"/>
                  </a:schemeClr>
                </a:solidFill>
              </a:rPr>
              <a:t>works</a:t>
            </a:r>
            <a:r>
              <a:rPr lang="hu-HU" sz="3200" b="1" dirty="0" smtClean="0">
                <a:solidFill>
                  <a:schemeClr val="bg2">
                    <a:lumMod val="10000"/>
                  </a:schemeClr>
                </a:solidFill>
              </a:rPr>
              <a:t>” –</a:t>
            </a:r>
            <a:br>
              <a:rPr lang="hu-HU" sz="3200" b="1" dirty="0" smtClean="0">
                <a:solidFill>
                  <a:schemeClr val="bg2">
                    <a:lumMod val="10000"/>
                  </a:schemeClr>
                </a:solidFill>
              </a:rPr>
            </a:br>
            <a:r>
              <a:rPr lang="hu-HU" sz="3200" b="1" dirty="0" smtClean="0">
                <a:solidFill>
                  <a:schemeClr val="bg2">
                    <a:lumMod val="10000"/>
                  </a:schemeClr>
                </a:solidFill>
              </a:rPr>
              <a:t>„</a:t>
            </a:r>
            <a:r>
              <a:rPr lang="hu-HU" sz="3200" b="1" dirty="0" err="1" smtClean="0">
                <a:solidFill>
                  <a:schemeClr val="bg2">
                    <a:lumMod val="10000"/>
                  </a:schemeClr>
                </a:solidFill>
              </a:rPr>
              <a:t>diligent</a:t>
            </a:r>
            <a:r>
              <a:rPr lang="hu-HU" sz="3200" b="1" dirty="0" smtClean="0">
                <a:solidFill>
                  <a:schemeClr val="bg2">
                    <a:lumMod val="10000"/>
                  </a:schemeClr>
                </a:solidFill>
              </a:rPr>
              <a:t> </a:t>
            </a:r>
            <a:r>
              <a:rPr lang="hu-HU" sz="3200" b="1" dirty="0" err="1" smtClean="0">
                <a:solidFill>
                  <a:schemeClr val="bg2">
                    <a:lumMod val="10000"/>
                  </a:schemeClr>
                </a:solidFill>
              </a:rPr>
              <a:t>search</a:t>
            </a:r>
            <a:r>
              <a:rPr lang="hu-HU" sz="3200" b="1" dirty="0" smtClean="0">
                <a:solidFill>
                  <a:schemeClr val="bg2">
                    <a:lumMod val="10000"/>
                  </a:schemeClr>
                </a:solidFill>
              </a:rPr>
              <a:t>” </a:t>
            </a:r>
            <a:r>
              <a:rPr lang="hu-HU" sz="3200" b="1" dirty="0" err="1" smtClean="0">
                <a:solidFill>
                  <a:schemeClr val="bg2">
                    <a:lumMod val="10000"/>
                  </a:schemeClr>
                </a:solidFill>
              </a:rPr>
              <a:t>as</a:t>
            </a:r>
            <a:r>
              <a:rPr lang="hu-HU" sz="3200" b="1" dirty="0" smtClean="0">
                <a:solidFill>
                  <a:schemeClr val="bg2">
                    <a:lumMod val="10000"/>
                  </a:schemeClr>
                </a:solidFill>
              </a:rPr>
              <a:t> </a:t>
            </a:r>
            <a:r>
              <a:rPr lang="hu-HU" sz="3200" b="1" dirty="0" err="1" smtClean="0">
                <a:solidFill>
                  <a:schemeClr val="bg2">
                    <a:lumMod val="10000"/>
                  </a:schemeClr>
                </a:solidFill>
              </a:rPr>
              <a:t>condition</a:t>
            </a:r>
            <a:r>
              <a:rPr lang="hu-HU" sz="3200" b="1" dirty="0" smtClean="0">
                <a:solidFill>
                  <a:schemeClr val="bg2">
                    <a:lumMod val="10000"/>
                  </a:schemeClr>
                </a:solidFill>
              </a:rPr>
              <a:t> of </a:t>
            </a:r>
            <a:r>
              <a:rPr lang="hu-HU" sz="3200" b="1" dirty="0" err="1" smtClean="0">
                <a:solidFill>
                  <a:schemeClr val="bg2">
                    <a:lumMod val="10000"/>
                  </a:schemeClr>
                </a:solidFill>
              </a:rPr>
              <a:t>use</a:t>
            </a:r>
            <a:r>
              <a:rPr lang="hu-HU" sz="3200" b="1" dirty="0" smtClean="0">
                <a:solidFill>
                  <a:schemeClr val="bg2">
                    <a:lumMod val="10000"/>
                  </a:schemeClr>
                </a:solidFill>
              </a:rPr>
              <a:t> (1)</a:t>
            </a:r>
            <a:endParaRPr lang="hu-HU" sz="3200" b="1" dirty="0">
              <a:solidFill>
                <a:schemeClr val="bg2">
                  <a:lumMod val="10000"/>
                </a:schemeClr>
              </a:solidFill>
            </a:endParaRPr>
          </a:p>
        </p:txBody>
      </p:sp>
      <p:sp>
        <p:nvSpPr>
          <p:cNvPr id="3" name="Tartalom helye 2"/>
          <p:cNvSpPr>
            <a:spLocks noGrp="1"/>
          </p:cNvSpPr>
          <p:nvPr>
            <p:ph idx="1"/>
          </p:nvPr>
        </p:nvSpPr>
        <p:spPr>
          <a:xfrm>
            <a:off x="285750" y="1571625"/>
            <a:ext cx="8572500" cy="4857750"/>
          </a:xfrm>
        </p:spPr>
        <p:txBody>
          <a:bodyPr rtlCol="0">
            <a:normAutofit fontScale="25000" lnSpcReduction="20000"/>
          </a:bodyPr>
          <a:lstStyle/>
          <a:p>
            <a:pPr fontAlgn="auto">
              <a:spcAft>
                <a:spcPts val="0"/>
              </a:spcAft>
              <a:buFont typeface="Wingdings" pitchFamily="2" charset="2"/>
              <a:buChar char="§"/>
              <a:defRPr/>
            </a:pPr>
            <a:r>
              <a:rPr lang="en-US" sz="7200" dirty="0" smtClean="0"/>
              <a:t>General consensus that, under any possible scheme for enabling the use of orphan works, </a:t>
            </a:r>
            <a:r>
              <a:rPr lang="en-US" sz="7200" b="1" dirty="0" smtClean="0"/>
              <a:t>a diligent search should be required of the prospective user as a precondition for lawfully using the orphan work.</a:t>
            </a:r>
            <a:r>
              <a:rPr lang="en-US" sz="7200" dirty="0" smtClean="0"/>
              <a:t> </a:t>
            </a:r>
          </a:p>
          <a:p>
            <a:pPr fontAlgn="auto">
              <a:spcAft>
                <a:spcPts val="0"/>
              </a:spcAft>
              <a:buFont typeface="Wingdings" pitchFamily="2" charset="2"/>
              <a:buChar char="§"/>
              <a:defRPr/>
            </a:pPr>
            <a:r>
              <a:rPr lang="en-US" sz="7200" dirty="0" smtClean="0"/>
              <a:t>Under the </a:t>
            </a:r>
            <a:r>
              <a:rPr lang="en-US" sz="7200" b="1" dirty="0" smtClean="0"/>
              <a:t>Final Report ,</a:t>
            </a:r>
            <a:r>
              <a:rPr lang="en-US" sz="7200" dirty="0" smtClean="0"/>
              <a:t> it is as a </a:t>
            </a:r>
            <a:r>
              <a:rPr lang="en-US" sz="7200" b="1" dirty="0" smtClean="0"/>
              <a:t>“general prerequisite”</a:t>
            </a:r>
            <a:r>
              <a:rPr lang="en-US" sz="7200" b="1" i="1" dirty="0" smtClean="0"/>
              <a:t> </a:t>
            </a:r>
            <a:r>
              <a:rPr lang="en-US" sz="7200" dirty="0" smtClean="0"/>
              <a:t>to be fulfilled that</a:t>
            </a:r>
            <a:r>
              <a:rPr lang="en-US" sz="7200" b="1" dirty="0" smtClean="0"/>
              <a:t> “[d]</a:t>
            </a:r>
            <a:r>
              <a:rPr lang="en-US" sz="7200" b="1" dirty="0" err="1" smtClean="0"/>
              <a:t>ue</a:t>
            </a:r>
            <a:r>
              <a:rPr lang="en-US" sz="7200" b="1" dirty="0" smtClean="0"/>
              <a:t> diligence has been performed in trying to identify the </a:t>
            </a:r>
            <a:r>
              <a:rPr lang="en-US" sz="7200" b="1" dirty="0" err="1" smtClean="0"/>
              <a:t>rightholders</a:t>
            </a:r>
            <a:r>
              <a:rPr lang="en-US" sz="7200" b="1" dirty="0" smtClean="0"/>
              <a:t> and/or locate them</a:t>
            </a:r>
            <a:r>
              <a:rPr lang="en-US" sz="7200" dirty="0" smtClean="0"/>
              <a:t>.</a:t>
            </a:r>
            <a:r>
              <a:rPr lang="en-US" sz="7200" b="1" dirty="0" smtClean="0"/>
              <a:t>” </a:t>
            </a:r>
            <a:r>
              <a:rPr lang="en-US" sz="7200" dirty="0" smtClean="0"/>
              <a:t>(Page 12.)</a:t>
            </a:r>
          </a:p>
          <a:p>
            <a:pPr fontAlgn="auto">
              <a:spcAft>
                <a:spcPts val="0"/>
              </a:spcAft>
              <a:buFont typeface="Arial" pitchFamily="34" charset="0"/>
              <a:buNone/>
              <a:defRPr/>
            </a:pPr>
            <a:r>
              <a:rPr lang="en-US" sz="7200" dirty="0" smtClean="0"/>
              <a:t>        The Final Report suggests that the notion and </a:t>
            </a:r>
            <a:r>
              <a:rPr lang="en-US" sz="7200" b="1" dirty="0" smtClean="0"/>
              <a:t>conditions of “diligent search</a:t>
            </a:r>
            <a:r>
              <a:rPr lang="en-US" sz="7200" b="1" i="1" dirty="0" smtClean="0"/>
              <a:t>”</a:t>
            </a:r>
            <a:r>
              <a:rPr lang="en-US" sz="7200" b="1" dirty="0" smtClean="0"/>
              <a:t> </a:t>
            </a:r>
            <a:r>
              <a:rPr lang="en-US" sz="7200" dirty="0" smtClean="0"/>
              <a:t>in the context of orphan works </a:t>
            </a:r>
            <a:r>
              <a:rPr lang="en-US" sz="7200" b="1" dirty="0" smtClean="0"/>
              <a:t>should be elaborated</a:t>
            </a:r>
            <a:r>
              <a:rPr lang="en-US" sz="7200" dirty="0" smtClean="0"/>
              <a:t>, </a:t>
            </a:r>
            <a:r>
              <a:rPr lang="en-US" sz="7200" i="1" dirty="0" smtClean="0"/>
              <a:t>inter alia</a:t>
            </a:r>
            <a:r>
              <a:rPr lang="en-US" sz="7200" dirty="0" smtClean="0"/>
              <a:t>, </a:t>
            </a:r>
            <a:r>
              <a:rPr lang="en-US" sz="7200" b="1" dirty="0" smtClean="0"/>
              <a:t>according to the following parameters: </a:t>
            </a:r>
            <a:r>
              <a:rPr lang="en-US" sz="7200" dirty="0" smtClean="0"/>
              <a:t> </a:t>
            </a:r>
          </a:p>
          <a:p>
            <a:pPr lvl="1" fontAlgn="auto">
              <a:spcAft>
                <a:spcPts val="0"/>
              </a:spcAft>
              <a:buFont typeface="Wingdings" pitchFamily="2" charset="2"/>
              <a:buChar char="Ø"/>
              <a:defRPr/>
            </a:pPr>
            <a:r>
              <a:rPr lang="en-US" sz="7200" dirty="0" smtClean="0"/>
              <a:t> „The potential user of orphan works should be required to conduct a </a:t>
            </a:r>
            <a:r>
              <a:rPr lang="en-US" sz="7200" b="1" dirty="0" smtClean="0"/>
              <a:t>thorough search in   good faith in the country of publication/production if applicable</a:t>
            </a:r>
            <a:r>
              <a:rPr lang="en-US" sz="7200" dirty="0" smtClean="0"/>
              <a:t>, with a view to identifying, locating and contacting the copyright owner, </a:t>
            </a:r>
            <a:r>
              <a:rPr lang="en-US" sz="7200" b="1" dirty="0" smtClean="0"/>
              <a:t>prior to the use of the work. </a:t>
            </a:r>
          </a:p>
          <a:p>
            <a:pPr lvl="1" fontAlgn="auto">
              <a:spcAft>
                <a:spcPts val="0"/>
              </a:spcAft>
              <a:buFont typeface="Wingdings" pitchFamily="2" charset="2"/>
              <a:buChar char="Ø"/>
              <a:defRPr/>
            </a:pPr>
            <a:r>
              <a:rPr lang="en-US" sz="7200" dirty="0" smtClean="0"/>
              <a:t>„</a:t>
            </a:r>
            <a:r>
              <a:rPr lang="en-US" sz="7200" b="1" dirty="0" smtClean="0"/>
              <a:t>Flexible approach </a:t>
            </a:r>
            <a:r>
              <a:rPr lang="en-US" sz="7200" dirty="0" smtClean="0"/>
              <a:t>should be adopted to ensure an adequate solution in dealing with individual circumstances of each orphan work… </a:t>
            </a:r>
          </a:p>
          <a:p>
            <a:pPr lvl="1" fontAlgn="auto">
              <a:spcAft>
                <a:spcPts val="0"/>
              </a:spcAft>
              <a:buFont typeface="Wingdings" pitchFamily="2" charset="2"/>
              <a:buChar char="Ø"/>
              <a:defRPr/>
            </a:pPr>
            <a:r>
              <a:rPr lang="en-US" sz="7200" dirty="0" smtClean="0"/>
              <a:t>„</a:t>
            </a:r>
            <a:r>
              <a:rPr lang="en-US" sz="7200" b="1" dirty="0" smtClean="0"/>
              <a:t>Guidelines or best practices specific to different kinds of work </a:t>
            </a:r>
            <a:r>
              <a:rPr lang="en-US" sz="7200" dirty="0" smtClean="0"/>
              <a:t>can be worked out by  stakeholders in different fields. </a:t>
            </a:r>
          </a:p>
          <a:p>
            <a:pPr lvl="1" fontAlgn="auto">
              <a:spcAft>
                <a:spcPts val="0"/>
              </a:spcAft>
              <a:buFont typeface="Wingdings" pitchFamily="2" charset="2"/>
              <a:buChar char="Ø"/>
              <a:defRPr/>
            </a:pPr>
            <a:r>
              <a:rPr lang="hu-HU" sz="7200" dirty="0" smtClean="0"/>
              <a:t>„</a:t>
            </a:r>
            <a:r>
              <a:rPr lang="en-US" sz="7200" dirty="0" smtClean="0"/>
              <a:t>Any regulatory initiative </a:t>
            </a:r>
            <a:r>
              <a:rPr lang="en-US" sz="7200" b="1" dirty="0" smtClean="0"/>
              <a:t>should refrain from prescribing minimum search steps or information sources to be consulted, due to rapidly changing information sources and search techniques</a:t>
            </a:r>
            <a:r>
              <a:rPr lang="en-US" sz="7200" dirty="0" smtClean="0"/>
              <a:t>.”  (Page 15.)</a:t>
            </a:r>
          </a:p>
          <a:p>
            <a:pPr fontAlgn="auto">
              <a:spcAft>
                <a:spcPts val="0"/>
              </a:spcAft>
              <a:buFont typeface="Arial" pitchFamily="34" charset="0"/>
              <a:buChar char="•"/>
              <a:defRPr/>
            </a:pPr>
            <a:endParaRPr lang="hu-HU" dirty="0"/>
          </a:p>
        </p:txBody>
      </p:sp>
      <p:sp>
        <p:nvSpPr>
          <p:cNvPr id="4" name="Dia számának helye 3"/>
          <p:cNvSpPr>
            <a:spLocks noGrp="1"/>
          </p:cNvSpPr>
          <p:nvPr>
            <p:ph type="sldNum" sz="quarter" idx="12"/>
          </p:nvPr>
        </p:nvSpPr>
        <p:spPr/>
        <p:txBody>
          <a:bodyPr/>
          <a:lstStyle/>
          <a:p>
            <a:pPr>
              <a:defRPr/>
            </a:pPr>
            <a:fld id="{8A9C3B7C-AF1C-4DA4-AABB-D01805843C4B}" type="slidenum">
              <a:rPr lang="hu-HU"/>
              <a:pPr>
                <a:defRPr/>
              </a:pPr>
              <a:t>16</a:t>
            </a:fld>
            <a:endParaRPr lang="hu-HU"/>
          </a:p>
        </p:txBody>
      </p:sp>
      <p:sp>
        <p:nvSpPr>
          <p:cNvPr id="5" name="Élőláb helye 4"/>
          <p:cNvSpPr>
            <a:spLocks noGrp="1"/>
          </p:cNvSpPr>
          <p:nvPr>
            <p:ph type="ftr" sz="quarter" idx="11"/>
          </p:nvPr>
        </p:nvSpPr>
        <p:spPr/>
        <p:txBody>
          <a:bodyPr/>
          <a:lstStyle/>
          <a:p>
            <a:pPr>
              <a:defRPr/>
            </a:pPr>
            <a:r>
              <a:rPr lang="pt-BR"/>
              <a:t>M. Ficsor, Mangalia, August 25-27, 2010</a:t>
            </a:r>
            <a:endParaRPr lang="hu-HU"/>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28625" y="285750"/>
            <a:ext cx="8229600" cy="1143000"/>
          </a:xfrm>
          <a:solidFill>
            <a:schemeClr val="accent5">
              <a:lumMod val="40000"/>
              <a:lumOff val="60000"/>
            </a:schemeClr>
          </a:solidFill>
        </p:spPr>
        <p:txBody>
          <a:bodyPr rtlCol="0">
            <a:normAutofit/>
          </a:bodyPr>
          <a:lstStyle/>
          <a:p>
            <a:pPr fontAlgn="auto">
              <a:spcAft>
                <a:spcPts val="0"/>
              </a:spcAft>
              <a:defRPr/>
            </a:pPr>
            <a:r>
              <a:rPr lang="hu-HU" sz="3200" b="1" dirty="0" smtClean="0">
                <a:solidFill>
                  <a:schemeClr val="bg2">
                    <a:lumMod val="10000"/>
                  </a:schemeClr>
                </a:solidFill>
              </a:rPr>
              <a:t>„</a:t>
            </a:r>
            <a:r>
              <a:rPr lang="hu-HU" sz="3200" b="1" dirty="0" err="1" smtClean="0">
                <a:solidFill>
                  <a:schemeClr val="bg2">
                    <a:lumMod val="10000"/>
                  </a:schemeClr>
                </a:solidFill>
              </a:rPr>
              <a:t>Orphan</a:t>
            </a:r>
            <a:r>
              <a:rPr lang="hu-HU" sz="3200" b="1" dirty="0" smtClean="0">
                <a:solidFill>
                  <a:schemeClr val="bg2">
                    <a:lumMod val="10000"/>
                  </a:schemeClr>
                </a:solidFill>
              </a:rPr>
              <a:t> </a:t>
            </a:r>
            <a:r>
              <a:rPr lang="hu-HU" sz="3200" b="1" dirty="0" err="1" smtClean="0">
                <a:solidFill>
                  <a:schemeClr val="bg2">
                    <a:lumMod val="10000"/>
                  </a:schemeClr>
                </a:solidFill>
              </a:rPr>
              <a:t>works</a:t>
            </a:r>
            <a:r>
              <a:rPr lang="hu-HU" sz="3200" b="1" dirty="0" smtClean="0">
                <a:solidFill>
                  <a:schemeClr val="bg2">
                    <a:lumMod val="10000"/>
                  </a:schemeClr>
                </a:solidFill>
              </a:rPr>
              <a:t>” –</a:t>
            </a:r>
            <a:br>
              <a:rPr lang="hu-HU" sz="3200" b="1" dirty="0" smtClean="0">
                <a:solidFill>
                  <a:schemeClr val="bg2">
                    <a:lumMod val="10000"/>
                  </a:schemeClr>
                </a:solidFill>
              </a:rPr>
            </a:br>
            <a:r>
              <a:rPr lang="hu-HU" sz="3200" b="1" dirty="0" smtClean="0">
                <a:solidFill>
                  <a:schemeClr val="bg2">
                    <a:lumMod val="10000"/>
                  </a:schemeClr>
                </a:solidFill>
              </a:rPr>
              <a:t>„</a:t>
            </a:r>
            <a:r>
              <a:rPr lang="hu-HU" sz="3200" b="1" dirty="0" err="1" smtClean="0">
                <a:solidFill>
                  <a:schemeClr val="bg2">
                    <a:lumMod val="10000"/>
                  </a:schemeClr>
                </a:solidFill>
              </a:rPr>
              <a:t>diligent</a:t>
            </a:r>
            <a:r>
              <a:rPr lang="hu-HU" sz="3200" b="1" dirty="0" smtClean="0">
                <a:solidFill>
                  <a:schemeClr val="bg2">
                    <a:lumMod val="10000"/>
                  </a:schemeClr>
                </a:solidFill>
              </a:rPr>
              <a:t> </a:t>
            </a:r>
            <a:r>
              <a:rPr lang="hu-HU" sz="3200" b="1" dirty="0" err="1" smtClean="0">
                <a:solidFill>
                  <a:schemeClr val="bg2">
                    <a:lumMod val="10000"/>
                  </a:schemeClr>
                </a:solidFill>
              </a:rPr>
              <a:t>search</a:t>
            </a:r>
            <a:r>
              <a:rPr lang="hu-HU" sz="3200" b="1" dirty="0" smtClean="0">
                <a:solidFill>
                  <a:schemeClr val="bg2">
                    <a:lumMod val="10000"/>
                  </a:schemeClr>
                </a:solidFill>
              </a:rPr>
              <a:t>” </a:t>
            </a:r>
            <a:r>
              <a:rPr lang="hu-HU" sz="3200" b="1" dirty="0" err="1" smtClean="0">
                <a:solidFill>
                  <a:schemeClr val="bg2">
                    <a:lumMod val="10000"/>
                  </a:schemeClr>
                </a:solidFill>
              </a:rPr>
              <a:t>as</a:t>
            </a:r>
            <a:r>
              <a:rPr lang="hu-HU" sz="3200" b="1" dirty="0" smtClean="0">
                <a:solidFill>
                  <a:schemeClr val="bg2">
                    <a:lumMod val="10000"/>
                  </a:schemeClr>
                </a:solidFill>
              </a:rPr>
              <a:t> </a:t>
            </a:r>
            <a:r>
              <a:rPr lang="hu-HU" sz="3200" b="1" dirty="0" err="1" smtClean="0">
                <a:solidFill>
                  <a:schemeClr val="bg2">
                    <a:lumMod val="10000"/>
                  </a:schemeClr>
                </a:solidFill>
              </a:rPr>
              <a:t>condition</a:t>
            </a:r>
            <a:r>
              <a:rPr lang="hu-HU" sz="3200" b="1" dirty="0" smtClean="0">
                <a:solidFill>
                  <a:schemeClr val="bg2">
                    <a:lumMod val="10000"/>
                  </a:schemeClr>
                </a:solidFill>
              </a:rPr>
              <a:t> of </a:t>
            </a:r>
            <a:r>
              <a:rPr lang="hu-HU" sz="3200" b="1" dirty="0" err="1" smtClean="0">
                <a:solidFill>
                  <a:schemeClr val="bg2">
                    <a:lumMod val="10000"/>
                  </a:schemeClr>
                </a:solidFill>
              </a:rPr>
              <a:t>use</a:t>
            </a:r>
            <a:r>
              <a:rPr lang="hu-HU" sz="3200" b="1" dirty="0" smtClean="0">
                <a:solidFill>
                  <a:schemeClr val="bg2">
                    <a:lumMod val="10000"/>
                  </a:schemeClr>
                </a:solidFill>
              </a:rPr>
              <a:t> (2)</a:t>
            </a:r>
            <a:endParaRPr lang="hu-HU" sz="3200" dirty="0">
              <a:solidFill>
                <a:schemeClr val="bg2">
                  <a:lumMod val="10000"/>
                </a:schemeClr>
              </a:solidFill>
            </a:endParaRPr>
          </a:p>
        </p:txBody>
      </p:sp>
      <p:sp>
        <p:nvSpPr>
          <p:cNvPr id="3" name="Tartalom helye 2"/>
          <p:cNvSpPr>
            <a:spLocks noGrp="1"/>
          </p:cNvSpPr>
          <p:nvPr>
            <p:ph idx="1"/>
          </p:nvPr>
        </p:nvSpPr>
        <p:spPr/>
        <p:txBody>
          <a:bodyPr rtlCol="0">
            <a:normAutofit fontScale="70000" lnSpcReduction="20000"/>
          </a:bodyPr>
          <a:lstStyle/>
          <a:p>
            <a:pPr fontAlgn="auto">
              <a:spcAft>
                <a:spcPts val="0"/>
              </a:spcAft>
              <a:buFont typeface="Arial" pitchFamily="34" charset="0"/>
              <a:buChar char="•"/>
              <a:defRPr/>
            </a:pPr>
            <a:endParaRPr lang="hu-HU" dirty="0" smtClean="0"/>
          </a:p>
          <a:p>
            <a:pPr fontAlgn="auto">
              <a:spcAft>
                <a:spcPts val="0"/>
              </a:spcAft>
              <a:buFont typeface="Wingdings" pitchFamily="2" charset="2"/>
              <a:buChar char="§"/>
              <a:defRPr/>
            </a:pPr>
            <a:r>
              <a:rPr lang="en-GB" dirty="0" smtClean="0"/>
              <a:t>The </a:t>
            </a:r>
            <a:r>
              <a:rPr lang="en-GB" b="1" dirty="0" smtClean="0"/>
              <a:t>Key Principles </a:t>
            </a:r>
            <a:r>
              <a:rPr lang="en-GB" dirty="0" smtClean="0"/>
              <a:t>also stress</a:t>
            </a:r>
            <a:r>
              <a:rPr lang="hu-HU" dirty="0" smtClean="0"/>
              <a:t>es</a:t>
            </a:r>
            <a:r>
              <a:rPr lang="en-GB" dirty="0" smtClean="0"/>
              <a:t> the need for “</a:t>
            </a:r>
            <a:r>
              <a:rPr lang="en-GB" b="1" dirty="0" smtClean="0"/>
              <a:t>sector specific criteria for [...] </a:t>
            </a:r>
            <a:r>
              <a:rPr lang="en-GB" b="1" dirty="0" err="1" smtClean="0"/>
              <a:t>rightholder</a:t>
            </a:r>
            <a:r>
              <a:rPr lang="en-GB" b="1" dirty="0" smtClean="0"/>
              <a:t> search</a:t>
            </a:r>
            <a:r>
              <a:rPr lang="hu-HU" dirty="0" smtClean="0"/>
              <a:t>.</a:t>
            </a:r>
            <a:r>
              <a:rPr lang="en-GB" dirty="0" smtClean="0"/>
              <a:t>”</a:t>
            </a:r>
            <a:r>
              <a:rPr lang="hu-HU" dirty="0" smtClean="0"/>
              <a:t> (</a:t>
            </a:r>
            <a:r>
              <a:rPr lang="en-GB" dirty="0" smtClean="0"/>
              <a:t>Final Report, Annex 6, p</a:t>
            </a:r>
            <a:r>
              <a:rPr lang="hu-HU" dirty="0" err="1" smtClean="0"/>
              <a:t>age</a:t>
            </a:r>
            <a:r>
              <a:rPr lang="en-GB" dirty="0" smtClean="0"/>
              <a:t> 1</a:t>
            </a:r>
            <a:r>
              <a:rPr lang="hu-HU" dirty="0" smtClean="0"/>
              <a:t>.)</a:t>
            </a:r>
          </a:p>
          <a:p>
            <a:pPr fontAlgn="auto">
              <a:spcAft>
                <a:spcPts val="0"/>
              </a:spcAft>
              <a:buFont typeface="Wingdings" pitchFamily="2" charset="2"/>
              <a:buChar char="§"/>
              <a:defRPr/>
            </a:pPr>
            <a:endParaRPr lang="hu-HU" dirty="0" smtClean="0"/>
          </a:p>
          <a:p>
            <a:pPr fontAlgn="auto">
              <a:spcAft>
                <a:spcPts val="0"/>
              </a:spcAft>
              <a:buFont typeface="Wingdings" pitchFamily="2" charset="2"/>
              <a:buChar char="§"/>
              <a:defRPr/>
            </a:pPr>
            <a:r>
              <a:rPr lang="hu-HU" dirty="0" smtClean="0"/>
              <a:t> I</a:t>
            </a:r>
            <a:r>
              <a:rPr lang="en-GB" dirty="0" smtClean="0"/>
              <a:t>n the framework of the </a:t>
            </a:r>
            <a:r>
              <a:rPr lang="en-GB" b="1" dirty="0" smtClean="0"/>
              <a:t>European Digital Libraries Initiative</a:t>
            </a:r>
            <a:r>
              <a:rPr lang="en-GB" dirty="0" smtClean="0"/>
              <a:t>, representatives of </a:t>
            </a:r>
            <a:r>
              <a:rPr lang="en-GB" dirty="0" err="1" smtClean="0"/>
              <a:t>rightholders</a:t>
            </a:r>
            <a:r>
              <a:rPr lang="en-GB" dirty="0" smtClean="0"/>
              <a:t> and cultural institutions have agreed on a </a:t>
            </a:r>
            <a:r>
              <a:rPr lang="en-GB" b="1" dirty="0" smtClean="0"/>
              <a:t>Memorandum of Understanding on Diligent Search Guidelines for Orphan Works</a:t>
            </a:r>
            <a:r>
              <a:rPr lang="en-GB" dirty="0" smtClean="0"/>
              <a:t>, in which they have emphasized</a:t>
            </a:r>
            <a:r>
              <a:rPr lang="hu-HU" dirty="0" smtClean="0"/>
              <a:t>:</a:t>
            </a:r>
          </a:p>
          <a:p>
            <a:pPr fontAlgn="auto">
              <a:spcAft>
                <a:spcPts val="0"/>
              </a:spcAft>
              <a:buFont typeface="Arial" pitchFamily="34" charset="0"/>
              <a:buNone/>
              <a:defRPr/>
            </a:pPr>
            <a:r>
              <a:rPr lang="hu-HU" dirty="0" smtClean="0"/>
              <a:t>      </a:t>
            </a:r>
            <a:r>
              <a:rPr lang="en-GB" dirty="0" smtClean="0"/>
              <a:t>“[t]hat the due diligence guidelines [...] should be observed, to the extent applicable, when searching for </a:t>
            </a:r>
            <a:r>
              <a:rPr lang="en-GB" dirty="0" err="1" smtClean="0"/>
              <a:t>rightholders</a:t>
            </a:r>
            <a:r>
              <a:rPr lang="en-GB" dirty="0" smtClean="0"/>
              <a:t> and that </a:t>
            </a:r>
            <a:r>
              <a:rPr lang="en-GB" b="1" dirty="0" smtClean="0"/>
              <a:t>a work can only be considered orphan if the relevant criteria</a:t>
            </a:r>
            <a:r>
              <a:rPr lang="en-GB" dirty="0" smtClean="0"/>
              <a:t>, including the documentation of the process, </a:t>
            </a:r>
            <a:r>
              <a:rPr lang="en-GB" b="1" dirty="0" smtClean="0"/>
              <a:t>have been followed without finding the </a:t>
            </a:r>
            <a:r>
              <a:rPr lang="en-GB" b="1" dirty="0" err="1" smtClean="0"/>
              <a:t>rightholders</a:t>
            </a:r>
            <a:r>
              <a:rPr lang="hu-HU" dirty="0" smtClean="0"/>
              <a:t>.</a:t>
            </a:r>
            <a:r>
              <a:rPr lang="en-GB" b="1" dirty="0" smtClean="0"/>
              <a:t>”</a:t>
            </a:r>
            <a:r>
              <a:rPr lang="hu-HU" dirty="0" smtClean="0"/>
              <a:t> (</a:t>
            </a:r>
            <a:r>
              <a:rPr lang="en-GB" dirty="0" smtClean="0"/>
              <a:t>High Level Expert Group (2008), p. 2.</a:t>
            </a:r>
            <a:r>
              <a:rPr lang="hu-HU" dirty="0" smtClean="0"/>
              <a:t>)</a:t>
            </a:r>
          </a:p>
          <a:p>
            <a:pPr fontAlgn="auto">
              <a:spcAft>
                <a:spcPts val="0"/>
              </a:spcAft>
              <a:buFont typeface="Arial" pitchFamily="34" charset="0"/>
              <a:buChar char="•"/>
              <a:defRPr/>
            </a:pPr>
            <a:endParaRPr lang="hu-HU" dirty="0"/>
          </a:p>
        </p:txBody>
      </p:sp>
      <p:sp>
        <p:nvSpPr>
          <p:cNvPr id="4" name="Dia számának helye 3"/>
          <p:cNvSpPr>
            <a:spLocks noGrp="1"/>
          </p:cNvSpPr>
          <p:nvPr>
            <p:ph type="sldNum" sz="quarter" idx="12"/>
          </p:nvPr>
        </p:nvSpPr>
        <p:spPr/>
        <p:txBody>
          <a:bodyPr/>
          <a:lstStyle/>
          <a:p>
            <a:pPr>
              <a:defRPr/>
            </a:pPr>
            <a:fld id="{3D19AA36-D754-4B39-B809-526C182F4C22}" type="slidenum">
              <a:rPr lang="hu-HU"/>
              <a:pPr>
                <a:defRPr/>
              </a:pPr>
              <a:t>17</a:t>
            </a:fld>
            <a:endParaRPr lang="hu-HU"/>
          </a:p>
        </p:txBody>
      </p:sp>
      <p:sp>
        <p:nvSpPr>
          <p:cNvPr id="5" name="Élőláb helye 4"/>
          <p:cNvSpPr>
            <a:spLocks noGrp="1"/>
          </p:cNvSpPr>
          <p:nvPr>
            <p:ph type="ftr" sz="quarter" idx="11"/>
          </p:nvPr>
        </p:nvSpPr>
        <p:spPr/>
        <p:txBody>
          <a:bodyPr/>
          <a:lstStyle/>
          <a:p>
            <a:pPr>
              <a:defRPr/>
            </a:pPr>
            <a:r>
              <a:rPr lang="pt-BR"/>
              <a:t>M. Ficsor, Mangalia, August 25-27, 2010</a:t>
            </a:r>
            <a:endParaRPr lang="hu-HU"/>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solidFill>
            <a:schemeClr val="accent4">
              <a:lumMod val="40000"/>
              <a:lumOff val="60000"/>
            </a:schemeClr>
          </a:solidFill>
        </p:spPr>
        <p:txBody>
          <a:bodyPr rtlCol="0">
            <a:normAutofit fontScale="90000"/>
          </a:bodyPr>
          <a:lstStyle/>
          <a:p>
            <a:pPr fontAlgn="auto">
              <a:spcAft>
                <a:spcPts val="0"/>
              </a:spcAft>
              <a:defRPr/>
            </a:pPr>
            <a:r>
              <a:rPr lang="hu-HU" sz="3600" b="1" dirty="0" smtClean="0">
                <a:solidFill>
                  <a:schemeClr val="bg2">
                    <a:lumMod val="10000"/>
                  </a:schemeClr>
                </a:solidFill>
              </a:rPr>
              <a:t>„</a:t>
            </a:r>
            <a:r>
              <a:rPr lang="hu-HU" sz="3600" b="1" dirty="0" err="1" smtClean="0">
                <a:solidFill>
                  <a:schemeClr val="bg2">
                    <a:lumMod val="10000"/>
                  </a:schemeClr>
                </a:solidFill>
              </a:rPr>
              <a:t>Orphan</a:t>
            </a:r>
            <a:r>
              <a:rPr lang="hu-HU" sz="3600" b="1" dirty="0" smtClean="0">
                <a:solidFill>
                  <a:schemeClr val="bg2">
                    <a:lumMod val="10000"/>
                  </a:schemeClr>
                </a:solidFill>
              </a:rPr>
              <a:t> </a:t>
            </a:r>
            <a:r>
              <a:rPr lang="hu-HU" sz="3600" b="1" dirty="0" err="1" smtClean="0">
                <a:solidFill>
                  <a:schemeClr val="bg2">
                    <a:lumMod val="10000"/>
                  </a:schemeClr>
                </a:solidFill>
              </a:rPr>
              <a:t>works</a:t>
            </a:r>
            <a:r>
              <a:rPr lang="hu-HU" sz="3600" b="1" dirty="0" smtClean="0">
                <a:solidFill>
                  <a:schemeClr val="bg2">
                    <a:lumMod val="10000"/>
                  </a:schemeClr>
                </a:solidFill>
              </a:rPr>
              <a:t>” – </a:t>
            </a:r>
            <a:r>
              <a:rPr lang="hu-HU" sz="3600" b="1" dirty="0" err="1" smtClean="0">
                <a:solidFill>
                  <a:schemeClr val="bg2">
                    <a:lumMod val="10000"/>
                  </a:schemeClr>
                </a:solidFill>
              </a:rPr>
              <a:t>Hungarian</a:t>
            </a:r>
            <a:r>
              <a:rPr lang="hu-HU" sz="3600" b="1" dirty="0" smtClean="0">
                <a:solidFill>
                  <a:schemeClr val="bg2">
                    <a:lumMod val="10000"/>
                  </a:schemeClr>
                </a:solidFill>
              </a:rPr>
              <a:t> </a:t>
            </a:r>
            <a:r>
              <a:rPr lang="hu-HU" sz="3600" b="1" dirty="0" err="1" smtClean="0">
                <a:solidFill>
                  <a:schemeClr val="bg2">
                    <a:lumMod val="10000"/>
                  </a:schemeClr>
                </a:solidFill>
              </a:rPr>
              <a:t>legislation</a:t>
            </a:r>
            <a:r>
              <a:rPr lang="hu-HU" sz="3600" b="1" dirty="0" smtClean="0">
                <a:solidFill>
                  <a:schemeClr val="bg2">
                    <a:lumMod val="10000"/>
                  </a:schemeClr>
                </a:solidFill>
              </a:rPr>
              <a:t> (1)</a:t>
            </a:r>
            <a:endParaRPr lang="hu-HU" sz="3600" b="1" dirty="0">
              <a:solidFill>
                <a:schemeClr val="bg2">
                  <a:lumMod val="10000"/>
                </a:schemeClr>
              </a:solidFill>
            </a:endParaRPr>
          </a:p>
        </p:txBody>
      </p:sp>
      <p:sp>
        <p:nvSpPr>
          <p:cNvPr id="3" name="Tartalom helye 2"/>
          <p:cNvSpPr>
            <a:spLocks noGrp="1"/>
          </p:cNvSpPr>
          <p:nvPr>
            <p:ph idx="1"/>
          </p:nvPr>
        </p:nvSpPr>
        <p:spPr>
          <a:xfrm>
            <a:off x="285750" y="1571625"/>
            <a:ext cx="8572500" cy="4786313"/>
          </a:xfrm>
        </p:spPr>
        <p:txBody>
          <a:bodyPr rtlCol="0">
            <a:normAutofit fontScale="32500" lnSpcReduction="20000"/>
          </a:bodyPr>
          <a:lstStyle/>
          <a:p>
            <a:pPr fontAlgn="auto">
              <a:spcAft>
                <a:spcPts val="0"/>
              </a:spcAft>
              <a:buFont typeface="Arial" pitchFamily="34" charset="0"/>
              <a:buChar char="•"/>
              <a:defRPr/>
            </a:pPr>
            <a:endParaRPr lang="hu-HU" b="1" i="1" dirty="0" smtClean="0"/>
          </a:p>
          <a:p>
            <a:pPr fontAlgn="auto">
              <a:spcAft>
                <a:spcPts val="0"/>
              </a:spcAft>
              <a:buFont typeface="Wingdings" pitchFamily="2" charset="2"/>
              <a:buChar char="§"/>
              <a:defRPr/>
            </a:pPr>
            <a:r>
              <a:rPr lang="en-GB" sz="6200" b="1" i="1" dirty="0" smtClean="0"/>
              <a:t>Act CXII of 2008 amending the 1999 Copyright Law of Hungary</a:t>
            </a:r>
            <a:r>
              <a:rPr lang="en-GB" sz="6200" b="1" dirty="0" smtClean="0"/>
              <a:t> </a:t>
            </a:r>
            <a:r>
              <a:rPr lang="en-GB" sz="6200" b="1" i="1" dirty="0" smtClean="0"/>
              <a:t>has introduced a complex regulation of the use of orphan works</a:t>
            </a:r>
            <a:r>
              <a:rPr lang="en-GB" sz="6200" i="1" dirty="0" smtClean="0"/>
              <a:t>.</a:t>
            </a:r>
            <a:r>
              <a:rPr lang="en-GB" sz="6200" dirty="0" smtClean="0"/>
              <a:t> </a:t>
            </a:r>
            <a:r>
              <a:rPr lang="hu-HU" sz="6200" dirty="0" smtClean="0"/>
              <a:t>I</a:t>
            </a:r>
            <a:r>
              <a:rPr lang="en-GB" sz="6200" dirty="0" smtClean="0"/>
              <a:t>t entered into force with the publication of a Government Decree </a:t>
            </a:r>
            <a:r>
              <a:rPr lang="hu-HU" sz="6200" dirty="0" err="1" smtClean="0"/>
              <a:t>in</a:t>
            </a:r>
            <a:r>
              <a:rPr lang="hu-HU" sz="6200" dirty="0" smtClean="0"/>
              <a:t> May 2009 </a:t>
            </a:r>
            <a:r>
              <a:rPr lang="en-GB" sz="6200" dirty="0" smtClean="0"/>
              <a:t>(see below) </a:t>
            </a:r>
            <a:r>
              <a:rPr lang="hu-HU" sz="6200" dirty="0" err="1" smtClean="0"/>
              <a:t>which</a:t>
            </a:r>
            <a:r>
              <a:rPr lang="en-GB" sz="6200" dirty="0" smtClean="0"/>
              <a:t> – on the basis of the authorization by the new Act – regulates certain procedural details.    </a:t>
            </a:r>
            <a:endParaRPr lang="hu-HU" sz="6200" dirty="0" smtClean="0"/>
          </a:p>
          <a:p>
            <a:pPr fontAlgn="auto">
              <a:spcAft>
                <a:spcPts val="0"/>
              </a:spcAft>
              <a:buFont typeface="Wingdings" pitchFamily="2" charset="2"/>
              <a:buChar char="§"/>
              <a:defRPr/>
            </a:pPr>
            <a:r>
              <a:rPr lang="en-GB" sz="6200" dirty="0" smtClean="0"/>
              <a:t>Under the new Article 57/A of the Copyright Act</a:t>
            </a:r>
            <a:r>
              <a:rPr lang="hu-HU" sz="6200" dirty="0" smtClean="0"/>
              <a:t>,</a:t>
            </a:r>
            <a:r>
              <a:rPr lang="en-GB" sz="6200" dirty="0" smtClean="0"/>
              <a:t> the </a:t>
            </a:r>
            <a:r>
              <a:rPr lang="hu-HU" sz="6200" dirty="0" err="1" smtClean="0"/>
              <a:t>new</a:t>
            </a:r>
            <a:r>
              <a:rPr lang="hu-HU" sz="6200" dirty="0" smtClean="0"/>
              <a:t> </a:t>
            </a:r>
            <a:r>
              <a:rPr lang="hu-HU" sz="6200" dirty="0" err="1" smtClean="0"/>
              <a:t>rules</a:t>
            </a:r>
            <a:r>
              <a:rPr lang="en-GB" sz="6200" dirty="0" smtClean="0"/>
              <a:t> cover </a:t>
            </a:r>
            <a:r>
              <a:rPr lang="en-GB" sz="6200" b="1" dirty="0" smtClean="0"/>
              <a:t>any work in the case of which the person who intends to use it “has made all those measures to find the author which, in view of the nature of the work and manner of its use, are justified, and still has not succeeded to locate him.”  </a:t>
            </a:r>
            <a:r>
              <a:rPr lang="en-GB" sz="6200" dirty="0" smtClean="0"/>
              <a:t>This is regarded to be </a:t>
            </a:r>
            <a:r>
              <a:rPr lang="en-GB" sz="6200" b="1" i="1" dirty="0" smtClean="0"/>
              <a:t>a definition of both “orphan works” and “due diligent search</a:t>
            </a:r>
            <a:r>
              <a:rPr lang="en-GB" sz="6200" dirty="0" smtClean="0"/>
              <a:t>.</a:t>
            </a:r>
            <a:r>
              <a:rPr lang="en-GB" sz="6200" b="1" i="1" dirty="0" smtClean="0"/>
              <a:t>”</a:t>
            </a:r>
            <a:r>
              <a:rPr lang="en-GB" sz="6200" b="1" dirty="0" smtClean="0"/>
              <a:t> </a:t>
            </a:r>
            <a:r>
              <a:rPr lang="hu-HU" sz="6200" b="1" dirty="0" smtClean="0"/>
              <a:t> </a:t>
            </a:r>
            <a:endParaRPr lang="hu-HU" sz="6200" dirty="0" smtClean="0"/>
          </a:p>
          <a:p>
            <a:pPr fontAlgn="auto">
              <a:spcAft>
                <a:spcPts val="0"/>
              </a:spcAft>
              <a:buFont typeface="Wingdings" pitchFamily="2" charset="2"/>
              <a:buChar char="§"/>
              <a:defRPr/>
            </a:pPr>
            <a:r>
              <a:rPr lang="en-GB" sz="6200" dirty="0" smtClean="0"/>
              <a:t> </a:t>
            </a:r>
            <a:r>
              <a:rPr lang="en-GB" sz="6200" b="1" dirty="0" smtClean="0"/>
              <a:t>As a “general rule,” the Hungarian Patent Office has the right to grant a non-exclusive license f</a:t>
            </a:r>
            <a:r>
              <a:rPr lang="en-GB" sz="6200" dirty="0" smtClean="0"/>
              <a:t>or the use of such works. However, as it turns out from other provisions</a:t>
            </a:r>
            <a:r>
              <a:rPr lang="hu-HU" sz="6200" dirty="0" smtClean="0"/>
              <a:t>,</a:t>
            </a:r>
            <a:r>
              <a:rPr lang="en-GB" sz="6200" dirty="0" smtClean="0"/>
              <a:t> </a:t>
            </a:r>
            <a:r>
              <a:rPr lang="en-GB" sz="6200" b="1" dirty="0" smtClean="0"/>
              <a:t>this may only be regarded as a general rule from the viewpoint of legal technique</a:t>
            </a:r>
            <a:r>
              <a:rPr lang="en-GB" sz="6200" dirty="0" smtClean="0"/>
              <a:t>, since it is </a:t>
            </a:r>
            <a:r>
              <a:rPr lang="en-GB" sz="6200" b="1" dirty="0" smtClean="0"/>
              <a:t>not applicable in those cases where copyright is exercised through collective management</a:t>
            </a:r>
            <a:r>
              <a:rPr lang="en-GB" sz="6200" dirty="0" smtClean="0"/>
              <a:t>. </a:t>
            </a:r>
            <a:endParaRPr lang="hu-HU" sz="6200" dirty="0" smtClean="0"/>
          </a:p>
          <a:p>
            <a:pPr fontAlgn="auto">
              <a:spcAft>
                <a:spcPts val="0"/>
              </a:spcAft>
              <a:buFont typeface="Arial" pitchFamily="34" charset="0"/>
              <a:buNone/>
              <a:defRPr/>
            </a:pPr>
            <a:r>
              <a:rPr lang="hu-HU" sz="6200" dirty="0" smtClean="0"/>
              <a:t>                                                                                                                   (</a:t>
            </a:r>
            <a:r>
              <a:rPr lang="hu-HU" sz="6200" dirty="0" err="1" smtClean="0"/>
              <a:t>continues</a:t>
            </a:r>
            <a:r>
              <a:rPr lang="hu-HU" sz="6200" dirty="0" smtClean="0"/>
              <a:t>)</a:t>
            </a:r>
          </a:p>
          <a:p>
            <a:pPr fontAlgn="auto">
              <a:spcAft>
                <a:spcPts val="0"/>
              </a:spcAft>
              <a:buFont typeface="Arial" pitchFamily="34" charset="0"/>
              <a:buNone/>
              <a:defRPr/>
            </a:pPr>
            <a:r>
              <a:rPr lang="hu-HU" sz="2800" i="1" dirty="0" smtClean="0"/>
              <a:t> </a:t>
            </a:r>
            <a:endParaRPr lang="hu-HU" dirty="0"/>
          </a:p>
        </p:txBody>
      </p:sp>
      <p:sp>
        <p:nvSpPr>
          <p:cNvPr id="4" name="Dia számának helye 3"/>
          <p:cNvSpPr>
            <a:spLocks noGrp="1"/>
          </p:cNvSpPr>
          <p:nvPr>
            <p:ph type="sldNum" sz="quarter" idx="12"/>
          </p:nvPr>
        </p:nvSpPr>
        <p:spPr/>
        <p:txBody>
          <a:bodyPr/>
          <a:lstStyle/>
          <a:p>
            <a:pPr>
              <a:defRPr/>
            </a:pPr>
            <a:fld id="{A8A28DB6-F407-46BD-8C02-645DEE239193}" type="slidenum">
              <a:rPr lang="hu-HU"/>
              <a:pPr>
                <a:defRPr/>
              </a:pPr>
              <a:t>18</a:t>
            </a:fld>
            <a:endParaRPr lang="hu-HU"/>
          </a:p>
        </p:txBody>
      </p:sp>
      <p:sp>
        <p:nvSpPr>
          <p:cNvPr id="5" name="Élőláb helye 4"/>
          <p:cNvSpPr>
            <a:spLocks noGrp="1"/>
          </p:cNvSpPr>
          <p:nvPr>
            <p:ph type="ftr" sz="quarter" idx="11"/>
          </p:nvPr>
        </p:nvSpPr>
        <p:spPr/>
        <p:txBody>
          <a:bodyPr/>
          <a:lstStyle/>
          <a:p>
            <a:pPr>
              <a:defRPr/>
            </a:pPr>
            <a:r>
              <a:rPr lang="pt-BR"/>
              <a:t>M. Ficsor, Mangalia, August 25-27, 2010</a:t>
            </a:r>
            <a:endParaRPr lang="hu-HU"/>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solidFill>
            <a:schemeClr val="accent4">
              <a:lumMod val="40000"/>
              <a:lumOff val="60000"/>
            </a:schemeClr>
          </a:solidFill>
        </p:spPr>
        <p:txBody>
          <a:bodyPr rtlCol="0">
            <a:normAutofit fontScale="90000"/>
          </a:bodyPr>
          <a:lstStyle/>
          <a:p>
            <a:pPr fontAlgn="auto">
              <a:spcAft>
                <a:spcPts val="0"/>
              </a:spcAft>
              <a:defRPr/>
            </a:pPr>
            <a:r>
              <a:rPr lang="hu-HU" sz="3600" b="1" dirty="0" smtClean="0">
                <a:solidFill>
                  <a:schemeClr val="bg2">
                    <a:lumMod val="10000"/>
                  </a:schemeClr>
                </a:solidFill>
              </a:rPr>
              <a:t>„</a:t>
            </a:r>
            <a:r>
              <a:rPr lang="hu-HU" sz="3600" b="1" dirty="0" err="1" smtClean="0">
                <a:solidFill>
                  <a:schemeClr val="bg2">
                    <a:lumMod val="10000"/>
                  </a:schemeClr>
                </a:solidFill>
              </a:rPr>
              <a:t>Orphan</a:t>
            </a:r>
            <a:r>
              <a:rPr lang="hu-HU" sz="3600" b="1" dirty="0" smtClean="0">
                <a:solidFill>
                  <a:schemeClr val="bg2">
                    <a:lumMod val="10000"/>
                  </a:schemeClr>
                </a:solidFill>
              </a:rPr>
              <a:t> </a:t>
            </a:r>
            <a:r>
              <a:rPr lang="hu-HU" sz="3600" b="1" dirty="0" err="1" smtClean="0">
                <a:solidFill>
                  <a:schemeClr val="bg2">
                    <a:lumMod val="10000"/>
                  </a:schemeClr>
                </a:solidFill>
              </a:rPr>
              <a:t>works</a:t>
            </a:r>
            <a:r>
              <a:rPr lang="hu-HU" sz="3600" b="1" dirty="0" smtClean="0">
                <a:solidFill>
                  <a:schemeClr val="bg2">
                    <a:lumMod val="10000"/>
                  </a:schemeClr>
                </a:solidFill>
              </a:rPr>
              <a:t>” – </a:t>
            </a:r>
            <a:r>
              <a:rPr lang="hu-HU" sz="3600" b="1" dirty="0" err="1" smtClean="0">
                <a:solidFill>
                  <a:schemeClr val="bg2">
                    <a:lumMod val="10000"/>
                  </a:schemeClr>
                </a:solidFill>
              </a:rPr>
              <a:t>Hungarian</a:t>
            </a:r>
            <a:r>
              <a:rPr lang="hu-HU" sz="3600" b="1" dirty="0" smtClean="0">
                <a:solidFill>
                  <a:schemeClr val="bg2">
                    <a:lumMod val="10000"/>
                  </a:schemeClr>
                </a:solidFill>
              </a:rPr>
              <a:t> </a:t>
            </a:r>
            <a:r>
              <a:rPr lang="hu-HU" sz="3600" b="1" dirty="0" err="1" smtClean="0">
                <a:solidFill>
                  <a:schemeClr val="bg2">
                    <a:lumMod val="10000"/>
                  </a:schemeClr>
                </a:solidFill>
              </a:rPr>
              <a:t>legislation</a:t>
            </a:r>
            <a:r>
              <a:rPr lang="hu-HU" sz="3600" b="1" dirty="0" smtClean="0">
                <a:solidFill>
                  <a:schemeClr val="bg2">
                    <a:lumMod val="10000"/>
                  </a:schemeClr>
                </a:solidFill>
              </a:rPr>
              <a:t> (2)</a:t>
            </a:r>
            <a:endParaRPr lang="hu-HU" sz="3600" b="1" dirty="0">
              <a:solidFill>
                <a:schemeClr val="bg2">
                  <a:lumMod val="10000"/>
                </a:schemeClr>
              </a:solidFill>
            </a:endParaRPr>
          </a:p>
        </p:txBody>
      </p:sp>
      <p:sp>
        <p:nvSpPr>
          <p:cNvPr id="3" name="Tartalom helye 2"/>
          <p:cNvSpPr>
            <a:spLocks noGrp="1"/>
          </p:cNvSpPr>
          <p:nvPr>
            <p:ph idx="1"/>
          </p:nvPr>
        </p:nvSpPr>
        <p:spPr>
          <a:xfrm>
            <a:off x="285750" y="1571625"/>
            <a:ext cx="8572500" cy="4786313"/>
          </a:xfrm>
        </p:spPr>
        <p:txBody>
          <a:bodyPr rtlCol="0">
            <a:normAutofit fontScale="62500" lnSpcReduction="20000"/>
          </a:bodyPr>
          <a:lstStyle/>
          <a:p>
            <a:pPr fontAlgn="auto">
              <a:spcAft>
                <a:spcPts val="0"/>
              </a:spcAft>
              <a:buFont typeface="Arial" pitchFamily="34" charset="0"/>
              <a:buNone/>
              <a:defRPr/>
            </a:pPr>
            <a:r>
              <a:rPr lang="hu-HU" sz="3300" dirty="0" smtClean="0"/>
              <a:t>      (</a:t>
            </a:r>
            <a:r>
              <a:rPr lang="hu-HU" dirty="0" err="1" smtClean="0"/>
              <a:t>Continued</a:t>
            </a:r>
            <a:r>
              <a:rPr lang="hu-HU" dirty="0" smtClean="0"/>
              <a:t>)</a:t>
            </a:r>
          </a:p>
          <a:p>
            <a:pPr fontAlgn="auto">
              <a:spcAft>
                <a:spcPts val="0"/>
              </a:spcAft>
              <a:buFont typeface="Wingdings" pitchFamily="2" charset="2"/>
              <a:buChar char="§"/>
              <a:defRPr/>
            </a:pPr>
            <a:r>
              <a:rPr lang="en-GB" b="1" dirty="0" smtClean="0"/>
              <a:t>The license granted by the Patent Office is valid for five years</a:t>
            </a:r>
            <a:r>
              <a:rPr lang="hu-HU" dirty="0" smtClean="0"/>
              <a:t>.</a:t>
            </a:r>
          </a:p>
          <a:p>
            <a:pPr fontAlgn="auto">
              <a:spcAft>
                <a:spcPts val="0"/>
              </a:spcAft>
              <a:buFont typeface="Wingdings" pitchFamily="2" charset="2"/>
              <a:buChar char="§"/>
              <a:defRPr/>
            </a:pPr>
            <a:r>
              <a:rPr lang="en-GB" i="1" dirty="0" smtClean="0"/>
              <a:t>When the Patent Office grants such a license, </a:t>
            </a:r>
            <a:r>
              <a:rPr lang="en-GB" b="1" i="1" dirty="0" smtClean="0"/>
              <a:t>it also fixes the amount of remuneration due by the user of the work, taking into account the nature and extent of the use.</a:t>
            </a:r>
            <a:r>
              <a:rPr lang="en-GB" dirty="0" smtClean="0"/>
              <a:t> </a:t>
            </a:r>
            <a:r>
              <a:rPr lang="en-GB" b="1" dirty="0" smtClean="0"/>
              <a:t>If the use of the work does not serve</a:t>
            </a:r>
            <a:r>
              <a:rPr lang="en-GB" dirty="0" smtClean="0"/>
              <a:t>, either directly or indirectly, </a:t>
            </a:r>
            <a:r>
              <a:rPr lang="en-GB" b="1" dirty="0" smtClean="0"/>
              <a:t>to obtain or increase income, the remuneration must only be paid after that the author (or other owner of copyright) is located</a:t>
            </a:r>
            <a:r>
              <a:rPr lang="en-GB" dirty="0" smtClean="0"/>
              <a:t>. </a:t>
            </a:r>
            <a:r>
              <a:rPr lang="en-GB" b="1" dirty="0" smtClean="0"/>
              <a:t>Where </a:t>
            </a:r>
            <a:r>
              <a:rPr lang="en-GB" dirty="0" smtClean="0"/>
              <a:t>the use of the work, either directly or indirectly, </a:t>
            </a:r>
            <a:r>
              <a:rPr lang="en-GB" b="1" dirty="0" smtClean="0"/>
              <a:t>has the objective of obtaining or increasing income, the use of the work may only be commenced after that the remuneration is deposited at the Patent Office</a:t>
            </a:r>
            <a:r>
              <a:rPr lang="en-GB" dirty="0" smtClean="0"/>
              <a:t>.</a:t>
            </a:r>
            <a:r>
              <a:rPr lang="en-GB" b="1" dirty="0" smtClean="0"/>
              <a:t>     </a:t>
            </a:r>
            <a:endParaRPr lang="hu-HU" b="1" dirty="0" smtClean="0"/>
          </a:p>
          <a:p>
            <a:pPr fontAlgn="auto">
              <a:spcAft>
                <a:spcPts val="0"/>
              </a:spcAft>
              <a:buFont typeface="Wingdings" pitchFamily="2" charset="2"/>
              <a:buChar char="§"/>
              <a:defRPr/>
            </a:pPr>
            <a:r>
              <a:rPr lang="en-GB" b="1" dirty="0" smtClean="0"/>
              <a:t>As soon as the owner of copyright is located</a:t>
            </a:r>
            <a:r>
              <a:rPr lang="en-GB" dirty="0" smtClean="0"/>
              <a:t>, the Patent Office, at the request of the owner of copyright or the licensee, </a:t>
            </a:r>
            <a:r>
              <a:rPr lang="en-GB" b="1" dirty="0" smtClean="0"/>
              <a:t>withdraws the license</a:t>
            </a:r>
            <a:r>
              <a:rPr lang="en-GB" dirty="0" smtClean="0"/>
              <a:t>. Nevertheless, </a:t>
            </a:r>
            <a:r>
              <a:rPr lang="en-GB" b="1" dirty="0" smtClean="0"/>
              <a:t>the licensee is allowed to continue using the work – to the same extent as until the time of finding the owner of copyright and/or his location – for one more year or until the expiry of the license</a:t>
            </a:r>
            <a:r>
              <a:rPr lang="en-GB" dirty="0" smtClean="0"/>
              <a:t> granted by the Patent Office, whichever period is shorter. The same applies for those users who, before finding the owner of copyright and his location had made serious preparations for the use of the work under the license. </a:t>
            </a:r>
            <a:r>
              <a:rPr lang="hu-HU" dirty="0" smtClean="0"/>
              <a:t>  (</a:t>
            </a:r>
            <a:r>
              <a:rPr lang="hu-HU" dirty="0" err="1" smtClean="0"/>
              <a:t>continues</a:t>
            </a:r>
            <a:r>
              <a:rPr lang="hu-HU" dirty="0" smtClean="0"/>
              <a:t>)                                                                                           </a:t>
            </a:r>
          </a:p>
          <a:p>
            <a:pPr fontAlgn="auto">
              <a:spcAft>
                <a:spcPts val="0"/>
              </a:spcAft>
              <a:buFont typeface="Arial" pitchFamily="34" charset="0"/>
              <a:buChar char="•"/>
              <a:defRPr/>
            </a:pPr>
            <a:endParaRPr lang="hu-HU" dirty="0"/>
          </a:p>
        </p:txBody>
      </p:sp>
      <p:sp>
        <p:nvSpPr>
          <p:cNvPr id="4" name="Dia számának helye 3"/>
          <p:cNvSpPr>
            <a:spLocks noGrp="1"/>
          </p:cNvSpPr>
          <p:nvPr>
            <p:ph type="sldNum" sz="quarter" idx="12"/>
          </p:nvPr>
        </p:nvSpPr>
        <p:spPr/>
        <p:txBody>
          <a:bodyPr/>
          <a:lstStyle/>
          <a:p>
            <a:pPr>
              <a:defRPr/>
            </a:pPr>
            <a:fld id="{4AA07280-78AF-49C7-A60B-101AF24926C3}" type="slidenum">
              <a:rPr lang="hu-HU"/>
              <a:pPr>
                <a:defRPr/>
              </a:pPr>
              <a:t>19</a:t>
            </a:fld>
            <a:endParaRPr lang="hu-HU"/>
          </a:p>
        </p:txBody>
      </p:sp>
      <p:sp>
        <p:nvSpPr>
          <p:cNvPr id="5" name="Élőláb helye 4"/>
          <p:cNvSpPr>
            <a:spLocks noGrp="1"/>
          </p:cNvSpPr>
          <p:nvPr>
            <p:ph type="ftr" sz="quarter" idx="11"/>
          </p:nvPr>
        </p:nvSpPr>
        <p:spPr/>
        <p:txBody>
          <a:bodyPr/>
          <a:lstStyle/>
          <a:p>
            <a:pPr>
              <a:defRPr/>
            </a:pPr>
            <a:r>
              <a:rPr lang="pt-BR"/>
              <a:t>M. Ficsor, Mangalia, August 25-27, 2010</a:t>
            </a:r>
            <a:endParaRPr lang="hu-HU"/>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solidFill>
            <a:schemeClr val="bg1">
              <a:lumMod val="85000"/>
            </a:schemeClr>
          </a:solidFill>
        </p:spPr>
        <p:txBody>
          <a:bodyPr rtlCol="0">
            <a:normAutofit/>
          </a:bodyPr>
          <a:lstStyle/>
          <a:p>
            <a:pPr fontAlgn="auto">
              <a:spcAft>
                <a:spcPts val="0"/>
              </a:spcAft>
              <a:defRPr/>
            </a:pPr>
            <a:r>
              <a:rPr lang="hu-HU" sz="3600" b="1" dirty="0" smtClean="0">
                <a:solidFill>
                  <a:schemeClr val="bg2">
                    <a:lumMod val="10000"/>
                  </a:schemeClr>
                </a:solidFill>
              </a:rPr>
              <a:t>Basic </a:t>
            </a:r>
            <a:r>
              <a:rPr lang="hu-HU" sz="3600" b="1" dirty="0" err="1" smtClean="0">
                <a:solidFill>
                  <a:schemeClr val="bg2">
                    <a:lumMod val="10000"/>
                  </a:schemeClr>
                </a:solidFill>
              </a:rPr>
              <a:t>conditions</a:t>
            </a:r>
            <a:r>
              <a:rPr lang="hu-HU" sz="3600" b="1" dirty="0" smtClean="0">
                <a:solidFill>
                  <a:schemeClr val="bg2">
                    <a:lumMod val="10000"/>
                  </a:schemeClr>
                </a:solidFill>
              </a:rPr>
              <a:t> of </a:t>
            </a:r>
            <a:r>
              <a:rPr lang="hu-HU" sz="3600" b="1" dirty="0" err="1" smtClean="0">
                <a:solidFill>
                  <a:schemeClr val="bg2">
                    <a:lumMod val="10000"/>
                  </a:schemeClr>
                </a:solidFill>
              </a:rPr>
              <a:t>respect</a:t>
            </a:r>
            <a:r>
              <a:rPr lang="hu-HU" sz="3600" b="1" dirty="0" smtClean="0">
                <a:solidFill>
                  <a:schemeClr val="bg2">
                    <a:lumMod val="10000"/>
                  </a:schemeClr>
                </a:solidFill>
              </a:rPr>
              <a:t> </a:t>
            </a:r>
            <a:r>
              <a:rPr lang="hu-HU" sz="3600" b="1" dirty="0" err="1" smtClean="0">
                <a:solidFill>
                  <a:schemeClr val="bg2">
                    <a:lumMod val="10000"/>
                  </a:schemeClr>
                </a:solidFill>
              </a:rPr>
              <a:t>for</a:t>
            </a:r>
            <a:r>
              <a:rPr lang="hu-HU" sz="3600" b="1" dirty="0" smtClean="0">
                <a:solidFill>
                  <a:schemeClr val="bg2">
                    <a:lumMod val="10000"/>
                  </a:schemeClr>
                </a:solidFill>
              </a:rPr>
              <a:t> IP     </a:t>
            </a:r>
            <a:endParaRPr lang="hu-HU" sz="3600" b="1" dirty="0">
              <a:solidFill>
                <a:schemeClr val="bg2">
                  <a:lumMod val="10000"/>
                </a:schemeClr>
              </a:solidFill>
            </a:endParaRPr>
          </a:p>
        </p:txBody>
      </p:sp>
      <p:sp>
        <p:nvSpPr>
          <p:cNvPr id="3" name="Tartalom helye 2"/>
          <p:cNvSpPr>
            <a:spLocks noGrp="1"/>
          </p:cNvSpPr>
          <p:nvPr>
            <p:ph idx="1"/>
          </p:nvPr>
        </p:nvSpPr>
        <p:spPr>
          <a:xfrm>
            <a:off x="571500" y="1500188"/>
            <a:ext cx="8115300" cy="4625975"/>
          </a:xfrm>
        </p:spPr>
        <p:txBody>
          <a:bodyPr rtlCol="0">
            <a:normAutofit fontScale="92500"/>
          </a:bodyPr>
          <a:lstStyle/>
          <a:p>
            <a:pPr fontAlgn="auto">
              <a:spcAft>
                <a:spcPts val="0"/>
              </a:spcAft>
              <a:buFont typeface="Wingdings" pitchFamily="2" charset="2"/>
              <a:buChar char="§"/>
              <a:defRPr/>
            </a:pPr>
            <a:r>
              <a:rPr lang="en-US" sz="2400" dirty="0" smtClean="0"/>
              <a:t>Respect because it is a </a:t>
            </a:r>
            <a:r>
              <a:rPr lang="en-US" sz="2400" b="1" dirty="0" smtClean="0"/>
              <a:t>judicious system </a:t>
            </a:r>
            <a:r>
              <a:rPr lang="en-US" sz="2400" dirty="0" smtClean="0"/>
              <a:t>duly taking into account all the legitimate interests.</a:t>
            </a:r>
          </a:p>
          <a:p>
            <a:pPr lvl="1" fontAlgn="auto">
              <a:spcAft>
                <a:spcPts val="0"/>
              </a:spcAft>
              <a:buFont typeface="Wingdings" pitchFamily="2" charset="2"/>
              <a:buChar char="Ø"/>
              <a:defRPr/>
            </a:pPr>
            <a:r>
              <a:rPr lang="en-US" sz="2400" b="1" dirty="0" smtClean="0"/>
              <a:t>Balancing of interests (rights, exceptions and limitations)</a:t>
            </a:r>
            <a:r>
              <a:rPr lang="en-US" sz="2400" dirty="0" smtClean="0"/>
              <a:t>.</a:t>
            </a:r>
            <a:r>
              <a:rPr lang="en-US" sz="2400" b="1" dirty="0" smtClean="0"/>
              <a:t> </a:t>
            </a:r>
          </a:p>
          <a:p>
            <a:pPr fontAlgn="auto">
              <a:spcAft>
                <a:spcPts val="0"/>
              </a:spcAft>
              <a:buFont typeface="Wingdings" pitchFamily="2" charset="2"/>
              <a:buChar char="§"/>
              <a:defRPr/>
            </a:pPr>
            <a:r>
              <a:rPr lang="en-US" sz="2400" dirty="0" smtClean="0"/>
              <a:t>Respect because </a:t>
            </a:r>
            <a:r>
              <a:rPr lang="en-US" sz="2400" b="1" dirty="0" smtClean="0"/>
              <a:t>people understand and accept its objectives</a:t>
            </a:r>
            <a:r>
              <a:rPr lang="en-US" sz="2400" dirty="0" smtClean="0"/>
              <a:t>.</a:t>
            </a:r>
          </a:p>
          <a:p>
            <a:pPr lvl="1" fontAlgn="auto">
              <a:spcAft>
                <a:spcPts val="0"/>
              </a:spcAft>
              <a:buFont typeface="Wingdings" pitchFamily="2" charset="2"/>
              <a:buChar char="Ø"/>
              <a:defRPr/>
            </a:pPr>
            <a:r>
              <a:rPr lang="en-US" sz="2400" b="1" dirty="0" smtClean="0"/>
              <a:t>Awareness building</a:t>
            </a:r>
            <a:r>
              <a:rPr lang="en-US" sz="2400" dirty="0" smtClean="0"/>
              <a:t>.</a:t>
            </a:r>
          </a:p>
          <a:p>
            <a:pPr fontAlgn="auto">
              <a:spcAft>
                <a:spcPts val="0"/>
              </a:spcAft>
              <a:buFont typeface="Wingdings" pitchFamily="2" charset="2"/>
              <a:buChar char="§"/>
              <a:defRPr/>
            </a:pPr>
            <a:r>
              <a:rPr lang="en-US" sz="2400" dirty="0" smtClean="0"/>
              <a:t> Respect because </a:t>
            </a:r>
            <a:r>
              <a:rPr lang="en-US" sz="2400" b="1" dirty="0" smtClean="0"/>
              <a:t>it functions, and is exercised, the way as „advertized</a:t>
            </a:r>
            <a:r>
              <a:rPr lang="en-US" sz="2400" dirty="0" smtClean="0"/>
              <a:t>.</a:t>
            </a:r>
            <a:r>
              <a:rPr lang="en-US" sz="2400" b="1" dirty="0" smtClean="0"/>
              <a:t>”</a:t>
            </a:r>
          </a:p>
          <a:p>
            <a:pPr lvl="1" fontAlgn="auto">
              <a:spcAft>
                <a:spcPts val="0"/>
              </a:spcAft>
              <a:buFont typeface="Wingdings" pitchFamily="2" charset="2"/>
              <a:buChar char="Ø"/>
              <a:defRPr/>
            </a:pPr>
            <a:r>
              <a:rPr lang="en-US" sz="2400" b="1" dirty="0" smtClean="0"/>
              <a:t>Contractual system and collective management</a:t>
            </a:r>
            <a:r>
              <a:rPr lang="en-US" sz="2400" dirty="0" smtClean="0"/>
              <a:t>.</a:t>
            </a:r>
          </a:p>
          <a:p>
            <a:pPr fontAlgn="auto">
              <a:spcAft>
                <a:spcPts val="0"/>
              </a:spcAft>
              <a:buFont typeface="Wingdings" pitchFamily="2" charset="2"/>
              <a:buChar char="§"/>
              <a:defRPr/>
            </a:pPr>
            <a:r>
              <a:rPr lang="en-US" sz="2400" dirty="0" smtClean="0"/>
              <a:t>Respect because there is an </a:t>
            </a:r>
            <a:r>
              <a:rPr lang="en-US" sz="2400" b="1" dirty="0" smtClean="0"/>
              <a:t>appropriate mechanism to guarantee respect for it</a:t>
            </a:r>
            <a:r>
              <a:rPr lang="en-US" sz="2400" dirty="0" smtClean="0"/>
              <a:t>.</a:t>
            </a:r>
          </a:p>
          <a:p>
            <a:pPr lvl="1" fontAlgn="auto">
              <a:spcAft>
                <a:spcPts val="0"/>
              </a:spcAft>
              <a:buFont typeface="Wingdings" pitchFamily="2" charset="2"/>
              <a:buChar char="Ø"/>
              <a:defRPr/>
            </a:pPr>
            <a:r>
              <a:rPr lang="en-US" sz="2400" b="1" dirty="0" smtClean="0"/>
              <a:t>Enforcement</a:t>
            </a:r>
            <a:r>
              <a:rPr lang="en-US" sz="2400" dirty="0" smtClean="0"/>
              <a:t>.</a:t>
            </a:r>
            <a:r>
              <a:rPr lang="en-US" sz="2400" b="1" dirty="0" smtClean="0"/>
              <a:t>         </a:t>
            </a:r>
            <a:endParaRPr lang="en-US" sz="2400" b="1" dirty="0"/>
          </a:p>
        </p:txBody>
      </p:sp>
      <p:sp>
        <p:nvSpPr>
          <p:cNvPr id="4" name="Dia számának helye 3"/>
          <p:cNvSpPr>
            <a:spLocks noGrp="1"/>
          </p:cNvSpPr>
          <p:nvPr>
            <p:ph type="sldNum" sz="quarter" idx="12"/>
          </p:nvPr>
        </p:nvSpPr>
        <p:spPr/>
        <p:txBody>
          <a:bodyPr/>
          <a:lstStyle/>
          <a:p>
            <a:pPr>
              <a:defRPr/>
            </a:pPr>
            <a:fld id="{B12FCE6E-5CC2-4D37-B59B-5EA072277A04}" type="slidenum">
              <a:rPr lang="hu-HU"/>
              <a:pPr>
                <a:defRPr/>
              </a:pPr>
              <a:t>2</a:t>
            </a:fld>
            <a:endParaRPr lang="hu-HU"/>
          </a:p>
        </p:txBody>
      </p:sp>
      <p:sp>
        <p:nvSpPr>
          <p:cNvPr id="5" name="Élőláb helye 4"/>
          <p:cNvSpPr>
            <a:spLocks noGrp="1"/>
          </p:cNvSpPr>
          <p:nvPr>
            <p:ph type="ftr" sz="quarter" idx="11"/>
          </p:nvPr>
        </p:nvSpPr>
        <p:spPr/>
        <p:txBody>
          <a:bodyPr/>
          <a:lstStyle/>
          <a:p>
            <a:pPr>
              <a:defRPr/>
            </a:pPr>
            <a:r>
              <a:rPr lang="pt-BR"/>
              <a:t>M. Ficsor, Mangalia, August 25-27, 2010</a:t>
            </a:r>
            <a:endParaRPr lang="hu-HU"/>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solidFill>
            <a:schemeClr val="accent4">
              <a:lumMod val="40000"/>
              <a:lumOff val="60000"/>
            </a:schemeClr>
          </a:solidFill>
        </p:spPr>
        <p:txBody>
          <a:bodyPr rtlCol="0">
            <a:normAutofit/>
          </a:bodyPr>
          <a:lstStyle/>
          <a:p>
            <a:pPr fontAlgn="auto">
              <a:spcAft>
                <a:spcPts val="0"/>
              </a:spcAft>
              <a:defRPr/>
            </a:pPr>
            <a:r>
              <a:rPr lang="hu-HU" sz="3200" b="1" dirty="0" smtClean="0">
                <a:solidFill>
                  <a:schemeClr val="bg2">
                    <a:lumMod val="10000"/>
                  </a:schemeClr>
                </a:solidFill>
              </a:rPr>
              <a:t>„</a:t>
            </a:r>
            <a:r>
              <a:rPr lang="hu-HU" sz="3200" b="1" dirty="0" err="1" smtClean="0">
                <a:solidFill>
                  <a:schemeClr val="bg2">
                    <a:lumMod val="10000"/>
                  </a:schemeClr>
                </a:solidFill>
              </a:rPr>
              <a:t>Orphan</a:t>
            </a:r>
            <a:r>
              <a:rPr lang="hu-HU" sz="3200" b="1" dirty="0" smtClean="0">
                <a:solidFill>
                  <a:schemeClr val="bg2">
                    <a:lumMod val="10000"/>
                  </a:schemeClr>
                </a:solidFill>
              </a:rPr>
              <a:t> </a:t>
            </a:r>
            <a:r>
              <a:rPr lang="hu-HU" sz="3200" b="1" dirty="0" err="1" smtClean="0">
                <a:solidFill>
                  <a:schemeClr val="bg2">
                    <a:lumMod val="10000"/>
                  </a:schemeClr>
                </a:solidFill>
              </a:rPr>
              <a:t>works</a:t>
            </a:r>
            <a:r>
              <a:rPr lang="hu-HU" sz="3200" b="1" dirty="0" smtClean="0">
                <a:solidFill>
                  <a:schemeClr val="bg2">
                    <a:lumMod val="10000"/>
                  </a:schemeClr>
                </a:solidFill>
              </a:rPr>
              <a:t>” – </a:t>
            </a:r>
            <a:r>
              <a:rPr lang="hu-HU" sz="3200" b="1" dirty="0" err="1" smtClean="0">
                <a:solidFill>
                  <a:schemeClr val="bg2">
                    <a:lumMod val="10000"/>
                  </a:schemeClr>
                </a:solidFill>
              </a:rPr>
              <a:t>Hungarian</a:t>
            </a:r>
            <a:r>
              <a:rPr lang="hu-HU" sz="3200" b="1" dirty="0" smtClean="0">
                <a:solidFill>
                  <a:schemeClr val="bg2">
                    <a:lumMod val="10000"/>
                  </a:schemeClr>
                </a:solidFill>
              </a:rPr>
              <a:t> </a:t>
            </a:r>
            <a:r>
              <a:rPr lang="hu-HU" sz="3200" b="1" dirty="0" err="1" smtClean="0">
                <a:solidFill>
                  <a:schemeClr val="bg2">
                    <a:lumMod val="10000"/>
                  </a:schemeClr>
                </a:solidFill>
              </a:rPr>
              <a:t>legislation</a:t>
            </a:r>
            <a:r>
              <a:rPr lang="hu-HU" sz="3200" b="1" dirty="0" smtClean="0">
                <a:solidFill>
                  <a:schemeClr val="bg2">
                    <a:lumMod val="10000"/>
                  </a:schemeClr>
                </a:solidFill>
              </a:rPr>
              <a:t> (3)</a:t>
            </a:r>
            <a:endParaRPr lang="hu-HU" sz="3200" b="1" dirty="0">
              <a:solidFill>
                <a:schemeClr val="bg2">
                  <a:lumMod val="10000"/>
                </a:schemeClr>
              </a:solidFill>
            </a:endParaRPr>
          </a:p>
        </p:txBody>
      </p:sp>
      <p:sp>
        <p:nvSpPr>
          <p:cNvPr id="3" name="Tartalom helye 2"/>
          <p:cNvSpPr>
            <a:spLocks noGrp="1"/>
          </p:cNvSpPr>
          <p:nvPr>
            <p:ph idx="1"/>
          </p:nvPr>
        </p:nvSpPr>
        <p:spPr/>
        <p:txBody>
          <a:bodyPr rtlCol="0">
            <a:normAutofit fontScale="70000" lnSpcReduction="20000"/>
          </a:bodyPr>
          <a:lstStyle/>
          <a:p>
            <a:pPr fontAlgn="auto">
              <a:spcAft>
                <a:spcPts val="0"/>
              </a:spcAft>
              <a:buFont typeface="Arial" pitchFamily="34" charset="0"/>
              <a:buNone/>
              <a:defRPr/>
            </a:pPr>
            <a:r>
              <a:rPr lang="hu-HU" dirty="0" smtClean="0"/>
              <a:t>      (</a:t>
            </a:r>
            <a:r>
              <a:rPr lang="hu-HU" dirty="0" err="1" smtClean="0"/>
              <a:t>Continued</a:t>
            </a:r>
            <a:r>
              <a:rPr lang="hu-HU" dirty="0" smtClean="0"/>
              <a:t>)</a:t>
            </a:r>
          </a:p>
          <a:p>
            <a:pPr fontAlgn="auto">
              <a:spcAft>
                <a:spcPts val="0"/>
              </a:spcAft>
              <a:buFont typeface="Arial" pitchFamily="34" charset="0"/>
              <a:buNone/>
              <a:defRPr/>
            </a:pPr>
            <a:endParaRPr lang="hu-HU" dirty="0" smtClean="0"/>
          </a:p>
          <a:p>
            <a:pPr fontAlgn="auto">
              <a:spcAft>
                <a:spcPts val="0"/>
              </a:spcAft>
              <a:buFont typeface="Wingdings" pitchFamily="2" charset="2"/>
              <a:buChar char="§"/>
              <a:defRPr/>
            </a:pPr>
            <a:r>
              <a:rPr lang="en-GB" dirty="0" smtClean="0"/>
              <a:t>The owner of copyright </a:t>
            </a:r>
            <a:r>
              <a:rPr lang="en-GB" b="1" dirty="0" smtClean="0"/>
              <a:t>may claim the remuneration</a:t>
            </a:r>
            <a:r>
              <a:rPr lang="en-GB" dirty="0" smtClean="0"/>
              <a:t> established by the Patent Office </a:t>
            </a:r>
            <a:r>
              <a:rPr lang="en-GB" b="1" dirty="0" smtClean="0"/>
              <a:t>for five years from the date of the expiry of the license or of the withdrawal thereof.</a:t>
            </a:r>
            <a:r>
              <a:rPr lang="en-GB" dirty="0" smtClean="0"/>
              <a:t> </a:t>
            </a:r>
            <a:r>
              <a:rPr lang="en-GB" b="1" dirty="0" smtClean="0"/>
              <a:t>After</a:t>
            </a:r>
            <a:r>
              <a:rPr lang="en-GB" dirty="0" smtClean="0"/>
              <a:t> the expiry of the five-year period, </a:t>
            </a:r>
            <a:r>
              <a:rPr lang="en-GB" b="1" dirty="0" smtClean="0"/>
              <a:t>the Patent Office has to transfer the remuneration deposited at it to the collective management organization which is authorized to manage the rights of the owner of copyright in respect of other uses of his works, and, in the absence of such organization, to the National Cultural Fund. </a:t>
            </a:r>
            <a:r>
              <a:rPr lang="en-GB" dirty="0" smtClean="0"/>
              <a:t>The latter has to use the amounts of remuneration thus transferred for the making available of cultural goods to the general public.  </a:t>
            </a:r>
            <a:endParaRPr lang="hu-HU" dirty="0" smtClean="0"/>
          </a:p>
          <a:p>
            <a:pPr fontAlgn="auto">
              <a:spcAft>
                <a:spcPts val="0"/>
              </a:spcAft>
              <a:buFont typeface="Wingdings" pitchFamily="2" charset="2"/>
              <a:buChar char="§"/>
              <a:defRPr/>
            </a:pPr>
            <a:r>
              <a:rPr lang="en-GB" b="1" dirty="0" smtClean="0"/>
              <a:t>If the owner of copyright does not find the remuneration </a:t>
            </a:r>
            <a:r>
              <a:rPr lang="en-GB" dirty="0" smtClean="0"/>
              <a:t>fixed by the Patent Office </a:t>
            </a:r>
            <a:r>
              <a:rPr lang="en-GB" b="1" dirty="0" smtClean="0"/>
              <a:t>appropriate, he may turn to the court to establish its amount</a:t>
            </a:r>
            <a:r>
              <a:rPr lang="en-GB" dirty="0" smtClean="0"/>
              <a:t>.</a:t>
            </a:r>
            <a:r>
              <a:rPr lang="hu-HU" b="1" dirty="0" smtClean="0"/>
              <a:t>                                             </a:t>
            </a:r>
            <a:r>
              <a:rPr lang="hu-HU" dirty="0" smtClean="0"/>
              <a:t>(</a:t>
            </a:r>
            <a:r>
              <a:rPr lang="hu-HU" dirty="0" err="1" smtClean="0"/>
              <a:t>continues</a:t>
            </a:r>
            <a:r>
              <a:rPr lang="hu-HU" dirty="0" smtClean="0"/>
              <a:t>) </a:t>
            </a:r>
            <a:endParaRPr lang="hu-HU" b="1" dirty="0" smtClean="0"/>
          </a:p>
          <a:p>
            <a:pPr fontAlgn="auto">
              <a:spcAft>
                <a:spcPts val="0"/>
              </a:spcAft>
              <a:buFont typeface="Arial" pitchFamily="34" charset="0"/>
              <a:buChar char="•"/>
              <a:defRPr/>
            </a:pPr>
            <a:endParaRPr lang="hu-HU" dirty="0"/>
          </a:p>
        </p:txBody>
      </p:sp>
      <p:sp>
        <p:nvSpPr>
          <p:cNvPr id="4" name="Dia számának helye 3"/>
          <p:cNvSpPr>
            <a:spLocks noGrp="1"/>
          </p:cNvSpPr>
          <p:nvPr>
            <p:ph type="sldNum" sz="quarter" idx="12"/>
          </p:nvPr>
        </p:nvSpPr>
        <p:spPr/>
        <p:txBody>
          <a:bodyPr/>
          <a:lstStyle/>
          <a:p>
            <a:pPr>
              <a:defRPr/>
            </a:pPr>
            <a:fld id="{07AF9BB2-E37B-4EDB-AA79-0FAD36AC63E6}" type="slidenum">
              <a:rPr lang="hu-HU"/>
              <a:pPr>
                <a:defRPr/>
              </a:pPr>
              <a:t>20</a:t>
            </a:fld>
            <a:endParaRPr lang="hu-HU"/>
          </a:p>
        </p:txBody>
      </p:sp>
      <p:sp>
        <p:nvSpPr>
          <p:cNvPr id="5" name="Élőláb helye 4"/>
          <p:cNvSpPr>
            <a:spLocks noGrp="1"/>
          </p:cNvSpPr>
          <p:nvPr>
            <p:ph type="ftr" sz="quarter" idx="11"/>
          </p:nvPr>
        </p:nvSpPr>
        <p:spPr/>
        <p:txBody>
          <a:bodyPr/>
          <a:lstStyle/>
          <a:p>
            <a:pPr>
              <a:defRPr/>
            </a:pPr>
            <a:r>
              <a:rPr lang="pt-BR"/>
              <a:t>M. Ficsor, Mangalia, August 25-27, 2010</a:t>
            </a:r>
            <a:endParaRPr lang="hu-HU"/>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500063" y="285750"/>
            <a:ext cx="8229600" cy="1143000"/>
          </a:xfrm>
          <a:solidFill>
            <a:schemeClr val="accent4">
              <a:lumMod val="40000"/>
              <a:lumOff val="60000"/>
            </a:schemeClr>
          </a:solidFill>
        </p:spPr>
        <p:txBody>
          <a:bodyPr rtlCol="0">
            <a:normAutofit/>
          </a:bodyPr>
          <a:lstStyle/>
          <a:p>
            <a:pPr fontAlgn="auto">
              <a:spcAft>
                <a:spcPts val="0"/>
              </a:spcAft>
              <a:defRPr/>
            </a:pPr>
            <a:r>
              <a:rPr lang="hu-HU" sz="3200" b="1" dirty="0" smtClean="0">
                <a:solidFill>
                  <a:schemeClr val="bg2">
                    <a:lumMod val="10000"/>
                  </a:schemeClr>
                </a:solidFill>
              </a:rPr>
              <a:t>„</a:t>
            </a:r>
            <a:r>
              <a:rPr lang="hu-HU" sz="3200" b="1" dirty="0" err="1" smtClean="0">
                <a:solidFill>
                  <a:schemeClr val="bg2">
                    <a:lumMod val="10000"/>
                  </a:schemeClr>
                </a:solidFill>
              </a:rPr>
              <a:t>Orphan</a:t>
            </a:r>
            <a:r>
              <a:rPr lang="hu-HU" sz="3200" b="1" dirty="0" smtClean="0">
                <a:solidFill>
                  <a:schemeClr val="bg2">
                    <a:lumMod val="10000"/>
                  </a:schemeClr>
                </a:solidFill>
              </a:rPr>
              <a:t> </a:t>
            </a:r>
            <a:r>
              <a:rPr lang="hu-HU" sz="3200" b="1" dirty="0" err="1" smtClean="0">
                <a:solidFill>
                  <a:schemeClr val="bg2">
                    <a:lumMod val="10000"/>
                  </a:schemeClr>
                </a:solidFill>
              </a:rPr>
              <a:t>works</a:t>
            </a:r>
            <a:r>
              <a:rPr lang="hu-HU" sz="3200" b="1" dirty="0" smtClean="0">
                <a:solidFill>
                  <a:schemeClr val="bg2">
                    <a:lumMod val="10000"/>
                  </a:schemeClr>
                </a:solidFill>
              </a:rPr>
              <a:t>” – </a:t>
            </a:r>
            <a:r>
              <a:rPr lang="hu-HU" sz="3200" b="1" dirty="0" err="1" smtClean="0">
                <a:solidFill>
                  <a:schemeClr val="bg2">
                    <a:lumMod val="10000"/>
                  </a:schemeClr>
                </a:solidFill>
              </a:rPr>
              <a:t>Hungarian</a:t>
            </a:r>
            <a:r>
              <a:rPr lang="hu-HU" sz="3200" b="1" dirty="0" smtClean="0">
                <a:solidFill>
                  <a:schemeClr val="bg2">
                    <a:lumMod val="10000"/>
                  </a:schemeClr>
                </a:solidFill>
              </a:rPr>
              <a:t> </a:t>
            </a:r>
            <a:r>
              <a:rPr lang="hu-HU" sz="3200" b="1" dirty="0" err="1" smtClean="0">
                <a:solidFill>
                  <a:schemeClr val="bg2">
                    <a:lumMod val="10000"/>
                  </a:schemeClr>
                </a:solidFill>
              </a:rPr>
              <a:t>legislation</a:t>
            </a:r>
            <a:r>
              <a:rPr lang="hu-HU" sz="3200" b="1" dirty="0" smtClean="0">
                <a:solidFill>
                  <a:schemeClr val="bg2">
                    <a:lumMod val="10000"/>
                  </a:schemeClr>
                </a:solidFill>
              </a:rPr>
              <a:t> (4)</a:t>
            </a:r>
            <a:endParaRPr lang="hu-HU" sz="3200" b="1" dirty="0">
              <a:solidFill>
                <a:schemeClr val="bg2">
                  <a:lumMod val="10000"/>
                </a:schemeClr>
              </a:solidFill>
            </a:endParaRPr>
          </a:p>
        </p:txBody>
      </p:sp>
      <p:sp>
        <p:nvSpPr>
          <p:cNvPr id="3" name="Tartalom helye 2"/>
          <p:cNvSpPr>
            <a:spLocks noGrp="1"/>
          </p:cNvSpPr>
          <p:nvPr>
            <p:ph idx="1"/>
          </p:nvPr>
        </p:nvSpPr>
        <p:spPr>
          <a:xfrm>
            <a:off x="285750" y="1500188"/>
            <a:ext cx="8572500" cy="4929187"/>
          </a:xfrm>
        </p:spPr>
        <p:txBody>
          <a:bodyPr rtlCol="0">
            <a:normAutofit fontScale="55000" lnSpcReduction="20000"/>
          </a:bodyPr>
          <a:lstStyle/>
          <a:p>
            <a:pPr fontAlgn="auto">
              <a:spcAft>
                <a:spcPts val="0"/>
              </a:spcAft>
              <a:buFont typeface="Arial" pitchFamily="34" charset="0"/>
              <a:buNone/>
              <a:defRPr/>
            </a:pPr>
            <a:r>
              <a:rPr lang="hu-HU" sz="2800" dirty="0" smtClean="0"/>
              <a:t>         (</a:t>
            </a:r>
            <a:r>
              <a:rPr lang="hu-HU" dirty="0" err="1" smtClean="0"/>
              <a:t>Continued</a:t>
            </a:r>
            <a:r>
              <a:rPr lang="hu-HU" dirty="0" smtClean="0"/>
              <a:t>)</a:t>
            </a:r>
          </a:p>
          <a:p>
            <a:pPr fontAlgn="auto">
              <a:spcAft>
                <a:spcPts val="0"/>
              </a:spcAft>
              <a:buFont typeface="Wingdings" pitchFamily="2" charset="2"/>
              <a:buChar char="§"/>
              <a:defRPr/>
            </a:pPr>
            <a:r>
              <a:rPr lang="en-GB" dirty="0" smtClean="0"/>
              <a:t>The above-described procedure is </a:t>
            </a:r>
            <a:r>
              <a:rPr lang="en-GB" b="1" dirty="0" smtClean="0"/>
              <a:t>not applicable in those cases where a collective management organization has the right to authorize the use of “orphan works” or collect remuneration for them on the basis of obligatory or extended collective management</a:t>
            </a:r>
            <a:r>
              <a:rPr lang="en-GB" dirty="0" smtClean="0"/>
              <a:t>. In such a case, </a:t>
            </a:r>
            <a:r>
              <a:rPr lang="en-GB" b="1" dirty="0" smtClean="0"/>
              <a:t>the distribution rules of the organization are supposed to regulate how an owner of copyright may claim remuneration </a:t>
            </a:r>
            <a:r>
              <a:rPr lang="en-GB" dirty="0" smtClean="0"/>
              <a:t>after that his identity is established and his whereabouts is located. </a:t>
            </a:r>
            <a:endParaRPr lang="hu-HU" dirty="0" smtClean="0"/>
          </a:p>
          <a:p>
            <a:pPr fontAlgn="auto">
              <a:spcAft>
                <a:spcPts val="0"/>
              </a:spcAft>
              <a:buFont typeface="Wingdings" pitchFamily="2" charset="2"/>
              <a:buChar char="§"/>
              <a:defRPr/>
            </a:pPr>
            <a:r>
              <a:rPr lang="en-GB" dirty="0" smtClean="0"/>
              <a:t>The new legislation </a:t>
            </a:r>
            <a:r>
              <a:rPr lang="en-GB" b="1" dirty="0" smtClean="0"/>
              <a:t>does not contain any provisions on the obligations of collective management organizations to make efforts in order to avoid falling works too easily into the category of “orphan works” (which, in the collective management systems, usually just mean the category of those works for the use of which remuneration is collected but then it is added to the “non-distributable amounts) and subsequently to find their authors and/or their location</a:t>
            </a:r>
            <a:r>
              <a:rPr lang="en-GB" dirty="0" smtClean="0"/>
              <a:t>.</a:t>
            </a:r>
            <a:r>
              <a:rPr lang="en-GB" b="1" dirty="0" smtClean="0"/>
              <a:t> </a:t>
            </a:r>
            <a:r>
              <a:rPr lang="en-GB" i="1" dirty="0" smtClean="0"/>
              <a:t> </a:t>
            </a:r>
            <a:endParaRPr lang="hu-HU" dirty="0" smtClean="0"/>
          </a:p>
          <a:p>
            <a:pPr fontAlgn="auto">
              <a:spcAft>
                <a:spcPts val="0"/>
              </a:spcAft>
              <a:buFont typeface="Wingdings" pitchFamily="2" charset="2"/>
              <a:buChar char="§"/>
              <a:defRPr/>
            </a:pPr>
            <a:r>
              <a:rPr lang="en-GB" dirty="0" smtClean="0"/>
              <a:t>Hungarian collecting societies </a:t>
            </a:r>
            <a:r>
              <a:rPr lang="en-GB" b="1" dirty="0" smtClean="0"/>
              <a:t>use “non-distributable amounts” due to “orphan works” in different ways:</a:t>
            </a:r>
            <a:r>
              <a:rPr lang="en-GB" dirty="0" smtClean="0"/>
              <a:t> </a:t>
            </a:r>
            <a:r>
              <a:rPr lang="en-GB" b="1" dirty="0" smtClean="0"/>
              <a:t>adding them to the amounts to be distributed</a:t>
            </a:r>
            <a:r>
              <a:rPr lang="en-GB" dirty="0" smtClean="0"/>
              <a:t>, </a:t>
            </a:r>
            <a:r>
              <a:rPr lang="en-GB" b="1" dirty="0" smtClean="0"/>
              <a:t>using them for general cultural purposes</a:t>
            </a:r>
            <a:r>
              <a:rPr lang="en-GB" dirty="0" smtClean="0"/>
              <a:t>, or even </a:t>
            </a:r>
            <a:r>
              <a:rPr lang="en-GB" b="1" dirty="0" smtClean="0"/>
              <a:t>cover</a:t>
            </a:r>
            <a:r>
              <a:rPr lang="hu-HU" b="1" dirty="0" smtClean="0"/>
              <a:t>ing</a:t>
            </a:r>
            <a:r>
              <a:rPr lang="en-GB" b="1" dirty="0" smtClean="0"/>
              <a:t> certain costs by them</a:t>
            </a:r>
            <a:r>
              <a:rPr lang="hu-HU" dirty="0" smtClean="0"/>
              <a:t>. </a:t>
            </a:r>
            <a:r>
              <a:rPr lang="en-GB" dirty="0" smtClean="0"/>
              <a:t>        </a:t>
            </a:r>
            <a:endParaRPr lang="hu-HU" dirty="0" smtClean="0"/>
          </a:p>
          <a:p>
            <a:pPr fontAlgn="auto">
              <a:spcAft>
                <a:spcPts val="0"/>
              </a:spcAft>
              <a:buFont typeface="Wingdings" pitchFamily="2" charset="2"/>
              <a:buChar char="§"/>
              <a:defRPr/>
            </a:pPr>
            <a:r>
              <a:rPr lang="hu-HU" dirty="0" smtClean="0"/>
              <a:t>T</a:t>
            </a:r>
            <a:r>
              <a:rPr lang="en-GB" dirty="0" smtClean="0"/>
              <a:t>he </a:t>
            </a:r>
            <a:r>
              <a:rPr lang="hu-HU" dirty="0" smtClean="0"/>
              <a:t>2009 </a:t>
            </a:r>
            <a:r>
              <a:rPr lang="en-GB" dirty="0" smtClean="0"/>
              <a:t>Communication </a:t>
            </a:r>
            <a:r>
              <a:rPr lang="hu-HU" dirty="0" smtClean="0"/>
              <a:t>of </a:t>
            </a:r>
            <a:r>
              <a:rPr lang="en-GB" dirty="0" smtClean="0"/>
              <a:t>the Commission on Copyright in the Knowledge Economy foresees, as one of the possible options, </a:t>
            </a:r>
            <a:r>
              <a:rPr lang="en-GB" b="1" dirty="0" smtClean="0"/>
              <a:t>an extended collective licensing system but only “on the basis of a due diligent search</a:t>
            </a:r>
            <a:r>
              <a:rPr lang="hu-HU" dirty="0" smtClean="0"/>
              <a:t>.</a:t>
            </a:r>
            <a:r>
              <a:rPr lang="hu-HU" b="1" dirty="0" smtClean="0"/>
              <a:t>” </a:t>
            </a:r>
            <a:r>
              <a:rPr lang="hu-HU" dirty="0" smtClean="0"/>
              <a:t>(</a:t>
            </a:r>
            <a:r>
              <a:rPr lang="hu-HU" dirty="0" err="1" smtClean="0"/>
              <a:t>Page</a:t>
            </a:r>
            <a:r>
              <a:rPr lang="hu-HU" dirty="0" smtClean="0"/>
              <a:t> </a:t>
            </a:r>
            <a:r>
              <a:rPr lang="en-GB" dirty="0" smtClean="0"/>
              <a:t>5</a:t>
            </a:r>
            <a:r>
              <a:rPr lang="hu-HU" dirty="0" smtClean="0"/>
              <a:t>.)</a:t>
            </a:r>
          </a:p>
          <a:p>
            <a:pPr fontAlgn="auto">
              <a:spcAft>
                <a:spcPts val="0"/>
              </a:spcAft>
              <a:buFont typeface="Arial" pitchFamily="34" charset="0"/>
              <a:buNone/>
              <a:defRPr/>
            </a:pPr>
            <a:r>
              <a:rPr lang="hu-HU" sz="1800" dirty="0" smtClean="0"/>
              <a:t>                                                                                                                                                                                                              (</a:t>
            </a:r>
            <a:r>
              <a:rPr lang="hu-HU" dirty="0" err="1" smtClean="0"/>
              <a:t>continues</a:t>
            </a:r>
            <a:r>
              <a:rPr lang="hu-HU" dirty="0" smtClean="0"/>
              <a:t>)</a:t>
            </a:r>
          </a:p>
          <a:p>
            <a:pPr fontAlgn="auto">
              <a:spcAft>
                <a:spcPts val="0"/>
              </a:spcAft>
              <a:buFont typeface="Arial" pitchFamily="34" charset="0"/>
              <a:buChar char="•"/>
              <a:defRPr/>
            </a:pPr>
            <a:endParaRPr lang="hu-HU" dirty="0"/>
          </a:p>
        </p:txBody>
      </p:sp>
      <p:sp>
        <p:nvSpPr>
          <p:cNvPr id="4" name="Dia számának helye 3"/>
          <p:cNvSpPr>
            <a:spLocks noGrp="1"/>
          </p:cNvSpPr>
          <p:nvPr>
            <p:ph type="sldNum" sz="quarter" idx="12"/>
          </p:nvPr>
        </p:nvSpPr>
        <p:spPr/>
        <p:txBody>
          <a:bodyPr/>
          <a:lstStyle/>
          <a:p>
            <a:pPr>
              <a:defRPr/>
            </a:pPr>
            <a:fld id="{E99AB3B1-FDE2-4DD4-8195-724B737E7840}" type="slidenum">
              <a:rPr lang="hu-HU"/>
              <a:pPr>
                <a:defRPr/>
              </a:pPr>
              <a:t>21</a:t>
            </a:fld>
            <a:endParaRPr lang="hu-HU"/>
          </a:p>
        </p:txBody>
      </p:sp>
      <p:sp>
        <p:nvSpPr>
          <p:cNvPr id="5" name="Élőláb helye 4"/>
          <p:cNvSpPr>
            <a:spLocks noGrp="1"/>
          </p:cNvSpPr>
          <p:nvPr>
            <p:ph type="ftr" sz="quarter" idx="11"/>
          </p:nvPr>
        </p:nvSpPr>
        <p:spPr/>
        <p:txBody>
          <a:bodyPr/>
          <a:lstStyle/>
          <a:p>
            <a:pPr>
              <a:defRPr/>
            </a:pPr>
            <a:r>
              <a:rPr lang="pt-BR"/>
              <a:t>M. Ficsor, Mangalia, August 25-27, 2010</a:t>
            </a:r>
            <a:endParaRPr lang="hu-HU"/>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solidFill>
            <a:schemeClr val="accent4">
              <a:lumMod val="40000"/>
              <a:lumOff val="60000"/>
            </a:schemeClr>
          </a:solidFill>
        </p:spPr>
        <p:txBody>
          <a:bodyPr rtlCol="0">
            <a:normAutofit/>
          </a:bodyPr>
          <a:lstStyle/>
          <a:p>
            <a:pPr fontAlgn="auto">
              <a:spcAft>
                <a:spcPts val="0"/>
              </a:spcAft>
              <a:defRPr/>
            </a:pPr>
            <a:r>
              <a:rPr lang="hu-HU" sz="3200" b="1" dirty="0" smtClean="0">
                <a:solidFill>
                  <a:schemeClr val="bg2">
                    <a:lumMod val="10000"/>
                  </a:schemeClr>
                </a:solidFill>
              </a:rPr>
              <a:t>„</a:t>
            </a:r>
            <a:r>
              <a:rPr lang="hu-HU" sz="3200" b="1" dirty="0" err="1" smtClean="0">
                <a:solidFill>
                  <a:schemeClr val="bg2">
                    <a:lumMod val="10000"/>
                  </a:schemeClr>
                </a:solidFill>
              </a:rPr>
              <a:t>Orphan</a:t>
            </a:r>
            <a:r>
              <a:rPr lang="hu-HU" sz="3200" b="1" dirty="0" smtClean="0">
                <a:solidFill>
                  <a:schemeClr val="bg2">
                    <a:lumMod val="10000"/>
                  </a:schemeClr>
                </a:solidFill>
              </a:rPr>
              <a:t> </a:t>
            </a:r>
            <a:r>
              <a:rPr lang="hu-HU" sz="3200" b="1" dirty="0" err="1" smtClean="0">
                <a:solidFill>
                  <a:schemeClr val="bg2">
                    <a:lumMod val="10000"/>
                  </a:schemeClr>
                </a:solidFill>
              </a:rPr>
              <a:t>works</a:t>
            </a:r>
            <a:r>
              <a:rPr lang="hu-HU" sz="3200" b="1" dirty="0" smtClean="0">
                <a:solidFill>
                  <a:schemeClr val="bg2">
                    <a:lumMod val="10000"/>
                  </a:schemeClr>
                </a:solidFill>
              </a:rPr>
              <a:t>” – </a:t>
            </a:r>
            <a:r>
              <a:rPr lang="hu-HU" sz="3200" b="1" dirty="0" err="1" smtClean="0">
                <a:solidFill>
                  <a:schemeClr val="bg2">
                    <a:lumMod val="10000"/>
                  </a:schemeClr>
                </a:solidFill>
              </a:rPr>
              <a:t>Hungarian</a:t>
            </a:r>
            <a:r>
              <a:rPr lang="hu-HU" sz="3200" b="1" dirty="0" smtClean="0">
                <a:solidFill>
                  <a:schemeClr val="bg2">
                    <a:lumMod val="10000"/>
                  </a:schemeClr>
                </a:solidFill>
              </a:rPr>
              <a:t> </a:t>
            </a:r>
            <a:r>
              <a:rPr lang="hu-HU" sz="3200" b="1" dirty="0" err="1" smtClean="0">
                <a:solidFill>
                  <a:schemeClr val="bg2">
                    <a:lumMod val="10000"/>
                  </a:schemeClr>
                </a:solidFill>
              </a:rPr>
              <a:t>legislation</a:t>
            </a:r>
            <a:r>
              <a:rPr lang="hu-HU" sz="3200" b="1" dirty="0" smtClean="0">
                <a:solidFill>
                  <a:schemeClr val="bg2">
                    <a:lumMod val="10000"/>
                  </a:schemeClr>
                </a:solidFill>
              </a:rPr>
              <a:t> (5)</a:t>
            </a:r>
            <a:endParaRPr lang="hu-HU" sz="3200" b="1" dirty="0">
              <a:solidFill>
                <a:schemeClr val="bg2">
                  <a:lumMod val="10000"/>
                </a:schemeClr>
              </a:solidFill>
            </a:endParaRPr>
          </a:p>
        </p:txBody>
      </p:sp>
      <p:sp>
        <p:nvSpPr>
          <p:cNvPr id="3" name="Tartalom helye 2"/>
          <p:cNvSpPr>
            <a:spLocks noGrp="1"/>
          </p:cNvSpPr>
          <p:nvPr>
            <p:ph idx="1"/>
          </p:nvPr>
        </p:nvSpPr>
        <p:spPr>
          <a:xfrm>
            <a:off x="285750" y="1571625"/>
            <a:ext cx="8572500" cy="4786313"/>
          </a:xfrm>
        </p:spPr>
        <p:txBody>
          <a:bodyPr rtlCol="0">
            <a:normAutofit fontScale="25000" lnSpcReduction="20000"/>
          </a:bodyPr>
          <a:lstStyle/>
          <a:p>
            <a:pPr fontAlgn="auto">
              <a:spcAft>
                <a:spcPts val="0"/>
              </a:spcAft>
              <a:buFont typeface="Arial" pitchFamily="34" charset="0"/>
              <a:buNone/>
              <a:defRPr/>
            </a:pPr>
            <a:r>
              <a:rPr lang="hu-HU" sz="6400" dirty="0" smtClean="0"/>
              <a:t>        </a:t>
            </a:r>
            <a:r>
              <a:rPr lang="hu-HU" sz="7200" dirty="0" smtClean="0"/>
              <a:t>(</a:t>
            </a:r>
            <a:r>
              <a:rPr lang="hu-HU" sz="7200" dirty="0" err="1" smtClean="0"/>
              <a:t>Continued</a:t>
            </a:r>
            <a:r>
              <a:rPr lang="hu-HU" sz="7200" dirty="0" smtClean="0"/>
              <a:t>)</a:t>
            </a:r>
          </a:p>
          <a:p>
            <a:pPr fontAlgn="auto">
              <a:spcBef>
                <a:spcPts val="0"/>
              </a:spcBef>
              <a:spcAft>
                <a:spcPts val="0"/>
              </a:spcAft>
              <a:buFont typeface="Wingdings" pitchFamily="2" charset="2"/>
              <a:buChar char="§"/>
              <a:defRPr/>
            </a:pPr>
            <a:r>
              <a:rPr lang="en-GB" sz="7200" dirty="0" smtClean="0"/>
              <a:t>Act CXII of 2008 has authorized the Government to regulate, in a decree, procedural details concerning the licensing of use of “orphan works” by the Patent Office. </a:t>
            </a:r>
            <a:r>
              <a:rPr lang="en-GB" sz="7200" b="1" dirty="0" smtClean="0"/>
              <a:t>The Government has </a:t>
            </a:r>
            <a:r>
              <a:rPr lang="hu-HU" sz="7200" b="1" dirty="0" smtClean="0"/>
              <a:t>a</a:t>
            </a:r>
            <a:r>
              <a:rPr lang="en-GB" sz="7200" b="1" dirty="0" err="1" smtClean="0"/>
              <a:t>dopted</a:t>
            </a:r>
            <a:r>
              <a:rPr lang="en-GB" sz="7200" b="1" dirty="0" smtClean="0"/>
              <a:t> the detailed rules on May 8, 2009, in Government Decree 100/2009(V.8)</a:t>
            </a:r>
            <a:r>
              <a:rPr lang="en-GB" sz="7200" dirty="0" smtClean="0"/>
              <a:t>.</a:t>
            </a:r>
            <a:r>
              <a:rPr lang="en-GB" sz="7200" b="1" dirty="0" smtClean="0"/>
              <a:t> </a:t>
            </a:r>
            <a:endParaRPr lang="hu-HU" sz="7200" b="1" dirty="0" smtClean="0"/>
          </a:p>
          <a:p>
            <a:pPr fontAlgn="auto">
              <a:spcAft>
                <a:spcPts val="0"/>
              </a:spcAft>
              <a:buFont typeface="Wingdings" pitchFamily="2" charset="2"/>
              <a:buChar char="§"/>
              <a:defRPr/>
            </a:pPr>
            <a:r>
              <a:rPr lang="en-GB" sz="7200" dirty="0" smtClean="0"/>
              <a:t>Article 3(1) of the Government Decree establishes </a:t>
            </a:r>
            <a:r>
              <a:rPr lang="en-GB" sz="7200" b="1" dirty="0" smtClean="0"/>
              <a:t>a non-exhaustive list of measures </a:t>
            </a:r>
            <a:r>
              <a:rPr lang="hu-HU" sz="7200" b="1" dirty="0" smtClean="0"/>
              <a:t> </a:t>
            </a:r>
            <a:r>
              <a:rPr lang="hu-HU" sz="7200" b="1" dirty="0" err="1" smtClean="0"/>
              <a:t>which</a:t>
            </a:r>
            <a:r>
              <a:rPr lang="hu-HU" sz="7200" b="1" dirty="0" smtClean="0"/>
              <a:t> </a:t>
            </a:r>
            <a:r>
              <a:rPr lang="hu-HU" sz="7200" b="1" dirty="0" err="1" smtClean="0"/>
              <a:t>should</a:t>
            </a:r>
            <a:r>
              <a:rPr lang="hu-HU" sz="7200" b="1" dirty="0" smtClean="0"/>
              <a:t> </a:t>
            </a:r>
            <a:r>
              <a:rPr lang="en-GB" sz="7200" dirty="0" smtClean="0"/>
              <a:t> be taken having </a:t>
            </a:r>
            <a:r>
              <a:rPr lang="en-GB" sz="7200" b="1" dirty="0" smtClean="0"/>
              <a:t>due regard to the individual circumstances of each case</a:t>
            </a:r>
            <a:r>
              <a:rPr lang="hu-HU" sz="7200" dirty="0" smtClean="0"/>
              <a:t>:</a:t>
            </a:r>
            <a:r>
              <a:rPr lang="en-GB" sz="7200" dirty="0" smtClean="0"/>
              <a:t> </a:t>
            </a:r>
            <a:endParaRPr lang="hu-HU" sz="7200" dirty="0" smtClean="0"/>
          </a:p>
          <a:p>
            <a:pPr lvl="1" fontAlgn="auto">
              <a:spcAft>
                <a:spcPts val="0"/>
              </a:spcAft>
              <a:buFont typeface="Wingdings" pitchFamily="2" charset="2"/>
              <a:buChar char="§"/>
              <a:defRPr/>
            </a:pPr>
            <a:r>
              <a:rPr lang="en-GB" sz="7200" dirty="0" smtClean="0"/>
              <a:t>search in </a:t>
            </a:r>
            <a:r>
              <a:rPr lang="hu-HU" sz="7200" dirty="0" smtClean="0"/>
              <a:t>(i) </a:t>
            </a:r>
            <a:r>
              <a:rPr lang="en-GB" sz="7200" dirty="0" smtClean="0"/>
              <a:t>the database set up by the HPO on the basis of its </a:t>
            </a:r>
            <a:r>
              <a:rPr lang="en-GB" sz="7200" b="1" dirty="0" smtClean="0"/>
              <a:t>voluntary register of works</a:t>
            </a:r>
            <a:r>
              <a:rPr lang="en-GB" sz="7200" dirty="0" smtClean="0"/>
              <a:t>,</a:t>
            </a:r>
            <a:r>
              <a:rPr lang="hu-HU" sz="7200" dirty="0" smtClean="0"/>
              <a:t> (</a:t>
            </a:r>
            <a:r>
              <a:rPr lang="hu-HU" sz="7200" dirty="0" err="1" smtClean="0"/>
              <a:t>ii</a:t>
            </a:r>
            <a:r>
              <a:rPr lang="hu-HU" sz="7200" dirty="0" smtClean="0"/>
              <a:t>) </a:t>
            </a:r>
            <a:r>
              <a:rPr lang="en-GB" sz="7200" b="1" dirty="0" smtClean="0"/>
              <a:t>databases of CMOs</a:t>
            </a:r>
            <a:r>
              <a:rPr lang="en-GB" sz="7200" dirty="0" smtClean="0"/>
              <a:t>, </a:t>
            </a:r>
            <a:r>
              <a:rPr lang="hu-HU" sz="7200" dirty="0" smtClean="0"/>
              <a:t> (</a:t>
            </a:r>
            <a:r>
              <a:rPr lang="hu-HU" sz="7200" dirty="0" err="1" smtClean="0"/>
              <a:t>iii</a:t>
            </a:r>
            <a:r>
              <a:rPr lang="hu-HU" sz="7200" dirty="0" smtClean="0"/>
              <a:t>) </a:t>
            </a:r>
            <a:r>
              <a:rPr lang="en-GB" sz="7200" b="1" dirty="0" smtClean="0"/>
              <a:t>databases available on the Internet</a:t>
            </a:r>
            <a:r>
              <a:rPr lang="en-GB" sz="7200" dirty="0" smtClean="0"/>
              <a:t>,</a:t>
            </a:r>
            <a:r>
              <a:rPr lang="hu-HU" sz="7200" dirty="0" smtClean="0"/>
              <a:t> (</a:t>
            </a:r>
            <a:r>
              <a:rPr lang="hu-HU" sz="7200" dirty="0" err="1" smtClean="0"/>
              <a:t>iv</a:t>
            </a:r>
            <a:r>
              <a:rPr lang="hu-HU" sz="7200" dirty="0" smtClean="0"/>
              <a:t>) </a:t>
            </a:r>
            <a:r>
              <a:rPr lang="en-GB" sz="7200" dirty="0" smtClean="0"/>
              <a:t> </a:t>
            </a:r>
            <a:r>
              <a:rPr lang="en-GB" sz="7200" b="1" dirty="0" smtClean="0"/>
              <a:t>databases suitable for finding the residence of the </a:t>
            </a:r>
            <a:r>
              <a:rPr lang="en-GB" sz="7200" b="1" dirty="0" err="1" smtClean="0"/>
              <a:t>rightholder</a:t>
            </a:r>
            <a:r>
              <a:rPr lang="en-GB" sz="7200" dirty="0" smtClean="0"/>
              <a:t>, </a:t>
            </a:r>
            <a:r>
              <a:rPr lang="hu-HU" sz="7200" dirty="0" smtClean="0"/>
              <a:t> and </a:t>
            </a:r>
          </a:p>
          <a:p>
            <a:pPr lvl="1" fontAlgn="auto">
              <a:spcAft>
                <a:spcPts val="0"/>
              </a:spcAft>
              <a:buFont typeface="Arial" pitchFamily="34" charset="0"/>
              <a:buNone/>
              <a:defRPr/>
            </a:pPr>
            <a:r>
              <a:rPr lang="hu-HU" sz="7200" dirty="0" smtClean="0"/>
              <a:t>     (v) </a:t>
            </a:r>
            <a:r>
              <a:rPr lang="en-GB" sz="7200" b="1" dirty="0" smtClean="0"/>
              <a:t>databases of publicly accessible collections of works</a:t>
            </a:r>
            <a:r>
              <a:rPr lang="hu-HU" sz="7200" dirty="0" smtClean="0"/>
              <a:t>;</a:t>
            </a:r>
          </a:p>
          <a:p>
            <a:pPr lvl="1" fontAlgn="auto">
              <a:spcAft>
                <a:spcPts val="0"/>
              </a:spcAft>
              <a:buFont typeface="Wingdings" pitchFamily="2" charset="2"/>
              <a:buChar char="§"/>
              <a:defRPr/>
            </a:pPr>
            <a:r>
              <a:rPr lang="en-GB" sz="7200" dirty="0" smtClean="0"/>
              <a:t>requesting information </a:t>
            </a:r>
            <a:r>
              <a:rPr lang="hu-HU" sz="7200" dirty="0" smtClean="0"/>
              <a:t>(i) </a:t>
            </a:r>
            <a:r>
              <a:rPr lang="en-GB" sz="7200" dirty="0" smtClean="0"/>
              <a:t>from </a:t>
            </a:r>
            <a:r>
              <a:rPr lang="en-GB" sz="7200" b="1" dirty="0" smtClean="0"/>
              <a:t>organisations engaged in publishing works on a regular basis</a:t>
            </a:r>
            <a:r>
              <a:rPr lang="en-GB" sz="7200" dirty="0" smtClean="0"/>
              <a:t>, </a:t>
            </a:r>
            <a:r>
              <a:rPr lang="hu-HU" sz="7200" dirty="0" smtClean="0"/>
              <a:t>(</a:t>
            </a:r>
            <a:r>
              <a:rPr lang="hu-HU" sz="7200" dirty="0" err="1" smtClean="0"/>
              <a:t>ii</a:t>
            </a:r>
            <a:r>
              <a:rPr lang="hu-HU" sz="7200" dirty="0" smtClean="0"/>
              <a:t>) </a:t>
            </a:r>
            <a:r>
              <a:rPr lang="en-GB" sz="7200" dirty="0" smtClean="0"/>
              <a:t>from </a:t>
            </a:r>
            <a:r>
              <a:rPr lang="en-GB" sz="7200" b="1" dirty="0" smtClean="0"/>
              <a:t>persons carrying out some other use of work</a:t>
            </a:r>
            <a:r>
              <a:rPr lang="hu-HU" sz="7200" b="1" dirty="0" smtClean="0"/>
              <a:t>s</a:t>
            </a:r>
            <a:r>
              <a:rPr lang="en-GB" sz="7200" dirty="0" smtClean="0"/>
              <a:t>, </a:t>
            </a:r>
            <a:r>
              <a:rPr lang="hu-HU" sz="7200" dirty="0" smtClean="0"/>
              <a:t>and  (</a:t>
            </a:r>
            <a:r>
              <a:rPr lang="hu-HU" sz="7200" dirty="0" err="1" smtClean="0"/>
              <a:t>iii</a:t>
            </a:r>
            <a:r>
              <a:rPr lang="hu-HU" sz="7200" dirty="0" smtClean="0"/>
              <a:t>) </a:t>
            </a:r>
            <a:r>
              <a:rPr lang="en-GB" sz="7200" dirty="0" smtClean="0"/>
              <a:t>from other authors of the </a:t>
            </a:r>
            <a:r>
              <a:rPr lang="en-GB" sz="7200" b="1" dirty="0" smtClean="0"/>
              <a:t>work </a:t>
            </a:r>
            <a:r>
              <a:rPr lang="hu-HU" sz="7200" b="1" dirty="0" smtClean="0"/>
              <a:t> </a:t>
            </a:r>
            <a:r>
              <a:rPr lang="hu-HU" sz="7200" b="1" dirty="0" err="1" smtClean="0"/>
              <a:t>concerned</a:t>
            </a:r>
            <a:r>
              <a:rPr lang="hu-HU" sz="7200" b="1" dirty="0" smtClean="0"/>
              <a:t> </a:t>
            </a:r>
            <a:r>
              <a:rPr lang="en-GB" sz="7200" b="1" dirty="0" smtClean="0"/>
              <a:t>if they are known and can be found</a:t>
            </a:r>
            <a:r>
              <a:rPr lang="hu-HU" sz="7200" dirty="0" smtClean="0"/>
              <a:t>;</a:t>
            </a:r>
          </a:p>
          <a:p>
            <a:pPr lvl="1" fontAlgn="auto">
              <a:spcAft>
                <a:spcPts val="0"/>
              </a:spcAft>
              <a:buFont typeface="Wingdings" pitchFamily="2" charset="2"/>
              <a:buChar char="§"/>
              <a:defRPr/>
            </a:pPr>
            <a:r>
              <a:rPr lang="en-GB" sz="7200" b="1" dirty="0" smtClean="0"/>
              <a:t>advertising </a:t>
            </a:r>
            <a:r>
              <a:rPr lang="en-GB" sz="7200" dirty="0" smtClean="0"/>
              <a:t>in national daily newspapers. </a:t>
            </a:r>
            <a:endParaRPr lang="hu-HU" sz="7200" dirty="0" smtClean="0"/>
          </a:p>
          <a:p>
            <a:pPr fontAlgn="auto">
              <a:spcAft>
                <a:spcPts val="0"/>
              </a:spcAft>
              <a:buFont typeface="Wingdings" pitchFamily="2" charset="2"/>
              <a:buChar char="§"/>
              <a:defRPr/>
            </a:pPr>
            <a:r>
              <a:rPr lang="en-GB" sz="7200" dirty="0" smtClean="0"/>
              <a:t>Article 3(2) of the Government Decree also provides that, where it can be assumed that </a:t>
            </a:r>
            <a:r>
              <a:rPr lang="en-GB" sz="7200" b="1" dirty="0" smtClean="0"/>
              <a:t>the work was first published outside Hungary, the diligent search has to be performed in the country of first publication </a:t>
            </a:r>
            <a:r>
              <a:rPr lang="en-GB" sz="7200" dirty="0" smtClean="0"/>
              <a:t>unless this would come up against disproportionate difficulties. </a:t>
            </a:r>
            <a:endParaRPr lang="hu-HU" sz="7200" dirty="0" smtClean="0"/>
          </a:p>
          <a:p>
            <a:pPr fontAlgn="auto">
              <a:spcAft>
                <a:spcPts val="0"/>
              </a:spcAft>
              <a:buFont typeface="Arial" pitchFamily="34" charset="0"/>
              <a:buNone/>
              <a:defRPr/>
            </a:pPr>
            <a:r>
              <a:rPr lang="en-GB" sz="7200" dirty="0" smtClean="0"/>
              <a:t> </a:t>
            </a:r>
            <a:endParaRPr lang="hu-HU" sz="7200" dirty="0" smtClean="0"/>
          </a:p>
          <a:p>
            <a:pPr fontAlgn="auto">
              <a:spcAft>
                <a:spcPts val="0"/>
              </a:spcAft>
              <a:buFont typeface="Wingdings" pitchFamily="2" charset="2"/>
              <a:buChar char="§"/>
              <a:defRPr/>
            </a:pPr>
            <a:endParaRPr lang="hu-HU" sz="7200" dirty="0"/>
          </a:p>
        </p:txBody>
      </p:sp>
      <p:sp>
        <p:nvSpPr>
          <p:cNvPr id="4" name="Dia számának helye 3"/>
          <p:cNvSpPr>
            <a:spLocks noGrp="1"/>
          </p:cNvSpPr>
          <p:nvPr>
            <p:ph type="sldNum" sz="quarter" idx="12"/>
          </p:nvPr>
        </p:nvSpPr>
        <p:spPr/>
        <p:txBody>
          <a:bodyPr/>
          <a:lstStyle/>
          <a:p>
            <a:pPr>
              <a:defRPr/>
            </a:pPr>
            <a:fld id="{2BAF0187-28C2-424C-90AE-33C06DBF88ED}" type="slidenum">
              <a:rPr lang="hu-HU"/>
              <a:pPr>
                <a:defRPr/>
              </a:pPr>
              <a:t>22</a:t>
            </a:fld>
            <a:endParaRPr lang="hu-HU"/>
          </a:p>
        </p:txBody>
      </p:sp>
      <p:sp>
        <p:nvSpPr>
          <p:cNvPr id="5" name="Élőláb helye 4"/>
          <p:cNvSpPr>
            <a:spLocks noGrp="1"/>
          </p:cNvSpPr>
          <p:nvPr>
            <p:ph type="ftr" sz="quarter" idx="11"/>
          </p:nvPr>
        </p:nvSpPr>
        <p:spPr/>
        <p:txBody>
          <a:bodyPr/>
          <a:lstStyle/>
          <a:p>
            <a:pPr>
              <a:defRPr/>
            </a:pPr>
            <a:r>
              <a:rPr lang="pt-BR"/>
              <a:t>M. Ficsor, Mangalia, August 25-27, 2010</a:t>
            </a:r>
            <a:endParaRPr lang="hu-HU"/>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solidFill>
            <a:schemeClr val="bg2">
              <a:lumMod val="90000"/>
            </a:schemeClr>
          </a:solidFill>
        </p:spPr>
        <p:txBody>
          <a:bodyPr rtlCol="0">
            <a:normAutofit/>
          </a:bodyPr>
          <a:lstStyle/>
          <a:p>
            <a:pPr fontAlgn="auto">
              <a:spcAft>
                <a:spcPts val="0"/>
              </a:spcAft>
              <a:defRPr/>
            </a:pPr>
            <a:r>
              <a:rPr lang="hu-HU" sz="3200" b="1" dirty="0" smtClean="0">
                <a:solidFill>
                  <a:schemeClr val="bg2">
                    <a:lumMod val="10000"/>
                  </a:schemeClr>
                </a:solidFill>
              </a:rPr>
              <a:t>„</a:t>
            </a:r>
            <a:r>
              <a:rPr lang="hu-HU" sz="3200" b="1" dirty="0" err="1" smtClean="0">
                <a:solidFill>
                  <a:schemeClr val="bg2">
                    <a:lumMod val="10000"/>
                  </a:schemeClr>
                </a:solidFill>
              </a:rPr>
              <a:t>Creative</a:t>
            </a:r>
            <a:r>
              <a:rPr lang="hu-HU" sz="3200" b="1" dirty="0" smtClean="0">
                <a:solidFill>
                  <a:schemeClr val="bg2">
                    <a:lumMod val="10000"/>
                  </a:schemeClr>
                </a:solidFill>
              </a:rPr>
              <a:t> </a:t>
            </a:r>
            <a:r>
              <a:rPr lang="hu-HU" sz="3200" b="1" dirty="0" err="1" smtClean="0">
                <a:solidFill>
                  <a:schemeClr val="bg2">
                    <a:lumMod val="10000"/>
                  </a:schemeClr>
                </a:solidFill>
              </a:rPr>
              <a:t>commons</a:t>
            </a:r>
            <a:r>
              <a:rPr lang="hu-HU" sz="3200" b="1" dirty="0" smtClean="0">
                <a:solidFill>
                  <a:schemeClr val="bg2">
                    <a:lumMod val="10000"/>
                  </a:schemeClr>
                </a:solidFill>
              </a:rPr>
              <a:t>” </a:t>
            </a:r>
            <a:r>
              <a:rPr lang="hu-HU" sz="3200" b="1" dirty="0" err="1" smtClean="0">
                <a:solidFill>
                  <a:schemeClr val="bg2">
                    <a:lumMod val="10000"/>
                  </a:schemeClr>
                </a:solidFill>
              </a:rPr>
              <a:t>licenses</a:t>
            </a:r>
            <a:r>
              <a:rPr lang="hu-HU" sz="3200" b="1" dirty="0" smtClean="0">
                <a:solidFill>
                  <a:schemeClr val="bg2">
                    <a:lumMod val="10000"/>
                  </a:schemeClr>
                </a:solidFill>
              </a:rPr>
              <a:t> </a:t>
            </a:r>
            <a:br>
              <a:rPr lang="hu-HU" sz="3200" b="1" dirty="0" smtClean="0">
                <a:solidFill>
                  <a:schemeClr val="bg2">
                    <a:lumMod val="10000"/>
                  </a:schemeClr>
                </a:solidFill>
              </a:rPr>
            </a:br>
            <a:r>
              <a:rPr lang="hu-HU" sz="3200" b="1" dirty="0" err="1" smtClean="0">
                <a:solidFill>
                  <a:schemeClr val="bg2">
                    <a:lumMod val="10000"/>
                  </a:schemeClr>
                </a:solidFill>
              </a:rPr>
              <a:t>facilitating</a:t>
            </a:r>
            <a:r>
              <a:rPr lang="hu-HU" sz="3200" b="1" dirty="0" smtClean="0">
                <a:solidFill>
                  <a:schemeClr val="bg2">
                    <a:lumMod val="10000"/>
                  </a:schemeClr>
                </a:solidFill>
              </a:rPr>
              <a:t> online </a:t>
            </a:r>
            <a:r>
              <a:rPr lang="hu-HU" sz="3200" b="1" dirty="0" err="1" smtClean="0">
                <a:solidFill>
                  <a:schemeClr val="bg2">
                    <a:lumMod val="10000"/>
                  </a:schemeClr>
                </a:solidFill>
              </a:rPr>
              <a:t>access</a:t>
            </a:r>
            <a:r>
              <a:rPr lang="hu-HU" sz="3200" b="1" dirty="0" smtClean="0">
                <a:solidFill>
                  <a:schemeClr val="bg2">
                    <a:lumMod val="10000"/>
                  </a:schemeClr>
                </a:solidFill>
              </a:rPr>
              <a:t> (1) </a:t>
            </a:r>
            <a:endParaRPr lang="hu-HU" sz="3200" b="1" dirty="0">
              <a:solidFill>
                <a:schemeClr val="bg2">
                  <a:lumMod val="10000"/>
                </a:schemeClr>
              </a:solidFill>
            </a:endParaRPr>
          </a:p>
        </p:txBody>
      </p:sp>
      <p:sp>
        <p:nvSpPr>
          <p:cNvPr id="3" name="Tartalom helye 2"/>
          <p:cNvSpPr>
            <a:spLocks noGrp="1"/>
          </p:cNvSpPr>
          <p:nvPr>
            <p:ph idx="1"/>
          </p:nvPr>
        </p:nvSpPr>
        <p:spPr>
          <a:xfrm>
            <a:off x="285750" y="1571625"/>
            <a:ext cx="8572500" cy="4857750"/>
          </a:xfrm>
        </p:spPr>
        <p:txBody>
          <a:bodyPr rtlCol="0">
            <a:normAutofit lnSpcReduction="10000"/>
          </a:bodyPr>
          <a:lstStyle/>
          <a:p>
            <a:pPr fontAlgn="auto">
              <a:spcAft>
                <a:spcPts val="0"/>
              </a:spcAft>
              <a:buFont typeface="Arial" pitchFamily="34" charset="0"/>
              <a:buNone/>
              <a:defRPr/>
            </a:pPr>
            <a:r>
              <a:rPr lang="hu-HU" sz="1600" b="1" dirty="0" smtClean="0"/>
              <a:t>        </a:t>
            </a:r>
            <a:r>
              <a:rPr lang="en-US" sz="1700" b="1" dirty="0" smtClean="0"/>
              <a:t>For information about such licenses, see </a:t>
            </a:r>
            <a:r>
              <a:rPr lang="en-US" sz="1700" b="1" dirty="0" smtClean="0">
                <a:hlinkClick r:id="rId2"/>
              </a:rPr>
              <a:t>www.creativecommons.org</a:t>
            </a:r>
            <a:r>
              <a:rPr lang="en-US" sz="1700" b="1" dirty="0" smtClean="0"/>
              <a:t>.</a:t>
            </a:r>
          </a:p>
          <a:p>
            <a:pPr fontAlgn="auto">
              <a:spcAft>
                <a:spcPts val="0"/>
              </a:spcAft>
              <a:buFont typeface="Wingdings" pitchFamily="2" charset="2"/>
              <a:buChar char="§"/>
              <a:defRPr/>
            </a:pPr>
            <a:r>
              <a:rPr lang="en-US" sz="1700" b="1" dirty="0" smtClean="0"/>
              <a:t>Based on copyright</a:t>
            </a:r>
            <a:r>
              <a:rPr lang="en-US" sz="1700" dirty="0" smtClean="0"/>
              <a:t> in the sense that, </a:t>
            </a:r>
            <a:r>
              <a:rPr lang="en-US" sz="1700" b="1" dirty="0" smtClean="0"/>
              <a:t>if a user does not respect the conditions of the license, it qualifies as infringement.</a:t>
            </a:r>
          </a:p>
          <a:p>
            <a:pPr fontAlgn="auto">
              <a:spcAft>
                <a:spcPts val="0"/>
              </a:spcAft>
              <a:buFont typeface="Wingdings" pitchFamily="2" charset="2"/>
              <a:buChar char="§"/>
              <a:defRPr/>
            </a:pPr>
            <a:r>
              <a:rPr lang="en-US" sz="1700" dirty="0" smtClean="0"/>
              <a:t>However, the system of CC licenses are </a:t>
            </a:r>
            <a:r>
              <a:rPr lang="en-US" sz="1700" b="1" dirty="0" smtClean="0"/>
              <a:t>offered  exactly for those who do not intend to exploit their economic rights, or some of them,</a:t>
            </a:r>
            <a:r>
              <a:rPr lang="en-US" sz="1700" dirty="0" smtClean="0"/>
              <a:t> and are ready to allow free uses – fully or partly – to the general public.</a:t>
            </a:r>
          </a:p>
          <a:p>
            <a:pPr fontAlgn="auto">
              <a:spcAft>
                <a:spcPts val="0"/>
              </a:spcAft>
              <a:buFont typeface="Wingdings" pitchFamily="2" charset="2"/>
              <a:buChar char="§"/>
              <a:defRPr/>
            </a:pPr>
            <a:r>
              <a:rPr lang="en-US" sz="1700" dirty="0" smtClean="0"/>
              <a:t>The key terms of the core suite of Creative Commons licenses: </a:t>
            </a:r>
          </a:p>
          <a:p>
            <a:pPr lvl="1" fontAlgn="auto">
              <a:spcAft>
                <a:spcPts val="0"/>
              </a:spcAft>
              <a:buFont typeface="Wingdings" pitchFamily="2" charset="2"/>
              <a:buChar char="Ø"/>
              <a:defRPr/>
            </a:pPr>
            <a:r>
              <a:rPr lang="en-US" sz="1700" b="1" dirty="0" smtClean="0"/>
              <a:t>Attribution.</a:t>
            </a:r>
            <a:r>
              <a:rPr lang="en-US" sz="1700" dirty="0" smtClean="0"/>
              <a:t>  </a:t>
            </a:r>
            <a:r>
              <a:rPr lang="en-US" sz="1700" b="1" dirty="0" smtClean="0"/>
              <a:t>Letting people copy, distribute, display, perform, and remix  the work, as long as they give credit</a:t>
            </a:r>
            <a:r>
              <a:rPr lang="en-US" sz="1700" dirty="0" smtClean="0"/>
              <a:t> the way requested (all CC licenses contain this element).</a:t>
            </a:r>
          </a:p>
          <a:p>
            <a:pPr lvl="1" fontAlgn="auto">
              <a:spcAft>
                <a:spcPts val="0"/>
              </a:spcAft>
              <a:buFont typeface="Wingdings" pitchFamily="2" charset="2"/>
              <a:buChar char="Ø"/>
              <a:defRPr/>
            </a:pPr>
            <a:r>
              <a:rPr lang="en-US" sz="1700" dirty="0" smtClean="0"/>
              <a:t> </a:t>
            </a:r>
            <a:r>
              <a:rPr lang="en-US" sz="1700" b="1" dirty="0" err="1" smtClean="0"/>
              <a:t>NonCommercial</a:t>
            </a:r>
            <a:r>
              <a:rPr lang="en-US" sz="1700" b="1" dirty="0" smtClean="0"/>
              <a:t>.</a:t>
            </a:r>
            <a:r>
              <a:rPr lang="en-US" sz="1700" dirty="0" smtClean="0"/>
              <a:t>  </a:t>
            </a:r>
            <a:r>
              <a:rPr lang="en-US" sz="1700" b="1" dirty="0" smtClean="0"/>
              <a:t>Letting people copy, distribute, display, perform, and remix  the work for non-commercial purposes only </a:t>
            </a:r>
            <a:r>
              <a:rPr lang="en-US" sz="1700" dirty="0" smtClean="0"/>
              <a:t>(for using the work for commercial purposes, the author’s  permission is needed).</a:t>
            </a:r>
          </a:p>
          <a:p>
            <a:pPr lvl="1" fontAlgn="auto">
              <a:spcAft>
                <a:spcPts val="0"/>
              </a:spcAft>
              <a:buFont typeface="Wingdings" pitchFamily="2" charset="2"/>
              <a:buChar char="Ø"/>
              <a:defRPr/>
            </a:pPr>
            <a:r>
              <a:rPr lang="en-US" sz="1700" dirty="0" smtClean="0"/>
              <a:t> </a:t>
            </a:r>
            <a:r>
              <a:rPr lang="en-US" sz="1700" b="1" dirty="0" err="1" smtClean="0"/>
              <a:t>ShareAlike</a:t>
            </a:r>
            <a:r>
              <a:rPr lang="en-US" sz="1700" b="1" dirty="0" smtClean="0"/>
              <a:t>.</a:t>
            </a:r>
            <a:r>
              <a:rPr lang="en-US" sz="1700" dirty="0" smtClean="0"/>
              <a:t> </a:t>
            </a:r>
            <a:r>
              <a:rPr lang="en-US" sz="1700" b="1" dirty="0" smtClean="0"/>
              <a:t>Letting people create remixes and derivative works based on the work</a:t>
            </a:r>
            <a:r>
              <a:rPr lang="en-US" sz="1700" dirty="0" smtClean="0"/>
              <a:t>, </a:t>
            </a:r>
            <a:r>
              <a:rPr lang="en-US" sz="1700" b="1" dirty="0" smtClean="0"/>
              <a:t>as long as they only distribute them under the same Creative Commons license that  the original work was published under</a:t>
            </a:r>
            <a:r>
              <a:rPr lang="en-US" sz="1700" dirty="0" smtClean="0"/>
              <a:t>.</a:t>
            </a:r>
            <a:r>
              <a:rPr lang="en-US" sz="1700" b="1" dirty="0" smtClean="0"/>
              <a:t> </a:t>
            </a:r>
          </a:p>
          <a:p>
            <a:pPr lvl="1" fontAlgn="auto">
              <a:spcAft>
                <a:spcPts val="0"/>
              </a:spcAft>
              <a:buFont typeface="Wingdings" pitchFamily="2" charset="2"/>
              <a:buChar char="Ø"/>
              <a:defRPr/>
            </a:pPr>
            <a:r>
              <a:rPr lang="en-US" sz="1700" b="1" dirty="0" err="1" smtClean="0"/>
              <a:t>NoDerivatives</a:t>
            </a:r>
            <a:r>
              <a:rPr lang="en-US" sz="1700" b="1" dirty="0" smtClean="0"/>
              <a:t>.</a:t>
            </a:r>
            <a:r>
              <a:rPr lang="en-US" sz="1700" dirty="0" smtClean="0"/>
              <a:t> </a:t>
            </a:r>
            <a:r>
              <a:rPr lang="en-US" sz="1700" b="1" dirty="0" smtClean="0"/>
              <a:t>Letting  people copy, distribute, display, and perform only verbatim copies of  the work </a:t>
            </a:r>
            <a:r>
              <a:rPr lang="en-US" sz="1700" dirty="0" smtClean="0"/>
              <a:t>— not make derivative works based on it. </a:t>
            </a:r>
          </a:p>
          <a:p>
            <a:pPr fontAlgn="auto">
              <a:spcAft>
                <a:spcPts val="0"/>
              </a:spcAft>
              <a:buFont typeface="Wingdings" pitchFamily="2" charset="2"/>
              <a:buChar char="§"/>
              <a:defRPr/>
            </a:pPr>
            <a:r>
              <a:rPr lang="en-US" sz="1700" dirty="0" smtClean="0"/>
              <a:t>CC licenses </a:t>
            </a:r>
            <a:r>
              <a:rPr lang="en-US" sz="1700" b="1" dirty="0" smtClean="0"/>
              <a:t>do not apply for software</a:t>
            </a:r>
            <a:r>
              <a:rPr lang="en-US" sz="1700" dirty="0" smtClean="0"/>
              <a:t>; instead: </a:t>
            </a:r>
            <a:r>
              <a:rPr lang="en-US" sz="1700" b="1" dirty="0" smtClean="0"/>
              <a:t>free software and open source licenses</a:t>
            </a:r>
            <a:r>
              <a:rPr lang="en-US" sz="1700" dirty="0" smtClean="0"/>
              <a:t>.   </a:t>
            </a:r>
          </a:p>
          <a:p>
            <a:pPr fontAlgn="auto">
              <a:spcAft>
                <a:spcPts val="0"/>
              </a:spcAft>
              <a:buFont typeface="Arial" pitchFamily="34" charset="0"/>
              <a:buChar char="•"/>
              <a:defRPr/>
            </a:pPr>
            <a:endParaRPr lang="hu-HU" dirty="0"/>
          </a:p>
        </p:txBody>
      </p:sp>
      <p:sp>
        <p:nvSpPr>
          <p:cNvPr id="4" name="Dia számának helye 3"/>
          <p:cNvSpPr>
            <a:spLocks noGrp="1"/>
          </p:cNvSpPr>
          <p:nvPr>
            <p:ph type="sldNum" sz="quarter" idx="12"/>
          </p:nvPr>
        </p:nvSpPr>
        <p:spPr/>
        <p:txBody>
          <a:bodyPr/>
          <a:lstStyle/>
          <a:p>
            <a:pPr>
              <a:defRPr/>
            </a:pPr>
            <a:fld id="{A3E54AED-8B91-4987-AEFA-325C84A193C1}" type="slidenum">
              <a:rPr lang="hu-HU"/>
              <a:pPr>
                <a:defRPr/>
              </a:pPr>
              <a:t>23</a:t>
            </a:fld>
            <a:endParaRPr lang="hu-HU"/>
          </a:p>
        </p:txBody>
      </p:sp>
      <p:sp>
        <p:nvSpPr>
          <p:cNvPr id="5" name="Élőláb helye 4"/>
          <p:cNvSpPr>
            <a:spLocks noGrp="1"/>
          </p:cNvSpPr>
          <p:nvPr>
            <p:ph type="ftr" sz="quarter" idx="11"/>
          </p:nvPr>
        </p:nvSpPr>
        <p:spPr/>
        <p:txBody>
          <a:bodyPr/>
          <a:lstStyle/>
          <a:p>
            <a:pPr>
              <a:defRPr/>
            </a:pPr>
            <a:r>
              <a:rPr lang="pt-BR"/>
              <a:t>M. Ficsor, Mangalia, August 25-27, 2010</a:t>
            </a:r>
            <a:endParaRPr lang="hu-HU"/>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solidFill>
            <a:schemeClr val="bg2">
              <a:lumMod val="90000"/>
            </a:schemeClr>
          </a:solidFill>
        </p:spPr>
        <p:txBody>
          <a:bodyPr rtlCol="0">
            <a:normAutofit/>
          </a:bodyPr>
          <a:lstStyle/>
          <a:p>
            <a:pPr fontAlgn="auto">
              <a:spcAft>
                <a:spcPts val="0"/>
              </a:spcAft>
              <a:defRPr/>
            </a:pPr>
            <a:r>
              <a:rPr lang="hu-HU" sz="3200" b="1" dirty="0" smtClean="0">
                <a:solidFill>
                  <a:schemeClr val="bg2">
                    <a:lumMod val="10000"/>
                  </a:schemeClr>
                </a:solidFill>
              </a:rPr>
              <a:t>„</a:t>
            </a:r>
            <a:r>
              <a:rPr lang="hu-HU" sz="3200" b="1" dirty="0" err="1" smtClean="0">
                <a:solidFill>
                  <a:schemeClr val="bg2">
                    <a:lumMod val="10000"/>
                  </a:schemeClr>
                </a:solidFill>
              </a:rPr>
              <a:t>Creative</a:t>
            </a:r>
            <a:r>
              <a:rPr lang="hu-HU" sz="3200" b="1" dirty="0" smtClean="0">
                <a:solidFill>
                  <a:schemeClr val="bg2">
                    <a:lumMod val="10000"/>
                  </a:schemeClr>
                </a:solidFill>
              </a:rPr>
              <a:t> </a:t>
            </a:r>
            <a:r>
              <a:rPr lang="hu-HU" sz="3200" b="1" dirty="0" err="1" smtClean="0">
                <a:solidFill>
                  <a:schemeClr val="bg2">
                    <a:lumMod val="10000"/>
                  </a:schemeClr>
                </a:solidFill>
              </a:rPr>
              <a:t>commons</a:t>
            </a:r>
            <a:r>
              <a:rPr lang="hu-HU" sz="3200" b="1" dirty="0" smtClean="0">
                <a:solidFill>
                  <a:schemeClr val="bg2">
                    <a:lumMod val="10000"/>
                  </a:schemeClr>
                </a:solidFill>
              </a:rPr>
              <a:t>” </a:t>
            </a:r>
            <a:r>
              <a:rPr lang="hu-HU" sz="3200" b="1" dirty="0" err="1" smtClean="0">
                <a:solidFill>
                  <a:schemeClr val="bg2">
                    <a:lumMod val="10000"/>
                  </a:schemeClr>
                </a:solidFill>
              </a:rPr>
              <a:t>licenses</a:t>
            </a:r>
            <a:r>
              <a:rPr lang="hu-HU" sz="3200" b="1" dirty="0" smtClean="0">
                <a:solidFill>
                  <a:schemeClr val="bg2">
                    <a:lumMod val="10000"/>
                  </a:schemeClr>
                </a:solidFill>
              </a:rPr>
              <a:t> </a:t>
            </a:r>
            <a:br>
              <a:rPr lang="hu-HU" sz="3200" b="1" dirty="0" smtClean="0">
                <a:solidFill>
                  <a:schemeClr val="bg2">
                    <a:lumMod val="10000"/>
                  </a:schemeClr>
                </a:solidFill>
              </a:rPr>
            </a:br>
            <a:r>
              <a:rPr lang="hu-HU" sz="3200" b="1" dirty="0" err="1" smtClean="0">
                <a:solidFill>
                  <a:schemeClr val="bg2">
                    <a:lumMod val="10000"/>
                  </a:schemeClr>
                </a:solidFill>
              </a:rPr>
              <a:t>facilitating</a:t>
            </a:r>
            <a:r>
              <a:rPr lang="hu-HU" sz="3200" b="1" dirty="0" smtClean="0">
                <a:solidFill>
                  <a:schemeClr val="bg2">
                    <a:lumMod val="10000"/>
                  </a:schemeClr>
                </a:solidFill>
              </a:rPr>
              <a:t> online </a:t>
            </a:r>
            <a:r>
              <a:rPr lang="hu-HU" sz="3200" b="1" dirty="0" err="1" smtClean="0">
                <a:solidFill>
                  <a:schemeClr val="bg2">
                    <a:lumMod val="10000"/>
                  </a:schemeClr>
                </a:solidFill>
              </a:rPr>
              <a:t>access</a:t>
            </a:r>
            <a:r>
              <a:rPr lang="hu-HU" sz="3200" b="1" dirty="0" smtClean="0">
                <a:solidFill>
                  <a:schemeClr val="bg2">
                    <a:lumMod val="10000"/>
                  </a:schemeClr>
                </a:solidFill>
              </a:rPr>
              <a:t> (2)</a:t>
            </a:r>
            <a:endParaRPr lang="hu-HU" sz="3200" dirty="0">
              <a:solidFill>
                <a:schemeClr val="bg2">
                  <a:lumMod val="10000"/>
                </a:schemeClr>
              </a:solidFill>
            </a:endParaRPr>
          </a:p>
        </p:txBody>
      </p:sp>
      <p:sp>
        <p:nvSpPr>
          <p:cNvPr id="3" name="Tartalom helye 2"/>
          <p:cNvSpPr>
            <a:spLocks noGrp="1"/>
          </p:cNvSpPr>
          <p:nvPr>
            <p:ph idx="1"/>
          </p:nvPr>
        </p:nvSpPr>
        <p:spPr/>
        <p:txBody>
          <a:bodyPr rtlCol="0">
            <a:normAutofit fontScale="62500" lnSpcReduction="20000"/>
          </a:bodyPr>
          <a:lstStyle/>
          <a:p>
            <a:pPr fontAlgn="auto">
              <a:spcAft>
                <a:spcPts val="0"/>
              </a:spcAft>
              <a:buFont typeface="Arial" pitchFamily="34" charset="0"/>
              <a:buNone/>
              <a:defRPr/>
            </a:pPr>
            <a:r>
              <a:rPr lang="en-US" b="1" dirty="0" smtClean="0"/>
              <a:t>Advantages</a:t>
            </a:r>
            <a:r>
              <a:rPr lang="en-US" dirty="0" smtClean="0"/>
              <a:t>:</a:t>
            </a:r>
            <a:r>
              <a:rPr lang="en-US" b="1" dirty="0" smtClean="0"/>
              <a:t> </a:t>
            </a:r>
          </a:p>
          <a:p>
            <a:pPr fontAlgn="auto">
              <a:spcAft>
                <a:spcPts val="0"/>
              </a:spcAft>
              <a:buFont typeface="Wingdings" pitchFamily="2" charset="2"/>
              <a:buChar char="§"/>
              <a:defRPr/>
            </a:pPr>
            <a:r>
              <a:rPr lang="en-US" dirty="0" smtClean="0"/>
              <a:t>There have always been people to make their creations available to the public free of charge who may have tried to express this in different ways. </a:t>
            </a:r>
            <a:r>
              <a:rPr lang="en-US" b="1" dirty="0" smtClean="0"/>
              <a:t>The CC licenses form a standardized system </a:t>
            </a:r>
            <a:r>
              <a:rPr lang="en-US" dirty="0" smtClean="0"/>
              <a:t>to express this along with </a:t>
            </a:r>
            <a:r>
              <a:rPr lang="en-US" b="1" dirty="0" smtClean="0"/>
              <a:t>clearly recognizable symbols </a:t>
            </a:r>
            <a:r>
              <a:rPr lang="en-US" dirty="0" smtClean="0"/>
              <a:t>for the various conditions of free uses. </a:t>
            </a:r>
          </a:p>
          <a:p>
            <a:pPr fontAlgn="auto">
              <a:spcAft>
                <a:spcPts val="0"/>
              </a:spcAft>
              <a:buFont typeface="Wingdings" pitchFamily="2" charset="2"/>
              <a:buChar char="§"/>
              <a:defRPr/>
            </a:pPr>
            <a:r>
              <a:rPr lang="en-US" b="1" dirty="0" smtClean="0"/>
              <a:t>Enriching and facilitating availability </a:t>
            </a:r>
            <a:r>
              <a:rPr lang="en-US" dirty="0" smtClean="0"/>
              <a:t>of certain kinds of works.</a:t>
            </a:r>
          </a:p>
          <a:p>
            <a:pPr fontAlgn="auto">
              <a:spcAft>
                <a:spcPts val="0"/>
              </a:spcAft>
              <a:buFont typeface="Wingdings" pitchFamily="2" charset="2"/>
              <a:buChar char="§"/>
              <a:defRPr/>
            </a:pPr>
            <a:r>
              <a:rPr lang="en-US" b="1" dirty="0" smtClean="0"/>
              <a:t>Greater legal security </a:t>
            </a:r>
            <a:r>
              <a:rPr lang="en-US" dirty="0" smtClean="0"/>
              <a:t>for users.</a:t>
            </a:r>
          </a:p>
          <a:p>
            <a:pPr fontAlgn="auto">
              <a:spcAft>
                <a:spcPts val="0"/>
              </a:spcAft>
              <a:buFont typeface="Arial" pitchFamily="34" charset="0"/>
              <a:buNone/>
              <a:defRPr/>
            </a:pPr>
            <a:r>
              <a:rPr lang="en-US" b="1" dirty="0" smtClean="0"/>
              <a:t>Disadvantages</a:t>
            </a:r>
            <a:r>
              <a:rPr lang="en-US" dirty="0" smtClean="0"/>
              <a:t>:</a:t>
            </a:r>
          </a:p>
          <a:p>
            <a:pPr fontAlgn="auto">
              <a:spcAft>
                <a:spcPts val="0"/>
              </a:spcAft>
              <a:buFont typeface="Wingdings" pitchFamily="2" charset="2"/>
              <a:buChar char="§"/>
              <a:defRPr/>
            </a:pPr>
            <a:r>
              <a:rPr lang="en-US" b="1" dirty="0" smtClean="0"/>
              <a:t>Rigidity </a:t>
            </a:r>
            <a:r>
              <a:rPr lang="en-US" dirty="0" smtClean="0"/>
              <a:t>due to the irrevocable nature of the CC licenses.</a:t>
            </a:r>
          </a:p>
          <a:p>
            <a:pPr fontAlgn="auto">
              <a:spcAft>
                <a:spcPts val="0"/>
              </a:spcAft>
              <a:buFont typeface="Wingdings" pitchFamily="2" charset="2"/>
              <a:buChar char="§"/>
              <a:defRPr/>
            </a:pPr>
            <a:r>
              <a:rPr lang="en-US" b="1" dirty="0" smtClean="0"/>
              <a:t>Conflicts with collective management systems </a:t>
            </a:r>
            <a:r>
              <a:rPr lang="en-US" dirty="0" smtClean="0"/>
              <a:t>(due to the fact that CMOs, in order to be able to operate their licensing system – frequently in the form of „blanket licenses” – </a:t>
            </a:r>
            <a:r>
              <a:rPr lang="en-US" b="1" dirty="0" smtClean="0"/>
              <a:t>require their members to assign, or otherwise give representation  for – all of their works in respect of the given category of rights</a:t>
            </a:r>
            <a:r>
              <a:rPr lang="en-US" dirty="0" smtClean="0"/>
              <a:t>).  </a:t>
            </a:r>
            <a:r>
              <a:rPr lang="en-US" b="1" dirty="0" smtClean="0"/>
              <a:t>   </a:t>
            </a:r>
          </a:p>
          <a:p>
            <a:pPr fontAlgn="auto">
              <a:spcAft>
                <a:spcPts val="0"/>
              </a:spcAft>
              <a:buFont typeface="Wingdings" pitchFamily="2" charset="2"/>
              <a:buChar char="§"/>
              <a:defRPr/>
            </a:pPr>
            <a:r>
              <a:rPr lang="en-US" b="1" dirty="0" smtClean="0"/>
              <a:t>Creating</a:t>
            </a:r>
            <a:r>
              <a:rPr lang="en-US" dirty="0" smtClean="0"/>
              <a:t> – or even promoting („CC revolution”) – the wrong </a:t>
            </a:r>
            <a:r>
              <a:rPr lang="en-US" b="1" dirty="0" smtClean="0"/>
              <a:t>impression </a:t>
            </a:r>
            <a:r>
              <a:rPr lang="en-US" dirty="0" smtClean="0"/>
              <a:t>that the CC may be an alternative to mainstream copyright.  </a:t>
            </a:r>
          </a:p>
          <a:p>
            <a:pPr fontAlgn="auto">
              <a:spcAft>
                <a:spcPts val="0"/>
              </a:spcAft>
              <a:buFont typeface="Arial" pitchFamily="34" charset="0"/>
              <a:buChar char="•"/>
              <a:defRPr/>
            </a:pPr>
            <a:endParaRPr lang="hu-HU" dirty="0"/>
          </a:p>
        </p:txBody>
      </p:sp>
      <p:sp>
        <p:nvSpPr>
          <p:cNvPr id="4" name="Dia számának helye 3"/>
          <p:cNvSpPr>
            <a:spLocks noGrp="1"/>
          </p:cNvSpPr>
          <p:nvPr>
            <p:ph type="sldNum" sz="quarter" idx="12"/>
          </p:nvPr>
        </p:nvSpPr>
        <p:spPr/>
        <p:txBody>
          <a:bodyPr/>
          <a:lstStyle/>
          <a:p>
            <a:pPr>
              <a:defRPr/>
            </a:pPr>
            <a:fld id="{E79A06CD-8877-4881-A22F-2153C3D0E5C3}" type="slidenum">
              <a:rPr lang="hu-HU"/>
              <a:pPr>
                <a:defRPr/>
              </a:pPr>
              <a:t>24</a:t>
            </a:fld>
            <a:endParaRPr lang="hu-HU"/>
          </a:p>
        </p:txBody>
      </p:sp>
      <p:sp>
        <p:nvSpPr>
          <p:cNvPr id="5" name="Élőláb helye 4"/>
          <p:cNvSpPr>
            <a:spLocks noGrp="1"/>
          </p:cNvSpPr>
          <p:nvPr>
            <p:ph type="ftr" sz="quarter" idx="11"/>
          </p:nvPr>
        </p:nvSpPr>
        <p:spPr/>
        <p:txBody>
          <a:bodyPr/>
          <a:lstStyle/>
          <a:p>
            <a:pPr>
              <a:defRPr/>
            </a:pPr>
            <a:r>
              <a:rPr lang="pt-BR"/>
              <a:t>M. Ficsor, Mangalia, August 25-27, 2010</a:t>
            </a:r>
            <a:endParaRPr lang="hu-HU"/>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solidFill>
            <a:schemeClr val="bg2">
              <a:lumMod val="90000"/>
            </a:schemeClr>
          </a:solidFill>
        </p:spPr>
        <p:txBody>
          <a:bodyPr rtlCol="0">
            <a:normAutofit/>
          </a:bodyPr>
          <a:lstStyle/>
          <a:p>
            <a:pPr fontAlgn="auto">
              <a:spcAft>
                <a:spcPts val="0"/>
              </a:spcAft>
              <a:defRPr/>
            </a:pPr>
            <a:r>
              <a:rPr lang="hu-HU" sz="3200" b="1" dirty="0" smtClean="0">
                <a:solidFill>
                  <a:schemeClr val="bg2">
                    <a:lumMod val="10000"/>
                  </a:schemeClr>
                </a:solidFill>
              </a:rPr>
              <a:t>„</a:t>
            </a:r>
            <a:r>
              <a:rPr lang="hu-HU" sz="3200" b="1" dirty="0" err="1" smtClean="0">
                <a:solidFill>
                  <a:schemeClr val="bg2">
                    <a:lumMod val="10000"/>
                  </a:schemeClr>
                </a:solidFill>
              </a:rPr>
              <a:t>Creative</a:t>
            </a:r>
            <a:r>
              <a:rPr lang="hu-HU" sz="3200" b="1" dirty="0" smtClean="0">
                <a:solidFill>
                  <a:schemeClr val="bg2">
                    <a:lumMod val="10000"/>
                  </a:schemeClr>
                </a:solidFill>
              </a:rPr>
              <a:t> </a:t>
            </a:r>
            <a:r>
              <a:rPr lang="hu-HU" sz="3200" b="1" dirty="0" err="1" smtClean="0">
                <a:solidFill>
                  <a:schemeClr val="bg2">
                    <a:lumMod val="10000"/>
                  </a:schemeClr>
                </a:solidFill>
              </a:rPr>
              <a:t>commons</a:t>
            </a:r>
            <a:r>
              <a:rPr lang="hu-HU" sz="3200" b="1" dirty="0" smtClean="0">
                <a:solidFill>
                  <a:schemeClr val="bg2">
                    <a:lumMod val="10000"/>
                  </a:schemeClr>
                </a:solidFill>
              </a:rPr>
              <a:t>” </a:t>
            </a:r>
            <a:r>
              <a:rPr lang="hu-HU" sz="3200" b="1" dirty="0" err="1" smtClean="0">
                <a:solidFill>
                  <a:schemeClr val="bg2">
                    <a:lumMod val="10000"/>
                  </a:schemeClr>
                </a:solidFill>
              </a:rPr>
              <a:t>licenses</a:t>
            </a:r>
            <a:r>
              <a:rPr lang="hu-HU" sz="3200" b="1" dirty="0" smtClean="0">
                <a:solidFill>
                  <a:schemeClr val="bg2">
                    <a:lumMod val="10000"/>
                  </a:schemeClr>
                </a:solidFill>
              </a:rPr>
              <a:t> </a:t>
            </a:r>
            <a:br>
              <a:rPr lang="hu-HU" sz="3200" b="1" dirty="0" smtClean="0">
                <a:solidFill>
                  <a:schemeClr val="bg2">
                    <a:lumMod val="10000"/>
                  </a:schemeClr>
                </a:solidFill>
              </a:rPr>
            </a:br>
            <a:r>
              <a:rPr lang="hu-HU" sz="3200" b="1" dirty="0" err="1" smtClean="0">
                <a:solidFill>
                  <a:schemeClr val="bg2">
                    <a:lumMod val="10000"/>
                  </a:schemeClr>
                </a:solidFill>
              </a:rPr>
              <a:t>facilitating</a:t>
            </a:r>
            <a:r>
              <a:rPr lang="hu-HU" sz="3200" b="1" dirty="0" smtClean="0">
                <a:solidFill>
                  <a:schemeClr val="bg2">
                    <a:lumMod val="10000"/>
                  </a:schemeClr>
                </a:solidFill>
              </a:rPr>
              <a:t> online </a:t>
            </a:r>
            <a:r>
              <a:rPr lang="hu-HU" sz="3200" b="1" dirty="0" err="1" smtClean="0">
                <a:solidFill>
                  <a:schemeClr val="bg2">
                    <a:lumMod val="10000"/>
                  </a:schemeClr>
                </a:solidFill>
              </a:rPr>
              <a:t>access</a:t>
            </a:r>
            <a:r>
              <a:rPr lang="hu-HU" sz="3200" b="1" dirty="0" smtClean="0">
                <a:solidFill>
                  <a:schemeClr val="bg2">
                    <a:lumMod val="10000"/>
                  </a:schemeClr>
                </a:solidFill>
              </a:rPr>
              <a:t> (3)</a:t>
            </a:r>
            <a:endParaRPr lang="hu-HU" sz="3200" dirty="0">
              <a:solidFill>
                <a:schemeClr val="bg2">
                  <a:lumMod val="10000"/>
                </a:schemeClr>
              </a:solidFill>
            </a:endParaRPr>
          </a:p>
        </p:txBody>
      </p:sp>
      <p:sp>
        <p:nvSpPr>
          <p:cNvPr id="3" name="Tartalom helye 2"/>
          <p:cNvSpPr>
            <a:spLocks noGrp="1"/>
          </p:cNvSpPr>
          <p:nvPr>
            <p:ph idx="1"/>
          </p:nvPr>
        </p:nvSpPr>
        <p:spPr>
          <a:xfrm>
            <a:off x="285750" y="1500188"/>
            <a:ext cx="8572500" cy="4929187"/>
          </a:xfrm>
        </p:spPr>
        <p:txBody>
          <a:bodyPr rtlCol="0">
            <a:normAutofit fontScale="62500" lnSpcReduction="20000"/>
          </a:bodyPr>
          <a:lstStyle/>
          <a:p>
            <a:pPr fontAlgn="auto">
              <a:spcAft>
                <a:spcPts val="0"/>
              </a:spcAft>
              <a:buFont typeface="Wingdings" pitchFamily="2" charset="2"/>
              <a:buChar char="§"/>
              <a:defRPr/>
            </a:pPr>
            <a:endParaRPr lang="en-US" b="1" dirty="0" smtClean="0"/>
          </a:p>
          <a:p>
            <a:pPr fontAlgn="auto">
              <a:spcAft>
                <a:spcPts val="0"/>
              </a:spcAft>
              <a:buFont typeface="Wingdings" pitchFamily="2" charset="2"/>
              <a:buChar char="§"/>
              <a:defRPr/>
            </a:pPr>
            <a:r>
              <a:rPr lang="en-US" b="1" dirty="0" smtClean="0"/>
              <a:t>Which owners of rights use CC licenses</a:t>
            </a:r>
            <a:r>
              <a:rPr lang="en-US" dirty="0" smtClean="0"/>
              <a:t>?</a:t>
            </a:r>
          </a:p>
          <a:p>
            <a:pPr lvl="1" fontAlgn="auto">
              <a:spcAft>
                <a:spcPts val="0"/>
              </a:spcAft>
              <a:buFont typeface="Wingdings" pitchFamily="2" charset="2"/>
              <a:buChar char="Ø"/>
              <a:defRPr/>
            </a:pPr>
            <a:r>
              <a:rPr lang="en-US" b="1" dirty="0" smtClean="0"/>
              <a:t>academics, professors, researchers</a:t>
            </a:r>
            <a:r>
              <a:rPr lang="en-US" dirty="0" smtClean="0"/>
              <a:t>;</a:t>
            </a:r>
            <a:endParaRPr lang="en-US" b="1" dirty="0" smtClean="0"/>
          </a:p>
          <a:p>
            <a:pPr lvl="1" fontAlgn="auto">
              <a:spcAft>
                <a:spcPts val="0"/>
              </a:spcAft>
              <a:buFont typeface="Wingdings" pitchFamily="2" charset="2"/>
              <a:buChar char="Ø"/>
              <a:defRPr/>
            </a:pPr>
            <a:r>
              <a:rPr lang="en-US" b="1" dirty="0" smtClean="0"/>
              <a:t>governments </a:t>
            </a:r>
            <a:r>
              <a:rPr lang="en-US" dirty="0" smtClean="0"/>
              <a:t>in respect of worked owned by themselves;</a:t>
            </a:r>
          </a:p>
          <a:p>
            <a:pPr lvl="1" fontAlgn="auto">
              <a:spcAft>
                <a:spcPts val="0"/>
              </a:spcAft>
              <a:buFont typeface="Wingdings" pitchFamily="2" charset="2"/>
              <a:buChar char="Ø"/>
              <a:defRPr/>
            </a:pPr>
            <a:r>
              <a:rPr lang="en-US" b="1" dirty="0" smtClean="0"/>
              <a:t>authors indoctrinated by „</a:t>
            </a:r>
            <a:r>
              <a:rPr lang="en-US" b="1" dirty="0" err="1" smtClean="0"/>
              <a:t>copyleft</a:t>
            </a:r>
            <a:r>
              <a:rPr lang="en-US" b="1" dirty="0" smtClean="0"/>
              <a:t>” ideology </a:t>
            </a:r>
            <a:r>
              <a:rPr lang="en-US" dirty="0" smtClean="0"/>
              <a:t>(„free software” licenses as roots); </a:t>
            </a:r>
          </a:p>
          <a:p>
            <a:pPr lvl="1" fontAlgn="auto">
              <a:spcAft>
                <a:spcPts val="0"/>
              </a:spcAft>
              <a:buFont typeface="Wingdings" pitchFamily="2" charset="2"/>
              <a:buChar char="Ø"/>
              <a:defRPr/>
            </a:pPr>
            <a:r>
              <a:rPr lang="en-US" b="1" dirty="0" smtClean="0"/>
              <a:t>„Wiki-”type </a:t>
            </a:r>
            <a:r>
              <a:rPr lang="en-US" dirty="0" smtClean="0"/>
              <a:t>collective creation </a:t>
            </a:r>
            <a:r>
              <a:rPr lang="en-US" b="1" dirty="0" smtClean="0"/>
              <a:t>platforms</a:t>
            </a:r>
            <a:r>
              <a:rPr lang="en-US" dirty="0" smtClean="0"/>
              <a:t>;</a:t>
            </a:r>
            <a:endParaRPr lang="en-US" b="1" dirty="0" smtClean="0"/>
          </a:p>
          <a:p>
            <a:pPr lvl="1" fontAlgn="auto">
              <a:spcAft>
                <a:spcPts val="0"/>
              </a:spcAft>
              <a:buFont typeface="Wingdings" pitchFamily="2" charset="2"/>
              <a:buChar char="Ø"/>
              <a:defRPr/>
            </a:pPr>
            <a:r>
              <a:rPr lang="en-US" dirty="0" smtClean="0"/>
              <a:t>„</a:t>
            </a:r>
            <a:r>
              <a:rPr lang="en-US" b="1" dirty="0" smtClean="0"/>
              <a:t>bloggers,” social networks </a:t>
            </a:r>
            <a:r>
              <a:rPr lang="en-US" dirty="0" smtClean="0"/>
              <a:t>, etc.;</a:t>
            </a:r>
          </a:p>
          <a:p>
            <a:pPr lvl="1" fontAlgn="auto">
              <a:spcAft>
                <a:spcPts val="0"/>
              </a:spcAft>
              <a:buFont typeface="Wingdings" pitchFamily="2" charset="2"/>
              <a:buChar char="Ø"/>
              <a:defRPr/>
            </a:pPr>
            <a:r>
              <a:rPr lang="en-US" b="1" dirty="0" smtClean="0"/>
              <a:t>„vanity publishers</a:t>
            </a:r>
            <a:r>
              <a:rPr lang="en-US" dirty="0" smtClean="0"/>
              <a:t>;</a:t>
            </a:r>
            <a:r>
              <a:rPr lang="en-US" b="1" dirty="0" smtClean="0"/>
              <a:t>”</a:t>
            </a:r>
          </a:p>
          <a:p>
            <a:pPr lvl="1" fontAlgn="auto">
              <a:spcAft>
                <a:spcPts val="0"/>
              </a:spcAft>
              <a:buFont typeface="Wingdings" pitchFamily="2" charset="2"/>
              <a:buChar char="Ø"/>
              <a:defRPr/>
            </a:pPr>
            <a:r>
              <a:rPr lang="en-US" b="1" dirty="0" smtClean="0"/>
              <a:t>„accidental authors</a:t>
            </a:r>
            <a:r>
              <a:rPr lang="en-US" dirty="0" smtClean="0"/>
              <a:t>;</a:t>
            </a:r>
            <a:r>
              <a:rPr lang="en-US" b="1" dirty="0" smtClean="0"/>
              <a:t>”</a:t>
            </a:r>
          </a:p>
          <a:p>
            <a:pPr lvl="1" fontAlgn="auto">
              <a:spcAft>
                <a:spcPts val="0"/>
              </a:spcAft>
              <a:buFont typeface="Wingdings" pitchFamily="2" charset="2"/>
              <a:buChar char="Ø"/>
              <a:defRPr/>
            </a:pPr>
            <a:r>
              <a:rPr lang="en-US" dirty="0" smtClean="0"/>
              <a:t>those who use them</a:t>
            </a:r>
            <a:r>
              <a:rPr lang="en-US" b="1" dirty="0" smtClean="0"/>
              <a:t> as part of business model: </a:t>
            </a:r>
            <a:r>
              <a:rPr lang="en-US" dirty="0" smtClean="0"/>
              <a:t>offering something free, and getting income from related sources (similar to „open source” licenses „forking” from „free software”);    </a:t>
            </a:r>
            <a:endParaRPr lang="en-US" b="1" dirty="0" smtClean="0"/>
          </a:p>
          <a:p>
            <a:pPr lvl="1" fontAlgn="auto">
              <a:spcAft>
                <a:spcPts val="0"/>
              </a:spcAft>
              <a:buFont typeface="Wingdings" pitchFamily="2" charset="2"/>
              <a:buChar char="Ø"/>
              <a:defRPr/>
            </a:pPr>
            <a:r>
              <a:rPr lang="en-US" dirty="0" smtClean="0"/>
              <a:t>those who use them as a matter</a:t>
            </a:r>
            <a:r>
              <a:rPr lang="en-US" b="1" dirty="0" smtClean="0"/>
              <a:t> </a:t>
            </a:r>
            <a:r>
              <a:rPr lang="en-US" dirty="0" smtClean="0"/>
              <a:t>of</a:t>
            </a:r>
            <a:r>
              <a:rPr lang="en-US" b="1" dirty="0" smtClean="0"/>
              <a:t> creative-carrier strategy purposes </a:t>
            </a:r>
            <a:r>
              <a:rPr lang="en-US" dirty="0" smtClean="0"/>
              <a:t>(to succeed, to become known and then to join the mainstream copyright world).</a:t>
            </a:r>
          </a:p>
          <a:p>
            <a:pPr fontAlgn="auto">
              <a:spcAft>
                <a:spcPts val="0"/>
              </a:spcAft>
              <a:buFont typeface="Wingdings" pitchFamily="2" charset="2"/>
              <a:buChar char="§"/>
              <a:defRPr/>
            </a:pPr>
            <a:r>
              <a:rPr lang="en-US" b="1" dirty="0" smtClean="0"/>
              <a:t>Common characteristics: </a:t>
            </a:r>
          </a:p>
          <a:p>
            <a:pPr lvl="1" fontAlgn="auto">
              <a:spcAft>
                <a:spcPts val="0"/>
              </a:spcAft>
              <a:buFont typeface="Wingdings" pitchFamily="2" charset="2"/>
              <a:buChar char="Ø"/>
              <a:defRPr/>
            </a:pPr>
            <a:r>
              <a:rPr lang="hu-HU" b="1" dirty="0" smtClean="0"/>
              <a:t>o</a:t>
            </a:r>
            <a:r>
              <a:rPr lang="en-US" b="1" dirty="0" err="1" smtClean="0"/>
              <a:t>ther</a:t>
            </a:r>
            <a:r>
              <a:rPr lang="en-US" b="1" dirty="0" smtClean="0"/>
              <a:t> sources </a:t>
            </a:r>
            <a:r>
              <a:rPr lang="en-US" dirty="0" smtClean="0"/>
              <a:t>of income/financial sources;</a:t>
            </a:r>
          </a:p>
          <a:p>
            <a:pPr lvl="1" fontAlgn="auto">
              <a:spcAft>
                <a:spcPts val="0"/>
              </a:spcAft>
              <a:buFont typeface="Wingdings" pitchFamily="2" charset="2"/>
              <a:buChar char="Ø"/>
              <a:defRPr/>
            </a:pPr>
            <a:r>
              <a:rPr lang="hu-HU" b="1" dirty="0" smtClean="0"/>
              <a:t>s</a:t>
            </a:r>
            <a:r>
              <a:rPr lang="en-US" b="1" dirty="0" err="1" smtClean="0"/>
              <a:t>ubsidy</a:t>
            </a:r>
            <a:r>
              <a:rPr lang="en-US" b="1" dirty="0" smtClean="0"/>
              <a:t>, cross subsidy, „self-subsidy</a:t>
            </a:r>
            <a:r>
              <a:rPr lang="en-US" dirty="0" smtClean="0"/>
              <a:t>;</a:t>
            </a:r>
            <a:r>
              <a:rPr lang="en-US" b="1" dirty="0" smtClean="0"/>
              <a:t>” </a:t>
            </a:r>
          </a:p>
          <a:p>
            <a:pPr lvl="1" fontAlgn="auto">
              <a:spcAft>
                <a:spcPts val="0"/>
              </a:spcAft>
              <a:buFont typeface="Wingdings" pitchFamily="2" charset="2"/>
              <a:buChar char="Ø"/>
              <a:defRPr/>
            </a:pPr>
            <a:r>
              <a:rPr lang="hu-HU" b="1" dirty="0" smtClean="0"/>
              <a:t>a</a:t>
            </a:r>
            <a:r>
              <a:rPr lang="en-US" b="1" dirty="0" smtClean="0"/>
              <a:t>typical owners of rights</a:t>
            </a:r>
            <a:r>
              <a:rPr lang="en-US" dirty="0" smtClean="0"/>
              <a:t>. </a:t>
            </a:r>
          </a:p>
          <a:p>
            <a:pPr fontAlgn="auto">
              <a:spcAft>
                <a:spcPts val="0"/>
              </a:spcAft>
              <a:buFont typeface="Arial" pitchFamily="34" charset="0"/>
              <a:buChar char="•"/>
              <a:defRPr/>
            </a:pPr>
            <a:endParaRPr lang="hu-HU" dirty="0"/>
          </a:p>
        </p:txBody>
      </p:sp>
      <p:sp>
        <p:nvSpPr>
          <p:cNvPr id="4" name="Dia számának helye 3"/>
          <p:cNvSpPr>
            <a:spLocks noGrp="1"/>
          </p:cNvSpPr>
          <p:nvPr>
            <p:ph type="sldNum" sz="quarter" idx="12"/>
          </p:nvPr>
        </p:nvSpPr>
        <p:spPr/>
        <p:txBody>
          <a:bodyPr/>
          <a:lstStyle/>
          <a:p>
            <a:pPr>
              <a:defRPr/>
            </a:pPr>
            <a:fld id="{FD370CDA-1955-49F1-B8E1-E437AAD95F01}" type="slidenum">
              <a:rPr lang="hu-HU"/>
              <a:pPr>
                <a:defRPr/>
              </a:pPr>
              <a:t>25</a:t>
            </a:fld>
            <a:endParaRPr lang="hu-HU"/>
          </a:p>
        </p:txBody>
      </p:sp>
      <p:sp>
        <p:nvSpPr>
          <p:cNvPr id="5" name="Élőláb helye 4"/>
          <p:cNvSpPr>
            <a:spLocks noGrp="1"/>
          </p:cNvSpPr>
          <p:nvPr>
            <p:ph type="ftr" sz="quarter" idx="11"/>
          </p:nvPr>
        </p:nvSpPr>
        <p:spPr/>
        <p:txBody>
          <a:bodyPr/>
          <a:lstStyle/>
          <a:p>
            <a:pPr>
              <a:defRPr/>
            </a:pPr>
            <a:r>
              <a:rPr lang="pt-BR"/>
              <a:t>M. Ficsor, Mangalia, August 25-27, 2010</a:t>
            </a:r>
            <a:endParaRPr lang="hu-HU"/>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solidFill>
            <a:schemeClr val="bg2">
              <a:lumMod val="90000"/>
            </a:schemeClr>
          </a:solidFill>
        </p:spPr>
        <p:txBody>
          <a:bodyPr rtlCol="0">
            <a:normAutofit/>
          </a:bodyPr>
          <a:lstStyle/>
          <a:p>
            <a:pPr fontAlgn="auto">
              <a:spcAft>
                <a:spcPts val="0"/>
              </a:spcAft>
              <a:defRPr/>
            </a:pPr>
            <a:r>
              <a:rPr lang="hu-HU" sz="3200" b="1" dirty="0" smtClean="0"/>
              <a:t>„</a:t>
            </a:r>
            <a:r>
              <a:rPr lang="hu-HU" sz="3200" b="1" dirty="0" err="1" smtClean="0"/>
              <a:t>Creative</a:t>
            </a:r>
            <a:r>
              <a:rPr lang="hu-HU" sz="3200" b="1" dirty="0" smtClean="0"/>
              <a:t> </a:t>
            </a:r>
            <a:r>
              <a:rPr lang="hu-HU" sz="3200" b="1" dirty="0" err="1" smtClean="0"/>
              <a:t>commons</a:t>
            </a:r>
            <a:r>
              <a:rPr lang="hu-HU" sz="3200" b="1" dirty="0" smtClean="0"/>
              <a:t>” </a:t>
            </a:r>
            <a:r>
              <a:rPr lang="hu-HU" sz="3200" b="1" dirty="0" err="1" smtClean="0"/>
              <a:t>licenses</a:t>
            </a:r>
            <a:r>
              <a:rPr lang="hu-HU" sz="3200" b="1" dirty="0" smtClean="0"/>
              <a:t> </a:t>
            </a:r>
            <a:br>
              <a:rPr lang="hu-HU" sz="3200" b="1" dirty="0" smtClean="0"/>
            </a:br>
            <a:r>
              <a:rPr lang="hu-HU" sz="3200" b="1" dirty="0" err="1" smtClean="0"/>
              <a:t>facilitating</a:t>
            </a:r>
            <a:r>
              <a:rPr lang="hu-HU" sz="3200" b="1" dirty="0" smtClean="0"/>
              <a:t> online </a:t>
            </a:r>
            <a:r>
              <a:rPr lang="hu-HU" sz="3200" b="1" dirty="0" err="1" smtClean="0"/>
              <a:t>access</a:t>
            </a:r>
            <a:r>
              <a:rPr lang="hu-HU" sz="3200" b="1" dirty="0" smtClean="0"/>
              <a:t> (4) </a:t>
            </a:r>
            <a:endParaRPr lang="hu-HU" sz="3200" dirty="0"/>
          </a:p>
        </p:txBody>
      </p:sp>
      <p:sp>
        <p:nvSpPr>
          <p:cNvPr id="3" name="Tartalom helye 2"/>
          <p:cNvSpPr>
            <a:spLocks noGrp="1"/>
          </p:cNvSpPr>
          <p:nvPr>
            <p:ph idx="1"/>
          </p:nvPr>
        </p:nvSpPr>
        <p:spPr>
          <a:xfrm>
            <a:off x="214313" y="1571625"/>
            <a:ext cx="8643937" cy="4786313"/>
          </a:xfrm>
        </p:spPr>
        <p:txBody>
          <a:bodyPr rtlCol="0">
            <a:normAutofit fontScale="47500" lnSpcReduction="20000"/>
          </a:bodyPr>
          <a:lstStyle/>
          <a:p>
            <a:pPr fontAlgn="auto">
              <a:spcAft>
                <a:spcPts val="0"/>
              </a:spcAft>
              <a:buFont typeface="Wingdings" pitchFamily="2" charset="2"/>
              <a:buChar char="§"/>
              <a:defRPr/>
            </a:pPr>
            <a:r>
              <a:rPr lang="en-US" sz="4200" b="1" dirty="0" err="1" smtClean="0"/>
              <a:t>Wh</a:t>
            </a:r>
            <a:r>
              <a:rPr lang="hu-HU" sz="4200" b="1" dirty="0" err="1" smtClean="0"/>
              <a:t>ich</a:t>
            </a:r>
            <a:r>
              <a:rPr lang="hu-HU" sz="4200" b="1" dirty="0" smtClean="0"/>
              <a:t> </a:t>
            </a:r>
            <a:r>
              <a:rPr lang="hu-HU" sz="4200" b="1" dirty="0" err="1" smtClean="0"/>
              <a:t>owners</a:t>
            </a:r>
            <a:r>
              <a:rPr lang="hu-HU" sz="4200" b="1" dirty="0" smtClean="0"/>
              <a:t> of </a:t>
            </a:r>
            <a:r>
              <a:rPr lang="hu-HU" sz="4200" b="1" dirty="0" err="1" smtClean="0"/>
              <a:t>rights</a:t>
            </a:r>
            <a:r>
              <a:rPr lang="hu-HU" sz="4200" b="1" dirty="0" smtClean="0"/>
              <a:t> </a:t>
            </a:r>
            <a:r>
              <a:rPr lang="en-US" sz="4200" b="1" dirty="0" smtClean="0"/>
              <a:t>do not use CC licenses? </a:t>
            </a:r>
          </a:p>
          <a:p>
            <a:pPr fontAlgn="auto">
              <a:spcAft>
                <a:spcPts val="0"/>
              </a:spcAft>
              <a:buFont typeface="Arial" pitchFamily="34" charset="0"/>
              <a:buNone/>
              <a:defRPr/>
            </a:pPr>
            <a:r>
              <a:rPr lang="en-US" sz="4200" b="1" dirty="0" smtClean="0"/>
              <a:t>      </a:t>
            </a:r>
            <a:r>
              <a:rPr lang="hu-HU" sz="4200" b="1" dirty="0" smtClean="0"/>
              <a:t> </a:t>
            </a:r>
            <a:r>
              <a:rPr lang="en-US" sz="4200" b="1" dirty="0" smtClean="0"/>
              <a:t>Briefly: the mainstream copyright world </a:t>
            </a:r>
            <a:r>
              <a:rPr lang="en-US" sz="4200" dirty="0" smtClean="0"/>
              <a:t>(copyright </a:t>
            </a:r>
            <a:r>
              <a:rPr lang="en-US" sz="4200" dirty="0" err="1" smtClean="0"/>
              <a:t>industr</a:t>
            </a:r>
            <a:r>
              <a:rPr lang="hu-HU" sz="4200" dirty="0" err="1" smtClean="0"/>
              <a:t>ies</a:t>
            </a:r>
            <a:r>
              <a:rPr lang="en-US" sz="4200" dirty="0" smtClean="0"/>
              <a:t>; those for whom copyright is a source of living; those for whom copyright has been created)</a:t>
            </a:r>
            <a:r>
              <a:rPr lang="hu-HU" sz="4200" dirty="0" smtClean="0"/>
              <a:t>.</a:t>
            </a:r>
          </a:p>
          <a:p>
            <a:pPr fontAlgn="auto">
              <a:spcAft>
                <a:spcPts val="0"/>
              </a:spcAft>
              <a:buFont typeface="Arial" pitchFamily="34" charset="0"/>
              <a:buNone/>
              <a:defRPr/>
            </a:pPr>
            <a:endParaRPr lang="en-US" sz="4200" dirty="0" smtClean="0"/>
          </a:p>
          <a:p>
            <a:pPr fontAlgn="auto">
              <a:spcAft>
                <a:spcPts val="0"/>
              </a:spcAft>
              <a:buFont typeface="Wingdings" pitchFamily="2" charset="2"/>
              <a:buChar char="§"/>
              <a:defRPr/>
            </a:pPr>
            <a:r>
              <a:rPr lang="hu-HU" sz="4200" b="1" dirty="0" smtClean="0"/>
              <a:t> </a:t>
            </a:r>
            <a:r>
              <a:rPr lang="en-US" sz="4200" b="1" dirty="0" smtClean="0"/>
              <a:t>What do </a:t>
            </a:r>
            <a:r>
              <a:rPr lang="hu-HU" sz="4200" b="1" dirty="0" smtClean="0"/>
              <a:t>WIPO </a:t>
            </a:r>
            <a:r>
              <a:rPr lang="en-US" sz="4200" b="1" dirty="0" smtClean="0"/>
              <a:t>studies on the economic contribution of copyright show? </a:t>
            </a:r>
          </a:p>
          <a:p>
            <a:pPr fontAlgn="auto">
              <a:spcAft>
                <a:spcPts val="0"/>
              </a:spcAft>
              <a:buFont typeface="Arial" pitchFamily="34" charset="0"/>
              <a:buNone/>
              <a:defRPr/>
            </a:pPr>
            <a:r>
              <a:rPr lang="hu-HU" sz="4200" b="1" dirty="0" smtClean="0"/>
              <a:t>        An </a:t>
            </a:r>
            <a:r>
              <a:rPr lang="hu-HU" sz="4200" b="1" dirty="0" err="1" smtClean="0"/>
              <a:t>example</a:t>
            </a:r>
            <a:r>
              <a:rPr lang="hu-HU" sz="4200" b="1" dirty="0" smtClean="0"/>
              <a:t>: </a:t>
            </a:r>
            <a:r>
              <a:rPr lang="en-US" sz="4200" b="1" dirty="0" smtClean="0"/>
              <a:t>Hungary (2002 data)</a:t>
            </a:r>
          </a:p>
          <a:p>
            <a:pPr lvl="1" fontAlgn="auto">
              <a:spcAft>
                <a:spcPts val="0"/>
              </a:spcAft>
              <a:buFont typeface="Wingdings" pitchFamily="2" charset="2"/>
              <a:buChar char="Ø"/>
              <a:defRPr/>
            </a:pPr>
            <a:r>
              <a:rPr lang="en-US" sz="4200" b="1" dirty="0" smtClean="0"/>
              <a:t>Contribution  to GDP: core copyright industries 3.95%, by total copyright industries  9.68%</a:t>
            </a:r>
          </a:p>
          <a:p>
            <a:pPr lvl="1" fontAlgn="auto">
              <a:spcAft>
                <a:spcPts val="0"/>
              </a:spcAft>
              <a:buFont typeface="Wingdings" pitchFamily="2" charset="2"/>
              <a:buChar char="Ø"/>
              <a:defRPr/>
            </a:pPr>
            <a:r>
              <a:rPr lang="en-US" sz="4200" b="1" dirty="0" smtClean="0"/>
              <a:t>Employment (population. 10 million):  core copyright industries:  163.000  workers; 4.15 % of the workforce; total copyright industries: 278.000 workers;  7.10% of the workforce</a:t>
            </a:r>
            <a:r>
              <a:rPr lang="hu-HU" sz="4200" b="1" dirty="0" smtClean="0"/>
              <a:t>.</a:t>
            </a:r>
          </a:p>
          <a:p>
            <a:pPr lvl="1" fontAlgn="auto">
              <a:spcAft>
                <a:spcPts val="0"/>
              </a:spcAft>
              <a:buFont typeface="Wingdings" pitchFamily="2" charset="2"/>
              <a:buChar char="Ø"/>
              <a:defRPr/>
            </a:pPr>
            <a:endParaRPr lang="en-US" sz="4200" b="1" dirty="0" smtClean="0"/>
          </a:p>
          <a:p>
            <a:pPr fontAlgn="auto">
              <a:spcAft>
                <a:spcPts val="0"/>
              </a:spcAft>
              <a:buFont typeface="Wingdings" pitchFamily="2" charset="2"/>
              <a:buChar char="§"/>
              <a:defRPr/>
            </a:pPr>
            <a:r>
              <a:rPr lang="en-US" sz="4200" dirty="0" smtClean="0"/>
              <a:t>(For terminology of core and total copyright industries, see „</a:t>
            </a:r>
            <a:r>
              <a:rPr lang="en-US" sz="4200" b="1" dirty="0" smtClean="0"/>
              <a:t>Guide on Surveying the Economic Contribution</a:t>
            </a:r>
            <a:r>
              <a:rPr lang="hu-HU" sz="4200" b="1" dirty="0" smtClean="0"/>
              <a:t> </a:t>
            </a:r>
            <a:r>
              <a:rPr lang="en-US" sz="4200" b="1" dirty="0" smtClean="0"/>
              <a:t>of the Copyright Industries,” </a:t>
            </a:r>
            <a:r>
              <a:rPr lang="en-US" sz="4200" dirty="0" smtClean="0"/>
              <a:t>WIPO publication, 2003, No. 893 (E))</a:t>
            </a:r>
            <a:r>
              <a:rPr lang="hu-HU" sz="4200" dirty="0" smtClean="0"/>
              <a:t>.</a:t>
            </a:r>
            <a:r>
              <a:rPr lang="en-US" sz="4200" dirty="0" smtClean="0"/>
              <a:t>      </a:t>
            </a:r>
          </a:p>
          <a:p>
            <a:pPr fontAlgn="auto">
              <a:spcAft>
                <a:spcPts val="0"/>
              </a:spcAft>
              <a:buFont typeface="Arial" pitchFamily="34" charset="0"/>
              <a:buNone/>
              <a:defRPr/>
            </a:pPr>
            <a:r>
              <a:rPr lang="hu-HU" sz="4200" b="1" dirty="0" smtClean="0"/>
              <a:t>  </a:t>
            </a:r>
          </a:p>
          <a:p>
            <a:pPr fontAlgn="auto">
              <a:spcAft>
                <a:spcPts val="0"/>
              </a:spcAft>
              <a:buFont typeface="Arial" pitchFamily="34" charset="0"/>
              <a:buChar char="•"/>
              <a:defRPr/>
            </a:pPr>
            <a:endParaRPr lang="hu-HU" dirty="0"/>
          </a:p>
        </p:txBody>
      </p:sp>
      <p:sp>
        <p:nvSpPr>
          <p:cNvPr id="4" name="Dia számának helye 3"/>
          <p:cNvSpPr>
            <a:spLocks noGrp="1"/>
          </p:cNvSpPr>
          <p:nvPr>
            <p:ph type="sldNum" sz="quarter" idx="12"/>
          </p:nvPr>
        </p:nvSpPr>
        <p:spPr/>
        <p:txBody>
          <a:bodyPr/>
          <a:lstStyle/>
          <a:p>
            <a:pPr>
              <a:defRPr/>
            </a:pPr>
            <a:fld id="{A7229EF9-8FE0-4B44-8CE4-9B410836D96B}" type="slidenum">
              <a:rPr lang="hu-HU"/>
              <a:pPr>
                <a:defRPr/>
              </a:pPr>
              <a:t>26</a:t>
            </a:fld>
            <a:endParaRPr lang="hu-HU"/>
          </a:p>
        </p:txBody>
      </p:sp>
      <p:sp>
        <p:nvSpPr>
          <p:cNvPr id="5" name="Élőláb helye 4"/>
          <p:cNvSpPr>
            <a:spLocks noGrp="1"/>
          </p:cNvSpPr>
          <p:nvPr>
            <p:ph type="ftr" sz="quarter" idx="11"/>
          </p:nvPr>
        </p:nvSpPr>
        <p:spPr/>
        <p:txBody>
          <a:bodyPr/>
          <a:lstStyle/>
          <a:p>
            <a:pPr>
              <a:defRPr/>
            </a:pPr>
            <a:r>
              <a:rPr lang="pt-BR"/>
              <a:t>M. Ficsor, Mangalia, August 25-27, 2010</a:t>
            </a:r>
            <a:endParaRPr lang="hu-HU"/>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zövegdoboz 1"/>
          <p:cNvSpPr txBox="1"/>
          <p:nvPr/>
        </p:nvSpPr>
        <p:spPr>
          <a:xfrm>
            <a:off x="468313" y="2349500"/>
            <a:ext cx="8207375" cy="1260475"/>
          </a:xfrm>
          <a:prstGeom prst="rect">
            <a:avLst/>
          </a:prstGeom>
          <a:noFill/>
        </p:spPr>
        <p:txBody>
          <a:bodyPr>
            <a:spAutoFit/>
          </a:bodyPr>
          <a:lstStyle/>
          <a:p>
            <a:pPr fontAlgn="auto">
              <a:spcBef>
                <a:spcPts val="0"/>
              </a:spcBef>
              <a:spcAft>
                <a:spcPts val="0"/>
              </a:spcAft>
              <a:defRPr/>
            </a:pPr>
            <a:endParaRPr lang="hu-HU" b="1" dirty="0">
              <a:solidFill>
                <a:srgbClr val="FF0000"/>
              </a:solidFill>
              <a:latin typeface="+mn-lt"/>
              <a:cs typeface="+mn-cs"/>
            </a:endParaRPr>
          </a:p>
          <a:p>
            <a:pPr algn="ctr" fontAlgn="auto">
              <a:spcBef>
                <a:spcPts val="0"/>
              </a:spcBef>
              <a:spcAft>
                <a:spcPts val="0"/>
              </a:spcAft>
              <a:defRPr/>
            </a:pPr>
            <a:r>
              <a:rPr lang="hu-HU" sz="4000" b="1" dirty="0">
                <a:solidFill>
                  <a:schemeClr val="accent2">
                    <a:lumMod val="75000"/>
                  </a:schemeClr>
                </a:solidFill>
                <a:latin typeface="+mn-lt"/>
                <a:cs typeface="+mn-cs"/>
              </a:rPr>
              <a:t>THANK YOU FOR YOUR ATTENTION  </a:t>
            </a:r>
          </a:p>
          <a:p>
            <a:pPr fontAlgn="auto">
              <a:spcBef>
                <a:spcPts val="0"/>
              </a:spcBef>
              <a:spcAft>
                <a:spcPts val="0"/>
              </a:spcAft>
              <a:defRPr/>
            </a:pPr>
            <a:endParaRPr lang="hu-HU" dirty="0">
              <a:latin typeface="+mn-lt"/>
              <a:cs typeface="+mn-cs"/>
            </a:endParaRPr>
          </a:p>
        </p:txBody>
      </p:sp>
      <p:sp>
        <p:nvSpPr>
          <p:cNvPr id="3" name="Dia számának helye 2"/>
          <p:cNvSpPr>
            <a:spLocks noGrp="1"/>
          </p:cNvSpPr>
          <p:nvPr>
            <p:ph type="sldNum" sz="quarter" idx="12"/>
          </p:nvPr>
        </p:nvSpPr>
        <p:spPr/>
        <p:txBody>
          <a:bodyPr/>
          <a:lstStyle/>
          <a:p>
            <a:pPr>
              <a:defRPr/>
            </a:pPr>
            <a:fld id="{F0140613-6A5D-47E7-AD87-B8D9F4990276}" type="slidenum">
              <a:rPr lang="hu-HU"/>
              <a:pPr>
                <a:defRPr/>
              </a:pPr>
              <a:t>27</a:t>
            </a:fld>
            <a:endParaRPr lang="hu-HU"/>
          </a:p>
        </p:txBody>
      </p:sp>
      <p:sp>
        <p:nvSpPr>
          <p:cNvPr id="4" name="Élőláb helye 3"/>
          <p:cNvSpPr>
            <a:spLocks noGrp="1"/>
          </p:cNvSpPr>
          <p:nvPr>
            <p:ph type="ftr" sz="quarter" idx="11"/>
          </p:nvPr>
        </p:nvSpPr>
        <p:spPr/>
        <p:txBody>
          <a:bodyPr/>
          <a:lstStyle/>
          <a:p>
            <a:pPr>
              <a:defRPr/>
            </a:pPr>
            <a:r>
              <a:rPr lang="pt-BR"/>
              <a:t>M. Ficsor, Mangalia, August 25-27, 2010</a:t>
            </a:r>
            <a:endParaRPr lang="hu-HU"/>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solidFill>
            <a:schemeClr val="bg1">
              <a:lumMod val="85000"/>
            </a:schemeClr>
          </a:solidFill>
        </p:spPr>
        <p:txBody>
          <a:bodyPr rtlCol="0">
            <a:normAutofit/>
          </a:bodyPr>
          <a:lstStyle/>
          <a:p>
            <a:pPr fontAlgn="auto">
              <a:spcAft>
                <a:spcPts val="0"/>
              </a:spcAft>
              <a:defRPr/>
            </a:pPr>
            <a:r>
              <a:rPr lang="hu-HU" sz="3600" b="1" dirty="0" smtClean="0"/>
              <a:t>Basic </a:t>
            </a:r>
            <a:r>
              <a:rPr lang="hu-HU" sz="3600" b="1" dirty="0" err="1" smtClean="0"/>
              <a:t>conditions</a:t>
            </a:r>
            <a:r>
              <a:rPr lang="hu-HU" sz="3600" b="1" dirty="0" smtClean="0"/>
              <a:t> of </a:t>
            </a:r>
            <a:r>
              <a:rPr lang="hu-HU" sz="3600" b="1" dirty="0" err="1" smtClean="0"/>
              <a:t>respect</a:t>
            </a:r>
            <a:r>
              <a:rPr lang="hu-HU" sz="3600" b="1" dirty="0" smtClean="0"/>
              <a:t> </a:t>
            </a:r>
            <a:r>
              <a:rPr lang="hu-HU" sz="3600" b="1" dirty="0" err="1" smtClean="0"/>
              <a:t>for</a:t>
            </a:r>
            <a:r>
              <a:rPr lang="hu-HU" sz="3600" b="1" dirty="0" smtClean="0"/>
              <a:t> IP </a:t>
            </a:r>
            <a:endParaRPr lang="hu-HU" sz="3600" dirty="0"/>
          </a:p>
        </p:txBody>
      </p:sp>
      <p:sp>
        <p:nvSpPr>
          <p:cNvPr id="3" name="Tartalom helye 2"/>
          <p:cNvSpPr>
            <a:spLocks noGrp="1"/>
          </p:cNvSpPr>
          <p:nvPr>
            <p:ph idx="1"/>
          </p:nvPr>
        </p:nvSpPr>
        <p:spPr/>
        <p:txBody>
          <a:bodyPr rtlCol="0">
            <a:normAutofit fontScale="92500"/>
          </a:bodyPr>
          <a:lstStyle/>
          <a:p>
            <a:pPr fontAlgn="auto">
              <a:spcAft>
                <a:spcPts val="0"/>
              </a:spcAft>
              <a:buFont typeface="Wingdings" pitchFamily="2" charset="2"/>
              <a:buChar char="§"/>
              <a:defRPr/>
            </a:pPr>
            <a:r>
              <a:rPr lang="en-US" sz="2400" dirty="0" smtClean="0">
                <a:solidFill>
                  <a:srgbClr val="FF0000"/>
                </a:solidFill>
              </a:rPr>
              <a:t>Respect because it is a </a:t>
            </a:r>
            <a:r>
              <a:rPr lang="en-US" sz="2400" b="1" dirty="0" smtClean="0">
                <a:solidFill>
                  <a:srgbClr val="FF0000"/>
                </a:solidFill>
              </a:rPr>
              <a:t>judicious system </a:t>
            </a:r>
            <a:r>
              <a:rPr lang="en-US" sz="2400" dirty="0" smtClean="0">
                <a:solidFill>
                  <a:srgbClr val="FF0000"/>
                </a:solidFill>
              </a:rPr>
              <a:t>duly taking into account all the legitimate interests.</a:t>
            </a:r>
          </a:p>
          <a:p>
            <a:pPr lvl="1" fontAlgn="auto">
              <a:spcAft>
                <a:spcPts val="0"/>
              </a:spcAft>
              <a:buFont typeface="Wingdings" pitchFamily="2" charset="2"/>
              <a:buChar char="Ø"/>
              <a:defRPr/>
            </a:pPr>
            <a:r>
              <a:rPr lang="en-US" sz="2400" b="1" dirty="0" smtClean="0">
                <a:solidFill>
                  <a:srgbClr val="FF0000"/>
                </a:solidFill>
              </a:rPr>
              <a:t>Balancing of interests (rights, exceptions and limitations)</a:t>
            </a:r>
            <a:r>
              <a:rPr lang="en-US" sz="2400" dirty="0" smtClean="0">
                <a:solidFill>
                  <a:srgbClr val="FF0000"/>
                </a:solidFill>
              </a:rPr>
              <a:t>.</a:t>
            </a:r>
            <a:r>
              <a:rPr lang="en-US" sz="2400" b="1" dirty="0" smtClean="0">
                <a:solidFill>
                  <a:srgbClr val="FF0000"/>
                </a:solidFill>
              </a:rPr>
              <a:t> </a:t>
            </a:r>
          </a:p>
          <a:p>
            <a:pPr fontAlgn="auto">
              <a:spcAft>
                <a:spcPts val="0"/>
              </a:spcAft>
              <a:buFont typeface="Wingdings" pitchFamily="2" charset="2"/>
              <a:buChar char="§"/>
              <a:defRPr/>
            </a:pPr>
            <a:r>
              <a:rPr lang="en-US" sz="2400" dirty="0" smtClean="0"/>
              <a:t>Respect because </a:t>
            </a:r>
            <a:r>
              <a:rPr lang="en-US" sz="2400" b="1" dirty="0" smtClean="0"/>
              <a:t>people understand and accept its objectives.</a:t>
            </a:r>
          </a:p>
          <a:p>
            <a:pPr lvl="1" fontAlgn="auto">
              <a:spcAft>
                <a:spcPts val="0"/>
              </a:spcAft>
              <a:buFont typeface="Wingdings" pitchFamily="2" charset="2"/>
              <a:buChar char="Ø"/>
              <a:defRPr/>
            </a:pPr>
            <a:r>
              <a:rPr lang="en-US" sz="2400" b="1" dirty="0" smtClean="0"/>
              <a:t>Awareness building</a:t>
            </a:r>
            <a:r>
              <a:rPr lang="en-US" sz="2400" dirty="0" smtClean="0"/>
              <a:t>.</a:t>
            </a:r>
          </a:p>
          <a:p>
            <a:pPr fontAlgn="auto">
              <a:spcAft>
                <a:spcPts val="0"/>
              </a:spcAft>
              <a:buFont typeface="Wingdings" pitchFamily="2" charset="2"/>
              <a:buChar char="§"/>
              <a:defRPr/>
            </a:pPr>
            <a:r>
              <a:rPr lang="en-US" sz="2400" dirty="0" smtClean="0"/>
              <a:t> Respect because </a:t>
            </a:r>
            <a:r>
              <a:rPr lang="en-US" sz="2400" b="1" dirty="0" smtClean="0"/>
              <a:t>it functions</a:t>
            </a:r>
            <a:r>
              <a:rPr lang="hu-HU" sz="2400" b="1" dirty="0" smtClean="0"/>
              <a:t>,</a:t>
            </a:r>
            <a:r>
              <a:rPr lang="en-US" sz="2400" b="1" dirty="0" smtClean="0"/>
              <a:t> and </a:t>
            </a:r>
            <a:r>
              <a:rPr lang="hu-HU" sz="2400" b="1" dirty="0" smtClean="0"/>
              <a:t>i</a:t>
            </a:r>
            <a:r>
              <a:rPr lang="en-US" sz="2400" b="1" dirty="0" smtClean="0"/>
              <a:t>s exercised</a:t>
            </a:r>
            <a:r>
              <a:rPr lang="hu-HU" sz="2400" b="1" dirty="0" smtClean="0"/>
              <a:t>,</a:t>
            </a:r>
            <a:r>
              <a:rPr lang="en-US" sz="2400" b="1" dirty="0" smtClean="0"/>
              <a:t> the way as „advertized</a:t>
            </a:r>
            <a:r>
              <a:rPr lang="en-US" sz="2400" dirty="0" smtClean="0"/>
              <a:t>.</a:t>
            </a:r>
            <a:r>
              <a:rPr lang="en-US" sz="2400" b="1" dirty="0" smtClean="0"/>
              <a:t>”</a:t>
            </a:r>
          </a:p>
          <a:p>
            <a:pPr lvl="1" fontAlgn="auto">
              <a:spcAft>
                <a:spcPts val="0"/>
              </a:spcAft>
              <a:buFont typeface="Wingdings" pitchFamily="2" charset="2"/>
              <a:buChar char="Ø"/>
              <a:defRPr/>
            </a:pPr>
            <a:r>
              <a:rPr lang="en-US" sz="2400" b="1" dirty="0" smtClean="0"/>
              <a:t>Contractual system and collective management</a:t>
            </a:r>
            <a:r>
              <a:rPr lang="en-US" sz="2400" dirty="0" smtClean="0"/>
              <a:t>.</a:t>
            </a:r>
          </a:p>
          <a:p>
            <a:pPr fontAlgn="auto">
              <a:spcAft>
                <a:spcPts val="0"/>
              </a:spcAft>
              <a:buFont typeface="Wingdings" pitchFamily="2" charset="2"/>
              <a:buChar char="§"/>
              <a:defRPr/>
            </a:pPr>
            <a:r>
              <a:rPr lang="en-US" sz="2400" dirty="0" smtClean="0"/>
              <a:t>Respect because there is an </a:t>
            </a:r>
            <a:r>
              <a:rPr lang="en-US" sz="2400" b="1" dirty="0" smtClean="0"/>
              <a:t>appropriate mechanism to guarantee respect for it</a:t>
            </a:r>
            <a:r>
              <a:rPr lang="en-US" sz="2400" dirty="0" smtClean="0"/>
              <a:t>.</a:t>
            </a:r>
          </a:p>
          <a:p>
            <a:pPr lvl="1" fontAlgn="auto">
              <a:spcAft>
                <a:spcPts val="0"/>
              </a:spcAft>
              <a:buFont typeface="Wingdings" pitchFamily="2" charset="2"/>
              <a:buChar char="Ø"/>
              <a:defRPr/>
            </a:pPr>
            <a:r>
              <a:rPr lang="en-US" sz="2400" b="1" dirty="0" smtClean="0"/>
              <a:t>Enforcement</a:t>
            </a:r>
            <a:r>
              <a:rPr lang="en-US" sz="2400" dirty="0" smtClean="0"/>
              <a:t>.</a:t>
            </a:r>
            <a:r>
              <a:rPr lang="en-US" sz="2400" b="1" dirty="0" smtClean="0"/>
              <a:t>         </a:t>
            </a:r>
          </a:p>
          <a:p>
            <a:pPr fontAlgn="auto">
              <a:spcAft>
                <a:spcPts val="0"/>
              </a:spcAft>
              <a:buFont typeface="Arial" pitchFamily="34" charset="0"/>
              <a:buChar char="•"/>
              <a:defRPr/>
            </a:pPr>
            <a:endParaRPr lang="hu-HU" dirty="0"/>
          </a:p>
        </p:txBody>
      </p:sp>
      <p:sp>
        <p:nvSpPr>
          <p:cNvPr id="4" name="Dia számának helye 3"/>
          <p:cNvSpPr>
            <a:spLocks noGrp="1"/>
          </p:cNvSpPr>
          <p:nvPr>
            <p:ph type="sldNum" sz="quarter" idx="12"/>
          </p:nvPr>
        </p:nvSpPr>
        <p:spPr/>
        <p:txBody>
          <a:bodyPr/>
          <a:lstStyle/>
          <a:p>
            <a:pPr>
              <a:defRPr/>
            </a:pPr>
            <a:fld id="{14177A8B-14F3-4D2B-8F19-7C598F8D56DB}" type="slidenum">
              <a:rPr lang="hu-HU"/>
              <a:pPr>
                <a:defRPr/>
              </a:pPr>
              <a:t>3</a:t>
            </a:fld>
            <a:endParaRPr lang="hu-HU"/>
          </a:p>
        </p:txBody>
      </p:sp>
      <p:sp>
        <p:nvSpPr>
          <p:cNvPr id="5" name="Élőláb helye 4"/>
          <p:cNvSpPr>
            <a:spLocks noGrp="1"/>
          </p:cNvSpPr>
          <p:nvPr>
            <p:ph type="ftr" sz="quarter" idx="11"/>
          </p:nvPr>
        </p:nvSpPr>
        <p:spPr/>
        <p:txBody>
          <a:bodyPr/>
          <a:lstStyle/>
          <a:p>
            <a:pPr>
              <a:defRPr/>
            </a:pPr>
            <a:r>
              <a:rPr lang="pt-BR"/>
              <a:t>M. Ficsor, Mangalia, August 25-27, 2010</a:t>
            </a:r>
            <a:endParaRPr lang="hu-HU"/>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solidFill>
            <a:schemeClr val="accent6">
              <a:lumMod val="40000"/>
              <a:lumOff val="60000"/>
            </a:schemeClr>
          </a:solidFill>
        </p:spPr>
        <p:txBody>
          <a:bodyPr rtlCol="0">
            <a:normAutofit/>
          </a:bodyPr>
          <a:lstStyle/>
          <a:p>
            <a:pPr fontAlgn="auto">
              <a:spcAft>
                <a:spcPts val="0"/>
              </a:spcAft>
              <a:defRPr/>
            </a:pPr>
            <a:r>
              <a:rPr lang="hu-HU" sz="3200" b="1" dirty="0" err="1" smtClean="0">
                <a:solidFill>
                  <a:srgbClr val="FF0000"/>
                </a:solidFill>
              </a:rPr>
              <a:t>Balancing</a:t>
            </a:r>
            <a:r>
              <a:rPr lang="hu-HU" sz="3200" b="1" dirty="0" smtClean="0">
                <a:solidFill>
                  <a:srgbClr val="FF0000"/>
                </a:solidFill>
              </a:rPr>
              <a:t> of </a:t>
            </a:r>
            <a:r>
              <a:rPr lang="hu-HU" sz="3200" b="1" dirty="0" err="1" smtClean="0">
                <a:solidFill>
                  <a:srgbClr val="FF0000"/>
                </a:solidFill>
              </a:rPr>
              <a:t>interests</a:t>
            </a:r>
            <a:r>
              <a:rPr lang="hu-HU" sz="3200" b="1" dirty="0" smtClean="0">
                <a:solidFill>
                  <a:srgbClr val="FF0000"/>
                </a:solidFill>
              </a:rPr>
              <a:t> </a:t>
            </a:r>
            <a:r>
              <a:rPr lang="en-US" sz="3200" b="1" dirty="0" smtClean="0">
                <a:solidFill>
                  <a:srgbClr val="FF0000"/>
                </a:solidFill>
              </a:rPr>
              <a:t>– rights corresponding to the social justification of copyright </a:t>
            </a:r>
            <a:endParaRPr lang="en-US" sz="3200" b="1" dirty="0">
              <a:solidFill>
                <a:srgbClr val="FF0000"/>
              </a:solidFill>
            </a:endParaRPr>
          </a:p>
        </p:txBody>
      </p:sp>
      <p:sp>
        <p:nvSpPr>
          <p:cNvPr id="18434" name="Tartalom helye 2"/>
          <p:cNvSpPr>
            <a:spLocks noGrp="1"/>
          </p:cNvSpPr>
          <p:nvPr>
            <p:ph idx="1"/>
          </p:nvPr>
        </p:nvSpPr>
        <p:spPr>
          <a:xfrm>
            <a:off x="395288" y="1844675"/>
            <a:ext cx="8291512" cy="4281488"/>
          </a:xfrm>
        </p:spPr>
        <p:txBody>
          <a:bodyPr/>
          <a:lstStyle/>
          <a:p>
            <a:pPr>
              <a:buFont typeface="Wingdings" pitchFamily="2" charset="2"/>
              <a:buChar char="§"/>
            </a:pPr>
            <a:r>
              <a:rPr lang="en-US" sz="2200" smtClean="0"/>
              <a:t>There are different </a:t>
            </a:r>
            <a:r>
              <a:rPr lang="en-US" sz="2200" b="1" smtClean="0"/>
              <a:t>legal-philosophical justifications </a:t>
            </a:r>
            <a:r>
              <a:rPr lang="en-US" sz="2200" smtClean="0"/>
              <a:t>for copyright („instrumentalist,” natural-right/human-right based, etc.), but there is agreement that one of the basic objectives – or </a:t>
            </a:r>
            <a:r>
              <a:rPr lang="en-US" sz="2200" i="1" smtClean="0"/>
              <a:t>the </a:t>
            </a:r>
            <a:r>
              <a:rPr lang="en-US" sz="2200" smtClean="0"/>
              <a:t>basic objective – of copyright protection is the </a:t>
            </a:r>
            <a:r>
              <a:rPr lang="en-US" sz="2200" b="1" smtClean="0"/>
              <a:t>promotion of creativity and production of valuable cultural and information goods and services</a:t>
            </a:r>
            <a:r>
              <a:rPr lang="en-US" sz="2200" smtClean="0"/>
              <a:t>. </a:t>
            </a:r>
            <a:r>
              <a:rPr lang="en-US" sz="2200" b="1" smtClean="0"/>
              <a:t>  </a:t>
            </a:r>
          </a:p>
          <a:p>
            <a:pPr>
              <a:buFont typeface="Wingdings" pitchFamily="2" charset="2"/>
              <a:buChar char="§"/>
            </a:pPr>
            <a:r>
              <a:rPr lang="en-US" sz="2200" smtClean="0"/>
              <a:t>Copyright norms </a:t>
            </a:r>
            <a:r>
              <a:rPr lang="en-US" sz="2200" b="1" smtClean="0"/>
              <a:t>should be suitable </a:t>
            </a:r>
            <a:r>
              <a:rPr lang="en-US" sz="2200" smtClean="0"/>
              <a:t>to serve this objective. However, </a:t>
            </a:r>
            <a:r>
              <a:rPr lang="en-US" sz="2200" b="1" smtClean="0"/>
              <a:t>extending the scope and means of protection  beyond what is necessary</a:t>
            </a:r>
            <a:r>
              <a:rPr lang="en-US" sz="2200" smtClean="0"/>
              <a:t> to achieve it would not increase, but </a:t>
            </a:r>
            <a:r>
              <a:rPr lang="en-US" sz="2200" b="1" smtClean="0"/>
              <a:t>would rather decrease the efficiency of the system </a:t>
            </a:r>
            <a:r>
              <a:rPr lang="en-US" sz="2200" smtClean="0"/>
              <a:t>– since </a:t>
            </a:r>
            <a:r>
              <a:rPr lang="en-US" sz="2200" b="1" smtClean="0"/>
              <a:t>it might undermine its credibility and the respect for it</a:t>
            </a:r>
            <a:r>
              <a:rPr lang="en-US" sz="2200" smtClean="0"/>
              <a:t>.</a:t>
            </a:r>
            <a:r>
              <a:rPr lang="en-US" sz="2400" smtClean="0"/>
              <a:t>              </a:t>
            </a:r>
          </a:p>
        </p:txBody>
      </p:sp>
      <p:sp>
        <p:nvSpPr>
          <p:cNvPr id="4" name="Dia számának helye 3"/>
          <p:cNvSpPr>
            <a:spLocks noGrp="1"/>
          </p:cNvSpPr>
          <p:nvPr>
            <p:ph type="sldNum" sz="quarter" idx="12"/>
          </p:nvPr>
        </p:nvSpPr>
        <p:spPr/>
        <p:txBody>
          <a:bodyPr/>
          <a:lstStyle/>
          <a:p>
            <a:pPr>
              <a:defRPr/>
            </a:pPr>
            <a:fld id="{F975E77F-CA6A-44DD-ABBE-7059C59EFDC4}" type="slidenum">
              <a:rPr lang="hu-HU"/>
              <a:pPr>
                <a:defRPr/>
              </a:pPr>
              <a:t>4</a:t>
            </a:fld>
            <a:endParaRPr lang="hu-HU"/>
          </a:p>
        </p:txBody>
      </p:sp>
      <p:sp>
        <p:nvSpPr>
          <p:cNvPr id="5" name="Élőláb helye 4"/>
          <p:cNvSpPr>
            <a:spLocks noGrp="1"/>
          </p:cNvSpPr>
          <p:nvPr>
            <p:ph type="ftr" sz="quarter" idx="11"/>
          </p:nvPr>
        </p:nvSpPr>
        <p:spPr/>
        <p:txBody>
          <a:bodyPr/>
          <a:lstStyle/>
          <a:p>
            <a:pPr>
              <a:defRPr/>
            </a:pPr>
            <a:r>
              <a:rPr lang="pt-BR"/>
              <a:t>M. Ficsor, Mangalia, August 25-27, 2010</a:t>
            </a:r>
            <a:endParaRPr lang="hu-HU"/>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28625" y="357188"/>
            <a:ext cx="8229600" cy="1143000"/>
          </a:xfrm>
          <a:solidFill>
            <a:schemeClr val="accent6">
              <a:lumMod val="40000"/>
              <a:lumOff val="60000"/>
            </a:schemeClr>
          </a:solidFill>
        </p:spPr>
        <p:txBody>
          <a:bodyPr rtlCol="0">
            <a:normAutofit/>
          </a:bodyPr>
          <a:lstStyle/>
          <a:p>
            <a:pPr fontAlgn="auto">
              <a:spcAft>
                <a:spcPts val="0"/>
              </a:spcAft>
              <a:defRPr/>
            </a:pPr>
            <a:r>
              <a:rPr lang="hu-HU" sz="3200" b="1" dirty="0" err="1" smtClean="0">
                <a:solidFill>
                  <a:srgbClr val="FF0000"/>
                </a:solidFill>
              </a:rPr>
              <a:t>Balance</a:t>
            </a:r>
            <a:r>
              <a:rPr lang="hu-HU" sz="3200" b="1" dirty="0" smtClean="0">
                <a:solidFill>
                  <a:srgbClr val="FF0000"/>
                </a:solidFill>
              </a:rPr>
              <a:t> of </a:t>
            </a:r>
            <a:r>
              <a:rPr lang="hu-HU" sz="3200" b="1" dirty="0" err="1" smtClean="0">
                <a:solidFill>
                  <a:srgbClr val="FF0000"/>
                </a:solidFill>
              </a:rPr>
              <a:t>interests</a:t>
            </a:r>
            <a:r>
              <a:rPr lang="hu-HU" sz="3200" b="1" dirty="0" smtClean="0">
                <a:solidFill>
                  <a:srgbClr val="FF0000"/>
                </a:solidFill>
              </a:rPr>
              <a:t> </a:t>
            </a:r>
            <a:r>
              <a:rPr lang="en-US" sz="3200" b="1" dirty="0" smtClean="0">
                <a:solidFill>
                  <a:srgbClr val="FF0000"/>
                </a:solidFill>
              </a:rPr>
              <a:t>– </a:t>
            </a:r>
            <a:r>
              <a:rPr lang="hu-HU" sz="3200" b="1" dirty="0" err="1" smtClean="0">
                <a:solidFill>
                  <a:srgbClr val="FF0000"/>
                </a:solidFill>
              </a:rPr>
              <a:t>basic</a:t>
            </a:r>
            <a:r>
              <a:rPr lang="hu-HU" sz="3200" b="1" dirty="0" smtClean="0">
                <a:solidFill>
                  <a:srgbClr val="FF0000"/>
                </a:solidFill>
              </a:rPr>
              <a:t> </a:t>
            </a:r>
            <a:r>
              <a:rPr lang="hu-HU" sz="3200" b="1" dirty="0" err="1" smtClean="0">
                <a:solidFill>
                  <a:srgbClr val="FF0000"/>
                </a:solidFill>
              </a:rPr>
              <a:t>considerations</a:t>
            </a:r>
            <a:r>
              <a:rPr lang="hu-HU" sz="3200" b="1" dirty="0" smtClean="0">
                <a:solidFill>
                  <a:srgbClr val="FF0000"/>
                </a:solidFill>
              </a:rPr>
              <a:t> </a:t>
            </a:r>
            <a:r>
              <a:rPr lang="hu-HU" sz="3200" b="1" dirty="0" err="1" smtClean="0">
                <a:solidFill>
                  <a:srgbClr val="FF0000"/>
                </a:solidFill>
              </a:rPr>
              <a:t>regarding</a:t>
            </a:r>
            <a:r>
              <a:rPr lang="hu-HU" sz="3200" b="1" dirty="0" smtClean="0">
                <a:solidFill>
                  <a:srgbClr val="FF0000"/>
                </a:solidFill>
              </a:rPr>
              <a:t> </a:t>
            </a:r>
            <a:r>
              <a:rPr lang="hu-HU" sz="3200" b="1" dirty="0" err="1" smtClean="0">
                <a:solidFill>
                  <a:srgbClr val="FF0000"/>
                </a:solidFill>
              </a:rPr>
              <a:t>exceptions</a:t>
            </a:r>
            <a:r>
              <a:rPr lang="hu-HU" sz="3200" b="1" dirty="0" smtClean="0">
                <a:solidFill>
                  <a:srgbClr val="FF0000"/>
                </a:solidFill>
              </a:rPr>
              <a:t> and </a:t>
            </a:r>
            <a:r>
              <a:rPr lang="hu-HU" sz="3200" b="1" dirty="0" err="1" smtClean="0">
                <a:solidFill>
                  <a:srgbClr val="FF0000"/>
                </a:solidFill>
              </a:rPr>
              <a:t>limitations</a:t>
            </a:r>
            <a:endParaRPr lang="en-US" sz="3200" b="1" dirty="0">
              <a:solidFill>
                <a:srgbClr val="FF0000"/>
              </a:solidFill>
            </a:endParaRPr>
          </a:p>
        </p:txBody>
      </p:sp>
      <p:sp>
        <p:nvSpPr>
          <p:cNvPr id="19458" name="Tartalom helye 2"/>
          <p:cNvSpPr>
            <a:spLocks noGrp="1"/>
          </p:cNvSpPr>
          <p:nvPr>
            <p:ph idx="1"/>
          </p:nvPr>
        </p:nvSpPr>
        <p:spPr>
          <a:xfrm>
            <a:off x="323850" y="1571625"/>
            <a:ext cx="8534400" cy="4810125"/>
          </a:xfrm>
        </p:spPr>
        <p:txBody>
          <a:bodyPr/>
          <a:lstStyle/>
          <a:p>
            <a:pPr>
              <a:buFont typeface="Wingdings" pitchFamily="2" charset="2"/>
              <a:buChar char="§"/>
            </a:pPr>
            <a:r>
              <a:rPr lang="en-US" sz="2000" b="1" smtClean="0"/>
              <a:t>The need for an appropriate balance between the public interest to promote creativity </a:t>
            </a:r>
            <a:r>
              <a:rPr lang="en-US" sz="2000" smtClean="0"/>
              <a:t>through adequate copyright protection </a:t>
            </a:r>
            <a:r>
              <a:rPr lang="en-US" sz="2000" b="1" smtClean="0"/>
              <a:t>and other public interests has been recognized and taken into account since the very moment of the creation of an international copyright system</a:t>
            </a:r>
            <a:r>
              <a:rPr lang="en-US" sz="2000" smtClean="0"/>
              <a:t>.  </a:t>
            </a:r>
            <a:endParaRPr lang="hu-HU" sz="2000" smtClean="0"/>
          </a:p>
          <a:p>
            <a:pPr>
              <a:buFont typeface="Wingdings" pitchFamily="2" charset="2"/>
              <a:buChar char="§"/>
            </a:pPr>
            <a:r>
              <a:rPr lang="en-US" sz="2000" b="1" smtClean="0"/>
              <a:t>Statement of Numa Droz , the President of Conference at the first of the three diplomatic conferences held in Bern</a:t>
            </a:r>
            <a:r>
              <a:rPr lang="en-US" sz="2000" smtClean="0"/>
              <a:t> (1884, 1885 and 1886) leading to the adoption of the Berne Convention:   </a:t>
            </a:r>
            <a:r>
              <a:rPr lang="en-US" sz="1800" smtClean="0"/>
              <a:t>“Whereas,</a:t>
            </a:r>
            <a:r>
              <a:rPr lang="hu-HU" sz="1800" smtClean="0"/>
              <a:t>…</a:t>
            </a:r>
            <a:r>
              <a:rPr lang="en-US" sz="1800" smtClean="0"/>
              <a:t> certain delegations might have wished for more extensive and more uniform protection of authors’ rights, </a:t>
            </a:r>
            <a:r>
              <a:rPr lang="en-US" sz="1800" b="1" i="1" smtClean="0"/>
              <a:t>due account did also have to be taken of the fact that the ideal principles whose triumph we are working towards can only progress gradually in the so-varied countries that we wish to see joining the Union</a:t>
            </a:r>
            <a:r>
              <a:rPr lang="en-US" sz="1800" b="1" smtClean="0"/>
              <a:t>.  </a:t>
            </a:r>
            <a:r>
              <a:rPr lang="en-US" sz="1800" b="1" i="1" smtClean="0"/>
              <a:t>Consideration also has to be given to the fact that</a:t>
            </a:r>
            <a:r>
              <a:rPr lang="en-US" sz="1800" b="1" smtClean="0"/>
              <a:t> </a:t>
            </a:r>
            <a:r>
              <a:rPr lang="en-US" sz="1800" b="1" i="1" smtClean="0"/>
              <a:t>limitations on absolute protection are dictated</a:t>
            </a:r>
            <a:r>
              <a:rPr lang="en-US" sz="1800" b="1" smtClean="0"/>
              <a:t>, rightly in my opinion, </a:t>
            </a:r>
            <a:r>
              <a:rPr lang="en-US" sz="1800" b="1" i="1" smtClean="0"/>
              <a:t>by the public interest</a:t>
            </a:r>
            <a:r>
              <a:rPr lang="en-US" sz="1800" b="1" smtClean="0"/>
              <a:t>.</a:t>
            </a:r>
            <a:r>
              <a:rPr lang="en-US" sz="1800" smtClean="0"/>
              <a:t>  The ever-growing need for mass instruction could never be met if there were no reservation of certain reproduction facilities, which at the same time should not degenerate into abuses.  These were the various viewpoints and interests that we have sought to reconcile in the draft Convention.” </a:t>
            </a:r>
            <a:r>
              <a:rPr lang="hu-HU" sz="1800" smtClean="0"/>
              <a:t>(</a:t>
            </a:r>
            <a:r>
              <a:rPr lang="en-US" sz="1800" smtClean="0"/>
              <a:t>Emphasis added.</a:t>
            </a:r>
            <a:r>
              <a:rPr lang="hu-HU" sz="1800" smtClean="0"/>
              <a:t>) </a:t>
            </a:r>
            <a:endParaRPr lang="en-US" sz="2000" smtClean="0"/>
          </a:p>
        </p:txBody>
      </p:sp>
      <p:sp>
        <p:nvSpPr>
          <p:cNvPr id="4" name="Dia számának helye 3"/>
          <p:cNvSpPr>
            <a:spLocks noGrp="1"/>
          </p:cNvSpPr>
          <p:nvPr>
            <p:ph type="sldNum" sz="quarter" idx="12"/>
          </p:nvPr>
        </p:nvSpPr>
        <p:spPr/>
        <p:txBody>
          <a:bodyPr/>
          <a:lstStyle/>
          <a:p>
            <a:pPr>
              <a:defRPr/>
            </a:pPr>
            <a:fld id="{DE0C4D5B-8B9D-49E4-BA4A-8A3F447A8D4C}" type="slidenum">
              <a:rPr lang="hu-HU"/>
              <a:pPr>
                <a:defRPr/>
              </a:pPr>
              <a:t>5</a:t>
            </a:fld>
            <a:endParaRPr lang="hu-HU"/>
          </a:p>
        </p:txBody>
      </p:sp>
      <p:sp>
        <p:nvSpPr>
          <p:cNvPr id="5" name="Élőláb helye 4"/>
          <p:cNvSpPr>
            <a:spLocks noGrp="1"/>
          </p:cNvSpPr>
          <p:nvPr>
            <p:ph type="ftr" sz="quarter" idx="11"/>
          </p:nvPr>
        </p:nvSpPr>
        <p:spPr/>
        <p:txBody>
          <a:bodyPr/>
          <a:lstStyle/>
          <a:p>
            <a:pPr>
              <a:defRPr/>
            </a:pPr>
            <a:r>
              <a:rPr lang="pt-BR"/>
              <a:t>M. Ficsor, Mangalia, August 25-27, 2010</a:t>
            </a:r>
            <a:endParaRPr lang="hu-HU"/>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solidFill>
            <a:schemeClr val="accent6">
              <a:lumMod val="40000"/>
              <a:lumOff val="60000"/>
            </a:schemeClr>
          </a:solidFill>
        </p:spPr>
        <p:txBody>
          <a:bodyPr rtlCol="0">
            <a:normAutofit/>
          </a:bodyPr>
          <a:lstStyle/>
          <a:p>
            <a:pPr fontAlgn="auto">
              <a:spcAft>
                <a:spcPts val="0"/>
              </a:spcAft>
              <a:defRPr/>
            </a:pPr>
            <a:r>
              <a:rPr lang="hu-HU" sz="3200" b="1" dirty="0" err="1" smtClean="0">
                <a:solidFill>
                  <a:srgbClr val="FF0000"/>
                </a:solidFill>
              </a:rPr>
              <a:t>Balancing</a:t>
            </a:r>
            <a:r>
              <a:rPr lang="hu-HU" sz="3200" b="1" dirty="0" smtClean="0">
                <a:solidFill>
                  <a:srgbClr val="FF0000"/>
                </a:solidFill>
              </a:rPr>
              <a:t> of </a:t>
            </a:r>
            <a:r>
              <a:rPr lang="hu-HU" sz="3200" b="1" dirty="0" err="1" smtClean="0">
                <a:solidFill>
                  <a:srgbClr val="FF0000"/>
                </a:solidFill>
              </a:rPr>
              <a:t>interests</a:t>
            </a:r>
            <a:r>
              <a:rPr lang="en-US" sz="3200" b="1" dirty="0" smtClean="0">
                <a:solidFill>
                  <a:srgbClr val="FF0000"/>
                </a:solidFill>
              </a:rPr>
              <a:t> – </a:t>
            </a:r>
            <a:r>
              <a:rPr lang="hu-HU" sz="3200" b="1" dirty="0" err="1" smtClean="0">
                <a:solidFill>
                  <a:srgbClr val="FF0000"/>
                </a:solidFill>
              </a:rPr>
              <a:t>specific</a:t>
            </a:r>
            <a:r>
              <a:rPr lang="hu-HU" sz="3200" b="1" dirty="0" smtClean="0">
                <a:solidFill>
                  <a:srgbClr val="FF0000"/>
                </a:solidFill>
              </a:rPr>
              <a:t> </a:t>
            </a:r>
            <a:r>
              <a:rPr lang="hu-HU" sz="3200" b="1" dirty="0" err="1" smtClean="0">
                <a:solidFill>
                  <a:srgbClr val="FF0000"/>
                </a:solidFill>
              </a:rPr>
              <a:t>exceptions</a:t>
            </a:r>
            <a:r>
              <a:rPr lang="hu-HU" sz="3200" b="1" dirty="0" smtClean="0">
                <a:solidFill>
                  <a:srgbClr val="FF0000"/>
                </a:solidFill>
              </a:rPr>
              <a:t> and </a:t>
            </a:r>
            <a:r>
              <a:rPr lang="hu-HU" sz="3200" b="1" dirty="0" err="1" smtClean="0">
                <a:solidFill>
                  <a:srgbClr val="FF0000"/>
                </a:solidFill>
              </a:rPr>
              <a:t>limitations</a:t>
            </a:r>
            <a:r>
              <a:rPr lang="hu-HU" sz="3200" b="1" dirty="0" smtClean="0">
                <a:solidFill>
                  <a:srgbClr val="FF0000"/>
                </a:solidFill>
              </a:rPr>
              <a:t> </a:t>
            </a:r>
            <a:r>
              <a:rPr lang="hu-HU" sz="3200" b="1" dirty="0" err="1" smtClean="0">
                <a:solidFill>
                  <a:srgbClr val="FF0000"/>
                </a:solidFill>
              </a:rPr>
              <a:t>under</a:t>
            </a:r>
            <a:r>
              <a:rPr lang="hu-HU" sz="3200" b="1" dirty="0" smtClean="0">
                <a:solidFill>
                  <a:srgbClr val="FF0000"/>
                </a:solidFill>
              </a:rPr>
              <a:t> </a:t>
            </a:r>
            <a:r>
              <a:rPr lang="hu-HU" sz="3200" b="1" dirty="0" err="1" smtClean="0">
                <a:solidFill>
                  <a:srgbClr val="FF0000"/>
                </a:solidFill>
              </a:rPr>
              <a:t>the</a:t>
            </a:r>
            <a:r>
              <a:rPr lang="hu-HU" sz="3200" b="1" dirty="0" smtClean="0">
                <a:solidFill>
                  <a:srgbClr val="FF0000"/>
                </a:solidFill>
              </a:rPr>
              <a:t> </a:t>
            </a:r>
            <a:r>
              <a:rPr lang="hu-HU" sz="3200" b="1" dirty="0" err="1" smtClean="0">
                <a:solidFill>
                  <a:srgbClr val="FF0000"/>
                </a:solidFill>
              </a:rPr>
              <a:t>Berne</a:t>
            </a:r>
            <a:r>
              <a:rPr lang="hu-HU" sz="3200" b="1" dirty="0" smtClean="0">
                <a:solidFill>
                  <a:srgbClr val="FF0000"/>
                </a:solidFill>
              </a:rPr>
              <a:t> </a:t>
            </a:r>
            <a:r>
              <a:rPr lang="hu-HU" sz="3200" b="1" dirty="0" err="1" smtClean="0">
                <a:solidFill>
                  <a:srgbClr val="FF0000"/>
                </a:solidFill>
              </a:rPr>
              <a:t>Convention</a:t>
            </a:r>
            <a:endParaRPr lang="hu-HU" sz="3200" dirty="0"/>
          </a:p>
        </p:txBody>
      </p:sp>
      <p:sp>
        <p:nvSpPr>
          <p:cNvPr id="3" name="Tartalom helye 2"/>
          <p:cNvSpPr>
            <a:spLocks noGrp="1"/>
          </p:cNvSpPr>
          <p:nvPr>
            <p:ph idx="1"/>
          </p:nvPr>
        </p:nvSpPr>
        <p:spPr>
          <a:xfrm>
            <a:off x="285750" y="1500188"/>
            <a:ext cx="8572500" cy="4929187"/>
          </a:xfrm>
        </p:spPr>
        <p:txBody>
          <a:bodyPr rtlCol="0">
            <a:normAutofit lnSpcReduction="10000"/>
          </a:bodyPr>
          <a:lstStyle/>
          <a:p>
            <a:pPr fontAlgn="auto">
              <a:spcAft>
                <a:spcPts val="0"/>
              </a:spcAft>
              <a:buFont typeface="Wingdings" pitchFamily="2" charset="2"/>
              <a:buChar char="§"/>
              <a:defRPr/>
            </a:pPr>
            <a:r>
              <a:rPr lang="en-US" sz="2000" b="1" dirty="0" smtClean="0"/>
              <a:t>Access to information</a:t>
            </a:r>
            <a:r>
              <a:rPr lang="en-US" sz="2000" dirty="0" smtClean="0"/>
              <a:t>:  free use official texts of a legislative, administrative and legal nature (Art. 2(4)), political speeches and speeches delivered in legal proceedings (Art. 2</a:t>
            </a:r>
            <a:r>
              <a:rPr lang="en-US" sz="2000" i="1" dirty="0" smtClean="0"/>
              <a:t>bis</a:t>
            </a:r>
            <a:r>
              <a:rPr lang="en-US" sz="2000" dirty="0" smtClean="0"/>
              <a:t>(1)), and – for informatory purposes – lectures and addresses delivered in public; free re-use of articles and broadcast works on current economic, political or religious topics (Art. 10</a:t>
            </a:r>
            <a:r>
              <a:rPr lang="en-US" sz="2000" i="1" dirty="0" smtClean="0"/>
              <a:t>bis</a:t>
            </a:r>
            <a:r>
              <a:rPr lang="en-US" sz="2000" dirty="0" smtClean="0"/>
              <a:t>(1)) and (Art.10</a:t>
            </a:r>
            <a:r>
              <a:rPr lang="en-US" sz="2000" i="1" dirty="0" smtClean="0"/>
              <a:t>bis</a:t>
            </a:r>
            <a:r>
              <a:rPr lang="en-US" sz="2000" dirty="0" smtClean="0"/>
              <a:t>(2)).</a:t>
            </a:r>
          </a:p>
          <a:p>
            <a:pPr fontAlgn="auto">
              <a:spcAft>
                <a:spcPts val="0"/>
              </a:spcAft>
              <a:buFont typeface="Wingdings" pitchFamily="2" charset="2"/>
              <a:buChar char="§"/>
              <a:defRPr/>
            </a:pPr>
            <a:r>
              <a:rPr lang="en-US" sz="2000" b="1" dirty="0" smtClean="0"/>
              <a:t>Freedom of speech, research and criticism</a:t>
            </a:r>
            <a:r>
              <a:rPr lang="en-US" sz="2000" dirty="0" smtClean="0"/>
              <a:t>: free quotation (Art. 10(1)).</a:t>
            </a:r>
          </a:p>
          <a:p>
            <a:pPr fontAlgn="auto">
              <a:spcAft>
                <a:spcPts val="0"/>
              </a:spcAft>
              <a:buFont typeface="Wingdings" pitchFamily="2" charset="2"/>
              <a:buChar char="§"/>
              <a:defRPr/>
            </a:pPr>
            <a:r>
              <a:rPr lang="en-US" sz="2000" dirty="0" smtClean="0"/>
              <a:t> </a:t>
            </a:r>
            <a:r>
              <a:rPr lang="en-US" sz="2000" b="1" dirty="0" smtClean="0"/>
              <a:t>Educational purposes</a:t>
            </a:r>
            <a:r>
              <a:rPr lang="en-US" sz="2000" dirty="0" smtClean="0"/>
              <a:t>: free use by way of illustration for teaching (Art. 10(2)),</a:t>
            </a:r>
          </a:p>
          <a:p>
            <a:pPr fontAlgn="auto">
              <a:spcAft>
                <a:spcPts val="0"/>
              </a:spcAft>
              <a:buFont typeface="Wingdings" pitchFamily="2" charset="2"/>
              <a:buChar char="§"/>
              <a:defRPr/>
            </a:pPr>
            <a:r>
              <a:rPr lang="en-US" sz="2000" dirty="0" smtClean="0"/>
              <a:t>So-called </a:t>
            </a:r>
            <a:r>
              <a:rPr lang="en-US" sz="2000" b="1" dirty="0" smtClean="0"/>
              <a:t>minor „reservations” regarding performing rights </a:t>
            </a:r>
            <a:r>
              <a:rPr lang="en-US" sz="2000" dirty="0" smtClean="0"/>
              <a:t>such as for official or religious ceremonies, non-profit educational purposes (agreed  statement adopted  concerning Arts. 11, 11 </a:t>
            </a:r>
            <a:r>
              <a:rPr lang="en-US" sz="2000" i="1" dirty="0" err="1" smtClean="0"/>
              <a:t>bis</a:t>
            </a:r>
            <a:r>
              <a:rPr lang="en-US" sz="2000" dirty="0" smtClean="0"/>
              <a:t>, 11</a:t>
            </a:r>
            <a:r>
              <a:rPr lang="en-US" sz="2000" i="1" dirty="0" smtClean="0"/>
              <a:t>ter</a:t>
            </a:r>
            <a:r>
              <a:rPr lang="en-US" sz="2000" dirty="0" smtClean="0"/>
              <a:t>). </a:t>
            </a:r>
          </a:p>
          <a:p>
            <a:pPr fontAlgn="auto">
              <a:spcAft>
                <a:spcPts val="0"/>
              </a:spcAft>
              <a:buFont typeface="Wingdings" pitchFamily="2" charset="2"/>
              <a:buChar char="§"/>
              <a:defRPr/>
            </a:pPr>
            <a:r>
              <a:rPr lang="en-US" sz="2000" b="1" dirty="0" smtClean="0"/>
              <a:t>Facilitating  broadcasting and making and preservation of broadcast works: </a:t>
            </a:r>
            <a:r>
              <a:rPr lang="en-US" sz="2000" dirty="0" smtClean="0"/>
              <a:t>compulsory licenses  or mandatory collective management (Art. 11 </a:t>
            </a:r>
            <a:r>
              <a:rPr lang="en-US" sz="2000" i="1" dirty="0" err="1" smtClean="0"/>
              <a:t>bis</a:t>
            </a:r>
            <a:r>
              <a:rPr lang="en-US" sz="2000" dirty="0" smtClean="0"/>
              <a:t> (2)) and exceptions (Art. 11 </a:t>
            </a:r>
            <a:r>
              <a:rPr lang="en-US" sz="2000" i="1" dirty="0" err="1" smtClean="0"/>
              <a:t>bis</a:t>
            </a:r>
            <a:r>
              <a:rPr lang="en-US" sz="2000" dirty="0" smtClean="0"/>
              <a:t> (3)).</a:t>
            </a:r>
            <a:endParaRPr lang="en-US" sz="2000" b="1" dirty="0" smtClean="0"/>
          </a:p>
          <a:p>
            <a:pPr fontAlgn="auto">
              <a:spcAft>
                <a:spcPts val="0"/>
              </a:spcAft>
              <a:buFont typeface="Wingdings" pitchFamily="2" charset="2"/>
              <a:buChar char="§"/>
              <a:defRPr/>
            </a:pPr>
            <a:r>
              <a:rPr lang="en-US" sz="2000" b="1" dirty="0" smtClean="0"/>
              <a:t>Facilitating recording of music: </a:t>
            </a:r>
            <a:r>
              <a:rPr lang="en-US" sz="2000" dirty="0" smtClean="0"/>
              <a:t>compulsory licenses  or mandatory collective management (Art. 13(1)).  </a:t>
            </a:r>
            <a:endParaRPr lang="en-US" sz="2000" dirty="0"/>
          </a:p>
        </p:txBody>
      </p:sp>
      <p:sp>
        <p:nvSpPr>
          <p:cNvPr id="4" name="Dia számának helye 3"/>
          <p:cNvSpPr>
            <a:spLocks noGrp="1"/>
          </p:cNvSpPr>
          <p:nvPr>
            <p:ph type="sldNum" sz="quarter" idx="12"/>
          </p:nvPr>
        </p:nvSpPr>
        <p:spPr/>
        <p:txBody>
          <a:bodyPr/>
          <a:lstStyle/>
          <a:p>
            <a:pPr>
              <a:defRPr/>
            </a:pPr>
            <a:fld id="{2D7FB7DA-E3DE-4286-A1EC-A664DB276CD7}" type="slidenum">
              <a:rPr lang="hu-HU"/>
              <a:pPr>
                <a:defRPr/>
              </a:pPr>
              <a:t>6</a:t>
            </a:fld>
            <a:endParaRPr lang="hu-HU"/>
          </a:p>
        </p:txBody>
      </p:sp>
      <p:sp>
        <p:nvSpPr>
          <p:cNvPr id="5" name="Élőláb helye 4"/>
          <p:cNvSpPr>
            <a:spLocks noGrp="1"/>
          </p:cNvSpPr>
          <p:nvPr>
            <p:ph type="ftr" sz="quarter" idx="11"/>
          </p:nvPr>
        </p:nvSpPr>
        <p:spPr/>
        <p:txBody>
          <a:bodyPr/>
          <a:lstStyle/>
          <a:p>
            <a:pPr>
              <a:defRPr/>
            </a:pPr>
            <a:r>
              <a:rPr lang="pt-BR"/>
              <a:t>M. Ficsor, Mangalia, August 25-27, 2010</a:t>
            </a:r>
            <a:endParaRPr lang="hu-HU"/>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solidFill>
            <a:schemeClr val="accent6">
              <a:lumMod val="40000"/>
              <a:lumOff val="60000"/>
            </a:schemeClr>
          </a:solidFill>
        </p:spPr>
        <p:txBody>
          <a:bodyPr rtlCol="0">
            <a:normAutofit/>
          </a:bodyPr>
          <a:lstStyle/>
          <a:p>
            <a:pPr fontAlgn="auto">
              <a:spcAft>
                <a:spcPts val="0"/>
              </a:spcAft>
              <a:defRPr/>
            </a:pPr>
            <a:r>
              <a:rPr lang="hu-HU" sz="3200" b="1" dirty="0" err="1" smtClean="0">
                <a:solidFill>
                  <a:srgbClr val="FF0000"/>
                </a:solidFill>
              </a:rPr>
              <a:t>Balancing</a:t>
            </a:r>
            <a:r>
              <a:rPr lang="hu-HU" sz="3200" b="1" dirty="0" smtClean="0">
                <a:solidFill>
                  <a:srgbClr val="FF0000"/>
                </a:solidFill>
              </a:rPr>
              <a:t> of </a:t>
            </a:r>
            <a:r>
              <a:rPr lang="hu-HU" sz="3200" b="1" dirty="0" err="1" smtClean="0">
                <a:solidFill>
                  <a:srgbClr val="FF0000"/>
                </a:solidFill>
              </a:rPr>
              <a:t>interests</a:t>
            </a:r>
            <a:r>
              <a:rPr lang="hu-HU" sz="3200" b="1" dirty="0" smtClean="0">
                <a:solidFill>
                  <a:srgbClr val="FF0000"/>
                </a:solidFill>
              </a:rPr>
              <a:t> – </a:t>
            </a:r>
            <a:br>
              <a:rPr lang="hu-HU" sz="3200" b="1" dirty="0" smtClean="0">
                <a:solidFill>
                  <a:srgbClr val="FF0000"/>
                </a:solidFill>
              </a:rPr>
            </a:br>
            <a:r>
              <a:rPr lang="hu-HU" sz="3200" b="1" dirty="0" err="1" smtClean="0">
                <a:solidFill>
                  <a:srgbClr val="FF0000"/>
                </a:solidFill>
              </a:rPr>
              <a:t>the</a:t>
            </a:r>
            <a:r>
              <a:rPr lang="hu-HU" sz="3200" b="1" dirty="0" smtClean="0">
                <a:solidFill>
                  <a:srgbClr val="FF0000"/>
                </a:solidFill>
              </a:rPr>
              <a:t> „</a:t>
            </a:r>
            <a:r>
              <a:rPr lang="hu-HU" sz="3200" b="1" dirty="0" err="1" smtClean="0">
                <a:solidFill>
                  <a:srgbClr val="FF0000"/>
                </a:solidFill>
              </a:rPr>
              <a:t>three-step</a:t>
            </a:r>
            <a:r>
              <a:rPr lang="hu-HU" sz="3200" b="1" dirty="0" smtClean="0">
                <a:solidFill>
                  <a:srgbClr val="FF0000"/>
                </a:solidFill>
              </a:rPr>
              <a:t> test” (1)  </a:t>
            </a:r>
            <a:endParaRPr lang="hu-HU" sz="3200" b="1" dirty="0">
              <a:solidFill>
                <a:srgbClr val="FF0000"/>
              </a:solidFill>
            </a:endParaRPr>
          </a:p>
        </p:txBody>
      </p:sp>
      <p:sp>
        <p:nvSpPr>
          <p:cNvPr id="21506" name="Tartalom helye 2"/>
          <p:cNvSpPr>
            <a:spLocks noGrp="1"/>
          </p:cNvSpPr>
          <p:nvPr>
            <p:ph idx="1"/>
          </p:nvPr>
        </p:nvSpPr>
        <p:spPr>
          <a:xfrm>
            <a:off x="428625" y="1857375"/>
            <a:ext cx="8258175" cy="4268788"/>
          </a:xfrm>
        </p:spPr>
        <p:txBody>
          <a:bodyPr/>
          <a:lstStyle/>
          <a:p>
            <a:pPr>
              <a:buFont typeface="Wingdings" pitchFamily="2" charset="2"/>
              <a:buChar char="§"/>
            </a:pPr>
            <a:r>
              <a:rPr lang="hu-HU" sz="2000" smtClean="0"/>
              <a:t>„</a:t>
            </a:r>
            <a:r>
              <a:rPr lang="en-US" sz="2000" smtClean="0"/>
              <a:t>Invented” at the 1967 Stockholm revision con</a:t>
            </a:r>
            <a:r>
              <a:rPr lang="hu-HU" sz="2000" smtClean="0"/>
              <a:t>f</a:t>
            </a:r>
            <a:r>
              <a:rPr lang="en-US" sz="2000" smtClean="0"/>
              <a:t>erence ; </a:t>
            </a:r>
            <a:r>
              <a:rPr lang="en-US" sz="2000" b="1" smtClean="0"/>
              <a:t>Art. 9(2)  of the Berne Convention only regarding the right of reproduction</a:t>
            </a:r>
            <a:r>
              <a:rPr lang="en-US" sz="2000" smtClean="0"/>
              <a:t>. </a:t>
            </a:r>
            <a:r>
              <a:rPr lang="en-US" sz="2000" b="1" smtClean="0"/>
              <a:t> </a:t>
            </a:r>
          </a:p>
          <a:p>
            <a:pPr>
              <a:buFont typeface="Wingdings" pitchFamily="2" charset="2"/>
              <a:buChar char="§"/>
            </a:pPr>
            <a:endParaRPr lang="en-US" sz="2000" smtClean="0"/>
          </a:p>
          <a:p>
            <a:pPr>
              <a:buFont typeface="Wingdings" pitchFamily="2" charset="2"/>
              <a:buChar char="§"/>
            </a:pPr>
            <a:r>
              <a:rPr lang="en-US" sz="2000" smtClean="0"/>
              <a:t>Extended by the </a:t>
            </a:r>
            <a:r>
              <a:rPr lang="en-US" sz="2000" b="1" smtClean="0"/>
              <a:t>TRIPS Agreement </a:t>
            </a:r>
            <a:r>
              <a:rPr lang="en-US" sz="2000" smtClean="0"/>
              <a:t>to </a:t>
            </a:r>
            <a:r>
              <a:rPr lang="en-US" sz="2000" b="1" smtClean="0"/>
              <a:t>all economic rights under copyright </a:t>
            </a:r>
            <a:r>
              <a:rPr lang="en-US" sz="2000" smtClean="0"/>
              <a:t>(Art. 13) (but not </a:t>
            </a:r>
            <a:r>
              <a:rPr lang="hu-HU" sz="2000" smtClean="0"/>
              <a:t>to </a:t>
            </a:r>
            <a:r>
              <a:rPr lang="en-US" sz="2000" smtClean="0"/>
              <a:t>related rights; see Art. 14.6) and – with some wording differences – to </a:t>
            </a:r>
            <a:r>
              <a:rPr lang="en-US" sz="2000" b="1" smtClean="0"/>
              <a:t>industrial design rights </a:t>
            </a:r>
            <a:r>
              <a:rPr lang="en-US" sz="2000" smtClean="0"/>
              <a:t>(Art. 26.2) and </a:t>
            </a:r>
            <a:r>
              <a:rPr lang="en-US" sz="2000" b="1" smtClean="0"/>
              <a:t>patent rights</a:t>
            </a:r>
            <a:r>
              <a:rPr lang="en-US" sz="2000" smtClean="0"/>
              <a:t> (Art.30).</a:t>
            </a:r>
          </a:p>
          <a:p>
            <a:pPr>
              <a:buFont typeface="Wingdings" pitchFamily="2" charset="2"/>
              <a:buChar char="§"/>
            </a:pPr>
            <a:endParaRPr lang="en-US" sz="2000" smtClean="0"/>
          </a:p>
          <a:p>
            <a:pPr>
              <a:buFont typeface="Wingdings" pitchFamily="2" charset="2"/>
              <a:buChar char="§"/>
            </a:pPr>
            <a:r>
              <a:rPr lang="en-US" sz="2000" smtClean="0"/>
              <a:t>Extended by the </a:t>
            </a:r>
            <a:r>
              <a:rPr lang="en-US" sz="2000" b="1" smtClean="0"/>
              <a:t>WCT</a:t>
            </a:r>
            <a:r>
              <a:rPr lang="en-US" sz="2000" smtClean="0"/>
              <a:t> to </a:t>
            </a:r>
            <a:r>
              <a:rPr lang="en-US" sz="2000" b="1" smtClean="0"/>
              <a:t>all economic rights </a:t>
            </a:r>
            <a:r>
              <a:rPr lang="en-US" sz="2000" smtClean="0"/>
              <a:t>under copyright (Art. 10) and by the </a:t>
            </a:r>
            <a:r>
              <a:rPr lang="en-US" sz="2000" b="1" smtClean="0"/>
              <a:t>WPPT</a:t>
            </a:r>
            <a:r>
              <a:rPr lang="en-US" sz="2000" smtClean="0"/>
              <a:t> to </a:t>
            </a:r>
            <a:r>
              <a:rPr lang="en-US" sz="2000" b="1" smtClean="0"/>
              <a:t>all economic rights  </a:t>
            </a:r>
            <a:r>
              <a:rPr lang="en-US" sz="2000" smtClean="0"/>
              <a:t>of performers and producers of phonograms (Art. 16).  </a:t>
            </a:r>
          </a:p>
        </p:txBody>
      </p:sp>
      <p:sp>
        <p:nvSpPr>
          <p:cNvPr id="4" name="Dia számának helye 3"/>
          <p:cNvSpPr>
            <a:spLocks noGrp="1"/>
          </p:cNvSpPr>
          <p:nvPr>
            <p:ph type="sldNum" sz="quarter" idx="12"/>
          </p:nvPr>
        </p:nvSpPr>
        <p:spPr/>
        <p:txBody>
          <a:bodyPr/>
          <a:lstStyle/>
          <a:p>
            <a:pPr>
              <a:defRPr/>
            </a:pPr>
            <a:fld id="{E9E22F2E-3ABE-47D5-960E-3D9F724510F3}" type="slidenum">
              <a:rPr lang="hu-HU"/>
              <a:pPr>
                <a:defRPr/>
              </a:pPr>
              <a:t>7</a:t>
            </a:fld>
            <a:endParaRPr lang="hu-HU"/>
          </a:p>
        </p:txBody>
      </p:sp>
      <p:sp>
        <p:nvSpPr>
          <p:cNvPr id="5" name="Élőláb helye 4"/>
          <p:cNvSpPr>
            <a:spLocks noGrp="1"/>
          </p:cNvSpPr>
          <p:nvPr>
            <p:ph type="ftr" sz="quarter" idx="11"/>
          </p:nvPr>
        </p:nvSpPr>
        <p:spPr/>
        <p:txBody>
          <a:bodyPr/>
          <a:lstStyle/>
          <a:p>
            <a:pPr>
              <a:defRPr/>
            </a:pPr>
            <a:r>
              <a:rPr lang="pt-BR"/>
              <a:t>M. Ficsor, Mangalia, August 25-27, 2010</a:t>
            </a:r>
            <a:endParaRPr lang="hu-HU"/>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500063" y="274638"/>
            <a:ext cx="8186737" cy="1368425"/>
          </a:xfrm>
          <a:solidFill>
            <a:schemeClr val="accent6">
              <a:lumMod val="40000"/>
              <a:lumOff val="60000"/>
            </a:schemeClr>
          </a:solidFill>
        </p:spPr>
        <p:txBody>
          <a:bodyPr rtlCol="0">
            <a:noAutofit/>
          </a:bodyPr>
          <a:lstStyle/>
          <a:p>
            <a:pPr fontAlgn="auto">
              <a:spcAft>
                <a:spcPts val="0"/>
              </a:spcAft>
              <a:defRPr/>
            </a:pPr>
            <a:r>
              <a:rPr lang="hu-HU" sz="3200" b="1" dirty="0" err="1" smtClean="0">
                <a:solidFill>
                  <a:srgbClr val="FF0000"/>
                </a:solidFill>
              </a:rPr>
              <a:t>Balancing</a:t>
            </a:r>
            <a:r>
              <a:rPr lang="hu-HU" sz="3200" b="1" dirty="0" smtClean="0">
                <a:solidFill>
                  <a:srgbClr val="FF0000"/>
                </a:solidFill>
              </a:rPr>
              <a:t> of </a:t>
            </a:r>
            <a:r>
              <a:rPr lang="hu-HU" sz="3200" b="1" dirty="0" err="1" smtClean="0">
                <a:solidFill>
                  <a:srgbClr val="FF0000"/>
                </a:solidFill>
              </a:rPr>
              <a:t>interests</a:t>
            </a:r>
            <a:r>
              <a:rPr lang="hu-HU" sz="3200" b="1" dirty="0" smtClean="0">
                <a:solidFill>
                  <a:srgbClr val="FF0000"/>
                </a:solidFill>
              </a:rPr>
              <a:t> – </a:t>
            </a:r>
            <a:br>
              <a:rPr lang="hu-HU" sz="3200" b="1" dirty="0" smtClean="0">
                <a:solidFill>
                  <a:srgbClr val="FF0000"/>
                </a:solidFill>
              </a:rPr>
            </a:br>
            <a:r>
              <a:rPr lang="hu-HU" sz="3200" b="1" dirty="0" err="1" smtClean="0">
                <a:solidFill>
                  <a:srgbClr val="FF0000"/>
                </a:solidFill>
              </a:rPr>
              <a:t>the</a:t>
            </a:r>
            <a:r>
              <a:rPr lang="hu-HU" sz="3200" b="1" dirty="0" smtClean="0">
                <a:solidFill>
                  <a:srgbClr val="FF0000"/>
                </a:solidFill>
              </a:rPr>
              <a:t> „</a:t>
            </a:r>
            <a:r>
              <a:rPr lang="hu-HU" sz="3200" b="1" dirty="0" err="1" smtClean="0">
                <a:solidFill>
                  <a:srgbClr val="FF0000"/>
                </a:solidFill>
              </a:rPr>
              <a:t>three-step</a:t>
            </a:r>
            <a:r>
              <a:rPr lang="hu-HU" sz="3200" b="1" dirty="0" smtClean="0">
                <a:solidFill>
                  <a:srgbClr val="FF0000"/>
                </a:solidFill>
              </a:rPr>
              <a:t> test”  (2) </a:t>
            </a:r>
            <a:endParaRPr lang="hu-HU" sz="3200" dirty="0"/>
          </a:p>
        </p:txBody>
      </p:sp>
      <p:sp>
        <p:nvSpPr>
          <p:cNvPr id="3" name="Tartalom helye 2"/>
          <p:cNvSpPr>
            <a:spLocks noGrp="1"/>
          </p:cNvSpPr>
          <p:nvPr>
            <p:ph idx="1"/>
          </p:nvPr>
        </p:nvSpPr>
        <p:spPr>
          <a:xfrm>
            <a:off x="428625" y="1714500"/>
            <a:ext cx="8258175" cy="4411663"/>
          </a:xfrm>
        </p:spPr>
        <p:txBody>
          <a:bodyPr rtlCol="0">
            <a:normAutofit fontScale="92500" lnSpcReduction="10000"/>
          </a:bodyPr>
          <a:lstStyle/>
          <a:p>
            <a:pPr fontAlgn="auto">
              <a:spcAft>
                <a:spcPts val="0"/>
              </a:spcAft>
              <a:buFont typeface="Wingdings" pitchFamily="2" charset="2"/>
              <a:buChar char="§"/>
              <a:defRPr/>
            </a:pPr>
            <a:endParaRPr lang="hu-HU" sz="2000" b="1" dirty="0" smtClean="0"/>
          </a:p>
          <a:p>
            <a:pPr fontAlgn="auto">
              <a:spcAft>
                <a:spcPts val="0"/>
              </a:spcAft>
              <a:buFont typeface="Wingdings" pitchFamily="2" charset="2"/>
              <a:buChar char="§"/>
              <a:defRPr/>
            </a:pPr>
            <a:r>
              <a:rPr lang="en-US" sz="2000" b="1" dirty="0" smtClean="0"/>
              <a:t>The three „steps”</a:t>
            </a:r>
            <a:r>
              <a:rPr lang="en-US" sz="2000" dirty="0" smtClean="0"/>
              <a:t>(three conditions that exceptions and limitations should fulfill)</a:t>
            </a:r>
            <a:r>
              <a:rPr lang="hu-HU" sz="2000" dirty="0" smtClean="0"/>
              <a:t>:</a:t>
            </a:r>
            <a:endParaRPr lang="en-US" sz="2000" dirty="0" smtClean="0"/>
          </a:p>
          <a:p>
            <a:pPr lvl="1" fontAlgn="auto">
              <a:spcAft>
                <a:spcPts val="0"/>
              </a:spcAft>
              <a:buFont typeface="Wingdings" pitchFamily="2" charset="2"/>
              <a:buChar char="Ø"/>
              <a:defRPr/>
            </a:pPr>
            <a:r>
              <a:rPr lang="en-US" sz="2000" dirty="0" smtClean="0"/>
              <a:t> confined to </a:t>
            </a:r>
            <a:r>
              <a:rPr lang="en-US" sz="2000" b="1" dirty="0" smtClean="0"/>
              <a:t>certain special cases </a:t>
            </a:r>
            <a:r>
              <a:rPr lang="en-US" sz="2000" dirty="0" smtClean="0"/>
              <a:t>(copyright; related rights); </a:t>
            </a:r>
            <a:r>
              <a:rPr lang="en-US" sz="2000" b="1" dirty="0" smtClean="0"/>
              <a:t>limited scope  </a:t>
            </a:r>
            <a:r>
              <a:rPr lang="en-US" sz="2000" dirty="0" smtClean="0"/>
              <a:t>(industrial design and patent rights);</a:t>
            </a:r>
          </a:p>
          <a:p>
            <a:pPr lvl="1" fontAlgn="auto">
              <a:spcAft>
                <a:spcPts val="0"/>
              </a:spcAft>
              <a:buFont typeface="Wingdings" pitchFamily="2" charset="2"/>
              <a:buChar char="Ø"/>
              <a:defRPr/>
            </a:pPr>
            <a:r>
              <a:rPr lang="en-US" sz="2000" b="1" dirty="0" smtClean="0"/>
              <a:t>no conflict  with a normal exploitation </a:t>
            </a:r>
            <a:r>
              <a:rPr lang="en-US" sz="2000" dirty="0" smtClean="0"/>
              <a:t>(in the case of industrial design and patent rights: no unreasonable conflict)</a:t>
            </a:r>
            <a:r>
              <a:rPr lang="hu-HU" sz="2000" dirty="0" smtClean="0"/>
              <a:t>;</a:t>
            </a:r>
            <a:r>
              <a:rPr lang="en-US" sz="2000" dirty="0" smtClean="0"/>
              <a:t> </a:t>
            </a:r>
          </a:p>
          <a:p>
            <a:pPr lvl="1" fontAlgn="auto">
              <a:spcAft>
                <a:spcPts val="0"/>
              </a:spcAft>
              <a:buFont typeface="Wingdings" pitchFamily="2" charset="2"/>
              <a:buChar char="Ø"/>
              <a:defRPr/>
            </a:pPr>
            <a:r>
              <a:rPr lang="en-US" sz="2000" b="1" dirty="0" smtClean="0"/>
              <a:t>no unreasonable prejudice to the legitimate interests of the owners of rights</a:t>
            </a:r>
            <a:r>
              <a:rPr lang="en-US" sz="2000" dirty="0" smtClean="0"/>
              <a:t> (in respect of industrial design and patent rights, it is added: „taking into account of</a:t>
            </a:r>
            <a:r>
              <a:rPr lang="hu-HU" sz="2000" dirty="0" smtClean="0"/>
              <a:t> </a:t>
            </a:r>
            <a:r>
              <a:rPr lang="hu-HU" sz="2000" dirty="0" err="1" smtClean="0"/>
              <a:t>the</a:t>
            </a:r>
            <a:r>
              <a:rPr lang="hu-HU" sz="2000" dirty="0" smtClean="0"/>
              <a:t> </a:t>
            </a:r>
            <a:r>
              <a:rPr lang="hu-HU" sz="2000" dirty="0" err="1" smtClean="0"/>
              <a:t>legitimate</a:t>
            </a:r>
            <a:r>
              <a:rPr lang="hu-HU" sz="2000" dirty="0" smtClean="0"/>
              <a:t> </a:t>
            </a:r>
            <a:r>
              <a:rPr lang="hu-HU" sz="2000" dirty="0" err="1" smtClean="0"/>
              <a:t>intersts</a:t>
            </a:r>
            <a:r>
              <a:rPr lang="hu-HU" sz="2000" dirty="0" smtClean="0"/>
              <a:t> of </a:t>
            </a:r>
            <a:r>
              <a:rPr lang="hu-HU" sz="2000" dirty="0" err="1" smtClean="0"/>
              <a:t>third</a:t>
            </a:r>
            <a:r>
              <a:rPr lang="hu-HU" sz="2000" dirty="0" smtClean="0"/>
              <a:t> </a:t>
            </a:r>
            <a:r>
              <a:rPr lang="hu-HU" sz="2000" dirty="0" err="1" smtClean="0"/>
              <a:t>parties</a:t>
            </a:r>
            <a:r>
              <a:rPr lang="hu-HU" sz="2000" dirty="0" smtClean="0"/>
              <a:t>”). </a:t>
            </a:r>
            <a:endParaRPr lang="en-US" sz="2000" dirty="0" smtClean="0"/>
          </a:p>
          <a:p>
            <a:pPr fontAlgn="auto">
              <a:spcAft>
                <a:spcPts val="0"/>
              </a:spcAft>
              <a:buFont typeface="Wingdings" pitchFamily="2" charset="2"/>
              <a:buChar char="§"/>
              <a:defRPr/>
            </a:pPr>
            <a:r>
              <a:rPr lang="en-US" sz="2000" dirty="0" smtClean="0"/>
              <a:t>Offering </a:t>
            </a:r>
            <a:r>
              <a:rPr lang="en-US" sz="2000" b="1" dirty="0" smtClean="0"/>
              <a:t>sufficient flexibilities for a due balance of interests</a:t>
            </a:r>
            <a:r>
              <a:rPr lang="en-US" sz="2000" dirty="0" smtClean="0"/>
              <a:t>, as also proved by </a:t>
            </a:r>
            <a:r>
              <a:rPr lang="en-US" sz="2000" b="1" dirty="0" smtClean="0"/>
              <a:t>two WTO dispute settlement</a:t>
            </a:r>
            <a:r>
              <a:rPr lang="hu-HU" sz="2000" b="1" dirty="0" smtClean="0"/>
              <a:t> </a:t>
            </a:r>
            <a:r>
              <a:rPr lang="hu-HU" sz="2000" b="1" dirty="0" err="1" smtClean="0"/>
              <a:t>reports</a:t>
            </a:r>
            <a:r>
              <a:rPr lang="en-US" sz="2000" dirty="0" smtClean="0"/>
              <a:t> interpreting the test as provided in Articles 13 and 30 of the TRIPS Agreement: </a:t>
            </a:r>
            <a:endParaRPr lang="hu-HU" sz="2000" dirty="0" smtClean="0"/>
          </a:p>
          <a:p>
            <a:pPr lvl="1" fontAlgn="auto">
              <a:spcAft>
                <a:spcPts val="0"/>
              </a:spcAft>
              <a:buFont typeface="Wingdings" pitchFamily="2" charset="2"/>
              <a:buChar char="Ø"/>
              <a:defRPr/>
            </a:pPr>
            <a:r>
              <a:rPr lang="en-US" sz="2000" dirty="0" smtClean="0"/>
              <a:t>WT/DS114/R of 17 March 2000 (</a:t>
            </a:r>
            <a:r>
              <a:rPr lang="en-US" sz="2000" i="1" dirty="0" smtClean="0"/>
              <a:t>Canada – Patents</a:t>
            </a:r>
            <a:r>
              <a:rPr lang="en-US" sz="2000" dirty="0" smtClean="0"/>
              <a:t>)</a:t>
            </a:r>
            <a:r>
              <a:rPr lang="hu-HU" sz="2000" dirty="0" smtClean="0"/>
              <a:t>;</a:t>
            </a:r>
          </a:p>
          <a:p>
            <a:pPr lvl="1" fontAlgn="auto">
              <a:spcAft>
                <a:spcPts val="0"/>
              </a:spcAft>
              <a:buFont typeface="Wingdings" pitchFamily="2" charset="2"/>
              <a:buChar char="Ø"/>
              <a:defRPr/>
            </a:pPr>
            <a:r>
              <a:rPr lang="en-US" sz="2000" dirty="0" smtClean="0"/>
              <a:t>WT/DS160/R of 15 June 2000 (</a:t>
            </a:r>
            <a:r>
              <a:rPr lang="en-US" sz="2000" i="1" dirty="0" smtClean="0"/>
              <a:t>USA – Copyright</a:t>
            </a:r>
            <a:r>
              <a:rPr lang="en-US" sz="2000" dirty="0" smtClean="0"/>
              <a:t>) </a:t>
            </a:r>
            <a:r>
              <a:rPr lang="hu-HU" sz="2000" dirty="0" smtClean="0"/>
              <a:t>.</a:t>
            </a:r>
            <a:endParaRPr lang="en-US" sz="2000" dirty="0"/>
          </a:p>
        </p:txBody>
      </p:sp>
      <p:sp>
        <p:nvSpPr>
          <p:cNvPr id="4" name="Dia számának helye 3"/>
          <p:cNvSpPr>
            <a:spLocks noGrp="1"/>
          </p:cNvSpPr>
          <p:nvPr>
            <p:ph type="sldNum" sz="quarter" idx="12"/>
          </p:nvPr>
        </p:nvSpPr>
        <p:spPr/>
        <p:txBody>
          <a:bodyPr/>
          <a:lstStyle/>
          <a:p>
            <a:pPr>
              <a:defRPr/>
            </a:pPr>
            <a:fld id="{E1034F09-559A-4460-B593-46F20E616E01}" type="slidenum">
              <a:rPr lang="hu-HU"/>
              <a:pPr>
                <a:defRPr/>
              </a:pPr>
              <a:t>8</a:t>
            </a:fld>
            <a:endParaRPr lang="hu-HU"/>
          </a:p>
        </p:txBody>
      </p:sp>
      <p:sp>
        <p:nvSpPr>
          <p:cNvPr id="5" name="Élőláb helye 4"/>
          <p:cNvSpPr>
            <a:spLocks noGrp="1"/>
          </p:cNvSpPr>
          <p:nvPr>
            <p:ph type="ftr" sz="quarter" idx="11"/>
          </p:nvPr>
        </p:nvSpPr>
        <p:spPr/>
        <p:txBody>
          <a:bodyPr/>
          <a:lstStyle/>
          <a:p>
            <a:pPr>
              <a:defRPr/>
            </a:pPr>
            <a:r>
              <a:rPr lang="pt-BR"/>
              <a:t>M. Ficsor, Mangalia, August 25-27, 2010</a:t>
            </a:r>
            <a:endParaRPr lang="hu-HU"/>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solidFill>
            <a:schemeClr val="accent3">
              <a:lumMod val="40000"/>
              <a:lumOff val="60000"/>
            </a:schemeClr>
          </a:solidFill>
        </p:spPr>
        <p:txBody>
          <a:bodyPr rtlCol="0">
            <a:normAutofit/>
          </a:bodyPr>
          <a:lstStyle/>
          <a:p>
            <a:pPr fontAlgn="auto">
              <a:spcAft>
                <a:spcPts val="0"/>
              </a:spcAft>
              <a:defRPr/>
            </a:pPr>
            <a:r>
              <a:rPr lang="hu-HU" sz="3200" b="1" dirty="0" err="1" smtClean="0">
                <a:solidFill>
                  <a:schemeClr val="tx1">
                    <a:lumMod val="95000"/>
                    <a:lumOff val="5000"/>
                  </a:schemeClr>
                </a:solidFill>
              </a:rPr>
              <a:t>Balancing</a:t>
            </a:r>
            <a:r>
              <a:rPr lang="hu-HU" sz="3200" b="1" dirty="0" smtClean="0">
                <a:solidFill>
                  <a:schemeClr val="tx1">
                    <a:lumMod val="95000"/>
                    <a:lumOff val="5000"/>
                  </a:schemeClr>
                </a:solidFill>
              </a:rPr>
              <a:t> of </a:t>
            </a:r>
            <a:r>
              <a:rPr lang="hu-HU" sz="3200" b="1" dirty="0" err="1" smtClean="0">
                <a:solidFill>
                  <a:schemeClr val="tx1">
                    <a:lumMod val="95000"/>
                    <a:lumOff val="5000"/>
                  </a:schemeClr>
                </a:solidFill>
              </a:rPr>
              <a:t>interests</a:t>
            </a:r>
            <a:r>
              <a:rPr lang="hu-HU" sz="3200" b="1" dirty="0" smtClean="0">
                <a:solidFill>
                  <a:schemeClr val="tx1">
                    <a:lumMod val="95000"/>
                    <a:lumOff val="5000"/>
                  </a:schemeClr>
                </a:solidFill>
              </a:rPr>
              <a:t> – </a:t>
            </a:r>
            <a:r>
              <a:rPr lang="hu-HU" sz="3200" b="1" dirty="0" err="1" smtClean="0">
                <a:solidFill>
                  <a:schemeClr val="tx1">
                    <a:lumMod val="95000"/>
                    <a:lumOff val="5000"/>
                  </a:schemeClr>
                </a:solidFill>
              </a:rPr>
              <a:t>exceptions</a:t>
            </a:r>
            <a:r>
              <a:rPr lang="hu-HU" sz="3200" b="1" dirty="0" smtClean="0">
                <a:solidFill>
                  <a:schemeClr val="tx1">
                    <a:lumMod val="95000"/>
                    <a:lumOff val="5000"/>
                  </a:schemeClr>
                </a:solidFill>
              </a:rPr>
              <a:t> and </a:t>
            </a:r>
            <a:r>
              <a:rPr lang="hu-HU" sz="3200" b="1" dirty="0" err="1" smtClean="0">
                <a:solidFill>
                  <a:schemeClr val="tx1">
                    <a:lumMod val="95000"/>
                    <a:lumOff val="5000"/>
                  </a:schemeClr>
                </a:solidFill>
              </a:rPr>
              <a:t>limitations</a:t>
            </a:r>
            <a:r>
              <a:rPr lang="hu-HU" sz="3200" b="1" dirty="0" smtClean="0">
                <a:solidFill>
                  <a:schemeClr val="tx1">
                    <a:lumMod val="95000"/>
                    <a:lumOff val="5000"/>
                  </a:schemeClr>
                </a:solidFill>
              </a:rPr>
              <a:t> </a:t>
            </a:r>
            <a:r>
              <a:rPr lang="hu-HU" sz="3200" b="1" dirty="0" err="1" smtClean="0">
                <a:solidFill>
                  <a:schemeClr val="tx1">
                    <a:lumMod val="95000"/>
                    <a:lumOff val="5000"/>
                  </a:schemeClr>
                </a:solidFill>
              </a:rPr>
              <a:t>in</a:t>
            </a:r>
            <a:r>
              <a:rPr lang="hu-HU" sz="3200" b="1" dirty="0" smtClean="0">
                <a:solidFill>
                  <a:schemeClr val="tx1">
                    <a:lumMod val="95000"/>
                    <a:lumOff val="5000"/>
                  </a:schemeClr>
                </a:solidFill>
              </a:rPr>
              <a:t> </a:t>
            </a:r>
            <a:r>
              <a:rPr lang="hu-HU" sz="3200" b="1" dirty="0" err="1" smtClean="0">
                <a:solidFill>
                  <a:schemeClr val="tx1">
                    <a:lumMod val="95000"/>
                    <a:lumOff val="5000"/>
                  </a:schemeClr>
                </a:solidFill>
              </a:rPr>
              <a:t>the</a:t>
            </a:r>
            <a:r>
              <a:rPr lang="hu-HU" sz="3200" b="1" dirty="0" smtClean="0">
                <a:solidFill>
                  <a:schemeClr val="tx1">
                    <a:lumMod val="95000"/>
                    <a:lumOff val="5000"/>
                  </a:schemeClr>
                </a:solidFill>
              </a:rPr>
              <a:t> </a:t>
            </a:r>
            <a:r>
              <a:rPr lang="hu-HU" sz="3200" b="1" dirty="0" err="1" smtClean="0">
                <a:solidFill>
                  <a:schemeClr val="tx1">
                    <a:lumMod val="95000"/>
                    <a:lumOff val="5000"/>
                  </a:schemeClr>
                </a:solidFill>
              </a:rPr>
              <a:t>digital</a:t>
            </a:r>
            <a:r>
              <a:rPr lang="hu-HU" sz="3200" b="1" dirty="0" smtClean="0">
                <a:solidFill>
                  <a:schemeClr val="tx1">
                    <a:lumMod val="95000"/>
                    <a:lumOff val="5000"/>
                  </a:schemeClr>
                </a:solidFill>
              </a:rPr>
              <a:t> online </a:t>
            </a:r>
            <a:r>
              <a:rPr lang="hu-HU" sz="3200" b="1" dirty="0" err="1" smtClean="0">
                <a:solidFill>
                  <a:schemeClr val="tx1">
                    <a:lumMod val="95000"/>
                    <a:lumOff val="5000"/>
                  </a:schemeClr>
                </a:solidFill>
              </a:rPr>
              <a:t>environment</a:t>
            </a:r>
            <a:r>
              <a:rPr lang="hu-HU" sz="3200" b="1" dirty="0" smtClean="0">
                <a:solidFill>
                  <a:schemeClr val="tx1">
                    <a:lumMod val="95000"/>
                    <a:lumOff val="5000"/>
                  </a:schemeClr>
                </a:solidFill>
              </a:rPr>
              <a:t>  </a:t>
            </a:r>
            <a:endParaRPr lang="hu-HU" sz="3200" b="1" dirty="0">
              <a:solidFill>
                <a:schemeClr val="tx1">
                  <a:lumMod val="95000"/>
                  <a:lumOff val="5000"/>
                </a:schemeClr>
              </a:solidFill>
            </a:endParaRPr>
          </a:p>
        </p:txBody>
      </p:sp>
      <p:sp>
        <p:nvSpPr>
          <p:cNvPr id="3" name="Tartalom helye 2"/>
          <p:cNvSpPr>
            <a:spLocks noGrp="1"/>
          </p:cNvSpPr>
          <p:nvPr>
            <p:ph idx="1"/>
          </p:nvPr>
        </p:nvSpPr>
        <p:spPr/>
        <p:txBody>
          <a:bodyPr rtlCol="0">
            <a:normAutofit fontScale="40000" lnSpcReduction="20000"/>
          </a:bodyPr>
          <a:lstStyle/>
          <a:p>
            <a:pPr fontAlgn="auto">
              <a:spcAft>
                <a:spcPts val="0"/>
              </a:spcAft>
              <a:buFont typeface="Wingdings" pitchFamily="2" charset="2"/>
              <a:buChar char="§"/>
              <a:defRPr/>
            </a:pPr>
            <a:r>
              <a:rPr lang="en-US" sz="5000" b="1" dirty="0" smtClean="0"/>
              <a:t>Agreed statement concerning Article 10 of the WCT </a:t>
            </a:r>
            <a:r>
              <a:rPr lang="en-US" sz="5000" dirty="0" smtClean="0"/>
              <a:t>(on the „three-step test” concerning cop</a:t>
            </a:r>
            <a:r>
              <a:rPr lang="hu-HU" sz="5000" dirty="0" err="1" smtClean="0"/>
              <a:t>yr</a:t>
            </a:r>
            <a:r>
              <a:rPr lang="en-US" sz="5000" dirty="0" err="1" smtClean="0"/>
              <a:t>ight</a:t>
            </a:r>
            <a:r>
              <a:rPr lang="en-US" sz="5000" dirty="0" smtClean="0"/>
              <a:t>): </a:t>
            </a:r>
            <a:r>
              <a:rPr lang="hu-HU" sz="5000" dirty="0" smtClean="0"/>
              <a:t>„</a:t>
            </a:r>
            <a:r>
              <a:rPr lang="en-US" sz="5000" dirty="0" smtClean="0"/>
              <a:t>It is understood that the provisions of Article 10 permit Contacting Parties to </a:t>
            </a:r>
            <a:r>
              <a:rPr lang="en-US" sz="5000" b="1" dirty="0" smtClean="0"/>
              <a:t>carry forward and appropriately extend into the digital environment limitations and exceptions in their national laws which have been considered applicable under the Berne Convention</a:t>
            </a:r>
            <a:r>
              <a:rPr lang="en-US" sz="5000" dirty="0" smtClean="0"/>
              <a:t>.  Similarly, these provisions should be understood to permit Contracting parties to </a:t>
            </a:r>
            <a:r>
              <a:rPr lang="en-US" sz="5000" b="1" dirty="0" smtClean="0"/>
              <a:t>devise new exceptions and limitations that are appropriate in the digital network environment</a:t>
            </a:r>
            <a:r>
              <a:rPr lang="en-US" sz="5000" dirty="0" smtClean="0"/>
              <a:t>.</a:t>
            </a:r>
          </a:p>
          <a:p>
            <a:pPr fontAlgn="auto">
              <a:spcAft>
                <a:spcPts val="0"/>
              </a:spcAft>
              <a:buFont typeface="Arial" pitchFamily="34" charset="0"/>
              <a:buNone/>
              <a:defRPr/>
            </a:pPr>
            <a:r>
              <a:rPr lang="en-US" sz="4200" dirty="0" smtClean="0"/>
              <a:t>       </a:t>
            </a:r>
            <a:r>
              <a:rPr lang="hu-HU" sz="4200" dirty="0" smtClean="0"/>
              <a:t>„</a:t>
            </a:r>
            <a:r>
              <a:rPr lang="en-US" sz="5000" dirty="0" smtClean="0"/>
              <a:t>It is also understood that Article 10(2) neither reduces nor extends the scope of applicability of the limitations and exceptions permitted by the Berne Convention</a:t>
            </a:r>
            <a:r>
              <a:rPr lang="en-US" sz="4200" dirty="0" smtClean="0"/>
              <a:t>.</a:t>
            </a:r>
            <a:r>
              <a:rPr lang="hu-HU" sz="4200" dirty="0" smtClean="0"/>
              <a:t>”</a:t>
            </a:r>
            <a:endParaRPr lang="en-US" sz="4200" dirty="0" smtClean="0">
              <a:solidFill>
                <a:srgbClr val="FF0000"/>
              </a:solidFill>
            </a:endParaRPr>
          </a:p>
          <a:p>
            <a:pPr fontAlgn="auto">
              <a:spcAft>
                <a:spcPts val="0"/>
              </a:spcAft>
              <a:buFont typeface="Wingdings" pitchFamily="2" charset="2"/>
              <a:buChar char="§"/>
              <a:defRPr/>
            </a:pPr>
            <a:r>
              <a:rPr lang="en-US" sz="5000" b="1" dirty="0" smtClean="0"/>
              <a:t> Agreed statement concerning Article 16 of the WPPT </a:t>
            </a:r>
            <a:r>
              <a:rPr lang="en-US" sz="5000" dirty="0" smtClean="0"/>
              <a:t>(on the „three-step test concerning the rights of performers and producers of phonograms)</a:t>
            </a:r>
            <a:r>
              <a:rPr lang="en-US" sz="5000" b="1" dirty="0" smtClean="0"/>
              <a:t>:  </a:t>
            </a:r>
            <a:r>
              <a:rPr lang="en-US" sz="5000" dirty="0" smtClean="0"/>
              <a:t>The agreed statement concerning Article 10 (on Limitations and Exceptions) of the WIPO Copyright Treaty is </a:t>
            </a:r>
            <a:r>
              <a:rPr lang="en-US" sz="5000" b="1" dirty="0" smtClean="0"/>
              <a:t>applicable </a:t>
            </a:r>
            <a:r>
              <a:rPr lang="en-US" sz="5000" b="1" i="1" dirty="0" smtClean="0"/>
              <a:t>mutatis mutandis </a:t>
            </a:r>
            <a:r>
              <a:rPr lang="en-US" sz="5000" b="1" dirty="0" smtClean="0"/>
              <a:t>also to Article 16 </a:t>
            </a:r>
            <a:r>
              <a:rPr lang="en-US" sz="5000" dirty="0" smtClean="0"/>
              <a:t>(on Limitations and Exceptions) of the WIPO Performances and Phonograms Treaty.  </a:t>
            </a:r>
          </a:p>
          <a:p>
            <a:pPr fontAlgn="auto">
              <a:spcAft>
                <a:spcPts val="0"/>
              </a:spcAft>
              <a:buFont typeface="Wingdings" pitchFamily="2" charset="2"/>
              <a:buChar char="§"/>
              <a:defRPr/>
            </a:pPr>
            <a:endParaRPr lang="hu-HU" dirty="0"/>
          </a:p>
        </p:txBody>
      </p:sp>
      <p:sp>
        <p:nvSpPr>
          <p:cNvPr id="4" name="Dia számának helye 3"/>
          <p:cNvSpPr>
            <a:spLocks noGrp="1"/>
          </p:cNvSpPr>
          <p:nvPr>
            <p:ph type="sldNum" sz="quarter" idx="12"/>
          </p:nvPr>
        </p:nvSpPr>
        <p:spPr/>
        <p:txBody>
          <a:bodyPr/>
          <a:lstStyle/>
          <a:p>
            <a:pPr>
              <a:defRPr/>
            </a:pPr>
            <a:fld id="{85895F55-B265-4DFE-8CE1-E60EEB15EA8D}" type="slidenum">
              <a:rPr lang="hu-HU"/>
              <a:pPr>
                <a:defRPr/>
              </a:pPr>
              <a:t>9</a:t>
            </a:fld>
            <a:endParaRPr lang="hu-HU"/>
          </a:p>
        </p:txBody>
      </p:sp>
      <p:sp>
        <p:nvSpPr>
          <p:cNvPr id="5" name="Élőláb helye 4"/>
          <p:cNvSpPr>
            <a:spLocks noGrp="1"/>
          </p:cNvSpPr>
          <p:nvPr>
            <p:ph type="ftr" sz="quarter" idx="11"/>
          </p:nvPr>
        </p:nvSpPr>
        <p:spPr/>
        <p:txBody>
          <a:bodyPr/>
          <a:lstStyle/>
          <a:p>
            <a:pPr>
              <a:defRPr/>
            </a:pPr>
            <a:r>
              <a:rPr lang="pt-BR"/>
              <a:t>M. Ficsor, Mangalia, August 25-27, 2010</a:t>
            </a:r>
            <a:endParaRPr lang="hu-HU"/>
          </a:p>
        </p:txBody>
      </p:sp>
    </p:spTree>
  </p:cSld>
  <p:clrMapOvr>
    <a:masterClrMapping/>
  </p:clrMapOvr>
</p:sld>
</file>

<file path=ppt/theme/theme1.xml><?xml version="1.0" encoding="utf-8"?>
<a:theme xmlns:a="http://schemas.openxmlformats.org/drawingml/2006/main" name="Office-té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é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é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1831</TotalTime>
  <Words>4008</Words>
  <Application>Microsoft Office PowerPoint</Application>
  <PresentationFormat>On-screen Show (4:3)</PresentationFormat>
  <Paragraphs>247</Paragraphs>
  <Slides>27</Slides>
  <Notes>0</Notes>
  <HiddenSlides>0</HiddenSlides>
  <MMClips>0</MMClips>
  <ScaleCrop>false</ScaleCrop>
  <HeadingPairs>
    <vt:vector size="6" baseType="variant">
      <vt:variant>
        <vt:lpstr>Fonts Used</vt:lpstr>
      </vt:variant>
      <vt:variant>
        <vt:i4>3</vt:i4>
      </vt:variant>
      <vt:variant>
        <vt:lpstr>Design Template</vt:lpstr>
      </vt:variant>
      <vt:variant>
        <vt:i4>1</vt:i4>
      </vt:variant>
      <vt:variant>
        <vt:lpstr>Slide Titles</vt:lpstr>
      </vt:variant>
      <vt:variant>
        <vt:i4>27</vt:i4>
      </vt:variant>
    </vt:vector>
  </HeadingPairs>
  <TitlesOfParts>
    <vt:vector size="31" baseType="lpstr">
      <vt:lpstr>Calibri</vt:lpstr>
      <vt:lpstr>Arial</vt:lpstr>
      <vt:lpstr>Wingdings</vt:lpstr>
      <vt:lpstr>Office-téma</vt:lpstr>
      <vt:lpstr>                       </vt:lpstr>
      <vt:lpstr>Basic conditions of respect for IP     </vt:lpstr>
      <vt:lpstr>Basic conditions of respect for IP </vt:lpstr>
      <vt:lpstr>Balancing of interests – rights corresponding to the social justification of copyright </vt:lpstr>
      <vt:lpstr>Balance of interests – basic considerations regarding exceptions and limitations</vt:lpstr>
      <vt:lpstr>Balancing of interests – specific exceptions and limitations under the Berne Convention</vt:lpstr>
      <vt:lpstr>Balancing of interests –  the „three-step test” (1)  </vt:lpstr>
      <vt:lpstr>Balancing of interests –  the „three-step test”  (2) </vt:lpstr>
      <vt:lpstr>Balancing of interests – exceptions and limitations in the digital online environment  </vt:lpstr>
      <vt:lpstr>Specific exceptions and limitations for  education and library services </vt:lpstr>
      <vt:lpstr>Exceptions and limitations in the digital online environment – WIPO program  </vt:lpstr>
      <vt:lpstr>Digitization of books and other publications (1) </vt:lpstr>
      <vt:lpstr>Digitization of books and other publications (2) </vt:lpstr>
      <vt:lpstr>Digitization and use of „orphan works” – basic considerations and definitions (1) </vt:lpstr>
      <vt:lpstr>Digitization and use of „orphan works” – basic considerations and definitions (2)</vt:lpstr>
      <vt:lpstr>„Orphan works” – „diligent search” as condition of use (1)</vt:lpstr>
      <vt:lpstr>„Orphan works” – „diligent search” as condition of use (2)</vt:lpstr>
      <vt:lpstr>„Orphan works” – Hungarian legislation (1)</vt:lpstr>
      <vt:lpstr>„Orphan works” – Hungarian legislation (2)</vt:lpstr>
      <vt:lpstr>„Orphan works” – Hungarian legislation (3)</vt:lpstr>
      <vt:lpstr>„Orphan works” – Hungarian legislation (4)</vt:lpstr>
      <vt:lpstr>„Orphan works” – Hungarian legislation (5)</vt:lpstr>
      <vt:lpstr>„Creative commons” licenses  facilitating online access (1) </vt:lpstr>
      <vt:lpstr>„Creative commons” licenses  facilitating online access (2)</vt:lpstr>
      <vt:lpstr>„Creative commons” licenses  facilitating online access (3)</vt:lpstr>
      <vt:lpstr>„Creative commons” licenses  facilitating online access (4) </vt:lpstr>
      <vt:lpstr>Slide 27</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EU-China Workshop on Copyright Law    Xiamen, September 24 to 25, 2009               </dc:title>
  <dc:creator>Ficsor Mihály</dc:creator>
  <cp:lastModifiedBy>Frelek</cp:lastModifiedBy>
  <cp:revision>341</cp:revision>
  <dcterms:created xsi:type="dcterms:W3CDTF">2009-09-03T15:23:57Z</dcterms:created>
  <dcterms:modified xsi:type="dcterms:W3CDTF">2010-08-20T11:54:45Z</dcterms:modified>
</cp:coreProperties>
</file>