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9" r:id="rId3"/>
    <p:sldMasterId id="2147483721" r:id="rId4"/>
    <p:sldMasterId id="2147483734" r:id="rId5"/>
  </p:sldMasterIdLst>
  <p:notesMasterIdLst>
    <p:notesMasterId r:id="rId32"/>
  </p:notesMasterIdLst>
  <p:sldIdLst>
    <p:sldId id="281" r:id="rId6"/>
    <p:sldId id="303" r:id="rId7"/>
    <p:sldId id="304" r:id="rId8"/>
    <p:sldId id="306" r:id="rId9"/>
    <p:sldId id="308" r:id="rId10"/>
    <p:sldId id="309" r:id="rId11"/>
    <p:sldId id="310" r:id="rId12"/>
    <p:sldId id="280" r:id="rId13"/>
    <p:sldId id="282" r:id="rId14"/>
    <p:sldId id="283" r:id="rId15"/>
    <p:sldId id="284" r:id="rId16"/>
    <p:sldId id="285" r:id="rId17"/>
    <p:sldId id="286" r:id="rId18"/>
    <p:sldId id="290" r:id="rId19"/>
    <p:sldId id="291" r:id="rId20"/>
    <p:sldId id="292" r:id="rId21"/>
    <p:sldId id="293" r:id="rId22"/>
    <p:sldId id="295" r:id="rId23"/>
    <p:sldId id="307" r:id="rId24"/>
    <p:sldId id="297" r:id="rId25"/>
    <p:sldId id="298" r:id="rId26"/>
    <p:sldId id="289" r:id="rId27"/>
    <p:sldId id="287" r:id="rId28"/>
    <p:sldId id="288" r:id="rId29"/>
    <p:sldId id="294" r:id="rId30"/>
    <p:sldId id="302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ASCO Mariana" initials="VM" lastIdx="0" clrIdx="0">
    <p:extLst>
      <p:ext uri="{19B8F6BF-5375-455C-9EA6-DF929625EA0E}">
        <p15:presenceInfo xmlns:p15="http://schemas.microsoft.com/office/powerpoint/2012/main" userId="S-1-5-21-3637208745-3825800285-422149103-128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A3"/>
    <a:srgbClr val="07077F"/>
    <a:srgbClr val="00FFCC"/>
    <a:srgbClr val="008DF6"/>
    <a:srgbClr val="75C4FF"/>
    <a:srgbClr val="66FFCC"/>
    <a:srgbClr val="47B0FF"/>
    <a:srgbClr val="2DA5FF"/>
    <a:srgbClr val="93C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6" d="100"/>
        <a:sy n="116" d="100"/>
      </p:scale>
      <p:origin x="0" y="-174"/>
    </p:cViewPr>
  </p:sorterViewPr>
  <p:notesViewPr>
    <p:cSldViewPr snapToGrid="0" showGuides="1">
      <p:cViewPr>
        <p:scale>
          <a:sx n="110" d="100"/>
          <a:sy n="110" d="100"/>
        </p:scale>
        <p:origin x="1348" y="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A08BD-1790-4B8C-93B2-F2A4238C16F8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87503-C6C9-40F0-BE70-B838C9DAE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7503-C6C9-40F0-BE70-B838C9DAEE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8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3EFA-9083-41AF-92D1-172F056C37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5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87503-C6C9-40F0-BE70-B838C9DAEE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D688081D-F06C-4E52-A8A1-4E38FE268C78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12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4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89EF4-4420-41B9-BAED-DF3E3318B7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9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32609A-E513-4899-BB29-0077BE1361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5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32609A-E513-4899-BB29-0077BE136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9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32609A-E513-4899-BB29-0077BE136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5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32609A-E513-4899-BB29-0077BE136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5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7194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4" y="38608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282597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800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4" y="38608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310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BA2F79-BCB3-45E3-A123-EF817F3207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58E10-CF62-4165-BFC4-6187F6B03E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54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F89135-F8CF-4538-855C-E97F5230CB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E16BE-4870-42A9-8783-21E6634F0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81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81819C-B434-4825-AAC6-117776059E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31D8D-6618-4A61-A967-9E4842975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351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D85B26-DEC6-407E-B25B-EB0951A2E44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A2663-A6DF-47FB-AA7F-B7ADD3147B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973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714EC9-38A5-4A38-8ED3-486FDEEA54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0D3CC-7841-4E2C-B61C-86CBD88CD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66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C2462F-AABA-4BB7-B1FE-AD23B5E5BD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B2770-586C-4F4E-A9EF-88D4E35E2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35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89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06AE9-9A37-4288-8BBD-A6E9CBE53E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C27B1-3FE6-41A2-8A49-D1398842E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008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84F4F-A379-423F-98CE-9C8852763B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FFB26-A59B-4A62-A758-6D9C1F1F4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112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761D47-F5A7-4799-AF64-1ECB8E8B3C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B914D-3E07-412C-A1D0-633DA2E0E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85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6327F-BEFF-4872-97E5-085F284BC7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2DA0A-7381-44DA-AC1E-69789EEE7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06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73239"/>
            <a:ext cx="10972800" cy="43529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7C3EA5-5193-4154-8330-ED39C19924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7F1AD-8118-4E8E-A31B-EDEFA9DF9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502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4" y="38608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50641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40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88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40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240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25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8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0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48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57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09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30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78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65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4" y="38608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4110853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A0022-C2E7-4165-A397-7BBB7C464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236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874EF-DCC3-40B7-AE1D-89D7496E8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767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53BC5-F51B-4691-B71E-1ABF3907D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60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239"/>
            <a:ext cx="53848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840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A85A1-2E85-4838-B806-53E41AEE7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844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3F711-DF78-4BFF-9642-88C3C22B4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350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03FAB-243E-4D2F-BDE1-E0AFDE59D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378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169C3-C26D-426F-AC5F-04049D4F3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06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4D67-EA57-4B4D-AB1E-A4363811D2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693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BC34-4810-42DD-B143-58CA5BB16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40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64DF4-DC03-4271-A9A6-E2EA61A60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659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A1BF5-4C6C-4911-99A0-7F7A38485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93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284" y="3860800"/>
            <a:ext cx="8534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/>
          </a:p>
        </p:txBody>
      </p:sp>
    </p:spTree>
    <p:extLst>
      <p:ext uri="{BB962C8B-B14F-4D97-AF65-F5344CB8AC3E}">
        <p14:creationId xmlns:p14="http://schemas.microsoft.com/office/powerpoint/2010/main" val="1172382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9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9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27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241"/>
            <a:ext cx="5384800" cy="43529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241"/>
            <a:ext cx="5384800" cy="43529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571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043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1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2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77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7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817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5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2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8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73239"/>
            <a:ext cx="10972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Arial" charset="0"/>
                <a:cs typeface="Arial" charset="0"/>
              </a:defRPr>
            </a:lvl1pPr>
          </a:lstStyle>
          <a:p>
            <a:fld id="{ACC32B3B-2CFF-4B1A-BB36-4CB9F7A024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" descr="  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4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67500B-8E0B-4DDA-A3B9-00EA7B63E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602174-7879-4DBE-9414-0A2036261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73239"/>
            <a:ext cx="10972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FDE4A4E-171F-4674-B1A2-8E076B730A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330F5FF5-6015-472D-8043-AD0FB08DFA8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2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73240"/>
            <a:ext cx="10972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BA0CADAB-110B-4511-A6AC-27F6A32574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7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73239"/>
            <a:ext cx="10972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C56FC2-6C6E-41C6-8E82-47E51798E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6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73241"/>
            <a:ext cx="10972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50" smtClean="0">
                <a:latin typeface="Arial" charset="0"/>
                <a:cs typeface="Arial" charset="0"/>
              </a:defRPr>
            </a:lvl1pPr>
          </a:lstStyle>
          <a:p>
            <a:fld id="{1F82DD13-1543-4E84-BE1B-E794886BC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0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po.int/about-wipo/en/finance/madrid.html" TargetMode="External"/><Relationship Id="rId3" Type="http://schemas.openxmlformats.org/officeDocument/2006/relationships/hyperlink" Target="http://www.wipo.int/madrid/en/#eservices" TargetMode="External"/><Relationship Id="rId7" Type="http://schemas.openxmlformats.org/officeDocument/2006/relationships/hyperlink" Target="http://www.wipo.int/madrid/en/how_to/manage/" TargetMode="Externa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po.int/madrid/en/how_to/monitor/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www.wipo.int/madrid/en/how_to/file/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www.wipo.int/madrid/en/how_to/search/" TargetMode="External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3.wipo.int/contact/en/madrid/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www.wipo.int/madrid/en/webinar/#upcom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wipo.int/podcasts/en/madrid/" TargetMode="External"/><Relationship Id="rId5" Type="http://schemas.openxmlformats.org/officeDocument/2006/relationships/hyperlink" Target="https://www.youtube.com/playlist?list=PLsm_LOEppJax-XDdxsPF7AN8k2CWt076X" TargetMode="External"/><Relationship Id="rId10" Type="http://schemas.openxmlformats.org/officeDocument/2006/relationships/hyperlink" Target="https://www.wipo.int/madrid/en/index.html" TargetMode="External"/><Relationship Id="rId4" Type="http://schemas.openxmlformats.org/officeDocument/2006/relationships/hyperlink" Target="https://www.wipo.int/madrid/en/tutorials.html" TargetMode="External"/><Relationship Id="rId9" Type="http://schemas.openxmlformats.org/officeDocument/2006/relationships/hyperlink" Target="https://www.wipo.int/newsletters-archive/en/madrid_notice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lisbon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https://www.wipo.int/ipadvantage/en/details.jsp?id=115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tk/en/entrepreneurship/index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tk/en/entrepreneurship/index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academy/e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ipdiagnostics/en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publications/en/details.jsp?id=4545&amp;plang=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ublications/en/details.jsp?id=4208&amp;plang=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publications/en/details.jsp?id=4388&amp;plang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5910" y="2513884"/>
            <a:ext cx="10363200" cy="1470025"/>
          </a:xfrm>
        </p:spPr>
        <p:txBody>
          <a:bodyPr/>
          <a:lstStyle/>
          <a:p>
            <a:r>
              <a:rPr lang="en-US" b="1" dirty="0" smtClean="0"/>
              <a:t>IP and Innovation: Trademark and Design Strategies for Entrepreneurs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62194" y="4962013"/>
            <a:ext cx="8534400" cy="1752600"/>
          </a:xfrm>
        </p:spPr>
        <p:txBody>
          <a:bodyPr/>
          <a:lstStyle/>
          <a:p>
            <a:pPr algn="r"/>
            <a:r>
              <a:rPr lang="en-US" dirty="0" smtClean="0"/>
              <a:t>Presentation by the Secretariat to CDIP/28</a:t>
            </a:r>
          </a:p>
          <a:p>
            <a:pPr algn="r"/>
            <a:r>
              <a:rPr lang="en-US" sz="1800" dirty="0" smtClean="0"/>
              <a:t>May 19, 2022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83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10972800" cy="1143000"/>
          </a:xfrm>
        </p:spPr>
        <p:txBody>
          <a:bodyPr/>
          <a:lstStyle/>
          <a:p>
            <a:pPr algn="ctr"/>
            <a:r>
              <a:rPr lang="en-US" dirty="0" smtClean="0"/>
              <a:t>The Madrid System </a:t>
            </a:r>
            <a:br>
              <a:rPr lang="en-US" dirty="0" smtClean="0"/>
            </a:br>
            <a:r>
              <a:rPr lang="en-US" dirty="0" smtClean="0"/>
              <a:t>for International Registration of 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Madrid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090" y="1567290"/>
            <a:ext cx="11234896" cy="4351867"/>
          </a:xfrm>
        </p:spPr>
        <p:txBody>
          <a:bodyPr/>
          <a:lstStyle/>
          <a:p>
            <a:r>
              <a:rPr lang="en-US" dirty="0"/>
              <a:t>One-stop shop </a:t>
            </a:r>
            <a:r>
              <a:rPr lang="en-US" altLang="ja-JP" dirty="0">
                <a:ea typeface="MS PGothic" pitchFamily="34" charset="-128"/>
              </a:rPr>
              <a:t>for SMEs to obtain and maintain protection of their marks in export markets</a:t>
            </a:r>
          </a:p>
          <a:p>
            <a:r>
              <a:rPr lang="en-US" dirty="0" smtClean="0"/>
              <a:t>A convenient and cost-effective solution for registering and managing trademarks worldwide</a:t>
            </a:r>
          </a:p>
          <a:p>
            <a:r>
              <a:rPr lang="en-US" dirty="0" smtClean="0"/>
              <a:t>File a singe application and pay one set of fees for protection in up to 128 countries</a:t>
            </a:r>
          </a:p>
          <a:p>
            <a:r>
              <a:rPr lang="en-US" dirty="0" smtClean="0"/>
              <a:t>Modify, renew or expand your global trademark portfolio through one centralized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1343051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Madrid Online</a:t>
            </a:r>
            <a:r>
              <a:rPr lang="en-US" dirty="0" smtClean="0">
                <a:solidFill>
                  <a:srgbClr val="727E87"/>
                </a:solidFill>
              </a:rPr>
              <a:t> Tools and </a:t>
            </a:r>
            <a:r>
              <a:rPr lang="en-US" dirty="0" smtClean="0">
                <a:ea typeface="+mj-ea"/>
              </a:rPr>
              <a:t>Services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8" y="1604797"/>
            <a:ext cx="12001333" cy="4351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pitchFamily="34" charset="-128"/>
                <a:hlinkClick r:id="rId3"/>
              </a:rPr>
              <a:t>Madrid online services</a:t>
            </a:r>
            <a:r>
              <a:rPr lang="en-US" altLang="en-US" dirty="0">
                <a:ea typeface="ＭＳ Ｐゴシック" pitchFamily="34" charset="-128"/>
              </a:rPr>
              <a:t> are available to </a:t>
            </a:r>
            <a:r>
              <a:rPr lang="en-US" dirty="0" smtClean="0"/>
              <a:t>support </a:t>
            </a:r>
            <a:r>
              <a:rPr lang="en-US" dirty="0"/>
              <a:t>owners throughout the lifecycle of their marks</a:t>
            </a:r>
          </a:p>
          <a:p>
            <a:pPr>
              <a:defRPr/>
            </a:pPr>
            <a:r>
              <a:rPr lang="en-US" altLang="en-US" dirty="0" smtClean="0">
                <a:ea typeface="ＭＳ Ｐゴシック" pitchFamily="34" charset="-128"/>
              </a:rPr>
              <a:t>The Madrid Website provides information on how to </a:t>
            </a:r>
            <a:r>
              <a:rPr lang="en-US" altLang="en-US" dirty="0" smtClean="0">
                <a:ea typeface="ＭＳ Ｐゴシック" pitchFamily="34" charset="-128"/>
                <a:hlinkClick r:id="rId4"/>
              </a:rPr>
              <a:t>search before filing</a:t>
            </a:r>
            <a:r>
              <a:rPr lang="en-US" altLang="en-US" dirty="0" smtClean="0">
                <a:ea typeface="ＭＳ Ｐゴシック" pitchFamily="34" charset="-128"/>
              </a:rPr>
              <a:t>, </a:t>
            </a:r>
            <a:r>
              <a:rPr lang="en-US" altLang="en-US" dirty="0" smtClean="0">
                <a:ea typeface="ＭＳ Ｐゴシック" pitchFamily="34" charset="-128"/>
                <a:hlinkClick r:id="rId5"/>
              </a:rPr>
              <a:t>file an application</a:t>
            </a:r>
            <a:r>
              <a:rPr lang="en-US" altLang="en-US" dirty="0" smtClean="0">
                <a:ea typeface="ＭＳ Ｐゴシック" pitchFamily="34" charset="-128"/>
              </a:rPr>
              <a:t>, </a:t>
            </a:r>
            <a:r>
              <a:rPr lang="en-US" altLang="en-US" dirty="0" smtClean="0">
                <a:ea typeface="ＭＳ Ｐゴシック" pitchFamily="34" charset="-128"/>
                <a:hlinkClick r:id="rId6"/>
              </a:rPr>
              <a:t>monitor</a:t>
            </a:r>
            <a:r>
              <a:rPr lang="en-US" altLang="en-US" dirty="0" smtClean="0">
                <a:ea typeface="ＭＳ Ｐゴシック" pitchFamily="34" charset="-128"/>
              </a:rPr>
              <a:t> and </a:t>
            </a:r>
            <a:r>
              <a:rPr lang="en-US" altLang="en-US" dirty="0" smtClean="0">
                <a:ea typeface="ＭＳ Ｐゴシック" pitchFamily="34" charset="-128"/>
                <a:hlinkClick r:id="rId7"/>
              </a:rPr>
              <a:t>manage registrations</a:t>
            </a:r>
            <a:r>
              <a:rPr lang="en-US" altLang="en-US" dirty="0" smtClean="0">
                <a:ea typeface="ＭＳ Ｐゴシック" pitchFamily="34" charset="-128"/>
              </a:rPr>
              <a:t>, and </a:t>
            </a:r>
            <a:r>
              <a:rPr lang="en-US" altLang="en-US" dirty="0" smtClean="0">
                <a:ea typeface="ＭＳ Ｐゴシック" pitchFamily="34" charset="-128"/>
                <a:hlinkClick r:id="rId8"/>
              </a:rPr>
              <a:t>how to pay</a:t>
            </a:r>
            <a:r>
              <a:rPr lang="en-US" altLang="en-US" dirty="0" smtClean="0">
                <a:ea typeface="ＭＳ Ｐゴシック" pitchFamily="34" charset="-128"/>
              </a:rPr>
              <a:t> fees</a:t>
            </a:r>
          </a:p>
          <a:p>
            <a:pPr>
              <a:buFontTx/>
              <a:buNone/>
              <a:defRPr/>
            </a:pPr>
            <a:endParaRPr lang="en-US" altLang="en-US" sz="1333" dirty="0">
              <a:ea typeface="ＭＳ Ｐゴシック" pitchFamily="34" charset="-128"/>
            </a:endParaRPr>
          </a:p>
          <a:p>
            <a:pPr>
              <a:buFontTx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49157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9" y="4473395"/>
            <a:ext cx="2622549" cy="146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08" y="4457139"/>
            <a:ext cx="2635251" cy="147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79" y="4457138"/>
            <a:ext cx="2633133" cy="147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33" y="4473395"/>
            <a:ext cx="2635249" cy="147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4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E96463E-1906-4F22-8045-F76E49949536}"/>
              </a:ext>
            </a:extLst>
          </p:cNvPr>
          <p:cNvGrpSpPr/>
          <p:nvPr/>
        </p:nvGrpSpPr>
        <p:grpSpPr>
          <a:xfrm>
            <a:off x="1765179" y="4989763"/>
            <a:ext cx="4121444" cy="1243694"/>
            <a:chOff x="5725216" y="4965052"/>
            <a:chExt cx="4121444" cy="1243693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448BBEE-9D4D-412B-AA5B-D8FE96BDB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69" y="4965052"/>
              <a:ext cx="4049091" cy="344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457189" indent="-457189">
                <a:spcBef>
                  <a:spcPct val="20000"/>
                </a:spcBef>
                <a:buBlip>
                  <a:blip r:embed="rId3"/>
                </a:buBlip>
              </a:pPr>
              <a:r>
                <a:rPr lang="fr-FR" sz="3200" kern="0" dirty="0" err="1">
                  <a:solidFill>
                    <a:srgbClr val="000000"/>
                  </a:solidFill>
                  <a:latin typeface="Arial"/>
                  <a:ea typeface="ＭＳ Ｐゴシック" charset="0"/>
                  <a:sym typeface="Source Sans Pro Bold" charset="0"/>
                </a:rPr>
                <a:t>Tutorials</a:t>
              </a:r>
              <a:endParaRPr lang="en-US" sz="3200" kern="0" dirty="0">
                <a:solidFill>
                  <a:srgbClr val="000000"/>
                </a:solidFill>
                <a:latin typeface="Arial"/>
                <a:ea typeface="ＭＳ Ｐゴシック" charset="0"/>
                <a:sym typeface="Source Sans Pro Bold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8FB721-D199-4611-924E-41C028591390}"/>
                </a:ext>
              </a:extLst>
            </p:cNvPr>
            <p:cNvSpPr/>
            <p:nvPr/>
          </p:nvSpPr>
          <p:spPr>
            <a:xfrm>
              <a:off x="5725216" y="5377748"/>
              <a:ext cx="35872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s-ES" altLang="en-US" dirty="0"/>
                <a:t>Play our </a:t>
              </a:r>
              <a:r>
                <a:rPr lang="en-US" altLang="en-US" dirty="0"/>
                <a:t>Madrid</a:t>
              </a:r>
              <a:r>
                <a:rPr lang="es-ES" altLang="en-US" dirty="0"/>
                <a:t> </a:t>
              </a:r>
              <a:r>
                <a:rPr lang="es-ES" altLang="en-US" dirty="0">
                  <a:hlinkClick r:id="rId4"/>
                </a:rPr>
                <a:t>“</a:t>
              </a:r>
              <a:r>
                <a:rPr lang="es-ES" altLang="en-US" dirty="0" err="1">
                  <a:hlinkClick r:id="rId4"/>
                </a:rPr>
                <a:t>How</a:t>
              </a:r>
              <a:r>
                <a:rPr lang="es-ES" altLang="en-US" dirty="0">
                  <a:hlinkClick r:id="rId4"/>
                </a:rPr>
                <a:t>-to” videos and </a:t>
              </a:r>
              <a:r>
                <a:rPr lang="es-ES" altLang="en-US" dirty="0" err="1">
                  <a:hlinkClick r:id="rId4"/>
                </a:rPr>
                <a:t>tutorials</a:t>
              </a:r>
              <a:endParaRPr lang="es-ES" altLang="en-US" dirty="0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8EB3CF2-E728-42AE-92FE-6750D1C03AF2}"/>
              </a:ext>
            </a:extLst>
          </p:cNvPr>
          <p:cNvGrpSpPr/>
          <p:nvPr/>
        </p:nvGrpSpPr>
        <p:grpSpPr>
          <a:xfrm>
            <a:off x="6794103" y="3058653"/>
            <a:ext cx="4672587" cy="1612468"/>
            <a:chOff x="8814882" y="4965053"/>
            <a:chExt cx="6556027" cy="1612469"/>
          </a:xfrm>
        </p:grpSpPr>
        <p:sp>
          <p:nvSpPr>
            <p:cNvPr id="57" name="Rectangle 9">
              <a:extLst>
                <a:ext uri="{FF2B5EF4-FFF2-40B4-BE49-F238E27FC236}">
                  <a16:creationId xmlns:a16="http://schemas.microsoft.com/office/drawing/2014/main" id="{EEBF970E-F08B-4F82-94AA-8666E133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224" y="4965053"/>
              <a:ext cx="6365685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457189" indent="-457189">
                <a:spcBef>
                  <a:spcPct val="20000"/>
                </a:spcBef>
                <a:buBlip>
                  <a:blip r:embed="rId3"/>
                </a:buBlip>
              </a:pPr>
              <a:r>
                <a:rPr lang="fr-FR" sz="3200" kern="0" dirty="0">
                  <a:solidFill>
                    <a:srgbClr val="000000"/>
                  </a:solidFill>
                  <a:latin typeface="Arial"/>
                  <a:ea typeface="ＭＳ Ｐゴシック" charset="0"/>
                  <a:sym typeface="Source Sans Pro Bold" charset="0"/>
                </a:rPr>
                <a:t>Podcast and YouTube</a:t>
              </a:r>
              <a:endParaRPr lang="en-US" sz="3200" kern="0" dirty="0">
                <a:solidFill>
                  <a:srgbClr val="000000"/>
                </a:solidFill>
                <a:latin typeface="Arial"/>
                <a:ea typeface="ＭＳ Ｐゴシック" charset="0"/>
                <a:sym typeface="Source Sans Pro Bold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156636B-0D2F-4C5D-BD7D-734851A5B5AF}"/>
                </a:ext>
              </a:extLst>
            </p:cNvPr>
            <p:cNvSpPr/>
            <p:nvPr/>
          </p:nvSpPr>
          <p:spPr>
            <a:xfrm>
              <a:off x="8814882" y="5377192"/>
              <a:ext cx="6556027" cy="1200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dirty="0">
                  <a:latin typeface="+mj-lt"/>
                  <a:cs typeface="Segoe UI Light" panose="020B0502040204020203" pitchFamily="34" charset="0"/>
                </a:rPr>
                <a:t>Check our WIPO Madrid  </a:t>
              </a:r>
              <a:r>
                <a:rPr lang="en-US" dirty="0">
                  <a:latin typeface="+mj-lt"/>
                  <a:cs typeface="Segoe UI Light" panose="020B0502040204020203" pitchFamily="34" charset="0"/>
                  <a:hlinkClick r:id="rId5"/>
                </a:rPr>
                <a:t>YouTube</a:t>
              </a:r>
              <a:r>
                <a:rPr lang="en-US" dirty="0">
                  <a:latin typeface="+mj-lt"/>
                  <a:cs typeface="Segoe UI Light" panose="020B0502040204020203" pitchFamily="34" charset="0"/>
                </a:rPr>
                <a:t> playlists and listen our </a:t>
              </a:r>
              <a:r>
                <a:rPr lang="en-US" dirty="0">
                  <a:latin typeface="+mj-lt"/>
                  <a:cs typeface="Segoe UI Light" panose="020B0502040204020203" pitchFamily="34" charset="0"/>
                  <a:hlinkClick r:id="rId6"/>
                </a:rPr>
                <a:t>historical podcasts</a:t>
              </a:r>
              <a:endParaRPr lang="en-US" dirty="0">
                <a:latin typeface="+mj-lt"/>
                <a:cs typeface="Segoe UI Light" panose="020B0502040204020203" pitchFamily="34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F9A4FAC-3872-453C-8CF9-121F434DE52B}"/>
              </a:ext>
            </a:extLst>
          </p:cNvPr>
          <p:cNvGrpSpPr/>
          <p:nvPr/>
        </p:nvGrpSpPr>
        <p:grpSpPr>
          <a:xfrm>
            <a:off x="1756339" y="3066360"/>
            <a:ext cx="4221988" cy="1625121"/>
            <a:chOff x="5690159" y="3543048"/>
            <a:chExt cx="4221989" cy="1625121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2B71EDD7-4A12-44E4-A029-EC0936466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154" y="3543048"/>
              <a:ext cx="2965094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457189" indent="-457189">
                <a:spcBef>
                  <a:spcPct val="20000"/>
                </a:spcBef>
                <a:buBlip>
                  <a:blip r:embed="rId3"/>
                </a:buBlip>
                <a:defRPr/>
              </a:pPr>
              <a:r>
                <a:rPr lang="es-ES" sz="3200" kern="0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Webinars</a:t>
              </a:r>
              <a:endParaRPr lang="en-US" sz="3200" b="1" dirty="0"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373C43-B81E-4C35-9F02-DF28F6869395}"/>
                </a:ext>
              </a:extLst>
            </p:cNvPr>
            <p:cNvSpPr/>
            <p:nvPr/>
          </p:nvSpPr>
          <p:spPr>
            <a:xfrm>
              <a:off x="5690159" y="3967840"/>
              <a:ext cx="42219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s-ES" altLang="en-US" dirty="0"/>
                <a:t>Access </a:t>
              </a:r>
              <a:r>
                <a:rPr lang="es-ES" altLang="en-US" dirty="0">
                  <a:hlinkClick r:id="rId7"/>
                </a:rPr>
                <a:t>Madrid Webinars </a:t>
              </a:r>
              <a:r>
                <a:rPr lang="es-ES" altLang="en-US" dirty="0"/>
                <a:t>recordings and stay tuned 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s-ES" altLang="en-US" dirty="0"/>
                <a:t>for new topics 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5FCC66E-06E4-4AC5-BAD4-D74E4E3BF695}"/>
              </a:ext>
            </a:extLst>
          </p:cNvPr>
          <p:cNvGrpSpPr/>
          <p:nvPr/>
        </p:nvGrpSpPr>
        <p:grpSpPr>
          <a:xfrm>
            <a:off x="6901406" y="5109529"/>
            <a:ext cx="5195764" cy="911663"/>
            <a:chOff x="8944255" y="3543049"/>
            <a:chExt cx="6110165" cy="911663"/>
          </a:xfrm>
        </p:grpSpPr>
        <p:sp>
          <p:nvSpPr>
            <p:cNvPr id="59" name="Rectangle 9">
              <a:extLst>
                <a:ext uri="{FF2B5EF4-FFF2-40B4-BE49-F238E27FC236}">
                  <a16:creationId xmlns:a16="http://schemas.microsoft.com/office/drawing/2014/main" id="{40B00B02-FC35-4592-8BC2-4BB9DE4FA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1810" y="3543049"/>
              <a:ext cx="5098212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457189" indent="-457189">
                <a:spcBef>
                  <a:spcPct val="20000"/>
                </a:spcBef>
                <a:buBlip>
                  <a:blip r:embed="rId3"/>
                </a:buBlip>
              </a:pPr>
              <a:r>
                <a:rPr lang="es-ES" sz="3200" kern="0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Questions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31C6DF6-4481-462F-A2F3-16055A64D447}"/>
                </a:ext>
              </a:extLst>
            </p:cNvPr>
            <p:cNvSpPr/>
            <p:nvPr/>
          </p:nvSpPr>
          <p:spPr>
            <a:xfrm>
              <a:off x="8944255" y="3919181"/>
              <a:ext cx="611016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dirty="0">
                  <a:latin typeface="+mj-lt"/>
                  <a:cs typeface="Segoe UI Light" panose="020B0502040204020203" pitchFamily="34" charset="0"/>
                  <a:hlinkClick r:id="rId8"/>
                </a:rPr>
                <a:t>Contact </a:t>
              </a:r>
              <a:r>
                <a:rPr lang="en-GB" dirty="0">
                  <a:latin typeface="+mj-lt"/>
                  <a:cs typeface="Segoe UI Light" panose="020B0502040204020203" pitchFamily="34" charset="0"/>
                  <a:hlinkClick r:id="rId8"/>
                </a:rPr>
                <a:t>us</a:t>
              </a:r>
              <a:r>
                <a:rPr lang="es-ES" dirty="0">
                  <a:latin typeface="+mj-lt"/>
                  <a:cs typeface="Segoe UI Light" panose="020B0502040204020203" pitchFamily="34" charset="0"/>
                </a:rPr>
                <a:t> online </a:t>
              </a:r>
              <a:r>
                <a:rPr lang="es-ES" dirty="0" err="1">
                  <a:latin typeface="+mj-lt"/>
                  <a:cs typeface="Segoe UI Light" panose="020B0502040204020203" pitchFamily="34" charset="0"/>
                </a:rPr>
                <a:t>or</a:t>
              </a:r>
              <a:r>
                <a:rPr lang="es-ES" dirty="0">
                  <a:latin typeface="+mj-lt"/>
                  <a:cs typeface="Segoe UI Light" panose="020B0502040204020203" pitchFamily="34" charset="0"/>
                </a:rPr>
                <a:t> </a:t>
              </a:r>
              <a:r>
                <a:rPr lang="es-ES" dirty="0" err="1">
                  <a:latin typeface="+mj-lt"/>
                  <a:cs typeface="Segoe UI Light" panose="020B0502040204020203" pitchFamily="34" charset="0"/>
                </a:rPr>
                <a:t>by</a:t>
              </a:r>
              <a:r>
                <a:rPr lang="es-ES" dirty="0">
                  <a:latin typeface="+mj-lt"/>
                  <a:cs typeface="Segoe UI Light" panose="020B0502040204020203" pitchFamily="34" charset="0"/>
                </a:rPr>
                <a:t> </a:t>
              </a:r>
              <a:r>
                <a:rPr lang="es-ES" dirty="0" err="1">
                  <a:latin typeface="+mj-lt"/>
                  <a:cs typeface="Segoe UI Light" panose="020B0502040204020203" pitchFamily="34" charset="0"/>
                </a:rPr>
                <a:t>phone</a:t>
              </a:r>
              <a:endParaRPr lang="en-US" dirty="0">
                <a:latin typeface="+mj-lt"/>
                <a:cs typeface="Segoe UI Light" panose="020B0502040204020203" pitchFamily="34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9FA3517-8E2A-48DD-93E3-EC6B536E85F7}"/>
              </a:ext>
            </a:extLst>
          </p:cNvPr>
          <p:cNvGrpSpPr/>
          <p:nvPr/>
        </p:nvGrpSpPr>
        <p:grpSpPr>
          <a:xfrm>
            <a:off x="6794102" y="1401786"/>
            <a:ext cx="4482257" cy="932490"/>
            <a:chOff x="8946563" y="2141622"/>
            <a:chExt cx="4482259" cy="932488"/>
          </a:xfrm>
        </p:grpSpPr>
        <p:sp>
          <p:nvSpPr>
            <p:cNvPr id="61" name="Rectangle 9">
              <a:extLst>
                <a:ext uri="{FF2B5EF4-FFF2-40B4-BE49-F238E27FC236}">
                  <a16:creationId xmlns:a16="http://schemas.microsoft.com/office/drawing/2014/main" id="{64845EF4-826A-4C71-AE7A-5D70782C3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6313" y="2141622"/>
              <a:ext cx="4057710" cy="424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457189" indent="-457189">
                <a:spcBef>
                  <a:spcPct val="20000"/>
                </a:spcBef>
                <a:buBlip>
                  <a:blip r:embed="rId3"/>
                </a:buBlip>
              </a:pPr>
              <a:r>
                <a:rPr lang="fr-CH" sz="3200" kern="0" dirty="0">
                  <a:solidFill>
                    <a:srgbClr val="000000"/>
                  </a:solidFill>
                  <a:latin typeface="Arial"/>
                  <a:ea typeface="ＭＳ Ｐゴシック" charset="0"/>
                  <a:sym typeface="Source Sans Pro Bold" charset="0"/>
                </a:rPr>
                <a:t>Madrid News</a:t>
              </a:r>
              <a:endParaRPr lang="id-ID" sz="3200" kern="0" dirty="0">
                <a:solidFill>
                  <a:srgbClr val="000000"/>
                </a:solidFill>
                <a:latin typeface="Arial"/>
                <a:ea typeface="ＭＳ Ｐゴシック" charset="0"/>
                <a:sym typeface="Source Sans Pro Bold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446C7FF-C266-40F0-B291-0EC8B852F8E9}"/>
                </a:ext>
              </a:extLst>
            </p:cNvPr>
            <p:cNvSpPr/>
            <p:nvPr/>
          </p:nvSpPr>
          <p:spPr>
            <a:xfrm>
              <a:off x="8946563" y="2612446"/>
              <a:ext cx="4482259" cy="461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dirty="0"/>
                <a:t>Subscribe to </a:t>
              </a:r>
              <a:r>
                <a:rPr lang="en-US" dirty="0">
                  <a:latin typeface="+mj-lt"/>
                  <a:cs typeface="Segoe UI Light" panose="020B0502040204020203" pitchFamily="34" charset="0"/>
                  <a:hlinkClick r:id="rId9"/>
                </a:rPr>
                <a:t>Madrid News</a:t>
              </a:r>
              <a:r>
                <a:rPr lang="en-US" dirty="0">
                  <a:latin typeface="+mj-lt"/>
                  <a:cs typeface="Segoe UI Light" panose="020B0502040204020203" pitchFamily="34" charset="0"/>
                </a:rPr>
                <a:t> </a:t>
              </a:r>
              <a:endParaRPr lang="en-AU" dirty="0">
                <a:latin typeface="+mj-lt"/>
                <a:cs typeface="Segoe UI Light" panose="020B0502040204020203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7E5078C-E49E-40DD-BFD7-57A5B7434CDF}"/>
              </a:ext>
            </a:extLst>
          </p:cNvPr>
          <p:cNvGrpSpPr>
            <a:grpSpLocks noChangeAspect="1"/>
          </p:cNvGrpSpPr>
          <p:nvPr/>
        </p:nvGrpSpPr>
        <p:grpSpPr>
          <a:xfrm>
            <a:off x="5718472" y="1644589"/>
            <a:ext cx="864000" cy="756044"/>
            <a:chOff x="14350172" y="8577238"/>
            <a:chExt cx="554105" cy="484296"/>
          </a:xfrm>
          <a:solidFill>
            <a:srgbClr val="7F7F7F"/>
          </a:solidFill>
        </p:grpSpPr>
        <p:sp>
          <p:nvSpPr>
            <p:cNvPr id="116" name="Freeform 244">
              <a:extLst>
                <a:ext uri="{FF2B5EF4-FFF2-40B4-BE49-F238E27FC236}">
                  <a16:creationId xmlns:a16="http://schemas.microsoft.com/office/drawing/2014/main" id="{25DE9911-F1AF-4D11-9A29-42AD38FE2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0172" y="8577238"/>
              <a:ext cx="554105" cy="431940"/>
            </a:xfrm>
            <a:custGeom>
              <a:avLst/>
              <a:gdLst>
                <a:gd name="T0" fmla="*/ 254 w 254"/>
                <a:gd name="T1" fmla="*/ 198 h 198"/>
                <a:gd name="T2" fmla="*/ 242 w 254"/>
                <a:gd name="T3" fmla="*/ 198 h 198"/>
                <a:gd name="T4" fmla="*/ 180 w 254"/>
                <a:gd name="T5" fmla="*/ 150 h 198"/>
                <a:gd name="T6" fmla="*/ 26 w 254"/>
                <a:gd name="T7" fmla="*/ 150 h 198"/>
                <a:gd name="T8" fmla="*/ 0 w 254"/>
                <a:gd name="T9" fmla="*/ 125 h 198"/>
                <a:gd name="T10" fmla="*/ 0 w 254"/>
                <a:gd name="T11" fmla="*/ 74 h 198"/>
                <a:gd name="T12" fmla="*/ 26 w 254"/>
                <a:gd name="T13" fmla="*/ 47 h 198"/>
                <a:gd name="T14" fmla="*/ 180 w 254"/>
                <a:gd name="T15" fmla="*/ 47 h 198"/>
                <a:gd name="T16" fmla="*/ 242 w 254"/>
                <a:gd name="T17" fmla="*/ 0 h 198"/>
                <a:gd name="T18" fmla="*/ 254 w 254"/>
                <a:gd name="T19" fmla="*/ 0 h 198"/>
                <a:gd name="T20" fmla="*/ 254 w 254"/>
                <a:gd name="T21" fmla="*/ 198 h 198"/>
                <a:gd name="T22" fmla="*/ 244 w 254"/>
                <a:gd name="T23" fmla="*/ 190 h 198"/>
                <a:gd name="T24" fmla="*/ 246 w 254"/>
                <a:gd name="T25" fmla="*/ 190 h 198"/>
                <a:gd name="T26" fmla="*/ 246 w 254"/>
                <a:gd name="T27" fmla="*/ 8 h 198"/>
                <a:gd name="T28" fmla="*/ 244 w 254"/>
                <a:gd name="T29" fmla="*/ 8 h 198"/>
                <a:gd name="T30" fmla="*/ 182 w 254"/>
                <a:gd name="T31" fmla="*/ 55 h 198"/>
                <a:gd name="T32" fmla="*/ 30 w 254"/>
                <a:gd name="T33" fmla="*/ 55 h 198"/>
                <a:gd name="T34" fmla="*/ 8 w 254"/>
                <a:gd name="T35" fmla="*/ 77 h 198"/>
                <a:gd name="T36" fmla="*/ 8 w 254"/>
                <a:gd name="T37" fmla="*/ 122 h 198"/>
                <a:gd name="T38" fmla="*/ 30 w 254"/>
                <a:gd name="T39" fmla="*/ 143 h 198"/>
                <a:gd name="T40" fmla="*/ 182 w 254"/>
                <a:gd name="T41" fmla="*/ 143 h 198"/>
                <a:gd name="T42" fmla="*/ 244 w 254"/>
                <a:gd name="T43" fmla="*/ 19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4" h="198">
                  <a:moveTo>
                    <a:pt x="254" y="198"/>
                  </a:moveTo>
                  <a:lnTo>
                    <a:pt x="242" y="198"/>
                  </a:lnTo>
                  <a:lnTo>
                    <a:pt x="180" y="150"/>
                  </a:lnTo>
                  <a:lnTo>
                    <a:pt x="26" y="150"/>
                  </a:lnTo>
                  <a:lnTo>
                    <a:pt x="0" y="125"/>
                  </a:lnTo>
                  <a:lnTo>
                    <a:pt x="0" y="74"/>
                  </a:lnTo>
                  <a:lnTo>
                    <a:pt x="26" y="47"/>
                  </a:lnTo>
                  <a:lnTo>
                    <a:pt x="180" y="47"/>
                  </a:lnTo>
                  <a:lnTo>
                    <a:pt x="242" y="0"/>
                  </a:lnTo>
                  <a:lnTo>
                    <a:pt x="254" y="0"/>
                  </a:lnTo>
                  <a:lnTo>
                    <a:pt x="254" y="198"/>
                  </a:lnTo>
                  <a:close/>
                  <a:moveTo>
                    <a:pt x="244" y="190"/>
                  </a:moveTo>
                  <a:lnTo>
                    <a:pt x="246" y="190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182" y="55"/>
                  </a:lnTo>
                  <a:lnTo>
                    <a:pt x="30" y="55"/>
                  </a:lnTo>
                  <a:lnTo>
                    <a:pt x="8" y="77"/>
                  </a:lnTo>
                  <a:lnTo>
                    <a:pt x="8" y="122"/>
                  </a:lnTo>
                  <a:lnTo>
                    <a:pt x="30" y="143"/>
                  </a:lnTo>
                  <a:lnTo>
                    <a:pt x="182" y="143"/>
                  </a:lnTo>
                  <a:lnTo>
                    <a:pt x="244" y="1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17" name="Freeform 245">
              <a:extLst>
                <a:ext uri="{FF2B5EF4-FFF2-40B4-BE49-F238E27FC236}">
                  <a16:creationId xmlns:a16="http://schemas.microsoft.com/office/drawing/2014/main" id="{8B3FB505-5D15-4EF8-AACF-671D77FEC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1796" y="8893558"/>
              <a:ext cx="157069" cy="167976"/>
            </a:xfrm>
            <a:custGeom>
              <a:avLst/>
              <a:gdLst>
                <a:gd name="T0" fmla="*/ 32 w 72"/>
                <a:gd name="T1" fmla="*/ 77 h 77"/>
                <a:gd name="T2" fmla="*/ 0 w 72"/>
                <a:gd name="T3" fmla="*/ 77 h 77"/>
                <a:gd name="T4" fmla="*/ 30 w 72"/>
                <a:gd name="T5" fmla="*/ 0 h 77"/>
                <a:gd name="T6" fmla="*/ 38 w 72"/>
                <a:gd name="T7" fmla="*/ 3 h 77"/>
                <a:gd name="T8" fmla="*/ 12 w 72"/>
                <a:gd name="T9" fmla="*/ 69 h 77"/>
                <a:gd name="T10" fmla="*/ 28 w 72"/>
                <a:gd name="T11" fmla="*/ 69 h 77"/>
                <a:gd name="T12" fmla="*/ 65 w 72"/>
                <a:gd name="T13" fmla="*/ 0 h 77"/>
                <a:gd name="T14" fmla="*/ 72 w 72"/>
                <a:gd name="T15" fmla="*/ 3 h 77"/>
                <a:gd name="T16" fmla="*/ 32 w 72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7">
                  <a:moveTo>
                    <a:pt x="32" y="77"/>
                  </a:moveTo>
                  <a:lnTo>
                    <a:pt x="0" y="77"/>
                  </a:lnTo>
                  <a:lnTo>
                    <a:pt x="30" y="0"/>
                  </a:lnTo>
                  <a:lnTo>
                    <a:pt x="38" y="3"/>
                  </a:lnTo>
                  <a:lnTo>
                    <a:pt x="12" y="69"/>
                  </a:lnTo>
                  <a:lnTo>
                    <a:pt x="28" y="69"/>
                  </a:lnTo>
                  <a:lnTo>
                    <a:pt x="65" y="0"/>
                  </a:lnTo>
                  <a:lnTo>
                    <a:pt x="72" y="3"/>
                  </a:lnTo>
                  <a:lnTo>
                    <a:pt x="32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18" name="Rectangle 246">
              <a:extLst>
                <a:ext uri="{FF2B5EF4-FFF2-40B4-BE49-F238E27FC236}">
                  <a16:creationId xmlns:a16="http://schemas.microsoft.com/office/drawing/2014/main" id="{E7FCD529-00D8-4BFF-AC8C-B00B7EF5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4485" y="8688495"/>
              <a:ext cx="17452" cy="20724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19" name="Rectangle 247">
              <a:extLst>
                <a:ext uri="{FF2B5EF4-FFF2-40B4-BE49-F238E27FC236}">
                  <a16:creationId xmlns:a16="http://schemas.microsoft.com/office/drawing/2014/main" id="{7C758AD0-C83F-47AE-97D1-A05EE6F54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53402" y="8688495"/>
              <a:ext cx="17452" cy="20724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sp>
        <p:nvSpPr>
          <p:cNvPr id="76" name="Title 1"/>
          <p:cNvSpPr txBox="1">
            <a:spLocks/>
          </p:cNvSpPr>
          <p:nvPr/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sz="4800" dirty="0">
                <a:ea typeface="+mj-ea"/>
              </a:rPr>
              <a:t>Stay</a:t>
            </a:r>
            <a:r>
              <a:rPr lang="es-ES" sz="4800" dirty="0">
                <a:solidFill>
                  <a:srgbClr val="727E87"/>
                </a:solidFill>
              </a:rPr>
              <a:t> </a:t>
            </a:r>
            <a:r>
              <a:rPr lang="en-CA" sz="4800" dirty="0">
                <a:ea typeface="+mj-ea"/>
              </a:rPr>
              <a:t>informed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645192" y="1590611"/>
            <a:ext cx="864000" cy="864000"/>
            <a:chOff x="7464420" y="1515605"/>
            <a:chExt cx="546685" cy="546685"/>
          </a:xfrm>
        </p:grpSpPr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A891E7D6-13B1-4BF2-BD66-F21683B93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4420" y="1515605"/>
              <a:ext cx="546685" cy="546685"/>
            </a:xfrm>
            <a:custGeom>
              <a:avLst/>
              <a:gdLst>
                <a:gd name="T0" fmla="*/ 128 w 256"/>
                <a:gd name="T1" fmla="*/ 257 h 257"/>
                <a:gd name="T2" fmla="*/ 0 w 256"/>
                <a:gd name="T3" fmla="*/ 129 h 257"/>
                <a:gd name="T4" fmla="*/ 128 w 256"/>
                <a:gd name="T5" fmla="*/ 0 h 257"/>
                <a:gd name="T6" fmla="*/ 256 w 256"/>
                <a:gd name="T7" fmla="*/ 129 h 257"/>
                <a:gd name="T8" fmla="*/ 128 w 256"/>
                <a:gd name="T9" fmla="*/ 257 h 257"/>
                <a:gd name="T10" fmla="*/ 128 w 256"/>
                <a:gd name="T11" fmla="*/ 8 h 257"/>
                <a:gd name="T12" fmla="*/ 8 w 256"/>
                <a:gd name="T13" fmla="*/ 129 h 257"/>
                <a:gd name="T14" fmla="*/ 128 w 256"/>
                <a:gd name="T15" fmla="*/ 249 h 257"/>
                <a:gd name="T16" fmla="*/ 248 w 256"/>
                <a:gd name="T17" fmla="*/ 129 h 257"/>
                <a:gd name="T18" fmla="*/ 128 w 256"/>
                <a:gd name="T19" fmla="*/ 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7">
                  <a:moveTo>
                    <a:pt x="128" y="257"/>
                  </a:moveTo>
                  <a:cubicBezTo>
                    <a:pt x="57" y="257"/>
                    <a:pt x="0" y="200"/>
                    <a:pt x="0" y="129"/>
                  </a:cubicBezTo>
                  <a:cubicBezTo>
                    <a:pt x="0" y="58"/>
                    <a:pt x="57" y="0"/>
                    <a:pt x="128" y="0"/>
                  </a:cubicBezTo>
                  <a:cubicBezTo>
                    <a:pt x="199" y="0"/>
                    <a:pt x="256" y="58"/>
                    <a:pt x="256" y="129"/>
                  </a:cubicBezTo>
                  <a:cubicBezTo>
                    <a:pt x="256" y="200"/>
                    <a:pt x="199" y="257"/>
                    <a:pt x="128" y="257"/>
                  </a:cubicBezTo>
                  <a:close/>
                  <a:moveTo>
                    <a:pt x="128" y="8"/>
                  </a:moveTo>
                  <a:cubicBezTo>
                    <a:pt x="62" y="8"/>
                    <a:pt x="8" y="62"/>
                    <a:pt x="8" y="129"/>
                  </a:cubicBezTo>
                  <a:cubicBezTo>
                    <a:pt x="8" y="195"/>
                    <a:pt x="62" y="249"/>
                    <a:pt x="128" y="249"/>
                  </a:cubicBezTo>
                  <a:cubicBezTo>
                    <a:pt x="194" y="249"/>
                    <a:pt x="248" y="195"/>
                    <a:pt x="248" y="129"/>
                  </a:cubicBezTo>
                  <a:cubicBezTo>
                    <a:pt x="248" y="62"/>
                    <a:pt x="194" y="8"/>
                    <a:pt x="128" y="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1" name="Rectangle 86">
              <a:extLst>
                <a:ext uri="{FF2B5EF4-FFF2-40B4-BE49-F238E27FC236}">
                  <a16:creationId xmlns:a16="http://schemas.microsoft.com/office/drawing/2014/main" id="{7110F06B-B637-440C-8600-394FE7ABB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0930" y="1525855"/>
              <a:ext cx="17084" cy="52960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2" name="Rectangle 87">
              <a:extLst>
                <a:ext uri="{FF2B5EF4-FFF2-40B4-BE49-F238E27FC236}">
                  <a16:creationId xmlns:a16="http://schemas.microsoft.com/office/drawing/2014/main" id="{801DC5E3-B298-4D5C-AC10-8CF00AF13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4671" y="1782113"/>
              <a:ext cx="529601" cy="1708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3DE57338-1414-486A-9491-78670E84E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259" y="1519022"/>
              <a:ext cx="133255" cy="543268"/>
            </a:xfrm>
            <a:custGeom>
              <a:avLst/>
              <a:gdLst>
                <a:gd name="T0" fmla="*/ 58 w 63"/>
                <a:gd name="T1" fmla="*/ 254 h 254"/>
                <a:gd name="T2" fmla="*/ 0 w 63"/>
                <a:gd name="T3" fmla="*/ 127 h 254"/>
                <a:gd name="T4" fmla="*/ 58 w 63"/>
                <a:gd name="T5" fmla="*/ 0 h 254"/>
                <a:gd name="T6" fmla="*/ 63 w 63"/>
                <a:gd name="T7" fmla="*/ 6 h 254"/>
                <a:gd name="T8" fmla="*/ 8 w 63"/>
                <a:gd name="T9" fmla="*/ 127 h 254"/>
                <a:gd name="T10" fmla="*/ 63 w 63"/>
                <a:gd name="T11" fmla="*/ 248 h 254"/>
                <a:gd name="T12" fmla="*/ 58 w 63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254">
                  <a:moveTo>
                    <a:pt x="58" y="254"/>
                  </a:moveTo>
                  <a:cubicBezTo>
                    <a:pt x="55" y="252"/>
                    <a:pt x="0" y="208"/>
                    <a:pt x="0" y="127"/>
                  </a:cubicBezTo>
                  <a:cubicBezTo>
                    <a:pt x="0" y="46"/>
                    <a:pt x="55" y="2"/>
                    <a:pt x="58" y="0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6"/>
                    <a:pt x="8" y="50"/>
                    <a:pt x="8" y="127"/>
                  </a:cubicBezTo>
                  <a:cubicBezTo>
                    <a:pt x="8" y="204"/>
                    <a:pt x="62" y="247"/>
                    <a:pt x="63" y="248"/>
                  </a:cubicBezTo>
                  <a:lnTo>
                    <a:pt x="58" y="25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98DD25D1-14A2-45A0-8F6A-C3E2F073A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30" y="1519022"/>
              <a:ext cx="133255" cy="543268"/>
            </a:xfrm>
            <a:custGeom>
              <a:avLst/>
              <a:gdLst>
                <a:gd name="T0" fmla="*/ 5 w 62"/>
                <a:gd name="T1" fmla="*/ 254 h 254"/>
                <a:gd name="T2" fmla="*/ 0 w 62"/>
                <a:gd name="T3" fmla="*/ 248 h 254"/>
                <a:gd name="T4" fmla="*/ 54 w 62"/>
                <a:gd name="T5" fmla="*/ 127 h 254"/>
                <a:gd name="T6" fmla="*/ 0 w 62"/>
                <a:gd name="T7" fmla="*/ 6 h 254"/>
                <a:gd name="T8" fmla="*/ 5 w 62"/>
                <a:gd name="T9" fmla="*/ 0 h 254"/>
                <a:gd name="T10" fmla="*/ 62 w 62"/>
                <a:gd name="T11" fmla="*/ 127 h 254"/>
                <a:gd name="T12" fmla="*/ 5 w 62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54">
                  <a:moveTo>
                    <a:pt x="5" y="254"/>
                  </a:moveTo>
                  <a:cubicBezTo>
                    <a:pt x="0" y="248"/>
                    <a:pt x="0" y="248"/>
                    <a:pt x="0" y="248"/>
                  </a:cubicBezTo>
                  <a:cubicBezTo>
                    <a:pt x="0" y="247"/>
                    <a:pt x="54" y="204"/>
                    <a:pt x="54" y="127"/>
                  </a:cubicBezTo>
                  <a:cubicBezTo>
                    <a:pt x="54" y="50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2"/>
                    <a:pt x="62" y="46"/>
                    <a:pt x="62" y="127"/>
                  </a:cubicBezTo>
                  <a:cubicBezTo>
                    <a:pt x="62" y="208"/>
                    <a:pt x="7" y="252"/>
                    <a:pt x="5" y="254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2B3C8D37-5118-47F2-8400-76F9E8D62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5923" y="1614692"/>
              <a:ext cx="427097" cy="99086"/>
            </a:xfrm>
            <a:custGeom>
              <a:avLst/>
              <a:gdLst>
                <a:gd name="T0" fmla="*/ 100 w 200"/>
                <a:gd name="T1" fmla="*/ 46 h 46"/>
                <a:gd name="T2" fmla="*/ 0 w 200"/>
                <a:gd name="T3" fmla="*/ 4 h 46"/>
                <a:gd name="T4" fmla="*/ 8 w 200"/>
                <a:gd name="T5" fmla="*/ 0 h 46"/>
                <a:gd name="T6" fmla="*/ 100 w 200"/>
                <a:gd name="T7" fmla="*/ 38 h 46"/>
                <a:gd name="T8" fmla="*/ 192 w 200"/>
                <a:gd name="T9" fmla="*/ 0 h 46"/>
                <a:gd name="T10" fmla="*/ 200 w 200"/>
                <a:gd name="T11" fmla="*/ 4 h 46"/>
                <a:gd name="T12" fmla="*/ 100 w 200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6">
                  <a:moveTo>
                    <a:pt x="100" y="46"/>
                  </a:moveTo>
                  <a:cubicBezTo>
                    <a:pt x="22" y="46"/>
                    <a:pt x="1" y="5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28" y="38"/>
                    <a:pt x="100" y="38"/>
                  </a:cubicBezTo>
                  <a:cubicBezTo>
                    <a:pt x="173" y="38"/>
                    <a:pt x="192" y="0"/>
                    <a:pt x="192" y="0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9" y="5"/>
                    <a:pt x="178" y="46"/>
                    <a:pt x="100" y="46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4F86D559-6AA4-4E28-9003-CA637C623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5923" y="1867533"/>
              <a:ext cx="427097" cy="95670"/>
            </a:xfrm>
            <a:custGeom>
              <a:avLst/>
              <a:gdLst>
                <a:gd name="T0" fmla="*/ 192 w 200"/>
                <a:gd name="T1" fmla="*/ 46 h 46"/>
                <a:gd name="T2" fmla="*/ 100 w 200"/>
                <a:gd name="T3" fmla="*/ 8 h 46"/>
                <a:gd name="T4" fmla="*/ 8 w 200"/>
                <a:gd name="T5" fmla="*/ 46 h 46"/>
                <a:gd name="T6" fmla="*/ 0 w 200"/>
                <a:gd name="T7" fmla="*/ 42 h 46"/>
                <a:gd name="T8" fmla="*/ 100 w 200"/>
                <a:gd name="T9" fmla="*/ 0 h 46"/>
                <a:gd name="T10" fmla="*/ 200 w 200"/>
                <a:gd name="T11" fmla="*/ 42 h 46"/>
                <a:gd name="T12" fmla="*/ 192 w 200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6">
                  <a:moveTo>
                    <a:pt x="192" y="46"/>
                  </a:moveTo>
                  <a:cubicBezTo>
                    <a:pt x="192" y="45"/>
                    <a:pt x="172" y="8"/>
                    <a:pt x="100" y="8"/>
                  </a:cubicBezTo>
                  <a:cubicBezTo>
                    <a:pt x="27" y="8"/>
                    <a:pt x="8" y="45"/>
                    <a:pt x="8" y="4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0"/>
                    <a:pt x="22" y="0"/>
                    <a:pt x="100" y="0"/>
                  </a:cubicBezTo>
                  <a:cubicBezTo>
                    <a:pt x="178" y="0"/>
                    <a:pt x="199" y="40"/>
                    <a:pt x="200" y="42"/>
                  </a:cubicBezTo>
                  <a:lnTo>
                    <a:pt x="192" y="46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grpSp>
        <p:nvGrpSpPr>
          <p:cNvPr id="149" name="Group 148"/>
          <p:cNvGrpSpPr>
            <a:grpSpLocks noChangeAspect="1"/>
          </p:cNvGrpSpPr>
          <p:nvPr/>
        </p:nvGrpSpPr>
        <p:grpSpPr>
          <a:xfrm>
            <a:off x="523746" y="3376480"/>
            <a:ext cx="1106893" cy="768000"/>
            <a:chOff x="9540604" y="1536871"/>
            <a:chExt cx="775857" cy="538317"/>
          </a:xfrm>
        </p:grpSpPr>
        <p:sp>
          <p:nvSpPr>
            <p:cNvPr id="150" name="Freeform 282">
              <a:extLst>
                <a:ext uri="{FF2B5EF4-FFF2-40B4-BE49-F238E27FC236}">
                  <a16:creationId xmlns:a16="http://schemas.microsoft.com/office/drawing/2014/main" id="{BE353DA0-51E1-4149-A9F4-C0C8D6346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83815" y="1536871"/>
              <a:ext cx="296498" cy="358762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8 h 168"/>
                <a:gd name="T12" fmla="*/ 8 w 168"/>
                <a:gd name="T13" fmla="*/ 84 h 168"/>
                <a:gd name="T14" fmla="*/ 84 w 168"/>
                <a:gd name="T15" fmla="*/ 160 h 168"/>
                <a:gd name="T16" fmla="*/ 160 w 168"/>
                <a:gd name="T17" fmla="*/ 84 h 168"/>
                <a:gd name="T18" fmla="*/ 84 w 168"/>
                <a:gd name="T1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0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0"/>
                    <a:pt x="130" y="168"/>
                    <a:pt x="84" y="168"/>
                  </a:cubicBezTo>
                  <a:close/>
                  <a:moveTo>
                    <a:pt x="84" y="8"/>
                  </a:moveTo>
                  <a:cubicBezTo>
                    <a:pt x="42" y="8"/>
                    <a:pt x="8" y="42"/>
                    <a:pt x="8" y="84"/>
                  </a:cubicBezTo>
                  <a:cubicBezTo>
                    <a:pt x="8" y="126"/>
                    <a:pt x="42" y="160"/>
                    <a:pt x="84" y="160"/>
                  </a:cubicBezTo>
                  <a:cubicBezTo>
                    <a:pt x="126" y="160"/>
                    <a:pt x="160" y="126"/>
                    <a:pt x="160" y="84"/>
                  </a:cubicBezTo>
                  <a:cubicBezTo>
                    <a:pt x="160" y="42"/>
                    <a:pt x="126" y="8"/>
                    <a:pt x="84" y="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51" name="Freeform: Shape 315">
              <a:extLst>
                <a:ext uri="{FF2B5EF4-FFF2-40B4-BE49-F238E27FC236}">
                  <a16:creationId xmlns:a16="http://schemas.microsoft.com/office/drawing/2014/main" id="{87007858-A12E-4E2D-89BB-1F775891A43E}"/>
                </a:ext>
              </a:extLst>
            </p:cNvPr>
            <p:cNvSpPr/>
            <p:nvPr/>
          </p:nvSpPr>
          <p:spPr>
            <a:xfrm>
              <a:off x="9673416" y="1908446"/>
              <a:ext cx="510235" cy="166742"/>
            </a:xfrm>
            <a:custGeom>
              <a:avLst/>
              <a:gdLst>
                <a:gd name="connsiteX0" fmla="*/ 308692 w 617384"/>
                <a:gd name="connsiteY0" fmla="*/ 18499 h 166742"/>
                <a:gd name="connsiteX1" fmla="*/ 22900 w 617384"/>
                <a:gd name="connsiteY1" fmla="*/ 143547 h 166742"/>
                <a:gd name="connsiteX2" fmla="*/ 21553 w 617384"/>
                <a:gd name="connsiteY2" fmla="*/ 150718 h 166742"/>
                <a:gd name="connsiteX3" fmla="*/ 595831 w 617384"/>
                <a:gd name="connsiteY3" fmla="*/ 150718 h 166742"/>
                <a:gd name="connsiteX4" fmla="*/ 594484 w 617384"/>
                <a:gd name="connsiteY4" fmla="*/ 143547 h 166742"/>
                <a:gd name="connsiteX5" fmla="*/ 308692 w 617384"/>
                <a:gd name="connsiteY5" fmla="*/ 18499 h 166742"/>
                <a:gd name="connsiteX6" fmla="*/ 308692 w 617384"/>
                <a:gd name="connsiteY6" fmla="*/ 0 h 166742"/>
                <a:gd name="connsiteX7" fmla="*/ 612607 w 617384"/>
                <a:gd name="connsiteY7" fmla="*/ 139819 h 166742"/>
                <a:gd name="connsiteX8" fmla="*/ 617384 w 617384"/>
                <a:gd name="connsiteY8" fmla="*/ 166568 h 166742"/>
                <a:gd name="connsiteX9" fmla="*/ 609846 w 617384"/>
                <a:gd name="connsiteY9" fmla="*/ 166568 h 166742"/>
                <a:gd name="connsiteX10" fmla="*/ 609846 w 617384"/>
                <a:gd name="connsiteY10" fmla="*/ 166742 h 166742"/>
                <a:gd name="connsiteX11" fmla="*/ 6785 w 617384"/>
                <a:gd name="connsiteY11" fmla="*/ 166742 h 166742"/>
                <a:gd name="connsiteX12" fmla="*/ 6785 w 617384"/>
                <a:gd name="connsiteY12" fmla="*/ 166568 h 166742"/>
                <a:gd name="connsiteX13" fmla="*/ 0 w 617384"/>
                <a:gd name="connsiteY13" fmla="*/ 166568 h 166742"/>
                <a:gd name="connsiteX14" fmla="*/ 4777 w 617384"/>
                <a:gd name="connsiteY14" fmla="*/ 139819 h 166742"/>
                <a:gd name="connsiteX15" fmla="*/ 308692 w 617384"/>
                <a:gd name="connsiteY15" fmla="*/ 0 h 16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384" h="166742">
                  <a:moveTo>
                    <a:pt x="308692" y="18499"/>
                  </a:moveTo>
                  <a:cubicBezTo>
                    <a:pt x="167719" y="18499"/>
                    <a:pt x="50101" y="72182"/>
                    <a:pt x="22900" y="143547"/>
                  </a:cubicBezTo>
                  <a:lnTo>
                    <a:pt x="21553" y="150718"/>
                  </a:lnTo>
                  <a:lnTo>
                    <a:pt x="595831" y="150718"/>
                  </a:lnTo>
                  <a:lnTo>
                    <a:pt x="594484" y="143547"/>
                  </a:lnTo>
                  <a:cubicBezTo>
                    <a:pt x="567283" y="72182"/>
                    <a:pt x="449665" y="18499"/>
                    <a:pt x="308692" y="18499"/>
                  </a:cubicBezTo>
                  <a:close/>
                  <a:moveTo>
                    <a:pt x="308692" y="0"/>
                  </a:moveTo>
                  <a:cubicBezTo>
                    <a:pt x="458605" y="0"/>
                    <a:pt x="583681" y="60024"/>
                    <a:pt x="612607" y="139819"/>
                  </a:cubicBezTo>
                  <a:lnTo>
                    <a:pt x="617384" y="166568"/>
                  </a:lnTo>
                  <a:lnTo>
                    <a:pt x="609846" y="166568"/>
                  </a:lnTo>
                  <a:lnTo>
                    <a:pt x="609846" y="166742"/>
                  </a:lnTo>
                  <a:lnTo>
                    <a:pt x="6785" y="166742"/>
                  </a:lnTo>
                  <a:lnTo>
                    <a:pt x="6785" y="166568"/>
                  </a:lnTo>
                  <a:lnTo>
                    <a:pt x="0" y="166568"/>
                  </a:lnTo>
                  <a:lnTo>
                    <a:pt x="4777" y="139819"/>
                  </a:lnTo>
                  <a:cubicBezTo>
                    <a:pt x="33703" y="60024"/>
                    <a:pt x="158779" y="0"/>
                    <a:pt x="308692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52" name="Freeform 282">
              <a:extLst>
                <a:ext uri="{FF2B5EF4-FFF2-40B4-BE49-F238E27FC236}">
                  <a16:creationId xmlns:a16="http://schemas.microsoft.com/office/drawing/2014/main" id="{9DA85B8C-7472-4476-806E-89C9EF3A45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0215" y="1678243"/>
              <a:ext cx="133239" cy="161220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8 h 168"/>
                <a:gd name="T12" fmla="*/ 8 w 168"/>
                <a:gd name="T13" fmla="*/ 84 h 168"/>
                <a:gd name="T14" fmla="*/ 84 w 168"/>
                <a:gd name="T15" fmla="*/ 160 h 168"/>
                <a:gd name="T16" fmla="*/ 160 w 168"/>
                <a:gd name="T17" fmla="*/ 84 h 168"/>
                <a:gd name="T18" fmla="*/ 84 w 168"/>
                <a:gd name="T1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0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0"/>
                    <a:pt x="130" y="168"/>
                    <a:pt x="84" y="168"/>
                  </a:cubicBezTo>
                  <a:close/>
                  <a:moveTo>
                    <a:pt x="84" y="8"/>
                  </a:moveTo>
                  <a:cubicBezTo>
                    <a:pt x="42" y="8"/>
                    <a:pt x="8" y="42"/>
                    <a:pt x="8" y="84"/>
                  </a:cubicBezTo>
                  <a:cubicBezTo>
                    <a:pt x="8" y="126"/>
                    <a:pt x="42" y="160"/>
                    <a:pt x="84" y="160"/>
                  </a:cubicBezTo>
                  <a:cubicBezTo>
                    <a:pt x="126" y="160"/>
                    <a:pt x="160" y="126"/>
                    <a:pt x="160" y="84"/>
                  </a:cubicBezTo>
                  <a:cubicBezTo>
                    <a:pt x="160" y="42"/>
                    <a:pt x="126" y="8"/>
                    <a:pt x="84" y="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53" name="Freeform: Shape 356">
              <a:extLst>
                <a:ext uri="{FF2B5EF4-FFF2-40B4-BE49-F238E27FC236}">
                  <a16:creationId xmlns:a16="http://schemas.microsoft.com/office/drawing/2014/main" id="{799DBA29-A2EA-46D6-BD0D-394B2D8C051F}"/>
                </a:ext>
              </a:extLst>
            </p:cNvPr>
            <p:cNvSpPr/>
            <p:nvPr/>
          </p:nvSpPr>
          <p:spPr>
            <a:xfrm>
              <a:off x="9540604" y="1845221"/>
              <a:ext cx="229288" cy="74930"/>
            </a:xfrm>
            <a:custGeom>
              <a:avLst/>
              <a:gdLst>
                <a:gd name="connsiteX0" fmla="*/ 308692 w 617384"/>
                <a:gd name="connsiteY0" fmla="*/ 18499 h 166742"/>
                <a:gd name="connsiteX1" fmla="*/ 22900 w 617384"/>
                <a:gd name="connsiteY1" fmla="*/ 143547 h 166742"/>
                <a:gd name="connsiteX2" fmla="*/ 21553 w 617384"/>
                <a:gd name="connsiteY2" fmla="*/ 150718 h 166742"/>
                <a:gd name="connsiteX3" fmla="*/ 595831 w 617384"/>
                <a:gd name="connsiteY3" fmla="*/ 150718 h 166742"/>
                <a:gd name="connsiteX4" fmla="*/ 594484 w 617384"/>
                <a:gd name="connsiteY4" fmla="*/ 143547 h 166742"/>
                <a:gd name="connsiteX5" fmla="*/ 308692 w 617384"/>
                <a:gd name="connsiteY5" fmla="*/ 18499 h 166742"/>
                <a:gd name="connsiteX6" fmla="*/ 308692 w 617384"/>
                <a:gd name="connsiteY6" fmla="*/ 0 h 166742"/>
                <a:gd name="connsiteX7" fmla="*/ 612607 w 617384"/>
                <a:gd name="connsiteY7" fmla="*/ 139819 h 166742"/>
                <a:gd name="connsiteX8" fmla="*/ 617384 w 617384"/>
                <a:gd name="connsiteY8" fmla="*/ 166568 h 166742"/>
                <a:gd name="connsiteX9" fmla="*/ 609846 w 617384"/>
                <a:gd name="connsiteY9" fmla="*/ 166568 h 166742"/>
                <a:gd name="connsiteX10" fmla="*/ 609846 w 617384"/>
                <a:gd name="connsiteY10" fmla="*/ 166742 h 166742"/>
                <a:gd name="connsiteX11" fmla="*/ 6785 w 617384"/>
                <a:gd name="connsiteY11" fmla="*/ 166742 h 166742"/>
                <a:gd name="connsiteX12" fmla="*/ 6785 w 617384"/>
                <a:gd name="connsiteY12" fmla="*/ 166568 h 166742"/>
                <a:gd name="connsiteX13" fmla="*/ 0 w 617384"/>
                <a:gd name="connsiteY13" fmla="*/ 166568 h 166742"/>
                <a:gd name="connsiteX14" fmla="*/ 4777 w 617384"/>
                <a:gd name="connsiteY14" fmla="*/ 139819 h 166742"/>
                <a:gd name="connsiteX15" fmla="*/ 308692 w 617384"/>
                <a:gd name="connsiteY15" fmla="*/ 0 h 16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384" h="166742">
                  <a:moveTo>
                    <a:pt x="308692" y="18499"/>
                  </a:moveTo>
                  <a:cubicBezTo>
                    <a:pt x="167719" y="18499"/>
                    <a:pt x="50101" y="72182"/>
                    <a:pt x="22900" y="143547"/>
                  </a:cubicBezTo>
                  <a:lnTo>
                    <a:pt x="21553" y="150718"/>
                  </a:lnTo>
                  <a:lnTo>
                    <a:pt x="595831" y="150718"/>
                  </a:lnTo>
                  <a:lnTo>
                    <a:pt x="594484" y="143547"/>
                  </a:lnTo>
                  <a:cubicBezTo>
                    <a:pt x="567283" y="72182"/>
                    <a:pt x="449665" y="18499"/>
                    <a:pt x="308692" y="18499"/>
                  </a:cubicBezTo>
                  <a:close/>
                  <a:moveTo>
                    <a:pt x="308692" y="0"/>
                  </a:moveTo>
                  <a:cubicBezTo>
                    <a:pt x="458605" y="0"/>
                    <a:pt x="583681" y="60024"/>
                    <a:pt x="612607" y="139819"/>
                  </a:cubicBezTo>
                  <a:lnTo>
                    <a:pt x="617384" y="166568"/>
                  </a:lnTo>
                  <a:lnTo>
                    <a:pt x="609846" y="166568"/>
                  </a:lnTo>
                  <a:lnTo>
                    <a:pt x="609846" y="166742"/>
                  </a:lnTo>
                  <a:lnTo>
                    <a:pt x="6785" y="166742"/>
                  </a:lnTo>
                  <a:lnTo>
                    <a:pt x="6785" y="166568"/>
                  </a:lnTo>
                  <a:lnTo>
                    <a:pt x="0" y="166568"/>
                  </a:lnTo>
                  <a:lnTo>
                    <a:pt x="4777" y="139819"/>
                  </a:lnTo>
                  <a:cubicBezTo>
                    <a:pt x="33703" y="60024"/>
                    <a:pt x="158779" y="0"/>
                    <a:pt x="308692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54" name="Freeform 282">
              <a:extLst>
                <a:ext uri="{FF2B5EF4-FFF2-40B4-BE49-F238E27FC236}">
                  <a16:creationId xmlns:a16="http://schemas.microsoft.com/office/drawing/2014/main" id="{E7ADB6E5-65AB-4071-A663-24121F159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6784" y="1678243"/>
              <a:ext cx="133239" cy="161220"/>
            </a:xfrm>
            <a:custGeom>
              <a:avLst/>
              <a:gdLst>
                <a:gd name="T0" fmla="*/ 84 w 168"/>
                <a:gd name="T1" fmla="*/ 168 h 168"/>
                <a:gd name="T2" fmla="*/ 0 w 168"/>
                <a:gd name="T3" fmla="*/ 84 h 168"/>
                <a:gd name="T4" fmla="*/ 84 w 168"/>
                <a:gd name="T5" fmla="*/ 0 h 168"/>
                <a:gd name="T6" fmla="*/ 168 w 168"/>
                <a:gd name="T7" fmla="*/ 84 h 168"/>
                <a:gd name="T8" fmla="*/ 84 w 168"/>
                <a:gd name="T9" fmla="*/ 168 h 168"/>
                <a:gd name="T10" fmla="*/ 84 w 168"/>
                <a:gd name="T11" fmla="*/ 8 h 168"/>
                <a:gd name="T12" fmla="*/ 8 w 168"/>
                <a:gd name="T13" fmla="*/ 84 h 168"/>
                <a:gd name="T14" fmla="*/ 84 w 168"/>
                <a:gd name="T15" fmla="*/ 160 h 168"/>
                <a:gd name="T16" fmla="*/ 160 w 168"/>
                <a:gd name="T17" fmla="*/ 84 h 168"/>
                <a:gd name="T18" fmla="*/ 84 w 168"/>
                <a:gd name="T19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68">
                  <a:moveTo>
                    <a:pt x="84" y="168"/>
                  </a:moveTo>
                  <a:cubicBezTo>
                    <a:pt x="38" y="168"/>
                    <a:pt x="0" y="130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30"/>
                    <a:pt x="130" y="168"/>
                    <a:pt x="84" y="168"/>
                  </a:cubicBezTo>
                  <a:close/>
                  <a:moveTo>
                    <a:pt x="84" y="8"/>
                  </a:moveTo>
                  <a:cubicBezTo>
                    <a:pt x="42" y="8"/>
                    <a:pt x="8" y="42"/>
                    <a:pt x="8" y="84"/>
                  </a:cubicBezTo>
                  <a:cubicBezTo>
                    <a:pt x="8" y="126"/>
                    <a:pt x="42" y="160"/>
                    <a:pt x="84" y="160"/>
                  </a:cubicBezTo>
                  <a:cubicBezTo>
                    <a:pt x="126" y="160"/>
                    <a:pt x="160" y="126"/>
                    <a:pt x="160" y="84"/>
                  </a:cubicBezTo>
                  <a:cubicBezTo>
                    <a:pt x="160" y="42"/>
                    <a:pt x="126" y="8"/>
                    <a:pt x="84" y="8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55" name="Freeform: Shape 359">
              <a:extLst>
                <a:ext uri="{FF2B5EF4-FFF2-40B4-BE49-F238E27FC236}">
                  <a16:creationId xmlns:a16="http://schemas.microsoft.com/office/drawing/2014/main" id="{829FD4C9-CF0F-4804-B3F3-7B7B0ED1F254}"/>
                </a:ext>
              </a:extLst>
            </p:cNvPr>
            <p:cNvSpPr/>
            <p:nvPr/>
          </p:nvSpPr>
          <p:spPr>
            <a:xfrm>
              <a:off x="10087173" y="1845221"/>
              <a:ext cx="229288" cy="74930"/>
            </a:xfrm>
            <a:custGeom>
              <a:avLst/>
              <a:gdLst>
                <a:gd name="connsiteX0" fmla="*/ 308692 w 617384"/>
                <a:gd name="connsiteY0" fmla="*/ 18499 h 166742"/>
                <a:gd name="connsiteX1" fmla="*/ 22900 w 617384"/>
                <a:gd name="connsiteY1" fmla="*/ 143547 h 166742"/>
                <a:gd name="connsiteX2" fmla="*/ 21553 w 617384"/>
                <a:gd name="connsiteY2" fmla="*/ 150718 h 166742"/>
                <a:gd name="connsiteX3" fmla="*/ 595831 w 617384"/>
                <a:gd name="connsiteY3" fmla="*/ 150718 h 166742"/>
                <a:gd name="connsiteX4" fmla="*/ 594484 w 617384"/>
                <a:gd name="connsiteY4" fmla="*/ 143547 h 166742"/>
                <a:gd name="connsiteX5" fmla="*/ 308692 w 617384"/>
                <a:gd name="connsiteY5" fmla="*/ 18499 h 166742"/>
                <a:gd name="connsiteX6" fmla="*/ 308692 w 617384"/>
                <a:gd name="connsiteY6" fmla="*/ 0 h 166742"/>
                <a:gd name="connsiteX7" fmla="*/ 612607 w 617384"/>
                <a:gd name="connsiteY7" fmla="*/ 139819 h 166742"/>
                <a:gd name="connsiteX8" fmla="*/ 617384 w 617384"/>
                <a:gd name="connsiteY8" fmla="*/ 166568 h 166742"/>
                <a:gd name="connsiteX9" fmla="*/ 609846 w 617384"/>
                <a:gd name="connsiteY9" fmla="*/ 166568 h 166742"/>
                <a:gd name="connsiteX10" fmla="*/ 609846 w 617384"/>
                <a:gd name="connsiteY10" fmla="*/ 166742 h 166742"/>
                <a:gd name="connsiteX11" fmla="*/ 6785 w 617384"/>
                <a:gd name="connsiteY11" fmla="*/ 166742 h 166742"/>
                <a:gd name="connsiteX12" fmla="*/ 6785 w 617384"/>
                <a:gd name="connsiteY12" fmla="*/ 166568 h 166742"/>
                <a:gd name="connsiteX13" fmla="*/ 0 w 617384"/>
                <a:gd name="connsiteY13" fmla="*/ 166568 h 166742"/>
                <a:gd name="connsiteX14" fmla="*/ 4777 w 617384"/>
                <a:gd name="connsiteY14" fmla="*/ 139819 h 166742"/>
                <a:gd name="connsiteX15" fmla="*/ 308692 w 617384"/>
                <a:gd name="connsiteY15" fmla="*/ 0 h 16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384" h="166742">
                  <a:moveTo>
                    <a:pt x="308692" y="18499"/>
                  </a:moveTo>
                  <a:cubicBezTo>
                    <a:pt x="167719" y="18499"/>
                    <a:pt x="50101" y="72182"/>
                    <a:pt x="22900" y="143547"/>
                  </a:cubicBezTo>
                  <a:lnTo>
                    <a:pt x="21553" y="150718"/>
                  </a:lnTo>
                  <a:lnTo>
                    <a:pt x="595831" y="150718"/>
                  </a:lnTo>
                  <a:lnTo>
                    <a:pt x="594484" y="143547"/>
                  </a:lnTo>
                  <a:cubicBezTo>
                    <a:pt x="567283" y="72182"/>
                    <a:pt x="449665" y="18499"/>
                    <a:pt x="308692" y="18499"/>
                  </a:cubicBezTo>
                  <a:close/>
                  <a:moveTo>
                    <a:pt x="308692" y="0"/>
                  </a:moveTo>
                  <a:cubicBezTo>
                    <a:pt x="458605" y="0"/>
                    <a:pt x="583681" y="60024"/>
                    <a:pt x="612607" y="139819"/>
                  </a:cubicBezTo>
                  <a:lnTo>
                    <a:pt x="617384" y="166568"/>
                  </a:lnTo>
                  <a:lnTo>
                    <a:pt x="609846" y="166568"/>
                  </a:lnTo>
                  <a:lnTo>
                    <a:pt x="609846" y="166742"/>
                  </a:lnTo>
                  <a:lnTo>
                    <a:pt x="6785" y="166742"/>
                  </a:lnTo>
                  <a:lnTo>
                    <a:pt x="6785" y="166568"/>
                  </a:lnTo>
                  <a:lnTo>
                    <a:pt x="0" y="166568"/>
                  </a:lnTo>
                  <a:lnTo>
                    <a:pt x="4777" y="139819"/>
                  </a:lnTo>
                  <a:cubicBezTo>
                    <a:pt x="33703" y="60024"/>
                    <a:pt x="158779" y="0"/>
                    <a:pt x="308692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grpSp>
        <p:nvGrpSpPr>
          <p:cNvPr id="168" name="Group 167"/>
          <p:cNvGrpSpPr>
            <a:grpSpLocks noChangeAspect="1"/>
          </p:cNvGrpSpPr>
          <p:nvPr/>
        </p:nvGrpSpPr>
        <p:grpSpPr>
          <a:xfrm>
            <a:off x="634393" y="5258764"/>
            <a:ext cx="864000" cy="574216"/>
            <a:chOff x="897373" y="4337864"/>
            <a:chExt cx="550101" cy="365596"/>
          </a:xfrm>
        </p:grpSpPr>
        <p:sp>
          <p:nvSpPr>
            <p:cNvPr id="169" name="Freeform 48">
              <a:extLst>
                <a:ext uri="{FF2B5EF4-FFF2-40B4-BE49-F238E27FC236}">
                  <a16:creationId xmlns:a16="http://schemas.microsoft.com/office/drawing/2014/main" id="{EF912415-866D-4BE2-8D41-6FFFC8601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373" y="4399366"/>
              <a:ext cx="550101" cy="304094"/>
            </a:xfrm>
            <a:custGeom>
              <a:avLst/>
              <a:gdLst>
                <a:gd name="T0" fmla="*/ 161 w 161"/>
                <a:gd name="T1" fmla="*/ 89 h 89"/>
                <a:gd name="T2" fmla="*/ 118 w 161"/>
                <a:gd name="T3" fmla="*/ 64 h 89"/>
                <a:gd name="T4" fmla="*/ 118 w 161"/>
                <a:gd name="T5" fmla="*/ 87 h 89"/>
                <a:gd name="T6" fmla="*/ 0 w 161"/>
                <a:gd name="T7" fmla="*/ 87 h 89"/>
                <a:gd name="T8" fmla="*/ 0 w 161"/>
                <a:gd name="T9" fmla="*/ 2 h 89"/>
                <a:gd name="T10" fmla="*/ 118 w 161"/>
                <a:gd name="T11" fmla="*/ 2 h 89"/>
                <a:gd name="T12" fmla="*/ 118 w 161"/>
                <a:gd name="T13" fmla="*/ 25 h 89"/>
                <a:gd name="T14" fmla="*/ 161 w 161"/>
                <a:gd name="T15" fmla="*/ 0 h 89"/>
                <a:gd name="T16" fmla="*/ 161 w 161"/>
                <a:gd name="T17" fmla="*/ 89 h 89"/>
                <a:gd name="T18" fmla="*/ 5 w 161"/>
                <a:gd name="T19" fmla="*/ 82 h 89"/>
                <a:gd name="T20" fmla="*/ 113 w 161"/>
                <a:gd name="T21" fmla="*/ 82 h 89"/>
                <a:gd name="T22" fmla="*/ 113 w 161"/>
                <a:gd name="T23" fmla="*/ 55 h 89"/>
                <a:gd name="T24" fmla="*/ 156 w 161"/>
                <a:gd name="T25" fmla="*/ 80 h 89"/>
                <a:gd name="T26" fmla="*/ 156 w 161"/>
                <a:gd name="T27" fmla="*/ 9 h 89"/>
                <a:gd name="T28" fmla="*/ 113 w 161"/>
                <a:gd name="T29" fmla="*/ 34 h 89"/>
                <a:gd name="T30" fmla="*/ 113 w 161"/>
                <a:gd name="T31" fmla="*/ 7 h 89"/>
                <a:gd name="T32" fmla="*/ 5 w 161"/>
                <a:gd name="T33" fmla="*/ 7 h 89"/>
                <a:gd name="T34" fmla="*/ 5 w 161"/>
                <a:gd name="T35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89">
                  <a:moveTo>
                    <a:pt x="161" y="89"/>
                  </a:moveTo>
                  <a:lnTo>
                    <a:pt x="118" y="64"/>
                  </a:lnTo>
                  <a:lnTo>
                    <a:pt x="118" y="87"/>
                  </a:lnTo>
                  <a:lnTo>
                    <a:pt x="0" y="87"/>
                  </a:lnTo>
                  <a:lnTo>
                    <a:pt x="0" y="2"/>
                  </a:lnTo>
                  <a:lnTo>
                    <a:pt x="118" y="2"/>
                  </a:lnTo>
                  <a:lnTo>
                    <a:pt x="118" y="25"/>
                  </a:lnTo>
                  <a:lnTo>
                    <a:pt x="161" y="0"/>
                  </a:lnTo>
                  <a:lnTo>
                    <a:pt x="161" y="89"/>
                  </a:lnTo>
                  <a:close/>
                  <a:moveTo>
                    <a:pt x="5" y="82"/>
                  </a:moveTo>
                  <a:lnTo>
                    <a:pt x="113" y="82"/>
                  </a:lnTo>
                  <a:lnTo>
                    <a:pt x="113" y="55"/>
                  </a:lnTo>
                  <a:lnTo>
                    <a:pt x="156" y="80"/>
                  </a:lnTo>
                  <a:lnTo>
                    <a:pt x="156" y="9"/>
                  </a:lnTo>
                  <a:lnTo>
                    <a:pt x="113" y="34"/>
                  </a:lnTo>
                  <a:lnTo>
                    <a:pt x="113" y="7"/>
                  </a:lnTo>
                  <a:lnTo>
                    <a:pt x="5" y="7"/>
                  </a:lnTo>
                  <a:lnTo>
                    <a:pt x="5" y="8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70" name="Rectangle 49">
              <a:extLst>
                <a:ext uri="{FF2B5EF4-FFF2-40B4-BE49-F238E27FC236}">
                  <a16:creationId xmlns:a16="http://schemas.microsoft.com/office/drawing/2014/main" id="{CF2DD888-4BDF-48F4-9778-29F1AC28F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24" y="4474535"/>
              <a:ext cx="34168" cy="1708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71" name="Rectangle 50">
              <a:extLst>
                <a:ext uri="{FF2B5EF4-FFF2-40B4-BE49-F238E27FC236}">
                  <a16:creationId xmlns:a16="http://schemas.microsoft.com/office/drawing/2014/main" id="{3B7072AA-53D7-4F43-8C24-80A492B45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960" y="4474535"/>
              <a:ext cx="34168" cy="1708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72" name="Freeform 51">
              <a:extLst>
                <a:ext uri="{FF2B5EF4-FFF2-40B4-BE49-F238E27FC236}">
                  <a16:creationId xmlns:a16="http://schemas.microsoft.com/office/drawing/2014/main" id="{58A1186A-1B18-45CE-803F-36DFE76B68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624" y="4542870"/>
              <a:ext cx="170839" cy="102504"/>
            </a:xfrm>
            <a:custGeom>
              <a:avLst/>
              <a:gdLst>
                <a:gd name="T0" fmla="*/ 50 w 50"/>
                <a:gd name="T1" fmla="*/ 30 h 30"/>
                <a:gd name="T2" fmla="*/ 0 w 50"/>
                <a:gd name="T3" fmla="*/ 30 h 30"/>
                <a:gd name="T4" fmla="*/ 0 w 50"/>
                <a:gd name="T5" fmla="*/ 0 h 30"/>
                <a:gd name="T6" fmla="*/ 50 w 50"/>
                <a:gd name="T7" fmla="*/ 0 h 30"/>
                <a:gd name="T8" fmla="*/ 50 w 50"/>
                <a:gd name="T9" fmla="*/ 30 h 30"/>
                <a:gd name="T10" fmla="*/ 5 w 50"/>
                <a:gd name="T11" fmla="*/ 25 h 30"/>
                <a:gd name="T12" fmla="*/ 45 w 50"/>
                <a:gd name="T13" fmla="*/ 25 h 30"/>
                <a:gd name="T14" fmla="*/ 45 w 50"/>
                <a:gd name="T15" fmla="*/ 5 h 30"/>
                <a:gd name="T16" fmla="*/ 5 w 50"/>
                <a:gd name="T17" fmla="*/ 5 h 30"/>
                <a:gd name="T18" fmla="*/ 5 w 50"/>
                <a:gd name="T1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30">
                  <a:moveTo>
                    <a:pt x="50" y="3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30"/>
                  </a:lnTo>
                  <a:close/>
                  <a:moveTo>
                    <a:pt x="5" y="25"/>
                  </a:moveTo>
                  <a:lnTo>
                    <a:pt x="45" y="25"/>
                  </a:lnTo>
                  <a:lnTo>
                    <a:pt x="45" y="5"/>
                  </a:lnTo>
                  <a:lnTo>
                    <a:pt x="5" y="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73" name="Freeform 52">
              <a:extLst>
                <a:ext uri="{FF2B5EF4-FFF2-40B4-BE49-F238E27FC236}">
                  <a16:creationId xmlns:a16="http://schemas.microsoft.com/office/drawing/2014/main" id="{811ABAED-46F2-4ADA-BFBA-1FB11284B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624" y="4337864"/>
              <a:ext cx="297260" cy="82003"/>
            </a:xfrm>
            <a:custGeom>
              <a:avLst/>
              <a:gdLst>
                <a:gd name="T0" fmla="*/ 84 w 87"/>
                <a:gd name="T1" fmla="*/ 24 h 24"/>
                <a:gd name="T2" fmla="*/ 64 w 87"/>
                <a:gd name="T3" fmla="*/ 5 h 24"/>
                <a:gd name="T4" fmla="*/ 0 w 87"/>
                <a:gd name="T5" fmla="*/ 5 h 24"/>
                <a:gd name="T6" fmla="*/ 0 w 87"/>
                <a:gd name="T7" fmla="*/ 0 h 24"/>
                <a:gd name="T8" fmla="*/ 67 w 87"/>
                <a:gd name="T9" fmla="*/ 0 h 24"/>
                <a:gd name="T10" fmla="*/ 87 w 87"/>
                <a:gd name="T11" fmla="*/ 21 h 24"/>
                <a:gd name="T12" fmla="*/ 84 w 87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4">
                  <a:moveTo>
                    <a:pt x="84" y="24"/>
                  </a:moveTo>
                  <a:lnTo>
                    <a:pt x="64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67" y="0"/>
                  </a:lnTo>
                  <a:lnTo>
                    <a:pt x="87" y="21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grpSp>
        <p:nvGrpSpPr>
          <p:cNvPr id="174" name="Group 173"/>
          <p:cNvGrpSpPr>
            <a:grpSpLocks noChangeAspect="1"/>
          </p:cNvGrpSpPr>
          <p:nvPr/>
        </p:nvGrpSpPr>
        <p:grpSpPr>
          <a:xfrm>
            <a:off x="5667081" y="5209977"/>
            <a:ext cx="864000" cy="863999"/>
            <a:chOff x="10751361" y="4245610"/>
            <a:chExt cx="543269" cy="543268"/>
          </a:xfrm>
        </p:grpSpPr>
        <p:sp>
          <p:nvSpPr>
            <p:cNvPr id="175" name="Freeform 472">
              <a:extLst>
                <a:ext uri="{FF2B5EF4-FFF2-40B4-BE49-F238E27FC236}">
                  <a16:creationId xmlns:a16="http://schemas.microsoft.com/office/drawing/2014/main" id="{96F96091-E2CA-4CE5-A0B5-C261E6B4B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1361" y="4245610"/>
              <a:ext cx="539851" cy="358762"/>
            </a:xfrm>
            <a:custGeom>
              <a:avLst/>
              <a:gdLst>
                <a:gd name="T0" fmla="*/ 55 w 158"/>
                <a:gd name="T1" fmla="*/ 105 h 105"/>
                <a:gd name="T2" fmla="*/ 0 w 158"/>
                <a:gd name="T3" fmla="*/ 77 h 105"/>
                <a:gd name="T4" fmla="*/ 0 w 158"/>
                <a:gd name="T5" fmla="*/ 73 h 105"/>
                <a:gd name="T6" fmla="*/ 155 w 158"/>
                <a:gd name="T7" fmla="*/ 0 h 105"/>
                <a:gd name="T8" fmla="*/ 158 w 158"/>
                <a:gd name="T9" fmla="*/ 5 h 105"/>
                <a:gd name="T10" fmla="*/ 58 w 158"/>
                <a:gd name="T11" fmla="*/ 105 h 105"/>
                <a:gd name="T12" fmla="*/ 55 w 158"/>
                <a:gd name="T13" fmla="*/ 105 h 105"/>
                <a:gd name="T14" fmla="*/ 7 w 158"/>
                <a:gd name="T15" fmla="*/ 75 h 105"/>
                <a:gd name="T16" fmla="*/ 56 w 158"/>
                <a:gd name="T17" fmla="*/ 100 h 105"/>
                <a:gd name="T18" fmla="*/ 145 w 158"/>
                <a:gd name="T19" fmla="*/ 11 h 105"/>
                <a:gd name="T20" fmla="*/ 7 w 158"/>
                <a:gd name="T21" fmla="*/ 7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105">
                  <a:moveTo>
                    <a:pt x="55" y="105"/>
                  </a:moveTo>
                  <a:lnTo>
                    <a:pt x="0" y="77"/>
                  </a:lnTo>
                  <a:lnTo>
                    <a:pt x="0" y="73"/>
                  </a:lnTo>
                  <a:lnTo>
                    <a:pt x="155" y="0"/>
                  </a:lnTo>
                  <a:lnTo>
                    <a:pt x="158" y="5"/>
                  </a:lnTo>
                  <a:lnTo>
                    <a:pt x="58" y="105"/>
                  </a:lnTo>
                  <a:lnTo>
                    <a:pt x="55" y="105"/>
                  </a:lnTo>
                  <a:close/>
                  <a:moveTo>
                    <a:pt x="7" y="75"/>
                  </a:moveTo>
                  <a:lnTo>
                    <a:pt x="56" y="100"/>
                  </a:lnTo>
                  <a:lnTo>
                    <a:pt x="145" y="11"/>
                  </a:lnTo>
                  <a:lnTo>
                    <a:pt x="7" y="7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76" name="Freeform 473">
              <a:extLst>
                <a:ext uri="{FF2B5EF4-FFF2-40B4-BE49-F238E27FC236}">
                  <a16:creationId xmlns:a16="http://schemas.microsoft.com/office/drawing/2014/main" id="{6BDF963A-F21D-4936-8838-78336187D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5868" y="4249027"/>
              <a:ext cx="358762" cy="539851"/>
            </a:xfrm>
            <a:custGeom>
              <a:avLst/>
              <a:gdLst>
                <a:gd name="T0" fmla="*/ 27 w 105"/>
                <a:gd name="T1" fmla="*/ 158 h 158"/>
                <a:gd name="T2" fmla="*/ 0 w 105"/>
                <a:gd name="T3" fmla="*/ 103 h 158"/>
                <a:gd name="T4" fmla="*/ 1 w 105"/>
                <a:gd name="T5" fmla="*/ 100 h 158"/>
                <a:gd name="T6" fmla="*/ 101 w 105"/>
                <a:gd name="T7" fmla="*/ 0 h 158"/>
                <a:gd name="T8" fmla="*/ 105 w 105"/>
                <a:gd name="T9" fmla="*/ 3 h 158"/>
                <a:gd name="T10" fmla="*/ 32 w 105"/>
                <a:gd name="T11" fmla="*/ 158 h 158"/>
                <a:gd name="T12" fmla="*/ 27 w 105"/>
                <a:gd name="T13" fmla="*/ 158 h 158"/>
                <a:gd name="T14" fmla="*/ 6 w 105"/>
                <a:gd name="T15" fmla="*/ 102 h 158"/>
                <a:gd name="T16" fmla="*/ 30 w 105"/>
                <a:gd name="T17" fmla="*/ 151 h 158"/>
                <a:gd name="T18" fmla="*/ 94 w 105"/>
                <a:gd name="T19" fmla="*/ 14 h 158"/>
                <a:gd name="T20" fmla="*/ 6 w 105"/>
                <a:gd name="T21" fmla="*/ 10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58">
                  <a:moveTo>
                    <a:pt x="27" y="158"/>
                  </a:moveTo>
                  <a:lnTo>
                    <a:pt x="0" y="103"/>
                  </a:lnTo>
                  <a:lnTo>
                    <a:pt x="1" y="100"/>
                  </a:lnTo>
                  <a:lnTo>
                    <a:pt x="101" y="0"/>
                  </a:lnTo>
                  <a:lnTo>
                    <a:pt x="105" y="3"/>
                  </a:lnTo>
                  <a:lnTo>
                    <a:pt x="32" y="158"/>
                  </a:lnTo>
                  <a:lnTo>
                    <a:pt x="27" y="158"/>
                  </a:lnTo>
                  <a:close/>
                  <a:moveTo>
                    <a:pt x="6" y="102"/>
                  </a:moveTo>
                  <a:lnTo>
                    <a:pt x="30" y="151"/>
                  </a:lnTo>
                  <a:lnTo>
                    <a:pt x="94" y="14"/>
                  </a:lnTo>
                  <a:lnTo>
                    <a:pt x="6" y="102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grpSp>
        <p:nvGrpSpPr>
          <p:cNvPr id="180" name="Group 179"/>
          <p:cNvGrpSpPr>
            <a:grpSpLocks noChangeAspect="1"/>
          </p:cNvGrpSpPr>
          <p:nvPr/>
        </p:nvGrpSpPr>
        <p:grpSpPr>
          <a:xfrm>
            <a:off x="5718472" y="3331164"/>
            <a:ext cx="864000" cy="858632"/>
            <a:chOff x="6366359" y="5392447"/>
            <a:chExt cx="564491" cy="560985"/>
          </a:xfrm>
        </p:grpSpPr>
        <p:sp>
          <p:nvSpPr>
            <p:cNvPr id="181" name="Freeform 266">
              <a:extLst>
                <a:ext uri="{FF2B5EF4-FFF2-40B4-BE49-F238E27FC236}">
                  <a16:creationId xmlns:a16="http://schemas.microsoft.com/office/drawing/2014/main" id="{D73B5368-CAB1-419A-BB95-C5B4B7265F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6359" y="5392447"/>
              <a:ext cx="564491" cy="560985"/>
            </a:xfrm>
            <a:custGeom>
              <a:avLst/>
              <a:gdLst>
                <a:gd name="T0" fmla="*/ 158 w 161"/>
                <a:gd name="T1" fmla="*/ 160 h 160"/>
                <a:gd name="T2" fmla="*/ 3 w 161"/>
                <a:gd name="T3" fmla="*/ 160 h 160"/>
                <a:gd name="T4" fmla="*/ 0 w 161"/>
                <a:gd name="T5" fmla="*/ 158 h 160"/>
                <a:gd name="T6" fmla="*/ 0 w 161"/>
                <a:gd name="T7" fmla="*/ 3 h 160"/>
                <a:gd name="T8" fmla="*/ 3 w 161"/>
                <a:gd name="T9" fmla="*/ 0 h 160"/>
                <a:gd name="T10" fmla="*/ 158 w 161"/>
                <a:gd name="T11" fmla="*/ 0 h 160"/>
                <a:gd name="T12" fmla="*/ 161 w 161"/>
                <a:gd name="T13" fmla="*/ 3 h 160"/>
                <a:gd name="T14" fmla="*/ 161 w 161"/>
                <a:gd name="T15" fmla="*/ 158 h 160"/>
                <a:gd name="T16" fmla="*/ 158 w 161"/>
                <a:gd name="T17" fmla="*/ 160 h 160"/>
                <a:gd name="T18" fmla="*/ 5 w 161"/>
                <a:gd name="T19" fmla="*/ 155 h 160"/>
                <a:gd name="T20" fmla="*/ 156 w 161"/>
                <a:gd name="T21" fmla="*/ 155 h 160"/>
                <a:gd name="T22" fmla="*/ 156 w 161"/>
                <a:gd name="T23" fmla="*/ 5 h 160"/>
                <a:gd name="T24" fmla="*/ 5 w 161"/>
                <a:gd name="T25" fmla="*/ 5 h 160"/>
                <a:gd name="T26" fmla="*/ 5 w 161"/>
                <a:gd name="T27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60">
                  <a:moveTo>
                    <a:pt x="158" y="160"/>
                  </a:moveTo>
                  <a:lnTo>
                    <a:pt x="3" y="160"/>
                  </a:lnTo>
                  <a:lnTo>
                    <a:pt x="0" y="158"/>
                  </a:lnTo>
                  <a:lnTo>
                    <a:pt x="0" y="3"/>
                  </a:lnTo>
                  <a:lnTo>
                    <a:pt x="3" y="0"/>
                  </a:lnTo>
                  <a:lnTo>
                    <a:pt x="158" y="0"/>
                  </a:lnTo>
                  <a:lnTo>
                    <a:pt x="161" y="3"/>
                  </a:lnTo>
                  <a:lnTo>
                    <a:pt x="161" y="158"/>
                  </a:lnTo>
                  <a:lnTo>
                    <a:pt x="158" y="160"/>
                  </a:lnTo>
                  <a:close/>
                  <a:moveTo>
                    <a:pt x="5" y="155"/>
                  </a:moveTo>
                  <a:lnTo>
                    <a:pt x="156" y="155"/>
                  </a:lnTo>
                  <a:lnTo>
                    <a:pt x="156" y="5"/>
                  </a:lnTo>
                  <a:lnTo>
                    <a:pt x="5" y="5"/>
                  </a:lnTo>
                  <a:lnTo>
                    <a:pt x="5" y="155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sp>
          <p:nvSpPr>
            <p:cNvPr id="182" name="Freeform 267">
              <a:extLst>
                <a:ext uri="{FF2B5EF4-FFF2-40B4-BE49-F238E27FC236}">
                  <a16:creationId xmlns:a16="http://schemas.microsoft.com/office/drawing/2014/main" id="{669F8DE5-5DD5-47BC-BE23-DD050966A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7247" y="5571261"/>
              <a:ext cx="154271" cy="206863"/>
            </a:xfrm>
            <a:custGeom>
              <a:avLst/>
              <a:gdLst>
                <a:gd name="T0" fmla="*/ 4 w 44"/>
                <a:gd name="T1" fmla="*/ 59 h 59"/>
                <a:gd name="T2" fmla="*/ 0 w 44"/>
                <a:gd name="T3" fmla="*/ 57 h 59"/>
                <a:gd name="T4" fmla="*/ 0 w 44"/>
                <a:gd name="T5" fmla="*/ 2 h 59"/>
                <a:gd name="T6" fmla="*/ 4 w 44"/>
                <a:gd name="T7" fmla="*/ 0 h 59"/>
                <a:gd name="T8" fmla="*/ 44 w 44"/>
                <a:gd name="T9" fmla="*/ 27 h 59"/>
                <a:gd name="T10" fmla="*/ 44 w 44"/>
                <a:gd name="T11" fmla="*/ 32 h 59"/>
                <a:gd name="T12" fmla="*/ 4 w 44"/>
                <a:gd name="T13" fmla="*/ 59 h 59"/>
                <a:gd name="T14" fmla="*/ 5 w 44"/>
                <a:gd name="T15" fmla="*/ 7 h 59"/>
                <a:gd name="T16" fmla="*/ 5 w 44"/>
                <a:gd name="T17" fmla="*/ 52 h 59"/>
                <a:gd name="T18" fmla="*/ 38 w 44"/>
                <a:gd name="T19" fmla="*/ 29 h 59"/>
                <a:gd name="T20" fmla="*/ 5 w 44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59">
                  <a:moveTo>
                    <a:pt x="4" y="59"/>
                  </a:moveTo>
                  <a:lnTo>
                    <a:pt x="0" y="57"/>
                  </a:lnTo>
                  <a:lnTo>
                    <a:pt x="0" y="2"/>
                  </a:lnTo>
                  <a:lnTo>
                    <a:pt x="4" y="0"/>
                  </a:lnTo>
                  <a:lnTo>
                    <a:pt x="44" y="27"/>
                  </a:lnTo>
                  <a:lnTo>
                    <a:pt x="44" y="32"/>
                  </a:lnTo>
                  <a:lnTo>
                    <a:pt x="4" y="59"/>
                  </a:lnTo>
                  <a:close/>
                  <a:moveTo>
                    <a:pt x="5" y="7"/>
                  </a:moveTo>
                  <a:lnTo>
                    <a:pt x="5" y="52"/>
                  </a:lnTo>
                  <a:lnTo>
                    <a:pt x="38" y="2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F9A4FAC-3872-453C-8CF9-121F434DE52B}"/>
              </a:ext>
            </a:extLst>
          </p:cNvPr>
          <p:cNvGrpSpPr/>
          <p:nvPr/>
        </p:nvGrpSpPr>
        <p:grpSpPr>
          <a:xfrm>
            <a:off x="1761901" y="1397002"/>
            <a:ext cx="4435699" cy="1255789"/>
            <a:chOff x="5690159" y="3543048"/>
            <a:chExt cx="4435700" cy="1255789"/>
          </a:xfrm>
        </p:grpSpPr>
        <p:sp>
          <p:nvSpPr>
            <p:cNvPr id="184" name="Rectangle 9">
              <a:extLst>
                <a:ext uri="{FF2B5EF4-FFF2-40B4-BE49-F238E27FC236}">
                  <a16:creationId xmlns:a16="http://schemas.microsoft.com/office/drawing/2014/main" id="{2B71EDD7-4A12-44E4-A029-EC0936466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152" y="3543048"/>
              <a:ext cx="2915533" cy="412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457189" indent="-457189">
                <a:spcBef>
                  <a:spcPct val="20000"/>
                </a:spcBef>
                <a:buBlip>
                  <a:blip r:embed="rId3"/>
                </a:buBlip>
                <a:defRPr/>
              </a:pPr>
              <a:r>
                <a:rPr lang="en-US" sz="3200" kern="0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Website</a:t>
              </a:r>
              <a:endParaRPr lang="en-US" sz="3200" b="1" dirty="0">
                <a:ea typeface="ＭＳ Ｐゴシック" charset="0"/>
                <a:cs typeface="Segoe UI Light" panose="020B0502040204020203" pitchFamily="34" charset="0"/>
                <a:sym typeface="Source Sans Pro Bold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51373C43-B81E-4C35-9F02-DF28F6869395}"/>
                </a:ext>
              </a:extLst>
            </p:cNvPr>
            <p:cNvSpPr/>
            <p:nvPr/>
          </p:nvSpPr>
          <p:spPr>
            <a:xfrm>
              <a:off x="5690159" y="3967840"/>
              <a:ext cx="44357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GB" dirty="0"/>
                <a:t>Visit</a:t>
              </a:r>
              <a:r>
                <a:rPr lang="es-ES" dirty="0"/>
                <a:t> </a:t>
              </a:r>
              <a:r>
                <a:rPr lang="en-GB" dirty="0"/>
                <a:t>the</a:t>
              </a:r>
              <a:r>
                <a:rPr lang="es-ES" dirty="0"/>
                <a:t> </a:t>
              </a:r>
              <a:r>
                <a:rPr lang="es-ES" dirty="0">
                  <a:hlinkClick r:id="rId10"/>
                </a:rPr>
                <a:t>Madrid System Website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4483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2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65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2018071" y="2249750"/>
            <a:ext cx="8077200" cy="1674549"/>
          </a:xfrm>
        </p:spPr>
        <p:txBody>
          <a:bodyPr/>
          <a:lstStyle/>
          <a:p>
            <a:pPr eaLnBrk="1" hangingPunct="1"/>
            <a:r>
              <a:rPr lang="en-US" altLang="en-US" sz="3000" b="1" dirty="0" smtClean="0"/>
              <a:t>Supporting Entrepreneurs through the Hague System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6969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34099"/>
            <a:ext cx="9448800" cy="4818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806" y="1447800"/>
            <a:ext cx="5029200" cy="22098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ea typeface="MS Mincho"/>
              </a:rPr>
              <a:t>Provides </a:t>
            </a:r>
            <a:r>
              <a:rPr lang="en-US" sz="2200" dirty="0">
                <a:latin typeface="Arial" panose="020B0604020202020204" pitchFamily="34" charset="0"/>
                <a:ea typeface="MS Mincho"/>
              </a:rPr>
              <a:t>entrepreneurs with a simple, cost-effective, and efficient means to secure and manage design rights in over 90 countries for up to 100 designs in one application</a:t>
            </a:r>
            <a:r>
              <a:rPr lang="en-US" sz="2200" dirty="0" smtClean="0">
                <a:latin typeface="Arial" panose="020B0604020202020204" pitchFamily="34" charset="0"/>
                <a:ea typeface="MS Mincho"/>
              </a:rPr>
              <a:t>.</a:t>
            </a:r>
            <a:endParaRPr lang="en-US" sz="2200" b="1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41769"/>
            <a:ext cx="10972800" cy="6726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kern="0" dirty="0" smtClean="0">
                <a:cs typeface="Arial"/>
              </a:rPr>
              <a:t>Framework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70899B"/>
              </a:solidFill>
              <a:effectLst/>
              <a:uLnTx/>
              <a:uFillTx/>
              <a:ea typeface="+mj-e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" y="1524000"/>
            <a:ext cx="832388" cy="70674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00200" y="4172932"/>
            <a:ext cx="9253194" cy="1161068"/>
            <a:chOff x="1752600" y="4420529"/>
            <a:chExt cx="9253194" cy="1161068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2667000" y="4420529"/>
              <a:ext cx="8338794" cy="116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kern="0" dirty="0" smtClean="0"/>
                <a:t>One set of formalities, one language, and one currency make it easy for entrepreneurs to plan their international design registration strategies and estimate costs.</a:t>
              </a:r>
            </a:p>
            <a:p>
              <a:endParaRPr lang="en-US" kern="0" dirty="0" smtClean="0"/>
            </a:p>
            <a:p>
              <a:endParaRPr lang="en-US" sz="2600" b="1" kern="0" dirty="0" smtClean="0"/>
            </a:p>
            <a:p>
              <a:pPr marL="0" indent="0">
                <a:buFontTx/>
                <a:buNone/>
              </a:pPr>
              <a:endParaRPr lang="en-US" sz="2600" b="1" kern="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4495800"/>
              <a:ext cx="914400" cy="81642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248400" y="1447800"/>
            <a:ext cx="5576012" cy="2380162"/>
            <a:chOff x="6248400" y="1447800"/>
            <a:chExt cx="5576012" cy="2380162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6248400" y="1447800"/>
              <a:ext cx="5029200" cy="2380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200" kern="0" dirty="0" smtClean="0"/>
                <a:t>A unique business solution that is easily accessible to any individual or entity with nationality, domicile, residence, or commercial establishment in any of the Hague System’s 90+ members.</a:t>
              </a:r>
            </a:p>
            <a:p>
              <a:endParaRPr lang="en-US" sz="2600" b="1" kern="0" dirty="0" smtClean="0"/>
            </a:p>
            <a:p>
              <a:pPr marL="0" indent="0">
                <a:buFontTx/>
                <a:buNone/>
              </a:pPr>
              <a:endParaRPr lang="en-US" sz="2600" b="1" kern="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587" y="1524000"/>
              <a:ext cx="788825" cy="763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11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3938293"/>
            <a:ext cx="4495800" cy="252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097791"/>
            <a:ext cx="4557714" cy="25191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5" y="1126973"/>
            <a:ext cx="4482445" cy="25197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677" y="1396232"/>
            <a:ext cx="43434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Anyone </a:t>
            </a:r>
            <a:r>
              <a:rPr lang="en-US" sz="2200" dirty="0"/>
              <a:t>can file an application online at their own pace directly with WIPO – no legal representation is required at the time of filing.</a:t>
            </a:r>
          </a:p>
          <a:p>
            <a:pPr marL="0" indent="0">
              <a:buNone/>
            </a:pPr>
            <a:endParaRPr lang="en-US" sz="22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41769"/>
            <a:ext cx="10972800" cy="6726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kern="0" dirty="0" smtClean="0">
                <a:cs typeface="Arial"/>
              </a:rPr>
              <a:t>Tools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70899B"/>
              </a:solidFill>
              <a:effectLst/>
              <a:uLnTx/>
              <a:uFillTx/>
              <a:ea typeface="+mj-ea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53404" y="4157993"/>
            <a:ext cx="4495800" cy="208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dirty="0" smtClean="0"/>
              <a:t>Free </a:t>
            </a:r>
            <a:r>
              <a:rPr lang="en-US" sz="2200" dirty="0"/>
              <a:t>digital resources to search, file, pay, and manage international design applications and registrations provide efficiency gains for an entrepreneur regardless of size</a:t>
            </a:r>
            <a:r>
              <a:rPr lang="en-US" sz="2200" dirty="0" smtClean="0"/>
              <a:t>.</a:t>
            </a:r>
            <a:endParaRPr lang="en-US" sz="2200" kern="0" dirty="0" smtClean="0"/>
          </a:p>
          <a:p>
            <a:endParaRPr lang="en-US" sz="2200" b="1" kern="0" dirty="0" smtClean="0"/>
          </a:p>
          <a:p>
            <a:pPr marL="0" indent="0">
              <a:buFontTx/>
              <a:buNone/>
            </a:pPr>
            <a:endParaRPr lang="en-US" sz="2200" b="1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370767" y="1265232"/>
            <a:ext cx="4582367" cy="205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dirty="0" smtClean="0"/>
              <a:t>A </a:t>
            </a:r>
            <a:r>
              <a:rPr lang="en-US" sz="2200" dirty="0"/>
              <a:t>one-step procedure to manage renewals, changes, representation, and other formalities makes it easy and efficient for entrepreneurs to keep their international registrations active and up to date</a:t>
            </a:r>
            <a:r>
              <a:rPr lang="en-US" sz="2200" dirty="0" smtClean="0"/>
              <a:t>.</a:t>
            </a:r>
            <a:endParaRPr lang="en-US" b="1" kern="0" dirty="0" smtClean="0"/>
          </a:p>
          <a:p>
            <a:pPr marL="0" indent="0">
              <a:buFontTx/>
              <a:buNone/>
            </a:pP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2876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061" y="1603876"/>
            <a:ext cx="9906000" cy="91873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Personal support throughout the filing and registration process helps minimize any mistakes and maximize effectiveness of the Hague System’s advantages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0261" y="363550"/>
            <a:ext cx="10972800" cy="6726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kern="0" dirty="0" smtClean="0">
                <a:cs typeface="Arial"/>
              </a:rPr>
              <a:t>Support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70899B"/>
              </a:solidFill>
              <a:effectLst/>
              <a:uLnTx/>
              <a:uFillTx/>
              <a:ea typeface="+mj-ea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40010"/>
            <a:ext cx="896845" cy="8464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38200" y="3101941"/>
            <a:ext cx="10744200" cy="1089059"/>
            <a:chOff x="914400" y="2944316"/>
            <a:chExt cx="10744200" cy="1089059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1981200" y="2944317"/>
              <a:ext cx="9677400" cy="1089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en-US" sz="2200" dirty="0" smtClean="0"/>
                <a:t>Customer </a:t>
              </a:r>
              <a:r>
                <a:rPr lang="en-US" sz="2200" dirty="0"/>
                <a:t>service is available to assist new and veteran users of the Hague System throughout the lifecycle of international design applications and registrations</a:t>
              </a:r>
              <a:r>
                <a:rPr lang="en-US" sz="2200" dirty="0" smtClean="0"/>
                <a:t>.</a:t>
              </a:r>
              <a:endParaRPr lang="en-US" sz="22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944316"/>
              <a:ext cx="1458379" cy="81979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16990" y="4758695"/>
            <a:ext cx="10766196" cy="956305"/>
            <a:chOff x="816990" y="4648200"/>
            <a:chExt cx="10766196" cy="956305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2188525" y="4648200"/>
              <a:ext cx="9394661" cy="956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lvl="0" indent="0">
                <a:buNone/>
              </a:pPr>
              <a:r>
                <a:rPr lang="en-US" sz="2200" dirty="0"/>
                <a:t>Free training, webinars, and other events help entrepreneurs learn how to best take advantage of the Hague System</a:t>
              </a:r>
              <a:r>
                <a:rPr lang="en-US" sz="2200" dirty="0" smtClean="0"/>
                <a:t>.</a:t>
              </a:r>
              <a:endParaRPr lang="en-US" sz="2200" b="1" kern="0" dirty="0" smtClean="0"/>
            </a:p>
            <a:p>
              <a:pPr marL="0" indent="0">
                <a:buFontTx/>
                <a:buNone/>
              </a:pPr>
              <a:endParaRPr lang="en-US" sz="2200" b="1" kern="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90" y="4724400"/>
              <a:ext cx="1294549" cy="72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6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Tools for collective </a:t>
            </a:r>
            <a:r>
              <a:rPr lang="en-US" dirty="0" smtClean="0"/>
              <a:t>branding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96258"/>
            <a:ext cx="10972800" cy="4352925"/>
          </a:xfrm>
        </p:spPr>
        <p:txBody>
          <a:bodyPr/>
          <a:lstStyle/>
          <a:p>
            <a:pPr>
              <a:buNone/>
            </a:pPr>
            <a:r>
              <a:rPr lang="fr-CH" dirty="0" err="1"/>
              <a:t>WIPO’s</a:t>
            </a:r>
            <a:r>
              <a:rPr lang="fr-CH" dirty="0"/>
              <a:t> </a:t>
            </a:r>
            <a:r>
              <a:rPr lang="fr-CH" dirty="0" smtClean="0"/>
              <a:t>DTMIDGI </a:t>
            </a:r>
            <a:r>
              <a:rPr lang="fr-CH" dirty="0" err="1" smtClean="0"/>
              <a:t>provides</a:t>
            </a:r>
            <a:r>
              <a:rPr lang="fr-CH" dirty="0" smtClean="0"/>
              <a:t> assistance to groups of </a:t>
            </a:r>
            <a:r>
              <a:rPr lang="fr-CH" dirty="0" err="1" smtClean="0"/>
              <a:t>producers</a:t>
            </a:r>
            <a:r>
              <a:rPr lang="fr-CH" dirty="0"/>
              <a:t> </a:t>
            </a:r>
            <a:r>
              <a:rPr lang="fr-CH" dirty="0" smtClean="0"/>
              <a:t>and entrepreneurs to </a:t>
            </a:r>
            <a:r>
              <a:rPr lang="fr-CH" dirty="0" err="1" smtClean="0"/>
              <a:t>develop</a:t>
            </a:r>
            <a:r>
              <a:rPr lang="fr-CH" dirty="0" smtClean="0"/>
              <a:t> collective brand</a:t>
            </a:r>
            <a:r>
              <a:rPr lang="en-US" dirty="0" err="1" smtClean="0"/>
              <a:t>i</a:t>
            </a:r>
            <a:r>
              <a:rPr lang="fr-CH" dirty="0" err="1" smtClean="0"/>
              <a:t>ng</a:t>
            </a:r>
            <a:r>
              <a:rPr lang="fr-CH" dirty="0" smtClean="0"/>
              <a:t> </a:t>
            </a:r>
            <a:r>
              <a:rPr lang="fr-CH" dirty="0" err="1" smtClean="0"/>
              <a:t>strategies</a:t>
            </a:r>
            <a:r>
              <a:rPr lang="fr-CH" dirty="0" smtClean="0"/>
              <a:t> </a:t>
            </a:r>
            <a:r>
              <a:rPr lang="fr-CH" dirty="0" err="1" smtClean="0"/>
              <a:t>through</a:t>
            </a:r>
            <a:r>
              <a:rPr lang="fr-CH" dirty="0" smtClean="0"/>
              <a:t>:</a:t>
            </a: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 lvl="1"/>
            <a:r>
              <a:rPr lang="en-US" dirty="0" smtClean="0"/>
              <a:t>Collective marks</a:t>
            </a:r>
          </a:p>
          <a:p>
            <a:pPr lvl="1"/>
            <a:r>
              <a:rPr lang="fr-CH" dirty="0" smtClean="0"/>
              <a:t>Certification marks</a:t>
            </a:r>
          </a:p>
          <a:p>
            <a:pPr lvl="1"/>
            <a:r>
              <a:rPr lang="en-US" dirty="0" smtClean="0"/>
              <a:t>Geographical</a:t>
            </a:r>
            <a:r>
              <a:rPr lang="fr-CH" dirty="0" smtClean="0"/>
              <a:t> indications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73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collective strategies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Information tools and material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Targeted projects </a:t>
            </a:r>
          </a:p>
          <a:p>
            <a:pPr marL="536575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IP and Gastronomic Tourism in Peru, Malaysia, Morocco </a:t>
            </a:r>
          </a:p>
          <a:p>
            <a:pPr marL="536575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Cameroon </a:t>
            </a:r>
          </a:p>
          <a:p>
            <a:pPr marL="536575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Registration of Collective Marks in Bolivia, Brazil, Tunisia</a:t>
            </a:r>
          </a:p>
          <a:p>
            <a:pPr marL="536575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the Philippines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0" y="1773240"/>
            <a:ext cx="1422400" cy="2062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2" y="1806032"/>
            <a:ext cx="1243541" cy="2029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323" y="3835864"/>
            <a:ext cx="1707296" cy="168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6915" y="500063"/>
            <a:ext cx="10697497" cy="1200150"/>
          </a:xfrm>
        </p:spPr>
        <p:txBody>
          <a:bodyPr wrap="square">
            <a:spAutoFit/>
          </a:bodyPr>
          <a:lstStyle/>
          <a:p>
            <a:pPr defTabSz="912813"/>
            <a:r>
              <a:rPr lang="en-US" altLang="en-US" dirty="0" smtClean="0">
                <a:solidFill>
                  <a:schemeClr val="accent2"/>
                </a:solidFill>
              </a:rPr>
              <a:t>Globalization and technology have left their mark on branding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729" y="1977514"/>
            <a:ext cx="9940413" cy="3781425"/>
          </a:xfrm>
        </p:spPr>
        <p:txBody>
          <a:bodyPr/>
          <a:lstStyle/>
          <a:p>
            <a:pPr defTabSz="912813"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 smtClean="0">
                <a:latin typeface="+mj-lt"/>
              </a:rPr>
              <a:t>Brands more easily transcend national borders</a:t>
            </a:r>
          </a:p>
          <a:p>
            <a:pPr defTabSz="912813"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 smtClean="0">
                <a:latin typeface="+mj-lt"/>
              </a:rPr>
              <a:t>Companies create and deliver a “brand experience” for the consumer; brand perception goes beyond product quality</a:t>
            </a:r>
          </a:p>
          <a:p>
            <a:pPr defTabSz="912813"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 smtClean="0">
                <a:latin typeface="+mj-lt"/>
              </a:rPr>
              <a:t>Brands “communicate” through an increasing number of channels, in a more interactive way</a:t>
            </a:r>
          </a:p>
          <a:p>
            <a:pPr defTabSz="912813"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 smtClean="0">
                <a:latin typeface="+mj-lt"/>
              </a:rPr>
              <a:t>Branding is no longer the purview of companies alone</a:t>
            </a:r>
          </a:p>
        </p:txBody>
      </p:sp>
    </p:spTree>
    <p:extLst>
      <p:ext uri="{BB962C8B-B14F-4D97-AF65-F5344CB8AC3E}">
        <p14:creationId xmlns:p14="http://schemas.microsoft.com/office/powerpoint/2010/main" val="13584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8312" y="83127"/>
            <a:ext cx="8754384" cy="1070246"/>
          </a:xfrm>
        </p:spPr>
        <p:txBody>
          <a:bodyPr/>
          <a:lstStyle/>
          <a:p>
            <a:r>
              <a:rPr lang="en-US" dirty="0" smtClean="0"/>
              <a:t>Commercialization of Origin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312" y="976746"/>
            <a:ext cx="8657568" cy="530237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b="1" i="1" dirty="0" smtClean="0">
                <a:solidFill>
                  <a:srgbClr val="0070C0"/>
                </a:solidFill>
              </a:rPr>
              <a:t>The Lisbon Registry </a:t>
            </a:r>
            <a:r>
              <a:rPr lang="en-US" sz="2000" b="1" i="1" dirty="0" smtClean="0"/>
              <a:t>provides assistance to WIPO Members and </a:t>
            </a:r>
            <a:r>
              <a:rPr lang="en-US" sz="2000" b="1" i="1" dirty="0"/>
              <a:t>producers groups of origin </a:t>
            </a:r>
            <a:r>
              <a:rPr lang="en-US" sz="2000" b="1" i="1" dirty="0" smtClean="0"/>
              <a:t>products (local communities) to develop </a:t>
            </a:r>
            <a:br>
              <a:rPr lang="en-US" sz="2000" b="1" i="1" dirty="0" smtClean="0"/>
            </a:br>
            <a:r>
              <a:rPr lang="en-US" sz="2000" b="1" i="1" dirty="0" smtClean="0"/>
              <a:t>an enabling ecosystem for the protection of geographical indications </a:t>
            </a:r>
            <a:r>
              <a:rPr lang="en-US" sz="2000" b="1" i="1" dirty="0"/>
              <a:t>(GIs) </a:t>
            </a:r>
            <a:r>
              <a:rPr lang="en-US" sz="2000" b="1" i="1" dirty="0" smtClean="0"/>
              <a:t>to enable successful commercialization of their GI products internationally</a:t>
            </a:r>
            <a:endParaRPr lang="en-US" sz="1800" b="1" i="1" dirty="0" smtClean="0"/>
          </a:p>
          <a:p>
            <a:pPr lvl="1" indent="-338138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Management of the Lisbon System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sz="2000" i="1" dirty="0" smtClean="0"/>
              <a:t>(International registration and protection system for GIs </a:t>
            </a:r>
            <a:br>
              <a:rPr lang="en-US" sz="2000" i="1" dirty="0" smtClean="0"/>
            </a:br>
            <a:r>
              <a:rPr lang="en-US" sz="2000" i="1" dirty="0" smtClean="0"/>
              <a:t>covering more than 50 countries)</a:t>
            </a:r>
          </a:p>
          <a:p>
            <a:pPr lvl="1" indent="-338138"/>
            <a:r>
              <a:rPr lang="en-US" b="1" dirty="0" smtClean="0">
                <a:solidFill>
                  <a:srgbClr val="0070C0"/>
                </a:solidFill>
              </a:rPr>
              <a:t>Technical assistance activities</a:t>
            </a:r>
            <a:r>
              <a:rPr lang="en-US" b="1" dirty="0" smtClean="0"/>
              <a:t>: </a:t>
            </a:r>
          </a:p>
          <a:p>
            <a:pPr marL="1246188" lvl="2" indent="-331788"/>
            <a:r>
              <a:rPr lang="en-US" dirty="0" smtClean="0"/>
              <a:t>Legislative advise</a:t>
            </a:r>
          </a:p>
          <a:p>
            <a:pPr marL="1246188" lvl="2" indent="-331788"/>
            <a:r>
              <a:rPr lang="en-US" dirty="0" smtClean="0"/>
              <a:t>Capacity building activities</a:t>
            </a:r>
          </a:p>
          <a:p>
            <a:pPr marL="1246188" lvl="2" indent="-331788"/>
            <a:r>
              <a:rPr lang="en-US" dirty="0" smtClean="0"/>
              <a:t>GI projects: protection and commercialization of geographical indications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278" y="443455"/>
            <a:ext cx="2454448" cy="218895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145982" y="2778640"/>
            <a:ext cx="294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www.wipo.int/lisbon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279" y="3294202"/>
            <a:ext cx="1928354" cy="26724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33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15154"/>
            <a:ext cx="11503511" cy="1202484"/>
          </a:xfrm>
        </p:spPr>
        <p:txBody>
          <a:bodyPr/>
          <a:lstStyle/>
          <a:p>
            <a:r>
              <a:rPr lang="en-US" dirty="0" smtClean="0"/>
              <a:t>GI-Projects : Development, protection and commercialization of origin products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7260028" y="5797539"/>
            <a:ext cx="4351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hlinkClick r:id="rId2"/>
              </a:rPr>
              <a:t>https://</a:t>
            </a:r>
            <a:r>
              <a:rPr lang="en-US" sz="1200" b="1" dirty="0" smtClean="0">
                <a:hlinkClick r:id="rId2"/>
              </a:rPr>
              <a:t>www.wipo.int/ipadvantage/en/details.jsp?id=11582</a:t>
            </a:r>
            <a:r>
              <a:rPr lang="en-US" sz="1050" b="1" dirty="0" smtClean="0"/>
              <a:t> </a:t>
            </a:r>
            <a:endParaRPr lang="en-US" sz="105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557" y="3054777"/>
            <a:ext cx="2145978" cy="2722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328" y="3880534"/>
            <a:ext cx="4223819" cy="25064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5213" y="1635034"/>
            <a:ext cx="692953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800" b="1" i="1" kern="0" dirty="0">
                <a:solidFill>
                  <a:srgbClr val="0070C0"/>
                </a:solidFill>
              </a:rPr>
              <a:t>Koh Trung Pomelo </a:t>
            </a:r>
            <a:r>
              <a:rPr lang="it-IT" sz="2800" b="1" kern="0" dirty="0">
                <a:solidFill>
                  <a:srgbClr val="000000"/>
                </a:solidFill>
              </a:rPr>
              <a:t>(Cambodia)</a:t>
            </a:r>
          </a:p>
          <a:p>
            <a:pPr marL="268288" lvl="0" indent="-26828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i="1" kern="0" dirty="0" err="1">
                <a:solidFill>
                  <a:srgbClr val="0070C0"/>
                </a:solidFill>
              </a:rPr>
              <a:t>Madd</a:t>
            </a:r>
            <a:r>
              <a:rPr lang="en-US" sz="2800" b="1" i="1" kern="0" dirty="0">
                <a:solidFill>
                  <a:srgbClr val="0070C0"/>
                </a:solidFill>
              </a:rPr>
              <a:t> de </a:t>
            </a:r>
            <a:r>
              <a:rPr lang="en-US" sz="2800" b="1" i="1" kern="0" dirty="0" err="1">
                <a:solidFill>
                  <a:srgbClr val="0070C0"/>
                </a:solidFill>
              </a:rPr>
              <a:t>Casamance</a:t>
            </a:r>
            <a:r>
              <a:rPr lang="en-US" sz="2800" b="1" kern="0" dirty="0">
                <a:solidFill>
                  <a:srgbClr val="000000"/>
                </a:solidFill>
              </a:rPr>
              <a:t> (Senegal)</a:t>
            </a:r>
          </a:p>
          <a:p>
            <a:pPr marL="268288" lvl="0" indent="-26828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i="1" kern="0" dirty="0" err="1">
                <a:solidFill>
                  <a:srgbClr val="0070C0"/>
                </a:solidFill>
              </a:rPr>
              <a:t>Kampot</a:t>
            </a:r>
            <a:r>
              <a:rPr lang="en-US" sz="2800" b="1" i="1" kern="0" dirty="0">
                <a:solidFill>
                  <a:srgbClr val="0070C0"/>
                </a:solidFill>
              </a:rPr>
              <a:t> Sea Salt </a:t>
            </a:r>
            <a:r>
              <a:rPr lang="en-US" sz="2800" b="1" kern="0" dirty="0">
                <a:solidFill>
                  <a:srgbClr val="000000"/>
                </a:solidFill>
              </a:rPr>
              <a:t>(Cambodia)</a:t>
            </a:r>
            <a:endParaRPr lang="fr-CH" sz="2800" b="1" kern="0" dirty="0">
              <a:solidFill>
                <a:srgbClr val="000000"/>
              </a:solidFill>
            </a:endParaRPr>
          </a:p>
          <a:p>
            <a:pPr marL="268288" lvl="0" indent="-268288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i="1" kern="0" dirty="0" err="1">
                <a:solidFill>
                  <a:srgbClr val="0070C0"/>
                </a:solidFill>
              </a:rPr>
              <a:t>Riz</a:t>
            </a:r>
            <a:r>
              <a:rPr lang="en-US" sz="2800" b="1" i="1" kern="0" dirty="0">
                <a:solidFill>
                  <a:srgbClr val="0070C0"/>
                </a:solidFill>
              </a:rPr>
              <a:t> de </a:t>
            </a:r>
            <a:r>
              <a:rPr lang="en-US" sz="2800" b="1" i="1" kern="0" dirty="0" err="1">
                <a:solidFill>
                  <a:srgbClr val="0070C0"/>
                </a:solidFill>
              </a:rPr>
              <a:t>Kovié</a:t>
            </a:r>
            <a:r>
              <a:rPr lang="en-US" sz="2800" b="1" i="1" kern="0" dirty="0">
                <a:solidFill>
                  <a:srgbClr val="0070C0"/>
                </a:solidFill>
              </a:rPr>
              <a:t> </a:t>
            </a:r>
            <a:r>
              <a:rPr lang="en-US" sz="2800" b="1" kern="0" dirty="0">
                <a:solidFill>
                  <a:srgbClr val="000000"/>
                </a:solidFill>
              </a:rPr>
              <a:t>(Togo</a:t>
            </a:r>
            <a:r>
              <a:rPr lang="en-US" sz="2800" b="1" kern="0" dirty="0" smtClean="0">
                <a:solidFill>
                  <a:srgbClr val="000000"/>
                </a:solidFill>
              </a:rPr>
              <a:t>)</a:t>
            </a:r>
            <a:endParaRPr lang="en-US" sz="2800" b="1" kern="0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8823" y="1556167"/>
            <a:ext cx="2152075" cy="20367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24" y="4160296"/>
            <a:ext cx="2152075" cy="1463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2557" y="1430615"/>
            <a:ext cx="2145978" cy="14570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8" y="5623463"/>
            <a:ext cx="938785" cy="9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4200" y="274637"/>
            <a:ext cx="5780597" cy="1753980"/>
          </a:xfrm>
        </p:spPr>
        <p:txBody>
          <a:bodyPr/>
          <a:lstStyle/>
          <a:p>
            <a:r>
              <a:rPr lang="en-US" dirty="0"/>
              <a:t>Indigenous and local community entrepreneurship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733" y="2890345"/>
            <a:ext cx="8841851" cy="3812604"/>
          </a:xfrm>
        </p:spPr>
        <p:txBody>
          <a:bodyPr/>
          <a:lstStyle/>
          <a:p>
            <a:r>
              <a:rPr lang="en-US" dirty="0" smtClean="0"/>
              <a:t>WIPO’s TK Division provides </a:t>
            </a:r>
            <a:r>
              <a:rPr lang="en-US" dirty="0"/>
              <a:t>assistance to indigenous peoples and local communities to make strategic and effective use of existing intellectual property tools in their </a:t>
            </a:r>
            <a:r>
              <a:rPr lang="en-US" dirty="0" smtClean="0"/>
              <a:t>businesses, including trademarks and designs.</a:t>
            </a:r>
          </a:p>
          <a:p>
            <a:pPr marL="0" indent="0">
              <a:buNone/>
            </a:pPr>
            <a:endParaRPr lang="en-US" sz="1800" dirty="0"/>
          </a:p>
          <a:p>
            <a:pPr marL="40005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969" y="274637"/>
            <a:ext cx="5224007" cy="1632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3644" y="1888749"/>
            <a:ext cx="5147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3"/>
              </a:rPr>
              <a:t>https://www.wipo.int/tk/en/entrepreneurship/index.html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675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4200" y="274637"/>
            <a:ext cx="5780597" cy="1753980"/>
          </a:xfrm>
        </p:spPr>
        <p:txBody>
          <a:bodyPr/>
          <a:lstStyle/>
          <a:p>
            <a:r>
              <a:rPr lang="en-US" dirty="0"/>
              <a:t>Indigenous and local community entrepreneurship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44490" y="2058026"/>
            <a:ext cx="8841851" cy="4484535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lvl="1"/>
            <a:r>
              <a:rPr lang="en-US" sz="2000" dirty="0" smtClean="0"/>
              <a:t>WIPO Training</a:t>
            </a:r>
            <a:r>
              <a:rPr lang="en-US" sz="2000" dirty="0"/>
              <a:t>, Mentoring and Matchmaking Program on Intellectual Property for Women Entrepreneurs from Indigenous Peoples and Local </a:t>
            </a:r>
            <a:r>
              <a:rPr lang="en-US" sz="2000" dirty="0" smtClean="0"/>
              <a:t>Communities (WEP) in partnership with the ILO, INTA and the ITC.  The Program allows participants to:</a:t>
            </a:r>
          </a:p>
          <a:p>
            <a:pPr lvl="2"/>
            <a:endParaRPr lang="en-US" sz="1200" dirty="0" smtClean="0"/>
          </a:p>
          <a:p>
            <a:pPr lvl="2"/>
            <a:r>
              <a:rPr lang="en-US" sz="1600" dirty="0" smtClean="0"/>
              <a:t>build </a:t>
            </a:r>
            <a:r>
              <a:rPr lang="en-US" sz="1600" dirty="0"/>
              <a:t>capacity in </a:t>
            </a:r>
            <a:r>
              <a:rPr lang="en-US" sz="1600" dirty="0" smtClean="0"/>
              <a:t>IP and </a:t>
            </a:r>
            <a:r>
              <a:rPr lang="en-US" sz="1600" dirty="0"/>
              <a:t>acquire the skills necessary for an effective use of the </a:t>
            </a:r>
            <a:r>
              <a:rPr lang="en-US" sz="1600" dirty="0" smtClean="0"/>
              <a:t>IP system</a:t>
            </a:r>
            <a:r>
              <a:rPr lang="en-US" sz="1600" dirty="0"/>
              <a:t>, including in the digital economy;</a:t>
            </a:r>
          </a:p>
          <a:p>
            <a:pPr lvl="2"/>
            <a:r>
              <a:rPr lang="en-US" sz="1600" dirty="0"/>
              <a:t>acquire basic knowledge of related fields useful in an entrepreneurial context, such as business modelling, marketing and digital storytelling;</a:t>
            </a:r>
          </a:p>
          <a:p>
            <a:pPr lvl="2"/>
            <a:r>
              <a:rPr lang="en-US" sz="1600" dirty="0"/>
              <a:t>benefit from the support of a mentor to further develop and implement projects and businesses based on traditional knowledge and/or traditional cultural expressions that have an </a:t>
            </a:r>
            <a:r>
              <a:rPr lang="en-US" sz="1600" dirty="0" smtClean="0"/>
              <a:t>IP component</a:t>
            </a:r>
            <a:r>
              <a:rPr lang="en-US" sz="1600" dirty="0"/>
              <a:t>; and</a:t>
            </a:r>
          </a:p>
          <a:p>
            <a:pPr lvl="2"/>
            <a:r>
              <a:rPr lang="en-US" sz="1600" dirty="0"/>
              <a:t>meet </a:t>
            </a:r>
            <a:r>
              <a:rPr lang="en-US" sz="1600" dirty="0" smtClean="0"/>
              <a:t>other program </a:t>
            </a:r>
            <a:r>
              <a:rPr lang="en-US" sz="1600" dirty="0"/>
              <a:t>participants, share and learn from each other's experiences, but also meet potential partners who can provide support with the implementation </a:t>
            </a:r>
            <a:r>
              <a:rPr lang="en-US" sz="1600" dirty="0" smtClean="0"/>
              <a:t>of </a:t>
            </a:r>
            <a:r>
              <a:rPr lang="en-US" sz="1600" dirty="0"/>
              <a:t>their projects and businesses.</a:t>
            </a:r>
            <a:endParaRPr lang="en-US" sz="1600" dirty="0" smtClean="0"/>
          </a:p>
          <a:p>
            <a:pPr marL="40005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969" y="274637"/>
            <a:ext cx="5224007" cy="1632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585" y="2856878"/>
            <a:ext cx="2809875" cy="2257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3644" y="1888749"/>
            <a:ext cx="5147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hlinkClick r:id="rId4"/>
              </a:rPr>
              <a:t>https://www.wipo.int/tk/en/entrepreneurship/index.html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29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4298"/>
            <a:ext cx="10972800" cy="813339"/>
          </a:xfrm>
        </p:spPr>
        <p:txBody>
          <a:bodyPr/>
          <a:lstStyle/>
          <a:p>
            <a:r>
              <a:rPr lang="en-US" dirty="0"/>
              <a:t>Development of tools and resources to support community </a:t>
            </a:r>
            <a:r>
              <a:rPr lang="en-US" dirty="0" smtClean="0"/>
              <a:t>entrepreneurs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173" y="4288947"/>
            <a:ext cx="2932637" cy="221507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9766" y="2487639"/>
            <a:ext cx="3399121" cy="2723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096" y="1793641"/>
            <a:ext cx="3287014" cy="4710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877" y="1793641"/>
            <a:ext cx="2949933" cy="24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44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081CED-6803-428C-9968-C8BF9319B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881885"/>
              </p:ext>
            </p:extLst>
          </p:nvPr>
        </p:nvGraphicFramePr>
        <p:xfrm>
          <a:off x="627226" y="105104"/>
          <a:ext cx="1103383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3832">
                  <a:extLst>
                    <a:ext uri="{9D8B030D-6E8A-4147-A177-3AD203B41FA5}">
                      <a16:colId xmlns:a16="http://schemas.microsoft.com/office/drawing/2014/main" val="2128722792"/>
                    </a:ext>
                  </a:extLst>
                </a:gridCol>
              </a:tblGrid>
              <a:tr h="1876119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WIPO Academy’s skills building training – 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WIPO Academy offers a broad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range of training courses which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include training in areas that support TM and Design Strategies for entrepreneurs.  Participants come from a wide spectrum of interests and occupations, including entrepreneurs. Some examples are listed below and further details can be found on the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WIPO Academy website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8203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82" y="2205484"/>
            <a:ext cx="11033832" cy="32162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Several Distance </a:t>
            </a:r>
            <a:r>
              <a:rPr lang="en-US" sz="1400" dirty="0"/>
              <a:t>Learning </a:t>
            </a:r>
            <a:r>
              <a:rPr lang="en-US" sz="1400" dirty="0" smtClean="0"/>
              <a:t>Courses which are relevant to entrepreneurs seeking to build skills in TM and Design Strategy:  Advanced </a:t>
            </a:r>
            <a:r>
              <a:rPr lang="en-US" sz="1400" dirty="0"/>
              <a:t>Course on Trademarks, Industrial Designs and Geographical Indications (DL-302</a:t>
            </a:r>
            <a:r>
              <a:rPr lang="en-US" sz="1400" dirty="0" smtClean="0"/>
              <a:t>); </a:t>
            </a:r>
            <a:r>
              <a:rPr lang="en-US" sz="1400" dirty="0"/>
              <a:t>S</a:t>
            </a:r>
            <a:r>
              <a:rPr lang="en-US" sz="1400" dirty="0" smtClean="0"/>
              <a:t>pecialized </a:t>
            </a:r>
            <a:r>
              <a:rPr lang="en-US" sz="1400" dirty="0"/>
              <a:t>Course on the Madrid System for the International Registration of Marks (</a:t>
            </a:r>
            <a:r>
              <a:rPr lang="en-US" sz="1400" dirty="0" smtClean="0"/>
              <a:t>DL-303).  The Executive </a:t>
            </a:r>
            <a:r>
              <a:rPr lang="en-US" sz="1400" dirty="0"/>
              <a:t>course on IP and Exports (DL-730) and the Intellectual Property Management course (DL-450) also touch on trademarks in different contexts.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Joint Master’s </a:t>
            </a:r>
            <a:r>
              <a:rPr lang="en-US" sz="1400" dirty="0"/>
              <a:t>Degree </a:t>
            </a:r>
            <a:r>
              <a:rPr lang="en-US" sz="1400" dirty="0" smtClean="0"/>
              <a:t>Programs:  Nine </a:t>
            </a:r>
            <a:r>
              <a:rPr lang="en-US" sz="1400" dirty="0"/>
              <a:t>Joint Master’s Degree programs </a:t>
            </a:r>
            <a:r>
              <a:rPr lang="en-US" sz="1400" dirty="0" smtClean="0"/>
              <a:t>all of which cover Trademark and Design and equip participants with relevant skills in this area.  Some specialize </a:t>
            </a:r>
            <a:r>
              <a:rPr lang="en-US" sz="1400" dirty="0"/>
              <a:t>in certain areas of IP such as the WIPO-University of Ankara Master of Laws (LL.M.) in Intellectual Property (with specialization in Patent Law and Design Law). </a:t>
            </a:r>
            <a:endParaRPr lang="en-US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Summer Schools:  The WIPO Summer Schools are offered globally and cover all aspects of IP, including interactive sessions on brands and designs.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WIPO National IP Training Institution (IPTI) Projects:  The WIPO IPTI projects aim to support Member States in building their own IP skills building capacity. At the core of these projects are a series of “train the trainer” modules which focus on respective countries priority IP areas, including TM and Design strategies.  The IPTI’s provide training for a wide range of participants, but predominantly from the private sector, including entrepreneurs. </a:t>
            </a:r>
          </a:p>
        </p:txBody>
      </p:sp>
    </p:spTree>
    <p:extLst>
      <p:ext uri="{BB962C8B-B14F-4D97-AF65-F5344CB8AC3E}">
        <p14:creationId xmlns:p14="http://schemas.microsoft.com/office/powerpoint/2010/main" val="4993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24232" y="2641704"/>
            <a:ext cx="10363200" cy="1470025"/>
          </a:xfrm>
        </p:spPr>
        <p:txBody>
          <a:bodyPr/>
          <a:lstStyle/>
          <a:p>
            <a:r>
              <a:rPr lang="en-US" dirty="0" smtClean="0"/>
              <a:t>IP and Innovation:  Trademark and Design Strategies for Entrepreneurs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78504" y="4804696"/>
            <a:ext cx="8534400" cy="1752600"/>
          </a:xfrm>
        </p:spPr>
        <p:txBody>
          <a:bodyPr/>
          <a:lstStyle/>
          <a:p>
            <a:pPr algn="r"/>
            <a:r>
              <a:rPr lang="en-US" dirty="0" smtClean="0"/>
              <a:t>Presentation by the Secretariat to CDIP/28</a:t>
            </a:r>
          </a:p>
          <a:p>
            <a:pPr algn="r"/>
            <a:r>
              <a:rPr lang="en-US" sz="1800" dirty="0" smtClean="0"/>
              <a:t>May 19, 2022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83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777876"/>
            <a:ext cx="9393698" cy="646113"/>
          </a:xfrm>
        </p:spPr>
        <p:txBody>
          <a:bodyPr wrap="square">
            <a:spAutoFit/>
          </a:bodyPr>
          <a:lstStyle/>
          <a:p>
            <a:pPr defTabSz="912813"/>
            <a:r>
              <a:rPr lang="en-US" altLang="en-US" dirty="0" smtClean="0">
                <a:solidFill>
                  <a:schemeClr val="accent2"/>
                </a:solidFill>
              </a:rPr>
              <a:t>…driven by a multitude of factors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910" y="1938185"/>
            <a:ext cx="9876503" cy="3781425"/>
          </a:xfrm>
        </p:spPr>
        <p:txBody>
          <a:bodyPr/>
          <a:lstStyle/>
          <a:p>
            <a:pPr defTabSz="912813"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 smtClean="0">
                <a:latin typeface="+mj-lt"/>
              </a:rPr>
              <a:t>Economic growth has come along with the creation of new companies and the introduction of new goods and services</a:t>
            </a:r>
          </a:p>
          <a:p>
            <a:pPr defTabSz="912813"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 smtClean="0">
                <a:latin typeface="+mj-lt"/>
              </a:rPr>
              <a:t>Economies have shifted towards services</a:t>
            </a:r>
          </a:p>
          <a:p>
            <a:pPr defTabSz="912813"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 smtClean="0">
                <a:latin typeface="+mj-lt"/>
              </a:rPr>
              <a:t>Firms seek trademark protection in more and more countries</a:t>
            </a:r>
          </a:p>
          <a:p>
            <a:pPr defTabSz="912813"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 smtClean="0">
                <a:latin typeface="+mj-lt"/>
              </a:rPr>
              <a:t>The Internet has increased the need for trademark protection</a:t>
            </a:r>
          </a:p>
        </p:txBody>
      </p:sp>
    </p:spTree>
    <p:extLst>
      <p:ext uri="{BB962C8B-B14F-4D97-AF65-F5344CB8AC3E}">
        <p14:creationId xmlns:p14="http://schemas.microsoft.com/office/powerpoint/2010/main" val="20719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7587" y="776972"/>
            <a:ext cx="10235381" cy="646331"/>
          </a:xfrm>
        </p:spPr>
        <p:txBody>
          <a:bodyPr wrap="square">
            <a:spAutoFit/>
          </a:bodyPr>
          <a:lstStyle/>
          <a:p>
            <a:pPr defTabSz="912813"/>
            <a:r>
              <a:rPr lang="en-US" altLang="en-US" dirty="0" smtClean="0">
                <a:solidFill>
                  <a:schemeClr val="accent2"/>
                </a:solidFill>
              </a:rPr>
              <a:t>Branding generally complements innovation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239" y="1802326"/>
            <a:ext cx="9237406" cy="3781425"/>
          </a:xfrm>
        </p:spPr>
        <p:txBody>
          <a:bodyPr/>
          <a:lstStyle/>
          <a:p>
            <a:pPr defTabSz="912813"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 smtClean="0">
                <a:latin typeface="+mj-lt"/>
              </a:rPr>
              <a:t>Branding increases demand and enhances willingness to pay</a:t>
            </a:r>
          </a:p>
          <a:p>
            <a:pPr lvl="1" defTabSz="912813">
              <a:lnSpc>
                <a:spcPct val="90000"/>
              </a:lnSpc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+mj-lt"/>
              </a:rPr>
              <a:t>Advertising activities raise awareness about a firm’s products</a:t>
            </a:r>
          </a:p>
          <a:p>
            <a:pPr lvl="1" defTabSz="912813">
              <a:lnSpc>
                <a:spcPct val="90000"/>
              </a:lnSpc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+mj-lt"/>
              </a:rPr>
              <a:t>Strong brand reputation makes consumers willing to accept a higher price, to avoid the search costs of switching to a competing product</a:t>
            </a:r>
          </a:p>
          <a:p>
            <a:pPr lvl="1" defTabSz="912813">
              <a:lnSpc>
                <a:spcPct val="90000"/>
              </a:lnSpc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+mj-lt"/>
              </a:rPr>
              <a:t>Brands convey image, which is a product feature consumers are willing to pay for</a:t>
            </a:r>
          </a:p>
          <a:p>
            <a:pPr defTabSz="912813">
              <a:lnSpc>
                <a:spcPct val="90000"/>
              </a:lnSpc>
              <a:spcAft>
                <a:spcPct val="30000"/>
              </a:spcAft>
            </a:pPr>
            <a:r>
              <a:rPr lang="en-US" altLang="en-US" dirty="0" smtClean="0">
                <a:latin typeface="+mj-lt"/>
              </a:rPr>
              <a:t>A series of firm-level studies have shown that branding is one of the most important mechanisms for firms to secure returns on R&amp;D investments</a:t>
            </a:r>
          </a:p>
        </p:txBody>
      </p:sp>
    </p:spTree>
    <p:extLst>
      <p:ext uri="{BB962C8B-B14F-4D97-AF65-F5344CB8AC3E}">
        <p14:creationId xmlns:p14="http://schemas.microsoft.com/office/powerpoint/2010/main" val="1079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trademark and design strategies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4798"/>
            <a:ext cx="10972800" cy="4425356"/>
          </a:xfrm>
        </p:spPr>
        <p:txBody>
          <a:bodyPr/>
          <a:lstStyle/>
          <a:p>
            <a:r>
              <a:rPr lang="en-US" dirty="0" smtClean="0"/>
              <a:t>Brands and designs are key intangible assets shaping a company’s competitive edge</a:t>
            </a:r>
          </a:p>
          <a:p>
            <a:r>
              <a:rPr lang="en-US" dirty="0" smtClean="0"/>
              <a:t>Examples: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WIPO study on industrial design use in Southeast Asia (2018) found industrial designs especially relevant for small companies and for entering export markets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World IP Report 2017 documented the role of origin branding for developing economy coffee producers to enter lucrative and fast growth “third-wave” coffee market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98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Rapidly growing demand for trademarks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46" y="1322387"/>
            <a:ext cx="9400317" cy="4663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350" y="6405331"/>
            <a:ext cx="243688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Source: WIPO IP Statistics Database</a:t>
            </a:r>
          </a:p>
        </p:txBody>
      </p:sp>
    </p:spTree>
    <p:extLst>
      <p:ext uri="{BB962C8B-B14F-4D97-AF65-F5344CB8AC3E}">
        <p14:creationId xmlns:p14="http://schemas.microsoft.com/office/powerpoint/2010/main" val="20386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industrial designs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350" y="6405331"/>
            <a:ext cx="243688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dirty="0"/>
              <a:t>Source: WIPO IP Statistics Database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31" y="1156920"/>
            <a:ext cx="8899629" cy="48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18134"/>
          </a:xfrm>
        </p:spPr>
        <p:txBody>
          <a:bodyPr/>
          <a:lstStyle/>
          <a:p>
            <a:pPr algn="ctr"/>
            <a:r>
              <a:rPr lang="en-US" dirty="0"/>
              <a:t>Supporting Trademark and Design Strategies of Entrepreneurs -The IP for Business Division 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7877"/>
            <a:ext cx="10972800" cy="4486550"/>
          </a:xfrm>
        </p:spPr>
        <p:txBody>
          <a:bodyPr/>
          <a:lstStyle/>
          <a:p>
            <a:pPr lvl="1" rtl="0"/>
            <a:r>
              <a:rPr lang="en-US" dirty="0" smtClean="0"/>
              <a:t>WIPO IP Diagnostics - An Online IP Self-Assessment Tool for Businesses  </a:t>
            </a:r>
            <a:r>
              <a:rPr lang="en-US" u="sng" dirty="0" smtClean="0">
                <a:hlinkClick r:id="rId3"/>
              </a:rPr>
              <a:t>https://www.wipo.int/ipdiagnostics/en/index.html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es-CO" dirty="0"/>
          </a:p>
          <a:p>
            <a:pPr lvl="1" rtl="0"/>
            <a:r>
              <a:rPr lang="en-US" dirty="0" smtClean="0"/>
              <a:t>IP Business Moments (under development) – an introduction to the different IP issues for Entrepreneurs across their Business Journey </a:t>
            </a:r>
            <a:br>
              <a:rPr lang="en-US" dirty="0" smtClean="0"/>
            </a:br>
            <a:endParaRPr lang="es-CO" dirty="0"/>
          </a:p>
          <a:p>
            <a:pPr lvl="1"/>
            <a:r>
              <a:rPr lang="en-US" dirty="0" smtClean="0"/>
              <a:t>“Enterprising Ideas”, A Guide to Intellectual Property for Startups</a:t>
            </a:r>
            <a:br>
              <a:rPr lang="en-US" dirty="0" smtClean="0"/>
            </a:br>
            <a:r>
              <a:rPr lang="en-US" dirty="0">
                <a:solidFill>
                  <a:srgbClr val="000000"/>
                </a:solidFill>
                <a:hlinkClick r:id="rId4"/>
              </a:rPr>
              <a:t>https://www.wipo.int/publications/en/details.jsp?id=4545&amp;plang=EN</a:t>
            </a:r>
            <a:r>
              <a:rPr lang="en-US" dirty="0" smtClean="0"/>
              <a:t/>
            </a:r>
            <a:br>
              <a:rPr lang="en-US" dirty="0" smtClean="0"/>
            </a:br>
            <a:endParaRPr lang="es-CO" dirty="0"/>
          </a:p>
          <a:p>
            <a:pPr lvl="1" rtl="0"/>
            <a:r>
              <a:rPr lang="en-US" dirty="0" smtClean="0"/>
              <a:t>Programs of supporting business intermediaries integrate IP related advisory services to their menu of business services (including in the area of trademarks and designs)</a:t>
            </a:r>
            <a:br>
              <a:rPr lang="en-US" dirty="0" smtClean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8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Supporting Trademark and Design Strategies of Entrepreneurs -The IP for Business Division 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IP Management Clinics for Businesses (including in the area of trademarks and designs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Making a Mark: An Introduction to Trademarks for Small and Medium-Sized Enterprises 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https://www.wipo.int/publications/en/details.jsp?id=4208&amp;plang=EN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s-CO" dirty="0"/>
          </a:p>
          <a:p>
            <a:pPr lvl="1"/>
            <a:r>
              <a:rPr lang="en-US" dirty="0" smtClean="0"/>
              <a:t>Looking Good: An Introduction to Industrial Designs for Small and Medium-sized Enterprises </a:t>
            </a:r>
            <a:r>
              <a:rPr lang="en-US" dirty="0">
                <a:solidFill>
                  <a:srgbClr val="000000"/>
                </a:solidFill>
                <a:hlinkClick r:id="rId4"/>
              </a:rPr>
              <a:t>https://www.wipo.int/publications/en/details.jsp?id=4388&amp;plang=EN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473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 revd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C revd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LC revd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Vietnam3</Template>
  <TotalTime>3547</TotalTime>
  <Words>1606</Words>
  <Application>Microsoft Office PowerPoint</Application>
  <PresentationFormat>Widescreen</PresentationFormat>
  <Paragraphs>139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MS Mincho</vt:lpstr>
      <vt:lpstr>ＭＳ Ｐゴシック</vt:lpstr>
      <vt:lpstr>ＭＳ Ｐゴシック</vt:lpstr>
      <vt:lpstr>Source Sans Pro Bold</vt:lpstr>
      <vt:lpstr>Arial</vt:lpstr>
      <vt:lpstr>Calibri</vt:lpstr>
      <vt:lpstr>Microsoft Sans Serif</vt:lpstr>
      <vt:lpstr>Segoe UI Light</vt:lpstr>
      <vt:lpstr>Wingdings</vt:lpstr>
      <vt:lpstr>LC revd</vt:lpstr>
      <vt:lpstr>template_english</vt:lpstr>
      <vt:lpstr>1_template_english</vt:lpstr>
      <vt:lpstr>1_LC revd</vt:lpstr>
      <vt:lpstr>2_LC revd</vt:lpstr>
      <vt:lpstr>IP and Innovation: Trademark and Design Strategies for Entrepreneurs</vt:lpstr>
      <vt:lpstr>Globalization and technology have left their mark on branding</vt:lpstr>
      <vt:lpstr>…driven by a multitude of factors</vt:lpstr>
      <vt:lpstr>Branding generally complements innovation</vt:lpstr>
      <vt:lpstr>Why trademark and design strategies matter?</vt:lpstr>
      <vt:lpstr>Rapidly growing demand for trademarks …</vt:lpstr>
      <vt:lpstr>… and industrial designs</vt:lpstr>
      <vt:lpstr>Supporting Trademark and Design Strategies of Entrepreneurs -The IP for Business Division </vt:lpstr>
      <vt:lpstr>Supporting Trademark and Design Strategies of Entrepreneurs -The IP for Business Division </vt:lpstr>
      <vt:lpstr>The Madrid System  for International Registration of Marks</vt:lpstr>
      <vt:lpstr>The Madrid System</vt:lpstr>
      <vt:lpstr>Madrid Online Tools and Services</vt:lpstr>
      <vt:lpstr>PowerPoint Presentation</vt:lpstr>
      <vt:lpstr>Supporting Entrepreneurs through the Hague System</vt:lpstr>
      <vt:lpstr>PowerPoint Presentation</vt:lpstr>
      <vt:lpstr>PowerPoint Presentation</vt:lpstr>
      <vt:lpstr>PowerPoint Presentation</vt:lpstr>
      <vt:lpstr>Tools for collective branding</vt:lpstr>
      <vt:lpstr>Supporting collective strategies with…</vt:lpstr>
      <vt:lpstr>Commercialization of Origin Products</vt:lpstr>
      <vt:lpstr>GI-Projects : Development, protection and commercialization of origin products</vt:lpstr>
      <vt:lpstr>Indigenous and local community entrepreneurship</vt:lpstr>
      <vt:lpstr>Indigenous and local community entrepreneurship</vt:lpstr>
      <vt:lpstr>Development of tools and resources to support community entrepreneurs</vt:lpstr>
      <vt:lpstr>PowerPoint Presentation</vt:lpstr>
      <vt:lpstr>IP and Innovation:  Trademark and Design Strategies for Entrepreneurs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WIPO IP Diagnostics</dc:title>
  <dc:creator>KACHAGANOVA Kasiet</dc:creator>
  <cp:keywords>FOR OFFICIAL USE ONLY</cp:keywords>
  <cp:lastModifiedBy>HAYRAPETYAN Mary</cp:lastModifiedBy>
  <cp:revision>169</cp:revision>
  <dcterms:created xsi:type="dcterms:W3CDTF">2020-12-03T13:26:58Z</dcterms:created>
  <dcterms:modified xsi:type="dcterms:W3CDTF">2022-06-28T15:41:13Z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14d1ebd7-acff-40ac-aff7-01f08756ae8f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  <property fmtid="{D5CDD505-2E9C-101B-9397-08002B2CF9AE}" pid="7" name="TCSClassification">
    <vt:lpwstr>FOR OFFICIAL USE ONLY</vt:lpwstr>
  </property>
</Properties>
</file>