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13"/>
  </p:notesMasterIdLst>
  <p:sldIdLst>
    <p:sldId id="262" r:id="rId5"/>
    <p:sldId id="259" r:id="rId6"/>
    <p:sldId id="258" r:id="rId7"/>
    <p:sldId id="260" r:id="rId8"/>
    <p:sldId id="264" r:id="rId9"/>
    <p:sldId id="266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ba\Desktop\TeamCentral%20Report%2014.11.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arba\Desktop\2016\Recommendations\TeamCentral%20Analysis%2031.12.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pivotSource>
    <c:name>[TeamCentral Report 14.11.2015.xlsx]by priority!PivotTable2</c:name>
    <c:fmtId val="-1"/>
  </c:pivotSource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Recommendations by Priority</a:t>
            </a:r>
          </a:p>
        </c:rich>
      </c:tx>
      <c:layout>
        <c:manualLayout>
          <c:xMode val="edge"/>
          <c:yMode val="edge"/>
          <c:x val="0.10757575757575755"/>
          <c:y val="3.8916360837827434E-4"/>
        </c:manualLayout>
      </c:layout>
      <c:overlay val="1"/>
    </c:title>
    <c:autoTitleDeleted val="0"/>
    <c:pivotFmts>
      <c:pivotFmt>
        <c:idx val="0"/>
        <c:marker>
          <c:symbol val="none"/>
        </c:marker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chemeClr val="accent3"/>
          </a:solidFill>
        </c:spPr>
      </c:pivotFmt>
      <c:pivotFmt>
        <c:idx val="2"/>
        <c:spPr>
          <a:solidFill>
            <a:schemeClr val="accent1"/>
          </a:solidFill>
        </c:spPr>
        <c:dLbl>
          <c:idx val="0"/>
          <c:layout>
            <c:manualLayout>
              <c:x val="4.0523657947011942E-3"/>
              <c:y val="-4.204204204204204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chemeClr val="accent2"/>
          </a:solidFill>
        </c:spPr>
        <c:dLbl>
          <c:idx val="0"/>
          <c:layout>
            <c:manualLayout>
              <c:x val="0"/>
              <c:y val="-4.804804804804799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chemeClr val="accent1"/>
          </a:solidFill>
        </c:spPr>
        <c:dLbl>
          <c:idx val="0"/>
          <c:layout>
            <c:manualLayout>
              <c:x val="4.0523657947011942E-3"/>
              <c:y val="-4.204204204204204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2"/>
          </a:solidFill>
        </c:spPr>
        <c:dLbl>
          <c:idx val="0"/>
          <c:layout>
            <c:manualLayout>
              <c:x val="0"/>
              <c:y val="-4.804804804804799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chemeClr val="accent1"/>
          </a:solidFill>
        </c:spPr>
        <c:dLbl>
          <c:idx val="0"/>
          <c:layout>
            <c:manualLayout>
              <c:x val="4.0523657947011942E-3"/>
              <c:y val="-4.204204204204204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chemeClr val="accent2"/>
          </a:solidFill>
        </c:spPr>
        <c:dLbl>
          <c:idx val="0"/>
          <c:layout>
            <c:manualLayout>
              <c:x val="0"/>
              <c:y val="-4.804804804804799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57579238765368"/>
          <c:y val="7.6748406449193854E-2"/>
          <c:w val="0.82984467367111026"/>
          <c:h val="0.8032425946756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'by priority'!$B$3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6639226914817467E-2"/>
                  <c:y val="-5.8881097193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0056456290884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'by priority'!$A$4:$A$6</c:f>
              <c:strCache>
                <c:ptCount val="2"/>
                <c:pt idx="0">
                  <c:v>High</c:v>
                </c:pt>
                <c:pt idx="1">
                  <c:v>Medium</c:v>
                </c:pt>
              </c:strCache>
            </c:strRef>
          </c:cat>
          <c:val>
            <c:numRef>
              <c:f>'by priority'!$B$4:$B$6</c:f>
              <c:numCache>
                <c:formatCode>General</c:formatCode>
                <c:ptCount val="2"/>
                <c:pt idx="0">
                  <c:v>99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9262720"/>
        <c:axId val="89270144"/>
        <c:axId val="0"/>
      </c:bar3DChart>
      <c:catAx>
        <c:axId val="89262720"/>
        <c:scaling>
          <c:orientation val="minMax"/>
        </c:scaling>
        <c:delete val="0"/>
        <c:axPos val="b"/>
        <c:majorTickMark val="none"/>
        <c:minorTickMark val="none"/>
        <c:tickLblPos val="nextTo"/>
        <c:crossAx val="89270144"/>
        <c:crosses val="autoZero"/>
        <c:auto val="1"/>
        <c:lblAlgn val="ctr"/>
        <c:lblOffset val="100"/>
        <c:noMultiLvlLbl val="0"/>
      </c:catAx>
      <c:valAx>
        <c:axId val="8927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92627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Movement of Recommendations in 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292402638859334E-2"/>
          <c:y val="0.20129942636122897"/>
          <c:w val="0.72993091657929865"/>
          <c:h val="0.589373473796452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'Movement of recommendations'!$C$2:$C$3</c:f>
              <c:strCache>
                <c:ptCount val="1"/>
                <c:pt idx="0">
                  <c:v>IOD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2987697335800518E-3"/>
                  <c:y val="-0.15444817873375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recommendations'!$A$4:$A$11</c:f>
              <c:strCache>
                <c:ptCount val="7"/>
                <c:pt idx="0">
                  <c:v>Open as at January 1, 2015</c:v>
                </c:pt>
                <c:pt idx="2">
                  <c:v>Additions during 2015</c:v>
                </c:pt>
                <c:pt idx="4">
                  <c:v>Closed during 2015</c:v>
                </c:pt>
                <c:pt idx="6">
                  <c:v>Open as at November 16, 2015</c:v>
                </c:pt>
              </c:strCache>
            </c:strRef>
          </c:cat>
          <c:val>
            <c:numRef>
              <c:f>'Movement of recommendations'!$C$4:$C$10</c:f>
              <c:numCache>
                <c:formatCode>General</c:formatCode>
                <c:ptCount val="7"/>
                <c:pt idx="0">
                  <c:v>94</c:v>
                </c:pt>
                <c:pt idx="2">
                  <c:v>78</c:v>
                </c:pt>
                <c:pt idx="4">
                  <c:v>52</c:v>
                </c:pt>
                <c:pt idx="6">
                  <c:v>120</c:v>
                </c:pt>
              </c:numCache>
            </c:numRef>
          </c:val>
        </c:ser>
        <c:ser>
          <c:idx val="2"/>
          <c:order val="1"/>
          <c:tx>
            <c:strRef>
              <c:f>'Movement of recommendations'!$D$2:$D$3</c:f>
              <c:strCache>
                <c:ptCount val="1"/>
                <c:pt idx="0">
                  <c:v>External Audit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recommendations'!$A$4:$A$11</c:f>
              <c:strCache>
                <c:ptCount val="7"/>
                <c:pt idx="0">
                  <c:v>Open as at January 1, 2015</c:v>
                </c:pt>
                <c:pt idx="2">
                  <c:v>Additions during 2015</c:v>
                </c:pt>
                <c:pt idx="4">
                  <c:v>Closed during 2015</c:v>
                </c:pt>
                <c:pt idx="6">
                  <c:v>Open as at November 16, 2015</c:v>
                </c:pt>
              </c:strCache>
            </c:strRef>
          </c:cat>
          <c:val>
            <c:numRef>
              <c:f>'Movement of recommendations'!$D$4:$D$10</c:f>
              <c:numCache>
                <c:formatCode>General</c:formatCode>
                <c:ptCount val="7"/>
                <c:pt idx="0">
                  <c:v>47</c:v>
                </c:pt>
                <c:pt idx="4">
                  <c:v>22</c:v>
                </c:pt>
                <c:pt idx="6">
                  <c:v>25</c:v>
                </c:pt>
              </c:numCache>
            </c:numRef>
          </c:val>
        </c:ser>
        <c:ser>
          <c:idx val="3"/>
          <c:order val="2"/>
          <c:tx>
            <c:strRef>
              <c:f>'Movement of recommendations'!$E$2:$E$3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recommendations'!$A$4:$A$11</c:f>
              <c:strCache>
                <c:ptCount val="7"/>
                <c:pt idx="0">
                  <c:v>Open as at January 1, 2015</c:v>
                </c:pt>
                <c:pt idx="2">
                  <c:v>Additions during 2015</c:v>
                </c:pt>
                <c:pt idx="4">
                  <c:v>Closed during 2015</c:v>
                </c:pt>
                <c:pt idx="6">
                  <c:v>Open as at November 16, 2015</c:v>
                </c:pt>
              </c:strCache>
            </c:strRef>
          </c:cat>
          <c:val>
            <c:numRef>
              <c:f>'Movement of recommendations'!$E$4:$E$10</c:f>
              <c:numCache>
                <c:formatCode>General</c:formatCode>
                <c:ptCount val="7"/>
                <c:pt idx="0">
                  <c:v>39</c:v>
                </c:pt>
                <c:pt idx="4">
                  <c:v>20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64224"/>
        <c:axId val="22165760"/>
      </c:barChart>
      <c:catAx>
        <c:axId val="2216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2165760"/>
        <c:crosses val="autoZero"/>
        <c:auto val="1"/>
        <c:lblAlgn val="ctr"/>
        <c:lblOffset val="100"/>
        <c:noMultiLvlLbl val="0"/>
      </c:catAx>
      <c:valAx>
        <c:axId val="22165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64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07339149479685"/>
          <c:y val="0.46674764739773383"/>
          <c:w val="0.17222949132246804"/>
          <c:h val="0.1448265155879905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aseline="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Aging Analysis </a:t>
            </a:r>
            <a:r>
              <a:rPr lang="en-US" dirty="0"/>
              <a:t>of </a:t>
            </a:r>
            <a:r>
              <a:rPr lang="en-US" dirty="0" smtClean="0"/>
              <a:t>Recommendations</a:t>
            </a:r>
            <a:r>
              <a:rPr lang="en-US" baseline="0" dirty="0" smtClean="0"/>
              <a:t> </a:t>
            </a:r>
            <a:r>
              <a:rPr lang="en-US" baseline="0" dirty="0"/>
              <a:t>Closed in 2015</a:t>
            </a:r>
            <a:endParaRPr lang="en-US" dirty="0"/>
          </a:p>
        </c:rich>
      </c:tx>
      <c:layout>
        <c:manualLayout>
          <c:xMode val="edge"/>
          <c:yMode val="edge"/>
          <c:x val="0.13455103179029559"/>
          <c:y val="2.58286698235040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'Movement of recommendations'!$H$2:$H$3</c:f>
              <c:strCache>
                <c:ptCount val="1"/>
                <c:pt idx="0">
                  <c:v>IOD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07930710619866E-3"/>
                  <c:y val="-7.595794373558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recommendations'!$G$4:$G$8</c:f>
              <c:strCache>
                <c:ptCount val="5"/>
                <c:pt idx="0">
                  <c:v>Made in 2015</c:v>
                </c:pt>
                <c:pt idx="2">
                  <c:v>More than 1 year old</c:v>
                </c:pt>
                <c:pt idx="4">
                  <c:v>More than 2 years old</c:v>
                </c:pt>
              </c:strCache>
            </c:strRef>
          </c:cat>
          <c:val>
            <c:numRef>
              <c:f>'Movement of recommendations'!$H$4:$H$8</c:f>
              <c:numCache>
                <c:formatCode>General</c:formatCode>
                <c:ptCount val="5"/>
                <c:pt idx="0">
                  <c:v>8</c:v>
                </c:pt>
                <c:pt idx="2">
                  <c:v>24</c:v>
                </c:pt>
                <c:pt idx="4">
                  <c:v>20</c:v>
                </c:pt>
              </c:numCache>
            </c:numRef>
          </c:val>
        </c:ser>
        <c:ser>
          <c:idx val="2"/>
          <c:order val="1"/>
          <c:tx>
            <c:strRef>
              <c:f>'Movement of recommendations'!$I$2:$I$3</c:f>
              <c:strCache>
                <c:ptCount val="1"/>
                <c:pt idx="0">
                  <c:v>External Audit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recommendations'!$G$4:$G$8</c:f>
              <c:strCache>
                <c:ptCount val="5"/>
                <c:pt idx="0">
                  <c:v>Made in 2015</c:v>
                </c:pt>
                <c:pt idx="2">
                  <c:v>More than 1 year old</c:v>
                </c:pt>
                <c:pt idx="4">
                  <c:v>More than 2 years old</c:v>
                </c:pt>
              </c:strCache>
            </c:strRef>
          </c:cat>
          <c:val>
            <c:numRef>
              <c:f>'Movement of recommendations'!$I$4:$I$8</c:f>
              <c:numCache>
                <c:formatCode>General</c:formatCode>
                <c:ptCount val="5"/>
                <c:pt idx="2">
                  <c:v>20</c:v>
                </c:pt>
                <c:pt idx="4">
                  <c:v>2</c:v>
                </c:pt>
              </c:numCache>
            </c:numRef>
          </c:val>
        </c:ser>
        <c:ser>
          <c:idx val="3"/>
          <c:order val="2"/>
          <c:tx>
            <c:strRef>
              <c:f>'Movement of recommendations'!$J$2:$J$3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'Movement of recommendations'!$G$4:$G$8</c:f>
              <c:strCache>
                <c:ptCount val="5"/>
                <c:pt idx="0">
                  <c:v>Made in 2015</c:v>
                </c:pt>
                <c:pt idx="2">
                  <c:v>More than 1 year old</c:v>
                </c:pt>
                <c:pt idx="4">
                  <c:v>More than 2 years old</c:v>
                </c:pt>
              </c:strCache>
            </c:strRef>
          </c:cat>
          <c:val>
            <c:numRef>
              <c:f>'Movement of recommendations'!$J$4:$J$8</c:f>
              <c:numCache>
                <c:formatCode>General</c:formatCode>
                <c:ptCount val="5"/>
                <c:pt idx="2">
                  <c:v>13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77120"/>
        <c:axId val="22287104"/>
      </c:barChart>
      <c:catAx>
        <c:axId val="22277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2287104"/>
        <c:crosses val="autoZero"/>
        <c:auto val="1"/>
        <c:lblAlgn val="ctr"/>
        <c:lblOffset val="100"/>
        <c:noMultiLvlLbl val="0"/>
      </c:catAx>
      <c:valAx>
        <c:axId val="2228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277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Evaluation Section Recommendations in 2015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Sheet1!$E$18</c:f>
              <c:strCache>
                <c:ptCount val="1"/>
                <c:pt idx="0">
                  <c:v># of Recs.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Sheet1!$D$19:$D$22</c:f>
              <c:strCache>
                <c:ptCount val="4"/>
                <c:pt idx="0">
                  <c:v>Open Recommendations at 31.12.2015</c:v>
                </c:pt>
                <c:pt idx="1">
                  <c:v>Closed Recommendations in 2015</c:v>
                </c:pt>
                <c:pt idx="2">
                  <c:v>New Recommendations in 2015</c:v>
                </c:pt>
                <c:pt idx="3">
                  <c:v>Open Recommendations at January 1, 2015</c:v>
                </c:pt>
              </c:strCache>
            </c:strRef>
          </c:cat>
          <c:val>
            <c:numRef>
              <c:f>Sheet1!$E$19:$E$22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13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9493888"/>
        <c:axId val="89495424"/>
      </c:barChart>
      <c:catAx>
        <c:axId val="89493888"/>
        <c:scaling>
          <c:orientation val="minMax"/>
        </c:scaling>
        <c:delete val="0"/>
        <c:axPos val="l"/>
        <c:majorTickMark val="none"/>
        <c:minorTickMark val="none"/>
        <c:tickLblPos val="nextTo"/>
        <c:crossAx val="89495424"/>
        <c:crosses val="autoZero"/>
        <c:auto val="1"/>
        <c:lblAlgn val="ctr"/>
        <c:lblOffset val="100"/>
        <c:noMultiLvlLbl val="0"/>
      </c:catAx>
      <c:valAx>
        <c:axId val="894954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94938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0.51888</cdr:x>
      <cdr:y>0.43902</cdr:y>
    </cdr:from>
    <cdr:to>
      <cdr:x>0.57294</cdr:x>
      <cdr:y>0.5122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20010" y="1371600"/>
          <a:ext cx="33548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0.4026</cdr:x>
      <cdr:y>0.24171</cdr:y>
    </cdr:from>
    <cdr:to>
      <cdr:x>0.47381</cdr:x>
      <cdr:y>0.3187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713105"/>
          <a:ext cx="417817" cy="22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57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A325-7945-4F67-84C1-FF4685171817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28859-25EB-4C11-ABC9-EB6636040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Refer to paragraphs 36, 37 and 39 which set</a:t>
            </a:r>
            <a:r>
              <a:rPr lang="en-US" baseline="0" dirty="0" smtClean="0"/>
              <a:t> the context for follow up of recommendations</a:t>
            </a:r>
          </a:p>
          <a:p>
            <a:pPr eaLnBrk="1" hangingPunct="1"/>
            <a:r>
              <a:rPr lang="en-US" baseline="0" dirty="0" smtClean="0"/>
              <a:t>IOD follows up on all open recommendations made by the External Auditor, IAOC and its own recommendations</a:t>
            </a:r>
          </a:p>
          <a:p>
            <a:pPr eaLnBrk="1" hangingPunct="1"/>
            <a:r>
              <a:rPr lang="en-US" baseline="0" dirty="0" smtClean="0"/>
              <a:t>JIU r3eecommnadtions are followed up by WIPO management foal point-The office of the controller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comment: It is an iterative and interactive process that takes place through the use of TeamCentral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28859-25EB-4C11-ABC9-EB66360409C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5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November 16, 2015</a:t>
            </a:r>
          </a:p>
          <a:p>
            <a:endParaRPr lang="en-US" dirty="0" smtClean="0"/>
          </a:p>
          <a:p>
            <a:r>
              <a:rPr lang="en-US" dirty="0" smtClean="0"/>
              <a:t>14 open </a:t>
            </a:r>
            <a:r>
              <a:rPr lang="en-US" dirty="0" err="1" smtClean="0"/>
              <a:t>recommnedations</a:t>
            </a:r>
            <a:r>
              <a:rPr lang="en-US" dirty="0" smtClean="0"/>
              <a:t> coming from EQA of Evaluation </a:t>
            </a:r>
            <a:r>
              <a:rPr lang="en-US" dirty="0" err="1" smtClean="0"/>
              <a:t>Fucntion</a:t>
            </a:r>
            <a:r>
              <a:rPr lang="en-US" dirty="0" smtClean="0"/>
              <a:t> are not counted in this figure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 to paragraphs 36, 37 and 39 which set</a:t>
            </a:r>
            <a:r>
              <a:rPr lang="en-US" baseline="0" dirty="0" smtClean="0"/>
              <a:t> the context for follow up of recommendations</a:t>
            </a:r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81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0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55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2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3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6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21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355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87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73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6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39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1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50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2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83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121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2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13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12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9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4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0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3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4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7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0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7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B608-130C-4383-B6D8-94243A26210A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CC26-C97F-42EF-A1C3-B7259524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7F3150A8-B334-48D8-BDDC-A2E01CBB87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Roles and Responsibilities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As per the Internal Oversight Charter</a:t>
            </a:r>
          </a:p>
          <a:p>
            <a:r>
              <a:rPr lang="en-US" dirty="0"/>
              <a:t>OI. 16/2010 on the implementation of Oversight </a:t>
            </a:r>
            <a:r>
              <a:rPr lang="en-US" dirty="0" smtClean="0"/>
              <a:t>Recommendations</a:t>
            </a:r>
            <a:endParaRPr lang="en-US" dirty="0"/>
          </a:p>
          <a:p>
            <a:r>
              <a:rPr lang="en-US" sz="2400" dirty="0" smtClean="0"/>
              <a:t>Overall </a:t>
            </a:r>
            <a:r>
              <a:rPr lang="en-US" sz="2400" dirty="0"/>
              <a:t>Responsibility for the implementation of </a:t>
            </a:r>
            <a:r>
              <a:rPr lang="en-US" sz="2400" dirty="0" smtClean="0"/>
              <a:t>Open recommendations</a:t>
            </a:r>
            <a:endParaRPr lang="en-US" sz="2400" dirty="0"/>
          </a:p>
          <a:p>
            <a:pPr marL="808038" indent="-452438"/>
            <a:r>
              <a:rPr lang="en-US" sz="1600" dirty="0"/>
              <a:t>Director General</a:t>
            </a:r>
          </a:p>
          <a:p>
            <a:pPr marL="808038" indent="-452438"/>
            <a:r>
              <a:rPr lang="en-US" sz="1600" dirty="0"/>
              <a:t>Program </a:t>
            </a:r>
            <a:r>
              <a:rPr lang="en-US" sz="1600" dirty="0" smtClean="0"/>
              <a:t>Managers</a:t>
            </a:r>
          </a:p>
          <a:p>
            <a:pPr marL="808038" indent="-452438"/>
            <a:r>
              <a:rPr lang="en-US" sz="1600" dirty="0" smtClean="0"/>
              <a:t>IOD</a:t>
            </a:r>
            <a:endParaRPr lang="en-US" sz="1400" dirty="0" smtClean="0"/>
          </a:p>
          <a:p>
            <a:r>
              <a:rPr lang="en-US" sz="2400" dirty="0" smtClean="0"/>
              <a:t>“Comply or Explain” Approach – WIPO Managers</a:t>
            </a:r>
          </a:p>
          <a:p>
            <a:r>
              <a:rPr lang="en-US" sz="2400" dirty="0" smtClean="0"/>
              <a:t>“Trust but Verify” Approach –IOD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3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Users\garba\AppData\Local\Microsoft\Windows\Temporary Internet Files\Content.IE5\5AKADS0C\icon_43498-300x3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" y="2064226"/>
            <a:ext cx="954736" cy="9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4905" y="156210"/>
            <a:ext cx="3352800" cy="93871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ummary of Observations/Findings  and Recommendation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send  document to Oversight Client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61" y="1987596"/>
            <a:ext cx="3054996" cy="11079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Client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IOD with Table of Recommendations  to include: action plans, designated owners and timelines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1993" y="3981359"/>
            <a:ext cx="3048000" cy="17851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observations/findings and recommendations in TeamMate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Issue Final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Finalize TeamMate and track recommendations in TeamCentral (*)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Prepare quarterly reports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DG and IAOC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Organize bi-annual meeting with Programs to discuss status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D:\Users\garba\AppData\Local\Microsoft\Windows\Temporary Internet Files\Content.IE5\GRT41Z7I\2861451742_f0738435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2" y="33724"/>
            <a:ext cx="961411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Users\garba\AppData\Local\Microsoft\Windows\Temporary Internet Files\Content.IE5\5AKADS0C\computer_&amp;_ma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61" y="4147556"/>
            <a:ext cx="9863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7467" y="1152789"/>
            <a:ext cx="2697480" cy="11079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meeting with Oversight Client to discuss observations /findings and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Prepares and issue Draft Report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D:\Users\garba\AppData\Local\Microsoft\Windows\Temporary Internet Files\Content.IE5\LQNA795L\meeting-311355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57" y="925650"/>
            <a:ext cx="1054700" cy="7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lbow Connector 15"/>
          <p:cNvCxnSpPr>
            <a:stCxn id="4" idx="3"/>
            <a:endCxn id="9" idx="0"/>
          </p:cNvCxnSpPr>
          <p:nvPr/>
        </p:nvCxnSpPr>
        <p:spPr>
          <a:xfrm>
            <a:off x="4497705" y="625570"/>
            <a:ext cx="2628502" cy="52721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5" idx="3"/>
          </p:cNvCxnSpPr>
          <p:nvPr/>
        </p:nvCxnSpPr>
        <p:spPr>
          <a:xfrm rot="5400000">
            <a:off x="5705978" y="1121364"/>
            <a:ext cx="280809" cy="25596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2"/>
            <a:endCxn id="6" idx="0"/>
          </p:cNvCxnSpPr>
          <p:nvPr/>
        </p:nvCxnSpPr>
        <p:spPr>
          <a:xfrm rot="16200000" flipH="1">
            <a:off x="3909643" y="2225008"/>
            <a:ext cx="885767" cy="26269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8" descr="D:\Users\garba\AppData\Local\Microsoft\Windows\Temporary Internet Files\Content.IE5\B73EHT3J\document-38200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30" y="5030767"/>
            <a:ext cx="519611" cy="63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Users\garba\AppData\Local\Microsoft\Windows\Temporary Internet Files\Content.IE5\RWPJH4C6\2181398288_23625af189_z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" y="3689736"/>
            <a:ext cx="639987" cy="84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Elbow Connector 31"/>
          <p:cNvCxnSpPr>
            <a:stCxn id="6" idx="1"/>
            <a:endCxn id="42" idx="0"/>
          </p:cNvCxnSpPr>
          <p:nvPr/>
        </p:nvCxnSpPr>
        <p:spPr>
          <a:xfrm rot="10800000" flipV="1">
            <a:off x="1417537" y="4873911"/>
            <a:ext cx="2724457" cy="156856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2869" y="3593558"/>
            <a:ext cx="2193989" cy="93871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IAOC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and advise on risk management, oversight findings and status of recommendations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165" y="5030767"/>
            <a:ext cx="906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General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Elbow Connector 36"/>
          <p:cNvCxnSpPr>
            <a:stCxn id="6" idx="1"/>
            <a:endCxn id="33" idx="3"/>
          </p:cNvCxnSpPr>
          <p:nvPr/>
        </p:nvCxnSpPr>
        <p:spPr>
          <a:xfrm rot="10800000">
            <a:off x="2886859" y="4062919"/>
            <a:ext cx="1255135" cy="810993"/>
          </a:xfrm>
          <a:prstGeom prst="bentConnector3">
            <a:avLst>
              <a:gd name="adj1" fmla="val 52732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>
            <a:off x="4994333" y="5784122"/>
            <a:ext cx="1082103" cy="1073877"/>
          </a:xfrm>
          <a:prstGeom prst="downArrow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Users\garba\AppData\Local\Microsoft\Windows\Temporary Internet Files\Content.IE5\5AKADS0C\meeting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" y="5993658"/>
            <a:ext cx="667165" cy="6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92869" y="5882029"/>
            <a:ext cx="2128436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and Oversight Clients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Meet to discuss status of recommendations at least bi-annually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Elbow Connector 57"/>
          <p:cNvCxnSpPr>
            <a:stCxn id="6" idx="1"/>
            <a:endCxn id="45" idx="3"/>
          </p:cNvCxnSpPr>
          <p:nvPr/>
        </p:nvCxnSpPr>
        <p:spPr>
          <a:xfrm rot="10800000" flipV="1">
            <a:off x="2821305" y="4873910"/>
            <a:ext cx="1320688" cy="139283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4989617" y="6097474"/>
            <a:ext cx="1091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 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Management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4978" y="4625450"/>
            <a:ext cx="760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en-US" sz="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30543" y="317082"/>
            <a:ext cx="1926897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Finalize TeamMate and track recommendations in TeamCentral (*)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438" y="3538005"/>
            <a:ext cx="1358184" cy="6001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Client 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additional information</a:t>
            </a:r>
          </a:p>
        </p:txBody>
      </p:sp>
      <p:pic>
        <p:nvPicPr>
          <p:cNvPr id="1041" name="Picture 17" descr="D:\Users\garba\AppData\Local\Microsoft\Windows\Temporary Internet Files\Content.IE5\5AKADS0C\computer_&amp;_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67" y="1726931"/>
            <a:ext cx="85971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2245" y="1636540"/>
            <a:ext cx="2438400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Client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status of recommendations in TeamMate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Attach supporting documentation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Users\garba\AppData\Local\Microsoft\Windows\Temporary Internet Files\Content.IE5\LQNA795L\stick_figure_working_laptop_desk_500_clr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54" y="1555667"/>
            <a:ext cx="680251" cy="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25118" y="3602577"/>
            <a:ext cx="2645280" cy="93871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- Director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proposed Implemented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additional Information or</a:t>
            </a:r>
          </a:p>
          <a:p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Close Recommendations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3863" y="1610452"/>
            <a:ext cx="2369542" cy="127727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– Implementation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status update in TeamCentral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Review supporting documentation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additional information</a:t>
            </a:r>
          </a:p>
        </p:txBody>
      </p:sp>
      <p:pic>
        <p:nvPicPr>
          <p:cNvPr id="17" name="Picture 2" descr="D:\Users\garba\AppData\Local\Microsoft\Windows\Temporary Internet Files\Content.IE5\LQNA795L\stick_figure_working_laptop_desk_500_clr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50" y="3538005"/>
            <a:ext cx="680251" cy="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30056" y="4849240"/>
            <a:ext cx="1911975" cy="1277273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IOD – Implementation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status update in TeamCentral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Recommendation as </a:t>
            </a:r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“Implemented”</a:t>
            </a:r>
          </a:p>
        </p:txBody>
      </p:sp>
      <p:pic>
        <p:nvPicPr>
          <p:cNvPr id="22" name="Picture 17" descr="D:\Users\garba\AppData\Local\Microsoft\Windows\Temporary Internet Files\Content.IE5\5AKADS0C\computer_&amp;_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0" y="5180416"/>
            <a:ext cx="85971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garba\AppData\Local\Microsoft\Windows\Temporary Internet Files\Content.IE5\B73EHT3J\computer-worke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" y="3625436"/>
            <a:ext cx="831223" cy="7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5325" y="1514743"/>
            <a:ext cx="8915400" cy="4896837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6" idx="2"/>
          </p:cNvCxnSpPr>
          <p:nvPr/>
        </p:nvCxnSpPr>
        <p:spPr>
          <a:xfrm rot="16200000" flipH="1">
            <a:off x="4384676" y="1295838"/>
            <a:ext cx="418632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13" idx="3"/>
            <a:endCxn id="16" idx="1"/>
          </p:cNvCxnSpPr>
          <p:nvPr/>
        </p:nvCxnSpPr>
        <p:spPr>
          <a:xfrm>
            <a:off x="4930645" y="2021261"/>
            <a:ext cx="623218" cy="22782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6" idx="2"/>
            <a:endCxn id="7" idx="0"/>
          </p:cNvCxnSpPr>
          <p:nvPr/>
        </p:nvCxnSpPr>
        <p:spPr>
          <a:xfrm rot="16200000" flipH="1">
            <a:off x="6879942" y="2746417"/>
            <a:ext cx="650280" cy="93289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7" idx="2"/>
            <a:endCxn id="20" idx="0"/>
          </p:cNvCxnSpPr>
          <p:nvPr/>
        </p:nvCxnSpPr>
        <p:spPr>
          <a:xfrm rot="5400000">
            <a:off x="5623252" y="2800961"/>
            <a:ext cx="711071" cy="3385486"/>
          </a:xfrm>
          <a:prstGeom prst="curvedConnector3">
            <a:avLst>
              <a:gd name="adj1" fmla="val 5000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0" idx="1"/>
            <a:endCxn id="15" idx="2"/>
          </p:cNvCxnSpPr>
          <p:nvPr/>
        </p:nvCxnSpPr>
        <p:spPr>
          <a:xfrm rot="10800000">
            <a:off x="2247758" y="4541297"/>
            <a:ext cx="1082298" cy="946581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650" y="2241727"/>
            <a:ext cx="2027108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Oversight client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notification of implemented recommendations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D:\Users\garba\AppData\Local\Microsoft\Windows\Temporary Internet Files\Content.IE5\ZV84L8Q3\48px-Mail-notification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25" y="2626447"/>
            <a:ext cx="369226" cy="3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urved Connector 36"/>
          <p:cNvCxnSpPr>
            <a:stCxn id="15" idx="0"/>
            <a:endCxn id="39" idx="2"/>
          </p:cNvCxnSpPr>
          <p:nvPr/>
        </p:nvCxnSpPr>
        <p:spPr>
          <a:xfrm rot="16200000" flipV="1">
            <a:off x="1445277" y="2800096"/>
            <a:ext cx="591409" cy="101355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9" idx="0"/>
            <a:endCxn id="1026" idx="1"/>
          </p:cNvCxnSpPr>
          <p:nvPr/>
        </p:nvCxnSpPr>
        <p:spPr>
          <a:xfrm rot="5400000" flipH="1" flipV="1">
            <a:off x="1340928" y="1874101"/>
            <a:ext cx="260903" cy="4743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Users\garba\AppData\Local\Microsoft\Windows\Temporary Internet Files\Content.IE5\B73EHT3J\lgi01a2014020220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12" y="583555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garba\AppData\Local\Microsoft\Windows\Temporary Internet Files\Content.IE5\LQNA795L\120px-Approve_icon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00" y="3963162"/>
            <a:ext cx="324570" cy="3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570155" y="1248548"/>
            <a:ext cx="898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TeamCentral</a:t>
            </a:r>
            <a:endParaRPr lang="en-US" sz="900" dirty="0">
              <a:solidFill>
                <a:srgbClr val="0070C0"/>
              </a:solidFill>
            </a:endParaRPr>
          </a:p>
        </p:txBody>
      </p:sp>
      <p:pic>
        <p:nvPicPr>
          <p:cNvPr id="35" name="Picture 17" descr="D:\Users\garba\AppData\Local\Microsoft\Windows\Temporary Internet Files\Content.IE5\5AKADS0C\computer_&amp;_m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97" y="314123"/>
            <a:ext cx="85971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547"/>
            <a:ext cx="8915400" cy="64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271652"/>
              </p:ext>
            </p:extLst>
          </p:nvPr>
        </p:nvGraphicFramePr>
        <p:xfrm>
          <a:off x="304800" y="533400"/>
          <a:ext cx="50292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1180" y="152400"/>
            <a:ext cx="3200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Quick Stats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464 </a:t>
            </a:r>
            <a:r>
              <a:rPr lang="en-US" sz="1600" dirty="0"/>
              <a:t>total Recommendations in the TeamCentral System</a:t>
            </a:r>
            <a:r>
              <a:rPr lang="en-US" sz="1600" dirty="0" smtClean="0"/>
              <a:t>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300 Recommendations closed since the implementation of TeamCentral;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164 Open recommendations to date with 99 high priority and 65 medium priority;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Four </a:t>
            </a:r>
            <a:r>
              <a:rPr lang="en-US" sz="1600" dirty="0"/>
              <a:t>Programs make up 56% of all high priority recommendations (55/99); Program 9 and Program 22 respectively having 17 and 15 high priority recommendations.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Fifty-five percent of outstanding recommendations (91/164) have now been open beyond their initial estimated implementation date;  </a:t>
            </a:r>
          </a:p>
          <a:p>
            <a:pPr lvl="0"/>
            <a:r>
              <a:rPr lang="en-US" sz="1600" dirty="0" smtClean="0"/>
              <a:t> 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44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7556978"/>
              </p:ext>
            </p:extLst>
          </p:nvPr>
        </p:nvGraphicFramePr>
        <p:xfrm>
          <a:off x="195071" y="152400"/>
          <a:ext cx="620572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57370659"/>
              </p:ext>
            </p:extLst>
          </p:nvPr>
        </p:nvGraphicFramePr>
        <p:xfrm>
          <a:off x="457200" y="3477895"/>
          <a:ext cx="5867400" cy="295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4554715" y="4952999"/>
            <a:ext cx="325730" cy="24622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ea typeface="Times New Roman"/>
                <a:cs typeface="Times New Roman"/>
              </a:rPr>
              <a:t>29</a:t>
            </a:r>
            <a:endParaRPr lang="en-US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762000" y="756920"/>
            <a:ext cx="395605" cy="2641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pPr fontAlgn="base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ea typeface="Times New Roman"/>
                <a:cs typeface="Times New Roman"/>
              </a:rPr>
              <a:t>180</a:t>
            </a:r>
            <a:endParaRPr lang="en-US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617402" y="932688"/>
            <a:ext cx="395605" cy="2641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/>
          <a:p>
            <a:pPr fontAlgn="base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ea typeface="Times New Roman"/>
                <a:cs typeface="Times New Roman"/>
              </a:rPr>
              <a:t>164</a:t>
            </a:r>
            <a:endParaRPr lang="en-US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4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Status of Recommendations from Evaluations in 2015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3352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018521"/>
              </p:ext>
            </p:extLst>
          </p:nvPr>
        </p:nvGraphicFramePr>
        <p:xfrm>
          <a:off x="152400" y="1676400"/>
          <a:ext cx="4343400" cy="1447798"/>
        </p:xfrm>
        <a:graphic>
          <a:graphicData uri="http://schemas.openxmlformats.org/drawingml/2006/table">
            <a:tbl>
              <a:tblPr/>
              <a:tblGrid>
                <a:gridCol w="3807841"/>
                <a:gridCol w="535559"/>
              </a:tblGrid>
              <a:tr h="474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Evaluations Section Recommendations in Team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# of Recs.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3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Open Recommendations at January 1,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49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New Recommendations in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Closed Recommendations in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Open Recommendations at 31.12.2015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3886"/>
              </p:ext>
            </p:extLst>
          </p:nvPr>
        </p:nvGraphicFramePr>
        <p:xfrm>
          <a:off x="4724400" y="1676400"/>
          <a:ext cx="4114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7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95600" y="262128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 dirty="0"/>
              <a:t>Thank </a:t>
            </a:r>
            <a:r>
              <a:rPr lang="en-US" sz="4400" dirty="0" smtClean="0"/>
              <a:t>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78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503</Words>
  <Application>Microsoft Office PowerPoint</Application>
  <PresentationFormat>On-screen Show (4:3)</PresentationFormat>
  <Paragraphs>100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template_english</vt:lpstr>
      <vt:lpstr>2_template_english</vt:lpstr>
      <vt:lpstr>1_template_english</vt:lpstr>
      <vt:lpstr>Roles and Responsibilities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of Recommendations from Evaluations in 2015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IOD</dc:creator>
  <cp:lastModifiedBy>SCHWOB Lise</cp:lastModifiedBy>
  <cp:revision>34</cp:revision>
  <dcterms:created xsi:type="dcterms:W3CDTF">2015-10-01T12:41:27Z</dcterms:created>
  <dcterms:modified xsi:type="dcterms:W3CDTF">2016-02-01T10:30:47Z</dcterms:modified>
</cp:coreProperties>
</file>