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69" r:id="rId2"/>
    <p:sldId id="272" r:id="rId3"/>
    <p:sldId id="273" r:id="rId4"/>
    <p:sldId id="274" r:id="rId5"/>
    <p:sldId id="275" r:id="rId6"/>
    <p:sldId id="276" r:id="rId7"/>
    <p:sldId id="278" r:id="rId8"/>
    <p:sldId id="279" r:id="rId9"/>
    <p:sldId id="271" r:id="rId10"/>
    <p:sldId id="270" r:id="rId11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Garet ExtraBold" panose="020B0604020202020204" charset="0"/>
      <p:regular r:id="rId17"/>
    </p:embeddedFont>
    <p:embeddedFont>
      <p:font typeface="Montserrat Medium" panose="00000600000000000000" pitchFamily="2" charset="0"/>
      <p:regular r:id="rId18"/>
      <p:italic r:id="rId19"/>
    </p:embeddedFont>
    <p:embeddedFont>
      <p:font typeface="Montserrat SemiBold" panose="00000700000000000000" pitchFamily="2" charset="0"/>
      <p:bold r:id="rId20"/>
      <p:boldItalic r:id="rId21"/>
    </p:embeddedFont>
    <p:embeddedFont>
      <p:font typeface="Montserrat Semi-Bold Bold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94945"/>
    <a:srgbClr val="456C4D"/>
    <a:srgbClr val="DBECD0"/>
    <a:srgbClr val="85BF60"/>
    <a:srgbClr val="6CA15E"/>
    <a:srgbClr val="1D737A"/>
    <a:srgbClr val="00FCA8"/>
    <a:srgbClr val="57FF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248" autoAdjust="0"/>
  </p:normalViewPr>
  <p:slideViewPr>
    <p:cSldViewPr>
      <p:cViewPr>
        <p:scale>
          <a:sx n="50" d="100"/>
          <a:sy n="50" d="100"/>
        </p:scale>
        <p:origin x="989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8414D-B16D-4957-BFF4-EFDB485F7CB0}" type="datetimeFigureOut">
              <a:rPr lang="tr-TR" smtClean="0"/>
              <a:t>28.03.2023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02F13-6BC3-412B-94E5-BAA7E18BB91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2864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02F13-6BC3-412B-94E5-BAA7E18BB91F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2383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02F13-6BC3-412B-94E5-BAA7E18BB91F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5794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02F13-6BC3-412B-94E5-BAA7E18BB91F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3141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02F13-6BC3-412B-94E5-BAA7E18BB91F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7978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image" Target="../media/image43.png"/><Relationship Id="rId3" Type="http://schemas.openxmlformats.org/officeDocument/2006/relationships/image" Target="../media/image18.svg"/><Relationship Id="rId21" Type="http://schemas.openxmlformats.org/officeDocument/2006/relationships/image" Target="../media/image46.svg"/><Relationship Id="rId7" Type="http://schemas.openxmlformats.org/officeDocument/2006/relationships/image" Target="../media/image22.svg"/><Relationship Id="rId12" Type="http://schemas.openxmlformats.org/officeDocument/2006/relationships/image" Target="../media/image15.png"/><Relationship Id="rId17" Type="http://schemas.openxmlformats.org/officeDocument/2006/relationships/image" Target="../media/image42.svg"/><Relationship Id="rId2" Type="http://schemas.openxmlformats.org/officeDocument/2006/relationships/image" Target="../media/image17.pn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14.svg"/><Relationship Id="rId5" Type="http://schemas.openxmlformats.org/officeDocument/2006/relationships/image" Target="../media/image38.svg"/><Relationship Id="rId15" Type="http://schemas.openxmlformats.org/officeDocument/2006/relationships/image" Target="../media/image40.svg"/><Relationship Id="rId10" Type="http://schemas.openxmlformats.org/officeDocument/2006/relationships/image" Target="../media/image13.png"/><Relationship Id="rId19" Type="http://schemas.openxmlformats.org/officeDocument/2006/relationships/image" Target="../media/image44.svg"/><Relationship Id="rId4" Type="http://schemas.openxmlformats.org/officeDocument/2006/relationships/image" Target="../media/image37.png"/><Relationship Id="rId9" Type="http://schemas.openxmlformats.org/officeDocument/2006/relationships/image" Target="../media/image12.svg"/><Relationship Id="rId1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.png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microsoft.com/office/2007/relationships/hdphoto" Target="../media/hdphoto1.wdp"/><Relationship Id="rId5" Type="http://schemas.openxmlformats.org/officeDocument/2006/relationships/image" Target="../media/image7.png"/><Relationship Id="rId10" Type="http://schemas.openxmlformats.org/officeDocument/2006/relationships/image" Target="../media/image26.png"/><Relationship Id="rId4" Type="http://schemas.openxmlformats.org/officeDocument/2006/relationships/image" Target="../media/image6.svg"/><Relationship Id="rId9" Type="http://schemas.openxmlformats.org/officeDocument/2006/relationships/image" Target="../media/image2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5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.png"/><Relationship Id="rId7" Type="http://schemas.openxmlformats.org/officeDocument/2006/relationships/image" Target="../media/image27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25.svg"/><Relationship Id="rId5" Type="http://schemas.openxmlformats.org/officeDocument/2006/relationships/image" Target="../media/image7.png"/><Relationship Id="rId10" Type="http://schemas.openxmlformats.org/officeDocument/2006/relationships/image" Target="../media/image24.png"/><Relationship Id="rId4" Type="http://schemas.openxmlformats.org/officeDocument/2006/relationships/image" Target="../media/image6.sv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18.svg"/><Relationship Id="rId7" Type="http://schemas.openxmlformats.org/officeDocument/2006/relationships/image" Target="../media/image3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sv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4184244">
            <a:off x="5466387" y="7347528"/>
            <a:ext cx="7355224" cy="798214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722499" y="-1782127"/>
            <a:ext cx="4658402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2441421" y="-1971305"/>
            <a:ext cx="5275248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76056" y="-2552700"/>
            <a:ext cx="3915542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536822" y="8739885"/>
            <a:ext cx="3915542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7682955">
            <a:off x="-672450" y="8801500"/>
            <a:ext cx="3170165" cy="2971001"/>
          </a:xfrm>
          <a:prstGeom prst="rect">
            <a:avLst/>
          </a:prstGeom>
        </p:spPr>
      </p:pic>
      <p:sp>
        <p:nvSpPr>
          <p:cNvPr id="11" name="TextBox 5">
            <a:extLst>
              <a:ext uri="{FF2B5EF4-FFF2-40B4-BE49-F238E27FC236}">
                <a16:creationId xmlns:a16="http://schemas.microsoft.com/office/drawing/2014/main" id="{75A9019C-9C1E-D26B-50EC-8CA8A4CA9576}"/>
              </a:ext>
            </a:extLst>
          </p:cNvPr>
          <p:cNvSpPr txBox="1"/>
          <p:nvPr/>
        </p:nvSpPr>
        <p:spPr>
          <a:xfrm>
            <a:off x="1698723" y="3018552"/>
            <a:ext cx="8615643" cy="40523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920"/>
              </a:lnSpc>
            </a:pPr>
            <a:r>
              <a:rPr lang="en-US" sz="7200" dirty="0">
                <a:solidFill>
                  <a:srgbClr val="294945"/>
                </a:solidFill>
                <a:latin typeface="Montserrat Semi-Bold Bold"/>
              </a:rPr>
              <a:t>SUSTAINABLE DEVELOPMENT AND</a:t>
            </a:r>
          </a:p>
          <a:p>
            <a:pPr>
              <a:lnSpc>
                <a:spcPts val="7920"/>
              </a:lnSpc>
            </a:pPr>
            <a:r>
              <a:rPr lang="en-US" sz="7200" dirty="0">
                <a:solidFill>
                  <a:srgbClr val="294945"/>
                </a:solidFill>
                <a:latin typeface="Montserrat Semi-Bold Bold"/>
              </a:rPr>
              <a:t>METAVERSE</a:t>
            </a:r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D5617B0F-3E1B-9C32-1491-E74F338F1A9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4742047" y="7734300"/>
            <a:ext cx="468922" cy="468922"/>
          </a:xfrm>
          <a:prstGeom prst="rect">
            <a:avLst/>
          </a:prstGeom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EC77CEAD-2737-086E-B686-5D552157CF5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4746873" y="8393722"/>
            <a:ext cx="467757" cy="467757"/>
          </a:xfrm>
          <a:prstGeom prst="rect">
            <a:avLst/>
          </a:prstGeom>
        </p:spPr>
      </p:pic>
      <p:sp>
        <p:nvSpPr>
          <p:cNvPr id="15" name="TextBox 10">
            <a:extLst>
              <a:ext uri="{FF2B5EF4-FFF2-40B4-BE49-F238E27FC236}">
                <a16:creationId xmlns:a16="http://schemas.microsoft.com/office/drawing/2014/main" id="{56717363-31FC-AE42-C19F-A01595F6361C}"/>
              </a:ext>
            </a:extLst>
          </p:cNvPr>
          <p:cNvSpPr txBox="1"/>
          <p:nvPr/>
        </p:nvSpPr>
        <p:spPr>
          <a:xfrm>
            <a:off x="10579077" y="6536077"/>
            <a:ext cx="6589571" cy="896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355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D737A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R.ERDEM ERKUL,PHD</a:t>
            </a:r>
          </a:p>
          <a:p>
            <a:pPr marL="0" marR="0" lvl="0" indent="0" algn="r" defTabSz="914400" rtl="0" eaLnBrk="1" fontAlgn="auto" latinLnBrk="0" hangingPunct="1">
              <a:lnSpc>
                <a:spcPts val="355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D737A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FOUNDER OF CEREBRUM TECH</a:t>
            </a: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D6817EDE-E4BE-76DB-2CA1-339240EE74EB}"/>
              </a:ext>
            </a:extLst>
          </p:cNvPr>
          <p:cNvSpPr txBox="1"/>
          <p:nvPr/>
        </p:nvSpPr>
        <p:spPr>
          <a:xfrm>
            <a:off x="15414598" y="7834141"/>
            <a:ext cx="1305044" cy="230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D737A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@rerdemerkul</a:t>
            </a: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B0F89F0E-4FA3-B91D-9238-ACDF7F9B7FBF}"/>
              </a:ext>
            </a:extLst>
          </p:cNvPr>
          <p:cNvSpPr txBox="1"/>
          <p:nvPr/>
        </p:nvSpPr>
        <p:spPr>
          <a:xfrm>
            <a:off x="15414598" y="8481233"/>
            <a:ext cx="1254800" cy="230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D737A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@ErdemErkul</a:t>
            </a: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43B39F6E-4ADE-02A8-D6E6-7F6EE3F2E6D2}"/>
              </a:ext>
            </a:extLst>
          </p:cNvPr>
          <p:cNvSpPr txBox="1"/>
          <p:nvPr/>
        </p:nvSpPr>
        <p:spPr>
          <a:xfrm>
            <a:off x="15414598" y="9152444"/>
            <a:ext cx="1467922" cy="230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D737A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@R.Erdem Erkul</a:t>
            </a:r>
          </a:p>
        </p:txBody>
      </p:sp>
      <p:pic>
        <p:nvPicPr>
          <p:cNvPr id="21" name="Picture 11">
            <a:extLst>
              <a:ext uri="{FF2B5EF4-FFF2-40B4-BE49-F238E27FC236}">
                <a16:creationId xmlns:a16="http://schemas.microsoft.com/office/drawing/2014/main" id="{4D602397-83D7-862D-5F2E-58C5A096AEA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4787199" y="9048502"/>
            <a:ext cx="468923" cy="46892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6F9CC11-0109-03BF-B1BB-21279132C856}"/>
              </a:ext>
            </a:extLst>
          </p:cNvPr>
          <p:cNvSpPr txBox="1"/>
          <p:nvPr/>
        </p:nvSpPr>
        <p:spPr>
          <a:xfrm>
            <a:off x="17449800" y="9517425"/>
            <a:ext cx="1893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294945"/>
                </a:solidFill>
              </a:rPr>
              <a:t>1</a:t>
            </a:r>
            <a:endParaRPr lang="tr-TR" sz="2400" dirty="0">
              <a:solidFill>
                <a:srgbClr val="294945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557523">
            <a:off x="12747493" y="-2433223"/>
            <a:ext cx="5851709" cy="488770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354132" y="-2647923"/>
            <a:ext cx="6360293" cy="640094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71407" y="-770909"/>
            <a:ext cx="3424556" cy="297608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984358">
            <a:off x="15794183" y="-769484"/>
            <a:ext cx="3424556" cy="297608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028700" y="2383340"/>
            <a:ext cx="16230600" cy="2321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901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84" b="0" i="0" u="none" strike="noStrike" kern="1200" cap="none" spc="0" normalizeH="0" baseline="0" noProof="0" dirty="0">
                <a:ln>
                  <a:noFill/>
                </a:ln>
                <a:solidFill>
                  <a:srgbClr val="1D737A"/>
                </a:solidFill>
                <a:effectLst/>
                <a:uLnTx/>
                <a:uFillTx/>
                <a:latin typeface="Garet ExtraBold"/>
                <a:ea typeface="+mn-ea"/>
                <a:cs typeface="+mn-cs"/>
              </a:rPr>
              <a:t>THANK YOU</a:t>
            </a: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1F5815DF-D6F8-64BE-CB5B-7C1A03318D7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743706" y="6779937"/>
            <a:ext cx="468922" cy="468922"/>
          </a:xfrm>
          <a:prstGeom prst="rect">
            <a:avLst/>
          </a:prstGeom>
        </p:spPr>
      </p:pic>
      <p:pic>
        <p:nvPicPr>
          <p:cNvPr id="15" name="Picture 7">
            <a:extLst>
              <a:ext uri="{FF2B5EF4-FFF2-40B4-BE49-F238E27FC236}">
                <a16:creationId xmlns:a16="http://schemas.microsoft.com/office/drawing/2014/main" id="{8F421DED-580F-C623-E833-A5B3E894DD4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748532" y="7439359"/>
            <a:ext cx="467757" cy="467757"/>
          </a:xfrm>
          <a:prstGeom prst="rect">
            <a:avLst/>
          </a:prstGeom>
        </p:spPr>
      </p:pic>
      <p:sp>
        <p:nvSpPr>
          <p:cNvPr id="16" name="TextBox 10">
            <a:extLst>
              <a:ext uri="{FF2B5EF4-FFF2-40B4-BE49-F238E27FC236}">
                <a16:creationId xmlns:a16="http://schemas.microsoft.com/office/drawing/2014/main" id="{51119AA9-EFE6-F66F-C1F2-A6A17ACE1B77}"/>
              </a:ext>
            </a:extLst>
          </p:cNvPr>
          <p:cNvSpPr txBox="1"/>
          <p:nvPr/>
        </p:nvSpPr>
        <p:spPr>
          <a:xfrm>
            <a:off x="10580736" y="5581714"/>
            <a:ext cx="6589571" cy="896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355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D737A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R.ERDEM ERKUL,PHD</a:t>
            </a:r>
          </a:p>
          <a:p>
            <a:pPr marL="0" marR="0" lvl="0" indent="0" algn="r" defTabSz="914400" rtl="0" eaLnBrk="1" fontAlgn="auto" latinLnBrk="0" hangingPunct="1">
              <a:lnSpc>
                <a:spcPts val="355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D737A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FOUNDER OF CEREBRUM TECH</a:t>
            </a:r>
          </a:p>
        </p:txBody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id="{31ED64A1-3967-DB16-F1FF-6BF89F2EF829}"/>
              </a:ext>
            </a:extLst>
          </p:cNvPr>
          <p:cNvSpPr txBox="1"/>
          <p:nvPr/>
        </p:nvSpPr>
        <p:spPr>
          <a:xfrm>
            <a:off x="15416257" y="6879778"/>
            <a:ext cx="1305044" cy="230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D737A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@rerdemerkul</a:t>
            </a:r>
          </a:p>
        </p:txBody>
      </p:sp>
      <p:sp>
        <p:nvSpPr>
          <p:cNvPr id="18" name="TextBox 12">
            <a:extLst>
              <a:ext uri="{FF2B5EF4-FFF2-40B4-BE49-F238E27FC236}">
                <a16:creationId xmlns:a16="http://schemas.microsoft.com/office/drawing/2014/main" id="{2CEB6CC6-B7BC-5865-B428-0B56F89C0188}"/>
              </a:ext>
            </a:extLst>
          </p:cNvPr>
          <p:cNvSpPr txBox="1"/>
          <p:nvPr/>
        </p:nvSpPr>
        <p:spPr>
          <a:xfrm>
            <a:off x="15416257" y="7526870"/>
            <a:ext cx="1254800" cy="230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D737A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@ErdemErkul</a:t>
            </a:r>
          </a:p>
        </p:txBody>
      </p:sp>
      <p:sp>
        <p:nvSpPr>
          <p:cNvPr id="19" name="TextBox 13">
            <a:extLst>
              <a:ext uri="{FF2B5EF4-FFF2-40B4-BE49-F238E27FC236}">
                <a16:creationId xmlns:a16="http://schemas.microsoft.com/office/drawing/2014/main" id="{E2EC2D8E-E750-B44F-08F0-47E7EA5E8150}"/>
              </a:ext>
            </a:extLst>
          </p:cNvPr>
          <p:cNvSpPr txBox="1"/>
          <p:nvPr/>
        </p:nvSpPr>
        <p:spPr>
          <a:xfrm>
            <a:off x="15416257" y="8198081"/>
            <a:ext cx="1467922" cy="230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D737A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@R.Erdem Erkul</a:t>
            </a:r>
          </a:p>
        </p:txBody>
      </p:sp>
      <p:pic>
        <p:nvPicPr>
          <p:cNvPr id="20" name="Picture 11">
            <a:extLst>
              <a:ext uri="{FF2B5EF4-FFF2-40B4-BE49-F238E27FC236}">
                <a16:creationId xmlns:a16="http://schemas.microsoft.com/office/drawing/2014/main" id="{0B7DE509-EF14-D605-9AFB-4CE2A0C0594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788858" y="8094139"/>
            <a:ext cx="468923" cy="468923"/>
          </a:xfrm>
          <a:prstGeom prst="rect">
            <a:avLst/>
          </a:prstGeom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49D056FA-7A38-3B1C-DE01-3989DEFA84A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2037139" y="5409297"/>
            <a:ext cx="2665892" cy="2665892"/>
          </a:xfrm>
          <a:prstGeom prst="rect">
            <a:avLst/>
          </a:prstGeom>
        </p:spPr>
      </p:pic>
      <p:pic>
        <p:nvPicPr>
          <p:cNvPr id="22" name="Picture 5">
            <a:extLst>
              <a:ext uri="{FF2B5EF4-FFF2-40B4-BE49-F238E27FC236}">
                <a16:creationId xmlns:a16="http://schemas.microsoft.com/office/drawing/2014/main" id="{6E7CCAE7-D2CC-F915-8C9F-ED8E6A16D51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6633458" y="5409297"/>
            <a:ext cx="2665892" cy="2665892"/>
          </a:xfrm>
          <a:prstGeom prst="rect">
            <a:avLst/>
          </a:prstGeom>
        </p:spPr>
      </p:pic>
      <p:pic>
        <p:nvPicPr>
          <p:cNvPr id="23" name="Picture 6">
            <a:extLst>
              <a:ext uri="{FF2B5EF4-FFF2-40B4-BE49-F238E27FC236}">
                <a16:creationId xmlns:a16="http://schemas.microsoft.com/office/drawing/2014/main" id="{6CEE9FEB-6DA7-C535-DCF8-81AF72D652C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2858240" y="8431528"/>
            <a:ext cx="1115871" cy="551849"/>
          </a:xfrm>
          <a:prstGeom prst="rect">
            <a:avLst/>
          </a:prstGeom>
        </p:spPr>
      </p:pic>
      <p:pic>
        <p:nvPicPr>
          <p:cNvPr id="24" name="Picture 7">
            <a:extLst>
              <a:ext uri="{FF2B5EF4-FFF2-40B4-BE49-F238E27FC236}">
                <a16:creationId xmlns:a16="http://schemas.microsoft.com/office/drawing/2014/main" id="{798F8EBE-BC3B-F656-9F0E-389D911B66C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7083841" y="8391661"/>
            <a:ext cx="1847711" cy="631581"/>
          </a:xfrm>
          <a:prstGeom prst="rect">
            <a:avLst/>
          </a:prstGeom>
        </p:spPr>
      </p:pic>
      <p:sp>
        <p:nvSpPr>
          <p:cNvPr id="25" name="TextBox 33">
            <a:extLst>
              <a:ext uri="{FF2B5EF4-FFF2-40B4-BE49-F238E27FC236}">
                <a16:creationId xmlns:a16="http://schemas.microsoft.com/office/drawing/2014/main" id="{F3CD5887-261E-BAAF-B465-6E2205531D3B}"/>
              </a:ext>
            </a:extLst>
          </p:cNvPr>
          <p:cNvSpPr txBox="1"/>
          <p:nvPr/>
        </p:nvSpPr>
        <p:spPr>
          <a:xfrm>
            <a:off x="1119352" y="8972623"/>
            <a:ext cx="9061093" cy="8712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en-US" sz="2000" spc="-132" dirty="0">
                <a:solidFill>
                  <a:srgbClr val="294945"/>
                </a:solidFill>
                <a:latin typeface="Montserrat Semi-Bold Bold"/>
              </a:rPr>
              <a:t>Download Cere AI now!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196C0E8-EC6B-4568-6244-650881D14F8B}"/>
              </a:ext>
            </a:extLst>
          </p:cNvPr>
          <p:cNvSpPr txBox="1"/>
          <p:nvPr/>
        </p:nvSpPr>
        <p:spPr>
          <a:xfrm>
            <a:off x="17449800" y="9517425"/>
            <a:ext cx="1893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294945"/>
                </a:solidFill>
              </a:rPr>
              <a:t>10</a:t>
            </a:r>
            <a:endParaRPr lang="tr-TR" sz="2400" dirty="0">
              <a:solidFill>
                <a:srgbClr val="294945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557523">
            <a:off x="-1201674" y="-3348973"/>
            <a:ext cx="5851709" cy="4887709"/>
          </a:xfrm>
          <a:prstGeom prst="rect">
            <a:avLst/>
          </a:prstGeom>
        </p:spPr>
      </p:pic>
      <p:sp>
        <p:nvSpPr>
          <p:cNvPr id="2" name="TextBox 33">
            <a:extLst>
              <a:ext uri="{FF2B5EF4-FFF2-40B4-BE49-F238E27FC236}">
                <a16:creationId xmlns:a16="http://schemas.microsoft.com/office/drawing/2014/main" id="{4AAF1E37-E99C-A8BA-017C-E0CBF2937633}"/>
              </a:ext>
            </a:extLst>
          </p:cNvPr>
          <p:cNvSpPr txBox="1"/>
          <p:nvPr/>
        </p:nvSpPr>
        <p:spPr>
          <a:xfrm>
            <a:off x="4472448" y="449449"/>
            <a:ext cx="9343104" cy="20752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3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-132" normalizeH="0" baseline="0" noProof="0" dirty="0">
                <a:ln>
                  <a:noFill/>
                </a:ln>
                <a:solidFill>
                  <a:srgbClr val="294945"/>
                </a:solidFill>
                <a:effectLst/>
                <a:uLnTx/>
                <a:uFillTx/>
                <a:latin typeface="Montserrat Semi-Bold Bold"/>
                <a:ea typeface="+mn-ea"/>
                <a:cs typeface="+mn-cs"/>
              </a:rPr>
              <a:t>METAVERSE</a:t>
            </a:r>
          </a:p>
          <a:p>
            <a:pPr marL="0" marR="0" lvl="0" indent="0" algn="ctr" defTabSz="914400" rtl="0" eaLnBrk="1" fontAlgn="auto" latinLnBrk="0" hangingPunct="1">
              <a:lnSpc>
                <a:spcPts val="83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-132" normalizeH="0" baseline="0" noProof="0" dirty="0">
                <a:ln>
                  <a:noFill/>
                </a:ln>
                <a:solidFill>
                  <a:srgbClr val="294945"/>
                </a:solidFill>
                <a:effectLst/>
                <a:uLnTx/>
                <a:uFillTx/>
                <a:latin typeface="Montserrat Semi-Bold Bold"/>
                <a:ea typeface="+mn-ea"/>
                <a:cs typeface="+mn-cs"/>
              </a:rPr>
              <a:t>IN NUMBERS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DBE644C-3D26-405A-2A25-0A6179E149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16797" y="3192972"/>
            <a:ext cx="4778242" cy="4786945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D2082D9B-BFA1-D3E4-7763-F6826EF63BFD}"/>
              </a:ext>
            </a:extLst>
          </p:cNvPr>
          <p:cNvSpPr txBox="1"/>
          <p:nvPr/>
        </p:nvSpPr>
        <p:spPr>
          <a:xfrm>
            <a:off x="1607638" y="4212991"/>
            <a:ext cx="3196559" cy="27433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639"/>
              </a:lnSpc>
            </a:pPr>
            <a:r>
              <a:rPr lang="en-US" sz="2800" spc="-55" dirty="0">
                <a:solidFill>
                  <a:srgbClr val="294945"/>
                </a:solidFill>
                <a:latin typeface="Montserrat Medium" panose="00000600000000000000" pitchFamily="2" charset="0"/>
              </a:rPr>
              <a:t>Worldwide metaverse market revenue will reach almost 680 billion dollars by 2030.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77DF20AF-7133-8F42-E156-5429094C8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234095" y="3189085"/>
            <a:ext cx="4778242" cy="4786945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2AE0D8E6-F5A8-CFBF-15E6-6337626B45DC}"/>
              </a:ext>
            </a:extLst>
          </p:cNvPr>
          <p:cNvSpPr txBox="1"/>
          <p:nvPr/>
        </p:nvSpPr>
        <p:spPr>
          <a:xfrm>
            <a:off x="12845227" y="4120665"/>
            <a:ext cx="3555977" cy="32049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639"/>
              </a:lnSpc>
            </a:pPr>
            <a:r>
              <a:rPr lang="en-US" sz="2800" spc="-55" dirty="0">
                <a:solidFill>
                  <a:srgbClr val="294945"/>
                </a:solidFill>
                <a:latin typeface="Montserrat Medium" panose="00000600000000000000" pitchFamily="2" charset="0"/>
              </a:rPr>
              <a:t>95% of business leaders think that metaverse will affect their industry positively</a:t>
            </a:r>
          </a:p>
          <a:p>
            <a:pPr marL="0" lvl="0" indent="0" algn="ctr">
              <a:lnSpc>
                <a:spcPts val="3639"/>
              </a:lnSpc>
            </a:pPr>
            <a:r>
              <a:rPr lang="en-US" sz="2800" spc="-55" dirty="0">
                <a:solidFill>
                  <a:srgbClr val="294945"/>
                </a:solidFill>
                <a:latin typeface="Montserrat Medium" panose="00000600000000000000" pitchFamily="2" charset="0"/>
              </a:rPr>
              <a:t>in the next 5-10 years.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AC736A7E-9ACB-7F85-8EAE-3B9041AFB0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431389" y="3189085"/>
            <a:ext cx="4778242" cy="4786945"/>
          </a:xfrm>
          <a:prstGeom prst="rect">
            <a:avLst/>
          </a:prstGeom>
        </p:spPr>
      </p:pic>
      <p:sp>
        <p:nvSpPr>
          <p:cNvPr id="11" name="TextBox 5">
            <a:extLst>
              <a:ext uri="{FF2B5EF4-FFF2-40B4-BE49-F238E27FC236}">
                <a16:creationId xmlns:a16="http://schemas.microsoft.com/office/drawing/2014/main" id="{751D0BFF-8C76-48D6-6E91-FC8D2F6556DC}"/>
              </a:ext>
            </a:extLst>
          </p:cNvPr>
          <p:cNvSpPr txBox="1"/>
          <p:nvPr/>
        </p:nvSpPr>
        <p:spPr>
          <a:xfrm>
            <a:off x="7256655" y="3980932"/>
            <a:ext cx="3127709" cy="31922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639"/>
              </a:lnSpc>
            </a:pPr>
            <a:r>
              <a:rPr lang="en-US" sz="2400" spc="-55" dirty="0">
                <a:solidFill>
                  <a:srgbClr val="294945"/>
                </a:solidFill>
                <a:latin typeface="Montserrat Medium" panose="00000600000000000000" pitchFamily="2" charset="0"/>
              </a:rPr>
              <a:t>In 2026, it is estimated that 25% of people worldwide will spend at least one hour a day in the metaverse for digital activities.</a:t>
            </a:r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id="{D863A4F9-FB1D-0EA8-8287-8123A15F1A2C}"/>
              </a:ext>
            </a:extLst>
          </p:cNvPr>
          <p:cNvSpPr txBox="1"/>
          <p:nvPr/>
        </p:nvSpPr>
        <p:spPr>
          <a:xfrm>
            <a:off x="814162" y="8334819"/>
            <a:ext cx="4592763" cy="480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150" normalizeH="0" baseline="0" noProof="0" dirty="0">
                <a:ln>
                  <a:noFill/>
                </a:ln>
                <a:solidFill>
                  <a:srgbClr val="294945"/>
                </a:solidFill>
                <a:effectLst/>
                <a:uLnTx/>
                <a:uFillTx/>
                <a:latin typeface="Montserrat Medium" panose="00000600000000000000" pitchFamily="2" charset="0"/>
              </a:rPr>
              <a:t>Statista, 2022</a:t>
            </a:r>
          </a:p>
        </p:txBody>
      </p:sp>
      <p:sp>
        <p:nvSpPr>
          <p:cNvPr id="13" name="TextBox 17">
            <a:extLst>
              <a:ext uri="{FF2B5EF4-FFF2-40B4-BE49-F238E27FC236}">
                <a16:creationId xmlns:a16="http://schemas.microsoft.com/office/drawing/2014/main" id="{032EDB77-4E14-1298-3099-527BBF49DFD1}"/>
              </a:ext>
            </a:extLst>
          </p:cNvPr>
          <p:cNvSpPr txBox="1"/>
          <p:nvPr/>
        </p:nvSpPr>
        <p:spPr>
          <a:xfrm>
            <a:off x="12234096" y="8334819"/>
            <a:ext cx="5005218" cy="4800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150" normalizeH="0" baseline="0" noProof="0" dirty="0">
                <a:ln>
                  <a:noFill/>
                </a:ln>
                <a:solidFill>
                  <a:srgbClr val="294945"/>
                </a:solidFill>
                <a:effectLst/>
                <a:uLnTx/>
                <a:uFillTx/>
                <a:latin typeface="Montserrat Medium" panose="00000600000000000000" pitchFamily="2" charset="0"/>
              </a:rPr>
              <a:t>McKinsey &amp; Company, 2022</a:t>
            </a:r>
          </a:p>
        </p:txBody>
      </p:sp>
      <p:sp>
        <p:nvSpPr>
          <p:cNvPr id="14" name="TextBox 17">
            <a:extLst>
              <a:ext uri="{FF2B5EF4-FFF2-40B4-BE49-F238E27FC236}">
                <a16:creationId xmlns:a16="http://schemas.microsoft.com/office/drawing/2014/main" id="{BD95DB3A-7B56-3570-8913-117F6E12628B}"/>
              </a:ext>
            </a:extLst>
          </p:cNvPr>
          <p:cNvSpPr txBox="1"/>
          <p:nvPr/>
        </p:nvSpPr>
        <p:spPr>
          <a:xfrm>
            <a:off x="6672099" y="8331132"/>
            <a:ext cx="4296819" cy="487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150" normalizeH="0" baseline="0" noProof="0" dirty="0">
                <a:ln>
                  <a:noFill/>
                </a:ln>
                <a:solidFill>
                  <a:srgbClr val="294945"/>
                </a:solidFill>
                <a:effectLst/>
                <a:uLnTx/>
                <a:uFillTx/>
                <a:latin typeface="Montserrat Medium" panose="00000600000000000000" pitchFamily="2" charset="0"/>
              </a:rPr>
              <a:t>Statista, 2022</a:t>
            </a: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28E17D08-6430-AB2E-3C27-C2280EB2C2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557523">
            <a:off x="13459164" y="-3348973"/>
            <a:ext cx="5851709" cy="488770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1B79786-7636-9736-CB71-38A6F1EC4C30}"/>
              </a:ext>
            </a:extLst>
          </p:cNvPr>
          <p:cNvSpPr txBox="1"/>
          <p:nvPr/>
        </p:nvSpPr>
        <p:spPr>
          <a:xfrm>
            <a:off x="17449800" y="9517425"/>
            <a:ext cx="1893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294945"/>
                </a:solidFill>
              </a:rPr>
              <a:t>2</a:t>
            </a:r>
            <a:endParaRPr lang="tr-TR" sz="2400" dirty="0">
              <a:solidFill>
                <a:srgbClr val="2949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837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557523">
            <a:off x="-2194112" y="-2525729"/>
            <a:ext cx="5851709" cy="488770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984358">
            <a:off x="-1483678" y="7985250"/>
            <a:ext cx="3424556" cy="2976080"/>
          </a:xfrm>
          <a:prstGeom prst="rect">
            <a:avLst/>
          </a:prstGeom>
        </p:spPr>
      </p:pic>
      <p:sp>
        <p:nvSpPr>
          <p:cNvPr id="2" name="TextBox 33">
            <a:extLst>
              <a:ext uri="{FF2B5EF4-FFF2-40B4-BE49-F238E27FC236}">
                <a16:creationId xmlns:a16="http://schemas.microsoft.com/office/drawing/2014/main" id="{4AAF1E37-E99C-A8BA-017C-E0CBF2937633}"/>
              </a:ext>
            </a:extLst>
          </p:cNvPr>
          <p:cNvSpPr txBox="1"/>
          <p:nvPr/>
        </p:nvSpPr>
        <p:spPr>
          <a:xfrm>
            <a:off x="762866" y="2989064"/>
            <a:ext cx="8382000" cy="4308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8399"/>
              </a:lnSpc>
              <a:spcBef>
                <a:spcPct val="0"/>
              </a:spcBef>
            </a:pPr>
            <a:r>
              <a:rPr lang="en-US" sz="6600" spc="-132" dirty="0">
                <a:solidFill>
                  <a:srgbClr val="294945"/>
                </a:solidFill>
                <a:latin typeface="Montserrat Semi-Bold Bold"/>
              </a:rPr>
              <a:t>METAVERSE &amp; SUSTAINABLE DEVELOPMENT GOALS</a:t>
            </a:r>
          </a:p>
        </p:txBody>
      </p:sp>
      <p:sp>
        <p:nvSpPr>
          <p:cNvPr id="4" name="TextBox 20">
            <a:extLst>
              <a:ext uri="{FF2B5EF4-FFF2-40B4-BE49-F238E27FC236}">
                <a16:creationId xmlns:a16="http://schemas.microsoft.com/office/drawing/2014/main" id="{3A97EDEE-D5E6-A2C7-26F1-9AE4828ABE51}"/>
              </a:ext>
            </a:extLst>
          </p:cNvPr>
          <p:cNvSpPr txBox="1"/>
          <p:nvPr/>
        </p:nvSpPr>
        <p:spPr>
          <a:xfrm>
            <a:off x="8991600" y="6972300"/>
            <a:ext cx="6509456" cy="899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72" b="0" i="0" u="none" strike="noStrike" kern="1200" cap="none" spc="128" normalizeH="0" baseline="0" noProof="0" dirty="0">
                <a:ln>
                  <a:noFill/>
                </a:ln>
                <a:solidFill>
                  <a:srgbClr val="294945"/>
                </a:solidFill>
                <a:effectLst/>
                <a:uLnTx/>
                <a:uFillTx/>
                <a:latin typeface="Montserrat SemiBold" panose="00000700000000000000" pitchFamily="2" charset="0"/>
              </a:rPr>
              <a:t>EDUCATION ISSUES &amp; METAVERSE: </a:t>
            </a:r>
          </a:p>
          <a:p>
            <a:pPr marL="0" marR="0" lvl="0" indent="0" algn="l" defTabSz="914400" rtl="0" eaLnBrk="1" fontAlgn="auto" latinLnBrk="0" hangingPunct="1">
              <a:lnSpc>
                <a:spcPts val="36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72" b="0" i="0" u="none" strike="noStrike" kern="1200" cap="none" spc="128" normalizeH="0" baseline="0" noProof="0" dirty="0">
                <a:ln>
                  <a:noFill/>
                </a:ln>
                <a:solidFill>
                  <a:srgbClr val="294945"/>
                </a:solidFill>
                <a:effectLst/>
                <a:uLnTx/>
                <a:uFillTx/>
                <a:latin typeface="Montserrat SemiBold" panose="00000700000000000000" pitchFamily="2" charset="0"/>
              </a:rPr>
              <a:t>QUALITY EDUCATION</a:t>
            </a:r>
          </a:p>
        </p:txBody>
      </p:sp>
      <p:grpSp>
        <p:nvGrpSpPr>
          <p:cNvPr id="6" name="Group 25">
            <a:extLst>
              <a:ext uri="{FF2B5EF4-FFF2-40B4-BE49-F238E27FC236}">
                <a16:creationId xmlns:a16="http://schemas.microsoft.com/office/drawing/2014/main" id="{F7757E66-6563-FDE7-B253-025BCCC08920}"/>
              </a:ext>
            </a:extLst>
          </p:cNvPr>
          <p:cNvGrpSpPr/>
          <p:nvPr/>
        </p:nvGrpSpPr>
        <p:grpSpPr>
          <a:xfrm rot="5400000">
            <a:off x="11876030" y="-1449263"/>
            <a:ext cx="1695192" cy="9982202"/>
            <a:chOff x="0" y="0"/>
            <a:chExt cx="803601" cy="3445215"/>
          </a:xfrm>
        </p:grpSpPr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CB8548F3-C4EC-4BD2-A734-945313C5A2A4}"/>
                </a:ext>
              </a:extLst>
            </p:cNvPr>
            <p:cNvSpPr/>
            <p:nvPr/>
          </p:nvSpPr>
          <p:spPr>
            <a:xfrm>
              <a:off x="105101" y="0"/>
              <a:ext cx="698500" cy="3445215"/>
            </a:xfrm>
            <a:custGeom>
              <a:avLst/>
              <a:gdLst/>
              <a:ahLst/>
              <a:cxnLst/>
              <a:rect l="l" t="t" r="r" b="b"/>
              <a:pathLst>
                <a:path w="698500" h="3445215">
                  <a:moveTo>
                    <a:pt x="349250" y="0"/>
                  </a:moveTo>
                  <a:lnTo>
                    <a:pt x="698500" y="203200"/>
                  </a:lnTo>
                  <a:lnTo>
                    <a:pt x="698500" y="3242015"/>
                  </a:lnTo>
                  <a:lnTo>
                    <a:pt x="349250" y="3445215"/>
                  </a:lnTo>
                  <a:lnTo>
                    <a:pt x="0" y="3242015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DBECD0"/>
            </a:solidFill>
          </p:spPr>
          <p:txBody>
            <a:bodyPr/>
            <a:lstStyle/>
            <a:p>
              <a:endParaRPr lang="tr-TR" dirty="0">
                <a:solidFill>
                  <a:srgbClr val="294945"/>
                </a:solidFill>
                <a:latin typeface="Montserrat SemiBold" panose="00000700000000000000" pitchFamily="2" charset="0"/>
              </a:endParaRPr>
            </a:p>
          </p:txBody>
        </p:sp>
        <p:sp>
          <p:nvSpPr>
            <p:cNvPr id="10" name="TextBox 27">
              <a:extLst>
                <a:ext uri="{FF2B5EF4-FFF2-40B4-BE49-F238E27FC236}">
                  <a16:creationId xmlns:a16="http://schemas.microsoft.com/office/drawing/2014/main" id="{F03DD527-3104-1A4E-352C-42BBAA959AEC}"/>
                </a:ext>
              </a:extLst>
            </p:cNvPr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94945"/>
                </a:solidFill>
                <a:effectLst/>
                <a:uLnTx/>
                <a:uFillTx/>
                <a:latin typeface="Montserrat SemiBold" panose="00000700000000000000" pitchFamily="2" charset="0"/>
              </a:endParaRPr>
            </a:p>
          </p:txBody>
        </p:sp>
      </p:grpSp>
      <p:sp>
        <p:nvSpPr>
          <p:cNvPr id="11" name="TextBox 30">
            <a:extLst>
              <a:ext uri="{FF2B5EF4-FFF2-40B4-BE49-F238E27FC236}">
                <a16:creationId xmlns:a16="http://schemas.microsoft.com/office/drawing/2014/main" id="{AE73EFC3-566E-A50E-3857-B3A9089EDFD9}"/>
              </a:ext>
            </a:extLst>
          </p:cNvPr>
          <p:cNvSpPr txBox="1"/>
          <p:nvPr/>
        </p:nvSpPr>
        <p:spPr>
          <a:xfrm>
            <a:off x="9046079" y="3190489"/>
            <a:ext cx="8668648" cy="899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72" b="0" i="0" u="none" strike="noStrike" kern="1200" cap="none" spc="128" normalizeH="0" baseline="0" noProof="0" dirty="0">
                <a:ln>
                  <a:noFill/>
                </a:ln>
                <a:solidFill>
                  <a:srgbClr val="456C4D"/>
                </a:solidFill>
                <a:effectLst/>
                <a:uLnTx/>
                <a:uFillTx/>
                <a:latin typeface="Montserrat SemiBold" panose="00000700000000000000" pitchFamily="2" charset="0"/>
              </a:rPr>
              <a:t>CLIMATE CHANGE ISSUES &amp; METAVERSE: </a:t>
            </a:r>
          </a:p>
          <a:p>
            <a:pPr marL="0" marR="0" lvl="0" indent="0" algn="l" defTabSz="914400" rtl="0" eaLnBrk="1" fontAlgn="auto" latinLnBrk="0" hangingPunct="1">
              <a:lnSpc>
                <a:spcPts val="36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72" b="0" i="0" u="none" strike="noStrike" kern="1200" cap="none" spc="128" normalizeH="0" baseline="0" noProof="0" dirty="0">
                <a:ln>
                  <a:noFill/>
                </a:ln>
                <a:solidFill>
                  <a:srgbClr val="456C4D"/>
                </a:solidFill>
                <a:effectLst/>
                <a:uLnTx/>
                <a:uFillTx/>
                <a:latin typeface="Montserrat SemiBold" panose="00000700000000000000" pitchFamily="2" charset="0"/>
              </a:rPr>
              <a:t>CLIMATE ACTION</a:t>
            </a:r>
          </a:p>
        </p:txBody>
      </p:sp>
      <p:grpSp>
        <p:nvGrpSpPr>
          <p:cNvPr id="13" name="Group 25">
            <a:extLst>
              <a:ext uri="{FF2B5EF4-FFF2-40B4-BE49-F238E27FC236}">
                <a16:creationId xmlns:a16="http://schemas.microsoft.com/office/drawing/2014/main" id="{C8A548B0-57D6-F420-9BB6-1ED219BD85AE}"/>
              </a:ext>
            </a:extLst>
          </p:cNvPr>
          <p:cNvGrpSpPr/>
          <p:nvPr/>
        </p:nvGrpSpPr>
        <p:grpSpPr>
          <a:xfrm rot="5400000">
            <a:off x="11888320" y="389494"/>
            <a:ext cx="1695192" cy="9982202"/>
            <a:chOff x="0" y="0"/>
            <a:chExt cx="803601" cy="3445215"/>
          </a:xfrm>
        </p:grpSpPr>
        <p:sp>
          <p:nvSpPr>
            <p:cNvPr id="14" name="Freeform 26">
              <a:extLst>
                <a:ext uri="{FF2B5EF4-FFF2-40B4-BE49-F238E27FC236}">
                  <a16:creationId xmlns:a16="http://schemas.microsoft.com/office/drawing/2014/main" id="{56802712-3CE1-6012-6B29-88D11479A5B8}"/>
                </a:ext>
              </a:extLst>
            </p:cNvPr>
            <p:cNvSpPr/>
            <p:nvPr/>
          </p:nvSpPr>
          <p:spPr>
            <a:xfrm>
              <a:off x="105101" y="0"/>
              <a:ext cx="698500" cy="3445215"/>
            </a:xfrm>
            <a:custGeom>
              <a:avLst/>
              <a:gdLst/>
              <a:ahLst/>
              <a:cxnLst/>
              <a:rect l="l" t="t" r="r" b="b"/>
              <a:pathLst>
                <a:path w="698500" h="3445215">
                  <a:moveTo>
                    <a:pt x="349250" y="0"/>
                  </a:moveTo>
                  <a:lnTo>
                    <a:pt x="698500" y="203200"/>
                  </a:lnTo>
                  <a:lnTo>
                    <a:pt x="698500" y="3242015"/>
                  </a:lnTo>
                  <a:lnTo>
                    <a:pt x="349250" y="3445215"/>
                  </a:lnTo>
                  <a:lnTo>
                    <a:pt x="0" y="3242015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DBECD0"/>
            </a:solidFill>
          </p:spPr>
          <p:txBody>
            <a:bodyPr/>
            <a:lstStyle/>
            <a:p>
              <a:endParaRPr lang="tr-TR" dirty="0">
                <a:solidFill>
                  <a:srgbClr val="294945"/>
                </a:solidFill>
                <a:latin typeface="Montserrat SemiBold" panose="00000700000000000000" pitchFamily="2" charset="0"/>
              </a:endParaRPr>
            </a:p>
          </p:txBody>
        </p:sp>
        <p:sp>
          <p:nvSpPr>
            <p:cNvPr id="15" name="TextBox 27">
              <a:extLst>
                <a:ext uri="{FF2B5EF4-FFF2-40B4-BE49-F238E27FC236}">
                  <a16:creationId xmlns:a16="http://schemas.microsoft.com/office/drawing/2014/main" id="{EBF2C74D-A152-B7DC-9C8A-15E3F2E93943}"/>
                </a:ext>
              </a:extLst>
            </p:cNvPr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94945"/>
                </a:solidFill>
                <a:effectLst/>
                <a:uLnTx/>
                <a:uFillTx/>
                <a:latin typeface="Montserrat SemiBold" panose="00000700000000000000" pitchFamily="2" charset="0"/>
              </a:endParaRPr>
            </a:p>
          </p:txBody>
        </p:sp>
      </p:grpSp>
      <p:sp>
        <p:nvSpPr>
          <p:cNvPr id="16" name="TextBox 19">
            <a:extLst>
              <a:ext uri="{FF2B5EF4-FFF2-40B4-BE49-F238E27FC236}">
                <a16:creationId xmlns:a16="http://schemas.microsoft.com/office/drawing/2014/main" id="{B9E3A300-58BB-42FB-5691-EF25E44F7E71}"/>
              </a:ext>
            </a:extLst>
          </p:cNvPr>
          <p:cNvSpPr txBox="1"/>
          <p:nvPr/>
        </p:nvSpPr>
        <p:spPr>
          <a:xfrm>
            <a:off x="8949332" y="5041839"/>
            <a:ext cx="6279149" cy="899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72" b="0" i="0" u="none" strike="noStrike" kern="1200" cap="none" spc="128" normalizeH="0" baseline="0" noProof="0" dirty="0">
                <a:ln>
                  <a:noFill/>
                </a:ln>
                <a:solidFill>
                  <a:srgbClr val="456C4D"/>
                </a:solidFill>
                <a:effectLst/>
                <a:uLnTx/>
                <a:uFillTx/>
                <a:latin typeface="Montserrat SemiBold" panose="00000700000000000000" pitchFamily="2" charset="0"/>
              </a:rPr>
              <a:t>HEALTH ISSUES &amp; METAVERSE:</a:t>
            </a:r>
          </a:p>
          <a:p>
            <a:pPr marL="0" marR="0" lvl="0" indent="0" algn="l" defTabSz="914400" rtl="0" eaLnBrk="1" fontAlgn="auto" latinLnBrk="0" hangingPunct="1">
              <a:lnSpc>
                <a:spcPts val="36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72" b="0" i="0" u="none" strike="noStrike" kern="1200" cap="none" spc="128" normalizeH="0" baseline="0" noProof="0" dirty="0">
                <a:ln>
                  <a:noFill/>
                </a:ln>
                <a:solidFill>
                  <a:srgbClr val="456C4D"/>
                </a:solidFill>
                <a:effectLst/>
                <a:uLnTx/>
                <a:uFillTx/>
                <a:latin typeface="Montserrat SemiBold" panose="00000700000000000000" pitchFamily="2" charset="0"/>
              </a:rPr>
              <a:t>GOOD HEALTH AND WELL-BEING</a:t>
            </a:r>
          </a:p>
        </p:txBody>
      </p:sp>
      <p:grpSp>
        <p:nvGrpSpPr>
          <p:cNvPr id="17" name="Group 25">
            <a:extLst>
              <a:ext uri="{FF2B5EF4-FFF2-40B4-BE49-F238E27FC236}">
                <a16:creationId xmlns:a16="http://schemas.microsoft.com/office/drawing/2014/main" id="{AC80B9DA-9B76-753E-9E3F-A6704279855E}"/>
              </a:ext>
            </a:extLst>
          </p:cNvPr>
          <p:cNvGrpSpPr/>
          <p:nvPr/>
        </p:nvGrpSpPr>
        <p:grpSpPr>
          <a:xfrm rot="5400000">
            <a:off x="11906343" y="2317757"/>
            <a:ext cx="1634565" cy="9982202"/>
            <a:chOff x="0" y="6839"/>
            <a:chExt cx="774861" cy="3445215"/>
          </a:xfrm>
        </p:grpSpPr>
        <p:sp>
          <p:nvSpPr>
            <p:cNvPr id="18" name="Freeform 26">
              <a:extLst>
                <a:ext uri="{FF2B5EF4-FFF2-40B4-BE49-F238E27FC236}">
                  <a16:creationId xmlns:a16="http://schemas.microsoft.com/office/drawing/2014/main" id="{B31494E7-0E68-B7F7-E241-584AD44149A9}"/>
                </a:ext>
              </a:extLst>
            </p:cNvPr>
            <p:cNvSpPr/>
            <p:nvPr/>
          </p:nvSpPr>
          <p:spPr>
            <a:xfrm>
              <a:off x="76361" y="6839"/>
              <a:ext cx="698500" cy="3445215"/>
            </a:xfrm>
            <a:custGeom>
              <a:avLst/>
              <a:gdLst/>
              <a:ahLst/>
              <a:cxnLst/>
              <a:rect l="l" t="t" r="r" b="b"/>
              <a:pathLst>
                <a:path w="698500" h="3445215">
                  <a:moveTo>
                    <a:pt x="349250" y="0"/>
                  </a:moveTo>
                  <a:lnTo>
                    <a:pt x="698500" y="203200"/>
                  </a:lnTo>
                  <a:lnTo>
                    <a:pt x="698500" y="3242015"/>
                  </a:lnTo>
                  <a:lnTo>
                    <a:pt x="349250" y="3445215"/>
                  </a:lnTo>
                  <a:lnTo>
                    <a:pt x="0" y="3242015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85BF60">
                <a:alpha val="29804"/>
              </a:srgbClr>
            </a:solidFill>
          </p:spPr>
          <p:txBody>
            <a:bodyPr/>
            <a:lstStyle/>
            <a:p>
              <a:endParaRPr lang="tr-TR" dirty="0">
                <a:solidFill>
                  <a:srgbClr val="294945"/>
                </a:solidFill>
                <a:latin typeface="Montserrat SemiBold" panose="00000700000000000000" pitchFamily="2" charset="0"/>
              </a:endParaRPr>
            </a:p>
          </p:txBody>
        </p:sp>
        <p:sp>
          <p:nvSpPr>
            <p:cNvPr id="19" name="TextBox 27">
              <a:extLst>
                <a:ext uri="{FF2B5EF4-FFF2-40B4-BE49-F238E27FC236}">
                  <a16:creationId xmlns:a16="http://schemas.microsoft.com/office/drawing/2014/main" id="{066BDA16-4A5F-B650-3C00-750035266D7B}"/>
                </a:ext>
              </a:extLst>
            </p:cNvPr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94945"/>
                </a:solidFill>
                <a:effectLst/>
                <a:uLnTx/>
                <a:uFillTx/>
                <a:latin typeface="Montserrat SemiBold" panose="00000700000000000000" pitchFamily="2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B94AB411-2DB1-CEC1-B0F5-FC1611708615}"/>
              </a:ext>
            </a:extLst>
          </p:cNvPr>
          <p:cNvSpPr txBox="1"/>
          <p:nvPr/>
        </p:nvSpPr>
        <p:spPr>
          <a:xfrm>
            <a:off x="17449800" y="9517425"/>
            <a:ext cx="1893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294945"/>
                </a:solidFill>
              </a:rPr>
              <a:t>3</a:t>
            </a:r>
            <a:endParaRPr lang="tr-TR" sz="2400" dirty="0">
              <a:solidFill>
                <a:srgbClr val="2949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8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0619396">
            <a:off x="5733937" y="831813"/>
            <a:ext cx="2719061" cy="212092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4737296" y="6216049"/>
            <a:ext cx="10207779" cy="10727243"/>
          </a:xfrm>
          <a:prstGeom prst="rect">
            <a:avLst/>
          </a:prstGeom>
        </p:spPr>
      </p:pic>
      <p:sp>
        <p:nvSpPr>
          <p:cNvPr id="11" name="TextBox 5">
            <a:extLst>
              <a:ext uri="{FF2B5EF4-FFF2-40B4-BE49-F238E27FC236}">
                <a16:creationId xmlns:a16="http://schemas.microsoft.com/office/drawing/2014/main" id="{75A9019C-9C1E-D26B-50EC-8CA8A4CA9576}"/>
              </a:ext>
            </a:extLst>
          </p:cNvPr>
          <p:cNvSpPr txBox="1"/>
          <p:nvPr/>
        </p:nvSpPr>
        <p:spPr>
          <a:xfrm>
            <a:off x="356034" y="3269589"/>
            <a:ext cx="8615643" cy="40523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920"/>
              </a:lnSpc>
            </a:pPr>
            <a:r>
              <a:rPr lang="en-US" sz="7200" dirty="0">
                <a:solidFill>
                  <a:srgbClr val="294945"/>
                </a:solidFill>
                <a:latin typeface="Montserrat Semi-Bold Bold"/>
              </a:rPr>
              <a:t>CLIMATE CHANGE ISSUES &amp; METAVERSE: </a:t>
            </a:r>
          </a:p>
          <a:p>
            <a:pPr>
              <a:lnSpc>
                <a:spcPts val="7920"/>
              </a:lnSpc>
            </a:pPr>
            <a:r>
              <a:rPr lang="en-US" sz="7200" dirty="0">
                <a:solidFill>
                  <a:srgbClr val="294945"/>
                </a:solidFill>
                <a:latin typeface="Montserrat Semi-Bold Bold"/>
              </a:rPr>
              <a:t>CLIMATE ACTION</a:t>
            </a:r>
          </a:p>
        </p:txBody>
      </p:sp>
      <p:pic>
        <p:nvPicPr>
          <p:cNvPr id="31" name="Picture 30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B2D9052F-4562-29D8-34BB-E3B1D49E2AD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0" t="48323" r="51798" b="23392"/>
          <a:stretch/>
        </p:blipFill>
        <p:spPr>
          <a:xfrm>
            <a:off x="990600" y="8185125"/>
            <a:ext cx="1316505" cy="1336407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C653F0C9-27D7-0EC0-7794-5D83797B87AD}"/>
              </a:ext>
            </a:extLst>
          </p:cNvPr>
          <p:cNvGrpSpPr/>
          <p:nvPr/>
        </p:nvGrpSpPr>
        <p:grpSpPr>
          <a:xfrm>
            <a:off x="9448800" y="2186919"/>
            <a:ext cx="8077200" cy="5913162"/>
            <a:chOff x="9334744" y="1628649"/>
            <a:chExt cx="8077200" cy="5913162"/>
          </a:xfrm>
        </p:grpSpPr>
        <p:pic>
          <p:nvPicPr>
            <p:cNvPr id="25" name="Picture 3">
              <a:extLst>
                <a:ext uri="{FF2B5EF4-FFF2-40B4-BE49-F238E27FC236}">
                  <a16:creationId xmlns:a16="http://schemas.microsoft.com/office/drawing/2014/main" id="{667EFD7F-4D01-150D-FD31-55BC3B9EE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9334744" y="1628649"/>
              <a:ext cx="8077200" cy="5913162"/>
            </a:xfrm>
            <a:prstGeom prst="rect">
              <a:avLst/>
            </a:prstGeom>
          </p:spPr>
        </p:pic>
        <p:grpSp>
          <p:nvGrpSpPr>
            <p:cNvPr id="26" name="Group 4">
              <a:extLst>
                <a:ext uri="{FF2B5EF4-FFF2-40B4-BE49-F238E27FC236}">
                  <a16:creationId xmlns:a16="http://schemas.microsoft.com/office/drawing/2014/main" id="{685231C7-DE2B-0632-BC8B-BB5857FED8CB}"/>
                </a:ext>
              </a:extLst>
            </p:cNvPr>
            <p:cNvGrpSpPr/>
            <p:nvPr/>
          </p:nvGrpSpPr>
          <p:grpSpPr>
            <a:xfrm>
              <a:off x="9639545" y="1882550"/>
              <a:ext cx="7470285" cy="5416570"/>
              <a:chOff x="0" y="0"/>
              <a:chExt cx="812800" cy="812800"/>
            </a:xfrm>
          </p:grpSpPr>
          <p:sp>
            <p:nvSpPr>
              <p:cNvPr id="27" name="Freeform 5">
                <a:extLst>
                  <a:ext uri="{FF2B5EF4-FFF2-40B4-BE49-F238E27FC236}">
                    <a16:creationId xmlns:a16="http://schemas.microsoft.com/office/drawing/2014/main" id="{1262C371-E3A0-64CA-222D-5B8349762D7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54092" y="0"/>
                    </a:moveTo>
                    <a:lnTo>
                      <a:pt x="758708" y="0"/>
                    </a:lnTo>
                    <a:cubicBezTo>
                      <a:pt x="773054" y="0"/>
                      <a:pt x="786812" y="5699"/>
                      <a:pt x="796957" y="15843"/>
                    </a:cubicBezTo>
                    <a:cubicBezTo>
                      <a:pt x="807101" y="25988"/>
                      <a:pt x="812800" y="39746"/>
                      <a:pt x="812800" y="54092"/>
                    </a:cubicBezTo>
                    <a:lnTo>
                      <a:pt x="812800" y="758708"/>
                    </a:lnTo>
                    <a:cubicBezTo>
                      <a:pt x="812800" y="773054"/>
                      <a:pt x="807101" y="786812"/>
                      <a:pt x="796957" y="796957"/>
                    </a:cubicBezTo>
                    <a:cubicBezTo>
                      <a:pt x="786812" y="807101"/>
                      <a:pt x="773054" y="812800"/>
                      <a:pt x="758708" y="812800"/>
                    </a:cubicBezTo>
                    <a:lnTo>
                      <a:pt x="54092" y="812800"/>
                    </a:lnTo>
                    <a:cubicBezTo>
                      <a:pt x="39746" y="812800"/>
                      <a:pt x="25988" y="807101"/>
                      <a:pt x="15843" y="796957"/>
                    </a:cubicBezTo>
                    <a:cubicBezTo>
                      <a:pt x="5699" y="786812"/>
                      <a:pt x="0" y="773054"/>
                      <a:pt x="0" y="758708"/>
                    </a:cubicBezTo>
                    <a:lnTo>
                      <a:pt x="0" y="54092"/>
                    </a:lnTo>
                    <a:cubicBezTo>
                      <a:pt x="0" y="39746"/>
                      <a:pt x="5699" y="25988"/>
                      <a:pt x="15843" y="15843"/>
                    </a:cubicBezTo>
                    <a:cubicBezTo>
                      <a:pt x="25988" y="5699"/>
                      <a:pt x="39746" y="0"/>
                      <a:pt x="54092" y="0"/>
                    </a:cubicBezTo>
                    <a:close/>
                  </a:path>
                </a:pathLst>
              </a:custGeom>
              <a:solidFill>
                <a:srgbClr val="294945"/>
              </a:solidFill>
            </p:spPr>
          </p:sp>
          <p:sp>
            <p:nvSpPr>
              <p:cNvPr id="28" name="TextBox 6">
                <a:extLst>
                  <a:ext uri="{FF2B5EF4-FFF2-40B4-BE49-F238E27FC236}">
                    <a16:creationId xmlns:a16="http://schemas.microsoft.com/office/drawing/2014/main" id="{57964B1C-2E02-7B1A-CD4C-8641C13125B8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>
                  <a:latin typeface="Montserrat SemiBold" panose="00000700000000000000" pitchFamily="2" charset="0"/>
                </a:endParaRPr>
              </a:p>
            </p:txBody>
          </p:sp>
        </p:grpSp>
        <p:sp>
          <p:nvSpPr>
            <p:cNvPr id="29" name="TextBox 13">
              <a:extLst>
                <a:ext uri="{FF2B5EF4-FFF2-40B4-BE49-F238E27FC236}">
                  <a16:creationId xmlns:a16="http://schemas.microsoft.com/office/drawing/2014/main" id="{59AC70BC-E285-55E0-35EC-9C31968876E2}"/>
                </a:ext>
              </a:extLst>
            </p:cNvPr>
            <p:cNvSpPr txBox="1"/>
            <p:nvPr/>
          </p:nvSpPr>
          <p:spPr>
            <a:xfrm>
              <a:off x="10278838" y="3449277"/>
              <a:ext cx="6189012" cy="15686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15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SemiBold" panose="00000700000000000000" pitchFamily="2" charset="0"/>
                </a:rPr>
                <a:t>Global CO2 emissions rebound by nearly 5%, and they are rising day by day.</a:t>
              </a:r>
            </a:p>
          </p:txBody>
        </p:sp>
        <p:sp>
          <p:nvSpPr>
            <p:cNvPr id="30" name="TextBox 17">
              <a:extLst>
                <a:ext uri="{FF2B5EF4-FFF2-40B4-BE49-F238E27FC236}">
                  <a16:creationId xmlns:a16="http://schemas.microsoft.com/office/drawing/2014/main" id="{7ED1B41D-4D8D-E553-1826-4AFADD99A6F6}"/>
                </a:ext>
              </a:extLst>
            </p:cNvPr>
            <p:cNvSpPr txBox="1"/>
            <p:nvPr/>
          </p:nvSpPr>
          <p:spPr>
            <a:xfrm>
              <a:off x="12351600" y="5682240"/>
              <a:ext cx="4592763" cy="10213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150" normalizeH="0" baseline="0" noProof="0" dirty="0">
                  <a:ln>
                    <a:noFill/>
                  </a:ln>
                  <a:solidFill>
                    <a:srgbClr val="C4D7DD"/>
                  </a:solidFill>
                  <a:effectLst/>
                  <a:uLnTx/>
                  <a:uFillTx/>
                  <a:latin typeface="Montserrat Medium" panose="00000600000000000000" pitchFamily="2" charset="0"/>
                </a:rPr>
                <a:t>Global Energy Review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4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150" normalizeH="0" baseline="0" noProof="0" dirty="0">
                  <a:ln>
                    <a:noFill/>
                  </a:ln>
                  <a:solidFill>
                    <a:srgbClr val="C4D7DD"/>
                  </a:solidFill>
                  <a:effectLst/>
                  <a:uLnTx/>
                  <a:uFillTx/>
                  <a:latin typeface="Montserrat Medium" panose="00000600000000000000" pitchFamily="2" charset="0"/>
                </a:rPr>
                <a:t>(2021)</a:t>
              </a:r>
            </a:p>
          </p:txBody>
        </p:sp>
        <p:pic>
          <p:nvPicPr>
            <p:cNvPr id="33" name="Picture 32" descr="Diagram&#10;&#10;Description automatically generated with medium confidence">
              <a:extLst>
                <a:ext uri="{FF2B5EF4-FFF2-40B4-BE49-F238E27FC236}">
                  <a16:creationId xmlns:a16="http://schemas.microsoft.com/office/drawing/2014/main" id="{8E485311-CEAC-D4E9-9AA0-14CFF73175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014" t="16515" b="60736"/>
            <a:stretch/>
          </p:blipFill>
          <p:spPr>
            <a:xfrm>
              <a:off x="9775536" y="2030974"/>
              <a:ext cx="2066339" cy="1175612"/>
            </a:xfrm>
            <a:prstGeom prst="rect">
              <a:avLst/>
            </a:prstGeom>
          </p:spPr>
        </p:pic>
      </p:grpSp>
      <p:pic>
        <p:nvPicPr>
          <p:cNvPr id="35" name="Picture 34" descr="A picture containing logo&#10;&#10;Description automatically generated">
            <a:extLst>
              <a:ext uri="{FF2B5EF4-FFF2-40B4-BE49-F238E27FC236}">
                <a16:creationId xmlns:a16="http://schemas.microsoft.com/office/drawing/2014/main" id="{94A4E0DF-978D-56A8-7A9F-CD86CC32F9E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70" b="63699"/>
          <a:stretch/>
        </p:blipFill>
        <p:spPr>
          <a:xfrm>
            <a:off x="8298175" y="810705"/>
            <a:ext cx="1347004" cy="1376213"/>
          </a:xfrm>
          <a:prstGeom prst="rect">
            <a:avLst/>
          </a:prstGeom>
        </p:spPr>
      </p:pic>
      <p:pic>
        <p:nvPicPr>
          <p:cNvPr id="36" name="Picture 3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169730FC-AA95-C0E9-1B8B-EA77C9FE47C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8" r="41488" b="80891"/>
          <a:stretch/>
        </p:blipFill>
        <p:spPr>
          <a:xfrm>
            <a:off x="6643917" y="-508594"/>
            <a:ext cx="2526908" cy="310636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3B027AA8-CE86-AC4D-E3EC-165B07E9A2E2}"/>
              </a:ext>
            </a:extLst>
          </p:cNvPr>
          <p:cNvSpPr txBox="1"/>
          <p:nvPr/>
        </p:nvSpPr>
        <p:spPr>
          <a:xfrm>
            <a:off x="17449800" y="9517425"/>
            <a:ext cx="1893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294945"/>
                </a:solidFill>
              </a:rPr>
              <a:t>4</a:t>
            </a:r>
            <a:endParaRPr lang="tr-TR" sz="2400" dirty="0">
              <a:solidFill>
                <a:srgbClr val="2949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420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0619396">
            <a:off x="11185984" y="433481"/>
            <a:ext cx="2719061" cy="212092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9126087">
            <a:off x="12337967" y="6186996"/>
            <a:ext cx="10207779" cy="10727243"/>
          </a:xfrm>
          <a:prstGeom prst="rect">
            <a:avLst/>
          </a:prstGeom>
        </p:spPr>
      </p:pic>
      <p:sp>
        <p:nvSpPr>
          <p:cNvPr id="11" name="TextBox 5">
            <a:extLst>
              <a:ext uri="{FF2B5EF4-FFF2-40B4-BE49-F238E27FC236}">
                <a16:creationId xmlns:a16="http://schemas.microsoft.com/office/drawing/2014/main" id="{75A9019C-9C1E-D26B-50EC-8CA8A4CA9576}"/>
              </a:ext>
            </a:extLst>
          </p:cNvPr>
          <p:cNvSpPr txBox="1"/>
          <p:nvPr/>
        </p:nvSpPr>
        <p:spPr>
          <a:xfrm>
            <a:off x="9056226" y="3117304"/>
            <a:ext cx="8615643" cy="40523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7920"/>
              </a:lnSpc>
            </a:pPr>
            <a:r>
              <a:rPr lang="en-US" sz="6600" dirty="0">
                <a:solidFill>
                  <a:srgbClr val="294945"/>
                </a:solidFill>
                <a:latin typeface="Montserrat Semi-Bold Bold"/>
              </a:rPr>
              <a:t>HEALTH ISSUES &amp; METAVERSE:</a:t>
            </a:r>
          </a:p>
          <a:p>
            <a:pPr algn="r">
              <a:lnSpc>
                <a:spcPts val="7920"/>
              </a:lnSpc>
            </a:pPr>
            <a:r>
              <a:rPr lang="en-US" sz="6600" dirty="0">
                <a:solidFill>
                  <a:srgbClr val="294945"/>
                </a:solidFill>
                <a:latin typeface="Montserrat Semi-Bold Bold"/>
              </a:rPr>
              <a:t>GOOD HEALTH AND WELL-BEING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653F0C9-27D7-0EC0-7794-5D83797B87AD}"/>
              </a:ext>
            </a:extLst>
          </p:cNvPr>
          <p:cNvGrpSpPr/>
          <p:nvPr/>
        </p:nvGrpSpPr>
        <p:grpSpPr>
          <a:xfrm>
            <a:off x="541342" y="1892274"/>
            <a:ext cx="8077200" cy="5913162"/>
            <a:chOff x="9334744" y="1628649"/>
            <a:chExt cx="8077200" cy="5913162"/>
          </a:xfrm>
        </p:grpSpPr>
        <p:pic>
          <p:nvPicPr>
            <p:cNvPr id="25" name="Picture 3">
              <a:extLst>
                <a:ext uri="{FF2B5EF4-FFF2-40B4-BE49-F238E27FC236}">
                  <a16:creationId xmlns:a16="http://schemas.microsoft.com/office/drawing/2014/main" id="{667EFD7F-4D01-150D-FD31-55BC3B9EE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9334744" y="1628649"/>
              <a:ext cx="8077200" cy="5913162"/>
            </a:xfrm>
            <a:prstGeom prst="rect">
              <a:avLst/>
            </a:prstGeom>
          </p:spPr>
        </p:pic>
        <p:grpSp>
          <p:nvGrpSpPr>
            <p:cNvPr id="26" name="Group 4">
              <a:extLst>
                <a:ext uri="{FF2B5EF4-FFF2-40B4-BE49-F238E27FC236}">
                  <a16:creationId xmlns:a16="http://schemas.microsoft.com/office/drawing/2014/main" id="{685231C7-DE2B-0632-BC8B-BB5857FED8CB}"/>
                </a:ext>
              </a:extLst>
            </p:cNvPr>
            <p:cNvGrpSpPr/>
            <p:nvPr/>
          </p:nvGrpSpPr>
          <p:grpSpPr>
            <a:xfrm>
              <a:off x="9639545" y="1882550"/>
              <a:ext cx="7470285" cy="5416570"/>
              <a:chOff x="0" y="0"/>
              <a:chExt cx="812800" cy="812800"/>
            </a:xfrm>
          </p:grpSpPr>
          <p:sp>
            <p:nvSpPr>
              <p:cNvPr id="27" name="Freeform 5">
                <a:extLst>
                  <a:ext uri="{FF2B5EF4-FFF2-40B4-BE49-F238E27FC236}">
                    <a16:creationId xmlns:a16="http://schemas.microsoft.com/office/drawing/2014/main" id="{1262C371-E3A0-64CA-222D-5B8349762D7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54092" y="0"/>
                    </a:moveTo>
                    <a:lnTo>
                      <a:pt x="758708" y="0"/>
                    </a:lnTo>
                    <a:cubicBezTo>
                      <a:pt x="773054" y="0"/>
                      <a:pt x="786812" y="5699"/>
                      <a:pt x="796957" y="15843"/>
                    </a:cubicBezTo>
                    <a:cubicBezTo>
                      <a:pt x="807101" y="25988"/>
                      <a:pt x="812800" y="39746"/>
                      <a:pt x="812800" y="54092"/>
                    </a:cubicBezTo>
                    <a:lnTo>
                      <a:pt x="812800" y="758708"/>
                    </a:lnTo>
                    <a:cubicBezTo>
                      <a:pt x="812800" y="773054"/>
                      <a:pt x="807101" y="786812"/>
                      <a:pt x="796957" y="796957"/>
                    </a:cubicBezTo>
                    <a:cubicBezTo>
                      <a:pt x="786812" y="807101"/>
                      <a:pt x="773054" y="812800"/>
                      <a:pt x="758708" y="812800"/>
                    </a:cubicBezTo>
                    <a:lnTo>
                      <a:pt x="54092" y="812800"/>
                    </a:lnTo>
                    <a:cubicBezTo>
                      <a:pt x="39746" y="812800"/>
                      <a:pt x="25988" y="807101"/>
                      <a:pt x="15843" y="796957"/>
                    </a:cubicBezTo>
                    <a:cubicBezTo>
                      <a:pt x="5699" y="786812"/>
                      <a:pt x="0" y="773054"/>
                      <a:pt x="0" y="758708"/>
                    </a:cubicBezTo>
                    <a:lnTo>
                      <a:pt x="0" y="54092"/>
                    </a:lnTo>
                    <a:cubicBezTo>
                      <a:pt x="0" y="39746"/>
                      <a:pt x="5699" y="25988"/>
                      <a:pt x="15843" y="15843"/>
                    </a:cubicBezTo>
                    <a:cubicBezTo>
                      <a:pt x="25988" y="5699"/>
                      <a:pt x="39746" y="0"/>
                      <a:pt x="54092" y="0"/>
                    </a:cubicBezTo>
                    <a:close/>
                  </a:path>
                </a:pathLst>
              </a:custGeom>
              <a:solidFill>
                <a:srgbClr val="294945"/>
              </a:solidFill>
            </p:spPr>
          </p:sp>
          <p:sp>
            <p:nvSpPr>
              <p:cNvPr id="28" name="TextBox 6">
                <a:extLst>
                  <a:ext uri="{FF2B5EF4-FFF2-40B4-BE49-F238E27FC236}">
                    <a16:creationId xmlns:a16="http://schemas.microsoft.com/office/drawing/2014/main" id="{57964B1C-2E02-7B1A-CD4C-8641C13125B8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>
                  <a:latin typeface="Montserrat SemiBold" panose="00000700000000000000" pitchFamily="2" charset="0"/>
                </a:endParaRPr>
              </a:p>
            </p:txBody>
          </p:sp>
        </p:grpSp>
        <p:sp>
          <p:nvSpPr>
            <p:cNvPr id="29" name="TextBox 13">
              <a:extLst>
                <a:ext uri="{FF2B5EF4-FFF2-40B4-BE49-F238E27FC236}">
                  <a16:creationId xmlns:a16="http://schemas.microsoft.com/office/drawing/2014/main" id="{59AC70BC-E285-55E0-35EC-9C31968876E2}"/>
                </a:ext>
              </a:extLst>
            </p:cNvPr>
            <p:cNvSpPr txBox="1"/>
            <p:nvPr/>
          </p:nvSpPr>
          <p:spPr>
            <a:xfrm>
              <a:off x="10278838" y="3449277"/>
              <a:ext cx="6447306" cy="21148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15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SemiBold" panose="00000700000000000000" pitchFamily="2" charset="0"/>
                </a:rPr>
                <a:t>More than 60% of consumers expect to be able to change or schedule a healthcare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4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15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SemiBold" panose="00000700000000000000" pitchFamily="2" charset="0"/>
                </a:rPr>
                <a:t>appointment online.</a:t>
              </a:r>
            </a:p>
          </p:txBody>
        </p:sp>
        <p:sp>
          <p:nvSpPr>
            <p:cNvPr id="30" name="TextBox 17">
              <a:extLst>
                <a:ext uri="{FF2B5EF4-FFF2-40B4-BE49-F238E27FC236}">
                  <a16:creationId xmlns:a16="http://schemas.microsoft.com/office/drawing/2014/main" id="{7ED1B41D-4D8D-E553-1826-4AFADD99A6F6}"/>
                </a:ext>
              </a:extLst>
            </p:cNvPr>
            <p:cNvSpPr txBox="1"/>
            <p:nvPr/>
          </p:nvSpPr>
          <p:spPr>
            <a:xfrm>
              <a:off x="12351600" y="5682240"/>
              <a:ext cx="4592763" cy="10213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150" normalizeH="0" baseline="0" noProof="0" dirty="0">
                  <a:ln>
                    <a:noFill/>
                  </a:ln>
                  <a:solidFill>
                    <a:srgbClr val="C4D7DD"/>
                  </a:solidFill>
                  <a:effectLst/>
                  <a:uLnTx/>
                  <a:uFillTx/>
                  <a:latin typeface="Montserrat Medium" panose="00000600000000000000" pitchFamily="2" charset="0"/>
                </a:rPr>
                <a:t>McKinsey &amp; Company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4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150" normalizeH="0" baseline="0" noProof="0" dirty="0">
                  <a:ln>
                    <a:noFill/>
                  </a:ln>
                  <a:solidFill>
                    <a:srgbClr val="C4D7DD"/>
                  </a:solidFill>
                  <a:effectLst/>
                  <a:uLnTx/>
                  <a:uFillTx/>
                  <a:latin typeface="Montserrat Medium" panose="00000600000000000000" pitchFamily="2" charset="0"/>
                </a:rPr>
                <a:t>(2022)</a:t>
              </a:r>
            </a:p>
          </p:txBody>
        </p:sp>
      </p:grp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BBB7D793-5EC8-129C-AEC3-EA7E7DAFA08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86" t="8149" r="-442" b="61476"/>
          <a:stretch/>
        </p:blipFill>
        <p:spPr>
          <a:xfrm>
            <a:off x="15773400" y="7962900"/>
            <a:ext cx="1473616" cy="1287814"/>
          </a:xfrm>
          <a:prstGeom prst="rect">
            <a:avLst/>
          </a:prstGeom>
        </p:spPr>
      </p:pic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B564170C-F243-48BD-6D32-A3EBE2D2D54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70" b="63699"/>
          <a:stretch/>
        </p:blipFill>
        <p:spPr>
          <a:xfrm>
            <a:off x="12096909" y="558047"/>
            <a:ext cx="1347004" cy="13762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149056-DADA-3376-586B-BE67D00B6EDD}"/>
              </a:ext>
            </a:extLst>
          </p:cNvPr>
          <p:cNvSpPr txBox="1"/>
          <p:nvPr/>
        </p:nvSpPr>
        <p:spPr>
          <a:xfrm>
            <a:off x="17449800" y="9517425"/>
            <a:ext cx="1893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294945"/>
                </a:solidFill>
              </a:rPr>
              <a:t>5</a:t>
            </a:r>
            <a:endParaRPr lang="tr-TR" sz="2400" dirty="0">
              <a:solidFill>
                <a:srgbClr val="2949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592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0619396">
            <a:off x="5820893" y="475139"/>
            <a:ext cx="2719061" cy="212092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4737296" y="6216049"/>
            <a:ext cx="10207779" cy="10727243"/>
          </a:xfrm>
          <a:prstGeom prst="rect">
            <a:avLst/>
          </a:prstGeom>
        </p:spPr>
      </p:pic>
      <p:sp>
        <p:nvSpPr>
          <p:cNvPr id="11" name="TextBox 5">
            <a:extLst>
              <a:ext uri="{FF2B5EF4-FFF2-40B4-BE49-F238E27FC236}">
                <a16:creationId xmlns:a16="http://schemas.microsoft.com/office/drawing/2014/main" id="{75A9019C-9C1E-D26B-50EC-8CA8A4CA9576}"/>
              </a:ext>
            </a:extLst>
          </p:cNvPr>
          <p:cNvSpPr txBox="1"/>
          <p:nvPr/>
        </p:nvSpPr>
        <p:spPr>
          <a:xfrm>
            <a:off x="764445" y="2610755"/>
            <a:ext cx="8483167" cy="5065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920"/>
              </a:lnSpc>
            </a:pPr>
            <a:r>
              <a:rPr lang="en-US" sz="7200" dirty="0">
                <a:solidFill>
                  <a:srgbClr val="294945"/>
                </a:solidFill>
                <a:latin typeface="Montserrat Semi-Bold Bold"/>
              </a:rPr>
              <a:t>EDUCATION ISSUES &amp; METAVERSE: </a:t>
            </a:r>
          </a:p>
          <a:p>
            <a:pPr>
              <a:lnSpc>
                <a:spcPts val="7920"/>
              </a:lnSpc>
            </a:pPr>
            <a:r>
              <a:rPr lang="en-US" sz="7200" dirty="0">
                <a:solidFill>
                  <a:srgbClr val="294945"/>
                </a:solidFill>
                <a:latin typeface="Montserrat Semi-Bold Bold"/>
              </a:rPr>
              <a:t>QUALITY EDUCATION</a:t>
            </a:r>
          </a:p>
        </p:txBody>
      </p:sp>
      <p:pic>
        <p:nvPicPr>
          <p:cNvPr id="35" name="Picture 34" descr="A picture containing logo&#10;&#10;Description automatically generated">
            <a:extLst>
              <a:ext uri="{FF2B5EF4-FFF2-40B4-BE49-F238E27FC236}">
                <a16:creationId xmlns:a16="http://schemas.microsoft.com/office/drawing/2014/main" id="{94A4E0DF-978D-56A8-7A9F-CD86CC32F9E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70" b="63699"/>
          <a:stretch/>
        </p:blipFill>
        <p:spPr>
          <a:xfrm>
            <a:off x="8298175" y="810705"/>
            <a:ext cx="1347004" cy="1376213"/>
          </a:xfrm>
          <a:prstGeom prst="rect">
            <a:avLst/>
          </a:prstGeom>
        </p:spPr>
      </p:pic>
      <p:pic>
        <p:nvPicPr>
          <p:cNvPr id="2" name="Picture 1" descr="Graphical user interface, application, icon&#10;&#10;Description automatically generated">
            <a:extLst>
              <a:ext uri="{FF2B5EF4-FFF2-40B4-BE49-F238E27FC236}">
                <a16:creationId xmlns:a16="http://schemas.microsoft.com/office/drawing/2014/main" id="{22484198-331C-29B3-FAA0-C321861D511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79" b="58878"/>
          <a:stretch/>
        </p:blipFill>
        <p:spPr>
          <a:xfrm>
            <a:off x="6621132" y="810705"/>
            <a:ext cx="1461471" cy="1228473"/>
          </a:xfrm>
          <a:prstGeom prst="rect">
            <a:avLst/>
          </a:prstGeom>
        </p:spPr>
      </p:pic>
      <p:pic>
        <p:nvPicPr>
          <p:cNvPr id="3" name="Picture 2" descr="Graphical user interface, application, icon&#10;&#10;Description automatically generated">
            <a:extLst>
              <a:ext uri="{FF2B5EF4-FFF2-40B4-BE49-F238E27FC236}">
                <a16:creationId xmlns:a16="http://schemas.microsoft.com/office/drawing/2014/main" id="{B72AAFC6-FBA9-E096-0990-F6B476354D9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93" t="40617" b="23181"/>
          <a:stretch/>
        </p:blipFill>
        <p:spPr>
          <a:xfrm>
            <a:off x="914400" y="8100081"/>
            <a:ext cx="1388877" cy="1351371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E2E74DBE-7D41-D952-D4ED-28380FD0B51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307621" y="1007436"/>
            <a:ext cx="7989779" cy="3529326"/>
          </a:xfrm>
          <a:prstGeom prst="rect">
            <a:avLst/>
          </a:prstGeom>
        </p:spPr>
      </p:pic>
      <p:grpSp>
        <p:nvGrpSpPr>
          <p:cNvPr id="8" name="Group 4">
            <a:extLst>
              <a:ext uri="{FF2B5EF4-FFF2-40B4-BE49-F238E27FC236}">
                <a16:creationId xmlns:a16="http://schemas.microsoft.com/office/drawing/2014/main" id="{2D302412-6F72-2CF6-512A-E510450362B7}"/>
              </a:ext>
            </a:extLst>
          </p:cNvPr>
          <p:cNvGrpSpPr/>
          <p:nvPr/>
        </p:nvGrpSpPr>
        <p:grpSpPr>
          <a:xfrm>
            <a:off x="9569415" y="1032046"/>
            <a:ext cx="7470285" cy="3288257"/>
            <a:chOff x="-17380" y="-38100"/>
            <a:chExt cx="812800" cy="850900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B5B19502-713A-3CE0-2EED-8F44AD0A1F40}"/>
                </a:ext>
              </a:extLst>
            </p:cNvPr>
            <p:cNvSpPr/>
            <p:nvPr/>
          </p:nvSpPr>
          <p:spPr>
            <a:xfrm>
              <a:off x="-1738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4092" y="0"/>
                  </a:moveTo>
                  <a:lnTo>
                    <a:pt x="758708" y="0"/>
                  </a:lnTo>
                  <a:cubicBezTo>
                    <a:pt x="773054" y="0"/>
                    <a:pt x="786812" y="5699"/>
                    <a:pt x="796957" y="15843"/>
                  </a:cubicBezTo>
                  <a:cubicBezTo>
                    <a:pt x="807101" y="25988"/>
                    <a:pt x="812800" y="39746"/>
                    <a:pt x="812800" y="54092"/>
                  </a:cubicBezTo>
                  <a:lnTo>
                    <a:pt x="812800" y="758708"/>
                  </a:lnTo>
                  <a:cubicBezTo>
                    <a:pt x="812800" y="773054"/>
                    <a:pt x="807101" y="786812"/>
                    <a:pt x="796957" y="796957"/>
                  </a:cubicBezTo>
                  <a:cubicBezTo>
                    <a:pt x="786812" y="807101"/>
                    <a:pt x="773054" y="812800"/>
                    <a:pt x="758708" y="812800"/>
                  </a:cubicBezTo>
                  <a:lnTo>
                    <a:pt x="54092" y="812800"/>
                  </a:lnTo>
                  <a:cubicBezTo>
                    <a:pt x="39746" y="812800"/>
                    <a:pt x="25988" y="807101"/>
                    <a:pt x="15843" y="796957"/>
                  </a:cubicBezTo>
                  <a:cubicBezTo>
                    <a:pt x="5699" y="786812"/>
                    <a:pt x="0" y="773054"/>
                    <a:pt x="0" y="758708"/>
                  </a:cubicBezTo>
                  <a:lnTo>
                    <a:pt x="0" y="54092"/>
                  </a:lnTo>
                  <a:cubicBezTo>
                    <a:pt x="0" y="39746"/>
                    <a:pt x="5699" y="25988"/>
                    <a:pt x="15843" y="15843"/>
                  </a:cubicBezTo>
                  <a:cubicBezTo>
                    <a:pt x="25988" y="5699"/>
                    <a:pt x="39746" y="0"/>
                    <a:pt x="54092" y="0"/>
                  </a:cubicBezTo>
                  <a:close/>
                </a:path>
              </a:pathLst>
            </a:custGeom>
            <a:solidFill>
              <a:srgbClr val="294945"/>
            </a:solidFill>
          </p:spPr>
        </p:sp>
        <p:sp>
          <p:nvSpPr>
            <p:cNvPr id="10" name="TextBox 6">
              <a:extLst>
                <a:ext uri="{FF2B5EF4-FFF2-40B4-BE49-F238E27FC236}">
                  <a16:creationId xmlns:a16="http://schemas.microsoft.com/office/drawing/2014/main" id="{1AB53C21-CC77-1915-C98D-ACCD46CC80B6}"/>
                </a:ext>
              </a:extLst>
            </p:cNvPr>
            <p:cNvSpPr txBox="1"/>
            <p:nvPr/>
          </p:nvSpPr>
          <p:spPr>
            <a:xfrm>
              <a:off x="0" y="-38100"/>
              <a:ext cx="79542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Montserrat SemiBold" panose="00000700000000000000" pitchFamily="2" charset="0"/>
              </a:endParaRPr>
            </a:p>
          </p:txBody>
        </p:sp>
      </p:grpSp>
      <p:sp>
        <p:nvSpPr>
          <p:cNvPr id="12" name="TextBox 13">
            <a:extLst>
              <a:ext uri="{FF2B5EF4-FFF2-40B4-BE49-F238E27FC236}">
                <a16:creationId xmlns:a16="http://schemas.microsoft.com/office/drawing/2014/main" id="{65C619E9-FDF2-3235-02E4-0B28FFBC7F2D}"/>
              </a:ext>
            </a:extLst>
          </p:cNvPr>
          <p:cNvSpPr txBox="1"/>
          <p:nvPr/>
        </p:nvSpPr>
        <p:spPr>
          <a:xfrm>
            <a:off x="10184369" y="1617678"/>
            <a:ext cx="6559847" cy="1569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 panose="00000700000000000000" pitchFamily="2" charset="0"/>
              </a:rPr>
              <a:t>57 million children of primary school age in the world cannot receive basic education.</a:t>
            </a:r>
          </a:p>
        </p:txBody>
      </p:sp>
      <p:sp>
        <p:nvSpPr>
          <p:cNvPr id="13" name="TextBox 17">
            <a:extLst>
              <a:ext uri="{FF2B5EF4-FFF2-40B4-BE49-F238E27FC236}">
                <a16:creationId xmlns:a16="http://schemas.microsoft.com/office/drawing/2014/main" id="{3D872062-E391-3EE2-9CD1-4E64F92C015B}"/>
              </a:ext>
            </a:extLst>
          </p:cNvPr>
          <p:cNvSpPr txBox="1"/>
          <p:nvPr/>
        </p:nvSpPr>
        <p:spPr>
          <a:xfrm>
            <a:off x="13313023" y="3327546"/>
            <a:ext cx="4592763" cy="482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150" normalizeH="0" baseline="0" noProof="0" dirty="0">
                <a:ln>
                  <a:noFill/>
                </a:ln>
                <a:solidFill>
                  <a:srgbClr val="DBECD0"/>
                </a:solidFill>
                <a:effectLst/>
                <a:uLnTx/>
                <a:uFillTx/>
                <a:latin typeface="Montserrat Medium" panose="00000600000000000000" pitchFamily="2" charset="0"/>
              </a:rPr>
              <a:t>UNDP</a:t>
            </a: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74C9F56E-8646-6EE3-D5F1-47B87557150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307621" y="5508610"/>
            <a:ext cx="7989779" cy="3908772"/>
          </a:xfrm>
          <a:prstGeom prst="rect">
            <a:avLst/>
          </a:prstGeom>
        </p:spPr>
      </p:pic>
      <p:grpSp>
        <p:nvGrpSpPr>
          <p:cNvPr id="15" name="Group 4">
            <a:extLst>
              <a:ext uri="{FF2B5EF4-FFF2-40B4-BE49-F238E27FC236}">
                <a16:creationId xmlns:a16="http://schemas.microsoft.com/office/drawing/2014/main" id="{6D7A1839-8210-E53D-030F-C9D669E09547}"/>
              </a:ext>
            </a:extLst>
          </p:cNvPr>
          <p:cNvGrpSpPr/>
          <p:nvPr/>
        </p:nvGrpSpPr>
        <p:grpSpPr>
          <a:xfrm>
            <a:off x="9569413" y="4866008"/>
            <a:ext cx="7470285" cy="4298481"/>
            <a:chOff x="0" y="-38100"/>
            <a:chExt cx="812800" cy="850900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81D7BFEB-A675-B9E4-B09B-CD40A2B1E00E}"/>
                </a:ext>
              </a:extLst>
            </p:cNvPr>
            <p:cNvSpPr/>
            <p:nvPr/>
          </p:nvSpPr>
          <p:spPr>
            <a:xfrm>
              <a:off x="0" y="133292"/>
              <a:ext cx="812800" cy="679507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4092" y="0"/>
                  </a:moveTo>
                  <a:lnTo>
                    <a:pt x="758708" y="0"/>
                  </a:lnTo>
                  <a:cubicBezTo>
                    <a:pt x="773054" y="0"/>
                    <a:pt x="786812" y="5699"/>
                    <a:pt x="796957" y="15843"/>
                  </a:cubicBezTo>
                  <a:cubicBezTo>
                    <a:pt x="807101" y="25988"/>
                    <a:pt x="812800" y="39746"/>
                    <a:pt x="812800" y="54092"/>
                  </a:cubicBezTo>
                  <a:lnTo>
                    <a:pt x="812800" y="758708"/>
                  </a:lnTo>
                  <a:cubicBezTo>
                    <a:pt x="812800" y="773054"/>
                    <a:pt x="807101" y="786812"/>
                    <a:pt x="796957" y="796957"/>
                  </a:cubicBezTo>
                  <a:cubicBezTo>
                    <a:pt x="786812" y="807101"/>
                    <a:pt x="773054" y="812800"/>
                    <a:pt x="758708" y="812800"/>
                  </a:cubicBezTo>
                  <a:lnTo>
                    <a:pt x="54092" y="812800"/>
                  </a:lnTo>
                  <a:cubicBezTo>
                    <a:pt x="39746" y="812800"/>
                    <a:pt x="25988" y="807101"/>
                    <a:pt x="15843" y="796957"/>
                  </a:cubicBezTo>
                  <a:cubicBezTo>
                    <a:pt x="5699" y="786812"/>
                    <a:pt x="0" y="773054"/>
                    <a:pt x="0" y="758708"/>
                  </a:cubicBezTo>
                  <a:lnTo>
                    <a:pt x="0" y="54092"/>
                  </a:lnTo>
                  <a:cubicBezTo>
                    <a:pt x="0" y="39746"/>
                    <a:pt x="5699" y="25988"/>
                    <a:pt x="15843" y="15843"/>
                  </a:cubicBezTo>
                  <a:cubicBezTo>
                    <a:pt x="25988" y="5699"/>
                    <a:pt x="39746" y="0"/>
                    <a:pt x="54092" y="0"/>
                  </a:cubicBezTo>
                  <a:close/>
                </a:path>
              </a:pathLst>
            </a:custGeom>
            <a:solidFill>
              <a:srgbClr val="294945"/>
            </a:solidFill>
          </p:spPr>
        </p:sp>
        <p:sp>
          <p:nvSpPr>
            <p:cNvPr id="17" name="TextBox 6">
              <a:extLst>
                <a:ext uri="{FF2B5EF4-FFF2-40B4-BE49-F238E27FC236}">
                  <a16:creationId xmlns:a16="http://schemas.microsoft.com/office/drawing/2014/main" id="{BE231768-9909-9AFA-39E6-5AF7728E492D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Montserrat SemiBold" panose="00000700000000000000" pitchFamily="2" charset="0"/>
              </a:endParaRPr>
            </a:p>
          </p:txBody>
        </p:sp>
      </p:grpSp>
      <p:sp>
        <p:nvSpPr>
          <p:cNvPr id="18" name="TextBox 13">
            <a:extLst>
              <a:ext uri="{FF2B5EF4-FFF2-40B4-BE49-F238E27FC236}">
                <a16:creationId xmlns:a16="http://schemas.microsoft.com/office/drawing/2014/main" id="{08F7E81A-1071-554A-2FA2-679691B23B5C}"/>
              </a:ext>
            </a:extLst>
          </p:cNvPr>
          <p:cNvSpPr txBox="1"/>
          <p:nvPr/>
        </p:nvSpPr>
        <p:spPr>
          <a:xfrm>
            <a:off x="10208799" y="6023116"/>
            <a:ext cx="6559847" cy="20958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 panose="00000700000000000000" pitchFamily="2" charset="0"/>
              </a:rPr>
              <a:t>More than 400 million people are unconnected due to a lack of the infrastructure requirements, such as mobile broadband.</a:t>
            </a:r>
          </a:p>
        </p:txBody>
      </p:sp>
      <p:sp>
        <p:nvSpPr>
          <p:cNvPr id="19" name="TextBox 17">
            <a:extLst>
              <a:ext uri="{FF2B5EF4-FFF2-40B4-BE49-F238E27FC236}">
                <a16:creationId xmlns:a16="http://schemas.microsoft.com/office/drawing/2014/main" id="{348E46E6-3837-AA80-7EDE-459955A3128C}"/>
              </a:ext>
            </a:extLst>
          </p:cNvPr>
          <p:cNvSpPr txBox="1"/>
          <p:nvPr/>
        </p:nvSpPr>
        <p:spPr>
          <a:xfrm>
            <a:off x="11131587" y="8394131"/>
            <a:ext cx="5772025" cy="4800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150" normalizeH="0" baseline="0" noProof="0" dirty="0">
                <a:ln>
                  <a:noFill/>
                </a:ln>
                <a:solidFill>
                  <a:srgbClr val="DBECD0"/>
                </a:solidFill>
                <a:effectLst/>
                <a:uLnTx/>
                <a:uFillTx/>
                <a:latin typeface="Montserrat Medium" panose="00000600000000000000" pitchFamily="2" charset="0"/>
              </a:rPr>
              <a:t>GSMA Intelligence Report (2022)</a:t>
            </a:r>
          </a:p>
        </p:txBody>
      </p:sp>
      <p:pic>
        <p:nvPicPr>
          <p:cNvPr id="4" name="Picture 3" descr="Application, icon&#10;&#10;Description automatically generated">
            <a:extLst>
              <a:ext uri="{FF2B5EF4-FFF2-40B4-BE49-F238E27FC236}">
                <a16:creationId xmlns:a16="http://schemas.microsoft.com/office/drawing/2014/main" id="{5BCA7860-6B46-41A0-0F6A-4D11B1DAA25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7" t="53550" r="52493" b="14937"/>
          <a:stretch/>
        </p:blipFill>
        <p:spPr>
          <a:xfrm>
            <a:off x="9645179" y="2819348"/>
            <a:ext cx="1624649" cy="1939352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AB25F2FD-96E9-8715-53E6-29C8217838E1}"/>
              </a:ext>
            </a:extLst>
          </p:cNvPr>
          <p:cNvSpPr txBox="1"/>
          <p:nvPr/>
        </p:nvSpPr>
        <p:spPr>
          <a:xfrm>
            <a:off x="17449800" y="9517425"/>
            <a:ext cx="1893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294945"/>
                </a:solidFill>
              </a:rPr>
              <a:t>6</a:t>
            </a:r>
            <a:endParaRPr lang="tr-TR" sz="2400" dirty="0">
              <a:solidFill>
                <a:srgbClr val="2949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026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557523">
            <a:off x="-2163855" y="-2919573"/>
            <a:ext cx="5851709" cy="488770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984358">
            <a:off x="15513140" y="-621108"/>
            <a:ext cx="3424556" cy="2976080"/>
          </a:xfrm>
          <a:prstGeom prst="rect">
            <a:avLst/>
          </a:prstGeom>
        </p:spPr>
      </p:pic>
      <p:sp>
        <p:nvSpPr>
          <p:cNvPr id="2" name="TextBox 33">
            <a:extLst>
              <a:ext uri="{FF2B5EF4-FFF2-40B4-BE49-F238E27FC236}">
                <a16:creationId xmlns:a16="http://schemas.microsoft.com/office/drawing/2014/main" id="{4AAF1E37-E99C-A8BA-017C-E0CBF2937633}"/>
              </a:ext>
            </a:extLst>
          </p:cNvPr>
          <p:cNvSpPr txBox="1"/>
          <p:nvPr/>
        </p:nvSpPr>
        <p:spPr>
          <a:xfrm>
            <a:off x="4472448" y="1104900"/>
            <a:ext cx="9343104" cy="11723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en-US" sz="11500" spc="-132" dirty="0">
                <a:solidFill>
                  <a:srgbClr val="294945"/>
                </a:solidFill>
                <a:latin typeface="Montserrat Semi-Bold Bold"/>
              </a:rPr>
              <a:t>CEREVERSE</a:t>
            </a:r>
          </a:p>
        </p:txBody>
      </p:sp>
      <p:grpSp>
        <p:nvGrpSpPr>
          <p:cNvPr id="16" name="Group 4">
            <a:extLst>
              <a:ext uri="{FF2B5EF4-FFF2-40B4-BE49-F238E27FC236}">
                <a16:creationId xmlns:a16="http://schemas.microsoft.com/office/drawing/2014/main" id="{56F59800-0FF8-4134-B5A6-B0505AA115B2}"/>
              </a:ext>
            </a:extLst>
          </p:cNvPr>
          <p:cNvGrpSpPr/>
          <p:nvPr/>
        </p:nvGrpSpPr>
        <p:grpSpPr>
          <a:xfrm>
            <a:off x="776747" y="3047546"/>
            <a:ext cx="7905364" cy="5621694"/>
            <a:chOff x="0" y="-38100"/>
            <a:chExt cx="812800" cy="850900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24BD09A6-D39B-DFD3-2FC6-9BDE74489A9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4092" y="0"/>
                  </a:moveTo>
                  <a:lnTo>
                    <a:pt x="758708" y="0"/>
                  </a:lnTo>
                  <a:cubicBezTo>
                    <a:pt x="773054" y="0"/>
                    <a:pt x="786812" y="5699"/>
                    <a:pt x="796957" y="15843"/>
                  </a:cubicBezTo>
                  <a:cubicBezTo>
                    <a:pt x="807101" y="25988"/>
                    <a:pt x="812800" y="39746"/>
                    <a:pt x="812800" y="54092"/>
                  </a:cubicBezTo>
                  <a:lnTo>
                    <a:pt x="812800" y="758708"/>
                  </a:lnTo>
                  <a:cubicBezTo>
                    <a:pt x="812800" y="773054"/>
                    <a:pt x="807101" y="786812"/>
                    <a:pt x="796957" y="796957"/>
                  </a:cubicBezTo>
                  <a:cubicBezTo>
                    <a:pt x="786812" y="807101"/>
                    <a:pt x="773054" y="812800"/>
                    <a:pt x="758708" y="812800"/>
                  </a:cubicBezTo>
                  <a:lnTo>
                    <a:pt x="54092" y="812800"/>
                  </a:lnTo>
                  <a:cubicBezTo>
                    <a:pt x="39746" y="812800"/>
                    <a:pt x="25988" y="807101"/>
                    <a:pt x="15843" y="796957"/>
                  </a:cubicBezTo>
                  <a:cubicBezTo>
                    <a:pt x="5699" y="786812"/>
                    <a:pt x="0" y="773054"/>
                    <a:pt x="0" y="758708"/>
                  </a:cubicBezTo>
                  <a:lnTo>
                    <a:pt x="0" y="54092"/>
                  </a:lnTo>
                  <a:cubicBezTo>
                    <a:pt x="0" y="39746"/>
                    <a:pt x="5699" y="25988"/>
                    <a:pt x="15843" y="15843"/>
                  </a:cubicBezTo>
                  <a:cubicBezTo>
                    <a:pt x="25988" y="5699"/>
                    <a:pt x="39746" y="0"/>
                    <a:pt x="54092" y="0"/>
                  </a:cubicBezTo>
                  <a:close/>
                </a:path>
              </a:pathLst>
            </a:custGeom>
            <a:solidFill>
              <a:srgbClr val="456C4D"/>
            </a:solidFill>
          </p:spPr>
        </p:sp>
        <p:sp>
          <p:nvSpPr>
            <p:cNvPr id="20" name="TextBox 6">
              <a:extLst>
                <a:ext uri="{FF2B5EF4-FFF2-40B4-BE49-F238E27FC236}">
                  <a16:creationId xmlns:a16="http://schemas.microsoft.com/office/drawing/2014/main" id="{EA463158-DC2D-8167-9FD1-B680CC46923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Montserrat SemiBold" panose="00000700000000000000" pitchFamily="2" charset="0"/>
              </a:endParaRPr>
            </a:p>
          </p:txBody>
        </p:sp>
      </p:grpSp>
      <p:pic>
        <p:nvPicPr>
          <p:cNvPr id="9" name="Picture 8" descr="A picture containing text, indoor, table&#10;&#10;Description automatically generated">
            <a:extLst>
              <a:ext uri="{FF2B5EF4-FFF2-40B4-BE49-F238E27FC236}">
                <a16:creationId xmlns:a16="http://schemas.microsoft.com/office/drawing/2014/main" id="{6B6ADE03-8555-CB05-6869-B28C6EE9E7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86" y="3601742"/>
            <a:ext cx="7470285" cy="4765019"/>
          </a:xfrm>
          <a:prstGeom prst="roundRect">
            <a:avLst/>
          </a:prstGeom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id="{EDA0F0A1-E927-F716-DE95-0C4EEA5474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463546" y="3299263"/>
            <a:ext cx="7989779" cy="5369977"/>
          </a:xfrm>
          <a:prstGeom prst="rect">
            <a:avLst/>
          </a:prstGeom>
        </p:spPr>
      </p:pic>
      <p:pic>
        <p:nvPicPr>
          <p:cNvPr id="5" name="Picture 4" descr="A picture containing person, plant, standing, tree&#10;&#10;Description automatically generated">
            <a:extLst>
              <a:ext uri="{FF2B5EF4-FFF2-40B4-BE49-F238E27FC236}">
                <a16:creationId xmlns:a16="http://schemas.microsoft.com/office/drawing/2014/main" id="{24A5C84B-EC0A-C79C-EB2B-AFBCDF42281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452" y="3629887"/>
            <a:ext cx="7533967" cy="4708729"/>
          </a:xfrm>
          <a:prstGeom prst="round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20EC30D-0E05-1C96-1451-7170EC358DE9}"/>
              </a:ext>
            </a:extLst>
          </p:cNvPr>
          <p:cNvSpPr txBox="1"/>
          <p:nvPr/>
        </p:nvSpPr>
        <p:spPr>
          <a:xfrm>
            <a:off x="17449800" y="9517425"/>
            <a:ext cx="1893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294945"/>
                </a:solidFill>
              </a:rPr>
              <a:t>7</a:t>
            </a:r>
            <a:endParaRPr lang="tr-TR" sz="2400" dirty="0">
              <a:solidFill>
                <a:srgbClr val="2949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543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D98979-5FDF-242D-DB9B-75237E5F3442}"/>
              </a:ext>
            </a:extLst>
          </p:cNvPr>
          <p:cNvSpPr txBox="1"/>
          <p:nvPr/>
        </p:nvSpPr>
        <p:spPr>
          <a:xfrm>
            <a:off x="17449800" y="9517425"/>
            <a:ext cx="1893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294945"/>
                </a:solidFill>
              </a:rPr>
              <a:t>8</a:t>
            </a:r>
            <a:endParaRPr lang="tr-TR" sz="2400" dirty="0">
              <a:solidFill>
                <a:srgbClr val="294945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E3A4866-4A46-8406-F488-AFCB5A72C4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8" b="1127"/>
          <a:stretch/>
        </p:blipFill>
        <p:spPr>
          <a:xfrm>
            <a:off x="0" y="763967"/>
            <a:ext cx="4876800" cy="9523033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989B61F-46F6-F5B2-24B7-6E82FF5362F0}"/>
              </a:ext>
            </a:extLst>
          </p:cNvPr>
          <p:cNvSpPr/>
          <p:nvPr/>
        </p:nvSpPr>
        <p:spPr>
          <a:xfrm>
            <a:off x="419934" y="108494"/>
            <a:ext cx="8068746" cy="6159035"/>
          </a:xfrm>
          <a:custGeom>
            <a:avLst/>
            <a:gdLst>
              <a:gd name="connsiteX0" fmla="*/ 5462706 w 8068746"/>
              <a:gd name="connsiteY0" fmla="*/ 2025106 h 6159035"/>
              <a:gd name="connsiteX1" fmla="*/ 8068746 w 8068746"/>
              <a:gd name="connsiteY1" fmla="*/ 4768306 h 6159035"/>
              <a:gd name="connsiteX2" fmla="*/ 8068746 w 8068746"/>
              <a:gd name="connsiteY2" fmla="*/ 4768306 h 6159035"/>
              <a:gd name="connsiteX3" fmla="*/ 7489626 w 8068746"/>
              <a:gd name="connsiteY3" fmla="*/ 821146 h 6159035"/>
              <a:gd name="connsiteX4" fmla="*/ 5706546 w 8068746"/>
              <a:gd name="connsiteY4" fmla="*/ 1141186 h 6159035"/>
              <a:gd name="connsiteX5" fmla="*/ 5371266 w 8068746"/>
              <a:gd name="connsiteY5" fmla="*/ 6155146 h 6159035"/>
              <a:gd name="connsiteX6" fmla="*/ 3039546 w 8068746"/>
              <a:gd name="connsiteY6" fmla="*/ 1948906 h 6159035"/>
              <a:gd name="connsiteX7" fmla="*/ 22026 w 8068746"/>
              <a:gd name="connsiteY7" fmla="*/ 501106 h 6159035"/>
              <a:gd name="connsiteX8" fmla="*/ 1850826 w 8068746"/>
              <a:gd name="connsiteY8" fmla="*/ 13426 h 6159035"/>
              <a:gd name="connsiteX9" fmla="*/ 5096946 w 8068746"/>
              <a:gd name="connsiteY9" fmla="*/ 943066 h 6159035"/>
              <a:gd name="connsiteX10" fmla="*/ 5676066 w 8068746"/>
              <a:gd name="connsiteY10" fmla="*/ 1415506 h 615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68746" h="6159035">
                <a:moveTo>
                  <a:pt x="5462706" y="2025106"/>
                </a:moveTo>
                <a:lnTo>
                  <a:pt x="8068746" y="4768306"/>
                </a:lnTo>
                <a:lnTo>
                  <a:pt x="8068746" y="4768306"/>
                </a:lnTo>
                <a:cubicBezTo>
                  <a:pt x="7972226" y="4110446"/>
                  <a:pt x="7883326" y="1425666"/>
                  <a:pt x="7489626" y="821146"/>
                </a:cubicBezTo>
                <a:cubicBezTo>
                  <a:pt x="7095926" y="216626"/>
                  <a:pt x="6059606" y="252186"/>
                  <a:pt x="5706546" y="1141186"/>
                </a:cubicBezTo>
                <a:cubicBezTo>
                  <a:pt x="5353486" y="2030186"/>
                  <a:pt x="5815766" y="6020526"/>
                  <a:pt x="5371266" y="6155146"/>
                </a:cubicBezTo>
                <a:cubicBezTo>
                  <a:pt x="4926766" y="6289766"/>
                  <a:pt x="3931086" y="2891246"/>
                  <a:pt x="3039546" y="1948906"/>
                </a:cubicBezTo>
                <a:cubicBezTo>
                  <a:pt x="2148006" y="1006566"/>
                  <a:pt x="220146" y="823686"/>
                  <a:pt x="22026" y="501106"/>
                </a:cubicBezTo>
                <a:cubicBezTo>
                  <a:pt x="-176094" y="178526"/>
                  <a:pt x="1005006" y="-60234"/>
                  <a:pt x="1850826" y="13426"/>
                </a:cubicBezTo>
                <a:cubicBezTo>
                  <a:pt x="2696646" y="87086"/>
                  <a:pt x="4459406" y="709386"/>
                  <a:pt x="5096946" y="943066"/>
                </a:cubicBezTo>
                <a:cubicBezTo>
                  <a:pt x="5734486" y="1176746"/>
                  <a:pt x="5705276" y="1296126"/>
                  <a:pt x="5676066" y="141550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0F96256-60C8-3372-E7F1-18F8F049E95B}"/>
              </a:ext>
            </a:extLst>
          </p:cNvPr>
          <p:cNvGrpSpPr/>
          <p:nvPr/>
        </p:nvGrpSpPr>
        <p:grpSpPr>
          <a:xfrm>
            <a:off x="10820400" y="2513048"/>
            <a:ext cx="4544857" cy="3343668"/>
            <a:chOff x="5302953" y="4595758"/>
            <a:chExt cx="6169501" cy="4812336"/>
          </a:xfrm>
        </p:grpSpPr>
        <p:pic>
          <p:nvPicPr>
            <p:cNvPr id="20" name="Picture 5">
              <a:extLst>
                <a:ext uri="{FF2B5EF4-FFF2-40B4-BE49-F238E27FC236}">
                  <a16:creationId xmlns:a16="http://schemas.microsoft.com/office/drawing/2014/main" id="{D798F3DC-0875-D024-4461-AF3D1DFCC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20619396">
              <a:off x="5302953" y="4595758"/>
              <a:ext cx="6169501" cy="4812336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7FE2CFB-E563-401B-9151-CAE1A724CB82}"/>
                </a:ext>
              </a:extLst>
            </p:cNvPr>
            <p:cNvSpPr txBox="1"/>
            <p:nvPr/>
          </p:nvSpPr>
          <p:spPr>
            <a:xfrm>
              <a:off x="6588172" y="5876007"/>
              <a:ext cx="4538451" cy="1993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FFFF"/>
                  </a:solidFill>
                  <a:latin typeface="Montserrat SemiBold" panose="00000700000000000000" pitchFamily="2" charset="0"/>
                </a:rPr>
                <a:t>PERSONALIZED AND ENGAGING INTERACTIONS</a:t>
              </a:r>
              <a:endParaRPr lang="tr-TR" sz="2800" dirty="0">
                <a:solidFill>
                  <a:srgbClr val="FFFFFF"/>
                </a:solidFill>
                <a:latin typeface="Montserrat SemiBold" panose="00000700000000000000" pitchFamily="2" charset="0"/>
              </a:endParaRPr>
            </a:p>
          </p:txBody>
        </p:sp>
      </p:grpSp>
      <p:sp>
        <p:nvSpPr>
          <p:cNvPr id="2" name="TextBox 33">
            <a:extLst>
              <a:ext uri="{FF2B5EF4-FFF2-40B4-BE49-F238E27FC236}">
                <a16:creationId xmlns:a16="http://schemas.microsoft.com/office/drawing/2014/main" id="{4AAF1E37-E99C-A8BA-017C-E0CBF2937633}"/>
              </a:ext>
            </a:extLst>
          </p:cNvPr>
          <p:cNvSpPr txBox="1"/>
          <p:nvPr/>
        </p:nvSpPr>
        <p:spPr>
          <a:xfrm>
            <a:off x="5478185" y="567285"/>
            <a:ext cx="733163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8800" spc="-132" dirty="0">
                <a:solidFill>
                  <a:srgbClr val="294945"/>
                </a:solidFill>
                <a:latin typeface="Montserrat Semi-Bold Bold"/>
              </a:rPr>
              <a:t>CERE THE AI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BCE60BD-1336-0082-5DFA-C79D87FB74F9}"/>
              </a:ext>
            </a:extLst>
          </p:cNvPr>
          <p:cNvGrpSpPr/>
          <p:nvPr/>
        </p:nvGrpSpPr>
        <p:grpSpPr>
          <a:xfrm>
            <a:off x="4834788" y="2815604"/>
            <a:ext cx="4544857" cy="3343668"/>
            <a:chOff x="5302953" y="4595758"/>
            <a:chExt cx="6169501" cy="4812336"/>
          </a:xfrm>
        </p:grpSpPr>
        <p:pic>
          <p:nvPicPr>
            <p:cNvPr id="23" name="Picture 5">
              <a:extLst>
                <a:ext uri="{FF2B5EF4-FFF2-40B4-BE49-F238E27FC236}">
                  <a16:creationId xmlns:a16="http://schemas.microsoft.com/office/drawing/2014/main" id="{4A07CA56-021A-32DA-FFB8-C0BCAB630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20619396">
              <a:off x="5302953" y="4595758"/>
              <a:ext cx="6169501" cy="4812336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4F6D178-9F42-25B0-7EAA-749EB50AB547}"/>
                </a:ext>
              </a:extLst>
            </p:cNvPr>
            <p:cNvSpPr txBox="1"/>
            <p:nvPr/>
          </p:nvSpPr>
          <p:spPr>
            <a:xfrm>
              <a:off x="6746340" y="6130525"/>
              <a:ext cx="4538451" cy="1373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FFFF"/>
                  </a:solidFill>
                  <a:latin typeface="Montserrat SemiBold" panose="00000700000000000000" pitchFamily="2" charset="0"/>
                </a:rPr>
                <a:t>SAVING USERS TIME &amp; EFFORT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AA7A837-2CB0-735B-9507-87E0291CDE5B}"/>
              </a:ext>
            </a:extLst>
          </p:cNvPr>
          <p:cNvGrpSpPr/>
          <p:nvPr/>
        </p:nvGrpSpPr>
        <p:grpSpPr>
          <a:xfrm>
            <a:off x="13055124" y="6299321"/>
            <a:ext cx="4657093" cy="3343668"/>
            <a:chOff x="5302953" y="4595758"/>
            <a:chExt cx="6321858" cy="4812336"/>
          </a:xfrm>
        </p:grpSpPr>
        <p:pic>
          <p:nvPicPr>
            <p:cNvPr id="26" name="Picture 5">
              <a:extLst>
                <a:ext uri="{FF2B5EF4-FFF2-40B4-BE49-F238E27FC236}">
                  <a16:creationId xmlns:a16="http://schemas.microsoft.com/office/drawing/2014/main" id="{AA41FB70-F58C-0A70-729A-BF047A50D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20619396">
              <a:off x="5302953" y="4595758"/>
              <a:ext cx="6169501" cy="4812336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BDB56CB-37EC-CF41-C6B8-890C22A4C3BA}"/>
                </a:ext>
              </a:extLst>
            </p:cNvPr>
            <p:cNvSpPr txBox="1"/>
            <p:nvPr/>
          </p:nvSpPr>
          <p:spPr>
            <a:xfrm>
              <a:off x="7086360" y="6461046"/>
              <a:ext cx="4538451" cy="753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FFFF"/>
                  </a:solidFill>
                  <a:latin typeface="Montserrat SemiBold" panose="00000700000000000000" pitchFamily="2" charset="0"/>
                </a:rPr>
                <a:t>SCALABLE</a:t>
              </a:r>
              <a:endParaRPr lang="tr-TR" sz="2800" dirty="0">
                <a:solidFill>
                  <a:srgbClr val="FFFFFF"/>
                </a:solidFill>
                <a:latin typeface="Montserrat SemiBold" panose="00000700000000000000" pitchFamily="2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2CD024F-6572-06D7-9192-66694772E4E1}"/>
              </a:ext>
            </a:extLst>
          </p:cNvPr>
          <p:cNvGrpSpPr/>
          <p:nvPr/>
        </p:nvGrpSpPr>
        <p:grpSpPr>
          <a:xfrm>
            <a:off x="6952129" y="6681385"/>
            <a:ext cx="4895109" cy="3343668"/>
            <a:chOff x="5302953" y="4595758"/>
            <a:chExt cx="6644957" cy="4812336"/>
          </a:xfrm>
        </p:grpSpPr>
        <p:pic>
          <p:nvPicPr>
            <p:cNvPr id="29" name="Picture 5">
              <a:extLst>
                <a:ext uri="{FF2B5EF4-FFF2-40B4-BE49-F238E27FC236}">
                  <a16:creationId xmlns:a16="http://schemas.microsoft.com/office/drawing/2014/main" id="{62C8F750-848E-A1EA-1B29-476BA2262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20619396">
              <a:off x="5302953" y="4595758"/>
              <a:ext cx="6169501" cy="4812336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04F85AA-8884-7176-EBB0-D4EDA3C3CC6D}"/>
                </a:ext>
              </a:extLst>
            </p:cNvPr>
            <p:cNvSpPr txBox="1"/>
            <p:nvPr/>
          </p:nvSpPr>
          <p:spPr>
            <a:xfrm>
              <a:off x="7409459" y="6162644"/>
              <a:ext cx="4538451" cy="1373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FFFF"/>
                  </a:solidFill>
                  <a:latin typeface="Montserrat SemiBold" panose="00000700000000000000" pitchFamily="2" charset="0"/>
                </a:rPr>
                <a:t>ALWAYS AVAILABLE</a:t>
              </a:r>
              <a:endParaRPr lang="tr-TR" sz="2800" dirty="0">
                <a:solidFill>
                  <a:srgbClr val="FFFFFF"/>
                </a:solidFill>
                <a:latin typeface="Montserrat SemiBold" panose="000007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0044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557523">
            <a:off x="-2274014" y="-1684859"/>
            <a:ext cx="5851709" cy="488770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984358">
            <a:off x="-1483678" y="7985250"/>
            <a:ext cx="3424556" cy="2976080"/>
          </a:xfrm>
          <a:prstGeom prst="rect">
            <a:avLst/>
          </a:prstGeom>
        </p:spPr>
      </p:pic>
      <p:sp>
        <p:nvSpPr>
          <p:cNvPr id="2" name="TextBox 33">
            <a:extLst>
              <a:ext uri="{FF2B5EF4-FFF2-40B4-BE49-F238E27FC236}">
                <a16:creationId xmlns:a16="http://schemas.microsoft.com/office/drawing/2014/main" id="{4AAF1E37-E99C-A8BA-017C-E0CBF2937633}"/>
              </a:ext>
            </a:extLst>
          </p:cNvPr>
          <p:cNvSpPr txBox="1"/>
          <p:nvPr/>
        </p:nvSpPr>
        <p:spPr>
          <a:xfrm>
            <a:off x="1295400" y="3924299"/>
            <a:ext cx="9343104" cy="31524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en-US" sz="6000" spc="-132" dirty="0">
                <a:solidFill>
                  <a:srgbClr val="294945"/>
                </a:solidFill>
                <a:latin typeface="Montserrat Semi-Bold Bold"/>
              </a:rPr>
              <a:t>WHAT DOES AN AI ''THINK'' ABOUT SUSTAINABILITY?</a:t>
            </a:r>
          </a:p>
        </p:txBody>
      </p:sp>
      <p:pic>
        <p:nvPicPr>
          <p:cNvPr id="7" name="Cere5">
            <a:hlinkClick r:id="" action="ppaction://media"/>
            <a:extLst>
              <a:ext uri="{FF2B5EF4-FFF2-40B4-BE49-F238E27FC236}">
                <a16:creationId xmlns:a16="http://schemas.microsoft.com/office/drawing/2014/main" id="{638F8785-606E-E960-BA72-CA152716F50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8"/>
          <a:srcRect l="16319" r="18518"/>
          <a:stretch/>
        </p:blipFill>
        <p:spPr>
          <a:xfrm>
            <a:off x="11201400" y="758995"/>
            <a:ext cx="5975145" cy="91696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76EBABE-BE57-2813-8954-48358C4E9926}"/>
              </a:ext>
            </a:extLst>
          </p:cNvPr>
          <p:cNvSpPr txBox="1"/>
          <p:nvPr/>
        </p:nvSpPr>
        <p:spPr>
          <a:xfrm>
            <a:off x="17449800" y="9517425"/>
            <a:ext cx="1893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294945"/>
                </a:solidFill>
              </a:rPr>
              <a:t>9</a:t>
            </a:r>
            <a:endParaRPr lang="tr-TR" sz="2400" dirty="0">
              <a:solidFill>
                <a:srgbClr val="2949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48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64634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305</Words>
  <Application>Microsoft Office PowerPoint</Application>
  <PresentationFormat>Custom</PresentationFormat>
  <Paragraphs>68</Paragraphs>
  <Slides>10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Calibri</vt:lpstr>
      <vt:lpstr>Garet ExtraBold</vt:lpstr>
      <vt:lpstr>Montserrat Medium</vt:lpstr>
      <vt:lpstr>Montserrat Semi-Bold Bold</vt:lpstr>
      <vt:lpstr>Arial</vt:lpstr>
      <vt:lpstr>Montserrat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Sena Koçatakan</cp:lastModifiedBy>
  <cp:revision>58</cp:revision>
  <dcterms:created xsi:type="dcterms:W3CDTF">2006-08-16T00:00:00Z</dcterms:created>
  <dcterms:modified xsi:type="dcterms:W3CDTF">2023-03-28T19:38:48Z</dcterms:modified>
  <dc:identifier>DAFdLvmcR_c</dc:identifier>
</cp:coreProperties>
</file>