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1"/>
  </p:notesMasterIdLst>
  <p:sldIdLst>
    <p:sldId id="264" r:id="rId2"/>
    <p:sldId id="259" r:id="rId3"/>
    <p:sldId id="263" r:id="rId4"/>
    <p:sldId id="257" r:id="rId5"/>
    <p:sldId id="269" r:id="rId6"/>
    <p:sldId id="267" r:id="rId7"/>
    <p:sldId id="265" r:id="rId8"/>
    <p:sldId id="258" r:id="rId9"/>
    <p:sldId id="268"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3Wg+ODoLvCrC8ZdUK/a3mVt3/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5" d="100"/>
          <a:sy n="105" d="100"/>
        </p:scale>
        <p:origin x="8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0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B157-B47F-A1E3-32C4-2F64C061BD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F4C40E7-54F2-1004-69EE-7060D03EFE9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52D6FD-2378-4B77-3CF1-233EA53321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85546F-B96B-DF33-56AA-1D1E86579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CC452-4E17-4E78-0236-B9C020ACB01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0593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FE57-F757-2FB0-83E1-F04016A997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BFE53-E9CB-2DD4-4B9A-77C161F3F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895CA-A960-66A9-B95A-3F7BE9DCDD8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4A60C4-B505-F8C9-D41B-DA98D8F40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A241D-59B3-421D-D018-75D79C8696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936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D580E-448F-7A31-372A-658A794F9EE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043EF-72A6-2DEB-0F67-52ED12C2E0C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B225A-4490-0E69-C919-0E01A3A611B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A8B19C-FD6F-60EE-C10F-4EA8A4341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C9126-4C07-1FCC-8DBA-0DB113A47A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679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369927"/>
            <a:ext cx="6252670" cy="7635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3600"/>
              <a:buFont typeface="Calibri"/>
              <a:buNone/>
              <a:defRPr sz="36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202432"/>
            <a:ext cx="6252670" cy="357616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775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9ED6-050D-E7AB-A2A9-2C759BD53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EF51F-A7CA-D06D-56EE-DA391636E6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9362C-4A58-C6EB-8D6F-555473ABB5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6F7AD9-D6CF-0710-45D7-BC3811063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5E9BD-B77D-E57D-856E-08503373830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964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F0BC-41B6-A73F-3C79-90DB246C09F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03FD377-A99D-7E81-F09C-DE2FAB405F5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2FCBA-14F5-0D1E-0762-0935013724D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A88014-95B0-682A-6B71-5FFA05EE1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56D8-F5C0-91FE-B3BB-C3AA428550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227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E3E5-BEDB-12B0-BAD0-CB9A96C78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E5E5A-80E5-14BD-4FAC-DA34F4399F8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39B6E-C0FD-ED2B-2BC1-F1609663625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A173D8-2BAA-ECAB-43B7-86742DD052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2F23A5-8FD0-C1C3-5563-49548541D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F335E-5B67-C28F-31D8-293660C38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218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D2BE-3C96-A3AE-183E-A0607C6E306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DBCA5-464B-29F0-9BEC-3A5E933ABE9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E2880-A920-74AB-B125-14DEFEFF3BF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4BF55-A8E9-04A8-63ED-7A5863E54EB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331F2-F274-6084-0D7E-8F7E29FFD18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BBB97-0917-8AE5-1044-0699D88B26F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59900FF-8F80-2371-D3F7-39CCE8C55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18944-64ED-7303-E3F4-4743C99BE2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99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9E3C-09E9-F677-8F63-5C538E814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D2B6E-70BC-AAC5-A4CB-2257E440D4E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591F21-7B89-1DC6-4655-AE8CEF1FC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356A48-565F-BBDB-850A-9FEBD3E3AD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782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67147-4285-E5F4-27C8-8DE093DA59A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8B8B603-4AE1-2CD1-4187-79278BE70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0044E-6856-3852-056E-52D93D0F8F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05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3B19-0958-3B5B-F80E-3508606D58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1E28E7-5CA3-F062-1C49-829218BC099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FEF79-D454-3107-8981-A0B757AEB88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D5E61E-5E34-7511-17F2-5DF1A066D0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B5063C-DB98-D525-CC8E-3F0CEC214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31C02-1F4B-3289-C762-06AD2A7173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071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8321-B1CA-961A-A0A4-12A1A5114D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9307F2-CAE5-4300-ED87-1B32D0D341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481182-C1AB-4E74-AB95-25E05B36B7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DF6B83-3288-CB78-E1C7-2FC30679A2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EE59A8D-75D6-5162-FEF0-593A123C8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D3606-1F1B-44BB-A94F-5470E4B8CA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291458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D2982-3E8F-9C0F-A58E-0D0B4430AE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6A345-E730-EA5A-9C18-B213C6B547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73F35-BAB2-8F07-7F3E-BB9CB382EB9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0E08BE4-2B66-21C2-9CDE-6B0631B75A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E80AA-702C-01DF-747F-5A3D72F643E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80288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a:stretch>
        </a:blipFill>
        <a:effectLst/>
      </p:bgPr>
    </p:bg>
    <p:spTree>
      <p:nvGrpSpPr>
        <p:cNvPr id="1" name="Shape 106"/>
        <p:cNvGrpSpPr/>
        <p:nvPr/>
      </p:nvGrpSpPr>
      <p:grpSpPr>
        <a:xfrm>
          <a:off x="0" y="0"/>
          <a:ext cx="0" cy="0"/>
          <a:chOff x="0" y="0"/>
          <a:chExt cx="0" cy="0"/>
        </a:xfrm>
      </p:grpSpPr>
      <p:sp>
        <p:nvSpPr>
          <p:cNvPr id="7" name="TextBox 6">
            <a:extLst>
              <a:ext uri="{FF2B5EF4-FFF2-40B4-BE49-F238E27FC236}">
                <a16:creationId xmlns:a16="http://schemas.microsoft.com/office/drawing/2014/main" id="{90AE330A-6970-0163-22E4-8673B258B0AF}"/>
              </a:ext>
            </a:extLst>
          </p:cNvPr>
          <p:cNvSpPr txBox="1"/>
          <p:nvPr/>
        </p:nvSpPr>
        <p:spPr>
          <a:xfrm>
            <a:off x="914400" y="1279088"/>
            <a:ext cx="5679281" cy="2585323"/>
          </a:xfrm>
          <a:prstGeom prst="rect">
            <a:avLst/>
          </a:prstGeom>
          <a:noFill/>
          <a:ln>
            <a:noFill/>
          </a:ln>
          <a:effectLst>
            <a:outerShdw blurRad="50800" dist="38100" dir="2700000" algn="tl" rotWithShape="0">
              <a:srgbClr val="000000">
                <a:alpha val="40000"/>
              </a:srgbClr>
            </a:outerShdw>
          </a:effectLst>
        </p:spPr>
        <p:txBody>
          <a:bodyPr spcFirstLastPara="1" vert="horz" wrap="square" lIns="91425" tIns="45700" rIns="91425" bIns="45700" rtlCol="0" anchor="ctr" anchorCtr="0">
            <a:normAutofit/>
          </a:bodyPr>
          <a:lstStyle>
            <a:lvl1pPr lvl="0" indent="0" algn="ctr" defTabSz="685800">
              <a:lnSpc>
                <a:spcPct val="90000"/>
              </a:lnSpc>
              <a:spcBef>
                <a:spcPts val="0"/>
              </a:spcBef>
              <a:spcAft>
                <a:spcPts val="0"/>
              </a:spcAft>
              <a:buClr>
                <a:srgbClr val="002060"/>
              </a:buClr>
              <a:buSzPts val="3600"/>
              <a:buFont typeface="Calibri"/>
              <a:buNone/>
              <a:defRPr sz="4500" b="1" i="1">
                <a:solidFill>
                  <a:srgbClr val="85200C"/>
                </a:solidFill>
                <a:latin typeface="+mj-lt"/>
                <a:ea typeface="+mj-ea"/>
                <a:cs typeface="+mj-cs"/>
              </a:defRPr>
            </a:lvl1pPr>
          </a:lstStyle>
          <a:p>
            <a:r>
              <a:rPr lang="en-US" dirty="0"/>
              <a:t>Preserving heritage from the impact of leading technologies</a:t>
            </a:r>
          </a:p>
        </p:txBody>
      </p:sp>
      <p:pic>
        <p:nvPicPr>
          <p:cNvPr id="9" name="Picture 8">
            <a:extLst>
              <a:ext uri="{FF2B5EF4-FFF2-40B4-BE49-F238E27FC236}">
                <a16:creationId xmlns:a16="http://schemas.microsoft.com/office/drawing/2014/main" id="{147E6668-EE0F-C170-586D-BC0ACF28073F}"/>
              </a:ext>
            </a:extLst>
          </p:cNvPr>
          <p:cNvPicPr>
            <a:picLocks noChangeAspect="1"/>
          </p:cNvPicPr>
          <p:nvPr/>
        </p:nvPicPr>
        <p:blipFill>
          <a:blip r:embed="rId4"/>
          <a:stretch>
            <a:fillRect/>
          </a:stretch>
        </p:blipFill>
        <p:spPr>
          <a:xfrm>
            <a:off x="464391" y="271510"/>
            <a:ext cx="1000078" cy="1000078"/>
          </a:xfrm>
          <a:prstGeom prst="rect">
            <a:avLst/>
          </a:prstGeom>
        </p:spPr>
      </p:pic>
    </p:spTree>
    <p:extLst>
      <p:ext uri="{BB962C8B-B14F-4D97-AF65-F5344CB8AC3E}">
        <p14:creationId xmlns:p14="http://schemas.microsoft.com/office/powerpoint/2010/main" val="344722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1971674" y="736018"/>
            <a:ext cx="4729163" cy="4627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3600"/>
              <a:buFont typeface="Calibri"/>
              <a:buNone/>
            </a:pPr>
            <a:r>
              <a:rPr lang="en-US" sz="2800" b="1" i="1" dirty="0">
                <a:solidFill>
                  <a:srgbClr val="85200C"/>
                </a:solidFill>
              </a:rPr>
              <a:t>The Egyptian national strategy for the intellectual property </a:t>
            </a:r>
            <a:endParaRPr sz="2800" b="1" i="1" dirty="0">
              <a:solidFill>
                <a:srgbClr val="85200C"/>
              </a:solidFill>
            </a:endParaRPr>
          </a:p>
        </p:txBody>
      </p:sp>
      <p:sp>
        <p:nvSpPr>
          <p:cNvPr id="5" name="TextBox 4"/>
          <p:cNvSpPr txBox="1"/>
          <p:nvPr/>
        </p:nvSpPr>
        <p:spPr>
          <a:xfrm>
            <a:off x="464391" y="2035795"/>
            <a:ext cx="8325992" cy="707886"/>
          </a:xfrm>
          <a:prstGeom prst="rect">
            <a:avLst/>
          </a:prstGeom>
          <a:noFill/>
        </p:spPr>
        <p:txBody>
          <a:bodyPr wrap="square" rtlCol="1">
            <a:spAutoFit/>
          </a:bodyPr>
          <a:lstStyle/>
          <a:p>
            <a:pPr algn="just"/>
            <a:r>
              <a:rPr lang="en-US" sz="2000" b="0" i="0" dirty="0">
                <a:solidFill>
                  <a:srgbClr val="040C28"/>
                </a:solidFill>
                <a:effectLst/>
                <a:latin typeface="Google Sans"/>
              </a:rPr>
              <a:t>On 21 September 2022, Egypt officially launched its first-ever National Intellectual Property Strategy (NIPS)</a:t>
            </a:r>
            <a:endParaRPr lang="ar-EG" sz="2000" b="1" i="1" dirty="0">
              <a:solidFill>
                <a:schemeClr val="dk1"/>
              </a:solidFill>
              <a:latin typeface="Calibri"/>
              <a:ea typeface="Calibri"/>
              <a:cs typeface="Calibri"/>
            </a:endParaRPr>
          </a:p>
        </p:txBody>
      </p:sp>
      <p:pic>
        <p:nvPicPr>
          <p:cNvPr id="9" name="Picture 8">
            <a:extLst>
              <a:ext uri="{FF2B5EF4-FFF2-40B4-BE49-F238E27FC236}">
                <a16:creationId xmlns:a16="http://schemas.microsoft.com/office/drawing/2014/main" id="{4A4F9416-A571-95C9-0CB4-40A20A548995}"/>
              </a:ext>
            </a:extLst>
          </p:cNvPr>
          <p:cNvPicPr>
            <a:picLocks noChangeAspect="1"/>
          </p:cNvPicPr>
          <p:nvPr/>
        </p:nvPicPr>
        <p:blipFill rotWithShape="1">
          <a:blip r:embed="rId3"/>
          <a:srcRect l="15325" t="50973" r="13946" b="9896"/>
          <a:stretch/>
        </p:blipFill>
        <p:spPr>
          <a:xfrm>
            <a:off x="7425544" y="200448"/>
            <a:ext cx="1364839" cy="1071140"/>
          </a:xfrm>
          <a:prstGeom prst="rect">
            <a:avLst/>
          </a:prstGeom>
        </p:spPr>
      </p:pic>
      <p:pic>
        <p:nvPicPr>
          <p:cNvPr id="10" name="Picture 9">
            <a:extLst>
              <a:ext uri="{FF2B5EF4-FFF2-40B4-BE49-F238E27FC236}">
                <a16:creationId xmlns:a16="http://schemas.microsoft.com/office/drawing/2014/main" id="{CF5F02B1-FE2A-41EC-F76C-28DED89F7BBE}"/>
              </a:ext>
            </a:extLst>
          </p:cNvPr>
          <p:cNvPicPr>
            <a:picLocks noChangeAspect="1"/>
          </p:cNvPicPr>
          <p:nvPr/>
        </p:nvPicPr>
        <p:blipFill>
          <a:blip r:embed="rId4"/>
          <a:stretch>
            <a:fillRect/>
          </a:stretch>
        </p:blipFill>
        <p:spPr>
          <a:xfrm>
            <a:off x="464391" y="271510"/>
            <a:ext cx="1000078" cy="10000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ACA80-3916-A965-B726-0961261D3789}"/>
              </a:ext>
            </a:extLst>
          </p:cNvPr>
          <p:cNvPicPr>
            <a:picLocks noChangeAspect="1"/>
          </p:cNvPicPr>
          <p:nvPr/>
        </p:nvPicPr>
        <p:blipFill>
          <a:blip r:embed="rId2"/>
          <a:stretch>
            <a:fillRect/>
          </a:stretch>
        </p:blipFill>
        <p:spPr>
          <a:xfrm>
            <a:off x="278608" y="156045"/>
            <a:ext cx="8336756" cy="4673475"/>
          </a:xfrm>
          <a:prstGeom prst="rect">
            <a:avLst/>
          </a:prstGeom>
        </p:spPr>
      </p:pic>
    </p:spTree>
    <p:extLst>
      <p:ext uri="{BB962C8B-B14F-4D97-AF65-F5344CB8AC3E}">
        <p14:creationId xmlns:p14="http://schemas.microsoft.com/office/powerpoint/2010/main" val="429103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135856" y="562808"/>
            <a:ext cx="6252670" cy="7635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2060"/>
              </a:buClr>
              <a:buSzPct val="106578"/>
              <a:buFont typeface="Calibri"/>
              <a:buNone/>
            </a:pPr>
            <a:r>
              <a:rPr lang="en-US" sz="3377" b="1" i="1" dirty="0">
                <a:solidFill>
                  <a:srgbClr val="85200C"/>
                </a:solidFill>
              </a:rPr>
              <a:t>The principle role of the Egyptian ministry of tourism and antiquities</a:t>
            </a:r>
            <a:r>
              <a:rPr lang="en-US" dirty="0"/>
              <a:t> </a:t>
            </a:r>
            <a:endParaRPr dirty="0"/>
          </a:p>
        </p:txBody>
      </p:sp>
      <p:sp>
        <p:nvSpPr>
          <p:cNvPr id="6" name="TextBox 5">
            <a:extLst>
              <a:ext uri="{FF2B5EF4-FFF2-40B4-BE49-F238E27FC236}">
                <a16:creationId xmlns:a16="http://schemas.microsoft.com/office/drawing/2014/main" id="{9852FFCA-CE0A-AF4B-0A10-7E9467D30622}"/>
              </a:ext>
            </a:extLst>
          </p:cNvPr>
          <p:cNvSpPr txBox="1"/>
          <p:nvPr/>
        </p:nvSpPr>
        <p:spPr>
          <a:xfrm>
            <a:off x="150019" y="1883554"/>
            <a:ext cx="7000876" cy="2246769"/>
          </a:xfrm>
          <a:prstGeom prst="rect">
            <a:avLst/>
          </a:prstGeom>
          <a:noFill/>
        </p:spPr>
        <p:txBody>
          <a:bodyPr wrap="square">
            <a:spAutoFit/>
          </a:bodyPr>
          <a:lstStyle/>
          <a:p>
            <a:pPr marL="176213" lvl="0" indent="-42863" algn="l" rtl="0">
              <a:spcBef>
                <a:spcPts val="560"/>
              </a:spcBef>
              <a:spcAft>
                <a:spcPts val="0"/>
              </a:spcAft>
              <a:buSzPts val="2800"/>
              <a:buChar char="•"/>
              <a:tabLst>
                <a:tab pos="0" algn="l"/>
              </a:tabLst>
            </a:pPr>
            <a:r>
              <a:rPr lang="en-US" sz="2800" dirty="0"/>
              <a:t>the Egyptian  ministry of tourism and antiquities is open for all new frontier technologies as well as it  adopted many projects that rely on frontier technologies especially in the time of the covid pandemic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5BBE80-0AA7-8912-3F20-E219FC1AC5BA}"/>
              </a:ext>
            </a:extLst>
          </p:cNvPr>
          <p:cNvSpPr>
            <a:spLocks noGrp="1"/>
          </p:cNvSpPr>
          <p:nvPr>
            <p:ph type="body" idx="1"/>
          </p:nvPr>
        </p:nvSpPr>
        <p:spPr/>
        <p:txBody>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It also encourages technology producers to collaborate with local communities and organizations to create digital projects that accurately represent the history and heritage of a civilization.</a:t>
            </a:r>
            <a:endParaRPr lang="en-US" dirty="0"/>
          </a:p>
          <a:p>
            <a:endParaRPr lang="en-US" dirty="0"/>
          </a:p>
        </p:txBody>
      </p:sp>
    </p:spTree>
    <p:extLst>
      <p:ext uri="{BB962C8B-B14F-4D97-AF65-F5344CB8AC3E}">
        <p14:creationId xmlns:p14="http://schemas.microsoft.com/office/powerpoint/2010/main" val="24266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5A139-4B62-63B1-7EF3-F307AA13DB77}"/>
              </a:ext>
            </a:extLst>
          </p:cNvPr>
          <p:cNvSpPr txBox="1"/>
          <p:nvPr/>
        </p:nvSpPr>
        <p:spPr>
          <a:xfrm>
            <a:off x="354863" y="1291229"/>
            <a:ext cx="6818710" cy="1815882"/>
          </a:xfrm>
          <a:prstGeom prst="rect">
            <a:avLst/>
          </a:prstGeom>
          <a:noFill/>
        </p:spPr>
        <p:txBody>
          <a:bodyPr wrap="square">
            <a:spAutoFit/>
          </a:bodyPr>
          <a:lstStyle/>
          <a:p>
            <a:pPr marL="176213" lvl="0" indent="-42863" algn="l" rtl="0">
              <a:spcBef>
                <a:spcPts val="560"/>
              </a:spcBef>
              <a:spcAft>
                <a:spcPts val="0"/>
              </a:spcAft>
              <a:buSzPts val="2800"/>
              <a:buChar char="•"/>
              <a:tabLst>
                <a:tab pos="0" algn="l"/>
              </a:tabLst>
            </a:pPr>
            <a:r>
              <a:rPr lang="en-US" sz="2800" dirty="0"/>
              <a:t>The ministry also provides facilities, grants licenses, and plays a key role in scientific review, as it provides guarantees that the information is documented</a:t>
            </a:r>
          </a:p>
        </p:txBody>
      </p:sp>
    </p:spTree>
    <p:extLst>
      <p:ext uri="{BB962C8B-B14F-4D97-AF65-F5344CB8AC3E}">
        <p14:creationId xmlns:p14="http://schemas.microsoft.com/office/powerpoint/2010/main" val="221169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333BB-6476-7265-528B-C6600B74E69B}"/>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3000"/>
                    </a14:imgEffect>
                  </a14:imgLayer>
                </a14:imgProps>
              </a:ext>
            </a:extLst>
          </a:blip>
          <a:stretch>
            <a:fillRect/>
          </a:stretch>
        </p:blipFill>
        <p:spPr>
          <a:xfrm>
            <a:off x="-50800" y="-754744"/>
            <a:ext cx="9144000" cy="5898243"/>
          </a:xfrm>
          <a:prstGeom prst="rect">
            <a:avLst/>
          </a:prstGeom>
          <a:effectLst>
            <a:outerShdw sx="1000" sy="1000" algn="ctr" rotWithShape="0">
              <a:srgbClr val="000000"/>
            </a:outerShdw>
          </a:effectLst>
        </p:spPr>
      </p:pic>
      <p:sp>
        <p:nvSpPr>
          <p:cNvPr id="3" name="Content Placeholder 2">
            <a:extLst>
              <a:ext uri="{FF2B5EF4-FFF2-40B4-BE49-F238E27FC236}">
                <a16:creationId xmlns:a16="http://schemas.microsoft.com/office/drawing/2014/main" id="{6C997C32-A7D1-AF44-DAD2-5BF921B2D22F}"/>
              </a:ext>
            </a:extLst>
          </p:cNvPr>
          <p:cNvSpPr>
            <a:spLocks noGrp="1"/>
          </p:cNvSpPr>
          <p:nvPr>
            <p:ph idx="1"/>
          </p:nvPr>
        </p:nvSpPr>
        <p:spPr>
          <a:xfrm>
            <a:off x="628650" y="2152990"/>
            <a:ext cx="7886700" cy="3263504"/>
          </a:xfrm>
        </p:spPr>
        <p:txBody>
          <a:bodyPr>
            <a:normAutofit/>
          </a:bodyPr>
          <a:lstStyle/>
          <a:p>
            <a:r>
              <a:rPr lang="en-US" sz="2800" dirty="0" err="1"/>
              <a:t>Tuteara</a:t>
            </a:r>
            <a:r>
              <a:rPr lang="en-US" sz="2800" dirty="0"/>
              <a:t> is one of the most pioneering metaverse projects and it is a purely original Egyptian project that works according to the vision of the Ministry of Tourism and Antiquities to cooperate with technology producers to protect intellectual property and the rights of the Ministry in granting licenses.</a:t>
            </a:r>
          </a:p>
        </p:txBody>
      </p:sp>
    </p:spTree>
    <p:extLst>
      <p:ext uri="{BB962C8B-B14F-4D97-AF65-F5344CB8AC3E}">
        <p14:creationId xmlns:p14="http://schemas.microsoft.com/office/powerpoint/2010/main" val="334912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457200" y="355641"/>
            <a:ext cx="6252670" cy="763525"/>
          </a:xfrm>
          <a:prstGeom prst="rect">
            <a:avLst/>
          </a:prstGeom>
          <a:noFill/>
          <a:ln>
            <a:noFill/>
          </a:ln>
        </p:spPr>
        <p:txBody>
          <a:bodyPr spcFirstLastPara="1" wrap="square" lIns="91425" tIns="45700" rIns="91425" bIns="45700" anchor="ctr" anchorCtr="0">
            <a:normAutofit/>
          </a:bodyPr>
          <a:lstStyle/>
          <a:p>
            <a:pPr lvl="0"/>
            <a:r>
              <a:rPr lang="en-US" sz="2800" b="1" i="1" dirty="0">
                <a:solidFill>
                  <a:srgbClr val="85200C"/>
                </a:solidFill>
              </a:rPr>
              <a:t>WIPO recommendations</a:t>
            </a:r>
            <a:endParaRPr sz="2800" b="1" i="1" dirty="0">
              <a:solidFill>
                <a:srgbClr val="85200C"/>
              </a:solidFill>
            </a:endParaRPr>
          </a:p>
        </p:txBody>
      </p:sp>
      <p:sp>
        <p:nvSpPr>
          <p:cNvPr id="108" name="Google Shape;108;p3"/>
          <p:cNvSpPr txBox="1">
            <a:spLocks noGrp="1"/>
          </p:cNvSpPr>
          <p:nvPr>
            <p:ph type="body" idx="1"/>
          </p:nvPr>
        </p:nvSpPr>
        <p:spPr>
          <a:xfrm>
            <a:off x="102240" y="1611754"/>
            <a:ext cx="7312973" cy="2917383"/>
          </a:xfrm>
          <a:prstGeom prst="rect">
            <a:avLst/>
          </a:prstGeom>
          <a:noFill/>
          <a:ln>
            <a:noFill/>
          </a:ln>
        </p:spPr>
        <p:txBody>
          <a:bodyPr spcFirstLastPara="1" wrap="square" lIns="91425" tIns="45700" rIns="91425" bIns="45700" anchor="t" anchorCtr="0">
            <a:noAutofit/>
          </a:bodyPr>
          <a:lstStyle/>
          <a:p>
            <a:pPr algn="l"/>
            <a:r>
              <a:rPr lang="en-US" dirty="0">
                <a:sym typeface="Arial"/>
              </a:rPr>
              <a:t>Finally, we are looking forward to know more about your recommendations regarding discussion and knowledge building among Member States and other stakeholders to the intellectual property for Preserving heritage from the impact of leading technologies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F2E58-6F32-C28D-CCE9-39321E8F4F24}"/>
              </a:ext>
            </a:extLst>
          </p:cNvPr>
          <p:cNvSpPr txBox="1"/>
          <p:nvPr/>
        </p:nvSpPr>
        <p:spPr>
          <a:xfrm>
            <a:off x="3309257" y="2310140"/>
            <a:ext cx="2373086" cy="523220"/>
          </a:xfrm>
          <a:prstGeom prst="rect">
            <a:avLst/>
          </a:prstGeom>
          <a:noFill/>
        </p:spPr>
        <p:txBody>
          <a:bodyPr wrap="square" rtlCol="0">
            <a:spAutoFit/>
          </a:bodyPr>
          <a:lstStyle/>
          <a:p>
            <a:r>
              <a:rPr lang="en-US" sz="2800" dirty="0">
                <a:latin typeface="Arial Black" panose="020B0A04020102020204" pitchFamily="34" charset="0"/>
              </a:rPr>
              <a:t>Thank you</a:t>
            </a:r>
          </a:p>
        </p:txBody>
      </p:sp>
    </p:spTree>
    <p:extLst>
      <p:ext uri="{BB962C8B-B14F-4D97-AF65-F5344CB8AC3E}">
        <p14:creationId xmlns:p14="http://schemas.microsoft.com/office/powerpoint/2010/main" val="270475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221</Words>
  <Application>Microsoft Office PowerPoint</Application>
  <PresentationFormat>On-screen Show (16:9)</PresentationFormat>
  <Paragraphs>11</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Google Sans</vt:lpstr>
      <vt:lpstr>Office Theme</vt:lpstr>
      <vt:lpstr>PowerPoint Presentation</vt:lpstr>
      <vt:lpstr>The Egyptian national strategy for the intellectual property </vt:lpstr>
      <vt:lpstr>PowerPoint Presentation</vt:lpstr>
      <vt:lpstr>The principle role of the Egyptian ministry of tourism and antiquities </vt:lpstr>
      <vt:lpstr>PowerPoint Presentation</vt:lpstr>
      <vt:lpstr>PowerPoint Presentation</vt:lpstr>
      <vt:lpstr>PowerPoint Presentation</vt:lpstr>
      <vt:lpstr>WIPO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in the Egyptian tourism sector</dc:title>
  <dc:creator>fl7-ceresten</dc:creator>
  <cp:lastModifiedBy>Ehab</cp:lastModifiedBy>
  <cp:revision>24</cp:revision>
  <dcterms:created xsi:type="dcterms:W3CDTF">2017-08-01T15:40:51Z</dcterms:created>
  <dcterms:modified xsi:type="dcterms:W3CDTF">2023-03-28T12:10:04Z</dcterms:modified>
</cp:coreProperties>
</file>